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39.xml" ContentType="application/vnd.openxmlformats-officedocument.presentationml.notes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Override PartName="/ppt/notesSlides/notesSlide264.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242.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notesSlides/notesSlide79.xml" ContentType="application/vnd.openxmlformats-officedocument.presentationml.notesSlide+xml"/>
  <Override PartName="/ppt/notesSlides/notesSlide258.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notesSlides/notesSlide261.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notesSlides/notesSlide255.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335.xml" ContentType="application/vnd.openxmlformats-officedocument.presentationml.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notesSlides/notesSlide249.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notesSlides/notesSlide252.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slides/slide307.xml" ContentType="application/vnd.openxmlformats-officedocument.presentationml.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notesSlides/notesSlide123.xml" ContentType="application/vnd.openxmlformats-officedocument.presentationml.notesSlide+xml"/>
  <Override PartName="/ppt/notesSlides/notesSlide170.xml" ContentType="application/vnd.openxmlformats-officedocument.presentationml.notesSlide+xml"/>
  <Override PartName="/ppt/notesSlides/notesSlide268.xml" ContentType="application/vnd.openxmlformats-officedocument.presentationml.notes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246.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326.xml" ContentType="application/vnd.openxmlformats-officedocument.presentationml.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notesSlides/notesSlide142.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218.xml" ContentType="application/vnd.openxmlformats-officedocument.presentationml.notesSlide+xml"/>
  <Override PartName="/ppt/notesSlides/notesSlide265.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notesSlides/notesSlide254.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notesSlides/notesSlide53.xml" ContentType="application/vnd.openxmlformats-officedocument.presentationml.notesSlide+xml"/>
  <Override PartName="/ppt/notesSlides/notesSlide24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158.xml" ContentType="application/vnd.openxmlformats-officedocument.presentationml.notesSlide+xml"/>
  <Default Extension="vml" ContentType="application/vnd.openxmlformats-officedocument.vmlDrawing"/>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notesSlides/notesSlide248.xml" ContentType="application/vnd.openxmlformats-officedocument.presentationml.notesSlide+xml"/>
  <Override PartName="/ppt/notesSlides/notesSlide25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notesSlides/notesSlide237.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notesSlides/notesSlide26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notesSlides/notesSlide240.xml" ContentType="application/vnd.openxmlformats-officedocument.presentationml.notesSlide+xml"/>
  <Override PartName="/ppt/notesSlides/notesSlide25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notesSlides/notesSlide267.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notesSlides/notesSlide209.xml" ContentType="application/vnd.openxmlformats-officedocument.presentationml.notesSlide+xml"/>
  <Override PartName="/ppt/notesSlides/notesSlide256.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notesSlides/notesSlide24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notesSlides/notesSlide206.xml" ContentType="application/vnd.openxmlformats-officedocument.presentationml.notesSlide+xml"/>
  <Override PartName="/ppt/notesSlides/notesSlide253.xml" ContentType="application/vnd.openxmlformats-officedocument.presentationml.notesSlide+xml"/>
  <Override PartName="/ppt/slides/slide169.xml" ContentType="application/vnd.openxmlformats-officedocument.presentationml.slide+xml"/>
  <Override PartName="/ppt/slides/slide308.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notesSlides/notesSlide247.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notesSlides/notesSlide203.xml" ContentType="application/vnd.openxmlformats-officedocument.presentationml.notesSlide+xml"/>
  <Override PartName="/ppt/notesSlides/notesSlide25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slides/slide30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notesSlides/notesSlide266.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notesSlides/notesSlide244.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slides/slide324.xml" ContentType="application/vnd.openxmlformats-officedocument.presentationml.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notesSlides/notesSlide238.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notesSlides/notesSlide263.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notesSlides/notesSlide178.xml" ContentType="application/vnd.openxmlformats-officedocument.presentationml.notesSlide+xml"/>
  <Override PartName="/ppt/notesSlides/notesSlide24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34.xml" ContentType="application/vnd.openxmlformats-officedocument.presentationml.notesSlide+xml"/>
  <Override PartName="/ppt/notesSlides/notesSlide181.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notesSlides/notesSlide112.xml" ContentType="application/vnd.openxmlformats-officedocument.presentationml.notesSlide+xml"/>
  <Override PartName="/ppt/notesSlides/notesSlide25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notesSlides/notesSlide235.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notesSlides/notesSlide26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53.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notesSlides/notesSlide131.xml" ContentType="application/vnd.openxmlformats-officedocument.presentationml.notesSlide+xml"/>
  <Override PartName="/ppt/notesSlides/notesSlide2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337"/>
  </p:notesMasterIdLst>
  <p:handoutMasterIdLst>
    <p:handoutMasterId r:id="rId338"/>
  </p:handoutMasterIdLst>
  <p:sldIdLst>
    <p:sldId id="462" r:id="rId2"/>
    <p:sldId id="468" r:id="rId3"/>
    <p:sldId id="464" r:id="rId4"/>
    <p:sldId id="257" r:id="rId5"/>
    <p:sldId id="258" r:id="rId6"/>
    <p:sldId id="415" r:id="rId7"/>
    <p:sldId id="262" r:id="rId8"/>
    <p:sldId id="498" r:id="rId9"/>
    <p:sldId id="263" r:id="rId10"/>
    <p:sldId id="489" r:id="rId11"/>
    <p:sldId id="499" r:id="rId12"/>
    <p:sldId id="493" r:id="rId13"/>
    <p:sldId id="494" r:id="rId14"/>
    <p:sldId id="497" r:id="rId15"/>
    <p:sldId id="492" r:id="rId16"/>
    <p:sldId id="490" r:id="rId17"/>
    <p:sldId id="436" r:id="rId18"/>
    <p:sldId id="437" r:id="rId19"/>
    <p:sldId id="264" r:id="rId20"/>
    <p:sldId id="438" r:id="rId21"/>
    <p:sldId id="265" r:id="rId22"/>
    <p:sldId id="259" r:id="rId23"/>
    <p:sldId id="260" r:id="rId24"/>
    <p:sldId id="261" r:id="rId25"/>
    <p:sldId id="416" r:id="rId26"/>
    <p:sldId id="465" r:id="rId27"/>
    <p:sldId id="284" r:id="rId28"/>
    <p:sldId id="412" r:id="rId29"/>
    <p:sldId id="413" r:id="rId30"/>
    <p:sldId id="266" r:id="rId31"/>
    <p:sldId id="267" r:id="rId32"/>
    <p:sldId id="369" r:id="rId33"/>
    <p:sldId id="268" r:id="rId34"/>
    <p:sldId id="269" r:id="rId35"/>
    <p:sldId id="406" r:id="rId36"/>
    <p:sldId id="430" r:id="rId37"/>
    <p:sldId id="431" r:id="rId38"/>
    <p:sldId id="411" r:id="rId39"/>
    <p:sldId id="270" r:id="rId40"/>
    <p:sldId id="395" r:id="rId41"/>
    <p:sldId id="397" r:id="rId42"/>
    <p:sldId id="399" r:id="rId43"/>
    <p:sldId id="400" r:id="rId44"/>
    <p:sldId id="407" r:id="rId45"/>
    <p:sldId id="424" r:id="rId46"/>
    <p:sldId id="401" r:id="rId47"/>
    <p:sldId id="439" r:id="rId48"/>
    <p:sldId id="440" r:id="rId49"/>
    <p:sldId id="441" r:id="rId50"/>
    <p:sldId id="442" r:id="rId51"/>
    <p:sldId id="474" r:id="rId52"/>
    <p:sldId id="443" r:id="rId53"/>
    <p:sldId id="445" r:id="rId54"/>
    <p:sldId id="446" r:id="rId55"/>
    <p:sldId id="447" r:id="rId56"/>
    <p:sldId id="448" r:id="rId57"/>
    <p:sldId id="466" r:id="rId58"/>
    <p:sldId id="444" r:id="rId59"/>
    <p:sldId id="467" r:id="rId60"/>
    <p:sldId id="449" r:id="rId61"/>
    <p:sldId id="483" r:id="rId62"/>
    <p:sldId id="450" r:id="rId63"/>
    <p:sldId id="482" r:id="rId64"/>
    <p:sldId id="455" r:id="rId65"/>
    <p:sldId id="456" r:id="rId66"/>
    <p:sldId id="457" r:id="rId67"/>
    <p:sldId id="458" r:id="rId68"/>
    <p:sldId id="459" r:id="rId69"/>
    <p:sldId id="460" r:id="rId70"/>
    <p:sldId id="451" r:id="rId71"/>
    <p:sldId id="471" r:id="rId72"/>
    <p:sldId id="417" r:id="rId73"/>
    <p:sldId id="418" r:id="rId74"/>
    <p:sldId id="472" r:id="rId75"/>
    <p:sldId id="419" r:id="rId76"/>
    <p:sldId id="420" r:id="rId77"/>
    <p:sldId id="421" r:id="rId78"/>
    <p:sldId id="422" r:id="rId79"/>
    <p:sldId id="286" r:id="rId80"/>
    <p:sldId id="434" r:id="rId81"/>
    <p:sldId id="287" r:id="rId82"/>
    <p:sldId id="288" r:id="rId83"/>
    <p:sldId id="289" r:id="rId84"/>
    <p:sldId id="290" r:id="rId85"/>
    <p:sldId id="291" r:id="rId86"/>
    <p:sldId id="292" r:id="rId87"/>
    <p:sldId id="293" r:id="rId88"/>
    <p:sldId id="294" r:id="rId89"/>
    <p:sldId id="475" r:id="rId90"/>
    <p:sldId id="476" r:id="rId91"/>
    <p:sldId id="408" r:id="rId92"/>
    <p:sldId id="368" r:id="rId93"/>
    <p:sldId id="295" r:id="rId94"/>
    <p:sldId id="296" r:id="rId95"/>
    <p:sldId id="477" r:id="rId96"/>
    <p:sldId id="478" r:id="rId97"/>
    <p:sldId id="479" r:id="rId98"/>
    <p:sldId id="480" r:id="rId99"/>
    <p:sldId id="481" r:id="rId100"/>
    <p:sldId id="297" r:id="rId101"/>
    <p:sldId id="298" r:id="rId102"/>
    <p:sldId id="423" r:id="rId103"/>
    <p:sldId id="354" r:id="rId104"/>
    <p:sldId id="454" r:id="rId105"/>
    <p:sldId id="378" r:id="rId106"/>
    <p:sldId id="461" r:id="rId107"/>
    <p:sldId id="379" r:id="rId108"/>
    <p:sldId id="469" r:id="rId109"/>
    <p:sldId id="380" r:id="rId110"/>
    <p:sldId id="381" r:id="rId111"/>
    <p:sldId id="382" r:id="rId112"/>
    <p:sldId id="383" r:id="rId113"/>
    <p:sldId id="470" r:id="rId114"/>
    <p:sldId id="387" r:id="rId115"/>
    <p:sldId id="385" r:id="rId116"/>
    <p:sldId id="386" r:id="rId117"/>
    <p:sldId id="427" r:id="rId118"/>
    <p:sldId id="391" r:id="rId119"/>
    <p:sldId id="392" r:id="rId120"/>
    <p:sldId id="484" r:id="rId121"/>
    <p:sldId id="485" r:id="rId122"/>
    <p:sldId id="486" r:id="rId123"/>
    <p:sldId id="487" r:id="rId124"/>
    <p:sldId id="488" r:id="rId125"/>
    <p:sldId id="299" r:id="rId126"/>
    <p:sldId id="300" r:id="rId127"/>
    <p:sldId id="301" r:id="rId128"/>
    <p:sldId id="370" r:id="rId129"/>
    <p:sldId id="376" r:id="rId130"/>
    <p:sldId id="404" r:id="rId131"/>
    <p:sldId id="405" r:id="rId132"/>
    <p:sldId id="302" r:id="rId133"/>
    <p:sldId id="371" r:id="rId134"/>
    <p:sldId id="374" r:id="rId135"/>
    <p:sldId id="375" r:id="rId136"/>
    <p:sldId id="303" r:id="rId137"/>
    <p:sldId id="410" r:id="rId138"/>
    <p:sldId id="452" r:id="rId139"/>
    <p:sldId id="453" r:id="rId140"/>
    <p:sldId id="414" r:id="rId141"/>
    <p:sldId id="327" r:id="rId142"/>
    <p:sldId id="328" r:id="rId143"/>
    <p:sldId id="329" r:id="rId144"/>
    <p:sldId id="330" r:id="rId145"/>
    <p:sldId id="331" r:id="rId146"/>
    <p:sldId id="332" r:id="rId147"/>
    <p:sldId id="333" r:id="rId148"/>
    <p:sldId id="433" r:id="rId149"/>
    <p:sldId id="473" r:id="rId150"/>
    <p:sldId id="393" r:id="rId151"/>
    <p:sldId id="394" r:id="rId152"/>
    <p:sldId id="334" r:id="rId153"/>
    <p:sldId id="335" r:id="rId154"/>
    <p:sldId id="338" r:id="rId155"/>
    <p:sldId id="435" r:id="rId156"/>
    <p:sldId id="339" r:id="rId157"/>
    <p:sldId id="425" r:id="rId158"/>
    <p:sldId id="426" r:id="rId159"/>
    <p:sldId id="432" r:id="rId160"/>
    <p:sldId id="305" r:id="rId161"/>
    <p:sldId id="306" r:id="rId162"/>
    <p:sldId id="307" r:id="rId163"/>
    <p:sldId id="308" r:id="rId164"/>
    <p:sldId id="309" r:id="rId165"/>
    <p:sldId id="310" r:id="rId166"/>
    <p:sldId id="311" r:id="rId167"/>
    <p:sldId id="312" r:id="rId168"/>
    <p:sldId id="313" r:id="rId169"/>
    <p:sldId id="314" r:id="rId170"/>
    <p:sldId id="315" r:id="rId171"/>
    <p:sldId id="316" r:id="rId172"/>
    <p:sldId id="317" r:id="rId173"/>
    <p:sldId id="318" r:id="rId174"/>
    <p:sldId id="319" r:id="rId175"/>
    <p:sldId id="320" r:id="rId176"/>
    <p:sldId id="321" r:id="rId177"/>
    <p:sldId id="322" r:id="rId178"/>
    <p:sldId id="323" r:id="rId179"/>
    <p:sldId id="324" r:id="rId180"/>
    <p:sldId id="325" r:id="rId181"/>
    <p:sldId id="326" r:id="rId182"/>
    <p:sldId id="274" r:id="rId183"/>
    <p:sldId id="340" r:id="rId184"/>
    <p:sldId id="342" r:id="rId185"/>
    <p:sldId id="343" r:id="rId186"/>
    <p:sldId id="344" r:id="rId187"/>
    <p:sldId id="345" r:id="rId188"/>
    <p:sldId id="346" r:id="rId189"/>
    <p:sldId id="347" r:id="rId190"/>
    <p:sldId id="348" r:id="rId191"/>
    <p:sldId id="349" r:id="rId192"/>
    <p:sldId id="350" r:id="rId193"/>
    <p:sldId id="341" r:id="rId194"/>
    <p:sldId id="503" r:id="rId195"/>
    <p:sldId id="501" r:id="rId196"/>
    <p:sldId id="506" r:id="rId197"/>
    <p:sldId id="504" r:id="rId198"/>
    <p:sldId id="505" r:id="rId199"/>
    <p:sldId id="507" r:id="rId200"/>
    <p:sldId id="508" r:id="rId201"/>
    <p:sldId id="509" r:id="rId202"/>
    <p:sldId id="510" r:id="rId203"/>
    <p:sldId id="539" r:id="rId204"/>
    <p:sldId id="540" r:id="rId205"/>
    <p:sldId id="513" r:id="rId206"/>
    <p:sldId id="514" r:id="rId207"/>
    <p:sldId id="511" r:id="rId208"/>
    <p:sldId id="515" r:id="rId209"/>
    <p:sldId id="517" r:id="rId210"/>
    <p:sldId id="519" r:id="rId211"/>
    <p:sldId id="512" r:id="rId212"/>
    <p:sldId id="541" r:id="rId213"/>
    <p:sldId id="542" r:id="rId214"/>
    <p:sldId id="543" r:id="rId215"/>
    <p:sldId id="544" r:id="rId216"/>
    <p:sldId id="545" r:id="rId217"/>
    <p:sldId id="546" r:id="rId218"/>
    <p:sldId id="547" r:id="rId219"/>
    <p:sldId id="518" r:id="rId220"/>
    <p:sldId id="520" r:id="rId221"/>
    <p:sldId id="521" r:id="rId222"/>
    <p:sldId id="522" r:id="rId223"/>
    <p:sldId id="523" r:id="rId224"/>
    <p:sldId id="524" r:id="rId225"/>
    <p:sldId id="563" r:id="rId226"/>
    <p:sldId id="525" r:id="rId227"/>
    <p:sldId id="526" r:id="rId228"/>
    <p:sldId id="548" r:id="rId229"/>
    <p:sldId id="549" r:id="rId230"/>
    <p:sldId id="527" r:id="rId231"/>
    <p:sldId id="528" r:id="rId232"/>
    <p:sldId id="529" r:id="rId233"/>
    <p:sldId id="530" r:id="rId234"/>
    <p:sldId id="531" r:id="rId235"/>
    <p:sldId id="532" r:id="rId236"/>
    <p:sldId id="533" r:id="rId237"/>
    <p:sldId id="534" r:id="rId238"/>
    <p:sldId id="535" r:id="rId239"/>
    <p:sldId id="536" r:id="rId240"/>
    <p:sldId id="537" r:id="rId241"/>
    <p:sldId id="550" r:id="rId242"/>
    <p:sldId id="538" r:id="rId243"/>
    <p:sldId id="551" r:id="rId244"/>
    <p:sldId id="571" r:id="rId245"/>
    <p:sldId id="562" r:id="rId246"/>
    <p:sldId id="552" r:id="rId247"/>
    <p:sldId id="553" r:id="rId248"/>
    <p:sldId id="554" r:id="rId249"/>
    <p:sldId id="556" r:id="rId250"/>
    <p:sldId id="557" r:id="rId251"/>
    <p:sldId id="558" r:id="rId252"/>
    <p:sldId id="555" r:id="rId253"/>
    <p:sldId id="559" r:id="rId254"/>
    <p:sldId id="560" r:id="rId255"/>
    <p:sldId id="570" r:id="rId256"/>
    <p:sldId id="561" r:id="rId257"/>
    <p:sldId id="564" r:id="rId258"/>
    <p:sldId id="565" r:id="rId259"/>
    <p:sldId id="566" r:id="rId260"/>
    <p:sldId id="567" r:id="rId261"/>
    <p:sldId id="568" r:id="rId262"/>
    <p:sldId id="569" r:id="rId263"/>
    <p:sldId id="572" r:id="rId264"/>
    <p:sldId id="573" r:id="rId265"/>
    <p:sldId id="574" r:id="rId266"/>
    <p:sldId id="575" r:id="rId267"/>
    <p:sldId id="576" r:id="rId268"/>
    <p:sldId id="577" r:id="rId269"/>
    <p:sldId id="586" r:id="rId270"/>
    <p:sldId id="588" r:id="rId271"/>
    <p:sldId id="589" r:id="rId272"/>
    <p:sldId id="578" r:id="rId273"/>
    <p:sldId id="579" r:id="rId274"/>
    <p:sldId id="580" r:id="rId275"/>
    <p:sldId id="581" r:id="rId276"/>
    <p:sldId id="582" r:id="rId277"/>
    <p:sldId id="584" r:id="rId278"/>
    <p:sldId id="583" r:id="rId279"/>
    <p:sldId id="585" r:id="rId280"/>
    <p:sldId id="590" r:id="rId281"/>
    <p:sldId id="587" r:id="rId282"/>
    <p:sldId id="591" r:id="rId283"/>
    <p:sldId id="592" r:id="rId284"/>
    <p:sldId id="593" r:id="rId285"/>
    <p:sldId id="594" r:id="rId286"/>
    <p:sldId id="595" r:id="rId287"/>
    <p:sldId id="596" r:id="rId288"/>
    <p:sldId id="598" r:id="rId289"/>
    <p:sldId id="599" r:id="rId290"/>
    <p:sldId id="606" r:id="rId291"/>
    <p:sldId id="600" r:id="rId292"/>
    <p:sldId id="630" r:id="rId293"/>
    <p:sldId id="631" r:id="rId294"/>
    <p:sldId id="632" r:id="rId295"/>
    <p:sldId id="634" r:id="rId296"/>
    <p:sldId id="633" r:id="rId297"/>
    <p:sldId id="602" r:id="rId298"/>
    <p:sldId id="601" r:id="rId299"/>
    <p:sldId id="603" r:id="rId300"/>
    <p:sldId id="609" r:id="rId301"/>
    <p:sldId id="605" r:id="rId302"/>
    <p:sldId id="604" r:id="rId303"/>
    <p:sldId id="608" r:id="rId304"/>
    <p:sldId id="610" r:id="rId305"/>
    <p:sldId id="612" r:id="rId306"/>
    <p:sldId id="614" r:id="rId307"/>
    <p:sldId id="613" r:id="rId308"/>
    <p:sldId id="616" r:id="rId309"/>
    <p:sldId id="617" r:id="rId310"/>
    <p:sldId id="615" r:id="rId311"/>
    <p:sldId id="622" r:id="rId312"/>
    <p:sldId id="623" r:id="rId313"/>
    <p:sldId id="621" r:id="rId314"/>
    <p:sldId id="619" r:id="rId315"/>
    <p:sldId id="620" r:id="rId316"/>
    <p:sldId id="624" r:id="rId317"/>
    <p:sldId id="625" r:id="rId318"/>
    <p:sldId id="626" r:id="rId319"/>
    <p:sldId id="627" r:id="rId320"/>
    <p:sldId id="628" r:id="rId321"/>
    <p:sldId id="629" r:id="rId322"/>
    <p:sldId id="635" r:id="rId323"/>
    <p:sldId id="638" r:id="rId324"/>
    <p:sldId id="636" r:id="rId325"/>
    <p:sldId id="637" r:id="rId326"/>
    <p:sldId id="639" r:id="rId327"/>
    <p:sldId id="640" r:id="rId328"/>
    <p:sldId id="641" r:id="rId329"/>
    <p:sldId id="642" r:id="rId330"/>
    <p:sldId id="643" r:id="rId331"/>
    <p:sldId id="644" r:id="rId332"/>
    <p:sldId id="645" r:id="rId333"/>
    <p:sldId id="646" r:id="rId334"/>
    <p:sldId id="647" r:id="rId335"/>
    <p:sldId id="648" r:id="rId336"/>
  </p:sldIdLst>
  <p:sldSz cx="9144000" cy="6858000" type="letter"/>
  <p:notesSz cx="6858000" cy="9144000"/>
  <p:defaultTextStyle>
    <a:defPPr>
      <a:defRPr lang="en-US"/>
    </a:defPPr>
    <a:lvl1pPr algn="l" rtl="0" eaLnBrk="0" fontAlgn="base" hangingPunct="0">
      <a:spcBef>
        <a:spcPct val="0"/>
      </a:spcBef>
      <a:spcAft>
        <a:spcPct val="0"/>
      </a:spcAft>
      <a:defRPr sz="2400" b="1" kern="1200" baseline="30000">
        <a:solidFill>
          <a:schemeClr val="tx1"/>
        </a:solidFill>
        <a:latin typeface="Trebuchet MS" pitchFamily="-110" charset="0"/>
        <a:ea typeface="ＭＳ Ｐゴシック" pitchFamily="-110" charset="-128"/>
        <a:cs typeface="+mn-cs"/>
      </a:defRPr>
    </a:lvl1pPr>
    <a:lvl2pPr marL="457200" algn="l" rtl="0" eaLnBrk="0" fontAlgn="base" hangingPunct="0">
      <a:spcBef>
        <a:spcPct val="0"/>
      </a:spcBef>
      <a:spcAft>
        <a:spcPct val="0"/>
      </a:spcAft>
      <a:defRPr sz="2400" b="1" kern="1200" baseline="30000">
        <a:solidFill>
          <a:schemeClr val="tx1"/>
        </a:solidFill>
        <a:latin typeface="Trebuchet MS" pitchFamily="-110" charset="0"/>
        <a:ea typeface="ＭＳ Ｐゴシック" pitchFamily="-110" charset="-128"/>
        <a:cs typeface="+mn-cs"/>
      </a:defRPr>
    </a:lvl2pPr>
    <a:lvl3pPr marL="914400" algn="l" rtl="0" eaLnBrk="0" fontAlgn="base" hangingPunct="0">
      <a:spcBef>
        <a:spcPct val="0"/>
      </a:spcBef>
      <a:spcAft>
        <a:spcPct val="0"/>
      </a:spcAft>
      <a:defRPr sz="2400" b="1" kern="1200" baseline="30000">
        <a:solidFill>
          <a:schemeClr val="tx1"/>
        </a:solidFill>
        <a:latin typeface="Trebuchet MS" pitchFamily="-110" charset="0"/>
        <a:ea typeface="ＭＳ Ｐゴシック" pitchFamily="-110" charset="-128"/>
        <a:cs typeface="+mn-cs"/>
      </a:defRPr>
    </a:lvl3pPr>
    <a:lvl4pPr marL="1371600" algn="l" rtl="0" eaLnBrk="0" fontAlgn="base" hangingPunct="0">
      <a:spcBef>
        <a:spcPct val="0"/>
      </a:spcBef>
      <a:spcAft>
        <a:spcPct val="0"/>
      </a:spcAft>
      <a:defRPr sz="2400" b="1" kern="1200" baseline="30000">
        <a:solidFill>
          <a:schemeClr val="tx1"/>
        </a:solidFill>
        <a:latin typeface="Trebuchet MS" pitchFamily="-110" charset="0"/>
        <a:ea typeface="ＭＳ Ｐゴシック" pitchFamily="-110" charset="-128"/>
        <a:cs typeface="+mn-cs"/>
      </a:defRPr>
    </a:lvl4pPr>
    <a:lvl5pPr marL="1828800" algn="l" rtl="0" eaLnBrk="0" fontAlgn="base" hangingPunct="0">
      <a:spcBef>
        <a:spcPct val="0"/>
      </a:spcBef>
      <a:spcAft>
        <a:spcPct val="0"/>
      </a:spcAft>
      <a:defRPr sz="2400" b="1" kern="1200" baseline="30000">
        <a:solidFill>
          <a:schemeClr val="tx1"/>
        </a:solidFill>
        <a:latin typeface="Trebuchet MS" pitchFamily="-110" charset="0"/>
        <a:ea typeface="ＭＳ Ｐゴシック" pitchFamily="-110" charset="-128"/>
        <a:cs typeface="+mn-cs"/>
      </a:defRPr>
    </a:lvl5pPr>
    <a:lvl6pPr marL="2286000" algn="l" defTabSz="914400" rtl="0" eaLnBrk="1" latinLnBrk="0" hangingPunct="1">
      <a:defRPr sz="2400" b="1" kern="1200" baseline="30000">
        <a:solidFill>
          <a:schemeClr val="tx1"/>
        </a:solidFill>
        <a:latin typeface="Trebuchet MS" pitchFamily="-110" charset="0"/>
        <a:ea typeface="ＭＳ Ｐゴシック" pitchFamily="-110" charset="-128"/>
        <a:cs typeface="+mn-cs"/>
      </a:defRPr>
    </a:lvl6pPr>
    <a:lvl7pPr marL="2743200" algn="l" defTabSz="914400" rtl="0" eaLnBrk="1" latinLnBrk="0" hangingPunct="1">
      <a:defRPr sz="2400" b="1" kern="1200" baseline="30000">
        <a:solidFill>
          <a:schemeClr val="tx1"/>
        </a:solidFill>
        <a:latin typeface="Trebuchet MS" pitchFamily="-110" charset="0"/>
        <a:ea typeface="ＭＳ Ｐゴシック" pitchFamily="-110" charset="-128"/>
        <a:cs typeface="+mn-cs"/>
      </a:defRPr>
    </a:lvl7pPr>
    <a:lvl8pPr marL="3200400" algn="l" defTabSz="914400" rtl="0" eaLnBrk="1" latinLnBrk="0" hangingPunct="1">
      <a:defRPr sz="2400" b="1" kern="1200" baseline="30000">
        <a:solidFill>
          <a:schemeClr val="tx1"/>
        </a:solidFill>
        <a:latin typeface="Trebuchet MS" pitchFamily="-110" charset="0"/>
        <a:ea typeface="ＭＳ Ｐゴシック" pitchFamily="-110" charset="-128"/>
        <a:cs typeface="+mn-cs"/>
      </a:defRPr>
    </a:lvl8pPr>
    <a:lvl9pPr marL="3657600" algn="l" defTabSz="914400" rtl="0" eaLnBrk="1" latinLnBrk="0" hangingPunct="1">
      <a:defRPr sz="2400" b="1" kern="1200" baseline="30000">
        <a:solidFill>
          <a:schemeClr val="tx1"/>
        </a:solidFill>
        <a:latin typeface="Trebuchet MS" pitchFamily="-110"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scaleToFitPaper="1"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18" d="100"/>
          <a:sy n="118" d="100"/>
        </p:scale>
        <p:origin x="-24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240"/>
    </p:cViewPr>
  </p:sorterViewPr>
  <p:gridSpacing cx="1872691200" cy="1872691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handoutMaster" Target="handoutMasters/handoutMaster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302" Type="http://schemas.openxmlformats.org/officeDocument/2006/relationships/slide" Target="slides/slide301.xml"/><Relationship Id="rId307" Type="http://schemas.openxmlformats.org/officeDocument/2006/relationships/slide" Target="slides/slide306.xml"/><Relationship Id="rId323" Type="http://schemas.openxmlformats.org/officeDocument/2006/relationships/slide" Target="slides/slide322.xml"/><Relationship Id="rId328" Type="http://schemas.openxmlformats.org/officeDocument/2006/relationships/slide" Target="slides/slide32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viewProps" Target="viewProps.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theme" Target="theme/theme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tableStyles" Target="tableStyle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13209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13210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13210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63F73898-EAAC-40F8-9C1A-1065AEA11CC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Arial" charset="0"/>
              </a:defRPr>
            </a:lvl1pPr>
          </a:lstStyle>
          <a:p>
            <a:endParaRPr lang="en-US"/>
          </a:p>
        </p:txBody>
      </p:sp>
      <p:sp>
        <p:nvSpPr>
          <p:cNvPr id="178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Arial" charset="0"/>
              </a:defRPr>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81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81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Arial" charset="0"/>
              </a:defRPr>
            </a:lvl1pPr>
          </a:lstStyle>
          <a:p>
            <a:endParaRPr lang="en-US"/>
          </a:p>
        </p:txBody>
      </p:sp>
      <p:sp>
        <p:nvSpPr>
          <p:cNvPr id="1781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Arial" charset="0"/>
              </a:defRPr>
            </a:lvl1pPr>
          </a:lstStyle>
          <a:p>
            <a:fld id="{EAA04B29-C839-41DB-ADA4-F293DAA7F7E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7" charset="0"/>
        <a:ea typeface="ＭＳ Ｐゴシック" pitchFamily="17" charset="-128"/>
        <a:cs typeface="ＭＳ Ｐゴシック" pitchFamily="17" charset="-128"/>
      </a:defRPr>
    </a:lvl1pPr>
    <a:lvl2pPr marL="457200" algn="l" rtl="0" eaLnBrk="0" fontAlgn="base" hangingPunct="0">
      <a:spcBef>
        <a:spcPct val="30000"/>
      </a:spcBef>
      <a:spcAft>
        <a:spcPct val="0"/>
      </a:spcAft>
      <a:defRPr sz="1200" kern="1200">
        <a:solidFill>
          <a:schemeClr val="tx1"/>
        </a:solidFill>
        <a:latin typeface="Arial" pitchFamily="17" charset="0"/>
        <a:ea typeface="ＭＳ Ｐゴシック" pitchFamily="17" charset="-128"/>
        <a:cs typeface="+mn-cs"/>
      </a:defRPr>
    </a:lvl2pPr>
    <a:lvl3pPr marL="914400" algn="l" rtl="0" eaLnBrk="0" fontAlgn="base" hangingPunct="0">
      <a:spcBef>
        <a:spcPct val="30000"/>
      </a:spcBef>
      <a:spcAft>
        <a:spcPct val="0"/>
      </a:spcAft>
      <a:defRPr sz="1200" kern="1200">
        <a:solidFill>
          <a:schemeClr val="tx1"/>
        </a:solidFill>
        <a:latin typeface="Arial" pitchFamily="17" charset="0"/>
        <a:ea typeface="ＭＳ Ｐゴシック" pitchFamily="17" charset="-128"/>
        <a:cs typeface="+mn-cs"/>
      </a:defRPr>
    </a:lvl3pPr>
    <a:lvl4pPr marL="1371600" algn="l" rtl="0" eaLnBrk="0" fontAlgn="base" hangingPunct="0">
      <a:spcBef>
        <a:spcPct val="30000"/>
      </a:spcBef>
      <a:spcAft>
        <a:spcPct val="0"/>
      </a:spcAft>
      <a:defRPr sz="1200" kern="1200">
        <a:solidFill>
          <a:schemeClr val="tx1"/>
        </a:solidFill>
        <a:latin typeface="Arial" pitchFamily="17" charset="0"/>
        <a:ea typeface="ＭＳ Ｐゴシック" pitchFamily="17" charset="-128"/>
        <a:cs typeface="+mn-cs"/>
      </a:defRPr>
    </a:lvl4pPr>
    <a:lvl5pPr marL="1828800" algn="l" rtl="0" eaLnBrk="0" fontAlgn="base" hangingPunct="0">
      <a:spcBef>
        <a:spcPct val="30000"/>
      </a:spcBef>
      <a:spcAft>
        <a:spcPct val="0"/>
      </a:spcAft>
      <a:defRPr sz="1200" kern="1200">
        <a:solidFill>
          <a:schemeClr val="tx1"/>
        </a:solidFill>
        <a:latin typeface="Arial" pitchFamily="17" charset="0"/>
        <a:ea typeface="ＭＳ Ｐゴシック" pitchFamily="1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a:t>
            </a:fld>
            <a:endParaRPr 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100</a:t>
            </a:fld>
            <a:endParaRPr 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102</a:t>
            </a:fld>
            <a:endParaRPr 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103</a:t>
            </a:fld>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105</a:t>
            </a:fld>
            <a:endParaRPr 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106</a:t>
            </a:fld>
            <a:endParaRPr 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107</a:t>
            </a:fld>
            <a:endParaRPr 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108</a:t>
            </a:fld>
            <a:endParaRPr 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109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a:t>
            </a:fld>
            <a:endParaRPr 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p:cNvSpPr>
          <p:nvPr>
            <p:ph type="sldImg"/>
          </p:nvPr>
        </p:nvSpPr>
        <p:spPr>
          <a:ln/>
        </p:spPr>
      </p:sp>
      <p:sp>
        <p:nvSpPr>
          <p:cNvPr id="129027" name="Notes Placeholder 2"/>
          <p:cNvSpPr>
            <a:spLocks noGrp="1"/>
          </p:cNvSpPr>
          <p:nvPr>
            <p:ph type="body" idx="1"/>
          </p:nvPr>
        </p:nvSpPr>
        <p:spPr>
          <a:noFill/>
          <a:ln/>
        </p:spPr>
        <p:txBody>
          <a:bodyPr/>
          <a:lstStyle/>
          <a:p>
            <a:endParaRPr lang="en-US" smtClean="0">
              <a:latin typeface="Arial" charset="0"/>
              <a:ea typeface="ＭＳ Ｐゴシック" pitchFamily="-110" charset="-128"/>
            </a:endParaRPr>
          </a:p>
        </p:txBody>
      </p:sp>
      <p:sp>
        <p:nvSpPr>
          <p:cNvPr id="129028" name="Slide Number Placeholder 3"/>
          <p:cNvSpPr>
            <a:spLocks noGrp="1"/>
          </p:cNvSpPr>
          <p:nvPr>
            <p:ph type="sldNum" sz="quarter" idx="5"/>
          </p:nvPr>
        </p:nvSpPr>
        <p:spPr>
          <a:noFill/>
        </p:spPr>
        <p:txBody>
          <a:bodyPr/>
          <a:lstStyle/>
          <a:p>
            <a:fld id="{8B9195CD-6924-4CB2-A8EE-AFA6B48F985C}" type="slidenum">
              <a:rPr lang="en-US"/>
              <a:pPr/>
              <a:t>110</a:t>
            </a:fld>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111</a:t>
            </a:fld>
            <a:endParaRPr 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112</a:t>
            </a:fld>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113</a:t>
            </a:fld>
            <a:endParaRPr 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114</a:t>
            </a:fld>
            <a:endParaRPr 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115</a:t>
            </a:fld>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116</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117</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118</a:t>
            </a:fld>
            <a:endParaRPr 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12</a:t>
            </a:fld>
            <a:endParaRPr 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187</a:t>
            </a:fld>
            <a:endParaRPr 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188</a:t>
            </a:fld>
            <a:endParaRPr 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189</a:t>
            </a:fld>
            <a:endParaRPr 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190</a:t>
            </a:fld>
            <a:endParaRPr 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191</a:t>
            </a:fld>
            <a:endParaRPr 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192</a:t>
            </a:fld>
            <a:endParaRPr 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193</a:t>
            </a:fld>
            <a:endParaRPr 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194</a:t>
            </a:fld>
            <a:endParaRPr 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195</a:t>
            </a:fld>
            <a:endParaRPr 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13</a:t>
            </a:fld>
            <a:endParaRPr 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197</a:t>
            </a:fld>
            <a:endParaRPr 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198</a:t>
            </a:fld>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199</a:t>
            </a:fld>
            <a:endParaRPr 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200</a:t>
            </a:fld>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201</a:t>
            </a:fld>
            <a:endParaRPr 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202</a:t>
            </a:fld>
            <a:endParaRPr 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203</a:t>
            </a:fld>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204</a:t>
            </a:fld>
            <a:endParaRPr 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205</a:t>
            </a:fld>
            <a:endParaRPr 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14</a:t>
            </a:fld>
            <a:endParaRPr 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207</a:t>
            </a:fld>
            <a:endParaRPr 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208</a:t>
            </a:fld>
            <a:endParaRPr 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209</a:t>
            </a:fld>
            <a:endParaRPr 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210</a:t>
            </a:fld>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211</a:t>
            </a:fld>
            <a:endParaRPr 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212</a:t>
            </a:fld>
            <a:endParaRPr 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04B29-C839-41DB-ADA4-F293DAA7F7EF}" type="slidenum">
              <a:rPr lang="en-US" smtClean="0"/>
              <a:pPr/>
              <a:t>213</a:t>
            </a:fld>
            <a:endParaRPr 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04B29-C839-41DB-ADA4-F293DAA7F7EF}" type="slidenum">
              <a:rPr lang="en-US" smtClean="0"/>
              <a:pPr/>
              <a:t>214</a:t>
            </a:fld>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04B29-C839-41DB-ADA4-F293DAA7F7EF}" type="slidenum">
              <a:rPr lang="en-US" smtClean="0"/>
              <a:pPr/>
              <a:t>215</a:t>
            </a:fld>
            <a:endParaRPr 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04B29-C839-41DB-ADA4-F293DAA7F7EF}" type="slidenum">
              <a:rPr lang="en-US" smtClean="0"/>
              <a:pPr/>
              <a:t>216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15</a:t>
            </a:fld>
            <a:endParaRPr 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04B29-C839-41DB-ADA4-F293DAA7F7EF}" type="slidenum">
              <a:rPr lang="en-US" smtClean="0"/>
              <a:pPr/>
              <a:t>217</a:t>
            </a:fld>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AA04B29-C839-41DB-ADA4-F293DAA7F7EF}" type="slidenum">
              <a:rPr lang="en-US" smtClean="0"/>
              <a:pPr/>
              <a:t>218</a:t>
            </a:fld>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219</a:t>
            </a:fld>
            <a:endParaRPr 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220</a:t>
            </a:fld>
            <a:endParaRPr 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221</a:t>
            </a:fld>
            <a:endParaRPr 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222</a:t>
            </a:fld>
            <a:endParaRPr 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223</a:t>
            </a:fld>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224</a:t>
            </a:fld>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225</a:t>
            </a:fld>
            <a:endParaRPr 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16</a:t>
            </a:fld>
            <a:endParaRPr 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227</a:t>
            </a:fld>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228</a:t>
            </a:fld>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229</a:t>
            </a:fld>
            <a:endParaRPr 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230</a:t>
            </a:fld>
            <a:endParaRPr 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231</a:t>
            </a:fld>
            <a:endParaRPr 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232</a:t>
            </a:fld>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233</a:t>
            </a:fld>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234</a:t>
            </a:fld>
            <a:endParaRPr 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235</a:t>
            </a:fld>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17</a:t>
            </a:fld>
            <a:endParaRPr 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237</a:t>
            </a:fld>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238</a:t>
            </a:fld>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239</a:t>
            </a:fld>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240</a:t>
            </a:fld>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241</a:t>
            </a:fld>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242</a:t>
            </a:fld>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243</a:t>
            </a:fld>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244</a:t>
            </a:fld>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245</a:t>
            </a:fld>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18</a:t>
            </a:fld>
            <a:endParaRPr 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247</a:t>
            </a:fld>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248</a:t>
            </a:fld>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249</a:t>
            </a:fld>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250</a:t>
            </a:fld>
            <a:endParaRPr 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251</a:t>
            </a:fld>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252</a:t>
            </a:fld>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253</a:t>
            </a:fld>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254</a:t>
            </a:fld>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255</a:t>
            </a:fld>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19</a:t>
            </a:fld>
            <a:endParaRPr 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257</a:t>
            </a:fld>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258</a:t>
            </a:fld>
            <a:endParaRPr 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259</a:t>
            </a:fld>
            <a:endParaRPr 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260</a:t>
            </a:fld>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261</a:t>
            </a:fld>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262</a:t>
            </a:fld>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263</a:t>
            </a:fld>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264</a:t>
            </a:fld>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265</a:t>
            </a:fld>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20</a:t>
            </a:fld>
            <a:endParaRPr lang="en-US"/>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267</a:t>
            </a:fld>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268</a:t>
            </a:fld>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269</a:t>
            </a:fld>
            <a:endParaRPr lang="en-US"/>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270</a:t>
            </a:fld>
            <a:endParaRPr lang="en-US"/>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271</a:t>
            </a:fld>
            <a:endParaRPr lang="en-US"/>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272</a:t>
            </a:fld>
            <a:endParaRPr lang="en-US"/>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273</a:t>
            </a:fld>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274</a:t>
            </a:fld>
            <a:endParaRPr lang="en-US"/>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275</a:t>
            </a:fld>
            <a:endParaRPr lang="en-US"/>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21</a:t>
            </a:fld>
            <a:endParaRPr lang="en-US"/>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277</a:t>
            </a:fld>
            <a:endParaRPr lang="en-US"/>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278</a:t>
            </a:fld>
            <a:endParaRPr lang="en-US"/>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279</a:t>
            </a:fld>
            <a:endParaRPr lang="en-US"/>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280</a:t>
            </a:fld>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281</a:t>
            </a:fld>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282</a:t>
            </a:fld>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283</a:t>
            </a:fld>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284</a:t>
            </a:fld>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285</a:t>
            </a:fld>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22</a:t>
            </a:fld>
            <a:endParaRPr lang="en-US"/>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287</a:t>
            </a:fld>
            <a:endParaRPr lang="en-US"/>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288</a:t>
            </a:fld>
            <a:endParaRPr lang="en-US"/>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289</a:t>
            </a:fld>
            <a:endParaRPr lang="en-US"/>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290</a:t>
            </a:fld>
            <a:endParaRPr lang="en-US"/>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291</a:t>
            </a:fld>
            <a:endParaRPr lang="en-US"/>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292</a:t>
            </a:fld>
            <a:endParaRPr lang="en-US"/>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293</a:t>
            </a:fld>
            <a:endParaRPr lang="en-US"/>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294</a:t>
            </a:fld>
            <a:endParaRPr lang="en-US"/>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295</a:t>
            </a:fld>
            <a:endParaRPr lang="en-US"/>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23</a:t>
            </a:fld>
            <a:endParaRPr lang="en-US"/>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297</a:t>
            </a:fld>
            <a:endParaRPr lang="en-US"/>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298</a:t>
            </a:fld>
            <a:endParaRPr lang="en-US"/>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299</a:t>
            </a:fld>
            <a:endParaRPr lang="en-US"/>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300</a:t>
            </a:fld>
            <a:endParaRPr lang="en-US"/>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301</a:t>
            </a:fld>
            <a:endParaRPr lang="en-US"/>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302</a:t>
            </a:fld>
            <a:endParaRPr lang="en-US"/>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303</a:t>
            </a:fld>
            <a:endParaRPr lang="en-US"/>
          </a:p>
        </p:txBody>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304</a:t>
            </a:fld>
            <a:endParaRPr lang="en-US"/>
          </a:p>
        </p:txBody>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305</a:t>
            </a:fld>
            <a:endParaRPr lang="en-US"/>
          </a:p>
        </p:txBody>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24</a:t>
            </a:fld>
            <a:endParaRPr lang="en-US"/>
          </a:p>
        </p:txBody>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307</a:t>
            </a:fld>
            <a:endParaRPr lang="en-US"/>
          </a:p>
        </p:txBody>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308</a:t>
            </a:fld>
            <a:endParaRPr lang="en-US"/>
          </a:p>
        </p:txBody>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309</a:t>
            </a:fld>
            <a:endParaRPr lang="en-US"/>
          </a:p>
        </p:txBody>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310</a:t>
            </a:fld>
            <a:endParaRPr lang="en-US"/>
          </a:p>
        </p:txBody>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311</a:t>
            </a:fld>
            <a:endParaRPr lang="en-US"/>
          </a:p>
        </p:txBody>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312</a:t>
            </a:fld>
            <a:endParaRPr lang="en-US"/>
          </a:p>
        </p:txBody>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313</a:t>
            </a:fld>
            <a:endParaRPr lang="en-US"/>
          </a:p>
        </p:txBody>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314</a:t>
            </a:fld>
            <a:endParaRPr lang="en-US"/>
          </a:p>
        </p:txBody>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315</a:t>
            </a:fld>
            <a:endParaRPr lang="en-US"/>
          </a:p>
        </p:txBody>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25</a:t>
            </a:fld>
            <a:endParaRPr lang="en-US"/>
          </a:p>
        </p:txBody>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317</a:t>
            </a:fld>
            <a:endParaRPr lang="en-US"/>
          </a:p>
        </p:txBody>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318</a:t>
            </a:fld>
            <a:endParaRPr lang="en-US"/>
          </a:p>
        </p:txBody>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319</a:t>
            </a:fld>
            <a:endParaRPr lang="en-US"/>
          </a:p>
        </p:txBody>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320</a:t>
            </a:fld>
            <a:endParaRPr lang="en-US"/>
          </a:p>
        </p:txBody>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321</a:t>
            </a:fld>
            <a:endParaRPr lang="en-US"/>
          </a:p>
        </p:txBody>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322</a:t>
            </a:fld>
            <a:endParaRPr lang="en-US"/>
          </a:p>
        </p:txBody>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323</a:t>
            </a:fld>
            <a:endParaRPr lang="en-US"/>
          </a:p>
        </p:txBody>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324</a:t>
            </a:fld>
            <a:endParaRPr lang="en-US"/>
          </a:p>
        </p:txBody>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325</a:t>
            </a:fld>
            <a:endParaRPr lang="en-US"/>
          </a:p>
        </p:txBody>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26</a:t>
            </a:fld>
            <a:endParaRPr lang="en-US"/>
          </a:p>
        </p:txBody>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327</a:t>
            </a:fld>
            <a:endParaRPr lang="en-US"/>
          </a:p>
        </p:txBody>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328</a:t>
            </a:fld>
            <a:endParaRPr lang="en-US"/>
          </a:p>
        </p:txBody>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329</a:t>
            </a:fld>
            <a:endParaRPr lang="en-US"/>
          </a:p>
        </p:txBody>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330</a:t>
            </a:fld>
            <a:endParaRPr lang="en-US"/>
          </a:p>
        </p:txBody>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331</a:t>
            </a:fld>
            <a:endParaRPr lang="en-US"/>
          </a:p>
        </p:txBody>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332</a:t>
            </a:fld>
            <a:endParaRPr lang="en-US"/>
          </a:p>
        </p:txBody>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333</a:t>
            </a:fld>
            <a:endParaRPr lang="en-US"/>
          </a:p>
        </p:txBody>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334</a:t>
            </a:fld>
            <a:endParaRPr lang="en-US"/>
          </a:p>
        </p:txBody>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68CF879-EA57-4CA2-989B-58D325ED9D86}" type="slidenum">
              <a:rPr lang="en-US"/>
              <a:pPr/>
              <a:t>43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latin typeface="Arial" charset="0"/>
                <a:ea typeface="ＭＳ Ｐゴシック" pitchFamily="-110" charset="-128"/>
              </a:rPr>
              <a:t>Try to catagorize problems that are equally difficult - according to some measure of difficulty,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73</a:t>
            </a:fld>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74</a:t>
            </a:fld>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81</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82</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83</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84</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86</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87</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88</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89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90</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91</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92</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93</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94</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95</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96</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97</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98</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AA04B29-C839-41DB-ADA4-F293DAA7F7EF}" type="slidenum">
              <a:rPr lang="en-US" smtClean="0"/>
              <a:pPr/>
              <a:t>99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101379"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7"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4C526FE-C538-4F57-8CF1-C1D7BCC5814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14DC0B3-11EB-48C9-9476-572BEBABFA4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EF80DBF-4417-4EDF-BEC1-AD9D312B202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1F413F7-8AAF-406E-ACB3-AE22149D3DF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0778F47-313B-41EA-B7DE-8EFDE687C38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9304E97-3FBC-4946-A049-6AEAD0E7147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F4C4193F-385D-4680-9C28-3320B4005F8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D0722695-ED56-4BB4-ADE5-12ADD386306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9484941-1DB9-4527-BCF0-9A07F9DB04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FBDD044-2E96-40A1-B296-1E88B1CB6D6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3FF7C0B-2684-47CF-A71D-CD4EB1F5FF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0355"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356"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baseline="0">
                <a:ea typeface="Osaka" pitchFamily="-110" charset="-128"/>
              </a:defRPr>
            </a:lvl1pPr>
          </a:lstStyle>
          <a:p>
            <a:endParaRPr lang="en-US"/>
          </a:p>
        </p:txBody>
      </p:sp>
      <p:sp>
        <p:nvSpPr>
          <p:cNvPr id="100357"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baseline="0">
                <a:ea typeface="Osaka" pitchFamily="-110" charset="-128"/>
              </a:defRPr>
            </a:lvl1pPr>
          </a:lstStyle>
          <a:p>
            <a:endParaRPr lang="en-US"/>
          </a:p>
        </p:txBody>
      </p:sp>
      <p:sp>
        <p:nvSpPr>
          <p:cNvPr id="100358"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baseline="0">
                <a:ea typeface="Osaka" pitchFamily="-110" charset="-128"/>
              </a:defRPr>
            </a:lvl1pPr>
          </a:lstStyle>
          <a:p>
            <a:fld id="{8E0C70DB-51FB-4398-ACC8-2D71385EA1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2pPr>
      <a:lvl3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3pPr>
      <a:lvl4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4pPr>
      <a:lvl5pPr algn="ctr" rtl="0" eaLnBrk="0" fontAlgn="base" hangingPunct="0">
        <a:spcBef>
          <a:spcPct val="0"/>
        </a:spcBef>
        <a:spcAft>
          <a:spcPct val="0"/>
        </a:spcAft>
        <a:defRPr sz="4400">
          <a:solidFill>
            <a:schemeClr val="tx2"/>
          </a:solidFill>
          <a:latin typeface="Trebuchet MS" pitchFamily="17" charset="0"/>
          <a:ea typeface="Osaka" pitchFamily="17" charset="-128"/>
          <a:cs typeface="Osaka" pitchFamily="17" charset="-128"/>
        </a:defRPr>
      </a:lvl5pPr>
      <a:lvl6pPr marL="4572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6pPr>
      <a:lvl7pPr marL="9144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7pPr>
      <a:lvl8pPr marL="13716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8pPr>
      <a:lvl9pPr marL="1828800" algn="ctr" rtl="0" fontAlgn="base">
        <a:spcBef>
          <a:spcPct val="0"/>
        </a:spcBef>
        <a:spcAft>
          <a:spcPct val="0"/>
        </a:spcAft>
        <a:defRPr sz="4400">
          <a:solidFill>
            <a:schemeClr val="tx2"/>
          </a:solidFill>
          <a:latin typeface="Trebuchet MS" pitchFamily="17" charset="0"/>
          <a:ea typeface="Osaka" pitchFamily="17" charset="-128"/>
          <a:cs typeface="Osaka" pitchFamily="17" charset="-128"/>
        </a:defRPr>
      </a:lvl9pPr>
    </p:titleStyle>
    <p:bodyStyle>
      <a:lvl1pPr marL="342900" indent="-342900" algn="l" rtl="0" eaLnBrk="0" fontAlgn="base" hangingPunct="0">
        <a:spcBef>
          <a:spcPct val="20000"/>
        </a:spcBef>
        <a:spcAft>
          <a:spcPct val="0"/>
        </a:spcAft>
        <a:buFont typeface="Times" pitchFamily="-110"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pitchFamily="-110"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pitchFamily="-110"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pitchFamily="-110"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pitchFamily="-110"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7"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pPr eaLnBrk="1" hangingPunct="1"/>
            <a:r>
              <a:rPr lang="en-US" smtClean="0"/>
              <a:t> </a:t>
            </a:r>
          </a:p>
        </p:txBody>
      </p:sp>
      <p:sp>
        <p:nvSpPr>
          <p:cNvPr id="491523" name="Rectangle 3"/>
          <p:cNvSpPr>
            <a:spLocks noGrp="1" noChangeArrowheads="1"/>
          </p:cNvSpPr>
          <p:nvPr>
            <p:ph type="body" idx="1"/>
          </p:nvPr>
        </p:nvSpPr>
        <p:spPr>
          <a:xfrm>
            <a:off x="2362200" y="1752600"/>
            <a:ext cx="5105400" cy="3124200"/>
          </a:xfrm>
        </p:spPr>
        <p:txBody>
          <a:bodyPr anchor="ctr"/>
          <a:lstStyle/>
          <a:p>
            <a:pPr algn="ctr" eaLnBrk="1" hangingPunct="1">
              <a:lnSpc>
                <a:spcPct val="90000"/>
              </a:lnSpc>
              <a:buFont typeface="Times" pitchFamily="-110" charset="0"/>
              <a:buNone/>
            </a:pPr>
            <a:r>
              <a:rPr lang="en-US" sz="2800" b="1" dirty="0" smtClean="0">
                <a:latin typeface="Times New Roman" pitchFamily="-110" charset="0"/>
              </a:rPr>
              <a:t>	Computability Theory</a:t>
            </a:r>
            <a:br>
              <a:rPr lang="en-US" sz="2800" b="1" dirty="0" smtClean="0">
                <a:latin typeface="Times New Roman" pitchFamily="-110" charset="0"/>
              </a:rPr>
            </a:br>
            <a:r>
              <a:rPr lang="en-US" sz="2800" b="1" dirty="0" smtClean="0">
                <a:latin typeface="Times New Roman" pitchFamily="-110" charset="0"/>
              </a:rPr>
              <a:t/>
            </a:r>
            <a:br>
              <a:rPr lang="en-US" sz="2800" b="1" dirty="0" smtClean="0">
                <a:latin typeface="Times New Roman" pitchFamily="-110" charset="0"/>
              </a:rPr>
            </a:br>
            <a:r>
              <a:rPr lang="en-US" sz="2800" b="1" dirty="0" smtClean="0">
                <a:latin typeface="Times New Roman" pitchFamily="-110" charset="0"/>
              </a:rPr>
              <a:t>and</a:t>
            </a:r>
          </a:p>
          <a:p>
            <a:pPr algn="ctr" eaLnBrk="1" hangingPunct="1">
              <a:lnSpc>
                <a:spcPct val="90000"/>
              </a:lnSpc>
              <a:buFont typeface="Times" pitchFamily="-110" charset="0"/>
              <a:buNone/>
            </a:pPr>
            <a:endParaRPr lang="en-US" sz="2800" b="1" dirty="0" smtClean="0">
              <a:latin typeface="Times New Roman" pitchFamily="-110" charset="0"/>
            </a:endParaRPr>
          </a:p>
          <a:p>
            <a:pPr algn="ctr" eaLnBrk="1" hangingPunct="1">
              <a:lnSpc>
                <a:spcPct val="90000"/>
              </a:lnSpc>
              <a:buFont typeface="Times" pitchFamily="-110" charset="0"/>
              <a:buNone/>
            </a:pPr>
            <a:r>
              <a:rPr lang="en-US" sz="2800" b="1" dirty="0" smtClean="0">
                <a:latin typeface="Times New Roman" pitchFamily="-110" charset="0"/>
              </a:rPr>
              <a:t>Complexity Theory</a:t>
            </a:r>
          </a:p>
          <a:p>
            <a:pPr algn="ctr" eaLnBrk="1" hangingPunct="1">
              <a:lnSpc>
                <a:spcPct val="90000"/>
              </a:lnSpc>
              <a:buFont typeface="Times" pitchFamily="-110" charset="0"/>
              <a:buNone/>
            </a:pPr>
            <a:endParaRPr lang="en-US" sz="2800" b="1" dirty="0" smtClean="0">
              <a:latin typeface="Times New Roman" pitchFamily="-110" charset="0"/>
            </a:endParaRPr>
          </a:p>
          <a:p>
            <a:pPr algn="ctr" eaLnBrk="1" hangingPunct="1">
              <a:lnSpc>
                <a:spcPct val="90000"/>
              </a:lnSpc>
              <a:buFont typeface="Times" pitchFamily="-110" charset="0"/>
              <a:buNone/>
            </a:pPr>
            <a:r>
              <a:rPr lang="en-US" sz="2800" b="1" dirty="0" smtClean="0">
                <a:latin typeface="Times New Roman" pitchFamily="-110" charset="0"/>
              </a:rPr>
              <a:t>COT 6410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solidFill>
                  <a:schemeClr val="bg2"/>
                </a:solidFill>
              </a:rPr>
              <a:t>Procedures versus Algorithms</a:t>
            </a:r>
            <a:endParaRPr lang="en-US" sz="3200" dirty="0" smtClean="0"/>
          </a:p>
        </p:txBody>
      </p:sp>
      <p:sp>
        <p:nvSpPr>
          <p:cNvPr id="3" name="Content Placeholder 2"/>
          <p:cNvSpPr>
            <a:spLocks noGrp="1"/>
          </p:cNvSpPr>
          <p:nvPr>
            <p:ph idx="1"/>
          </p:nvPr>
        </p:nvSpPr>
        <p:spPr>
          <a:xfrm>
            <a:off x="1219200" y="2438400"/>
            <a:ext cx="7696200" cy="3429000"/>
          </a:xfrm>
        </p:spPr>
        <p:txBody>
          <a:bodyPr/>
          <a:lstStyle/>
          <a:p>
            <a:pPr>
              <a:buFont typeface="Times" pitchFamily="-110" charset="0"/>
              <a:buNone/>
            </a:pPr>
            <a:r>
              <a:rPr lang="en-US" sz="2000" b="1" dirty="0" smtClean="0"/>
              <a:t>	Looking back at our approaches to “find a key in a finite list,” we see that the algorithm always halts and always reports the correct answer. In contrast, the procedure does not halt in some cases, but never lies. </a:t>
            </a:r>
          </a:p>
          <a:p>
            <a:pPr>
              <a:buFont typeface="Times" pitchFamily="-110" charset="0"/>
              <a:buNone/>
            </a:pPr>
            <a:r>
              <a:rPr lang="en-US" sz="2000" b="1" dirty="0" smtClean="0"/>
              <a:t>	</a:t>
            </a:r>
          </a:p>
          <a:p>
            <a:pPr>
              <a:buFont typeface="Times" pitchFamily="-110" charset="0"/>
              <a:buNone/>
            </a:pPr>
            <a:r>
              <a:rPr lang="en-US" sz="2000" b="1" dirty="0" smtClean="0"/>
              <a:t>	What this illustrates is the essential distinction between and algorithm and a procedure – algorithms always halt in some finite number of steps, whereas procedures may run on forever for certain inputs. A particularly silly procedure that never lies is a program that never halts for any input.</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4035" name="Rectangle 3"/>
          <p:cNvSpPr>
            <a:spLocks noGrp="1" noChangeArrowheads="1"/>
          </p:cNvSpPr>
          <p:nvPr>
            <p:ph type="body" idx="1"/>
          </p:nvPr>
        </p:nvSpPr>
        <p:spPr>
          <a:xfrm>
            <a:off x="1371600" y="2286000"/>
            <a:ext cx="7162800" cy="3429000"/>
          </a:xfrm>
        </p:spPr>
        <p:txBody>
          <a:bodyPr/>
          <a:lstStyle/>
          <a:p>
            <a:pPr lvl="2" eaLnBrk="1" hangingPunct="1">
              <a:buFont typeface="Times" pitchFamily="-110" charset="0"/>
              <a:buNone/>
            </a:pPr>
            <a:r>
              <a:rPr lang="en-US" sz="2000" smtClean="0">
                <a:latin typeface="Times New Roman" pitchFamily="-110" charset="0"/>
              </a:rPr>
              <a:t>	</a:t>
            </a:r>
            <a:r>
              <a:rPr lang="en-US" sz="2000" b="1" smtClean="0">
                <a:latin typeface="Times New Roman" pitchFamily="-110" charset="0"/>
              </a:rPr>
              <a:t>There are a lot of problems in NP that we do not know how to solve in polynomial time. Why? </a:t>
            </a:r>
          </a:p>
          <a:p>
            <a:pPr lvl="3" eaLnBrk="1" hangingPunct="1"/>
            <a:endParaRPr lang="en-US" sz="1800" b="1" smtClean="0">
              <a:latin typeface="Times New Roman" pitchFamily="-110" charset="0"/>
            </a:endParaRPr>
          </a:p>
          <a:p>
            <a:pPr lvl="3" eaLnBrk="1" hangingPunct="1">
              <a:buFont typeface="Times" pitchFamily="-110" charset="0"/>
              <a:buNone/>
            </a:pPr>
            <a:r>
              <a:rPr lang="en-US" sz="1800" b="1" smtClean="0">
                <a:latin typeface="Times New Roman" pitchFamily="-110" charset="0"/>
              </a:rPr>
              <a:t>	Because they really don't have polynomial algorithms? </a:t>
            </a:r>
          </a:p>
          <a:p>
            <a:pPr lvl="3" eaLnBrk="1" hangingPunct="1"/>
            <a:endParaRPr lang="en-US" sz="1800" b="1" smtClean="0">
              <a:latin typeface="Times New Roman" pitchFamily="-110" charset="0"/>
            </a:endParaRPr>
          </a:p>
          <a:p>
            <a:pPr lvl="3" eaLnBrk="1" hangingPunct="1">
              <a:buFont typeface="Times" pitchFamily="-110" charset="0"/>
              <a:buNone/>
            </a:pPr>
            <a:r>
              <a:rPr lang="en-US" sz="1800" b="1" smtClean="0">
                <a:latin typeface="Times New Roman" pitchFamily="-110" charset="0"/>
              </a:rPr>
              <a:t>	Or, because we are not yet clever enough to have found a polynomial algorithm for them?</a:t>
            </a:r>
          </a:p>
          <a:p>
            <a:pPr eaLnBrk="1" hangingPunct="1"/>
            <a:endParaRPr lang="en-US" sz="2800" b="1"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5059" name="Rectangle 3"/>
          <p:cNvSpPr>
            <a:spLocks noGrp="1" noChangeArrowheads="1"/>
          </p:cNvSpPr>
          <p:nvPr>
            <p:ph type="body" idx="1"/>
          </p:nvPr>
        </p:nvSpPr>
        <p:spPr/>
        <p:txBody>
          <a:bodyPr/>
          <a:lstStyle/>
          <a:p>
            <a:pPr lvl="2" eaLnBrk="1" hangingPunct="1">
              <a:lnSpc>
                <a:spcPct val="90000"/>
              </a:lnSpc>
              <a:buFont typeface="Times" pitchFamily="-110" charset="0"/>
              <a:buNone/>
            </a:pPr>
            <a:r>
              <a:rPr lang="en-US" sz="1800" b="1" smtClean="0">
                <a:latin typeface="Times New Roman" pitchFamily="-110" charset="0"/>
              </a:rPr>
              <a:t>At the moment, no one knows. </a:t>
            </a:r>
          </a:p>
          <a:p>
            <a:pPr lvl="2" eaLnBrk="1" hangingPunct="1">
              <a:lnSpc>
                <a:spcPct val="90000"/>
              </a:lnSpc>
            </a:pPr>
            <a:endParaRPr lang="en-US" sz="1800" b="1" smtClean="0">
              <a:latin typeface="Times New Roman" pitchFamily="-110" charset="0"/>
            </a:endParaRPr>
          </a:p>
          <a:p>
            <a:pPr lvl="2" eaLnBrk="1" hangingPunct="1">
              <a:lnSpc>
                <a:spcPct val="90000"/>
              </a:lnSpc>
              <a:buFont typeface="Times" pitchFamily="-110" charset="0"/>
              <a:buNone/>
            </a:pPr>
            <a:r>
              <a:rPr lang="en-US" sz="1800" b="1" smtClean="0">
                <a:latin typeface="Times New Roman" pitchFamily="-110" charset="0"/>
              </a:rPr>
              <a:t>Some believe all problems in NP have polynomial algorithms. Many do not (believe that).</a:t>
            </a:r>
          </a:p>
          <a:p>
            <a:pPr lvl="2" eaLnBrk="1" hangingPunct="1">
              <a:lnSpc>
                <a:spcPct val="90000"/>
              </a:lnSpc>
            </a:pPr>
            <a:endParaRPr lang="en-US" sz="1800" b="1" smtClean="0">
              <a:latin typeface="Times New Roman" pitchFamily="-110" charset="0"/>
            </a:endParaRPr>
          </a:p>
          <a:p>
            <a:pPr lvl="2" eaLnBrk="1" hangingPunct="1">
              <a:lnSpc>
                <a:spcPct val="90000"/>
              </a:lnSpc>
              <a:buFont typeface="Times" pitchFamily="-110" charset="0"/>
              <a:buNone/>
            </a:pPr>
            <a:r>
              <a:rPr lang="en-US" sz="1800" b="1" smtClean="0">
                <a:latin typeface="Times New Roman" pitchFamily="-110" charset="0"/>
              </a:rPr>
              <a:t>The fundamental question in theoretical computer science is: </a:t>
            </a:r>
          </a:p>
          <a:p>
            <a:pPr lvl="3" eaLnBrk="1" hangingPunct="1">
              <a:lnSpc>
                <a:spcPct val="90000"/>
              </a:lnSpc>
              <a:buFont typeface="Times" pitchFamily="-110" charset="0"/>
              <a:buNone/>
            </a:pPr>
            <a:r>
              <a:rPr lang="en-US" sz="1600" b="1" smtClean="0">
                <a:latin typeface="Times New Roman" pitchFamily="-110" charset="0"/>
              </a:rPr>
              <a:t>Does P = NP?</a:t>
            </a:r>
          </a:p>
          <a:p>
            <a:pPr lvl="3" eaLnBrk="1" hangingPunct="1">
              <a:lnSpc>
                <a:spcPct val="90000"/>
              </a:lnSpc>
              <a:buFont typeface="Times" pitchFamily="-110" charset="0"/>
              <a:buNone/>
            </a:pPr>
            <a:endParaRPr lang="en-US" sz="1600" b="1" smtClean="0">
              <a:latin typeface="Times New Roman" pitchFamily="-110" charset="0"/>
            </a:endParaRPr>
          </a:p>
          <a:p>
            <a:pPr lvl="3" eaLnBrk="1" hangingPunct="1">
              <a:lnSpc>
                <a:spcPct val="90000"/>
              </a:lnSpc>
              <a:buFont typeface="Times" pitchFamily="-110" charset="0"/>
              <a:buNone/>
            </a:pPr>
            <a:r>
              <a:rPr lang="en-US" sz="1600" b="1" smtClean="0">
                <a:latin typeface="Times New Roman" pitchFamily="-110" charset="0"/>
              </a:rPr>
              <a:t>There is an award of one million dollars for a proof. </a:t>
            </a:r>
          </a:p>
          <a:p>
            <a:pPr lvl="3" algn="ctr" eaLnBrk="1" hangingPunct="1">
              <a:lnSpc>
                <a:spcPct val="90000"/>
              </a:lnSpc>
              <a:buFont typeface="Times" pitchFamily="-110" charset="0"/>
              <a:buNone/>
            </a:pPr>
            <a:r>
              <a:rPr lang="en-US" sz="1600" b="1" smtClean="0">
                <a:latin typeface="Times New Roman" pitchFamily="-110" charset="0"/>
              </a:rPr>
              <a:t>– Either way, True or False.</a:t>
            </a:r>
          </a:p>
          <a:p>
            <a:pPr eaLnBrk="1" hangingPunct="1">
              <a:lnSpc>
                <a:spcPct val="90000"/>
              </a:lnSpc>
            </a:pPr>
            <a:endParaRPr lang="en-US" sz="2400" b="1" smtClean="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en-US" sz="3200" i="1" smtClean="0">
                <a:solidFill>
                  <a:schemeClr val="bg2"/>
                </a:solidFill>
              </a:rPr>
              <a:t>Other Classes</a:t>
            </a:r>
            <a:endParaRPr lang="en-US" smtClean="0"/>
          </a:p>
        </p:txBody>
      </p:sp>
      <p:sp>
        <p:nvSpPr>
          <p:cNvPr id="263171"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000" b="1" smtClean="0"/>
              <a:t>	</a:t>
            </a:r>
            <a:r>
              <a:rPr lang="en-US" sz="2400" b="1" smtClean="0"/>
              <a:t>We now look at other classes of problems.</a:t>
            </a:r>
          </a:p>
          <a:p>
            <a:pPr eaLnBrk="1" hangingPunct="1">
              <a:lnSpc>
                <a:spcPct val="90000"/>
              </a:lnSpc>
            </a:pPr>
            <a:endParaRPr lang="en-US" sz="2400" b="1" smtClean="0"/>
          </a:p>
          <a:p>
            <a:pPr eaLnBrk="1" hangingPunct="1">
              <a:lnSpc>
                <a:spcPct val="90000"/>
              </a:lnSpc>
              <a:buFont typeface="Times" pitchFamily="-110" charset="0"/>
              <a:buNone/>
            </a:pPr>
            <a:r>
              <a:rPr lang="en-US" sz="2000" b="1" smtClean="0"/>
              <a:t>	</a:t>
            </a:r>
            <a:r>
              <a:rPr lang="en-US" sz="2400" b="1" smtClean="0"/>
              <a:t>Hard appearing problems can turn out to be easy to solve. And, easy looking problems can actually be very hard (Graph Theory is rich with such examples).</a:t>
            </a:r>
            <a:endParaRPr lang="en-US" b="1" smtClean="0"/>
          </a:p>
          <a:p>
            <a:pPr eaLnBrk="1" hangingPunct="1">
              <a:lnSpc>
                <a:spcPct val="90000"/>
              </a:lnSpc>
              <a:buFont typeface="Times" pitchFamily="-110" charset="0"/>
              <a:buNone/>
            </a:pPr>
            <a:endParaRPr lang="en-US" sz="2400" b="1" smtClean="0"/>
          </a:p>
          <a:p>
            <a:pPr eaLnBrk="1" hangingPunct="1">
              <a:lnSpc>
                <a:spcPct val="90000"/>
              </a:lnSpc>
              <a:buFont typeface="Times" pitchFamily="-110" charset="0"/>
              <a:buNone/>
            </a:pPr>
            <a:r>
              <a:rPr lang="en-US" sz="2400" b="1" smtClean="0"/>
              <a:t>	We must deal with the concept of "as hard as," "no harder than," etc. in a more rigorous way.</a:t>
            </a:r>
          </a:p>
          <a:p>
            <a:pPr eaLnBrk="1" hangingPunct="1">
              <a:lnSpc>
                <a:spcPct val="90000"/>
              </a:lnSpc>
              <a:buFont typeface="Times" pitchFamily="-110" charset="0"/>
              <a:buNone/>
            </a:pPr>
            <a:endParaRPr lang="en-US" sz="2000" smtClean="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z="3200" i="1" smtClean="0">
                <a:solidFill>
                  <a:schemeClr val="bg2"/>
                </a:solidFill>
              </a:rPr>
              <a:t>"No harder than"</a:t>
            </a:r>
          </a:p>
        </p:txBody>
      </p:sp>
      <p:sp>
        <p:nvSpPr>
          <p:cNvPr id="106499"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000" b="1" smtClean="0">
                <a:latin typeface="Times New Roman" pitchFamily="-110" charset="0"/>
              </a:rPr>
              <a:t>	Problem A is said to be 'no harder than' problem B when the smallest class containing A is a subset of the smallest class containing B.</a:t>
            </a:r>
          </a:p>
          <a:p>
            <a:pPr eaLnBrk="1" hangingPunct="1">
              <a:lnSpc>
                <a:spcPct val="90000"/>
              </a:lnSpc>
              <a:buFont typeface="Times" pitchFamily="-110" charset="0"/>
              <a:buNone/>
            </a:pPr>
            <a:endParaRPr lang="en-US" sz="1000" b="1" smtClean="0">
              <a:latin typeface="Times New Roman" pitchFamily="-110" charset="0"/>
            </a:endParaRPr>
          </a:p>
          <a:p>
            <a:pPr eaLnBrk="1" hangingPunct="1">
              <a:lnSpc>
                <a:spcPct val="90000"/>
              </a:lnSpc>
              <a:buFont typeface="Times" pitchFamily="-110" charset="0"/>
              <a:buNone/>
            </a:pPr>
            <a:r>
              <a:rPr lang="en-US" sz="2000" b="1" smtClean="0">
                <a:latin typeface="Times New Roman" pitchFamily="-110" charset="0"/>
              </a:rPr>
              <a:t>	Recall that f</a:t>
            </a:r>
            <a:r>
              <a:rPr lang="en-US" sz="2000" b="1" baseline="-25000" smtClean="0">
                <a:latin typeface="Times New Roman" pitchFamily="-110" charset="0"/>
              </a:rPr>
              <a:t>X</a:t>
            </a:r>
            <a:r>
              <a:rPr lang="en-US" sz="2000" b="1" smtClean="0">
                <a:latin typeface="Times New Roman" pitchFamily="-110" charset="0"/>
              </a:rPr>
              <a:t>(n) is the order of the smallest complexity class containing problem X.  </a:t>
            </a:r>
            <a:endParaRPr lang="en-US" sz="1000" b="1" smtClean="0">
              <a:latin typeface="Times New Roman" pitchFamily="-110" charset="0"/>
            </a:endParaRPr>
          </a:p>
          <a:p>
            <a:pPr eaLnBrk="1" hangingPunct="1">
              <a:lnSpc>
                <a:spcPct val="90000"/>
              </a:lnSpc>
              <a:buFont typeface="Times" pitchFamily="-110" charset="0"/>
              <a:buNone/>
            </a:pPr>
            <a:r>
              <a:rPr lang="en-US" sz="1000" b="1" smtClean="0">
                <a:latin typeface="Times New Roman" pitchFamily="-110" charset="0"/>
              </a:rPr>
              <a:t>	</a:t>
            </a:r>
          </a:p>
          <a:p>
            <a:pPr eaLnBrk="1" hangingPunct="1">
              <a:lnSpc>
                <a:spcPct val="90000"/>
              </a:lnSpc>
              <a:buFont typeface="Times" pitchFamily="-110" charset="0"/>
              <a:buNone/>
            </a:pPr>
            <a:r>
              <a:rPr lang="en-US" sz="1000" b="1" smtClean="0">
                <a:latin typeface="Times New Roman" pitchFamily="-110" charset="0"/>
              </a:rPr>
              <a:t>	</a:t>
            </a:r>
            <a:r>
              <a:rPr lang="en-US" sz="2000" b="1" smtClean="0">
                <a:latin typeface="Times New Roman" pitchFamily="-110" charset="0"/>
              </a:rPr>
              <a:t>If, for some constant </a:t>
            </a:r>
            <a:r>
              <a:rPr lang="en-US" sz="2000" b="1" smtClean="0">
                <a:latin typeface="Times New Roman" pitchFamily="-110" charset="0"/>
                <a:sym typeface="Symbol" pitchFamily="-110" charset="2"/>
              </a:rPr>
              <a:t></a:t>
            </a:r>
            <a:r>
              <a:rPr lang="en-US" sz="2000" b="1" smtClean="0">
                <a:latin typeface="Times New Roman" pitchFamily="-110" charset="0"/>
              </a:rPr>
              <a:t>, </a:t>
            </a:r>
          </a:p>
          <a:p>
            <a:pPr eaLnBrk="1" hangingPunct="1">
              <a:lnSpc>
                <a:spcPct val="90000"/>
              </a:lnSpc>
              <a:buFont typeface="Times" pitchFamily="-110" charset="0"/>
              <a:buNone/>
            </a:pPr>
            <a:r>
              <a:rPr lang="en-US" sz="2000" b="1" smtClean="0">
                <a:latin typeface="Times New Roman" pitchFamily="-110" charset="0"/>
              </a:rPr>
              <a:t>			f</a:t>
            </a:r>
            <a:r>
              <a:rPr lang="en-US" sz="2000" b="1" baseline="-25000" smtClean="0">
                <a:latin typeface="Times New Roman" pitchFamily="-110" charset="0"/>
              </a:rPr>
              <a:t>A</a:t>
            </a:r>
            <a:r>
              <a:rPr lang="en-US" sz="2000" b="1" smtClean="0">
                <a:latin typeface="Times New Roman" pitchFamily="-110" charset="0"/>
              </a:rPr>
              <a:t>(n) ≤ n</a:t>
            </a:r>
            <a:r>
              <a:rPr lang="en-US" sz="2000" b="1" baseline="30000" smtClean="0">
                <a:latin typeface="Times New Roman" pitchFamily="-110" charset="0"/>
                <a:sym typeface="Symbol" pitchFamily="-110" charset="2"/>
              </a:rPr>
              <a:t></a:t>
            </a:r>
            <a:r>
              <a:rPr lang="en-US" sz="2000" b="1" smtClean="0">
                <a:latin typeface="Times New Roman" pitchFamily="-110" charset="0"/>
              </a:rPr>
              <a:t>f</a:t>
            </a:r>
            <a:r>
              <a:rPr lang="en-US" sz="2000" b="1" baseline="-25000" smtClean="0">
                <a:latin typeface="Times New Roman" pitchFamily="-110" charset="0"/>
              </a:rPr>
              <a:t>B</a:t>
            </a:r>
            <a:r>
              <a:rPr lang="en-US" sz="2000" b="1" smtClean="0">
                <a:latin typeface="Times New Roman" pitchFamily="-110" charset="0"/>
              </a:rPr>
              <a:t>(n),</a:t>
            </a:r>
            <a:r>
              <a:rPr lang="en-US" sz="2800" b="1" smtClean="0">
                <a:latin typeface="Times New Roman" pitchFamily="-110" charset="0"/>
              </a:rPr>
              <a:t> </a:t>
            </a:r>
          </a:p>
          <a:p>
            <a:pPr eaLnBrk="1" hangingPunct="1">
              <a:lnSpc>
                <a:spcPct val="90000"/>
              </a:lnSpc>
              <a:buFont typeface="Times" pitchFamily="-110" charset="0"/>
              <a:buNone/>
            </a:pPr>
            <a:endParaRPr lang="en-US" sz="1200" b="1" smtClean="0">
              <a:latin typeface="Times New Roman" pitchFamily="-110" charset="0"/>
            </a:endParaRPr>
          </a:p>
          <a:p>
            <a:pPr eaLnBrk="1" hangingPunct="1">
              <a:lnSpc>
                <a:spcPct val="90000"/>
              </a:lnSpc>
              <a:buFont typeface="Times" pitchFamily="-110" charset="0"/>
              <a:buNone/>
            </a:pPr>
            <a:r>
              <a:rPr lang="en-US" sz="2000" b="1" smtClean="0">
                <a:latin typeface="Times New Roman" pitchFamily="-110" charset="0"/>
              </a:rPr>
              <a:t>	the time to solve A is no more than some polynomial multiple of the time required to solve B, i.e., A is 'no harder than' B.</a:t>
            </a:r>
          </a:p>
          <a:p>
            <a:pPr eaLnBrk="1" hangingPunct="1">
              <a:lnSpc>
                <a:spcPct val="90000"/>
              </a:lnSpc>
              <a:buFont typeface="Times" pitchFamily="-110" charset="0"/>
              <a:buNone/>
            </a:pPr>
            <a:endParaRPr lang="en-US" sz="2000" b="1" smtClean="0">
              <a:latin typeface="Times New Roman" pitchFamily="-110"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eaLnBrk="1" hangingPunct="1"/>
            <a:r>
              <a:rPr lang="en-US" sz="3200" i="1" smtClean="0">
                <a:solidFill>
                  <a:schemeClr val="bg2"/>
                </a:solidFill>
              </a:rPr>
              <a:t>"No harder than"</a:t>
            </a:r>
          </a:p>
        </p:txBody>
      </p:sp>
      <p:sp>
        <p:nvSpPr>
          <p:cNvPr id="458755" name="Rectangle 3"/>
          <p:cNvSpPr>
            <a:spLocks noGrp="1" noChangeArrowheads="1"/>
          </p:cNvSpPr>
          <p:nvPr>
            <p:ph type="body" idx="1"/>
          </p:nvPr>
        </p:nvSpPr>
        <p:spPr/>
        <p:txBody>
          <a:bodyPr/>
          <a:lstStyle/>
          <a:p>
            <a:pPr eaLnBrk="1" hangingPunct="1">
              <a:buFont typeface="Times" pitchFamily="-110" charset="0"/>
              <a:buNone/>
            </a:pPr>
            <a:r>
              <a:rPr lang="en-US" sz="2000" b="1" smtClean="0"/>
              <a:t>	The requirement for determining the relative difficulty of two problems A and B requires that we know, at least, the order of the fastest algorithm for problem B and the order of some algorithm for Problem A.</a:t>
            </a:r>
          </a:p>
          <a:p>
            <a:pPr eaLnBrk="1" hangingPunct="1"/>
            <a:endParaRPr lang="en-US" sz="2000" b="1" smtClean="0"/>
          </a:p>
          <a:p>
            <a:pPr eaLnBrk="1" hangingPunct="1">
              <a:buFont typeface="Times" pitchFamily="-110" charset="0"/>
              <a:buNone/>
            </a:pPr>
            <a:r>
              <a:rPr lang="en-US" sz="2000" b="1" smtClean="0"/>
              <a:t>	We may not know either!!</a:t>
            </a:r>
          </a:p>
          <a:p>
            <a:pPr eaLnBrk="1" hangingPunct="1"/>
            <a:endParaRPr lang="en-US" sz="2000" b="1" smtClean="0"/>
          </a:p>
          <a:p>
            <a:pPr eaLnBrk="1" hangingPunct="1">
              <a:buFont typeface="Times" pitchFamily="-110" charset="0"/>
              <a:buNone/>
            </a:pPr>
            <a:r>
              <a:rPr lang="en-US" sz="2000" b="1" smtClean="0"/>
              <a:t>	In the following we exhibit a technique that can allow us to determine this relationship without knowing anything about an algorithm for either problem.</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sp>
        <p:nvSpPr>
          <p:cNvPr id="150531" name="Rectangle 3"/>
          <p:cNvSpPr>
            <a:spLocks noGrp="1" noChangeArrowheads="1"/>
          </p:cNvSpPr>
          <p:nvPr>
            <p:ph type="body" idx="1"/>
          </p:nvPr>
        </p:nvSpPr>
        <p:spPr>
          <a:xfrm>
            <a:off x="914400" y="2286000"/>
            <a:ext cx="7162800" cy="3429000"/>
          </a:xfrm>
        </p:spPr>
        <p:txBody>
          <a:bodyPr/>
          <a:lstStyle/>
          <a:p>
            <a:pPr lvl="2" algn="ctr" eaLnBrk="1" hangingPunct="1">
              <a:buFont typeface="Times" pitchFamily="-110" charset="0"/>
              <a:buNone/>
            </a:pPr>
            <a:r>
              <a:rPr lang="en-US" b="1" smtClean="0">
                <a:latin typeface="Times New Roman" pitchFamily="-110" charset="0"/>
              </a:rPr>
              <a:t>The "Key" to Complexity Theory</a:t>
            </a:r>
          </a:p>
          <a:p>
            <a:pPr lvl="2" algn="ctr" eaLnBrk="1" hangingPunct="1">
              <a:buFont typeface="Times" pitchFamily="-110" charset="0"/>
              <a:buNone/>
            </a:pPr>
            <a:endParaRPr lang="en-US" b="1" smtClean="0">
              <a:latin typeface="Times New Roman" pitchFamily="-110" charset="0"/>
            </a:endParaRPr>
          </a:p>
          <a:p>
            <a:pPr lvl="2" algn="ctr" eaLnBrk="1" hangingPunct="1">
              <a:buFont typeface="Times" pitchFamily="-110" charset="0"/>
              <a:buNone/>
            </a:pPr>
            <a:r>
              <a:rPr lang="en-US" b="1" smtClean="0">
                <a:latin typeface="Times New Roman" pitchFamily="-110" charset="0"/>
              </a:rPr>
              <a:t>'Reductions,' 'Reductions,' 'Reductions.' </a:t>
            </a:r>
          </a:p>
          <a:p>
            <a:pPr eaLnBrk="1" hangingPunct="1"/>
            <a:endParaRPr lang="en-US" smtClean="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p>
        </p:txBody>
      </p:sp>
      <p:sp>
        <p:nvSpPr>
          <p:cNvPr id="490499" name="Rectangle 3"/>
          <p:cNvSpPr>
            <a:spLocks noGrp="1" noChangeArrowheads="1"/>
          </p:cNvSpPr>
          <p:nvPr>
            <p:ph type="body" idx="1"/>
          </p:nvPr>
        </p:nvSpPr>
        <p:spPr/>
        <p:txBody>
          <a:bodyPr/>
          <a:lstStyle/>
          <a:p>
            <a:pPr eaLnBrk="1" hangingPunct="1">
              <a:buFont typeface="Times" pitchFamily="-110" charset="0"/>
              <a:buNone/>
            </a:pPr>
            <a:r>
              <a:rPr lang="en-US" sz="2400" b="1" smtClean="0"/>
              <a:t>	For any problem X, let X(I</a:t>
            </a:r>
            <a:r>
              <a:rPr lang="en-US" sz="2400" b="1" baseline="-25000" smtClean="0"/>
              <a:t>X</a:t>
            </a:r>
            <a:r>
              <a:rPr lang="en-US" sz="2400" b="1" smtClean="0"/>
              <a:t>, Answer</a:t>
            </a:r>
            <a:r>
              <a:rPr lang="en-US" sz="2400" b="1" baseline="-25000" smtClean="0"/>
              <a:t>X</a:t>
            </a:r>
            <a:r>
              <a:rPr lang="en-US" sz="2400" b="1" smtClean="0"/>
              <a:t>) represents an algorithm for problem X – even if none is known to exist.</a:t>
            </a:r>
          </a:p>
          <a:p>
            <a:pPr lvl="1" eaLnBrk="1" hangingPunct="1">
              <a:buFont typeface="Times" pitchFamily="-110" charset="0"/>
              <a:buNone/>
            </a:pPr>
            <a:r>
              <a:rPr lang="en-US" sz="2000" b="1" smtClean="0"/>
              <a:t>	</a:t>
            </a:r>
          </a:p>
          <a:p>
            <a:pPr lvl="1" eaLnBrk="1" hangingPunct="1">
              <a:buFont typeface="Times" pitchFamily="-110" charset="0"/>
              <a:buNone/>
            </a:pPr>
            <a:r>
              <a:rPr lang="en-US" sz="2000" b="1" smtClean="0"/>
              <a:t>	I</a:t>
            </a:r>
            <a:r>
              <a:rPr lang="en-US" sz="2000" b="1" baseline="-25000" smtClean="0"/>
              <a:t>X</a:t>
            </a:r>
            <a:r>
              <a:rPr lang="en-US" sz="2000" b="1" smtClean="0"/>
              <a:t> is an arbitray instance given to the algorithm and Answer</a:t>
            </a:r>
            <a:r>
              <a:rPr lang="en-US" sz="2000" b="1" baseline="-25000" smtClean="0"/>
              <a:t>X</a:t>
            </a:r>
            <a:r>
              <a:rPr lang="en-US" sz="2000" b="1" smtClean="0"/>
              <a:t> is the returned answer determined by the algorithm.</a:t>
            </a:r>
            <a:endParaRPr lang="en-US" b="1" smtClean="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endParaRPr lang="en-US" i="1" smtClean="0">
              <a:latin typeface="Times New Roman" pitchFamily="-110" charset="0"/>
            </a:endParaRPr>
          </a:p>
        </p:txBody>
      </p:sp>
      <p:sp>
        <p:nvSpPr>
          <p:cNvPr id="151555" name="Rectangle 3"/>
          <p:cNvSpPr>
            <a:spLocks noGrp="1" noChangeArrowheads="1"/>
          </p:cNvSpPr>
          <p:nvPr>
            <p:ph type="body" idx="1"/>
          </p:nvPr>
        </p:nvSpPr>
        <p:spPr/>
        <p:txBody>
          <a:bodyPr/>
          <a:lstStyle/>
          <a:p>
            <a:pPr eaLnBrk="1" hangingPunct="1">
              <a:buFont typeface="Times" pitchFamily="-110" charset="0"/>
              <a:buNone/>
            </a:pPr>
            <a:r>
              <a:rPr lang="en-US" sz="2400" b="1" smtClean="0">
                <a:latin typeface="Times New Roman" pitchFamily="-110" charset="0"/>
              </a:rPr>
              <a:t>	Definition: For problems A and B, a (</a:t>
            </a:r>
            <a:r>
              <a:rPr lang="en-US" sz="2400" b="1" i="1" smtClean="0">
                <a:latin typeface="Times New Roman" pitchFamily="-110" charset="0"/>
              </a:rPr>
              <a:t>Polynomial) Turing Reduction</a:t>
            </a:r>
            <a:r>
              <a:rPr lang="en-US" sz="2400" b="1" smtClean="0">
                <a:latin typeface="Times New Roman" pitchFamily="-110" charset="0"/>
              </a:rPr>
              <a:t> is an algorithm A(I</a:t>
            </a:r>
            <a:r>
              <a:rPr lang="en-US" sz="2400" b="1" baseline="-25000" smtClean="0">
                <a:latin typeface="Times New Roman" pitchFamily="-110" charset="0"/>
              </a:rPr>
              <a:t>A</a:t>
            </a:r>
            <a:r>
              <a:rPr lang="en-US" sz="2400" b="1" smtClean="0">
                <a:latin typeface="Times New Roman" pitchFamily="-110" charset="0"/>
              </a:rPr>
              <a:t>, Answer</a:t>
            </a:r>
            <a:r>
              <a:rPr lang="en-US" sz="2400" b="1" baseline="-25000" smtClean="0">
                <a:latin typeface="Times New Roman" pitchFamily="-110" charset="0"/>
              </a:rPr>
              <a:t>A</a:t>
            </a:r>
            <a:r>
              <a:rPr lang="en-US" sz="2400" b="1" smtClean="0">
                <a:latin typeface="Times New Roman" pitchFamily="-110" charset="0"/>
              </a:rPr>
              <a:t>) for solving all instances of problem A and satisfies the following:	</a:t>
            </a:r>
          </a:p>
          <a:p>
            <a:pPr lvl="2" eaLnBrk="1" hangingPunct="1">
              <a:buFont typeface="Times" pitchFamily="-110" charset="0"/>
              <a:buNone/>
            </a:pPr>
            <a:r>
              <a:rPr lang="en-US" sz="1800" b="1" smtClean="0">
                <a:latin typeface="Times New Roman" pitchFamily="-110" charset="0"/>
              </a:rPr>
              <a:t>(1) Constructs zero or more instances of problem B and invokes algorithm B(I</a:t>
            </a:r>
            <a:r>
              <a:rPr lang="en-US" sz="1800" b="1" baseline="-25000" smtClean="0">
                <a:latin typeface="Times New Roman" pitchFamily="-110" charset="0"/>
              </a:rPr>
              <a:t>B</a:t>
            </a:r>
            <a:r>
              <a:rPr lang="en-US" sz="1800" b="1" smtClean="0">
                <a:latin typeface="Times New Roman" pitchFamily="-110" charset="0"/>
              </a:rPr>
              <a:t>, Answer</a:t>
            </a:r>
            <a:r>
              <a:rPr lang="en-US" sz="1800" b="1" baseline="-25000" smtClean="0">
                <a:latin typeface="Times New Roman" pitchFamily="-110" charset="0"/>
              </a:rPr>
              <a:t>B</a:t>
            </a:r>
            <a:r>
              <a:rPr lang="en-US" sz="1800" b="1" smtClean="0">
                <a:latin typeface="Times New Roman" pitchFamily="-110" charset="0"/>
              </a:rPr>
              <a:t>), on each.</a:t>
            </a:r>
          </a:p>
          <a:p>
            <a:pPr lvl="2" eaLnBrk="1" hangingPunct="1">
              <a:buFont typeface="Times" pitchFamily="-110" charset="0"/>
              <a:buNone/>
            </a:pPr>
            <a:r>
              <a:rPr lang="en-US" sz="1800" b="1" smtClean="0">
                <a:latin typeface="Times New Roman" pitchFamily="-110" charset="0"/>
              </a:rPr>
              <a:t>(2) Computes the result, Answer</a:t>
            </a:r>
            <a:r>
              <a:rPr lang="en-US" sz="1800" b="1" baseline="-25000" smtClean="0">
                <a:latin typeface="Times New Roman" pitchFamily="-110" charset="0"/>
              </a:rPr>
              <a:t>A</a:t>
            </a:r>
            <a:r>
              <a:rPr lang="en-US" sz="1800" b="1" smtClean="0">
                <a:latin typeface="Times New Roman" pitchFamily="-110" charset="0"/>
              </a:rPr>
              <a:t>, for I</a:t>
            </a:r>
            <a:r>
              <a:rPr lang="en-US" sz="1800" b="1" baseline="-25000" smtClean="0">
                <a:latin typeface="Times New Roman" pitchFamily="-110" charset="0"/>
              </a:rPr>
              <a:t>A</a:t>
            </a:r>
            <a:r>
              <a:rPr lang="en-US" sz="1800" b="1" smtClean="0">
                <a:latin typeface="Times New Roman" pitchFamily="-110" charset="0"/>
              </a:rPr>
              <a:t>.</a:t>
            </a:r>
          </a:p>
          <a:p>
            <a:pPr lvl="2" eaLnBrk="1" hangingPunct="1">
              <a:buFont typeface="Times" pitchFamily="-110" charset="0"/>
              <a:buNone/>
            </a:pPr>
            <a:r>
              <a:rPr lang="en-US" sz="1800" b="1" smtClean="0">
                <a:latin typeface="Times New Roman" pitchFamily="-110" charset="0"/>
              </a:rPr>
              <a:t>(3) Except for the time required to execute algorithm B, the execution time of algorithm A must be polynomial with respect to the size of I</a:t>
            </a:r>
            <a:r>
              <a:rPr lang="en-US" sz="1800" b="1" baseline="-25000" smtClean="0">
                <a:latin typeface="Times New Roman" pitchFamily="-110" charset="0"/>
              </a:rPr>
              <a:t>A</a:t>
            </a:r>
            <a:r>
              <a:rPr lang="en-US" sz="1800" b="1" smtClean="0">
                <a:latin typeface="Times New Roman" pitchFamily="-110" charset="0"/>
              </a:rPr>
              <a: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p>
        </p:txBody>
      </p:sp>
      <p:sp>
        <p:nvSpPr>
          <p:cNvPr id="517123"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800" smtClean="0"/>
              <a:t>proc </a:t>
            </a:r>
            <a:r>
              <a:rPr lang="en-US" sz="2400" b="1" smtClean="0">
                <a:latin typeface="Times New Roman" pitchFamily="-110" charset="0"/>
              </a:rPr>
              <a:t>A(I</a:t>
            </a:r>
            <a:r>
              <a:rPr lang="en-US" sz="2400" b="1" baseline="-25000" smtClean="0">
                <a:latin typeface="Times New Roman" pitchFamily="-110" charset="0"/>
              </a:rPr>
              <a:t>A</a:t>
            </a:r>
            <a:r>
              <a:rPr lang="en-US" sz="2400" b="1" smtClean="0">
                <a:latin typeface="Times New Roman" pitchFamily="-110" charset="0"/>
              </a:rPr>
              <a:t>, Answer</a:t>
            </a:r>
            <a:r>
              <a:rPr lang="en-US" sz="2400" b="1" baseline="-25000" smtClean="0">
                <a:latin typeface="Times New Roman" pitchFamily="-110" charset="0"/>
              </a:rPr>
              <a:t>A</a:t>
            </a:r>
            <a:r>
              <a:rPr lang="en-US" sz="2400" b="1" smtClean="0">
                <a:latin typeface="Times New Roman" pitchFamily="-110" charset="0"/>
              </a:rPr>
              <a:t>) </a:t>
            </a:r>
          </a:p>
          <a:p>
            <a:pPr lvl="1" eaLnBrk="1" hangingPunct="1">
              <a:lnSpc>
                <a:spcPct val="90000"/>
              </a:lnSpc>
              <a:buFont typeface="Times" pitchFamily="-110" charset="0"/>
              <a:buNone/>
            </a:pPr>
            <a:r>
              <a:rPr lang="en-US" sz="2000" b="1" smtClean="0">
                <a:latin typeface="Times New Roman" pitchFamily="-110" charset="0"/>
              </a:rPr>
              <a:t>	For i = 1 to alpha</a:t>
            </a:r>
          </a:p>
          <a:p>
            <a:pPr lvl="4" eaLnBrk="1" hangingPunct="1">
              <a:lnSpc>
                <a:spcPct val="90000"/>
              </a:lnSpc>
            </a:pPr>
            <a:r>
              <a:rPr lang="en-US" sz="1600" b="1" smtClean="0">
                <a:latin typeface="Times New Roman" pitchFamily="-110" charset="0"/>
              </a:rPr>
              <a:t>Compute I</a:t>
            </a:r>
            <a:r>
              <a:rPr lang="en-US" sz="1600" b="1" baseline="-25000" smtClean="0">
                <a:latin typeface="Times New Roman" pitchFamily="-110" charset="0"/>
              </a:rPr>
              <a:t>B</a:t>
            </a:r>
          </a:p>
          <a:p>
            <a:pPr lvl="4" eaLnBrk="1" hangingPunct="1">
              <a:lnSpc>
                <a:spcPct val="90000"/>
              </a:lnSpc>
            </a:pPr>
            <a:r>
              <a:rPr lang="en-US" sz="1600" b="1" baseline="-25000" smtClean="0">
                <a:latin typeface="Times New Roman" pitchFamily="-110" charset="0"/>
              </a:rPr>
              <a:t> </a:t>
            </a:r>
            <a:endParaRPr lang="en-US" sz="1600" b="1" smtClean="0">
              <a:latin typeface="Times New Roman" pitchFamily="-110" charset="0"/>
            </a:endParaRPr>
          </a:p>
          <a:p>
            <a:pPr lvl="3" eaLnBrk="1" hangingPunct="1">
              <a:lnSpc>
                <a:spcPct val="90000"/>
              </a:lnSpc>
              <a:buFont typeface="Times" pitchFamily="-110" charset="0"/>
              <a:buNone/>
            </a:pPr>
            <a:r>
              <a:rPr lang="en-US" sz="1600" b="1" smtClean="0">
                <a:latin typeface="Times New Roman" pitchFamily="-110" charset="0"/>
              </a:rPr>
              <a:t>	B(I</a:t>
            </a:r>
            <a:r>
              <a:rPr lang="en-US" sz="1600" b="1" baseline="-25000" smtClean="0">
                <a:latin typeface="Times New Roman" pitchFamily="-110" charset="0"/>
              </a:rPr>
              <a:t>B</a:t>
            </a:r>
            <a:r>
              <a:rPr lang="en-US" sz="1600" b="1" smtClean="0">
                <a:latin typeface="Times New Roman" pitchFamily="-110" charset="0"/>
              </a:rPr>
              <a:t>, Answer</a:t>
            </a:r>
            <a:r>
              <a:rPr lang="en-US" sz="1600" b="1" baseline="-25000" smtClean="0">
                <a:latin typeface="Times New Roman" pitchFamily="-110" charset="0"/>
              </a:rPr>
              <a:t>B</a:t>
            </a:r>
            <a:r>
              <a:rPr lang="en-US" sz="1600" b="1" smtClean="0">
                <a:latin typeface="Times New Roman" pitchFamily="-110" charset="0"/>
              </a:rPr>
              <a:t>)</a:t>
            </a:r>
          </a:p>
          <a:p>
            <a:pPr lvl="4" eaLnBrk="1" hangingPunct="1">
              <a:lnSpc>
                <a:spcPct val="90000"/>
              </a:lnSpc>
            </a:pPr>
            <a:r>
              <a:rPr lang="en-US" sz="1600" b="1" smtClean="0">
                <a:latin typeface="Times New Roman" pitchFamily="-110" charset="0"/>
              </a:rPr>
              <a:t>  </a:t>
            </a:r>
          </a:p>
          <a:p>
            <a:pPr lvl="3" eaLnBrk="1" hangingPunct="1">
              <a:lnSpc>
                <a:spcPct val="90000"/>
              </a:lnSpc>
              <a:buFont typeface="Times" pitchFamily="-110" charset="0"/>
              <a:buNone/>
            </a:pPr>
            <a:r>
              <a:rPr lang="en-US" sz="1600" b="1" smtClean="0">
                <a:latin typeface="Times New Roman" pitchFamily="-110" charset="0"/>
              </a:rPr>
              <a:t>	End For</a:t>
            </a:r>
          </a:p>
          <a:p>
            <a:pPr lvl="3" eaLnBrk="1" hangingPunct="1">
              <a:lnSpc>
                <a:spcPct val="90000"/>
              </a:lnSpc>
              <a:buFont typeface="Times" pitchFamily="-110" charset="0"/>
              <a:buNone/>
            </a:pPr>
            <a:r>
              <a:rPr lang="en-US" sz="1600" b="1" smtClean="0">
                <a:latin typeface="Times New Roman" pitchFamily="-110" charset="0"/>
              </a:rPr>
              <a:t>	Compute Answer</a:t>
            </a:r>
            <a:r>
              <a:rPr lang="en-US" sz="1600" b="1" baseline="-25000" smtClean="0">
                <a:latin typeface="Times New Roman" pitchFamily="-110" charset="0"/>
              </a:rPr>
              <a:t>A</a:t>
            </a:r>
            <a:endParaRPr lang="en-US" sz="1600" b="1" smtClean="0">
              <a:latin typeface="Times New Roman" pitchFamily="-110" charset="0"/>
            </a:endParaRPr>
          </a:p>
          <a:p>
            <a:pPr lvl="3" eaLnBrk="1" hangingPunct="1">
              <a:lnSpc>
                <a:spcPct val="90000"/>
              </a:lnSpc>
              <a:buFont typeface="Times" pitchFamily="-110" charset="0"/>
              <a:buNone/>
            </a:pPr>
            <a:r>
              <a:rPr lang="en-US" sz="1600" b="1" smtClean="0">
                <a:latin typeface="Times New Roman" pitchFamily="-110" charset="0"/>
              </a:rPr>
              <a:t>End proc</a:t>
            </a:r>
          </a:p>
          <a:p>
            <a:pPr lvl="3" eaLnBrk="1" hangingPunct="1">
              <a:lnSpc>
                <a:spcPct val="90000"/>
              </a:lnSpc>
              <a:buFont typeface="Times" pitchFamily="-110" charset="0"/>
              <a:buNone/>
            </a:pPr>
            <a:endParaRPr lang="en-US" sz="1600" b="1" smtClean="0">
              <a:latin typeface="Times New Roman" pitchFamily="-110" charset="0"/>
            </a:endParaRPr>
          </a:p>
          <a:p>
            <a:pPr lvl="3" eaLnBrk="1" hangingPunct="1">
              <a:lnSpc>
                <a:spcPct val="90000"/>
              </a:lnSpc>
              <a:buFont typeface="Times" pitchFamily="-110" charset="0"/>
              <a:buNone/>
            </a:pPr>
            <a:r>
              <a:rPr lang="en-US" sz="1600" b="1" smtClean="0">
                <a:latin typeface="Times New Roman" pitchFamily="-110" charset="0"/>
              </a:rPr>
              <a:t>  </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p>
        </p:txBody>
      </p:sp>
      <p:sp>
        <p:nvSpPr>
          <p:cNvPr id="152579" name="Rectangle 3"/>
          <p:cNvSpPr>
            <a:spLocks noGrp="1" noChangeArrowheads="1"/>
          </p:cNvSpPr>
          <p:nvPr>
            <p:ph type="body" idx="1"/>
          </p:nvPr>
        </p:nvSpPr>
        <p:spPr/>
        <p:txBody>
          <a:bodyPr/>
          <a:lstStyle/>
          <a:p>
            <a:pPr eaLnBrk="1" hangingPunct="1">
              <a:buFont typeface="Times" pitchFamily="-110" charset="0"/>
              <a:buNone/>
            </a:pPr>
            <a:r>
              <a:rPr lang="en-US" smtClean="0">
                <a:latin typeface="Times New Roman" pitchFamily="-110" charset="0"/>
              </a:rPr>
              <a:t>   </a:t>
            </a:r>
            <a:r>
              <a:rPr lang="en-US" sz="2400" b="1" smtClean="0">
                <a:latin typeface="Times New Roman" pitchFamily="-110" charset="0"/>
              </a:rPr>
              <a:t>We may </a:t>
            </a:r>
            <a:r>
              <a:rPr lang="en-US" sz="2400" b="1" u="sng" smtClean="0">
                <a:latin typeface="Times New Roman" pitchFamily="-110" charset="0"/>
              </a:rPr>
              <a:t>assume</a:t>
            </a:r>
            <a:r>
              <a:rPr lang="en-US" sz="2400" b="1" smtClean="0">
                <a:latin typeface="Times New Roman" pitchFamily="-110" charset="0"/>
              </a:rPr>
              <a:t> a 'best' algorithm for problem B without actually knowing it. </a:t>
            </a:r>
          </a:p>
          <a:p>
            <a:pPr eaLnBrk="1" hangingPunct="1">
              <a:buFont typeface="Times" pitchFamily="-110" charset="0"/>
              <a:buNone/>
            </a:pPr>
            <a:r>
              <a:rPr lang="en-US" sz="2400" b="1" smtClean="0">
                <a:latin typeface="Times New Roman" pitchFamily="-110" charset="0"/>
              </a:rPr>
              <a:t>   </a:t>
            </a:r>
          </a:p>
          <a:p>
            <a:pPr eaLnBrk="1" hangingPunct="1">
              <a:buFont typeface="Times" pitchFamily="-110" charset="0"/>
              <a:buNone/>
            </a:pPr>
            <a:r>
              <a:rPr lang="en-US" sz="2400" b="1" smtClean="0">
                <a:latin typeface="Times New Roman" pitchFamily="-110" charset="0"/>
              </a:rPr>
              <a:t>  	If A(I</a:t>
            </a:r>
            <a:r>
              <a:rPr lang="en-US" sz="2400" b="1" baseline="-25000" smtClean="0">
                <a:latin typeface="Times New Roman" pitchFamily="-110" charset="0"/>
              </a:rPr>
              <a:t>A</a:t>
            </a:r>
            <a:r>
              <a:rPr lang="en-US" sz="2400" b="1" smtClean="0">
                <a:latin typeface="Times New Roman" pitchFamily="-110" charset="0"/>
              </a:rPr>
              <a:t>, Answer</a:t>
            </a:r>
            <a:r>
              <a:rPr lang="en-US" sz="2400" b="1" baseline="-25000" smtClean="0">
                <a:latin typeface="Times New Roman" pitchFamily="-110" charset="0"/>
              </a:rPr>
              <a:t>A</a:t>
            </a:r>
            <a:r>
              <a:rPr lang="en-US" sz="2400" b="1" smtClean="0">
                <a:latin typeface="Times New Roman" pitchFamily="-110" charset="0"/>
              </a:rPr>
              <a:t>) can be written without algorithm B, then problem A is simply a polynomial problem.</a:t>
            </a:r>
            <a:endParaRPr lang="en-US" sz="2400" smtClean="0">
              <a:latin typeface="Times New Roman" pitchFamily="-110"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smtClean="0">
                <a:solidFill>
                  <a:schemeClr val="bg2"/>
                </a:solidFill>
              </a:rPr>
              <a:t>Notion of "Solvable"</a:t>
            </a:r>
            <a:endParaRPr lang="en-US" sz="3200" smtClean="0"/>
          </a:p>
        </p:txBody>
      </p:sp>
      <p:sp>
        <p:nvSpPr>
          <p:cNvPr id="3" name="Content Placeholder 2"/>
          <p:cNvSpPr>
            <a:spLocks noGrp="1"/>
          </p:cNvSpPr>
          <p:nvPr>
            <p:ph idx="1"/>
          </p:nvPr>
        </p:nvSpPr>
        <p:spPr>
          <a:xfrm>
            <a:off x="1219200" y="2438400"/>
            <a:ext cx="7696200" cy="3429000"/>
          </a:xfrm>
        </p:spPr>
        <p:txBody>
          <a:bodyPr/>
          <a:lstStyle/>
          <a:p>
            <a:pPr>
              <a:buFont typeface="Times" pitchFamily="-110" charset="0"/>
              <a:buNone/>
            </a:pPr>
            <a:r>
              <a:rPr lang="en-US" sz="2000" b="1" smtClean="0"/>
              <a:t>	A problem is </a:t>
            </a:r>
            <a:r>
              <a:rPr lang="en-US" sz="2000" b="1" i="1" smtClean="0"/>
              <a:t>solvable </a:t>
            </a:r>
            <a:r>
              <a:rPr lang="en-US" sz="2000" b="1" smtClean="0"/>
              <a:t>if there exists an algorithm that solves it (provides the correct answer for each instance). </a:t>
            </a:r>
          </a:p>
          <a:p>
            <a:pPr>
              <a:buFont typeface="Times" pitchFamily="-110" charset="0"/>
              <a:buNone/>
            </a:pPr>
            <a:r>
              <a:rPr lang="en-US" sz="2000" b="1" smtClean="0"/>
              <a:t>	</a:t>
            </a:r>
          </a:p>
          <a:p>
            <a:pPr>
              <a:buFont typeface="Times" pitchFamily="-110" charset="0"/>
              <a:buNone/>
            </a:pPr>
            <a:r>
              <a:rPr lang="en-US" sz="2000" b="1" smtClean="0"/>
              <a:t>	The fact that a problem is solvable or, equivalently, </a:t>
            </a:r>
            <a:r>
              <a:rPr lang="en-US" sz="2000" b="1" i="1" smtClean="0"/>
              <a:t>decidable </a:t>
            </a:r>
            <a:r>
              <a:rPr lang="en-US" sz="2000" b="1" smtClean="0"/>
              <a:t>does not mean it is </a:t>
            </a:r>
            <a:r>
              <a:rPr lang="en-US" sz="2000" b="1" i="1" smtClean="0"/>
              <a:t>solved</a:t>
            </a:r>
            <a:r>
              <a:rPr lang="en-US" sz="2000" b="1" smtClean="0"/>
              <a:t>. To be solved, someone must have actually produced a correct algorithm. The distinction between solvable and solved is subtle. Solvable is an innate property – an unsolvable problem can never become solved, but a solvable one may or may not be solved in an individual’s lifetime.</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p>
        </p:txBody>
      </p:sp>
      <p:sp>
        <p:nvSpPr>
          <p:cNvPr id="153603"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800" b="1" smtClean="0">
                <a:latin typeface="Times New Roman" pitchFamily="-110" charset="0"/>
              </a:rPr>
              <a:t>	The existence of a Turing reduction is often stated as:</a:t>
            </a:r>
          </a:p>
          <a:p>
            <a:pPr lvl="2" eaLnBrk="1" hangingPunct="1">
              <a:lnSpc>
                <a:spcPct val="90000"/>
              </a:lnSpc>
              <a:buFont typeface="Times" pitchFamily="-110" charset="0"/>
              <a:buNone/>
            </a:pPr>
            <a:r>
              <a:rPr lang="en-US" sz="2000" b="1" smtClean="0">
                <a:latin typeface="Times New Roman" pitchFamily="-110" charset="0"/>
              </a:rPr>
              <a:t>	</a:t>
            </a:r>
          </a:p>
          <a:p>
            <a:pPr lvl="2" eaLnBrk="1" hangingPunct="1">
              <a:lnSpc>
                <a:spcPct val="90000"/>
              </a:lnSpc>
              <a:buFont typeface="Times" pitchFamily="-110" charset="0"/>
              <a:buNone/>
            </a:pPr>
            <a:r>
              <a:rPr lang="en-US" sz="2000" b="1" smtClean="0">
                <a:latin typeface="Times New Roman" pitchFamily="-110" charset="0"/>
              </a:rPr>
              <a:t>	"Problem A </a:t>
            </a:r>
            <a:r>
              <a:rPr lang="en-US" sz="2000" b="1" i="1" smtClean="0">
                <a:latin typeface="Times New Roman" pitchFamily="-110" charset="0"/>
              </a:rPr>
              <a:t>reduces</a:t>
            </a:r>
            <a:r>
              <a:rPr lang="en-US" sz="2000" b="1" smtClean="0">
                <a:latin typeface="Times New Roman" pitchFamily="-110" charset="0"/>
              </a:rPr>
              <a:t> to problem B" or, simply,</a:t>
            </a:r>
          </a:p>
          <a:p>
            <a:pPr lvl="2" eaLnBrk="1" hangingPunct="1">
              <a:lnSpc>
                <a:spcPct val="90000"/>
              </a:lnSpc>
              <a:buFont typeface="Times" pitchFamily="-110" charset="0"/>
              <a:buNone/>
            </a:pPr>
            <a:r>
              <a:rPr lang="en-US" sz="2000" b="1" smtClean="0">
                <a:latin typeface="Times New Roman" pitchFamily="-110" charset="0"/>
              </a:rPr>
              <a:t>	</a:t>
            </a:r>
          </a:p>
          <a:p>
            <a:pPr lvl="2" eaLnBrk="1" hangingPunct="1">
              <a:lnSpc>
                <a:spcPct val="90000"/>
              </a:lnSpc>
              <a:buFont typeface="Times" pitchFamily="-110" charset="0"/>
              <a:buNone/>
            </a:pPr>
            <a:r>
              <a:rPr lang="en-US" sz="2000" b="1" smtClean="0">
                <a:latin typeface="Times New Roman" pitchFamily="-110" charset="0"/>
              </a:rPr>
              <a:t>	"A </a:t>
            </a:r>
            <a:r>
              <a:rPr lang="en-US" sz="2000" b="1" smtClean="0">
                <a:latin typeface="Times New Roman" pitchFamily="-110" charset="0"/>
                <a:sym typeface="Zapf Dingbats" pitchFamily="-110" charset="2"/>
              </a:rPr>
              <a:t></a:t>
            </a:r>
            <a:r>
              <a:rPr lang="en-US" sz="2000" b="1" smtClean="0">
                <a:latin typeface="Times New Roman" pitchFamily="-110" charset="0"/>
              </a:rPr>
              <a:t> B"      </a:t>
            </a:r>
          </a:p>
          <a:p>
            <a:pPr lvl="2" eaLnBrk="1" hangingPunct="1">
              <a:lnSpc>
                <a:spcPct val="90000"/>
              </a:lnSpc>
              <a:buFont typeface="Times" pitchFamily="-110" charset="0"/>
              <a:buNone/>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(Note: G &amp; J use a symbol that I don't have.).</a:t>
            </a:r>
          </a:p>
          <a:p>
            <a:pPr eaLnBrk="1" hangingPunct="1">
              <a:lnSpc>
                <a:spcPct val="90000"/>
              </a:lnSpc>
            </a:pPr>
            <a:endParaRPr lang="en-US" sz="2800" b="1" smtClean="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p>
        </p:txBody>
      </p:sp>
      <p:sp>
        <p:nvSpPr>
          <p:cNvPr id="154627" name="Rectangle 3"/>
          <p:cNvSpPr>
            <a:spLocks noGrp="1" noChangeArrowheads="1"/>
          </p:cNvSpPr>
          <p:nvPr>
            <p:ph type="body" idx="1"/>
          </p:nvPr>
        </p:nvSpPr>
        <p:spPr/>
        <p:txBody>
          <a:bodyPr/>
          <a:lstStyle/>
          <a:p>
            <a:pPr eaLnBrk="1" hangingPunct="1">
              <a:buFont typeface="Times" pitchFamily="-110" charset="0"/>
              <a:buNone/>
            </a:pPr>
            <a:r>
              <a:rPr lang="en-US" sz="2400" b="1" u="sng" smtClean="0">
                <a:latin typeface="Times New Roman" pitchFamily="-110" charset="0"/>
              </a:rPr>
              <a:t>Theorem.</a:t>
            </a:r>
            <a:r>
              <a:rPr lang="en-US" sz="2400" b="1" smtClean="0">
                <a:latin typeface="Times New Roman" pitchFamily="-110" charset="0"/>
              </a:rPr>
              <a:t> If A </a:t>
            </a:r>
            <a:r>
              <a:rPr lang="en-US" sz="2400" b="1" smtClean="0">
                <a:latin typeface="Times New Roman" pitchFamily="-110" charset="0"/>
                <a:sym typeface="Zapf Dingbats" pitchFamily="-110" charset="2"/>
              </a:rPr>
              <a:t></a:t>
            </a:r>
            <a:r>
              <a:rPr lang="en-US" sz="2400" b="1" smtClean="0">
                <a:latin typeface="Times New Roman" pitchFamily="-110" charset="0"/>
              </a:rPr>
              <a:t> B and problem B is polynomial, then problem A is polynomial.</a:t>
            </a:r>
          </a:p>
          <a:p>
            <a:pPr eaLnBrk="1" hangingPunct="1"/>
            <a:endParaRPr lang="en-US" sz="2400" b="1" smtClean="0">
              <a:latin typeface="Times New Roman" pitchFamily="-110" charset="0"/>
            </a:endParaRPr>
          </a:p>
          <a:p>
            <a:pPr eaLnBrk="1" hangingPunct="1">
              <a:buFont typeface="Times" pitchFamily="-110" charset="0"/>
              <a:buNone/>
            </a:pPr>
            <a:r>
              <a:rPr lang="en-US" sz="2400" b="1" u="sng" smtClean="0">
                <a:latin typeface="Times New Roman" pitchFamily="-110" charset="0"/>
              </a:rPr>
              <a:t>Corollary.</a:t>
            </a:r>
            <a:r>
              <a:rPr lang="en-US" sz="2400" b="1" smtClean="0">
                <a:latin typeface="Times New Roman" pitchFamily="-110" charset="0"/>
              </a:rPr>
              <a:t> If A </a:t>
            </a:r>
            <a:r>
              <a:rPr lang="en-US" sz="2400" b="1" smtClean="0">
                <a:latin typeface="Times New Roman" pitchFamily="-110" charset="0"/>
                <a:sym typeface="Zapf Dingbats" pitchFamily="-110" charset="2"/>
              </a:rPr>
              <a:t></a:t>
            </a:r>
            <a:r>
              <a:rPr lang="en-US" sz="2400" b="1" smtClean="0">
                <a:latin typeface="Times New Roman" pitchFamily="-110" charset="0"/>
              </a:rPr>
              <a:t> B and problem A is exponential, then problem B is exponential.</a:t>
            </a:r>
          </a:p>
          <a:p>
            <a:pPr eaLnBrk="1" hangingPunct="1"/>
            <a:endParaRPr lang="en-US" sz="2400" b="1"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p>
        </p:txBody>
      </p:sp>
      <p:sp>
        <p:nvSpPr>
          <p:cNvPr id="155651"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mtClean="0">
                <a:latin typeface="Times New Roman" pitchFamily="-110" charset="0"/>
              </a:rPr>
              <a:t>   </a:t>
            </a:r>
            <a:r>
              <a:rPr lang="en-US" sz="2400" b="1" smtClean="0">
                <a:latin typeface="Times New Roman" pitchFamily="-110" charset="0"/>
              </a:rPr>
              <a:t>The previous theorem and its corollary do not capture the full implication of Turing reductions. </a:t>
            </a:r>
          </a:p>
          <a:p>
            <a:pPr eaLnBrk="1" hangingPunct="1">
              <a:lnSpc>
                <a:spcPct val="90000"/>
              </a:lnSpc>
            </a:pPr>
            <a:endParaRPr lang="en-US" sz="2400" b="1" smtClean="0">
              <a:latin typeface="Times New Roman" pitchFamily="-110" charset="0"/>
            </a:endParaRPr>
          </a:p>
          <a:p>
            <a:pPr eaLnBrk="1" hangingPunct="1">
              <a:lnSpc>
                <a:spcPct val="90000"/>
              </a:lnSpc>
              <a:buFont typeface="Times" pitchFamily="-110" charset="0"/>
              <a:buNone/>
            </a:pPr>
            <a:r>
              <a:rPr lang="en-US" sz="2400" b="1" smtClean="0">
                <a:latin typeface="Times New Roman" pitchFamily="-110" charset="0"/>
              </a:rPr>
              <a:t>  	Regardless of the complexity class problem B is in, a Turing reduction implies problem A is in a subclass.</a:t>
            </a:r>
          </a:p>
          <a:p>
            <a:pPr eaLnBrk="1" hangingPunct="1">
              <a:lnSpc>
                <a:spcPct val="90000"/>
              </a:lnSpc>
              <a:buFont typeface="Times" pitchFamily="-110" charset="0"/>
              <a:buNone/>
            </a:pPr>
            <a:r>
              <a:rPr lang="en-US" sz="2400" b="1" smtClean="0">
                <a:latin typeface="Times New Roman" pitchFamily="-110" charset="0"/>
              </a:rPr>
              <a:t>   </a:t>
            </a:r>
          </a:p>
          <a:p>
            <a:pPr eaLnBrk="1" hangingPunct="1">
              <a:lnSpc>
                <a:spcPct val="90000"/>
              </a:lnSpc>
              <a:buFont typeface="Times" pitchFamily="-110" charset="0"/>
              <a:buNone/>
            </a:pPr>
            <a:r>
              <a:rPr lang="en-US" sz="2400" b="1" smtClean="0">
                <a:latin typeface="Times New Roman" pitchFamily="-110" charset="0"/>
              </a:rPr>
              <a:t>   	Regardless of the class problem A might be in, problem B is in a super class.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p>
        </p:txBody>
      </p:sp>
      <p:sp>
        <p:nvSpPr>
          <p:cNvPr id="518147" name="Rectangle 3"/>
          <p:cNvSpPr>
            <a:spLocks noGrp="1" noChangeArrowheads="1"/>
          </p:cNvSpPr>
          <p:nvPr>
            <p:ph type="body" idx="1"/>
          </p:nvPr>
        </p:nvSpPr>
        <p:spPr/>
        <p:txBody>
          <a:bodyPr/>
          <a:lstStyle/>
          <a:p>
            <a:pPr eaLnBrk="1" hangingPunct="1">
              <a:buFont typeface="Times" pitchFamily="-110" charset="0"/>
              <a:buNone/>
            </a:pPr>
            <a:r>
              <a:rPr lang="en-US" sz="2400" b="1" i="1" smtClean="0"/>
              <a:t>	</a:t>
            </a:r>
            <a:r>
              <a:rPr lang="en-US" sz="2000" b="1" i="1" u="sng" smtClean="0"/>
              <a:t>Theorem</a:t>
            </a:r>
            <a:r>
              <a:rPr lang="en-US" sz="2000" b="1" u="sng" smtClean="0"/>
              <a:t>.</a:t>
            </a:r>
            <a:r>
              <a:rPr lang="en-US" sz="2000" b="1" smtClean="0"/>
              <a:t> If </a:t>
            </a:r>
            <a:r>
              <a:rPr lang="en-US" sz="2000" b="1" smtClean="0">
                <a:latin typeface="Times New Roman" pitchFamily="-110" charset="0"/>
              </a:rPr>
              <a:t>A </a:t>
            </a:r>
            <a:r>
              <a:rPr lang="en-US" sz="2000" b="1" smtClean="0">
                <a:latin typeface="Times New Roman" pitchFamily="-110" charset="0"/>
                <a:sym typeface="Zapf Dingbats" pitchFamily="-110" charset="2"/>
              </a:rPr>
              <a:t></a:t>
            </a:r>
            <a:r>
              <a:rPr lang="en-US" sz="2000" b="1" smtClean="0">
                <a:latin typeface="Times New Roman" pitchFamily="-110" charset="0"/>
              </a:rPr>
              <a:t> B </a:t>
            </a:r>
            <a:r>
              <a:rPr lang="en-US" sz="2000" b="1" smtClean="0"/>
              <a:t>, then problem  A is "no harder than" problem B.</a:t>
            </a:r>
          </a:p>
          <a:p>
            <a:pPr eaLnBrk="1" hangingPunct="1">
              <a:buFont typeface="Times" pitchFamily="-110" charset="0"/>
              <a:buNone/>
            </a:pPr>
            <a:r>
              <a:rPr lang="en-US" sz="2000" b="1" smtClean="0"/>
              <a:t>	</a:t>
            </a:r>
            <a:r>
              <a:rPr lang="en-US" sz="2000" b="1" i="1" u="sng" smtClean="0"/>
              <a:t>Proof:</a:t>
            </a:r>
            <a:r>
              <a:rPr lang="en-US" sz="2000" b="1" smtClean="0"/>
              <a:t> Let t</a:t>
            </a:r>
            <a:r>
              <a:rPr lang="en-US" sz="2000" b="1" baseline="-25000" smtClean="0"/>
              <a:t>A</a:t>
            </a:r>
            <a:r>
              <a:rPr lang="en-US" sz="2000" b="1" smtClean="0"/>
              <a:t>(n) and t</a:t>
            </a:r>
            <a:r>
              <a:rPr lang="en-US" sz="2000" b="1" baseline="-25000" smtClean="0"/>
              <a:t>B</a:t>
            </a:r>
            <a:r>
              <a:rPr lang="en-US" sz="2000" b="1" smtClean="0"/>
              <a:t>(n) be the maximum times for algorithms A and B per the definition. Thus, f</a:t>
            </a:r>
            <a:r>
              <a:rPr lang="en-US" sz="2000" b="1" baseline="-25000" smtClean="0"/>
              <a:t>A</a:t>
            </a:r>
            <a:r>
              <a:rPr lang="en-US" sz="2000" b="1" smtClean="0"/>
              <a:t>(n) ≤ t</a:t>
            </a:r>
            <a:r>
              <a:rPr lang="en-US" sz="2000" b="1" baseline="-25000" smtClean="0"/>
              <a:t>A</a:t>
            </a:r>
            <a:r>
              <a:rPr lang="en-US" sz="2000" b="1" smtClean="0"/>
              <a:t>(n). Further, since we assume the best algorithm for B,  t</a:t>
            </a:r>
            <a:r>
              <a:rPr lang="en-US" sz="2000" b="1" baseline="-25000" smtClean="0"/>
              <a:t>B</a:t>
            </a:r>
            <a:r>
              <a:rPr lang="en-US" sz="2000" b="1" smtClean="0"/>
              <a:t>(n) = f</a:t>
            </a:r>
            <a:r>
              <a:rPr lang="en-US" sz="2000" b="1" baseline="-25000" smtClean="0"/>
              <a:t>B</a:t>
            </a:r>
            <a:r>
              <a:rPr lang="en-US" sz="2000" b="1" smtClean="0"/>
              <a:t>(n). Since </a:t>
            </a:r>
            <a:r>
              <a:rPr lang="en-US" sz="2000" b="1" smtClean="0">
                <a:latin typeface="Times New Roman" pitchFamily="-110" charset="0"/>
              </a:rPr>
              <a:t>A </a:t>
            </a:r>
            <a:r>
              <a:rPr lang="en-US" sz="2000" b="1" smtClean="0">
                <a:latin typeface="Times New Roman" pitchFamily="-110" charset="0"/>
                <a:sym typeface="Zapf Dingbats" pitchFamily="-110" charset="2"/>
              </a:rPr>
              <a:t></a:t>
            </a:r>
            <a:r>
              <a:rPr lang="en-US" sz="2000" b="1" smtClean="0">
                <a:latin typeface="Times New Roman" pitchFamily="-110" charset="0"/>
              </a:rPr>
              <a:t> B, there is a constant k such that t</a:t>
            </a:r>
            <a:r>
              <a:rPr lang="en-US" sz="2000" b="1" baseline="-25000" smtClean="0">
                <a:latin typeface="Times New Roman" pitchFamily="-110" charset="0"/>
              </a:rPr>
              <a:t>A</a:t>
            </a:r>
            <a:r>
              <a:rPr lang="en-US" sz="2000" b="1" smtClean="0">
                <a:latin typeface="Times New Roman" pitchFamily="-110" charset="0"/>
              </a:rPr>
              <a:t>(n) ≤ n</a:t>
            </a:r>
            <a:r>
              <a:rPr lang="en-US" sz="2000" b="1" baseline="30000" smtClean="0">
                <a:latin typeface="Times New Roman" pitchFamily="-110" charset="0"/>
              </a:rPr>
              <a:t>k</a:t>
            </a:r>
            <a:r>
              <a:rPr lang="en-US" sz="2000" b="1" smtClean="0">
                <a:latin typeface="Times New Roman" pitchFamily="-110" charset="0"/>
              </a:rPr>
              <a:t>t</a:t>
            </a:r>
            <a:r>
              <a:rPr lang="en-US" sz="2000" b="1" baseline="-25000" smtClean="0">
                <a:latin typeface="Times New Roman" pitchFamily="-110" charset="0"/>
              </a:rPr>
              <a:t>B</a:t>
            </a:r>
            <a:r>
              <a:rPr lang="en-US" sz="2000" b="1" smtClean="0">
                <a:latin typeface="Times New Roman" pitchFamily="-110" charset="0"/>
              </a:rPr>
              <a:t>(n). Therefore, f</a:t>
            </a:r>
            <a:r>
              <a:rPr lang="en-US" sz="2000" b="1" baseline="-25000" smtClean="0">
                <a:latin typeface="Times New Roman" pitchFamily="-110" charset="0"/>
              </a:rPr>
              <a:t>A</a:t>
            </a:r>
            <a:r>
              <a:rPr lang="en-US" sz="2000" b="1" smtClean="0">
                <a:latin typeface="Times New Roman" pitchFamily="-110" charset="0"/>
              </a:rPr>
              <a:t>(n) ≤ t</a:t>
            </a:r>
            <a:r>
              <a:rPr lang="en-US" sz="2000" b="1" baseline="-25000" smtClean="0">
                <a:latin typeface="Times New Roman" pitchFamily="-110" charset="0"/>
              </a:rPr>
              <a:t>A</a:t>
            </a:r>
            <a:r>
              <a:rPr lang="en-US" sz="2000" b="1" smtClean="0">
                <a:latin typeface="Times New Roman" pitchFamily="-110" charset="0"/>
              </a:rPr>
              <a:t>(n) ≤ n</a:t>
            </a:r>
            <a:r>
              <a:rPr lang="en-US" sz="2000" b="1" baseline="30000" smtClean="0">
                <a:latin typeface="Times New Roman" pitchFamily="-110" charset="0"/>
              </a:rPr>
              <a:t>k</a:t>
            </a:r>
            <a:r>
              <a:rPr lang="en-US" sz="2000" b="1" smtClean="0">
                <a:latin typeface="Times New Roman" pitchFamily="-110" charset="0"/>
              </a:rPr>
              <a:t>t</a:t>
            </a:r>
            <a:r>
              <a:rPr lang="en-US" sz="2000" b="1" baseline="-25000" smtClean="0">
                <a:latin typeface="Times New Roman" pitchFamily="-110" charset="0"/>
              </a:rPr>
              <a:t>B</a:t>
            </a:r>
            <a:r>
              <a:rPr lang="en-US" sz="2000" b="1" smtClean="0">
                <a:latin typeface="Times New Roman" pitchFamily="-110" charset="0"/>
              </a:rPr>
              <a:t>(n) =  n</a:t>
            </a:r>
            <a:r>
              <a:rPr lang="en-US" sz="2000" b="1" baseline="30000" smtClean="0">
                <a:latin typeface="Times New Roman" pitchFamily="-110" charset="0"/>
              </a:rPr>
              <a:t>k</a:t>
            </a:r>
            <a:r>
              <a:rPr lang="en-US" sz="2000" b="1" smtClean="0">
                <a:latin typeface="Times New Roman" pitchFamily="-110" charset="0"/>
              </a:rPr>
              <a:t>f</a:t>
            </a:r>
            <a:r>
              <a:rPr lang="en-US" sz="2000" b="1" baseline="-25000" smtClean="0">
                <a:latin typeface="Times New Roman" pitchFamily="-110" charset="0"/>
              </a:rPr>
              <a:t>B</a:t>
            </a:r>
            <a:r>
              <a:rPr lang="en-US" sz="2000" b="1" smtClean="0">
                <a:latin typeface="Times New Roman" pitchFamily="-110" charset="0"/>
              </a:rPr>
              <a:t>(n). That is, A is no harder than B.</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p>
        </p:txBody>
      </p:sp>
      <p:sp>
        <p:nvSpPr>
          <p:cNvPr id="159747" name="Rectangle 3"/>
          <p:cNvSpPr>
            <a:spLocks noGrp="1" noChangeArrowheads="1"/>
          </p:cNvSpPr>
          <p:nvPr>
            <p:ph type="body" idx="1"/>
          </p:nvPr>
        </p:nvSpPr>
        <p:spPr/>
        <p:txBody>
          <a:bodyPr/>
          <a:lstStyle/>
          <a:p>
            <a:pPr eaLnBrk="1" hangingPunct="1">
              <a:lnSpc>
                <a:spcPct val="90000"/>
              </a:lnSpc>
              <a:buFont typeface="Times" pitchFamily="-110" charset="0"/>
              <a:buNone/>
            </a:pPr>
            <a:r>
              <a:rPr lang="en-US" b="1" smtClean="0">
                <a:latin typeface="Times New Roman" pitchFamily="-110" charset="0"/>
              </a:rPr>
              <a:t>Theorem. </a:t>
            </a:r>
          </a:p>
          <a:p>
            <a:pPr lvl="2" eaLnBrk="1" hangingPunct="1">
              <a:lnSpc>
                <a:spcPct val="90000"/>
              </a:lnSpc>
              <a:buFont typeface="Times" pitchFamily="-110" charset="0"/>
              <a:buNone/>
            </a:pPr>
            <a:r>
              <a:rPr lang="en-US" b="1" smtClean="0">
                <a:latin typeface="Times New Roman" pitchFamily="-110" charset="0"/>
              </a:rPr>
              <a:t>	If A </a:t>
            </a:r>
            <a:r>
              <a:rPr lang="en-US" b="1" smtClean="0">
                <a:latin typeface="Times New Roman" pitchFamily="-110" charset="0"/>
                <a:sym typeface="Zapf Dingbats" pitchFamily="-110" charset="2"/>
              </a:rPr>
              <a:t></a:t>
            </a:r>
            <a:r>
              <a:rPr lang="en-US" b="1" smtClean="0">
                <a:latin typeface="Times New Roman" pitchFamily="-110" charset="0"/>
              </a:rPr>
              <a:t> B and B </a:t>
            </a:r>
            <a:r>
              <a:rPr lang="en-US" b="1" smtClean="0">
                <a:latin typeface="Times New Roman" pitchFamily="-110" charset="0"/>
                <a:sym typeface="Zapf Dingbats" pitchFamily="-110" charset="2"/>
              </a:rPr>
              <a:t></a:t>
            </a:r>
            <a:r>
              <a:rPr lang="en-US" b="1" smtClean="0">
                <a:latin typeface="Times New Roman" pitchFamily="-110" charset="0"/>
              </a:rPr>
              <a:t> C then A </a:t>
            </a:r>
            <a:r>
              <a:rPr lang="en-US" b="1" smtClean="0">
                <a:latin typeface="Times New Roman" pitchFamily="-110" charset="0"/>
                <a:sym typeface="Zapf Dingbats" pitchFamily="-110" charset="2"/>
              </a:rPr>
              <a:t></a:t>
            </a:r>
            <a:r>
              <a:rPr lang="en-US" b="1" smtClean="0">
                <a:latin typeface="Times New Roman" pitchFamily="-110" charset="0"/>
              </a:rPr>
              <a:t> C.</a:t>
            </a:r>
          </a:p>
          <a:p>
            <a:pPr eaLnBrk="1" hangingPunct="1">
              <a:lnSpc>
                <a:spcPct val="90000"/>
              </a:lnSpc>
            </a:pPr>
            <a:endParaRPr lang="en-US" b="1" smtClean="0"/>
          </a:p>
          <a:p>
            <a:pPr eaLnBrk="1" hangingPunct="1">
              <a:lnSpc>
                <a:spcPct val="90000"/>
              </a:lnSpc>
              <a:buFont typeface="Times" pitchFamily="-110" charset="0"/>
              <a:buNone/>
            </a:pPr>
            <a:r>
              <a:rPr lang="en-US" b="1" smtClean="0">
                <a:latin typeface="Times New Roman" pitchFamily="-110" charset="0"/>
              </a:rPr>
              <a:t>Definition. </a:t>
            </a:r>
          </a:p>
          <a:p>
            <a:pPr lvl="2" eaLnBrk="1" hangingPunct="1">
              <a:lnSpc>
                <a:spcPct val="90000"/>
              </a:lnSpc>
              <a:buFont typeface="Times" pitchFamily="-110" charset="0"/>
              <a:buNone/>
            </a:pPr>
            <a:r>
              <a:rPr lang="en-US" b="1" smtClean="0">
                <a:latin typeface="Times New Roman" pitchFamily="-110" charset="0"/>
              </a:rPr>
              <a:t>	If A </a:t>
            </a:r>
            <a:r>
              <a:rPr lang="en-US" b="1" smtClean="0">
                <a:latin typeface="Times New Roman" pitchFamily="-110" charset="0"/>
                <a:sym typeface="Zapf Dingbats" pitchFamily="-110" charset="2"/>
              </a:rPr>
              <a:t></a:t>
            </a:r>
            <a:r>
              <a:rPr lang="en-US" b="1" smtClean="0">
                <a:latin typeface="Times New Roman" pitchFamily="-110" charset="0"/>
              </a:rPr>
              <a:t> B and B </a:t>
            </a:r>
            <a:r>
              <a:rPr lang="en-US" b="1" smtClean="0">
                <a:latin typeface="Times New Roman" pitchFamily="-110" charset="0"/>
                <a:sym typeface="Zapf Dingbats" pitchFamily="-110" charset="2"/>
              </a:rPr>
              <a:t></a:t>
            </a:r>
            <a:r>
              <a:rPr lang="en-US" b="1" smtClean="0">
                <a:latin typeface="Times New Roman" pitchFamily="-110" charset="0"/>
              </a:rPr>
              <a:t> A, then A and B are </a:t>
            </a:r>
            <a:r>
              <a:rPr lang="en-US" b="1" i="1" smtClean="0">
                <a:latin typeface="Times New Roman" pitchFamily="-110" charset="0"/>
              </a:rPr>
              <a:t>polynomially equivalent</a:t>
            </a:r>
            <a:r>
              <a:rPr lang="en-US" b="1" smtClean="0">
                <a:latin typeface="Times New Roman" pitchFamily="-110" charset="0"/>
              </a:rPr>
              <a:t>.</a:t>
            </a:r>
          </a:p>
          <a:p>
            <a:pPr eaLnBrk="1" hangingPunct="1">
              <a:lnSpc>
                <a:spcPct val="90000"/>
              </a:lnSpc>
            </a:pPr>
            <a:endParaRPr lang="en-US" b="1"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Reductions</a:t>
            </a:r>
          </a:p>
        </p:txBody>
      </p:sp>
      <p:sp>
        <p:nvSpPr>
          <p:cNvPr id="157699" name="Rectangle 3"/>
          <p:cNvSpPr>
            <a:spLocks noGrp="1" noChangeArrowheads="1"/>
          </p:cNvSpPr>
          <p:nvPr>
            <p:ph type="body" idx="1"/>
          </p:nvPr>
        </p:nvSpPr>
        <p:spPr/>
        <p:txBody>
          <a:bodyPr/>
          <a:lstStyle/>
          <a:p>
            <a:pPr eaLnBrk="1" hangingPunct="1">
              <a:buFont typeface="Times" pitchFamily="-110" charset="0"/>
              <a:buNone/>
            </a:pPr>
            <a:r>
              <a:rPr lang="en-US" smtClean="0">
                <a:latin typeface="Times New Roman" pitchFamily="-110" charset="0"/>
              </a:rPr>
              <a:t>			A </a:t>
            </a:r>
            <a:r>
              <a:rPr lang="en-US" smtClean="0">
                <a:latin typeface="Times New Roman" pitchFamily="-110" charset="0"/>
                <a:sym typeface="Zapf Dingbats" pitchFamily="-110" charset="2"/>
              </a:rPr>
              <a:t></a:t>
            </a:r>
            <a:r>
              <a:rPr lang="en-US" smtClean="0">
                <a:latin typeface="Times New Roman" pitchFamily="-110" charset="0"/>
              </a:rPr>
              <a:t> B  means:</a:t>
            </a:r>
          </a:p>
          <a:p>
            <a:pPr lvl="2" eaLnBrk="1" hangingPunct="1"/>
            <a:endParaRPr lang="en-US" smtClean="0">
              <a:latin typeface="Times New Roman" pitchFamily="-110" charset="0"/>
            </a:endParaRPr>
          </a:p>
          <a:p>
            <a:pPr lvl="2" eaLnBrk="1" hangingPunct="1">
              <a:buFont typeface="Times" pitchFamily="-110" charset="0"/>
              <a:buNone/>
            </a:pPr>
            <a:r>
              <a:rPr lang="en-US" b="1" smtClean="0">
                <a:latin typeface="Times New Roman" pitchFamily="-110" charset="0"/>
              </a:rPr>
              <a:t>'Problem A is </a:t>
            </a:r>
            <a:r>
              <a:rPr lang="en-US" b="1" i="1" smtClean="0">
                <a:latin typeface="Times New Roman" pitchFamily="-110" charset="0"/>
              </a:rPr>
              <a:t>no harder than</a:t>
            </a:r>
            <a:r>
              <a:rPr lang="en-US" b="1" smtClean="0">
                <a:latin typeface="Times New Roman" pitchFamily="-110" charset="0"/>
              </a:rPr>
              <a:t> problem B,' and</a:t>
            </a:r>
          </a:p>
          <a:p>
            <a:pPr lvl="2" eaLnBrk="1" hangingPunct="1"/>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'Problem B is </a:t>
            </a:r>
            <a:r>
              <a:rPr lang="en-US" b="1" i="1" smtClean="0">
                <a:latin typeface="Times New Roman" pitchFamily="-110" charset="0"/>
              </a:rPr>
              <a:t>as hard as</a:t>
            </a:r>
            <a:r>
              <a:rPr lang="en-US" b="1" smtClean="0">
                <a:latin typeface="Times New Roman" pitchFamily="-110" charset="0"/>
              </a:rPr>
              <a:t> problem A.'</a:t>
            </a:r>
          </a:p>
          <a:p>
            <a:pPr eaLnBrk="1" hangingPunct="1"/>
            <a:endParaRPr lang="en-US" b="1" smtClean="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An Aside (Computability Theory)</a:t>
            </a:r>
            <a:endParaRPr lang="en-US" i="1" smtClean="0">
              <a:solidFill>
                <a:schemeClr val="bg2"/>
              </a:solidFill>
              <a:latin typeface="Times New Roman" pitchFamily="-110" charset="0"/>
            </a:endParaRPr>
          </a:p>
        </p:txBody>
      </p:sp>
      <p:sp>
        <p:nvSpPr>
          <p:cNvPr id="158723"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smtClean="0">
                <a:latin typeface="Times New Roman" pitchFamily="-110" charset="0"/>
              </a:rPr>
              <a:t>    </a:t>
            </a:r>
            <a:r>
              <a:rPr lang="en-US" sz="2400" b="1" smtClean="0">
                <a:latin typeface="Times New Roman" pitchFamily="-110" charset="0"/>
              </a:rPr>
              <a:t>Without condition (3) of the definition, a simple Reduction results. </a:t>
            </a:r>
          </a:p>
          <a:p>
            <a:pPr eaLnBrk="1" hangingPunct="1">
              <a:lnSpc>
                <a:spcPct val="90000"/>
              </a:lnSpc>
              <a:buFont typeface="Times" pitchFamily="-110" charset="0"/>
              <a:buNone/>
            </a:pPr>
            <a:r>
              <a:rPr lang="en-US" sz="2400" b="1" smtClean="0">
                <a:latin typeface="Times New Roman" pitchFamily="-110" charset="0"/>
              </a:rPr>
              <a:t>   		 If problem B is decidable, </a:t>
            </a:r>
          </a:p>
          <a:p>
            <a:pPr eaLnBrk="1" hangingPunct="1">
              <a:lnSpc>
                <a:spcPct val="90000"/>
              </a:lnSpc>
              <a:buFont typeface="Times" pitchFamily="-110" charset="0"/>
              <a:buNone/>
            </a:pPr>
            <a:r>
              <a:rPr lang="en-US" sz="2400" b="1" smtClean="0">
                <a:latin typeface="Times New Roman" pitchFamily="-110" charset="0"/>
              </a:rPr>
              <a:t>			then so is problem A. </a:t>
            </a:r>
          </a:p>
          <a:p>
            <a:pPr eaLnBrk="1" hangingPunct="1">
              <a:lnSpc>
                <a:spcPct val="90000"/>
              </a:lnSpc>
              <a:buFont typeface="Times" pitchFamily="-110" charset="0"/>
              <a:buNone/>
            </a:pPr>
            <a:r>
              <a:rPr lang="en-US" sz="2400" b="1" smtClean="0">
                <a:latin typeface="Times New Roman" pitchFamily="-110" charset="0"/>
              </a:rPr>
              <a:t>    Equivalently, </a:t>
            </a:r>
          </a:p>
          <a:p>
            <a:pPr eaLnBrk="1" hangingPunct="1">
              <a:lnSpc>
                <a:spcPct val="90000"/>
              </a:lnSpc>
              <a:buFont typeface="Times" pitchFamily="-110" charset="0"/>
              <a:buNone/>
            </a:pPr>
            <a:r>
              <a:rPr lang="en-US" sz="2400" b="1" smtClean="0">
                <a:latin typeface="Times New Roman" pitchFamily="-110" charset="0"/>
              </a:rPr>
              <a:t>      	 If problem A is undecidable, </a:t>
            </a:r>
          </a:p>
          <a:p>
            <a:pPr eaLnBrk="1" hangingPunct="1">
              <a:lnSpc>
                <a:spcPct val="90000"/>
              </a:lnSpc>
              <a:buFont typeface="Times" pitchFamily="-110" charset="0"/>
              <a:buNone/>
            </a:pPr>
            <a:r>
              <a:rPr lang="en-US" sz="2400" b="1" smtClean="0">
                <a:latin typeface="Times New Roman" pitchFamily="-110" charset="0"/>
              </a:rPr>
              <a:t>			then problem B is undecidable</a:t>
            </a:r>
            <a:r>
              <a:rPr lang="en-US" sz="2400" smtClean="0">
                <a:latin typeface="Times New Roman" pitchFamily="-110" charset="0"/>
              </a:rPr>
              <a: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r>
              <a:rPr lang="en-US" sz="2800" i="1" smtClean="0">
                <a:solidFill>
                  <a:schemeClr val="bg2"/>
                </a:solidFill>
                <a:latin typeface="Times New Roman" pitchFamily="-110" charset="0"/>
              </a:rPr>
              <a:t>Special Type of</a:t>
            </a:r>
            <a:r>
              <a:rPr lang="en-US" sz="2800" b="1" i="1" smtClean="0">
                <a:solidFill>
                  <a:schemeClr val="bg2"/>
                </a:solidFill>
                <a:latin typeface="Times New Roman" pitchFamily="-110" charset="0"/>
              </a:rPr>
              <a:t> </a:t>
            </a:r>
            <a:r>
              <a:rPr lang="en-US" sz="2800" i="1" smtClean="0">
                <a:solidFill>
                  <a:schemeClr val="bg2"/>
                </a:solidFill>
                <a:latin typeface="Times New Roman" pitchFamily="-110" charset="0"/>
              </a:rPr>
              <a:t>Reduction</a:t>
            </a:r>
          </a:p>
        </p:txBody>
      </p:sp>
      <p:sp>
        <p:nvSpPr>
          <p:cNvPr id="294915" name="Rectangle 3"/>
          <p:cNvSpPr>
            <a:spLocks noGrp="1" noChangeArrowheads="1"/>
          </p:cNvSpPr>
          <p:nvPr>
            <p:ph type="body" idx="1"/>
          </p:nvPr>
        </p:nvSpPr>
        <p:spPr>
          <a:xfrm>
            <a:off x="1066800" y="2438400"/>
            <a:ext cx="7848600" cy="3429000"/>
          </a:xfrm>
        </p:spPr>
        <p:txBody>
          <a:bodyPr/>
          <a:lstStyle/>
          <a:p>
            <a:pPr marL="533400" indent="-533400" eaLnBrk="1" hangingPunct="1">
              <a:lnSpc>
                <a:spcPct val="90000"/>
              </a:lnSpc>
              <a:buFont typeface="Times" pitchFamily="-110" charset="0"/>
              <a:buNone/>
            </a:pPr>
            <a:r>
              <a:rPr lang="en-US" sz="2000" b="1" smtClean="0">
                <a:latin typeface="Times New Roman" pitchFamily="-110" charset="0"/>
              </a:rPr>
              <a:t>		      </a:t>
            </a:r>
            <a:r>
              <a:rPr lang="en-US" sz="2400" b="1" smtClean="0">
                <a:latin typeface="Times New Roman" pitchFamily="-110" charset="0"/>
              </a:rPr>
              <a:t>Polynomial Transformation</a:t>
            </a:r>
          </a:p>
          <a:p>
            <a:pPr marL="533400" indent="-533400" eaLnBrk="1" hangingPunct="1">
              <a:lnSpc>
                <a:spcPct val="90000"/>
              </a:lnSpc>
              <a:buFont typeface="Times" pitchFamily="-110" charset="0"/>
              <a:buNone/>
            </a:pPr>
            <a:r>
              <a:rPr lang="en-US" sz="1800" b="1" smtClean="0">
                <a:latin typeface="Times New Roman" pitchFamily="-110" charset="0"/>
              </a:rPr>
              <a:t>		(Refer to the definition of Turing Reductions)</a:t>
            </a:r>
          </a:p>
          <a:p>
            <a:pPr marL="533400" indent="-533400" eaLnBrk="1" hangingPunct="1">
              <a:lnSpc>
                <a:spcPct val="90000"/>
              </a:lnSpc>
            </a:pPr>
            <a:endParaRPr lang="en-US" sz="2000" b="1" smtClean="0">
              <a:latin typeface="Times New Roman" pitchFamily="-110" charset="0"/>
            </a:endParaRPr>
          </a:p>
          <a:p>
            <a:pPr marL="533400" indent="-533400" eaLnBrk="1" hangingPunct="1">
              <a:lnSpc>
                <a:spcPct val="90000"/>
              </a:lnSpc>
              <a:buFont typeface="Times" pitchFamily="-110" charset="0"/>
              <a:buNone/>
            </a:pPr>
            <a:r>
              <a:rPr lang="en-US" sz="2000" b="1" smtClean="0">
                <a:latin typeface="Times New Roman" pitchFamily="-110" charset="0"/>
              </a:rPr>
              <a:t>	(1) Problems A and B must both be decision problems.</a:t>
            </a:r>
          </a:p>
          <a:p>
            <a:pPr marL="533400" indent="-533400" eaLnBrk="1" hangingPunct="1">
              <a:lnSpc>
                <a:spcPct val="90000"/>
              </a:lnSpc>
            </a:pPr>
            <a:endParaRPr lang="en-US" sz="2000" b="1" smtClean="0">
              <a:latin typeface="Times New Roman" pitchFamily="-110" charset="0"/>
            </a:endParaRPr>
          </a:p>
          <a:p>
            <a:pPr marL="533400" indent="-533400" eaLnBrk="1" hangingPunct="1">
              <a:lnSpc>
                <a:spcPct val="90000"/>
              </a:lnSpc>
              <a:buFont typeface="Times" pitchFamily="-110" charset="0"/>
              <a:buNone/>
            </a:pPr>
            <a:r>
              <a:rPr lang="en-US" sz="2000" b="1" smtClean="0">
                <a:latin typeface="Times New Roman" pitchFamily="-110" charset="0"/>
              </a:rPr>
              <a:t>	(2) A single instance, I</a:t>
            </a:r>
            <a:r>
              <a:rPr lang="en-US" sz="2000" b="1" baseline="-25000" smtClean="0">
                <a:latin typeface="Times New Roman" pitchFamily="-110" charset="0"/>
              </a:rPr>
              <a:t>B</a:t>
            </a:r>
            <a:r>
              <a:rPr lang="en-US" sz="2000" b="1" smtClean="0">
                <a:latin typeface="Times New Roman" pitchFamily="-110" charset="0"/>
              </a:rPr>
              <a:t>, of problem B is constructed from a  	single instance, I</a:t>
            </a:r>
            <a:r>
              <a:rPr lang="en-US" sz="2000" b="1" baseline="-25000" smtClean="0">
                <a:latin typeface="Times New Roman" pitchFamily="-110" charset="0"/>
              </a:rPr>
              <a:t>A</a:t>
            </a:r>
            <a:r>
              <a:rPr lang="en-US" sz="2000" b="1" smtClean="0">
                <a:latin typeface="Times New Roman" pitchFamily="-110" charset="0"/>
              </a:rPr>
              <a:t>, of problem A.</a:t>
            </a:r>
          </a:p>
          <a:p>
            <a:pPr marL="914400" lvl="1" indent="-457200" eaLnBrk="1" hangingPunct="1">
              <a:lnSpc>
                <a:spcPct val="90000"/>
              </a:lnSpc>
              <a:buFont typeface="Arial" charset="0"/>
              <a:buNone/>
            </a:pPr>
            <a:endParaRPr lang="en-US" sz="2000" b="1" smtClean="0">
              <a:latin typeface="Times New Roman" pitchFamily="-110" charset="0"/>
            </a:endParaRPr>
          </a:p>
          <a:p>
            <a:pPr marL="914400" lvl="1" indent="-457200" eaLnBrk="1" hangingPunct="1">
              <a:lnSpc>
                <a:spcPct val="90000"/>
              </a:lnSpc>
              <a:buFont typeface="Arial" charset="0"/>
              <a:buNone/>
            </a:pPr>
            <a:r>
              <a:rPr lang="en-US" sz="2000" b="1" smtClean="0">
                <a:latin typeface="Times New Roman" pitchFamily="-110" charset="0"/>
              </a:rPr>
              <a:t> (3) I</a:t>
            </a:r>
            <a:r>
              <a:rPr lang="en-US" sz="2000" b="1" baseline="-25000" smtClean="0">
                <a:latin typeface="Times New Roman" pitchFamily="-110" charset="0"/>
              </a:rPr>
              <a:t>B</a:t>
            </a:r>
            <a:r>
              <a:rPr lang="en-US" sz="2000" b="1" smtClean="0">
                <a:latin typeface="Times New Roman" pitchFamily="-110" charset="0"/>
              </a:rPr>
              <a:t> is true for problem B if and only if I</a:t>
            </a:r>
            <a:r>
              <a:rPr lang="en-US" sz="2000" b="1" baseline="-25000" smtClean="0">
                <a:latin typeface="Times New Roman" pitchFamily="-110" charset="0"/>
              </a:rPr>
              <a:t>A</a:t>
            </a:r>
            <a:r>
              <a:rPr lang="en-US" sz="2000" b="1" smtClean="0">
                <a:latin typeface="Times New Roman" pitchFamily="-110" charset="0"/>
              </a:rPr>
              <a:t> is true for problem A.</a:t>
            </a:r>
          </a:p>
          <a:p>
            <a:pPr marL="533400" indent="-533400" eaLnBrk="1" hangingPunct="1">
              <a:lnSpc>
                <a:spcPct val="90000"/>
              </a:lnSpc>
            </a:pPr>
            <a:endParaRPr lang="en-US" sz="2400" b="1" smtClean="0">
              <a:latin typeface="Times New Roman" pitchFamily="-110" charset="0"/>
            </a:endParaRPr>
          </a:p>
          <a:p>
            <a:pPr marL="533400" indent="-533400" eaLnBrk="1" hangingPunct="1">
              <a:lnSpc>
                <a:spcPct val="90000"/>
              </a:lnSpc>
            </a:pPr>
            <a:endParaRPr lang="en-US" sz="2400" b="1" smtClean="0">
              <a:latin typeface="Times New Roman" pitchFamily="-110"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r>
              <a:rPr lang="en-US" sz="3200" i="1" smtClean="0">
                <a:solidFill>
                  <a:schemeClr val="bg2"/>
                </a:solidFill>
              </a:rPr>
              <a:t>Polynomial Transformations</a:t>
            </a:r>
          </a:p>
        </p:txBody>
      </p:sp>
      <p:sp>
        <p:nvSpPr>
          <p:cNvPr id="163843" name="Rectangle 3"/>
          <p:cNvSpPr>
            <a:spLocks noGrp="1" noChangeArrowheads="1"/>
          </p:cNvSpPr>
          <p:nvPr>
            <p:ph type="body" idx="1"/>
          </p:nvPr>
        </p:nvSpPr>
        <p:spPr/>
        <p:txBody>
          <a:bodyPr/>
          <a:lstStyle/>
          <a:p>
            <a:pPr eaLnBrk="1" hangingPunct="1">
              <a:buFont typeface="Times" pitchFamily="-110" charset="0"/>
              <a:buNone/>
            </a:pPr>
            <a:r>
              <a:rPr lang="en-US" sz="2000" b="1" smtClean="0"/>
              <a:t>	Polynomial transformations are also known as </a:t>
            </a:r>
            <a:r>
              <a:rPr lang="en-US" sz="2000" b="1" i="1" smtClean="0"/>
              <a:t>Karp Reductions</a:t>
            </a:r>
            <a:endParaRPr lang="en-US" sz="2000" b="1" smtClean="0"/>
          </a:p>
          <a:p>
            <a:pPr eaLnBrk="1" hangingPunct="1"/>
            <a:endParaRPr lang="en-US" sz="2000" b="1" smtClean="0"/>
          </a:p>
          <a:p>
            <a:pPr eaLnBrk="1" hangingPunct="1">
              <a:buFont typeface="Times" pitchFamily="-110" charset="0"/>
              <a:buNone/>
            </a:pPr>
            <a:r>
              <a:rPr lang="en-US" sz="2000" b="1" smtClean="0"/>
              <a:t>	When a reduction is a polynomial transformation, we subscript the symbol with a "p" as follows:</a:t>
            </a:r>
          </a:p>
          <a:p>
            <a:pPr eaLnBrk="1" hangingPunct="1"/>
            <a:endParaRPr lang="en-US" sz="2000" b="1" smtClean="0"/>
          </a:p>
          <a:p>
            <a:pPr eaLnBrk="1" hangingPunct="1">
              <a:buFont typeface="Times" pitchFamily="-110" charset="0"/>
              <a:buNone/>
            </a:pPr>
            <a:r>
              <a:rPr lang="en-US" sz="2400" b="1" smtClean="0">
                <a:latin typeface="Times New Roman" pitchFamily="-110" charset="0"/>
              </a:rPr>
              <a:t>			A </a:t>
            </a:r>
            <a:r>
              <a:rPr lang="en-US" sz="2400" b="1" smtClean="0">
                <a:latin typeface="Times New Roman" pitchFamily="-110" charset="0"/>
                <a:sym typeface="Zapf Dingbats" pitchFamily="-110" charset="2"/>
              </a:rPr>
              <a:t></a:t>
            </a:r>
            <a:r>
              <a:rPr lang="en-US" sz="2400" b="1" baseline="-25000" smtClean="0">
                <a:latin typeface="Times New Roman" pitchFamily="-110" charset="0"/>
                <a:sym typeface="Zapf Dingbats" pitchFamily="-110" charset="2"/>
              </a:rPr>
              <a:t>P</a:t>
            </a:r>
            <a:r>
              <a:rPr lang="en-US" sz="2400" b="1" smtClean="0">
                <a:latin typeface="Times New Roman" pitchFamily="-110" charset="0"/>
              </a:rPr>
              <a:t> B</a:t>
            </a:r>
            <a:endParaRPr lang="en-US" sz="2400" b="1" smtClean="0"/>
          </a:p>
          <a:p>
            <a:pPr eaLnBrk="1" hangingPunct="1"/>
            <a:endParaRPr lang="en-US" sz="2000" smtClean="0"/>
          </a:p>
          <a:p>
            <a:pPr eaLnBrk="1" hangingPunct="1"/>
            <a:endParaRPr lang="en-US" sz="2000" smtClean="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z="3200" i="1" smtClean="0">
                <a:solidFill>
                  <a:schemeClr val="bg2"/>
                </a:solidFill>
              </a:rPr>
              <a:t>Polynomial Transformations</a:t>
            </a:r>
          </a:p>
        </p:txBody>
      </p:sp>
      <p:sp>
        <p:nvSpPr>
          <p:cNvPr id="164867" name="Rectangle 3"/>
          <p:cNvSpPr>
            <a:spLocks noGrp="1" noChangeArrowheads="1"/>
          </p:cNvSpPr>
          <p:nvPr>
            <p:ph type="body" idx="1"/>
          </p:nvPr>
        </p:nvSpPr>
        <p:spPr>
          <a:xfrm>
            <a:off x="1371600" y="2133600"/>
            <a:ext cx="6553200" cy="2971800"/>
          </a:xfrm>
        </p:spPr>
        <p:txBody>
          <a:bodyPr/>
          <a:lstStyle/>
          <a:p>
            <a:pPr>
              <a:buFont typeface="Times" pitchFamily="-110" charset="0"/>
              <a:buNone/>
            </a:pPr>
            <a:r>
              <a:rPr lang="en-US" sz="2000" b="1" smtClean="0"/>
              <a:t>	Following Garey and Johnson, we recognize three forms of polynomial transformations.</a:t>
            </a:r>
          </a:p>
          <a:p>
            <a:endParaRPr lang="en-US" sz="2000" b="1" smtClean="0"/>
          </a:p>
          <a:p>
            <a:pPr>
              <a:buFont typeface="Times" pitchFamily="-110" charset="0"/>
              <a:buNone/>
            </a:pPr>
            <a:r>
              <a:rPr lang="en-US" sz="2000" b="1" smtClean="0"/>
              <a:t>		(a) restriction,</a:t>
            </a:r>
          </a:p>
          <a:p>
            <a:pPr>
              <a:buFont typeface="Times" pitchFamily="-110" charset="0"/>
              <a:buNone/>
            </a:pPr>
            <a:r>
              <a:rPr lang="en-US" sz="2000" b="1" smtClean="0"/>
              <a:t>		(b) local replacement, and</a:t>
            </a:r>
          </a:p>
          <a:p>
            <a:pPr>
              <a:buFont typeface="Times" pitchFamily="-110" charset="0"/>
              <a:buNone/>
            </a:pPr>
            <a:r>
              <a:rPr lang="en-US" sz="2000" b="1" smtClean="0"/>
              <a:t>		(c) component design.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smtClean="0">
                <a:solidFill>
                  <a:schemeClr val="bg2"/>
                </a:solidFill>
              </a:rPr>
              <a:t>An Old Solvable Problem</a:t>
            </a:r>
            <a:endParaRPr lang="en-US" sz="3200" smtClean="0"/>
          </a:p>
        </p:txBody>
      </p:sp>
      <p:sp>
        <p:nvSpPr>
          <p:cNvPr id="3" name="Content Placeholder 2"/>
          <p:cNvSpPr>
            <a:spLocks noGrp="1"/>
          </p:cNvSpPr>
          <p:nvPr>
            <p:ph idx="1"/>
          </p:nvPr>
        </p:nvSpPr>
        <p:spPr>
          <a:xfrm>
            <a:off x="1219200" y="2438400"/>
            <a:ext cx="7696200" cy="3429000"/>
          </a:xfrm>
        </p:spPr>
        <p:txBody>
          <a:bodyPr/>
          <a:lstStyle/>
          <a:p>
            <a:pPr>
              <a:buFont typeface="Times" pitchFamily="-110" charset="0"/>
              <a:buNone/>
            </a:pPr>
            <a:r>
              <a:rPr lang="en-US" sz="2000" b="1" dirty="0" smtClean="0"/>
              <a:t>	Does there exist a set of positive whole numbers, a, b, c and an n&gt;2 such that </a:t>
            </a:r>
            <a:r>
              <a:rPr lang="en-US" sz="2000" b="1" dirty="0" err="1" smtClean="0"/>
              <a:t>a</a:t>
            </a:r>
            <a:r>
              <a:rPr lang="en-US" sz="2000" b="1" baseline="30000" dirty="0" err="1" smtClean="0"/>
              <a:t>n</a:t>
            </a:r>
            <a:r>
              <a:rPr lang="en-US" sz="2000" b="1" dirty="0" err="1" smtClean="0"/>
              <a:t>+b</a:t>
            </a:r>
            <a:r>
              <a:rPr lang="en-US" sz="2000" b="1" baseline="30000" dirty="0" err="1" smtClean="0"/>
              <a:t>n</a:t>
            </a:r>
            <a:r>
              <a:rPr lang="en-US" sz="2000" b="1" dirty="0" smtClean="0"/>
              <a:t> = </a:t>
            </a:r>
            <a:r>
              <a:rPr lang="en-US" sz="2000" b="1" dirty="0" err="1" smtClean="0"/>
              <a:t>c</a:t>
            </a:r>
            <a:r>
              <a:rPr lang="en-US" sz="2000" b="1" baseline="30000" dirty="0" err="1" smtClean="0"/>
              <a:t>n</a:t>
            </a:r>
            <a:r>
              <a:rPr lang="en-US" sz="2000" b="1" dirty="0" smtClean="0"/>
              <a:t>?</a:t>
            </a:r>
          </a:p>
          <a:p>
            <a:pPr>
              <a:buFont typeface="Times" pitchFamily="-110" charset="0"/>
              <a:buNone/>
            </a:pPr>
            <a:r>
              <a:rPr lang="en-US" sz="2000" b="1" dirty="0" smtClean="0"/>
              <a:t>	</a:t>
            </a:r>
          </a:p>
          <a:p>
            <a:pPr>
              <a:buFont typeface="Times" pitchFamily="-110" charset="0"/>
              <a:buNone/>
            </a:pPr>
            <a:r>
              <a:rPr lang="en-US" sz="2000" b="1" dirty="0" smtClean="0"/>
              <a:t>	In 1637, the French mathematician, Pierre de Fermat, claimed that the answer to this question is “No”. This was called Fermat’s Last Theorem, despite the fact that he never produced a proof of its correctness. While this problem remained </a:t>
            </a:r>
            <a:r>
              <a:rPr lang="en-US" sz="2000" b="1" i="1" dirty="0" smtClean="0"/>
              <a:t>unsolved </a:t>
            </a:r>
            <a:r>
              <a:rPr lang="en-US" sz="2000" b="1" dirty="0" smtClean="0"/>
              <a:t>until Fermat’s claim was verified in 1995 by Andrew Wiles, the problem was always </a:t>
            </a:r>
            <a:r>
              <a:rPr lang="en-US" sz="2000" b="1" i="1" dirty="0" smtClean="0"/>
              <a:t>solvable</a:t>
            </a:r>
            <a:r>
              <a:rPr lang="en-US" sz="2000" b="1" dirty="0" smtClean="0"/>
              <a:t>, as it had just one question, so the solution was either “Yes” or “No”, and an algorithm </a:t>
            </a:r>
            <a:r>
              <a:rPr lang="en-US" sz="2000" b="1" i="1" dirty="0" smtClean="0"/>
              <a:t>exists</a:t>
            </a:r>
            <a:r>
              <a:rPr lang="en-US" sz="2000" b="1" dirty="0" smtClean="0"/>
              <a:t> for each of these candidate solutions.</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1219200"/>
            <a:ext cx="7162800" cy="914400"/>
          </a:xfrm>
        </p:spPr>
        <p:txBody>
          <a:bodyPr/>
          <a:lstStyle/>
          <a:p>
            <a:r>
              <a:rPr lang="en-US" sz="3200" i="1" smtClean="0">
                <a:solidFill>
                  <a:schemeClr val="bg2"/>
                </a:solidFill>
              </a:rPr>
              <a:t>Polynomial Transformations</a:t>
            </a:r>
            <a:endParaRPr lang="en-US" sz="3200" smtClean="0"/>
          </a:p>
        </p:txBody>
      </p:sp>
      <p:sp>
        <p:nvSpPr>
          <p:cNvPr id="3" name="Content Placeholder 2"/>
          <p:cNvSpPr>
            <a:spLocks noGrp="1"/>
          </p:cNvSpPr>
          <p:nvPr>
            <p:ph idx="1"/>
          </p:nvPr>
        </p:nvSpPr>
        <p:spPr>
          <a:xfrm>
            <a:off x="1371600" y="2133600"/>
            <a:ext cx="7543800" cy="3733800"/>
          </a:xfrm>
        </p:spPr>
        <p:txBody>
          <a:bodyPr/>
          <a:lstStyle/>
          <a:p>
            <a:pPr>
              <a:buFont typeface="Times" pitchFamily="-110" charset="0"/>
              <a:buNone/>
            </a:pPr>
            <a:r>
              <a:rPr lang="en-US" sz="2400" b="1" smtClean="0"/>
              <a:t>	</a:t>
            </a:r>
            <a:r>
              <a:rPr lang="en-US" sz="2400" b="1" i="1" u="sng" smtClean="0"/>
              <a:t>Restriction</a:t>
            </a:r>
            <a:r>
              <a:rPr lang="en-US" sz="2400" b="1" smtClean="0"/>
              <a:t> allows nothing much more complex than renaming the objects in I</a:t>
            </a:r>
            <a:r>
              <a:rPr lang="en-US" sz="2400" b="1" baseline="-25000" smtClean="0"/>
              <a:t>A</a:t>
            </a:r>
            <a:r>
              <a:rPr lang="en-US" sz="2400" b="1" smtClean="0"/>
              <a:t> so that they are, in a straightforward manner, objects in I</a:t>
            </a:r>
            <a:r>
              <a:rPr lang="en-US" sz="2400" b="1" baseline="-25000" smtClean="0"/>
              <a:t>B</a:t>
            </a:r>
            <a:r>
              <a:rPr lang="en-US" sz="2400" b="1" smtClean="0"/>
              <a:t>. </a:t>
            </a:r>
          </a:p>
          <a:p>
            <a:pPr>
              <a:buFont typeface="Times" pitchFamily="-110" charset="0"/>
              <a:buNone/>
            </a:pPr>
            <a:r>
              <a:rPr lang="en-US" sz="2400" b="1" smtClean="0"/>
              <a:t>	</a:t>
            </a:r>
          </a:p>
          <a:p>
            <a:pPr>
              <a:buFont typeface="Times" pitchFamily="-110" charset="0"/>
              <a:buNone/>
            </a:pPr>
            <a:r>
              <a:rPr lang="en-US" sz="2400" b="1" smtClean="0"/>
              <a:t>	For example, objects in I</a:t>
            </a:r>
            <a:r>
              <a:rPr lang="en-US" sz="2400" b="1" baseline="-25000" smtClean="0"/>
              <a:t>A</a:t>
            </a:r>
            <a:r>
              <a:rPr lang="en-US" sz="2400" b="1" smtClean="0"/>
              <a:t> could be a collection of cities with distances between certain pairs of cities. In I</a:t>
            </a:r>
            <a:r>
              <a:rPr lang="en-US" sz="2400" b="1" baseline="-25000" smtClean="0"/>
              <a:t>B</a:t>
            </a:r>
            <a:r>
              <a:rPr lang="en-US" sz="2400" b="1" smtClean="0"/>
              <a:t>, these might correspond to vertices in a graph and weighted edges. </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smtClean="0">
                <a:solidFill>
                  <a:schemeClr val="bg2"/>
                </a:solidFill>
              </a:rPr>
              <a:t>Polynomial Transformations</a:t>
            </a:r>
            <a:endParaRPr lang="en-US" sz="3200" smtClean="0"/>
          </a:p>
        </p:txBody>
      </p:sp>
      <p:sp>
        <p:nvSpPr>
          <p:cNvPr id="3" name="Content Placeholder 2"/>
          <p:cNvSpPr>
            <a:spLocks noGrp="1"/>
          </p:cNvSpPr>
          <p:nvPr>
            <p:ph idx="1"/>
          </p:nvPr>
        </p:nvSpPr>
        <p:spPr>
          <a:xfrm>
            <a:off x="1143000" y="2438400"/>
            <a:ext cx="7772400" cy="3429000"/>
          </a:xfrm>
        </p:spPr>
        <p:txBody>
          <a:bodyPr/>
          <a:lstStyle/>
          <a:p>
            <a:pPr>
              <a:buFont typeface="Times" pitchFamily="-110" charset="0"/>
              <a:buNone/>
            </a:pPr>
            <a:r>
              <a:rPr lang="en-US" sz="2000" smtClean="0"/>
              <a:t>	</a:t>
            </a:r>
            <a:r>
              <a:rPr lang="en-US" sz="2000" b="1" smtClean="0"/>
              <a:t>The term 'restriction' alludes to the fact that a proof of correctness often is simply describing the subset of instances of problem B that are essentially identical (isomorphic) to the instances of problem A, that is, the instances of B are restricted to those that are instances of A. To apply restriction, the relevant instances in Problem B must be identifiable in polynomial time. </a:t>
            </a:r>
          </a:p>
          <a:p>
            <a:pPr>
              <a:buFont typeface="Times" pitchFamily="-110" charset="0"/>
              <a:buNone/>
            </a:pPr>
            <a:endParaRPr lang="en-US" sz="2000" b="1" smtClean="0"/>
          </a:p>
          <a:p>
            <a:pPr>
              <a:buFont typeface="Times" pitchFamily="-110" charset="0"/>
              <a:buNone/>
            </a:pPr>
            <a:r>
              <a:rPr lang="en-US" sz="2000" b="1" smtClean="0"/>
              <a:t>	For example, if P ≠ NP and B is defined over the set of all graphs, we can not restrict to the instances that possess a Hamiltonian Circuit.</a:t>
            </a:r>
          </a:p>
          <a:p>
            <a:endParaRPr lang="en-US" sz="2000" b="1" smtClean="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smtClean="0">
                <a:solidFill>
                  <a:schemeClr val="bg2"/>
                </a:solidFill>
              </a:rPr>
              <a:t>Polynomial Transformations</a:t>
            </a:r>
            <a:endParaRPr lang="en-US" sz="3200" smtClean="0"/>
          </a:p>
        </p:txBody>
      </p:sp>
      <p:sp>
        <p:nvSpPr>
          <p:cNvPr id="3" name="Content Placeholder 2"/>
          <p:cNvSpPr>
            <a:spLocks noGrp="1"/>
          </p:cNvSpPr>
          <p:nvPr>
            <p:ph idx="1"/>
          </p:nvPr>
        </p:nvSpPr>
        <p:spPr>
          <a:xfrm>
            <a:off x="1219200" y="2667000"/>
            <a:ext cx="7696200" cy="3200400"/>
          </a:xfrm>
        </p:spPr>
        <p:txBody>
          <a:bodyPr/>
          <a:lstStyle/>
          <a:p>
            <a:pPr>
              <a:buFont typeface="Times" pitchFamily="-110" charset="0"/>
              <a:buNone/>
            </a:pPr>
            <a:r>
              <a:rPr lang="en-US" sz="2000" b="1" smtClean="0"/>
              <a:t>	</a:t>
            </a:r>
            <a:r>
              <a:rPr lang="en-US" sz="2000" b="1" i="1" u="sng" smtClean="0"/>
              <a:t>Local Replacement </a:t>
            </a:r>
            <a:r>
              <a:rPr lang="en-US" sz="2000" b="1" smtClean="0"/>
              <a:t>is more complex because there is usually not an obvious map between instance I</a:t>
            </a:r>
            <a:r>
              <a:rPr lang="en-US" sz="2000" b="1" baseline="-25000" smtClean="0"/>
              <a:t>A</a:t>
            </a:r>
            <a:r>
              <a:rPr lang="en-US" sz="2000" b="1" smtClean="0"/>
              <a:t> and instance I</a:t>
            </a:r>
            <a:r>
              <a:rPr lang="en-US" sz="2000" b="1" baseline="-25000" smtClean="0"/>
              <a:t>B</a:t>
            </a:r>
            <a:r>
              <a:rPr lang="en-US" sz="2000" b="1" smtClean="0"/>
              <a:t>. But, by modifying objects or small groups of objects a transformation often results. Sometimes the alterations are so that some feature or property of problem A that is not a part of all instances of problem B can be enforced in problem B. As in (a), the instances of problem B are usually of the same type as of problem A. </a:t>
            </a:r>
          </a:p>
          <a:p>
            <a:endParaRPr lang="en-US" sz="2000" smtClean="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smtClean="0">
                <a:solidFill>
                  <a:schemeClr val="bg2"/>
                </a:solidFill>
              </a:rPr>
              <a:t>Polynomial Transformations</a:t>
            </a:r>
            <a:endParaRPr lang="en-US" sz="3200" smtClean="0"/>
          </a:p>
        </p:txBody>
      </p:sp>
      <p:sp>
        <p:nvSpPr>
          <p:cNvPr id="3" name="Content Placeholder 2"/>
          <p:cNvSpPr>
            <a:spLocks noGrp="1"/>
          </p:cNvSpPr>
          <p:nvPr>
            <p:ph idx="1"/>
          </p:nvPr>
        </p:nvSpPr>
        <p:spPr>
          <a:xfrm>
            <a:off x="1600200" y="2819400"/>
            <a:ext cx="6324600" cy="3048000"/>
          </a:xfrm>
        </p:spPr>
        <p:txBody>
          <a:bodyPr/>
          <a:lstStyle/>
          <a:p>
            <a:pPr>
              <a:buFont typeface="Times" pitchFamily="-110" charset="0"/>
              <a:buNone/>
            </a:pPr>
            <a:r>
              <a:rPr lang="en-US" sz="2000" b="1" smtClean="0"/>
              <a:t>	In a sense, Local Replacement might be viewed as a form of Restriction. In Local Replacement, we describe how to </a:t>
            </a:r>
            <a:r>
              <a:rPr lang="en-US" sz="2000" b="1" i="1" smtClean="0"/>
              <a:t>construct</a:t>
            </a:r>
            <a:r>
              <a:rPr lang="en-US" sz="2000" b="1" smtClean="0"/>
              <a:t> the instances of B that are isomorphic to the instances of A, and in Restriction we describe how to </a:t>
            </a:r>
            <a:r>
              <a:rPr lang="en-US" sz="2000" b="1" i="1" smtClean="0"/>
              <a:t>eliminate</a:t>
            </a:r>
            <a:r>
              <a:rPr lang="en-US" sz="2000" b="1" smtClean="0"/>
              <a:t> instances of B that are not isomorphic to instances of A.</a:t>
            </a:r>
          </a:p>
          <a:p>
            <a:endParaRPr lang="en-US" sz="2000" b="1" smtClean="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smtClean="0">
                <a:solidFill>
                  <a:schemeClr val="bg2"/>
                </a:solidFill>
              </a:rPr>
              <a:t>Polynomial Transformations</a:t>
            </a:r>
            <a:endParaRPr lang="en-US" sz="3200" smtClean="0"/>
          </a:p>
        </p:txBody>
      </p:sp>
      <p:sp>
        <p:nvSpPr>
          <p:cNvPr id="3" name="Content Placeholder 2"/>
          <p:cNvSpPr>
            <a:spLocks noGrp="1"/>
          </p:cNvSpPr>
          <p:nvPr>
            <p:ph idx="1"/>
          </p:nvPr>
        </p:nvSpPr>
        <p:spPr>
          <a:xfrm>
            <a:off x="1828800" y="2667000"/>
            <a:ext cx="6172200" cy="3200400"/>
          </a:xfrm>
        </p:spPr>
        <p:txBody>
          <a:bodyPr/>
          <a:lstStyle/>
          <a:p>
            <a:pPr>
              <a:buFont typeface="Times" pitchFamily="-110" charset="0"/>
              <a:buNone/>
            </a:pPr>
            <a:r>
              <a:rPr lang="en-US" sz="2400" b="1" smtClean="0"/>
              <a:t>	Component Design is when instances of problem B are essentially constructed "from scratch," and there may be little resemblance between instances of A and those of B. </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z="3200" i="1" dirty="0">
                <a:solidFill>
                  <a:schemeClr val="bg2">
                    <a:alpha val="50000"/>
                  </a:schemeClr>
                </a:solidFill>
              </a:rPr>
              <a:t>NP–Complete</a:t>
            </a:r>
            <a:endParaRPr lang="en-US" sz="3200" dirty="0">
              <a:solidFill>
                <a:schemeClr val="tx2">
                  <a:alpha val="50000"/>
                </a:schemeClr>
              </a:solidFill>
            </a:endParaRPr>
          </a:p>
        </p:txBody>
      </p:sp>
      <p:sp>
        <p:nvSpPr>
          <p:cNvPr id="46083" name="Rectangle 3"/>
          <p:cNvSpPr>
            <a:spLocks noGrp="1" noChangeArrowheads="1"/>
          </p:cNvSpPr>
          <p:nvPr>
            <p:ph type="body" idx="1"/>
          </p:nvPr>
        </p:nvSpPr>
        <p:spPr/>
        <p:txBody>
          <a:bodyPr/>
          <a:lstStyle/>
          <a:p>
            <a:pPr algn="ctr" eaLnBrk="1" hangingPunct="1">
              <a:buFont typeface="Times" pitchFamily="-110" charset="0"/>
              <a:buNone/>
            </a:pPr>
            <a:r>
              <a:rPr lang="en-US" b="1" smtClean="0">
                <a:latin typeface="Times New Roman" pitchFamily="-110" charset="0"/>
              </a:rPr>
              <a:t>Third Significant Class of Problems: The Class NP–Complete</a:t>
            </a:r>
          </a:p>
          <a:p>
            <a:pPr eaLnBrk="1" hangingPunct="1"/>
            <a:endParaRPr lang="en-US" smtClean="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7107" name="Rectangle 3"/>
          <p:cNvSpPr>
            <a:spLocks noGrp="1" noChangeArrowheads="1"/>
          </p:cNvSpPr>
          <p:nvPr>
            <p:ph type="body" idx="1"/>
          </p:nvPr>
        </p:nvSpPr>
        <p:spPr>
          <a:xfrm>
            <a:off x="1371600" y="2362200"/>
            <a:ext cx="7543800" cy="3505200"/>
          </a:xfrm>
        </p:spPr>
        <p:txBody>
          <a:bodyPr/>
          <a:lstStyle/>
          <a:p>
            <a:pPr lvl="2" eaLnBrk="1" hangingPunct="1">
              <a:buFont typeface="Times" pitchFamily="-110" charset="0"/>
              <a:buNone/>
            </a:pPr>
            <a:r>
              <a:rPr lang="en-US" sz="2000" b="1" smtClean="0">
                <a:latin typeface="Times New Roman" pitchFamily="-110" charset="0"/>
              </a:rPr>
              <a:t>	Polynomial Transformations enforce an equivalence relationship on all decision problems, particularly, those in the Class NP. Class P is one of those classes and is the "easiest" class of problems in NP. </a:t>
            </a:r>
          </a:p>
          <a:p>
            <a:pPr lvl="2" eaLnBrk="1" hangingPunct="1"/>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Is there a class in NP that is the hardest class in NP?</a:t>
            </a:r>
          </a:p>
          <a:p>
            <a:pPr lvl="2" eaLnBrk="1" hangingPunct="1">
              <a:buFont typeface="Times" pitchFamily="-110" charset="0"/>
              <a:buNone/>
            </a:pPr>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A problem B in NP such that A </a:t>
            </a:r>
            <a:r>
              <a:rPr lang="en-US" sz="2000" b="1" smtClean="0">
                <a:latin typeface="Times New Roman" pitchFamily="-110" charset="0"/>
                <a:sym typeface="Zapf Dingbats" pitchFamily="-110" charset="2"/>
              </a:rPr>
              <a:t></a:t>
            </a:r>
            <a:r>
              <a:rPr lang="en-US" sz="2000" b="1" baseline="-25000" smtClean="0">
                <a:latin typeface="Times New Roman" pitchFamily="-110" charset="0"/>
                <a:sym typeface="Zapf Dingbats" pitchFamily="-110" charset="2"/>
              </a:rPr>
              <a:t>P</a:t>
            </a:r>
            <a:r>
              <a:rPr lang="en-US" sz="2000" b="1" smtClean="0">
                <a:latin typeface="Times New Roman" pitchFamily="-110" charset="0"/>
              </a:rPr>
              <a:t> B for every A in NP</a:t>
            </a:r>
            <a:r>
              <a:rPr lang="en-US" sz="2000" smtClean="0">
                <a:latin typeface="Times New Roman" pitchFamily="-110" charset="0"/>
              </a:rPr>
              <a:t>.</a:t>
            </a:r>
          </a:p>
          <a:p>
            <a:pPr eaLnBrk="1" hangingPunct="1"/>
            <a:endParaRPr lang="en-US" sz="2800"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8131" name="Rectangle 3"/>
          <p:cNvSpPr>
            <a:spLocks noGrp="1" noChangeArrowheads="1"/>
          </p:cNvSpPr>
          <p:nvPr>
            <p:ph type="body" idx="1"/>
          </p:nvPr>
        </p:nvSpPr>
        <p:spPr>
          <a:xfrm>
            <a:off x="1371600" y="2362200"/>
            <a:ext cx="7543800" cy="3505200"/>
          </a:xfrm>
        </p:spPr>
        <p:txBody>
          <a:bodyPr/>
          <a:lstStyle/>
          <a:p>
            <a:pPr lvl="2" eaLnBrk="1" hangingPunct="1">
              <a:buFont typeface="Times" pitchFamily="-110" charset="0"/>
              <a:buNone/>
            </a:pPr>
            <a:endParaRPr lang="en-US" smtClean="0">
              <a:latin typeface="Times New Roman" pitchFamily="-110" charset="0"/>
            </a:endParaRPr>
          </a:p>
          <a:p>
            <a:pPr lvl="2" eaLnBrk="1" hangingPunct="1">
              <a:buFont typeface="Times" pitchFamily="-110" charset="0"/>
              <a:buNone/>
            </a:pPr>
            <a:r>
              <a:rPr lang="en-US" b="1" smtClean="0">
                <a:latin typeface="Times New Roman" pitchFamily="-110" charset="0"/>
              </a:rPr>
              <a:t>	In 1971, Stephen Cook proved there was. Specifically, a problem called </a:t>
            </a:r>
          </a:p>
          <a:p>
            <a:pPr lvl="2" eaLnBrk="1" hangingPunct="1">
              <a:buFont typeface="Times" pitchFamily="-110" charset="0"/>
              <a:buNone/>
            </a:pPr>
            <a:r>
              <a:rPr lang="en-US" b="1" i="1" smtClean="0">
                <a:latin typeface="Times New Roman" pitchFamily="-110" charset="0"/>
              </a:rPr>
              <a:t>		Satisfiability     </a:t>
            </a:r>
            <a:r>
              <a:rPr lang="en-US" b="1" smtClean="0">
                <a:latin typeface="Times New Roman" pitchFamily="-110" charset="0"/>
              </a:rPr>
              <a:t>(or, SAT).</a:t>
            </a:r>
          </a:p>
          <a:p>
            <a:pPr lvl="2" eaLnBrk="1" hangingPunct="1">
              <a:buFont typeface="Times" pitchFamily="-110" charset="0"/>
              <a:buNone/>
            </a:pPr>
            <a:endParaRPr lang="en-US" b="1" smtClean="0">
              <a:latin typeface="Times New Roman" pitchFamily="-110" charset="0"/>
            </a:endParaRPr>
          </a:p>
          <a:p>
            <a:pPr lvl="2" eaLnBrk="1" hangingPunct="1">
              <a:buFont typeface="Times" pitchFamily="-110" charset="0"/>
              <a:buNone/>
            </a:pPr>
            <a:endParaRPr lang="en-US" smtClean="0">
              <a:latin typeface="Times New Roman" pitchFamily="-110" charset="0"/>
            </a:endParaRPr>
          </a:p>
          <a:p>
            <a:pPr eaLnBrk="1" hangingPunct="1"/>
            <a:endParaRPr lang="en-US" smtClean="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r>
              <a:rPr lang="en-US" sz="3200" i="1" smtClean="0">
                <a:solidFill>
                  <a:schemeClr val="bg2"/>
                </a:solidFill>
              </a:rPr>
              <a:t>Satisfiability</a:t>
            </a:r>
            <a:endParaRPr lang="en-US" smtClean="0"/>
          </a:p>
        </p:txBody>
      </p:sp>
      <p:sp>
        <p:nvSpPr>
          <p:cNvPr id="123907" name="Rectangle 3"/>
          <p:cNvSpPr>
            <a:spLocks noGrp="1" noChangeArrowheads="1"/>
          </p:cNvSpPr>
          <p:nvPr>
            <p:ph type="body" idx="1"/>
          </p:nvPr>
        </p:nvSpPr>
        <p:spPr/>
        <p:txBody>
          <a:bodyPr/>
          <a:lstStyle/>
          <a:p>
            <a:pPr eaLnBrk="1" hangingPunct="1">
              <a:buFont typeface="Times" pitchFamily="-110" charset="0"/>
              <a:buNone/>
            </a:pPr>
            <a:r>
              <a:rPr lang="en-US" sz="2400" b="1" smtClean="0"/>
              <a:t>U = {u</a:t>
            </a:r>
            <a:r>
              <a:rPr lang="en-US" sz="2400" b="1" baseline="-25000" smtClean="0"/>
              <a:t>1</a:t>
            </a:r>
            <a:r>
              <a:rPr lang="en-US" sz="2400" b="1" smtClean="0"/>
              <a:t>, u</a:t>
            </a:r>
            <a:r>
              <a:rPr lang="en-US" sz="2400" b="1" baseline="-25000" smtClean="0"/>
              <a:t>2</a:t>
            </a:r>
            <a:r>
              <a:rPr lang="en-US" sz="2400" b="1" smtClean="0"/>
              <a:t>,…, u</a:t>
            </a:r>
            <a:r>
              <a:rPr lang="en-US" sz="2400" b="1" baseline="-25000" smtClean="0"/>
              <a:t>n</a:t>
            </a:r>
            <a:r>
              <a:rPr lang="en-US" sz="2400" b="1" smtClean="0"/>
              <a:t>}, Boolean variables.</a:t>
            </a:r>
          </a:p>
          <a:p>
            <a:pPr eaLnBrk="1" hangingPunct="1">
              <a:buFont typeface="Times" pitchFamily="-110" charset="0"/>
              <a:buNone/>
            </a:pPr>
            <a:endParaRPr lang="en-US" sz="2400" b="1" smtClean="0"/>
          </a:p>
          <a:p>
            <a:pPr eaLnBrk="1" hangingPunct="1">
              <a:buFont typeface="Times" pitchFamily="-110" charset="0"/>
              <a:buNone/>
            </a:pPr>
            <a:r>
              <a:rPr lang="en-US" sz="2400" b="1" smtClean="0"/>
              <a:t>C = {c</a:t>
            </a:r>
            <a:r>
              <a:rPr lang="en-US" sz="2400" b="1" baseline="-25000" smtClean="0"/>
              <a:t>1</a:t>
            </a:r>
            <a:r>
              <a:rPr lang="en-US" sz="2400" b="1" smtClean="0"/>
              <a:t>, c</a:t>
            </a:r>
            <a:r>
              <a:rPr lang="en-US" sz="2400" b="1" baseline="-25000" smtClean="0"/>
              <a:t>2</a:t>
            </a:r>
            <a:r>
              <a:rPr lang="en-US" sz="2400" b="1" smtClean="0"/>
              <a:t>,…, c</a:t>
            </a:r>
            <a:r>
              <a:rPr lang="en-US" sz="2400" b="1" baseline="-25000" smtClean="0"/>
              <a:t>m</a:t>
            </a:r>
            <a:r>
              <a:rPr lang="en-US" sz="2400" b="1" smtClean="0"/>
              <a:t>}, "OR clauses"</a:t>
            </a:r>
          </a:p>
          <a:p>
            <a:pPr eaLnBrk="1" hangingPunct="1">
              <a:buFont typeface="Times" pitchFamily="-110" charset="0"/>
              <a:buNone/>
            </a:pPr>
            <a:r>
              <a:rPr lang="en-US" sz="2400" b="1" smtClean="0"/>
              <a:t>	For example:</a:t>
            </a:r>
          </a:p>
          <a:p>
            <a:pPr eaLnBrk="1" hangingPunct="1">
              <a:buFont typeface="Times" pitchFamily="-110" charset="0"/>
              <a:buNone/>
            </a:pPr>
            <a:r>
              <a:rPr lang="en-US" b="1" smtClean="0"/>
              <a:t>		</a:t>
            </a:r>
            <a:r>
              <a:rPr lang="en-US" sz="2400" b="1" smtClean="0"/>
              <a:t>c</a:t>
            </a:r>
            <a:r>
              <a:rPr lang="en-US" sz="2400" b="1" baseline="-25000" smtClean="0"/>
              <a:t>i</a:t>
            </a:r>
            <a:r>
              <a:rPr lang="en-US" sz="2400" b="1" smtClean="0"/>
              <a:t> = (u</a:t>
            </a:r>
            <a:r>
              <a:rPr lang="en-US" sz="2400" b="1" baseline="-25000" smtClean="0"/>
              <a:t>4</a:t>
            </a:r>
            <a:r>
              <a:rPr lang="en-US" sz="2400" b="1" smtClean="0"/>
              <a:t> </a:t>
            </a:r>
            <a:r>
              <a:rPr lang="en-US" sz="2400" b="1" smtClean="0">
                <a:sym typeface="Symbol" pitchFamily="-110" charset="2"/>
              </a:rPr>
              <a:t></a:t>
            </a:r>
            <a:r>
              <a:rPr lang="en-US" sz="2400" b="1" smtClean="0"/>
              <a:t> u</a:t>
            </a:r>
            <a:r>
              <a:rPr lang="en-US" sz="2400" b="1" baseline="-25000" smtClean="0"/>
              <a:t>35</a:t>
            </a:r>
            <a:r>
              <a:rPr lang="en-US" sz="2400" b="1" smtClean="0"/>
              <a:t> </a:t>
            </a:r>
            <a:r>
              <a:rPr lang="en-US" sz="2400" b="1" smtClean="0">
                <a:sym typeface="Symbol" pitchFamily="-110" charset="2"/>
              </a:rPr>
              <a:t></a:t>
            </a:r>
            <a:r>
              <a:rPr lang="en-US" sz="2400" b="1" smtClean="0"/>
              <a:t> ~u</a:t>
            </a:r>
            <a:r>
              <a:rPr lang="en-US" sz="2400" b="1" baseline="-25000" smtClean="0"/>
              <a:t>18 </a:t>
            </a:r>
            <a:r>
              <a:rPr lang="en-US" sz="2400" b="1" smtClean="0">
                <a:sym typeface="Symbol" pitchFamily="-110" charset="2"/>
              </a:rPr>
              <a:t></a:t>
            </a:r>
            <a:r>
              <a:rPr lang="en-US" sz="2400" b="1" smtClean="0"/>
              <a:t> u</a:t>
            </a:r>
            <a:r>
              <a:rPr lang="en-US" sz="2400" b="1" baseline="-25000" smtClean="0"/>
              <a:t>3</a:t>
            </a:r>
            <a:r>
              <a:rPr lang="en-US" sz="2400" b="1" smtClean="0"/>
              <a:t>… </a:t>
            </a:r>
            <a:r>
              <a:rPr lang="en-US" sz="2400" b="1" smtClean="0">
                <a:sym typeface="Symbol" pitchFamily="-110" charset="2"/>
              </a:rPr>
              <a:t></a:t>
            </a:r>
            <a:r>
              <a:rPr lang="en-US" sz="2400" b="1" smtClean="0"/>
              <a:t> ~u</a:t>
            </a:r>
            <a:r>
              <a:rPr lang="en-US" sz="2400" b="1" baseline="-25000" smtClean="0"/>
              <a:t>6</a:t>
            </a:r>
            <a:r>
              <a:rPr lang="en-US" sz="2400" b="1" smtClean="0"/>
              <a:t>)</a:t>
            </a:r>
            <a:r>
              <a:rPr lang="en-US" sz="2400" smtClean="0"/>
              <a:t> </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r>
              <a:rPr lang="en-US" sz="3200" i="1" smtClean="0">
                <a:solidFill>
                  <a:schemeClr val="bg2"/>
                </a:solidFill>
              </a:rPr>
              <a:t>Satisfiability</a:t>
            </a:r>
            <a:endParaRPr lang="en-US" i="1" smtClean="0">
              <a:solidFill>
                <a:schemeClr val="bg2"/>
              </a:solidFill>
            </a:endParaRPr>
          </a:p>
        </p:txBody>
      </p:sp>
      <p:sp>
        <p:nvSpPr>
          <p:cNvPr id="130051" name="Rectangle 3"/>
          <p:cNvSpPr>
            <a:spLocks noGrp="1" noChangeArrowheads="1"/>
          </p:cNvSpPr>
          <p:nvPr>
            <p:ph type="body" idx="1"/>
          </p:nvPr>
        </p:nvSpPr>
        <p:spPr/>
        <p:txBody>
          <a:bodyPr/>
          <a:lstStyle/>
          <a:p>
            <a:pPr eaLnBrk="1" hangingPunct="1">
              <a:buFont typeface="Times" pitchFamily="-110" charset="0"/>
              <a:buNone/>
            </a:pPr>
            <a:r>
              <a:rPr lang="en-US" smtClean="0"/>
              <a:t>	</a:t>
            </a:r>
          </a:p>
          <a:p>
            <a:pPr eaLnBrk="1" hangingPunct="1">
              <a:buFont typeface="Times" pitchFamily="-110" charset="0"/>
              <a:buNone/>
            </a:pPr>
            <a:r>
              <a:rPr lang="en-US" b="1" smtClean="0"/>
              <a:t>	</a:t>
            </a:r>
            <a:r>
              <a:rPr lang="en-US" sz="2400" b="1" smtClean="0"/>
              <a:t>Can we assign Boolean values to the variables in U so that every clause is TRUE?</a:t>
            </a:r>
          </a:p>
          <a:p>
            <a:pPr eaLnBrk="1" hangingPunct="1">
              <a:buFont typeface="Times" pitchFamily="-110" charset="0"/>
              <a:buNone/>
            </a:pPr>
            <a:endParaRPr lang="en-US" sz="2400" b="1" smtClean="0"/>
          </a:p>
          <a:p>
            <a:pPr eaLnBrk="1" hangingPunct="1">
              <a:buFont typeface="Times" pitchFamily="-110" charset="0"/>
              <a:buNone/>
            </a:pPr>
            <a:r>
              <a:rPr lang="en-US" sz="2400" b="1" smtClean="0"/>
              <a:t>	There is no known polynomial algorithm!!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solidFill>
                  <a:schemeClr val="bg2"/>
                </a:solidFill>
              </a:rPr>
              <a:t>A CS Grand Challenge Problem</a:t>
            </a:r>
            <a:endParaRPr lang="en-US" sz="3200" dirty="0" smtClean="0"/>
          </a:p>
        </p:txBody>
      </p:sp>
      <p:sp>
        <p:nvSpPr>
          <p:cNvPr id="3" name="Content Placeholder 2"/>
          <p:cNvSpPr>
            <a:spLocks noGrp="1"/>
          </p:cNvSpPr>
          <p:nvPr>
            <p:ph idx="1"/>
          </p:nvPr>
        </p:nvSpPr>
        <p:spPr>
          <a:xfrm>
            <a:off x="1219200" y="2438400"/>
            <a:ext cx="7696200" cy="3429000"/>
          </a:xfrm>
        </p:spPr>
        <p:txBody>
          <a:bodyPr/>
          <a:lstStyle/>
          <a:p>
            <a:pPr>
              <a:buFont typeface="Times" pitchFamily="-110" charset="0"/>
              <a:buNone/>
            </a:pPr>
            <a:r>
              <a:rPr lang="en-US" sz="2000" b="1" dirty="0" smtClean="0"/>
              <a:t>	Does </a:t>
            </a:r>
            <a:r>
              <a:rPr lang="en-US" sz="2000" b="1" i="1" dirty="0" smtClean="0"/>
              <a:t>P</a:t>
            </a:r>
            <a:r>
              <a:rPr lang="en-US" sz="2000" b="1" dirty="0" smtClean="0"/>
              <a:t>=</a:t>
            </a:r>
            <a:r>
              <a:rPr lang="en-US" sz="2000" b="1" i="1" dirty="0" smtClean="0"/>
              <a:t>NP</a:t>
            </a:r>
            <a:r>
              <a:rPr lang="en-US" sz="2000" b="1" dirty="0" smtClean="0"/>
              <a:t>?</a:t>
            </a:r>
          </a:p>
          <a:p>
            <a:pPr>
              <a:buNone/>
            </a:pPr>
            <a:r>
              <a:rPr lang="en-US" sz="2000" b="1" dirty="0" smtClean="0"/>
              <a:t>	There are many equivalent ways to describe </a:t>
            </a:r>
            <a:r>
              <a:rPr lang="en-US" sz="2000" b="1" i="1" dirty="0" smtClean="0"/>
              <a:t>P</a:t>
            </a:r>
            <a:r>
              <a:rPr lang="en-US" sz="2000" b="1" dirty="0" smtClean="0"/>
              <a:t> and </a:t>
            </a:r>
            <a:r>
              <a:rPr lang="en-US" sz="2000" b="1" i="1" dirty="0" smtClean="0"/>
              <a:t>NP</a:t>
            </a:r>
            <a:r>
              <a:rPr lang="en-US" sz="2000" b="1" dirty="0" smtClean="0"/>
              <a:t>. For now, we will use the following. </a:t>
            </a:r>
            <a:r>
              <a:rPr lang="en-US" sz="2000" b="1" i="1" dirty="0" smtClean="0"/>
              <a:t>P</a:t>
            </a:r>
            <a:r>
              <a:rPr lang="en-US" sz="2000" b="1" dirty="0" smtClean="0"/>
              <a:t> is the set of decision problems (those whose instances have “Yes”/ “No” answers) that can be solved in polynomial time on a deterministic computer (no concurrency allowed). </a:t>
            </a:r>
            <a:r>
              <a:rPr lang="en-US" sz="2000" b="1" i="1" dirty="0" smtClean="0"/>
              <a:t>NP </a:t>
            </a:r>
            <a:r>
              <a:rPr lang="en-US" sz="2000" b="1" dirty="0" smtClean="0"/>
              <a:t>is the set of decision problems that can be solved in polynomial time on a non-deterministic computer (equivalently one that  can spawn parallel threads). Again, as “Does </a:t>
            </a:r>
            <a:r>
              <a:rPr lang="en-US" sz="2000" b="1" i="1" dirty="0" smtClean="0"/>
              <a:t>P</a:t>
            </a:r>
            <a:r>
              <a:rPr lang="en-US" sz="2000" b="1" dirty="0" smtClean="0"/>
              <a:t>=</a:t>
            </a:r>
            <a:r>
              <a:rPr lang="en-US" sz="2000" b="1" i="1" dirty="0" smtClean="0"/>
              <a:t>NP</a:t>
            </a:r>
            <a:r>
              <a:rPr lang="en-US" sz="2000" b="1" dirty="0" smtClean="0"/>
              <a:t>?” has just one question, it is solvable, we just don’t yet know which solution, “Yes” or “No”, is the correct one.</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180227" name="Rectangle 3"/>
          <p:cNvSpPr>
            <a:spLocks noGrp="1" noChangeArrowheads="1"/>
          </p:cNvSpPr>
          <p:nvPr>
            <p:ph type="body" idx="1"/>
          </p:nvPr>
        </p:nvSpPr>
        <p:spPr/>
        <p:txBody>
          <a:bodyPr/>
          <a:lstStyle/>
          <a:p>
            <a:pPr eaLnBrk="1" hangingPunct="1">
              <a:buFont typeface="Times" pitchFamily="-110" charset="0"/>
              <a:buNone/>
            </a:pPr>
            <a:r>
              <a:rPr lang="en-US" sz="2400" b="1" i="1" u="sng" smtClean="0"/>
              <a:t>Cooks Theorem:</a:t>
            </a:r>
            <a:endParaRPr lang="en-US" sz="2400" b="1" i="1" smtClean="0"/>
          </a:p>
          <a:p>
            <a:pPr eaLnBrk="1" hangingPunct="1">
              <a:buFont typeface="Times" pitchFamily="-110" charset="0"/>
              <a:buNone/>
            </a:pPr>
            <a:r>
              <a:rPr lang="en-US" sz="2400" b="1" smtClean="0"/>
              <a:t>	1) SAT is in NP</a:t>
            </a:r>
          </a:p>
          <a:p>
            <a:pPr eaLnBrk="1" hangingPunct="1">
              <a:buFont typeface="Times" pitchFamily="-110" charset="0"/>
              <a:buNone/>
            </a:pPr>
            <a:r>
              <a:rPr lang="en-US" sz="2400" b="1" smtClean="0"/>
              <a:t>	2) For every problem A in NP,</a:t>
            </a:r>
          </a:p>
          <a:p>
            <a:pPr eaLnBrk="1" hangingPunct="1">
              <a:buFont typeface="Times" pitchFamily="-110" charset="0"/>
              <a:buNone/>
            </a:pPr>
            <a:r>
              <a:rPr lang="en-US" sz="2400" b="1" smtClean="0">
                <a:latin typeface="Times New Roman" pitchFamily="-110" charset="0"/>
              </a:rPr>
              <a:t>			A </a:t>
            </a:r>
            <a:r>
              <a:rPr lang="en-US" sz="2400" b="1" smtClean="0">
                <a:latin typeface="Times New Roman" pitchFamily="-110" charset="0"/>
                <a:sym typeface="Zapf Dingbats" pitchFamily="-110" charset="2"/>
              </a:rPr>
              <a:t></a:t>
            </a:r>
            <a:r>
              <a:rPr lang="en-US" sz="2400" b="1" baseline="-25000" smtClean="0">
                <a:latin typeface="Times New Roman" pitchFamily="-110" charset="0"/>
                <a:sym typeface="Zapf Dingbats" pitchFamily="-110" charset="2"/>
              </a:rPr>
              <a:t>P</a:t>
            </a:r>
            <a:r>
              <a:rPr lang="en-US" sz="2400" b="1" smtClean="0">
                <a:latin typeface="Times New Roman" pitchFamily="-110" charset="0"/>
              </a:rPr>
              <a:t> SAT</a:t>
            </a:r>
          </a:p>
          <a:p>
            <a:pPr eaLnBrk="1" hangingPunct="1">
              <a:buFont typeface="Times" pitchFamily="-110" charset="0"/>
              <a:buNone/>
            </a:pPr>
            <a:endParaRPr lang="en-US" sz="2400" b="1" smtClean="0">
              <a:latin typeface="Times New Roman" pitchFamily="-110" charset="0"/>
            </a:endParaRPr>
          </a:p>
          <a:p>
            <a:pPr eaLnBrk="1" hangingPunct="1">
              <a:buFont typeface="Times" pitchFamily="-110" charset="0"/>
              <a:buNone/>
            </a:pPr>
            <a:r>
              <a:rPr lang="en-US" sz="2400" b="1" smtClean="0">
                <a:latin typeface="Times New Roman" pitchFamily="-110" charset="0"/>
              </a:rPr>
              <a:t>Thus, SAT is as hard as every problem in</a:t>
            </a:r>
            <a:r>
              <a:rPr lang="en-US" sz="2400" smtClean="0">
                <a:latin typeface="Times New Roman" pitchFamily="-110" charset="0"/>
              </a:rPr>
              <a:t> </a:t>
            </a:r>
            <a:r>
              <a:rPr lang="en-US" sz="2400" b="1" smtClean="0">
                <a:latin typeface="Times New Roman" pitchFamily="-110" charset="0"/>
              </a:rPr>
              <a:t>NP.</a:t>
            </a:r>
          </a:p>
          <a:p>
            <a:pPr eaLnBrk="1" hangingPunct="1">
              <a:buFont typeface="Times" pitchFamily="-110" charset="0"/>
              <a:buNone/>
            </a:pPr>
            <a:r>
              <a:rPr lang="en-US" sz="2400" b="1" smtClean="0">
                <a:latin typeface="Times New Roman" pitchFamily="-110" charset="0"/>
              </a:rPr>
              <a:t>	</a:t>
            </a:r>
            <a:r>
              <a:rPr lang="en-US" sz="2000" b="1" i="1" smtClean="0"/>
              <a:t>(For a proof, see Garey and Johnson, pgs. 39 – 44)</a:t>
            </a:r>
            <a:endParaRPr lang="en-US" sz="2000" i="1" smtClean="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181251"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800" b="1" smtClean="0"/>
              <a:t>	Since SAT is itself in NP, that means SAT is a hardest problem in NP (there can be more than one.).</a:t>
            </a:r>
          </a:p>
          <a:p>
            <a:pPr eaLnBrk="1" hangingPunct="1">
              <a:lnSpc>
                <a:spcPct val="90000"/>
              </a:lnSpc>
              <a:buFont typeface="Times" pitchFamily="-110" charset="0"/>
              <a:buNone/>
            </a:pPr>
            <a:endParaRPr lang="en-US" sz="2800" b="1" smtClean="0"/>
          </a:p>
          <a:p>
            <a:pPr eaLnBrk="1" hangingPunct="1">
              <a:lnSpc>
                <a:spcPct val="90000"/>
              </a:lnSpc>
              <a:buFont typeface="Times" pitchFamily="-110" charset="0"/>
              <a:buNone/>
            </a:pPr>
            <a:r>
              <a:rPr lang="en-US" sz="2800" b="1" smtClean="0"/>
              <a:t>	A hardest problem in a class is called the "completion" of that class. </a:t>
            </a:r>
          </a:p>
          <a:p>
            <a:pPr eaLnBrk="1" hangingPunct="1">
              <a:lnSpc>
                <a:spcPct val="90000"/>
              </a:lnSpc>
              <a:buFont typeface="Times" pitchFamily="-110" charset="0"/>
              <a:buNone/>
            </a:pPr>
            <a:endParaRPr lang="en-US" sz="2800" b="1" smtClean="0"/>
          </a:p>
          <a:p>
            <a:pPr eaLnBrk="1" hangingPunct="1">
              <a:lnSpc>
                <a:spcPct val="90000"/>
              </a:lnSpc>
              <a:buFont typeface="Times" pitchFamily="-110" charset="0"/>
              <a:buNone/>
            </a:pPr>
            <a:r>
              <a:rPr lang="en-US" sz="2800" b="1" smtClean="0"/>
              <a:t>	Therefore, SAT is NP–Complete.</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49155" name="Rectangle 3"/>
          <p:cNvSpPr>
            <a:spLocks noGrp="1" noChangeArrowheads="1"/>
          </p:cNvSpPr>
          <p:nvPr>
            <p:ph type="body" idx="1"/>
          </p:nvPr>
        </p:nvSpPr>
        <p:spPr>
          <a:xfrm>
            <a:off x="1752600" y="2133600"/>
            <a:ext cx="7162800" cy="3733800"/>
          </a:xfrm>
        </p:spPr>
        <p:txBody>
          <a:bodyPr/>
          <a:lstStyle/>
          <a:p>
            <a:pPr lvl="2" eaLnBrk="1" hangingPunct="1">
              <a:lnSpc>
                <a:spcPct val="90000"/>
              </a:lnSpc>
              <a:buFont typeface="Times" pitchFamily="-110" charset="0"/>
              <a:buNone/>
            </a:pPr>
            <a:r>
              <a:rPr lang="en-US" sz="2000" b="1" smtClean="0">
                <a:latin typeface="Times New Roman" pitchFamily="-110" charset="0"/>
              </a:rPr>
              <a:t>	Within a year, Richard Karp added 22 problems to this special class.</a:t>
            </a:r>
          </a:p>
          <a:p>
            <a:pPr lvl="2" eaLnBrk="1" hangingPunct="1">
              <a:lnSpc>
                <a:spcPct val="90000"/>
              </a:lnSpc>
              <a:buFont typeface="Times" pitchFamily="-110" charset="0"/>
              <a:buNone/>
            </a:pPr>
            <a:r>
              <a:rPr lang="en-US" sz="2000" b="1" smtClean="0">
                <a:latin typeface="Times New Roman" pitchFamily="-110" charset="0"/>
              </a:rPr>
              <a:t>	</a:t>
            </a:r>
          </a:p>
          <a:p>
            <a:pPr lvl="2" eaLnBrk="1" hangingPunct="1">
              <a:lnSpc>
                <a:spcPct val="90000"/>
              </a:lnSpc>
              <a:buFont typeface="Times" pitchFamily="-110" charset="0"/>
              <a:buNone/>
            </a:pPr>
            <a:r>
              <a:rPr lang="en-US" sz="2000" b="1" smtClean="0">
                <a:latin typeface="Times New Roman" pitchFamily="-110" charset="0"/>
              </a:rPr>
              <a:t>	These included such problems as: </a:t>
            </a:r>
          </a:p>
          <a:p>
            <a:pPr lvl="2" eaLnBrk="1" hangingPunct="1">
              <a:lnSpc>
                <a:spcPct val="90000"/>
              </a:lnSpc>
              <a:buFont typeface="Times" pitchFamily="-110" charset="0"/>
              <a:buNone/>
            </a:pPr>
            <a:r>
              <a:rPr lang="en-US" sz="2000" b="1" smtClean="0">
                <a:latin typeface="Times New Roman" pitchFamily="-110" charset="0"/>
              </a:rPr>
              <a:t>		3-SAT</a:t>
            </a:r>
          </a:p>
          <a:p>
            <a:pPr lvl="2" eaLnBrk="1" hangingPunct="1">
              <a:lnSpc>
                <a:spcPct val="90000"/>
              </a:lnSpc>
              <a:buFont typeface="Times" pitchFamily="-110" charset="0"/>
              <a:buNone/>
            </a:pPr>
            <a:r>
              <a:rPr lang="en-US" sz="2000" b="1" smtClean="0">
                <a:latin typeface="Times New Roman" pitchFamily="-110" charset="0"/>
              </a:rPr>
              <a:t>		3DM</a:t>
            </a:r>
          </a:p>
          <a:p>
            <a:pPr lvl="2" eaLnBrk="1" hangingPunct="1">
              <a:lnSpc>
                <a:spcPct val="90000"/>
              </a:lnSpc>
              <a:buFont typeface="Times" pitchFamily="-110" charset="0"/>
              <a:buNone/>
            </a:pPr>
            <a:r>
              <a:rPr lang="en-US" sz="2000" b="1" smtClean="0">
                <a:latin typeface="Times New Roman" pitchFamily="-110" charset="0"/>
              </a:rPr>
              <a:t>		Vertex Cover, </a:t>
            </a:r>
          </a:p>
          <a:p>
            <a:pPr lvl="2" eaLnBrk="1" hangingPunct="1">
              <a:lnSpc>
                <a:spcPct val="90000"/>
              </a:lnSpc>
              <a:buFont typeface="Times" pitchFamily="-110" charset="0"/>
              <a:buNone/>
            </a:pPr>
            <a:r>
              <a:rPr lang="en-US" sz="2000" b="1" smtClean="0">
                <a:latin typeface="Times New Roman" pitchFamily="-110" charset="0"/>
              </a:rPr>
              <a:t>		Independent Set, </a:t>
            </a:r>
          </a:p>
          <a:p>
            <a:pPr lvl="2" eaLnBrk="1" hangingPunct="1">
              <a:lnSpc>
                <a:spcPct val="90000"/>
              </a:lnSpc>
              <a:buFont typeface="Times" pitchFamily="-110" charset="0"/>
              <a:buNone/>
            </a:pPr>
            <a:r>
              <a:rPr lang="en-US" sz="2000" b="1" smtClean="0">
                <a:latin typeface="Times New Roman" pitchFamily="-110" charset="0"/>
              </a:rPr>
              <a:t>		Knapsack, </a:t>
            </a:r>
          </a:p>
          <a:p>
            <a:pPr lvl="2" eaLnBrk="1" hangingPunct="1">
              <a:lnSpc>
                <a:spcPct val="90000"/>
              </a:lnSpc>
              <a:buFont typeface="Times" pitchFamily="-110" charset="0"/>
              <a:buNone/>
            </a:pPr>
            <a:r>
              <a:rPr lang="en-US" sz="2000" b="1" smtClean="0">
                <a:latin typeface="Times New Roman" pitchFamily="-110" charset="0"/>
              </a:rPr>
              <a:t>		Multiprocessor Scheduling, and </a:t>
            </a:r>
          </a:p>
          <a:p>
            <a:pPr lvl="2" eaLnBrk="1" hangingPunct="1">
              <a:lnSpc>
                <a:spcPct val="90000"/>
              </a:lnSpc>
              <a:buFont typeface="Times" pitchFamily="-110" charset="0"/>
              <a:buNone/>
            </a:pPr>
            <a:r>
              <a:rPr lang="en-US" sz="2000" b="1" smtClean="0">
                <a:latin typeface="Times New Roman" pitchFamily="-110" charset="0"/>
              </a:rPr>
              <a:t>		Partition.</a:t>
            </a:r>
          </a:p>
          <a:p>
            <a:pPr lvl="2" eaLnBrk="1" hangingPunct="1">
              <a:lnSpc>
                <a:spcPct val="90000"/>
              </a:lnSpc>
              <a:buFont typeface="Times" pitchFamily="-110" charset="0"/>
              <a:buNone/>
            </a:pPr>
            <a:r>
              <a:rPr lang="en-US" sz="2000" b="1" smtClean="0">
                <a:latin typeface="Times New Roman" pitchFamily="-110" charset="0"/>
              </a:rPr>
              <a:t>		</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r>
              <a:rPr lang="en-US" sz="3200" i="1" smtClean="0">
                <a:solidFill>
                  <a:schemeClr val="bg2"/>
                </a:solidFill>
              </a:rPr>
              <a:t>SubsetSum</a:t>
            </a:r>
            <a:endParaRPr lang="en-US" smtClean="0"/>
          </a:p>
        </p:txBody>
      </p:sp>
      <p:sp>
        <p:nvSpPr>
          <p:cNvPr id="124931"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800" smtClean="0"/>
              <a:t>   </a:t>
            </a:r>
            <a:r>
              <a:rPr lang="en-US" sz="2000" b="1" smtClean="0"/>
              <a:t>S = {s</a:t>
            </a:r>
            <a:r>
              <a:rPr lang="en-US" sz="2000" b="1" baseline="-25000" smtClean="0"/>
              <a:t>1</a:t>
            </a:r>
            <a:r>
              <a:rPr lang="en-US" sz="2000" b="1" smtClean="0"/>
              <a:t>, s</a:t>
            </a:r>
            <a:r>
              <a:rPr lang="en-US" sz="2000" b="1" baseline="-25000" smtClean="0"/>
              <a:t>2</a:t>
            </a:r>
            <a:r>
              <a:rPr lang="en-US" sz="2000" b="1" smtClean="0"/>
              <a:t>, …, s</a:t>
            </a:r>
            <a:r>
              <a:rPr lang="en-US" sz="2000" b="1" baseline="-25000" smtClean="0"/>
              <a:t>n</a:t>
            </a:r>
            <a:r>
              <a:rPr lang="en-US" sz="2000" b="1" smtClean="0"/>
              <a:t>} </a:t>
            </a:r>
          </a:p>
          <a:p>
            <a:pPr lvl="2" eaLnBrk="1" hangingPunct="1">
              <a:lnSpc>
                <a:spcPct val="90000"/>
              </a:lnSpc>
              <a:buFont typeface="Times" pitchFamily="-110" charset="0"/>
              <a:buNone/>
            </a:pPr>
            <a:r>
              <a:rPr lang="en-US" sz="2000" b="1" smtClean="0"/>
              <a:t>		set of positive integers</a:t>
            </a:r>
          </a:p>
          <a:p>
            <a:pPr lvl="2" eaLnBrk="1" hangingPunct="1">
              <a:lnSpc>
                <a:spcPct val="90000"/>
              </a:lnSpc>
              <a:buFont typeface="Times" pitchFamily="-110" charset="0"/>
              <a:buNone/>
            </a:pPr>
            <a:r>
              <a:rPr lang="en-US" sz="2000" b="1" smtClean="0"/>
              <a:t>			and an integer B.</a:t>
            </a:r>
          </a:p>
          <a:p>
            <a:pPr lvl="2" eaLnBrk="1" hangingPunct="1">
              <a:lnSpc>
                <a:spcPct val="90000"/>
              </a:lnSpc>
              <a:buFont typeface="Times" pitchFamily="-110" charset="0"/>
              <a:buNone/>
            </a:pPr>
            <a:endParaRPr lang="en-US" sz="2000" b="1" smtClean="0"/>
          </a:p>
          <a:p>
            <a:pPr lvl="2" eaLnBrk="1" hangingPunct="1">
              <a:lnSpc>
                <a:spcPct val="90000"/>
              </a:lnSpc>
              <a:buFont typeface="Times" pitchFamily="-110" charset="0"/>
              <a:buNone/>
            </a:pPr>
            <a:r>
              <a:rPr lang="en-US" sz="2000" b="1" smtClean="0"/>
              <a:t>Question: Does S have a subset whose 		     values sum to B?</a:t>
            </a:r>
          </a:p>
          <a:p>
            <a:pPr eaLnBrk="1" hangingPunct="1">
              <a:lnSpc>
                <a:spcPct val="90000"/>
              </a:lnSpc>
              <a:buFont typeface="Times" pitchFamily="-110" charset="0"/>
              <a:buNone/>
            </a:pPr>
            <a:r>
              <a:rPr lang="en-US" sz="2800" b="1" smtClean="0"/>
              <a:t>	</a:t>
            </a:r>
            <a:r>
              <a:rPr lang="en-US" sz="2000" b="1" smtClean="0"/>
              <a:t>No one knows of a polynomial algorithm.</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{No one has proven there isn’t one, either!!}</a:t>
            </a:r>
            <a:endParaRPr lang="en-US" sz="2000" smtClean="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r>
              <a:rPr lang="en-US" sz="3200" i="1" smtClean="0">
                <a:solidFill>
                  <a:schemeClr val="bg2"/>
                </a:solidFill>
              </a:rPr>
              <a:t>SubsetSum</a:t>
            </a:r>
            <a:endParaRPr lang="en-US" i="1" smtClean="0">
              <a:solidFill>
                <a:schemeClr val="bg2"/>
              </a:solidFill>
            </a:endParaRPr>
          </a:p>
        </p:txBody>
      </p:sp>
      <p:sp>
        <p:nvSpPr>
          <p:cNvPr id="128003"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800" smtClean="0"/>
              <a:t>   </a:t>
            </a:r>
            <a:r>
              <a:rPr lang="en-US" sz="2000" b="1" smtClean="0"/>
              <a:t>The following polynomial transformations have been shown to exist.(Later, we will see what these problems actually are.)</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Theorem. SAT </a:t>
            </a:r>
            <a:r>
              <a:rPr lang="en-US" sz="2800" b="1" smtClean="0">
                <a:latin typeface="Times New Roman" pitchFamily="-110" charset="0"/>
                <a:sym typeface="Zapf Dingbats" pitchFamily="-110" charset="2"/>
              </a:rPr>
              <a:t></a:t>
            </a:r>
            <a:r>
              <a:rPr lang="en-US" sz="2800" b="1" baseline="-25000" smtClean="0">
                <a:latin typeface="Times New Roman" pitchFamily="-110" charset="0"/>
                <a:sym typeface="Zapf Dingbats" pitchFamily="-110" charset="2"/>
              </a:rPr>
              <a:t>P</a:t>
            </a:r>
            <a:r>
              <a:rPr lang="en-US" sz="2000" b="1" smtClean="0"/>
              <a:t> 3SAT</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Theorem. 3SAT </a:t>
            </a:r>
            <a:r>
              <a:rPr lang="en-US" sz="2800" b="1" smtClean="0">
                <a:latin typeface="Times New Roman" pitchFamily="-110" charset="0"/>
                <a:sym typeface="Zapf Dingbats" pitchFamily="-110" charset="2"/>
              </a:rPr>
              <a:t></a:t>
            </a:r>
            <a:r>
              <a:rPr lang="en-US" sz="2800" b="1" baseline="-25000" smtClean="0">
                <a:latin typeface="Times New Roman" pitchFamily="-110" charset="0"/>
                <a:sym typeface="Zapf Dingbats" pitchFamily="-110" charset="2"/>
              </a:rPr>
              <a:t>P</a:t>
            </a:r>
            <a:r>
              <a:rPr lang="en-US" sz="2000" b="1" smtClean="0">
                <a:latin typeface="Times New Roman" pitchFamily="-110" charset="0"/>
                <a:sym typeface="Zapf Dingbats" pitchFamily="-110" charset="2"/>
              </a:rPr>
              <a:t> 3DM</a:t>
            </a:r>
          </a:p>
          <a:p>
            <a:pPr eaLnBrk="1" hangingPunct="1">
              <a:lnSpc>
                <a:spcPct val="90000"/>
              </a:lnSpc>
            </a:pPr>
            <a:endParaRPr lang="en-US" sz="2000" b="1" smtClean="0">
              <a:latin typeface="Times New Roman" pitchFamily="-110" charset="0"/>
              <a:sym typeface="Zapf Dingbats" pitchFamily="-110" charset="2"/>
            </a:endParaRPr>
          </a:p>
          <a:p>
            <a:pPr eaLnBrk="1" hangingPunct="1">
              <a:lnSpc>
                <a:spcPct val="90000"/>
              </a:lnSpc>
              <a:buFont typeface="Times" pitchFamily="-110" charset="0"/>
              <a:buNone/>
            </a:pPr>
            <a:r>
              <a:rPr lang="en-US" sz="2000" b="1" smtClean="0"/>
              <a:t>	Theorem. 3DM </a:t>
            </a:r>
            <a:r>
              <a:rPr lang="en-US" sz="2800" b="1" smtClean="0">
                <a:latin typeface="Times New Roman" pitchFamily="-110" charset="0"/>
                <a:sym typeface="Zapf Dingbats" pitchFamily="-110" charset="2"/>
              </a:rPr>
              <a:t></a:t>
            </a:r>
            <a:r>
              <a:rPr lang="en-US" sz="2800" b="1" baseline="-25000" smtClean="0">
                <a:latin typeface="Times New Roman" pitchFamily="-110" charset="0"/>
                <a:sym typeface="Zapf Dingbats" pitchFamily="-110" charset="2"/>
              </a:rPr>
              <a:t>P</a:t>
            </a:r>
            <a:r>
              <a:rPr lang="en-US" sz="2000" b="1" smtClean="0"/>
              <a:t> Partition</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r>
              <a:rPr lang="en-US" sz="3200" i="1" smtClean="0">
                <a:solidFill>
                  <a:schemeClr val="bg2"/>
                </a:solidFill>
              </a:rPr>
              <a:t>SubsetSum</a:t>
            </a:r>
            <a:endParaRPr lang="en-US" i="1" smtClean="0">
              <a:solidFill>
                <a:schemeClr val="bg2"/>
              </a:solidFill>
            </a:endParaRPr>
          </a:p>
        </p:txBody>
      </p:sp>
      <p:sp>
        <p:nvSpPr>
          <p:cNvPr id="129027" name="Rectangle 3"/>
          <p:cNvSpPr>
            <a:spLocks noGrp="1" noChangeArrowheads="1"/>
          </p:cNvSpPr>
          <p:nvPr>
            <p:ph type="body" idx="1"/>
          </p:nvPr>
        </p:nvSpPr>
        <p:spPr/>
        <p:txBody>
          <a:bodyPr/>
          <a:lstStyle/>
          <a:p>
            <a:pPr eaLnBrk="1" hangingPunct="1">
              <a:buFont typeface="Times" pitchFamily="-110" charset="0"/>
              <a:buNone/>
            </a:pPr>
            <a:r>
              <a:rPr lang="en-US" sz="2400" b="1" smtClean="0"/>
              <a:t>We also can prove:</a:t>
            </a:r>
          </a:p>
          <a:p>
            <a:pPr eaLnBrk="1" hangingPunct="1">
              <a:buFont typeface="Times" pitchFamily="-110" charset="0"/>
              <a:buNone/>
            </a:pPr>
            <a:endParaRPr lang="en-US" sz="2400" b="1" smtClean="0"/>
          </a:p>
          <a:p>
            <a:pPr eaLnBrk="1" hangingPunct="1">
              <a:buFont typeface="Times" pitchFamily="-110" charset="0"/>
              <a:buNone/>
            </a:pPr>
            <a:r>
              <a:rPr lang="en-US" sz="2400" b="1" smtClean="0"/>
              <a:t>	</a:t>
            </a:r>
            <a:r>
              <a:rPr lang="en-US" sz="2400" b="1" u="sng" smtClean="0"/>
              <a:t>Theorem.</a:t>
            </a:r>
            <a:r>
              <a:rPr lang="en-US" sz="2400" b="1" smtClean="0"/>
              <a:t>  Partition </a:t>
            </a:r>
            <a:r>
              <a:rPr lang="en-US" sz="2400" b="1" smtClean="0">
                <a:latin typeface="Times New Roman" pitchFamily="-110" charset="0"/>
                <a:sym typeface="Zapf Dingbats" pitchFamily="-110" charset="2"/>
              </a:rPr>
              <a:t></a:t>
            </a:r>
            <a:r>
              <a:rPr lang="en-US" sz="2400" b="1" baseline="-25000" smtClean="0">
                <a:latin typeface="Times New Roman" pitchFamily="-110" charset="0"/>
                <a:sym typeface="Zapf Dingbats" pitchFamily="-110" charset="2"/>
              </a:rPr>
              <a:t>P</a:t>
            </a:r>
            <a:r>
              <a:rPr lang="en-US" sz="2400" b="1" smtClean="0">
                <a:latin typeface="Times New Roman" pitchFamily="-110" charset="0"/>
                <a:sym typeface="Zapf Dingbats" pitchFamily="-110" charset="2"/>
              </a:rPr>
              <a:t> SubsetSum</a:t>
            </a:r>
            <a:endParaRPr lang="en-US" sz="2400" b="1" smtClean="0"/>
          </a:p>
          <a:p>
            <a:pPr eaLnBrk="1" hangingPunct="1"/>
            <a:endParaRPr lang="en-US" sz="2400" b="1" smtClean="0"/>
          </a:p>
          <a:p>
            <a:pPr eaLnBrk="1" hangingPunct="1">
              <a:buFont typeface="Times" pitchFamily="-110" charset="0"/>
              <a:buNone/>
            </a:pPr>
            <a:r>
              <a:rPr lang="en-US" sz="2400" b="1" smtClean="0"/>
              <a:t>	Therefore, not only is Satisfiability</a:t>
            </a:r>
          </a:p>
          <a:p>
            <a:pPr eaLnBrk="1" hangingPunct="1">
              <a:buFont typeface="Times" pitchFamily="-110" charset="0"/>
              <a:buNone/>
            </a:pPr>
            <a:r>
              <a:rPr lang="en-US" sz="2400" b="1" smtClean="0"/>
              <a:t>	In NP–Complete, but so is 3SAT, 3DM, Partition, and SubsetSum.</a:t>
            </a:r>
            <a:endParaRPr lang="en-US" sz="2800" b="1" smtClean="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NP–Complete</a:t>
            </a:r>
          </a:p>
        </p:txBody>
      </p:sp>
      <p:sp>
        <p:nvSpPr>
          <p:cNvPr id="50179" name="Rectangle 3"/>
          <p:cNvSpPr>
            <a:spLocks noGrp="1" noChangeArrowheads="1"/>
          </p:cNvSpPr>
          <p:nvPr>
            <p:ph type="body" idx="1"/>
          </p:nvPr>
        </p:nvSpPr>
        <p:spPr>
          <a:xfrm>
            <a:off x="1143000" y="2438400"/>
            <a:ext cx="7772400" cy="3429000"/>
          </a:xfrm>
        </p:spPr>
        <p:txBody>
          <a:bodyPr/>
          <a:lstStyle/>
          <a:p>
            <a:pPr lvl="2" eaLnBrk="1" hangingPunct="1">
              <a:buFont typeface="Times" pitchFamily="-110" charset="0"/>
              <a:buNone/>
            </a:pPr>
            <a:r>
              <a:rPr lang="en-US" b="1" smtClean="0">
                <a:latin typeface="Times New Roman" pitchFamily="-110" charset="0"/>
              </a:rPr>
              <a:t>	Today, there are 100's, if not 1,000's, of problems that have been proven to be NP–Complete. (See Garey and Johnson, </a:t>
            </a:r>
            <a:r>
              <a:rPr lang="en-US" b="1" i="1" smtClean="0">
                <a:latin typeface="Times New Roman" pitchFamily="-110" charset="0"/>
              </a:rPr>
              <a:t>Computers and Intractability: A Guide to the Theory of NP–Completeness</a:t>
            </a:r>
            <a:r>
              <a:rPr lang="en-US" b="1" smtClean="0">
                <a:latin typeface="Times New Roman" pitchFamily="-110" charset="0"/>
              </a:rPr>
              <a:t>, for a list of over 300 as of the early 1980's).</a:t>
            </a:r>
          </a:p>
          <a:p>
            <a:pPr eaLnBrk="1" hangingPunct="1"/>
            <a:endParaRPr lang="en-US" smtClean="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r>
              <a:rPr lang="en-US" sz="3200" i="1" smtClean="0">
                <a:solidFill>
                  <a:schemeClr val="bg2"/>
                </a:solidFill>
              </a:rPr>
              <a:t>P = NP?</a:t>
            </a:r>
            <a:endParaRPr lang="en-US" smtClean="0"/>
          </a:p>
        </p:txBody>
      </p:sp>
      <p:sp>
        <p:nvSpPr>
          <p:cNvPr id="188419" name="Rectangle 3"/>
          <p:cNvSpPr>
            <a:spLocks noGrp="1" noChangeArrowheads="1"/>
          </p:cNvSpPr>
          <p:nvPr>
            <p:ph type="body" idx="1"/>
          </p:nvPr>
        </p:nvSpPr>
        <p:spPr>
          <a:xfrm>
            <a:off x="1752600" y="2438400"/>
            <a:ext cx="7162800" cy="2085975"/>
          </a:xfrm>
        </p:spPr>
        <p:txBody>
          <a:bodyPr>
            <a:noAutofit/>
          </a:bodyPr>
          <a:lstStyle/>
          <a:p>
            <a:pPr eaLnBrk="1" hangingPunct="1">
              <a:buFont typeface="Times" pitchFamily="-110" charset="0"/>
              <a:buNone/>
            </a:pPr>
            <a:r>
              <a:rPr lang="en-US" sz="2400" b="1" smtClean="0"/>
              <a:t>	If P = NP then all problems in NP are polynomial problems.</a:t>
            </a:r>
          </a:p>
          <a:p>
            <a:pPr eaLnBrk="1" hangingPunct="1"/>
            <a:endParaRPr lang="en-US" sz="2400" b="1" smtClean="0"/>
          </a:p>
          <a:p>
            <a:pPr eaLnBrk="1" hangingPunct="1">
              <a:buFont typeface="Times" pitchFamily="-110" charset="0"/>
              <a:buNone/>
            </a:pPr>
            <a:r>
              <a:rPr lang="en-US" sz="2400" b="1" smtClean="0"/>
              <a:t>	If P ≠ NP then all NP–C problems are exponential.</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1752600" y="1219200"/>
            <a:ext cx="7162800" cy="762000"/>
          </a:xfrm>
        </p:spPr>
        <p:txBody>
          <a:bodyPr/>
          <a:lstStyle/>
          <a:p>
            <a:pPr eaLnBrk="1" hangingPunct="1"/>
            <a:r>
              <a:rPr lang="en-US" sz="3200" smtClean="0"/>
              <a:t>P = NP?</a:t>
            </a:r>
            <a:endParaRPr lang="en-US" smtClean="0"/>
          </a:p>
        </p:txBody>
      </p:sp>
      <p:sp>
        <p:nvSpPr>
          <p:cNvPr id="456707" name="Rectangle 3"/>
          <p:cNvSpPr>
            <a:spLocks noGrp="1" noChangeArrowheads="1"/>
          </p:cNvSpPr>
          <p:nvPr>
            <p:ph type="body" idx="1"/>
          </p:nvPr>
        </p:nvSpPr>
        <p:spPr>
          <a:xfrm>
            <a:off x="1219200" y="1905000"/>
            <a:ext cx="7696200" cy="3962400"/>
          </a:xfrm>
        </p:spPr>
        <p:txBody>
          <a:bodyPr/>
          <a:lstStyle/>
          <a:p>
            <a:pPr eaLnBrk="1" hangingPunct="1">
              <a:lnSpc>
                <a:spcPct val="90000"/>
              </a:lnSpc>
              <a:buFont typeface="Times" pitchFamily="-110" charset="0"/>
              <a:buNone/>
            </a:pPr>
            <a:r>
              <a:rPr lang="en-US" sz="2400" smtClean="0"/>
              <a:t>Why should P equal NP?</a:t>
            </a:r>
          </a:p>
          <a:p>
            <a:pPr lvl="1" eaLnBrk="1" hangingPunct="1">
              <a:lnSpc>
                <a:spcPct val="90000"/>
              </a:lnSpc>
              <a:buFont typeface="Times" pitchFamily="-110" charset="0"/>
              <a:buNone/>
            </a:pPr>
            <a:r>
              <a:rPr lang="en-US" sz="2000" b="1" smtClean="0"/>
              <a:t>	There seems to be a huge "gap" between the known problems in P and Exponential. That is, almost all known polynomial problems are no worse than n</a:t>
            </a:r>
            <a:r>
              <a:rPr lang="en-US" sz="2000" b="1" baseline="30000" smtClean="0"/>
              <a:t>3</a:t>
            </a:r>
            <a:r>
              <a:rPr lang="en-US" sz="2000" b="1" smtClean="0"/>
              <a:t> or n</a:t>
            </a:r>
            <a:r>
              <a:rPr lang="en-US" sz="2000" b="1" baseline="30000" smtClean="0"/>
              <a:t>4</a:t>
            </a:r>
            <a:r>
              <a:rPr lang="en-US" sz="2000" b="1" smtClean="0"/>
              <a:t>. </a:t>
            </a:r>
          </a:p>
          <a:p>
            <a:pPr lvl="1" eaLnBrk="1" hangingPunct="1">
              <a:lnSpc>
                <a:spcPct val="90000"/>
              </a:lnSpc>
            </a:pPr>
            <a:endParaRPr lang="en-US" sz="1200" b="1" smtClean="0"/>
          </a:p>
          <a:p>
            <a:pPr lvl="1" eaLnBrk="1" hangingPunct="1">
              <a:lnSpc>
                <a:spcPct val="90000"/>
              </a:lnSpc>
              <a:buFont typeface="Times" pitchFamily="-110" charset="0"/>
              <a:buNone/>
            </a:pPr>
            <a:r>
              <a:rPr lang="en-US" sz="2000" b="1" smtClean="0"/>
              <a:t>	Where are the O(n</a:t>
            </a:r>
            <a:r>
              <a:rPr lang="en-US" sz="2000" b="1" baseline="30000" smtClean="0"/>
              <a:t>50</a:t>
            </a:r>
            <a:r>
              <a:rPr lang="en-US" sz="2000" b="1" smtClean="0"/>
              <a:t>) problems?? O(n</a:t>
            </a:r>
            <a:r>
              <a:rPr lang="en-US" sz="2000" b="1" baseline="30000" smtClean="0"/>
              <a:t>100</a:t>
            </a:r>
            <a:r>
              <a:rPr lang="en-US" sz="2000" b="1" smtClean="0"/>
              <a:t>)? Maybe they are the ones in NP–Complete? </a:t>
            </a:r>
          </a:p>
          <a:p>
            <a:pPr lvl="1" eaLnBrk="1" hangingPunct="1">
              <a:lnSpc>
                <a:spcPct val="90000"/>
              </a:lnSpc>
            </a:pPr>
            <a:endParaRPr lang="en-US" sz="1200" b="1" smtClean="0"/>
          </a:p>
          <a:p>
            <a:pPr lvl="1" eaLnBrk="1" hangingPunct="1">
              <a:lnSpc>
                <a:spcPct val="90000"/>
              </a:lnSpc>
              <a:buFont typeface="Times" pitchFamily="-110" charset="0"/>
              <a:buNone/>
            </a:pPr>
            <a:r>
              <a:rPr lang="en-US" sz="2000" b="1" smtClean="0"/>
              <a:t>	It's awfully hard to envision a problem that would require n</a:t>
            </a:r>
            <a:r>
              <a:rPr lang="en-US" sz="2000" b="1" baseline="30000" smtClean="0"/>
              <a:t>100</a:t>
            </a:r>
            <a:r>
              <a:rPr lang="en-US" sz="2000" b="1" smtClean="0"/>
              <a:t>, but surely they exist?</a:t>
            </a:r>
          </a:p>
          <a:p>
            <a:pPr lvl="1" eaLnBrk="1" hangingPunct="1">
              <a:lnSpc>
                <a:spcPct val="90000"/>
              </a:lnSpc>
            </a:pPr>
            <a:endParaRPr lang="en-US" sz="1200" b="1" smtClean="0"/>
          </a:p>
          <a:p>
            <a:pPr lvl="1" eaLnBrk="1" hangingPunct="1">
              <a:lnSpc>
                <a:spcPct val="90000"/>
              </a:lnSpc>
              <a:buFont typeface="Times" pitchFamily="-110" charset="0"/>
              <a:buNone/>
            </a:pPr>
            <a:r>
              <a:rPr lang="en-US" sz="2000" b="1" smtClean="0"/>
              <a:t>	Some of the problems in NP–C just look like we should be able to find a polynomial solution (looks can be deceiving, though). </a:t>
            </a:r>
            <a:endParaRPr lang="en-US" sz="2400" b="1" smtClean="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eaLnBrk="1" hangingPunct="1"/>
            <a:r>
              <a:rPr lang="en-US" sz="3200" smtClean="0"/>
              <a:t>P ≠ NP?</a:t>
            </a:r>
          </a:p>
        </p:txBody>
      </p:sp>
      <p:sp>
        <p:nvSpPr>
          <p:cNvPr id="457731" name="Rectangle 3"/>
          <p:cNvSpPr>
            <a:spLocks noGrp="1" noChangeArrowheads="1"/>
          </p:cNvSpPr>
          <p:nvPr>
            <p:ph type="body" idx="1"/>
          </p:nvPr>
        </p:nvSpPr>
        <p:spPr>
          <a:xfrm>
            <a:off x="1219200" y="2057400"/>
            <a:ext cx="7162800" cy="3429000"/>
          </a:xfrm>
        </p:spPr>
        <p:txBody>
          <a:bodyPr/>
          <a:lstStyle/>
          <a:p>
            <a:pPr eaLnBrk="1" hangingPunct="1">
              <a:lnSpc>
                <a:spcPct val="90000"/>
              </a:lnSpc>
              <a:buFont typeface="Times" pitchFamily="-110" charset="0"/>
              <a:buNone/>
            </a:pPr>
            <a:r>
              <a:rPr lang="en-US" sz="2400" b="1" smtClean="0"/>
              <a:t>Why should P not equal NP?</a:t>
            </a:r>
          </a:p>
          <a:p>
            <a:pPr lvl="2" eaLnBrk="1" hangingPunct="1">
              <a:lnSpc>
                <a:spcPct val="90000"/>
              </a:lnSpc>
            </a:pPr>
            <a:r>
              <a:rPr lang="en-US" sz="2000" b="1" smtClean="0"/>
              <a:t>P = NP would mean, for any problem in NP, that it is just as easy to solve an instance form "scratch," as it is to verify the answer if someone gives it to you. That seems a bit hard to believe.</a:t>
            </a:r>
          </a:p>
          <a:p>
            <a:pPr lvl="2" eaLnBrk="1" hangingPunct="1">
              <a:lnSpc>
                <a:spcPct val="90000"/>
              </a:lnSpc>
            </a:pPr>
            <a:r>
              <a:rPr lang="en-US" sz="2000" b="1" smtClean="0"/>
              <a:t>There simply are a lot of awfully hard looking problems in NP–Complete (and Co–NP-Complete) and some just don't seem to be solvable in polynomial time.</a:t>
            </a:r>
          </a:p>
          <a:p>
            <a:pPr lvl="2" eaLnBrk="1" hangingPunct="1">
              <a:lnSpc>
                <a:spcPct val="90000"/>
              </a:lnSpc>
            </a:pPr>
            <a:r>
              <a:rPr lang="en-US" sz="2000" b="1" smtClean="0"/>
              <a:t>An awfully lot of smart people have tried for a long time to find polynomial algorithms for some of the problems in NP-Complete - with no luck.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smtClean="0">
                <a:solidFill>
                  <a:schemeClr val="bg2"/>
                </a:solidFill>
              </a:rPr>
              <a:t>Computability vs Complexity</a:t>
            </a:r>
            <a:endParaRPr lang="en-US" sz="3200" smtClean="0"/>
          </a:p>
        </p:txBody>
      </p:sp>
      <p:sp>
        <p:nvSpPr>
          <p:cNvPr id="3" name="Content Placeholder 2"/>
          <p:cNvSpPr>
            <a:spLocks noGrp="1"/>
          </p:cNvSpPr>
          <p:nvPr>
            <p:ph idx="1"/>
          </p:nvPr>
        </p:nvSpPr>
        <p:spPr>
          <a:xfrm>
            <a:off x="1219200" y="2438400"/>
            <a:ext cx="7696200" cy="3429000"/>
          </a:xfrm>
        </p:spPr>
        <p:txBody>
          <a:bodyPr/>
          <a:lstStyle/>
          <a:p>
            <a:pPr>
              <a:buFont typeface="Times" pitchFamily="-110" charset="0"/>
              <a:buNone/>
            </a:pPr>
            <a:r>
              <a:rPr lang="en-US" sz="2000" b="1" dirty="0" smtClean="0"/>
              <a:t>	Computability focuses on the distinction between solvable and unsolvable problems, providing tools that may be used to identify unsolvable problems – ones that  can never be solved by mechanical (computational) means. Surprisingly, unsolvable problems are everywhere as you will see. </a:t>
            </a:r>
          </a:p>
          <a:p>
            <a:pPr>
              <a:buFont typeface="Times" pitchFamily="-110" charset="0"/>
              <a:buNone/>
            </a:pPr>
            <a:endParaRPr lang="en-US" sz="2000" b="1" dirty="0" smtClean="0"/>
          </a:p>
          <a:p>
            <a:pPr>
              <a:buFont typeface="Times" pitchFamily="-110" charset="0"/>
              <a:buNone/>
            </a:pPr>
            <a:r>
              <a:rPr lang="en-US" sz="2000" b="1" dirty="0" smtClean="0"/>
              <a:t>	In contrast, complexity theory focuses on how hard it is to solve problems that are known to be solvable. We will address complexity theory for the first part of this course, returning to computability theory later in the semester.</a:t>
            </a: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sz="3200" i="1" smtClean="0">
                <a:solidFill>
                  <a:schemeClr val="bg2"/>
                </a:solidFill>
              </a:rPr>
              <a:t>Beyond NP</a:t>
            </a:r>
            <a:endParaRPr lang="en-US" smtClean="0"/>
          </a:p>
        </p:txBody>
      </p:sp>
      <p:sp>
        <p:nvSpPr>
          <p:cNvPr id="211971"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smtClean="0"/>
              <a:t>	</a:t>
            </a:r>
            <a:r>
              <a:rPr lang="en-US" sz="2400" b="1" smtClean="0"/>
              <a:t>We now explore problems (possibly) outside NP.</a:t>
            </a:r>
          </a:p>
          <a:p>
            <a:pPr eaLnBrk="1" hangingPunct="1">
              <a:lnSpc>
                <a:spcPct val="90000"/>
              </a:lnSpc>
            </a:pPr>
            <a:endParaRPr lang="en-US" sz="2400" b="1" smtClean="0"/>
          </a:p>
          <a:p>
            <a:pPr eaLnBrk="1" hangingPunct="1">
              <a:lnSpc>
                <a:spcPct val="90000"/>
              </a:lnSpc>
              <a:buFont typeface="Times" pitchFamily="-110" charset="0"/>
              <a:buNone/>
            </a:pPr>
            <a:r>
              <a:rPr lang="en-US" sz="2400" b="1" smtClean="0"/>
              <a:t>	The first are closely related to NP problems, are simple looking, but some seem very difficult to solve.</a:t>
            </a:r>
          </a:p>
          <a:p>
            <a:pPr eaLnBrk="1" hangingPunct="1">
              <a:lnSpc>
                <a:spcPct val="90000"/>
              </a:lnSpc>
              <a:buFont typeface="Times" pitchFamily="-110" charset="0"/>
              <a:buNone/>
            </a:pPr>
            <a:endParaRPr lang="en-US" sz="2400" b="1" smtClean="0"/>
          </a:p>
          <a:p>
            <a:pPr eaLnBrk="1" hangingPunct="1">
              <a:lnSpc>
                <a:spcPct val="90000"/>
              </a:lnSpc>
              <a:buFont typeface="Times" pitchFamily="-110" charset="0"/>
              <a:buNone/>
            </a:pPr>
            <a:r>
              <a:rPr lang="en-US" sz="2400" b="1" smtClean="0"/>
              <a:t>	For most of these, we must invoke Turing Reductions, because Polynomial Transformations do not seem to be powerful enough.</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892300" y="1219200"/>
            <a:ext cx="7023100" cy="152400"/>
          </a:xfrm>
        </p:spPr>
        <p:txBody>
          <a:bodyPr/>
          <a:lstStyle/>
          <a:p>
            <a:pPr eaLnBrk="1" hangingPunct="1"/>
            <a:endParaRPr lang="en-US" smtClean="0"/>
          </a:p>
        </p:txBody>
      </p:sp>
      <p:sp>
        <p:nvSpPr>
          <p:cNvPr id="74755" name="Rectangle 3"/>
          <p:cNvSpPr>
            <a:spLocks noGrp="1" noChangeArrowheads="1"/>
          </p:cNvSpPr>
          <p:nvPr>
            <p:ph type="body" idx="1"/>
          </p:nvPr>
        </p:nvSpPr>
        <p:spPr/>
        <p:txBody>
          <a:bodyPr/>
          <a:lstStyle/>
          <a:p>
            <a:pPr algn="ctr" eaLnBrk="1" hangingPunct="1">
              <a:lnSpc>
                <a:spcPct val="90000"/>
              </a:lnSpc>
              <a:buFont typeface="Times" pitchFamily="-110" charset="0"/>
              <a:buNone/>
            </a:pPr>
            <a:r>
              <a:rPr lang="en-US" b="1" smtClean="0">
                <a:latin typeface="Times New Roman" pitchFamily="-110" charset="0"/>
              </a:rPr>
              <a:t>Fourth Significant Class of Problems:</a:t>
            </a:r>
          </a:p>
          <a:p>
            <a:pPr algn="ctr" eaLnBrk="1" hangingPunct="1">
              <a:lnSpc>
                <a:spcPct val="90000"/>
              </a:lnSpc>
              <a:buFont typeface="Times" pitchFamily="-110" charset="0"/>
              <a:buNone/>
            </a:pPr>
            <a:endParaRPr lang="en-US" b="1" smtClean="0">
              <a:latin typeface="Times New Roman" pitchFamily="-110" charset="0"/>
            </a:endParaRPr>
          </a:p>
          <a:p>
            <a:pPr algn="ctr" eaLnBrk="1" hangingPunct="1">
              <a:lnSpc>
                <a:spcPct val="90000"/>
              </a:lnSpc>
              <a:buFont typeface="Times" pitchFamily="-110" charset="0"/>
              <a:buNone/>
            </a:pPr>
            <a:r>
              <a:rPr lang="en-US" b="1" smtClean="0">
                <a:latin typeface="Times New Roman" pitchFamily="-110" charset="0"/>
              </a:rPr>
              <a:t>The Class Co–NP</a:t>
            </a:r>
          </a:p>
          <a:p>
            <a:pPr algn="ctr" eaLnBrk="1" hangingPunct="1">
              <a:lnSpc>
                <a:spcPct val="90000"/>
              </a:lnSpc>
              <a:buFont typeface="Times" pitchFamily="-110" charset="0"/>
              <a:buNone/>
            </a:pPr>
            <a:endParaRPr lang="en-US" b="1" smtClean="0">
              <a:latin typeface="Times New Roman" pitchFamily="-110" charset="0"/>
            </a:endParaRPr>
          </a:p>
          <a:p>
            <a:pPr algn="ctr" eaLnBrk="1" hangingPunct="1">
              <a:lnSpc>
                <a:spcPct val="90000"/>
              </a:lnSpc>
              <a:buFont typeface="Times" pitchFamily="-110" charset="0"/>
              <a:buNone/>
            </a:pPr>
            <a:r>
              <a:rPr lang="en-US" b="1" smtClean="0">
                <a:latin typeface="Times New Roman" pitchFamily="-110" charset="0"/>
              </a:rPr>
              <a:t>	</a:t>
            </a:r>
            <a:r>
              <a:rPr lang="en-US" sz="2400" b="1" smtClean="0">
                <a:latin typeface="Times New Roman" pitchFamily="-110" charset="0"/>
              </a:rPr>
              <a:t>(The </a:t>
            </a:r>
            <a:r>
              <a:rPr lang="en-US" sz="2400" b="1" u="sng" smtClean="0">
                <a:latin typeface="Times New Roman" pitchFamily="-110" charset="0"/>
              </a:rPr>
              <a:t>CO</a:t>
            </a:r>
            <a:r>
              <a:rPr lang="en-US" sz="2400" b="1" smtClean="0">
                <a:latin typeface="Times New Roman" pitchFamily="-110" charset="0"/>
              </a:rPr>
              <a:t>mplement problems of </a:t>
            </a:r>
            <a:r>
              <a:rPr lang="en-US" sz="2400" b="1" u="sng" smtClean="0">
                <a:latin typeface="Times New Roman" pitchFamily="-110" charset="0"/>
              </a:rPr>
              <a:t>NP</a:t>
            </a:r>
            <a:r>
              <a:rPr lang="en-US" sz="2400" b="1" smtClean="0">
                <a:latin typeface="Times New Roman" pitchFamily="-110" charset="0"/>
              </a:rPr>
              <a:t>)</a:t>
            </a:r>
            <a:endParaRPr lang="en-US" b="1" smtClean="0">
              <a:latin typeface="Times New Roman" pitchFamily="-110" charset="0"/>
            </a:endParaRPr>
          </a:p>
          <a:p>
            <a:pPr eaLnBrk="1" hangingPunct="1">
              <a:lnSpc>
                <a:spcPct val="90000"/>
              </a:lnSpc>
            </a:pPr>
            <a:endParaRPr lang="en-US" smtClean="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endParaRPr lang="en-US" sz="3200">
              <a:solidFill>
                <a:schemeClr val="tx2">
                  <a:alpha val="50000"/>
                </a:schemeClr>
              </a:solidFill>
            </a:endParaRPr>
          </a:p>
        </p:txBody>
      </p:sp>
      <p:sp>
        <p:nvSpPr>
          <p:cNvPr id="75779" name="Rectangle 3"/>
          <p:cNvSpPr>
            <a:spLocks noGrp="1" noChangeArrowheads="1"/>
          </p:cNvSpPr>
          <p:nvPr>
            <p:ph type="body" idx="1"/>
          </p:nvPr>
        </p:nvSpPr>
        <p:spPr/>
        <p:txBody>
          <a:bodyPr/>
          <a:lstStyle/>
          <a:p>
            <a:pPr lvl="2" eaLnBrk="1" hangingPunct="1">
              <a:lnSpc>
                <a:spcPct val="90000"/>
              </a:lnSpc>
              <a:buFont typeface="Times" pitchFamily="-110" charset="0"/>
              <a:buNone/>
            </a:pPr>
            <a:r>
              <a:rPr lang="en-US" sz="2000" b="1" smtClean="0">
                <a:latin typeface="Times New Roman" pitchFamily="-110" charset="0"/>
              </a:rPr>
              <a:t>	For any decision problem A in NP, there is a ‘complement’ problem Co–A defined on the same instances as A, but with a question whose answer is the negation of the answer in A. That is, an instance is a "yes" instance for A if and only if it is a "no" instance in Co–A. </a:t>
            </a:r>
          </a:p>
          <a:p>
            <a:pPr lvl="2" eaLnBrk="1" hangingPunct="1">
              <a:lnSpc>
                <a:spcPct val="90000"/>
              </a:lnSpc>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Notice that the complement of a complement problem is the original problem.</a:t>
            </a:r>
          </a:p>
          <a:p>
            <a:pPr eaLnBrk="1" hangingPunct="1">
              <a:lnSpc>
                <a:spcPct val="90000"/>
              </a:lnSpc>
            </a:pPr>
            <a:endParaRPr lang="en-US" sz="2800" smtClean="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76803" name="Rectangle 3"/>
          <p:cNvSpPr>
            <a:spLocks noGrp="1" noChangeArrowheads="1"/>
          </p:cNvSpPr>
          <p:nvPr>
            <p:ph type="body" idx="1"/>
          </p:nvPr>
        </p:nvSpPr>
        <p:spPr/>
        <p:txBody>
          <a:bodyPr/>
          <a:lstStyle/>
          <a:p>
            <a:pPr lvl="2" eaLnBrk="1" hangingPunct="1">
              <a:buFont typeface="Times" pitchFamily="-110" charset="0"/>
              <a:buNone/>
            </a:pPr>
            <a:r>
              <a:rPr lang="en-US" sz="2000" b="1" smtClean="0">
                <a:latin typeface="Times New Roman" pitchFamily="-110" charset="0"/>
              </a:rPr>
              <a:t>	Co–NP is the set of all decision problems whose complements are members of NP.</a:t>
            </a:r>
          </a:p>
          <a:p>
            <a:pPr eaLnBrk="1" hangingPunct="1"/>
            <a:endParaRPr lang="en-US" sz="2800" b="1" smtClean="0"/>
          </a:p>
          <a:p>
            <a:pPr lvl="2" eaLnBrk="1" hangingPunct="1">
              <a:buFont typeface="Times" pitchFamily="-110" charset="0"/>
              <a:buNone/>
            </a:pPr>
            <a:r>
              <a:rPr lang="en-US" sz="2000" b="1" smtClean="0">
                <a:latin typeface="Times New Roman" pitchFamily="-110" charset="0"/>
              </a:rPr>
              <a:t>	For example: consider Graph Color </a:t>
            </a:r>
          </a:p>
          <a:p>
            <a:pPr lvl="3" eaLnBrk="1" hangingPunct="1">
              <a:buFont typeface="Times" pitchFamily="-110" charset="0"/>
              <a:buNone/>
            </a:pPr>
            <a:r>
              <a:rPr lang="en-US" sz="1800" b="1" smtClean="0">
                <a:latin typeface="Times New Roman" pitchFamily="-110" charset="0"/>
              </a:rPr>
              <a:t>GC</a:t>
            </a:r>
          </a:p>
          <a:p>
            <a:pPr lvl="3" eaLnBrk="1" hangingPunct="1">
              <a:buFont typeface="Times" pitchFamily="-110" charset="0"/>
              <a:buNone/>
            </a:pPr>
            <a:r>
              <a:rPr lang="en-US" sz="1800" b="1" smtClean="0">
                <a:latin typeface="Times New Roman" pitchFamily="-110" charset="0"/>
              </a:rPr>
              <a:t>	Given: A graph G and an integer k.</a:t>
            </a:r>
          </a:p>
          <a:p>
            <a:pPr lvl="3" eaLnBrk="1" hangingPunct="1">
              <a:buFont typeface="Times" pitchFamily="-110" charset="0"/>
              <a:buNone/>
            </a:pPr>
            <a:r>
              <a:rPr lang="en-US" sz="1800" b="1" smtClean="0">
                <a:latin typeface="Times New Roman" pitchFamily="-110" charset="0"/>
              </a:rPr>
              <a:t>	Question: Can G be properly colored with k colors?</a:t>
            </a:r>
          </a:p>
          <a:p>
            <a:pPr eaLnBrk="1" hangingPunct="1"/>
            <a:endParaRPr lang="en-US" sz="2800" b="1" smtClean="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77827"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The complement problem of GC</a:t>
            </a:r>
          </a:p>
          <a:p>
            <a:pPr lvl="2" eaLnBrk="1" hangingPunct="1">
              <a:buFont typeface="Times" pitchFamily="-110" charset="0"/>
              <a:buNone/>
            </a:pPr>
            <a:endParaRPr lang="en-US" smtClean="0">
              <a:latin typeface="Times New Roman" pitchFamily="-110" charset="0"/>
            </a:endParaRPr>
          </a:p>
          <a:p>
            <a:pPr lvl="2" eaLnBrk="1" hangingPunct="1">
              <a:buFont typeface="Times" pitchFamily="-110" charset="0"/>
              <a:buNone/>
            </a:pPr>
            <a:r>
              <a:rPr lang="en-US" b="1" smtClean="0">
                <a:latin typeface="Times New Roman" pitchFamily="-110" charset="0"/>
              </a:rPr>
              <a:t>	Co–GC</a:t>
            </a:r>
          </a:p>
          <a:p>
            <a:pPr lvl="2" eaLnBrk="1" hangingPunct="1">
              <a:buFont typeface="Times" pitchFamily="-110" charset="0"/>
              <a:buNone/>
            </a:pPr>
            <a:r>
              <a:rPr lang="en-US" b="1" smtClean="0">
                <a:latin typeface="Times New Roman" pitchFamily="-110" charset="0"/>
              </a:rPr>
              <a:t>		Given: A graph G and an integer k.</a:t>
            </a:r>
          </a:p>
          <a:p>
            <a:pPr lvl="2" eaLnBrk="1" hangingPunct="1">
              <a:buFont typeface="Times" pitchFamily="-110" charset="0"/>
              <a:buNone/>
            </a:pPr>
            <a:r>
              <a:rPr lang="en-US" b="1" smtClean="0">
                <a:latin typeface="Times New Roman" pitchFamily="-110" charset="0"/>
              </a:rPr>
              <a:t>		Question: Do all proper colorings of G 		     require </a:t>
            </a:r>
            <a:r>
              <a:rPr lang="en-US" b="1" u="sng" smtClean="0">
                <a:latin typeface="Times New Roman" pitchFamily="-110" charset="0"/>
              </a:rPr>
              <a:t>more than</a:t>
            </a:r>
            <a:r>
              <a:rPr lang="en-US" b="1" smtClean="0">
                <a:latin typeface="Times New Roman" pitchFamily="-110" charset="0"/>
              </a:rPr>
              <a:t> k colors?</a:t>
            </a:r>
          </a:p>
          <a:p>
            <a:pPr eaLnBrk="1" hangingPunct="1"/>
            <a:endParaRPr lang="en-US" b="1" smtClean="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78851" name="Rectangle 3"/>
          <p:cNvSpPr>
            <a:spLocks noGrp="1" noChangeArrowheads="1"/>
          </p:cNvSpPr>
          <p:nvPr>
            <p:ph type="body" idx="1"/>
          </p:nvPr>
        </p:nvSpPr>
        <p:spPr>
          <a:xfrm>
            <a:off x="1752600" y="2438400"/>
            <a:ext cx="6934200" cy="3429000"/>
          </a:xfrm>
        </p:spPr>
        <p:txBody>
          <a:bodyPr/>
          <a:lstStyle/>
          <a:p>
            <a:pPr lvl="2" eaLnBrk="1" hangingPunct="1">
              <a:lnSpc>
                <a:spcPct val="90000"/>
              </a:lnSpc>
              <a:buFont typeface="Times" pitchFamily="-110" charset="0"/>
              <a:buNone/>
            </a:pPr>
            <a:r>
              <a:rPr lang="en-US" b="1" smtClean="0">
                <a:latin typeface="Times New Roman" pitchFamily="-110" charset="0"/>
              </a:rPr>
              <a:t>	Notice that Co–GC is a problem that does not appear to be in the set NP. That is, we know of no way to check in polynomial time the answer to a "Yes" instance of Co–GC.</a:t>
            </a:r>
          </a:p>
          <a:p>
            <a:pPr lvl="2" eaLnBrk="1" hangingPunct="1">
              <a:lnSpc>
                <a:spcPct val="90000"/>
              </a:lnSpc>
              <a:buFont typeface="Times" pitchFamily="-110" charset="0"/>
              <a:buNone/>
            </a:pPr>
            <a:endParaRPr lang="en-US" b="1" smtClean="0">
              <a:latin typeface="Times New Roman" pitchFamily="-110" charset="0"/>
            </a:endParaRPr>
          </a:p>
          <a:p>
            <a:pPr lvl="2" eaLnBrk="1" hangingPunct="1">
              <a:lnSpc>
                <a:spcPct val="90000"/>
              </a:lnSpc>
              <a:buFont typeface="Times" pitchFamily="-110" charset="0"/>
              <a:buNone/>
            </a:pPr>
            <a:r>
              <a:rPr lang="en-US" b="1" smtClean="0">
                <a:latin typeface="Times New Roman" pitchFamily="-110" charset="0"/>
              </a:rPr>
              <a:t>	What is the "answer" to  a Yes instance that can be verified in polynomial time?</a:t>
            </a:r>
          </a:p>
          <a:p>
            <a:pPr eaLnBrk="1" hangingPunct="1">
              <a:lnSpc>
                <a:spcPct val="90000"/>
              </a:lnSpc>
            </a:pPr>
            <a:endParaRPr lang="en-US" b="1" smtClean="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79875" name="Rectangle 3"/>
          <p:cNvSpPr>
            <a:spLocks noGrp="1" noChangeArrowheads="1"/>
          </p:cNvSpPr>
          <p:nvPr>
            <p:ph type="body" idx="1"/>
          </p:nvPr>
        </p:nvSpPr>
        <p:spPr/>
        <p:txBody>
          <a:bodyPr/>
          <a:lstStyle/>
          <a:p>
            <a:pPr lvl="2" eaLnBrk="1" hangingPunct="1">
              <a:lnSpc>
                <a:spcPct val="90000"/>
              </a:lnSpc>
              <a:buFont typeface="Times" pitchFamily="-110" charset="0"/>
              <a:buNone/>
            </a:pPr>
            <a:r>
              <a:rPr lang="en-US" sz="2000" b="1" smtClean="0">
                <a:latin typeface="Times New Roman" pitchFamily="-110" charset="0"/>
              </a:rPr>
              <a:t>	Not all problems in NP behave this way. For example, if X is a problem in class P, then both "yes" and "no" instances can be solved in polynomial time. </a:t>
            </a:r>
          </a:p>
          <a:p>
            <a:pPr lvl="2" eaLnBrk="1" hangingPunct="1">
              <a:lnSpc>
                <a:spcPct val="90000"/>
              </a:lnSpc>
              <a:buFont typeface="Times" pitchFamily="-110" charset="0"/>
              <a:buNone/>
            </a:pPr>
            <a:r>
              <a:rPr lang="en-US" sz="2000" b="1" smtClean="0">
                <a:latin typeface="Times New Roman" pitchFamily="-110" charset="0"/>
              </a:rPr>
              <a:t>	</a:t>
            </a:r>
          </a:p>
          <a:p>
            <a:pPr lvl="2" eaLnBrk="1" hangingPunct="1">
              <a:lnSpc>
                <a:spcPct val="90000"/>
              </a:lnSpc>
              <a:buFont typeface="Times" pitchFamily="-110" charset="0"/>
              <a:buNone/>
            </a:pPr>
            <a:r>
              <a:rPr lang="en-US" sz="2000" b="1" smtClean="0">
                <a:latin typeface="Times New Roman" pitchFamily="-110" charset="0"/>
              </a:rPr>
              <a:t>    That is, both "yes" and "no" instances can be verified in polynomial time and hence, X and Co–X are both in NP, in fact, both are in P. </a:t>
            </a:r>
          </a:p>
          <a:p>
            <a:pPr lvl="2" eaLnBrk="1" hangingPunct="1">
              <a:lnSpc>
                <a:spcPct val="90000"/>
              </a:lnSpc>
              <a:buFont typeface="Times" pitchFamily="-110" charset="0"/>
              <a:buNone/>
            </a:pPr>
            <a:r>
              <a:rPr lang="en-US" sz="2000" b="1" smtClean="0">
                <a:latin typeface="Times New Roman" pitchFamily="-110" charset="0"/>
              </a:rPr>
              <a:t>		This implies P = Co–P and, further,</a:t>
            </a:r>
          </a:p>
          <a:p>
            <a:pPr lvl="3" eaLnBrk="1" hangingPunct="1">
              <a:lnSpc>
                <a:spcPct val="90000"/>
              </a:lnSpc>
              <a:buFont typeface="Times" pitchFamily="-110" charset="0"/>
              <a:buNone/>
            </a:pPr>
            <a:r>
              <a:rPr lang="en-US" sz="1800" b="1" smtClean="0">
                <a:latin typeface="Times New Roman" pitchFamily="-110" charset="0"/>
              </a:rPr>
              <a:t>				P = Co–P </a:t>
            </a:r>
            <a:r>
              <a:rPr lang="en-US" sz="1800" b="1" smtClean="0">
                <a:latin typeface="Times New Roman" pitchFamily="-110" charset="0"/>
                <a:sym typeface="Symbol" pitchFamily="-110" charset="2"/>
              </a:rPr>
              <a:t></a:t>
            </a:r>
            <a:r>
              <a:rPr lang="en-US" sz="1800" b="1" smtClean="0">
                <a:latin typeface="Times New Roman" pitchFamily="-110" charset="0"/>
              </a:rPr>
              <a:t> NP </a:t>
            </a:r>
            <a:r>
              <a:rPr lang="en-US" sz="1800" b="1" smtClean="0">
                <a:latin typeface="Times New Roman" pitchFamily="-110" charset="0"/>
                <a:sym typeface="Symbol" pitchFamily="-110" charset="2"/>
              </a:rPr>
              <a:t></a:t>
            </a:r>
            <a:r>
              <a:rPr lang="en-US" sz="1800" b="1" smtClean="0">
                <a:latin typeface="Times New Roman" pitchFamily="-110" charset="0"/>
              </a:rPr>
              <a:t> Co–NP</a:t>
            </a:r>
            <a:r>
              <a:rPr lang="en-US" sz="1800" smtClean="0">
                <a:latin typeface="Times New Roman" pitchFamily="-110" charset="0"/>
              </a:rPr>
              <a:t>.</a:t>
            </a:r>
          </a:p>
          <a:p>
            <a:pPr eaLnBrk="1" hangingPunct="1">
              <a:lnSpc>
                <a:spcPct val="90000"/>
              </a:lnSpc>
            </a:pPr>
            <a:endParaRPr lang="en-US" sz="2800" smtClean="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80899" name="Rectangle 3"/>
          <p:cNvSpPr>
            <a:spLocks noGrp="1" noChangeArrowheads="1"/>
          </p:cNvSpPr>
          <p:nvPr>
            <p:ph type="body" idx="1"/>
          </p:nvPr>
        </p:nvSpPr>
        <p:spPr/>
        <p:txBody>
          <a:bodyPr/>
          <a:lstStyle/>
          <a:p>
            <a:pPr lvl="2" eaLnBrk="1" hangingPunct="1">
              <a:buFont typeface="Times" pitchFamily="-110" charset="0"/>
              <a:buNone/>
            </a:pPr>
            <a:r>
              <a:rPr lang="en-US" sz="2000" b="1" smtClean="0">
                <a:latin typeface="Times New Roman" pitchFamily="-110" charset="0"/>
              </a:rPr>
              <a:t>	This gives rise to a second fundamental question: </a:t>
            </a:r>
          </a:p>
          <a:p>
            <a:pPr lvl="3" eaLnBrk="1" hangingPunct="1">
              <a:buFont typeface="Times" pitchFamily="-110" charset="0"/>
              <a:buNone/>
            </a:pPr>
            <a:r>
              <a:rPr lang="en-US" sz="1800" b="1" smtClean="0">
                <a:latin typeface="Times New Roman" pitchFamily="-110" charset="0"/>
              </a:rPr>
              <a:t>			NP = Co–NP?</a:t>
            </a:r>
          </a:p>
          <a:p>
            <a:pPr lvl="2" eaLnBrk="1" hangingPunct="1"/>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If P = NP, then NP = Co–NP. </a:t>
            </a:r>
          </a:p>
          <a:p>
            <a:pPr lvl="2" eaLnBrk="1" hangingPunct="1">
              <a:buFont typeface="Times" pitchFamily="-110" charset="0"/>
              <a:buNone/>
            </a:pPr>
            <a:r>
              <a:rPr lang="en-US" sz="2000" b="1" smtClean="0">
                <a:latin typeface="Times New Roman" pitchFamily="-110" charset="0"/>
              </a:rPr>
              <a:t>		This is not "if and only if." </a:t>
            </a:r>
          </a:p>
          <a:p>
            <a:pPr lvl="2" eaLnBrk="1" hangingPunct="1">
              <a:buFont typeface="Times" pitchFamily="-110" charset="0"/>
              <a:buNone/>
            </a:pPr>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It is possible that NP = Co–NP and, yet, P ≠ NP.</a:t>
            </a:r>
          </a:p>
          <a:p>
            <a:pPr eaLnBrk="1" hangingPunct="1"/>
            <a:endParaRPr lang="en-US" sz="2800" b="1" smtClean="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Co–NP</a:t>
            </a:r>
          </a:p>
        </p:txBody>
      </p:sp>
      <p:sp>
        <p:nvSpPr>
          <p:cNvPr id="344067" name="Rectangle 3"/>
          <p:cNvSpPr>
            <a:spLocks noGrp="1" noChangeArrowheads="1"/>
          </p:cNvSpPr>
          <p:nvPr>
            <p:ph type="body" idx="1"/>
          </p:nvPr>
        </p:nvSpPr>
        <p:spPr/>
        <p:txBody>
          <a:bodyPr/>
          <a:lstStyle/>
          <a:p>
            <a:pPr eaLnBrk="1" hangingPunct="1">
              <a:buFont typeface="Times" pitchFamily="-110" charset="0"/>
              <a:buNone/>
            </a:pPr>
            <a:r>
              <a:rPr lang="en-US" sz="2400" smtClean="0"/>
              <a:t>	</a:t>
            </a:r>
            <a:r>
              <a:rPr lang="en-US" sz="2400" b="1" smtClean="0"/>
              <a:t>If  A </a:t>
            </a:r>
            <a:r>
              <a:rPr lang="en-US" sz="2400" b="1" smtClean="0">
                <a:latin typeface="Times New Roman" pitchFamily="-110" charset="0"/>
                <a:sym typeface="Zapf Dingbats" pitchFamily="-110" charset="2"/>
              </a:rPr>
              <a:t></a:t>
            </a:r>
            <a:r>
              <a:rPr lang="en-US" sz="2400" b="1" baseline="-25000" smtClean="0">
                <a:latin typeface="Times New Roman" pitchFamily="-110" charset="0"/>
                <a:sym typeface="Zapf Dingbats" pitchFamily="-110" charset="2"/>
              </a:rPr>
              <a:t>P</a:t>
            </a:r>
            <a:r>
              <a:rPr lang="en-US" sz="2400" b="1" smtClean="0">
                <a:latin typeface="Times New Roman" pitchFamily="-110" charset="0"/>
                <a:sym typeface="Zapf Dingbats" pitchFamily="-110" charset="2"/>
              </a:rPr>
              <a:t> B and both are in NP, then the same polynomial transformation will reduce Co-A to Co–B. That is, Co–A </a:t>
            </a:r>
            <a:r>
              <a:rPr lang="en-US" sz="2400" b="1" baseline="-25000" smtClean="0">
                <a:latin typeface="Times New Roman" pitchFamily="-110" charset="0"/>
                <a:sym typeface="Zapf Dingbats" pitchFamily="-110" charset="2"/>
              </a:rPr>
              <a:t>P</a:t>
            </a:r>
            <a:r>
              <a:rPr lang="en-US" sz="2400" b="1" smtClean="0">
                <a:latin typeface="Times New Roman" pitchFamily="-110" charset="0"/>
                <a:sym typeface="Zapf Dingbats" pitchFamily="-110" charset="2"/>
              </a:rPr>
              <a:t> Co–B. Therefore, Co–SAT is 'complete' in Co–NP. </a:t>
            </a:r>
          </a:p>
          <a:p>
            <a:pPr eaLnBrk="1" hangingPunct="1">
              <a:buFont typeface="Times" pitchFamily="-110" charset="0"/>
              <a:buNone/>
            </a:pPr>
            <a:r>
              <a:rPr lang="en-US" sz="2400" b="1" smtClean="0">
                <a:latin typeface="Times New Roman" pitchFamily="-110" charset="0"/>
                <a:sym typeface="Zapf Dingbats" pitchFamily="-110" charset="2"/>
              </a:rPr>
              <a:t>	</a:t>
            </a:r>
          </a:p>
          <a:p>
            <a:pPr eaLnBrk="1" hangingPunct="1">
              <a:buFont typeface="Times" pitchFamily="-110" charset="0"/>
              <a:buNone/>
            </a:pPr>
            <a:r>
              <a:rPr lang="en-US" sz="2400" b="1" smtClean="0">
                <a:latin typeface="Times New Roman" pitchFamily="-110" charset="0"/>
                <a:sym typeface="Zapf Dingbats" pitchFamily="-110" charset="2"/>
              </a:rPr>
              <a:t>	In fact, corresponding to NP–Complete is the complement set Co–NP–Complete, the set of hardest problems in Co–NP.</a:t>
            </a:r>
            <a:r>
              <a:rPr lang="en-US" sz="2400" b="1" smtClean="0"/>
              <a:t> </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eaLnBrk="1" hangingPunct="1"/>
            <a:r>
              <a:rPr lang="en-US" sz="3200" i="1" smtClean="0">
                <a:solidFill>
                  <a:schemeClr val="bg2"/>
                </a:solidFill>
                <a:latin typeface="Times New Roman" pitchFamily="-110" charset="0"/>
              </a:rPr>
              <a:t>Turing Reductions</a:t>
            </a:r>
            <a:endParaRPr lang="en-US" i="1" smtClean="0">
              <a:solidFill>
                <a:schemeClr val="bg2"/>
              </a:solidFill>
              <a:latin typeface="Times New Roman" pitchFamily="-110" charset="0"/>
            </a:endParaRPr>
          </a:p>
        </p:txBody>
      </p:sp>
      <p:sp>
        <p:nvSpPr>
          <p:cNvPr id="549891" name="Rectangle 3"/>
          <p:cNvSpPr>
            <a:spLocks noGrp="1" noChangeArrowheads="1"/>
          </p:cNvSpPr>
          <p:nvPr>
            <p:ph type="body" idx="1"/>
          </p:nvPr>
        </p:nvSpPr>
        <p:spPr/>
        <p:txBody>
          <a:bodyPr/>
          <a:lstStyle/>
          <a:p>
            <a:pPr eaLnBrk="1" hangingPunct="1">
              <a:buFont typeface="Times" pitchFamily="-110" charset="0"/>
              <a:buNone/>
            </a:pPr>
            <a:r>
              <a:rPr lang="en-US" sz="2800" b="1" smtClean="0"/>
              <a:t>	Now, return to Turing Reductions.</a:t>
            </a:r>
          </a:p>
          <a:p>
            <a:pPr eaLnBrk="1" hangingPunct="1">
              <a:buFont typeface="Times" pitchFamily="-110" charset="0"/>
              <a:buNone/>
            </a:pPr>
            <a:endParaRPr lang="en-US" sz="2800" b="1" smtClean="0"/>
          </a:p>
          <a:p>
            <a:pPr eaLnBrk="1" hangingPunct="1">
              <a:buFont typeface="Times" pitchFamily="-110" charset="0"/>
              <a:buNone/>
            </a:pPr>
            <a:r>
              <a:rPr lang="en-US" sz="2800" b="1" smtClean="0"/>
              <a:t>	Recall that Turing reductions include polynomial transformations as a special case. So, we should expect they will be more powerful.</a:t>
            </a:r>
            <a:endParaRPr lang="en-US" b="1"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smtClean="0">
                <a:solidFill>
                  <a:schemeClr val="bg2"/>
                </a:solidFill>
              </a:rPr>
              <a:t>Notion of "Order"</a:t>
            </a:r>
            <a:endParaRPr lang="en-US" sz="3200" smtClean="0"/>
          </a:p>
        </p:txBody>
      </p:sp>
      <p:sp>
        <p:nvSpPr>
          <p:cNvPr id="3" name="Content Placeholder 2"/>
          <p:cNvSpPr>
            <a:spLocks noGrp="1"/>
          </p:cNvSpPr>
          <p:nvPr>
            <p:ph idx="1"/>
          </p:nvPr>
        </p:nvSpPr>
        <p:spPr>
          <a:xfrm>
            <a:off x="1219200" y="2438400"/>
            <a:ext cx="7696200" cy="3429000"/>
          </a:xfrm>
        </p:spPr>
        <p:txBody>
          <a:bodyPr/>
          <a:lstStyle/>
          <a:p>
            <a:pPr>
              <a:buFont typeface="Times" pitchFamily="-110" charset="0"/>
              <a:buNone/>
            </a:pPr>
            <a:r>
              <a:rPr lang="en-US" sz="2000" b="1" smtClean="0"/>
              <a:t>	Throughout the complexity portion of this course, we will be interested in how long an algorithm takes on the instances of some arbitrary "size" n. Recognizing that different times can be recorded for two instance of size n, we only ask about the worst case. </a:t>
            </a:r>
          </a:p>
          <a:p>
            <a:pPr>
              <a:buFont typeface="Times" pitchFamily="-110" charset="0"/>
              <a:buNone/>
            </a:pPr>
            <a:r>
              <a:rPr lang="en-US" sz="2000" b="1" smtClean="0"/>
              <a:t>	</a:t>
            </a:r>
          </a:p>
          <a:p>
            <a:pPr>
              <a:buFont typeface="Times" pitchFamily="-110" charset="0"/>
              <a:buNone/>
            </a:pPr>
            <a:r>
              <a:rPr lang="en-US" sz="2000" b="1" smtClean="0"/>
              <a:t>	We also understand that different languages, computers, and even skill of the implementer can alter the "running time."</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effectLst>
            <a:outerShdw blurRad="63500" dist="25400" dir="5100233" algn="ctr" rotWithShape="0">
              <a:schemeClr val="bg2">
                <a:alpha val="75000"/>
              </a:schemeClr>
            </a:outerShdw>
          </a:effectLst>
        </p:spPr>
        <p:txBody>
          <a:bodyPr/>
          <a:lstStyle/>
          <a:p>
            <a:pPr eaLnBrk="1" hangingPunct="1">
              <a:defRPr/>
            </a:pPr>
            <a:r>
              <a:rPr lang="en-US" sz="3200" b="1" i="1">
                <a:solidFill>
                  <a:schemeClr val="bg2">
                    <a:alpha val="50000"/>
                  </a:schemeClr>
                </a:solidFill>
              </a:rPr>
              <a:t>Turing Reductions</a:t>
            </a:r>
          </a:p>
        </p:txBody>
      </p:sp>
      <p:sp>
        <p:nvSpPr>
          <p:cNvPr id="165891" name="Rectangle 3"/>
          <p:cNvSpPr>
            <a:spLocks noGrp="1" noChangeArrowheads="1"/>
          </p:cNvSpPr>
          <p:nvPr>
            <p:ph type="body" idx="1"/>
          </p:nvPr>
        </p:nvSpPr>
        <p:spPr/>
        <p:txBody>
          <a:bodyPr/>
          <a:lstStyle/>
          <a:p>
            <a:pPr lvl="2" eaLnBrk="1" hangingPunct="1">
              <a:buFont typeface="Times" pitchFamily="-110" charset="0"/>
              <a:buNone/>
            </a:pPr>
            <a:r>
              <a:rPr lang="en-US" sz="2000" smtClean="0">
                <a:latin typeface="Times New Roman" pitchFamily="-110" charset="0"/>
              </a:rPr>
              <a:t> </a:t>
            </a:r>
            <a:r>
              <a:rPr lang="en-US" sz="2000" b="1" smtClean="0">
                <a:latin typeface="Times New Roman" pitchFamily="-110" charset="0"/>
              </a:rPr>
              <a:t>(1)  Problems A and B can, but need not, be</a:t>
            </a:r>
          </a:p>
          <a:p>
            <a:pPr lvl="2" eaLnBrk="1" hangingPunct="1">
              <a:buFont typeface="Times" pitchFamily="-110" charset="0"/>
              <a:buNone/>
            </a:pPr>
            <a:r>
              <a:rPr lang="en-US" sz="2000" b="1" smtClean="0">
                <a:latin typeface="Times New Roman" pitchFamily="-110" charset="0"/>
              </a:rPr>
              <a:t>       decision problems. </a:t>
            </a:r>
          </a:p>
          <a:p>
            <a:pPr lvl="2" eaLnBrk="1" hangingPunct="1">
              <a:buFont typeface="Times" pitchFamily="-110" charset="0"/>
              <a:buNone/>
            </a:pPr>
            <a:r>
              <a:rPr lang="en-US" sz="2000" b="1" smtClean="0">
                <a:latin typeface="Times New Roman" pitchFamily="-110" charset="0"/>
              </a:rPr>
              <a:t>   </a:t>
            </a:r>
          </a:p>
          <a:p>
            <a:pPr lvl="2" eaLnBrk="1" hangingPunct="1">
              <a:buFont typeface="Times" pitchFamily="-110" charset="0"/>
              <a:buNone/>
            </a:pPr>
            <a:r>
              <a:rPr lang="en-US" sz="2000" b="1" smtClean="0">
                <a:latin typeface="Times New Roman" pitchFamily="-110" charset="0"/>
              </a:rPr>
              <a:t>  (2) No restriction placed upon the number </a:t>
            </a:r>
          </a:p>
          <a:p>
            <a:pPr lvl="2" eaLnBrk="1" hangingPunct="1">
              <a:buFont typeface="Times" pitchFamily="-110" charset="0"/>
              <a:buNone/>
            </a:pPr>
            <a:r>
              <a:rPr lang="en-US" sz="2000" b="1" smtClean="0">
                <a:latin typeface="Times New Roman" pitchFamily="-110" charset="0"/>
              </a:rPr>
              <a:t>       of instances of B that are constructed.</a:t>
            </a:r>
          </a:p>
          <a:p>
            <a:pPr lvl="2" eaLnBrk="1" hangingPunct="1">
              <a:buFont typeface="Times" pitchFamily="-110" charset="0"/>
              <a:buNone/>
            </a:pPr>
            <a:r>
              <a:rPr lang="en-US" sz="2000" b="1" smtClean="0">
                <a:latin typeface="Times New Roman" pitchFamily="-110" charset="0"/>
              </a:rPr>
              <a:t>   </a:t>
            </a:r>
          </a:p>
          <a:p>
            <a:pPr lvl="2" eaLnBrk="1" hangingPunct="1">
              <a:buFont typeface="Times" pitchFamily="-110" charset="0"/>
              <a:buNone/>
            </a:pPr>
            <a:r>
              <a:rPr lang="en-US" sz="2000" b="1" smtClean="0">
                <a:latin typeface="Times New Roman" pitchFamily="-110" charset="0"/>
              </a:rPr>
              <a:t>  (3) Nor, how the result, Answer</a:t>
            </a:r>
            <a:r>
              <a:rPr lang="en-US" sz="2000" b="1" baseline="-25000" smtClean="0">
                <a:latin typeface="Times New Roman" pitchFamily="-110" charset="0"/>
              </a:rPr>
              <a:t>A</a:t>
            </a:r>
            <a:r>
              <a:rPr lang="en-US" sz="2000" b="1" smtClean="0">
                <a:latin typeface="Times New Roman" pitchFamily="-110" charset="0"/>
              </a:rPr>
              <a:t>, is computed</a:t>
            </a:r>
            <a:r>
              <a:rPr lang="en-US" sz="2000" smtClean="0">
                <a:latin typeface="Times New Roman" pitchFamily="-110" charset="0"/>
              </a:rPr>
              <a:t>.</a:t>
            </a:r>
          </a:p>
          <a:p>
            <a:pPr eaLnBrk="1" hangingPunct="1"/>
            <a:endParaRPr lang="en-US" sz="2800" smtClean="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effectLst/>
        </p:spPr>
        <p:txBody>
          <a:bodyPr/>
          <a:lstStyle/>
          <a:p>
            <a:pPr eaLnBrk="1" hangingPunct="1">
              <a:defRPr/>
            </a:pPr>
            <a:r>
              <a:rPr lang="en-US" sz="3200" b="1" i="1">
                <a:solidFill>
                  <a:schemeClr val="bg2">
                    <a:alpha val="50000"/>
                  </a:schemeClr>
                </a:solidFill>
              </a:rPr>
              <a:t>Turing Reductions</a:t>
            </a:r>
            <a:endParaRPr lang="en-US" sz="3200" b="1">
              <a:solidFill>
                <a:schemeClr val="tx2">
                  <a:alpha val="50000"/>
                </a:schemeClr>
              </a:solidFill>
              <a:latin typeface="Times New Roman" pitchFamily="17" charset="0"/>
            </a:endParaRPr>
          </a:p>
        </p:txBody>
      </p:sp>
      <p:sp>
        <p:nvSpPr>
          <p:cNvPr id="166915" name="Rectangle 3"/>
          <p:cNvSpPr>
            <a:spLocks noGrp="1" noChangeArrowheads="1"/>
          </p:cNvSpPr>
          <p:nvPr>
            <p:ph type="body" idx="1"/>
          </p:nvPr>
        </p:nvSpPr>
        <p:spPr/>
        <p:txBody>
          <a:bodyPr/>
          <a:lstStyle/>
          <a:p>
            <a:pPr eaLnBrk="1" hangingPunct="1">
              <a:buFont typeface="Times" pitchFamily="-110" charset="0"/>
              <a:buNone/>
            </a:pPr>
            <a:r>
              <a:rPr lang="en-US" sz="2400" b="1" smtClean="0">
                <a:latin typeface="Times New Roman" pitchFamily="-110" charset="0"/>
              </a:rPr>
              <a:t>	Technically, Turing Reductions include Polynomial Transformations, but it is useful to distinguish them.</a:t>
            </a:r>
          </a:p>
          <a:p>
            <a:pPr eaLnBrk="1" hangingPunct="1"/>
            <a:endParaRPr lang="en-US" sz="2400" b="1" smtClean="0">
              <a:latin typeface="Times New Roman" pitchFamily="-110" charset="0"/>
            </a:endParaRPr>
          </a:p>
          <a:p>
            <a:pPr eaLnBrk="1" hangingPunct="1">
              <a:buFont typeface="Times" pitchFamily="-110" charset="0"/>
              <a:buNone/>
            </a:pPr>
            <a:r>
              <a:rPr lang="en-US" sz="2400" b="1" smtClean="0">
                <a:latin typeface="Times New Roman" pitchFamily="-110" charset="0"/>
              </a:rPr>
              <a:t>    Polynomial transformations are often the easiest to apply.</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z="3200" i="1" smtClean="0">
                <a:solidFill>
                  <a:schemeClr val="bg2"/>
                </a:solidFill>
              </a:rPr>
              <a:t>NP–Hard</a:t>
            </a:r>
            <a:endParaRPr lang="en-US" smtClean="0"/>
          </a:p>
        </p:txBody>
      </p:sp>
      <p:sp>
        <p:nvSpPr>
          <p:cNvPr id="81923" name="Rectangle 3"/>
          <p:cNvSpPr>
            <a:spLocks noGrp="1" noChangeArrowheads="1"/>
          </p:cNvSpPr>
          <p:nvPr>
            <p:ph type="body" idx="1"/>
          </p:nvPr>
        </p:nvSpPr>
        <p:spPr/>
        <p:txBody>
          <a:bodyPr/>
          <a:lstStyle/>
          <a:p>
            <a:pPr algn="ctr" eaLnBrk="1" hangingPunct="1">
              <a:buFont typeface="Times" pitchFamily="-110" charset="0"/>
              <a:buNone/>
            </a:pPr>
            <a:r>
              <a:rPr lang="en-US" b="1" smtClean="0">
                <a:latin typeface="Times New Roman" pitchFamily="-110" charset="0"/>
              </a:rPr>
              <a:t> </a:t>
            </a:r>
          </a:p>
          <a:p>
            <a:pPr algn="ctr" eaLnBrk="1" hangingPunct="1">
              <a:buFont typeface="Times" pitchFamily="-110" charset="0"/>
              <a:buNone/>
            </a:pPr>
            <a:r>
              <a:rPr lang="en-US" b="1" smtClean="0">
                <a:latin typeface="Times New Roman" pitchFamily="-110" charset="0"/>
              </a:rPr>
              <a:t>Fifth Significant Class of Problems: </a:t>
            </a:r>
          </a:p>
          <a:p>
            <a:pPr algn="ctr" eaLnBrk="1" hangingPunct="1">
              <a:buFont typeface="Times" pitchFamily="-110" charset="0"/>
              <a:buNone/>
            </a:pPr>
            <a:endParaRPr lang="en-US" b="1" smtClean="0">
              <a:latin typeface="Times New Roman" pitchFamily="-110" charset="0"/>
            </a:endParaRPr>
          </a:p>
          <a:p>
            <a:pPr algn="ctr" eaLnBrk="1" hangingPunct="1">
              <a:buFont typeface="Times" pitchFamily="-110" charset="0"/>
              <a:buNone/>
            </a:pPr>
            <a:r>
              <a:rPr lang="en-US" b="1" smtClean="0">
                <a:latin typeface="Times New Roman" pitchFamily="-110" charset="0"/>
              </a:rPr>
              <a:t>The Class NP–Hard</a:t>
            </a:r>
          </a:p>
          <a:p>
            <a:pPr eaLnBrk="1" hangingPunct="1"/>
            <a:endParaRPr lang="en-US" smtClean="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endParaRPr lang="en-US" sz="3200">
              <a:solidFill>
                <a:schemeClr val="tx2">
                  <a:alpha val="50000"/>
                </a:schemeClr>
              </a:solidFill>
            </a:endParaRPr>
          </a:p>
        </p:txBody>
      </p:sp>
      <p:sp>
        <p:nvSpPr>
          <p:cNvPr id="82947"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800" b="1" smtClean="0">
                <a:latin typeface="Times New Roman" pitchFamily="-110" charset="0"/>
              </a:rPr>
              <a:t>	To date, we have concerned ourselves with decision problems. We are now in a position to include additional problems. In particular, optimization problems. </a:t>
            </a:r>
          </a:p>
          <a:p>
            <a:pPr eaLnBrk="1" hangingPunct="1">
              <a:lnSpc>
                <a:spcPct val="90000"/>
              </a:lnSpc>
              <a:buFont typeface="Times" pitchFamily="-110" charset="0"/>
              <a:buNone/>
            </a:pPr>
            <a:endParaRPr lang="en-US" sz="2800" b="1" smtClean="0">
              <a:latin typeface="Times New Roman" pitchFamily="-110" charset="0"/>
            </a:endParaRPr>
          </a:p>
          <a:p>
            <a:pPr eaLnBrk="1" hangingPunct="1">
              <a:lnSpc>
                <a:spcPct val="90000"/>
              </a:lnSpc>
              <a:buFont typeface="Times" pitchFamily="-110" charset="0"/>
              <a:buNone/>
            </a:pPr>
            <a:r>
              <a:rPr lang="en-US" sz="2800" b="1" smtClean="0">
                <a:latin typeface="Times New Roman" pitchFamily="-110" charset="0"/>
              </a:rPr>
              <a:t>   We require one additional tool – the second type of transformation discussed above – Turing reductions.</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p>
        </p:txBody>
      </p:sp>
      <p:sp>
        <p:nvSpPr>
          <p:cNvPr id="86019" name="Rectangle 3"/>
          <p:cNvSpPr>
            <a:spLocks noGrp="1" noChangeArrowheads="1"/>
          </p:cNvSpPr>
          <p:nvPr>
            <p:ph type="body" idx="1"/>
          </p:nvPr>
        </p:nvSpPr>
        <p:spPr/>
        <p:txBody>
          <a:bodyPr/>
          <a:lstStyle/>
          <a:p>
            <a:pPr lvl="2" eaLnBrk="1" hangingPunct="1">
              <a:buFont typeface="Times" pitchFamily="-110" charset="0"/>
              <a:buNone/>
            </a:pPr>
            <a:r>
              <a:rPr lang="en-US" sz="2000" b="1" smtClean="0">
                <a:latin typeface="Times New Roman" pitchFamily="-110" charset="0"/>
              </a:rPr>
              <a:t>	Definition: Problem B is NP–Hard if there is a Turing reduction A </a:t>
            </a:r>
            <a:r>
              <a:rPr lang="en-US" sz="1600" b="1" smtClean="0">
                <a:latin typeface="Times New Roman" pitchFamily="-110" charset="0"/>
                <a:sym typeface="Zapf Dingbats" pitchFamily="-110" charset="2"/>
              </a:rPr>
              <a:t></a:t>
            </a:r>
            <a:r>
              <a:rPr lang="en-US" sz="2000" b="1" smtClean="0">
                <a:latin typeface="Times New Roman" pitchFamily="-110" charset="0"/>
              </a:rPr>
              <a:t> B for some problem A in NP–Complete.</a:t>
            </a:r>
          </a:p>
          <a:p>
            <a:pPr lvl="2" eaLnBrk="1" hangingPunct="1"/>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This implies NP–Hard problems are at least as hard as NP–Complete problems. Therefore, they can  not be solved in polynomial time </a:t>
            </a:r>
            <a:r>
              <a:rPr lang="en-US" sz="2000" b="1" u="sng" smtClean="0">
                <a:latin typeface="Times New Roman" pitchFamily="-110" charset="0"/>
              </a:rPr>
              <a:t>unless</a:t>
            </a:r>
            <a:r>
              <a:rPr lang="en-US" sz="2000" b="1" smtClean="0">
                <a:latin typeface="Times New Roman" pitchFamily="-110" charset="0"/>
              </a:rPr>
              <a:t> P = NP (and maybe not then).</a:t>
            </a:r>
          </a:p>
          <a:p>
            <a:pPr eaLnBrk="1" hangingPunct="1"/>
            <a:endParaRPr lang="en-US" sz="2800" b="1" smtClean="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p>
        </p:txBody>
      </p:sp>
      <p:sp>
        <p:nvSpPr>
          <p:cNvPr id="368643" name="Rectangle 3"/>
          <p:cNvSpPr>
            <a:spLocks noGrp="1" noChangeArrowheads="1"/>
          </p:cNvSpPr>
          <p:nvPr>
            <p:ph type="body" idx="1"/>
          </p:nvPr>
        </p:nvSpPr>
        <p:spPr/>
        <p:txBody>
          <a:bodyPr/>
          <a:lstStyle/>
          <a:p>
            <a:pPr eaLnBrk="1" hangingPunct="1"/>
            <a:r>
              <a:rPr lang="en-US" smtClean="0"/>
              <a:t>{Example}</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NP–Hard</a:t>
            </a:r>
          </a:p>
        </p:txBody>
      </p:sp>
      <p:sp>
        <p:nvSpPr>
          <p:cNvPr id="87043" name="Rectangle 3"/>
          <p:cNvSpPr>
            <a:spLocks noGrp="1" noChangeArrowheads="1"/>
          </p:cNvSpPr>
          <p:nvPr>
            <p:ph type="body" idx="1"/>
          </p:nvPr>
        </p:nvSpPr>
        <p:spPr/>
        <p:txBody>
          <a:bodyPr/>
          <a:lstStyle/>
          <a:p>
            <a:pPr lvl="2" eaLnBrk="1" hangingPunct="1">
              <a:buFont typeface="Times" pitchFamily="-110" charset="0"/>
              <a:buNone/>
            </a:pPr>
            <a:r>
              <a:rPr lang="en-US" sz="2000" smtClean="0">
                <a:latin typeface="Times New Roman" pitchFamily="-110" charset="0"/>
              </a:rPr>
              <a:t>	</a:t>
            </a:r>
            <a:r>
              <a:rPr lang="en-US" sz="2000" b="1" smtClean="0">
                <a:latin typeface="Times New Roman" pitchFamily="-110" charset="0"/>
              </a:rPr>
              <a:t>Polynomial transformations are Turing reductions.</a:t>
            </a:r>
          </a:p>
          <a:p>
            <a:pPr lvl="2" eaLnBrk="1" hangingPunct="1">
              <a:buFont typeface="Times" pitchFamily="-110" charset="0"/>
              <a:buNone/>
            </a:pPr>
            <a:r>
              <a:rPr lang="en-US" sz="2000" b="1" smtClean="0">
                <a:latin typeface="Times New Roman" pitchFamily="-110" charset="0"/>
              </a:rPr>
              <a:t>	</a:t>
            </a:r>
          </a:p>
          <a:p>
            <a:pPr lvl="2" eaLnBrk="1" hangingPunct="1">
              <a:buFont typeface="Times" pitchFamily="-110" charset="0"/>
              <a:buNone/>
            </a:pPr>
            <a:r>
              <a:rPr lang="en-US" sz="2000" b="1" smtClean="0">
                <a:latin typeface="Times New Roman" pitchFamily="-110" charset="0"/>
              </a:rPr>
              <a:t>	Thus, NP–Complete is a subset of NP–Hard. </a:t>
            </a:r>
          </a:p>
          <a:p>
            <a:pPr lvl="2" eaLnBrk="1" hangingPunct="1">
              <a:buFont typeface="Times" pitchFamily="-110" charset="0"/>
              <a:buNone/>
            </a:pPr>
            <a:r>
              <a:rPr lang="en-US" sz="2000" b="1" smtClean="0">
                <a:latin typeface="Times New Roman" pitchFamily="-110" charset="0"/>
              </a:rPr>
              <a:t>	Co–NP–Complete also is a subset of NP–Hard. </a:t>
            </a:r>
          </a:p>
          <a:p>
            <a:pPr lvl="2" eaLnBrk="1" hangingPunct="1">
              <a:buFont typeface="Times" pitchFamily="-110" charset="0"/>
              <a:buNone/>
            </a:pPr>
            <a:r>
              <a:rPr lang="en-US" sz="2000" b="1" smtClean="0">
                <a:latin typeface="Times New Roman" pitchFamily="-110" charset="0"/>
              </a:rPr>
              <a:t>	NP–Hard contains many other interesting problems.</a:t>
            </a:r>
          </a:p>
          <a:p>
            <a:pPr eaLnBrk="1" hangingPunct="1"/>
            <a:endParaRPr lang="en-US" sz="2800" b="1" smtClean="0"/>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r>
              <a:rPr lang="en-US" sz="3200" i="1" smtClean="0">
                <a:solidFill>
                  <a:schemeClr val="bg2"/>
                </a:solidFill>
              </a:rPr>
              <a:t>NP–Equivalent</a:t>
            </a:r>
            <a:endParaRPr lang="en-US" smtClean="0"/>
          </a:p>
        </p:txBody>
      </p:sp>
      <p:sp>
        <p:nvSpPr>
          <p:cNvPr id="292867" name="Rectangle 3"/>
          <p:cNvSpPr>
            <a:spLocks noGrp="1" noChangeArrowheads="1"/>
          </p:cNvSpPr>
          <p:nvPr>
            <p:ph type="body" idx="1"/>
          </p:nvPr>
        </p:nvSpPr>
        <p:spPr/>
        <p:txBody>
          <a:bodyPr/>
          <a:lstStyle/>
          <a:p>
            <a:pPr eaLnBrk="1" hangingPunct="1">
              <a:buFont typeface="Times" pitchFamily="-110" charset="0"/>
              <a:buNone/>
            </a:pPr>
            <a:r>
              <a:rPr lang="en-US" sz="2000" b="1" smtClean="0"/>
              <a:t>	Co–NP problems are solvable in polynomial time if and only their complement problem in NP is solvable in polynomial time.</a:t>
            </a:r>
          </a:p>
          <a:p>
            <a:pPr eaLnBrk="1" hangingPunct="1"/>
            <a:endParaRPr lang="en-US" sz="2000" b="1" smtClean="0"/>
          </a:p>
          <a:p>
            <a:pPr eaLnBrk="1" hangingPunct="1">
              <a:buFont typeface="Times" pitchFamily="-110" charset="0"/>
              <a:buNone/>
            </a:pPr>
            <a:r>
              <a:rPr lang="en-US" sz="2000" b="1" smtClean="0"/>
              <a:t>	Due to the existence of Turing reductions reducing either to the other.</a:t>
            </a:r>
          </a:p>
          <a:p>
            <a:pPr eaLnBrk="1" hangingPunct="1"/>
            <a:endParaRPr lang="en-US" sz="2000" b="1" smtClean="0"/>
          </a:p>
          <a:p>
            <a:pPr eaLnBrk="1" hangingPunct="1">
              <a:buFont typeface="Times" pitchFamily="-110" charset="0"/>
              <a:buNone/>
            </a:pPr>
            <a:r>
              <a:rPr lang="en-US" sz="2000" b="1" smtClean="0"/>
              <a:t>	Other problems not known to be in NP can also have this property (besides those in Co–NP).  </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US" sz="3200" i="1" smtClean="0">
                <a:solidFill>
                  <a:schemeClr val="bg2"/>
                </a:solidFill>
              </a:rPr>
              <a:t>NP–Equivalent</a:t>
            </a:r>
          </a:p>
        </p:txBody>
      </p:sp>
      <p:sp>
        <p:nvSpPr>
          <p:cNvPr id="293891"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1800" b="1" smtClean="0"/>
              <a:t>	Problem B in NP–Hard is </a:t>
            </a:r>
            <a:r>
              <a:rPr lang="en-US" sz="1800" b="1" i="1" smtClean="0"/>
              <a:t>NP–Equivalent</a:t>
            </a:r>
            <a:r>
              <a:rPr lang="en-US" sz="1800" b="1" smtClean="0"/>
              <a:t> when B reduces to any problem X in NP, That is, B </a:t>
            </a:r>
            <a:r>
              <a:rPr lang="en-US" sz="1800" b="1" smtClean="0">
                <a:latin typeface="Times New Roman" pitchFamily="-110" charset="0"/>
                <a:sym typeface="Zapf Dingbats" pitchFamily="-110" charset="2"/>
              </a:rPr>
              <a:t></a:t>
            </a:r>
            <a:r>
              <a:rPr lang="en-US" sz="1800" b="1" smtClean="0"/>
              <a:t> X.</a:t>
            </a:r>
          </a:p>
          <a:p>
            <a:pPr eaLnBrk="1" hangingPunct="1">
              <a:lnSpc>
                <a:spcPct val="90000"/>
              </a:lnSpc>
              <a:buFont typeface="Times" pitchFamily="-110" charset="0"/>
              <a:buNone/>
            </a:pPr>
            <a:endParaRPr lang="en-US" sz="1800" b="1" smtClean="0"/>
          </a:p>
          <a:p>
            <a:pPr eaLnBrk="1" hangingPunct="1">
              <a:lnSpc>
                <a:spcPct val="90000"/>
              </a:lnSpc>
              <a:buFont typeface="Times" pitchFamily="-110" charset="0"/>
              <a:buNone/>
            </a:pPr>
            <a:r>
              <a:rPr lang="en-US" sz="1800" b="1" smtClean="0"/>
              <a:t>	Since B is in NP–Hard, we already know there is a problem A in NP–Complete that reduces to B. That is, A </a:t>
            </a:r>
            <a:r>
              <a:rPr lang="en-US" sz="1800" b="1" smtClean="0">
                <a:latin typeface="Times New Roman" pitchFamily="-110" charset="0"/>
                <a:sym typeface="Zapf Dingbats" pitchFamily="-110" charset="2"/>
              </a:rPr>
              <a:t></a:t>
            </a:r>
            <a:r>
              <a:rPr lang="en-US" sz="1800" b="1" smtClean="0"/>
              <a:t> B. </a:t>
            </a:r>
          </a:p>
          <a:p>
            <a:pPr eaLnBrk="1" hangingPunct="1">
              <a:lnSpc>
                <a:spcPct val="90000"/>
              </a:lnSpc>
              <a:buFont typeface="Times" pitchFamily="-110" charset="0"/>
              <a:buNone/>
            </a:pPr>
            <a:endParaRPr lang="en-US" sz="1800" b="1" smtClean="0"/>
          </a:p>
          <a:p>
            <a:pPr eaLnBrk="1" hangingPunct="1">
              <a:lnSpc>
                <a:spcPct val="90000"/>
              </a:lnSpc>
              <a:buFont typeface="Times" pitchFamily="-110" charset="0"/>
              <a:buNone/>
            </a:pPr>
            <a:r>
              <a:rPr lang="en-US" sz="1800" b="1" smtClean="0"/>
              <a:t>	Since X is in NP, X </a:t>
            </a:r>
            <a:r>
              <a:rPr lang="en-US" sz="1800" b="1" smtClean="0">
                <a:latin typeface="Times New Roman" pitchFamily="-110" charset="0"/>
                <a:sym typeface="Zapf Dingbats" pitchFamily="-110" charset="2"/>
              </a:rPr>
              <a:t></a:t>
            </a:r>
            <a:r>
              <a:rPr lang="en-US" sz="1800" b="1" smtClean="0"/>
              <a:t> A. Therefore, X </a:t>
            </a:r>
            <a:r>
              <a:rPr lang="en-US" sz="1800" b="1" smtClean="0">
                <a:latin typeface="Times New Roman" pitchFamily="-110" charset="0"/>
                <a:sym typeface="Zapf Dingbats" pitchFamily="-110" charset="2"/>
              </a:rPr>
              <a:t></a:t>
            </a:r>
            <a:r>
              <a:rPr lang="en-US" sz="1800" b="1" smtClean="0"/>
              <a:t> A </a:t>
            </a:r>
            <a:r>
              <a:rPr lang="en-US" sz="1800" b="1" smtClean="0">
                <a:latin typeface="Times New Roman" pitchFamily="-110" charset="0"/>
                <a:sym typeface="Zapf Dingbats" pitchFamily="-110" charset="2"/>
              </a:rPr>
              <a:t></a:t>
            </a:r>
            <a:r>
              <a:rPr lang="en-US" sz="1800" b="1" smtClean="0"/>
              <a:t> B </a:t>
            </a:r>
            <a:r>
              <a:rPr lang="en-US" sz="1800" b="1" smtClean="0">
                <a:latin typeface="Times New Roman" pitchFamily="-110" charset="0"/>
                <a:sym typeface="Zapf Dingbats" pitchFamily="-110" charset="2"/>
              </a:rPr>
              <a:t></a:t>
            </a:r>
            <a:r>
              <a:rPr lang="en-US" sz="1800" b="1" smtClean="0"/>
              <a:t> X.</a:t>
            </a:r>
          </a:p>
          <a:p>
            <a:pPr eaLnBrk="1" hangingPunct="1">
              <a:lnSpc>
                <a:spcPct val="90000"/>
              </a:lnSpc>
              <a:buFont typeface="Times" pitchFamily="-110" charset="0"/>
              <a:buNone/>
            </a:pPr>
            <a:r>
              <a:rPr lang="en-US" sz="1800" b="1" smtClean="0"/>
              <a:t>	</a:t>
            </a:r>
          </a:p>
          <a:p>
            <a:pPr eaLnBrk="1" hangingPunct="1">
              <a:lnSpc>
                <a:spcPct val="90000"/>
              </a:lnSpc>
              <a:buFont typeface="Times" pitchFamily="-110" charset="0"/>
              <a:buNone/>
            </a:pPr>
            <a:r>
              <a:rPr lang="en-US" sz="1800" b="1" smtClean="0"/>
              <a:t>	Thus, X, A, and B are all polyomially equivalent, and we can say</a:t>
            </a:r>
          </a:p>
          <a:p>
            <a:pPr eaLnBrk="1" hangingPunct="1">
              <a:lnSpc>
                <a:spcPct val="90000"/>
              </a:lnSpc>
              <a:buFont typeface="Times" pitchFamily="-110" charset="0"/>
              <a:buNone/>
            </a:pPr>
            <a:endParaRPr lang="en-US" sz="1800" b="1" smtClean="0"/>
          </a:p>
          <a:p>
            <a:pPr eaLnBrk="1" hangingPunct="1">
              <a:lnSpc>
                <a:spcPct val="90000"/>
              </a:lnSpc>
              <a:buFont typeface="Times" pitchFamily="-110" charset="0"/>
              <a:buNone/>
            </a:pPr>
            <a:r>
              <a:rPr lang="en-US" sz="1800" b="1" smtClean="0"/>
              <a:t>	</a:t>
            </a:r>
            <a:r>
              <a:rPr lang="en-US" sz="1800" b="1" u="sng" smtClean="0"/>
              <a:t>Theorem.</a:t>
            </a:r>
            <a:r>
              <a:rPr lang="en-US" sz="1800" b="1" smtClean="0"/>
              <a:t> Problems in NP–Equivalent are polynomial if and only if P = NP.</a:t>
            </a:r>
          </a:p>
          <a:p>
            <a:pPr eaLnBrk="1" hangingPunct="1">
              <a:lnSpc>
                <a:spcPct val="90000"/>
              </a:lnSpc>
              <a:buFont typeface="Times" pitchFamily="-110" charset="0"/>
              <a:buNone/>
            </a:pPr>
            <a:endParaRPr lang="en-US" sz="1800" b="1" smtClean="0"/>
          </a:p>
          <a:p>
            <a:pPr eaLnBrk="1" hangingPunct="1">
              <a:lnSpc>
                <a:spcPct val="90000"/>
              </a:lnSpc>
              <a:buFont typeface="Times" pitchFamily="-110" charset="0"/>
              <a:buNone/>
            </a:pPr>
            <a:endParaRPr lang="en-US" sz="2000" smtClean="0"/>
          </a:p>
          <a:p>
            <a:pPr eaLnBrk="1" hangingPunct="1">
              <a:lnSpc>
                <a:spcPct val="90000"/>
              </a:lnSpc>
              <a:buFont typeface="Times" pitchFamily="-110" charset="0"/>
              <a:buNone/>
            </a:pPr>
            <a:endParaRPr lang="en-US" sz="2000" smtClean="0"/>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pPr eaLnBrk="1" hangingPunct="1"/>
            <a:r>
              <a:rPr lang="en-US" sz="3200" i="1" smtClean="0">
                <a:solidFill>
                  <a:schemeClr val="bg2"/>
                </a:solidFill>
              </a:rPr>
              <a:t>NP–Equivalent</a:t>
            </a:r>
          </a:p>
        </p:txBody>
      </p:sp>
      <p:sp>
        <p:nvSpPr>
          <p:cNvPr id="343043" name="Rectangle 3"/>
          <p:cNvSpPr>
            <a:spLocks noGrp="1" noChangeArrowheads="1"/>
          </p:cNvSpPr>
          <p:nvPr>
            <p:ph type="body" idx="1"/>
          </p:nvPr>
        </p:nvSpPr>
        <p:spPr/>
        <p:txBody>
          <a:bodyPr/>
          <a:lstStyle/>
          <a:p>
            <a:pPr eaLnBrk="1" hangingPunct="1">
              <a:buFont typeface="Times" pitchFamily="-110" charset="0"/>
              <a:buNone/>
            </a:pPr>
            <a:r>
              <a:rPr lang="en-US" sz="2400" b="1" smtClean="0"/>
              <a:t>	Problem X need not be, but often is, NP–Complete. </a:t>
            </a:r>
          </a:p>
          <a:p>
            <a:pPr eaLnBrk="1" hangingPunct="1"/>
            <a:endParaRPr lang="en-US" sz="2400" b="1" smtClean="0"/>
          </a:p>
          <a:p>
            <a:pPr eaLnBrk="1" hangingPunct="1">
              <a:buFont typeface="Times" pitchFamily="-110" charset="0"/>
              <a:buNone/>
            </a:pPr>
            <a:r>
              <a:rPr lang="en-US" sz="2400" b="1" smtClean="0"/>
              <a:t>	In fact, X can be any problem in NP or Co–NP.</a:t>
            </a:r>
            <a:endParaRPr lang="en-US" sz="24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smtClean="0">
                <a:solidFill>
                  <a:schemeClr val="bg2"/>
                </a:solidFill>
              </a:rPr>
              <a:t>Notion of "Order"</a:t>
            </a:r>
            <a:endParaRPr lang="en-US" sz="3200" smtClean="0"/>
          </a:p>
        </p:txBody>
      </p:sp>
      <p:sp>
        <p:nvSpPr>
          <p:cNvPr id="3" name="Content Placeholder 2"/>
          <p:cNvSpPr>
            <a:spLocks noGrp="1"/>
          </p:cNvSpPr>
          <p:nvPr>
            <p:ph idx="1"/>
          </p:nvPr>
        </p:nvSpPr>
        <p:spPr/>
        <p:txBody>
          <a:bodyPr/>
          <a:lstStyle/>
          <a:p>
            <a:pPr>
              <a:buFont typeface="Times" pitchFamily="-110" charset="0"/>
              <a:buNone/>
            </a:pPr>
            <a:r>
              <a:rPr lang="en-US" sz="2000" b="1" smtClean="0"/>
              <a:t>	As a result, we really can never know "exactly" how long anything takes.</a:t>
            </a:r>
          </a:p>
          <a:p>
            <a:pPr>
              <a:buFont typeface="Times" pitchFamily="-110" charset="0"/>
              <a:buNone/>
            </a:pPr>
            <a:endParaRPr lang="en-US" sz="2000" b="1" smtClean="0"/>
          </a:p>
          <a:p>
            <a:pPr>
              <a:buFont typeface="Times" pitchFamily="-110" charset="0"/>
              <a:buNone/>
            </a:pPr>
            <a:r>
              <a:rPr lang="en-US" sz="2000" b="1" smtClean="0"/>
              <a:t>	So, we usually settle for a substitute function, and say the function we are trying to measure is "of the order of" this new substitute function.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200" i="1" smtClean="0">
                <a:solidFill>
                  <a:schemeClr val="bg2"/>
                </a:solidFill>
              </a:rPr>
              <a:t>Case Studies</a:t>
            </a:r>
            <a:endParaRPr lang="en-US" smtClean="0"/>
          </a:p>
        </p:txBody>
      </p:sp>
      <p:sp>
        <p:nvSpPr>
          <p:cNvPr id="52227" name="Rectangle 3"/>
          <p:cNvSpPr>
            <a:spLocks noGrp="1" noChangeArrowheads="1"/>
          </p:cNvSpPr>
          <p:nvPr>
            <p:ph type="body" idx="1"/>
          </p:nvPr>
        </p:nvSpPr>
        <p:spPr>
          <a:xfrm>
            <a:off x="1143000" y="2438400"/>
            <a:ext cx="7772400" cy="3429000"/>
          </a:xfrm>
        </p:spPr>
        <p:txBody>
          <a:bodyPr/>
          <a:lstStyle/>
          <a:p>
            <a:pPr lvl="2" eaLnBrk="1" hangingPunct="1">
              <a:buFont typeface="Times" pitchFamily="-110" charset="0"/>
              <a:buNone/>
            </a:pPr>
            <a:r>
              <a:rPr lang="en-US" b="1" smtClean="0">
                <a:latin typeface="Times New Roman" pitchFamily="-110" charset="0"/>
              </a:rPr>
              <a:t>		</a:t>
            </a:r>
          </a:p>
          <a:p>
            <a:pPr lvl="2" eaLnBrk="1" hangingPunct="1">
              <a:buFont typeface="Times" pitchFamily="-110" charset="0"/>
              <a:buNone/>
            </a:pPr>
            <a:r>
              <a:rPr lang="en-US" b="1" smtClean="0">
                <a:latin typeface="Times New Roman" pitchFamily="-110" charset="0"/>
              </a:rPr>
              <a:t>            </a:t>
            </a:r>
            <a:r>
              <a:rPr lang="en-US" sz="3200" b="1" smtClean="0">
                <a:latin typeface="Times New Roman" pitchFamily="-110" charset="0"/>
              </a:rPr>
              <a:t>Alliances and Secure Sets</a:t>
            </a:r>
          </a:p>
          <a:p>
            <a:pPr eaLnBrk="1" hangingPunct="1"/>
            <a:endParaRPr lang="en-US" smtClean="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endParaRPr lang="en-US"/>
          </a:p>
        </p:txBody>
      </p:sp>
      <p:sp>
        <p:nvSpPr>
          <p:cNvPr id="53251" name="Rectangle 3"/>
          <p:cNvSpPr>
            <a:spLocks noGrp="1" noChangeArrowheads="1"/>
          </p:cNvSpPr>
          <p:nvPr>
            <p:ph type="body" idx="1"/>
          </p:nvPr>
        </p:nvSpPr>
        <p:spPr/>
        <p:txBody>
          <a:bodyPr/>
          <a:lstStyle/>
          <a:p>
            <a:pPr lvl="2" eaLnBrk="1" hangingPunct="1">
              <a:buFont typeface="Times" pitchFamily="-110" charset="0"/>
              <a:buNone/>
            </a:pPr>
            <a:r>
              <a:rPr lang="en-US" sz="2000" b="1" i="1" smtClean="0">
                <a:latin typeface="Times New Roman" pitchFamily="-110" charset="0"/>
              </a:rPr>
              <a:t>	Alliances</a:t>
            </a:r>
            <a:r>
              <a:rPr lang="en-US" sz="2000" b="1" smtClean="0">
                <a:latin typeface="Times New Roman" pitchFamily="-110" charset="0"/>
              </a:rPr>
              <a:t>: Members of a group who have agreed to support their neighbors in the group in times of need/crisis.</a:t>
            </a:r>
          </a:p>
          <a:p>
            <a:pPr lvl="2" eaLnBrk="1" hangingPunct="1">
              <a:buFont typeface="Times" pitchFamily="-110" charset="0"/>
              <a:buNone/>
            </a:pPr>
            <a:r>
              <a:rPr lang="en-US" sz="2000" b="1" smtClean="0">
                <a:latin typeface="Times New Roman" pitchFamily="-110" charset="0"/>
              </a:rPr>
              <a:t>			Military alliances</a:t>
            </a:r>
          </a:p>
          <a:p>
            <a:pPr lvl="2" eaLnBrk="1" hangingPunct="1">
              <a:buFont typeface="Times" pitchFamily="-110" charset="0"/>
              <a:buNone/>
            </a:pPr>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Businesses alliances</a:t>
            </a:r>
          </a:p>
          <a:p>
            <a:pPr lvl="2" algn="ctr" eaLnBrk="1" hangingPunct="1"/>
            <a:endParaRPr lang="en-US" sz="2000" b="1" smtClean="0">
              <a:latin typeface="Times New Roman" pitchFamily="-110" charset="0"/>
            </a:endParaRPr>
          </a:p>
          <a:p>
            <a:pPr lvl="2" algn="ctr" eaLnBrk="1" hangingPunct="1">
              <a:buFont typeface="Times" pitchFamily="-110" charset="0"/>
              <a:buNone/>
            </a:pPr>
            <a:r>
              <a:rPr lang="en-US" sz="2000" b="1" smtClean="0">
                <a:latin typeface="Times New Roman" pitchFamily="-110" charset="0"/>
              </a:rPr>
              <a:t>etc.</a:t>
            </a:r>
          </a:p>
          <a:p>
            <a:pPr eaLnBrk="1" hangingPunct="1"/>
            <a:endParaRPr lang="en-US" sz="2800" smtClean="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4275" name="Rectangle 3"/>
          <p:cNvSpPr>
            <a:spLocks noGrp="1" noChangeArrowheads="1"/>
          </p:cNvSpPr>
          <p:nvPr>
            <p:ph type="body" idx="1"/>
          </p:nvPr>
        </p:nvSpPr>
        <p:spPr>
          <a:xfrm>
            <a:off x="609600" y="2438400"/>
            <a:ext cx="8305800" cy="3429000"/>
          </a:xfrm>
        </p:spPr>
        <p:txBody>
          <a:bodyPr/>
          <a:lstStyle/>
          <a:p>
            <a:pPr lvl="2" eaLnBrk="1" hangingPunct="1">
              <a:buFont typeface="Times" pitchFamily="-110" charset="0"/>
              <a:buNone/>
            </a:pPr>
            <a:r>
              <a:rPr lang="en-US" b="1" smtClean="0">
                <a:latin typeface="Times New Roman" pitchFamily="-110" charset="0"/>
              </a:rPr>
              <a:t>	Basic Property</a:t>
            </a:r>
          </a:p>
          <a:p>
            <a:pPr lvl="3" eaLnBrk="1" hangingPunct="1">
              <a:buFont typeface="Times" pitchFamily="-110" charset="0"/>
              <a:buNone/>
            </a:pPr>
            <a:r>
              <a:rPr lang="en-US" b="1" smtClean="0">
                <a:latin typeface="Times New Roman" pitchFamily="-110" charset="0"/>
              </a:rPr>
              <a:t>	Any "attacking" force by nonmembers on a single member of the alliance can be "defended" by that member and its neighbors in the alliance.</a:t>
            </a:r>
          </a:p>
          <a:p>
            <a:pPr lvl="3" eaLnBrk="1" hangingPunct="1"/>
            <a:endParaRPr lang="en-US" b="1" smtClean="0">
              <a:latin typeface="Times New Roman" pitchFamily="-110" charset="0"/>
            </a:endParaRPr>
          </a:p>
          <a:p>
            <a:pPr lvl="4" eaLnBrk="1" hangingPunct="1">
              <a:buFont typeface="Times" pitchFamily="-110" charset="0"/>
              <a:buNone/>
            </a:pPr>
            <a:r>
              <a:rPr lang="en-US" b="1" smtClean="0">
                <a:latin typeface="Times New Roman" pitchFamily="-110" charset="0"/>
              </a:rPr>
              <a:t>	A number of variations exist and have been studied. For example, we might require there be k more, or fewer, defenders than attackers, etc.</a:t>
            </a:r>
          </a:p>
          <a:p>
            <a:pPr eaLnBrk="1" hangingPunct="1"/>
            <a:endParaRPr lang="en-US" b="1" smtClean="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5299"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	A Graph Model:</a:t>
            </a:r>
          </a:p>
          <a:p>
            <a:pPr lvl="2" eaLnBrk="1" hangingPunct="1">
              <a:buFont typeface="Times" pitchFamily="-110" charset="0"/>
              <a:buNone/>
            </a:pPr>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For a graph G = (V, E), </a:t>
            </a:r>
          </a:p>
          <a:p>
            <a:pPr lvl="3" eaLnBrk="1" hangingPunct="1">
              <a:buFont typeface="Times" pitchFamily="-110" charset="0"/>
              <a:buNone/>
            </a:pPr>
            <a:r>
              <a:rPr lang="en-US" b="1" smtClean="0">
                <a:latin typeface="Times New Roman" pitchFamily="-110" charset="0"/>
              </a:rPr>
              <a:t>	S </a:t>
            </a:r>
            <a:r>
              <a:rPr lang="en-US" b="1" smtClean="0">
                <a:latin typeface="Times New Roman" pitchFamily="-110" charset="0"/>
                <a:sym typeface="Symbol" pitchFamily="-110" charset="2"/>
              </a:rPr>
              <a:t></a:t>
            </a:r>
            <a:r>
              <a:rPr lang="en-US" b="1" smtClean="0">
                <a:latin typeface="Times New Roman" pitchFamily="-110" charset="0"/>
              </a:rPr>
              <a:t> V(G) is a </a:t>
            </a:r>
            <a:r>
              <a:rPr lang="en-US" b="1" i="1" smtClean="0">
                <a:latin typeface="Times New Roman" pitchFamily="-110" charset="0"/>
              </a:rPr>
              <a:t>defensive alliance</a:t>
            </a:r>
            <a:r>
              <a:rPr lang="en-US" b="1" smtClean="0">
                <a:latin typeface="Times New Roman" pitchFamily="-110" charset="0"/>
              </a:rPr>
              <a:t> if for every vertex x in S, x plus its neighbors in S are, in number, at least as many as the number of neighbors of x that are not in S.</a:t>
            </a:r>
          </a:p>
          <a:p>
            <a:pPr eaLnBrk="1" hangingPunct="1"/>
            <a:endParaRPr lang="en-US" smtClean="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6323" name="Rectangle 3"/>
          <p:cNvSpPr>
            <a:spLocks noGrp="1" noChangeArrowheads="1"/>
          </p:cNvSpPr>
          <p:nvPr>
            <p:ph type="body" idx="1"/>
          </p:nvPr>
        </p:nvSpPr>
        <p:spPr/>
        <p:txBody>
          <a:bodyPr/>
          <a:lstStyle/>
          <a:p>
            <a:pPr lvl="2" eaLnBrk="1" hangingPunct="1">
              <a:lnSpc>
                <a:spcPct val="90000"/>
              </a:lnSpc>
              <a:buFont typeface="Times" pitchFamily="-110" charset="0"/>
              <a:buNone/>
            </a:pPr>
            <a:r>
              <a:rPr lang="en-US" b="1" smtClean="0">
                <a:latin typeface="Times New Roman" pitchFamily="-110" charset="0"/>
              </a:rPr>
              <a:t>Formally: </a:t>
            </a:r>
          </a:p>
          <a:p>
            <a:pPr lvl="3" eaLnBrk="1" hangingPunct="1">
              <a:lnSpc>
                <a:spcPct val="90000"/>
              </a:lnSpc>
              <a:buFont typeface="Times" pitchFamily="-110" charset="0"/>
              <a:buNone/>
            </a:pPr>
            <a:r>
              <a:rPr lang="en-US" b="1" smtClean="0">
                <a:latin typeface="Times New Roman" pitchFamily="-110" charset="0"/>
              </a:rPr>
              <a:t> </a:t>
            </a:r>
          </a:p>
          <a:p>
            <a:pPr lvl="3" eaLnBrk="1" hangingPunct="1">
              <a:lnSpc>
                <a:spcPct val="90000"/>
              </a:lnSpc>
              <a:buFont typeface="Times" pitchFamily="-110" charset="0"/>
              <a:buNone/>
            </a:pPr>
            <a:r>
              <a:rPr lang="en-US" b="1" smtClean="0">
                <a:latin typeface="Times New Roman" pitchFamily="-110" charset="0"/>
              </a:rPr>
              <a:t> For every x </a:t>
            </a:r>
            <a:r>
              <a:rPr lang="en-US" b="1" smtClean="0">
                <a:latin typeface="Times New Roman" pitchFamily="-110" charset="0"/>
                <a:sym typeface="Symbol" pitchFamily="-110" charset="2"/>
              </a:rPr>
              <a:t></a:t>
            </a:r>
            <a:r>
              <a:rPr lang="en-US" b="1" smtClean="0">
                <a:latin typeface="Times New Roman" pitchFamily="-110" charset="0"/>
              </a:rPr>
              <a:t> S, </a:t>
            </a:r>
          </a:p>
          <a:p>
            <a:pPr lvl="4" eaLnBrk="1" hangingPunct="1">
              <a:lnSpc>
                <a:spcPct val="90000"/>
              </a:lnSpc>
              <a:buFont typeface="Times" pitchFamily="-110" charset="0"/>
              <a:buNone/>
            </a:pPr>
            <a:r>
              <a:rPr lang="en-US" b="1" smtClean="0">
                <a:latin typeface="Times New Roman" pitchFamily="-110" charset="0"/>
              </a:rPr>
              <a:t>		|N[x] </a:t>
            </a:r>
            <a:r>
              <a:rPr lang="en-US" b="1" smtClean="0">
                <a:latin typeface="Times New Roman" pitchFamily="-110" charset="0"/>
                <a:sym typeface="Symbol" pitchFamily="-110" charset="2"/>
              </a:rPr>
              <a:t></a:t>
            </a:r>
            <a:r>
              <a:rPr lang="en-US" b="1" smtClean="0">
                <a:latin typeface="Times New Roman" pitchFamily="-110" charset="0"/>
              </a:rPr>
              <a:t> S| ≥ |N[x]–S|.</a:t>
            </a:r>
          </a:p>
          <a:p>
            <a:pPr lvl="2" eaLnBrk="1" hangingPunct="1">
              <a:lnSpc>
                <a:spcPct val="90000"/>
              </a:lnSpc>
              <a:buFont typeface="Times" pitchFamily="-110" charset="0"/>
              <a:buNone/>
            </a:pPr>
            <a:endParaRPr lang="en-US" b="1" smtClean="0">
              <a:latin typeface="Times New Roman" pitchFamily="-110" charset="0"/>
            </a:endParaRPr>
          </a:p>
          <a:p>
            <a:pPr lvl="2" eaLnBrk="1" hangingPunct="1">
              <a:lnSpc>
                <a:spcPct val="90000"/>
              </a:lnSpc>
              <a:buFont typeface="Times" pitchFamily="-110" charset="0"/>
              <a:buNone/>
            </a:pPr>
            <a:endParaRPr lang="en-US" b="1" smtClean="0">
              <a:latin typeface="Times New Roman" pitchFamily="-110" charset="0"/>
            </a:endParaRPr>
          </a:p>
          <a:p>
            <a:pPr lvl="2" eaLnBrk="1" hangingPunct="1">
              <a:lnSpc>
                <a:spcPct val="90000"/>
              </a:lnSpc>
              <a:buFont typeface="Times" pitchFamily="-110" charset="0"/>
              <a:buNone/>
            </a:pPr>
            <a:r>
              <a:rPr lang="en-US" b="1" smtClean="0">
                <a:latin typeface="Times New Roman" pitchFamily="-110" charset="0"/>
              </a:rPr>
              <a:t>		{A simple picture?}</a:t>
            </a:r>
          </a:p>
          <a:p>
            <a:pPr eaLnBrk="1" hangingPunct="1">
              <a:lnSpc>
                <a:spcPct val="90000"/>
              </a:lnSpc>
            </a:pPr>
            <a:endParaRPr lang="en-US" smtClean="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7347" name="Rectangle 3"/>
          <p:cNvSpPr>
            <a:spLocks noGrp="1" noChangeArrowheads="1"/>
          </p:cNvSpPr>
          <p:nvPr>
            <p:ph type="body" idx="1"/>
          </p:nvPr>
        </p:nvSpPr>
        <p:spPr>
          <a:xfrm>
            <a:off x="838200" y="2743200"/>
            <a:ext cx="7162800" cy="3429000"/>
          </a:xfrm>
        </p:spPr>
        <p:txBody>
          <a:bodyPr/>
          <a:lstStyle/>
          <a:p>
            <a:pPr lvl="2" eaLnBrk="1" hangingPunct="1">
              <a:buFont typeface="Times" pitchFamily="-110" charset="0"/>
              <a:buNone/>
            </a:pPr>
            <a:r>
              <a:rPr lang="en-US" b="1" smtClean="0">
                <a:latin typeface="Times New Roman" pitchFamily="-110" charset="0"/>
              </a:rPr>
              <a:t>	Alliances have also been proposed as: Similarity measures for large data bases for finding "clusters" of similar objects; Related pages on the World Wide Web; etc.</a:t>
            </a:r>
          </a:p>
          <a:p>
            <a:pPr eaLnBrk="1" hangingPunct="1"/>
            <a:endParaRPr lang="en-US" smtClean="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8371" name="Rectangle 3"/>
          <p:cNvSpPr>
            <a:spLocks noGrp="1" noChangeArrowheads="1"/>
          </p:cNvSpPr>
          <p:nvPr>
            <p:ph type="body" idx="1"/>
          </p:nvPr>
        </p:nvSpPr>
        <p:spPr/>
        <p:txBody>
          <a:bodyPr/>
          <a:lstStyle/>
          <a:p>
            <a:pPr lvl="2" eaLnBrk="1" hangingPunct="1">
              <a:lnSpc>
                <a:spcPct val="90000"/>
              </a:lnSpc>
              <a:buFont typeface="Times" pitchFamily="-110" charset="0"/>
              <a:buNone/>
            </a:pPr>
            <a:r>
              <a:rPr lang="en-US" sz="2000" b="1" smtClean="0">
                <a:latin typeface="Times New Roman" pitchFamily="-110" charset="0"/>
              </a:rPr>
              <a:t>Formal statement of the Defensive Alliance problem (as a decision problem):</a:t>
            </a:r>
          </a:p>
          <a:p>
            <a:pPr lvl="2" eaLnBrk="1" hangingPunct="1">
              <a:lnSpc>
                <a:spcPct val="90000"/>
              </a:lnSpc>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Defensive Alliance: </a:t>
            </a:r>
          </a:p>
          <a:p>
            <a:pPr lvl="3" eaLnBrk="1" hangingPunct="1">
              <a:lnSpc>
                <a:spcPct val="90000"/>
              </a:lnSpc>
              <a:buFont typeface="Times" pitchFamily="-110" charset="0"/>
              <a:buNone/>
            </a:pPr>
            <a:r>
              <a:rPr lang="en-US" sz="1800" b="1" smtClean="0">
                <a:latin typeface="Times New Roman" pitchFamily="-110" charset="0"/>
              </a:rPr>
              <a:t> Given: A graph G and an integer k.</a:t>
            </a:r>
          </a:p>
          <a:p>
            <a:pPr lvl="4" eaLnBrk="1" hangingPunct="1">
              <a:lnSpc>
                <a:spcPct val="90000"/>
              </a:lnSpc>
              <a:buFont typeface="Times" pitchFamily="-110" charset="0"/>
              <a:buNone/>
            </a:pPr>
            <a:r>
              <a:rPr lang="en-US" sz="1800" b="1" smtClean="0">
                <a:latin typeface="Times New Roman" pitchFamily="-110" charset="0"/>
              </a:rPr>
              <a:t>       Does G have a Defensive Alliance with at </a:t>
            </a:r>
          </a:p>
          <a:p>
            <a:pPr lvl="4" eaLnBrk="1" hangingPunct="1">
              <a:lnSpc>
                <a:spcPct val="90000"/>
              </a:lnSpc>
              <a:buFont typeface="Times" pitchFamily="-110" charset="0"/>
              <a:buNone/>
            </a:pPr>
            <a:r>
              <a:rPr lang="en-US" sz="1800" b="1" smtClean="0">
                <a:latin typeface="Times New Roman" pitchFamily="-110" charset="0"/>
              </a:rPr>
              <a:t>       most k vertices?</a:t>
            </a:r>
          </a:p>
          <a:p>
            <a:pPr lvl="3" eaLnBrk="1" hangingPunct="1">
              <a:lnSpc>
                <a:spcPct val="90000"/>
              </a:lnSpc>
            </a:pPr>
            <a:endParaRPr lang="en-US" sz="1800" b="1" smtClean="0">
              <a:latin typeface="Times New Roman" pitchFamily="-110" charset="0"/>
            </a:endParaRPr>
          </a:p>
          <a:p>
            <a:pPr lvl="3" eaLnBrk="1" hangingPunct="1">
              <a:lnSpc>
                <a:spcPct val="90000"/>
              </a:lnSpc>
              <a:buFont typeface="Times" pitchFamily="-110" charset="0"/>
              <a:buNone/>
            </a:pPr>
            <a:r>
              <a:rPr lang="en-US" sz="1800" b="1" smtClean="0">
                <a:latin typeface="Times New Roman" pitchFamily="-110" charset="0"/>
              </a:rPr>
              <a:t> This has been proven to be NP–Complete.</a:t>
            </a:r>
          </a:p>
          <a:p>
            <a:pPr eaLnBrk="1" hangingPunct="1">
              <a:lnSpc>
                <a:spcPct val="90000"/>
              </a:lnSpc>
            </a:pPr>
            <a:endParaRPr lang="en-US" sz="2800" b="1" smtClean="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Alliances</a:t>
            </a:r>
          </a:p>
        </p:txBody>
      </p:sp>
      <p:sp>
        <p:nvSpPr>
          <p:cNvPr id="59395" name="Rectangle 3"/>
          <p:cNvSpPr>
            <a:spLocks noGrp="1" noChangeArrowheads="1"/>
          </p:cNvSpPr>
          <p:nvPr>
            <p:ph type="body" idx="1"/>
          </p:nvPr>
        </p:nvSpPr>
        <p:spPr>
          <a:xfrm>
            <a:off x="1752600" y="2438400"/>
            <a:ext cx="5562600" cy="3200400"/>
          </a:xfrm>
        </p:spPr>
        <p:txBody>
          <a:bodyPr/>
          <a:lstStyle/>
          <a:p>
            <a:pPr lvl="2" algn="ctr" eaLnBrk="1" hangingPunct="1">
              <a:buFont typeface="Times" pitchFamily="-110" charset="0"/>
              <a:buNone/>
            </a:pPr>
            <a:r>
              <a:rPr lang="en-US" b="1" smtClean="0">
                <a:latin typeface="Times New Roman" pitchFamily="-110" charset="0"/>
              </a:rPr>
              <a:t>It is a hard problem. </a:t>
            </a:r>
          </a:p>
          <a:p>
            <a:pPr lvl="2" algn="ctr" eaLnBrk="1" hangingPunct="1">
              <a:buFont typeface="Times" pitchFamily="-110" charset="0"/>
              <a:buNone/>
            </a:pPr>
            <a:endParaRPr lang="en-US" b="1" smtClean="0">
              <a:latin typeface="Times New Roman" pitchFamily="-110" charset="0"/>
            </a:endParaRPr>
          </a:p>
          <a:p>
            <a:pPr lvl="2" algn="ctr" eaLnBrk="1" hangingPunct="1">
              <a:buFont typeface="Times" pitchFamily="-110" charset="0"/>
              <a:buNone/>
            </a:pPr>
            <a:r>
              <a:rPr lang="en-US" b="1" smtClean="0">
                <a:latin typeface="Times New Roman" pitchFamily="-110" charset="0"/>
              </a:rPr>
              <a:t>There may not exist any </a:t>
            </a:r>
          </a:p>
          <a:p>
            <a:pPr lvl="2" algn="ctr" eaLnBrk="1" hangingPunct="1">
              <a:buFont typeface="Times" pitchFamily="-110" charset="0"/>
              <a:buNone/>
            </a:pPr>
            <a:r>
              <a:rPr lang="en-US" b="1" smtClean="0">
                <a:latin typeface="Times New Roman" pitchFamily="-110" charset="0"/>
              </a:rPr>
              <a:t>"fast" algorithms.</a:t>
            </a:r>
          </a:p>
          <a:p>
            <a:pPr eaLnBrk="1" hangingPunct="1"/>
            <a:endParaRPr lang="en-US" smtClean="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endParaRPr lang="en-US" b="1">
              <a:latin typeface="Times New Roman" pitchFamily="17" charset="0"/>
            </a:endParaRPr>
          </a:p>
        </p:txBody>
      </p:sp>
      <p:sp>
        <p:nvSpPr>
          <p:cNvPr id="60419" name="Rectangle 3"/>
          <p:cNvSpPr>
            <a:spLocks noGrp="1" noChangeArrowheads="1"/>
          </p:cNvSpPr>
          <p:nvPr>
            <p:ph type="body" idx="1"/>
          </p:nvPr>
        </p:nvSpPr>
        <p:spPr>
          <a:xfrm>
            <a:off x="990600" y="2438400"/>
            <a:ext cx="7924800" cy="3429000"/>
          </a:xfrm>
        </p:spPr>
        <p:txBody>
          <a:bodyPr/>
          <a:lstStyle/>
          <a:p>
            <a:pPr lvl="2" eaLnBrk="1" hangingPunct="1">
              <a:buFont typeface="Times" pitchFamily="-110" charset="0"/>
              <a:buNone/>
            </a:pPr>
            <a:endParaRPr lang="en-US" smtClean="0">
              <a:latin typeface="Times New Roman" pitchFamily="-110" charset="0"/>
            </a:endParaRPr>
          </a:p>
          <a:p>
            <a:pPr lvl="2" eaLnBrk="1" hangingPunct="1">
              <a:buFont typeface="Times" pitchFamily="-110" charset="0"/>
              <a:buNone/>
            </a:pPr>
            <a:r>
              <a:rPr lang="en-US" b="1" smtClean="0">
                <a:latin typeface="Times New Roman" pitchFamily="-110" charset="0"/>
              </a:rPr>
              <a:t>	As models for businesses and military, it was quickly realized that a defensive alliance could not always protect it's members from an intelligent enemy making use of a coordinated and simultaneous attack on several alliance members. </a:t>
            </a:r>
          </a:p>
          <a:p>
            <a:pPr eaLnBrk="1" hangingPunct="1"/>
            <a:endParaRPr lang="en-US" smtClean="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61443" name="Rectangle 3"/>
          <p:cNvSpPr>
            <a:spLocks noGrp="1" noChangeArrowheads="1"/>
          </p:cNvSpPr>
          <p:nvPr>
            <p:ph type="body" idx="1"/>
          </p:nvPr>
        </p:nvSpPr>
        <p:spPr/>
        <p:txBody>
          <a:bodyPr/>
          <a:lstStyle/>
          <a:p>
            <a:pPr lvl="2" algn="ctr" eaLnBrk="1" hangingPunct="1">
              <a:buFont typeface="Times" pitchFamily="-110" charset="0"/>
              <a:buNone/>
            </a:pPr>
            <a:r>
              <a:rPr lang="en-US" smtClean="0">
                <a:latin typeface="Times New Roman" pitchFamily="-110" charset="0"/>
              </a:rPr>
              <a:t>{Use the picture above as an example.}</a:t>
            </a:r>
          </a:p>
          <a:p>
            <a:pPr eaLnBrk="1" hangingPunct="1"/>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pPr eaLnBrk="1" hangingPunct="1"/>
            <a:r>
              <a:rPr lang="en-US" sz="3200" b="1" i="1" smtClean="0">
                <a:solidFill>
                  <a:schemeClr val="bg2"/>
                </a:solidFill>
              </a:rPr>
              <a:t>Notion of "Order"</a:t>
            </a:r>
            <a:endParaRPr lang="en-US" sz="3200" smtClean="0"/>
          </a:p>
        </p:txBody>
      </p:sp>
      <p:sp>
        <p:nvSpPr>
          <p:cNvPr id="369667"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000" b="1" smtClean="0"/>
              <a:t>	"Order" is something we use to describe an upper bound upon the size of something else (in our case, time, but it can apply to almost anything).</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For example, let f(n) and g(n) be two functions. We say "f(n) is order g(n)" when there exists constants c and N such that f(n) ≤ cg(n) for all n ≥ N.</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What this is saying is that when n is 'large enough,' f(n) is bounded above by a constant multiple of g(n).</a:t>
            </a:r>
          </a:p>
          <a:p>
            <a:pPr eaLnBrk="1" hangingPunct="1">
              <a:lnSpc>
                <a:spcPct val="90000"/>
              </a:lnSpc>
            </a:pPr>
            <a:endParaRPr lang="en-US" sz="2000" b="1" smtClean="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62467" name="Rectangle 3"/>
          <p:cNvSpPr>
            <a:spLocks noGrp="1" noChangeArrowheads="1"/>
          </p:cNvSpPr>
          <p:nvPr>
            <p:ph type="body" idx="1"/>
          </p:nvPr>
        </p:nvSpPr>
        <p:spPr/>
        <p:txBody>
          <a:bodyPr/>
          <a:lstStyle/>
          <a:p>
            <a:pPr lvl="2" eaLnBrk="1" hangingPunct="1">
              <a:buFont typeface="Times" pitchFamily="-110" charset="0"/>
              <a:buNone/>
            </a:pPr>
            <a:r>
              <a:rPr lang="en-US" smtClean="0">
                <a:latin typeface="Times New Roman" pitchFamily="-110" charset="0"/>
              </a:rPr>
              <a:t>	</a:t>
            </a:r>
            <a:r>
              <a:rPr lang="en-US" b="1" smtClean="0">
                <a:latin typeface="Times New Roman" pitchFamily="-110" charset="0"/>
              </a:rPr>
              <a:t>A stronger version of a defensive alliance was proposed – a Secure Set: </a:t>
            </a:r>
          </a:p>
          <a:p>
            <a:pPr lvl="3" eaLnBrk="1" hangingPunct="1"/>
            <a:endParaRPr lang="en-US" b="1" smtClean="0">
              <a:latin typeface="Times New Roman" pitchFamily="-110" charset="0"/>
            </a:endParaRPr>
          </a:p>
          <a:p>
            <a:pPr lvl="3" eaLnBrk="1" hangingPunct="1">
              <a:buFont typeface="Times" pitchFamily="-110" charset="0"/>
              <a:buNone/>
            </a:pPr>
            <a:r>
              <a:rPr lang="en-US" b="1" smtClean="0">
                <a:latin typeface="Times New Roman" pitchFamily="-110" charset="0"/>
              </a:rPr>
              <a:t>	An alliance in which every possible simultaneous attack can be defended.</a:t>
            </a:r>
          </a:p>
          <a:p>
            <a:pPr eaLnBrk="1" hangingPunct="1"/>
            <a:endParaRPr lang="en-US" smtClean="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63491"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	Formally, in graph theoretic terminology:</a:t>
            </a:r>
          </a:p>
          <a:p>
            <a:pPr lvl="3" eaLnBrk="1" hangingPunct="1"/>
            <a:endParaRPr lang="en-US" b="1" smtClean="0">
              <a:latin typeface="Times New Roman" pitchFamily="-110" charset="0"/>
            </a:endParaRPr>
          </a:p>
          <a:p>
            <a:pPr lvl="3" eaLnBrk="1" hangingPunct="1">
              <a:buFont typeface="Times" pitchFamily="-110" charset="0"/>
              <a:buNone/>
            </a:pPr>
            <a:r>
              <a:rPr lang="en-US" b="1" smtClean="0">
                <a:latin typeface="Times New Roman" pitchFamily="-110" charset="0"/>
              </a:rPr>
              <a:t> S </a:t>
            </a:r>
            <a:r>
              <a:rPr lang="en-US" b="1" smtClean="0">
                <a:latin typeface="Times New Roman" pitchFamily="-110" charset="0"/>
                <a:sym typeface="Symbol" pitchFamily="-110" charset="2"/>
              </a:rPr>
              <a:t></a:t>
            </a:r>
            <a:r>
              <a:rPr lang="en-US" b="1" smtClean="0">
                <a:latin typeface="Times New Roman" pitchFamily="-110" charset="0"/>
              </a:rPr>
              <a:t> V(G) is a </a:t>
            </a:r>
            <a:r>
              <a:rPr lang="en-US" b="1" i="1" smtClean="0">
                <a:latin typeface="Times New Roman" pitchFamily="-110" charset="0"/>
              </a:rPr>
              <a:t>secure set</a:t>
            </a:r>
            <a:r>
              <a:rPr lang="en-US" b="1" smtClean="0">
                <a:latin typeface="Times New Roman" pitchFamily="-110" charset="0"/>
              </a:rPr>
              <a:t> if and only if </a:t>
            </a:r>
          </a:p>
          <a:p>
            <a:pPr lvl="4" eaLnBrk="1" hangingPunct="1">
              <a:buFont typeface="Times" pitchFamily="-110" charset="0"/>
              <a:buNone/>
            </a:pPr>
            <a:r>
              <a:rPr lang="en-US" b="1" smtClean="0">
                <a:latin typeface="Times New Roman" pitchFamily="-110" charset="0"/>
              </a:rPr>
              <a:t> |N[X| </a:t>
            </a:r>
            <a:r>
              <a:rPr lang="en-US" b="1" smtClean="0">
                <a:latin typeface="Times New Roman" pitchFamily="-110" charset="0"/>
                <a:sym typeface="Symbol" pitchFamily="-110" charset="2"/>
              </a:rPr>
              <a:t></a:t>
            </a:r>
            <a:r>
              <a:rPr lang="en-US" b="1" smtClean="0">
                <a:latin typeface="Times New Roman" pitchFamily="-110" charset="0"/>
              </a:rPr>
              <a:t> S| ≥ |N[X]–S| for every X </a:t>
            </a:r>
            <a:r>
              <a:rPr lang="en-US" b="1" smtClean="0">
                <a:latin typeface="Times New Roman" pitchFamily="-110" charset="0"/>
                <a:sym typeface="Symbol" pitchFamily="-110" charset="2"/>
              </a:rPr>
              <a:t></a:t>
            </a:r>
            <a:r>
              <a:rPr lang="en-US" b="1" smtClean="0">
                <a:latin typeface="Times New Roman" pitchFamily="-110" charset="0"/>
              </a:rPr>
              <a:t> S.</a:t>
            </a:r>
          </a:p>
          <a:p>
            <a:pPr lvl="4" eaLnBrk="1" hangingPunct="1"/>
            <a:endParaRPr lang="en-US" b="1" smtClean="0">
              <a:latin typeface="Times New Roman" pitchFamily="-110" charset="0"/>
            </a:endParaRPr>
          </a:p>
          <a:p>
            <a:pPr eaLnBrk="1" hangingPunct="1">
              <a:buFont typeface="Times" pitchFamily="-110" charset="0"/>
              <a:buNone/>
            </a:pPr>
            <a:endParaRPr lang="en-US" smtClean="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en-US"/>
              <a:t> </a:t>
            </a:r>
            <a:r>
              <a:rPr lang="en-US" sz="3200" b="1" i="1">
                <a:solidFill>
                  <a:schemeClr val="bg2">
                    <a:alpha val="50000"/>
                  </a:schemeClr>
                </a:solidFill>
                <a:latin typeface="Times New Roman" pitchFamily="17" charset="0"/>
              </a:rPr>
              <a:t>Secure Sets</a:t>
            </a:r>
          </a:p>
        </p:txBody>
      </p:sp>
      <p:sp>
        <p:nvSpPr>
          <p:cNvPr id="64515"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	Notice, if we only consider sets X </a:t>
            </a:r>
            <a:r>
              <a:rPr lang="en-US" b="1" smtClean="0">
                <a:latin typeface="Times New Roman" pitchFamily="-110" charset="0"/>
                <a:sym typeface="Symbol" pitchFamily="-110" charset="2"/>
              </a:rPr>
              <a:t></a:t>
            </a:r>
            <a:r>
              <a:rPr lang="en-US" b="1" smtClean="0">
                <a:latin typeface="Times New Roman" pitchFamily="-110" charset="0"/>
              </a:rPr>
              <a:t> S for which X has a single vertex – identical to the definition of a Defensive Alliance.</a:t>
            </a:r>
            <a:r>
              <a:rPr lang="en-US" smtClean="0">
                <a:latin typeface="Times New Roman" pitchFamily="-110" charset="0"/>
              </a:rPr>
              <a:t> </a:t>
            </a:r>
          </a:p>
          <a:p>
            <a:pPr lvl="2" eaLnBrk="1" hangingPunct="1"/>
            <a:endParaRPr lang="en-US" smtClean="0">
              <a:latin typeface="Times New Roman" pitchFamily="-110" charset="0"/>
            </a:endParaRPr>
          </a:p>
          <a:p>
            <a:pPr lvl="3" eaLnBrk="1" hangingPunct="1">
              <a:buFont typeface="Times" pitchFamily="-110" charset="0"/>
              <a:buNone/>
            </a:pPr>
            <a:r>
              <a:rPr lang="en-US" smtClean="0">
                <a:latin typeface="Times New Roman" pitchFamily="-110" charset="0"/>
              </a:rPr>
              <a:t> 	</a:t>
            </a:r>
            <a:endParaRPr lang="en-US" smtClean="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65539"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	Formal statement of the Secure Set problem (as a decision problem):</a:t>
            </a:r>
          </a:p>
          <a:p>
            <a:pPr lvl="2" eaLnBrk="1" hangingPunct="1"/>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Secure Set: </a:t>
            </a:r>
          </a:p>
          <a:p>
            <a:pPr lvl="3" eaLnBrk="1" hangingPunct="1">
              <a:buFont typeface="Times" pitchFamily="-110" charset="0"/>
              <a:buNone/>
            </a:pPr>
            <a:r>
              <a:rPr lang="en-US" b="1" smtClean="0">
                <a:latin typeface="Times New Roman" pitchFamily="-110" charset="0"/>
              </a:rPr>
              <a:t>   Given: A graph G and an integer k.</a:t>
            </a:r>
          </a:p>
          <a:p>
            <a:pPr lvl="4" eaLnBrk="1" hangingPunct="1">
              <a:buFont typeface="Times" pitchFamily="-110" charset="0"/>
              <a:buNone/>
            </a:pPr>
            <a:r>
              <a:rPr lang="en-US" b="1" smtClean="0">
                <a:latin typeface="Times New Roman" pitchFamily="-110" charset="0"/>
              </a:rPr>
              <a:t>       Does G have a Secure Set with at most k   	vertices?</a:t>
            </a:r>
          </a:p>
          <a:p>
            <a:pPr lvl="3" eaLnBrk="1" hangingPunct="1"/>
            <a:endParaRPr lang="en-US" smtClean="0">
              <a:latin typeface="Times New Roman" pitchFamily="-110" charset="0"/>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66563" name="Rectangle 3"/>
          <p:cNvSpPr>
            <a:spLocks noGrp="1" noChangeArrowheads="1"/>
          </p:cNvSpPr>
          <p:nvPr>
            <p:ph type="body" idx="1"/>
          </p:nvPr>
        </p:nvSpPr>
        <p:spPr>
          <a:xfrm>
            <a:off x="685800" y="2362200"/>
            <a:ext cx="7162800" cy="3429000"/>
          </a:xfrm>
        </p:spPr>
        <p:txBody>
          <a:bodyPr/>
          <a:lstStyle/>
          <a:p>
            <a:pPr lvl="2" eaLnBrk="1" hangingPunct="1">
              <a:lnSpc>
                <a:spcPct val="90000"/>
              </a:lnSpc>
              <a:buFont typeface="Times" pitchFamily="-110" charset="0"/>
              <a:buNone/>
            </a:pPr>
            <a:r>
              <a:rPr lang="en-US" sz="2000" b="1" smtClean="0">
                <a:latin typeface="Times New Roman" pitchFamily="-110" charset="0"/>
              </a:rPr>
              <a:t>	Notice: If someone were to give us a set of k vertices and claimed it was a Secure Set: </a:t>
            </a:r>
          </a:p>
          <a:p>
            <a:pPr lvl="3" eaLnBrk="1" hangingPunct="1">
              <a:lnSpc>
                <a:spcPct val="90000"/>
              </a:lnSpc>
            </a:pPr>
            <a:endParaRPr lang="en-US" sz="1800" b="1" smtClean="0">
              <a:latin typeface="Times New Roman" pitchFamily="-110" charset="0"/>
            </a:endParaRPr>
          </a:p>
          <a:p>
            <a:pPr lvl="3" eaLnBrk="1" hangingPunct="1">
              <a:lnSpc>
                <a:spcPct val="90000"/>
              </a:lnSpc>
              <a:buFont typeface="Times" pitchFamily="-110" charset="0"/>
              <a:buNone/>
            </a:pPr>
            <a:r>
              <a:rPr lang="en-US" sz="1800" b="1" smtClean="0">
                <a:latin typeface="Times New Roman" pitchFamily="-110" charset="0"/>
              </a:rPr>
              <a:t>	We do not know how to verify the claim in polynomial time.</a:t>
            </a:r>
          </a:p>
          <a:p>
            <a:pPr lvl="3" eaLnBrk="1" hangingPunct="1">
              <a:lnSpc>
                <a:spcPct val="90000"/>
              </a:lnSpc>
            </a:pPr>
            <a:endParaRPr lang="en-US" sz="18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It seems we must check each individual subset of the given set of k vertices. There are 2</a:t>
            </a:r>
            <a:r>
              <a:rPr lang="en-US" sz="2000" b="1" baseline="30000" smtClean="0">
                <a:latin typeface="Times New Roman" pitchFamily="-110" charset="0"/>
              </a:rPr>
              <a:t>k</a:t>
            </a:r>
            <a:r>
              <a:rPr lang="en-US" sz="2000" b="1" smtClean="0">
                <a:latin typeface="Times New Roman" pitchFamily="-110" charset="0"/>
              </a:rPr>
              <a:t> possible subsets to check. Since k can be n/2, or n/4, etc., k can be order n, implying 2</a:t>
            </a:r>
            <a:r>
              <a:rPr lang="en-US" sz="2000" b="1" baseline="30000" smtClean="0">
                <a:latin typeface="Times New Roman" pitchFamily="-110" charset="0"/>
              </a:rPr>
              <a:t>k</a:t>
            </a:r>
            <a:r>
              <a:rPr lang="en-US" sz="2000" b="1" smtClean="0">
                <a:latin typeface="Times New Roman" pitchFamily="-110" charset="0"/>
              </a:rPr>
              <a:t> is O(2</a:t>
            </a:r>
            <a:r>
              <a:rPr lang="en-US" sz="2000" b="1" baseline="30000" smtClean="0">
                <a:latin typeface="Times New Roman" pitchFamily="-110" charset="0"/>
              </a:rPr>
              <a:t>n</a:t>
            </a:r>
            <a:r>
              <a:rPr lang="en-US" sz="2000" b="1" smtClean="0">
                <a:latin typeface="Times New Roman" pitchFamily="-110" charset="0"/>
              </a:rPr>
              <a:t>).</a:t>
            </a:r>
          </a:p>
          <a:p>
            <a:pPr eaLnBrk="1" hangingPunct="1">
              <a:lnSpc>
                <a:spcPct val="90000"/>
              </a:lnSpc>
            </a:pPr>
            <a:endParaRPr lang="en-US" sz="2800" b="1" smtClean="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67587" name="Rectangle 3"/>
          <p:cNvSpPr>
            <a:spLocks noGrp="1" noChangeArrowheads="1"/>
          </p:cNvSpPr>
          <p:nvPr>
            <p:ph type="body" idx="1"/>
          </p:nvPr>
        </p:nvSpPr>
        <p:spPr>
          <a:xfrm>
            <a:off x="381000" y="2438400"/>
            <a:ext cx="8534400" cy="3429000"/>
          </a:xfrm>
        </p:spPr>
        <p:txBody>
          <a:bodyPr/>
          <a:lstStyle/>
          <a:p>
            <a:pPr lvl="2" eaLnBrk="1" hangingPunct="1">
              <a:buFont typeface="Times" pitchFamily="-110" charset="0"/>
              <a:buNone/>
            </a:pPr>
            <a:r>
              <a:rPr lang="en-US" b="1" smtClean="0">
                <a:latin typeface="Times New Roman" pitchFamily="-110" charset="0"/>
              </a:rPr>
              <a:t>	So, it seems it can take exponential, O(2</a:t>
            </a:r>
            <a:r>
              <a:rPr lang="en-US" b="1" baseline="30000" smtClean="0">
                <a:latin typeface="Times New Roman" pitchFamily="-110" charset="0"/>
              </a:rPr>
              <a:t>n</a:t>
            </a:r>
            <a:r>
              <a:rPr lang="en-US" b="1" smtClean="0">
                <a:latin typeface="Times New Roman" pitchFamily="-110" charset="0"/>
              </a:rPr>
              <a:t>), time to verify a correct answer.</a:t>
            </a:r>
          </a:p>
          <a:p>
            <a:pPr lvl="2" eaLnBrk="1" hangingPunct="1"/>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That would mean Secure Set is not even in the set NP.</a:t>
            </a:r>
          </a:p>
          <a:p>
            <a:pPr lvl="3" eaLnBrk="1" hangingPunct="1"/>
            <a:endParaRPr lang="en-US" b="1" smtClean="0">
              <a:latin typeface="Times New Roman" pitchFamily="-110" charset="0"/>
            </a:endParaRPr>
          </a:p>
          <a:p>
            <a:pPr lvl="3" eaLnBrk="1" hangingPunct="1">
              <a:buFont typeface="Times" pitchFamily="-110" charset="0"/>
              <a:buNone/>
            </a:pPr>
            <a:r>
              <a:rPr lang="en-US" b="1" smtClean="0">
                <a:latin typeface="Times New Roman" pitchFamily="-110" charset="0"/>
              </a:rPr>
              <a:t>Secure Set may be a VERY hard problem. </a:t>
            </a:r>
          </a:p>
          <a:p>
            <a:pPr eaLnBrk="1" hangingPunct="1"/>
            <a:endParaRPr lang="en-US" b="1" smtClean="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68611" name="Rectangle 3"/>
          <p:cNvSpPr>
            <a:spLocks noGrp="1" noChangeArrowheads="1"/>
          </p:cNvSpPr>
          <p:nvPr>
            <p:ph type="body" idx="1"/>
          </p:nvPr>
        </p:nvSpPr>
        <p:spPr>
          <a:xfrm>
            <a:off x="914400" y="2438400"/>
            <a:ext cx="8001000" cy="3429000"/>
          </a:xfrm>
        </p:spPr>
        <p:txBody>
          <a:bodyPr/>
          <a:lstStyle/>
          <a:p>
            <a:pPr lvl="2" eaLnBrk="1" hangingPunct="1">
              <a:buFont typeface="Times" pitchFamily="-110" charset="0"/>
              <a:buNone/>
            </a:pPr>
            <a:r>
              <a:rPr lang="en-US" smtClean="0">
                <a:latin typeface="Times New Roman" pitchFamily="-110" charset="0"/>
              </a:rPr>
              <a:t> </a:t>
            </a:r>
            <a:r>
              <a:rPr lang="en-US" b="1" smtClean="0">
                <a:latin typeface="Times New Roman" pitchFamily="-110" charset="0"/>
              </a:rPr>
              <a:t>	To explore this a little further, consider the following related problem:</a:t>
            </a:r>
          </a:p>
          <a:p>
            <a:pPr lvl="2" eaLnBrk="1" hangingPunct="1"/>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S–Secure</a:t>
            </a:r>
          </a:p>
          <a:p>
            <a:pPr lvl="2" eaLnBrk="1" hangingPunct="1">
              <a:buFont typeface="Times" pitchFamily="-110" charset="0"/>
              <a:buNone/>
            </a:pPr>
            <a:r>
              <a:rPr lang="en-US" b="1" smtClean="0">
                <a:latin typeface="Times New Roman" pitchFamily="-110" charset="0"/>
              </a:rPr>
              <a:t>	Given: A graph G = (V, E) and S </a:t>
            </a:r>
            <a:r>
              <a:rPr lang="en-US" b="1" smtClean="0">
                <a:latin typeface="Times New Roman" pitchFamily="-110" charset="0"/>
                <a:sym typeface="Symbol" pitchFamily="-110" charset="2"/>
              </a:rPr>
              <a:t></a:t>
            </a:r>
            <a:r>
              <a:rPr lang="en-US" b="1" smtClean="0">
                <a:latin typeface="Times New Roman" pitchFamily="-110" charset="0"/>
              </a:rPr>
              <a:t> V.</a:t>
            </a:r>
          </a:p>
          <a:p>
            <a:pPr lvl="2" eaLnBrk="1" hangingPunct="1">
              <a:buFont typeface="Times" pitchFamily="-110" charset="0"/>
              <a:buNone/>
            </a:pPr>
            <a:r>
              <a:rPr lang="en-US" b="1" smtClean="0">
                <a:latin typeface="Times New Roman" pitchFamily="-110" charset="0"/>
              </a:rPr>
              <a:t>		   Is S a secure set?</a:t>
            </a:r>
          </a:p>
          <a:p>
            <a:pPr eaLnBrk="1" hangingPunct="1"/>
            <a:endParaRPr lang="en-US" b="1" smtClean="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69635" name="Rectangle 3"/>
          <p:cNvSpPr>
            <a:spLocks noGrp="1" noChangeArrowheads="1"/>
          </p:cNvSpPr>
          <p:nvPr>
            <p:ph type="body" idx="1"/>
          </p:nvPr>
        </p:nvSpPr>
        <p:spPr>
          <a:xfrm>
            <a:off x="685800" y="2895600"/>
            <a:ext cx="7162800" cy="3429000"/>
          </a:xfrm>
        </p:spPr>
        <p:txBody>
          <a:bodyPr/>
          <a:lstStyle/>
          <a:p>
            <a:pPr lvl="2" eaLnBrk="1" hangingPunct="1">
              <a:buFont typeface="Times" pitchFamily="-110" charset="0"/>
              <a:buNone/>
            </a:pPr>
            <a:r>
              <a:rPr lang="en-US" b="1" smtClean="0">
                <a:latin typeface="Times New Roman" pitchFamily="-110" charset="0"/>
              </a:rPr>
              <a:t>	Notice that we encounter the same difficulty as above – We don't know what we could be given that we could use, in polynomial time, to verify that S is, in deed, a secure set</a:t>
            </a:r>
            <a:r>
              <a:rPr lang="en-US" smtClean="0">
                <a:latin typeface="Times New Roman" pitchFamily="-110" charset="0"/>
              </a:rPr>
              <a:t>.</a:t>
            </a:r>
          </a:p>
          <a:p>
            <a:pPr eaLnBrk="1" hangingPunct="1"/>
            <a:endParaRPr lang="en-US" smtClean="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70659" name="Rectangle 3"/>
          <p:cNvSpPr>
            <a:spLocks noGrp="1" noChangeArrowheads="1"/>
          </p:cNvSpPr>
          <p:nvPr>
            <p:ph type="body" idx="1"/>
          </p:nvPr>
        </p:nvSpPr>
        <p:spPr>
          <a:xfrm>
            <a:off x="914400" y="2362200"/>
            <a:ext cx="7162800" cy="3429000"/>
          </a:xfrm>
        </p:spPr>
        <p:txBody>
          <a:bodyPr/>
          <a:lstStyle/>
          <a:p>
            <a:pPr lvl="2" eaLnBrk="1" hangingPunct="1">
              <a:buFont typeface="Times" pitchFamily="-110" charset="0"/>
              <a:buNone/>
            </a:pPr>
            <a:r>
              <a:rPr lang="en-US" b="1" smtClean="0">
                <a:latin typeface="Times New Roman" pitchFamily="-110" charset="0"/>
              </a:rPr>
              <a:t>Suppose, though, we asked the question differently – the complemented version:</a:t>
            </a:r>
          </a:p>
          <a:p>
            <a:pPr lvl="2" eaLnBrk="1" hangingPunct="1"/>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S–notSecure</a:t>
            </a:r>
          </a:p>
          <a:p>
            <a:pPr lvl="2" eaLnBrk="1" hangingPunct="1">
              <a:buFont typeface="Times" pitchFamily="-110" charset="0"/>
              <a:buNone/>
            </a:pPr>
            <a:r>
              <a:rPr lang="en-US" b="1" smtClean="0">
                <a:latin typeface="Times New Roman" pitchFamily="-110" charset="0"/>
              </a:rPr>
              <a:t>		Given: A graph G = (V, E) and S </a:t>
            </a:r>
            <a:r>
              <a:rPr lang="en-US" b="1" smtClean="0">
                <a:latin typeface="Times New Roman" pitchFamily="-110" charset="0"/>
                <a:sym typeface="Symbol" pitchFamily="-110" charset="2"/>
              </a:rPr>
              <a:t></a:t>
            </a:r>
            <a:r>
              <a:rPr lang="en-US" b="1" smtClean="0">
                <a:latin typeface="Times New Roman" pitchFamily="-110" charset="0"/>
              </a:rPr>
              <a:t> V. </a:t>
            </a:r>
          </a:p>
          <a:p>
            <a:pPr lvl="2" eaLnBrk="1" hangingPunct="1">
              <a:buFont typeface="Times" pitchFamily="-110" charset="0"/>
              <a:buNone/>
            </a:pPr>
            <a:r>
              <a:rPr lang="en-US" b="1" smtClean="0">
                <a:latin typeface="Times New Roman" pitchFamily="-110" charset="0"/>
              </a:rPr>
              <a:t>			Is S not a secure set?</a:t>
            </a:r>
          </a:p>
          <a:p>
            <a:pPr eaLnBrk="1" hangingPunct="1"/>
            <a:endParaRPr lang="en-US" smtClean="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71683" name="Rectangle 3"/>
          <p:cNvSpPr>
            <a:spLocks noGrp="1" noChangeArrowheads="1"/>
          </p:cNvSpPr>
          <p:nvPr>
            <p:ph type="body" idx="1"/>
          </p:nvPr>
        </p:nvSpPr>
        <p:spPr>
          <a:xfrm>
            <a:off x="533400" y="2362200"/>
            <a:ext cx="7162800" cy="3429000"/>
          </a:xfrm>
        </p:spPr>
        <p:txBody>
          <a:bodyPr/>
          <a:lstStyle/>
          <a:p>
            <a:pPr lvl="2" eaLnBrk="1" hangingPunct="1">
              <a:buFont typeface="Times" pitchFamily="-110" charset="0"/>
              <a:buNone/>
            </a:pPr>
            <a:r>
              <a:rPr lang="en-US" b="1" smtClean="0">
                <a:latin typeface="Times New Roman" pitchFamily="-110" charset="0"/>
              </a:rPr>
              <a:t>	Both of these problems use the same set of instances, and an instance in the first is "yes" if and only if it is "no" in the second. The problems are said to be "complements" of each other. If one is shown to be in NP, the other is said to be in Co–NP.</a:t>
            </a:r>
          </a:p>
          <a:p>
            <a:pPr eaLnBrk="1" hangingPunct="1"/>
            <a:endParaRPr lang="en-US" b="1"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pPr eaLnBrk="1" hangingPunct="1"/>
            <a:r>
              <a:rPr lang="en-US" sz="3200" b="1" i="1" smtClean="0">
                <a:solidFill>
                  <a:schemeClr val="bg2"/>
                </a:solidFill>
              </a:rPr>
              <a:t>Notion of "Order"</a:t>
            </a:r>
            <a:endParaRPr lang="en-US" sz="3200" smtClean="0"/>
          </a:p>
        </p:txBody>
      </p:sp>
      <p:sp>
        <p:nvSpPr>
          <p:cNvPr id="370691"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b="1" smtClean="0"/>
              <a:t>	</a:t>
            </a:r>
            <a:r>
              <a:rPr lang="en-US" sz="2000" b="1" smtClean="0"/>
              <a:t>This is particularly useful when f(n) is not known precisely, is complicated to compute, and/or difficult to use. We can, by this, replace f(n) by g(n) and know we aren't "off too far."</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We say f(n) is "in the order of g(n)" or, simply, f(n) </a:t>
            </a:r>
            <a:r>
              <a:rPr lang="en-US" sz="2000" b="1" smtClean="0">
                <a:sym typeface="Symbol" pitchFamily="-110" charset="2"/>
              </a:rPr>
              <a:t></a:t>
            </a:r>
            <a:r>
              <a:rPr lang="en-US" sz="2000" b="1" smtClean="0"/>
              <a:t> O(g(n)).</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Usually, g(n) is a simple function, like nlog(n), n</a:t>
            </a:r>
            <a:r>
              <a:rPr lang="en-US" sz="2000" b="1" baseline="30000" smtClean="0"/>
              <a:t>3</a:t>
            </a:r>
            <a:r>
              <a:rPr lang="en-US" sz="2000" b="1" smtClean="0"/>
              <a:t>, 2</a:t>
            </a:r>
            <a:r>
              <a:rPr lang="en-US" sz="2000" b="1" baseline="30000" smtClean="0"/>
              <a:t>n</a:t>
            </a:r>
            <a:r>
              <a:rPr lang="en-US" sz="2000" b="1" smtClean="0"/>
              <a:t>, etc., that's easy to understand and use.</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72707"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800" b="1" smtClean="0">
                <a:latin typeface="Times New Roman" pitchFamily="-110" charset="0"/>
              </a:rPr>
              <a:t>	Recall that if S is not a secure set, then there exists a subset X of S for which |N[X] </a:t>
            </a:r>
            <a:r>
              <a:rPr lang="en-US" sz="2800" b="1" smtClean="0">
                <a:latin typeface="Times New Roman" pitchFamily="-110" charset="0"/>
                <a:sym typeface="Symbol" pitchFamily="-110" charset="2"/>
              </a:rPr>
              <a:t></a:t>
            </a:r>
            <a:r>
              <a:rPr lang="en-US" sz="2800" b="1" smtClean="0">
                <a:latin typeface="Times New Roman" pitchFamily="-110" charset="0"/>
              </a:rPr>
              <a:t> S| &lt; |N[X]–S|. So, if we are given an instance – a graph G and set S – where S is not a secure set, then someone can give us a set X and claim "X will not satisfy the secure set property," that is, </a:t>
            </a:r>
          </a:p>
          <a:p>
            <a:pPr eaLnBrk="1" hangingPunct="1">
              <a:lnSpc>
                <a:spcPct val="90000"/>
              </a:lnSpc>
              <a:buFont typeface="Times" pitchFamily="-110" charset="0"/>
              <a:buNone/>
            </a:pPr>
            <a:r>
              <a:rPr lang="en-US" sz="2800" b="1" smtClean="0">
                <a:latin typeface="Times New Roman" pitchFamily="-110" charset="0"/>
              </a:rPr>
              <a:t>			|N[X] </a:t>
            </a:r>
            <a:r>
              <a:rPr lang="en-US" sz="2800" b="1" smtClean="0">
                <a:latin typeface="Times New Roman" pitchFamily="-110" charset="0"/>
                <a:sym typeface="Symbol" pitchFamily="-110" charset="2"/>
              </a:rPr>
              <a:t></a:t>
            </a:r>
            <a:r>
              <a:rPr lang="en-US" sz="2800" b="1" smtClean="0">
                <a:latin typeface="Times New Roman" pitchFamily="-110" charset="0"/>
              </a:rPr>
              <a:t> S| &lt; |N[X]–S|.</a:t>
            </a:r>
            <a:r>
              <a:rPr lang="en-US" sz="2800" smtClean="0">
                <a:latin typeface="Times New Roman" pitchFamily="-110" charset="0"/>
              </a:rPr>
              <a:t> </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Secure Sets</a:t>
            </a:r>
          </a:p>
        </p:txBody>
      </p:sp>
      <p:sp>
        <p:nvSpPr>
          <p:cNvPr id="73731" name="Rectangle 3"/>
          <p:cNvSpPr>
            <a:spLocks noGrp="1" noChangeArrowheads="1"/>
          </p:cNvSpPr>
          <p:nvPr>
            <p:ph type="body" idx="1"/>
          </p:nvPr>
        </p:nvSpPr>
        <p:spPr/>
        <p:txBody>
          <a:bodyPr/>
          <a:lstStyle/>
          <a:p>
            <a:pPr eaLnBrk="1" hangingPunct="1">
              <a:buFont typeface="Times" pitchFamily="-110" charset="0"/>
              <a:buNone/>
            </a:pPr>
            <a:r>
              <a:rPr lang="en-US" sz="2800" smtClean="0">
                <a:latin typeface="Times New Roman" pitchFamily="-110" charset="0"/>
              </a:rPr>
              <a:t>	</a:t>
            </a:r>
            <a:r>
              <a:rPr lang="en-US" sz="2800" b="1" smtClean="0">
                <a:latin typeface="Times New Roman" pitchFamily="-110" charset="0"/>
              </a:rPr>
              <a:t>It is an easy process, when given G, S, and X, to simply count the two quantities and determine that X does not satisfy the secure set property. Hence, verifying the answer in polynomial time. Therefore, S–notSecure is in the set NP. It follows that S–Secure must then be in Co–NP.</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Class FPT (Fixed Parameter Tractable)</a:t>
            </a:r>
            <a:br>
              <a:rPr lang="en-US" sz="3200" b="1" i="1">
                <a:solidFill>
                  <a:schemeClr val="bg2">
                    <a:alpha val="50000"/>
                  </a:schemeClr>
                </a:solidFill>
                <a:latin typeface="Times New Roman" pitchFamily="17" charset="0"/>
              </a:rPr>
            </a:br>
            <a:endParaRPr lang="en-US" b="1">
              <a:solidFill>
                <a:schemeClr val="tx1"/>
              </a:solidFill>
              <a:latin typeface="Times New Roman" pitchFamily="17" charset="0"/>
            </a:endParaRPr>
          </a:p>
        </p:txBody>
      </p:sp>
      <p:sp>
        <p:nvSpPr>
          <p:cNvPr id="20483"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	Unless P = NP, all NP–Hard problems have only exponential algorithms. </a:t>
            </a:r>
          </a:p>
          <a:p>
            <a:pPr lvl="2" eaLnBrk="1" hangingPunct="1"/>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That is, O(2</a:t>
            </a:r>
            <a:r>
              <a:rPr lang="en-US" b="1" baseline="30000" smtClean="0">
                <a:latin typeface="Times New Roman" pitchFamily="-110" charset="0"/>
              </a:rPr>
              <a:t>n</a:t>
            </a:r>
            <a:r>
              <a:rPr lang="en-US" b="1" smtClean="0">
                <a:latin typeface="Times New Roman" pitchFamily="-110" charset="0"/>
              </a:rPr>
              <a:t>) where n is the size of the instance. This is essentially: "generate and test each possible solution." </a:t>
            </a:r>
          </a:p>
          <a:p>
            <a:pPr eaLnBrk="1" hangingPunct="1"/>
            <a:endParaRPr lang="en-US" smtClean="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endParaRPr lang="en-US" sz="3200" b="1">
              <a:solidFill>
                <a:schemeClr val="tx1">
                  <a:alpha val="50000"/>
                </a:schemeClr>
              </a:solidFill>
              <a:latin typeface="Times New Roman" pitchFamily="17" charset="0"/>
            </a:endParaRPr>
          </a:p>
        </p:txBody>
      </p:sp>
      <p:sp>
        <p:nvSpPr>
          <p:cNvPr id="88067"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	On the other hand, there are documented cases of algorithms for some of these problems that work surprisingly well for many, if not most, instances.</a:t>
            </a:r>
          </a:p>
          <a:p>
            <a:pPr lvl="2" eaLnBrk="1" hangingPunct="1">
              <a:buFont typeface="Times" pitchFamily="-110" charset="0"/>
              <a:buNone/>
            </a:pPr>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Why?</a:t>
            </a:r>
          </a:p>
          <a:p>
            <a:pPr eaLnBrk="1" hangingPunct="1"/>
            <a:endParaRPr lang="en-US" smtClean="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90115"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	For some problems, we don't know.</a:t>
            </a:r>
          </a:p>
          <a:p>
            <a:pPr lvl="2" eaLnBrk="1" hangingPunct="1">
              <a:buFont typeface="Times" pitchFamily="-110" charset="0"/>
              <a:buNone/>
            </a:pPr>
            <a:r>
              <a:rPr lang="en-US" b="1" smtClean="0">
                <a:latin typeface="Times New Roman" pitchFamily="-110" charset="0"/>
              </a:rPr>
              <a:t>	</a:t>
            </a:r>
          </a:p>
          <a:p>
            <a:pPr lvl="2" eaLnBrk="1" hangingPunct="1">
              <a:buFont typeface="Times" pitchFamily="-110" charset="0"/>
              <a:buNone/>
            </a:pPr>
            <a:r>
              <a:rPr lang="en-US" b="1" smtClean="0">
                <a:latin typeface="Times New Roman" pitchFamily="-110" charset="0"/>
              </a:rPr>
              <a:t>	But, for others: When certain properties or features of the problem instances are restricted, the algorithm actually behaves in a polynomial manner.</a:t>
            </a:r>
          </a:p>
          <a:p>
            <a:pPr eaLnBrk="1" hangingPunct="1"/>
            <a:endParaRPr lang="en-US" smtClean="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91139" name="Rectangle 3"/>
          <p:cNvSpPr>
            <a:spLocks noGrp="1" noChangeArrowheads="1"/>
          </p:cNvSpPr>
          <p:nvPr>
            <p:ph type="body" idx="1"/>
          </p:nvPr>
        </p:nvSpPr>
        <p:spPr/>
        <p:txBody>
          <a:bodyPr/>
          <a:lstStyle/>
          <a:p>
            <a:pPr lvl="2" eaLnBrk="1" hangingPunct="1">
              <a:buFont typeface="Times" pitchFamily="-110" charset="0"/>
              <a:buNone/>
            </a:pPr>
            <a:r>
              <a:rPr lang="en-US" sz="2000" b="1" smtClean="0">
                <a:latin typeface="Times New Roman" pitchFamily="-110" charset="0"/>
              </a:rPr>
              <a:t>For example –</a:t>
            </a:r>
          </a:p>
          <a:p>
            <a:pPr lvl="2" eaLnBrk="1" hangingPunct="1">
              <a:buFont typeface="Times" pitchFamily="-110" charset="0"/>
              <a:buNone/>
            </a:pPr>
            <a:r>
              <a:rPr lang="en-US" sz="2000" b="1" smtClean="0">
                <a:latin typeface="Times New Roman" pitchFamily="-110" charset="0"/>
              </a:rPr>
              <a:t>	Subset Sum</a:t>
            </a:r>
          </a:p>
          <a:p>
            <a:pPr lvl="3" eaLnBrk="1" hangingPunct="1">
              <a:buFont typeface="Times" pitchFamily="-110" charset="0"/>
              <a:buNone/>
            </a:pPr>
            <a:r>
              <a:rPr lang="en-US" sz="1800" b="1" smtClean="0">
                <a:latin typeface="Times New Roman" pitchFamily="-110" charset="0"/>
              </a:rPr>
              <a:t>	Given: n positive integers S = {s</a:t>
            </a:r>
            <a:r>
              <a:rPr lang="en-US" sz="1800" b="1" baseline="-25000" smtClean="0">
                <a:latin typeface="Times New Roman" pitchFamily="-110" charset="0"/>
              </a:rPr>
              <a:t>1</a:t>
            </a:r>
            <a:r>
              <a:rPr lang="en-US" sz="1800" b="1" smtClean="0">
                <a:latin typeface="Times New Roman" pitchFamily="-110" charset="0"/>
              </a:rPr>
              <a:t>, s</a:t>
            </a:r>
            <a:r>
              <a:rPr lang="en-US" sz="1800" b="1" baseline="-25000" smtClean="0">
                <a:latin typeface="Times New Roman" pitchFamily="-110" charset="0"/>
              </a:rPr>
              <a:t>2</a:t>
            </a:r>
            <a:r>
              <a:rPr lang="en-US" sz="1800" b="1" smtClean="0">
                <a:latin typeface="Times New Roman" pitchFamily="-110" charset="0"/>
              </a:rPr>
              <a:t>, …, s</a:t>
            </a:r>
            <a:r>
              <a:rPr lang="en-US" sz="1800" b="1" baseline="-25000" smtClean="0">
                <a:latin typeface="Times New Roman" pitchFamily="-110" charset="0"/>
              </a:rPr>
              <a:t>n</a:t>
            </a:r>
            <a:r>
              <a:rPr lang="en-US" sz="1800" b="1" smtClean="0">
                <a:latin typeface="Times New Roman" pitchFamily="-110" charset="0"/>
              </a:rPr>
              <a:t>} and a value B.</a:t>
            </a:r>
          </a:p>
          <a:p>
            <a:pPr lvl="3" eaLnBrk="1" hangingPunct="1">
              <a:buFont typeface="Times" pitchFamily="-110" charset="0"/>
              <a:buNone/>
            </a:pPr>
            <a:r>
              <a:rPr lang="en-US" sz="1800" b="1" smtClean="0">
                <a:latin typeface="Times New Roman" pitchFamily="-110" charset="0"/>
              </a:rPr>
              <a:t>	</a:t>
            </a:r>
          </a:p>
          <a:p>
            <a:pPr lvl="3" eaLnBrk="1" hangingPunct="1">
              <a:buFont typeface="Times" pitchFamily="-110" charset="0"/>
              <a:buNone/>
            </a:pPr>
            <a:r>
              <a:rPr lang="en-US" sz="1800" b="1" smtClean="0">
                <a:latin typeface="Times New Roman" pitchFamily="-110" charset="0"/>
              </a:rPr>
              <a:t>	Is there a subset of S that totals exactly B?</a:t>
            </a:r>
          </a:p>
          <a:p>
            <a:pPr lvl="2" eaLnBrk="1" hangingPunct="1"/>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This is an NP–Complete problem. There is a dynamic programming algorithm that executes in O(Bn) time.</a:t>
            </a:r>
          </a:p>
          <a:p>
            <a:pPr eaLnBrk="1" hangingPunct="1"/>
            <a:endParaRPr lang="en-US" sz="2800" b="1" smtClean="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92163" name="Rectangle 3"/>
          <p:cNvSpPr>
            <a:spLocks noGrp="1" noChangeArrowheads="1"/>
          </p:cNvSpPr>
          <p:nvPr>
            <p:ph type="body" idx="1"/>
          </p:nvPr>
        </p:nvSpPr>
        <p:spPr/>
        <p:txBody>
          <a:bodyPr/>
          <a:lstStyle/>
          <a:p>
            <a:pPr lvl="2" eaLnBrk="1" hangingPunct="1">
              <a:buFont typeface="Times" pitchFamily="-110" charset="0"/>
              <a:buNone/>
            </a:pPr>
            <a:r>
              <a:rPr lang="en-US" sz="2000" b="1" smtClean="0">
                <a:latin typeface="Times New Roman" pitchFamily="-110" charset="0"/>
              </a:rPr>
              <a:t>	Why is O(Bn) not polynomial? </a:t>
            </a:r>
          </a:p>
          <a:p>
            <a:pPr lvl="2" eaLnBrk="1" hangingPunct="1"/>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Because B can be exponentially large, in fact, bigger than 2</a:t>
            </a:r>
            <a:r>
              <a:rPr lang="en-US" sz="2000" b="1" baseline="30000" smtClean="0">
                <a:latin typeface="Times New Roman" pitchFamily="-110" charset="0"/>
              </a:rPr>
              <a:t>n</a:t>
            </a:r>
            <a:r>
              <a:rPr lang="en-US" sz="2000" b="1" smtClean="0">
                <a:latin typeface="Times New Roman" pitchFamily="-110" charset="0"/>
              </a:rPr>
              <a:t>. Notice that 2</a:t>
            </a:r>
            <a:r>
              <a:rPr lang="en-US" sz="2000" b="1" baseline="30000" smtClean="0">
                <a:latin typeface="Times New Roman" pitchFamily="-110" charset="0"/>
              </a:rPr>
              <a:t>n</a:t>
            </a:r>
            <a:r>
              <a:rPr lang="en-US" sz="2000" b="1" smtClean="0">
                <a:latin typeface="Times New Roman" pitchFamily="-110" charset="0"/>
              </a:rPr>
              <a:t> can be represented with n bits. So, B can double when n is increased by only one.</a:t>
            </a:r>
          </a:p>
          <a:p>
            <a:pPr lvl="2" eaLnBrk="1" hangingPunct="1"/>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But, if B is relatively small, this is a very reasonable algorithm.</a:t>
            </a:r>
          </a:p>
          <a:p>
            <a:pPr eaLnBrk="1" hangingPunct="1"/>
            <a:endParaRPr lang="en-US" sz="2800" b="1" smtClean="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93187" name="Rectangle 3"/>
          <p:cNvSpPr>
            <a:spLocks noGrp="1" noChangeArrowheads="1"/>
          </p:cNvSpPr>
          <p:nvPr>
            <p:ph type="body" idx="1"/>
          </p:nvPr>
        </p:nvSpPr>
        <p:spPr/>
        <p:txBody>
          <a:bodyPr/>
          <a:lstStyle/>
          <a:p>
            <a:pPr lvl="2" eaLnBrk="1" hangingPunct="1">
              <a:lnSpc>
                <a:spcPct val="90000"/>
              </a:lnSpc>
              <a:buFont typeface="Times" pitchFamily="-110" charset="0"/>
              <a:buNone/>
            </a:pPr>
            <a:r>
              <a:rPr lang="en-US" sz="2000" b="1" smtClean="0">
                <a:latin typeface="Times New Roman" pitchFamily="-110" charset="0"/>
              </a:rPr>
              <a:t>	Is this "significant"?</a:t>
            </a:r>
          </a:p>
          <a:p>
            <a:pPr lvl="2" eaLnBrk="1" hangingPunct="1">
              <a:lnSpc>
                <a:spcPct val="90000"/>
              </a:lnSpc>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Yes, from both a practical and theoretical point of view.</a:t>
            </a:r>
          </a:p>
          <a:p>
            <a:pPr lvl="2" eaLnBrk="1" hangingPunct="1">
              <a:lnSpc>
                <a:spcPct val="90000"/>
              </a:lnSpc>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Practically, there are several other problems that this approach applies to: Knapsack, bin packing, multi-processor scheduling, etc., and many of these have real world implications.</a:t>
            </a:r>
          </a:p>
          <a:p>
            <a:pPr eaLnBrk="1" hangingPunct="1">
              <a:lnSpc>
                <a:spcPct val="90000"/>
              </a:lnSpc>
            </a:pPr>
            <a:endParaRPr lang="en-US" sz="2800" b="1" smtClean="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94211" name="Rectangle 3"/>
          <p:cNvSpPr>
            <a:spLocks noGrp="1" noChangeArrowheads="1"/>
          </p:cNvSpPr>
          <p:nvPr>
            <p:ph type="body" idx="1"/>
          </p:nvPr>
        </p:nvSpPr>
        <p:spPr/>
        <p:txBody>
          <a:bodyPr/>
          <a:lstStyle/>
          <a:p>
            <a:pPr lvl="2" eaLnBrk="1" hangingPunct="1">
              <a:lnSpc>
                <a:spcPct val="90000"/>
              </a:lnSpc>
              <a:buFont typeface="Times" pitchFamily="-110" charset="0"/>
              <a:buNone/>
            </a:pPr>
            <a:r>
              <a:rPr lang="en-US" b="1" smtClean="0">
                <a:latin typeface="Times New Roman" pitchFamily="-110" charset="0"/>
              </a:rPr>
              <a:t>	For example, consider a freight shipping company that has n = 100 items to be transported by truck from one coast to the other. A truck can haul B tons. The total of the 100 items far exceeds B, so one wishes to fill the  truck to B, if possible (note: getting as close as possible is an equally difficult problem).</a:t>
            </a:r>
          </a:p>
          <a:p>
            <a:pPr eaLnBrk="1" hangingPunct="1">
              <a:lnSpc>
                <a:spcPct val="90000"/>
              </a:lnSpc>
            </a:pPr>
            <a:endParaRPr lang="en-US" smtClean="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95235" name="Rectangle 3"/>
          <p:cNvSpPr>
            <a:spLocks noGrp="1" noChangeArrowheads="1"/>
          </p:cNvSpPr>
          <p:nvPr>
            <p:ph type="body" idx="1"/>
          </p:nvPr>
        </p:nvSpPr>
        <p:spPr/>
        <p:txBody>
          <a:bodyPr/>
          <a:lstStyle/>
          <a:p>
            <a:pPr lvl="2" eaLnBrk="1" hangingPunct="1">
              <a:buFont typeface="Times" pitchFamily="-110" charset="0"/>
              <a:buNone/>
            </a:pPr>
            <a:r>
              <a:rPr lang="en-US" sz="2000" b="1" smtClean="0">
                <a:latin typeface="Times New Roman" pitchFamily="-110" charset="0"/>
              </a:rPr>
              <a:t>	For the DP algorithm to run in exponential time, </a:t>
            </a:r>
          </a:p>
          <a:p>
            <a:pPr lvl="2" eaLnBrk="1" hangingPunct="1">
              <a:buFont typeface="Times" pitchFamily="-110" charset="0"/>
              <a:buNone/>
            </a:pPr>
            <a:r>
              <a:rPr lang="en-US" sz="2000" b="1" smtClean="0">
                <a:latin typeface="Times New Roman" pitchFamily="-110" charset="0"/>
              </a:rPr>
              <a:t>	B would need to be in the order of 2</a:t>
            </a:r>
            <a:r>
              <a:rPr lang="en-US" sz="2000" b="1" baseline="30000" smtClean="0">
                <a:latin typeface="Times New Roman" pitchFamily="-110" charset="0"/>
              </a:rPr>
              <a:t>100</a:t>
            </a:r>
            <a:r>
              <a:rPr lang="en-US" sz="2000" b="1" smtClean="0">
                <a:latin typeface="Times New Roman" pitchFamily="-110" charset="0"/>
              </a:rPr>
              <a:t> – </a:t>
            </a:r>
          </a:p>
          <a:p>
            <a:pPr lvl="2" eaLnBrk="1" hangingPunct="1">
              <a:buFont typeface="Times" pitchFamily="-110" charset="0"/>
              <a:buNone/>
            </a:pPr>
            <a:r>
              <a:rPr lang="en-US" sz="2000" b="1" smtClean="0">
                <a:latin typeface="Times New Roman" pitchFamily="-110" charset="0"/>
              </a:rPr>
              <a:t>	</a:t>
            </a:r>
          </a:p>
          <a:p>
            <a:pPr lvl="2" eaLnBrk="1" hangingPunct="1">
              <a:buFont typeface="Times" pitchFamily="-110" charset="0"/>
              <a:buNone/>
            </a:pPr>
            <a:r>
              <a:rPr lang="en-US" sz="2000" b="1" smtClean="0">
                <a:latin typeface="Times New Roman" pitchFamily="-110" charset="0"/>
              </a:rPr>
              <a:t>	They don't make trucks that big. </a:t>
            </a:r>
          </a:p>
          <a:p>
            <a:pPr lvl="2" eaLnBrk="1" hangingPunct="1">
              <a:buFont typeface="Times" pitchFamily="-110" charset="0"/>
              <a:buNone/>
            </a:pPr>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Normally, B might be 5 to 10 tons. Thus the algorithm runs in O(20,000n) time. A large coefficient, but still linear in n.</a:t>
            </a:r>
          </a:p>
          <a:p>
            <a:pPr eaLnBrk="1" hangingPunct="1"/>
            <a:endParaRPr lang="en-US" sz="28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  </a:t>
            </a:r>
          </a:p>
        </p:txBody>
      </p:sp>
      <p:sp>
        <p:nvSpPr>
          <p:cNvPr id="10243" name="Rectangle 3"/>
          <p:cNvSpPr>
            <a:spLocks noGrp="1" noChangeArrowheads="1"/>
          </p:cNvSpPr>
          <p:nvPr>
            <p:ph type="body" idx="1"/>
          </p:nvPr>
        </p:nvSpPr>
        <p:spPr>
          <a:xfrm>
            <a:off x="1219200" y="2362200"/>
            <a:ext cx="7162800" cy="3429000"/>
          </a:xfrm>
        </p:spPr>
        <p:txBody>
          <a:bodyPr/>
          <a:lstStyle/>
          <a:p>
            <a:pPr lvl="2" eaLnBrk="1" hangingPunct="1">
              <a:buFont typeface="Times" pitchFamily="-110" charset="0"/>
              <a:buNone/>
            </a:pPr>
            <a:r>
              <a:rPr lang="en-US" b="1" smtClean="0">
                <a:latin typeface="Times New Roman" pitchFamily="-110" charset="0"/>
              </a:rPr>
              <a:t>	Order of an Algorithm: The maximum number of steps required to find the answer to any instance of size n, for any arbitrary value of n. </a:t>
            </a:r>
          </a:p>
          <a:p>
            <a:pPr lvl="2" eaLnBrk="1" hangingPunct="1"/>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For example, if an algorithm requires at most 6n</a:t>
            </a:r>
            <a:r>
              <a:rPr lang="en-US" b="1" baseline="30000" smtClean="0">
                <a:latin typeface="Times New Roman" pitchFamily="-110" charset="0"/>
              </a:rPr>
              <a:t>2</a:t>
            </a:r>
            <a:r>
              <a:rPr lang="en-US" b="1" smtClean="0">
                <a:latin typeface="Times New Roman" pitchFamily="-110" charset="0"/>
              </a:rPr>
              <a:t>+3n–6 steps on any instance of size n, we say it is "order n</a:t>
            </a:r>
            <a:r>
              <a:rPr lang="en-US" b="1" baseline="30000" smtClean="0">
                <a:latin typeface="Times New Roman" pitchFamily="-110" charset="0"/>
              </a:rPr>
              <a:t>2</a:t>
            </a:r>
            <a:r>
              <a:rPr lang="en-US" b="1" smtClean="0">
                <a:latin typeface="Times New Roman" pitchFamily="-110" charset="0"/>
              </a:rPr>
              <a:t>" or, simply, O(n</a:t>
            </a:r>
            <a:r>
              <a:rPr lang="en-US" b="1" baseline="30000" smtClean="0">
                <a:latin typeface="Times New Roman" pitchFamily="-110" charset="0"/>
              </a:rPr>
              <a:t>2</a:t>
            </a:r>
            <a:r>
              <a:rPr lang="en-US" b="1" smtClean="0">
                <a:latin typeface="Times New Roman" pitchFamily="-110" charset="0"/>
              </a:rPr>
              <a:t>).</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96259"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mtClean="0"/>
              <a:t>  </a:t>
            </a:r>
            <a:r>
              <a:rPr lang="en-US" b="1" smtClean="0"/>
              <a:t>So, what do we mean by FPT?</a:t>
            </a:r>
          </a:p>
          <a:p>
            <a:pPr eaLnBrk="1" hangingPunct="1">
              <a:lnSpc>
                <a:spcPct val="90000"/>
              </a:lnSpc>
              <a:buFont typeface="Times" pitchFamily="-110" charset="0"/>
              <a:buNone/>
            </a:pPr>
            <a:r>
              <a:rPr lang="en-US" b="1" smtClean="0"/>
              <a:t>  The idea is to design a solution (an algorithm) for solving some NP–Hard problem in such a way that the part of the problem that leads to exponential time is isolated.</a:t>
            </a:r>
            <a:endParaRPr lang="en-US" smtClean="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 </a:t>
            </a:r>
          </a:p>
        </p:txBody>
      </p:sp>
      <p:sp>
        <p:nvSpPr>
          <p:cNvPr id="97283" name="Rectangle 3"/>
          <p:cNvSpPr>
            <a:spLocks noGrp="1" noChangeArrowheads="1"/>
          </p:cNvSpPr>
          <p:nvPr>
            <p:ph type="body" idx="1"/>
          </p:nvPr>
        </p:nvSpPr>
        <p:spPr>
          <a:xfrm>
            <a:off x="1676400" y="1676400"/>
            <a:ext cx="7239000" cy="4191000"/>
          </a:xfrm>
        </p:spPr>
        <p:txBody>
          <a:bodyPr/>
          <a:lstStyle/>
          <a:p>
            <a:pPr eaLnBrk="1" hangingPunct="1">
              <a:buFont typeface="Times" pitchFamily="-110" charset="0"/>
              <a:buNone/>
            </a:pPr>
            <a:r>
              <a:rPr lang="en-US" sz="2800" smtClean="0"/>
              <a:t>   </a:t>
            </a:r>
            <a:r>
              <a:rPr lang="en-US" sz="2800" b="1" smtClean="0"/>
              <a:t>Suppose we have developed an algorithm to find the minimum number of "bandersnatches" in a graph G. It’s running time is order </a:t>
            </a:r>
          </a:p>
          <a:p>
            <a:pPr eaLnBrk="1" hangingPunct="1">
              <a:buFont typeface="Times" pitchFamily="-110" charset="0"/>
              <a:buNone/>
            </a:pPr>
            <a:r>
              <a:rPr lang="en-US" sz="2800" b="1" smtClean="0"/>
              <a:t>   2</a:t>
            </a:r>
            <a:r>
              <a:rPr lang="en-US" sz="2800" b="1" baseline="30000" smtClean="0">
                <a:sym typeface="Symbol" pitchFamily="-110" charset="2"/>
              </a:rPr>
              <a:t></a:t>
            </a:r>
            <a:r>
              <a:rPr lang="en-US" sz="2800" b="1" baseline="30000" smtClean="0"/>
              <a:t>–</a:t>
            </a:r>
            <a:r>
              <a:rPr lang="en-US" sz="2800" b="1" baseline="30000" smtClean="0">
                <a:sym typeface="Symbol" pitchFamily="-110" charset="2"/>
              </a:rPr>
              <a:t></a:t>
            </a:r>
            <a:r>
              <a:rPr lang="en-US" sz="2800" b="1" smtClean="0"/>
              <a:t>n</a:t>
            </a:r>
            <a:r>
              <a:rPr lang="en-US" sz="2800" b="1" baseline="30000" smtClean="0"/>
              <a:t>3</a:t>
            </a:r>
            <a:r>
              <a:rPr lang="en-US" sz="2800" b="1" smtClean="0"/>
              <a:t>.</a:t>
            </a:r>
          </a:p>
          <a:p>
            <a:pPr eaLnBrk="1" hangingPunct="1">
              <a:buFont typeface="Times" pitchFamily="-110" charset="0"/>
              <a:buNone/>
            </a:pPr>
            <a:r>
              <a:rPr lang="en-US" sz="2800" b="1" smtClean="0"/>
              <a:t>   In some sense, what makes this problem hard is a large difference between the maximum and minimum degrees.</a:t>
            </a:r>
            <a:r>
              <a:rPr lang="en-US" sz="2800" smtClean="0"/>
              <a:t> </a:t>
            </a:r>
          </a:p>
        </p:txBody>
      </p:sp>
      <p:sp>
        <p:nvSpPr>
          <p:cNvPr id="97284" name="Rectangle 4"/>
          <p:cNvSpPr>
            <a:spLocks noChangeArrowheads="1"/>
          </p:cNvSpPr>
          <p:nvPr/>
        </p:nvSpPr>
        <p:spPr bwMode="auto">
          <a:xfrm>
            <a:off x="3657600" y="989013"/>
            <a:ext cx="2743200" cy="579437"/>
          </a:xfrm>
          <a:prstGeom prst="rect">
            <a:avLst/>
          </a:prstGeom>
          <a:noFill/>
          <a:ln w="9525">
            <a:noFill/>
            <a:miter lim="800000"/>
            <a:headEnd/>
            <a:tailEnd/>
          </a:ln>
        </p:spPr>
        <p:txBody>
          <a:bodyPr>
            <a:spAutoFit/>
          </a:bodyPr>
          <a:lstStyle/>
          <a:p>
            <a:pPr>
              <a:defRPr/>
            </a:pPr>
            <a:r>
              <a:rPr lang="en-US" sz="3200" i="1" baseline="0">
                <a:solidFill>
                  <a:schemeClr val="bg2">
                    <a:alpha val="50000"/>
                  </a:schemeClr>
                </a:solidFill>
                <a:latin typeface="Times New Roman" pitchFamily="17" charset="0"/>
                <a:ea typeface="Osaka" pitchFamily="17" charset="-128"/>
              </a:rPr>
              <a:t>	FPT</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mtClean="0"/>
              <a:t> </a:t>
            </a:r>
          </a:p>
        </p:txBody>
      </p:sp>
      <p:sp>
        <p:nvSpPr>
          <p:cNvPr id="102403" name="Rectangle 3"/>
          <p:cNvSpPr>
            <a:spLocks noGrp="1" noChangeArrowheads="1"/>
          </p:cNvSpPr>
          <p:nvPr>
            <p:ph type="body" idx="1"/>
          </p:nvPr>
        </p:nvSpPr>
        <p:spPr/>
        <p:txBody>
          <a:bodyPr/>
          <a:lstStyle/>
          <a:p>
            <a:pPr eaLnBrk="1" hangingPunct="1">
              <a:buFont typeface="Times" pitchFamily="-110" charset="0"/>
              <a:buNone/>
            </a:pPr>
            <a:r>
              <a:rPr lang="en-US" smtClean="0"/>
              <a:t>	</a:t>
            </a:r>
            <a:r>
              <a:rPr lang="en-US" sz="2800" b="1" smtClean="0"/>
              <a:t>We have a polynomial algorithm for graphs that are "nearly" regular.</a:t>
            </a:r>
          </a:p>
        </p:txBody>
      </p:sp>
      <p:sp>
        <p:nvSpPr>
          <p:cNvPr id="102404" name="Rectangle 4"/>
          <p:cNvSpPr>
            <a:spLocks noChangeArrowheads="1"/>
          </p:cNvSpPr>
          <p:nvPr/>
        </p:nvSpPr>
        <p:spPr bwMode="auto">
          <a:xfrm>
            <a:off x="2819400" y="1143000"/>
            <a:ext cx="4114800" cy="579438"/>
          </a:xfrm>
          <a:prstGeom prst="rect">
            <a:avLst/>
          </a:prstGeom>
          <a:noFill/>
          <a:ln w="9525">
            <a:noFill/>
            <a:miter lim="800000"/>
            <a:headEnd/>
            <a:tailEnd/>
          </a:ln>
        </p:spPr>
        <p:txBody>
          <a:bodyPr>
            <a:spAutoFit/>
          </a:bodyPr>
          <a:lstStyle/>
          <a:p>
            <a:pPr>
              <a:defRPr/>
            </a:pPr>
            <a:r>
              <a:rPr lang="en-US" sz="3200" i="1" baseline="0">
                <a:solidFill>
                  <a:schemeClr val="bg2">
                    <a:alpha val="50000"/>
                  </a:schemeClr>
                </a:solidFill>
                <a:latin typeface="Times New Roman" pitchFamily="17" charset="0"/>
                <a:ea typeface="Osaka" pitchFamily="17" charset="-128"/>
              </a:rPr>
              <a:t>		FPT</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z="3200" b="1" i="1">
                <a:solidFill>
                  <a:schemeClr val="bg2">
                    <a:alpha val="50000"/>
                  </a:schemeClr>
                </a:solidFill>
                <a:latin typeface="Times New Roman" pitchFamily="17" charset="0"/>
              </a:rPr>
              <a:t>FPT</a:t>
            </a:r>
          </a:p>
        </p:txBody>
      </p:sp>
      <p:sp>
        <p:nvSpPr>
          <p:cNvPr id="89091" name="Rectangle 3"/>
          <p:cNvSpPr>
            <a:spLocks noGrp="1" noChangeArrowheads="1"/>
          </p:cNvSpPr>
          <p:nvPr>
            <p:ph type="body" idx="1"/>
          </p:nvPr>
        </p:nvSpPr>
        <p:spPr/>
        <p:txBody>
          <a:bodyPr/>
          <a:lstStyle/>
          <a:p>
            <a:pPr eaLnBrk="1" hangingPunct="1">
              <a:buFont typeface="Times" pitchFamily="-110" charset="0"/>
              <a:buNone/>
            </a:pPr>
            <a:r>
              <a:rPr lang="en-US" sz="2800" b="1" smtClean="0"/>
              <a:t>	Design algorithms which execute in</a:t>
            </a:r>
          </a:p>
          <a:p>
            <a:pPr eaLnBrk="1" hangingPunct="1">
              <a:buFont typeface="Times" pitchFamily="-110" charset="0"/>
              <a:buNone/>
            </a:pPr>
            <a:r>
              <a:rPr lang="en-US" sz="2800" b="1" smtClean="0"/>
              <a:t>	</a:t>
            </a:r>
          </a:p>
          <a:p>
            <a:pPr eaLnBrk="1" hangingPunct="1">
              <a:buFont typeface="Times" pitchFamily="-110" charset="0"/>
              <a:buNone/>
            </a:pPr>
            <a:r>
              <a:rPr lang="en-US" sz="2800" b="1" smtClean="0"/>
              <a:t>		f(k)n</a:t>
            </a:r>
            <a:r>
              <a:rPr lang="en-US" sz="2800" b="1" baseline="30000" smtClean="0">
                <a:sym typeface="Symbol" pitchFamily="-110" charset="2"/>
              </a:rPr>
              <a:t>                </a:t>
            </a:r>
            <a:r>
              <a:rPr lang="en-US" sz="2800" b="1" smtClean="0">
                <a:sym typeface="Symbol" pitchFamily="-110" charset="2"/>
              </a:rPr>
              <a:t>(or, f(k) + </a:t>
            </a:r>
            <a:r>
              <a:rPr lang="en-US" sz="2800" b="1" smtClean="0"/>
              <a:t>n</a:t>
            </a:r>
            <a:r>
              <a:rPr lang="en-US" sz="2800" b="1" baseline="30000" smtClean="0">
                <a:sym typeface="Symbol" pitchFamily="-110" charset="2"/>
              </a:rPr>
              <a:t> </a:t>
            </a:r>
            <a:r>
              <a:rPr lang="en-US" sz="2800" b="1" smtClean="0">
                <a:sym typeface="Symbol" pitchFamily="-110" charset="2"/>
              </a:rPr>
              <a:t>)</a:t>
            </a:r>
            <a:endParaRPr lang="en-US" sz="2800" b="1" baseline="30000" smtClean="0">
              <a:sym typeface="Symbol" pitchFamily="-110" charset="2"/>
            </a:endParaRPr>
          </a:p>
          <a:p>
            <a:pPr eaLnBrk="1" hangingPunct="1">
              <a:buFont typeface="Times" pitchFamily="-110" charset="0"/>
              <a:buNone/>
            </a:pPr>
            <a:endParaRPr lang="en-US" sz="2800" b="1" baseline="30000" smtClean="0">
              <a:sym typeface="Symbol" pitchFamily="-110" charset="2"/>
            </a:endParaRPr>
          </a:p>
          <a:p>
            <a:pPr eaLnBrk="1" hangingPunct="1">
              <a:buFont typeface="Times" pitchFamily="-110" charset="0"/>
              <a:buNone/>
            </a:pPr>
            <a:r>
              <a:rPr lang="en-US" sz="2800" b="1" baseline="30000" smtClean="0">
                <a:sym typeface="Symbol" pitchFamily="-110" charset="2"/>
              </a:rPr>
              <a:t>		where f is a function independent of n,</a:t>
            </a:r>
          </a:p>
          <a:p>
            <a:pPr eaLnBrk="1" hangingPunct="1">
              <a:buFont typeface="Times" pitchFamily="-110" charset="0"/>
              <a:buNone/>
            </a:pPr>
            <a:r>
              <a:rPr lang="en-US" sz="2800" b="1" baseline="30000" smtClean="0">
                <a:sym typeface="Symbol" pitchFamily="-110" charset="2"/>
              </a:rPr>
              <a:t>		and  is a constant.</a:t>
            </a:r>
          </a:p>
          <a:p>
            <a:pPr eaLnBrk="1" hangingPunct="1">
              <a:buFont typeface="Times" pitchFamily="-110" charset="0"/>
              <a:buNone/>
            </a:pPr>
            <a:endParaRPr lang="en-US" sz="2800" b="1" baseline="30000" smtClean="0">
              <a:sym typeface="Symbol" pitchFamily="-110" charset="2"/>
            </a:endParaRPr>
          </a:p>
          <a:p>
            <a:pPr eaLnBrk="1" hangingPunct="1">
              <a:buFont typeface="Times" pitchFamily="-110" charset="0"/>
              <a:buNone/>
            </a:pPr>
            <a:r>
              <a:rPr lang="en-US" sz="2800" b="1" baseline="30000" smtClean="0">
                <a:sym typeface="Symbol" pitchFamily="-110" charset="2"/>
              </a:rPr>
              <a:t>		Unless P = NP, f is exponential in k.</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pPr eaLnBrk="1" hangingPunct="1"/>
            <a:r>
              <a:rPr lang="en-US" smtClean="0"/>
              <a:t> </a:t>
            </a:r>
          </a:p>
        </p:txBody>
      </p:sp>
      <p:sp>
        <p:nvSpPr>
          <p:cNvPr id="491523" name="Rectangle 3"/>
          <p:cNvSpPr>
            <a:spLocks noGrp="1" noChangeArrowheads="1"/>
          </p:cNvSpPr>
          <p:nvPr>
            <p:ph type="body" idx="1"/>
          </p:nvPr>
        </p:nvSpPr>
        <p:spPr>
          <a:xfrm>
            <a:off x="2362200" y="1752600"/>
            <a:ext cx="5105400" cy="3124200"/>
          </a:xfrm>
        </p:spPr>
        <p:txBody>
          <a:bodyPr anchor="ctr"/>
          <a:lstStyle/>
          <a:p>
            <a:pPr algn="ctr" eaLnBrk="1" hangingPunct="1">
              <a:lnSpc>
                <a:spcPct val="90000"/>
              </a:lnSpc>
              <a:buFont typeface="Times" pitchFamily="-110" charset="0"/>
              <a:buNone/>
            </a:pPr>
            <a:r>
              <a:rPr lang="en-US" sz="2800" b="1" dirty="0" smtClean="0">
                <a:latin typeface="Times New Roman" pitchFamily="-110" charset="0"/>
              </a:rPr>
              <a:t>	</a:t>
            </a:r>
            <a:r>
              <a:rPr lang="en-US" sz="4400" b="1" dirty="0" smtClean="0">
                <a:latin typeface="Times New Roman" pitchFamily="-110" charset="0"/>
              </a:rPr>
              <a:t>Computability Theory</a:t>
            </a:r>
            <a:br>
              <a:rPr lang="en-US" sz="4400" b="1" dirty="0" smtClean="0">
                <a:latin typeface="Times New Roman" pitchFamily="-110" charset="0"/>
              </a:rPr>
            </a:br>
            <a:r>
              <a:rPr lang="en-US" sz="2800" b="1" dirty="0" smtClean="0">
                <a:latin typeface="Times New Roman" pitchFamily="-110" charset="0"/>
              </a:rPr>
              <a:t/>
            </a:r>
            <a:br>
              <a:rPr lang="en-US" sz="2800" b="1" dirty="0" smtClean="0">
                <a:latin typeface="Times New Roman" pitchFamily="-110" charset="0"/>
              </a:rPr>
            </a:br>
            <a:endParaRPr lang="en-US" sz="2800" b="1" dirty="0" smtClean="0">
              <a:latin typeface="Times New Roman" pitchFamily="-110" charset="0"/>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sz="3200" b="1" i="1" dirty="0" smtClean="0">
                <a:solidFill>
                  <a:schemeClr val="bg2"/>
                </a:solidFill>
              </a:rPr>
              <a:t>Goals</a:t>
            </a:r>
            <a:endParaRPr lang="en-US" sz="3200" b="1" i="1" dirty="0">
              <a:solidFill>
                <a:schemeClr val="bg2">
                  <a:alpha val="50000"/>
                </a:schemeClr>
              </a:solidFill>
              <a:latin typeface="Times New Roman" pitchFamily="17" charset="0"/>
            </a:endParaRPr>
          </a:p>
        </p:txBody>
      </p:sp>
      <p:sp>
        <p:nvSpPr>
          <p:cNvPr id="96259" name="Rectangle 3"/>
          <p:cNvSpPr>
            <a:spLocks noGrp="1" noChangeArrowheads="1"/>
          </p:cNvSpPr>
          <p:nvPr>
            <p:ph type="body" idx="1"/>
          </p:nvPr>
        </p:nvSpPr>
        <p:spPr/>
        <p:txBody>
          <a:bodyPr/>
          <a:lstStyle/>
          <a:p>
            <a:pPr eaLnBrk="1" hangingPunct="1">
              <a:lnSpc>
                <a:spcPct val="90000"/>
              </a:lnSpc>
              <a:spcBef>
                <a:spcPct val="50000"/>
              </a:spcBef>
            </a:pPr>
            <a:r>
              <a:rPr lang="en-US" sz="2000" b="1" dirty="0" smtClean="0"/>
              <a:t>Provide characterizations (computational models) of the class of effective procedures / algorithms. </a:t>
            </a:r>
          </a:p>
          <a:p>
            <a:pPr eaLnBrk="1" hangingPunct="1">
              <a:lnSpc>
                <a:spcPct val="90000"/>
              </a:lnSpc>
              <a:spcBef>
                <a:spcPct val="50000"/>
              </a:spcBef>
            </a:pPr>
            <a:r>
              <a:rPr lang="en-US" sz="2000" b="1" dirty="0" smtClean="0"/>
              <a:t>Study the boundaries between complete (or so it seems) and incomplete models of computation. </a:t>
            </a:r>
          </a:p>
          <a:p>
            <a:pPr eaLnBrk="1" hangingPunct="1">
              <a:lnSpc>
                <a:spcPct val="90000"/>
              </a:lnSpc>
              <a:spcBef>
                <a:spcPct val="50000"/>
              </a:spcBef>
            </a:pPr>
            <a:r>
              <a:rPr lang="en-US" sz="2000" b="1" dirty="0" smtClean="0"/>
              <a:t>Study the properties of classes of solvable and unsolvable problems. </a:t>
            </a:r>
          </a:p>
          <a:p>
            <a:pPr eaLnBrk="1" hangingPunct="1">
              <a:lnSpc>
                <a:spcPct val="90000"/>
              </a:lnSpc>
              <a:spcBef>
                <a:spcPct val="50000"/>
              </a:spcBef>
            </a:pPr>
            <a:r>
              <a:rPr lang="en-US" sz="2000" b="1" dirty="0" smtClean="0"/>
              <a:t>Solve or prove unsolvable open problems. </a:t>
            </a:r>
          </a:p>
          <a:p>
            <a:pPr eaLnBrk="1" hangingPunct="1">
              <a:lnSpc>
                <a:spcPct val="90000"/>
              </a:lnSpc>
              <a:spcBef>
                <a:spcPct val="50000"/>
              </a:spcBef>
            </a:pPr>
            <a:r>
              <a:rPr lang="en-US" sz="2000" b="1" dirty="0" smtClean="0"/>
              <a:t>Determine reducibility and equivalence relations among unsolvable problems. </a:t>
            </a:r>
          </a:p>
          <a:p>
            <a:pPr eaLnBrk="1" hangingPunct="1">
              <a:lnSpc>
                <a:spcPct val="90000"/>
              </a:lnSpc>
              <a:spcBef>
                <a:spcPct val="50000"/>
              </a:spcBef>
            </a:pPr>
            <a:r>
              <a:rPr lang="en-US" sz="2000" b="1" dirty="0" smtClean="0"/>
              <a:t>Apply results to various other areas of CS.</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solidFill>
              </a:rPr>
              <a:t>The Quest to Mechanize Mathematical Proofs</a:t>
            </a:r>
            <a:endParaRPr lang="en-US" dirty="0"/>
          </a:p>
        </p:txBody>
      </p:sp>
      <p:sp>
        <p:nvSpPr>
          <p:cNvPr id="3" name="Content Placeholder 2"/>
          <p:cNvSpPr>
            <a:spLocks noGrp="1"/>
          </p:cNvSpPr>
          <p:nvPr>
            <p:ph idx="1"/>
          </p:nvPr>
        </p:nvSpPr>
        <p:spPr/>
        <p:txBody>
          <a:bodyPr/>
          <a:lstStyle/>
          <a:p>
            <a:pPr eaLnBrk="1" hangingPunct="1">
              <a:lnSpc>
                <a:spcPct val="90000"/>
              </a:lnSpc>
            </a:pPr>
            <a:r>
              <a:rPr lang="en-US" sz="2400" b="1" dirty="0" smtClean="0"/>
              <a:t>Late 1800’s to early 1900’s</a:t>
            </a:r>
          </a:p>
          <a:p>
            <a:pPr eaLnBrk="1" hangingPunct="1">
              <a:lnSpc>
                <a:spcPct val="90000"/>
              </a:lnSpc>
            </a:pPr>
            <a:r>
              <a:rPr lang="en-US" sz="2400" b="1" dirty="0" smtClean="0"/>
              <a:t>Axiomatic schemes</a:t>
            </a:r>
          </a:p>
          <a:p>
            <a:pPr lvl="1" eaLnBrk="1" hangingPunct="1">
              <a:lnSpc>
                <a:spcPct val="90000"/>
              </a:lnSpc>
            </a:pPr>
            <a:r>
              <a:rPr lang="en-US" sz="2400" b="1" dirty="0" smtClean="0"/>
              <a:t>Axioms plus sound rules of inference</a:t>
            </a:r>
          </a:p>
          <a:p>
            <a:pPr lvl="1" eaLnBrk="1" hangingPunct="1">
              <a:lnSpc>
                <a:spcPct val="90000"/>
              </a:lnSpc>
            </a:pPr>
            <a:r>
              <a:rPr lang="en-US" sz="2400" b="1" dirty="0" smtClean="0"/>
              <a:t>Much of focus on number theory</a:t>
            </a:r>
          </a:p>
          <a:p>
            <a:pPr eaLnBrk="1" hangingPunct="1">
              <a:lnSpc>
                <a:spcPct val="90000"/>
              </a:lnSpc>
            </a:pPr>
            <a:r>
              <a:rPr lang="en-US" sz="2400" b="1" dirty="0" smtClean="0"/>
              <a:t>First Order Predicate Calculus</a:t>
            </a:r>
          </a:p>
          <a:p>
            <a:pPr lvl="1" eaLnBrk="1" hangingPunct="1">
              <a:lnSpc>
                <a:spcPct val="90000"/>
              </a:lnSpc>
            </a:pPr>
            <a:r>
              <a:rPr lang="en-US" sz="2400" b="1" i="1" dirty="0" smtClean="0">
                <a:sym typeface="Symbol" pitchFamily="-110" charset="2"/>
              </a:rPr>
              <a:t></a:t>
            </a:r>
            <a:r>
              <a:rPr lang="en-US" sz="2400" b="1" i="1" dirty="0" err="1" smtClean="0">
                <a:sym typeface="Symbol" pitchFamily="-110" charset="2"/>
              </a:rPr>
              <a:t>xy</a:t>
            </a:r>
            <a:r>
              <a:rPr lang="en-US" sz="2400" b="1" i="1" dirty="0" smtClean="0">
                <a:sym typeface="Symbol" pitchFamily="-110" charset="2"/>
              </a:rPr>
              <a:t> [y &gt; x]   </a:t>
            </a:r>
            <a:r>
              <a:rPr lang="en-US" sz="2400" b="1" dirty="0" smtClean="0">
                <a:sym typeface="Symbol" pitchFamily="-110" charset="2"/>
              </a:rPr>
              <a:t>//quantify variables</a:t>
            </a:r>
            <a:endParaRPr lang="en-US" sz="2400" b="1" dirty="0" smtClean="0"/>
          </a:p>
          <a:p>
            <a:pPr eaLnBrk="1" hangingPunct="1">
              <a:lnSpc>
                <a:spcPct val="90000"/>
              </a:lnSpc>
            </a:pPr>
            <a:r>
              <a:rPr lang="en-US" sz="2400" b="1" dirty="0" smtClean="0"/>
              <a:t>Second Order (</a:t>
            </a:r>
            <a:r>
              <a:rPr lang="en-US" sz="2400" b="1" dirty="0" err="1" smtClean="0"/>
              <a:t>Peano’s</a:t>
            </a:r>
            <a:r>
              <a:rPr lang="en-US" sz="2400" b="1" dirty="0" smtClean="0"/>
              <a:t> Axiom)</a:t>
            </a:r>
          </a:p>
          <a:p>
            <a:pPr lvl="1" eaLnBrk="1" hangingPunct="1">
              <a:lnSpc>
                <a:spcPct val="90000"/>
              </a:lnSpc>
            </a:pPr>
            <a:r>
              <a:rPr lang="en-US" sz="2400" b="1" i="1" dirty="0" smtClean="0">
                <a:sym typeface="Symbol" pitchFamily="-110" charset="2"/>
              </a:rPr>
              <a:t>P [[P(0) &amp; x[P(x) P(x+1)]]  </a:t>
            </a:r>
            <a:r>
              <a:rPr lang="en-US" sz="2400" b="1" i="1" dirty="0" err="1" smtClean="0">
                <a:sym typeface="Symbol" pitchFamily="-110" charset="2"/>
              </a:rPr>
              <a:t>xP(x</a:t>
            </a:r>
            <a:r>
              <a:rPr lang="en-US" sz="2400" b="1" i="1" dirty="0" smtClean="0">
                <a:sym typeface="Symbol" pitchFamily="-110" charset="2"/>
              </a:rPr>
              <a:t>)]</a:t>
            </a:r>
          </a:p>
          <a:p>
            <a:pPr lvl="1" eaLnBrk="1" hangingPunct="1">
              <a:lnSpc>
                <a:spcPct val="90000"/>
              </a:lnSpc>
              <a:buNone/>
            </a:pPr>
            <a:r>
              <a:rPr lang="en-US" sz="2400" b="1" dirty="0" smtClean="0">
                <a:sym typeface="Symbol" pitchFamily="-110" charset="2"/>
              </a:rPr>
              <a:t>//Quantify variables and functions/predicates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solidFill>
              </a:rPr>
              <a:t>Motivation</a:t>
            </a:r>
            <a:endParaRPr lang="en-US" dirty="0"/>
          </a:p>
        </p:txBody>
      </p:sp>
      <p:sp>
        <p:nvSpPr>
          <p:cNvPr id="3" name="Content Placeholder 2"/>
          <p:cNvSpPr>
            <a:spLocks noGrp="1"/>
          </p:cNvSpPr>
          <p:nvPr>
            <p:ph idx="1"/>
          </p:nvPr>
        </p:nvSpPr>
        <p:spPr/>
        <p:txBody>
          <a:bodyPr/>
          <a:lstStyle/>
          <a:p>
            <a:pPr eaLnBrk="1" hangingPunct="1"/>
            <a:r>
              <a:rPr lang="en-US" b="1" dirty="0" smtClean="0"/>
              <a:t>Hilbert’s Belief in 1900</a:t>
            </a:r>
          </a:p>
          <a:p>
            <a:pPr lvl="1" eaLnBrk="1" hangingPunct="1"/>
            <a:r>
              <a:rPr lang="en-US" b="1" dirty="0" smtClean="0"/>
              <a:t>All mathematics can be developed within a formal system that allows the mechanical creation and checking of proofs.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bg2"/>
                </a:solidFill>
              </a:rPr>
              <a:t>Gödel</a:t>
            </a:r>
            <a:endParaRPr lang="en-US" dirty="0"/>
          </a:p>
        </p:txBody>
      </p:sp>
      <p:sp>
        <p:nvSpPr>
          <p:cNvPr id="3" name="Content Placeholder 2"/>
          <p:cNvSpPr>
            <a:spLocks noGrp="1"/>
          </p:cNvSpPr>
          <p:nvPr>
            <p:ph idx="1"/>
          </p:nvPr>
        </p:nvSpPr>
        <p:spPr/>
        <p:txBody>
          <a:bodyPr/>
          <a:lstStyle/>
          <a:p>
            <a:pPr eaLnBrk="1" hangingPunct="1">
              <a:lnSpc>
                <a:spcPct val="80000"/>
              </a:lnSpc>
            </a:pPr>
            <a:r>
              <a:rPr lang="en-US" sz="2400" b="1" dirty="0" smtClean="0"/>
              <a:t>In 1931 he showed that any first order theory that embeds elementary arithmetic is either incomplete or inconsistent.</a:t>
            </a:r>
          </a:p>
          <a:p>
            <a:pPr eaLnBrk="1" hangingPunct="1">
              <a:lnSpc>
                <a:spcPct val="80000"/>
              </a:lnSpc>
            </a:pPr>
            <a:r>
              <a:rPr lang="en-US" sz="2400" b="1" dirty="0" smtClean="0"/>
              <a:t>He did this by showing that such a first order theory cannot reason about itself. That is, there is a first order expressible proposition that cannot be either proved or disproved, or the theory is inconsistent (some proposition and its complement are both provable).</a:t>
            </a:r>
          </a:p>
          <a:p>
            <a:pPr eaLnBrk="1" hangingPunct="1">
              <a:lnSpc>
                <a:spcPct val="80000"/>
              </a:lnSpc>
            </a:pPr>
            <a:r>
              <a:rPr lang="en-US" sz="2400" b="1" dirty="0" smtClean="0"/>
              <a:t>G</a:t>
            </a:r>
            <a:r>
              <a:rPr lang="en-US" sz="2400" b="1" dirty="0" smtClean="0">
                <a:cs typeface="Arial" charset="0"/>
              </a:rPr>
              <a:t>ö</a:t>
            </a:r>
            <a:r>
              <a:rPr lang="en-US" sz="2400" b="1" dirty="0" smtClean="0"/>
              <a:t>del also developed the general notion of recursive functions but made no claims about their strength.</a:t>
            </a:r>
            <a:endParaRPr lang="en-US" sz="2400" b="1"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Turing, Post, Church, </a:t>
            </a:r>
            <a:r>
              <a:rPr lang="en-US" sz="4000" b="1" i="1" dirty="0" err="1" smtClean="0">
                <a:solidFill>
                  <a:schemeClr val="bg2"/>
                </a:solidFill>
              </a:rPr>
              <a:t>Kleene</a:t>
            </a:r>
            <a:endParaRPr lang="en-US" sz="4000" dirty="0"/>
          </a:p>
        </p:txBody>
      </p:sp>
      <p:sp>
        <p:nvSpPr>
          <p:cNvPr id="3" name="Content Placeholder 2"/>
          <p:cNvSpPr>
            <a:spLocks noGrp="1"/>
          </p:cNvSpPr>
          <p:nvPr>
            <p:ph idx="1"/>
          </p:nvPr>
        </p:nvSpPr>
        <p:spPr/>
        <p:txBody>
          <a:bodyPr/>
          <a:lstStyle/>
          <a:p>
            <a:pPr eaLnBrk="1" hangingPunct="1">
              <a:lnSpc>
                <a:spcPct val="90000"/>
              </a:lnSpc>
            </a:pPr>
            <a:r>
              <a:rPr lang="en-US" sz="2400" b="1" dirty="0" smtClean="0"/>
              <a:t>In 1936, each presented a formalism for computability.</a:t>
            </a:r>
          </a:p>
          <a:p>
            <a:pPr lvl="1" eaLnBrk="1" hangingPunct="1">
              <a:lnSpc>
                <a:spcPct val="90000"/>
              </a:lnSpc>
            </a:pPr>
            <a:r>
              <a:rPr lang="en-US" sz="2000" b="1" dirty="0" smtClean="0"/>
              <a:t>Turing and Post devised abstract machines and claimed these represented all mechanically computable functions.</a:t>
            </a:r>
          </a:p>
          <a:p>
            <a:pPr lvl="1" eaLnBrk="1" hangingPunct="1">
              <a:lnSpc>
                <a:spcPct val="90000"/>
              </a:lnSpc>
            </a:pPr>
            <a:r>
              <a:rPr lang="en-US" sz="2000" b="1" dirty="0" smtClean="0"/>
              <a:t>Church developed the notion of lambda-computability  (the birth of Lisp) from recursive functions (as previously defined by G</a:t>
            </a:r>
            <a:r>
              <a:rPr lang="en-US" sz="2000" b="1" dirty="0" smtClean="0">
                <a:cs typeface="Arial" charset="0"/>
              </a:rPr>
              <a:t>ö</a:t>
            </a:r>
            <a:r>
              <a:rPr lang="en-US" sz="2000" b="1" dirty="0" smtClean="0"/>
              <a:t>del and </a:t>
            </a:r>
            <a:r>
              <a:rPr lang="en-US" sz="2000" b="1" dirty="0" err="1" smtClean="0"/>
              <a:t>Kleene</a:t>
            </a:r>
            <a:r>
              <a:rPr lang="en-US" sz="2000" b="1" dirty="0" smtClean="0"/>
              <a:t>) and claimed completeness for this model.</a:t>
            </a:r>
          </a:p>
          <a:p>
            <a:pPr eaLnBrk="1" hangingPunct="1">
              <a:lnSpc>
                <a:spcPct val="90000"/>
              </a:lnSpc>
            </a:pPr>
            <a:r>
              <a:rPr lang="en-US" sz="2400" b="1" dirty="0" err="1" smtClean="0"/>
              <a:t>Kleene</a:t>
            </a:r>
            <a:r>
              <a:rPr lang="en-US" sz="2400" b="1" dirty="0" smtClean="0"/>
              <a:t> demonstrated the computational equivalence of recursively defined functions to Post-Turing machines.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pPr eaLnBrk="1" hangingPunct="1"/>
            <a:r>
              <a:rPr lang="en-US" smtClean="0"/>
              <a:t> </a:t>
            </a:r>
          </a:p>
        </p:txBody>
      </p:sp>
      <p:sp>
        <p:nvSpPr>
          <p:cNvPr id="516099" name="Rectangle 3"/>
          <p:cNvSpPr>
            <a:spLocks noGrp="1" noChangeArrowheads="1"/>
          </p:cNvSpPr>
          <p:nvPr>
            <p:ph type="body" sz="half" idx="1"/>
          </p:nvPr>
        </p:nvSpPr>
        <p:spPr>
          <a:xfrm>
            <a:off x="1371600" y="1676400"/>
            <a:ext cx="3505200" cy="4191000"/>
          </a:xfrm>
        </p:spPr>
        <p:txBody>
          <a:bodyPr/>
          <a:lstStyle/>
          <a:p>
            <a:pPr eaLnBrk="1" hangingPunct="1">
              <a:buFont typeface="Times" pitchFamily="-110" charset="0"/>
              <a:buNone/>
            </a:pPr>
            <a:r>
              <a:rPr lang="en-US" sz="2000" b="1" smtClean="0">
                <a:latin typeface="Times New Roman" pitchFamily="-110" charset="0"/>
              </a:rPr>
              <a:t>	</a:t>
            </a:r>
            <a:r>
              <a:rPr lang="en-US" sz="2400" b="1" smtClean="0">
                <a:latin typeface="Times New Roman" pitchFamily="-110" charset="0"/>
              </a:rPr>
              <a:t>Computability Theory</a:t>
            </a:r>
          </a:p>
          <a:p>
            <a:pPr eaLnBrk="1" hangingPunct="1"/>
            <a:endParaRPr lang="en-US" sz="2400" b="1" smtClean="0">
              <a:latin typeface="Times New Roman" pitchFamily="-110" charset="0"/>
            </a:endParaRPr>
          </a:p>
          <a:p>
            <a:pPr eaLnBrk="1" hangingPunct="1">
              <a:buFont typeface="Times" pitchFamily="-110" charset="0"/>
              <a:buNone/>
            </a:pPr>
            <a:r>
              <a:rPr lang="en-US" sz="2400" b="1" smtClean="0">
                <a:latin typeface="Times New Roman" pitchFamily="-110" charset="0"/>
              </a:rPr>
              <a:t>	The study of what can/cannot be done via purely mechanical means.</a:t>
            </a:r>
            <a:endParaRPr lang="en-US" sz="2000" b="1" smtClean="0">
              <a:latin typeface="Times New Roman" pitchFamily="-110" charset="0"/>
            </a:endParaRPr>
          </a:p>
        </p:txBody>
      </p:sp>
      <p:sp>
        <p:nvSpPr>
          <p:cNvPr id="516100" name="Rectangle 4"/>
          <p:cNvSpPr>
            <a:spLocks noGrp="1" noChangeArrowheads="1"/>
          </p:cNvSpPr>
          <p:nvPr>
            <p:ph type="body" sz="half" idx="2"/>
          </p:nvPr>
        </p:nvSpPr>
        <p:spPr>
          <a:xfrm>
            <a:off x="5029200" y="1676400"/>
            <a:ext cx="3505200" cy="3962400"/>
          </a:xfrm>
        </p:spPr>
        <p:txBody>
          <a:bodyPr/>
          <a:lstStyle/>
          <a:p>
            <a:pPr eaLnBrk="1" hangingPunct="1">
              <a:buFont typeface="Times" pitchFamily="-110" charset="0"/>
              <a:buNone/>
            </a:pPr>
            <a:r>
              <a:rPr lang="en-US" sz="2000" b="1" smtClean="0">
                <a:latin typeface="Times New Roman" pitchFamily="-110" charset="0"/>
              </a:rPr>
              <a:t>	</a:t>
            </a:r>
            <a:r>
              <a:rPr lang="en-US" sz="2400" b="1" smtClean="0">
                <a:latin typeface="Times New Roman" pitchFamily="-110" charset="0"/>
              </a:rPr>
              <a:t>Complexity Theory</a:t>
            </a:r>
          </a:p>
          <a:p>
            <a:pPr eaLnBrk="1" hangingPunct="1"/>
            <a:endParaRPr lang="en-US" sz="2400" b="1" smtClean="0">
              <a:latin typeface="Times New Roman" pitchFamily="-110" charset="0"/>
            </a:endParaRPr>
          </a:p>
          <a:p>
            <a:pPr eaLnBrk="1" hangingPunct="1">
              <a:buFont typeface="Times" pitchFamily="-110" charset="0"/>
              <a:buNone/>
            </a:pPr>
            <a:r>
              <a:rPr lang="en-US" sz="2400" b="1" smtClean="0">
                <a:latin typeface="Times New Roman" pitchFamily="-110" charset="0"/>
              </a:rPr>
              <a:t>	The study of what can/cannot be done </a:t>
            </a:r>
            <a:r>
              <a:rPr lang="en-US" sz="2400" b="1" u="sng" smtClean="0">
                <a:latin typeface="Times New Roman" pitchFamily="-110" charset="0"/>
              </a:rPr>
              <a:t>well</a:t>
            </a:r>
            <a:r>
              <a:rPr lang="en-US" sz="2400" b="1" smtClean="0">
                <a:latin typeface="Times New Roman" pitchFamily="-110" charset="0"/>
              </a:rPr>
              <a:t> via purely mechanical means.</a:t>
            </a:r>
            <a:endParaRPr lang="en-US" sz="2000" b="1" smtClean="0">
              <a:latin typeface="Times New Roman" pitchFamily="-11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1295400" y="1143000"/>
            <a:ext cx="7162800" cy="1143000"/>
          </a:xfrm>
        </p:spPr>
        <p:txBody>
          <a:bodyPr/>
          <a:lstStyle/>
          <a:p>
            <a:pPr eaLnBrk="1" hangingPunct="1"/>
            <a:r>
              <a:rPr lang="en-US" sz="3200" b="1" i="1" smtClean="0">
                <a:solidFill>
                  <a:schemeClr val="bg2"/>
                </a:solidFill>
              </a:rPr>
              <a:t>Slower/Faster/Fastest</a:t>
            </a:r>
            <a:endParaRPr lang="en-US" smtClean="0"/>
          </a:p>
        </p:txBody>
      </p:sp>
      <p:sp>
        <p:nvSpPr>
          <p:cNvPr id="371715" name="Rectangle 3"/>
          <p:cNvSpPr>
            <a:spLocks noGrp="1" noChangeArrowheads="1"/>
          </p:cNvSpPr>
          <p:nvPr>
            <p:ph type="body" idx="1"/>
          </p:nvPr>
        </p:nvSpPr>
        <p:spPr>
          <a:xfrm>
            <a:off x="914400" y="2438400"/>
            <a:ext cx="8001000" cy="3429000"/>
          </a:xfrm>
        </p:spPr>
        <p:txBody>
          <a:bodyPr/>
          <a:lstStyle/>
          <a:p>
            <a:pPr eaLnBrk="1" hangingPunct="1">
              <a:lnSpc>
                <a:spcPct val="90000"/>
              </a:lnSpc>
              <a:buFont typeface="Times" pitchFamily="-110" charset="0"/>
              <a:buNone/>
            </a:pPr>
            <a:r>
              <a:rPr lang="en-US" sz="2000" b="1" smtClean="0"/>
              <a:t>	Let the order of algorithm X be in O(f</a:t>
            </a:r>
            <a:r>
              <a:rPr lang="en-US" sz="2000" b="1" baseline="-25000" smtClean="0"/>
              <a:t>x</a:t>
            </a:r>
            <a:r>
              <a:rPr lang="en-US" sz="2000" b="1" smtClean="0"/>
              <a:t>(n)).</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Then, for algorithms A and B and their respective order functions, f</a:t>
            </a:r>
            <a:r>
              <a:rPr lang="en-US" sz="2000" b="1" baseline="-25000" smtClean="0"/>
              <a:t>A</a:t>
            </a:r>
            <a:r>
              <a:rPr lang="en-US" sz="2000" b="1" smtClean="0"/>
              <a:t>(n) and f</a:t>
            </a:r>
            <a:r>
              <a:rPr lang="en-US" sz="2000" b="1" baseline="-25000" smtClean="0"/>
              <a:t>B</a:t>
            </a:r>
            <a:r>
              <a:rPr lang="en-US" sz="2000" b="1" smtClean="0"/>
              <a:t>(n), consider the limit of f</a:t>
            </a:r>
            <a:r>
              <a:rPr lang="en-US" sz="2000" b="1" baseline="-25000" smtClean="0"/>
              <a:t>A</a:t>
            </a:r>
            <a:r>
              <a:rPr lang="en-US" sz="2000" b="1" smtClean="0"/>
              <a:t>(n)/f</a:t>
            </a:r>
            <a:r>
              <a:rPr lang="en-US" sz="2000" b="1" baseline="-25000" smtClean="0"/>
              <a:t>B</a:t>
            </a:r>
            <a:r>
              <a:rPr lang="en-US" sz="2000" b="1" smtClean="0"/>
              <a:t>(n) as n goes to infinity.</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If this value is</a:t>
            </a:r>
          </a:p>
          <a:p>
            <a:pPr lvl="1" eaLnBrk="1" hangingPunct="1">
              <a:lnSpc>
                <a:spcPct val="90000"/>
              </a:lnSpc>
              <a:buFont typeface="Times" pitchFamily="-110" charset="0"/>
              <a:buNone/>
            </a:pPr>
            <a:endParaRPr lang="en-US" sz="1800" b="1" smtClean="0"/>
          </a:p>
          <a:p>
            <a:pPr lvl="1" eaLnBrk="1" hangingPunct="1">
              <a:lnSpc>
                <a:spcPct val="90000"/>
              </a:lnSpc>
              <a:buFont typeface="Times" pitchFamily="-110" charset="0"/>
              <a:buNone/>
            </a:pPr>
            <a:r>
              <a:rPr lang="en-US" sz="1800" b="1" smtClean="0"/>
              <a:t>	     0 		A is faster than B</a:t>
            </a:r>
          </a:p>
          <a:p>
            <a:pPr lvl="1" eaLnBrk="1" hangingPunct="1">
              <a:lnSpc>
                <a:spcPct val="90000"/>
              </a:lnSpc>
              <a:buFont typeface="Times" pitchFamily="-110" charset="0"/>
              <a:buNone/>
            </a:pPr>
            <a:r>
              <a:rPr lang="en-US" sz="1800" b="1" smtClean="0"/>
              <a:t>	constant 		A and B are "equally slow/fast"</a:t>
            </a:r>
          </a:p>
          <a:p>
            <a:pPr lvl="1" eaLnBrk="1" hangingPunct="1">
              <a:lnSpc>
                <a:spcPct val="90000"/>
              </a:lnSpc>
              <a:buFont typeface="Times" pitchFamily="-110" charset="0"/>
              <a:buNone/>
            </a:pPr>
            <a:r>
              <a:rPr lang="en-US" sz="1800" b="1" smtClean="0"/>
              <a:t>	infinity  		A is slower than B.</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More Emil Post</a:t>
            </a:r>
            <a:endParaRPr lang="en-US" sz="4000" dirty="0"/>
          </a:p>
        </p:txBody>
      </p:sp>
      <p:sp>
        <p:nvSpPr>
          <p:cNvPr id="3" name="Content Placeholder 2"/>
          <p:cNvSpPr>
            <a:spLocks noGrp="1"/>
          </p:cNvSpPr>
          <p:nvPr>
            <p:ph idx="1"/>
          </p:nvPr>
        </p:nvSpPr>
        <p:spPr/>
        <p:txBody>
          <a:bodyPr/>
          <a:lstStyle/>
          <a:p>
            <a:pPr eaLnBrk="1" hangingPunct="1">
              <a:lnSpc>
                <a:spcPct val="80000"/>
              </a:lnSpc>
            </a:pPr>
            <a:r>
              <a:rPr lang="en-US" sz="2000" b="1" dirty="0" smtClean="0"/>
              <a:t>In the 1920’s, starting with notation developed by </a:t>
            </a:r>
            <a:r>
              <a:rPr lang="en-US" sz="2000" b="1" dirty="0" err="1" smtClean="0"/>
              <a:t>Frege</a:t>
            </a:r>
            <a:r>
              <a:rPr lang="en-US" sz="2000" b="1" dirty="0" smtClean="0"/>
              <a:t> and others in 1880s, Post devised the truth table form we all use now for Boolean expressions (propositional logic). This was a part of his PhD thesis in which he showed the axiomatic completeness of the propositional calculus.</a:t>
            </a:r>
          </a:p>
          <a:p>
            <a:pPr eaLnBrk="1" hangingPunct="1">
              <a:lnSpc>
                <a:spcPct val="80000"/>
              </a:lnSpc>
            </a:pPr>
            <a:r>
              <a:rPr lang="en-US" sz="2000" b="1" dirty="0" smtClean="0"/>
              <a:t>In 1936, Post independently devised a formalism similar to and equivalent to Turing machines.</a:t>
            </a:r>
          </a:p>
          <a:p>
            <a:pPr eaLnBrk="1" hangingPunct="1">
              <a:lnSpc>
                <a:spcPct val="80000"/>
              </a:lnSpc>
            </a:pPr>
            <a:r>
              <a:rPr lang="en-US" sz="2000" b="1" dirty="0" smtClean="0"/>
              <a:t>In the late 1930’s and the 1940’s, Post devised symbol manipulation systems in the form of rewriting rules (precursors to Chomsky’s grammars). He showed their equivalence to Turing machines.</a:t>
            </a:r>
          </a:p>
          <a:p>
            <a:pPr eaLnBrk="1" hangingPunct="1">
              <a:lnSpc>
                <a:spcPct val="80000"/>
              </a:lnSpc>
            </a:pPr>
            <a:r>
              <a:rPr lang="en-US" sz="2000" b="1" dirty="0" smtClean="0"/>
              <a:t>Later (1940s), Post showed the complexity (</a:t>
            </a:r>
            <a:r>
              <a:rPr lang="en-US" sz="2000" b="1" dirty="0" err="1" smtClean="0"/>
              <a:t>undecidability</a:t>
            </a:r>
            <a:r>
              <a:rPr lang="en-US" sz="2000" b="1" dirty="0" smtClean="0"/>
              <a:t>) of determining what is derivable from an arbitrary set of propositional axioms. </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Sets, Predicates, Problems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b="1" dirty="0" smtClean="0"/>
              <a:t>Let </a:t>
            </a:r>
            <a:r>
              <a:rPr lang="en-US" sz="2000" b="1" i="1" dirty="0" smtClean="0"/>
              <a:t>S</a:t>
            </a:r>
            <a:r>
              <a:rPr lang="en-US" sz="2000" b="1" dirty="0" smtClean="0"/>
              <a:t> be an arbitrary subset of some universe </a:t>
            </a:r>
            <a:r>
              <a:rPr lang="en-US" sz="2000" b="1" i="1" dirty="0" smtClean="0"/>
              <a:t>U</a:t>
            </a:r>
            <a:r>
              <a:rPr lang="en-US" sz="2000" b="1" dirty="0" smtClean="0"/>
              <a:t>.  The predicate </a:t>
            </a:r>
            <a:r>
              <a:rPr lang="en-US" sz="2000" b="1" i="1" dirty="0" err="1" smtClean="0">
                <a:latin typeface="Symbol" charset="2"/>
              </a:rPr>
              <a:t>c</a:t>
            </a:r>
            <a:r>
              <a:rPr lang="en-US" sz="2000" b="1" i="1" baseline="-25000" dirty="0" err="1" smtClean="0"/>
              <a:t>S</a:t>
            </a:r>
            <a:r>
              <a:rPr lang="en-US" sz="2000" b="1" dirty="0" smtClean="0"/>
              <a:t> over </a:t>
            </a:r>
            <a:r>
              <a:rPr lang="en-US" sz="2000" b="1" i="1" dirty="0" smtClean="0"/>
              <a:t>U</a:t>
            </a:r>
            <a:r>
              <a:rPr lang="en-US" sz="2000" b="1" dirty="0" smtClean="0"/>
              <a:t> may be defined by:</a:t>
            </a:r>
          </a:p>
          <a:p>
            <a:pPr eaLnBrk="1" hangingPunct="1">
              <a:lnSpc>
                <a:spcPct val="80000"/>
              </a:lnSpc>
              <a:buFontTx/>
              <a:buNone/>
            </a:pPr>
            <a:r>
              <a:rPr lang="en-US" sz="2000" b="1" dirty="0" smtClean="0">
                <a:latin typeface="Symbol" charset="2"/>
              </a:rPr>
              <a:t>		</a:t>
            </a:r>
            <a:r>
              <a:rPr lang="en-US" sz="2000" b="1" i="1" dirty="0" err="1" smtClean="0">
                <a:latin typeface="Symbol" charset="2"/>
              </a:rPr>
              <a:t>c</a:t>
            </a:r>
            <a:r>
              <a:rPr lang="en-US" sz="2000" b="1" i="1" baseline="-25000" dirty="0" err="1" smtClean="0"/>
              <a:t>S</a:t>
            </a:r>
            <a:r>
              <a:rPr lang="en-US" sz="2000" b="1" i="1" dirty="0" err="1" smtClean="0"/>
              <a:t>(x</a:t>
            </a:r>
            <a:r>
              <a:rPr lang="en-US" sz="2000" b="1" i="1" dirty="0" smtClean="0"/>
              <a:t>) </a:t>
            </a:r>
            <a:r>
              <a:rPr lang="en-US" sz="2000" b="1" dirty="0" smtClean="0"/>
              <a:t>= true  if and only if  </a:t>
            </a:r>
            <a:r>
              <a:rPr lang="en-US" sz="2000" b="1" i="1" dirty="0" err="1" smtClean="0"/>
              <a:t>x</a:t>
            </a:r>
            <a:r>
              <a:rPr lang="en-US" sz="2000" b="1" i="1" dirty="0" smtClean="0"/>
              <a:t> </a:t>
            </a:r>
            <a:r>
              <a:rPr lang="en-US" sz="2000" b="1" i="1" dirty="0" err="1" smtClean="0">
                <a:sym typeface="Symbol" charset="2"/>
              </a:rPr>
              <a:t></a:t>
            </a:r>
            <a:r>
              <a:rPr lang="en-US" sz="2000" b="1" i="1" dirty="0" smtClean="0"/>
              <a:t> S</a:t>
            </a:r>
          </a:p>
          <a:p>
            <a:pPr eaLnBrk="1" hangingPunct="1">
              <a:lnSpc>
                <a:spcPct val="80000"/>
              </a:lnSpc>
              <a:buFontTx/>
              <a:buNone/>
            </a:pPr>
            <a:r>
              <a:rPr lang="en-US" sz="2000" b="1" dirty="0" smtClean="0">
                <a:latin typeface="Symbol" charset="2"/>
              </a:rPr>
              <a:t>		</a:t>
            </a:r>
            <a:r>
              <a:rPr lang="en-US" sz="2000" b="1" i="1" dirty="0" err="1" smtClean="0">
                <a:latin typeface="Symbol" charset="2"/>
              </a:rPr>
              <a:t>c</a:t>
            </a:r>
            <a:r>
              <a:rPr lang="en-US" sz="2000" b="1" i="1" baseline="-25000" dirty="0" err="1" smtClean="0"/>
              <a:t>S</a:t>
            </a:r>
            <a:r>
              <a:rPr lang="en-US" sz="2000" b="1" i="1" dirty="0" smtClean="0"/>
              <a:t> </a:t>
            </a:r>
            <a:r>
              <a:rPr lang="en-US" sz="2000" b="1" dirty="0" smtClean="0"/>
              <a:t>is called the </a:t>
            </a:r>
            <a:r>
              <a:rPr lang="en-US" sz="2000" b="1" i="1" u="sng" dirty="0" smtClean="0"/>
              <a:t>characteristic function</a:t>
            </a:r>
            <a:r>
              <a:rPr lang="en-US" sz="2000" b="1" i="1" dirty="0" smtClean="0"/>
              <a:t> </a:t>
            </a:r>
            <a:r>
              <a:rPr lang="en-US" sz="2000" b="1" dirty="0" smtClean="0"/>
              <a:t>of </a:t>
            </a:r>
            <a:r>
              <a:rPr lang="en-US" sz="2000" b="1" i="1" dirty="0" smtClean="0"/>
              <a:t>S</a:t>
            </a:r>
            <a:r>
              <a:rPr lang="en-US" sz="2000" b="1" dirty="0" smtClean="0"/>
              <a:t>.</a:t>
            </a:r>
          </a:p>
          <a:p>
            <a:pPr eaLnBrk="1" hangingPunct="1">
              <a:lnSpc>
                <a:spcPct val="80000"/>
              </a:lnSpc>
            </a:pPr>
            <a:r>
              <a:rPr lang="en-US" sz="2000" b="1" dirty="0" smtClean="0"/>
              <a:t>Let </a:t>
            </a:r>
            <a:r>
              <a:rPr lang="en-US" sz="2000" b="1" i="1" dirty="0" smtClean="0"/>
              <a:t>K </a:t>
            </a:r>
            <a:r>
              <a:rPr lang="en-US" sz="2000" b="1" dirty="0" smtClean="0"/>
              <a:t>be some arbitrary predicate defined over some universe </a:t>
            </a:r>
            <a:r>
              <a:rPr lang="en-US" sz="2000" b="1" i="1" dirty="0" smtClean="0"/>
              <a:t>U</a:t>
            </a:r>
            <a:r>
              <a:rPr lang="en-US" sz="2000" b="1" dirty="0" smtClean="0"/>
              <a:t>.  The problem </a:t>
            </a:r>
            <a:r>
              <a:rPr lang="en-US" sz="2000" b="1" i="1" dirty="0" smtClean="0"/>
              <a:t>P</a:t>
            </a:r>
            <a:r>
              <a:rPr lang="en-US" sz="2000" b="1" i="1" baseline="-25000" dirty="0" smtClean="0"/>
              <a:t>K</a:t>
            </a:r>
            <a:r>
              <a:rPr lang="en-US" sz="2000" b="1" dirty="0" smtClean="0"/>
              <a:t> associated with </a:t>
            </a:r>
            <a:r>
              <a:rPr lang="en-US" sz="2000" b="1" i="1" dirty="0" smtClean="0"/>
              <a:t>K</a:t>
            </a:r>
            <a:r>
              <a:rPr lang="en-US" sz="2000" b="1" dirty="0" smtClean="0"/>
              <a:t> is the problem to decide of an arbitrary member </a:t>
            </a:r>
            <a:r>
              <a:rPr lang="en-US" sz="2000" b="1" i="1" dirty="0" err="1" smtClean="0"/>
              <a:t>x</a:t>
            </a:r>
            <a:r>
              <a:rPr lang="en-US" sz="2000" b="1" i="1" dirty="0" smtClean="0"/>
              <a:t> </a:t>
            </a:r>
            <a:r>
              <a:rPr lang="en-US" sz="2000" b="1" dirty="0" smtClean="0"/>
              <a:t>of </a:t>
            </a:r>
            <a:r>
              <a:rPr lang="en-US" sz="2000" b="1" i="1" dirty="0" smtClean="0"/>
              <a:t>U</a:t>
            </a:r>
            <a:r>
              <a:rPr lang="en-US" sz="2000" b="1" dirty="0" smtClean="0"/>
              <a:t>, whether or not </a:t>
            </a:r>
            <a:r>
              <a:rPr lang="en-US" sz="2000" b="1" i="1" dirty="0" err="1" smtClean="0"/>
              <a:t>K(x</a:t>
            </a:r>
            <a:r>
              <a:rPr lang="en-US" sz="2000" b="1" i="1" dirty="0" smtClean="0"/>
              <a:t>) </a:t>
            </a:r>
            <a:r>
              <a:rPr lang="en-US" sz="2000" b="1" dirty="0" smtClean="0"/>
              <a:t>is true.</a:t>
            </a:r>
          </a:p>
          <a:p>
            <a:pPr eaLnBrk="1" hangingPunct="1">
              <a:lnSpc>
                <a:spcPct val="80000"/>
              </a:lnSpc>
            </a:pPr>
            <a:r>
              <a:rPr lang="en-US" sz="2000" b="1" dirty="0" smtClean="0"/>
              <a:t>Let </a:t>
            </a:r>
            <a:r>
              <a:rPr lang="en-US" sz="2000" b="1" i="1" dirty="0" smtClean="0"/>
              <a:t>P</a:t>
            </a:r>
            <a:r>
              <a:rPr lang="en-US" sz="2000" b="1" dirty="0" smtClean="0"/>
              <a:t> be an arbitrary decision problem and let </a:t>
            </a:r>
            <a:r>
              <a:rPr lang="en-US" sz="2000" b="1" i="1" dirty="0" smtClean="0"/>
              <a:t>U</a:t>
            </a:r>
            <a:r>
              <a:rPr lang="en-US" sz="2000" b="1" dirty="0" smtClean="0"/>
              <a:t> denote the set of questions in </a:t>
            </a:r>
            <a:r>
              <a:rPr lang="en-US" sz="2000" b="1" i="1" dirty="0" smtClean="0"/>
              <a:t>P </a:t>
            </a:r>
            <a:r>
              <a:rPr lang="en-US" sz="2000" b="1" dirty="0" smtClean="0"/>
              <a:t>(usually just the set over which a single variable part of the questions ranges).  The set </a:t>
            </a:r>
            <a:r>
              <a:rPr lang="en-US" sz="2000" b="1" i="1" dirty="0" smtClean="0"/>
              <a:t>S</a:t>
            </a:r>
            <a:r>
              <a:rPr lang="en-US" sz="2000" b="1" i="1" baseline="-25000" dirty="0" smtClean="0"/>
              <a:t>P</a:t>
            </a:r>
            <a:r>
              <a:rPr lang="en-US" sz="2000" b="1" dirty="0" smtClean="0"/>
              <a:t> associated with </a:t>
            </a:r>
            <a:r>
              <a:rPr lang="en-US" sz="2000" b="1" i="1" dirty="0" smtClean="0"/>
              <a:t>P</a:t>
            </a:r>
            <a:r>
              <a:rPr lang="en-US" sz="2000" b="1" dirty="0" smtClean="0"/>
              <a:t> is</a:t>
            </a:r>
          </a:p>
          <a:p>
            <a:pPr eaLnBrk="1" hangingPunct="1">
              <a:lnSpc>
                <a:spcPct val="80000"/>
              </a:lnSpc>
              <a:buFontTx/>
              <a:buNone/>
            </a:pPr>
            <a:r>
              <a:rPr lang="en-US" sz="2000" b="1" dirty="0" smtClean="0"/>
              <a:t>		{ </a:t>
            </a:r>
            <a:r>
              <a:rPr lang="en-US" sz="2000" b="1" i="1" dirty="0" err="1" smtClean="0"/>
              <a:t>x</a:t>
            </a:r>
            <a:r>
              <a:rPr lang="en-US" sz="2000" b="1" dirty="0" smtClean="0"/>
              <a:t> | </a:t>
            </a:r>
            <a:r>
              <a:rPr lang="en-US" sz="2000" b="1" i="1" dirty="0" err="1" smtClean="0"/>
              <a:t>x</a:t>
            </a:r>
            <a:r>
              <a:rPr lang="en-US" sz="2000" b="1" i="1" dirty="0" smtClean="0"/>
              <a:t> </a:t>
            </a:r>
            <a:r>
              <a:rPr lang="en-US" sz="2000" b="1" i="1" dirty="0" err="1" smtClean="0">
                <a:sym typeface="Symbol" charset="2"/>
              </a:rPr>
              <a:t></a:t>
            </a:r>
            <a:r>
              <a:rPr lang="en-US" sz="2000" b="1" i="1" dirty="0" smtClean="0"/>
              <a:t> U </a:t>
            </a:r>
            <a:r>
              <a:rPr lang="en-US" sz="2000" b="1" dirty="0" smtClean="0"/>
              <a:t>and </a:t>
            </a:r>
            <a:r>
              <a:rPr lang="en-US" sz="2000" b="1" i="1" dirty="0" err="1" smtClean="0"/>
              <a:t>x</a:t>
            </a:r>
            <a:r>
              <a:rPr lang="en-US" sz="2000" b="1" dirty="0" smtClean="0"/>
              <a:t> has answer “yes” in </a:t>
            </a:r>
            <a:r>
              <a:rPr lang="en-US" sz="2000" b="1" i="1" dirty="0" smtClean="0"/>
              <a:t>P</a:t>
            </a:r>
            <a:r>
              <a:rPr lang="en-US" sz="2000" b="1" dirty="0" smtClean="0"/>
              <a:t> }</a:t>
            </a:r>
            <a:endParaRPr lang="en-US" sz="2000" b="1"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Categorizing Problems/Sets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000" b="1" u="sng" dirty="0" smtClean="0"/>
              <a:t>Solvable or Decidable</a:t>
            </a:r>
            <a:r>
              <a:rPr lang="en-US" sz="2000" b="1" dirty="0" smtClean="0"/>
              <a:t> -- A problem </a:t>
            </a:r>
            <a:r>
              <a:rPr lang="en-US" sz="2000" b="1" i="1" dirty="0" smtClean="0"/>
              <a:t>P</a:t>
            </a:r>
            <a:r>
              <a:rPr lang="en-US" sz="2000" b="1" dirty="0" smtClean="0"/>
              <a:t> is said to be solvable (decidable) if there exists an algorithm </a:t>
            </a:r>
            <a:r>
              <a:rPr lang="en-US" sz="2000" b="1" i="1" dirty="0" smtClean="0"/>
              <a:t>F</a:t>
            </a:r>
            <a:r>
              <a:rPr lang="en-US" sz="2000" b="1" dirty="0" smtClean="0"/>
              <a:t> which, when applied to a question </a:t>
            </a:r>
            <a:r>
              <a:rPr lang="en-US" sz="2000" b="1" i="1" dirty="0" err="1" smtClean="0"/>
              <a:t>q</a:t>
            </a:r>
            <a:r>
              <a:rPr lang="en-US" sz="2000" b="1" dirty="0" smtClean="0"/>
              <a:t> in </a:t>
            </a:r>
            <a:r>
              <a:rPr lang="en-US" sz="2000" b="1" i="1" dirty="0" smtClean="0"/>
              <a:t>P</a:t>
            </a:r>
            <a:r>
              <a:rPr lang="en-US" sz="2000" b="1" dirty="0" smtClean="0"/>
              <a:t>, produces the correct answer (“yes” or “no”).</a:t>
            </a:r>
            <a:endParaRPr lang="en-US" sz="2000" b="1" u="sng" dirty="0" smtClean="0"/>
          </a:p>
          <a:p>
            <a:pPr eaLnBrk="1" hangingPunct="1"/>
            <a:r>
              <a:rPr lang="en-US" sz="2000" b="1" u="sng" dirty="0" smtClean="0"/>
              <a:t>Solved</a:t>
            </a:r>
            <a:r>
              <a:rPr lang="en-US" sz="2000" b="1" dirty="0" smtClean="0"/>
              <a:t> -- A problem </a:t>
            </a:r>
            <a:r>
              <a:rPr lang="en-US" sz="2000" b="1" i="1" dirty="0" smtClean="0"/>
              <a:t>P</a:t>
            </a:r>
            <a:r>
              <a:rPr lang="en-US" sz="2000" b="1" dirty="0" smtClean="0"/>
              <a:t> is said to solved if </a:t>
            </a:r>
            <a:r>
              <a:rPr lang="en-US" sz="2000" b="1" i="1" dirty="0" smtClean="0"/>
              <a:t>P</a:t>
            </a:r>
            <a:r>
              <a:rPr lang="en-US" sz="2000" b="1" dirty="0" smtClean="0"/>
              <a:t> is solvable and we have produced its solution.</a:t>
            </a:r>
            <a:endParaRPr lang="en-US" sz="2000" b="1" u="sng" dirty="0" smtClean="0"/>
          </a:p>
          <a:p>
            <a:pPr eaLnBrk="1" hangingPunct="1"/>
            <a:r>
              <a:rPr lang="en-US" sz="2000" b="1" u="sng" dirty="0" smtClean="0"/>
              <a:t>Unsolved, Unsolvable (</a:t>
            </a:r>
            <a:r>
              <a:rPr lang="en-US" sz="2000" b="1" u="sng" dirty="0" err="1" smtClean="0"/>
              <a:t>Undecidable</a:t>
            </a:r>
            <a:r>
              <a:rPr lang="en-US" sz="2000" b="1" u="sng" dirty="0" smtClean="0"/>
              <a:t>)</a:t>
            </a:r>
            <a:r>
              <a:rPr lang="en-US" sz="2000" b="1" dirty="0" smtClean="0"/>
              <a:t> -- Complements of above concepts</a:t>
            </a:r>
          </a:p>
          <a:p>
            <a:pPr eaLnBrk="1" hangingPunct="1">
              <a:lnSpc>
                <a:spcPct val="80000"/>
              </a:lnSpc>
            </a:pPr>
            <a:endParaRPr lang="en-US" sz="2000"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Categorizing Problems/Sets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b="1" u="sng" dirty="0" smtClean="0"/>
              <a:t>Recursively enumerable</a:t>
            </a:r>
            <a:r>
              <a:rPr lang="en-US" sz="2000" b="1" dirty="0" smtClean="0"/>
              <a:t> -- A set </a:t>
            </a:r>
            <a:r>
              <a:rPr lang="en-US" sz="2000" b="1" i="1" dirty="0" smtClean="0"/>
              <a:t>S</a:t>
            </a:r>
            <a:r>
              <a:rPr lang="en-US" sz="2000" b="1" dirty="0" smtClean="0"/>
              <a:t> is recursively enumerable (</a:t>
            </a:r>
            <a:r>
              <a:rPr lang="en-US" sz="2000" b="1" u="sng" dirty="0" smtClean="0"/>
              <a:t>re)</a:t>
            </a:r>
            <a:r>
              <a:rPr lang="en-US" sz="2000" b="1" dirty="0" smtClean="0"/>
              <a:t> if </a:t>
            </a:r>
            <a:r>
              <a:rPr lang="en-US" sz="2000" b="1" i="1" dirty="0" smtClean="0"/>
              <a:t>S</a:t>
            </a:r>
            <a:r>
              <a:rPr lang="en-US" sz="2000" b="1" dirty="0" smtClean="0"/>
              <a:t> is empty (</a:t>
            </a:r>
            <a:r>
              <a:rPr lang="en-US" sz="2000" b="1" i="1" dirty="0" smtClean="0"/>
              <a:t>S</a:t>
            </a:r>
            <a:r>
              <a:rPr lang="en-US" sz="2000" b="1" dirty="0" smtClean="0"/>
              <a:t> = Ø) or there exists an algorithm </a:t>
            </a:r>
            <a:r>
              <a:rPr lang="en-US" sz="2000" b="1" i="1" dirty="0" smtClean="0"/>
              <a:t>F</a:t>
            </a:r>
            <a:r>
              <a:rPr lang="en-US" sz="2000" b="1" dirty="0" smtClean="0"/>
              <a:t>, over the natural numbers </a:t>
            </a:r>
            <a:r>
              <a:rPr lang="en-US" sz="2000" b="1" dirty="0" err="1" smtClean="0">
                <a:sym typeface="Symbol" charset="2"/>
              </a:rPr>
              <a:t></a:t>
            </a:r>
            <a:r>
              <a:rPr lang="en-US" sz="2000" b="1" dirty="0" smtClean="0"/>
              <a:t>, whose range is exactly </a:t>
            </a:r>
            <a:r>
              <a:rPr lang="en-US" sz="2000" b="1" i="1" dirty="0" smtClean="0"/>
              <a:t>S</a:t>
            </a:r>
            <a:r>
              <a:rPr lang="en-US" sz="2000" b="1" dirty="0" smtClean="0"/>
              <a:t>.  A problem is said to be re if the set associated with it is re.</a:t>
            </a:r>
            <a:endParaRPr lang="en-US" sz="2000" b="1" u="sng" dirty="0" smtClean="0"/>
          </a:p>
          <a:p>
            <a:pPr eaLnBrk="1" hangingPunct="1">
              <a:lnSpc>
                <a:spcPct val="80000"/>
              </a:lnSpc>
            </a:pPr>
            <a:r>
              <a:rPr lang="en-US" sz="2000" b="1" u="sng" dirty="0" smtClean="0"/>
              <a:t>Semi-Decidable</a:t>
            </a:r>
            <a:r>
              <a:rPr lang="en-US" sz="2000" b="1" dirty="0" smtClean="0"/>
              <a:t> -- A problem is said to be semi-decidable if there is an effective procedure </a:t>
            </a:r>
            <a:r>
              <a:rPr lang="en-US" sz="2000" b="1" i="1" dirty="0" smtClean="0"/>
              <a:t>F</a:t>
            </a:r>
            <a:r>
              <a:rPr lang="en-US" sz="2000" b="1" dirty="0" smtClean="0"/>
              <a:t> which, when applied to a question </a:t>
            </a:r>
            <a:r>
              <a:rPr lang="en-US" sz="2000" b="1" i="1" dirty="0" err="1" smtClean="0"/>
              <a:t>q</a:t>
            </a:r>
            <a:r>
              <a:rPr lang="en-US" sz="2000" b="1" dirty="0" smtClean="0"/>
              <a:t> in </a:t>
            </a:r>
            <a:r>
              <a:rPr lang="en-US" sz="2000" b="1" i="1" dirty="0" smtClean="0"/>
              <a:t>P</a:t>
            </a:r>
            <a:r>
              <a:rPr lang="en-US" sz="2000" b="1" dirty="0" smtClean="0"/>
              <a:t>, produces the answer “yes” if and only if </a:t>
            </a:r>
            <a:r>
              <a:rPr lang="en-US" sz="2000" b="1" i="1" dirty="0" err="1" smtClean="0"/>
              <a:t>q</a:t>
            </a:r>
            <a:r>
              <a:rPr lang="en-US" sz="2000" b="1" dirty="0" smtClean="0"/>
              <a:t> has answer “yes.”  </a:t>
            </a:r>
            <a:r>
              <a:rPr lang="en-US" sz="2000" b="1" i="1" dirty="0" smtClean="0"/>
              <a:t>F</a:t>
            </a:r>
            <a:r>
              <a:rPr lang="en-US" sz="2000" b="1" dirty="0" smtClean="0"/>
              <a:t> need not halt if </a:t>
            </a:r>
            <a:r>
              <a:rPr lang="en-US" sz="2000" b="1" i="1" dirty="0" err="1" smtClean="0"/>
              <a:t>q</a:t>
            </a:r>
            <a:r>
              <a:rPr lang="en-US" sz="2000" b="1" dirty="0" smtClean="0"/>
              <a:t> has answer “no.”</a:t>
            </a:r>
          </a:p>
          <a:p>
            <a:pPr eaLnBrk="1" hangingPunct="1">
              <a:lnSpc>
                <a:spcPct val="80000"/>
              </a:lnSpc>
            </a:pPr>
            <a:r>
              <a:rPr lang="en-US" sz="2000" b="1" u="sng" dirty="0" smtClean="0"/>
              <a:t>Non-re, Not Semi-Decidable</a:t>
            </a:r>
            <a:r>
              <a:rPr lang="en-US" sz="2000" b="1" dirty="0" smtClean="0"/>
              <a:t> -- Complements of above concepts</a:t>
            </a:r>
            <a:endParaRPr lang="en-US" sz="2000" b="1" u="sng" dirty="0" smtClean="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Immediate Implications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i="1" dirty="0" smtClean="0"/>
              <a:t>P </a:t>
            </a:r>
            <a:r>
              <a:rPr lang="en-US" sz="2000" b="1" dirty="0" smtClean="0"/>
              <a:t>re </a:t>
            </a:r>
            <a:r>
              <a:rPr lang="en-US" sz="2000" b="1" dirty="0" err="1" smtClean="0"/>
              <a:t>iff</a:t>
            </a:r>
            <a:r>
              <a:rPr lang="en-US" sz="2000" b="1" dirty="0" smtClean="0"/>
              <a:t> </a:t>
            </a:r>
            <a:r>
              <a:rPr lang="en-US" sz="2000" b="1" i="1" dirty="0" smtClean="0"/>
              <a:t>P</a:t>
            </a:r>
            <a:r>
              <a:rPr lang="en-US" sz="2000" b="1" dirty="0" smtClean="0"/>
              <a:t> semi-decidable.</a:t>
            </a:r>
          </a:p>
          <a:p>
            <a:pPr eaLnBrk="1" hangingPunct="1">
              <a:lnSpc>
                <a:spcPct val="90000"/>
              </a:lnSpc>
            </a:pPr>
            <a:r>
              <a:rPr lang="en-US" sz="2000" b="1" i="1" dirty="0" smtClean="0"/>
              <a:t>P </a:t>
            </a:r>
            <a:r>
              <a:rPr lang="en-US" sz="2000" b="1" dirty="0" smtClean="0"/>
              <a:t>solvable </a:t>
            </a:r>
            <a:r>
              <a:rPr lang="en-US" sz="2000" b="1" dirty="0" err="1" smtClean="0"/>
              <a:t>iff</a:t>
            </a:r>
            <a:r>
              <a:rPr lang="en-US" sz="2000" b="1" dirty="0" smtClean="0"/>
              <a:t> both </a:t>
            </a:r>
            <a:r>
              <a:rPr lang="en-US" sz="2000" b="1" i="1" dirty="0" smtClean="0"/>
              <a:t>S</a:t>
            </a:r>
            <a:r>
              <a:rPr lang="en-US" sz="2000" b="1" i="1" baseline="-25000" dirty="0" smtClean="0"/>
              <a:t>P</a:t>
            </a:r>
            <a:r>
              <a:rPr lang="en-US" sz="2000" b="1" dirty="0" smtClean="0"/>
              <a:t> and (</a:t>
            </a:r>
            <a:r>
              <a:rPr lang="en-US" sz="2000" b="1" i="1" dirty="0" smtClean="0"/>
              <a:t>U — S</a:t>
            </a:r>
            <a:r>
              <a:rPr lang="en-US" sz="2000" b="1" i="1" baseline="-25000" dirty="0" smtClean="0"/>
              <a:t>P</a:t>
            </a:r>
            <a:r>
              <a:rPr lang="en-US" sz="2000" b="1" dirty="0" smtClean="0"/>
              <a:t>) are re (semi-decidable).</a:t>
            </a:r>
          </a:p>
          <a:p>
            <a:pPr eaLnBrk="1" hangingPunct="1">
              <a:lnSpc>
                <a:spcPct val="90000"/>
              </a:lnSpc>
            </a:pPr>
            <a:r>
              <a:rPr lang="en-US" sz="2000" b="1" i="1" dirty="0" smtClean="0"/>
              <a:t>P</a:t>
            </a:r>
            <a:r>
              <a:rPr lang="en-US" sz="2000" b="1" dirty="0" smtClean="0"/>
              <a:t> solved implies </a:t>
            </a:r>
            <a:r>
              <a:rPr lang="en-US" sz="2000" b="1" i="1" dirty="0" smtClean="0"/>
              <a:t>P</a:t>
            </a:r>
            <a:r>
              <a:rPr lang="en-US" sz="2000" b="1" dirty="0" smtClean="0"/>
              <a:t> solvable implies </a:t>
            </a:r>
            <a:r>
              <a:rPr lang="en-US" sz="2000" b="1" i="1" dirty="0" smtClean="0"/>
              <a:t>P</a:t>
            </a:r>
            <a:r>
              <a:rPr lang="en-US" sz="2000" b="1" dirty="0" smtClean="0"/>
              <a:t> semi-decidable (re).</a:t>
            </a:r>
          </a:p>
          <a:p>
            <a:pPr eaLnBrk="1" hangingPunct="1">
              <a:lnSpc>
                <a:spcPct val="90000"/>
              </a:lnSpc>
            </a:pPr>
            <a:r>
              <a:rPr lang="en-US" sz="2000" b="1" i="1" dirty="0" smtClean="0"/>
              <a:t>P</a:t>
            </a:r>
            <a:r>
              <a:rPr lang="en-US" sz="2000" b="1" dirty="0" smtClean="0"/>
              <a:t> non-re implies </a:t>
            </a:r>
            <a:r>
              <a:rPr lang="en-US" sz="2000" b="1" i="1" dirty="0" smtClean="0"/>
              <a:t>P</a:t>
            </a:r>
            <a:r>
              <a:rPr lang="en-US" sz="2000" b="1" dirty="0" smtClean="0"/>
              <a:t> unsolvable implies </a:t>
            </a:r>
            <a:r>
              <a:rPr lang="en-US" sz="2000" b="1" i="1" dirty="0" smtClean="0"/>
              <a:t>P</a:t>
            </a:r>
            <a:r>
              <a:rPr lang="en-US" sz="2000" b="1" dirty="0" smtClean="0"/>
              <a:t> unsolved.</a:t>
            </a:r>
          </a:p>
          <a:p>
            <a:pPr eaLnBrk="1" hangingPunct="1">
              <a:lnSpc>
                <a:spcPct val="90000"/>
              </a:lnSpc>
            </a:pPr>
            <a:r>
              <a:rPr lang="en-US" sz="2000" b="1" i="1" dirty="0" smtClean="0"/>
              <a:t>P</a:t>
            </a:r>
            <a:r>
              <a:rPr lang="en-US" sz="2000" b="1" dirty="0" smtClean="0"/>
              <a:t> finite implies </a:t>
            </a:r>
            <a:r>
              <a:rPr lang="en-US" sz="2000" b="1" i="1" dirty="0" smtClean="0"/>
              <a:t>P</a:t>
            </a:r>
            <a:r>
              <a:rPr lang="en-US" sz="2000" b="1" dirty="0" smtClean="0"/>
              <a:t> solvable.</a:t>
            </a:r>
          </a:p>
          <a:p>
            <a:pPr eaLnBrk="1" hangingPunct="1">
              <a:lnSpc>
                <a:spcPct val="90000"/>
              </a:lnSpc>
            </a:pPr>
            <a:endParaRPr lang="en-US" sz="2000" b="1" dirty="0" smtClean="0"/>
          </a:p>
          <a:p>
            <a:pPr eaLnBrk="1" hangingPunct="1">
              <a:lnSpc>
                <a:spcPct val="90000"/>
              </a:lnSpc>
            </a:pPr>
            <a:r>
              <a:rPr lang="en-US" sz="2000" b="1" dirty="0" smtClean="0"/>
              <a:t>THINK ABOUT THESE.</a:t>
            </a:r>
            <a:endParaRPr lang="en-US" sz="2000" b="1"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How many programs?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000" b="1" dirty="0" smtClean="0"/>
              <a:t>Since each procedure must be built from a finite alphabet and must be of finite length, then the number of procedures in any model of computation must be countable.</a:t>
            </a:r>
          </a:p>
          <a:p>
            <a:pPr eaLnBrk="1" hangingPunct="1"/>
            <a:r>
              <a:rPr lang="en-US" sz="2000" b="1" dirty="0" smtClean="0"/>
              <a:t>Since the number of procedures is countable, then the set of procedures (and also algorithms which are a subset of the procedures) is also countable.</a:t>
            </a:r>
          </a:p>
          <a:p>
            <a:pPr eaLnBrk="1" hangingPunct="1"/>
            <a:r>
              <a:rPr lang="en-US" sz="2000" b="1" dirty="0" smtClean="0"/>
              <a:t>In fact, the set of procedures in any programming languages is decidable (we just need to check syntax), and hence recursively enumerable.</a:t>
            </a:r>
          </a:p>
          <a:p>
            <a:pPr eaLnBrk="1" hangingPunct="1">
              <a:lnSpc>
                <a:spcPct val="80000"/>
              </a:lnSpc>
            </a:pPr>
            <a:endParaRPr lang="en-US" sz="2000"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smtClean="0">
                <a:solidFill>
                  <a:schemeClr val="bg2"/>
                </a:solidFill>
              </a:rPr>
              <a:t>How many decision problems?</a:t>
            </a:r>
            <a:endParaRPr lang="en-US" sz="36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000" b="1" dirty="0" smtClean="0"/>
              <a:t>We will just consider decision problems about sets of natural numbers.</a:t>
            </a:r>
          </a:p>
          <a:p>
            <a:pPr eaLnBrk="1" hangingPunct="1"/>
            <a:r>
              <a:rPr lang="en-US" sz="2000" b="1" dirty="0" smtClean="0"/>
              <a:t>Clearly, the number of such decision problems is the same as the number of subsets of the natural numbers.</a:t>
            </a:r>
          </a:p>
          <a:p>
            <a:pPr eaLnBrk="1" hangingPunct="1"/>
            <a:r>
              <a:rPr lang="en-US" sz="2000" b="1" dirty="0" smtClean="0"/>
              <a:t>The number of subset of any set </a:t>
            </a:r>
            <a:r>
              <a:rPr lang="en-US" sz="2000" b="1" i="1" dirty="0" smtClean="0"/>
              <a:t>S</a:t>
            </a:r>
            <a:r>
              <a:rPr lang="en-US" sz="2000" b="1" dirty="0" smtClean="0"/>
              <a:t> is </a:t>
            </a:r>
            <a:r>
              <a:rPr lang="en-US" sz="2000" b="1" i="1" dirty="0" smtClean="0"/>
              <a:t>2</a:t>
            </a:r>
            <a:r>
              <a:rPr lang="en-US" sz="2000" b="1" i="1" baseline="30000" dirty="0" smtClean="0"/>
              <a:t>|S|</a:t>
            </a:r>
            <a:r>
              <a:rPr lang="en-US" sz="2000" b="1" dirty="0" smtClean="0"/>
              <a:t>, and this is strictly larger than </a:t>
            </a:r>
            <a:r>
              <a:rPr lang="en-US" sz="2000" b="1" i="1" dirty="0" smtClean="0"/>
              <a:t>|S|</a:t>
            </a:r>
            <a:r>
              <a:rPr lang="en-US" sz="2000" b="1" dirty="0" smtClean="0"/>
              <a:t>, even if </a:t>
            </a:r>
            <a:r>
              <a:rPr lang="en-US" sz="2000" b="1" i="1" dirty="0" smtClean="0"/>
              <a:t>S</a:t>
            </a:r>
            <a:r>
              <a:rPr lang="en-US" sz="2000" b="1" dirty="0" smtClean="0"/>
              <a:t> is infinite.</a:t>
            </a:r>
          </a:p>
          <a:p>
            <a:pPr eaLnBrk="1" hangingPunct="1"/>
            <a:r>
              <a:rPr lang="en-US" sz="2000" b="1" dirty="0" smtClean="0"/>
              <a:t>Specifically, the number of programs in any model of computation is </a:t>
            </a:r>
            <a:r>
              <a:rPr lang="en-US" sz="2000" b="1" dirty="0" err="1" smtClean="0"/>
              <a:t>countably</a:t>
            </a:r>
            <a:r>
              <a:rPr lang="en-US" sz="2000" b="1" dirty="0" smtClean="0"/>
              <a:t> infinite (</a:t>
            </a:r>
            <a:r>
              <a:rPr lang="en-US" sz="2000" b="1" dirty="0" smtClean="0">
                <a:sym typeface="Symbol" charset="2"/>
              </a:rPr>
              <a:t></a:t>
            </a:r>
            <a:r>
              <a:rPr lang="en-US" sz="2000" b="1" baseline="-25000" dirty="0" smtClean="0"/>
              <a:t>0</a:t>
            </a:r>
            <a:r>
              <a:rPr lang="en-US" sz="2000" b="1" dirty="0" smtClean="0"/>
              <a:t>), but the number of decision problems is </a:t>
            </a:r>
            <a:r>
              <a:rPr lang="en-US" sz="2000" b="1" dirty="0" err="1" smtClean="0"/>
              <a:t>uncountably</a:t>
            </a:r>
            <a:r>
              <a:rPr lang="en-US" sz="2000" b="1" dirty="0" smtClean="0"/>
              <a:t> infinite (</a:t>
            </a:r>
            <a:r>
              <a:rPr lang="en-US" sz="2000" b="1" i="1" dirty="0" smtClean="0"/>
              <a:t>2</a:t>
            </a:r>
            <a:r>
              <a:rPr lang="en-US" sz="2000" b="1" baseline="30000" dirty="0" smtClean="0">
                <a:sym typeface="Symbol" charset="2"/>
              </a:rPr>
              <a:t></a:t>
            </a:r>
            <a:r>
              <a:rPr lang="en-US" sz="2000" b="1" baseline="15000" dirty="0" smtClean="0"/>
              <a:t>0</a:t>
            </a:r>
            <a:r>
              <a:rPr lang="en-US" sz="2000" b="1" dirty="0" smtClean="0"/>
              <a:t>=</a:t>
            </a:r>
            <a:r>
              <a:rPr lang="en-US" sz="2000" b="1" dirty="0" smtClean="0">
                <a:sym typeface="Symbol" charset="2"/>
              </a:rPr>
              <a:t></a:t>
            </a:r>
            <a:r>
              <a:rPr lang="en-US" sz="2000" b="1" baseline="-25000" dirty="0" smtClean="0">
                <a:sym typeface="Symbol" charset="2"/>
              </a:rPr>
              <a:t>1</a:t>
            </a:r>
            <a:r>
              <a:rPr lang="en-US" sz="2000" b="1" dirty="0" smtClean="0">
                <a:sym typeface="Symbol" charset="2"/>
              </a:rPr>
              <a:t>&gt;</a:t>
            </a:r>
            <a:r>
              <a:rPr lang="en-US" sz="2000" b="1" baseline="-25000" dirty="0" smtClean="0"/>
              <a:t>0</a:t>
            </a:r>
            <a:r>
              <a:rPr lang="en-US" sz="2000" b="1" dirty="0" smtClean="0"/>
              <a:t>).</a:t>
            </a:r>
          </a:p>
          <a:p>
            <a:pPr eaLnBrk="1" hangingPunct="1"/>
            <a:endParaRPr lang="en-US" sz="2000" dirty="0" smtClean="0"/>
          </a:p>
          <a:p>
            <a:pPr eaLnBrk="1" hangingPunct="1">
              <a:lnSpc>
                <a:spcPct val="80000"/>
              </a:lnSpc>
            </a:pPr>
            <a:endParaRPr lang="en-US" sz="2000"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Existence of </a:t>
            </a:r>
            <a:r>
              <a:rPr lang="en-US" sz="4000" b="1" i="1" dirty="0" err="1" smtClean="0">
                <a:solidFill>
                  <a:schemeClr val="bg2"/>
                </a:solidFill>
              </a:rPr>
              <a:t>Undecidables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u="sng" dirty="0" smtClean="0"/>
              <a:t>A counting argument</a:t>
            </a:r>
            <a:endParaRPr lang="en-US" sz="2400" dirty="0" smtClean="0"/>
          </a:p>
          <a:p>
            <a:pPr lvl="1" eaLnBrk="1" hangingPunct="1">
              <a:lnSpc>
                <a:spcPct val="80000"/>
              </a:lnSpc>
              <a:buNone/>
            </a:pPr>
            <a:r>
              <a:rPr lang="en-US" sz="2000" dirty="0" smtClean="0"/>
              <a:t>	From the previous slide we see that the there are a countable number of algorithms, but that there are an uncountable number of decision problems. Thus, most decision problems have no associated algorithms that can decide their memberships.</a:t>
            </a:r>
          </a:p>
          <a:p>
            <a:pPr lvl="1" eaLnBrk="1" hangingPunct="1">
              <a:lnSpc>
                <a:spcPct val="80000"/>
              </a:lnSpc>
              <a:buNone/>
            </a:pPr>
            <a:endParaRPr lang="en-US" sz="2000" u="sng" dirty="0" smtClean="0"/>
          </a:p>
          <a:p>
            <a:pPr lvl="1" eaLnBrk="1" hangingPunct="1">
              <a:lnSpc>
                <a:spcPct val="80000"/>
              </a:lnSpc>
              <a:buNone/>
            </a:pPr>
            <a:r>
              <a:rPr lang="en-US" sz="2000" dirty="0" smtClean="0"/>
              <a:t>	This means that there are </a:t>
            </a:r>
            <a:r>
              <a:rPr lang="en-US" sz="2000" dirty="0" err="1" smtClean="0"/>
              <a:t>undecidable</a:t>
            </a:r>
            <a:r>
              <a:rPr lang="en-US" sz="2000" dirty="0" smtClean="0"/>
              <a:t> problems, but this kind of proof does nothing to identify any interesting ones.</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smtClean="0">
                <a:solidFill>
                  <a:schemeClr val="bg2"/>
                </a:solidFill>
              </a:rPr>
              <a:t>Finite versus Infinite Problems</a:t>
            </a:r>
            <a:endParaRPr lang="en-US" sz="3200" smtClean="0"/>
          </a:p>
        </p:txBody>
      </p:sp>
      <p:sp>
        <p:nvSpPr>
          <p:cNvPr id="3" name="Content Placeholder 2"/>
          <p:cNvSpPr>
            <a:spLocks noGrp="1"/>
          </p:cNvSpPr>
          <p:nvPr>
            <p:ph idx="1"/>
          </p:nvPr>
        </p:nvSpPr>
        <p:spPr>
          <a:xfrm>
            <a:off x="1219200" y="2438400"/>
            <a:ext cx="7696200" cy="3429000"/>
          </a:xfrm>
        </p:spPr>
        <p:txBody>
          <a:bodyPr/>
          <a:lstStyle/>
          <a:p>
            <a:pPr>
              <a:buFont typeface="Times" pitchFamily="-110" charset="0"/>
              <a:buNone/>
            </a:pPr>
            <a:r>
              <a:rPr lang="en-US" sz="2000" b="1" dirty="0" smtClean="0"/>
              <a:t>	Every decision problem with a finite number of instances, say </a:t>
            </a:r>
            <a:r>
              <a:rPr lang="en-US" sz="2000" b="1" i="1" dirty="0" smtClean="0"/>
              <a:t>N</a:t>
            </a:r>
            <a:r>
              <a:rPr lang="en-US" sz="2000" b="1" dirty="0" smtClean="0"/>
              <a:t>, is solvable. The solution is contained in one of the rows of the Truth Table that has </a:t>
            </a:r>
            <a:r>
              <a:rPr lang="en-US" sz="2000" b="1" i="1" dirty="0" smtClean="0"/>
              <a:t>N</a:t>
            </a:r>
            <a:r>
              <a:rPr lang="en-US" sz="2000" b="1" dirty="0" smtClean="0"/>
              <a:t> columns, one for each instance of the problem, and </a:t>
            </a:r>
            <a:r>
              <a:rPr lang="en-US" sz="2000" b="1" i="1" dirty="0" smtClean="0"/>
              <a:t>2</a:t>
            </a:r>
            <a:r>
              <a:rPr lang="en-US" sz="2000" b="1" i="1" baseline="30000" dirty="0" smtClean="0"/>
              <a:t>N</a:t>
            </a:r>
            <a:r>
              <a:rPr lang="en-US" sz="2000" b="1" dirty="0" smtClean="0"/>
              <a:t> rows, one for each possible solution.</a:t>
            </a:r>
          </a:p>
          <a:p>
            <a:pPr>
              <a:buFont typeface="Times" pitchFamily="-110" charset="0"/>
              <a:buNone/>
            </a:pPr>
            <a:endParaRPr lang="en-US" sz="2000" b="1" dirty="0" smtClean="0"/>
          </a:p>
          <a:p>
            <a:pPr>
              <a:buFont typeface="Times" pitchFamily="-110" charset="0"/>
              <a:buNone/>
            </a:pPr>
            <a:r>
              <a:rPr lang="en-US" sz="2000" b="1" dirty="0" smtClean="0"/>
              <a:t>	Any problem with an infinite number of instances may potentially be unsolvable. We’ll give an existence proof on the next slide.</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solidFill>
                  <a:schemeClr val="bg2"/>
                </a:solidFill>
              </a:rPr>
              <a:t>A Classic Unsolvable Problem</a:t>
            </a:r>
            <a:endParaRPr lang="en-US" sz="3200" dirty="0" smtClean="0"/>
          </a:p>
        </p:txBody>
      </p:sp>
      <p:sp>
        <p:nvSpPr>
          <p:cNvPr id="3" name="Content Placeholder 2"/>
          <p:cNvSpPr>
            <a:spLocks noGrp="1"/>
          </p:cNvSpPr>
          <p:nvPr>
            <p:ph idx="1"/>
          </p:nvPr>
        </p:nvSpPr>
        <p:spPr>
          <a:xfrm>
            <a:off x="1219200" y="2438400"/>
            <a:ext cx="7696200" cy="3429000"/>
          </a:xfrm>
        </p:spPr>
        <p:txBody>
          <a:bodyPr/>
          <a:lstStyle/>
          <a:p>
            <a:pPr>
              <a:buFont typeface="Times" pitchFamily="-110" charset="0"/>
              <a:buNone/>
            </a:pPr>
            <a:r>
              <a:rPr lang="en-US" sz="2000" b="1" dirty="0" smtClean="0"/>
              <a:t>	Given an arbitrary program </a:t>
            </a:r>
            <a:r>
              <a:rPr lang="en-US" sz="2000" b="1" i="1" dirty="0" smtClean="0"/>
              <a:t>P</a:t>
            </a:r>
            <a:r>
              <a:rPr lang="en-US" sz="2000" b="1" dirty="0" smtClean="0"/>
              <a:t>, in some language </a:t>
            </a:r>
            <a:r>
              <a:rPr lang="en-US" sz="2000" b="1" i="1" dirty="0" smtClean="0"/>
              <a:t>L</a:t>
            </a:r>
            <a:r>
              <a:rPr lang="en-US" sz="2000" b="1" dirty="0" smtClean="0"/>
              <a:t>, and an input </a:t>
            </a:r>
            <a:r>
              <a:rPr lang="en-US" sz="2000" b="1" i="1" dirty="0" smtClean="0"/>
              <a:t>x</a:t>
            </a:r>
            <a:r>
              <a:rPr lang="en-US" sz="2000" b="1" dirty="0" smtClean="0"/>
              <a:t> to </a:t>
            </a:r>
            <a:r>
              <a:rPr lang="en-US" sz="2000" b="1" i="1" dirty="0" smtClean="0"/>
              <a:t>P</a:t>
            </a:r>
            <a:r>
              <a:rPr lang="en-US" sz="2000" b="1" dirty="0" smtClean="0"/>
              <a:t>, will </a:t>
            </a:r>
            <a:r>
              <a:rPr lang="en-US" sz="2000" b="1" i="1" dirty="0" smtClean="0"/>
              <a:t>P</a:t>
            </a:r>
            <a:r>
              <a:rPr lang="en-US" sz="2000" b="1" dirty="0" smtClean="0"/>
              <a:t> eventually stop when run with input </a:t>
            </a:r>
            <a:r>
              <a:rPr lang="en-US" sz="2000" b="1" i="1" dirty="0" smtClean="0"/>
              <a:t>x</a:t>
            </a:r>
            <a:r>
              <a:rPr lang="en-US" sz="2000" b="1" dirty="0" smtClean="0"/>
              <a:t>?</a:t>
            </a:r>
          </a:p>
          <a:p>
            <a:pPr>
              <a:buNone/>
            </a:pPr>
            <a:r>
              <a:rPr lang="en-US" sz="2000" b="1" dirty="0" smtClean="0"/>
              <a:t>	The above problem is called the “Halting Problem.” It is clearly an important and practical one – wouldn't it be nice to not be embarrassed by having your program run “forever” when you try to do a demo for the boss or professor? Unfortunately, there’s a fly in the ointment as one can prove that no algorithm can be written in </a:t>
            </a:r>
            <a:r>
              <a:rPr lang="en-US" sz="2000" b="1" i="1" dirty="0" smtClean="0"/>
              <a:t>L</a:t>
            </a:r>
            <a:r>
              <a:rPr lang="en-US" sz="2000" b="1" dirty="0" smtClean="0"/>
              <a:t> that solves the halting problem for </a:t>
            </a:r>
            <a:r>
              <a:rPr lang="en-US" sz="2000" b="1" i="1" dirty="0" smtClean="0"/>
              <a:t>L</a:t>
            </a:r>
            <a:r>
              <a:rPr lang="en-US" sz="2000" b="1"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sp>
        <p:nvSpPr>
          <p:cNvPr id="11267" name="Rectangle 3"/>
          <p:cNvSpPr>
            <a:spLocks noGrp="1" noChangeArrowheads="1"/>
          </p:cNvSpPr>
          <p:nvPr>
            <p:ph type="body" idx="1"/>
          </p:nvPr>
        </p:nvSpPr>
        <p:spPr>
          <a:xfrm>
            <a:off x="990600" y="2209800"/>
            <a:ext cx="7391400" cy="3429000"/>
          </a:xfrm>
        </p:spPr>
        <p:txBody>
          <a:bodyPr/>
          <a:lstStyle/>
          <a:p>
            <a:pPr lvl="2" eaLnBrk="1" hangingPunct="1">
              <a:buFont typeface="Times" pitchFamily="-110" charset="0"/>
              <a:buNone/>
            </a:pPr>
            <a:r>
              <a:rPr lang="en-US" b="1" smtClean="0">
                <a:latin typeface="Times New Roman" pitchFamily="-110" charset="0"/>
              </a:rPr>
              <a:t>	Order of a Problem: The order of the fastest algorithm that can </a:t>
            </a:r>
            <a:r>
              <a:rPr lang="en-US" b="1" u="sng" smtClean="0">
                <a:latin typeface="Times New Roman" pitchFamily="-110" charset="0"/>
              </a:rPr>
              <a:t>ever</a:t>
            </a:r>
            <a:r>
              <a:rPr lang="en-US" b="1" smtClean="0">
                <a:latin typeface="Times New Roman" pitchFamily="-110" charset="0"/>
              </a:rPr>
              <a:t> solve this problem. (Also known as the "Complexity" of the problem.)</a:t>
            </a:r>
          </a:p>
          <a:p>
            <a:pPr lvl="3" eaLnBrk="1" hangingPunct="1"/>
            <a:endParaRPr lang="en-US" b="1" smtClean="0">
              <a:latin typeface="Times New Roman" pitchFamily="-110" charset="0"/>
            </a:endParaRPr>
          </a:p>
          <a:p>
            <a:pPr lvl="3" eaLnBrk="1" hangingPunct="1">
              <a:buFont typeface="Times" pitchFamily="-110" charset="0"/>
              <a:buNone/>
            </a:pPr>
            <a:r>
              <a:rPr lang="en-US" b="1" smtClean="0">
                <a:latin typeface="Times New Roman" pitchFamily="-110" charset="0"/>
              </a:rPr>
              <a:t>	Often difficult to determine, since this allows for algorithms not yet discovered.</a:t>
            </a:r>
          </a:p>
          <a:p>
            <a:pPr eaLnBrk="1" hangingPunct="1"/>
            <a:endParaRPr lang="en-US" smtClean="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dirty="0" smtClean="0">
                <a:solidFill>
                  <a:schemeClr val="bg2"/>
                </a:solidFill>
              </a:rPr>
              <a:t>Some terminology</a:t>
            </a:r>
            <a:endParaRPr lang="en-US" sz="3200" dirty="0" smtClean="0"/>
          </a:p>
        </p:txBody>
      </p:sp>
      <p:sp>
        <p:nvSpPr>
          <p:cNvPr id="3" name="Content Placeholder 2"/>
          <p:cNvSpPr>
            <a:spLocks noGrp="1"/>
          </p:cNvSpPr>
          <p:nvPr>
            <p:ph idx="1"/>
          </p:nvPr>
        </p:nvSpPr>
        <p:spPr>
          <a:xfrm>
            <a:off x="1219200" y="2438400"/>
            <a:ext cx="7696200" cy="3429000"/>
          </a:xfrm>
        </p:spPr>
        <p:txBody>
          <a:bodyPr/>
          <a:lstStyle/>
          <a:p>
            <a:pPr>
              <a:buNone/>
            </a:pPr>
            <a:r>
              <a:rPr lang="en-US" sz="2000" b="1" dirty="0" smtClean="0"/>
              <a:t>	We will say that a procedure, </a:t>
            </a:r>
            <a:r>
              <a:rPr lang="en-US" sz="2000" b="1" i="1" dirty="0" err="1" smtClean="0"/>
              <a:t>f</a:t>
            </a:r>
            <a:r>
              <a:rPr lang="en-US" sz="2000" b="1" dirty="0" smtClean="0"/>
              <a:t>, converges on input </a:t>
            </a:r>
            <a:r>
              <a:rPr lang="en-US" sz="2000" b="1" i="1" dirty="0" err="1" smtClean="0"/>
              <a:t>x</a:t>
            </a:r>
            <a:r>
              <a:rPr lang="en-US" sz="2000" b="1" dirty="0" smtClean="0"/>
              <a:t> if it eventually halts when it receives </a:t>
            </a:r>
            <a:r>
              <a:rPr lang="en-US" sz="2000" b="1" i="1" dirty="0" err="1" smtClean="0"/>
              <a:t>x</a:t>
            </a:r>
            <a:r>
              <a:rPr lang="en-US" sz="2000" b="1" dirty="0" smtClean="0"/>
              <a:t> as input. We denote this as </a:t>
            </a:r>
            <a:r>
              <a:rPr lang="en-US" sz="2000" b="1" i="1" dirty="0" err="1" smtClean="0"/>
              <a:t>f(x)</a:t>
            </a:r>
            <a:r>
              <a:rPr lang="en-US" sz="2000" b="1" dirty="0" err="1" smtClean="0">
                <a:sym typeface="Symbol" charset="2"/>
              </a:rPr>
              <a:t></a:t>
            </a:r>
            <a:r>
              <a:rPr lang="en-US" sz="2000" b="1" dirty="0" smtClean="0">
                <a:sym typeface="Symbol" charset="2"/>
              </a:rPr>
              <a:t>. </a:t>
            </a:r>
          </a:p>
          <a:p>
            <a:pPr>
              <a:buNone/>
            </a:pPr>
            <a:r>
              <a:rPr lang="en-US" sz="2000" b="1" dirty="0" smtClean="0">
                <a:sym typeface="Symbol" charset="2"/>
              </a:rPr>
              <a:t>	</a:t>
            </a:r>
            <a:r>
              <a:rPr lang="en-US" sz="2000" b="1" dirty="0" smtClean="0"/>
              <a:t>We will say that a procedure, </a:t>
            </a:r>
            <a:r>
              <a:rPr lang="en-US" sz="2000" b="1" i="1" dirty="0" err="1" smtClean="0"/>
              <a:t>f</a:t>
            </a:r>
            <a:r>
              <a:rPr lang="en-US" sz="2000" b="1" dirty="0" smtClean="0"/>
              <a:t>, diverges on input </a:t>
            </a:r>
            <a:r>
              <a:rPr lang="en-US" sz="2000" b="1" i="1" dirty="0" err="1" smtClean="0"/>
              <a:t>x</a:t>
            </a:r>
            <a:r>
              <a:rPr lang="en-US" sz="2000" b="1" dirty="0" smtClean="0"/>
              <a:t> if it never halts when it receives </a:t>
            </a:r>
            <a:r>
              <a:rPr lang="en-US" sz="2000" b="1" i="1" dirty="0" err="1" smtClean="0"/>
              <a:t>x</a:t>
            </a:r>
            <a:r>
              <a:rPr lang="en-US" sz="2000" b="1" dirty="0" smtClean="0"/>
              <a:t> as input. We denote this as </a:t>
            </a:r>
            <a:r>
              <a:rPr lang="en-US" sz="2000" b="1" i="1" dirty="0" err="1" smtClean="0"/>
              <a:t>f(x)</a:t>
            </a:r>
            <a:r>
              <a:rPr lang="en-US" sz="2000" b="1" dirty="0" err="1" smtClean="0">
                <a:sym typeface="Symbol" charset="2"/>
              </a:rPr>
              <a:t></a:t>
            </a:r>
            <a:r>
              <a:rPr lang="en-US" sz="2000" b="1" dirty="0" smtClean="0">
                <a:sym typeface="Symbol" charset="2"/>
              </a:rPr>
              <a:t>. </a:t>
            </a:r>
          </a:p>
          <a:p>
            <a:pPr>
              <a:buNone/>
            </a:pPr>
            <a:r>
              <a:rPr lang="en-US" sz="2000" b="1" dirty="0" smtClean="0">
                <a:sym typeface="Symbol" charset="2"/>
              </a:rPr>
              <a:t>	Of course, if </a:t>
            </a:r>
            <a:r>
              <a:rPr lang="en-US" sz="2000" b="1" i="1" dirty="0" err="1" smtClean="0"/>
              <a:t>f(x)</a:t>
            </a:r>
            <a:r>
              <a:rPr lang="en-US" sz="2000" b="1" dirty="0" err="1" smtClean="0">
                <a:sym typeface="Symbol" charset="2"/>
              </a:rPr>
              <a:t></a:t>
            </a:r>
            <a:r>
              <a:rPr lang="en-US" sz="2000" b="1" dirty="0" smtClean="0">
                <a:sym typeface="Symbol" charset="2"/>
              </a:rPr>
              <a:t> then </a:t>
            </a:r>
            <a:r>
              <a:rPr lang="en-US" sz="2000" b="1" i="1" dirty="0" err="1" smtClean="0">
                <a:sym typeface="Symbol" charset="2"/>
              </a:rPr>
              <a:t>f</a:t>
            </a:r>
            <a:r>
              <a:rPr lang="en-US" sz="2000" b="1" i="1" dirty="0" smtClean="0">
                <a:sym typeface="Symbol" charset="2"/>
              </a:rPr>
              <a:t> </a:t>
            </a:r>
            <a:r>
              <a:rPr lang="en-US" sz="2000" b="1" dirty="0" smtClean="0">
                <a:sym typeface="Symbol" charset="2"/>
              </a:rPr>
              <a:t>defines a value for </a:t>
            </a:r>
            <a:r>
              <a:rPr lang="en-US" sz="2000" b="1" i="1" dirty="0" err="1" smtClean="0">
                <a:sym typeface="Symbol" charset="2"/>
              </a:rPr>
              <a:t>x</a:t>
            </a:r>
            <a:r>
              <a:rPr lang="en-US" sz="2000" b="1" dirty="0" smtClean="0">
                <a:sym typeface="Symbol" charset="2"/>
              </a:rPr>
              <a:t>. In fact we also say that </a:t>
            </a:r>
            <a:r>
              <a:rPr lang="en-US" sz="2000" b="1" i="1" dirty="0" err="1" smtClean="0">
                <a:sym typeface="Symbol" charset="2"/>
              </a:rPr>
              <a:t>f(x</a:t>
            </a:r>
            <a:r>
              <a:rPr lang="en-US" sz="2000" b="1" i="1" dirty="0" smtClean="0">
                <a:sym typeface="Symbol" charset="2"/>
              </a:rPr>
              <a:t>)</a:t>
            </a:r>
            <a:r>
              <a:rPr lang="en-US" sz="2000" b="1" dirty="0" smtClean="0">
                <a:sym typeface="Symbol" charset="2"/>
              </a:rPr>
              <a:t> is defined if </a:t>
            </a:r>
            <a:r>
              <a:rPr lang="en-US" sz="2000" b="1" i="1" dirty="0" err="1" smtClean="0"/>
              <a:t>f(x)</a:t>
            </a:r>
            <a:r>
              <a:rPr lang="en-US" sz="2000" b="1" dirty="0" err="1" smtClean="0">
                <a:sym typeface="Symbol" charset="2"/>
              </a:rPr>
              <a:t></a:t>
            </a:r>
            <a:r>
              <a:rPr lang="en-US" sz="2000" b="1" dirty="0" smtClean="0">
                <a:sym typeface="Symbol" charset="2"/>
              </a:rPr>
              <a:t> and undefined if </a:t>
            </a:r>
            <a:r>
              <a:rPr lang="en-US" sz="2000" b="1" i="1" dirty="0" err="1" smtClean="0"/>
              <a:t>f(x)</a:t>
            </a:r>
            <a:r>
              <a:rPr lang="en-US" sz="2000" b="1" dirty="0" err="1" smtClean="0">
                <a:sym typeface="Symbol" charset="2"/>
              </a:rPr>
              <a:t></a:t>
            </a:r>
            <a:r>
              <a:rPr lang="en-US" sz="2000" b="1" dirty="0" smtClean="0">
                <a:sym typeface="Symbol" charset="2"/>
              </a:rPr>
              <a:t>.</a:t>
            </a:r>
          </a:p>
          <a:p>
            <a:pPr>
              <a:buNone/>
            </a:pPr>
            <a:r>
              <a:rPr lang="en-US" sz="2000" b="1" dirty="0" smtClean="0">
                <a:sym typeface="Symbol" charset="2"/>
              </a:rPr>
              <a:t>	Finally, we define the domain of </a:t>
            </a:r>
            <a:r>
              <a:rPr lang="en-US" sz="2000" b="1" i="1" dirty="0" err="1" smtClean="0">
                <a:sym typeface="Symbol" charset="2"/>
              </a:rPr>
              <a:t>f</a:t>
            </a:r>
            <a:r>
              <a:rPr lang="en-US" sz="2000" b="1" i="1" dirty="0" smtClean="0">
                <a:sym typeface="Symbol" charset="2"/>
              </a:rPr>
              <a:t> </a:t>
            </a:r>
            <a:r>
              <a:rPr lang="en-US" sz="2000" b="1" dirty="0" smtClean="0">
                <a:sym typeface="Symbol" charset="2"/>
              </a:rPr>
              <a:t>as {</a:t>
            </a:r>
            <a:r>
              <a:rPr lang="en-US" sz="2000" b="1" i="1" dirty="0" err="1" smtClean="0">
                <a:sym typeface="Symbol" charset="2"/>
              </a:rPr>
              <a:t>x</a:t>
            </a:r>
            <a:r>
              <a:rPr lang="en-US" sz="2000" b="1" dirty="0" smtClean="0">
                <a:sym typeface="Symbol" charset="2"/>
              </a:rPr>
              <a:t> | </a:t>
            </a:r>
            <a:r>
              <a:rPr lang="en-US" sz="2000" b="1" i="1" dirty="0" err="1" smtClean="0"/>
              <a:t>f(x)</a:t>
            </a:r>
            <a:r>
              <a:rPr lang="en-US" sz="2000" b="1" dirty="0" err="1" smtClean="0">
                <a:sym typeface="Symbol" charset="2"/>
              </a:rPr>
              <a:t></a:t>
            </a:r>
            <a:r>
              <a:rPr lang="en-US" sz="2000" b="1" dirty="0" smtClean="0">
                <a:sym typeface="Symbol" charset="2"/>
              </a:rPr>
              <a:t>}. The range of </a:t>
            </a:r>
            <a:r>
              <a:rPr lang="en-US" sz="2000" b="1" dirty="0" err="1" smtClean="0">
                <a:sym typeface="Symbol" charset="2"/>
              </a:rPr>
              <a:t>f</a:t>
            </a:r>
            <a:r>
              <a:rPr lang="en-US" sz="2000" b="1" dirty="0" smtClean="0">
                <a:sym typeface="Symbol" charset="2"/>
              </a:rPr>
              <a:t> is {</a:t>
            </a:r>
            <a:r>
              <a:rPr lang="en-US" sz="2000" b="1" i="1" dirty="0" err="1" smtClean="0">
                <a:sym typeface="Symbol" charset="2"/>
              </a:rPr>
              <a:t>y</a:t>
            </a:r>
            <a:r>
              <a:rPr lang="en-US" sz="2000" b="1" dirty="0" smtClean="0">
                <a:sym typeface="Symbol" charset="2"/>
              </a:rPr>
              <a:t> | </a:t>
            </a:r>
            <a:r>
              <a:rPr lang="en-US" sz="2000" b="1" i="1" dirty="0" err="1" smtClean="0"/>
              <a:t>f(x)</a:t>
            </a:r>
            <a:r>
              <a:rPr lang="en-US" sz="2000" b="1" dirty="0" err="1" smtClean="0">
                <a:sym typeface="Symbol" charset="2"/>
              </a:rPr>
              <a:t></a:t>
            </a:r>
            <a:r>
              <a:rPr lang="en-US" sz="2000" b="1" dirty="0" smtClean="0">
                <a:sym typeface="Symbol" charset="2"/>
              </a:rPr>
              <a:t> and </a:t>
            </a:r>
            <a:r>
              <a:rPr lang="en-US" sz="2000" b="1" i="1" dirty="0" err="1" smtClean="0">
                <a:sym typeface="Symbol" charset="2"/>
              </a:rPr>
              <a:t>f(x</a:t>
            </a:r>
            <a:r>
              <a:rPr lang="en-US" sz="2000" b="1" i="1" dirty="0" smtClean="0">
                <a:sym typeface="Symbol" charset="2"/>
              </a:rPr>
              <a:t>) = </a:t>
            </a:r>
            <a:r>
              <a:rPr lang="en-US" sz="2000" b="1" i="1" dirty="0" err="1" smtClean="0">
                <a:sym typeface="Symbol" charset="2"/>
              </a:rPr>
              <a:t>y</a:t>
            </a:r>
            <a:r>
              <a:rPr lang="en-US" sz="2000" b="1" i="1" dirty="0" smtClean="0">
                <a:sym typeface="Symbol" charset="2"/>
              </a:rPr>
              <a:t> </a:t>
            </a:r>
            <a:r>
              <a:rPr lang="en-US" sz="2000" b="1" dirty="0" smtClean="0">
                <a:sym typeface="Symbol" charset="2"/>
              </a:rPr>
              <a:t>}.</a:t>
            </a:r>
            <a:endParaRPr lang="en-US" sz="2000" b="1" dirty="0"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Halting Problem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dirty="0" smtClean="0"/>
              <a:t>	</a:t>
            </a:r>
            <a:r>
              <a:rPr lang="en-US" sz="2000" b="1" dirty="0" smtClean="0"/>
              <a:t>Assume we can decide the Halting Problem.  Then there exists some total function </a:t>
            </a:r>
            <a:r>
              <a:rPr lang="en-US" sz="2000" b="1" i="1" dirty="0" smtClean="0"/>
              <a:t>Halt </a:t>
            </a:r>
            <a:r>
              <a:rPr lang="en-US" sz="2000" b="1" dirty="0" smtClean="0"/>
              <a:t>such that</a:t>
            </a:r>
          </a:p>
          <a:p>
            <a:pPr eaLnBrk="1" hangingPunct="1">
              <a:lnSpc>
                <a:spcPct val="80000"/>
              </a:lnSpc>
              <a:buFontTx/>
              <a:buNone/>
            </a:pPr>
            <a:r>
              <a:rPr lang="en-US" sz="2000" b="1" dirty="0" smtClean="0"/>
              <a:t>				1 	if </a:t>
            </a:r>
            <a:r>
              <a:rPr lang="en-US" sz="2000" b="1" i="1" dirty="0" smtClean="0"/>
              <a:t>[</a:t>
            </a:r>
            <a:r>
              <a:rPr lang="en-US" sz="2000" b="1" i="1" dirty="0" err="1" smtClean="0"/>
              <a:t>x](y)</a:t>
            </a:r>
            <a:r>
              <a:rPr lang="en-US" sz="2000" b="1" dirty="0" err="1" smtClean="0">
                <a:sym typeface="Symbol" charset="2"/>
              </a:rPr>
              <a:t></a:t>
            </a:r>
            <a:endParaRPr lang="en-US" sz="2000" b="1" dirty="0" smtClean="0"/>
          </a:p>
          <a:p>
            <a:pPr eaLnBrk="1" hangingPunct="1">
              <a:lnSpc>
                <a:spcPct val="80000"/>
              </a:lnSpc>
              <a:buFontTx/>
              <a:buNone/>
            </a:pPr>
            <a:r>
              <a:rPr lang="en-US" sz="2000" b="1" dirty="0" smtClean="0"/>
              <a:t>	</a:t>
            </a:r>
            <a:r>
              <a:rPr lang="en-US" sz="2000" b="1" i="1" dirty="0" err="1" smtClean="0"/>
              <a:t>Halt(x,y</a:t>
            </a:r>
            <a:r>
              <a:rPr lang="en-US" sz="2000" b="1" i="1" dirty="0" smtClean="0"/>
              <a:t>) =</a:t>
            </a:r>
          </a:p>
          <a:p>
            <a:pPr eaLnBrk="1" hangingPunct="1">
              <a:lnSpc>
                <a:spcPct val="80000"/>
              </a:lnSpc>
              <a:buFontTx/>
              <a:buNone/>
            </a:pPr>
            <a:r>
              <a:rPr lang="en-US" sz="2000" b="1" dirty="0" smtClean="0"/>
              <a:t> 	 		    	0 	   if </a:t>
            </a:r>
            <a:r>
              <a:rPr lang="en-US" sz="2000" b="1" i="1" dirty="0" smtClean="0"/>
              <a:t>[x](y)</a:t>
            </a:r>
            <a:r>
              <a:rPr lang="en-US" sz="2000" b="1" dirty="0" smtClean="0">
                <a:sym typeface="Symbol" charset="2"/>
              </a:rPr>
              <a:t></a:t>
            </a:r>
            <a:endParaRPr lang="en-US" sz="2000" b="1" dirty="0" smtClean="0"/>
          </a:p>
          <a:p>
            <a:pPr eaLnBrk="1" hangingPunct="1">
              <a:lnSpc>
                <a:spcPct val="80000"/>
              </a:lnSpc>
              <a:buFontTx/>
              <a:buNone/>
            </a:pPr>
            <a:r>
              <a:rPr lang="en-US" sz="2000" b="1" dirty="0" smtClean="0"/>
              <a:t>	Here, we have numbered all programs and [</a:t>
            </a:r>
            <a:r>
              <a:rPr lang="en-US" sz="2000" b="1" i="1" dirty="0" err="1" smtClean="0"/>
              <a:t>x</a:t>
            </a:r>
            <a:r>
              <a:rPr lang="en-US" sz="2000" b="1" dirty="0" smtClean="0"/>
              <a:t>] refers to the </a:t>
            </a:r>
            <a:r>
              <a:rPr lang="en-US" sz="2000" b="1" i="1" dirty="0" err="1" smtClean="0"/>
              <a:t>x</a:t>
            </a:r>
            <a:r>
              <a:rPr lang="en-US" sz="2000" b="1" dirty="0" err="1" smtClean="0"/>
              <a:t>-th</a:t>
            </a:r>
            <a:r>
              <a:rPr lang="en-US" sz="2000" b="1" dirty="0" smtClean="0"/>
              <a:t> program in this ordering.  Now we can view Halt as a mapping from </a:t>
            </a:r>
            <a:r>
              <a:rPr lang="en-US" sz="2000" b="1" dirty="0" err="1" smtClean="0">
                <a:sym typeface="Symbol" charset="2"/>
              </a:rPr>
              <a:t></a:t>
            </a:r>
            <a:r>
              <a:rPr lang="en-US" sz="2000" b="1" dirty="0" smtClean="0"/>
              <a:t> into </a:t>
            </a:r>
            <a:r>
              <a:rPr lang="en-US" sz="2000" b="1" dirty="0" smtClean="0">
                <a:sym typeface="Symbol" charset="2"/>
              </a:rPr>
              <a:t>{0,1}</a:t>
            </a:r>
            <a:r>
              <a:rPr lang="en-US" sz="2000" b="1" dirty="0" smtClean="0"/>
              <a:t>  by treating its input as a single number representing the pairing of two numbers via the one-one onto function</a:t>
            </a:r>
          </a:p>
          <a:p>
            <a:pPr eaLnBrk="1" hangingPunct="1">
              <a:lnSpc>
                <a:spcPct val="80000"/>
              </a:lnSpc>
              <a:buFontTx/>
              <a:buNone/>
            </a:pPr>
            <a:r>
              <a:rPr lang="en-US" sz="2000" b="1" dirty="0" smtClean="0"/>
              <a:t>	</a:t>
            </a:r>
            <a:r>
              <a:rPr lang="en-US" sz="2000" b="1" i="1" dirty="0" err="1" smtClean="0"/>
              <a:t>pair(x,y</a:t>
            </a:r>
            <a:r>
              <a:rPr lang="en-US" sz="2000" b="1" i="1" dirty="0" smtClean="0"/>
              <a:t>) = &lt;</a:t>
            </a:r>
            <a:r>
              <a:rPr lang="en-US" sz="2000" b="1" i="1" dirty="0" err="1" smtClean="0"/>
              <a:t>x,y</a:t>
            </a:r>
            <a:r>
              <a:rPr lang="en-US" sz="2000" b="1" i="1" dirty="0" smtClean="0"/>
              <a:t>&gt; = 2</a:t>
            </a:r>
            <a:r>
              <a:rPr lang="en-US" sz="2000" b="1" i="1" baseline="30000" dirty="0" smtClean="0"/>
              <a:t>x</a:t>
            </a:r>
            <a:r>
              <a:rPr lang="en-US" sz="2000" b="1" i="1" dirty="0" smtClean="0"/>
              <a:t>  (2y + 1) – 1</a:t>
            </a:r>
          </a:p>
          <a:p>
            <a:pPr eaLnBrk="1" hangingPunct="1">
              <a:lnSpc>
                <a:spcPct val="80000"/>
              </a:lnSpc>
              <a:buFontTx/>
              <a:buNone/>
            </a:pPr>
            <a:r>
              <a:rPr lang="en-US" sz="2000" b="1" dirty="0" smtClean="0"/>
              <a:t>	with inverses	</a:t>
            </a:r>
          </a:p>
          <a:p>
            <a:pPr eaLnBrk="1" hangingPunct="1">
              <a:lnSpc>
                <a:spcPct val="80000"/>
              </a:lnSpc>
              <a:buFontTx/>
              <a:buNone/>
            </a:pPr>
            <a:r>
              <a:rPr lang="en-US" sz="2000" b="1" dirty="0" smtClean="0"/>
              <a:t>	</a:t>
            </a:r>
            <a:r>
              <a:rPr lang="en-US" sz="2000" b="1" i="1" dirty="0" smtClean="0"/>
              <a:t>&lt;</a:t>
            </a:r>
            <a:r>
              <a:rPr lang="en-US" sz="2000" b="1" i="1" dirty="0" err="1" smtClean="0"/>
              <a:t>z</a:t>
            </a:r>
            <a:r>
              <a:rPr lang="en-US" sz="2000" b="1" i="1" dirty="0" smtClean="0"/>
              <a:t>&gt;</a:t>
            </a:r>
            <a:r>
              <a:rPr lang="en-US" sz="2000" b="1" i="1" baseline="-25000" dirty="0" smtClean="0"/>
              <a:t>1</a:t>
            </a:r>
            <a:r>
              <a:rPr lang="en-US" sz="2000" b="1" i="1" dirty="0" smtClean="0"/>
              <a:t> = exp(z+1,1)</a:t>
            </a:r>
            <a:br>
              <a:rPr lang="en-US" sz="2000" b="1" i="1" dirty="0" smtClean="0"/>
            </a:br>
            <a:r>
              <a:rPr lang="en-US" sz="2000" b="1" i="1" dirty="0" smtClean="0"/>
              <a:t>&lt;</a:t>
            </a:r>
            <a:r>
              <a:rPr lang="en-US" sz="2000" b="1" i="1" dirty="0" err="1" smtClean="0"/>
              <a:t>z</a:t>
            </a:r>
            <a:r>
              <a:rPr lang="en-US" sz="2000" b="1" i="1" dirty="0" smtClean="0"/>
              <a:t>&gt;</a:t>
            </a:r>
            <a:r>
              <a:rPr lang="en-US" sz="2000" b="1" i="1" baseline="-25000" dirty="0" smtClean="0"/>
              <a:t>2</a:t>
            </a:r>
            <a:r>
              <a:rPr lang="en-US" sz="2000" b="1" i="1" dirty="0" smtClean="0"/>
              <a:t> = ((( </a:t>
            </a:r>
            <a:r>
              <a:rPr lang="en-US" sz="2000" b="1" i="1" dirty="0" err="1" smtClean="0"/>
              <a:t>z</a:t>
            </a:r>
            <a:r>
              <a:rPr lang="en-US" sz="2000" b="1" i="1" dirty="0" smtClean="0"/>
              <a:t> + 1 ) // 2 </a:t>
            </a:r>
            <a:r>
              <a:rPr lang="en-US" sz="2000" b="1" i="1" baseline="30000" dirty="0" smtClean="0"/>
              <a:t>&lt;</a:t>
            </a:r>
            <a:r>
              <a:rPr lang="en-US" sz="2000" b="1" i="1" baseline="30000" dirty="0" err="1" smtClean="0"/>
              <a:t>z</a:t>
            </a:r>
            <a:r>
              <a:rPr lang="en-US" sz="2000" b="1" i="1" baseline="30000" dirty="0" smtClean="0"/>
              <a:t>&gt;</a:t>
            </a:r>
            <a:r>
              <a:rPr lang="en-US" sz="2000" b="1" i="1" baseline="10000" dirty="0" smtClean="0"/>
              <a:t>1</a:t>
            </a:r>
            <a:r>
              <a:rPr lang="en-US" sz="2000" b="1" i="1" dirty="0" smtClean="0"/>
              <a:t>  ) – 1 ) // 2</a:t>
            </a:r>
            <a:endParaRPr lang="en-US" sz="2000" b="1" i="1"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Halting Problem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	Now if </a:t>
            </a:r>
            <a:r>
              <a:rPr lang="en-US" sz="2000" b="1" i="1" dirty="0" smtClean="0"/>
              <a:t>Halt </a:t>
            </a:r>
            <a:r>
              <a:rPr lang="en-US" sz="2000" b="1" dirty="0" smtClean="0"/>
              <a:t>exist, then so does </a:t>
            </a:r>
            <a:r>
              <a:rPr lang="en-US" sz="2000" b="1" i="1" dirty="0" smtClean="0"/>
              <a:t>Disagree</a:t>
            </a:r>
            <a:r>
              <a:rPr lang="en-US" sz="2000" b="1" dirty="0" smtClean="0"/>
              <a:t>, where</a:t>
            </a:r>
          </a:p>
          <a:p>
            <a:pPr eaLnBrk="1" hangingPunct="1">
              <a:lnSpc>
                <a:spcPct val="80000"/>
              </a:lnSpc>
              <a:buFontTx/>
              <a:buNone/>
            </a:pPr>
            <a:r>
              <a:rPr lang="en-US" sz="2000" b="1" dirty="0" smtClean="0"/>
              <a:t>				0 if </a:t>
            </a:r>
            <a:r>
              <a:rPr lang="en-US" sz="2000" b="1" i="1" dirty="0" err="1" smtClean="0"/>
              <a:t>Halt(x,x</a:t>
            </a:r>
            <a:r>
              <a:rPr lang="en-US" sz="2000" b="1" i="1" dirty="0" smtClean="0"/>
              <a:t>)</a:t>
            </a:r>
            <a:r>
              <a:rPr lang="en-US" sz="2000" b="1" dirty="0" smtClean="0"/>
              <a:t>=0, i.e., if </a:t>
            </a:r>
            <a:r>
              <a:rPr lang="en-US" sz="2000" b="1" i="1" dirty="0" smtClean="0"/>
              <a:t>[</a:t>
            </a:r>
            <a:r>
              <a:rPr lang="en-US" sz="2000" b="1" i="1" dirty="0" err="1" smtClean="0"/>
              <a:t>x](x)</a:t>
            </a:r>
            <a:r>
              <a:rPr lang="en-US" sz="2000" b="1" dirty="0" err="1" smtClean="0">
                <a:sym typeface="Symbol" charset="2"/>
              </a:rPr>
              <a:t></a:t>
            </a:r>
            <a:endParaRPr lang="en-US" sz="2000" b="1" dirty="0" smtClean="0"/>
          </a:p>
          <a:p>
            <a:pPr eaLnBrk="1" hangingPunct="1">
              <a:lnSpc>
                <a:spcPct val="80000"/>
              </a:lnSpc>
              <a:buFontTx/>
              <a:buNone/>
            </a:pPr>
            <a:r>
              <a:rPr lang="en-US" sz="2000" b="1" dirty="0" smtClean="0"/>
              <a:t>	</a:t>
            </a:r>
            <a:r>
              <a:rPr lang="en-US" sz="2000" b="1" i="1" dirty="0" err="1" smtClean="0"/>
              <a:t>Disagree(x</a:t>
            </a:r>
            <a:r>
              <a:rPr lang="en-US" sz="2000" b="1" i="1" dirty="0" smtClean="0"/>
              <a:t>)</a:t>
            </a:r>
            <a:r>
              <a:rPr lang="en-US" sz="2000" b="1" dirty="0" smtClean="0"/>
              <a:t> =</a:t>
            </a:r>
          </a:p>
          <a:p>
            <a:pPr eaLnBrk="1" hangingPunct="1">
              <a:lnSpc>
                <a:spcPct val="80000"/>
              </a:lnSpc>
              <a:buFontTx/>
              <a:buNone/>
            </a:pPr>
            <a:r>
              <a:rPr lang="en-US" sz="2000" b="1" dirty="0" smtClean="0"/>
              <a:t> 	 		</a:t>
            </a:r>
            <a:r>
              <a:rPr lang="en-US" sz="2000" b="1" i="1" dirty="0" smtClean="0">
                <a:latin typeface="Symbol" charset="2"/>
              </a:rPr>
              <a:t>m</a:t>
            </a:r>
            <a:r>
              <a:rPr lang="en-US" sz="2000" b="1" i="1" dirty="0" smtClean="0"/>
              <a:t>y (</a:t>
            </a:r>
            <a:r>
              <a:rPr lang="en-US" sz="2000" b="1" i="1" dirty="0" err="1" smtClean="0"/>
              <a:t>y</a:t>
            </a:r>
            <a:r>
              <a:rPr lang="en-US" sz="2000" b="1" i="1" dirty="0" smtClean="0"/>
              <a:t>=y+1)</a:t>
            </a:r>
            <a:r>
              <a:rPr lang="en-US" sz="2000" b="1" dirty="0" smtClean="0"/>
              <a:t> if </a:t>
            </a:r>
            <a:r>
              <a:rPr lang="en-US" sz="2000" b="1" i="1" dirty="0" err="1" smtClean="0"/>
              <a:t>Halt(x,x</a:t>
            </a:r>
            <a:r>
              <a:rPr lang="en-US" sz="2000" b="1" i="1" dirty="0" smtClean="0"/>
              <a:t>)</a:t>
            </a:r>
            <a:r>
              <a:rPr lang="en-US" sz="2000" b="1" dirty="0" smtClean="0"/>
              <a:t>=1, i.e., if </a:t>
            </a:r>
            <a:r>
              <a:rPr lang="en-US" sz="2000" b="1" i="1" dirty="0" smtClean="0"/>
              <a:t>[</a:t>
            </a:r>
            <a:r>
              <a:rPr lang="en-US" sz="2000" b="1" i="1" dirty="0" err="1" smtClean="0"/>
              <a:t>x](x)</a:t>
            </a:r>
            <a:r>
              <a:rPr lang="en-US" sz="2000" b="1" dirty="0" err="1" smtClean="0">
                <a:sym typeface="Symbol" charset="2"/>
              </a:rPr>
              <a:t></a:t>
            </a:r>
            <a:endParaRPr lang="en-US" sz="2000" b="1" dirty="0" smtClean="0"/>
          </a:p>
          <a:p>
            <a:pPr eaLnBrk="1" hangingPunct="1">
              <a:lnSpc>
                <a:spcPct val="80000"/>
              </a:lnSpc>
              <a:buFontTx/>
              <a:buNone/>
            </a:pPr>
            <a:r>
              <a:rPr lang="en-US" sz="2000" b="1" dirty="0" smtClean="0"/>
              <a:t>	Since </a:t>
            </a:r>
            <a:r>
              <a:rPr lang="en-US" sz="2000" b="1" i="1" dirty="0" smtClean="0"/>
              <a:t>Disagree </a:t>
            </a:r>
            <a:r>
              <a:rPr lang="en-US" sz="2000" b="1" dirty="0" smtClean="0"/>
              <a:t>is a program from </a:t>
            </a:r>
            <a:r>
              <a:rPr lang="en-US" sz="2000" b="1" dirty="0" err="1" smtClean="0">
                <a:sym typeface="Symbol" charset="2"/>
              </a:rPr>
              <a:t></a:t>
            </a:r>
            <a:r>
              <a:rPr lang="en-US" sz="2000" b="1" dirty="0" smtClean="0"/>
              <a:t> into </a:t>
            </a:r>
            <a:r>
              <a:rPr lang="en-US" sz="2000" b="1" dirty="0" err="1" smtClean="0">
                <a:sym typeface="Symbol" charset="2"/>
              </a:rPr>
              <a:t></a:t>
            </a:r>
            <a:r>
              <a:rPr lang="en-US" sz="2000" b="1" dirty="0" smtClean="0"/>
              <a:t>, </a:t>
            </a:r>
            <a:r>
              <a:rPr lang="en-US" sz="2000" b="1" i="1" dirty="0" smtClean="0"/>
              <a:t>Disagree </a:t>
            </a:r>
            <a:r>
              <a:rPr lang="en-US" sz="2000" b="1" dirty="0" smtClean="0"/>
              <a:t>can be reasoned about by Halt.  Let </a:t>
            </a:r>
            <a:r>
              <a:rPr lang="en-US" sz="2000" b="1" i="1" dirty="0" err="1" smtClean="0"/>
              <a:t>d</a:t>
            </a:r>
            <a:r>
              <a:rPr lang="en-US" sz="2000" b="1" dirty="0" smtClean="0"/>
              <a:t> be such that </a:t>
            </a:r>
            <a:r>
              <a:rPr lang="en-US" sz="2000" b="1" i="1" dirty="0" smtClean="0"/>
              <a:t>Disagree = [</a:t>
            </a:r>
            <a:r>
              <a:rPr lang="en-US" sz="2000" b="1" i="1" dirty="0" err="1" smtClean="0"/>
              <a:t>d</a:t>
            </a:r>
            <a:r>
              <a:rPr lang="en-US" sz="2000" b="1" i="1" dirty="0" smtClean="0"/>
              <a:t>]</a:t>
            </a:r>
            <a:r>
              <a:rPr lang="en-US" sz="2000" b="1" dirty="0" smtClean="0"/>
              <a:t>, then</a:t>
            </a:r>
          </a:p>
          <a:p>
            <a:pPr eaLnBrk="1" hangingPunct="1">
              <a:lnSpc>
                <a:spcPct val="80000"/>
              </a:lnSpc>
              <a:buFontTx/>
              <a:buNone/>
            </a:pPr>
            <a:r>
              <a:rPr lang="en-US" sz="2000" b="1" dirty="0" smtClean="0"/>
              <a:t>	</a:t>
            </a:r>
            <a:r>
              <a:rPr lang="en-US" sz="2000" b="1" i="1" dirty="0" err="1" smtClean="0"/>
              <a:t>Disagree(d)</a:t>
            </a:r>
            <a:r>
              <a:rPr lang="en-US" sz="2000" b="1" dirty="0" err="1" smtClean="0">
                <a:sym typeface="Symbol" charset="2"/>
              </a:rPr>
              <a:t></a:t>
            </a:r>
            <a:r>
              <a:rPr lang="en-US" sz="2000" b="1" dirty="0" smtClean="0"/>
              <a:t> </a:t>
            </a:r>
            <a:r>
              <a:rPr lang="en-US" sz="2000" b="1" dirty="0" err="1" smtClean="0">
                <a:sym typeface="Symbol" charset="2"/>
              </a:rPr>
              <a:t></a:t>
            </a:r>
            <a:r>
              <a:rPr lang="en-US" sz="2000" b="1" dirty="0" smtClean="0"/>
              <a:t> </a:t>
            </a:r>
            <a:r>
              <a:rPr lang="en-US" sz="2000" b="1" i="1" dirty="0" err="1" smtClean="0"/>
              <a:t>Halt(d,d</a:t>
            </a:r>
            <a:r>
              <a:rPr lang="en-US" sz="2000" b="1" i="1" dirty="0" smtClean="0"/>
              <a:t>)</a:t>
            </a:r>
            <a:r>
              <a:rPr lang="en-US" sz="2000" b="1" dirty="0" smtClean="0"/>
              <a:t>=0 </a:t>
            </a:r>
            <a:r>
              <a:rPr lang="en-US" sz="2000" b="1" dirty="0" err="1" smtClean="0">
                <a:sym typeface="Symbol" charset="2"/>
              </a:rPr>
              <a:t></a:t>
            </a:r>
            <a:r>
              <a:rPr lang="en-US" sz="2000" b="1" dirty="0" smtClean="0"/>
              <a:t> </a:t>
            </a:r>
            <a:r>
              <a:rPr lang="en-US" sz="2000" b="1" i="1" dirty="0" smtClean="0"/>
              <a:t>[</a:t>
            </a:r>
            <a:r>
              <a:rPr lang="en-US" sz="2000" b="1" i="1" dirty="0" err="1" smtClean="0"/>
              <a:t>d](d)</a:t>
            </a:r>
            <a:r>
              <a:rPr lang="en-US" sz="2000" b="1" dirty="0" err="1" smtClean="0">
                <a:sym typeface="Symbol" charset="2"/>
              </a:rPr>
              <a:t></a:t>
            </a:r>
            <a:r>
              <a:rPr lang="en-US" sz="2000" b="1" dirty="0" smtClean="0">
                <a:sym typeface="Symbol" charset="2"/>
              </a:rPr>
              <a:t> </a:t>
            </a:r>
            <a:r>
              <a:rPr lang="en-US" sz="2000" b="1" dirty="0" err="1" smtClean="0">
                <a:sym typeface="Symbol" charset="2"/>
              </a:rPr>
              <a:t></a:t>
            </a:r>
            <a:r>
              <a:rPr lang="en-US" sz="2000" b="1" dirty="0" smtClean="0"/>
              <a:t> </a:t>
            </a:r>
            <a:r>
              <a:rPr lang="en-US" sz="2000" b="1" i="1" dirty="0" err="1" smtClean="0"/>
              <a:t>Disagree(d)</a:t>
            </a:r>
            <a:r>
              <a:rPr lang="en-US" sz="2000" b="1" dirty="0" err="1" smtClean="0">
                <a:sym typeface="Symbol" charset="2"/>
              </a:rPr>
              <a:t></a:t>
            </a:r>
            <a:endParaRPr lang="en-US" sz="2000" b="1" dirty="0" smtClean="0"/>
          </a:p>
          <a:p>
            <a:pPr eaLnBrk="1" hangingPunct="1">
              <a:lnSpc>
                <a:spcPct val="80000"/>
              </a:lnSpc>
              <a:buFontTx/>
              <a:buNone/>
            </a:pPr>
            <a:r>
              <a:rPr lang="en-US" sz="2000" b="1" dirty="0" smtClean="0"/>
              <a:t>	But this means that </a:t>
            </a:r>
            <a:r>
              <a:rPr lang="en-US" sz="2000" b="1" i="1" dirty="0" smtClean="0"/>
              <a:t>Disagree </a:t>
            </a:r>
            <a:r>
              <a:rPr lang="en-US" sz="2000" b="1" dirty="0" smtClean="0"/>
              <a:t>contradicts its own existence.  Since every step we took was constructive, except for the original assumption, we must presume that the original assumption was in error.  Thus, the Halting Problem is not solvable.</a:t>
            </a:r>
          </a:p>
          <a:p>
            <a:pPr eaLnBrk="1" hangingPunct="1">
              <a:lnSpc>
                <a:spcPct val="80000"/>
              </a:lnSpc>
              <a:buFontTx/>
              <a:buNone/>
            </a:pPr>
            <a:endParaRPr lang="en-US" sz="2000" b="1" i="1"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Halting Problem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	While the Halting Problem is not solvable, it is re, or semi-decidable. </a:t>
            </a:r>
          </a:p>
          <a:p>
            <a:pPr eaLnBrk="1" hangingPunct="1">
              <a:lnSpc>
                <a:spcPct val="80000"/>
              </a:lnSpc>
              <a:buFontTx/>
              <a:buNone/>
            </a:pPr>
            <a:r>
              <a:rPr lang="en-US" sz="2000" b="1" i="1" dirty="0" smtClean="0"/>
              <a:t>	</a:t>
            </a:r>
            <a:r>
              <a:rPr lang="en-US" sz="2000" b="1" dirty="0" smtClean="0"/>
              <a:t>To see this, consider the following semi-decision procedure. Let </a:t>
            </a:r>
            <a:r>
              <a:rPr lang="en-US" sz="2000" b="1" i="1" dirty="0" smtClean="0"/>
              <a:t>P</a:t>
            </a:r>
            <a:r>
              <a:rPr lang="en-US" sz="2000" b="1" dirty="0" smtClean="0"/>
              <a:t> be an arbitrary procedure and let </a:t>
            </a:r>
            <a:r>
              <a:rPr lang="en-US" sz="2000" b="1" i="1" dirty="0" err="1" smtClean="0"/>
              <a:t>x</a:t>
            </a:r>
            <a:r>
              <a:rPr lang="en-US" sz="2000" b="1" dirty="0" smtClean="0"/>
              <a:t> be an arbitrary natural number.  Run the procedure </a:t>
            </a:r>
            <a:r>
              <a:rPr lang="en-US" sz="2000" b="1" i="1" dirty="0" smtClean="0"/>
              <a:t>P</a:t>
            </a:r>
            <a:r>
              <a:rPr lang="en-US" sz="2000" b="1" dirty="0" smtClean="0"/>
              <a:t> on input </a:t>
            </a:r>
            <a:r>
              <a:rPr lang="en-US" sz="2000" b="1" i="1" dirty="0" err="1" smtClean="0"/>
              <a:t>x</a:t>
            </a:r>
            <a:r>
              <a:rPr lang="en-US" sz="2000" b="1" dirty="0" smtClean="0"/>
              <a:t> until it stops. If it stops, say “yes.” If P does not stop, we will provide no answer. This semi-decides the Halting Problem. Here is a procedural description.</a:t>
            </a:r>
          </a:p>
          <a:p>
            <a:pPr eaLnBrk="1" hangingPunct="1">
              <a:lnSpc>
                <a:spcPct val="80000"/>
              </a:lnSpc>
              <a:buFontTx/>
              <a:buNone/>
            </a:pPr>
            <a:endParaRPr lang="en-US" sz="2000" b="1" dirty="0" smtClean="0"/>
          </a:p>
          <a:p>
            <a:pPr eaLnBrk="1" hangingPunct="1">
              <a:lnSpc>
                <a:spcPct val="80000"/>
              </a:lnSpc>
              <a:buFontTx/>
              <a:buNone/>
            </a:pPr>
            <a:r>
              <a:rPr lang="en-US" sz="2000" b="1" dirty="0" smtClean="0"/>
              <a:t>	</a:t>
            </a:r>
            <a:r>
              <a:rPr lang="en-US" sz="2000" b="1" dirty="0" err="1" smtClean="0"/>
              <a:t>Semi_Decide_Halting</a:t>
            </a:r>
            <a:r>
              <a:rPr lang="en-US" sz="2000" b="1" dirty="0" smtClean="0"/>
              <a:t>() {</a:t>
            </a:r>
          </a:p>
          <a:p>
            <a:pPr eaLnBrk="1" hangingPunct="1">
              <a:lnSpc>
                <a:spcPct val="80000"/>
              </a:lnSpc>
              <a:buFontTx/>
              <a:buNone/>
            </a:pPr>
            <a:r>
              <a:rPr lang="en-US" sz="2000" b="1" dirty="0" smtClean="0"/>
              <a:t>		Read P, </a:t>
            </a:r>
            <a:r>
              <a:rPr lang="en-US" sz="2000" b="1" dirty="0" err="1" smtClean="0"/>
              <a:t>x</a:t>
            </a:r>
            <a:r>
              <a:rPr lang="en-US" sz="2000" b="1" dirty="0" smtClean="0"/>
              <a:t>;</a:t>
            </a:r>
          </a:p>
          <a:p>
            <a:pPr eaLnBrk="1" hangingPunct="1">
              <a:lnSpc>
                <a:spcPct val="80000"/>
              </a:lnSpc>
              <a:buFontTx/>
              <a:buNone/>
            </a:pPr>
            <a:r>
              <a:rPr lang="en-US" sz="2000" b="1" dirty="0" smtClean="0"/>
              <a:t>		</a:t>
            </a:r>
            <a:r>
              <a:rPr lang="en-US" sz="2000" b="1" dirty="0" err="1" smtClean="0"/>
              <a:t>P(x</a:t>
            </a:r>
            <a:r>
              <a:rPr lang="en-US" sz="2000" b="1" dirty="0" smtClean="0"/>
              <a:t>);</a:t>
            </a:r>
          </a:p>
          <a:p>
            <a:pPr eaLnBrk="1" hangingPunct="1">
              <a:lnSpc>
                <a:spcPct val="80000"/>
              </a:lnSpc>
              <a:buFontTx/>
              <a:buNone/>
            </a:pPr>
            <a:r>
              <a:rPr lang="en-US" sz="2000" b="1" dirty="0" smtClean="0"/>
              <a:t>		Print “yes”;</a:t>
            </a:r>
          </a:p>
          <a:p>
            <a:pPr eaLnBrk="1" hangingPunct="1">
              <a:lnSpc>
                <a:spcPct val="80000"/>
              </a:lnSpc>
              <a:buFontTx/>
              <a:buNone/>
            </a:pPr>
            <a:r>
              <a:rPr lang="en-US" sz="2000" b="1" dirty="0" smtClean="0"/>
              <a:t>	}</a:t>
            </a:r>
            <a:endParaRPr lang="en-US" sz="2000" b="1"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Why not just algorithms?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	A question that might come to mind is why we could not just have a model of computation that involves only programs that halt for all input. Assume you have such a model – our claim is that this model must be incomplete!</a:t>
            </a:r>
          </a:p>
          <a:p>
            <a:pPr eaLnBrk="1" hangingPunct="1">
              <a:lnSpc>
                <a:spcPct val="80000"/>
              </a:lnSpc>
              <a:buFontTx/>
              <a:buNone/>
            </a:pPr>
            <a:endParaRPr lang="en-US" sz="2000" b="1" dirty="0" smtClean="0"/>
          </a:p>
          <a:p>
            <a:pPr eaLnBrk="1" hangingPunct="1">
              <a:lnSpc>
                <a:spcPct val="80000"/>
              </a:lnSpc>
              <a:buFontTx/>
              <a:buNone/>
            </a:pPr>
            <a:r>
              <a:rPr lang="en-US" sz="2000" b="1" dirty="0" smtClean="0"/>
              <a:t>	Here’s the logic. Any programming language needs to have an associated grammar that can be used to generate all legitimate programs. By ordering the rules of the grammar in a way that generates programs in some lexical or syntactic order, we have a means to recursively enumerate the set of all programs. Thus, the set of procedures (programs) is re. using this fact, we will employ the notation that </a:t>
            </a:r>
            <a:r>
              <a:rPr lang="en-US" sz="2000" b="1" dirty="0" err="1" smtClean="0">
                <a:sym typeface="Symbol" charset="2"/>
              </a:rPr>
              <a:t></a:t>
            </a:r>
            <a:r>
              <a:rPr lang="en-US" sz="2000" b="1" baseline="-25000" dirty="0" err="1" smtClean="0">
                <a:sym typeface="Symbol" charset="2"/>
              </a:rPr>
              <a:t>x</a:t>
            </a:r>
            <a:r>
              <a:rPr lang="en-US" sz="2000" b="1" dirty="0" smtClean="0">
                <a:sym typeface="Symbol" charset="2"/>
              </a:rPr>
              <a:t> is the </a:t>
            </a:r>
            <a:r>
              <a:rPr lang="en-US" sz="2000" b="1" dirty="0" err="1" smtClean="0">
                <a:sym typeface="Symbol" charset="2"/>
              </a:rPr>
              <a:t>x-th</a:t>
            </a:r>
            <a:r>
              <a:rPr lang="en-US" sz="2000" b="1" dirty="0" smtClean="0">
                <a:sym typeface="Symbol" charset="2"/>
              </a:rPr>
              <a:t> procedure and </a:t>
            </a:r>
            <a:r>
              <a:rPr lang="en-US" sz="2000" b="1" dirty="0" err="1" smtClean="0">
                <a:sym typeface="Symbol" charset="2"/>
              </a:rPr>
              <a:t></a:t>
            </a:r>
            <a:r>
              <a:rPr lang="en-US" sz="2000" b="1" baseline="-25000" dirty="0" err="1" smtClean="0">
                <a:sym typeface="Symbol" charset="2"/>
              </a:rPr>
              <a:t>x</a:t>
            </a:r>
            <a:r>
              <a:rPr lang="en-US" sz="2000" b="1" dirty="0" err="1" smtClean="0">
                <a:sym typeface="Symbol" charset="2"/>
              </a:rPr>
              <a:t>(y</a:t>
            </a:r>
            <a:r>
              <a:rPr lang="en-US" sz="2000" b="1" dirty="0" smtClean="0">
                <a:sym typeface="Symbol" charset="2"/>
              </a:rPr>
              <a:t>) is the </a:t>
            </a:r>
            <a:r>
              <a:rPr lang="en-US" sz="2000" b="1" dirty="0" err="1" smtClean="0">
                <a:sym typeface="Symbol" charset="2"/>
              </a:rPr>
              <a:t>x-th</a:t>
            </a:r>
            <a:r>
              <a:rPr lang="en-US" sz="2000" b="1" dirty="0" smtClean="0">
                <a:sym typeface="Symbol" charset="2"/>
              </a:rPr>
              <a:t> procedure with input </a:t>
            </a:r>
            <a:r>
              <a:rPr lang="en-US" sz="2000" b="1" dirty="0" err="1" smtClean="0">
                <a:sym typeface="Symbol" charset="2"/>
              </a:rPr>
              <a:t>y</a:t>
            </a:r>
            <a:r>
              <a:rPr lang="en-US" sz="2000" b="1" dirty="0" smtClean="0">
                <a:sym typeface="Symbol" charset="2"/>
              </a:rPr>
              <a:t>.</a:t>
            </a:r>
            <a:r>
              <a:rPr lang="en-US" sz="2000" b="1" dirty="0" smtClean="0"/>
              <a:t> We also refer to </a:t>
            </a:r>
            <a:r>
              <a:rPr lang="en-US" sz="2000" b="1" dirty="0" err="1" smtClean="0"/>
              <a:t>x</a:t>
            </a:r>
            <a:r>
              <a:rPr lang="en-US" sz="2000" b="1" dirty="0" smtClean="0"/>
              <a:t> as the procedure’s index.</a:t>
            </a:r>
          </a:p>
          <a:p>
            <a:pPr eaLnBrk="1" hangingPunct="1">
              <a:lnSpc>
                <a:spcPct val="80000"/>
              </a:lnSpc>
              <a:buFontTx/>
              <a:buNone/>
            </a:pPr>
            <a:endParaRPr lang="en-US" sz="2000" b="1" dirty="0" smtClean="0"/>
          </a:p>
          <a:p>
            <a:pPr eaLnBrk="1" hangingPunct="1">
              <a:lnSpc>
                <a:spcPct val="80000"/>
              </a:lnSpc>
              <a:buFontTx/>
              <a:buNone/>
            </a:pPr>
            <a:r>
              <a:rPr lang="en-US" sz="2000" b="1" dirty="0" smtClean="0"/>
              <a:t>	</a:t>
            </a:r>
            <a:endParaRPr lang="en-US" sz="2000" b="1"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The universal machine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	First, we can all agree that any complete model of computation must be able to simulate programs in its own language. We refer to such a simulator (interpreter) as the Universal machine, denote Univ. This program gets two inputs. The first is a description of the program to be simulated and the second of the input to that program. Since the set of programs in a model is re, we will assume both arguments are natural numbers; the first being the index of the program. Thus,</a:t>
            </a:r>
          </a:p>
          <a:p>
            <a:pPr eaLnBrk="1" hangingPunct="1">
              <a:lnSpc>
                <a:spcPct val="80000"/>
              </a:lnSpc>
              <a:buFontTx/>
              <a:buNone/>
            </a:pPr>
            <a:endParaRPr lang="en-US" sz="2000" b="1" dirty="0" smtClean="0"/>
          </a:p>
          <a:p>
            <a:pPr eaLnBrk="1" hangingPunct="1">
              <a:lnSpc>
                <a:spcPct val="80000"/>
              </a:lnSpc>
              <a:buFontTx/>
              <a:buNone/>
            </a:pPr>
            <a:r>
              <a:rPr lang="en-US" sz="2000" b="1" dirty="0" smtClean="0"/>
              <a:t>	</a:t>
            </a:r>
            <a:r>
              <a:rPr lang="en-US" sz="2000" b="1" dirty="0" err="1" smtClean="0"/>
              <a:t>Univ(x,y</a:t>
            </a:r>
            <a:r>
              <a:rPr lang="en-US" sz="2000" b="1" dirty="0" smtClean="0"/>
              <a:t>) = </a:t>
            </a:r>
            <a:r>
              <a:rPr lang="en-US" sz="2000" b="1" dirty="0" err="1" smtClean="0">
                <a:sym typeface="Symbol" charset="2"/>
              </a:rPr>
              <a:t></a:t>
            </a:r>
            <a:r>
              <a:rPr lang="en-US" sz="2000" b="1" baseline="-25000" dirty="0" err="1" smtClean="0">
                <a:sym typeface="Symbol" charset="2"/>
              </a:rPr>
              <a:t>x</a:t>
            </a:r>
            <a:r>
              <a:rPr lang="en-US" sz="2000" b="1" dirty="0" err="1" smtClean="0">
                <a:sym typeface="Symbol" charset="2"/>
              </a:rPr>
              <a:t>(y</a:t>
            </a:r>
            <a:r>
              <a:rPr lang="en-US" sz="2000" b="1" dirty="0" smtClean="0">
                <a:sym typeface="Symbol" charset="2"/>
              </a:rPr>
              <a:t>)</a:t>
            </a:r>
            <a:endParaRPr lang="en-US" sz="2000" b="1" dirty="0" smtClean="0"/>
          </a:p>
          <a:p>
            <a:pPr eaLnBrk="1" hangingPunct="1">
              <a:lnSpc>
                <a:spcPct val="80000"/>
              </a:lnSpc>
              <a:buFontTx/>
              <a:buNone/>
            </a:pPr>
            <a:r>
              <a:rPr lang="en-US" sz="2000" b="1" dirty="0" smtClean="0"/>
              <a:t>	</a:t>
            </a:r>
            <a:endParaRPr lang="en-US" sz="2000" b="1" dirty="0"/>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Assume algorithms are re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b="1" dirty="0" smtClean="0"/>
              <a:t>Assume that the set of algorithms, TOTAL, can be enumerated, and that F accomplishes this.  Then</a:t>
            </a:r>
            <a:br>
              <a:rPr lang="en-US" sz="2000" b="1" dirty="0" smtClean="0"/>
            </a:br>
            <a:r>
              <a:rPr lang="en-US" sz="2000" b="1" dirty="0" smtClean="0"/>
              <a:t/>
            </a:r>
            <a:br>
              <a:rPr lang="en-US" sz="2000" b="1" dirty="0" smtClean="0"/>
            </a:br>
            <a:r>
              <a:rPr lang="en-US" sz="2000" b="1" dirty="0" err="1" smtClean="0"/>
              <a:t>F(x</a:t>
            </a:r>
            <a:r>
              <a:rPr lang="en-US" sz="2000" b="1" dirty="0" smtClean="0"/>
              <a:t>) = </a:t>
            </a:r>
            <a:r>
              <a:rPr lang="en-US" sz="2000" b="1" dirty="0" err="1" smtClean="0"/>
              <a:t>F</a:t>
            </a:r>
            <a:r>
              <a:rPr lang="en-US" sz="2000" b="1" baseline="-25000" dirty="0" err="1" smtClean="0"/>
              <a:t>x</a:t>
            </a:r>
            <a:r>
              <a:rPr lang="en-US" sz="2000" b="1" dirty="0" smtClean="0"/>
              <a:t> </a:t>
            </a:r>
            <a:br>
              <a:rPr lang="en-US" sz="2000" b="1" dirty="0" smtClean="0"/>
            </a:br>
            <a:r>
              <a:rPr lang="en-US" sz="2000" b="1" dirty="0" smtClean="0"/>
              <a:t/>
            </a:r>
            <a:br>
              <a:rPr lang="en-US" sz="2000" b="1" dirty="0" smtClean="0"/>
            </a:br>
            <a:r>
              <a:rPr lang="en-US" sz="2000" b="1" dirty="0" smtClean="0"/>
              <a:t>where F</a:t>
            </a:r>
            <a:r>
              <a:rPr lang="en-US" sz="2000" b="1" baseline="-25000" dirty="0" smtClean="0"/>
              <a:t>0</a:t>
            </a:r>
            <a:r>
              <a:rPr lang="en-US" sz="2000" b="1" dirty="0" smtClean="0"/>
              <a:t>, F</a:t>
            </a:r>
            <a:r>
              <a:rPr lang="en-US" sz="2000" b="1" baseline="-25000" dirty="0" smtClean="0"/>
              <a:t>1</a:t>
            </a:r>
            <a:r>
              <a:rPr lang="en-US" sz="2000" b="1" dirty="0" smtClean="0"/>
              <a:t>, F</a:t>
            </a:r>
            <a:r>
              <a:rPr lang="en-US" sz="2000" b="1" baseline="-25000" dirty="0" smtClean="0"/>
              <a:t>2</a:t>
            </a:r>
            <a:r>
              <a:rPr lang="en-US" sz="2000" b="1" dirty="0" smtClean="0"/>
              <a:t>, … is a list of the indices of all the algorithms (a subset of the indices of the procedures)</a:t>
            </a:r>
          </a:p>
          <a:p>
            <a:pPr eaLnBrk="1" hangingPunct="1">
              <a:lnSpc>
                <a:spcPct val="80000"/>
              </a:lnSpc>
            </a:pPr>
            <a:r>
              <a:rPr lang="en-US" sz="2000" b="1" dirty="0" smtClean="0"/>
              <a:t>Assuming the existence of F, we can use our universal procedure to simulate the </a:t>
            </a:r>
            <a:r>
              <a:rPr lang="en-US" sz="2000" b="1" dirty="0" err="1" smtClean="0"/>
              <a:t>x-th</a:t>
            </a:r>
            <a:r>
              <a:rPr lang="en-US" sz="2000" b="1" dirty="0" smtClean="0"/>
              <a:t> algorithm on input </a:t>
            </a:r>
            <a:r>
              <a:rPr lang="en-US" sz="2000" b="1" dirty="0" err="1" smtClean="0"/>
              <a:t>y</a:t>
            </a:r>
            <a:r>
              <a:rPr lang="en-US" sz="2000" b="1" dirty="0" smtClean="0"/>
              <a:t> by </a:t>
            </a:r>
            <a:r>
              <a:rPr lang="en-US" sz="2000" b="1" dirty="0" err="1" smtClean="0"/>
              <a:t>Univ(F(x),y</a:t>
            </a:r>
            <a:r>
              <a:rPr lang="en-US" sz="2000" b="1" dirty="0" smtClean="0"/>
              <a:t>) = </a:t>
            </a:r>
            <a:r>
              <a:rPr lang="en-US" sz="2000" dirty="0" err="1" smtClean="0">
                <a:sym typeface="Symbol" charset="2"/>
              </a:rPr>
              <a:t></a:t>
            </a:r>
            <a:r>
              <a:rPr lang="en-US" sz="2000" baseline="-15000" dirty="0" err="1" smtClean="0"/>
              <a:t>F</a:t>
            </a:r>
            <a:r>
              <a:rPr lang="en-US" sz="2000" baseline="-25000" dirty="0" err="1" smtClean="0"/>
              <a:t>x</a:t>
            </a:r>
            <a:r>
              <a:rPr lang="en-US" sz="2000" dirty="0" err="1" smtClean="0"/>
              <a:t>(y</a:t>
            </a:r>
            <a:r>
              <a:rPr lang="en-US" sz="2000" dirty="0" smtClean="0"/>
              <a:t>) </a:t>
            </a:r>
            <a:endParaRPr lang="en-US" sz="2000" b="1" dirty="0" smtClean="0"/>
          </a:p>
          <a:p>
            <a:pPr eaLnBrk="1" hangingPunct="1">
              <a:lnSpc>
                <a:spcPct val="80000"/>
              </a:lnSpc>
            </a:pPr>
            <a:r>
              <a:rPr lang="en-US" sz="2000" b="1" dirty="0" smtClean="0"/>
              <a:t>Since each procedure enumerated by F is an algorithm, then the universal procedure will always halt when its first argument is an element of the range of F.</a:t>
            </a:r>
          </a:p>
          <a:p>
            <a:pPr eaLnBrk="1" hangingPunct="1">
              <a:lnSpc>
                <a:spcPct val="80000"/>
              </a:lnSpc>
              <a:buFontTx/>
              <a:buNone/>
            </a:pPr>
            <a:endParaRPr lang="en-US" sz="2000" b="1" dirty="0" smtClean="0"/>
          </a:p>
          <a:p>
            <a:pPr eaLnBrk="1" hangingPunct="1">
              <a:lnSpc>
                <a:spcPct val="80000"/>
              </a:lnSpc>
              <a:buFontTx/>
              <a:buNone/>
            </a:pPr>
            <a:r>
              <a:rPr lang="en-US" sz="2000" b="1" dirty="0" smtClean="0"/>
              <a:t>	</a:t>
            </a:r>
            <a:endParaRPr lang="en-US" sz="2000" b="1"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Algorithms are not re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dirty="0" smtClean="0"/>
              <a:t>Define</a:t>
            </a:r>
            <a:r>
              <a:rPr lang="en-US" sz="2000" b="1" dirty="0" smtClean="0"/>
              <a:t> </a:t>
            </a:r>
            <a:r>
              <a:rPr lang="en-US" sz="2000" b="1" dirty="0" err="1" smtClean="0"/>
              <a:t>G(x</a:t>
            </a:r>
            <a:r>
              <a:rPr lang="en-US" sz="2000" b="1" dirty="0" smtClean="0"/>
              <a:t>) = </a:t>
            </a:r>
            <a:r>
              <a:rPr lang="en-US" sz="2000" b="1" dirty="0" err="1" smtClean="0"/>
              <a:t>Univ(F(x),x</a:t>
            </a:r>
            <a:r>
              <a:rPr lang="en-US" sz="2000" b="1" dirty="0" smtClean="0"/>
              <a:t>) + 1 = </a:t>
            </a:r>
            <a:r>
              <a:rPr lang="en-US" sz="2000" b="1" dirty="0" err="1" smtClean="0">
                <a:sym typeface="Symbol" charset="2"/>
              </a:rPr>
              <a:t></a:t>
            </a:r>
            <a:r>
              <a:rPr lang="en-US" sz="2000" b="1" baseline="-15000" dirty="0" err="1" smtClean="0"/>
              <a:t>F(x)</a:t>
            </a:r>
            <a:r>
              <a:rPr lang="en-US" sz="2000" b="1" dirty="0" err="1" smtClean="0"/>
              <a:t>(x</a:t>
            </a:r>
            <a:r>
              <a:rPr lang="en-US" sz="2000" b="1" dirty="0" smtClean="0"/>
              <a:t>) + 1= </a:t>
            </a:r>
            <a:r>
              <a:rPr lang="en-US" sz="2000" b="1" dirty="0" err="1" smtClean="0">
                <a:sym typeface="Symbol" charset="2"/>
              </a:rPr>
              <a:t></a:t>
            </a:r>
            <a:r>
              <a:rPr lang="en-US" sz="2000" b="1" baseline="-15000" dirty="0" err="1" smtClean="0"/>
              <a:t>F</a:t>
            </a:r>
            <a:r>
              <a:rPr lang="en-US" sz="2000" b="1" baseline="-25000" dirty="0" err="1" smtClean="0"/>
              <a:t>x</a:t>
            </a:r>
            <a:r>
              <a:rPr lang="en-US" sz="2000" b="1" dirty="0" err="1" smtClean="0"/>
              <a:t>(x</a:t>
            </a:r>
            <a:r>
              <a:rPr lang="en-US" sz="2000" b="1" dirty="0" smtClean="0"/>
              <a:t>) + 1</a:t>
            </a:r>
          </a:p>
          <a:p>
            <a:pPr eaLnBrk="1" hangingPunct="1">
              <a:lnSpc>
                <a:spcPct val="80000"/>
              </a:lnSpc>
            </a:pPr>
            <a:endParaRPr lang="en-US" sz="2000" b="1" dirty="0" smtClean="0"/>
          </a:p>
          <a:p>
            <a:pPr eaLnBrk="1" hangingPunct="1">
              <a:lnSpc>
                <a:spcPct val="80000"/>
              </a:lnSpc>
            </a:pPr>
            <a:r>
              <a:rPr lang="en-US" sz="2000" dirty="0" smtClean="0"/>
              <a:t>But then </a:t>
            </a:r>
            <a:r>
              <a:rPr lang="en-US" sz="2000" b="1" dirty="0" smtClean="0"/>
              <a:t>G </a:t>
            </a:r>
            <a:r>
              <a:rPr lang="en-US" sz="2000" dirty="0" smtClean="0"/>
              <a:t>is itself an algorithm.  Assume it is the </a:t>
            </a:r>
            <a:r>
              <a:rPr lang="en-US" sz="2000" b="1" dirty="0" err="1" smtClean="0"/>
              <a:t>g</a:t>
            </a:r>
            <a:r>
              <a:rPr lang="en-US" sz="2000" dirty="0" err="1" smtClean="0"/>
              <a:t>-th</a:t>
            </a:r>
            <a:r>
              <a:rPr lang="en-US" sz="2000" dirty="0" smtClean="0"/>
              <a:t> </a:t>
            </a:r>
            <a:r>
              <a:rPr lang="en-US" sz="2000" b="1" dirty="0" smtClean="0"/>
              <a:t/>
            </a:r>
            <a:br>
              <a:rPr lang="en-US" sz="2000" b="1" dirty="0" smtClean="0"/>
            </a:br>
            <a:r>
              <a:rPr lang="en-US" sz="2000" b="1" dirty="0" smtClean="0"/>
              <a:t/>
            </a:r>
            <a:br>
              <a:rPr lang="en-US" sz="2000" b="1" dirty="0" smtClean="0"/>
            </a:br>
            <a:r>
              <a:rPr lang="en-US" sz="2000" b="1" dirty="0" smtClean="0"/>
              <a:t>		</a:t>
            </a:r>
            <a:r>
              <a:rPr lang="en-US" sz="2000" b="1" dirty="0" err="1" smtClean="0">
                <a:sym typeface="Symbol" charset="2"/>
              </a:rPr>
              <a:t></a:t>
            </a:r>
            <a:r>
              <a:rPr lang="en-US" sz="2000" b="1" baseline="-15000" dirty="0" err="1" smtClean="0"/>
              <a:t>F(g</a:t>
            </a:r>
            <a:r>
              <a:rPr lang="en-US" sz="2000" b="1" baseline="-15000" dirty="0" smtClean="0"/>
              <a:t>)</a:t>
            </a:r>
            <a:r>
              <a:rPr lang="en-US" sz="2000" b="1" dirty="0" smtClean="0"/>
              <a:t> = </a:t>
            </a:r>
            <a:r>
              <a:rPr lang="en-US" sz="2000" b="1" dirty="0" err="1" smtClean="0">
                <a:sym typeface="Symbol" charset="2"/>
              </a:rPr>
              <a:t></a:t>
            </a:r>
            <a:r>
              <a:rPr lang="en-US" sz="2000" b="1" baseline="-15000" dirty="0" err="1" smtClean="0"/>
              <a:t>F</a:t>
            </a:r>
            <a:r>
              <a:rPr lang="en-US" sz="2000" b="1" baseline="-25000" dirty="0" err="1" smtClean="0"/>
              <a:t>g</a:t>
            </a:r>
            <a:r>
              <a:rPr lang="en-US" sz="2000" b="1" dirty="0" smtClean="0"/>
              <a:t> = G</a:t>
            </a:r>
            <a:br>
              <a:rPr lang="en-US" sz="2000" b="1" dirty="0" smtClean="0"/>
            </a:br>
            <a:r>
              <a:rPr lang="en-US" sz="2000" b="1" dirty="0" smtClean="0"/>
              <a:t/>
            </a:r>
            <a:br>
              <a:rPr lang="en-US" sz="2000" b="1" dirty="0" smtClean="0"/>
            </a:br>
            <a:r>
              <a:rPr lang="en-US" sz="2000" dirty="0" smtClean="0"/>
              <a:t>Then, </a:t>
            </a:r>
            <a:r>
              <a:rPr lang="en-US" sz="2000" b="1" dirty="0" smtClean="0"/>
              <a:t>	</a:t>
            </a:r>
            <a:r>
              <a:rPr lang="en-US" sz="2000" b="1" dirty="0" err="1" smtClean="0"/>
              <a:t>G(g</a:t>
            </a:r>
            <a:r>
              <a:rPr lang="en-US" sz="2000" b="1" dirty="0" smtClean="0"/>
              <a:t>) = </a:t>
            </a:r>
            <a:r>
              <a:rPr lang="en-US" sz="2000" b="1" dirty="0" err="1" smtClean="0">
                <a:sym typeface="Symbol" charset="2"/>
              </a:rPr>
              <a:t></a:t>
            </a:r>
            <a:r>
              <a:rPr lang="en-US" sz="2000" b="1" baseline="-15000" dirty="0" err="1" smtClean="0"/>
              <a:t>F</a:t>
            </a:r>
            <a:r>
              <a:rPr lang="en-US" sz="2000" b="1" baseline="-25000" dirty="0" err="1" smtClean="0"/>
              <a:t>g</a:t>
            </a:r>
            <a:r>
              <a:rPr lang="en-US" sz="2000" b="1" dirty="0" err="1" smtClean="0"/>
              <a:t>(g</a:t>
            </a:r>
            <a:r>
              <a:rPr lang="en-US" sz="2000" b="1" dirty="0" smtClean="0"/>
              <a:t>) + 1 = </a:t>
            </a:r>
            <a:r>
              <a:rPr lang="en-US" sz="2000" b="1" dirty="0" err="1" smtClean="0"/>
              <a:t>G(g</a:t>
            </a:r>
            <a:r>
              <a:rPr lang="en-US" sz="2000" b="1" dirty="0" smtClean="0"/>
              <a:t>) + 1</a:t>
            </a:r>
            <a:br>
              <a:rPr lang="en-US" sz="2000" b="1" dirty="0" smtClean="0"/>
            </a:br>
            <a:endParaRPr lang="en-US" sz="2000" b="1" dirty="0" smtClean="0"/>
          </a:p>
          <a:p>
            <a:pPr eaLnBrk="1" hangingPunct="1">
              <a:lnSpc>
                <a:spcPct val="80000"/>
              </a:lnSpc>
            </a:pPr>
            <a:r>
              <a:rPr lang="en-US" sz="2000" dirty="0" smtClean="0"/>
              <a:t>But then </a:t>
            </a:r>
            <a:r>
              <a:rPr lang="en-US" sz="2000" b="1" dirty="0" smtClean="0"/>
              <a:t>G</a:t>
            </a:r>
            <a:r>
              <a:rPr lang="en-US" sz="2000" dirty="0" smtClean="0"/>
              <a:t> contradicts its own existence since an algorithm must produce a unique value for each input.</a:t>
            </a:r>
          </a:p>
          <a:p>
            <a:pPr eaLnBrk="1" hangingPunct="1">
              <a:lnSpc>
                <a:spcPct val="80000"/>
              </a:lnSpc>
            </a:pPr>
            <a:r>
              <a:rPr lang="en-US" sz="2000" dirty="0" smtClean="0"/>
              <a:t>This cannot be used to show that the effective procedures are non-enumerable, since the above is not a contradiction if </a:t>
            </a:r>
            <a:r>
              <a:rPr lang="en-US" sz="2000" b="1" dirty="0" err="1" smtClean="0"/>
              <a:t>G(g</a:t>
            </a:r>
            <a:r>
              <a:rPr lang="en-US" sz="2000" b="1" dirty="0" smtClean="0"/>
              <a:t>)</a:t>
            </a:r>
            <a:r>
              <a:rPr lang="en-US" sz="2000" dirty="0" smtClean="0"/>
              <a:t> is undefined.  In fact, we already have shown how to enumerate the procedures.</a:t>
            </a:r>
          </a:p>
          <a:p>
            <a:pPr eaLnBrk="1" hangingPunct="1">
              <a:lnSpc>
                <a:spcPct val="80000"/>
              </a:lnSpc>
              <a:buFontTx/>
              <a:buNone/>
            </a:pPr>
            <a:endParaRPr lang="en-US" sz="2000" b="1" dirty="0" smtClean="0"/>
          </a:p>
          <a:p>
            <a:pPr eaLnBrk="1" hangingPunct="1">
              <a:lnSpc>
                <a:spcPct val="80000"/>
              </a:lnSpc>
              <a:buFontTx/>
              <a:buNone/>
            </a:pPr>
            <a:r>
              <a:rPr lang="en-US" sz="2000" b="1" dirty="0" smtClean="0"/>
              <a:t>	</a:t>
            </a:r>
            <a:endParaRPr lang="en-US" sz="2000" b="1"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Consequences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b="1" dirty="0" smtClean="0"/>
              <a:t>To capture all the algorithms, any model of computation must include some procedures that are not algorithms.</a:t>
            </a:r>
          </a:p>
          <a:p>
            <a:pPr eaLnBrk="1" hangingPunct="1">
              <a:lnSpc>
                <a:spcPct val="80000"/>
              </a:lnSpc>
            </a:pPr>
            <a:endParaRPr lang="en-US" sz="2000" b="1" dirty="0" smtClean="0"/>
          </a:p>
          <a:p>
            <a:pPr eaLnBrk="1" hangingPunct="1">
              <a:lnSpc>
                <a:spcPct val="80000"/>
              </a:lnSpc>
            </a:pPr>
            <a:r>
              <a:rPr lang="en-US" sz="2000" b="1" dirty="0" smtClean="0"/>
              <a:t>Since the potential for non-termination is required, every complete model must have some for form of iteration that is potentially unbounded.</a:t>
            </a:r>
          </a:p>
          <a:p>
            <a:pPr eaLnBrk="1" hangingPunct="1">
              <a:lnSpc>
                <a:spcPct val="80000"/>
              </a:lnSpc>
            </a:pPr>
            <a:endParaRPr lang="en-US" sz="2000" b="1" dirty="0" smtClean="0"/>
          </a:p>
          <a:p>
            <a:pPr eaLnBrk="1" hangingPunct="1">
              <a:lnSpc>
                <a:spcPct val="80000"/>
              </a:lnSpc>
            </a:pPr>
            <a:r>
              <a:rPr lang="en-US" sz="2000" b="1" dirty="0" smtClean="0"/>
              <a:t>This means that simple, well-behaved for-loops (the kind where you can predict the number of iterations on entry to the loop) are not sufficient. While type loops are needed, even if implicit rather than explicit.</a:t>
            </a:r>
          </a:p>
          <a:p>
            <a:pPr eaLnBrk="1" hangingPunct="1">
              <a:lnSpc>
                <a:spcPct val="80000"/>
              </a:lnSpc>
              <a:buFontTx/>
              <a:buNone/>
            </a:pPr>
            <a:r>
              <a:rPr lang="en-US" sz="2000" b="1" dirty="0" smtClean="0"/>
              <a:t>	</a:t>
            </a:r>
            <a:endParaRPr lang="en-US" sz="2000" b="1" dirty="0"/>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Models of computation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dirty="0" smtClean="0"/>
              <a:t>	</a:t>
            </a:r>
            <a:r>
              <a:rPr lang="en-US" sz="2000" b="1" dirty="0" smtClean="0"/>
              <a:t>We have already looked at one model of computation, the Turing Machine, and discussed variations, such as multiple tapes, noting that these do not change the power of these devices.</a:t>
            </a:r>
          </a:p>
          <a:p>
            <a:pPr eaLnBrk="1" hangingPunct="1">
              <a:lnSpc>
                <a:spcPct val="80000"/>
              </a:lnSpc>
              <a:buFontTx/>
              <a:buNone/>
            </a:pPr>
            <a:r>
              <a:rPr lang="en-US" sz="2000" b="1" dirty="0" smtClean="0"/>
              <a:t>	</a:t>
            </a:r>
          </a:p>
          <a:p>
            <a:pPr eaLnBrk="1" hangingPunct="1">
              <a:lnSpc>
                <a:spcPct val="80000"/>
              </a:lnSpc>
              <a:buFontTx/>
              <a:buNone/>
            </a:pPr>
            <a:r>
              <a:rPr lang="en-US" sz="2000" b="1" dirty="0" smtClean="0"/>
              <a:t>	We will now look at three very different models</a:t>
            </a:r>
          </a:p>
          <a:p>
            <a:pPr eaLnBrk="1" hangingPunct="1">
              <a:lnSpc>
                <a:spcPct val="80000"/>
              </a:lnSpc>
              <a:buFontTx/>
              <a:buNone/>
            </a:pPr>
            <a:r>
              <a:rPr lang="en-US" sz="2000" b="1" dirty="0" smtClean="0"/>
              <a:t>		Register Machines</a:t>
            </a:r>
          </a:p>
          <a:p>
            <a:pPr eaLnBrk="1" hangingPunct="1">
              <a:lnSpc>
                <a:spcPct val="80000"/>
              </a:lnSpc>
              <a:buFontTx/>
              <a:buNone/>
            </a:pPr>
            <a:r>
              <a:rPr lang="en-US" sz="2000" b="1" dirty="0" smtClean="0"/>
              <a:t>		Factor Replacement Systems</a:t>
            </a:r>
          </a:p>
          <a:p>
            <a:pPr eaLnBrk="1" hangingPunct="1">
              <a:lnSpc>
                <a:spcPct val="80000"/>
              </a:lnSpc>
              <a:buFontTx/>
              <a:buNone/>
            </a:pPr>
            <a:r>
              <a:rPr lang="en-US" sz="2000" b="1" dirty="0" smtClean="0"/>
              <a:t>		Recursive Functions</a:t>
            </a:r>
          </a:p>
          <a:p>
            <a:pPr eaLnBrk="1" hangingPunct="1">
              <a:lnSpc>
                <a:spcPct val="80000"/>
              </a:lnSpc>
              <a:buFontTx/>
              <a:buNone/>
            </a:pPr>
            <a:endParaRPr lang="en-US" sz="2000" b="1" dirty="0" smtClean="0"/>
          </a:p>
          <a:p>
            <a:pPr eaLnBrk="1" hangingPunct="1">
              <a:lnSpc>
                <a:spcPct val="80000"/>
              </a:lnSpc>
              <a:buFontTx/>
              <a:buNone/>
            </a:pPr>
            <a:r>
              <a:rPr lang="en-US" sz="2000" b="1" dirty="0" smtClean="0"/>
              <a:t>	We will then show each of these models of computation is equivalent. This is evidence (not proof) that these are complete models of computation.</a:t>
            </a:r>
            <a:endParaRPr lang="en-US" sz="20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 </a:t>
            </a:r>
          </a:p>
        </p:txBody>
      </p:sp>
      <p:sp>
        <p:nvSpPr>
          <p:cNvPr id="5123" name="Rectangle 3"/>
          <p:cNvSpPr>
            <a:spLocks noGrp="1" noChangeArrowheads="1"/>
          </p:cNvSpPr>
          <p:nvPr>
            <p:ph type="body" idx="1"/>
          </p:nvPr>
        </p:nvSpPr>
        <p:spPr>
          <a:xfrm>
            <a:off x="1066800" y="2133600"/>
            <a:ext cx="7162800" cy="3429000"/>
          </a:xfrm>
        </p:spPr>
        <p:txBody>
          <a:bodyPr/>
          <a:lstStyle/>
          <a:p>
            <a:pPr lvl="2" eaLnBrk="1" hangingPunct="1">
              <a:buFont typeface="Times" pitchFamily="-110" charset="0"/>
              <a:buNone/>
            </a:pPr>
            <a:r>
              <a:rPr lang="en-US" sz="2000" b="1" smtClean="0">
                <a:latin typeface="Times New Roman" pitchFamily="-110" charset="0"/>
              </a:rPr>
              <a:t>Two types of problems are of particular interest: </a:t>
            </a:r>
          </a:p>
          <a:p>
            <a:pPr lvl="2" eaLnBrk="1" hangingPunct="1"/>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Decision Problems   ("Yes/No" answers)</a:t>
            </a:r>
          </a:p>
          <a:p>
            <a:pPr lvl="2" eaLnBrk="1" hangingPunct="1"/>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Optimization problems  ("best" answers)</a:t>
            </a:r>
          </a:p>
          <a:p>
            <a:pPr lvl="2" eaLnBrk="1" hangingPunct="1">
              <a:buFont typeface="Times" pitchFamily="-110" charset="0"/>
              <a:buNone/>
            </a:pPr>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(there are other types)</a:t>
            </a:r>
          </a:p>
          <a:p>
            <a:pPr eaLnBrk="1" hangingPunct="1"/>
            <a:endParaRPr lang="en-US" sz="2800" b="1" smtClean="0"/>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Register Machines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1800" b="1" dirty="0" smtClean="0"/>
              <a:t>A register machine consists of a finite length program, each of whose instructions is chosen from a small repertoire of simple commands (increment/decrement).</a:t>
            </a:r>
          </a:p>
          <a:p>
            <a:pPr eaLnBrk="1" hangingPunct="1">
              <a:lnSpc>
                <a:spcPct val="90000"/>
              </a:lnSpc>
            </a:pPr>
            <a:r>
              <a:rPr lang="en-US" sz="1800" b="1" dirty="0" smtClean="0"/>
              <a:t>The instructions are labeled from 1 to </a:t>
            </a:r>
            <a:r>
              <a:rPr lang="en-US" sz="1800" b="1" dirty="0" err="1" smtClean="0"/>
              <a:t>m</a:t>
            </a:r>
            <a:r>
              <a:rPr lang="en-US" sz="1800" b="1" dirty="0" smtClean="0"/>
              <a:t>, where there are </a:t>
            </a:r>
            <a:r>
              <a:rPr lang="en-US" sz="1800" b="1" dirty="0" err="1" smtClean="0"/>
              <a:t>m</a:t>
            </a:r>
            <a:r>
              <a:rPr lang="en-US" sz="1800" b="1" dirty="0" smtClean="0"/>
              <a:t> instructions. Computation starts with instruction 1. Termination occurs as a result of an attempt to execute the m+1-</a:t>
            </a:r>
            <a:r>
              <a:rPr lang="en-US" sz="1800" b="1" dirty="0" err="1" smtClean="0"/>
              <a:t>st</a:t>
            </a:r>
            <a:r>
              <a:rPr lang="en-US" sz="1800" b="1" dirty="0" smtClean="0"/>
              <a:t> instruction.</a:t>
            </a:r>
          </a:p>
          <a:p>
            <a:pPr eaLnBrk="1" hangingPunct="1">
              <a:lnSpc>
                <a:spcPct val="90000"/>
              </a:lnSpc>
            </a:pPr>
            <a:r>
              <a:rPr lang="en-US" sz="1800" b="1" dirty="0" smtClean="0"/>
              <a:t>The storage medium is a finite set of registers, each capable of storing an arbitrary natural number.</a:t>
            </a:r>
          </a:p>
          <a:p>
            <a:pPr eaLnBrk="1" hangingPunct="1">
              <a:lnSpc>
                <a:spcPct val="90000"/>
              </a:lnSpc>
            </a:pPr>
            <a:r>
              <a:rPr lang="en-US" sz="1800" b="1" dirty="0" smtClean="0"/>
              <a:t>Any given register machine has a finite, predetermined number of registers, independent of its input.</a:t>
            </a:r>
          </a:p>
          <a:p>
            <a:pPr eaLnBrk="1" hangingPunct="1">
              <a:lnSpc>
                <a:spcPct val="90000"/>
              </a:lnSpc>
            </a:pPr>
            <a:r>
              <a:rPr lang="en-US" sz="1800" b="1" dirty="0" smtClean="0"/>
              <a:t>The arguments x1,x2,…,</a:t>
            </a:r>
            <a:r>
              <a:rPr lang="en-US" sz="1800" b="1" dirty="0" err="1" smtClean="0"/>
              <a:t>xn</a:t>
            </a:r>
            <a:r>
              <a:rPr lang="en-US" sz="1800" b="1" dirty="0" smtClean="0"/>
              <a:t> are placed in r2, .. rn+1, all other registers zero. The result is stored in r1, with other register contents irrelevant (although we often preserve them).</a:t>
            </a:r>
          </a:p>
          <a:p>
            <a:pPr eaLnBrk="1" hangingPunct="1">
              <a:lnSpc>
                <a:spcPct val="80000"/>
              </a:lnSpc>
              <a:buFontTx/>
              <a:buNone/>
            </a:pPr>
            <a:endParaRPr lang="en-US" sz="2000" b="1"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Addition Example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1800" b="1" dirty="0" smtClean="0"/>
              <a:t>Addition (r1 </a:t>
            </a:r>
            <a:r>
              <a:rPr lang="en-US" sz="1800" b="1" dirty="0" err="1" smtClean="0">
                <a:sym typeface="Symbol" charset="2"/>
              </a:rPr>
              <a:t></a:t>
            </a:r>
            <a:r>
              <a:rPr lang="en-US" sz="1800" b="1" dirty="0" smtClean="0"/>
              <a:t> r2 + r3) // Assume all but r2, r3 are zeroed</a:t>
            </a:r>
          </a:p>
          <a:p>
            <a:pPr eaLnBrk="1" hangingPunct="1">
              <a:lnSpc>
                <a:spcPct val="80000"/>
              </a:lnSpc>
              <a:buFontTx/>
              <a:buNone/>
            </a:pPr>
            <a:r>
              <a:rPr lang="en-US" sz="1800" b="1" dirty="0" smtClean="0"/>
              <a:t>1.		DEC2[2,4]	: Add r2to r1, saving original r2 in r4</a:t>
            </a:r>
          </a:p>
          <a:p>
            <a:pPr eaLnBrk="1" hangingPunct="1">
              <a:lnSpc>
                <a:spcPct val="80000"/>
              </a:lnSpc>
              <a:buFontTx/>
              <a:buNone/>
            </a:pPr>
            <a:r>
              <a:rPr lang="en-US" sz="1800" b="1" dirty="0" smtClean="0"/>
              <a:t>2.		INC1[3]</a:t>
            </a:r>
          </a:p>
          <a:p>
            <a:pPr eaLnBrk="1" hangingPunct="1">
              <a:lnSpc>
                <a:spcPct val="80000"/>
              </a:lnSpc>
              <a:buFontTx/>
              <a:buNone/>
            </a:pPr>
            <a:r>
              <a:rPr lang="en-US" sz="1800" b="1" dirty="0" smtClean="0"/>
              <a:t>3.		INC4[1]</a:t>
            </a:r>
          </a:p>
          <a:p>
            <a:pPr eaLnBrk="1" hangingPunct="1">
              <a:lnSpc>
                <a:spcPct val="80000"/>
              </a:lnSpc>
              <a:buFontTx/>
              <a:buNone/>
            </a:pPr>
            <a:r>
              <a:rPr lang="en-US" sz="1800" b="1" dirty="0" smtClean="0"/>
              <a:t>4.		DEC4[5,6]	: Restore r2</a:t>
            </a:r>
          </a:p>
          <a:p>
            <a:pPr eaLnBrk="1" hangingPunct="1">
              <a:lnSpc>
                <a:spcPct val="80000"/>
              </a:lnSpc>
              <a:buFontTx/>
              <a:buNone/>
            </a:pPr>
            <a:r>
              <a:rPr lang="en-US" sz="1800" b="1" dirty="0" smtClean="0"/>
              <a:t>5.		INC2[4]</a:t>
            </a:r>
          </a:p>
          <a:p>
            <a:pPr eaLnBrk="1" hangingPunct="1">
              <a:lnSpc>
                <a:spcPct val="80000"/>
              </a:lnSpc>
              <a:buFontTx/>
              <a:buNone/>
            </a:pPr>
            <a:r>
              <a:rPr lang="en-US" sz="1800" b="1" dirty="0" smtClean="0"/>
              <a:t>6.		DEC3[7,9]	: Add r3 to r1, saving original r3 in r4</a:t>
            </a:r>
          </a:p>
          <a:p>
            <a:pPr eaLnBrk="1" hangingPunct="1">
              <a:lnSpc>
                <a:spcPct val="80000"/>
              </a:lnSpc>
              <a:buFontTx/>
              <a:buNone/>
            </a:pPr>
            <a:r>
              <a:rPr lang="en-US" sz="1800" b="1" dirty="0" smtClean="0"/>
              <a:t>7.		INC1[8]</a:t>
            </a:r>
          </a:p>
          <a:p>
            <a:pPr eaLnBrk="1" hangingPunct="1">
              <a:lnSpc>
                <a:spcPct val="80000"/>
              </a:lnSpc>
              <a:buFontTx/>
              <a:buNone/>
            </a:pPr>
            <a:r>
              <a:rPr lang="en-US" sz="1800" b="1" dirty="0" smtClean="0"/>
              <a:t>8.		INC4[6]</a:t>
            </a:r>
          </a:p>
          <a:p>
            <a:pPr eaLnBrk="1" hangingPunct="1">
              <a:lnSpc>
                <a:spcPct val="80000"/>
              </a:lnSpc>
              <a:buFontTx/>
              <a:buNone/>
            </a:pPr>
            <a:r>
              <a:rPr lang="en-US" sz="1800" b="1" dirty="0" smtClean="0"/>
              <a:t>9.		DEC4[10,11]	: Restore r3</a:t>
            </a:r>
          </a:p>
          <a:p>
            <a:pPr eaLnBrk="1" hangingPunct="1">
              <a:lnSpc>
                <a:spcPct val="80000"/>
              </a:lnSpc>
              <a:buFontTx/>
              <a:buNone/>
            </a:pPr>
            <a:r>
              <a:rPr lang="en-US" sz="1800" b="1" dirty="0" smtClean="0"/>
              <a:t>10.	INC3[9]</a:t>
            </a:r>
          </a:p>
          <a:p>
            <a:pPr eaLnBrk="1" hangingPunct="1">
              <a:lnSpc>
                <a:spcPct val="80000"/>
              </a:lnSpc>
              <a:buFontTx/>
              <a:buNone/>
            </a:pPr>
            <a:r>
              <a:rPr lang="en-US" sz="1800" b="1" dirty="0" smtClean="0"/>
              <a:t>11.			: Halt by branching here</a:t>
            </a:r>
          </a:p>
          <a:p>
            <a:pPr eaLnBrk="1" hangingPunct="1">
              <a:lnSpc>
                <a:spcPct val="80000"/>
              </a:lnSpc>
              <a:buFontTx/>
              <a:buNone/>
            </a:pPr>
            <a:endParaRPr lang="en-US" sz="1800" b="1"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Limited Subtraction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1800" b="1" dirty="0" smtClean="0"/>
              <a:t>Subtraction (r1 </a:t>
            </a:r>
            <a:r>
              <a:rPr lang="en-US" sz="1800" b="1" dirty="0" err="1" smtClean="0">
                <a:sym typeface="Symbol" charset="2"/>
              </a:rPr>
              <a:t></a:t>
            </a:r>
            <a:r>
              <a:rPr lang="en-US" sz="1800" b="1" dirty="0" smtClean="0"/>
              <a:t> r2 – r3, if r2≥r3; 0, otherwise)</a:t>
            </a:r>
          </a:p>
          <a:p>
            <a:pPr eaLnBrk="1" hangingPunct="1">
              <a:lnSpc>
                <a:spcPct val="80000"/>
              </a:lnSpc>
              <a:buFontTx/>
              <a:buNone/>
            </a:pPr>
            <a:r>
              <a:rPr lang="en-US" sz="1800" b="1" dirty="0" smtClean="0"/>
              <a:t>1.		DEC2[2,4]	: Add r2 to 1 saving original r2 in r4</a:t>
            </a:r>
          </a:p>
          <a:p>
            <a:pPr eaLnBrk="1" hangingPunct="1">
              <a:lnSpc>
                <a:spcPct val="80000"/>
              </a:lnSpc>
              <a:buFontTx/>
              <a:buNone/>
            </a:pPr>
            <a:r>
              <a:rPr lang="en-US" sz="1800" b="1" dirty="0" smtClean="0"/>
              <a:t>2.		INC1[3]</a:t>
            </a:r>
          </a:p>
          <a:p>
            <a:pPr eaLnBrk="1" hangingPunct="1">
              <a:lnSpc>
                <a:spcPct val="80000"/>
              </a:lnSpc>
              <a:buFontTx/>
              <a:buNone/>
            </a:pPr>
            <a:r>
              <a:rPr lang="en-US" sz="1800" b="1" dirty="0" smtClean="0"/>
              <a:t>3.		INC4[1]</a:t>
            </a:r>
          </a:p>
          <a:p>
            <a:pPr eaLnBrk="1" hangingPunct="1">
              <a:lnSpc>
                <a:spcPct val="80000"/>
              </a:lnSpc>
              <a:buFontTx/>
              <a:buNone/>
            </a:pPr>
            <a:r>
              <a:rPr lang="en-US" sz="1800" b="1" dirty="0" smtClean="0"/>
              <a:t>4.		DEC4[5,6]	: Restore r2</a:t>
            </a:r>
          </a:p>
          <a:p>
            <a:pPr eaLnBrk="1" hangingPunct="1">
              <a:lnSpc>
                <a:spcPct val="80000"/>
              </a:lnSpc>
              <a:buFontTx/>
              <a:buNone/>
            </a:pPr>
            <a:r>
              <a:rPr lang="en-US" sz="1800" b="1" dirty="0" smtClean="0"/>
              <a:t>5.		INC2[4]</a:t>
            </a:r>
          </a:p>
          <a:p>
            <a:pPr eaLnBrk="1" hangingPunct="1">
              <a:lnSpc>
                <a:spcPct val="80000"/>
              </a:lnSpc>
              <a:buFontTx/>
              <a:buNone/>
            </a:pPr>
            <a:r>
              <a:rPr lang="en-US" sz="1800" b="1" dirty="0" smtClean="0"/>
              <a:t>6.		DEC3[7,9]	: Subtract r3 from r1, saving r3 in r4</a:t>
            </a:r>
          </a:p>
          <a:p>
            <a:pPr eaLnBrk="1" hangingPunct="1">
              <a:lnSpc>
                <a:spcPct val="80000"/>
              </a:lnSpc>
              <a:buFontTx/>
              <a:buNone/>
            </a:pPr>
            <a:r>
              <a:rPr lang="en-US" sz="1800" b="1" dirty="0" smtClean="0"/>
              <a:t>7.		DEC1[8,8]   	: Note that decrementing 0 does nothing</a:t>
            </a:r>
          </a:p>
          <a:p>
            <a:pPr eaLnBrk="1" hangingPunct="1">
              <a:lnSpc>
                <a:spcPct val="80000"/>
              </a:lnSpc>
              <a:buFontTx/>
              <a:buNone/>
            </a:pPr>
            <a:r>
              <a:rPr lang="en-US" sz="1800" b="1" dirty="0" smtClean="0"/>
              <a:t>8.		INC4[6]</a:t>
            </a:r>
          </a:p>
          <a:p>
            <a:pPr eaLnBrk="1" hangingPunct="1">
              <a:lnSpc>
                <a:spcPct val="80000"/>
              </a:lnSpc>
              <a:buFontTx/>
              <a:buNone/>
            </a:pPr>
            <a:r>
              <a:rPr lang="en-US" sz="1800" b="1" dirty="0" smtClean="0"/>
              <a:t>9.		DEC4[10,11]	: Restore r3</a:t>
            </a:r>
          </a:p>
          <a:p>
            <a:pPr eaLnBrk="1" hangingPunct="1">
              <a:lnSpc>
                <a:spcPct val="80000"/>
              </a:lnSpc>
              <a:buFontTx/>
              <a:buNone/>
            </a:pPr>
            <a:r>
              <a:rPr lang="en-US" sz="1800" b="1" dirty="0" smtClean="0"/>
              <a:t>10.	INC3[9]</a:t>
            </a:r>
          </a:p>
          <a:p>
            <a:pPr eaLnBrk="1" hangingPunct="1">
              <a:lnSpc>
                <a:spcPct val="80000"/>
              </a:lnSpc>
              <a:buFontTx/>
              <a:buNone/>
            </a:pPr>
            <a:r>
              <a:rPr lang="en-US" sz="1800" b="1" dirty="0" smtClean="0"/>
              <a:t>11.			: Halt by branching here</a:t>
            </a:r>
          </a:p>
          <a:p>
            <a:pPr eaLnBrk="1" hangingPunct="1">
              <a:lnSpc>
                <a:spcPct val="80000"/>
              </a:lnSpc>
              <a:buFontTx/>
              <a:buNone/>
            </a:pPr>
            <a:endParaRPr lang="en-US" sz="1800" b="1" dirty="0"/>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Factor Replacement Systems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b="1" dirty="0" smtClean="0"/>
              <a:t>A factor replacement system (FRS) consists of a finite (ordered) sequence of fractions, and some starting natural number </a:t>
            </a:r>
            <a:r>
              <a:rPr lang="en-US" sz="2000" b="1" dirty="0" err="1" smtClean="0"/>
              <a:t>x</a:t>
            </a:r>
            <a:r>
              <a:rPr lang="en-US" sz="2000" b="1" dirty="0" smtClean="0"/>
              <a:t>.  </a:t>
            </a:r>
          </a:p>
          <a:p>
            <a:pPr eaLnBrk="1" hangingPunct="1">
              <a:lnSpc>
                <a:spcPct val="80000"/>
              </a:lnSpc>
            </a:pPr>
            <a:r>
              <a:rPr lang="en-US" sz="2000" b="1" dirty="0" smtClean="0"/>
              <a:t>A fraction a/</a:t>
            </a:r>
            <a:r>
              <a:rPr lang="en-US" sz="2000" b="1" dirty="0" err="1" smtClean="0"/>
              <a:t>b</a:t>
            </a:r>
            <a:r>
              <a:rPr lang="en-US" sz="2000" b="1" dirty="0" smtClean="0"/>
              <a:t> is applicable to some natural number </a:t>
            </a:r>
            <a:r>
              <a:rPr lang="en-US" sz="2000" b="1" dirty="0" err="1" smtClean="0"/>
              <a:t>x</a:t>
            </a:r>
            <a:r>
              <a:rPr lang="en-US" sz="2000" b="1" dirty="0" smtClean="0"/>
              <a:t>, just in case </a:t>
            </a:r>
            <a:r>
              <a:rPr lang="en-US" sz="2000" b="1" dirty="0" err="1" smtClean="0"/>
              <a:t>x</a:t>
            </a:r>
            <a:r>
              <a:rPr lang="en-US" sz="2000" b="1" dirty="0" smtClean="0"/>
              <a:t> is divisible by </a:t>
            </a:r>
            <a:r>
              <a:rPr lang="en-US" sz="2000" b="1" dirty="0" err="1" smtClean="0"/>
              <a:t>b</a:t>
            </a:r>
            <a:r>
              <a:rPr lang="en-US" sz="2000" b="1" dirty="0" smtClean="0"/>
              <a:t>.  We always chose the first applicable fraction (a/</a:t>
            </a:r>
            <a:r>
              <a:rPr lang="en-US" sz="2000" b="1" dirty="0" err="1" smtClean="0"/>
              <a:t>b</a:t>
            </a:r>
            <a:r>
              <a:rPr lang="en-US" sz="2000" b="1" dirty="0" smtClean="0"/>
              <a:t>), multiplying it times </a:t>
            </a:r>
            <a:r>
              <a:rPr lang="en-US" sz="2000" b="1" dirty="0" err="1" smtClean="0"/>
              <a:t>x</a:t>
            </a:r>
            <a:r>
              <a:rPr lang="en-US" sz="2000" b="1" dirty="0" smtClean="0"/>
              <a:t> to produce a new natural number </a:t>
            </a:r>
            <a:r>
              <a:rPr lang="en-US" sz="2000" b="1" dirty="0" err="1" smtClean="0"/>
              <a:t>x</a:t>
            </a:r>
            <a:r>
              <a:rPr lang="en-US" sz="2000" b="1" dirty="0" smtClean="0"/>
              <a:t>*a/</a:t>
            </a:r>
            <a:r>
              <a:rPr lang="en-US" sz="2000" b="1" dirty="0" err="1" smtClean="0"/>
              <a:t>b</a:t>
            </a:r>
            <a:r>
              <a:rPr lang="en-US" sz="2000" b="1" dirty="0" smtClean="0"/>
              <a:t>.  The process is then applied to this new number.  </a:t>
            </a:r>
          </a:p>
          <a:p>
            <a:pPr eaLnBrk="1" hangingPunct="1">
              <a:lnSpc>
                <a:spcPct val="80000"/>
              </a:lnSpc>
            </a:pPr>
            <a:r>
              <a:rPr lang="en-US" sz="2000" b="1" dirty="0" smtClean="0"/>
              <a:t>Termination occurs when no fraction is applicable.  </a:t>
            </a:r>
          </a:p>
          <a:p>
            <a:pPr eaLnBrk="1" hangingPunct="1">
              <a:lnSpc>
                <a:spcPct val="80000"/>
              </a:lnSpc>
            </a:pPr>
            <a:r>
              <a:rPr lang="en-US" sz="2000" b="1" dirty="0" smtClean="0"/>
              <a:t>A factor replacement system partially computing </a:t>
            </a:r>
            <a:r>
              <a:rPr lang="en-US" sz="2000" b="1" dirty="0" err="1" smtClean="0"/>
              <a:t>n-ary</a:t>
            </a:r>
            <a:r>
              <a:rPr lang="en-US" sz="2000" b="1" dirty="0" smtClean="0"/>
              <a:t> function F typically starts with its argument encoded as powers of the first </a:t>
            </a:r>
            <a:r>
              <a:rPr lang="en-US" sz="2000" b="1" dirty="0" err="1" smtClean="0"/>
              <a:t>n</a:t>
            </a:r>
            <a:r>
              <a:rPr lang="en-US" sz="2000" b="1" dirty="0" smtClean="0"/>
              <a:t> odd primes.  Thus, arguments x1,x2,…,</a:t>
            </a:r>
            <a:r>
              <a:rPr lang="en-US" sz="2000" b="1" dirty="0" err="1" smtClean="0"/>
              <a:t>xn</a:t>
            </a:r>
            <a:r>
              <a:rPr lang="en-US" sz="2000" b="1" dirty="0" smtClean="0"/>
              <a:t> are encoded as 3</a:t>
            </a:r>
            <a:r>
              <a:rPr lang="en-US" sz="2000" b="1" baseline="30000" dirty="0" smtClean="0"/>
              <a:t>x1</a:t>
            </a:r>
            <a:r>
              <a:rPr lang="en-US" sz="2000" b="1" dirty="0" smtClean="0"/>
              <a:t>5</a:t>
            </a:r>
            <a:r>
              <a:rPr lang="en-US" sz="2000" b="1" baseline="30000" dirty="0" smtClean="0"/>
              <a:t>x2</a:t>
            </a:r>
            <a:r>
              <a:rPr lang="en-US" sz="2000" b="1" dirty="0" smtClean="0"/>
              <a:t>…</a:t>
            </a:r>
            <a:r>
              <a:rPr lang="en-US" sz="2000" b="1" dirty="0" err="1" smtClean="0"/>
              <a:t>p</a:t>
            </a:r>
            <a:r>
              <a:rPr lang="en-US" sz="2000" b="1" baseline="-25000" dirty="0" err="1" smtClean="0"/>
              <a:t>n</a:t>
            </a:r>
            <a:r>
              <a:rPr lang="en-US" sz="2000" b="1" baseline="30000" dirty="0" err="1" smtClean="0"/>
              <a:t>xn</a:t>
            </a:r>
            <a:r>
              <a:rPr lang="en-US" sz="2000" b="1" dirty="0" smtClean="0"/>
              <a:t>.  The result then appears as the power of the prime 2.</a:t>
            </a:r>
          </a:p>
          <a:p>
            <a:pPr eaLnBrk="1" hangingPunct="1">
              <a:lnSpc>
                <a:spcPct val="80000"/>
              </a:lnSpc>
              <a:buFontTx/>
              <a:buNone/>
            </a:pPr>
            <a:endParaRPr lang="en-US" sz="2000" b="1" dirty="0"/>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Addition Example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	Addition is 3</a:t>
            </a:r>
            <a:r>
              <a:rPr lang="en-US" sz="2000" b="1" baseline="30000" dirty="0" smtClean="0"/>
              <a:t>x1</a:t>
            </a:r>
            <a:r>
              <a:rPr lang="en-US" sz="2000" b="1" dirty="0" smtClean="0"/>
              <a:t>5</a:t>
            </a:r>
            <a:r>
              <a:rPr lang="en-US" sz="2000" b="1" baseline="30000" dirty="0" smtClean="0"/>
              <a:t>x2</a:t>
            </a:r>
            <a:r>
              <a:rPr lang="en-US" sz="2000" b="1" dirty="0" smtClean="0"/>
              <a:t> becomes 2</a:t>
            </a:r>
            <a:r>
              <a:rPr lang="en-US" sz="2000" b="1" baseline="30000" dirty="0" smtClean="0"/>
              <a:t>x1+x2 </a:t>
            </a:r>
            <a:endParaRPr lang="en-US" sz="2000" b="1" dirty="0" smtClean="0"/>
          </a:p>
          <a:p>
            <a:pPr eaLnBrk="1" hangingPunct="1">
              <a:lnSpc>
                <a:spcPct val="80000"/>
              </a:lnSpc>
              <a:buFontTx/>
              <a:buNone/>
            </a:pPr>
            <a:r>
              <a:rPr lang="en-US" sz="2000" b="1" dirty="0" smtClean="0"/>
              <a:t>	or, in more details, 2</a:t>
            </a:r>
            <a:r>
              <a:rPr lang="en-US" sz="2000" b="1" baseline="30000" dirty="0" smtClean="0"/>
              <a:t>0</a:t>
            </a:r>
            <a:r>
              <a:rPr lang="en-US" sz="2000" b="1" dirty="0" smtClean="0"/>
              <a:t>3</a:t>
            </a:r>
            <a:r>
              <a:rPr lang="en-US" sz="2000" b="1" baseline="30000" dirty="0" smtClean="0"/>
              <a:t>x1</a:t>
            </a:r>
            <a:r>
              <a:rPr lang="en-US" sz="2000" b="1" dirty="0" smtClean="0"/>
              <a:t>5</a:t>
            </a:r>
            <a:r>
              <a:rPr lang="en-US" sz="2000" b="1" baseline="30000" dirty="0" smtClean="0"/>
              <a:t>x2</a:t>
            </a:r>
            <a:r>
              <a:rPr lang="en-US" sz="2000" b="1" dirty="0" smtClean="0"/>
              <a:t> becomes 2</a:t>
            </a:r>
            <a:r>
              <a:rPr lang="en-US" sz="2000" b="1" baseline="30000" dirty="0" smtClean="0"/>
              <a:t>x1+x2 </a:t>
            </a:r>
            <a:r>
              <a:rPr lang="en-US" sz="2000" b="1" dirty="0" smtClean="0"/>
              <a:t>3</a:t>
            </a:r>
            <a:r>
              <a:rPr lang="en-US" sz="2000" b="1" baseline="30000" dirty="0" smtClean="0"/>
              <a:t>0</a:t>
            </a:r>
            <a:r>
              <a:rPr lang="en-US" sz="2000" b="1" dirty="0" smtClean="0"/>
              <a:t>5</a:t>
            </a:r>
            <a:r>
              <a:rPr lang="en-US" sz="2000" b="1" baseline="30000" dirty="0" smtClean="0"/>
              <a:t>0</a:t>
            </a:r>
            <a:endParaRPr lang="en-US" sz="2000" b="1" dirty="0" smtClean="0"/>
          </a:p>
          <a:p>
            <a:pPr eaLnBrk="1" hangingPunct="1">
              <a:lnSpc>
                <a:spcPct val="80000"/>
              </a:lnSpc>
              <a:buFontTx/>
              <a:buNone/>
            </a:pPr>
            <a:r>
              <a:rPr lang="en-US" sz="2000" b="1" dirty="0" smtClean="0"/>
              <a:t>		2 / 3</a:t>
            </a:r>
          </a:p>
          <a:p>
            <a:pPr eaLnBrk="1" hangingPunct="1">
              <a:lnSpc>
                <a:spcPct val="80000"/>
              </a:lnSpc>
              <a:buFontTx/>
              <a:buNone/>
            </a:pPr>
            <a:r>
              <a:rPr lang="en-US" sz="2000" b="1" dirty="0" smtClean="0"/>
              <a:t>		2 / 5</a:t>
            </a:r>
          </a:p>
          <a:p>
            <a:pPr eaLnBrk="1" hangingPunct="1">
              <a:lnSpc>
                <a:spcPct val="80000"/>
              </a:lnSpc>
              <a:buFontTx/>
              <a:buNone/>
            </a:pPr>
            <a:r>
              <a:rPr lang="en-US" sz="2000" b="1" dirty="0" smtClean="0"/>
              <a:t>	Note that these systems are sometimes presented as rewriting rules of the form</a:t>
            </a:r>
          </a:p>
          <a:p>
            <a:pPr eaLnBrk="1" hangingPunct="1">
              <a:lnSpc>
                <a:spcPct val="80000"/>
              </a:lnSpc>
              <a:buFontTx/>
              <a:buNone/>
            </a:pPr>
            <a:r>
              <a:rPr lang="en-US" sz="2000" b="1" dirty="0" smtClean="0"/>
              <a:t>		</a:t>
            </a:r>
            <a:r>
              <a:rPr lang="en-US" sz="2000" b="1" dirty="0" err="1" smtClean="0"/>
              <a:t>bx</a:t>
            </a:r>
            <a:r>
              <a:rPr lang="en-US" sz="2000" b="1" dirty="0" smtClean="0"/>
              <a:t>  </a:t>
            </a:r>
            <a:r>
              <a:rPr lang="en-US" sz="2000" b="1" dirty="0" err="1" smtClean="0">
                <a:sym typeface="Symbol" charset="2"/>
              </a:rPr>
              <a:t></a:t>
            </a:r>
            <a:r>
              <a:rPr lang="en-US" sz="2000" b="1" dirty="0" smtClean="0"/>
              <a:t>  ax</a:t>
            </a:r>
          </a:p>
          <a:p>
            <a:pPr eaLnBrk="1" hangingPunct="1">
              <a:lnSpc>
                <a:spcPct val="80000"/>
              </a:lnSpc>
              <a:buFontTx/>
              <a:buNone/>
            </a:pPr>
            <a:r>
              <a:rPr lang="en-US" sz="2000" b="1" dirty="0" smtClean="0"/>
              <a:t>	meaning that a number that has a factored as </a:t>
            </a:r>
            <a:r>
              <a:rPr lang="en-US" sz="2000" b="1" dirty="0" err="1" smtClean="0"/>
              <a:t>bx</a:t>
            </a:r>
            <a:r>
              <a:rPr lang="en-US" sz="2000" b="1" dirty="0" smtClean="0"/>
              <a:t> can have the factor </a:t>
            </a:r>
            <a:r>
              <a:rPr lang="en-US" sz="2000" b="1" dirty="0" err="1" smtClean="0"/>
              <a:t>b</a:t>
            </a:r>
            <a:r>
              <a:rPr lang="en-US" sz="2000" b="1" dirty="0" smtClean="0"/>
              <a:t> replaced by an a.  </a:t>
            </a:r>
            <a:br>
              <a:rPr lang="en-US" sz="2000" b="1" dirty="0" smtClean="0"/>
            </a:br>
            <a:r>
              <a:rPr lang="en-US" sz="2000" b="1" dirty="0" smtClean="0"/>
              <a:t>The previous rules would then be written</a:t>
            </a:r>
          </a:p>
          <a:p>
            <a:pPr eaLnBrk="1" hangingPunct="1">
              <a:lnSpc>
                <a:spcPct val="80000"/>
              </a:lnSpc>
              <a:buFontTx/>
              <a:buNone/>
            </a:pPr>
            <a:r>
              <a:rPr lang="en-US" sz="2000" b="1" dirty="0" smtClean="0"/>
              <a:t>		3x  </a:t>
            </a:r>
            <a:r>
              <a:rPr lang="en-US" sz="2000" b="1" dirty="0" err="1" smtClean="0">
                <a:sym typeface="Symbol" charset="2"/>
              </a:rPr>
              <a:t></a:t>
            </a:r>
            <a:r>
              <a:rPr lang="en-US" sz="2000" b="1" dirty="0" smtClean="0"/>
              <a:t>  2x</a:t>
            </a:r>
          </a:p>
          <a:p>
            <a:pPr eaLnBrk="1" hangingPunct="1">
              <a:lnSpc>
                <a:spcPct val="80000"/>
              </a:lnSpc>
              <a:buFontTx/>
              <a:buNone/>
            </a:pPr>
            <a:r>
              <a:rPr lang="en-US" sz="2000" b="1" dirty="0" smtClean="0"/>
              <a:t>		5x  </a:t>
            </a:r>
            <a:r>
              <a:rPr lang="en-US" sz="2000" b="1" dirty="0" err="1" smtClean="0">
                <a:sym typeface="Symbol" charset="2"/>
              </a:rPr>
              <a:t></a:t>
            </a:r>
            <a:r>
              <a:rPr lang="en-US" sz="2000" b="1" dirty="0" smtClean="0"/>
              <a:t>  2x</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Subtraction Example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	</a:t>
            </a:r>
            <a:r>
              <a:rPr lang="en-US" sz="1800" b="1" dirty="0" smtClean="0"/>
              <a:t>Subtraction is 3</a:t>
            </a:r>
            <a:r>
              <a:rPr lang="en-US" sz="1800" b="1" baseline="30000" dirty="0" smtClean="0"/>
              <a:t>x1</a:t>
            </a:r>
            <a:r>
              <a:rPr lang="en-US" sz="1800" b="1" dirty="0" smtClean="0"/>
              <a:t>5</a:t>
            </a:r>
            <a:r>
              <a:rPr lang="en-US" sz="1800" b="1" baseline="30000" dirty="0" smtClean="0"/>
              <a:t>x2</a:t>
            </a:r>
            <a:r>
              <a:rPr lang="en-US" sz="1800" b="1" dirty="0" smtClean="0"/>
              <a:t> becomes 2</a:t>
            </a:r>
            <a:r>
              <a:rPr lang="en-US" sz="1800" b="1" baseline="30000" dirty="0" smtClean="0"/>
              <a:t>x1-x2 </a:t>
            </a:r>
            <a:endParaRPr lang="en-US" sz="1800" b="1" dirty="0" smtClean="0"/>
          </a:p>
          <a:p>
            <a:pPr eaLnBrk="1" hangingPunct="1">
              <a:lnSpc>
                <a:spcPct val="80000"/>
              </a:lnSpc>
              <a:buFontTx/>
              <a:buNone/>
            </a:pPr>
            <a:r>
              <a:rPr lang="en-US" sz="1800" b="1" dirty="0" smtClean="0"/>
              <a:t>	or, in more details, 2</a:t>
            </a:r>
            <a:r>
              <a:rPr lang="en-US" sz="1800" b="1" baseline="30000" dirty="0" smtClean="0"/>
              <a:t>0</a:t>
            </a:r>
            <a:r>
              <a:rPr lang="en-US" sz="1800" b="1" dirty="0" smtClean="0"/>
              <a:t>3</a:t>
            </a:r>
            <a:r>
              <a:rPr lang="en-US" sz="1800" b="1" baseline="30000" dirty="0" smtClean="0"/>
              <a:t>x1</a:t>
            </a:r>
            <a:r>
              <a:rPr lang="en-US" sz="1800" b="1" dirty="0" smtClean="0"/>
              <a:t>5</a:t>
            </a:r>
            <a:r>
              <a:rPr lang="en-US" sz="1800" b="1" baseline="30000" dirty="0" smtClean="0"/>
              <a:t>x2</a:t>
            </a:r>
            <a:r>
              <a:rPr lang="en-US" sz="1800" b="1" dirty="0" smtClean="0"/>
              <a:t> becomes 2</a:t>
            </a:r>
            <a:r>
              <a:rPr lang="en-US" sz="1800" b="1" baseline="30000" dirty="0" smtClean="0"/>
              <a:t>x1-x2 </a:t>
            </a:r>
            <a:r>
              <a:rPr lang="en-US" sz="1800" b="1" dirty="0" smtClean="0"/>
              <a:t>3</a:t>
            </a:r>
            <a:r>
              <a:rPr lang="en-US" sz="1800" b="1" baseline="30000" dirty="0" smtClean="0"/>
              <a:t>0</a:t>
            </a:r>
            <a:r>
              <a:rPr lang="en-US" sz="1800" b="1" dirty="0" smtClean="0"/>
              <a:t>5</a:t>
            </a:r>
            <a:r>
              <a:rPr lang="en-US" sz="1800" b="1" baseline="30000" dirty="0" smtClean="0"/>
              <a:t>0</a:t>
            </a:r>
            <a:endParaRPr lang="en-US" sz="1800" b="1" dirty="0" smtClean="0"/>
          </a:p>
          <a:p>
            <a:pPr eaLnBrk="1" hangingPunct="1">
              <a:lnSpc>
                <a:spcPct val="80000"/>
              </a:lnSpc>
              <a:buFontTx/>
              <a:buNone/>
            </a:pPr>
            <a:r>
              <a:rPr lang="en-US" sz="1800" b="1" dirty="0" smtClean="0"/>
              <a:t>		</a:t>
            </a:r>
            <a:r>
              <a:rPr lang="en-US" sz="1600" b="1" dirty="0" smtClean="0"/>
              <a:t>3</a:t>
            </a:r>
            <a:r>
              <a:rPr lang="en-US" sz="1600" b="1" dirty="0" smtClean="0">
                <a:sym typeface="Symbol" charset="2"/>
              </a:rPr>
              <a:t>5</a:t>
            </a:r>
            <a:r>
              <a:rPr lang="en-US" sz="1600" b="1" dirty="0" smtClean="0"/>
              <a:t>x  </a:t>
            </a:r>
            <a:r>
              <a:rPr lang="en-US" sz="1600" b="1" dirty="0" err="1" smtClean="0">
                <a:sym typeface="Symbol" charset="2"/>
              </a:rPr>
              <a:t></a:t>
            </a:r>
            <a:r>
              <a:rPr lang="en-US" sz="1600" b="1" dirty="0" smtClean="0"/>
              <a:t>  </a:t>
            </a:r>
            <a:r>
              <a:rPr lang="en-US" sz="1600" b="1" dirty="0" err="1" smtClean="0"/>
              <a:t>x</a:t>
            </a:r>
            <a:endParaRPr lang="en-US" sz="1600" b="1" dirty="0" smtClean="0"/>
          </a:p>
          <a:p>
            <a:pPr eaLnBrk="1" hangingPunct="1">
              <a:lnSpc>
                <a:spcPct val="80000"/>
              </a:lnSpc>
              <a:buFontTx/>
              <a:buNone/>
            </a:pPr>
            <a:r>
              <a:rPr lang="en-US" sz="1600" b="1" dirty="0" smtClean="0"/>
              <a:t>		3x     </a:t>
            </a:r>
            <a:r>
              <a:rPr lang="en-US" sz="1600" b="1" dirty="0" err="1" smtClean="0">
                <a:sym typeface="Symbol" charset="2"/>
              </a:rPr>
              <a:t></a:t>
            </a:r>
            <a:r>
              <a:rPr lang="en-US" sz="1600" b="1" dirty="0" smtClean="0"/>
              <a:t>  2x</a:t>
            </a:r>
          </a:p>
          <a:p>
            <a:pPr eaLnBrk="1" hangingPunct="1">
              <a:lnSpc>
                <a:spcPct val="80000"/>
              </a:lnSpc>
              <a:buFontTx/>
              <a:buNone/>
            </a:pPr>
            <a:r>
              <a:rPr lang="en-US" sz="1600" b="1" dirty="0" smtClean="0"/>
              <a:t>		5x     </a:t>
            </a:r>
            <a:r>
              <a:rPr lang="en-US" sz="1600" b="1" dirty="0" err="1" smtClean="0">
                <a:sym typeface="Symbol" charset="2"/>
              </a:rPr>
              <a:t></a:t>
            </a:r>
            <a:r>
              <a:rPr lang="en-US" sz="1600" b="1" dirty="0" smtClean="0"/>
              <a:t>  </a:t>
            </a:r>
            <a:r>
              <a:rPr lang="en-US" sz="1600" b="1" dirty="0" err="1" smtClean="0"/>
              <a:t>x</a:t>
            </a:r>
            <a:endParaRPr lang="en-US" sz="1600" b="1" dirty="0" smtClean="0"/>
          </a:p>
          <a:p>
            <a:pPr eaLnBrk="1" hangingPunct="1">
              <a:lnSpc>
                <a:spcPct val="80000"/>
              </a:lnSpc>
              <a:buFontTx/>
              <a:buNone/>
            </a:pPr>
            <a:r>
              <a:rPr lang="en-US" sz="1800" b="1" dirty="0" smtClean="0"/>
              <a:t>	Note: We have not saved the original input here. That can be done by using extra primes for “state” information. For instance, we could start with 3</a:t>
            </a:r>
            <a:r>
              <a:rPr lang="en-US" sz="1800" b="1" baseline="30000" dirty="0" smtClean="0"/>
              <a:t>x1</a:t>
            </a:r>
            <a:r>
              <a:rPr lang="en-US" sz="1800" b="1" dirty="0" smtClean="0"/>
              <a:t>5</a:t>
            </a:r>
            <a:r>
              <a:rPr lang="en-US" sz="1800" b="1" baseline="30000" dirty="0" smtClean="0"/>
              <a:t>x2</a:t>
            </a:r>
            <a:r>
              <a:rPr lang="en-US" sz="1800" b="1" dirty="0" smtClean="0"/>
              <a:t>13, where the 13 means we are in the first state; 17 is the second state; 7 and 11 are used to save and restore the exponents of 3 and 5.</a:t>
            </a:r>
          </a:p>
          <a:p>
            <a:pPr eaLnBrk="1" hangingPunct="1">
              <a:lnSpc>
                <a:spcPct val="80000"/>
              </a:lnSpc>
              <a:buFontTx/>
              <a:buNone/>
            </a:pPr>
            <a:r>
              <a:rPr lang="en-US" sz="1800" b="1" dirty="0" smtClean="0"/>
              <a:t>		</a:t>
            </a:r>
            <a:r>
              <a:rPr lang="en-US" sz="1600" b="1" dirty="0" smtClean="0"/>
              <a:t>3</a:t>
            </a:r>
            <a:r>
              <a:rPr lang="en-US" sz="1600" b="1" dirty="0" smtClean="0">
                <a:sym typeface="Symbol" charset="2"/>
              </a:rPr>
              <a:t>513</a:t>
            </a:r>
            <a:r>
              <a:rPr lang="en-US" sz="1600" b="1" dirty="0" smtClean="0"/>
              <a:t>x  </a:t>
            </a:r>
            <a:r>
              <a:rPr lang="en-US" sz="1600" b="1" dirty="0" err="1" smtClean="0">
                <a:sym typeface="Symbol" charset="2"/>
              </a:rPr>
              <a:t></a:t>
            </a:r>
            <a:r>
              <a:rPr lang="en-US" sz="1600" b="1" dirty="0" smtClean="0"/>
              <a:t>  7</a:t>
            </a:r>
            <a:r>
              <a:rPr lang="en-US" sz="1600" b="1" dirty="0" smtClean="0">
                <a:sym typeface="Symbol" charset="2"/>
              </a:rPr>
              <a:t>1113</a:t>
            </a:r>
            <a:r>
              <a:rPr lang="en-US" sz="1600" b="1" dirty="0" smtClean="0"/>
              <a:t>x</a:t>
            </a:r>
          </a:p>
          <a:p>
            <a:pPr eaLnBrk="1" hangingPunct="1">
              <a:lnSpc>
                <a:spcPct val="80000"/>
              </a:lnSpc>
              <a:buFontTx/>
              <a:buNone/>
            </a:pPr>
            <a:r>
              <a:rPr lang="en-US" sz="1600" b="1" dirty="0" smtClean="0"/>
              <a:t>		3x</a:t>
            </a:r>
            <a:r>
              <a:rPr lang="en-US" sz="1600" b="1" dirty="0" smtClean="0">
                <a:sym typeface="Symbol" charset="2"/>
              </a:rPr>
              <a:t>13</a:t>
            </a:r>
            <a:r>
              <a:rPr lang="en-US" sz="1600" b="1" dirty="0" smtClean="0"/>
              <a:t>     </a:t>
            </a:r>
            <a:r>
              <a:rPr lang="en-US" sz="1600" b="1" dirty="0" err="1" smtClean="0">
                <a:sym typeface="Symbol" charset="2"/>
              </a:rPr>
              <a:t></a:t>
            </a:r>
            <a:r>
              <a:rPr lang="en-US" sz="1600" b="1" dirty="0" smtClean="0"/>
              <a:t>  2</a:t>
            </a:r>
            <a:r>
              <a:rPr lang="en-US" sz="1600" b="1" dirty="0" smtClean="0">
                <a:sym typeface="Symbol" charset="2"/>
              </a:rPr>
              <a:t>713</a:t>
            </a:r>
            <a:r>
              <a:rPr lang="en-US" sz="1600" b="1" dirty="0" smtClean="0"/>
              <a:t>x</a:t>
            </a:r>
          </a:p>
          <a:p>
            <a:pPr eaLnBrk="1" hangingPunct="1">
              <a:lnSpc>
                <a:spcPct val="80000"/>
              </a:lnSpc>
              <a:buFontTx/>
              <a:buNone/>
            </a:pPr>
            <a:r>
              <a:rPr lang="en-US" sz="1600" b="1" dirty="0" smtClean="0"/>
              <a:t>		13x        </a:t>
            </a:r>
            <a:r>
              <a:rPr lang="en-US" sz="1600" b="1" dirty="0" err="1" smtClean="0">
                <a:sym typeface="Symbol" charset="2"/>
              </a:rPr>
              <a:t></a:t>
            </a:r>
            <a:r>
              <a:rPr lang="en-US" sz="1600" b="1" dirty="0" smtClean="0"/>
              <a:t>  17x</a:t>
            </a:r>
          </a:p>
          <a:p>
            <a:pPr eaLnBrk="1" hangingPunct="1">
              <a:lnSpc>
                <a:spcPct val="80000"/>
              </a:lnSpc>
              <a:buNone/>
            </a:pPr>
            <a:r>
              <a:rPr lang="en-US" sz="1600" b="1" dirty="0" smtClean="0"/>
              <a:t>		7</a:t>
            </a:r>
            <a:r>
              <a:rPr lang="en-US" sz="1600" b="1" dirty="0" smtClean="0">
                <a:sym typeface="Symbol" charset="2"/>
              </a:rPr>
              <a:t></a:t>
            </a:r>
            <a:r>
              <a:rPr lang="en-US" sz="1600" b="1" dirty="0" smtClean="0"/>
              <a:t>13x     </a:t>
            </a:r>
            <a:r>
              <a:rPr lang="en-US" sz="1600" b="1" dirty="0" err="1" smtClean="0">
                <a:sym typeface="Symbol" charset="2"/>
              </a:rPr>
              <a:t></a:t>
            </a:r>
            <a:r>
              <a:rPr lang="en-US" sz="1600" b="1" dirty="0" smtClean="0"/>
              <a:t>  3x</a:t>
            </a:r>
          </a:p>
          <a:p>
            <a:pPr eaLnBrk="1" hangingPunct="1">
              <a:lnSpc>
                <a:spcPct val="80000"/>
              </a:lnSpc>
              <a:buNone/>
            </a:pPr>
            <a:r>
              <a:rPr lang="en-US" sz="1600" b="1" dirty="0" smtClean="0"/>
              <a:t>		11</a:t>
            </a:r>
            <a:r>
              <a:rPr lang="en-US" sz="1600" b="1" dirty="0" smtClean="0">
                <a:sym typeface="Symbol" charset="2"/>
              </a:rPr>
              <a:t></a:t>
            </a:r>
            <a:r>
              <a:rPr lang="en-US" sz="1600" b="1" dirty="0" smtClean="0"/>
              <a:t>13x   </a:t>
            </a:r>
            <a:r>
              <a:rPr lang="en-US" sz="1600" b="1" dirty="0" err="1" smtClean="0">
                <a:sym typeface="Symbol" charset="2"/>
              </a:rPr>
              <a:t></a:t>
            </a:r>
            <a:r>
              <a:rPr lang="en-US" sz="1600" b="1" dirty="0" smtClean="0"/>
              <a:t>  5x</a:t>
            </a:r>
          </a:p>
          <a:p>
            <a:pPr eaLnBrk="1" hangingPunct="1">
              <a:lnSpc>
                <a:spcPct val="80000"/>
              </a:lnSpc>
              <a:buNone/>
            </a:pPr>
            <a:r>
              <a:rPr lang="en-US" sz="1600" b="1" dirty="0" smtClean="0"/>
              <a:t>		13x        </a:t>
            </a:r>
            <a:r>
              <a:rPr lang="en-US" sz="1600" b="1" dirty="0" err="1" smtClean="0">
                <a:sym typeface="Symbol" charset="2"/>
              </a:rPr>
              <a:t></a:t>
            </a:r>
            <a:r>
              <a:rPr lang="en-US" sz="1600" b="1" dirty="0" smtClean="0"/>
              <a:t>  </a:t>
            </a:r>
            <a:r>
              <a:rPr lang="en-US" sz="1600" b="1" dirty="0" err="1" smtClean="0"/>
              <a:t>x</a:t>
            </a:r>
            <a:endParaRPr lang="en-US" sz="1600" b="1" dirty="0" smtClean="0"/>
          </a:p>
          <a:p>
            <a:pPr eaLnBrk="1" hangingPunct="1">
              <a:lnSpc>
                <a:spcPct val="80000"/>
              </a:lnSpc>
              <a:buNone/>
            </a:pPr>
            <a:endParaRPr lang="en-US" sz="2000" b="1" dirty="0" smtClean="0"/>
          </a:p>
          <a:p>
            <a:pPr eaLnBrk="1" hangingPunct="1">
              <a:lnSpc>
                <a:spcPct val="80000"/>
              </a:lnSpc>
              <a:buFontTx/>
              <a:buNone/>
            </a:pPr>
            <a:endParaRPr lang="en-US" sz="2000" b="1" dirty="0" smtClean="0"/>
          </a:p>
          <a:p>
            <a:pPr eaLnBrk="1" hangingPunct="1">
              <a:lnSpc>
                <a:spcPct val="80000"/>
              </a:lnSpc>
              <a:buFontTx/>
              <a:buNone/>
            </a:pPr>
            <a:endParaRPr lang="en-US" sz="2000" b="1" dirty="0" smtClean="0"/>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Importance of order</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1400" b="1" dirty="0" smtClean="0"/>
              <a:t>To see why determinism makes a difference, consider</a:t>
            </a:r>
          </a:p>
          <a:p>
            <a:pPr eaLnBrk="1" hangingPunct="1">
              <a:lnSpc>
                <a:spcPct val="80000"/>
              </a:lnSpc>
              <a:buFontTx/>
              <a:buNone/>
            </a:pPr>
            <a:r>
              <a:rPr lang="en-US" sz="1400" b="1" dirty="0" smtClean="0"/>
              <a:t>		3</a:t>
            </a:r>
            <a:r>
              <a:rPr lang="en-US" sz="1400" b="1" dirty="0" smtClean="0">
                <a:sym typeface="Symbol" charset="2"/>
              </a:rPr>
              <a:t>5</a:t>
            </a:r>
            <a:r>
              <a:rPr lang="en-US" sz="1400" b="1" dirty="0" smtClean="0"/>
              <a:t>x  </a:t>
            </a:r>
            <a:r>
              <a:rPr lang="en-US" sz="1400" b="1" dirty="0" err="1" smtClean="0">
                <a:sym typeface="Symbol" charset="2"/>
              </a:rPr>
              <a:t></a:t>
            </a:r>
            <a:r>
              <a:rPr lang="en-US" sz="1400" b="1" dirty="0" smtClean="0"/>
              <a:t>  </a:t>
            </a:r>
            <a:r>
              <a:rPr lang="en-US" sz="1400" b="1" dirty="0" err="1" smtClean="0"/>
              <a:t>x</a:t>
            </a:r>
            <a:endParaRPr lang="en-US" sz="1400" b="1" dirty="0" smtClean="0"/>
          </a:p>
          <a:p>
            <a:pPr eaLnBrk="1" hangingPunct="1">
              <a:lnSpc>
                <a:spcPct val="80000"/>
              </a:lnSpc>
              <a:buFontTx/>
              <a:buNone/>
            </a:pPr>
            <a:r>
              <a:rPr lang="en-US" sz="1400" b="1" dirty="0" smtClean="0"/>
              <a:t>		3x     </a:t>
            </a:r>
            <a:r>
              <a:rPr lang="en-US" sz="1400" b="1" dirty="0" err="1" smtClean="0">
                <a:sym typeface="Symbol" charset="2"/>
              </a:rPr>
              <a:t></a:t>
            </a:r>
            <a:r>
              <a:rPr lang="en-US" sz="1400" b="1" dirty="0" smtClean="0"/>
              <a:t>  2x</a:t>
            </a:r>
          </a:p>
          <a:p>
            <a:pPr eaLnBrk="1" hangingPunct="1">
              <a:lnSpc>
                <a:spcPct val="80000"/>
              </a:lnSpc>
              <a:buFontTx/>
              <a:buNone/>
            </a:pPr>
            <a:r>
              <a:rPr lang="en-US" sz="1400" b="1" dirty="0" smtClean="0"/>
              <a:t>		5x     </a:t>
            </a:r>
            <a:r>
              <a:rPr lang="en-US" sz="1400" b="1" dirty="0" err="1" smtClean="0">
                <a:sym typeface="Symbol" charset="2"/>
              </a:rPr>
              <a:t></a:t>
            </a:r>
            <a:r>
              <a:rPr lang="en-US" sz="1400" b="1" dirty="0" smtClean="0"/>
              <a:t>  </a:t>
            </a:r>
            <a:r>
              <a:rPr lang="en-US" sz="1400" b="1" dirty="0" err="1" smtClean="0"/>
              <a:t>x</a:t>
            </a:r>
            <a:endParaRPr lang="en-US" sz="1400" b="1" dirty="0" smtClean="0"/>
          </a:p>
          <a:p>
            <a:pPr eaLnBrk="1" hangingPunct="1">
              <a:lnSpc>
                <a:spcPct val="80000"/>
              </a:lnSpc>
              <a:buFontTx/>
              <a:buNone/>
            </a:pPr>
            <a:r>
              <a:rPr lang="en-US" sz="1400" b="1" dirty="0" smtClean="0"/>
              <a:t>Starting with 135 = 3</a:t>
            </a:r>
            <a:r>
              <a:rPr lang="en-US" sz="1400" b="1" baseline="30000" dirty="0" smtClean="0"/>
              <a:t>3</a:t>
            </a:r>
            <a:r>
              <a:rPr lang="en-US" sz="1400" b="1" dirty="0" smtClean="0"/>
              <a:t>5</a:t>
            </a:r>
            <a:r>
              <a:rPr lang="en-US" sz="1400" b="1" baseline="30000" dirty="0" smtClean="0"/>
              <a:t>1</a:t>
            </a:r>
            <a:r>
              <a:rPr lang="en-US" sz="1400" b="1" dirty="0" smtClean="0"/>
              <a:t>, deterministically we get</a:t>
            </a:r>
          </a:p>
          <a:p>
            <a:pPr eaLnBrk="1" hangingPunct="1">
              <a:lnSpc>
                <a:spcPct val="80000"/>
              </a:lnSpc>
              <a:buFontTx/>
              <a:buNone/>
            </a:pPr>
            <a:r>
              <a:rPr lang="en-US" sz="1400" b="1" dirty="0" smtClean="0"/>
              <a:t>		135 </a:t>
            </a:r>
            <a:r>
              <a:rPr lang="en-US" sz="1400" b="1" dirty="0" err="1" smtClean="0">
                <a:sym typeface="Symbol" charset="2"/>
              </a:rPr>
              <a:t></a:t>
            </a:r>
            <a:r>
              <a:rPr lang="en-US" sz="1400" b="1" dirty="0" smtClean="0"/>
              <a:t>   9 </a:t>
            </a:r>
            <a:r>
              <a:rPr lang="en-US" sz="1400" b="1" dirty="0" err="1" smtClean="0">
                <a:sym typeface="Symbol" charset="2"/>
              </a:rPr>
              <a:t></a:t>
            </a:r>
            <a:r>
              <a:rPr lang="en-US" sz="1400" b="1" dirty="0" smtClean="0"/>
              <a:t> 6 </a:t>
            </a:r>
            <a:r>
              <a:rPr lang="en-US" sz="1400" b="1" dirty="0" err="1" smtClean="0">
                <a:sym typeface="Symbol" charset="2"/>
              </a:rPr>
              <a:t></a:t>
            </a:r>
            <a:r>
              <a:rPr lang="en-US" sz="1400" b="1" dirty="0" smtClean="0"/>
              <a:t> 4 = 2</a:t>
            </a:r>
            <a:r>
              <a:rPr lang="en-US" sz="1400" b="1" baseline="30000" dirty="0" smtClean="0"/>
              <a:t>2</a:t>
            </a:r>
            <a:endParaRPr lang="en-US" sz="1400" b="1" dirty="0" smtClean="0"/>
          </a:p>
          <a:p>
            <a:pPr eaLnBrk="1" hangingPunct="1">
              <a:lnSpc>
                <a:spcPct val="80000"/>
              </a:lnSpc>
              <a:buFontTx/>
              <a:buNone/>
            </a:pPr>
            <a:r>
              <a:rPr lang="en-US" sz="1400" b="1" dirty="0" smtClean="0"/>
              <a:t>Non-deterministically we get a larger, less selective set.</a:t>
            </a:r>
          </a:p>
          <a:p>
            <a:pPr eaLnBrk="1" hangingPunct="1">
              <a:lnSpc>
                <a:spcPct val="80000"/>
              </a:lnSpc>
              <a:buFontTx/>
              <a:buNone/>
            </a:pPr>
            <a:r>
              <a:rPr lang="en-US" sz="1400" b="1" dirty="0" smtClean="0"/>
              <a:t>		135 </a:t>
            </a:r>
            <a:r>
              <a:rPr lang="en-US" sz="1400" b="1" dirty="0" err="1" smtClean="0">
                <a:sym typeface="Symbol" charset="2"/>
              </a:rPr>
              <a:t></a:t>
            </a:r>
            <a:r>
              <a:rPr lang="en-US" sz="1400" b="1" dirty="0" smtClean="0"/>
              <a:t>   9 </a:t>
            </a:r>
            <a:r>
              <a:rPr lang="en-US" sz="1400" b="1" dirty="0" err="1" smtClean="0">
                <a:sym typeface="Symbol" charset="2"/>
              </a:rPr>
              <a:t></a:t>
            </a:r>
            <a:r>
              <a:rPr lang="en-US" sz="1400" b="1" dirty="0" smtClean="0"/>
              <a:t> 6 </a:t>
            </a:r>
            <a:r>
              <a:rPr lang="en-US" sz="1400" b="1" dirty="0" err="1" smtClean="0">
                <a:sym typeface="Symbol" charset="2"/>
              </a:rPr>
              <a:t></a:t>
            </a:r>
            <a:r>
              <a:rPr lang="en-US" sz="1400" b="1" dirty="0" smtClean="0"/>
              <a:t> 4 = 2</a:t>
            </a:r>
            <a:r>
              <a:rPr lang="en-US" sz="1400" b="1" baseline="30000" dirty="0" smtClean="0"/>
              <a:t>2</a:t>
            </a:r>
            <a:endParaRPr lang="en-US" sz="1400" b="1" dirty="0" smtClean="0"/>
          </a:p>
          <a:p>
            <a:pPr eaLnBrk="1" hangingPunct="1">
              <a:lnSpc>
                <a:spcPct val="80000"/>
              </a:lnSpc>
              <a:buFontTx/>
              <a:buNone/>
            </a:pPr>
            <a:r>
              <a:rPr lang="en-US" sz="1400" b="1" dirty="0" smtClean="0"/>
              <a:t>		135 </a:t>
            </a:r>
            <a:r>
              <a:rPr lang="en-US" sz="1400" b="1" dirty="0" err="1" smtClean="0">
                <a:sym typeface="Symbol" charset="2"/>
              </a:rPr>
              <a:t></a:t>
            </a:r>
            <a:r>
              <a:rPr lang="en-US" sz="1400" b="1" dirty="0" smtClean="0"/>
              <a:t>   90 </a:t>
            </a:r>
            <a:r>
              <a:rPr lang="en-US" sz="1400" b="1" dirty="0" err="1" smtClean="0">
                <a:sym typeface="Symbol" charset="2"/>
              </a:rPr>
              <a:t></a:t>
            </a:r>
            <a:r>
              <a:rPr lang="en-US" sz="1400" b="1" dirty="0" smtClean="0"/>
              <a:t> 60 </a:t>
            </a:r>
            <a:r>
              <a:rPr lang="en-US" sz="1400" b="1" dirty="0" err="1" smtClean="0">
                <a:sym typeface="Symbol" charset="2"/>
              </a:rPr>
              <a:t></a:t>
            </a:r>
            <a:r>
              <a:rPr lang="en-US" sz="1400" b="1" dirty="0" smtClean="0"/>
              <a:t> 40 </a:t>
            </a:r>
            <a:r>
              <a:rPr lang="en-US" sz="1400" b="1" dirty="0" err="1" smtClean="0">
                <a:sym typeface="Symbol" charset="2"/>
              </a:rPr>
              <a:t></a:t>
            </a:r>
            <a:r>
              <a:rPr lang="en-US" sz="1400" b="1" dirty="0" smtClean="0"/>
              <a:t> 8 = 2</a:t>
            </a:r>
            <a:r>
              <a:rPr lang="en-US" sz="1400" b="1" baseline="30000" dirty="0" smtClean="0"/>
              <a:t>3</a:t>
            </a:r>
            <a:endParaRPr lang="en-US" sz="1400" b="1" dirty="0" smtClean="0"/>
          </a:p>
          <a:p>
            <a:pPr eaLnBrk="1" hangingPunct="1">
              <a:lnSpc>
                <a:spcPct val="80000"/>
              </a:lnSpc>
              <a:buFontTx/>
              <a:buNone/>
            </a:pPr>
            <a:r>
              <a:rPr lang="en-US" sz="1400" b="1" dirty="0" smtClean="0"/>
              <a:t>		135 </a:t>
            </a:r>
            <a:r>
              <a:rPr lang="en-US" sz="1400" b="1" dirty="0" err="1" smtClean="0">
                <a:sym typeface="Symbol" charset="2"/>
              </a:rPr>
              <a:t></a:t>
            </a:r>
            <a:r>
              <a:rPr lang="en-US" sz="1400" b="1" dirty="0" smtClean="0"/>
              <a:t>   45 </a:t>
            </a:r>
            <a:r>
              <a:rPr lang="en-US" sz="1400" b="1" dirty="0" err="1" smtClean="0">
                <a:sym typeface="Symbol" charset="2"/>
              </a:rPr>
              <a:t></a:t>
            </a:r>
            <a:r>
              <a:rPr lang="en-US" sz="1400" b="1" dirty="0" smtClean="0"/>
              <a:t> 3 </a:t>
            </a:r>
            <a:r>
              <a:rPr lang="en-US" sz="1400" b="1" dirty="0" err="1" smtClean="0">
                <a:sym typeface="Symbol" charset="2"/>
              </a:rPr>
              <a:t></a:t>
            </a:r>
            <a:r>
              <a:rPr lang="en-US" sz="1400" b="1" dirty="0" smtClean="0"/>
              <a:t> 2 = 2</a:t>
            </a:r>
            <a:r>
              <a:rPr lang="en-US" sz="1400" b="1" baseline="30000" dirty="0" smtClean="0"/>
              <a:t>1</a:t>
            </a:r>
            <a:endParaRPr lang="en-US" sz="1400" b="1" dirty="0" smtClean="0"/>
          </a:p>
          <a:p>
            <a:pPr eaLnBrk="1" hangingPunct="1">
              <a:lnSpc>
                <a:spcPct val="80000"/>
              </a:lnSpc>
              <a:buFontTx/>
              <a:buNone/>
            </a:pPr>
            <a:r>
              <a:rPr lang="en-US" sz="1400" b="1" dirty="0" smtClean="0"/>
              <a:t>		135 </a:t>
            </a:r>
            <a:r>
              <a:rPr lang="en-US" sz="1400" b="1" dirty="0" err="1" smtClean="0">
                <a:sym typeface="Symbol" charset="2"/>
              </a:rPr>
              <a:t></a:t>
            </a:r>
            <a:r>
              <a:rPr lang="en-US" sz="1400" b="1" dirty="0" smtClean="0"/>
              <a:t>   45 </a:t>
            </a:r>
            <a:r>
              <a:rPr lang="en-US" sz="1400" b="1" dirty="0" err="1" smtClean="0">
                <a:sym typeface="Symbol" charset="2"/>
              </a:rPr>
              <a:t></a:t>
            </a:r>
            <a:r>
              <a:rPr lang="en-US" sz="1400" b="1" dirty="0" smtClean="0"/>
              <a:t> 15 </a:t>
            </a:r>
            <a:r>
              <a:rPr lang="en-US" sz="1400" b="1" dirty="0" err="1" smtClean="0">
                <a:sym typeface="Symbol" charset="2"/>
              </a:rPr>
              <a:t></a:t>
            </a:r>
            <a:r>
              <a:rPr lang="en-US" sz="1400" b="1" dirty="0" smtClean="0"/>
              <a:t> 1 = 2</a:t>
            </a:r>
            <a:r>
              <a:rPr lang="en-US" sz="1400" b="1" baseline="30000" dirty="0" smtClean="0"/>
              <a:t>0</a:t>
            </a:r>
            <a:endParaRPr lang="en-US" sz="1400" b="1" dirty="0" smtClean="0"/>
          </a:p>
          <a:p>
            <a:pPr eaLnBrk="1" hangingPunct="1">
              <a:lnSpc>
                <a:spcPct val="80000"/>
              </a:lnSpc>
              <a:buFontTx/>
              <a:buNone/>
            </a:pPr>
            <a:r>
              <a:rPr lang="en-US" sz="1400" b="1" dirty="0" smtClean="0"/>
              <a:t>		135 </a:t>
            </a:r>
            <a:r>
              <a:rPr lang="en-US" sz="1400" b="1" dirty="0" err="1" smtClean="0">
                <a:sym typeface="Symbol" charset="2"/>
              </a:rPr>
              <a:t></a:t>
            </a:r>
            <a:r>
              <a:rPr lang="en-US" sz="1400" b="1" dirty="0" smtClean="0"/>
              <a:t>   45 </a:t>
            </a:r>
            <a:r>
              <a:rPr lang="en-US" sz="1400" b="1" dirty="0" err="1" smtClean="0">
                <a:sym typeface="Symbol" charset="2"/>
              </a:rPr>
              <a:t></a:t>
            </a:r>
            <a:r>
              <a:rPr lang="en-US" sz="1400" b="1" dirty="0" smtClean="0"/>
              <a:t> 15 </a:t>
            </a:r>
            <a:r>
              <a:rPr lang="en-US" sz="1400" b="1" dirty="0" err="1" smtClean="0">
                <a:sym typeface="Symbol" charset="2"/>
              </a:rPr>
              <a:t></a:t>
            </a:r>
            <a:r>
              <a:rPr lang="en-US" sz="1400" b="1" dirty="0" smtClean="0"/>
              <a:t> 5 </a:t>
            </a:r>
            <a:r>
              <a:rPr lang="en-US" sz="1400" b="1" dirty="0" err="1" smtClean="0">
                <a:sym typeface="Symbol" charset="2"/>
              </a:rPr>
              <a:t></a:t>
            </a:r>
            <a:r>
              <a:rPr lang="en-US" sz="1400" b="1" dirty="0" smtClean="0"/>
              <a:t> 1 = 2</a:t>
            </a:r>
            <a:r>
              <a:rPr lang="en-US" sz="1400" b="1" baseline="30000" dirty="0" smtClean="0"/>
              <a:t>0</a:t>
            </a:r>
            <a:endParaRPr lang="en-US" sz="1400" b="1" dirty="0" smtClean="0"/>
          </a:p>
          <a:p>
            <a:pPr eaLnBrk="1" hangingPunct="1">
              <a:lnSpc>
                <a:spcPct val="80000"/>
              </a:lnSpc>
              <a:buFontTx/>
              <a:buNone/>
            </a:pPr>
            <a:r>
              <a:rPr lang="en-US" sz="1400" b="1" dirty="0" smtClean="0"/>
              <a:t>		135 </a:t>
            </a:r>
            <a:r>
              <a:rPr lang="en-US" sz="1400" b="1" dirty="0" err="1" smtClean="0">
                <a:sym typeface="Symbol" charset="2"/>
              </a:rPr>
              <a:t></a:t>
            </a:r>
            <a:r>
              <a:rPr lang="en-US" sz="1400" b="1" dirty="0" smtClean="0"/>
              <a:t>   45 </a:t>
            </a:r>
            <a:r>
              <a:rPr lang="en-US" sz="1400" b="1" dirty="0" err="1" smtClean="0">
                <a:sym typeface="Symbol" charset="2"/>
              </a:rPr>
              <a:t></a:t>
            </a:r>
            <a:r>
              <a:rPr lang="en-US" sz="1400" b="1" dirty="0" smtClean="0"/>
              <a:t> 15 </a:t>
            </a:r>
            <a:r>
              <a:rPr lang="en-US" sz="1400" b="1" dirty="0" err="1" smtClean="0">
                <a:sym typeface="Symbol" charset="2"/>
              </a:rPr>
              <a:t></a:t>
            </a:r>
            <a:r>
              <a:rPr lang="en-US" sz="1400" b="1" dirty="0" smtClean="0"/>
              <a:t> 3 </a:t>
            </a:r>
            <a:r>
              <a:rPr lang="en-US" sz="1400" b="1" dirty="0" err="1" smtClean="0">
                <a:sym typeface="Symbol" charset="2"/>
              </a:rPr>
              <a:t></a:t>
            </a:r>
            <a:r>
              <a:rPr lang="en-US" sz="1400" b="1" dirty="0" smtClean="0"/>
              <a:t> 2 = 2</a:t>
            </a:r>
            <a:r>
              <a:rPr lang="en-US" sz="1400" b="1" baseline="30000" dirty="0" smtClean="0"/>
              <a:t>1</a:t>
            </a:r>
            <a:endParaRPr lang="en-US" sz="1400" b="1" dirty="0" smtClean="0"/>
          </a:p>
          <a:p>
            <a:pPr eaLnBrk="1" hangingPunct="1">
              <a:lnSpc>
                <a:spcPct val="80000"/>
              </a:lnSpc>
              <a:buFontTx/>
              <a:buNone/>
            </a:pPr>
            <a:r>
              <a:rPr lang="en-US" sz="1400" b="1" dirty="0" smtClean="0"/>
              <a:t>		135 </a:t>
            </a:r>
            <a:r>
              <a:rPr lang="en-US" sz="1400" b="1" dirty="0" err="1" smtClean="0">
                <a:sym typeface="Symbol" charset="2"/>
              </a:rPr>
              <a:t></a:t>
            </a:r>
            <a:r>
              <a:rPr lang="en-US" sz="1400" b="1" dirty="0" smtClean="0"/>
              <a:t>   45 </a:t>
            </a:r>
            <a:r>
              <a:rPr lang="en-US" sz="1400" b="1" dirty="0" err="1" smtClean="0">
                <a:sym typeface="Symbol" charset="2"/>
              </a:rPr>
              <a:t></a:t>
            </a:r>
            <a:r>
              <a:rPr lang="en-US" sz="1400" b="1" dirty="0" smtClean="0"/>
              <a:t> 9 </a:t>
            </a:r>
            <a:r>
              <a:rPr lang="en-US" sz="1400" b="1" dirty="0" err="1" smtClean="0">
                <a:sym typeface="Symbol" charset="2"/>
              </a:rPr>
              <a:t></a:t>
            </a:r>
            <a:r>
              <a:rPr lang="en-US" sz="1400" b="1" dirty="0" smtClean="0"/>
              <a:t> 6 </a:t>
            </a:r>
            <a:r>
              <a:rPr lang="en-US" sz="1400" b="1" dirty="0" err="1" smtClean="0">
                <a:sym typeface="Symbol" charset="2"/>
              </a:rPr>
              <a:t></a:t>
            </a:r>
            <a:r>
              <a:rPr lang="en-US" sz="1400" b="1" dirty="0" smtClean="0"/>
              <a:t> 4 = 2</a:t>
            </a:r>
            <a:r>
              <a:rPr lang="en-US" sz="1400" b="1" baseline="30000" dirty="0" smtClean="0"/>
              <a:t>2</a:t>
            </a:r>
            <a:endParaRPr lang="en-US" sz="1400" b="1" dirty="0" smtClean="0"/>
          </a:p>
          <a:p>
            <a:pPr eaLnBrk="1" hangingPunct="1">
              <a:lnSpc>
                <a:spcPct val="80000"/>
              </a:lnSpc>
              <a:buFontTx/>
              <a:buNone/>
            </a:pPr>
            <a:r>
              <a:rPr lang="en-US" sz="1400" b="1" dirty="0" smtClean="0"/>
              <a:t>		135 </a:t>
            </a:r>
            <a:r>
              <a:rPr lang="en-US" sz="1400" b="1" dirty="0" err="1" smtClean="0">
                <a:sym typeface="Symbol" charset="2"/>
              </a:rPr>
              <a:t></a:t>
            </a:r>
            <a:r>
              <a:rPr lang="en-US" sz="1400" b="1" dirty="0" smtClean="0"/>
              <a:t>   90 </a:t>
            </a:r>
            <a:r>
              <a:rPr lang="en-US" sz="1400" b="1" dirty="0" err="1" smtClean="0">
                <a:sym typeface="Symbol" charset="2"/>
              </a:rPr>
              <a:t></a:t>
            </a:r>
            <a:r>
              <a:rPr lang="en-US" sz="1400" b="1" dirty="0" smtClean="0"/>
              <a:t> 60 </a:t>
            </a:r>
            <a:r>
              <a:rPr lang="en-US" sz="1400" b="1" dirty="0" err="1" smtClean="0">
                <a:sym typeface="Symbol" charset="2"/>
              </a:rPr>
              <a:t></a:t>
            </a:r>
            <a:r>
              <a:rPr lang="en-US" sz="1400" b="1" dirty="0" smtClean="0"/>
              <a:t> 40 </a:t>
            </a:r>
            <a:r>
              <a:rPr lang="en-US" sz="1400" b="1" dirty="0" err="1" smtClean="0">
                <a:sym typeface="Symbol" charset="2"/>
              </a:rPr>
              <a:t></a:t>
            </a:r>
            <a:r>
              <a:rPr lang="en-US" sz="1400" b="1" dirty="0" smtClean="0"/>
              <a:t> 8 = 2</a:t>
            </a:r>
            <a:r>
              <a:rPr lang="en-US" sz="1400" b="1" baseline="30000" dirty="0" smtClean="0"/>
              <a:t>3</a:t>
            </a:r>
          </a:p>
          <a:p>
            <a:pPr eaLnBrk="1" hangingPunct="1">
              <a:lnSpc>
                <a:spcPct val="80000"/>
              </a:lnSpc>
              <a:buFontTx/>
              <a:buNone/>
            </a:pPr>
            <a:r>
              <a:rPr lang="en-US" sz="1400" b="1" dirty="0" smtClean="0"/>
              <a:t>		… </a:t>
            </a:r>
          </a:p>
          <a:p>
            <a:pPr eaLnBrk="1" hangingPunct="1">
              <a:lnSpc>
                <a:spcPct val="80000"/>
              </a:lnSpc>
              <a:buFontTx/>
              <a:buNone/>
            </a:pPr>
            <a:r>
              <a:rPr lang="en-US" sz="1400" b="1" dirty="0" smtClean="0"/>
              <a:t>This computes 2</a:t>
            </a:r>
            <a:r>
              <a:rPr lang="en-US" sz="1400" b="1" baseline="30000" dirty="0" smtClean="0"/>
              <a:t>z</a:t>
            </a:r>
            <a:r>
              <a:rPr lang="en-US" sz="1400" b="1" dirty="0" smtClean="0"/>
              <a:t> where 0 ≤ </a:t>
            </a:r>
            <a:r>
              <a:rPr lang="en-US" sz="1400" b="1" dirty="0" err="1" smtClean="0"/>
              <a:t>z</a:t>
            </a:r>
            <a:r>
              <a:rPr lang="en-US" sz="1400" b="1" dirty="0" smtClean="0"/>
              <a:t> ≤x</a:t>
            </a:r>
            <a:r>
              <a:rPr lang="en-US" sz="1400" b="1" baseline="-25000" dirty="0" smtClean="0"/>
              <a:t>1</a:t>
            </a:r>
            <a:r>
              <a:rPr lang="en-US" sz="1400" b="1" dirty="0" smtClean="0"/>
              <a:t>. Think about it.</a:t>
            </a:r>
            <a:endParaRPr lang="en-US" sz="1400" b="1"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Primitive recursive functions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b="1" dirty="0" smtClean="0"/>
              <a:t>The primitive recursive functions are defined by starting with some base set of functions and then expanding this set via rules that create new primitive recursive functions from old ones.</a:t>
            </a:r>
          </a:p>
          <a:p>
            <a:pPr eaLnBrk="1" hangingPunct="1">
              <a:lnSpc>
                <a:spcPct val="80000"/>
              </a:lnSpc>
            </a:pPr>
            <a:r>
              <a:rPr lang="en-US" sz="2000" b="1" dirty="0" smtClean="0"/>
              <a:t>The base functions are:</a:t>
            </a:r>
          </a:p>
          <a:p>
            <a:pPr eaLnBrk="1" hangingPunct="1">
              <a:lnSpc>
                <a:spcPct val="80000"/>
              </a:lnSpc>
              <a:buFontTx/>
              <a:buNone/>
            </a:pPr>
            <a:r>
              <a:rPr lang="en-US" sz="2000" b="1" dirty="0" smtClean="0"/>
              <a:t>	C</a:t>
            </a:r>
            <a:r>
              <a:rPr lang="en-US" sz="2000" b="1" baseline="-25000" dirty="0" smtClean="0"/>
              <a:t>a</a:t>
            </a:r>
            <a:r>
              <a:rPr lang="en-US" sz="2000" b="1" dirty="0" smtClean="0"/>
              <a:t>(x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 a	: constant functions</a:t>
            </a:r>
          </a:p>
          <a:p>
            <a:pPr eaLnBrk="1" hangingPunct="1">
              <a:lnSpc>
                <a:spcPct val="80000"/>
              </a:lnSpc>
              <a:buFontTx/>
              <a:buNone/>
            </a:pPr>
            <a:r>
              <a:rPr lang="en-US" sz="2000" b="1" dirty="0" smtClean="0"/>
              <a:t>	I</a:t>
            </a:r>
            <a:r>
              <a:rPr lang="en-US" sz="2000" b="1" baseline="30000" dirty="0" smtClean="0"/>
              <a:t>n</a:t>
            </a:r>
            <a:r>
              <a:rPr lang="en-US" sz="2000" b="1" baseline="-25000" dirty="0" smtClean="0"/>
              <a:t>i</a:t>
            </a:r>
            <a:r>
              <a:rPr lang="en-US" sz="2000" b="1" dirty="0" smtClean="0"/>
              <a:t>(x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 x</a:t>
            </a:r>
            <a:r>
              <a:rPr lang="en-US" sz="2000" b="1" baseline="-25000" dirty="0" smtClean="0"/>
              <a:t>i</a:t>
            </a:r>
            <a:r>
              <a:rPr lang="en-US" sz="2000" b="1" dirty="0" smtClean="0"/>
              <a:t>	: identity functions</a:t>
            </a:r>
          </a:p>
          <a:p>
            <a:pPr eaLnBrk="1" hangingPunct="1">
              <a:lnSpc>
                <a:spcPct val="80000"/>
              </a:lnSpc>
              <a:buFontTx/>
              <a:buNone/>
            </a:pPr>
            <a:r>
              <a:rPr lang="en-US" sz="2000" b="1" dirty="0" smtClean="0"/>
              <a:t>					: aka projection </a:t>
            </a:r>
          </a:p>
          <a:p>
            <a:pPr eaLnBrk="1" hangingPunct="1">
              <a:lnSpc>
                <a:spcPct val="80000"/>
              </a:lnSpc>
              <a:buFontTx/>
              <a:buNone/>
            </a:pPr>
            <a:r>
              <a:rPr lang="en-US" sz="2000" b="1" dirty="0" smtClean="0"/>
              <a:t>	</a:t>
            </a:r>
            <a:r>
              <a:rPr lang="en-US" sz="2000" b="1" dirty="0" err="1" smtClean="0"/>
              <a:t>S(x</a:t>
            </a:r>
            <a:r>
              <a:rPr lang="en-US" sz="2000" b="1" dirty="0" smtClean="0"/>
              <a:t>) = x+1		: an increment function</a:t>
            </a:r>
            <a:endParaRPr lang="en-US" sz="2000" b="1" dirty="0"/>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Building new functions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solidFill>
                  <a:srgbClr val="CC3300"/>
                </a:solidFill>
              </a:rPr>
              <a:t>Composition: </a:t>
            </a:r>
          </a:p>
          <a:p>
            <a:pPr eaLnBrk="1" hangingPunct="1">
              <a:lnSpc>
                <a:spcPct val="90000"/>
              </a:lnSpc>
              <a:buFontTx/>
              <a:buNone/>
            </a:pPr>
            <a:r>
              <a:rPr lang="en-US" sz="2000" b="1" dirty="0" smtClean="0"/>
              <a:t>	If G, H</a:t>
            </a:r>
            <a:r>
              <a:rPr lang="en-US" sz="2000" b="1" baseline="-25000" dirty="0" smtClean="0"/>
              <a:t>1</a:t>
            </a:r>
            <a:r>
              <a:rPr lang="en-US" sz="2000" b="1" dirty="0" smtClean="0"/>
              <a:t>, … , </a:t>
            </a:r>
            <a:r>
              <a:rPr lang="en-US" sz="2000" b="1" dirty="0" err="1" smtClean="0"/>
              <a:t>H</a:t>
            </a:r>
            <a:r>
              <a:rPr lang="en-US" sz="2000" b="1" baseline="-25000" dirty="0" err="1" smtClean="0"/>
              <a:t>k</a:t>
            </a:r>
            <a:r>
              <a:rPr lang="en-US" sz="2000" b="1" dirty="0" smtClean="0"/>
              <a:t> are already known to be primitive recursive, then so is F, where</a:t>
            </a:r>
          </a:p>
          <a:p>
            <a:pPr eaLnBrk="1" hangingPunct="1">
              <a:lnSpc>
                <a:spcPct val="90000"/>
              </a:lnSpc>
              <a:buFontTx/>
              <a:buNone/>
            </a:pPr>
            <a:r>
              <a:rPr lang="en-US" sz="2000" b="1" dirty="0" smtClean="0"/>
              <a:t>		F(x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 G(H</a:t>
            </a:r>
            <a:r>
              <a:rPr lang="en-US" sz="2000" b="1" baseline="-25000" dirty="0" smtClean="0"/>
              <a:t>1</a:t>
            </a:r>
            <a:r>
              <a:rPr lang="en-US" sz="2000" b="1" dirty="0" smtClean="0"/>
              <a:t>(x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 , H</a:t>
            </a:r>
            <a:r>
              <a:rPr lang="en-US" sz="2000" b="1" baseline="-25000" dirty="0" smtClean="0"/>
              <a:t>k</a:t>
            </a:r>
            <a:r>
              <a:rPr lang="en-US" sz="2000" b="1" dirty="0" smtClean="0"/>
              <a:t>(x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a:t>
            </a:r>
          </a:p>
          <a:p>
            <a:pPr eaLnBrk="1" hangingPunct="1">
              <a:lnSpc>
                <a:spcPct val="90000"/>
              </a:lnSpc>
            </a:pPr>
            <a:r>
              <a:rPr lang="en-US" sz="2000" b="1" dirty="0" smtClean="0">
                <a:solidFill>
                  <a:srgbClr val="CC3300"/>
                </a:solidFill>
              </a:rPr>
              <a:t>Iteration (aka primitive recursion): </a:t>
            </a:r>
          </a:p>
          <a:p>
            <a:pPr eaLnBrk="1" hangingPunct="1">
              <a:lnSpc>
                <a:spcPct val="90000"/>
              </a:lnSpc>
              <a:buFontTx/>
              <a:buNone/>
            </a:pPr>
            <a:r>
              <a:rPr lang="en-US" sz="2000" b="1" dirty="0" smtClean="0"/>
              <a:t>	If G, H are already known to be primitive recursive, then so is F, where</a:t>
            </a:r>
          </a:p>
          <a:p>
            <a:pPr eaLnBrk="1" hangingPunct="1">
              <a:lnSpc>
                <a:spcPct val="90000"/>
              </a:lnSpc>
              <a:buFontTx/>
              <a:buNone/>
            </a:pPr>
            <a:r>
              <a:rPr lang="en-US" sz="2000" b="1" dirty="0" smtClean="0"/>
              <a:t>		F(0, 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 G(x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a:t>
            </a:r>
          </a:p>
          <a:p>
            <a:pPr eaLnBrk="1" hangingPunct="1">
              <a:lnSpc>
                <a:spcPct val="90000"/>
              </a:lnSpc>
              <a:buFontTx/>
              <a:buNone/>
            </a:pPr>
            <a:r>
              <a:rPr lang="en-US" sz="2000" b="1" dirty="0" smtClean="0"/>
              <a:t>		F(y+1, 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 </a:t>
            </a:r>
            <a:r>
              <a:rPr lang="en-US" sz="2000" b="1" dirty="0" err="1" smtClean="0"/>
              <a:t>H(y</a:t>
            </a:r>
            <a:r>
              <a:rPr lang="en-US" sz="2000" b="1" dirty="0" smtClean="0"/>
              <a:t>, 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 </a:t>
            </a:r>
            <a:r>
              <a:rPr lang="en-US" sz="2000" b="1" dirty="0" err="1" smtClean="0"/>
              <a:t>F(y</a:t>
            </a:r>
            <a:r>
              <a:rPr lang="en-US" sz="2000" b="1" dirty="0" smtClean="0"/>
              <a:t>, x</a:t>
            </a:r>
            <a:r>
              <a:rPr lang="en-US" sz="2000" b="1" baseline="-25000" dirty="0" smtClean="0"/>
              <a:t>1</a:t>
            </a:r>
            <a:r>
              <a:rPr lang="en-US" sz="2000" b="1" dirty="0" smtClean="0"/>
              <a:t>,…,</a:t>
            </a:r>
            <a:r>
              <a:rPr lang="en-US" sz="2000" b="1" dirty="0" err="1" smtClean="0"/>
              <a:t>x</a:t>
            </a:r>
            <a:r>
              <a:rPr lang="en-US" sz="2000" b="1" baseline="-25000" dirty="0" err="1" smtClean="0"/>
              <a:t>n</a:t>
            </a:r>
            <a:r>
              <a:rPr lang="en-US" sz="2000" b="1" dirty="0" smtClean="0"/>
              <a:t>))</a:t>
            </a:r>
          </a:p>
          <a:p>
            <a:pPr eaLnBrk="1" hangingPunct="1">
              <a:lnSpc>
                <a:spcPct val="90000"/>
              </a:lnSpc>
              <a:buFontTx/>
              <a:buNone/>
            </a:pPr>
            <a:r>
              <a:rPr lang="en-US" sz="2000" b="1" dirty="0" smtClean="0"/>
              <a:t>	We also allow definitions like the above, except iterating on </a:t>
            </a:r>
            <a:r>
              <a:rPr lang="en-US" sz="2000" b="1" dirty="0" err="1" smtClean="0"/>
              <a:t>y</a:t>
            </a:r>
            <a:r>
              <a:rPr lang="en-US" sz="2000" b="1" dirty="0" smtClean="0"/>
              <a:t> as the last, rather than first argument.</a:t>
            </a:r>
          </a:p>
          <a:p>
            <a:pPr eaLnBrk="1" hangingPunct="1">
              <a:lnSpc>
                <a:spcPct val="80000"/>
              </a:lnSpc>
              <a:buFontTx/>
              <a:buNone/>
            </a:pPr>
            <a:endParaRPr lang="en-US" sz="2000" b="1" dirty="0"/>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Addition and Multiplication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buFontTx/>
              <a:buNone/>
            </a:pPr>
            <a:r>
              <a:rPr lang="en-US" sz="2000" b="1" dirty="0" smtClean="0">
                <a:solidFill>
                  <a:srgbClr val="CC3300"/>
                </a:solidFill>
              </a:rPr>
              <a:t>Example: Addition</a:t>
            </a:r>
          </a:p>
          <a:p>
            <a:pPr eaLnBrk="1" hangingPunct="1">
              <a:buFontTx/>
              <a:buNone/>
            </a:pPr>
            <a:r>
              <a:rPr lang="en-US" sz="2000" b="1" dirty="0" smtClean="0"/>
              <a:t>		+(0,y) = I</a:t>
            </a:r>
            <a:r>
              <a:rPr lang="en-US" sz="2000" b="1" baseline="30000" dirty="0" smtClean="0"/>
              <a:t>1</a:t>
            </a:r>
            <a:r>
              <a:rPr lang="en-US" sz="2000" b="1" baseline="-25000" dirty="0" smtClean="0"/>
              <a:t>1</a:t>
            </a:r>
            <a:r>
              <a:rPr lang="en-US" sz="2000" b="1" dirty="0" smtClean="0"/>
              <a:t>(y)</a:t>
            </a:r>
          </a:p>
          <a:p>
            <a:pPr eaLnBrk="1" hangingPunct="1">
              <a:buFontTx/>
              <a:buNone/>
            </a:pPr>
            <a:r>
              <a:rPr lang="en-US" sz="2000" b="1" dirty="0" smtClean="0"/>
              <a:t>		+(x+1,y) = </a:t>
            </a:r>
            <a:r>
              <a:rPr lang="en-US" sz="2000" b="1" dirty="0" err="1" smtClean="0"/>
              <a:t>H(x,y,+(x,y</a:t>
            </a:r>
            <a:r>
              <a:rPr lang="en-US" sz="2000" b="1" dirty="0" smtClean="0"/>
              <a:t>))</a:t>
            </a:r>
          </a:p>
          <a:p>
            <a:pPr eaLnBrk="1" hangingPunct="1">
              <a:buFontTx/>
              <a:buNone/>
            </a:pPr>
            <a:r>
              <a:rPr lang="en-US" sz="2000" b="1" dirty="0" smtClean="0"/>
              <a:t>			where </a:t>
            </a:r>
            <a:r>
              <a:rPr lang="en-US" sz="2000" b="1" dirty="0" err="1" smtClean="0"/>
              <a:t>H(a,b,c</a:t>
            </a:r>
            <a:r>
              <a:rPr lang="en-US" sz="2000" b="1" dirty="0" smtClean="0"/>
              <a:t>) = S(I</a:t>
            </a:r>
            <a:r>
              <a:rPr lang="en-US" sz="2000" b="1" baseline="30000" dirty="0" smtClean="0"/>
              <a:t>3</a:t>
            </a:r>
            <a:r>
              <a:rPr lang="en-US" sz="2000" b="1" baseline="-25000" dirty="0" smtClean="0"/>
              <a:t>3</a:t>
            </a:r>
            <a:r>
              <a:rPr lang="en-US" sz="2000" b="1" dirty="0" smtClean="0"/>
              <a:t>(a,b,c))</a:t>
            </a:r>
          </a:p>
          <a:p>
            <a:pPr eaLnBrk="1" hangingPunct="1">
              <a:buFontTx/>
              <a:buNone/>
            </a:pPr>
            <a:r>
              <a:rPr lang="en-US" sz="2000" b="1" dirty="0" smtClean="0"/>
              <a:t>				    = </a:t>
            </a:r>
            <a:r>
              <a:rPr lang="en-US" sz="2000" b="1" dirty="0" err="1" smtClean="0"/>
              <a:t>S(c</a:t>
            </a:r>
            <a:r>
              <a:rPr lang="en-US" sz="2000" b="1" dirty="0" smtClean="0"/>
              <a:t>) = +(</a:t>
            </a:r>
            <a:r>
              <a:rPr lang="en-US" sz="2000" b="1" dirty="0" err="1" smtClean="0"/>
              <a:t>x,y</a:t>
            </a:r>
            <a:r>
              <a:rPr lang="en-US" sz="2000" b="1" dirty="0" smtClean="0"/>
              <a:t>) + 1 = (</a:t>
            </a:r>
            <a:r>
              <a:rPr lang="en-US" sz="2000" b="1" dirty="0" err="1" smtClean="0"/>
              <a:t>x+y</a:t>
            </a:r>
            <a:r>
              <a:rPr lang="en-US" sz="2000" b="1" dirty="0" smtClean="0"/>
              <a:t>) + 1</a:t>
            </a:r>
          </a:p>
          <a:p>
            <a:pPr eaLnBrk="1" hangingPunct="1">
              <a:buFontTx/>
              <a:buNone/>
            </a:pPr>
            <a:r>
              <a:rPr lang="en-US" sz="2000" b="1" dirty="0" smtClean="0">
                <a:solidFill>
                  <a:srgbClr val="CC3300"/>
                </a:solidFill>
              </a:rPr>
              <a:t>Example: Multiplication</a:t>
            </a:r>
          </a:p>
          <a:p>
            <a:pPr eaLnBrk="1" hangingPunct="1">
              <a:buFontTx/>
              <a:buNone/>
            </a:pPr>
            <a:r>
              <a:rPr lang="en-US" sz="2000" b="1" dirty="0" smtClean="0"/>
              <a:t>		*(0,y) = C</a:t>
            </a:r>
            <a:r>
              <a:rPr lang="en-US" sz="2000" b="1" baseline="-25000" dirty="0" smtClean="0"/>
              <a:t>0</a:t>
            </a:r>
            <a:r>
              <a:rPr lang="en-US" sz="2000" b="1" dirty="0" smtClean="0"/>
              <a:t>(y)</a:t>
            </a:r>
          </a:p>
          <a:p>
            <a:pPr eaLnBrk="1" hangingPunct="1">
              <a:buFontTx/>
              <a:buNone/>
            </a:pPr>
            <a:r>
              <a:rPr lang="en-US" sz="2000" b="1" dirty="0" smtClean="0"/>
              <a:t>		*(x+1,y) = </a:t>
            </a:r>
            <a:r>
              <a:rPr lang="en-US" sz="2000" b="1" dirty="0" err="1" smtClean="0"/>
              <a:t>H(x,y</a:t>
            </a:r>
            <a:r>
              <a:rPr lang="en-US" sz="2000" b="1" dirty="0" smtClean="0"/>
              <a:t>,*(</a:t>
            </a:r>
            <a:r>
              <a:rPr lang="en-US" sz="2000" b="1" dirty="0" err="1" smtClean="0"/>
              <a:t>x,y</a:t>
            </a:r>
            <a:r>
              <a:rPr lang="en-US" sz="2000" b="1" dirty="0" smtClean="0"/>
              <a:t>)) </a:t>
            </a:r>
          </a:p>
          <a:p>
            <a:pPr eaLnBrk="1" hangingPunct="1">
              <a:buFontTx/>
              <a:buNone/>
            </a:pPr>
            <a:r>
              <a:rPr lang="en-US" sz="2000" b="1" dirty="0" smtClean="0"/>
              <a:t>			where </a:t>
            </a:r>
            <a:r>
              <a:rPr lang="en-US" sz="2000" b="1" dirty="0" err="1" smtClean="0"/>
              <a:t>H(a,b,c</a:t>
            </a:r>
            <a:r>
              <a:rPr lang="en-US" sz="2000" b="1" dirty="0" smtClean="0"/>
              <a:t>) = +(I</a:t>
            </a:r>
            <a:r>
              <a:rPr lang="en-US" sz="2000" b="1" baseline="30000" dirty="0" smtClean="0"/>
              <a:t>3</a:t>
            </a:r>
            <a:r>
              <a:rPr lang="en-US" sz="2000" b="1" baseline="-25000" dirty="0" smtClean="0"/>
              <a:t>2</a:t>
            </a:r>
            <a:r>
              <a:rPr lang="en-US" sz="2000" b="1" dirty="0" smtClean="0"/>
              <a:t>(a,b,c), I</a:t>
            </a:r>
            <a:r>
              <a:rPr lang="en-US" sz="2000" b="1" baseline="30000" dirty="0" smtClean="0"/>
              <a:t>3</a:t>
            </a:r>
            <a:r>
              <a:rPr lang="en-US" sz="2000" b="1" baseline="-25000" dirty="0" smtClean="0"/>
              <a:t>3</a:t>
            </a:r>
            <a:r>
              <a:rPr lang="en-US" sz="2000" b="1" dirty="0" smtClean="0"/>
              <a:t>(a,b,c)) </a:t>
            </a:r>
          </a:p>
          <a:p>
            <a:pPr eaLnBrk="1" hangingPunct="1">
              <a:buFontTx/>
              <a:buNone/>
            </a:pPr>
            <a:r>
              <a:rPr lang="en-US" sz="2000" b="1" dirty="0" smtClean="0"/>
              <a:t>				    = </a:t>
            </a:r>
            <a:r>
              <a:rPr lang="en-US" sz="2000" b="1" dirty="0" err="1" smtClean="0"/>
              <a:t>b+c</a:t>
            </a:r>
            <a:r>
              <a:rPr lang="en-US" sz="2000" b="1" dirty="0" smtClean="0"/>
              <a:t> = </a:t>
            </a:r>
            <a:r>
              <a:rPr lang="en-US" sz="2000" b="1" dirty="0" err="1" smtClean="0"/>
              <a:t>y</a:t>
            </a:r>
            <a:r>
              <a:rPr lang="en-US" sz="2000" b="1" dirty="0" smtClean="0"/>
              <a:t> + *(</a:t>
            </a:r>
            <a:r>
              <a:rPr lang="en-US" sz="2000" b="1" dirty="0" err="1" smtClean="0"/>
              <a:t>x,y</a:t>
            </a:r>
            <a:r>
              <a:rPr lang="en-US" sz="2000" b="1" dirty="0" smtClean="0"/>
              <a:t>) = (x+1)*</a:t>
            </a:r>
            <a:r>
              <a:rPr lang="en-US" sz="2000" b="1" dirty="0" err="1" smtClean="0"/>
              <a:t>y</a:t>
            </a:r>
            <a:endParaRPr lang="en-US" sz="2000" b="1" dirty="0" smtClean="0"/>
          </a:p>
          <a:p>
            <a:pPr eaLnBrk="1" hangingPunct="1">
              <a:lnSpc>
                <a:spcPct val="80000"/>
              </a:lnSpc>
              <a:buFontTx/>
              <a:buNone/>
            </a:pPr>
            <a:endParaRPr lang="en-US" sz="2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 </a:t>
            </a:r>
          </a:p>
        </p:txBody>
      </p:sp>
      <p:sp>
        <p:nvSpPr>
          <p:cNvPr id="6147"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{Examples: Vertex Cover, Multiprocessor Scheduling, Graph Coloring}</a:t>
            </a:r>
          </a:p>
          <a:p>
            <a:pPr eaLnBrk="1" hangingPunct="1"/>
            <a:endParaRPr lang="en-US" smtClean="0"/>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Basic arithmetic</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err="1" smtClean="0"/>
              <a:t>x</a:t>
            </a:r>
            <a:r>
              <a:rPr lang="en-US" sz="2000" b="1" dirty="0" smtClean="0"/>
              <a:t> + 1:	</a:t>
            </a:r>
          </a:p>
          <a:p>
            <a:pPr eaLnBrk="1" hangingPunct="1">
              <a:lnSpc>
                <a:spcPct val="80000"/>
              </a:lnSpc>
              <a:buFontTx/>
              <a:buNone/>
            </a:pPr>
            <a:r>
              <a:rPr lang="en-US" sz="2000" b="1" dirty="0" smtClean="0"/>
              <a:t>	</a:t>
            </a:r>
            <a:r>
              <a:rPr lang="en-US" sz="2000" b="1" dirty="0" err="1" smtClean="0"/>
              <a:t>x</a:t>
            </a:r>
            <a:r>
              <a:rPr lang="en-US" sz="2000" b="1" dirty="0" smtClean="0"/>
              <a:t> + 1 = </a:t>
            </a:r>
            <a:r>
              <a:rPr lang="en-US" sz="2000" b="1" dirty="0" err="1" smtClean="0"/>
              <a:t>S(x</a:t>
            </a:r>
            <a:r>
              <a:rPr lang="en-US" sz="2000" b="1" dirty="0" smtClean="0"/>
              <a:t>)</a:t>
            </a:r>
          </a:p>
          <a:p>
            <a:pPr eaLnBrk="1" hangingPunct="1">
              <a:lnSpc>
                <a:spcPct val="80000"/>
              </a:lnSpc>
              <a:buFontTx/>
              <a:buNone/>
            </a:pPr>
            <a:r>
              <a:rPr lang="en-US" sz="2000" b="1" dirty="0" err="1" smtClean="0"/>
              <a:t>x</a:t>
            </a:r>
            <a:r>
              <a:rPr lang="en-US" sz="2000" b="1" dirty="0" smtClean="0"/>
              <a:t> – 1:	</a:t>
            </a:r>
          </a:p>
          <a:p>
            <a:pPr eaLnBrk="1" hangingPunct="1">
              <a:lnSpc>
                <a:spcPct val="80000"/>
              </a:lnSpc>
              <a:buFontTx/>
              <a:buNone/>
            </a:pPr>
            <a:r>
              <a:rPr lang="en-US" sz="2000" b="1" dirty="0" smtClean="0"/>
              <a:t>	0 - 1 = 0		</a:t>
            </a:r>
          </a:p>
          <a:p>
            <a:pPr eaLnBrk="1" hangingPunct="1">
              <a:lnSpc>
                <a:spcPct val="80000"/>
              </a:lnSpc>
              <a:buFontTx/>
              <a:buNone/>
            </a:pPr>
            <a:r>
              <a:rPr lang="en-US" sz="2000" b="1" dirty="0" smtClean="0"/>
              <a:t>	(x+1) - 1 = </a:t>
            </a:r>
            <a:r>
              <a:rPr lang="en-US" sz="2000" b="1" dirty="0" err="1" smtClean="0"/>
              <a:t>x</a:t>
            </a:r>
            <a:endParaRPr lang="en-US" sz="2000" b="1" dirty="0" smtClean="0"/>
          </a:p>
          <a:p>
            <a:pPr eaLnBrk="1" hangingPunct="1">
              <a:lnSpc>
                <a:spcPct val="80000"/>
              </a:lnSpc>
              <a:buFontTx/>
              <a:buNone/>
            </a:pPr>
            <a:r>
              <a:rPr lang="en-US" sz="2000" b="1" dirty="0" err="1" smtClean="0"/>
              <a:t>x</a:t>
            </a:r>
            <a:r>
              <a:rPr lang="en-US" sz="2000" b="1" dirty="0" smtClean="0"/>
              <a:t> + </a:t>
            </a:r>
            <a:r>
              <a:rPr lang="en-US" sz="2000" b="1" dirty="0" err="1" smtClean="0"/>
              <a:t>y</a:t>
            </a:r>
            <a:r>
              <a:rPr lang="en-US" sz="2000" b="1" dirty="0" smtClean="0"/>
              <a:t>:	</a:t>
            </a:r>
          </a:p>
          <a:p>
            <a:pPr eaLnBrk="1" hangingPunct="1">
              <a:lnSpc>
                <a:spcPct val="80000"/>
              </a:lnSpc>
              <a:buFontTx/>
              <a:buNone/>
            </a:pPr>
            <a:r>
              <a:rPr lang="en-US" sz="2000" b="1" dirty="0" smtClean="0"/>
              <a:t>	</a:t>
            </a:r>
            <a:r>
              <a:rPr lang="en-US" sz="2000" b="1" dirty="0" err="1" smtClean="0"/>
              <a:t>x</a:t>
            </a:r>
            <a:r>
              <a:rPr lang="en-US" sz="2000" b="1" dirty="0" smtClean="0"/>
              <a:t> + 0 = </a:t>
            </a:r>
            <a:r>
              <a:rPr lang="en-US" sz="2000" b="1" dirty="0" err="1" smtClean="0"/>
              <a:t>x</a:t>
            </a:r>
            <a:endParaRPr lang="en-US" sz="2000" b="1" dirty="0" smtClean="0"/>
          </a:p>
          <a:p>
            <a:pPr eaLnBrk="1" hangingPunct="1">
              <a:lnSpc>
                <a:spcPct val="80000"/>
              </a:lnSpc>
              <a:buFontTx/>
              <a:buNone/>
            </a:pPr>
            <a:r>
              <a:rPr lang="en-US" sz="2000" b="1" dirty="0" smtClean="0"/>
              <a:t>	</a:t>
            </a:r>
            <a:r>
              <a:rPr lang="en-US" sz="2000" b="1" dirty="0" err="1" smtClean="0"/>
              <a:t>x</a:t>
            </a:r>
            <a:r>
              <a:rPr lang="en-US" sz="2000" b="1" dirty="0" smtClean="0"/>
              <a:t>+ (y+1) = (</a:t>
            </a:r>
            <a:r>
              <a:rPr lang="en-US" sz="2000" b="1" dirty="0" err="1" smtClean="0"/>
              <a:t>x+y</a:t>
            </a:r>
            <a:r>
              <a:rPr lang="en-US" sz="2000" b="1" dirty="0" smtClean="0"/>
              <a:t>) + 1</a:t>
            </a:r>
          </a:p>
          <a:p>
            <a:pPr eaLnBrk="1" hangingPunct="1">
              <a:lnSpc>
                <a:spcPct val="80000"/>
              </a:lnSpc>
              <a:buFontTx/>
              <a:buNone/>
            </a:pPr>
            <a:r>
              <a:rPr lang="en-US" sz="2000" b="1" dirty="0" err="1" smtClean="0"/>
              <a:t>x</a:t>
            </a:r>
            <a:r>
              <a:rPr lang="en-US" sz="2000" b="1" dirty="0" smtClean="0"/>
              <a:t> – </a:t>
            </a:r>
            <a:r>
              <a:rPr lang="en-US" sz="2000" b="1" dirty="0" err="1" smtClean="0"/>
              <a:t>y</a:t>
            </a:r>
            <a:r>
              <a:rPr lang="en-US" sz="2000" b="1" dirty="0" smtClean="0"/>
              <a:t>:	// limited subtraction</a:t>
            </a:r>
          </a:p>
          <a:p>
            <a:pPr eaLnBrk="1" hangingPunct="1">
              <a:lnSpc>
                <a:spcPct val="80000"/>
              </a:lnSpc>
              <a:buFontTx/>
              <a:buNone/>
            </a:pPr>
            <a:r>
              <a:rPr lang="en-US" sz="2000" b="1" dirty="0" smtClean="0"/>
              <a:t>	</a:t>
            </a:r>
            <a:r>
              <a:rPr lang="en-US" sz="2000" b="1" dirty="0" err="1" smtClean="0"/>
              <a:t>x</a:t>
            </a:r>
            <a:r>
              <a:rPr lang="en-US" sz="2000" b="1" dirty="0" smtClean="0"/>
              <a:t> – 0 = </a:t>
            </a:r>
            <a:r>
              <a:rPr lang="en-US" sz="2000" b="1" dirty="0" err="1" smtClean="0"/>
              <a:t>x</a:t>
            </a:r>
            <a:r>
              <a:rPr lang="en-US" sz="2000" b="1" dirty="0" smtClean="0"/>
              <a:t> </a:t>
            </a:r>
          </a:p>
          <a:p>
            <a:pPr eaLnBrk="1" hangingPunct="1">
              <a:lnSpc>
                <a:spcPct val="80000"/>
              </a:lnSpc>
              <a:buFontTx/>
              <a:buNone/>
            </a:pPr>
            <a:r>
              <a:rPr lang="en-US" sz="2000" b="1" dirty="0" smtClean="0"/>
              <a:t>	</a:t>
            </a:r>
            <a:r>
              <a:rPr lang="en-US" sz="2000" b="1" dirty="0" err="1" smtClean="0"/>
              <a:t>x</a:t>
            </a:r>
            <a:r>
              <a:rPr lang="en-US" sz="2000" b="1" dirty="0" smtClean="0"/>
              <a:t> – (y+1) = (</a:t>
            </a:r>
            <a:r>
              <a:rPr lang="en-US" sz="2000" b="1" dirty="0" err="1" smtClean="0"/>
              <a:t>x</a:t>
            </a:r>
            <a:r>
              <a:rPr lang="en-US" sz="2000" b="1" dirty="0" smtClean="0"/>
              <a:t>–</a:t>
            </a:r>
            <a:r>
              <a:rPr lang="en-US" sz="2000" b="1" dirty="0" err="1" smtClean="0"/>
              <a:t>y</a:t>
            </a:r>
            <a:r>
              <a:rPr lang="en-US" sz="2000" b="1" dirty="0" smtClean="0"/>
              <a:t>) – 1</a:t>
            </a:r>
            <a:endParaRPr lang="en-US" sz="2000" b="1" dirty="0"/>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2</a:t>
            </a:r>
            <a:r>
              <a:rPr lang="en-US" sz="4000" b="1" i="1" baseline="30000" dirty="0" smtClean="0">
                <a:solidFill>
                  <a:schemeClr val="bg2"/>
                </a:solidFill>
              </a:rPr>
              <a:t>nd</a:t>
            </a:r>
            <a:r>
              <a:rPr lang="en-US" sz="4000" b="1" i="1" dirty="0" smtClean="0">
                <a:solidFill>
                  <a:schemeClr val="bg2"/>
                </a:solidFill>
              </a:rPr>
              <a:t> grade arithmetic</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err="1" smtClean="0"/>
              <a:t>x</a:t>
            </a:r>
            <a:r>
              <a:rPr lang="en-US" sz="2000" b="1" dirty="0" smtClean="0"/>
              <a:t> * </a:t>
            </a:r>
            <a:r>
              <a:rPr lang="en-US" sz="2000" b="1" dirty="0" err="1" smtClean="0"/>
              <a:t>y</a:t>
            </a:r>
            <a:r>
              <a:rPr lang="en-US" sz="2000" b="1" dirty="0" smtClean="0"/>
              <a:t>:	</a:t>
            </a:r>
          </a:p>
          <a:p>
            <a:pPr eaLnBrk="1" hangingPunct="1">
              <a:lnSpc>
                <a:spcPct val="80000"/>
              </a:lnSpc>
              <a:buFontTx/>
              <a:buNone/>
            </a:pPr>
            <a:r>
              <a:rPr lang="en-US" sz="2000" b="1" dirty="0" smtClean="0"/>
              <a:t>	</a:t>
            </a:r>
            <a:r>
              <a:rPr lang="en-US" sz="2000" b="1" dirty="0" err="1" smtClean="0"/>
              <a:t>x</a:t>
            </a:r>
            <a:r>
              <a:rPr lang="en-US" sz="2000" b="1" dirty="0" smtClean="0"/>
              <a:t> * 0 = 0</a:t>
            </a:r>
          </a:p>
          <a:p>
            <a:pPr eaLnBrk="1" hangingPunct="1">
              <a:lnSpc>
                <a:spcPct val="80000"/>
              </a:lnSpc>
              <a:buFontTx/>
              <a:buNone/>
            </a:pPr>
            <a:r>
              <a:rPr lang="en-US" sz="2000" b="1" dirty="0" smtClean="0"/>
              <a:t>	</a:t>
            </a:r>
            <a:r>
              <a:rPr lang="en-US" sz="2000" b="1" dirty="0" err="1" smtClean="0"/>
              <a:t>x</a:t>
            </a:r>
            <a:r>
              <a:rPr lang="en-US" sz="2000" b="1" dirty="0" smtClean="0"/>
              <a:t> * (y+1) = </a:t>
            </a:r>
            <a:r>
              <a:rPr lang="en-US" sz="2000" b="1" dirty="0" err="1" smtClean="0"/>
              <a:t>x</a:t>
            </a:r>
            <a:r>
              <a:rPr lang="en-US" sz="2000" b="1" dirty="0" smtClean="0"/>
              <a:t>*</a:t>
            </a:r>
            <a:r>
              <a:rPr lang="en-US" sz="2000" b="1" dirty="0" err="1" smtClean="0"/>
              <a:t>y</a:t>
            </a:r>
            <a:r>
              <a:rPr lang="en-US" sz="2000" b="1" dirty="0" smtClean="0"/>
              <a:t> + </a:t>
            </a:r>
            <a:r>
              <a:rPr lang="en-US" sz="2000" b="1" dirty="0" err="1" smtClean="0"/>
              <a:t>x</a:t>
            </a:r>
            <a:endParaRPr lang="en-US" sz="2000" b="1" dirty="0" smtClean="0"/>
          </a:p>
          <a:p>
            <a:pPr eaLnBrk="1" hangingPunct="1">
              <a:lnSpc>
                <a:spcPct val="90000"/>
              </a:lnSpc>
              <a:buFontTx/>
              <a:buNone/>
            </a:pPr>
            <a:endParaRPr lang="en-US" sz="2000" b="1" dirty="0" smtClean="0"/>
          </a:p>
          <a:p>
            <a:pPr eaLnBrk="1" hangingPunct="1">
              <a:lnSpc>
                <a:spcPct val="90000"/>
              </a:lnSpc>
              <a:buFontTx/>
              <a:buNone/>
            </a:pPr>
            <a:r>
              <a:rPr lang="en-US" sz="2000" b="1" dirty="0" err="1" smtClean="0"/>
              <a:t>x</a:t>
            </a:r>
            <a:r>
              <a:rPr lang="en-US" sz="2000" b="1" dirty="0" smtClean="0"/>
              <a:t>!:</a:t>
            </a:r>
          </a:p>
          <a:p>
            <a:pPr eaLnBrk="1" hangingPunct="1">
              <a:lnSpc>
                <a:spcPct val="90000"/>
              </a:lnSpc>
              <a:buFontTx/>
              <a:buNone/>
            </a:pPr>
            <a:r>
              <a:rPr lang="en-US" sz="2000" b="1" dirty="0" smtClean="0"/>
              <a:t>	0! = 1	</a:t>
            </a:r>
          </a:p>
          <a:p>
            <a:pPr eaLnBrk="1" hangingPunct="1">
              <a:lnSpc>
                <a:spcPct val="90000"/>
              </a:lnSpc>
              <a:buFontTx/>
              <a:buNone/>
            </a:pPr>
            <a:r>
              <a:rPr lang="en-US" sz="2000" b="1" dirty="0" smtClean="0"/>
              <a:t>	(x+1)! = (x+1) * </a:t>
            </a:r>
            <a:r>
              <a:rPr lang="en-US" sz="2000" b="1" dirty="0" err="1" smtClean="0"/>
              <a:t>x</a:t>
            </a:r>
            <a:r>
              <a:rPr lang="en-US" sz="2000" b="1" dirty="0" smtClean="0"/>
              <a:t>!</a:t>
            </a:r>
          </a:p>
          <a:p>
            <a:pPr eaLnBrk="1" hangingPunct="1">
              <a:lnSpc>
                <a:spcPct val="80000"/>
              </a:lnSpc>
              <a:buFontTx/>
              <a:buNone/>
            </a:pPr>
            <a:endParaRPr lang="en-US" sz="2000" b="1" dirty="0"/>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Basic relations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err="1" smtClean="0"/>
              <a:t>x</a:t>
            </a:r>
            <a:r>
              <a:rPr lang="en-US" sz="2000" b="1" dirty="0" smtClean="0"/>
              <a:t> == 0:</a:t>
            </a:r>
          </a:p>
          <a:p>
            <a:pPr eaLnBrk="1" hangingPunct="1">
              <a:lnSpc>
                <a:spcPct val="80000"/>
              </a:lnSpc>
              <a:buFontTx/>
              <a:buNone/>
            </a:pPr>
            <a:r>
              <a:rPr lang="en-US" sz="2000" b="1" dirty="0" smtClean="0"/>
              <a:t>	0 == 0 = 1</a:t>
            </a:r>
          </a:p>
          <a:p>
            <a:pPr eaLnBrk="1" hangingPunct="1">
              <a:lnSpc>
                <a:spcPct val="80000"/>
              </a:lnSpc>
              <a:buFontTx/>
              <a:buNone/>
            </a:pPr>
            <a:r>
              <a:rPr lang="en-US" sz="2000" b="1" dirty="0" smtClean="0"/>
              <a:t>	(y+1) == 0 = 0</a:t>
            </a:r>
          </a:p>
          <a:p>
            <a:pPr eaLnBrk="1" hangingPunct="1">
              <a:lnSpc>
                <a:spcPct val="80000"/>
              </a:lnSpc>
              <a:buFontTx/>
              <a:buNone/>
            </a:pPr>
            <a:r>
              <a:rPr lang="en-US" sz="2000" b="1" dirty="0" err="1" smtClean="0"/>
              <a:t>x</a:t>
            </a:r>
            <a:r>
              <a:rPr lang="en-US" sz="2000" b="1" dirty="0" smtClean="0"/>
              <a:t> == </a:t>
            </a:r>
            <a:r>
              <a:rPr lang="en-US" sz="2000" b="1" dirty="0" err="1" smtClean="0"/>
              <a:t>y</a:t>
            </a:r>
            <a:r>
              <a:rPr lang="en-US" sz="2000" b="1" dirty="0" smtClean="0"/>
              <a:t>:	</a:t>
            </a:r>
          </a:p>
          <a:p>
            <a:pPr eaLnBrk="1" hangingPunct="1">
              <a:lnSpc>
                <a:spcPct val="80000"/>
              </a:lnSpc>
              <a:buFontTx/>
              <a:buNone/>
            </a:pPr>
            <a:r>
              <a:rPr lang="en-US" sz="2000" b="1" dirty="0" smtClean="0"/>
              <a:t>	</a:t>
            </a:r>
            <a:r>
              <a:rPr lang="en-US" sz="2000" b="1" dirty="0" err="1" smtClean="0"/>
              <a:t>x</a:t>
            </a:r>
            <a:r>
              <a:rPr lang="en-US" sz="2000" b="1" dirty="0" smtClean="0"/>
              <a:t>==</a:t>
            </a:r>
            <a:r>
              <a:rPr lang="en-US" sz="2000" b="1" dirty="0" err="1" smtClean="0"/>
              <a:t>y</a:t>
            </a:r>
            <a:r>
              <a:rPr lang="en-US" sz="2000" b="1" dirty="0" smtClean="0"/>
              <a:t> = ((</a:t>
            </a:r>
            <a:r>
              <a:rPr lang="en-US" sz="2000" b="1" dirty="0" err="1" smtClean="0"/>
              <a:t>x</a:t>
            </a:r>
            <a:r>
              <a:rPr lang="en-US" sz="2000" b="1" dirty="0" smtClean="0"/>
              <a:t> – </a:t>
            </a:r>
            <a:r>
              <a:rPr lang="en-US" sz="2000" b="1" dirty="0" err="1" smtClean="0"/>
              <a:t>y</a:t>
            </a:r>
            <a:r>
              <a:rPr lang="en-US" sz="2000" b="1" dirty="0" smtClean="0"/>
              <a:t>) + (</a:t>
            </a:r>
            <a:r>
              <a:rPr lang="en-US" sz="2000" b="1" dirty="0" err="1" smtClean="0"/>
              <a:t>y</a:t>
            </a:r>
            <a:r>
              <a:rPr lang="en-US" sz="2000" b="1" dirty="0" smtClean="0"/>
              <a:t> – </a:t>
            </a:r>
            <a:r>
              <a:rPr lang="en-US" sz="2000" b="1" dirty="0" err="1" smtClean="0"/>
              <a:t>x</a:t>
            </a:r>
            <a:r>
              <a:rPr lang="en-US" sz="2000" b="1" dirty="0" smtClean="0"/>
              <a:t> )) == 0</a:t>
            </a:r>
          </a:p>
          <a:p>
            <a:pPr eaLnBrk="1" hangingPunct="1">
              <a:lnSpc>
                <a:spcPct val="80000"/>
              </a:lnSpc>
              <a:buFontTx/>
              <a:buNone/>
            </a:pPr>
            <a:r>
              <a:rPr lang="en-US" sz="2000" b="1" dirty="0" err="1" smtClean="0"/>
              <a:t>x</a:t>
            </a:r>
            <a:r>
              <a:rPr lang="en-US" sz="2000" b="1" dirty="0" smtClean="0"/>
              <a:t> ≤</a:t>
            </a:r>
            <a:r>
              <a:rPr lang="en-US" sz="2000" b="1" dirty="0" err="1" smtClean="0"/>
              <a:t>y</a:t>
            </a:r>
            <a:r>
              <a:rPr lang="en-US" sz="2000" b="1" dirty="0" smtClean="0"/>
              <a:t> :	</a:t>
            </a:r>
          </a:p>
          <a:p>
            <a:pPr eaLnBrk="1" hangingPunct="1">
              <a:lnSpc>
                <a:spcPct val="80000"/>
              </a:lnSpc>
              <a:buFontTx/>
              <a:buNone/>
            </a:pPr>
            <a:r>
              <a:rPr lang="en-US" sz="2000" b="1" dirty="0" smtClean="0"/>
              <a:t>	</a:t>
            </a:r>
            <a:r>
              <a:rPr lang="en-US" sz="2000" b="1" dirty="0" err="1" smtClean="0"/>
              <a:t>x≤y</a:t>
            </a:r>
            <a:r>
              <a:rPr lang="en-US" sz="2000" b="1" dirty="0" smtClean="0"/>
              <a:t> = (</a:t>
            </a:r>
            <a:r>
              <a:rPr lang="en-US" sz="2000" b="1" dirty="0" err="1" smtClean="0"/>
              <a:t>x</a:t>
            </a:r>
            <a:r>
              <a:rPr lang="en-US" sz="2000" b="1" dirty="0" smtClean="0"/>
              <a:t> – </a:t>
            </a:r>
            <a:r>
              <a:rPr lang="en-US" sz="2000" b="1" dirty="0" err="1" smtClean="0"/>
              <a:t>y</a:t>
            </a:r>
            <a:r>
              <a:rPr lang="en-US" sz="2000" b="1" dirty="0" smtClean="0"/>
              <a:t>) == 0</a:t>
            </a:r>
          </a:p>
          <a:p>
            <a:pPr eaLnBrk="1" hangingPunct="1">
              <a:lnSpc>
                <a:spcPct val="80000"/>
              </a:lnSpc>
              <a:buFontTx/>
              <a:buNone/>
            </a:pPr>
            <a:r>
              <a:rPr lang="en-US" sz="2000" b="1" dirty="0" err="1" smtClean="0"/>
              <a:t>x</a:t>
            </a:r>
            <a:r>
              <a:rPr lang="en-US" sz="2000" b="1" dirty="0" smtClean="0"/>
              <a:t> ≥ </a:t>
            </a:r>
            <a:r>
              <a:rPr lang="en-US" sz="2000" b="1" dirty="0" err="1" smtClean="0"/>
              <a:t>y</a:t>
            </a:r>
            <a:r>
              <a:rPr lang="en-US" sz="2000" b="1" dirty="0" smtClean="0"/>
              <a:t>:	</a:t>
            </a:r>
          </a:p>
          <a:p>
            <a:pPr eaLnBrk="1" hangingPunct="1">
              <a:lnSpc>
                <a:spcPct val="80000"/>
              </a:lnSpc>
              <a:buFontTx/>
              <a:buNone/>
            </a:pPr>
            <a:r>
              <a:rPr lang="en-US" sz="2000" b="1" dirty="0" smtClean="0"/>
              <a:t>	</a:t>
            </a:r>
            <a:r>
              <a:rPr lang="en-US" sz="2000" b="1" dirty="0" err="1" smtClean="0"/>
              <a:t>x≥y</a:t>
            </a:r>
            <a:r>
              <a:rPr lang="en-US" sz="2000" b="1" dirty="0" smtClean="0"/>
              <a:t> = </a:t>
            </a:r>
            <a:r>
              <a:rPr lang="en-US" sz="2000" b="1" dirty="0" err="1" smtClean="0"/>
              <a:t>y≤x</a:t>
            </a:r>
            <a:endParaRPr lang="en-US" sz="2000" b="1" dirty="0" smtClean="0"/>
          </a:p>
          <a:p>
            <a:pPr eaLnBrk="1" hangingPunct="1">
              <a:lnSpc>
                <a:spcPct val="80000"/>
              </a:lnSpc>
              <a:buFontTx/>
              <a:buNone/>
            </a:pPr>
            <a:r>
              <a:rPr lang="en-US" sz="2000" b="1" dirty="0" err="1" smtClean="0"/>
              <a:t>x</a:t>
            </a:r>
            <a:r>
              <a:rPr lang="en-US" sz="2000" b="1" dirty="0" smtClean="0"/>
              <a:t> &gt; </a:t>
            </a:r>
            <a:r>
              <a:rPr lang="en-US" sz="2000" b="1" dirty="0" err="1" smtClean="0"/>
              <a:t>y</a:t>
            </a:r>
            <a:r>
              <a:rPr lang="en-US" sz="2000" b="1" dirty="0" smtClean="0"/>
              <a:t> :	</a:t>
            </a:r>
          </a:p>
          <a:p>
            <a:pPr eaLnBrk="1" hangingPunct="1">
              <a:lnSpc>
                <a:spcPct val="80000"/>
              </a:lnSpc>
              <a:buFontTx/>
              <a:buNone/>
            </a:pPr>
            <a:r>
              <a:rPr lang="en-US" sz="2000" b="1" dirty="0" smtClean="0"/>
              <a:t>	</a:t>
            </a:r>
            <a:r>
              <a:rPr lang="en-US" sz="2000" b="1" dirty="0" err="1" smtClean="0"/>
              <a:t>x</a:t>
            </a:r>
            <a:r>
              <a:rPr lang="en-US" sz="2000" b="1" dirty="0" smtClean="0"/>
              <a:t>&gt;</a:t>
            </a:r>
            <a:r>
              <a:rPr lang="en-US" sz="2000" b="1" dirty="0" err="1" smtClean="0"/>
              <a:t>y</a:t>
            </a:r>
            <a:r>
              <a:rPr lang="en-US" sz="2000" b="1" dirty="0" smtClean="0"/>
              <a:t> = ~(</a:t>
            </a:r>
            <a:r>
              <a:rPr lang="en-US" sz="2000" b="1" dirty="0" err="1" smtClean="0"/>
              <a:t>x≤y</a:t>
            </a:r>
            <a:r>
              <a:rPr lang="en-US" sz="2000" b="1" dirty="0" smtClean="0"/>
              <a:t>)  /* See ~ on next page */	</a:t>
            </a:r>
          </a:p>
          <a:p>
            <a:pPr eaLnBrk="1" hangingPunct="1">
              <a:lnSpc>
                <a:spcPct val="80000"/>
              </a:lnSpc>
              <a:buFontTx/>
              <a:buNone/>
            </a:pPr>
            <a:r>
              <a:rPr lang="en-US" sz="2000" b="1" dirty="0" err="1" smtClean="0"/>
              <a:t>x</a:t>
            </a:r>
            <a:r>
              <a:rPr lang="en-US" sz="2000" b="1" dirty="0" smtClean="0"/>
              <a:t> &lt; </a:t>
            </a:r>
            <a:r>
              <a:rPr lang="en-US" sz="2000" b="1" dirty="0" err="1" smtClean="0"/>
              <a:t>y</a:t>
            </a:r>
            <a:r>
              <a:rPr lang="en-US" sz="2000" b="1" dirty="0" smtClean="0"/>
              <a:t> :	</a:t>
            </a:r>
          </a:p>
          <a:p>
            <a:pPr eaLnBrk="1" hangingPunct="1">
              <a:lnSpc>
                <a:spcPct val="80000"/>
              </a:lnSpc>
              <a:buFontTx/>
              <a:buNone/>
            </a:pPr>
            <a:r>
              <a:rPr lang="en-US" sz="2000" b="1" dirty="0" smtClean="0"/>
              <a:t>	</a:t>
            </a:r>
            <a:r>
              <a:rPr lang="en-US" sz="2000" b="1" dirty="0" err="1" smtClean="0"/>
              <a:t>x</a:t>
            </a:r>
            <a:r>
              <a:rPr lang="en-US" sz="2000" b="1" dirty="0" smtClean="0"/>
              <a:t>&lt;</a:t>
            </a:r>
            <a:r>
              <a:rPr lang="en-US" sz="2000" b="1" dirty="0" err="1" smtClean="0"/>
              <a:t>y</a:t>
            </a:r>
            <a:r>
              <a:rPr lang="en-US" sz="2000" b="1" dirty="0" smtClean="0"/>
              <a:t> = ~(</a:t>
            </a:r>
            <a:r>
              <a:rPr lang="en-US" sz="2000" b="1" dirty="0" err="1" smtClean="0"/>
              <a:t>x≥y</a:t>
            </a:r>
            <a:r>
              <a:rPr lang="en-US" sz="2000" b="1" dirty="0" smtClean="0"/>
              <a:t>)</a:t>
            </a:r>
            <a:endParaRPr lang="en-US" sz="2000" b="1" dirty="0"/>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Basic Boolean operations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a:t>
            </a:r>
            <a:r>
              <a:rPr lang="en-US" sz="2000" b="1" dirty="0" err="1" smtClean="0"/>
              <a:t>x</a:t>
            </a:r>
            <a:r>
              <a:rPr lang="en-US" sz="2000" b="1" dirty="0" smtClean="0"/>
              <a:t>:</a:t>
            </a:r>
          </a:p>
          <a:p>
            <a:pPr eaLnBrk="1" hangingPunct="1">
              <a:lnSpc>
                <a:spcPct val="80000"/>
              </a:lnSpc>
              <a:buFontTx/>
              <a:buNone/>
            </a:pPr>
            <a:r>
              <a:rPr lang="en-US" sz="2000" b="1" dirty="0" smtClean="0"/>
              <a:t>	~</a:t>
            </a:r>
            <a:r>
              <a:rPr lang="en-US" sz="2000" b="1" dirty="0" err="1" smtClean="0"/>
              <a:t>x</a:t>
            </a:r>
            <a:r>
              <a:rPr lang="en-US" sz="2000" b="1" dirty="0" smtClean="0"/>
              <a:t> = 1 – </a:t>
            </a:r>
            <a:r>
              <a:rPr lang="en-US" sz="2000" b="1" dirty="0" err="1" smtClean="0"/>
              <a:t>x</a:t>
            </a:r>
            <a:r>
              <a:rPr lang="en-US" sz="2000" b="1" dirty="0" smtClean="0"/>
              <a:t>  or  (</a:t>
            </a:r>
            <a:r>
              <a:rPr lang="en-US" sz="2000" b="1" dirty="0" err="1" smtClean="0"/>
              <a:t>x</a:t>
            </a:r>
            <a:r>
              <a:rPr lang="en-US" sz="2000" b="1" dirty="0" smtClean="0"/>
              <a:t>==0)</a:t>
            </a:r>
          </a:p>
          <a:p>
            <a:pPr eaLnBrk="1" hangingPunct="1">
              <a:lnSpc>
                <a:spcPct val="80000"/>
              </a:lnSpc>
              <a:buFontTx/>
              <a:buNone/>
            </a:pPr>
            <a:endParaRPr lang="en-US" sz="2000" b="1" dirty="0" smtClean="0"/>
          </a:p>
          <a:p>
            <a:pPr eaLnBrk="1" hangingPunct="1">
              <a:lnSpc>
                <a:spcPct val="80000"/>
              </a:lnSpc>
              <a:buFontTx/>
              <a:buNone/>
            </a:pPr>
            <a:r>
              <a:rPr lang="en-US" sz="2000" b="1" dirty="0" err="1" smtClean="0"/>
              <a:t>signum(x</a:t>
            </a:r>
            <a:r>
              <a:rPr lang="en-US" sz="2000" b="1" dirty="0" smtClean="0"/>
              <a:t>): // 1 if </a:t>
            </a:r>
            <a:r>
              <a:rPr lang="en-US" sz="2000" b="1" dirty="0" err="1" smtClean="0"/>
              <a:t>x</a:t>
            </a:r>
            <a:r>
              <a:rPr lang="en-US" sz="2000" b="1" dirty="0" smtClean="0"/>
              <a:t>&gt;0; 0 if </a:t>
            </a:r>
            <a:r>
              <a:rPr lang="en-US" sz="2000" b="1" dirty="0" err="1" smtClean="0"/>
              <a:t>x</a:t>
            </a:r>
            <a:r>
              <a:rPr lang="en-US" sz="2000" b="1" dirty="0" smtClean="0"/>
              <a:t>==0</a:t>
            </a:r>
          </a:p>
          <a:p>
            <a:pPr eaLnBrk="1" hangingPunct="1">
              <a:lnSpc>
                <a:spcPct val="80000"/>
              </a:lnSpc>
              <a:buFontTx/>
              <a:buNone/>
            </a:pPr>
            <a:r>
              <a:rPr lang="en-US" sz="2000" b="1" dirty="0" smtClean="0"/>
              <a:t>	~(</a:t>
            </a:r>
            <a:r>
              <a:rPr lang="en-US" sz="2000" b="1" dirty="0" err="1" smtClean="0"/>
              <a:t>x</a:t>
            </a:r>
            <a:r>
              <a:rPr lang="en-US" sz="2000" b="1" dirty="0" smtClean="0"/>
              <a:t>==0)</a:t>
            </a:r>
          </a:p>
          <a:p>
            <a:pPr eaLnBrk="1" hangingPunct="1">
              <a:lnSpc>
                <a:spcPct val="80000"/>
              </a:lnSpc>
              <a:buFontTx/>
              <a:buNone/>
            </a:pPr>
            <a:endParaRPr lang="en-US" sz="2000" b="1" dirty="0" smtClean="0"/>
          </a:p>
          <a:p>
            <a:pPr eaLnBrk="1" hangingPunct="1">
              <a:lnSpc>
                <a:spcPct val="80000"/>
              </a:lnSpc>
              <a:buFontTx/>
              <a:buNone/>
            </a:pPr>
            <a:r>
              <a:rPr lang="en-US" sz="2000" b="1" dirty="0" err="1" smtClean="0"/>
              <a:t>x</a:t>
            </a:r>
            <a:r>
              <a:rPr lang="en-US" sz="2000" b="1" dirty="0" smtClean="0"/>
              <a:t> &amp;&amp; </a:t>
            </a:r>
            <a:r>
              <a:rPr lang="en-US" sz="2000" b="1" dirty="0" err="1" smtClean="0"/>
              <a:t>y</a:t>
            </a:r>
            <a:r>
              <a:rPr lang="en-US" sz="2000" b="1" dirty="0" smtClean="0"/>
              <a:t>:</a:t>
            </a:r>
          </a:p>
          <a:p>
            <a:pPr eaLnBrk="1" hangingPunct="1">
              <a:lnSpc>
                <a:spcPct val="80000"/>
              </a:lnSpc>
              <a:buFontTx/>
              <a:buNone/>
            </a:pPr>
            <a:r>
              <a:rPr lang="en-US" sz="2000" b="1" dirty="0" smtClean="0"/>
              <a:t>	</a:t>
            </a:r>
            <a:r>
              <a:rPr lang="en-US" sz="2000" b="1" dirty="0" err="1" smtClean="0"/>
              <a:t>x&amp;&amp;y</a:t>
            </a:r>
            <a:r>
              <a:rPr lang="en-US" sz="2000" b="1" dirty="0" smtClean="0"/>
              <a:t> = </a:t>
            </a:r>
            <a:r>
              <a:rPr lang="en-US" sz="2000" b="1" dirty="0" err="1" smtClean="0"/>
              <a:t>signum(x</a:t>
            </a:r>
            <a:r>
              <a:rPr lang="en-US" sz="2000" b="1" dirty="0" smtClean="0"/>
              <a:t>*</a:t>
            </a:r>
            <a:r>
              <a:rPr lang="en-US" sz="2000" b="1" dirty="0" err="1" smtClean="0"/>
              <a:t>y</a:t>
            </a:r>
            <a:r>
              <a:rPr lang="en-US" sz="2000" b="1" dirty="0" smtClean="0"/>
              <a:t>)</a:t>
            </a:r>
          </a:p>
          <a:p>
            <a:pPr eaLnBrk="1" hangingPunct="1">
              <a:lnSpc>
                <a:spcPct val="80000"/>
              </a:lnSpc>
              <a:buFontTx/>
              <a:buNone/>
            </a:pPr>
            <a:endParaRPr lang="en-US" sz="2000" b="1" dirty="0" smtClean="0"/>
          </a:p>
          <a:p>
            <a:pPr eaLnBrk="1" hangingPunct="1">
              <a:lnSpc>
                <a:spcPct val="80000"/>
              </a:lnSpc>
              <a:buFontTx/>
              <a:buNone/>
            </a:pPr>
            <a:r>
              <a:rPr lang="en-US" sz="2000" b="1" dirty="0" err="1" smtClean="0"/>
              <a:t>x</a:t>
            </a:r>
            <a:r>
              <a:rPr lang="en-US" sz="2000" b="1" dirty="0" smtClean="0"/>
              <a:t> || </a:t>
            </a:r>
            <a:r>
              <a:rPr lang="en-US" sz="2000" b="1" dirty="0" err="1" smtClean="0"/>
              <a:t>y</a:t>
            </a:r>
            <a:r>
              <a:rPr lang="en-US" sz="2000" b="1" dirty="0" smtClean="0"/>
              <a:t>:</a:t>
            </a:r>
          </a:p>
          <a:p>
            <a:pPr eaLnBrk="1" hangingPunct="1">
              <a:lnSpc>
                <a:spcPct val="80000"/>
              </a:lnSpc>
              <a:buFontTx/>
              <a:buNone/>
            </a:pPr>
            <a:r>
              <a:rPr lang="en-US" sz="2000" b="1" dirty="0" smtClean="0"/>
              <a:t>	</a:t>
            </a:r>
            <a:r>
              <a:rPr lang="en-US" sz="2000" b="1" dirty="0" err="1" smtClean="0"/>
              <a:t>x||y</a:t>
            </a:r>
            <a:r>
              <a:rPr lang="en-US" sz="2000" b="1" dirty="0" smtClean="0"/>
              <a:t> = ~((</a:t>
            </a:r>
            <a:r>
              <a:rPr lang="en-US" sz="2000" b="1" dirty="0" err="1" smtClean="0"/>
              <a:t>x</a:t>
            </a:r>
            <a:r>
              <a:rPr lang="en-US" sz="2000" b="1" dirty="0" smtClean="0"/>
              <a:t>==0) &amp;&amp; (</a:t>
            </a:r>
            <a:r>
              <a:rPr lang="en-US" sz="2000" b="1" dirty="0" err="1" smtClean="0"/>
              <a:t>y</a:t>
            </a:r>
            <a:r>
              <a:rPr lang="en-US" sz="2000" b="1" dirty="0" smtClean="0"/>
              <a:t>==0))</a:t>
            </a:r>
          </a:p>
          <a:p>
            <a:pPr eaLnBrk="1" hangingPunct="1">
              <a:lnSpc>
                <a:spcPct val="80000"/>
              </a:lnSpc>
              <a:buFontTx/>
              <a:buNone/>
            </a:pPr>
            <a:endParaRPr lang="en-US" sz="2000" b="1" dirty="0"/>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Definition by cases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One case	</a:t>
            </a:r>
          </a:p>
          <a:p>
            <a:pPr eaLnBrk="1" hangingPunct="1">
              <a:lnSpc>
                <a:spcPct val="80000"/>
              </a:lnSpc>
              <a:buFontTx/>
              <a:buNone/>
            </a:pPr>
            <a:r>
              <a:rPr lang="en-US" sz="2000" b="1" dirty="0" smtClean="0"/>
              <a:t>			</a:t>
            </a:r>
            <a:r>
              <a:rPr lang="en-US" sz="2000" b="1" dirty="0" err="1" smtClean="0"/>
              <a:t>g(x</a:t>
            </a:r>
            <a:r>
              <a:rPr lang="en-US" sz="2000" b="1" dirty="0" smtClean="0"/>
              <a:t>)		if </a:t>
            </a:r>
            <a:r>
              <a:rPr lang="en-US" sz="2000" b="1" dirty="0" err="1" smtClean="0"/>
              <a:t>P(x</a:t>
            </a:r>
            <a:r>
              <a:rPr lang="en-US" sz="2000" b="1" dirty="0" smtClean="0"/>
              <a:t>) </a:t>
            </a:r>
          </a:p>
          <a:p>
            <a:pPr eaLnBrk="1" hangingPunct="1">
              <a:lnSpc>
                <a:spcPct val="80000"/>
              </a:lnSpc>
              <a:buFontTx/>
              <a:buNone/>
            </a:pPr>
            <a:r>
              <a:rPr lang="en-US" sz="2000" b="1" dirty="0" smtClean="0"/>
              <a:t>	</a:t>
            </a:r>
            <a:r>
              <a:rPr lang="en-US" sz="2000" b="1" dirty="0" err="1" smtClean="0"/>
              <a:t>f(x</a:t>
            </a:r>
            <a:r>
              <a:rPr lang="en-US" sz="2000" b="1" dirty="0" smtClean="0"/>
              <a:t>) = 	</a:t>
            </a:r>
          </a:p>
          <a:p>
            <a:pPr eaLnBrk="1" hangingPunct="1">
              <a:lnSpc>
                <a:spcPct val="80000"/>
              </a:lnSpc>
              <a:buFontTx/>
              <a:buNone/>
            </a:pPr>
            <a:r>
              <a:rPr lang="en-US" sz="2000" b="1" dirty="0" smtClean="0"/>
              <a:t>		  	</a:t>
            </a:r>
            <a:r>
              <a:rPr lang="en-US" sz="2000" b="1" dirty="0" err="1" smtClean="0"/>
              <a:t>h(x</a:t>
            </a:r>
            <a:r>
              <a:rPr lang="en-US" sz="2000" b="1" dirty="0" smtClean="0"/>
              <a:t>)		otherwise</a:t>
            </a:r>
          </a:p>
          <a:p>
            <a:pPr eaLnBrk="1" hangingPunct="1">
              <a:buFontTx/>
              <a:buNone/>
            </a:pPr>
            <a:r>
              <a:rPr lang="en-US" sz="2000" b="1" dirty="0" smtClean="0"/>
              <a:t>	</a:t>
            </a:r>
            <a:r>
              <a:rPr lang="en-US" sz="2000" b="1" dirty="0" err="1" smtClean="0"/>
              <a:t>f(x</a:t>
            </a:r>
            <a:r>
              <a:rPr lang="en-US" sz="2000" b="1" dirty="0" smtClean="0"/>
              <a:t>) = </a:t>
            </a:r>
            <a:r>
              <a:rPr lang="en-US" sz="2000" b="1" dirty="0" err="1" smtClean="0"/>
              <a:t>P(x</a:t>
            </a:r>
            <a:r>
              <a:rPr lang="en-US" sz="2000" b="1" dirty="0" smtClean="0"/>
              <a:t>) * </a:t>
            </a:r>
            <a:r>
              <a:rPr lang="en-US" sz="2000" b="1" dirty="0" err="1" smtClean="0"/>
              <a:t>g(x</a:t>
            </a:r>
            <a:r>
              <a:rPr lang="en-US" sz="2000" b="1" dirty="0" smtClean="0"/>
              <a:t>) + (1-P(x)) * </a:t>
            </a:r>
            <a:r>
              <a:rPr lang="en-US" sz="2000" b="1" dirty="0" err="1" smtClean="0"/>
              <a:t>h(x</a:t>
            </a:r>
            <a:r>
              <a:rPr lang="en-US" sz="2000" b="1" dirty="0" smtClean="0"/>
              <a:t>)</a:t>
            </a:r>
          </a:p>
          <a:p>
            <a:pPr eaLnBrk="1" hangingPunct="1">
              <a:buFontTx/>
              <a:buNone/>
            </a:pPr>
            <a:endParaRPr lang="en-US" sz="2000" b="1" dirty="0" smtClean="0"/>
          </a:p>
          <a:p>
            <a:pPr eaLnBrk="1" hangingPunct="1">
              <a:buFontTx/>
              <a:buNone/>
            </a:pPr>
            <a:r>
              <a:rPr lang="en-US" sz="2000" b="1" dirty="0" smtClean="0"/>
              <a:t>Can use induction to prove this is true for all </a:t>
            </a:r>
            <a:r>
              <a:rPr lang="en-US" sz="2000" b="1" dirty="0" err="1" smtClean="0"/>
              <a:t>k</a:t>
            </a:r>
            <a:r>
              <a:rPr lang="en-US" sz="2000" b="1" dirty="0" smtClean="0"/>
              <a:t>&gt;0, where</a:t>
            </a:r>
          </a:p>
          <a:p>
            <a:pPr eaLnBrk="1" hangingPunct="1">
              <a:lnSpc>
                <a:spcPct val="80000"/>
              </a:lnSpc>
              <a:buFontTx/>
              <a:buNone/>
            </a:pPr>
            <a:r>
              <a:rPr lang="en-US" sz="2000" b="1" dirty="0" smtClean="0"/>
              <a:t>			g</a:t>
            </a:r>
            <a:r>
              <a:rPr lang="en-US" sz="2000" b="1" baseline="-25000" dirty="0" smtClean="0"/>
              <a:t>1</a:t>
            </a:r>
            <a:r>
              <a:rPr lang="en-US" sz="2000" b="1" dirty="0" smtClean="0"/>
              <a:t>(x)		if P</a:t>
            </a:r>
            <a:r>
              <a:rPr lang="en-US" sz="2000" b="1" baseline="-25000" dirty="0" smtClean="0"/>
              <a:t>1</a:t>
            </a:r>
            <a:r>
              <a:rPr lang="en-US" sz="2000" b="1" dirty="0" smtClean="0"/>
              <a:t>(x) </a:t>
            </a:r>
          </a:p>
          <a:p>
            <a:pPr eaLnBrk="1" hangingPunct="1">
              <a:lnSpc>
                <a:spcPct val="80000"/>
              </a:lnSpc>
              <a:buFontTx/>
              <a:buNone/>
            </a:pPr>
            <a:r>
              <a:rPr lang="en-US" sz="2000" b="1" dirty="0" smtClean="0"/>
              <a:t>			g</a:t>
            </a:r>
            <a:r>
              <a:rPr lang="en-US" sz="2000" b="1" baseline="-25000" dirty="0" smtClean="0"/>
              <a:t>2</a:t>
            </a:r>
            <a:r>
              <a:rPr lang="en-US" sz="2000" b="1" dirty="0" smtClean="0"/>
              <a:t>(x)		if P</a:t>
            </a:r>
            <a:r>
              <a:rPr lang="en-US" sz="2000" b="1" baseline="-25000" dirty="0" smtClean="0"/>
              <a:t>2</a:t>
            </a:r>
            <a:r>
              <a:rPr lang="en-US" sz="2000" b="1" dirty="0" smtClean="0"/>
              <a:t>(x) &amp;&amp; ~P</a:t>
            </a:r>
            <a:r>
              <a:rPr lang="en-US" sz="2000" b="1" baseline="-25000" dirty="0" smtClean="0"/>
              <a:t>1</a:t>
            </a:r>
            <a:r>
              <a:rPr lang="en-US" sz="2000" b="1" dirty="0" smtClean="0"/>
              <a:t>(x)</a:t>
            </a:r>
          </a:p>
          <a:p>
            <a:pPr eaLnBrk="1" hangingPunct="1">
              <a:lnSpc>
                <a:spcPct val="80000"/>
              </a:lnSpc>
              <a:buFontTx/>
              <a:buNone/>
            </a:pPr>
            <a:r>
              <a:rPr lang="en-US" sz="2000" b="1" dirty="0" smtClean="0"/>
              <a:t>	 </a:t>
            </a:r>
            <a:r>
              <a:rPr lang="en-US" sz="2000" b="1" dirty="0" err="1" smtClean="0"/>
              <a:t>f(x</a:t>
            </a:r>
            <a:r>
              <a:rPr lang="en-US" sz="2000" b="1" dirty="0" smtClean="0"/>
              <a:t>) = 	…</a:t>
            </a:r>
          </a:p>
          <a:p>
            <a:pPr eaLnBrk="1" hangingPunct="1">
              <a:lnSpc>
                <a:spcPct val="80000"/>
              </a:lnSpc>
              <a:buFontTx/>
              <a:buNone/>
            </a:pPr>
            <a:r>
              <a:rPr lang="en-US" sz="2000" b="1" dirty="0" smtClean="0"/>
              <a:t>			</a:t>
            </a:r>
            <a:r>
              <a:rPr lang="en-US" sz="2000" b="1" dirty="0" err="1" smtClean="0"/>
              <a:t>g</a:t>
            </a:r>
            <a:r>
              <a:rPr lang="en-US" sz="2000" b="1" baseline="-25000" dirty="0" err="1" smtClean="0"/>
              <a:t>k</a:t>
            </a:r>
            <a:r>
              <a:rPr lang="en-US" sz="2000" b="1" dirty="0" err="1" smtClean="0"/>
              <a:t>(x</a:t>
            </a:r>
            <a:r>
              <a:rPr lang="en-US" sz="2000" b="1" dirty="0" smtClean="0"/>
              <a:t>)		if </a:t>
            </a:r>
            <a:r>
              <a:rPr lang="en-US" sz="2000" b="1" dirty="0" err="1" smtClean="0"/>
              <a:t>P</a:t>
            </a:r>
            <a:r>
              <a:rPr lang="en-US" sz="2000" b="1" baseline="-25000" dirty="0" err="1" smtClean="0"/>
              <a:t>k</a:t>
            </a:r>
            <a:r>
              <a:rPr lang="en-US" sz="2000" b="1" dirty="0" err="1" smtClean="0"/>
              <a:t>(x</a:t>
            </a:r>
            <a:r>
              <a:rPr lang="en-US" sz="2000" b="1" dirty="0" smtClean="0"/>
              <a:t>) &amp;&amp; ~(P</a:t>
            </a:r>
            <a:r>
              <a:rPr lang="en-US" sz="2000" b="1" baseline="-25000" dirty="0" smtClean="0"/>
              <a:t>1</a:t>
            </a:r>
            <a:r>
              <a:rPr lang="en-US" sz="2000" b="1" dirty="0" smtClean="0"/>
              <a:t>(x) || … || ~P</a:t>
            </a:r>
            <a:r>
              <a:rPr lang="en-US" sz="2000" b="1" baseline="-25000" dirty="0" smtClean="0"/>
              <a:t>k-1</a:t>
            </a:r>
            <a:r>
              <a:rPr lang="en-US" sz="2000" b="1" dirty="0" smtClean="0"/>
              <a:t>(x))</a:t>
            </a:r>
          </a:p>
          <a:p>
            <a:pPr eaLnBrk="1" hangingPunct="1">
              <a:lnSpc>
                <a:spcPct val="80000"/>
              </a:lnSpc>
              <a:buFontTx/>
              <a:buNone/>
            </a:pPr>
            <a:r>
              <a:rPr lang="en-US" sz="2000" b="1" dirty="0" smtClean="0"/>
              <a:t>		  	</a:t>
            </a:r>
            <a:r>
              <a:rPr lang="en-US" sz="2000" b="1" dirty="0" err="1" smtClean="0"/>
              <a:t>h(x</a:t>
            </a:r>
            <a:r>
              <a:rPr lang="en-US" sz="2000" b="1" dirty="0" smtClean="0"/>
              <a:t>)		otherwise</a:t>
            </a:r>
            <a:endParaRPr lang="en-US" sz="2000" b="1" dirty="0"/>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Bounded minimization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	</a:t>
            </a:r>
            <a:r>
              <a:rPr lang="en-US" sz="2000" b="1" dirty="0" err="1" smtClean="0"/>
              <a:t>f(x</a:t>
            </a:r>
            <a:r>
              <a:rPr lang="en-US" sz="2000" b="1" dirty="0" smtClean="0"/>
              <a:t>) = </a:t>
            </a:r>
            <a:r>
              <a:rPr lang="en-US" sz="2000" b="1" dirty="0" err="1" smtClean="0">
                <a:latin typeface="Symbol" charset="2"/>
              </a:rPr>
              <a:t>m</a:t>
            </a:r>
            <a:r>
              <a:rPr lang="en-US" sz="2000" b="1" dirty="0" smtClean="0"/>
              <a:t> </a:t>
            </a:r>
            <a:r>
              <a:rPr lang="en-US" sz="2000" b="1" dirty="0" err="1" smtClean="0"/>
              <a:t>z</a:t>
            </a:r>
            <a:r>
              <a:rPr lang="en-US" sz="2000" b="1" dirty="0" smtClean="0"/>
              <a:t> (</a:t>
            </a:r>
            <a:r>
              <a:rPr lang="en-US" sz="2000" b="1" dirty="0" err="1" smtClean="0"/>
              <a:t>z</a:t>
            </a:r>
            <a:r>
              <a:rPr lang="en-US" sz="2000" b="1" dirty="0" smtClean="0"/>
              <a:t> </a:t>
            </a:r>
            <a:r>
              <a:rPr lang="en-US" sz="2000" b="1" dirty="0" smtClean="0">
                <a:ea typeface="Arial" charset="0"/>
                <a:cs typeface="Arial" charset="0"/>
              </a:rPr>
              <a:t>≤</a:t>
            </a:r>
            <a:r>
              <a:rPr lang="en-US" sz="2000" b="1" dirty="0" smtClean="0"/>
              <a:t> </a:t>
            </a:r>
            <a:r>
              <a:rPr lang="en-US" sz="2000" b="1" dirty="0" err="1" smtClean="0"/>
              <a:t>x</a:t>
            </a:r>
            <a:r>
              <a:rPr lang="en-US" sz="2000" b="1" dirty="0" smtClean="0"/>
              <a:t>) [ </a:t>
            </a:r>
            <a:r>
              <a:rPr lang="en-US" sz="2000" b="1" dirty="0" err="1" smtClean="0"/>
              <a:t>P(z</a:t>
            </a:r>
            <a:r>
              <a:rPr lang="en-US" sz="2000" b="1" dirty="0" smtClean="0"/>
              <a:t>) ] if </a:t>
            </a:r>
            <a:r>
              <a:rPr lang="en-US" sz="2000" b="1" dirty="0" err="1" smtClean="0">
                <a:sym typeface="Symbol" charset="2"/>
              </a:rPr>
              <a:t></a:t>
            </a:r>
            <a:r>
              <a:rPr lang="en-US" sz="2000" b="1" dirty="0" smtClean="0">
                <a:sym typeface="Symbol" charset="2"/>
              </a:rPr>
              <a:t> such a </a:t>
            </a:r>
            <a:r>
              <a:rPr lang="en-US" sz="2000" b="1" dirty="0" err="1" smtClean="0">
                <a:sym typeface="Symbol" charset="2"/>
              </a:rPr>
              <a:t>z</a:t>
            </a:r>
            <a:r>
              <a:rPr lang="en-US" sz="2000" b="1" dirty="0" smtClean="0"/>
              <a:t>,</a:t>
            </a:r>
          </a:p>
          <a:p>
            <a:pPr eaLnBrk="1" hangingPunct="1">
              <a:lnSpc>
                <a:spcPct val="80000"/>
              </a:lnSpc>
              <a:buFontTx/>
              <a:buNone/>
            </a:pPr>
            <a:r>
              <a:rPr lang="en-US" sz="2000" b="1" dirty="0" smtClean="0"/>
              <a:t>		   = x+1, otherwise</a:t>
            </a:r>
          </a:p>
          <a:p>
            <a:pPr eaLnBrk="1" hangingPunct="1">
              <a:lnSpc>
                <a:spcPct val="80000"/>
              </a:lnSpc>
              <a:buFontTx/>
              <a:buNone/>
            </a:pPr>
            <a:r>
              <a:rPr lang="en-US" sz="2000" b="1" dirty="0" smtClean="0"/>
              <a:t>	where </a:t>
            </a:r>
            <a:r>
              <a:rPr lang="en-US" sz="2000" b="1" dirty="0" err="1" smtClean="0"/>
              <a:t>P(z</a:t>
            </a:r>
            <a:r>
              <a:rPr lang="en-US" sz="2000" b="1" dirty="0" smtClean="0"/>
              <a:t>) is primitive recursive. </a:t>
            </a:r>
          </a:p>
          <a:p>
            <a:pPr eaLnBrk="1" hangingPunct="1">
              <a:lnSpc>
                <a:spcPct val="80000"/>
              </a:lnSpc>
              <a:buFontTx/>
              <a:buNone/>
            </a:pPr>
            <a:endParaRPr lang="en-US" sz="2000" b="1" dirty="0" smtClean="0"/>
          </a:p>
          <a:p>
            <a:pPr eaLnBrk="1" hangingPunct="1">
              <a:lnSpc>
                <a:spcPct val="80000"/>
              </a:lnSpc>
              <a:buFontTx/>
              <a:buNone/>
            </a:pPr>
            <a:r>
              <a:rPr lang="en-US" sz="2000" b="1" dirty="0" smtClean="0"/>
              <a:t>	Can show </a:t>
            </a:r>
            <a:r>
              <a:rPr lang="en-US" sz="2000" b="1" dirty="0" err="1" smtClean="0"/>
              <a:t>f</a:t>
            </a:r>
            <a:r>
              <a:rPr lang="en-US" sz="2000" b="1" dirty="0" smtClean="0"/>
              <a:t> is primitive recursive by </a:t>
            </a:r>
            <a:br>
              <a:rPr lang="en-US" sz="2000" b="1" dirty="0" smtClean="0"/>
            </a:br>
            <a:r>
              <a:rPr lang="en-US" sz="2000" b="1" dirty="0" smtClean="0"/>
              <a:t>f(0)     = 	   1-P(0)</a:t>
            </a:r>
          </a:p>
          <a:p>
            <a:pPr eaLnBrk="1" hangingPunct="1">
              <a:lnSpc>
                <a:spcPct val="80000"/>
              </a:lnSpc>
              <a:buFontTx/>
              <a:buNone/>
            </a:pPr>
            <a:r>
              <a:rPr lang="en-US" sz="2000" b="1" dirty="0" smtClean="0"/>
              <a:t>	f(x+1) = 	</a:t>
            </a:r>
            <a:r>
              <a:rPr lang="en-US" sz="2000" b="1" dirty="0" err="1" smtClean="0"/>
              <a:t>f(x</a:t>
            </a:r>
            <a:r>
              <a:rPr lang="en-US" sz="2000" b="1" dirty="0" smtClean="0"/>
              <a:t>)		if </a:t>
            </a:r>
            <a:r>
              <a:rPr lang="en-US" sz="2000" b="1" dirty="0" err="1" smtClean="0"/>
              <a:t>f(x</a:t>
            </a:r>
            <a:r>
              <a:rPr lang="en-US" sz="2000" b="1" dirty="0" smtClean="0"/>
              <a:t>) </a:t>
            </a:r>
            <a:r>
              <a:rPr lang="en-US" sz="2000" b="1" dirty="0" smtClean="0">
                <a:ea typeface="Arial" charset="0"/>
                <a:cs typeface="Arial" charset="0"/>
              </a:rPr>
              <a:t>≤</a:t>
            </a:r>
            <a:r>
              <a:rPr lang="en-US" sz="2000" b="1" dirty="0" smtClean="0"/>
              <a:t> </a:t>
            </a:r>
            <a:r>
              <a:rPr lang="en-US" sz="2000" b="1" dirty="0" err="1" smtClean="0"/>
              <a:t>x</a:t>
            </a:r>
            <a:r>
              <a:rPr lang="en-US" sz="2000" b="1" dirty="0" smtClean="0"/>
              <a:t> </a:t>
            </a:r>
          </a:p>
          <a:p>
            <a:pPr eaLnBrk="1" hangingPunct="1">
              <a:lnSpc>
                <a:spcPct val="80000"/>
              </a:lnSpc>
              <a:buFontTx/>
              <a:buNone/>
            </a:pPr>
            <a:r>
              <a:rPr lang="en-US" sz="2000" b="1" dirty="0" smtClean="0"/>
              <a:t>			=	x+2-P(x+1)	otherwise</a:t>
            </a:r>
          </a:p>
          <a:p>
            <a:pPr eaLnBrk="1" hangingPunct="1">
              <a:lnSpc>
                <a:spcPct val="80000"/>
              </a:lnSpc>
              <a:buFontTx/>
              <a:buNone/>
            </a:pPr>
            <a:endParaRPr lang="en-US" sz="2000" b="1" dirty="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Bounded minimization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smtClean="0"/>
              <a:t>	</a:t>
            </a:r>
            <a:r>
              <a:rPr lang="en-US" sz="2000" b="1" dirty="0" err="1" smtClean="0"/>
              <a:t>f(x</a:t>
            </a:r>
            <a:r>
              <a:rPr lang="en-US" sz="2000" b="1" dirty="0" smtClean="0"/>
              <a:t>) = </a:t>
            </a:r>
            <a:r>
              <a:rPr lang="en-US" sz="2000" b="1" dirty="0" err="1" smtClean="0">
                <a:latin typeface="Symbol" charset="2"/>
              </a:rPr>
              <a:t>m</a:t>
            </a:r>
            <a:r>
              <a:rPr lang="en-US" sz="2000" b="1" dirty="0" smtClean="0"/>
              <a:t> </a:t>
            </a:r>
            <a:r>
              <a:rPr lang="en-US" sz="2000" b="1" dirty="0" err="1" smtClean="0"/>
              <a:t>z</a:t>
            </a:r>
            <a:r>
              <a:rPr lang="en-US" sz="2000" b="1" dirty="0" smtClean="0"/>
              <a:t> (</a:t>
            </a:r>
            <a:r>
              <a:rPr lang="en-US" sz="2000" b="1" dirty="0" err="1" smtClean="0"/>
              <a:t>z</a:t>
            </a:r>
            <a:r>
              <a:rPr lang="en-US" sz="2000" b="1" dirty="0" smtClean="0"/>
              <a:t> &lt; </a:t>
            </a:r>
            <a:r>
              <a:rPr lang="en-US" sz="2000" b="1" dirty="0" err="1" smtClean="0"/>
              <a:t>x</a:t>
            </a:r>
            <a:r>
              <a:rPr lang="en-US" sz="2000" b="1" dirty="0" smtClean="0"/>
              <a:t>) [ </a:t>
            </a:r>
            <a:r>
              <a:rPr lang="en-US" sz="2000" b="1" dirty="0" err="1" smtClean="0"/>
              <a:t>P(z</a:t>
            </a:r>
            <a:r>
              <a:rPr lang="en-US" sz="2000" b="1" dirty="0" smtClean="0"/>
              <a:t>) ] if </a:t>
            </a:r>
            <a:r>
              <a:rPr lang="en-US" sz="2000" b="1" dirty="0" err="1" smtClean="0">
                <a:sym typeface="Symbol" charset="2"/>
              </a:rPr>
              <a:t></a:t>
            </a:r>
            <a:r>
              <a:rPr lang="en-US" sz="2000" b="1" dirty="0" smtClean="0">
                <a:sym typeface="Symbol" charset="2"/>
              </a:rPr>
              <a:t> such a </a:t>
            </a:r>
            <a:r>
              <a:rPr lang="en-US" sz="2000" b="1" dirty="0" err="1" smtClean="0">
                <a:sym typeface="Symbol" charset="2"/>
              </a:rPr>
              <a:t>z</a:t>
            </a:r>
            <a:r>
              <a:rPr lang="en-US" sz="2000" b="1" dirty="0" smtClean="0"/>
              <a:t>,</a:t>
            </a:r>
          </a:p>
          <a:p>
            <a:pPr eaLnBrk="1" hangingPunct="1">
              <a:lnSpc>
                <a:spcPct val="80000"/>
              </a:lnSpc>
              <a:buFontTx/>
              <a:buNone/>
            </a:pPr>
            <a:r>
              <a:rPr lang="en-US" sz="2000" b="1" dirty="0" smtClean="0"/>
              <a:t>		   = </a:t>
            </a:r>
            <a:r>
              <a:rPr lang="en-US" sz="2000" b="1" dirty="0" err="1" smtClean="0"/>
              <a:t>x</a:t>
            </a:r>
            <a:r>
              <a:rPr lang="en-US" sz="2000" b="1" dirty="0" smtClean="0"/>
              <a:t>, otherwise</a:t>
            </a:r>
          </a:p>
          <a:p>
            <a:pPr eaLnBrk="1" hangingPunct="1">
              <a:lnSpc>
                <a:spcPct val="80000"/>
              </a:lnSpc>
              <a:buFontTx/>
              <a:buNone/>
            </a:pPr>
            <a:r>
              <a:rPr lang="en-US" sz="2000" b="1" dirty="0" smtClean="0"/>
              <a:t>	where </a:t>
            </a:r>
            <a:r>
              <a:rPr lang="en-US" sz="2000" b="1" dirty="0" err="1" smtClean="0"/>
              <a:t>P(z</a:t>
            </a:r>
            <a:r>
              <a:rPr lang="en-US" sz="2000" b="1" dirty="0" smtClean="0"/>
              <a:t>) is primitive recursive. </a:t>
            </a:r>
          </a:p>
          <a:p>
            <a:pPr eaLnBrk="1" hangingPunct="1">
              <a:lnSpc>
                <a:spcPct val="80000"/>
              </a:lnSpc>
              <a:buFontTx/>
              <a:buNone/>
            </a:pPr>
            <a:endParaRPr lang="en-US" sz="2000" b="1" dirty="0" smtClean="0"/>
          </a:p>
          <a:p>
            <a:pPr eaLnBrk="1" hangingPunct="1">
              <a:lnSpc>
                <a:spcPct val="80000"/>
              </a:lnSpc>
              <a:buFontTx/>
              <a:buNone/>
            </a:pPr>
            <a:r>
              <a:rPr lang="en-US" sz="2000" b="1" dirty="0" smtClean="0"/>
              <a:t>	Can show </a:t>
            </a:r>
            <a:r>
              <a:rPr lang="en-US" sz="2000" b="1" dirty="0" err="1" smtClean="0"/>
              <a:t>f</a:t>
            </a:r>
            <a:r>
              <a:rPr lang="en-US" sz="2000" b="1" dirty="0" smtClean="0"/>
              <a:t> is primitive recursive by </a:t>
            </a:r>
            <a:br>
              <a:rPr lang="en-US" sz="2000" b="1" dirty="0" smtClean="0"/>
            </a:br>
            <a:r>
              <a:rPr lang="en-US" sz="2000" b="1" dirty="0" smtClean="0"/>
              <a:t>f(0)     = 0</a:t>
            </a:r>
          </a:p>
          <a:p>
            <a:pPr eaLnBrk="1" hangingPunct="1">
              <a:lnSpc>
                <a:spcPct val="80000"/>
              </a:lnSpc>
              <a:buFontTx/>
              <a:buNone/>
            </a:pPr>
            <a:r>
              <a:rPr lang="en-US" sz="2000" b="1" dirty="0" smtClean="0"/>
              <a:t>	f(x+1) = </a:t>
            </a:r>
            <a:r>
              <a:rPr lang="en-US" sz="2000" b="1" dirty="0" err="1" smtClean="0">
                <a:latin typeface="Symbol" charset="2"/>
              </a:rPr>
              <a:t>m</a:t>
            </a:r>
            <a:r>
              <a:rPr lang="en-US" sz="2000" b="1" dirty="0" smtClean="0"/>
              <a:t> </a:t>
            </a:r>
            <a:r>
              <a:rPr lang="en-US" sz="2000" b="1" dirty="0" err="1" smtClean="0"/>
              <a:t>z</a:t>
            </a:r>
            <a:r>
              <a:rPr lang="en-US" sz="2000" b="1" dirty="0" smtClean="0"/>
              <a:t> (</a:t>
            </a:r>
            <a:r>
              <a:rPr lang="en-US" sz="2000" b="1" dirty="0" err="1" smtClean="0"/>
              <a:t>z</a:t>
            </a:r>
            <a:r>
              <a:rPr lang="en-US" sz="2000" b="1" dirty="0" smtClean="0"/>
              <a:t> </a:t>
            </a:r>
            <a:r>
              <a:rPr lang="en-US" sz="2000" b="1" dirty="0" smtClean="0">
                <a:ea typeface="Arial" charset="0"/>
                <a:cs typeface="Arial" charset="0"/>
              </a:rPr>
              <a:t>≤</a:t>
            </a:r>
            <a:r>
              <a:rPr lang="en-US" sz="2000" b="1" dirty="0" smtClean="0"/>
              <a:t> </a:t>
            </a:r>
            <a:r>
              <a:rPr lang="en-US" sz="2000" b="1" dirty="0" err="1" smtClean="0"/>
              <a:t>x</a:t>
            </a:r>
            <a:r>
              <a:rPr lang="en-US" sz="2000" b="1" dirty="0" smtClean="0"/>
              <a:t>) [ </a:t>
            </a:r>
            <a:r>
              <a:rPr lang="en-US" sz="2000" b="1" dirty="0" err="1" smtClean="0"/>
              <a:t>P(z</a:t>
            </a:r>
            <a:r>
              <a:rPr lang="en-US" sz="2000" b="1" dirty="0" smtClean="0"/>
              <a:t>) ]  </a:t>
            </a:r>
            <a:endParaRPr lang="en-US" sz="2000" b="1" dirty="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Intermediate arithmetic</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err="1" smtClean="0"/>
              <a:t>x</a:t>
            </a:r>
            <a:r>
              <a:rPr lang="en-US" sz="2000" b="1" dirty="0" smtClean="0"/>
              <a:t> // </a:t>
            </a:r>
            <a:r>
              <a:rPr lang="en-US" sz="2000" b="1" dirty="0" err="1" smtClean="0"/>
              <a:t>y</a:t>
            </a:r>
            <a:r>
              <a:rPr lang="en-US" sz="2000" b="1" dirty="0" smtClean="0"/>
              <a:t>:</a:t>
            </a:r>
          </a:p>
          <a:p>
            <a:pPr eaLnBrk="1" hangingPunct="1">
              <a:lnSpc>
                <a:spcPct val="80000"/>
              </a:lnSpc>
              <a:buFontTx/>
              <a:buNone/>
            </a:pPr>
            <a:r>
              <a:rPr lang="en-US" sz="2000" b="1" dirty="0" smtClean="0"/>
              <a:t>	x//0 = 0		: silly, but want a value</a:t>
            </a:r>
          </a:p>
          <a:p>
            <a:pPr eaLnBrk="1" hangingPunct="1">
              <a:lnSpc>
                <a:spcPct val="80000"/>
              </a:lnSpc>
              <a:buFontTx/>
              <a:buNone/>
            </a:pPr>
            <a:r>
              <a:rPr lang="en-US" sz="2000" b="1" dirty="0" smtClean="0"/>
              <a:t>	x//(y+1) = </a:t>
            </a:r>
            <a:r>
              <a:rPr lang="en-US" sz="2000" b="1" dirty="0" err="1" smtClean="0">
                <a:latin typeface="Symbol" charset="2"/>
              </a:rPr>
              <a:t>m</a:t>
            </a:r>
            <a:r>
              <a:rPr lang="en-US" sz="2000" b="1" dirty="0" smtClean="0"/>
              <a:t> </a:t>
            </a:r>
            <a:r>
              <a:rPr lang="en-US" sz="2000" b="1" dirty="0" err="1" smtClean="0"/>
              <a:t>z</a:t>
            </a:r>
            <a:r>
              <a:rPr lang="en-US" sz="2000" b="1" dirty="0" smtClean="0"/>
              <a:t> (</a:t>
            </a:r>
            <a:r>
              <a:rPr lang="en-US" sz="2000" b="1" dirty="0" err="1" smtClean="0"/>
              <a:t>z</a:t>
            </a:r>
            <a:r>
              <a:rPr lang="en-US" sz="2000" b="1" dirty="0" smtClean="0"/>
              <a:t>&lt;</a:t>
            </a:r>
            <a:r>
              <a:rPr lang="en-US" sz="2000" b="1" dirty="0" err="1" smtClean="0"/>
              <a:t>x</a:t>
            </a:r>
            <a:r>
              <a:rPr lang="en-US" sz="2000" b="1" dirty="0" smtClean="0"/>
              <a:t>) [ (z+1)*(y+1) &gt; </a:t>
            </a:r>
            <a:r>
              <a:rPr lang="en-US" sz="2000" b="1" dirty="0" err="1" smtClean="0"/>
              <a:t>x</a:t>
            </a:r>
            <a:r>
              <a:rPr lang="en-US" sz="2000" b="1" dirty="0" smtClean="0"/>
              <a:t> ]</a:t>
            </a:r>
          </a:p>
          <a:p>
            <a:pPr eaLnBrk="1" hangingPunct="1">
              <a:lnSpc>
                <a:spcPct val="80000"/>
              </a:lnSpc>
              <a:buFontTx/>
              <a:buNone/>
            </a:pPr>
            <a:endParaRPr lang="en-US" sz="2000" b="1" dirty="0" smtClean="0"/>
          </a:p>
          <a:p>
            <a:pPr eaLnBrk="1" hangingPunct="1">
              <a:lnSpc>
                <a:spcPct val="80000"/>
              </a:lnSpc>
              <a:buFontTx/>
              <a:buNone/>
            </a:pPr>
            <a:r>
              <a:rPr lang="en-US" sz="2000" b="1" dirty="0" err="1" smtClean="0"/>
              <a:t>x</a:t>
            </a:r>
            <a:r>
              <a:rPr lang="en-US" sz="2000" b="1" dirty="0" smtClean="0"/>
              <a:t> | </a:t>
            </a:r>
            <a:r>
              <a:rPr lang="en-US" sz="2000" b="1" dirty="0" err="1" smtClean="0"/>
              <a:t>y</a:t>
            </a:r>
            <a:r>
              <a:rPr lang="en-US" sz="2000" b="1" dirty="0" smtClean="0"/>
              <a:t>: </a:t>
            </a:r>
            <a:r>
              <a:rPr lang="en-US" sz="2000" b="1" dirty="0" err="1" smtClean="0"/>
              <a:t>x</a:t>
            </a:r>
            <a:r>
              <a:rPr lang="en-US" sz="2000" b="1" dirty="0" smtClean="0"/>
              <a:t> is a divisor of </a:t>
            </a:r>
            <a:r>
              <a:rPr lang="en-US" sz="2000" b="1" dirty="0" err="1" smtClean="0"/>
              <a:t>y</a:t>
            </a:r>
            <a:endParaRPr lang="en-US" sz="2000" b="1" dirty="0" smtClean="0"/>
          </a:p>
          <a:p>
            <a:pPr eaLnBrk="1" hangingPunct="1">
              <a:lnSpc>
                <a:spcPct val="80000"/>
              </a:lnSpc>
              <a:buFontTx/>
              <a:buNone/>
            </a:pPr>
            <a:r>
              <a:rPr lang="en-US" sz="2000" b="1" dirty="0" smtClean="0"/>
              <a:t>	</a:t>
            </a:r>
            <a:r>
              <a:rPr lang="en-US" sz="2000" b="1" dirty="0" err="1" smtClean="0"/>
              <a:t>x|y</a:t>
            </a:r>
            <a:r>
              <a:rPr lang="en-US" sz="2000" b="1" dirty="0" smtClean="0"/>
              <a:t> = ((</a:t>
            </a:r>
            <a:r>
              <a:rPr lang="en-US" sz="2000" b="1" dirty="0" err="1" smtClean="0"/>
              <a:t>y//x</a:t>
            </a:r>
            <a:r>
              <a:rPr lang="en-US" sz="2000" b="1" dirty="0" smtClean="0"/>
              <a:t>) * </a:t>
            </a:r>
            <a:r>
              <a:rPr lang="en-US" sz="2000" b="1" dirty="0" err="1" smtClean="0"/>
              <a:t>x</a:t>
            </a:r>
            <a:r>
              <a:rPr lang="en-US" sz="2000" b="1" dirty="0" smtClean="0"/>
              <a:t>) == </a:t>
            </a:r>
            <a:r>
              <a:rPr lang="en-US" sz="2000" b="1" dirty="0" err="1" smtClean="0"/>
              <a:t>y</a:t>
            </a:r>
            <a:endParaRPr lang="en-US" sz="2000" b="1" dirty="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err="1" smtClean="0">
                <a:solidFill>
                  <a:schemeClr val="bg2"/>
                </a:solidFill>
              </a:rPr>
              <a:t>Primality</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2000" b="1" dirty="0" err="1" smtClean="0"/>
              <a:t>firstFactor(x</a:t>
            </a:r>
            <a:r>
              <a:rPr lang="en-US" sz="2000" b="1" dirty="0" smtClean="0"/>
              <a:t>): first non-zero, non-one factor of </a:t>
            </a:r>
            <a:r>
              <a:rPr lang="en-US" sz="2000" b="1" dirty="0" err="1" smtClean="0"/>
              <a:t>x</a:t>
            </a:r>
            <a:r>
              <a:rPr lang="en-US" sz="2000" b="1" dirty="0" smtClean="0"/>
              <a:t>.</a:t>
            </a:r>
          </a:p>
          <a:p>
            <a:pPr eaLnBrk="1" hangingPunct="1">
              <a:lnSpc>
                <a:spcPct val="80000"/>
              </a:lnSpc>
              <a:buFontTx/>
              <a:buNone/>
            </a:pPr>
            <a:r>
              <a:rPr lang="en-US" sz="2000" b="1" dirty="0" smtClean="0"/>
              <a:t>	</a:t>
            </a:r>
            <a:r>
              <a:rPr lang="en-US" sz="2000" b="1" dirty="0" err="1" smtClean="0"/>
              <a:t>firstfactor(x</a:t>
            </a:r>
            <a:r>
              <a:rPr lang="en-US" sz="2000" b="1" dirty="0" smtClean="0"/>
              <a:t>) = 	</a:t>
            </a:r>
            <a:r>
              <a:rPr lang="en-US" sz="2000" b="1" dirty="0" err="1" smtClean="0">
                <a:latin typeface="Symbol" charset="2"/>
              </a:rPr>
              <a:t>m</a:t>
            </a:r>
            <a:r>
              <a:rPr lang="en-US" sz="2000" b="1" dirty="0" smtClean="0"/>
              <a:t> </a:t>
            </a:r>
            <a:r>
              <a:rPr lang="en-US" sz="2000" b="1" dirty="0" err="1" smtClean="0"/>
              <a:t>z</a:t>
            </a:r>
            <a:r>
              <a:rPr lang="en-US" sz="2000" b="1" dirty="0" smtClean="0"/>
              <a:t>  (2 ≤ </a:t>
            </a:r>
            <a:r>
              <a:rPr lang="en-US" sz="2000" b="1" dirty="0" err="1" smtClean="0"/>
              <a:t>z</a:t>
            </a:r>
            <a:r>
              <a:rPr lang="en-US" sz="2000" b="1" dirty="0" smtClean="0"/>
              <a:t> ≤ </a:t>
            </a:r>
            <a:r>
              <a:rPr lang="en-US" sz="2000" b="1" dirty="0" err="1" smtClean="0"/>
              <a:t>x</a:t>
            </a:r>
            <a:r>
              <a:rPr lang="en-US" sz="2000" b="1" dirty="0" smtClean="0"/>
              <a:t>) [ </a:t>
            </a:r>
            <a:r>
              <a:rPr lang="en-US" sz="2000" b="1" dirty="0" err="1" smtClean="0"/>
              <a:t>z|x</a:t>
            </a:r>
            <a:r>
              <a:rPr lang="en-US" sz="2000" b="1" dirty="0" smtClean="0"/>
              <a:t> ] , </a:t>
            </a:r>
          </a:p>
          <a:p>
            <a:pPr eaLnBrk="1" hangingPunct="1">
              <a:lnSpc>
                <a:spcPct val="80000"/>
              </a:lnSpc>
              <a:buFontTx/>
              <a:buNone/>
            </a:pPr>
            <a:r>
              <a:rPr lang="en-US" sz="2000" b="1" dirty="0" smtClean="0"/>
              <a:t>				0 if none</a:t>
            </a:r>
          </a:p>
          <a:p>
            <a:pPr eaLnBrk="1" hangingPunct="1">
              <a:lnSpc>
                <a:spcPct val="80000"/>
              </a:lnSpc>
              <a:buFontTx/>
              <a:buNone/>
            </a:pPr>
            <a:endParaRPr lang="en-US" sz="2000" b="1" dirty="0" smtClean="0"/>
          </a:p>
          <a:p>
            <a:pPr eaLnBrk="1" hangingPunct="1">
              <a:lnSpc>
                <a:spcPct val="80000"/>
              </a:lnSpc>
              <a:buFontTx/>
              <a:buNone/>
            </a:pPr>
            <a:r>
              <a:rPr lang="en-US" sz="2000" b="1" dirty="0" err="1" smtClean="0"/>
              <a:t>isPrime(x</a:t>
            </a:r>
            <a:r>
              <a:rPr lang="en-US" sz="2000" b="1" dirty="0" smtClean="0"/>
              <a:t>):</a:t>
            </a:r>
          </a:p>
          <a:p>
            <a:pPr eaLnBrk="1" hangingPunct="1">
              <a:lnSpc>
                <a:spcPct val="80000"/>
              </a:lnSpc>
              <a:buFontTx/>
              <a:buNone/>
            </a:pPr>
            <a:r>
              <a:rPr lang="en-US" sz="2000" b="1" dirty="0" smtClean="0"/>
              <a:t>	</a:t>
            </a:r>
            <a:r>
              <a:rPr lang="en-US" sz="2000" b="1" dirty="0" err="1" smtClean="0"/>
              <a:t>isPrime(x</a:t>
            </a:r>
            <a:r>
              <a:rPr lang="en-US" sz="2000" b="1" dirty="0" smtClean="0"/>
              <a:t>) = </a:t>
            </a:r>
            <a:r>
              <a:rPr lang="en-US" sz="2000" b="1" dirty="0" err="1" smtClean="0"/>
              <a:t>firstFactor(x</a:t>
            </a:r>
            <a:r>
              <a:rPr lang="en-US" sz="2000" b="1" dirty="0" smtClean="0"/>
              <a:t>) == </a:t>
            </a:r>
            <a:r>
              <a:rPr lang="en-US" sz="2000" b="1" dirty="0" err="1" smtClean="0"/>
              <a:t>x</a:t>
            </a:r>
            <a:r>
              <a:rPr lang="en-US" sz="2000" b="1" dirty="0" smtClean="0"/>
              <a:t> &amp;&amp; (</a:t>
            </a:r>
            <a:r>
              <a:rPr lang="en-US" sz="2000" b="1" dirty="0" err="1" smtClean="0"/>
              <a:t>x</a:t>
            </a:r>
            <a:r>
              <a:rPr lang="en-US" sz="2000" b="1" dirty="0" smtClean="0"/>
              <a:t>&gt;1)</a:t>
            </a:r>
          </a:p>
          <a:p>
            <a:pPr eaLnBrk="1" hangingPunct="1">
              <a:lnSpc>
                <a:spcPct val="80000"/>
              </a:lnSpc>
              <a:buFontTx/>
              <a:buNone/>
            </a:pPr>
            <a:endParaRPr lang="en-US" sz="2000" b="1" dirty="0" smtClean="0"/>
          </a:p>
          <a:p>
            <a:pPr eaLnBrk="1" hangingPunct="1">
              <a:lnSpc>
                <a:spcPct val="80000"/>
              </a:lnSpc>
              <a:buFontTx/>
              <a:buNone/>
            </a:pPr>
            <a:r>
              <a:rPr lang="en-US" sz="2000" b="1" dirty="0" err="1" smtClean="0"/>
              <a:t>prime(i</a:t>
            </a:r>
            <a:r>
              <a:rPr lang="en-US" sz="2000" b="1" dirty="0" smtClean="0"/>
              <a:t>) = </a:t>
            </a:r>
            <a:r>
              <a:rPr lang="en-US" sz="2000" b="1" dirty="0" err="1" smtClean="0"/>
              <a:t>i-th</a:t>
            </a:r>
            <a:r>
              <a:rPr lang="en-US" sz="2000" b="1" dirty="0" smtClean="0"/>
              <a:t> prime:</a:t>
            </a:r>
          </a:p>
          <a:p>
            <a:pPr eaLnBrk="1" hangingPunct="1">
              <a:lnSpc>
                <a:spcPct val="80000"/>
              </a:lnSpc>
              <a:buFontTx/>
              <a:buNone/>
            </a:pPr>
            <a:r>
              <a:rPr lang="en-US" sz="2000" b="1" dirty="0" smtClean="0"/>
              <a:t>	prime(0) = 2</a:t>
            </a:r>
          </a:p>
          <a:p>
            <a:pPr eaLnBrk="1" hangingPunct="1">
              <a:lnSpc>
                <a:spcPct val="80000"/>
              </a:lnSpc>
              <a:buFontTx/>
              <a:buNone/>
            </a:pPr>
            <a:r>
              <a:rPr lang="en-US" sz="2000" b="1" dirty="0" smtClean="0"/>
              <a:t>	prime(x+1) = </a:t>
            </a:r>
            <a:r>
              <a:rPr lang="en-US" sz="2000" b="1" dirty="0" err="1" smtClean="0">
                <a:latin typeface="Symbol" charset="2"/>
              </a:rPr>
              <a:t>m</a:t>
            </a:r>
            <a:r>
              <a:rPr lang="en-US" sz="2000" b="1" dirty="0" smtClean="0">
                <a:latin typeface="Symbol" charset="2"/>
              </a:rPr>
              <a:t> </a:t>
            </a:r>
            <a:r>
              <a:rPr lang="en-US" sz="2000" b="1" dirty="0" err="1" smtClean="0"/>
              <a:t>z(prime(x</a:t>
            </a:r>
            <a:r>
              <a:rPr lang="en-US" sz="2000" b="1" dirty="0" smtClean="0"/>
              <a:t>)&lt; </a:t>
            </a:r>
            <a:r>
              <a:rPr lang="en-US" sz="2000" b="1" dirty="0" err="1" smtClean="0"/>
              <a:t>z</a:t>
            </a:r>
            <a:r>
              <a:rPr lang="en-US" sz="2000" b="1" dirty="0" smtClean="0"/>
              <a:t> ≤prime(x)!+1)[isPrime(z)]</a:t>
            </a:r>
          </a:p>
          <a:p>
            <a:pPr eaLnBrk="1" hangingPunct="1">
              <a:lnSpc>
                <a:spcPct val="80000"/>
              </a:lnSpc>
              <a:buFontTx/>
              <a:buNone/>
            </a:pPr>
            <a:r>
              <a:rPr lang="en-US" sz="2000" b="1" dirty="0" smtClean="0"/>
              <a:t>We will abbreviate this as p</a:t>
            </a:r>
            <a:r>
              <a:rPr lang="en-US" sz="2000" b="1" baseline="-25000" dirty="0" smtClean="0"/>
              <a:t>i</a:t>
            </a:r>
            <a:r>
              <a:rPr lang="en-US" sz="2000" b="1" dirty="0" smtClean="0"/>
              <a:t> for </a:t>
            </a:r>
            <a:r>
              <a:rPr lang="en-US" sz="2000" b="1" dirty="0" err="1" smtClean="0"/>
              <a:t>prime(i</a:t>
            </a:r>
            <a:r>
              <a:rPr lang="en-US" sz="2000" b="1" dirty="0" smtClean="0"/>
              <a:t>)</a:t>
            </a:r>
            <a:endParaRPr lang="en-US" sz="1800" b="1" dirty="0"/>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Exponentiation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buFontTx/>
              <a:buNone/>
            </a:pPr>
            <a:r>
              <a:rPr lang="en-US" sz="2000" b="1" dirty="0" err="1" smtClean="0"/>
              <a:t>x^y</a:t>
            </a:r>
            <a:r>
              <a:rPr lang="en-US" sz="2000" b="1" dirty="0" smtClean="0"/>
              <a:t>:</a:t>
            </a:r>
          </a:p>
          <a:p>
            <a:pPr eaLnBrk="1" hangingPunct="1">
              <a:buFontTx/>
              <a:buNone/>
            </a:pPr>
            <a:r>
              <a:rPr lang="en-US" sz="2000" b="1" dirty="0" smtClean="0"/>
              <a:t>	x^0 = 1</a:t>
            </a:r>
          </a:p>
          <a:p>
            <a:pPr eaLnBrk="1" hangingPunct="1">
              <a:buFontTx/>
              <a:buNone/>
            </a:pPr>
            <a:r>
              <a:rPr lang="en-US" sz="2000" b="1" dirty="0" smtClean="0"/>
              <a:t>	x^(y+1) = </a:t>
            </a:r>
            <a:r>
              <a:rPr lang="en-US" sz="2000" b="1" dirty="0" err="1" smtClean="0"/>
              <a:t>x</a:t>
            </a:r>
            <a:r>
              <a:rPr lang="en-US" sz="2000" b="1" dirty="0" smtClean="0"/>
              <a:t> * </a:t>
            </a:r>
            <a:r>
              <a:rPr lang="en-US" sz="2000" b="1" dirty="0" err="1" smtClean="0"/>
              <a:t>x^y</a:t>
            </a:r>
            <a:endParaRPr lang="en-US" sz="2000" b="1" dirty="0" smtClean="0"/>
          </a:p>
          <a:p>
            <a:pPr eaLnBrk="1" hangingPunct="1">
              <a:buFontTx/>
              <a:buNone/>
            </a:pPr>
            <a:endParaRPr lang="en-US" sz="2000" b="1" dirty="0" smtClean="0"/>
          </a:p>
          <a:p>
            <a:pPr eaLnBrk="1" hangingPunct="1">
              <a:buFontTx/>
              <a:buNone/>
            </a:pPr>
            <a:r>
              <a:rPr lang="en-US" sz="2000" b="1" dirty="0" err="1" smtClean="0"/>
              <a:t>exp(x,i</a:t>
            </a:r>
            <a:r>
              <a:rPr lang="en-US" sz="2000" b="1" dirty="0" smtClean="0"/>
              <a:t>): the exponent of p</a:t>
            </a:r>
            <a:r>
              <a:rPr lang="en-US" sz="2000" b="1" baseline="-25000" dirty="0" smtClean="0"/>
              <a:t>i</a:t>
            </a:r>
            <a:r>
              <a:rPr lang="en-US" sz="2000" b="1" dirty="0" smtClean="0"/>
              <a:t> in number </a:t>
            </a:r>
            <a:r>
              <a:rPr lang="en-US" sz="2000" b="1" dirty="0" err="1" smtClean="0"/>
              <a:t>x</a:t>
            </a:r>
            <a:r>
              <a:rPr lang="en-US" sz="2000" b="1" dirty="0" smtClean="0"/>
              <a:t>.</a:t>
            </a:r>
          </a:p>
          <a:p>
            <a:pPr eaLnBrk="1" hangingPunct="1">
              <a:buFontTx/>
              <a:buNone/>
            </a:pPr>
            <a:r>
              <a:rPr lang="en-US" sz="2000" b="1" dirty="0" smtClean="0"/>
              <a:t>	</a:t>
            </a:r>
            <a:r>
              <a:rPr lang="en-US" sz="2000" b="1" dirty="0" err="1" smtClean="0"/>
              <a:t>exp(x,i</a:t>
            </a:r>
            <a:r>
              <a:rPr lang="en-US" sz="2000" b="1" dirty="0" smtClean="0"/>
              <a:t>) = </a:t>
            </a:r>
            <a:r>
              <a:rPr lang="en-US" sz="2000" b="1" dirty="0" err="1" smtClean="0">
                <a:latin typeface="Symbol" charset="2"/>
              </a:rPr>
              <a:t>m</a:t>
            </a:r>
            <a:r>
              <a:rPr lang="en-US" sz="2000" b="1" dirty="0" smtClean="0"/>
              <a:t> </a:t>
            </a:r>
            <a:r>
              <a:rPr lang="en-US" sz="2000" b="1" dirty="0" err="1" smtClean="0"/>
              <a:t>z</a:t>
            </a:r>
            <a:r>
              <a:rPr lang="en-US" sz="2000" b="1" dirty="0" smtClean="0"/>
              <a:t>  (</a:t>
            </a:r>
            <a:r>
              <a:rPr lang="en-US" sz="2000" b="1" dirty="0" err="1" smtClean="0"/>
              <a:t>z</a:t>
            </a:r>
            <a:r>
              <a:rPr lang="en-US" sz="2000" b="1" dirty="0" smtClean="0"/>
              <a:t>&lt;</a:t>
            </a:r>
            <a:r>
              <a:rPr lang="en-US" sz="2000" b="1" dirty="0" err="1" smtClean="0"/>
              <a:t>x</a:t>
            </a:r>
            <a:r>
              <a:rPr lang="en-US" sz="2000" b="1" dirty="0" smtClean="0"/>
              <a:t>) [ ~(p</a:t>
            </a:r>
            <a:r>
              <a:rPr lang="en-US" sz="2000" b="1" baseline="-25000" dirty="0" smtClean="0"/>
              <a:t>i</a:t>
            </a:r>
            <a:r>
              <a:rPr lang="en-US" sz="2000" b="1" dirty="0" smtClean="0"/>
              <a:t>^(z+1) | </a:t>
            </a:r>
            <a:r>
              <a:rPr lang="en-US" sz="2000" b="1" dirty="0" err="1" smtClean="0"/>
              <a:t>x</a:t>
            </a:r>
            <a:r>
              <a:rPr lang="en-US" sz="2000" b="1" dirty="0" smtClean="0"/>
              <a:t>) ]</a:t>
            </a:r>
            <a:endParaRPr lang="en-US"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 </a:t>
            </a:r>
          </a:p>
        </p:txBody>
      </p:sp>
      <p:sp>
        <p:nvSpPr>
          <p:cNvPr id="7171" name="Rectangle 3"/>
          <p:cNvSpPr>
            <a:spLocks noGrp="1" noChangeArrowheads="1"/>
          </p:cNvSpPr>
          <p:nvPr>
            <p:ph type="body" idx="1"/>
          </p:nvPr>
        </p:nvSpPr>
        <p:spPr>
          <a:xfrm>
            <a:off x="990600" y="1905000"/>
            <a:ext cx="7162800" cy="3429000"/>
          </a:xfrm>
        </p:spPr>
        <p:txBody>
          <a:bodyPr/>
          <a:lstStyle/>
          <a:p>
            <a:pPr lvl="2" eaLnBrk="1" hangingPunct="1">
              <a:lnSpc>
                <a:spcPct val="90000"/>
              </a:lnSpc>
              <a:buFont typeface="Times" pitchFamily="-110" charset="0"/>
              <a:buNone/>
            </a:pPr>
            <a:r>
              <a:rPr lang="en-US" sz="2000" smtClean="0"/>
              <a:t>	</a:t>
            </a:r>
            <a:r>
              <a:rPr lang="en-US" sz="2000" b="1" smtClean="0"/>
              <a:t>Interestingly, these usually come in pairs </a:t>
            </a:r>
          </a:p>
          <a:p>
            <a:pPr lvl="2" eaLnBrk="1" hangingPunct="1">
              <a:lnSpc>
                <a:spcPct val="90000"/>
              </a:lnSpc>
              <a:buFont typeface="Times" pitchFamily="-110" charset="0"/>
              <a:buNone/>
            </a:pPr>
            <a:endParaRPr lang="en-US" sz="2000" b="1" smtClean="0"/>
          </a:p>
          <a:p>
            <a:pPr lvl="2" eaLnBrk="1" hangingPunct="1">
              <a:lnSpc>
                <a:spcPct val="90000"/>
              </a:lnSpc>
              <a:buFont typeface="Times" pitchFamily="-110" charset="0"/>
              <a:buNone/>
            </a:pPr>
            <a:r>
              <a:rPr lang="en-US" sz="2000" b="1" smtClean="0"/>
              <a:t>		a </a:t>
            </a:r>
            <a:r>
              <a:rPr lang="en-US" sz="2000" b="1" i="1" smtClean="0"/>
              <a:t>decision </a:t>
            </a:r>
            <a:r>
              <a:rPr lang="en-US" sz="2000" b="1" smtClean="0"/>
              <a:t>problem, and</a:t>
            </a:r>
          </a:p>
          <a:p>
            <a:pPr lvl="2" eaLnBrk="1" hangingPunct="1">
              <a:lnSpc>
                <a:spcPct val="90000"/>
              </a:lnSpc>
              <a:buFont typeface="Times" pitchFamily="-110" charset="0"/>
              <a:buNone/>
            </a:pPr>
            <a:endParaRPr lang="en-US" sz="2000" b="1" smtClean="0"/>
          </a:p>
          <a:p>
            <a:pPr lvl="2" eaLnBrk="1" hangingPunct="1">
              <a:lnSpc>
                <a:spcPct val="90000"/>
              </a:lnSpc>
              <a:buFont typeface="Times" pitchFamily="-110" charset="0"/>
              <a:buNone/>
            </a:pPr>
            <a:r>
              <a:rPr lang="en-US" sz="2000" b="1" smtClean="0"/>
              <a:t> 		an </a:t>
            </a:r>
            <a:r>
              <a:rPr lang="en-US" sz="2000" b="1" i="1" smtClean="0"/>
              <a:t>optimization</a:t>
            </a:r>
            <a:r>
              <a:rPr lang="en-US" sz="2000" b="1" smtClean="0"/>
              <a:t> problem.</a:t>
            </a:r>
          </a:p>
          <a:p>
            <a:pPr lvl="2" eaLnBrk="1" hangingPunct="1">
              <a:lnSpc>
                <a:spcPct val="90000"/>
              </a:lnSpc>
              <a:buFont typeface="Times" pitchFamily="-110" charset="0"/>
              <a:buNone/>
            </a:pPr>
            <a:endParaRPr lang="en-US" sz="2000" b="1" smtClean="0"/>
          </a:p>
          <a:p>
            <a:pPr lvl="2" eaLnBrk="1" hangingPunct="1">
              <a:lnSpc>
                <a:spcPct val="90000"/>
              </a:lnSpc>
              <a:buFont typeface="Times" pitchFamily="-110" charset="0"/>
              <a:buNone/>
            </a:pPr>
            <a:r>
              <a:rPr lang="en-US" sz="2000" b="1" smtClean="0"/>
              <a:t>Equally easy, or equally difficult, to solve.</a:t>
            </a:r>
          </a:p>
          <a:p>
            <a:pPr lvl="2" eaLnBrk="1" hangingPunct="1">
              <a:lnSpc>
                <a:spcPct val="90000"/>
              </a:lnSpc>
              <a:buFont typeface="Times" pitchFamily="-110" charset="0"/>
              <a:buNone/>
            </a:pPr>
            <a:r>
              <a:rPr lang="en-US" sz="2000" b="1" smtClean="0"/>
              <a:t>	</a:t>
            </a:r>
          </a:p>
          <a:p>
            <a:pPr lvl="2" eaLnBrk="1" hangingPunct="1">
              <a:lnSpc>
                <a:spcPct val="90000"/>
              </a:lnSpc>
              <a:buFont typeface="Times" pitchFamily="-110" charset="0"/>
              <a:buNone/>
            </a:pPr>
            <a:r>
              <a:rPr lang="en-US" sz="2000" b="1" smtClean="0"/>
              <a:t>Both can be solved in polynomial time, or both require exponential time.</a:t>
            </a:r>
          </a:p>
          <a:p>
            <a:pPr eaLnBrk="1" hangingPunct="1">
              <a:lnSpc>
                <a:spcPct val="90000"/>
              </a:lnSpc>
            </a:pPr>
            <a:endParaRPr lang="en-US" sz="2000" b="1" smtClean="0"/>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Pairing function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b="1" dirty="0" err="1" smtClean="0"/>
              <a:t>pair(x,y</a:t>
            </a:r>
            <a:r>
              <a:rPr lang="en-US" sz="2000" b="1" dirty="0" smtClean="0"/>
              <a:t>) = &lt;</a:t>
            </a:r>
            <a:r>
              <a:rPr lang="en-US" sz="2000" b="1" dirty="0" err="1" smtClean="0"/>
              <a:t>x,y</a:t>
            </a:r>
            <a:r>
              <a:rPr lang="en-US" sz="2000" b="1" dirty="0" smtClean="0"/>
              <a:t>&gt; = 2</a:t>
            </a:r>
            <a:r>
              <a:rPr lang="en-US" sz="2000" b="1" baseline="30000" dirty="0" smtClean="0"/>
              <a:t>x</a:t>
            </a:r>
            <a:r>
              <a:rPr lang="en-US" sz="2000" b="1" dirty="0" smtClean="0"/>
              <a:t>  (2y + 1) – 1</a:t>
            </a:r>
            <a:br>
              <a:rPr lang="en-US" sz="2000" b="1" dirty="0" smtClean="0"/>
            </a:br>
            <a:endParaRPr lang="en-US" sz="2000" b="1" dirty="0" smtClean="0"/>
          </a:p>
          <a:p>
            <a:pPr eaLnBrk="1" hangingPunct="1">
              <a:lnSpc>
                <a:spcPct val="80000"/>
              </a:lnSpc>
            </a:pPr>
            <a:r>
              <a:rPr lang="en-US" sz="2000" b="1" dirty="0" smtClean="0"/>
              <a:t>with inverses	</a:t>
            </a:r>
          </a:p>
          <a:p>
            <a:pPr eaLnBrk="1" hangingPunct="1">
              <a:lnSpc>
                <a:spcPct val="80000"/>
              </a:lnSpc>
              <a:buFontTx/>
              <a:buNone/>
            </a:pPr>
            <a:r>
              <a:rPr lang="en-US" sz="2000" b="1" dirty="0" smtClean="0"/>
              <a:t>		&lt;</a:t>
            </a:r>
            <a:r>
              <a:rPr lang="en-US" sz="2000" b="1" dirty="0" err="1" smtClean="0"/>
              <a:t>z</a:t>
            </a:r>
            <a:r>
              <a:rPr lang="en-US" sz="2000" b="1" dirty="0" smtClean="0"/>
              <a:t>&gt;</a:t>
            </a:r>
            <a:r>
              <a:rPr lang="en-US" sz="2000" b="1" baseline="-25000" dirty="0" smtClean="0"/>
              <a:t>1</a:t>
            </a:r>
            <a:r>
              <a:rPr lang="en-US" sz="2000" b="1" dirty="0" smtClean="0"/>
              <a:t> = exp(z+1,0)</a:t>
            </a:r>
            <a:br>
              <a:rPr lang="en-US" sz="2000" b="1" dirty="0" smtClean="0"/>
            </a:br>
            <a:r>
              <a:rPr lang="en-US" sz="2000" b="1" dirty="0" smtClean="0"/>
              <a:t>	</a:t>
            </a:r>
            <a:br>
              <a:rPr lang="en-US" sz="2000" b="1" dirty="0" smtClean="0"/>
            </a:br>
            <a:r>
              <a:rPr lang="en-US" sz="2000" b="1" dirty="0" smtClean="0"/>
              <a:t>	&lt;</a:t>
            </a:r>
            <a:r>
              <a:rPr lang="en-US" sz="2000" b="1" dirty="0" err="1" smtClean="0"/>
              <a:t>z</a:t>
            </a:r>
            <a:r>
              <a:rPr lang="en-US" sz="2000" b="1" dirty="0" smtClean="0"/>
              <a:t>&gt;</a:t>
            </a:r>
            <a:r>
              <a:rPr lang="en-US" sz="2000" b="1" baseline="-25000" dirty="0" smtClean="0"/>
              <a:t>2</a:t>
            </a:r>
            <a:r>
              <a:rPr lang="en-US" sz="2000" b="1" dirty="0" smtClean="0"/>
              <a:t> = ((( </a:t>
            </a:r>
            <a:r>
              <a:rPr lang="en-US" sz="2000" b="1" dirty="0" err="1" smtClean="0"/>
              <a:t>z</a:t>
            </a:r>
            <a:r>
              <a:rPr lang="en-US" sz="2000" b="1" dirty="0" smtClean="0"/>
              <a:t> + 1 ) // 2 </a:t>
            </a:r>
            <a:r>
              <a:rPr lang="en-US" sz="2000" b="1" baseline="30000" dirty="0" smtClean="0"/>
              <a:t>&lt;</a:t>
            </a:r>
            <a:r>
              <a:rPr lang="en-US" sz="2000" b="1" baseline="30000" dirty="0" err="1" smtClean="0"/>
              <a:t>z</a:t>
            </a:r>
            <a:r>
              <a:rPr lang="en-US" sz="2000" b="1" baseline="30000" dirty="0" smtClean="0"/>
              <a:t>&gt;</a:t>
            </a:r>
            <a:r>
              <a:rPr lang="en-US" sz="2000" b="1" baseline="10000" dirty="0" smtClean="0"/>
              <a:t>1</a:t>
            </a:r>
            <a:r>
              <a:rPr lang="en-US" sz="2000" b="1" dirty="0" smtClean="0"/>
              <a:t>  ) – 1 ) // 2</a:t>
            </a:r>
          </a:p>
          <a:p>
            <a:pPr eaLnBrk="1" hangingPunct="1"/>
            <a:r>
              <a:rPr lang="en-US" sz="2000" b="1" dirty="0" smtClean="0"/>
              <a:t>These are very useful and can be extended to encode </a:t>
            </a:r>
            <a:r>
              <a:rPr lang="en-US" sz="2000" b="1" dirty="0" err="1" smtClean="0"/>
              <a:t>n-tuples</a:t>
            </a:r>
            <a:endParaRPr lang="en-US" sz="2000" b="1" dirty="0" smtClean="0"/>
          </a:p>
          <a:p>
            <a:pPr eaLnBrk="1" hangingPunct="1">
              <a:buFontTx/>
              <a:buNone/>
            </a:pPr>
            <a:r>
              <a:rPr lang="en-US" sz="2000" b="1" dirty="0" smtClean="0"/>
              <a:t>		&lt;</a:t>
            </a:r>
            <a:r>
              <a:rPr lang="en-US" sz="2000" b="1" dirty="0" err="1" smtClean="0"/>
              <a:t>x,y,z</a:t>
            </a:r>
            <a:r>
              <a:rPr lang="en-US" sz="2000" b="1" dirty="0" smtClean="0"/>
              <a:t>&gt; = &lt;</a:t>
            </a:r>
            <a:r>
              <a:rPr lang="en-US" sz="2000" b="1" dirty="0" err="1" smtClean="0"/>
              <a:t>x</a:t>
            </a:r>
            <a:r>
              <a:rPr lang="en-US" sz="2000" b="1" dirty="0" smtClean="0"/>
              <a:t>, &lt;</a:t>
            </a:r>
            <a:r>
              <a:rPr lang="en-US" sz="2000" b="1" dirty="0" err="1" smtClean="0"/>
              <a:t>y,z</a:t>
            </a:r>
            <a:r>
              <a:rPr lang="en-US" sz="2000" b="1" dirty="0" smtClean="0"/>
              <a:t>&gt; &gt; (note: stack analogy)</a:t>
            </a:r>
            <a:endParaRPr lang="en-US" sz="2000" b="1" dirty="0"/>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Incompleteness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None/>
            </a:pPr>
            <a:r>
              <a:rPr lang="en-US" sz="2000" b="1" dirty="0" smtClean="0"/>
              <a:t>	The primitive recursive functions are all algorithms (they halt on all input). For this reason, we know that the primitive recursive functions are incomplete.</a:t>
            </a:r>
          </a:p>
          <a:p>
            <a:pPr eaLnBrk="1" hangingPunct="1">
              <a:lnSpc>
                <a:spcPct val="80000"/>
              </a:lnSpc>
              <a:buNone/>
            </a:pPr>
            <a:endParaRPr lang="en-US" sz="2000" b="1" dirty="0" smtClean="0"/>
          </a:p>
          <a:p>
            <a:pPr eaLnBrk="1" hangingPunct="1">
              <a:lnSpc>
                <a:spcPct val="80000"/>
              </a:lnSpc>
              <a:buNone/>
            </a:pPr>
            <a:r>
              <a:rPr lang="en-US" sz="2000" b="1" dirty="0" smtClean="0"/>
              <a:t>	To create a complete model, we need some form of potentially unbounded iteration. That will be provided by an operation called minimization, in which we do not set a bound. This extends the primitive recursive functions to the (partial) recursive functions. Partial just means that these functions might diverge on some inputs. We contrast that with total recursive, the subset of recursive functions that converge everywhere (are algorithms).</a:t>
            </a:r>
            <a:endParaRPr lang="en-US" sz="2000" b="1" dirty="0"/>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Unbounded minimization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000" b="1" dirty="0" smtClean="0"/>
              <a:t>Minimization: </a:t>
            </a:r>
          </a:p>
          <a:p>
            <a:pPr eaLnBrk="1" hangingPunct="1">
              <a:buFontTx/>
              <a:buNone/>
            </a:pPr>
            <a:r>
              <a:rPr lang="en-US" sz="2000" b="1" dirty="0" smtClean="0"/>
              <a:t>	If G is already known to be recursive, then so is F, where</a:t>
            </a:r>
          </a:p>
          <a:p>
            <a:pPr eaLnBrk="1" hangingPunct="1">
              <a:buFontTx/>
              <a:buNone/>
            </a:pPr>
            <a:r>
              <a:rPr lang="en-US" sz="2000" b="1" dirty="0" smtClean="0"/>
              <a:t>		F(x1,…,</a:t>
            </a:r>
            <a:r>
              <a:rPr lang="en-US" sz="2000" b="1" dirty="0" err="1" smtClean="0"/>
              <a:t>xn</a:t>
            </a:r>
            <a:r>
              <a:rPr lang="en-US" sz="2000" b="1" dirty="0" smtClean="0"/>
              <a:t>) = </a:t>
            </a:r>
            <a:r>
              <a:rPr lang="en-US" sz="2000" b="1" dirty="0" smtClean="0">
                <a:latin typeface="Symbol" charset="2"/>
              </a:rPr>
              <a:t>m</a:t>
            </a:r>
            <a:r>
              <a:rPr lang="en-US" sz="2000" b="1" dirty="0" smtClean="0"/>
              <a:t>y (G(y,x1,…,</a:t>
            </a:r>
            <a:r>
              <a:rPr lang="en-US" sz="2000" b="1" dirty="0" err="1" smtClean="0"/>
              <a:t>xn</a:t>
            </a:r>
            <a:r>
              <a:rPr lang="en-US" sz="2000" b="1" dirty="0" smtClean="0"/>
              <a:t>) == 1)</a:t>
            </a:r>
          </a:p>
          <a:p>
            <a:pPr eaLnBrk="1" hangingPunct="1"/>
            <a:r>
              <a:rPr lang="en-US" sz="2000" b="1" dirty="0" smtClean="0"/>
              <a:t>We also allow other predicates besides testing for one.  In fact any predicate that is recursive can be used as the stopping condition.</a:t>
            </a:r>
          </a:p>
          <a:p>
            <a:pPr eaLnBrk="1" hangingPunct="1">
              <a:buFontTx/>
              <a:buNone/>
            </a:pPr>
            <a:endParaRPr lang="en-US" sz="2000" b="1" dirty="0"/>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Equivalence of models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000" b="1" dirty="0" smtClean="0"/>
              <a:t>We will now show </a:t>
            </a:r>
            <a:br>
              <a:rPr lang="en-US" sz="2000" b="1" dirty="0" smtClean="0"/>
            </a:br>
            <a:r>
              <a:rPr lang="en-US" sz="2000" b="1" dirty="0" smtClean="0"/>
              <a:t>TURING ≤ REGISTER ≤ FACTOR ≤ RECURSIVE ≤ TURING </a:t>
            </a:r>
            <a:br>
              <a:rPr lang="en-US" sz="2000" b="1" dirty="0" smtClean="0"/>
            </a:br>
            <a:r>
              <a:rPr lang="en-US" sz="2000" b="1" dirty="0" smtClean="0"/>
              <a:t>where by A ≤ B, we mean that every instance of A can be replaced by an equivalent instance of B. </a:t>
            </a:r>
          </a:p>
          <a:p>
            <a:pPr eaLnBrk="1" hangingPunct="1"/>
            <a:r>
              <a:rPr lang="en-US" sz="2000" b="1" dirty="0" smtClean="0"/>
              <a:t>The transitive closure will then get us the desired result.</a:t>
            </a:r>
          </a:p>
          <a:p>
            <a:pPr eaLnBrk="1" hangingPunct="1"/>
            <a:r>
              <a:rPr lang="en-US" sz="2000" b="1" dirty="0" smtClean="0"/>
              <a:t>We will actually omit much of the details, focusing on the encodings, and just sketching the needed constructions. If you wish to see the detailed constructions, they can be found in …</a:t>
            </a:r>
            <a:endParaRPr lang="en-US" sz="2000" b="1" dirty="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TURING ≤ REGISTER </a:t>
            </a:r>
            <a:endParaRPr lang="en-US" dirty="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Standard Turing Computable </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1800" b="1" dirty="0" smtClean="0"/>
              <a:t>We will assume from here on out, </a:t>
            </a:r>
            <a:r>
              <a:rPr lang="en-US" sz="1800" b="1" dirty="0" err="1" smtClean="0"/>
              <a:t>wlog</a:t>
            </a:r>
            <a:r>
              <a:rPr lang="en-US" sz="1800" b="1" dirty="0" smtClean="0"/>
              <a:t>, that the tape alphabet is {0,1}, with 0 denoting a blank square.</a:t>
            </a:r>
          </a:p>
          <a:p>
            <a:pPr eaLnBrk="1" hangingPunct="1"/>
            <a:r>
              <a:rPr lang="en-US" sz="1800" b="1" dirty="0" smtClean="0"/>
              <a:t>We will assume that computation starts with the Turing machine in state 0, the </a:t>
            </a:r>
            <a:r>
              <a:rPr lang="en-US" sz="1800" b="1" dirty="0" err="1" smtClean="0"/>
              <a:t>argument(s</a:t>
            </a:r>
            <a:r>
              <a:rPr lang="en-US" sz="1800" b="1" dirty="0" smtClean="0"/>
              <a:t>) to the left of the scanned square and the scanned square and all to its right being blank.</a:t>
            </a:r>
          </a:p>
          <a:p>
            <a:pPr eaLnBrk="1" hangingPunct="1"/>
            <a:r>
              <a:rPr lang="en-US" sz="1800" b="1" dirty="0" smtClean="0"/>
              <a:t>Further, we will assume that the argument values are in unary notation, e.g., …0110111q</a:t>
            </a:r>
            <a:r>
              <a:rPr lang="en-US" sz="1800" b="1" baseline="-25000" dirty="0" smtClean="0"/>
              <a:t>0</a:t>
            </a:r>
            <a:r>
              <a:rPr lang="en-US" sz="1800" b="1" dirty="0" smtClean="0"/>
              <a:t>0… would represent input arguments of (2,3).</a:t>
            </a:r>
          </a:p>
          <a:p>
            <a:pPr eaLnBrk="1" hangingPunct="1"/>
            <a:r>
              <a:rPr lang="en-US" sz="1800" b="1" dirty="0" smtClean="0"/>
              <a:t>Finally, we assume that the machine halts with the arguments unchanged and the answer to the right of the scanned square, e.g., …0110111q</a:t>
            </a:r>
            <a:r>
              <a:rPr lang="en-US" sz="1800" b="1" baseline="-25000" dirty="0" smtClean="0"/>
              <a:t>h</a:t>
            </a:r>
            <a:r>
              <a:rPr lang="en-US" sz="1800" b="1" dirty="0" smtClean="0"/>
              <a:t>011111 would be the result of adding the input and terminating in state </a:t>
            </a:r>
            <a:r>
              <a:rPr lang="en-US" sz="1800" b="1" dirty="0" err="1" smtClean="0"/>
              <a:t>h</a:t>
            </a:r>
            <a:r>
              <a:rPr lang="en-US" sz="1800" b="1" dirty="0" smtClean="0"/>
              <a:t>.</a:t>
            </a:r>
          </a:p>
          <a:p>
            <a:pPr eaLnBrk="1" hangingPunct="1"/>
            <a:endParaRPr lang="en-US" sz="2000" b="1" dirty="0"/>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Finite marking of TM tape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Recall that a Turing tape, while unbounded, is finitely marked. The key reason is that the tape starts with just a finite number of non-blank squares and can only expand the number of marked squares by one at each steps, so at any finite future time, the tape is still finitely marked.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Encoding a Turing Machine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For any model of computation, we require a finite representation of the machine’s current status, called an instantaneous description (id). For a Turing Machine, we need to represent the squares to the left of the scanned square; the scanned square and all those to its right; and the current state.</a:t>
            </a:r>
          </a:p>
          <a:p>
            <a:pPr eaLnBrk="1" hangingPunct="1">
              <a:lnSpc>
                <a:spcPct val="90000"/>
              </a:lnSpc>
            </a:pPr>
            <a:r>
              <a:rPr lang="en-US" sz="2000" b="1" dirty="0" smtClean="0"/>
              <a:t>To see how this can be done, consider a machine that is in state 7, with its tape containing</a:t>
            </a:r>
            <a:br>
              <a:rPr lang="en-US" sz="2000" b="1" dirty="0" smtClean="0"/>
            </a:br>
            <a:r>
              <a:rPr lang="en-US" sz="2000" b="1" dirty="0" smtClean="0"/>
              <a:t>… 0 0 1 0 1 0 0 1 1 q</a:t>
            </a:r>
            <a:r>
              <a:rPr lang="en-US" sz="2000" b="1" baseline="-25000" dirty="0" smtClean="0"/>
              <a:t>7</a:t>
            </a:r>
            <a:r>
              <a:rPr lang="en-US" sz="2000" b="1" dirty="0" smtClean="0"/>
              <a:t> </a:t>
            </a:r>
            <a:r>
              <a:rPr lang="en-US" sz="2000" b="1" u="sng" dirty="0" smtClean="0"/>
              <a:t>0</a:t>
            </a:r>
            <a:r>
              <a:rPr lang="en-US" sz="2000" b="1" dirty="0" smtClean="0"/>
              <a:t> 1 0 …</a:t>
            </a:r>
          </a:p>
          <a:p>
            <a:pPr eaLnBrk="1" hangingPunct="1">
              <a:lnSpc>
                <a:spcPct val="90000"/>
              </a:lnSpc>
            </a:pPr>
            <a:r>
              <a:rPr lang="en-US" sz="2000" b="1" dirty="0" smtClean="0"/>
              <a:t>The underscore indicates the square being read.  We denote this by the finite id</a:t>
            </a:r>
            <a:br>
              <a:rPr lang="en-US" sz="2000" b="1" dirty="0" smtClean="0"/>
            </a:br>
            <a:r>
              <a:rPr lang="en-US" sz="2000" b="1" dirty="0" smtClean="0"/>
              <a:t>1 0 1 0 0 1 1 q</a:t>
            </a:r>
            <a:r>
              <a:rPr lang="en-US" sz="2000" b="1" baseline="-25000" dirty="0" smtClean="0"/>
              <a:t>7</a:t>
            </a:r>
            <a:r>
              <a:rPr lang="en-US" sz="2000" b="1" dirty="0" smtClean="0"/>
              <a:t> </a:t>
            </a:r>
            <a:r>
              <a:rPr lang="en-US" sz="2000" b="1" u="sng" dirty="0" smtClean="0"/>
              <a:t>0</a:t>
            </a:r>
            <a:r>
              <a:rPr lang="en-US" sz="2000" b="1" dirty="0" smtClean="0"/>
              <a:t> 1</a:t>
            </a:r>
          </a:p>
          <a:p>
            <a:pPr eaLnBrk="1" hangingPunct="1">
              <a:lnSpc>
                <a:spcPct val="90000"/>
              </a:lnSpc>
            </a:pPr>
            <a:r>
              <a:rPr lang="en-US" sz="2000" b="1" dirty="0" smtClean="0"/>
              <a:t>In this notation, we always write down the scanned square, even if it and all symbols to its right are blank.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Encoding a Turing Machine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An id can be represented by a triple of natural numbers, (</a:t>
            </a:r>
            <a:r>
              <a:rPr lang="en-US" sz="2000" b="1" dirty="0" err="1" smtClean="0"/>
              <a:t>L,R,i</a:t>
            </a:r>
            <a:r>
              <a:rPr lang="en-US" sz="2000" b="1" dirty="0" smtClean="0"/>
              <a:t>), where L is the number denoted by the binary sequence to the left, R is the number denoted by the reversal of the binary sequence to the right of the </a:t>
            </a:r>
            <a:r>
              <a:rPr lang="en-US" sz="2000" b="1" dirty="0" err="1" smtClean="0"/>
              <a:t>qi</a:t>
            </a:r>
            <a:r>
              <a:rPr lang="en-US" sz="2000" b="1" dirty="0" smtClean="0"/>
              <a:t>, and </a:t>
            </a:r>
            <a:r>
              <a:rPr lang="en-US" sz="2000" b="1" dirty="0" err="1" smtClean="0"/>
              <a:t>i</a:t>
            </a:r>
            <a:r>
              <a:rPr lang="en-US" sz="2000" b="1" dirty="0" smtClean="0"/>
              <a:t> is the state index (assume </a:t>
            </a:r>
            <a:r>
              <a:rPr lang="en-US" sz="2000" b="1" dirty="0" err="1" smtClean="0"/>
              <a:t>n</a:t>
            </a:r>
            <a:r>
              <a:rPr lang="en-US" sz="2000" b="1" dirty="0" smtClean="0"/>
              <a:t> states, 0..n-1).  </a:t>
            </a:r>
          </a:p>
          <a:p>
            <a:pPr eaLnBrk="1" hangingPunct="1">
              <a:lnSpc>
                <a:spcPct val="90000"/>
              </a:lnSpc>
            </a:pPr>
            <a:r>
              <a:rPr lang="en-US" sz="2000" b="1" dirty="0" smtClean="0"/>
              <a:t>So, </a:t>
            </a:r>
            <a:br>
              <a:rPr lang="en-US" sz="2000" b="1" dirty="0" smtClean="0"/>
            </a:br>
            <a:r>
              <a:rPr lang="en-US" sz="2000" b="1" dirty="0" smtClean="0"/>
              <a:t>… 0 0 1 0 1 0 0 1 1 q</a:t>
            </a:r>
            <a:r>
              <a:rPr lang="en-US" sz="2000" b="1" baseline="-25000" dirty="0" smtClean="0"/>
              <a:t>7</a:t>
            </a:r>
            <a:r>
              <a:rPr lang="en-US" sz="2000" b="1" dirty="0" smtClean="0"/>
              <a:t> </a:t>
            </a:r>
            <a:r>
              <a:rPr lang="en-US" sz="2000" b="1" u="sng" dirty="0" smtClean="0"/>
              <a:t>0</a:t>
            </a:r>
            <a:r>
              <a:rPr lang="en-US" sz="2000" b="1" dirty="0" smtClean="0"/>
              <a:t> 0 0 … </a:t>
            </a:r>
            <a:br>
              <a:rPr lang="en-US" sz="2000" b="1" dirty="0" smtClean="0"/>
            </a:br>
            <a:r>
              <a:rPr lang="en-US" sz="2000" b="1" dirty="0" smtClean="0"/>
              <a:t>is just (83, 0, 7).</a:t>
            </a:r>
            <a:br>
              <a:rPr lang="en-US" sz="2000" b="1" dirty="0" smtClean="0"/>
            </a:br>
            <a:r>
              <a:rPr lang="en-US" sz="2000" b="1" dirty="0" smtClean="0"/>
              <a:t>… 0 0 1 0 q</a:t>
            </a:r>
            <a:r>
              <a:rPr lang="en-US" sz="2000" b="1" baseline="-25000" dirty="0" smtClean="0"/>
              <a:t>5</a:t>
            </a:r>
            <a:r>
              <a:rPr lang="en-US" sz="2000" b="1" dirty="0" smtClean="0"/>
              <a:t> </a:t>
            </a:r>
            <a:r>
              <a:rPr lang="en-US" sz="2000" b="1" u="sng" dirty="0" smtClean="0"/>
              <a:t>1</a:t>
            </a:r>
            <a:r>
              <a:rPr lang="en-US" sz="2000" b="1" dirty="0" smtClean="0"/>
              <a:t> 0 1 1 0 0 …</a:t>
            </a:r>
            <a:br>
              <a:rPr lang="en-US" sz="2000" b="1" dirty="0" smtClean="0"/>
            </a:br>
            <a:r>
              <a:rPr lang="en-US" sz="2000" b="1" dirty="0" smtClean="0"/>
              <a:t>is represented as (2, 13, 5).</a:t>
            </a:r>
          </a:p>
          <a:p>
            <a:pPr eaLnBrk="1" hangingPunct="1">
              <a:lnSpc>
                <a:spcPct val="90000"/>
              </a:lnSpc>
            </a:pPr>
            <a:r>
              <a:rPr lang="en-US" sz="2000" b="1" dirty="0" smtClean="0"/>
              <a:t>We can store the R part in register 1, the L part in register 2, and the state index in register 3 of a Register Machine. </a:t>
            </a:r>
            <a:endParaRPr lang="en-US" sz="2000" b="1" dirty="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Useful RM routines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Assume </a:t>
            </a:r>
            <a:r>
              <a:rPr lang="en-US" sz="2000" b="1" dirty="0" err="1" smtClean="0"/>
              <a:t>w,x</a:t>
            </a:r>
            <a:r>
              <a:rPr lang="en-US" sz="2000" b="1" dirty="0" smtClean="0"/>
              <a:t> are available work registers, initialized to 0.</a:t>
            </a:r>
          </a:p>
          <a:p>
            <a:pPr eaLnBrk="1" hangingPunct="1">
              <a:lnSpc>
                <a:spcPct val="90000"/>
              </a:lnSpc>
            </a:pPr>
            <a:r>
              <a:rPr lang="en-US" sz="2000" b="1" dirty="0" err="1" smtClean="0"/>
              <a:t>JUMP(label</a:t>
            </a:r>
            <a:r>
              <a:rPr lang="en-US" sz="2000" b="1" dirty="0" smtClean="0"/>
              <a:t>)</a:t>
            </a:r>
          </a:p>
          <a:p>
            <a:pPr lvl="1" eaLnBrk="1" hangingPunct="1">
              <a:lnSpc>
                <a:spcPct val="90000"/>
              </a:lnSpc>
            </a:pPr>
            <a:r>
              <a:rPr lang="en-US" sz="1600" b="1" dirty="0" smtClean="0"/>
              <a:t>1. </a:t>
            </a:r>
            <a:r>
              <a:rPr lang="en-US" sz="1600" b="1" dirty="0" err="1" smtClean="0"/>
              <a:t>DECw[label,label</a:t>
            </a:r>
            <a:r>
              <a:rPr lang="en-US" sz="1600" b="1" dirty="0" smtClean="0"/>
              <a:t>]</a:t>
            </a:r>
          </a:p>
          <a:p>
            <a:pPr eaLnBrk="1" hangingPunct="1">
              <a:lnSpc>
                <a:spcPct val="90000"/>
              </a:lnSpc>
            </a:pPr>
            <a:r>
              <a:rPr lang="en-US" sz="2000" b="1" dirty="0" err="1" smtClean="0"/>
              <a:t>ZEROr</a:t>
            </a:r>
            <a:endParaRPr lang="en-US" sz="2000" b="1" dirty="0" smtClean="0"/>
          </a:p>
          <a:p>
            <a:pPr lvl="1" eaLnBrk="1" hangingPunct="1">
              <a:lnSpc>
                <a:spcPct val="90000"/>
              </a:lnSpc>
            </a:pPr>
            <a:r>
              <a:rPr lang="en-US" sz="1600" b="1" dirty="0" smtClean="0"/>
              <a:t>1. DECr[1,2]</a:t>
            </a:r>
          </a:p>
          <a:p>
            <a:pPr eaLnBrk="1" hangingPunct="1">
              <a:lnSpc>
                <a:spcPct val="90000"/>
              </a:lnSpc>
            </a:pPr>
            <a:r>
              <a:rPr lang="en-US" sz="2000" b="1" dirty="0" err="1" smtClean="0"/>
              <a:t>COPY(r,s</a:t>
            </a:r>
            <a:r>
              <a:rPr lang="en-US" sz="2000" b="1" dirty="0" smtClean="0"/>
              <a:t>) : copy </a:t>
            </a:r>
            <a:r>
              <a:rPr lang="en-US" sz="2000" b="1" dirty="0" err="1" smtClean="0"/>
              <a:t>r</a:t>
            </a:r>
            <a:r>
              <a:rPr lang="en-US" sz="2000" b="1" dirty="0" smtClean="0"/>
              <a:t> to </a:t>
            </a:r>
            <a:r>
              <a:rPr lang="en-US" sz="2000" b="1" dirty="0" err="1" smtClean="0"/>
              <a:t>s</a:t>
            </a:r>
            <a:r>
              <a:rPr lang="en-US" sz="2000" b="1" dirty="0" smtClean="0"/>
              <a:t>, using </a:t>
            </a:r>
            <a:r>
              <a:rPr lang="en-US" sz="2000" b="1" dirty="0" err="1" smtClean="0"/>
              <a:t>w</a:t>
            </a:r>
            <a:r>
              <a:rPr lang="en-US" sz="2000" b="1" dirty="0" smtClean="0"/>
              <a:t> as a  work register</a:t>
            </a:r>
          </a:p>
          <a:p>
            <a:pPr lvl="1" eaLnBrk="1" hangingPunct="1">
              <a:lnSpc>
                <a:spcPct val="90000"/>
              </a:lnSpc>
            </a:pPr>
            <a:r>
              <a:rPr lang="en-US" sz="1600" b="1" dirty="0" smtClean="0"/>
              <a:t>1. </a:t>
            </a:r>
            <a:r>
              <a:rPr lang="en-US" sz="1600" b="1" dirty="0" err="1" smtClean="0"/>
              <a:t>ZEROs</a:t>
            </a:r>
            <a:endParaRPr lang="en-US" sz="1600" b="1" dirty="0" smtClean="0"/>
          </a:p>
          <a:p>
            <a:pPr lvl="1" eaLnBrk="1" hangingPunct="1">
              <a:lnSpc>
                <a:spcPct val="90000"/>
              </a:lnSpc>
            </a:pPr>
            <a:r>
              <a:rPr lang="en-US" sz="1600" b="1" dirty="0" smtClean="0"/>
              <a:t>2. DECr[3,5]</a:t>
            </a:r>
          </a:p>
          <a:p>
            <a:pPr lvl="1" eaLnBrk="1" hangingPunct="1">
              <a:lnSpc>
                <a:spcPct val="90000"/>
              </a:lnSpc>
            </a:pPr>
            <a:r>
              <a:rPr lang="en-US" sz="1600" b="1" dirty="0" smtClean="0"/>
              <a:t>3. INCs[4]</a:t>
            </a:r>
          </a:p>
          <a:p>
            <a:pPr lvl="1" eaLnBrk="1" hangingPunct="1">
              <a:lnSpc>
                <a:spcPct val="90000"/>
              </a:lnSpc>
            </a:pPr>
            <a:r>
              <a:rPr lang="en-US" sz="1600" b="1" dirty="0" smtClean="0"/>
              <a:t>4. INCw[2]</a:t>
            </a:r>
          </a:p>
          <a:p>
            <a:pPr lvl="1" eaLnBrk="1" hangingPunct="1">
              <a:lnSpc>
                <a:spcPct val="90000"/>
              </a:lnSpc>
            </a:pPr>
            <a:r>
              <a:rPr lang="en-US" sz="1600" b="1" dirty="0" smtClean="0"/>
              <a:t>5. DECw[6,7]</a:t>
            </a:r>
            <a:endParaRPr lang="en-US" sz="1200" b="1" dirty="0" smtClean="0"/>
          </a:p>
          <a:p>
            <a:pPr lvl="1" eaLnBrk="1" hangingPunct="1">
              <a:lnSpc>
                <a:spcPct val="90000"/>
              </a:lnSpc>
            </a:pPr>
            <a:r>
              <a:rPr lang="en-US" sz="1600" b="1" dirty="0" smtClean="0"/>
              <a:t>6. INCr[5]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r>
              <a:rPr lang="en-US" smtClean="0"/>
              <a:t> </a:t>
            </a:r>
          </a:p>
        </p:txBody>
      </p:sp>
      <p:sp>
        <p:nvSpPr>
          <p:cNvPr id="234499" name="Rectangle 3"/>
          <p:cNvSpPr>
            <a:spLocks noGrp="1" noChangeArrowheads="1"/>
          </p:cNvSpPr>
          <p:nvPr>
            <p:ph type="body" idx="1"/>
          </p:nvPr>
        </p:nvSpPr>
        <p:spPr/>
        <p:txBody>
          <a:bodyPr/>
          <a:lstStyle/>
          <a:p>
            <a:pPr eaLnBrk="1" hangingPunct="1">
              <a:buFont typeface="Times" pitchFamily="-110" charset="0"/>
              <a:buNone/>
            </a:pPr>
            <a:r>
              <a:rPr lang="en-US" b="1" smtClean="0"/>
              <a:t>{Example: Vertex Cover, Multiprocessor Scheduling}</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Useful RM routines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400" b="1" dirty="0" err="1" smtClean="0"/>
              <a:t>Move(r,s</a:t>
            </a:r>
            <a:r>
              <a:rPr lang="en-US" sz="2400" b="1" dirty="0" smtClean="0"/>
              <a:t>) : move </a:t>
            </a:r>
            <a:r>
              <a:rPr lang="en-US" sz="2400" b="1" dirty="0" err="1" smtClean="0"/>
              <a:t>r</a:t>
            </a:r>
            <a:r>
              <a:rPr lang="en-US" sz="2400" b="1" dirty="0" smtClean="0"/>
              <a:t> to </a:t>
            </a:r>
            <a:r>
              <a:rPr lang="en-US" sz="2400" b="1" dirty="0" err="1" smtClean="0"/>
              <a:t>s</a:t>
            </a:r>
            <a:r>
              <a:rPr lang="en-US" sz="2400" b="1" dirty="0" smtClean="0"/>
              <a:t>; set </a:t>
            </a:r>
            <a:r>
              <a:rPr lang="en-US" sz="2400" b="1" dirty="0" err="1" smtClean="0"/>
              <a:t>r</a:t>
            </a:r>
            <a:r>
              <a:rPr lang="en-US" sz="2400" b="1" dirty="0" smtClean="0"/>
              <a:t> to zero</a:t>
            </a:r>
          </a:p>
          <a:p>
            <a:pPr lvl="1" eaLnBrk="1" hangingPunct="1">
              <a:lnSpc>
                <a:spcPct val="90000"/>
              </a:lnSpc>
            </a:pPr>
            <a:r>
              <a:rPr lang="en-US" sz="1600" b="1" dirty="0" smtClean="0"/>
              <a:t>1. </a:t>
            </a:r>
            <a:r>
              <a:rPr lang="en-US" sz="1600" b="1" dirty="0" err="1" smtClean="0"/>
              <a:t>ZEROs</a:t>
            </a:r>
            <a:endParaRPr lang="en-US" sz="1600" b="1" dirty="0" smtClean="0"/>
          </a:p>
          <a:p>
            <a:pPr lvl="1" eaLnBrk="1" hangingPunct="1">
              <a:lnSpc>
                <a:spcPct val="90000"/>
              </a:lnSpc>
            </a:pPr>
            <a:r>
              <a:rPr lang="en-US" sz="1600" b="1" dirty="0" smtClean="0"/>
              <a:t>2. DECr[3,5]</a:t>
            </a:r>
          </a:p>
          <a:p>
            <a:pPr lvl="1" eaLnBrk="1" hangingPunct="1">
              <a:lnSpc>
                <a:spcPct val="90000"/>
              </a:lnSpc>
            </a:pPr>
            <a:r>
              <a:rPr lang="en-US" sz="1600" b="1" dirty="0" smtClean="0"/>
              <a:t>3. INCs[4]</a:t>
            </a:r>
          </a:p>
          <a:p>
            <a:pPr eaLnBrk="1" hangingPunct="1">
              <a:lnSpc>
                <a:spcPct val="90000"/>
              </a:lnSpc>
            </a:pPr>
            <a:r>
              <a:rPr lang="en-US" sz="2000" b="1" dirty="0" err="1" smtClean="0"/>
              <a:t>IF_r_Odd(label</a:t>
            </a:r>
            <a:r>
              <a:rPr lang="en-US" sz="2000" b="1" dirty="0" smtClean="0"/>
              <a:t>)</a:t>
            </a:r>
          </a:p>
          <a:p>
            <a:pPr lvl="1" eaLnBrk="1" hangingPunct="1">
              <a:lnSpc>
                <a:spcPct val="90000"/>
              </a:lnSpc>
            </a:pPr>
            <a:r>
              <a:rPr lang="en-US" sz="1600" b="1" dirty="0" smtClean="0"/>
              <a:t>1. </a:t>
            </a:r>
            <a:r>
              <a:rPr lang="en-US" sz="1600" b="1" dirty="0" err="1" smtClean="0"/>
              <a:t>COPY(r,x</a:t>
            </a:r>
            <a:r>
              <a:rPr lang="en-US" sz="1600" b="1" dirty="0" smtClean="0"/>
              <a:t>)</a:t>
            </a:r>
          </a:p>
          <a:p>
            <a:pPr lvl="1" eaLnBrk="1" hangingPunct="1">
              <a:lnSpc>
                <a:spcPct val="90000"/>
              </a:lnSpc>
            </a:pPr>
            <a:r>
              <a:rPr lang="en-US" sz="1600" b="1" dirty="0" smtClean="0"/>
              <a:t>2. DECx(3,5)</a:t>
            </a:r>
          </a:p>
          <a:p>
            <a:pPr lvl="1" eaLnBrk="1" hangingPunct="1">
              <a:lnSpc>
                <a:spcPct val="90000"/>
              </a:lnSpc>
            </a:pPr>
            <a:r>
              <a:rPr lang="en-US" sz="1600" b="1" dirty="0" smtClean="0"/>
              <a:t>3. DECx(2,4)</a:t>
            </a:r>
          </a:p>
          <a:p>
            <a:pPr lvl="1" eaLnBrk="1" hangingPunct="1">
              <a:lnSpc>
                <a:spcPct val="90000"/>
              </a:lnSpc>
            </a:pPr>
            <a:r>
              <a:rPr lang="en-US" sz="1600" b="1" dirty="0" smtClean="0"/>
              <a:t>4. </a:t>
            </a:r>
            <a:r>
              <a:rPr lang="en-US" sz="1600" b="1" dirty="0" err="1" smtClean="0"/>
              <a:t>JUMP(label</a:t>
            </a:r>
            <a:r>
              <a:rPr lang="en-US" sz="1600" b="1" dirty="0" smtClean="0"/>
              <a:t>)</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Useful RM routines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MULTIPLY_r_BY_2</a:t>
            </a:r>
          </a:p>
          <a:p>
            <a:pPr lvl="1" eaLnBrk="1" hangingPunct="1">
              <a:lnSpc>
                <a:spcPct val="90000"/>
              </a:lnSpc>
            </a:pPr>
            <a:r>
              <a:rPr lang="en-US" sz="1600" b="1" dirty="0" smtClean="0"/>
              <a:t>1. </a:t>
            </a:r>
            <a:r>
              <a:rPr lang="en-US" sz="1600" b="1" dirty="0" err="1" smtClean="0"/>
              <a:t>COPY(r,x</a:t>
            </a:r>
            <a:r>
              <a:rPr lang="en-US" sz="1600" b="1" dirty="0" smtClean="0"/>
              <a:t>)</a:t>
            </a:r>
          </a:p>
          <a:p>
            <a:pPr lvl="1" eaLnBrk="1" hangingPunct="1">
              <a:lnSpc>
                <a:spcPct val="90000"/>
              </a:lnSpc>
            </a:pPr>
            <a:r>
              <a:rPr lang="en-US" sz="1600" b="1" dirty="0" smtClean="0"/>
              <a:t>2. </a:t>
            </a:r>
            <a:r>
              <a:rPr lang="en-US" sz="1600" b="1" dirty="0" err="1" smtClean="0"/>
              <a:t>ZEROr</a:t>
            </a:r>
            <a:endParaRPr lang="en-US" sz="1600" b="1" dirty="0" smtClean="0"/>
          </a:p>
          <a:p>
            <a:pPr lvl="1" eaLnBrk="1" hangingPunct="1">
              <a:lnSpc>
                <a:spcPct val="90000"/>
              </a:lnSpc>
            </a:pPr>
            <a:r>
              <a:rPr lang="en-US" sz="1600" b="1" dirty="0" smtClean="0"/>
              <a:t>3. DECx[4,6]</a:t>
            </a:r>
          </a:p>
          <a:p>
            <a:pPr lvl="1" eaLnBrk="1" hangingPunct="1">
              <a:lnSpc>
                <a:spcPct val="90000"/>
              </a:lnSpc>
            </a:pPr>
            <a:r>
              <a:rPr lang="en-US" sz="1600" b="1" dirty="0" smtClean="0"/>
              <a:t>4. INCr[5]</a:t>
            </a:r>
          </a:p>
          <a:p>
            <a:pPr lvl="1" eaLnBrk="1" hangingPunct="1">
              <a:lnSpc>
                <a:spcPct val="90000"/>
              </a:lnSpc>
            </a:pPr>
            <a:r>
              <a:rPr lang="en-US" sz="1600" b="1" dirty="0" smtClean="0"/>
              <a:t>5. INCr[3]</a:t>
            </a:r>
          </a:p>
          <a:p>
            <a:pPr eaLnBrk="1" hangingPunct="1">
              <a:lnSpc>
                <a:spcPct val="90000"/>
              </a:lnSpc>
            </a:pPr>
            <a:r>
              <a:rPr lang="en-US" sz="2000" b="1" dirty="0" smtClean="0"/>
              <a:t>DIVIDE_r_BY_2</a:t>
            </a:r>
          </a:p>
          <a:p>
            <a:pPr lvl="1" eaLnBrk="1" hangingPunct="1">
              <a:lnSpc>
                <a:spcPct val="90000"/>
              </a:lnSpc>
            </a:pPr>
            <a:r>
              <a:rPr lang="en-US" sz="1600" b="1" dirty="0" smtClean="0"/>
              <a:t>1. </a:t>
            </a:r>
            <a:r>
              <a:rPr lang="en-US" sz="1600" b="1" dirty="0" err="1" smtClean="0"/>
              <a:t>COPY(r,x</a:t>
            </a:r>
            <a:r>
              <a:rPr lang="en-US" sz="1600" b="1" dirty="0" smtClean="0"/>
              <a:t>)</a:t>
            </a:r>
          </a:p>
          <a:p>
            <a:pPr lvl="1" eaLnBrk="1" hangingPunct="1">
              <a:lnSpc>
                <a:spcPct val="90000"/>
              </a:lnSpc>
            </a:pPr>
            <a:r>
              <a:rPr lang="en-US" sz="1600" b="1" dirty="0" smtClean="0"/>
              <a:t>2. </a:t>
            </a:r>
            <a:r>
              <a:rPr lang="en-US" sz="1600" b="1" dirty="0" err="1" smtClean="0"/>
              <a:t>ZEROr</a:t>
            </a:r>
            <a:endParaRPr lang="en-US" sz="1600" b="1" dirty="0" smtClean="0"/>
          </a:p>
          <a:p>
            <a:pPr lvl="1" eaLnBrk="1" hangingPunct="1">
              <a:lnSpc>
                <a:spcPct val="90000"/>
              </a:lnSpc>
            </a:pPr>
            <a:r>
              <a:rPr lang="en-US" sz="1600" b="1" dirty="0" smtClean="0"/>
              <a:t>3. DECx[4,6]</a:t>
            </a:r>
          </a:p>
          <a:p>
            <a:pPr lvl="1" eaLnBrk="1" hangingPunct="1">
              <a:lnSpc>
                <a:spcPct val="90000"/>
              </a:lnSpc>
            </a:pPr>
            <a:r>
              <a:rPr lang="en-US" sz="1600" b="1" dirty="0" smtClean="0"/>
              <a:t>4. DECx[5,6]</a:t>
            </a:r>
          </a:p>
          <a:p>
            <a:pPr lvl="1" eaLnBrk="1" hangingPunct="1">
              <a:lnSpc>
                <a:spcPct val="90000"/>
              </a:lnSpc>
            </a:pPr>
            <a:r>
              <a:rPr lang="en-US" sz="1600" b="1" dirty="0" smtClean="0"/>
              <a:t>5. INCr[3]</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Simulating TM by RM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1200" b="1" dirty="0" smtClean="0"/>
              <a:t>1.	    DEC3[2,q0]	: Go to simulate actions in state 0</a:t>
            </a:r>
          </a:p>
          <a:p>
            <a:pPr eaLnBrk="1" hangingPunct="1">
              <a:lnSpc>
                <a:spcPct val="80000"/>
              </a:lnSpc>
              <a:buFontTx/>
              <a:buNone/>
            </a:pPr>
            <a:r>
              <a:rPr lang="en-US" sz="1200" b="1" dirty="0" smtClean="0"/>
              <a:t>2.	    DEC3[3,q1]	: Go to simulate actions in state 1</a:t>
            </a:r>
          </a:p>
          <a:p>
            <a:pPr eaLnBrk="1" hangingPunct="1">
              <a:lnSpc>
                <a:spcPct val="80000"/>
              </a:lnSpc>
              <a:buFontTx/>
              <a:buNone/>
            </a:pPr>
            <a:r>
              <a:rPr lang="en-US" sz="1200" b="1" dirty="0" smtClean="0"/>
              <a:t>…</a:t>
            </a:r>
          </a:p>
          <a:p>
            <a:pPr eaLnBrk="1" hangingPunct="1">
              <a:lnSpc>
                <a:spcPct val="80000"/>
              </a:lnSpc>
              <a:buFontTx/>
              <a:buNone/>
            </a:pPr>
            <a:r>
              <a:rPr lang="en-US" sz="1200" b="1" dirty="0" err="1" smtClean="0"/>
              <a:t>n</a:t>
            </a:r>
            <a:r>
              <a:rPr lang="en-US" sz="1200" b="1" dirty="0" smtClean="0"/>
              <a:t>.	    DEC3[ERR,qn-1]	: Go to simulate actions in state n-1</a:t>
            </a:r>
          </a:p>
          <a:p>
            <a:pPr eaLnBrk="1" hangingPunct="1">
              <a:lnSpc>
                <a:spcPct val="80000"/>
              </a:lnSpc>
              <a:buFontTx/>
              <a:buNone/>
            </a:pPr>
            <a:r>
              <a:rPr lang="en-US" sz="1200" b="1" dirty="0" smtClean="0"/>
              <a:t>…</a:t>
            </a:r>
          </a:p>
          <a:p>
            <a:pPr eaLnBrk="1" hangingPunct="1">
              <a:lnSpc>
                <a:spcPct val="80000"/>
              </a:lnSpc>
              <a:buFontTx/>
              <a:buNone/>
            </a:pPr>
            <a:r>
              <a:rPr lang="en-US" sz="1200" b="1" dirty="0" err="1" smtClean="0"/>
              <a:t>qj</a:t>
            </a:r>
            <a:r>
              <a:rPr lang="en-US" sz="1200" b="1" dirty="0" smtClean="0"/>
              <a:t>.	    IF_r2_ODD[qj+2]	: Jump if scanning a 1</a:t>
            </a:r>
          </a:p>
          <a:p>
            <a:pPr eaLnBrk="1" hangingPunct="1">
              <a:lnSpc>
                <a:spcPct val="80000"/>
              </a:lnSpc>
              <a:buFontTx/>
              <a:buNone/>
            </a:pPr>
            <a:r>
              <a:rPr lang="en-US" sz="1200" b="1" dirty="0" smtClean="0"/>
              <a:t>qj+1.   </a:t>
            </a:r>
            <a:r>
              <a:rPr lang="en-US" sz="1200" b="1" dirty="0" err="1" smtClean="0"/>
              <a:t>JUMP[set_k</a:t>
            </a:r>
            <a:r>
              <a:rPr lang="en-US" sz="1200" b="1" dirty="0" smtClean="0"/>
              <a:t>]	: If (</a:t>
            </a:r>
            <a:r>
              <a:rPr lang="en-US" sz="1200" b="1" dirty="0" err="1" smtClean="0"/>
              <a:t>qj</a:t>
            </a:r>
            <a:r>
              <a:rPr lang="en-US" sz="1200" b="1" dirty="0" smtClean="0"/>
              <a:t> 0 0 </a:t>
            </a:r>
            <a:r>
              <a:rPr lang="en-US" sz="1200" b="1" dirty="0" err="1" smtClean="0"/>
              <a:t>qk</a:t>
            </a:r>
            <a:r>
              <a:rPr lang="en-US" sz="1200" b="1" dirty="0" smtClean="0"/>
              <a:t>) is rule in TM</a:t>
            </a:r>
          </a:p>
          <a:p>
            <a:pPr eaLnBrk="1" hangingPunct="1">
              <a:lnSpc>
                <a:spcPct val="80000"/>
              </a:lnSpc>
              <a:buFontTx/>
              <a:buNone/>
            </a:pPr>
            <a:r>
              <a:rPr lang="en-US" sz="1200" b="1" dirty="0" smtClean="0"/>
              <a:t>qj+1.   INC2[set_k]	: If (</a:t>
            </a:r>
            <a:r>
              <a:rPr lang="en-US" sz="1200" b="1" dirty="0" err="1" smtClean="0"/>
              <a:t>qj</a:t>
            </a:r>
            <a:r>
              <a:rPr lang="en-US" sz="1200" b="1" dirty="0" smtClean="0"/>
              <a:t> 0 1 </a:t>
            </a:r>
            <a:r>
              <a:rPr lang="en-US" sz="1200" b="1" dirty="0" err="1" smtClean="0"/>
              <a:t>qk</a:t>
            </a:r>
            <a:r>
              <a:rPr lang="en-US" sz="1200" b="1" dirty="0" smtClean="0"/>
              <a:t>) is rule in TM</a:t>
            </a:r>
          </a:p>
          <a:p>
            <a:pPr eaLnBrk="1" hangingPunct="1">
              <a:lnSpc>
                <a:spcPct val="80000"/>
              </a:lnSpc>
              <a:buFontTx/>
              <a:buNone/>
            </a:pPr>
            <a:r>
              <a:rPr lang="en-US" sz="1200" b="1" dirty="0" smtClean="0"/>
              <a:t>qj+1.   DIV_r2_BY_2	: If (</a:t>
            </a:r>
            <a:r>
              <a:rPr lang="en-US" sz="1200" b="1" dirty="0" err="1" smtClean="0"/>
              <a:t>qj</a:t>
            </a:r>
            <a:r>
              <a:rPr lang="en-US" sz="1200" b="1" dirty="0" smtClean="0"/>
              <a:t> 0 R </a:t>
            </a:r>
            <a:r>
              <a:rPr lang="en-US" sz="1200" b="1" dirty="0" err="1" smtClean="0"/>
              <a:t>qk</a:t>
            </a:r>
            <a:r>
              <a:rPr lang="en-US" sz="1200" b="1" dirty="0" smtClean="0"/>
              <a:t>) is rule in TM</a:t>
            </a:r>
          </a:p>
          <a:p>
            <a:pPr eaLnBrk="1" hangingPunct="1">
              <a:lnSpc>
                <a:spcPct val="80000"/>
              </a:lnSpc>
              <a:buFontTx/>
              <a:buNone/>
            </a:pPr>
            <a:r>
              <a:rPr lang="en-US" sz="1200" b="1" dirty="0" smtClean="0"/>
              <a:t>	    MUL_r1_BY_2</a:t>
            </a:r>
          </a:p>
          <a:p>
            <a:pPr eaLnBrk="1" hangingPunct="1">
              <a:lnSpc>
                <a:spcPct val="80000"/>
              </a:lnSpc>
              <a:buFontTx/>
              <a:buNone/>
            </a:pPr>
            <a:r>
              <a:rPr lang="en-US" sz="1200" b="1" dirty="0" smtClean="0"/>
              <a:t>	    </a:t>
            </a:r>
            <a:r>
              <a:rPr lang="en-US" sz="1200" b="1" dirty="0" err="1" smtClean="0"/>
              <a:t>JUMP[set_k</a:t>
            </a:r>
            <a:r>
              <a:rPr lang="en-US" sz="1200" b="1" dirty="0" smtClean="0"/>
              <a:t>]</a:t>
            </a:r>
          </a:p>
          <a:p>
            <a:pPr eaLnBrk="1" hangingPunct="1">
              <a:lnSpc>
                <a:spcPct val="80000"/>
              </a:lnSpc>
              <a:buFontTx/>
              <a:buNone/>
            </a:pPr>
            <a:r>
              <a:rPr lang="en-US" sz="1200" b="1" dirty="0" smtClean="0"/>
              <a:t>qj+1.    MUL_r2_BY_2	: If (</a:t>
            </a:r>
            <a:r>
              <a:rPr lang="en-US" sz="1200" b="1" dirty="0" err="1" smtClean="0"/>
              <a:t>qj</a:t>
            </a:r>
            <a:r>
              <a:rPr lang="en-US" sz="1200" b="1" dirty="0" smtClean="0"/>
              <a:t> 0 L </a:t>
            </a:r>
            <a:r>
              <a:rPr lang="en-US" sz="1200" b="1" dirty="0" err="1" smtClean="0"/>
              <a:t>qk</a:t>
            </a:r>
            <a:r>
              <a:rPr lang="en-US" sz="1200" b="1" dirty="0" smtClean="0"/>
              <a:t>) is rule in TM</a:t>
            </a:r>
          </a:p>
          <a:p>
            <a:pPr eaLnBrk="1" hangingPunct="1">
              <a:lnSpc>
                <a:spcPct val="80000"/>
              </a:lnSpc>
              <a:buFontTx/>
              <a:buNone/>
            </a:pPr>
            <a:r>
              <a:rPr lang="en-US" sz="1200" b="1" dirty="0" smtClean="0"/>
              <a:t>	     IF_r1_ODD then INC2</a:t>
            </a:r>
          </a:p>
          <a:p>
            <a:pPr eaLnBrk="1" hangingPunct="1">
              <a:lnSpc>
                <a:spcPct val="80000"/>
              </a:lnSpc>
              <a:buFontTx/>
              <a:buNone/>
            </a:pPr>
            <a:r>
              <a:rPr lang="en-US" sz="1200" b="1" dirty="0" smtClean="0"/>
              <a:t>	     DIV_r1_BY_2[set_k]</a:t>
            </a:r>
          </a:p>
          <a:p>
            <a:pPr eaLnBrk="1" hangingPunct="1">
              <a:lnSpc>
                <a:spcPct val="80000"/>
              </a:lnSpc>
              <a:buFontTx/>
              <a:buNone/>
            </a:pPr>
            <a:r>
              <a:rPr lang="en-US" sz="1200" b="1" dirty="0" smtClean="0"/>
              <a:t>…</a:t>
            </a:r>
          </a:p>
          <a:p>
            <a:pPr eaLnBrk="1" hangingPunct="1">
              <a:lnSpc>
                <a:spcPct val="80000"/>
              </a:lnSpc>
              <a:buFontTx/>
              <a:buNone/>
            </a:pPr>
            <a:r>
              <a:rPr lang="en-US" sz="1200" b="1" dirty="0" smtClean="0"/>
              <a:t>set_n-1. INC3[set_n-2]	: Set r3 to index n-1 for simulating state n-1</a:t>
            </a:r>
          </a:p>
          <a:p>
            <a:pPr eaLnBrk="1" hangingPunct="1">
              <a:lnSpc>
                <a:spcPct val="80000"/>
              </a:lnSpc>
              <a:buFontTx/>
              <a:buNone/>
            </a:pPr>
            <a:r>
              <a:rPr lang="en-US" sz="1200" b="1" dirty="0" smtClean="0"/>
              <a:t>set_n-2. INC3[set_n-3]	: Set r3 to index n-2 for simulating state n-2</a:t>
            </a:r>
          </a:p>
          <a:p>
            <a:pPr eaLnBrk="1" hangingPunct="1">
              <a:lnSpc>
                <a:spcPct val="80000"/>
              </a:lnSpc>
              <a:buFontTx/>
              <a:buNone/>
            </a:pPr>
            <a:r>
              <a:rPr lang="en-US" sz="1200" b="1" dirty="0" smtClean="0"/>
              <a:t>…</a:t>
            </a:r>
          </a:p>
          <a:p>
            <a:pPr eaLnBrk="1" hangingPunct="1">
              <a:lnSpc>
                <a:spcPct val="80000"/>
              </a:lnSpc>
              <a:buFontTx/>
              <a:buNone/>
            </a:pPr>
            <a:r>
              <a:rPr lang="en-US" sz="1200" b="1" dirty="0" smtClean="0"/>
              <a:t>set_0.    JUMP[1]	: Set r3 to index 0 for simulating state 0</a:t>
            </a:r>
            <a:endParaRPr lang="en-US" sz="1200" b="1" dirty="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Simulating TM by RM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Need epilog so action for missing quad (halting) jumps beyond end of simulation to clean things up, placing result in r1.  </a:t>
            </a:r>
          </a:p>
          <a:p>
            <a:pPr eaLnBrk="1" hangingPunct="1">
              <a:lnSpc>
                <a:spcPct val="90000"/>
              </a:lnSpc>
            </a:pPr>
            <a:r>
              <a:rPr lang="en-US" sz="2000" b="1" dirty="0" smtClean="0"/>
              <a:t>Can also have a prolog that starts with arguments in </a:t>
            </a:r>
            <a:r>
              <a:rPr lang="en-US" sz="2000" b="1" dirty="0" err="1" smtClean="0"/>
              <a:t>n</a:t>
            </a:r>
            <a:r>
              <a:rPr lang="en-US" sz="2000" b="1" dirty="0" smtClean="0"/>
              <a:t> registers r2 to rn+1 and stores values in r1, r2 and r3 to represent Turing machines starting configuration.</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PROLOG</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1600" b="1" dirty="0" smtClean="0"/>
              <a:t>Example assuming </a:t>
            </a:r>
            <a:r>
              <a:rPr lang="en-US" sz="1600" b="1" dirty="0" err="1" smtClean="0"/>
              <a:t>n</a:t>
            </a:r>
            <a:r>
              <a:rPr lang="en-US" sz="1600" b="1" dirty="0" smtClean="0"/>
              <a:t> arguments (fix as needed)</a:t>
            </a:r>
          </a:p>
          <a:p>
            <a:pPr eaLnBrk="1" hangingPunct="1">
              <a:lnSpc>
                <a:spcPct val="80000"/>
              </a:lnSpc>
              <a:buFontTx/>
              <a:buNone/>
            </a:pPr>
            <a:r>
              <a:rPr lang="en-US" sz="1600" b="1" dirty="0" smtClean="0"/>
              <a:t>1.	MUL_r1_BY_2[2] : Set r1 = 11…10</a:t>
            </a:r>
            <a:r>
              <a:rPr lang="en-US" sz="1600" b="1" baseline="-25000" dirty="0" smtClean="0"/>
              <a:t>2</a:t>
            </a:r>
            <a:r>
              <a:rPr lang="en-US" sz="1600" b="1" dirty="0" smtClean="0"/>
              <a:t>, where, #1's = r2</a:t>
            </a:r>
          </a:p>
          <a:p>
            <a:pPr eaLnBrk="1" hangingPunct="1">
              <a:lnSpc>
                <a:spcPct val="80000"/>
              </a:lnSpc>
              <a:buFontTx/>
              <a:buNone/>
            </a:pPr>
            <a:r>
              <a:rPr lang="en-US" sz="1600" b="1" dirty="0" smtClean="0"/>
              <a:t>2.	DEC2[3,4]	: r2 will be set to 0</a:t>
            </a:r>
          </a:p>
          <a:p>
            <a:pPr eaLnBrk="1" hangingPunct="1">
              <a:lnSpc>
                <a:spcPct val="80000"/>
              </a:lnSpc>
              <a:buFontTx/>
              <a:buNone/>
            </a:pPr>
            <a:r>
              <a:rPr lang="en-US" sz="1600" b="1" dirty="0" smtClean="0"/>
              <a:t>3.	INC1[1]	: </a:t>
            </a:r>
          </a:p>
          <a:p>
            <a:pPr eaLnBrk="1" hangingPunct="1">
              <a:lnSpc>
                <a:spcPct val="80000"/>
              </a:lnSpc>
              <a:buFontTx/>
              <a:buNone/>
            </a:pPr>
            <a:r>
              <a:rPr lang="en-US" sz="1600" b="1" dirty="0" smtClean="0"/>
              <a:t>4.	MUL_r1_BY_2[5] : Set r1 = 11…1011…10</a:t>
            </a:r>
            <a:r>
              <a:rPr lang="en-US" sz="1600" b="1" baseline="-25000" dirty="0" smtClean="0"/>
              <a:t>2</a:t>
            </a:r>
            <a:r>
              <a:rPr lang="en-US" sz="1600" b="1" dirty="0" smtClean="0"/>
              <a:t>; #1's = r2, then r3</a:t>
            </a:r>
          </a:p>
          <a:p>
            <a:pPr eaLnBrk="1" hangingPunct="1">
              <a:lnSpc>
                <a:spcPct val="80000"/>
              </a:lnSpc>
              <a:buFontTx/>
              <a:buNone/>
            </a:pPr>
            <a:r>
              <a:rPr lang="en-US" sz="1600" b="1" dirty="0" smtClean="0"/>
              <a:t>5.	DEC3[6,7]	: r3 will be set to 0</a:t>
            </a:r>
          </a:p>
          <a:p>
            <a:pPr eaLnBrk="1" hangingPunct="1">
              <a:lnSpc>
                <a:spcPct val="80000"/>
              </a:lnSpc>
              <a:buFontTx/>
              <a:buNone/>
            </a:pPr>
            <a:r>
              <a:rPr lang="en-US" sz="1600" b="1" dirty="0" smtClean="0"/>
              <a:t>6.	INC1[4]	: </a:t>
            </a:r>
          </a:p>
          <a:p>
            <a:pPr eaLnBrk="1" hangingPunct="1">
              <a:lnSpc>
                <a:spcPct val="80000"/>
              </a:lnSpc>
              <a:buFontTx/>
              <a:buNone/>
            </a:pPr>
            <a:r>
              <a:rPr lang="en-US" sz="1600" b="1" dirty="0" smtClean="0"/>
              <a:t>…</a:t>
            </a:r>
          </a:p>
          <a:p>
            <a:pPr eaLnBrk="1" hangingPunct="1">
              <a:lnSpc>
                <a:spcPct val="80000"/>
              </a:lnSpc>
              <a:buFontTx/>
              <a:buNone/>
            </a:pPr>
            <a:r>
              <a:rPr lang="en-US" sz="1600" b="1" dirty="0" smtClean="0"/>
              <a:t>3n-2. DECn+1[3n-1,3n+1]  : Set r1 = 11…1011…1011…1</a:t>
            </a:r>
            <a:r>
              <a:rPr lang="en-US" sz="1600" b="1" baseline="-25000" dirty="0" smtClean="0"/>
              <a:t>2</a:t>
            </a:r>
            <a:r>
              <a:rPr lang="en-US" sz="1600" b="1" dirty="0" smtClean="0"/>
              <a:t>; #1's = r1, r2,…</a:t>
            </a:r>
          </a:p>
          <a:p>
            <a:pPr eaLnBrk="1" hangingPunct="1">
              <a:lnSpc>
                <a:spcPct val="80000"/>
              </a:lnSpc>
              <a:buFontTx/>
              <a:buNone/>
            </a:pPr>
            <a:r>
              <a:rPr lang="en-US" sz="1600" b="1" dirty="0" smtClean="0"/>
              <a:t>3n-1. MUL_r1_BY_2[3n]   : rn+1 will be set to 0</a:t>
            </a:r>
          </a:p>
          <a:p>
            <a:pPr eaLnBrk="1" hangingPunct="1">
              <a:lnSpc>
                <a:spcPct val="80000"/>
              </a:lnSpc>
              <a:buFontTx/>
              <a:buNone/>
            </a:pPr>
            <a:r>
              <a:rPr lang="en-US" sz="1600" b="1" dirty="0" smtClean="0"/>
              <a:t>3n.    INC1[3n-2]	: </a:t>
            </a:r>
          </a:p>
          <a:p>
            <a:pPr eaLnBrk="1" hangingPunct="1">
              <a:lnSpc>
                <a:spcPct val="80000"/>
              </a:lnSpc>
              <a:buFontTx/>
              <a:buNone/>
            </a:pPr>
            <a:r>
              <a:rPr lang="en-US" sz="1600" b="1" dirty="0" smtClean="0"/>
              <a:t>3n+1.		: r1 = left tape, r2 = 0 (right), r3 = 0 (initial state)</a:t>
            </a:r>
            <a:endParaRPr lang="en-US" sz="1600" b="1" dirty="0"/>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REGISTER ≤ Factor </a:t>
            </a:r>
            <a:endParaRPr lang="en-US"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Encoding an </a:t>
            </a:r>
            <a:r>
              <a:rPr lang="en-US" sz="4000" b="1" i="1" dirty="0" err="1" smtClean="0">
                <a:solidFill>
                  <a:schemeClr val="bg2"/>
                </a:solidFill>
              </a:rPr>
              <a:t>RM’s</a:t>
            </a:r>
            <a:r>
              <a:rPr lang="en-US" sz="4000" b="1" i="1" dirty="0" smtClean="0">
                <a:solidFill>
                  <a:schemeClr val="bg2"/>
                </a:solidFill>
              </a:rPr>
              <a:t> id</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1600" b="1" dirty="0" smtClean="0"/>
              <a:t>This is a really easy one based on the fact that every member of Z</a:t>
            </a:r>
            <a:r>
              <a:rPr lang="en-US" sz="1600" b="1" baseline="30000" dirty="0" smtClean="0"/>
              <a:t>+</a:t>
            </a:r>
            <a:r>
              <a:rPr lang="en-US" sz="1600" b="1" dirty="0" smtClean="0"/>
              <a:t> (the positive integers) has a unique prime factorization.  Thus all such numbers can be uniquely written in the form</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
            </a:r>
            <a:br>
              <a:rPr lang="en-US" sz="1600" b="1" dirty="0" smtClean="0"/>
            </a:br>
            <a:r>
              <a:rPr lang="en-US" sz="1600" b="1" dirty="0" smtClean="0"/>
              <a:t>where the p</a:t>
            </a:r>
            <a:r>
              <a:rPr lang="en-US" sz="1600" b="1" baseline="-25000" dirty="0" smtClean="0"/>
              <a:t>i</a:t>
            </a:r>
            <a:r>
              <a:rPr lang="en-US" sz="1600" b="1" dirty="0" smtClean="0"/>
              <a:t>'s are distinct primes and the </a:t>
            </a:r>
            <a:r>
              <a:rPr lang="en-US" sz="1600" b="1" dirty="0" err="1" smtClean="0"/>
              <a:t>k</a:t>
            </a:r>
            <a:r>
              <a:rPr lang="en-US" sz="1600" b="1" baseline="-25000" dirty="0" err="1" smtClean="0"/>
              <a:t>i</a:t>
            </a:r>
            <a:r>
              <a:rPr lang="en-US" sz="1600" b="1" dirty="0" err="1" smtClean="0"/>
              <a:t>'s</a:t>
            </a:r>
            <a:r>
              <a:rPr lang="en-US" sz="1600" b="1" dirty="0" smtClean="0"/>
              <a:t> are non-zero values, except that the number 1 would be represented by 2</a:t>
            </a:r>
            <a:r>
              <a:rPr lang="en-US" sz="1600" b="1" baseline="30000" dirty="0" smtClean="0"/>
              <a:t>0</a:t>
            </a:r>
            <a:r>
              <a:rPr lang="en-US" sz="1600" b="1" dirty="0" smtClean="0"/>
              <a:t>. </a:t>
            </a:r>
          </a:p>
          <a:p>
            <a:pPr eaLnBrk="1" hangingPunct="1">
              <a:lnSpc>
                <a:spcPct val="80000"/>
              </a:lnSpc>
            </a:pPr>
            <a:endParaRPr lang="en-US" sz="1600" b="1" dirty="0" smtClean="0"/>
          </a:p>
          <a:p>
            <a:pPr eaLnBrk="1" hangingPunct="1">
              <a:lnSpc>
                <a:spcPct val="80000"/>
              </a:lnSpc>
            </a:pPr>
            <a:r>
              <a:rPr lang="en-US" sz="1600" b="1" dirty="0" smtClean="0"/>
              <a:t>Let R be an arbitrary </a:t>
            </a:r>
            <a:r>
              <a:rPr lang="en-US" sz="1600" b="1" dirty="0" err="1" smtClean="0"/>
              <a:t>n</a:t>
            </a:r>
            <a:r>
              <a:rPr lang="en-US" sz="1600" b="1" dirty="0" smtClean="0"/>
              <a:t>-register machine, having </a:t>
            </a:r>
            <a:r>
              <a:rPr lang="en-US" sz="1600" b="1" dirty="0" err="1" smtClean="0"/>
              <a:t>m</a:t>
            </a:r>
            <a:r>
              <a:rPr lang="en-US" sz="1600" b="1" dirty="0" smtClean="0"/>
              <a:t> instructions.</a:t>
            </a:r>
          </a:p>
          <a:p>
            <a:pPr eaLnBrk="1" hangingPunct="1">
              <a:lnSpc>
                <a:spcPct val="80000"/>
              </a:lnSpc>
              <a:buFontTx/>
              <a:buNone/>
            </a:pPr>
            <a:r>
              <a:rPr lang="en-US" sz="1600" b="1" dirty="0" smtClean="0"/>
              <a:t/>
            </a:r>
            <a:br>
              <a:rPr lang="en-US" sz="1600" b="1" dirty="0" smtClean="0"/>
            </a:br>
            <a:r>
              <a:rPr lang="en-US" sz="1600" b="1" dirty="0" smtClean="0"/>
              <a:t>Encode the contents of registers r1,…,</a:t>
            </a:r>
            <a:r>
              <a:rPr lang="en-US" sz="1600" b="1" dirty="0" err="1" smtClean="0"/>
              <a:t>rn</a:t>
            </a:r>
            <a:r>
              <a:rPr lang="en-US" sz="1600" b="1" dirty="0" smtClean="0"/>
              <a:t> by the powers of p</a:t>
            </a:r>
            <a:r>
              <a:rPr lang="en-US" sz="1600" b="1" baseline="-25000" dirty="0" smtClean="0"/>
              <a:t>1</a:t>
            </a:r>
            <a:r>
              <a:rPr lang="en-US" sz="1600" b="1" dirty="0" smtClean="0"/>
              <a:t>,…</a:t>
            </a:r>
            <a:r>
              <a:rPr lang="en-US" sz="1600" b="1" dirty="0" err="1" smtClean="0"/>
              <a:t>p</a:t>
            </a:r>
            <a:r>
              <a:rPr lang="en-US" sz="1600" b="1" baseline="-25000" dirty="0" err="1" smtClean="0"/>
              <a:t>n</a:t>
            </a:r>
            <a:r>
              <a:rPr lang="en-US" sz="1600" b="1" dirty="0" smtClean="0"/>
              <a:t> . </a:t>
            </a:r>
            <a:br>
              <a:rPr lang="en-US" sz="1600" b="1" dirty="0" smtClean="0"/>
            </a:br>
            <a:r>
              <a:rPr lang="en-US" sz="1600" b="1" dirty="0" smtClean="0"/>
              <a:t/>
            </a:r>
            <a:br>
              <a:rPr lang="en-US" sz="1600" b="1" dirty="0" smtClean="0"/>
            </a:br>
            <a:r>
              <a:rPr lang="en-US" sz="1600" b="1" dirty="0" smtClean="0"/>
              <a:t>Encode rule number's 1…</a:t>
            </a:r>
            <a:r>
              <a:rPr lang="en-US" sz="1600" b="1" dirty="0" err="1" smtClean="0"/>
              <a:t>m</a:t>
            </a:r>
            <a:r>
              <a:rPr lang="en-US" sz="1600" b="1" dirty="0" smtClean="0"/>
              <a:t> by primes p</a:t>
            </a:r>
            <a:r>
              <a:rPr lang="en-US" sz="1600" b="1" baseline="-25000" dirty="0" smtClean="0"/>
              <a:t>n+1</a:t>
            </a:r>
            <a:r>
              <a:rPr lang="en-US" sz="1600" b="1" dirty="0" smtClean="0"/>
              <a:t> ,…, </a:t>
            </a:r>
            <a:r>
              <a:rPr lang="en-US" sz="1600" b="1" dirty="0" err="1" smtClean="0"/>
              <a:t>p</a:t>
            </a:r>
            <a:r>
              <a:rPr lang="en-US" sz="1600" b="1" baseline="-25000" dirty="0" err="1" smtClean="0"/>
              <a:t>n+m</a:t>
            </a:r>
            <a:r>
              <a:rPr lang="en-US" sz="1600" b="1" dirty="0" smtClean="0"/>
              <a:t> </a:t>
            </a:r>
            <a:br>
              <a:rPr lang="en-US" sz="1600" b="1" dirty="0" smtClean="0"/>
            </a:br>
            <a:r>
              <a:rPr lang="en-US" sz="1600" b="1" dirty="0" smtClean="0"/>
              <a:t/>
            </a:r>
            <a:br>
              <a:rPr lang="en-US" sz="1600" b="1" dirty="0" smtClean="0"/>
            </a:br>
            <a:r>
              <a:rPr lang="en-US" sz="1600" b="1" dirty="0" smtClean="0"/>
              <a:t>Use pn+m+1 as prime factor that indicates simulation is done.</a:t>
            </a:r>
          </a:p>
          <a:p>
            <a:pPr eaLnBrk="1" hangingPunct="1">
              <a:lnSpc>
                <a:spcPct val="80000"/>
              </a:lnSpc>
              <a:buFontTx/>
              <a:buNone/>
            </a:pPr>
            <a:endParaRPr lang="en-US" sz="1600" b="1" dirty="0" smtClean="0"/>
          </a:p>
          <a:p>
            <a:pPr eaLnBrk="1" hangingPunct="1">
              <a:lnSpc>
                <a:spcPct val="80000"/>
              </a:lnSpc>
            </a:pPr>
            <a:r>
              <a:rPr lang="en-US" sz="1600" b="1" dirty="0" smtClean="0"/>
              <a:t>This is in essence the G</a:t>
            </a:r>
            <a:r>
              <a:rPr lang="en-US" sz="1600" b="1" dirty="0" smtClean="0">
                <a:ea typeface="Arial" charset="0"/>
                <a:cs typeface="Arial" charset="0"/>
              </a:rPr>
              <a:t>ö</a:t>
            </a:r>
            <a:r>
              <a:rPr lang="en-US" sz="1600" b="1" dirty="0" smtClean="0"/>
              <a:t>del number of the </a:t>
            </a:r>
            <a:r>
              <a:rPr lang="en-US" sz="1600" b="1" dirty="0" err="1" smtClean="0"/>
              <a:t>RM’s</a:t>
            </a:r>
            <a:r>
              <a:rPr lang="en-US" sz="1600" b="1" dirty="0" smtClean="0"/>
              <a:t> state.</a:t>
            </a:r>
            <a:endParaRPr lang="en-US" sz="1600" b="1" dirty="0"/>
          </a:p>
        </p:txBody>
      </p:sp>
      <p:graphicFrame>
        <p:nvGraphicFramePr>
          <p:cNvPr id="288770" name="Object 4"/>
          <p:cNvGraphicFramePr>
            <a:graphicFrameLocks noChangeAspect="1"/>
          </p:cNvGraphicFramePr>
          <p:nvPr/>
        </p:nvGraphicFramePr>
        <p:xfrm>
          <a:off x="4114800" y="3048000"/>
          <a:ext cx="1609140" cy="609600"/>
        </p:xfrm>
        <a:graphic>
          <a:graphicData uri="http://schemas.openxmlformats.org/presentationml/2006/ole">
            <p:oleObj spid="_x0000_s288770" name="Equation" r:id="rId4" imgW="0" imgH="0" progId="Equation.3">
              <p:embed/>
            </p:oleObj>
          </a:graphicData>
        </a:graphic>
      </p:graphicFrame>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Simulation by FRS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b="1" dirty="0" smtClean="0"/>
              <a:t>Now, the </a:t>
            </a:r>
            <a:r>
              <a:rPr lang="en-US" sz="2000" b="1" dirty="0" err="1" smtClean="0"/>
              <a:t>j-th</a:t>
            </a:r>
            <a:r>
              <a:rPr lang="en-US" sz="2000" b="1" dirty="0" smtClean="0"/>
              <a:t> instruction (1≤j≤m) of R has associated factor replacement rules as follows:</a:t>
            </a:r>
          </a:p>
          <a:p>
            <a:pPr eaLnBrk="1" hangingPunct="1">
              <a:lnSpc>
                <a:spcPct val="80000"/>
              </a:lnSpc>
              <a:buNone/>
            </a:pPr>
            <a:endParaRPr lang="en-US" sz="2000" b="1" dirty="0" smtClean="0"/>
          </a:p>
          <a:p>
            <a:pPr eaLnBrk="1" hangingPunct="1">
              <a:lnSpc>
                <a:spcPct val="80000"/>
              </a:lnSpc>
              <a:buFontTx/>
              <a:buNone/>
            </a:pPr>
            <a:r>
              <a:rPr lang="en-US" sz="2000" b="1" dirty="0" smtClean="0"/>
              <a:t>	</a:t>
            </a:r>
            <a:r>
              <a:rPr lang="en-US" sz="2000" b="1" dirty="0" err="1" smtClean="0"/>
              <a:t>j</a:t>
            </a:r>
            <a:r>
              <a:rPr lang="en-US" sz="2000" b="1" dirty="0" smtClean="0"/>
              <a:t>.	</a:t>
            </a:r>
            <a:r>
              <a:rPr lang="en-US" sz="2000" b="1" dirty="0" err="1" smtClean="0"/>
              <a:t>INCr[i</a:t>
            </a:r>
            <a:r>
              <a:rPr lang="en-US" sz="2000" b="1" dirty="0" smtClean="0"/>
              <a:t>]	</a:t>
            </a:r>
            <a:br>
              <a:rPr lang="en-US" sz="2000" b="1" dirty="0" smtClean="0"/>
            </a:br>
            <a:r>
              <a:rPr lang="en-US" sz="2000" b="1" dirty="0" smtClean="0"/>
              <a:t>			</a:t>
            </a:r>
            <a:r>
              <a:rPr lang="en-US" sz="2400" b="1" dirty="0" err="1" smtClean="0"/>
              <a:t>p</a:t>
            </a:r>
            <a:r>
              <a:rPr lang="en-US" sz="2400" b="1" baseline="-25000" dirty="0" err="1" smtClean="0"/>
              <a:t>n+j</a:t>
            </a:r>
            <a:r>
              <a:rPr lang="en-US" sz="2400" b="1" dirty="0" err="1" smtClean="0"/>
              <a:t>x</a:t>
            </a:r>
            <a:r>
              <a:rPr lang="en-US" sz="2400" b="1" dirty="0" smtClean="0"/>
              <a:t>		</a:t>
            </a:r>
            <a:r>
              <a:rPr lang="en-US" sz="2400" b="1" dirty="0" err="1" smtClean="0">
                <a:sym typeface="Symbol" charset="2"/>
              </a:rPr>
              <a:t></a:t>
            </a:r>
            <a:r>
              <a:rPr lang="en-US" sz="2400" b="1" dirty="0" smtClean="0"/>
              <a:t>  </a:t>
            </a:r>
            <a:r>
              <a:rPr lang="en-US" sz="2400" b="1" dirty="0" err="1" smtClean="0"/>
              <a:t>p</a:t>
            </a:r>
            <a:r>
              <a:rPr lang="en-US" sz="2400" b="1" baseline="-25000" dirty="0" err="1" smtClean="0"/>
              <a:t>n+i</a:t>
            </a:r>
            <a:r>
              <a:rPr lang="en-US" sz="2400" b="1" dirty="0" err="1" smtClean="0"/>
              <a:t>p</a:t>
            </a:r>
            <a:r>
              <a:rPr lang="en-US" sz="2400" b="1" baseline="-25000" dirty="0" err="1" smtClean="0"/>
              <a:t>r</a:t>
            </a:r>
            <a:r>
              <a:rPr lang="en-US" sz="2400" b="1" dirty="0" err="1" smtClean="0"/>
              <a:t>x</a:t>
            </a:r>
            <a:r>
              <a:rPr lang="en-US" sz="2400" b="1" dirty="0" smtClean="0"/>
              <a:t> </a:t>
            </a:r>
            <a:endParaRPr lang="en-US" sz="2000" b="1" dirty="0" smtClean="0"/>
          </a:p>
          <a:p>
            <a:pPr eaLnBrk="1" hangingPunct="1">
              <a:lnSpc>
                <a:spcPct val="80000"/>
              </a:lnSpc>
              <a:buFontTx/>
              <a:buNone/>
            </a:pPr>
            <a:endParaRPr lang="en-US" sz="2000" b="1" dirty="0" smtClean="0"/>
          </a:p>
          <a:p>
            <a:pPr eaLnBrk="1" hangingPunct="1">
              <a:lnSpc>
                <a:spcPct val="80000"/>
              </a:lnSpc>
              <a:buFontTx/>
              <a:buNone/>
            </a:pPr>
            <a:r>
              <a:rPr lang="en-US" sz="2000" b="1" dirty="0" smtClean="0"/>
              <a:t>	</a:t>
            </a:r>
            <a:r>
              <a:rPr lang="en-US" sz="2000" b="1" dirty="0" err="1" smtClean="0"/>
              <a:t>j</a:t>
            </a:r>
            <a:r>
              <a:rPr lang="en-US" sz="2000" b="1" dirty="0" smtClean="0"/>
              <a:t>.	</a:t>
            </a:r>
            <a:r>
              <a:rPr lang="en-US" sz="2000" b="1" dirty="0" err="1" smtClean="0"/>
              <a:t>DECr[s</a:t>
            </a:r>
            <a:r>
              <a:rPr lang="en-US" sz="2000" b="1" dirty="0" smtClean="0"/>
              <a:t>, </a:t>
            </a:r>
            <a:r>
              <a:rPr lang="en-US" sz="2000" b="1" dirty="0" err="1" smtClean="0"/>
              <a:t>f</a:t>
            </a:r>
            <a:r>
              <a:rPr lang="en-US" sz="2000" b="1" dirty="0" smtClean="0"/>
              <a:t>]	</a:t>
            </a:r>
            <a:br>
              <a:rPr lang="en-US" sz="2000" b="1" dirty="0" smtClean="0"/>
            </a:br>
            <a:r>
              <a:rPr lang="en-US" sz="2000" b="1" dirty="0" smtClean="0"/>
              <a:t>			</a:t>
            </a:r>
            <a:r>
              <a:rPr lang="en-US" sz="2400" b="1" dirty="0" err="1" smtClean="0"/>
              <a:t>p</a:t>
            </a:r>
            <a:r>
              <a:rPr lang="en-US" sz="2400" b="1" baseline="-25000" dirty="0" err="1" smtClean="0"/>
              <a:t>n+j</a:t>
            </a:r>
            <a:r>
              <a:rPr lang="en-US" sz="2400" b="1" dirty="0" err="1" smtClean="0"/>
              <a:t>p</a:t>
            </a:r>
            <a:r>
              <a:rPr lang="en-US" sz="2400" b="1" baseline="-25000" dirty="0" err="1" smtClean="0"/>
              <a:t>r</a:t>
            </a:r>
            <a:r>
              <a:rPr lang="en-US" sz="2400" b="1" dirty="0" err="1" smtClean="0"/>
              <a:t>x</a:t>
            </a:r>
            <a:r>
              <a:rPr lang="en-US" sz="2400" b="1" dirty="0" smtClean="0"/>
              <a:t>	</a:t>
            </a:r>
            <a:r>
              <a:rPr lang="en-US" sz="2400" b="1" dirty="0" err="1" smtClean="0">
                <a:sym typeface="Symbol" charset="2"/>
              </a:rPr>
              <a:t></a:t>
            </a:r>
            <a:r>
              <a:rPr lang="en-US" sz="2400" b="1" dirty="0" smtClean="0"/>
              <a:t>  </a:t>
            </a:r>
            <a:r>
              <a:rPr lang="en-US" sz="2400" b="1" dirty="0" err="1" smtClean="0"/>
              <a:t>p</a:t>
            </a:r>
            <a:r>
              <a:rPr lang="en-US" sz="2400" b="1" baseline="-25000" dirty="0" err="1" smtClean="0"/>
              <a:t>n+s</a:t>
            </a:r>
            <a:r>
              <a:rPr lang="en-US" sz="2400" b="1" dirty="0" err="1" smtClean="0"/>
              <a:t>x</a:t>
            </a:r>
            <a:r>
              <a:rPr lang="en-US" sz="2400" b="1" dirty="0" smtClean="0"/>
              <a:t> </a:t>
            </a:r>
          </a:p>
          <a:p>
            <a:pPr eaLnBrk="1" hangingPunct="1">
              <a:lnSpc>
                <a:spcPct val="80000"/>
              </a:lnSpc>
              <a:buFontTx/>
              <a:buNone/>
            </a:pPr>
            <a:r>
              <a:rPr lang="en-US" sz="2400" b="1" dirty="0" smtClean="0"/>
              <a:t>				   </a:t>
            </a:r>
            <a:r>
              <a:rPr lang="en-US" sz="2400" b="1" dirty="0" err="1" smtClean="0"/>
              <a:t>p</a:t>
            </a:r>
            <a:r>
              <a:rPr lang="en-US" sz="2400" b="1" baseline="-25000" dirty="0" err="1" smtClean="0"/>
              <a:t>n+j</a:t>
            </a:r>
            <a:r>
              <a:rPr lang="en-US" sz="2400" b="1" dirty="0" err="1" smtClean="0"/>
              <a:t>x</a:t>
            </a:r>
            <a:r>
              <a:rPr lang="en-US" sz="2400" b="1" dirty="0" smtClean="0"/>
              <a:t>	   </a:t>
            </a:r>
            <a:r>
              <a:rPr lang="en-US" sz="2400" b="1" dirty="0" err="1" smtClean="0">
                <a:sym typeface="Symbol" charset="2"/>
              </a:rPr>
              <a:t></a:t>
            </a:r>
            <a:r>
              <a:rPr lang="en-US" sz="2400" b="1" dirty="0" smtClean="0"/>
              <a:t>  </a:t>
            </a:r>
            <a:r>
              <a:rPr lang="en-US" sz="2400" b="1" dirty="0" err="1" smtClean="0"/>
              <a:t>p</a:t>
            </a:r>
            <a:r>
              <a:rPr lang="en-US" sz="2400" b="1" baseline="-25000" dirty="0" err="1" smtClean="0"/>
              <a:t>n+f</a:t>
            </a:r>
            <a:r>
              <a:rPr lang="en-US" sz="2400" b="1" dirty="0" err="1" smtClean="0"/>
              <a:t>x</a:t>
            </a:r>
            <a:r>
              <a:rPr lang="en-US" sz="2400" b="1" dirty="0" smtClean="0"/>
              <a:t> </a:t>
            </a:r>
          </a:p>
          <a:p>
            <a:pPr eaLnBrk="1" hangingPunct="1">
              <a:lnSpc>
                <a:spcPct val="80000"/>
              </a:lnSpc>
              <a:buFontTx/>
              <a:buNone/>
            </a:pPr>
            <a:endParaRPr lang="en-US" sz="2000" b="1" dirty="0" smtClean="0"/>
          </a:p>
          <a:p>
            <a:pPr eaLnBrk="1" hangingPunct="1">
              <a:lnSpc>
                <a:spcPct val="80000"/>
              </a:lnSpc>
            </a:pPr>
            <a:r>
              <a:rPr lang="en-US" sz="2000" b="1" dirty="0" smtClean="0"/>
              <a:t>We also add the halting rule associated with m+1 of</a:t>
            </a:r>
          </a:p>
          <a:p>
            <a:pPr eaLnBrk="1" hangingPunct="1">
              <a:lnSpc>
                <a:spcPct val="80000"/>
              </a:lnSpc>
              <a:buFontTx/>
              <a:buNone/>
            </a:pPr>
            <a:r>
              <a:rPr lang="en-US" sz="2000" b="1" dirty="0" smtClean="0"/>
              <a:t>				   </a:t>
            </a:r>
            <a:r>
              <a:rPr lang="en-US" sz="2400" b="1" dirty="0" smtClean="0"/>
              <a:t>p</a:t>
            </a:r>
            <a:r>
              <a:rPr lang="en-US" sz="2400" b="1" baseline="-25000" dirty="0" smtClean="0"/>
              <a:t>n+m+1</a:t>
            </a:r>
            <a:r>
              <a:rPr lang="en-US" sz="2400" b="1" dirty="0" smtClean="0"/>
              <a:t>x	   </a:t>
            </a:r>
            <a:r>
              <a:rPr lang="en-US" sz="2400" b="1" dirty="0" err="1" smtClean="0">
                <a:sym typeface="Symbol" charset="2"/>
              </a:rPr>
              <a:t></a:t>
            </a:r>
            <a:r>
              <a:rPr lang="en-US" sz="2400" b="1" dirty="0" smtClean="0"/>
              <a:t>   </a:t>
            </a:r>
            <a:r>
              <a:rPr lang="en-US" sz="2400" b="1" dirty="0" err="1" smtClean="0"/>
              <a:t>x</a:t>
            </a:r>
            <a:r>
              <a:rPr lang="en-US" sz="2400" b="1" dirty="0" smtClean="0"/>
              <a:t> </a:t>
            </a:r>
            <a:endParaRPr lang="en-US" sz="1600" b="1"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Importance of order</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The relative order of the two rules to simulate a DEC are critical.  </a:t>
            </a:r>
          </a:p>
          <a:p>
            <a:pPr eaLnBrk="1" hangingPunct="1">
              <a:lnSpc>
                <a:spcPct val="90000"/>
              </a:lnSpc>
            </a:pPr>
            <a:r>
              <a:rPr lang="en-US" sz="2000" b="1" dirty="0" smtClean="0"/>
              <a:t>To test if register </a:t>
            </a:r>
            <a:r>
              <a:rPr lang="en-US" sz="2000" b="1" dirty="0" err="1" smtClean="0"/>
              <a:t>r</a:t>
            </a:r>
            <a:r>
              <a:rPr lang="en-US" sz="2000" b="1" dirty="0" smtClean="0"/>
              <a:t> has a zero in it, we, in effect, make sure that we cannot execute the rule that is enabled when the </a:t>
            </a:r>
            <a:r>
              <a:rPr lang="en-US" sz="2000" b="1" dirty="0" err="1" smtClean="0"/>
              <a:t>r-th</a:t>
            </a:r>
            <a:r>
              <a:rPr lang="en-US" sz="2000" b="1" dirty="0" smtClean="0"/>
              <a:t> prime is a factor.  </a:t>
            </a:r>
          </a:p>
          <a:p>
            <a:pPr eaLnBrk="1" hangingPunct="1">
              <a:lnSpc>
                <a:spcPct val="90000"/>
              </a:lnSpc>
            </a:pPr>
            <a:r>
              <a:rPr lang="en-US" sz="2000" b="1" dirty="0" smtClean="0"/>
              <a:t>If the rules were placed in the wrong order, or if they weren't prioritized, we would be non-deterministic</a:t>
            </a:r>
            <a:endParaRPr lang="en-US" sz="1600" b="1"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Example of order</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buFontTx/>
              <a:buNone/>
            </a:pPr>
            <a:r>
              <a:rPr lang="en-US" sz="2000" b="1" dirty="0" smtClean="0"/>
              <a:t>	Consider the simple machine to compute r1:=r2 – r3 (limited)</a:t>
            </a:r>
          </a:p>
          <a:p>
            <a:pPr eaLnBrk="1" hangingPunct="1">
              <a:buFontTx/>
              <a:buNone/>
            </a:pPr>
            <a:r>
              <a:rPr lang="en-US" sz="2000" b="1" dirty="0" smtClean="0"/>
              <a:t>	1.	DEC3[2,3]</a:t>
            </a:r>
          </a:p>
          <a:p>
            <a:pPr eaLnBrk="1" hangingPunct="1">
              <a:buFontTx/>
              <a:buNone/>
            </a:pPr>
            <a:r>
              <a:rPr lang="en-US" sz="2000" b="1" dirty="0" smtClean="0"/>
              <a:t>	2.	DEC2[1,1]</a:t>
            </a:r>
          </a:p>
          <a:p>
            <a:pPr eaLnBrk="1" hangingPunct="1">
              <a:buFontTx/>
              <a:buNone/>
            </a:pPr>
            <a:r>
              <a:rPr lang="en-US" sz="2000" b="1" dirty="0" smtClean="0"/>
              <a:t>	3.	DEC2[4,5]</a:t>
            </a:r>
          </a:p>
          <a:p>
            <a:pPr eaLnBrk="1" hangingPunct="1">
              <a:buFontTx/>
              <a:buNone/>
            </a:pPr>
            <a:r>
              <a:rPr lang="en-US" sz="2000" b="1" dirty="0" smtClean="0"/>
              <a:t>	4.	INC1[3]</a:t>
            </a:r>
          </a:p>
          <a:p>
            <a:pPr eaLnBrk="1" hangingPunct="1">
              <a:buFontTx/>
              <a:buNone/>
            </a:pPr>
            <a:r>
              <a:rPr lang="en-US" sz="2000" b="1" dirty="0" smtClean="0"/>
              <a:t>	5.	</a:t>
            </a:r>
            <a:endParaRPr lang="en-US" sz="20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pPr eaLnBrk="1" hangingPunct="1"/>
            <a:r>
              <a:rPr lang="en-US" sz="3200" i="1" smtClean="0">
                <a:solidFill>
                  <a:schemeClr val="bg2"/>
                </a:solidFill>
              </a:rPr>
              <a:t>A Word about 'time'</a:t>
            </a:r>
            <a:endParaRPr lang="en-US" smtClean="0"/>
          </a:p>
        </p:txBody>
      </p:sp>
      <p:sp>
        <p:nvSpPr>
          <p:cNvPr id="513027"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b="1" smtClean="0"/>
              <a:t>	</a:t>
            </a:r>
            <a:r>
              <a:rPr lang="en-US" sz="2000" b="1" smtClean="0"/>
              <a:t>An algorithm for a problem is said to be polynomial if there exists integers k and N such that t(n), the maximum number of steps required on any instance of size n, is at most n</a:t>
            </a:r>
            <a:r>
              <a:rPr lang="en-US" sz="2000" b="1" baseline="30000" smtClean="0"/>
              <a:t>k</a:t>
            </a:r>
            <a:r>
              <a:rPr lang="en-US" sz="2000" b="1" smtClean="0"/>
              <a:t>, for all n ≥ N.</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Otherwise, we say the algorithm is exponential. Usually, this is interpreted to mean t(n) ≥ c</a:t>
            </a:r>
            <a:r>
              <a:rPr lang="en-US" sz="2000" b="1" baseline="30000" smtClean="0"/>
              <a:t>n</a:t>
            </a:r>
            <a:r>
              <a:rPr lang="en-US" sz="2000" b="1" smtClean="0"/>
              <a:t> for an infinite set of size n instances, and some constant c &gt; 1 (often, we simply use c = 2).</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Subtraction encoding</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buFontTx/>
              <a:buNone/>
            </a:pPr>
            <a:r>
              <a:rPr lang="en-US" sz="2000" b="1" dirty="0" smtClean="0"/>
              <a:t>	</a:t>
            </a:r>
            <a:r>
              <a:rPr lang="en-US" sz="2800" dirty="0" smtClean="0"/>
              <a:t>Start with 3</a:t>
            </a:r>
            <a:r>
              <a:rPr lang="en-US" sz="2800" baseline="30000" dirty="0" smtClean="0"/>
              <a:t>x</a:t>
            </a:r>
            <a:r>
              <a:rPr lang="en-US" sz="2800" dirty="0" smtClean="0"/>
              <a:t>5</a:t>
            </a:r>
            <a:r>
              <a:rPr lang="en-US" sz="2800" baseline="30000" dirty="0" smtClean="0"/>
              <a:t>y</a:t>
            </a:r>
            <a:r>
              <a:rPr lang="en-US" sz="2800" dirty="0" smtClean="0"/>
              <a:t>7</a:t>
            </a:r>
          </a:p>
          <a:p>
            <a:pPr lvl="1" eaLnBrk="1" hangingPunct="1">
              <a:lnSpc>
                <a:spcPct val="90000"/>
              </a:lnSpc>
              <a:buFontTx/>
              <a:buNone/>
            </a:pPr>
            <a:r>
              <a:rPr lang="en-US" sz="2400" b="1" dirty="0" smtClean="0"/>
              <a:t>7 • 5 </a:t>
            </a:r>
            <a:r>
              <a:rPr lang="en-US" sz="2400" b="1" dirty="0" err="1" smtClean="0"/>
              <a:t>x</a:t>
            </a:r>
            <a:r>
              <a:rPr lang="en-US" sz="2400" b="1" dirty="0" smtClean="0"/>
              <a:t> 	</a:t>
            </a:r>
            <a:r>
              <a:rPr lang="en-US" sz="2400" b="1" dirty="0" err="1" smtClean="0">
                <a:sym typeface="Symbol" pitchFamily="-65" charset="2"/>
              </a:rPr>
              <a:t></a:t>
            </a:r>
            <a:r>
              <a:rPr lang="en-US" sz="2400" b="1" dirty="0" smtClean="0"/>
              <a:t> 	11 </a:t>
            </a:r>
            <a:r>
              <a:rPr lang="en-US" sz="2400" b="1" dirty="0" err="1" smtClean="0"/>
              <a:t>x</a:t>
            </a:r>
            <a:endParaRPr lang="en-US" sz="2400" b="1" dirty="0" smtClean="0"/>
          </a:p>
          <a:p>
            <a:pPr lvl="1" eaLnBrk="1" hangingPunct="1">
              <a:lnSpc>
                <a:spcPct val="90000"/>
              </a:lnSpc>
              <a:buFontTx/>
              <a:buNone/>
            </a:pPr>
            <a:r>
              <a:rPr lang="en-US" sz="2400" b="1" dirty="0" smtClean="0"/>
              <a:t>7 </a:t>
            </a:r>
            <a:r>
              <a:rPr lang="en-US" sz="2400" b="1" dirty="0" err="1" smtClean="0"/>
              <a:t>x</a:t>
            </a:r>
            <a:r>
              <a:rPr lang="en-US" sz="2400" b="1" dirty="0" smtClean="0"/>
              <a:t> 	</a:t>
            </a:r>
            <a:r>
              <a:rPr lang="en-US" sz="2400" b="1" dirty="0" err="1" smtClean="0">
                <a:sym typeface="Symbol" pitchFamily="-65" charset="2"/>
              </a:rPr>
              <a:t></a:t>
            </a:r>
            <a:r>
              <a:rPr lang="en-US" sz="2400" b="1" dirty="0" smtClean="0"/>
              <a:t> 	13 </a:t>
            </a:r>
            <a:r>
              <a:rPr lang="en-US" sz="2400" b="1" dirty="0" err="1" smtClean="0"/>
              <a:t>x</a:t>
            </a:r>
            <a:endParaRPr lang="en-US" sz="2400" b="1" dirty="0" smtClean="0"/>
          </a:p>
          <a:p>
            <a:pPr lvl="1" eaLnBrk="1" hangingPunct="1">
              <a:lnSpc>
                <a:spcPct val="90000"/>
              </a:lnSpc>
              <a:buFontTx/>
              <a:buNone/>
            </a:pPr>
            <a:r>
              <a:rPr lang="en-US" sz="2400" b="1" dirty="0" smtClean="0"/>
              <a:t>11 • 3 </a:t>
            </a:r>
            <a:r>
              <a:rPr lang="en-US" sz="2400" b="1" dirty="0" err="1" smtClean="0"/>
              <a:t>x</a:t>
            </a:r>
            <a:r>
              <a:rPr lang="en-US" sz="2400" b="1" dirty="0" smtClean="0"/>
              <a:t> 	</a:t>
            </a:r>
            <a:r>
              <a:rPr lang="en-US" sz="2400" b="1" dirty="0" err="1" smtClean="0">
                <a:sym typeface="Symbol" pitchFamily="-65" charset="2"/>
              </a:rPr>
              <a:t></a:t>
            </a:r>
            <a:r>
              <a:rPr lang="en-US" sz="2400" b="1" dirty="0" smtClean="0"/>
              <a:t> 	7 </a:t>
            </a:r>
            <a:r>
              <a:rPr lang="en-US" sz="2400" b="1" dirty="0" err="1" smtClean="0"/>
              <a:t>x</a:t>
            </a:r>
            <a:endParaRPr lang="en-US" sz="2400" b="1" dirty="0" smtClean="0"/>
          </a:p>
          <a:p>
            <a:pPr lvl="1" eaLnBrk="1" hangingPunct="1">
              <a:lnSpc>
                <a:spcPct val="90000"/>
              </a:lnSpc>
              <a:buFontTx/>
              <a:buNone/>
            </a:pPr>
            <a:r>
              <a:rPr lang="en-US" sz="2400" b="1" dirty="0" smtClean="0"/>
              <a:t>11 </a:t>
            </a:r>
            <a:r>
              <a:rPr lang="en-US" sz="2400" b="1" dirty="0" err="1" smtClean="0"/>
              <a:t>x</a:t>
            </a:r>
            <a:r>
              <a:rPr lang="en-US" sz="2400" b="1" dirty="0" smtClean="0"/>
              <a:t> 	</a:t>
            </a:r>
            <a:r>
              <a:rPr lang="en-US" sz="2400" b="1" dirty="0" err="1" smtClean="0">
                <a:sym typeface="Symbol" pitchFamily="-65" charset="2"/>
              </a:rPr>
              <a:t></a:t>
            </a:r>
            <a:r>
              <a:rPr lang="en-US" sz="2400" b="1" dirty="0" smtClean="0"/>
              <a:t> 	7 </a:t>
            </a:r>
            <a:r>
              <a:rPr lang="en-US" sz="2400" b="1" dirty="0" err="1" smtClean="0"/>
              <a:t>x</a:t>
            </a:r>
            <a:endParaRPr lang="en-US" sz="2400" b="1" dirty="0" smtClean="0"/>
          </a:p>
          <a:p>
            <a:pPr lvl="1" eaLnBrk="1" hangingPunct="1">
              <a:lnSpc>
                <a:spcPct val="90000"/>
              </a:lnSpc>
              <a:buFontTx/>
              <a:buNone/>
            </a:pPr>
            <a:r>
              <a:rPr lang="en-US" sz="2400" b="1" dirty="0" smtClean="0"/>
              <a:t>13 • 3 </a:t>
            </a:r>
            <a:r>
              <a:rPr lang="en-US" sz="2400" b="1" dirty="0" err="1" smtClean="0"/>
              <a:t>x</a:t>
            </a:r>
            <a:r>
              <a:rPr lang="en-US" sz="2400" b="1" dirty="0" smtClean="0"/>
              <a:t> 	</a:t>
            </a:r>
            <a:r>
              <a:rPr lang="en-US" sz="2400" b="1" dirty="0" err="1" smtClean="0">
                <a:sym typeface="Symbol" pitchFamily="-65" charset="2"/>
              </a:rPr>
              <a:t></a:t>
            </a:r>
            <a:r>
              <a:rPr lang="en-US" sz="2400" b="1" dirty="0" smtClean="0"/>
              <a:t> 	17 </a:t>
            </a:r>
            <a:r>
              <a:rPr lang="en-US" sz="2400" b="1" dirty="0" err="1" smtClean="0"/>
              <a:t>x</a:t>
            </a:r>
            <a:endParaRPr lang="en-US" sz="2400" b="1" dirty="0" smtClean="0"/>
          </a:p>
          <a:p>
            <a:pPr lvl="1" eaLnBrk="1" hangingPunct="1">
              <a:lnSpc>
                <a:spcPct val="90000"/>
              </a:lnSpc>
              <a:buFontTx/>
              <a:buNone/>
            </a:pPr>
            <a:r>
              <a:rPr lang="en-US" sz="2400" b="1" dirty="0" smtClean="0"/>
              <a:t>13 </a:t>
            </a:r>
            <a:r>
              <a:rPr lang="en-US" sz="2400" b="1" dirty="0" err="1" smtClean="0"/>
              <a:t>x</a:t>
            </a:r>
            <a:r>
              <a:rPr lang="en-US" sz="2400" b="1" dirty="0" smtClean="0"/>
              <a:t> 	</a:t>
            </a:r>
            <a:r>
              <a:rPr lang="en-US" sz="2400" b="1" dirty="0" err="1" smtClean="0">
                <a:sym typeface="Symbol" pitchFamily="-65" charset="2"/>
              </a:rPr>
              <a:t></a:t>
            </a:r>
            <a:r>
              <a:rPr lang="en-US" sz="2400" b="1" dirty="0" smtClean="0"/>
              <a:t> 	19 </a:t>
            </a:r>
            <a:r>
              <a:rPr lang="en-US" sz="2400" b="1" dirty="0" err="1" smtClean="0"/>
              <a:t>x</a:t>
            </a:r>
            <a:endParaRPr lang="en-US" sz="2400" b="1" dirty="0" smtClean="0"/>
          </a:p>
          <a:p>
            <a:pPr lvl="1" eaLnBrk="1" hangingPunct="1">
              <a:lnSpc>
                <a:spcPct val="90000"/>
              </a:lnSpc>
              <a:buFontTx/>
              <a:buNone/>
            </a:pPr>
            <a:r>
              <a:rPr lang="en-US" sz="2400" b="1" dirty="0" smtClean="0"/>
              <a:t>17 </a:t>
            </a:r>
            <a:r>
              <a:rPr lang="en-US" sz="2400" b="1" dirty="0" err="1" smtClean="0"/>
              <a:t>x</a:t>
            </a:r>
            <a:r>
              <a:rPr lang="en-US" sz="2400" b="1" dirty="0" smtClean="0"/>
              <a:t> 	</a:t>
            </a:r>
            <a:r>
              <a:rPr lang="en-US" sz="2400" b="1" dirty="0" err="1" smtClean="0">
                <a:sym typeface="Symbol" pitchFamily="-65" charset="2"/>
              </a:rPr>
              <a:t></a:t>
            </a:r>
            <a:r>
              <a:rPr lang="en-US" sz="2400" b="1" dirty="0" smtClean="0"/>
              <a:t> 	13 • 2 </a:t>
            </a:r>
            <a:r>
              <a:rPr lang="en-US" sz="2400" b="1" dirty="0" err="1" smtClean="0"/>
              <a:t>x</a:t>
            </a:r>
            <a:endParaRPr lang="en-US" sz="2400" b="1" dirty="0" smtClean="0"/>
          </a:p>
          <a:p>
            <a:pPr lvl="1" eaLnBrk="1" hangingPunct="1">
              <a:lnSpc>
                <a:spcPct val="90000"/>
              </a:lnSpc>
              <a:buFontTx/>
              <a:buNone/>
            </a:pPr>
            <a:r>
              <a:rPr lang="en-US" sz="2400" b="1" dirty="0" smtClean="0"/>
              <a:t>19 </a:t>
            </a:r>
            <a:r>
              <a:rPr lang="en-US" sz="2400" b="1" dirty="0" err="1" smtClean="0"/>
              <a:t>x</a:t>
            </a:r>
            <a:r>
              <a:rPr lang="en-US" sz="2400" b="1" dirty="0" smtClean="0"/>
              <a:t> 	</a:t>
            </a:r>
            <a:r>
              <a:rPr lang="en-US" sz="2400" b="1" dirty="0" err="1" smtClean="0">
                <a:sym typeface="Symbol" pitchFamily="-65" charset="2"/>
              </a:rPr>
              <a:t></a:t>
            </a:r>
            <a:r>
              <a:rPr lang="en-US" sz="2400" b="1" dirty="0" smtClean="0"/>
              <a:t> 	</a:t>
            </a:r>
            <a:r>
              <a:rPr lang="en-US" sz="2400" b="1" dirty="0" err="1" smtClean="0"/>
              <a:t>x</a:t>
            </a:r>
            <a:endParaRPr lang="en-US" sz="2400" b="1" dirty="0"/>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Analysis of problem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b="1" dirty="0" smtClean="0"/>
              <a:t>If we don't obey the ordering here, we could take an input like 3</a:t>
            </a:r>
            <a:r>
              <a:rPr lang="en-US" sz="2400" b="1" baseline="30000" dirty="0" smtClean="0"/>
              <a:t>5</a:t>
            </a:r>
            <a:r>
              <a:rPr lang="en-US" sz="2400" b="1" dirty="0" smtClean="0"/>
              <a:t>5</a:t>
            </a:r>
            <a:r>
              <a:rPr lang="en-US" sz="2400" b="1" baseline="30000" dirty="0" smtClean="0"/>
              <a:t>2</a:t>
            </a:r>
            <a:r>
              <a:rPr lang="en-US" sz="2400" b="1" dirty="0" smtClean="0"/>
              <a:t>7 and immediately apply the second rule (the one that mimics a failed decrement).  </a:t>
            </a:r>
          </a:p>
          <a:p>
            <a:pPr eaLnBrk="1" hangingPunct="1">
              <a:lnSpc>
                <a:spcPct val="80000"/>
              </a:lnSpc>
            </a:pPr>
            <a:r>
              <a:rPr lang="en-US" sz="2400" b="1" dirty="0" smtClean="0"/>
              <a:t>We then have 3</a:t>
            </a:r>
            <a:r>
              <a:rPr lang="en-US" sz="2400" b="1" baseline="30000" dirty="0" smtClean="0"/>
              <a:t>5</a:t>
            </a:r>
            <a:r>
              <a:rPr lang="en-US" sz="2400" b="1" dirty="0" smtClean="0"/>
              <a:t>5</a:t>
            </a:r>
            <a:r>
              <a:rPr lang="en-US" sz="2400" b="1" baseline="30000" dirty="0" smtClean="0"/>
              <a:t>2</a:t>
            </a:r>
            <a:r>
              <a:rPr lang="en-US" sz="2400" b="1" dirty="0" smtClean="0"/>
              <a:t>13, signifying that we will mimic instruction number 3, never having subtracted the 2 from 5.  </a:t>
            </a:r>
          </a:p>
          <a:p>
            <a:pPr eaLnBrk="1" hangingPunct="1">
              <a:lnSpc>
                <a:spcPct val="80000"/>
              </a:lnSpc>
            </a:pPr>
            <a:r>
              <a:rPr lang="en-US" sz="2400" b="1" dirty="0" smtClean="0"/>
              <a:t>Now, we mimic copying r2 to r1 and get 2</a:t>
            </a:r>
            <a:r>
              <a:rPr lang="en-US" sz="2400" b="1" baseline="30000" dirty="0" smtClean="0"/>
              <a:t>5</a:t>
            </a:r>
            <a:r>
              <a:rPr lang="en-US" sz="2400" b="1" dirty="0" smtClean="0"/>
              <a:t>5</a:t>
            </a:r>
            <a:r>
              <a:rPr lang="en-US" sz="2400" b="1" baseline="30000" dirty="0" smtClean="0"/>
              <a:t>2</a:t>
            </a:r>
            <a:r>
              <a:rPr lang="en-US" sz="2400" b="1" dirty="0" smtClean="0"/>
              <a:t>19 . </a:t>
            </a:r>
          </a:p>
          <a:p>
            <a:pPr eaLnBrk="1" hangingPunct="1">
              <a:lnSpc>
                <a:spcPct val="80000"/>
              </a:lnSpc>
            </a:pPr>
            <a:r>
              <a:rPr lang="en-US" sz="2400" b="1" dirty="0" smtClean="0"/>
              <a:t>We then remove the 19 and have the wrong answer.</a:t>
            </a:r>
            <a:endParaRPr lang="en-US" sz="2400" b="1"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Factor ≤ RECURSIVE</a:t>
            </a:r>
            <a:endParaRPr lang="en-US"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Universal machine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smtClean="0"/>
              <a:t>In the process of doing this reduction, we will build a Universal Machine.  </a:t>
            </a:r>
          </a:p>
          <a:p>
            <a:pPr eaLnBrk="1" hangingPunct="1"/>
            <a:r>
              <a:rPr lang="en-US" sz="2400" b="1" dirty="0" smtClean="0"/>
              <a:t>This is a single recursive function with two arguments.  The first specifies the factor system (encoded) and the second the argument to this factor system.  </a:t>
            </a:r>
          </a:p>
          <a:p>
            <a:pPr eaLnBrk="1" hangingPunct="1"/>
            <a:r>
              <a:rPr lang="en-US" sz="2400" b="1" dirty="0" smtClean="0"/>
              <a:t>The Universal Machine will then simulate the given machine on the selected input.</a:t>
            </a:r>
            <a:endParaRPr lang="en-US" sz="2400" b="1" dirty="0"/>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Encoding FRS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smtClean="0"/>
              <a:t>Let (</a:t>
            </a:r>
            <a:r>
              <a:rPr lang="en-US" sz="2400" b="1" dirty="0" err="1" smtClean="0"/>
              <a:t>n</a:t>
            </a:r>
            <a:r>
              <a:rPr lang="en-US" sz="2400" b="1" dirty="0" smtClean="0"/>
              <a:t>, ((a</a:t>
            </a:r>
            <a:r>
              <a:rPr lang="en-US" sz="2400" b="1" baseline="-25000" dirty="0" smtClean="0"/>
              <a:t>1</a:t>
            </a:r>
            <a:r>
              <a:rPr lang="en-US" sz="2400" b="1" dirty="0" smtClean="0"/>
              <a:t>,b</a:t>
            </a:r>
            <a:r>
              <a:rPr lang="en-US" sz="2400" b="1" baseline="-25000" dirty="0" smtClean="0"/>
              <a:t>1</a:t>
            </a:r>
            <a:r>
              <a:rPr lang="en-US" sz="2400" b="1" dirty="0" smtClean="0"/>
              <a:t>), (a</a:t>
            </a:r>
            <a:r>
              <a:rPr lang="en-US" sz="2400" b="1" baseline="-25000" dirty="0" smtClean="0"/>
              <a:t>2</a:t>
            </a:r>
            <a:r>
              <a:rPr lang="en-US" sz="2400" b="1" dirty="0" smtClean="0"/>
              <a:t>,b</a:t>
            </a:r>
            <a:r>
              <a:rPr lang="en-US" sz="2400" b="1" baseline="-25000" dirty="0" smtClean="0"/>
              <a:t>2</a:t>
            </a:r>
            <a:r>
              <a:rPr lang="en-US" sz="2400" b="1" dirty="0" smtClean="0"/>
              <a:t>), … ,(</a:t>
            </a:r>
            <a:r>
              <a:rPr lang="en-US" sz="2400" b="1" dirty="0" err="1" smtClean="0"/>
              <a:t>a</a:t>
            </a:r>
            <a:r>
              <a:rPr lang="en-US" sz="2400" b="1" baseline="-25000" dirty="0" err="1" smtClean="0"/>
              <a:t>n</a:t>
            </a:r>
            <a:r>
              <a:rPr lang="en-US" sz="2400" b="1" dirty="0" err="1" smtClean="0"/>
              <a:t>,b</a:t>
            </a:r>
            <a:r>
              <a:rPr lang="en-US" sz="2400" b="1" baseline="-25000" dirty="0" err="1" smtClean="0"/>
              <a:t>n</a:t>
            </a:r>
            <a:r>
              <a:rPr lang="en-US" sz="2400" b="1" dirty="0" smtClean="0"/>
              <a:t>)) be some factor replacement system, where (</a:t>
            </a:r>
            <a:r>
              <a:rPr lang="en-US" sz="2400" b="1" dirty="0" err="1" smtClean="0"/>
              <a:t>a</a:t>
            </a:r>
            <a:r>
              <a:rPr lang="en-US" sz="2400" b="1" baseline="-25000" dirty="0" err="1" smtClean="0"/>
              <a:t>i</a:t>
            </a:r>
            <a:r>
              <a:rPr lang="en-US" sz="2400" b="1" dirty="0" err="1" smtClean="0"/>
              <a:t>,b</a:t>
            </a:r>
            <a:r>
              <a:rPr lang="en-US" sz="2400" b="1" baseline="-25000" dirty="0" err="1" smtClean="0"/>
              <a:t>i</a:t>
            </a:r>
            <a:r>
              <a:rPr lang="en-US" sz="2400" b="1" dirty="0" smtClean="0"/>
              <a:t>) means that the </a:t>
            </a:r>
            <a:r>
              <a:rPr lang="en-US" sz="2400" b="1" dirty="0" err="1" smtClean="0"/>
              <a:t>i-th</a:t>
            </a:r>
            <a:r>
              <a:rPr lang="en-US" sz="2400" b="1" dirty="0" smtClean="0"/>
              <a:t> rule is</a:t>
            </a:r>
            <a:br>
              <a:rPr lang="en-US" sz="2400" b="1" dirty="0" smtClean="0"/>
            </a:br>
            <a:r>
              <a:rPr lang="en-US" sz="2400" b="1" dirty="0" smtClean="0"/>
              <a:t> 	</a:t>
            </a:r>
            <a:r>
              <a:rPr lang="en-US" sz="2400" b="1" dirty="0" err="1" smtClean="0"/>
              <a:t>a</a:t>
            </a:r>
            <a:r>
              <a:rPr lang="en-US" sz="2400" b="1" baseline="-25000" dirty="0" err="1" smtClean="0"/>
              <a:t>i</a:t>
            </a:r>
            <a:r>
              <a:rPr lang="en-US" sz="2400" b="1" dirty="0" err="1" smtClean="0"/>
              <a:t>x</a:t>
            </a:r>
            <a:r>
              <a:rPr lang="en-US" sz="2400" b="1" dirty="0" smtClean="0"/>
              <a:t>	</a:t>
            </a:r>
            <a:r>
              <a:rPr lang="en-US" sz="2400" b="1" dirty="0" err="1" smtClean="0">
                <a:sym typeface="Symbol" pitchFamily="-65" charset="2"/>
              </a:rPr>
              <a:t></a:t>
            </a:r>
            <a:r>
              <a:rPr lang="en-US" sz="2400" b="1" dirty="0" smtClean="0"/>
              <a:t>	</a:t>
            </a:r>
            <a:r>
              <a:rPr lang="en-US" sz="2400" b="1" dirty="0" err="1" smtClean="0"/>
              <a:t>b</a:t>
            </a:r>
            <a:r>
              <a:rPr lang="en-US" sz="2400" b="1" baseline="-25000" dirty="0" err="1" smtClean="0"/>
              <a:t>i</a:t>
            </a:r>
            <a:r>
              <a:rPr lang="en-US" sz="2400" b="1" dirty="0" err="1" smtClean="0"/>
              <a:t>x</a:t>
            </a:r>
            <a:endParaRPr lang="en-US" sz="2400" b="1" dirty="0" smtClean="0"/>
          </a:p>
          <a:p>
            <a:pPr eaLnBrk="1" hangingPunct="1"/>
            <a:r>
              <a:rPr lang="en-US" sz="2400" b="1" dirty="0" smtClean="0"/>
              <a:t>Encode this machine by the number F,</a:t>
            </a:r>
            <a:br>
              <a:rPr lang="en-US" sz="2400" b="1" dirty="0" smtClean="0"/>
            </a:br>
            <a:endParaRPr lang="en-US" sz="2400" b="1" dirty="0"/>
          </a:p>
        </p:txBody>
      </p:sp>
      <p:graphicFrame>
        <p:nvGraphicFramePr>
          <p:cNvPr id="545794" name="Object 4"/>
          <p:cNvGraphicFramePr>
            <a:graphicFrameLocks noChangeAspect="1"/>
          </p:cNvGraphicFramePr>
          <p:nvPr/>
        </p:nvGraphicFramePr>
        <p:xfrm>
          <a:off x="2133600" y="4572000"/>
          <a:ext cx="5486400" cy="704200"/>
        </p:xfrm>
        <a:graphic>
          <a:graphicData uri="http://schemas.openxmlformats.org/presentationml/2006/ole">
            <p:oleObj spid="_x0000_s545794" name="Equation" r:id="rId4" imgW="2679480" imgH="342720" progId="Equation.3">
              <p:embed/>
            </p:oleObj>
          </a:graphicData>
        </a:graphic>
      </p:graphicFrame>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Simulation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1800" b="1" dirty="0" smtClean="0"/>
              <a:t>We can determine the rule of F that applies to </a:t>
            </a:r>
            <a:r>
              <a:rPr lang="en-US" sz="1800" b="1" dirty="0" err="1" smtClean="0"/>
              <a:t>x</a:t>
            </a:r>
            <a:r>
              <a:rPr lang="en-US" sz="1800" b="1" dirty="0" smtClean="0"/>
              <a:t> by</a:t>
            </a:r>
            <a:br>
              <a:rPr lang="en-US" sz="1800" b="1" dirty="0" smtClean="0"/>
            </a:br>
            <a:r>
              <a:rPr lang="en-US" sz="1800" b="1" dirty="0" smtClean="0"/>
              <a:t/>
            </a:r>
            <a:br>
              <a:rPr lang="en-US" sz="1800" b="1" dirty="0" smtClean="0"/>
            </a:br>
            <a:r>
              <a:rPr lang="en-US" sz="1800" b="1" dirty="0" smtClean="0"/>
              <a:t>	RULE(F, </a:t>
            </a:r>
            <a:r>
              <a:rPr lang="en-US" sz="1800" b="1" dirty="0" err="1" smtClean="0"/>
              <a:t>x</a:t>
            </a:r>
            <a:r>
              <a:rPr lang="en-US" sz="1800" b="1" dirty="0" smtClean="0"/>
              <a:t>) = </a:t>
            </a:r>
            <a:r>
              <a:rPr lang="en-US" sz="1800" b="1" dirty="0" err="1" smtClean="0">
                <a:sym typeface="Symbol" pitchFamily="-65" charset="2"/>
              </a:rPr>
              <a:t></a:t>
            </a:r>
            <a:r>
              <a:rPr lang="en-US" sz="1800" b="1" dirty="0" smtClean="0"/>
              <a:t> </a:t>
            </a:r>
            <a:r>
              <a:rPr lang="en-US" sz="1800" b="1" dirty="0" err="1" smtClean="0"/>
              <a:t>z</a:t>
            </a:r>
            <a:r>
              <a:rPr lang="en-US" sz="1800" b="1" dirty="0" smtClean="0"/>
              <a:t> (1 ≤ </a:t>
            </a:r>
            <a:r>
              <a:rPr lang="en-US" sz="1800" b="1" dirty="0" err="1" smtClean="0"/>
              <a:t>z</a:t>
            </a:r>
            <a:r>
              <a:rPr lang="en-US" sz="1800" b="1" dirty="0" smtClean="0"/>
              <a:t> ≤ </a:t>
            </a:r>
            <a:r>
              <a:rPr lang="en-US" sz="1800" b="1" dirty="0" err="1" smtClean="0"/>
              <a:t>exp(F</a:t>
            </a:r>
            <a:r>
              <a:rPr lang="en-US" sz="1800" b="1" dirty="0" smtClean="0"/>
              <a:t>, 0)+1) [ </a:t>
            </a:r>
            <a:r>
              <a:rPr lang="en-US" sz="1800" b="1" dirty="0" err="1" smtClean="0"/>
              <a:t>exp(F</a:t>
            </a:r>
            <a:r>
              <a:rPr lang="en-US" sz="1800" b="1" dirty="0" smtClean="0"/>
              <a:t>, 2*z-1) | </a:t>
            </a:r>
            <a:r>
              <a:rPr lang="en-US" sz="1800" b="1" dirty="0" err="1" smtClean="0"/>
              <a:t>x</a:t>
            </a:r>
            <a:r>
              <a:rPr lang="en-US" sz="1800" b="1" dirty="0" smtClean="0"/>
              <a:t> ]</a:t>
            </a:r>
          </a:p>
          <a:p>
            <a:pPr eaLnBrk="1" hangingPunct="1">
              <a:lnSpc>
                <a:spcPct val="90000"/>
              </a:lnSpc>
            </a:pPr>
            <a:r>
              <a:rPr lang="en-US" sz="1800" b="1" dirty="0" smtClean="0"/>
              <a:t>Note: if </a:t>
            </a:r>
            <a:r>
              <a:rPr lang="en-US" sz="1800" b="1" dirty="0" err="1" smtClean="0"/>
              <a:t>x</a:t>
            </a:r>
            <a:r>
              <a:rPr lang="en-US" sz="1800" b="1" dirty="0" smtClean="0"/>
              <a:t> is divisible by </a:t>
            </a:r>
            <a:r>
              <a:rPr lang="en-US" sz="1800" b="1" dirty="0" err="1" smtClean="0"/>
              <a:t>a</a:t>
            </a:r>
            <a:r>
              <a:rPr lang="en-US" sz="1800" b="1" baseline="-25000" dirty="0" err="1" smtClean="0"/>
              <a:t>i</a:t>
            </a:r>
            <a:r>
              <a:rPr lang="en-US" sz="1800" b="1" dirty="0" smtClean="0"/>
              <a:t>, and </a:t>
            </a:r>
            <a:r>
              <a:rPr lang="en-US" sz="1800" b="1" dirty="0" err="1" smtClean="0"/>
              <a:t>i</a:t>
            </a:r>
            <a:r>
              <a:rPr lang="en-US" sz="1800" b="1" dirty="0" smtClean="0"/>
              <a:t> is the least integer for which this is true, then exp(F,2*i-1) = </a:t>
            </a:r>
            <a:r>
              <a:rPr lang="en-US" sz="1800" b="1" dirty="0" err="1" smtClean="0"/>
              <a:t>a</a:t>
            </a:r>
            <a:r>
              <a:rPr lang="en-US" sz="1800" b="1" baseline="-25000" dirty="0" err="1" smtClean="0"/>
              <a:t>i</a:t>
            </a:r>
            <a:r>
              <a:rPr lang="en-US" sz="1800" b="1" dirty="0" smtClean="0"/>
              <a:t> where </a:t>
            </a:r>
            <a:r>
              <a:rPr lang="en-US" sz="1800" b="1" dirty="0" err="1" smtClean="0"/>
              <a:t>a</a:t>
            </a:r>
            <a:r>
              <a:rPr lang="en-US" sz="1800" b="1" baseline="-25000" dirty="0" err="1" smtClean="0"/>
              <a:t>i</a:t>
            </a:r>
            <a:r>
              <a:rPr lang="en-US" sz="1800" b="1" dirty="0" smtClean="0"/>
              <a:t> is the number of prime factors of F involving p</a:t>
            </a:r>
            <a:r>
              <a:rPr lang="en-US" sz="1800" b="1" baseline="-25000" dirty="0" smtClean="0"/>
              <a:t>2i-1</a:t>
            </a:r>
            <a:r>
              <a:rPr lang="en-US" sz="1800" b="1" dirty="0" smtClean="0"/>
              <a:t>.  Thus, </a:t>
            </a:r>
            <a:r>
              <a:rPr lang="en-US" sz="1800" b="1" dirty="0" err="1" smtClean="0"/>
              <a:t>RULE(F,x</a:t>
            </a:r>
            <a:r>
              <a:rPr lang="en-US" sz="1800" b="1" dirty="0" smtClean="0"/>
              <a:t>) = </a:t>
            </a:r>
            <a:r>
              <a:rPr lang="en-US" sz="1800" b="1" dirty="0" err="1" smtClean="0"/>
              <a:t>i</a:t>
            </a:r>
            <a:r>
              <a:rPr lang="en-US" sz="1800" b="1" dirty="0" smtClean="0"/>
              <a:t>. </a:t>
            </a:r>
            <a:br>
              <a:rPr lang="en-US" sz="1800" b="1" dirty="0" smtClean="0"/>
            </a:br>
            <a:r>
              <a:rPr lang="en-US" sz="1800" b="1" dirty="0" smtClean="0"/>
              <a:t/>
            </a:r>
            <a:br>
              <a:rPr lang="en-US" sz="1800" b="1" dirty="0" smtClean="0"/>
            </a:br>
            <a:r>
              <a:rPr lang="en-US" sz="1800" b="1" dirty="0" smtClean="0"/>
              <a:t>If </a:t>
            </a:r>
            <a:r>
              <a:rPr lang="en-US" sz="1800" b="1" dirty="0" err="1" smtClean="0"/>
              <a:t>x</a:t>
            </a:r>
            <a:r>
              <a:rPr lang="en-US" sz="1800" b="1" dirty="0" smtClean="0"/>
              <a:t> is not divisible by any </a:t>
            </a:r>
            <a:r>
              <a:rPr lang="en-US" sz="1800" b="1" dirty="0" err="1" smtClean="0"/>
              <a:t>a</a:t>
            </a:r>
            <a:r>
              <a:rPr lang="en-US" sz="1800" b="1" baseline="-25000" dirty="0" err="1" smtClean="0"/>
              <a:t>i</a:t>
            </a:r>
            <a:r>
              <a:rPr lang="en-US" sz="1800" b="1" dirty="0" smtClean="0"/>
              <a:t>, 1≤i≤n, then </a:t>
            </a:r>
            <a:r>
              <a:rPr lang="en-US" sz="1800" b="1" dirty="0" err="1" smtClean="0"/>
              <a:t>x</a:t>
            </a:r>
            <a:r>
              <a:rPr lang="en-US" sz="1800" b="1" dirty="0" smtClean="0"/>
              <a:t> is divisible by 1, and </a:t>
            </a:r>
            <a:r>
              <a:rPr lang="en-US" sz="1800" b="1" dirty="0" err="1" smtClean="0"/>
              <a:t>RULE(F,x</a:t>
            </a:r>
            <a:r>
              <a:rPr lang="en-US" sz="1800" b="1" dirty="0" smtClean="0"/>
              <a:t>) returns n+1.  That’s why we added p</a:t>
            </a:r>
            <a:r>
              <a:rPr lang="en-US" sz="1800" b="1" baseline="-25000" dirty="0" smtClean="0"/>
              <a:t>2n+1</a:t>
            </a:r>
            <a:r>
              <a:rPr lang="en-US" sz="1800" b="1" dirty="0" smtClean="0"/>
              <a:t> p</a:t>
            </a:r>
            <a:r>
              <a:rPr lang="en-US" sz="1800" b="1" baseline="-25000" dirty="0" smtClean="0"/>
              <a:t>2n+2</a:t>
            </a:r>
            <a:r>
              <a:rPr lang="en-US" sz="1800" b="1" dirty="0" smtClean="0"/>
              <a:t>.</a:t>
            </a:r>
          </a:p>
          <a:p>
            <a:pPr eaLnBrk="1" hangingPunct="1">
              <a:lnSpc>
                <a:spcPct val="90000"/>
              </a:lnSpc>
            </a:pPr>
            <a:r>
              <a:rPr lang="en-US" sz="1800" b="1" dirty="0" smtClean="0"/>
              <a:t>Given the function </a:t>
            </a:r>
            <a:r>
              <a:rPr lang="en-US" sz="1800" b="1" dirty="0" err="1" smtClean="0"/>
              <a:t>RULE(F,x</a:t>
            </a:r>
            <a:r>
              <a:rPr lang="en-US" sz="1800" b="1" dirty="0" smtClean="0"/>
              <a:t>), we can determine </a:t>
            </a:r>
            <a:r>
              <a:rPr lang="en-US" sz="1800" b="1" dirty="0" err="1" smtClean="0"/>
              <a:t>NEXT(F,x</a:t>
            </a:r>
            <a:r>
              <a:rPr lang="en-US" sz="1800" b="1" dirty="0" smtClean="0"/>
              <a:t>), the number that follows </a:t>
            </a:r>
            <a:r>
              <a:rPr lang="en-US" sz="1800" b="1" dirty="0" err="1" smtClean="0"/>
              <a:t>x</a:t>
            </a:r>
            <a:r>
              <a:rPr lang="en-US" sz="1800" b="1" dirty="0" smtClean="0"/>
              <a:t>, when using F, by</a:t>
            </a:r>
            <a:br>
              <a:rPr lang="en-US" sz="1800" b="1" dirty="0" smtClean="0"/>
            </a:br>
            <a:r>
              <a:rPr lang="en-US" sz="1800" b="1" dirty="0" smtClean="0"/>
              <a:t/>
            </a:r>
            <a:br>
              <a:rPr lang="en-US" sz="1800" b="1" dirty="0" smtClean="0"/>
            </a:br>
            <a:r>
              <a:rPr lang="en-US" sz="1800" b="1" dirty="0" smtClean="0"/>
              <a:t>NEXT(F, </a:t>
            </a:r>
            <a:r>
              <a:rPr lang="en-US" sz="1800" b="1" dirty="0" err="1" smtClean="0"/>
              <a:t>x</a:t>
            </a:r>
            <a:r>
              <a:rPr lang="en-US" sz="1800" b="1" dirty="0" smtClean="0"/>
              <a:t>) = (</a:t>
            </a:r>
            <a:r>
              <a:rPr lang="en-US" sz="1800" b="1" dirty="0" err="1" smtClean="0"/>
              <a:t>x</a:t>
            </a:r>
            <a:r>
              <a:rPr lang="en-US" sz="1800" b="1" dirty="0" smtClean="0"/>
              <a:t> // exp(F,2*RULE(F,x)-1)) * exp(F,2*</a:t>
            </a:r>
            <a:r>
              <a:rPr lang="en-US" sz="1800" b="1" dirty="0" err="1" smtClean="0"/>
              <a:t>RULE(F,x</a:t>
            </a:r>
            <a:r>
              <a:rPr lang="en-US" sz="1800" b="1" dirty="0" smtClean="0"/>
              <a:t>))</a:t>
            </a:r>
            <a:endParaRPr lang="en-US" sz="1800" b="1"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Simulation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smtClean="0"/>
              <a:t>The configurations listed by F, when started on </a:t>
            </a:r>
            <a:r>
              <a:rPr lang="en-US" sz="2400" b="1" dirty="0" err="1" smtClean="0"/>
              <a:t>x</a:t>
            </a:r>
            <a:r>
              <a:rPr lang="en-US" sz="2400" b="1" dirty="0" smtClean="0"/>
              <a:t>, are</a:t>
            </a:r>
          </a:p>
          <a:p>
            <a:pPr eaLnBrk="1" hangingPunct="1">
              <a:buFontTx/>
              <a:buNone/>
            </a:pPr>
            <a:r>
              <a:rPr lang="en-US" sz="1800" b="1" dirty="0" smtClean="0"/>
              <a:t>		CONFIG(F, </a:t>
            </a:r>
            <a:r>
              <a:rPr lang="en-US" sz="1800" b="1" dirty="0" err="1" smtClean="0"/>
              <a:t>x</a:t>
            </a:r>
            <a:r>
              <a:rPr lang="en-US" sz="1800" b="1" dirty="0" smtClean="0"/>
              <a:t>, 0) = </a:t>
            </a:r>
            <a:r>
              <a:rPr lang="en-US" sz="1800" b="1" dirty="0" err="1" smtClean="0"/>
              <a:t>x</a:t>
            </a:r>
            <a:endParaRPr lang="en-US" sz="1800" b="1" dirty="0" smtClean="0"/>
          </a:p>
          <a:p>
            <a:pPr eaLnBrk="1" hangingPunct="1">
              <a:buFontTx/>
              <a:buNone/>
            </a:pPr>
            <a:r>
              <a:rPr lang="en-US" sz="1800" b="1" dirty="0" smtClean="0"/>
              <a:t>		CONFIG(F, </a:t>
            </a:r>
            <a:r>
              <a:rPr lang="en-US" sz="1800" b="1" dirty="0" err="1" smtClean="0"/>
              <a:t>x</a:t>
            </a:r>
            <a:r>
              <a:rPr lang="en-US" sz="1800" b="1" dirty="0" smtClean="0"/>
              <a:t>, y+1) = NEXT(F, CONFIG(F, </a:t>
            </a:r>
            <a:r>
              <a:rPr lang="en-US" sz="1800" b="1" dirty="0" err="1" smtClean="0"/>
              <a:t>x</a:t>
            </a:r>
            <a:r>
              <a:rPr lang="en-US" sz="1800" b="1" dirty="0" smtClean="0"/>
              <a:t>, </a:t>
            </a:r>
            <a:r>
              <a:rPr lang="en-US" sz="1800" b="1" dirty="0" err="1" smtClean="0"/>
              <a:t>y</a:t>
            </a:r>
            <a:r>
              <a:rPr lang="en-US" sz="1800" b="1" dirty="0" smtClean="0"/>
              <a:t>))</a:t>
            </a:r>
          </a:p>
          <a:p>
            <a:pPr eaLnBrk="1" hangingPunct="1"/>
            <a:r>
              <a:rPr lang="en-US" sz="2400" b="1" dirty="0" smtClean="0"/>
              <a:t>The number of the configuration on which F halts is</a:t>
            </a:r>
          </a:p>
          <a:p>
            <a:pPr eaLnBrk="1" hangingPunct="1">
              <a:buFontTx/>
              <a:buNone/>
            </a:pPr>
            <a:r>
              <a:rPr lang="en-US" sz="1800" b="1" dirty="0" smtClean="0"/>
              <a:t>		HALT(F, </a:t>
            </a:r>
            <a:r>
              <a:rPr lang="en-US" sz="1800" b="1" dirty="0" err="1" smtClean="0"/>
              <a:t>x</a:t>
            </a:r>
            <a:r>
              <a:rPr lang="en-US" sz="1800" b="1" dirty="0" smtClean="0"/>
              <a:t>) = </a:t>
            </a:r>
            <a:r>
              <a:rPr lang="en-US" sz="1800" b="1" dirty="0" err="1" smtClean="0">
                <a:sym typeface="Symbol" pitchFamily="-65" charset="2"/>
              </a:rPr>
              <a:t></a:t>
            </a:r>
            <a:r>
              <a:rPr lang="en-US" sz="1800" b="1" dirty="0" smtClean="0"/>
              <a:t> </a:t>
            </a:r>
            <a:r>
              <a:rPr lang="en-US" sz="1800" b="1" dirty="0" err="1" smtClean="0"/>
              <a:t>y</a:t>
            </a:r>
            <a:r>
              <a:rPr lang="en-US" sz="1800" b="1" dirty="0" smtClean="0"/>
              <a:t> [CONFIG(F, </a:t>
            </a:r>
            <a:r>
              <a:rPr lang="en-US" sz="1800" b="1" dirty="0" err="1" smtClean="0"/>
              <a:t>x</a:t>
            </a:r>
            <a:r>
              <a:rPr lang="en-US" sz="1800" b="1" dirty="0" smtClean="0"/>
              <a:t>, </a:t>
            </a:r>
            <a:r>
              <a:rPr lang="en-US" sz="1800" b="1" dirty="0" err="1" smtClean="0"/>
              <a:t>y</a:t>
            </a:r>
            <a:r>
              <a:rPr lang="en-US" sz="1800" b="1" dirty="0" smtClean="0"/>
              <a:t>) == CONFIG(F, </a:t>
            </a:r>
            <a:r>
              <a:rPr lang="en-US" sz="1800" b="1" dirty="0" err="1" smtClean="0"/>
              <a:t>x</a:t>
            </a:r>
            <a:r>
              <a:rPr lang="en-US" sz="1800" b="1" dirty="0" smtClean="0"/>
              <a:t>, y+1)]</a:t>
            </a:r>
          </a:p>
          <a:p>
            <a:pPr eaLnBrk="1" hangingPunct="1">
              <a:buFontTx/>
              <a:buNone/>
            </a:pPr>
            <a:r>
              <a:rPr lang="en-US" sz="1800" b="1" i="1" dirty="0" smtClean="0"/>
              <a:t>	This assumes we converge to a fixed point only if we stop.</a:t>
            </a:r>
            <a:endParaRPr lang="en-US" sz="1800" b="1" i="1" dirty="0"/>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Simulation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400" b="1" dirty="0" smtClean="0"/>
              <a:t>A Universal Machine that simulates an arbitrary Factor System, Turing Machine, Register Machine, Recursive Function can then be defined by </a:t>
            </a:r>
            <a:br>
              <a:rPr lang="en-US" sz="2400" b="1" dirty="0" smtClean="0"/>
            </a:br>
            <a:r>
              <a:rPr lang="en-US" sz="2400" b="1" dirty="0" smtClean="0"/>
              <a:t/>
            </a:r>
            <a:br>
              <a:rPr lang="en-US" sz="2400" b="1" dirty="0" smtClean="0"/>
            </a:br>
            <a:r>
              <a:rPr lang="en-US" sz="2000" b="1" dirty="0" err="1" smtClean="0"/>
              <a:t>Univ(F</a:t>
            </a:r>
            <a:r>
              <a:rPr lang="en-US" sz="2000" b="1" dirty="0" smtClean="0"/>
              <a:t>, </a:t>
            </a:r>
            <a:r>
              <a:rPr lang="en-US" sz="2000" b="1" dirty="0" err="1" smtClean="0"/>
              <a:t>x</a:t>
            </a:r>
            <a:r>
              <a:rPr lang="en-US" sz="2000" b="1" dirty="0" smtClean="0"/>
              <a:t>) =  exp ( CONFIG ( F, </a:t>
            </a:r>
            <a:r>
              <a:rPr lang="en-US" sz="2000" b="1" dirty="0" err="1" smtClean="0"/>
              <a:t>x</a:t>
            </a:r>
            <a:r>
              <a:rPr lang="en-US" sz="2000" b="1" dirty="0" smtClean="0"/>
              <a:t>, HALT ( F, </a:t>
            </a:r>
            <a:r>
              <a:rPr lang="en-US" sz="2000" b="1" dirty="0" err="1" smtClean="0"/>
              <a:t>x</a:t>
            </a:r>
            <a:r>
              <a:rPr lang="en-US" sz="2000" b="1" dirty="0" smtClean="0"/>
              <a:t> ) ), 0)</a:t>
            </a:r>
            <a:br>
              <a:rPr lang="en-US" sz="2000" b="1" dirty="0" smtClean="0"/>
            </a:br>
            <a:endParaRPr lang="en-US" sz="2000" b="1" dirty="0" smtClean="0"/>
          </a:p>
          <a:p>
            <a:pPr eaLnBrk="1" hangingPunct="1">
              <a:lnSpc>
                <a:spcPct val="90000"/>
              </a:lnSpc>
            </a:pPr>
            <a:r>
              <a:rPr lang="en-US" sz="2400" b="1" dirty="0" smtClean="0"/>
              <a:t>This assumes that the answer will be returned as the exponent of the only even prime, 2.  We can fix F for any given Factor System that we wish to simulate.  </a:t>
            </a:r>
            <a:endParaRPr lang="en-US" sz="2400" b="1" dirty="0"/>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Simplicity of Universal</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smtClean="0"/>
              <a:t>A side result is that every computable (recursive) function can be expressed in the form</a:t>
            </a:r>
            <a:br>
              <a:rPr lang="en-US" sz="2400" b="1" dirty="0" smtClean="0"/>
            </a:br>
            <a:r>
              <a:rPr lang="en-US" sz="2400" b="1" dirty="0" smtClean="0"/>
              <a:t/>
            </a:r>
            <a:br>
              <a:rPr lang="en-US" sz="2400" b="1" dirty="0" smtClean="0"/>
            </a:br>
            <a:r>
              <a:rPr lang="en-US" sz="2400" b="1" dirty="0" smtClean="0"/>
              <a:t>	</a:t>
            </a:r>
            <a:r>
              <a:rPr lang="en-US" sz="2400" b="1" dirty="0" err="1" smtClean="0"/>
              <a:t>F(x</a:t>
            </a:r>
            <a:r>
              <a:rPr lang="en-US" sz="2400" b="1" dirty="0" smtClean="0"/>
              <a:t>) = G(</a:t>
            </a:r>
            <a:r>
              <a:rPr lang="en-US" sz="2400" b="1" dirty="0" smtClean="0">
                <a:sym typeface="Symbol" pitchFamily="-65" charset="2"/>
              </a:rPr>
              <a:t></a:t>
            </a:r>
            <a:r>
              <a:rPr lang="en-US" sz="2400" b="1" dirty="0" smtClean="0"/>
              <a:t> </a:t>
            </a:r>
            <a:r>
              <a:rPr lang="en-US" sz="2400" b="1" dirty="0" err="1" smtClean="0"/>
              <a:t>y</a:t>
            </a:r>
            <a:r>
              <a:rPr lang="en-US" sz="2400" b="1" dirty="0" smtClean="0"/>
              <a:t> </a:t>
            </a:r>
            <a:r>
              <a:rPr lang="en-US" sz="2400" b="1" dirty="0" err="1" smtClean="0"/>
              <a:t>H(x</a:t>
            </a:r>
            <a:r>
              <a:rPr lang="en-US" sz="2400" b="1" dirty="0" smtClean="0"/>
              <a:t>, </a:t>
            </a:r>
            <a:r>
              <a:rPr lang="en-US" sz="2400" b="1" dirty="0" err="1" smtClean="0"/>
              <a:t>y</a:t>
            </a:r>
            <a:r>
              <a:rPr lang="en-US" sz="2400" b="1" dirty="0" smtClean="0"/>
              <a:t>))</a:t>
            </a:r>
            <a:br>
              <a:rPr lang="en-US" sz="2400" b="1" dirty="0" smtClean="0"/>
            </a:br>
            <a:r>
              <a:rPr lang="en-US" sz="2400" b="1" dirty="0" smtClean="0"/>
              <a:t/>
            </a:r>
            <a:br>
              <a:rPr lang="en-US" sz="2400" b="1" dirty="0" smtClean="0"/>
            </a:br>
            <a:r>
              <a:rPr lang="en-US" sz="2400" b="1" dirty="0" smtClean="0"/>
              <a:t>where G and H are primitive recursive. </a:t>
            </a:r>
            <a:endParaRPr lang="en-US" sz="2400" b="1"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Universal Machine Notation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dirty="0" smtClean="0">
                <a:sym typeface="Symbol" pitchFamily="18" charset="2"/>
              </a:rPr>
              <a:t></a:t>
            </a:r>
            <a:r>
              <a:rPr lang="en-US" sz="2400" baseline="30000" dirty="0" smtClean="0">
                <a:sym typeface="Symbol" pitchFamily="18" charset="2"/>
              </a:rPr>
              <a:t>(n)</a:t>
            </a:r>
            <a:r>
              <a:rPr lang="en-US" sz="2400" dirty="0" smtClean="0">
                <a:sym typeface="Symbol" pitchFamily="18" charset="2"/>
              </a:rPr>
              <a:t>(x</a:t>
            </a:r>
            <a:r>
              <a:rPr lang="en-US" sz="2400" baseline="-25000" dirty="0" smtClean="0">
                <a:sym typeface="Symbol" pitchFamily="18" charset="2"/>
              </a:rPr>
              <a:t>1</a:t>
            </a:r>
            <a:r>
              <a:rPr lang="en-US" sz="2400" dirty="0" smtClean="0">
                <a:sym typeface="Symbol" pitchFamily="18" charset="2"/>
              </a:rPr>
              <a:t>,…,</a:t>
            </a:r>
            <a:r>
              <a:rPr lang="en-US" sz="2400" dirty="0" err="1" smtClean="0">
                <a:sym typeface="Symbol" pitchFamily="18" charset="2"/>
              </a:rPr>
              <a:t>x</a:t>
            </a:r>
            <a:r>
              <a:rPr lang="en-US" sz="2400" baseline="-25000" dirty="0" err="1" smtClean="0">
                <a:sym typeface="Symbol" pitchFamily="18" charset="2"/>
              </a:rPr>
              <a:t>n</a:t>
            </a:r>
            <a:r>
              <a:rPr lang="en-US" sz="2400" dirty="0" smtClean="0">
                <a:sym typeface="Symbol" pitchFamily="18" charset="2"/>
              </a:rPr>
              <a:t>, f) = </a:t>
            </a:r>
            <a:r>
              <a:rPr lang="en-US" sz="2400" dirty="0" err="1" smtClean="0">
                <a:sym typeface="Symbol" pitchFamily="18" charset="2"/>
              </a:rPr>
              <a:t>Univ</a:t>
            </a:r>
            <a:r>
              <a:rPr lang="en-US" sz="2400" dirty="0" smtClean="0">
                <a:sym typeface="Symbol" pitchFamily="18" charset="2"/>
              </a:rPr>
              <a:t> (f,          )</a:t>
            </a:r>
          </a:p>
          <a:p>
            <a:pPr eaLnBrk="1" hangingPunct="1"/>
            <a:r>
              <a:rPr lang="en-US" sz="2400" dirty="0" smtClean="0">
                <a:sym typeface="Symbol" pitchFamily="18" charset="2"/>
              </a:rPr>
              <a:t>We will sometimes adopt the above and also its common shorthand</a:t>
            </a:r>
          </a:p>
          <a:p>
            <a:pPr eaLnBrk="1" hangingPunct="1">
              <a:buFontTx/>
              <a:buNone/>
            </a:pPr>
            <a:r>
              <a:rPr lang="en-US" sz="2400" dirty="0" smtClean="0"/>
              <a:t>	 </a:t>
            </a:r>
            <a:r>
              <a:rPr lang="en-US" sz="2400" dirty="0" smtClean="0">
                <a:sym typeface="Symbol" pitchFamily="18" charset="2"/>
              </a:rPr>
              <a:t></a:t>
            </a:r>
            <a:r>
              <a:rPr lang="en-US" sz="2400" baseline="-25000" dirty="0" smtClean="0">
                <a:sym typeface="Symbol" pitchFamily="18" charset="2"/>
              </a:rPr>
              <a:t>f </a:t>
            </a:r>
            <a:r>
              <a:rPr lang="en-US" sz="2400" baseline="30000" dirty="0" smtClean="0">
                <a:sym typeface="Symbol" pitchFamily="18" charset="2"/>
              </a:rPr>
              <a:t>(n)</a:t>
            </a:r>
            <a:r>
              <a:rPr lang="en-US" sz="2400" dirty="0" smtClean="0">
                <a:sym typeface="Symbol" pitchFamily="18" charset="2"/>
              </a:rPr>
              <a:t>(x</a:t>
            </a:r>
            <a:r>
              <a:rPr lang="en-US" sz="2400" baseline="-25000" dirty="0" smtClean="0">
                <a:sym typeface="Symbol" pitchFamily="18" charset="2"/>
              </a:rPr>
              <a:t>1</a:t>
            </a:r>
            <a:r>
              <a:rPr lang="en-US" sz="2400" dirty="0" smtClean="0">
                <a:sym typeface="Symbol" pitchFamily="18" charset="2"/>
              </a:rPr>
              <a:t>,…,</a:t>
            </a:r>
            <a:r>
              <a:rPr lang="en-US" sz="2400" dirty="0" err="1" smtClean="0">
                <a:sym typeface="Symbol" pitchFamily="18" charset="2"/>
              </a:rPr>
              <a:t>x</a:t>
            </a:r>
            <a:r>
              <a:rPr lang="en-US" sz="2400" baseline="-25000" dirty="0" err="1" smtClean="0">
                <a:sym typeface="Symbol" pitchFamily="18" charset="2"/>
              </a:rPr>
              <a:t>n</a:t>
            </a:r>
            <a:r>
              <a:rPr lang="en-US" sz="2400" dirty="0" smtClean="0">
                <a:sym typeface="Symbol" pitchFamily="18" charset="2"/>
              </a:rPr>
              <a:t>) = </a:t>
            </a:r>
            <a:r>
              <a:rPr lang="en-US" sz="2400" baseline="30000" dirty="0" smtClean="0">
                <a:sym typeface="Symbol" pitchFamily="18" charset="2"/>
              </a:rPr>
              <a:t>(n)</a:t>
            </a:r>
            <a:r>
              <a:rPr lang="en-US" sz="2400" dirty="0" smtClean="0">
                <a:sym typeface="Symbol" pitchFamily="18" charset="2"/>
              </a:rPr>
              <a:t>(x</a:t>
            </a:r>
            <a:r>
              <a:rPr lang="en-US" sz="2400" baseline="-25000" dirty="0" smtClean="0">
                <a:sym typeface="Symbol" pitchFamily="18" charset="2"/>
              </a:rPr>
              <a:t>1</a:t>
            </a:r>
            <a:r>
              <a:rPr lang="en-US" sz="2400" dirty="0" smtClean="0">
                <a:sym typeface="Symbol" pitchFamily="18" charset="2"/>
              </a:rPr>
              <a:t>,…,</a:t>
            </a:r>
            <a:r>
              <a:rPr lang="en-US" sz="2400" dirty="0" err="1" smtClean="0">
                <a:sym typeface="Symbol" pitchFamily="18" charset="2"/>
              </a:rPr>
              <a:t>x</a:t>
            </a:r>
            <a:r>
              <a:rPr lang="en-US" sz="2400" baseline="-25000" dirty="0" err="1" smtClean="0">
                <a:sym typeface="Symbol" pitchFamily="18" charset="2"/>
              </a:rPr>
              <a:t>n</a:t>
            </a:r>
            <a:r>
              <a:rPr lang="en-US" sz="2400" dirty="0" smtClean="0">
                <a:sym typeface="Symbol" pitchFamily="18" charset="2"/>
              </a:rPr>
              <a:t>, f) </a:t>
            </a:r>
          </a:p>
          <a:p>
            <a:pPr eaLnBrk="1" hangingPunct="1">
              <a:buFontTx/>
              <a:buNone/>
            </a:pPr>
            <a:r>
              <a:rPr lang="en-US" sz="2400" dirty="0" smtClean="0">
                <a:sym typeface="Symbol" pitchFamily="18" charset="2"/>
              </a:rPr>
              <a:t>	and the even shorter version</a:t>
            </a:r>
          </a:p>
          <a:p>
            <a:pPr eaLnBrk="1" hangingPunct="1">
              <a:buFontTx/>
              <a:buNone/>
            </a:pPr>
            <a:r>
              <a:rPr lang="en-US" sz="2400" dirty="0" smtClean="0">
                <a:sym typeface="Symbol" pitchFamily="18" charset="2"/>
              </a:rPr>
              <a:t>	 </a:t>
            </a:r>
            <a:r>
              <a:rPr lang="en-US" sz="2400" baseline="-25000" dirty="0" smtClean="0">
                <a:sym typeface="Symbol" pitchFamily="18" charset="2"/>
              </a:rPr>
              <a:t>f</a:t>
            </a:r>
            <a:r>
              <a:rPr lang="en-US" sz="2400" dirty="0" smtClean="0">
                <a:sym typeface="Symbol" pitchFamily="18" charset="2"/>
              </a:rPr>
              <a:t>(x</a:t>
            </a:r>
            <a:r>
              <a:rPr lang="en-US" sz="2400" baseline="-25000" dirty="0" smtClean="0">
                <a:sym typeface="Symbol" pitchFamily="18" charset="2"/>
              </a:rPr>
              <a:t>1</a:t>
            </a:r>
            <a:r>
              <a:rPr lang="en-US" sz="2400" dirty="0" smtClean="0">
                <a:sym typeface="Symbol" pitchFamily="18" charset="2"/>
              </a:rPr>
              <a:t>,…,</a:t>
            </a:r>
            <a:r>
              <a:rPr lang="en-US" sz="2400" dirty="0" err="1" smtClean="0">
                <a:sym typeface="Symbol" pitchFamily="18" charset="2"/>
              </a:rPr>
              <a:t>x</a:t>
            </a:r>
            <a:r>
              <a:rPr lang="en-US" sz="2400" baseline="-25000" dirty="0" err="1" smtClean="0">
                <a:sym typeface="Symbol" pitchFamily="18" charset="2"/>
              </a:rPr>
              <a:t>n</a:t>
            </a:r>
            <a:r>
              <a:rPr lang="en-US" sz="2400" dirty="0" smtClean="0">
                <a:sym typeface="Symbol" pitchFamily="18" charset="2"/>
              </a:rPr>
              <a:t>) = </a:t>
            </a:r>
            <a:r>
              <a:rPr lang="en-US" sz="2400" baseline="30000" dirty="0" smtClean="0">
                <a:sym typeface="Symbol" pitchFamily="18" charset="2"/>
              </a:rPr>
              <a:t>(n)</a:t>
            </a:r>
            <a:r>
              <a:rPr lang="en-US" sz="2400" dirty="0" smtClean="0">
                <a:sym typeface="Symbol" pitchFamily="18" charset="2"/>
              </a:rPr>
              <a:t>(x</a:t>
            </a:r>
            <a:r>
              <a:rPr lang="en-US" sz="2400" baseline="-25000" dirty="0" smtClean="0">
                <a:sym typeface="Symbol" pitchFamily="18" charset="2"/>
              </a:rPr>
              <a:t>1</a:t>
            </a:r>
            <a:r>
              <a:rPr lang="en-US" sz="2400" dirty="0" smtClean="0">
                <a:sym typeface="Symbol" pitchFamily="18" charset="2"/>
              </a:rPr>
              <a:t>,…,</a:t>
            </a:r>
            <a:r>
              <a:rPr lang="en-US" sz="2400" dirty="0" err="1" smtClean="0">
                <a:sym typeface="Symbol" pitchFamily="18" charset="2"/>
              </a:rPr>
              <a:t>x</a:t>
            </a:r>
            <a:r>
              <a:rPr lang="en-US" sz="2400" baseline="-25000" dirty="0" err="1" smtClean="0">
                <a:sym typeface="Symbol" pitchFamily="18" charset="2"/>
              </a:rPr>
              <a:t>n</a:t>
            </a:r>
            <a:r>
              <a:rPr lang="en-US" sz="2400" dirty="0" smtClean="0">
                <a:sym typeface="Symbol" pitchFamily="18" charset="2"/>
              </a:rPr>
              <a:t>, f) </a:t>
            </a:r>
          </a:p>
          <a:p>
            <a:pPr eaLnBrk="1" hangingPunct="1"/>
            <a:r>
              <a:rPr lang="en-US" sz="2400" dirty="0" smtClean="0">
                <a:sym typeface="Symbol" pitchFamily="18" charset="2"/>
              </a:rPr>
              <a:t>We even omit the (n) when n=1, as in</a:t>
            </a:r>
            <a:br>
              <a:rPr lang="en-US" sz="2400" dirty="0" smtClean="0">
                <a:sym typeface="Symbol" pitchFamily="18" charset="2"/>
              </a:rPr>
            </a:br>
            <a:r>
              <a:rPr lang="en-US" sz="2400" dirty="0" smtClean="0">
                <a:sym typeface="Symbol" pitchFamily="18" charset="2"/>
              </a:rPr>
              <a:t></a:t>
            </a:r>
            <a:r>
              <a:rPr lang="en-US" sz="2400" baseline="-25000" dirty="0" smtClean="0">
                <a:sym typeface="Symbol" pitchFamily="18" charset="2"/>
              </a:rPr>
              <a:t>f</a:t>
            </a:r>
            <a:r>
              <a:rPr lang="en-US" sz="2400" dirty="0" smtClean="0">
                <a:sym typeface="Symbol" pitchFamily="18" charset="2"/>
              </a:rPr>
              <a:t>(x) = (x, f)</a:t>
            </a:r>
            <a:endParaRPr lang="en-US" sz="2400" dirty="0" smtClean="0"/>
          </a:p>
        </p:txBody>
      </p:sp>
      <p:graphicFrame>
        <p:nvGraphicFramePr>
          <p:cNvPr id="775171" name="Object 4"/>
          <p:cNvGraphicFramePr>
            <a:graphicFrameLocks noChangeAspect="1"/>
          </p:cNvGraphicFramePr>
          <p:nvPr/>
        </p:nvGraphicFramePr>
        <p:xfrm>
          <a:off x="5626628" y="2401369"/>
          <a:ext cx="858837" cy="485775"/>
        </p:xfrm>
        <a:graphic>
          <a:graphicData uri="http://schemas.openxmlformats.org/presentationml/2006/ole">
            <p:oleObj spid="_x0000_s775171" name="Equation" r:id="rId4" imgW="583920" imgH="33012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219200" y="1219200"/>
            <a:ext cx="7162800" cy="1143000"/>
          </a:xfrm>
        </p:spPr>
        <p:txBody>
          <a:bodyPr/>
          <a:lstStyle/>
          <a:p>
            <a:pPr eaLnBrk="1" hangingPunct="1"/>
            <a:r>
              <a:rPr lang="en-US" sz="3200" b="1" i="1" smtClean="0">
                <a:solidFill>
                  <a:schemeClr val="bg2"/>
                </a:solidFill>
                <a:latin typeface="Times New Roman" pitchFamily="-110" charset="0"/>
              </a:rPr>
              <a:t>A word about "Words"</a:t>
            </a:r>
            <a:endParaRPr lang="en-US" b="1" smtClean="0">
              <a:latin typeface="Times New Roman" pitchFamily="-110" charset="0"/>
            </a:endParaRPr>
          </a:p>
        </p:txBody>
      </p:sp>
      <p:sp>
        <p:nvSpPr>
          <p:cNvPr id="30723" name="Rectangle 3"/>
          <p:cNvSpPr>
            <a:spLocks noGrp="1" noChangeArrowheads="1"/>
          </p:cNvSpPr>
          <p:nvPr>
            <p:ph type="body" idx="1"/>
          </p:nvPr>
        </p:nvSpPr>
        <p:spPr>
          <a:xfrm>
            <a:off x="533400" y="2286000"/>
            <a:ext cx="7162800" cy="3429000"/>
          </a:xfrm>
        </p:spPr>
        <p:txBody>
          <a:bodyPr/>
          <a:lstStyle/>
          <a:p>
            <a:pPr eaLnBrk="1" hangingPunct="1">
              <a:lnSpc>
                <a:spcPct val="90000"/>
              </a:lnSpc>
              <a:buFont typeface="Times" pitchFamily="-110" charset="0"/>
              <a:buNone/>
            </a:pPr>
            <a:endParaRPr lang="en-US" sz="2800" b="1" smtClean="0">
              <a:latin typeface="Times New Roman" pitchFamily="-110" charset="0"/>
            </a:endParaRPr>
          </a:p>
          <a:p>
            <a:pPr lvl="2" eaLnBrk="1" hangingPunct="1">
              <a:lnSpc>
                <a:spcPct val="90000"/>
              </a:lnSpc>
              <a:buFont typeface="Times" pitchFamily="-110" charset="0"/>
              <a:buNone/>
            </a:pPr>
            <a:r>
              <a:rPr lang="en-US" sz="2000" smtClean="0">
                <a:latin typeface="Times New Roman" pitchFamily="-110" charset="0"/>
              </a:rPr>
              <a:t>	</a:t>
            </a:r>
            <a:r>
              <a:rPr lang="en-US" sz="2000" b="1" smtClean="0">
                <a:latin typeface="Times New Roman" pitchFamily="-110" charset="0"/>
              </a:rPr>
              <a:t>Normally, when we say a problem is "easy" we mean that it has a polynomial algorithm. </a:t>
            </a:r>
          </a:p>
          <a:p>
            <a:pPr lvl="2" eaLnBrk="1" hangingPunct="1">
              <a:lnSpc>
                <a:spcPct val="90000"/>
              </a:lnSpc>
              <a:buFont typeface="Times" pitchFamily="-110" charset="0"/>
              <a:buNone/>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But, when we say a problem is "hard" or “apparently hard" we usually mean no polynomial algorithm is known, and none seems likely. </a:t>
            </a:r>
          </a:p>
          <a:p>
            <a:pPr lvl="2" eaLnBrk="1" hangingPunct="1">
              <a:lnSpc>
                <a:spcPct val="90000"/>
              </a:lnSpc>
              <a:buFont typeface="Times" pitchFamily="-110" charset="0"/>
              <a:buNone/>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It is possible a polynomial algorithm exists for "hard" problems, but the evidence seems to indicate otherwise.</a:t>
            </a:r>
          </a:p>
          <a:p>
            <a:pPr eaLnBrk="1" hangingPunct="1">
              <a:lnSpc>
                <a:spcPct val="90000"/>
              </a:lnSpc>
            </a:pPr>
            <a:endParaRPr lang="en-US" sz="2800" b="1" smtClean="0"/>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SNAP and TERM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400" dirty="0" smtClean="0"/>
              <a:t>Our </a:t>
            </a:r>
            <a:r>
              <a:rPr lang="en-US" sz="2400" b="1" dirty="0" smtClean="0"/>
              <a:t>CONFIG</a:t>
            </a:r>
            <a:r>
              <a:rPr lang="en-US" sz="2400" dirty="0" smtClean="0"/>
              <a:t> is essentially a </a:t>
            </a:r>
            <a:r>
              <a:rPr lang="en-US" sz="2400" b="1" dirty="0" smtClean="0"/>
              <a:t>SNAP</a:t>
            </a:r>
            <a:r>
              <a:rPr lang="en-US" sz="2400" dirty="0" smtClean="0"/>
              <a:t> (snapshot)</a:t>
            </a:r>
          </a:p>
          <a:p>
            <a:pPr eaLnBrk="1" hangingPunct="1">
              <a:lnSpc>
                <a:spcPct val="90000"/>
              </a:lnSpc>
              <a:buFontTx/>
              <a:buNone/>
            </a:pPr>
            <a:r>
              <a:rPr lang="en-US" sz="2400" dirty="0" smtClean="0"/>
              <a:t>	</a:t>
            </a:r>
            <a:r>
              <a:rPr lang="en-US" sz="2400" b="1" dirty="0" smtClean="0"/>
              <a:t>SNAP(x, f, t) = CONFIG(f, x, t)</a:t>
            </a:r>
          </a:p>
          <a:p>
            <a:pPr eaLnBrk="1" hangingPunct="1">
              <a:lnSpc>
                <a:spcPct val="90000"/>
              </a:lnSpc>
            </a:pPr>
            <a:r>
              <a:rPr lang="en-US" sz="2400" dirty="0" smtClean="0"/>
              <a:t>Termination in our notation occurs when we reach a fixed point, so</a:t>
            </a:r>
          </a:p>
          <a:p>
            <a:pPr eaLnBrk="1" hangingPunct="1">
              <a:lnSpc>
                <a:spcPct val="90000"/>
              </a:lnSpc>
              <a:buFontTx/>
              <a:buNone/>
            </a:pPr>
            <a:r>
              <a:rPr lang="en-US" sz="2400" dirty="0" smtClean="0"/>
              <a:t>	</a:t>
            </a:r>
            <a:r>
              <a:rPr lang="en-US" sz="2400" b="1" dirty="0" smtClean="0"/>
              <a:t>TERM(x, f) = (NEXT(f, x) == x)</a:t>
            </a:r>
          </a:p>
          <a:p>
            <a:pPr eaLnBrk="1" hangingPunct="1">
              <a:lnSpc>
                <a:spcPct val="90000"/>
              </a:lnSpc>
            </a:pPr>
            <a:r>
              <a:rPr lang="en-US" sz="2400" dirty="0" smtClean="0"/>
              <a:t>Here, we used a single argument but that can be extended as we have already shown using a pairing function.</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STEP Predicate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smtClean="0"/>
              <a:t>STP( x1,…,</a:t>
            </a:r>
            <a:r>
              <a:rPr lang="en-US" sz="2400" b="1" dirty="0" err="1" smtClean="0"/>
              <a:t>xn</a:t>
            </a:r>
            <a:r>
              <a:rPr lang="en-US" sz="2400" b="1" dirty="0" smtClean="0"/>
              <a:t>, f, t ) </a:t>
            </a:r>
            <a:r>
              <a:rPr lang="en-US" sz="2400" dirty="0" smtClean="0"/>
              <a:t>is a predicate defined to be true </a:t>
            </a:r>
            <a:r>
              <a:rPr lang="en-US" sz="2400" dirty="0" err="1" smtClean="0"/>
              <a:t>iff</a:t>
            </a:r>
            <a:r>
              <a:rPr lang="en-US" sz="2400" dirty="0" smtClean="0"/>
              <a:t> </a:t>
            </a:r>
            <a:r>
              <a:rPr lang="en-US" sz="2400" b="1" dirty="0" smtClean="0"/>
              <a:t>[f](x1,…,</a:t>
            </a:r>
            <a:r>
              <a:rPr lang="en-US" sz="2400" b="1" dirty="0" err="1" smtClean="0"/>
              <a:t>xn</a:t>
            </a:r>
            <a:r>
              <a:rPr lang="en-US" sz="2400" b="1" dirty="0" smtClean="0"/>
              <a:t>) </a:t>
            </a:r>
            <a:r>
              <a:rPr lang="en-US" sz="2400" dirty="0" smtClean="0"/>
              <a:t>converges in at most </a:t>
            </a:r>
            <a:r>
              <a:rPr lang="en-US" sz="2400" b="1" dirty="0" smtClean="0"/>
              <a:t>t</a:t>
            </a:r>
            <a:r>
              <a:rPr lang="en-US" sz="2400" dirty="0" smtClean="0"/>
              <a:t> steps.</a:t>
            </a:r>
          </a:p>
          <a:p>
            <a:pPr eaLnBrk="1" hangingPunct="1"/>
            <a:r>
              <a:rPr lang="en-US" sz="2400" b="1" dirty="0" smtClean="0"/>
              <a:t>STP</a:t>
            </a:r>
            <a:r>
              <a:rPr lang="en-US" sz="2400" dirty="0" smtClean="0"/>
              <a:t> is primitive recursive since it can be defined by</a:t>
            </a:r>
          </a:p>
          <a:p>
            <a:pPr eaLnBrk="1" hangingPunct="1">
              <a:buFontTx/>
              <a:buNone/>
            </a:pPr>
            <a:r>
              <a:rPr lang="en-US" sz="2400" dirty="0" smtClean="0"/>
              <a:t>	</a:t>
            </a:r>
            <a:r>
              <a:rPr lang="en-US" sz="2400" b="1" dirty="0" smtClean="0"/>
              <a:t>STP( x, f, </a:t>
            </a:r>
            <a:r>
              <a:rPr lang="en-US" sz="2400" b="1" i="1" dirty="0" smtClean="0"/>
              <a:t>s </a:t>
            </a:r>
            <a:r>
              <a:rPr lang="en-US" sz="2400" b="1" dirty="0" smtClean="0"/>
              <a:t>) = TERM(CONFIG(f, x, </a:t>
            </a:r>
            <a:r>
              <a:rPr lang="en-US" sz="2400" b="1" i="1" dirty="0" smtClean="0"/>
              <a:t>s</a:t>
            </a:r>
            <a:r>
              <a:rPr lang="en-US" sz="2400" b="1" dirty="0" smtClean="0"/>
              <a:t>), f )</a:t>
            </a:r>
          </a:p>
          <a:p>
            <a:pPr eaLnBrk="1" hangingPunct="1">
              <a:buFontTx/>
              <a:buNone/>
            </a:pPr>
            <a:r>
              <a:rPr lang="en-US" sz="2400" dirty="0" smtClean="0"/>
              <a:t>	Extending to many arguments is easily done as before.</a:t>
            </a:r>
          </a:p>
          <a:p>
            <a:pPr eaLnBrk="1" hangingPunct="1">
              <a:lnSpc>
                <a:spcPct val="90000"/>
              </a:lnSpc>
            </a:pPr>
            <a:endParaRPr lang="en-US" sz="2400" dirty="0" smtClean="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RECURSIVE ≤ TURING</a:t>
            </a:r>
            <a:endParaRPr lang="en-US" dirty="0"/>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Recall standard Turing</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b="1" dirty="0" smtClean="0"/>
              <a:t>Our notion of standard Turing computability of some </a:t>
            </a:r>
            <a:r>
              <a:rPr lang="en-US" sz="2400" b="1" dirty="0" err="1" smtClean="0"/>
              <a:t>n-ary</a:t>
            </a:r>
            <a:r>
              <a:rPr lang="en-US" sz="2400" b="1" dirty="0" smtClean="0"/>
              <a:t> function F assumes that the machine starts with a tape containing the n inputs, x1, … , </a:t>
            </a:r>
            <a:r>
              <a:rPr lang="en-US" sz="2400" b="1" dirty="0" err="1" smtClean="0"/>
              <a:t>xn</a:t>
            </a:r>
            <a:r>
              <a:rPr lang="en-US" sz="2400" b="1" dirty="0" smtClean="0"/>
              <a:t> in the form (underscore is scanned symbol)</a:t>
            </a:r>
            <a:br>
              <a:rPr lang="en-US" sz="2400" b="1" dirty="0" smtClean="0"/>
            </a:br>
            <a:r>
              <a:rPr lang="en-US" sz="2400" b="1" dirty="0" smtClean="0"/>
              <a:t/>
            </a:r>
            <a:br>
              <a:rPr lang="en-US" sz="2400" b="1" dirty="0" smtClean="0"/>
            </a:br>
            <a:r>
              <a:rPr lang="en-US" sz="2400" b="1" dirty="0" smtClean="0"/>
              <a:t>…01</a:t>
            </a:r>
            <a:r>
              <a:rPr lang="en-US" sz="2400" b="1" baseline="30000" dirty="0" smtClean="0"/>
              <a:t>x1</a:t>
            </a:r>
            <a:r>
              <a:rPr lang="en-US" sz="2400" b="1" dirty="0" smtClean="0"/>
              <a:t>01</a:t>
            </a:r>
            <a:r>
              <a:rPr lang="en-US" sz="2400" b="1" baseline="30000" dirty="0" smtClean="0"/>
              <a:t>x2</a:t>
            </a:r>
            <a:r>
              <a:rPr lang="en-US" sz="2400" b="1" dirty="0" smtClean="0"/>
              <a:t>0…01</a:t>
            </a:r>
            <a:r>
              <a:rPr lang="en-US" sz="2400" b="1" baseline="30000" dirty="0" smtClean="0"/>
              <a:t>xn</a:t>
            </a:r>
            <a:r>
              <a:rPr lang="en-US" sz="2400" b="1" u="sng" dirty="0" smtClean="0"/>
              <a:t>0</a:t>
            </a:r>
            <a:r>
              <a:rPr lang="en-US" sz="2400" b="1" dirty="0" smtClean="0"/>
              <a:t>…</a:t>
            </a:r>
            <a:br>
              <a:rPr lang="en-US" sz="2400" b="1" dirty="0" smtClean="0"/>
            </a:br>
            <a:r>
              <a:rPr lang="en-US" sz="2400" b="1" dirty="0" smtClean="0"/>
              <a:t/>
            </a:r>
            <a:br>
              <a:rPr lang="en-US" sz="2400" b="1" dirty="0" smtClean="0"/>
            </a:br>
            <a:r>
              <a:rPr lang="en-US" sz="2400" b="1" dirty="0" smtClean="0"/>
              <a:t>and ends with</a:t>
            </a:r>
            <a:br>
              <a:rPr lang="en-US" sz="2400" b="1" dirty="0" smtClean="0"/>
            </a:br>
            <a:r>
              <a:rPr lang="en-US" sz="2400" b="1" dirty="0" smtClean="0"/>
              <a:t/>
            </a:r>
            <a:br>
              <a:rPr lang="en-US" sz="2400" b="1" dirty="0" smtClean="0"/>
            </a:br>
            <a:r>
              <a:rPr lang="en-US" sz="2400" b="1" dirty="0" smtClean="0"/>
              <a:t>…01</a:t>
            </a:r>
            <a:r>
              <a:rPr lang="en-US" sz="2400" b="1" baseline="30000" dirty="0" smtClean="0"/>
              <a:t>x1</a:t>
            </a:r>
            <a:r>
              <a:rPr lang="en-US" sz="2400" b="1" dirty="0" smtClean="0"/>
              <a:t>01</a:t>
            </a:r>
            <a:r>
              <a:rPr lang="en-US" sz="2400" b="1" baseline="30000" dirty="0" smtClean="0"/>
              <a:t>x2</a:t>
            </a:r>
            <a:r>
              <a:rPr lang="en-US" sz="2400" b="1" dirty="0" smtClean="0"/>
              <a:t>0…01</a:t>
            </a:r>
            <a:r>
              <a:rPr lang="en-US" sz="2400" b="1" baseline="30000" dirty="0" smtClean="0"/>
              <a:t>xn</a:t>
            </a:r>
            <a:r>
              <a:rPr lang="en-US" sz="2400" b="1" dirty="0" smtClean="0"/>
              <a:t>01</a:t>
            </a:r>
            <a:r>
              <a:rPr lang="en-US" sz="2400" b="1" baseline="30000" dirty="0" smtClean="0"/>
              <a:t>y</a:t>
            </a:r>
            <a:r>
              <a:rPr lang="en-US" sz="2400" b="1" u="sng" dirty="0" smtClean="0"/>
              <a:t>0</a:t>
            </a:r>
            <a:r>
              <a:rPr lang="en-US" sz="2400" b="1" dirty="0" smtClean="0"/>
              <a:t>…</a:t>
            </a:r>
            <a:br>
              <a:rPr lang="en-US" sz="2400" b="1" dirty="0" smtClean="0"/>
            </a:br>
            <a:r>
              <a:rPr lang="en-US" sz="2400" b="1" dirty="0" smtClean="0"/>
              <a:t/>
            </a:r>
            <a:br>
              <a:rPr lang="en-US" sz="2400" b="1" dirty="0" smtClean="0"/>
            </a:br>
            <a:r>
              <a:rPr lang="en-US" sz="2400" b="1" dirty="0" smtClean="0"/>
              <a:t>where y = F(x1, … , </a:t>
            </a:r>
            <a:r>
              <a:rPr lang="en-US" sz="2400" b="1" dirty="0" err="1" smtClean="0"/>
              <a:t>xn</a:t>
            </a:r>
            <a:r>
              <a:rPr lang="en-US" sz="2400" b="1" dirty="0" smtClean="0"/>
              <a:t>).</a:t>
            </a:r>
            <a:endParaRPr lang="en-US" sz="2400" b="1" dirty="0"/>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The Key Ideas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b="1" dirty="0" smtClean="0"/>
              <a:t>Every base function is Standard Turing Computable (STC)</a:t>
            </a:r>
            <a:endParaRPr lang="en-US" sz="2400" b="1" dirty="0"/>
          </a:p>
          <a:p>
            <a:pPr eaLnBrk="1" hangingPunct="1">
              <a:lnSpc>
                <a:spcPct val="80000"/>
              </a:lnSpc>
            </a:pPr>
            <a:r>
              <a:rPr lang="en-US" sz="2400" b="1" dirty="0" smtClean="0"/>
              <a:t>The STC functions are closed under</a:t>
            </a:r>
          </a:p>
          <a:p>
            <a:pPr lvl="1" eaLnBrk="1" hangingPunct="1">
              <a:lnSpc>
                <a:spcPct val="80000"/>
              </a:lnSpc>
            </a:pPr>
            <a:r>
              <a:rPr lang="en-US" sz="2400" b="1" dirty="0" smtClean="0"/>
              <a:t>Composition</a:t>
            </a:r>
          </a:p>
          <a:p>
            <a:pPr lvl="1" eaLnBrk="1" hangingPunct="1">
              <a:lnSpc>
                <a:spcPct val="80000"/>
              </a:lnSpc>
            </a:pPr>
            <a:r>
              <a:rPr lang="en-US" sz="2400" b="1" dirty="0" smtClean="0"/>
              <a:t>Iteration</a:t>
            </a:r>
          </a:p>
          <a:p>
            <a:pPr lvl="1" eaLnBrk="1" hangingPunct="1">
              <a:lnSpc>
                <a:spcPct val="80000"/>
              </a:lnSpc>
            </a:pPr>
            <a:r>
              <a:rPr lang="en-US" sz="2400" b="1" dirty="0" smtClean="0"/>
              <a:t>Minimization</a:t>
            </a:r>
          </a:p>
          <a:p>
            <a:pPr eaLnBrk="1" hangingPunct="1">
              <a:lnSpc>
                <a:spcPct val="80000"/>
              </a:lnSpc>
            </a:pPr>
            <a:endParaRPr lang="en-US" sz="2400" b="1" dirty="0" smtClean="0"/>
          </a:p>
          <a:p>
            <a:pPr eaLnBrk="1" hangingPunct="1">
              <a:lnSpc>
                <a:spcPct val="80000"/>
              </a:lnSpc>
            </a:pPr>
            <a:r>
              <a:rPr lang="en-US" sz="2400" b="1" dirty="0" smtClean="0"/>
              <a:t>The above then implies that every recursive function is STC, thereby completing the equivalence proof.</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Detailed Proof</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b="1" dirty="0" smtClean="0"/>
              <a:t>We actually do not intend to provide the details.</a:t>
            </a:r>
            <a:endParaRPr lang="en-US" sz="2400" b="1" dirty="0"/>
          </a:p>
          <a:p>
            <a:pPr eaLnBrk="1" hangingPunct="1">
              <a:lnSpc>
                <a:spcPct val="80000"/>
              </a:lnSpc>
            </a:pPr>
            <a:r>
              <a:rPr lang="en-US" sz="2400" b="1" dirty="0" smtClean="0"/>
              <a:t>The key is developing a useful set of Turing machine components that do such tasks as scan left or right over ones looking for the first zero (blank) on the tape, make copies of values (sequences of ones), circular shift and erase values.</a:t>
            </a:r>
          </a:p>
          <a:p>
            <a:pPr eaLnBrk="1" hangingPunct="1">
              <a:lnSpc>
                <a:spcPct val="80000"/>
              </a:lnSpc>
            </a:pPr>
            <a:r>
              <a:rPr lang="en-US" sz="2400" b="1" dirty="0" smtClean="0"/>
              <a:t>These details can be found as part of the notes for the COT5310 course.</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Consequences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400" dirty="0" smtClean="0"/>
              <a:t>Theorem: The computational power of S-Programs, Recursive Functions, Turing Machines, Register Machine, and Factor Replacement Systems are all equivalent.</a:t>
            </a:r>
          </a:p>
          <a:p>
            <a:pPr eaLnBrk="1" hangingPunct="1">
              <a:lnSpc>
                <a:spcPct val="90000"/>
              </a:lnSpc>
            </a:pPr>
            <a:r>
              <a:rPr lang="en-US" sz="2400" dirty="0" smtClean="0"/>
              <a:t>Theorem: Every Recursive Function (Turing Computable Function, etc.) can be performed with just one unbounded type of iteration.</a:t>
            </a:r>
          </a:p>
          <a:p>
            <a:pPr eaLnBrk="1" hangingPunct="1">
              <a:lnSpc>
                <a:spcPct val="90000"/>
              </a:lnSpc>
            </a:pPr>
            <a:r>
              <a:rPr lang="en-US" sz="2400" dirty="0" smtClean="0"/>
              <a:t>Theorem: Universal machines can be constructed for each of our formal models of computation.</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UNDECIDABILITY</a:t>
            </a:r>
            <a:endParaRPr lang="en-US" dirty="0"/>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Halting Problem (again)</a:t>
            </a:r>
            <a:endParaRPr lang="en-US" sz="4000" dirty="0"/>
          </a:p>
        </p:txBody>
      </p:sp>
      <p:sp>
        <p:nvSpPr>
          <p:cNvPr id="3" name="Content Placeholder 2"/>
          <p:cNvSpPr>
            <a:spLocks noGrp="1"/>
          </p:cNvSpPr>
          <p:nvPr>
            <p:ph idx="1"/>
          </p:nvPr>
        </p:nvSpPr>
        <p:spPr>
          <a:xfrm>
            <a:off x="1752600" y="2438400"/>
            <a:ext cx="7391400" cy="3810000"/>
          </a:xfrm>
        </p:spPr>
        <p:txBody>
          <a:bodyPr/>
          <a:lstStyle/>
          <a:p>
            <a:pPr marL="0" indent="0" eaLnBrk="1" hangingPunct="1">
              <a:lnSpc>
                <a:spcPct val="80000"/>
              </a:lnSpc>
              <a:buFontTx/>
              <a:buNone/>
            </a:pPr>
            <a:r>
              <a:rPr lang="en-US" sz="2000" dirty="0" smtClean="0"/>
              <a:t>Assume we can decide the </a:t>
            </a:r>
            <a:r>
              <a:rPr lang="en-US" sz="2000" b="1" dirty="0" smtClean="0"/>
              <a:t>Halting Problem</a:t>
            </a:r>
            <a:r>
              <a:rPr lang="en-US" sz="2000" dirty="0" smtClean="0"/>
              <a:t>.  Then there exists some total function </a:t>
            </a:r>
            <a:r>
              <a:rPr lang="en-US" sz="2000" b="1" dirty="0" smtClean="0"/>
              <a:t>Halt</a:t>
            </a:r>
            <a:r>
              <a:rPr lang="en-US" sz="2000" dirty="0" smtClean="0"/>
              <a:t> such that</a:t>
            </a:r>
          </a:p>
          <a:p>
            <a:pPr marL="0" indent="0" eaLnBrk="1" hangingPunct="1">
              <a:lnSpc>
                <a:spcPct val="80000"/>
              </a:lnSpc>
              <a:buFontTx/>
              <a:buNone/>
            </a:pPr>
            <a:r>
              <a:rPr lang="en-US" sz="2000" dirty="0" smtClean="0"/>
              <a:t>				</a:t>
            </a:r>
            <a:r>
              <a:rPr lang="en-US" sz="2000" b="1" dirty="0" smtClean="0"/>
              <a:t>1 	if [x] (y) </a:t>
            </a:r>
            <a:r>
              <a:rPr lang="en-US" sz="2000" b="1" dirty="0" smtClean="0">
                <a:sym typeface="Symbol" pitchFamily="18" charset="2"/>
              </a:rPr>
              <a:t></a:t>
            </a:r>
            <a:endParaRPr lang="en-US" sz="2000" b="1" dirty="0" smtClean="0"/>
          </a:p>
          <a:p>
            <a:pPr marL="0" indent="0" eaLnBrk="1" hangingPunct="1">
              <a:lnSpc>
                <a:spcPct val="80000"/>
              </a:lnSpc>
              <a:buFontTx/>
              <a:buNone/>
            </a:pPr>
            <a:r>
              <a:rPr lang="en-US" sz="2000" b="1" dirty="0" smtClean="0"/>
              <a:t>	Halt(</a:t>
            </a:r>
            <a:r>
              <a:rPr lang="en-US" sz="2000" b="1" dirty="0" err="1" smtClean="0"/>
              <a:t>x,y</a:t>
            </a:r>
            <a:r>
              <a:rPr lang="en-US" sz="2000" b="1" dirty="0" smtClean="0"/>
              <a:t>) 	=</a:t>
            </a:r>
          </a:p>
          <a:p>
            <a:pPr marL="0" indent="0" eaLnBrk="1" hangingPunct="1">
              <a:lnSpc>
                <a:spcPct val="80000"/>
              </a:lnSpc>
              <a:buFontTx/>
              <a:buNone/>
            </a:pPr>
            <a:r>
              <a:rPr lang="en-US" sz="2000" b="1" dirty="0" smtClean="0"/>
              <a:t> 	 			0 	if [x] (y) </a:t>
            </a:r>
            <a:r>
              <a:rPr lang="en-US" sz="2000" b="1" dirty="0" smtClean="0">
                <a:sym typeface="Symbol" pitchFamily="18" charset="2"/>
              </a:rPr>
              <a:t></a:t>
            </a:r>
            <a:endParaRPr lang="en-US" sz="2000" b="1" dirty="0" smtClean="0"/>
          </a:p>
          <a:p>
            <a:pPr marL="0" indent="0" eaLnBrk="1" hangingPunct="1">
              <a:lnSpc>
                <a:spcPct val="80000"/>
              </a:lnSpc>
              <a:buFontTx/>
              <a:buNone/>
            </a:pPr>
            <a:r>
              <a:rPr lang="en-US" sz="2000" dirty="0" smtClean="0"/>
              <a:t>Here, we have numbered all programs and </a:t>
            </a:r>
            <a:r>
              <a:rPr lang="en-US" sz="2000" b="1" dirty="0" smtClean="0"/>
              <a:t>[x]</a:t>
            </a:r>
            <a:r>
              <a:rPr lang="en-US" sz="2000" dirty="0" smtClean="0"/>
              <a:t> refers to the </a:t>
            </a:r>
            <a:r>
              <a:rPr lang="en-US" sz="2000" b="1" dirty="0" smtClean="0"/>
              <a:t>x</a:t>
            </a:r>
            <a:r>
              <a:rPr lang="en-US" sz="2000" dirty="0" smtClean="0"/>
              <a:t>-</a:t>
            </a:r>
            <a:r>
              <a:rPr lang="en-US" sz="2000" dirty="0" err="1" smtClean="0"/>
              <a:t>th</a:t>
            </a:r>
            <a:r>
              <a:rPr lang="en-US" sz="2000" dirty="0" smtClean="0"/>
              <a:t> program in this ordering.  Now we can view </a:t>
            </a:r>
            <a:r>
              <a:rPr lang="en-US" sz="2000" b="1" dirty="0" smtClean="0"/>
              <a:t>Halt</a:t>
            </a:r>
            <a:r>
              <a:rPr lang="en-US" sz="2000" dirty="0" smtClean="0"/>
              <a:t> as a mapping from </a:t>
            </a:r>
            <a:r>
              <a:rPr lang="en-US" sz="2000" b="1" dirty="0" smtClean="0">
                <a:sym typeface="Symbol" pitchFamily="18" charset="2"/>
              </a:rPr>
              <a:t></a:t>
            </a:r>
            <a:r>
              <a:rPr lang="en-US" sz="2000" dirty="0" smtClean="0"/>
              <a:t> into </a:t>
            </a:r>
            <a:r>
              <a:rPr lang="en-US" sz="2000" b="1" dirty="0" smtClean="0">
                <a:sym typeface="Symbol" pitchFamily="18" charset="2"/>
              </a:rPr>
              <a:t></a:t>
            </a:r>
            <a:r>
              <a:rPr lang="en-US" sz="2000" dirty="0" smtClean="0"/>
              <a:t>  by treating its input as a single number representing the pairing of two numbers via the one-one onto function</a:t>
            </a:r>
          </a:p>
          <a:p>
            <a:pPr marL="0" indent="0" eaLnBrk="1" hangingPunct="1">
              <a:lnSpc>
                <a:spcPct val="80000"/>
              </a:lnSpc>
              <a:buFontTx/>
              <a:buNone/>
            </a:pPr>
            <a:r>
              <a:rPr lang="en-US" sz="2000" b="1" dirty="0" smtClean="0"/>
              <a:t>	pair(</a:t>
            </a:r>
            <a:r>
              <a:rPr lang="en-US" sz="2000" b="1" dirty="0" err="1" smtClean="0"/>
              <a:t>x,y</a:t>
            </a:r>
            <a:r>
              <a:rPr lang="en-US" sz="2000" b="1" dirty="0" smtClean="0"/>
              <a:t>) = &lt;</a:t>
            </a:r>
            <a:r>
              <a:rPr lang="en-US" sz="2000" b="1" dirty="0" err="1" smtClean="0"/>
              <a:t>x,y</a:t>
            </a:r>
            <a:r>
              <a:rPr lang="en-US" sz="2000" b="1" dirty="0" smtClean="0"/>
              <a:t>&gt; = 2</a:t>
            </a:r>
            <a:r>
              <a:rPr lang="en-US" sz="2000" b="1" baseline="30000" dirty="0" smtClean="0"/>
              <a:t>x</a:t>
            </a:r>
            <a:r>
              <a:rPr lang="en-US" sz="2000" b="1" dirty="0" smtClean="0"/>
              <a:t>  (2y + 1) – 1, with inverses</a:t>
            </a:r>
          </a:p>
          <a:p>
            <a:pPr marL="0" indent="0" eaLnBrk="1" hangingPunct="1">
              <a:lnSpc>
                <a:spcPct val="80000"/>
              </a:lnSpc>
              <a:buFontTx/>
              <a:buNone/>
            </a:pPr>
            <a:r>
              <a:rPr lang="en-US" sz="2000" b="1" dirty="0" smtClean="0"/>
              <a:t>	x = &lt;z&gt;</a:t>
            </a:r>
            <a:r>
              <a:rPr lang="en-US" sz="2000" b="1" baseline="-25000" dirty="0" smtClean="0"/>
              <a:t>1</a:t>
            </a:r>
            <a:r>
              <a:rPr lang="en-US" sz="2000" b="1" dirty="0" smtClean="0"/>
              <a:t> = exp(z+1,1)</a:t>
            </a:r>
            <a:br>
              <a:rPr lang="en-US" sz="2000" b="1" dirty="0" smtClean="0"/>
            </a:br>
            <a:r>
              <a:rPr lang="en-US" sz="2000" b="1" dirty="0" smtClean="0"/>
              <a:t>	y = &lt;z&gt;</a:t>
            </a:r>
            <a:r>
              <a:rPr lang="en-US" sz="2000" b="1" baseline="-25000" dirty="0" smtClean="0"/>
              <a:t>2</a:t>
            </a:r>
            <a:r>
              <a:rPr lang="en-US" sz="2000" b="1" dirty="0" smtClean="0"/>
              <a:t> = ((( z + 1 ) // 2 </a:t>
            </a:r>
            <a:r>
              <a:rPr lang="en-US" sz="2000" b="1" baseline="30000" dirty="0" smtClean="0"/>
              <a:t>&lt;z&gt;</a:t>
            </a:r>
            <a:r>
              <a:rPr lang="en-US" sz="2000" b="1" baseline="10000" dirty="0" smtClean="0"/>
              <a:t>1</a:t>
            </a:r>
            <a:r>
              <a:rPr lang="en-US" sz="2000" b="1" dirty="0" smtClean="0"/>
              <a:t>  ) – 1 ) // 2</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The Contradiction</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buFontTx/>
              <a:buNone/>
            </a:pPr>
            <a:r>
              <a:rPr lang="en-US" sz="1800" dirty="0" smtClean="0"/>
              <a:t>Now if </a:t>
            </a:r>
            <a:r>
              <a:rPr lang="en-US" sz="1800" b="1" dirty="0" smtClean="0"/>
              <a:t>Halt</a:t>
            </a:r>
            <a:r>
              <a:rPr lang="en-US" sz="1800" dirty="0" smtClean="0"/>
              <a:t> exist, then so does </a:t>
            </a:r>
            <a:r>
              <a:rPr lang="en-US" sz="1800" b="1" dirty="0" smtClean="0"/>
              <a:t>Disagree</a:t>
            </a:r>
            <a:r>
              <a:rPr lang="en-US" sz="1800" dirty="0" smtClean="0"/>
              <a:t>, where</a:t>
            </a:r>
          </a:p>
          <a:p>
            <a:pPr eaLnBrk="1" hangingPunct="1">
              <a:lnSpc>
                <a:spcPct val="80000"/>
              </a:lnSpc>
              <a:buFontTx/>
              <a:buNone/>
            </a:pPr>
            <a:r>
              <a:rPr lang="en-US" sz="1800" b="1" dirty="0" smtClean="0"/>
              <a:t>			0 		if Halt(</a:t>
            </a:r>
            <a:r>
              <a:rPr lang="en-US" sz="1800" b="1" dirty="0" err="1" smtClean="0"/>
              <a:t>x,x</a:t>
            </a:r>
            <a:r>
              <a:rPr lang="en-US" sz="1800" b="1" dirty="0" smtClean="0"/>
              <a:t>) = 0, </a:t>
            </a:r>
            <a:r>
              <a:rPr lang="en-US" sz="1800" b="1" dirty="0" err="1" smtClean="0"/>
              <a:t>i.e</a:t>
            </a:r>
            <a:r>
              <a:rPr lang="en-US" sz="1800" b="1" dirty="0" smtClean="0"/>
              <a:t>, if [x] (x) </a:t>
            </a:r>
            <a:r>
              <a:rPr lang="en-US" sz="1800" b="1" dirty="0" smtClean="0">
                <a:sym typeface="Symbol" pitchFamily="18" charset="2"/>
              </a:rPr>
              <a:t></a:t>
            </a:r>
            <a:r>
              <a:rPr lang="en-US" sz="1800" b="1" dirty="0" smtClean="0"/>
              <a:t> </a:t>
            </a:r>
          </a:p>
          <a:p>
            <a:pPr eaLnBrk="1" hangingPunct="1">
              <a:lnSpc>
                <a:spcPct val="80000"/>
              </a:lnSpc>
              <a:buFontTx/>
              <a:buNone/>
            </a:pPr>
            <a:r>
              <a:rPr lang="en-US" sz="1800" b="1" dirty="0" smtClean="0"/>
              <a:t>	Disagree(x) =</a:t>
            </a:r>
          </a:p>
          <a:p>
            <a:pPr eaLnBrk="1" hangingPunct="1">
              <a:lnSpc>
                <a:spcPct val="80000"/>
              </a:lnSpc>
              <a:buFontTx/>
              <a:buNone/>
            </a:pPr>
            <a:r>
              <a:rPr lang="en-US" sz="1800" b="1" dirty="0" smtClean="0"/>
              <a:t> 	 		my (y == y+1) 	if Halt(</a:t>
            </a:r>
            <a:r>
              <a:rPr lang="en-US" sz="1800" b="1" dirty="0" err="1" smtClean="0"/>
              <a:t>x,x</a:t>
            </a:r>
            <a:r>
              <a:rPr lang="en-US" sz="1800" b="1" dirty="0" smtClean="0"/>
              <a:t>) = 1, </a:t>
            </a:r>
            <a:r>
              <a:rPr lang="en-US" sz="1800" b="1" dirty="0" err="1" smtClean="0"/>
              <a:t>i.e</a:t>
            </a:r>
            <a:r>
              <a:rPr lang="en-US" sz="1800" b="1" dirty="0" smtClean="0"/>
              <a:t>, if [x] (x)</a:t>
            </a:r>
            <a:r>
              <a:rPr lang="en-US" sz="1800" b="1" dirty="0" smtClean="0">
                <a:sym typeface="Symbol" pitchFamily="18" charset="2"/>
              </a:rPr>
              <a:t> </a:t>
            </a:r>
            <a:endParaRPr lang="en-US" sz="1800" b="1" dirty="0" smtClean="0"/>
          </a:p>
          <a:p>
            <a:pPr eaLnBrk="1" hangingPunct="1">
              <a:lnSpc>
                <a:spcPct val="80000"/>
              </a:lnSpc>
              <a:buFontTx/>
              <a:buNone/>
            </a:pPr>
            <a:r>
              <a:rPr lang="en-US" sz="1800" dirty="0" smtClean="0"/>
              <a:t>	</a:t>
            </a:r>
          </a:p>
          <a:p>
            <a:pPr marL="0" indent="0" eaLnBrk="1" hangingPunct="1">
              <a:lnSpc>
                <a:spcPct val="80000"/>
              </a:lnSpc>
              <a:buFontTx/>
              <a:buNone/>
            </a:pPr>
            <a:r>
              <a:rPr lang="en-US" sz="1800" dirty="0" smtClean="0"/>
              <a:t>Since </a:t>
            </a:r>
            <a:r>
              <a:rPr lang="en-US" sz="1800" b="1" dirty="0" smtClean="0"/>
              <a:t>Disagree</a:t>
            </a:r>
            <a:r>
              <a:rPr lang="en-US" sz="1800" dirty="0" smtClean="0"/>
              <a:t> is a program from</a:t>
            </a:r>
            <a:r>
              <a:rPr lang="en-US" sz="1800" b="1" dirty="0" smtClean="0">
                <a:sym typeface="Symbol" pitchFamily="18" charset="2"/>
              </a:rPr>
              <a:t></a:t>
            </a:r>
            <a:r>
              <a:rPr lang="en-US" sz="1800" dirty="0" smtClean="0"/>
              <a:t> into </a:t>
            </a:r>
            <a:r>
              <a:rPr lang="en-US" sz="1800" b="1" dirty="0" smtClean="0">
                <a:sym typeface="Symbol" pitchFamily="18" charset="2"/>
              </a:rPr>
              <a:t></a:t>
            </a:r>
            <a:r>
              <a:rPr lang="en-US" sz="1800" dirty="0" smtClean="0"/>
              <a:t>, </a:t>
            </a:r>
            <a:r>
              <a:rPr lang="en-US" sz="1800" b="1" dirty="0" smtClean="0"/>
              <a:t>Disagree</a:t>
            </a:r>
            <a:r>
              <a:rPr lang="en-US" sz="1800" dirty="0" smtClean="0"/>
              <a:t> can be reasoned about by </a:t>
            </a:r>
            <a:r>
              <a:rPr lang="en-US" sz="1800" b="1" dirty="0" smtClean="0"/>
              <a:t>Halt</a:t>
            </a:r>
            <a:r>
              <a:rPr lang="en-US" sz="1800" dirty="0" smtClean="0"/>
              <a:t>.  Let </a:t>
            </a:r>
            <a:r>
              <a:rPr lang="en-US" sz="1800" b="1" dirty="0" smtClean="0"/>
              <a:t>d</a:t>
            </a:r>
            <a:r>
              <a:rPr lang="en-US" sz="1800" dirty="0" smtClean="0"/>
              <a:t> be such that </a:t>
            </a:r>
            <a:r>
              <a:rPr lang="en-US" sz="1800" b="1" dirty="0" smtClean="0"/>
              <a:t>Disagree = [d]</a:t>
            </a:r>
            <a:r>
              <a:rPr lang="en-US" sz="1800" dirty="0" smtClean="0"/>
              <a:t>, then</a:t>
            </a:r>
          </a:p>
          <a:p>
            <a:pPr marL="0" indent="0" eaLnBrk="1" hangingPunct="1">
              <a:lnSpc>
                <a:spcPct val="80000"/>
              </a:lnSpc>
              <a:buFontTx/>
              <a:buNone/>
            </a:pPr>
            <a:r>
              <a:rPr lang="en-US" sz="1800" dirty="0" smtClean="0"/>
              <a:t>	</a:t>
            </a:r>
            <a:r>
              <a:rPr lang="en-US" sz="1800" b="1" dirty="0" smtClean="0"/>
              <a:t>Disagree(d) is defined 	</a:t>
            </a:r>
            <a:r>
              <a:rPr lang="en-US" sz="1800" b="1" dirty="0" smtClean="0">
                <a:sym typeface="Symbol" pitchFamily="18" charset="2"/>
              </a:rPr>
              <a:t></a:t>
            </a:r>
            <a:r>
              <a:rPr lang="en-US" sz="1800" b="1" dirty="0" smtClean="0"/>
              <a:t> Halt(</a:t>
            </a:r>
            <a:r>
              <a:rPr lang="en-US" sz="1800" b="1" dirty="0" err="1" smtClean="0"/>
              <a:t>d,d</a:t>
            </a:r>
            <a:r>
              <a:rPr lang="en-US" sz="1800" b="1" dirty="0" smtClean="0"/>
              <a:t>) = 0 </a:t>
            </a:r>
            <a:br>
              <a:rPr lang="en-US" sz="1800" b="1" dirty="0" smtClean="0"/>
            </a:br>
            <a:r>
              <a:rPr lang="en-US" sz="1800" b="1" dirty="0" smtClean="0"/>
              <a:t>				</a:t>
            </a:r>
            <a:r>
              <a:rPr lang="en-US" sz="1800" b="1" dirty="0" smtClean="0">
                <a:sym typeface="Symbol" pitchFamily="18" charset="2"/>
              </a:rPr>
              <a:t></a:t>
            </a:r>
            <a:r>
              <a:rPr lang="en-US" sz="1800" b="1" dirty="0" smtClean="0"/>
              <a:t> [d](d) is undefined </a:t>
            </a:r>
          </a:p>
          <a:p>
            <a:pPr marL="0" indent="0" eaLnBrk="1" hangingPunct="1">
              <a:lnSpc>
                <a:spcPct val="80000"/>
              </a:lnSpc>
              <a:buFontTx/>
              <a:buNone/>
            </a:pPr>
            <a:r>
              <a:rPr lang="en-US" sz="1800" b="1" dirty="0" smtClean="0">
                <a:sym typeface="Symbol" pitchFamily="18" charset="2"/>
              </a:rPr>
              <a:t>	</a:t>
            </a:r>
            <a:r>
              <a:rPr lang="en-US" sz="1800" b="1" dirty="0" smtClean="0"/>
              <a:t> Disagree(d) is undefined</a:t>
            </a:r>
          </a:p>
          <a:p>
            <a:pPr marL="0" indent="0" eaLnBrk="1" hangingPunct="1">
              <a:lnSpc>
                <a:spcPct val="80000"/>
              </a:lnSpc>
              <a:buFontTx/>
              <a:buNone/>
            </a:pPr>
            <a:r>
              <a:rPr lang="en-US" sz="1800" dirty="0" smtClean="0"/>
              <a:t>But this means that </a:t>
            </a:r>
            <a:r>
              <a:rPr lang="en-US" sz="1800" b="1" dirty="0" smtClean="0"/>
              <a:t>Disagree</a:t>
            </a:r>
            <a:r>
              <a:rPr lang="en-US" sz="1800" dirty="0" smtClean="0"/>
              <a:t> contradicts its own existence.  Since every step we took was constructive, except for the original assumption, we must presume that the original assumption was in error.  Thus, the </a:t>
            </a:r>
            <a:r>
              <a:rPr lang="en-US" sz="1800" b="1" dirty="0" smtClean="0"/>
              <a:t>Halting Problem </a:t>
            </a:r>
            <a:r>
              <a:rPr lang="en-US" sz="1800" dirty="0" smtClean="0"/>
              <a:t>is not solvable.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sz="3200" b="1" i="1" smtClean="0">
                <a:solidFill>
                  <a:schemeClr val="bg2"/>
                </a:solidFill>
              </a:rPr>
              <a:t>A Word about Problems</a:t>
            </a:r>
            <a:endParaRPr lang="en-US" smtClean="0"/>
          </a:p>
        </p:txBody>
      </p:sp>
      <p:sp>
        <p:nvSpPr>
          <p:cNvPr id="209923" name="Rectangle 3"/>
          <p:cNvSpPr>
            <a:spLocks noGrp="1" noChangeArrowheads="1"/>
          </p:cNvSpPr>
          <p:nvPr>
            <p:ph type="body" idx="1"/>
          </p:nvPr>
        </p:nvSpPr>
        <p:spPr/>
        <p:txBody>
          <a:bodyPr/>
          <a:lstStyle/>
          <a:p>
            <a:pPr eaLnBrk="1" hangingPunct="1">
              <a:buFont typeface="Times" pitchFamily="-110" charset="0"/>
              <a:buNone/>
            </a:pPr>
            <a:r>
              <a:rPr lang="en-US" sz="2400" b="1" smtClean="0"/>
              <a:t>	Problems we will discuss are usually "abstractions" of real problems. That is, to the extent possible, non essential features have been removed, others have been simplified and given variable names, relationships have been replaced with mathematical equations and/or inequalities, etc.</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RECURSIVELY ENUMERABLE</a:t>
            </a:r>
            <a:br>
              <a:rPr lang="en-US" dirty="0" smtClean="0"/>
            </a:br>
            <a:r>
              <a:rPr lang="en-US" dirty="0" smtClean="0"/>
              <a:t>and Semi-Decidable sets</a:t>
            </a:r>
            <a:endParaRPr lang="en-US"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Definition of re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400" b="1" dirty="0" smtClean="0"/>
              <a:t>S </a:t>
            </a:r>
            <a:r>
              <a:rPr lang="en-US" sz="2400" b="1" dirty="0" smtClean="0">
                <a:sym typeface="Symbol" pitchFamily="18" charset="2"/>
              </a:rPr>
              <a:t>  </a:t>
            </a:r>
            <a:r>
              <a:rPr lang="en-US" sz="2400" dirty="0" smtClean="0"/>
              <a:t>is re </a:t>
            </a:r>
            <a:r>
              <a:rPr lang="en-US" sz="2400" dirty="0" err="1" smtClean="0"/>
              <a:t>iff</a:t>
            </a:r>
            <a:r>
              <a:rPr lang="en-US" sz="2400" dirty="0" smtClean="0"/>
              <a:t> </a:t>
            </a:r>
            <a:r>
              <a:rPr lang="en-US" sz="2400" b="1" dirty="0" smtClean="0"/>
              <a:t>S = </a:t>
            </a:r>
            <a:r>
              <a:rPr lang="en-US" sz="2400" b="1" dirty="0" smtClean="0">
                <a:sym typeface="Symbol" pitchFamily="18" charset="2"/>
              </a:rPr>
              <a:t></a:t>
            </a:r>
            <a:r>
              <a:rPr lang="en-US" sz="2400" dirty="0" smtClean="0">
                <a:sym typeface="Symbol" pitchFamily="18" charset="2"/>
              </a:rPr>
              <a:t> or there exists a totally computable function </a:t>
            </a:r>
            <a:r>
              <a:rPr lang="en-US" sz="2400" b="1" dirty="0" smtClean="0">
                <a:sym typeface="Symbol" pitchFamily="18" charset="2"/>
              </a:rPr>
              <a:t>f</a:t>
            </a:r>
            <a:r>
              <a:rPr lang="en-US" sz="2400" dirty="0" smtClean="0">
                <a:sym typeface="Symbol" pitchFamily="18" charset="2"/>
              </a:rPr>
              <a:t> where </a:t>
            </a:r>
          </a:p>
          <a:p>
            <a:pPr eaLnBrk="1" hangingPunct="1">
              <a:lnSpc>
                <a:spcPct val="90000"/>
              </a:lnSpc>
              <a:buFontTx/>
              <a:buNone/>
            </a:pPr>
            <a:r>
              <a:rPr lang="en-US" sz="2400" dirty="0" smtClean="0"/>
              <a:t>		</a:t>
            </a:r>
            <a:r>
              <a:rPr lang="en-US" sz="2400" b="1" dirty="0" smtClean="0"/>
              <a:t>S = { y | </a:t>
            </a:r>
            <a:r>
              <a:rPr lang="en-US" sz="2400" b="1" dirty="0" smtClean="0">
                <a:sym typeface="Symbol" pitchFamily="18" charset="2"/>
              </a:rPr>
              <a:t></a:t>
            </a:r>
            <a:r>
              <a:rPr lang="en-US" sz="2400" b="1" dirty="0" smtClean="0"/>
              <a:t>x f(x)</a:t>
            </a:r>
            <a:r>
              <a:rPr lang="en-US" sz="2400" b="1" dirty="0" smtClean="0">
                <a:sym typeface="Symbol" pitchFamily="18" charset="2"/>
              </a:rPr>
              <a:t> == y</a:t>
            </a:r>
            <a:r>
              <a:rPr lang="en-US" sz="2400" b="1" dirty="0" smtClean="0"/>
              <a:t> }</a:t>
            </a:r>
          </a:p>
          <a:p>
            <a:pPr eaLnBrk="1" hangingPunct="1">
              <a:lnSpc>
                <a:spcPct val="90000"/>
              </a:lnSpc>
            </a:pPr>
            <a:r>
              <a:rPr lang="en-US" sz="2400" b="1" dirty="0" smtClean="0"/>
              <a:t>S </a:t>
            </a:r>
            <a:r>
              <a:rPr lang="en-US" sz="2400" b="1" dirty="0" smtClean="0">
                <a:sym typeface="Symbol" pitchFamily="18" charset="2"/>
              </a:rPr>
              <a:t>  </a:t>
            </a:r>
            <a:r>
              <a:rPr lang="en-US" sz="2400" dirty="0" smtClean="0"/>
              <a:t>is semi-decidable </a:t>
            </a:r>
            <a:r>
              <a:rPr lang="en-US" sz="2400" dirty="0" err="1" smtClean="0"/>
              <a:t>iff</a:t>
            </a:r>
            <a:r>
              <a:rPr lang="en-US" sz="2400" dirty="0" smtClean="0"/>
              <a:t> there exists a partially computable function </a:t>
            </a:r>
            <a:r>
              <a:rPr lang="en-US" sz="2400" b="1" dirty="0" smtClean="0"/>
              <a:t>g</a:t>
            </a:r>
            <a:r>
              <a:rPr lang="en-US" sz="2400" dirty="0" smtClean="0"/>
              <a:t> where</a:t>
            </a:r>
          </a:p>
          <a:p>
            <a:pPr eaLnBrk="1" hangingPunct="1">
              <a:lnSpc>
                <a:spcPct val="90000"/>
              </a:lnSpc>
              <a:buFontTx/>
              <a:buNone/>
            </a:pPr>
            <a:r>
              <a:rPr lang="en-US" sz="2400" dirty="0" smtClean="0"/>
              <a:t>		</a:t>
            </a:r>
            <a:r>
              <a:rPr lang="en-US" sz="2400" b="1" dirty="0" smtClean="0"/>
              <a:t>S = { x </a:t>
            </a:r>
            <a:r>
              <a:rPr lang="en-US" sz="2400" b="1" dirty="0" smtClean="0">
                <a:sym typeface="Symbol" pitchFamily="18" charset="2"/>
              </a:rPr>
              <a:t> </a:t>
            </a:r>
            <a:r>
              <a:rPr lang="en-US" sz="2400" b="1" dirty="0" smtClean="0"/>
              <a:t> | g(x)</a:t>
            </a:r>
            <a:r>
              <a:rPr lang="en-US" sz="2400" b="1" dirty="0" smtClean="0">
                <a:sym typeface="Symbol" pitchFamily="18" charset="2"/>
              </a:rPr>
              <a:t></a:t>
            </a:r>
            <a:r>
              <a:rPr lang="en-US" sz="2400" b="1" dirty="0" smtClean="0"/>
              <a:t> }</a:t>
            </a:r>
          </a:p>
          <a:p>
            <a:pPr eaLnBrk="1" hangingPunct="1">
              <a:lnSpc>
                <a:spcPct val="90000"/>
              </a:lnSpc>
            </a:pPr>
            <a:r>
              <a:rPr lang="en-US" sz="2400" dirty="0" smtClean="0"/>
              <a:t>We will prove these equivalent. Actually, </a:t>
            </a:r>
            <a:r>
              <a:rPr lang="en-US" sz="2400" b="1" dirty="0" smtClean="0"/>
              <a:t>f</a:t>
            </a:r>
            <a:r>
              <a:rPr lang="en-US" sz="2400" dirty="0" smtClean="0"/>
              <a:t> can be a primitive recursive function.</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semi-decidable implies re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buFontTx/>
              <a:buNone/>
            </a:pPr>
            <a:r>
              <a:rPr lang="en-US" sz="2400" b="1" dirty="0" smtClean="0"/>
              <a:t>Theorem</a:t>
            </a:r>
            <a:r>
              <a:rPr lang="en-US" sz="2400" dirty="0" smtClean="0"/>
              <a:t>: </a:t>
            </a:r>
            <a:br>
              <a:rPr lang="en-US" sz="2400" dirty="0" smtClean="0"/>
            </a:br>
            <a:r>
              <a:rPr lang="en-US" sz="2400" dirty="0" smtClean="0"/>
              <a:t>Let </a:t>
            </a:r>
            <a:r>
              <a:rPr lang="en-US" sz="2400" b="1" dirty="0" smtClean="0"/>
              <a:t>S</a:t>
            </a:r>
            <a:r>
              <a:rPr lang="en-US" sz="2400" dirty="0" smtClean="0"/>
              <a:t> be semi-decided by </a:t>
            </a:r>
            <a:r>
              <a:rPr lang="en-US" sz="2400" b="1" dirty="0" smtClean="0"/>
              <a:t>G</a:t>
            </a:r>
            <a:r>
              <a:rPr lang="en-US" sz="2400" b="1" baseline="-25000" dirty="0" smtClean="0"/>
              <a:t>S</a:t>
            </a:r>
            <a:r>
              <a:rPr lang="en-US" sz="2400" dirty="0" smtClean="0"/>
              <a:t>. Assume </a:t>
            </a:r>
            <a:r>
              <a:rPr lang="en-US" sz="2400" b="1" dirty="0" smtClean="0"/>
              <a:t>G</a:t>
            </a:r>
            <a:r>
              <a:rPr lang="en-US" sz="2400" b="1" baseline="-25000" dirty="0" smtClean="0"/>
              <a:t>S</a:t>
            </a:r>
            <a:r>
              <a:rPr lang="en-US" sz="2400" dirty="0" smtClean="0"/>
              <a:t> is the </a:t>
            </a:r>
            <a:r>
              <a:rPr lang="en-US" sz="2400" b="1" dirty="0" err="1" smtClean="0"/>
              <a:t>g</a:t>
            </a:r>
            <a:r>
              <a:rPr lang="en-US" sz="2400" b="1" baseline="-25000" dirty="0" err="1" smtClean="0"/>
              <a:t>S</a:t>
            </a:r>
            <a:r>
              <a:rPr lang="en-US" sz="2400" dirty="0" smtClean="0"/>
              <a:t> function in our enumeration of effective procedures.  If </a:t>
            </a:r>
            <a:r>
              <a:rPr lang="en-US" sz="2400" b="1" dirty="0" smtClean="0"/>
              <a:t>S = Ø </a:t>
            </a:r>
            <a:r>
              <a:rPr lang="en-US" sz="2400" dirty="0" smtClean="0"/>
              <a:t>then </a:t>
            </a:r>
            <a:r>
              <a:rPr lang="en-US" sz="2400" b="1" dirty="0" smtClean="0"/>
              <a:t>S</a:t>
            </a:r>
            <a:r>
              <a:rPr lang="en-US" sz="2400" dirty="0" smtClean="0"/>
              <a:t> is re by definition, so we will assume </a:t>
            </a:r>
            <a:r>
              <a:rPr lang="en-US" sz="2400" dirty="0" err="1" smtClean="0"/>
              <a:t>wlog</a:t>
            </a:r>
            <a:r>
              <a:rPr lang="en-US" sz="2400" dirty="0" smtClean="0"/>
              <a:t> that there is some </a:t>
            </a:r>
            <a:r>
              <a:rPr lang="en-US" sz="2400" b="1" i="1" dirty="0" smtClean="0"/>
              <a:t>a</a:t>
            </a:r>
            <a:r>
              <a:rPr lang="en-US" sz="2400" b="1" dirty="0" smtClean="0"/>
              <a:t> </a:t>
            </a:r>
            <a:r>
              <a:rPr lang="en-US" sz="2400" b="1" dirty="0" smtClean="0">
                <a:sym typeface="Symbol" pitchFamily="18" charset="2"/>
              </a:rPr>
              <a:t></a:t>
            </a:r>
            <a:r>
              <a:rPr lang="en-US" sz="2400" b="1" dirty="0" smtClean="0"/>
              <a:t> S</a:t>
            </a:r>
            <a:r>
              <a:rPr lang="en-US" sz="2400" dirty="0" smtClean="0"/>
              <a:t>. Define the enumerating algorithm </a:t>
            </a:r>
            <a:r>
              <a:rPr lang="en-US" sz="2400" b="1" dirty="0" smtClean="0"/>
              <a:t>F</a:t>
            </a:r>
            <a:r>
              <a:rPr lang="en-US" sz="2400" b="1" baseline="-25000" dirty="0" smtClean="0"/>
              <a:t>S</a:t>
            </a:r>
            <a:r>
              <a:rPr lang="en-US" sz="2400" b="1" dirty="0" smtClean="0"/>
              <a:t> </a:t>
            </a:r>
            <a:r>
              <a:rPr lang="en-US" sz="2400" dirty="0" smtClean="0"/>
              <a:t>by</a:t>
            </a:r>
          </a:p>
          <a:p>
            <a:pPr eaLnBrk="1" hangingPunct="1">
              <a:lnSpc>
                <a:spcPct val="90000"/>
              </a:lnSpc>
              <a:buFontTx/>
              <a:buNone/>
            </a:pPr>
            <a:r>
              <a:rPr lang="en-US" sz="2400" dirty="0" smtClean="0"/>
              <a:t>	</a:t>
            </a:r>
            <a:r>
              <a:rPr lang="en-US" sz="2400" b="1" dirty="0" smtClean="0"/>
              <a:t>F</a:t>
            </a:r>
            <a:r>
              <a:rPr lang="en-US" sz="2400" b="1" baseline="-25000" dirty="0" smtClean="0"/>
              <a:t>S</a:t>
            </a:r>
            <a:r>
              <a:rPr lang="en-US" sz="2400" b="1" dirty="0" smtClean="0"/>
              <a:t>(&lt;</a:t>
            </a:r>
            <a:r>
              <a:rPr lang="en-US" sz="2400" b="1" dirty="0" err="1" smtClean="0"/>
              <a:t>x,t</a:t>
            </a:r>
            <a:r>
              <a:rPr lang="en-US" sz="2400" b="1" dirty="0" smtClean="0"/>
              <a:t>&gt;) = 	x * STP(x, </a:t>
            </a:r>
            <a:r>
              <a:rPr lang="en-US" sz="2400" b="1" dirty="0" err="1" smtClean="0"/>
              <a:t>g</a:t>
            </a:r>
            <a:r>
              <a:rPr lang="en-US" sz="2400" b="1" baseline="-25000" dirty="0" err="1" smtClean="0"/>
              <a:t>s</a:t>
            </a:r>
            <a:r>
              <a:rPr lang="en-US" sz="2400" b="1" dirty="0" smtClean="0"/>
              <a:t>, t ) </a:t>
            </a:r>
          </a:p>
          <a:p>
            <a:pPr eaLnBrk="1" hangingPunct="1">
              <a:lnSpc>
                <a:spcPct val="90000"/>
              </a:lnSpc>
              <a:buFontTx/>
              <a:buNone/>
            </a:pPr>
            <a:r>
              <a:rPr lang="en-US" sz="2400" b="1" dirty="0" smtClean="0"/>
              <a:t>				+ </a:t>
            </a:r>
            <a:r>
              <a:rPr lang="en-US" sz="2400" b="1" i="1" dirty="0" smtClean="0"/>
              <a:t>a</a:t>
            </a:r>
            <a:r>
              <a:rPr lang="en-US" sz="2400" b="1" dirty="0" smtClean="0"/>
              <a:t> * (1-STP(x, </a:t>
            </a:r>
            <a:r>
              <a:rPr lang="en-US" sz="2400" b="1" dirty="0" err="1" smtClean="0"/>
              <a:t>g</a:t>
            </a:r>
            <a:r>
              <a:rPr lang="en-US" sz="2400" b="1" baseline="-25000" dirty="0" err="1" smtClean="0"/>
              <a:t>s</a:t>
            </a:r>
            <a:r>
              <a:rPr lang="en-US" sz="2400" b="1" dirty="0" smtClean="0"/>
              <a:t>, t ))</a:t>
            </a:r>
          </a:p>
          <a:p>
            <a:pPr eaLnBrk="1" hangingPunct="1">
              <a:lnSpc>
                <a:spcPct val="90000"/>
              </a:lnSpc>
              <a:buFontTx/>
              <a:buNone/>
            </a:pPr>
            <a:r>
              <a:rPr lang="en-US" sz="2400" dirty="0" smtClean="0"/>
              <a:t>	Note: </a:t>
            </a:r>
            <a:r>
              <a:rPr lang="en-US" sz="2400" b="1" dirty="0" smtClean="0"/>
              <a:t>F</a:t>
            </a:r>
            <a:r>
              <a:rPr lang="en-US" sz="2400" b="1" baseline="-25000" dirty="0" smtClean="0"/>
              <a:t>S</a:t>
            </a:r>
            <a:r>
              <a:rPr lang="en-US" sz="2400" dirty="0" smtClean="0"/>
              <a:t> is </a:t>
            </a:r>
            <a:r>
              <a:rPr lang="en-US" sz="2400" u="sng" dirty="0" smtClean="0"/>
              <a:t>primitive recursive</a:t>
            </a:r>
            <a:r>
              <a:rPr lang="en-US" sz="2400" dirty="0" smtClean="0"/>
              <a:t> and it enumerates every value in </a:t>
            </a:r>
            <a:r>
              <a:rPr lang="en-US" sz="2400" b="1" dirty="0" smtClean="0"/>
              <a:t>S</a:t>
            </a:r>
            <a:r>
              <a:rPr lang="en-US" sz="2400" dirty="0" smtClean="0"/>
              <a:t> infinitely often.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re implies semi-decidable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buFontTx/>
              <a:buNone/>
            </a:pPr>
            <a:r>
              <a:rPr lang="en-US" sz="2400" b="1" dirty="0" smtClean="0"/>
              <a:t>Theorem</a:t>
            </a:r>
            <a:r>
              <a:rPr lang="en-US" sz="2400" dirty="0" smtClean="0"/>
              <a:t>: </a:t>
            </a:r>
            <a:br>
              <a:rPr lang="en-US" sz="2400" dirty="0" smtClean="0"/>
            </a:br>
            <a:r>
              <a:rPr lang="en-US" sz="2400" dirty="0" smtClean="0"/>
              <a:t>By definition, </a:t>
            </a:r>
            <a:r>
              <a:rPr lang="en-US" sz="2400" b="1" dirty="0" smtClean="0"/>
              <a:t>S</a:t>
            </a:r>
            <a:r>
              <a:rPr lang="en-US" sz="2400" dirty="0" smtClean="0"/>
              <a:t> is re </a:t>
            </a:r>
            <a:r>
              <a:rPr lang="en-US" sz="2400" dirty="0" err="1" smtClean="0"/>
              <a:t>iff</a:t>
            </a:r>
            <a:r>
              <a:rPr lang="en-US" sz="2400" dirty="0" smtClean="0"/>
              <a:t> </a:t>
            </a:r>
            <a:r>
              <a:rPr lang="en-US" sz="2400" b="1" dirty="0" smtClean="0"/>
              <a:t>S == Ø </a:t>
            </a:r>
            <a:r>
              <a:rPr lang="en-US" sz="2400" dirty="0" smtClean="0"/>
              <a:t>or there exists an algorithm </a:t>
            </a:r>
            <a:r>
              <a:rPr lang="en-US" sz="2400" b="1" dirty="0" smtClean="0"/>
              <a:t>F</a:t>
            </a:r>
            <a:r>
              <a:rPr lang="en-US" sz="2400" b="1" baseline="-25000" dirty="0" smtClean="0"/>
              <a:t>S</a:t>
            </a:r>
            <a:r>
              <a:rPr lang="en-US" sz="2400" dirty="0" smtClean="0"/>
              <a:t>, over the natural numbers </a:t>
            </a:r>
            <a:r>
              <a:rPr lang="en-US" sz="2400" b="1" dirty="0" smtClean="0">
                <a:sym typeface="Symbol" pitchFamily="18" charset="2"/>
              </a:rPr>
              <a:t></a:t>
            </a:r>
            <a:r>
              <a:rPr lang="en-US" sz="2400" dirty="0" smtClean="0"/>
              <a:t>, whose range is exactly </a:t>
            </a:r>
            <a:r>
              <a:rPr lang="en-US" sz="2400" b="1" dirty="0" smtClean="0"/>
              <a:t>S</a:t>
            </a:r>
            <a:r>
              <a:rPr lang="en-US" sz="2400" dirty="0" smtClean="0"/>
              <a:t>. Define</a:t>
            </a:r>
          </a:p>
          <a:p>
            <a:pPr eaLnBrk="1" hangingPunct="1">
              <a:lnSpc>
                <a:spcPct val="90000"/>
              </a:lnSpc>
              <a:buFontTx/>
              <a:buNone/>
            </a:pPr>
            <a:r>
              <a:rPr lang="en-US" sz="2400" dirty="0" smtClean="0"/>
              <a:t/>
            </a:r>
            <a:br>
              <a:rPr lang="en-US" sz="2400" dirty="0" smtClean="0"/>
            </a:br>
            <a:r>
              <a:rPr lang="en-US" sz="2400" b="1" dirty="0" smtClean="0"/>
              <a:t>		</a:t>
            </a:r>
            <a:r>
              <a:rPr lang="en-US" sz="2400" b="1" dirty="0" smtClean="0">
                <a:latin typeface="Symbol" pitchFamily="18" charset="2"/>
              </a:rPr>
              <a:t>m</a:t>
            </a:r>
            <a:r>
              <a:rPr lang="en-US" sz="2400" b="1" dirty="0" smtClean="0"/>
              <a:t>y [y == y+1] if S == Ø </a:t>
            </a:r>
          </a:p>
          <a:p>
            <a:pPr eaLnBrk="1" hangingPunct="1">
              <a:lnSpc>
                <a:spcPct val="90000"/>
              </a:lnSpc>
              <a:buFontTx/>
              <a:buNone/>
            </a:pPr>
            <a:r>
              <a:rPr lang="en-US" sz="2400" b="1" dirty="0" smtClean="0"/>
              <a:t>	 </a:t>
            </a:r>
            <a:r>
              <a:rPr lang="en-US" sz="2400" b="1" dirty="0" smtClean="0">
                <a:sym typeface="Symbol" pitchFamily="18" charset="2"/>
              </a:rPr>
              <a:t></a:t>
            </a:r>
            <a:r>
              <a:rPr lang="en-US" sz="2400" b="1" baseline="-25000" dirty="0" smtClean="0">
                <a:sym typeface="Symbol" pitchFamily="18" charset="2"/>
              </a:rPr>
              <a:t>S</a:t>
            </a:r>
            <a:r>
              <a:rPr lang="en-US" sz="2400" b="1" dirty="0" smtClean="0"/>
              <a:t>(x) =</a:t>
            </a:r>
          </a:p>
          <a:p>
            <a:pPr eaLnBrk="1" hangingPunct="1">
              <a:lnSpc>
                <a:spcPct val="90000"/>
              </a:lnSpc>
              <a:buFontTx/>
              <a:buNone/>
            </a:pPr>
            <a:r>
              <a:rPr lang="en-US" sz="2400" b="1" dirty="0" smtClean="0"/>
              <a:t>			</a:t>
            </a:r>
            <a:r>
              <a:rPr lang="en-US" sz="2400" b="1" dirty="0" err="1" smtClean="0"/>
              <a:t>signum</a:t>
            </a:r>
            <a:r>
              <a:rPr lang="en-US" sz="2400" b="1" dirty="0" smtClean="0"/>
              <a:t>((</a:t>
            </a:r>
            <a:r>
              <a:rPr lang="en-US" sz="2400" b="1" dirty="0" smtClean="0">
                <a:latin typeface="Symbol" pitchFamily="18" charset="2"/>
              </a:rPr>
              <a:t>m</a:t>
            </a:r>
            <a:r>
              <a:rPr lang="en-US" sz="2400" b="1" dirty="0" smtClean="0"/>
              <a:t>y[F</a:t>
            </a:r>
            <a:r>
              <a:rPr lang="en-US" sz="2400" b="1" baseline="-25000" dirty="0" smtClean="0"/>
              <a:t>S</a:t>
            </a:r>
            <a:r>
              <a:rPr lang="en-US" sz="2400" b="1" dirty="0" smtClean="0"/>
              <a:t>(y)==x])+1)</a:t>
            </a:r>
            <a:r>
              <a:rPr lang="en-US" sz="2400" dirty="0" smtClean="0"/>
              <a:t>, otherwise</a:t>
            </a:r>
          </a:p>
          <a:p>
            <a:pPr eaLnBrk="1" hangingPunct="1">
              <a:lnSpc>
                <a:spcPct val="90000"/>
              </a:lnSpc>
              <a:buFontTx/>
              <a:buNone/>
            </a:pPr>
            <a:r>
              <a:rPr lang="en-US" sz="2400" dirty="0" smtClean="0"/>
              <a:t>	This achieves our result as the domain of </a:t>
            </a:r>
            <a:r>
              <a:rPr lang="en-US" sz="2400" b="1" dirty="0" smtClean="0">
                <a:sym typeface="Symbol" pitchFamily="18" charset="2"/>
              </a:rPr>
              <a:t></a:t>
            </a:r>
            <a:r>
              <a:rPr lang="en-US" sz="2400" b="1" baseline="-25000" dirty="0" smtClean="0">
                <a:sym typeface="Symbol" pitchFamily="18" charset="2"/>
              </a:rPr>
              <a:t>S</a:t>
            </a:r>
            <a:r>
              <a:rPr lang="en-US" sz="2400" b="1" dirty="0" smtClean="0"/>
              <a:t> </a:t>
            </a:r>
            <a:r>
              <a:rPr lang="en-US" sz="2400" dirty="0" smtClean="0"/>
              <a:t>is the range of </a:t>
            </a:r>
            <a:r>
              <a:rPr lang="en-US" sz="2400" b="1" dirty="0" smtClean="0"/>
              <a:t>F</a:t>
            </a:r>
            <a:r>
              <a:rPr lang="en-US" sz="2400" b="1" baseline="-25000" dirty="0" smtClean="0"/>
              <a:t>S</a:t>
            </a:r>
            <a:r>
              <a:rPr lang="en-US" sz="2400" dirty="0" smtClean="0"/>
              <a:t>, or empty if </a:t>
            </a:r>
            <a:r>
              <a:rPr lang="en-US" sz="2400" b="1" dirty="0" smtClean="0"/>
              <a:t>S == Ø</a:t>
            </a:r>
            <a:r>
              <a:rPr lang="en-US" sz="2400" dirty="0" smtClean="0"/>
              <a:t>.</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Domain of a procedure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buFontTx/>
              <a:buNone/>
            </a:pPr>
            <a:r>
              <a:rPr lang="en-US" sz="2400" b="1" dirty="0" smtClean="0"/>
              <a:t>Corollary</a:t>
            </a:r>
            <a:r>
              <a:rPr lang="en-US" sz="2400" dirty="0" smtClean="0"/>
              <a:t>: </a:t>
            </a:r>
            <a:r>
              <a:rPr lang="en-US" sz="2400" b="1" dirty="0" smtClean="0"/>
              <a:t>S</a:t>
            </a:r>
            <a:r>
              <a:rPr lang="en-US" sz="2400" dirty="0" smtClean="0"/>
              <a:t> is re/semi-decidable </a:t>
            </a:r>
            <a:r>
              <a:rPr lang="en-US" sz="2400" dirty="0" err="1" smtClean="0"/>
              <a:t>iff</a:t>
            </a:r>
            <a:r>
              <a:rPr lang="en-US" sz="2400" dirty="0" smtClean="0"/>
              <a:t> </a:t>
            </a:r>
            <a:r>
              <a:rPr lang="en-US" sz="2400" b="1" dirty="0" smtClean="0"/>
              <a:t>S</a:t>
            </a:r>
            <a:r>
              <a:rPr lang="en-US" sz="2400" dirty="0" smtClean="0"/>
              <a:t> is the domain / range of a partial recursive predicate </a:t>
            </a:r>
            <a:r>
              <a:rPr lang="en-US" sz="2400" b="1" dirty="0" smtClean="0">
                <a:sym typeface="Symbol" pitchFamily="18" charset="2"/>
              </a:rPr>
              <a:t>F</a:t>
            </a:r>
            <a:r>
              <a:rPr lang="en-US" sz="2400" b="1" baseline="-25000" dirty="0" smtClean="0">
                <a:sym typeface="Symbol" pitchFamily="18" charset="2"/>
              </a:rPr>
              <a:t>S</a:t>
            </a:r>
            <a:r>
              <a:rPr lang="en-US" sz="2400" dirty="0" smtClean="0"/>
              <a:t>.</a:t>
            </a:r>
          </a:p>
          <a:p>
            <a:pPr eaLnBrk="1" hangingPunct="1">
              <a:lnSpc>
                <a:spcPct val="90000"/>
              </a:lnSpc>
              <a:buFontTx/>
              <a:buNone/>
            </a:pPr>
            <a:r>
              <a:rPr lang="en-US" sz="2400" b="1" dirty="0" smtClean="0"/>
              <a:t>Proof</a:t>
            </a:r>
            <a:r>
              <a:rPr lang="en-US" sz="2400" dirty="0" smtClean="0"/>
              <a:t>: The predicate </a:t>
            </a:r>
            <a:r>
              <a:rPr lang="en-US" sz="2400" b="1" dirty="0" smtClean="0">
                <a:sym typeface="Symbol" pitchFamily="18" charset="2"/>
              </a:rPr>
              <a:t></a:t>
            </a:r>
            <a:r>
              <a:rPr lang="en-US" sz="2400" b="1" baseline="-25000" dirty="0" smtClean="0">
                <a:sym typeface="Symbol" pitchFamily="18" charset="2"/>
              </a:rPr>
              <a:t>S</a:t>
            </a:r>
            <a:r>
              <a:rPr lang="en-US" sz="2400" dirty="0" smtClean="0"/>
              <a:t> we defined earlier to semi-decide </a:t>
            </a:r>
            <a:r>
              <a:rPr lang="en-US" sz="2400" b="1" dirty="0" smtClean="0"/>
              <a:t>S</a:t>
            </a:r>
            <a:r>
              <a:rPr lang="en-US" sz="2400" dirty="0" smtClean="0"/>
              <a:t>, given its enumerating function, can be easily adapted to have this property.</a:t>
            </a:r>
          </a:p>
          <a:p>
            <a:pPr eaLnBrk="1" hangingPunct="1">
              <a:lnSpc>
                <a:spcPct val="90000"/>
              </a:lnSpc>
              <a:buFontTx/>
              <a:buNone/>
              <a:tabLst>
                <a:tab pos="1490663" algn="l"/>
              </a:tabLst>
            </a:pPr>
            <a:r>
              <a:rPr lang="en-US" sz="2400" b="1" dirty="0" smtClean="0"/>
              <a:t>		</a:t>
            </a:r>
            <a:r>
              <a:rPr lang="en-US" sz="2400" b="1" dirty="0" smtClean="0">
                <a:latin typeface="Symbol" pitchFamily="18" charset="2"/>
              </a:rPr>
              <a:t>m</a:t>
            </a:r>
            <a:r>
              <a:rPr lang="en-US" sz="2400" b="1" dirty="0" smtClean="0"/>
              <a:t>y [y == y+1] if S == Ø </a:t>
            </a:r>
          </a:p>
          <a:p>
            <a:pPr eaLnBrk="1" hangingPunct="1">
              <a:lnSpc>
                <a:spcPct val="90000"/>
              </a:lnSpc>
              <a:buFontTx/>
              <a:buNone/>
              <a:tabLst>
                <a:tab pos="1490663" algn="l"/>
              </a:tabLst>
            </a:pPr>
            <a:r>
              <a:rPr lang="en-US" sz="2400" b="1" dirty="0" smtClean="0">
                <a:sym typeface="Symbol" pitchFamily="18" charset="2"/>
              </a:rPr>
              <a:t>	</a:t>
            </a:r>
            <a:r>
              <a:rPr lang="en-US" sz="2400" b="1" baseline="-25000" dirty="0" smtClean="0">
                <a:sym typeface="Symbol" pitchFamily="18" charset="2"/>
              </a:rPr>
              <a:t>S</a:t>
            </a:r>
            <a:r>
              <a:rPr lang="en-US" sz="2400" b="1" dirty="0" smtClean="0"/>
              <a:t>(x) =</a:t>
            </a:r>
          </a:p>
          <a:p>
            <a:pPr eaLnBrk="1" hangingPunct="1">
              <a:lnSpc>
                <a:spcPct val="90000"/>
              </a:lnSpc>
              <a:buFontTx/>
              <a:buNone/>
              <a:tabLst>
                <a:tab pos="1490663" algn="l"/>
              </a:tabLst>
            </a:pPr>
            <a:r>
              <a:rPr lang="en-US" sz="2400" b="1" dirty="0" smtClean="0"/>
              <a:t>		x*</a:t>
            </a:r>
            <a:r>
              <a:rPr lang="en-US" sz="2400" b="1" dirty="0" err="1" smtClean="0"/>
              <a:t>signum</a:t>
            </a:r>
            <a:r>
              <a:rPr lang="en-US" sz="2400" b="1" dirty="0" smtClean="0"/>
              <a:t>((</a:t>
            </a:r>
            <a:r>
              <a:rPr lang="en-US" sz="2400" b="1" dirty="0" smtClean="0">
                <a:latin typeface="Symbol" pitchFamily="18" charset="2"/>
              </a:rPr>
              <a:t>m</a:t>
            </a:r>
            <a:r>
              <a:rPr lang="en-US" sz="2400" b="1" dirty="0" smtClean="0"/>
              <a:t>y[F</a:t>
            </a:r>
            <a:r>
              <a:rPr lang="en-US" sz="2400" b="1" baseline="-25000" dirty="0" smtClean="0"/>
              <a:t>S</a:t>
            </a:r>
            <a:r>
              <a:rPr lang="en-US" sz="2400" b="1" dirty="0" smtClean="0"/>
              <a:t>(y)==x])+1)</a:t>
            </a:r>
            <a:r>
              <a:rPr lang="en-US" sz="2400" dirty="0" smtClean="0"/>
              <a:t>, otherwise</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Recursive implies re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buFontTx/>
              <a:buNone/>
            </a:pPr>
            <a:r>
              <a:rPr lang="en-US" sz="2400" b="1" dirty="0" smtClean="0"/>
              <a:t>Theorem</a:t>
            </a:r>
            <a:r>
              <a:rPr lang="en-US" sz="2400" dirty="0" smtClean="0"/>
              <a:t>: Recursive implies re.</a:t>
            </a:r>
          </a:p>
          <a:p>
            <a:pPr eaLnBrk="1" hangingPunct="1">
              <a:buFontTx/>
              <a:buNone/>
            </a:pPr>
            <a:r>
              <a:rPr lang="en-US" sz="2400" b="1" dirty="0" smtClean="0"/>
              <a:t>Proof</a:t>
            </a:r>
            <a:r>
              <a:rPr lang="en-US" sz="2400" dirty="0" smtClean="0"/>
              <a:t>: </a:t>
            </a:r>
            <a:r>
              <a:rPr lang="en-US" sz="2400" b="1" dirty="0" smtClean="0"/>
              <a:t>S</a:t>
            </a:r>
            <a:r>
              <a:rPr lang="en-US" sz="2400" dirty="0" smtClean="0"/>
              <a:t> is recursive implies there is a total recursive function </a:t>
            </a:r>
            <a:r>
              <a:rPr lang="en-US" sz="2400" b="1" dirty="0" err="1" smtClean="0"/>
              <a:t>f</a:t>
            </a:r>
            <a:r>
              <a:rPr lang="en-US" sz="2400" b="1" baseline="-25000" dirty="0" err="1" smtClean="0"/>
              <a:t>S</a:t>
            </a:r>
            <a:r>
              <a:rPr lang="en-US" sz="2400" dirty="0" smtClean="0"/>
              <a:t> such that</a:t>
            </a:r>
          </a:p>
          <a:p>
            <a:pPr eaLnBrk="1" hangingPunct="1">
              <a:buFontTx/>
              <a:buNone/>
            </a:pPr>
            <a:r>
              <a:rPr lang="en-US" sz="2400" dirty="0" smtClean="0"/>
              <a:t>		</a:t>
            </a:r>
            <a:r>
              <a:rPr lang="en-US" sz="2400" b="1" dirty="0" smtClean="0"/>
              <a:t>S = { x </a:t>
            </a:r>
            <a:r>
              <a:rPr lang="en-US" sz="2400" b="1" dirty="0" smtClean="0">
                <a:sym typeface="Symbol" pitchFamily="18" charset="2"/>
              </a:rPr>
              <a:t> </a:t>
            </a:r>
            <a:r>
              <a:rPr lang="en-US" sz="2400" b="1" dirty="0" smtClean="0"/>
              <a:t> | </a:t>
            </a:r>
            <a:r>
              <a:rPr lang="en-US" sz="2400" b="1" dirty="0" err="1" smtClean="0"/>
              <a:t>f</a:t>
            </a:r>
            <a:r>
              <a:rPr lang="en-US" sz="2400" b="1" baseline="-25000" dirty="0" err="1" smtClean="0"/>
              <a:t>s</a:t>
            </a:r>
            <a:r>
              <a:rPr lang="en-US" sz="2400" b="1" dirty="0" smtClean="0"/>
              <a:t>(x) == 1 }</a:t>
            </a:r>
          </a:p>
          <a:p>
            <a:pPr eaLnBrk="1" hangingPunct="1">
              <a:buFontTx/>
              <a:buNone/>
            </a:pPr>
            <a:r>
              <a:rPr lang="en-US" sz="2400" dirty="0" smtClean="0"/>
              <a:t>	Define </a:t>
            </a:r>
            <a:r>
              <a:rPr lang="en-US" sz="2400" b="1" dirty="0" err="1" smtClean="0"/>
              <a:t>g</a:t>
            </a:r>
            <a:r>
              <a:rPr lang="en-US" sz="2400" b="1" baseline="-25000" dirty="0" err="1" smtClean="0"/>
              <a:t>s</a:t>
            </a:r>
            <a:r>
              <a:rPr lang="en-US" sz="2400" b="1" dirty="0" smtClean="0"/>
              <a:t>(x) = </a:t>
            </a:r>
            <a:r>
              <a:rPr lang="en-US" sz="2400" b="1" dirty="0" smtClean="0">
                <a:latin typeface="Symbol" pitchFamily="18" charset="2"/>
              </a:rPr>
              <a:t>m</a:t>
            </a:r>
            <a:r>
              <a:rPr lang="en-US" sz="2400" b="1" dirty="0" smtClean="0"/>
              <a:t>y (</a:t>
            </a:r>
            <a:r>
              <a:rPr lang="en-US" sz="2400" b="1" dirty="0" err="1" smtClean="0"/>
              <a:t>f</a:t>
            </a:r>
            <a:r>
              <a:rPr lang="en-US" sz="2400" b="1" baseline="-25000" dirty="0" err="1" smtClean="0"/>
              <a:t>s</a:t>
            </a:r>
            <a:r>
              <a:rPr lang="en-US" sz="2400" b="1" dirty="0" smtClean="0"/>
              <a:t>(x) == 1)</a:t>
            </a:r>
          </a:p>
          <a:p>
            <a:pPr eaLnBrk="1" hangingPunct="1">
              <a:buFontTx/>
              <a:buNone/>
            </a:pPr>
            <a:r>
              <a:rPr lang="en-US" sz="2400" dirty="0" smtClean="0"/>
              <a:t>	Clearly </a:t>
            </a:r>
            <a:br>
              <a:rPr lang="en-US" sz="2400" dirty="0" smtClean="0"/>
            </a:br>
            <a:r>
              <a:rPr lang="en-US" sz="2400" b="1" dirty="0" err="1" smtClean="0"/>
              <a:t>dom</a:t>
            </a:r>
            <a:r>
              <a:rPr lang="en-US" sz="2400" b="1" dirty="0" smtClean="0"/>
              <a:t>(</a:t>
            </a:r>
            <a:r>
              <a:rPr lang="en-US" sz="2400" b="1" dirty="0" err="1" smtClean="0"/>
              <a:t>g</a:t>
            </a:r>
            <a:r>
              <a:rPr lang="en-US" sz="2400" b="1" baseline="-25000" dirty="0" err="1" smtClean="0"/>
              <a:t>s</a:t>
            </a:r>
            <a:r>
              <a:rPr lang="en-US" sz="2400" b="1" dirty="0" smtClean="0"/>
              <a:t>)	= {x </a:t>
            </a:r>
            <a:r>
              <a:rPr lang="en-US" sz="2400" b="1" dirty="0" smtClean="0">
                <a:sym typeface="Symbol" pitchFamily="18" charset="2"/>
              </a:rPr>
              <a:t> </a:t>
            </a:r>
            <a:r>
              <a:rPr lang="en-US" sz="2400" b="1" dirty="0" smtClean="0"/>
              <a:t> | </a:t>
            </a:r>
            <a:r>
              <a:rPr lang="en-US" sz="2400" b="1" dirty="0" err="1" smtClean="0"/>
              <a:t>g</a:t>
            </a:r>
            <a:r>
              <a:rPr lang="en-US" sz="2400" b="1" baseline="-25000" dirty="0" err="1" smtClean="0"/>
              <a:t>s</a:t>
            </a:r>
            <a:r>
              <a:rPr lang="en-US" sz="2400" b="1" dirty="0" smtClean="0"/>
              <a:t>(x)</a:t>
            </a:r>
            <a:r>
              <a:rPr lang="en-US" sz="2400" b="1" dirty="0" smtClean="0">
                <a:sym typeface="Symbol" pitchFamily="18" charset="2"/>
              </a:rPr>
              <a:t></a:t>
            </a:r>
            <a:r>
              <a:rPr lang="en-US" sz="2400" b="1" dirty="0" smtClean="0"/>
              <a:t>} </a:t>
            </a:r>
            <a:br>
              <a:rPr lang="en-US" sz="2400" b="1" dirty="0" smtClean="0"/>
            </a:br>
            <a:r>
              <a:rPr lang="en-US" sz="2400" b="1" dirty="0" smtClean="0"/>
              <a:t>		= { x </a:t>
            </a:r>
            <a:r>
              <a:rPr lang="en-US" sz="2400" b="1" dirty="0" smtClean="0">
                <a:sym typeface="Symbol" pitchFamily="18" charset="2"/>
              </a:rPr>
              <a:t> </a:t>
            </a:r>
            <a:r>
              <a:rPr lang="en-US" sz="2400" b="1" dirty="0" smtClean="0"/>
              <a:t> | </a:t>
            </a:r>
            <a:r>
              <a:rPr lang="en-US" sz="2400" b="1" dirty="0" err="1" smtClean="0"/>
              <a:t>f</a:t>
            </a:r>
            <a:r>
              <a:rPr lang="en-US" sz="2400" b="1" baseline="-25000" dirty="0" err="1" smtClean="0"/>
              <a:t>s</a:t>
            </a:r>
            <a:r>
              <a:rPr lang="en-US" sz="2400" b="1" dirty="0" smtClean="0"/>
              <a:t>(x) == 1 } </a:t>
            </a:r>
            <a:br>
              <a:rPr lang="en-US" sz="2400" b="1" dirty="0" smtClean="0"/>
            </a:br>
            <a:r>
              <a:rPr lang="en-US" sz="2400" b="1" dirty="0" smtClean="0"/>
              <a:t>		= S</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Related results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buFontTx/>
              <a:buNone/>
            </a:pPr>
            <a:r>
              <a:rPr lang="en-US" sz="2200" b="1" dirty="0" smtClean="0"/>
              <a:t>Theorem</a:t>
            </a:r>
            <a:r>
              <a:rPr lang="en-US" sz="2200" dirty="0" smtClean="0"/>
              <a:t>: </a:t>
            </a:r>
            <a:r>
              <a:rPr lang="en-US" sz="2200" b="1" dirty="0" smtClean="0"/>
              <a:t>S</a:t>
            </a:r>
            <a:r>
              <a:rPr lang="en-US" sz="2200" dirty="0" smtClean="0"/>
              <a:t> is re </a:t>
            </a:r>
            <a:r>
              <a:rPr lang="en-US" sz="2200" dirty="0" err="1" smtClean="0"/>
              <a:t>iff</a:t>
            </a:r>
            <a:r>
              <a:rPr lang="en-US" sz="2200" dirty="0" smtClean="0"/>
              <a:t> </a:t>
            </a:r>
            <a:r>
              <a:rPr lang="en-US" sz="2200" b="1" dirty="0" smtClean="0"/>
              <a:t>S</a:t>
            </a:r>
            <a:r>
              <a:rPr lang="en-US" sz="2200" dirty="0" smtClean="0"/>
              <a:t> is semi-decidable.</a:t>
            </a:r>
          </a:p>
          <a:p>
            <a:pPr eaLnBrk="1" hangingPunct="1">
              <a:lnSpc>
                <a:spcPct val="90000"/>
              </a:lnSpc>
              <a:buFontTx/>
              <a:buNone/>
            </a:pPr>
            <a:r>
              <a:rPr lang="en-US" sz="2200" b="1" dirty="0" smtClean="0"/>
              <a:t>Proof</a:t>
            </a:r>
            <a:r>
              <a:rPr lang="en-US" sz="2200" dirty="0" smtClean="0"/>
              <a:t>: That’s what we just proved.</a:t>
            </a:r>
          </a:p>
          <a:p>
            <a:pPr eaLnBrk="1" hangingPunct="1">
              <a:lnSpc>
                <a:spcPct val="90000"/>
              </a:lnSpc>
              <a:buFontTx/>
              <a:buNone/>
            </a:pPr>
            <a:r>
              <a:rPr lang="en-US" sz="2200" b="1" dirty="0" smtClean="0"/>
              <a:t>Theorem</a:t>
            </a:r>
            <a:r>
              <a:rPr lang="en-US" sz="2200" dirty="0" smtClean="0"/>
              <a:t>: </a:t>
            </a:r>
            <a:r>
              <a:rPr lang="en-US" sz="2200" b="1" dirty="0" smtClean="0"/>
              <a:t>S</a:t>
            </a:r>
            <a:r>
              <a:rPr lang="en-US" sz="2200" dirty="0" smtClean="0"/>
              <a:t> and </a:t>
            </a:r>
            <a:r>
              <a:rPr lang="en-US" sz="2200" b="1" dirty="0" smtClean="0"/>
              <a:t>~S</a:t>
            </a:r>
            <a:r>
              <a:rPr lang="en-US" sz="2200" dirty="0" smtClean="0"/>
              <a:t> are both re (semi-decidable)</a:t>
            </a:r>
            <a:br>
              <a:rPr lang="en-US" sz="2200" dirty="0" smtClean="0"/>
            </a:br>
            <a:r>
              <a:rPr lang="en-US" sz="2200" dirty="0" err="1" smtClean="0"/>
              <a:t>iff</a:t>
            </a:r>
            <a:r>
              <a:rPr lang="en-US" sz="2200" dirty="0" smtClean="0"/>
              <a:t> </a:t>
            </a:r>
            <a:r>
              <a:rPr lang="en-US" sz="2200" b="1" dirty="0" smtClean="0"/>
              <a:t>S</a:t>
            </a:r>
            <a:r>
              <a:rPr lang="en-US" sz="2200" dirty="0" smtClean="0"/>
              <a:t> (equivalently </a:t>
            </a:r>
            <a:r>
              <a:rPr lang="en-US" sz="2200" b="1" dirty="0" smtClean="0"/>
              <a:t>~S</a:t>
            </a:r>
            <a:r>
              <a:rPr lang="en-US" sz="2200" dirty="0" smtClean="0"/>
              <a:t>) is recursive (decidable).</a:t>
            </a:r>
          </a:p>
          <a:p>
            <a:pPr eaLnBrk="1" hangingPunct="1">
              <a:lnSpc>
                <a:spcPct val="90000"/>
              </a:lnSpc>
              <a:buFontTx/>
              <a:buNone/>
            </a:pPr>
            <a:r>
              <a:rPr lang="en-US" sz="2200" b="1" dirty="0" smtClean="0"/>
              <a:t>Proof</a:t>
            </a:r>
            <a:r>
              <a:rPr lang="en-US" sz="2200" dirty="0" smtClean="0"/>
              <a:t>: Let </a:t>
            </a:r>
            <a:r>
              <a:rPr lang="en-US" sz="2200" b="1" dirty="0" err="1" smtClean="0"/>
              <a:t>f</a:t>
            </a:r>
            <a:r>
              <a:rPr lang="en-US" sz="2200" b="1" baseline="-25000" dirty="0" err="1" smtClean="0"/>
              <a:t>S</a:t>
            </a:r>
            <a:r>
              <a:rPr lang="en-US" sz="2200" dirty="0" smtClean="0"/>
              <a:t> semi-decide </a:t>
            </a:r>
            <a:r>
              <a:rPr lang="en-US" sz="2200" b="1" dirty="0" smtClean="0"/>
              <a:t>S</a:t>
            </a:r>
            <a:r>
              <a:rPr lang="en-US" sz="2200" dirty="0" smtClean="0"/>
              <a:t> and </a:t>
            </a:r>
            <a:r>
              <a:rPr lang="en-US" sz="2200" b="1" dirty="0" err="1" smtClean="0"/>
              <a:t>f</a:t>
            </a:r>
            <a:r>
              <a:rPr lang="en-US" sz="2200" b="1" baseline="-25000" dirty="0" err="1" smtClean="0"/>
              <a:t>S</a:t>
            </a:r>
            <a:r>
              <a:rPr lang="en-US" sz="2200" baseline="-25000" dirty="0" err="1" smtClean="0"/>
              <a:t>’</a:t>
            </a:r>
            <a:r>
              <a:rPr lang="en-US" sz="2200" dirty="0" smtClean="0"/>
              <a:t> semi-decide </a:t>
            </a:r>
            <a:r>
              <a:rPr lang="en-US" sz="2200" b="1" dirty="0" smtClean="0"/>
              <a:t>~S</a:t>
            </a:r>
            <a:r>
              <a:rPr lang="en-US" sz="2200" dirty="0" smtClean="0"/>
              <a:t>. We can decide </a:t>
            </a:r>
            <a:r>
              <a:rPr lang="en-US" sz="2200" b="1" dirty="0" smtClean="0"/>
              <a:t>S</a:t>
            </a:r>
            <a:r>
              <a:rPr lang="en-US" sz="2200" dirty="0" smtClean="0"/>
              <a:t> by </a:t>
            </a:r>
            <a:r>
              <a:rPr lang="en-US" sz="2200" b="1" dirty="0" err="1" smtClean="0"/>
              <a:t>g</a:t>
            </a:r>
            <a:r>
              <a:rPr lang="en-US" sz="2200" b="1" baseline="-25000" dirty="0" err="1" smtClean="0"/>
              <a:t>S</a:t>
            </a:r>
            <a:r>
              <a:rPr lang="en-US" sz="2200" dirty="0" smtClean="0"/>
              <a:t> </a:t>
            </a:r>
          </a:p>
          <a:p>
            <a:pPr eaLnBrk="1" hangingPunct="1">
              <a:lnSpc>
                <a:spcPct val="90000"/>
              </a:lnSpc>
              <a:buFontTx/>
              <a:buNone/>
            </a:pPr>
            <a:r>
              <a:rPr lang="en-US" sz="2200" dirty="0" smtClean="0"/>
              <a:t>	</a:t>
            </a:r>
            <a:r>
              <a:rPr lang="en-US" sz="2200" b="1" dirty="0" err="1" smtClean="0"/>
              <a:t>g</a:t>
            </a:r>
            <a:r>
              <a:rPr lang="en-US" sz="2200" b="1" baseline="-25000" dirty="0" err="1" smtClean="0"/>
              <a:t>S</a:t>
            </a:r>
            <a:r>
              <a:rPr lang="en-US" sz="2200" b="1" dirty="0" smtClean="0"/>
              <a:t>(x) = STP(x, </a:t>
            </a:r>
            <a:r>
              <a:rPr lang="en-US" sz="2200" b="1" dirty="0" err="1" smtClean="0"/>
              <a:t>f</a:t>
            </a:r>
            <a:r>
              <a:rPr lang="en-US" sz="2200" b="1" baseline="-25000" dirty="0" err="1" smtClean="0"/>
              <a:t>S</a:t>
            </a:r>
            <a:r>
              <a:rPr lang="en-US" sz="2200" b="1" dirty="0" smtClean="0"/>
              <a:t>, </a:t>
            </a:r>
            <a:r>
              <a:rPr lang="en-US" sz="2200" b="1" dirty="0" err="1" smtClean="0">
                <a:latin typeface="Symbol" pitchFamily="18" charset="2"/>
              </a:rPr>
              <a:t>m</a:t>
            </a:r>
            <a:r>
              <a:rPr lang="en-US" sz="2200" b="1" dirty="0" err="1" smtClean="0"/>
              <a:t>t</a:t>
            </a:r>
            <a:r>
              <a:rPr lang="en-US" sz="2200" b="1" dirty="0" smtClean="0"/>
              <a:t> (STP(</a:t>
            </a:r>
            <a:r>
              <a:rPr lang="en-US" sz="2200" b="1" dirty="0" err="1" smtClean="0"/>
              <a:t>x,f</a:t>
            </a:r>
            <a:r>
              <a:rPr lang="en-US" sz="2200" b="1" baseline="-25000" dirty="0" err="1" smtClean="0"/>
              <a:t>S</a:t>
            </a:r>
            <a:r>
              <a:rPr lang="en-US" sz="2200" b="1" dirty="0" err="1" smtClean="0"/>
              <a:t>,t</a:t>
            </a:r>
            <a:r>
              <a:rPr lang="en-US" sz="2200" b="1" dirty="0" smtClean="0"/>
              <a:t>) || STP(</a:t>
            </a:r>
            <a:r>
              <a:rPr lang="en-US" sz="2200" b="1" dirty="0" err="1" smtClean="0"/>
              <a:t>x,f</a:t>
            </a:r>
            <a:r>
              <a:rPr lang="en-US" sz="2200" b="1" baseline="-25000" dirty="0" err="1" smtClean="0"/>
              <a:t>S</a:t>
            </a:r>
            <a:r>
              <a:rPr lang="en-US" sz="2200" b="1" baseline="-25000" dirty="0" smtClean="0"/>
              <a:t>’ </a:t>
            </a:r>
            <a:r>
              <a:rPr lang="en-US" sz="2200" b="1" dirty="0" smtClean="0"/>
              <a:t>t)) </a:t>
            </a:r>
          </a:p>
          <a:p>
            <a:pPr eaLnBrk="1" hangingPunct="1">
              <a:lnSpc>
                <a:spcPct val="90000"/>
              </a:lnSpc>
              <a:buFontTx/>
              <a:buNone/>
            </a:pPr>
            <a:r>
              <a:rPr lang="en-US" sz="2200" b="1" dirty="0" smtClean="0"/>
              <a:t>	~S </a:t>
            </a:r>
            <a:r>
              <a:rPr lang="en-US" sz="2200" dirty="0" smtClean="0"/>
              <a:t>is decided by </a:t>
            </a:r>
            <a:r>
              <a:rPr lang="en-US" sz="2200" b="1" dirty="0" err="1" smtClean="0"/>
              <a:t>g</a:t>
            </a:r>
            <a:r>
              <a:rPr lang="en-US" sz="2200" b="1" baseline="-25000" dirty="0" err="1" smtClean="0"/>
              <a:t>S’</a:t>
            </a:r>
            <a:r>
              <a:rPr lang="en-US" sz="2200" b="1" dirty="0" smtClean="0"/>
              <a:t>(x) = ~</a:t>
            </a:r>
            <a:r>
              <a:rPr lang="en-US" sz="2200" b="1" dirty="0" err="1" smtClean="0"/>
              <a:t>g</a:t>
            </a:r>
            <a:r>
              <a:rPr lang="en-US" sz="2200" b="1" baseline="-25000" dirty="0" err="1" smtClean="0"/>
              <a:t>S</a:t>
            </a:r>
            <a:r>
              <a:rPr lang="en-US" sz="2200" b="1" dirty="0" smtClean="0"/>
              <a:t>(x) = 1- </a:t>
            </a:r>
            <a:r>
              <a:rPr lang="en-US" sz="2200" b="1" dirty="0" err="1" smtClean="0"/>
              <a:t>g</a:t>
            </a:r>
            <a:r>
              <a:rPr lang="en-US" sz="2200" b="1" baseline="-25000" dirty="0" err="1" smtClean="0"/>
              <a:t>S</a:t>
            </a:r>
            <a:r>
              <a:rPr lang="en-US" sz="2200" b="1" dirty="0" smtClean="0"/>
              <a:t>(x)</a:t>
            </a:r>
            <a:r>
              <a:rPr lang="en-US" sz="2200" dirty="0" smtClean="0"/>
              <a:t>.</a:t>
            </a:r>
          </a:p>
          <a:p>
            <a:pPr eaLnBrk="1" hangingPunct="1">
              <a:lnSpc>
                <a:spcPct val="90000"/>
              </a:lnSpc>
              <a:buFontTx/>
              <a:buNone/>
            </a:pPr>
            <a:r>
              <a:rPr lang="en-US" sz="2200" dirty="0" smtClean="0"/>
              <a:t>	The other direction is immediate since, if </a:t>
            </a:r>
            <a:r>
              <a:rPr lang="en-US" sz="2200" b="1" dirty="0" smtClean="0"/>
              <a:t>S</a:t>
            </a:r>
            <a:r>
              <a:rPr lang="en-US" sz="2200" dirty="0" smtClean="0"/>
              <a:t> is decidable then </a:t>
            </a:r>
            <a:r>
              <a:rPr lang="en-US" sz="2200" b="1" dirty="0" smtClean="0"/>
              <a:t>~S</a:t>
            </a:r>
            <a:r>
              <a:rPr lang="en-US" sz="2200" dirty="0" smtClean="0"/>
              <a:t> is decidable (just complement </a:t>
            </a:r>
            <a:r>
              <a:rPr lang="en-US" sz="2200" b="1" dirty="0" err="1" smtClean="0"/>
              <a:t>g</a:t>
            </a:r>
            <a:r>
              <a:rPr lang="en-US" sz="2200" b="1" baseline="-25000" dirty="0" err="1" smtClean="0"/>
              <a:t>S</a:t>
            </a:r>
            <a:r>
              <a:rPr lang="en-US" sz="2200" dirty="0" smtClean="0"/>
              <a:t>) and hence they are both re (semi-decidable).</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Enumeration theorem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400" b="1" dirty="0" smtClean="0"/>
              <a:t>Define</a:t>
            </a:r>
            <a:r>
              <a:rPr lang="en-US" sz="2400" dirty="0" smtClean="0"/>
              <a:t> </a:t>
            </a:r>
            <a:br>
              <a:rPr lang="en-US" sz="2400" dirty="0" smtClean="0"/>
            </a:br>
            <a:r>
              <a:rPr lang="en-US" sz="2400" dirty="0" smtClean="0"/>
              <a:t>	</a:t>
            </a:r>
            <a:r>
              <a:rPr lang="en-US" sz="2400" b="1" dirty="0" err="1" smtClean="0"/>
              <a:t>W</a:t>
            </a:r>
            <a:r>
              <a:rPr lang="en-US" sz="2400" b="1" baseline="-25000" dirty="0" err="1" smtClean="0"/>
              <a:t>n</a:t>
            </a:r>
            <a:r>
              <a:rPr lang="en-US" sz="2400" b="1" dirty="0" smtClean="0"/>
              <a:t> = { x </a:t>
            </a:r>
            <a:r>
              <a:rPr lang="en-US" sz="2400" b="1" dirty="0" smtClean="0">
                <a:sym typeface="Symbol" pitchFamily="18" charset="2"/>
              </a:rPr>
              <a:t> </a:t>
            </a:r>
            <a:r>
              <a:rPr lang="en-US" sz="2400" b="1" dirty="0" smtClean="0"/>
              <a:t> | </a:t>
            </a:r>
            <a:r>
              <a:rPr lang="en-US" sz="2400" b="1" dirty="0" smtClean="0">
                <a:sym typeface="Symbol" pitchFamily="18" charset="2"/>
              </a:rPr>
              <a:t>(</a:t>
            </a:r>
            <a:r>
              <a:rPr lang="en-US" sz="2400" b="1" dirty="0" err="1" smtClean="0">
                <a:sym typeface="Symbol" pitchFamily="18" charset="2"/>
              </a:rPr>
              <a:t>x,n</a:t>
            </a:r>
            <a:r>
              <a:rPr lang="en-US" sz="2400" b="1" dirty="0" smtClean="0">
                <a:sym typeface="Symbol" pitchFamily="18" charset="2"/>
              </a:rPr>
              <a:t>) }</a:t>
            </a:r>
          </a:p>
          <a:p>
            <a:pPr eaLnBrk="1" hangingPunct="1">
              <a:lnSpc>
                <a:spcPct val="90000"/>
              </a:lnSpc>
            </a:pPr>
            <a:r>
              <a:rPr lang="en-US" sz="2400" b="1" dirty="0" smtClean="0">
                <a:sym typeface="Symbol" pitchFamily="18" charset="2"/>
              </a:rPr>
              <a:t>Theorem</a:t>
            </a:r>
            <a:r>
              <a:rPr lang="en-US" sz="2400" dirty="0" smtClean="0">
                <a:sym typeface="Symbol" pitchFamily="18" charset="2"/>
              </a:rPr>
              <a:t>: A set </a:t>
            </a:r>
            <a:r>
              <a:rPr lang="en-US" sz="2400" b="1" dirty="0" smtClean="0">
                <a:sym typeface="Symbol" pitchFamily="18" charset="2"/>
              </a:rPr>
              <a:t>B</a:t>
            </a:r>
            <a:r>
              <a:rPr lang="en-US" sz="2400" dirty="0" smtClean="0">
                <a:sym typeface="Symbol" pitchFamily="18" charset="2"/>
              </a:rPr>
              <a:t> is re </a:t>
            </a:r>
            <a:r>
              <a:rPr lang="en-US" sz="2400" dirty="0" err="1" smtClean="0">
                <a:sym typeface="Symbol" pitchFamily="18" charset="2"/>
              </a:rPr>
              <a:t>iff</a:t>
            </a:r>
            <a:r>
              <a:rPr lang="en-US" sz="2400" dirty="0" smtClean="0">
                <a:sym typeface="Symbol" pitchFamily="18" charset="2"/>
              </a:rPr>
              <a:t> there exists an </a:t>
            </a:r>
            <a:r>
              <a:rPr lang="en-US" sz="2400" b="1" dirty="0" smtClean="0">
                <a:sym typeface="Symbol" pitchFamily="18" charset="2"/>
              </a:rPr>
              <a:t>n</a:t>
            </a:r>
            <a:r>
              <a:rPr lang="en-US" sz="2400" dirty="0" smtClean="0">
                <a:sym typeface="Symbol" pitchFamily="18" charset="2"/>
              </a:rPr>
              <a:t> such that </a:t>
            </a:r>
            <a:br>
              <a:rPr lang="en-US" sz="2400" dirty="0" smtClean="0">
                <a:sym typeface="Symbol" pitchFamily="18" charset="2"/>
              </a:rPr>
            </a:br>
            <a:r>
              <a:rPr lang="en-US" sz="2400" b="1" dirty="0" smtClean="0">
                <a:sym typeface="Symbol" pitchFamily="18" charset="2"/>
              </a:rPr>
              <a:t>B = </a:t>
            </a:r>
            <a:r>
              <a:rPr lang="en-US" sz="2400" b="1" dirty="0" err="1" smtClean="0">
                <a:sym typeface="Symbol" pitchFamily="18" charset="2"/>
              </a:rPr>
              <a:t>W</a:t>
            </a:r>
            <a:r>
              <a:rPr lang="en-US" sz="2400" b="1" baseline="-25000" dirty="0" err="1" smtClean="0">
                <a:sym typeface="Symbol" pitchFamily="18" charset="2"/>
              </a:rPr>
              <a:t>n</a:t>
            </a:r>
            <a:r>
              <a:rPr lang="en-US" sz="2400" dirty="0" smtClean="0">
                <a:sym typeface="Symbol" pitchFamily="18" charset="2"/>
              </a:rPr>
              <a:t>.</a:t>
            </a:r>
            <a:br>
              <a:rPr lang="en-US" sz="2400" dirty="0" smtClean="0">
                <a:sym typeface="Symbol" pitchFamily="18" charset="2"/>
              </a:rPr>
            </a:br>
            <a:r>
              <a:rPr lang="en-US" sz="2400" b="1" dirty="0" smtClean="0">
                <a:sym typeface="Symbol" pitchFamily="18" charset="2"/>
              </a:rPr>
              <a:t>Proof</a:t>
            </a:r>
            <a:r>
              <a:rPr lang="en-US" sz="2400" dirty="0" smtClean="0">
                <a:sym typeface="Symbol" pitchFamily="18" charset="2"/>
              </a:rPr>
              <a:t>: Follows from definition of </a:t>
            </a:r>
            <a:r>
              <a:rPr lang="en-US" sz="2400" b="1" dirty="0" smtClean="0">
                <a:sym typeface="Symbol" pitchFamily="18" charset="2"/>
              </a:rPr>
              <a:t>(</a:t>
            </a:r>
            <a:r>
              <a:rPr lang="en-US" sz="2400" b="1" dirty="0" err="1" smtClean="0">
                <a:sym typeface="Symbol" pitchFamily="18" charset="2"/>
              </a:rPr>
              <a:t>x,n</a:t>
            </a:r>
            <a:r>
              <a:rPr lang="en-US" sz="2400" b="1" dirty="0" smtClean="0">
                <a:sym typeface="Symbol" pitchFamily="18" charset="2"/>
              </a:rPr>
              <a:t>)</a:t>
            </a:r>
            <a:r>
              <a:rPr lang="en-US" sz="2400" dirty="0" smtClean="0">
                <a:sym typeface="Symbol" pitchFamily="18" charset="2"/>
              </a:rPr>
              <a:t>.</a:t>
            </a:r>
          </a:p>
          <a:p>
            <a:pPr eaLnBrk="1" hangingPunct="1">
              <a:lnSpc>
                <a:spcPct val="90000"/>
              </a:lnSpc>
            </a:pPr>
            <a:r>
              <a:rPr lang="en-US" sz="2400" dirty="0" smtClean="0">
                <a:sym typeface="Symbol" pitchFamily="18" charset="2"/>
              </a:rPr>
              <a:t>This gives us a way to enumerate the recursively enumerable sets.</a:t>
            </a:r>
          </a:p>
          <a:p>
            <a:pPr eaLnBrk="1" hangingPunct="1">
              <a:lnSpc>
                <a:spcPct val="90000"/>
              </a:lnSpc>
            </a:pPr>
            <a:r>
              <a:rPr lang="en-US" sz="2400" dirty="0" smtClean="0">
                <a:sym typeface="Symbol" pitchFamily="18" charset="2"/>
              </a:rPr>
              <a:t>Note: We showed earlier (pages 216-218) that we cannot enumerate set of the recursive sets (TOTAL).</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The Set K</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smtClean="0"/>
              <a:t>K = { n </a:t>
            </a:r>
            <a:r>
              <a:rPr lang="en-US" sz="2400" b="1" dirty="0" smtClean="0">
                <a:sym typeface="Symbol" pitchFamily="18" charset="2"/>
              </a:rPr>
              <a:t> </a:t>
            </a:r>
            <a:r>
              <a:rPr lang="en-US" sz="2400" b="1" dirty="0" smtClean="0"/>
              <a:t> | n </a:t>
            </a:r>
            <a:r>
              <a:rPr lang="en-US" sz="2400" b="1" dirty="0" smtClean="0">
                <a:sym typeface="Symbol" pitchFamily="18" charset="2"/>
              </a:rPr>
              <a:t> </a:t>
            </a:r>
            <a:r>
              <a:rPr lang="en-US" sz="2400" b="1" dirty="0" err="1" smtClean="0">
                <a:sym typeface="Symbol" pitchFamily="18" charset="2"/>
              </a:rPr>
              <a:t>W</a:t>
            </a:r>
            <a:r>
              <a:rPr lang="en-US" sz="2400" b="1" baseline="-25000" dirty="0" err="1" smtClean="0">
                <a:sym typeface="Symbol" pitchFamily="18" charset="2"/>
              </a:rPr>
              <a:t>n</a:t>
            </a:r>
            <a:r>
              <a:rPr lang="en-US" sz="2400" b="1" dirty="0" smtClean="0"/>
              <a:t> }</a:t>
            </a:r>
          </a:p>
          <a:p>
            <a:pPr eaLnBrk="1" hangingPunct="1"/>
            <a:r>
              <a:rPr lang="en-US" sz="2400" dirty="0" smtClean="0"/>
              <a:t>Note that </a:t>
            </a:r>
            <a:br>
              <a:rPr lang="en-US" sz="2400" dirty="0" smtClean="0"/>
            </a:br>
            <a:r>
              <a:rPr lang="en-US" sz="2400" b="1" dirty="0" smtClean="0"/>
              <a:t>n </a:t>
            </a:r>
            <a:r>
              <a:rPr lang="en-US" sz="2400" b="1" dirty="0" smtClean="0">
                <a:sym typeface="Symbol" pitchFamily="18" charset="2"/>
              </a:rPr>
              <a:t> </a:t>
            </a:r>
            <a:r>
              <a:rPr lang="en-US" sz="2400" b="1" dirty="0" err="1" smtClean="0">
                <a:sym typeface="Symbol" pitchFamily="18" charset="2"/>
              </a:rPr>
              <a:t>W</a:t>
            </a:r>
            <a:r>
              <a:rPr lang="en-US" sz="2400" b="1" baseline="-25000" dirty="0" err="1" smtClean="0">
                <a:sym typeface="Symbol" pitchFamily="18" charset="2"/>
              </a:rPr>
              <a:t>n</a:t>
            </a:r>
            <a:r>
              <a:rPr lang="en-US" sz="2400" b="1" dirty="0" smtClean="0"/>
              <a:t> </a:t>
            </a:r>
            <a:r>
              <a:rPr lang="en-US" sz="2400" b="1" dirty="0" smtClean="0">
                <a:sym typeface="Symbol" pitchFamily="18" charset="2"/>
              </a:rPr>
              <a:t> (</a:t>
            </a:r>
            <a:r>
              <a:rPr lang="en-US" sz="2400" b="1" dirty="0" err="1" smtClean="0">
                <a:sym typeface="Symbol" pitchFamily="18" charset="2"/>
              </a:rPr>
              <a:t>n,n</a:t>
            </a:r>
            <a:r>
              <a:rPr lang="en-US" sz="2400" b="1" dirty="0" smtClean="0">
                <a:sym typeface="Symbol" pitchFamily="18" charset="2"/>
              </a:rPr>
              <a:t>)  HALT(</a:t>
            </a:r>
            <a:r>
              <a:rPr lang="en-US" sz="2400" b="1" dirty="0" err="1" smtClean="0">
                <a:sym typeface="Symbol" pitchFamily="18" charset="2"/>
              </a:rPr>
              <a:t>n,n</a:t>
            </a:r>
            <a:r>
              <a:rPr lang="en-US" sz="2400" b="1" dirty="0" smtClean="0">
                <a:sym typeface="Symbol" pitchFamily="18" charset="2"/>
              </a:rPr>
              <a:t>)</a:t>
            </a:r>
          </a:p>
          <a:p>
            <a:pPr eaLnBrk="1" hangingPunct="1"/>
            <a:r>
              <a:rPr lang="en-US" sz="2400" dirty="0" smtClean="0">
                <a:sym typeface="Symbol" pitchFamily="18" charset="2"/>
              </a:rPr>
              <a:t>Thus, </a:t>
            </a:r>
            <a:r>
              <a:rPr lang="en-US" sz="2400" b="1" dirty="0" smtClean="0">
                <a:sym typeface="Symbol" pitchFamily="18" charset="2"/>
              </a:rPr>
              <a:t>K</a:t>
            </a:r>
            <a:r>
              <a:rPr lang="en-US" sz="2400" dirty="0" smtClean="0">
                <a:sym typeface="Symbol" pitchFamily="18" charset="2"/>
              </a:rPr>
              <a:t> is the set consisting of the indices of each program that halts when given its own index</a:t>
            </a:r>
          </a:p>
          <a:p>
            <a:pPr eaLnBrk="1" hangingPunct="1"/>
            <a:r>
              <a:rPr lang="en-US" sz="2400" b="1" dirty="0" smtClean="0"/>
              <a:t>K</a:t>
            </a:r>
            <a:r>
              <a:rPr lang="en-US" sz="2400" dirty="0" smtClean="0"/>
              <a:t> can be semi-decided by the </a:t>
            </a:r>
            <a:r>
              <a:rPr lang="en-US" sz="2400" b="1" dirty="0" smtClean="0"/>
              <a:t>HALT</a:t>
            </a:r>
            <a:r>
              <a:rPr lang="en-US" sz="2400" dirty="0" smtClean="0"/>
              <a:t> predicate above, so it is re.</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K is not recursive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buNone/>
            </a:pPr>
            <a:r>
              <a:rPr lang="en-US" sz="2400" b="1" dirty="0" smtClean="0"/>
              <a:t>Theorem</a:t>
            </a:r>
            <a:r>
              <a:rPr lang="en-US" sz="2400" dirty="0" smtClean="0"/>
              <a:t>: We can prove this by showing </a:t>
            </a:r>
            <a:r>
              <a:rPr lang="en-US" sz="2400" b="1" dirty="0" smtClean="0"/>
              <a:t>~K</a:t>
            </a:r>
            <a:r>
              <a:rPr lang="en-US" sz="2400" dirty="0" smtClean="0"/>
              <a:t> is not re.</a:t>
            </a:r>
          </a:p>
          <a:p>
            <a:pPr eaLnBrk="1" hangingPunct="1">
              <a:buNone/>
            </a:pPr>
            <a:r>
              <a:rPr lang="en-US" sz="2400" b="1" dirty="0" smtClean="0"/>
              <a:t>Proof</a:t>
            </a:r>
            <a:r>
              <a:rPr lang="en-US" sz="2400" dirty="0" smtClean="0"/>
              <a:t>: If </a:t>
            </a:r>
            <a:r>
              <a:rPr lang="en-US" sz="2400" b="1" dirty="0" smtClean="0"/>
              <a:t>~K</a:t>
            </a:r>
            <a:r>
              <a:rPr lang="en-US" sz="2400" dirty="0" smtClean="0"/>
              <a:t> is re then </a:t>
            </a:r>
            <a:r>
              <a:rPr lang="en-US" sz="2400" b="1" dirty="0" smtClean="0"/>
              <a:t>~K = </a:t>
            </a:r>
            <a:r>
              <a:rPr lang="en-US" sz="2400" b="1" dirty="0" err="1" smtClean="0"/>
              <a:t>W</a:t>
            </a:r>
            <a:r>
              <a:rPr lang="en-US" sz="2400" b="1" baseline="-25000" dirty="0" err="1" smtClean="0"/>
              <a:t>i</a:t>
            </a:r>
            <a:r>
              <a:rPr lang="en-US" sz="2400" dirty="0" smtClean="0"/>
              <a:t>, for some </a:t>
            </a:r>
            <a:r>
              <a:rPr lang="en-US" sz="2400" b="1" dirty="0" err="1" smtClean="0"/>
              <a:t>i</a:t>
            </a:r>
            <a:r>
              <a:rPr lang="en-US" sz="2400" dirty="0" smtClean="0"/>
              <a:t>.</a:t>
            </a:r>
            <a:br>
              <a:rPr lang="en-US" sz="2400" dirty="0" smtClean="0"/>
            </a:br>
            <a:r>
              <a:rPr lang="en-US" sz="2400" dirty="0" smtClean="0"/>
              <a:t>However, this is a contradiction since</a:t>
            </a:r>
            <a:br>
              <a:rPr lang="en-US" sz="2400" dirty="0" smtClean="0"/>
            </a:br>
            <a:r>
              <a:rPr lang="en-US" sz="2400" b="1" dirty="0" smtClean="0"/>
              <a:t> </a:t>
            </a:r>
            <a:r>
              <a:rPr lang="en-US" sz="2400" b="1" dirty="0" err="1" smtClean="0"/>
              <a:t>i</a:t>
            </a:r>
            <a:r>
              <a:rPr lang="en-US" sz="2400" b="1" dirty="0" smtClean="0"/>
              <a:t> </a:t>
            </a:r>
            <a:r>
              <a:rPr lang="en-US" sz="2400" b="1" dirty="0" smtClean="0">
                <a:sym typeface="Symbol" pitchFamily="18" charset="2"/>
              </a:rPr>
              <a:t> K</a:t>
            </a:r>
            <a:r>
              <a:rPr lang="en-US" sz="2400" b="1" dirty="0" smtClean="0"/>
              <a:t> </a:t>
            </a:r>
            <a:r>
              <a:rPr lang="en-US" sz="2400" b="1" dirty="0" smtClean="0">
                <a:sym typeface="Symbol" pitchFamily="18" charset="2"/>
              </a:rPr>
              <a:t> </a:t>
            </a:r>
            <a:r>
              <a:rPr lang="en-US" sz="2400" b="1" dirty="0" err="1" smtClean="0"/>
              <a:t>i</a:t>
            </a:r>
            <a:r>
              <a:rPr lang="en-US" sz="2400" b="1" dirty="0" smtClean="0"/>
              <a:t> </a:t>
            </a:r>
            <a:r>
              <a:rPr lang="en-US" sz="2400" b="1" dirty="0" smtClean="0">
                <a:sym typeface="Symbol" pitchFamily="18" charset="2"/>
              </a:rPr>
              <a:t> </a:t>
            </a:r>
            <a:r>
              <a:rPr lang="en-US" sz="2400" b="1" dirty="0" err="1" smtClean="0">
                <a:sym typeface="Symbol" pitchFamily="18" charset="2"/>
              </a:rPr>
              <a:t>W</a:t>
            </a:r>
            <a:r>
              <a:rPr lang="en-US" sz="2400" b="1" baseline="-25000" dirty="0" err="1" smtClean="0">
                <a:sym typeface="Symbol" pitchFamily="18" charset="2"/>
              </a:rPr>
              <a:t>i</a:t>
            </a:r>
            <a:r>
              <a:rPr lang="en-US" sz="2400" b="1" dirty="0" smtClean="0"/>
              <a:t> </a:t>
            </a:r>
            <a:r>
              <a:rPr lang="en-US" sz="2400" b="1" dirty="0" smtClean="0">
                <a:sym typeface="Symbol" pitchFamily="18" charset="2"/>
              </a:rPr>
              <a:t> </a:t>
            </a:r>
            <a:r>
              <a:rPr lang="en-US" sz="2400" b="1" dirty="0" err="1" smtClean="0"/>
              <a:t>i</a:t>
            </a:r>
            <a:r>
              <a:rPr lang="en-US" sz="2400" b="1" dirty="0" smtClean="0"/>
              <a:t> </a:t>
            </a:r>
            <a:r>
              <a:rPr lang="en-US" sz="2400" b="1" dirty="0" smtClean="0">
                <a:sym typeface="Symbol" pitchFamily="18" charset="2"/>
              </a:rPr>
              <a:t> ~K  </a:t>
            </a:r>
            <a:r>
              <a:rPr lang="en-US" sz="2400" b="1" dirty="0" err="1" smtClean="0"/>
              <a:t>i</a:t>
            </a:r>
            <a:r>
              <a:rPr lang="en-US" sz="2400" b="1" dirty="0" smtClean="0"/>
              <a:t> </a:t>
            </a:r>
            <a:r>
              <a:rPr lang="en-US" sz="2400" b="1" dirty="0" smtClean="0">
                <a:sym typeface="Symbol" pitchFamily="18" charset="2"/>
              </a:rPr>
              <a:t> 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xfrm>
            <a:off x="1143000" y="1219200"/>
            <a:ext cx="7162800" cy="1143000"/>
          </a:xfrm>
        </p:spPr>
        <p:txBody>
          <a:bodyPr/>
          <a:lstStyle/>
          <a:p>
            <a:pPr eaLnBrk="1" hangingPunct="1"/>
            <a:r>
              <a:rPr lang="en-US" sz="3200" b="1" i="1" smtClean="0">
                <a:solidFill>
                  <a:schemeClr val="bg2"/>
                </a:solidFill>
              </a:rPr>
              <a:t>A Word about Problems</a:t>
            </a:r>
            <a:endParaRPr lang="en-US" sz="3200" i="1" smtClean="0">
              <a:solidFill>
                <a:schemeClr val="bg2"/>
              </a:solidFill>
            </a:endParaRPr>
          </a:p>
        </p:txBody>
      </p:sp>
      <p:sp>
        <p:nvSpPr>
          <p:cNvPr id="210947" name="Rectangle 3"/>
          <p:cNvSpPr>
            <a:spLocks noGrp="1" noChangeArrowheads="1"/>
          </p:cNvSpPr>
          <p:nvPr>
            <p:ph type="body" idx="1"/>
          </p:nvPr>
        </p:nvSpPr>
        <p:spPr>
          <a:xfrm>
            <a:off x="1371600" y="2362200"/>
            <a:ext cx="7162800" cy="3429000"/>
          </a:xfrm>
        </p:spPr>
        <p:txBody>
          <a:bodyPr/>
          <a:lstStyle/>
          <a:p>
            <a:pPr eaLnBrk="1" hangingPunct="1">
              <a:buFont typeface="Times" pitchFamily="-110" charset="0"/>
              <a:buNone/>
            </a:pPr>
            <a:r>
              <a:rPr lang="en-US" sz="2000" b="1" smtClean="0"/>
              <a:t>	This process, Mathematical Modeling, is a field of study in itself, but not our interest here. </a:t>
            </a:r>
          </a:p>
          <a:p>
            <a:pPr eaLnBrk="1" hangingPunct="1">
              <a:buFont typeface="Times" pitchFamily="-110" charset="0"/>
              <a:buNone/>
            </a:pPr>
            <a:r>
              <a:rPr lang="en-US" sz="2000" b="1" smtClean="0"/>
              <a:t>	</a:t>
            </a:r>
          </a:p>
          <a:p>
            <a:pPr eaLnBrk="1" hangingPunct="1">
              <a:buFont typeface="Times" pitchFamily="-110" charset="0"/>
              <a:buNone/>
            </a:pPr>
            <a:r>
              <a:rPr lang="en-US" sz="2000" b="1" smtClean="0"/>
              <a:t>	On the other hand, we sometimes conjure up artificial problems to put a little "reality" into our work. This results in what some call "toy problems."</a:t>
            </a:r>
          </a:p>
          <a:p>
            <a:pPr eaLnBrk="1" hangingPunct="1"/>
            <a:endParaRPr lang="en-US" sz="2000" b="1" smtClean="0"/>
          </a:p>
          <a:p>
            <a:pPr eaLnBrk="1" hangingPunct="1">
              <a:buFont typeface="Times" pitchFamily="-110" charset="0"/>
              <a:buNone/>
            </a:pPr>
            <a:r>
              <a:rPr lang="en-US" sz="2000" b="1" smtClean="0"/>
              <a:t>	If a toy problem is hard, then the real problem is probably harder.</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The set K</a:t>
            </a:r>
            <a:r>
              <a:rPr lang="en-US" sz="4000" b="1" i="1" baseline="-25000" dirty="0" smtClean="0">
                <a:solidFill>
                  <a:schemeClr val="bg2"/>
                </a:solidFill>
              </a:rPr>
              <a:t>0</a:t>
            </a:r>
            <a:endParaRPr lang="en-US" sz="4000" baseline="-25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smtClean="0"/>
              <a:t>K</a:t>
            </a:r>
            <a:r>
              <a:rPr lang="en-US" sz="2400" b="1" baseline="-25000" dirty="0" smtClean="0"/>
              <a:t>0</a:t>
            </a:r>
            <a:r>
              <a:rPr lang="en-US" sz="2400" b="1" dirty="0" smtClean="0"/>
              <a:t> = { &lt;</a:t>
            </a:r>
            <a:r>
              <a:rPr lang="en-US" sz="2400" b="1" dirty="0" err="1" smtClean="0"/>
              <a:t>n,i</a:t>
            </a:r>
            <a:r>
              <a:rPr lang="en-US" sz="2400" b="1" dirty="0" smtClean="0"/>
              <a:t>&gt; </a:t>
            </a:r>
            <a:r>
              <a:rPr lang="en-US" sz="2400" b="1" dirty="0" smtClean="0">
                <a:sym typeface="Symbol" pitchFamily="18" charset="2"/>
              </a:rPr>
              <a:t> </a:t>
            </a:r>
            <a:r>
              <a:rPr lang="en-US" sz="2400" b="1" dirty="0" smtClean="0"/>
              <a:t> | n </a:t>
            </a:r>
            <a:r>
              <a:rPr lang="en-US" sz="2400" b="1" dirty="0" smtClean="0">
                <a:sym typeface="Symbol" pitchFamily="18" charset="2"/>
              </a:rPr>
              <a:t> </a:t>
            </a:r>
            <a:r>
              <a:rPr lang="en-US" sz="2400" b="1" dirty="0" err="1" smtClean="0">
                <a:sym typeface="Symbol" pitchFamily="18" charset="2"/>
              </a:rPr>
              <a:t>W</a:t>
            </a:r>
            <a:r>
              <a:rPr lang="en-US" sz="2400" b="1" baseline="-25000" dirty="0" err="1" smtClean="0">
                <a:sym typeface="Symbol" pitchFamily="18" charset="2"/>
              </a:rPr>
              <a:t>i</a:t>
            </a:r>
            <a:r>
              <a:rPr lang="en-US" sz="2400" b="1" dirty="0" smtClean="0"/>
              <a:t> }</a:t>
            </a:r>
          </a:p>
          <a:p>
            <a:pPr eaLnBrk="1" hangingPunct="1"/>
            <a:r>
              <a:rPr lang="en-US" sz="2400" dirty="0" smtClean="0"/>
              <a:t>Note that </a:t>
            </a:r>
            <a:br>
              <a:rPr lang="en-US" sz="2400" dirty="0" smtClean="0"/>
            </a:br>
            <a:r>
              <a:rPr lang="en-US" sz="2400" b="1" dirty="0" smtClean="0"/>
              <a:t>n </a:t>
            </a:r>
            <a:r>
              <a:rPr lang="en-US" sz="2400" b="1" dirty="0" smtClean="0">
                <a:sym typeface="Symbol" pitchFamily="18" charset="2"/>
              </a:rPr>
              <a:t> </a:t>
            </a:r>
            <a:r>
              <a:rPr lang="en-US" sz="2400" b="1" dirty="0" err="1" smtClean="0">
                <a:sym typeface="Symbol" pitchFamily="18" charset="2"/>
              </a:rPr>
              <a:t>W</a:t>
            </a:r>
            <a:r>
              <a:rPr lang="en-US" sz="2400" b="1" baseline="-25000" dirty="0" err="1" smtClean="0">
                <a:sym typeface="Symbol" pitchFamily="18" charset="2"/>
              </a:rPr>
              <a:t>i</a:t>
            </a:r>
            <a:r>
              <a:rPr lang="en-US" sz="2400" b="1" dirty="0" smtClean="0"/>
              <a:t> </a:t>
            </a:r>
            <a:r>
              <a:rPr lang="en-US" sz="2400" b="1" dirty="0" smtClean="0">
                <a:sym typeface="Symbol" pitchFamily="18" charset="2"/>
              </a:rPr>
              <a:t> (</a:t>
            </a:r>
            <a:r>
              <a:rPr lang="en-US" sz="2400" b="1" dirty="0" err="1" smtClean="0">
                <a:sym typeface="Symbol" pitchFamily="18" charset="2"/>
              </a:rPr>
              <a:t>n,i</a:t>
            </a:r>
            <a:r>
              <a:rPr lang="en-US" sz="2400" b="1" dirty="0" smtClean="0">
                <a:sym typeface="Symbol" pitchFamily="18" charset="2"/>
              </a:rPr>
              <a:t>)  HALT(</a:t>
            </a:r>
            <a:r>
              <a:rPr lang="en-US" sz="2400" b="1" dirty="0" err="1" smtClean="0">
                <a:sym typeface="Symbol" pitchFamily="18" charset="2"/>
              </a:rPr>
              <a:t>n,i</a:t>
            </a:r>
            <a:r>
              <a:rPr lang="en-US" sz="2400" b="1" dirty="0" smtClean="0">
                <a:sym typeface="Symbol" pitchFamily="18" charset="2"/>
              </a:rPr>
              <a:t>)</a:t>
            </a:r>
          </a:p>
          <a:p>
            <a:pPr eaLnBrk="1" hangingPunct="1"/>
            <a:r>
              <a:rPr lang="en-US" sz="2400" dirty="0" smtClean="0">
                <a:sym typeface="Symbol" pitchFamily="18" charset="2"/>
              </a:rPr>
              <a:t>Thus, membership in </a:t>
            </a:r>
            <a:r>
              <a:rPr lang="en-US" sz="2400" b="1" dirty="0" smtClean="0"/>
              <a:t>K</a:t>
            </a:r>
            <a:r>
              <a:rPr lang="en-US" sz="2400" b="1" baseline="-25000" dirty="0" smtClean="0"/>
              <a:t>0</a:t>
            </a:r>
            <a:r>
              <a:rPr lang="en-US" sz="2400" dirty="0" smtClean="0">
                <a:sym typeface="Symbol" pitchFamily="18" charset="2"/>
              </a:rPr>
              <a:t> is just the </a:t>
            </a:r>
            <a:r>
              <a:rPr lang="en-US" sz="2400" b="1" dirty="0" smtClean="0">
                <a:sym typeface="Symbol" pitchFamily="18" charset="2"/>
              </a:rPr>
              <a:t>Halting Problem</a:t>
            </a:r>
            <a:r>
              <a:rPr lang="en-US" sz="2400" dirty="0" smtClean="0">
                <a:sym typeface="Symbol" pitchFamily="18" charset="2"/>
              </a:rPr>
              <a:t>.</a:t>
            </a:r>
          </a:p>
          <a:p>
            <a:pPr eaLnBrk="1" hangingPunct="1"/>
            <a:r>
              <a:rPr lang="en-US" sz="2400" b="1" dirty="0" smtClean="0"/>
              <a:t>As we noted earlier, K</a:t>
            </a:r>
            <a:r>
              <a:rPr lang="en-US" sz="2400" b="1" baseline="-25000" dirty="0" smtClean="0"/>
              <a:t>0</a:t>
            </a:r>
            <a:r>
              <a:rPr lang="en-US" sz="2400" dirty="0" smtClean="0"/>
              <a:t> is </a:t>
            </a:r>
            <a:r>
              <a:rPr lang="en-US" sz="2400" dirty="0" err="1" smtClean="0"/>
              <a:t>undecidable</a:t>
            </a:r>
            <a:r>
              <a:rPr lang="en-US" sz="2400" dirty="0" smtClean="0"/>
              <a:t>, but can be semi-decided by the </a:t>
            </a:r>
            <a:r>
              <a:rPr lang="en-US" sz="2400" b="1" dirty="0" smtClean="0"/>
              <a:t>HALT</a:t>
            </a:r>
            <a:r>
              <a:rPr lang="en-US" sz="2400" dirty="0" smtClean="0"/>
              <a:t> predicate.</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re characterizations</a:t>
            </a:r>
            <a:endParaRPr lang="en-US" sz="4000" dirty="0"/>
          </a:p>
        </p:txBody>
      </p:sp>
      <p:sp>
        <p:nvSpPr>
          <p:cNvPr id="3" name="Content Placeholder 2"/>
          <p:cNvSpPr>
            <a:spLocks noGrp="1"/>
          </p:cNvSpPr>
          <p:nvPr>
            <p:ph idx="1"/>
          </p:nvPr>
        </p:nvSpPr>
        <p:spPr>
          <a:xfrm>
            <a:off x="1752600" y="2438400"/>
            <a:ext cx="7391400" cy="3810000"/>
          </a:xfrm>
        </p:spPr>
        <p:txBody>
          <a:bodyPr/>
          <a:lstStyle/>
          <a:p>
            <a:pPr marL="457200" indent="-457200" eaLnBrk="1" hangingPunct="1">
              <a:buFont typeface="Times" pitchFamily="1" charset="0"/>
              <a:buNone/>
            </a:pPr>
            <a:r>
              <a:rPr lang="en-US" sz="2400" b="1" dirty="0" smtClean="0"/>
              <a:t>Theorem</a:t>
            </a:r>
            <a:r>
              <a:rPr lang="en-US" sz="2400" dirty="0" smtClean="0"/>
              <a:t>: Suppose </a:t>
            </a:r>
            <a:r>
              <a:rPr lang="en-US" sz="2400" b="1" dirty="0" smtClean="0"/>
              <a:t>S </a:t>
            </a:r>
            <a:r>
              <a:rPr lang="en-US" sz="2400" b="1" dirty="0" smtClean="0">
                <a:sym typeface="Symbol" pitchFamily="18" charset="2"/>
              </a:rPr>
              <a:t></a:t>
            </a:r>
            <a:r>
              <a:rPr lang="en-US" sz="2400" dirty="0" smtClean="0">
                <a:sym typeface="Symbol" pitchFamily="18" charset="2"/>
              </a:rPr>
              <a:t> then the following are equivalent:</a:t>
            </a:r>
          </a:p>
          <a:p>
            <a:pPr marL="457200" indent="-457200" eaLnBrk="1" hangingPunct="1">
              <a:buFont typeface="Times" pitchFamily="1" charset="0"/>
              <a:buAutoNum type="arabicPeriod"/>
            </a:pPr>
            <a:r>
              <a:rPr lang="en-US" sz="2400" b="1" dirty="0" smtClean="0">
                <a:sym typeface="Symbol" pitchFamily="18" charset="2"/>
              </a:rPr>
              <a:t>S</a:t>
            </a:r>
            <a:r>
              <a:rPr lang="en-US" sz="2400" dirty="0" smtClean="0">
                <a:sym typeface="Symbol" pitchFamily="18" charset="2"/>
              </a:rPr>
              <a:t> is re</a:t>
            </a:r>
          </a:p>
          <a:p>
            <a:pPr marL="457200" indent="-457200" eaLnBrk="1" hangingPunct="1">
              <a:buFont typeface="Times" pitchFamily="1" charset="0"/>
              <a:buAutoNum type="arabicPeriod"/>
            </a:pPr>
            <a:r>
              <a:rPr lang="en-US" sz="2400" b="1" dirty="0" smtClean="0">
                <a:sym typeface="Symbol" pitchFamily="18" charset="2"/>
              </a:rPr>
              <a:t>S</a:t>
            </a:r>
            <a:r>
              <a:rPr lang="en-US" sz="2400" dirty="0" smtClean="0">
                <a:sym typeface="Symbol" pitchFamily="18" charset="2"/>
              </a:rPr>
              <a:t> is the range of a primitive rec. function</a:t>
            </a:r>
          </a:p>
          <a:p>
            <a:pPr marL="457200" indent="-457200" eaLnBrk="1" hangingPunct="1">
              <a:buFont typeface="Times" pitchFamily="1" charset="0"/>
              <a:buAutoNum type="arabicPeriod"/>
            </a:pPr>
            <a:r>
              <a:rPr lang="en-US" sz="2400" b="1" dirty="0" smtClean="0">
                <a:sym typeface="Symbol" pitchFamily="18" charset="2"/>
              </a:rPr>
              <a:t>S</a:t>
            </a:r>
            <a:r>
              <a:rPr lang="en-US" sz="2400" dirty="0" smtClean="0">
                <a:sym typeface="Symbol" pitchFamily="18" charset="2"/>
              </a:rPr>
              <a:t> is the range of a recursive function</a:t>
            </a:r>
          </a:p>
          <a:p>
            <a:pPr marL="457200" indent="-457200" eaLnBrk="1" hangingPunct="1">
              <a:buFont typeface="Times" pitchFamily="1" charset="0"/>
              <a:buAutoNum type="arabicPeriod"/>
            </a:pPr>
            <a:r>
              <a:rPr lang="en-US" sz="2400" b="1" dirty="0" smtClean="0">
                <a:sym typeface="Symbol" pitchFamily="18" charset="2"/>
              </a:rPr>
              <a:t>S</a:t>
            </a:r>
            <a:r>
              <a:rPr lang="en-US" sz="2400" dirty="0" smtClean="0">
                <a:sym typeface="Symbol" pitchFamily="18" charset="2"/>
              </a:rPr>
              <a:t> is the range of a partial rec. function</a:t>
            </a:r>
          </a:p>
          <a:p>
            <a:pPr marL="457200" indent="-457200" eaLnBrk="1" hangingPunct="1">
              <a:buFont typeface="Times" pitchFamily="1" charset="0"/>
              <a:buAutoNum type="arabicPeriod"/>
            </a:pPr>
            <a:r>
              <a:rPr lang="en-US" sz="2400" b="1" dirty="0" smtClean="0">
                <a:sym typeface="Symbol" pitchFamily="18" charset="2"/>
              </a:rPr>
              <a:t>S</a:t>
            </a:r>
            <a:r>
              <a:rPr lang="en-US" sz="2400" dirty="0" smtClean="0">
                <a:sym typeface="Symbol" pitchFamily="18" charset="2"/>
              </a:rPr>
              <a:t> is the domain of a partial rec. function</a:t>
            </a:r>
            <a:endParaRPr lang="en-US" sz="2400" b="1" dirty="0" smtClean="0">
              <a:sym typeface="Symbol" pitchFamily="18" charset="2"/>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err="1" smtClean="0"/>
              <a:t>INsights</a:t>
            </a:r>
            <a:endParaRPr lang="en-US"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Non-re nature of algorithms</a:t>
            </a:r>
            <a:endParaRPr lang="en-US" sz="4000" dirty="0"/>
          </a:p>
        </p:txBody>
      </p:sp>
      <p:sp>
        <p:nvSpPr>
          <p:cNvPr id="3" name="Content Placeholder 2"/>
          <p:cNvSpPr>
            <a:spLocks noGrp="1"/>
          </p:cNvSpPr>
          <p:nvPr>
            <p:ph idx="1"/>
          </p:nvPr>
        </p:nvSpPr>
        <p:spPr>
          <a:xfrm>
            <a:off x="1752600" y="2438400"/>
            <a:ext cx="7391400" cy="3810000"/>
          </a:xfrm>
        </p:spPr>
        <p:txBody>
          <a:bodyPr/>
          <a:lstStyle/>
          <a:p>
            <a:pPr marL="457200" indent="-457200" eaLnBrk="1" hangingPunct="1"/>
            <a:r>
              <a:rPr lang="en-US" sz="2400" b="1" dirty="0" smtClean="0">
                <a:sym typeface="Symbol" pitchFamily="18" charset="2"/>
              </a:rPr>
              <a:t>No generative system (e.g., grammar) can produce </a:t>
            </a:r>
            <a:r>
              <a:rPr lang="en-US" sz="2400" b="1" dirty="0" smtClean="0">
                <a:sym typeface="Symbol" pitchFamily="18" charset="2"/>
              </a:rPr>
              <a:t>descriptions </a:t>
            </a:r>
            <a:r>
              <a:rPr lang="en-US" sz="2400" b="1" dirty="0" smtClean="0">
                <a:sym typeface="Symbol" pitchFamily="18" charset="2"/>
              </a:rPr>
              <a:t>of all and only algorithms</a:t>
            </a:r>
          </a:p>
          <a:p>
            <a:pPr marL="457200" indent="-457200" eaLnBrk="1" hangingPunct="1"/>
            <a:r>
              <a:rPr lang="en-US" sz="2400" b="1" dirty="0" smtClean="0">
                <a:sym typeface="Symbol" pitchFamily="18" charset="2"/>
              </a:rPr>
              <a:t>No parsing system (even one that rejects by divergence) can accept all and only algorithms</a:t>
            </a:r>
          </a:p>
          <a:p>
            <a:pPr marL="457200" indent="-457200" eaLnBrk="1" hangingPunct="1"/>
            <a:endParaRPr lang="en-US" sz="2400" b="1" dirty="0" smtClean="0">
              <a:sym typeface="Symbol" pitchFamily="18" charset="2"/>
            </a:endParaRPr>
          </a:p>
          <a:p>
            <a:pPr marL="457200" indent="-457200" eaLnBrk="1" hangingPunct="1"/>
            <a:r>
              <a:rPr lang="en-US" sz="2400" b="1" dirty="0" smtClean="0">
                <a:sym typeface="Symbol" pitchFamily="18" charset="2"/>
              </a:rPr>
              <a:t>Of course, if you buy Church’s Theorem, the set of all procedures can be generated. In fact, we can build an algorithmic acceptor of such programs.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Many unbounded ways</a:t>
            </a:r>
            <a:endParaRPr lang="en-US" sz="4000" dirty="0"/>
          </a:p>
        </p:txBody>
      </p:sp>
      <p:sp>
        <p:nvSpPr>
          <p:cNvPr id="3" name="Content Placeholder 2"/>
          <p:cNvSpPr>
            <a:spLocks noGrp="1"/>
          </p:cNvSpPr>
          <p:nvPr>
            <p:ph idx="1"/>
          </p:nvPr>
        </p:nvSpPr>
        <p:spPr>
          <a:xfrm>
            <a:off x="1752600" y="2438400"/>
            <a:ext cx="7391400" cy="3810000"/>
          </a:xfrm>
        </p:spPr>
        <p:txBody>
          <a:bodyPr/>
          <a:lstStyle/>
          <a:p>
            <a:pPr marL="457200" indent="-457200" eaLnBrk="1" hangingPunct="1"/>
            <a:r>
              <a:rPr lang="en-US" sz="2400" b="1" dirty="0" smtClean="0">
                <a:sym typeface="Symbol" pitchFamily="18" charset="2"/>
              </a:rPr>
              <a:t>How do you achieve divergence, i.e., what are the various means of unbounded computation in each of our models?</a:t>
            </a:r>
          </a:p>
          <a:p>
            <a:pPr marL="457200" indent="-457200" eaLnBrk="1" hangingPunct="1"/>
            <a:r>
              <a:rPr lang="en-US" sz="2400" b="1" dirty="0" smtClean="0">
                <a:sym typeface="Symbol" pitchFamily="18" charset="2"/>
              </a:rPr>
              <a:t>GOTO: Turing Machines and Register Machines</a:t>
            </a:r>
          </a:p>
          <a:p>
            <a:pPr marL="457200" indent="-457200" eaLnBrk="1" hangingPunct="1"/>
            <a:r>
              <a:rPr lang="en-US" sz="2400" b="1" dirty="0" smtClean="0">
                <a:sym typeface="Symbol" pitchFamily="18" charset="2"/>
              </a:rPr>
              <a:t>Minimization: Recursive Functions</a:t>
            </a:r>
          </a:p>
          <a:p>
            <a:pPr marL="857250" lvl="1" indent="-457200" eaLnBrk="1" hangingPunct="1"/>
            <a:r>
              <a:rPr lang="en-US" sz="2000" b="1" dirty="0" smtClean="0">
                <a:solidFill>
                  <a:srgbClr val="002060"/>
                </a:solidFill>
                <a:sym typeface="Symbol" pitchFamily="18" charset="2"/>
              </a:rPr>
              <a:t>Why not </a:t>
            </a:r>
            <a:r>
              <a:rPr lang="en-US" sz="2000" b="1" dirty="0" smtClean="0">
                <a:solidFill>
                  <a:srgbClr val="002060"/>
                </a:solidFill>
                <a:sym typeface="Symbol" pitchFamily="18" charset="2"/>
              </a:rPr>
              <a:t>primitive recursion/iteration</a:t>
            </a:r>
            <a:r>
              <a:rPr lang="en-US" sz="2000" b="1" dirty="0" smtClean="0">
                <a:solidFill>
                  <a:srgbClr val="002060"/>
                </a:solidFill>
                <a:sym typeface="Symbol" pitchFamily="18" charset="2"/>
              </a:rPr>
              <a:t>?</a:t>
            </a:r>
          </a:p>
          <a:p>
            <a:pPr marL="457200" indent="-457200" eaLnBrk="1" hangingPunct="1"/>
            <a:r>
              <a:rPr lang="en-US" sz="2400" b="1" dirty="0" smtClean="0">
                <a:sym typeface="Symbol" pitchFamily="18" charset="2"/>
              </a:rPr>
              <a:t>Recursive evaluation: Factor Replacement</a:t>
            </a:r>
          </a:p>
          <a:p>
            <a:pPr marL="457200" indent="-457200" eaLnBrk="1" hangingPunct="1"/>
            <a:r>
              <a:rPr lang="en-US" sz="2400" b="1" dirty="0" smtClean="0">
                <a:sym typeface="Symbol" pitchFamily="18" charset="2"/>
              </a:rPr>
              <a:t>Fixed Point: Ordered Petri Nets,  </a:t>
            </a:r>
            <a:br>
              <a:rPr lang="en-US" sz="2400" b="1" dirty="0" smtClean="0">
                <a:sym typeface="Symbol" pitchFamily="18" charset="2"/>
              </a:rPr>
            </a:br>
            <a:r>
              <a:rPr lang="en-US" sz="2400" b="1" dirty="0" smtClean="0">
                <a:sym typeface="Symbol" pitchFamily="18" charset="2"/>
              </a:rPr>
              <a:t>(Ordered) Factor Replacement Systems</a:t>
            </a:r>
          </a:p>
          <a:p>
            <a:pPr marL="457200" indent="-457200" eaLnBrk="1" hangingPunct="1"/>
            <a:endParaRPr lang="en-US" sz="2400" b="1" dirty="0" smtClean="0">
              <a:sym typeface="Symbol" pitchFamily="18" charset="2"/>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Non-determinism</a:t>
            </a:r>
            <a:endParaRPr lang="en-US" sz="4000" dirty="0"/>
          </a:p>
        </p:txBody>
      </p:sp>
      <p:sp>
        <p:nvSpPr>
          <p:cNvPr id="3" name="Content Placeholder 2"/>
          <p:cNvSpPr>
            <a:spLocks noGrp="1"/>
          </p:cNvSpPr>
          <p:nvPr>
            <p:ph idx="1"/>
          </p:nvPr>
        </p:nvSpPr>
        <p:spPr>
          <a:xfrm>
            <a:off x="1752600" y="2438400"/>
            <a:ext cx="7391400" cy="3810000"/>
          </a:xfrm>
        </p:spPr>
        <p:txBody>
          <a:bodyPr/>
          <a:lstStyle/>
          <a:p>
            <a:pPr marL="457200" indent="-457200" eaLnBrk="1" hangingPunct="1"/>
            <a:r>
              <a:rPr lang="en-US" sz="2400" b="1" dirty="0" smtClean="0">
                <a:sym typeface="Symbol" pitchFamily="18" charset="2"/>
              </a:rPr>
              <a:t>It sometimes doesn’t matter</a:t>
            </a:r>
          </a:p>
          <a:p>
            <a:pPr marL="857250" lvl="1" indent="-457200" eaLnBrk="1" hangingPunct="1"/>
            <a:r>
              <a:rPr lang="en-US" sz="2000" b="1" dirty="0" smtClean="0">
                <a:sym typeface="Symbol" pitchFamily="18" charset="2"/>
              </a:rPr>
              <a:t>Turing Machines, Finite State Automata, </a:t>
            </a:r>
            <a:br>
              <a:rPr lang="en-US" sz="2000" b="1" dirty="0" smtClean="0">
                <a:sym typeface="Symbol" pitchFamily="18" charset="2"/>
              </a:rPr>
            </a:br>
            <a:r>
              <a:rPr lang="en-US" sz="2000" b="1" dirty="0" smtClean="0">
                <a:sym typeface="Symbol" pitchFamily="18" charset="2"/>
              </a:rPr>
              <a:t>Linear Bounded Automata</a:t>
            </a:r>
          </a:p>
          <a:p>
            <a:pPr marL="457200" indent="-457200" eaLnBrk="1" hangingPunct="1"/>
            <a:r>
              <a:rPr lang="en-US" sz="2400" b="1" dirty="0" smtClean="0">
                <a:sym typeface="Symbol" pitchFamily="18" charset="2"/>
              </a:rPr>
              <a:t>It sometimes helps</a:t>
            </a:r>
          </a:p>
          <a:p>
            <a:pPr marL="857250" lvl="1" indent="-457200" eaLnBrk="1" hangingPunct="1"/>
            <a:r>
              <a:rPr lang="en-US" sz="2000" b="1" dirty="0" smtClean="0">
                <a:sym typeface="Symbol" pitchFamily="18" charset="2"/>
              </a:rPr>
              <a:t>Push Down Automata</a:t>
            </a:r>
          </a:p>
          <a:p>
            <a:pPr marL="457200" indent="-457200" eaLnBrk="1" hangingPunct="1"/>
            <a:r>
              <a:rPr lang="en-US" sz="2400" b="1" dirty="0" smtClean="0">
                <a:sym typeface="Symbol" pitchFamily="18" charset="2"/>
              </a:rPr>
              <a:t>It sometimes hinders</a:t>
            </a:r>
          </a:p>
          <a:p>
            <a:pPr marL="857250" lvl="1" indent="-457200" eaLnBrk="1" hangingPunct="1"/>
            <a:r>
              <a:rPr lang="en-US" sz="2000" b="1" dirty="0" smtClean="0">
                <a:sym typeface="Symbol" pitchFamily="18" charset="2"/>
              </a:rPr>
              <a:t>Factor Replacement Systems, Petri Nets</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Testing for absence</a:t>
            </a:r>
            <a:endParaRPr lang="en-US" sz="4000" dirty="0"/>
          </a:p>
        </p:txBody>
      </p:sp>
      <p:sp>
        <p:nvSpPr>
          <p:cNvPr id="3" name="Content Placeholder 2"/>
          <p:cNvSpPr>
            <a:spLocks noGrp="1"/>
          </p:cNvSpPr>
          <p:nvPr>
            <p:ph idx="1"/>
          </p:nvPr>
        </p:nvSpPr>
        <p:spPr>
          <a:xfrm>
            <a:off x="1752600" y="2438400"/>
            <a:ext cx="7391400" cy="3810000"/>
          </a:xfrm>
        </p:spPr>
        <p:txBody>
          <a:bodyPr/>
          <a:lstStyle/>
          <a:p>
            <a:pPr marL="457200" indent="-457200" eaLnBrk="1" hangingPunct="1"/>
            <a:r>
              <a:rPr lang="en-US" sz="2400" b="1" dirty="0" smtClean="0">
                <a:sym typeface="Symbol" pitchFamily="18" charset="2"/>
              </a:rPr>
              <a:t>(Unordered) Petri Nets and Unordered Factor Replacement Systems are incomplete because they cannot </a:t>
            </a:r>
            <a:r>
              <a:rPr lang="en-US" sz="2400" b="1" dirty="0" smtClean="0">
                <a:sym typeface="Symbol" pitchFamily="18" charset="2"/>
              </a:rPr>
              <a:t>differentiate absence </a:t>
            </a:r>
            <a:r>
              <a:rPr lang="en-US" sz="2400" b="1" dirty="0" smtClean="0">
                <a:sym typeface="Symbol" pitchFamily="18" charset="2"/>
              </a:rPr>
              <a:t>(zero markers, zero value</a:t>
            </a:r>
            <a:r>
              <a:rPr lang="en-US" sz="2400" b="1" dirty="0" smtClean="0">
                <a:sym typeface="Symbol" pitchFamily="18" charset="2"/>
              </a:rPr>
              <a:t>) from presence, although they can test for presence.</a:t>
            </a:r>
            <a:endParaRPr lang="en-US" sz="2400" b="1" dirty="0" smtClean="0">
              <a:sym typeface="Symbol" pitchFamily="18" charset="2"/>
            </a:endParaRPr>
          </a:p>
          <a:p>
            <a:pPr marL="457200" indent="-457200" eaLnBrk="1" hangingPunct="1"/>
            <a:r>
              <a:rPr lang="en-US" sz="2400" b="1" dirty="0" smtClean="0">
                <a:sym typeface="Symbol" pitchFamily="18" charset="2"/>
              </a:rPr>
              <a:t>Ordered </a:t>
            </a:r>
            <a:r>
              <a:rPr lang="en-US" sz="2400" b="1" dirty="0" smtClean="0">
                <a:sym typeface="Symbol" pitchFamily="18" charset="2"/>
              </a:rPr>
              <a:t>versions are </a:t>
            </a:r>
            <a:r>
              <a:rPr lang="en-US" sz="2400" b="1" dirty="0" smtClean="0">
                <a:sym typeface="Symbol" pitchFamily="18" charset="2"/>
              </a:rPr>
              <a:t>complete and can differentiate some from none.</a:t>
            </a:r>
            <a:endParaRPr lang="en-US" sz="2400" b="1" dirty="0" smtClean="0">
              <a:sym typeface="Symbol" pitchFamily="18" charset="2"/>
            </a:endParaRPr>
          </a:p>
          <a:p>
            <a:pPr marL="457200" indent="-457200" eaLnBrk="1" hangingPunct="1"/>
            <a:r>
              <a:rPr lang="en-US" sz="2400" b="1" dirty="0" smtClean="0">
                <a:sym typeface="Symbol" pitchFamily="18" charset="2"/>
              </a:rPr>
              <a:t>However, not everything about unordered systems is decidable – </a:t>
            </a:r>
            <a:r>
              <a:rPr lang="en-US" sz="2400" b="1" dirty="0" smtClean="0">
                <a:sym typeface="Symbol" pitchFamily="18" charset="2"/>
              </a:rPr>
              <a:t>e.g., equivalence </a:t>
            </a:r>
            <a:r>
              <a:rPr lang="en-US" sz="2400" b="1" dirty="0" smtClean="0">
                <a:sym typeface="Symbol" pitchFamily="18" charset="2"/>
              </a:rPr>
              <a:t>of such systems is not decidable.</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Using quantification to set an upper bound on complexity of sets</a:t>
            </a:r>
            <a:endParaRPr lang="en-US"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Quantification #1</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b="1" dirty="0" smtClean="0"/>
              <a:t>S</a:t>
            </a:r>
            <a:r>
              <a:rPr lang="en-US" sz="2400" dirty="0" smtClean="0"/>
              <a:t> is decidable </a:t>
            </a:r>
            <a:r>
              <a:rPr lang="en-US" sz="2400" dirty="0" err="1" smtClean="0"/>
              <a:t>iff</a:t>
            </a:r>
            <a:r>
              <a:rPr lang="en-US" sz="2400" dirty="0" smtClean="0"/>
              <a:t> there exists an algorithm </a:t>
            </a:r>
            <a:r>
              <a:rPr lang="en-US" sz="2400" b="1" dirty="0" smtClean="0">
                <a:sym typeface="Symbol" pitchFamily="18" charset="2"/>
              </a:rPr>
              <a:t></a:t>
            </a:r>
            <a:r>
              <a:rPr lang="en-US" sz="2400" b="1" baseline="-25000" dirty="0" smtClean="0"/>
              <a:t>S</a:t>
            </a:r>
            <a:r>
              <a:rPr lang="en-US" sz="2400" dirty="0" smtClean="0"/>
              <a:t> (called </a:t>
            </a:r>
            <a:r>
              <a:rPr lang="en-US" sz="2400" b="1" dirty="0" smtClean="0"/>
              <a:t>S</a:t>
            </a:r>
            <a:r>
              <a:rPr lang="en-US" sz="2400" dirty="0" smtClean="0"/>
              <a:t>’s characteristic function) such that</a:t>
            </a:r>
            <a:br>
              <a:rPr lang="en-US" sz="2400" dirty="0" smtClean="0"/>
            </a:br>
            <a:r>
              <a:rPr lang="en-US" sz="2400" dirty="0" smtClean="0"/>
              <a:t> </a:t>
            </a:r>
            <a:r>
              <a:rPr lang="en-US" sz="2400" b="1" dirty="0" smtClean="0"/>
              <a:t>x </a:t>
            </a:r>
            <a:r>
              <a:rPr lang="en-US" sz="2400" b="1" dirty="0" smtClean="0">
                <a:sym typeface="Symbol" pitchFamily="18" charset="2"/>
              </a:rPr>
              <a:t> S  </a:t>
            </a:r>
            <a:r>
              <a:rPr lang="en-US" sz="2400" b="1" baseline="-25000" dirty="0" smtClean="0">
                <a:sym typeface="Symbol" pitchFamily="18" charset="2"/>
              </a:rPr>
              <a:t>S</a:t>
            </a:r>
            <a:r>
              <a:rPr lang="en-US" sz="2400" b="1" dirty="0" smtClean="0">
                <a:sym typeface="Symbol" pitchFamily="18" charset="2"/>
              </a:rPr>
              <a:t>(x)</a:t>
            </a:r>
            <a:r>
              <a:rPr lang="en-US" sz="2400" dirty="0" smtClean="0">
                <a:sym typeface="Symbol" pitchFamily="18" charset="2"/>
              </a:rPr>
              <a:t/>
            </a:r>
            <a:br>
              <a:rPr lang="en-US" sz="2400" dirty="0" smtClean="0">
                <a:sym typeface="Symbol" pitchFamily="18" charset="2"/>
              </a:rPr>
            </a:br>
            <a:r>
              <a:rPr lang="en-US" sz="2400" dirty="0" smtClean="0">
                <a:sym typeface="Symbol" pitchFamily="18" charset="2"/>
              </a:rPr>
              <a:t>This is just the definition of decidable.</a:t>
            </a:r>
          </a:p>
          <a:p>
            <a:pPr eaLnBrk="1" hangingPunct="1">
              <a:lnSpc>
                <a:spcPct val="80000"/>
              </a:lnSpc>
            </a:pPr>
            <a:r>
              <a:rPr lang="en-US" sz="2400" b="1" dirty="0" smtClean="0"/>
              <a:t>S </a:t>
            </a:r>
            <a:r>
              <a:rPr lang="en-US" sz="2400" dirty="0" smtClean="0"/>
              <a:t>is re </a:t>
            </a:r>
            <a:r>
              <a:rPr lang="en-US" sz="2400" dirty="0" err="1" smtClean="0"/>
              <a:t>iff</a:t>
            </a:r>
            <a:r>
              <a:rPr lang="en-US" sz="2400" dirty="0" smtClean="0"/>
              <a:t> there exists an algorithm </a:t>
            </a:r>
            <a:r>
              <a:rPr lang="en-US" sz="2400" b="1" dirty="0" smtClean="0">
                <a:sym typeface="Symbol" pitchFamily="18" charset="2"/>
              </a:rPr>
              <a:t>A</a:t>
            </a:r>
            <a:r>
              <a:rPr lang="en-US" sz="2400" b="1" baseline="-25000" dirty="0" smtClean="0"/>
              <a:t>S</a:t>
            </a:r>
            <a:r>
              <a:rPr lang="en-US" sz="2400" dirty="0" smtClean="0"/>
              <a:t> where </a:t>
            </a:r>
            <a:br>
              <a:rPr lang="en-US" sz="2400" dirty="0" smtClean="0"/>
            </a:br>
            <a:r>
              <a:rPr lang="en-US" sz="2400" b="1" dirty="0" smtClean="0"/>
              <a:t>x </a:t>
            </a:r>
            <a:r>
              <a:rPr lang="en-US" sz="2400" b="1" dirty="0" smtClean="0">
                <a:sym typeface="Symbol" pitchFamily="18" charset="2"/>
              </a:rPr>
              <a:t> S  t A</a:t>
            </a:r>
            <a:r>
              <a:rPr lang="en-US" sz="2400" b="1" baseline="-25000" dirty="0" smtClean="0">
                <a:sym typeface="Symbol" pitchFamily="18" charset="2"/>
              </a:rPr>
              <a:t>S</a:t>
            </a:r>
            <a:r>
              <a:rPr lang="en-US" sz="2400" b="1" dirty="0" smtClean="0">
                <a:sym typeface="Symbol" pitchFamily="18" charset="2"/>
              </a:rPr>
              <a:t>(</a:t>
            </a:r>
            <a:r>
              <a:rPr lang="en-US" sz="2400" b="1" dirty="0" err="1" smtClean="0">
                <a:sym typeface="Symbol" pitchFamily="18" charset="2"/>
              </a:rPr>
              <a:t>x,t</a:t>
            </a:r>
            <a:r>
              <a:rPr lang="en-US" sz="2400" b="1" dirty="0" smtClean="0">
                <a:sym typeface="Symbol" pitchFamily="18" charset="2"/>
              </a:rPr>
              <a:t>)</a:t>
            </a:r>
            <a:r>
              <a:rPr lang="en-US" sz="2400" dirty="0" smtClean="0">
                <a:sym typeface="Symbol" pitchFamily="18" charset="2"/>
              </a:rPr>
              <a:t/>
            </a:r>
            <a:br>
              <a:rPr lang="en-US" sz="2400" dirty="0" smtClean="0">
                <a:sym typeface="Symbol" pitchFamily="18" charset="2"/>
              </a:rPr>
            </a:br>
            <a:r>
              <a:rPr lang="en-US" sz="2400" dirty="0" smtClean="0">
                <a:sym typeface="Symbol" pitchFamily="18" charset="2"/>
              </a:rPr>
              <a:t>This is clear since, if </a:t>
            </a:r>
            <a:r>
              <a:rPr lang="en-US" sz="2400" b="1" dirty="0" err="1" smtClean="0">
                <a:sym typeface="Symbol" pitchFamily="18" charset="2"/>
              </a:rPr>
              <a:t>g</a:t>
            </a:r>
            <a:r>
              <a:rPr lang="en-US" sz="2400" b="1" baseline="-25000" dirty="0" err="1" smtClean="0">
                <a:sym typeface="Symbol" pitchFamily="18" charset="2"/>
              </a:rPr>
              <a:t>S</a:t>
            </a:r>
            <a:r>
              <a:rPr lang="en-US" sz="2400" dirty="0" smtClean="0">
                <a:sym typeface="Symbol" pitchFamily="18" charset="2"/>
              </a:rPr>
              <a:t> is the index of procedure </a:t>
            </a:r>
            <a:r>
              <a:rPr lang="en-US" sz="2400" b="1" dirty="0" smtClean="0">
                <a:sym typeface="Symbol" pitchFamily="18" charset="2"/>
              </a:rPr>
              <a:t></a:t>
            </a:r>
            <a:r>
              <a:rPr lang="en-US" sz="2400" b="1" baseline="-25000" dirty="0" smtClean="0">
                <a:sym typeface="Symbol" pitchFamily="18" charset="2"/>
              </a:rPr>
              <a:t>S</a:t>
            </a:r>
            <a:r>
              <a:rPr lang="en-US" sz="2400" baseline="-25000" dirty="0" smtClean="0">
                <a:sym typeface="Symbol" pitchFamily="18" charset="2"/>
              </a:rPr>
              <a:t> </a:t>
            </a:r>
            <a:r>
              <a:rPr lang="en-US" sz="2400" dirty="0" smtClean="0">
                <a:sym typeface="Symbol" pitchFamily="18" charset="2"/>
              </a:rPr>
              <a:t>defined earlier that semi-decides </a:t>
            </a:r>
            <a:r>
              <a:rPr lang="en-US" sz="2400" b="1" dirty="0" smtClean="0">
                <a:sym typeface="Symbol" pitchFamily="18" charset="2"/>
              </a:rPr>
              <a:t>S</a:t>
            </a:r>
            <a:r>
              <a:rPr lang="en-US" sz="2400" dirty="0" smtClean="0">
                <a:sym typeface="Symbol" pitchFamily="18" charset="2"/>
              </a:rPr>
              <a:t> then</a:t>
            </a:r>
            <a:br>
              <a:rPr lang="en-US" sz="2400" dirty="0" smtClean="0">
                <a:sym typeface="Symbol" pitchFamily="18" charset="2"/>
              </a:rPr>
            </a:br>
            <a:r>
              <a:rPr lang="en-US" sz="2400" dirty="0" smtClean="0">
                <a:sym typeface="Symbol" pitchFamily="18" charset="2"/>
              </a:rPr>
              <a:t> </a:t>
            </a:r>
            <a:r>
              <a:rPr lang="en-US" sz="2400" b="1" dirty="0" smtClean="0"/>
              <a:t>x </a:t>
            </a:r>
            <a:r>
              <a:rPr lang="en-US" sz="2400" b="1" dirty="0" smtClean="0">
                <a:sym typeface="Symbol" pitchFamily="18" charset="2"/>
              </a:rPr>
              <a:t> S  t STP(x, </a:t>
            </a:r>
            <a:r>
              <a:rPr lang="en-US" sz="2400" b="1" dirty="0" err="1" smtClean="0">
                <a:sym typeface="Symbol" pitchFamily="18" charset="2"/>
              </a:rPr>
              <a:t>g</a:t>
            </a:r>
            <a:r>
              <a:rPr lang="en-US" sz="2400" b="1" baseline="-25000" dirty="0" err="1" smtClean="0">
                <a:sym typeface="Symbol" pitchFamily="18" charset="2"/>
              </a:rPr>
              <a:t>S</a:t>
            </a:r>
            <a:r>
              <a:rPr lang="en-US" sz="2400" b="1" dirty="0" smtClean="0">
                <a:sym typeface="Symbol" pitchFamily="18" charset="2"/>
              </a:rPr>
              <a:t>, t)</a:t>
            </a:r>
            <a:r>
              <a:rPr lang="en-US" sz="2400" dirty="0" smtClean="0">
                <a:sym typeface="Symbol" pitchFamily="18" charset="2"/>
              </a:rPr>
              <a:t/>
            </a:r>
            <a:br>
              <a:rPr lang="en-US" sz="2400" dirty="0" smtClean="0">
                <a:sym typeface="Symbol" pitchFamily="18" charset="2"/>
              </a:rPr>
            </a:br>
            <a:r>
              <a:rPr lang="en-US" sz="2400" dirty="0" smtClean="0">
                <a:sym typeface="Symbol" pitchFamily="18" charset="2"/>
              </a:rPr>
              <a:t>So, </a:t>
            </a:r>
            <a:r>
              <a:rPr lang="en-US" sz="2400" b="1" dirty="0" smtClean="0">
                <a:sym typeface="Symbol" pitchFamily="18" charset="2"/>
              </a:rPr>
              <a:t>A</a:t>
            </a:r>
            <a:r>
              <a:rPr lang="en-US" sz="2400" b="1" baseline="-25000" dirty="0" smtClean="0">
                <a:sym typeface="Symbol" pitchFamily="18" charset="2"/>
              </a:rPr>
              <a:t>S</a:t>
            </a:r>
            <a:r>
              <a:rPr lang="en-US" sz="2400" b="1" dirty="0" smtClean="0">
                <a:sym typeface="Symbol" pitchFamily="18" charset="2"/>
              </a:rPr>
              <a:t>(</a:t>
            </a:r>
            <a:r>
              <a:rPr lang="en-US" sz="2400" b="1" dirty="0" err="1" smtClean="0">
                <a:sym typeface="Symbol" pitchFamily="18" charset="2"/>
              </a:rPr>
              <a:t>x,t</a:t>
            </a:r>
            <a:r>
              <a:rPr lang="en-US" sz="2400" b="1" dirty="0" smtClean="0">
                <a:sym typeface="Symbol" pitchFamily="18" charset="2"/>
              </a:rPr>
              <a:t>) = </a:t>
            </a:r>
            <a:r>
              <a:rPr lang="en-US" sz="2400" b="1" dirty="0" err="1" smtClean="0">
                <a:sym typeface="Symbol" pitchFamily="18" charset="2"/>
              </a:rPr>
              <a:t>STP</a:t>
            </a:r>
            <a:r>
              <a:rPr lang="en-US" sz="2400" b="1" baseline="-2000" dirty="0" err="1" smtClean="0">
                <a:sym typeface="Symbol" pitchFamily="18" charset="2"/>
              </a:rPr>
              <a:t>g</a:t>
            </a:r>
            <a:r>
              <a:rPr lang="en-US" sz="2400" b="1" baseline="-25000" dirty="0" err="1" smtClean="0">
                <a:sym typeface="Symbol" pitchFamily="18" charset="2"/>
              </a:rPr>
              <a:t>S</a:t>
            </a:r>
            <a:r>
              <a:rPr lang="en-US" sz="2400" b="1" dirty="0" smtClean="0">
                <a:sym typeface="Symbol" pitchFamily="18" charset="2"/>
              </a:rPr>
              <a:t>( x, t )</a:t>
            </a:r>
            <a:r>
              <a:rPr lang="en-US" sz="2400" dirty="0" smtClean="0">
                <a:sym typeface="Symbol" pitchFamily="18" charset="2"/>
              </a:rPr>
              <a:t>, where </a:t>
            </a:r>
            <a:r>
              <a:rPr lang="en-US" sz="2400" b="1" dirty="0" err="1" smtClean="0">
                <a:sym typeface="Symbol" pitchFamily="18" charset="2"/>
              </a:rPr>
              <a:t>STP</a:t>
            </a:r>
            <a:r>
              <a:rPr lang="en-US" sz="2400" b="1" baseline="-2000" dirty="0" err="1" smtClean="0">
                <a:sym typeface="Symbol" pitchFamily="18" charset="2"/>
              </a:rPr>
              <a:t>g</a:t>
            </a:r>
            <a:r>
              <a:rPr lang="en-US" sz="2400" b="1" baseline="-25000" dirty="0" err="1" smtClean="0">
                <a:sym typeface="Symbol" pitchFamily="18" charset="2"/>
              </a:rPr>
              <a:t>S</a:t>
            </a:r>
            <a:r>
              <a:rPr lang="en-US" sz="2400" dirty="0" smtClean="0">
                <a:sym typeface="Symbol" pitchFamily="18" charset="2"/>
              </a:rPr>
              <a:t> is the </a:t>
            </a:r>
            <a:r>
              <a:rPr lang="en-US" sz="2400" b="1" dirty="0" smtClean="0">
                <a:sym typeface="Symbol" pitchFamily="18" charset="2"/>
              </a:rPr>
              <a:t>STP</a:t>
            </a:r>
            <a:r>
              <a:rPr lang="en-US" sz="2400" dirty="0" smtClean="0">
                <a:sym typeface="Symbol" pitchFamily="18" charset="2"/>
              </a:rPr>
              <a:t> function with its second argument fixed.</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Quantification #2</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200" b="1" dirty="0" smtClean="0"/>
              <a:t>S</a:t>
            </a:r>
            <a:r>
              <a:rPr lang="en-US" sz="2200" dirty="0" smtClean="0"/>
              <a:t> is re </a:t>
            </a:r>
            <a:r>
              <a:rPr lang="en-US" sz="2200" dirty="0" err="1" smtClean="0"/>
              <a:t>iff</a:t>
            </a:r>
            <a:r>
              <a:rPr lang="en-US" sz="2200" dirty="0" smtClean="0"/>
              <a:t> there exists an algorithm </a:t>
            </a:r>
            <a:r>
              <a:rPr lang="en-US" sz="2200" b="1" dirty="0" smtClean="0"/>
              <a:t>A</a:t>
            </a:r>
            <a:r>
              <a:rPr lang="en-US" sz="2200" b="1" baseline="-25000" dirty="0" smtClean="0"/>
              <a:t>S</a:t>
            </a:r>
            <a:r>
              <a:rPr lang="en-US" sz="2200" dirty="0" smtClean="0"/>
              <a:t> such that</a:t>
            </a:r>
            <a:br>
              <a:rPr lang="en-US" sz="2200" dirty="0" smtClean="0"/>
            </a:br>
            <a:r>
              <a:rPr lang="en-US" sz="2200" b="1" dirty="0" smtClean="0"/>
              <a:t> x </a:t>
            </a:r>
            <a:r>
              <a:rPr lang="en-US" sz="2200" b="1" dirty="0" smtClean="0">
                <a:sym typeface="Symbol" pitchFamily="18" charset="2"/>
              </a:rPr>
              <a:t> S  t A</a:t>
            </a:r>
            <a:r>
              <a:rPr lang="en-US" sz="2200" b="1" baseline="-25000" dirty="0" smtClean="0">
                <a:sym typeface="Symbol" pitchFamily="18" charset="2"/>
              </a:rPr>
              <a:t>S</a:t>
            </a:r>
            <a:r>
              <a:rPr lang="en-US" sz="2200" b="1" dirty="0" smtClean="0">
                <a:sym typeface="Symbol" pitchFamily="18" charset="2"/>
              </a:rPr>
              <a:t>(</a:t>
            </a:r>
            <a:r>
              <a:rPr lang="en-US" sz="2200" b="1" dirty="0" err="1" smtClean="0">
                <a:sym typeface="Symbol" pitchFamily="18" charset="2"/>
              </a:rPr>
              <a:t>x,t</a:t>
            </a:r>
            <a:r>
              <a:rPr lang="en-US" sz="2200" b="1" dirty="0" smtClean="0">
                <a:sym typeface="Symbol" pitchFamily="18" charset="2"/>
              </a:rPr>
              <a:t>)</a:t>
            </a:r>
            <a:r>
              <a:rPr lang="en-US" sz="2200" dirty="0" smtClean="0">
                <a:sym typeface="Symbol" pitchFamily="18" charset="2"/>
              </a:rPr>
              <a:t/>
            </a:r>
            <a:br>
              <a:rPr lang="en-US" sz="2200" dirty="0" smtClean="0">
                <a:sym typeface="Symbol" pitchFamily="18" charset="2"/>
              </a:rPr>
            </a:br>
            <a:r>
              <a:rPr lang="en-US" sz="2200" dirty="0" smtClean="0">
                <a:sym typeface="Symbol" pitchFamily="18" charset="2"/>
              </a:rPr>
              <a:t>This is clear since, if </a:t>
            </a:r>
            <a:r>
              <a:rPr lang="en-US" sz="2200" b="1" dirty="0" err="1" smtClean="0">
                <a:sym typeface="Symbol" pitchFamily="18" charset="2"/>
              </a:rPr>
              <a:t>g</a:t>
            </a:r>
            <a:r>
              <a:rPr lang="en-US" sz="2200" b="1" baseline="-25000" dirty="0" err="1" smtClean="0">
                <a:sym typeface="Symbol" pitchFamily="18" charset="2"/>
              </a:rPr>
              <a:t>S</a:t>
            </a:r>
            <a:r>
              <a:rPr lang="en-US" sz="2200" dirty="0" smtClean="0">
                <a:sym typeface="Symbol" pitchFamily="18" charset="2"/>
              </a:rPr>
              <a:t> is the index of procedure </a:t>
            </a:r>
            <a:r>
              <a:rPr lang="en-US" sz="2200" b="1" dirty="0" smtClean="0">
                <a:sym typeface="Symbol" pitchFamily="18" charset="2"/>
              </a:rPr>
              <a:t></a:t>
            </a:r>
            <a:r>
              <a:rPr lang="en-US" sz="2200" b="1" baseline="-25000" dirty="0" smtClean="0">
                <a:sym typeface="Symbol" pitchFamily="18" charset="2"/>
              </a:rPr>
              <a:t>S</a:t>
            </a:r>
            <a:r>
              <a:rPr lang="en-US" sz="2200" dirty="0" smtClean="0">
                <a:sym typeface="Symbol" pitchFamily="18" charset="2"/>
              </a:rPr>
              <a:t> that semi-decides </a:t>
            </a:r>
            <a:r>
              <a:rPr lang="en-US" sz="2200" b="1" dirty="0" smtClean="0">
                <a:sym typeface="Symbol" pitchFamily="18" charset="2"/>
              </a:rPr>
              <a:t>S</a:t>
            </a:r>
            <a:r>
              <a:rPr lang="en-US" sz="2200" dirty="0" smtClean="0">
                <a:sym typeface="Symbol" pitchFamily="18" charset="2"/>
              </a:rPr>
              <a:t>, then</a:t>
            </a:r>
            <a:br>
              <a:rPr lang="en-US" sz="2200" dirty="0" smtClean="0">
                <a:sym typeface="Symbol" pitchFamily="18" charset="2"/>
              </a:rPr>
            </a:br>
            <a:r>
              <a:rPr lang="en-US" sz="2200" dirty="0" smtClean="0">
                <a:sym typeface="Symbol" pitchFamily="18" charset="2"/>
              </a:rPr>
              <a:t> </a:t>
            </a:r>
            <a:r>
              <a:rPr lang="en-US" sz="2200" b="1" dirty="0" smtClean="0"/>
              <a:t>x </a:t>
            </a:r>
            <a:r>
              <a:rPr lang="en-US" sz="2200" b="1" dirty="0" smtClean="0">
                <a:sym typeface="Symbol" pitchFamily="18" charset="2"/>
              </a:rPr>
              <a:t> S  ~t STP(x, </a:t>
            </a:r>
            <a:r>
              <a:rPr lang="en-US" sz="2200" b="1" dirty="0" err="1" smtClean="0">
                <a:sym typeface="Symbol" pitchFamily="18" charset="2"/>
              </a:rPr>
              <a:t>g</a:t>
            </a:r>
            <a:r>
              <a:rPr lang="en-US" sz="2200" b="1" baseline="-25000" dirty="0" err="1" smtClean="0">
                <a:sym typeface="Symbol" pitchFamily="18" charset="2"/>
              </a:rPr>
              <a:t>S</a:t>
            </a:r>
            <a:r>
              <a:rPr lang="en-US" sz="2200" b="1" dirty="0" smtClean="0">
                <a:sym typeface="Symbol" pitchFamily="18" charset="2"/>
              </a:rPr>
              <a:t>, t)  t ~STP(x, </a:t>
            </a:r>
            <a:r>
              <a:rPr lang="en-US" sz="2200" b="1" dirty="0" err="1" smtClean="0">
                <a:sym typeface="Symbol" pitchFamily="18" charset="2"/>
              </a:rPr>
              <a:t>g</a:t>
            </a:r>
            <a:r>
              <a:rPr lang="en-US" sz="2200" b="1" baseline="-25000" dirty="0" err="1" smtClean="0">
                <a:sym typeface="Symbol" pitchFamily="18" charset="2"/>
              </a:rPr>
              <a:t>S</a:t>
            </a:r>
            <a:r>
              <a:rPr lang="en-US" sz="2200" b="1" dirty="0" smtClean="0">
                <a:sym typeface="Symbol" pitchFamily="18" charset="2"/>
              </a:rPr>
              <a:t>, t)</a:t>
            </a:r>
            <a:r>
              <a:rPr lang="en-US" sz="2200" dirty="0" smtClean="0">
                <a:sym typeface="Symbol" pitchFamily="18" charset="2"/>
              </a:rPr>
              <a:t/>
            </a:r>
            <a:br>
              <a:rPr lang="en-US" sz="2200" dirty="0" smtClean="0">
                <a:sym typeface="Symbol" pitchFamily="18" charset="2"/>
              </a:rPr>
            </a:br>
            <a:r>
              <a:rPr lang="en-US" sz="2200" dirty="0" smtClean="0">
                <a:sym typeface="Symbol" pitchFamily="18" charset="2"/>
              </a:rPr>
              <a:t>So, </a:t>
            </a:r>
            <a:r>
              <a:rPr lang="en-US" sz="2200" b="1" dirty="0" smtClean="0">
                <a:sym typeface="Symbol" pitchFamily="18" charset="2"/>
              </a:rPr>
              <a:t>A</a:t>
            </a:r>
            <a:r>
              <a:rPr lang="en-US" sz="2200" b="1" baseline="-25000" dirty="0" smtClean="0">
                <a:sym typeface="Symbol" pitchFamily="18" charset="2"/>
              </a:rPr>
              <a:t>S</a:t>
            </a:r>
            <a:r>
              <a:rPr lang="en-US" sz="2200" b="1" dirty="0" smtClean="0">
                <a:sym typeface="Symbol" pitchFamily="18" charset="2"/>
              </a:rPr>
              <a:t>(</a:t>
            </a:r>
            <a:r>
              <a:rPr lang="en-US" sz="2200" b="1" dirty="0" err="1" smtClean="0">
                <a:sym typeface="Symbol" pitchFamily="18" charset="2"/>
              </a:rPr>
              <a:t>x,t</a:t>
            </a:r>
            <a:r>
              <a:rPr lang="en-US" sz="2200" b="1" dirty="0" smtClean="0">
                <a:sym typeface="Symbol" pitchFamily="18" charset="2"/>
              </a:rPr>
              <a:t>) = ~</a:t>
            </a:r>
            <a:r>
              <a:rPr lang="en-US" sz="2200" b="1" dirty="0" err="1" smtClean="0">
                <a:sym typeface="Symbol" pitchFamily="18" charset="2"/>
              </a:rPr>
              <a:t>STP</a:t>
            </a:r>
            <a:r>
              <a:rPr lang="en-US" sz="2200" b="1" baseline="-2000" dirty="0" err="1" smtClean="0">
                <a:sym typeface="Symbol" pitchFamily="18" charset="2"/>
              </a:rPr>
              <a:t>g</a:t>
            </a:r>
            <a:r>
              <a:rPr lang="en-US" sz="2200" b="1" baseline="-25000" dirty="0" err="1" smtClean="0">
                <a:sym typeface="Symbol" pitchFamily="18" charset="2"/>
              </a:rPr>
              <a:t>S</a:t>
            </a:r>
            <a:r>
              <a:rPr lang="en-US" sz="2200" b="1" dirty="0" smtClean="0">
                <a:sym typeface="Symbol" pitchFamily="18" charset="2"/>
              </a:rPr>
              <a:t>( x, t )</a:t>
            </a:r>
            <a:r>
              <a:rPr lang="en-US" sz="2200" dirty="0" smtClean="0">
                <a:sym typeface="Symbol" pitchFamily="18" charset="2"/>
              </a:rPr>
              <a:t>, where </a:t>
            </a:r>
            <a:r>
              <a:rPr lang="en-US" sz="2200" b="1" dirty="0" err="1" smtClean="0">
                <a:sym typeface="Symbol" pitchFamily="18" charset="2"/>
              </a:rPr>
              <a:t>STP</a:t>
            </a:r>
            <a:r>
              <a:rPr lang="en-US" sz="2200" b="1" baseline="-2000" dirty="0" err="1" smtClean="0">
                <a:sym typeface="Symbol" pitchFamily="18" charset="2"/>
              </a:rPr>
              <a:t>g</a:t>
            </a:r>
            <a:r>
              <a:rPr lang="en-US" sz="2200" b="1" baseline="-25000" dirty="0" err="1" smtClean="0">
                <a:sym typeface="Symbol" pitchFamily="18" charset="2"/>
              </a:rPr>
              <a:t>S</a:t>
            </a:r>
            <a:r>
              <a:rPr lang="en-US" sz="2200" dirty="0" smtClean="0">
                <a:sym typeface="Symbol" pitchFamily="18" charset="2"/>
              </a:rPr>
              <a:t> is the </a:t>
            </a:r>
            <a:r>
              <a:rPr lang="en-US" sz="2200" b="1" dirty="0" smtClean="0">
                <a:sym typeface="Symbol" pitchFamily="18" charset="2"/>
              </a:rPr>
              <a:t>STP</a:t>
            </a:r>
            <a:r>
              <a:rPr lang="en-US" sz="2200" dirty="0" smtClean="0">
                <a:sym typeface="Symbol" pitchFamily="18" charset="2"/>
              </a:rPr>
              <a:t> function with its second argument fixed. </a:t>
            </a:r>
          </a:p>
          <a:p>
            <a:pPr eaLnBrk="1" hangingPunct="1">
              <a:lnSpc>
                <a:spcPct val="80000"/>
              </a:lnSpc>
            </a:pPr>
            <a:r>
              <a:rPr lang="en-US" sz="2200" dirty="0" smtClean="0">
                <a:sym typeface="Symbol" pitchFamily="18" charset="2"/>
              </a:rPr>
              <a:t>Note that this works even if </a:t>
            </a:r>
            <a:r>
              <a:rPr lang="en-US" sz="2200" b="1" dirty="0" smtClean="0">
                <a:sym typeface="Symbol" pitchFamily="18" charset="2"/>
              </a:rPr>
              <a:t>S</a:t>
            </a:r>
            <a:r>
              <a:rPr lang="en-US" sz="2200" dirty="0" smtClean="0">
                <a:sym typeface="Symbol" pitchFamily="18" charset="2"/>
              </a:rPr>
              <a:t> is recursive (decidable). The important thing there is that if </a:t>
            </a:r>
            <a:r>
              <a:rPr lang="en-US" sz="2200" b="1" dirty="0" smtClean="0">
                <a:sym typeface="Symbol" pitchFamily="18" charset="2"/>
              </a:rPr>
              <a:t>S</a:t>
            </a:r>
            <a:r>
              <a:rPr lang="en-US" sz="2200" dirty="0" smtClean="0">
                <a:sym typeface="Symbol" pitchFamily="18" charset="2"/>
              </a:rPr>
              <a:t> is recursive then it may be viewed in two normal forms, one with existential quantification and the other with universal quantification.</a:t>
            </a:r>
          </a:p>
          <a:p>
            <a:pPr eaLnBrk="1" hangingPunct="1">
              <a:lnSpc>
                <a:spcPct val="80000"/>
              </a:lnSpc>
            </a:pPr>
            <a:r>
              <a:rPr lang="en-US" sz="2200" dirty="0" smtClean="0">
                <a:sym typeface="Symbol" pitchFamily="18" charset="2"/>
              </a:rPr>
              <a:t>The complement of an re set is co-re. A set is recursive (decidable) </a:t>
            </a:r>
            <a:r>
              <a:rPr lang="en-US" sz="2200" dirty="0" err="1" smtClean="0">
                <a:sym typeface="Symbol" pitchFamily="18" charset="2"/>
              </a:rPr>
              <a:t>iff</a:t>
            </a:r>
            <a:r>
              <a:rPr lang="en-US" sz="2200" dirty="0" smtClean="0">
                <a:sym typeface="Symbol" pitchFamily="18" charset="2"/>
              </a:rPr>
              <a:t> it is both re and co-re.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lstStyle/>
          <a:p>
            <a:pPr eaLnBrk="1" hangingPunct="1"/>
            <a:r>
              <a:rPr lang="en-US" smtClean="0"/>
              <a:t> </a:t>
            </a:r>
          </a:p>
        </p:txBody>
      </p:sp>
      <p:sp>
        <p:nvSpPr>
          <p:cNvPr id="493571" name="Rectangle 3"/>
          <p:cNvSpPr>
            <a:spLocks noGrp="1" noChangeArrowheads="1"/>
          </p:cNvSpPr>
          <p:nvPr>
            <p:ph type="body" idx="1"/>
          </p:nvPr>
        </p:nvSpPr>
        <p:spPr/>
        <p:txBody>
          <a:bodyPr/>
          <a:lstStyle/>
          <a:p>
            <a:pPr algn="ctr" eaLnBrk="1" hangingPunct="1">
              <a:buFont typeface="Times" pitchFamily="-110" charset="0"/>
              <a:buNone/>
            </a:pPr>
            <a:r>
              <a:rPr lang="en-US" sz="2800" b="1" smtClean="0"/>
              <a:t>What is it that we are talking about?</a:t>
            </a:r>
          </a:p>
          <a:p>
            <a:pPr algn="ctr" eaLnBrk="1" hangingPunct="1"/>
            <a:endParaRPr lang="en-US" sz="2800" b="1" smtClean="0"/>
          </a:p>
          <a:p>
            <a:pPr algn="ctr" eaLnBrk="1" hangingPunct="1">
              <a:buFont typeface="Times" pitchFamily="-110" charset="0"/>
              <a:buNone/>
            </a:pPr>
            <a:r>
              <a:rPr lang="en-US" sz="2800" b="1" u="sng" smtClean="0"/>
              <a:t>Solving problems algorithmically!</a:t>
            </a:r>
            <a:endParaRPr 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sp>
        <p:nvSpPr>
          <p:cNvPr id="12291" name="Rectangle 3"/>
          <p:cNvSpPr>
            <a:spLocks noGrp="1" noChangeArrowheads="1"/>
          </p:cNvSpPr>
          <p:nvPr>
            <p:ph type="body" idx="1"/>
          </p:nvPr>
        </p:nvSpPr>
        <p:spPr>
          <a:xfrm>
            <a:off x="609600" y="2362200"/>
            <a:ext cx="7162800" cy="3429000"/>
          </a:xfrm>
        </p:spPr>
        <p:txBody>
          <a:bodyPr/>
          <a:lstStyle/>
          <a:p>
            <a:pPr lvl="2" eaLnBrk="1" hangingPunct="1">
              <a:lnSpc>
                <a:spcPct val="90000"/>
              </a:lnSpc>
              <a:buFont typeface="Times" pitchFamily="-110" charset="0"/>
              <a:buNone/>
            </a:pPr>
            <a:r>
              <a:rPr lang="en-US" sz="2000" b="1" smtClean="0">
                <a:latin typeface="Times New Roman" pitchFamily="-110" charset="0"/>
              </a:rPr>
              <a:t>	Some problems have no algorithm (e. g., Halting Problem.) </a:t>
            </a:r>
          </a:p>
          <a:p>
            <a:pPr lvl="2" eaLnBrk="1" hangingPunct="1">
              <a:lnSpc>
                <a:spcPct val="90000"/>
              </a:lnSpc>
              <a:buFont typeface="Times" pitchFamily="-110" charset="0"/>
              <a:buNone/>
            </a:pPr>
            <a:r>
              <a:rPr lang="en-US" sz="2000" b="1" smtClean="0">
                <a:latin typeface="Times New Roman" pitchFamily="-110" charset="0"/>
              </a:rPr>
              <a:t>		</a:t>
            </a:r>
          </a:p>
          <a:p>
            <a:pPr lvl="2" eaLnBrk="1" hangingPunct="1">
              <a:lnSpc>
                <a:spcPct val="90000"/>
              </a:lnSpc>
              <a:buFont typeface="Times" pitchFamily="-110" charset="0"/>
              <a:buNone/>
            </a:pPr>
            <a:r>
              <a:rPr lang="en-US" sz="2000" b="1" smtClean="0">
                <a:latin typeface="Times New Roman" pitchFamily="-110" charset="0"/>
              </a:rPr>
              <a:t>		</a:t>
            </a:r>
            <a:r>
              <a:rPr lang="en-US" sz="2000" b="1" u="sng" smtClean="0">
                <a:latin typeface="Times New Roman" pitchFamily="-110" charset="0"/>
              </a:rPr>
              <a:t>No</a:t>
            </a:r>
            <a:r>
              <a:rPr lang="en-US" sz="2000" b="1" smtClean="0">
                <a:latin typeface="Times New Roman" pitchFamily="-110" charset="0"/>
              </a:rPr>
              <a:t> mechanical/logical procedure will ever solve </a:t>
            </a:r>
          </a:p>
          <a:p>
            <a:pPr lvl="2" eaLnBrk="1" hangingPunct="1">
              <a:lnSpc>
                <a:spcPct val="90000"/>
              </a:lnSpc>
              <a:buFont typeface="Times" pitchFamily="-110" charset="0"/>
              <a:buNone/>
            </a:pPr>
            <a:r>
              <a:rPr lang="en-US" sz="2000" b="1" smtClean="0">
                <a:latin typeface="Times New Roman" pitchFamily="-110" charset="0"/>
              </a:rPr>
              <a:t>		all instances of any such problem!!</a:t>
            </a:r>
          </a:p>
          <a:p>
            <a:pPr lvl="2" eaLnBrk="1" hangingPunct="1">
              <a:lnSpc>
                <a:spcPct val="90000"/>
              </a:lnSpc>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Some problems have only exponential algorithms (provably so – they must take at least order 2</a:t>
            </a:r>
            <a:r>
              <a:rPr lang="en-US" sz="2000" b="1" baseline="30000" smtClean="0">
                <a:latin typeface="Times New Roman" pitchFamily="-110" charset="0"/>
              </a:rPr>
              <a:t>n</a:t>
            </a:r>
            <a:r>
              <a:rPr lang="en-US" sz="2000" b="1" smtClean="0">
                <a:latin typeface="Times New Roman" pitchFamily="-110" charset="0"/>
              </a:rPr>
              <a:t> steps) So far, only a few have been proven, but there may be many. We suspect so.</a:t>
            </a:r>
            <a:endParaRPr lang="en-US" sz="2000" b="1" smtClean="0"/>
          </a:p>
        </p:txBody>
      </p:sp>
      <p:sp>
        <p:nvSpPr>
          <p:cNvPr id="45060" name="Rectangle 4"/>
          <p:cNvSpPr>
            <a:spLocks noChangeArrowheads="1"/>
          </p:cNvSpPr>
          <p:nvPr/>
        </p:nvSpPr>
        <p:spPr bwMode="auto">
          <a:xfrm>
            <a:off x="2743200" y="1176338"/>
            <a:ext cx="4791075" cy="579437"/>
          </a:xfrm>
          <a:prstGeom prst="rect">
            <a:avLst/>
          </a:prstGeom>
          <a:noFill/>
          <a:ln w="9525">
            <a:noFill/>
            <a:miter lim="800000"/>
            <a:headEnd/>
            <a:tailEnd/>
          </a:ln>
        </p:spPr>
        <p:txBody>
          <a:bodyPr>
            <a:spAutoFit/>
          </a:bodyPr>
          <a:lstStyle/>
          <a:p>
            <a:r>
              <a:rPr lang="en-US" sz="3200" b="0">
                <a:latin typeface="Arial" charset="0"/>
              </a:rPr>
              <a:t>   </a:t>
            </a:r>
            <a:endParaRPr lang="en-US" sz="3200" b="0" i="1" baseline="0">
              <a:solidFill>
                <a:schemeClr val="bg2"/>
              </a:solidFill>
              <a:ea typeface="Osaka" pitchFamily="-110" charset="-128"/>
            </a:endParaRPr>
          </a:p>
        </p:txBody>
      </p:sp>
      <p:sp>
        <p:nvSpPr>
          <p:cNvPr id="45061" name="Rectangle 6"/>
          <p:cNvSpPr>
            <a:spLocks noChangeArrowheads="1"/>
          </p:cNvSpPr>
          <p:nvPr/>
        </p:nvSpPr>
        <p:spPr bwMode="auto">
          <a:xfrm>
            <a:off x="2438400" y="1219200"/>
            <a:ext cx="3657600" cy="579438"/>
          </a:xfrm>
          <a:prstGeom prst="rect">
            <a:avLst/>
          </a:prstGeom>
          <a:noFill/>
          <a:ln w="9525">
            <a:noFill/>
            <a:miter lim="800000"/>
            <a:headEnd/>
            <a:tailEnd/>
          </a:ln>
        </p:spPr>
        <p:txBody>
          <a:bodyPr>
            <a:spAutoFit/>
          </a:bodyPr>
          <a:lstStyle/>
          <a:p>
            <a:r>
              <a:rPr lang="en-US" sz="3200" i="1" baseline="0">
                <a:solidFill>
                  <a:schemeClr val="bg2"/>
                </a:solidFill>
                <a:ea typeface="Osaka" pitchFamily="-110" charset="-128"/>
              </a:rPr>
              <a:t>About Problems</a:t>
            </a:r>
            <a:endParaRPr lang="en-US" sz="3200" b="0" i="1" baseline="0">
              <a:solidFill>
                <a:schemeClr val="bg2"/>
              </a:solidFill>
              <a:ea typeface="Osaka" pitchFamily="-110" charset="-128"/>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Quantification #3</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dirty="0" smtClean="0"/>
              <a:t>The </a:t>
            </a:r>
            <a:r>
              <a:rPr lang="en-US" sz="2400" b="1" dirty="0" smtClean="0"/>
              <a:t>Uniform Halting Problem </a:t>
            </a:r>
            <a:r>
              <a:rPr lang="en-US" sz="2400" dirty="0" smtClean="0"/>
              <a:t>(set </a:t>
            </a:r>
            <a:r>
              <a:rPr lang="en-US" sz="2400" b="1" dirty="0" smtClean="0"/>
              <a:t>TOTAL</a:t>
            </a:r>
            <a:r>
              <a:rPr lang="en-US" sz="2400" dirty="0" smtClean="0"/>
              <a:t>) was already shown to be non-re. It turns out its complement is also not re. We can get a clue of this by seeing that </a:t>
            </a:r>
            <a:r>
              <a:rPr lang="en-US" sz="2400" b="1" dirty="0" smtClean="0"/>
              <a:t>TOTAL</a:t>
            </a:r>
            <a:r>
              <a:rPr lang="en-US" sz="2400" dirty="0" smtClean="0"/>
              <a:t> requires an alternation of quantifiers. Specifically,</a:t>
            </a:r>
            <a:br>
              <a:rPr lang="en-US" sz="2400" dirty="0" smtClean="0"/>
            </a:br>
            <a:r>
              <a:rPr lang="en-US" sz="2400" dirty="0" smtClean="0"/>
              <a:t/>
            </a:r>
            <a:br>
              <a:rPr lang="en-US" sz="2400" dirty="0" smtClean="0"/>
            </a:br>
            <a:r>
              <a:rPr lang="en-US" sz="2400" b="1" dirty="0" smtClean="0"/>
              <a:t>f </a:t>
            </a:r>
            <a:r>
              <a:rPr lang="en-US" sz="2400" b="1" dirty="0" smtClean="0">
                <a:sym typeface="Symbol" pitchFamily="18" charset="2"/>
              </a:rPr>
              <a:t> TOTAL </a:t>
            </a:r>
            <a:r>
              <a:rPr lang="en-US" sz="2400" b="1" dirty="0" err="1" smtClean="0">
                <a:sym typeface="Symbol" pitchFamily="18" charset="2"/>
              </a:rPr>
              <a:t>xt</a:t>
            </a:r>
            <a:r>
              <a:rPr lang="en-US" sz="2400" b="1" dirty="0" smtClean="0">
                <a:sym typeface="Symbol" pitchFamily="18" charset="2"/>
              </a:rPr>
              <a:t> ( STP( x, f, t ) )</a:t>
            </a:r>
            <a:br>
              <a:rPr lang="en-US" sz="2400" b="1" dirty="0" smtClean="0">
                <a:sym typeface="Symbol" pitchFamily="18" charset="2"/>
              </a:rPr>
            </a:br>
            <a:r>
              <a:rPr lang="en-US" sz="2400" dirty="0" smtClean="0">
                <a:sym typeface="Symbol" pitchFamily="18" charset="2"/>
              </a:rPr>
              <a:t>and this is the minimum quantification we can use, given that the quantified predicate is recursive.</a:t>
            </a:r>
            <a:endParaRPr lang="en-US" sz="2400" dirty="0" smtClean="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Reducibility</a:t>
            </a:r>
            <a:endParaRPr lang="en-US" dirty="0"/>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err="1" smtClean="0">
                <a:solidFill>
                  <a:schemeClr val="bg2"/>
                </a:solidFill>
              </a:rPr>
              <a:t>Diagonalization</a:t>
            </a:r>
            <a:r>
              <a:rPr lang="en-US" sz="4000" b="1" i="1" dirty="0" smtClean="0">
                <a:solidFill>
                  <a:schemeClr val="bg2"/>
                </a:solidFill>
              </a:rPr>
              <a:t> is a bummer</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100" dirty="0" smtClean="0"/>
              <a:t>The issues with </a:t>
            </a:r>
            <a:r>
              <a:rPr lang="en-US" sz="2100" dirty="0" err="1" smtClean="0"/>
              <a:t>diagonalization</a:t>
            </a:r>
            <a:r>
              <a:rPr lang="en-US" sz="2100" dirty="0" smtClean="0"/>
              <a:t> are that it is tedious and is applicable as a proof of </a:t>
            </a:r>
            <a:r>
              <a:rPr lang="en-US" sz="2100" dirty="0" err="1" smtClean="0"/>
              <a:t>undecidability</a:t>
            </a:r>
            <a:r>
              <a:rPr lang="en-US" sz="2100" dirty="0" smtClean="0"/>
              <a:t> or non-re-</a:t>
            </a:r>
            <a:r>
              <a:rPr lang="en-US" sz="2100" dirty="0" err="1" smtClean="0"/>
              <a:t>ness</a:t>
            </a:r>
            <a:r>
              <a:rPr lang="en-US" sz="2100" dirty="0" smtClean="0"/>
              <a:t> for only a small subset of the problems that interest us.</a:t>
            </a:r>
          </a:p>
          <a:p>
            <a:pPr eaLnBrk="1" hangingPunct="1">
              <a:lnSpc>
                <a:spcPct val="90000"/>
              </a:lnSpc>
            </a:pPr>
            <a:r>
              <a:rPr lang="en-US" sz="2100" dirty="0" smtClean="0"/>
              <a:t>Thus, we will now seek to use reduction wherever possible.</a:t>
            </a:r>
          </a:p>
          <a:p>
            <a:pPr eaLnBrk="1" hangingPunct="1">
              <a:lnSpc>
                <a:spcPct val="90000"/>
              </a:lnSpc>
            </a:pPr>
            <a:r>
              <a:rPr lang="en-US" sz="2100" dirty="0" smtClean="0"/>
              <a:t>To show a set, </a:t>
            </a:r>
            <a:r>
              <a:rPr lang="en-US" sz="2100" b="1" dirty="0" smtClean="0"/>
              <a:t>S</a:t>
            </a:r>
            <a:r>
              <a:rPr lang="en-US" sz="2100" dirty="0" smtClean="0"/>
              <a:t>, is </a:t>
            </a:r>
            <a:r>
              <a:rPr lang="en-US" sz="2100" dirty="0" err="1" smtClean="0"/>
              <a:t>undecidable</a:t>
            </a:r>
            <a:r>
              <a:rPr lang="en-US" sz="2100" dirty="0" smtClean="0"/>
              <a:t>, we can show it is as least as hard as the set </a:t>
            </a:r>
            <a:r>
              <a:rPr lang="en-US" sz="2100" b="1" dirty="0" smtClean="0"/>
              <a:t>K</a:t>
            </a:r>
            <a:r>
              <a:rPr lang="en-US" sz="2100" b="1" baseline="-25000" dirty="0" smtClean="0"/>
              <a:t>0</a:t>
            </a:r>
            <a:r>
              <a:rPr lang="en-US" sz="2100" dirty="0" smtClean="0"/>
              <a:t>. That is, </a:t>
            </a:r>
            <a:r>
              <a:rPr lang="en-US" sz="2100" b="1" dirty="0" smtClean="0"/>
              <a:t>K</a:t>
            </a:r>
            <a:r>
              <a:rPr lang="en-US" sz="2100" b="1" baseline="-25000" dirty="0" smtClean="0"/>
              <a:t>0</a:t>
            </a:r>
            <a:r>
              <a:rPr lang="en-US" sz="2100" b="1" dirty="0" smtClean="0"/>
              <a:t> ≤ S</a:t>
            </a:r>
            <a:r>
              <a:rPr lang="en-US" sz="2100" dirty="0" smtClean="0"/>
              <a:t>. Here the mapping used in the reduction does not need to run in polynomial time, it just needs to be an algorithm. </a:t>
            </a:r>
          </a:p>
          <a:p>
            <a:pPr eaLnBrk="1" hangingPunct="1">
              <a:lnSpc>
                <a:spcPct val="90000"/>
              </a:lnSpc>
            </a:pPr>
            <a:r>
              <a:rPr lang="en-US" sz="2100" dirty="0" smtClean="0"/>
              <a:t>To show a set, </a:t>
            </a:r>
            <a:r>
              <a:rPr lang="en-US" sz="2100" b="1" dirty="0" smtClean="0"/>
              <a:t>S</a:t>
            </a:r>
            <a:r>
              <a:rPr lang="en-US" sz="2100" dirty="0" smtClean="0"/>
              <a:t>, is not re, we can show it is as least as hard as the set </a:t>
            </a:r>
            <a:r>
              <a:rPr lang="en-US" sz="2100" b="1" dirty="0" smtClean="0"/>
              <a:t>TOTAL (the set of algorithms)</a:t>
            </a:r>
            <a:r>
              <a:rPr lang="en-US" sz="2100" dirty="0" smtClean="0"/>
              <a:t>. That is, </a:t>
            </a:r>
            <a:r>
              <a:rPr lang="en-US" sz="2100" b="1" dirty="0" smtClean="0"/>
              <a:t>TOTAL ≤ S</a:t>
            </a:r>
            <a:r>
              <a:rPr lang="en-US" sz="2100" dirty="0" smtClean="0"/>
              <a:t>. </a:t>
            </a:r>
          </a:p>
          <a:p>
            <a:pPr eaLnBrk="1" hangingPunct="1">
              <a:lnSpc>
                <a:spcPct val="80000"/>
              </a:lnSpc>
            </a:pPr>
            <a:endParaRPr lang="en-US" sz="2200" dirty="0" smtClean="0">
              <a:sym typeface="Symbol" pitchFamily="18" charset="2"/>
            </a:endParaRPr>
          </a:p>
        </p:txBody>
      </p:sp>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Reduction example #1</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dirty="0" smtClean="0"/>
              <a:t>We can show that the set </a:t>
            </a:r>
            <a:r>
              <a:rPr lang="en-US" sz="2400" b="1" dirty="0" smtClean="0"/>
              <a:t>K</a:t>
            </a:r>
            <a:r>
              <a:rPr lang="en-US" sz="2400" b="1" baseline="-25000" dirty="0" smtClean="0"/>
              <a:t>0</a:t>
            </a:r>
            <a:r>
              <a:rPr lang="en-US" sz="2400" dirty="0" smtClean="0"/>
              <a:t> is no harder than the set </a:t>
            </a:r>
            <a:r>
              <a:rPr lang="en-US" sz="2400" b="1" dirty="0" smtClean="0"/>
              <a:t>TOTAL</a:t>
            </a:r>
            <a:r>
              <a:rPr lang="en-US" sz="2400" dirty="0" smtClean="0"/>
              <a:t>.  Since we already know that </a:t>
            </a:r>
            <a:r>
              <a:rPr lang="en-US" sz="2400" b="1" dirty="0" smtClean="0"/>
              <a:t>K</a:t>
            </a:r>
            <a:r>
              <a:rPr lang="en-US" sz="2400" b="1" baseline="-25000" dirty="0" smtClean="0"/>
              <a:t>0</a:t>
            </a:r>
            <a:r>
              <a:rPr lang="en-US" sz="2400" b="1" dirty="0" smtClean="0"/>
              <a:t> </a:t>
            </a:r>
            <a:r>
              <a:rPr lang="en-US" sz="2400" dirty="0" smtClean="0"/>
              <a:t>is unsolvable, we would now know that </a:t>
            </a:r>
            <a:r>
              <a:rPr lang="en-US" sz="2400" b="1" dirty="0" smtClean="0"/>
              <a:t>TOTAL</a:t>
            </a:r>
            <a:r>
              <a:rPr lang="en-US" sz="2400" dirty="0" smtClean="0"/>
              <a:t> is also unsolvable.  We cannot reduce in the other direction since </a:t>
            </a:r>
            <a:r>
              <a:rPr lang="en-US" sz="2400" b="1" dirty="0" smtClean="0"/>
              <a:t>TOTAL</a:t>
            </a:r>
            <a:r>
              <a:rPr lang="en-US" sz="2400" dirty="0" smtClean="0"/>
              <a:t> is in fact harder than </a:t>
            </a:r>
            <a:r>
              <a:rPr lang="en-US" sz="2400" b="1" dirty="0" smtClean="0"/>
              <a:t>K</a:t>
            </a:r>
            <a:r>
              <a:rPr lang="en-US" sz="2400" b="1" baseline="-25000" dirty="0" smtClean="0"/>
              <a:t>0</a:t>
            </a:r>
            <a:r>
              <a:rPr lang="en-US" sz="2400" dirty="0" smtClean="0"/>
              <a:t>.</a:t>
            </a:r>
          </a:p>
          <a:p>
            <a:pPr eaLnBrk="1" hangingPunct="1">
              <a:lnSpc>
                <a:spcPct val="80000"/>
              </a:lnSpc>
            </a:pPr>
            <a:r>
              <a:rPr lang="en-US" sz="2400" dirty="0" smtClean="0"/>
              <a:t>Let </a:t>
            </a:r>
            <a:r>
              <a:rPr lang="en-US" sz="2400" b="1" dirty="0" smtClean="0"/>
              <a:t>F</a:t>
            </a:r>
            <a:r>
              <a:rPr lang="en-US" sz="2400" dirty="0" smtClean="0"/>
              <a:t> be some arbitrary effective procedure and let x be some arbitrary natural number.</a:t>
            </a:r>
          </a:p>
          <a:p>
            <a:pPr eaLnBrk="1" hangingPunct="1">
              <a:lnSpc>
                <a:spcPct val="80000"/>
              </a:lnSpc>
            </a:pPr>
            <a:r>
              <a:rPr lang="en-US" sz="2400" dirty="0" smtClean="0"/>
              <a:t>Define </a:t>
            </a:r>
            <a:r>
              <a:rPr lang="en-US" sz="2400" b="1" dirty="0" err="1" smtClean="0"/>
              <a:t>F</a:t>
            </a:r>
            <a:r>
              <a:rPr lang="en-US" sz="2400" b="1" baseline="-25000" dirty="0" err="1" smtClean="0"/>
              <a:t>x</a:t>
            </a:r>
            <a:r>
              <a:rPr lang="en-US" sz="2400" b="1" dirty="0" smtClean="0"/>
              <a:t>(y) = F(x)</a:t>
            </a:r>
            <a:r>
              <a:rPr lang="en-US" sz="2400" dirty="0" smtClean="0"/>
              <a:t>, for all  </a:t>
            </a:r>
            <a:r>
              <a:rPr lang="en-US" sz="2400" b="1" dirty="0" smtClean="0"/>
              <a:t>y </a:t>
            </a:r>
            <a:r>
              <a:rPr lang="en-US" sz="2400" b="1" dirty="0" smtClean="0">
                <a:sym typeface="Symbol" pitchFamily="18" charset="2"/>
              </a:rPr>
              <a:t> </a:t>
            </a:r>
          </a:p>
          <a:p>
            <a:pPr eaLnBrk="1" hangingPunct="1">
              <a:lnSpc>
                <a:spcPct val="80000"/>
              </a:lnSpc>
            </a:pPr>
            <a:r>
              <a:rPr lang="en-US" sz="2400" dirty="0" smtClean="0"/>
              <a:t>Then </a:t>
            </a:r>
            <a:r>
              <a:rPr lang="en-US" sz="2400" b="1" dirty="0" err="1" smtClean="0"/>
              <a:t>F</a:t>
            </a:r>
            <a:r>
              <a:rPr lang="en-US" sz="2400" b="1" baseline="-25000" dirty="0" err="1" smtClean="0"/>
              <a:t>x</a:t>
            </a:r>
            <a:r>
              <a:rPr lang="en-US" sz="2400" dirty="0" smtClean="0"/>
              <a:t> is an algorithm if and only if </a:t>
            </a:r>
            <a:r>
              <a:rPr lang="en-US" sz="2400" b="1" dirty="0" smtClean="0"/>
              <a:t>F</a:t>
            </a:r>
            <a:r>
              <a:rPr lang="en-US" sz="2400" dirty="0" smtClean="0"/>
              <a:t> halts on </a:t>
            </a:r>
            <a:r>
              <a:rPr lang="en-US" sz="2400" b="1" dirty="0" smtClean="0"/>
              <a:t>x</a:t>
            </a:r>
            <a:r>
              <a:rPr lang="en-US" sz="2400" dirty="0" smtClean="0"/>
              <a:t>. </a:t>
            </a:r>
            <a:endParaRPr lang="en-US" sz="2400" baseline="30000" dirty="0" smtClean="0"/>
          </a:p>
          <a:p>
            <a:pPr eaLnBrk="1" hangingPunct="1">
              <a:lnSpc>
                <a:spcPct val="80000"/>
              </a:lnSpc>
            </a:pPr>
            <a:r>
              <a:rPr lang="en-US" sz="2400" dirty="0" smtClean="0"/>
              <a:t>Thus, </a:t>
            </a:r>
            <a:r>
              <a:rPr lang="en-US" sz="2400" b="1" dirty="0" smtClean="0"/>
              <a:t>K</a:t>
            </a:r>
            <a:r>
              <a:rPr lang="en-US" sz="2400" b="1" baseline="-25000" dirty="0" smtClean="0"/>
              <a:t>0</a:t>
            </a:r>
            <a:r>
              <a:rPr lang="en-US" sz="2400" dirty="0" smtClean="0"/>
              <a:t> </a:t>
            </a:r>
            <a:r>
              <a:rPr lang="en-US" sz="2400" b="1" dirty="0" smtClean="0"/>
              <a:t>≤ TOTAL</a:t>
            </a:r>
            <a:r>
              <a:rPr lang="en-US" sz="2400" dirty="0" smtClean="0"/>
              <a:t>, and so a solution to membership in </a:t>
            </a:r>
            <a:r>
              <a:rPr lang="en-US" sz="2400" b="1" dirty="0" smtClean="0"/>
              <a:t>TOTAL </a:t>
            </a:r>
            <a:r>
              <a:rPr lang="en-US" sz="2400" dirty="0" smtClean="0"/>
              <a:t>would provide a solution to </a:t>
            </a:r>
            <a:r>
              <a:rPr lang="en-US" sz="2400" b="1" dirty="0" smtClean="0"/>
              <a:t>K</a:t>
            </a:r>
            <a:r>
              <a:rPr lang="en-US" sz="2400" b="1" baseline="-25000" dirty="0" smtClean="0"/>
              <a:t>0</a:t>
            </a:r>
            <a:r>
              <a:rPr lang="en-US" sz="2400" dirty="0" smtClean="0"/>
              <a:t>, which we know is not possible.</a:t>
            </a:r>
          </a:p>
          <a:p>
            <a:pPr eaLnBrk="1" hangingPunct="1">
              <a:lnSpc>
                <a:spcPct val="80000"/>
              </a:lnSpc>
            </a:pPr>
            <a:endParaRPr lang="en-US" sz="2200" dirty="0" smtClean="0">
              <a:sym typeface="Symbol" pitchFamily="18" charset="2"/>
            </a:endParaRPr>
          </a:p>
        </p:txBody>
      </p:sp>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Reduction example #2</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dirty="0" smtClean="0"/>
              <a:t>We can show that the set </a:t>
            </a:r>
            <a:r>
              <a:rPr lang="en-US" sz="2400" b="1" dirty="0" smtClean="0"/>
              <a:t>TOTAL </a:t>
            </a:r>
            <a:r>
              <a:rPr lang="en-US" sz="2400" dirty="0" smtClean="0"/>
              <a:t>is no harder than the set </a:t>
            </a:r>
            <a:r>
              <a:rPr lang="en-US" sz="2400" b="1" dirty="0" smtClean="0"/>
              <a:t>ZERO = { f | </a:t>
            </a:r>
            <a:r>
              <a:rPr lang="en-US" sz="2400" b="1" dirty="0" smtClean="0">
                <a:sym typeface="Symbol"/>
              </a:rPr>
              <a:t>x </a:t>
            </a:r>
            <a:r>
              <a:rPr lang="en-US" sz="2400" b="1" dirty="0" smtClean="0">
                <a:sym typeface="Symbol" pitchFamily="18" charset="2"/>
              </a:rPr>
              <a:t></a:t>
            </a:r>
            <a:r>
              <a:rPr lang="en-US" sz="2400" b="1" baseline="-25000" dirty="0" smtClean="0">
                <a:sym typeface="Symbol" pitchFamily="18" charset="2"/>
              </a:rPr>
              <a:t>f</a:t>
            </a:r>
            <a:r>
              <a:rPr lang="en-US" sz="2400" b="1" dirty="0" smtClean="0">
                <a:sym typeface="Symbol" pitchFamily="18" charset="2"/>
              </a:rPr>
              <a:t>(x) = 0 }</a:t>
            </a:r>
            <a:r>
              <a:rPr lang="en-US" sz="2400" dirty="0" smtClean="0"/>
              <a:t>.  Since we already know that </a:t>
            </a:r>
            <a:r>
              <a:rPr lang="en-US" sz="2400" b="1" dirty="0" smtClean="0"/>
              <a:t>TOTAL </a:t>
            </a:r>
            <a:r>
              <a:rPr lang="en-US" sz="2400" dirty="0" smtClean="0"/>
              <a:t>is non-re, we would now know that </a:t>
            </a:r>
            <a:r>
              <a:rPr lang="en-US" sz="2400" b="1" dirty="0" smtClean="0"/>
              <a:t>ZERO </a:t>
            </a:r>
            <a:r>
              <a:rPr lang="en-US" sz="2400" dirty="0" smtClean="0"/>
              <a:t>is also non-re. </a:t>
            </a:r>
          </a:p>
          <a:p>
            <a:pPr eaLnBrk="1" hangingPunct="1">
              <a:lnSpc>
                <a:spcPct val="80000"/>
              </a:lnSpc>
            </a:pPr>
            <a:r>
              <a:rPr lang="en-US" sz="2400" dirty="0" smtClean="0"/>
              <a:t>Let </a:t>
            </a:r>
            <a:r>
              <a:rPr lang="en-US" sz="2400" b="1" dirty="0" smtClean="0"/>
              <a:t>F</a:t>
            </a:r>
            <a:r>
              <a:rPr lang="en-US" sz="2400" dirty="0" smtClean="0"/>
              <a:t> be some arbitrary effective procedure.</a:t>
            </a:r>
          </a:p>
          <a:p>
            <a:pPr eaLnBrk="1" hangingPunct="1">
              <a:lnSpc>
                <a:spcPct val="80000"/>
              </a:lnSpc>
            </a:pPr>
            <a:r>
              <a:rPr lang="en-US" sz="2400" dirty="0" smtClean="0"/>
              <a:t>Define </a:t>
            </a:r>
            <a:r>
              <a:rPr lang="en-US" sz="2400" b="1" dirty="0" err="1" smtClean="0"/>
              <a:t>f</a:t>
            </a:r>
            <a:r>
              <a:rPr lang="en-US" sz="2400" b="1" baseline="-25000" dirty="0" err="1" smtClean="0"/>
              <a:t>F</a:t>
            </a:r>
            <a:r>
              <a:rPr lang="en-US" sz="2400" b="1" dirty="0" smtClean="0"/>
              <a:t>(y) = F(y) – F(y)</a:t>
            </a:r>
            <a:r>
              <a:rPr lang="en-US" sz="2400" dirty="0" smtClean="0"/>
              <a:t>, for all  </a:t>
            </a:r>
            <a:r>
              <a:rPr lang="en-US" sz="2400" b="1" dirty="0" smtClean="0"/>
              <a:t>y </a:t>
            </a:r>
            <a:r>
              <a:rPr lang="en-US" sz="2400" b="1" dirty="0" smtClean="0">
                <a:sym typeface="Symbol" pitchFamily="18" charset="2"/>
              </a:rPr>
              <a:t> </a:t>
            </a:r>
          </a:p>
          <a:p>
            <a:pPr eaLnBrk="1" hangingPunct="1">
              <a:lnSpc>
                <a:spcPct val="80000"/>
              </a:lnSpc>
            </a:pPr>
            <a:r>
              <a:rPr lang="en-US" sz="2400" dirty="0" smtClean="0"/>
              <a:t>Then </a:t>
            </a:r>
            <a:r>
              <a:rPr lang="en-US" sz="2400" b="1" dirty="0" err="1" smtClean="0"/>
              <a:t>f</a:t>
            </a:r>
            <a:r>
              <a:rPr lang="en-US" sz="2400" b="1" baseline="-25000" dirty="0" err="1" smtClean="0"/>
              <a:t>F</a:t>
            </a:r>
            <a:r>
              <a:rPr lang="en-US" sz="2400" dirty="0" smtClean="0"/>
              <a:t> is an algorithm that produces </a:t>
            </a:r>
            <a:r>
              <a:rPr lang="en-US" sz="2400" b="1" dirty="0" smtClean="0"/>
              <a:t>0</a:t>
            </a:r>
            <a:r>
              <a:rPr lang="en-US" sz="2400" dirty="0" smtClean="0"/>
              <a:t> for all input (is in the set </a:t>
            </a:r>
            <a:r>
              <a:rPr lang="en-US" sz="2400" b="1" dirty="0" smtClean="0"/>
              <a:t>ZERO</a:t>
            </a:r>
            <a:r>
              <a:rPr lang="en-US" sz="2400" dirty="0" smtClean="0"/>
              <a:t>) if and only if </a:t>
            </a:r>
            <a:r>
              <a:rPr lang="en-US" sz="2400" b="1" dirty="0" smtClean="0"/>
              <a:t>F</a:t>
            </a:r>
            <a:r>
              <a:rPr lang="en-US" sz="2400" dirty="0" smtClean="0"/>
              <a:t> halts on all input </a:t>
            </a:r>
            <a:r>
              <a:rPr lang="en-US" sz="2400" b="1" dirty="0" smtClean="0"/>
              <a:t>y</a:t>
            </a:r>
            <a:r>
              <a:rPr lang="en-US" sz="2400" dirty="0" smtClean="0"/>
              <a:t>. Thus, </a:t>
            </a:r>
            <a:r>
              <a:rPr lang="en-US" sz="2400" b="1" dirty="0" smtClean="0"/>
              <a:t>TOTAL ≤ ZERO.</a:t>
            </a:r>
            <a:endParaRPr lang="en-US" sz="2400" b="1" baseline="30000" dirty="0" smtClean="0"/>
          </a:p>
          <a:p>
            <a:pPr eaLnBrk="1" hangingPunct="1">
              <a:lnSpc>
                <a:spcPct val="80000"/>
              </a:lnSpc>
            </a:pPr>
            <a:r>
              <a:rPr lang="en-US" sz="2400" dirty="0" smtClean="0"/>
              <a:t>Thus a semi-decision procedure for </a:t>
            </a:r>
            <a:r>
              <a:rPr lang="en-US" sz="2400" b="1" dirty="0" smtClean="0"/>
              <a:t>ZERO</a:t>
            </a:r>
            <a:r>
              <a:rPr lang="en-US" sz="2400" dirty="0" smtClean="0"/>
              <a:t> would provide one for </a:t>
            </a:r>
            <a:r>
              <a:rPr lang="en-US" sz="2400" b="1" dirty="0" smtClean="0"/>
              <a:t>TOTAL</a:t>
            </a:r>
            <a:r>
              <a:rPr lang="en-US" sz="2400" dirty="0" smtClean="0"/>
              <a:t>, a set already known to be non-re.</a:t>
            </a:r>
          </a:p>
          <a:p>
            <a:pPr eaLnBrk="1" hangingPunct="1">
              <a:lnSpc>
                <a:spcPct val="80000"/>
              </a:lnSpc>
            </a:pPr>
            <a:endParaRPr lang="en-US" sz="2200" dirty="0" smtClean="0">
              <a:sym typeface="Symbol" pitchFamily="18" charset="2"/>
            </a:endParaRPr>
          </a:p>
        </p:txBody>
      </p:sp>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Rice’s theorem:</a:t>
            </a:r>
            <a:br>
              <a:rPr lang="en-US" dirty="0" smtClean="0"/>
            </a:br>
            <a:r>
              <a:rPr lang="en-US" dirty="0" smtClean="0"/>
              <a:t>All non-trivial problems about the I/O behaviors of functions are </a:t>
            </a:r>
            <a:r>
              <a:rPr lang="en-US" dirty="0" err="1" smtClean="0"/>
              <a:t>undecidable</a:t>
            </a:r>
            <a:endParaRPr lang="en-US"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Trivial problems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dirty="0" smtClean="0"/>
              <a:t>Let </a:t>
            </a:r>
            <a:r>
              <a:rPr lang="en-US" sz="2400" b="1" dirty="0" smtClean="0"/>
              <a:t>P</a:t>
            </a:r>
            <a:r>
              <a:rPr lang="en-US" sz="2400" dirty="0" smtClean="0"/>
              <a:t> be some set of re languages, e.g. </a:t>
            </a:r>
            <a:r>
              <a:rPr lang="en-US" sz="2400" b="1" dirty="0" smtClean="0"/>
              <a:t>P = { L | L is infinite re }</a:t>
            </a:r>
            <a:r>
              <a:rPr lang="en-US" sz="2400" dirty="0" smtClean="0"/>
              <a:t>.  We call </a:t>
            </a:r>
            <a:r>
              <a:rPr lang="en-US" sz="2400" b="1" dirty="0" smtClean="0"/>
              <a:t>P</a:t>
            </a:r>
            <a:r>
              <a:rPr lang="en-US" sz="2400" dirty="0" smtClean="0"/>
              <a:t> a property of re languages since it divides the class of all re languages into two subsets, those having property </a:t>
            </a:r>
            <a:r>
              <a:rPr lang="en-US" sz="2400" b="1" dirty="0" smtClean="0"/>
              <a:t>P</a:t>
            </a:r>
            <a:r>
              <a:rPr lang="en-US" sz="2400" dirty="0" smtClean="0"/>
              <a:t> and those not having property </a:t>
            </a:r>
            <a:r>
              <a:rPr lang="en-US" sz="2400" b="1" dirty="0" smtClean="0"/>
              <a:t>P</a:t>
            </a:r>
            <a:r>
              <a:rPr lang="en-US" sz="2400" dirty="0" smtClean="0"/>
              <a:t>.  </a:t>
            </a:r>
          </a:p>
          <a:p>
            <a:pPr eaLnBrk="1" hangingPunct="1">
              <a:lnSpc>
                <a:spcPct val="80000"/>
              </a:lnSpc>
            </a:pPr>
            <a:r>
              <a:rPr lang="en-US" sz="2400" b="1" dirty="0" smtClean="0"/>
              <a:t>P</a:t>
            </a:r>
            <a:r>
              <a:rPr lang="en-US" sz="2400" dirty="0" smtClean="0"/>
              <a:t> is said to be trivial if it is empty (this is not the same as saying </a:t>
            </a:r>
            <a:r>
              <a:rPr lang="en-US" sz="2400" b="1" dirty="0" smtClean="0"/>
              <a:t>P</a:t>
            </a:r>
            <a:r>
              <a:rPr lang="en-US" sz="2400" dirty="0" smtClean="0"/>
              <a:t> contains the empty set) or contains all re languages.  Trivial properties are not very discriminating in the way they divide up the re languages (all or nothing).</a:t>
            </a:r>
          </a:p>
          <a:p>
            <a:pPr eaLnBrk="1" hangingPunct="1">
              <a:lnSpc>
                <a:spcPct val="80000"/>
              </a:lnSpc>
            </a:pPr>
            <a:endParaRPr lang="en-US" sz="2200" dirty="0" smtClean="0">
              <a:sym typeface="Symbol" pitchFamily="18" charset="2"/>
            </a:endParaRPr>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Rice’s Theorem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5000"/>
              </a:lnSpc>
              <a:buFontTx/>
              <a:buNone/>
            </a:pPr>
            <a:r>
              <a:rPr lang="en-US" sz="2400" b="1" dirty="0" smtClean="0"/>
              <a:t>Rice’s Theorem</a:t>
            </a:r>
            <a:r>
              <a:rPr lang="en-US" sz="2400" dirty="0" smtClean="0"/>
              <a:t>: Let </a:t>
            </a:r>
            <a:r>
              <a:rPr lang="en-US" sz="2400" b="1" dirty="0" smtClean="0"/>
              <a:t>P</a:t>
            </a:r>
            <a:r>
              <a:rPr lang="en-US" sz="2400" dirty="0" smtClean="0"/>
              <a:t> be some non-trivial property of the re languages. Then</a:t>
            </a:r>
          </a:p>
          <a:p>
            <a:pPr eaLnBrk="1" hangingPunct="1">
              <a:lnSpc>
                <a:spcPct val="95000"/>
              </a:lnSpc>
              <a:buFontTx/>
              <a:buNone/>
            </a:pPr>
            <a:r>
              <a:rPr lang="en-US" sz="2400" dirty="0" smtClean="0"/>
              <a:t>		</a:t>
            </a:r>
            <a:r>
              <a:rPr lang="en-US" sz="2400" b="1" dirty="0" smtClean="0"/>
              <a:t>L</a:t>
            </a:r>
            <a:r>
              <a:rPr lang="en-US" sz="2400" b="1" baseline="-25000" dirty="0" smtClean="0"/>
              <a:t>P</a:t>
            </a:r>
            <a:r>
              <a:rPr lang="en-US" sz="2400" b="1" dirty="0" smtClean="0"/>
              <a:t> = { x | </a:t>
            </a:r>
            <a:r>
              <a:rPr lang="en-US" sz="2400" b="1" dirty="0" err="1" smtClean="0"/>
              <a:t>dom</a:t>
            </a:r>
            <a:r>
              <a:rPr lang="en-US" sz="2400" b="1" dirty="0" smtClean="0"/>
              <a:t> [x] is in P (has property P) }</a:t>
            </a:r>
          </a:p>
          <a:p>
            <a:pPr eaLnBrk="1" hangingPunct="1">
              <a:lnSpc>
                <a:spcPct val="95000"/>
              </a:lnSpc>
              <a:buFontTx/>
              <a:buNone/>
            </a:pPr>
            <a:r>
              <a:rPr lang="en-US" sz="2400" dirty="0" smtClean="0"/>
              <a:t>	is </a:t>
            </a:r>
            <a:r>
              <a:rPr lang="en-US" sz="2400" dirty="0" err="1" smtClean="0"/>
              <a:t>undecidable</a:t>
            </a:r>
            <a:r>
              <a:rPr lang="en-US" sz="2400" dirty="0" smtClean="0"/>
              <a:t>.  Note that membership in </a:t>
            </a:r>
            <a:r>
              <a:rPr lang="en-US" sz="2400" b="1" dirty="0" smtClean="0"/>
              <a:t>L</a:t>
            </a:r>
            <a:r>
              <a:rPr lang="en-US" sz="2400" b="1" baseline="-25000" dirty="0" smtClean="0"/>
              <a:t>P</a:t>
            </a:r>
            <a:r>
              <a:rPr lang="en-US" sz="2400" dirty="0" smtClean="0"/>
              <a:t> is based purely on the domain of a function, not on any aspect of its implementation.</a:t>
            </a:r>
          </a:p>
          <a:p>
            <a:pPr eaLnBrk="1" hangingPunct="1">
              <a:lnSpc>
                <a:spcPct val="95000"/>
              </a:lnSpc>
              <a:buFontTx/>
              <a:buNone/>
            </a:pPr>
            <a:r>
              <a:rPr lang="en-US" sz="2400" dirty="0" smtClean="0"/>
              <a:t>	</a:t>
            </a:r>
            <a:endParaRPr lang="en-US" sz="2200" dirty="0" smtClean="0">
              <a:sym typeface="Symbol" pitchFamily="18" charset="2"/>
            </a:endParaRPr>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Rice’s Proof -1</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5000"/>
              </a:lnSpc>
              <a:buFontTx/>
              <a:buNone/>
            </a:pPr>
            <a:r>
              <a:rPr lang="en-US" sz="2400" b="1" dirty="0" smtClean="0"/>
              <a:t>Proof</a:t>
            </a:r>
            <a:r>
              <a:rPr lang="en-US" sz="2400" dirty="0" smtClean="0"/>
              <a:t>:  We will assume, </a:t>
            </a:r>
            <a:r>
              <a:rPr lang="en-US" sz="2400" i="1" dirty="0" err="1" smtClean="0"/>
              <a:t>wlog</a:t>
            </a:r>
            <a:r>
              <a:rPr lang="en-US" sz="2400" dirty="0" smtClean="0"/>
              <a:t>, that </a:t>
            </a:r>
            <a:r>
              <a:rPr lang="en-US" sz="2400" b="1" dirty="0" smtClean="0"/>
              <a:t>P</a:t>
            </a:r>
            <a:r>
              <a:rPr lang="en-US" sz="2400" dirty="0" smtClean="0"/>
              <a:t> does not contain </a:t>
            </a:r>
            <a:r>
              <a:rPr lang="en-US" sz="2400" b="1" dirty="0" smtClean="0"/>
              <a:t>Ø</a:t>
            </a:r>
            <a:r>
              <a:rPr lang="en-US" sz="2400" dirty="0" smtClean="0"/>
              <a:t>.  If it does we switch our attention to the complement of </a:t>
            </a:r>
            <a:r>
              <a:rPr lang="en-US" sz="2400" b="1" dirty="0" smtClean="0"/>
              <a:t>P</a:t>
            </a:r>
            <a:r>
              <a:rPr lang="en-US" sz="2400" dirty="0" smtClean="0"/>
              <a:t>.  Now, since </a:t>
            </a:r>
            <a:r>
              <a:rPr lang="en-US" sz="2400" b="1" dirty="0" smtClean="0"/>
              <a:t>P</a:t>
            </a:r>
            <a:r>
              <a:rPr lang="en-US" sz="2400" dirty="0" smtClean="0"/>
              <a:t> is non-trivial, there exists some language </a:t>
            </a:r>
            <a:r>
              <a:rPr lang="en-US" sz="2400" b="1" dirty="0" smtClean="0"/>
              <a:t>L</a:t>
            </a:r>
            <a:r>
              <a:rPr lang="en-US" sz="2400" dirty="0" smtClean="0"/>
              <a:t> with property </a:t>
            </a:r>
            <a:r>
              <a:rPr lang="en-US" sz="2400" b="1" dirty="0" smtClean="0"/>
              <a:t>P</a:t>
            </a:r>
            <a:r>
              <a:rPr lang="en-US" sz="2400" dirty="0" smtClean="0"/>
              <a:t>.  Let </a:t>
            </a:r>
            <a:r>
              <a:rPr lang="en-US" sz="2400" b="1" dirty="0" smtClean="0"/>
              <a:t>[r] </a:t>
            </a:r>
            <a:r>
              <a:rPr lang="en-US" sz="2400" dirty="0" smtClean="0"/>
              <a:t>be a recursive function whose domain is </a:t>
            </a:r>
            <a:r>
              <a:rPr lang="en-US" sz="2400" b="1" dirty="0" smtClean="0"/>
              <a:t>L</a:t>
            </a:r>
            <a:r>
              <a:rPr lang="en-US" sz="2400" dirty="0" smtClean="0"/>
              <a:t> (</a:t>
            </a:r>
            <a:r>
              <a:rPr lang="en-US" sz="2400" b="1" dirty="0" smtClean="0"/>
              <a:t>r</a:t>
            </a:r>
            <a:r>
              <a:rPr lang="en-US" sz="2400" dirty="0" smtClean="0"/>
              <a:t> is the index of a semi-decision procedure for </a:t>
            </a:r>
            <a:r>
              <a:rPr lang="en-US" sz="2400" b="1" dirty="0" smtClean="0"/>
              <a:t>L</a:t>
            </a:r>
            <a:r>
              <a:rPr lang="en-US" sz="2400" dirty="0" smtClean="0"/>
              <a:t>).  Suppose </a:t>
            </a:r>
            <a:r>
              <a:rPr lang="en-US" sz="2400" b="1" dirty="0" smtClean="0"/>
              <a:t>P</a:t>
            </a:r>
            <a:r>
              <a:rPr lang="en-US" sz="2400" dirty="0" smtClean="0"/>
              <a:t> were decidable.  We will use this decision procedure and the existence of </a:t>
            </a:r>
            <a:r>
              <a:rPr lang="en-US" sz="2400" b="1" dirty="0" smtClean="0"/>
              <a:t>r</a:t>
            </a:r>
            <a:r>
              <a:rPr lang="en-US" sz="2400" dirty="0" smtClean="0"/>
              <a:t> to decide </a:t>
            </a:r>
            <a:r>
              <a:rPr lang="en-US" sz="2400" b="1" dirty="0" smtClean="0"/>
              <a:t>K</a:t>
            </a:r>
            <a:r>
              <a:rPr lang="en-US" sz="2400" b="1" baseline="-25000" dirty="0" smtClean="0"/>
              <a:t>0</a:t>
            </a:r>
            <a:r>
              <a:rPr lang="en-US" sz="2400" dirty="0" smtClean="0"/>
              <a:t>.  </a:t>
            </a:r>
          </a:p>
          <a:p>
            <a:pPr eaLnBrk="1" hangingPunct="1">
              <a:lnSpc>
                <a:spcPct val="95000"/>
              </a:lnSpc>
              <a:buFontTx/>
              <a:buNone/>
            </a:pPr>
            <a:r>
              <a:rPr lang="en-US" sz="2400" dirty="0" smtClean="0"/>
              <a:t>	</a:t>
            </a:r>
            <a:endParaRPr lang="en-US" sz="2200" dirty="0" smtClean="0">
              <a:sym typeface="Symbol" pitchFamily="18" charset="2"/>
            </a:endParaRPr>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Rice’s Proof -2</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5000"/>
              </a:lnSpc>
              <a:buFontTx/>
              <a:buNone/>
            </a:pPr>
            <a:r>
              <a:rPr lang="en-US" sz="2400" dirty="0" smtClean="0"/>
              <a:t>	First we define a function </a:t>
            </a:r>
            <a:r>
              <a:rPr lang="en-US" sz="2400" b="1" dirty="0" err="1" smtClean="0"/>
              <a:t>F</a:t>
            </a:r>
            <a:r>
              <a:rPr lang="en-US" sz="2400" b="1" baseline="-25000" dirty="0" err="1" smtClean="0"/>
              <a:t>r,x,y</a:t>
            </a:r>
            <a:r>
              <a:rPr lang="en-US" sz="2400" dirty="0" smtClean="0"/>
              <a:t> for </a:t>
            </a:r>
            <a:r>
              <a:rPr lang="en-US" sz="2400" b="1" dirty="0" smtClean="0"/>
              <a:t>r</a:t>
            </a:r>
            <a:r>
              <a:rPr lang="en-US" sz="2400" dirty="0" smtClean="0"/>
              <a:t> and each function </a:t>
            </a:r>
            <a:r>
              <a:rPr lang="en-US" sz="2400" b="1" dirty="0" smtClean="0"/>
              <a:t>[x]</a:t>
            </a:r>
            <a:r>
              <a:rPr lang="en-US" sz="2400" dirty="0" smtClean="0"/>
              <a:t> and input </a:t>
            </a:r>
            <a:r>
              <a:rPr lang="en-US" sz="2400" b="1" dirty="0" smtClean="0"/>
              <a:t>y</a:t>
            </a:r>
            <a:r>
              <a:rPr lang="en-US" sz="2400" dirty="0" smtClean="0"/>
              <a:t> as follows.</a:t>
            </a:r>
          </a:p>
          <a:p>
            <a:pPr eaLnBrk="1" hangingPunct="1">
              <a:lnSpc>
                <a:spcPct val="95000"/>
              </a:lnSpc>
              <a:buFontTx/>
              <a:buNone/>
            </a:pPr>
            <a:r>
              <a:rPr lang="en-US" sz="2400" b="1" dirty="0" smtClean="0"/>
              <a:t>		</a:t>
            </a:r>
            <a:r>
              <a:rPr lang="en-US" sz="2400" b="1" dirty="0" err="1" smtClean="0"/>
              <a:t>F</a:t>
            </a:r>
            <a:r>
              <a:rPr lang="en-US" sz="2400" b="1" baseline="-25000" dirty="0" err="1" smtClean="0"/>
              <a:t>r,x,y</a:t>
            </a:r>
            <a:r>
              <a:rPr lang="en-US" sz="2400" b="1" dirty="0" smtClean="0"/>
              <a:t>( z ) = HALT( x , y ) + HALT( r , z )</a:t>
            </a:r>
          </a:p>
          <a:p>
            <a:pPr eaLnBrk="1" hangingPunct="1">
              <a:lnSpc>
                <a:spcPct val="95000"/>
              </a:lnSpc>
              <a:buFontTx/>
              <a:buNone/>
            </a:pPr>
            <a:r>
              <a:rPr lang="en-US" sz="2400" dirty="0" smtClean="0"/>
              <a:t>	The domain of this function is </a:t>
            </a:r>
            <a:r>
              <a:rPr lang="en-US" sz="2400" b="1" dirty="0" smtClean="0"/>
              <a:t>L</a:t>
            </a:r>
            <a:r>
              <a:rPr lang="en-US" sz="2400" dirty="0" smtClean="0"/>
              <a:t> if </a:t>
            </a:r>
            <a:r>
              <a:rPr lang="en-US" sz="2400" b="1" dirty="0" smtClean="0"/>
              <a:t>[x](y) </a:t>
            </a:r>
            <a:r>
              <a:rPr lang="en-US" sz="2400" dirty="0" smtClean="0"/>
              <a:t>converges, otherwise it’s </a:t>
            </a:r>
            <a:r>
              <a:rPr lang="en-US" sz="2400" b="1" dirty="0" smtClean="0"/>
              <a:t>Ø</a:t>
            </a:r>
            <a:r>
              <a:rPr lang="en-US" sz="2400" dirty="0" smtClean="0"/>
              <a:t>.  Now if we can determine membership in </a:t>
            </a:r>
            <a:r>
              <a:rPr lang="en-US" sz="2400" b="1" dirty="0" smtClean="0"/>
              <a:t>L</a:t>
            </a:r>
            <a:r>
              <a:rPr lang="en-US" sz="2400" b="1" baseline="-25000" dirty="0" smtClean="0"/>
              <a:t>P</a:t>
            </a:r>
            <a:r>
              <a:rPr lang="en-US" sz="2400" dirty="0" smtClean="0"/>
              <a:t> , we can use this algorithm to decide </a:t>
            </a:r>
            <a:r>
              <a:rPr lang="en-US" sz="2400" b="1" dirty="0" smtClean="0"/>
              <a:t>K</a:t>
            </a:r>
            <a:r>
              <a:rPr lang="en-US" sz="2400" b="1" baseline="-25000" dirty="0" smtClean="0"/>
              <a:t>0</a:t>
            </a:r>
            <a:r>
              <a:rPr lang="en-US" sz="2400" dirty="0" smtClean="0"/>
              <a:t> merely by applying it to </a:t>
            </a:r>
            <a:r>
              <a:rPr lang="en-US" sz="2400" b="1" dirty="0" err="1" smtClean="0"/>
              <a:t>F</a:t>
            </a:r>
            <a:r>
              <a:rPr lang="en-US" sz="2400" b="1" baseline="-25000" dirty="0" err="1" smtClean="0"/>
              <a:t>r,x,y</a:t>
            </a:r>
            <a:r>
              <a:rPr lang="en-US" sz="2400" dirty="0" smtClean="0"/>
              <a:t>.  An answer as to whether or not </a:t>
            </a:r>
            <a:r>
              <a:rPr lang="en-US" sz="2400" b="1" dirty="0" err="1" smtClean="0"/>
              <a:t>F</a:t>
            </a:r>
            <a:r>
              <a:rPr lang="en-US" sz="2400" b="1" baseline="-25000" dirty="0" err="1" smtClean="0"/>
              <a:t>r,x,y</a:t>
            </a:r>
            <a:r>
              <a:rPr lang="en-US" sz="2400" dirty="0" smtClean="0"/>
              <a:t> has property </a:t>
            </a:r>
            <a:r>
              <a:rPr lang="en-US" sz="2400" b="1" dirty="0" smtClean="0"/>
              <a:t>P</a:t>
            </a:r>
            <a:r>
              <a:rPr lang="en-US" sz="2400" dirty="0" smtClean="0"/>
              <a:t> is also the correct answer as to whether or not </a:t>
            </a:r>
            <a:r>
              <a:rPr lang="en-US" sz="2400" b="1" dirty="0" smtClean="0"/>
              <a:t>[x](y) </a:t>
            </a:r>
            <a:r>
              <a:rPr lang="en-US" sz="2400" dirty="0" smtClean="0"/>
              <a:t>converges.  </a:t>
            </a:r>
            <a:br>
              <a:rPr lang="en-US" sz="2400" dirty="0" smtClean="0"/>
            </a:br>
            <a:endParaRPr lang="en-US" sz="2200" dirty="0" smtClean="0">
              <a:sym typeface="Symbol" pitchFamily="18" charset="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sp>
        <p:nvSpPr>
          <p:cNvPr id="13315" name="Rectangle 3"/>
          <p:cNvSpPr>
            <a:spLocks noGrp="1" noChangeArrowheads="1"/>
          </p:cNvSpPr>
          <p:nvPr>
            <p:ph type="body" idx="1"/>
          </p:nvPr>
        </p:nvSpPr>
        <p:spPr>
          <a:xfrm>
            <a:off x="533400" y="2438400"/>
            <a:ext cx="8382000" cy="3429000"/>
          </a:xfrm>
        </p:spPr>
        <p:txBody>
          <a:bodyPr/>
          <a:lstStyle/>
          <a:p>
            <a:pPr lvl="2" eaLnBrk="1" hangingPunct="1">
              <a:buFont typeface="Times" pitchFamily="-110" charset="0"/>
              <a:buNone/>
            </a:pPr>
            <a:r>
              <a:rPr lang="en-US" sz="2000" b="1" smtClean="0">
                <a:latin typeface="Times New Roman" pitchFamily="-110" charset="0"/>
              </a:rPr>
              <a:t>	Many problems have polynomial algorithms</a:t>
            </a:r>
            <a:r>
              <a:rPr lang="en-US" sz="2000" smtClean="0">
                <a:latin typeface="Times New Roman" pitchFamily="-110" charset="0"/>
              </a:rPr>
              <a:t> </a:t>
            </a:r>
            <a:r>
              <a:rPr lang="en-US" sz="2000" b="1" smtClean="0">
                <a:latin typeface="Times New Roman" pitchFamily="-110" charset="0"/>
              </a:rPr>
              <a:t>(Fortunately). </a:t>
            </a:r>
          </a:p>
          <a:p>
            <a:pPr lvl="2" eaLnBrk="1" hangingPunct="1"/>
            <a:endParaRPr lang="en-US" sz="2000" b="1" smtClean="0">
              <a:latin typeface="Times New Roman" pitchFamily="-110" charset="0"/>
            </a:endParaRPr>
          </a:p>
          <a:p>
            <a:pPr lvl="2" eaLnBrk="1" hangingPunct="1">
              <a:buFont typeface="Times" pitchFamily="-110" charset="0"/>
              <a:buNone/>
            </a:pPr>
            <a:r>
              <a:rPr lang="en-US" sz="2000" b="1" smtClean="0">
                <a:latin typeface="Times New Roman" pitchFamily="-110" charset="0"/>
              </a:rPr>
              <a:t>	Why fortunately? Because, most exponential algorithms are essentially useless for problem instances with n much larger than 50 or 60. We have algorithms for them, but the best of these will take 100's of years to run, even on much faster computers than we now envision</a:t>
            </a:r>
            <a:r>
              <a:rPr lang="en-US" sz="2000" smtClean="0">
                <a:latin typeface="Times New Roman" pitchFamily="-110" charset="0"/>
              </a:rPr>
              <a:t>.</a:t>
            </a:r>
          </a:p>
          <a:p>
            <a:pPr lvl="2" eaLnBrk="1" hangingPunct="1"/>
            <a:endParaRPr lang="en-US" sz="2000" smtClean="0">
              <a:latin typeface="Times New Roman" pitchFamily="-110" charset="0"/>
            </a:endParaRPr>
          </a:p>
          <a:p>
            <a:pPr eaLnBrk="1" hangingPunct="1"/>
            <a:endParaRPr lang="en-US" sz="2800" smtClean="0"/>
          </a:p>
        </p:txBody>
      </p:sp>
      <p:sp>
        <p:nvSpPr>
          <p:cNvPr id="46084" name="Rectangle 4"/>
          <p:cNvSpPr>
            <a:spLocks noChangeArrowheads="1"/>
          </p:cNvSpPr>
          <p:nvPr/>
        </p:nvSpPr>
        <p:spPr bwMode="auto">
          <a:xfrm>
            <a:off x="4803775" y="1276350"/>
            <a:ext cx="184150" cy="336550"/>
          </a:xfrm>
          <a:prstGeom prst="rect">
            <a:avLst/>
          </a:prstGeom>
          <a:noFill/>
          <a:ln w="9525">
            <a:noFill/>
            <a:miter lim="800000"/>
            <a:headEnd/>
            <a:tailEnd/>
          </a:ln>
        </p:spPr>
        <p:txBody>
          <a:bodyPr wrap="none">
            <a:spAutoFit/>
          </a:bodyPr>
          <a:lstStyle/>
          <a:p>
            <a:endParaRPr lang="en-US" b="0">
              <a:latin typeface="Arial" charset="0"/>
            </a:endParaRPr>
          </a:p>
        </p:txBody>
      </p:sp>
      <p:sp>
        <p:nvSpPr>
          <p:cNvPr id="46085" name="Rectangle 5"/>
          <p:cNvSpPr>
            <a:spLocks noChangeArrowheads="1"/>
          </p:cNvSpPr>
          <p:nvPr/>
        </p:nvSpPr>
        <p:spPr bwMode="auto">
          <a:xfrm>
            <a:off x="2514600" y="984250"/>
            <a:ext cx="6502400" cy="823913"/>
          </a:xfrm>
          <a:prstGeom prst="rect">
            <a:avLst/>
          </a:prstGeom>
          <a:noFill/>
          <a:ln w="9525">
            <a:noFill/>
            <a:miter lim="800000"/>
            <a:headEnd/>
            <a:tailEnd/>
          </a:ln>
        </p:spPr>
        <p:txBody>
          <a:bodyPr>
            <a:spAutoFit/>
          </a:bodyPr>
          <a:lstStyle/>
          <a:p>
            <a:r>
              <a:rPr lang="en-US" sz="3200" b="0" i="1" baseline="0">
                <a:solidFill>
                  <a:schemeClr val="bg2"/>
                </a:solidFill>
                <a:ea typeface="Osaka" pitchFamily="-110" charset="-128"/>
              </a:rPr>
              <a:t>     </a:t>
            </a:r>
          </a:p>
          <a:p>
            <a:endParaRPr lang="en-US" b="0">
              <a:latin typeface="Arial" charset="0"/>
            </a:endParaRPr>
          </a:p>
        </p:txBody>
      </p:sp>
      <p:sp>
        <p:nvSpPr>
          <p:cNvPr id="46086" name="Rectangle 6"/>
          <p:cNvSpPr>
            <a:spLocks noChangeArrowheads="1"/>
          </p:cNvSpPr>
          <p:nvPr/>
        </p:nvSpPr>
        <p:spPr bwMode="auto">
          <a:xfrm>
            <a:off x="2667000" y="1295400"/>
            <a:ext cx="3533775" cy="579438"/>
          </a:xfrm>
          <a:prstGeom prst="rect">
            <a:avLst/>
          </a:prstGeom>
          <a:noFill/>
          <a:ln w="9525">
            <a:noFill/>
            <a:miter lim="800000"/>
            <a:headEnd/>
            <a:tailEnd/>
          </a:ln>
        </p:spPr>
        <p:txBody>
          <a:bodyPr>
            <a:spAutoFit/>
          </a:bodyPr>
          <a:lstStyle/>
          <a:p>
            <a:r>
              <a:rPr lang="en-US" sz="3200" i="1" baseline="0">
                <a:solidFill>
                  <a:schemeClr val="bg2"/>
                </a:solidFill>
                <a:ea typeface="Osaka" pitchFamily="-110" charset="-128"/>
              </a:rPr>
              <a:t>About Problems</a:t>
            </a:r>
            <a:endParaRPr lang="en-US" sz="3200" b="0" i="1" baseline="0">
              <a:solidFill>
                <a:schemeClr val="bg2"/>
              </a:solidFill>
              <a:ea typeface="Osaka" pitchFamily="-110" charset="-128"/>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Rice’s Proof -3</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5000"/>
              </a:lnSpc>
              <a:buFontTx/>
              <a:buNone/>
            </a:pPr>
            <a:r>
              <a:rPr lang="en-US" sz="2400" dirty="0" smtClean="0"/>
              <a:t>	Thus, there can be no decision procedure for </a:t>
            </a:r>
            <a:r>
              <a:rPr lang="en-US" sz="2400" b="1" dirty="0" smtClean="0"/>
              <a:t>P</a:t>
            </a:r>
            <a:r>
              <a:rPr lang="en-US" sz="2400" dirty="0" smtClean="0"/>
              <a:t>.  And consequently, there can be no decision procedure for any non-trivial property of re languages.</a:t>
            </a:r>
          </a:p>
          <a:p>
            <a:pPr eaLnBrk="1" hangingPunct="1">
              <a:lnSpc>
                <a:spcPct val="95000"/>
              </a:lnSpc>
              <a:buFontTx/>
              <a:buNone/>
            </a:pPr>
            <a:endParaRPr lang="en-US" sz="2400" dirty="0" smtClean="0"/>
          </a:p>
          <a:p>
            <a:pPr eaLnBrk="1" hangingPunct="1">
              <a:lnSpc>
                <a:spcPct val="95000"/>
              </a:lnSpc>
              <a:buFontTx/>
              <a:buNone/>
            </a:pPr>
            <a:r>
              <a:rPr lang="en-US" sz="2400" dirty="0" smtClean="0"/>
              <a:t>	Note: This does not apply if P is trivial, nor does it apply if P can differentiate indices that converge for precisely the same values.</a:t>
            </a:r>
          </a:p>
        </p:txBody>
      </p:sp>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I/O property</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200" dirty="0" smtClean="0"/>
              <a:t>An I/O property, </a:t>
            </a:r>
            <a:r>
              <a:rPr lang="en-US" sz="2000" b="1" dirty="0" smtClean="0">
                <a:latin typeface="Script MT Bold" pitchFamily="66" charset="0"/>
              </a:rPr>
              <a:t>P</a:t>
            </a:r>
            <a:r>
              <a:rPr lang="en-US" sz="2200" dirty="0" smtClean="0"/>
              <a:t>, of indices of recursive function is one that cannot differentiate indices of functions that produce precisely the same value for each input. </a:t>
            </a:r>
          </a:p>
          <a:p>
            <a:pPr eaLnBrk="1" hangingPunct="1">
              <a:lnSpc>
                <a:spcPct val="80000"/>
              </a:lnSpc>
            </a:pPr>
            <a:r>
              <a:rPr lang="en-US" sz="2200" dirty="0" smtClean="0"/>
              <a:t>This means that if two indices, </a:t>
            </a:r>
            <a:r>
              <a:rPr lang="en-US" sz="2200" b="1" dirty="0" smtClean="0"/>
              <a:t>f</a:t>
            </a:r>
            <a:r>
              <a:rPr lang="en-US" sz="2200" dirty="0" smtClean="0"/>
              <a:t> and </a:t>
            </a:r>
            <a:r>
              <a:rPr lang="en-US" sz="2200" b="1" dirty="0" smtClean="0"/>
              <a:t>g</a:t>
            </a:r>
            <a:r>
              <a:rPr lang="en-US" sz="2200" dirty="0" smtClean="0"/>
              <a:t>, are such that </a:t>
            </a:r>
            <a:r>
              <a:rPr lang="en-US" sz="2200" b="1" dirty="0" smtClean="0">
                <a:sym typeface="Symbol" pitchFamily="18" charset="2"/>
              </a:rPr>
              <a:t></a:t>
            </a:r>
            <a:r>
              <a:rPr lang="en-US" sz="2200" b="1" baseline="-25000" dirty="0" smtClean="0">
                <a:sym typeface="Symbol" pitchFamily="18" charset="2"/>
              </a:rPr>
              <a:t>f</a:t>
            </a:r>
            <a:r>
              <a:rPr lang="en-US" sz="2200" dirty="0" smtClean="0"/>
              <a:t> and  </a:t>
            </a:r>
            <a:r>
              <a:rPr lang="en-US" sz="2200" b="1" dirty="0" smtClean="0">
                <a:sym typeface="Symbol" pitchFamily="18" charset="2"/>
              </a:rPr>
              <a:t></a:t>
            </a:r>
            <a:r>
              <a:rPr lang="en-US" sz="2200" b="1" baseline="-25000" dirty="0" smtClean="0">
                <a:sym typeface="Symbol" pitchFamily="18" charset="2"/>
              </a:rPr>
              <a:t>g</a:t>
            </a:r>
            <a:r>
              <a:rPr lang="en-US" sz="2200" dirty="0" smtClean="0"/>
              <a:t> converge on the same inputs and, when they converge, produce precisely the same result, then both </a:t>
            </a:r>
            <a:r>
              <a:rPr lang="en-US" sz="2200" b="1" dirty="0" smtClean="0"/>
              <a:t>f</a:t>
            </a:r>
            <a:r>
              <a:rPr lang="en-US" sz="2200" dirty="0" smtClean="0"/>
              <a:t> and </a:t>
            </a:r>
            <a:r>
              <a:rPr lang="en-US" sz="2200" b="1" dirty="0" smtClean="0"/>
              <a:t>g</a:t>
            </a:r>
            <a:r>
              <a:rPr lang="en-US" sz="2200" dirty="0" smtClean="0"/>
              <a:t> must have property </a:t>
            </a:r>
            <a:r>
              <a:rPr lang="en-US" sz="2000" b="1" dirty="0" smtClean="0">
                <a:latin typeface="Script MT Bold" pitchFamily="66" charset="0"/>
              </a:rPr>
              <a:t>P</a:t>
            </a:r>
            <a:r>
              <a:rPr lang="en-US" sz="2200" dirty="0" smtClean="0"/>
              <a:t>, or neither one has this property.</a:t>
            </a:r>
          </a:p>
          <a:p>
            <a:pPr eaLnBrk="1" hangingPunct="1">
              <a:lnSpc>
                <a:spcPct val="80000"/>
              </a:lnSpc>
            </a:pPr>
            <a:r>
              <a:rPr lang="en-US" sz="2200" dirty="0" smtClean="0"/>
              <a:t>Note that any I/O property of recursive function indices also defines a property of re languages, since the domains of functions with the same I/O behavior are equal. However, not all properties of re languages are I/O properties. </a:t>
            </a:r>
          </a:p>
          <a:p>
            <a:pPr eaLnBrk="1" hangingPunct="1">
              <a:lnSpc>
                <a:spcPct val="80000"/>
              </a:lnSpc>
            </a:pPr>
            <a:endParaRPr lang="en-US" sz="2200" dirty="0" smtClean="0">
              <a:sym typeface="Symbol" pitchFamily="18" charset="2"/>
            </a:endParaRP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Strong Rice’s Theorem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5000"/>
              </a:lnSpc>
              <a:buFontTx/>
              <a:buNone/>
            </a:pPr>
            <a:r>
              <a:rPr lang="en-US" sz="2400" b="1" dirty="0" smtClean="0"/>
              <a:t>Rice’s Theorem</a:t>
            </a:r>
            <a:r>
              <a:rPr lang="en-US" sz="2400" dirty="0" smtClean="0"/>
              <a:t>: Let </a:t>
            </a:r>
            <a:r>
              <a:rPr lang="en-US" sz="2400" b="1" dirty="0" smtClean="0">
                <a:latin typeface="Script MT Bold" pitchFamily="66" charset="0"/>
              </a:rPr>
              <a:t>P</a:t>
            </a:r>
            <a:r>
              <a:rPr lang="en-US" sz="2400" dirty="0" smtClean="0"/>
              <a:t> be some non-trivial I/O property of the indices of recursive functions. Then</a:t>
            </a:r>
          </a:p>
          <a:p>
            <a:pPr eaLnBrk="1" hangingPunct="1">
              <a:lnSpc>
                <a:spcPct val="95000"/>
              </a:lnSpc>
              <a:buFontTx/>
              <a:buNone/>
            </a:pPr>
            <a:r>
              <a:rPr lang="en-US" sz="2400" dirty="0" smtClean="0"/>
              <a:t>		</a:t>
            </a:r>
            <a:r>
              <a:rPr lang="en-US" sz="2400" b="1" dirty="0" smtClean="0"/>
              <a:t>S</a:t>
            </a:r>
            <a:r>
              <a:rPr lang="en-US" sz="2400" b="1" baseline="-25000" dirty="0" smtClean="0">
                <a:latin typeface="Script MT Bold" pitchFamily="66" charset="0"/>
              </a:rPr>
              <a:t>P</a:t>
            </a:r>
            <a:r>
              <a:rPr lang="en-US" sz="2400" b="1" dirty="0" smtClean="0"/>
              <a:t> = { x | </a:t>
            </a:r>
            <a:r>
              <a:rPr lang="en-US" sz="2400" b="1" dirty="0" smtClean="0">
                <a:sym typeface="Symbol" pitchFamily="18" charset="2"/>
              </a:rPr>
              <a:t></a:t>
            </a:r>
            <a:r>
              <a:rPr lang="en-US" sz="2400" b="1" baseline="-25000" dirty="0" smtClean="0">
                <a:sym typeface="Symbol" pitchFamily="18" charset="2"/>
              </a:rPr>
              <a:t>x</a:t>
            </a:r>
            <a:r>
              <a:rPr lang="en-US" sz="2400" b="1" dirty="0" smtClean="0"/>
              <a:t> has property </a:t>
            </a:r>
            <a:r>
              <a:rPr lang="en-US" sz="2400" b="1" dirty="0" smtClean="0">
                <a:latin typeface="Script MT Bold" pitchFamily="66" charset="0"/>
              </a:rPr>
              <a:t>P</a:t>
            </a:r>
            <a:r>
              <a:rPr lang="en-US" sz="2400" b="1" dirty="0" smtClean="0"/>
              <a:t>) }</a:t>
            </a:r>
          </a:p>
          <a:p>
            <a:pPr eaLnBrk="1" hangingPunct="1">
              <a:lnSpc>
                <a:spcPct val="95000"/>
              </a:lnSpc>
              <a:buFontTx/>
              <a:buNone/>
            </a:pPr>
            <a:r>
              <a:rPr lang="en-US" sz="2400" dirty="0" smtClean="0"/>
              <a:t>	is </a:t>
            </a:r>
            <a:r>
              <a:rPr lang="en-US" sz="2400" dirty="0" err="1" smtClean="0"/>
              <a:t>undecidable</a:t>
            </a:r>
            <a:r>
              <a:rPr lang="en-US" sz="2400" dirty="0" smtClean="0"/>
              <a:t>.  Note that membership in </a:t>
            </a:r>
            <a:r>
              <a:rPr lang="en-US" sz="2400" b="1" dirty="0" smtClean="0"/>
              <a:t>S</a:t>
            </a:r>
            <a:r>
              <a:rPr lang="en-US" sz="2400" b="1" baseline="-25000" dirty="0" smtClean="0">
                <a:latin typeface="Script MT Bold" pitchFamily="66" charset="0"/>
              </a:rPr>
              <a:t>P</a:t>
            </a:r>
            <a:r>
              <a:rPr lang="en-US" sz="2400" dirty="0" smtClean="0"/>
              <a:t> is based purely on the input/output behavior of a function, not on any aspect of its implementation.</a:t>
            </a:r>
          </a:p>
          <a:p>
            <a:pPr eaLnBrk="1" hangingPunct="1">
              <a:lnSpc>
                <a:spcPct val="95000"/>
              </a:lnSpc>
              <a:buFontTx/>
              <a:buNone/>
            </a:pPr>
            <a:r>
              <a:rPr lang="en-US" sz="2400" dirty="0" smtClean="0"/>
              <a:t>	</a:t>
            </a:r>
            <a:endParaRPr lang="en-US" sz="2200" dirty="0" smtClean="0">
              <a:sym typeface="Symbol" pitchFamily="18" charset="2"/>
            </a:endParaRPr>
          </a:p>
        </p:txBody>
      </p:sp>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Strong Rice’s Proof</a:t>
            </a:r>
            <a:endParaRPr lang="en-US" sz="4000" dirty="0"/>
          </a:p>
        </p:txBody>
      </p:sp>
      <p:sp>
        <p:nvSpPr>
          <p:cNvPr id="3" name="Content Placeholder 2"/>
          <p:cNvSpPr>
            <a:spLocks noGrp="1"/>
          </p:cNvSpPr>
          <p:nvPr>
            <p:ph idx="1"/>
          </p:nvPr>
        </p:nvSpPr>
        <p:spPr>
          <a:xfrm>
            <a:off x="1752600" y="2438400"/>
            <a:ext cx="7391400" cy="3810000"/>
          </a:xfrm>
        </p:spPr>
        <p:txBody>
          <a:bodyPr/>
          <a:lstStyle/>
          <a:p>
            <a:pPr>
              <a:spcBef>
                <a:spcPct val="50000"/>
              </a:spcBef>
            </a:pPr>
            <a:r>
              <a:rPr lang="en-US" sz="2400" dirty="0" smtClean="0"/>
              <a:t>Given </a:t>
            </a:r>
            <a:r>
              <a:rPr lang="en-US" sz="2400" b="1" dirty="0" smtClean="0"/>
              <a:t>x</a:t>
            </a:r>
            <a:r>
              <a:rPr lang="en-US" sz="2400" dirty="0" smtClean="0"/>
              <a:t>, </a:t>
            </a:r>
            <a:r>
              <a:rPr lang="en-US" sz="2400" b="1" dirty="0" smtClean="0"/>
              <a:t>y</a:t>
            </a:r>
            <a:r>
              <a:rPr lang="en-US" sz="2400" dirty="0" smtClean="0"/>
              <a:t>, </a:t>
            </a:r>
            <a:r>
              <a:rPr lang="en-US" sz="2400" b="1" dirty="0" smtClean="0"/>
              <a:t>r</a:t>
            </a:r>
            <a:r>
              <a:rPr lang="en-US" sz="2400" dirty="0" smtClean="0"/>
              <a:t>, where </a:t>
            </a:r>
            <a:r>
              <a:rPr lang="en-US" sz="2400" b="1" dirty="0" smtClean="0"/>
              <a:t>r</a:t>
            </a:r>
            <a:r>
              <a:rPr lang="en-US" sz="2400" dirty="0" smtClean="0"/>
              <a:t> is in the set </a:t>
            </a:r>
            <a:r>
              <a:rPr lang="en-US" sz="2400" b="1" dirty="0" smtClean="0"/>
              <a:t>S</a:t>
            </a:r>
            <a:r>
              <a:rPr lang="en-US" sz="2400" b="1" baseline="-25000" dirty="0" smtClean="0">
                <a:latin typeface="Script MT Bold" pitchFamily="66" charset="0"/>
              </a:rPr>
              <a:t>P</a:t>
            </a:r>
            <a:r>
              <a:rPr lang="en-US" sz="2400" b="1" dirty="0" smtClean="0"/>
              <a:t>.= {f | </a:t>
            </a:r>
            <a:r>
              <a:rPr lang="en-US" sz="2400" b="1" dirty="0" smtClean="0">
                <a:sym typeface="Symbol" pitchFamily="18" charset="2"/>
              </a:rPr>
              <a:t></a:t>
            </a:r>
            <a:r>
              <a:rPr lang="en-US" sz="2400" b="1" baseline="-25000" dirty="0" smtClean="0">
                <a:sym typeface="Symbol" pitchFamily="18" charset="2"/>
              </a:rPr>
              <a:t>f</a:t>
            </a:r>
            <a:r>
              <a:rPr lang="en-US" sz="2400" dirty="0" smtClean="0">
                <a:sym typeface="Symbol" pitchFamily="18" charset="2"/>
              </a:rPr>
              <a:t> has property </a:t>
            </a:r>
            <a:r>
              <a:rPr lang="en-US" sz="2400" b="1" dirty="0" smtClean="0">
                <a:latin typeface="Script MT Bold" pitchFamily="66" charset="0"/>
              </a:rPr>
              <a:t>P</a:t>
            </a:r>
            <a:r>
              <a:rPr lang="en-US" sz="2400" dirty="0" smtClean="0">
                <a:sym typeface="Symbol" pitchFamily="18" charset="2"/>
              </a:rPr>
              <a:t>}, define the function </a:t>
            </a:r>
            <a:br>
              <a:rPr lang="en-US" sz="2400" dirty="0" smtClean="0">
                <a:sym typeface="Symbol" pitchFamily="18" charset="2"/>
              </a:rPr>
            </a:br>
            <a:r>
              <a:rPr lang="en-US" sz="2400" b="1" dirty="0" err="1" smtClean="0">
                <a:sym typeface="Symbol" pitchFamily="18" charset="2"/>
              </a:rPr>
              <a:t>f</a:t>
            </a:r>
            <a:r>
              <a:rPr lang="en-US" sz="2400" b="1" baseline="-25000" dirty="0" err="1" smtClean="0">
                <a:sym typeface="Symbol" pitchFamily="18" charset="2"/>
              </a:rPr>
              <a:t>x,y,r</a:t>
            </a:r>
            <a:r>
              <a:rPr lang="en-US" sz="2400" b="1" dirty="0" smtClean="0">
                <a:sym typeface="Symbol" pitchFamily="18" charset="2"/>
              </a:rPr>
              <a:t>(z) = </a:t>
            </a:r>
            <a:r>
              <a:rPr lang="en-US" sz="2400" b="1" baseline="-25000" dirty="0" smtClean="0">
                <a:sym typeface="Symbol" pitchFamily="18" charset="2"/>
              </a:rPr>
              <a:t>x</a:t>
            </a:r>
            <a:r>
              <a:rPr lang="en-US" sz="2400" b="1" dirty="0" smtClean="0">
                <a:sym typeface="Symbol" pitchFamily="18" charset="2"/>
              </a:rPr>
              <a:t>(y) - </a:t>
            </a:r>
            <a:r>
              <a:rPr lang="en-US" sz="2400" b="1" baseline="-25000" dirty="0" smtClean="0">
                <a:sym typeface="Symbol" pitchFamily="18" charset="2"/>
              </a:rPr>
              <a:t>x</a:t>
            </a:r>
            <a:r>
              <a:rPr lang="en-US" sz="2400" b="1" dirty="0" smtClean="0">
                <a:sym typeface="Symbol" pitchFamily="18" charset="2"/>
              </a:rPr>
              <a:t>(y) + </a:t>
            </a:r>
            <a:r>
              <a:rPr lang="en-US" sz="2400" b="1" baseline="-25000" dirty="0" smtClean="0">
                <a:sym typeface="Symbol" pitchFamily="18" charset="2"/>
              </a:rPr>
              <a:t>r</a:t>
            </a:r>
            <a:r>
              <a:rPr lang="en-US" sz="2400" b="1" dirty="0" smtClean="0">
                <a:sym typeface="Symbol" pitchFamily="18" charset="2"/>
              </a:rPr>
              <a:t>(z)</a:t>
            </a:r>
            <a:r>
              <a:rPr lang="en-US" sz="2400" dirty="0" smtClean="0">
                <a:sym typeface="Symbol" pitchFamily="18" charset="2"/>
              </a:rPr>
              <a:t>. </a:t>
            </a:r>
          </a:p>
          <a:p>
            <a:pPr>
              <a:spcBef>
                <a:spcPct val="50000"/>
              </a:spcBef>
            </a:pPr>
            <a:r>
              <a:rPr lang="en-US" sz="2400" b="1" dirty="0" err="1" smtClean="0">
                <a:sym typeface="Symbol" pitchFamily="18" charset="2"/>
              </a:rPr>
              <a:t>f</a:t>
            </a:r>
            <a:r>
              <a:rPr lang="en-US" sz="2400" b="1" baseline="-25000" dirty="0" err="1" smtClean="0">
                <a:sym typeface="Symbol" pitchFamily="18" charset="2"/>
              </a:rPr>
              <a:t>x,y,r</a:t>
            </a:r>
            <a:r>
              <a:rPr lang="en-US" sz="2400" b="1" dirty="0" smtClean="0">
                <a:sym typeface="Symbol" pitchFamily="18" charset="2"/>
              </a:rPr>
              <a:t>(z) = </a:t>
            </a:r>
            <a:r>
              <a:rPr lang="en-US" sz="2400" b="1" baseline="-25000" dirty="0" smtClean="0">
                <a:sym typeface="Symbol" pitchFamily="18" charset="2"/>
              </a:rPr>
              <a:t>r</a:t>
            </a:r>
            <a:r>
              <a:rPr lang="en-US" sz="2400" b="1" dirty="0" smtClean="0">
                <a:sym typeface="Symbol" pitchFamily="18" charset="2"/>
              </a:rPr>
              <a:t>(z)</a:t>
            </a:r>
            <a:r>
              <a:rPr lang="en-US" sz="2400" dirty="0" smtClean="0">
                <a:sym typeface="Symbol" pitchFamily="18" charset="2"/>
              </a:rPr>
              <a:t> </a:t>
            </a:r>
            <a:r>
              <a:rPr lang="en-US" sz="2400" b="1" dirty="0" smtClean="0">
                <a:sym typeface="Symbol" pitchFamily="18" charset="2"/>
              </a:rPr>
              <a:t>if </a:t>
            </a:r>
            <a:r>
              <a:rPr lang="en-US" sz="2400" b="1" baseline="-25000" dirty="0" smtClean="0">
                <a:sym typeface="Symbol" pitchFamily="18" charset="2"/>
              </a:rPr>
              <a:t>x</a:t>
            </a:r>
            <a:r>
              <a:rPr lang="en-US" sz="2400" b="1" dirty="0" smtClean="0">
                <a:sym typeface="Symbol" pitchFamily="18" charset="2"/>
              </a:rPr>
              <a:t>(y) ; =  if </a:t>
            </a:r>
            <a:r>
              <a:rPr lang="en-US" sz="2400" b="1" baseline="-25000" dirty="0" smtClean="0">
                <a:sym typeface="Symbol" pitchFamily="18" charset="2"/>
              </a:rPr>
              <a:t>x</a:t>
            </a:r>
            <a:r>
              <a:rPr lang="en-US" sz="2400" b="1" dirty="0" smtClean="0">
                <a:sym typeface="Symbol" pitchFamily="18" charset="2"/>
              </a:rPr>
              <a:t>(y)</a:t>
            </a:r>
            <a:r>
              <a:rPr lang="en-US" sz="2400" dirty="0" smtClean="0">
                <a:sym typeface="Symbol" pitchFamily="18" charset="2"/>
              </a:rPr>
              <a:t> . </a:t>
            </a:r>
            <a:br>
              <a:rPr lang="en-US" sz="2400" dirty="0" smtClean="0">
                <a:sym typeface="Symbol" pitchFamily="18" charset="2"/>
              </a:rPr>
            </a:br>
            <a:r>
              <a:rPr lang="en-US" sz="2400" dirty="0" smtClean="0">
                <a:sym typeface="Symbol" pitchFamily="18" charset="2"/>
              </a:rPr>
              <a:t>Thus, </a:t>
            </a:r>
            <a:r>
              <a:rPr lang="en-US" sz="2400" b="1" dirty="0" smtClean="0">
                <a:sym typeface="Symbol" pitchFamily="18" charset="2"/>
              </a:rPr>
              <a:t></a:t>
            </a:r>
            <a:r>
              <a:rPr lang="en-US" sz="2400" b="1" baseline="-25000" dirty="0" smtClean="0">
                <a:sym typeface="Symbol" pitchFamily="18" charset="2"/>
              </a:rPr>
              <a:t>x</a:t>
            </a:r>
            <a:r>
              <a:rPr lang="en-US" sz="2400" b="1" dirty="0" smtClean="0">
                <a:sym typeface="Symbol" pitchFamily="18" charset="2"/>
              </a:rPr>
              <a:t>(y)</a:t>
            </a:r>
            <a:r>
              <a:rPr lang="en-US" sz="2400" dirty="0" smtClean="0">
                <a:sym typeface="Symbol" pitchFamily="18" charset="2"/>
              </a:rPr>
              <a:t> </a:t>
            </a:r>
            <a:r>
              <a:rPr lang="en-US" sz="2400" dirty="0" err="1" smtClean="0">
                <a:sym typeface="Symbol" pitchFamily="18" charset="2"/>
              </a:rPr>
              <a:t>iff</a:t>
            </a:r>
            <a:r>
              <a:rPr lang="en-US" sz="2400" dirty="0" smtClean="0">
                <a:sym typeface="Symbol" pitchFamily="18" charset="2"/>
              </a:rPr>
              <a:t> </a:t>
            </a:r>
            <a:r>
              <a:rPr lang="en-US" sz="2400" b="1" dirty="0" err="1" smtClean="0">
                <a:sym typeface="Symbol" pitchFamily="18" charset="2"/>
              </a:rPr>
              <a:t>f</a:t>
            </a:r>
            <a:r>
              <a:rPr lang="en-US" sz="2400" b="1" baseline="-25000" dirty="0" err="1" smtClean="0">
                <a:sym typeface="Symbol" pitchFamily="18" charset="2"/>
              </a:rPr>
              <a:t>x,y,r</a:t>
            </a:r>
            <a:r>
              <a:rPr lang="en-US" sz="2400" dirty="0" smtClean="0">
                <a:sym typeface="Symbol" pitchFamily="18" charset="2"/>
              </a:rPr>
              <a:t> has property </a:t>
            </a:r>
            <a:r>
              <a:rPr lang="en-US" sz="2400" dirty="0" smtClean="0">
                <a:latin typeface="Script MT Bold" pitchFamily="66" charset="0"/>
                <a:sym typeface="Symbol" pitchFamily="18" charset="2"/>
              </a:rPr>
              <a:t>P</a:t>
            </a:r>
            <a:r>
              <a:rPr lang="en-US" sz="2400" dirty="0" smtClean="0">
                <a:sym typeface="Symbol" pitchFamily="18" charset="2"/>
              </a:rPr>
              <a:t>, and so </a:t>
            </a:r>
            <a:br>
              <a:rPr lang="en-US" sz="2400" dirty="0" smtClean="0">
                <a:sym typeface="Symbol" pitchFamily="18" charset="2"/>
              </a:rPr>
            </a:br>
            <a:r>
              <a:rPr lang="en-US" sz="2400" b="1" dirty="0" smtClean="0">
                <a:sym typeface="Symbol" pitchFamily="18" charset="2"/>
              </a:rPr>
              <a:t>K</a:t>
            </a:r>
            <a:r>
              <a:rPr lang="en-US" sz="2400" b="1" baseline="-25000" dirty="0" smtClean="0">
                <a:sym typeface="Symbol" pitchFamily="18" charset="2"/>
              </a:rPr>
              <a:t>0</a:t>
            </a:r>
            <a:r>
              <a:rPr lang="en-US" sz="2400" b="1" dirty="0" smtClean="0">
                <a:sym typeface="Symbol" pitchFamily="18" charset="2"/>
              </a:rPr>
              <a:t> </a:t>
            </a:r>
            <a:r>
              <a:rPr lang="en-US" sz="2400" dirty="0" smtClean="0">
                <a:sym typeface="Symbol" pitchFamily="18" charset="2"/>
              </a:rPr>
              <a:t> </a:t>
            </a:r>
            <a:r>
              <a:rPr lang="en-US" sz="2400" b="1" dirty="0" smtClean="0"/>
              <a:t>S</a:t>
            </a:r>
            <a:r>
              <a:rPr lang="en-US" sz="2400" b="1" baseline="-25000" dirty="0" smtClean="0">
                <a:latin typeface="Script MT Bold" pitchFamily="66" charset="0"/>
              </a:rPr>
              <a:t>P</a:t>
            </a:r>
            <a:r>
              <a:rPr lang="en-US" sz="2400" b="1" dirty="0" smtClean="0"/>
              <a:t>.</a:t>
            </a:r>
            <a:endParaRPr lang="en-US" sz="2400" b="1" dirty="0"/>
          </a:p>
        </p:txBody>
      </p:sp>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Picture Proofs</a:t>
            </a:r>
            <a:endParaRPr lang="en-US" sz="4000" dirty="0"/>
          </a:p>
        </p:txBody>
      </p:sp>
      <p:sp>
        <p:nvSpPr>
          <p:cNvPr id="5" name="Rectangle 4"/>
          <p:cNvSpPr>
            <a:spLocks noChangeArrowheads="1"/>
          </p:cNvSpPr>
          <p:nvPr/>
        </p:nvSpPr>
        <p:spPr bwMode="auto">
          <a:xfrm>
            <a:off x="1735697" y="2302954"/>
            <a:ext cx="4309555" cy="2531521"/>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6" name="Rectangle 5"/>
          <p:cNvSpPr>
            <a:spLocks noChangeArrowheads="1"/>
          </p:cNvSpPr>
          <p:nvPr/>
        </p:nvSpPr>
        <p:spPr bwMode="auto">
          <a:xfrm>
            <a:off x="2497697" y="2455354"/>
            <a:ext cx="1219200" cy="11430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7" name="Line 6"/>
          <p:cNvSpPr>
            <a:spLocks noChangeShapeType="1"/>
          </p:cNvSpPr>
          <p:nvPr/>
        </p:nvSpPr>
        <p:spPr bwMode="auto">
          <a:xfrm>
            <a:off x="2192897" y="2760154"/>
            <a:ext cx="304800" cy="0"/>
          </a:xfrm>
          <a:prstGeom prst="line">
            <a:avLst/>
          </a:prstGeom>
          <a:noFill/>
          <a:ln w="38100">
            <a:solidFill>
              <a:schemeClr val="tx1"/>
            </a:solidFill>
            <a:round/>
            <a:headEnd/>
            <a:tailEnd type="triangle" w="med" len="med"/>
          </a:ln>
        </p:spPr>
        <p:txBody>
          <a:bodyPr/>
          <a:lstStyle/>
          <a:p>
            <a:endParaRPr lang="en-US"/>
          </a:p>
        </p:txBody>
      </p:sp>
      <p:sp>
        <p:nvSpPr>
          <p:cNvPr id="8" name="Line 7"/>
          <p:cNvSpPr>
            <a:spLocks noChangeShapeType="1"/>
          </p:cNvSpPr>
          <p:nvPr/>
        </p:nvSpPr>
        <p:spPr bwMode="auto">
          <a:xfrm>
            <a:off x="2192897" y="3217354"/>
            <a:ext cx="304800" cy="0"/>
          </a:xfrm>
          <a:prstGeom prst="line">
            <a:avLst/>
          </a:prstGeom>
          <a:noFill/>
          <a:ln w="38100">
            <a:solidFill>
              <a:schemeClr val="tx1"/>
            </a:solidFill>
            <a:round/>
            <a:headEnd/>
            <a:tailEnd type="triangle" w="med" len="med"/>
          </a:ln>
        </p:spPr>
        <p:txBody>
          <a:bodyPr/>
          <a:lstStyle/>
          <a:p>
            <a:endParaRPr lang="en-US"/>
          </a:p>
        </p:txBody>
      </p:sp>
      <p:sp>
        <p:nvSpPr>
          <p:cNvPr id="9" name="Text Box 8"/>
          <p:cNvSpPr txBox="1">
            <a:spLocks noChangeArrowheads="1"/>
          </p:cNvSpPr>
          <p:nvPr/>
        </p:nvSpPr>
        <p:spPr bwMode="auto">
          <a:xfrm>
            <a:off x="1811897" y="2560129"/>
            <a:ext cx="304800" cy="366713"/>
          </a:xfrm>
          <a:prstGeom prst="rect">
            <a:avLst/>
          </a:prstGeom>
          <a:noFill/>
          <a:ln w="9525">
            <a:noFill/>
            <a:miter lim="800000"/>
            <a:headEnd/>
            <a:tailEnd/>
          </a:ln>
        </p:spPr>
        <p:txBody>
          <a:bodyPr>
            <a:spAutoFit/>
          </a:bodyPr>
          <a:lstStyle/>
          <a:p>
            <a:pPr>
              <a:spcBef>
                <a:spcPct val="50000"/>
              </a:spcBef>
            </a:pPr>
            <a:r>
              <a:rPr lang="en-US" b="1"/>
              <a:t>x</a:t>
            </a:r>
          </a:p>
        </p:txBody>
      </p:sp>
      <p:sp>
        <p:nvSpPr>
          <p:cNvPr id="10" name="Text Box 9"/>
          <p:cNvSpPr txBox="1">
            <a:spLocks noChangeArrowheads="1"/>
          </p:cNvSpPr>
          <p:nvPr/>
        </p:nvSpPr>
        <p:spPr bwMode="auto">
          <a:xfrm>
            <a:off x="1811897" y="3003042"/>
            <a:ext cx="304800" cy="366712"/>
          </a:xfrm>
          <a:prstGeom prst="rect">
            <a:avLst/>
          </a:prstGeom>
          <a:noFill/>
          <a:ln w="9525">
            <a:noFill/>
            <a:miter lim="800000"/>
            <a:headEnd/>
            <a:tailEnd/>
          </a:ln>
        </p:spPr>
        <p:txBody>
          <a:bodyPr>
            <a:spAutoFit/>
          </a:bodyPr>
          <a:lstStyle/>
          <a:p>
            <a:pPr>
              <a:spcBef>
                <a:spcPct val="50000"/>
              </a:spcBef>
            </a:pPr>
            <a:r>
              <a:rPr lang="en-US" b="1"/>
              <a:t>y</a:t>
            </a:r>
          </a:p>
        </p:txBody>
      </p:sp>
      <p:sp>
        <p:nvSpPr>
          <p:cNvPr id="11" name="Text Box 10"/>
          <p:cNvSpPr txBox="1">
            <a:spLocks noChangeArrowheads="1"/>
          </p:cNvSpPr>
          <p:nvPr/>
        </p:nvSpPr>
        <p:spPr bwMode="auto">
          <a:xfrm>
            <a:off x="2726297" y="2760154"/>
            <a:ext cx="762000" cy="366713"/>
          </a:xfrm>
          <a:prstGeom prst="rect">
            <a:avLst/>
          </a:prstGeom>
          <a:noFill/>
          <a:ln w="9525">
            <a:noFill/>
            <a:miter lim="800000"/>
            <a:headEnd/>
            <a:tailEnd/>
          </a:ln>
        </p:spPr>
        <p:txBody>
          <a:bodyPr>
            <a:spAutoFit/>
          </a:bodyPr>
          <a:lstStyle/>
          <a:p>
            <a:pPr>
              <a:spcBef>
                <a:spcPct val="50000"/>
              </a:spcBef>
            </a:pPr>
            <a:r>
              <a:rPr lang="en-US" b="1">
                <a:sym typeface="Symbol" pitchFamily="18" charset="2"/>
              </a:rPr>
              <a:t></a:t>
            </a:r>
            <a:r>
              <a:rPr lang="en-US" b="1" baseline="-25000">
                <a:sym typeface="Symbol" pitchFamily="18" charset="2"/>
              </a:rPr>
              <a:t>x</a:t>
            </a:r>
            <a:r>
              <a:rPr lang="en-US" b="1">
                <a:sym typeface="Symbol" pitchFamily="18" charset="2"/>
              </a:rPr>
              <a:t>(y)</a:t>
            </a:r>
          </a:p>
        </p:txBody>
      </p:sp>
      <p:sp>
        <p:nvSpPr>
          <p:cNvPr id="12" name="Rectangle 11"/>
          <p:cNvSpPr>
            <a:spLocks noChangeArrowheads="1"/>
          </p:cNvSpPr>
          <p:nvPr/>
        </p:nvSpPr>
        <p:spPr bwMode="auto">
          <a:xfrm>
            <a:off x="4478897" y="3589892"/>
            <a:ext cx="1219200" cy="11430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3" name="Text Box 12"/>
          <p:cNvSpPr txBox="1">
            <a:spLocks noChangeArrowheads="1"/>
          </p:cNvSpPr>
          <p:nvPr/>
        </p:nvSpPr>
        <p:spPr bwMode="auto">
          <a:xfrm>
            <a:off x="4783697" y="4207954"/>
            <a:ext cx="762000" cy="366713"/>
          </a:xfrm>
          <a:prstGeom prst="rect">
            <a:avLst/>
          </a:prstGeom>
          <a:noFill/>
          <a:ln w="9525">
            <a:noFill/>
            <a:miter lim="800000"/>
            <a:headEnd/>
            <a:tailEnd/>
          </a:ln>
        </p:spPr>
        <p:txBody>
          <a:bodyPr>
            <a:spAutoFit/>
          </a:bodyPr>
          <a:lstStyle/>
          <a:p>
            <a:pPr>
              <a:spcBef>
                <a:spcPct val="50000"/>
              </a:spcBef>
            </a:pPr>
            <a:r>
              <a:rPr lang="en-US" b="1">
                <a:sym typeface="Symbol" pitchFamily="18" charset="2"/>
              </a:rPr>
              <a:t></a:t>
            </a:r>
            <a:r>
              <a:rPr lang="en-US" b="1" baseline="-25000">
                <a:sym typeface="Symbol" pitchFamily="18" charset="2"/>
              </a:rPr>
              <a:t>r</a:t>
            </a:r>
            <a:r>
              <a:rPr lang="en-US" b="1">
                <a:sym typeface="Symbol" pitchFamily="18" charset="2"/>
              </a:rPr>
              <a:t>(z)</a:t>
            </a:r>
          </a:p>
        </p:txBody>
      </p:sp>
      <p:sp>
        <p:nvSpPr>
          <p:cNvPr id="14" name="Line 13"/>
          <p:cNvSpPr>
            <a:spLocks noChangeShapeType="1"/>
          </p:cNvSpPr>
          <p:nvPr/>
        </p:nvSpPr>
        <p:spPr bwMode="auto">
          <a:xfrm>
            <a:off x="3716897" y="2988754"/>
            <a:ext cx="381000" cy="0"/>
          </a:xfrm>
          <a:prstGeom prst="line">
            <a:avLst/>
          </a:prstGeom>
          <a:noFill/>
          <a:ln w="38100">
            <a:solidFill>
              <a:schemeClr val="tx1"/>
            </a:solidFill>
            <a:round/>
            <a:headEnd/>
            <a:tailEnd type="triangle" w="med" len="med"/>
          </a:ln>
        </p:spPr>
        <p:txBody>
          <a:bodyPr/>
          <a:lstStyle/>
          <a:p>
            <a:endParaRPr lang="en-US"/>
          </a:p>
        </p:txBody>
      </p:sp>
      <p:sp>
        <p:nvSpPr>
          <p:cNvPr id="15" name="Line 14"/>
          <p:cNvSpPr>
            <a:spLocks noChangeShapeType="1"/>
          </p:cNvSpPr>
          <p:nvPr/>
        </p:nvSpPr>
        <p:spPr bwMode="auto">
          <a:xfrm>
            <a:off x="4097897" y="2988754"/>
            <a:ext cx="0" cy="1143000"/>
          </a:xfrm>
          <a:prstGeom prst="line">
            <a:avLst/>
          </a:prstGeom>
          <a:noFill/>
          <a:ln w="38100">
            <a:solidFill>
              <a:schemeClr val="tx1"/>
            </a:solidFill>
            <a:round/>
            <a:headEnd/>
            <a:tailEnd type="triangle" w="med" len="med"/>
          </a:ln>
        </p:spPr>
        <p:txBody>
          <a:bodyPr/>
          <a:lstStyle/>
          <a:p>
            <a:endParaRPr lang="en-US"/>
          </a:p>
        </p:txBody>
      </p:sp>
      <p:sp>
        <p:nvSpPr>
          <p:cNvPr id="16" name="Line 15"/>
          <p:cNvSpPr>
            <a:spLocks noChangeShapeType="1"/>
          </p:cNvSpPr>
          <p:nvPr/>
        </p:nvSpPr>
        <p:spPr bwMode="auto">
          <a:xfrm>
            <a:off x="4097897" y="4131754"/>
            <a:ext cx="381000" cy="0"/>
          </a:xfrm>
          <a:prstGeom prst="line">
            <a:avLst/>
          </a:prstGeom>
          <a:noFill/>
          <a:ln w="38100">
            <a:solidFill>
              <a:schemeClr val="tx1"/>
            </a:solidFill>
            <a:round/>
            <a:headEnd/>
            <a:tailEnd type="triangle" w="med" len="med"/>
          </a:ln>
        </p:spPr>
        <p:txBody>
          <a:bodyPr/>
          <a:lstStyle/>
          <a:p>
            <a:endParaRPr lang="en-US"/>
          </a:p>
        </p:txBody>
      </p:sp>
      <p:sp>
        <p:nvSpPr>
          <p:cNvPr id="17" name="Line 16"/>
          <p:cNvSpPr>
            <a:spLocks noChangeShapeType="1"/>
          </p:cNvSpPr>
          <p:nvPr/>
        </p:nvSpPr>
        <p:spPr bwMode="auto">
          <a:xfrm>
            <a:off x="1354697" y="4436560"/>
            <a:ext cx="3124200" cy="0"/>
          </a:xfrm>
          <a:prstGeom prst="line">
            <a:avLst/>
          </a:prstGeom>
          <a:noFill/>
          <a:ln w="38100">
            <a:solidFill>
              <a:schemeClr val="tx1"/>
            </a:solidFill>
            <a:round/>
            <a:headEnd/>
            <a:tailEnd type="triangle" w="med" len="med"/>
          </a:ln>
        </p:spPr>
        <p:txBody>
          <a:bodyPr/>
          <a:lstStyle/>
          <a:p>
            <a:endParaRPr lang="en-US"/>
          </a:p>
        </p:txBody>
      </p:sp>
      <p:sp>
        <p:nvSpPr>
          <p:cNvPr id="18" name="Text Box 17"/>
          <p:cNvSpPr txBox="1">
            <a:spLocks noChangeArrowheads="1"/>
          </p:cNvSpPr>
          <p:nvPr/>
        </p:nvSpPr>
        <p:spPr bwMode="auto">
          <a:xfrm>
            <a:off x="1109161" y="4326491"/>
            <a:ext cx="304800" cy="366713"/>
          </a:xfrm>
          <a:prstGeom prst="rect">
            <a:avLst/>
          </a:prstGeom>
          <a:noFill/>
          <a:ln w="9525">
            <a:noFill/>
            <a:miter lim="800000"/>
            <a:headEnd/>
            <a:tailEnd/>
          </a:ln>
        </p:spPr>
        <p:txBody>
          <a:bodyPr>
            <a:spAutoFit/>
          </a:bodyPr>
          <a:lstStyle/>
          <a:p>
            <a:pPr>
              <a:spcBef>
                <a:spcPct val="50000"/>
              </a:spcBef>
            </a:pPr>
            <a:r>
              <a:rPr lang="en-US" b="1" dirty="0"/>
              <a:t>z</a:t>
            </a:r>
          </a:p>
        </p:txBody>
      </p:sp>
      <p:sp>
        <p:nvSpPr>
          <p:cNvPr id="19" name="Line 18"/>
          <p:cNvSpPr>
            <a:spLocks noChangeShapeType="1"/>
          </p:cNvSpPr>
          <p:nvPr/>
        </p:nvSpPr>
        <p:spPr bwMode="auto">
          <a:xfrm>
            <a:off x="5698097" y="4436554"/>
            <a:ext cx="990600" cy="0"/>
          </a:xfrm>
          <a:prstGeom prst="line">
            <a:avLst/>
          </a:prstGeom>
          <a:noFill/>
          <a:ln w="38100">
            <a:solidFill>
              <a:schemeClr val="tx1"/>
            </a:solidFill>
            <a:round/>
            <a:headEnd/>
            <a:tailEnd type="triangle" w="med" len="med"/>
          </a:ln>
        </p:spPr>
        <p:txBody>
          <a:bodyPr/>
          <a:lstStyle/>
          <a:p>
            <a:endParaRPr lang="en-US"/>
          </a:p>
        </p:txBody>
      </p:sp>
      <p:sp>
        <p:nvSpPr>
          <p:cNvPr id="20" name="Text Box 20"/>
          <p:cNvSpPr txBox="1">
            <a:spLocks noChangeArrowheads="1"/>
          </p:cNvSpPr>
          <p:nvPr/>
        </p:nvSpPr>
        <p:spPr bwMode="auto">
          <a:xfrm>
            <a:off x="6155258" y="4614352"/>
            <a:ext cx="2937943" cy="1446550"/>
          </a:xfrm>
          <a:prstGeom prst="rect">
            <a:avLst/>
          </a:prstGeom>
          <a:noFill/>
          <a:ln w="9525">
            <a:noFill/>
            <a:miter lim="800000"/>
            <a:headEnd/>
            <a:tailEnd/>
          </a:ln>
        </p:spPr>
        <p:txBody>
          <a:bodyPr wrap="square">
            <a:spAutoFit/>
          </a:bodyPr>
          <a:lstStyle/>
          <a:p>
            <a:pPr>
              <a:spcBef>
                <a:spcPct val="50000"/>
              </a:spcBef>
            </a:pPr>
            <a:r>
              <a:rPr lang="en-US" b="1" dirty="0" err="1">
                <a:sym typeface="Symbol" pitchFamily="18" charset="2"/>
              </a:rPr>
              <a:t>dom</a:t>
            </a:r>
            <a:r>
              <a:rPr lang="en-US" b="1" dirty="0">
                <a:sym typeface="Symbol" pitchFamily="18" charset="2"/>
              </a:rPr>
              <a:t>(</a:t>
            </a:r>
            <a:r>
              <a:rPr lang="en-US" b="1" dirty="0" err="1">
                <a:sym typeface="Symbol" pitchFamily="18" charset="2"/>
              </a:rPr>
              <a:t>f</a:t>
            </a:r>
            <a:r>
              <a:rPr lang="en-US" b="1" baseline="-25000" dirty="0" err="1">
                <a:sym typeface="Symbol" pitchFamily="18" charset="2"/>
              </a:rPr>
              <a:t>x,y,r</a:t>
            </a:r>
            <a:r>
              <a:rPr lang="en-US" b="1" dirty="0" smtClean="0">
                <a:sym typeface="Symbol" pitchFamily="18" charset="2"/>
              </a:rPr>
              <a:t>)= </a:t>
            </a:r>
            <a:r>
              <a:rPr lang="en-US" b="1" dirty="0">
                <a:sym typeface="Symbol" pitchFamily="18" charset="2"/>
              </a:rPr>
              <a:t>If</a:t>
            </a:r>
            <a:r>
              <a:rPr lang="en-US" dirty="0">
                <a:sym typeface="Symbol" pitchFamily="18" charset="2"/>
              </a:rPr>
              <a:t> </a:t>
            </a:r>
            <a:r>
              <a:rPr lang="en-US" b="1" dirty="0">
                <a:sym typeface="Symbol" pitchFamily="18" charset="2"/>
              </a:rPr>
              <a:t></a:t>
            </a:r>
            <a:r>
              <a:rPr lang="en-US" b="1" baseline="-25000" dirty="0">
                <a:sym typeface="Symbol" pitchFamily="18" charset="2"/>
              </a:rPr>
              <a:t>x</a:t>
            </a:r>
            <a:r>
              <a:rPr lang="en-US" b="1" dirty="0">
                <a:sym typeface="Symbol" pitchFamily="18" charset="2"/>
              </a:rPr>
              <a:t>(y)</a:t>
            </a:r>
            <a:r>
              <a:rPr lang="en-US" dirty="0">
                <a:sym typeface="Symbol" pitchFamily="18" charset="2"/>
              </a:rPr>
              <a:t> </a:t>
            </a:r>
          </a:p>
          <a:p>
            <a:pPr>
              <a:spcBef>
                <a:spcPct val="50000"/>
              </a:spcBef>
            </a:pPr>
            <a:r>
              <a:rPr lang="en-US" b="1" dirty="0" err="1">
                <a:solidFill>
                  <a:srgbClr val="002060"/>
                </a:solidFill>
                <a:sym typeface="Symbol" pitchFamily="18" charset="2"/>
              </a:rPr>
              <a:t>rng</a:t>
            </a:r>
            <a:r>
              <a:rPr lang="en-US" b="1" dirty="0">
                <a:solidFill>
                  <a:srgbClr val="002060"/>
                </a:solidFill>
                <a:sym typeface="Symbol" pitchFamily="18" charset="2"/>
              </a:rPr>
              <a:t>(</a:t>
            </a:r>
            <a:r>
              <a:rPr lang="en-US" b="1" dirty="0" err="1">
                <a:solidFill>
                  <a:srgbClr val="002060"/>
                </a:solidFill>
                <a:sym typeface="Symbol" pitchFamily="18" charset="2"/>
              </a:rPr>
              <a:t>f</a:t>
            </a:r>
            <a:r>
              <a:rPr lang="en-US" b="1" baseline="-25000" dirty="0" err="1">
                <a:solidFill>
                  <a:srgbClr val="002060"/>
                </a:solidFill>
                <a:sym typeface="Symbol" pitchFamily="18" charset="2"/>
              </a:rPr>
              <a:t>x,y,r</a:t>
            </a:r>
            <a:r>
              <a:rPr lang="en-US" b="1" dirty="0" smtClean="0">
                <a:solidFill>
                  <a:srgbClr val="002060"/>
                </a:solidFill>
                <a:sym typeface="Symbol" pitchFamily="18" charset="2"/>
              </a:rPr>
              <a:t>)= </a:t>
            </a:r>
            <a:r>
              <a:rPr lang="en-US" b="1" dirty="0">
                <a:solidFill>
                  <a:srgbClr val="002060"/>
                </a:solidFill>
                <a:sym typeface="Symbol" pitchFamily="18" charset="2"/>
              </a:rPr>
              <a:t>If</a:t>
            </a:r>
            <a:r>
              <a:rPr lang="en-US" dirty="0">
                <a:solidFill>
                  <a:srgbClr val="002060"/>
                </a:solidFill>
                <a:sym typeface="Symbol" pitchFamily="18" charset="2"/>
              </a:rPr>
              <a:t> </a:t>
            </a:r>
            <a:r>
              <a:rPr lang="en-US" b="1" dirty="0">
                <a:solidFill>
                  <a:srgbClr val="002060"/>
                </a:solidFill>
                <a:sym typeface="Symbol" pitchFamily="18" charset="2"/>
              </a:rPr>
              <a:t></a:t>
            </a:r>
            <a:r>
              <a:rPr lang="en-US" b="1" baseline="-25000" dirty="0">
                <a:solidFill>
                  <a:srgbClr val="002060"/>
                </a:solidFill>
                <a:sym typeface="Symbol" pitchFamily="18" charset="2"/>
              </a:rPr>
              <a:t>x</a:t>
            </a:r>
            <a:r>
              <a:rPr lang="en-US" b="1" dirty="0">
                <a:solidFill>
                  <a:srgbClr val="002060"/>
                </a:solidFill>
                <a:sym typeface="Symbol" pitchFamily="18" charset="2"/>
              </a:rPr>
              <a:t>(y)</a:t>
            </a:r>
            <a:r>
              <a:rPr lang="en-US" b="1" dirty="0" smtClean="0">
                <a:solidFill>
                  <a:srgbClr val="002060"/>
                </a:solidFill>
                <a:sym typeface="Symbol" pitchFamily="18" charset="2"/>
              </a:rPr>
              <a:t></a:t>
            </a:r>
          </a:p>
          <a:p>
            <a:pPr>
              <a:spcBef>
                <a:spcPct val="50000"/>
              </a:spcBef>
            </a:pPr>
            <a:r>
              <a:rPr lang="en-US" dirty="0" smtClean="0">
                <a:solidFill>
                  <a:srgbClr val="CC3300"/>
                </a:solidFill>
                <a:sym typeface="Symbol"/>
              </a:rPr>
              <a:t>z </a:t>
            </a:r>
            <a:r>
              <a:rPr lang="en-US" dirty="0" err="1" smtClean="0">
                <a:solidFill>
                  <a:srgbClr val="CC3300"/>
                </a:solidFill>
                <a:sym typeface="Symbol" pitchFamily="18" charset="2"/>
              </a:rPr>
              <a:t>f</a:t>
            </a:r>
            <a:r>
              <a:rPr lang="en-US" baseline="-25000" dirty="0" err="1" smtClean="0">
                <a:solidFill>
                  <a:srgbClr val="CC3300"/>
                </a:solidFill>
                <a:sym typeface="Symbol" pitchFamily="18" charset="2"/>
              </a:rPr>
              <a:t>x,y,r</a:t>
            </a:r>
            <a:r>
              <a:rPr lang="en-US" dirty="0" smtClean="0">
                <a:solidFill>
                  <a:srgbClr val="CC3300"/>
                </a:solidFill>
                <a:sym typeface="Symbol" pitchFamily="18" charset="2"/>
              </a:rPr>
              <a:t>(z)≠</a:t>
            </a:r>
            <a:r>
              <a:rPr lang="en-US" baseline="-25000" dirty="0" smtClean="0">
                <a:solidFill>
                  <a:srgbClr val="CC3300"/>
                </a:solidFill>
                <a:sym typeface="Symbol" pitchFamily="18" charset="2"/>
              </a:rPr>
              <a:t>r</a:t>
            </a:r>
            <a:r>
              <a:rPr lang="en-US" dirty="0" smtClean="0">
                <a:solidFill>
                  <a:srgbClr val="CC3300"/>
                </a:solidFill>
                <a:sym typeface="Symbol" pitchFamily="18" charset="2"/>
              </a:rPr>
              <a:t>(z) If </a:t>
            </a:r>
            <a:r>
              <a:rPr lang="en-US" baseline="-25000" dirty="0" smtClean="0">
                <a:solidFill>
                  <a:srgbClr val="CC3300"/>
                </a:solidFill>
                <a:sym typeface="Symbol" pitchFamily="18" charset="2"/>
              </a:rPr>
              <a:t>x</a:t>
            </a:r>
            <a:r>
              <a:rPr lang="en-US" dirty="0" smtClean="0">
                <a:solidFill>
                  <a:srgbClr val="CC3300"/>
                </a:solidFill>
                <a:sym typeface="Symbol" pitchFamily="18" charset="2"/>
              </a:rPr>
              <a:t>(y) </a:t>
            </a:r>
          </a:p>
          <a:p>
            <a:pPr>
              <a:spcBef>
                <a:spcPct val="50000"/>
              </a:spcBef>
            </a:pPr>
            <a:endParaRPr lang="en-US" dirty="0">
              <a:solidFill>
                <a:srgbClr val="CC3300"/>
              </a:solidFill>
              <a:sym typeface="Symbol" pitchFamily="18" charset="2"/>
            </a:endParaRPr>
          </a:p>
        </p:txBody>
      </p:sp>
      <p:sp>
        <p:nvSpPr>
          <p:cNvPr id="21" name="Text Box 21"/>
          <p:cNvSpPr txBox="1">
            <a:spLocks noChangeArrowheads="1"/>
          </p:cNvSpPr>
          <p:nvPr/>
        </p:nvSpPr>
        <p:spPr bwMode="auto">
          <a:xfrm>
            <a:off x="6104459" y="3333932"/>
            <a:ext cx="3039541" cy="1077218"/>
          </a:xfrm>
          <a:prstGeom prst="rect">
            <a:avLst/>
          </a:prstGeom>
          <a:noFill/>
          <a:ln w="9525">
            <a:noFill/>
            <a:miter lim="800000"/>
            <a:headEnd/>
            <a:tailEnd/>
          </a:ln>
        </p:spPr>
        <p:txBody>
          <a:bodyPr wrap="square">
            <a:spAutoFit/>
          </a:bodyPr>
          <a:lstStyle/>
          <a:p>
            <a:pPr>
              <a:spcBef>
                <a:spcPct val="50000"/>
              </a:spcBef>
            </a:pPr>
            <a:r>
              <a:rPr lang="en-US" dirty="0" smtClean="0">
                <a:solidFill>
                  <a:srgbClr val="CC3300"/>
                </a:solidFill>
                <a:sym typeface="Symbol"/>
              </a:rPr>
              <a:t>z </a:t>
            </a:r>
            <a:r>
              <a:rPr lang="en-US" dirty="0" err="1" smtClean="0">
                <a:solidFill>
                  <a:srgbClr val="CC3300"/>
                </a:solidFill>
                <a:sym typeface="Symbol" pitchFamily="18" charset="2"/>
              </a:rPr>
              <a:t>f</a:t>
            </a:r>
            <a:r>
              <a:rPr lang="en-US" baseline="-25000" dirty="0" err="1" smtClean="0">
                <a:solidFill>
                  <a:srgbClr val="CC3300"/>
                </a:solidFill>
                <a:sym typeface="Symbol" pitchFamily="18" charset="2"/>
              </a:rPr>
              <a:t>x,y,r</a:t>
            </a:r>
            <a:r>
              <a:rPr lang="en-US" dirty="0" smtClean="0">
                <a:solidFill>
                  <a:srgbClr val="CC3300"/>
                </a:solidFill>
                <a:sym typeface="Symbol" pitchFamily="18" charset="2"/>
              </a:rPr>
              <a:t>(z)=</a:t>
            </a:r>
            <a:r>
              <a:rPr lang="en-US" baseline="-25000" dirty="0" smtClean="0">
                <a:solidFill>
                  <a:srgbClr val="CC3300"/>
                </a:solidFill>
                <a:sym typeface="Symbol" pitchFamily="18" charset="2"/>
              </a:rPr>
              <a:t>r</a:t>
            </a:r>
            <a:r>
              <a:rPr lang="en-US" dirty="0" smtClean="0">
                <a:solidFill>
                  <a:srgbClr val="CC3300"/>
                </a:solidFill>
                <a:sym typeface="Symbol" pitchFamily="18" charset="2"/>
              </a:rPr>
              <a:t>(z) If </a:t>
            </a:r>
            <a:r>
              <a:rPr lang="en-US" baseline="-25000" dirty="0" smtClean="0">
                <a:solidFill>
                  <a:srgbClr val="CC3300"/>
                </a:solidFill>
                <a:sym typeface="Symbol" pitchFamily="18" charset="2"/>
              </a:rPr>
              <a:t>x</a:t>
            </a:r>
            <a:r>
              <a:rPr lang="en-US" dirty="0" smtClean="0">
                <a:solidFill>
                  <a:srgbClr val="CC3300"/>
                </a:solidFill>
                <a:sym typeface="Symbol" pitchFamily="18" charset="2"/>
              </a:rPr>
              <a:t>(y) </a:t>
            </a:r>
          </a:p>
          <a:p>
            <a:pPr>
              <a:spcBef>
                <a:spcPct val="50000"/>
              </a:spcBef>
            </a:pPr>
            <a:r>
              <a:rPr lang="en-US" b="1" dirty="0" err="1" smtClean="0">
                <a:solidFill>
                  <a:srgbClr val="002060"/>
                </a:solidFill>
                <a:sym typeface="Symbol" pitchFamily="18" charset="2"/>
              </a:rPr>
              <a:t>rng</a:t>
            </a:r>
            <a:r>
              <a:rPr lang="en-US" b="1" dirty="0" smtClean="0">
                <a:solidFill>
                  <a:srgbClr val="002060"/>
                </a:solidFill>
                <a:sym typeface="Symbol" pitchFamily="18" charset="2"/>
              </a:rPr>
              <a:t>(</a:t>
            </a:r>
            <a:r>
              <a:rPr lang="en-US" b="1" dirty="0" err="1" smtClean="0">
                <a:solidFill>
                  <a:srgbClr val="002060"/>
                </a:solidFill>
                <a:sym typeface="Symbol" pitchFamily="18" charset="2"/>
              </a:rPr>
              <a:t>f</a:t>
            </a:r>
            <a:r>
              <a:rPr lang="en-US" b="1" baseline="-25000" dirty="0" err="1" smtClean="0">
                <a:solidFill>
                  <a:srgbClr val="002060"/>
                </a:solidFill>
                <a:sym typeface="Symbol" pitchFamily="18" charset="2"/>
              </a:rPr>
              <a:t>x,y,r</a:t>
            </a:r>
            <a:r>
              <a:rPr lang="en-US" b="1" dirty="0" smtClean="0">
                <a:solidFill>
                  <a:srgbClr val="002060"/>
                </a:solidFill>
                <a:sym typeface="Symbol" pitchFamily="18" charset="2"/>
              </a:rPr>
              <a:t>)=</a:t>
            </a:r>
            <a:r>
              <a:rPr lang="en-US" b="1" dirty="0" err="1" smtClean="0">
                <a:solidFill>
                  <a:srgbClr val="002060"/>
                </a:solidFill>
                <a:sym typeface="Symbol" pitchFamily="18" charset="2"/>
              </a:rPr>
              <a:t>rng</a:t>
            </a:r>
            <a:r>
              <a:rPr lang="en-US" b="1" dirty="0">
                <a:solidFill>
                  <a:srgbClr val="002060"/>
                </a:solidFill>
                <a:sym typeface="Symbol" pitchFamily="18" charset="2"/>
              </a:rPr>
              <a:t>(</a:t>
            </a:r>
            <a:r>
              <a:rPr lang="en-US" b="1" baseline="-25000" dirty="0">
                <a:solidFill>
                  <a:srgbClr val="002060"/>
                </a:solidFill>
                <a:sym typeface="Symbol" pitchFamily="18" charset="2"/>
              </a:rPr>
              <a:t>r</a:t>
            </a:r>
            <a:r>
              <a:rPr lang="en-US" b="1" dirty="0">
                <a:solidFill>
                  <a:srgbClr val="002060"/>
                </a:solidFill>
                <a:sym typeface="Symbol" pitchFamily="18" charset="2"/>
              </a:rPr>
              <a:t>) If</a:t>
            </a:r>
            <a:r>
              <a:rPr lang="en-US" dirty="0">
                <a:solidFill>
                  <a:srgbClr val="002060"/>
                </a:solidFill>
                <a:sym typeface="Symbol" pitchFamily="18" charset="2"/>
              </a:rPr>
              <a:t> </a:t>
            </a:r>
            <a:r>
              <a:rPr lang="en-US" b="1" dirty="0">
                <a:solidFill>
                  <a:srgbClr val="002060"/>
                </a:solidFill>
                <a:sym typeface="Symbol" pitchFamily="18" charset="2"/>
              </a:rPr>
              <a:t></a:t>
            </a:r>
            <a:r>
              <a:rPr lang="en-US" b="1" baseline="-25000" dirty="0">
                <a:solidFill>
                  <a:srgbClr val="002060"/>
                </a:solidFill>
                <a:sym typeface="Symbol" pitchFamily="18" charset="2"/>
              </a:rPr>
              <a:t>x</a:t>
            </a:r>
            <a:r>
              <a:rPr lang="en-US" b="1" dirty="0">
                <a:solidFill>
                  <a:srgbClr val="002060"/>
                </a:solidFill>
                <a:sym typeface="Symbol" pitchFamily="18" charset="2"/>
              </a:rPr>
              <a:t>(y)</a:t>
            </a:r>
            <a:r>
              <a:rPr lang="en-US" dirty="0">
                <a:solidFill>
                  <a:srgbClr val="002060"/>
                </a:solidFill>
                <a:sym typeface="Symbol" pitchFamily="18" charset="2"/>
              </a:rPr>
              <a:t> </a:t>
            </a:r>
          </a:p>
          <a:p>
            <a:pPr>
              <a:spcBef>
                <a:spcPct val="50000"/>
              </a:spcBef>
            </a:pPr>
            <a:r>
              <a:rPr lang="en-US" b="1" dirty="0" err="1">
                <a:sym typeface="Symbol" pitchFamily="18" charset="2"/>
              </a:rPr>
              <a:t>dom</a:t>
            </a:r>
            <a:r>
              <a:rPr lang="en-US" b="1" dirty="0">
                <a:sym typeface="Symbol" pitchFamily="18" charset="2"/>
              </a:rPr>
              <a:t>(</a:t>
            </a:r>
            <a:r>
              <a:rPr lang="en-US" b="1" dirty="0" err="1">
                <a:sym typeface="Symbol" pitchFamily="18" charset="2"/>
              </a:rPr>
              <a:t>f</a:t>
            </a:r>
            <a:r>
              <a:rPr lang="en-US" b="1" baseline="-25000" dirty="0" err="1">
                <a:sym typeface="Symbol" pitchFamily="18" charset="2"/>
              </a:rPr>
              <a:t>x,y,r</a:t>
            </a:r>
            <a:r>
              <a:rPr lang="en-US" b="1" dirty="0" smtClean="0">
                <a:sym typeface="Symbol" pitchFamily="18" charset="2"/>
              </a:rPr>
              <a:t>)=</a:t>
            </a:r>
            <a:r>
              <a:rPr lang="en-US" b="1" dirty="0" err="1" smtClean="0">
                <a:sym typeface="Symbol" pitchFamily="18" charset="2"/>
              </a:rPr>
              <a:t>dom</a:t>
            </a:r>
            <a:r>
              <a:rPr lang="en-US" b="1" dirty="0">
                <a:sym typeface="Symbol" pitchFamily="18" charset="2"/>
              </a:rPr>
              <a:t>(</a:t>
            </a:r>
            <a:r>
              <a:rPr lang="en-US" b="1" baseline="-25000" dirty="0">
                <a:sym typeface="Symbol" pitchFamily="18" charset="2"/>
              </a:rPr>
              <a:t>r</a:t>
            </a:r>
            <a:r>
              <a:rPr lang="en-US" b="1" dirty="0">
                <a:sym typeface="Symbol" pitchFamily="18" charset="2"/>
              </a:rPr>
              <a:t>) If</a:t>
            </a:r>
            <a:r>
              <a:rPr lang="en-US" dirty="0">
                <a:sym typeface="Symbol" pitchFamily="18" charset="2"/>
              </a:rPr>
              <a:t> </a:t>
            </a:r>
            <a:r>
              <a:rPr lang="en-US" b="1" dirty="0">
                <a:sym typeface="Symbol" pitchFamily="18" charset="2"/>
              </a:rPr>
              <a:t></a:t>
            </a:r>
            <a:r>
              <a:rPr lang="en-US" b="1" baseline="-25000" dirty="0">
                <a:sym typeface="Symbol" pitchFamily="18" charset="2"/>
              </a:rPr>
              <a:t>x</a:t>
            </a:r>
            <a:r>
              <a:rPr lang="en-US" b="1" dirty="0">
                <a:sym typeface="Symbol" pitchFamily="18" charset="2"/>
              </a:rPr>
              <a:t>(y)</a:t>
            </a:r>
          </a:p>
        </p:txBody>
      </p:sp>
      <p:sp>
        <p:nvSpPr>
          <p:cNvPr id="22" name="TextBox 21"/>
          <p:cNvSpPr txBox="1"/>
          <p:nvPr/>
        </p:nvSpPr>
        <p:spPr>
          <a:xfrm>
            <a:off x="1727220" y="5257800"/>
            <a:ext cx="6502380" cy="1015663"/>
          </a:xfrm>
          <a:prstGeom prst="rect">
            <a:avLst/>
          </a:prstGeom>
          <a:noFill/>
        </p:spPr>
        <p:txBody>
          <a:bodyPr wrap="square" rtlCol="0">
            <a:spAutoFit/>
          </a:bodyPr>
          <a:lstStyle/>
          <a:p>
            <a:r>
              <a:rPr lang="en-US" sz="2000" b="0" baseline="0" dirty="0" smtClean="0"/>
              <a:t>Black is for standard Rice’s Theorem;</a:t>
            </a:r>
          </a:p>
          <a:p>
            <a:r>
              <a:rPr lang="en-US" sz="2000" b="0" baseline="0" dirty="0" smtClean="0"/>
              <a:t>Black and Red are needed for Strong Version</a:t>
            </a:r>
          </a:p>
          <a:p>
            <a:r>
              <a:rPr lang="en-US" sz="2000" b="0" baseline="0" dirty="0" smtClean="0"/>
              <a:t>Blue is just another version based on range</a:t>
            </a:r>
            <a:endParaRPr lang="en-US" sz="2000" b="0" dirty="0"/>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Problems</a:t>
            </a:r>
            <a:endParaRPr lang="en-US" sz="4000" dirty="0"/>
          </a:p>
        </p:txBody>
      </p:sp>
      <p:sp>
        <p:nvSpPr>
          <p:cNvPr id="3" name="Content Placeholder 2"/>
          <p:cNvSpPr>
            <a:spLocks noGrp="1"/>
          </p:cNvSpPr>
          <p:nvPr>
            <p:ph idx="1"/>
          </p:nvPr>
        </p:nvSpPr>
        <p:spPr>
          <a:xfrm>
            <a:off x="1752600" y="2438400"/>
            <a:ext cx="7391400" cy="3810000"/>
          </a:xfrm>
        </p:spPr>
        <p:txBody>
          <a:bodyPr/>
          <a:lstStyle/>
          <a:p>
            <a:pPr marL="609600" indent="-609600" eaLnBrk="1" hangingPunct="1">
              <a:lnSpc>
                <a:spcPct val="80000"/>
              </a:lnSpc>
              <a:buFontTx/>
              <a:buAutoNum type="arabicPeriod"/>
            </a:pPr>
            <a:r>
              <a:rPr lang="en-US" sz="1800" dirty="0" smtClean="0"/>
              <a:t>Let </a:t>
            </a:r>
            <a:r>
              <a:rPr lang="en-US" sz="1800" b="1" dirty="0" smtClean="0"/>
              <a:t>INF = { f | domain(f) is infinite } </a:t>
            </a:r>
            <a:r>
              <a:rPr lang="en-US" sz="1800" dirty="0" smtClean="0"/>
              <a:t>and </a:t>
            </a:r>
            <a:r>
              <a:rPr lang="en-US" sz="1800" b="1" dirty="0" smtClean="0"/>
              <a:t>NE = { f | there is a y such that f(y) converges}</a:t>
            </a:r>
            <a:r>
              <a:rPr lang="en-US" sz="1800" dirty="0" smtClean="0"/>
              <a:t>. Show that </a:t>
            </a:r>
            <a:r>
              <a:rPr lang="en-US" sz="1800" b="1" dirty="0" smtClean="0"/>
              <a:t>NE ≤ INF</a:t>
            </a:r>
            <a:r>
              <a:rPr lang="en-US" sz="1800" dirty="0" smtClean="0"/>
              <a:t>. Present the mapping and then explain why it works as desired. To do this, define a total recursive function </a:t>
            </a:r>
            <a:r>
              <a:rPr lang="en-US" sz="1800" b="1" dirty="0" smtClean="0"/>
              <a:t>g</a:t>
            </a:r>
            <a:r>
              <a:rPr lang="en-US" sz="1800" dirty="0" smtClean="0"/>
              <a:t>, such that index </a:t>
            </a:r>
            <a:r>
              <a:rPr lang="en-US" sz="1800" b="1" dirty="0" smtClean="0"/>
              <a:t>f </a:t>
            </a:r>
            <a:r>
              <a:rPr lang="en-US" sz="1800" dirty="0" smtClean="0"/>
              <a:t>is in </a:t>
            </a:r>
            <a:r>
              <a:rPr lang="en-US" sz="1800" b="1" dirty="0" smtClean="0"/>
              <a:t>NE</a:t>
            </a:r>
            <a:r>
              <a:rPr lang="en-US" sz="1800" dirty="0" smtClean="0"/>
              <a:t> </a:t>
            </a:r>
            <a:r>
              <a:rPr lang="en-US" sz="1800" dirty="0" err="1" smtClean="0"/>
              <a:t>iff</a:t>
            </a:r>
            <a:r>
              <a:rPr lang="en-US" sz="1800" dirty="0" smtClean="0"/>
              <a:t> </a:t>
            </a:r>
            <a:r>
              <a:rPr lang="en-US" sz="1800" b="1" dirty="0" smtClean="0"/>
              <a:t>g(f)</a:t>
            </a:r>
            <a:r>
              <a:rPr lang="en-US" sz="1800" dirty="0" smtClean="0"/>
              <a:t> is in </a:t>
            </a:r>
            <a:r>
              <a:rPr lang="en-US" sz="1800" b="1" dirty="0" smtClean="0"/>
              <a:t>INF</a:t>
            </a:r>
            <a:r>
              <a:rPr lang="en-US" sz="1800" dirty="0" smtClean="0"/>
              <a:t>. Be sure to address both cases (</a:t>
            </a:r>
            <a:r>
              <a:rPr lang="en-US" sz="1800" b="1" dirty="0" smtClean="0"/>
              <a:t>f</a:t>
            </a:r>
            <a:r>
              <a:rPr lang="en-US" sz="1800" dirty="0" smtClean="0"/>
              <a:t> in &amp; </a:t>
            </a:r>
            <a:r>
              <a:rPr lang="en-US" sz="1800" b="1" dirty="0" smtClean="0"/>
              <a:t>f</a:t>
            </a:r>
            <a:r>
              <a:rPr lang="en-US" sz="1800" dirty="0" smtClean="0"/>
              <a:t> not in)</a:t>
            </a:r>
          </a:p>
          <a:p>
            <a:pPr marL="609600" indent="-609600" eaLnBrk="1" hangingPunct="1">
              <a:lnSpc>
                <a:spcPct val="80000"/>
              </a:lnSpc>
              <a:buFontTx/>
              <a:buAutoNum type="arabicPeriod"/>
            </a:pPr>
            <a:r>
              <a:rPr lang="en-US" sz="1800" dirty="0" smtClean="0"/>
              <a:t>Is </a:t>
            </a:r>
            <a:r>
              <a:rPr lang="en-US" sz="1800" b="1" dirty="0" smtClean="0"/>
              <a:t>INF ≤ NE</a:t>
            </a:r>
            <a:r>
              <a:rPr lang="en-US" sz="1800" dirty="0" smtClean="0"/>
              <a:t>? If you say yes, show it. If you say no, give a convincing argument that </a:t>
            </a:r>
            <a:r>
              <a:rPr lang="en-US" sz="1800" b="1" dirty="0" smtClean="0"/>
              <a:t>INF</a:t>
            </a:r>
            <a:r>
              <a:rPr lang="en-US" sz="1800" dirty="0" smtClean="0"/>
              <a:t> is more complex than </a:t>
            </a:r>
            <a:r>
              <a:rPr lang="en-US" sz="1800" b="1" dirty="0" smtClean="0"/>
              <a:t>NE</a:t>
            </a:r>
            <a:r>
              <a:rPr lang="en-US" sz="1800" dirty="0" smtClean="0"/>
              <a:t>.</a:t>
            </a:r>
          </a:p>
          <a:p>
            <a:pPr marL="609600" indent="-609600" eaLnBrk="1" hangingPunct="1">
              <a:lnSpc>
                <a:spcPct val="80000"/>
              </a:lnSpc>
              <a:buFontTx/>
              <a:buAutoNum type="arabicPeriod"/>
            </a:pPr>
            <a:r>
              <a:rPr lang="en-US" sz="1800" dirty="0" smtClean="0"/>
              <a:t>What, if anything, does Rice’s Theorem have to say about the following? In each case explain by either showing that all of Rice’s conditions are met or convincingly that at least one is not met.</a:t>
            </a:r>
          </a:p>
          <a:p>
            <a:pPr marL="1371600" lvl="2" indent="-457200" eaLnBrk="1" hangingPunct="1">
              <a:lnSpc>
                <a:spcPct val="80000"/>
              </a:lnSpc>
              <a:buFontTx/>
              <a:buNone/>
            </a:pPr>
            <a:r>
              <a:rPr lang="en-US" sz="1800" b="1" dirty="0" smtClean="0"/>
              <a:t>a.) RANGE = { f | there is a g [ range( g ) = domain( f ) ] }</a:t>
            </a:r>
          </a:p>
          <a:p>
            <a:pPr marL="1371600" lvl="2" indent="-457200" eaLnBrk="1" hangingPunct="1">
              <a:lnSpc>
                <a:spcPct val="80000"/>
              </a:lnSpc>
              <a:buFontTx/>
              <a:buNone/>
            </a:pPr>
            <a:r>
              <a:rPr lang="en-US" sz="1800" b="1" dirty="0" smtClean="0"/>
              <a:t>b.) PRIMITIVE = { f | </a:t>
            </a:r>
            <a:r>
              <a:rPr lang="en-US" sz="1800" b="1" dirty="0" err="1" smtClean="0"/>
              <a:t>f’s</a:t>
            </a:r>
            <a:r>
              <a:rPr lang="en-US" sz="1800" b="1" dirty="0" smtClean="0"/>
              <a:t> description uses no unbounded mu operations }</a:t>
            </a:r>
          </a:p>
          <a:p>
            <a:pPr marL="1371600" lvl="2" indent="-457200" eaLnBrk="1" hangingPunct="1">
              <a:lnSpc>
                <a:spcPct val="80000"/>
              </a:lnSpc>
              <a:buFontTx/>
              <a:buNone/>
            </a:pPr>
            <a:r>
              <a:rPr lang="en-US" sz="1800" b="1" dirty="0" smtClean="0"/>
              <a:t>c.) FINITE = { f | domain(f) is finite }</a:t>
            </a:r>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2590800"/>
            <a:ext cx="7772400" cy="1362075"/>
          </a:xfrm>
        </p:spPr>
        <p:txBody>
          <a:bodyPr/>
          <a:lstStyle/>
          <a:p>
            <a:pPr algn="ctr"/>
            <a:r>
              <a:rPr lang="en-US" dirty="0" smtClean="0"/>
              <a:t>Grammars</a:t>
            </a:r>
            <a:endParaRPr lang="en-US"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Post Correspondence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dirty="0" smtClean="0"/>
              <a:t>Many problems related to grammars can be shown to be no more complex than the Post Correspondence Problem (PCP).  </a:t>
            </a:r>
          </a:p>
          <a:p>
            <a:pPr eaLnBrk="1" hangingPunct="1">
              <a:lnSpc>
                <a:spcPct val="80000"/>
              </a:lnSpc>
            </a:pPr>
            <a:r>
              <a:rPr lang="en-US" sz="2000" dirty="0" smtClean="0"/>
              <a:t>Each instance of PCP is denoted: Given </a:t>
            </a:r>
            <a:r>
              <a:rPr lang="en-US" sz="2000" b="1" dirty="0" smtClean="0"/>
              <a:t>n&gt;0</a:t>
            </a:r>
            <a:r>
              <a:rPr lang="en-US" sz="2000" dirty="0" smtClean="0"/>
              <a:t>, </a:t>
            </a:r>
            <a:r>
              <a:rPr lang="en-US" sz="2000" b="1" dirty="0" smtClean="0">
                <a:sym typeface="Symbol" pitchFamily="18" charset="2"/>
              </a:rPr>
              <a:t></a:t>
            </a:r>
            <a:r>
              <a:rPr lang="en-US" sz="2000" dirty="0" smtClean="0"/>
              <a:t> a finite alphabet, and two n-</a:t>
            </a:r>
            <a:r>
              <a:rPr lang="en-US" sz="2000" dirty="0" err="1" smtClean="0"/>
              <a:t>tuples</a:t>
            </a:r>
            <a:r>
              <a:rPr lang="en-US" sz="2000" dirty="0" smtClean="0"/>
              <a:t> of words  </a:t>
            </a:r>
            <a:br>
              <a:rPr lang="en-US" sz="2000" dirty="0" smtClean="0"/>
            </a:br>
            <a:r>
              <a:rPr lang="en-US" sz="2000" b="1" dirty="0" smtClean="0"/>
              <a:t>( x</a:t>
            </a:r>
            <a:r>
              <a:rPr lang="en-US" sz="2000" b="1" baseline="-25000" dirty="0" smtClean="0"/>
              <a:t>1</a:t>
            </a:r>
            <a:r>
              <a:rPr lang="en-US" sz="2000" b="1" dirty="0" smtClean="0"/>
              <a:t>, … , </a:t>
            </a:r>
            <a:r>
              <a:rPr lang="en-US" sz="2000" b="1" dirty="0" err="1" smtClean="0"/>
              <a:t>x</a:t>
            </a:r>
            <a:r>
              <a:rPr lang="en-US" sz="2000" b="1" baseline="-25000" dirty="0" err="1" smtClean="0"/>
              <a:t>n</a:t>
            </a:r>
            <a:r>
              <a:rPr lang="en-US" sz="2000" b="1" dirty="0" smtClean="0"/>
              <a:t> ), ( y</a:t>
            </a:r>
            <a:r>
              <a:rPr lang="en-US" sz="2000" b="1" baseline="-25000" dirty="0" smtClean="0"/>
              <a:t>1</a:t>
            </a:r>
            <a:r>
              <a:rPr lang="en-US" sz="2000" b="1" dirty="0" smtClean="0"/>
              <a:t>, … , </a:t>
            </a:r>
            <a:r>
              <a:rPr lang="en-US" sz="2000" b="1" dirty="0" err="1" smtClean="0"/>
              <a:t>y</a:t>
            </a:r>
            <a:r>
              <a:rPr lang="en-US" sz="2000" b="1" baseline="-25000" dirty="0" err="1" smtClean="0"/>
              <a:t>n</a:t>
            </a:r>
            <a:r>
              <a:rPr lang="en-US" sz="2000" b="1" dirty="0" smtClean="0"/>
              <a:t> ) </a:t>
            </a:r>
            <a:r>
              <a:rPr lang="en-US" sz="2000" dirty="0" smtClean="0"/>
              <a:t>over </a:t>
            </a:r>
            <a:r>
              <a:rPr lang="en-US" sz="2000" b="1" dirty="0" smtClean="0">
                <a:sym typeface="Symbol" pitchFamily="18" charset="2"/>
              </a:rPr>
              <a:t></a:t>
            </a:r>
            <a:r>
              <a:rPr lang="en-US" sz="2000" dirty="0" smtClean="0"/>
              <a:t>, </a:t>
            </a:r>
            <a:br>
              <a:rPr lang="en-US" sz="2000" dirty="0" smtClean="0"/>
            </a:br>
            <a:r>
              <a:rPr lang="en-US" sz="2000" dirty="0" smtClean="0"/>
              <a:t>does there exist a sequence </a:t>
            </a:r>
            <a:r>
              <a:rPr lang="en-US" sz="2000" b="1" dirty="0" smtClean="0"/>
              <a:t>i</a:t>
            </a:r>
            <a:r>
              <a:rPr lang="en-US" sz="2000" b="1" baseline="-25000" dirty="0" smtClean="0"/>
              <a:t>1</a:t>
            </a:r>
            <a:r>
              <a:rPr lang="en-US" sz="2000" b="1" dirty="0" smtClean="0"/>
              <a:t>, … , </a:t>
            </a:r>
            <a:r>
              <a:rPr lang="en-US" sz="2000" b="1" dirty="0" err="1" smtClean="0"/>
              <a:t>i</a:t>
            </a:r>
            <a:r>
              <a:rPr lang="en-US" sz="2000" b="1" baseline="-25000" dirty="0" err="1" smtClean="0"/>
              <a:t>k</a:t>
            </a:r>
            <a:r>
              <a:rPr lang="en-US" sz="2000" b="1" dirty="0" smtClean="0"/>
              <a:t>  </a:t>
            </a:r>
            <a:r>
              <a:rPr lang="en-US" sz="2000" dirty="0" smtClean="0"/>
              <a:t>, </a:t>
            </a:r>
            <a:r>
              <a:rPr lang="en-US" sz="2000" b="1" dirty="0" smtClean="0"/>
              <a:t>k&gt;0</a:t>
            </a:r>
            <a:r>
              <a:rPr lang="en-US" sz="2000" dirty="0" smtClean="0"/>
              <a:t>, </a:t>
            </a:r>
            <a:r>
              <a:rPr lang="en-US" sz="2000" b="1" dirty="0" smtClean="0"/>
              <a:t>1 ≤ </a:t>
            </a:r>
            <a:r>
              <a:rPr lang="en-US" sz="2000" b="1" dirty="0" err="1" smtClean="0"/>
              <a:t>i</a:t>
            </a:r>
            <a:r>
              <a:rPr lang="en-US" sz="2000" b="1" baseline="-25000" dirty="0" err="1" smtClean="0"/>
              <a:t>j</a:t>
            </a:r>
            <a:r>
              <a:rPr lang="en-US" sz="2000" b="1" dirty="0" smtClean="0"/>
              <a:t> ≤ n</a:t>
            </a:r>
            <a:r>
              <a:rPr lang="en-US" sz="2000" dirty="0" smtClean="0"/>
              <a:t>, such that  </a:t>
            </a:r>
            <a:r>
              <a:rPr lang="en-US" sz="2000" b="1" dirty="0" smtClean="0"/>
              <a:t>x</a:t>
            </a:r>
            <a:r>
              <a:rPr lang="en-US" sz="2000" b="1" baseline="-25000" dirty="0" smtClean="0"/>
              <a:t>i</a:t>
            </a:r>
            <a:r>
              <a:rPr lang="en-US" sz="2000" b="1" baseline="-40000" dirty="0" smtClean="0"/>
              <a:t>1</a:t>
            </a:r>
            <a:r>
              <a:rPr lang="en-US" sz="2000" b="1" dirty="0" smtClean="0"/>
              <a:t> … </a:t>
            </a:r>
            <a:r>
              <a:rPr lang="en-US" sz="2000" b="1" dirty="0" err="1" smtClean="0"/>
              <a:t>x</a:t>
            </a:r>
            <a:r>
              <a:rPr lang="en-US" sz="2000" b="1" baseline="-25000" dirty="0" err="1" smtClean="0"/>
              <a:t>i</a:t>
            </a:r>
            <a:r>
              <a:rPr lang="en-US" sz="2000" b="1" baseline="-40000" dirty="0" err="1" smtClean="0"/>
              <a:t>k</a:t>
            </a:r>
            <a:r>
              <a:rPr lang="en-US" sz="2000" b="1" dirty="0" smtClean="0"/>
              <a:t> = y</a:t>
            </a:r>
            <a:r>
              <a:rPr lang="en-US" sz="2000" b="1" baseline="-25000" dirty="0" smtClean="0"/>
              <a:t>i</a:t>
            </a:r>
            <a:r>
              <a:rPr lang="en-US" sz="2000" b="1" baseline="-40000" dirty="0" smtClean="0"/>
              <a:t>1</a:t>
            </a:r>
            <a:r>
              <a:rPr lang="en-US" sz="2000" b="1" dirty="0" smtClean="0"/>
              <a:t> … </a:t>
            </a:r>
            <a:r>
              <a:rPr lang="en-US" sz="2000" b="1" dirty="0" err="1" smtClean="0"/>
              <a:t>y</a:t>
            </a:r>
            <a:r>
              <a:rPr lang="en-US" sz="2000" b="1" baseline="-25000" dirty="0" err="1" smtClean="0"/>
              <a:t>i</a:t>
            </a:r>
            <a:r>
              <a:rPr lang="en-US" sz="2000" b="1" baseline="-40000" dirty="0" err="1" smtClean="0"/>
              <a:t>k</a:t>
            </a:r>
            <a:r>
              <a:rPr lang="en-US" sz="2000" b="1" dirty="0" smtClean="0"/>
              <a:t>  </a:t>
            </a:r>
            <a:r>
              <a:rPr lang="en-US" sz="2000" dirty="0" smtClean="0"/>
              <a:t>?  </a:t>
            </a:r>
          </a:p>
          <a:p>
            <a:pPr eaLnBrk="1" hangingPunct="1">
              <a:lnSpc>
                <a:spcPct val="80000"/>
              </a:lnSpc>
            </a:pPr>
            <a:r>
              <a:rPr lang="en-US" sz="2000" dirty="0" smtClean="0"/>
              <a:t>Example of PCP: </a:t>
            </a:r>
            <a:br>
              <a:rPr lang="en-US" sz="2000" dirty="0" smtClean="0"/>
            </a:br>
            <a:r>
              <a:rPr lang="en-US" sz="2000" b="1" dirty="0" smtClean="0"/>
              <a:t>n = 3</a:t>
            </a:r>
            <a:r>
              <a:rPr lang="en-US" sz="2000" dirty="0" smtClean="0"/>
              <a:t>, </a:t>
            </a:r>
            <a:r>
              <a:rPr lang="en-US" sz="2000" b="1" dirty="0" smtClean="0">
                <a:sym typeface="Symbol" pitchFamily="18" charset="2"/>
              </a:rPr>
              <a:t></a:t>
            </a:r>
            <a:r>
              <a:rPr lang="en-US" sz="2000" b="1" dirty="0" smtClean="0"/>
              <a:t> = { a , b }</a:t>
            </a:r>
            <a:r>
              <a:rPr lang="en-US" sz="2000" dirty="0" smtClean="0"/>
              <a:t>, </a:t>
            </a:r>
            <a:br>
              <a:rPr lang="en-US" sz="2000" dirty="0" smtClean="0"/>
            </a:br>
            <a:r>
              <a:rPr lang="en-US" sz="2000" b="1" dirty="0" smtClean="0"/>
              <a:t>x = ( a b a , b </a:t>
            </a:r>
            <a:r>
              <a:rPr lang="en-US" sz="2000" b="1" dirty="0" err="1" smtClean="0"/>
              <a:t>b</a:t>
            </a:r>
            <a:r>
              <a:rPr lang="en-US" sz="2000" b="1" dirty="0" smtClean="0"/>
              <a:t> , a ), y = ( b a b , b , b a </a:t>
            </a:r>
            <a:r>
              <a:rPr lang="en-US" sz="2000" b="1" dirty="0" err="1" smtClean="0"/>
              <a:t>a</a:t>
            </a:r>
            <a:r>
              <a:rPr lang="en-US" sz="2000" b="1" dirty="0" smtClean="0"/>
              <a:t> )</a:t>
            </a:r>
            <a:r>
              <a:rPr lang="en-US" sz="2000" dirty="0" smtClean="0"/>
              <a:t>.</a:t>
            </a:r>
            <a:br>
              <a:rPr lang="en-US" sz="2000" dirty="0" smtClean="0"/>
            </a:br>
            <a:r>
              <a:rPr lang="en-US" sz="2000" dirty="0" smtClean="0"/>
              <a:t>Solution 2 , 3, 1 , 2    </a:t>
            </a:r>
            <a:br>
              <a:rPr lang="en-US" sz="2000" dirty="0" smtClean="0"/>
            </a:br>
            <a:r>
              <a:rPr lang="en-US" sz="2000" b="1" dirty="0" smtClean="0"/>
              <a:t>b </a:t>
            </a:r>
            <a:r>
              <a:rPr lang="en-US" sz="2000" b="1" dirty="0" err="1" smtClean="0"/>
              <a:t>b</a:t>
            </a:r>
            <a:r>
              <a:rPr lang="en-US" sz="2000" b="1" dirty="0" smtClean="0"/>
              <a:t>   a   </a:t>
            </a:r>
            <a:r>
              <a:rPr lang="en-US" sz="2000" b="1" dirty="0" err="1" smtClean="0"/>
              <a:t>a</a:t>
            </a:r>
            <a:r>
              <a:rPr lang="en-US" sz="2000" b="1" dirty="0" smtClean="0"/>
              <a:t> b a   b </a:t>
            </a:r>
            <a:r>
              <a:rPr lang="en-US" sz="2000" b="1" dirty="0" err="1" smtClean="0"/>
              <a:t>b</a:t>
            </a:r>
            <a:r>
              <a:rPr lang="en-US" sz="2000" b="1" dirty="0" smtClean="0"/>
              <a:t>   =   b   </a:t>
            </a:r>
            <a:r>
              <a:rPr lang="en-US" sz="2000" b="1" dirty="0" err="1" smtClean="0"/>
              <a:t>b</a:t>
            </a:r>
            <a:r>
              <a:rPr lang="en-US" sz="2000" b="1" dirty="0" smtClean="0"/>
              <a:t> a </a:t>
            </a:r>
            <a:r>
              <a:rPr lang="en-US" sz="2000" b="1" dirty="0" err="1" smtClean="0"/>
              <a:t>a</a:t>
            </a:r>
            <a:r>
              <a:rPr lang="en-US" sz="2000" b="1" dirty="0" smtClean="0"/>
              <a:t>   b a b   </a:t>
            </a:r>
            <a:r>
              <a:rPr lang="en-US" sz="2000" b="1" dirty="0" err="1" smtClean="0"/>
              <a:t>b</a:t>
            </a:r>
            <a:endParaRPr lang="en-US" sz="2000" b="1" dirty="0" smtClean="0"/>
          </a:p>
        </p:txBody>
      </p:sp>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PCP is </a:t>
            </a:r>
            <a:r>
              <a:rPr lang="en-US" sz="4000" b="1" i="1" dirty="0" err="1" smtClean="0">
                <a:solidFill>
                  <a:schemeClr val="bg2"/>
                </a:solidFill>
              </a:rPr>
              <a:t>undecidable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000" dirty="0" smtClean="0"/>
              <a:t>We will not prove this here, but the essential ideas is that we can embed computational traces in instances of PCP, such that a solution exists if and only if the computation terminates.</a:t>
            </a:r>
          </a:p>
          <a:p>
            <a:pPr eaLnBrk="1" hangingPunct="1">
              <a:lnSpc>
                <a:spcPct val="80000"/>
              </a:lnSpc>
            </a:pPr>
            <a:endParaRPr lang="en-US" sz="2000" dirty="0" smtClean="0"/>
          </a:p>
          <a:p>
            <a:pPr eaLnBrk="1" hangingPunct="1">
              <a:lnSpc>
                <a:spcPct val="80000"/>
              </a:lnSpc>
            </a:pPr>
            <a:r>
              <a:rPr lang="en-US" sz="2000" dirty="0" smtClean="0"/>
              <a:t>Such a construction shows that the Halting Problem is reducible to PCP and so PCP must also be </a:t>
            </a:r>
            <a:r>
              <a:rPr lang="en-US" sz="2000" dirty="0" err="1" smtClean="0"/>
              <a:t>undecidable</a:t>
            </a:r>
            <a:r>
              <a:rPr lang="en-US" sz="2000" b="1" dirty="0" smtClean="0"/>
              <a:t>.</a:t>
            </a:r>
          </a:p>
          <a:p>
            <a:pPr eaLnBrk="1" hangingPunct="1">
              <a:lnSpc>
                <a:spcPct val="80000"/>
              </a:lnSpc>
            </a:pPr>
            <a:endParaRPr lang="en-US" sz="2000" dirty="0" smtClean="0"/>
          </a:p>
          <a:p>
            <a:pPr eaLnBrk="1" hangingPunct="1">
              <a:lnSpc>
                <a:spcPct val="80000"/>
              </a:lnSpc>
            </a:pPr>
            <a:r>
              <a:rPr lang="en-US" sz="2000" dirty="0" smtClean="0"/>
              <a:t>As we will see PCP can often be reduced to problems about grammars, showing those problems to also be </a:t>
            </a:r>
            <a:r>
              <a:rPr lang="en-US" sz="2000" dirty="0" err="1" smtClean="0"/>
              <a:t>undecidable</a:t>
            </a:r>
            <a:r>
              <a:rPr lang="en-US" sz="2000" dirty="0" smtClean="0"/>
              <a:t>.</a:t>
            </a:r>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Ambiguity of CFG</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400" dirty="0" smtClean="0"/>
              <a:t>Problem to determine if an arbitrary CFG is ambiguous </a:t>
            </a:r>
          </a:p>
          <a:p>
            <a:pPr lvl="1" eaLnBrk="1" hangingPunct="1">
              <a:lnSpc>
                <a:spcPct val="90000"/>
              </a:lnSpc>
              <a:buFontTx/>
              <a:buNone/>
            </a:pPr>
            <a:r>
              <a:rPr lang="en-US" sz="2400" b="1" dirty="0" smtClean="0"/>
              <a:t>S	</a:t>
            </a:r>
            <a:r>
              <a:rPr lang="en-US" sz="2400" b="1" dirty="0" smtClean="0">
                <a:sym typeface="Symbol" pitchFamily="18" charset="2"/>
              </a:rPr>
              <a:t> </a:t>
            </a:r>
            <a:r>
              <a:rPr lang="en-US" sz="2400" b="1" dirty="0" smtClean="0"/>
              <a:t>A  |  B</a:t>
            </a:r>
          </a:p>
          <a:p>
            <a:pPr lvl="1" eaLnBrk="1" hangingPunct="1">
              <a:lnSpc>
                <a:spcPct val="90000"/>
              </a:lnSpc>
              <a:buFontTx/>
              <a:buNone/>
            </a:pPr>
            <a:r>
              <a:rPr lang="en-US" sz="2400" b="1" dirty="0" smtClean="0"/>
              <a:t>A	</a:t>
            </a:r>
            <a:r>
              <a:rPr lang="en-US" sz="2400" b="1" dirty="0" smtClean="0">
                <a:sym typeface="Symbol" pitchFamily="18" charset="2"/>
              </a:rPr>
              <a:t> </a:t>
            </a:r>
            <a:r>
              <a:rPr lang="en-US" sz="2400" b="1" dirty="0" smtClean="0"/>
              <a:t>x</a:t>
            </a:r>
            <a:r>
              <a:rPr lang="en-US" sz="2400" b="1" baseline="-25000" dirty="0" smtClean="0"/>
              <a:t>i</a:t>
            </a:r>
            <a:r>
              <a:rPr lang="en-US" sz="2400" b="1" dirty="0" smtClean="0"/>
              <a:t> A [</a:t>
            </a:r>
            <a:r>
              <a:rPr lang="en-US" sz="2400" b="1" dirty="0" err="1" smtClean="0"/>
              <a:t>i</a:t>
            </a:r>
            <a:r>
              <a:rPr lang="en-US" sz="2400" b="1" dirty="0" smtClean="0"/>
              <a:t>]  |   x</a:t>
            </a:r>
            <a:r>
              <a:rPr lang="en-US" sz="2400" b="1" baseline="-25000" dirty="0" smtClean="0"/>
              <a:t>i</a:t>
            </a:r>
            <a:r>
              <a:rPr lang="en-US" sz="2400" b="1" dirty="0" smtClean="0"/>
              <a:t> [</a:t>
            </a:r>
            <a:r>
              <a:rPr lang="en-US" sz="2400" b="1" dirty="0" err="1" smtClean="0"/>
              <a:t>i</a:t>
            </a:r>
            <a:r>
              <a:rPr lang="en-US" sz="2400" b="1" dirty="0" smtClean="0"/>
              <a:t>]		1 ≤ </a:t>
            </a:r>
            <a:r>
              <a:rPr lang="en-US" sz="2400" b="1" dirty="0" err="1" smtClean="0"/>
              <a:t>i</a:t>
            </a:r>
            <a:r>
              <a:rPr lang="en-US" sz="2400" b="1" dirty="0" smtClean="0"/>
              <a:t> ≤ n</a:t>
            </a:r>
          </a:p>
          <a:p>
            <a:pPr lvl="1" eaLnBrk="1" hangingPunct="1">
              <a:lnSpc>
                <a:spcPct val="90000"/>
              </a:lnSpc>
              <a:buFontTx/>
              <a:buNone/>
            </a:pPr>
            <a:r>
              <a:rPr lang="en-US" sz="2400" b="1" dirty="0" smtClean="0"/>
              <a:t>B	</a:t>
            </a:r>
            <a:r>
              <a:rPr lang="en-US" sz="2400" b="1" dirty="0" smtClean="0">
                <a:sym typeface="Symbol" pitchFamily="18" charset="2"/>
              </a:rPr>
              <a:t> </a:t>
            </a:r>
            <a:r>
              <a:rPr lang="en-US" sz="2400" b="1" dirty="0" err="1" smtClean="0"/>
              <a:t>y</a:t>
            </a:r>
            <a:r>
              <a:rPr lang="en-US" sz="2400" b="1" baseline="-25000" dirty="0" err="1" smtClean="0"/>
              <a:t>i</a:t>
            </a:r>
            <a:r>
              <a:rPr lang="en-US" sz="2400" b="1" dirty="0" smtClean="0"/>
              <a:t> B [</a:t>
            </a:r>
            <a:r>
              <a:rPr lang="en-US" sz="2400" b="1" dirty="0" err="1" smtClean="0"/>
              <a:t>i</a:t>
            </a:r>
            <a:r>
              <a:rPr lang="en-US" sz="2400" b="1" dirty="0" smtClean="0"/>
              <a:t>]  |   </a:t>
            </a:r>
            <a:r>
              <a:rPr lang="en-US" sz="2400" b="1" dirty="0" err="1" smtClean="0"/>
              <a:t>y</a:t>
            </a:r>
            <a:r>
              <a:rPr lang="en-US" sz="2400" b="1" baseline="-25000" dirty="0" err="1" smtClean="0"/>
              <a:t>i</a:t>
            </a:r>
            <a:r>
              <a:rPr lang="en-US" sz="2400" b="1" dirty="0" smtClean="0"/>
              <a:t> [</a:t>
            </a:r>
            <a:r>
              <a:rPr lang="en-US" sz="2400" b="1" dirty="0" err="1" smtClean="0"/>
              <a:t>i</a:t>
            </a:r>
            <a:r>
              <a:rPr lang="en-US" sz="2400" b="1" dirty="0" smtClean="0"/>
              <a:t>]		1 ≤ </a:t>
            </a:r>
            <a:r>
              <a:rPr lang="en-US" sz="2400" b="1" dirty="0" err="1" smtClean="0"/>
              <a:t>i</a:t>
            </a:r>
            <a:r>
              <a:rPr lang="en-US" sz="2400" b="1" dirty="0" smtClean="0"/>
              <a:t> ≤ n</a:t>
            </a:r>
          </a:p>
          <a:p>
            <a:pPr lvl="1" eaLnBrk="1" hangingPunct="1">
              <a:lnSpc>
                <a:spcPct val="90000"/>
              </a:lnSpc>
              <a:buFontTx/>
              <a:buNone/>
            </a:pPr>
            <a:r>
              <a:rPr lang="en-US" sz="2400" b="1" dirty="0" smtClean="0"/>
              <a:t>A</a:t>
            </a:r>
            <a:r>
              <a:rPr lang="en-US" sz="2400" b="1" i="1" dirty="0" smtClean="0"/>
              <a:t> </a:t>
            </a:r>
            <a:r>
              <a:rPr lang="en-US" sz="2400" b="1" dirty="0" smtClean="0">
                <a:sym typeface="Symbol" pitchFamily="18" charset="2"/>
              </a:rPr>
              <a:t></a:t>
            </a:r>
            <a:r>
              <a:rPr lang="en-US" sz="2400" b="1" dirty="0" smtClean="0">
                <a:cs typeface="Arial" charset="0"/>
                <a:sym typeface="Symbol" pitchFamily="18" charset="2"/>
              </a:rPr>
              <a:t>*</a:t>
            </a:r>
            <a:r>
              <a:rPr lang="en-US" sz="2400" b="1" dirty="0" smtClean="0"/>
              <a:t>  x</a:t>
            </a:r>
            <a:r>
              <a:rPr lang="en-US" sz="2400" b="1" baseline="-25000" dirty="0" smtClean="0"/>
              <a:t>i</a:t>
            </a:r>
            <a:r>
              <a:rPr lang="en-US" sz="2400" b="1" baseline="-40000" dirty="0" smtClean="0"/>
              <a:t>1</a:t>
            </a:r>
            <a:r>
              <a:rPr lang="en-US" sz="2400" b="1" dirty="0" smtClean="0"/>
              <a:t> … </a:t>
            </a:r>
            <a:r>
              <a:rPr lang="en-US" sz="2400" b="1" dirty="0" err="1" smtClean="0"/>
              <a:t>x</a:t>
            </a:r>
            <a:r>
              <a:rPr lang="en-US" sz="2400" b="1" baseline="-25000" dirty="0" err="1" smtClean="0"/>
              <a:t>i</a:t>
            </a:r>
            <a:r>
              <a:rPr lang="en-US" sz="2400" b="1" baseline="-40000" dirty="0" err="1" smtClean="0"/>
              <a:t>k</a:t>
            </a:r>
            <a:r>
              <a:rPr lang="en-US" sz="2400" b="1" dirty="0" smtClean="0"/>
              <a:t> [</a:t>
            </a:r>
            <a:r>
              <a:rPr lang="en-US" sz="2400" b="1" dirty="0" err="1" smtClean="0"/>
              <a:t>i</a:t>
            </a:r>
            <a:r>
              <a:rPr lang="en-US" sz="2400" b="1" baseline="-25000" dirty="0" err="1" smtClean="0"/>
              <a:t>k</a:t>
            </a:r>
            <a:r>
              <a:rPr lang="en-US" sz="2400" b="1" dirty="0" smtClean="0"/>
              <a:t>] … [i</a:t>
            </a:r>
            <a:r>
              <a:rPr lang="en-US" sz="2400" b="1" baseline="-25000" dirty="0" smtClean="0"/>
              <a:t>1</a:t>
            </a:r>
            <a:r>
              <a:rPr lang="en-US" sz="2400" b="1" dirty="0" smtClean="0"/>
              <a:t>]	k &gt; 0</a:t>
            </a:r>
          </a:p>
          <a:p>
            <a:pPr lvl="1" eaLnBrk="1" hangingPunct="1">
              <a:lnSpc>
                <a:spcPct val="90000"/>
              </a:lnSpc>
              <a:buFontTx/>
              <a:buNone/>
            </a:pPr>
            <a:r>
              <a:rPr lang="en-US" sz="2400" b="1" dirty="0" smtClean="0"/>
              <a:t>B </a:t>
            </a:r>
            <a:r>
              <a:rPr lang="en-US" sz="2400" b="1" dirty="0" smtClean="0">
                <a:sym typeface="Symbol" pitchFamily="18" charset="2"/>
              </a:rPr>
              <a:t></a:t>
            </a:r>
            <a:r>
              <a:rPr lang="en-US" sz="2400" b="1" dirty="0" smtClean="0">
                <a:cs typeface="Arial" charset="0"/>
                <a:sym typeface="Symbol" pitchFamily="18" charset="2"/>
              </a:rPr>
              <a:t>*</a:t>
            </a:r>
            <a:r>
              <a:rPr lang="en-US" sz="2400" b="1" dirty="0" smtClean="0"/>
              <a:t> y</a:t>
            </a:r>
            <a:r>
              <a:rPr lang="en-US" sz="2400" b="1" baseline="-25000" dirty="0" smtClean="0"/>
              <a:t>i</a:t>
            </a:r>
            <a:r>
              <a:rPr lang="en-US" sz="2400" b="1" baseline="-40000" dirty="0" smtClean="0"/>
              <a:t>1</a:t>
            </a:r>
            <a:r>
              <a:rPr lang="en-US" sz="2400" b="1" dirty="0" smtClean="0"/>
              <a:t> … </a:t>
            </a:r>
            <a:r>
              <a:rPr lang="en-US" sz="2400" b="1" dirty="0" err="1" smtClean="0"/>
              <a:t>y</a:t>
            </a:r>
            <a:r>
              <a:rPr lang="en-US" sz="2400" b="1" baseline="-25000" dirty="0" err="1" smtClean="0"/>
              <a:t>i</a:t>
            </a:r>
            <a:r>
              <a:rPr lang="en-US" sz="2400" b="1" baseline="-40000" dirty="0" err="1" smtClean="0"/>
              <a:t>k</a:t>
            </a:r>
            <a:r>
              <a:rPr lang="en-US" sz="2400" b="1" dirty="0" smtClean="0"/>
              <a:t> [</a:t>
            </a:r>
            <a:r>
              <a:rPr lang="en-US" sz="2400" b="1" dirty="0" err="1" smtClean="0"/>
              <a:t>i</a:t>
            </a:r>
            <a:r>
              <a:rPr lang="en-US" sz="2400" b="1" baseline="-25000" dirty="0" err="1" smtClean="0"/>
              <a:t>k</a:t>
            </a:r>
            <a:r>
              <a:rPr lang="en-US" sz="2400" b="1" dirty="0" smtClean="0"/>
              <a:t>] … [i</a:t>
            </a:r>
            <a:r>
              <a:rPr lang="en-US" sz="2400" b="1" baseline="-25000" dirty="0" smtClean="0"/>
              <a:t>1</a:t>
            </a:r>
            <a:r>
              <a:rPr lang="en-US" sz="2400" b="1" dirty="0" smtClean="0"/>
              <a:t>]	k &gt; 0</a:t>
            </a:r>
          </a:p>
          <a:p>
            <a:pPr eaLnBrk="1" hangingPunct="1">
              <a:lnSpc>
                <a:spcPct val="90000"/>
              </a:lnSpc>
            </a:pPr>
            <a:r>
              <a:rPr lang="en-US" sz="2400" dirty="0" smtClean="0"/>
              <a:t>Ambiguous if and only if there is a solution to this PCP instance.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r>
              <a:rPr lang="en-US" sz="3200" i="1" smtClean="0">
                <a:solidFill>
                  <a:schemeClr val="bg2"/>
                </a:solidFill>
              </a:rPr>
              <a:t/>
            </a:r>
            <a:br>
              <a:rPr lang="en-US" sz="3200" i="1" smtClean="0">
                <a:solidFill>
                  <a:schemeClr val="bg2"/>
                </a:solidFill>
              </a:rPr>
            </a:br>
            <a:endParaRPr lang="en-US" sz="3200" i="1" smtClean="0">
              <a:solidFill>
                <a:schemeClr val="bg2"/>
              </a:solidFill>
            </a:endParaRPr>
          </a:p>
        </p:txBody>
      </p:sp>
      <p:sp>
        <p:nvSpPr>
          <p:cNvPr id="122883" name="Rectangle 3"/>
          <p:cNvSpPr>
            <a:spLocks noGrp="1" noChangeArrowheads="1"/>
          </p:cNvSpPr>
          <p:nvPr>
            <p:ph type="body" idx="1"/>
          </p:nvPr>
        </p:nvSpPr>
        <p:spPr/>
        <p:txBody>
          <a:bodyPr/>
          <a:lstStyle/>
          <a:p>
            <a:pPr eaLnBrk="1" hangingPunct="1">
              <a:buFont typeface="Times" pitchFamily="-110" charset="0"/>
              <a:buNone/>
            </a:pPr>
            <a:r>
              <a:rPr lang="en-US" b="1" smtClean="0"/>
              <a:t>{ Example: Charts from G and J }</a:t>
            </a:r>
          </a:p>
        </p:txBody>
      </p:sp>
      <p:sp>
        <p:nvSpPr>
          <p:cNvPr id="47108" name="Rectangle 4"/>
          <p:cNvSpPr>
            <a:spLocks noChangeArrowheads="1"/>
          </p:cNvSpPr>
          <p:nvPr/>
        </p:nvSpPr>
        <p:spPr bwMode="auto">
          <a:xfrm>
            <a:off x="2971800" y="1371600"/>
            <a:ext cx="4098925" cy="579438"/>
          </a:xfrm>
          <a:prstGeom prst="rect">
            <a:avLst/>
          </a:prstGeom>
          <a:noFill/>
          <a:ln w="9525">
            <a:noFill/>
            <a:miter lim="800000"/>
            <a:headEnd/>
            <a:tailEnd/>
          </a:ln>
        </p:spPr>
        <p:txBody>
          <a:bodyPr>
            <a:spAutoFit/>
          </a:bodyPr>
          <a:lstStyle/>
          <a:p>
            <a:r>
              <a:rPr lang="en-US" sz="3200" i="1" baseline="0">
                <a:solidFill>
                  <a:schemeClr val="bg2"/>
                </a:solidFill>
                <a:ea typeface="Osaka" pitchFamily="-110" charset="-128"/>
              </a:rPr>
              <a:t>About Problems</a:t>
            </a:r>
            <a:endParaRPr lang="en-US" sz="3200" b="0" i="1" baseline="0">
              <a:solidFill>
                <a:schemeClr val="bg2"/>
              </a:solidFill>
              <a:ea typeface="Osaka" pitchFamily="-110" charset="-128"/>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Intersection of CFGs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400" dirty="0" smtClean="0"/>
              <a:t>Problem to determine if arbitrary CFG’s define overlapping languages</a:t>
            </a:r>
          </a:p>
          <a:p>
            <a:pPr eaLnBrk="1" hangingPunct="1">
              <a:lnSpc>
                <a:spcPct val="90000"/>
              </a:lnSpc>
            </a:pPr>
            <a:r>
              <a:rPr lang="en-US" sz="2400" dirty="0" smtClean="0"/>
              <a:t>Just take the grammar consisting of all the </a:t>
            </a:r>
            <a:r>
              <a:rPr lang="en-US" sz="2400" b="1" dirty="0" smtClean="0"/>
              <a:t>A</a:t>
            </a:r>
            <a:r>
              <a:rPr lang="en-US" sz="2400" dirty="0" smtClean="0"/>
              <a:t>-rules from previous, and a second grammar consisting of all the </a:t>
            </a:r>
            <a:r>
              <a:rPr lang="en-US" sz="2400" b="1" dirty="0" smtClean="0"/>
              <a:t>B</a:t>
            </a:r>
            <a:r>
              <a:rPr lang="en-US" sz="2400" dirty="0" smtClean="0"/>
              <a:t>-rules.  Call the languages generated by these grammars, </a:t>
            </a:r>
            <a:r>
              <a:rPr lang="en-US" sz="2400" b="1" dirty="0" smtClean="0"/>
              <a:t>L</a:t>
            </a:r>
            <a:r>
              <a:rPr lang="en-US" sz="2400" b="1" baseline="-25000" dirty="0" smtClean="0"/>
              <a:t>A</a:t>
            </a:r>
            <a:r>
              <a:rPr lang="en-US" sz="2400" dirty="0" smtClean="0"/>
              <a:t> and </a:t>
            </a:r>
            <a:r>
              <a:rPr lang="en-US" sz="2400" b="1" dirty="0" smtClean="0"/>
              <a:t>L</a:t>
            </a:r>
            <a:r>
              <a:rPr lang="en-US" sz="2400" b="1" baseline="-25000" dirty="0" smtClean="0"/>
              <a:t>B</a:t>
            </a:r>
            <a:r>
              <a:rPr lang="en-US" sz="2400" dirty="0" smtClean="0"/>
              <a:t>. </a:t>
            </a:r>
            <a:br>
              <a:rPr lang="en-US" sz="2400" dirty="0" smtClean="0"/>
            </a:br>
            <a:r>
              <a:rPr lang="en-US" sz="2400" b="1" dirty="0" smtClean="0"/>
              <a:t>L</a:t>
            </a:r>
            <a:r>
              <a:rPr lang="en-US" sz="2400" b="1" baseline="-25000" dirty="0" smtClean="0"/>
              <a:t>A</a:t>
            </a:r>
            <a:r>
              <a:rPr lang="en-US" sz="2400" b="1" dirty="0" smtClean="0"/>
              <a:t> </a:t>
            </a:r>
            <a:r>
              <a:rPr lang="en-US" sz="2400" b="1" dirty="0" smtClean="0">
                <a:sym typeface="Symbol" pitchFamily="18" charset="2"/>
              </a:rPr>
              <a:t></a:t>
            </a:r>
            <a:r>
              <a:rPr lang="en-US" sz="2400" b="1" dirty="0" smtClean="0"/>
              <a:t> L</a:t>
            </a:r>
            <a:r>
              <a:rPr lang="en-US" sz="2400" b="1" baseline="-25000" dirty="0" smtClean="0"/>
              <a:t>B</a:t>
            </a:r>
            <a:r>
              <a:rPr lang="en-US" sz="2400" b="1" dirty="0" smtClean="0"/>
              <a:t> ≠  Ø</a:t>
            </a:r>
            <a:r>
              <a:rPr lang="en-US" sz="2400" dirty="0" smtClean="0"/>
              <a:t>, if and only there is a solution to this PCP instance.</a:t>
            </a:r>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Non-emptiness of CSL</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buFontTx/>
              <a:buNone/>
            </a:pPr>
            <a:r>
              <a:rPr lang="en-US" sz="2400" b="1" dirty="0" smtClean="0"/>
              <a:t>	S 		</a:t>
            </a:r>
            <a:r>
              <a:rPr lang="en-US" sz="2400" b="1" dirty="0" smtClean="0">
                <a:sym typeface="Symbol" pitchFamily="18" charset="2"/>
              </a:rPr>
              <a:t> </a:t>
            </a:r>
            <a:r>
              <a:rPr lang="en-US" sz="2400" b="1" dirty="0" smtClean="0"/>
              <a:t>x</a:t>
            </a:r>
            <a:r>
              <a:rPr lang="en-US" sz="2400" b="1" baseline="-25000" dirty="0" smtClean="0"/>
              <a:t>i</a:t>
            </a:r>
            <a:r>
              <a:rPr lang="en-US" sz="2400" b="1" dirty="0" smtClean="0"/>
              <a:t> S </a:t>
            </a:r>
            <a:r>
              <a:rPr lang="en-US" sz="2400" b="1" dirty="0" err="1" smtClean="0"/>
              <a:t>y</a:t>
            </a:r>
            <a:r>
              <a:rPr lang="en-US" sz="2400" b="1" baseline="-25000" dirty="0" err="1" smtClean="0"/>
              <a:t>i</a:t>
            </a:r>
            <a:r>
              <a:rPr lang="en-US" sz="2400" b="1" baseline="30000" dirty="0" err="1" smtClean="0"/>
              <a:t>R</a:t>
            </a:r>
            <a:r>
              <a:rPr lang="en-US" sz="2400" b="1" dirty="0" smtClean="0"/>
              <a:t> | x</a:t>
            </a:r>
            <a:r>
              <a:rPr lang="en-US" sz="2400" b="1" baseline="-25000" dirty="0" smtClean="0"/>
              <a:t>i</a:t>
            </a:r>
            <a:r>
              <a:rPr lang="en-US" sz="2400" b="1" dirty="0" smtClean="0"/>
              <a:t> T </a:t>
            </a:r>
            <a:r>
              <a:rPr lang="en-US" sz="2400" b="1" dirty="0" err="1" smtClean="0"/>
              <a:t>y</a:t>
            </a:r>
            <a:r>
              <a:rPr lang="en-US" sz="2400" b="1" baseline="-25000" dirty="0" err="1" smtClean="0"/>
              <a:t>i</a:t>
            </a:r>
            <a:r>
              <a:rPr lang="en-US" sz="2400" b="1" baseline="30000" dirty="0" err="1" smtClean="0"/>
              <a:t>R</a:t>
            </a:r>
            <a:r>
              <a:rPr lang="en-US" sz="2400" b="1" dirty="0" smtClean="0"/>
              <a:t> 	1 ≤ </a:t>
            </a:r>
            <a:r>
              <a:rPr lang="en-US" sz="2400" b="1" dirty="0" err="1" smtClean="0"/>
              <a:t>i</a:t>
            </a:r>
            <a:r>
              <a:rPr lang="en-US" sz="2400" b="1" dirty="0" smtClean="0"/>
              <a:t> ≤ n</a:t>
            </a:r>
          </a:p>
          <a:p>
            <a:pPr eaLnBrk="1" hangingPunct="1">
              <a:lnSpc>
                <a:spcPct val="90000"/>
              </a:lnSpc>
              <a:buFontTx/>
              <a:buNone/>
            </a:pPr>
            <a:r>
              <a:rPr lang="en-US" sz="2400" b="1" dirty="0" smtClean="0"/>
              <a:t>	a T a 	</a:t>
            </a:r>
            <a:r>
              <a:rPr lang="en-US" sz="2400" b="1" dirty="0" smtClean="0">
                <a:sym typeface="Symbol" pitchFamily="18" charset="2"/>
              </a:rPr>
              <a:t> </a:t>
            </a:r>
            <a:r>
              <a:rPr lang="en-US" sz="2400" b="1" dirty="0" smtClean="0"/>
              <a:t>* T *</a:t>
            </a:r>
          </a:p>
          <a:p>
            <a:pPr eaLnBrk="1" hangingPunct="1">
              <a:lnSpc>
                <a:spcPct val="90000"/>
              </a:lnSpc>
              <a:buFontTx/>
              <a:buNone/>
            </a:pPr>
            <a:r>
              <a:rPr lang="en-US" sz="2400" b="1" dirty="0" smtClean="0"/>
              <a:t>	* a 		</a:t>
            </a:r>
            <a:r>
              <a:rPr lang="en-US" sz="2400" b="1" dirty="0" smtClean="0">
                <a:sym typeface="Symbol" pitchFamily="18" charset="2"/>
              </a:rPr>
              <a:t> </a:t>
            </a:r>
            <a:r>
              <a:rPr lang="en-US" sz="2400" b="1" dirty="0" smtClean="0"/>
              <a:t>a *</a:t>
            </a:r>
          </a:p>
          <a:p>
            <a:pPr eaLnBrk="1" hangingPunct="1">
              <a:lnSpc>
                <a:spcPct val="90000"/>
              </a:lnSpc>
              <a:buFontTx/>
              <a:buNone/>
            </a:pPr>
            <a:r>
              <a:rPr lang="en-US" sz="2400" b="1" dirty="0" smtClean="0"/>
              <a:t>	a * 		</a:t>
            </a:r>
            <a:r>
              <a:rPr lang="en-US" sz="2400" b="1" dirty="0" smtClean="0">
                <a:sym typeface="Symbol" pitchFamily="18" charset="2"/>
              </a:rPr>
              <a:t> </a:t>
            </a:r>
            <a:r>
              <a:rPr lang="en-US" sz="2400" b="1" dirty="0" smtClean="0"/>
              <a:t>* a</a:t>
            </a:r>
          </a:p>
          <a:p>
            <a:pPr eaLnBrk="1" hangingPunct="1">
              <a:lnSpc>
                <a:spcPct val="90000"/>
              </a:lnSpc>
              <a:buFontTx/>
              <a:buNone/>
            </a:pPr>
            <a:r>
              <a:rPr lang="en-US" sz="2400" b="1" dirty="0" smtClean="0"/>
              <a:t>	T 	 	</a:t>
            </a:r>
            <a:r>
              <a:rPr lang="en-US" sz="2400" b="1" dirty="0" smtClean="0">
                <a:sym typeface="Symbol" pitchFamily="18" charset="2"/>
              </a:rPr>
              <a:t> </a:t>
            </a:r>
            <a:r>
              <a:rPr lang="en-US" sz="2400" b="1" dirty="0" smtClean="0"/>
              <a:t>*</a:t>
            </a:r>
          </a:p>
          <a:p>
            <a:pPr eaLnBrk="1" hangingPunct="1">
              <a:lnSpc>
                <a:spcPct val="90000"/>
              </a:lnSpc>
            </a:pPr>
            <a:r>
              <a:rPr lang="en-US" sz="2400" dirty="0" smtClean="0"/>
              <a:t>Our only terminal is </a:t>
            </a:r>
            <a:r>
              <a:rPr lang="en-US" sz="2400" b="1" dirty="0" smtClean="0"/>
              <a:t>*</a:t>
            </a:r>
            <a:r>
              <a:rPr lang="en-US" sz="2400" dirty="0" smtClean="0"/>
              <a:t>.  We get strings of form </a:t>
            </a:r>
            <a:r>
              <a:rPr lang="en-US" sz="3600" b="1" baseline="-25000" dirty="0" smtClean="0"/>
              <a:t>*</a:t>
            </a:r>
            <a:r>
              <a:rPr lang="en-US" sz="2400" b="1" baseline="30000" dirty="0" smtClean="0"/>
              <a:t>2j+1</a:t>
            </a:r>
            <a:r>
              <a:rPr lang="en-US" sz="2400" dirty="0" smtClean="0"/>
              <a:t>, for some </a:t>
            </a:r>
            <a:r>
              <a:rPr lang="en-US" sz="2400" b="1" dirty="0" err="1" smtClean="0"/>
              <a:t>j</a:t>
            </a:r>
            <a:r>
              <a:rPr lang="en-US" sz="2400" dirty="0" err="1" smtClean="0"/>
              <a:t>’s</a:t>
            </a:r>
            <a:r>
              <a:rPr lang="en-US" sz="2400" dirty="0" smtClean="0"/>
              <a:t> if and only if there is a solution to this PCP instance.</a:t>
            </a:r>
          </a:p>
        </p:txBody>
      </p:sp>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Traces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dirty="0" smtClean="0"/>
              <a:t>A </a:t>
            </a:r>
            <a:r>
              <a:rPr lang="en-US" sz="2400" dirty="0" smtClean="0"/>
              <a:t>trace of a </a:t>
            </a:r>
            <a:r>
              <a:rPr lang="en-US" sz="2400" dirty="0" smtClean="0"/>
              <a:t>machine, </a:t>
            </a:r>
            <a:r>
              <a:rPr lang="en-US" sz="2400" dirty="0" smtClean="0"/>
              <a:t>M, is a word of the form</a:t>
            </a:r>
            <a:br>
              <a:rPr lang="en-US" sz="2400" dirty="0" smtClean="0"/>
            </a:br>
            <a:r>
              <a:rPr lang="en-US" sz="2400" dirty="0" smtClean="0"/>
              <a:t/>
            </a:r>
            <a:br>
              <a:rPr lang="en-US" sz="2400" dirty="0" smtClean="0"/>
            </a:br>
            <a:r>
              <a:rPr lang="en-US" sz="2400" dirty="0" smtClean="0"/>
              <a:t># X</a:t>
            </a:r>
            <a:r>
              <a:rPr lang="en-US" sz="2400" baseline="-25000" dirty="0" smtClean="0"/>
              <a:t>0</a:t>
            </a:r>
            <a:r>
              <a:rPr lang="en-US" sz="2400" dirty="0" smtClean="0"/>
              <a:t> # X</a:t>
            </a:r>
            <a:r>
              <a:rPr lang="en-US" sz="2400" baseline="-25000" dirty="0" smtClean="0"/>
              <a:t>1</a:t>
            </a:r>
            <a:r>
              <a:rPr lang="en-US" sz="2400" dirty="0" smtClean="0"/>
              <a:t> # X</a:t>
            </a:r>
            <a:r>
              <a:rPr lang="en-US" sz="2400" baseline="-25000" dirty="0" smtClean="0"/>
              <a:t>2</a:t>
            </a:r>
            <a:r>
              <a:rPr lang="en-US" sz="2400" dirty="0" smtClean="0"/>
              <a:t> # X</a:t>
            </a:r>
            <a:r>
              <a:rPr lang="en-US" sz="2400" baseline="-25000" dirty="0" smtClean="0"/>
              <a:t>3</a:t>
            </a:r>
            <a:r>
              <a:rPr lang="en-US" sz="2400" dirty="0" smtClean="0"/>
              <a:t> # … # X</a:t>
            </a:r>
            <a:r>
              <a:rPr lang="en-US" sz="2400" baseline="-25000" dirty="0" smtClean="0"/>
              <a:t>k-1</a:t>
            </a:r>
            <a:r>
              <a:rPr lang="en-US" sz="2400" dirty="0" smtClean="0"/>
              <a:t> # </a:t>
            </a:r>
            <a:r>
              <a:rPr lang="en-US" sz="2400" dirty="0" err="1" smtClean="0"/>
              <a:t>X</a:t>
            </a:r>
            <a:r>
              <a:rPr lang="en-US" sz="2400" baseline="-25000" dirty="0" err="1" smtClean="0"/>
              <a:t>k</a:t>
            </a:r>
            <a:r>
              <a:rPr lang="en-US" sz="2400" dirty="0" smtClean="0"/>
              <a:t> #</a:t>
            </a:r>
            <a:br>
              <a:rPr lang="en-US" sz="2400" dirty="0" smtClean="0"/>
            </a:br>
            <a:r>
              <a:rPr lang="en-US" sz="2400" dirty="0" smtClean="0"/>
              <a:t/>
            </a:r>
            <a:br>
              <a:rPr lang="en-US" sz="2400" dirty="0" smtClean="0"/>
            </a:br>
            <a:r>
              <a:rPr lang="en-US" sz="2400" dirty="0" smtClean="0"/>
              <a:t>where X</a:t>
            </a:r>
            <a:r>
              <a:rPr lang="en-US" sz="2400" baseline="-25000" dirty="0" smtClean="0"/>
              <a:t>i</a:t>
            </a:r>
            <a:r>
              <a:rPr lang="en-US" sz="2400" dirty="0" smtClean="0"/>
              <a:t> </a:t>
            </a:r>
            <a:r>
              <a:rPr lang="en-US" sz="2400" dirty="0" smtClean="0">
                <a:sym typeface="Symbol" pitchFamily="18" charset="2"/>
              </a:rPr>
              <a:t></a:t>
            </a:r>
            <a:r>
              <a:rPr lang="en-US" sz="2400" dirty="0" smtClean="0"/>
              <a:t> X</a:t>
            </a:r>
            <a:r>
              <a:rPr lang="en-US" sz="2400" baseline="-25000" dirty="0" smtClean="0"/>
              <a:t>i+1</a:t>
            </a:r>
            <a:r>
              <a:rPr lang="en-US" sz="2400" dirty="0" smtClean="0"/>
              <a:t> 0 ≤ </a:t>
            </a:r>
            <a:r>
              <a:rPr lang="en-US" sz="2400" dirty="0" err="1" smtClean="0"/>
              <a:t>i</a:t>
            </a:r>
            <a:r>
              <a:rPr lang="en-US" sz="2400" dirty="0" smtClean="0"/>
              <a:t> &lt; k, X</a:t>
            </a:r>
            <a:r>
              <a:rPr lang="en-US" sz="2400" baseline="-25000" dirty="0" smtClean="0"/>
              <a:t>0</a:t>
            </a:r>
            <a:r>
              <a:rPr lang="en-US" sz="2400" dirty="0" smtClean="0"/>
              <a:t> is a starting configuration and </a:t>
            </a:r>
            <a:r>
              <a:rPr lang="en-US" sz="2400" dirty="0" err="1" smtClean="0"/>
              <a:t>X</a:t>
            </a:r>
            <a:r>
              <a:rPr lang="en-US" sz="2400" baseline="-25000" dirty="0" err="1" smtClean="0"/>
              <a:t>k</a:t>
            </a:r>
            <a:r>
              <a:rPr lang="en-US" sz="2400" dirty="0" smtClean="0"/>
              <a:t> is a terminating configuration.  </a:t>
            </a:r>
          </a:p>
          <a:p>
            <a:pPr eaLnBrk="1" hangingPunct="1">
              <a:lnSpc>
                <a:spcPct val="80000"/>
              </a:lnSpc>
            </a:pPr>
            <a:r>
              <a:rPr lang="en-US" sz="2400" dirty="0" smtClean="0"/>
              <a:t>We allow some laxness, where the configurations might be encoded in a convenient manner</a:t>
            </a:r>
            <a:r>
              <a:rPr lang="en-US" sz="2400" dirty="0" smtClean="0"/>
              <a:t>. For example we might use reversals on the odd strings </a:t>
            </a:r>
            <a:r>
              <a:rPr lang="en-US" sz="2400" dirty="0" smtClean="0"/>
              <a:t>s</a:t>
            </a:r>
            <a:r>
              <a:rPr lang="en-US" sz="2400" dirty="0" smtClean="0"/>
              <a:t>o the relation between each pair is context free.   </a:t>
            </a:r>
            <a:endParaRPr lang="en-US" sz="2400" dirty="0" smtClean="0"/>
          </a:p>
        </p:txBody>
      </p:sp>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One step traces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80000"/>
              </a:lnSpc>
            </a:pPr>
            <a:r>
              <a:rPr lang="en-US" sz="2400" dirty="0" smtClean="0"/>
              <a:t>The set of on step traces </a:t>
            </a:r>
            <a:r>
              <a:rPr lang="en-US" sz="2400" dirty="0" smtClean="0"/>
              <a:t>of a </a:t>
            </a:r>
            <a:r>
              <a:rPr lang="en-US" sz="2400" dirty="0" smtClean="0"/>
              <a:t>machine, </a:t>
            </a:r>
            <a:r>
              <a:rPr lang="en-US" sz="2400" dirty="0" smtClean="0"/>
              <a:t>M, is </a:t>
            </a:r>
            <a:br>
              <a:rPr lang="en-US" sz="2400" dirty="0" smtClean="0"/>
            </a:br>
            <a:r>
              <a:rPr lang="en-US" sz="2400" dirty="0" smtClean="0"/>
              <a:t/>
            </a:r>
            <a:br>
              <a:rPr lang="en-US" sz="2400" dirty="0" smtClean="0"/>
            </a:br>
            <a:r>
              <a:rPr lang="en-US" sz="2400" dirty="0" smtClean="0"/>
              <a:t>{ </a:t>
            </a:r>
            <a:r>
              <a:rPr lang="en-US" sz="2400" dirty="0" smtClean="0"/>
              <a:t>X</a:t>
            </a:r>
            <a:r>
              <a:rPr lang="en-US" sz="2400" baseline="-25000" dirty="0" smtClean="0"/>
              <a:t>0</a:t>
            </a:r>
            <a:r>
              <a:rPr lang="en-US" sz="2400" dirty="0" smtClean="0"/>
              <a:t> # X</a:t>
            </a:r>
            <a:r>
              <a:rPr lang="en-US" sz="2400" baseline="-25000" dirty="0" smtClean="0"/>
              <a:t>1</a:t>
            </a:r>
            <a:r>
              <a:rPr lang="en-US" sz="2400" dirty="0" smtClean="0"/>
              <a:t> </a:t>
            </a:r>
            <a:r>
              <a:rPr lang="en-US" sz="2400" dirty="0" smtClean="0"/>
              <a:t>}</a:t>
            </a:r>
            <a:r>
              <a:rPr lang="en-US" sz="2400" dirty="0" smtClean="0"/>
              <a:t/>
            </a:r>
            <a:br>
              <a:rPr lang="en-US" sz="2400" dirty="0" smtClean="0"/>
            </a:br>
            <a:r>
              <a:rPr lang="en-US" sz="2400" dirty="0" smtClean="0"/>
              <a:t/>
            </a:r>
            <a:br>
              <a:rPr lang="en-US" sz="2400" dirty="0" smtClean="0"/>
            </a:br>
            <a:r>
              <a:rPr lang="en-US" sz="2400" dirty="0" smtClean="0"/>
              <a:t>where </a:t>
            </a:r>
            <a:r>
              <a:rPr lang="en-US" sz="2400" dirty="0" smtClean="0"/>
              <a:t>X</a:t>
            </a:r>
            <a:r>
              <a:rPr lang="en-US" sz="2400" baseline="-25000" dirty="0" smtClean="0"/>
              <a:t>0</a:t>
            </a:r>
            <a:r>
              <a:rPr lang="en-US" sz="2400" dirty="0" smtClean="0"/>
              <a:t> </a:t>
            </a:r>
            <a:r>
              <a:rPr lang="en-US" sz="2400" dirty="0" smtClean="0">
                <a:sym typeface="Symbol" pitchFamily="18" charset="2"/>
              </a:rPr>
              <a:t></a:t>
            </a:r>
            <a:r>
              <a:rPr lang="en-US" sz="2400" dirty="0" smtClean="0"/>
              <a:t> </a:t>
            </a:r>
            <a:r>
              <a:rPr lang="en-US" sz="2400" dirty="0" smtClean="0"/>
              <a:t>X</a:t>
            </a:r>
            <a:r>
              <a:rPr lang="en-US" sz="2400" baseline="-25000" dirty="0" smtClean="0"/>
              <a:t>1</a:t>
            </a:r>
            <a:endParaRPr lang="en-US" sz="2400" dirty="0" smtClean="0"/>
          </a:p>
          <a:p>
            <a:pPr eaLnBrk="1" hangingPunct="1">
              <a:lnSpc>
                <a:spcPct val="80000"/>
              </a:lnSpc>
            </a:pPr>
            <a:r>
              <a:rPr lang="en-US" sz="2400" dirty="0" smtClean="0"/>
              <a:t>If we are considering Turing Machines, we use</a:t>
            </a:r>
            <a:br>
              <a:rPr lang="en-US" sz="2400" dirty="0" smtClean="0"/>
            </a:br>
            <a:r>
              <a:rPr lang="en-US" sz="2400" dirty="0" smtClean="0"/>
              <a:t>{ </a:t>
            </a:r>
            <a:r>
              <a:rPr lang="en-US" sz="2400" dirty="0" smtClean="0"/>
              <a:t>X</a:t>
            </a:r>
            <a:r>
              <a:rPr lang="en-US" sz="2400" baseline="-25000" dirty="0" smtClean="0"/>
              <a:t>0</a:t>
            </a:r>
            <a:r>
              <a:rPr lang="en-US" sz="2400" dirty="0" smtClean="0"/>
              <a:t> # </a:t>
            </a:r>
            <a:r>
              <a:rPr lang="en-US" sz="2400" dirty="0" smtClean="0"/>
              <a:t>X</a:t>
            </a:r>
            <a:r>
              <a:rPr lang="en-US" sz="2400" baseline="-25000" dirty="0" smtClean="0"/>
              <a:t>1</a:t>
            </a:r>
            <a:r>
              <a:rPr lang="en-US" sz="2400" baseline="30000" dirty="0" smtClean="0"/>
              <a:t>R</a:t>
            </a:r>
            <a:r>
              <a:rPr lang="en-US" sz="2400" dirty="0" smtClean="0"/>
              <a:t> </a:t>
            </a:r>
            <a:r>
              <a:rPr lang="en-US" sz="2400" dirty="0" smtClean="0"/>
              <a:t>}</a:t>
            </a:r>
            <a:br>
              <a:rPr lang="en-US" sz="2400" dirty="0" smtClean="0"/>
            </a:br>
            <a:r>
              <a:rPr lang="en-US" sz="2400" dirty="0" smtClean="0"/>
              <a:t/>
            </a:r>
            <a:br>
              <a:rPr lang="en-US" sz="2400" dirty="0" smtClean="0"/>
            </a:br>
            <a:r>
              <a:rPr lang="en-US" sz="2400" dirty="0" smtClean="0"/>
              <a:t>where X</a:t>
            </a:r>
            <a:r>
              <a:rPr lang="en-US" sz="2400" baseline="-25000" dirty="0" smtClean="0"/>
              <a:t>0</a:t>
            </a:r>
            <a:r>
              <a:rPr lang="en-US" sz="2400" dirty="0" smtClean="0"/>
              <a:t> </a:t>
            </a:r>
            <a:r>
              <a:rPr lang="en-US" sz="2400" dirty="0" smtClean="0">
                <a:sym typeface="Symbol" pitchFamily="18" charset="2"/>
              </a:rPr>
              <a:t> </a:t>
            </a:r>
            <a:r>
              <a:rPr lang="en-US" sz="2400" dirty="0" smtClean="0"/>
              <a:t>X</a:t>
            </a:r>
            <a:r>
              <a:rPr lang="en-US" sz="2400" baseline="-25000" dirty="0" smtClean="0"/>
              <a:t>1</a:t>
            </a:r>
            <a:r>
              <a:rPr lang="en-US" sz="2400" dirty="0" smtClean="0"/>
              <a:t> and </a:t>
            </a:r>
            <a:r>
              <a:rPr lang="en-US" sz="2400" dirty="0" smtClean="0"/>
              <a:t>X</a:t>
            </a:r>
            <a:r>
              <a:rPr lang="en-US" sz="2400" baseline="-25000" dirty="0" smtClean="0"/>
              <a:t>1</a:t>
            </a:r>
            <a:r>
              <a:rPr lang="en-US" sz="2400" baseline="30000" dirty="0" smtClean="0"/>
              <a:t>R</a:t>
            </a:r>
            <a:r>
              <a:rPr lang="en-US" sz="2400" dirty="0" smtClean="0"/>
              <a:t> is the reversal of X</a:t>
            </a:r>
            <a:r>
              <a:rPr lang="en-US" sz="2400" baseline="-25000" dirty="0" smtClean="0"/>
              <a:t>1</a:t>
            </a:r>
            <a:r>
              <a:rPr lang="en-US" sz="2400" dirty="0" smtClean="0"/>
              <a:t> </a:t>
            </a:r>
          </a:p>
          <a:p>
            <a:pPr eaLnBrk="1" hangingPunct="1">
              <a:lnSpc>
                <a:spcPct val="80000"/>
              </a:lnSpc>
            </a:pPr>
            <a:r>
              <a:rPr lang="en-US" sz="2400" dirty="0" smtClean="0"/>
              <a:t>By using the reversal we make the language no harder than W # W</a:t>
            </a:r>
            <a:r>
              <a:rPr lang="en-US" sz="2400" baseline="30000" dirty="0" smtClean="0"/>
              <a:t>R</a:t>
            </a:r>
            <a:r>
              <a:rPr lang="en-US" sz="2400" dirty="0" smtClean="0"/>
              <a:t>, which is a CFL.</a:t>
            </a:r>
            <a:endParaRPr lang="en-US" sz="2400" dirty="0" smtClean="0"/>
          </a:p>
        </p:txBody>
      </p:sp>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Partially correct traces</a:t>
            </a:r>
            <a:endParaRPr lang="en-US" sz="4000" dirty="0"/>
          </a:p>
        </p:txBody>
      </p:sp>
      <p:sp>
        <p:nvSpPr>
          <p:cNvPr id="3" name="Content Placeholder 2"/>
          <p:cNvSpPr>
            <a:spLocks noGrp="1"/>
          </p:cNvSpPr>
          <p:nvPr>
            <p:ph idx="1"/>
          </p:nvPr>
        </p:nvSpPr>
        <p:spPr>
          <a:xfrm>
            <a:off x="1752600" y="2438400"/>
            <a:ext cx="7391400" cy="3810000"/>
          </a:xfrm>
        </p:spPr>
        <p:txBody>
          <a:bodyPr/>
          <a:lstStyle/>
          <a:p>
            <a:pPr marL="461963" lvl="1" indent="-4763" eaLnBrk="1" hangingPunct="1">
              <a:lnSpc>
                <a:spcPct val="80000"/>
              </a:lnSpc>
              <a:buFontTx/>
              <a:buNone/>
            </a:pPr>
            <a:r>
              <a:rPr lang="en-US" sz="1800" b="1" dirty="0" smtClean="0"/>
              <a:t>L1 =  L( G1 ) = { #Y</a:t>
            </a:r>
            <a:r>
              <a:rPr lang="en-US" sz="1800" b="1" baseline="-25000" dirty="0" smtClean="0"/>
              <a:t>0</a:t>
            </a:r>
            <a:r>
              <a:rPr lang="en-US" sz="1800" b="1" dirty="0" smtClean="0"/>
              <a:t> # Y</a:t>
            </a:r>
            <a:r>
              <a:rPr lang="en-US" sz="1800" b="1" baseline="-25000" dirty="0" smtClean="0"/>
              <a:t>1</a:t>
            </a:r>
            <a:r>
              <a:rPr lang="en-US" sz="1800" b="1" dirty="0" smtClean="0"/>
              <a:t> # Y</a:t>
            </a:r>
            <a:r>
              <a:rPr lang="en-US" sz="1800" b="1" baseline="-25000" dirty="0" smtClean="0"/>
              <a:t>2</a:t>
            </a:r>
            <a:r>
              <a:rPr lang="en-US" sz="1800" b="1" dirty="0" smtClean="0"/>
              <a:t> # Y</a:t>
            </a:r>
            <a:r>
              <a:rPr lang="en-US" sz="1800" b="1" baseline="-25000" dirty="0" smtClean="0"/>
              <a:t>3</a:t>
            </a:r>
            <a:r>
              <a:rPr lang="en-US" sz="1800" b="1" dirty="0" smtClean="0"/>
              <a:t> # … # Y</a:t>
            </a:r>
            <a:r>
              <a:rPr lang="en-US" sz="1800" b="1" baseline="-25000" dirty="0" smtClean="0"/>
              <a:t>2j</a:t>
            </a:r>
            <a:r>
              <a:rPr lang="en-US" sz="1800" b="1" dirty="0" smtClean="0"/>
              <a:t> # Y</a:t>
            </a:r>
            <a:r>
              <a:rPr lang="en-US" sz="1800" b="1" baseline="-25000" dirty="0" smtClean="0"/>
              <a:t>2j+1</a:t>
            </a:r>
            <a:r>
              <a:rPr lang="en-US" sz="1800" b="1" dirty="0" smtClean="0"/>
              <a:t> # }</a:t>
            </a:r>
          </a:p>
          <a:p>
            <a:pPr marL="461963" lvl="1" indent="-4763" eaLnBrk="1" hangingPunct="1">
              <a:lnSpc>
                <a:spcPct val="80000"/>
              </a:lnSpc>
              <a:buFontTx/>
              <a:buNone/>
            </a:pPr>
            <a:r>
              <a:rPr lang="en-US" sz="1800" b="1" dirty="0" smtClean="0"/>
              <a:t>where Y</a:t>
            </a:r>
            <a:r>
              <a:rPr lang="en-US" sz="1800" b="1" baseline="-25000" dirty="0" smtClean="0"/>
              <a:t>2i</a:t>
            </a:r>
            <a:r>
              <a:rPr lang="en-US" sz="1800" b="1" dirty="0" smtClean="0"/>
              <a:t> </a:t>
            </a:r>
            <a:r>
              <a:rPr lang="en-US" sz="1800" b="1" dirty="0" smtClean="0">
                <a:sym typeface="Symbol" pitchFamily="18" charset="2"/>
              </a:rPr>
              <a:t></a:t>
            </a:r>
            <a:r>
              <a:rPr lang="en-US" sz="1800" b="1" dirty="0" smtClean="0"/>
              <a:t> Y</a:t>
            </a:r>
            <a:r>
              <a:rPr lang="en-US" sz="1800" b="1" baseline="-25000" dirty="0" smtClean="0"/>
              <a:t>2i+1</a:t>
            </a:r>
            <a:r>
              <a:rPr lang="en-US" sz="1800" b="1" dirty="0" smtClean="0"/>
              <a:t> , 0 ≤ </a:t>
            </a:r>
            <a:r>
              <a:rPr lang="en-US" sz="1800" b="1" dirty="0" err="1" smtClean="0"/>
              <a:t>i</a:t>
            </a:r>
            <a:r>
              <a:rPr lang="en-US" sz="1800" b="1" dirty="0" smtClean="0"/>
              <a:t> ≤ j.  </a:t>
            </a:r>
          </a:p>
          <a:p>
            <a:pPr marL="461963" lvl="1" indent="-4763" eaLnBrk="1" hangingPunct="1">
              <a:lnSpc>
                <a:spcPct val="80000"/>
              </a:lnSpc>
              <a:buFontTx/>
              <a:buNone/>
            </a:pPr>
            <a:r>
              <a:rPr lang="en-US" sz="1800" b="1" dirty="0" smtClean="0"/>
              <a:t>This checks the even/odd steps of an even length computation.</a:t>
            </a:r>
          </a:p>
          <a:p>
            <a:pPr marL="461963" lvl="1" indent="-4763" eaLnBrk="1" hangingPunct="1">
              <a:lnSpc>
                <a:spcPct val="80000"/>
              </a:lnSpc>
              <a:buFontTx/>
              <a:buNone/>
            </a:pPr>
            <a:r>
              <a:rPr lang="en-US" sz="1800" b="1" dirty="0" smtClean="0"/>
              <a:t>But, L2 =  L( G2 ) = </a:t>
            </a:r>
            <a:r>
              <a:rPr lang="en-US" sz="1800" b="1" dirty="0" smtClean="0"/>
              <a:t>{#X</a:t>
            </a:r>
            <a:r>
              <a:rPr lang="en-US" sz="1800" b="1" baseline="-25000" dirty="0" smtClean="0"/>
              <a:t>0</a:t>
            </a:r>
            <a:r>
              <a:rPr lang="en-US" sz="1800" b="1" dirty="0" smtClean="0"/>
              <a:t>#X</a:t>
            </a:r>
            <a:r>
              <a:rPr lang="en-US" sz="1800" b="1" baseline="-25000" dirty="0" smtClean="0"/>
              <a:t>1</a:t>
            </a:r>
            <a:r>
              <a:rPr lang="en-US" sz="1800" b="1" dirty="0" smtClean="0"/>
              <a:t>#X</a:t>
            </a:r>
            <a:r>
              <a:rPr lang="en-US" sz="1800" b="1" baseline="-25000" dirty="0" smtClean="0"/>
              <a:t>2</a:t>
            </a:r>
            <a:r>
              <a:rPr lang="en-US" sz="1800" b="1" dirty="0" smtClean="0"/>
              <a:t>#X</a:t>
            </a:r>
            <a:r>
              <a:rPr lang="en-US" sz="1800" b="1" baseline="-25000" dirty="0" smtClean="0"/>
              <a:t>3</a:t>
            </a:r>
            <a:r>
              <a:rPr lang="en-US" sz="1800" b="1" dirty="0" smtClean="0"/>
              <a:t>#X</a:t>
            </a:r>
            <a:r>
              <a:rPr lang="en-US" sz="1800" b="1" baseline="-25000" dirty="0" smtClean="0"/>
              <a:t>4</a:t>
            </a:r>
            <a:r>
              <a:rPr lang="en-US" sz="1800" b="1" dirty="0" smtClean="0"/>
              <a:t> #…# X</a:t>
            </a:r>
            <a:r>
              <a:rPr lang="en-US" sz="1800" b="1" baseline="-25000" dirty="0" smtClean="0"/>
              <a:t>2k-1</a:t>
            </a:r>
            <a:r>
              <a:rPr lang="en-US" sz="1800" b="1" dirty="0" smtClean="0"/>
              <a:t>#X</a:t>
            </a:r>
            <a:r>
              <a:rPr lang="en-US" sz="1800" b="1" baseline="-25000" dirty="0" smtClean="0"/>
              <a:t>2k</a:t>
            </a:r>
            <a:r>
              <a:rPr lang="en-US" sz="1800" b="1" dirty="0" smtClean="0"/>
              <a:t>#Z</a:t>
            </a:r>
            <a:r>
              <a:rPr lang="en-US" sz="1800" b="1" baseline="-25000" dirty="0" smtClean="0"/>
              <a:t>0</a:t>
            </a:r>
            <a:r>
              <a:rPr lang="en-US" sz="1800" b="1" dirty="0" smtClean="0"/>
              <a:t>#}</a:t>
            </a:r>
            <a:endParaRPr lang="en-US" sz="1800" b="1" dirty="0" smtClean="0"/>
          </a:p>
          <a:p>
            <a:pPr marL="461963" lvl="1" indent="-4763" eaLnBrk="1" hangingPunct="1">
              <a:lnSpc>
                <a:spcPct val="80000"/>
              </a:lnSpc>
              <a:buFontTx/>
              <a:buNone/>
            </a:pPr>
            <a:r>
              <a:rPr lang="en-US" sz="1800" b="1" dirty="0" smtClean="0"/>
              <a:t>where X</a:t>
            </a:r>
            <a:r>
              <a:rPr lang="en-US" sz="1800" b="1" baseline="-25000" dirty="0" smtClean="0"/>
              <a:t>2i-1</a:t>
            </a:r>
            <a:r>
              <a:rPr lang="en-US" sz="1800" b="1" dirty="0" smtClean="0"/>
              <a:t> </a:t>
            </a:r>
            <a:r>
              <a:rPr lang="en-US" sz="1800" b="1" dirty="0" smtClean="0">
                <a:sym typeface="Symbol" pitchFamily="18" charset="2"/>
              </a:rPr>
              <a:t></a:t>
            </a:r>
            <a:r>
              <a:rPr lang="en-US" sz="1800" b="1" dirty="0" smtClean="0"/>
              <a:t> X</a:t>
            </a:r>
            <a:r>
              <a:rPr lang="en-US" sz="1800" b="1" baseline="-25000" dirty="0" smtClean="0"/>
              <a:t>2i</a:t>
            </a:r>
            <a:r>
              <a:rPr lang="en-US" sz="1800" b="1" dirty="0" smtClean="0"/>
              <a:t> , 1 ≤ </a:t>
            </a:r>
            <a:r>
              <a:rPr lang="en-US" sz="1800" b="1" dirty="0" err="1" smtClean="0"/>
              <a:t>i</a:t>
            </a:r>
            <a:r>
              <a:rPr lang="en-US" sz="1800" b="1" dirty="0" smtClean="0"/>
              <a:t> ≤ k.  </a:t>
            </a:r>
          </a:p>
          <a:p>
            <a:pPr marL="461963" lvl="1" indent="-4763" eaLnBrk="1" hangingPunct="1">
              <a:lnSpc>
                <a:spcPct val="80000"/>
              </a:lnSpc>
              <a:buFontTx/>
              <a:buNone/>
            </a:pPr>
            <a:r>
              <a:rPr lang="en-US" sz="1800" b="1" dirty="0" smtClean="0"/>
              <a:t>This checks the odd/steps of an even length computation</a:t>
            </a:r>
            <a:r>
              <a:rPr lang="en-US" sz="1800" b="1" dirty="0" smtClean="0"/>
              <a:t>.</a:t>
            </a:r>
          </a:p>
          <a:p>
            <a:pPr marL="461963" lvl="1" indent="-4763" eaLnBrk="1" hangingPunct="1">
              <a:lnSpc>
                <a:spcPct val="80000"/>
              </a:lnSpc>
              <a:buFontTx/>
              <a:buNone/>
            </a:pPr>
            <a:endParaRPr lang="en-US" sz="1800" b="1" dirty="0" smtClean="0"/>
          </a:p>
          <a:p>
            <a:pPr marL="461963" lvl="1" indent="-4763" eaLnBrk="1" hangingPunct="1">
              <a:lnSpc>
                <a:spcPct val="80000"/>
              </a:lnSpc>
              <a:buFontTx/>
              <a:buNone/>
            </a:pPr>
            <a:r>
              <a:rPr lang="en-US" sz="1800" b="1" dirty="0" smtClean="0"/>
              <a:t>L = L1 </a:t>
            </a:r>
            <a:r>
              <a:rPr lang="en-US" sz="1800" b="1" dirty="0" smtClean="0">
                <a:sym typeface="Symbol"/>
              </a:rPr>
              <a:t> </a:t>
            </a:r>
            <a:r>
              <a:rPr lang="en-US" sz="1800" b="1" dirty="0" smtClean="0"/>
              <a:t>L2 describes correct traces (checked even/odd and odd/even). If Z</a:t>
            </a:r>
            <a:r>
              <a:rPr lang="en-US" sz="1800" b="1" baseline="-25000" dirty="0" smtClean="0"/>
              <a:t>0</a:t>
            </a:r>
            <a:r>
              <a:rPr lang="en-US" sz="1800" b="1" dirty="0" smtClean="0"/>
              <a:t> is chosen to be a terminal configuration, then these are terminating traces. If we pick a fixed X</a:t>
            </a:r>
            <a:r>
              <a:rPr lang="en-US" sz="1800" b="1" baseline="-25000" dirty="0" smtClean="0"/>
              <a:t>0</a:t>
            </a:r>
            <a:r>
              <a:rPr lang="en-US" sz="1800" b="1" dirty="0" smtClean="0"/>
              <a:t>, then X</a:t>
            </a:r>
            <a:r>
              <a:rPr lang="en-US" sz="1800" b="1" baseline="-25000" dirty="0" smtClean="0"/>
              <a:t>0</a:t>
            </a:r>
            <a:r>
              <a:rPr lang="en-US" sz="1800" b="1" dirty="0" smtClean="0"/>
              <a:t> is a halting configuration </a:t>
            </a:r>
            <a:r>
              <a:rPr lang="en-US" sz="1800" b="1" dirty="0" err="1" smtClean="0"/>
              <a:t>iff</a:t>
            </a:r>
            <a:r>
              <a:rPr lang="en-US" sz="1800" b="1" dirty="0" smtClean="0"/>
              <a:t> L is non-empty. This is an independent proof of the </a:t>
            </a:r>
            <a:r>
              <a:rPr lang="en-US" sz="1800" b="1" dirty="0" err="1" smtClean="0"/>
              <a:t>undecidability</a:t>
            </a:r>
            <a:r>
              <a:rPr lang="en-US" sz="1800" b="1" dirty="0" smtClean="0"/>
              <a:t> of the non-empty intersection problem for CFGs and the non-emptiness problem for CSGs.</a:t>
            </a:r>
            <a:endParaRPr lang="en-US" sz="1800" b="1" dirty="0" smtClean="0"/>
          </a:p>
        </p:txBody>
      </p:sp>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smtClean="0">
                <a:solidFill>
                  <a:schemeClr val="bg2"/>
                </a:solidFill>
              </a:rPr>
              <a:t>Quotients of CFLs</a:t>
            </a:r>
            <a:endParaRPr lang="en-US" sz="4000" dirty="0"/>
          </a:p>
        </p:txBody>
      </p:sp>
      <p:sp>
        <p:nvSpPr>
          <p:cNvPr id="3" name="Content Placeholder 2"/>
          <p:cNvSpPr>
            <a:spLocks noGrp="1"/>
          </p:cNvSpPr>
          <p:nvPr>
            <p:ph idx="1"/>
          </p:nvPr>
        </p:nvSpPr>
        <p:spPr>
          <a:xfrm>
            <a:off x="1752600" y="2438400"/>
            <a:ext cx="7391400" cy="3810000"/>
          </a:xfrm>
        </p:spPr>
        <p:txBody>
          <a:bodyPr/>
          <a:lstStyle/>
          <a:p>
            <a:pPr marL="339725" lvl="1" indent="-4763" eaLnBrk="1" hangingPunct="1">
              <a:lnSpc>
                <a:spcPct val="80000"/>
              </a:lnSpc>
              <a:buFontTx/>
              <a:buNone/>
            </a:pPr>
            <a:r>
              <a:rPr lang="en-US" sz="1600" b="1" dirty="0" smtClean="0"/>
              <a:t>L1 =  L( G1 ) = { $ #Y</a:t>
            </a:r>
            <a:r>
              <a:rPr lang="en-US" sz="1600" b="1" baseline="-25000" dirty="0" smtClean="0"/>
              <a:t>0</a:t>
            </a:r>
            <a:r>
              <a:rPr lang="en-US" sz="1600" b="1" dirty="0" smtClean="0"/>
              <a:t> # Y</a:t>
            </a:r>
            <a:r>
              <a:rPr lang="en-US" sz="1600" b="1" baseline="-25000" dirty="0" smtClean="0"/>
              <a:t>1</a:t>
            </a:r>
            <a:r>
              <a:rPr lang="en-US" sz="1600" b="1" dirty="0" smtClean="0"/>
              <a:t> # Y</a:t>
            </a:r>
            <a:r>
              <a:rPr lang="en-US" sz="1600" b="1" baseline="-25000" dirty="0" smtClean="0"/>
              <a:t>2</a:t>
            </a:r>
            <a:r>
              <a:rPr lang="en-US" sz="1600" b="1" dirty="0" smtClean="0"/>
              <a:t> # Y</a:t>
            </a:r>
            <a:r>
              <a:rPr lang="en-US" sz="1600" b="1" baseline="-25000" dirty="0" smtClean="0"/>
              <a:t>3</a:t>
            </a:r>
            <a:r>
              <a:rPr lang="en-US" sz="1600" b="1" dirty="0" smtClean="0"/>
              <a:t> # … # Y</a:t>
            </a:r>
            <a:r>
              <a:rPr lang="en-US" sz="1600" b="1" baseline="-25000" dirty="0" smtClean="0"/>
              <a:t>2j</a:t>
            </a:r>
            <a:r>
              <a:rPr lang="en-US" sz="1600" b="1" dirty="0" smtClean="0"/>
              <a:t> # Y</a:t>
            </a:r>
            <a:r>
              <a:rPr lang="en-US" sz="1600" b="1" baseline="-25000" dirty="0" smtClean="0"/>
              <a:t>2j+1</a:t>
            </a:r>
            <a:r>
              <a:rPr lang="en-US" sz="1600" b="1" dirty="0" smtClean="0"/>
              <a:t> # }</a:t>
            </a:r>
          </a:p>
          <a:p>
            <a:pPr marL="339725" lvl="1" indent="-4763" eaLnBrk="1" hangingPunct="1">
              <a:lnSpc>
                <a:spcPct val="80000"/>
              </a:lnSpc>
              <a:buFontTx/>
              <a:buNone/>
            </a:pPr>
            <a:r>
              <a:rPr lang="en-US" sz="1600" b="1" dirty="0" smtClean="0"/>
              <a:t>where Y</a:t>
            </a:r>
            <a:r>
              <a:rPr lang="en-US" sz="1600" b="1" baseline="-25000" dirty="0" smtClean="0"/>
              <a:t>2i</a:t>
            </a:r>
            <a:r>
              <a:rPr lang="en-US" sz="1600" b="1" dirty="0" smtClean="0"/>
              <a:t> </a:t>
            </a:r>
            <a:r>
              <a:rPr lang="en-US" sz="1600" b="1" dirty="0" smtClean="0">
                <a:sym typeface="Symbol" pitchFamily="18" charset="2"/>
              </a:rPr>
              <a:t></a:t>
            </a:r>
            <a:r>
              <a:rPr lang="en-US" sz="1600" b="1" dirty="0" smtClean="0"/>
              <a:t> Y</a:t>
            </a:r>
            <a:r>
              <a:rPr lang="en-US" sz="1600" b="1" baseline="-25000" dirty="0" smtClean="0"/>
              <a:t>2i+1</a:t>
            </a:r>
            <a:r>
              <a:rPr lang="en-US" sz="1600" b="1" dirty="0" smtClean="0"/>
              <a:t> , 0 ≤ </a:t>
            </a:r>
            <a:r>
              <a:rPr lang="en-US" sz="1600" b="1" dirty="0" err="1" smtClean="0"/>
              <a:t>i</a:t>
            </a:r>
            <a:r>
              <a:rPr lang="en-US" sz="1600" b="1" dirty="0" smtClean="0"/>
              <a:t> ≤ j.  </a:t>
            </a:r>
          </a:p>
          <a:p>
            <a:pPr marL="339725" lvl="1" indent="-4763" eaLnBrk="1" hangingPunct="1">
              <a:lnSpc>
                <a:spcPct val="80000"/>
              </a:lnSpc>
              <a:buFontTx/>
              <a:buNone/>
            </a:pPr>
            <a:r>
              <a:rPr lang="en-US" sz="1600" b="1" dirty="0" smtClean="0"/>
              <a:t>This checks the even/odd steps of an even length computation.</a:t>
            </a:r>
          </a:p>
          <a:p>
            <a:pPr marL="339725" lvl="1" indent="-4763" eaLnBrk="1" hangingPunct="1">
              <a:lnSpc>
                <a:spcPct val="80000"/>
              </a:lnSpc>
              <a:buFontTx/>
              <a:buNone/>
            </a:pPr>
            <a:r>
              <a:rPr lang="en-US" sz="1600" b="1" dirty="0" smtClean="0"/>
              <a:t>But, L2 =  L( G2 ) = </a:t>
            </a:r>
            <a:r>
              <a:rPr lang="en-US" sz="1600" b="1" dirty="0" smtClean="0"/>
              <a:t>{X</a:t>
            </a:r>
            <a:r>
              <a:rPr lang="en-US" sz="1600" b="1" baseline="-25000" dirty="0" smtClean="0"/>
              <a:t>0 </a:t>
            </a:r>
            <a:r>
              <a:rPr lang="en-US" sz="1600" b="1" dirty="0" smtClean="0"/>
              <a:t>$</a:t>
            </a:r>
            <a:r>
              <a:rPr lang="en-US" sz="1600" dirty="0" smtClean="0"/>
              <a:t> </a:t>
            </a:r>
            <a:r>
              <a:rPr lang="en-US" sz="1600" b="1" dirty="0" smtClean="0"/>
              <a:t> </a:t>
            </a:r>
            <a:r>
              <a:rPr lang="en-US" sz="1600" b="1" dirty="0" smtClean="0"/>
              <a:t>#X</a:t>
            </a:r>
            <a:r>
              <a:rPr lang="en-US" sz="1600" b="1" baseline="-25000" dirty="0" smtClean="0"/>
              <a:t>0</a:t>
            </a:r>
            <a:r>
              <a:rPr lang="en-US" sz="1600" b="1" dirty="0" smtClean="0"/>
              <a:t> # X</a:t>
            </a:r>
            <a:r>
              <a:rPr lang="en-US" sz="1600" b="1" baseline="-25000" dirty="0" smtClean="0"/>
              <a:t>1</a:t>
            </a:r>
            <a:r>
              <a:rPr lang="en-US" sz="1600" b="1" dirty="0" smtClean="0"/>
              <a:t> # X</a:t>
            </a:r>
            <a:r>
              <a:rPr lang="en-US" sz="1600" b="1" baseline="-25000" dirty="0" smtClean="0"/>
              <a:t>2</a:t>
            </a:r>
            <a:r>
              <a:rPr lang="en-US" sz="1600" b="1" dirty="0" smtClean="0"/>
              <a:t> # X</a:t>
            </a:r>
            <a:r>
              <a:rPr lang="en-US" sz="1600" b="1" baseline="-25000" dirty="0" smtClean="0"/>
              <a:t>3</a:t>
            </a:r>
            <a:r>
              <a:rPr lang="en-US" sz="1600" b="1" dirty="0" smtClean="0"/>
              <a:t> # X</a:t>
            </a:r>
            <a:r>
              <a:rPr lang="en-US" sz="1600" b="1" baseline="-25000" dirty="0" smtClean="0"/>
              <a:t>4</a:t>
            </a:r>
            <a:r>
              <a:rPr lang="en-US" sz="1600" b="1" dirty="0" smtClean="0"/>
              <a:t> # … # X</a:t>
            </a:r>
            <a:r>
              <a:rPr lang="en-US" sz="1600" b="1" baseline="-25000" dirty="0" smtClean="0"/>
              <a:t>2k-1</a:t>
            </a:r>
            <a:r>
              <a:rPr lang="en-US" sz="1600" b="1" dirty="0" smtClean="0"/>
              <a:t> # X</a:t>
            </a:r>
            <a:r>
              <a:rPr lang="en-US" sz="1600" b="1" baseline="-25000" dirty="0" smtClean="0"/>
              <a:t>2k</a:t>
            </a:r>
            <a:r>
              <a:rPr lang="en-US" sz="1600" b="1" dirty="0" smtClean="0"/>
              <a:t># Z</a:t>
            </a:r>
            <a:r>
              <a:rPr lang="en-US" sz="1600" b="1" baseline="-25000" dirty="0" smtClean="0"/>
              <a:t>0</a:t>
            </a:r>
            <a:r>
              <a:rPr lang="en-US" sz="1600" b="1" dirty="0" smtClean="0"/>
              <a:t> </a:t>
            </a:r>
            <a:r>
              <a:rPr lang="en-US" sz="1600" b="1" dirty="0" smtClean="0"/>
              <a:t>#}</a:t>
            </a:r>
            <a:endParaRPr lang="en-US" sz="1600" b="1" dirty="0" smtClean="0"/>
          </a:p>
          <a:p>
            <a:pPr marL="339725" lvl="1" indent="-4763" eaLnBrk="1" hangingPunct="1">
              <a:lnSpc>
                <a:spcPct val="80000"/>
              </a:lnSpc>
              <a:buFontTx/>
              <a:buNone/>
            </a:pPr>
            <a:r>
              <a:rPr lang="en-US" sz="1600" b="1" dirty="0" smtClean="0"/>
              <a:t>where X</a:t>
            </a:r>
            <a:r>
              <a:rPr lang="en-US" sz="1600" b="1" baseline="-25000" dirty="0" smtClean="0"/>
              <a:t>2i-1</a:t>
            </a:r>
            <a:r>
              <a:rPr lang="en-US" sz="1600" b="1" dirty="0" smtClean="0"/>
              <a:t> </a:t>
            </a:r>
            <a:r>
              <a:rPr lang="en-US" sz="1600" b="1" dirty="0" smtClean="0">
                <a:sym typeface="Symbol" pitchFamily="18" charset="2"/>
              </a:rPr>
              <a:t></a:t>
            </a:r>
            <a:r>
              <a:rPr lang="en-US" sz="1600" b="1" dirty="0" smtClean="0"/>
              <a:t> X</a:t>
            </a:r>
            <a:r>
              <a:rPr lang="en-US" sz="1600" b="1" baseline="-25000" dirty="0" smtClean="0"/>
              <a:t>2i</a:t>
            </a:r>
            <a:r>
              <a:rPr lang="en-US" sz="1600" b="1" dirty="0" smtClean="0"/>
              <a:t> , 1 ≤ </a:t>
            </a:r>
            <a:r>
              <a:rPr lang="en-US" sz="1600" b="1" dirty="0" err="1" smtClean="0"/>
              <a:t>i</a:t>
            </a:r>
            <a:r>
              <a:rPr lang="en-US" sz="1600" b="1" dirty="0" smtClean="0"/>
              <a:t> ≤ </a:t>
            </a:r>
            <a:r>
              <a:rPr lang="en-US" sz="1600" b="1" dirty="0" smtClean="0"/>
              <a:t>k and Z is a unique halting configuration.</a:t>
            </a:r>
            <a:endParaRPr lang="en-US" sz="1600" b="1" dirty="0" smtClean="0"/>
          </a:p>
          <a:p>
            <a:pPr marL="339725" lvl="1" indent="-4763" eaLnBrk="1" hangingPunct="1">
              <a:lnSpc>
                <a:spcPct val="80000"/>
              </a:lnSpc>
              <a:buFontTx/>
              <a:buNone/>
            </a:pPr>
            <a:r>
              <a:rPr lang="en-US" sz="1600" b="1" dirty="0" smtClean="0"/>
              <a:t>This checks the odd/steps of an even length computation, and includes </a:t>
            </a:r>
            <a:r>
              <a:rPr lang="en-US" sz="1600" b="1" dirty="0" smtClean="0"/>
              <a:t>an extra copy of the starting number prior to its $.</a:t>
            </a:r>
          </a:p>
          <a:p>
            <a:pPr eaLnBrk="1" hangingPunct="1">
              <a:lnSpc>
                <a:spcPct val="80000"/>
              </a:lnSpc>
              <a:buFontTx/>
              <a:buNone/>
            </a:pPr>
            <a:r>
              <a:rPr lang="en-US" sz="1600" dirty="0" smtClean="0"/>
              <a:t>	</a:t>
            </a:r>
            <a:r>
              <a:rPr lang="en-US" sz="1600" b="1" dirty="0" smtClean="0"/>
              <a:t>Now</a:t>
            </a:r>
            <a:r>
              <a:rPr lang="en-US" sz="1600" b="1" dirty="0" smtClean="0"/>
              <a:t>, consider the quotient of L2 / L1 .  The only ways a member of L1 can match a final substring in L2 is to line up the $ signs.  But then they serve to check out the validity and termination of the computation.  Moreover, the quotient leaves only the starting </a:t>
            </a:r>
            <a:r>
              <a:rPr lang="en-US" sz="1600" b="1" dirty="0" smtClean="0"/>
              <a:t>point (the </a:t>
            </a:r>
            <a:r>
              <a:rPr lang="en-US" sz="1600" b="1" dirty="0" smtClean="0"/>
              <a:t>one on which the machine halts.)  Thus,</a:t>
            </a:r>
          </a:p>
          <a:p>
            <a:pPr eaLnBrk="1" hangingPunct="1">
              <a:lnSpc>
                <a:spcPct val="80000"/>
              </a:lnSpc>
              <a:buFontTx/>
              <a:buNone/>
            </a:pPr>
            <a:r>
              <a:rPr lang="en-US" sz="1600" b="1" dirty="0" smtClean="0"/>
              <a:t>	L2 / L1  = { </a:t>
            </a:r>
            <a:r>
              <a:rPr lang="en-US" sz="1600" b="1" dirty="0" smtClean="0"/>
              <a:t>X</a:t>
            </a:r>
            <a:r>
              <a:rPr lang="en-US" sz="1600" b="1" baseline="-25000" dirty="0" smtClean="0"/>
              <a:t>0</a:t>
            </a:r>
            <a:r>
              <a:rPr lang="en-US" sz="1600" b="1" dirty="0" smtClean="0"/>
              <a:t> </a:t>
            </a:r>
            <a:r>
              <a:rPr lang="en-US" sz="1600" b="1" dirty="0" smtClean="0"/>
              <a:t>| the system </a:t>
            </a:r>
            <a:r>
              <a:rPr lang="en-US" sz="1600" b="1" dirty="0" smtClean="0"/>
              <a:t>halts}. </a:t>
            </a:r>
            <a:endParaRPr lang="en-US" sz="1600" b="1" dirty="0" smtClean="0"/>
          </a:p>
          <a:p>
            <a:pPr eaLnBrk="1" hangingPunct="1">
              <a:lnSpc>
                <a:spcPct val="80000"/>
              </a:lnSpc>
              <a:buFontTx/>
              <a:buNone/>
            </a:pPr>
            <a:r>
              <a:rPr lang="en-US" sz="1600" b="1" dirty="0" smtClean="0"/>
              <a:t>	Since deciding the members of an re set is in general </a:t>
            </a:r>
            <a:r>
              <a:rPr lang="en-US" sz="1600" b="1" dirty="0" err="1" smtClean="0"/>
              <a:t>undecidable</a:t>
            </a:r>
            <a:r>
              <a:rPr lang="en-US" sz="1600" b="1" dirty="0" smtClean="0"/>
              <a:t>, we have shown that membership in the quotient of two CFLs is also </a:t>
            </a:r>
            <a:r>
              <a:rPr lang="en-US" sz="1600" b="1" dirty="0" err="1" smtClean="0"/>
              <a:t>undecidable</a:t>
            </a:r>
            <a:r>
              <a:rPr lang="en-US" sz="1600" b="1" dirty="0" smtClean="0"/>
              <a:t>.</a:t>
            </a:r>
          </a:p>
          <a:p>
            <a:pPr marL="461963" lvl="1" indent="-4763" eaLnBrk="1" hangingPunct="1">
              <a:lnSpc>
                <a:spcPct val="80000"/>
              </a:lnSpc>
              <a:buFontTx/>
              <a:buNone/>
            </a:pPr>
            <a:endParaRPr lang="en-US" sz="2400" dirty="0" smtClean="0"/>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 = </a:t>
            </a:r>
            <a:r>
              <a:rPr lang="en-US" sz="4000" dirty="0" smtClean="0">
                <a:sym typeface="Symbol" pitchFamily="18" charset="2"/>
              </a:rPr>
              <a:t></a:t>
            </a:r>
            <a:r>
              <a:rPr lang="en-US" sz="4000" dirty="0" smtClean="0">
                <a:sym typeface="Symbol" pitchFamily="18" charset="2"/>
              </a:rPr>
              <a:t>*?</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000" b="1" dirty="0" smtClean="0"/>
              <a:t>If L is regular, then L = </a:t>
            </a:r>
            <a:r>
              <a:rPr lang="en-US" sz="2000" b="1" dirty="0" smtClean="0">
                <a:sym typeface="Symbol" pitchFamily="18" charset="2"/>
              </a:rPr>
              <a:t>*?</a:t>
            </a:r>
            <a:r>
              <a:rPr lang="en-US" sz="2000" b="1" dirty="0" smtClean="0"/>
              <a:t>  is decidable</a:t>
            </a:r>
          </a:p>
          <a:p>
            <a:pPr lvl="1" eaLnBrk="1" hangingPunct="1"/>
            <a:r>
              <a:rPr lang="en-US" sz="2000" b="1" dirty="0" smtClean="0"/>
              <a:t>Easy – Reduce to minimal deterministic FSA, </a:t>
            </a:r>
            <a:r>
              <a:rPr lang="en-US" sz="2000" b="1" dirty="0" smtClean="0">
                <a:latin typeface="Script MT Bold" pitchFamily="66" charset="0"/>
              </a:rPr>
              <a:t>A</a:t>
            </a:r>
            <a:r>
              <a:rPr lang="en-US" sz="2000" b="1" baseline="-25000" dirty="0" smtClean="0"/>
              <a:t>L</a:t>
            </a:r>
            <a:r>
              <a:rPr lang="en-US" sz="2000" b="1" dirty="0" smtClean="0"/>
              <a:t> accepting L. L = </a:t>
            </a:r>
            <a:r>
              <a:rPr lang="en-US" sz="2000" b="1" dirty="0" smtClean="0">
                <a:sym typeface="Symbol" pitchFamily="18" charset="2"/>
              </a:rPr>
              <a:t>* </a:t>
            </a:r>
            <a:r>
              <a:rPr lang="en-US" sz="2000" b="1" dirty="0" err="1" smtClean="0">
                <a:sym typeface="Symbol" pitchFamily="18" charset="2"/>
              </a:rPr>
              <a:t>iff</a:t>
            </a:r>
            <a:r>
              <a:rPr lang="en-US" sz="2000" b="1" dirty="0" smtClean="0">
                <a:sym typeface="Symbol" pitchFamily="18" charset="2"/>
              </a:rPr>
              <a:t> </a:t>
            </a:r>
            <a:r>
              <a:rPr lang="en-US" sz="2000" b="1" dirty="0" smtClean="0">
                <a:latin typeface="Script MT Bold" pitchFamily="66" charset="0"/>
              </a:rPr>
              <a:t>A</a:t>
            </a:r>
            <a:r>
              <a:rPr lang="en-US" sz="2000" b="1" baseline="-25000" dirty="0" smtClean="0"/>
              <a:t>L</a:t>
            </a:r>
            <a:r>
              <a:rPr lang="en-US" sz="2000" b="1" dirty="0" smtClean="0"/>
              <a:t> is a one-state machine, whose only state is accepting</a:t>
            </a:r>
          </a:p>
          <a:p>
            <a:pPr eaLnBrk="1" hangingPunct="1"/>
            <a:r>
              <a:rPr lang="en-US" sz="2000" b="1" dirty="0" smtClean="0"/>
              <a:t>If L is context free, then L = </a:t>
            </a:r>
            <a:r>
              <a:rPr lang="en-US" sz="2000" b="1" dirty="0" smtClean="0">
                <a:sym typeface="Symbol" pitchFamily="18" charset="2"/>
              </a:rPr>
              <a:t>*?</a:t>
            </a:r>
            <a:r>
              <a:rPr lang="en-US" sz="2000" b="1" dirty="0" smtClean="0"/>
              <a:t>  is </a:t>
            </a:r>
            <a:r>
              <a:rPr lang="en-US" sz="2000" b="1" dirty="0" err="1" smtClean="0"/>
              <a:t>undecidable</a:t>
            </a:r>
            <a:endParaRPr lang="en-US" sz="2000" b="1" dirty="0" smtClean="0"/>
          </a:p>
          <a:p>
            <a:pPr lvl="1" eaLnBrk="1" hangingPunct="1"/>
            <a:r>
              <a:rPr lang="en-US" sz="2000" b="1" dirty="0" smtClean="0"/>
              <a:t>Just produce the complement of a Turing Machine’s valid terminating </a:t>
            </a:r>
            <a:r>
              <a:rPr lang="en-US" sz="2000" b="1" dirty="0" smtClean="0"/>
              <a:t>traces</a:t>
            </a:r>
            <a:endParaRPr lang="en-US" sz="2000" b="1" dirty="0" smtClean="0"/>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Powers of CFLs</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buNone/>
            </a:pPr>
            <a:r>
              <a:rPr lang="en-US" sz="2400" b="1" dirty="0" smtClean="0"/>
              <a:t>Let G be a context free grammar.</a:t>
            </a:r>
          </a:p>
          <a:p>
            <a:pPr eaLnBrk="1" hangingPunct="1">
              <a:lnSpc>
                <a:spcPct val="90000"/>
              </a:lnSpc>
              <a:buNone/>
            </a:pPr>
            <a:r>
              <a:rPr lang="en-US" sz="2400" b="1" dirty="0" smtClean="0"/>
              <a:t>Consider L(G)</a:t>
            </a:r>
            <a:r>
              <a:rPr lang="en-US" sz="2400" b="1" baseline="30000" dirty="0" smtClean="0"/>
              <a:t>n</a:t>
            </a:r>
          </a:p>
          <a:p>
            <a:pPr eaLnBrk="1" hangingPunct="1">
              <a:lnSpc>
                <a:spcPct val="90000"/>
              </a:lnSpc>
              <a:buNone/>
            </a:pPr>
            <a:r>
              <a:rPr lang="en-US" sz="2400" b="1" dirty="0" smtClean="0"/>
              <a:t>Question1: Is L(G) = L(G)</a:t>
            </a:r>
            <a:r>
              <a:rPr lang="en-US" sz="2400" b="1" baseline="30000" dirty="0" smtClean="0"/>
              <a:t>2</a:t>
            </a:r>
            <a:r>
              <a:rPr lang="en-US" sz="2400" b="1" dirty="0" smtClean="0"/>
              <a:t>?</a:t>
            </a:r>
          </a:p>
          <a:p>
            <a:pPr eaLnBrk="1" hangingPunct="1">
              <a:lnSpc>
                <a:spcPct val="90000"/>
              </a:lnSpc>
              <a:buNone/>
            </a:pPr>
            <a:r>
              <a:rPr lang="en-US" sz="2400" b="1" dirty="0" smtClean="0"/>
              <a:t>Question2: Is L(G)</a:t>
            </a:r>
            <a:r>
              <a:rPr lang="en-US" sz="2400" b="1" baseline="30000" dirty="0" smtClean="0"/>
              <a:t>n</a:t>
            </a:r>
            <a:r>
              <a:rPr lang="en-US" sz="2400" b="1" dirty="0" smtClean="0"/>
              <a:t> = L(G)</a:t>
            </a:r>
            <a:r>
              <a:rPr lang="en-US" sz="2400" b="1" baseline="30000" dirty="0" smtClean="0"/>
              <a:t>n+1</a:t>
            </a:r>
            <a:r>
              <a:rPr lang="en-US" sz="2400" b="1" dirty="0" smtClean="0"/>
              <a:t>, for some finite n&gt;0?</a:t>
            </a:r>
          </a:p>
          <a:p>
            <a:pPr eaLnBrk="1" hangingPunct="1">
              <a:lnSpc>
                <a:spcPct val="90000"/>
              </a:lnSpc>
              <a:buNone/>
            </a:pPr>
            <a:r>
              <a:rPr lang="en-US" sz="2400" b="1" dirty="0" smtClean="0"/>
              <a:t>These questions are both </a:t>
            </a:r>
            <a:r>
              <a:rPr lang="en-US" sz="2400" b="1" dirty="0" err="1" smtClean="0"/>
              <a:t>undecidable</a:t>
            </a:r>
            <a:r>
              <a:rPr lang="en-US" sz="2400" b="1" dirty="0" smtClean="0"/>
              <a:t>.</a:t>
            </a:r>
          </a:p>
          <a:p>
            <a:pPr eaLnBrk="1" hangingPunct="1">
              <a:lnSpc>
                <a:spcPct val="90000"/>
              </a:lnSpc>
              <a:buNone/>
            </a:pPr>
            <a:r>
              <a:rPr lang="en-US" sz="2400" b="1" dirty="0" smtClean="0"/>
              <a:t>Think about why question1 is as hard as whether or not L(G) is </a:t>
            </a:r>
            <a:r>
              <a:rPr lang="en-US" sz="2400" b="1" dirty="0" smtClean="0">
                <a:latin typeface="Symbol" pitchFamily="18" charset="2"/>
                <a:sym typeface="Symbol" pitchFamily="18" charset="2"/>
              </a:rPr>
              <a:t></a:t>
            </a:r>
            <a:r>
              <a:rPr lang="en-US" sz="2400" b="1" dirty="0" smtClean="0"/>
              <a:t>*. </a:t>
            </a:r>
          </a:p>
          <a:p>
            <a:pPr eaLnBrk="1" hangingPunct="1">
              <a:lnSpc>
                <a:spcPct val="90000"/>
              </a:lnSpc>
              <a:buNone/>
            </a:pPr>
            <a:r>
              <a:rPr lang="en-US" sz="2400" b="1" dirty="0" smtClean="0"/>
              <a:t>Question2 requires much more thought.</a:t>
            </a:r>
            <a:endParaRPr lang="en-US" sz="2400" b="1" dirty="0" smtClean="0"/>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L(G) = </a:t>
            </a:r>
            <a:r>
              <a:rPr lang="en-US" sz="4000" b="1" dirty="0" smtClean="0"/>
              <a:t>L(G)</a:t>
            </a:r>
            <a:r>
              <a:rPr lang="en-US" sz="4000" b="1" baseline="30000" dirty="0" smtClean="0"/>
              <a:t>2</a:t>
            </a:r>
            <a:r>
              <a:rPr lang="en-US" sz="4000" b="1" dirty="0" smtClean="0"/>
              <a:t>?</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smtClean="0"/>
              <a:t>The problem to determine if L = </a:t>
            </a:r>
            <a:r>
              <a:rPr lang="en-US" sz="2400" b="1" dirty="0" smtClean="0">
                <a:sym typeface="Symbol" pitchFamily="18" charset="2"/>
              </a:rPr>
              <a:t></a:t>
            </a:r>
            <a:r>
              <a:rPr lang="en-US" sz="2400" b="1" dirty="0" smtClean="0"/>
              <a:t>* is Turing reducible to the problem to decide if </a:t>
            </a:r>
            <a:br>
              <a:rPr lang="en-US" sz="2400" b="1" dirty="0" smtClean="0"/>
            </a:br>
            <a:r>
              <a:rPr lang="en-US" sz="2400" b="1" dirty="0" smtClean="0"/>
              <a:t>L </a:t>
            </a:r>
            <a:r>
              <a:rPr lang="en-US" sz="2400" b="1" dirty="0" smtClean="0">
                <a:sym typeface="Symbol" pitchFamily="18" charset="2"/>
              </a:rPr>
              <a:t></a:t>
            </a:r>
            <a:r>
              <a:rPr lang="en-US" sz="2400" b="1" dirty="0" smtClean="0"/>
              <a:t> L </a:t>
            </a:r>
            <a:r>
              <a:rPr lang="en-US" sz="2400" b="1" dirty="0" smtClean="0">
                <a:sym typeface="Symbol" pitchFamily="18" charset="2"/>
              </a:rPr>
              <a:t></a:t>
            </a:r>
            <a:r>
              <a:rPr lang="en-US" sz="2400" b="1" dirty="0" smtClean="0"/>
              <a:t> L, so long as L is selected from a class of languages C over the alphabet </a:t>
            </a:r>
            <a:r>
              <a:rPr lang="en-US" sz="2400" b="1" dirty="0" smtClean="0">
                <a:sym typeface="Symbol" pitchFamily="18" charset="2"/>
              </a:rPr>
              <a:t></a:t>
            </a:r>
            <a:r>
              <a:rPr lang="en-US" sz="2400" b="1" dirty="0" smtClean="0"/>
              <a:t> for which we can decide if </a:t>
            </a:r>
            <a:r>
              <a:rPr lang="en-US" sz="2400" b="1" dirty="0" smtClean="0">
                <a:sym typeface="Symbol" pitchFamily="18" charset="2"/>
              </a:rPr>
              <a:t></a:t>
            </a:r>
            <a:r>
              <a:rPr lang="en-US" sz="2400" b="1" dirty="0" smtClean="0"/>
              <a:t> </a:t>
            </a:r>
            <a:r>
              <a:rPr lang="en-US" sz="2400" b="1" dirty="0" smtClean="0">
                <a:sym typeface="Symbol" pitchFamily="18" charset="2"/>
              </a:rPr>
              <a:t></a:t>
            </a:r>
            <a:r>
              <a:rPr lang="en-US" sz="2400" b="1" dirty="0" smtClean="0"/>
              <a:t> {</a:t>
            </a:r>
            <a:r>
              <a:rPr lang="en-US" sz="2400" b="1" dirty="0" smtClean="0">
                <a:sym typeface="Symbol" pitchFamily="18" charset="2"/>
              </a:rPr>
              <a:t></a:t>
            </a:r>
            <a:r>
              <a:rPr lang="en-US" sz="2400" b="1" dirty="0" smtClean="0"/>
              <a:t>} </a:t>
            </a:r>
            <a:r>
              <a:rPr lang="en-US" sz="2400" b="1" dirty="0" smtClean="0">
                <a:sym typeface="Symbol" pitchFamily="18" charset="2"/>
              </a:rPr>
              <a:t></a:t>
            </a:r>
            <a:r>
              <a:rPr lang="en-US" sz="2400" b="1" dirty="0" smtClean="0"/>
              <a:t> L. </a:t>
            </a:r>
          </a:p>
          <a:p>
            <a:pPr eaLnBrk="1" hangingPunct="1"/>
            <a:r>
              <a:rPr lang="en-US" sz="2400" b="1" dirty="0" smtClean="0"/>
              <a:t>Corollary 1: </a:t>
            </a:r>
            <a:br>
              <a:rPr lang="en-US" sz="2400" b="1" dirty="0" smtClean="0"/>
            </a:br>
            <a:r>
              <a:rPr lang="en-US" sz="2400" b="1" dirty="0" smtClean="0"/>
              <a:t>The problem “is L </a:t>
            </a:r>
            <a:r>
              <a:rPr lang="en-US" sz="2400" b="1" dirty="0" smtClean="0">
                <a:sym typeface="Symbol" pitchFamily="18" charset="2"/>
              </a:rPr>
              <a:t></a:t>
            </a:r>
            <a:r>
              <a:rPr lang="en-US" sz="2400" b="1" dirty="0" smtClean="0"/>
              <a:t> L = L, for L context free or context sensitive?” is </a:t>
            </a:r>
            <a:r>
              <a:rPr lang="en-US" sz="2400" b="1" dirty="0" err="1" smtClean="0"/>
              <a:t>undecidable</a:t>
            </a:r>
            <a:r>
              <a:rPr lang="en-US" sz="2400" b="1" dirty="0" smtClean="0"/>
              <a:t> </a:t>
            </a:r>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L(G) = L(G)</a:t>
            </a:r>
            <a:r>
              <a:rPr lang="en-US" sz="4000" b="1" baseline="30000" dirty="0" smtClean="0"/>
              <a:t>2</a:t>
            </a:r>
            <a:r>
              <a:rPr lang="en-US" sz="4000" b="1" dirty="0" smtClean="0"/>
              <a:t>?</a:t>
            </a:r>
            <a:r>
              <a:rPr lang="en-US" sz="4000" dirty="0" smtClean="0"/>
              <a:t> is </a:t>
            </a:r>
            <a:r>
              <a:rPr lang="en-US" sz="4000" dirty="0" err="1" smtClean="0"/>
              <a:t>undecidable</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Question: Does L </a:t>
            </a:r>
            <a:r>
              <a:rPr lang="en-US" sz="2000" b="1" dirty="0" smtClean="0">
                <a:sym typeface="Symbol" pitchFamily="18" charset="2"/>
              </a:rPr>
              <a:t></a:t>
            </a:r>
            <a:r>
              <a:rPr lang="en-US" sz="2000" b="1" dirty="0" smtClean="0"/>
              <a:t> L get us anything new?</a:t>
            </a:r>
          </a:p>
          <a:p>
            <a:pPr lvl="1" eaLnBrk="1" hangingPunct="1">
              <a:lnSpc>
                <a:spcPct val="90000"/>
              </a:lnSpc>
            </a:pPr>
            <a:r>
              <a:rPr lang="en-US" sz="2000" b="1" dirty="0" smtClean="0"/>
              <a:t>i.e., Is L </a:t>
            </a:r>
            <a:r>
              <a:rPr lang="en-US" sz="2000" b="1" dirty="0" smtClean="0">
                <a:sym typeface="Symbol" pitchFamily="18" charset="2"/>
              </a:rPr>
              <a:t></a:t>
            </a:r>
            <a:r>
              <a:rPr lang="en-US" sz="2000" b="1" dirty="0" smtClean="0"/>
              <a:t> L = L?</a:t>
            </a:r>
          </a:p>
          <a:p>
            <a:pPr eaLnBrk="1" hangingPunct="1">
              <a:lnSpc>
                <a:spcPct val="90000"/>
              </a:lnSpc>
            </a:pPr>
            <a:r>
              <a:rPr lang="en-US" sz="2000" b="1" dirty="0" smtClean="0"/>
              <a:t>Membership in a CSL is decidable.</a:t>
            </a:r>
          </a:p>
          <a:p>
            <a:pPr eaLnBrk="1" hangingPunct="1">
              <a:lnSpc>
                <a:spcPct val="90000"/>
              </a:lnSpc>
            </a:pPr>
            <a:r>
              <a:rPr lang="en-US" sz="2000" b="1" dirty="0" smtClean="0"/>
              <a:t>Claim is that L = </a:t>
            </a:r>
            <a:r>
              <a:rPr lang="en-US" sz="2000" b="1" dirty="0" smtClean="0">
                <a:sym typeface="Symbol" pitchFamily="18" charset="2"/>
              </a:rPr>
              <a:t></a:t>
            </a:r>
            <a:r>
              <a:rPr lang="en-US" sz="2000" b="1" dirty="0" smtClean="0"/>
              <a:t>* </a:t>
            </a:r>
            <a:r>
              <a:rPr lang="en-US" sz="2000" b="1" dirty="0" err="1" smtClean="0"/>
              <a:t>iff</a:t>
            </a:r>
            <a:r>
              <a:rPr lang="en-US" sz="2000" b="1" dirty="0" smtClean="0"/>
              <a:t>  </a:t>
            </a:r>
            <a:endParaRPr lang="en-US" sz="2000" b="1" dirty="0" smtClean="0">
              <a:sym typeface="Symbol" pitchFamily="18" charset="2"/>
            </a:endParaRPr>
          </a:p>
          <a:p>
            <a:pPr lvl="1" eaLnBrk="1" hangingPunct="1">
              <a:lnSpc>
                <a:spcPct val="90000"/>
              </a:lnSpc>
              <a:buFontTx/>
              <a:buNone/>
            </a:pPr>
            <a:r>
              <a:rPr lang="en-US" sz="2000" b="1" dirty="0" smtClean="0">
                <a:sym typeface="Symbol" pitchFamily="18" charset="2"/>
              </a:rPr>
              <a:t>(1)   {}  L ; and</a:t>
            </a:r>
          </a:p>
          <a:p>
            <a:pPr lvl="1" eaLnBrk="1" hangingPunct="1">
              <a:lnSpc>
                <a:spcPct val="90000"/>
              </a:lnSpc>
              <a:buFontTx/>
              <a:buNone/>
            </a:pPr>
            <a:r>
              <a:rPr lang="en-US" sz="2000" b="1" dirty="0" smtClean="0">
                <a:sym typeface="Symbol" pitchFamily="18" charset="2"/>
              </a:rPr>
              <a:t>(2) L  L = L </a:t>
            </a:r>
          </a:p>
          <a:p>
            <a:pPr eaLnBrk="1" hangingPunct="1">
              <a:lnSpc>
                <a:spcPct val="90000"/>
              </a:lnSpc>
            </a:pPr>
            <a:r>
              <a:rPr lang="en-US" sz="2000" b="1" dirty="0" smtClean="0">
                <a:sym typeface="Symbol" pitchFamily="18" charset="2"/>
              </a:rPr>
              <a:t>Clearly, if L = * then (1) and (2) trivially hold.</a:t>
            </a:r>
          </a:p>
          <a:p>
            <a:pPr eaLnBrk="1" hangingPunct="1">
              <a:lnSpc>
                <a:spcPct val="90000"/>
              </a:lnSpc>
            </a:pPr>
            <a:r>
              <a:rPr lang="en-US" sz="2000" b="1" dirty="0" smtClean="0">
                <a:sym typeface="Symbol" pitchFamily="18" charset="2"/>
              </a:rPr>
              <a:t>Conversely, we have *  L*=  </a:t>
            </a:r>
            <a:r>
              <a:rPr lang="en-US" sz="2000" b="1" baseline="-25000" dirty="0" smtClean="0">
                <a:sym typeface="Symbol" pitchFamily="18" charset="2"/>
              </a:rPr>
              <a:t>n0</a:t>
            </a:r>
            <a:r>
              <a:rPr lang="en-US" sz="2000" b="1" dirty="0" smtClean="0">
                <a:sym typeface="Symbol" pitchFamily="18" charset="2"/>
              </a:rPr>
              <a:t> </a:t>
            </a:r>
            <a:r>
              <a:rPr lang="en-US" sz="2000" b="1" dirty="0" err="1" smtClean="0">
                <a:sym typeface="Symbol" pitchFamily="18" charset="2"/>
              </a:rPr>
              <a:t>L</a:t>
            </a:r>
            <a:r>
              <a:rPr lang="en-US" sz="2000" b="1" baseline="30000" dirty="0" err="1" smtClean="0">
                <a:sym typeface="Symbol" pitchFamily="18" charset="2"/>
              </a:rPr>
              <a:t>n</a:t>
            </a:r>
            <a:r>
              <a:rPr lang="en-US" sz="2000" b="1" dirty="0" smtClean="0">
                <a:sym typeface="Symbol" pitchFamily="18" charset="2"/>
              </a:rPr>
              <a:t>  L</a:t>
            </a:r>
          </a:p>
          <a:p>
            <a:pPr lvl="1" eaLnBrk="1" hangingPunct="1">
              <a:lnSpc>
                <a:spcPct val="90000"/>
              </a:lnSpc>
            </a:pPr>
            <a:r>
              <a:rPr lang="en-US" sz="2000" b="1" dirty="0" smtClean="0">
                <a:sym typeface="Symbol" pitchFamily="18" charset="2"/>
              </a:rPr>
              <a:t>first inclusion follows from (1); second from (2)</a:t>
            </a:r>
            <a:endParaRPr lang="en-US" sz="2000" b="1"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sp>
        <p:nvSpPr>
          <p:cNvPr id="14339" name="Rectangle 3"/>
          <p:cNvSpPr>
            <a:spLocks noGrp="1" noChangeArrowheads="1"/>
          </p:cNvSpPr>
          <p:nvPr>
            <p:ph type="body" idx="1"/>
          </p:nvPr>
        </p:nvSpPr>
        <p:spPr>
          <a:xfrm>
            <a:off x="685800" y="2438400"/>
            <a:ext cx="8229600" cy="3429000"/>
          </a:xfrm>
        </p:spPr>
        <p:txBody>
          <a:bodyPr/>
          <a:lstStyle/>
          <a:p>
            <a:pPr lvl="2" eaLnBrk="1" hangingPunct="1">
              <a:buFont typeface="Times" pitchFamily="-110" charset="0"/>
              <a:buNone/>
            </a:pPr>
            <a:r>
              <a:rPr lang="en-US" b="1" smtClean="0">
                <a:latin typeface="Times New Roman" pitchFamily="-110" charset="0"/>
              </a:rPr>
              <a:t>	Problems proven to be in these three groups (classes) are, respectively,</a:t>
            </a:r>
          </a:p>
          <a:p>
            <a:pPr lvl="2" eaLnBrk="1" hangingPunct="1"/>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Undecidable</a:t>
            </a:r>
            <a:r>
              <a:rPr lang="en-US" smtClean="0">
                <a:latin typeface="Times New Roman" pitchFamily="-110" charset="0"/>
              </a:rPr>
              <a:t>, </a:t>
            </a:r>
            <a:r>
              <a:rPr lang="en-US" b="1" smtClean="0">
                <a:latin typeface="Times New Roman" pitchFamily="-110" charset="0"/>
              </a:rPr>
              <a:t>Exponential</a:t>
            </a:r>
            <a:r>
              <a:rPr lang="en-US" smtClean="0">
                <a:latin typeface="Times New Roman" pitchFamily="-110" charset="0"/>
              </a:rPr>
              <a:t>, </a:t>
            </a:r>
            <a:r>
              <a:rPr lang="en-US" b="1" smtClean="0">
                <a:latin typeface="Times New Roman" pitchFamily="-110" charset="0"/>
              </a:rPr>
              <a:t>and Polynomial</a:t>
            </a:r>
            <a:r>
              <a:rPr lang="en-US" smtClean="0">
                <a:latin typeface="Times New Roman" pitchFamily="-110" charset="0"/>
              </a:rPr>
              <a:t>.</a:t>
            </a:r>
          </a:p>
          <a:p>
            <a:pPr lvl="2" eaLnBrk="1" hangingPunct="1"/>
            <a:endParaRPr lang="en-US" smtClean="0">
              <a:latin typeface="Times New Roman" pitchFamily="-110" charset="0"/>
            </a:endParaRPr>
          </a:p>
          <a:p>
            <a:pPr lvl="2" eaLnBrk="1" hangingPunct="1"/>
            <a:endParaRPr lang="en-US" smtClean="0">
              <a:latin typeface="Times New Roman" pitchFamily="-110" charset="0"/>
            </a:endParaRPr>
          </a:p>
          <a:p>
            <a:pPr lvl="2" eaLnBrk="1" hangingPunct="1">
              <a:buFont typeface="Times" pitchFamily="-110" charset="0"/>
              <a:buNone/>
            </a:pPr>
            <a:r>
              <a:rPr lang="en-US" b="1" smtClean="0">
                <a:latin typeface="Times New Roman" pitchFamily="-110" charset="0"/>
              </a:rPr>
              <a:t>	Theoretically, all problems belong to exactly one of these three classes. </a:t>
            </a:r>
            <a:endParaRPr lang="en-US" smtClean="0">
              <a:latin typeface="Times New Roman" pitchFamily="-110" charset="0"/>
            </a:endParaRPr>
          </a:p>
        </p:txBody>
      </p:sp>
      <p:sp>
        <p:nvSpPr>
          <p:cNvPr id="48132" name="Rectangle 4"/>
          <p:cNvSpPr>
            <a:spLocks noChangeArrowheads="1"/>
          </p:cNvSpPr>
          <p:nvPr/>
        </p:nvSpPr>
        <p:spPr bwMode="auto">
          <a:xfrm>
            <a:off x="2438400" y="1447800"/>
            <a:ext cx="7191375" cy="823913"/>
          </a:xfrm>
          <a:prstGeom prst="rect">
            <a:avLst/>
          </a:prstGeom>
          <a:noFill/>
          <a:ln w="9525">
            <a:noFill/>
            <a:miter lim="800000"/>
            <a:headEnd/>
            <a:tailEnd/>
          </a:ln>
        </p:spPr>
        <p:txBody>
          <a:bodyPr>
            <a:spAutoFit/>
          </a:bodyPr>
          <a:lstStyle/>
          <a:p>
            <a:r>
              <a:rPr lang="en-US" sz="3200" i="1" baseline="0">
                <a:solidFill>
                  <a:schemeClr val="bg2"/>
                </a:solidFill>
                <a:ea typeface="Osaka" pitchFamily="-110" charset="-128"/>
              </a:rPr>
              <a:t>About Problems</a:t>
            </a:r>
          </a:p>
          <a:p>
            <a:endParaRPr lang="en-US" b="0">
              <a:latin typeface="Arial" charset="0"/>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Finite Power problem</a:t>
            </a:r>
            <a:endParaRPr lang="en-US" sz="4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The problem to determine, for an arbitrary context free language L, if there exist a finite n such that </a:t>
            </a:r>
            <a:r>
              <a:rPr lang="en-US" sz="2000" b="1" dirty="0" err="1" smtClean="0"/>
              <a:t>L</a:t>
            </a:r>
            <a:r>
              <a:rPr lang="en-US" sz="2000" b="1" baseline="30000" dirty="0" err="1" smtClean="0"/>
              <a:t>n</a:t>
            </a:r>
            <a:r>
              <a:rPr lang="en-US" sz="2000" b="1" dirty="0" smtClean="0"/>
              <a:t> = L</a:t>
            </a:r>
            <a:r>
              <a:rPr lang="en-US" sz="2000" b="1" baseline="30000" dirty="0" smtClean="0"/>
              <a:t>n+1</a:t>
            </a:r>
            <a:r>
              <a:rPr lang="en-US" sz="2000" b="1" dirty="0" smtClean="0"/>
              <a:t> is </a:t>
            </a:r>
            <a:r>
              <a:rPr lang="en-US" sz="2000" b="1" dirty="0" err="1" smtClean="0"/>
              <a:t>undecidable</a:t>
            </a:r>
            <a:r>
              <a:rPr lang="en-US" sz="2000" b="1" dirty="0" smtClean="0"/>
              <a:t>.</a:t>
            </a:r>
          </a:p>
          <a:p>
            <a:pPr marL="609600" indent="-609600" eaLnBrk="1" hangingPunct="1"/>
            <a:r>
              <a:rPr lang="en-US" sz="2000" b="1" dirty="0" smtClean="0"/>
              <a:t>L</a:t>
            </a:r>
            <a:r>
              <a:rPr lang="en-US" sz="2000" b="1" baseline="-25000" dirty="0" smtClean="0"/>
              <a:t>1</a:t>
            </a:r>
            <a:r>
              <a:rPr lang="en-US" sz="2000" b="1" dirty="0" smtClean="0"/>
              <a:t> = { C</a:t>
            </a:r>
            <a:r>
              <a:rPr lang="en-US" sz="2000" b="1" baseline="-25000" dirty="0" smtClean="0"/>
              <a:t>1</a:t>
            </a:r>
            <a:r>
              <a:rPr lang="en-US" sz="2000" b="1" dirty="0" smtClean="0"/>
              <a:t># C</a:t>
            </a:r>
            <a:r>
              <a:rPr lang="en-US" sz="2000" b="1" baseline="-25000" dirty="0" smtClean="0"/>
              <a:t>2</a:t>
            </a:r>
            <a:r>
              <a:rPr lang="en-US" sz="2000" b="1" baseline="30000" dirty="0" smtClean="0"/>
              <a:t>R</a:t>
            </a:r>
            <a:r>
              <a:rPr lang="en-US" sz="2000" b="1" dirty="0" smtClean="0"/>
              <a:t> $ | </a:t>
            </a:r>
            <a:br>
              <a:rPr lang="en-US" sz="2000" b="1" dirty="0" smtClean="0"/>
            </a:br>
            <a:r>
              <a:rPr lang="en-US" sz="2000" b="1" dirty="0" smtClean="0"/>
              <a:t>			C</a:t>
            </a:r>
            <a:r>
              <a:rPr lang="en-US" sz="2000" b="1" baseline="-25000" dirty="0" smtClean="0"/>
              <a:t>1</a:t>
            </a:r>
            <a:r>
              <a:rPr lang="en-US" sz="2000" b="1" dirty="0" smtClean="0"/>
              <a:t>, C</a:t>
            </a:r>
            <a:r>
              <a:rPr lang="en-US" sz="2000" b="1" baseline="-25000" dirty="0" smtClean="0"/>
              <a:t>2</a:t>
            </a:r>
            <a:r>
              <a:rPr lang="en-US" sz="2000" b="1" dirty="0" smtClean="0"/>
              <a:t> are configurations },</a:t>
            </a:r>
          </a:p>
          <a:p>
            <a:pPr marL="609600" indent="-609600" eaLnBrk="1" hangingPunct="1"/>
            <a:r>
              <a:rPr lang="en-US" sz="2000" b="1" dirty="0" smtClean="0"/>
              <a:t>L</a:t>
            </a:r>
            <a:r>
              <a:rPr lang="en-US" sz="2000" b="1" baseline="-25000" dirty="0" smtClean="0"/>
              <a:t>2</a:t>
            </a:r>
            <a:r>
              <a:rPr lang="en-US" sz="2000" b="1" dirty="0" smtClean="0"/>
              <a:t> = { C</a:t>
            </a:r>
            <a:r>
              <a:rPr lang="en-US" sz="2000" b="1" baseline="-25000" dirty="0" smtClean="0"/>
              <a:t>1</a:t>
            </a:r>
            <a:r>
              <a:rPr lang="en-US" sz="2000" b="1" dirty="0" smtClean="0"/>
              <a:t>#C</a:t>
            </a:r>
            <a:r>
              <a:rPr lang="en-US" sz="2000" b="1" baseline="-25000" dirty="0" smtClean="0"/>
              <a:t>2</a:t>
            </a:r>
            <a:r>
              <a:rPr lang="en-US" sz="2000" b="1" baseline="30000" dirty="0" smtClean="0"/>
              <a:t>R</a:t>
            </a:r>
            <a:r>
              <a:rPr lang="en-US" sz="2000" b="1" dirty="0" smtClean="0"/>
              <a:t>$C</a:t>
            </a:r>
            <a:r>
              <a:rPr lang="en-US" sz="2000" b="1" baseline="-25000" dirty="0" smtClean="0"/>
              <a:t>3</a:t>
            </a:r>
            <a:r>
              <a:rPr lang="en-US" sz="2000" b="1" dirty="0" smtClean="0"/>
              <a:t>#C</a:t>
            </a:r>
            <a:r>
              <a:rPr lang="en-US" sz="2000" b="1" baseline="-25000" dirty="0" smtClean="0"/>
              <a:t>4</a:t>
            </a:r>
            <a:r>
              <a:rPr lang="en-US" sz="2000" b="1" baseline="30000" dirty="0" smtClean="0"/>
              <a:t>R</a:t>
            </a:r>
            <a:r>
              <a:rPr lang="en-US" sz="2000" b="1" dirty="0" smtClean="0"/>
              <a:t>  … $C</a:t>
            </a:r>
            <a:r>
              <a:rPr lang="en-US" sz="2000" b="1" baseline="-25000" dirty="0" smtClean="0"/>
              <a:t>2k-1</a:t>
            </a:r>
            <a:r>
              <a:rPr lang="en-US" sz="2000" b="1" dirty="0" smtClean="0"/>
              <a:t>#C</a:t>
            </a:r>
            <a:r>
              <a:rPr lang="en-US" sz="2000" b="1" baseline="-25000" dirty="0" smtClean="0"/>
              <a:t>2k</a:t>
            </a:r>
            <a:r>
              <a:rPr lang="en-US" sz="2000" b="1" baseline="30000" dirty="0" smtClean="0"/>
              <a:t>R</a:t>
            </a:r>
            <a:r>
              <a:rPr lang="en-US" sz="2000" b="1" dirty="0" smtClean="0"/>
              <a:t>$ | where k </a:t>
            </a:r>
            <a:r>
              <a:rPr lang="en-US" sz="2000" b="1" dirty="0" smtClean="0">
                <a:sym typeface="Symbol" pitchFamily="18" charset="2"/>
              </a:rPr>
              <a:t></a:t>
            </a:r>
            <a:r>
              <a:rPr lang="en-US" sz="2000" b="1" dirty="0" smtClean="0"/>
              <a:t> 1 and, for some </a:t>
            </a:r>
            <a:r>
              <a:rPr lang="en-US" sz="2000" b="1" dirty="0" err="1" smtClean="0"/>
              <a:t>i</a:t>
            </a:r>
            <a:r>
              <a:rPr lang="en-US" sz="2000" b="1" dirty="0" smtClean="0"/>
              <a:t>, 1 </a:t>
            </a:r>
            <a:r>
              <a:rPr lang="en-US" sz="2000" b="1" dirty="0" smtClean="0">
                <a:sym typeface="Symbol" pitchFamily="18" charset="2"/>
              </a:rPr>
              <a:t></a:t>
            </a:r>
            <a:r>
              <a:rPr lang="en-US" sz="2000" b="1" dirty="0" smtClean="0"/>
              <a:t> </a:t>
            </a:r>
            <a:r>
              <a:rPr lang="en-US" sz="2000" b="1" dirty="0" err="1" smtClean="0"/>
              <a:t>i</a:t>
            </a:r>
            <a:r>
              <a:rPr lang="en-US" sz="2000" b="1" dirty="0" smtClean="0"/>
              <a:t> &lt; 2k, </a:t>
            </a:r>
            <a:r>
              <a:rPr lang="en-US" sz="2000" b="1" dirty="0" err="1" smtClean="0"/>
              <a:t>C</a:t>
            </a:r>
            <a:r>
              <a:rPr lang="en-US" sz="2000" b="1" baseline="-25000" dirty="0" err="1" smtClean="0"/>
              <a:t>i</a:t>
            </a:r>
            <a:r>
              <a:rPr lang="en-US" sz="2000" b="1" dirty="0" smtClean="0"/>
              <a:t>  </a:t>
            </a:r>
            <a:r>
              <a:rPr lang="en-US" sz="2000" b="1" dirty="0" smtClean="0">
                <a:sym typeface="Symbol" pitchFamily="18" charset="2"/>
              </a:rPr>
              <a:t></a:t>
            </a:r>
            <a:r>
              <a:rPr lang="en-US" sz="2000" b="1" baseline="-25000" dirty="0" smtClean="0"/>
              <a:t>M</a:t>
            </a:r>
            <a:r>
              <a:rPr lang="en-US" sz="2000" b="1" dirty="0" smtClean="0"/>
              <a:t>  C</a:t>
            </a:r>
            <a:r>
              <a:rPr lang="en-US" sz="2000" b="1" baseline="-25000" dirty="0" smtClean="0"/>
              <a:t>i+1</a:t>
            </a:r>
            <a:r>
              <a:rPr lang="en-US" sz="2000" b="1" dirty="0" smtClean="0"/>
              <a:t> is false },</a:t>
            </a:r>
          </a:p>
          <a:p>
            <a:pPr marL="609600" indent="-609600" eaLnBrk="1" hangingPunct="1"/>
            <a:r>
              <a:rPr lang="en-US" sz="2000" b="1" dirty="0" smtClean="0"/>
              <a:t>L = L</a:t>
            </a:r>
            <a:r>
              <a:rPr lang="en-US" sz="2000" b="1" baseline="-25000" dirty="0" smtClean="0"/>
              <a:t>1</a:t>
            </a:r>
            <a:r>
              <a:rPr lang="en-US" sz="2000" b="1" dirty="0" smtClean="0"/>
              <a:t> </a:t>
            </a:r>
            <a:r>
              <a:rPr lang="en-US" sz="2000" b="1" dirty="0" smtClean="0">
                <a:sym typeface="Symbol" pitchFamily="18" charset="2"/>
              </a:rPr>
              <a:t></a:t>
            </a:r>
            <a:r>
              <a:rPr lang="en-US" sz="2000" b="1" dirty="0" smtClean="0"/>
              <a:t> L</a:t>
            </a:r>
            <a:r>
              <a:rPr lang="en-US" sz="2000" b="1" baseline="-25000" dirty="0" smtClean="0"/>
              <a:t>2</a:t>
            </a:r>
            <a:r>
              <a:rPr lang="en-US" sz="2000" b="1" dirty="0" smtClean="0"/>
              <a:t> </a:t>
            </a:r>
            <a:r>
              <a:rPr lang="en-US" sz="2000" b="1" dirty="0" smtClean="0">
                <a:sym typeface="Symbol" pitchFamily="18" charset="2"/>
              </a:rPr>
              <a:t></a:t>
            </a:r>
            <a:r>
              <a:rPr lang="en-US" sz="2000" b="1" dirty="0" smtClean="0"/>
              <a:t> {</a:t>
            </a:r>
            <a:r>
              <a:rPr lang="en-US" sz="2000" b="1" dirty="0" smtClean="0">
                <a:sym typeface="Symbol" pitchFamily="18" charset="2"/>
              </a:rPr>
              <a:t></a:t>
            </a:r>
            <a:r>
              <a:rPr lang="en-US" sz="2000" b="1" dirty="0" smtClean="0"/>
              <a:t>}.</a:t>
            </a:r>
          </a:p>
          <a:p>
            <a:pPr eaLnBrk="1" hangingPunct="1">
              <a:lnSpc>
                <a:spcPct val="90000"/>
              </a:lnSpc>
            </a:pPr>
            <a:endParaRPr lang="en-US" sz="2000" b="1" dirty="0" smtClean="0"/>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Undecidability</a:t>
            </a:r>
            <a:r>
              <a:rPr lang="en-US" sz="4000" dirty="0" smtClean="0"/>
              <a:t> of </a:t>
            </a:r>
            <a:r>
              <a:rPr lang="en-US" sz="4000" dirty="0" smtClean="0">
                <a:sym typeface="Symbol"/>
              </a:rPr>
              <a:t>n </a:t>
            </a:r>
            <a:r>
              <a:rPr lang="en-US" sz="4000" dirty="0" err="1" smtClean="0">
                <a:sym typeface="Symbol"/>
              </a:rPr>
              <a:t>L</a:t>
            </a:r>
            <a:r>
              <a:rPr lang="en-US" sz="4000" baseline="30000" dirty="0" err="1" smtClean="0">
                <a:sym typeface="Symbol"/>
              </a:rPr>
              <a:t>n</a:t>
            </a:r>
            <a:r>
              <a:rPr lang="en-US" sz="4000" dirty="0" smtClean="0">
                <a:sym typeface="Symbol"/>
              </a:rPr>
              <a:t> = L</a:t>
            </a:r>
            <a:r>
              <a:rPr lang="en-US" sz="4000" baseline="30000" dirty="0" smtClean="0">
                <a:sym typeface="Symbol"/>
              </a:rPr>
              <a:t>n+1</a:t>
            </a:r>
            <a:endParaRPr lang="en-US" sz="4000" baseline="30000" dirty="0"/>
          </a:p>
        </p:txBody>
      </p:sp>
      <p:sp>
        <p:nvSpPr>
          <p:cNvPr id="3" name="Content Placeholder 2"/>
          <p:cNvSpPr>
            <a:spLocks noGrp="1"/>
          </p:cNvSpPr>
          <p:nvPr>
            <p:ph idx="1"/>
          </p:nvPr>
        </p:nvSpPr>
        <p:spPr>
          <a:xfrm>
            <a:off x="1752600" y="2438400"/>
            <a:ext cx="7391400" cy="3810000"/>
          </a:xfrm>
        </p:spPr>
        <p:txBody>
          <a:bodyPr/>
          <a:lstStyle/>
          <a:p>
            <a:pPr eaLnBrk="1" hangingPunct="1">
              <a:lnSpc>
                <a:spcPct val="90000"/>
              </a:lnSpc>
            </a:pPr>
            <a:r>
              <a:rPr lang="en-US" sz="2000" b="1" dirty="0" smtClean="0"/>
              <a:t>L is context free. </a:t>
            </a:r>
          </a:p>
          <a:p>
            <a:pPr eaLnBrk="1" hangingPunct="1">
              <a:lnSpc>
                <a:spcPct val="90000"/>
              </a:lnSpc>
            </a:pPr>
            <a:r>
              <a:rPr lang="en-US" sz="2000" b="1" dirty="0" smtClean="0"/>
              <a:t>Any product of L</a:t>
            </a:r>
            <a:r>
              <a:rPr lang="en-US" sz="2000" b="1" baseline="-25000" dirty="0" smtClean="0"/>
              <a:t>1</a:t>
            </a:r>
            <a:r>
              <a:rPr lang="en-US" sz="2000" b="1" dirty="0" smtClean="0"/>
              <a:t> and L</a:t>
            </a:r>
            <a:r>
              <a:rPr lang="en-US" sz="2000" b="1" baseline="-25000" dirty="0" smtClean="0"/>
              <a:t>2</a:t>
            </a:r>
            <a:r>
              <a:rPr lang="en-US" sz="2000" b="1" dirty="0" smtClean="0"/>
              <a:t>, which contains L</a:t>
            </a:r>
            <a:r>
              <a:rPr lang="en-US" sz="2000" b="1" baseline="-25000" dirty="0" smtClean="0"/>
              <a:t>2</a:t>
            </a:r>
            <a:r>
              <a:rPr lang="en-US" sz="2000" b="1" dirty="0" smtClean="0"/>
              <a:t> at least once, is L</a:t>
            </a:r>
            <a:r>
              <a:rPr lang="en-US" sz="2000" b="1" baseline="-25000" dirty="0" smtClean="0"/>
              <a:t>2</a:t>
            </a:r>
            <a:r>
              <a:rPr lang="en-US" sz="2000" b="1" dirty="0" smtClean="0"/>
              <a:t>. For instance, L</a:t>
            </a:r>
            <a:r>
              <a:rPr lang="en-US" sz="2000" b="1" baseline="-25000" dirty="0" smtClean="0"/>
              <a:t>1</a:t>
            </a:r>
            <a:r>
              <a:rPr lang="en-US" sz="2000" b="1" dirty="0" smtClean="0"/>
              <a:t> </a:t>
            </a:r>
            <a:r>
              <a:rPr lang="en-US" sz="2000" b="1" dirty="0" smtClean="0">
                <a:sym typeface="Symbol" pitchFamily="18" charset="2"/>
              </a:rPr>
              <a:t> </a:t>
            </a:r>
            <a:r>
              <a:rPr lang="en-US" sz="2000" b="1" dirty="0" smtClean="0"/>
              <a:t>L</a:t>
            </a:r>
            <a:r>
              <a:rPr lang="en-US" sz="2000" b="1" baseline="-25000" dirty="0" smtClean="0"/>
              <a:t>2</a:t>
            </a:r>
            <a:r>
              <a:rPr lang="en-US" sz="2000" b="1" dirty="0" smtClean="0"/>
              <a:t> = L</a:t>
            </a:r>
            <a:r>
              <a:rPr lang="en-US" sz="2000" b="1" baseline="-25000" dirty="0" smtClean="0"/>
              <a:t>2</a:t>
            </a:r>
            <a:r>
              <a:rPr lang="en-US" sz="2000" b="1" dirty="0" smtClean="0"/>
              <a:t> </a:t>
            </a:r>
            <a:r>
              <a:rPr lang="en-US" sz="2000" b="1" dirty="0" smtClean="0">
                <a:sym typeface="Symbol" pitchFamily="18" charset="2"/>
              </a:rPr>
              <a:t></a:t>
            </a:r>
            <a:r>
              <a:rPr lang="en-US" sz="2000" b="1" dirty="0" smtClean="0"/>
              <a:t> L</a:t>
            </a:r>
            <a:r>
              <a:rPr lang="en-US" sz="2000" b="1" baseline="-25000" dirty="0" smtClean="0"/>
              <a:t>1</a:t>
            </a:r>
            <a:r>
              <a:rPr lang="en-US" sz="2000" b="1" dirty="0" smtClean="0"/>
              <a:t> = L</a:t>
            </a:r>
            <a:r>
              <a:rPr lang="en-US" sz="2000" b="1" baseline="-25000" dirty="0" smtClean="0"/>
              <a:t>2</a:t>
            </a:r>
            <a:r>
              <a:rPr lang="en-US" sz="2000" b="1" dirty="0" smtClean="0"/>
              <a:t> </a:t>
            </a:r>
            <a:r>
              <a:rPr lang="en-US" sz="2000" b="1" dirty="0" smtClean="0">
                <a:sym typeface="Symbol" pitchFamily="18" charset="2"/>
              </a:rPr>
              <a:t></a:t>
            </a:r>
            <a:r>
              <a:rPr lang="en-US" sz="2000" b="1" dirty="0" smtClean="0"/>
              <a:t> L</a:t>
            </a:r>
            <a:r>
              <a:rPr lang="en-US" sz="2000" b="1" baseline="-25000" dirty="0" smtClean="0"/>
              <a:t>2</a:t>
            </a:r>
            <a:r>
              <a:rPr lang="en-US" sz="2000" b="1" dirty="0" smtClean="0"/>
              <a:t> = L</a:t>
            </a:r>
            <a:r>
              <a:rPr lang="en-US" sz="2000" b="1" baseline="-25000" dirty="0" smtClean="0"/>
              <a:t>2</a:t>
            </a:r>
            <a:r>
              <a:rPr lang="en-US" sz="2000" b="1" dirty="0" smtClean="0"/>
              <a:t>.  </a:t>
            </a:r>
          </a:p>
          <a:p>
            <a:pPr eaLnBrk="1" hangingPunct="1">
              <a:lnSpc>
                <a:spcPct val="90000"/>
              </a:lnSpc>
            </a:pPr>
            <a:r>
              <a:rPr lang="en-US" sz="2000" b="1" dirty="0" smtClean="0"/>
              <a:t>This shows that (L</a:t>
            </a:r>
            <a:r>
              <a:rPr lang="en-US" sz="2000" b="1" baseline="-25000" dirty="0" smtClean="0"/>
              <a:t>1</a:t>
            </a:r>
            <a:r>
              <a:rPr lang="en-US" sz="2000" b="1" dirty="0" smtClean="0"/>
              <a:t> </a:t>
            </a:r>
            <a:r>
              <a:rPr lang="en-US" sz="2000" b="1" dirty="0" smtClean="0">
                <a:sym typeface="Symbol" pitchFamily="18" charset="2"/>
              </a:rPr>
              <a:t></a:t>
            </a:r>
            <a:r>
              <a:rPr lang="en-US" sz="2000" b="1" dirty="0" smtClean="0"/>
              <a:t> L</a:t>
            </a:r>
            <a:r>
              <a:rPr lang="en-US" sz="2000" b="1" baseline="-25000" dirty="0" smtClean="0"/>
              <a:t>2</a:t>
            </a:r>
            <a:r>
              <a:rPr lang="en-US" sz="2000" b="1" dirty="0" smtClean="0"/>
              <a:t>)</a:t>
            </a:r>
            <a:r>
              <a:rPr lang="en-US" sz="2000" b="1" baseline="30000" dirty="0" smtClean="0"/>
              <a:t>n</a:t>
            </a:r>
            <a:r>
              <a:rPr lang="en-US" sz="2000" b="1" dirty="0" smtClean="0"/>
              <a:t> = L</a:t>
            </a:r>
            <a:r>
              <a:rPr lang="en-US" sz="2000" b="1" baseline="-25000" dirty="0" smtClean="0"/>
              <a:t>1</a:t>
            </a:r>
            <a:r>
              <a:rPr lang="en-US" sz="2000" b="1" baseline="30000" dirty="0" smtClean="0"/>
              <a:t>n</a:t>
            </a:r>
            <a:r>
              <a:rPr lang="en-US" sz="2000" b="1" dirty="0" smtClean="0"/>
              <a:t> </a:t>
            </a:r>
            <a:r>
              <a:rPr lang="en-US" sz="2000" b="1" dirty="0" smtClean="0">
                <a:sym typeface="Symbol" pitchFamily="18" charset="2"/>
              </a:rPr>
              <a:t></a:t>
            </a:r>
            <a:r>
              <a:rPr lang="en-US" sz="2000" b="1" dirty="0" smtClean="0"/>
              <a:t> L</a:t>
            </a:r>
            <a:r>
              <a:rPr lang="en-US" sz="2000" b="1" baseline="-25000" dirty="0" smtClean="0"/>
              <a:t>2</a:t>
            </a:r>
            <a:r>
              <a:rPr lang="en-US" sz="2000" b="1" dirty="0" smtClean="0"/>
              <a:t>. </a:t>
            </a:r>
          </a:p>
          <a:p>
            <a:pPr eaLnBrk="1" hangingPunct="1">
              <a:lnSpc>
                <a:spcPct val="90000"/>
              </a:lnSpc>
            </a:pPr>
            <a:r>
              <a:rPr lang="en-US" sz="2000" b="1" dirty="0" smtClean="0"/>
              <a:t>Thus, </a:t>
            </a:r>
            <a:r>
              <a:rPr lang="en-US" sz="2000" b="1" dirty="0" err="1" smtClean="0"/>
              <a:t>L</a:t>
            </a:r>
            <a:r>
              <a:rPr lang="en-US" sz="2000" b="1" baseline="30000" dirty="0" err="1" smtClean="0"/>
              <a:t>n</a:t>
            </a:r>
            <a:r>
              <a:rPr lang="en-US" sz="2000" b="1" dirty="0" smtClean="0"/>
              <a:t> = {</a:t>
            </a:r>
            <a:r>
              <a:rPr lang="en-US" sz="2000" b="1" dirty="0" smtClean="0">
                <a:sym typeface="Symbol" pitchFamily="18" charset="2"/>
              </a:rPr>
              <a:t></a:t>
            </a:r>
            <a:r>
              <a:rPr lang="en-US" sz="2000" b="1" dirty="0" smtClean="0"/>
              <a:t>} </a:t>
            </a:r>
            <a:r>
              <a:rPr lang="en-US" sz="2000" b="1" dirty="0" smtClean="0">
                <a:sym typeface="Symbol" pitchFamily="18" charset="2"/>
              </a:rPr>
              <a:t></a:t>
            </a:r>
            <a:r>
              <a:rPr lang="en-US" sz="2000" b="1" dirty="0" smtClean="0"/>
              <a:t> L</a:t>
            </a:r>
            <a:r>
              <a:rPr lang="en-US" sz="2000" b="1" baseline="-25000" dirty="0" smtClean="0"/>
              <a:t>1</a:t>
            </a:r>
            <a:r>
              <a:rPr lang="en-US" sz="2000" b="1" dirty="0" smtClean="0"/>
              <a:t> </a:t>
            </a:r>
            <a:r>
              <a:rPr lang="en-US" sz="2000" b="1" dirty="0" smtClean="0">
                <a:sym typeface="Symbol" pitchFamily="18" charset="2"/>
              </a:rPr>
              <a:t></a:t>
            </a:r>
            <a:r>
              <a:rPr lang="en-US" sz="2000" b="1" dirty="0" smtClean="0"/>
              <a:t> L</a:t>
            </a:r>
            <a:r>
              <a:rPr lang="en-US" sz="2000" b="1" baseline="-25000" dirty="0" smtClean="0"/>
              <a:t>1</a:t>
            </a:r>
            <a:r>
              <a:rPr lang="en-US" sz="2000" b="1" baseline="30000" dirty="0" smtClean="0"/>
              <a:t>2</a:t>
            </a:r>
            <a:r>
              <a:rPr lang="en-US" sz="2000" b="1" dirty="0" smtClean="0"/>
              <a:t> …  </a:t>
            </a:r>
            <a:r>
              <a:rPr lang="en-US" sz="2000" b="1" dirty="0" smtClean="0">
                <a:sym typeface="Symbol" pitchFamily="18" charset="2"/>
              </a:rPr>
              <a:t></a:t>
            </a:r>
            <a:r>
              <a:rPr lang="en-US" sz="2000" b="1" dirty="0" smtClean="0"/>
              <a:t> L</a:t>
            </a:r>
            <a:r>
              <a:rPr lang="en-US" sz="2000" b="1" baseline="-25000" dirty="0" smtClean="0"/>
              <a:t>1</a:t>
            </a:r>
            <a:r>
              <a:rPr lang="en-US" sz="2000" b="1" baseline="30000" dirty="0" smtClean="0"/>
              <a:t>n</a:t>
            </a:r>
            <a:r>
              <a:rPr lang="en-US" sz="2000" b="1" dirty="0" smtClean="0"/>
              <a:t> </a:t>
            </a:r>
            <a:r>
              <a:rPr lang="en-US" sz="2000" b="1" dirty="0" smtClean="0">
                <a:sym typeface="Symbol" pitchFamily="18" charset="2"/>
              </a:rPr>
              <a:t></a:t>
            </a:r>
            <a:r>
              <a:rPr lang="en-US" sz="2000" b="1" dirty="0" smtClean="0"/>
              <a:t> L</a:t>
            </a:r>
            <a:r>
              <a:rPr lang="en-US" sz="2000" b="1" baseline="-25000" dirty="0" smtClean="0"/>
              <a:t>2</a:t>
            </a:r>
            <a:r>
              <a:rPr lang="en-US" sz="2000" b="1" dirty="0" smtClean="0"/>
              <a:t>. </a:t>
            </a:r>
          </a:p>
          <a:p>
            <a:pPr eaLnBrk="1" hangingPunct="1">
              <a:lnSpc>
                <a:spcPct val="90000"/>
              </a:lnSpc>
            </a:pPr>
            <a:r>
              <a:rPr lang="en-US" sz="2000" b="1" dirty="0" smtClean="0"/>
              <a:t>Analyzing L</a:t>
            </a:r>
            <a:r>
              <a:rPr lang="en-US" sz="2000" b="1" baseline="-25000" dirty="0" smtClean="0"/>
              <a:t>1</a:t>
            </a:r>
            <a:r>
              <a:rPr lang="en-US" sz="2000" b="1" dirty="0" smtClean="0"/>
              <a:t> and L</a:t>
            </a:r>
            <a:r>
              <a:rPr lang="en-US" sz="2000" b="1" baseline="-25000" dirty="0" smtClean="0"/>
              <a:t>2</a:t>
            </a:r>
            <a:r>
              <a:rPr lang="en-US" sz="2000" b="1" dirty="0" smtClean="0"/>
              <a:t> we see that L</a:t>
            </a:r>
            <a:r>
              <a:rPr lang="en-US" sz="2000" b="1" baseline="-25000" dirty="0" smtClean="0"/>
              <a:t>1</a:t>
            </a:r>
            <a:r>
              <a:rPr lang="en-US" sz="2000" b="1" baseline="30000" dirty="0" smtClean="0"/>
              <a:t>n</a:t>
            </a:r>
            <a:r>
              <a:rPr lang="en-US" sz="2000" b="1" dirty="0" smtClean="0"/>
              <a:t> </a:t>
            </a:r>
            <a:r>
              <a:rPr lang="en-US" sz="2000" b="1" dirty="0" smtClean="0">
                <a:sym typeface="Symbol" pitchFamily="18" charset="2"/>
              </a:rPr>
              <a:t></a:t>
            </a:r>
            <a:r>
              <a:rPr lang="en-US" sz="2000" b="1" dirty="0" smtClean="0"/>
              <a:t> L</a:t>
            </a:r>
            <a:r>
              <a:rPr lang="en-US" sz="2000" b="1" baseline="-25000" dirty="0" smtClean="0"/>
              <a:t>2</a:t>
            </a:r>
            <a:r>
              <a:rPr lang="en-US" sz="2000" b="1" dirty="0" smtClean="0"/>
              <a:t> </a:t>
            </a:r>
            <a:r>
              <a:rPr lang="en-US" sz="2000" b="1" dirty="0" smtClean="0">
                <a:sym typeface="Symbol" pitchFamily="18" charset="2"/>
              </a:rPr>
              <a:t></a:t>
            </a:r>
            <a:r>
              <a:rPr lang="en-US" sz="2000" b="1" dirty="0" smtClean="0"/>
              <a:t>  Ø just in case there is a word C</a:t>
            </a:r>
            <a:r>
              <a:rPr lang="en-US" sz="2000" b="1" baseline="-25000" dirty="0" smtClean="0"/>
              <a:t>1</a:t>
            </a:r>
            <a:r>
              <a:rPr lang="en-US" sz="2000" b="1" dirty="0" smtClean="0"/>
              <a:t> # C</a:t>
            </a:r>
            <a:r>
              <a:rPr lang="en-US" sz="2000" b="1" baseline="-25000" dirty="0" smtClean="0"/>
              <a:t>2</a:t>
            </a:r>
            <a:r>
              <a:rPr lang="en-US" sz="2000" b="1" baseline="30000" dirty="0" smtClean="0"/>
              <a:t>R</a:t>
            </a:r>
            <a:r>
              <a:rPr lang="en-US" sz="2000" b="1" dirty="0" smtClean="0"/>
              <a:t> $ C</a:t>
            </a:r>
            <a:r>
              <a:rPr lang="en-US" sz="2000" b="1" baseline="-25000" dirty="0" smtClean="0"/>
              <a:t>3</a:t>
            </a:r>
            <a:r>
              <a:rPr lang="en-US" sz="2000" b="1" dirty="0" smtClean="0"/>
              <a:t> # C</a:t>
            </a:r>
            <a:r>
              <a:rPr lang="en-US" sz="2000" b="1" baseline="-25000" dirty="0" smtClean="0"/>
              <a:t>4</a:t>
            </a:r>
            <a:r>
              <a:rPr lang="en-US" sz="2000" b="1" baseline="30000" dirty="0" smtClean="0"/>
              <a:t>R</a:t>
            </a:r>
            <a:r>
              <a:rPr lang="en-US" sz="2000" b="1" dirty="0" smtClean="0"/>
              <a:t>  … $ C</a:t>
            </a:r>
            <a:r>
              <a:rPr lang="en-US" sz="2000" b="1" baseline="-25000" dirty="0" smtClean="0"/>
              <a:t>2n-1</a:t>
            </a:r>
            <a:r>
              <a:rPr lang="en-US" sz="2000" b="1" dirty="0" smtClean="0"/>
              <a:t> # C</a:t>
            </a:r>
            <a:r>
              <a:rPr lang="en-US" sz="2000" b="1" baseline="-25000" dirty="0" smtClean="0"/>
              <a:t>2n</a:t>
            </a:r>
            <a:r>
              <a:rPr lang="en-US" sz="2000" b="1" baseline="30000" dirty="0" smtClean="0"/>
              <a:t>R</a:t>
            </a:r>
            <a:r>
              <a:rPr lang="en-US" sz="2000" b="1" dirty="0" smtClean="0"/>
              <a:t> $ in L</a:t>
            </a:r>
            <a:r>
              <a:rPr lang="en-US" sz="2000" b="1" baseline="-25000" dirty="0" smtClean="0"/>
              <a:t>1</a:t>
            </a:r>
            <a:r>
              <a:rPr lang="en-US" sz="2000" b="1" baseline="30000" dirty="0" smtClean="0"/>
              <a:t>n</a:t>
            </a:r>
            <a:r>
              <a:rPr lang="en-US" sz="2000" b="1" dirty="0" smtClean="0"/>
              <a:t> that is not also in L</a:t>
            </a:r>
            <a:r>
              <a:rPr lang="en-US" sz="2000" b="1" baseline="-25000" dirty="0" smtClean="0"/>
              <a:t>2</a:t>
            </a:r>
            <a:r>
              <a:rPr lang="en-US" sz="2000" b="1" dirty="0" smtClean="0"/>
              <a:t>. </a:t>
            </a:r>
          </a:p>
          <a:p>
            <a:pPr eaLnBrk="1" hangingPunct="1">
              <a:lnSpc>
                <a:spcPct val="90000"/>
              </a:lnSpc>
            </a:pPr>
            <a:r>
              <a:rPr lang="en-US" sz="2000" b="1" dirty="0" smtClean="0"/>
              <a:t>But then there is some valid trace of length 2n. </a:t>
            </a:r>
          </a:p>
          <a:p>
            <a:pPr eaLnBrk="1" hangingPunct="1">
              <a:lnSpc>
                <a:spcPct val="90000"/>
              </a:lnSpc>
            </a:pPr>
            <a:r>
              <a:rPr lang="en-US" sz="2000" b="1" dirty="0" smtClean="0"/>
              <a:t>L has the finite power property </a:t>
            </a:r>
            <a:r>
              <a:rPr lang="en-US" sz="2000" b="1" dirty="0" err="1" smtClean="0"/>
              <a:t>iff</a:t>
            </a:r>
            <a:r>
              <a:rPr lang="en-US" sz="2000" b="1" dirty="0" smtClean="0"/>
              <a:t> M </a:t>
            </a:r>
            <a:r>
              <a:rPr lang="en-US" sz="2000" b="1" dirty="0" smtClean="0"/>
              <a:t>executes in constant time.</a:t>
            </a:r>
            <a:endParaRPr lang="en-US" sz="2000" b="1" dirty="0" smtClean="0"/>
          </a:p>
        </p:txBody>
      </p:sp>
    </p:spTree>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Constant Time</a:t>
            </a:r>
            <a:endParaRPr lang="en-US" sz="4000" baseline="30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err="1" smtClean="0"/>
              <a:t>CTime</a:t>
            </a:r>
            <a:r>
              <a:rPr lang="en-US" sz="2400" b="1" dirty="0" smtClean="0"/>
              <a:t> = </a:t>
            </a:r>
            <a:r>
              <a:rPr lang="en-US" sz="2400" b="1" dirty="0" smtClean="0"/>
              <a:t>{ </a:t>
            </a:r>
            <a:r>
              <a:rPr lang="en-US" sz="2400" b="1" dirty="0" smtClean="0"/>
              <a:t>M | </a:t>
            </a:r>
            <a:r>
              <a:rPr lang="en-US" sz="2400" b="1" dirty="0" smtClean="0">
                <a:sym typeface="Symbol" pitchFamily="18" charset="2"/>
              </a:rPr>
              <a:t>K [ M halts in at most K steps independent of its starting configuration ] }</a:t>
            </a:r>
            <a:r>
              <a:rPr lang="en-US" sz="2400" b="1" dirty="0" smtClean="0"/>
              <a:t> </a:t>
            </a:r>
          </a:p>
          <a:p>
            <a:pPr eaLnBrk="1" hangingPunct="1"/>
            <a:r>
              <a:rPr lang="en-US" sz="2400" b="1" dirty="0" smtClean="0"/>
              <a:t>RT cannot be shown </a:t>
            </a:r>
            <a:r>
              <a:rPr lang="en-US" sz="2400" b="1" dirty="0" err="1" smtClean="0"/>
              <a:t>undecidable</a:t>
            </a:r>
            <a:r>
              <a:rPr lang="en-US" sz="2400" b="1" dirty="0" smtClean="0"/>
              <a:t> by Rice’s Theorem as it breaks property 2</a:t>
            </a:r>
          </a:p>
          <a:p>
            <a:pPr lvl="1" eaLnBrk="1" hangingPunct="1"/>
            <a:r>
              <a:rPr lang="en-US" sz="2000" b="1" dirty="0" smtClean="0"/>
              <a:t>Choose M1 and M2 to each Standard Turing Compute (STC) ZERO</a:t>
            </a:r>
          </a:p>
          <a:p>
            <a:pPr lvl="1" eaLnBrk="1" hangingPunct="1"/>
            <a:r>
              <a:rPr lang="en-US" sz="2000" b="1" dirty="0" smtClean="0"/>
              <a:t>M1 is R (move right to end on a zero)</a:t>
            </a:r>
          </a:p>
          <a:p>
            <a:pPr lvl="1" eaLnBrk="1" hangingPunct="1"/>
            <a:r>
              <a:rPr lang="en-US" sz="2000" b="1" dirty="0" smtClean="0"/>
              <a:t>M2 is </a:t>
            </a:r>
            <a:r>
              <a:rPr lang="en-US" sz="2000" b="1" dirty="0" smtClean="0">
                <a:latin typeface="Monotype Corsiva" pitchFamily="66" charset="0"/>
              </a:rPr>
              <a:t>L</a:t>
            </a:r>
            <a:r>
              <a:rPr lang="en-US" sz="2000" b="1" dirty="0" smtClean="0"/>
              <a:t> </a:t>
            </a:r>
            <a:r>
              <a:rPr lang="en-US" sz="2000" b="1" dirty="0" smtClean="0">
                <a:latin typeface="Monotype Corsiva" pitchFamily="66" charset="0"/>
              </a:rPr>
              <a:t>R</a:t>
            </a:r>
            <a:r>
              <a:rPr lang="en-US" sz="2000" b="1" dirty="0" smtClean="0"/>
              <a:t>  </a:t>
            </a:r>
            <a:r>
              <a:rPr lang="en-US" sz="2000" b="1" dirty="0" err="1" smtClean="0"/>
              <a:t>R</a:t>
            </a:r>
            <a:r>
              <a:rPr lang="en-US" sz="2000" b="1" dirty="0" smtClean="0"/>
              <a:t> (time is dependent on argument)</a:t>
            </a:r>
          </a:p>
          <a:p>
            <a:pPr lvl="1" eaLnBrk="1" hangingPunct="1"/>
            <a:r>
              <a:rPr lang="en-US" sz="2000" b="1" dirty="0" smtClean="0"/>
              <a:t>M1 is in </a:t>
            </a:r>
            <a:r>
              <a:rPr lang="en-US" sz="2000" b="1" dirty="0" err="1" smtClean="0"/>
              <a:t>CTime</a:t>
            </a:r>
            <a:r>
              <a:rPr lang="en-US" sz="2000" b="1" dirty="0" smtClean="0"/>
              <a:t>; </a:t>
            </a:r>
            <a:r>
              <a:rPr lang="en-US" sz="2000" b="1" dirty="0" smtClean="0"/>
              <a:t>M2 is not </a:t>
            </a:r>
            <a:r>
              <a:rPr lang="en-US" sz="2000" b="1" dirty="0" smtClean="0"/>
              <a:t>, </a:t>
            </a:r>
            <a:r>
              <a:rPr lang="en-US" sz="2000" b="1" dirty="0" smtClean="0"/>
              <a:t>but they have same I/O behavior, so </a:t>
            </a:r>
            <a:r>
              <a:rPr lang="en-US" sz="2000" b="1" dirty="0" err="1" smtClean="0"/>
              <a:t>CTime</a:t>
            </a:r>
            <a:r>
              <a:rPr lang="en-US" sz="2000" b="1" dirty="0" smtClean="0"/>
              <a:t> </a:t>
            </a:r>
            <a:r>
              <a:rPr lang="en-US" sz="2000" b="1" dirty="0" smtClean="0"/>
              <a:t>does not adhere to property 2</a:t>
            </a:r>
          </a:p>
        </p:txBody>
      </p:sp>
    </p:spTree>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Quantifier analysis</a:t>
            </a:r>
            <a:endParaRPr lang="en-US" sz="4000" baseline="30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err="1" smtClean="0"/>
              <a:t>CTime</a:t>
            </a:r>
            <a:r>
              <a:rPr lang="en-US" sz="2400" b="1" dirty="0" smtClean="0"/>
              <a:t> = </a:t>
            </a:r>
            <a:r>
              <a:rPr lang="en-US" sz="2400" b="1" dirty="0" smtClean="0"/>
              <a:t>{ </a:t>
            </a:r>
            <a:r>
              <a:rPr lang="en-US" sz="2400" b="1" dirty="0" smtClean="0"/>
              <a:t>M | </a:t>
            </a:r>
            <a:r>
              <a:rPr lang="en-US" sz="2400" b="1" dirty="0" smtClean="0">
                <a:sym typeface="Symbol" pitchFamily="18" charset="2"/>
              </a:rPr>
              <a:t></a:t>
            </a:r>
            <a:r>
              <a:rPr lang="en-US" sz="2400" b="1" dirty="0" smtClean="0"/>
              <a:t>K </a:t>
            </a:r>
            <a:r>
              <a:rPr lang="en-US" sz="2400" b="1" dirty="0" smtClean="0">
                <a:sym typeface="Symbol" pitchFamily="18" charset="2"/>
              </a:rPr>
              <a:t>C [ STP(C, M, K) ] }</a:t>
            </a:r>
          </a:p>
          <a:p>
            <a:pPr eaLnBrk="1" hangingPunct="1"/>
            <a:r>
              <a:rPr lang="en-US" sz="2400" b="1" dirty="0" smtClean="0">
                <a:sym typeface="Symbol" pitchFamily="18" charset="2"/>
              </a:rPr>
              <a:t>This would appear to imply that </a:t>
            </a:r>
            <a:r>
              <a:rPr lang="en-US" sz="2400" b="1" dirty="0" err="1" smtClean="0"/>
              <a:t>CTime</a:t>
            </a:r>
            <a:r>
              <a:rPr lang="en-US" sz="2400" b="1" dirty="0" smtClean="0"/>
              <a:t> </a:t>
            </a:r>
            <a:r>
              <a:rPr lang="en-US" sz="2400" b="1" dirty="0" smtClean="0">
                <a:sym typeface="Symbol" pitchFamily="18" charset="2"/>
              </a:rPr>
              <a:t>is </a:t>
            </a:r>
            <a:r>
              <a:rPr lang="en-US" sz="2400" b="1" dirty="0" smtClean="0">
                <a:sym typeface="Symbol" pitchFamily="18" charset="2"/>
              </a:rPr>
              <a:t>not even re. However, a TM that only runs for K steps can only scan at most K distinct tape symbols. Thus, if we use unary notation, </a:t>
            </a:r>
            <a:r>
              <a:rPr lang="en-US" sz="2400" b="1" dirty="0" err="1" smtClean="0"/>
              <a:t>CTime</a:t>
            </a:r>
            <a:r>
              <a:rPr lang="en-US" sz="2400" b="1" dirty="0" smtClean="0"/>
              <a:t> </a:t>
            </a:r>
            <a:r>
              <a:rPr lang="en-US" sz="2400" b="1" dirty="0" smtClean="0">
                <a:sym typeface="Symbol" pitchFamily="18" charset="2"/>
              </a:rPr>
              <a:t>can </a:t>
            </a:r>
            <a:r>
              <a:rPr lang="en-US" sz="2400" b="1" dirty="0" smtClean="0">
                <a:sym typeface="Symbol" pitchFamily="18" charset="2"/>
              </a:rPr>
              <a:t>be expressed</a:t>
            </a:r>
          </a:p>
          <a:p>
            <a:pPr eaLnBrk="1" hangingPunct="1"/>
            <a:r>
              <a:rPr lang="en-US" sz="2400" b="1" dirty="0" err="1" smtClean="0"/>
              <a:t>CTime</a:t>
            </a:r>
            <a:r>
              <a:rPr lang="en-US" sz="2400" b="1" dirty="0" smtClean="0"/>
              <a:t> = </a:t>
            </a:r>
            <a:r>
              <a:rPr lang="en-US" sz="2400" b="1" dirty="0" smtClean="0"/>
              <a:t>{ </a:t>
            </a:r>
            <a:r>
              <a:rPr lang="en-US" sz="2400" b="1" dirty="0" smtClean="0"/>
              <a:t>M | </a:t>
            </a:r>
            <a:r>
              <a:rPr lang="en-US" sz="2400" b="1" dirty="0" smtClean="0">
                <a:sym typeface="Symbol" pitchFamily="18" charset="2"/>
              </a:rPr>
              <a:t></a:t>
            </a:r>
            <a:r>
              <a:rPr lang="en-US" sz="2400" b="1" dirty="0" smtClean="0"/>
              <a:t>K </a:t>
            </a:r>
            <a:r>
              <a:rPr lang="en-US" sz="2400" b="1" dirty="0" smtClean="0">
                <a:sym typeface="Symbol" pitchFamily="18" charset="2"/>
              </a:rPr>
              <a:t>C</a:t>
            </a:r>
            <a:r>
              <a:rPr lang="en-US" sz="2400" b="1" baseline="-25000" dirty="0" smtClean="0">
                <a:sym typeface="Symbol" pitchFamily="18" charset="2"/>
              </a:rPr>
              <a:t>|C|</a:t>
            </a:r>
            <a:r>
              <a:rPr lang="en-US" sz="2400" b="1" baseline="-25000" dirty="0" smtClean="0">
                <a:cs typeface="Arial" charset="0"/>
                <a:sym typeface="Symbol" pitchFamily="18" charset="2"/>
              </a:rPr>
              <a:t>≤K</a:t>
            </a:r>
            <a:r>
              <a:rPr lang="en-US" sz="2400" b="1" dirty="0" smtClean="0">
                <a:sym typeface="Symbol" pitchFamily="18" charset="2"/>
              </a:rPr>
              <a:t> [ STP(C, M, K) ] }</a:t>
            </a:r>
          </a:p>
          <a:p>
            <a:pPr eaLnBrk="1" hangingPunct="1"/>
            <a:r>
              <a:rPr lang="en-US" sz="2400" b="1" dirty="0" smtClean="0">
                <a:sym typeface="Symbol" pitchFamily="18" charset="2"/>
              </a:rPr>
              <a:t>We can dovetail over the set of all TMs, M, and all K, listing those M that halt in constant time.</a:t>
            </a:r>
            <a:endParaRPr lang="en-US" sz="2000" b="1" dirty="0" smtClean="0"/>
          </a:p>
        </p:txBody>
      </p:sp>
    </p:spTree>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Quantifier analysis</a:t>
            </a:r>
            <a:endParaRPr lang="en-US" sz="4000" baseline="30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err="1" smtClean="0"/>
              <a:t>CTime</a:t>
            </a:r>
            <a:r>
              <a:rPr lang="en-US" sz="2400" b="1" dirty="0" smtClean="0"/>
              <a:t> = </a:t>
            </a:r>
            <a:r>
              <a:rPr lang="en-US" sz="2400" b="1" dirty="0" smtClean="0"/>
              <a:t>{ </a:t>
            </a:r>
            <a:r>
              <a:rPr lang="en-US" sz="2400" b="1" dirty="0" smtClean="0"/>
              <a:t>M | </a:t>
            </a:r>
            <a:r>
              <a:rPr lang="en-US" sz="2400" b="1" dirty="0" smtClean="0">
                <a:sym typeface="Symbol" pitchFamily="18" charset="2"/>
              </a:rPr>
              <a:t></a:t>
            </a:r>
            <a:r>
              <a:rPr lang="en-US" sz="2400" b="1" dirty="0" smtClean="0"/>
              <a:t>K </a:t>
            </a:r>
            <a:r>
              <a:rPr lang="en-US" sz="2400" b="1" dirty="0" smtClean="0">
                <a:sym typeface="Symbol" pitchFamily="18" charset="2"/>
              </a:rPr>
              <a:t>C [ STP(C, M, K) ] }</a:t>
            </a:r>
          </a:p>
          <a:p>
            <a:pPr eaLnBrk="1" hangingPunct="1"/>
            <a:r>
              <a:rPr lang="en-US" sz="2400" b="1" dirty="0" smtClean="0">
                <a:sym typeface="Symbol" pitchFamily="18" charset="2"/>
              </a:rPr>
              <a:t>This would appear to imply that </a:t>
            </a:r>
            <a:r>
              <a:rPr lang="en-US" sz="2400" b="1" dirty="0" err="1" smtClean="0"/>
              <a:t>CTime</a:t>
            </a:r>
            <a:r>
              <a:rPr lang="en-US" sz="2400" b="1" dirty="0" smtClean="0"/>
              <a:t> </a:t>
            </a:r>
            <a:r>
              <a:rPr lang="en-US" sz="2400" b="1" dirty="0" smtClean="0">
                <a:sym typeface="Symbol" pitchFamily="18" charset="2"/>
              </a:rPr>
              <a:t>is </a:t>
            </a:r>
            <a:r>
              <a:rPr lang="en-US" sz="2400" b="1" dirty="0" smtClean="0">
                <a:sym typeface="Symbol" pitchFamily="18" charset="2"/>
              </a:rPr>
              <a:t>not even re. However, a TM that only runs for K steps can only scan at most K distinct tape symbols. Thus, if we use unary notation, </a:t>
            </a:r>
            <a:r>
              <a:rPr lang="en-US" sz="2400" b="1" dirty="0" err="1" smtClean="0"/>
              <a:t>CTime</a:t>
            </a:r>
            <a:r>
              <a:rPr lang="en-US" sz="2400" b="1" dirty="0" smtClean="0"/>
              <a:t> </a:t>
            </a:r>
            <a:r>
              <a:rPr lang="en-US" sz="2400" b="1" dirty="0" smtClean="0">
                <a:sym typeface="Symbol" pitchFamily="18" charset="2"/>
              </a:rPr>
              <a:t>can </a:t>
            </a:r>
            <a:r>
              <a:rPr lang="en-US" sz="2400" b="1" dirty="0" smtClean="0">
                <a:sym typeface="Symbol" pitchFamily="18" charset="2"/>
              </a:rPr>
              <a:t>be expressed</a:t>
            </a:r>
          </a:p>
          <a:p>
            <a:pPr eaLnBrk="1" hangingPunct="1"/>
            <a:r>
              <a:rPr lang="en-US" sz="2400" b="1" dirty="0" err="1" smtClean="0"/>
              <a:t>CTime</a:t>
            </a:r>
            <a:r>
              <a:rPr lang="en-US" sz="2400" b="1" dirty="0" smtClean="0"/>
              <a:t> = </a:t>
            </a:r>
            <a:r>
              <a:rPr lang="en-US" sz="2400" b="1" dirty="0" smtClean="0"/>
              <a:t>{ </a:t>
            </a:r>
            <a:r>
              <a:rPr lang="en-US" sz="2400" b="1" dirty="0" smtClean="0"/>
              <a:t>M | </a:t>
            </a:r>
            <a:r>
              <a:rPr lang="en-US" sz="2400" b="1" dirty="0" smtClean="0">
                <a:sym typeface="Symbol" pitchFamily="18" charset="2"/>
              </a:rPr>
              <a:t></a:t>
            </a:r>
            <a:r>
              <a:rPr lang="en-US" sz="2400" b="1" dirty="0" smtClean="0"/>
              <a:t>K </a:t>
            </a:r>
            <a:r>
              <a:rPr lang="en-US" sz="2400" b="1" dirty="0" smtClean="0">
                <a:sym typeface="Symbol" pitchFamily="18" charset="2"/>
              </a:rPr>
              <a:t>C</a:t>
            </a:r>
            <a:r>
              <a:rPr lang="en-US" sz="2400" b="1" baseline="-25000" dirty="0" smtClean="0">
                <a:sym typeface="Symbol" pitchFamily="18" charset="2"/>
              </a:rPr>
              <a:t>|C|</a:t>
            </a:r>
            <a:r>
              <a:rPr lang="en-US" sz="2400" b="1" baseline="-25000" dirty="0" smtClean="0">
                <a:cs typeface="Arial" charset="0"/>
                <a:sym typeface="Symbol" pitchFamily="18" charset="2"/>
              </a:rPr>
              <a:t>≤K</a:t>
            </a:r>
            <a:r>
              <a:rPr lang="en-US" sz="2400" b="1" dirty="0" smtClean="0">
                <a:sym typeface="Symbol" pitchFamily="18" charset="2"/>
              </a:rPr>
              <a:t> [ STP(C, M, K) ] }</a:t>
            </a:r>
          </a:p>
          <a:p>
            <a:pPr eaLnBrk="1" hangingPunct="1"/>
            <a:r>
              <a:rPr lang="en-US" sz="2400" b="1" dirty="0" smtClean="0">
                <a:sym typeface="Symbol" pitchFamily="18" charset="2"/>
              </a:rPr>
              <a:t>We can dovetail over the set of all TMs, M, and all K, listing those M that halt in constant time.</a:t>
            </a:r>
            <a:endParaRPr lang="en-US" sz="2000" b="1" dirty="0" smtClean="0"/>
          </a:p>
        </p:txBody>
      </p:sp>
    </p:spTree>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Complexity of </a:t>
            </a:r>
            <a:r>
              <a:rPr lang="en-US" sz="4000" dirty="0" err="1" smtClean="0"/>
              <a:t>CTime</a:t>
            </a:r>
            <a:endParaRPr lang="en-US" sz="4000" baseline="30000" dirty="0"/>
          </a:p>
        </p:txBody>
      </p:sp>
      <p:sp>
        <p:nvSpPr>
          <p:cNvPr id="3" name="Content Placeholder 2"/>
          <p:cNvSpPr>
            <a:spLocks noGrp="1"/>
          </p:cNvSpPr>
          <p:nvPr>
            <p:ph idx="1"/>
          </p:nvPr>
        </p:nvSpPr>
        <p:spPr>
          <a:xfrm>
            <a:off x="1752600" y="2438400"/>
            <a:ext cx="7391400" cy="3810000"/>
          </a:xfrm>
        </p:spPr>
        <p:txBody>
          <a:bodyPr/>
          <a:lstStyle/>
          <a:p>
            <a:pPr eaLnBrk="1" hangingPunct="1"/>
            <a:r>
              <a:rPr lang="en-US" sz="2400" b="1" dirty="0" err="1" smtClean="0"/>
              <a:t>CTime</a:t>
            </a:r>
            <a:r>
              <a:rPr lang="en-US" sz="2400" b="1" dirty="0" smtClean="0"/>
              <a:t> </a:t>
            </a:r>
            <a:r>
              <a:rPr lang="en-US" sz="2400" b="1" dirty="0" smtClean="0"/>
              <a:t>is re, non-recursiv</a:t>
            </a:r>
            <a:r>
              <a:rPr lang="en-US" sz="2400" b="1" dirty="0" smtClean="0">
                <a:sym typeface="Symbol" pitchFamily="18" charset="2"/>
              </a:rPr>
              <a:t>e.</a:t>
            </a:r>
          </a:p>
          <a:p>
            <a:pPr eaLnBrk="1" hangingPunct="1"/>
            <a:endParaRPr lang="en-US" sz="2400" b="1" dirty="0" smtClean="0">
              <a:sym typeface="Symbol" pitchFamily="18" charset="2"/>
            </a:endParaRPr>
          </a:p>
          <a:p>
            <a:pPr eaLnBrk="1" hangingPunct="1"/>
            <a:r>
              <a:rPr lang="en-US" sz="2400" b="1" dirty="0" smtClean="0">
                <a:sym typeface="Symbol" pitchFamily="18" charset="2"/>
              </a:rPr>
              <a:t>BUT, that’s a proof for another moment as we are out of time, and you are long out of patience.</a:t>
            </a:r>
            <a:endParaRPr lang="en-US" sz="2000"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sp>
        <p:nvSpPr>
          <p:cNvPr id="15363" name="Rectangle 3"/>
          <p:cNvSpPr>
            <a:spLocks noGrp="1" noChangeArrowheads="1"/>
          </p:cNvSpPr>
          <p:nvPr>
            <p:ph type="body" idx="1"/>
          </p:nvPr>
        </p:nvSpPr>
        <p:spPr>
          <a:xfrm>
            <a:off x="685800" y="2438400"/>
            <a:ext cx="8229600" cy="3429000"/>
          </a:xfrm>
        </p:spPr>
        <p:txBody>
          <a:bodyPr/>
          <a:lstStyle/>
          <a:p>
            <a:pPr lvl="2" eaLnBrk="1" hangingPunct="1">
              <a:lnSpc>
                <a:spcPct val="90000"/>
              </a:lnSpc>
              <a:buFont typeface="Times" pitchFamily="-110" charset="0"/>
              <a:buNone/>
            </a:pPr>
            <a:r>
              <a:rPr lang="en-US" sz="2000" b="1" smtClean="0">
                <a:latin typeface="Times New Roman" pitchFamily="-110" charset="0"/>
              </a:rPr>
              <a:t>	Practically, there are a lot of problems (maybe, most) that </a:t>
            </a:r>
            <a:r>
              <a:rPr lang="en-US" sz="2000" b="1" u="sng" smtClean="0">
                <a:latin typeface="Times New Roman" pitchFamily="-110" charset="0"/>
              </a:rPr>
              <a:t>have not</a:t>
            </a:r>
            <a:r>
              <a:rPr lang="en-US" sz="2000" b="1" smtClean="0">
                <a:latin typeface="Times New Roman" pitchFamily="-110" charset="0"/>
              </a:rPr>
              <a:t> been proven to be in any of the classes. </a:t>
            </a:r>
          </a:p>
          <a:p>
            <a:pPr lvl="2" eaLnBrk="1" hangingPunct="1">
              <a:lnSpc>
                <a:spcPct val="90000"/>
              </a:lnSpc>
              <a:buFont typeface="Times" pitchFamily="-110" charset="0"/>
              <a:buNone/>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Most "lie between" polynomial and exponential – we know of exponential algorithms, but have been unable to prove that exponential algorithms are necessary. </a:t>
            </a:r>
          </a:p>
          <a:p>
            <a:pPr lvl="2" eaLnBrk="1" hangingPunct="1">
              <a:lnSpc>
                <a:spcPct val="90000"/>
              </a:lnSpc>
              <a:buFont typeface="Times" pitchFamily="-110" charset="0"/>
              <a:buNone/>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Some may have polynomial algorithms, but we have not yet been clever enough to discover them.</a:t>
            </a:r>
          </a:p>
          <a:p>
            <a:pPr eaLnBrk="1" hangingPunct="1">
              <a:lnSpc>
                <a:spcPct val="90000"/>
              </a:lnSpc>
            </a:pPr>
            <a:endParaRPr lang="en-US" sz="2800" smtClean="0"/>
          </a:p>
        </p:txBody>
      </p:sp>
      <p:sp>
        <p:nvSpPr>
          <p:cNvPr id="49156" name="Rectangle 4"/>
          <p:cNvSpPr>
            <a:spLocks noChangeArrowheads="1"/>
          </p:cNvSpPr>
          <p:nvPr/>
        </p:nvSpPr>
        <p:spPr bwMode="auto">
          <a:xfrm>
            <a:off x="2590800" y="1295400"/>
            <a:ext cx="5211763" cy="823913"/>
          </a:xfrm>
          <a:prstGeom prst="rect">
            <a:avLst/>
          </a:prstGeom>
          <a:noFill/>
          <a:ln w="9525">
            <a:noFill/>
            <a:miter lim="800000"/>
            <a:headEnd/>
            <a:tailEnd/>
          </a:ln>
        </p:spPr>
        <p:txBody>
          <a:bodyPr>
            <a:spAutoFit/>
          </a:bodyPr>
          <a:lstStyle/>
          <a:p>
            <a:r>
              <a:rPr lang="en-US" sz="3200" i="1" baseline="0">
                <a:solidFill>
                  <a:schemeClr val="bg2"/>
                </a:solidFill>
                <a:ea typeface="Osaka" pitchFamily="-110" charset="-128"/>
              </a:rPr>
              <a:t>About Problems</a:t>
            </a:r>
            <a:endParaRPr lang="en-US" sz="3200" b="0" i="1" baseline="0">
              <a:solidFill>
                <a:schemeClr val="bg2"/>
              </a:solidFill>
              <a:ea typeface="Osaka" pitchFamily="-110" charset="-128"/>
            </a:endParaRPr>
          </a:p>
          <a:p>
            <a:endParaRPr lang="en-US" b="0">
              <a:latin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1828800" y="990600"/>
            <a:ext cx="5486400" cy="1143000"/>
          </a:xfrm>
        </p:spPr>
        <p:txBody>
          <a:bodyPr/>
          <a:lstStyle/>
          <a:p>
            <a:pPr eaLnBrk="1" hangingPunct="1"/>
            <a:r>
              <a:rPr lang="en-US" sz="3200" b="1" i="1" smtClean="0">
                <a:solidFill>
                  <a:schemeClr val="bg2"/>
                </a:solidFill>
              </a:rPr>
              <a:t>Why Do We Care??</a:t>
            </a:r>
            <a:endParaRPr lang="en-US" smtClean="0"/>
          </a:p>
        </p:txBody>
      </p:sp>
      <p:sp>
        <p:nvSpPr>
          <p:cNvPr id="182275" name="Rectangle 3"/>
          <p:cNvSpPr>
            <a:spLocks noGrp="1" noChangeArrowheads="1"/>
          </p:cNvSpPr>
          <p:nvPr>
            <p:ph type="body" idx="1"/>
          </p:nvPr>
        </p:nvSpPr>
        <p:spPr/>
        <p:txBody>
          <a:bodyPr/>
          <a:lstStyle/>
          <a:p>
            <a:pPr eaLnBrk="1" hangingPunct="1">
              <a:buFont typeface="Times" pitchFamily="-110" charset="0"/>
              <a:buNone/>
            </a:pPr>
            <a:r>
              <a:rPr lang="en-US" sz="2000" b="1" smtClean="0"/>
              <a:t>	If an algorithm is O(n</a:t>
            </a:r>
            <a:r>
              <a:rPr lang="en-US" sz="2000" b="1" baseline="30000" smtClean="0"/>
              <a:t>k</a:t>
            </a:r>
            <a:r>
              <a:rPr lang="en-US" sz="2000" b="1" smtClean="0"/>
              <a:t>) then increasing the size of an instance by one gives a running time that is O((n+1)</a:t>
            </a:r>
            <a:r>
              <a:rPr lang="en-US" sz="2000" b="1" baseline="30000" smtClean="0"/>
              <a:t>k</a:t>
            </a:r>
            <a:r>
              <a:rPr lang="en-US" sz="2000" b="1" smtClean="0"/>
              <a:t>)</a:t>
            </a:r>
          </a:p>
          <a:p>
            <a:pPr eaLnBrk="1" hangingPunct="1"/>
            <a:endParaRPr lang="en-US" sz="2000" b="1" smtClean="0"/>
          </a:p>
          <a:p>
            <a:pPr eaLnBrk="1" hangingPunct="1">
              <a:buFont typeface="Times" pitchFamily="-110" charset="0"/>
              <a:buNone/>
            </a:pPr>
            <a:r>
              <a:rPr lang="en-US" sz="2000" b="1" smtClean="0"/>
              <a:t>	That’s really not much more.</a:t>
            </a:r>
          </a:p>
          <a:p>
            <a:pPr eaLnBrk="1" hangingPunct="1"/>
            <a:endParaRPr lang="en-US" sz="2000" b="1" smtClean="0"/>
          </a:p>
          <a:p>
            <a:pPr eaLnBrk="1" hangingPunct="1">
              <a:buFont typeface="Times" pitchFamily="-110" charset="0"/>
              <a:buNone/>
            </a:pPr>
            <a:r>
              <a:rPr lang="en-US" sz="2000" b="1" smtClean="0"/>
              <a:t>	With an increase of one in an exponential algorithm, O(2</a:t>
            </a:r>
            <a:r>
              <a:rPr lang="en-US" sz="2000" b="1" baseline="30000" smtClean="0"/>
              <a:t>n</a:t>
            </a:r>
            <a:r>
              <a:rPr lang="en-US" sz="2000" b="1" smtClean="0"/>
              <a:t>) changes to O(2</a:t>
            </a:r>
            <a:r>
              <a:rPr lang="en-US" sz="2000" b="1" baseline="30000" smtClean="0"/>
              <a:t>n+1</a:t>
            </a:r>
            <a:r>
              <a:rPr lang="en-US" sz="2000" b="1" smtClean="0"/>
              <a:t>) = O(2*2</a:t>
            </a:r>
            <a:r>
              <a:rPr lang="en-US" sz="2000" b="1" baseline="30000" smtClean="0"/>
              <a:t>n</a:t>
            </a:r>
            <a:r>
              <a:rPr lang="en-US" sz="2000" b="1" smtClean="0"/>
              <a:t>) = 2*O(2</a:t>
            </a:r>
            <a:r>
              <a:rPr lang="en-US" sz="2000" b="1" baseline="30000" smtClean="0"/>
              <a:t>n</a:t>
            </a:r>
            <a:r>
              <a:rPr lang="en-US" sz="2000" b="1" smtClean="0"/>
              <a:t>) – that is, it takes about twice as long.</a:t>
            </a:r>
            <a:endParaRPr lang="en-US" b="1"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304800" y="990600"/>
            <a:ext cx="8382000" cy="1143000"/>
          </a:xfrm>
        </p:spPr>
        <p:txBody>
          <a:bodyPr/>
          <a:lstStyle/>
          <a:p>
            <a:pPr eaLnBrk="1" hangingPunct="1"/>
            <a:r>
              <a:rPr lang="en-US" sz="3200" b="1" i="1" smtClean="0">
                <a:solidFill>
                  <a:schemeClr val="bg2"/>
                </a:solidFill>
              </a:rPr>
              <a:t>A Word about "size"</a:t>
            </a:r>
            <a:endParaRPr lang="en-US" sz="3200" i="1" smtClean="0"/>
          </a:p>
        </p:txBody>
      </p:sp>
      <p:sp>
        <p:nvSpPr>
          <p:cNvPr id="340995"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000" b="1" smtClean="0"/>
              <a:t>	Technically, the size of an instance is the minimum number of bits (information) needed to represent the instance - its "length." </a:t>
            </a:r>
          </a:p>
          <a:p>
            <a:pPr lvl="2" eaLnBrk="1" hangingPunct="1">
              <a:lnSpc>
                <a:spcPct val="90000"/>
              </a:lnSpc>
              <a:buFont typeface="Times" pitchFamily="-110" charset="0"/>
              <a:buNone/>
            </a:pPr>
            <a:r>
              <a:rPr lang="en-US" sz="1600" b="1" smtClean="0"/>
              <a:t>	This comes from early Formal Language researchers who were analyzing the time needed to 'recognize' a string of characters as a function of its length (number of characters).</a:t>
            </a:r>
          </a:p>
          <a:p>
            <a:pPr lvl="2" eaLnBrk="1" hangingPunct="1">
              <a:lnSpc>
                <a:spcPct val="90000"/>
              </a:lnSpc>
            </a:pPr>
            <a:endParaRPr lang="en-US" sz="1600" b="1" smtClean="0"/>
          </a:p>
          <a:p>
            <a:pPr lvl="2" eaLnBrk="1" hangingPunct="1">
              <a:lnSpc>
                <a:spcPct val="90000"/>
              </a:lnSpc>
              <a:buFont typeface="Times" pitchFamily="-110" charset="0"/>
              <a:buNone/>
            </a:pPr>
            <a:r>
              <a:rPr lang="en-US" sz="1600" b="1" smtClean="0"/>
              <a:t>	When dealing with more general problems there is usually a parameter (number of vertices, processors, variables, etc.) that is polynomially related to the length of the instance. Then, we are justified in using the parameter as a measure of the length (size), since anything polynomially related to one will be polynomially related to the other.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1295400" y="990600"/>
            <a:ext cx="7162800" cy="1143000"/>
          </a:xfrm>
        </p:spPr>
        <p:txBody>
          <a:bodyPr/>
          <a:lstStyle/>
          <a:p>
            <a:pPr eaLnBrk="1" hangingPunct="1"/>
            <a:r>
              <a:rPr lang="en-US" sz="3200" b="1" i="1" smtClean="0">
                <a:solidFill>
                  <a:schemeClr val="bg2"/>
                </a:solidFill>
              </a:rPr>
              <a:t>A Word about "size"</a:t>
            </a:r>
            <a:endParaRPr lang="en-US" sz="3200" i="1" smtClean="0"/>
          </a:p>
        </p:txBody>
      </p:sp>
      <p:sp>
        <p:nvSpPr>
          <p:cNvPr id="342019" name="Rectangle 3"/>
          <p:cNvSpPr>
            <a:spLocks noGrp="1" noChangeArrowheads="1"/>
          </p:cNvSpPr>
          <p:nvPr>
            <p:ph type="body" idx="1"/>
          </p:nvPr>
        </p:nvSpPr>
        <p:spPr>
          <a:xfrm>
            <a:off x="1752600" y="1905000"/>
            <a:ext cx="7162800" cy="3962400"/>
          </a:xfrm>
        </p:spPr>
        <p:txBody>
          <a:bodyPr/>
          <a:lstStyle/>
          <a:p>
            <a:pPr eaLnBrk="1" hangingPunct="1">
              <a:lnSpc>
                <a:spcPct val="90000"/>
              </a:lnSpc>
              <a:buFont typeface="Times" pitchFamily="-110" charset="0"/>
              <a:buNone/>
            </a:pPr>
            <a:r>
              <a:rPr lang="en-US" sz="2000" b="1" smtClean="0"/>
              <a:t>	But, be careful.</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For instance, if the "value" (magnitude) of n is both the input and the parameter, the 'length' of the input (number of bits) is log</a:t>
            </a:r>
            <a:r>
              <a:rPr lang="en-US" sz="2000" b="1" baseline="-25000" smtClean="0"/>
              <a:t>2</a:t>
            </a:r>
            <a:r>
              <a:rPr lang="en-US" sz="2000" b="1" smtClean="0"/>
              <a:t>(n). So, an algorithm that takes n time is running in n = 2</a:t>
            </a:r>
            <a:r>
              <a:rPr lang="en-US" sz="2000" b="1" baseline="30000" smtClean="0"/>
              <a:t>log2(n)</a:t>
            </a:r>
            <a:r>
              <a:rPr lang="en-US" sz="2000" b="1" smtClean="0"/>
              <a:t> time, which is exponential in terms of the length, log</a:t>
            </a:r>
            <a:r>
              <a:rPr lang="en-US" sz="2000" b="1" baseline="-25000" smtClean="0"/>
              <a:t>2</a:t>
            </a:r>
            <a:r>
              <a:rPr lang="en-US" sz="2000" b="1" smtClean="0"/>
              <a:t>(n), but linear (hence, polynomial) in terms of the "value," or magnitude, of n.</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It's a subtle, and usually unimportant difference, but it can bite you.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1752600" y="1066800"/>
            <a:ext cx="5181600" cy="1143000"/>
          </a:xfrm>
        </p:spPr>
        <p:txBody>
          <a:bodyPr/>
          <a:lstStyle/>
          <a:p>
            <a:pPr eaLnBrk="1" hangingPunct="1"/>
            <a:r>
              <a:rPr lang="en-US" sz="3200" b="1" i="1" smtClean="0">
                <a:solidFill>
                  <a:schemeClr val="bg2"/>
                </a:solidFill>
              </a:rPr>
              <a:t>Why Do We Care??</a:t>
            </a:r>
            <a:endParaRPr lang="en-US" sz="3200" i="1" smtClean="0">
              <a:solidFill>
                <a:schemeClr val="bg2"/>
              </a:solidFill>
            </a:endParaRPr>
          </a:p>
        </p:txBody>
      </p:sp>
      <p:sp>
        <p:nvSpPr>
          <p:cNvPr id="208899"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b="1" smtClean="0"/>
              <a:t>	</a:t>
            </a:r>
            <a:r>
              <a:rPr lang="en-US" sz="2000" b="1" smtClean="0"/>
              <a:t>When given a new problem to solve (design an algorithm for), if it's undecidable, or even exponential, you will waste a lot of time trying to write a polynomial solution for it!!</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If the problem really is polynomial, it will be worthwhile spending some time and effort to find a polynomial solution.</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a:t>
            </a:r>
            <a:r>
              <a:rPr lang="en-US" sz="2000" b="1" i="1" smtClean="0"/>
              <a:t>You should know something about how hard a problem is before you try to solve it.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sp>
        <p:nvSpPr>
          <p:cNvPr id="16387" name="Rectangle 3"/>
          <p:cNvSpPr>
            <a:spLocks noGrp="1" noChangeArrowheads="1"/>
          </p:cNvSpPr>
          <p:nvPr>
            <p:ph type="body" idx="1"/>
          </p:nvPr>
        </p:nvSpPr>
        <p:spPr>
          <a:xfrm>
            <a:off x="685800" y="2438400"/>
            <a:ext cx="8229600" cy="3429000"/>
          </a:xfrm>
        </p:spPr>
        <p:txBody>
          <a:bodyPr/>
          <a:lstStyle/>
          <a:p>
            <a:pPr lvl="2" eaLnBrk="1" hangingPunct="1">
              <a:lnSpc>
                <a:spcPct val="90000"/>
              </a:lnSpc>
              <a:buFont typeface="Times" pitchFamily="-110" charset="0"/>
              <a:buNone/>
            </a:pPr>
            <a:r>
              <a:rPr lang="en-US" sz="2000" b="1" smtClean="0">
                <a:latin typeface="Times New Roman" pitchFamily="-110" charset="0"/>
              </a:rPr>
              <a:t>	Decidable – vs – Undecidable     </a:t>
            </a:r>
          </a:p>
          <a:p>
            <a:pPr lvl="2" eaLnBrk="1" hangingPunct="1">
              <a:lnSpc>
                <a:spcPct val="90000"/>
              </a:lnSpc>
              <a:buFont typeface="Times" pitchFamily="-110" charset="0"/>
              <a:buNone/>
            </a:pPr>
            <a:r>
              <a:rPr lang="en-US" sz="2000" b="1" smtClean="0">
                <a:latin typeface="Times New Roman" pitchFamily="-110" charset="0"/>
              </a:rPr>
              <a:t>			(area of Computability Theory)</a:t>
            </a:r>
          </a:p>
          <a:p>
            <a:pPr lvl="2" eaLnBrk="1" hangingPunct="1">
              <a:lnSpc>
                <a:spcPct val="90000"/>
              </a:lnSpc>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Exponential – vs – polynomial   </a:t>
            </a:r>
          </a:p>
          <a:p>
            <a:pPr lvl="2" eaLnBrk="1" hangingPunct="1">
              <a:lnSpc>
                <a:spcPct val="90000"/>
              </a:lnSpc>
              <a:buFont typeface="Times" pitchFamily="-110" charset="0"/>
              <a:buNone/>
            </a:pPr>
            <a:r>
              <a:rPr lang="en-US" sz="2000" b="1" smtClean="0">
                <a:latin typeface="Times New Roman" pitchFamily="-110" charset="0"/>
              </a:rPr>
              <a:t>			(area of Computational Complexity)</a:t>
            </a:r>
          </a:p>
          <a:p>
            <a:pPr lvl="2" eaLnBrk="1" hangingPunct="1">
              <a:lnSpc>
                <a:spcPct val="90000"/>
              </a:lnSpc>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Algorithms for any of these         </a:t>
            </a:r>
          </a:p>
          <a:p>
            <a:pPr lvl="2" eaLnBrk="1" hangingPunct="1">
              <a:lnSpc>
                <a:spcPct val="90000"/>
              </a:lnSpc>
              <a:buFont typeface="Times" pitchFamily="-110" charset="0"/>
              <a:buNone/>
            </a:pPr>
            <a:r>
              <a:rPr lang="en-US" sz="2000" b="1" smtClean="0">
                <a:latin typeface="Times New Roman" pitchFamily="-110" charset="0"/>
              </a:rPr>
              <a:t>			(area of Algorithm Design/Analysis)</a:t>
            </a:r>
          </a:p>
          <a:p>
            <a:pPr eaLnBrk="1" hangingPunct="1">
              <a:lnSpc>
                <a:spcPct val="90000"/>
              </a:lnSpc>
            </a:pPr>
            <a:endParaRPr lang="en-US" sz="2800" b="1" smtClean="0"/>
          </a:p>
        </p:txBody>
      </p:sp>
      <p:sp>
        <p:nvSpPr>
          <p:cNvPr id="54276" name="Rectangle 4"/>
          <p:cNvSpPr>
            <a:spLocks noChangeArrowheads="1"/>
          </p:cNvSpPr>
          <p:nvPr/>
        </p:nvSpPr>
        <p:spPr bwMode="auto">
          <a:xfrm>
            <a:off x="1905000" y="1295400"/>
            <a:ext cx="6781800" cy="823913"/>
          </a:xfrm>
          <a:prstGeom prst="rect">
            <a:avLst/>
          </a:prstGeom>
          <a:noFill/>
          <a:ln w="9525">
            <a:noFill/>
            <a:miter lim="800000"/>
            <a:headEnd/>
            <a:tailEnd/>
          </a:ln>
        </p:spPr>
        <p:txBody>
          <a:bodyPr>
            <a:spAutoFit/>
          </a:bodyPr>
          <a:lstStyle/>
          <a:p>
            <a:r>
              <a:rPr lang="en-US" sz="3200" i="1" baseline="0">
                <a:solidFill>
                  <a:schemeClr val="bg2"/>
                </a:solidFill>
                <a:ea typeface="Osaka" pitchFamily="-110" charset="-128"/>
              </a:rPr>
              <a:t>Research Territory</a:t>
            </a:r>
            <a:endParaRPr lang="en-US" sz="3200" b="0" i="1" baseline="0">
              <a:solidFill>
                <a:schemeClr val="bg2"/>
              </a:solidFill>
              <a:ea typeface="Osaka" pitchFamily="-110" charset="-128"/>
            </a:endParaRPr>
          </a:p>
          <a:p>
            <a:endParaRPr lang="en-US" b="0">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 </a:t>
            </a:r>
          </a:p>
        </p:txBody>
      </p:sp>
      <p:sp>
        <p:nvSpPr>
          <p:cNvPr id="3075" name="Rectangle 3"/>
          <p:cNvSpPr>
            <a:spLocks noGrp="1" noChangeArrowheads="1"/>
          </p:cNvSpPr>
          <p:nvPr>
            <p:ph type="body" idx="1"/>
          </p:nvPr>
        </p:nvSpPr>
        <p:spPr/>
        <p:txBody>
          <a:bodyPr/>
          <a:lstStyle/>
          <a:p>
            <a:pPr eaLnBrk="1" hangingPunct="1">
              <a:lnSpc>
                <a:spcPct val="90000"/>
              </a:lnSpc>
              <a:buFont typeface="Times" pitchFamily="-110" charset="0"/>
              <a:buNone/>
            </a:pPr>
            <a:r>
              <a:rPr lang="en-US" b="1" smtClean="0">
                <a:latin typeface="Times New Roman" pitchFamily="-110" charset="0"/>
              </a:rPr>
              <a:t>	A Problem: </a:t>
            </a:r>
          </a:p>
          <a:p>
            <a:pPr lvl="2" eaLnBrk="1" hangingPunct="1">
              <a:lnSpc>
                <a:spcPct val="90000"/>
              </a:lnSpc>
            </a:pPr>
            <a:r>
              <a:rPr lang="en-US" b="1" smtClean="0">
                <a:latin typeface="Times New Roman" pitchFamily="-110" charset="0"/>
              </a:rPr>
              <a:t>Set of input data items (set of input "instances")</a:t>
            </a:r>
          </a:p>
          <a:p>
            <a:pPr lvl="2" eaLnBrk="1" hangingPunct="1">
              <a:lnSpc>
                <a:spcPct val="90000"/>
              </a:lnSpc>
            </a:pPr>
            <a:r>
              <a:rPr lang="en-US" b="1" smtClean="0">
                <a:latin typeface="Times New Roman" pitchFamily="-110" charset="0"/>
              </a:rPr>
              <a:t>A set of rules or relationships between data and other values</a:t>
            </a:r>
          </a:p>
          <a:p>
            <a:pPr lvl="2" eaLnBrk="1" hangingPunct="1">
              <a:lnSpc>
                <a:spcPct val="90000"/>
              </a:lnSpc>
            </a:pPr>
            <a:r>
              <a:rPr lang="en-US" b="1" smtClean="0">
                <a:latin typeface="Times New Roman" pitchFamily="-110" charset="0"/>
              </a:rPr>
              <a:t>A question to be answered or set of values to be obtained</a:t>
            </a:r>
          </a:p>
          <a:p>
            <a:pPr eaLnBrk="1" hangingPunct="1">
              <a:lnSpc>
                <a:spcPct val="90000"/>
              </a:lnSpc>
            </a:pPr>
            <a:endParaRPr lang="en-US" b="1"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r>
              <a:rPr lang="en-US" sz="3200" b="1" i="1" dirty="0" smtClean="0">
                <a:solidFill>
                  <a:schemeClr val="bg2"/>
                </a:solidFill>
              </a:rPr>
              <a:t>Computational Complexity</a:t>
            </a:r>
            <a:endParaRPr lang="en-US" dirty="0" smtClean="0"/>
          </a:p>
        </p:txBody>
      </p:sp>
      <p:sp>
        <p:nvSpPr>
          <p:cNvPr id="167939"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800" smtClean="0"/>
              <a:t>   </a:t>
            </a:r>
            <a:r>
              <a:rPr lang="en-US" sz="2000" i="1" smtClean="0"/>
              <a:t>Study of problems</a:t>
            </a:r>
            <a:r>
              <a:rPr lang="en-US" sz="2000" smtClean="0"/>
              <a:t>, particularly, to classifying them according to the amount of resources (usually, time) needed to solve them</a:t>
            </a:r>
            <a:r>
              <a:rPr lang="en-US" sz="2800" smtClean="0"/>
              <a:t>.</a:t>
            </a:r>
          </a:p>
          <a:p>
            <a:pPr eaLnBrk="1" hangingPunct="1">
              <a:lnSpc>
                <a:spcPct val="90000"/>
              </a:lnSpc>
              <a:buFont typeface="Times" pitchFamily="-110" charset="0"/>
              <a:buNone/>
            </a:pPr>
            <a:r>
              <a:rPr lang="en-US" sz="2400" smtClean="0"/>
              <a:t>	</a:t>
            </a:r>
          </a:p>
          <a:p>
            <a:pPr eaLnBrk="1" hangingPunct="1">
              <a:lnSpc>
                <a:spcPct val="90000"/>
              </a:lnSpc>
              <a:buFont typeface="Times" pitchFamily="-110" charset="0"/>
              <a:buNone/>
            </a:pPr>
            <a:r>
              <a:rPr lang="en-US" sz="2400" smtClean="0"/>
              <a:t>	</a:t>
            </a:r>
            <a:r>
              <a:rPr lang="en-US" sz="2000" smtClean="0"/>
              <a:t>What problems can be solved in polynomial time? </a:t>
            </a:r>
          </a:p>
          <a:p>
            <a:pPr eaLnBrk="1" hangingPunct="1">
              <a:lnSpc>
                <a:spcPct val="90000"/>
              </a:lnSpc>
            </a:pPr>
            <a:endParaRPr lang="en-US" sz="2000" smtClean="0"/>
          </a:p>
          <a:p>
            <a:pPr eaLnBrk="1" hangingPunct="1">
              <a:lnSpc>
                <a:spcPct val="90000"/>
              </a:lnSpc>
              <a:buFont typeface="Times" pitchFamily="-110" charset="0"/>
              <a:buNone/>
            </a:pPr>
            <a:r>
              <a:rPr lang="en-US" sz="2000" smtClean="0"/>
              <a:t>	What problems require exponential time?</a:t>
            </a:r>
          </a:p>
          <a:p>
            <a:pPr eaLnBrk="1" hangingPunct="1">
              <a:lnSpc>
                <a:spcPct val="90000"/>
              </a:lnSpc>
              <a:buFont typeface="Times" pitchFamily="-110" charset="0"/>
              <a:buNone/>
            </a:pPr>
            <a:endParaRPr lang="en-US" sz="2000" smtClean="0"/>
          </a:p>
          <a:p>
            <a:pPr eaLnBrk="1" hangingPunct="1">
              <a:lnSpc>
                <a:spcPct val="90000"/>
              </a:lnSpc>
              <a:buFont typeface="Times" pitchFamily="-110" charset="0"/>
              <a:buNone/>
            </a:pPr>
            <a:r>
              <a:rPr lang="en-US" sz="2000" smtClean="0"/>
              <a:t>	</a:t>
            </a:r>
          </a:p>
          <a:p>
            <a:pPr eaLnBrk="1" hangingPunct="1">
              <a:lnSpc>
                <a:spcPct val="90000"/>
              </a:lnSpc>
              <a:buFont typeface="Times" pitchFamily="-110" charset="0"/>
              <a:buNone/>
            </a:pPr>
            <a:r>
              <a:rPr lang="en-US" sz="2000" smtClean="0"/>
              <a:t>	The difficulty: We don’t know for most problems.</a:t>
            </a:r>
          </a:p>
          <a:p>
            <a:pPr eaLnBrk="1" hangingPunct="1">
              <a:lnSpc>
                <a:spcPct val="90000"/>
              </a:lnSpc>
              <a:buFont typeface="Times" pitchFamily="-110" charset="0"/>
              <a:buNone/>
            </a:pPr>
            <a:endParaRPr lang="en-US" sz="2800" smtClean="0"/>
          </a:p>
          <a:p>
            <a:pPr eaLnBrk="1" hangingPunct="1">
              <a:lnSpc>
                <a:spcPct val="90000"/>
              </a:lnSpc>
              <a:buFont typeface="Times" pitchFamily="-110" charset="0"/>
              <a:buNone/>
            </a:pPr>
            <a:r>
              <a:rPr lang="en-US" sz="2800" smtClean="0"/>
              <a:t>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z="3200" b="1" i="1" smtClean="0">
                <a:solidFill>
                  <a:schemeClr val="bg2"/>
                </a:solidFill>
              </a:rPr>
              <a:t>Computational Complexity</a:t>
            </a:r>
            <a:endParaRPr lang="en-US" sz="3200" i="1" smtClean="0">
              <a:solidFill>
                <a:schemeClr val="bg2"/>
              </a:solidFill>
            </a:endParaRPr>
          </a:p>
        </p:txBody>
      </p:sp>
      <p:sp>
        <p:nvSpPr>
          <p:cNvPr id="169987" name="Rectangle 3"/>
          <p:cNvSpPr>
            <a:spLocks noGrp="1" noChangeArrowheads="1"/>
          </p:cNvSpPr>
          <p:nvPr>
            <p:ph type="body" idx="1"/>
          </p:nvPr>
        </p:nvSpPr>
        <p:spPr/>
        <p:txBody>
          <a:bodyPr/>
          <a:lstStyle/>
          <a:p>
            <a:pPr eaLnBrk="1" hangingPunct="1">
              <a:lnSpc>
                <a:spcPct val="90000"/>
              </a:lnSpc>
              <a:buFont typeface="Times" pitchFamily="-110" charset="0"/>
              <a:buNone/>
            </a:pPr>
            <a:endParaRPr lang="en-US" sz="2000" smtClean="0"/>
          </a:p>
          <a:p>
            <a:pPr eaLnBrk="1" hangingPunct="1">
              <a:lnSpc>
                <a:spcPct val="90000"/>
              </a:lnSpc>
              <a:buFont typeface="Times" pitchFamily="-110" charset="0"/>
              <a:buNone/>
            </a:pPr>
            <a:r>
              <a:rPr lang="en-US" sz="2000" b="1" smtClean="0"/>
              <a:t>If we have a polynomial algorithm, then we KNOW the problem is polynomial</a:t>
            </a:r>
            <a:r>
              <a:rPr lang="en-US" sz="2800" b="1" smtClean="0"/>
              <a:t>.</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But, if we don’t have a polynomial algorithm????</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Does that mean it is exponential?</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Or, that we are just not clever enough?</a:t>
            </a:r>
          </a:p>
          <a:p>
            <a:pPr eaLnBrk="1" hangingPunct="1">
              <a:lnSpc>
                <a:spcPct val="90000"/>
              </a:lnSpc>
              <a:buFont typeface="Times" pitchFamily="-110" charset="0"/>
              <a:buNone/>
            </a:pPr>
            <a:endParaRPr lang="en-US" sz="28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eaLnBrk="1" hangingPunct="1"/>
            <a:r>
              <a:rPr lang="en-US" sz="3200" b="1" i="1" smtClean="0">
                <a:solidFill>
                  <a:schemeClr val="bg2"/>
                </a:solidFill>
              </a:rPr>
              <a:t>Computational Complexity</a:t>
            </a:r>
            <a:endParaRPr lang="en-US" sz="3200" i="1" smtClean="0">
              <a:solidFill>
                <a:schemeClr val="bg2"/>
              </a:solidFill>
            </a:endParaRPr>
          </a:p>
        </p:txBody>
      </p:sp>
      <p:sp>
        <p:nvSpPr>
          <p:cNvPr id="172035"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smtClean="0"/>
              <a:t>  </a:t>
            </a:r>
            <a:r>
              <a:rPr lang="en-US" sz="2400" b="1" smtClean="0"/>
              <a:t>	Proving a problem is polynomial is usually easier than proving it is NOT polynomial.</a:t>
            </a:r>
          </a:p>
          <a:p>
            <a:pPr eaLnBrk="1" hangingPunct="1">
              <a:lnSpc>
                <a:spcPct val="90000"/>
              </a:lnSpc>
              <a:buFont typeface="Times" pitchFamily="-110" charset="0"/>
              <a:buNone/>
            </a:pPr>
            <a:endParaRPr lang="en-US" sz="2400" b="1" smtClean="0"/>
          </a:p>
          <a:p>
            <a:pPr eaLnBrk="1" hangingPunct="1">
              <a:lnSpc>
                <a:spcPct val="90000"/>
              </a:lnSpc>
              <a:buFont typeface="Times" pitchFamily="-110" charset="0"/>
              <a:buNone/>
            </a:pPr>
            <a:r>
              <a:rPr lang="en-US" sz="2400" b="1" smtClean="0"/>
              <a:t>	The first only requires one algorithm and a proof that it (1) solves the problem and (2) runs in polynomial time.</a:t>
            </a:r>
          </a:p>
          <a:p>
            <a:pPr eaLnBrk="1" hangingPunct="1">
              <a:lnSpc>
                <a:spcPct val="90000"/>
              </a:lnSpc>
              <a:buFont typeface="Times" pitchFamily="-110" charset="0"/>
              <a:buNone/>
            </a:pPr>
            <a:endParaRPr lang="en-US" sz="2400" b="1" smtClean="0"/>
          </a:p>
          <a:p>
            <a:pPr eaLnBrk="1" hangingPunct="1">
              <a:lnSpc>
                <a:spcPct val="90000"/>
              </a:lnSpc>
              <a:buFont typeface="Times" pitchFamily="-110" charset="0"/>
              <a:buNone/>
            </a:pPr>
            <a:r>
              <a:rPr lang="en-US" sz="2400" b="1" smtClean="0"/>
              <a:t>	That’s not trivial to do, but it is usually easier than proving no polynomial algorithm exists, and never will exist!!</a:t>
            </a:r>
          </a:p>
          <a:p>
            <a:pPr eaLnBrk="1" hangingPunct="1">
              <a:lnSpc>
                <a:spcPct val="90000"/>
              </a:lnSpc>
              <a:buFont typeface="Times" pitchFamily="-110" charset="0"/>
              <a:buNone/>
            </a:pPr>
            <a:endParaRPr lang="en-US" sz="2400" b="1" smtClean="0"/>
          </a:p>
          <a:p>
            <a:pPr eaLnBrk="1" hangingPunct="1">
              <a:lnSpc>
                <a:spcPct val="90000"/>
              </a:lnSpc>
              <a:buFont typeface="Times" pitchFamily="-110" charset="0"/>
              <a:buNone/>
            </a:pPr>
            <a:endParaRPr lang="en-US" b="1" smtClean="0"/>
          </a:p>
          <a:p>
            <a:pPr eaLnBrk="1" hangingPunct="1">
              <a:lnSpc>
                <a:spcPct val="90000"/>
              </a:lnSpc>
              <a:buFont typeface="Times" pitchFamily="-110" charset="0"/>
              <a:buNone/>
            </a:pPr>
            <a:r>
              <a:rPr lang="en-US" b="1" smtClean="0"/>
              <a:t>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eaLnBrk="1" hangingPunct="1"/>
            <a:r>
              <a:rPr lang="en-US" sz="3200" b="1" i="1" smtClean="0">
                <a:solidFill>
                  <a:schemeClr val="bg2"/>
                </a:solidFill>
              </a:rPr>
              <a:t>Computational Complexity</a:t>
            </a:r>
            <a:endParaRPr lang="en-US" sz="3200" i="1" smtClean="0">
              <a:solidFill>
                <a:schemeClr val="bg2"/>
              </a:solidFill>
            </a:endParaRPr>
          </a:p>
        </p:txBody>
      </p:sp>
      <p:sp>
        <p:nvSpPr>
          <p:cNvPr id="173059" name="Rectangle 3"/>
          <p:cNvSpPr>
            <a:spLocks noGrp="1" noChangeArrowheads="1"/>
          </p:cNvSpPr>
          <p:nvPr>
            <p:ph type="body" idx="1"/>
          </p:nvPr>
        </p:nvSpPr>
        <p:spPr>
          <a:xfrm>
            <a:off x="1143000" y="2438400"/>
            <a:ext cx="7162800" cy="3429000"/>
          </a:xfrm>
        </p:spPr>
        <p:txBody>
          <a:bodyPr/>
          <a:lstStyle/>
          <a:p>
            <a:pPr eaLnBrk="1" hangingPunct="1">
              <a:buFont typeface="Times" pitchFamily="-110" charset="0"/>
              <a:buNone/>
            </a:pPr>
            <a:r>
              <a:rPr lang="en-US" sz="2400" b="1" smtClean="0"/>
              <a:t>	We now have three "classes":</a:t>
            </a:r>
          </a:p>
          <a:p>
            <a:pPr eaLnBrk="1" hangingPunct="1">
              <a:buFont typeface="Times" pitchFamily="-110" charset="0"/>
              <a:buNone/>
            </a:pPr>
            <a:r>
              <a:rPr lang="en-US" sz="2400" b="1" smtClean="0"/>
              <a:t>		Polynomial, </a:t>
            </a:r>
          </a:p>
          <a:p>
            <a:pPr eaLnBrk="1" hangingPunct="1">
              <a:buFont typeface="Times" pitchFamily="-110" charset="0"/>
              <a:buNone/>
            </a:pPr>
            <a:r>
              <a:rPr lang="en-US" sz="2400" b="1" smtClean="0"/>
              <a:t>		Exponential, and </a:t>
            </a:r>
          </a:p>
          <a:p>
            <a:pPr eaLnBrk="1" hangingPunct="1">
              <a:buFont typeface="Times" pitchFamily="-110" charset="0"/>
              <a:buNone/>
            </a:pPr>
            <a:r>
              <a:rPr lang="en-US" sz="2400" b="1" smtClean="0"/>
              <a:t>		Undecidable.</a:t>
            </a:r>
          </a:p>
          <a:p>
            <a:pPr eaLnBrk="1" hangingPunct="1">
              <a:buFont typeface="Times" pitchFamily="-110" charset="0"/>
              <a:buNone/>
            </a:pPr>
            <a:endParaRPr lang="en-US" sz="2400" b="1" smtClean="0"/>
          </a:p>
          <a:p>
            <a:pPr eaLnBrk="1" hangingPunct="1">
              <a:buFont typeface="Times" pitchFamily="-110" charset="0"/>
              <a:buNone/>
            </a:pPr>
            <a:r>
              <a:rPr lang="en-US" sz="2400" b="1" smtClean="0"/>
              <a:t>	We won’t deal directly with any of these. Once we know a problem is in one of these - we (Complexity Theorists) are done.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752600" y="1219200"/>
            <a:ext cx="5791200" cy="1143000"/>
          </a:xfrm>
        </p:spPr>
        <p:txBody>
          <a:bodyPr/>
          <a:lstStyle/>
          <a:p>
            <a:pPr eaLnBrk="1" hangingPunct="1"/>
            <a:r>
              <a:rPr lang="en-US" sz="3200" b="1" i="1" smtClean="0">
                <a:solidFill>
                  <a:schemeClr val="bg2"/>
                </a:solidFill>
              </a:rPr>
              <a:t>An Aside</a:t>
            </a:r>
            <a:endParaRPr lang="en-US" sz="3200" i="1" smtClean="0">
              <a:solidFill>
                <a:schemeClr val="bg2"/>
              </a:solidFill>
            </a:endParaRPr>
          </a:p>
        </p:txBody>
      </p:sp>
      <p:sp>
        <p:nvSpPr>
          <p:cNvPr id="183299" name="Rectangle 3"/>
          <p:cNvSpPr>
            <a:spLocks noGrp="1" noChangeArrowheads="1"/>
          </p:cNvSpPr>
          <p:nvPr>
            <p:ph type="body" idx="1"/>
          </p:nvPr>
        </p:nvSpPr>
        <p:spPr>
          <a:xfrm>
            <a:off x="1295400" y="2438400"/>
            <a:ext cx="7620000" cy="3429000"/>
          </a:xfrm>
        </p:spPr>
        <p:txBody>
          <a:bodyPr/>
          <a:lstStyle/>
          <a:p>
            <a:pPr eaLnBrk="1" hangingPunct="1">
              <a:lnSpc>
                <a:spcPct val="90000"/>
              </a:lnSpc>
              <a:buFont typeface="Times" pitchFamily="-110" charset="0"/>
              <a:buNone/>
            </a:pPr>
            <a:r>
              <a:rPr lang="en-US" sz="2000" smtClean="0"/>
              <a:t>	</a:t>
            </a:r>
            <a:r>
              <a:rPr lang="en-US" sz="2000" b="1" smtClean="0"/>
              <a:t>NOTE: That doesn’t mean a problem is "well solved." </a:t>
            </a:r>
          </a:p>
          <a:p>
            <a:pPr eaLnBrk="1" hangingPunct="1">
              <a:lnSpc>
                <a:spcPct val="90000"/>
              </a:lnSpc>
              <a:buFont typeface="Times" pitchFamily="-110" charset="0"/>
              <a:buNone/>
            </a:pPr>
            <a:r>
              <a:rPr lang="en-US" sz="2000" b="1" smtClean="0"/>
              <a:t>	</a:t>
            </a:r>
          </a:p>
          <a:p>
            <a:pPr eaLnBrk="1" hangingPunct="1">
              <a:lnSpc>
                <a:spcPct val="90000"/>
              </a:lnSpc>
              <a:buFont typeface="Times" pitchFamily="-110" charset="0"/>
              <a:buNone/>
            </a:pPr>
            <a:r>
              <a:rPr lang="en-US" sz="2000" b="1" smtClean="0"/>
              <a:t>	The Algorithm people still may have a lot of work to do.</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An O(n</a:t>
            </a:r>
            <a:r>
              <a:rPr lang="en-US" sz="2000" b="1" baseline="30000" smtClean="0"/>
              <a:t>10</a:t>
            </a:r>
            <a:r>
              <a:rPr lang="en-US" sz="2000" b="1" smtClean="0"/>
              <a:t>) algorithm is not really much good for n very large, say, n around 100.</a:t>
            </a:r>
          </a:p>
          <a:p>
            <a:pPr eaLnBrk="1" hangingPunct="1">
              <a:lnSpc>
                <a:spcPct val="90000"/>
              </a:lnSpc>
              <a:buFont typeface="Times" pitchFamily="-110" charset="0"/>
              <a:buNone/>
            </a:pPr>
            <a:r>
              <a:rPr lang="en-US" sz="2000" b="1" smtClean="0"/>
              <a:t>			(a 1 followed by 20 zeros.)</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But, it's better than 2</a:t>
            </a:r>
            <a:r>
              <a:rPr lang="en-US" sz="2000" b="1" baseline="30000" smtClean="0"/>
              <a:t>n</a:t>
            </a:r>
            <a:r>
              <a:rPr lang="en-US" sz="2000" b="1" smtClean="0"/>
              <a:t>. </a:t>
            </a:r>
          </a:p>
          <a:p>
            <a:pPr eaLnBrk="1" hangingPunct="1">
              <a:lnSpc>
                <a:spcPct val="90000"/>
              </a:lnSpc>
              <a:buFont typeface="Times" pitchFamily="-110" charset="0"/>
              <a:buNone/>
            </a:pPr>
            <a:r>
              <a:rPr lang="en-US" sz="2000" b="1" smtClean="0"/>
              <a:t>		(a 1 followed by 30 zeros.)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838200" y="1219200"/>
            <a:ext cx="8077200" cy="1143000"/>
          </a:xfrm>
        </p:spPr>
        <p:txBody>
          <a:bodyPr/>
          <a:lstStyle/>
          <a:p>
            <a:pPr eaLnBrk="1" hangingPunct="1"/>
            <a:r>
              <a:rPr lang="en-US" sz="3200" b="1" i="1" smtClean="0">
                <a:solidFill>
                  <a:schemeClr val="bg2"/>
                </a:solidFill>
              </a:rPr>
              <a:t>An Aside</a:t>
            </a:r>
            <a:endParaRPr lang="en-US" sz="3200" i="1" smtClean="0">
              <a:solidFill>
                <a:schemeClr val="bg2"/>
              </a:solidFill>
            </a:endParaRPr>
          </a:p>
        </p:txBody>
      </p:sp>
      <p:sp>
        <p:nvSpPr>
          <p:cNvPr id="291843" name="Rectangle 3"/>
          <p:cNvSpPr>
            <a:spLocks noGrp="1" noChangeArrowheads="1"/>
          </p:cNvSpPr>
          <p:nvPr>
            <p:ph type="body" idx="1"/>
          </p:nvPr>
        </p:nvSpPr>
        <p:spPr>
          <a:xfrm>
            <a:off x="1219200" y="2133600"/>
            <a:ext cx="7696200" cy="3733800"/>
          </a:xfrm>
        </p:spPr>
        <p:txBody>
          <a:bodyPr/>
          <a:lstStyle/>
          <a:p>
            <a:pPr eaLnBrk="1" hangingPunct="1"/>
            <a:r>
              <a:rPr lang="en-US" sz="2000" b="1" smtClean="0"/>
              <a:t>A  related classification scheme has arisen in recent years - Fixed Parameter Tractability.</a:t>
            </a:r>
          </a:p>
          <a:p>
            <a:pPr eaLnBrk="1" hangingPunct="1"/>
            <a:r>
              <a:rPr lang="en-US" sz="2000" b="1" smtClean="0"/>
              <a:t>The idea is to acknowledge that a problem is hard (and probably exponential), and to ask "what makes the problem hard?"</a:t>
            </a:r>
          </a:p>
          <a:p>
            <a:pPr eaLnBrk="1" hangingPunct="1"/>
            <a:r>
              <a:rPr lang="en-US" sz="2000" b="1" smtClean="0"/>
              <a:t>In some hard problems, it has been observed that many, and perhaps most, instances are easily solvable. It is only a few (proportionally few, but still infinite) that cause algorithms to take exponential time.</a:t>
            </a:r>
          </a:p>
          <a:p>
            <a:pPr eaLnBrk="1" hangingPunct="1"/>
            <a:r>
              <a:rPr lang="en-US" sz="2000" b="1" smtClean="0"/>
              <a:t>Can we isolate those instances, design algorithms that work well most of the time?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z="3200" b="1" i="1" smtClean="0">
                <a:solidFill>
                  <a:schemeClr val="bg2"/>
                </a:solidFill>
              </a:rPr>
              <a:t>Computational Complexity</a:t>
            </a:r>
            <a:endParaRPr lang="en-US" sz="3200" i="1" smtClean="0">
              <a:solidFill>
                <a:schemeClr val="bg2"/>
              </a:solidFill>
            </a:endParaRPr>
          </a:p>
        </p:txBody>
      </p:sp>
      <p:sp>
        <p:nvSpPr>
          <p:cNvPr id="174083" name="Rectangle 3"/>
          <p:cNvSpPr>
            <a:spLocks noGrp="1" noChangeArrowheads="1"/>
          </p:cNvSpPr>
          <p:nvPr>
            <p:ph type="body" idx="1"/>
          </p:nvPr>
        </p:nvSpPr>
        <p:spPr>
          <a:xfrm>
            <a:off x="1295400" y="2438400"/>
            <a:ext cx="7620000" cy="3429000"/>
          </a:xfrm>
        </p:spPr>
        <p:txBody>
          <a:bodyPr/>
          <a:lstStyle/>
          <a:p>
            <a:pPr eaLnBrk="1" hangingPunct="1">
              <a:buFont typeface="Times" pitchFamily="-110" charset="0"/>
              <a:buNone/>
            </a:pPr>
            <a:r>
              <a:rPr lang="en-US" sz="2400" b="1" smtClean="0"/>
              <a:t>	There are a lot of problems, perhaps most, that we can’t seem to fit into any of these 3 classes.</a:t>
            </a:r>
          </a:p>
          <a:p>
            <a:pPr eaLnBrk="1" hangingPunct="1"/>
            <a:endParaRPr lang="en-US" sz="2400" b="1" smtClean="0"/>
          </a:p>
          <a:p>
            <a:pPr eaLnBrk="1" hangingPunct="1">
              <a:buFont typeface="Times" pitchFamily="-110" charset="0"/>
              <a:buNone/>
            </a:pPr>
            <a:r>
              <a:rPr lang="en-US" sz="2400" b="1" smtClean="0"/>
              <a:t>	We will build (define) other classes. The classes are intended to differentiate problems according to how easy/hard they are to solve depending upon the "computing power" (model of computation) used.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914400" y="1219200"/>
            <a:ext cx="8001000" cy="914400"/>
          </a:xfrm>
        </p:spPr>
        <p:txBody>
          <a:bodyPr/>
          <a:lstStyle/>
          <a:p>
            <a:pPr eaLnBrk="1" hangingPunct="1"/>
            <a:r>
              <a:rPr lang="en-US" sz="3200" b="1" i="1" smtClean="0">
                <a:solidFill>
                  <a:schemeClr val="bg2"/>
                </a:solidFill>
              </a:rPr>
              <a:t>Models of Computation</a:t>
            </a:r>
            <a:endParaRPr lang="en-US" sz="3200" b="1" smtClean="0"/>
          </a:p>
        </p:txBody>
      </p:sp>
      <p:sp>
        <p:nvSpPr>
          <p:cNvPr id="372739" name="Rectangle 3"/>
          <p:cNvSpPr>
            <a:spLocks noGrp="1" noChangeArrowheads="1"/>
          </p:cNvSpPr>
          <p:nvPr>
            <p:ph type="body" idx="1"/>
          </p:nvPr>
        </p:nvSpPr>
        <p:spPr>
          <a:xfrm>
            <a:off x="1066800" y="2133600"/>
            <a:ext cx="7848600" cy="3733800"/>
          </a:xfrm>
        </p:spPr>
        <p:txBody>
          <a:bodyPr/>
          <a:lstStyle/>
          <a:p>
            <a:pPr eaLnBrk="1" hangingPunct="1">
              <a:buFont typeface="Times" pitchFamily="-110" charset="0"/>
              <a:buNone/>
            </a:pPr>
            <a:r>
              <a:rPr lang="en-US" sz="2000" b="1" smtClean="0"/>
              <a:t>	A model of computation is essentially the set of operations and rules you are allowed (limited) to use to design algorithms.</a:t>
            </a:r>
          </a:p>
          <a:p>
            <a:pPr eaLnBrk="1" hangingPunct="1"/>
            <a:endParaRPr lang="en-US" sz="2000" b="1" smtClean="0"/>
          </a:p>
          <a:p>
            <a:pPr eaLnBrk="1" hangingPunct="1">
              <a:buFont typeface="Times" pitchFamily="-110" charset="0"/>
              <a:buNone/>
            </a:pPr>
            <a:r>
              <a:rPr lang="en-US" sz="2000" b="1" smtClean="0"/>
              <a:t>	When you write a program in C, Java, etc., you are using a model of computation as defined by the syntactic and semantic rules of that language.</a:t>
            </a:r>
          </a:p>
          <a:p>
            <a:pPr eaLnBrk="1" hangingPunct="1"/>
            <a:endParaRPr lang="en-US" sz="2000" b="1" smtClean="0"/>
          </a:p>
          <a:p>
            <a:pPr eaLnBrk="1" hangingPunct="1">
              <a:buFont typeface="Times" pitchFamily="-110" charset="0"/>
              <a:buNone/>
            </a:pPr>
            <a:r>
              <a:rPr lang="en-US" sz="2000" b="1" smtClean="0"/>
              <a:t>	Perhaps, the best well known is the Turing Machine (TM) described by Alan Turing in the 1930's.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eaLnBrk="1" hangingPunct="1"/>
            <a:r>
              <a:rPr lang="en-US" sz="3200" b="1" i="1" smtClean="0">
                <a:solidFill>
                  <a:schemeClr val="bg2"/>
                </a:solidFill>
              </a:rPr>
              <a:t>Models of Computation</a:t>
            </a:r>
            <a:endParaRPr lang="en-US" sz="3200" smtClean="0"/>
          </a:p>
        </p:txBody>
      </p:sp>
      <p:sp>
        <p:nvSpPr>
          <p:cNvPr id="373763" name="Rectangle 3"/>
          <p:cNvSpPr>
            <a:spLocks noGrp="1" noChangeArrowheads="1"/>
          </p:cNvSpPr>
          <p:nvPr>
            <p:ph type="body" idx="1"/>
          </p:nvPr>
        </p:nvSpPr>
        <p:spPr>
          <a:xfrm>
            <a:off x="914400" y="2133600"/>
            <a:ext cx="8077200" cy="3886200"/>
          </a:xfrm>
        </p:spPr>
        <p:txBody>
          <a:bodyPr/>
          <a:lstStyle/>
          <a:p>
            <a:pPr eaLnBrk="1" hangingPunct="1">
              <a:lnSpc>
                <a:spcPct val="90000"/>
              </a:lnSpc>
              <a:buFont typeface="Times" pitchFamily="-110" charset="0"/>
              <a:buNone/>
            </a:pPr>
            <a:r>
              <a:rPr lang="en-US" sz="2000" b="1" smtClean="0"/>
              <a:t>A TM is defined on</a:t>
            </a:r>
          </a:p>
          <a:p>
            <a:pPr eaLnBrk="1" hangingPunct="1">
              <a:lnSpc>
                <a:spcPct val="90000"/>
              </a:lnSpc>
              <a:buFont typeface="Times" pitchFamily="-110" charset="0"/>
              <a:buNone/>
            </a:pPr>
            <a:r>
              <a:rPr lang="en-US" sz="2000" b="1" smtClean="0"/>
              <a:t>	(1) a finite 'alphabet' of characters, </a:t>
            </a:r>
            <a:r>
              <a:rPr lang="en-US" sz="2000" b="1" smtClean="0">
                <a:sym typeface="Symbol" pitchFamily="-110" charset="2"/>
              </a:rPr>
              <a:t>, </a:t>
            </a:r>
          </a:p>
          <a:p>
            <a:pPr eaLnBrk="1" hangingPunct="1">
              <a:lnSpc>
                <a:spcPct val="90000"/>
              </a:lnSpc>
              <a:buFont typeface="Times" pitchFamily="-110" charset="0"/>
              <a:buNone/>
            </a:pPr>
            <a:r>
              <a:rPr lang="en-US" sz="2000" b="1" smtClean="0">
                <a:sym typeface="Symbol" pitchFamily="-110" charset="2"/>
              </a:rPr>
              <a:t>	(2) an external tape divided into 'cells,' each capable of storing one character from . The cells are labeled with the integers with 0 being in the middle, </a:t>
            </a:r>
          </a:p>
          <a:p>
            <a:pPr eaLnBrk="1" hangingPunct="1">
              <a:lnSpc>
                <a:spcPct val="90000"/>
              </a:lnSpc>
              <a:buFont typeface="Times" pitchFamily="-110" charset="0"/>
              <a:buNone/>
            </a:pPr>
            <a:r>
              <a:rPr lang="en-US" sz="2000" b="1" smtClean="0">
                <a:sym typeface="Symbol" pitchFamily="-110" charset="2"/>
              </a:rPr>
              <a:t>	(3) a 'read/write' tape head, initially positioned on tape cell 0, </a:t>
            </a:r>
          </a:p>
          <a:p>
            <a:pPr eaLnBrk="1" hangingPunct="1">
              <a:lnSpc>
                <a:spcPct val="90000"/>
              </a:lnSpc>
              <a:buFont typeface="Times" pitchFamily="-110" charset="0"/>
              <a:buNone/>
            </a:pPr>
            <a:r>
              <a:rPr lang="en-US" sz="2000" b="1" smtClean="0">
                <a:sym typeface="Symbol" pitchFamily="-110" charset="2"/>
              </a:rPr>
              <a:t>	(4) a 'processing unit' composed of a finite set of 'states,' including a 'start' state and one or more 'halt' states, and finally </a:t>
            </a:r>
          </a:p>
          <a:p>
            <a:pPr eaLnBrk="1" hangingPunct="1">
              <a:lnSpc>
                <a:spcPct val="90000"/>
              </a:lnSpc>
              <a:buFont typeface="Times" pitchFamily="-110" charset="0"/>
              <a:buNone/>
            </a:pPr>
            <a:r>
              <a:rPr lang="en-US" sz="2000" b="1" smtClean="0">
                <a:sym typeface="Symbol" pitchFamily="-110" charset="2"/>
              </a:rPr>
              <a:t>	(5) a 'transition' function that moves the TM from one state to another depending upon the current state and the current character being read from the tape.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hangingPunct="1"/>
            <a:r>
              <a:rPr lang="en-US" sz="3200" b="1" i="1" smtClean="0">
                <a:solidFill>
                  <a:schemeClr val="bg2"/>
                </a:solidFill>
              </a:rPr>
              <a:t>Models of Computation</a:t>
            </a:r>
            <a:endParaRPr lang="en-US" sz="3200" smtClean="0"/>
          </a:p>
        </p:txBody>
      </p:sp>
      <p:sp>
        <p:nvSpPr>
          <p:cNvPr id="397315" name="Rectangle 3"/>
          <p:cNvSpPr>
            <a:spLocks noGrp="1" noChangeArrowheads="1"/>
          </p:cNvSpPr>
          <p:nvPr>
            <p:ph type="body" idx="1"/>
          </p:nvPr>
        </p:nvSpPr>
        <p:spPr>
          <a:xfrm>
            <a:off x="1371600" y="2209800"/>
            <a:ext cx="7543800" cy="3886200"/>
          </a:xfrm>
        </p:spPr>
        <p:txBody>
          <a:bodyPr/>
          <a:lstStyle/>
          <a:p>
            <a:pPr eaLnBrk="1" hangingPunct="1">
              <a:lnSpc>
                <a:spcPct val="90000"/>
              </a:lnSpc>
              <a:buFont typeface="Times" pitchFamily="-110" charset="0"/>
              <a:buNone/>
            </a:pPr>
            <a:r>
              <a:rPr lang="en-US" sz="2400" b="1" dirty="0" smtClean="0"/>
              <a:t>	The Church-Turing Thesis essentially says that any algorithm can be implemented by a Turing Machine. </a:t>
            </a:r>
          </a:p>
          <a:p>
            <a:pPr eaLnBrk="1" hangingPunct="1">
              <a:lnSpc>
                <a:spcPct val="90000"/>
              </a:lnSpc>
              <a:buFont typeface="Times" pitchFamily="-110" charset="0"/>
              <a:buNone/>
            </a:pPr>
            <a:r>
              <a:rPr lang="en-US" sz="2400" b="1" dirty="0" smtClean="0"/>
              <a:t>	</a:t>
            </a:r>
          </a:p>
          <a:p>
            <a:pPr eaLnBrk="1" hangingPunct="1">
              <a:lnSpc>
                <a:spcPct val="90000"/>
              </a:lnSpc>
              <a:buFont typeface="Times" pitchFamily="-110" charset="0"/>
              <a:buNone/>
            </a:pPr>
            <a:r>
              <a:rPr lang="en-US" sz="2400" b="1" dirty="0" smtClean="0"/>
              <a:t>	Equivalently, if it is impossible to design a TM to solve a problem, then the problem cannot be solved by any algorithm.</a:t>
            </a:r>
          </a:p>
          <a:p>
            <a:pPr eaLnBrk="1" hangingPunct="1">
              <a:lnSpc>
                <a:spcPct val="90000"/>
              </a:lnSpc>
              <a:buFont typeface="Times" pitchFamily="-110" charset="0"/>
              <a:buNone/>
            </a:pPr>
            <a:r>
              <a:rPr lang="en-US" sz="2400" b="1" dirty="0" smtClean="0"/>
              <a:t>	</a:t>
            </a:r>
          </a:p>
          <a:p>
            <a:pPr eaLnBrk="1" hangingPunct="1">
              <a:lnSpc>
                <a:spcPct val="90000"/>
              </a:lnSpc>
              <a:buFont typeface="Times" pitchFamily="-110" charset="0"/>
              <a:buNone/>
            </a:pPr>
            <a:r>
              <a:rPr lang="en-US" sz="2400" b="1" dirty="0" smtClean="0"/>
              <a:t>	One problem that a TM cannot solve is the 'Halting problem.'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 </a:t>
            </a:r>
          </a:p>
        </p:txBody>
      </p:sp>
      <p:sp>
        <p:nvSpPr>
          <p:cNvPr id="4099" name="Rectangle 3"/>
          <p:cNvSpPr>
            <a:spLocks noGrp="1" noChangeArrowheads="1"/>
          </p:cNvSpPr>
          <p:nvPr>
            <p:ph type="body" idx="1"/>
          </p:nvPr>
        </p:nvSpPr>
        <p:spPr>
          <a:xfrm>
            <a:off x="1524000" y="2438400"/>
            <a:ext cx="5791200" cy="3429000"/>
          </a:xfrm>
        </p:spPr>
        <p:txBody>
          <a:bodyPr/>
          <a:lstStyle/>
          <a:p>
            <a:pPr lvl="2" algn="ctr" eaLnBrk="1" hangingPunct="1">
              <a:buFont typeface="Times" pitchFamily="-110" charset="0"/>
              <a:buNone/>
            </a:pPr>
            <a:r>
              <a:rPr lang="en-US" b="1" smtClean="0">
                <a:latin typeface="Times New Roman" pitchFamily="-110" charset="0"/>
              </a:rPr>
              <a:t>{ Examples: Search a list for a key, SubsetSum, Graph Coloring   }</a:t>
            </a:r>
          </a:p>
          <a:p>
            <a:pPr algn="ctr" eaLnBrk="1" hangingPunct="1"/>
            <a:endParaRPr lang="en-US" b="1" smtClean="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r>
              <a:rPr lang="en-US" sz="3200" b="1" i="1" smtClean="0">
                <a:solidFill>
                  <a:schemeClr val="bg2"/>
                </a:solidFill>
              </a:rPr>
              <a:t>Models of Computation</a:t>
            </a:r>
            <a:endParaRPr lang="en-US" sz="3200" smtClean="0"/>
          </a:p>
        </p:txBody>
      </p:sp>
      <p:sp>
        <p:nvSpPr>
          <p:cNvPr id="398339" name="Rectangle 3"/>
          <p:cNvSpPr>
            <a:spLocks noGrp="1" noChangeArrowheads="1"/>
          </p:cNvSpPr>
          <p:nvPr>
            <p:ph type="body" idx="1"/>
          </p:nvPr>
        </p:nvSpPr>
        <p:spPr>
          <a:xfrm>
            <a:off x="1219200" y="2438400"/>
            <a:ext cx="7696200" cy="3429000"/>
          </a:xfrm>
        </p:spPr>
        <p:txBody>
          <a:bodyPr/>
          <a:lstStyle/>
          <a:p>
            <a:pPr eaLnBrk="1" hangingPunct="1">
              <a:lnSpc>
                <a:spcPct val="90000"/>
              </a:lnSpc>
              <a:buFont typeface="Times" pitchFamily="-110" charset="0"/>
              <a:buNone/>
            </a:pPr>
            <a:r>
              <a:rPr lang="en-US" sz="2000" b="1" smtClean="0"/>
              <a:t>	A Turing Machine is a computational procedure. Just like writing a program, TMs can be designed poorly and, even, incorrectly. </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But, TMs are not hampered by running out of memory, round-off errors, dropping bits, etc. </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Plus, they have a very very small "instruction" set making it much easier to prove what TMs can and cannot do.</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TMs are idealized computational procedures.</a:t>
            </a:r>
            <a:endParaRPr lang="en-US" sz="24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p:txBody>
          <a:bodyPr/>
          <a:lstStyle/>
          <a:p>
            <a:pPr eaLnBrk="1" hangingPunct="1"/>
            <a:r>
              <a:rPr lang="en-US" sz="3200" b="1" i="1" smtClean="0">
                <a:solidFill>
                  <a:schemeClr val="bg2"/>
                </a:solidFill>
              </a:rPr>
              <a:t>Models of Computation</a:t>
            </a:r>
          </a:p>
        </p:txBody>
      </p:sp>
      <p:sp>
        <p:nvSpPr>
          <p:cNvPr id="550915" name="Rectangle 3"/>
          <p:cNvSpPr>
            <a:spLocks noGrp="1" noChangeArrowheads="1"/>
          </p:cNvSpPr>
          <p:nvPr>
            <p:ph type="body" idx="1"/>
          </p:nvPr>
        </p:nvSpPr>
        <p:spPr/>
        <p:txBody>
          <a:bodyPr/>
          <a:lstStyle/>
          <a:p>
            <a:pPr eaLnBrk="1" hangingPunct="1">
              <a:lnSpc>
                <a:spcPct val="90000"/>
              </a:lnSpc>
            </a:pPr>
            <a:r>
              <a:rPr lang="en-US" sz="2400" b="1" smtClean="0"/>
              <a:t>Many other models have been proposed, but none have proven to be more powerful than TMs, although some have been proven to be equally powerful.</a:t>
            </a:r>
          </a:p>
          <a:p>
            <a:pPr eaLnBrk="1" hangingPunct="1">
              <a:lnSpc>
                <a:spcPct val="90000"/>
              </a:lnSpc>
            </a:pPr>
            <a:endParaRPr lang="en-US" sz="2400" b="1" smtClean="0"/>
          </a:p>
          <a:p>
            <a:pPr eaLnBrk="1" hangingPunct="1">
              <a:lnSpc>
                <a:spcPct val="90000"/>
              </a:lnSpc>
            </a:pPr>
            <a:r>
              <a:rPr lang="en-US" sz="2400" b="1" smtClean="0"/>
              <a:t>By "power" we mean the class of problems that can be solved - not the time required to solve them.</a:t>
            </a:r>
          </a:p>
          <a:p>
            <a:pPr eaLnBrk="1" hangingPunct="1">
              <a:lnSpc>
                <a:spcPct val="90000"/>
              </a:lnSpc>
            </a:pPr>
            <a:endParaRPr lang="en-US"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r>
              <a:rPr lang="en-US" sz="3200" b="1" i="1" smtClean="0">
                <a:solidFill>
                  <a:schemeClr val="bg2"/>
                </a:solidFill>
              </a:rPr>
              <a:t>Models of Computation</a:t>
            </a:r>
            <a:endParaRPr lang="en-US" sz="3200" smtClean="0"/>
          </a:p>
        </p:txBody>
      </p:sp>
      <p:sp>
        <p:nvSpPr>
          <p:cNvPr id="399363" name="Rectangle 3"/>
          <p:cNvSpPr>
            <a:spLocks noGrp="1" noChangeArrowheads="1"/>
          </p:cNvSpPr>
          <p:nvPr>
            <p:ph type="body" idx="1"/>
          </p:nvPr>
        </p:nvSpPr>
        <p:spPr>
          <a:xfrm>
            <a:off x="1447800" y="2438400"/>
            <a:ext cx="7467600" cy="3429000"/>
          </a:xfrm>
        </p:spPr>
        <p:txBody>
          <a:bodyPr/>
          <a:lstStyle/>
          <a:p>
            <a:pPr eaLnBrk="1" hangingPunct="1">
              <a:lnSpc>
                <a:spcPct val="90000"/>
              </a:lnSpc>
              <a:buFont typeface="Times" pitchFamily="-110" charset="0"/>
              <a:buNone/>
            </a:pPr>
            <a:r>
              <a:rPr lang="en-US" sz="2400" b="1" smtClean="0"/>
              <a:t>			  NonDeterminism</a:t>
            </a:r>
          </a:p>
          <a:p>
            <a:pPr eaLnBrk="1" hangingPunct="1">
              <a:lnSpc>
                <a:spcPct val="90000"/>
              </a:lnSpc>
              <a:buFont typeface="Times" pitchFamily="-110" charset="0"/>
              <a:buNone/>
            </a:pPr>
            <a:r>
              <a:rPr lang="en-US" sz="2400" b="1" smtClean="0"/>
              <a:t>	Since we can't seem to find a model of computation that is more powerful than a TM, can we find one that is 'faster'?</a:t>
            </a:r>
          </a:p>
          <a:p>
            <a:pPr eaLnBrk="1" hangingPunct="1">
              <a:lnSpc>
                <a:spcPct val="90000"/>
              </a:lnSpc>
              <a:buFont typeface="Times" pitchFamily="-110" charset="0"/>
              <a:buNone/>
            </a:pPr>
            <a:endParaRPr lang="en-US" sz="2400" b="1" smtClean="0"/>
          </a:p>
          <a:p>
            <a:pPr eaLnBrk="1" hangingPunct="1">
              <a:lnSpc>
                <a:spcPct val="90000"/>
              </a:lnSpc>
              <a:buFont typeface="Times" pitchFamily="-110" charset="0"/>
              <a:buNone/>
            </a:pPr>
            <a:r>
              <a:rPr lang="en-US" sz="2400" b="1" smtClean="0"/>
              <a:t>	In particular, we want one that takes us from exponential time to polynomial time.</a:t>
            </a:r>
          </a:p>
          <a:p>
            <a:pPr eaLnBrk="1" hangingPunct="1">
              <a:lnSpc>
                <a:spcPct val="90000"/>
              </a:lnSpc>
              <a:buFont typeface="Times" pitchFamily="-110" charset="0"/>
              <a:buNone/>
            </a:pPr>
            <a:endParaRPr lang="en-US" sz="2400" b="1" smtClean="0"/>
          </a:p>
          <a:p>
            <a:pPr eaLnBrk="1" hangingPunct="1">
              <a:lnSpc>
                <a:spcPct val="90000"/>
              </a:lnSpc>
              <a:buFont typeface="Times" pitchFamily="-110" charset="0"/>
              <a:buNone/>
            </a:pPr>
            <a:r>
              <a:rPr lang="en-US" sz="2400" b="1" smtClean="0"/>
              <a:t>	Our candidate will be the NonDeterministic Turing Machine (NDTM).</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a:xfrm>
            <a:off x="304800" y="1219200"/>
            <a:ext cx="8610600" cy="914400"/>
          </a:xfrm>
        </p:spPr>
        <p:txBody>
          <a:bodyPr/>
          <a:lstStyle/>
          <a:p>
            <a:pPr eaLnBrk="1" hangingPunct="1"/>
            <a:r>
              <a:rPr lang="en-US" sz="3200" b="1" i="1" smtClean="0">
                <a:solidFill>
                  <a:schemeClr val="bg2"/>
                </a:solidFill>
              </a:rPr>
              <a:t>NDTM's</a:t>
            </a:r>
            <a:endParaRPr lang="en-US" sz="3200" smtClean="0"/>
          </a:p>
        </p:txBody>
      </p:sp>
      <p:sp>
        <p:nvSpPr>
          <p:cNvPr id="401411" name="Rectangle 3"/>
          <p:cNvSpPr>
            <a:spLocks noGrp="1" noChangeArrowheads="1"/>
          </p:cNvSpPr>
          <p:nvPr>
            <p:ph type="body" idx="1"/>
          </p:nvPr>
        </p:nvSpPr>
        <p:spPr>
          <a:xfrm>
            <a:off x="1219200" y="2209800"/>
            <a:ext cx="7696200" cy="3657600"/>
          </a:xfrm>
        </p:spPr>
        <p:txBody>
          <a:bodyPr/>
          <a:lstStyle/>
          <a:p>
            <a:pPr eaLnBrk="1" hangingPunct="1">
              <a:lnSpc>
                <a:spcPct val="90000"/>
              </a:lnSpc>
              <a:buFont typeface="Times" pitchFamily="-110" charset="0"/>
              <a:buNone/>
            </a:pPr>
            <a:r>
              <a:rPr lang="en-US" sz="2000" b="1" smtClean="0"/>
              <a:t>	In the basic Deterministic Turing Machine (DTM) we make one major alteration (and take care of a few repercussions): </a:t>
            </a:r>
          </a:p>
          <a:p>
            <a:pPr lvl="1" eaLnBrk="1" hangingPunct="1">
              <a:lnSpc>
                <a:spcPct val="90000"/>
              </a:lnSpc>
              <a:buFont typeface="Times" pitchFamily="-110" charset="0"/>
              <a:buNone/>
            </a:pPr>
            <a:r>
              <a:rPr lang="en-US" sz="1800" b="1" smtClean="0"/>
              <a:t>	The 'transition functon' in DTM's is allowed to become a 'transition mapping' in NDTM's.</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This means that rather than the next action being totally specified (deterministic) by the current state and input character, we now can have many next actions - simultaneously. That is, a NDTM can be in many states at once. (That raises some interesting problems with writing on the tape, just where the tape head is, etc., but those little things can be explained away).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762000" y="1219200"/>
            <a:ext cx="8153400" cy="1143000"/>
          </a:xfrm>
        </p:spPr>
        <p:txBody>
          <a:bodyPr/>
          <a:lstStyle/>
          <a:p>
            <a:pPr eaLnBrk="1" hangingPunct="1"/>
            <a:r>
              <a:rPr lang="en-US" sz="3200" b="1" i="1" smtClean="0">
                <a:solidFill>
                  <a:schemeClr val="bg2"/>
                </a:solidFill>
              </a:rPr>
              <a:t>NDTM's</a:t>
            </a:r>
            <a:endParaRPr lang="en-US" sz="3200" smtClean="0"/>
          </a:p>
        </p:txBody>
      </p:sp>
      <p:sp>
        <p:nvSpPr>
          <p:cNvPr id="402435"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b="1" smtClean="0"/>
              <a:t>	We also require that there be only one halt state - the 'accept' state. That also raises an interesting question - what if we give it an instance that is not 'acceptable'? The answer - it blows up (or goes into an infinite loop). </a:t>
            </a:r>
          </a:p>
          <a:p>
            <a:pPr eaLnBrk="1" hangingPunct="1">
              <a:lnSpc>
                <a:spcPct val="90000"/>
              </a:lnSpc>
            </a:pPr>
            <a:endParaRPr lang="en-US" sz="2400" b="1" smtClean="0"/>
          </a:p>
          <a:p>
            <a:pPr eaLnBrk="1" hangingPunct="1">
              <a:lnSpc>
                <a:spcPct val="90000"/>
              </a:lnSpc>
              <a:buFont typeface="Times" pitchFamily="-110" charset="0"/>
              <a:buNone/>
            </a:pPr>
            <a:r>
              <a:rPr lang="en-US" sz="2400" b="1" smtClean="0"/>
              <a:t>	The solution is that we are only allowed to give it 'acceptable' input. That means</a:t>
            </a:r>
          </a:p>
          <a:p>
            <a:pPr lvl="1" eaLnBrk="1" hangingPunct="1">
              <a:lnSpc>
                <a:spcPct val="90000"/>
              </a:lnSpc>
              <a:buFont typeface="Times" pitchFamily="-110" charset="0"/>
              <a:buNone/>
            </a:pPr>
            <a:r>
              <a:rPr lang="en-US" sz="2000" b="1" smtClean="0"/>
              <a:t>	NDTM's are only defined for decision problems</a:t>
            </a:r>
          </a:p>
          <a:p>
            <a:pPr lvl="1" eaLnBrk="1" hangingPunct="1">
              <a:lnSpc>
                <a:spcPct val="90000"/>
              </a:lnSpc>
              <a:buFont typeface="Times" pitchFamily="-110" charset="0"/>
              <a:buNone/>
            </a:pPr>
            <a:r>
              <a:rPr lang="en-US" sz="2000" b="1" smtClean="0"/>
              <a:t>	and, in particular, only for Yes instances.</a:t>
            </a:r>
            <a:endParaRPr lang="en-US" sz="20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33400" y="1219200"/>
            <a:ext cx="8382000" cy="1143000"/>
          </a:xfrm>
        </p:spPr>
        <p:txBody>
          <a:bodyPr/>
          <a:lstStyle/>
          <a:p>
            <a:pPr eaLnBrk="1" hangingPunct="1"/>
            <a:r>
              <a:rPr lang="en-US" sz="3200" b="1" i="1" smtClean="0">
                <a:solidFill>
                  <a:schemeClr val="bg2"/>
                </a:solidFill>
              </a:rPr>
              <a:t>NDTM's</a:t>
            </a:r>
            <a:endParaRPr lang="en-US" sz="3200" smtClean="0"/>
          </a:p>
        </p:txBody>
      </p:sp>
      <p:sp>
        <p:nvSpPr>
          <p:cNvPr id="403459" name="Rectangle 3"/>
          <p:cNvSpPr>
            <a:spLocks noGrp="1" noChangeArrowheads="1"/>
          </p:cNvSpPr>
          <p:nvPr>
            <p:ph type="body" idx="1"/>
          </p:nvPr>
        </p:nvSpPr>
        <p:spPr>
          <a:xfrm>
            <a:off x="1447800" y="2438400"/>
            <a:ext cx="7467600" cy="3429000"/>
          </a:xfrm>
        </p:spPr>
        <p:txBody>
          <a:bodyPr/>
          <a:lstStyle/>
          <a:p>
            <a:pPr eaLnBrk="1" hangingPunct="1">
              <a:lnSpc>
                <a:spcPct val="90000"/>
              </a:lnSpc>
              <a:buFont typeface="Times" pitchFamily="-110" charset="0"/>
              <a:buNone/>
            </a:pPr>
            <a:r>
              <a:rPr lang="en-US" sz="2000" b="1" smtClean="0"/>
              <a:t>	We want to determine how long it takes to get to the accept state - that's our only motive!!</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So, what is a NDTM doing?</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In a normal (deterministic) algorithm, we often have a loop where each time through the loop we are testing a different option to see if that "choice" leads to a correct solution. If one does, fine, we go on to another part of the problem. If one doesn't, we return to the same place and make a different choice, and test it, etc.</a:t>
            </a:r>
            <a:endParaRPr lang="en-US" sz="2000"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457200" y="1219200"/>
            <a:ext cx="8458200" cy="1143000"/>
          </a:xfrm>
        </p:spPr>
        <p:txBody>
          <a:bodyPr/>
          <a:lstStyle/>
          <a:p>
            <a:pPr eaLnBrk="1" hangingPunct="1"/>
            <a:r>
              <a:rPr lang="en-US" sz="3200" b="1" i="1" smtClean="0">
                <a:solidFill>
                  <a:schemeClr val="bg2"/>
                </a:solidFill>
              </a:rPr>
              <a:t>NDTM's</a:t>
            </a:r>
            <a:endParaRPr lang="en-US" sz="3200" smtClean="0"/>
          </a:p>
        </p:txBody>
      </p:sp>
      <p:sp>
        <p:nvSpPr>
          <p:cNvPr id="404483"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000" b="1" smtClean="0"/>
              <a:t>	If this is a Yes instance, we are guaranteed that an acceptable choice will eventually be found and we go on.</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In a NDTM, what we are doing is making, and testing, all of those choices at once by 'spawning' a different NDTM for each of them. Those that don't work out, simply die (or something).</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This is kind of like the ultimate in parallel programming.</a:t>
            </a:r>
            <a:endParaRPr lang="en-US" sz="200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pPr eaLnBrk="1" hangingPunct="1"/>
            <a:r>
              <a:rPr lang="en-US" sz="3200" b="1" i="1" smtClean="0">
                <a:solidFill>
                  <a:schemeClr val="bg2"/>
                </a:solidFill>
              </a:rPr>
              <a:t>NDTM's</a:t>
            </a:r>
          </a:p>
        </p:txBody>
      </p:sp>
      <p:sp>
        <p:nvSpPr>
          <p:cNvPr id="514051"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800" dirty="0" smtClean="0"/>
              <a:t>	</a:t>
            </a:r>
            <a:r>
              <a:rPr lang="en-US" sz="2400" dirty="0" smtClean="0"/>
              <a:t>To allay concerns about not being able to write on the tape, we can allow each spawned NDTM to have its own copy of the tape with a read/write head. </a:t>
            </a:r>
          </a:p>
          <a:p>
            <a:pPr eaLnBrk="1" hangingPunct="1">
              <a:lnSpc>
                <a:spcPct val="90000"/>
              </a:lnSpc>
            </a:pPr>
            <a:endParaRPr lang="en-US" sz="2400" dirty="0" smtClean="0"/>
          </a:p>
          <a:p>
            <a:pPr eaLnBrk="1" hangingPunct="1">
              <a:lnSpc>
                <a:spcPct val="90000"/>
              </a:lnSpc>
              <a:buFont typeface="Times" pitchFamily="-110" charset="0"/>
              <a:buNone/>
            </a:pPr>
            <a:r>
              <a:rPr lang="en-US" sz="2400" dirty="0" smtClean="0"/>
              <a:t>	The restriction is that nothing can be reported back except that the accept state was reached.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762000" y="1219200"/>
            <a:ext cx="8153400" cy="1143000"/>
          </a:xfrm>
        </p:spPr>
        <p:txBody>
          <a:bodyPr/>
          <a:lstStyle/>
          <a:p>
            <a:pPr eaLnBrk="1" hangingPunct="1"/>
            <a:r>
              <a:rPr lang="en-US" sz="3200" b="1" i="1" smtClean="0">
                <a:solidFill>
                  <a:schemeClr val="bg2"/>
                </a:solidFill>
              </a:rPr>
              <a:t>NDTM's</a:t>
            </a:r>
            <a:endParaRPr lang="en-US" sz="3200" smtClean="0"/>
          </a:p>
        </p:txBody>
      </p:sp>
      <p:sp>
        <p:nvSpPr>
          <p:cNvPr id="400387" name="Rectangle 3"/>
          <p:cNvSpPr>
            <a:spLocks noGrp="1" noChangeArrowheads="1"/>
          </p:cNvSpPr>
          <p:nvPr>
            <p:ph type="body" idx="1"/>
          </p:nvPr>
        </p:nvSpPr>
        <p:spPr>
          <a:xfrm>
            <a:off x="1524000" y="2057400"/>
            <a:ext cx="7162800" cy="3429000"/>
          </a:xfrm>
        </p:spPr>
        <p:txBody>
          <a:bodyPr/>
          <a:lstStyle/>
          <a:p>
            <a:pPr eaLnBrk="1" hangingPunct="1">
              <a:lnSpc>
                <a:spcPct val="90000"/>
              </a:lnSpc>
              <a:buFont typeface="Times" pitchFamily="-110" charset="0"/>
              <a:buNone/>
            </a:pPr>
            <a:r>
              <a:rPr lang="en-US" sz="2400" b="1" smtClean="0"/>
              <a:t>Another interpretation of nondeterminism:</a:t>
            </a:r>
          </a:p>
          <a:p>
            <a:pPr lvl="1" eaLnBrk="1" hangingPunct="1">
              <a:lnSpc>
                <a:spcPct val="90000"/>
              </a:lnSpc>
              <a:buFont typeface="Times" pitchFamily="-110" charset="0"/>
              <a:buNone/>
            </a:pPr>
            <a:r>
              <a:rPr lang="en-US" sz="2000" b="1" smtClean="0"/>
              <a:t>	From the basic definition, we notice that out of every state having a nondeterministic choice, at least one choice is valid and all the rest sort of die off. That is they really have no reason for being spawned (for this instance - maybe for another). So, we station at each such state, an 'oracle' (an all knowing being) who only allows the correct NDTM to be spawned.</a:t>
            </a:r>
          </a:p>
          <a:p>
            <a:pPr eaLnBrk="1" hangingPunct="1">
              <a:lnSpc>
                <a:spcPct val="90000"/>
              </a:lnSpc>
            </a:pPr>
            <a:endParaRPr lang="en-US" sz="1600" b="1" smtClean="0"/>
          </a:p>
          <a:p>
            <a:pPr eaLnBrk="1" hangingPunct="1">
              <a:lnSpc>
                <a:spcPct val="90000"/>
              </a:lnSpc>
              <a:buFont typeface="Times" pitchFamily="-110" charset="0"/>
              <a:buNone/>
            </a:pPr>
            <a:r>
              <a:rPr lang="en-US" sz="2400" b="1" smtClean="0"/>
              <a:t>An 'Oracle Machine.'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eaLnBrk="1" hangingPunct="1"/>
            <a:r>
              <a:rPr lang="en-US" sz="3200" b="1" i="1" smtClean="0">
                <a:solidFill>
                  <a:schemeClr val="bg2"/>
                </a:solidFill>
              </a:rPr>
              <a:t>NDTM's</a:t>
            </a:r>
          </a:p>
        </p:txBody>
      </p:sp>
      <p:sp>
        <p:nvSpPr>
          <p:cNvPr id="515075"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b="1" smtClean="0"/>
              <a:t>	This is not totally unreasonable. We can look at a non deterministic decision as a deterministic algorithm in which, when an "option" is to be tested, it is very lucky, or clever, to make the correct choice the first time.</a:t>
            </a:r>
          </a:p>
          <a:p>
            <a:pPr eaLnBrk="1" hangingPunct="1">
              <a:lnSpc>
                <a:spcPct val="90000"/>
              </a:lnSpc>
            </a:pPr>
            <a:endParaRPr lang="en-US" sz="2400" b="1" smtClean="0"/>
          </a:p>
          <a:p>
            <a:pPr eaLnBrk="1" hangingPunct="1">
              <a:lnSpc>
                <a:spcPct val="90000"/>
              </a:lnSpc>
              <a:buFont typeface="Times" pitchFamily="-110" charset="0"/>
              <a:buNone/>
            </a:pPr>
            <a:r>
              <a:rPr lang="en-US" sz="2400" b="1" smtClean="0"/>
              <a:t>	In this sense, the two machines would work identically, and we are just asking "How long does a DTM take if it always makes the correct decisions?"</a:t>
            </a:r>
          </a:p>
          <a:p>
            <a:pPr eaLnBrk="1" hangingPunct="1">
              <a:lnSpc>
                <a:spcPct val="90000"/>
              </a:lnSpc>
            </a:pPr>
            <a:endParaRPr lang="en-US" sz="2400" b="1"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r>
              <a:rPr lang="en-US" smtClean="0"/>
              <a:t> </a:t>
            </a:r>
          </a:p>
        </p:txBody>
      </p:sp>
      <p:sp>
        <p:nvSpPr>
          <p:cNvPr id="233475"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b="1" dirty="0" smtClean="0"/>
              <a:t>	Each instance has an </a:t>
            </a:r>
            <a:r>
              <a:rPr lang="en-US" sz="2400" b="1" i="1" dirty="0" smtClean="0"/>
              <a:t>'answer</a:t>
            </a:r>
            <a:r>
              <a:rPr lang="en-US" sz="2400" b="1" dirty="0" smtClean="0"/>
              <a:t>.'</a:t>
            </a:r>
          </a:p>
          <a:p>
            <a:pPr eaLnBrk="1" hangingPunct="1">
              <a:lnSpc>
                <a:spcPct val="90000"/>
              </a:lnSpc>
              <a:buFont typeface="Times" pitchFamily="-110" charset="0"/>
              <a:buNone/>
            </a:pPr>
            <a:r>
              <a:rPr lang="en-US" sz="2400" b="1" dirty="0" smtClean="0"/>
              <a:t>	</a:t>
            </a:r>
          </a:p>
          <a:p>
            <a:pPr eaLnBrk="1" hangingPunct="1">
              <a:lnSpc>
                <a:spcPct val="90000"/>
              </a:lnSpc>
              <a:buFont typeface="Times" pitchFamily="-110" charset="0"/>
              <a:buNone/>
            </a:pPr>
            <a:r>
              <a:rPr lang="en-US" sz="2400" b="1" dirty="0" smtClean="0"/>
              <a:t>	An instance’s answer is the solution of the instance - it is </a:t>
            </a:r>
            <a:r>
              <a:rPr lang="en-US" sz="2400" b="1" i="1" u="sng" dirty="0" smtClean="0"/>
              <a:t>not</a:t>
            </a:r>
            <a:r>
              <a:rPr lang="en-US" sz="2400" b="1" dirty="0" smtClean="0"/>
              <a:t> the solution of the problem.</a:t>
            </a:r>
          </a:p>
          <a:p>
            <a:pPr eaLnBrk="1" hangingPunct="1">
              <a:lnSpc>
                <a:spcPct val="90000"/>
              </a:lnSpc>
              <a:buFont typeface="Times" pitchFamily="-110" charset="0"/>
              <a:buNone/>
            </a:pPr>
            <a:endParaRPr lang="en-US" sz="2400" b="1" dirty="0" smtClean="0"/>
          </a:p>
          <a:p>
            <a:pPr eaLnBrk="1" hangingPunct="1">
              <a:lnSpc>
                <a:spcPct val="90000"/>
              </a:lnSpc>
              <a:buFont typeface="Times" pitchFamily="-110" charset="0"/>
              <a:buNone/>
            </a:pPr>
            <a:r>
              <a:rPr lang="en-US" sz="2400" b="1" dirty="0" smtClean="0"/>
              <a:t>	A solution of the problem is a computational procedure that finds the answer of any instance given to it - an </a:t>
            </a:r>
            <a:r>
              <a:rPr lang="en-US" sz="2400" b="1" i="1" dirty="0" smtClean="0"/>
              <a:t>'algorithm</a:t>
            </a:r>
            <a:r>
              <a:rPr lang="en-US" sz="2400" b="1" dirty="0" smtClean="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1143000" y="1219200"/>
            <a:ext cx="7772400" cy="838200"/>
          </a:xfrm>
        </p:spPr>
        <p:txBody>
          <a:bodyPr/>
          <a:lstStyle/>
          <a:p>
            <a:pPr eaLnBrk="1" hangingPunct="1"/>
            <a:r>
              <a:rPr lang="en-US" sz="3200" b="1" i="1" smtClean="0">
                <a:solidFill>
                  <a:schemeClr val="bg2"/>
                </a:solidFill>
              </a:rPr>
              <a:t>NDTM's</a:t>
            </a:r>
            <a:endParaRPr lang="en-US" sz="3200" smtClean="0"/>
          </a:p>
        </p:txBody>
      </p:sp>
      <p:sp>
        <p:nvSpPr>
          <p:cNvPr id="405507" name="Rectangle 3"/>
          <p:cNvSpPr>
            <a:spLocks noGrp="1" noChangeArrowheads="1"/>
          </p:cNvSpPr>
          <p:nvPr>
            <p:ph type="body" idx="1"/>
          </p:nvPr>
        </p:nvSpPr>
        <p:spPr>
          <a:xfrm>
            <a:off x="1219200" y="2057400"/>
            <a:ext cx="7696200" cy="3581400"/>
          </a:xfrm>
        </p:spPr>
        <p:txBody>
          <a:bodyPr/>
          <a:lstStyle/>
          <a:p>
            <a:pPr eaLnBrk="1" hangingPunct="1">
              <a:lnSpc>
                <a:spcPct val="90000"/>
              </a:lnSpc>
              <a:buFont typeface="Times" pitchFamily="-110" charset="0"/>
              <a:buNone/>
            </a:pPr>
            <a:r>
              <a:rPr lang="en-US" sz="2400" b="1" smtClean="0"/>
              <a:t>	As long as we are talking magic, we might as well talk about a 'super' oracle stationed at the start state (and get rid of the rest of the oracles) whose task is to examine the given instance and simply tell you what sequence of transitions needs to be executed to reach the accept state. </a:t>
            </a:r>
          </a:p>
          <a:p>
            <a:pPr eaLnBrk="1" hangingPunct="1">
              <a:lnSpc>
                <a:spcPct val="90000"/>
              </a:lnSpc>
              <a:buFont typeface="Times" pitchFamily="-110" charset="0"/>
              <a:buNone/>
            </a:pPr>
            <a:endParaRPr lang="en-US" sz="2400" b="1" smtClean="0"/>
          </a:p>
          <a:p>
            <a:pPr eaLnBrk="1" hangingPunct="1">
              <a:lnSpc>
                <a:spcPct val="90000"/>
              </a:lnSpc>
              <a:buFont typeface="Times" pitchFamily="-110" charset="0"/>
              <a:buNone/>
            </a:pPr>
            <a:r>
              <a:rPr lang="en-US" sz="2400" b="1" smtClean="0"/>
              <a:t>	He/she will write them to the left of cell 0 (the instance is to the right).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i="1" smtClean="0">
                <a:solidFill>
                  <a:schemeClr val="bg2"/>
                </a:solidFill>
              </a:rPr>
              <a:t>NDTM's</a:t>
            </a:r>
            <a:endParaRPr lang="en-US" sz="3200" smtClean="0"/>
          </a:p>
        </p:txBody>
      </p:sp>
      <p:sp>
        <p:nvSpPr>
          <p:cNvPr id="3" name="Content Placeholder 2"/>
          <p:cNvSpPr>
            <a:spLocks noGrp="1"/>
          </p:cNvSpPr>
          <p:nvPr>
            <p:ph idx="1"/>
          </p:nvPr>
        </p:nvSpPr>
        <p:spPr/>
        <p:txBody>
          <a:bodyPr/>
          <a:lstStyle/>
          <a:p>
            <a:r>
              <a:rPr lang="en-US" sz="2400" b="1" smtClean="0"/>
              <a:t>Now, you simply write a DTM to run back and forth between the left of the tape to get the 'next action' and then go back to the right half to examine the NDTM and instance to verify that the provided transition is a valid next action. As predicted by the oracle, the DTM will see that the NDTM would reach the accept state and can report the number of steps required.</a:t>
            </a:r>
            <a:endParaRPr lang="en-US" sz="24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533400" y="1219200"/>
            <a:ext cx="7543800" cy="838200"/>
          </a:xfrm>
        </p:spPr>
        <p:txBody>
          <a:bodyPr/>
          <a:lstStyle/>
          <a:p>
            <a:pPr eaLnBrk="1" hangingPunct="1"/>
            <a:r>
              <a:rPr lang="en-US" sz="3200" b="1" i="1" smtClean="0">
                <a:solidFill>
                  <a:schemeClr val="bg2"/>
                </a:solidFill>
              </a:rPr>
              <a:t>NDTM's</a:t>
            </a:r>
            <a:endParaRPr lang="en-US" sz="3200" smtClean="0"/>
          </a:p>
        </p:txBody>
      </p:sp>
      <p:sp>
        <p:nvSpPr>
          <p:cNvPr id="406531" name="Rectangle 3"/>
          <p:cNvSpPr>
            <a:spLocks noGrp="1" noChangeArrowheads="1"/>
          </p:cNvSpPr>
          <p:nvPr>
            <p:ph type="body" idx="1"/>
          </p:nvPr>
        </p:nvSpPr>
        <p:spPr>
          <a:xfrm>
            <a:off x="1143000" y="1981200"/>
            <a:ext cx="7162800" cy="3429000"/>
          </a:xfrm>
        </p:spPr>
        <p:txBody>
          <a:bodyPr/>
          <a:lstStyle/>
          <a:p>
            <a:pPr eaLnBrk="1" hangingPunct="1">
              <a:lnSpc>
                <a:spcPct val="90000"/>
              </a:lnSpc>
              <a:buFont typeface="Times" pitchFamily="-110" charset="0"/>
              <a:buNone/>
            </a:pPr>
            <a:r>
              <a:rPr lang="en-US" sz="2000" b="1" smtClean="0"/>
              <a:t>	All of this was originally designed with Language Recognition problems in mind. It is not a far stretch to realize the Yes instances of any of our more real word-like decision problems defines a language, and that the same approach can be used to "solve" them.</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Rather than the oracle placing the sequence of transitions on the tape, we ask him/her to provide a 'witness' to (a 'proof' of) the correctness of the instance.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z="3200" b="1" i="1" smtClean="0">
                <a:solidFill>
                  <a:schemeClr val="bg2"/>
                </a:solidFill>
              </a:rPr>
              <a:t>NDTM's</a:t>
            </a:r>
            <a:endParaRPr lang="en-US" sz="3200" smtClean="0"/>
          </a:p>
        </p:txBody>
      </p:sp>
      <p:sp>
        <p:nvSpPr>
          <p:cNvPr id="3" name="Content Placeholder 2"/>
          <p:cNvSpPr>
            <a:spLocks noGrp="1"/>
          </p:cNvSpPr>
          <p:nvPr>
            <p:ph idx="1"/>
          </p:nvPr>
        </p:nvSpPr>
        <p:spPr/>
        <p:txBody>
          <a:bodyPr/>
          <a:lstStyle/>
          <a:p>
            <a:pPr eaLnBrk="1" hangingPunct="1">
              <a:buFont typeface="Times" pitchFamily="-110" charset="0"/>
              <a:buNone/>
            </a:pPr>
            <a:r>
              <a:rPr lang="en-US" sz="2000" b="1" smtClean="0"/>
              <a:t>	For example, in the SubsetSum problem, we ask the oracle to write down the subset of objects whose sum is B (the desired sum). Then we ask "Can we write a deterministic polynomial algorithm to test the given witness." </a:t>
            </a:r>
          </a:p>
          <a:p>
            <a:pPr eaLnBrk="1" hangingPunct="1">
              <a:buFont typeface="Times" pitchFamily="-110" charset="0"/>
              <a:buNone/>
            </a:pPr>
            <a:endParaRPr lang="en-US" sz="2000" b="1" smtClean="0"/>
          </a:p>
          <a:p>
            <a:pPr eaLnBrk="1" hangingPunct="1">
              <a:buFont typeface="Times" pitchFamily="-110" charset="0"/>
              <a:buNone/>
            </a:pPr>
            <a:r>
              <a:rPr lang="en-US" sz="2000" b="1" smtClean="0"/>
              <a:t>	The answer for SubsetSum is Yes, we can, i.e., the witness is verifiable in deterministic polynomial time.</a:t>
            </a:r>
            <a:endParaRPr lang="en-US" sz="20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914400" y="1219200"/>
            <a:ext cx="8001000" cy="1143000"/>
          </a:xfrm>
        </p:spPr>
        <p:txBody>
          <a:bodyPr/>
          <a:lstStyle/>
          <a:p>
            <a:pPr eaLnBrk="1" hangingPunct="1"/>
            <a:r>
              <a:rPr lang="en-US" sz="3200" b="1" i="1" smtClean="0">
                <a:solidFill>
                  <a:schemeClr val="bg2"/>
                </a:solidFill>
              </a:rPr>
              <a:t>NDTM's - Witnesses</a:t>
            </a:r>
            <a:endParaRPr lang="en-US" sz="3200" smtClean="0"/>
          </a:p>
        </p:txBody>
      </p:sp>
      <p:sp>
        <p:nvSpPr>
          <p:cNvPr id="459779" name="Rectangle 3"/>
          <p:cNvSpPr>
            <a:spLocks noGrp="1" noChangeArrowheads="1"/>
          </p:cNvSpPr>
          <p:nvPr>
            <p:ph type="body" idx="1"/>
          </p:nvPr>
        </p:nvSpPr>
        <p:spPr>
          <a:xfrm>
            <a:off x="914400" y="2438400"/>
            <a:ext cx="8001000" cy="3429000"/>
          </a:xfrm>
        </p:spPr>
        <p:txBody>
          <a:bodyPr/>
          <a:lstStyle/>
          <a:p>
            <a:pPr eaLnBrk="1" hangingPunct="1">
              <a:buFont typeface="Times" pitchFamily="-110" charset="0"/>
              <a:buNone/>
            </a:pPr>
            <a:r>
              <a:rPr lang="en-US" sz="2400" b="1" smtClean="0"/>
              <a:t>Just what can we ask and expect of a "witness"?</a:t>
            </a:r>
          </a:p>
          <a:p>
            <a:pPr eaLnBrk="1" hangingPunct="1">
              <a:buFont typeface="Times" pitchFamily="-110" charset="0"/>
              <a:buNone/>
            </a:pPr>
            <a:endParaRPr lang="en-US" sz="2400" b="1" smtClean="0"/>
          </a:p>
          <a:p>
            <a:pPr eaLnBrk="1" hangingPunct="1">
              <a:buFont typeface="Times" pitchFamily="-110" charset="0"/>
              <a:buNone/>
            </a:pPr>
            <a:r>
              <a:rPr lang="en-US" sz="2400" b="1" smtClean="0"/>
              <a:t>	The witness must be something that </a:t>
            </a:r>
          </a:p>
          <a:p>
            <a:pPr lvl="2" eaLnBrk="1" hangingPunct="1">
              <a:buFont typeface="Times" pitchFamily="-110" charset="0"/>
              <a:buNone/>
            </a:pPr>
            <a:r>
              <a:rPr lang="en-US" sz="2000" b="1" smtClean="0"/>
              <a:t>(1) we can verify to be accurate (for the given the problem and instance) and</a:t>
            </a:r>
          </a:p>
          <a:p>
            <a:pPr lvl="2" eaLnBrk="1" hangingPunct="1">
              <a:buFont typeface="Times" pitchFamily="-110" charset="0"/>
              <a:buNone/>
            </a:pPr>
            <a:r>
              <a:rPr lang="en-US" sz="2000" b="1" smtClean="0"/>
              <a:t>(2) we must be able to "finish off" the solution.</a:t>
            </a:r>
          </a:p>
          <a:p>
            <a:pPr lvl="2" eaLnBrk="1" hangingPunct="1">
              <a:buFont typeface="Times" pitchFamily="-110" charset="0"/>
              <a:buNone/>
            </a:pPr>
            <a:endParaRPr lang="en-US" sz="2000" b="1" smtClean="0"/>
          </a:p>
          <a:p>
            <a:pPr lvl="2" eaLnBrk="1" hangingPunct="1">
              <a:buFont typeface="Times" pitchFamily="-110" charset="0"/>
              <a:buNone/>
            </a:pPr>
            <a:r>
              <a:rPr lang="en-US" sz="2000" b="1" smtClean="0"/>
              <a:t>All in polynomial time.</a:t>
            </a:r>
            <a:endParaRPr lang="en-US" sz="2000" smtClean="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pPr eaLnBrk="1" hangingPunct="1"/>
            <a:r>
              <a:rPr lang="en-US" sz="3200" b="1" i="1" smtClean="0">
                <a:solidFill>
                  <a:schemeClr val="bg2"/>
                </a:solidFill>
              </a:rPr>
              <a:t>NDTM's - Witnesses</a:t>
            </a:r>
            <a:endParaRPr lang="en-US" sz="3200" smtClean="0"/>
          </a:p>
        </p:txBody>
      </p:sp>
      <p:sp>
        <p:nvSpPr>
          <p:cNvPr id="460803" name="Rectangle 3"/>
          <p:cNvSpPr>
            <a:spLocks noGrp="1" noChangeArrowheads="1"/>
          </p:cNvSpPr>
          <p:nvPr>
            <p:ph type="body" idx="1"/>
          </p:nvPr>
        </p:nvSpPr>
        <p:spPr>
          <a:xfrm>
            <a:off x="1066800" y="2438400"/>
            <a:ext cx="7848600" cy="3429000"/>
          </a:xfrm>
        </p:spPr>
        <p:txBody>
          <a:bodyPr/>
          <a:lstStyle/>
          <a:p>
            <a:pPr eaLnBrk="1" hangingPunct="1">
              <a:lnSpc>
                <a:spcPct val="90000"/>
              </a:lnSpc>
              <a:buFont typeface="Times" pitchFamily="-110" charset="0"/>
              <a:buNone/>
            </a:pPr>
            <a:r>
              <a:rPr lang="en-US" sz="2800" b="1" dirty="0" smtClean="0"/>
              <a:t>	</a:t>
            </a:r>
            <a:r>
              <a:rPr lang="en-US" sz="2400" b="1" dirty="0" smtClean="0"/>
              <a:t>The witness can be nothing!</a:t>
            </a:r>
          </a:p>
          <a:p>
            <a:pPr lvl="2" eaLnBrk="1" hangingPunct="1">
              <a:lnSpc>
                <a:spcPct val="90000"/>
              </a:lnSpc>
              <a:buFont typeface="Times" pitchFamily="-110" charset="0"/>
              <a:buNone/>
            </a:pPr>
            <a:r>
              <a:rPr lang="en-US" sz="1800" b="1" dirty="0" smtClean="0"/>
              <a:t>	Then, we are on our own. We have to "solve the instance in polynomial time."</a:t>
            </a:r>
          </a:p>
          <a:p>
            <a:pPr eaLnBrk="1" hangingPunct="1">
              <a:lnSpc>
                <a:spcPct val="90000"/>
              </a:lnSpc>
              <a:buFont typeface="Times" pitchFamily="-110" charset="0"/>
              <a:buNone/>
            </a:pPr>
            <a:r>
              <a:rPr lang="en-US" sz="2400" b="1" dirty="0" smtClean="0"/>
              <a:t>	The witness can be "Yes."</a:t>
            </a:r>
          </a:p>
          <a:p>
            <a:pPr lvl="2" eaLnBrk="1" hangingPunct="1">
              <a:lnSpc>
                <a:spcPct val="90000"/>
              </a:lnSpc>
              <a:buFont typeface="Times" pitchFamily="-110" charset="0"/>
              <a:buNone/>
            </a:pPr>
            <a:r>
              <a:rPr lang="en-US" sz="1800" b="1" dirty="0" smtClean="0"/>
              <a:t>	Duh. We already knew that. We have to now verify the yes instance is a yes instance (same as above).</a:t>
            </a:r>
          </a:p>
          <a:p>
            <a:pPr eaLnBrk="1" hangingPunct="1">
              <a:lnSpc>
                <a:spcPct val="90000"/>
              </a:lnSpc>
              <a:buFont typeface="Times" pitchFamily="-110" charset="0"/>
              <a:buNone/>
            </a:pPr>
            <a:r>
              <a:rPr lang="en-US" sz="2400" b="1" dirty="0" smtClean="0"/>
              <a:t>	</a:t>
            </a:r>
          </a:p>
          <a:p>
            <a:pPr eaLnBrk="1" hangingPunct="1">
              <a:lnSpc>
                <a:spcPct val="90000"/>
              </a:lnSpc>
              <a:buFont typeface="Times" pitchFamily="-110" charset="0"/>
              <a:buNone/>
            </a:pPr>
            <a:r>
              <a:rPr lang="en-US" sz="2400" b="1" dirty="0" smtClean="0"/>
              <a:t>	The witness has to be something other than nothing and Yes.</a:t>
            </a:r>
            <a:endParaRPr lang="en-US" sz="2800" b="1" dirty="0" smtClean="0"/>
          </a:p>
          <a:p>
            <a:pPr lvl="2" eaLnBrk="1" hangingPunct="1">
              <a:lnSpc>
                <a:spcPct val="90000"/>
              </a:lnSpc>
              <a:buFont typeface="Times" pitchFamily="-110" charset="0"/>
              <a:buNone/>
            </a:pPr>
            <a:r>
              <a:rPr lang="en-US" sz="2000" b="1" dirty="0" smtClean="0"/>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pPr eaLnBrk="1" hangingPunct="1"/>
            <a:r>
              <a:rPr lang="en-US" sz="3200" i="1" smtClean="0">
                <a:solidFill>
                  <a:schemeClr val="bg2"/>
                </a:solidFill>
              </a:rPr>
              <a:t>NDTM's - Witnesses</a:t>
            </a:r>
            <a:endParaRPr lang="en-US" sz="3200" smtClean="0"/>
          </a:p>
        </p:txBody>
      </p:sp>
      <p:sp>
        <p:nvSpPr>
          <p:cNvPr id="461827"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000" b="1" smtClean="0"/>
              <a:t>	The information provided must be something we could have come up with ourselves, but probably at an exponential cost. And, it has to be enough so that we can conclude the final answer Yes from it.</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Consider a witness for the graph coloring problem:</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Given: A graph G = (V, E) and an integer k.</a:t>
            </a:r>
          </a:p>
          <a:p>
            <a:pPr eaLnBrk="1" hangingPunct="1">
              <a:lnSpc>
                <a:spcPct val="90000"/>
              </a:lnSpc>
              <a:buFont typeface="Times" pitchFamily="-110" charset="0"/>
              <a:buNone/>
            </a:pPr>
            <a:r>
              <a:rPr lang="en-US" sz="2000" b="1" smtClean="0"/>
              <a:t>	Question: Can the vertices of G be assigned colors so </a:t>
            </a:r>
          </a:p>
          <a:p>
            <a:pPr eaLnBrk="1" hangingPunct="1">
              <a:lnSpc>
                <a:spcPct val="90000"/>
              </a:lnSpc>
              <a:buFont typeface="Times" pitchFamily="-110" charset="0"/>
              <a:buNone/>
            </a:pPr>
            <a:r>
              <a:rPr lang="en-US" sz="2000" b="1" smtClean="0"/>
              <a:t>		         that adjacent vertices have different</a:t>
            </a:r>
          </a:p>
          <a:p>
            <a:pPr eaLnBrk="1" hangingPunct="1">
              <a:lnSpc>
                <a:spcPct val="90000"/>
              </a:lnSpc>
              <a:buFont typeface="Times" pitchFamily="-110" charset="0"/>
              <a:buNone/>
            </a:pPr>
            <a:r>
              <a:rPr lang="en-US" sz="2000" b="1" smtClean="0"/>
              <a:t>		         colors and use at most k colors?</a:t>
            </a:r>
            <a:endParaRPr lang="en-US" sz="2000"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pPr eaLnBrk="1" hangingPunct="1"/>
            <a:r>
              <a:rPr lang="en-US" sz="3200" i="1" smtClean="0">
                <a:solidFill>
                  <a:schemeClr val="bg2"/>
                </a:solidFill>
              </a:rPr>
              <a:t>NDTM's - Witnesses</a:t>
            </a:r>
            <a:endParaRPr lang="en-US" sz="3200" smtClean="0"/>
          </a:p>
        </p:txBody>
      </p:sp>
      <p:sp>
        <p:nvSpPr>
          <p:cNvPr id="462851" name="Rectangle 3"/>
          <p:cNvSpPr>
            <a:spLocks noGrp="1" noChangeArrowheads="1"/>
          </p:cNvSpPr>
          <p:nvPr>
            <p:ph type="body" idx="1"/>
          </p:nvPr>
        </p:nvSpPr>
        <p:spPr/>
        <p:txBody>
          <a:bodyPr/>
          <a:lstStyle/>
          <a:p>
            <a:pPr eaLnBrk="1" hangingPunct="1">
              <a:buFont typeface="Times" pitchFamily="-110" charset="0"/>
              <a:buNone/>
            </a:pPr>
            <a:r>
              <a:rPr lang="en-US" sz="2400" b="1" smtClean="0"/>
              <a:t>The witness could be nothing, or Yes.</a:t>
            </a:r>
          </a:p>
          <a:p>
            <a:pPr lvl="2" eaLnBrk="1" hangingPunct="1">
              <a:buFont typeface="Times" pitchFamily="-110" charset="0"/>
              <a:buNone/>
            </a:pPr>
            <a:r>
              <a:rPr lang="en-US" sz="1800" b="1" smtClean="0"/>
              <a:t>	But that's not good enough - we don't know of a polynomial algorithm for graph coloring.</a:t>
            </a:r>
          </a:p>
          <a:p>
            <a:pPr eaLnBrk="1" hangingPunct="1">
              <a:buFont typeface="Times" pitchFamily="-110" charset="0"/>
              <a:buNone/>
            </a:pPr>
            <a:r>
              <a:rPr lang="en-US" sz="2400" b="1" smtClean="0"/>
              <a:t>It could be "vertex 10 is colored Red." </a:t>
            </a:r>
          </a:p>
          <a:p>
            <a:pPr lvl="2" eaLnBrk="1" hangingPunct="1">
              <a:buFont typeface="Times" pitchFamily="-110" charset="0"/>
              <a:buNone/>
            </a:pPr>
            <a:r>
              <a:rPr lang="en-US" sz="1800" b="1" smtClean="0"/>
              <a:t>	That's not good enough either.  Any single vertex can be colored any color we want.</a:t>
            </a:r>
          </a:p>
          <a:p>
            <a:pPr eaLnBrk="1" hangingPunct="1">
              <a:buFont typeface="Times" pitchFamily="-110" charset="0"/>
              <a:buNone/>
            </a:pPr>
            <a:r>
              <a:rPr lang="en-US" sz="2400" b="1" smtClean="0"/>
              <a:t>It could be a color assigned to each vertex. </a:t>
            </a:r>
          </a:p>
          <a:p>
            <a:pPr lvl="2" eaLnBrk="1" hangingPunct="1">
              <a:buFont typeface="Times" pitchFamily="-110" charset="0"/>
              <a:buNone/>
            </a:pPr>
            <a:r>
              <a:rPr lang="en-US" sz="1800" b="1" smtClean="0"/>
              <a:t>	That would work, because we can verify its validity in polynomial time, and we can conclude the correct answer of Yes.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pPr eaLnBrk="1" hangingPunct="1"/>
            <a:r>
              <a:rPr lang="en-US" sz="3200" i="1" smtClean="0">
                <a:solidFill>
                  <a:schemeClr val="bg2"/>
                </a:solidFill>
              </a:rPr>
              <a:t>NDTM's - Witnesses</a:t>
            </a:r>
            <a:endParaRPr lang="en-US" sz="3200" smtClean="0"/>
          </a:p>
        </p:txBody>
      </p:sp>
      <p:sp>
        <p:nvSpPr>
          <p:cNvPr id="463875"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b="1" smtClean="0"/>
              <a:t>What if it was a color for all vertices but one?</a:t>
            </a:r>
          </a:p>
          <a:p>
            <a:pPr lvl="2" eaLnBrk="1" hangingPunct="1">
              <a:lnSpc>
                <a:spcPct val="90000"/>
              </a:lnSpc>
              <a:buFont typeface="Times" pitchFamily="-110" charset="0"/>
              <a:buNone/>
            </a:pPr>
            <a:r>
              <a:rPr lang="en-US" sz="1800" b="1" smtClean="0"/>
              <a:t>	That also is enough. We can verify the correctness of the n-1 given to us, then we can verify that the one uncolored vertex can be colored with a color not on any neighbor, and that the total is not more than k.</a:t>
            </a:r>
          </a:p>
          <a:p>
            <a:pPr eaLnBrk="1" hangingPunct="1">
              <a:lnSpc>
                <a:spcPct val="90000"/>
              </a:lnSpc>
              <a:buFont typeface="Times" pitchFamily="-110" charset="0"/>
              <a:buNone/>
            </a:pPr>
            <a:r>
              <a:rPr lang="en-US" sz="2400" b="1" smtClean="0"/>
              <a:t>What if all but 2, 3, or 20 vertices are colored</a:t>
            </a:r>
          </a:p>
          <a:p>
            <a:pPr lvl="2" eaLnBrk="1" hangingPunct="1">
              <a:lnSpc>
                <a:spcPct val="90000"/>
              </a:lnSpc>
              <a:buFont typeface="Times" pitchFamily="-110" charset="0"/>
              <a:buNone/>
            </a:pPr>
            <a:r>
              <a:rPr lang="en-US" sz="1800" b="1" smtClean="0"/>
              <a:t>	All are valid witnesses.</a:t>
            </a:r>
          </a:p>
          <a:p>
            <a:pPr eaLnBrk="1" hangingPunct="1">
              <a:lnSpc>
                <a:spcPct val="90000"/>
              </a:lnSpc>
              <a:buFont typeface="Times" pitchFamily="-110" charset="0"/>
              <a:buNone/>
            </a:pPr>
            <a:r>
              <a:rPr lang="en-US" sz="2400" b="1" smtClean="0"/>
              <a:t>What if half the vertices are colored? </a:t>
            </a:r>
          </a:p>
          <a:p>
            <a:pPr lvl="2" eaLnBrk="1" hangingPunct="1">
              <a:lnSpc>
                <a:spcPct val="90000"/>
              </a:lnSpc>
              <a:buFont typeface="Times" pitchFamily="-110" charset="0"/>
              <a:buNone/>
            </a:pPr>
            <a:r>
              <a:rPr lang="en-US" sz="1800" b="1" smtClean="0"/>
              <a:t>	Usually,  No. There's not enough information. Sure, we can check that what is give to us is properly colored, but we don't know how to "finish it off."</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pPr eaLnBrk="1" hangingPunct="1"/>
            <a:r>
              <a:rPr lang="en-US" sz="3200" i="1" smtClean="0">
                <a:solidFill>
                  <a:schemeClr val="bg2"/>
                </a:solidFill>
              </a:rPr>
              <a:t>NDTM's - Witnesses</a:t>
            </a:r>
            <a:endParaRPr lang="en-US" sz="3200" smtClean="0"/>
          </a:p>
        </p:txBody>
      </p:sp>
      <p:sp>
        <p:nvSpPr>
          <p:cNvPr id="464899" name="Rectangle 3"/>
          <p:cNvSpPr>
            <a:spLocks noGrp="1" noChangeArrowheads="1"/>
          </p:cNvSpPr>
          <p:nvPr>
            <p:ph type="body" idx="1"/>
          </p:nvPr>
        </p:nvSpPr>
        <p:spPr/>
        <p:txBody>
          <a:bodyPr/>
          <a:lstStyle/>
          <a:p>
            <a:pPr eaLnBrk="1" hangingPunct="1">
              <a:buFont typeface="Times" pitchFamily="-110" charset="0"/>
              <a:buNone/>
            </a:pPr>
            <a:r>
              <a:rPr lang="en-US" sz="2400" b="1" smtClean="0"/>
              <a:t>	An interesting question: For a given problem, what is (are) the limits to what can be provided that still allows a polynomial verification?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 </a:t>
            </a:r>
          </a:p>
        </p:txBody>
      </p:sp>
      <p:sp>
        <p:nvSpPr>
          <p:cNvPr id="8195" name="Rectangle 3"/>
          <p:cNvSpPr>
            <a:spLocks noGrp="1" noChangeArrowheads="1"/>
          </p:cNvSpPr>
          <p:nvPr>
            <p:ph type="body" idx="1"/>
          </p:nvPr>
        </p:nvSpPr>
        <p:spPr>
          <a:xfrm>
            <a:off x="1752600" y="1676400"/>
            <a:ext cx="7162800" cy="3429000"/>
          </a:xfrm>
        </p:spPr>
        <p:txBody>
          <a:bodyPr/>
          <a:lstStyle/>
          <a:p>
            <a:pPr marL="594360" lvl="2" eaLnBrk="1" hangingPunct="1">
              <a:buFont typeface="Times" pitchFamily="-110" charset="0"/>
              <a:buNone/>
            </a:pPr>
            <a:r>
              <a:rPr lang="en-US" b="1" dirty="0" smtClean="0">
                <a:latin typeface="Times New Roman" pitchFamily="-110" charset="0"/>
              </a:rPr>
              <a:t>A Procedure (or Program):</a:t>
            </a:r>
            <a:r>
              <a:rPr lang="en-US" dirty="0" smtClean="0">
                <a:latin typeface="Times New Roman" pitchFamily="-110" charset="0"/>
              </a:rPr>
              <a:t> </a:t>
            </a:r>
          </a:p>
          <a:p>
            <a:pPr marL="777240" lvl="2" eaLnBrk="1" hangingPunct="1">
              <a:buFont typeface="Times" pitchFamily="-110" charset="0"/>
              <a:buNone/>
            </a:pPr>
            <a:r>
              <a:rPr lang="en-US" dirty="0" smtClean="0">
                <a:latin typeface="Times New Roman" pitchFamily="-110" charset="0"/>
              </a:rPr>
              <a:t>	</a:t>
            </a:r>
            <a:r>
              <a:rPr lang="en-US" b="1" dirty="0" smtClean="0">
                <a:latin typeface="Times New Roman" pitchFamily="-110" charset="0"/>
              </a:rPr>
              <a:t>A finite set of operations (statements) such that</a:t>
            </a:r>
          </a:p>
          <a:p>
            <a:pPr marL="1325880" lvl="3" eaLnBrk="1" hangingPunct="1"/>
            <a:r>
              <a:rPr lang="en-US" b="1" dirty="0" smtClean="0">
                <a:latin typeface="Times New Roman" pitchFamily="-110" charset="0"/>
              </a:rPr>
              <a:t>Each statement is formed from a predetermined finite set of symbols and is constrained by some set of language syntax rules.</a:t>
            </a:r>
          </a:p>
          <a:p>
            <a:pPr marL="1325880" lvl="3" eaLnBrk="1" hangingPunct="1"/>
            <a:r>
              <a:rPr lang="en-US" b="1" dirty="0" smtClean="0">
                <a:latin typeface="Times New Roman" pitchFamily="-110" charset="0"/>
              </a:rPr>
              <a:t>The current state of the machine model is finitely presentable.</a:t>
            </a:r>
          </a:p>
          <a:p>
            <a:pPr marL="1325880" lvl="3" eaLnBrk="1" hangingPunct="1"/>
            <a:r>
              <a:rPr lang="en-US" b="1" dirty="0" smtClean="0">
                <a:latin typeface="Times New Roman" pitchFamily="-110" charset="0"/>
              </a:rPr>
              <a:t>The semantic rules of the language specify the effects of the operations on the machine’s state and the order in which these operations are executed. </a:t>
            </a:r>
          </a:p>
          <a:p>
            <a:pPr marL="1325880" lvl="3" eaLnBrk="1" hangingPunct="1"/>
            <a:r>
              <a:rPr lang="en-US" b="1" dirty="0" smtClean="0">
                <a:latin typeface="Times New Roman" pitchFamily="-110" charset="0"/>
              </a:rPr>
              <a:t>If the procedure halts when started on some input, it produces the correct answer to this given instance of the problem.</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a:xfrm>
            <a:off x="533400" y="1143000"/>
            <a:ext cx="7848600" cy="990600"/>
          </a:xfrm>
        </p:spPr>
        <p:txBody>
          <a:bodyPr/>
          <a:lstStyle/>
          <a:p>
            <a:pPr eaLnBrk="1" hangingPunct="1"/>
            <a:r>
              <a:rPr lang="en-US" sz="3200" i="1" smtClean="0">
                <a:solidFill>
                  <a:schemeClr val="bg2"/>
                </a:solidFill>
              </a:rPr>
              <a:t>NDTM's</a:t>
            </a:r>
            <a:endParaRPr lang="en-US" sz="3200" smtClean="0"/>
          </a:p>
        </p:txBody>
      </p:sp>
      <p:sp>
        <p:nvSpPr>
          <p:cNvPr id="432131" name="Rectangle 3"/>
          <p:cNvSpPr>
            <a:spLocks noGrp="1" noChangeArrowheads="1"/>
          </p:cNvSpPr>
          <p:nvPr>
            <p:ph type="body" idx="1"/>
          </p:nvPr>
        </p:nvSpPr>
        <p:spPr>
          <a:xfrm>
            <a:off x="1371600" y="2057400"/>
            <a:ext cx="7162800" cy="3429000"/>
          </a:xfrm>
        </p:spPr>
        <p:txBody>
          <a:bodyPr/>
          <a:lstStyle/>
          <a:p>
            <a:pPr eaLnBrk="1" hangingPunct="1">
              <a:buFont typeface="Times" pitchFamily="-110" charset="0"/>
              <a:buNone/>
            </a:pPr>
            <a:r>
              <a:rPr lang="en-US" sz="2400" b="1" smtClean="0"/>
              <a:t>	A major question remains: Do we have, in NDTMs, a model of computation that solves all deterministic exponential (DE) problems in polynomial time (nondeterministic polynomial time)??</a:t>
            </a:r>
          </a:p>
          <a:p>
            <a:pPr eaLnBrk="1" hangingPunct="1"/>
            <a:endParaRPr lang="en-US" sz="2400" b="1" smtClean="0"/>
          </a:p>
          <a:p>
            <a:pPr eaLnBrk="1" hangingPunct="1">
              <a:buFont typeface="Times" pitchFamily="-110" charset="0"/>
              <a:buNone/>
            </a:pPr>
            <a:r>
              <a:rPr lang="en-US" sz="2400" b="1" smtClean="0"/>
              <a:t>	It definitely solves some problems we </a:t>
            </a:r>
            <a:r>
              <a:rPr lang="en-US" sz="2400" b="1" i="1" smtClean="0"/>
              <a:t>think</a:t>
            </a:r>
            <a:r>
              <a:rPr lang="en-US" sz="2400" b="1" smtClean="0"/>
              <a:t> are DE in nondeterministic polynomial time.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eaLnBrk="1" hangingPunct="1"/>
            <a:r>
              <a:rPr lang="en-US" sz="3200" i="1" smtClean="0">
                <a:solidFill>
                  <a:schemeClr val="bg2"/>
                </a:solidFill>
              </a:rPr>
              <a:t>NDTM's</a:t>
            </a:r>
          </a:p>
        </p:txBody>
      </p:sp>
      <p:sp>
        <p:nvSpPr>
          <p:cNvPr id="547843"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000" b="1" smtClean="0"/>
              <a:t>	But, so far, all problems that have been </a:t>
            </a:r>
            <a:r>
              <a:rPr lang="en-US" sz="2000" b="1" u="sng" smtClean="0"/>
              <a:t>proven</a:t>
            </a:r>
            <a:r>
              <a:rPr lang="en-US" sz="2000" b="1" smtClean="0"/>
              <a:t> to require deterministic exponential time also require nondeterministic exponential time.</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So, the jury is still out. In the meantime, NDTMs are still valuable, because they identify a larger class of problems than does a deterministic TM - the set of decision problems for which Yes instances can be verified in polynomial time.</a:t>
            </a:r>
          </a:p>
          <a:p>
            <a:pPr eaLnBrk="1" hangingPunct="1">
              <a:lnSpc>
                <a:spcPct val="90000"/>
              </a:lnSpc>
            </a:pPr>
            <a:endParaRPr lang="en-US" sz="2800" smtClean="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ctrTitle"/>
          </p:nvPr>
        </p:nvSpPr>
        <p:spPr>
          <a:xfrm>
            <a:off x="1676400" y="1219200"/>
            <a:ext cx="7086600" cy="990600"/>
          </a:xfrm>
        </p:spPr>
        <p:txBody>
          <a:bodyPr/>
          <a:lstStyle/>
          <a:p>
            <a:pPr eaLnBrk="1" hangingPunct="1"/>
            <a:r>
              <a:rPr lang="en-US" sz="2800" i="1" smtClean="0">
                <a:solidFill>
                  <a:schemeClr val="bg2"/>
                </a:solidFill>
              </a:rPr>
              <a:t>Problem Classes</a:t>
            </a:r>
          </a:p>
        </p:txBody>
      </p:sp>
      <p:sp>
        <p:nvSpPr>
          <p:cNvPr id="236547" name="Rectangle 3"/>
          <p:cNvSpPr>
            <a:spLocks noGrp="1" noChangeArrowheads="1"/>
          </p:cNvSpPr>
          <p:nvPr>
            <p:ph type="subTitle" idx="1"/>
          </p:nvPr>
        </p:nvSpPr>
        <p:spPr>
          <a:xfrm>
            <a:off x="1600200" y="1981200"/>
            <a:ext cx="7391400" cy="3810000"/>
          </a:xfrm>
          <a:effectLst>
            <a:outerShdw dist="12699" dir="5100221" algn="ctr" rotWithShape="0">
              <a:srgbClr val="FFFFFF">
                <a:alpha val="75000"/>
              </a:srgbClr>
            </a:outerShdw>
          </a:effectLst>
        </p:spPr>
        <p:txBody>
          <a:bodyPr/>
          <a:lstStyle/>
          <a:p>
            <a:pPr algn="l" eaLnBrk="1" hangingPunct="1">
              <a:buFont typeface="Times" pitchFamily="-110" charset="0"/>
              <a:buNone/>
            </a:pPr>
            <a:r>
              <a:rPr lang="en-US" sz="2000" b="1" smtClean="0"/>
              <a:t>We now begin to discuss several different classes of problems. The first two will be: </a:t>
            </a:r>
          </a:p>
          <a:p>
            <a:pPr algn="l" eaLnBrk="1" hangingPunct="1">
              <a:buFont typeface="Times" pitchFamily="-110" charset="0"/>
              <a:buNone/>
            </a:pPr>
            <a:endParaRPr lang="en-US" sz="2000" b="1" smtClean="0"/>
          </a:p>
          <a:p>
            <a:pPr algn="l" eaLnBrk="1" hangingPunct="1">
              <a:buFont typeface="Times" pitchFamily="-110" charset="0"/>
              <a:buNone/>
            </a:pPr>
            <a:r>
              <a:rPr lang="en-US" sz="2000" b="1" smtClean="0"/>
              <a:t>	NP 		'Nondeterministic' Polynomial</a:t>
            </a:r>
          </a:p>
          <a:p>
            <a:pPr algn="l" eaLnBrk="1" hangingPunct="1">
              <a:buFont typeface="Times" pitchFamily="-110" charset="0"/>
              <a:buNone/>
            </a:pPr>
            <a:endParaRPr lang="en-US" sz="2000" b="1" smtClean="0"/>
          </a:p>
          <a:p>
            <a:pPr algn="l" eaLnBrk="1" hangingPunct="1">
              <a:buFont typeface="Times" pitchFamily="-110" charset="0"/>
              <a:buNone/>
            </a:pPr>
            <a:r>
              <a:rPr lang="en-US" sz="2000" b="1" smtClean="0"/>
              <a:t>	P   		'Deterministic' Polynomial,</a:t>
            </a:r>
          </a:p>
          <a:p>
            <a:pPr algn="l" eaLnBrk="1" hangingPunct="1">
              <a:buFont typeface="Times" pitchFamily="-110" charset="0"/>
              <a:buNone/>
            </a:pPr>
            <a:r>
              <a:rPr lang="en-US" sz="2000" b="1" smtClean="0"/>
              <a:t> 				The 'easiest' problems in NP</a:t>
            </a:r>
          </a:p>
          <a:p>
            <a:pPr algn="l" eaLnBrk="1" hangingPunct="1">
              <a:buFont typeface="Times" pitchFamily="-110" charset="0"/>
              <a:buNone/>
            </a:pPr>
            <a:endParaRPr lang="en-US" sz="2000" b="1" smtClean="0"/>
          </a:p>
          <a:p>
            <a:pPr algn="l" eaLnBrk="1" hangingPunct="1">
              <a:buFont typeface="Times" pitchFamily="-110" charset="0"/>
              <a:buNone/>
            </a:pPr>
            <a:r>
              <a:rPr lang="en-US" sz="2000" b="1" smtClean="0"/>
              <a:t>Their definitions are rooted in the depths of Formal Languages and Automata Theory as just described, but it is worth repeating some of it in the next few slides.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r>
              <a:rPr lang="en-US" sz="2800" i="1" smtClean="0">
                <a:solidFill>
                  <a:schemeClr val="bg2"/>
                </a:solidFill>
              </a:rPr>
              <a:t>Problem Classes</a:t>
            </a:r>
          </a:p>
        </p:txBody>
      </p:sp>
      <p:sp>
        <p:nvSpPr>
          <p:cNvPr id="237571" name="Rectangle 3"/>
          <p:cNvSpPr>
            <a:spLocks noGrp="1" noChangeArrowheads="1"/>
          </p:cNvSpPr>
          <p:nvPr>
            <p:ph type="body" idx="1"/>
          </p:nvPr>
        </p:nvSpPr>
        <p:spPr/>
        <p:txBody>
          <a:bodyPr/>
          <a:lstStyle/>
          <a:p>
            <a:pPr eaLnBrk="1" hangingPunct="1">
              <a:buFont typeface="Times" pitchFamily="-110" charset="0"/>
              <a:buNone/>
            </a:pPr>
            <a:r>
              <a:rPr lang="en-US" sz="2000" b="1" smtClean="0"/>
              <a:t>	We assume knowledge of Deterministic and Nondeterministic Turing Machines. (DTM's and NDTM's)</a:t>
            </a:r>
          </a:p>
          <a:p>
            <a:pPr eaLnBrk="1" hangingPunct="1"/>
            <a:endParaRPr lang="en-US" sz="2000" b="1" smtClean="0"/>
          </a:p>
          <a:p>
            <a:pPr eaLnBrk="1" hangingPunct="1">
              <a:buFont typeface="Times" pitchFamily="-110" charset="0"/>
              <a:buNone/>
            </a:pPr>
            <a:r>
              <a:rPr lang="en-US" sz="2000" b="1" smtClean="0"/>
              <a:t>	The only use in life of a NDTM is to scan a string of characters X and proceed by state transitions until an 'accept' state is entered.</a:t>
            </a:r>
          </a:p>
          <a:p>
            <a:pPr eaLnBrk="1" hangingPunct="1"/>
            <a:endParaRPr lang="en-US" sz="2000" b="1" smtClean="0"/>
          </a:p>
          <a:p>
            <a:pPr eaLnBrk="1" hangingPunct="1">
              <a:buFont typeface="Times" pitchFamily="-110" charset="0"/>
              <a:buNone/>
            </a:pPr>
            <a:r>
              <a:rPr lang="en-US" sz="2000" b="1" smtClean="0"/>
              <a:t>	X </a:t>
            </a:r>
            <a:r>
              <a:rPr lang="en-US" sz="2000" b="1" u="sng" smtClean="0"/>
              <a:t>must</a:t>
            </a:r>
            <a:r>
              <a:rPr lang="en-US" sz="2000" b="1" smtClean="0"/>
              <a:t> be in the language the NDTM is designed to recognize. Otherwise, it blows up!!</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r>
              <a:rPr lang="en-US" sz="2800" i="1" smtClean="0">
                <a:solidFill>
                  <a:schemeClr val="bg2"/>
                </a:solidFill>
              </a:rPr>
              <a:t>Problem Classes</a:t>
            </a:r>
          </a:p>
        </p:txBody>
      </p:sp>
      <p:sp>
        <p:nvSpPr>
          <p:cNvPr id="548867" name="Rectangle 3"/>
          <p:cNvSpPr>
            <a:spLocks noGrp="1" noChangeArrowheads="1"/>
          </p:cNvSpPr>
          <p:nvPr>
            <p:ph type="body" idx="1"/>
          </p:nvPr>
        </p:nvSpPr>
        <p:spPr/>
        <p:txBody>
          <a:bodyPr/>
          <a:lstStyle/>
          <a:p>
            <a:pPr eaLnBrk="1" hangingPunct="1">
              <a:buFont typeface="Times" pitchFamily="-110" charset="0"/>
              <a:buNone/>
            </a:pPr>
            <a:r>
              <a:rPr lang="en-US" sz="2000" b="1" smtClean="0"/>
              <a:t>	So, what good is it? </a:t>
            </a:r>
          </a:p>
          <a:p>
            <a:pPr eaLnBrk="1" hangingPunct="1">
              <a:buFont typeface="Times" pitchFamily="-110" charset="0"/>
              <a:buNone/>
            </a:pPr>
            <a:endParaRPr lang="en-US" sz="2000" b="1" smtClean="0"/>
          </a:p>
          <a:p>
            <a:pPr eaLnBrk="1" hangingPunct="1">
              <a:buFont typeface="Times" pitchFamily="-110" charset="0"/>
              <a:buNone/>
            </a:pPr>
            <a:r>
              <a:rPr lang="en-US" sz="2000" b="1" smtClean="0"/>
              <a:t>	We can count the number of transitions on the shortest path (elapsed time) to the accept state!!!</a:t>
            </a:r>
          </a:p>
          <a:p>
            <a:pPr eaLnBrk="1" hangingPunct="1">
              <a:buFont typeface="Times" pitchFamily="-110" charset="0"/>
              <a:buNone/>
            </a:pPr>
            <a:r>
              <a:rPr lang="en-US" sz="2000" b="1" smtClean="0"/>
              <a:t>	</a:t>
            </a:r>
          </a:p>
          <a:p>
            <a:pPr eaLnBrk="1" hangingPunct="1">
              <a:buFont typeface="Times" pitchFamily="-110" charset="0"/>
              <a:buNone/>
            </a:pPr>
            <a:r>
              <a:rPr lang="en-US" sz="2000" b="1" smtClean="0"/>
              <a:t>	If there is a constant k for which the number of transitions is at most |X|</a:t>
            </a:r>
            <a:r>
              <a:rPr lang="en-US" sz="2000" b="1" baseline="30000" smtClean="0"/>
              <a:t>k</a:t>
            </a:r>
            <a:r>
              <a:rPr lang="en-US" sz="2000" b="1" smtClean="0"/>
              <a:t>, then the language is said to be 'nondeterministic polynomial.'</a:t>
            </a:r>
          </a:p>
          <a:p>
            <a:pPr eaLnBrk="1" hangingPunct="1"/>
            <a:endParaRPr lang="en-US" sz="2000" b="1" smtClean="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pPr eaLnBrk="1" hangingPunct="1"/>
            <a:r>
              <a:rPr lang="en-US" sz="2800" i="1" smtClean="0">
                <a:solidFill>
                  <a:schemeClr val="bg2"/>
                </a:solidFill>
              </a:rPr>
              <a:t>Problem Classes</a:t>
            </a:r>
          </a:p>
        </p:txBody>
      </p:sp>
      <p:sp>
        <p:nvSpPr>
          <p:cNvPr id="238595" name="Rectangle 3"/>
          <p:cNvSpPr>
            <a:spLocks noGrp="1" noChangeArrowheads="1"/>
          </p:cNvSpPr>
          <p:nvPr>
            <p:ph type="body" idx="1"/>
          </p:nvPr>
        </p:nvSpPr>
        <p:spPr>
          <a:xfrm>
            <a:off x="1600200" y="2133600"/>
            <a:ext cx="7315200" cy="3962400"/>
          </a:xfrm>
        </p:spPr>
        <p:txBody>
          <a:bodyPr/>
          <a:lstStyle/>
          <a:p>
            <a:pPr eaLnBrk="1" hangingPunct="1">
              <a:buFont typeface="Times" pitchFamily="-110" charset="0"/>
              <a:buNone/>
            </a:pPr>
            <a:r>
              <a:rPr lang="en-US" sz="2000" b="1" smtClean="0"/>
              <a:t>	The subset of YES instances of the set of instances of a decision problem, as we have described them above, is a language.</a:t>
            </a:r>
          </a:p>
          <a:p>
            <a:pPr lvl="1" eaLnBrk="1" hangingPunct="1">
              <a:buFont typeface="Times" pitchFamily="-110" charset="0"/>
              <a:buNone/>
            </a:pPr>
            <a:r>
              <a:rPr lang="en-US" sz="1800" b="1" smtClean="0"/>
              <a:t>	When given an instance, we want to know that it is in the subset of Yes instances. (All answers to Yes instances look alike - we don't care which one we get or how it was obtained).</a:t>
            </a:r>
          </a:p>
          <a:p>
            <a:pPr lvl="1" eaLnBrk="1" hangingPunct="1"/>
            <a:endParaRPr lang="en-US" sz="1800" b="1" smtClean="0"/>
          </a:p>
          <a:p>
            <a:pPr lvl="1" eaLnBrk="1" hangingPunct="1">
              <a:buFont typeface="Times" pitchFamily="-110" charset="0"/>
              <a:buNone/>
            </a:pPr>
            <a:r>
              <a:rPr lang="en-US" sz="1800" b="1" smtClean="0"/>
              <a:t>	This begs the question "What about the No instances?"</a:t>
            </a:r>
          </a:p>
          <a:p>
            <a:pPr lvl="1" eaLnBrk="1" hangingPunct="1"/>
            <a:endParaRPr lang="en-US" sz="1800" b="1" smtClean="0"/>
          </a:p>
          <a:p>
            <a:pPr lvl="1" eaLnBrk="1" hangingPunct="1">
              <a:buFont typeface="Times" pitchFamily="-110" charset="0"/>
              <a:buNone/>
            </a:pPr>
            <a:r>
              <a:rPr lang="en-US" sz="1800" b="1" smtClean="0"/>
              <a:t>	The answer is that we will get to them later. (They will actually form another class of problems.)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pPr eaLnBrk="1" hangingPunct="1"/>
            <a:r>
              <a:rPr lang="en-US" sz="2800" i="1" smtClean="0">
                <a:solidFill>
                  <a:schemeClr val="bg2"/>
                </a:solidFill>
              </a:rPr>
              <a:t>Problem Classes</a:t>
            </a:r>
          </a:p>
        </p:txBody>
      </p:sp>
      <p:sp>
        <p:nvSpPr>
          <p:cNvPr id="239619"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1800" b="1" smtClean="0"/>
              <a:t>	This actually defines our first Class, NP, the set of decision problems whose Yes instances can be solved by a Nondeterministic Turing Machine in polynomial time.</a:t>
            </a:r>
          </a:p>
          <a:p>
            <a:pPr eaLnBrk="1" hangingPunct="1">
              <a:lnSpc>
                <a:spcPct val="90000"/>
              </a:lnSpc>
            </a:pPr>
            <a:endParaRPr lang="en-US" sz="1800" b="1" smtClean="0"/>
          </a:p>
          <a:p>
            <a:pPr eaLnBrk="1" hangingPunct="1">
              <a:lnSpc>
                <a:spcPct val="90000"/>
              </a:lnSpc>
              <a:buFont typeface="Times" pitchFamily="-110" charset="0"/>
              <a:buNone/>
            </a:pPr>
            <a:r>
              <a:rPr lang="en-US" sz="1800" b="1" smtClean="0"/>
              <a:t>	That knowledge is not of much use!! We still don't know how to tell (easily) if a problem is in NP. And, that's our goal.</a:t>
            </a:r>
          </a:p>
          <a:p>
            <a:pPr eaLnBrk="1" hangingPunct="1">
              <a:lnSpc>
                <a:spcPct val="90000"/>
              </a:lnSpc>
            </a:pPr>
            <a:endParaRPr lang="en-US" sz="1800" b="1" smtClean="0"/>
          </a:p>
          <a:p>
            <a:pPr eaLnBrk="1" hangingPunct="1">
              <a:lnSpc>
                <a:spcPct val="90000"/>
              </a:lnSpc>
              <a:buFont typeface="Times" pitchFamily="-110" charset="0"/>
              <a:buNone/>
            </a:pPr>
            <a:r>
              <a:rPr lang="en-US" sz="1800" b="1" smtClean="0"/>
              <a:t>	Fortunately, all we are doing with a NDTM is tracing the correct path to the accept state. Since all we are interested in doing is counting it's length, if someone just gave us the correct path and we followed it, we could learn the same thing - how long it is.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r>
              <a:rPr lang="en-US" sz="2800" i="1" smtClean="0">
                <a:solidFill>
                  <a:schemeClr val="bg2"/>
                </a:solidFill>
              </a:rPr>
              <a:t>Problem Classes</a:t>
            </a:r>
          </a:p>
        </p:txBody>
      </p:sp>
      <p:sp>
        <p:nvSpPr>
          <p:cNvPr id="240643"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b="1" smtClean="0"/>
              <a:t>	It is even simpler than that (all this has been proven mathematically). Consider the following problem:</a:t>
            </a:r>
          </a:p>
          <a:p>
            <a:pPr lvl="1" eaLnBrk="1" hangingPunct="1">
              <a:lnSpc>
                <a:spcPct val="90000"/>
              </a:lnSpc>
              <a:buFont typeface="Times" pitchFamily="-110" charset="0"/>
              <a:buNone/>
            </a:pPr>
            <a:r>
              <a:rPr lang="en-US" sz="2000" b="1" smtClean="0"/>
              <a:t>	You have a big van that can carry 10,000 lbs. You also have a batch of objects with weights w</a:t>
            </a:r>
            <a:r>
              <a:rPr lang="en-US" sz="2000" b="1" baseline="-25000" smtClean="0"/>
              <a:t>1</a:t>
            </a:r>
            <a:r>
              <a:rPr lang="en-US" sz="2000" b="1" smtClean="0"/>
              <a:t>, w</a:t>
            </a:r>
            <a:r>
              <a:rPr lang="en-US" sz="2000" b="1" baseline="-25000" smtClean="0"/>
              <a:t>2</a:t>
            </a:r>
            <a:r>
              <a:rPr lang="en-US" sz="2000" b="1" smtClean="0"/>
              <a:t>, …, w</a:t>
            </a:r>
            <a:r>
              <a:rPr lang="en-US" sz="2000" b="1" baseline="-25000" smtClean="0"/>
              <a:t>n</a:t>
            </a:r>
            <a:r>
              <a:rPr lang="en-US" sz="2000" b="1" smtClean="0"/>
              <a:t> lbs. Their total sum is more than 10,000 lbs, so you can't haul all of them.</a:t>
            </a:r>
          </a:p>
          <a:p>
            <a:pPr lvl="1" eaLnBrk="1" hangingPunct="1">
              <a:lnSpc>
                <a:spcPct val="90000"/>
              </a:lnSpc>
              <a:buFont typeface="Times" pitchFamily="-110" charset="0"/>
              <a:buNone/>
            </a:pPr>
            <a:r>
              <a:rPr lang="en-US" sz="2000" b="1" smtClean="0"/>
              <a:t>	</a:t>
            </a:r>
          </a:p>
          <a:p>
            <a:pPr lvl="1" eaLnBrk="1" hangingPunct="1">
              <a:lnSpc>
                <a:spcPct val="90000"/>
              </a:lnSpc>
              <a:buFont typeface="Times" pitchFamily="-110" charset="0"/>
              <a:buNone/>
            </a:pPr>
            <a:r>
              <a:rPr lang="en-US" sz="2000" b="1" smtClean="0"/>
              <a:t>	Can you load the van with exactly 10,000 lbs?</a:t>
            </a:r>
          </a:p>
          <a:p>
            <a:pPr lvl="1" eaLnBrk="1" hangingPunct="1">
              <a:lnSpc>
                <a:spcPct val="90000"/>
              </a:lnSpc>
              <a:buFont typeface="Times" pitchFamily="-110" charset="0"/>
              <a:buNone/>
            </a:pPr>
            <a:r>
              <a:rPr lang="en-US" sz="2000" b="1" smtClean="0"/>
              <a:t>		(WOW. That's the SubsetSum problem.)</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lstStyle/>
          <a:p>
            <a:pPr eaLnBrk="1" hangingPunct="1"/>
            <a:r>
              <a:rPr lang="en-US" sz="2800" i="1" smtClean="0">
                <a:solidFill>
                  <a:schemeClr val="bg2"/>
                </a:solidFill>
              </a:rPr>
              <a:t>Problem Classes</a:t>
            </a:r>
          </a:p>
        </p:txBody>
      </p:sp>
      <p:sp>
        <p:nvSpPr>
          <p:cNvPr id="241667"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000" b="1" smtClean="0"/>
              <a:t>	Now, suppose it is possible (i.e., a Yes instance) and someone tells you exactly what objects to select.</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We can add the weights of those selected objects and verify the correctness of the selection.</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This is the same as following the correct path in a NDTM. (Well, not just the same, but it can be proven to be equivalent.)</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Therefore, all we have to do is count how long it takes to verify that a "correct" answer" is in fact correct.</a:t>
            </a:r>
            <a:endParaRPr lang="en-US" b="1" smtClean="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32771" name="Rectangle 3"/>
          <p:cNvSpPr>
            <a:spLocks noGrp="1" noChangeArrowheads="1"/>
          </p:cNvSpPr>
          <p:nvPr>
            <p:ph type="body" idx="1"/>
          </p:nvPr>
        </p:nvSpPr>
        <p:spPr/>
        <p:txBody>
          <a:bodyPr/>
          <a:lstStyle/>
          <a:p>
            <a:pPr algn="ctr" eaLnBrk="1" hangingPunct="1">
              <a:buFont typeface="Times" pitchFamily="-110" charset="0"/>
              <a:buNone/>
            </a:pPr>
            <a:endParaRPr lang="en-US" b="1" smtClean="0">
              <a:latin typeface="Times New Roman" pitchFamily="-110" charset="0"/>
            </a:endParaRPr>
          </a:p>
          <a:p>
            <a:pPr algn="ctr" eaLnBrk="1" hangingPunct="1">
              <a:buFont typeface="Times" pitchFamily="-110" charset="0"/>
              <a:buNone/>
            </a:pPr>
            <a:r>
              <a:rPr lang="en-US" sz="2000" b="1" smtClean="0">
                <a:latin typeface="Times New Roman" pitchFamily="-110" charset="0"/>
              </a:rPr>
              <a:t>We are now ready for our</a:t>
            </a:r>
            <a:endParaRPr lang="en-US" b="1" smtClean="0">
              <a:latin typeface="Times New Roman" pitchFamily="-110" charset="0"/>
            </a:endParaRPr>
          </a:p>
          <a:p>
            <a:pPr algn="ctr" eaLnBrk="1" hangingPunct="1">
              <a:buFont typeface="Times" pitchFamily="-110" charset="0"/>
              <a:buNone/>
            </a:pPr>
            <a:endParaRPr lang="en-US" b="1" smtClean="0">
              <a:latin typeface="Times New Roman" pitchFamily="-110" charset="0"/>
            </a:endParaRPr>
          </a:p>
          <a:p>
            <a:pPr algn="ctr" eaLnBrk="1" hangingPunct="1">
              <a:buFont typeface="Times" pitchFamily="-110" charset="0"/>
              <a:buNone/>
            </a:pPr>
            <a:r>
              <a:rPr lang="en-US" b="1" smtClean="0">
                <a:latin typeface="Times New Roman" pitchFamily="-110" charset="0"/>
              </a:rPr>
              <a:t>First Significant Class of Problems: </a:t>
            </a:r>
          </a:p>
          <a:p>
            <a:pPr algn="ctr" eaLnBrk="1" hangingPunct="1">
              <a:buFont typeface="Times" pitchFamily="-110" charset="0"/>
              <a:buNone/>
            </a:pPr>
            <a:r>
              <a:rPr lang="en-US" b="1" smtClean="0">
                <a:latin typeface="Times New Roman" pitchFamily="-110" charset="0"/>
              </a:rPr>
              <a:t>The Class NP</a:t>
            </a:r>
          </a:p>
          <a:p>
            <a:pPr eaLnBrk="1" hangingPunct="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 </a:t>
            </a:r>
          </a:p>
        </p:txBody>
      </p:sp>
      <p:sp>
        <p:nvSpPr>
          <p:cNvPr id="8195" name="Rectangle 3"/>
          <p:cNvSpPr>
            <a:spLocks noGrp="1" noChangeArrowheads="1"/>
          </p:cNvSpPr>
          <p:nvPr>
            <p:ph type="body" idx="1"/>
          </p:nvPr>
        </p:nvSpPr>
        <p:spPr/>
        <p:txBody>
          <a:bodyPr/>
          <a:lstStyle/>
          <a:p>
            <a:pPr lvl="2" eaLnBrk="1" hangingPunct="1">
              <a:buFont typeface="Times" pitchFamily="-110" charset="0"/>
              <a:buNone/>
            </a:pPr>
            <a:r>
              <a:rPr lang="en-US" b="1" dirty="0" smtClean="0">
                <a:latin typeface="Times New Roman" pitchFamily="-110" charset="0"/>
              </a:rPr>
              <a:t>An Algorithm:</a:t>
            </a:r>
            <a:endParaRPr lang="en-US" dirty="0" smtClean="0">
              <a:latin typeface="Times New Roman" pitchFamily="-110" charset="0"/>
            </a:endParaRPr>
          </a:p>
          <a:p>
            <a:pPr lvl="2" eaLnBrk="1" hangingPunct="1">
              <a:buFont typeface="Times" pitchFamily="-110" charset="0"/>
              <a:buNone/>
            </a:pPr>
            <a:r>
              <a:rPr lang="en-US" dirty="0" smtClean="0">
                <a:latin typeface="Times New Roman" pitchFamily="-110" charset="0"/>
              </a:rPr>
              <a:t>	</a:t>
            </a:r>
            <a:r>
              <a:rPr lang="en-US" b="1" dirty="0" smtClean="0">
                <a:latin typeface="Times New Roman" pitchFamily="-110" charset="0"/>
              </a:rPr>
              <a:t>A procedure that</a:t>
            </a:r>
          </a:p>
          <a:p>
            <a:pPr lvl="3" eaLnBrk="1" hangingPunct="1"/>
            <a:r>
              <a:rPr lang="en-US" b="1" dirty="0" smtClean="0">
                <a:latin typeface="Times New Roman" pitchFamily="-110" charset="0"/>
              </a:rPr>
              <a:t>Correctly solves any instance of a given problem. </a:t>
            </a:r>
          </a:p>
          <a:p>
            <a:pPr lvl="3" eaLnBrk="1" hangingPunct="1"/>
            <a:r>
              <a:rPr lang="en-US" b="1" dirty="0" smtClean="0">
                <a:latin typeface="Times New Roman" pitchFamily="-110" charset="0"/>
              </a:rPr>
              <a:t>Completes execution in a finite number of steps no matter what input it receives.</a:t>
            </a:r>
          </a:p>
          <a:p>
            <a:pPr eaLnBrk="1" hangingPunct="1"/>
            <a:endParaRPr lang="en-US" b="1"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367619" name="Rectangle 3"/>
          <p:cNvSpPr>
            <a:spLocks noGrp="1" noChangeArrowheads="1"/>
          </p:cNvSpPr>
          <p:nvPr>
            <p:ph type="body" idx="1"/>
          </p:nvPr>
        </p:nvSpPr>
        <p:spPr/>
        <p:txBody>
          <a:bodyPr/>
          <a:lstStyle/>
          <a:p>
            <a:pPr eaLnBrk="1" hangingPunct="1">
              <a:buFont typeface="Times" pitchFamily="-110" charset="0"/>
              <a:buNone/>
            </a:pPr>
            <a:r>
              <a:rPr lang="en-US" sz="2400" b="1" smtClean="0"/>
              <a:t>	We have, already, an informal definition for the set NP. We will now try to get a better idea of what NP includes, what it does not include, and give a formal definition.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endParaRPr lang="en-US" sz="3200">
              <a:solidFill>
                <a:schemeClr val="tx2">
                  <a:alpha val="50000"/>
                </a:schemeClr>
              </a:solidFill>
            </a:endParaRPr>
          </a:p>
        </p:txBody>
      </p:sp>
      <p:sp>
        <p:nvSpPr>
          <p:cNvPr id="33795" name="Rectangle 3"/>
          <p:cNvSpPr>
            <a:spLocks noGrp="1" noChangeArrowheads="1"/>
          </p:cNvSpPr>
          <p:nvPr>
            <p:ph type="body" idx="1"/>
          </p:nvPr>
        </p:nvSpPr>
        <p:spPr>
          <a:xfrm>
            <a:off x="1143000" y="2286000"/>
            <a:ext cx="7162800" cy="3429000"/>
          </a:xfrm>
        </p:spPr>
        <p:txBody>
          <a:bodyPr/>
          <a:lstStyle/>
          <a:p>
            <a:pPr lvl="2" eaLnBrk="1" hangingPunct="1">
              <a:buFont typeface="Times" pitchFamily="-110" charset="0"/>
              <a:buNone/>
            </a:pPr>
            <a:r>
              <a:rPr lang="en-US" b="1" smtClean="0">
                <a:latin typeface="Times New Roman" pitchFamily="-110" charset="0"/>
              </a:rPr>
              <a:t>	Consider two seemingly closely related statements (versions) of a single problem. We show they are actually very different. Let G = (V, E) be a graph.</a:t>
            </a:r>
          </a:p>
          <a:p>
            <a:pPr lvl="3" eaLnBrk="1" hangingPunct="1"/>
            <a:endParaRPr lang="en-US" b="1" smtClean="0">
              <a:latin typeface="Times New Roman" pitchFamily="-110" charset="0"/>
            </a:endParaRPr>
          </a:p>
          <a:p>
            <a:pPr lvl="3" eaLnBrk="1" hangingPunct="1">
              <a:buFont typeface="Times" pitchFamily="-110" charset="0"/>
              <a:buNone/>
            </a:pPr>
            <a:r>
              <a:rPr lang="en-US" b="1" smtClean="0">
                <a:latin typeface="Times New Roman" pitchFamily="-110" charset="0"/>
              </a:rPr>
              <a:t>   Definition: X </a:t>
            </a:r>
            <a:r>
              <a:rPr lang="en-US" b="1" smtClean="0">
                <a:latin typeface="Times New Roman" pitchFamily="-110" charset="0"/>
                <a:sym typeface="Symbol" pitchFamily="-110" charset="2"/>
              </a:rPr>
              <a:t></a:t>
            </a:r>
            <a:r>
              <a:rPr lang="en-US" b="1" smtClean="0">
                <a:latin typeface="Times New Roman" pitchFamily="-110" charset="0"/>
              </a:rPr>
              <a:t> V(G) is a </a:t>
            </a:r>
            <a:r>
              <a:rPr lang="en-US" b="1" i="1" smtClean="0">
                <a:latin typeface="Times New Roman" pitchFamily="-110" charset="0"/>
              </a:rPr>
              <a:t>vertex cover</a:t>
            </a:r>
            <a:r>
              <a:rPr lang="en-US" b="1" smtClean="0">
                <a:latin typeface="Times New Roman" pitchFamily="-110" charset="0"/>
              </a:rPr>
              <a:t> if every edge in G has at least one endpoint in X.</a:t>
            </a:r>
          </a:p>
          <a:p>
            <a:pPr eaLnBrk="1" hangingPunct="1"/>
            <a:endParaRPr lang="en-US" b="1"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34819" name="Rectangle 3"/>
          <p:cNvSpPr>
            <a:spLocks noGrp="1" noChangeArrowheads="1"/>
          </p:cNvSpPr>
          <p:nvPr>
            <p:ph type="body" idx="1"/>
          </p:nvPr>
        </p:nvSpPr>
        <p:spPr>
          <a:xfrm>
            <a:off x="1219200" y="2286000"/>
            <a:ext cx="7162800" cy="3429000"/>
          </a:xfrm>
        </p:spPr>
        <p:txBody>
          <a:bodyPr/>
          <a:lstStyle/>
          <a:p>
            <a:pPr lvl="2" eaLnBrk="1" hangingPunct="1">
              <a:lnSpc>
                <a:spcPct val="90000"/>
              </a:lnSpc>
              <a:buFont typeface="Times" pitchFamily="-110" charset="0"/>
              <a:buNone/>
            </a:pPr>
            <a:r>
              <a:rPr lang="en-US" b="1" smtClean="0">
                <a:latin typeface="Times New Roman" pitchFamily="-110" charset="0"/>
              </a:rPr>
              <a:t>Version 1. Given a graph G and an integer k.</a:t>
            </a:r>
          </a:p>
          <a:p>
            <a:pPr lvl="2" eaLnBrk="1" hangingPunct="1">
              <a:lnSpc>
                <a:spcPct val="90000"/>
              </a:lnSpc>
              <a:buFont typeface="Times" pitchFamily="-110" charset="0"/>
              <a:buNone/>
            </a:pPr>
            <a:r>
              <a:rPr lang="en-US" b="1" smtClean="0">
                <a:latin typeface="Times New Roman" pitchFamily="-110" charset="0"/>
              </a:rPr>
              <a:t>		         Does G contain a vertex cover </a:t>
            </a:r>
          </a:p>
          <a:p>
            <a:pPr lvl="2" eaLnBrk="1" hangingPunct="1">
              <a:lnSpc>
                <a:spcPct val="90000"/>
              </a:lnSpc>
              <a:buFont typeface="Times" pitchFamily="-110" charset="0"/>
              <a:buNone/>
            </a:pPr>
            <a:r>
              <a:rPr lang="en-US" b="1" smtClean="0">
                <a:latin typeface="Times New Roman" pitchFamily="-110" charset="0"/>
              </a:rPr>
              <a:t>		         with at most k vertices?</a:t>
            </a:r>
          </a:p>
          <a:p>
            <a:pPr lvl="2" eaLnBrk="1" hangingPunct="1">
              <a:lnSpc>
                <a:spcPct val="90000"/>
              </a:lnSpc>
              <a:buFont typeface="Times" pitchFamily="-110" charset="0"/>
              <a:buNone/>
            </a:pPr>
            <a:endParaRPr lang="en-US" b="1" smtClean="0">
              <a:latin typeface="Times New Roman" pitchFamily="-110" charset="0"/>
            </a:endParaRPr>
          </a:p>
          <a:p>
            <a:pPr lvl="2" eaLnBrk="1" hangingPunct="1">
              <a:lnSpc>
                <a:spcPct val="90000"/>
              </a:lnSpc>
              <a:buFont typeface="Times" pitchFamily="-110" charset="0"/>
              <a:buNone/>
            </a:pPr>
            <a:r>
              <a:rPr lang="en-US" b="1" smtClean="0">
                <a:latin typeface="Times New Roman" pitchFamily="-110" charset="0"/>
              </a:rPr>
              <a:t>Version 2. Given a graph G and an integer k. </a:t>
            </a:r>
          </a:p>
          <a:p>
            <a:pPr lvl="2" eaLnBrk="1" hangingPunct="1">
              <a:lnSpc>
                <a:spcPct val="90000"/>
              </a:lnSpc>
              <a:buFont typeface="Times" pitchFamily="-110" charset="0"/>
              <a:buNone/>
            </a:pPr>
            <a:r>
              <a:rPr lang="en-US" b="1" smtClean="0">
                <a:latin typeface="Times New Roman" pitchFamily="-110" charset="0"/>
              </a:rPr>
              <a:t>		      Does the smallest vertex cover of G </a:t>
            </a:r>
          </a:p>
          <a:p>
            <a:pPr lvl="2" eaLnBrk="1" hangingPunct="1">
              <a:lnSpc>
                <a:spcPct val="90000"/>
              </a:lnSpc>
              <a:buFont typeface="Times" pitchFamily="-110" charset="0"/>
              <a:buNone/>
            </a:pPr>
            <a:r>
              <a:rPr lang="en-US" b="1" smtClean="0">
                <a:latin typeface="Times New Roman" pitchFamily="-110" charset="0"/>
              </a:rPr>
              <a:t>                  have exactly k vertices?</a:t>
            </a:r>
          </a:p>
          <a:p>
            <a:pPr eaLnBrk="1" hangingPunct="1">
              <a:lnSpc>
                <a:spcPct val="90000"/>
              </a:lnSpc>
            </a:pPr>
            <a:endParaRPr lang="en-US" b="1" smtClean="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35843" name="Rectangle 3"/>
          <p:cNvSpPr>
            <a:spLocks noGrp="1" noChangeArrowheads="1"/>
          </p:cNvSpPr>
          <p:nvPr>
            <p:ph type="body" idx="1"/>
          </p:nvPr>
        </p:nvSpPr>
        <p:spPr/>
        <p:txBody>
          <a:bodyPr/>
          <a:lstStyle/>
          <a:p>
            <a:pPr lvl="2" eaLnBrk="1" hangingPunct="1">
              <a:buFont typeface="Times" pitchFamily="-110" charset="0"/>
              <a:buNone/>
            </a:pPr>
            <a:r>
              <a:rPr lang="en-US" smtClean="0">
                <a:latin typeface="Times New Roman" pitchFamily="-110" charset="0"/>
              </a:rPr>
              <a:t>	</a:t>
            </a:r>
            <a:r>
              <a:rPr lang="en-US" b="1" smtClean="0">
                <a:latin typeface="Times New Roman" pitchFamily="-110" charset="0"/>
              </a:rPr>
              <a:t>Suppose, for either version, we are given a graph G and an integer k for which the answer is "yes." Someone also gives us a set X of vertices and claims </a:t>
            </a:r>
          </a:p>
          <a:p>
            <a:pPr lvl="2" eaLnBrk="1" hangingPunct="1">
              <a:buFont typeface="Times" pitchFamily="-110" charset="0"/>
              <a:buNone/>
            </a:pPr>
            <a:r>
              <a:rPr lang="en-US" b="1" smtClean="0">
                <a:latin typeface="Times New Roman" pitchFamily="-110" charset="0"/>
              </a:rPr>
              <a:t>		</a:t>
            </a:r>
          </a:p>
          <a:p>
            <a:pPr lvl="2" eaLnBrk="1" hangingPunct="1">
              <a:buFont typeface="Times" pitchFamily="-110" charset="0"/>
              <a:buNone/>
            </a:pPr>
            <a:r>
              <a:rPr lang="en-US" b="1" smtClean="0">
                <a:latin typeface="Times New Roman" pitchFamily="-110" charset="0"/>
              </a:rPr>
              <a:t>		"X satisfies the conditions."</a:t>
            </a:r>
          </a:p>
          <a:p>
            <a:pPr eaLnBrk="1" hangingPunct="1"/>
            <a:endParaRPr lang="en-US"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endParaRPr lang="en-US" sz="3200">
              <a:solidFill>
                <a:schemeClr val="tx2">
                  <a:alpha val="50000"/>
                </a:schemeClr>
              </a:solidFill>
            </a:endParaRPr>
          </a:p>
        </p:txBody>
      </p:sp>
      <p:sp>
        <p:nvSpPr>
          <p:cNvPr id="36867" name="Rectangle 3"/>
          <p:cNvSpPr>
            <a:spLocks noGrp="1" noChangeArrowheads="1"/>
          </p:cNvSpPr>
          <p:nvPr>
            <p:ph type="body" idx="1"/>
          </p:nvPr>
        </p:nvSpPr>
        <p:spPr>
          <a:xfrm>
            <a:off x="1219200" y="2286000"/>
            <a:ext cx="7162800" cy="3429000"/>
          </a:xfrm>
        </p:spPr>
        <p:txBody>
          <a:bodyPr/>
          <a:lstStyle/>
          <a:p>
            <a:pPr lvl="2" eaLnBrk="1" hangingPunct="1">
              <a:buFont typeface="Times" pitchFamily="-110" charset="0"/>
              <a:buNone/>
            </a:pPr>
            <a:r>
              <a:rPr lang="en-US" b="1" smtClean="0">
                <a:latin typeface="Times New Roman" pitchFamily="-110" charset="0"/>
              </a:rPr>
              <a:t>	In Version 1, we can fairly easily check that the claim is correct – in polynomial time.</a:t>
            </a:r>
          </a:p>
          <a:p>
            <a:pPr lvl="2" eaLnBrk="1" hangingPunct="1">
              <a:buFont typeface="Times" pitchFamily="-110" charset="0"/>
              <a:buNone/>
            </a:pPr>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That is, in polynomial time, we can check that X has k vertices, and that X is a vertex cover.</a:t>
            </a:r>
          </a:p>
          <a:p>
            <a:pPr eaLnBrk="1" hangingPunct="1"/>
            <a:endParaRPr lang="en-US" b="1" smtClean="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37891" name="Rectangle 3"/>
          <p:cNvSpPr>
            <a:spLocks noGrp="1" noChangeArrowheads="1"/>
          </p:cNvSpPr>
          <p:nvPr>
            <p:ph type="body" idx="1"/>
          </p:nvPr>
        </p:nvSpPr>
        <p:spPr>
          <a:xfrm>
            <a:off x="1295400" y="2133600"/>
            <a:ext cx="7162800" cy="3429000"/>
          </a:xfrm>
        </p:spPr>
        <p:txBody>
          <a:bodyPr/>
          <a:lstStyle/>
          <a:p>
            <a:pPr lvl="2" eaLnBrk="1" hangingPunct="1">
              <a:lnSpc>
                <a:spcPct val="90000"/>
              </a:lnSpc>
              <a:buFont typeface="Times" pitchFamily="-110" charset="0"/>
              <a:buNone/>
            </a:pPr>
            <a:r>
              <a:rPr lang="en-US" sz="2000" b="1" smtClean="0">
                <a:latin typeface="Times New Roman" pitchFamily="-110" charset="0"/>
              </a:rPr>
              <a:t>	In Version 2, we can also easily check that X has exactly k vertices and that X is a vertex cover. </a:t>
            </a:r>
          </a:p>
          <a:p>
            <a:pPr lvl="2" eaLnBrk="1" hangingPunct="1">
              <a:lnSpc>
                <a:spcPct val="90000"/>
              </a:lnSpc>
              <a:buFont typeface="Times" pitchFamily="-110" charset="0"/>
              <a:buNone/>
            </a:pPr>
            <a:r>
              <a:rPr lang="en-US" sz="2000" b="1" smtClean="0">
                <a:latin typeface="Times New Roman" pitchFamily="-110" charset="0"/>
              </a:rPr>
              <a:t>	</a:t>
            </a:r>
          </a:p>
          <a:p>
            <a:pPr lvl="2" eaLnBrk="1" hangingPunct="1">
              <a:lnSpc>
                <a:spcPct val="90000"/>
              </a:lnSpc>
              <a:buFont typeface="Times" pitchFamily="-110" charset="0"/>
              <a:buNone/>
            </a:pPr>
            <a:r>
              <a:rPr lang="en-US" sz="2000" b="1" smtClean="0">
                <a:latin typeface="Times New Roman" pitchFamily="-110" charset="0"/>
              </a:rPr>
              <a:t>	</a:t>
            </a:r>
            <a:r>
              <a:rPr lang="en-US" sz="2000" b="1" u="sng" smtClean="0">
                <a:latin typeface="Times New Roman" pitchFamily="-110" charset="0"/>
              </a:rPr>
              <a:t>But</a:t>
            </a:r>
            <a:r>
              <a:rPr lang="en-US" sz="2000" b="1" smtClean="0">
                <a:latin typeface="Times New Roman" pitchFamily="-110" charset="0"/>
              </a:rPr>
              <a:t>, we don't know how to easily check that there is not a smaller vertex cover!!</a:t>
            </a:r>
          </a:p>
          <a:p>
            <a:pPr lvl="2" eaLnBrk="1" hangingPunct="1">
              <a:lnSpc>
                <a:spcPct val="90000"/>
              </a:lnSpc>
              <a:buFont typeface="Times" pitchFamily="-110" charset="0"/>
              <a:buNone/>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That seems to require exponential time.</a:t>
            </a:r>
          </a:p>
          <a:p>
            <a:pPr lvl="2" eaLnBrk="1" hangingPunct="1">
              <a:lnSpc>
                <a:spcPct val="90000"/>
              </a:lnSpc>
              <a:buFont typeface="Times" pitchFamily="-110" charset="0"/>
              <a:buNone/>
            </a:pPr>
            <a:endParaRPr lang="en-US" sz="16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These are very similar </a:t>
            </a:r>
            <a:r>
              <a:rPr lang="en-US" sz="2000" b="1" i="1" smtClean="0">
                <a:latin typeface="Times New Roman" pitchFamily="-110" charset="0"/>
              </a:rPr>
              <a:t>looking</a:t>
            </a:r>
            <a:r>
              <a:rPr lang="en-US" sz="2000" b="1" smtClean="0">
                <a:latin typeface="Times New Roman" pitchFamily="-110" charset="0"/>
              </a:rPr>
              <a:t> "decision" problems (Yes/No answers), yet they are VERY different in this one important respect.</a:t>
            </a:r>
          </a:p>
          <a:p>
            <a:pPr eaLnBrk="1" hangingPunct="1">
              <a:lnSpc>
                <a:spcPct val="90000"/>
              </a:lnSpc>
            </a:pPr>
            <a:endParaRPr lang="en-US" sz="2800" b="1" smtClean="0">
              <a:latin typeface="Times New Roman" pitchFamily="-110" charset="0"/>
            </a:endParaRPr>
          </a:p>
          <a:p>
            <a:pPr eaLnBrk="1" hangingPunct="1">
              <a:lnSpc>
                <a:spcPct val="90000"/>
              </a:lnSpc>
              <a:buFont typeface="Times" pitchFamily="-110" charset="0"/>
              <a:buNone/>
            </a:pPr>
            <a:r>
              <a:rPr lang="en-US" sz="2800" smtClean="0">
                <a:latin typeface="Times New Roman" pitchFamily="-110" charset="0"/>
              </a:rPr>
              <a:t>		</a:t>
            </a:r>
            <a:endParaRPr lang="en-US" sz="2000" smtClean="0">
              <a:latin typeface="Times New Roman" pitchFamily="-110" charset="0"/>
            </a:endParaRPr>
          </a:p>
          <a:p>
            <a:pPr eaLnBrk="1" hangingPunct="1">
              <a:lnSpc>
                <a:spcPct val="90000"/>
              </a:lnSpc>
            </a:pPr>
            <a:endParaRPr lang="en-US" sz="280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38915" name="Rectangle 3"/>
          <p:cNvSpPr>
            <a:spLocks noGrp="1" noChangeArrowheads="1"/>
          </p:cNvSpPr>
          <p:nvPr>
            <p:ph type="body" idx="1"/>
          </p:nvPr>
        </p:nvSpPr>
        <p:spPr>
          <a:xfrm>
            <a:off x="1219200" y="2286000"/>
            <a:ext cx="7162800" cy="3429000"/>
          </a:xfrm>
        </p:spPr>
        <p:txBody>
          <a:bodyPr/>
          <a:lstStyle/>
          <a:p>
            <a:pPr lvl="2" eaLnBrk="1" hangingPunct="1">
              <a:buFont typeface="Times" pitchFamily="-110" charset="0"/>
              <a:buNone/>
            </a:pPr>
            <a:r>
              <a:rPr lang="en-US" b="1" smtClean="0">
                <a:latin typeface="Times New Roman" pitchFamily="-110" charset="0"/>
              </a:rPr>
              <a:t>	In the first: We </a:t>
            </a:r>
            <a:r>
              <a:rPr lang="en-US" b="1" u="sng" smtClean="0">
                <a:latin typeface="Times New Roman" pitchFamily="-110" charset="0"/>
              </a:rPr>
              <a:t>can verify</a:t>
            </a:r>
            <a:r>
              <a:rPr lang="en-US" b="1" smtClean="0">
                <a:latin typeface="Times New Roman" pitchFamily="-110" charset="0"/>
              </a:rPr>
              <a:t> a correct answer in polynomial time.</a:t>
            </a:r>
          </a:p>
          <a:p>
            <a:pPr lvl="2" eaLnBrk="1" hangingPunct="1"/>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	In the second: We apparently </a:t>
            </a:r>
            <a:r>
              <a:rPr lang="en-US" b="1" u="sng" smtClean="0">
                <a:latin typeface="Times New Roman" pitchFamily="-110" charset="0"/>
              </a:rPr>
              <a:t>can not verify</a:t>
            </a:r>
            <a:r>
              <a:rPr lang="en-US" b="1" smtClean="0">
                <a:latin typeface="Times New Roman" pitchFamily="-110" charset="0"/>
              </a:rPr>
              <a:t> a correct answer in polynomial time. </a:t>
            </a:r>
          </a:p>
          <a:p>
            <a:pPr lvl="4" eaLnBrk="1" hangingPunct="1">
              <a:buFont typeface="Times" pitchFamily="-110" charset="0"/>
              <a:buNone/>
            </a:pPr>
            <a:r>
              <a:rPr lang="en-US" b="1" smtClean="0">
                <a:latin typeface="Times New Roman" pitchFamily="-110" charset="0"/>
              </a:rPr>
              <a:t>   (At least, we don't know how to verify one in polynomial time.)</a:t>
            </a:r>
          </a:p>
          <a:p>
            <a:pPr eaLnBrk="1" hangingPunct="1"/>
            <a:endParaRPr lang="en-US" b="1"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39939" name="Rectangle 3"/>
          <p:cNvSpPr>
            <a:spLocks noGrp="1" noChangeArrowheads="1"/>
          </p:cNvSpPr>
          <p:nvPr>
            <p:ph type="body" idx="1"/>
          </p:nvPr>
        </p:nvSpPr>
        <p:spPr>
          <a:xfrm>
            <a:off x="609600" y="1905000"/>
            <a:ext cx="7162800" cy="3429000"/>
          </a:xfrm>
        </p:spPr>
        <p:txBody>
          <a:bodyPr/>
          <a:lstStyle/>
          <a:p>
            <a:pPr lvl="2" eaLnBrk="1" hangingPunct="1">
              <a:lnSpc>
                <a:spcPct val="90000"/>
              </a:lnSpc>
              <a:buFont typeface="Times" pitchFamily="-110" charset="0"/>
              <a:buNone/>
            </a:pPr>
            <a:endParaRPr lang="en-US" sz="2000" smtClean="0">
              <a:latin typeface="Times New Roman" pitchFamily="-110" charset="0"/>
            </a:endParaRPr>
          </a:p>
          <a:p>
            <a:pPr lvl="2" eaLnBrk="1" hangingPunct="1">
              <a:lnSpc>
                <a:spcPct val="90000"/>
              </a:lnSpc>
              <a:buFont typeface="Times" pitchFamily="-110" charset="0"/>
              <a:buNone/>
            </a:pPr>
            <a:endParaRPr lang="en-US" sz="2000" smtClean="0">
              <a:latin typeface="Times New Roman" pitchFamily="-110" charset="0"/>
            </a:endParaRPr>
          </a:p>
          <a:p>
            <a:pPr lvl="2" eaLnBrk="1" hangingPunct="1">
              <a:lnSpc>
                <a:spcPct val="90000"/>
              </a:lnSpc>
              <a:buFont typeface="Times" pitchFamily="-110" charset="0"/>
              <a:buNone/>
            </a:pPr>
            <a:r>
              <a:rPr lang="en-US" sz="2000" smtClean="0">
                <a:latin typeface="Times New Roman" pitchFamily="-110" charset="0"/>
              </a:rPr>
              <a:t>	</a:t>
            </a:r>
            <a:r>
              <a:rPr lang="en-US" sz="2000" b="1" smtClean="0">
                <a:latin typeface="Times New Roman" pitchFamily="-110" charset="0"/>
              </a:rPr>
              <a:t>Could we have asked to be given something that would have allowed us to easily verify that X was the smallest such set?</a:t>
            </a:r>
          </a:p>
          <a:p>
            <a:pPr lvl="2" eaLnBrk="1" hangingPunct="1">
              <a:lnSpc>
                <a:spcPct val="90000"/>
              </a:lnSpc>
              <a:buFont typeface="Times" pitchFamily="-110" charset="0"/>
              <a:buNone/>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No one knows what to ask for!! </a:t>
            </a:r>
          </a:p>
          <a:p>
            <a:pPr lvl="2" eaLnBrk="1" hangingPunct="1">
              <a:lnSpc>
                <a:spcPct val="90000"/>
              </a:lnSpc>
              <a:buFont typeface="Times" pitchFamily="-110" charset="0"/>
              <a:buNone/>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To check all subsets of k or fewer vertices requires exponential time (there can be an exponential number of them).</a:t>
            </a:r>
          </a:p>
          <a:p>
            <a:pPr eaLnBrk="1" hangingPunct="1">
              <a:lnSpc>
                <a:spcPct val="90000"/>
              </a:lnSpc>
            </a:pPr>
            <a:endParaRPr lang="en-US" sz="2800" b="1"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43000" y="1219200"/>
            <a:ext cx="7772400" cy="1143000"/>
          </a:xfrm>
        </p:spPr>
        <p:txBody>
          <a:bodyPr/>
          <a:lstStyle/>
          <a:p>
            <a:pPr eaLnBrk="1" hangingPunct="1">
              <a:defRPr/>
            </a:pPr>
            <a:r>
              <a:rPr lang="en-US" sz="3200" i="1" dirty="0">
                <a:solidFill>
                  <a:schemeClr val="bg2">
                    <a:alpha val="50000"/>
                  </a:schemeClr>
                </a:solidFill>
              </a:rPr>
              <a:t>Class – NP</a:t>
            </a:r>
          </a:p>
        </p:txBody>
      </p:sp>
      <p:sp>
        <p:nvSpPr>
          <p:cNvPr id="40963" name="Rectangle 3"/>
          <p:cNvSpPr>
            <a:spLocks noGrp="1" noChangeArrowheads="1"/>
          </p:cNvSpPr>
          <p:nvPr>
            <p:ph type="body" idx="1"/>
          </p:nvPr>
        </p:nvSpPr>
        <p:spPr>
          <a:xfrm>
            <a:off x="914400" y="2209800"/>
            <a:ext cx="7162800" cy="3581400"/>
          </a:xfrm>
        </p:spPr>
        <p:txBody>
          <a:bodyPr/>
          <a:lstStyle/>
          <a:p>
            <a:pPr lvl="2" eaLnBrk="1" hangingPunct="1">
              <a:lnSpc>
                <a:spcPct val="90000"/>
              </a:lnSpc>
              <a:buFont typeface="Times" pitchFamily="-110" charset="0"/>
              <a:buNone/>
            </a:pPr>
            <a:r>
              <a:rPr lang="en-US" sz="2000" b="1" smtClean="0">
                <a:latin typeface="Times New Roman" pitchFamily="-110" charset="0"/>
              </a:rPr>
              <a:t>	Version 1 problems make up the class called NP</a:t>
            </a:r>
          </a:p>
          <a:p>
            <a:pPr lvl="2" eaLnBrk="1" hangingPunct="1">
              <a:lnSpc>
                <a:spcPct val="90000"/>
              </a:lnSpc>
              <a:buFont typeface="Times" pitchFamily="-110" charset="0"/>
              <a:buNone/>
            </a:pPr>
            <a:endParaRPr lang="en-US" sz="2000"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Definition: The </a:t>
            </a:r>
            <a:r>
              <a:rPr lang="en-US" sz="2000" b="1" i="1" smtClean="0">
                <a:latin typeface="Times New Roman" pitchFamily="-110" charset="0"/>
              </a:rPr>
              <a:t>Class NP</a:t>
            </a:r>
            <a:r>
              <a:rPr lang="en-US" sz="2000" b="1" smtClean="0">
                <a:latin typeface="Times New Roman" pitchFamily="-110" charset="0"/>
              </a:rPr>
              <a:t> is the set of all decision problems for which answers to Yes instances can be </a:t>
            </a:r>
            <a:r>
              <a:rPr lang="en-US" sz="2000" b="1" u="sng" smtClean="0">
                <a:latin typeface="Times New Roman" pitchFamily="-110" charset="0"/>
              </a:rPr>
              <a:t>verified</a:t>
            </a:r>
            <a:r>
              <a:rPr lang="en-US" sz="2000" b="1" smtClean="0">
                <a:latin typeface="Times New Roman" pitchFamily="-110" charset="0"/>
              </a:rPr>
              <a:t> in polynomial time. </a:t>
            </a:r>
          </a:p>
          <a:p>
            <a:pPr lvl="2" eaLnBrk="1" hangingPunct="1">
              <a:lnSpc>
                <a:spcPct val="90000"/>
              </a:lnSpc>
              <a:buFont typeface="Times" pitchFamily="-110" charset="0"/>
              <a:buNone/>
            </a:pPr>
            <a:r>
              <a:rPr lang="en-US" sz="2000" b="1" smtClean="0">
                <a:latin typeface="Times New Roman" pitchFamily="-110" charset="0"/>
              </a:rPr>
              <a:t>      </a:t>
            </a:r>
          </a:p>
          <a:p>
            <a:pPr lvl="2" eaLnBrk="1" hangingPunct="1">
              <a:lnSpc>
                <a:spcPct val="90000"/>
              </a:lnSpc>
              <a:buFont typeface="Times" pitchFamily="-110" charset="0"/>
              <a:buNone/>
            </a:pPr>
            <a:r>
              <a:rPr lang="en-US" sz="2000" b="1" smtClean="0">
                <a:latin typeface="Times New Roman" pitchFamily="-110" charset="0"/>
              </a:rPr>
              <a:t>	{Why not the NO instances? We'll answer that later.}</a:t>
            </a:r>
          </a:p>
          <a:p>
            <a:pPr lvl="2" eaLnBrk="1" hangingPunct="1">
              <a:lnSpc>
                <a:spcPct val="90000"/>
              </a:lnSpc>
              <a:buFont typeface="Times" pitchFamily="-110" charset="0"/>
              <a:buNone/>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For historical reasons, NP means </a:t>
            </a:r>
          </a:p>
          <a:p>
            <a:pPr lvl="2" eaLnBrk="1" hangingPunct="1">
              <a:lnSpc>
                <a:spcPct val="90000"/>
              </a:lnSpc>
              <a:buFont typeface="Times" pitchFamily="-110" charset="0"/>
              <a:buNone/>
            </a:pPr>
            <a:r>
              <a:rPr lang="en-US" sz="2000" b="1" smtClean="0">
                <a:latin typeface="Times New Roman" pitchFamily="-110" charset="0"/>
              </a:rPr>
              <a:t>			"Nondeterministic Polynomial." </a:t>
            </a:r>
          </a:p>
          <a:p>
            <a:pPr lvl="2" eaLnBrk="1" hangingPunct="1">
              <a:lnSpc>
                <a:spcPct val="90000"/>
              </a:lnSpc>
              <a:buFont typeface="Times" pitchFamily="-110" charset="0"/>
              <a:buNone/>
            </a:pPr>
            <a:r>
              <a:rPr lang="en-US" sz="2000" b="1" smtClean="0">
                <a:latin typeface="Times New Roman" pitchFamily="-110" charset="0"/>
              </a:rPr>
              <a:t>		</a:t>
            </a:r>
          </a:p>
          <a:p>
            <a:pPr lvl="2" eaLnBrk="1" hangingPunct="1">
              <a:lnSpc>
                <a:spcPct val="90000"/>
              </a:lnSpc>
              <a:buFont typeface="Times" pitchFamily="-110" charset="0"/>
              <a:buNone/>
            </a:pPr>
            <a:r>
              <a:rPr lang="en-US" sz="2000" b="1" smtClean="0">
                <a:latin typeface="Times New Roman" pitchFamily="-110" charset="0"/>
              </a:rPr>
              <a:t>	</a:t>
            </a:r>
            <a:r>
              <a:rPr lang="en-US" sz="2000" b="1" i="1" smtClean="0">
                <a:latin typeface="Times New Roman" pitchFamily="-110" charset="0"/>
              </a:rPr>
              <a:t>(Specifically, it </a:t>
            </a:r>
            <a:r>
              <a:rPr lang="en-US" sz="2000" b="1" i="1" u="sng" smtClean="0">
                <a:latin typeface="Times New Roman" pitchFamily="-110" charset="0"/>
              </a:rPr>
              <a:t>does no</a:t>
            </a:r>
            <a:r>
              <a:rPr lang="en-US" sz="2000" b="1" i="1" smtClean="0">
                <a:latin typeface="Times New Roman" pitchFamily="-110" charset="0"/>
              </a:rPr>
              <a:t>t mean "not polynomial").</a:t>
            </a:r>
          </a:p>
          <a:p>
            <a:pPr lvl="2" eaLnBrk="1" hangingPunct="1">
              <a:lnSpc>
                <a:spcPct val="90000"/>
              </a:lnSpc>
            </a:pPr>
            <a:endParaRPr lang="en-US" sz="2000" b="1" smtClean="0">
              <a:latin typeface="Times New Roman" pitchFamily="-110" charset="0"/>
            </a:endParaRPr>
          </a:p>
          <a:p>
            <a:pPr lvl="2" eaLnBrk="1" hangingPunct="1">
              <a:lnSpc>
                <a:spcPct val="90000"/>
              </a:lnSpc>
              <a:buFont typeface="Times" pitchFamily="-110" charset="0"/>
              <a:buNone/>
            </a:pPr>
            <a:r>
              <a:rPr lang="en-US" sz="2000" b="1" smtClean="0">
                <a:latin typeface="Times New Roman" pitchFamily="-110" charset="0"/>
              </a:rPr>
              <a:t>	</a:t>
            </a:r>
            <a:endParaRPr lang="en-US" sz="2000" b="1"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578563" name="Rectangle 3"/>
          <p:cNvSpPr>
            <a:spLocks noGrp="1" noChangeArrowheads="1"/>
          </p:cNvSpPr>
          <p:nvPr>
            <p:ph type="body" idx="1"/>
          </p:nvPr>
        </p:nvSpPr>
        <p:spPr>
          <a:xfrm>
            <a:off x="1600200" y="2133600"/>
            <a:ext cx="7162800" cy="3429000"/>
          </a:xfrm>
        </p:spPr>
        <p:txBody>
          <a:bodyPr/>
          <a:lstStyle/>
          <a:p>
            <a:pPr eaLnBrk="1" hangingPunct="1">
              <a:lnSpc>
                <a:spcPct val="90000"/>
              </a:lnSpc>
              <a:buFont typeface="Times" pitchFamily="-110" charset="0"/>
              <a:buNone/>
            </a:pPr>
            <a:r>
              <a:rPr lang="en-US" sz="2000" b="1" smtClean="0"/>
              <a:t>	Version 2 of the Vertex Cover problem is not unique. There are other versions that exhibit this same property. For example,</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Version 3: Given:    A graph G = (V, E) and an </a:t>
            </a:r>
          </a:p>
          <a:p>
            <a:pPr eaLnBrk="1" hangingPunct="1">
              <a:lnSpc>
                <a:spcPct val="90000"/>
              </a:lnSpc>
              <a:buFont typeface="Times" pitchFamily="-110" charset="0"/>
              <a:buNone/>
            </a:pPr>
            <a:r>
              <a:rPr lang="en-US" sz="2000" b="1" smtClean="0"/>
              <a:t>				      integer k.</a:t>
            </a:r>
          </a:p>
          <a:p>
            <a:pPr eaLnBrk="1" hangingPunct="1">
              <a:lnSpc>
                <a:spcPct val="90000"/>
              </a:lnSpc>
              <a:buFont typeface="Times" pitchFamily="-110" charset="0"/>
              <a:buNone/>
            </a:pPr>
            <a:r>
              <a:rPr lang="en-US" sz="2000" b="1" smtClean="0"/>
              <a:t>			   Question: Do all vertex covers of G </a:t>
            </a:r>
          </a:p>
          <a:p>
            <a:pPr eaLnBrk="1" hangingPunct="1">
              <a:lnSpc>
                <a:spcPct val="90000"/>
              </a:lnSpc>
              <a:buFont typeface="Times" pitchFamily="-110" charset="0"/>
              <a:buNone/>
            </a:pPr>
            <a:r>
              <a:rPr lang="en-US" sz="2000" b="1" smtClean="0"/>
              <a:t>				      have more than k vertices?</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What would/could a 'witness' for a Yes instance be?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
            </a:r>
            <a:br>
              <a:rPr lang="en-US" smtClean="0"/>
            </a:br>
            <a:endParaRPr lang="en-US" smtClean="0"/>
          </a:p>
        </p:txBody>
      </p:sp>
      <p:sp>
        <p:nvSpPr>
          <p:cNvPr id="9219" name="Rectangle 3"/>
          <p:cNvSpPr>
            <a:spLocks noGrp="1" noChangeArrowheads="1"/>
          </p:cNvSpPr>
          <p:nvPr>
            <p:ph type="body" idx="1"/>
          </p:nvPr>
        </p:nvSpPr>
        <p:spPr/>
        <p:txBody>
          <a:bodyPr/>
          <a:lstStyle/>
          <a:p>
            <a:pPr lvl="2" eaLnBrk="1" hangingPunct="1">
              <a:buFont typeface="Times" pitchFamily="-110" charset="0"/>
              <a:buNone/>
            </a:pPr>
            <a:r>
              <a:rPr lang="en-US" b="1" dirty="0" smtClean="0">
                <a:latin typeface="Times New Roman" pitchFamily="-110" charset="0"/>
              </a:rPr>
              <a:t>{ Example algorithm: </a:t>
            </a:r>
          </a:p>
          <a:p>
            <a:pPr lvl="2" eaLnBrk="1" hangingPunct="1">
              <a:buFont typeface="Times" pitchFamily="-110" charset="0"/>
              <a:buNone/>
            </a:pPr>
            <a:r>
              <a:rPr lang="en-US" b="1" dirty="0" smtClean="0">
                <a:latin typeface="Times New Roman" pitchFamily="-110" charset="0"/>
              </a:rPr>
              <a:t>	Linearly search a finite list for a key;</a:t>
            </a:r>
          </a:p>
          <a:p>
            <a:pPr lvl="2" eaLnBrk="1" hangingPunct="1">
              <a:buFont typeface="Times" pitchFamily="-110" charset="0"/>
              <a:buNone/>
            </a:pPr>
            <a:r>
              <a:rPr lang="en-US" b="1" dirty="0" smtClean="0">
                <a:latin typeface="Times New Roman" pitchFamily="-110" charset="0"/>
              </a:rPr>
              <a:t>	If key is found, answer “Yes”;</a:t>
            </a:r>
          </a:p>
          <a:p>
            <a:pPr lvl="2" eaLnBrk="1" hangingPunct="1">
              <a:buFont typeface="Times" pitchFamily="-110" charset="0"/>
              <a:buNone/>
            </a:pPr>
            <a:r>
              <a:rPr lang="en-US" b="1" dirty="0" smtClean="0">
                <a:latin typeface="Times New Roman" pitchFamily="-110" charset="0"/>
              </a:rPr>
              <a:t>	If key is not found, answer “No”; }</a:t>
            </a:r>
          </a:p>
          <a:p>
            <a:pPr lvl="2" eaLnBrk="1" hangingPunct="1">
              <a:buNone/>
            </a:pPr>
            <a:r>
              <a:rPr lang="en-US" b="1" dirty="0" smtClean="0">
                <a:latin typeface="Times New Roman" pitchFamily="-110" charset="0"/>
              </a:rPr>
              <a:t>{ Example procedure: </a:t>
            </a:r>
          </a:p>
          <a:p>
            <a:pPr lvl="2" eaLnBrk="1" hangingPunct="1">
              <a:buNone/>
            </a:pPr>
            <a:r>
              <a:rPr lang="en-US" b="1" dirty="0" smtClean="0">
                <a:latin typeface="Times New Roman" pitchFamily="-110" charset="0"/>
              </a:rPr>
              <a:t>	Linearly search a finite list for a key;</a:t>
            </a:r>
          </a:p>
          <a:p>
            <a:pPr lvl="2" eaLnBrk="1" hangingPunct="1">
              <a:buNone/>
            </a:pPr>
            <a:r>
              <a:rPr lang="en-US" b="1" dirty="0" smtClean="0">
                <a:latin typeface="Times New Roman" pitchFamily="-110" charset="0"/>
              </a:rPr>
              <a:t>	If key is found, answer “Yes”;</a:t>
            </a:r>
          </a:p>
          <a:p>
            <a:pPr lvl="2" eaLnBrk="1" hangingPunct="1">
              <a:buNone/>
            </a:pPr>
            <a:r>
              <a:rPr lang="en-US" b="1" dirty="0" smtClean="0">
                <a:latin typeface="Times New Roman" pitchFamily="-110" charset="0"/>
              </a:rPr>
              <a:t>	If key is not found, try this strategy again; }</a:t>
            </a:r>
          </a:p>
          <a:p>
            <a:pPr lvl="2" eaLnBrk="1" hangingPunct="1">
              <a:buFont typeface="Times" pitchFamily="-110" charset="0"/>
              <a:buNone/>
            </a:pPr>
            <a:endParaRPr lang="en-US" b="1" dirty="0" smtClean="0">
              <a:latin typeface="Times New Roman" pitchFamily="-110" charset="0"/>
            </a:endParaRPr>
          </a:p>
          <a:p>
            <a:pPr eaLnBrk="1" hangingPunct="1"/>
            <a:endParaRPr lang="en-US" dirty="0" smtClean="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defRPr/>
            </a:pPr>
            <a:r>
              <a:rPr lang="en-US" sz="3200" i="1" dirty="0">
                <a:solidFill>
                  <a:schemeClr val="bg2">
                    <a:alpha val="50000"/>
                  </a:schemeClr>
                </a:solidFill>
              </a:rPr>
              <a:t>Class – NP</a:t>
            </a:r>
          </a:p>
        </p:txBody>
      </p:sp>
      <p:sp>
        <p:nvSpPr>
          <p:cNvPr id="579587" name="Rectangle 3"/>
          <p:cNvSpPr>
            <a:spLocks noGrp="1" noChangeArrowheads="1"/>
          </p:cNvSpPr>
          <p:nvPr>
            <p:ph type="body" idx="1"/>
          </p:nvPr>
        </p:nvSpPr>
        <p:spPr/>
        <p:txBody>
          <a:bodyPr/>
          <a:lstStyle/>
          <a:p>
            <a:pPr eaLnBrk="1" hangingPunct="1">
              <a:buFont typeface="Times" pitchFamily="-110" charset="0"/>
              <a:buNone/>
            </a:pPr>
            <a:r>
              <a:rPr lang="en-US" sz="2400" b="1" smtClean="0"/>
              <a:t>	</a:t>
            </a:r>
            <a:r>
              <a:rPr lang="en-US" sz="2000" b="1" smtClean="0"/>
              <a:t>Again, no one knows except to list all subsets of at most k vertices. Then we would have to check each of the possible exponential number of sets.</a:t>
            </a:r>
            <a:endParaRPr lang="en-US" sz="2000" smtClean="0"/>
          </a:p>
          <a:p>
            <a:pPr eaLnBrk="1" hangingPunct="1">
              <a:buFont typeface="Times" pitchFamily="-110" charset="0"/>
              <a:buNone/>
            </a:pPr>
            <a:endParaRPr lang="en-US" sz="2000" smtClean="0"/>
          </a:p>
          <a:p>
            <a:pPr eaLnBrk="1" hangingPunct="1">
              <a:buFont typeface="Times" pitchFamily="-110" charset="0"/>
              <a:buNone/>
            </a:pPr>
            <a:r>
              <a:rPr lang="en-US" sz="2000" smtClean="0"/>
              <a:t>	</a:t>
            </a:r>
            <a:r>
              <a:rPr lang="en-US" sz="2000" b="1" smtClean="0"/>
              <a:t>Further, this is not isolated to the Vertex Cover problem. Every decision problem has a  'Version 3,' also known as the 'complement' problem (we will discuss these further at a later point).</a:t>
            </a:r>
          </a:p>
          <a:p>
            <a:pPr eaLnBrk="1" hangingPunct="1">
              <a:buFont typeface="Times" pitchFamily="-110" charset="0"/>
              <a:buNone/>
            </a:pPr>
            <a:endParaRPr lang="en-US" b="1"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184323" name="Rectangle 3"/>
          <p:cNvSpPr>
            <a:spLocks noGrp="1" noChangeArrowheads="1"/>
          </p:cNvSpPr>
          <p:nvPr>
            <p:ph type="body" idx="1"/>
          </p:nvPr>
        </p:nvSpPr>
        <p:spPr/>
        <p:txBody>
          <a:bodyPr/>
          <a:lstStyle/>
          <a:p>
            <a:pPr eaLnBrk="1" hangingPunct="1">
              <a:buFont typeface="Times" pitchFamily="-110" charset="0"/>
              <a:buNone/>
            </a:pPr>
            <a:r>
              <a:rPr lang="en-US" sz="2400" b="1" smtClean="0"/>
              <a:t>All problems in NP are </a:t>
            </a:r>
            <a:r>
              <a:rPr lang="en-US" sz="2400" b="1" i="1" smtClean="0"/>
              <a:t>decidable</a:t>
            </a:r>
            <a:r>
              <a:rPr lang="en-US" sz="2400" b="1" smtClean="0"/>
              <a:t>. </a:t>
            </a:r>
          </a:p>
          <a:p>
            <a:pPr eaLnBrk="1" hangingPunct="1"/>
            <a:endParaRPr lang="en-US" sz="2400" b="1" smtClean="0"/>
          </a:p>
          <a:p>
            <a:pPr eaLnBrk="1" hangingPunct="1">
              <a:buFont typeface="Times" pitchFamily="-110" charset="0"/>
              <a:buNone/>
            </a:pPr>
            <a:r>
              <a:rPr lang="en-US" sz="2400" b="1" smtClean="0"/>
              <a:t>That means there is an algorithm.</a:t>
            </a:r>
          </a:p>
          <a:p>
            <a:pPr eaLnBrk="1" hangingPunct="1">
              <a:buFont typeface="Times" pitchFamily="-110" charset="0"/>
              <a:buNone/>
            </a:pPr>
            <a:endParaRPr lang="en-US" sz="2400" b="1" smtClean="0"/>
          </a:p>
          <a:p>
            <a:pPr eaLnBrk="1" hangingPunct="1">
              <a:buFont typeface="Times" pitchFamily="-110" charset="0"/>
              <a:buNone/>
            </a:pPr>
            <a:r>
              <a:rPr lang="en-US" sz="2400" b="1" smtClean="0"/>
              <a:t>And, the algorithm is no worse than O(2</a:t>
            </a:r>
            <a:r>
              <a:rPr lang="en-US" sz="2400" b="1" baseline="30000" smtClean="0"/>
              <a:t>n</a:t>
            </a:r>
            <a:r>
              <a:rPr lang="en-US" sz="2400" b="1" smtClean="0"/>
              <a:t>).</a:t>
            </a:r>
            <a:endParaRPr lang="en-US" smtClean="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NP</a:t>
            </a:r>
          </a:p>
        </p:txBody>
      </p:sp>
      <p:sp>
        <p:nvSpPr>
          <p:cNvPr id="121859" name="Rectangle 3"/>
          <p:cNvSpPr>
            <a:spLocks noGrp="1" noChangeArrowheads="1"/>
          </p:cNvSpPr>
          <p:nvPr>
            <p:ph type="body" idx="1"/>
          </p:nvPr>
        </p:nvSpPr>
        <p:spPr/>
        <p:txBody>
          <a:bodyPr/>
          <a:lstStyle/>
          <a:p>
            <a:pPr lvl="2" eaLnBrk="1" hangingPunct="1">
              <a:buFont typeface="Times" pitchFamily="-110" charset="0"/>
              <a:buNone/>
            </a:pPr>
            <a:r>
              <a:rPr lang="en-US" b="1" smtClean="0">
                <a:latin typeface="Times New Roman" pitchFamily="-110" charset="0"/>
              </a:rPr>
              <a:t>Version 2 and 3 problems are </a:t>
            </a:r>
            <a:r>
              <a:rPr lang="en-US" b="1" u="sng" smtClean="0">
                <a:latin typeface="Times New Roman" pitchFamily="-110" charset="0"/>
              </a:rPr>
              <a:t>apparently not</a:t>
            </a:r>
            <a:r>
              <a:rPr lang="en-US" b="1" smtClean="0">
                <a:latin typeface="Times New Roman" pitchFamily="-110" charset="0"/>
              </a:rPr>
              <a:t> in NP.</a:t>
            </a:r>
          </a:p>
          <a:p>
            <a:pPr lvl="2" eaLnBrk="1" hangingPunct="1">
              <a:buFont typeface="Times" pitchFamily="-110" charset="0"/>
              <a:buNone/>
            </a:pPr>
            <a:endParaRPr lang="en-US" b="1" smtClean="0">
              <a:latin typeface="Times New Roman" pitchFamily="-110" charset="0"/>
            </a:endParaRPr>
          </a:p>
          <a:p>
            <a:pPr lvl="2" eaLnBrk="1" hangingPunct="1">
              <a:buFont typeface="Times" pitchFamily="-110" charset="0"/>
              <a:buNone/>
            </a:pPr>
            <a:r>
              <a:rPr lang="en-US" b="1" smtClean="0">
                <a:latin typeface="Times New Roman" pitchFamily="-110" charset="0"/>
              </a:rPr>
              <a:t>So, where are they?? </a:t>
            </a:r>
          </a:p>
          <a:p>
            <a:pPr eaLnBrk="1" hangingPunct="1">
              <a:buFont typeface="Times" pitchFamily="-110" charset="0"/>
              <a:buNone/>
            </a:pPr>
            <a:r>
              <a:rPr lang="en-US" sz="2400" b="1" smtClean="0">
                <a:latin typeface="Times New Roman" pitchFamily="-110" charset="0"/>
              </a:rPr>
              <a:t>		</a:t>
            </a:r>
          </a:p>
          <a:p>
            <a:pPr eaLnBrk="1" hangingPunct="1">
              <a:buFont typeface="Times" pitchFamily="-110" charset="0"/>
              <a:buNone/>
            </a:pPr>
            <a:r>
              <a:rPr lang="en-US" sz="2400" b="1" smtClean="0">
                <a:latin typeface="Times New Roman" pitchFamily="-110" charset="0"/>
              </a:rPr>
              <a:t>		We need more structure! {Again, later.} </a:t>
            </a:r>
          </a:p>
          <a:p>
            <a:pPr eaLnBrk="1" hangingPunct="1">
              <a:buFont typeface="Times" pitchFamily="-110" charset="0"/>
              <a:buNone/>
            </a:pPr>
            <a:r>
              <a:rPr lang="en-US" sz="2400" b="1" smtClean="0">
                <a:latin typeface="Times New Roman" pitchFamily="-110" charset="0"/>
              </a:rPr>
              <a:t>		</a:t>
            </a:r>
          </a:p>
          <a:p>
            <a:pPr eaLnBrk="1" hangingPunct="1">
              <a:buFont typeface="Times" pitchFamily="-110" charset="0"/>
              <a:buNone/>
            </a:pPr>
            <a:r>
              <a:rPr lang="en-US" sz="2400" b="1" smtClean="0">
                <a:latin typeface="Times New Roman" pitchFamily="-110" charset="0"/>
              </a:rPr>
              <a:t>		First we look inward, within NP.</a:t>
            </a:r>
            <a:endParaRPr lang="en-US" b="1" smtClean="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1987" name="Rectangle 3"/>
          <p:cNvSpPr>
            <a:spLocks noGrp="1" noChangeArrowheads="1"/>
          </p:cNvSpPr>
          <p:nvPr>
            <p:ph type="body" idx="1"/>
          </p:nvPr>
        </p:nvSpPr>
        <p:spPr/>
        <p:txBody>
          <a:bodyPr/>
          <a:lstStyle/>
          <a:p>
            <a:pPr algn="ctr" eaLnBrk="1" hangingPunct="1">
              <a:buFont typeface="Times" pitchFamily="-110" charset="0"/>
              <a:buNone/>
            </a:pPr>
            <a:r>
              <a:rPr lang="en-US" b="1" smtClean="0">
                <a:latin typeface="Times New Roman" pitchFamily="-110" charset="0"/>
              </a:rPr>
              <a:t>Second Significant Class of Problems: The Class P</a:t>
            </a:r>
          </a:p>
          <a:p>
            <a:pPr eaLnBrk="1" hangingPunct="1"/>
            <a:endParaRPr lang="en-US" b="1" smtClean="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43011" name="Rectangle 3"/>
          <p:cNvSpPr>
            <a:spLocks noGrp="1" noChangeArrowheads="1"/>
          </p:cNvSpPr>
          <p:nvPr>
            <p:ph type="body" idx="1"/>
          </p:nvPr>
        </p:nvSpPr>
        <p:spPr/>
        <p:txBody>
          <a:bodyPr/>
          <a:lstStyle/>
          <a:p>
            <a:pPr lvl="2" eaLnBrk="1" hangingPunct="1">
              <a:lnSpc>
                <a:spcPct val="90000"/>
              </a:lnSpc>
              <a:buFont typeface="Times" pitchFamily="-110" charset="0"/>
              <a:buNone/>
            </a:pPr>
            <a:r>
              <a:rPr lang="en-US" sz="2000" b="1" smtClean="0">
                <a:latin typeface="Times New Roman" pitchFamily="-110" charset="0"/>
              </a:rPr>
              <a:t>	Some decision problems in NP can be solved (without knowing the answer in advance) - in polynomial time. That is, not only can we verify a correct answer in polynomial time, but we can actually </a:t>
            </a:r>
            <a:r>
              <a:rPr lang="en-US" sz="2000" b="1" u="sng" smtClean="0">
                <a:latin typeface="Times New Roman" pitchFamily="-110" charset="0"/>
              </a:rPr>
              <a:t>compute</a:t>
            </a:r>
            <a:r>
              <a:rPr lang="en-US" sz="2000" b="1" smtClean="0">
                <a:latin typeface="Times New Roman" pitchFamily="-110" charset="0"/>
              </a:rPr>
              <a:t> the correct answer in polynomial time - from "scratch." </a:t>
            </a:r>
          </a:p>
          <a:p>
            <a:pPr lvl="3" eaLnBrk="1" hangingPunct="1">
              <a:lnSpc>
                <a:spcPct val="90000"/>
              </a:lnSpc>
            </a:pPr>
            <a:endParaRPr lang="en-US" sz="1800" b="1" smtClean="0">
              <a:latin typeface="Times New Roman" pitchFamily="-110" charset="0"/>
            </a:endParaRPr>
          </a:p>
          <a:p>
            <a:pPr lvl="3" eaLnBrk="1" hangingPunct="1">
              <a:lnSpc>
                <a:spcPct val="90000"/>
              </a:lnSpc>
              <a:buFont typeface="Times" pitchFamily="-110" charset="0"/>
              <a:buNone/>
            </a:pPr>
            <a:r>
              <a:rPr lang="en-US" sz="1800" b="1" smtClean="0">
                <a:latin typeface="Times New Roman" pitchFamily="-110" charset="0"/>
              </a:rPr>
              <a:t>These are the problems that make up the class P.</a:t>
            </a:r>
          </a:p>
          <a:p>
            <a:pPr lvl="4" eaLnBrk="1" hangingPunct="1">
              <a:lnSpc>
                <a:spcPct val="90000"/>
              </a:lnSpc>
            </a:pPr>
            <a:endParaRPr lang="en-US" sz="1800" b="1" smtClean="0">
              <a:latin typeface="Times New Roman" pitchFamily="-110" charset="0"/>
            </a:endParaRPr>
          </a:p>
          <a:p>
            <a:pPr lvl="4" eaLnBrk="1" hangingPunct="1">
              <a:lnSpc>
                <a:spcPct val="90000"/>
              </a:lnSpc>
              <a:buFont typeface="Times" pitchFamily="-110" charset="0"/>
              <a:buNone/>
            </a:pPr>
            <a:r>
              <a:rPr lang="en-US" sz="1800" b="1" smtClean="0">
                <a:latin typeface="Times New Roman" pitchFamily="-110" charset="0"/>
              </a:rPr>
              <a:t>P is a subset of NP.</a:t>
            </a:r>
          </a:p>
          <a:p>
            <a:pPr eaLnBrk="1" hangingPunct="1">
              <a:lnSpc>
                <a:spcPct val="90000"/>
              </a:lnSpc>
            </a:pPr>
            <a:endParaRPr lang="en-US" sz="280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580611" name="Rectangle 3"/>
          <p:cNvSpPr>
            <a:spLocks noGrp="1" noChangeArrowheads="1"/>
          </p:cNvSpPr>
          <p:nvPr>
            <p:ph type="body" idx="1"/>
          </p:nvPr>
        </p:nvSpPr>
        <p:spPr/>
        <p:txBody>
          <a:bodyPr/>
          <a:lstStyle/>
          <a:p>
            <a:pPr eaLnBrk="1" hangingPunct="1">
              <a:buFont typeface="Times" pitchFamily="-110" charset="0"/>
              <a:buNone/>
            </a:pPr>
            <a:r>
              <a:rPr lang="en-US" b="1" smtClean="0"/>
              <a:t>	</a:t>
            </a:r>
            <a:r>
              <a:rPr lang="en-US" sz="2400" b="1" smtClean="0"/>
              <a:t>Problems in P can also have a witness – we just don't need one. But, this line of thought leads to an interesting observation. Consider the problem of searching a list L for a key X.</a:t>
            </a:r>
          </a:p>
          <a:p>
            <a:pPr eaLnBrk="1" hangingPunct="1">
              <a:buFont typeface="Times" pitchFamily="-110" charset="0"/>
              <a:buNone/>
            </a:pPr>
            <a:endParaRPr lang="en-US" sz="2400" b="1" smtClean="0"/>
          </a:p>
          <a:p>
            <a:pPr eaLnBrk="1" hangingPunct="1">
              <a:buFont typeface="Times" pitchFamily="-110" charset="0"/>
              <a:buNone/>
            </a:pPr>
            <a:r>
              <a:rPr lang="en-US" sz="2400" b="1" smtClean="0"/>
              <a:t>		Given: A list L of n values and a key X.</a:t>
            </a:r>
          </a:p>
          <a:p>
            <a:pPr eaLnBrk="1" hangingPunct="1">
              <a:buFont typeface="Times" pitchFamily="-110" charset="0"/>
              <a:buNone/>
            </a:pPr>
            <a:r>
              <a:rPr lang="en-US" sz="2400" b="1" smtClean="0"/>
              <a:t>		Question: Is X in L?</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581635"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400" b="1" smtClean="0"/>
              <a:t>	We know this problem is in P. But, we can also envision a nondeterministic solution. An oracle can, in fact, provide a "witness" for a Yes instance by simply writing down the index of  where X is located.</a:t>
            </a:r>
          </a:p>
          <a:p>
            <a:pPr eaLnBrk="1" hangingPunct="1">
              <a:lnSpc>
                <a:spcPct val="90000"/>
              </a:lnSpc>
              <a:buFont typeface="Times" pitchFamily="-110" charset="0"/>
              <a:buNone/>
            </a:pPr>
            <a:r>
              <a:rPr lang="en-US" sz="2400" b="1" smtClean="0"/>
              <a:t>	</a:t>
            </a:r>
          </a:p>
          <a:p>
            <a:pPr eaLnBrk="1" hangingPunct="1">
              <a:lnSpc>
                <a:spcPct val="90000"/>
              </a:lnSpc>
              <a:buFont typeface="Times" pitchFamily="-110" charset="0"/>
              <a:buNone/>
            </a:pPr>
            <a:r>
              <a:rPr lang="en-US" sz="2400" b="1" smtClean="0"/>
              <a:t>	We can verify the correctness with one simple comparison and reporting, Yes the witness is correct.</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pPr eaLnBrk="1" hangingPunct="1">
              <a:defRPr/>
            </a:pPr>
            <a:r>
              <a:rPr lang="en-US" sz="3200" i="1">
                <a:solidFill>
                  <a:schemeClr val="bg2">
                    <a:alpha val="50000"/>
                  </a:schemeClr>
                </a:solidFill>
              </a:rPr>
              <a:t>Class – P</a:t>
            </a:r>
          </a:p>
        </p:txBody>
      </p:sp>
      <p:sp>
        <p:nvSpPr>
          <p:cNvPr id="582659" name="Rectangle 3"/>
          <p:cNvSpPr>
            <a:spLocks noGrp="1" noChangeArrowheads="1"/>
          </p:cNvSpPr>
          <p:nvPr>
            <p:ph type="body" idx="1"/>
          </p:nvPr>
        </p:nvSpPr>
        <p:spPr/>
        <p:txBody>
          <a:bodyPr/>
          <a:lstStyle/>
          <a:p>
            <a:pPr eaLnBrk="1" hangingPunct="1">
              <a:lnSpc>
                <a:spcPct val="90000"/>
              </a:lnSpc>
              <a:buFont typeface="Times" pitchFamily="-110" charset="0"/>
              <a:buNone/>
            </a:pPr>
            <a:r>
              <a:rPr lang="en-US" sz="2000" b="1" smtClean="0"/>
              <a:t>Now, consider the complement (Version 3) of this problem:</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Given:      A list L of n values and a key X.</a:t>
            </a:r>
          </a:p>
          <a:p>
            <a:pPr eaLnBrk="1" hangingPunct="1">
              <a:lnSpc>
                <a:spcPct val="90000"/>
              </a:lnSpc>
              <a:buFont typeface="Times" pitchFamily="-110" charset="0"/>
              <a:buNone/>
            </a:pPr>
            <a:r>
              <a:rPr lang="en-US" sz="2000" b="1" smtClean="0"/>
              <a:t>		Question: Is X </a:t>
            </a:r>
            <a:r>
              <a:rPr lang="en-US" sz="2000" b="1" u="sng" smtClean="0"/>
              <a:t>not</a:t>
            </a:r>
            <a:r>
              <a:rPr lang="en-US" sz="2000" b="1" smtClean="0"/>
              <a:t> in L?</a:t>
            </a:r>
          </a:p>
          <a:p>
            <a:pPr eaLnBrk="1" hangingPunct="1">
              <a:lnSpc>
                <a:spcPct val="90000"/>
              </a:lnSpc>
              <a:buFont typeface="Times" pitchFamily="-110" charset="0"/>
              <a:buNone/>
            </a:pPr>
            <a:endParaRPr lang="en-US" sz="2000" b="1" smtClean="0"/>
          </a:p>
          <a:p>
            <a:pPr eaLnBrk="1" hangingPunct="1">
              <a:lnSpc>
                <a:spcPct val="90000"/>
              </a:lnSpc>
              <a:buFont typeface="Times" pitchFamily="-110" charset="0"/>
              <a:buNone/>
            </a:pPr>
            <a:r>
              <a:rPr lang="en-US" sz="2000" b="1" smtClean="0"/>
              <a:t>	Here, for any Yes instance, no 'witness' seems to exist, but if the oracle simply writes down "Yes" we can verify the correctness in polynomial time by comparing X with each of the n values and report "Yes, X is not in the list."</a:t>
            </a:r>
            <a:endParaRPr lang="en-US" sz="2000" smtClean="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pPr eaLnBrk="1" hangingPunct="1">
              <a:defRPr/>
            </a:pPr>
            <a:r>
              <a:rPr lang="en-US" sz="3200" i="1" dirty="0">
                <a:solidFill>
                  <a:schemeClr val="bg2">
                    <a:alpha val="50000"/>
                  </a:schemeClr>
                </a:solidFill>
              </a:rPr>
              <a:t>Class – P</a:t>
            </a:r>
          </a:p>
        </p:txBody>
      </p:sp>
      <p:sp>
        <p:nvSpPr>
          <p:cNvPr id="583683" name="Rectangle 3"/>
          <p:cNvSpPr>
            <a:spLocks noGrp="1" noChangeArrowheads="1"/>
          </p:cNvSpPr>
          <p:nvPr>
            <p:ph type="body" idx="1"/>
          </p:nvPr>
        </p:nvSpPr>
        <p:spPr/>
        <p:txBody>
          <a:bodyPr/>
          <a:lstStyle/>
          <a:p>
            <a:pPr eaLnBrk="1" hangingPunct="1">
              <a:buFont typeface="Times" pitchFamily="-110" charset="0"/>
              <a:buNone/>
            </a:pPr>
            <a:r>
              <a:rPr lang="en-US" sz="2800" smtClean="0"/>
              <a:t>	</a:t>
            </a:r>
            <a:r>
              <a:rPr lang="en-US" sz="2000" b="1" smtClean="0"/>
              <a:t>Therefore, both problems can be verified in polynomial time and, hence, both are in NP.</a:t>
            </a:r>
          </a:p>
          <a:p>
            <a:pPr eaLnBrk="1" hangingPunct="1"/>
            <a:endParaRPr lang="en-US" sz="2000" b="1" smtClean="0"/>
          </a:p>
          <a:p>
            <a:pPr eaLnBrk="1" hangingPunct="1">
              <a:buFont typeface="Times" pitchFamily="-110" charset="0"/>
              <a:buNone/>
            </a:pPr>
            <a:r>
              <a:rPr lang="en-US" sz="2000" b="1" smtClean="0"/>
              <a:t>	This is a characteristic of any problem in P - both it and its complement can be verified in polynomial time (of course, they can both be 'solved' in polynomial time, too.)</a:t>
            </a:r>
          </a:p>
          <a:p>
            <a:pPr eaLnBrk="1" hangingPunct="1">
              <a:buFont typeface="Times" pitchFamily="-110" charset="0"/>
              <a:buNone/>
            </a:pPr>
            <a:endParaRPr lang="en-US" sz="2000" b="1" smtClean="0"/>
          </a:p>
          <a:p>
            <a:pPr eaLnBrk="1" hangingPunct="1">
              <a:buFont typeface="Times" pitchFamily="-110" charset="0"/>
              <a:buNone/>
            </a:pPr>
            <a:r>
              <a:rPr lang="en-US" sz="2000" b="1" smtClean="0"/>
              <a:t>	Therefore, we can again conclude P </a:t>
            </a:r>
            <a:r>
              <a:rPr lang="en-US" sz="2000" b="1" smtClean="0">
                <a:latin typeface="Times New Roman" pitchFamily="-110" charset="0"/>
                <a:sym typeface="Symbol" pitchFamily="-110" charset="2"/>
              </a:rPr>
              <a:t></a:t>
            </a:r>
            <a:r>
              <a:rPr lang="en-US" sz="2000" b="1" smtClean="0">
                <a:latin typeface="Times New Roman" pitchFamily="-110" charset="0"/>
              </a:rPr>
              <a:t> </a:t>
            </a:r>
            <a:r>
              <a:rPr lang="en-US" sz="2000" b="1" smtClean="0"/>
              <a:t> NP.</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1600200" y="1219200"/>
            <a:ext cx="7162800" cy="762000"/>
          </a:xfrm>
        </p:spPr>
        <p:txBody>
          <a:bodyPr/>
          <a:lstStyle/>
          <a:p>
            <a:pPr eaLnBrk="1" hangingPunct="1">
              <a:defRPr/>
            </a:pPr>
            <a:r>
              <a:rPr lang="en-US" sz="3200" i="1" dirty="0">
                <a:solidFill>
                  <a:schemeClr val="bg2">
                    <a:alpha val="50000"/>
                  </a:schemeClr>
                </a:solidFill>
              </a:rPr>
              <a:t>Class – P</a:t>
            </a:r>
          </a:p>
        </p:txBody>
      </p:sp>
      <p:sp>
        <p:nvSpPr>
          <p:cNvPr id="584707" name="Rectangle 3"/>
          <p:cNvSpPr>
            <a:spLocks noGrp="1" noChangeArrowheads="1"/>
          </p:cNvSpPr>
          <p:nvPr>
            <p:ph type="body" idx="1"/>
          </p:nvPr>
        </p:nvSpPr>
        <p:spPr>
          <a:xfrm>
            <a:off x="1752600" y="1981200"/>
            <a:ext cx="7162800" cy="3657600"/>
          </a:xfrm>
        </p:spPr>
        <p:txBody>
          <a:bodyPr/>
          <a:lstStyle/>
          <a:p>
            <a:pPr eaLnBrk="1" hangingPunct="1">
              <a:lnSpc>
                <a:spcPct val="90000"/>
              </a:lnSpc>
              <a:buFont typeface="Times" pitchFamily="-110" charset="0"/>
              <a:buNone/>
            </a:pPr>
            <a:r>
              <a:rPr lang="en-US" sz="2000" b="1" smtClean="0"/>
              <a:t>	There is a popular conjecture that if any problem and its complement are both in NP, then both are also in P.</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This has been the case for several problems that for many years were not known to be in P, but both the problem and it's complement were known to be in NP.</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For example, Linear Programming (proven to be in P in the 1980's), and Prime Number (proven in 2006 to be in  P). </a:t>
            </a:r>
          </a:p>
          <a:p>
            <a:pPr eaLnBrk="1" hangingPunct="1">
              <a:lnSpc>
                <a:spcPct val="90000"/>
              </a:lnSpc>
            </a:pPr>
            <a:endParaRPr lang="en-US" sz="2000" b="1" smtClean="0"/>
          </a:p>
          <a:p>
            <a:pPr eaLnBrk="1" hangingPunct="1">
              <a:lnSpc>
                <a:spcPct val="90000"/>
              </a:lnSpc>
              <a:buFont typeface="Times" pitchFamily="-110" charset="0"/>
              <a:buNone/>
            </a:pPr>
            <a:r>
              <a:rPr lang="en-US" sz="2000" b="1" smtClean="0"/>
              <a:t>	A notable 'holdout' to date is Graph Isomorphism.</a:t>
            </a:r>
          </a:p>
        </p:txBody>
      </p:sp>
    </p:spTree>
  </p:cSld>
  <p:clrMapOvr>
    <a:masterClrMapping/>
  </p:clrMapOvr>
</p:sld>
</file>

<file path=ppt/theme/theme1.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30000">
            <a:ln>
              <a:noFill/>
            </a:ln>
            <a:solidFill>
              <a:schemeClr val="tx1"/>
            </a:solidFill>
            <a:effectLst/>
            <a:latin typeface="Trebuchet MS" pitchFamily="17" charset="0"/>
            <a:ea typeface="ＭＳ Ｐゴシック" pitchFamily="17" charset="-128"/>
            <a:cs typeface="ＭＳ Ｐゴシック" pitchFamily="17" charset="-128"/>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2004:Templates:Presentations:Designs:Desk Lamp</Template>
  <TotalTime>17534</TotalTime>
  <Words>7647</Words>
  <Application>Microsoft PowerPoint</Application>
  <PresentationFormat>Letter Paper (8.5x11 in)</PresentationFormat>
  <Paragraphs>2232</Paragraphs>
  <Slides>335</Slides>
  <Notes>268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335</vt:i4>
      </vt:variant>
    </vt:vector>
  </HeadingPairs>
  <TitlesOfParts>
    <vt:vector size="337" baseType="lpstr">
      <vt:lpstr>Desk Lamp</vt:lpstr>
      <vt:lpstr>Equation</vt:lpstr>
      <vt:lpstr> </vt:lpstr>
      <vt:lpstr> </vt:lpstr>
      <vt:lpstr> </vt:lpstr>
      <vt:lpstr> </vt:lpstr>
      <vt:lpstr> </vt:lpstr>
      <vt:lpstr> </vt:lpstr>
      <vt:lpstr> </vt:lpstr>
      <vt:lpstr> </vt:lpstr>
      <vt:lpstr> </vt:lpstr>
      <vt:lpstr>Procedures versus Algorithms</vt:lpstr>
      <vt:lpstr>Notion of "Solvable"</vt:lpstr>
      <vt:lpstr>An Old Solvable Problem</vt:lpstr>
      <vt:lpstr>A CS Grand Challenge Problem</vt:lpstr>
      <vt:lpstr>Computability vs Complexity</vt:lpstr>
      <vt:lpstr>Notion of "Order"</vt:lpstr>
      <vt:lpstr>Notion of "Order"</vt:lpstr>
      <vt:lpstr>Notion of "Order"</vt:lpstr>
      <vt:lpstr>Notion of "Order"</vt:lpstr>
      <vt:lpstr>  </vt:lpstr>
      <vt:lpstr>Slower/Faster/Fastest</vt:lpstr>
      <vt:lpstr> </vt:lpstr>
      <vt:lpstr> </vt:lpstr>
      <vt:lpstr> </vt:lpstr>
      <vt:lpstr> </vt:lpstr>
      <vt:lpstr> </vt:lpstr>
      <vt:lpstr>A Word about 'time'</vt:lpstr>
      <vt:lpstr>A word about "Words"</vt:lpstr>
      <vt:lpstr>A Word about Problems</vt:lpstr>
      <vt:lpstr>A Word about Problems</vt:lpstr>
      <vt:lpstr> </vt:lpstr>
      <vt:lpstr> </vt:lpstr>
      <vt:lpstr> </vt:lpstr>
      <vt:lpstr> </vt:lpstr>
      <vt:lpstr> </vt:lpstr>
      <vt:lpstr>Why Do We Care??</vt:lpstr>
      <vt:lpstr>A Word about "size"</vt:lpstr>
      <vt:lpstr>A Word about "size"</vt:lpstr>
      <vt:lpstr>Why Do We Care??</vt:lpstr>
      <vt:lpstr> </vt:lpstr>
      <vt:lpstr>Computational Complexity</vt:lpstr>
      <vt:lpstr>Computational Complexity</vt:lpstr>
      <vt:lpstr>Computational Complexity</vt:lpstr>
      <vt:lpstr>Computational Complexity</vt:lpstr>
      <vt:lpstr>An Aside</vt:lpstr>
      <vt:lpstr>An Aside</vt:lpstr>
      <vt:lpstr>Computational Complexity</vt:lpstr>
      <vt:lpstr>Models of Computation</vt:lpstr>
      <vt:lpstr>Models of Computation</vt:lpstr>
      <vt:lpstr>Models of Computation</vt:lpstr>
      <vt:lpstr>Models of Computation</vt:lpstr>
      <vt:lpstr>Models of Computation</vt:lpstr>
      <vt:lpstr>Models of Computation</vt:lpstr>
      <vt:lpstr>NDTM's</vt:lpstr>
      <vt:lpstr>NDTM's</vt:lpstr>
      <vt:lpstr>NDTM's</vt:lpstr>
      <vt:lpstr>NDTM's</vt:lpstr>
      <vt:lpstr>NDTM's</vt:lpstr>
      <vt:lpstr>NDTM's</vt:lpstr>
      <vt:lpstr>NDTM's</vt:lpstr>
      <vt:lpstr>NDTM's</vt:lpstr>
      <vt:lpstr>NDTM's</vt:lpstr>
      <vt:lpstr>NDTM's</vt:lpstr>
      <vt:lpstr>NDTM's</vt:lpstr>
      <vt:lpstr>NDTM's - Witnesses</vt:lpstr>
      <vt:lpstr>NDTM's - Witnesses</vt:lpstr>
      <vt:lpstr>NDTM's - Witnesses</vt:lpstr>
      <vt:lpstr>NDTM's - Witnesses</vt:lpstr>
      <vt:lpstr>NDTM's - Witnesses</vt:lpstr>
      <vt:lpstr>NDTM's - Witnesses</vt:lpstr>
      <vt:lpstr>NDTM's</vt:lpstr>
      <vt:lpstr>NDTM's</vt:lpstr>
      <vt:lpstr>Problem Classes</vt:lpstr>
      <vt:lpstr>Problem Classes</vt:lpstr>
      <vt:lpstr>Problem Classes</vt:lpstr>
      <vt:lpstr>Problem Classes</vt:lpstr>
      <vt:lpstr>Problem Classes</vt:lpstr>
      <vt:lpstr>Problem Classes</vt:lpstr>
      <vt:lpstr>Problem Classes</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NP</vt:lpstr>
      <vt:lpstr>Class – P</vt:lpstr>
      <vt:lpstr>Class – P</vt:lpstr>
      <vt:lpstr>Class – P</vt:lpstr>
      <vt:lpstr>Class – P</vt:lpstr>
      <vt:lpstr>Class – P</vt:lpstr>
      <vt:lpstr>Class – P</vt:lpstr>
      <vt:lpstr>Class – P</vt:lpstr>
      <vt:lpstr>Class – P</vt:lpstr>
      <vt:lpstr>Class – P</vt:lpstr>
      <vt:lpstr>Other Classes</vt:lpstr>
      <vt:lpstr>"No harder than"</vt:lpstr>
      <vt:lpstr>"No harder than"</vt:lpstr>
      <vt:lpstr> </vt:lpstr>
      <vt:lpstr>Reductions</vt:lpstr>
      <vt:lpstr>Reductions</vt:lpstr>
      <vt:lpstr>Reductions</vt:lpstr>
      <vt:lpstr>Reductions</vt:lpstr>
      <vt:lpstr>Reductions</vt:lpstr>
      <vt:lpstr>Reductions</vt:lpstr>
      <vt:lpstr>Reductions</vt:lpstr>
      <vt:lpstr>Reductions</vt:lpstr>
      <vt:lpstr>Reductions</vt:lpstr>
      <vt:lpstr>Reductions</vt:lpstr>
      <vt:lpstr>An Aside (Computability Theory)</vt:lpstr>
      <vt:lpstr>Special Type of Reduction</vt:lpstr>
      <vt:lpstr>Polynomial Transformations</vt:lpstr>
      <vt:lpstr>Polynomial Transformations</vt:lpstr>
      <vt:lpstr>Polynomial Transformations</vt:lpstr>
      <vt:lpstr>Polynomial Transformations</vt:lpstr>
      <vt:lpstr>Polynomial Transformations</vt:lpstr>
      <vt:lpstr>Polynomial Transformations</vt:lpstr>
      <vt:lpstr>Polynomial Transformations</vt:lpstr>
      <vt:lpstr>NP–Complete</vt:lpstr>
      <vt:lpstr>NP–Complete</vt:lpstr>
      <vt:lpstr>NP–Complete</vt:lpstr>
      <vt:lpstr>Satisfiability</vt:lpstr>
      <vt:lpstr>Satisfiability</vt:lpstr>
      <vt:lpstr>NP–Complete</vt:lpstr>
      <vt:lpstr>NP–Complete</vt:lpstr>
      <vt:lpstr>NP–Complete</vt:lpstr>
      <vt:lpstr>SubsetSum</vt:lpstr>
      <vt:lpstr>SubsetSum</vt:lpstr>
      <vt:lpstr>SubsetSum</vt:lpstr>
      <vt:lpstr>NP–Complete</vt:lpstr>
      <vt:lpstr>P = NP?</vt:lpstr>
      <vt:lpstr>P = NP?</vt:lpstr>
      <vt:lpstr>P ≠ NP?</vt:lpstr>
      <vt:lpstr>Beyond NP</vt:lpstr>
      <vt:lpstr>Slide 141</vt:lpstr>
      <vt:lpstr>Co–NP</vt:lpstr>
      <vt:lpstr>Co–NP</vt:lpstr>
      <vt:lpstr>Co–NP</vt:lpstr>
      <vt:lpstr>Co–NP</vt:lpstr>
      <vt:lpstr>Co–NP</vt:lpstr>
      <vt:lpstr>Co–NP</vt:lpstr>
      <vt:lpstr>Co–NP</vt:lpstr>
      <vt:lpstr>Turing Reductions</vt:lpstr>
      <vt:lpstr>Turing Reductions</vt:lpstr>
      <vt:lpstr>Turing Reductions</vt:lpstr>
      <vt:lpstr>NP–Hard</vt:lpstr>
      <vt:lpstr>NP–Hard</vt:lpstr>
      <vt:lpstr>NP–Hard</vt:lpstr>
      <vt:lpstr>NP–Hard</vt:lpstr>
      <vt:lpstr>NP–Hard</vt:lpstr>
      <vt:lpstr>NP–Equivalent</vt:lpstr>
      <vt:lpstr>NP–Equivalent</vt:lpstr>
      <vt:lpstr>NP–Equivalent</vt:lpstr>
      <vt:lpstr>Case Studies</vt:lpstr>
      <vt:lpstr>Alliances</vt:lpstr>
      <vt:lpstr>Alliances</vt:lpstr>
      <vt:lpstr>Alliances</vt:lpstr>
      <vt:lpstr>Alliances</vt:lpstr>
      <vt:lpstr>Alliances</vt:lpstr>
      <vt:lpstr>Alliances</vt:lpstr>
      <vt:lpstr>Alliances</vt:lpstr>
      <vt:lpstr>Secure Sets</vt:lpstr>
      <vt:lpstr>Secure Sets</vt:lpstr>
      <vt:lpstr>Secure Sets</vt:lpstr>
      <vt:lpstr>Secure Sets</vt:lpstr>
      <vt:lpstr> Secure Sets</vt:lpstr>
      <vt:lpstr>Secure Sets</vt:lpstr>
      <vt:lpstr>Secure Sets</vt:lpstr>
      <vt:lpstr>Secure Sets</vt:lpstr>
      <vt:lpstr>Secure Sets</vt:lpstr>
      <vt:lpstr>Secure Sets</vt:lpstr>
      <vt:lpstr>Secure Sets</vt:lpstr>
      <vt:lpstr>Secure Sets</vt:lpstr>
      <vt:lpstr>Secure Sets</vt:lpstr>
      <vt:lpstr>Secure Sets</vt:lpstr>
      <vt:lpstr>Class FPT (Fixed Parameter Tractable) </vt:lpstr>
      <vt:lpstr>FPT</vt:lpstr>
      <vt:lpstr>FPT</vt:lpstr>
      <vt:lpstr>FPT</vt:lpstr>
      <vt:lpstr>FPT</vt:lpstr>
      <vt:lpstr>FPT</vt:lpstr>
      <vt:lpstr>FPT</vt:lpstr>
      <vt:lpstr>FPT</vt:lpstr>
      <vt:lpstr>FPT</vt:lpstr>
      <vt:lpstr> </vt:lpstr>
      <vt:lpstr> </vt:lpstr>
      <vt:lpstr>FPT</vt:lpstr>
      <vt:lpstr> </vt:lpstr>
      <vt:lpstr>Goals</vt:lpstr>
      <vt:lpstr>The Quest to Mechanize Mathematical Proofs</vt:lpstr>
      <vt:lpstr>Motivation</vt:lpstr>
      <vt:lpstr>Gödel</vt:lpstr>
      <vt:lpstr>Turing, Post, Church, Kleene</vt:lpstr>
      <vt:lpstr>More Emil Post</vt:lpstr>
      <vt:lpstr>Sets, Predicates, Problems</vt:lpstr>
      <vt:lpstr>Categorizing Problems/Sets</vt:lpstr>
      <vt:lpstr>Categorizing Problems/Sets</vt:lpstr>
      <vt:lpstr>Immediate Implications</vt:lpstr>
      <vt:lpstr>How many programs?</vt:lpstr>
      <vt:lpstr>How many decision problems?</vt:lpstr>
      <vt:lpstr>Existence of Undecidables</vt:lpstr>
      <vt:lpstr>Finite versus Infinite Problems</vt:lpstr>
      <vt:lpstr>A Classic Unsolvable Problem</vt:lpstr>
      <vt:lpstr>Some terminology</vt:lpstr>
      <vt:lpstr>Halting Problem</vt:lpstr>
      <vt:lpstr>Halting Problem</vt:lpstr>
      <vt:lpstr>Halting Problem</vt:lpstr>
      <vt:lpstr>Why not just algorithms?</vt:lpstr>
      <vt:lpstr>The universal machine</vt:lpstr>
      <vt:lpstr>Assume algorithms are re</vt:lpstr>
      <vt:lpstr>Algorithms are not re</vt:lpstr>
      <vt:lpstr>Consequences</vt:lpstr>
      <vt:lpstr>Models of computation</vt:lpstr>
      <vt:lpstr>Register Machines</vt:lpstr>
      <vt:lpstr>Addition Example</vt:lpstr>
      <vt:lpstr>Limited Subtraction</vt:lpstr>
      <vt:lpstr>Factor Replacement Systems</vt:lpstr>
      <vt:lpstr>Addition Example</vt:lpstr>
      <vt:lpstr>Subtraction Example</vt:lpstr>
      <vt:lpstr>Importance of order</vt:lpstr>
      <vt:lpstr>Primitive recursive functions</vt:lpstr>
      <vt:lpstr>Building new functions</vt:lpstr>
      <vt:lpstr>Addition and Multiplication</vt:lpstr>
      <vt:lpstr>Basic arithmetic</vt:lpstr>
      <vt:lpstr>2nd grade arithmetic</vt:lpstr>
      <vt:lpstr>Basic relations</vt:lpstr>
      <vt:lpstr>Basic Boolean operations</vt:lpstr>
      <vt:lpstr>Definition by cases</vt:lpstr>
      <vt:lpstr>Bounded minimization</vt:lpstr>
      <vt:lpstr>Bounded minimization</vt:lpstr>
      <vt:lpstr>Intermediate arithmetic</vt:lpstr>
      <vt:lpstr>Primality</vt:lpstr>
      <vt:lpstr>Exponentiation</vt:lpstr>
      <vt:lpstr>Pairing function</vt:lpstr>
      <vt:lpstr>Incompleteness</vt:lpstr>
      <vt:lpstr>Unbounded minimization</vt:lpstr>
      <vt:lpstr>Equivalence of models</vt:lpstr>
      <vt:lpstr>TURING ≤ REGISTER </vt:lpstr>
      <vt:lpstr>Standard Turing Computable </vt:lpstr>
      <vt:lpstr>Finite marking of TM tape</vt:lpstr>
      <vt:lpstr>Encoding a Turing Machine</vt:lpstr>
      <vt:lpstr>Encoding a Turing Machine</vt:lpstr>
      <vt:lpstr>Useful RM routines</vt:lpstr>
      <vt:lpstr>Useful RM routines</vt:lpstr>
      <vt:lpstr>Useful RM routines</vt:lpstr>
      <vt:lpstr>Simulating TM by RM</vt:lpstr>
      <vt:lpstr>Simulating TM by RM</vt:lpstr>
      <vt:lpstr>PROLOG</vt:lpstr>
      <vt:lpstr>REGISTER ≤ Factor </vt:lpstr>
      <vt:lpstr>Encoding an RM’s id</vt:lpstr>
      <vt:lpstr>Simulation by FRS</vt:lpstr>
      <vt:lpstr>Importance of order</vt:lpstr>
      <vt:lpstr>Example of order</vt:lpstr>
      <vt:lpstr>Subtraction encoding</vt:lpstr>
      <vt:lpstr>Analysis of problem</vt:lpstr>
      <vt:lpstr>Factor ≤ RECURSIVE</vt:lpstr>
      <vt:lpstr>Universal machine</vt:lpstr>
      <vt:lpstr>Encoding FRS</vt:lpstr>
      <vt:lpstr>Simulation</vt:lpstr>
      <vt:lpstr>Simulation</vt:lpstr>
      <vt:lpstr>Simulation</vt:lpstr>
      <vt:lpstr>Simplicity of Universal</vt:lpstr>
      <vt:lpstr>Universal Machine Notation</vt:lpstr>
      <vt:lpstr>SNAP and TERM</vt:lpstr>
      <vt:lpstr>STEP Predicate</vt:lpstr>
      <vt:lpstr>RECURSIVE ≤ TURING</vt:lpstr>
      <vt:lpstr>Recall standard Turing</vt:lpstr>
      <vt:lpstr>The Key Ideas</vt:lpstr>
      <vt:lpstr>Detailed Proof</vt:lpstr>
      <vt:lpstr>Consequences</vt:lpstr>
      <vt:lpstr>UNDECIDABILITY</vt:lpstr>
      <vt:lpstr>Halting Problem (again)</vt:lpstr>
      <vt:lpstr>The Contradiction</vt:lpstr>
      <vt:lpstr>RECURSIVELY ENUMERABLE and Semi-Decidable sets</vt:lpstr>
      <vt:lpstr>Definition of re</vt:lpstr>
      <vt:lpstr>semi-decidable implies re</vt:lpstr>
      <vt:lpstr>re implies semi-decidable</vt:lpstr>
      <vt:lpstr>Domain of a procedure</vt:lpstr>
      <vt:lpstr>Recursive implies re</vt:lpstr>
      <vt:lpstr>Related results</vt:lpstr>
      <vt:lpstr>Enumeration theorem</vt:lpstr>
      <vt:lpstr>The Set K</vt:lpstr>
      <vt:lpstr>K is not recursive</vt:lpstr>
      <vt:lpstr>The set K0</vt:lpstr>
      <vt:lpstr>re characterizations</vt:lpstr>
      <vt:lpstr>INsights</vt:lpstr>
      <vt:lpstr>Non-re nature of algorithms</vt:lpstr>
      <vt:lpstr>Many unbounded ways</vt:lpstr>
      <vt:lpstr>Non-determinism</vt:lpstr>
      <vt:lpstr>Testing for absence</vt:lpstr>
      <vt:lpstr>Using quantification to set an upper bound on complexity of sets</vt:lpstr>
      <vt:lpstr>Quantification #1</vt:lpstr>
      <vt:lpstr>Quantification #2</vt:lpstr>
      <vt:lpstr>Quantification #3</vt:lpstr>
      <vt:lpstr>Reducibility</vt:lpstr>
      <vt:lpstr>Diagonalization is a bummer</vt:lpstr>
      <vt:lpstr>Reduction example #1</vt:lpstr>
      <vt:lpstr>Reduction example #2</vt:lpstr>
      <vt:lpstr>Rice’s theorem: All non-trivial problems about the I/O behaviors of functions are undecidable</vt:lpstr>
      <vt:lpstr>Trivial problems</vt:lpstr>
      <vt:lpstr>Rice’s Theorem</vt:lpstr>
      <vt:lpstr>Rice’s Proof -1</vt:lpstr>
      <vt:lpstr>Rice’s Proof -2</vt:lpstr>
      <vt:lpstr>Rice’s Proof -3</vt:lpstr>
      <vt:lpstr>I/O property</vt:lpstr>
      <vt:lpstr>Strong Rice’s Theorem</vt:lpstr>
      <vt:lpstr>Strong Rice’s Proof</vt:lpstr>
      <vt:lpstr>Picture Proofs</vt:lpstr>
      <vt:lpstr>Problems</vt:lpstr>
      <vt:lpstr>Grammars</vt:lpstr>
      <vt:lpstr>Post Correspondence</vt:lpstr>
      <vt:lpstr>PCP is undecidable</vt:lpstr>
      <vt:lpstr>Ambiguity of CFG</vt:lpstr>
      <vt:lpstr>Intersection of CFGs</vt:lpstr>
      <vt:lpstr>Non-emptiness of CSL</vt:lpstr>
      <vt:lpstr>Traces</vt:lpstr>
      <vt:lpstr>One step traces</vt:lpstr>
      <vt:lpstr>Partially correct traces</vt:lpstr>
      <vt:lpstr>Quotients of CFLs</vt:lpstr>
      <vt:lpstr>L = *?</vt:lpstr>
      <vt:lpstr>Powers of CFLs</vt:lpstr>
      <vt:lpstr>L(G) = L(G)2?</vt:lpstr>
      <vt:lpstr>L(G) = L(G)2? is undecidable</vt:lpstr>
      <vt:lpstr>Finite Power problem</vt:lpstr>
      <vt:lpstr>Undecidability of n Ln = Ln+1</vt:lpstr>
      <vt:lpstr>Constant Time</vt:lpstr>
      <vt:lpstr>Quantifier analysis</vt:lpstr>
      <vt:lpstr>Quantifier analysis</vt:lpstr>
      <vt:lpstr>Complexity of CTime</vt:lpstr>
    </vt:vector>
  </TitlesOfParts>
  <Company>UCF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Complexity COT 6410</dc:title>
  <dc:creator>Ron Dutton</dc:creator>
  <cp:lastModifiedBy>ceh</cp:lastModifiedBy>
  <cp:revision>188</cp:revision>
  <cp:lastPrinted>2008-05-14T15:13:25Z</cp:lastPrinted>
  <dcterms:created xsi:type="dcterms:W3CDTF">2008-08-14T03:21:27Z</dcterms:created>
  <dcterms:modified xsi:type="dcterms:W3CDTF">2008-12-04T23:32:55Z</dcterms:modified>
</cp:coreProperties>
</file>