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6" r:id="rId2"/>
  </p:sldMasterIdLst>
  <p:notesMasterIdLst>
    <p:notesMasterId r:id="rId837"/>
  </p:notesMasterIdLst>
  <p:handoutMasterIdLst>
    <p:handoutMasterId r:id="rId838"/>
  </p:handoutMasterIdLst>
  <p:sldIdLst>
    <p:sldId id="257" r:id="rId3"/>
    <p:sldId id="259" r:id="rId4"/>
    <p:sldId id="260" r:id="rId5"/>
    <p:sldId id="261" r:id="rId6"/>
    <p:sldId id="263" r:id="rId7"/>
    <p:sldId id="264" r:id="rId8"/>
    <p:sldId id="265" r:id="rId9"/>
    <p:sldId id="315" r:id="rId10"/>
    <p:sldId id="316" r:id="rId11"/>
    <p:sldId id="2913" r:id="rId12"/>
    <p:sldId id="2351" r:id="rId13"/>
    <p:sldId id="1921" r:id="rId14"/>
    <p:sldId id="1905" r:id="rId15"/>
    <p:sldId id="1906" r:id="rId16"/>
    <p:sldId id="2352" r:id="rId17"/>
    <p:sldId id="2355" r:id="rId18"/>
    <p:sldId id="2354" r:id="rId19"/>
    <p:sldId id="1784" r:id="rId20"/>
    <p:sldId id="1787" r:id="rId21"/>
    <p:sldId id="1788" r:id="rId22"/>
    <p:sldId id="1789" r:id="rId23"/>
    <p:sldId id="1790" r:id="rId24"/>
    <p:sldId id="1791" r:id="rId25"/>
    <p:sldId id="1792" r:id="rId26"/>
    <p:sldId id="1793" r:id="rId27"/>
    <p:sldId id="2910" r:id="rId28"/>
    <p:sldId id="2911" r:id="rId29"/>
    <p:sldId id="1794" r:id="rId30"/>
    <p:sldId id="1795" r:id="rId31"/>
    <p:sldId id="1796" r:id="rId32"/>
    <p:sldId id="1797" r:id="rId33"/>
    <p:sldId id="1943" r:id="rId34"/>
    <p:sldId id="1798" r:id="rId35"/>
    <p:sldId id="2909" r:id="rId36"/>
    <p:sldId id="1799" r:id="rId37"/>
    <p:sldId id="1800" r:id="rId38"/>
    <p:sldId id="2914" r:id="rId39"/>
    <p:sldId id="2231" r:id="rId40"/>
    <p:sldId id="2232" r:id="rId41"/>
    <p:sldId id="2233" r:id="rId42"/>
    <p:sldId id="2235" r:id="rId43"/>
    <p:sldId id="2915" r:id="rId44"/>
    <p:sldId id="2916" r:id="rId45"/>
    <p:sldId id="1749" r:id="rId46"/>
    <p:sldId id="2917" r:id="rId47"/>
    <p:sldId id="1750" r:id="rId48"/>
    <p:sldId id="2918" r:id="rId49"/>
    <p:sldId id="2348" r:id="rId50"/>
    <p:sldId id="2258" r:id="rId51"/>
    <p:sldId id="1926" r:id="rId52"/>
    <p:sldId id="1927" r:id="rId53"/>
    <p:sldId id="1928" r:id="rId54"/>
    <p:sldId id="1929" r:id="rId55"/>
    <p:sldId id="2260" r:id="rId56"/>
    <p:sldId id="2259" r:id="rId57"/>
    <p:sldId id="1957" r:id="rId58"/>
    <p:sldId id="2479" r:id="rId59"/>
    <p:sldId id="2480" r:id="rId60"/>
    <p:sldId id="1936" r:id="rId61"/>
    <p:sldId id="2262" r:id="rId62"/>
    <p:sldId id="2261" r:id="rId63"/>
    <p:sldId id="1930" r:id="rId64"/>
    <p:sldId id="1931" r:id="rId65"/>
    <p:sldId id="1932" r:id="rId66"/>
    <p:sldId id="1933" r:id="rId67"/>
    <p:sldId id="1226" r:id="rId68"/>
    <p:sldId id="1935" r:id="rId69"/>
    <p:sldId id="2113" r:id="rId70"/>
    <p:sldId id="1938" r:id="rId71"/>
    <p:sldId id="1939" r:id="rId72"/>
    <p:sldId id="1945" r:id="rId73"/>
    <p:sldId id="1934" r:id="rId74"/>
    <p:sldId id="1229" r:id="rId75"/>
    <p:sldId id="2225" r:id="rId76"/>
    <p:sldId id="1768" r:id="rId77"/>
    <p:sldId id="1769" r:id="rId78"/>
    <p:sldId id="1940" r:id="rId79"/>
    <p:sldId id="1942" r:id="rId80"/>
    <p:sldId id="2919" r:id="rId81"/>
    <p:sldId id="1944" r:id="rId82"/>
    <p:sldId id="1953" r:id="rId83"/>
    <p:sldId id="1954" r:id="rId84"/>
    <p:sldId id="2920" r:id="rId85"/>
    <p:sldId id="2921" r:id="rId86"/>
    <p:sldId id="2922" r:id="rId87"/>
    <p:sldId id="1764" r:id="rId88"/>
    <p:sldId id="1765" r:id="rId89"/>
    <p:sldId id="1766" r:id="rId90"/>
    <p:sldId id="1767" r:id="rId91"/>
    <p:sldId id="2923" r:id="rId92"/>
    <p:sldId id="1241" r:id="rId93"/>
    <p:sldId id="1242" r:id="rId94"/>
    <p:sldId id="1955" r:id="rId95"/>
    <p:sldId id="1956" r:id="rId96"/>
    <p:sldId id="2463" r:id="rId97"/>
    <p:sldId id="2464" r:id="rId98"/>
    <p:sldId id="2465" r:id="rId99"/>
    <p:sldId id="2466" r:id="rId100"/>
    <p:sldId id="2467" r:id="rId101"/>
    <p:sldId id="2468" r:id="rId102"/>
    <p:sldId id="2469" r:id="rId103"/>
    <p:sldId id="2470" r:id="rId104"/>
    <p:sldId id="2471" r:id="rId105"/>
    <p:sldId id="2472" r:id="rId106"/>
    <p:sldId id="2473" r:id="rId107"/>
    <p:sldId id="2474" r:id="rId108"/>
    <p:sldId id="2456" r:id="rId109"/>
    <p:sldId id="2457" r:id="rId110"/>
    <p:sldId id="2458" r:id="rId111"/>
    <p:sldId id="2459" r:id="rId112"/>
    <p:sldId id="2460" r:id="rId113"/>
    <p:sldId id="2461" r:id="rId114"/>
    <p:sldId id="2462" r:id="rId115"/>
    <p:sldId id="1775" r:id="rId116"/>
    <p:sldId id="1962" r:id="rId117"/>
    <p:sldId id="1963" r:id="rId118"/>
    <p:sldId id="1964" r:id="rId119"/>
    <p:sldId id="1777" r:id="rId120"/>
    <p:sldId id="1779" r:id="rId121"/>
    <p:sldId id="2155" r:id="rId122"/>
    <p:sldId id="1961" r:id="rId123"/>
    <p:sldId id="2379" r:id="rId124"/>
    <p:sldId id="2380" r:id="rId125"/>
    <p:sldId id="1885" r:id="rId126"/>
    <p:sldId id="2153" r:id="rId127"/>
    <p:sldId id="1886" r:id="rId128"/>
    <p:sldId id="1244" r:id="rId129"/>
    <p:sldId id="2165" r:id="rId130"/>
    <p:sldId id="2166" r:id="rId131"/>
    <p:sldId id="2168" r:id="rId132"/>
    <p:sldId id="2443" r:id="rId133"/>
    <p:sldId id="2444" r:id="rId134"/>
    <p:sldId id="2445" r:id="rId135"/>
    <p:sldId id="2446" r:id="rId136"/>
    <p:sldId id="2447" r:id="rId137"/>
    <p:sldId id="2448" r:id="rId138"/>
    <p:sldId id="2449" r:id="rId139"/>
    <p:sldId id="2450" r:id="rId140"/>
    <p:sldId id="2451" r:id="rId141"/>
    <p:sldId id="2452" r:id="rId142"/>
    <p:sldId id="2453" r:id="rId143"/>
    <p:sldId id="2454" r:id="rId144"/>
    <p:sldId id="2167" r:id="rId145"/>
    <p:sldId id="2196" r:id="rId146"/>
    <p:sldId id="2928" r:id="rId147"/>
    <p:sldId id="2929" r:id="rId148"/>
    <p:sldId id="2930" r:id="rId149"/>
    <p:sldId id="2931" r:id="rId150"/>
    <p:sldId id="2932" r:id="rId151"/>
    <p:sldId id="2933" r:id="rId152"/>
    <p:sldId id="2934" r:id="rId153"/>
    <p:sldId id="1809" r:id="rId154"/>
    <p:sldId id="2935" r:id="rId155"/>
    <p:sldId id="1802" r:id="rId156"/>
    <p:sldId id="1807" r:id="rId157"/>
    <p:sldId id="1808" r:id="rId158"/>
    <p:sldId id="2936" r:id="rId159"/>
    <p:sldId id="1999" r:id="rId160"/>
    <p:sldId id="2001" r:id="rId161"/>
    <p:sldId id="2008" r:id="rId162"/>
    <p:sldId id="2009" r:id="rId163"/>
    <p:sldId id="2010" r:id="rId164"/>
    <p:sldId id="2013" r:id="rId165"/>
    <p:sldId id="2011" r:id="rId166"/>
    <p:sldId id="2014" r:id="rId167"/>
    <p:sldId id="2000" r:id="rId168"/>
    <p:sldId id="2002" r:id="rId169"/>
    <p:sldId id="2003" r:id="rId170"/>
    <p:sldId id="2004" r:id="rId171"/>
    <p:sldId id="2005" r:id="rId172"/>
    <p:sldId id="2006" r:id="rId173"/>
    <p:sldId id="2007" r:id="rId174"/>
    <p:sldId id="1780" r:id="rId175"/>
    <p:sldId id="1781" r:id="rId176"/>
    <p:sldId id="1782" r:id="rId177"/>
    <p:sldId id="1783" r:id="rId178"/>
    <p:sldId id="1818" r:id="rId179"/>
    <p:sldId id="2455" r:id="rId180"/>
    <p:sldId id="2041" r:id="rId181"/>
    <p:sldId id="2042" r:id="rId182"/>
    <p:sldId id="2039" r:id="rId183"/>
    <p:sldId id="2043" r:id="rId184"/>
    <p:sldId id="2040" r:id="rId185"/>
    <p:sldId id="2383" r:id="rId186"/>
    <p:sldId id="2279" r:id="rId187"/>
    <p:sldId id="2280" r:id="rId188"/>
    <p:sldId id="2281" r:id="rId189"/>
    <p:sldId id="2282" r:id="rId190"/>
    <p:sldId id="2267" r:id="rId191"/>
    <p:sldId id="2268" r:id="rId192"/>
    <p:sldId id="2269" r:id="rId193"/>
    <p:sldId id="2270" r:id="rId194"/>
    <p:sldId id="2272" r:id="rId195"/>
    <p:sldId id="2273" r:id="rId196"/>
    <p:sldId id="2274" r:id="rId197"/>
    <p:sldId id="2275" r:id="rId198"/>
    <p:sldId id="2277" r:id="rId199"/>
    <p:sldId id="2278" r:id="rId200"/>
    <p:sldId id="2288" r:id="rId201"/>
    <p:sldId id="2284" r:id="rId202"/>
    <p:sldId id="2285" r:id="rId203"/>
    <p:sldId id="2286" r:id="rId204"/>
    <p:sldId id="2287" r:id="rId205"/>
    <p:sldId id="2252" r:id="rId206"/>
    <p:sldId id="2253" r:id="rId207"/>
    <p:sldId id="2387" r:id="rId208"/>
    <p:sldId id="2388" r:id="rId209"/>
    <p:sldId id="2254" r:id="rId210"/>
    <p:sldId id="1946" r:id="rId211"/>
    <p:sldId id="1947" r:id="rId212"/>
    <p:sldId id="1948" r:id="rId213"/>
    <p:sldId id="1949" r:id="rId214"/>
    <p:sldId id="1950" r:id="rId215"/>
    <p:sldId id="1951" r:id="rId216"/>
    <p:sldId id="1952" r:id="rId217"/>
    <p:sldId id="1392" r:id="rId218"/>
    <p:sldId id="1989" r:id="rId219"/>
    <p:sldId id="1995" r:id="rId220"/>
    <p:sldId id="1990" r:id="rId221"/>
    <p:sldId id="1991" r:id="rId222"/>
    <p:sldId id="1992" r:id="rId223"/>
    <p:sldId id="1740" r:id="rId224"/>
    <p:sldId id="1741" r:id="rId225"/>
    <p:sldId id="1924" r:id="rId226"/>
    <p:sldId id="1925" r:id="rId227"/>
    <p:sldId id="1994" r:id="rId228"/>
    <p:sldId id="1732" r:id="rId229"/>
    <p:sldId id="2114" r:id="rId230"/>
    <p:sldId id="1733" r:id="rId231"/>
    <p:sldId id="1734" r:id="rId232"/>
    <p:sldId id="1735" r:id="rId233"/>
    <p:sldId id="2861" r:id="rId234"/>
    <p:sldId id="2862" r:id="rId235"/>
    <p:sldId id="2863" r:id="rId236"/>
    <p:sldId id="2864" r:id="rId237"/>
    <p:sldId id="2865" r:id="rId238"/>
    <p:sldId id="2866" r:id="rId239"/>
    <p:sldId id="2867" r:id="rId240"/>
    <p:sldId id="2868" r:id="rId241"/>
    <p:sldId id="2869" r:id="rId242"/>
    <p:sldId id="2870" r:id="rId243"/>
    <p:sldId id="2872" r:id="rId244"/>
    <p:sldId id="2873" r:id="rId245"/>
    <p:sldId id="2874" r:id="rId246"/>
    <p:sldId id="2875" r:id="rId247"/>
    <p:sldId id="2876" r:id="rId248"/>
    <p:sldId id="2877" r:id="rId249"/>
    <p:sldId id="1558" r:id="rId250"/>
    <p:sldId id="2115" r:id="rId251"/>
    <p:sldId id="2116" r:id="rId252"/>
    <p:sldId id="1559" r:id="rId253"/>
    <p:sldId id="1560" r:id="rId254"/>
    <p:sldId id="1561" r:id="rId255"/>
    <p:sldId id="1562" r:id="rId256"/>
    <p:sldId id="1563" r:id="rId257"/>
    <p:sldId id="1564" r:id="rId258"/>
    <p:sldId id="1565" r:id="rId259"/>
    <p:sldId id="1831" r:id="rId260"/>
    <p:sldId id="1832" r:id="rId261"/>
    <p:sldId id="1833" r:id="rId262"/>
    <p:sldId id="1834" r:id="rId263"/>
    <p:sldId id="1835" r:id="rId264"/>
    <p:sldId id="1836" r:id="rId265"/>
    <p:sldId id="2194" r:id="rId266"/>
    <p:sldId id="2195" r:id="rId267"/>
    <p:sldId id="2937" r:id="rId268"/>
    <p:sldId id="2197" r:id="rId269"/>
    <p:sldId id="2198" r:id="rId270"/>
    <p:sldId id="2199" r:id="rId271"/>
    <p:sldId id="2200" r:id="rId272"/>
    <p:sldId id="2938" r:id="rId273"/>
    <p:sldId id="2939" r:id="rId274"/>
    <p:sldId id="2201" r:id="rId275"/>
    <p:sldId id="2202" r:id="rId276"/>
    <p:sldId id="2203" r:id="rId277"/>
    <p:sldId id="2204" r:id="rId278"/>
    <p:sldId id="2205" r:id="rId279"/>
    <p:sldId id="2206" r:id="rId280"/>
    <p:sldId id="2207" r:id="rId281"/>
    <p:sldId id="2208" r:id="rId282"/>
    <p:sldId id="2209" r:id="rId283"/>
    <p:sldId id="2210" r:id="rId284"/>
    <p:sldId id="2212" r:id="rId285"/>
    <p:sldId id="2213" r:id="rId286"/>
    <p:sldId id="2214" r:id="rId287"/>
    <p:sldId id="2215" r:id="rId288"/>
    <p:sldId id="2216" r:id="rId289"/>
    <p:sldId id="2217" r:id="rId290"/>
    <p:sldId id="2218" r:id="rId291"/>
    <p:sldId id="2219" r:id="rId292"/>
    <p:sldId id="2220" r:id="rId293"/>
    <p:sldId id="2221" r:id="rId294"/>
    <p:sldId id="2222" r:id="rId295"/>
    <p:sldId id="2223" r:id="rId296"/>
    <p:sldId id="2224" r:id="rId297"/>
    <p:sldId id="2940" r:id="rId298"/>
    <p:sldId id="2226" r:id="rId299"/>
    <p:sldId id="2227" r:id="rId300"/>
    <p:sldId id="2912" r:id="rId301"/>
    <p:sldId id="2941" r:id="rId302"/>
    <p:sldId id="2942" r:id="rId303"/>
    <p:sldId id="2943" r:id="rId304"/>
    <p:sldId id="2944" r:id="rId305"/>
    <p:sldId id="2945" r:id="rId306"/>
    <p:sldId id="2946" r:id="rId307"/>
    <p:sldId id="2229" r:id="rId308"/>
    <p:sldId id="2947" r:id="rId309"/>
    <p:sldId id="2948" r:id="rId310"/>
    <p:sldId id="2949" r:id="rId311"/>
    <p:sldId id="2950" r:id="rId312"/>
    <p:sldId id="2242" r:id="rId313"/>
    <p:sldId id="2243" r:id="rId314"/>
    <p:sldId id="2244" r:id="rId315"/>
    <p:sldId id="2245" r:id="rId316"/>
    <p:sldId id="2246" r:id="rId317"/>
    <p:sldId id="2247" r:id="rId318"/>
    <p:sldId id="2248" r:id="rId319"/>
    <p:sldId id="2249" r:id="rId320"/>
    <p:sldId id="2250" r:id="rId321"/>
    <p:sldId id="2251" r:id="rId322"/>
    <p:sldId id="2951" r:id="rId323"/>
    <p:sldId id="2952" r:id="rId324"/>
    <p:sldId id="2953" r:id="rId325"/>
    <p:sldId id="2255" r:id="rId326"/>
    <p:sldId id="2256" r:id="rId327"/>
    <p:sldId id="2257" r:id="rId328"/>
    <p:sldId id="2954" r:id="rId329"/>
    <p:sldId id="2955" r:id="rId330"/>
    <p:sldId id="3028" r:id="rId331"/>
    <p:sldId id="2956" r:id="rId332"/>
    <p:sldId id="2957" r:id="rId333"/>
    <p:sldId id="2958" r:id="rId334"/>
    <p:sldId id="2263" r:id="rId335"/>
    <p:sldId id="2264" r:id="rId336"/>
    <p:sldId id="2265" r:id="rId337"/>
    <p:sldId id="2266" r:id="rId338"/>
    <p:sldId id="2959" r:id="rId339"/>
    <p:sldId id="2960" r:id="rId340"/>
    <p:sldId id="2961" r:id="rId341"/>
    <p:sldId id="2962" r:id="rId342"/>
    <p:sldId id="2963" r:id="rId343"/>
    <p:sldId id="2964" r:id="rId344"/>
    <p:sldId id="2271" r:id="rId345"/>
    <p:sldId id="2965" r:id="rId346"/>
    <p:sldId id="2966" r:id="rId347"/>
    <p:sldId id="2967" r:id="rId348"/>
    <p:sldId id="2968" r:id="rId349"/>
    <p:sldId id="2969" r:id="rId350"/>
    <p:sldId id="2970" r:id="rId351"/>
    <p:sldId id="2971" r:id="rId352"/>
    <p:sldId id="2283" r:id="rId353"/>
    <p:sldId id="2972" r:id="rId354"/>
    <p:sldId id="2973" r:id="rId355"/>
    <p:sldId id="2974" r:id="rId356"/>
    <p:sldId id="3027" r:id="rId357"/>
    <p:sldId id="3030" r:id="rId358"/>
    <p:sldId id="3031" r:id="rId359"/>
    <p:sldId id="2289" r:id="rId360"/>
    <p:sldId id="2290" r:id="rId361"/>
    <p:sldId id="2291" r:id="rId362"/>
    <p:sldId id="2292" r:id="rId363"/>
    <p:sldId id="2293" r:id="rId364"/>
    <p:sldId id="2294" r:id="rId365"/>
    <p:sldId id="2295" r:id="rId366"/>
    <p:sldId id="2296" r:id="rId367"/>
    <p:sldId id="2297" r:id="rId368"/>
    <p:sldId id="2298" r:id="rId369"/>
    <p:sldId id="2299" r:id="rId370"/>
    <p:sldId id="2300" r:id="rId371"/>
    <p:sldId id="2301" r:id="rId372"/>
    <p:sldId id="3116" r:id="rId373"/>
    <p:sldId id="2302" r:id="rId374"/>
    <p:sldId id="2303" r:id="rId375"/>
    <p:sldId id="2304" r:id="rId376"/>
    <p:sldId id="2305" r:id="rId377"/>
    <p:sldId id="2306" r:id="rId378"/>
    <p:sldId id="2307" r:id="rId379"/>
    <p:sldId id="2421" r:id="rId380"/>
    <p:sldId id="2422" r:id="rId381"/>
    <p:sldId id="2423" r:id="rId382"/>
    <p:sldId id="2424" r:id="rId383"/>
    <p:sldId id="2425" r:id="rId384"/>
    <p:sldId id="2311" r:id="rId385"/>
    <p:sldId id="2312" r:id="rId386"/>
    <p:sldId id="2313" r:id="rId387"/>
    <p:sldId id="2314" r:id="rId388"/>
    <p:sldId id="2315" r:id="rId389"/>
    <p:sldId id="2327" r:id="rId390"/>
    <p:sldId id="2328" r:id="rId391"/>
    <p:sldId id="2329" r:id="rId392"/>
    <p:sldId id="2330" r:id="rId393"/>
    <p:sldId id="2331" r:id="rId394"/>
    <p:sldId id="2332" r:id="rId395"/>
    <p:sldId id="2333" r:id="rId396"/>
    <p:sldId id="2334" r:id="rId397"/>
    <p:sldId id="2335" r:id="rId398"/>
    <p:sldId id="2336" r:id="rId399"/>
    <p:sldId id="3117" r:id="rId400"/>
    <p:sldId id="2308" r:id="rId401"/>
    <p:sldId id="2477" r:id="rId402"/>
    <p:sldId id="2045" r:id="rId403"/>
    <p:sldId id="2046" r:id="rId404"/>
    <p:sldId id="2047" r:id="rId405"/>
    <p:sldId id="2171" r:id="rId406"/>
    <p:sldId id="2172" r:id="rId407"/>
    <p:sldId id="2173" r:id="rId408"/>
    <p:sldId id="2174" r:id="rId409"/>
    <p:sldId id="2175" r:id="rId410"/>
    <p:sldId id="2176" r:id="rId411"/>
    <p:sldId id="2177" r:id="rId412"/>
    <p:sldId id="2049" r:id="rId413"/>
    <p:sldId id="3091" r:id="rId414"/>
    <p:sldId id="3092" r:id="rId415"/>
    <p:sldId id="1894" r:id="rId416"/>
    <p:sldId id="1903" r:id="rId417"/>
    <p:sldId id="1902" r:id="rId418"/>
    <p:sldId id="1895" r:id="rId419"/>
    <p:sldId id="2430" r:id="rId420"/>
    <p:sldId id="2426" r:id="rId421"/>
    <p:sldId id="2427" r:id="rId422"/>
    <p:sldId id="2428" r:id="rId423"/>
    <p:sldId id="3054" r:id="rId424"/>
    <p:sldId id="3056" r:id="rId425"/>
    <p:sldId id="3042" r:id="rId426"/>
    <p:sldId id="3104" r:id="rId427"/>
    <p:sldId id="3105" r:id="rId428"/>
    <p:sldId id="3106" r:id="rId429"/>
    <p:sldId id="3107" r:id="rId430"/>
    <p:sldId id="3108" r:id="rId431"/>
    <p:sldId id="3109" r:id="rId432"/>
    <p:sldId id="3110" r:id="rId433"/>
    <p:sldId id="3111" r:id="rId434"/>
    <p:sldId id="3112" r:id="rId435"/>
    <p:sldId id="3113" r:id="rId436"/>
    <p:sldId id="3114" r:id="rId437"/>
    <p:sldId id="3115" r:id="rId438"/>
    <p:sldId id="2051" r:id="rId439"/>
    <p:sldId id="2435" r:id="rId440"/>
    <p:sldId id="2436" r:id="rId441"/>
    <p:sldId id="2437" r:id="rId442"/>
    <p:sldId id="2438" r:id="rId443"/>
    <p:sldId id="2439" r:id="rId444"/>
    <p:sldId id="2440" r:id="rId445"/>
    <p:sldId id="2441" r:id="rId446"/>
    <p:sldId id="2442" r:id="rId447"/>
    <p:sldId id="3032" r:id="rId448"/>
    <p:sldId id="3033" r:id="rId449"/>
    <p:sldId id="3034" r:id="rId450"/>
    <p:sldId id="3035" r:id="rId451"/>
    <p:sldId id="3036" r:id="rId452"/>
    <p:sldId id="3037" r:id="rId453"/>
    <p:sldId id="3038" r:id="rId454"/>
    <p:sldId id="3039" r:id="rId455"/>
    <p:sldId id="3040" r:id="rId456"/>
    <p:sldId id="3041" r:id="rId457"/>
    <p:sldId id="3057" r:id="rId458"/>
    <p:sldId id="3120" r:id="rId459"/>
    <p:sldId id="3058" r:id="rId460"/>
    <p:sldId id="2498" r:id="rId461"/>
    <p:sldId id="3119" r:id="rId462"/>
    <p:sldId id="2476" r:id="rId463"/>
    <p:sldId id="3121" r:id="rId464"/>
    <p:sldId id="3122" r:id="rId465"/>
    <p:sldId id="3123" r:id="rId466"/>
    <p:sldId id="3124" r:id="rId467"/>
    <p:sldId id="3059" r:id="rId468"/>
    <p:sldId id="3060" r:id="rId469"/>
    <p:sldId id="3061" r:id="rId470"/>
    <p:sldId id="3118" r:id="rId471"/>
    <p:sldId id="3062" r:id="rId472"/>
    <p:sldId id="3063" r:id="rId473"/>
    <p:sldId id="3064" r:id="rId474"/>
    <p:sldId id="3065" r:id="rId475"/>
    <p:sldId id="3066" r:id="rId476"/>
    <p:sldId id="3067" r:id="rId477"/>
    <p:sldId id="3068" r:id="rId478"/>
    <p:sldId id="3069" r:id="rId479"/>
    <p:sldId id="3070" r:id="rId480"/>
    <p:sldId id="3071" r:id="rId481"/>
    <p:sldId id="3072" r:id="rId482"/>
    <p:sldId id="3073" r:id="rId483"/>
    <p:sldId id="2505" r:id="rId484"/>
    <p:sldId id="2500" r:id="rId485"/>
    <p:sldId id="2501" r:id="rId486"/>
    <p:sldId id="2502" r:id="rId487"/>
    <p:sldId id="2503" r:id="rId488"/>
    <p:sldId id="2504" r:id="rId489"/>
    <p:sldId id="3182" r:id="rId490"/>
    <p:sldId id="2521" r:id="rId491"/>
    <p:sldId id="2682" r:id="rId492"/>
    <p:sldId id="2683" r:id="rId493"/>
    <p:sldId id="2684" r:id="rId494"/>
    <p:sldId id="2685" r:id="rId495"/>
    <p:sldId id="2686" r:id="rId496"/>
    <p:sldId id="2687" r:id="rId497"/>
    <p:sldId id="2688" r:id="rId498"/>
    <p:sldId id="2689" r:id="rId499"/>
    <p:sldId id="2690" r:id="rId500"/>
    <p:sldId id="2691" r:id="rId501"/>
    <p:sldId id="2692" r:id="rId502"/>
    <p:sldId id="2693" r:id="rId503"/>
    <p:sldId id="2975" r:id="rId504"/>
    <p:sldId id="2695" r:id="rId505"/>
    <p:sldId id="2696" r:id="rId506"/>
    <p:sldId id="2697" r:id="rId507"/>
    <p:sldId id="3131" r:id="rId508"/>
    <p:sldId id="258" r:id="rId509"/>
    <p:sldId id="3126" r:id="rId510"/>
    <p:sldId id="3127" r:id="rId511"/>
    <p:sldId id="262" r:id="rId512"/>
    <p:sldId id="3128" r:id="rId513"/>
    <p:sldId id="3129" r:id="rId514"/>
    <p:sldId id="3130" r:id="rId515"/>
    <p:sldId id="268" r:id="rId516"/>
    <p:sldId id="2879" r:id="rId517"/>
    <p:sldId id="256" r:id="rId518"/>
    <p:sldId id="2880" r:id="rId519"/>
    <p:sldId id="2881" r:id="rId520"/>
    <p:sldId id="2882" r:id="rId521"/>
    <p:sldId id="2883" r:id="rId522"/>
    <p:sldId id="2884" r:id="rId523"/>
    <p:sldId id="2885" r:id="rId524"/>
    <p:sldId id="2886" r:id="rId525"/>
    <p:sldId id="2887" r:id="rId526"/>
    <p:sldId id="2888" r:id="rId527"/>
    <p:sldId id="2889" r:id="rId528"/>
    <p:sldId id="2890" r:id="rId529"/>
    <p:sldId id="2891" r:id="rId530"/>
    <p:sldId id="2892" r:id="rId531"/>
    <p:sldId id="2893" r:id="rId532"/>
    <p:sldId id="2894" r:id="rId533"/>
    <p:sldId id="2895" r:id="rId534"/>
    <p:sldId id="2896" r:id="rId535"/>
    <p:sldId id="2897" r:id="rId536"/>
    <p:sldId id="2898" r:id="rId537"/>
    <p:sldId id="2899" r:id="rId538"/>
    <p:sldId id="2900" r:id="rId539"/>
    <p:sldId id="2901" r:id="rId540"/>
    <p:sldId id="2902" r:id="rId541"/>
    <p:sldId id="2903" r:id="rId542"/>
    <p:sldId id="2904" r:id="rId543"/>
    <p:sldId id="2905" r:id="rId544"/>
    <p:sldId id="2906" r:id="rId545"/>
    <p:sldId id="2681" r:id="rId546"/>
    <p:sldId id="2538" r:id="rId547"/>
    <p:sldId id="2539" r:id="rId548"/>
    <p:sldId id="2540" r:id="rId549"/>
    <p:sldId id="2541" r:id="rId550"/>
    <p:sldId id="2542" r:id="rId551"/>
    <p:sldId id="2543" r:id="rId552"/>
    <p:sldId id="2544" r:id="rId553"/>
    <p:sldId id="2545" r:id="rId554"/>
    <p:sldId id="2546" r:id="rId555"/>
    <p:sldId id="2547" r:id="rId556"/>
    <p:sldId id="2548" r:id="rId557"/>
    <p:sldId id="2549" r:id="rId558"/>
    <p:sldId id="2550" r:id="rId559"/>
    <p:sldId id="2551" r:id="rId560"/>
    <p:sldId id="2552" r:id="rId561"/>
    <p:sldId id="2553" r:id="rId562"/>
    <p:sldId id="2554" r:id="rId563"/>
    <p:sldId id="2555" r:id="rId564"/>
    <p:sldId id="2556" r:id="rId565"/>
    <p:sldId id="2557" r:id="rId566"/>
    <p:sldId id="2558" r:id="rId567"/>
    <p:sldId id="2559" r:id="rId568"/>
    <p:sldId id="2560" r:id="rId569"/>
    <p:sldId id="2561" r:id="rId570"/>
    <p:sldId id="2562" r:id="rId571"/>
    <p:sldId id="2563" r:id="rId572"/>
    <p:sldId id="2564" r:id="rId573"/>
    <p:sldId id="2565" r:id="rId574"/>
    <p:sldId id="2566" r:id="rId575"/>
    <p:sldId id="2567" r:id="rId576"/>
    <p:sldId id="2568" r:id="rId577"/>
    <p:sldId id="2569" r:id="rId578"/>
    <p:sldId id="2570" r:id="rId579"/>
    <p:sldId id="2571" r:id="rId580"/>
    <p:sldId id="2572" r:id="rId581"/>
    <p:sldId id="2573" r:id="rId582"/>
    <p:sldId id="2574" r:id="rId583"/>
    <p:sldId id="2575" r:id="rId584"/>
    <p:sldId id="2576" r:id="rId585"/>
    <p:sldId id="2577" r:id="rId586"/>
    <p:sldId id="2578" r:id="rId587"/>
    <p:sldId id="2579" r:id="rId588"/>
    <p:sldId id="2580" r:id="rId589"/>
    <p:sldId id="2581" r:id="rId590"/>
    <p:sldId id="2582" r:id="rId591"/>
    <p:sldId id="2583" r:id="rId592"/>
    <p:sldId id="2584" r:id="rId593"/>
    <p:sldId id="2585" r:id="rId594"/>
    <p:sldId id="2586" r:id="rId595"/>
    <p:sldId id="2587" r:id="rId596"/>
    <p:sldId id="2588" r:id="rId597"/>
    <p:sldId id="2589" r:id="rId598"/>
    <p:sldId id="2590" r:id="rId599"/>
    <p:sldId id="2591" r:id="rId600"/>
    <p:sldId id="2592" r:id="rId601"/>
    <p:sldId id="2593" r:id="rId602"/>
    <p:sldId id="2594" r:id="rId603"/>
    <p:sldId id="2595" r:id="rId604"/>
    <p:sldId id="2596" r:id="rId605"/>
    <p:sldId id="2597" r:id="rId606"/>
    <p:sldId id="2598" r:id="rId607"/>
    <p:sldId id="2599" r:id="rId608"/>
    <p:sldId id="2600" r:id="rId609"/>
    <p:sldId id="2601" r:id="rId610"/>
    <p:sldId id="2602" r:id="rId611"/>
    <p:sldId id="2717" r:id="rId612"/>
    <p:sldId id="2718" r:id="rId613"/>
    <p:sldId id="2719" r:id="rId614"/>
    <p:sldId id="2720" r:id="rId615"/>
    <p:sldId id="2721" r:id="rId616"/>
    <p:sldId id="2722" r:id="rId617"/>
    <p:sldId id="2723" r:id="rId618"/>
    <p:sldId id="2728" r:id="rId619"/>
    <p:sldId id="2729" r:id="rId620"/>
    <p:sldId id="2730" r:id="rId621"/>
    <p:sldId id="2731" r:id="rId622"/>
    <p:sldId id="2733" r:id="rId623"/>
    <p:sldId id="2736" r:id="rId624"/>
    <p:sldId id="1650" r:id="rId625"/>
    <p:sldId id="3184" r:id="rId626"/>
    <p:sldId id="3185" r:id="rId627"/>
    <p:sldId id="3186" r:id="rId628"/>
    <p:sldId id="3187" r:id="rId629"/>
    <p:sldId id="3188" r:id="rId630"/>
    <p:sldId id="3189" r:id="rId631"/>
    <p:sldId id="3190" r:id="rId632"/>
    <p:sldId id="3191" r:id="rId633"/>
    <p:sldId id="2211" r:id="rId634"/>
    <p:sldId id="3192" r:id="rId635"/>
    <p:sldId id="3193" r:id="rId636"/>
    <p:sldId id="3194" r:id="rId637"/>
    <p:sldId id="3195" r:id="rId638"/>
    <p:sldId id="3196" r:id="rId639"/>
    <p:sldId id="2738" r:id="rId640"/>
    <p:sldId id="1704" r:id="rId641"/>
    <p:sldId id="2134" r:id="rId642"/>
    <p:sldId id="1887" r:id="rId643"/>
    <p:sldId id="1889" r:id="rId644"/>
    <p:sldId id="1705" r:id="rId645"/>
    <p:sldId id="1706" r:id="rId646"/>
    <p:sldId id="1751" r:id="rId647"/>
    <p:sldId id="1754" r:id="rId648"/>
    <p:sldId id="2475" r:id="rId649"/>
    <p:sldId id="2056" r:id="rId650"/>
    <p:sldId id="2055" r:id="rId651"/>
    <p:sldId id="2057" r:id="rId652"/>
    <p:sldId id="2137" r:id="rId653"/>
    <p:sldId id="2059" r:id="rId654"/>
    <p:sldId id="2344" r:id="rId655"/>
    <p:sldId id="2345" r:id="rId656"/>
    <p:sldId id="2346" r:id="rId657"/>
    <p:sldId id="2060" r:id="rId658"/>
    <p:sldId id="2119" r:id="rId659"/>
    <p:sldId id="2061" r:id="rId660"/>
    <p:sldId id="2062" r:id="rId661"/>
    <p:sldId id="2063" r:id="rId662"/>
    <p:sldId id="2310" r:id="rId663"/>
    <p:sldId id="3198" r:id="rId664"/>
    <p:sldId id="3199" r:id="rId665"/>
    <p:sldId id="3200" r:id="rId666"/>
    <p:sldId id="3201" r:id="rId667"/>
    <p:sldId id="2064" r:id="rId668"/>
    <p:sldId id="2065" r:id="rId669"/>
    <p:sldId id="3202" r:id="rId670"/>
    <p:sldId id="3203" r:id="rId671"/>
    <p:sldId id="3204" r:id="rId672"/>
    <p:sldId id="3205" r:id="rId673"/>
    <p:sldId id="3206" r:id="rId674"/>
    <p:sldId id="3208" r:id="rId675"/>
    <p:sldId id="2818" r:id="rId676"/>
    <p:sldId id="2819" r:id="rId677"/>
    <p:sldId id="2820" r:id="rId678"/>
    <p:sldId id="2822" r:id="rId679"/>
    <p:sldId id="2823" r:id="rId680"/>
    <p:sldId id="2824" r:id="rId681"/>
    <p:sldId id="2826" r:id="rId682"/>
    <p:sldId id="2478" r:id="rId683"/>
    <p:sldId id="3022" r:id="rId684"/>
    <p:sldId id="3023" r:id="rId685"/>
    <p:sldId id="3024" r:id="rId686"/>
    <p:sldId id="3025" r:id="rId687"/>
    <p:sldId id="3026" r:id="rId688"/>
    <p:sldId id="3133" r:id="rId689"/>
    <p:sldId id="3138" r:id="rId690"/>
    <p:sldId id="3134" r:id="rId691"/>
    <p:sldId id="3135" r:id="rId692"/>
    <p:sldId id="3136" r:id="rId693"/>
    <p:sldId id="3137" r:id="rId694"/>
    <p:sldId id="3139" r:id="rId695"/>
    <p:sldId id="3140" r:id="rId696"/>
    <p:sldId id="3141" r:id="rId697"/>
    <p:sldId id="3142" r:id="rId698"/>
    <p:sldId id="3143" r:id="rId699"/>
    <p:sldId id="3144" r:id="rId700"/>
    <p:sldId id="3145" r:id="rId701"/>
    <p:sldId id="3146" r:id="rId702"/>
    <p:sldId id="3147" r:id="rId703"/>
    <p:sldId id="3148" r:id="rId704"/>
    <p:sldId id="3149" r:id="rId705"/>
    <p:sldId id="3150" r:id="rId706"/>
    <p:sldId id="3151" r:id="rId707"/>
    <p:sldId id="3152" r:id="rId708"/>
    <p:sldId id="3153" r:id="rId709"/>
    <p:sldId id="3154" r:id="rId710"/>
    <p:sldId id="3155" r:id="rId711"/>
    <p:sldId id="3156" r:id="rId712"/>
    <p:sldId id="3157" r:id="rId713"/>
    <p:sldId id="3158" r:id="rId714"/>
    <p:sldId id="3159" r:id="rId715"/>
    <p:sldId id="3160" r:id="rId716"/>
    <p:sldId id="3161" r:id="rId717"/>
    <p:sldId id="3162" r:id="rId718"/>
    <p:sldId id="3163" r:id="rId719"/>
    <p:sldId id="3164" r:id="rId720"/>
    <p:sldId id="3165" r:id="rId721"/>
    <p:sldId id="3166" r:id="rId722"/>
    <p:sldId id="3167" r:id="rId723"/>
    <p:sldId id="3168" r:id="rId724"/>
    <p:sldId id="3169" r:id="rId725"/>
    <p:sldId id="3170" r:id="rId726"/>
    <p:sldId id="3171" r:id="rId727"/>
    <p:sldId id="3172" r:id="rId728"/>
    <p:sldId id="3173" r:id="rId729"/>
    <p:sldId id="3174" r:id="rId730"/>
    <p:sldId id="3175" r:id="rId731"/>
    <p:sldId id="3176" r:id="rId732"/>
    <p:sldId id="3177" r:id="rId733"/>
    <p:sldId id="3178" r:id="rId734"/>
    <p:sldId id="3179" r:id="rId735"/>
    <p:sldId id="3074" r:id="rId736"/>
    <p:sldId id="3075" r:id="rId737"/>
    <p:sldId id="3080" r:id="rId738"/>
    <p:sldId id="3076" r:id="rId739"/>
    <p:sldId id="3077" r:id="rId740"/>
    <p:sldId id="3078" r:id="rId741"/>
    <p:sldId id="3079" r:id="rId742"/>
    <p:sldId id="3211" r:id="rId743"/>
    <p:sldId id="3209" r:id="rId744"/>
    <p:sldId id="3210" r:id="rId745"/>
    <p:sldId id="3212" r:id="rId746"/>
    <p:sldId id="3213" r:id="rId747"/>
    <p:sldId id="3214" r:id="rId748"/>
    <p:sldId id="3215" r:id="rId749"/>
    <p:sldId id="3216" r:id="rId750"/>
    <p:sldId id="3217" r:id="rId751"/>
    <p:sldId id="3081" r:id="rId752"/>
    <p:sldId id="3082" r:id="rId753"/>
    <p:sldId id="3083" r:id="rId754"/>
    <p:sldId id="3084" r:id="rId755"/>
    <p:sldId id="2627" r:id="rId756"/>
    <p:sldId id="2628" r:id="rId757"/>
    <p:sldId id="2629" r:id="rId758"/>
    <p:sldId id="2630" r:id="rId759"/>
    <p:sldId id="2631" r:id="rId760"/>
    <p:sldId id="2632" r:id="rId761"/>
    <p:sldId id="2633" r:id="rId762"/>
    <p:sldId id="2634" r:id="rId763"/>
    <p:sldId id="2635" r:id="rId764"/>
    <p:sldId id="2636" r:id="rId765"/>
    <p:sldId id="2637" r:id="rId766"/>
    <p:sldId id="2638" r:id="rId767"/>
    <p:sldId id="2639" r:id="rId768"/>
    <p:sldId id="2640" r:id="rId769"/>
    <p:sldId id="2771" r:id="rId770"/>
    <p:sldId id="2642" r:id="rId771"/>
    <p:sldId id="3218" r:id="rId772"/>
    <p:sldId id="2645" r:id="rId773"/>
    <p:sldId id="2644" r:id="rId774"/>
    <p:sldId id="2998" r:id="rId775"/>
    <p:sldId id="3219" r:id="rId776"/>
    <p:sldId id="3220" r:id="rId777"/>
    <p:sldId id="3221" r:id="rId778"/>
    <p:sldId id="3223" r:id="rId779"/>
    <p:sldId id="3222" r:id="rId780"/>
    <p:sldId id="3226" r:id="rId781"/>
    <p:sldId id="3055" r:id="rId782"/>
    <p:sldId id="3224" r:id="rId783"/>
    <p:sldId id="3225" r:id="rId784"/>
    <p:sldId id="3180" r:id="rId785"/>
    <p:sldId id="3181" r:id="rId786"/>
    <p:sldId id="2995" r:id="rId787"/>
    <p:sldId id="2996" r:id="rId788"/>
    <p:sldId id="3000" r:id="rId789"/>
    <p:sldId id="3002" r:id="rId790"/>
    <p:sldId id="2999" r:id="rId791"/>
    <p:sldId id="2997" r:id="rId792"/>
    <p:sldId id="3001" r:id="rId793"/>
    <p:sldId id="2830" r:id="rId794"/>
    <p:sldId id="2831" r:id="rId795"/>
    <p:sldId id="2832" r:id="rId796"/>
    <p:sldId id="2833" r:id="rId797"/>
    <p:sldId id="2834" r:id="rId798"/>
    <p:sldId id="2835" r:id="rId799"/>
    <p:sldId id="2836" r:id="rId800"/>
    <p:sldId id="2838" r:id="rId801"/>
    <p:sldId id="2839" r:id="rId802"/>
    <p:sldId id="2841" r:id="rId803"/>
    <p:sldId id="2844" r:id="rId804"/>
    <p:sldId id="2846" r:id="rId805"/>
    <p:sldId id="2847" r:id="rId806"/>
    <p:sldId id="2848" r:id="rId807"/>
    <p:sldId id="2849" r:id="rId808"/>
    <p:sldId id="2842" r:id="rId809"/>
    <p:sldId id="2860" r:id="rId810"/>
    <p:sldId id="2850" r:id="rId811"/>
    <p:sldId id="2851" r:id="rId812"/>
    <p:sldId id="2852" r:id="rId813"/>
    <p:sldId id="2853" r:id="rId814"/>
    <p:sldId id="2854" r:id="rId815"/>
    <p:sldId id="2855" r:id="rId816"/>
    <p:sldId id="2856" r:id="rId817"/>
    <p:sldId id="2858" r:id="rId818"/>
    <p:sldId id="3021" r:id="rId819"/>
    <p:sldId id="3004" r:id="rId820"/>
    <p:sldId id="3005" r:id="rId821"/>
    <p:sldId id="3006" r:id="rId822"/>
    <p:sldId id="3007" r:id="rId823"/>
    <p:sldId id="3008" r:id="rId824"/>
    <p:sldId id="3009" r:id="rId825"/>
    <p:sldId id="3010" r:id="rId826"/>
    <p:sldId id="3011" r:id="rId827"/>
    <p:sldId id="3012" r:id="rId828"/>
    <p:sldId id="3013" r:id="rId829"/>
    <p:sldId id="3014" r:id="rId830"/>
    <p:sldId id="3015" r:id="rId831"/>
    <p:sldId id="3016" r:id="rId832"/>
    <p:sldId id="3017" r:id="rId833"/>
    <p:sldId id="3018" r:id="rId834"/>
    <p:sldId id="3019" r:id="rId835"/>
    <p:sldId id="3020" r:id="rId836"/>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1pPr>
    <a:lvl2pPr marL="4572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2pPr>
    <a:lvl3pPr marL="9144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3pPr>
    <a:lvl4pPr marL="13716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4pPr>
    <a:lvl5pPr marL="18288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e.hughes"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9900"/>
    <a:srgbClr val="0000FF"/>
    <a:srgbClr val="99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82" autoAdjust="0"/>
    <p:restoredTop sz="94411"/>
  </p:normalViewPr>
  <p:slideViewPr>
    <p:cSldViewPr>
      <p:cViewPr varScale="1">
        <p:scale>
          <a:sx n="103" d="100"/>
          <a:sy n="103" d="100"/>
        </p:scale>
        <p:origin x="126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1877" y="-8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671" Type="http://schemas.openxmlformats.org/officeDocument/2006/relationships/slide" Target="slides/slide669.xml"/><Relationship Id="rId769" Type="http://schemas.openxmlformats.org/officeDocument/2006/relationships/slide" Target="slides/slide767.xml"/><Relationship Id="rId21" Type="http://schemas.openxmlformats.org/officeDocument/2006/relationships/slide" Target="slides/slide19.xml"/><Relationship Id="rId324" Type="http://schemas.openxmlformats.org/officeDocument/2006/relationships/slide" Target="slides/slide322.xml"/><Relationship Id="rId531" Type="http://schemas.openxmlformats.org/officeDocument/2006/relationships/slide" Target="slides/slide529.xml"/><Relationship Id="rId629" Type="http://schemas.openxmlformats.org/officeDocument/2006/relationships/slide" Target="slides/slide627.xml"/><Relationship Id="rId170" Type="http://schemas.openxmlformats.org/officeDocument/2006/relationships/slide" Target="slides/slide168.xml"/><Relationship Id="rId836" Type="http://schemas.openxmlformats.org/officeDocument/2006/relationships/slide" Target="slides/slide834.xml"/><Relationship Id="rId268" Type="http://schemas.openxmlformats.org/officeDocument/2006/relationships/slide" Target="slides/slide266.xml"/><Relationship Id="rId475" Type="http://schemas.openxmlformats.org/officeDocument/2006/relationships/slide" Target="slides/slide473.xml"/><Relationship Id="rId682" Type="http://schemas.openxmlformats.org/officeDocument/2006/relationships/slide" Target="slides/slide680.xml"/><Relationship Id="rId32" Type="http://schemas.openxmlformats.org/officeDocument/2006/relationships/slide" Target="slides/slide30.xml"/><Relationship Id="rId128" Type="http://schemas.openxmlformats.org/officeDocument/2006/relationships/slide" Target="slides/slide126.xml"/><Relationship Id="rId335" Type="http://schemas.openxmlformats.org/officeDocument/2006/relationships/slide" Target="slides/slide333.xml"/><Relationship Id="rId542" Type="http://schemas.openxmlformats.org/officeDocument/2006/relationships/slide" Target="slides/slide540.xml"/><Relationship Id="rId181" Type="http://schemas.openxmlformats.org/officeDocument/2006/relationships/slide" Target="slides/slide179.xml"/><Relationship Id="rId402" Type="http://schemas.openxmlformats.org/officeDocument/2006/relationships/slide" Target="slides/slide400.xml"/><Relationship Id="rId279" Type="http://schemas.openxmlformats.org/officeDocument/2006/relationships/slide" Target="slides/slide277.xml"/><Relationship Id="rId486" Type="http://schemas.openxmlformats.org/officeDocument/2006/relationships/slide" Target="slides/slide484.xml"/><Relationship Id="rId693" Type="http://schemas.openxmlformats.org/officeDocument/2006/relationships/slide" Target="slides/slide691.xml"/><Relationship Id="rId707" Type="http://schemas.openxmlformats.org/officeDocument/2006/relationships/slide" Target="slides/slide705.xml"/><Relationship Id="rId43" Type="http://schemas.openxmlformats.org/officeDocument/2006/relationships/slide" Target="slides/slide41.xml"/><Relationship Id="rId139" Type="http://schemas.openxmlformats.org/officeDocument/2006/relationships/slide" Target="slides/slide137.xml"/><Relationship Id="rId346" Type="http://schemas.openxmlformats.org/officeDocument/2006/relationships/slide" Target="slides/slide344.xml"/><Relationship Id="rId553" Type="http://schemas.openxmlformats.org/officeDocument/2006/relationships/slide" Target="slides/slide551.xml"/><Relationship Id="rId760" Type="http://schemas.openxmlformats.org/officeDocument/2006/relationships/slide" Target="slides/slide758.xml"/><Relationship Id="rId192" Type="http://schemas.openxmlformats.org/officeDocument/2006/relationships/slide" Target="slides/slide190.xml"/><Relationship Id="rId206" Type="http://schemas.openxmlformats.org/officeDocument/2006/relationships/slide" Target="slides/slide204.xml"/><Relationship Id="rId413" Type="http://schemas.openxmlformats.org/officeDocument/2006/relationships/slide" Target="slides/slide411.xml"/><Relationship Id="rId497" Type="http://schemas.openxmlformats.org/officeDocument/2006/relationships/slide" Target="slides/slide495.xml"/><Relationship Id="rId620" Type="http://schemas.openxmlformats.org/officeDocument/2006/relationships/slide" Target="slides/slide618.xml"/><Relationship Id="rId718" Type="http://schemas.openxmlformats.org/officeDocument/2006/relationships/slide" Target="slides/slide716.xml"/><Relationship Id="rId357" Type="http://schemas.openxmlformats.org/officeDocument/2006/relationships/slide" Target="slides/slide355.xml"/><Relationship Id="rId54" Type="http://schemas.openxmlformats.org/officeDocument/2006/relationships/slide" Target="slides/slide52.xml"/><Relationship Id="rId217" Type="http://schemas.openxmlformats.org/officeDocument/2006/relationships/slide" Target="slides/slide215.xml"/><Relationship Id="rId564" Type="http://schemas.openxmlformats.org/officeDocument/2006/relationships/slide" Target="slides/slide562.xml"/><Relationship Id="rId771" Type="http://schemas.openxmlformats.org/officeDocument/2006/relationships/slide" Target="slides/slide769.xml"/><Relationship Id="rId424" Type="http://schemas.openxmlformats.org/officeDocument/2006/relationships/slide" Target="slides/slide422.xml"/><Relationship Id="rId631" Type="http://schemas.openxmlformats.org/officeDocument/2006/relationships/slide" Target="slides/slide629.xml"/><Relationship Id="rId729" Type="http://schemas.openxmlformats.org/officeDocument/2006/relationships/slide" Target="slides/slide727.xml"/><Relationship Id="rId270" Type="http://schemas.openxmlformats.org/officeDocument/2006/relationships/slide" Target="slides/slide268.xml"/><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575" Type="http://schemas.openxmlformats.org/officeDocument/2006/relationships/slide" Target="slides/slide573.xml"/><Relationship Id="rId782" Type="http://schemas.openxmlformats.org/officeDocument/2006/relationships/slide" Target="slides/slide780.xml"/><Relationship Id="rId228" Type="http://schemas.openxmlformats.org/officeDocument/2006/relationships/slide" Target="slides/slide226.xml"/><Relationship Id="rId435" Type="http://schemas.openxmlformats.org/officeDocument/2006/relationships/slide" Target="slides/slide433.xml"/><Relationship Id="rId642" Type="http://schemas.openxmlformats.org/officeDocument/2006/relationships/slide" Target="slides/slide640.xml"/><Relationship Id="rId281" Type="http://schemas.openxmlformats.org/officeDocument/2006/relationships/slide" Target="slides/slide279.xml"/><Relationship Id="rId502" Type="http://schemas.openxmlformats.org/officeDocument/2006/relationships/slide" Target="slides/slide500.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slide" Target="slides/slide377.xml"/><Relationship Id="rId586" Type="http://schemas.openxmlformats.org/officeDocument/2006/relationships/slide" Target="slides/slide584.xml"/><Relationship Id="rId793" Type="http://schemas.openxmlformats.org/officeDocument/2006/relationships/slide" Target="slides/slide791.xml"/><Relationship Id="rId807" Type="http://schemas.openxmlformats.org/officeDocument/2006/relationships/slide" Target="slides/slide805.xml"/><Relationship Id="rId7" Type="http://schemas.openxmlformats.org/officeDocument/2006/relationships/slide" Target="slides/slide5.xml"/><Relationship Id="rId239" Type="http://schemas.openxmlformats.org/officeDocument/2006/relationships/slide" Target="slides/slide237.xml"/><Relationship Id="rId446" Type="http://schemas.openxmlformats.org/officeDocument/2006/relationships/slide" Target="slides/slide444.xml"/><Relationship Id="rId653" Type="http://schemas.openxmlformats.org/officeDocument/2006/relationships/slide" Target="slides/slide651.xml"/><Relationship Id="rId292" Type="http://schemas.openxmlformats.org/officeDocument/2006/relationships/slide" Target="slides/slide290.xml"/><Relationship Id="rId306" Type="http://schemas.openxmlformats.org/officeDocument/2006/relationships/slide" Target="slides/slide304.xml"/><Relationship Id="rId87" Type="http://schemas.openxmlformats.org/officeDocument/2006/relationships/slide" Target="slides/slide85.xml"/><Relationship Id="rId513" Type="http://schemas.openxmlformats.org/officeDocument/2006/relationships/slide" Target="slides/slide511.xml"/><Relationship Id="rId597" Type="http://schemas.openxmlformats.org/officeDocument/2006/relationships/slide" Target="slides/slide595.xml"/><Relationship Id="rId720" Type="http://schemas.openxmlformats.org/officeDocument/2006/relationships/slide" Target="slides/slide718.xml"/><Relationship Id="rId818" Type="http://schemas.openxmlformats.org/officeDocument/2006/relationships/slide" Target="slides/slide816.xml"/><Relationship Id="rId152" Type="http://schemas.openxmlformats.org/officeDocument/2006/relationships/slide" Target="slides/slide150.xml"/><Relationship Id="rId457" Type="http://schemas.openxmlformats.org/officeDocument/2006/relationships/slide" Target="slides/slide455.xml"/><Relationship Id="rId664" Type="http://schemas.openxmlformats.org/officeDocument/2006/relationships/slide" Target="slides/slide662.xml"/><Relationship Id="rId14" Type="http://schemas.openxmlformats.org/officeDocument/2006/relationships/slide" Target="slides/slide12.xml"/><Relationship Id="rId317" Type="http://schemas.openxmlformats.org/officeDocument/2006/relationships/slide" Target="slides/slide315.xml"/><Relationship Id="rId524" Type="http://schemas.openxmlformats.org/officeDocument/2006/relationships/slide" Target="slides/slide522.xml"/><Relationship Id="rId731" Type="http://schemas.openxmlformats.org/officeDocument/2006/relationships/slide" Target="slides/slide729.xml"/><Relationship Id="rId98" Type="http://schemas.openxmlformats.org/officeDocument/2006/relationships/slide" Target="slides/slide96.xml"/><Relationship Id="rId163" Type="http://schemas.openxmlformats.org/officeDocument/2006/relationships/slide" Target="slides/slide161.xml"/><Relationship Id="rId370" Type="http://schemas.openxmlformats.org/officeDocument/2006/relationships/slide" Target="slides/slide368.xml"/><Relationship Id="rId829" Type="http://schemas.openxmlformats.org/officeDocument/2006/relationships/slide" Target="slides/slide827.xml"/><Relationship Id="rId230" Type="http://schemas.openxmlformats.org/officeDocument/2006/relationships/slide" Target="slides/slide228.xml"/><Relationship Id="rId468" Type="http://schemas.openxmlformats.org/officeDocument/2006/relationships/slide" Target="slides/slide466.xml"/><Relationship Id="rId675" Type="http://schemas.openxmlformats.org/officeDocument/2006/relationships/slide" Target="slides/slide673.xml"/><Relationship Id="rId25" Type="http://schemas.openxmlformats.org/officeDocument/2006/relationships/slide" Target="slides/slide23.xml"/><Relationship Id="rId328" Type="http://schemas.openxmlformats.org/officeDocument/2006/relationships/slide" Target="slides/slide326.xml"/><Relationship Id="rId535" Type="http://schemas.openxmlformats.org/officeDocument/2006/relationships/slide" Target="slides/slide533.xml"/><Relationship Id="rId742" Type="http://schemas.openxmlformats.org/officeDocument/2006/relationships/slide" Target="slides/slide740.xml"/><Relationship Id="rId174" Type="http://schemas.openxmlformats.org/officeDocument/2006/relationships/slide" Target="slides/slide172.xml"/><Relationship Id="rId381" Type="http://schemas.openxmlformats.org/officeDocument/2006/relationships/slide" Target="slides/slide379.xml"/><Relationship Id="rId602" Type="http://schemas.openxmlformats.org/officeDocument/2006/relationships/slide" Target="slides/slide600.xml"/><Relationship Id="rId241" Type="http://schemas.openxmlformats.org/officeDocument/2006/relationships/slide" Target="slides/slide239.xml"/><Relationship Id="rId479" Type="http://schemas.openxmlformats.org/officeDocument/2006/relationships/slide" Target="slides/slide477.xml"/><Relationship Id="rId686" Type="http://schemas.openxmlformats.org/officeDocument/2006/relationships/slide" Target="slides/slide684.xml"/><Relationship Id="rId36" Type="http://schemas.openxmlformats.org/officeDocument/2006/relationships/slide" Target="slides/slide34.xml"/><Relationship Id="rId339" Type="http://schemas.openxmlformats.org/officeDocument/2006/relationships/slide" Target="slides/slide337.xml"/><Relationship Id="rId546" Type="http://schemas.openxmlformats.org/officeDocument/2006/relationships/slide" Target="slides/slide544.xml"/><Relationship Id="rId753" Type="http://schemas.openxmlformats.org/officeDocument/2006/relationships/slide" Target="slides/slide751.xml"/><Relationship Id="rId101" Type="http://schemas.openxmlformats.org/officeDocument/2006/relationships/slide" Target="slides/slide99.xml"/><Relationship Id="rId185" Type="http://schemas.openxmlformats.org/officeDocument/2006/relationships/slide" Target="slides/slide183.xml"/><Relationship Id="rId406" Type="http://schemas.openxmlformats.org/officeDocument/2006/relationships/slide" Target="slides/slide404.xml"/><Relationship Id="rId392" Type="http://schemas.openxmlformats.org/officeDocument/2006/relationships/slide" Target="slides/slide390.xml"/><Relationship Id="rId613" Type="http://schemas.openxmlformats.org/officeDocument/2006/relationships/slide" Target="slides/slide611.xml"/><Relationship Id="rId697" Type="http://schemas.openxmlformats.org/officeDocument/2006/relationships/slide" Target="slides/slide695.xml"/><Relationship Id="rId820" Type="http://schemas.openxmlformats.org/officeDocument/2006/relationships/slide" Target="slides/slide818.xml"/><Relationship Id="rId252" Type="http://schemas.openxmlformats.org/officeDocument/2006/relationships/slide" Target="slides/slide250.xml"/><Relationship Id="rId47" Type="http://schemas.openxmlformats.org/officeDocument/2006/relationships/slide" Target="slides/slide45.xml"/><Relationship Id="rId112" Type="http://schemas.openxmlformats.org/officeDocument/2006/relationships/slide" Target="slides/slide110.xml"/><Relationship Id="rId557" Type="http://schemas.openxmlformats.org/officeDocument/2006/relationships/slide" Target="slides/slide555.xml"/><Relationship Id="rId764" Type="http://schemas.openxmlformats.org/officeDocument/2006/relationships/slide" Target="slides/slide762.xml"/><Relationship Id="rId196" Type="http://schemas.openxmlformats.org/officeDocument/2006/relationships/slide" Target="slides/slide194.xml"/><Relationship Id="rId417" Type="http://schemas.openxmlformats.org/officeDocument/2006/relationships/slide" Target="slides/slide415.xml"/><Relationship Id="rId624" Type="http://schemas.openxmlformats.org/officeDocument/2006/relationships/slide" Target="slides/slide622.xml"/><Relationship Id="rId831" Type="http://schemas.openxmlformats.org/officeDocument/2006/relationships/slide" Target="slides/slide829.xml"/><Relationship Id="rId263" Type="http://schemas.openxmlformats.org/officeDocument/2006/relationships/slide" Target="slides/slide261.xml"/><Relationship Id="rId470" Type="http://schemas.openxmlformats.org/officeDocument/2006/relationships/slide" Target="slides/slide468.xml"/><Relationship Id="rId58" Type="http://schemas.openxmlformats.org/officeDocument/2006/relationships/slide" Target="slides/slide56.xml"/><Relationship Id="rId123" Type="http://schemas.openxmlformats.org/officeDocument/2006/relationships/slide" Target="slides/slide121.xml"/><Relationship Id="rId330" Type="http://schemas.openxmlformats.org/officeDocument/2006/relationships/slide" Target="slides/slide328.xml"/><Relationship Id="rId568" Type="http://schemas.openxmlformats.org/officeDocument/2006/relationships/slide" Target="slides/slide566.xml"/><Relationship Id="rId775" Type="http://schemas.openxmlformats.org/officeDocument/2006/relationships/slide" Target="slides/slide773.xml"/><Relationship Id="rId428" Type="http://schemas.openxmlformats.org/officeDocument/2006/relationships/slide" Target="slides/slide426.xml"/><Relationship Id="rId635" Type="http://schemas.openxmlformats.org/officeDocument/2006/relationships/slide" Target="slides/slide633.xml"/><Relationship Id="rId842" Type="http://schemas.openxmlformats.org/officeDocument/2006/relationships/theme" Target="theme/theme1.xml"/><Relationship Id="rId274" Type="http://schemas.openxmlformats.org/officeDocument/2006/relationships/slide" Target="slides/slide272.xml"/><Relationship Id="rId481" Type="http://schemas.openxmlformats.org/officeDocument/2006/relationships/slide" Target="slides/slide479.xml"/><Relationship Id="rId702" Type="http://schemas.openxmlformats.org/officeDocument/2006/relationships/slide" Target="slides/slide700.xml"/><Relationship Id="rId69" Type="http://schemas.openxmlformats.org/officeDocument/2006/relationships/slide" Target="slides/slide67.xml"/><Relationship Id="rId134" Type="http://schemas.openxmlformats.org/officeDocument/2006/relationships/slide" Target="slides/slide132.xml"/><Relationship Id="rId579" Type="http://schemas.openxmlformats.org/officeDocument/2006/relationships/slide" Target="slides/slide577.xml"/><Relationship Id="rId786" Type="http://schemas.openxmlformats.org/officeDocument/2006/relationships/slide" Target="slides/slide784.xml"/><Relationship Id="rId341" Type="http://schemas.openxmlformats.org/officeDocument/2006/relationships/slide" Target="slides/slide339.xml"/><Relationship Id="rId439" Type="http://schemas.openxmlformats.org/officeDocument/2006/relationships/slide" Target="slides/slide437.xml"/><Relationship Id="rId646" Type="http://schemas.openxmlformats.org/officeDocument/2006/relationships/slide" Target="slides/slide644.xml"/><Relationship Id="rId201" Type="http://schemas.openxmlformats.org/officeDocument/2006/relationships/slide" Target="slides/slide199.xml"/><Relationship Id="rId285" Type="http://schemas.openxmlformats.org/officeDocument/2006/relationships/slide" Target="slides/slide283.xml"/><Relationship Id="rId506" Type="http://schemas.openxmlformats.org/officeDocument/2006/relationships/slide" Target="slides/slide504.xml"/><Relationship Id="rId492" Type="http://schemas.openxmlformats.org/officeDocument/2006/relationships/slide" Target="slides/slide490.xml"/><Relationship Id="rId713" Type="http://schemas.openxmlformats.org/officeDocument/2006/relationships/slide" Target="slides/slide711.xml"/><Relationship Id="rId797" Type="http://schemas.openxmlformats.org/officeDocument/2006/relationships/slide" Target="slides/slide795.xml"/><Relationship Id="rId145" Type="http://schemas.openxmlformats.org/officeDocument/2006/relationships/slide" Target="slides/slide143.xml"/><Relationship Id="rId352" Type="http://schemas.openxmlformats.org/officeDocument/2006/relationships/slide" Target="slides/slide350.xml"/><Relationship Id="rId212" Type="http://schemas.openxmlformats.org/officeDocument/2006/relationships/slide" Target="slides/slide210.xml"/><Relationship Id="rId657" Type="http://schemas.openxmlformats.org/officeDocument/2006/relationships/slide" Target="slides/slide655.xml"/><Relationship Id="rId296" Type="http://schemas.openxmlformats.org/officeDocument/2006/relationships/slide" Target="slides/slide294.xml"/><Relationship Id="rId517" Type="http://schemas.openxmlformats.org/officeDocument/2006/relationships/slide" Target="slides/slide515.xml"/><Relationship Id="rId724" Type="http://schemas.openxmlformats.org/officeDocument/2006/relationships/slide" Target="slides/slide722.xml"/><Relationship Id="rId60" Type="http://schemas.openxmlformats.org/officeDocument/2006/relationships/slide" Target="slides/slide58.xml"/><Relationship Id="rId156" Type="http://schemas.openxmlformats.org/officeDocument/2006/relationships/slide" Target="slides/slide154.xml"/><Relationship Id="rId363" Type="http://schemas.openxmlformats.org/officeDocument/2006/relationships/slide" Target="slides/slide361.xml"/><Relationship Id="rId570" Type="http://schemas.openxmlformats.org/officeDocument/2006/relationships/slide" Target="slides/slide568.xml"/><Relationship Id="rId223" Type="http://schemas.openxmlformats.org/officeDocument/2006/relationships/slide" Target="slides/slide221.xml"/><Relationship Id="rId430" Type="http://schemas.openxmlformats.org/officeDocument/2006/relationships/slide" Target="slides/slide428.xml"/><Relationship Id="rId668" Type="http://schemas.openxmlformats.org/officeDocument/2006/relationships/slide" Target="slides/slide666.xml"/><Relationship Id="rId18" Type="http://schemas.openxmlformats.org/officeDocument/2006/relationships/slide" Target="slides/slide16.xml"/><Relationship Id="rId528" Type="http://schemas.openxmlformats.org/officeDocument/2006/relationships/slide" Target="slides/slide526.xml"/><Relationship Id="rId735" Type="http://schemas.openxmlformats.org/officeDocument/2006/relationships/slide" Target="slides/slide733.xml"/><Relationship Id="rId167" Type="http://schemas.openxmlformats.org/officeDocument/2006/relationships/slide" Target="slides/slide165.xml"/><Relationship Id="rId374" Type="http://schemas.openxmlformats.org/officeDocument/2006/relationships/slide" Target="slides/slide372.xml"/><Relationship Id="rId581" Type="http://schemas.openxmlformats.org/officeDocument/2006/relationships/slide" Target="slides/slide579.xml"/><Relationship Id="rId71" Type="http://schemas.openxmlformats.org/officeDocument/2006/relationships/slide" Target="slides/slide69.xml"/><Relationship Id="rId234" Type="http://schemas.openxmlformats.org/officeDocument/2006/relationships/slide" Target="slides/slide232.xml"/><Relationship Id="rId679" Type="http://schemas.openxmlformats.org/officeDocument/2006/relationships/slide" Target="slides/slide677.xml"/><Relationship Id="rId802" Type="http://schemas.openxmlformats.org/officeDocument/2006/relationships/slide" Target="slides/slide800.xml"/><Relationship Id="rId2" Type="http://schemas.openxmlformats.org/officeDocument/2006/relationships/slideMaster" Target="slideMasters/slideMaster2.xml"/><Relationship Id="rId29" Type="http://schemas.openxmlformats.org/officeDocument/2006/relationships/slide" Target="slides/slide27.xml"/><Relationship Id="rId441" Type="http://schemas.openxmlformats.org/officeDocument/2006/relationships/slide" Target="slides/slide439.xml"/><Relationship Id="rId539" Type="http://schemas.openxmlformats.org/officeDocument/2006/relationships/slide" Target="slides/slide537.xml"/><Relationship Id="rId746" Type="http://schemas.openxmlformats.org/officeDocument/2006/relationships/slide" Target="slides/slide744.xml"/><Relationship Id="rId178" Type="http://schemas.openxmlformats.org/officeDocument/2006/relationships/slide" Target="slides/slide176.xml"/><Relationship Id="rId301" Type="http://schemas.openxmlformats.org/officeDocument/2006/relationships/slide" Target="slides/slide299.xml"/><Relationship Id="rId82" Type="http://schemas.openxmlformats.org/officeDocument/2006/relationships/slide" Target="slides/slide80.xml"/><Relationship Id="rId385" Type="http://schemas.openxmlformats.org/officeDocument/2006/relationships/slide" Target="slides/slide383.xml"/><Relationship Id="rId592" Type="http://schemas.openxmlformats.org/officeDocument/2006/relationships/slide" Target="slides/slide590.xml"/><Relationship Id="rId606" Type="http://schemas.openxmlformats.org/officeDocument/2006/relationships/slide" Target="slides/slide604.xml"/><Relationship Id="rId813" Type="http://schemas.openxmlformats.org/officeDocument/2006/relationships/slide" Target="slides/slide811.xml"/><Relationship Id="rId245" Type="http://schemas.openxmlformats.org/officeDocument/2006/relationships/slide" Target="slides/slide243.xml"/><Relationship Id="rId452" Type="http://schemas.openxmlformats.org/officeDocument/2006/relationships/slide" Target="slides/slide450.xml"/><Relationship Id="rId105" Type="http://schemas.openxmlformats.org/officeDocument/2006/relationships/slide" Target="slides/slide103.xml"/><Relationship Id="rId312" Type="http://schemas.openxmlformats.org/officeDocument/2006/relationships/slide" Target="slides/slide310.xml"/><Relationship Id="rId757" Type="http://schemas.openxmlformats.org/officeDocument/2006/relationships/slide" Target="slides/slide755.xml"/><Relationship Id="rId93" Type="http://schemas.openxmlformats.org/officeDocument/2006/relationships/slide" Target="slides/slide91.xml"/><Relationship Id="rId189" Type="http://schemas.openxmlformats.org/officeDocument/2006/relationships/slide" Target="slides/slide187.xml"/><Relationship Id="rId396" Type="http://schemas.openxmlformats.org/officeDocument/2006/relationships/slide" Target="slides/slide394.xml"/><Relationship Id="rId617" Type="http://schemas.openxmlformats.org/officeDocument/2006/relationships/slide" Target="slides/slide615.xml"/><Relationship Id="rId824" Type="http://schemas.openxmlformats.org/officeDocument/2006/relationships/slide" Target="slides/slide822.xml"/><Relationship Id="rId256" Type="http://schemas.openxmlformats.org/officeDocument/2006/relationships/slide" Target="slides/slide254.xml"/><Relationship Id="rId463" Type="http://schemas.openxmlformats.org/officeDocument/2006/relationships/slide" Target="slides/slide461.xml"/><Relationship Id="rId670" Type="http://schemas.openxmlformats.org/officeDocument/2006/relationships/slide" Target="slides/slide668.xml"/><Relationship Id="rId116" Type="http://schemas.openxmlformats.org/officeDocument/2006/relationships/slide" Target="slides/slide114.xml"/><Relationship Id="rId323" Type="http://schemas.openxmlformats.org/officeDocument/2006/relationships/slide" Target="slides/slide321.xml"/><Relationship Id="rId530" Type="http://schemas.openxmlformats.org/officeDocument/2006/relationships/slide" Target="slides/slide528.xml"/><Relationship Id="rId768" Type="http://schemas.openxmlformats.org/officeDocument/2006/relationships/slide" Target="slides/slide766.xml"/><Relationship Id="rId20" Type="http://schemas.openxmlformats.org/officeDocument/2006/relationships/slide" Target="slides/slide18.xml"/><Relationship Id="rId628" Type="http://schemas.openxmlformats.org/officeDocument/2006/relationships/slide" Target="slides/slide626.xml"/><Relationship Id="rId835" Type="http://schemas.openxmlformats.org/officeDocument/2006/relationships/slide" Target="slides/slide833.xml"/><Relationship Id="rId267" Type="http://schemas.openxmlformats.org/officeDocument/2006/relationships/slide" Target="slides/slide265.xml"/><Relationship Id="rId474" Type="http://schemas.openxmlformats.org/officeDocument/2006/relationships/slide" Target="slides/slide472.xml"/><Relationship Id="rId127" Type="http://schemas.openxmlformats.org/officeDocument/2006/relationships/slide" Target="slides/slide125.xml"/><Relationship Id="rId681" Type="http://schemas.openxmlformats.org/officeDocument/2006/relationships/slide" Target="slides/slide679.xml"/><Relationship Id="rId779" Type="http://schemas.openxmlformats.org/officeDocument/2006/relationships/slide" Target="slides/slide777.xml"/><Relationship Id="rId31" Type="http://schemas.openxmlformats.org/officeDocument/2006/relationships/slide" Target="slides/slide29.xml"/><Relationship Id="rId334" Type="http://schemas.openxmlformats.org/officeDocument/2006/relationships/slide" Target="slides/slide332.xml"/><Relationship Id="rId541" Type="http://schemas.openxmlformats.org/officeDocument/2006/relationships/slide" Target="slides/slide539.xml"/><Relationship Id="rId639" Type="http://schemas.openxmlformats.org/officeDocument/2006/relationships/slide" Target="slides/slide637.xml"/><Relationship Id="rId180" Type="http://schemas.openxmlformats.org/officeDocument/2006/relationships/slide" Target="slides/slide178.xml"/><Relationship Id="rId278" Type="http://schemas.openxmlformats.org/officeDocument/2006/relationships/slide" Target="slides/slide276.xml"/><Relationship Id="rId401" Type="http://schemas.openxmlformats.org/officeDocument/2006/relationships/slide" Target="slides/slide399.xml"/><Relationship Id="rId485" Type="http://schemas.openxmlformats.org/officeDocument/2006/relationships/slide" Target="slides/slide483.xml"/><Relationship Id="rId692" Type="http://schemas.openxmlformats.org/officeDocument/2006/relationships/slide" Target="slides/slide690.xml"/><Relationship Id="rId706" Type="http://schemas.openxmlformats.org/officeDocument/2006/relationships/slide" Target="slides/slide704.xml"/><Relationship Id="rId42" Type="http://schemas.openxmlformats.org/officeDocument/2006/relationships/slide" Target="slides/slide40.xml"/><Relationship Id="rId138" Type="http://schemas.openxmlformats.org/officeDocument/2006/relationships/slide" Target="slides/slide136.xml"/><Relationship Id="rId345" Type="http://schemas.openxmlformats.org/officeDocument/2006/relationships/slide" Target="slides/slide343.xml"/><Relationship Id="rId552" Type="http://schemas.openxmlformats.org/officeDocument/2006/relationships/slide" Target="slides/slide550.xml"/><Relationship Id="rId191" Type="http://schemas.openxmlformats.org/officeDocument/2006/relationships/slide" Target="slides/slide189.xml"/><Relationship Id="rId205" Type="http://schemas.openxmlformats.org/officeDocument/2006/relationships/slide" Target="slides/slide203.xml"/><Relationship Id="rId412" Type="http://schemas.openxmlformats.org/officeDocument/2006/relationships/slide" Target="slides/slide410.xml"/><Relationship Id="rId289" Type="http://schemas.openxmlformats.org/officeDocument/2006/relationships/slide" Target="slides/slide287.xml"/><Relationship Id="rId496" Type="http://schemas.openxmlformats.org/officeDocument/2006/relationships/slide" Target="slides/slide494.xml"/><Relationship Id="rId717" Type="http://schemas.openxmlformats.org/officeDocument/2006/relationships/slide" Target="slides/slide715.xml"/><Relationship Id="rId53" Type="http://schemas.openxmlformats.org/officeDocument/2006/relationships/slide" Target="slides/slide51.xml"/><Relationship Id="rId149" Type="http://schemas.openxmlformats.org/officeDocument/2006/relationships/slide" Target="slides/slide147.xml"/><Relationship Id="rId356" Type="http://schemas.openxmlformats.org/officeDocument/2006/relationships/slide" Target="slides/slide354.xml"/><Relationship Id="rId563" Type="http://schemas.openxmlformats.org/officeDocument/2006/relationships/slide" Target="slides/slide561.xml"/><Relationship Id="rId770" Type="http://schemas.openxmlformats.org/officeDocument/2006/relationships/slide" Target="slides/slide768.xml"/><Relationship Id="rId216" Type="http://schemas.openxmlformats.org/officeDocument/2006/relationships/slide" Target="slides/slide214.xml"/><Relationship Id="rId423" Type="http://schemas.openxmlformats.org/officeDocument/2006/relationships/slide" Target="slides/slide421.xml"/><Relationship Id="rId630" Type="http://schemas.openxmlformats.org/officeDocument/2006/relationships/slide" Target="slides/slide628.xml"/><Relationship Id="rId728" Type="http://schemas.openxmlformats.org/officeDocument/2006/relationships/slide" Target="slides/slide726.xml"/><Relationship Id="rId64" Type="http://schemas.openxmlformats.org/officeDocument/2006/relationships/slide" Target="slides/slide62.xml"/><Relationship Id="rId367" Type="http://schemas.openxmlformats.org/officeDocument/2006/relationships/slide" Target="slides/slide365.xml"/><Relationship Id="rId574" Type="http://schemas.openxmlformats.org/officeDocument/2006/relationships/slide" Target="slides/slide572.xml"/><Relationship Id="rId227" Type="http://schemas.openxmlformats.org/officeDocument/2006/relationships/slide" Target="slides/slide225.xml"/><Relationship Id="rId781" Type="http://schemas.openxmlformats.org/officeDocument/2006/relationships/slide" Target="slides/slide779.xml"/><Relationship Id="rId434" Type="http://schemas.openxmlformats.org/officeDocument/2006/relationships/slide" Target="slides/slide432.xml"/><Relationship Id="rId641" Type="http://schemas.openxmlformats.org/officeDocument/2006/relationships/slide" Target="slides/slide639.xml"/><Relationship Id="rId739" Type="http://schemas.openxmlformats.org/officeDocument/2006/relationships/slide" Target="slides/slide737.xml"/><Relationship Id="rId280" Type="http://schemas.openxmlformats.org/officeDocument/2006/relationships/slide" Target="slides/slide278.xml"/><Relationship Id="rId501" Type="http://schemas.openxmlformats.org/officeDocument/2006/relationships/slide" Target="slides/slide499.xml"/><Relationship Id="rId75" Type="http://schemas.openxmlformats.org/officeDocument/2006/relationships/slide" Target="slides/slide73.xml"/><Relationship Id="rId140" Type="http://schemas.openxmlformats.org/officeDocument/2006/relationships/slide" Target="slides/slide138.xml"/><Relationship Id="rId378" Type="http://schemas.openxmlformats.org/officeDocument/2006/relationships/slide" Target="slides/slide376.xml"/><Relationship Id="rId585" Type="http://schemas.openxmlformats.org/officeDocument/2006/relationships/slide" Target="slides/slide583.xml"/><Relationship Id="rId792" Type="http://schemas.openxmlformats.org/officeDocument/2006/relationships/slide" Target="slides/slide790.xml"/><Relationship Id="rId806" Type="http://schemas.openxmlformats.org/officeDocument/2006/relationships/slide" Target="slides/slide804.xml"/><Relationship Id="rId6" Type="http://schemas.openxmlformats.org/officeDocument/2006/relationships/slide" Target="slides/slide4.xml"/><Relationship Id="rId238" Type="http://schemas.openxmlformats.org/officeDocument/2006/relationships/slide" Target="slides/slide236.xml"/><Relationship Id="rId445" Type="http://schemas.openxmlformats.org/officeDocument/2006/relationships/slide" Target="slides/slide443.xml"/><Relationship Id="rId652" Type="http://schemas.openxmlformats.org/officeDocument/2006/relationships/slide" Target="slides/slide650.xml"/><Relationship Id="rId291" Type="http://schemas.openxmlformats.org/officeDocument/2006/relationships/slide" Target="slides/slide289.xml"/><Relationship Id="rId305" Type="http://schemas.openxmlformats.org/officeDocument/2006/relationships/slide" Target="slides/slide303.xml"/><Relationship Id="rId512" Type="http://schemas.openxmlformats.org/officeDocument/2006/relationships/slide" Target="slides/slide510.xml"/><Relationship Id="rId86" Type="http://schemas.openxmlformats.org/officeDocument/2006/relationships/slide" Target="slides/slide84.xml"/><Relationship Id="rId151" Type="http://schemas.openxmlformats.org/officeDocument/2006/relationships/slide" Target="slides/slide149.xml"/><Relationship Id="rId389" Type="http://schemas.openxmlformats.org/officeDocument/2006/relationships/slide" Target="slides/slide387.xml"/><Relationship Id="rId596" Type="http://schemas.openxmlformats.org/officeDocument/2006/relationships/slide" Target="slides/slide594.xml"/><Relationship Id="rId817" Type="http://schemas.openxmlformats.org/officeDocument/2006/relationships/slide" Target="slides/slide815.xml"/><Relationship Id="rId249" Type="http://schemas.openxmlformats.org/officeDocument/2006/relationships/slide" Target="slides/slide247.xml"/><Relationship Id="rId456" Type="http://schemas.openxmlformats.org/officeDocument/2006/relationships/slide" Target="slides/slide454.xml"/><Relationship Id="rId663" Type="http://schemas.openxmlformats.org/officeDocument/2006/relationships/slide" Target="slides/slide661.xml"/><Relationship Id="rId13" Type="http://schemas.openxmlformats.org/officeDocument/2006/relationships/slide" Target="slides/slide11.xml"/><Relationship Id="rId109" Type="http://schemas.openxmlformats.org/officeDocument/2006/relationships/slide" Target="slides/slide107.xml"/><Relationship Id="rId316" Type="http://schemas.openxmlformats.org/officeDocument/2006/relationships/slide" Target="slides/slide314.xml"/><Relationship Id="rId523" Type="http://schemas.openxmlformats.org/officeDocument/2006/relationships/slide" Target="slides/slide521.xml"/><Relationship Id="rId97" Type="http://schemas.openxmlformats.org/officeDocument/2006/relationships/slide" Target="slides/slide95.xml"/><Relationship Id="rId730" Type="http://schemas.openxmlformats.org/officeDocument/2006/relationships/slide" Target="slides/slide728.xml"/><Relationship Id="rId828" Type="http://schemas.openxmlformats.org/officeDocument/2006/relationships/slide" Target="slides/slide826.xml"/><Relationship Id="rId162" Type="http://schemas.openxmlformats.org/officeDocument/2006/relationships/slide" Target="slides/slide160.xml"/><Relationship Id="rId467" Type="http://schemas.openxmlformats.org/officeDocument/2006/relationships/slide" Target="slides/slide465.xml"/><Relationship Id="rId271" Type="http://schemas.openxmlformats.org/officeDocument/2006/relationships/slide" Target="slides/slide269.xml"/><Relationship Id="rId674" Type="http://schemas.openxmlformats.org/officeDocument/2006/relationships/slide" Target="slides/slide672.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369" Type="http://schemas.openxmlformats.org/officeDocument/2006/relationships/slide" Target="slides/slide367.xml"/><Relationship Id="rId534" Type="http://schemas.openxmlformats.org/officeDocument/2006/relationships/slide" Target="slides/slide532.xml"/><Relationship Id="rId576" Type="http://schemas.openxmlformats.org/officeDocument/2006/relationships/slide" Target="slides/slide574.xml"/><Relationship Id="rId741" Type="http://schemas.openxmlformats.org/officeDocument/2006/relationships/slide" Target="slides/slide739.xml"/><Relationship Id="rId783" Type="http://schemas.openxmlformats.org/officeDocument/2006/relationships/slide" Target="slides/slide781.xml"/><Relationship Id="rId839" Type="http://schemas.openxmlformats.org/officeDocument/2006/relationships/commentAuthors" Target="commentAuthors.xml"/><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slide" Target="slides/slide378.xml"/><Relationship Id="rId436" Type="http://schemas.openxmlformats.org/officeDocument/2006/relationships/slide" Target="slides/slide434.xml"/><Relationship Id="rId601" Type="http://schemas.openxmlformats.org/officeDocument/2006/relationships/slide" Target="slides/slide599.xml"/><Relationship Id="rId643" Type="http://schemas.openxmlformats.org/officeDocument/2006/relationships/slide" Target="slides/slide641.xml"/><Relationship Id="rId240" Type="http://schemas.openxmlformats.org/officeDocument/2006/relationships/slide" Target="slides/slide238.xml"/><Relationship Id="rId478" Type="http://schemas.openxmlformats.org/officeDocument/2006/relationships/slide" Target="slides/slide476.xml"/><Relationship Id="rId685" Type="http://schemas.openxmlformats.org/officeDocument/2006/relationships/slide" Target="slides/slide683.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503" Type="http://schemas.openxmlformats.org/officeDocument/2006/relationships/slide" Target="slides/slide501.xml"/><Relationship Id="rId545" Type="http://schemas.openxmlformats.org/officeDocument/2006/relationships/slide" Target="slides/slide543.xml"/><Relationship Id="rId587" Type="http://schemas.openxmlformats.org/officeDocument/2006/relationships/slide" Target="slides/slide585.xml"/><Relationship Id="rId710" Type="http://schemas.openxmlformats.org/officeDocument/2006/relationships/slide" Target="slides/slide708.xml"/><Relationship Id="rId752" Type="http://schemas.openxmlformats.org/officeDocument/2006/relationships/slide" Target="slides/slide750.xml"/><Relationship Id="rId808" Type="http://schemas.openxmlformats.org/officeDocument/2006/relationships/slide" Target="slides/slide806.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391" Type="http://schemas.openxmlformats.org/officeDocument/2006/relationships/slide" Target="slides/slide389.xml"/><Relationship Id="rId405" Type="http://schemas.openxmlformats.org/officeDocument/2006/relationships/slide" Target="slides/slide403.xml"/><Relationship Id="rId447" Type="http://schemas.openxmlformats.org/officeDocument/2006/relationships/slide" Target="slides/slide445.xml"/><Relationship Id="rId612" Type="http://schemas.openxmlformats.org/officeDocument/2006/relationships/slide" Target="slides/slide610.xml"/><Relationship Id="rId794" Type="http://schemas.openxmlformats.org/officeDocument/2006/relationships/slide" Target="slides/slide792.xml"/><Relationship Id="rId251" Type="http://schemas.openxmlformats.org/officeDocument/2006/relationships/slide" Target="slides/slide249.xml"/><Relationship Id="rId489" Type="http://schemas.openxmlformats.org/officeDocument/2006/relationships/slide" Target="slides/slide487.xml"/><Relationship Id="rId654" Type="http://schemas.openxmlformats.org/officeDocument/2006/relationships/slide" Target="slides/slide652.xml"/><Relationship Id="rId696" Type="http://schemas.openxmlformats.org/officeDocument/2006/relationships/slide" Target="slides/slide694.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slide" Target="slides/slide347.xml"/><Relationship Id="rId514" Type="http://schemas.openxmlformats.org/officeDocument/2006/relationships/slide" Target="slides/slide512.xml"/><Relationship Id="rId556" Type="http://schemas.openxmlformats.org/officeDocument/2006/relationships/slide" Target="slides/slide554.xml"/><Relationship Id="rId721" Type="http://schemas.openxmlformats.org/officeDocument/2006/relationships/slide" Target="slides/slide719.xml"/><Relationship Id="rId763" Type="http://schemas.openxmlformats.org/officeDocument/2006/relationships/slide" Target="slides/slide761.xml"/><Relationship Id="rId88" Type="http://schemas.openxmlformats.org/officeDocument/2006/relationships/slide" Target="slides/slide86.xml"/><Relationship Id="rId111" Type="http://schemas.openxmlformats.org/officeDocument/2006/relationships/slide" Target="slides/slide109.xml"/><Relationship Id="rId153" Type="http://schemas.openxmlformats.org/officeDocument/2006/relationships/slide" Target="slides/slide151.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416" Type="http://schemas.openxmlformats.org/officeDocument/2006/relationships/slide" Target="slides/slide414.xml"/><Relationship Id="rId598" Type="http://schemas.openxmlformats.org/officeDocument/2006/relationships/slide" Target="slides/slide596.xml"/><Relationship Id="rId819" Type="http://schemas.openxmlformats.org/officeDocument/2006/relationships/slide" Target="slides/slide817.xml"/><Relationship Id="rId220" Type="http://schemas.openxmlformats.org/officeDocument/2006/relationships/slide" Target="slides/slide218.xml"/><Relationship Id="rId458" Type="http://schemas.openxmlformats.org/officeDocument/2006/relationships/slide" Target="slides/slide456.xml"/><Relationship Id="rId623" Type="http://schemas.openxmlformats.org/officeDocument/2006/relationships/slide" Target="slides/slide621.xml"/><Relationship Id="rId665" Type="http://schemas.openxmlformats.org/officeDocument/2006/relationships/slide" Target="slides/slide663.xml"/><Relationship Id="rId830" Type="http://schemas.openxmlformats.org/officeDocument/2006/relationships/slide" Target="slides/slide828.xml"/><Relationship Id="rId15" Type="http://schemas.openxmlformats.org/officeDocument/2006/relationships/slide" Target="slides/slide13.xml"/><Relationship Id="rId57" Type="http://schemas.openxmlformats.org/officeDocument/2006/relationships/slide" Target="slides/slide55.xml"/><Relationship Id="rId262" Type="http://schemas.openxmlformats.org/officeDocument/2006/relationships/slide" Target="slides/slide260.xml"/><Relationship Id="rId318" Type="http://schemas.openxmlformats.org/officeDocument/2006/relationships/slide" Target="slides/slide316.xml"/><Relationship Id="rId525" Type="http://schemas.openxmlformats.org/officeDocument/2006/relationships/slide" Target="slides/slide523.xml"/><Relationship Id="rId567" Type="http://schemas.openxmlformats.org/officeDocument/2006/relationships/slide" Target="slides/slide565.xml"/><Relationship Id="rId732" Type="http://schemas.openxmlformats.org/officeDocument/2006/relationships/slide" Target="slides/slide730.xml"/><Relationship Id="rId99" Type="http://schemas.openxmlformats.org/officeDocument/2006/relationships/slide" Target="slides/slide97.xml"/><Relationship Id="rId122" Type="http://schemas.openxmlformats.org/officeDocument/2006/relationships/slide" Target="slides/slide120.xml"/><Relationship Id="rId164" Type="http://schemas.openxmlformats.org/officeDocument/2006/relationships/slide" Target="slides/slide162.xml"/><Relationship Id="rId371" Type="http://schemas.openxmlformats.org/officeDocument/2006/relationships/slide" Target="slides/slide369.xml"/><Relationship Id="rId774" Type="http://schemas.openxmlformats.org/officeDocument/2006/relationships/slide" Target="slides/slide772.xml"/><Relationship Id="rId427" Type="http://schemas.openxmlformats.org/officeDocument/2006/relationships/slide" Target="slides/slide425.xml"/><Relationship Id="rId469" Type="http://schemas.openxmlformats.org/officeDocument/2006/relationships/slide" Target="slides/slide467.xml"/><Relationship Id="rId634" Type="http://schemas.openxmlformats.org/officeDocument/2006/relationships/slide" Target="slides/slide632.xml"/><Relationship Id="rId676" Type="http://schemas.openxmlformats.org/officeDocument/2006/relationships/slide" Target="slides/slide674.xml"/><Relationship Id="rId841" Type="http://schemas.openxmlformats.org/officeDocument/2006/relationships/viewProps" Target="viewProps.xml"/><Relationship Id="rId26" Type="http://schemas.openxmlformats.org/officeDocument/2006/relationships/slide" Target="slides/slide24.xml"/><Relationship Id="rId231" Type="http://schemas.openxmlformats.org/officeDocument/2006/relationships/slide" Target="slides/slide229.xml"/><Relationship Id="rId273" Type="http://schemas.openxmlformats.org/officeDocument/2006/relationships/slide" Target="slides/slide271.xml"/><Relationship Id="rId329" Type="http://schemas.openxmlformats.org/officeDocument/2006/relationships/slide" Target="slides/slide327.xml"/><Relationship Id="rId480" Type="http://schemas.openxmlformats.org/officeDocument/2006/relationships/slide" Target="slides/slide478.xml"/><Relationship Id="rId536" Type="http://schemas.openxmlformats.org/officeDocument/2006/relationships/slide" Target="slides/slide534.xml"/><Relationship Id="rId701" Type="http://schemas.openxmlformats.org/officeDocument/2006/relationships/slide" Target="slides/slide699.xml"/><Relationship Id="rId68" Type="http://schemas.openxmlformats.org/officeDocument/2006/relationships/slide" Target="slides/slide66.xml"/><Relationship Id="rId133" Type="http://schemas.openxmlformats.org/officeDocument/2006/relationships/slide" Target="slides/slide131.xml"/><Relationship Id="rId175" Type="http://schemas.openxmlformats.org/officeDocument/2006/relationships/slide" Target="slides/slide173.xml"/><Relationship Id="rId340" Type="http://schemas.openxmlformats.org/officeDocument/2006/relationships/slide" Target="slides/slide338.xml"/><Relationship Id="rId578" Type="http://schemas.openxmlformats.org/officeDocument/2006/relationships/slide" Target="slides/slide576.xml"/><Relationship Id="rId743" Type="http://schemas.openxmlformats.org/officeDocument/2006/relationships/slide" Target="slides/slide741.xml"/><Relationship Id="rId785" Type="http://schemas.openxmlformats.org/officeDocument/2006/relationships/slide" Target="slides/slide783.xml"/><Relationship Id="rId200" Type="http://schemas.openxmlformats.org/officeDocument/2006/relationships/slide" Target="slides/slide198.xml"/><Relationship Id="rId382" Type="http://schemas.openxmlformats.org/officeDocument/2006/relationships/slide" Target="slides/slide380.xml"/><Relationship Id="rId438" Type="http://schemas.openxmlformats.org/officeDocument/2006/relationships/slide" Target="slides/slide436.xml"/><Relationship Id="rId603" Type="http://schemas.openxmlformats.org/officeDocument/2006/relationships/slide" Target="slides/slide601.xml"/><Relationship Id="rId645" Type="http://schemas.openxmlformats.org/officeDocument/2006/relationships/slide" Target="slides/slide643.xml"/><Relationship Id="rId687" Type="http://schemas.openxmlformats.org/officeDocument/2006/relationships/slide" Target="slides/slide685.xml"/><Relationship Id="rId810" Type="http://schemas.openxmlformats.org/officeDocument/2006/relationships/slide" Target="slides/slide808.xml"/><Relationship Id="rId242" Type="http://schemas.openxmlformats.org/officeDocument/2006/relationships/slide" Target="slides/slide240.xml"/><Relationship Id="rId284" Type="http://schemas.openxmlformats.org/officeDocument/2006/relationships/slide" Target="slides/slide282.xml"/><Relationship Id="rId491" Type="http://schemas.openxmlformats.org/officeDocument/2006/relationships/slide" Target="slides/slide489.xml"/><Relationship Id="rId505" Type="http://schemas.openxmlformats.org/officeDocument/2006/relationships/slide" Target="slides/slide503.xml"/><Relationship Id="rId712" Type="http://schemas.openxmlformats.org/officeDocument/2006/relationships/slide" Target="slides/slide710.xml"/><Relationship Id="rId37" Type="http://schemas.openxmlformats.org/officeDocument/2006/relationships/slide" Target="slides/slide35.xml"/><Relationship Id="rId79" Type="http://schemas.openxmlformats.org/officeDocument/2006/relationships/slide" Target="slides/slide77.xml"/><Relationship Id="rId102" Type="http://schemas.openxmlformats.org/officeDocument/2006/relationships/slide" Target="slides/slide100.xml"/><Relationship Id="rId144" Type="http://schemas.openxmlformats.org/officeDocument/2006/relationships/slide" Target="slides/slide142.xml"/><Relationship Id="rId547" Type="http://schemas.openxmlformats.org/officeDocument/2006/relationships/slide" Target="slides/slide545.xml"/><Relationship Id="rId589" Type="http://schemas.openxmlformats.org/officeDocument/2006/relationships/slide" Target="slides/slide587.xml"/><Relationship Id="rId754" Type="http://schemas.openxmlformats.org/officeDocument/2006/relationships/slide" Target="slides/slide752.xml"/><Relationship Id="rId796" Type="http://schemas.openxmlformats.org/officeDocument/2006/relationships/slide" Target="slides/slide794.xml"/><Relationship Id="rId90" Type="http://schemas.openxmlformats.org/officeDocument/2006/relationships/slide" Target="slides/slide88.xml"/><Relationship Id="rId186" Type="http://schemas.openxmlformats.org/officeDocument/2006/relationships/slide" Target="slides/slide184.xml"/><Relationship Id="rId351" Type="http://schemas.openxmlformats.org/officeDocument/2006/relationships/slide" Target="slides/slide349.xml"/><Relationship Id="rId393" Type="http://schemas.openxmlformats.org/officeDocument/2006/relationships/slide" Target="slides/slide391.xml"/><Relationship Id="rId407" Type="http://schemas.openxmlformats.org/officeDocument/2006/relationships/slide" Target="slides/slide405.xml"/><Relationship Id="rId449" Type="http://schemas.openxmlformats.org/officeDocument/2006/relationships/slide" Target="slides/slide447.xml"/><Relationship Id="rId614" Type="http://schemas.openxmlformats.org/officeDocument/2006/relationships/slide" Target="slides/slide612.xml"/><Relationship Id="rId656" Type="http://schemas.openxmlformats.org/officeDocument/2006/relationships/slide" Target="slides/slide654.xml"/><Relationship Id="rId821" Type="http://schemas.openxmlformats.org/officeDocument/2006/relationships/slide" Target="slides/slide819.xml"/><Relationship Id="rId211" Type="http://schemas.openxmlformats.org/officeDocument/2006/relationships/slide" Target="slides/slide209.xml"/><Relationship Id="rId253" Type="http://schemas.openxmlformats.org/officeDocument/2006/relationships/slide" Target="slides/slide251.xml"/><Relationship Id="rId295" Type="http://schemas.openxmlformats.org/officeDocument/2006/relationships/slide" Target="slides/slide293.xml"/><Relationship Id="rId309" Type="http://schemas.openxmlformats.org/officeDocument/2006/relationships/slide" Target="slides/slide307.xml"/><Relationship Id="rId460" Type="http://schemas.openxmlformats.org/officeDocument/2006/relationships/slide" Target="slides/slide458.xml"/><Relationship Id="rId516" Type="http://schemas.openxmlformats.org/officeDocument/2006/relationships/slide" Target="slides/slide514.xml"/><Relationship Id="rId698" Type="http://schemas.openxmlformats.org/officeDocument/2006/relationships/slide" Target="slides/slide696.xml"/><Relationship Id="rId48" Type="http://schemas.openxmlformats.org/officeDocument/2006/relationships/slide" Target="slides/slide46.xml"/><Relationship Id="rId113" Type="http://schemas.openxmlformats.org/officeDocument/2006/relationships/slide" Target="slides/slide111.xml"/><Relationship Id="rId320" Type="http://schemas.openxmlformats.org/officeDocument/2006/relationships/slide" Target="slides/slide318.xml"/><Relationship Id="rId558" Type="http://schemas.openxmlformats.org/officeDocument/2006/relationships/slide" Target="slides/slide556.xml"/><Relationship Id="rId723" Type="http://schemas.openxmlformats.org/officeDocument/2006/relationships/slide" Target="slides/slide721.xml"/><Relationship Id="rId765" Type="http://schemas.openxmlformats.org/officeDocument/2006/relationships/slide" Target="slides/slide763.xml"/><Relationship Id="rId155" Type="http://schemas.openxmlformats.org/officeDocument/2006/relationships/slide" Target="slides/slide153.xml"/><Relationship Id="rId197" Type="http://schemas.openxmlformats.org/officeDocument/2006/relationships/slide" Target="slides/slide195.xml"/><Relationship Id="rId362" Type="http://schemas.openxmlformats.org/officeDocument/2006/relationships/slide" Target="slides/slide360.xml"/><Relationship Id="rId418" Type="http://schemas.openxmlformats.org/officeDocument/2006/relationships/slide" Target="slides/slide416.xml"/><Relationship Id="rId625" Type="http://schemas.openxmlformats.org/officeDocument/2006/relationships/slide" Target="slides/slide623.xml"/><Relationship Id="rId832" Type="http://schemas.openxmlformats.org/officeDocument/2006/relationships/slide" Target="slides/slide830.xml"/><Relationship Id="rId222" Type="http://schemas.openxmlformats.org/officeDocument/2006/relationships/slide" Target="slides/slide220.xml"/><Relationship Id="rId264" Type="http://schemas.openxmlformats.org/officeDocument/2006/relationships/slide" Target="slides/slide262.xml"/><Relationship Id="rId471" Type="http://schemas.openxmlformats.org/officeDocument/2006/relationships/slide" Target="slides/slide469.xml"/><Relationship Id="rId667" Type="http://schemas.openxmlformats.org/officeDocument/2006/relationships/slide" Target="slides/slide665.xml"/><Relationship Id="rId17" Type="http://schemas.openxmlformats.org/officeDocument/2006/relationships/slide" Target="slides/slide15.xml"/><Relationship Id="rId59" Type="http://schemas.openxmlformats.org/officeDocument/2006/relationships/slide" Target="slides/slide57.xml"/><Relationship Id="rId124" Type="http://schemas.openxmlformats.org/officeDocument/2006/relationships/slide" Target="slides/slide122.xml"/><Relationship Id="rId527" Type="http://schemas.openxmlformats.org/officeDocument/2006/relationships/slide" Target="slides/slide525.xml"/><Relationship Id="rId569" Type="http://schemas.openxmlformats.org/officeDocument/2006/relationships/slide" Target="slides/slide567.xml"/><Relationship Id="rId734" Type="http://schemas.openxmlformats.org/officeDocument/2006/relationships/slide" Target="slides/slide732.xml"/><Relationship Id="rId776" Type="http://schemas.openxmlformats.org/officeDocument/2006/relationships/slide" Target="slides/slide774.xml"/><Relationship Id="rId70" Type="http://schemas.openxmlformats.org/officeDocument/2006/relationships/slide" Target="slides/slide68.xml"/><Relationship Id="rId166" Type="http://schemas.openxmlformats.org/officeDocument/2006/relationships/slide" Target="slides/slide164.xml"/><Relationship Id="rId331" Type="http://schemas.openxmlformats.org/officeDocument/2006/relationships/slide" Target="slides/slide329.xml"/><Relationship Id="rId373" Type="http://schemas.openxmlformats.org/officeDocument/2006/relationships/slide" Target="slides/slide371.xml"/><Relationship Id="rId429" Type="http://schemas.openxmlformats.org/officeDocument/2006/relationships/slide" Target="slides/slide427.xml"/><Relationship Id="rId580" Type="http://schemas.openxmlformats.org/officeDocument/2006/relationships/slide" Target="slides/slide578.xml"/><Relationship Id="rId636" Type="http://schemas.openxmlformats.org/officeDocument/2006/relationships/slide" Target="slides/slide634.xml"/><Relationship Id="rId801" Type="http://schemas.openxmlformats.org/officeDocument/2006/relationships/slide" Target="slides/slide799.xml"/><Relationship Id="rId1" Type="http://schemas.openxmlformats.org/officeDocument/2006/relationships/slideMaster" Target="slideMasters/slideMaster1.xml"/><Relationship Id="rId233" Type="http://schemas.openxmlformats.org/officeDocument/2006/relationships/slide" Target="slides/slide231.xml"/><Relationship Id="rId440" Type="http://schemas.openxmlformats.org/officeDocument/2006/relationships/slide" Target="slides/slide438.xml"/><Relationship Id="rId678" Type="http://schemas.openxmlformats.org/officeDocument/2006/relationships/slide" Target="slides/slide676.xml"/><Relationship Id="rId843" Type="http://schemas.openxmlformats.org/officeDocument/2006/relationships/tableStyles" Target="tableStyles.xml"/><Relationship Id="rId28" Type="http://schemas.openxmlformats.org/officeDocument/2006/relationships/slide" Target="slides/slide26.xml"/><Relationship Id="rId275" Type="http://schemas.openxmlformats.org/officeDocument/2006/relationships/slide" Target="slides/slide273.xml"/><Relationship Id="rId300" Type="http://schemas.openxmlformats.org/officeDocument/2006/relationships/slide" Target="slides/slide298.xml"/><Relationship Id="rId482" Type="http://schemas.openxmlformats.org/officeDocument/2006/relationships/slide" Target="slides/slide480.xml"/><Relationship Id="rId538" Type="http://schemas.openxmlformats.org/officeDocument/2006/relationships/slide" Target="slides/slide536.xml"/><Relationship Id="rId703" Type="http://schemas.openxmlformats.org/officeDocument/2006/relationships/slide" Target="slides/slide701.xml"/><Relationship Id="rId745" Type="http://schemas.openxmlformats.org/officeDocument/2006/relationships/slide" Target="slides/slide743.xml"/><Relationship Id="rId81" Type="http://schemas.openxmlformats.org/officeDocument/2006/relationships/slide" Target="slides/slide79.xml"/><Relationship Id="rId135" Type="http://schemas.openxmlformats.org/officeDocument/2006/relationships/slide" Target="slides/slide133.xml"/><Relationship Id="rId177" Type="http://schemas.openxmlformats.org/officeDocument/2006/relationships/slide" Target="slides/slide175.xml"/><Relationship Id="rId342" Type="http://schemas.openxmlformats.org/officeDocument/2006/relationships/slide" Target="slides/slide340.xml"/><Relationship Id="rId384" Type="http://schemas.openxmlformats.org/officeDocument/2006/relationships/slide" Target="slides/slide382.xml"/><Relationship Id="rId591" Type="http://schemas.openxmlformats.org/officeDocument/2006/relationships/slide" Target="slides/slide589.xml"/><Relationship Id="rId605" Type="http://schemas.openxmlformats.org/officeDocument/2006/relationships/slide" Target="slides/slide603.xml"/><Relationship Id="rId787" Type="http://schemas.openxmlformats.org/officeDocument/2006/relationships/slide" Target="slides/slide785.xml"/><Relationship Id="rId812" Type="http://schemas.openxmlformats.org/officeDocument/2006/relationships/slide" Target="slides/slide810.xml"/><Relationship Id="rId202" Type="http://schemas.openxmlformats.org/officeDocument/2006/relationships/slide" Target="slides/slide200.xml"/><Relationship Id="rId244" Type="http://schemas.openxmlformats.org/officeDocument/2006/relationships/slide" Target="slides/slide242.xml"/><Relationship Id="rId647" Type="http://schemas.openxmlformats.org/officeDocument/2006/relationships/slide" Target="slides/slide645.xml"/><Relationship Id="rId689" Type="http://schemas.openxmlformats.org/officeDocument/2006/relationships/slide" Target="slides/slide687.xml"/><Relationship Id="rId39" Type="http://schemas.openxmlformats.org/officeDocument/2006/relationships/slide" Target="slides/slide37.xml"/><Relationship Id="rId286" Type="http://schemas.openxmlformats.org/officeDocument/2006/relationships/slide" Target="slides/slide284.xml"/><Relationship Id="rId451" Type="http://schemas.openxmlformats.org/officeDocument/2006/relationships/slide" Target="slides/slide449.xml"/><Relationship Id="rId493" Type="http://schemas.openxmlformats.org/officeDocument/2006/relationships/slide" Target="slides/slide491.xml"/><Relationship Id="rId507" Type="http://schemas.openxmlformats.org/officeDocument/2006/relationships/slide" Target="slides/slide505.xml"/><Relationship Id="rId549" Type="http://schemas.openxmlformats.org/officeDocument/2006/relationships/slide" Target="slides/slide547.xml"/><Relationship Id="rId714" Type="http://schemas.openxmlformats.org/officeDocument/2006/relationships/slide" Target="slides/slide712.xml"/><Relationship Id="rId756" Type="http://schemas.openxmlformats.org/officeDocument/2006/relationships/slide" Target="slides/slide754.xml"/><Relationship Id="rId50" Type="http://schemas.openxmlformats.org/officeDocument/2006/relationships/slide" Target="slides/slide48.xml"/><Relationship Id="rId104" Type="http://schemas.openxmlformats.org/officeDocument/2006/relationships/slide" Target="slides/slide102.xml"/><Relationship Id="rId146" Type="http://schemas.openxmlformats.org/officeDocument/2006/relationships/slide" Target="slides/slide144.xml"/><Relationship Id="rId188" Type="http://schemas.openxmlformats.org/officeDocument/2006/relationships/slide" Target="slides/slide186.xml"/><Relationship Id="rId311" Type="http://schemas.openxmlformats.org/officeDocument/2006/relationships/slide" Target="slides/slide309.xml"/><Relationship Id="rId353" Type="http://schemas.openxmlformats.org/officeDocument/2006/relationships/slide" Target="slides/slide351.xml"/><Relationship Id="rId395" Type="http://schemas.openxmlformats.org/officeDocument/2006/relationships/slide" Target="slides/slide393.xml"/><Relationship Id="rId409" Type="http://schemas.openxmlformats.org/officeDocument/2006/relationships/slide" Target="slides/slide407.xml"/><Relationship Id="rId560" Type="http://schemas.openxmlformats.org/officeDocument/2006/relationships/slide" Target="slides/slide558.xml"/><Relationship Id="rId798" Type="http://schemas.openxmlformats.org/officeDocument/2006/relationships/slide" Target="slides/slide796.xml"/><Relationship Id="rId92" Type="http://schemas.openxmlformats.org/officeDocument/2006/relationships/slide" Target="slides/slide90.xml"/><Relationship Id="rId213" Type="http://schemas.openxmlformats.org/officeDocument/2006/relationships/slide" Target="slides/slide211.xml"/><Relationship Id="rId420" Type="http://schemas.openxmlformats.org/officeDocument/2006/relationships/slide" Target="slides/slide418.xml"/><Relationship Id="rId616" Type="http://schemas.openxmlformats.org/officeDocument/2006/relationships/slide" Target="slides/slide614.xml"/><Relationship Id="rId658" Type="http://schemas.openxmlformats.org/officeDocument/2006/relationships/slide" Target="slides/slide656.xml"/><Relationship Id="rId823" Type="http://schemas.openxmlformats.org/officeDocument/2006/relationships/slide" Target="slides/slide821.xml"/><Relationship Id="rId255" Type="http://schemas.openxmlformats.org/officeDocument/2006/relationships/slide" Target="slides/slide253.xml"/><Relationship Id="rId297" Type="http://schemas.openxmlformats.org/officeDocument/2006/relationships/slide" Target="slides/slide295.xml"/><Relationship Id="rId462" Type="http://schemas.openxmlformats.org/officeDocument/2006/relationships/slide" Target="slides/slide460.xml"/><Relationship Id="rId518" Type="http://schemas.openxmlformats.org/officeDocument/2006/relationships/slide" Target="slides/slide516.xml"/><Relationship Id="rId725" Type="http://schemas.openxmlformats.org/officeDocument/2006/relationships/slide" Target="slides/slide723.xml"/><Relationship Id="rId115" Type="http://schemas.openxmlformats.org/officeDocument/2006/relationships/slide" Target="slides/slide113.xml"/><Relationship Id="rId157" Type="http://schemas.openxmlformats.org/officeDocument/2006/relationships/slide" Target="slides/slide155.xml"/><Relationship Id="rId322" Type="http://schemas.openxmlformats.org/officeDocument/2006/relationships/slide" Target="slides/slide320.xml"/><Relationship Id="rId364" Type="http://schemas.openxmlformats.org/officeDocument/2006/relationships/slide" Target="slides/slide362.xml"/><Relationship Id="rId767" Type="http://schemas.openxmlformats.org/officeDocument/2006/relationships/slide" Target="slides/slide765.xml"/><Relationship Id="rId61" Type="http://schemas.openxmlformats.org/officeDocument/2006/relationships/slide" Target="slides/slide59.xml"/><Relationship Id="rId199" Type="http://schemas.openxmlformats.org/officeDocument/2006/relationships/slide" Target="slides/slide197.xml"/><Relationship Id="rId571" Type="http://schemas.openxmlformats.org/officeDocument/2006/relationships/slide" Target="slides/slide569.xml"/><Relationship Id="rId627" Type="http://schemas.openxmlformats.org/officeDocument/2006/relationships/slide" Target="slides/slide625.xml"/><Relationship Id="rId669" Type="http://schemas.openxmlformats.org/officeDocument/2006/relationships/slide" Target="slides/slide667.xml"/><Relationship Id="rId834" Type="http://schemas.openxmlformats.org/officeDocument/2006/relationships/slide" Target="slides/slide832.xml"/><Relationship Id="rId19" Type="http://schemas.openxmlformats.org/officeDocument/2006/relationships/slide" Target="slides/slide17.xml"/><Relationship Id="rId224" Type="http://schemas.openxmlformats.org/officeDocument/2006/relationships/slide" Target="slides/slide222.xml"/><Relationship Id="rId266" Type="http://schemas.openxmlformats.org/officeDocument/2006/relationships/slide" Target="slides/slide264.xml"/><Relationship Id="rId431" Type="http://schemas.openxmlformats.org/officeDocument/2006/relationships/slide" Target="slides/slide429.xml"/><Relationship Id="rId473" Type="http://schemas.openxmlformats.org/officeDocument/2006/relationships/slide" Target="slides/slide471.xml"/><Relationship Id="rId529" Type="http://schemas.openxmlformats.org/officeDocument/2006/relationships/slide" Target="slides/slide527.xml"/><Relationship Id="rId680" Type="http://schemas.openxmlformats.org/officeDocument/2006/relationships/slide" Target="slides/slide678.xml"/><Relationship Id="rId736" Type="http://schemas.openxmlformats.org/officeDocument/2006/relationships/slide" Target="slides/slide734.xml"/><Relationship Id="rId30" Type="http://schemas.openxmlformats.org/officeDocument/2006/relationships/slide" Target="slides/slide28.xml"/><Relationship Id="rId126" Type="http://schemas.openxmlformats.org/officeDocument/2006/relationships/slide" Target="slides/slide124.xml"/><Relationship Id="rId168" Type="http://schemas.openxmlformats.org/officeDocument/2006/relationships/slide" Target="slides/slide166.xml"/><Relationship Id="rId333" Type="http://schemas.openxmlformats.org/officeDocument/2006/relationships/slide" Target="slides/slide331.xml"/><Relationship Id="rId540" Type="http://schemas.openxmlformats.org/officeDocument/2006/relationships/slide" Target="slides/slide538.xml"/><Relationship Id="rId778" Type="http://schemas.openxmlformats.org/officeDocument/2006/relationships/slide" Target="slides/slide776.xml"/><Relationship Id="rId72" Type="http://schemas.openxmlformats.org/officeDocument/2006/relationships/slide" Target="slides/slide70.xml"/><Relationship Id="rId375" Type="http://schemas.openxmlformats.org/officeDocument/2006/relationships/slide" Target="slides/slide373.xml"/><Relationship Id="rId582" Type="http://schemas.openxmlformats.org/officeDocument/2006/relationships/slide" Target="slides/slide580.xml"/><Relationship Id="rId638" Type="http://schemas.openxmlformats.org/officeDocument/2006/relationships/slide" Target="slides/slide636.xml"/><Relationship Id="rId803" Type="http://schemas.openxmlformats.org/officeDocument/2006/relationships/slide" Target="slides/slide801.xml"/><Relationship Id="rId3" Type="http://schemas.openxmlformats.org/officeDocument/2006/relationships/slide" Target="slides/slide1.xml"/><Relationship Id="rId235" Type="http://schemas.openxmlformats.org/officeDocument/2006/relationships/slide" Target="slides/slide233.xml"/><Relationship Id="rId277" Type="http://schemas.openxmlformats.org/officeDocument/2006/relationships/slide" Target="slides/slide275.xml"/><Relationship Id="rId400" Type="http://schemas.openxmlformats.org/officeDocument/2006/relationships/slide" Target="slides/slide398.xml"/><Relationship Id="rId442" Type="http://schemas.openxmlformats.org/officeDocument/2006/relationships/slide" Target="slides/slide440.xml"/><Relationship Id="rId484" Type="http://schemas.openxmlformats.org/officeDocument/2006/relationships/slide" Target="slides/slide482.xml"/><Relationship Id="rId705" Type="http://schemas.openxmlformats.org/officeDocument/2006/relationships/slide" Target="slides/slide703.xml"/><Relationship Id="rId137" Type="http://schemas.openxmlformats.org/officeDocument/2006/relationships/slide" Target="slides/slide135.xml"/><Relationship Id="rId302" Type="http://schemas.openxmlformats.org/officeDocument/2006/relationships/slide" Target="slides/slide300.xml"/><Relationship Id="rId344" Type="http://schemas.openxmlformats.org/officeDocument/2006/relationships/slide" Target="slides/slide342.xml"/><Relationship Id="rId691" Type="http://schemas.openxmlformats.org/officeDocument/2006/relationships/slide" Target="slides/slide689.xml"/><Relationship Id="rId747" Type="http://schemas.openxmlformats.org/officeDocument/2006/relationships/slide" Target="slides/slide745.xml"/><Relationship Id="rId789" Type="http://schemas.openxmlformats.org/officeDocument/2006/relationships/slide" Target="slides/slide787.xml"/><Relationship Id="rId41" Type="http://schemas.openxmlformats.org/officeDocument/2006/relationships/slide" Target="slides/slide39.xml"/><Relationship Id="rId83" Type="http://schemas.openxmlformats.org/officeDocument/2006/relationships/slide" Target="slides/slide81.xml"/><Relationship Id="rId179" Type="http://schemas.openxmlformats.org/officeDocument/2006/relationships/slide" Target="slides/slide177.xml"/><Relationship Id="rId386" Type="http://schemas.openxmlformats.org/officeDocument/2006/relationships/slide" Target="slides/slide384.xml"/><Relationship Id="rId551" Type="http://schemas.openxmlformats.org/officeDocument/2006/relationships/slide" Target="slides/slide549.xml"/><Relationship Id="rId593" Type="http://schemas.openxmlformats.org/officeDocument/2006/relationships/slide" Target="slides/slide591.xml"/><Relationship Id="rId607" Type="http://schemas.openxmlformats.org/officeDocument/2006/relationships/slide" Target="slides/slide605.xml"/><Relationship Id="rId649" Type="http://schemas.openxmlformats.org/officeDocument/2006/relationships/slide" Target="slides/slide647.xml"/><Relationship Id="rId814" Type="http://schemas.openxmlformats.org/officeDocument/2006/relationships/slide" Target="slides/slide812.xml"/><Relationship Id="rId190" Type="http://schemas.openxmlformats.org/officeDocument/2006/relationships/slide" Target="slides/slide188.xml"/><Relationship Id="rId204" Type="http://schemas.openxmlformats.org/officeDocument/2006/relationships/slide" Target="slides/slide202.xml"/><Relationship Id="rId246" Type="http://schemas.openxmlformats.org/officeDocument/2006/relationships/slide" Target="slides/slide244.xml"/><Relationship Id="rId288" Type="http://schemas.openxmlformats.org/officeDocument/2006/relationships/slide" Target="slides/slide286.xml"/><Relationship Id="rId411" Type="http://schemas.openxmlformats.org/officeDocument/2006/relationships/slide" Target="slides/slide409.xml"/><Relationship Id="rId453" Type="http://schemas.openxmlformats.org/officeDocument/2006/relationships/slide" Target="slides/slide451.xml"/><Relationship Id="rId509" Type="http://schemas.openxmlformats.org/officeDocument/2006/relationships/slide" Target="slides/slide507.xml"/><Relationship Id="rId660" Type="http://schemas.openxmlformats.org/officeDocument/2006/relationships/slide" Target="slides/slide658.xml"/><Relationship Id="rId106" Type="http://schemas.openxmlformats.org/officeDocument/2006/relationships/slide" Target="slides/slide104.xml"/><Relationship Id="rId313" Type="http://schemas.openxmlformats.org/officeDocument/2006/relationships/slide" Target="slides/slide311.xml"/><Relationship Id="rId495" Type="http://schemas.openxmlformats.org/officeDocument/2006/relationships/slide" Target="slides/slide493.xml"/><Relationship Id="rId716" Type="http://schemas.openxmlformats.org/officeDocument/2006/relationships/slide" Target="slides/slide714.xml"/><Relationship Id="rId758" Type="http://schemas.openxmlformats.org/officeDocument/2006/relationships/slide" Target="slides/slide756.xml"/><Relationship Id="rId10" Type="http://schemas.openxmlformats.org/officeDocument/2006/relationships/slide" Target="slides/slide8.xml"/><Relationship Id="rId52" Type="http://schemas.openxmlformats.org/officeDocument/2006/relationships/slide" Target="slides/slide50.xml"/><Relationship Id="rId94" Type="http://schemas.openxmlformats.org/officeDocument/2006/relationships/slide" Target="slides/slide92.xml"/><Relationship Id="rId148" Type="http://schemas.openxmlformats.org/officeDocument/2006/relationships/slide" Target="slides/slide146.xml"/><Relationship Id="rId355" Type="http://schemas.openxmlformats.org/officeDocument/2006/relationships/slide" Target="slides/slide353.xml"/><Relationship Id="rId397" Type="http://schemas.openxmlformats.org/officeDocument/2006/relationships/slide" Target="slides/slide395.xml"/><Relationship Id="rId520" Type="http://schemas.openxmlformats.org/officeDocument/2006/relationships/slide" Target="slides/slide518.xml"/><Relationship Id="rId562" Type="http://schemas.openxmlformats.org/officeDocument/2006/relationships/slide" Target="slides/slide560.xml"/><Relationship Id="rId618" Type="http://schemas.openxmlformats.org/officeDocument/2006/relationships/slide" Target="slides/slide616.xml"/><Relationship Id="rId825" Type="http://schemas.openxmlformats.org/officeDocument/2006/relationships/slide" Target="slides/slide823.xml"/><Relationship Id="rId215" Type="http://schemas.openxmlformats.org/officeDocument/2006/relationships/slide" Target="slides/slide213.xml"/><Relationship Id="rId257" Type="http://schemas.openxmlformats.org/officeDocument/2006/relationships/slide" Target="slides/slide255.xml"/><Relationship Id="rId422" Type="http://schemas.openxmlformats.org/officeDocument/2006/relationships/slide" Target="slides/slide420.xml"/><Relationship Id="rId464" Type="http://schemas.openxmlformats.org/officeDocument/2006/relationships/slide" Target="slides/slide462.xml"/><Relationship Id="rId299" Type="http://schemas.openxmlformats.org/officeDocument/2006/relationships/slide" Target="slides/slide297.xml"/><Relationship Id="rId727" Type="http://schemas.openxmlformats.org/officeDocument/2006/relationships/slide" Target="slides/slide725.xml"/><Relationship Id="rId63" Type="http://schemas.openxmlformats.org/officeDocument/2006/relationships/slide" Target="slides/slide61.xml"/><Relationship Id="rId159" Type="http://schemas.openxmlformats.org/officeDocument/2006/relationships/slide" Target="slides/slide157.xml"/><Relationship Id="rId366" Type="http://schemas.openxmlformats.org/officeDocument/2006/relationships/slide" Target="slides/slide364.xml"/><Relationship Id="rId573" Type="http://schemas.openxmlformats.org/officeDocument/2006/relationships/slide" Target="slides/slide571.xml"/><Relationship Id="rId780" Type="http://schemas.openxmlformats.org/officeDocument/2006/relationships/slide" Target="slides/slide778.xml"/><Relationship Id="rId226" Type="http://schemas.openxmlformats.org/officeDocument/2006/relationships/slide" Target="slides/slide224.xml"/><Relationship Id="rId433" Type="http://schemas.openxmlformats.org/officeDocument/2006/relationships/slide" Target="slides/slide431.xml"/><Relationship Id="rId640" Type="http://schemas.openxmlformats.org/officeDocument/2006/relationships/slide" Target="slides/slide638.xml"/><Relationship Id="rId738" Type="http://schemas.openxmlformats.org/officeDocument/2006/relationships/slide" Target="slides/slide736.xml"/><Relationship Id="rId74" Type="http://schemas.openxmlformats.org/officeDocument/2006/relationships/slide" Target="slides/slide72.xml"/><Relationship Id="rId377" Type="http://schemas.openxmlformats.org/officeDocument/2006/relationships/slide" Target="slides/slide375.xml"/><Relationship Id="rId500" Type="http://schemas.openxmlformats.org/officeDocument/2006/relationships/slide" Target="slides/slide498.xml"/><Relationship Id="rId584" Type="http://schemas.openxmlformats.org/officeDocument/2006/relationships/slide" Target="slides/slide582.xml"/><Relationship Id="rId805" Type="http://schemas.openxmlformats.org/officeDocument/2006/relationships/slide" Target="slides/slide803.xml"/><Relationship Id="rId5" Type="http://schemas.openxmlformats.org/officeDocument/2006/relationships/slide" Target="slides/slide3.xml"/><Relationship Id="rId237" Type="http://schemas.openxmlformats.org/officeDocument/2006/relationships/slide" Target="slides/slide235.xml"/><Relationship Id="rId791" Type="http://schemas.openxmlformats.org/officeDocument/2006/relationships/slide" Target="slides/slide789.xml"/><Relationship Id="rId444" Type="http://schemas.openxmlformats.org/officeDocument/2006/relationships/slide" Target="slides/slide442.xml"/><Relationship Id="rId651" Type="http://schemas.openxmlformats.org/officeDocument/2006/relationships/slide" Target="slides/slide649.xml"/><Relationship Id="rId749" Type="http://schemas.openxmlformats.org/officeDocument/2006/relationships/slide" Target="slides/slide747.xml"/><Relationship Id="rId290" Type="http://schemas.openxmlformats.org/officeDocument/2006/relationships/slide" Target="slides/slide288.xml"/><Relationship Id="rId304" Type="http://schemas.openxmlformats.org/officeDocument/2006/relationships/slide" Target="slides/slide302.xml"/><Relationship Id="rId388" Type="http://schemas.openxmlformats.org/officeDocument/2006/relationships/slide" Target="slides/slide386.xml"/><Relationship Id="rId511" Type="http://schemas.openxmlformats.org/officeDocument/2006/relationships/slide" Target="slides/slide509.xml"/><Relationship Id="rId609" Type="http://schemas.openxmlformats.org/officeDocument/2006/relationships/slide" Target="slides/slide607.xml"/><Relationship Id="rId85" Type="http://schemas.openxmlformats.org/officeDocument/2006/relationships/slide" Target="slides/slide83.xml"/><Relationship Id="rId150" Type="http://schemas.openxmlformats.org/officeDocument/2006/relationships/slide" Target="slides/slide148.xml"/><Relationship Id="rId595" Type="http://schemas.openxmlformats.org/officeDocument/2006/relationships/slide" Target="slides/slide593.xml"/><Relationship Id="rId816" Type="http://schemas.openxmlformats.org/officeDocument/2006/relationships/slide" Target="slides/slide814.xml"/><Relationship Id="rId248" Type="http://schemas.openxmlformats.org/officeDocument/2006/relationships/slide" Target="slides/slide246.xml"/><Relationship Id="rId455" Type="http://schemas.openxmlformats.org/officeDocument/2006/relationships/slide" Target="slides/slide453.xml"/><Relationship Id="rId662" Type="http://schemas.openxmlformats.org/officeDocument/2006/relationships/slide" Target="slides/slide660.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522" Type="http://schemas.openxmlformats.org/officeDocument/2006/relationships/slide" Target="slides/slide520.xml"/><Relationship Id="rId96" Type="http://schemas.openxmlformats.org/officeDocument/2006/relationships/slide" Target="slides/slide94.xml"/><Relationship Id="rId161" Type="http://schemas.openxmlformats.org/officeDocument/2006/relationships/slide" Target="slides/slide159.xml"/><Relationship Id="rId399" Type="http://schemas.openxmlformats.org/officeDocument/2006/relationships/slide" Target="slides/slide397.xml"/><Relationship Id="rId827" Type="http://schemas.openxmlformats.org/officeDocument/2006/relationships/slide" Target="slides/slide825.xml"/><Relationship Id="rId259" Type="http://schemas.openxmlformats.org/officeDocument/2006/relationships/slide" Target="slides/slide257.xml"/><Relationship Id="rId466" Type="http://schemas.openxmlformats.org/officeDocument/2006/relationships/slide" Target="slides/slide464.xml"/><Relationship Id="rId673" Type="http://schemas.openxmlformats.org/officeDocument/2006/relationships/slide" Target="slides/slide671.xml"/><Relationship Id="rId23" Type="http://schemas.openxmlformats.org/officeDocument/2006/relationships/slide" Target="slides/slide21.xml"/><Relationship Id="rId119" Type="http://schemas.openxmlformats.org/officeDocument/2006/relationships/slide" Target="slides/slide117.xml"/><Relationship Id="rId326" Type="http://schemas.openxmlformats.org/officeDocument/2006/relationships/slide" Target="slides/slide324.xml"/><Relationship Id="rId533" Type="http://schemas.openxmlformats.org/officeDocument/2006/relationships/slide" Target="slides/slide531.xml"/><Relationship Id="rId740" Type="http://schemas.openxmlformats.org/officeDocument/2006/relationships/slide" Target="slides/slide738.xml"/><Relationship Id="rId838" Type="http://schemas.openxmlformats.org/officeDocument/2006/relationships/handoutMaster" Target="handoutMasters/handoutMaster1.xml"/><Relationship Id="rId172" Type="http://schemas.openxmlformats.org/officeDocument/2006/relationships/slide" Target="slides/slide170.xml"/><Relationship Id="rId477" Type="http://schemas.openxmlformats.org/officeDocument/2006/relationships/slide" Target="slides/slide475.xml"/><Relationship Id="rId600" Type="http://schemas.openxmlformats.org/officeDocument/2006/relationships/slide" Target="slides/slide598.xml"/><Relationship Id="rId684" Type="http://schemas.openxmlformats.org/officeDocument/2006/relationships/slide" Target="slides/slide682.xml"/><Relationship Id="rId337" Type="http://schemas.openxmlformats.org/officeDocument/2006/relationships/slide" Target="slides/slide335.xml"/><Relationship Id="rId34" Type="http://schemas.openxmlformats.org/officeDocument/2006/relationships/slide" Target="slides/slide32.xml"/><Relationship Id="rId544" Type="http://schemas.openxmlformats.org/officeDocument/2006/relationships/slide" Target="slides/slide542.xml"/><Relationship Id="rId751" Type="http://schemas.openxmlformats.org/officeDocument/2006/relationships/slide" Target="slides/slide749.xml"/><Relationship Id="rId183" Type="http://schemas.openxmlformats.org/officeDocument/2006/relationships/slide" Target="slides/slide181.xml"/><Relationship Id="rId390" Type="http://schemas.openxmlformats.org/officeDocument/2006/relationships/slide" Target="slides/slide388.xml"/><Relationship Id="rId404" Type="http://schemas.openxmlformats.org/officeDocument/2006/relationships/slide" Target="slides/slide402.xml"/><Relationship Id="rId611" Type="http://schemas.openxmlformats.org/officeDocument/2006/relationships/slide" Target="slides/slide609.xml"/><Relationship Id="rId250" Type="http://schemas.openxmlformats.org/officeDocument/2006/relationships/slide" Target="slides/slide248.xml"/><Relationship Id="rId488" Type="http://schemas.openxmlformats.org/officeDocument/2006/relationships/slide" Target="slides/slide486.xml"/><Relationship Id="rId695" Type="http://schemas.openxmlformats.org/officeDocument/2006/relationships/slide" Target="slides/slide693.xml"/><Relationship Id="rId709" Type="http://schemas.openxmlformats.org/officeDocument/2006/relationships/slide" Target="slides/slide707.xml"/><Relationship Id="rId45" Type="http://schemas.openxmlformats.org/officeDocument/2006/relationships/slide" Target="slides/slide43.xml"/><Relationship Id="rId110" Type="http://schemas.openxmlformats.org/officeDocument/2006/relationships/slide" Target="slides/slide108.xml"/><Relationship Id="rId348" Type="http://schemas.openxmlformats.org/officeDocument/2006/relationships/slide" Target="slides/slide346.xml"/><Relationship Id="rId555" Type="http://schemas.openxmlformats.org/officeDocument/2006/relationships/slide" Target="slides/slide553.xml"/><Relationship Id="rId762" Type="http://schemas.openxmlformats.org/officeDocument/2006/relationships/slide" Target="slides/slide760.xml"/><Relationship Id="rId194" Type="http://schemas.openxmlformats.org/officeDocument/2006/relationships/slide" Target="slides/slide192.xml"/><Relationship Id="rId208" Type="http://schemas.openxmlformats.org/officeDocument/2006/relationships/slide" Target="slides/slide206.xml"/><Relationship Id="rId415" Type="http://schemas.openxmlformats.org/officeDocument/2006/relationships/slide" Target="slides/slide413.xml"/><Relationship Id="rId622" Type="http://schemas.openxmlformats.org/officeDocument/2006/relationships/slide" Target="slides/slide620.xml"/><Relationship Id="rId261" Type="http://schemas.openxmlformats.org/officeDocument/2006/relationships/slide" Target="slides/slide259.xml"/><Relationship Id="rId499" Type="http://schemas.openxmlformats.org/officeDocument/2006/relationships/slide" Target="slides/slide497.xml"/><Relationship Id="rId56" Type="http://schemas.openxmlformats.org/officeDocument/2006/relationships/slide" Target="slides/slide54.xml"/><Relationship Id="rId359" Type="http://schemas.openxmlformats.org/officeDocument/2006/relationships/slide" Target="slides/slide357.xml"/><Relationship Id="rId566" Type="http://schemas.openxmlformats.org/officeDocument/2006/relationships/slide" Target="slides/slide564.xml"/><Relationship Id="rId773" Type="http://schemas.openxmlformats.org/officeDocument/2006/relationships/slide" Target="slides/slide771.xml"/><Relationship Id="rId121" Type="http://schemas.openxmlformats.org/officeDocument/2006/relationships/slide" Target="slides/slide119.xml"/><Relationship Id="rId219" Type="http://schemas.openxmlformats.org/officeDocument/2006/relationships/slide" Target="slides/slide217.xml"/><Relationship Id="rId426" Type="http://schemas.openxmlformats.org/officeDocument/2006/relationships/slide" Target="slides/slide424.xml"/><Relationship Id="rId633" Type="http://schemas.openxmlformats.org/officeDocument/2006/relationships/slide" Target="slides/slide631.xml"/><Relationship Id="rId840" Type="http://schemas.openxmlformats.org/officeDocument/2006/relationships/presProps" Target="presProps.xml"/><Relationship Id="rId67" Type="http://schemas.openxmlformats.org/officeDocument/2006/relationships/slide" Target="slides/slide65.xml"/><Relationship Id="rId272" Type="http://schemas.openxmlformats.org/officeDocument/2006/relationships/slide" Target="slides/slide270.xml"/><Relationship Id="rId577" Type="http://schemas.openxmlformats.org/officeDocument/2006/relationships/slide" Target="slides/slide575.xml"/><Relationship Id="rId700" Type="http://schemas.openxmlformats.org/officeDocument/2006/relationships/slide" Target="slides/slide698.xml"/><Relationship Id="rId132" Type="http://schemas.openxmlformats.org/officeDocument/2006/relationships/slide" Target="slides/slide130.xml"/><Relationship Id="rId784" Type="http://schemas.openxmlformats.org/officeDocument/2006/relationships/slide" Target="slides/slide782.xml"/><Relationship Id="rId437" Type="http://schemas.openxmlformats.org/officeDocument/2006/relationships/slide" Target="slides/slide435.xml"/><Relationship Id="rId644" Type="http://schemas.openxmlformats.org/officeDocument/2006/relationships/slide" Target="slides/slide642.xml"/><Relationship Id="rId283" Type="http://schemas.openxmlformats.org/officeDocument/2006/relationships/slide" Target="slides/slide281.xml"/><Relationship Id="rId490" Type="http://schemas.openxmlformats.org/officeDocument/2006/relationships/slide" Target="slides/slide488.xml"/><Relationship Id="rId504" Type="http://schemas.openxmlformats.org/officeDocument/2006/relationships/slide" Target="slides/slide502.xml"/><Relationship Id="rId711" Type="http://schemas.openxmlformats.org/officeDocument/2006/relationships/slide" Target="slides/slide709.xml"/><Relationship Id="rId78" Type="http://schemas.openxmlformats.org/officeDocument/2006/relationships/slide" Target="slides/slide76.xml"/><Relationship Id="rId143" Type="http://schemas.openxmlformats.org/officeDocument/2006/relationships/slide" Target="slides/slide141.xml"/><Relationship Id="rId350" Type="http://schemas.openxmlformats.org/officeDocument/2006/relationships/slide" Target="slides/slide348.xml"/><Relationship Id="rId588" Type="http://schemas.openxmlformats.org/officeDocument/2006/relationships/slide" Target="slides/slide586.xml"/><Relationship Id="rId795" Type="http://schemas.openxmlformats.org/officeDocument/2006/relationships/slide" Target="slides/slide793.xml"/><Relationship Id="rId809" Type="http://schemas.openxmlformats.org/officeDocument/2006/relationships/slide" Target="slides/slide807.xml"/><Relationship Id="rId9" Type="http://schemas.openxmlformats.org/officeDocument/2006/relationships/slide" Target="slides/slide7.xml"/><Relationship Id="rId210" Type="http://schemas.openxmlformats.org/officeDocument/2006/relationships/slide" Target="slides/slide208.xml"/><Relationship Id="rId448" Type="http://schemas.openxmlformats.org/officeDocument/2006/relationships/slide" Target="slides/slide446.xml"/><Relationship Id="rId655" Type="http://schemas.openxmlformats.org/officeDocument/2006/relationships/slide" Target="slides/slide653.xml"/><Relationship Id="rId294" Type="http://schemas.openxmlformats.org/officeDocument/2006/relationships/slide" Target="slides/slide292.xml"/><Relationship Id="rId308" Type="http://schemas.openxmlformats.org/officeDocument/2006/relationships/slide" Target="slides/slide306.xml"/><Relationship Id="rId515" Type="http://schemas.openxmlformats.org/officeDocument/2006/relationships/slide" Target="slides/slide513.xml"/><Relationship Id="rId722" Type="http://schemas.openxmlformats.org/officeDocument/2006/relationships/slide" Target="slides/slide720.xml"/><Relationship Id="rId89" Type="http://schemas.openxmlformats.org/officeDocument/2006/relationships/slide" Target="slides/slide87.xml"/><Relationship Id="rId154" Type="http://schemas.openxmlformats.org/officeDocument/2006/relationships/slide" Target="slides/slide152.xml"/><Relationship Id="rId361" Type="http://schemas.openxmlformats.org/officeDocument/2006/relationships/slide" Target="slides/slide359.xml"/><Relationship Id="rId599" Type="http://schemas.openxmlformats.org/officeDocument/2006/relationships/slide" Target="slides/slide597.xml"/><Relationship Id="rId459" Type="http://schemas.openxmlformats.org/officeDocument/2006/relationships/slide" Target="slides/slide457.xml"/><Relationship Id="rId666" Type="http://schemas.openxmlformats.org/officeDocument/2006/relationships/slide" Target="slides/slide664.xml"/><Relationship Id="rId16" Type="http://schemas.openxmlformats.org/officeDocument/2006/relationships/slide" Target="slides/slide14.xml"/><Relationship Id="rId221" Type="http://schemas.openxmlformats.org/officeDocument/2006/relationships/slide" Target="slides/slide219.xml"/><Relationship Id="rId319" Type="http://schemas.openxmlformats.org/officeDocument/2006/relationships/slide" Target="slides/slide317.xml"/><Relationship Id="rId526" Type="http://schemas.openxmlformats.org/officeDocument/2006/relationships/slide" Target="slides/slide524.xml"/><Relationship Id="rId733" Type="http://schemas.openxmlformats.org/officeDocument/2006/relationships/slide" Target="slides/slide731.xml"/><Relationship Id="rId165" Type="http://schemas.openxmlformats.org/officeDocument/2006/relationships/slide" Target="slides/slide163.xml"/><Relationship Id="rId372" Type="http://schemas.openxmlformats.org/officeDocument/2006/relationships/slide" Target="slides/slide370.xml"/><Relationship Id="rId677" Type="http://schemas.openxmlformats.org/officeDocument/2006/relationships/slide" Target="slides/slide675.xml"/><Relationship Id="rId800" Type="http://schemas.openxmlformats.org/officeDocument/2006/relationships/slide" Target="slides/slide798.xml"/><Relationship Id="rId232" Type="http://schemas.openxmlformats.org/officeDocument/2006/relationships/slide" Target="slides/slide230.xml"/><Relationship Id="rId27" Type="http://schemas.openxmlformats.org/officeDocument/2006/relationships/slide" Target="slides/slide25.xml"/><Relationship Id="rId537" Type="http://schemas.openxmlformats.org/officeDocument/2006/relationships/slide" Target="slides/slide535.xml"/><Relationship Id="rId744" Type="http://schemas.openxmlformats.org/officeDocument/2006/relationships/slide" Target="slides/slide742.xml"/><Relationship Id="rId80" Type="http://schemas.openxmlformats.org/officeDocument/2006/relationships/slide" Target="slides/slide78.xml"/><Relationship Id="rId176" Type="http://schemas.openxmlformats.org/officeDocument/2006/relationships/slide" Target="slides/slide174.xml"/><Relationship Id="rId383" Type="http://schemas.openxmlformats.org/officeDocument/2006/relationships/slide" Target="slides/slide381.xml"/><Relationship Id="rId590" Type="http://schemas.openxmlformats.org/officeDocument/2006/relationships/slide" Target="slides/slide588.xml"/><Relationship Id="rId604" Type="http://schemas.openxmlformats.org/officeDocument/2006/relationships/slide" Target="slides/slide602.xml"/><Relationship Id="rId811" Type="http://schemas.openxmlformats.org/officeDocument/2006/relationships/slide" Target="slides/slide809.xml"/><Relationship Id="rId243" Type="http://schemas.openxmlformats.org/officeDocument/2006/relationships/slide" Target="slides/slide241.xml"/><Relationship Id="rId450" Type="http://schemas.openxmlformats.org/officeDocument/2006/relationships/slide" Target="slides/slide448.xml"/><Relationship Id="rId688" Type="http://schemas.openxmlformats.org/officeDocument/2006/relationships/slide" Target="slides/slide686.xml"/><Relationship Id="rId38" Type="http://schemas.openxmlformats.org/officeDocument/2006/relationships/slide" Target="slides/slide36.xml"/><Relationship Id="rId103" Type="http://schemas.openxmlformats.org/officeDocument/2006/relationships/slide" Target="slides/slide101.xml"/><Relationship Id="rId310" Type="http://schemas.openxmlformats.org/officeDocument/2006/relationships/slide" Target="slides/slide308.xml"/><Relationship Id="rId548" Type="http://schemas.openxmlformats.org/officeDocument/2006/relationships/slide" Target="slides/slide546.xml"/><Relationship Id="rId755" Type="http://schemas.openxmlformats.org/officeDocument/2006/relationships/slide" Target="slides/slide753.xml"/><Relationship Id="rId91" Type="http://schemas.openxmlformats.org/officeDocument/2006/relationships/slide" Target="slides/slide89.xml"/><Relationship Id="rId187" Type="http://schemas.openxmlformats.org/officeDocument/2006/relationships/slide" Target="slides/slide185.xml"/><Relationship Id="rId394" Type="http://schemas.openxmlformats.org/officeDocument/2006/relationships/slide" Target="slides/slide392.xml"/><Relationship Id="rId408" Type="http://schemas.openxmlformats.org/officeDocument/2006/relationships/slide" Target="slides/slide406.xml"/><Relationship Id="rId615" Type="http://schemas.openxmlformats.org/officeDocument/2006/relationships/slide" Target="slides/slide613.xml"/><Relationship Id="rId822" Type="http://schemas.openxmlformats.org/officeDocument/2006/relationships/slide" Target="slides/slide820.xml"/><Relationship Id="rId254" Type="http://schemas.openxmlformats.org/officeDocument/2006/relationships/slide" Target="slides/slide252.xml"/><Relationship Id="rId699" Type="http://schemas.openxmlformats.org/officeDocument/2006/relationships/slide" Target="slides/slide697.xml"/><Relationship Id="rId49" Type="http://schemas.openxmlformats.org/officeDocument/2006/relationships/slide" Target="slides/slide47.xml"/><Relationship Id="rId114" Type="http://schemas.openxmlformats.org/officeDocument/2006/relationships/slide" Target="slides/slide112.xml"/><Relationship Id="rId461" Type="http://schemas.openxmlformats.org/officeDocument/2006/relationships/slide" Target="slides/slide459.xml"/><Relationship Id="rId559" Type="http://schemas.openxmlformats.org/officeDocument/2006/relationships/slide" Target="slides/slide557.xml"/><Relationship Id="rId766" Type="http://schemas.openxmlformats.org/officeDocument/2006/relationships/slide" Target="slides/slide764.xml"/><Relationship Id="rId198" Type="http://schemas.openxmlformats.org/officeDocument/2006/relationships/slide" Target="slides/slide196.xml"/><Relationship Id="rId321" Type="http://schemas.openxmlformats.org/officeDocument/2006/relationships/slide" Target="slides/slide319.xml"/><Relationship Id="rId419" Type="http://schemas.openxmlformats.org/officeDocument/2006/relationships/slide" Target="slides/slide417.xml"/><Relationship Id="rId626" Type="http://schemas.openxmlformats.org/officeDocument/2006/relationships/slide" Target="slides/slide624.xml"/><Relationship Id="rId833" Type="http://schemas.openxmlformats.org/officeDocument/2006/relationships/slide" Target="slides/slide831.xml"/><Relationship Id="rId265" Type="http://schemas.openxmlformats.org/officeDocument/2006/relationships/slide" Target="slides/slide263.xml"/><Relationship Id="rId472" Type="http://schemas.openxmlformats.org/officeDocument/2006/relationships/slide" Target="slides/slide470.xml"/><Relationship Id="rId125" Type="http://schemas.openxmlformats.org/officeDocument/2006/relationships/slide" Target="slides/slide123.xml"/><Relationship Id="rId332" Type="http://schemas.openxmlformats.org/officeDocument/2006/relationships/slide" Target="slides/slide330.xml"/><Relationship Id="rId777" Type="http://schemas.openxmlformats.org/officeDocument/2006/relationships/slide" Target="slides/slide775.xml"/><Relationship Id="rId637" Type="http://schemas.openxmlformats.org/officeDocument/2006/relationships/slide" Target="slides/slide635.xml"/><Relationship Id="rId276" Type="http://schemas.openxmlformats.org/officeDocument/2006/relationships/slide" Target="slides/slide274.xml"/><Relationship Id="rId483" Type="http://schemas.openxmlformats.org/officeDocument/2006/relationships/slide" Target="slides/slide481.xml"/><Relationship Id="rId690" Type="http://schemas.openxmlformats.org/officeDocument/2006/relationships/slide" Target="slides/slide688.xml"/><Relationship Id="rId704" Type="http://schemas.openxmlformats.org/officeDocument/2006/relationships/slide" Target="slides/slide702.xml"/><Relationship Id="rId40" Type="http://schemas.openxmlformats.org/officeDocument/2006/relationships/slide" Target="slides/slide38.xml"/><Relationship Id="rId136" Type="http://schemas.openxmlformats.org/officeDocument/2006/relationships/slide" Target="slides/slide134.xml"/><Relationship Id="rId343" Type="http://schemas.openxmlformats.org/officeDocument/2006/relationships/slide" Target="slides/slide341.xml"/><Relationship Id="rId550" Type="http://schemas.openxmlformats.org/officeDocument/2006/relationships/slide" Target="slides/slide548.xml"/><Relationship Id="rId788" Type="http://schemas.openxmlformats.org/officeDocument/2006/relationships/slide" Target="slides/slide786.xml"/><Relationship Id="rId203" Type="http://schemas.openxmlformats.org/officeDocument/2006/relationships/slide" Target="slides/slide201.xml"/><Relationship Id="rId648" Type="http://schemas.openxmlformats.org/officeDocument/2006/relationships/slide" Target="slides/slide646.xml"/><Relationship Id="rId287" Type="http://schemas.openxmlformats.org/officeDocument/2006/relationships/slide" Target="slides/slide285.xml"/><Relationship Id="rId410" Type="http://schemas.openxmlformats.org/officeDocument/2006/relationships/slide" Target="slides/slide408.xml"/><Relationship Id="rId494" Type="http://schemas.openxmlformats.org/officeDocument/2006/relationships/slide" Target="slides/slide492.xml"/><Relationship Id="rId508" Type="http://schemas.openxmlformats.org/officeDocument/2006/relationships/slide" Target="slides/slide506.xml"/><Relationship Id="rId715" Type="http://schemas.openxmlformats.org/officeDocument/2006/relationships/slide" Target="slides/slide713.xml"/><Relationship Id="rId147" Type="http://schemas.openxmlformats.org/officeDocument/2006/relationships/slide" Target="slides/slide145.xml"/><Relationship Id="rId354" Type="http://schemas.openxmlformats.org/officeDocument/2006/relationships/slide" Target="slides/slide352.xml"/><Relationship Id="rId799" Type="http://schemas.openxmlformats.org/officeDocument/2006/relationships/slide" Target="slides/slide797.xml"/><Relationship Id="rId51" Type="http://schemas.openxmlformats.org/officeDocument/2006/relationships/slide" Target="slides/slide49.xml"/><Relationship Id="rId561" Type="http://schemas.openxmlformats.org/officeDocument/2006/relationships/slide" Target="slides/slide559.xml"/><Relationship Id="rId659" Type="http://schemas.openxmlformats.org/officeDocument/2006/relationships/slide" Target="slides/slide657.xml"/><Relationship Id="rId214" Type="http://schemas.openxmlformats.org/officeDocument/2006/relationships/slide" Target="slides/slide212.xml"/><Relationship Id="rId298" Type="http://schemas.openxmlformats.org/officeDocument/2006/relationships/slide" Target="slides/slide296.xml"/><Relationship Id="rId421" Type="http://schemas.openxmlformats.org/officeDocument/2006/relationships/slide" Target="slides/slide419.xml"/><Relationship Id="rId519" Type="http://schemas.openxmlformats.org/officeDocument/2006/relationships/slide" Target="slides/slide517.xml"/><Relationship Id="rId158" Type="http://schemas.openxmlformats.org/officeDocument/2006/relationships/slide" Target="slides/slide156.xml"/><Relationship Id="rId726" Type="http://schemas.openxmlformats.org/officeDocument/2006/relationships/slide" Target="slides/slide724.xml"/><Relationship Id="rId62" Type="http://schemas.openxmlformats.org/officeDocument/2006/relationships/slide" Target="slides/slide60.xml"/><Relationship Id="rId365" Type="http://schemas.openxmlformats.org/officeDocument/2006/relationships/slide" Target="slides/slide363.xml"/><Relationship Id="rId572" Type="http://schemas.openxmlformats.org/officeDocument/2006/relationships/slide" Target="slides/slide570.xml"/><Relationship Id="rId225" Type="http://schemas.openxmlformats.org/officeDocument/2006/relationships/slide" Target="slides/slide223.xml"/><Relationship Id="rId432" Type="http://schemas.openxmlformats.org/officeDocument/2006/relationships/slide" Target="slides/slide430.xml"/><Relationship Id="rId737" Type="http://schemas.openxmlformats.org/officeDocument/2006/relationships/slide" Target="slides/slide735.xml"/><Relationship Id="rId73" Type="http://schemas.openxmlformats.org/officeDocument/2006/relationships/slide" Target="slides/slide71.xml"/><Relationship Id="rId169" Type="http://schemas.openxmlformats.org/officeDocument/2006/relationships/slide" Target="slides/slide167.xml"/><Relationship Id="rId376" Type="http://schemas.openxmlformats.org/officeDocument/2006/relationships/slide" Target="slides/slide374.xml"/><Relationship Id="rId583" Type="http://schemas.openxmlformats.org/officeDocument/2006/relationships/slide" Target="slides/slide581.xml"/><Relationship Id="rId790" Type="http://schemas.openxmlformats.org/officeDocument/2006/relationships/slide" Target="slides/slide788.xml"/><Relationship Id="rId804" Type="http://schemas.openxmlformats.org/officeDocument/2006/relationships/slide" Target="slides/slide802.xml"/><Relationship Id="rId4" Type="http://schemas.openxmlformats.org/officeDocument/2006/relationships/slide" Target="slides/slide2.xml"/><Relationship Id="rId236" Type="http://schemas.openxmlformats.org/officeDocument/2006/relationships/slide" Target="slides/slide234.xml"/><Relationship Id="rId443" Type="http://schemas.openxmlformats.org/officeDocument/2006/relationships/slide" Target="slides/slide441.xml"/><Relationship Id="rId650" Type="http://schemas.openxmlformats.org/officeDocument/2006/relationships/slide" Target="slides/slide648.xml"/><Relationship Id="rId303" Type="http://schemas.openxmlformats.org/officeDocument/2006/relationships/slide" Target="slides/slide301.xml"/><Relationship Id="rId748" Type="http://schemas.openxmlformats.org/officeDocument/2006/relationships/slide" Target="slides/slide746.xml"/><Relationship Id="rId84" Type="http://schemas.openxmlformats.org/officeDocument/2006/relationships/slide" Target="slides/slide82.xml"/><Relationship Id="rId387" Type="http://schemas.openxmlformats.org/officeDocument/2006/relationships/slide" Target="slides/slide385.xml"/><Relationship Id="rId510" Type="http://schemas.openxmlformats.org/officeDocument/2006/relationships/slide" Target="slides/slide508.xml"/><Relationship Id="rId594" Type="http://schemas.openxmlformats.org/officeDocument/2006/relationships/slide" Target="slides/slide592.xml"/><Relationship Id="rId608" Type="http://schemas.openxmlformats.org/officeDocument/2006/relationships/slide" Target="slides/slide606.xml"/><Relationship Id="rId815" Type="http://schemas.openxmlformats.org/officeDocument/2006/relationships/slide" Target="slides/slide813.xml"/><Relationship Id="rId247" Type="http://schemas.openxmlformats.org/officeDocument/2006/relationships/slide" Target="slides/slide245.xml"/><Relationship Id="rId107" Type="http://schemas.openxmlformats.org/officeDocument/2006/relationships/slide" Target="slides/slide105.xml"/><Relationship Id="rId454" Type="http://schemas.openxmlformats.org/officeDocument/2006/relationships/slide" Target="slides/slide452.xml"/><Relationship Id="rId661" Type="http://schemas.openxmlformats.org/officeDocument/2006/relationships/slide" Target="slides/slide659.xml"/><Relationship Id="rId759" Type="http://schemas.openxmlformats.org/officeDocument/2006/relationships/slide" Target="slides/slide757.xml"/><Relationship Id="rId11" Type="http://schemas.openxmlformats.org/officeDocument/2006/relationships/slide" Target="slides/slide9.xml"/><Relationship Id="rId314" Type="http://schemas.openxmlformats.org/officeDocument/2006/relationships/slide" Target="slides/slide312.xml"/><Relationship Id="rId398" Type="http://schemas.openxmlformats.org/officeDocument/2006/relationships/slide" Target="slides/slide396.xml"/><Relationship Id="rId521" Type="http://schemas.openxmlformats.org/officeDocument/2006/relationships/slide" Target="slides/slide519.xml"/><Relationship Id="rId619" Type="http://schemas.openxmlformats.org/officeDocument/2006/relationships/slide" Target="slides/slide617.xml"/><Relationship Id="rId95" Type="http://schemas.openxmlformats.org/officeDocument/2006/relationships/slide" Target="slides/slide93.xml"/><Relationship Id="rId160" Type="http://schemas.openxmlformats.org/officeDocument/2006/relationships/slide" Target="slides/slide158.xml"/><Relationship Id="rId826" Type="http://schemas.openxmlformats.org/officeDocument/2006/relationships/slide" Target="slides/slide824.xml"/><Relationship Id="rId258" Type="http://schemas.openxmlformats.org/officeDocument/2006/relationships/slide" Target="slides/slide256.xml"/><Relationship Id="rId465" Type="http://schemas.openxmlformats.org/officeDocument/2006/relationships/slide" Target="slides/slide463.xml"/><Relationship Id="rId672" Type="http://schemas.openxmlformats.org/officeDocument/2006/relationships/slide" Target="slides/slide670.xml"/><Relationship Id="rId22" Type="http://schemas.openxmlformats.org/officeDocument/2006/relationships/slide" Target="slides/slide20.xml"/><Relationship Id="rId118" Type="http://schemas.openxmlformats.org/officeDocument/2006/relationships/slide" Target="slides/slide116.xml"/><Relationship Id="rId325" Type="http://schemas.openxmlformats.org/officeDocument/2006/relationships/slide" Target="slides/slide323.xml"/><Relationship Id="rId532" Type="http://schemas.openxmlformats.org/officeDocument/2006/relationships/slide" Target="slides/slide530.xml"/><Relationship Id="rId171" Type="http://schemas.openxmlformats.org/officeDocument/2006/relationships/slide" Target="slides/slide169.xml"/><Relationship Id="rId837" Type="http://schemas.openxmlformats.org/officeDocument/2006/relationships/notesMaster" Target="notesMasters/notesMaster1.xml"/><Relationship Id="rId269" Type="http://schemas.openxmlformats.org/officeDocument/2006/relationships/slide" Target="slides/slide267.xml"/><Relationship Id="rId476" Type="http://schemas.openxmlformats.org/officeDocument/2006/relationships/slide" Target="slides/slide474.xml"/><Relationship Id="rId683" Type="http://schemas.openxmlformats.org/officeDocument/2006/relationships/slide" Target="slides/slide681.xml"/><Relationship Id="rId33" Type="http://schemas.openxmlformats.org/officeDocument/2006/relationships/slide" Target="slides/slide31.xml"/><Relationship Id="rId129" Type="http://schemas.openxmlformats.org/officeDocument/2006/relationships/slide" Target="slides/slide127.xml"/><Relationship Id="rId336" Type="http://schemas.openxmlformats.org/officeDocument/2006/relationships/slide" Target="slides/slide334.xml"/><Relationship Id="rId543" Type="http://schemas.openxmlformats.org/officeDocument/2006/relationships/slide" Target="slides/slide541.xml"/><Relationship Id="rId182" Type="http://schemas.openxmlformats.org/officeDocument/2006/relationships/slide" Target="slides/slide180.xml"/><Relationship Id="rId403" Type="http://schemas.openxmlformats.org/officeDocument/2006/relationships/slide" Target="slides/slide401.xml"/><Relationship Id="rId750" Type="http://schemas.openxmlformats.org/officeDocument/2006/relationships/slide" Target="slides/slide748.xml"/><Relationship Id="rId487" Type="http://schemas.openxmlformats.org/officeDocument/2006/relationships/slide" Target="slides/slide485.xml"/><Relationship Id="rId610" Type="http://schemas.openxmlformats.org/officeDocument/2006/relationships/slide" Target="slides/slide608.xml"/><Relationship Id="rId694" Type="http://schemas.openxmlformats.org/officeDocument/2006/relationships/slide" Target="slides/slide692.xml"/><Relationship Id="rId708" Type="http://schemas.openxmlformats.org/officeDocument/2006/relationships/slide" Target="slides/slide706.xml"/><Relationship Id="rId347" Type="http://schemas.openxmlformats.org/officeDocument/2006/relationships/slide" Target="slides/slide345.xml"/><Relationship Id="rId44" Type="http://schemas.openxmlformats.org/officeDocument/2006/relationships/slide" Target="slides/slide42.xml"/><Relationship Id="rId554" Type="http://schemas.openxmlformats.org/officeDocument/2006/relationships/slide" Target="slides/slide552.xml"/><Relationship Id="rId761" Type="http://schemas.openxmlformats.org/officeDocument/2006/relationships/slide" Target="slides/slide759.xml"/><Relationship Id="rId193" Type="http://schemas.openxmlformats.org/officeDocument/2006/relationships/slide" Target="slides/slide191.xml"/><Relationship Id="rId207" Type="http://schemas.openxmlformats.org/officeDocument/2006/relationships/slide" Target="slides/slide205.xml"/><Relationship Id="rId414" Type="http://schemas.openxmlformats.org/officeDocument/2006/relationships/slide" Target="slides/slide412.xml"/><Relationship Id="rId498" Type="http://schemas.openxmlformats.org/officeDocument/2006/relationships/slide" Target="slides/slide496.xml"/><Relationship Id="rId621" Type="http://schemas.openxmlformats.org/officeDocument/2006/relationships/slide" Target="slides/slide619.xml"/><Relationship Id="rId260" Type="http://schemas.openxmlformats.org/officeDocument/2006/relationships/slide" Target="slides/slide258.xml"/><Relationship Id="rId719" Type="http://schemas.openxmlformats.org/officeDocument/2006/relationships/slide" Target="slides/slide717.xml"/><Relationship Id="rId55" Type="http://schemas.openxmlformats.org/officeDocument/2006/relationships/slide" Target="slides/slide53.xml"/><Relationship Id="rId120" Type="http://schemas.openxmlformats.org/officeDocument/2006/relationships/slide" Target="slides/slide118.xml"/><Relationship Id="rId358" Type="http://schemas.openxmlformats.org/officeDocument/2006/relationships/slide" Target="slides/slide356.xml"/><Relationship Id="rId565" Type="http://schemas.openxmlformats.org/officeDocument/2006/relationships/slide" Target="slides/slide563.xml"/><Relationship Id="rId772" Type="http://schemas.openxmlformats.org/officeDocument/2006/relationships/slide" Target="slides/slide770.xml"/><Relationship Id="rId218" Type="http://schemas.openxmlformats.org/officeDocument/2006/relationships/slide" Target="slides/slide216.xml"/><Relationship Id="rId425" Type="http://schemas.openxmlformats.org/officeDocument/2006/relationships/slide" Target="slides/slide423.xml"/><Relationship Id="rId632" Type="http://schemas.openxmlformats.org/officeDocument/2006/relationships/slide" Target="slides/slide63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08T17:20:10.902" idx="1">
    <p:pos x="7136" y="905"/>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658435" name="Rectangle 3"/>
          <p:cNvSpPr>
            <a:spLocks noGrp="1" noChangeArrowheads="1"/>
          </p:cNvSpPr>
          <p:nvPr>
            <p:ph type="dt" sz="quarter"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658436" name="Rectangle 4"/>
          <p:cNvSpPr>
            <a:spLocks noGrp="1" noChangeArrowheads="1"/>
          </p:cNvSpPr>
          <p:nvPr>
            <p:ph type="ftr" sz="quarter" idx="2"/>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658437" name="Rectangle 5"/>
          <p:cNvSpPr>
            <a:spLocks noGrp="1" noChangeArrowheads="1"/>
          </p:cNvSpPr>
          <p:nvPr>
            <p:ph type="sldNum" sz="quarter" idx="3"/>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ea typeface="ＭＳ Ｐゴシック" charset="-128"/>
                <a:cs typeface="ＭＳ Ｐゴシック" charset="-128"/>
              </a:defRPr>
            </a:lvl1pPr>
          </a:lstStyle>
          <a:p>
            <a:pPr>
              <a:defRPr/>
            </a:pPr>
            <a:fld id="{E7BA7F92-B4F2-1F4A-9B25-EADDD7EBC348}" type="slidenum">
              <a:rPr lang="en-US"/>
              <a:pPr>
                <a:defRPr/>
              </a:pPr>
              <a:t>‹#›</a:t>
            </a:fld>
            <a:endParaRPr lang="en-US"/>
          </a:p>
        </p:txBody>
      </p:sp>
    </p:spTree>
    <p:extLst>
      <p:ext uri="{BB962C8B-B14F-4D97-AF65-F5344CB8AC3E}">
        <p14:creationId xmlns:p14="http://schemas.microsoft.com/office/powerpoint/2010/main" val="1665339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27651" name="Rectangle 3"/>
          <p:cNvSpPr>
            <a:spLocks noGrp="1" noChangeArrowheads="1"/>
          </p:cNvSpPr>
          <p:nvPr>
            <p:ph type="dt"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60438" y="3475038"/>
            <a:ext cx="7680325"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27655" name="Rectangle 7"/>
          <p:cNvSpPr>
            <a:spLocks noGrp="1" noChangeArrowheads="1"/>
          </p:cNvSpPr>
          <p:nvPr>
            <p:ph type="sldNum" sz="quarter" idx="5"/>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ea typeface="ＭＳ Ｐゴシック" charset="-128"/>
                <a:cs typeface="ＭＳ Ｐゴシック" charset="-128"/>
              </a:defRPr>
            </a:lvl1pPr>
          </a:lstStyle>
          <a:p>
            <a:pPr>
              <a:defRPr/>
            </a:pPr>
            <a:fld id="{1384B178-C3F7-6A4F-81DB-AF667CBE1856}" type="slidenum">
              <a:rPr lang="en-US"/>
              <a:pPr>
                <a:defRPr/>
              </a:pPr>
              <a:t>‹#›</a:t>
            </a:fld>
            <a:endParaRPr lang="en-US"/>
          </a:p>
        </p:txBody>
      </p:sp>
    </p:spTree>
    <p:extLst>
      <p:ext uri="{BB962C8B-B14F-4D97-AF65-F5344CB8AC3E}">
        <p14:creationId xmlns:p14="http://schemas.microsoft.com/office/powerpoint/2010/main" val="42206305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561.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562.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563.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564.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565.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566.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567.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578.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579.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5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581.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582.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583.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584.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585.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587.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588.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589.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591.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592.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593.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594.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595.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596.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597.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598.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599.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60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601.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602.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603.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604.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605.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606.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607.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608.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609.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621.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622.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623.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624.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638.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753.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775.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802.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803.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8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805.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806.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809.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810.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811.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812.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813.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814.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815.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81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817.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818.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819.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820.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821.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822.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823.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824.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825.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82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827.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828.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829.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830.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831.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832.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833.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83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D37A7CD-8341-2E40-9EDE-A9C27DF8157C}" type="slidenum">
              <a:rPr lang="en-US">
                <a:latin typeface="Arial" pitchFamily="-111" charset="0"/>
                <a:ea typeface="ＭＳ Ｐゴシック" pitchFamily="-111" charset="-128"/>
                <a:cs typeface="ＭＳ Ｐゴシック" pitchFamily="-111" charset="-128"/>
              </a:rPr>
              <a:pPr/>
              <a:t>1</a:t>
            </a:fld>
            <a:endParaRPr lang="en-US">
              <a:latin typeface="Arial" pitchFamily="-111" charset="0"/>
              <a:ea typeface="ＭＳ Ｐゴシック" pitchFamily="-111" charset="-128"/>
              <a:cs typeface="ＭＳ Ｐゴシック" pitchFamily="-111"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2886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6736926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7381BE66-35EF-D34D-AB64-24214A4BC608}"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27179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1AF8CCEF-B564-144E-9176-9EEC0B7CEC53}"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7135978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DBDCEBC6-2EF2-1947-B0DC-5113CB2678A2}"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297343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8959ED96-D30D-9941-8A6F-B46E829FF17E}"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9543305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F2852FF0-C93B-F945-B188-7DE43F211EDB}"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0103696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CDCF235E-7733-3B42-8492-0F2E42B9BE45}"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088284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9614EB89-A42F-0B48-A6DB-53CD08ADAF27}"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654283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58F13DB1-AA66-5449-881B-180B675503BD}"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746888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31C9F78E-55BA-0348-8994-FDDFABD58F2A}"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085197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3923FDB7-1849-AE47-A3B6-A412472169DC}"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808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75965219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EC79A607-AD52-9548-A9B5-AFA33701050A}"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3836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3CEE662A-8007-2E47-A92D-D02F304310EA}"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0344765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C27F8660-1C27-1E44-9AF8-6AE3200066CD}"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724437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A1A7CA2D-E245-2F4B-9A4E-AC78B837A162}"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2659738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0899AC74-4431-0343-A2DD-674BF3EF1975}"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5176545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935F391D-011B-2A4D-B7BF-12CCAA3B1A68}" type="slidenum">
              <a:rPr lang="en-US">
                <a:latin typeface="Arial" pitchFamily="-111" charset="0"/>
                <a:ea typeface="ＭＳ Ｐゴシック" pitchFamily="-111" charset="-128"/>
                <a:cs typeface="ＭＳ Ｐゴシック" pitchFamily="-111" charset="-128"/>
              </a:rPr>
              <a:pPr/>
              <a:t>284</a:t>
            </a:fld>
            <a:endParaRPr lang="en-US">
              <a:latin typeface="Arial" pitchFamily="-111" charset="0"/>
              <a:ea typeface="ＭＳ Ｐゴシック" pitchFamily="-111" charset="-128"/>
              <a:cs typeface="ＭＳ Ｐゴシック" pitchFamily="-111" charset="-128"/>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6402237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F3BB4FB3-E6AC-9D46-BD80-B518BADE7B5E}" type="slidenum">
              <a:rPr lang="en-US">
                <a:latin typeface="Arial" pitchFamily="-111" charset="0"/>
                <a:ea typeface="ＭＳ Ｐゴシック" pitchFamily="-111" charset="-128"/>
                <a:cs typeface="ＭＳ Ｐゴシック" pitchFamily="-111" charset="-128"/>
              </a:rPr>
              <a:pPr/>
              <a:t>285</a:t>
            </a:fld>
            <a:endParaRPr lang="en-US">
              <a:latin typeface="Arial" pitchFamily="-111" charset="0"/>
              <a:ea typeface="ＭＳ Ｐゴシック" pitchFamily="-111" charset="-128"/>
              <a:cs typeface="ＭＳ Ｐゴシック" pitchFamily="-111" charset="-128"/>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62705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286</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4438879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6BD0AF22-1160-8741-BF7C-E3C182EF022D}" type="slidenum">
              <a:rPr lang="en-US">
                <a:latin typeface="Arial" pitchFamily="-111" charset="0"/>
                <a:ea typeface="ＭＳ Ｐゴシック" pitchFamily="-111" charset="-128"/>
                <a:cs typeface="ＭＳ Ｐゴシック" pitchFamily="-111" charset="-128"/>
              </a:rPr>
              <a:pPr/>
              <a:t>287</a:t>
            </a:fld>
            <a:endParaRPr lang="en-US">
              <a:latin typeface="Arial" pitchFamily="-111" charset="0"/>
              <a:ea typeface="ＭＳ Ｐゴシック" pitchFamily="-111" charset="-128"/>
              <a:cs typeface="ＭＳ Ｐゴシック" pitchFamily="-111" charset="-128"/>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99194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02B5521-9F15-234E-BA15-DF27DC32E690}" type="slidenum">
              <a:rPr lang="en-US">
                <a:latin typeface="Arial" pitchFamily="-111" charset="0"/>
                <a:ea typeface="ＭＳ Ｐゴシック" pitchFamily="-111" charset="-128"/>
                <a:cs typeface="ＭＳ Ｐゴシック" pitchFamily="-111" charset="-128"/>
              </a:rPr>
              <a:pPr/>
              <a:t>288</a:t>
            </a:fld>
            <a:endParaRPr lang="en-US">
              <a:latin typeface="Arial" pitchFamily="-111" charset="0"/>
              <a:ea typeface="ＭＳ Ｐゴシック" pitchFamily="-111" charset="-128"/>
              <a:cs typeface="ＭＳ Ｐゴシック" pitchFamily="-111" charset="-128"/>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07912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1600379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89935800-CCD7-3940-AD75-00F8B059D723}"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3869530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B345A199-2B78-8049-97EA-AA68BC5A901B}"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8143124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C2913C7F-30BE-BD4A-A57A-9D6A46207E9D}"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1091213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9F3221BE-EBE3-FA4B-A344-782E30A81C1D}" type="slidenum">
              <a:rPr lang="en-US">
                <a:latin typeface="Arial" pitchFamily="-111" charset="0"/>
                <a:ea typeface="ＭＳ Ｐゴシック" pitchFamily="-111" charset="-128"/>
                <a:cs typeface="ＭＳ Ｐゴシック" pitchFamily="-111" charset="-128"/>
              </a:rPr>
              <a:pPr/>
              <a:t>292</a:t>
            </a:fld>
            <a:endParaRPr lang="en-US">
              <a:latin typeface="Arial" pitchFamily="-111" charset="0"/>
              <a:ea typeface="ＭＳ Ｐゴシック" pitchFamily="-111" charset="-128"/>
              <a:cs typeface="ＭＳ Ｐゴシック" pitchFamily="-111" charset="-128"/>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257379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88454C70-DA4C-DA40-813F-FF4E74C9FF90}" type="slidenum">
              <a:rPr lang="en-US">
                <a:latin typeface="Arial" pitchFamily="-111" charset="0"/>
                <a:ea typeface="ＭＳ Ｐゴシック" pitchFamily="-111" charset="-128"/>
                <a:cs typeface="ＭＳ Ｐゴシック" pitchFamily="-111" charset="-128"/>
              </a:rPr>
              <a:pPr/>
              <a:t>293</a:t>
            </a:fld>
            <a:endParaRPr lang="en-US">
              <a:latin typeface="Arial" pitchFamily="-111" charset="0"/>
              <a:ea typeface="ＭＳ Ｐゴシック" pitchFamily="-111" charset="-128"/>
              <a:cs typeface="ＭＳ Ｐゴシック" pitchFamily="-111" charset="-128"/>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829597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5EDF3F21-B6EF-5444-B6F3-889013665538}"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909467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47A48DCD-9ADA-CC4D-9E18-7E4B3DC7579E}"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0521298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5CE84C52-85D2-3540-B26A-49F8629DC7D4}" type="slidenum">
              <a:rPr lang="en-US">
                <a:latin typeface="Arial" pitchFamily="-111" charset="0"/>
                <a:ea typeface="ＭＳ Ｐゴシック" pitchFamily="-111" charset="-128"/>
                <a:cs typeface="ＭＳ Ｐゴシック" pitchFamily="-111" charset="-128"/>
              </a:rPr>
              <a:pPr/>
              <a:t>296</a:t>
            </a:fld>
            <a:endParaRPr lang="en-US">
              <a:latin typeface="Arial" pitchFamily="-111" charset="0"/>
              <a:ea typeface="ＭＳ Ｐゴシック" pitchFamily="-111" charset="-128"/>
              <a:cs typeface="ＭＳ Ｐゴシック" pitchFamily="-111" charset="-128"/>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91312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2090DEF5-7B16-3A4F-99C9-946D89D4CF28}" type="slidenum">
              <a:rPr lang="en-US">
                <a:latin typeface="Arial" pitchFamily="-111" charset="0"/>
                <a:ea typeface="ＭＳ Ｐゴシック" pitchFamily="-111" charset="-128"/>
                <a:cs typeface="ＭＳ Ｐゴシック" pitchFamily="-111" charset="-128"/>
              </a:rPr>
              <a:pPr/>
              <a:t>297</a:t>
            </a:fld>
            <a:endParaRPr lang="en-US">
              <a:latin typeface="Arial" pitchFamily="-111" charset="0"/>
              <a:ea typeface="ＭＳ Ｐゴシック" pitchFamily="-111" charset="-128"/>
              <a:cs typeface="ＭＳ Ｐゴシック" pitchFamily="-111" charset="-128"/>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6295560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A3732247-1DC3-754C-A691-F72F1CE87B1E}" type="slidenum">
              <a:rPr lang="en-US">
                <a:latin typeface="Arial" pitchFamily="-111" charset="0"/>
                <a:ea typeface="ＭＳ Ｐゴシック" pitchFamily="-111" charset="-128"/>
                <a:cs typeface="ＭＳ Ｐゴシック" pitchFamily="-111" charset="-128"/>
              </a:rPr>
              <a:pPr/>
              <a:t>298</a:t>
            </a:fld>
            <a:endParaRPr lang="en-US">
              <a:latin typeface="Arial" pitchFamily="-111" charset="0"/>
              <a:ea typeface="ＭＳ Ｐゴシック" pitchFamily="-111" charset="-128"/>
              <a:cs typeface="ＭＳ Ｐゴシック" pitchFamily="-111" charset="-128"/>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54035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3945533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FC2CB89C-2135-D141-BEFD-FF75ACD1683B}" type="slidenum">
              <a:rPr lang="en-US">
                <a:latin typeface="Arial" pitchFamily="-111" charset="0"/>
                <a:ea typeface="ＭＳ Ｐゴシック" pitchFamily="-111" charset="-128"/>
                <a:cs typeface="ＭＳ Ｐゴシック" pitchFamily="-111" charset="-128"/>
              </a:rPr>
              <a:pPr/>
              <a:t>306</a:t>
            </a:fld>
            <a:endParaRPr lang="en-US">
              <a:latin typeface="Arial" pitchFamily="-111" charset="0"/>
              <a:ea typeface="ＭＳ Ｐゴシック" pitchFamily="-111" charset="-128"/>
              <a:cs typeface="ＭＳ Ｐゴシック" pitchFamily="-111" charset="-128"/>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7223997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C9A7F982-A0FF-5840-8612-441DC7EF8763}" type="slidenum">
              <a:rPr lang="en-US">
                <a:latin typeface="Arial" pitchFamily="-111" charset="0"/>
                <a:ea typeface="ＭＳ Ｐゴシック" pitchFamily="-111" charset="-128"/>
                <a:cs typeface="ＭＳ Ｐゴシック" pitchFamily="-111" charset="-128"/>
              </a:rPr>
              <a:pPr/>
              <a:t>307</a:t>
            </a:fld>
            <a:endParaRPr lang="en-US">
              <a:latin typeface="Arial" pitchFamily="-111" charset="0"/>
              <a:ea typeface="ＭＳ Ｐゴシック" pitchFamily="-111" charset="-128"/>
              <a:cs typeface="ＭＳ Ｐゴシック" pitchFamily="-111" charset="-128"/>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7584718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08FD3804-109F-FA4D-A2EE-8731E3F202F2}" type="slidenum">
              <a:rPr lang="en-US">
                <a:latin typeface="Arial" pitchFamily="-111" charset="0"/>
                <a:ea typeface="ＭＳ Ｐゴシック" pitchFamily="-111" charset="-128"/>
                <a:cs typeface="ＭＳ Ｐゴシック" pitchFamily="-111" charset="-128"/>
              </a:rPr>
              <a:pPr/>
              <a:t>308</a:t>
            </a:fld>
            <a:endParaRPr lang="en-US">
              <a:latin typeface="Arial" pitchFamily="-111" charset="0"/>
              <a:ea typeface="ＭＳ Ｐゴシック" pitchFamily="-111" charset="-128"/>
              <a:cs typeface="ＭＳ Ｐゴシック" pitchFamily="-111" charset="-128"/>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6301136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A7ABC01-A25F-0F45-87B3-9A56878E4834}" type="slidenum">
              <a:rPr lang="en-US">
                <a:latin typeface="Arial" pitchFamily="-111" charset="0"/>
                <a:ea typeface="ＭＳ Ｐゴシック" pitchFamily="-111" charset="-128"/>
                <a:cs typeface="ＭＳ Ｐゴシック" pitchFamily="-111" charset="-128"/>
              </a:rPr>
              <a:pPr/>
              <a:t>309</a:t>
            </a:fld>
            <a:endParaRPr lang="en-US">
              <a:latin typeface="Arial" pitchFamily="-111" charset="0"/>
              <a:ea typeface="ＭＳ Ｐゴシック" pitchFamily="-111" charset="-128"/>
              <a:cs typeface="ＭＳ Ｐゴシック" pitchFamily="-111" charset="-128"/>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274333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8FF3405-4D2B-C643-8928-3F19B075EBBF}" type="slidenum">
              <a:rPr lang="en-US">
                <a:latin typeface="Arial" pitchFamily="-111" charset="0"/>
                <a:ea typeface="ＭＳ Ｐゴシック" pitchFamily="-111" charset="-128"/>
                <a:cs typeface="ＭＳ Ｐゴシック" pitchFamily="-111" charset="-128"/>
              </a:rPr>
              <a:pPr/>
              <a:t>310</a:t>
            </a:fld>
            <a:endParaRPr lang="en-US">
              <a:latin typeface="Arial" pitchFamily="-111" charset="0"/>
              <a:ea typeface="ＭＳ Ｐゴシック" pitchFamily="-111" charset="-128"/>
              <a:cs typeface="ＭＳ Ｐゴシック" pitchFamily="-111" charset="-128"/>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9497492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5B59B23A-993E-9D4D-9E8E-9785DFF9DCE1}" type="slidenum">
              <a:rPr lang="en-US">
                <a:latin typeface="Arial" pitchFamily="-111" charset="0"/>
                <a:ea typeface="ＭＳ Ｐゴシック" pitchFamily="-111" charset="-128"/>
                <a:cs typeface="ＭＳ Ｐゴシック" pitchFamily="-111" charset="-128"/>
              </a:rPr>
              <a:pPr/>
              <a:t>311</a:t>
            </a:fld>
            <a:endParaRPr lang="en-US">
              <a:latin typeface="Arial" pitchFamily="-111" charset="0"/>
              <a:ea typeface="ＭＳ Ｐゴシック" pitchFamily="-111" charset="-128"/>
              <a:cs typeface="ＭＳ Ｐゴシック" pitchFamily="-111" charset="-128"/>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818061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BECDA7AF-DBE0-6644-88C1-4D61FFAFB231}" type="slidenum">
              <a:rPr lang="en-US">
                <a:latin typeface="Arial" pitchFamily="-111" charset="0"/>
                <a:ea typeface="ＭＳ Ｐゴシック" pitchFamily="-111" charset="-128"/>
                <a:cs typeface="ＭＳ Ｐゴシック" pitchFamily="-111" charset="-128"/>
              </a:rPr>
              <a:pPr/>
              <a:t>312</a:t>
            </a:fld>
            <a:endParaRPr lang="en-US">
              <a:latin typeface="Arial" pitchFamily="-111" charset="0"/>
              <a:ea typeface="ＭＳ Ｐゴシック" pitchFamily="-111" charset="-128"/>
              <a:cs typeface="ＭＳ Ｐゴシック" pitchFamily="-111" charset="-128"/>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950102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183C19C3-49FE-7941-BC18-CAF27AC80EE0}" type="slidenum">
              <a:rPr lang="en-US">
                <a:latin typeface="Arial" pitchFamily="-111" charset="0"/>
                <a:ea typeface="ＭＳ Ｐゴシック" pitchFamily="-111" charset="-128"/>
                <a:cs typeface="ＭＳ Ｐゴシック" pitchFamily="-111" charset="-128"/>
              </a:rPr>
              <a:pPr/>
              <a:t>313</a:t>
            </a:fld>
            <a:endParaRPr lang="en-US">
              <a:latin typeface="Arial" pitchFamily="-111" charset="0"/>
              <a:ea typeface="ＭＳ Ｐゴシック" pitchFamily="-111" charset="-128"/>
              <a:cs typeface="ＭＳ Ｐゴシック" pitchFamily="-111" charset="-128"/>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3255493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5655A9D9-9144-7F48-89DC-98495AEF8584}" type="slidenum">
              <a:rPr lang="en-US">
                <a:latin typeface="Arial" pitchFamily="-111" charset="0"/>
                <a:ea typeface="ＭＳ Ｐゴシック" pitchFamily="-111" charset="-128"/>
                <a:cs typeface="ＭＳ Ｐゴシック" pitchFamily="-111" charset="-128"/>
              </a:rPr>
              <a:pPr/>
              <a:t>314</a:t>
            </a:fld>
            <a:endParaRPr lang="en-US">
              <a:latin typeface="Arial" pitchFamily="-111" charset="0"/>
              <a:ea typeface="ＭＳ Ｐゴシック" pitchFamily="-111" charset="-128"/>
              <a:cs typeface="ＭＳ Ｐゴシック" pitchFamily="-111" charset="-128"/>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3642818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9C464AED-B0C4-154B-9C24-5432636149D4}" type="slidenum">
              <a:rPr lang="en-US">
                <a:latin typeface="Arial" pitchFamily="-111" charset="0"/>
                <a:ea typeface="ＭＳ Ｐゴシック" pitchFamily="-111" charset="-128"/>
                <a:cs typeface="ＭＳ Ｐゴシック" pitchFamily="-111" charset="-128"/>
              </a:rPr>
              <a:pPr/>
              <a:t>315</a:t>
            </a:fld>
            <a:endParaRPr lang="en-US">
              <a:latin typeface="Arial" pitchFamily="-111" charset="0"/>
              <a:ea typeface="ＭＳ Ｐゴシック" pitchFamily="-111" charset="-128"/>
              <a:cs typeface="ＭＳ Ｐゴシック" pitchFamily="-111" charset="-128"/>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2289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8909329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D2468457-A47C-354F-BD8E-04681B0B9F7B}" type="slidenum">
              <a:rPr lang="en-US">
                <a:latin typeface="Arial" pitchFamily="-111" charset="0"/>
                <a:ea typeface="ＭＳ Ｐゴシック" pitchFamily="-111" charset="-128"/>
                <a:cs typeface="ＭＳ Ｐゴシック" pitchFamily="-111" charset="-128"/>
              </a:rPr>
              <a:pPr/>
              <a:t>316</a:t>
            </a:fld>
            <a:endParaRPr lang="en-US">
              <a:latin typeface="Arial" pitchFamily="-111" charset="0"/>
              <a:ea typeface="ＭＳ Ｐゴシック" pitchFamily="-111" charset="-128"/>
              <a:cs typeface="ＭＳ Ｐゴシック" pitchFamily="-111" charset="-128"/>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4433077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E2B8940F-25A7-D442-9EC5-089BEB6F88E7}" type="slidenum">
              <a:rPr lang="en-US">
                <a:latin typeface="Arial" pitchFamily="-111" charset="0"/>
                <a:ea typeface="ＭＳ Ｐゴシック" pitchFamily="-111" charset="-128"/>
                <a:cs typeface="ＭＳ Ｐゴシック" pitchFamily="-111" charset="-128"/>
              </a:rPr>
              <a:pPr/>
              <a:t>317</a:t>
            </a:fld>
            <a:endParaRPr lang="en-US">
              <a:latin typeface="Arial" pitchFamily="-111" charset="0"/>
              <a:ea typeface="ＭＳ Ｐゴシック" pitchFamily="-111" charset="-128"/>
              <a:cs typeface="ＭＳ Ｐゴシック" pitchFamily="-111" charset="-128"/>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485462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62D38B18-60F5-B045-9A80-E9BF1AF75C6F}" type="slidenum">
              <a:rPr lang="en-US">
                <a:latin typeface="Arial" pitchFamily="-111" charset="0"/>
                <a:ea typeface="ＭＳ Ｐゴシック" pitchFamily="-111" charset="-128"/>
                <a:cs typeface="ＭＳ Ｐゴシック" pitchFamily="-111" charset="-128"/>
              </a:rPr>
              <a:pPr/>
              <a:t>318</a:t>
            </a:fld>
            <a:endParaRPr lang="en-US">
              <a:latin typeface="Arial" pitchFamily="-111" charset="0"/>
              <a:ea typeface="ＭＳ Ｐゴシック" pitchFamily="-111" charset="-128"/>
              <a:cs typeface="ＭＳ Ｐゴシック" pitchFamily="-111" charset="-128"/>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0461539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370B9937-336A-5C45-8476-2EF607674D3E}" type="slidenum">
              <a:rPr lang="en-US">
                <a:latin typeface="Arial" pitchFamily="-111" charset="0"/>
                <a:ea typeface="ＭＳ Ｐゴシック" pitchFamily="-111" charset="-128"/>
                <a:cs typeface="ＭＳ Ｐゴシック" pitchFamily="-111" charset="-128"/>
              </a:rPr>
              <a:pPr/>
              <a:t>319</a:t>
            </a:fld>
            <a:endParaRPr lang="en-US">
              <a:latin typeface="Arial" pitchFamily="-111" charset="0"/>
              <a:ea typeface="ＭＳ Ｐゴシック" pitchFamily="-111" charset="-128"/>
              <a:cs typeface="ＭＳ Ｐゴシック" pitchFamily="-111" charset="-128"/>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3938964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580601D0-238F-874A-A484-BB567FC174C7}" type="slidenum">
              <a:rPr lang="en-US">
                <a:latin typeface="Arial" pitchFamily="-111" charset="0"/>
                <a:ea typeface="ＭＳ Ｐゴシック" pitchFamily="-111" charset="-128"/>
                <a:cs typeface="ＭＳ Ｐゴシック" pitchFamily="-111" charset="-128"/>
              </a:rPr>
              <a:pPr/>
              <a:t>320</a:t>
            </a:fld>
            <a:endParaRPr lang="en-US">
              <a:latin typeface="Arial" pitchFamily="-111" charset="0"/>
              <a:ea typeface="ＭＳ Ｐゴシック" pitchFamily="-111" charset="-128"/>
              <a:cs typeface="ＭＳ Ｐゴシック" pitchFamily="-111" charset="-128"/>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3672817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0EBB2C61-1A4C-A64F-8FF2-05B38C118734}" type="slidenum">
              <a:rPr lang="en-US">
                <a:latin typeface="Arial" pitchFamily="-111" charset="0"/>
                <a:ea typeface="ＭＳ Ｐゴシック" pitchFamily="-111" charset="-128"/>
                <a:cs typeface="ＭＳ Ｐゴシック" pitchFamily="-111" charset="-128"/>
              </a:rPr>
              <a:pPr/>
              <a:t>321</a:t>
            </a:fld>
            <a:endParaRPr lang="en-US">
              <a:latin typeface="Arial" pitchFamily="-111" charset="0"/>
              <a:ea typeface="ＭＳ Ｐゴシック" pitchFamily="-111" charset="-128"/>
              <a:cs typeface="ＭＳ Ｐゴシック" pitchFamily="-111" charset="-128"/>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5452343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5FCDBB8F-7E4D-4C43-8F93-39C7DE1C6087}" type="slidenum">
              <a:rPr lang="en-US">
                <a:latin typeface="Arial" pitchFamily="-111" charset="0"/>
                <a:ea typeface="ＭＳ Ｐゴシック" pitchFamily="-111" charset="-128"/>
                <a:cs typeface="ＭＳ Ｐゴシック" pitchFamily="-111" charset="-128"/>
              </a:rPr>
              <a:pPr/>
              <a:t>322</a:t>
            </a:fld>
            <a:endParaRPr lang="en-US">
              <a:latin typeface="Arial" pitchFamily="-111" charset="0"/>
              <a:ea typeface="ＭＳ Ｐゴシック" pitchFamily="-111" charset="-128"/>
              <a:cs typeface="ＭＳ Ｐゴシック" pitchFamily="-111" charset="-128"/>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7626235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BB55F53D-7941-3C48-9F30-FD20C38F08FA}" type="slidenum">
              <a:rPr lang="en-US">
                <a:latin typeface="Arial" pitchFamily="-111" charset="0"/>
                <a:ea typeface="ＭＳ Ｐゴシック" pitchFamily="-111" charset="-128"/>
                <a:cs typeface="ＭＳ Ｐゴシック" pitchFamily="-111" charset="-128"/>
              </a:rPr>
              <a:pPr/>
              <a:t>323</a:t>
            </a:fld>
            <a:endParaRPr lang="en-US">
              <a:latin typeface="Arial" pitchFamily="-111" charset="0"/>
              <a:ea typeface="ＭＳ Ｐゴシック" pitchFamily="-111" charset="-128"/>
              <a:cs typeface="ＭＳ Ｐゴシック" pitchFamily="-111" charset="-128"/>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511382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41BAD147-0F5A-B44C-82FB-8D5476E7FE16}" type="slidenum">
              <a:rPr lang="en-US">
                <a:latin typeface="Arial" pitchFamily="-111" charset="0"/>
                <a:ea typeface="ＭＳ Ｐゴシック" pitchFamily="-111" charset="-128"/>
                <a:cs typeface="ＭＳ Ｐゴシック" pitchFamily="-111" charset="-128"/>
              </a:rPr>
              <a:pPr/>
              <a:t>324</a:t>
            </a:fld>
            <a:endParaRPr lang="en-US">
              <a:latin typeface="Arial" pitchFamily="-111" charset="0"/>
              <a:ea typeface="ＭＳ Ｐゴシック" pitchFamily="-111" charset="-128"/>
              <a:cs typeface="ＭＳ Ｐゴシック" pitchFamily="-111" charset="-128"/>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7439260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4238712F-3562-2E41-ABC6-391F43C91066}" type="slidenum">
              <a:rPr lang="en-US">
                <a:latin typeface="Arial" pitchFamily="-111" charset="0"/>
                <a:ea typeface="ＭＳ Ｐゴシック" pitchFamily="-111" charset="-128"/>
                <a:cs typeface="ＭＳ Ｐゴシック" pitchFamily="-111" charset="-128"/>
              </a:rPr>
              <a:pPr/>
              <a:t>325</a:t>
            </a:fld>
            <a:endParaRPr lang="en-US">
              <a:latin typeface="Arial" pitchFamily="-111" charset="0"/>
              <a:ea typeface="ＭＳ Ｐゴシック" pitchFamily="-111" charset="-128"/>
              <a:cs typeface="ＭＳ Ｐゴシック" pitchFamily="-111" charset="-128"/>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5993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6958756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F519A75C-D21F-3A4B-8C86-15906960155D}" type="slidenum">
              <a:rPr lang="en-US">
                <a:latin typeface="Arial" pitchFamily="-111" charset="0"/>
                <a:ea typeface="ＭＳ Ｐゴシック" pitchFamily="-111" charset="-128"/>
                <a:cs typeface="ＭＳ Ｐゴシック" pitchFamily="-111" charset="-128"/>
              </a:rPr>
              <a:pPr/>
              <a:t>326</a:t>
            </a:fld>
            <a:endParaRPr lang="en-US">
              <a:latin typeface="Arial" pitchFamily="-111" charset="0"/>
              <a:ea typeface="ＭＳ Ｐゴシック" pitchFamily="-111" charset="-128"/>
              <a:cs typeface="ＭＳ Ｐゴシック" pitchFamily="-111" charset="-128"/>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4530064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EE536E4E-4AE4-8342-88E0-77BAB8ACD981}" type="slidenum">
              <a:rPr lang="en-US">
                <a:latin typeface="Arial" pitchFamily="-111" charset="0"/>
                <a:ea typeface="ＭＳ Ｐゴシック" pitchFamily="-111" charset="-128"/>
                <a:cs typeface="ＭＳ Ｐゴシック" pitchFamily="-111" charset="-128"/>
              </a:rPr>
              <a:pPr/>
              <a:t>327</a:t>
            </a:fld>
            <a:endParaRPr lang="en-US">
              <a:latin typeface="Arial" pitchFamily="-111" charset="0"/>
              <a:ea typeface="ＭＳ Ｐゴシック" pitchFamily="-111" charset="-128"/>
              <a:cs typeface="ＭＳ Ｐゴシック" pitchFamily="-111" charset="-128"/>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8216288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52D74BB8-7F0E-3047-A364-723695458992}" type="slidenum">
              <a:rPr lang="en-US">
                <a:latin typeface="Arial" pitchFamily="-111" charset="0"/>
                <a:ea typeface="ＭＳ Ｐゴシック" pitchFamily="-111" charset="-128"/>
                <a:cs typeface="ＭＳ Ｐゴシック" pitchFamily="-111" charset="-128"/>
              </a:rPr>
              <a:pPr/>
              <a:t>328</a:t>
            </a:fld>
            <a:endParaRPr lang="en-US">
              <a:latin typeface="Arial" pitchFamily="-111" charset="0"/>
              <a:ea typeface="ＭＳ Ｐゴシック" pitchFamily="-111" charset="-128"/>
              <a:cs typeface="ＭＳ Ｐゴシック" pitchFamily="-111" charset="-128"/>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0436922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4D3A432C-F69F-6B42-8142-CA1B592554E5}" type="slidenum">
              <a:rPr lang="en-US">
                <a:latin typeface="Arial" pitchFamily="-111" charset="0"/>
                <a:ea typeface="ＭＳ Ｐゴシック" pitchFamily="-111" charset="-128"/>
                <a:cs typeface="ＭＳ Ｐゴシック" pitchFamily="-111" charset="-128"/>
              </a:rPr>
              <a:pPr/>
              <a:t>330</a:t>
            </a:fld>
            <a:endParaRPr lang="en-US">
              <a:latin typeface="Arial" pitchFamily="-111" charset="0"/>
              <a:ea typeface="ＭＳ Ｐゴシック" pitchFamily="-111" charset="-128"/>
              <a:cs typeface="ＭＳ Ｐゴシック" pitchFamily="-111" charset="-128"/>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4133551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BF9D92E1-FDCF-2F40-9834-BA64F7F5B79B}" type="slidenum">
              <a:rPr lang="en-US">
                <a:latin typeface="Arial" pitchFamily="-111" charset="0"/>
                <a:ea typeface="ＭＳ Ｐゴシック" pitchFamily="-111" charset="-128"/>
                <a:cs typeface="ＭＳ Ｐゴシック" pitchFamily="-111" charset="-128"/>
              </a:rPr>
              <a:pPr/>
              <a:t>331</a:t>
            </a:fld>
            <a:endParaRPr lang="en-US">
              <a:latin typeface="Arial" pitchFamily="-111" charset="0"/>
              <a:ea typeface="ＭＳ Ｐゴシック" pitchFamily="-111" charset="-128"/>
              <a:cs typeface="ＭＳ Ｐゴシック" pitchFamily="-111" charset="-128"/>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3211821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D5CD149D-0153-4443-97F7-0854F347043A}" type="slidenum">
              <a:rPr lang="en-US">
                <a:latin typeface="Arial" pitchFamily="-111" charset="0"/>
                <a:ea typeface="ＭＳ Ｐゴシック" pitchFamily="-111" charset="-128"/>
                <a:cs typeface="ＭＳ Ｐゴシック" pitchFamily="-111" charset="-128"/>
              </a:rPr>
              <a:pPr/>
              <a:t>332</a:t>
            </a:fld>
            <a:endParaRPr lang="en-US">
              <a:latin typeface="Arial" pitchFamily="-111" charset="0"/>
              <a:ea typeface="ＭＳ Ｐゴシック" pitchFamily="-111" charset="-128"/>
              <a:cs typeface="ＭＳ Ｐゴシック" pitchFamily="-111" charset="-128"/>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0927580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FA985D6C-5DF5-1241-BBE9-8C3922EA4F7B}" type="slidenum">
              <a:rPr lang="en-US">
                <a:latin typeface="Arial" pitchFamily="-111" charset="0"/>
                <a:ea typeface="ＭＳ Ｐゴシック" pitchFamily="-111" charset="-128"/>
                <a:cs typeface="ＭＳ Ｐゴシック" pitchFamily="-111" charset="-128"/>
              </a:rPr>
              <a:pPr/>
              <a:t>333</a:t>
            </a:fld>
            <a:endParaRPr lang="en-US">
              <a:latin typeface="Arial" pitchFamily="-111" charset="0"/>
              <a:ea typeface="ＭＳ Ｐゴシック" pitchFamily="-111" charset="-128"/>
              <a:cs typeface="ＭＳ Ｐゴシック" pitchFamily="-111" charset="-128"/>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3553143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BB69F5F1-1C04-CC4E-A5FD-ED7C618CD6BE}" type="slidenum">
              <a:rPr lang="en-US">
                <a:latin typeface="Arial" pitchFamily="-111" charset="0"/>
                <a:ea typeface="ＭＳ Ｐゴシック" pitchFamily="-111" charset="-128"/>
                <a:cs typeface="ＭＳ Ｐゴシック" pitchFamily="-111" charset="-128"/>
              </a:rPr>
              <a:pPr/>
              <a:t>334</a:t>
            </a:fld>
            <a:endParaRPr lang="en-US">
              <a:latin typeface="Arial" pitchFamily="-111" charset="0"/>
              <a:ea typeface="ＭＳ Ｐゴシック" pitchFamily="-111" charset="-128"/>
              <a:cs typeface="ＭＳ Ｐゴシック" pitchFamily="-111" charset="-128"/>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4709137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697FADE0-CADF-7549-8082-9C6AA798F12D}" type="slidenum">
              <a:rPr lang="en-US">
                <a:latin typeface="Arial" pitchFamily="-111" charset="0"/>
                <a:ea typeface="ＭＳ Ｐゴシック" pitchFamily="-111" charset="-128"/>
                <a:cs typeface="ＭＳ Ｐゴシック" pitchFamily="-111" charset="-128"/>
              </a:rPr>
              <a:pPr/>
              <a:t>335</a:t>
            </a:fld>
            <a:endParaRPr lang="en-US">
              <a:latin typeface="Arial" pitchFamily="-111" charset="0"/>
              <a:ea typeface="ＭＳ Ｐゴシック" pitchFamily="-111" charset="-128"/>
              <a:cs typeface="ＭＳ Ｐゴシック" pitchFamily="-111" charset="-128"/>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4278732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336</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17259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54</a:t>
            </a:fld>
            <a:endParaRPr lang="en-US"/>
          </a:p>
        </p:txBody>
      </p:sp>
    </p:spTree>
    <p:extLst>
      <p:ext uri="{BB962C8B-B14F-4D97-AF65-F5344CB8AC3E}">
        <p14:creationId xmlns:p14="http://schemas.microsoft.com/office/powerpoint/2010/main" val="292334454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337</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7742431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4140C588-F0DA-6E42-B03A-39638F984107}" type="slidenum">
              <a:rPr lang="en-US">
                <a:latin typeface="Arial" pitchFamily="-111" charset="0"/>
                <a:ea typeface="ＭＳ Ｐゴシック" pitchFamily="-111" charset="-128"/>
                <a:cs typeface="ＭＳ Ｐゴシック" pitchFamily="-111" charset="-128"/>
              </a:rPr>
              <a:pPr/>
              <a:t>338</a:t>
            </a:fld>
            <a:endParaRPr lang="en-US">
              <a:latin typeface="Arial" pitchFamily="-111" charset="0"/>
              <a:ea typeface="ＭＳ Ｐゴシック" pitchFamily="-111" charset="-128"/>
              <a:cs typeface="ＭＳ Ｐゴシック" pitchFamily="-111" charset="-128"/>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8016453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339</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2568604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340</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8569739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C2C9FCB9-8B56-C043-A661-A82EBB883B74}" type="slidenum">
              <a:rPr lang="en-US">
                <a:latin typeface="Arial" pitchFamily="-111" charset="0"/>
                <a:ea typeface="ＭＳ Ｐゴシック" pitchFamily="-111" charset="-128"/>
                <a:cs typeface="ＭＳ Ｐゴシック" pitchFamily="-111" charset="-128"/>
              </a:rPr>
              <a:pPr/>
              <a:t>341</a:t>
            </a:fld>
            <a:endParaRPr lang="en-US">
              <a:latin typeface="Arial" pitchFamily="-111" charset="0"/>
              <a:ea typeface="ＭＳ Ｐゴシック" pitchFamily="-111" charset="-128"/>
              <a:cs typeface="ＭＳ Ｐゴシック" pitchFamily="-111" charset="-128"/>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5481893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0805F002-04F5-9948-909B-EE27953F9735}" type="slidenum">
              <a:rPr lang="en-US">
                <a:latin typeface="Arial" pitchFamily="-111" charset="0"/>
                <a:ea typeface="ＭＳ Ｐゴシック" pitchFamily="-111" charset="-128"/>
                <a:cs typeface="ＭＳ Ｐゴシック" pitchFamily="-111" charset="-128"/>
              </a:rPr>
              <a:pPr/>
              <a:t>342</a:t>
            </a:fld>
            <a:endParaRPr lang="en-US">
              <a:latin typeface="Arial" pitchFamily="-111" charset="0"/>
              <a:ea typeface="ＭＳ Ｐゴシック" pitchFamily="-111" charset="-128"/>
              <a:cs typeface="ＭＳ Ｐゴシック" pitchFamily="-111" charset="-128"/>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695882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CAA35D10-8C88-C540-A315-40852C9B4149}" type="slidenum">
              <a:rPr lang="en-US">
                <a:latin typeface="Arial" pitchFamily="-111" charset="0"/>
                <a:ea typeface="ＭＳ Ｐゴシック" pitchFamily="-111" charset="-128"/>
                <a:cs typeface="ＭＳ Ｐゴシック" pitchFamily="-111" charset="-128"/>
              </a:rPr>
              <a:pPr/>
              <a:t>343</a:t>
            </a:fld>
            <a:endParaRPr lang="en-US">
              <a:latin typeface="Arial" pitchFamily="-111" charset="0"/>
              <a:ea typeface="ＭＳ Ｐゴシック" pitchFamily="-111" charset="-128"/>
              <a:cs typeface="ＭＳ Ｐゴシック" pitchFamily="-111" charset="-128"/>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2721314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B0F0D6A4-A489-3540-9DD5-BCE5CB55542F}" type="slidenum">
              <a:rPr lang="en-US">
                <a:latin typeface="Arial" pitchFamily="-111" charset="0"/>
                <a:ea typeface="ＭＳ Ｐゴシック" pitchFamily="-111" charset="-128"/>
                <a:cs typeface="ＭＳ Ｐゴシック" pitchFamily="-111" charset="-128"/>
              </a:rPr>
              <a:pPr/>
              <a:t>344</a:t>
            </a:fld>
            <a:endParaRPr lang="en-US">
              <a:latin typeface="Arial" pitchFamily="-111" charset="0"/>
              <a:ea typeface="ＭＳ Ｐゴシック" pitchFamily="-111" charset="-128"/>
              <a:cs typeface="ＭＳ Ｐゴシック" pitchFamily="-111" charset="-128"/>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5468603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90948A41-6C21-7946-B441-CFB6E5A22CA9}" type="slidenum">
              <a:rPr lang="en-US">
                <a:latin typeface="Arial" pitchFamily="-111" charset="0"/>
                <a:ea typeface="ＭＳ Ｐゴシック" pitchFamily="-111" charset="-128"/>
                <a:cs typeface="ＭＳ Ｐゴシック" pitchFamily="-111" charset="-128"/>
              </a:rPr>
              <a:pPr/>
              <a:t>345</a:t>
            </a:fld>
            <a:endParaRPr lang="en-US">
              <a:latin typeface="Arial" pitchFamily="-111" charset="0"/>
              <a:ea typeface="ＭＳ Ｐゴシック" pitchFamily="-111" charset="-128"/>
              <a:cs typeface="ＭＳ Ｐゴシック" pitchFamily="-111" charset="-128"/>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3770026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D4C4B670-E9AA-F745-B9C3-51D6A0C21B91}" type="slidenum">
              <a:rPr lang="en-US">
                <a:latin typeface="Arial" pitchFamily="-111" charset="0"/>
                <a:ea typeface="ＭＳ Ｐゴシック" pitchFamily="-111" charset="-128"/>
                <a:cs typeface="ＭＳ Ｐゴシック" pitchFamily="-111" charset="-128"/>
              </a:rPr>
              <a:pPr/>
              <a:t>346</a:t>
            </a:fld>
            <a:endParaRPr lang="en-US">
              <a:latin typeface="Arial" pitchFamily="-111" charset="0"/>
              <a:ea typeface="ＭＳ Ｐゴシック" pitchFamily="-111" charset="-128"/>
              <a:cs typeface="ＭＳ Ｐゴシック" pitchFamily="-111" charset="-128"/>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6579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67948168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5446C221-D881-4344-BBED-90F56A424934}" type="slidenum">
              <a:rPr lang="en-US">
                <a:latin typeface="Arial" pitchFamily="-111" charset="0"/>
                <a:ea typeface="ＭＳ Ｐゴシック" pitchFamily="-111" charset="-128"/>
                <a:cs typeface="ＭＳ Ｐゴシック" pitchFamily="-111" charset="-128"/>
              </a:rPr>
              <a:pPr/>
              <a:t>348</a:t>
            </a:fld>
            <a:endParaRPr lang="en-US">
              <a:latin typeface="Arial" pitchFamily="-111" charset="0"/>
              <a:ea typeface="ＭＳ Ｐゴシック" pitchFamily="-111" charset="-128"/>
              <a:cs typeface="ＭＳ Ｐゴシック" pitchFamily="-111" charset="-128"/>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43356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9D88C1AA-2ADF-264E-B7D7-FA24F0FEECE1}" type="slidenum">
              <a:rPr lang="en-US">
                <a:latin typeface="Arial" pitchFamily="-111" charset="0"/>
                <a:ea typeface="ＭＳ Ｐゴシック" pitchFamily="-111" charset="-128"/>
                <a:cs typeface="ＭＳ Ｐゴシック" pitchFamily="-111" charset="-128"/>
              </a:rPr>
              <a:pPr/>
              <a:t>349</a:t>
            </a:fld>
            <a:endParaRPr lang="en-US">
              <a:latin typeface="Arial" pitchFamily="-111" charset="0"/>
              <a:ea typeface="ＭＳ Ｐゴシック" pitchFamily="-111" charset="-128"/>
              <a:cs typeface="ＭＳ Ｐゴシック" pitchFamily="-111" charset="-128"/>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1490640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7B8C37E3-ECDD-DA41-864E-22B1E1DE3E4F}" type="slidenum">
              <a:rPr lang="en-US">
                <a:latin typeface="Arial" pitchFamily="-111" charset="0"/>
                <a:ea typeface="ＭＳ Ｐゴシック" pitchFamily="-111" charset="-128"/>
                <a:cs typeface="ＭＳ Ｐゴシック" pitchFamily="-111" charset="-128"/>
              </a:rPr>
              <a:pPr/>
              <a:t>350</a:t>
            </a:fld>
            <a:endParaRPr lang="en-US">
              <a:latin typeface="Arial" pitchFamily="-111" charset="0"/>
              <a:ea typeface="ＭＳ Ｐゴシック" pitchFamily="-111" charset="-128"/>
              <a:cs typeface="ＭＳ Ｐゴシック" pitchFamily="-111" charset="-128"/>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6607177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C3F1C1DF-F484-9744-A13F-09B3A5649876}" type="slidenum">
              <a:rPr lang="en-US">
                <a:latin typeface="Arial" pitchFamily="-111" charset="0"/>
                <a:ea typeface="ＭＳ Ｐゴシック" pitchFamily="-111" charset="-128"/>
                <a:cs typeface="ＭＳ Ｐゴシック" pitchFamily="-111" charset="-128"/>
              </a:rPr>
              <a:pPr/>
              <a:t>351</a:t>
            </a:fld>
            <a:endParaRPr lang="en-US">
              <a:latin typeface="Arial" pitchFamily="-111" charset="0"/>
              <a:ea typeface="ＭＳ Ｐゴシック" pitchFamily="-111" charset="-128"/>
              <a:cs typeface="ＭＳ Ｐゴシック" pitchFamily="-111" charset="-128"/>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1453542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FFFDF9C6-7A25-0943-93AA-0121D5FEDD99}" type="slidenum">
              <a:rPr lang="en-US">
                <a:latin typeface="Arial" pitchFamily="-111" charset="0"/>
                <a:ea typeface="ＭＳ Ｐゴシック" pitchFamily="-111" charset="-128"/>
                <a:cs typeface="ＭＳ Ｐゴシック" pitchFamily="-111" charset="-128"/>
              </a:rPr>
              <a:pPr/>
              <a:t>352</a:t>
            </a:fld>
            <a:endParaRPr lang="en-US">
              <a:latin typeface="Arial" pitchFamily="-111" charset="0"/>
              <a:ea typeface="ＭＳ Ｐゴシック" pitchFamily="-111" charset="-128"/>
              <a:cs typeface="ＭＳ Ｐゴシック" pitchFamily="-111" charset="-128"/>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651607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3426E343-BC5D-2E49-9C9A-43E3F2ABA50F}" type="slidenum">
              <a:rPr lang="en-US">
                <a:latin typeface="Arial" pitchFamily="-111" charset="0"/>
                <a:ea typeface="ＭＳ Ｐゴシック" pitchFamily="-111" charset="-128"/>
                <a:cs typeface="ＭＳ Ｐゴシック" pitchFamily="-111" charset="-128"/>
              </a:rPr>
              <a:pPr/>
              <a:t>353</a:t>
            </a:fld>
            <a:endParaRPr lang="en-US">
              <a:latin typeface="Arial" pitchFamily="-111" charset="0"/>
              <a:ea typeface="ＭＳ Ｐゴシック" pitchFamily="-111" charset="-128"/>
              <a:cs typeface="ＭＳ Ｐゴシック" pitchFamily="-111" charset="-128"/>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902560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506BFF12-1B9A-474A-9546-06C06244ECAE}" type="slidenum">
              <a:rPr lang="en-US">
                <a:latin typeface="Arial" pitchFamily="-111" charset="0"/>
                <a:ea typeface="ＭＳ Ｐゴシック" pitchFamily="-111" charset="-128"/>
                <a:cs typeface="ＭＳ Ｐゴシック" pitchFamily="-111" charset="-128"/>
              </a:rPr>
              <a:pPr/>
              <a:t>354</a:t>
            </a:fld>
            <a:endParaRPr lang="en-US">
              <a:latin typeface="Arial" pitchFamily="-111" charset="0"/>
              <a:ea typeface="ＭＳ Ｐゴシック" pitchFamily="-111" charset="-128"/>
              <a:cs typeface="ＭＳ Ｐゴシック" pitchFamily="-111" charset="-128"/>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5108488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506BFF12-1B9A-474A-9546-06C06244ECAE}" type="slidenum">
              <a:rPr lang="en-US">
                <a:latin typeface="Arial" pitchFamily="-111" charset="0"/>
                <a:ea typeface="ＭＳ Ｐゴシック" pitchFamily="-111" charset="-128"/>
                <a:cs typeface="ＭＳ Ｐゴシック" pitchFamily="-111" charset="-128"/>
              </a:rPr>
              <a:pPr/>
              <a:t>355</a:t>
            </a:fld>
            <a:endParaRPr lang="en-US">
              <a:latin typeface="Arial" pitchFamily="-111" charset="0"/>
              <a:ea typeface="ＭＳ Ｐゴシック" pitchFamily="-111" charset="-128"/>
              <a:cs typeface="ＭＳ Ｐゴシック" pitchFamily="-111" charset="-128"/>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807170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3090EAD8-2F7D-C745-A4A9-F5CDA7D434A9}" type="slidenum">
              <a:rPr lang="en-US">
                <a:latin typeface="Arial" pitchFamily="-111" charset="0"/>
                <a:ea typeface="ＭＳ Ｐゴシック" pitchFamily="-111" charset="-128"/>
                <a:cs typeface="ＭＳ Ｐゴシック" pitchFamily="-111" charset="-128"/>
              </a:rPr>
              <a:pPr/>
              <a:t>356</a:t>
            </a:fld>
            <a:endParaRPr lang="en-US">
              <a:latin typeface="Arial" pitchFamily="-111" charset="0"/>
              <a:ea typeface="ＭＳ Ｐゴシック" pitchFamily="-111" charset="-128"/>
              <a:cs typeface="ＭＳ Ｐゴシック" pitchFamily="-111" charset="-128"/>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856598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EFA9FAC7-9EA4-6845-8C85-FB5A3C83957F}" type="slidenum">
              <a:rPr lang="en-US">
                <a:latin typeface="Arial" pitchFamily="-111" charset="0"/>
                <a:ea typeface="ＭＳ Ｐゴシック" pitchFamily="-111" charset="-128"/>
                <a:cs typeface="ＭＳ Ｐゴシック" pitchFamily="-111" charset="-128"/>
              </a:rPr>
              <a:pPr/>
              <a:t>357</a:t>
            </a:fld>
            <a:endParaRPr lang="en-US">
              <a:latin typeface="Arial" pitchFamily="-111" charset="0"/>
              <a:ea typeface="ＭＳ Ｐゴシック" pitchFamily="-111" charset="-128"/>
              <a:cs typeface="ＭＳ Ｐゴシック" pitchFamily="-111" charset="-128"/>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0543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8230370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79075142-EB5E-EF49-B358-CC11C43E6D90}" type="slidenum">
              <a:rPr lang="en-US">
                <a:latin typeface="Arial" pitchFamily="-111" charset="0"/>
                <a:ea typeface="ＭＳ Ｐゴシック" pitchFamily="-111" charset="-128"/>
                <a:cs typeface="ＭＳ Ｐゴシック" pitchFamily="-111" charset="-128"/>
              </a:rPr>
              <a:pPr/>
              <a:t>358</a:t>
            </a:fld>
            <a:endParaRPr lang="en-US">
              <a:latin typeface="Arial" pitchFamily="-111" charset="0"/>
              <a:ea typeface="ＭＳ Ｐゴシック" pitchFamily="-111" charset="-128"/>
              <a:cs typeface="ＭＳ Ｐゴシック" pitchFamily="-111" charset="-128"/>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641547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E7D34ACC-2DD7-3443-BD0B-BFCC0D20B145}" type="slidenum">
              <a:rPr lang="en-US">
                <a:latin typeface="Arial" pitchFamily="-111" charset="0"/>
                <a:ea typeface="ＭＳ Ｐゴシック" pitchFamily="-111" charset="-128"/>
                <a:cs typeface="ＭＳ Ｐゴシック" pitchFamily="-111" charset="-128"/>
              </a:rPr>
              <a:pPr/>
              <a:t>359</a:t>
            </a:fld>
            <a:endParaRPr lang="en-US">
              <a:latin typeface="Arial" pitchFamily="-111" charset="0"/>
              <a:ea typeface="ＭＳ Ｐゴシック" pitchFamily="-111" charset="-128"/>
              <a:cs typeface="ＭＳ Ｐゴシック" pitchFamily="-111" charset="-128"/>
            </a:endParaRPr>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49544486"/>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ED600ACD-AB96-6345-B05A-2BEE26F8BF98}" type="slidenum">
              <a:rPr lang="en-US">
                <a:latin typeface="Arial" pitchFamily="-111" charset="0"/>
                <a:ea typeface="ＭＳ Ｐゴシック" pitchFamily="-111" charset="-128"/>
                <a:cs typeface="ＭＳ Ｐゴシック" pitchFamily="-111" charset="-128"/>
              </a:rPr>
              <a:pPr/>
              <a:t>360</a:t>
            </a:fld>
            <a:endParaRPr lang="en-US">
              <a:latin typeface="Arial" pitchFamily="-111" charset="0"/>
              <a:ea typeface="ＭＳ Ｐゴシック" pitchFamily="-111" charset="-128"/>
              <a:cs typeface="ＭＳ Ｐゴシック" pitchFamily="-111" charset="-128"/>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884060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7E8C8232-1F24-EC46-AFEB-3D3A5CD1C7EA}" type="slidenum">
              <a:rPr lang="en-US">
                <a:latin typeface="Arial" pitchFamily="-111" charset="0"/>
                <a:ea typeface="ＭＳ Ｐゴシック" pitchFamily="-111" charset="-128"/>
                <a:cs typeface="ＭＳ Ｐゴシック" pitchFamily="-111" charset="-128"/>
              </a:rPr>
              <a:pPr/>
              <a:t>361</a:t>
            </a:fld>
            <a:endParaRPr lang="en-US">
              <a:latin typeface="Arial" pitchFamily="-111" charset="0"/>
              <a:ea typeface="ＭＳ Ｐゴシック" pitchFamily="-111" charset="-128"/>
              <a:cs typeface="ＭＳ Ｐゴシック" pitchFamily="-111" charset="-128"/>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326744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D0F4FE7D-CF12-DD4E-9C2B-E9027CEFBCFA}" type="slidenum">
              <a:rPr lang="en-US">
                <a:latin typeface="Arial" pitchFamily="-111" charset="0"/>
                <a:ea typeface="ＭＳ Ｐゴシック" pitchFamily="-111" charset="-128"/>
                <a:cs typeface="ＭＳ Ｐゴシック" pitchFamily="-111" charset="-128"/>
              </a:rPr>
              <a:pPr/>
              <a:t>362</a:t>
            </a:fld>
            <a:endParaRPr lang="en-US">
              <a:latin typeface="Arial" pitchFamily="-111" charset="0"/>
              <a:ea typeface="ＭＳ Ｐゴシック" pitchFamily="-111" charset="-128"/>
              <a:cs typeface="ＭＳ Ｐゴシック" pitchFamily="-111" charset="-128"/>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1345381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81D7B833-9BB1-1346-909D-7566F5CEE36F}" type="slidenum">
              <a:rPr lang="en-US">
                <a:latin typeface="Arial" pitchFamily="-111" charset="0"/>
                <a:ea typeface="ＭＳ Ｐゴシック" pitchFamily="-111" charset="-128"/>
                <a:cs typeface="ＭＳ Ｐゴシック" pitchFamily="-111" charset="-128"/>
              </a:rPr>
              <a:pPr/>
              <a:t>363</a:t>
            </a:fld>
            <a:endParaRPr lang="en-US">
              <a:latin typeface="Arial" pitchFamily="-111" charset="0"/>
              <a:ea typeface="ＭＳ Ｐゴシック" pitchFamily="-111" charset="-128"/>
              <a:cs typeface="ＭＳ Ｐゴシック" pitchFamily="-111" charset="-128"/>
            </a:endParaRPr>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63748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0C027652-8F9E-FF45-854E-F5FCD1CC6CA9}" type="slidenum">
              <a:rPr lang="en-US">
                <a:latin typeface="Arial" pitchFamily="-111" charset="0"/>
                <a:ea typeface="ＭＳ Ｐゴシック" pitchFamily="-111" charset="-128"/>
                <a:cs typeface="ＭＳ Ｐゴシック" pitchFamily="-111" charset="-128"/>
              </a:rPr>
              <a:pPr/>
              <a:t>364</a:t>
            </a:fld>
            <a:endParaRPr lang="en-US">
              <a:latin typeface="Arial" pitchFamily="-111" charset="0"/>
              <a:ea typeface="ＭＳ Ｐゴシック" pitchFamily="-111" charset="-128"/>
              <a:cs typeface="ＭＳ Ｐゴシック" pitchFamily="-111" charset="-128"/>
            </a:endParaRPr>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5176311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CD51505B-0E76-D042-8948-E2A1603EF1E0}" type="slidenum">
              <a:rPr lang="en-US">
                <a:latin typeface="Arial" pitchFamily="-111" charset="0"/>
                <a:ea typeface="ＭＳ Ｐゴシック" pitchFamily="-111" charset="-128"/>
                <a:cs typeface="ＭＳ Ｐゴシック" pitchFamily="-111" charset="-128"/>
              </a:rPr>
              <a:pPr/>
              <a:t>365</a:t>
            </a:fld>
            <a:endParaRPr lang="en-US">
              <a:latin typeface="Arial" pitchFamily="-111" charset="0"/>
              <a:ea typeface="ＭＳ Ｐゴシック" pitchFamily="-111" charset="-128"/>
              <a:cs typeface="ＭＳ Ｐゴシック" pitchFamily="-111" charset="-128"/>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0315909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8E5E236B-13B1-7B43-8A90-94DCC1519994}" type="slidenum">
              <a:rPr lang="en-US">
                <a:latin typeface="Arial" pitchFamily="-111" charset="0"/>
                <a:ea typeface="ＭＳ Ｐゴシック" pitchFamily="-111" charset="-128"/>
                <a:cs typeface="ＭＳ Ｐゴシック" pitchFamily="-111" charset="-128"/>
              </a:rPr>
              <a:pPr/>
              <a:t>366</a:t>
            </a:fld>
            <a:endParaRPr lang="en-US">
              <a:latin typeface="Arial" pitchFamily="-111" charset="0"/>
              <a:ea typeface="ＭＳ Ｐゴシック" pitchFamily="-111" charset="-128"/>
              <a:cs typeface="ＭＳ Ｐゴシック" pitchFamily="-111" charset="-128"/>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0630189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21B30214-6B26-454A-9845-77CACC3E8DD2}" type="slidenum">
              <a:rPr lang="en-US">
                <a:latin typeface="Arial" pitchFamily="-111" charset="0"/>
                <a:ea typeface="ＭＳ Ｐゴシック" pitchFamily="-111" charset="-128"/>
                <a:cs typeface="ＭＳ Ｐゴシック" pitchFamily="-111" charset="-128"/>
              </a:rPr>
              <a:pPr/>
              <a:t>367</a:t>
            </a:fld>
            <a:endParaRPr lang="en-US">
              <a:latin typeface="Arial" pitchFamily="-111" charset="0"/>
              <a:ea typeface="ＭＳ Ｐゴシック" pitchFamily="-111" charset="-128"/>
              <a:cs typeface="ＭＳ Ｐゴシック" pitchFamily="-111" charset="-128"/>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76429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26558650"/>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E6D4976F-19E9-4A43-976A-066684D2A949}" type="slidenum">
              <a:rPr lang="en-US">
                <a:latin typeface="Arial" pitchFamily="-111" charset="0"/>
                <a:ea typeface="ＭＳ Ｐゴシック" pitchFamily="-111" charset="-128"/>
                <a:cs typeface="ＭＳ Ｐゴシック" pitchFamily="-111" charset="-128"/>
              </a:rPr>
              <a:pPr/>
              <a:t>368</a:t>
            </a:fld>
            <a:endParaRPr lang="en-US">
              <a:latin typeface="Arial" pitchFamily="-111" charset="0"/>
              <a:ea typeface="ＭＳ Ｐゴシック" pitchFamily="-111" charset="-128"/>
              <a:cs typeface="ＭＳ Ｐゴシック" pitchFamily="-111" charset="-128"/>
            </a:endParaRPr>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326668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22192DED-BA71-6943-87AC-D2E141DD3435}" type="slidenum">
              <a:rPr lang="en-US">
                <a:latin typeface="Arial" pitchFamily="-111" charset="0"/>
                <a:ea typeface="ＭＳ Ｐゴシック" pitchFamily="-111" charset="-128"/>
                <a:cs typeface="ＭＳ Ｐゴシック" pitchFamily="-111" charset="-128"/>
              </a:rPr>
              <a:pPr/>
              <a:t>369</a:t>
            </a:fld>
            <a:endParaRPr lang="en-US">
              <a:latin typeface="Arial" pitchFamily="-111" charset="0"/>
              <a:ea typeface="ＭＳ Ｐゴシック" pitchFamily="-111" charset="-128"/>
              <a:cs typeface="ＭＳ Ｐゴシック" pitchFamily="-111" charset="-128"/>
            </a:endParaRPr>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9424175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56FDFCF5-3077-8F43-B379-938E6F9E0CDF}" type="slidenum">
              <a:rPr lang="en-US">
                <a:latin typeface="Arial" pitchFamily="-111" charset="0"/>
                <a:ea typeface="ＭＳ Ｐゴシック" pitchFamily="-111" charset="-128"/>
                <a:cs typeface="ＭＳ Ｐゴシック" pitchFamily="-111" charset="-128"/>
              </a:rPr>
              <a:pPr/>
              <a:t>370</a:t>
            </a:fld>
            <a:endParaRPr lang="en-US">
              <a:latin typeface="Arial" pitchFamily="-111" charset="0"/>
              <a:ea typeface="ＭＳ Ｐゴシック" pitchFamily="-111" charset="-128"/>
              <a:cs typeface="ＭＳ Ｐゴシック" pitchFamily="-111" charset="-128"/>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795055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21B30214-6B26-454A-9845-77CACC3E8DD2}" type="slidenum">
              <a:rPr lang="en-US">
                <a:latin typeface="Arial" pitchFamily="-111" charset="0"/>
                <a:ea typeface="ＭＳ Ｐゴシック" pitchFamily="-111" charset="-128"/>
                <a:cs typeface="ＭＳ Ｐゴシック" pitchFamily="-111" charset="-128"/>
              </a:rPr>
              <a:pPr/>
              <a:t>371</a:t>
            </a:fld>
            <a:endParaRPr lang="en-US">
              <a:latin typeface="Arial" pitchFamily="-111" charset="0"/>
              <a:ea typeface="ＭＳ Ｐゴシック" pitchFamily="-111" charset="-128"/>
              <a:cs typeface="ＭＳ Ｐゴシック" pitchFamily="-111" charset="-128"/>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3444086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772A4E87-A4D5-E54F-A990-69038E306521}" type="slidenum">
              <a:rPr lang="en-US">
                <a:latin typeface="Arial" pitchFamily="-111" charset="0"/>
                <a:ea typeface="ＭＳ Ｐゴシック" pitchFamily="-111" charset="-128"/>
                <a:cs typeface="ＭＳ Ｐゴシック" pitchFamily="-111" charset="-128"/>
              </a:rPr>
              <a:pPr/>
              <a:t>372</a:t>
            </a:fld>
            <a:endParaRPr lang="en-US">
              <a:latin typeface="Arial" pitchFamily="-111" charset="0"/>
              <a:ea typeface="ＭＳ Ｐゴシック" pitchFamily="-111" charset="-128"/>
              <a:cs typeface="ＭＳ Ｐゴシック" pitchFamily="-111" charset="-128"/>
            </a:endParaRPr>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2203708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411775C8-08BE-1E41-BD39-111BB452A133}" type="slidenum">
              <a:rPr lang="en-US">
                <a:latin typeface="Arial" pitchFamily="-111" charset="0"/>
                <a:ea typeface="ＭＳ Ｐゴシック" pitchFamily="-111" charset="-128"/>
                <a:cs typeface="ＭＳ Ｐゴシック" pitchFamily="-111" charset="-128"/>
              </a:rPr>
              <a:pPr/>
              <a:t>373</a:t>
            </a:fld>
            <a:endParaRPr lang="en-US">
              <a:latin typeface="Arial" pitchFamily="-111" charset="0"/>
              <a:ea typeface="ＭＳ Ｐゴシック" pitchFamily="-111" charset="-128"/>
              <a:cs typeface="ＭＳ Ｐゴシック" pitchFamily="-111" charset="-128"/>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2527902"/>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FA82A445-9E4C-6440-B2F0-4422DFA45A07}" type="slidenum">
              <a:rPr lang="en-US">
                <a:latin typeface="Arial" pitchFamily="-111" charset="0"/>
                <a:ea typeface="ＭＳ Ｐゴシック" pitchFamily="-111" charset="-128"/>
                <a:cs typeface="ＭＳ Ｐゴシック" pitchFamily="-111" charset="-128"/>
              </a:rPr>
              <a:pPr/>
              <a:t>374</a:t>
            </a:fld>
            <a:endParaRPr lang="en-US">
              <a:latin typeface="Arial" pitchFamily="-111" charset="0"/>
              <a:ea typeface="ＭＳ Ｐゴシック" pitchFamily="-111" charset="-128"/>
              <a:cs typeface="ＭＳ Ｐゴシック" pitchFamily="-111" charset="-128"/>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7686083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7C89E7F0-1A89-8247-B856-FB8A46AFAFB7}" type="slidenum">
              <a:rPr lang="en-US">
                <a:latin typeface="Arial" pitchFamily="-111" charset="0"/>
                <a:ea typeface="ＭＳ Ｐゴシック" pitchFamily="-111" charset="-128"/>
                <a:cs typeface="ＭＳ Ｐゴシック" pitchFamily="-111" charset="-128"/>
              </a:rPr>
              <a:pPr/>
              <a:t>375</a:t>
            </a:fld>
            <a:endParaRPr lang="en-US">
              <a:latin typeface="Arial" pitchFamily="-111" charset="0"/>
              <a:ea typeface="ＭＳ Ｐゴシック" pitchFamily="-111" charset="-128"/>
              <a:cs typeface="ＭＳ Ｐゴシック" pitchFamily="-111" charset="-128"/>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98069701"/>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455C3978-F873-4B4C-A147-CED85B2A98EC}" type="slidenum">
              <a:rPr lang="en-US">
                <a:latin typeface="Arial" pitchFamily="-111" charset="0"/>
                <a:ea typeface="ＭＳ Ｐゴシック" pitchFamily="-111" charset="-128"/>
                <a:cs typeface="ＭＳ Ｐゴシック" pitchFamily="-111" charset="-128"/>
              </a:rPr>
              <a:pPr/>
              <a:t>376</a:t>
            </a:fld>
            <a:endParaRPr lang="en-US">
              <a:latin typeface="Arial" pitchFamily="-111" charset="0"/>
              <a:ea typeface="ＭＳ Ｐゴシック" pitchFamily="-111" charset="-128"/>
              <a:cs typeface="ＭＳ Ｐゴシック" pitchFamily="-111" charset="-128"/>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6314603"/>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FC5BEA73-DD18-A647-80A5-7C137D7DB8EB}" type="slidenum">
              <a:rPr lang="en-US">
                <a:latin typeface="Arial" pitchFamily="-111" charset="0"/>
                <a:ea typeface="ＭＳ Ｐゴシック" pitchFamily="-111" charset="-128"/>
                <a:cs typeface="ＭＳ Ｐゴシック" pitchFamily="-111" charset="-128"/>
              </a:rPr>
              <a:pPr/>
              <a:t>377</a:t>
            </a:fld>
            <a:endParaRPr lang="en-US">
              <a:latin typeface="Arial" pitchFamily="-111" charset="0"/>
              <a:ea typeface="ＭＳ Ｐゴシック" pitchFamily="-111" charset="-128"/>
              <a:cs typeface="ＭＳ Ｐゴシック" pitchFamily="-111" charset="-128"/>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5525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9D488F0-70AC-8144-9910-97797AECB6DD}" type="slidenum">
              <a:rPr lang="en-US">
                <a:latin typeface="Arial" pitchFamily="-111" charset="0"/>
                <a:ea typeface="ＭＳ Ｐゴシック" pitchFamily="-111" charset="-128"/>
                <a:cs typeface="ＭＳ Ｐゴシック" pitchFamily="-111" charset="-128"/>
              </a:rPr>
              <a:pPr/>
              <a:t>2</a:t>
            </a:fld>
            <a:endParaRPr lang="en-US">
              <a:latin typeface="Arial" pitchFamily="-111" charset="0"/>
              <a:ea typeface="ＭＳ Ｐゴシック" pitchFamily="-111" charset="-128"/>
              <a:cs typeface="ＭＳ Ｐゴシック" pitchFamily="-111"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82232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0174734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09B4E478-E482-1B46-95C5-393EBA301938}" type="slidenum">
              <a:rPr lang="en-US">
                <a:latin typeface="Arial" pitchFamily="-111" charset="0"/>
                <a:ea typeface="ＭＳ Ｐゴシック" pitchFamily="-111" charset="-128"/>
                <a:cs typeface="ＭＳ Ｐゴシック" pitchFamily="-111" charset="-128"/>
              </a:rPr>
              <a:pPr/>
              <a:t>378</a:t>
            </a:fld>
            <a:endParaRPr lang="en-US">
              <a:latin typeface="Arial" pitchFamily="-111" charset="0"/>
              <a:ea typeface="ＭＳ Ｐゴシック" pitchFamily="-111" charset="-128"/>
              <a:cs typeface="ＭＳ Ｐゴシック" pitchFamily="-111" charset="-128"/>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7402190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DC507851-999D-F74B-95F2-4FEF711598A4}" type="slidenum">
              <a:rPr lang="en-US">
                <a:latin typeface="Arial" pitchFamily="-111" charset="0"/>
                <a:ea typeface="ＭＳ Ｐゴシック" pitchFamily="-111" charset="-128"/>
                <a:cs typeface="ＭＳ Ｐゴシック" pitchFamily="-111" charset="-128"/>
              </a:rPr>
              <a:pPr/>
              <a:t>379</a:t>
            </a:fld>
            <a:endParaRPr lang="en-US">
              <a:latin typeface="Arial" pitchFamily="-111" charset="0"/>
              <a:ea typeface="ＭＳ Ｐゴシック" pitchFamily="-111" charset="-128"/>
              <a:cs typeface="ＭＳ Ｐゴシック" pitchFamily="-111" charset="-128"/>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0872597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95B4239A-B927-164D-BFD1-9453E4980B60}" type="slidenum">
              <a:rPr lang="en-US">
                <a:latin typeface="Arial" pitchFamily="-111" charset="0"/>
                <a:ea typeface="ＭＳ Ｐゴシック" pitchFamily="-111" charset="-128"/>
                <a:cs typeface="ＭＳ Ｐゴシック" pitchFamily="-111" charset="-128"/>
              </a:rPr>
              <a:pPr/>
              <a:t>383</a:t>
            </a:fld>
            <a:endParaRPr lang="en-US">
              <a:latin typeface="Arial" pitchFamily="-111" charset="0"/>
              <a:ea typeface="ＭＳ Ｐゴシック" pitchFamily="-111" charset="-128"/>
              <a:cs typeface="ＭＳ Ｐゴシック" pitchFamily="-111" charset="-128"/>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2364462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C3028015-877A-F44D-92C0-EC2F73CD33E1}" type="slidenum">
              <a:rPr lang="en-US">
                <a:latin typeface="Arial" pitchFamily="-111" charset="0"/>
                <a:ea typeface="ＭＳ Ｐゴシック" pitchFamily="-111" charset="-128"/>
                <a:cs typeface="ＭＳ Ｐゴシック" pitchFamily="-111" charset="-128"/>
              </a:rPr>
              <a:pPr/>
              <a:t>384</a:t>
            </a:fld>
            <a:endParaRPr lang="en-US">
              <a:latin typeface="Arial" pitchFamily="-111" charset="0"/>
              <a:ea typeface="ＭＳ Ｐゴシック" pitchFamily="-111" charset="-128"/>
              <a:cs typeface="ＭＳ Ｐゴシック" pitchFamily="-111" charset="-128"/>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0680095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36D8959C-1585-9E43-8CA3-84A6B0F5B548}" type="slidenum">
              <a:rPr lang="en-US">
                <a:latin typeface="Arial" pitchFamily="-111" charset="0"/>
                <a:ea typeface="ＭＳ Ｐゴシック" pitchFamily="-111" charset="-128"/>
                <a:cs typeface="ＭＳ Ｐゴシック" pitchFamily="-111" charset="-128"/>
              </a:rPr>
              <a:pPr/>
              <a:t>385</a:t>
            </a:fld>
            <a:endParaRPr lang="en-US">
              <a:latin typeface="Arial" pitchFamily="-111" charset="0"/>
              <a:ea typeface="ＭＳ Ｐゴシック" pitchFamily="-111" charset="-128"/>
              <a:cs typeface="ＭＳ Ｐゴシック" pitchFamily="-111" charset="-128"/>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5948211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p>
            <a:fld id="{1EB9E676-8C8E-0D4F-9499-50E3E4ED219C}" type="slidenum">
              <a:rPr lang="en-US">
                <a:latin typeface="Arial" pitchFamily="-111" charset="0"/>
                <a:ea typeface="ＭＳ Ｐゴシック" pitchFamily="-111" charset="-128"/>
                <a:cs typeface="ＭＳ Ｐゴシック" pitchFamily="-111" charset="-128"/>
              </a:rPr>
              <a:pPr/>
              <a:t>386</a:t>
            </a:fld>
            <a:endParaRPr lang="en-US">
              <a:latin typeface="Arial" pitchFamily="-111" charset="0"/>
              <a:ea typeface="ＭＳ Ｐゴシック" pitchFamily="-111" charset="-128"/>
              <a:cs typeface="ＭＳ Ｐゴシック" pitchFamily="-111" charset="-128"/>
            </a:endParaRPr>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4733829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4AB44520-B2F6-B642-8A08-A6FC7EFFD627}" type="slidenum">
              <a:rPr lang="en-US">
                <a:latin typeface="Arial" pitchFamily="-111" charset="0"/>
                <a:ea typeface="ＭＳ Ｐゴシック" pitchFamily="-111" charset="-128"/>
                <a:cs typeface="ＭＳ Ｐゴシック" pitchFamily="-111" charset="-128"/>
              </a:rPr>
              <a:pPr/>
              <a:t>387</a:t>
            </a:fld>
            <a:endParaRPr lang="en-US">
              <a:latin typeface="Arial" pitchFamily="-111" charset="0"/>
              <a:ea typeface="ＭＳ Ｐゴシック" pitchFamily="-111" charset="-128"/>
              <a:cs typeface="ＭＳ Ｐゴシック" pitchFamily="-111" charset="-128"/>
            </a:endParaRPr>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978478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p:spPr>
        <p:txBody>
          <a:bodyPr/>
          <a:lstStyle/>
          <a:p>
            <a:fld id="{18DEE15A-CF50-E749-BE64-964556AD1872}" type="slidenum">
              <a:rPr lang="en-US">
                <a:latin typeface="Arial" pitchFamily="-111" charset="0"/>
                <a:ea typeface="ＭＳ Ｐゴシック" pitchFamily="-111" charset="-128"/>
                <a:cs typeface="ＭＳ Ｐゴシック" pitchFamily="-111" charset="-128"/>
              </a:rPr>
              <a:pPr/>
              <a:t>388</a:t>
            </a:fld>
            <a:endParaRPr lang="en-US">
              <a:latin typeface="Arial" pitchFamily="-111" charset="0"/>
              <a:ea typeface="ＭＳ Ｐゴシック" pitchFamily="-111" charset="-128"/>
              <a:cs typeface="ＭＳ Ｐゴシック" pitchFamily="-111" charset="-128"/>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36888779"/>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p:spPr>
        <p:txBody>
          <a:bodyPr/>
          <a:lstStyle/>
          <a:p>
            <a:fld id="{5D01B30C-2728-0E48-9459-37F586DCFC37}" type="slidenum">
              <a:rPr lang="en-US">
                <a:latin typeface="Arial" pitchFamily="-111" charset="0"/>
                <a:ea typeface="ＭＳ Ｐゴシック" pitchFamily="-111" charset="-128"/>
                <a:cs typeface="ＭＳ Ｐゴシック" pitchFamily="-111" charset="-128"/>
              </a:rPr>
              <a:pPr/>
              <a:t>389</a:t>
            </a:fld>
            <a:endParaRPr lang="en-US">
              <a:latin typeface="Arial" pitchFamily="-111" charset="0"/>
              <a:ea typeface="ＭＳ Ｐゴシック" pitchFamily="-111" charset="-128"/>
              <a:cs typeface="ＭＳ Ｐゴシック" pitchFamily="-111" charset="-128"/>
            </a:endParaRPr>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5667721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p>
            <a:fld id="{751842F4-50A8-754D-9F12-D6A55F0FC08F}" type="slidenum">
              <a:rPr lang="en-US">
                <a:latin typeface="Arial" pitchFamily="-111" charset="0"/>
                <a:ea typeface="ＭＳ Ｐゴシック" pitchFamily="-111" charset="-128"/>
                <a:cs typeface="ＭＳ Ｐゴシック" pitchFamily="-111" charset="-128"/>
              </a:rPr>
              <a:pPr/>
              <a:t>390</a:t>
            </a:fld>
            <a:endParaRPr lang="en-US">
              <a:latin typeface="Arial" pitchFamily="-111" charset="0"/>
              <a:ea typeface="ＭＳ Ｐゴシック" pitchFamily="-111" charset="-128"/>
              <a:cs typeface="ＭＳ Ｐゴシック" pitchFamily="-111" charset="-128"/>
            </a:endParaRPr>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294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47436717"/>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p:spPr>
        <p:txBody>
          <a:bodyPr/>
          <a:lstStyle/>
          <a:p>
            <a:fld id="{1A7CF8F6-C2EF-7042-8980-396993C6EF81}" type="slidenum">
              <a:rPr lang="en-US">
                <a:latin typeface="Arial" pitchFamily="-111" charset="0"/>
                <a:ea typeface="ＭＳ Ｐゴシック" pitchFamily="-111" charset="-128"/>
                <a:cs typeface="ＭＳ Ｐゴシック" pitchFamily="-111" charset="-128"/>
              </a:rPr>
              <a:pPr/>
              <a:t>391</a:t>
            </a:fld>
            <a:endParaRPr lang="en-US">
              <a:latin typeface="Arial" pitchFamily="-111" charset="0"/>
              <a:ea typeface="ＭＳ Ｐゴシック" pitchFamily="-111" charset="-128"/>
              <a:cs typeface="ＭＳ Ｐゴシック" pitchFamily="-111" charset="-128"/>
            </a:endParaRPr>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60903987"/>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p:spPr>
        <p:txBody>
          <a:bodyPr/>
          <a:lstStyle/>
          <a:p>
            <a:fld id="{B80F6E02-9227-4C4E-9FE5-214CF39122A6}" type="slidenum">
              <a:rPr lang="en-US">
                <a:latin typeface="Arial" pitchFamily="-111" charset="0"/>
                <a:ea typeface="ＭＳ Ｐゴシック" pitchFamily="-111" charset="-128"/>
                <a:cs typeface="ＭＳ Ｐゴシック" pitchFamily="-111" charset="-128"/>
              </a:rPr>
              <a:pPr/>
              <a:t>392</a:t>
            </a:fld>
            <a:endParaRPr lang="en-US">
              <a:latin typeface="Arial" pitchFamily="-111" charset="0"/>
              <a:ea typeface="ＭＳ Ｐゴシック" pitchFamily="-111" charset="-128"/>
              <a:cs typeface="ＭＳ Ｐゴシック" pitchFamily="-111" charset="-128"/>
            </a:endParaRPr>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23802077"/>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p:spPr>
        <p:txBody>
          <a:bodyPr/>
          <a:lstStyle/>
          <a:p>
            <a:fld id="{0C0E9D5D-1E27-4045-B39F-F1388037FD12}" type="slidenum">
              <a:rPr lang="en-US">
                <a:latin typeface="Arial" pitchFamily="-111" charset="0"/>
                <a:ea typeface="ＭＳ Ｐゴシック" pitchFamily="-111" charset="-128"/>
                <a:cs typeface="ＭＳ Ｐゴシック" pitchFamily="-111" charset="-128"/>
              </a:rPr>
              <a:pPr/>
              <a:t>393</a:t>
            </a:fld>
            <a:endParaRPr lang="en-US">
              <a:latin typeface="Arial" pitchFamily="-111" charset="0"/>
              <a:ea typeface="ＭＳ Ｐゴシック" pitchFamily="-111" charset="-128"/>
              <a:cs typeface="ＭＳ Ｐゴシック" pitchFamily="-111" charset="-128"/>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1187943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p:spPr>
        <p:txBody>
          <a:bodyPr/>
          <a:lstStyle/>
          <a:p>
            <a:fld id="{7F4DC1FE-085E-CD42-AEA7-54317A2F7010}" type="slidenum">
              <a:rPr lang="en-US">
                <a:latin typeface="Arial" pitchFamily="-111" charset="0"/>
                <a:ea typeface="ＭＳ Ｐゴシック" pitchFamily="-111" charset="-128"/>
                <a:cs typeface="ＭＳ Ｐゴシック" pitchFamily="-111" charset="-128"/>
              </a:rPr>
              <a:pPr/>
              <a:t>394</a:t>
            </a:fld>
            <a:endParaRPr lang="en-US">
              <a:latin typeface="Arial" pitchFamily="-111" charset="0"/>
              <a:ea typeface="ＭＳ Ｐゴシック" pitchFamily="-111" charset="-128"/>
              <a:cs typeface="ＭＳ Ｐゴシック" pitchFamily="-111" charset="-128"/>
            </a:endParaRPr>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7121148"/>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p:spPr>
        <p:txBody>
          <a:bodyPr/>
          <a:lstStyle/>
          <a:p>
            <a:fld id="{566959BC-BB45-364A-A6BC-21857B7FCB6B}" type="slidenum">
              <a:rPr lang="en-US">
                <a:latin typeface="Arial" pitchFamily="-111" charset="0"/>
                <a:ea typeface="ＭＳ Ｐゴシック" pitchFamily="-111" charset="-128"/>
                <a:cs typeface="ＭＳ Ｐゴシック" pitchFamily="-111" charset="-128"/>
              </a:rPr>
              <a:pPr/>
              <a:t>395</a:t>
            </a:fld>
            <a:endParaRPr lang="en-US">
              <a:latin typeface="Arial" pitchFamily="-111" charset="0"/>
              <a:ea typeface="ＭＳ Ｐゴシック" pitchFamily="-111" charset="-128"/>
              <a:cs typeface="ＭＳ Ｐゴシック" pitchFamily="-111" charset="-128"/>
            </a:endParaRPr>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6985974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p:spPr>
        <p:txBody>
          <a:bodyPr/>
          <a:lstStyle/>
          <a:p>
            <a:fld id="{82AAACB2-C6E2-C54A-B594-97DE0F853880}" type="slidenum">
              <a:rPr lang="en-US">
                <a:latin typeface="Arial" pitchFamily="-111" charset="0"/>
                <a:ea typeface="ＭＳ Ｐゴシック" pitchFamily="-111" charset="-128"/>
                <a:cs typeface="ＭＳ Ｐゴシック" pitchFamily="-111" charset="-128"/>
              </a:rPr>
              <a:pPr/>
              <a:t>396</a:t>
            </a:fld>
            <a:endParaRPr lang="en-US">
              <a:latin typeface="Arial" pitchFamily="-111" charset="0"/>
              <a:ea typeface="ＭＳ Ｐゴシック" pitchFamily="-111" charset="-128"/>
              <a:cs typeface="ＭＳ Ｐゴシック" pitchFamily="-111" charset="-128"/>
            </a:endParaRPr>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96224696"/>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p:spPr>
        <p:txBody>
          <a:bodyPr/>
          <a:lstStyle/>
          <a:p>
            <a:fld id="{6245CD97-8661-CE4C-9BA0-23F6B80B22E6}" type="slidenum">
              <a:rPr lang="en-US">
                <a:latin typeface="Arial" pitchFamily="-111" charset="0"/>
                <a:ea typeface="ＭＳ Ｐゴシック" pitchFamily="-111" charset="-128"/>
                <a:cs typeface="ＭＳ Ｐゴシック" pitchFamily="-111" charset="-128"/>
              </a:rPr>
              <a:pPr/>
              <a:t>397</a:t>
            </a:fld>
            <a:endParaRPr lang="en-US">
              <a:latin typeface="Arial" pitchFamily="-111" charset="0"/>
              <a:ea typeface="ＭＳ Ｐゴシック" pitchFamily="-111" charset="-128"/>
              <a:cs typeface="ＭＳ Ｐゴシック" pitchFamily="-111" charset="-128"/>
            </a:endParaRPr>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4584098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FA82A445-9E4C-6440-B2F0-4422DFA45A07}" type="slidenum">
              <a:rPr lang="en-US">
                <a:latin typeface="Arial" pitchFamily="-111" charset="0"/>
                <a:ea typeface="ＭＳ Ｐゴシック" pitchFamily="-111" charset="-128"/>
                <a:cs typeface="ＭＳ Ｐゴシック" pitchFamily="-111" charset="-128"/>
              </a:rPr>
              <a:pPr/>
              <a:t>398</a:t>
            </a:fld>
            <a:endParaRPr lang="en-US">
              <a:latin typeface="Arial" pitchFamily="-111" charset="0"/>
              <a:ea typeface="ＭＳ Ｐゴシック" pitchFamily="-111" charset="-128"/>
              <a:cs typeface="ＭＳ Ｐゴシック" pitchFamily="-111" charset="-128"/>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2233868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49017D74-1D29-D146-A24E-A5D06DCE7002}" type="slidenum">
              <a:rPr lang="en-US">
                <a:latin typeface="Arial" pitchFamily="-111" charset="0"/>
                <a:ea typeface="ＭＳ Ｐゴシック" pitchFamily="-111" charset="-128"/>
                <a:cs typeface="ＭＳ Ｐゴシック" pitchFamily="-111" charset="-128"/>
              </a:rPr>
              <a:pPr/>
              <a:t>399</a:t>
            </a:fld>
            <a:endParaRPr lang="en-US">
              <a:latin typeface="Arial" pitchFamily="-111" charset="0"/>
              <a:ea typeface="ＭＳ Ｐゴシック" pitchFamily="-111" charset="-128"/>
              <a:cs typeface="ＭＳ Ｐゴシック" pitchFamily="-111" charset="-128"/>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78202749"/>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p:spPr>
        <p:txBody>
          <a:bodyPr/>
          <a:lstStyle/>
          <a:p>
            <a:fld id="{CAA0569B-245F-2240-9617-D95F7252C8EB}" type="slidenum">
              <a:rPr lang="en-US">
                <a:latin typeface="Arial" pitchFamily="-111" charset="0"/>
                <a:ea typeface="ＭＳ Ｐゴシック" pitchFamily="-111" charset="-128"/>
                <a:cs typeface="ＭＳ Ｐゴシック" pitchFamily="-111" charset="-128"/>
              </a:rPr>
              <a:pPr/>
              <a:t>401</a:t>
            </a:fld>
            <a:endParaRPr lang="en-US">
              <a:latin typeface="Arial" pitchFamily="-111" charset="0"/>
              <a:ea typeface="ＭＳ Ｐゴシック" pitchFamily="-111" charset="-128"/>
              <a:cs typeface="ＭＳ Ｐゴシック" pitchFamily="-111" charset="-128"/>
            </a:endParaRPr>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7802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786876558"/>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p>
            <a:fld id="{FE4C5246-7F3A-4C41-A91B-18E29A0ACD9F}" type="slidenum">
              <a:rPr lang="en-US">
                <a:latin typeface="Arial" pitchFamily="-111" charset="0"/>
                <a:ea typeface="ＭＳ Ｐゴシック" pitchFamily="-111" charset="-128"/>
                <a:cs typeface="ＭＳ Ｐゴシック" pitchFamily="-111" charset="-128"/>
              </a:rPr>
              <a:pPr/>
              <a:t>402</a:t>
            </a:fld>
            <a:endParaRPr lang="en-US">
              <a:latin typeface="Arial" pitchFamily="-111" charset="0"/>
              <a:ea typeface="ＭＳ Ｐゴシック" pitchFamily="-111" charset="-128"/>
              <a:cs typeface="ＭＳ Ｐゴシック" pitchFamily="-111" charset="-128"/>
            </a:endParaRPr>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9355815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p:spPr>
        <p:txBody>
          <a:bodyPr/>
          <a:lstStyle/>
          <a:p>
            <a:fld id="{5EA44C02-05E1-9644-B98E-94D664969C9D}" type="slidenum">
              <a:rPr lang="en-US">
                <a:latin typeface="Arial" pitchFamily="-111" charset="0"/>
                <a:ea typeface="ＭＳ Ｐゴシック" pitchFamily="-111" charset="-128"/>
                <a:cs typeface="ＭＳ Ｐゴシック" pitchFamily="-111" charset="-128"/>
              </a:rPr>
              <a:pPr/>
              <a:t>403</a:t>
            </a:fld>
            <a:endParaRPr lang="en-US">
              <a:latin typeface="Arial" pitchFamily="-111" charset="0"/>
              <a:ea typeface="ＭＳ Ｐゴシック" pitchFamily="-111" charset="-128"/>
              <a:cs typeface="ＭＳ Ｐゴシック" pitchFamily="-111" charset="-128"/>
            </a:endParaRPr>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953460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p:spPr>
        <p:txBody>
          <a:bodyPr/>
          <a:lstStyle/>
          <a:p>
            <a:fld id="{01E65E53-35D3-6448-AE88-07AD83B1FDFC}" type="slidenum">
              <a:rPr lang="en-US">
                <a:latin typeface="Arial" pitchFamily="-111" charset="0"/>
                <a:ea typeface="ＭＳ Ｐゴシック" pitchFamily="-111" charset="-128"/>
                <a:cs typeface="ＭＳ Ｐゴシック" pitchFamily="-111" charset="-128"/>
              </a:rPr>
              <a:pPr/>
              <a:t>404</a:t>
            </a:fld>
            <a:endParaRPr lang="en-US">
              <a:latin typeface="Arial" pitchFamily="-111" charset="0"/>
              <a:ea typeface="ＭＳ Ｐゴシック" pitchFamily="-111" charset="-128"/>
              <a:cs typeface="ＭＳ Ｐゴシック" pitchFamily="-111" charset="-128"/>
            </a:endParaRPr>
          </a:p>
        </p:txBody>
      </p:sp>
      <p:sp>
        <p:nvSpPr>
          <p:cNvPr id="459779" name="Rectangle 2"/>
          <p:cNvSpPr>
            <a:spLocks noGrp="1" noRot="1" noChangeAspect="1" noChangeArrowheads="1" noTextEdit="1"/>
          </p:cNvSpPr>
          <p:nvPr>
            <p:ph type="sldImg"/>
          </p:nvPr>
        </p:nvSpPr>
        <p:spPr>
          <a:ln/>
        </p:spPr>
      </p:sp>
      <p:sp>
        <p:nvSpPr>
          <p:cNvPr id="4597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56302462"/>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p:spPr>
        <p:txBody>
          <a:bodyPr/>
          <a:lstStyle/>
          <a:p>
            <a:fld id="{86F17453-A753-5F49-BCAB-5EC8604A1B84}" type="slidenum">
              <a:rPr lang="en-US">
                <a:latin typeface="Arial" pitchFamily="-111" charset="0"/>
                <a:ea typeface="ＭＳ Ｐゴシック" pitchFamily="-111" charset="-128"/>
                <a:cs typeface="ＭＳ Ｐゴシック" pitchFamily="-111" charset="-128"/>
              </a:rPr>
              <a:pPr/>
              <a:t>405</a:t>
            </a:fld>
            <a:endParaRPr lang="en-US">
              <a:latin typeface="Arial" pitchFamily="-111" charset="0"/>
              <a:ea typeface="ＭＳ Ｐゴシック" pitchFamily="-111" charset="-128"/>
              <a:cs typeface="ＭＳ Ｐゴシック" pitchFamily="-111" charset="-128"/>
            </a:endParaRPr>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49753051"/>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p:spPr>
        <p:txBody>
          <a:bodyPr/>
          <a:lstStyle/>
          <a:p>
            <a:fld id="{DE9968D9-2738-1949-9865-C10DE49E900D}" type="slidenum">
              <a:rPr lang="en-US">
                <a:latin typeface="Arial" pitchFamily="-111" charset="0"/>
                <a:ea typeface="ＭＳ Ｐゴシック" pitchFamily="-111" charset="-128"/>
                <a:cs typeface="ＭＳ Ｐゴシック" pitchFamily="-111" charset="-128"/>
              </a:rPr>
              <a:pPr/>
              <a:t>406</a:t>
            </a:fld>
            <a:endParaRPr lang="en-US">
              <a:latin typeface="Arial" pitchFamily="-111" charset="0"/>
              <a:ea typeface="ＭＳ Ｐゴシック" pitchFamily="-111" charset="-128"/>
              <a:cs typeface="ＭＳ Ｐゴシック" pitchFamily="-111" charset="-128"/>
            </a:endParaRPr>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5543683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p:spPr>
        <p:txBody>
          <a:bodyPr/>
          <a:lstStyle/>
          <a:p>
            <a:fld id="{0E21D20F-917E-3E44-BCDE-0DBA634C7697}" type="slidenum">
              <a:rPr lang="en-US">
                <a:latin typeface="Arial" pitchFamily="-111" charset="0"/>
                <a:ea typeface="ＭＳ Ｐゴシック" pitchFamily="-111" charset="-128"/>
                <a:cs typeface="ＭＳ Ｐゴシック" pitchFamily="-111" charset="-128"/>
              </a:rPr>
              <a:pPr/>
              <a:t>411</a:t>
            </a:fld>
            <a:endParaRPr lang="en-US">
              <a:latin typeface="Arial" pitchFamily="-111" charset="0"/>
              <a:ea typeface="ＭＳ Ｐゴシック" pitchFamily="-111" charset="-128"/>
              <a:cs typeface="ＭＳ Ｐゴシック" pitchFamily="-111" charset="-128"/>
            </a:endParaRPr>
          </a:p>
        </p:txBody>
      </p:sp>
      <p:sp>
        <p:nvSpPr>
          <p:cNvPr id="470019" name="Rectangle 2"/>
          <p:cNvSpPr>
            <a:spLocks noGrp="1" noRot="1" noChangeAspect="1" noChangeArrowheads="1" noTextEdit="1"/>
          </p:cNvSpPr>
          <p:nvPr>
            <p:ph type="sldImg"/>
          </p:nvPr>
        </p:nvSpPr>
        <p:spPr>
          <a:ln/>
        </p:spPr>
      </p:sp>
      <p:sp>
        <p:nvSpPr>
          <p:cNvPr id="4700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64465961"/>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C557E6C-54BB-6F4A-9725-7141CAD588FB}" type="slidenum">
              <a:rPr lang="en-US"/>
              <a:pPr/>
              <a:t>412</a:t>
            </a:fld>
            <a:endParaRPr lang="en-US"/>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32156631"/>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F4E36D9-7888-0242-A460-68C5CD4FFD13}" type="slidenum">
              <a:rPr lang="en-US"/>
              <a:pPr/>
              <a:t>413</a:t>
            </a:fld>
            <a:endParaRPr lang="en-US"/>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3133467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414</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5961795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415</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04345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43788221"/>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416</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08291238"/>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417</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8782007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472068" name="Slide Number Placeholder 3"/>
          <p:cNvSpPr>
            <a:spLocks noGrp="1"/>
          </p:cNvSpPr>
          <p:nvPr>
            <p:ph type="sldNum" sz="quarter" idx="5"/>
          </p:nvPr>
        </p:nvSpPr>
        <p:spPr>
          <a:noFill/>
        </p:spPr>
        <p:txBody>
          <a:bodyPr/>
          <a:lstStyle/>
          <a:p>
            <a:fld id="{B45736EE-F701-2742-9C40-A7A708605B2D}" type="slidenum">
              <a:rPr lang="en-US">
                <a:latin typeface="Arial" pitchFamily="-111" charset="0"/>
                <a:ea typeface="ＭＳ Ｐゴシック" pitchFamily="-111" charset="-128"/>
                <a:cs typeface="ＭＳ Ｐゴシック" pitchFamily="-111" charset="-128"/>
              </a:rPr>
              <a:pPr/>
              <a:t>418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19615037"/>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422</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2151321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7"/>
          <p:cNvSpPr>
            <a:spLocks noGrp="1" noChangeArrowheads="1"/>
          </p:cNvSpPr>
          <p:nvPr>
            <p:ph type="sldNum" sz="quarter" idx="5"/>
          </p:nvPr>
        </p:nvSpPr>
        <p:spPr>
          <a:noFill/>
        </p:spPr>
        <p:txBody>
          <a:bodyPr/>
          <a:lstStyle/>
          <a:p>
            <a:fld id="{455BDE23-3C49-234C-A66C-992229DE8119}" type="slidenum">
              <a:rPr lang="en-US">
                <a:latin typeface="Arial" pitchFamily="-106" charset="0"/>
              </a:rPr>
              <a:pPr/>
              <a:t>423</a:t>
            </a:fld>
            <a:endParaRPr lang="en-US">
              <a:latin typeface="Arial" pitchFamily="-106" charset="0"/>
            </a:endParaRPr>
          </a:p>
        </p:txBody>
      </p:sp>
      <p:sp>
        <p:nvSpPr>
          <p:cNvPr id="792579" name="Rectangle 2"/>
          <p:cNvSpPr>
            <a:spLocks noGrp="1" noRot="1" noChangeAspect="1" noChangeArrowheads="1" noTextEdit="1"/>
          </p:cNvSpPr>
          <p:nvPr>
            <p:ph type="sldImg"/>
          </p:nvPr>
        </p:nvSpPr>
        <p:spPr>
          <a:ln/>
        </p:spPr>
      </p:sp>
      <p:sp>
        <p:nvSpPr>
          <p:cNvPr id="792580" name="Rectangle 3"/>
          <p:cNvSpPr>
            <a:spLocks noGrp="1" noChangeArrowheads="1"/>
          </p:cNvSpPr>
          <p:nvPr>
            <p:ph type="body" idx="1"/>
          </p:nvPr>
        </p:nvSpPr>
        <p:spPr>
          <a:noFill/>
          <a:ln/>
        </p:spPr>
        <p:txBody>
          <a:bodyPr/>
          <a:lstStyle/>
          <a:p>
            <a:pPr eaLnBrk="1" hangingPunct="1"/>
            <a:endParaRPr lang="en-US">
              <a:latin typeface="Arial" pitchFamily="-106" charset="0"/>
            </a:endParaRPr>
          </a:p>
        </p:txBody>
      </p:sp>
    </p:spTree>
    <p:extLst>
      <p:ext uri="{BB962C8B-B14F-4D97-AF65-F5344CB8AC3E}">
        <p14:creationId xmlns:p14="http://schemas.microsoft.com/office/powerpoint/2010/main" val="146896855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424</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985076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noFill/>
        </p:spPr>
        <p:txBody>
          <a:bodyPr/>
          <a:lstStyle/>
          <a:p>
            <a:fld id="{CBA7B2D0-C382-7E44-82D6-4BE3F5BDD836}" type="slidenum">
              <a:rPr lang="en-US">
                <a:latin typeface="Arial" pitchFamily="-111" charset="0"/>
                <a:ea typeface="ＭＳ Ｐゴシック" pitchFamily="-111" charset="-128"/>
                <a:cs typeface="ＭＳ Ｐゴシック" pitchFamily="-111" charset="-128"/>
              </a:rPr>
              <a:pPr/>
              <a:t>425</a:t>
            </a:fld>
            <a:endParaRPr lang="en-US">
              <a:latin typeface="Arial" pitchFamily="-111" charset="0"/>
              <a:ea typeface="ＭＳ Ｐゴシック" pitchFamily="-111" charset="-128"/>
              <a:cs typeface="ＭＳ Ｐゴシック" pitchFamily="-111" charset="-128"/>
            </a:endParaRPr>
          </a:p>
        </p:txBody>
      </p:sp>
      <p:sp>
        <p:nvSpPr>
          <p:cNvPr id="479235" name="Rectangle 2"/>
          <p:cNvSpPr>
            <a:spLocks noGrp="1" noRot="1" noChangeAspect="1" noChangeArrowheads="1" noTextEdit="1"/>
          </p:cNvSpPr>
          <p:nvPr>
            <p:ph type="sldImg"/>
          </p:nvPr>
        </p:nvSpPr>
        <p:spPr>
          <a:ln/>
        </p:spPr>
      </p:sp>
      <p:sp>
        <p:nvSpPr>
          <p:cNvPr id="4792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36598381"/>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p:spPr>
        <p:txBody>
          <a:bodyPr/>
          <a:lstStyle/>
          <a:p>
            <a:fld id="{BD120710-8F99-8D4C-BC3B-F3BE73F39EC3}" type="slidenum">
              <a:rPr lang="en-US">
                <a:latin typeface="Arial" pitchFamily="-111" charset="0"/>
                <a:ea typeface="ＭＳ Ｐゴシック" pitchFamily="-111" charset="-128"/>
                <a:cs typeface="ＭＳ Ｐゴシック" pitchFamily="-111" charset="-128"/>
              </a:rPr>
              <a:pPr/>
              <a:t>426</a:t>
            </a:fld>
            <a:endParaRPr lang="en-US">
              <a:latin typeface="Arial" pitchFamily="-111" charset="0"/>
              <a:ea typeface="ＭＳ Ｐゴシック" pitchFamily="-111" charset="-128"/>
              <a:cs typeface="ＭＳ Ｐゴシック" pitchFamily="-111" charset="-128"/>
            </a:endParaRPr>
          </a:p>
        </p:txBody>
      </p:sp>
      <p:sp>
        <p:nvSpPr>
          <p:cNvPr id="481283" name="Rectangle 2"/>
          <p:cNvSpPr>
            <a:spLocks noGrp="1" noRot="1" noChangeAspect="1" noChangeArrowheads="1" noTextEdit="1"/>
          </p:cNvSpPr>
          <p:nvPr>
            <p:ph type="sldImg"/>
          </p:nvPr>
        </p:nvSpPr>
        <p:spPr>
          <a:ln/>
        </p:spPr>
      </p:sp>
      <p:sp>
        <p:nvSpPr>
          <p:cNvPr id="4812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7196701"/>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p:spPr>
        <p:txBody>
          <a:bodyPr/>
          <a:lstStyle/>
          <a:p>
            <a:fld id="{281FBAEE-1914-8C4F-A4FE-1263EA5663DF}" type="slidenum">
              <a:rPr lang="en-US">
                <a:latin typeface="Arial" pitchFamily="-111" charset="0"/>
                <a:ea typeface="ＭＳ Ｐゴシック" pitchFamily="-111" charset="-128"/>
                <a:cs typeface="ＭＳ Ｐゴシック" pitchFamily="-111" charset="-128"/>
              </a:rPr>
              <a:pPr/>
              <a:t>427</a:t>
            </a:fld>
            <a:endParaRPr lang="en-US">
              <a:latin typeface="Arial" pitchFamily="-111" charset="0"/>
              <a:ea typeface="ＭＳ Ｐゴシック" pitchFamily="-111" charset="-128"/>
              <a:cs typeface="ＭＳ Ｐゴシック" pitchFamily="-111" charset="-128"/>
            </a:endParaRPr>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201275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428</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46915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90044725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429</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82837842"/>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p:spPr>
        <p:txBody>
          <a:bodyPr/>
          <a:lstStyle/>
          <a:p>
            <a:fld id="{BC630497-7F3E-8D42-861D-1A37E1AC68A4}" type="slidenum">
              <a:rPr lang="en-US">
                <a:latin typeface="Arial" pitchFamily="-111" charset="0"/>
                <a:ea typeface="ＭＳ Ｐゴシック" pitchFamily="-111" charset="-128"/>
                <a:cs typeface="ＭＳ Ｐゴシック" pitchFamily="-111" charset="-128"/>
              </a:rPr>
              <a:pPr/>
              <a:t>430</a:t>
            </a:fld>
            <a:endParaRPr lang="en-US">
              <a:latin typeface="Arial" pitchFamily="-111" charset="0"/>
              <a:ea typeface="ＭＳ Ｐゴシック" pitchFamily="-111" charset="-128"/>
              <a:cs typeface="ＭＳ Ｐゴシック" pitchFamily="-111" charset="-128"/>
            </a:endParaRPr>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47722619"/>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p:spPr>
        <p:txBody>
          <a:bodyPr/>
          <a:lstStyle/>
          <a:p>
            <a:fld id="{7BF0AA79-ACD2-E844-89E4-DA2B4B77DA4F}" type="slidenum">
              <a:rPr lang="en-US">
                <a:latin typeface="Arial" pitchFamily="-111" charset="0"/>
                <a:ea typeface="ＭＳ Ｐゴシック" pitchFamily="-111" charset="-128"/>
                <a:cs typeface="ＭＳ Ｐゴシック" pitchFamily="-111" charset="-128"/>
              </a:rPr>
              <a:pPr/>
              <a:t>431</a:t>
            </a:fld>
            <a:endParaRPr lang="en-US">
              <a:latin typeface="Arial" pitchFamily="-111" charset="0"/>
              <a:ea typeface="ＭＳ Ｐゴシック" pitchFamily="-111" charset="-128"/>
              <a:cs typeface="ＭＳ Ｐゴシック" pitchFamily="-111" charset="-128"/>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54044771"/>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p:spPr>
        <p:txBody>
          <a:bodyPr/>
          <a:lstStyle/>
          <a:p>
            <a:fld id="{622B0CDF-EFB4-AE4B-BC36-EC81E52317DF}" type="slidenum">
              <a:rPr lang="en-US">
                <a:latin typeface="Arial" pitchFamily="-111" charset="0"/>
                <a:ea typeface="ＭＳ Ｐゴシック" pitchFamily="-111" charset="-128"/>
                <a:cs typeface="ＭＳ Ｐゴシック" pitchFamily="-111" charset="-128"/>
              </a:rPr>
              <a:pPr/>
              <a:t>432</a:t>
            </a:fld>
            <a:endParaRPr lang="en-US">
              <a:latin typeface="Arial" pitchFamily="-111" charset="0"/>
              <a:ea typeface="ＭＳ Ｐゴシック" pitchFamily="-111" charset="-128"/>
              <a:cs typeface="ＭＳ Ｐゴシック" pitchFamily="-111" charset="-128"/>
            </a:endParaRPr>
          </a:p>
        </p:txBody>
      </p:sp>
      <p:sp>
        <p:nvSpPr>
          <p:cNvPr id="499715" name="Rectangle 2"/>
          <p:cNvSpPr>
            <a:spLocks noGrp="1" noRot="1" noChangeAspect="1" noChangeArrowheads="1" noTextEdit="1"/>
          </p:cNvSpPr>
          <p:nvPr>
            <p:ph type="sldImg"/>
          </p:nvPr>
        </p:nvSpPr>
        <p:spPr>
          <a:ln/>
        </p:spPr>
      </p:sp>
      <p:sp>
        <p:nvSpPr>
          <p:cNvPr id="4997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013900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p:spPr>
        <p:txBody>
          <a:bodyPr/>
          <a:lstStyle/>
          <a:p>
            <a:fld id="{CD618CBB-CA12-EC4E-AF94-A6E54136DF54}" type="slidenum">
              <a:rPr lang="en-US">
                <a:latin typeface="Arial" pitchFamily="-111" charset="0"/>
                <a:ea typeface="ＭＳ Ｐゴシック" pitchFamily="-111" charset="-128"/>
                <a:cs typeface="ＭＳ Ｐゴシック" pitchFamily="-111" charset="-128"/>
              </a:rPr>
              <a:pPr/>
              <a:t>433</a:t>
            </a:fld>
            <a:endParaRPr lang="en-US">
              <a:latin typeface="Arial" pitchFamily="-111" charset="0"/>
              <a:ea typeface="ＭＳ Ｐゴシック" pitchFamily="-111" charset="-128"/>
              <a:cs typeface="ＭＳ Ｐゴシック" pitchFamily="-111" charset="-128"/>
            </a:endParaRPr>
          </a:p>
        </p:txBody>
      </p:sp>
      <p:sp>
        <p:nvSpPr>
          <p:cNvPr id="491523" name="Rectangle 2"/>
          <p:cNvSpPr>
            <a:spLocks noGrp="1" noRot="1" noChangeAspect="1" noChangeArrowheads="1" noTextEdit="1"/>
          </p:cNvSpPr>
          <p:nvPr>
            <p:ph type="sldImg"/>
          </p:nvPr>
        </p:nvSpPr>
        <p:spPr>
          <a:ln/>
        </p:spPr>
      </p:sp>
      <p:sp>
        <p:nvSpPr>
          <p:cNvPr id="4915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41452263"/>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p>
            <a:fld id="{B975F3FF-92D6-9946-8040-4098A171FB05}" type="slidenum">
              <a:rPr lang="en-US">
                <a:latin typeface="Arial" pitchFamily="-111" charset="0"/>
                <a:ea typeface="ＭＳ Ｐゴシック" pitchFamily="-111" charset="-128"/>
                <a:cs typeface="ＭＳ Ｐゴシック" pitchFamily="-111" charset="-128"/>
              </a:rPr>
              <a:pPr/>
              <a:t>434</a:t>
            </a:fld>
            <a:endParaRPr lang="en-US">
              <a:latin typeface="Arial" pitchFamily="-111" charset="0"/>
              <a:ea typeface="ＭＳ Ｐゴシック" pitchFamily="-111" charset="-128"/>
              <a:cs typeface="ＭＳ Ｐゴシック" pitchFamily="-111" charset="-128"/>
            </a:endParaRPr>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9268725"/>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7"/>
          <p:cNvSpPr>
            <a:spLocks noGrp="1" noChangeArrowheads="1"/>
          </p:cNvSpPr>
          <p:nvPr>
            <p:ph type="sldNum" sz="quarter" idx="5"/>
          </p:nvPr>
        </p:nvSpPr>
        <p:spPr>
          <a:noFill/>
        </p:spPr>
        <p:txBody>
          <a:bodyPr/>
          <a:lstStyle/>
          <a:p>
            <a:fld id="{E0B7A631-2EAA-324B-9199-4FE696D322AC}" type="slidenum">
              <a:rPr lang="en-US">
                <a:latin typeface="Arial" pitchFamily="-111" charset="0"/>
                <a:ea typeface="ＭＳ Ｐゴシック" pitchFamily="-111" charset="-128"/>
                <a:cs typeface="ＭＳ Ｐゴシック" pitchFamily="-111" charset="-128"/>
              </a:rPr>
              <a:pPr/>
              <a:t>435</a:t>
            </a:fld>
            <a:endParaRPr lang="en-US">
              <a:latin typeface="Arial" pitchFamily="-111" charset="0"/>
              <a:ea typeface="ＭＳ Ｐゴシック" pitchFamily="-111" charset="-128"/>
              <a:cs typeface="ＭＳ Ｐゴシック" pitchFamily="-111" charset="-128"/>
            </a:endParaRPr>
          </a:p>
        </p:txBody>
      </p:sp>
      <p:sp>
        <p:nvSpPr>
          <p:cNvPr id="495619" name="Rectangle 2"/>
          <p:cNvSpPr>
            <a:spLocks noGrp="1" noRot="1" noChangeAspect="1" noChangeArrowheads="1" noTextEdit="1"/>
          </p:cNvSpPr>
          <p:nvPr>
            <p:ph type="sldImg"/>
          </p:nvPr>
        </p:nvSpPr>
        <p:spPr>
          <a:ln/>
        </p:spPr>
      </p:sp>
      <p:sp>
        <p:nvSpPr>
          <p:cNvPr id="4956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72302441"/>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436</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2046116"/>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Image Placeholder 1"/>
          <p:cNvSpPr>
            <a:spLocks noGrp="1" noRot="1" noChangeAspect="1" noTextEdit="1"/>
          </p:cNvSpPr>
          <p:nvPr>
            <p:ph type="sldImg"/>
          </p:nvPr>
        </p:nvSpPr>
        <p:spPr>
          <a:ln/>
        </p:spPr>
      </p:sp>
      <p:sp>
        <p:nvSpPr>
          <p:cNvPr id="5038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03812" name="Slide Number Placeholder 3"/>
          <p:cNvSpPr>
            <a:spLocks noGrp="1"/>
          </p:cNvSpPr>
          <p:nvPr>
            <p:ph type="sldNum" sz="quarter" idx="5"/>
          </p:nvPr>
        </p:nvSpPr>
        <p:spPr>
          <a:noFill/>
        </p:spPr>
        <p:txBody>
          <a:bodyPr/>
          <a:lstStyle/>
          <a:p>
            <a:fld id="{07987F2C-0F16-6A41-B9F9-5FFB9D26123C}" type="slidenum">
              <a:rPr lang="en-US">
                <a:latin typeface="Arial" pitchFamily="-111" charset="0"/>
                <a:ea typeface="ＭＳ Ｐゴシック" pitchFamily="-111" charset="-128"/>
                <a:cs typeface="ＭＳ Ｐゴシック" pitchFamily="-111" charset="-128"/>
              </a:rPr>
              <a:pPr/>
              <a:t>437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829921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noFill/>
        </p:spPr>
        <p:txBody>
          <a:bodyPr/>
          <a:lstStyle/>
          <a:p>
            <a:fld id="{DDEF83F1-9212-CE4D-9D0A-E9A523AF29FA}" type="slidenum">
              <a:rPr lang="en-US">
                <a:latin typeface="Arial" pitchFamily="-111" charset="0"/>
                <a:ea typeface="ＭＳ Ｐゴシック" pitchFamily="-111" charset="-128"/>
                <a:cs typeface="ＭＳ Ｐゴシック" pitchFamily="-111" charset="-128"/>
              </a:rPr>
              <a:pPr/>
              <a:t>438</a:t>
            </a:fld>
            <a:endParaRPr lang="en-US">
              <a:latin typeface="Arial" pitchFamily="-111" charset="0"/>
              <a:ea typeface="ＭＳ Ｐゴシック" pitchFamily="-111" charset="-128"/>
              <a:cs typeface="ＭＳ Ｐゴシック" pitchFamily="-111" charset="-128"/>
            </a:endParaRPr>
          </a:p>
        </p:txBody>
      </p:sp>
      <p:sp>
        <p:nvSpPr>
          <p:cNvPr id="505859" name="Rectangle 2"/>
          <p:cNvSpPr>
            <a:spLocks noGrp="1" noRot="1" noChangeAspect="1" noChangeArrowheads="1" noTextEdit="1"/>
          </p:cNvSpPr>
          <p:nvPr>
            <p:ph type="sldImg"/>
          </p:nvPr>
        </p:nvSpPr>
        <p:spPr>
          <a:ln/>
        </p:spPr>
      </p:sp>
      <p:sp>
        <p:nvSpPr>
          <p:cNvPr id="5058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42368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90458759"/>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p:spPr>
        <p:txBody>
          <a:bodyPr/>
          <a:lstStyle/>
          <a:p>
            <a:fld id="{E87D808F-7577-9445-8951-EE00BD7EAFCC}" type="slidenum">
              <a:rPr lang="en-US">
                <a:latin typeface="Arial" pitchFamily="-111" charset="0"/>
                <a:ea typeface="ＭＳ Ｐゴシック" pitchFamily="-111" charset="-128"/>
                <a:cs typeface="ＭＳ Ｐゴシック" pitchFamily="-111" charset="-128"/>
              </a:rPr>
              <a:pPr/>
              <a:t>439</a:t>
            </a:fld>
            <a:endParaRPr lang="en-US">
              <a:latin typeface="Arial" pitchFamily="-111" charset="0"/>
              <a:ea typeface="ＭＳ Ｐゴシック" pitchFamily="-111" charset="-128"/>
              <a:cs typeface="ＭＳ Ｐゴシック" pitchFamily="-111" charset="-128"/>
            </a:endParaRPr>
          </a:p>
        </p:txBody>
      </p:sp>
      <p:sp>
        <p:nvSpPr>
          <p:cNvPr id="507907" name="Rectangle 2"/>
          <p:cNvSpPr>
            <a:spLocks noGrp="1" noRot="1" noChangeAspect="1" noChangeArrowheads="1" noTextEdit="1"/>
          </p:cNvSpPr>
          <p:nvPr>
            <p:ph type="sldImg"/>
          </p:nvPr>
        </p:nvSpPr>
        <p:spPr>
          <a:ln/>
        </p:spPr>
      </p:sp>
      <p:sp>
        <p:nvSpPr>
          <p:cNvPr id="5079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9834162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noFill/>
        </p:spPr>
        <p:txBody>
          <a:bodyPr/>
          <a:lstStyle/>
          <a:p>
            <a:fld id="{3CF601E0-660F-654D-9E9F-6F6E8AB9ADBC}" type="slidenum">
              <a:rPr lang="en-US">
                <a:latin typeface="Arial" pitchFamily="-111" charset="0"/>
                <a:ea typeface="ＭＳ Ｐゴシック" pitchFamily="-111" charset="-128"/>
                <a:cs typeface="ＭＳ Ｐゴシック" pitchFamily="-111" charset="-128"/>
              </a:rPr>
              <a:pPr/>
              <a:t>440</a:t>
            </a:fld>
            <a:endParaRPr lang="en-US">
              <a:latin typeface="Arial" pitchFamily="-111" charset="0"/>
              <a:ea typeface="ＭＳ Ｐゴシック" pitchFamily="-111" charset="-128"/>
              <a:cs typeface="ＭＳ Ｐゴシック" pitchFamily="-111" charset="-128"/>
            </a:endParaRPr>
          </a:p>
        </p:txBody>
      </p:sp>
      <p:sp>
        <p:nvSpPr>
          <p:cNvPr id="509955" name="Rectangle 2"/>
          <p:cNvSpPr>
            <a:spLocks noGrp="1" noRot="1" noChangeAspect="1" noChangeArrowheads="1" noTextEdit="1"/>
          </p:cNvSpPr>
          <p:nvPr>
            <p:ph type="sldImg"/>
          </p:nvPr>
        </p:nvSpPr>
        <p:spPr>
          <a:ln/>
        </p:spPr>
      </p:sp>
      <p:sp>
        <p:nvSpPr>
          <p:cNvPr id="5099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8456809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noFill/>
        </p:spPr>
        <p:txBody>
          <a:bodyPr/>
          <a:lstStyle/>
          <a:p>
            <a:fld id="{EB2631C8-4C51-174C-BC97-97E95373BAB4}" type="slidenum">
              <a:rPr lang="en-US">
                <a:latin typeface="Arial" pitchFamily="-111" charset="0"/>
                <a:ea typeface="ＭＳ Ｐゴシック" pitchFamily="-111" charset="-128"/>
                <a:cs typeface="ＭＳ Ｐゴシック" pitchFamily="-111" charset="-128"/>
              </a:rPr>
              <a:pPr/>
              <a:t>441</a:t>
            </a:fld>
            <a:endParaRPr lang="en-US">
              <a:latin typeface="Arial" pitchFamily="-111" charset="0"/>
              <a:ea typeface="ＭＳ Ｐゴシック" pitchFamily="-111" charset="-128"/>
              <a:cs typeface="ＭＳ Ｐゴシック" pitchFamily="-111" charset="-128"/>
            </a:endParaRPr>
          </a:p>
        </p:txBody>
      </p:sp>
      <p:sp>
        <p:nvSpPr>
          <p:cNvPr id="512003" name="Rectangle 2"/>
          <p:cNvSpPr>
            <a:spLocks noGrp="1" noRot="1" noChangeAspect="1" noChangeArrowheads="1" noTextEdit="1"/>
          </p:cNvSpPr>
          <p:nvPr>
            <p:ph type="sldImg"/>
          </p:nvPr>
        </p:nvSpPr>
        <p:spPr>
          <a:ln/>
        </p:spPr>
      </p:sp>
      <p:sp>
        <p:nvSpPr>
          <p:cNvPr id="5120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48284303"/>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noFill/>
        </p:spPr>
        <p:txBody>
          <a:bodyPr/>
          <a:lstStyle/>
          <a:p>
            <a:fld id="{5343AA1E-7CF1-FA41-BF86-A7E99D029A29}" type="slidenum">
              <a:rPr lang="en-US">
                <a:latin typeface="Arial" pitchFamily="-111" charset="0"/>
                <a:ea typeface="ＭＳ Ｐゴシック" pitchFamily="-111" charset="-128"/>
                <a:cs typeface="ＭＳ Ｐゴシック" pitchFamily="-111" charset="-128"/>
              </a:rPr>
              <a:pPr/>
              <a:t>442</a:t>
            </a:fld>
            <a:endParaRPr lang="en-US">
              <a:latin typeface="Arial" pitchFamily="-111" charset="0"/>
              <a:ea typeface="ＭＳ Ｐゴシック" pitchFamily="-111" charset="-128"/>
              <a:cs typeface="ＭＳ Ｐゴシック" pitchFamily="-111" charset="-128"/>
            </a:endParaRPr>
          </a:p>
        </p:txBody>
      </p:sp>
      <p:sp>
        <p:nvSpPr>
          <p:cNvPr id="514051" name="Rectangle 2"/>
          <p:cNvSpPr>
            <a:spLocks noGrp="1" noRot="1" noChangeAspect="1" noChangeArrowheads="1" noTextEdit="1"/>
          </p:cNvSpPr>
          <p:nvPr>
            <p:ph type="sldImg"/>
          </p:nvPr>
        </p:nvSpPr>
        <p:spPr>
          <a:ln/>
        </p:spPr>
      </p:sp>
      <p:sp>
        <p:nvSpPr>
          <p:cNvPr id="5140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62086858"/>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noFill/>
        </p:spPr>
        <p:txBody>
          <a:bodyPr/>
          <a:lstStyle/>
          <a:p>
            <a:fld id="{69515CBE-9F87-0244-837B-7654B6B873F9}" type="slidenum">
              <a:rPr lang="en-US">
                <a:latin typeface="Arial" pitchFamily="-111" charset="0"/>
                <a:ea typeface="ＭＳ Ｐゴシック" pitchFamily="-111" charset="-128"/>
                <a:cs typeface="ＭＳ Ｐゴシック" pitchFamily="-111" charset="-128"/>
              </a:rPr>
              <a:pPr/>
              <a:t>443</a:t>
            </a:fld>
            <a:endParaRPr lang="en-US">
              <a:latin typeface="Arial" pitchFamily="-111" charset="0"/>
              <a:ea typeface="ＭＳ Ｐゴシック" pitchFamily="-111" charset="-128"/>
              <a:cs typeface="ＭＳ Ｐゴシック" pitchFamily="-111" charset="-128"/>
            </a:endParaRPr>
          </a:p>
        </p:txBody>
      </p:sp>
      <p:sp>
        <p:nvSpPr>
          <p:cNvPr id="516099" name="Rectangle 2"/>
          <p:cNvSpPr>
            <a:spLocks noGrp="1" noRot="1" noChangeAspect="1" noChangeArrowheads="1" noTextEdit="1"/>
          </p:cNvSpPr>
          <p:nvPr>
            <p:ph type="sldImg"/>
          </p:nvPr>
        </p:nvSpPr>
        <p:spPr>
          <a:ln/>
        </p:spPr>
      </p:sp>
      <p:sp>
        <p:nvSpPr>
          <p:cNvPr id="5161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83935178"/>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noFill/>
        </p:spPr>
        <p:txBody>
          <a:bodyPr/>
          <a:lstStyle/>
          <a:p>
            <a:fld id="{1D91B14B-69E7-1E43-91D8-F63264D8AC70}" type="slidenum">
              <a:rPr lang="en-US">
                <a:latin typeface="Arial" pitchFamily="-111" charset="0"/>
                <a:ea typeface="ＭＳ Ｐゴシック" pitchFamily="-111" charset="-128"/>
                <a:cs typeface="ＭＳ Ｐゴシック" pitchFamily="-111" charset="-128"/>
              </a:rPr>
              <a:pPr/>
              <a:t>444</a:t>
            </a:fld>
            <a:endParaRPr lang="en-US">
              <a:latin typeface="Arial" pitchFamily="-111" charset="0"/>
              <a:ea typeface="ＭＳ Ｐゴシック" pitchFamily="-111" charset="-128"/>
              <a:cs typeface="ＭＳ Ｐゴシック" pitchFamily="-111" charset="-128"/>
            </a:endParaRPr>
          </a:p>
        </p:txBody>
      </p:sp>
      <p:sp>
        <p:nvSpPr>
          <p:cNvPr id="518147" name="Rectangle 2"/>
          <p:cNvSpPr>
            <a:spLocks noGrp="1" noRot="1" noChangeAspect="1" noChangeArrowheads="1" noTextEdit="1"/>
          </p:cNvSpPr>
          <p:nvPr>
            <p:ph type="sldImg"/>
          </p:nvPr>
        </p:nvSpPr>
        <p:spPr>
          <a:ln/>
        </p:spPr>
      </p:sp>
      <p:sp>
        <p:nvSpPr>
          <p:cNvPr id="5181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9116612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58704F5A-C645-5D49-AA4A-0DCE2018E38C}" type="slidenum">
              <a:rPr lang="en-US">
                <a:latin typeface="Arial" pitchFamily="-111" charset="0"/>
                <a:ea typeface="ＭＳ Ｐゴシック" pitchFamily="-111" charset="-128"/>
                <a:cs typeface="ＭＳ Ｐゴシック" pitchFamily="-111" charset="-128"/>
              </a:rPr>
              <a:pPr/>
              <a:t>445</a:t>
            </a:fld>
            <a:endParaRPr lang="en-US">
              <a:latin typeface="Arial" pitchFamily="-111" charset="0"/>
              <a:ea typeface="ＭＳ Ｐゴシック" pitchFamily="-111" charset="-128"/>
              <a:cs typeface="ＭＳ Ｐゴシック" pitchFamily="-111" charset="-128"/>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87374866"/>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446</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20936310"/>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447</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06593980"/>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E268BAB6-7707-0442-915E-C6AF60C715A1}" type="slidenum">
              <a:rPr lang="en-US">
                <a:latin typeface="Arial" pitchFamily="-111" charset="0"/>
                <a:ea typeface="ＭＳ Ｐゴシック" pitchFamily="-111" charset="-128"/>
                <a:cs typeface="ＭＳ Ｐゴシック" pitchFamily="-111" charset="-128"/>
              </a:rPr>
              <a:pPr/>
              <a:t>448</a:t>
            </a:fld>
            <a:endParaRPr lang="en-US">
              <a:latin typeface="Arial" pitchFamily="-111" charset="0"/>
              <a:ea typeface="ＭＳ Ｐゴシック" pitchFamily="-111" charset="-128"/>
              <a:cs typeface="ＭＳ Ｐゴシック" pitchFamily="-111" charset="-128"/>
            </a:endParaRPr>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8495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85284239"/>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noFill/>
        </p:spPr>
        <p:txBody>
          <a:bodyPr/>
          <a:lstStyle/>
          <a:p>
            <a:fld id="{E7CEA6EE-935F-DB4A-AB11-BDE3A7BA4B8C}" type="slidenum">
              <a:rPr lang="en-US">
                <a:latin typeface="Arial" pitchFamily="-111" charset="0"/>
                <a:ea typeface="ＭＳ Ｐゴシック" pitchFamily="-111" charset="-128"/>
                <a:cs typeface="ＭＳ Ｐゴシック" pitchFamily="-111" charset="-128"/>
              </a:rPr>
              <a:pPr/>
              <a:t>449</a:t>
            </a:fld>
            <a:endParaRPr lang="en-US">
              <a:latin typeface="Arial" pitchFamily="-111" charset="0"/>
              <a:ea typeface="ＭＳ Ｐゴシック" pitchFamily="-111" charset="-128"/>
              <a:cs typeface="ＭＳ Ｐゴシック" pitchFamily="-111" charset="-128"/>
            </a:endParaRPr>
          </a:p>
        </p:txBody>
      </p:sp>
      <p:sp>
        <p:nvSpPr>
          <p:cNvPr id="534531" name="Rectangle 2"/>
          <p:cNvSpPr>
            <a:spLocks noGrp="1" noRot="1" noChangeAspect="1" noChangeArrowheads="1" noTextEdit="1"/>
          </p:cNvSpPr>
          <p:nvPr>
            <p:ph type="sldImg"/>
          </p:nvPr>
        </p:nvSpPr>
        <p:spPr>
          <a:ln/>
        </p:spPr>
      </p:sp>
      <p:sp>
        <p:nvSpPr>
          <p:cNvPr id="5345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61086516"/>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noFill/>
        </p:spPr>
        <p:txBody>
          <a:bodyPr/>
          <a:lstStyle/>
          <a:p>
            <a:fld id="{244F03E3-C173-4C47-8585-67C9956C0D58}" type="slidenum">
              <a:rPr lang="en-US">
                <a:latin typeface="Arial" pitchFamily="-111" charset="0"/>
                <a:ea typeface="ＭＳ Ｐゴシック" pitchFamily="-111" charset="-128"/>
                <a:cs typeface="ＭＳ Ｐゴシック" pitchFamily="-111" charset="-128"/>
              </a:rPr>
              <a:pPr/>
              <a:t>450</a:t>
            </a:fld>
            <a:endParaRPr lang="en-US">
              <a:latin typeface="Arial" pitchFamily="-111" charset="0"/>
              <a:ea typeface="ＭＳ Ｐゴシック" pitchFamily="-111" charset="-128"/>
              <a:cs typeface="ＭＳ Ｐゴシック" pitchFamily="-111" charset="-128"/>
            </a:endParaRPr>
          </a:p>
        </p:txBody>
      </p:sp>
      <p:sp>
        <p:nvSpPr>
          <p:cNvPr id="536579" name="Rectangle 2"/>
          <p:cNvSpPr>
            <a:spLocks noGrp="1" noRot="1" noChangeAspect="1" noChangeArrowheads="1" noTextEdit="1"/>
          </p:cNvSpPr>
          <p:nvPr>
            <p:ph type="sldImg"/>
          </p:nvPr>
        </p:nvSpPr>
        <p:spPr>
          <a:ln/>
        </p:spPr>
      </p:sp>
      <p:sp>
        <p:nvSpPr>
          <p:cNvPr id="5365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073155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451</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04921235"/>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6EC30627-4800-BA47-AAF9-8F2DE4C9692D}" type="slidenum">
              <a:rPr lang="en-US">
                <a:latin typeface="Arial" pitchFamily="-111" charset="0"/>
                <a:ea typeface="ＭＳ Ｐゴシック" pitchFamily="-111" charset="-128"/>
                <a:cs typeface="ＭＳ Ｐゴシック" pitchFamily="-111" charset="-128"/>
              </a:rPr>
              <a:pPr/>
              <a:t>452</a:t>
            </a:fld>
            <a:endParaRPr lang="en-US">
              <a:latin typeface="Arial" pitchFamily="-111" charset="0"/>
              <a:ea typeface="ＭＳ Ｐゴシック" pitchFamily="-111" charset="-128"/>
              <a:cs typeface="ＭＳ Ｐゴシック" pitchFamily="-111" charset="-128"/>
            </a:endParaRPr>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238543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noFill/>
        </p:spPr>
        <p:txBody>
          <a:bodyPr/>
          <a:lstStyle/>
          <a:p>
            <a:fld id="{406CAB82-72C2-6D43-97E1-ACD97B369C3E}" type="slidenum">
              <a:rPr lang="en-US">
                <a:latin typeface="Arial" pitchFamily="-111" charset="0"/>
                <a:ea typeface="ＭＳ Ｐゴシック" pitchFamily="-111" charset="-128"/>
                <a:cs typeface="ＭＳ Ｐゴシック" pitchFamily="-111" charset="-128"/>
              </a:rPr>
              <a:pPr/>
              <a:t>453</a:t>
            </a:fld>
            <a:endParaRPr lang="en-US">
              <a:latin typeface="Arial" pitchFamily="-111" charset="0"/>
              <a:ea typeface="ＭＳ Ｐゴシック" pitchFamily="-111" charset="-128"/>
              <a:cs typeface="ＭＳ Ｐゴシック" pitchFamily="-111" charset="-128"/>
            </a:endParaRPr>
          </a:p>
        </p:txBody>
      </p:sp>
      <p:sp>
        <p:nvSpPr>
          <p:cNvPr id="542723" name="Rectangle 2"/>
          <p:cNvSpPr>
            <a:spLocks noGrp="1" noRot="1" noChangeAspect="1" noChangeArrowheads="1" noTextEdit="1"/>
          </p:cNvSpPr>
          <p:nvPr>
            <p:ph type="sldImg"/>
          </p:nvPr>
        </p:nvSpPr>
        <p:spPr>
          <a:ln/>
        </p:spPr>
      </p:sp>
      <p:sp>
        <p:nvSpPr>
          <p:cNvPr id="5427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0945506"/>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7"/>
          <p:cNvSpPr>
            <a:spLocks noGrp="1" noChangeArrowheads="1"/>
          </p:cNvSpPr>
          <p:nvPr>
            <p:ph type="sldNum" sz="quarter" idx="5"/>
          </p:nvPr>
        </p:nvSpPr>
        <p:spPr>
          <a:noFill/>
        </p:spPr>
        <p:txBody>
          <a:bodyPr/>
          <a:lstStyle/>
          <a:p>
            <a:fld id="{578D408F-8D4A-FF48-B4AA-AF92AEF9D7CC}" type="slidenum">
              <a:rPr lang="en-US">
                <a:latin typeface="Arial" pitchFamily="-111" charset="0"/>
                <a:ea typeface="ＭＳ Ｐゴシック" pitchFamily="-111" charset="-128"/>
                <a:cs typeface="ＭＳ Ｐゴシック" pitchFamily="-111" charset="-128"/>
              </a:rPr>
              <a:pPr/>
              <a:t>454</a:t>
            </a:fld>
            <a:endParaRPr lang="en-US">
              <a:latin typeface="Arial" pitchFamily="-111" charset="0"/>
              <a:ea typeface="ＭＳ Ｐゴシック" pitchFamily="-111" charset="-128"/>
              <a:cs typeface="ＭＳ Ｐゴシック" pitchFamily="-111" charset="-128"/>
            </a:endParaRPr>
          </a:p>
        </p:txBody>
      </p:sp>
      <p:sp>
        <p:nvSpPr>
          <p:cNvPr id="544771" name="Rectangle 2"/>
          <p:cNvSpPr>
            <a:spLocks noGrp="1" noRot="1" noChangeAspect="1" noChangeArrowheads="1" noTextEdit="1"/>
          </p:cNvSpPr>
          <p:nvPr>
            <p:ph type="sldImg"/>
          </p:nvPr>
        </p:nvSpPr>
        <p:spPr>
          <a:ln/>
        </p:spPr>
      </p:sp>
      <p:sp>
        <p:nvSpPr>
          <p:cNvPr id="5447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00630773"/>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C353DDB4-66F3-F640-8C20-3D4E2BDD1168}" type="slidenum">
              <a:rPr lang="en-US">
                <a:latin typeface="Arial" pitchFamily="-111" charset="0"/>
                <a:ea typeface="ＭＳ Ｐゴシック" pitchFamily="-111" charset="-128"/>
                <a:cs typeface="ＭＳ Ｐゴシック" pitchFamily="-111" charset="-128"/>
              </a:rPr>
              <a:pPr/>
              <a:t>455</a:t>
            </a:fld>
            <a:endParaRPr lang="en-US">
              <a:latin typeface="Arial" pitchFamily="-111" charset="0"/>
              <a:ea typeface="ＭＳ Ｐゴシック" pitchFamily="-111" charset="-128"/>
              <a:cs typeface="ＭＳ Ｐゴシック" pitchFamily="-111" charset="-128"/>
            </a:endParaRPr>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3636469"/>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456</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61677074"/>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noFill/>
        </p:spPr>
        <p:txBody>
          <a:bodyPr/>
          <a:lstStyle/>
          <a:p>
            <a:fld id="{E62C3B63-D089-6D44-8E73-68923EDF9DA0}" type="slidenum">
              <a:rPr lang="en-US">
                <a:latin typeface="Arial" pitchFamily="-111" charset="0"/>
                <a:ea typeface="ＭＳ Ｐゴシック" pitchFamily="-111" charset="-128"/>
                <a:cs typeface="ＭＳ Ｐゴシック" pitchFamily="-111" charset="-128"/>
              </a:rPr>
              <a:pPr/>
              <a:t>457</a:t>
            </a:fld>
            <a:endParaRPr lang="en-US">
              <a:latin typeface="Arial" pitchFamily="-111" charset="0"/>
              <a:ea typeface="ＭＳ Ｐゴシック" pitchFamily="-111" charset="-128"/>
              <a:cs typeface="ＭＳ Ｐゴシック" pitchFamily="-111" charset="-128"/>
            </a:endParaRPr>
          </a:p>
        </p:txBody>
      </p:sp>
      <p:sp>
        <p:nvSpPr>
          <p:cNvPr id="581635" name="Rectangle 2"/>
          <p:cNvSpPr>
            <a:spLocks noGrp="1" noRot="1" noChangeAspect="1" noChangeArrowheads="1" noTextEdit="1"/>
          </p:cNvSpPr>
          <p:nvPr>
            <p:ph type="sldImg"/>
          </p:nvPr>
        </p:nvSpPr>
        <p:spPr>
          <a:xfrm>
            <a:off x="2971800" y="547688"/>
            <a:ext cx="3659188" cy="2744787"/>
          </a:xfrm>
          <a:ln/>
        </p:spPr>
      </p:sp>
      <p:sp>
        <p:nvSpPr>
          <p:cNvPr id="58163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7019161"/>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51AC1054-226F-DE45-B8CB-AA01C3B1DC0D}" type="slidenum">
              <a:rPr lang="en-US">
                <a:latin typeface="Arial" pitchFamily="-111" charset="0"/>
                <a:ea typeface="ＭＳ Ｐゴシック" pitchFamily="-111" charset="-128"/>
                <a:cs typeface="ＭＳ Ｐゴシック" pitchFamily="-111" charset="-128"/>
              </a:rPr>
              <a:pPr/>
              <a:t>458</a:t>
            </a:fld>
            <a:endParaRPr lang="en-US">
              <a:latin typeface="Arial" pitchFamily="-111" charset="0"/>
              <a:ea typeface="ＭＳ Ｐゴシック" pitchFamily="-111" charset="-128"/>
              <a:cs typeface="ＭＳ Ｐゴシック" pitchFamily="-111" charset="-128"/>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5502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54875095"/>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7"/>
          <p:cNvSpPr>
            <a:spLocks noGrp="1" noChangeArrowheads="1"/>
          </p:cNvSpPr>
          <p:nvPr>
            <p:ph type="sldNum" sz="quarter" idx="5"/>
          </p:nvPr>
        </p:nvSpPr>
        <p:spPr>
          <a:noFill/>
        </p:spPr>
        <p:txBody>
          <a:bodyPr/>
          <a:lstStyle/>
          <a:p>
            <a:fld id="{664B2743-2EF0-1546-A2E2-20BB029940A7}" type="slidenum">
              <a:rPr lang="en-US">
                <a:latin typeface="Arial" pitchFamily="-111" charset="0"/>
                <a:ea typeface="ＭＳ Ｐゴシック" pitchFamily="-111" charset="-128"/>
                <a:cs typeface="ＭＳ Ｐゴシック" pitchFamily="-111" charset="-128"/>
              </a:rPr>
              <a:pPr/>
              <a:t>459</a:t>
            </a:fld>
            <a:endParaRPr lang="en-US">
              <a:latin typeface="Arial" pitchFamily="-111" charset="0"/>
              <a:ea typeface="ＭＳ Ｐゴシック" pitchFamily="-111" charset="-128"/>
              <a:cs typeface="ＭＳ Ｐゴシック" pitchFamily="-111" charset="-128"/>
            </a:endParaRPr>
          </a:p>
        </p:txBody>
      </p:sp>
      <p:sp>
        <p:nvSpPr>
          <p:cNvPr id="587779" name="Rectangle 2"/>
          <p:cNvSpPr>
            <a:spLocks noGrp="1" noRot="1" noChangeAspect="1" noChangeArrowheads="1" noTextEdit="1"/>
          </p:cNvSpPr>
          <p:nvPr>
            <p:ph type="sldImg"/>
          </p:nvPr>
        </p:nvSpPr>
        <p:spPr>
          <a:xfrm>
            <a:off x="2971800" y="547688"/>
            <a:ext cx="3659188" cy="2744787"/>
          </a:xfrm>
          <a:ln/>
        </p:spPr>
      </p:sp>
      <p:sp>
        <p:nvSpPr>
          <p:cNvPr id="58778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87219145"/>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noFill/>
        </p:spPr>
        <p:txBody>
          <a:bodyPr/>
          <a:lstStyle/>
          <a:p>
            <a:fld id="{0A9AB92C-F86B-2E4B-B571-C87D8DE82C5F}" type="slidenum">
              <a:rPr lang="en-US">
                <a:latin typeface="Arial" pitchFamily="-111" charset="0"/>
                <a:ea typeface="ＭＳ Ｐゴシック" pitchFamily="-111" charset="-128"/>
                <a:cs typeface="ＭＳ Ｐゴシック" pitchFamily="-111" charset="-128"/>
              </a:rPr>
              <a:pPr/>
              <a:t>460</a:t>
            </a:fld>
            <a:endParaRPr lang="en-US">
              <a:latin typeface="Arial" pitchFamily="-111" charset="0"/>
              <a:ea typeface="ＭＳ Ｐゴシック" pitchFamily="-111" charset="-128"/>
              <a:cs typeface="ＭＳ Ｐゴシック" pitchFamily="-111" charset="-128"/>
            </a:endParaRPr>
          </a:p>
        </p:txBody>
      </p:sp>
      <p:sp>
        <p:nvSpPr>
          <p:cNvPr id="583683" name="Rectangle 2"/>
          <p:cNvSpPr>
            <a:spLocks noGrp="1" noRot="1" noChangeAspect="1" noChangeArrowheads="1" noTextEdit="1"/>
          </p:cNvSpPr>
          <p:nvPr>
            <p:ph type="sldImg"/>
          </p:nvPr>
        </p:nvSpPr>
        <p:spPr>
          <a:xfrm>
            <a:off x="2971800" y="547688"/>
            <a:ext cx="3659188" cy="2744787"/>
          </a:xfrm>
          <a:ln/>
        </p:spPr>
      </p:sp>
      <p:sp>
        <p:nvSpPr>
          <p:cNvPr id="58368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84441934"/>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461</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76351332"/>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462</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68986466"/>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463</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25920180"/>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464</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37094122"/>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465</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45697025"/>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noFill/>
        </p:spPr>
        <p:txBody>
          <a:bodyPr/>
          <a:lstStyle/>
          <a:p>
            <a:fld id="{0D687089-D049-634F-8842-323D93CE246E}" type="slidenum">
              <a:rPr lang="en-US">
                <a:latin typeface="Arial" pitchFamily="-111" charset="0"/>
                <a:ea typeface="ＭＳ Ｐゴシック" pitchFamily="-111" charset="-128"/>
                <a:cs typeface="ＭＳ Ｐゴシック" pitchFamily="-111" charset="-128"/>
              </a:rPr>
              <a:pPr/>
              <a:t>466</a:t>
            </a:fld>
            <a:endParaRPr lang="en-US">
              <a:latin typeface="Arial" pitchFamily="-111" charset="0"/>
              <a:ea typeface="ＭＳ Ｐゴシック" pitchFamily="-111" charset="-128"/>
              <a:cs typeface="ＭＳ Ｐゴシック" pitchFamily="-111" charset="-128"/>
            </a:endParaRPr>
          </a:p>
        </p:txBody>
      </p:sp>
      <p:sp>
        <p:nvSpPr>
          <p:cNvPr id="550915" name="Rectangle 2"/>
          <p:cNvSpPr>
            <a:spLocks noGrp="1" noRot="1" noChangeAspect="1" noChangeArrowheads="1" noTextEdit="1"/>
          </p:cNvSpPr>
          <p:nvPr>
            <p:ph type="sldImg"/>
          </p:nvPr>
        </p:nvSpPr>
        <p:spPr>
          <a:ln/>
        </p:spPr>
      </p:sp>
      <p:sp>
        <p:nvSpPr>
          <p:cNvPr id="5509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06607383"/>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p>
            <a:fld id="{F2CBF23E-7769-E948-BD3D-85CAC32D2AA2}" type="slidenum">
              <a:rPr lang="en-US">
                <a:latin typeface="Arial" pitchFamily="-111" charset="0"/>
                <a:ea typeface="ＭＳ Ｐゴシック" pitchFamily="-111" charset="-128"/>
                <a:cs typeface="ＭＳ Ｐゴシック" pitchFamily="-111" charset="-128"/>
              </a:rPr>
              <a:pPr/>
              <a:t>467</a:t>
            </a:fld>
            <a:endParaRPr lang="en-US">
              <a:latin typeface="Arial" pitchFamily="-111" charset="0"/>
              <a:ea typeface="ＭＳ Ｐゴシック" pitchFamily="-111" charset="-128"/>
              <a:cs typeface="ＭＳ Ｐゴシック" pitchFamily="-111" charset="-128"/>
            </a:endParaRPr>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10082639"/>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fld id="{F5E2D5D5-E7E0-1541-BBC3-3C5939E4EF5F}" type="slidenum">
              <a:rPr lang="en-US">
                <a:latin typeface="Arial" pitchFamily="-111" charset="0"/>
                <a:ea typeface="ＭＳ Ｐゴシック" pitchFamily="-111" charset="-128"/>
                <a:cs typeface="ＭＳ Ｐゴシック" pitchFamily="-111" charset="-128"/>
              </a:rPr>
              <a:pPr/>
              <a:t>468</a:t>
            </a:fld>
            <a:endParaRPr lang="en-US">
              <a:latin typeface="Arial" pitchFamily="-111" charset="0"/>
              <a:ea typeface="ＭＳ Ｐゴシック" pitchFamily="-111" charset="-128"/>
              <a:cs typeface="ＭＳ Ｐゴシック" pitchFamily="-111" charset="-128"/>
            </a:endParaRPr>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88453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736134465"/>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noFill/>
        </p:spPr>
        <p:txBody>
          <a:bodyPr/>
          <a:lstStyle/>
          <a:p>
            <a:fld id="{0A9AB92C-F86B-2E4B-B571-C87D8DE82C5F}" type="slidenum">
              <a:rPr lang="en-US">
                <a:latin typeface="Arial" pitchFamily="-111" charset="0"/>
                <a:ea typeface="ＭＳ Ｐゴシック" pitchFamily="-111" charset="-128"/>
                <a:cs typeface="ＭＳ Ｐゴシック" pitchFamily="-111" charset="-128"/>
              </a:rPr>
              <a:pPr/>
              <a:t>469</a:t>
            </a:fld>
            <a:endParaRPr lang="en-US">
              <a:latin typeface="Arial" pitchFamily="-111" charset="0"/>
              <a:ea typeface="ＭＳ Ｐゴシック" pitchFamily="-111" charset="-128"/>
              <a:cs typeface="ＭＳ Ｐゴシック" pitchFamily="-111" charset="-128"/>
            </a:endParaRPr>
          </a:p>
        </p:txBody>
      </p:sp>
      <p:sp>
        <p:nvSpPr>
          <p:cNvPr id="583683" name="Rectangle 2"/>
          <p:cNvSpPr>
            <a:spLocks noGrp="1" noRot="1" noChangeAspect="1" noChangeArrowheads="1" noTextEdit="1"/>
          </p:cNvSpPr>
          <p:nvPr>
            <p:ph type="sldImg"/>
          </p:nvPr>
        </p:nvSpPr>
        <p:spPr>
          <a:xfrm>
            <a:off x="2971800" y="547688"/>
            <a:ext cx="3659188" cy="2744787"/>
          </a:xfrm>
          <a:ln/>
        </p:spPr>
      </p:sp>
      <p:sp>
        <p:nvSpPr>
          <p:cNvPr id="58368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8806688"/>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57060" name="Slide Number Placeholder 3"/>
          <p:cNvSpPr>
            <a:spLocks noGrp="1"/>
          </p:cNvSpPr>
          <p:nvPr>
            <p:ph type="sldNum" sz="quarter" idx="5"/>
          </p:nvPr>
        </p:nvSpPr>
        <p:spPr>
          <a:noFill/>
        </p:spPr>
        <p:txBody>
          <a:bodyPr/>
          <a:lstStyle/>
          <a:p>
            <a:fld id="{2296D683-F2CF-2B45-AF5E-1513658FB1B2}" type="slidenum">
              <a:rPr lang="en-US">
                <a:latin typeface="Arial" pitchFamily="-111" charset="0"/>
                <a:ea typeface="ＭＳ Ｐゴシック" pitchFamily="-111" charset="-128"/>
                <a:cs typeface="ＭＳ Ｐゴシック" pitchFamily="-111" charset="-128"/>
              </a:rPr>
              <a:pPr/>
              <a:t>470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758061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noFill/>
        </p:spPr>
        <p:txBody>
          <a:bodyPr/>
          <a:lstStyle/>
          <a:p>
            <a:fld id="{A93E4761-8ECF-154D-A735-FACDB8E0F3FF}" type="slidenum">
              <a:rPr lang="en-US">
                <a:latin typeface="Arial" pitchFamily="-111" charset="0"/>
                <a:ea typeface="ＭＳ Ｐゴシック" pitchFamily="-111" charset="-128"/>
                <a:cs typeface="ＭＳ Ｐゴシック" pitchFamily="-111" charset="-128"/>
              </a:rPr>
              <a:pPr/>
              <a:t>471</a:t>
            </a:fld>
            <a:endParaRPr lang="en-US">
              <a:latin typeface="Arial" pitchFamily="-111" charset="0"/>
              <a:ea typeface="ＭＳ Ｐゴシック" pitchFamily="-111" charset="-128"/>
              <a:cs typeface="ＭＳ Ｐゴシック" pitchFamily="-111" charset="-128"/>
            </a:endParaRPr>
          </a:p>
        </p:txBody>
      </p:sp>
      <p:sp>
        <p:nvSpPr>
          <p:cNvPr id="559107" name="Rectangle 2"/>
          <p:cNvSpPr>
            <a:spLocks noGrp="1" noRot="1" noChangeAspect="1" noChangeArrowheads="1" noTextEdit="1"/>
          </p:cNvSpPr>
          <p:nvPr>
            <p:ph type="sldImg"/>
          </p:nvPr>
        </p:nvSpPr>
        <p:spPr>
          <a:ln/>
        </p:spPr>
      </p:sp>
      <p:sp>
        <p:nvSpPr>
          <p:cNvPr id="5591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7687783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p>
            <a:fld id="{F3CB84A0-15C5-ED45-ADDB-E07D475783CB}" type="slidenum">
              <a:rPr lang="en-US">
                <a:latin typeface="Arial" pitchFamily="-111" charset="0"/>
                <a:ea typeface="ＭＳ Ｐゴシック" pitchFamily="-111" charset="-128"/>
                <a:cs typeface="ＭＳ Ｐゴシック" pitchFamily="-111" charset="-128"/>
              </a:rPr>
              <a:pPr/>
              <a:t>472</a:t>
            </a:fld>
            <a:endParaRPr lang="en-US">
              <a:latin typeface="Arial" pitchFamily="-111" charset="0"/>
              <a:ea typeface="ＭＳ Ｐゴシック" pitchFamily="-111" charset="-128"/>
              <a:cs typeface="ＭＳ Ｐゴシック" pitchFamily="-111" charset="-128"/>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46874825"/>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p:spPr>
        <p:txBody>
          <a:bodyPr/>
          <a:lstStyle/>
          <a:p>
            <a:fld id="{F05C3652-927C-6247-B084-10FDD965C522}" type="slidenum">
              <a:rPr lang="en-US">
                <a:latin typeface="Arial" pitchFamily="-111" charset="0"/>
                <a:ea typeface="ＭＳ Ｐゴシック" pitchFamily="-111" charset="-128"/>
                <a:cs typeface="ＭＳ Ｐゴシック" pitchFamily="-111" charset="-128"/>
              </a:rPr>
              <a:pPr/>
              <a:t>473</a:t>
            </a:fld>
            <a:endParaRPr lang="en-US">
              <a:latin typeface="Arial" pitchFamily="-111" charset="0"/>
              <a:ea typeface="ＭＳ Ｐゴシック" pitchFamily="-111" charset="-128"/>
              <a:cs typeface="ＭＳ Ｐゴシック" pitchFamily="-111" charset="-128"/>
            </a:endParaRPr>
          </a:p>
        </p:txBody>
      </p:sp>
      <p:sp>
        <p:nvSpPr>
          <p:cNvPr id="563203" name="Rectangle 2"/>
          <p:cNvSpPr>
            <a:spLocks noGrp="1" noRot="1" noChangeAspect="1" noChangeArrowheads="1" noTextEdit="1"/>
          </p:cNvSpPr>
          <p:nvPr>
            <p:ph type="sldImg"/>
          </p:nvPr>
        </p:nvSpPr>
        <p:spPr>
          <a:ln/>
        </p:spPr>
      </p:sp>
      <p:sp>
        <p:nvSpPr>
          <p:cNvPr id="5632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99000015"/>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D973AF88-DDB3-4647-A7A1-02AC91079ECD}" type="slidenum">
              <a:rPr lang="en-US">
                <a:latin typeface="Arial" pitchFamily="-111" charset="0"/>
                <a:ea typeface="ＭＳ Ｐゴシック" pitchFamily="-111" charset="-128"/>
                <a:cs typeface="ＭＳ Ｐゴシック" pitchFamily="-111" charset="-128"/>
              </a:rPr>
              <a:pPr/>
              <a:t>474</a:t>
            </a:fld>
            <a:endParaRPr lang="en-US">
              <a:latin typeface="Arial" pitchFamily="-111" charset="0"/>
              <a:ea typeface="ＭＳ Ｐゴシック" pitchFamily="-111" charset="-128"/>
              <a:cs typeface="ＭＳ Ｐゴシック" pitchFamily="-111" charset="-128"/>
            </a:endParaRPr>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9620903"/>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048CC9ED-F858-4C41-939E-32A9484CF4CE}" type="slidenum">
              <a:rPr lang="en-US">
                <a:latin typeface="Arial" pitchFamily="-111" charset="0"/>
                <a:ea typeface="ＭＳ Ｐゴシック" pitchFamily="-111" charset="-128"/>
                <a:cs typeface="ＭＳ Ｐゴシック" pitchFamily="-111" charset="-128"/>
              </a:rPr>
              <a:pPr/>
              <a:t>475</a:t>
            </a:fld>
            <a:endParaRPr lang="en-US">
              <a:latin typeface="Arial" pitchFamily="-111" charset="0"/>
              <a:ea typeface="ＭＳ Ｐゴシック" pitchFamily="-111" charset="-128"/>
              <a:cs typeface="ＭＳ Ｐゴシック" pitchFamily="-111" charset="-128"/>
            </a:endParaRPr>
          </a:p>
        </p:txBody>
      </p:sp>
      <p:sp>
        <p:nvSpPr>
          <p:cNvPr id="567299" name="Rectangle 2"/>
          <p:cNvSpPr>
            <a:spLocks noGrp="1" noRot="1" noChangeAspect="1" noChangeArrowheads="1" noTextEdit="1"/>
          </p:cNvSpPr>
          <p:nvPr>
            <p:ph type="sldImg"/>
          </p:nvPr>
        </p:nvSpPr>
        <p:spPr>
          <a:ln/>
        </p:spPr>
      </p:sp>
      <p:sp>
        <p:nvSpPr>
          <p:cNvPr id="5673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42754927"/>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noFill/>
        </p:spPr>
        <p:txBody>
          <a:bodyPr/>
          <a:lstStyle/>
          <a:p>
            <a:fld id="{3463E869-C9C7-124B-B51C-CEEF20F9ED79}" type="slidenum">
              <a:rPr lang="en-US">
                <a:latin typeface="Arial" pitchFamily="-111" charset="0"/>
                <a:ea typeface="ＭＳ Ｐゴシック" pitchFamily="-111" charset="-128"/>
                <a:cs typeface="ＭＳ Ｐゴシック" pitchFamily="-111" charset="-128"/>
              </a:rPr>
              <a:pPr/>
              <a:t>476</a:t>
            </a:fld>
            <a:endParaRPr lang="en-US">
              <a:latin typeface="Arial" pitchFamily="-111" charset="0"/>
              <a:ea typeface="ＭＳ Ｐゴシック" pitchFamily="-111" charset="-128"/>
              <a:cs typeface="ＭＳ Ｐゴシック" pitchFamily="-111" charset="-128"/>
            </a:endParaRPr>
          </a:p>
        </p:txBody>
      </p:sp>
      <p:sp>
        <p:nvSpPr>
          <p:cNvPr id="569347" name="Rectangle 2"/>
          <p:cNvSpPr>
            <a:spLocks noGrp="1" noRot="1" noChangeAspect="1" noChangeArrowheads="1" noTextEdit="1"/>
          </p:cNvSpPr>
          <p:nvPr>
            <p:ph type="sldImg"/>
          </p:nvPr>
        </p:nvSpPr>
        <p:spPr>
          <a:ln/>
        </p:spPr>
      </p:sp>
      <p:sp>
        <p:nvSpPr>
          <p:cNvPr id="5693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02207379"/>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noFill/>
        </p:spPr>
        <p:txBody>
          <a:bodyPr/>
          <a:lstStyle/>
          <a:p>
            <a:fld id="{40597D65-9CA3-4947-AC03-CF83CB544348}" type="slidenum">
              <a:rPr lang="en-US">
                <a:latin typeface="Arial" pitchFamily="-111" charset="0"/>
                <a:ea typeface="ＭＳ Ｐゴシック" pitchFamily="-111" charset="-128"/>
                <a:cs typeface="ＭＳ Ｐゴシック" pitchFamily="-111" charset="-128"/>
              </a:rPr>
              <a:pPr/>
              <a:t>477</a:t>
            </a:fld>
            <a:endParaRPr lang="en-US">
              <a:latin typeface="Arial" pitchFamily="-111" charset="0"/>
              <a:ea typeface="ＭＳ Ｐゴシック" pitchFamily="-111" charset="-128"/>
              <a:cs typeface="ＭＳ Ｐゴシック" pitchFamily="-111" charset="-128"/>
            </a:endParaRPr>
          </a:p>
        </p:txBody>
      </p:sp>
      <p:sp>
        <p:nvSpPr>
          <p:cNvPr id="571395" name="Rectangle 2"/>
          <p:cNvSpPr>
            <a:spLocks noGrp="1" noRot="1" noChangeAspect="1" noChangeArrowheads="1" noTextEdit="1"/>
          </p:cNvSpPr>
          <p:nvPr>
            <p:ph type="sldImg"/>
          </p:nvPr>
        </p:nvSpPr>
        <p:spPr>
          <a:ln/>
        </p:spPr>
      </p:sp>
      <p:sp>
        <p:nvSpPr>
          <p:cNvPr id="5713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888885"/>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AAA4FC49-F3E6-2F4A-8E59-5C0F560A82A0}" type="slidenum">
              <a:rPr lang="en-US">
                <a:latin typeface="Arial" pitchFamily="-111" charset="0"/>
                <a:ea typeface="ＭＳ Ｐゴシック" pitchFamily="-111" charset="-128"/>
                <a:cs typeface="ＭＳ Ｐゴシック" pitchFamily="-111" charset="-128"/>
              </a:rPr>
              <a:pPr/>
              <a:t>478</a:t>
            </a:fld>
            <a:endParaRPr lang="en-US">
              <a:latin typeface="Arial" pitchFamily="-111" charset="0"/>
              <a:ea typeface="ＭＳ Ｐゴシック" pitchFamily="-111" charset="-128"/>
              <a:cs typeface="ＭＳ Ｐゴシック" pitchFamily="-111" charset="-128"/>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5433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496969251"/>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66310400-0491-FE4B-9C31-35E467794BF2}" type="slidenum">
              <a:rPr lang="en-US">
                <a:latin typeface="Arial" pitchFamily="-111" charset="0"/>
                <a:ea typeface="ＭＳ Ｐゴシック" pitchFamily="-111" charset="-128"/>
                <a:cs typeface="ＭＳ Ｐゴシック" pitchFamily="-111" charset="-128"/>
              </a:rPr>
              <a:pPr/>
              <a:t>479</a:t>
            </a:fld>
            <a:endParaRPr lang="en-US">
              <a:latin typeface="Arial" pitchFamily="-111" charset="0"/>
              <a:ea typeface="ＭＳ Ｐゴシック" pitchFamily="-111" charset="-128"/>
              <a:cs typeface="ＭＳ Ｐゴシック" pitchFamily="-111" charset="-128"/>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7083555"/>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p>
            <a:fld id="{AAC733B1-811F-AA4A-82E5-1D326B242695}" type="slidenum">
              <a:rPr lang="en-US">
                <a:latin typeface="Arial" pitchFamily="-111" charset="0"/>
                <a:ea typeface="ＭＳ Ｐゴシック" pitchFamily="-111" charset="-128"/>
                <a:cs typeface="ＭＳ Ｐゴシック" pitchFamily="-111" charset="-128"/>
              </a:rPr>
              <a:pPr/>
              <a:t>480</a:t>
            </a:fld>
            <a:endParaRPr lang="en-US">
              <a:latin typeface="Arial" pitchFamily="-111" charset="0"/>
              <a:ea typeface="ＭＳ Ｐゴシック" pitchFamily="-111" charset="-128"/>
              <a:cs typeface="ＭＳ Ｐゴシック" pitchFamily="-111" charset="-128"/>
            </a:endParaRPr>
          </a:p>
        </p:txBody>
      </p:sp>
      <p:sp>
        <p:nvSpPr>
          <p:cNvPr id="577539" name="Rectangle 2"/>
          <p:cNvSpPr>
            <a:spLocks noGrp="1" noRot="1" noChangeAspect="1" noChangeArrowheads="1" noTextEdit="1"/>
          </p:cNvSpPr>
          <p:nvPr>
            <p:ph type="sldImg"/>
          </p:nvPr>
        </p:nvSpPr>
        <p:spPr>
          <a:ln/>
        </p:spPr>
      </p:sp>
      <p:sp>
        <p:nvSpPr>
          <p:cNvPr id="577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38196559"/>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fld id="{220D1C9A-D9A0-5249-9592-D3CB5ABAAA8D}" type="slidenum">
              <a:rPr lang="en-US">
                <a:latin typeface="Arial" pitchFamily="-111" charset="0"/>
                <a:ea typeface="ＭＳ Ｐゴシック" pitchFamily="-111" charset="-128"/>
                <a:cs typeface="ＭＳ Ｐゴシック" pitchFamily="-111" charset="-128"/>
              </a:rPr>
              <a:pPr/>
              <a:t>481</a:t>
            </a:fld>
            <a:endParaRPr lang="en-US">
              <a:latin typeface="Arial" pitchFamily="-111" charset="0"/>
              <a:ea typeface="ＭＳ Ｐゴシック" pitchFamily="-111" charset="-128"/>
              <a:cs typeface="ＭＳ Ｐゴシック" pitchFamily="-111" charset="-128"/>
            </a:endParaRPr>
          </a:p>
        </p:txBody>
      </p:sp>
      <p:sp>
        <p:nvSpPr>
          <p:cNvPr id="579587" name="Rectangle 2"/>
          <p:cNvSpPr>
            <a:spLocks noGrp="1" noRot="1" noChangeAspect="1" noChangeArrowheads="1" noTextEdit="1"/>
          </p:cNvSpPr>
          <p:nvPr>
            <p:ph type="sldImg"/>
          </p:nvPr>
        </p:nvSpPr>
        <p:spPr>
          <a:ln/>
        </p:spPr>
      </p:sp>
      <p:sp>
        <p:nvSpPr>
          <p:cNvPr id="579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22406896"/>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4B156636-FA75-C942-9726-4D503DF6593F}" type="slidenum">
              <a:rPr lang="en-US">
                <a:latin typeface="Arial" pitchFamily="-111" charset="0"/>
                <a:ea typeface="ＭＳ Ｐゴシック" pitchFamily="-111" charset="-128"/>
                <a:cs typeface="ＭＳ Ｐゴシック" pitchFamily="-111" charset="-128"/>
              </a:rPr>
              <a:pPr/>
              <a:t>482</a:t>
            </a:fld>
            <a:endParaRPr lang="en-US">
              <a:latin typeface="Arial" pitchFamily="-111" charset="0"/>
              <a:ea typeface="ＭＳ Ｐゴシック" pitchFamily="-111" charset="-128"/>
              <a:cs typeface="ＭＳ Ｐゴシック" pitchFamily="-111" charset="-128"/>
            </a:endParaRPr>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7605945"/>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a:ln/>
        </p:spPr>
      </p:sp>
      <p:sp>
        <p:nvSpPr>
          <p:cNvPr id="5949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4948" name="Slide Number Placeholder 3"/>
          <p:cNvSpPr>
            <a:spLocks noGrp="1"/>
          </p:cNvSpPr>
          <p:nvPr>
            <p:ph type="sldNum" sz="quarter" idx="5"/>
          </p:nvPr>
        </p:nvSpPr>
        <p:spPr>
          <a:noFill/>
        </p:spPr>
        <p:txBody>
          <a:bodyPr/>
          <a:lstStyle/>
          <a:p>
            <a:pPr eaLnBrk="0" hangingPunct="0"/>
            <a:fld id="{1B259898-1D5E-C94A-8265-356C5DF147F5}" type="slidenum">
              <a:rPr lang="en-US" sz="1200" baseline="30000">
                <a:latin typeface="Arial" pitchFamily="-111" charset="0"/>
                <a:ea typeface="Osaka" pitchFamily="-111" charset="-128"/>
                <a:cs typeface="Osaka" pitchFamily="-111" charset="-128"/>
              </a:rPr>
              <a:pPr eaLnBrk="0" hangingPunct="0"/>
              <a:t>484</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203001107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a:ln/>
        </p:spPr>
      </p:sp>
      <p:sp>
        <p:nvSpPr>
          <p:cNvPr id="5969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6996" name="Slide Number Placeholder 3"/>
          <p:cNvSpPr>
            <a:spLocks noGrp="1"/>
          </p:cNvSpPr>
          <p:nvPr>
            <p:ph type="sldNum" sz="quarter" idx="5"/>
          </p:nvPr>
        </p:nvSpPr>
        <p:spPr>
          <a:noFill/>
        </p:spPr>
        <p:txBody>
          <a:bodyPr/>
          <a:lstStyle/>
          <a:p>
            <a:pPr eaLnBrk="0" hangingPunct="0"/>
            <a:fld id="{EBF6B0C2-FF08-9841-BCC2-43CAED810153}" type="slidenum">
              <a:rPr lang="en-US" sz="1200" baseline="30000">
                <a:latin typeface="Arial" pitchFamily="-111" charset="0"/>
                <a:ea typeface="Osaka" pitchFamily="-111" charset="-128"/>
                <a:cs typeface="Osaka" pitchFamily="-111" charset="-128"/>
              </a:rPr>
              <a:pPr eaLnBrk="0" hangingPunct="0"/>
              <a:t>485</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3136256841"/>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Slide Image Placeholder 1"/>
          <p:cNvSpPr>
            <a:spLocks noGrp="1" noRot="1" noChangeAspect="1" noTextEdit="1"/>
          </p:cNvSpPr>
          <p:nvPr>
            <p:ph type="sldImg"/>
          </p:nvPr>
        </p:nvSpPr>
        <p:spPr>
          <a:ln/>
        </p:spPr>
      </p:sp>
      <p:sp>
        <p:nvSpPr>
          <p:cNvPr id="600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00068" name="Slide Number Placeholder 3"/>
          <p:cNvSpPr>
            <a:spLocks noGrp="1"/>
          </p:cNvSpPr>
          <p:nvPr>
            <p:ph type="sldNum" sz="quarter" idx="5"/>
          </p:nvPr>
        </p:nvSpPr>
        <p:spPr>
          <a:noFill/>
        </p:spPr>
        <p:txBody>
          <a:bodyPr/>
          <a:lstStyle/>
          <a:p>
            <a:pPr eaLnBrk="0" hangingPunct="0"/>
            <a:fld id="{DAEFB13C-F6D3-0847-AC61-30E7BDCFFF33}" type="slidenum">
              <a:rPr lang="en-US" sz="1200" baseline="30000">
                <a:latin typeface="Arial" pitchFamily="-111" charset="0"/>
                <a:ea typeface="Osaka" pitchFamily="-111" charset="-128"/>
                <a:cs typeface="Osaka" pitchFamily="-111" charset="-128"/>
              </a:rPr>
              <a:pPr eaLnBrk="0" hangingPunct="0"/>
              <a:t>487</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3899516445"/>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fld id="{42AD8941-6813-E244-B004-88EE79E26EAD}" type="slidenum">
              <a:rPr lang="en-US">
                <a:latin typeface="Arial" pitchFamily="-111" charset="0"/>
                <a:ea typeface="ＭＳ Ｐゴシック" pitchFamily="-111" charset="-128"/>
                <a:cs typeface="ＭＳ Ｐゴシック" pitchFamily="-111" charset="-128"/>
              </a:rPr>
              <a:pPr/>
              <a:t>489</a:t>
            </a:fld>
            <a:endParaRPr lang="en-US">
              <a:latin typeface="Arial" pitchFamily="-111" charset="0"/>
              <a:ea typeface="ＭＳ Ｐゴシック" pitchFamily="-111" charset="-128"/>
              <a:cs typeface="ＭＳ Ｐゴシック" pitchFamily="-111" charset="-128"/>
            </a:endParaRPr>
          </a:p>
        </p:txBody>
      </p:sp>
      <p:sp>
        <p:nvSpPr>
          <p:cNvPr id="645123" name="Rectangle 2"/>
          <p:cNvSpPr>
            <a:spLocks noGrp="1" noRot="1" noChangeAspect="1" noChangeArrowheads="1" noTextEdit="1"/>
          </p:cNvSpPr>
          <p:nvPr>
            <p:ph type="sldImg"/>
          </p:nvPr>
        </p:nvSpPr>
        <p:spPr>
          <a:ln/>
        </p:spPr>
      </p:sp>
      <p:sp>
        <p:nvSpPr>
          <p:cNvPr id="6451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58146170"/>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7"/>
          <p:cNvSpPr>
            <a:spLocks noGrp="1" noChangeArrowheads="1"/>
          </p:cNvSpPr>
          <p:nvPr>
            <p:ph type="sldNum" sz="quarter" idx="5"/>
          </p:nvPr>
        </p:nvSpPr>
        <p:spPr>
          <a:noFill/>
        </p:spPr>
        <p:txBody>
          <a:bodyPr/>
          <a:lstStyle/>
          <a:p>
            <a:fld id="{8998B76B-9CFD-1343-B8D5-E03652EC5CFC}" type="slidenum">
              <a:rPr lang="en-US">
                <a:latin typeface="Arial" pitchFamily="-111" charset="0"/>
                <a:ea typeface="ＭＳ Ｐゴシック" pitchFamily="-111" charset="-128"/>
                <a:cs typeface="ＭＳ Ｐゴシック" pitchFamily="-111" charset="-128"/>
              </a:rPr>
              <a:pPr/>
              <a:t>490</a:t>
            </a:fld>
            <a:endParaRPr lang="en-US">
              <a:latin typeface="Arial" pitchFamily="-111" charset="0"/>
              <a:ea typeface="ＭＳ Ｐゴシック" pitchFamily="-111" charset="-128"/>
              <a:cs typeface="ＭＳ Ｐゴシック" pitchFamily="-111" charset="-128"/>
            </a:endParaRPr>
          </a:p>
        </p:txBody>
      </p:sp>
      <p:sp>
        <p:nvSpPr>
          <p:cNvPr id="647171" name="Rectangle 2"/>
          <p:cNvSpPr>
            <a:spLocks noGrp="1" noRot="1" noChangeAspect="1" noChangeArrowheads="1" noTextEdit="1"/>
          </p:cNvSpPr>
          <p:nvPr>
            <p:ph type="sldImg"/>
          </p:nvPr>
        </p:nvSpPr>
        <p:spPr>
          <a:ln/>
        </p:spPr>
      </p:sp>
      <p:sp>
        <p:nvSpPr>
          <p:cNvPr id="6471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55007420"/>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7"/>
          <p:cNvSpPr>
            <a:spLocks noGrp="1" noChangeArrowheads="1"/>
          </p:cNvSpPr>
          <p:nvPr>
            <p:ph type="sldNum" sz="quarter" idx="5"/>
          </p:nvPr>
        </p:nvSpPr>
        <p:spPr>
          <a:noFill/>
        </p:spPr>
        <p:txBody>
          <a:bodyPr/>
          <a:lstStyle/>
          <a:p>
            <a:fld id="{3AD31602-BC4B-4044-A6AB-16FDFD1E393C}" type="slidenum">
              <a:rPr lang="en-US">
                <a:latin typeface="Arial" pitchFamily="-111" charset="0"/>
                <a:ea typeface="ＭＳ Ｐゴシック" pitchFamily="-111" charset="-128"/>
                <a:cs typeface="ＭＳ Ｐゴシック" pitchFamily="-111" charset="-128"/>
              </a:rPr>
              <a:pPr/>
              <a:t>491</a:t>
            </a:fld>
            <a:endParaRPr lang="en-US">
              <a:latin typeface="Arial" pitchFamily="-111" charset="0"/>
              <a:ea typeface="ＭＳ Ｐゴシック" pitchFamily="-111" charset="-128"/>
              <a:cs typeface="ＭＳ Ｐゴシック" pitchFamily="-111" charset="-128"/>
            </a:endParaRPr>
          </a:p>
        </p:txBody>
      </p:sp>
      <p:sp>
        <p:nvSpPr>
          <p:cNvPr id="649219" name="Rectangle 2"/>
          <p:cNvSpPr>
            <a:spLocks noGrp="1" noRot="1" noChangeAspect="1" noChangeArrowheads="1" noTextEdit="1"/>
          </p:cNvSpPr>
          <p:nvPr>
            <p:ph type="sldImg"/>
          </p:nvPr>
        </p:nvSpPr>
        <p:spPr>
          <a:ln/>
        </p:spPr>
      </p:sp>
      <p:sp>
        <p:nvSpPr>
          <p:cNvPr id="6492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0916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FD8B9FC-337F-3C45-BBC1-FBBF8AD54AB0}" type="slidenum">
              <a:rPr lang="en-US">
                <a:latin typeface="Arial" pitchFamily="-111" charset="0"/>
                <a:ea typeface="ＭＳ Ｐゴシック" pitchFamily="-111" charset="-128"/>
                <a:cs typeface="ＭＳ Ｐゴシック" pitchFamily="-111" charset="-128"/>
              </a:rPr>
              <a:pPr/>
              <a:t>3</a:t>
            </a:fld>
            <a:endParaRPr lang="en-US">
              <a:latin typeface="Arial" pitchFamily="-111" charset="0"/>
              <a:ea typeface="ＭＳ Ｐゴシック" pitchFamily="-111" charset="-128"/>
              <a:cs typeface="ＭＳ Ｐゴシック" pitchFamily="-111"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3490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6083001"/>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7"/>
          <p:cNvSpPr>
            <a:spLocks noGrp="1" noChangeArrowheads="1"/>
          </p:cNvSpPr>
          <p:nvPr>
            <p:ph type="sldNum" sz="quarter" idx="5"/>
          </p:nvPr>
        </p:nvSpPr>
        <p:spPr>
          <a:noFill/>
        </p:spPr>
        <p:txBody>
          <a:bodyPr/>
          <a:lstStyle/>
          <a:p>
            <a:fld id="{88A84BC5-A7F1-4D44-BD00-FB0FDE0A57BB}" type="slidenum">
              <a:rPr lang="en-US">
                <a:latin typeface="Arial" pitchFamily="-111" charset="0"/>
                <a:ea typeface="ＭＳ Ｐゴシック" pitchFamily="-111" charset="-128"/>
                <a:cs typeface="ＭＳ Ｐゴシック" pitchFamily="-111" charset="-128"/>
              </a:rPr>
              <a:pPr/>
              <a:t>492</a:t>
            </a:fld>
            <a:endParaRPr lang="en-US">
              <a:latin typeface="Arial" pitchFamily="-111" charset="0"/>
              <a:ea typeface="ＭＳ Ｐゴシック" pitchFamily="-111" charset="-128"/>
              <a:cs typeface="ＭＳ Ｐゴシック" pitchFamily="-111" charset="-128"/>
            </a:endParaRPr>
          </a:p>
        </p:txBody>
      </p:sp>
      <p:sp>
        <p:nvSpPr>
          <p:cNvPr id="651267" name="Rectangle 2"/>
          <p:cNvSpPr>
            <a:spLocks noGrp="1" noRot="1" noChangeAspect="1" noChangeArrowheads="1" noTextEdit="1"/>
          </p:cNvSpPr>
          <p:nvPr>
            <p:ph type="sldImg"/>
          </p:nvPr>
        </p:nvSpPr>
        <p:spPr>
          <a:ln/>
        </p:spPr>
      </p:sp>
      <p:sp>
        <p:nvSpPr>
          <p:cNvPr id="6512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7532077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7"/>
          <p:cNvSpPr>
            <a:spLocks noGrp="1" noChangeArrowheads="1"/>
          </p:cNvSpPr>
          <p:nvPr>
            <p:ph type="sldNum" sz="quarter" idx="5"/>
          </p:nvPr>
        </p:nvSpPr>
        <p:spPr>
          <a:noFill/>
        </p:spPr>
        <p:txBody>
          <a:bodyPr/>
          <a:lstStyle/>
          <a:p>
            <a:fld id="{7DF23B3B-5ECA-884E-B732-FB945A49DBDC}" type="slidenum">
              <a:rPr lang="en-US">
                <a:latin typeface="Arial" pitchFamily="-111" charset="0"/>
                <a:ea typeface="ＭＳ Ｐゴシック" pitchFamily="-111" charset="-128"/>
                <a:cs typeface="ＭＳ Ｐゴシック" pitchFamily="-111" charset="-128"/>
              </a:rPr>
              <a:pPr/>
              <a:t>493</a:t>
            </a:fld>
            <a:endParaRPr lang="en-US">
              <a:latin typeface="Arial" pitchFamily="-111" charset="0"/>
              <a:ea typeface="ＭＳ Ｐゴシック" pitchFamily="-111" charset="-128"/>
              <a:cs typeface="ＭＳ Ｐゴシック" pitchFamily="-111" charset="-128"/>
            </a:endParaRPr>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4740966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7"/>
          <p:cNvSpPr>
            <a:spLocks noGrp="1" noChangeArrowheads="1"/>
          </p:cNvSpPr>
          <p:nvPr>
            <p:ph type="sldNum" sz="quarter" idx="5"/>
          </p:nvPr>
        </p:nvSpPr>
        <p:spPr>
          <a:noFill/>
        </p:spPr>
        <p:txBody>
          <a:bodyPr/>
          <a:lstStyle/>
          <a:p>
            <a:fld id="{387D5DA6-CDA3-874F-8E21-15FDF0B41576}" type="slidenum">
              <a:rPr lang="en-US">
                <a:latin typeface="Arial" pitchFamily="-111" charset="0"/>
                <a:ea typeface="ＭＳ Ｐゴシック" pitchFamily="-111" charset="-128"/>
                <a:cs typeface="ＭＳ Ｐゴシック" pitchFamily="-111" charset="-128"/>
              </a:rPr>
              <a:pPr/>
              <a:t>494</a:t>
            </a:fld>
            <a:endParaRPr lang="en-US">
              <a:latin typeface="Arial" pitchFamily="-111" charset="0"/>
              <a:ea typeface="ＭＳ Ｐゴシック" pitchFamily="-111" charset="-128"/>
              <a:cs typeface="ＭＳ Ｐゴシック" pitchFamily="-111" charset="-128"/>
            </a:endParaRPr>
          </a:p>
        </p:txBody>
      </p:sp>
      <p:sp>
        <p:nvSpPr>
          <p:cNvPr id="655363" name="Rectangle 2"/>
          <p:cNvSpPr>
            <a:spLocks noGrp="1" noRot="1" noChangeAspect="1" noChangeArrowheads="1" noTextEdit="1"/>
          </p:cNvSpPr>
          <p:nvPr>
            <p:ph type="sldImg"/>
          </p:nvPr>
        </p:nvSpPr>
        <p:spPr>
          <a:ln/>
        </p:spPr>
      </p:sp>
      <p:sp>
        <p:nvSpPr>
          <p:cNvPr id="6553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35073491"/>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7"/>
          <p:cNvSpPr>
            <a:spLocks noGrp="1" noChangeArrowheads="1"/>
          </p:cNvSpPr>
          <p:nvPr>
            <p:ph type="sldNum" sz="quarter" idx="5"/>
          </p:nvPr>
        </p:nvSpPr>
        <p:spPr>
          <a:noFill/>
        </p:spPr>
        <p:txBody>
          <a:bodyPr/>
          <a:lstStyle/>
          <a:p>
            <a:fld id="{66EE6031-F4B8-8A49-92C9-B69CF18220E9}" type="slidenum">
              <a:rPr lang="en-US">
                <a:latin typeface="Arial" pitchFamily="-111" charset="0"/>
                <a:ea typeface="ＭＳ Ｐゴシック" pitchFamily="-111" charset="-128"/>
                <a:cs typeface="ＭＳ Ｐゴシック" pitchFamily="-111" charset="-128"/>
              </a:rPr>
              <a:pPr/>
              <a:t>495</a:t>
            </a:fld>
            <a:endParaRPr lang="en-US">
              <a:latin typeface="Arial" pitchFamily="-111" charset="0"/>
              <a:ea typeface="ＭＳ Ｐゴシック" pitchFamily="-111" charset="-128"/>
              <a:cs typeface="ＭＳ Ｐゴシック" pitchFamily="-111" charset="-128"/>
            </a:endParaRPr>
          </a:p>
        </p:txBody>
      </p:sp>
      <p:sp>
        <p:nvSpPr>
          <p:cNvPr id="657411" name="Rectangle 2"/>
          <p:cNvSpPr>
            <a:spLocks noGrp="1" noRot="1" noChangeAspect="1" noChangeArrowheads="1" noTextEdit="1"/>
          </p:cNvSpPr>
          <p:nvPr>
            <p:ph type="sldImg"/>
          </p:nvPr>
        </p:nvSpPr>
        <p:spPr>
          <a:ln/>
        </p:spPr>
      </p:sp>
      <p:sp>
        <p:nvSpPr>
          <p:cNvPr id="6574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64631624"/>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7"/>
          <p:cNvSpPr>
            <a:spLocks noGrp="1" noChangeArrowheads="1"/>
          </p:cNvSpPr>
          <p:nvPr>
            <p:ph type="sldNum" sz="quarter" idx="5"/>
          </p:nvPr>
        </p:nvSpPr>
        <p:spPr>
          <a:noFill/>
        </p:spPr>
        <p:txBody>
          <a:bodyPr/>
          <a:lstStyle/>
          <a:p>
            <a:fld id="{4375AD44-FA4C-2645-A4CA-3AA95759CF66}" type="slidenum">
              <a:rPr lang="en-US">
                <a:latin typeface="Arial" pitchFamily="-111" charset="0"/>
                <a:ea typeface="ＭＳ Ｐゴシック" pitchFamily="-111" charset="-128"/>
                <a:cs typeface="ＭＳ Ｐゴシック" pitchFamily="-111" charset="-128"/>
              </a:rPr>
              <a:pPr/>
              <a:t>496</a:t>
            </a:fld>
            <a:endParaRPr lang="en-US">
              <a:latin typeface="Arial" pitchFamily="-111" charset="0"/>
              <a:ea typeface="ＭＳ Ｐゴシック" pitchFamily="-111" charset="-128"/>
              <a:cs typeface="ＭＳ Ｐゴシック" pitchFamily="-111" charset="-128"/>
            </a:endParaRPr>
          </a:p>
        </p:txBody>
      </p:sp>
      <p:sp>
        <p:nvSpPr>
          <p:cNvPr id="659459" name="Rectangle 2"/>
          <p:cNvSpPr>
            <a:spLocks noGrp="1" noRot="1" noChangeAspect="1" noChangeArrowheads="1" noTextEdit="1"/>
          </p:cNvSpPr>
          <p:nvPr>
            <p:ph type="sldImg"/>
          </p:nvPr>
        </p:nvSpPr>
        <p:spPr>
          <a:ln/>
        </p:spPr>
      </p:sp>
      <p:sp>
        <p:nvSpPr>
          <p:cNvPr id="6594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12310756"/>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7"/>
          <p:cNvSpPr>
            <a:spLocks noGrp="1" noChangeArrowheads="1"/>
          </p:cNvSpPr>
          <p:nvPr>
            <p:ph type="sldNum" sz="quarter" idx="5"/>
          </p:nvPr>
        </p:nvSpPr>
        <p:spPr>
          <a:noFill/>
        </p:spPr>
        <p:txBody>
          <a:bodyPr/>
          <a:lstStyle/>
          <a:p>
            <a:fld id="{9B5D5EC0-E9C3-F442-9D0F-307B6CB2EBA3}" type="slidenum">
              <a:rPr lang="en-US">
                <a:latin typeface="Arial" pitchFamily="-111" charset="0"/>
                <a:ea typeface="ＭＳ Ｐゴシック" pitchFamily="-111" charset="-128"/>
                <a:cs typeface="ＭＳ Ｐゴシック" pitchFamily="-111" charset="-128"/>
              </a:rPr>
              <a:pPr/>
              <a:t>497</a:t>
            </a:fld>
            <a:endParaRPr lang="en-US">
              <a:latin typeface="Arial" pitchFamily="-111" charset="0"/>
              <a:ea typeface="ＭＳ Ｐゴシック" pitchFamily="-111" charset="-128"/>
              <a:cs typeface="ＭＳ Ｐゴシック" pitchFamily="-111" charset="-128"/>
            </a:endParaRPr>
          </a:p>
        </p:txBody>
      </p:sp>
      <p:sp>
        <p:nvSpPr>
          <p:cNvPr id="661507" name="Rectangle 2"/>
          <p:cNvSpPr>
            <a:spLocks noGrp="1" noRot="1" noChangeAspect="1" noChangeArrowheads="1" noTextEdit="1"/>
          </p:cNvSpPr>
          <p:nvPr>
            <p:ph type="sldImg"/>
          </p:nvPr>
        </p:nvSpPr>
        <p:spPr>
          <a:ln/>
        </p:spPr>
      </p:sp>
      <p:sp>
        <p:nvSpPr>
          <p:cNvPr id="6615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60274330"/>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7"/>
          <p:cNvSpPr>
            <a:spLocks noGrp="1" noChangeArrowheads="1"/>
          </p:cNvSpPr>
          <p:nvPr>
            <p:ph type="sldNum" sz="quarter" idx="5"/>
          </p:nvPr>
        </p:nvSpPr>
        <p:spPr>
          <a:noFill/>
        </p:spPr>
        <p:txBody>
          <a:bodyPr/>
          <a:lstStyle/>
          <a:p>
            <a:fld id="{77E63D92-6429-6D49-A327-342917A46443}" type="slidenum">
              <a:rPr lang="en-US">
                <a:latin typeface="Arial" pitchFamily="-111" charset="0"/>
                <a:ea typeface="ＭＳ Ｐゴシック" pitchFamily="-111" charset="-128"/>
                <a:cs typeface="ＭＳ Ｐゴシック" pitchFamily="-111" charset="-128"/>
              </a:rPr>
              <a:pPr/>
              <a:t>498</a:t>
            </a:fld>
            <a:endParaRPr lang="en-US">
              <a:latin typeface="Arial" pitchFamily="-111" charset="0"/>
              <a:ea typeface="ＭＳ Ｐゴシック" pitchFamily="-111" charset="-128"/>
              <a:cs typeface="ＭＳ Ｐゴシック" pitchFamily="-111" charset="-128"/>
            </a:endParaRPr>
          </a:p>
        </p:txBody>
      </p:sp>
      <p:sp>
        <p:nvSpPr>
          <p:cNvPr id="663555" name="Rectangle 2"/>
          <p:cNvSpPr>
            <a:spLocks noGrp="1" noRot="1" noChangeAspect="1" noChangeArrowheads="1" noTextEdit="1"/>
          </p:cNvSpPr>
          <p:nvPr>
            <p:ph type="sldImg"/>
          </p:nvPr>
        </p:nvSpPr>
        <p:spPr>
          <a:ln/>
        </p:spPr>
      </p:sp>
      <p:sp>
        <p:nvSpPr>
          <p:cNvPr id="6635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6913875"/>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7"/>
          <p:cNvSpPr>
            <a:spLocks noGrp="1" noChangeArrowheads="1"/>
          </p:cNvSpPr>
          <p:nvPr>
            <p:ph type="sldNum" sz="quarter" idx="5"/>
          </p:nvPr>
        </p:nvSpPr>
        <p:spPr>
          <a:noFill/>
        </p:spPr>
        <p:txBody>
          <a:bodyPr/>
          <a:lstStyle/>
          <a:p>
            <a:fld id="{A1820D76-007F-B040-B6A1-4D72D5C76B00}" type="slidenum">
              <a:rPr lang="en-US">
                <a:latin typeface="Arial" pitchFamily="-111" charset="0"/>
                <a:ea typeface="ＭＳ Ｐゴシック" pitchFamily="-111" charset="-128"/>
                <a:cs typeface="ＭＳ Ｐゴシック" pitchFamily="-111" charset="-128"/>
              </a:rPr>
              <a:pPr/>
              <a:t>499</a:t>
            </a:fld>
            <a:endParaRPr lang="en-US">
              <a:latin typeface="Arial" pitchFamily="-111" charset="0"/>
              <a:ea typeface="ＭＳ Ｐゴシック" pitchFamily="-111" charset="-128"/>
              <a:cs typeface="ＭＳ Ｐゴシック" pitchFamily="-111" charset="-128"/>
            </a:endParaRPr>
          </a:p>
        </p:txBody>
      </p:sp>
      <p:sp>
        <p:nvSpPr>
          <p:cNvPr id="665603" name="Rectangle 2"/>
          <p:cNvSpPr>
            <a:spLocks noGrp="1" noRot="1" noChangeAspect="1" noChangeArrowheads="1" noTextEdit="1"/>
          </p:cNvSpPr>
          <p:nvPr>
            <p:ph type="sldImg"/>
          </p:nvPr>
        </p:nvSpPr>
        <p:spPr>
          <a:ln/>
        </p:spPr>
      </p:sp>
      <p:sp>
        <p:nvSpPr>
          <p:cNvPr id="6656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1863146"/>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7"/>
          <p:cNvSpPr>
            <a:spLocks noGrp="1" noChangeArrowheads="1"/>
          </p:cNvSpPr>
          <p:nvPr>
            <p:ph type="sldNum" sz="quarter" idx="5"/>
          </p:nvPr>
        </p:nvSpPr>
        <p:spPr>
          <a:noFill/>
        </p:spPr>
        <p:txBody>
          <a:bodyPr/>
          <a:lstStyle/>
          <a:p>
            <a:fld id="{C988DC35-878C-1F48-884E-F6E2DD3A3F1A}" type="slidenum">
              <a:rPr lang="en-US">
                <a:latin typeface="Arial" pitchFamily="-111" charset="0"/>
                <a:ea typeface="ＭＳ Ｐゴシック" pitchFamily="-111" charset="-128"/>
                <a:cs typeface="ＭＳ Ｐゴシック" pitchFamily="-111" charset="-128"/>
              </a:rPr>
              <a:pPr/>
              <a:t>500</a:t>
            </a:fld>
            <a:endParaRPr lang="en-US">
              <a:latin typeface="Arial" pitchFamily="-111" charset="0"/>
              <a:ea typeface="ＭＳ Ｐゴシック" pitchFamily="-111" charset="-128"/>
              <a:cs typeface="ＭＳ Ｐゴシック" pitchFamily="-111" charset="-128"/>
            </a:endParaRPr>
          </a:p>
        </p:txBody>
      </p:sp>
      <p:sp>
        <p:nvSpPr>
          <p:cNvPr id="667651" name="Rectangle 2"/>
          <p:cNvSpPr>
            <a:spLocks noGrp="1" noRot="1" noChangeAspect="1" noChangeArrowheads="1" noTextEdit="1"/>
          </p:cNvSpPr>
          <p:nvPr>
            <p:ph type="sldImg"/>
          </p:nvPr>
        </p:nvSpPr>
        <p:spPr>
          <a:ln/>
        </p:spPr>
      </p:sp>
      <p:sp>
        <p:nvSpPr>
          <p:cNvPr id="6676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683149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7"/>
          <p:cNvSpPr>
            <a:spLocks noGrp="1" noChangeArrowheads="1"/>
          </p:cNvSpPr>
          <p:nvPr>
            <p:ph type="sldNum" sz="quarter" idx="5"/>
          </p:nvPr>
        </p:nvSpPr>
        <p:spPr>
          <a:noFill/>
        </p:spPr>
        <p:txBody>
          <a:bodyPr/>
          <a:lstStyle/>
          <a:p>
            <a:fld id="{E6548C54-7A0A-F94C-BC06-D454F3E61D49}" type="slidenum">
              <a:rPr lang="en-US">
                <a:latin typeface="Arial" pitchFamily="-111" charset="0"/>
                <a:ea typeface="ＭＳ Ｐゴシック" pitchFamily="-111" charset="-128"/>
                <a:cs typeface="ＭＳ Ｐゴシック" pitchFamily="-111" charset="-128"/>
              </a:rPr>
              <a:pPr/>
              <a:t>501</a:t>
            </a:fld>
            <a:endParaRPr lang="en-US">
              <a:latin typeface="Arial" pitchFamily="-111" charset="0"/>
              <a:ea typeface="ＭＳ Ｐゴシック" pitchFamily="-111" charset="-128"/>
              <a:cs typeface="ＭＳ Ｐゴシック" pitchFamily="-111" charset="-128"/>
            </a:endParaRPr>
          </a:p>
        </p:txBody>
      </p:sp>
      <p:sp>
        <p:nvSpPr>
          <p:cNvPr id="669699" name="Rectangle 2"/>
          <p:cNvSpPr>
            <a:spLocks noGrp="1" noRot="1" noChangeAspect="1" noChangeArrowheads="1" noTextEdit="1"/>
          </p:cNvSpPr>
          <p:nvPr>
            <p:ph type="sldImg"/>
          </p:nvPr>
        </p:nvSpPr>
        <p:spPr>
          <a:ln/>
        </p:spPr>
      </p:sp>
      <p:sp>
        <p:nvSpPr>
          <p:cNvPr id="6697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71449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0952454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7"/>
          <p:cNvSpPr>
            <a:spLocks noGrp="1" noChangeArrowheads="1"/>
          </p:cNvSpPr>
          <p:nvPr>
            <p:ph type="sldNum" sz="quarter" idx="5"/>
          </p:nvPr>
        </p:nvSpPr>
        <p:spPr>
          <a:noFill/>
        </p:spPr>
        <p:txBody>
          <a:bodyPr/>
          <a:lstStyle/>
          <a:p>
            <a:fld id="{B9AAEE95-56C0-9644-83C7-4CAB2A556CE2}" type="slidenum">
              <a:rPr lang="en-US">
                <a:latin typeface="Arial" pitchFamily="-111" charset="0"/>
                <a:ea typeface="ＭＳ Ｐゴシック" pitchFamily="-111" charset="-128"/>
                <a:cs typeface="ＭＳ Ｐゴシック" pitchFamily="-111" charset="-128"/>
              </a:rPr>
              <a:pPr/>
              <a:t>502</a:t>
            </a:fld>
            <a:endParaRPr lang="en-US">
              <a:latin typeface="Arial" pitchFamily="-111" charset="0"/>
              <a:ea typeface="ＭＳ Ｐゴシック" pitchFamily="-111" charset="-128"/>
              <a:cs typeface="ＭＳ Ｐゴシック" pitchFamily="-111" charset="-128"/>
            </a:endParaRPr>
          </a:p>
        </p:txBody>
      </p:sp>
      <p:sp>
        <p:nvSpPr>
          <p:cNvPr id="671747" name="Rectangle 2"/>
          <p:cNvSpPr>
            <a:spLocks noGrp="1" noRot="1" noChangeAspect="1" noChangeArrowheads="1" noTextEdit="1"/>
          </p:cNvSpPr>
          <p:nvPr>
            <p:ph type="sldImg"/>
          </p:nvPr>
        </p:nvSpPr>
        <p:spPr>
          <a:ln/>
        </p:spPr>
      </p:sp>
      <p:sp>
        <p:nvSpPr>
          <p:cNvPr id="6717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34949812"/>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7"/>
          <p:cNvSpPr>
            <a:spLocks noGrp="1" noChangeArrowheads="1"/>
          </p:cNvSpPr>
          <p:nvPr>
            <p:ph type="sldNum" sz="quarter" idx="5"/>
          </p:nvPr>
        </p:nvSpPr>
        <p:spPr>
          <a:noFill/>
        </p:spPr>
        <p:txBody>
          <a:bodyPr/>
          <a:lstStyle/>
          <a:p>
            <a:fld id="{0D7EBE88-D02E-5846-9EE7-A3888B4F5048}" type="slidenum">
              <a:rPr lang="en-US">
                <a:latin typeface="Arial" pitchFamily="-111" charset="0"/>
                <a:ea typeface="ＭＳ Ｐゴシック" pitchFamily="-111" charset="-128"/>
                <a:cs typeface="ＭＳ Ｐゴシック" pitchFamily="-111" charset="-128"/>
              </a:rPr>
              <a:pPr/>
              <a:t>503</a:t>
            </a:fld>
            <a:endParaRPr lang="en-US">
              <a:latin typeface="Arial" pitchFamily="-111" charset="0"/>
              <a:ea typeface="ＭＳ Ｐゴシック" pitchFamily="-111" charset="-128"/>
              <a:cs typeface="ＭＳ Ｐゴシック" pitchFamily="-111" charset="-128"/>
            </a:endParaRPr>
          </a:p>
        </p:txBody>
      </p:sp>
      <p:sp>
        <p:nvSpPr>
          <p:cNvPr id="673795" name="Rectangle 2"/>
          <p:cNvSpPr>
            <a:spLocks noGrp="1" noRot="1" noChangeAspect="1" noChangeArrowheads="1" noTextEdit="1"/>
          </p:cNvSpPr>
          <p:nvPr>
            <p:ph type="sldImg"/>
          </p:nvPr>
        </p:nvSpPr>
        <p:spPr>
          <a:ln/>
        </p:spPr>
      </p:sp>
      <p:sp>
        <p:nvSpPr>
          <p:cNvPr id="6737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251702"/>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a:spLocks noGrp="1" noChangeArrowheads="1"/>
          </p:cNvSpPr>
          <p:nvPr>
            <p:ph type="sldNum" sz="quarter" idx="5"/>
          </p:nvPr>
        </p:nvSpPr>
        <p:spPr>
          <a:noFill/>
        </p:spPr>
        <p:txBody>
          <a:bodyPr/>
          <a:lstStyle/>
          <a:p>
            <a:fld id="{CB069141-BD1E-344D-92C9-AED0A05D3AE3}" type="slidenum">
              <a:rPr lang="en-US">
                <a:latin typeface="Arial" pitchFamily="-111" charset="0"/>
                <a:ea typeface="ＭＳ Ｐゴシック" pitchFamily="-111" charset="-128"/>
                <a:cs typeface="ＭＳ Ｐゴシック" pitchFamily="-111" charset="-128"/>
              </a:rPr>
              <a:pPr/>
              <a:t>504</a:t>
            </a:fld>
            <a:endParaRPr lang="en-US">
              <a:latin typeface="Arial" pitchFamily="-111" charset="0"/>
              <a:ea typeface="ＭＳ Ｐゴシック" pitchFamily="-111" charset="-128"/>
              <a:cs typeface="ＭＳ Ｐゴシック" pitchFamily="-111" charset="-128"/>
            </a:endParaRPr>
          </a:p>
        </p:txBody>
      </p:sp>
      <p:sp>
        <p:nvSpPr>
          <p:cNvPr id="675843" name="Rectangle 2"/>
          <p:cNvSpPr>
            <a:spLocks noGrp="1" noRot="1" noChangeAspect="1" noChangeArrowheads="1" noTextEdit="1"/>
          </p:cNvSpPr>
          <p:nvPr>
            <p:ph type="sldImg"/>
          </p:nvPr>
        </p:nvSpPr>
        <p:spPr>
          <a:ln/>
        </p:spPr>
      </p:sp>
      <p:sp>
        <p:nvSpPr>
          <p:cNvPr id="6758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46847263"/>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7"/>
          <p:cNvSpPr>
            <a:spLocks noGrp="1" noChangeArrowheads="1"/>
          </p:cNvSpPr>
          <p:nvPr>
            <p:ph type="sldNum" sz="quarter" idx="5"/>
          </p:nvPr>
        </p:nvSpPr>
        <p:spPr>
          <a:noFill/>
        </p:spPr>
        <p:txBody>
          <a:bodyPr/>
          <a:lstStyle/>
          <a:p>
            <a:fld id="{524A461A-5CCA-D84E-99A8-43F45EBAAA44}" type="slidenum">
              <a:rPr lang="en-US">
                <a:latin typeface="Arial" pitchFamily="-111" charset="0"/>
                <a:ea typeface="ＭＳ Ｐゴシック" pitchFamily="-111" charset="-128"/>
                <a:cs typeface="ＭＳ Ｐゴシック" pitchFamily="-111" charset="-128"/>
              </a:rPr>
              <a:pPr/>
              <a:t>505</a:t>
            </a:fld>
            <a:endParaRPr lang="en-US">
              <a:latin typeface="Arial" pitchFamily="-111" charset="0"/>
              <a:ea typeface="ＭＳ Ｐゴシック" pitchFamily="-111" charset="-128"/>
              <a:cs typeface="ＭＳ Ｐゴシック" pitchFamily="-111" charset="-128"/>
            </a:endParaRPr>
          </a:p>
        </p:txBody>
      </p:sp>
      <p:sp>
        <p:nvSpPr>
          <p:cNvPr id="677891" name="Rectangle 2"/>
          <p:cNvSpPr>
            <a:spLocks noGrp="1" noRot="1" noChangeAspect="1" noChangeArrowheads="1" noTextEdit="1"/>
          </p:cNvSpPr>
          <p:nvPr>
            <p:ph type="sldImg"/>
          </p:nvPr>
        </p:nvSpPr>
        <p:spPr>
          <a:ln/>
        </p:spPr>
      </p:sp>
      <p:sp>
        <p:nvSpPr>
          <p:cNvPr id="6778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68848884"/>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fld id="{42AD8941-6813-E244-B004-88EE79E26EAD}" type="slidenum">
              <a:rPr lang="en-US">
                <a:latin typeface="Arial" pitchFamily="-111" charset="0"/>
                <a:ea typeface="ＭＳ Ｐゴシック" pitchFamily="-111" charset="-128"/>
                <a:cs typeface="ＭＳ Ｐゴシック" pitchFamily="-111" charset="-128"/>
              </a:rPr>
              <a:pPr/>
              <a:t>506</a:t>
            </a:fld>
            <a:endParaRPr lang="en-US">
              <a:latin typeface="Arial" pitchFamily="-111" charset="0"/>
              <a:ea typeface="ＭＳ Ｐゴシック" pitchFamily="-111" charset="-128"/>
              <a:cs typeface="ＭＳ Ｐゴシック" pitchFamily="-111" charset="-128"/>
            </a:endParaRPr>
          </a:p>
        </p:txBody>
      </p:sp>
      <p:sp>
        <p:nvSpPr>
          <p:cNvPr id="645123" name="Rectangle 2"/>
          <p:cNvSpPr>
            <a:spLocks noGrp="1" noRot="1" noChangeAspect="1" noChangeArrowheads="1" noTextEdit="1"/>
          </p:cNvSpPr>
          <p:nvPr>
            <p:ph type="sldImg"/>
          </p:nvPr>
        </p:nvSpPr>
        <p:spPr>
          <a:ln/>
        </p:spPr>
      </p:sp>
      <p:sp>
        <p:nvSpPr>
          <p:cNvPr id="6451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40806980"/>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p:spPr>
        <p:txBody>
          <a:bodyPr/>
          <a:lstStyle/>
          <a:p>
            <a:fld id="{BD120710-8F99-8D4C-BC3B-F3BE73F39EC3}" type="slidenum">
              <a:rPr lang="en-US">
                <a:latin typeface="Arial" pitchFamily="-111" charset="0"/>
                <a:ea typeface="ＭＳ Ｐゴシック" pitchFamily="-111" charset="-128"/>
                <a:cs typeface="ＭＳ Ｐゴシック" pitchFamily="-111" charset="-128"/>
              </a:rPr>
              <a:pPr/>
              <a:t>507</a:t>
            </a:fld>
            <a:endParaRPr lang="en-US">
              <a:latin typeface="Arial" pitchFamily="-111" charset="0"/>
              <a:ea typeface="ＭＳ Ｐゴシック" pitchFamily="-111" charset="-128"/>
              <a:cs typeface="ＭＳ Ｐゴシック" pitchFamily="-111" charset="-128"/>
            </a:endParaRPr>
          </a:p>
        </p:txBody>
      </p:sp>
      <p:sp>
        <p:nvSpPr>
          <p:cNvPr id="481283" name="Rectangle 2"/>
          <p:cNvSpPr>
            <a:spLocks noGrp="1" noRot="1" noChangeAspect="1" noChangeArrowheads="1" noTextEdit="1"/>
          </p:cNvSpPr>
          <p:nvPr>
            <p:ph type="sldImg"/>
          </p:nvPr>
        </p:nvSpPr>
        <p:spPr>
          <a:ln/>
        </p:spPr>
      </p:sp>
      <p:sp>
        <p:nvSpPr>
          <p:cNvPr id="4812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53778789"/>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508</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85229291"/>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509</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82428384"/>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p:spPr>
        <p:txBody>
          <a:bodyPr/>
          <a:lstStyle/>
          <a:p>
            <a:fld id="{BC630497-7F3E-8D42-861D-1A37E1AC68A4}" type="slidenum">
              <a:rPr lang="en-US">
                <a:latin typeface="Arial" pitchFamily="-111" charset="0"/>
                <a:ea typeface="ＭＳ Ｐゴシック" pitchFamily="-111" charset="-128"/>
                <a:cs typeface="ＭＳ Ｐゴシック" pitchFamily="-111" charset="-128"/>
              </a:rPr>
              <a:pPr/>
              <a:t>510</a:t>
            </a:fld>
            <a:endParaRPr lang="en-US">
              <a:latin typeface="Arial" pitchFamily="-111" charset="0"/>
              <a:ea typeface="ＭＳ Ｐゴシック" pitchFamily="-111" charset="-128"/>
              <a:cs typeface="ＭＳ Ｐゴシック" pitchFamily="-111" charset="-128"/>
            </a:endParaRPr>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12652278"/>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p:spPr>
        <p:txBody>
          <a:bodyPr/>
          <a:lstStyle/>
          <a:p>
            <a:fld id="{7BF0AA79-ACD2-E844-89E4-DA2B4B77DA4F}" type="slidenum">
              <a:rPr lang="en-US">
                <a:latin typeface="Arial" pitchFamily="-111" charset="0"/>
                <a:ea typeface="ＭＳ Ｐゴシック" pitchFamily="-111" charset="-128"/>
                <a:cs typeface="ＭＳ Ｐゴシック" pitchFamily="-111" charset="-128"/>
              </a:rPr>
              <a:pPr/>
              <a:t>511</a:t>
            </a:fld>
            <a:endParaRPr lang="en-US">
              <a:latin typeface="Arial" pitchFamily="-111" charset="0"/>
              <a:ea typeface="ＭＳ Ｐゴシック" pitchFamily="-111" charset="-128"/>
              <a:cs typeface="ＭＳ Ｐゴシック" pitchFamily="-111" charset="-128"/>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61637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26903615"/>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p:spPr>
        <p:txBody>
          <a:bodyPr/>
          <a:lstStyle/>
          <a:p>
            <a:fld id="{622B0CDF-EFB4-AE4B-BC36-EC81E52317DF}" type="slidenum">
              <a:rPr lang="en-US">
                <a:latin typeface="Arial" pitchFamily="-111" charset="0"/>
                <a:ea typeface="ＭＳ Ｐゴシック" pitchFamily="-111" charset="-128"/>
                <a:cs typeface="ＭＳ Ｐゴシック" pitchFamily="-111" charset="-128"/>
              </a:rPr>
              <a:pPr/>
              <a:t>512</a:t>
            </a:fld>
            <a:endParaRPr lang="en-US">
              <a:latin typeface="Arial" pitchFamily="-111" charset="0"/>
              <a:ea typeface="ＭＳ Ｐゴシック" pitchFamily="-111" charset="-128"/>
              <a:cs typeface="ＭＳ Ｐゴシック" pitchFamily="-111" charset="-128"/>
            </a:endParaRPr>
          </a:p>
        </p:txBody>
      </p:sp>
      <p:sp>
        <p:nvSpPr>
          <p:cNvPr id="499715" name="Rectangle 2"/>
          <p:cNvSpPr>
            <a:spLocks noGrp="1" noRot="1" noChangeAspect="1" noChangeArrowheads="1" noTextEdit="1"/>
          </p:cNvSpPr>
          <p:nvPr>
            <p:ph type="sldImg"/>
          </p:nvPr>
        </p:nvSpPr>
        <p:spPr>
          <a:ln/>
        </p:spPr>
      </p:sp>
      <p:sp>
        <p:nvSpPr>
          <p:cNvPr id="4997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4345416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p:spPr>
        <p:txBody>
          <a:bodyPr/>
          <a:lstStyle/>
          <a:p>
            <a:fld id="{CD618CBB-CA12-EC4E-AF94-A6E54136DF54}" type="slidenum">
              <a:rPr lang="en-US">
                <a:latin typeface="Arial" pitchFamily="-111" charset="0"/>
                <a:ea typeface="ＭＳ Ｐゴシック" pitchFamily="-111" charset="-128"/>
                <a:cs typeface="ＭＳ Ｐゴシック" pitchFamily="-111" charset="-128"/>
              </a:rPr>
              <a:pPr/>
              <a:t>513</a:t>
            </a:fld>
            <a:endParaRPr lang="en-US">
              <a:latin typeface="Arial" pitchFamily="-111" charset="0"/>
              <a:ea typeface="ＭＳ Ｐゴシック" pitchFamily="-111" charset="-128"/>
              <a:cs typeface="ＭＳ Ｐゴシック" pitchFamily="-111" charset="-128"/>
            </a:endParaRPr>
          </a:p>
        </p:txBody>
      </p:sp>
      <p:sp>
        <p:nvSpPr>
          <p:cNvPr id="491523" name="Rectangle 2"/>
          <p:cNvSpPr>
            <a:spLocks noGrp="1" noRot="1" noChangeAspect="1" noChangeArrowheads="1" noTextEdit="1"/>
          </p:cNvSpPr>
          <p:nvPr>
            <p:ph type="sldImg"/>
          </p:nvPr>
        </p:nvSpPr>
        <p:spPr>
          <a:ln/>
        </p:spPr>
      </p:sp>
      <p:sp>
        <p:nvSpPr>
          <p:cNvPr id="4915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44826581"/>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514</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33301516"/>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D6533C8-DD1F-7E44-9635-13C61ED71478}" type="slidenum">
              <a:rPr lang="en-US">
                <a:latin typeface="Arial" pitchFamily="-111" charset="0"/>
                <a:ea typeface="ＭＳ Ｐゴシック" pitchFamily="-111" charset="-128"/>
                <a:cs typeface="ＭＳ Ｐゴシック" pitchFamily="-111" charset="-128"/>
              </a:rPr>
              <a:pPr/>
              <a:t>516</a:t>
            </a:fld>
            <a:endParaRPr lang="en-US">
              <a:latin typeface="Arial" pitchFamily="-111" charset="0"/>
              <a:ea typeface="ＭＳ Ｐゴシック" pitchFamily="-111" charset="-128"/>
              <a:cs typeface="ＭＳ Ｐゴシック" pitchFamily="-111"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8573087"/>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Slide Image Placeholder 1"/>
          <p:cNvSpPr>
            <a:spLocks noGrp="1" noRot="1" noChangeAspect="1" noTextEdit="1"/>
          </p:cNvSpPr>
          <p:nvPr>
            <p:ph type="sldImg"/>
          </p:nvPr>
        </p:nvSpPr>
        <p:spPr>
          <a:ln/>
        </p:spPr>
      </p:sp>
      <p:sp>
        <p:nvSpPr>
          <p:cNvPr id="6809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0964" name="Slide Number Placeholder 3"/>
          <p:cNvSpPr>
            <a:spLocks noGrp="1"/>
          </p:cNvSpPr>
          <p:nvPr>
            <p:ph type="sldNum" sz="quarter" idx="5"/>
          </p:nvPr>
        </p:nvSpPr>
        <p:spPr>
          <a:noFill/>
        </p:spPr>
        <p:txBody>
          <a:bodyPr/>
          <a:lstStyle/>
          <a:p>
            <a:fld id="{BE6E4419-943D-D845-939C-0C757455CE44}" type="slidenum">
              <a:rPr lang="en-US">
                <a:solidFill>
                  <a:srgbClr val="000000"/>
                </a:solidFill>
                <a:latin typeface="Arial" pitchFamily="-111" charset="0"/>
                <a:ea typeface="ＭＳ Ｐゴシック" pitchFamily="-111" charset="-128"/>
                <a:cs typeface="ＭＳ Ｐゴシック" pitchFamily="-111" charset="-128"/>
              </a:rPr>
              <a:pPr/>
              <a:t>545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80230192"/>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Slide Image Placeholder 1"/>
          <p:cNvSpPr>
            <a:spLocks noGrp="1" noRot="1" noChangeAspect="1" noTextEdit="1"/>
          </p:cNvSpPr>
          <p:nvPr>
            <p:ph type="sldImg"/>
          </p:nvPr>
        </p:nvSpPr>
        <p:spPr>
          <a:ln/>
        </p:spPr>
      </p:sp>
      <p:sp>
        <p:nvSpPr>
          <p:cNvPr id="6830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3012" name="Slide Number Placeholder 3"/>
          <p:cNvSpPr>
            <a:spLocks noGrp="1"/>
          </p:cNvSpPr>
          <p:nvPr>
            <p:ph type="sldNum" sz="quarter" idx="5"/>
          </p:nvPr>
        </p:nvSpPr>
        <p:spPr>
          <a:noFill/>
        </p:spPr>
        <p:txBody>
          <a:bodyPr/>
          <a:lstStyle/>
          <a:p>
            <a:fld id="{2CB99022-AB61-2E4A-8482-3F69B5B4C83C}" type="slidenum">
              <a:rPr lang="en-US">
                <a:solidFill>
                  <a:srgbClr val="000000"/>
                </a:solidFill>
                <a:latin typeface="Arial" pitchFamily="-111" charset="0"/>
                <a:ea typeface="ＭＳ Ｐゴシック" pitchFamily="-111" charset="-128"/>
                <a:cs typeface="ＭＳ Ｐゴシック" pitchFamily="-111" charset="-128"/>
              </a:rPr>
              <a:pPr/>
              <a:t>546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63806316"/>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Slide Image Placeholder 1"/>
          <p:cNvSpPr>
            <a:spLocks noGrp="1" noRot="1" noChangeAspect="1" noTextEdit="1"/>
          </p:cNvSpPr>
          <p:nvPr>
            <p:ph type="sldImg"/>
          </p:nvPr>
        </p:nvSpPr>
        <p:spPr>
          <a:ln/>
        </p:spPr>
      </p:sp>
      <p:sp>
        <p:nvSpPr>
          <p:cNvPr id="685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5060" name="Slide Number Placeholder 3"/>
          <p:cNvSpPr>
            <a:spLocks noGrp="1"/>
          </p:cNvSpPr>
          <p:nvPr>
            <p:ph type="sldNum" sz="quarter" idx="5"/>
          </p:nvPr>
        </p:nvSpPr>
        <p:spPr>
          <a:noFill/>
        </p:spPr>
        <p:txBody>
          <a:bodyPr/>
          <a:lstStyle/>
          <a:p>
            <a:fld id="{5831D75D-639F-DD40-AF07-E0D32C194C31}" type="slidenum">
              <a:rPr lang="en-US">
                <a:solidFill>
                  <a:srgbClr val="000000"/>
                </a:solidFill>
                <a:latin typeface="Arial" pitchFamily="-111" charset="0"/>
                <a:ea typeface="ＭＳ Ｐゴシック" pitchFamily="-111" charset="-128"/>
                <a:cs typeface="ＭＳ Ｐゴシック" pitchFamily="-111" charset="-128"/>
              </a:rPr>
              <a:pPr/>
              <a:t>547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02854354"/>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Slide Image Placeholder 1"/>
          <p:cNvSpPr>
            <a:spLocks noGrp="1" noRot="1" noChangeAspect="1" noTextEdit="1"/>
          </p:cNvSpPr>
          <p:nvPr>
            <p:ph type="sldImg"/>
          </p:nvPr>
        </p:nvSpPr>
        <p:spPr>
          <a:ln/>
        </p:spPr>
      </p:sp>
      <p:sp>
        <p:nvSpPr>
          <p:cNvPr id="6871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7108" name="Slide Number Placeholder 3"/>
          <p:cNvSpPr>
            <a:spLocks noGrp="1"/>
          </p:cNvSpPr>
          <p:nvPr>
            <p:ph type="sldNum" sz="quarter" idx="5"/>
          </p:nvPr>
        </p:nvSpPr>
        <p:spPr>
          <a:noFill/>
        </p:spPr>
        <p:txBody>
          <a:bodyPr/>
          <a:lstStyle/>
          <a:p>
            <a:fld id="{CAFA40F9-5E27-1B4D-B8A8-F0771132BBFF}" type="slidenum">
              <a:rPr lang="en-US">
                <a:solidFill>
                  <a:srgbClr val="000000"/>
                </a:solidFill>
                <a:latin typeface="Arial" pitchFamily="-111" charset="0"/>
                <a:ea typeface="ＭＳ Ｐゴシック" pitchFamily="-111" charset="-128"/>
                <a:cs typeface="ＭＳ Ｐゴシック" pitchFamily="-111" charset="-128"/>
              </a:rPr>
              <a:pPr/>
              <a:t>548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19388402"/>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Slide Image Placeholder 1"/>
          <p:cNvSpPr>
            <a:spLocks noGrp="1" noRot="1" noChangeAspect="1" noTextEdit="1"/>
          </p:cNvSpPr>
          <p:nvPr>
            <p:ph type="sldImg"/>
          </p:nvPr>
        </p:nvSpPr>
        <p:spPr>
          <a:ln/>
        </p:spPr>
      </p:sp>
      <p:sp>
        <p:nvSpPr>
          <p:cNvPr id="6891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9156" name="Slide Number Placeholder 3"/>
          <p:cNvSpPr>
            <a:spLocks noGrp="1"/>
          </p:cNvSpPr>
          <p:nvPr>
            <p:ph type="sldNum" sz="quarter" idx="5"/>
          </p:nvPr>
        </p:nvSpPr>
        <p:spPr>
          <a:noFill/>
        </p:spPr>
        <p:txBody>
          <a:bodyPr/>
          <a:lstStyle/>
          <a:p>
            <a:fld id="{C348CF7D-5B33-6F43-8F90-831CEFE1FF4D}" type="slidenum">
              <a:rPr lang="en-US">
                <a:solidFill>
                  <a:srgbClr val="000000"/>
                </a:solidFill>
                <a:latin typeface="Arial" pitchFamily="-111" charset="0"/>
                <a:ea typeface="ＭＳ Ｐゴシック" pitchFamily="-111" charset="-128"/>
                <a:cs typeface="ＭＳ Ｐゴシック" pitchFamily="-111" charset="-128"/>
              </a:rPr>
              <a:pPr/>
              <a:t>549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7900043"/>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Slide Image Placeholder 1"/>
          <p:cNvSpPr>
            <a:spLocks noGrp="1" noRot="1" noChangeAspect="1" noTextEdit="1"/>
          </p:cNvSpPr>
          <p:nvPr>
            <p:ph type="sldImg"/>
          </p:nvPr>
        </p:nvSpPr>
        <p:spPr>
          <a:ln/>
        </p:spPr>
      </p:sp>
      <p:sp>
        <p:nvSpPr>
          <p:cNvPr id="6912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1204" name="Slide Number Placeholder 3"/>
          <p:cNvSpPr>
            <a:spLocks noGrp="1"/>
          </p:cNvSpPr>
          <p:nvPr>
            <p:ph type="sldNum" sz="quarter" idx="5"/>
          </p:nvPr>
        </p:nvSpPr>
        <p:spPr>
          <a:noFill/>
        </p:spPr>
        <p:txBody>
          <a:bodyPr/>
          <a:lstStyle/>
          <a:p>
            <a:fld id="{4FB71C07-9BE3-E84D-BE49-0FD15C97BEE0}" type="slidenum">
              <a:rPr lang="en-US">
                <a:solidFill>
                  <a:srgbClr val="000000"/>
                </a:solidFill>
                <a:latin typeface="Arial" pitchFamily="-111" charset="0"/>
                <a:ea typeface="ＭＳ Ｐゴシック" pitchFamily="-111" charset="-128"/>
                <a:cs typeface="ＭＳ Ｐゴシック" pitchFamily="-111" charset="-128"/>
              </a:rPr>
              <a:pPr/>
              <a:t>550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88564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41406324"/>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Slide Image Placeholder 1"/>
          <p:cNvSpPr>
            <a:spLocks noGrp="1" noRot="1" noChangeAspect="1" noTextEdit="1"/>
          </p:cNvSpPr>
          <p:nvPr>
            <p:ph type="sldImg"/>
          </p:nvPr>
        </p:nvSpPr>
        <p:spPr>
          <a:ln/>
        </p:spPr>
      </p:sp>
      <p:sp>
        <p:nvSpPr>
          <p:cNvPr id="6932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3252" name="Slide Number Placeholder 3"/>
          <p:cNvSpPr>
            <a:spLocks noGrp="1"/>
          </p:cNvSpPr>
          <p:nvPr>
            <p:ph type="sldNum" sz="quarter" idx="5"/>
          </p:nvPr>
        </p:nvSpPr>
        <p:spPr>
          <a:noFill/>
        </p:spPr>
        <p:txBody>
          <a:bodyPr/>
          <a:lstStyle/>
          <a:p>
            <a:fld id="{E38E01EF-E466-6A45-B7EA-43EAC03936BE}" type="slidenum">
              <a:rPr lang="en-US">
                <a:solidFill>
                  <a:srgbClr val="000000"/>
                </a:solidFill>
                <a:latin typeface="Arial" pitchFamily="-111" charset="0"/>
                <a:ea typeface="ＭＳ Ｐゴシック" pitchFamily="-111" charset="-128"/>
                <a:cs typeface="ＭＳ Ｐゴシック" pitchFamily="-111" charset="-128"/>
              </a:rPr>
              <a:pPr/>
              <a:t>551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6130305"/>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Slide Image Placeholder 1"/>
          <p:cNvSpPr>
            <a:spLocks noGrp="1" noRot="1" noChangeAspect="1" noTextEdit="1"/>
          </p:cNvSpPr>
          <p:nvPr>
            <p:ph type="sldImg"/>
          </p:nvPr>
        </p:nvSpPr>
        <p:spPr>
          <a:ln/>
        </p:spPr>
      </p:sp>
      <p:sp>
        <p:nvSpPr>
          <p:cNvPr id="6952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5300" name="Slide Number Placeholder 3"/>
          <p:cNvSpPr>
            <a:spLocks noGrp="1"/>
          </p:cNvSpPr>
          <p:nvPr>
            <p:ph type="sldNum" sz="quarter" idx="5"/>
          </p:nvPr>
        </p:nvSpPr>
        <p:spPr>
          <a:noFill/>
        </p:spPr>
        <p:txBody>
          <a:bodyPr/>
          <a:lstStyle/>
          <a:p>
            <a:fld id="{63854044-C3C5-7842-93AC-F266497BD9A8}" type="slidenum">
              <a:rPr lang="en-US">
                <a:solidFill>
                  <a:srgbClr val="000000"/>
                </a:solidFill>
                <a:latin typeface="Arial" pitchFamily="-111" charset="0"/>
                <a:ea typeface="ＭＳ Ｐゴシック" pitchFamily="-111" charset="-128"/>
                <a:cs typeface="ＭＳ Ｐゴシック" pitchFamily="-111" charset="-128"/>
              </a:rPr>
              <a:pPr/>
              <a:t>552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47908293"/>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Slide Image Placeholder 1"/>
          <p:cNvSpPr>
            <a:spLocks noGrp="1" noRot="1" noChangeAspect="1" noTextEdit="1"/>
          </p:cNvSpPr>
          <p:nvPr>
            <p:ph type="sldImg"/>
          </p:nvPr>
        </p:nvSpPr>
        <p:spPr>
          <a:ln/>
        </p:spPr>
      </p:sp>
      <p:sp>
        <p:nvSpPr>
          <p:cNvPr id="6973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7348" name="Slide Number Placeholder 3"/>
          <p:cNvSpPr>
            <a:spLocks noGrp="1"/>
          </p:cNvSpPr>
          <p:nvPr>
            <p:ph type="sldNum" sz="quarter" idx="5"/>
          </p:nvPr>
        </p:nvSpPr>
        <p:spPr>
          <a:noFill/>
        </p:spPr>
        <p:txBody>
          <a:bodyPr/>
          <a:lstStyle/>
          <a:p>
            <a:fld id="{70217454-3A09-7E48-B888-AC7F5C147F6C}" type="slidenum">
              <a:rPr lang="en-US">
                <a:solidFill>
                  <a:srgbClr val="000000"/>
                </a:solidFill>
                <a:latin typeface="Arial" pitchFamily="-111" charset="0"/>
                <a:ea typeface="ＭＳ Ｐゴシック" pitchFamily="-111" charset="-128"/>
                <a:cs typeface="ＭＳ Ｐゴシック" pitchFamily="-111" charset="-128"/>
              </a:rPr>
              <a:pPr/>
              <a:t>553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56822360"/>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Slide Image Placeholder 1"/>
          <p:cNvSpPr>
            <a:spLocks noGrp="1" noRot="1" noChangeAspect="1" noTextEdit="1"/>
          </p:cNvSpPr>
          <p:nvPr>
            <p:ph type="sldImg"/>
          </p:nvPr>
        </p:nvSpPr>
        <p:spPr>
          <a:ln/>
        </p:spPr>
      </p:sp>
      <p:sp>
        <p:nvSpPr>
          <p:cNvPr id="6993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9396" name="Slide Number Placeholder 3"/>
          <p:cNvSpPr>
            <a:spLocks noGrp="1"/>
          </p:cNvSpPr>
          <p:nvPr>
            <p:ph type="sldNum" sz="quarter" idx="5"/>
          </p:nvPr>
        </p:nvSpPr>
        <p:spPr>
          <a:noFill/>
        </p:spPr>
        <p:txBody>
          <a:bodyPr/>
          <a:lstStyle/>
          <a:p>
            <a:fld id="{281FA5B8-CA98-2440-BE64-8C45A5C0DAB2}" type="slidenum">
              <a:rPr lang="en-US">
                <a:solidFill>
                  <a:srgbClr val="000000"/>
                </a:solidFill>
                <a:latin typeface="Arial" pitchFamily="-111" charset="0"/>
                <a:ea typeface="ＭＳ Ｐゴシック" pitchFamily="-111" charset="-128"/>
                <a:cs typeface="ＭＳ Ｐゴシック" pitchFamily="-111" charset="-128"/>
              </a:rPr>
              <a:pPr/>
              <a:t>554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60475550"/>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Slide Image Placeholder 1"/>
          <p:cNvSpPr>
            <a:spLocks noGrp="1" noRot="1" noChangeAspect="1" noTextEdit="1"/>
          </p:cNvSpPr>
          <p:nvPr>
            <p:ph type="sldImg"/>
          </p:nvPr>
        </p:nvSpPr>
        <p:spPr>
          <a:ln/>
        </p:spPr>
      </p:sp>
      <p:sp>
        <p:nvSpPr>
          <p:cNvPr id="70144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1444" name="Slide Number Placeholder 3"/>
          <p:cNvSpPr>
            <a:spLocks noGrp="1"/>
          </p:cNvSpPr>
          <p:nvPr>
            <p:ph type="sldNum" sz="quarter" idx="5"/>
          </p:nvPr>
        </p:nvSpPr>
        <p:spPr>
          <a:noFill/>
        </p:spPr>
        <p:txBody>
          <a:bodyPr/>
          <a:lstStyle/>
          <a:p>
            <a:fld id="{61FE3AF1-004E-5948-8B6D-4D86C53CEB9F}" type="slidenum">
              <a:rPr lang="en-US">
                <a:solidFill>
                  <a:srgbClr val="000000"/>
                </a:solidFill>
                <a:latin typeface="Arial" pitchFamily="-111" charset="0"/>
                <a:ea typeface="ＭＳ Ｐゴシック" pitchFamily="-111" charset="-128"/>
                <a:cs typeface="ＭＳ Ｐゴシック" pitchFamily="-111" charset="-128"/>
              </a:rPr>
              <a:pPr/>
              <a:t>555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0702951"/>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Slide Image Placeholder 1"/>
          <p:cNvSpPr>
            <a:spLocks noGrp="1" noRot="1" noChangeAspect="1" noTextEdit="1"/>
          </p:cNvSpPr>
          <p:nvPr>
            <p:ph type="sldImg"/>
          </p:nvPr>
        </p:nvSpPr>
        <p:spPr>
          <a:ln/>
        </p:spPr>
      </p:sp>
      <p:sp>
        <p:nvSpPr>
          <p:cNvPr id="7034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3492" name="Slide Number Placeholder 3"/>
          <p:cNvSpPr>
            <a:spLocks noGrp="1"/>
          </p:cNvSpPr>
          <p:nvPr>
            <p:ph type="sldNum" sz="quarter" idx="5"/>
          </p:nvPr>
        </p:nvSpPr>
        <p:spPr>
          <a:noFill/>
        </p:spPr>
        <p:txBody>
          <a:bodyPr/>
          <a:lstStyle/>
          <a:p>
            <a:fld id="{08BEDBA1-50B1-2C43-A8B3-98D6B5589E50}" type="slidenum">
              <a:rPr lang="en-US">
                <a:solidFill>
                  <a:srgbClr val="000000"/>
                </a:solidFill>
                <a:latin typeface="Arial" pitchFamily="-111" charset="0"/>
                <a:ea typeface="ＭＳ Ｐゴシック" pitchFamily="-111" charset="-128"/>
                <a:cs typeface="ＭＳ Ｐゴシック" pitchFamily="-111" charset="-128"/>
              </a:rPr>
              <a:pPr/>
              <a:t>556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83016323"/>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Slide Image Placeholder 1"/>
          <p:cNvSpPr>
            <a:spLocks noGrp="1" noRot="1" noChangeAspect="1" noTextEdit="1"/>
          </p:cNvSpPr>
          <p:nvPr>
            <p:ph type="sldImg"/>
          </p:nvPr>
        </p:nvSpPr>
        <p:spPr>
          <a:ln/>
        </p:spPr>
      </p:sp>
      <p:sp>
        <p:nvSpPr>
          <p:cNvPr id="7055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5540" name="Slide Number Placeholder 3"/>
          <p:cNvSpPr>
            <a:spLocks noGrp="1"/>
          </p:cNvSpPr>
          <p:nvPr>
            <p:ph type="sldNum" sz="quarter" idx="5"/>
          </p:nvPr>
        </p:nvSpPr>
        <p:spPr>
          <a:noFill/>
        </p:spPr>
        <p:txBody>
          <a:bodyPr/>
          <a:lstStyle/>
          <a:p>
            <a:fld id="{9E03D3DA-7B69-0F4C-9FFD-0AB99F84B0BB}" type="slidenum">
              <a:rPr lang="en-US">
                <a:solidFill>
                  <a:srgbClr val="000000"/>
                </a:solidFill>
                <a:latin typeface="Arial" pitchFamily="-111" charset="0"/>
                <a:ea typeface="ＭＳ Ｐゴシック" pitchFamily="-111" charset="-128"/>
                <a:cs typeface="ＭＳ Ｐゴシック" pitchFamily="-111" charset="-128"/>
              </a:rPr>
              <a:pPr/>
              <a:t>557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91371133"/>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Slide Image Placeholder 1"/>
          <p:cNvSpPr>
            <a:spLocks noGrp="1" noRot="1" noChangeAspect="1" noTextEdit="1"/>
          </p:cNvSpPr>
          <p:nvPr>
            <p:ph type="sldImg"/>
          </p:nvPr>
        </p:nvSpPr>
        <p:spPr>
          <a:ln/>
        </p:spPr>
      </p:sp>
      <p:sp>
        <p:nvSpPr>
          <p:cNvPr id="70758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7588" name="Slide Number Placeholder 3"/>
          <p:cNvSpPr>
            <a:spLocks noGrp="1"/>
          </p:cNvSpPr>
          <p:nvPr>
            <p:ph type="sldNum" sz="quarter" idx="5"/>
          </p:nvPr>
        </p:nvSpPr>
        <p:spPr>
          <a:noFill/>
        </p:spPr>
        <p:txBody>
          <a:bodyPr/>
          <a:lstStyle/>
          <a:p>
            <a:fld id="{8262D72A-F63A-5545-B069-815CD6CD457A}" type="slidenum">
              <a:rPr lang="en-US">
                <a:solidFill>
                  <a:srgbClr val="000000"/>
                </a:solidFill>
                <a:latin typeface="Arial" pitchFamily="-111" charset="0"/>
                <a:ea typeface="ＭＳ Ｐゴシック" pitchFamily="-111" charset="-128"/>
                <a:cs typeface="ＭＳ Ｐゴシック" pitchFamily="-111" charset="-128"/>
              </a:rPr>
              <a:pPr/>
              <a:t>558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14826242"/>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Slide Image Placeholder 1"/>
          <p:cNvSpPr>
            <a:spLocks noGrp="1" noRot="1" noChangeAspect="1" noTextEdit="1"/>
          </p:cNvSpPr>
          <p:nvPr>
            <p:ph type="sldImg"/>
          </p:nvPr>
        </p:nvSpPr>
        <p:spPr>
          <a:ln/>
        </p:spPr>
      </p:sp>
      <p:sp>
        <p:nvSpPr>
          <p:cNvPr id="7096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9636" name="Slide Number Placeholder 3"/>
          <p:cNvSpPr>
            <a:spLocks noGrp="1"/>
          </p:cNvSpPr>
          <p:nvPr>
            <p:ph type="sldNum" sz="quarter" idx="5"/>
          </p:nvPr>
        </p:nvSpPr>
        <p:spPr>
          <a:noFill/>
        </p:spPr>
        <p:txBody>
          <a:bodyPr/>
          <a:lstStyle/>
          <a:p>
            <a:fld id="{06B2CFC7-2555-B846-A5AF-33B82BE11BA3}" type="slidenum">
              <a:rPr lang="en-US">
                <a:solidFill>
                  <a:srgbClr val="000000"/>
                </a:solidFill>
                <a:latin typeface="Arial" pitchFamily="-111" charset="0"/>
                <a:ea typeface="ＭＳ Ｐゴシック" pitchFamily="-111" charset="-128"/>
                <a:cs typeface="ＭＳ Ｐゴシック" pitchFamily="-111" charset="-128"/>
              </a:rPr>
              <a:pPr/>
              <a:t>559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15925146"/>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Slide Image Placeholder 1"/>
          <p:cNvSpPr>
            <a:spLocks noGrp="1" noRot="1" noChangeAspect="1" noTextEdit="1"/>
          </p:cNvSpPr>
          <p:nvPr>
            <p:ph type="sldImg"/>
          </p:nvPr>
        </p:nvSpPr>
        <p:spPr>
          <a:ln/>
        </p:spPr>
      </p:sp>
      <p:sp>
        <p:nvSpPr>
          <p:cNvPr id="7116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1684" name="Slide Number Placeholder 3"/>
          <p:cNvSpPr>
            <a:spLocks noGrp="1"/>
          </p:cNvSpPr>
          <p:nvPr>
            <p:ph type="sldNum" sz="quarter" idx="5"/>
          </p:nvPr>
        </p:nvSpPr>
        <p:spPr>
          <a:noFill/>
        </p:spPr>
        <p:txBody>
          <a:bodyPr/>
          <a:lstStyle/>
          <a:p>
            <a:fld id="{59097515-2CEF-7A4D-94D2-13C1D6F76F3C}" type="slidenum">
              <a:rPr lang="en-US">
                <a:solidFill>
                  <a:srgbClr val="000000"/>
                </a:solidFill>
                <a:latin typeface="Arial" pitchFamily="-111" charset="0"/>
                <a:ea typeface="ＭＳ Ｐゴシック" pitchFamily="-111" charset="-128"/>
                <a:cs typeface="ＭＳ Ｐゴシック" pitchFamily="-111" charset="-128"/>
              </a:rPr>
              <a:pPr/>
              <a:t>560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50680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51736543"/>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Slide Image Placeholder 1"/>
          <p:cNvSpPr>
            <a:spLocks noGrp="1" noRot="1" noChangeAspect="1" noTextEdit="1"/>
          </p:cNvSpPr>
          <p:nvPr>
            <p:ph type="sldImg"/>
          </p:nvPr>
        </p:nvSpPr>
        <p:spPr>
          <a:ln/>
        </p:spPr>
      </p:sp>
      <p:sp>
        <p:nvSpPr>
          <p:cNvPr id="7137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3732" name="Slide Number Placeholder 3"/>
          <p:cNvSpPr>
            <a:spLocks noGrp="1"/>
          </p:cNvSpPr>
          <p:nvPr>
            <p:ph type="sldNum" sz="quarter" idx="5"/>
          </p:nvPr>
        </p:nvSpPr>
        <p:spPr>
          <a:noFill/>
        </p:spPr>
        <p:txBody>
          <a:bodyPr/>
          <a:lstStyle/>
          <a:p>
            <a:fld id="{DE1405C0-D620-514A-B5C7-C5036CFD8BA0}" type="slidenum">
              <a:rPr lang="en-US">
                <a:solidFill>
                  <a:srgbClr val="000000"/>
                </a:solidFill>
                <a:latin typeface="Arial" pitchFamily="-111" charset="0"/>
                <a:ea typeface="ＭＳ Ｐゴシック" pitchFamily="-111" charset="-128"/>
                <a:cs typeface="ＭＳ Ｐゴシック" pitchFamily="-111" charset="-128"/>
              </a:rPr>
              <a:pPr/>
              <a:t>561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14232107"/>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Slide Image Placeholder 1"/>
          <p:cNvSpPr>
            <a:spLocks noGrp="1" noRot="1" noChangeAspect="1" noTextEdit="1"/>
          </p:cNvSpPr>
          <p:nvPr>
            <p:ph type="sldImg"/>
          </p:nvPr>
        </p:nvSpPr>
        <p:spPr>
          <a:ln/>
        </p:spPr>
      </p:sp>
      <p:sp>
        <p:nvSpPr>
          <p:cNvPr id="71577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5780" name="Slide Number Placeholder 3"/>
          <p:cNvSpPr>
            <a:spLocks noGrp="1"/>
          </p:cNvSpPr>
          <p:nvPr>
            <p:ph type="sldNum" sz="quarter" idx="5"/>
          </p:nvPr>
        </p:nvSpPr>
        <p:spPr>
          <a:noFill/>
        </p:spPr>
        <p:txBody>
          <a:bodyPr/>
          <a:lstStyle/>
          <a:p>
            <a:fld id="{9553B369-221A-8949-8959-FD5BC54FBFF7}" type="slidenum">
              <a:rPr lang="en-US">
                <a:solidFill>
                  <a:srgbClr val="000000"/>
                </a:solidFill>
                <a:latin typeface="Arial" pitchFamily="-111" charset="0"/>
                <a:ea typeface="ＭＳ Ｐゴシック" pitchFamily="-111" charset="-128"/>
                <a:cs typeface="ＭＳ Ｐゴシック" pitchFamily="-111" charset="-128"/>
              </a:rPr>
              <a:pPr/>
              <a:t>562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82295622"/>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Slide Image Placeholder 1"/>
          <p:cNvSpPr>
            <a:spLocks noGrp="1" noRot="1" noChangeAspect="1" noTextEdit="1"/>
          </p:cNvSpPr>
          <p:nvPr>
            <p:ph type="sldImg"/>
          </p:nvPr>
        </p:nvSpPr>
        <p:spPr>
          <a:ln/>
        </p:spPr>
      </p:sp>
      <p:sp>
        <p:nvSpPr>
          <p:cNvPr id="7178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7828" name="Slide Number Placeholder 3"/>
          <p:cNvSpPr>
            <a:spLocks noGrp="1"/>
          </p:cNvSpPr>
          <p:nvPr>
            <p:ph type="sldNum" sz="quarter" idx="5"/>
          </p:nvPr>
        </p:nvSpPr>
        <p:spPr>
          <a:noFill/>
        </p:spPr>
        <p:txBody>
          <a:bodyPr/>
          <a:lstStyle/>
          <a:p>
            <a:fld id="{685D1A1C-76D6-4C4B-B28E-61452131D98D}" type="slidenum">
              <a:rPr lang="en-US">
                <a:solidFill>
                  <a:srgbClr val="000000"/>
                </a:solidFill>
                <a:latin typeface="Arial" pitchFamily="-111" charset="0"/>
                <a:ea typeface="ＭＳ Ｐゴシック" pitchFamily="-111" charset="-128"/>
                <a:cs typeface="ＭＳ Ｐゴシック" pitchFamily="-111" charset="-128"/>
              </a:rPr>
              <a:pPr/>
              <a:t>563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35424706"/>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Slide Image Placeholder 1"/>
          <p:cNvSpPr>
            <a:spLocks noGrp="1" noRot="1" noChangeAspect="1" noTextEdit="1"/>
          </p:cNvSpPr>
          <p:nvPr>
            <p:ph type="sldImg"/>
          </p:nvPr>
        </p:nvSpPr>
        <p:spPr>
          <a:ln/>
        </p:spPr>
      </p:sp>
      <p:sp>
        <p:nvSpPr>
          <p:cNvPr id="71987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9876" name="Slide Number Placeholder 3"/>
          <p:cNvSpPr>
            <a:spLocks noGrp="1"/>
          </p:cNvSpPr>
          <p:nvPr>
            <p:ph type="sldNum" sz="quarter" idx="5"/>
          </p:nvPr>
        </p:nvSpPr>
        <p:spPr>
          <a:noFill/>
        </p:spPr>
        <p:txBody>
          <a:bodyPr/>
          <a:lstStyle/>
          <a:p>
            <a:fld id="{262429B3-2800-3143-BEBA-195F82F4DA64}" type="slidenum">
              <a:rPr lang="en-US">
                <a:solidFill>
                  <a:srgbClr val="000000"/>
                </a:solidFill>
                <a:latin typeface="Arial" pitchFamily="-111" charset="0"/>
                <a:ea typeface="ＭＳ Ｐゴシック" pitchFamily="-111" charset="-128"/>
                <a:cs typeface="ＭＳ Ｐゴシック" pitchFamily="-111" charset="-128"/>
              </a:rPr>
              <a:pPr/>
              <a:t>564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59582217"/>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a:ln/>
        </p:spPr>
      </p:sp>
      <p:sp>
        <p:nvSpPr>
          <p:cNvPr id="7219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1924" name="Slide Number Placeholder 3"/>
          <p:cNvSpPr>
            <a:spLocks noGrp="1"/>
          </p:cNvSpPr>
          <p:nvPr>
            <p:ph type="sldNum" sz="quarter" idx="5"/>
          </p:nvPr>
        </p:nvSpPr>
        <p:spPr>
          <a:noFill/>
        </p:spPr>
        <p:txBody>
          <a:bodyPr/>
          <a:lstStyle/>
          <a:p>
            <a:fld id="{25AFF09C-EB87-C141-A854-7AFADD5AF441}" type="slidenum">
              <a:rPr lang="en-US">
                <a:solidFill>
                  <a:srgbClr val="000000"/>
                </a:solidFill>
                <a:latin typeface="Arial" pitchFamily="-111" charset="0"/>
                <a:ea typeface="ＭＳ Ｐゴシック" pitchFamily="-111" charset="-128"/>
                <a:cs typeface="ＭＳ Ｐゴシック" pitchFamily="-111" charset="-128"/>
              </a:rPr>
              <a:pPr/>
              <a:t>565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62379728"/>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Slide Image Placeholder 1"/>
          <p:cNvSpPr>
            <a:spLocks noGrp="1" noRot="1" noChangeAspect="1" noTextEdit="1"/>
          </p:cNvSpPr>
          <p:nvPr>
            <p:ph type="sldImg"/>
          </p:nvPr>
        </p:nvSpPr>
        <p:spPr>
          <a:ln/>
        </p:spPr>
      </p:sp>
      <p:sp>
        <p:nvSpPr>
          <p:cNvPr id="7239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3972" name="Slide Number Placeholder 3"/>
          <p:cNvSpPr>
            <a:spLocks noGrp="1"/>
          </p:cNvSpPr>
          <p:nvPr>
            <p:ph type="sldNum" sz="quarter" idx="5"/>
          </p:nvPr>
        </p:nvSpPr>
        <p:spPr>
          <a:noFill/>
        </p:spPr>
        <p:txBody>
          <a:bodyPr/>
          <a:lstStyle/>
          <a:p>
            <a:fld id="{4C4EFE44-FDC7-9443-A257-7214D721A436}" type="slidenum">
              <a:rPr lang="en-US">
                <a:solidFill>
                  <a:srgbClr val="000000"/>
                </a:solidFill>
                <a:latin typeface="Arial" pitchFamily="-111" charset="0"/>
                <a:ea typeface="ＭＳ Ｐゴシック" pitchFamily="-111" charset="-128"/>
                <a:cs typeface="ＭＳ Ｐゴシック" pitchFamily="-111" charset="-128"/>
              </a:rPr>
              <a:pPr/>
              <a:t>566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14261475"/>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Slide Image Placeholder 1"/>
          <p:cNvSpPr>
            <a:spLocks noGrp="1" noRot="1" noChangeAspect="1" noTextEdit="1"/>
          </p:cNvSpPr>
          <p:nvPr>
            <p:ph type="sldImg"/>
          </p:nvPr>
        </p:nvSpPr>
        <p:spPr>
          <a:ln/>
        </p:spPr>
      </p:sp>
      <p:sp>
        <p:nvSpPr>
          <p:cNvPr id="72601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6020" name="Slide Number Placeholder 3"/>
          <p:cNvSpPr>
            <a:spLocks noGrp="1"/>
          </p:cNvSpPr>
          <p:nvPr>
            <p:ph type="sldNum" sz="quarter" idx="5"/>
          </p:nvPr>
        </p:nvSpPr>
        <p:spPr>
          <a:noFill/>
        </p:spPr>
        <p:txBody>
          <a:bodyPr/>
          <a:lstStyle/>
          <a:p>
            <a:fld id="{A1D93D34-2AE4-8E41-9C27-E5C1EC785CA1}" type="slidenum">
              <a:rPr lang="en-US">
                <a:solidFill>
                  <a:srgbClr val="000000"/>
                </a:solidFill>
                <a:latin typeface="Arial" pitchFamily="-111" charset="0"/>
                <a:ea typeface="ＭＳ Ｐゴシック" pitchFamily="-111" charset="-128"/>
                <a:cs typeface="ＭＳ Ｐゴシック" pitchFamily="-111" charset="-128"/>
              </a:rPr>
              <a:pPr/>
              <a:t>567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22546504"/>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Slide Image Placeholder 1"/>
          <p:cNvSpPr>
            <a:spLocks noGrp="1" noRot="1" noChangeAspect="1" noTextEdit="1"/>
          </p:cNvSpPr>
          <p:nvPr>
            <p:ph type="sldImg"/>
          </p:nvPr>
        </p:nvSpPr>
        <p:spPr>
          <a:ln/>
        </p:spPr>
      </p:sp>
      <p:sp>
        <p:nvSpPr>
          <p:cNvPr id="728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8068" name="Slide Number Placeholder 3"/>
          <p:cNvSpPr>
            <a:spLocks noGrp="1"/>
          </p:cNvSpPr>
          <p:nvPr>
            <p:ph type="sldNum" sz="quarter" idx="5"/>
          </p:nvPr>
        </p:nvSpPr>
        <p:spPr>
          <a:noFill/>
        </p:spPr>
        <p:txBody>
          <a:bodyPr/>
          <a:lstStyle/>
          <a:p>
            <a:fld id="{589E0301-4BAE-184A-BA21-61CE50F868D3}" type="slidenum">
              <a:rPr lang="en-US">
                <a:solidFill>
                  <a:srgbClr val="000000"/>
                </a:solidFill>
                <a:latin typeface="Arial" pitchFamily="-111" charset="0"/>
                <a:ea typeface="ＭＳ Ｐゴシック" pitchFamily="-111" charset="-128"/>
                <a:cs typeface="ＭＳ Ｐゴシック" pitchFamily="-111" charset="-128"/>
              </a:rPr>
              <a:pPr/>
              <a:t>568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19827902"/>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Slide Image Placeholder 1"/>
          <p:cNvSpPr>
            <a:spLocks noGrp="1" noRot="1" noChangeAspect="1" noTextEdit="1"/>
          </p:cNvSpPr>
          <p:nvPr>
            <p:ph type="sldImg"/>
          </p:nvPr>
        </p:nvSpPr>
        <p:spPr>
          <a:ln/>
        </p:spPr>
      </p:sp>
      <p:sp>
        <p:nvSpPr>
          <p:cNvPr id="7301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0116" name="Slide Number Placeholder 3"/>
          <p:cNvSpPr>
            <a:spLocks noGrp="1"/>
          </p:cNvSpPr>
          <p:nvPr>
            <p:ph type="sldNum" sz="quarter" idx="5"/>
          </p:nvPr>
        </p:nvSpPr>
        <p:spPr>
          <a:noFill/>
        </p:spPr>
        <p:txBody>
          <a:bodyPr/>
          <a:lstStyle/>
          <a:p>
            <a:fld id="{5E420101-707E-3549-90DF-8178C2454A79}" type="slidenum">
              <a:rPr lang="en-US">
                <a:solidFill>
                  <a:srgbClr val="000000"/>
                </a:solidFill>
                <a:latin typeface="Arial" pitchFamily="-111" charset="0"/>
                <a:ea typeface="ＭＳ Ｐゴシック" pitchFamily="-111" charset="-128"/>
                <a:cs typeface="ＭＳ Ｐゴシック" pitchFamily="-111" charset="-128"/>
              </a:rPr>
              <a:pPr/>
              <a:t>569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87466644"/>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Slide Image Placeholder 1"/>
          <p:cNvSpPr>
            <a:spLocks noGrp="1" noRot="1" noChangeAspect="1" noTextEdit="1"/>
          </p:cNvSpPr>
          <p:nvPr>
            <p:ph type="sldImg"/>
          </p:nvPr>
        </p:nvSpPr>
        <p:spPr>
          <a:ln/>
        </p:spPr>
      </p:sp>
      <p:sp>
        <p:nvSpPr>
          <p:cNvPr id="7321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2164" name="Slide Number Placeholder 3"/>
          <p:cNvSpPr>
            <a:spLocks noGrp="1"/>
          </p:cNvSpPr>
          <p:nvPr>
            <p:ph type="sldNum" sz="quarter" idx="5"/>
          </p:nvPr>
        </p:nvSpPr>
        <p:spPr>
          <a:noFill/>
        </p:spPr>
        <p:txBody>
          <a:bodyPr/>
          <a:lstStyle/>
          <a:p>
            <a:fld id="{7A39ABBB-D803-C043-8ED1-63A0CDD6F154}" type="slidenum">
              <a:rPr lang="en-US">
                <a:solidFill>
                  <a:srgbClr val="000000"/>
                </a:solidFill>
                <a:latin typeface="Arial" pitchFamily="-111" charset="0"/>
                <a:ea typeface="ＭＳ Ｐゴシック" pitchFamily="-111" charset="-128"/>
                <a:cs typeface="ＭＳ Ｐゴシック" pitchFamily="-111" charset="-128"/>
              </a:rPr>
              <a:pPr/>
              <a:t>570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85131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90555806"/>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Slide Image Placeholder 1"/>
          <p:cNvSpPr>
            <a:spLocks noGrp="1" noRot="1" noChangeAspect="1" noTextEdit="1"/>
          </p:cNvSpPr>
          <p:nvPr>
            <p:ph type="sldImg"/>
          </p:nvPr>
        </p:nvSpPr>
        <p:spPr>
          <a:ln/>
        </p:spPr>
      </p:sp>
      <p:sp>
        <p:nvSpPr>
          <p:cNvPr id="7342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4212" name="Slide Number Placeholder 3"/>
          <p:cNvSpPr>
            <a:spLocks noGrp="1"/>
          </p:cNvSpPr>
          <p:nvPr>
            <p:ph type="sldNum" sz="quarter" idx="5"/>
          </p:nvPr>
        </p:nvSpPr>
        <p:spPr>
          <a:noFill/>
        </p:spPr>
        <p:txBody>
          <a:bodyPr/>
          <a:lstStyle/>
          <a:p>
            <a:fld id="{62A3CCFE-5BA7-E843-BB5F-07C641B54259}" type="slidenum">
              <a:rPr lang="en-US">
                <a:solidFill>
                  <a:srgbClr val="000000"/>
                </a:solidFill>
                <a:latin typeface="Arial" pitchFamily="-111" charset="0"/>
                <a:ea typeface="ＭＳ Ｐゴシック" pitchFamily="-111" charset="-128"/>
                <a:cs typeface="ＭＳ Ｐゴシック" pitchFamily="-111" charset="-128"/>
              </a:rPr>
              <a:pPr/>
              <a:t>571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44160335"/>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Slide Image Placeholder 1"/>
          <p:cNvSpPr>
            <a:spLocks noGrp="1" noRot="1" noChangeAspect="1" noTextEdit="1"/>
          </p:cNvSpPr>
          <p:nvPr>
            <p:ph type="sldImg"/>
          </p:nvPr>
        </p:nvSpPr>
        <p:spPr>
          <a:ln/>
        </p:spPr>
      </p:sp>
      <p:sp>
        <p:nvSpPr>
          <p:cNvPr id="7362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6260" name="Slide Number Placeholder 3"/>
          <p:cNvSpPr>
            <a:spLocks noGrp="1"/>
          </p:cNvSpPr>
          <p:nvPr>
            <p:ph type="sldNum" sz="quarter" idx="5"/>
          </p:nvPr>
        </p:nvSpPr>
        <p:spPr>
          <a:noFill/>
        </p:spPr>
        <p:txBody>
          <a:bodyPr/>
          <a:lstStyle/>
          <a:p>
            <a:fld id="{AB1AC255-41DE-3340-8B8B-1A7541FFDEEE}" type="slidenum">
              <a:rPr lang="en-US">
                <a:solidFill>
                  <a:srgbClr val="000000"/>
                </a:solidFill>
                <a:latin typeface="Arial" pitchFamily="-111" charset="0"/>
                <a:ea typeface="ＭＳ Ｐゴシック" pitchFamily="-111" charset="-128"/>
                <a:cs typeface="ＭＳ Ｐゴシック" pitchFamily="-111" charset="-128"/>
              </a:rPr>
              <a:pPr/>
              <a:t>572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69327000"/>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Slide Image Placeholder 1"/>
          <p:cNvSpPr>
            <a:spLocks noGrp="1" noRot="1" noChangeAspect="1" noTextEdit="1"/>
          </p:cNvSpPr>
          <p:nvPr>
            <p:ph type="sldImg"/>
          </p:nvPr>
        </p:nvSpPr>
        <p:spPr>
          <a:ln/>
        </p:spPr>
      </p:sp>
      <p:sp>
        <p:nvSpPr>
          <p:cNvPr id="7383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8308" name="Slide Number Placeholder 3"/>
          <p:cNvSpPr>
            <a:spLocks noGrp="1"/>
          </p:cNvSpPr>
          <p:nvPr>
            <p:ph type="sldNum" sz="quarter" idx="5"/>
          </p:nvPr>
        </p:nvSpPr>
        <p:spPr>
          <a:noFill/>
        </p:spPr>
        <p:txBody>
          <a:bodyPr/>
          <a:lstStyle/>
          <a:p>
            <a:fld id="{E00AD5D4-C47C-A042-833B-DD20468EC9F8}" type="slidenum">
              <a:rPr lang="en-US">
                <a:solidFill>
                  <a:srgbClr val="000000"/>
                </a:solidFill>
                <a:latin typeface="Arial" pitchFamily="-111" charset="0"/>
                <a:ea typeface="ＭＳ Ｐゴシック" pitchFamily="-111" charset="-128"/>
                <a:cs typeface="ＭＳ Ｐゴシック" pitchFamily="-111" charset="-128"/>
              </a:rPr>
              <a:pPr/>
              <a:t>573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1947881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Slide Image Placeholder 1"/>
          <p:cNvSpPr>
            <a:spLocks noGrp="1" noRot="1" noChangeAspect="1" noTextEdit="1"/>
          </p:cNvSpPr>
          <p:nvPr>
            <p:ph type="sldImg"/>
          </p:nvPr>
        </p:nvSpPr>
        <p:spPr>
          <a:ln/>
        </p:spPr>
      </p:sp>
      <p:sp>
        <p:nvSpPr>
          <p:cNvPr id="7403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0356" name="Slide Number Placeholder 3"/>
          <p:cNvSpPr>
            <a:spLocks noGrp="1"/>
          </p:cNvSpPr>
          <p:nvPr>
            <p:ph type="sldNum" sz="quarter" idx="5"/>
          </p:nvPr>
        </p:nvSpPr>
        <p:spPr>
          <a:noFill/>
        </p:spPr>
        <p:txBody>
          <a:bodyPr/>
          <a:lstStyle/>
          <a:p>
            <a:fld id="{9C3B6E18-7AF4-654A-920C-56760528E1E2}" type="slidenum">
              <a:rPr lang="en-US">
                <a:solidFill>
                  <a:srgbClr val="000000"/>
                </a:solidFill>
                <a:latin typeface="Arial" pitchFamily="-111" charset="0"/>
                <a:ea typeface="ＭＳ Ｐゴシック" pitchFamily="-111" charset="-128"/>
                <a:cs typeface="ＭＳ Ｐゴシック" pitchFamily="-111" charset="-128"/>
              </a:rPr>
              <a:pPr/>
              <a:t>574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69187733"/>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Slide Image Placeholder 1"/>
          <p:cNvSpPr>
            <a:spLocks noGrp="1" noRot="1" noChangeAspect="1" noTextEdit="1"/>
          </p:cNvSpPr>
          <p:nvPr>
            <p:ph type="sldImg"/>
          </p:nvPr>
        </p:nvSpPr>
        <p:spPr>
          <a:ln/>
        </p:spPr>
      </p:sp>
      <p:sp>
        <p:nvSpPr>
          <p:cNvPr id="7424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2404" name="Slide Number Placeholder 3"/>
          <p:cNvSpPr>
            <a:spLocks noGrp="1"/>
          </p:cNvSpPr>
          <p:nvPr>
            <p:ph type="sldNum" sz="quarter" idx="5"/>
          </p:nvPr>
        </p:nvSpPr>
        <p:spPr>
          <a:noFill/>
        </p:spPr>
        <p:txBody>
          <a:bodyPr/>
          <a:lstStyle/>
          <a:p>
            <a:fld id="{EDE3B767-E4A3-2942-AE33-C7FEDDF22935}" type="slidenum">
              <a:rPr lang="en-US">
                <a:solidFill>
                  <a:srgbClr val="000000"/>
                </a:solidFill>
                <a:latin typeface="Arial" pitchFamily="-111" charset="0"/>
                <a:ea typeface="ＭＳ Ｐゴシック" pitchFamily="-111" charset="-128"/>
                <a:cs typeface="ＭＳ Ｐゴシック" pitchFamily="-111" charset="-128"/>
              </a:rPr>
              <a:pPr/>
              <a:t>575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70209012"/>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Slide Image Placeholder 1"/>
          <p:cNvSpPr>
            <a:spLocks noGrp="1" noRot="1" noChangeAspect="1" noTextEdit="1"/>
          </p:cNvSpPr>
          <p:nvPr>
            <p:ph type="sldImg"/>
          </p:nvPr>
        </p:nvSpPr>
        <p:spPr>
          <a:ln/>
        </p:spPr>
      </p:sp>
      <p:sp>
        <p:nvSpPr>
          <p:cNvPr id="7444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4452" name="Slide Number Placeholder 3"/>
          <p:cNvSpPr>
            <a:spLocks noGrp="1"/>
          </p:cNvSpPr>
          <p:nvPr>
            <p:ph type="sldNum" sz="quarter" idx="5"/>
          </p:nvPr>
        </p:nvSpPr>
        <p:spPr>
          <a:noFill/>
        </p:spPr>
        <p:txBody>
          <a:bodyPr/>
          <a:lstStyle/>
          <a:p>
            <a:fld id="{CE9C8249-DC1A-5045-88CD-0CD8CDF36502}" type="slidenum">
              <a:rPr lang="en-US">
                <a:solidFill>
                  <a:srgbClr val="000000"/>
                </a:solidFill>
                <a:latin typeface="Arial" pitchFamily="-111" charset="0"/>
                <a:ea typeface="ＭＳ Ｐゴシック" pitchFamily="-111" charset="-128"/>
                <a:cs typeface="ＭＳ Ｐゴシック" pitchFamily="-111" charset="-128"/>
              </a:rPr>
              <a:pPr/>
              <a:t>576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95700500"/>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Slide Image Placeholder 1"/>
          <p:cNvSpPr>
            <a:spLocks noGrp="1" noRot="1" noChangeAspect="1" noTextEdit="1"/>
          </p:cNvSpPr>
          <p:nvPr>
            <p:ph type="sldImg"/>
          </p:nvPr>
        </p:nvSpPr>
        <p:spPr>
          <a:ln/>
        </p:spPr>
      </p:sp>
      <p:sp>
        <p:nvSpPr>
          <p:cNvPr id="7464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6500" name="Slide Number Placeholder 3"/>
          <p:cNvSpPr>
            <a:spLocks noGrp="1"/>
          </p:cNvSpPr>
          <p:nvPr>
            <p:ph type="sldNum" sz="quarter" idx="5"/>
          </p:nvPr>
        </p:nvSpPr>
        <p:spPr>
          <a:noFill/>
        </p:spPr>
        <p:txBody>
          <a:bodyPr/>
          <a:lstStyle/>
          <a:p>
            <a:fld id="{9A450265-FB25-3A45-97DD-87214AC368D0}" type="slidenum">
              <a:rPr lang="en-US">
                <a:solidFill>
                  <a:srgbClr val="000000"/>
                </a:solidFill>
                <a:latin typeface="Arial" pitchFamily="-111" charset="0"/>
                <a:ea typeface="ＭＳ Ｐゴシック" pitchFamily="-111" charset="-128"/>
                <a:cs typeface="ＭＳ Ｐゴシック" pitchFamily="-111" charset="-128"/>
              </a:rPr>
              <a:pPr/>
              <a:t>577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7230035"/>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Slide Image Placeholder 1"/>
          <p:cNvSpPr>
            <a:spLocks noGrp="1" noRot="1" noChangeAspect="1" noTextEdit="1"/>
          </p:cNvSpPr>
          <p:nvPr>
            <p:ph type="sldImg"/>
          </p:nvPr>
        </p:nvSpPr>
        <p:spPr>
          <a:ln/>
        </p:spPr>
      </p:sp>
      <p:sp>
        <p:nvSpPr>
          <p:cNvPr id="7485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8548" name="Slide Number Placeholder 3"/>
          <p:cNvSpPr>
            <a:spLocks noGrp="1"/>
          </p:cNvSpPr>
          <p:nvPr>
            <p:ph type="sldNum" sz="quarter" idx="5"/>
          </p:nvPr>
        </p:nvSpPr>
        <p:spPr>
          <a:noFill/>
        </p:spPr>
        <p:txBody>
          <a:bodyPr/>
          <a:lstStyle/>
          <a:p>
            <a:fld id="{27C0E8C8-72E4-CC48-8921-240CF8EB7DBF}" type="slidenum">
              <a:rPr lang="en-US">
                <a:solidFill>
                  <a:srgbClr val="000000"/>
                </a:solidFill>
                <a:latin typeface="Arial" pitchFamily="-111" charset="0"/>
                <a:ea typeface="ＭＳ Ｐゴシック" pitchFamily="-111" charset="-128"/>
                <a:cs typeface="ＭＳ Ｐゴシック" pitchFamily="-111" charset="-128"/>
              </a:rPr>
              <a:pPr/>
              <a:t>578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32956894"/>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Slide Image Placeholder 1"/>
          <p:cNvSpPr>
            <a:spLocks noGrp="1" noRot="1" noChangeAspect="1" noTextEdit="1"/>
          </p:cNvSpPr>
          <p:nvPr>
            <p:ph type="sldImg"/>
          </p:nvPr>
        </p:nvSpPr>
        <p:spPr>
          <a:ln/>
        </p:spPr>
      </p:sp>
      <p:sp>
        <p:nvSpPr>
          <p:cNvPr id="7505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0596" name="Slide Number Placeholder 3"/>
          <p:cNvSpPr>
            <a:spLocks noGrp="1"/>
          </p:cNvSpPr>
          <p:nvPr>
            <p:ph type="sldNum" sz="quarter" idx="5"/>
          </p:nvPr>
        </p:nvSpPr>
        <p:spPr>
          <a:noFill/>
        </p:spPr>
        <p:txBody>
          <a:bodyPr/>
          <a:lstStyle/>
          <a:p>
            <a:fld id="{6A319563-6E09-1B4C-BB84-3856EC46BAC3}" type="slidenum">
              <a:rPr lang="en-US">
                <a:solidFill>
                  <a:srgbClr val="000000"/>
                </a:solidFill>
                <a:latin typeface="Arial" pitchFamily="-111" charset="0"/>
                <a:ea typeface="ＭＳ Ｐゴシック" pitchFamily="-111" charset="-128"/>
                <a:cs typeface="ＭＳ Ｐゴシック" pitchFamily="-111" charset="-128"/>
              </a:rPr>
              <a:pPr/>
              <a:t>579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2381204"/>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Slide Image Placeholder 1"/>
          <p:cNvSpPr>
            <a:spLocks noGrp="1" noRot="1" noChangeAspect="1" noTextEdit="1"/>
          </p:cNvSpPr>
          <p:nvPr>
            <p:ph type="sldImg"/>
          </p:nvPr>
        </p:nvSpPr>
        <p:spPr>
          <a:ln/>
        </p:spPr>
      </p:sp>
      <p:sp>
        <p:nvSpPr>
          <p:cNvPr id="75264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2644" name="Slide Number Placeholder 3"/>
          <p:cNvSpPr>
            <a:spLocks noGrp="1"/>
          </p:cNvSpPr>
          <p:nvPr>
            <p:ph type="sldNum" sz="quarter" idx="5"/>
          </p:nvPr>
        </p:nvSpPr>
        <p:spPr>
          <a:noFill/>
        </p:spPr>
        <p:txBody>
          <a:bodyPr/>
          <a:lstStyle/>
          <a:p>
            <a:fld id="{F38ACA31-66C9-EB4D-9FFA-86A43A867353}" type="slidenum">
              <a:rPr lang="en-US">
                <a:solidFill>
                  <a:srgbClr val="000000"/>
                </a:solidFill>
                <a:latin typeface="Arial" pitchFamily="-111" charset="0"/>
                <a:ea typeface="ＭＳ Ｐゴシック" pitchFamily="-111" charset="-128"/>
                <a:cs typeface="ＭＳ Ｐゴシック" pitchFamily="-111" charset="-128"/>
              </a:rPr>
              <a:pPr/>
              <a:t>580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36542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08270806"/>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Slide Image Placeholder 1"/>
          <p:cNvSpPr>
            <a:spLocks noGrp="1" noRot="1" noChangeAspect="1" noTextEdit="1"/>
          </p:cNvSpPr>
          <p:nvPr>
            <p:ph type="sldImg"/>
          </p:nvPr>
        </p:nvSpPr>
        <p:spPr>
          <a:ln/>
        </p:spPr>
      </p:sp>
      <p:sp>
        <p:nvSpPr>
          <p:cNvPr id="7546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4692" name="Slide Number Placeholder 3"/>
          <p:cNvSpPr>
            <a:spLocks noGrp="1"/>
          </p:cNvSpPr>
          <p:nvPr>
            <p:ph type="sldNum" sz="quarter" idx="5"/>
          </p:nvPr>
        </p:nvSpPr>
        <p:spPr>
          <a:noFill/>
        </p:spPr>
        <p:txBody>
          <a:bodyPr/>
          <a:lstStyle/>
          <a:p>
            <a:fld id="{A62A80F8-5282-CF47-A384-91714D6BF891}" type="slidenum">
              <a:rPr lang="en-US">
                <a:solidFill>
                  <a:srgbClr val="000000"/>
                </a:solidFill>
                <a:latin typeface="Arial" pitchFamily="-111" charset="0"/>
                <a:ea typeface="ＭＳ Ｐゴシック" pitchFamily="-111" charset="-128"/>
                <a:cs typeface="ＭＳ Ｐゴシック" pitchFamily="-111" charset="-128"/>
              </a:rPr>
              <a:pPr/>
              <a:t>581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52040017"/>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Slide Image Placeholder 1"/>
          <p:cNvSpPr>
            <a:spLocks noGrp="1" noRot="1" noChangeAspect="1" noTextEdit="1"/>
          </p:cNvSpPr>
          <p:nvPr>
            <p:ph type="sldImg"/>
          </p:nvPr>
        </p:nvSpPr>
        <p:spPr>
          <a:ln/>
        </p:spPr>
      </p:sp>
      <p:sp>
        <p:nvSpPr>
          <p:cNvPr id="7567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6740" name="Slide Number Placeholder 3"/>
          <p:cNvSpPr>
            <a:spLocks noGrp="1"/>
          </p:cNvSpPr>
          <p:nvPr>
            <p:ph type="sldNum" sz="quarter" idx="5"/>
          </p:nvPr>
        </p:nvSpPr>
        <p:spPr>
          <a:noFill/>
        </p:spPr>
        <p:txBody>
          <a:bodyPr/>
          <a:lstStyle/>
          <a:p>
            <a:fld id="{68971919-EBFB-FD45-904F-CD101A3222D2}" type="slidenum">
              <a:rPr lang="en-US">
                <a:solidFill>
                  <a:srgbClr val="000000"/>
                </a:solidFill>
                <a:latin typeface="Arial" pitchFamily="-111" charset="0"/>
                <a:ea typeface="ＭＳ Ｐゴシック" pitchFamily="-111" charset="-128"/>
                <a:cs typeface="ＭＳ Ｐゴシック" pitchFamily="-111" charset="-128"/>
              </a:rPr>
              <a:pPr/>
              <a:t>582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16429054"/>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Slide Image Placeholder 1"/>
          <p:cNvSpPr>
            <a:spLocks noGrp="1" noRot="1" noChangeAspect="1" noTextEdit="1"/>
          </p:cNvSpPr>
          <p:nvPr>
            <p:ph type="sldImg"/>
          </p:nvPr>
        </p:nvSpPr>
        <p:spPr>
          <a:ln/>
        </p:spPr>
      </p:sp>
      <p:sp>
        <p:nvSpPr>
          <p:cNvPr id="75878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8788" name="Slide Number Placeholder 3"/>
          <p:cNvSpPr>
            <a:spLocks noGrp="1"/>
          </p:cNvSpPr>
          <p:nvPr>
            <p:ph type="sldNum" sz="quarter" idx="5"/>
          </p:nvPr>
        </p:nvSpPr>
        <p:spPr>
          <a:noFill/>
        </p:spPr>
        <p:txBody>
          <a:bodyPr/>
          <a:lstStyle/>
          <a:p>
            <a:fld id="{99C03C91-0CE2-9348-87D4-876458843FFE}" type="slidenum">
              <a:rPr lang="en-US">
                <a:solidFill>
                  <a:srgbClr val="000000"/>
                </a:solidFill>
                <a:latin typeface="Arial" pitchFamily="-111" charset="0"/>
                <a:ea typeface="ＭＳ Ｐゴシック" pitchFamily="-111" charset="-128"/>
                <a:cs typeface="ＭＳ Ｐゴシック" pitchFamily="-111" charset="-128"/>
              </a:rPr>
              <a:pPr/>
              <a:t>583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54219166"/>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Image Placeholder 1"/>
          <p:cNvSpPr>
            <a:spLocks noGrp="1" noRot="1" noChangeAspect="1" noTextEdit="1"/>
          </p:cNvSpPr>
          <p:nvPr>
            <p:ph type="sldImg"/>
          </p:nvPr>
        </p:nvSpPr>
        <p:spPr>
          <a:ln/>
        </p:spPr>
      </p:sp>
      <p:sp>
        <p:nvSpPr>
          <p:cNvPr id="7608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0836" name="Slide Number Placeholder 3"/>
          <p:cNvSpPr>
            <a:spLocks noGrp="1"/>
          </p:cNvSpPr>
          <p:nvPr>
            <p:ph type="sldNum" sz="quarter" idx="5"/>
          </p:nvPr>
        </p:nvSpPr>
        <p:spPr>
          <a:noFill/>
        </p:spPr>
        <p:txBody>
          <a:bodyPr/>
          <a:lstStyle/>
          <a:p>
            <a:fld id="{806475CD-E07A-4C44-96BC-249754FF001B}" type="slidenum">
              <a:rPr lang="en-US">
                <a:solidFill>
                  <a:srgbClr val="000000"/>
                </a:solidFill>
                <a:latin typeface="Arial" pitchFamily="-111" charset="0"/>
                <a:ea typeface="ＭＳ Ｐゴシック" pitchFamily="-111" charset="-128"/>
                <a:cs typeface="ＭＳ Ｐゴシック" pitchFamily="-111" charset="-128"/>
              </a:rPr>
              <a:pPr/>
              <a:t>584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37279965"/>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Slide Image Placeholder 1"/>
          <p:cNvSpPr>
            <a:spLocks noGrp="1" noRot="1" noChangeAspect="1" noTextEdit="1"/>
          </p:cNvSpPr>
          <p:nvPr>
            <p:ph type="sldImg"/>
          </p:nvPr>
        </p:nvSpPr>
        <p:spPr>
          <a:ln/>
        </p:spPr>
      </p:sp>
      <p:sp>
        <p:nvSpPr>
          <p:cNvPr id="7628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2884" name="Slide Number Placeholder 3"/>
          <p:cNvSpPr>
            <a:spLocks noGrp="1"/>
          </p:cNvSpPr>
          <p:nvPr>
            <p:ph type="sldNum" sz="quarter" idx="5"/>
          </p:nvPr>
        </p:nvSpPr>
        <p:spPr>
          <a:noFill/>
        </p:spPr>
        <p:txBody>
          <a:bodyPr/>
          <a:lstStyle/>
          <a:p>
            <a:fld id="{A1206419-8B41-A34E-A1E2-72FF76E55B7C}" type="slidenum">
              <a:rPr lang="en-US">
                <a:solidFill>
                  <a:srgbClr val="000000"/>
                </a:solidFill>
                <a:latin typeface="Arial" pitchFamily="-111" charset="0"/>
                <a:ea typeface="ＭＳ Ｐゴシック" pitchFamily="-111" charset="-128"/>
                <a:cs typeface="ＭＳ Ｐゴシック" pitchFamily="-111" charset="-128"/>
              </a:rPr>
              <a:pPr/>
              <a:t>585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2665185"/>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Slide Image Placeholder 1"/>
          <p:cNvSpPr>
            <a:spLocks noGrp="1" noRot="1" noChangeAspect="1" noTextEdit="1"/>
          </p:cNvSpPr>
          <p:nvPr>
            <p:ph type="sldImg"/>
          </p:nvPr>
        </p:nvSpPr>
        <p:spPr>
          <a:ln/>
        </p:spPr>
      </p:sp>
      <p:sp>
        <p:nvSpPr>
          <p:cNvPr id="7649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4932" name="Slide Number Placeholder 3"/>
          <p:cNvSpPr>
            <a:spLocks noGrp="1"/>
          </p:cNvSpPr>
          <p:nvPr>
            <p:ph type="sldNum" sz="quarter" idx="5"/>
          </p:nvPr>
        </p:nvSpPr>
        <p:spPr>
          <a:noFill/>
        </p:spPr>
        <p:txBody>
          <a:bodyPr/>
          <a:lstStyle/>
          <a:p>
            <a:fld id="{F8C927C2-BE4F-C541-A456-E6ED08D05F19}" type="slidenum">
              <a:rPr lang="en-US">
                <a:solidFill>
                  <a:srgbClr val="000000"/>
                </a:solidFill>
                <a:latin typeface="Arial" pitchFamily="-111" charset="0"/>
                <a:ea typeface="ＭＳ Ｐゴシック" pitchFamily="-111" charset="-128"/>
                <a:cs typeface="ＭＳ Ｐゴシック" pitchFamily="-111" charset="-128"/>
              </a:rPr>
              <a:pPr/>
              <a:t>586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47815149"/>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Slide Image Placeholder 1"/>
          <p:cNvSpPr>
            <a:spLocks noGrp="1" noRot="1" noChangeAspect="1" noTextEdit="1"/>
          </p:cNvSpPr>
          <p:nvPr>
            <p:ph type="sldImg"/>
          </p:nvPr>
        </p:nvSpPr>
        <p:spPr>
          <a:ln/>
        </p:spPr>
      </p:sp>
      <p:sp>
        <p:nvSpPr>
          <p:cNvPr id="76697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6980" name="Slide Number Placeholder 3"/>
          <p:cNvSpPr>
            <a:spLocks noGrp="1"/>
          </p:cNvSpPr>
          <p:nvPr>
            <p:ph type="sldNum" sz="quarter" idx="5"/>
          </p:nvPr>
        </p:nvSpPr>
        <p:spPr>
          <a:noFill/>
        </p:spPr>
        <p:txBody>
          <a:bodyPr/>
          <a:lstStyle/>
          <a:p>
            <a:fld id="{3DD4F52B-E842-DD40-BB78-D1E19F97EE80}" type="slidenum">
              <a:rPr lang="en-US">
                <a:solidFill>
                  <a:srgbClr val="000000"/>
                </a:solidFill>
                <a:latin typeface="Arial" pitchFamily="-111" charset="0"/>
                <a:ea typeface="ＭＳ Ｐゴシック" pitchFamily="-111" charset="-128"/>
                <a:cs typeface="ＭＳ Ｐゴシック" pitchFamily="-111" charset="-128"/>
              </a:rPr>
              <a:pPr/>
              <a:t>587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14547509"/>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Slide Image Placeholder 1"/>
          <p:cNvSpPr>
            <a:spLocks noGrp="1" noRot="1" noChangeAspect="1" noTextEdit="1"/>
          </p:cNvSpPr>
          <p:nvPr>
            <p:ph type="sldImg"/>
          </p:nvPr>
        </p:nvSpPr>
        <p:spPr>
          <a:ln/>
        </p:spPr>
      </p:sp>
      <p:sp>
        <p:nvSpPr>
          <p:cNvPr id="7690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9028" name="Slide Number Placeholder 3"/>
          <p:cNvSpPr>
            <a:spLocks noGrp="1"/>
          </p:cNvSpPr>
          <p:nvPr>
            <p:ph type="sldNum" sz="quarter" idx="5"/>
          </p:nvPr>
        </p:nvSpPr>
        <p:spPr>
          <a:noFill/>
        </p:spPr>
        <p:txBody>
          <a:bodyPr/>
          <a:lstStyle/>
          <a:p>
            <a:fld id="{572CBBF1-5C3E-6A4F-A2E4-8CE80A99F13B}" type="slidenum">
              <a:rPr lang="en-US">
                <a:solidFill>
                  <a:srgbClr val="000000"/>
                </a:solidFill>
                <a:latin typeface="Arial" pitchFamily="-111" charset="0"/>
                <a:ea typeface="ＭＳ Ｐゴシック" pitchFamily="-111" charset="-128"/>
                <a:cs typeface="ＭＳ Ｐゴシック" pitchFamily="-111" charset="-128"/>
              </a:rPr>
              <a:pPr/>
              <a:t>588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00039268"/>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Slide Image Placeholder 1"/>
          <p:cNvSpPr>
            <a:spLocks noGrp="1" noRot="1" noChangeAspect="1" noTextEdit="1"/>
          </p:cNvSpPr>
          <p:nvPr>
            <p:ph type="sldImg"/>
          </p:nvPr>
        </p:nvSpPr>
        <p:spPr>
          <a:ln/>
        </p:spPr>
      </p:sp>
      <p:sp>
        <p:nvSpPr>
          <p:cNvPr id="77107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1076" name="Slide Number Placeholder 3"/>
          <p:cNvSpPr>
            <a:spLocks noGrp="1"/>
          </p:cNvSpPr>
          <p:nvPr>
            <p:ph type="sldNum" sz="quarter" idx="5"/>
          </p:nvPr>
        </p:nvSpPr>
        <p:spPr>
          <a:noFill/>
        </p:spPr>
        <p:txBody>
          <a:bodyPr/>
          <a:lstStyle/>
          <a:p>
            <a:fld id="{EDE51A10-8A40-6540-97DC-F3016B1F4627}" type="slidenum">
              <a:rPr lang="en-US">
                <a:solidFill>
                  <a:srgbClr val="000000"/>
                </a:solidFill>
                <a:latin typeface="Arial" pitchFamily="-111" charset="0"/>
                <a:ea typeface="ＭＳ Ｐゴシック" pitchFamily="-111" charset="-128"/>
                <a:cs typeface="ＭＳ Ｐゴシック" pitchFamily="-111" charset="-128"/>
              </a:rPr>
              <a:pPr/>
              <a:t>589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22366919"/>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Slide Image Placeholder 1"/>
          <p:cNvSpPr>
            <a:spLocks noGrp="1" noRot="1" noChangeAspect="1" noTextEdit="1"/>
          </p:cNvSpPr>
          <p:nvPr>
            <p:ph type="sldImg"/>
          </p:nvPr>
        </p:nvSpPr>
        <p:spPr>
          <a:ln/>
        </p:spPr>
      </p:sp>
      <p:sp>
        <p:nvSpPr>
          <p:cNvPr id="7731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3124" name="Slide Number Placeholder 3"/>
          <p:cNvSpPr>
            <a:spLocks noGrp="1"/>
          </p:cNvSpPr>
          <p:nvPr>
            <p:ph type="sldNum" sz="quarter" idx="5"/>
          </p:nvPr>
        </p:nvSpPr>
        <p:spPr>
          <a:noFill/>
        </p:spPr>
        <p:txBody>
          <a:bodyPr/>
          <a:lstStyle/>
          <a:p>
            <a:fld id="{E270FBC4-074B-D647-8118-C2C6A73A1FFC}" type="slidenum">
              <a:rPr lang="en-US">
                <a:solidFill>
                  <a:srgbClr val="000000"/>
                </a:solidFill>
                <a:latin typeface="Arial" pitchFamily="-111" charset="0"/>
                <a:ea typeface="ＭＳ Ｐゴシック" pitchFamily="-111" charset="-128"/>
                <a:cs typeface="ＭＳ Ｐゴシック" pitchFamily="-111" charset="-128"/>
              </a:rPr>
              <a:pPr/>
              <a:t>590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9204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54908329"/>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a:ln/>
        </p:spPr>
      </p:sp>
      <p:sp>
        <p:nvSpPr>
          <p:cNvPr id="7751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5172" name="Slide Number Placeholder 3"/>
          <p:cNvSpPr>
            <a:spLocks noGrp="1"/>
          </p:cNvSpPr>
          <p:nvPr>
            <p:ph type="sldNum" sz="quarter" idx="5"/>
          </p:nvPr>
        </p:nvSpPr>
        <p:spPr>
          <a:noFill/>
        </p:spPr>
        <p:txBody>
          <a:bodyPr/>
          <a:lstStyle/>
          <a:p>
            <a:fld id="{CCDC49C2-8260-FA49-B2DF-F527C0682B92}" type="slidenum">
              <a:rPr lang="en-US">
                <a:solidFill>
                  <a:srgbClr val="000000"/>
                </a:solidFill>
                <a:latin typeface="Arial" pitchFamily="-111" charset="0"/>
                <a:ea typeface="ＭＳ Ｐゴシック" pitchFamily="-111" charset="-128"/>
                <a:cs typeface="ＭＳ Ｐゴシック" pitchFamily="-111" charset="-128"/>
              </a:rPr>
              <a:pPr/>
              <a:t>591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66159589"/>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Slide Image Placeholder 1"/>
          <p:cNvSpPr>
            <a:spLocks noGrp="1" noRot="1" noChangeAspect="1" noTextEdit="1"/>
          </p:cNvSpPr>
          <p:nvPr>
            <p:ph type="sldImg"/>
          </p:nvPr>
        </p:nvSpPr>
        <p:spPr>
          <a:ln/>
        </p:spPr>
      </p:sp>
      <p:sp>
        <p:nvSpPr>
          <p:cNvPr id="77721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7220" name="Slide Number Placeholder 3"/>
          <p:cNvSpPr>
            <a:spLocks noGrp="1"/>
          </p:cNvSpPr>
          <p:nvPr>
            <p:ph type="sldNum" sz="quarter" idx="5"/>
          </p:nvPr>
        </p:nvSpPr>
        <p:spPr>
          <a:noFill/>
        </p:spPr>
        <p:txBody>
          <a:bodyPr/>
          <a:lstStyle/>
          <a:p>
            <a:fld id="{7A380213-F271-A04B-A5C0-55B8F78DCE97}" type="slidenum">
              <a:rPr lang="en-US">
                <a:solidFill>
                  <a:srgbClr val="000000"/>
                </a:solidFill>
                <a:latin typeface="Arial" pitchFamily="-111" charset="0"/>
                <a:ea typeface="ＭＳ Ｐゴシック" pitchFamily="-111" charset="-128"/>
                <a:cs typeface="ＭＳ Ｐゴシック" pitchFamily="-111" charset="-128"/>
              </a:rPr>
              <a:pPr/>
              <a:t>592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16611062"/>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Slide Image Placeholder 1"/>
          <p:cNvSpPr>
            <a:spLocks noGrp="1" noRot="1" noChangeAspect="1" noTextEdit="1"/>
          </p:cNvSpPr>
          <p:nvPr>
            <p:ph type="sldImg"/>
          </p:nvPr>
        </p:nvSpPr>
        <p:spPr>
          <a:ln/>
        </p:spPr>
      </p:sp>
      <p:sp>
        <p:nvSpPr>
          <p:cNvPr id="7792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9268" name="Slide Number Placeholder 3"/>
          <p:cNvSpPr>
            <a:spLocks noGrp="1"/>
          </p:cNvSpPr>
          <p:nvPr>
            <p:ph type="sldNum" sz="quarter" idx="5"/>
          </p:nvPr>
        </p:nvSpPr>
        <p:spPr>
          <a:noFill/>
        </p:spPr>
        <p:txBody>
          <a:bodyPr/>
          <a:lstStyle/>
          <a:p>
            <a:fld id="{40EBFA93-5048-7E49-BC0B-80713CD5B42B}" type="slidenum">
              <a:rPr lang="en-US">
                <a:solidFill>
                  <a:srgbClr val="000000"/>
                </a:solidFill>
                <a:latin typeface="Arial" pitchFamily="-111" charset="0"/>
                <a:ea typeface="ＭＳ Ｐゴシック" pitchFamily="-111" charset="-128"/>
                <a:cs typeface="ＭＳ Ｐゴシック" pitchFamily="-111" charset="-128"/>
              </a:rPr>
              <a:pPr/>
              <a:t>593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17525967"/>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Slide Image Placeholder 1"/>
          <p:cNvSpPr>
            <a:spLocks noGrp="1" noRot="1" noChangeAspect="1" noTextEdit="1"/>
          </p:cNvSpPr>
          <p:nvPr>
            <p:ph type="sldImg"/>
          </p:nvPr>
        </p:nvSpPr>
        <p:spPr>
          <a:ln/>
        </p:spPr>
      </p:sp>
      <p:sp>
        <p:nvSpPr>
          <p:cNvPr id="7813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1316" name="Slide Number Placeholder 3"/>
          <p:cNvSpPr>
            <a:spLocks noGrp="1"/>
          </p:cNvSpPr>
          <p:nvPr>
            <p:ph type="sldNum" sz="quarter" idx="5"/>
          </p:nvPr>
        </p:nvSpPr>
        <p:spPr>
          <a:noFill/>
        </p:spPr>
        <p:txBody>
          <a:bodyPr/>
          <a:lstStyle/>
          <a:p>
            <a:fld id="{2EEEB29F-79CC-4649-871E-A83F49367E95}" type="slidenum">
              <a:rPr lang="en-US">
                <a:solidFill>
                  <a:srgbClr val="000000"/>
                </a:solidFill>
                <a:latin typeface="Arial" pitchFamily="-111" charset="0"/>
                <a:ea typeface="ＭＳ Ｐゴシック" pitchFamily="-111" charset="-128"/>
                <a:cs typeface="ＭＳ Ｐゴシック" pitchFamily="-111" charset="-128"/>
              </a:rPr>
              <a:pPr/>
              <a:t>594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98252384"/>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Slide Image Placeholder 1"/>
          <p:cNvSpPr>
            <a:spLocks noGrp="1" noRot="1" noChangeAspect="1" noTextEdit="1"/>
          </p:cNvSpPr>
          <p:nvPr>
            <p:ph type="sldImg"/>
          </p:nvPr>
        </p:nvSpPr>
        <p:spPr>
          <a:ln/>
        </p:spPr>
      </p:sp>
      <p:sp>
        <p:nvSpPr>
          <p:cNvPr id="7833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3364" name="Slide Number Placeholder 3"/>
          <p:cNvSpPr>
            <a:spLocks noGrp="1"/>
          </p:cNvSpPr>
          <p:nvPr>
            <p:ph type="sldNum" sz="quarter" idx="5"/>
          </p:nvPr>
        </p:nvSpPr>
        <p:spPr>
          <a:noFill/>
        </p:spPr>
        <p:txBody>
          <a:bodyPr/>
          <a:lstStyle/>
          <a:p>
            <a:fld id="{19204E99-DC8D-8447-90C4-FB7E42745187}" type="slidenum">
              <a:rPr lang="en-US">
                <a:solidFill>
                  <a:srgbClr val="000000"/>
                </a:solidFill>
                <a:latin typeface="Arial" pitchFamily="-111" charset="0"/>
                <a:ea typeface="ＭＳ Ｐゴシック" pitchFamily="-111" charset="-128"/>
                <a:cs typeface="ＭＳ Ｐゴシック" pitchFamily="-111" charset="-128"/>
              </a:rPr>
              <a:pPr/>
              <a:t>595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1174712"/>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Slide Image Placeholder 1"/>
          <p:cNvSpPr>
            <a:spLocks noGrp="1" noRot="1" noChangeAspect="1" noTextEdit="1"/>
          </p:cNvSpPr>
          <p:nvPr>
            <p:ph type="sldImg"/>
          </p:nvPr>
        </p:nvSpPr>
        <p:spPr>
          <a:ln/>
        </p:spPr>
      </p:sp>
      <p:sp>
        <p:nvSpPr>
          <p:cNvPr id="7854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5412" name="Slide Number Placeholder 3"/>
          <p:cNvSpPr>
            <a:spLocks noGrp="1"/>
          </p:cNvSpPr>
          <p:nvPr>
            <p:ph type="sldNum" sz="quarter" idx="5"/>
          </p:nvPr>
        </p:nvSpPr>
        <p:spPr>
          <a:noFill/>
        </p:spPr>
        <p:txBody>
          <a:bodyPr/>
          <a:lstStyle/>
          <a:p>
            <a:fld id="{E097F9FA-E3FB-9549-A349-58625C213C35}" type="slidenum">
              <a:rPr lang="en-US">
                <a:solidFill>
                  <a:srgbClr val="000000"/>
                </a:solidFill>
                <a:latin typeface="Arial" pitchFamily="-111" charset="0"/>
                <a:ea typeface="ＭＳ Ｐゴシック" pitchFamily="-111" charset="-128"/>
                <a:cs typeface="ＭＳ Ｐゴシック" pitchFamily="-111" charset="-128"/>
              </a:rPr>
              <a:pPr/>
              <a:t>596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0367726"/>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Slide Image Placeholder 1"/>
          <p:cNvSpPr>
            <a:spLocks noGrp="1" noRot="1" noChangeAspect="1" noTextEdit="1"/>
          </p:cNvSpPr>
          <p:nvPr>
            <p:ph type="sldImg"/>
          </p:nvPr>
        </p:nvSpPr>
        <p:spPr>
          <a:ln/>
        </p:spPr>
      </p:sp>
      <p:sp>
        <p:nvSpPr>
          <p:cNvPr id="7874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7460" name="Slide Number Placeholder 3"/>
          <p:cNvSpPr>
            <a:spLocks noGrp="1"/>
          </p:cNvSpPr>
          <p:nvPr>
            <p:ph type="sldNum" sz="quarter" idx="5"/>
          </p:nvPr>
        </p:nvSpPr>
        <p:spPr>
          <a:noFill/>
        </p:spPr>
        <p:txBody>
          <a:bodyPr/>
          <a:lstStyle/>
          <a:p>
            <a:fld id="{625D1BC4-292E-3849-9729-76433576E023}" type="slidenum">
              <a:rPr lang="en-US">
                <a:solidFill>
                  <a:srgbClr val="000000"/>
                </a:solidFill>
                <a:latin typeface="Arial" pitchFamily="-111" charset="0"/>
                <a:ea typeface="ＭＳ Ｐゴシック" pitchFamily="-111" charset="-128"/>
                <a:cs typeface="ＭＳ Ｐゴシック" pitchFamily="-111" charset="-128"/>
              </a:rPr>
              <a:pPr/>
              <a:t>597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31567064"/>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Slide Image Placeholder 1"/>
          <p:cNvSpPr>
            <a:spLocks noGrp="1" noRot="1" noChangeAspect="1" noTextEdit="1"/>
          </p:cNvSpPr>
          <p:nvPr>
            <p:ph type="sldImg"/>
          </p:nvPr>
        </p:nvSpPr>
        <p:spPr>
          <a:ln/>
        </p:spPr>
      </p:sp>
      <p:sp>
        <p:nvSpPr>
          <p:cNvPr id="7895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9508" name="Slide Number Placeholder 3"/>
          <p:cNvSpPr>
            <a:spLocks noGrp="1"/>
          </p:cNvSpPr>
          <p:nvPr>
            <p:ph type="sldNum" sz="quarter" idx="5"/>
          </p:nvPr>
        </p:nvSpPr>
        <p:spPr>
          <a:noFill/>
        </p:spPr>
        <p:txBody>
          <a:bodyPr/>
          <a:lstStyle/>
          <a:p>
            <a:fld id="{F5865F5C-3AF3-2344-BDF6-9CAD57D77222}" type="slidenum">
              <a:rPr lang="en-US">
                <a:solidFill>
                  <a:srgbClr val="000000"/>
                </a:solidFill>
                <a:latin typeface="Arial" pitchFamily="-111" charset="0"/>
                <a:ea typeface="ＭＳ Ｐゴシック" pitchFamily="-111" charset="-128"/>
                <a:cs typeface="ＭＳ Ｐゴシック" pitchFamily="-111" charset="-128"/>
              </a:rPr>
              <a:pPr/>
              <a:t>598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66910609"/>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Slide Image Placeholder 1"/>
          <p:cNvSpPr>
            <a:spLocks noGrp="1" noRot="1" noChangeAspect="1" noTextEdit="1"/>
          </p:cNvSpPr>
          <p:nvPr>
            <p:ph type="sldImg"/>
          </p:nvPr>
        </p:nvSpPr>
        <p:spPr>
          <a:ln/>
        </p:spPr>
      </p:sp>
      <p:sp>
        <p:nvSpPr>
          <p:cNvPr id="7915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1556" name="Slide Number Placeholder 3"/>
          <p:cNvSpPr>
            <a:spLocks noGrp="1"/>
          </p:cNvSpPr>
          <p:nvPr>
            <p:ph type="sldNum" sz="quarter" idx="5"/>
          </p:nvPr>
        </p:nvSpPr>
        <p:spPr>
          <a:noFill/>
        </p:spPr>
        <p:txBody>
          <a:bodyPr/>
          <a:lstStyle/>
          <a:p>
            <a:fld id="{D296D737-69C9-EF49-833E-AC85B4A0097E}" type="slidenum">
              <a:rPr lang="en-US">
                <a:solidFill>
                  <a:srgbClr val="000000"/>
                </a:solidFill>
                <a:latin typeface="Arial" pitchFamily="-111" charset="0"/>
                <a:ea typeface="ＭＳ Ｐゴシック" pitchFamily="-111" charset="-128"/>
                <a:cs typeface="ＭＳ Ｐゴシック" pitchFamily="-111" charset="-128"/>
              </a:rPr>
              <a:pPr/>
              <a:t>599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93874886"/>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Slide Image Placeholder 1"/>
          <p:cNvSpPr>
            <a:spLocks noGrp="1" noRot="1" noChangeAspect="1" noTextEdit="1"/>
          </p:cNvSpPr>
          <p:nvPr>
            <p:ph type="sldImg"/>
          </p:nvPr>
        </p:nvSpPr>
        <p:spPr>
          <a:ln/>
        </p:spPr>
      </p:sp>
      <p:sp>
        <p:nvSpPr>
          <p:cNvPr id="7936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3604" name="Slide Number Placeholder 3"/>
          <p:cNvSpPr>
            <a:spLocks noGrp="1"/>
          </p:cNvSpPr>
          <p:nvPr>
            <p:ph type="sldNum" sz="quarter" idx="5"/>
          </p:nvPr>
        </p:nvSpPr>
        <p:spPr>
          <a:noFill/>
        </p:spPr>
        <p:txBody>
          <a:bodyPr/>
          <a:lstStyle/>
          <a:p>
            <a:fld id="{B24779BA-74B3-2641-8EB6-CED71CF25BC6}" type="slidenum">
              <a:rPr lang="en-US">
                <a:solidFill>
                  <a:srgbClr val="000000"/>
                </a:solidFill>
                <a:latin typeface="Arial" pitchFamily="-111" charset="0"/>
                <a:ea typeface="ＭＳ Ｐゴシック" pitchFamily="-111" charset="-128"/>
                <a:cs typeface="ＭＳ Ｐゴシック" pitchFamily="-111" charset="-128"/>
              </a:rPr>
              <a:pPr/>
              <a:t>600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829006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9643947"/>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Slide Image Placeholder 1"/>
          <p:cNvSpPr>
            <a:spLocks noGrp="1" noRot="1" noChangeAspect="1" noTextEdit="1"/>
          </p:cNvSpPr>
          <p:nvPr>
            <p:ph type="sldImg"/>
          </p:nvPr>
        </p:nvSpPr>
        <p:spPr>
          <a:ln/>
        </p:spPr>
      </p:sp>
      <p:sp>
        <p:nvSpPr>
          <p:cNvPr id="7956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5652" name="Slide Number Placeholder 3"/>
          <p:cNvSpPr>
            <a:spLocks noGrp="1"/>
          </p:cNvSpPr>
          <p:nvPr>
            <p:ph type="sldNum" sz="quarter" idx="5"/>
          </p:nvPr>
        </p:nvSpPr>
        <p:spPr>
          <a:noFill/>
        </p:spPr>
        <p:txBody>
          <a:bodyPr/>
          <a:lstStyle/>
          <a:p>
            <a:fld id="{06EAE169-7468-0548-8E19-7F0D087B8954}" type="slidenum">
              <a:rPr lang="en-US">
                <a:solidFill>
                  <a:srgbClr val="000000"/>
                </a:solidFill>
                <a:latin typeface="Arial" pitchFamily="-111" charset="0"/>
                <a:ea typeface="ＭＳ Ｐゴシック" pitchFamily="-111" charset="-128"/>
                <a:cs typeface="ＭＳ Ｐゴシック" pitchFamily="-111" charset="-128"/>
              </a:rPr>
              <a:pPr/>
              <a:t>601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83274208"/>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Slide Image Placeholder 1"/>
          <p:cNvSpPr>
            <a:spLocks noGrp="1" noRot="1" noChangeAspect="1" noTextEdit="1"/>
          </p:cNvSpPr>
          <p:nvPr>
            <p:ph type="sldImg"/>
          </p:nvPr>
        </p:nvSpPr>
        <p:spPr>
          <a:ln/>
        </p:spPr>
      </p:sp>
      <p:sp>
        <p:nvSpPr>
          <p:cNvPr id="7976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7700" name="Slide Number Placeholder 3"/>
          <p:cNvSpPr>
            <a:spLocks noGrp="1"/>
          </p:cNvSpPr>
          <p:nvPr>
            <p:ph type="sldNum" sz="quarter" idx="5"/>
          </p:nvPr>
        </p:nvSpPr>
        <p:spPr>
          <a:noFill/>
        </p:spPr>
        <p:txBody>
          <a:bodyPr/>
          <a:lstStyle/>
          <a:p>
            <a:fld id="{C052E9E5-D252-304B-A2B0-A1B43EDCB944}" type="slidenum">
              <a:rPr lang="en-US">
                <a:solidFill>
                  <a:srgbClr val="000000"/>
                </a:solidFill>
                <a:latin typeface="Arial" pitchFamily="-111" charset="0"/>
                <a:ea typeface="ＭＳ Ｐゴシック" pitchFamily="-111" charset="-128"/>
                <a:cs typeface="ＭＳ Ｐゴシック" pitchFamily="-111" charset="-128"/>
              </a:rPr>
              <a:pPr/>
              <a:t>602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15721516"/>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Slide Image Placeholder 1"/>
          <p:cNvSpPr>
            <a:spLocks noGrp="1" noRot="1" noChangeAspect="1" noTextEdit="1"/>
          </p:cNvSpPr>
          <p:nvPr>
            <p:ph type="sldImg"/>
          </p:nvPr>
        </p:nvSpPr>
        <p:spPr>
          <a:ln/>
        </p:spPr>
      </p:sp>
      <p:sp>
        <p:nvSpPr>
          <p:cNvPr id="7997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9748" name="Slide Number Placeholder 3"/>
          <p:cNvSpPr>
            <a:spLocks noGrp="1"/>
          </p:cNvSpPr>
          <p:nvPr>
            <p:ph type="sldNum" sz="quarter" idx="5"/>
          </p:nvPr>
        </p:nvSpPr>
        <p:spPr>
          <a:noFill/>
        </p:spPr>
        <p:txBody>
          <a:bodyPr/>
          <a:lstStyle/>
          <a:p>
            <a:fld id="{570341D1-1B6E-BD4C-A2F7-4FFF361A2EA4}" type="slidenum">
              <a:rPr lang="en-US">
                <a:solidFill>
                  <a:srgbClr val="000000"/>
                </a:solidFill>
                <a:latin typeface="Arial" pitchFamily="-111" charset="0"/>
                <a:ea typeface="ＭＳ Ｐゴシック" pitchFamily="-111" charset="-128"/>
                <a:cs typeface="ＭＳ Ｐゴシック" pitchFamily="-111" charset="-128"/>
              </a:rPr>
              <a:pPr/>
              <a:t>603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42222745"/>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Slide Image Placeholder 1"/>
          <p:cNvSpPr>
            <a:spLocks noGrp="1" noRot="1" noChangeAspect="1" noTextEdit="1"/>
          </p:cNvSpPr>
          <p:nvPr>
            <p:ph type="sldImg"/>
          </p:nvPr>
        </p:nvSpPr>
        <p:spPr>
          <a:ln/>
        </p:spPr>
      </p:sp>
      <p:sp>
        <p:nvSpPr>
          <p:cNvPr id="8017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1796" name="Slide Number Placeholder 3"/>
          <p:cNvSpPr>
            <a:spLocks noGrp="1"/>
          </p:cNvSpPr>
          <p:nvPr>
            <p:ph type="sldNum" sz="quarter" idx="5"/>
          </p:nvPr>
        </p:nvSpPr>
        <p:spPr>
          <a:noFill/>
        </p:spPr>
        <p:txBody>
          <a:bodyPr/>
          <a:lstStyle/>
          <a:p>
            <a:fld id="{D1E315BC-4513-904D-81FB-77F7E618D603}" type="slidenum">
              <a:rPr lang="en-US">
                <a:solidFill>
                  <a:srgbClr val="000000"/>
                </a:solidFill>
                <a:latin typeface="Arial" pitchFamily="-111" charset="0"/>
                <a:ea typeface="ＭＳ Ｐゴシック" pitchFamily="-111" charset="-128"/>
                <a:cs typeface="ＭＳ Ｐゴシック" pitchFamily="-111" charset="-128"/>
              </a:rPr>
              <a:pPr/>
              <a:t>604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27424498"/>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Slide Image Placeholder 1"/>
          <p:cNvSpPr>
            <a:spLocks noGrp="1" noRot="1" noChangeAspect="1" noTextEdit="1"/>
          </p:cNvSpPr>
          <p:nvPr>
            <p:ph type="sldImg"/>
          </p:nvPr>
        </p:nvSpPr>
        <p:spPr>
          <a:ln/>
        </p:spPr>
      </p:sp>
      <p:sp>
        <p:nvSpPr>
          <p:cNvPr id="80384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3844" name="Slide Number Placeholder 3"/>
          <p:cNvSpPr>
            <a:spLocks noGrp="1"/>
          </p:cNvSpPr>
          <p:nvPr>
            <p:ph type="sldNum" sz="quarter" idx="5"/>
          </p:nvPr>
        </p:nvSpPr>
        <p:spPr>
          <a:noFill/>
        </p:spPr>
        <p:txBody>
          <a:bodyPr/>
          <a:lstStyle/>
          <a:p>
            <a:fld id="{13956F17-BDEA-2E4E-BF06-ED31AB4AE1D2}" type="slidenum">
              <a:rPr lang="en-US">
                <a:solidFill>
                  <a:srgbClr val="000000"/>
                </a:solidFill>
                <a:latin typeface="Arial" pitchFamily="-111" charset="0"/>
                <a:ea typeface="ＭＳ Ｐゴシック" pitchFamily="-111" charset="-128"/>
                <a:cs typeface="ＭＳ Ｐゴシック" pitchFamily="-111" charset="-128"/>
              </a:rPr>
              <a:pPr/>
              <a:t>605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02938326"/>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Slide Image Placeholder 1"/>
          <p:cNvSpPr>
            <a:spLocks noGrp="1" noRot="1" noChangeAspect="1" noTextEdit="1"/>
          </p:cNvSpPr>
          <p:nvPr>
            <p:ph type="sldImg"/>
          </p:nvPr>
        </p:nvSpPr>
        <p:spPr>
          <a:ln/>
        </p:spPr>
      </p:sp>
      <p:sp>
        <p:nvSpPr>
          <p:cNvPr id="8058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5892" name="Slide Number Placeholder 3"/>
          <p:cNvSpPr>
            <a:spLocks noGrp="1"/>
          </p:cNvSpPr>
          <p:nvPr>
            <p:ph type="sldNum" sz="quarter" idx="5"/>
          </p:nvPr>
        </p:nvSpPr>
        <p:spPr>
          <a:noFill/>
        </p:spPr>
        <p:txBody>
          <a:bodyPr/>
          <a:lstStyle/>
          <a:p>
            <a:fld id="{584F7036-40C6-3D49-8188-BF47A977144A}" type="slidenum">
              <a:rPr lang="en-US">
                <a:solidFill>
                  <a:srgbClr val="000000"/>
                </a:solidFill>
                <a:latin typeface="Arial" pitchFamily="-111" charset="0"/>
                <a:ea typeface="ＭＳ Ｐゴシック" pitchFamily="-111" charset="-128"/>
                <a:cs typeface="ＭＳ Ｐゴシック" pitchFamily="-111" charset="-128"/>
              </a:rPr>
              <a:pPr/>
              <a:t>606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61077780"/>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Slide Image Placeholder 1"/>
          <p:cNvSpPr>
            <a:spLocks noGrp="1" noRot="1" noChangeAspect="1" noTextEdit="1"/>
          </p:cNvSpPr>
          <p:nvPr>
            <p:ph type="sldImg"/>
          </p:nvPr>
        </p:nvSpPr>
        <p:spPr>
          <a:ln/>
        </p:spPr>
      </p:sp>
      <p:sp>
        <p:nvSpPr>
          <p:cNvPr id="8079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7940" name="Slide Number Placeholder 3"/>
          <p:cNvSpPr>
            <a:spLocks noGrp="1"/>
          </p:cNvSpPr>
          <p:nvPr>
            <p:ph type="sldNum" sz="quarter" idx="5"/>
          </p:nvPr>
        </p:nvSpPr>
        <p:spPr>
          <a:noFill/>
        </p:spPr>
        <p:txBody>
          <a:bodyPr/>
          <a:lstStyle/>
          <a:p>
            <a:fld id="{4C68AA5A-5516-0F47-93F6-C3C869C20CAD}" type="slidenum">
              <a:rPr lang="en-US">
                <a:solidFill>
                  <a:srgbClr val="000000"/>
                </a:solidFill>
                <a:latin typeface="Arial" pitchFamily="-111" charset="0"/>
                <a:ea typeface="ＭＳ Ｐゴシック" pitchFamily="-111" charset="-128"/>
                <a:cs typeface="ＭＳ Ｐゴシック" pitchFamily="-111" charset="-128"/>
              </a:rPr>
              <a:pPr/>
              <a:t>607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61437697"/>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Slide Image Placeholder 1"/>
          <p:cNvSpPr>
            <a:spLocks noGrp="1" noRot="1" noChangeAspect="1" noTextEdit="1"/>
          </p:cNvSpPr>
          <p:nvPr>
            <p:ph type="sldImg"/>
          </p:nvPr>
        </p:nvSpPr>
        <p:spPr>
          <a:ln/>
        </p:spPr>
      </p:sp>
      <p:sp>
        <p:nvSpPr>
          <p:cNvPr id="80998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9988" name="Slide Number Placeholder 3"/>
          <p:cNvSpPr>
            <a:spLocks noGrp="1"/>
          </p:cNvSpPr>
          <p:nvPr>
            <p:ph type="sldNum" sz="quarter" idx="5"/>
          </p:nvPr>
        </p:nvSpPr>
        <p:spPr>
          <a:noFill/>
        </p:spPr>
        <p:txBody>
          <a:bodyPr/>
          <a:lstStyle/>
          <a:p>
            <a:fld id="{DFB086C2-F7FE-0147-97A8-E0C084C0AA1A}" type="slidenum">
              <a:rPr lang="en-US">
                <a:solidFill>
                  <a:srgbClr val="000000"/>
                </a:solidFill>
                <a:latin typeface="Arial" pitchFamily="-111" charset="0"/>
                <a:ea typeface="ＭＳ Ｐゴシック" pitchFamily="-111" charset="-128"/>
                <a:cs typeface="ＭＳ Ｐゴシック" pitchFamily="-111" charset="-128"/>
              </a:rPr>
              <a:pPr/>
              <a:t>608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89996378"/>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Slide Image Placeholder 1"/>
          <p:cNvSpPr>
            <a:spLocks noGrp="1" noRot="1" noChangeAspect="1" noTextEdit="1"/>
          </p:cNvSpPr>
          <p:nvPr>
            <p:ph type="sldImg"/>
          </p:nvPr>
        </p:nvSpPr>
        <p:spPr>
          <a:ln/>
        </p:spPr>
      </p:sp>
      <p:sp>
        <p:nvSpPr>
          <p:cNvPr id="8120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12036" name="Slide Number Placeholder 3"/>
          <p:cNvSpPr>
            <a:spLocks noGrp="1"/>
          </p:cNvSpPr>
          <p:nvPr>
            <p:ph type="sldNum" sz="quarter" idx="5"/>
          </p:nvPr>
        </p:nvSpPr>
        <p:spPr>
          <a:noFill/>
        </p:spPr>
        <p:txBody>
          <a:bodyPr/>
          <a:lstStyle/>
          <a:p>
            <a:fld id="{9D601052-3171-614D-8F3F-1522A7E0AE13}" type="slidenum">
              <a:rPr lang="en-US">
                <a:solidFill>
                  <a:srgbClr val="000000"/>
                </a:solidFill>
                <a:latin typeface="Arial" pitchFamily="-111" charset="0"/>
                <a:ea typeface="ＭＳ Ｐゴシック" pitchFamily="-111" charset="-128"/>
                <a:cs typeface="ＭＳ Ｐゴシック" pitchFamily="-111" charset="-128"/>
              </a:rPr>
              <a:pPr/>
              <a:t>609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63215834"/>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Slide Image Placeholder 1"/>
          <p:cNvSpPr>
            <a:spLocks noGrp="1" noRot="1" noChangeAspect="1" noTextEdit="1"/>
          </p:cNvSpPr>
          <p:nvPr>
            <p:ph type="sldImg"/>
          </p:nvPr>
        </p:nvSpPr>
        <p:spPr>
          <a:ln/>
        </p:spPr>
      </p:sp>
      <p:sp>
        <p:nvSpPr>
          <p:cNvPr id="8243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24324" name="Slide Number Placeholder 3"/>
          <p:cNvSpPr>
            <a:spLocks noGrp="1"/>
          </p:cNvSpPr>
          <p:nvPr>
            <p:ph type="sldNum" sz="quarter" idx="5"/>
          </p:nvPr>
        </p:nvSpPr>
        <p:spPr>
          <a:noFill/>
        </p:spPr>
        <p:txBody>
          <a:bodyPr/>
          <a:lstStyle/>
          <a:p>
            <a:fld id="{EFAED4D2-B02E-3446-98BF-57F79E7FD320}" type="slidenum">
              <a:rPr lang="en-US">
                <a:latin typeface="Arial" pitchFamily="-111" charset="0"/>
                <a:ea typeface="ＭＳ Ｐゴシック" pitchFamily="-111" charset="-128"/>
                <a:cs typeface="ＭＳ Ｐゴシック" pitchFamily="-111" charset="-128"/>
              </a:rPr>
              <a:pPr/>
              <a:t>618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9103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03093114"/>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7"/>
          <p:cNvSpPr>
            <a:spLocks noGrp="1" noChangeArrowheads="1"/>
          </p:cNvSpPr>
          <p:nvPr>
            <p:ph type="sldNum" sz="quarter" idx="5"/>
          </p:nvPr>
        </p:nvSpPr>
        <p:spPr>
          <a:noFill/>
        </p:spPr>
        <p:txBody>
          <a:bodyPr/>
          <a:lstStyle/>
          <a:p>
            <a:fld id="{2B6B2C0B-8CD7-4044-8507-8AB8064EF738}" type="slidenum">
              <a:rPr lang="en-US">
                <a:solidFill>
                  <a:srgbClr val="000000"/>
                </a:solidFill>
                <a:latin typeface="Arial" pitchFamily="-111" charset="0"/>
                <a:ea typeface="ＭＳ Ｐゴシック" pitchFamily="-111" charset="-128"/>
                <a:cs typeface="ＭＳ Ｐゴシック" pitchFamily="-111" charset="-128"/>
              </a:rPr>
              <a:pPr/>
              <a:t>621</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8419" name="Rectangle 2"/>
          <p:cNvSpPr>
            <a:spLocks noGrp="1" noRot="1" noChangeAspect="1" noChangeArrowheads="1" noTextEdit="1"/>
          </p:cNvSpPr>
          <p:nvPr>
            <p:ph type="sldImg"/>
          </p:nvPr>
        </p:nvSpPr>
        <p:spPr>
          <a:ln/>
        </p:spPr>
      </p:sp>
      <p:sp>
        <p:nvSpPr>
          <p:cNvPr id="8284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02948223"/>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7"/>
          <p:cNvSpPr>
            <a:spLocks noGrp="1" noChangeArrowheads="1"/>
          </p:cNvSpPr>
          <p:nvPr>
            <p:ph type="sldNum" sz="quarter" idx="5"/>
          </p:nvPr>
        </p:nvSpPr>
        <p:spPr>
          <a:noFill/>
        </p:spPr>
        <p:txBody>
          <a:bodyPr/>
          <a:lstStyle/>
          <a:p>
            <a:fld id="{5784F785-D4D7-6341-87D2-B54F639594B8}" type="slidenum">
              <a:rPr lang="en-US">
                <a:solidFill>
                  <a:srgbClr val="000000"/>
                </a:solidFill>
                <a:latin typeface="Arial" pitchFamily="-111" charset="0"/>
                <a:ea typeface="ＭＳ Ｐゴシック" pitchFamily="-111" charset="-128"/>
                <a:cs typeface="ＭＳ Ｐゴシック" pitchFamily="-111" charset="-128"/>
              </a:rPr>
              <a:pPr/>
              <a:t>622</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2515" name="Rectangle 2"/>
          <p:cNvSpPr>
            <a:spLocks noGrp="1" noRot="1" noChangeAspect="1" noChangeArrowheads="1" noTextEdit="1"/>
          </p:cNvSpPr>
          <p:nvPr>
            <p:ph type="sldImg"/>
          </p:nvPr>
        </p:nvSpPr>
        <p:spPr>
          <a:ln/>
        </p:spPr>
      </p:sp>
      <p:sp>
        <p:nvSpPr>
          <p:cNvPr id="8325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54533239"/>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D458056-B0D1-AD4D-8508-BE1EB47E5C49}" type="slidenum">
              <a:rPr lang="en-US"/>
              <a:pPr/>
              <a:t>623</a:t>
            </a:fld>
            <a:endParaRPr lang="en-US"/>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982734655"/>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624</a:t>
            </a:fld>
            <a:endParaRPr lang="en-US"/>
          </a:p>
        </p:txBody>
      </p:sp>
    </p:spTree>
    <p:extLst>
      <p:ext uri="{BB962C8B-B14F-4D97-AF65-F5344CB8AC3E}">
        <p14:creationId xmlns:p14="http://schemas.microsoft.com/office/powerpoint/2010/main" val="3846776007"/>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7"/>
          <p:cNvSpPr>
            <a:spLocks noGrp="1" noChangeArrowheads="1"/>
          </p:cNvSpPr>
          <p:nvPr>
            <p:ph type="sldNum" sz="quarter" idx="5"/>
          </p:nvPr>
        </p:nvSpPr>
        <p:spPr>
          <a:noFill/>
        </p:spPr>
        <p:txBody>
          <a:bodyPr/>
          <a:lstStyle/>
          <a:p>
            <a:fld id="{D109708C-B93E-204B-9232-E872C0481E4D}" type="slidenum">
              <a:rPr lang="en-US">
                <a:solidFill>
                  <a:srgbClr val="000000"/>
                </a:solidFill>
                <a:latin typeface="Arial" pitchFamily="-111" charset="0"/>
                <a:ea typeface="ＭＳ Ｐゴシック" pitchFamily="-111" charset="-128"/>
                <a:cs typeface="ＭＳ Ｐゴシック" pitchFamily="-111" charset="-128"/>
              </a:rPr>
              <a:pPr/>
              <a:t>638</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6611" name="Rectangle 2"/>
          <p:cNvSpPr>
            <a:spLocks noGrp="1" noRot="1" noChangeAspect="1" noChangeArrowheads="1" noTextEdit="1"/>
          </p:cNvSpPr>
          <p:nvPr>
            <p:ph type="sldImg"/>
          </p:nvPr>
        </p:nvSpPr>
        <p:spPr>
          <a:ln/>
        </p:spPr>
      </p:sp>
      <p:sp>
        <p:nvSpPr>
          <p:cNvPr id="8366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59798690"/>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84B178-C3F7-6A4F-81DB-AF667CBE1856}" type="slidenum">
              <a:rPr lang="en-US" smtClean="0"/>
              <a:pPr>
                <a:defRPr/>
              </a:pPr>
              <a:t>753</a:t>
            </a:fld>
            <a:endParaRPr lang="en-US"/>
          </a:p>
        </p:txBody>
      </p:sp>
    </p:spTree>
    <p:extLst>
      <p:ext uri="{BB962C8B-B14F-4D97-AF65-F5344CB8AC3E}">
        <p14:creationId xmlns:p14="http://schemas.microsoft.com/office/powerpoint/2010/main" val="1888531110"/>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84B178-C3F7-6A4F-81DB-AF667CBE1856}" type="slidenum">
              <a:rPr lang="en-US" smtClean="0"/>
              <a:pPr>
                <a:defRPr/>
              </a:pPr>
              <a:t>775</a:t>
            </a:fld>
            <a:endParaRPr lang="en-US"/>
          </a:p>
        </p:txBody>
      </p:sp>
    </p:spTree>
    <p:extLst>
      <p:ext uri="{BB962C8B-B14F-4D97-AF65-F5344CB8AC3E}">
        <p14:creationId xmlns:p14="http://schemas.microsoft.com/office/powerpoint/2010/main" val="4059438645"/>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F71FD60-909E-B347-8321-3E12F1F8A446}" type="slidenum">
              <a:rPr lang="en-US"/>
              <a:pPr/>
              <a:t>802</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1593829562"/>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3BB6957-C598-9949-B839-2C036C96274F}" type="slidenum">
              <a:rPr lang="en-US"/>
              <a:pPr/>
              <a:t>803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4188465477"/>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9BEE931-B146-3141-AE6C-0C20A2FD7F0F}" type="slidenum">
              <a:rPr lang="en-US"/>
              <a:pPr/>
              <a:t>804</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38451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BC987E6-121E-114D-96B2-C124DB99AD20}" type="slidenum">
              <a:rPr lang="en-US">
                <a:latin typeface="Arial" pitchFamily="-111" charset="0"/>
                <a:ea typeface="ＭＳ Ｐゴシック" pitchFamily="-111" charset="-128"/>
                <a:cs typeface="ＭＳ Ｐゴシック" pitchFamily="-111" charset="-128"/>
              </a:rPr>
              <a:pPr/>
              <a:t>4</a:t>
            </a:fld>
            <a:endParaRPr lang="en-US">
              <a:latin typeface="Arial" pitchFamily="-111" charset="0"/>
              <a:ea typeface="ＭＳ Ｐゴシック" pitchFamily="-111" charset="-128"/>
              <a:cs typeface="ＭＳ Ｐゴシック" pitchFamily="-111"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1986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793729263"/>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E0229DB-C7C7-8C48-A48A-328EAF79CE3A}" type="slidenum">
              <a:rPr lang="en-US"/>
              <a:pPr/>
              <a:t>805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561031037"/>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EB36B01-74E9-334A-BE67-1F0EB8591D91}" type="slidenum">
              <a:rPr lang="en-US"/>
              <a:pPr/>
              <a:t>806</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037132834"/>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EAD10EF-4902-D740-BC07-1BD21D7AF924}" type="slidenum">
              <a:rPr lang="en-US"/>
              <a:pPr/>
              <a:t>809</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499120096"/>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6484204-DA96-2042-ABB2-E9C03E5D94E6}" type="slidenum">
              <a:rPr lang="en-US"/>
              <a:pPr/>
              <a:t>810</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1542787994"/>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C33C7CE-F7F7-C544-823F-AEF2E26613A0}" type="slidenum">
              <a:rPr lang="en-US"/>
              <a:pPr/>
              <a:t>811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1699841249"/>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15758C6-0A72-954A-B625-A1CCC9195995}" type="slidenum">
              <a:rPr lang="en-US"/>
              <a:pPr/>
              <a:t>812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1547849603"/>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ADA7507-1FB9-B44D-A7F7-7C62085CEE58}" type="slidenum">
              <a:rPr lang="en-US"/>
              <a:pPr/>
              <a:t>813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648550269"/>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C3BF1E8-2CBA-634E-B73E-E074AA623FE9}" type="slidenum">
              <a:rPr lang="en-US"/>
              <a:pPr/>
              <a:t>814</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848146969"/>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6FD708C-A926-B745-9302-19DD1AECF063}" type="slidenum">
              <a:rPr lang="en-US"/>
              <a:pPr/>
              <a:t>815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446665378"/>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B991DDA-9F0A-8A46-B6F6-307338C33F3C}" type="slidenum">
              <a:rPr lang="en-US"/>
              <a:pPr/>
              <a:t>816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79988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108521848"/>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4B156636-FA75-C942-9726-4D503DF6593F}" type="slidenum">
              <a:rPr lang="en-US">
                <a:latin typeface="Arial" pitchFamily="-111" charset="0"/>
                <a:ea typeface="ＭＳ Ｐゴシック" pitchFamily="-111" charset="-128"/>
                <a:cs typeface="ＭＳ Ｐゴシック" pitchFamily="-111" charset="-128"/>
              </a:rPr>
              <a:pPr/>
              <a:t>817</a:t>
            </a:fld>
            <a:endParaRPr lang="en-US">
              <a:latin typeface="Arial" pitchFamily="-111" charset="0"/>
              <a:ea typeface="ＭＳ Ｐゴシック" pitchFamily="-111" charset="-128"/>
              <a:cs typeface="ＭＳ Ｐゴシック" pitchFamily="-111" charset="-128"/>
            </a:endParaRPr>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79731801"/>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7"/>
          <p:cNvSpPr>
            <a:spLocks noGrp="1" noChangeArrowheads="1"/>
          </p:cNvSpPr>
          <p:nvPr>
            <p:ph type="sldNum" sz="quarter" idx="5"/>
          </p:nvPr>
        </p:nvSpPr>
        <p:spPr>
          <a:noFill/>
        </p:spPr>
        <p:txBody>
          <a:bodyPr/>
          <a:lstStyle/>
          <a:p>
            <a:fld id="{570DE30C-E287-1B46-9AA9-EC7EEAE0B2F0}" type="slidenum">
              <a:rPr lang="en-US">
                <a:latin typeface="Arial" pitchFamily="-111" charset="0"/>
                <a:ea typeface="ＭＳ Ｐゴシック" pitchFamily="-111" charset="-128"/>
                <a:cs typeface="ＭＳ Ｐゴシック" pitchFamily="-111" charset="-128"/>
              </a:rPr>
              <a:pPr/>
              <a:t>818</a:t>
            </a:fld>
            <a:endParaRPr lang="en-US">
              <a:latin typeface="Arial" pitchFamily="-111" charset="0"/>
              <a:ea typeface="ＭＳ Ｐゴシック" pitchFamily="-111" charset="-128"/>
              <a:cs typeface="ＭＳ Ｐゴシック" pitchFamily="-111" charset="-128"/>
            </a:endParaRPr>
          </a:p>
        </p:txBody>
      </p:sp>
      <p:sp>
        <p:nvSpPr>
          <p:cNvPr id="602115" name="Rectangle 2"/>
          <p:cNvSpPr>
            <a:spLocks noGrp="1" noRot="1" noChangeAspect="1" noChangeArrowheads="1" noTextEdit="1"/>
          </p:cNvSpPr>
          <p:nvPr>
            <p:ph type="sldImg"/>
          </p:nvPr>
        </p:nvSpPr>
        <p:spPr>
          <a:xfrm>
            <a:off x="2971800" y="547688"/>
            <a:ext cx="3659188" cy="2744787"/>
          </a:xfrm>
          <a:ln/>
        </p:spPr>
      </p:sp>
      <p:sp>
        <p:nvSpPr>
          <p:cNvPr id="60211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18539302"/>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7"/>
          <p:cNvSpPr>
            <a:spLocks noGrp="1" noChangeArrowheads="1"/>
          </p:cNvSpPr>
          <p:nvPr>
            <p:ph type="sldNum" sz="quarter" idx="5"/>
          </p:nvPr>
        </p:nvSpPr>
        <p:spPr>
          <a:noFill/>
        </p:spPr>
        <p:txBody>
          <a:bodyPr/>
          <a:lstStyle/>
          <a:p>
            <a:fld id="{0A6DF51C-E9AA-9B49-9D60-3534405FE348}" type="slidenum">
              <a:rPr lang="en-US">
                <a:latin typeface="Arial" pitchFamily="-111" charset="0"/>
                <a:ea typeface="ＭＳ Ｐゴシック" pitchFamily="-111" charset="-128"/>
                <a:cs typeface="ＭＳ Ｐゴシック" pitchFamily="-111" charset="-128"/>
              </a:rPr>
              <a:pPr/>
              <a:t>819</a:t>
            </a:fld>
            <a:endParaRPr lang="en-US">
              <a:latin typeface="Arial" pitchFamily="-111" charset="0"/>
              <a:ea typeface="ＭＳ Ｐゴシック" pitchFamily="-111" charset="-128"/>
              <a:cs typeface="ＭＳ Ｐゴシック" pitchFamily="-111" charset="-128"/>
            </a:endParaRPr>
          </a:p>
        </p:txBody>
      </p:sp>
      <p:sp>
        <p:nvSpPr>
          <p:cNvPr id="604163" name="Rectangle 2"/>
          <p:cNvSpPr>
            <a:spLocks noGrp="1" noRot="1" noChangeAspect="1" noChangeArrowheads="1" noTextEdit="1"/>
          </p:cNvSpPr>
          <p:nvPr>
            <p:ph type="sldImg"/>
          </p:nvPr>
        </p:nvSpPr>
        <p:spPr>
          <a:xfrm>
            <a:off x="2971800" y="547688"/>
            <a:ext cx="3659188" cy="2744787"/>
          </a:xfrm>
          <a:ln/>
        </p:spPr>
      </p:sp>
      <p:sp>
        <p:nvSpPr>
          <p:cNvPr id="60416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39775714"/>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7"/>
          <p:cNvSpPr>
            <a:spLocks noGrp="1" noChangeArrowheads="1"/>
          </p:cNvSpPr>
          <p:nvPr>
            <p:ph type="sldNum" sz="quarter" idx="5"/>
          </p:nvPr>
        </p:nvSpPr>
        <p:spPr>
          <a:noFill/>
        </p:spPr>
        <p:txBody>
          <a:bodyPr/>
          <a:lstStyle/>
          <a:p>
            <a:fld id="{D95C6EF3-5CF2-D54E-97E1-EF6373AD2976}" type="slidenum">
              <a:rPr lang="en-US">
                <a:latin typeface="Arial" pitchFamily="-111" charset="0"/>
                <a:ea typeface="ＭＳ Ｐゴシック" pitchFamily="-111" charset="-128"/>
                <a:cs typeface="ＭＳ Ｐゴシック" pitchFamily="-111" charset="-128"/>
              </a:rPr>
              <a:pPr/>
              <a:t>820</a:t>
            </a:fld>
            <a:endParaRPr lang="en-US">
              <a:latin typeface="Arial" pitchFamily="-111" charset="0"/>
              <a:ea typeface="ＭＳ Ｐゴシック" pitchFamily="-111" charset="-128"/>
              <a:cs typeface="ＭＳ Ｐゴシック" pitchFamily="-111" charset="-128"/>
            </a:endParaRPr>
          </a:p>
        </p:txBody>
      </p:sp>
      <p:sp>
        <p:nvSpPr>
          <p:cNvPr id="606211" name="Rectangle 2"/>
          <p:cNvSpPr>
            <a:spLocks noGrp="1" noRot="1" noChangeAspect="1" noChangeArrowheads="1" noTextEdit="1"/>
          </p:cNvSpPr>
          <p:nvPr>
            <p:ph type="sldImg"/>
          </p:nvPr>
        </p:nvSpPr>
        <p:spPr>
          <a:xfrm>
            <a:off x="2971800" y="547688"/>
            <a:ext cx="3659188" cy="2744787"/>
          </a:xfrm>
          <a:ln/>
        </p:spPr>
      </p:sp>
      <p:sp>
        <p:nvSpPr>
          <p:cNvPr id="60621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51358239"/>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7"/>
          <p:cNvSpPr>
            <a:spLocks noGrp="1" noChangeArrowheads="1"/>
          </p:cNvSpPr>
          <p:nvPr>
            <p:ph type="sldNum" sz="quarter" idx="5"/>
          </p:nvPr>
        </p:nvSpPr>
        <p:spPr>
          <a:noFill/>
        </p:spPr>
        <p:txBody>
          <a:bodyPr/>
          <a:lstStyle/>
          <a:p>
            <a:fld id="{404CD863-FE1E-264A-83DC-24536959AFEC}" type="slidenum">
              <a:rPr lang="en-US">
                <a:latin typeface="Arial" pitchFamily="-111" charset="0"/>
                <a:ea typeface="ＭＳ Ｐゴシック" pitchFamily="-111" charset="-128"/>
                <a:cs typeface="ＭＳ Ｐゴシック" pitchFamily="-111" charset="-128"/>
              </a:rPr>
              <a:pPr/>
              <a:t>821</a:t>
            </a:fld>
            <a:endParaRPr lang="en-US">
              <a:latin typeface="Arial" pitchFamily="-111" charset="0"/>
              <a:ea typeface="ＭＳ Ｐゴシック" pitchFamily="-111" charset="-128"/>
              <a:cs typeface="ＭＳ Ｐゴシック" pitchFamily="-111" charset="-128"/>
            </a:endParaRPr>
          </a:p>
        </p:txBody>
      </p:sp>
      <p:sp>
        <p:nvSpPr>
          <p:cNvPr id="608259" name="Rectangle 2"/>
          <p:cNvSpPr>
            <a:spLocks noGrp="1" noRot="1" noChangeAspect="1" noChangeArrowheads="1" noTextEdit="1"/>
          </p:cNvSpPr>
          <p:nvPr>
            <p:ph type="sldImg"/>
          </p:nvPr>
        </p:nvSpPr>
        <p:spPr>
          <a:xfrm>
            <a:off x="2971800" y="547688"/>
            <a:ext cx="3659188" cy="2744787"/>
          </a:xfrm>
          <a:ln/>
        </p:spPr>
      </p:sp>
      <p:sp>
        <p:nvSpPr>
          <p:cNvPr id="60826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36004804"/>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7"/>
          <p:cNvSpPr>
            <a:spLocks noGrp="1" noChangeArrowheads="1"/>
          </p:cNvSpPr>
          <p:nvPr>
            <p:ph type="sldNum" sz="quarter" idx="5"/>
          </p:nvPr>
        </p:nvSpPr>
        <p:spPr>
          <a:noFill/>
        </p:spPr>
        <p:txBody>
          <a:bodyPr/>
          <a:lstStyle/>
          <a:p>
            <a:fld id="{9B7EAB7D-C08C-9648-BECA-DECA9820D777}" type="slidenum">
              <a:rPr lang="en-US">
                <a:latin typeface="Arial" pitchFamily="-111" charset="0"/>
                <a:ea typeface="ＭＳ Ｐゴシック" pitchFamily="-111" charset="-128"/>
                <a:cs typeface="ＭＳ Ｐゴシック" pitchFamily="-111" charset="-128"/>
              </a:rPr>
              <a:pPr/>
              <a:t>822</a:t>
            </a:fld>
            <a:endParaRPr lang="en-US">
              <a:latin typeface="Arial" pitchFamily="-111" charset="0"/>
              <a:ea typeface="ＭＳ Ｐゴシック" pitchFamily="-111" charset="-128"/>
              <a:cs typeface="ＭＳ Ｐゴシック" pitchFamily="-111" charset="-128"/>
            </a:endParaRPr>
          </a:p>
        </p:txBody>
      </p:sp>
      <p:sp>
        <p:nvSpPr>
          <p:cNvPr id="610307" name="Rectangle 2"/>
          <p:cNvSpPr>
            <a:spLocks noGrp="1" noRot="1" noChangeAspect="1" noChangeArrowheads="1" noTextEdit="1"/>
          </p:cNvSpPr>
          <p:nvPr>
            <p:ph type="sldImg"/>
          </p:nvPr>
        </p:nvSpPr>
        <p:spPr>
          <a:xfrm>
            <a:off x="2971800" y="547688"/>
            <a:ext cx="3659188" cy="2744787"/>
          </a:xfrm>
          <a:ln/>
        </p:spPr>
      </p:sp>
      <p:sp>
        <p:nvSpPr>
          <p:cNvPr id="61030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40801921"/>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p:cNvSpPr>
            <a:spLocks noGrp="1" noChangeArrowheads="1"/>
          </p:cNvSpPr>
          <p:nvPr>
            <p:ph type="sldNum" sz="quarter" idx="5"/>
          </p:nvPr>
        </p:nvSpPr>
        <p:spPr>
          <a:noFill/>
        </p:spPr>
        <p:txBody>
          <a:bodyPr/>
          <a:lstStyle/>
          <a:p>
            <a:fld id="{614B7041-34D7-8B48-B8CF-DC2B52061783}" type="slidenum">
              <a:rPr lang="en-US">
                <a:latin typeface="Arial" pitchFamily="-111" charset="0"/>
                <a:ea typeface="ＭＳ Ｐゴシック" pitchFamily="-111" charset="-128"/>
                <a:cs typeface="ＭＳ Ｐゴシック" pitchFamily="-111" charset="-128"/>
              </a:rPr>
              <a:pPr/>
              <a:t>823</a:t>
            </a:fld>
            <a:endParaRPr lang="en-US">
              <a:latin typeface="Arial" pitchFamily="-111" charset="0"/>
              <a:ea typeface="ＭＳ Ｐゴシック" pitchFamily="-111" charset="-128"/>
              <a:cs typeface="ＭＳ Ｐゴシック" pitchFamily="-111" charset="-128"/>
            </a:endParaRPr>
          </a:p>
        </p:txBody>
      </p:sp>
      <p:sp>
        <p:nvSpPr>
          <p:cNvPr id="612355" name="Rectangle 2"/>
          <p:cNvSpPr>
            <a:spLocks noGrp="1" noRot="1" noChangeAspect="1" noChangeArrowheads="1" noTextEdit="1"/>
          </p:cNvSpPr>
          <p:nvPr>
            <p:ph type="sldImg"/>
          </p:nvPr>
        </p:nvSpPr>
        <p:spPr>
          <a:xfrm>
            <a:off x="2971800" y="547688"/>
            <a:ext cx="3659188" cy="2744787"/>
          </a:xfrm>
          <a:ln/>
        </p:spPr>
      </p:sp>
      <p:sp>
        <p:nvSpPr>
          <p:cNvPr id="61235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33245414"/>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7"/>
          <p:cNvSpPr>
            <a:spLocks noGrp="1" noChangeArrowheads="1"/>
          </p:cNvSpPr>
          <p:nvPr>
            <p:ph type="sldNum" sz="quarter" idx="5"/>
          </p:nvPr>
        </p:nvSpPr>
        <p:spPr>
          <a:noFill/>
        </p:spPr>
        <p:txBody>
          <a:bodyPr/>
          <a:lstStyle/>
          <a:p>
            <a:fld id="{616B48E3-85A3-9B48-BC06-7A50D39EF48C}" type="slidenum">
              <a:rPr lang="en-US">
                <a:latin typeface="Arial" pitchFamily="-111" charset="0"/>
                <a:ea typeface="ＭＳ Ｐゴシック" pitchFamily="-111" charset="-128"/>
                <a:cs typeface="ＭＳ Ｐゴシック" pitchFamily="-111" charset="-128"/>
              </a:rPr>
              <a:pPr/>
              <a:t>824</a:t>
            </a:fld>
            <a:endParaRPr lang="en-US">
              <a:latin typeface="Arial" pitchFamily="-111" charset="0"/>
              <a:ea typeface="ＭＳ Ｐゴシック" pitchFamily="-111" charset="-128"/>
              <a:cs typeface="ＭＳ Ｐゴシック" pitchFamily="-111" charset="-128"/>
            </a:endParaRPr>
          </a:p>
        </p:txBody>
      </p:sp>
      <p:sp>
        <p:nvSpPr>
          <p:cNvPr id="614403" name="Rectangle 2"/>
          <p:cNvSpPr>
            <a:spLocks noGrp="1" noRot="1" noChangeAspect="1" noChangeArrowheads="1" noTextEdit="1"/>
          </p:cNvSpPr>
          <p:nvPr>
            <p:ph type="sldImg"/>
          </p:nvPr>
        </p:nvSpPr>
        <p:spPr>
          <a:xfrm>
            <a:off x="2971800" y="547688"/>
            <a:ext cx="3659188" cy="2744787"/>
          </a:xfrm>
          <a:ln/>
        </p:spPr>
      </p:sp>
      <p:sp>
        <p:nvSpPr>
          <p:cNvPr id="61440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34047077"/>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a:noFill/>
        </p:spPr>
        <p:txBody>
          <a:bodyPr/>
          <a:lstStyle/>
          <a:p>
            <a:fld id="{1FFCCFA0-4BB7-D345-AECA-B045D23B4AD5}" type="slidenum">
              <a:rPr lang="en-US">
                <a:latin typeface="Arial" pitchFamily="-111" charset="0"/>
                <a:ea typeface="ＭＳ Ｐゴシック" pitchFamily="-111" charset="-128"/>
                <a:cs typeface="ＭＳ Ｐゴシック" pitchFamily="-111" charset="-128"/>
              </a:rPr>
              <a:pPr/>
              <a:t>825</a:t>
            </a:fld>
            <a:endParaRPr lang="en-US">
              <a:latin typeface="Arial" pitchFamily="-111" charset="0"/>
              <a:ea typeface="ＭＳ Ｐゴシック" pitchFamily="-111" charset="-128"/>
              <a:cs typeface="ＭＳ Ｐゴシック" pitchFamily="-111" charset="-128"/>
            </a:endParaRPr>
          </a:p>
        </p:txBody>
      </p:sp>
      <p:sp>
        <p:nvSpPr>
          <p:cNvPr id="616451" name="Rectangle 2"/>
          <p:cNvSpPr>
            <a:spLocks noGrp="1" noRot="1" noChangeAspect="1" noChangeArrowheads="1" noTextEdit="1"/>
          </p:cNvSpPr>
          <p:nvPr>
            <p:ph type="sldImg"/>
          </p:nvPr>
        </p:nvSpPr>
        <p:spPr>
          <a:xfrm>
            <a:off x="2971800" y="547688"/>
            <a:ext cx="3659188" cy="2744787"/>
          </a:xfrm>
          <a:ln/>
        </p:spPr>
      </p:sp>
      <p:sp>
        <p:nvSpPr>
          <p:cNvPr id="61645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23094792"/>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a:noFill/>
        </p:spPr>
        <p:txBody>
          <a:bodyPr/>
          <a:lstStyle/>
          <a:p>
            <a:fld id="{3EDC74D0-5DE3-204E-8A2B-D4A1C0A243CE}" type="slidenum">
              <a:rPr lang="en-US">
                <a:latin typeface="Arial" pitchFamily="-111" charset="0"/>
                <a:ea typeface="ＭＳ Ｐゴシック" pitchFamily="-111" charset="-128"/>
                <a:cs typeface="ＭＳ Ｐゴシック" pitchFamily="-111" charset="-128"/>
              </a:rPr>
              <a:pPr/>
              <a:t>826</a:t>
            </a:fld>
            <a:endParaRPr lang="en-US">
              <a:latin typeface="Arial" pitchFamily="-111" charset="0"/>
              <a:ea typeface="ＭＳ Ｐゴシック" pitchFamily="-111" charset="-128"/>
              <a:cs typeface="ＭＳ Ｐゴシック" pitchFamily="-111" charset="-128"/>
            </a:endParaRPr>
          </a:p>
        </p:txBody>
      </p:sp>
      <p:sp>
        <p:nvSpPr>
          <p:cNvPr id="618499" name="Rectangle 2"/>
          <p:cNvSpPr>
            <a:spLocks noGrp="1" noRot="1" noChangeAspect="1" noChangeArrowheads="1" noTextEdit="1"/>
          </p:cNvSpPr>
          <p:nvPr>
            <p:ph type="sldImg"/>
          </p:nvPr>
        </p:nvSpPr>
        <p:spPr>
          <a:xfrm>
            <a:off x="2971800" y="547688"/>
            <a:ext cx="3659188" cy="2744787"/>
          </a:xfrm>
          <a:ln/>
        </p:spPr>
      </p:sp>
      <p:sp>
        <p:nvSpPr>
          <p:cNvPr id="61850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96148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93149293"/>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p>
            <a:fld id="{5FFE6147-D6F7-EE43-8A30-2DCA92441171}" type="slidenum">
              <a:rPr lang="en-US">
                <a:latin typeface="Arial" pitchFamily="-111" charset="0"/>
                <a:ea typeface="ＭＳ Ｐゴシック" pitchFamily="-111" charset="-128"/>
                <a:cs typeface="ＭＳ Ｐゴシック" pitchFamily="-111" charset="-128"/>
              </a:rPr>
              <a:pPr/>
              <a:t>827</a:t>
            </a:fld>
            <a:endParaRPr lang="en-US">
              <a:latin typeface="Arial" pitchFamily="-111" charset="0"/>
              <a:ea typeface="ＭＳ Ｐゴシック" pitchFamily="-111" charset="-128"/>
              <a:cs typeface="ＭＳ Ｐゴシック" pitchFamily="-111" charset="-128"/>
            </a:endParaRPr>
          </a:p>
        </p:txBody>
      </p:sp>
      <p:sp>
        <p:nvSpPr>
          <p:cNvPr id="620547" name="Rectangle 2"/>
          <p:cNvSpPr>
            <a:spLocks noGrp="1" noRot="1" noChangeAspect="1" noChangeArrowheads="1" noTextEdit="1"/>
          </p:cNvSpPr>
          <p:nvPr>
            <p:ph type="sldImg"/>
          </p:nvPr>
        </p:nvSpPr>
        <p:spPr>
          <a:xfrm>
            <a:off x="2971800" y="547688"/>
            <a:ext cx="3659188" cy="2744787"/>
          </a:xfrm>
          <a:ln/>
        </p:spPr>
      </p:sp>
      <p:sp>
        <p:nvSpPr>
          <p:cNvPr id="62054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14497965"/>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a:noFill/>
        </p:spPr>
        <p:txBody>
          <a:bodyPr/>
          <a:lstStyle/>
          <a:p>
            <a:fld id="{6CF22603-E444-0848-9C0A-BB1B5AA3E06A}" type="slidenum">
              <a:rPr lang="en-US">
                <a:latin typeface="Arial" pitchFamily="-111" charset="0"/>
                <a:ea typeface="ＭＳ Ｐゴシック" pitchFamily="-111" charset="-128"/>
                <a:cs typeface="ＭＳ Ｐゴシック" pitchFamily="-111" charset="-128"/>
              </a:rPr>
              <a:pPr/>
              <a:t>828</a:t>
            </a:fld>
            <a:endParaRPr lang="en-US">
              <a:latin typeface="Arial" pitchFamily="-111" charset="0"/>
              <a:ea typeface="ＭＳ Ｐゴシック" pitchFamily="-111" charset="-128"/>
              <a:cs typeface="ＭＳ Ｐゴシック" pitchFamily="-111" charset="-128"/>
            </a:endParaRPr>
          </a:p>
        </p:txBody>
      </p:sp>
      <p:sp>
        <p:nvSpPr>
          <p:cNvPr id="622595" name="Rectangle 2"/>
          <p:cNvSpPr>
            <a:spLocks noGrp="1" noRot="1" noChangeAspect="1" noChangeArrowheads="1" noTextEdit="1"/>
          </p:cNvSpPr>
          <p:nvPr>
            <p:ph type="sldImg"/>
          </p:nvPr>
        </p:nvSpPr>
        <p:spPr>
          <a:xfrm>
            <a:off x="2971800" y="547688"/>
            <a:ext cx="3659188" cy="2744787"/>
          </a:xfrm>
          <a:ln/>
        </p:spPr>
      </p:sp>
      <p:sp>
        <p:nvSpPr>
          <p:cNvPr id="62259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27182484"/>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7"/>
          <p:cNvSpPr>
            <a:spLocks noGrp="1" noChangeArrowheads="1"/>
          </p:cNvSpPr>
          <p:nvPr>
            <p:ph type="sldNum" sz="quarter" idx="5"/>
          </p:nvPr>
        </p:nvSpPr>
        <p:spPr>
          <a:noFill/>
        </p:spPr>
        <p:txBody>
          <a:bodyPr/>
          <a:lstStyle/>
          <a:p>
            <a:fld id="{5A6D5661-182B-0547-82F2-7D5346BC88D1}" type="slidenum">
              <a:rPr lang="en-US">
                <a:latin typeface="Arial" pitchFamily="-111" charset="0"/>
                <a:ea typeface="ＭＳ Ｐゴシック" pitchFamily="-111" charset="-128"/>
                <a:cs typeface="ＭＳ Ｐゴシック" pitchFamily="-111" charset="-128"/>
              </a:rPr>
              <a:pPr/>
              <a:t>829</a:t>
            </a:fld>
            <a:endParaRPr lang="en-US">
              <a:latin typeface="Arial" pitchFamily="-111" charset="0"/>
              <a:ea typeface="ＭＳ Ｐゴシック" pitchFamily="-111" charset="-128"/>
              <a:cs typeface="ＭＳ Ｐゴシック" pitchFamily="-111" charset="-128"/>
            </a:endParaRPr>
          </a:p>
        </p:txBody>
      </p:sp>
      <p:sp>
        <p:nvSpPr>
          <p:cNvPr id="624643" name="Rectangle 2"/>
          <p:cNvSpPr>
            <a:spLocks noGrp="1" noRot="1" noChangeAspect="1" noChangeArrowheads="1" noTextEdit="1"/>
          </p:cNvSpPr>
          <p:nvPr>
            <p:ph type="sldImg"/>
          </p:nvPr>
        </p:nvSpPr>
        <p:spPr>
          <a:ln/>
        </p:spPr>
      </p:sp>
      <p:sp>
        <p:nvSpPr>
          <p:cNvPr id="6246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3541352"/>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7"/>
          <p:cNvSpPr>
            <a:spLocks noGrp="1" noChangeArrowheads="1"/>
          </p:cNvSpPr>
          <p:nvPr>
            <p:ph type="sldNum" sz="quarter" idx="5"/>
          </p:nvPr>
        </p:nvSpPr>
        <p:spPr>
          <a:noFill/>
        </p:spPr>
        <p:txBody>
          <a:bodyPr/>
          <a:lstStyle/>
          <a:p>
            <a:fld id="{AE004607-7F9B-954C-A4B5-7F363CB963CB}" type="slidenum">
              <a:rPr lang="en-US">
                <a:latin typeface="Arial" pitchFamily="-111" charset="0"/>
                <a:ea typeface="ＭＳ Ｐゴシック" pitchFamily="-111" charset="-128"/>
                <a:cs typeface="ＭＳ Ｐゴシック" pitchFamily="-111" charset="-128"/>
              </a:rPr>
              <a:pPr/>
              <a:t>830</a:t>
            </a:fld>
            <a:endParaRPr lang="en-US">
              <a:latin typeface="Arial" pitchFamily="-111" charset="0"/>
              <a:ea typeface="ＭＳ Ｐゴシック" pitchFamily="-111" charset="-128"/>
              <a:cs typeface="ＭＳ Ｐゴシック" pitchFamily="-111" charset="-128"/>
            </a:endParaRPr>
          </a:p>
        </p:txBody>
      </p:sp>
      <p:sp>
        <p:nvSpPr>
          <p:cNvPr id="626691" name="Rectangle 2"/>
          <p:cNvSpPr>
            <a:spLocks noGrp="1" noRot="1" noChangeAspect="1" noChangeArrowheads="1" noTextEdit="1"/>
          </p:cNvSpPr>
          <p:nvPr>
            <p:ph type="sldImg"/>
          </p:nvPr>
        </p:nvSpPr>
        <p:spPr>
          <a:xfrm>
            <a:off x="2971800" y="547688"/>
            <a:ext cx="3659188" cy="2744787"/>
          </a:xfrm>
          <a:ln/>
        </p:spPr>
      </p:sp>
      <p:sp>
        <p:nvSpPr>
          <p:cNvPr id="62669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56671337"/>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7"/>
          <p:cNvSpPr>
            <a:spLocks noGrp="1" noChangeArrowheads="1"/>
          </p:cNvSpPr>
          <p:nvPr>
            <p:ph type="sldNum" sz="quarter" idx="5"/>
          </p:nvPr>
        </p:nvSpPr>
        <p:spPr>
          <a:noFill/>
        </p:spPr>
        <p:txBody>
          <a:bodyPr/>
          <a:lstStyle/>
          <a:p>
            <a:fld id="{F98D1A66-42EC-E044-B40C-D29C118B37FD}" type="slidenum">
              <a:rPr lang="en-US">
                <a:latin typeface="Arial" pitchFamily="-111" charset="0"/>
                <a:ea typeface="ＭＳ Ｐゴシック" pitchFamily="-111" charset="-128"/>
                <a:cs typeface="ＭＳ Ｐゴシック" pitchFamily="-111" charset="-128"/>
              </a:rPr>
              <a:pPr/>
              <a:t>831</a:t>
            </a:fld>
            <a:endParaRPr lang="en-US">
              <a:latin typeface="Arial" pitchFamily="-111" charset="0"/>
              <a:ea typeface="ＭＳ Ｐゴシック" pitchFamily="-111" charset="-128"/>
              <a:cs typeface="ＭＳ Ｐゴシック" pitchFamily="-111" charset="-128"/>
            </a:endParaRPr>
          </a:p>
        </p:txBody>
      </p:sp>
      <p:sp>
        <p:nvSpPr>
          <p:cNvPr id="628739" name="Rectangle 2"/>
          <p:cNvSpPr>
            <a:spLocks noGrp="1" noRot="1" noChangeAspect="1" noChangeArrowheads="1" noTextEdit="1"/>
          </p:cNvSpPr>
          <p:nvPr>
            <p:ph type="sldImg"/>
          </p:nvPr>
        </p:nvSpPr>
        <p:spPr>
          <a:xfrm>
            <a:off x="2971800" y="547688"/>
            <a:ext cx="3659188" cy="2744787"/>
          </a:xfrm>
          <a:ln/>
        </p:spPr>
      </p:sp>
      <p:sp>
        <p:nvSpPr>
          <p:cNvPr id="62874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38033597"/>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p:cNvSpPr>
            <a:spLocks noGrp="1" noChangeArrowheads="1"/>
          </p:cNvSpPr>
          <p:nvPr>
            <p:ph type="sldNum" sz="quarter" idx="5"/>
          </p:nvPr>
        </p:nvSpPr>
        <p:spPr>
          <a:noFill/>
        </p:spPr>
        <p:txBody>
          <a:bodyPr/>
          <a:lstStyle/>
          <a:p>
            <a:fld id="{6E946FF9-A02B-AA46-915A-1C2AB48A714D}" type="slidenum">
              <a:rPr lang="en-US">
                <a:latin typeface="Arial" pitchFamily="-111" charset="0"/>
                <a:ea typeface="ＭＳ Ｐゴシック" pitchFamily="-111" charset="-128"/>
                <a:cs typeface="ＭＳ Ｐゴシック" pitchFamily="-111" charset="-128"/>
              </a:rPr>
              <a:pPr/>
              <a:t>832</a:t>
            </a:fld>
            <a:endParaRPr lang="en-US">
              <a:latin typeface="Arial" pitchFamily="-111" charset="0"/>
              <a:ea typeface="ＭＳ Ｐゴシック" pitchFamily="-111" charset="-128"/>
              <a:cs typeface="ＭＳ Ｐゴシック" pitchFamily="-111" charset="-128"/>
            </a:endParaRPr>
          </a:p>
        </p:txBody>
      </p:sp>
      <p:sp>
        <p:nvSpPr>
          <p:cNvPr id="630787" name="Rectangle 2"/>
          <p:cNvSpPr>
            <a:spLocks noGrp="1" noRot="1" noChangeAspect="1" noChangeArrowheads="1" noTextEdit="1"/>
          </p:cNvSpPr>
          <p:nvPr>
            <p:ph type="sldImg"/>
          </p:nvPr>
        </p:nvSpPr>
        <p:spPr>
          <a:xfrm>
            <a:off x="2971800" y="547688"/>
            <a:ext cx="3659188" cy="2744787"/>
          </a:xfrm>
          <a:ln/>
        </p:spPr>
      </p:sp>
      <p:sp>
        <p:nvSpPr>
          <p:cNvPr id="63078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98276416"/>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7"/>
          <p:cNvSpPr>
            <a:spLocks noGrp="1" noChangeArrowheads="1"/>
          </p:cNvSpPr>
          <p:nvPr>
            <p:ph type="sldNum" sz="quarter" idx="5"/>
          </p:nvPr>
        </p:nvSpPr>
        <p:spPr>
          <a:noFill/>
        </p:spPr>
        <p:txBody>
          <a:bodyPr/>
          <a:lstStyle/>
          <a:p>
            <a:fld id="{DEE08863-47BD-B440-AF4A-9EAF30014FF2}" type="slidenum">
              <a:rPr lang="en-US">
                <a:latin typeface="Arial" pitchFamily="-111" charset="0"/>
                <a:ea typeface="ＭＳ Ｐゴシック" pitchFamily="-111" charset="-128"/>
                <a:cs typeface="ＭＳ Ｐゴシック" pitchFamily="-111" charset="-128"/>
              </a:rPr>
              <a:pPr/>
              <a:t>833</a:t>
            </a:fld>
            <a:endParaRPr lang="en-US">
              <a:latin typeface="Arial" pitchFamily="-111" charset="0"/>
              <a:ea typeface="ＭＳ Ｐゴシック" pitchFamily="-111" charset="-128"/>
              <a:cs typeface="ＭＳ Ｐゴシック" pitchFamily="-111" charset="-128"/>
            </a:endParaRPr>
          </a:p>
        </p:txBody>
      </p:sp>
      <p:sp>
        <p:nvSpPr>
          <p:cNvPr id="632835" name="Rectangle 2"/>
          <p:cNvSpPr>
            <a:spLocks noGrp="1" noRot="1" noChangeAspect="1" noChangeArrowheads="1" noTextEdit="1"/>
          </p:cNvSpPr>
          <p:nvPr>
            <p:ph type="sldImg"/>
          </p:nvPr>
        </p:nvSpPr>
        <p:spPr>
          <a:xfrm>
            <a:off x="2971800" y="547688"/>
            <a:ext cx="3659188" cy="2744787"/>
          </a:xfrm>
          <a:ln/>
        </p:spPr>
      </p:sp>
      <p:sp>
        <p:nvSpPr>
          <p:cNvPr id="63283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4739536"/>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7"/>
          <p:cNvSpPr>
            <a:spLocks noGrp="1" noChangeArrowheads="1"/>
          </p:cNvSpPr>
          <p:nvPr>
            <p:ph type="sldNum" sz="quarter" idx="5"/>
          </p:nvPr>
        </p:nvSpPr>
        <p:spPr>
          <a:noFill/>
        </p:spPr>
        <p:txBody>
          <a:bodyPr/>
          <a:lstStyle/>
          <a:p>
            <a:fld id="{11A98D30-B64B-4948-B8A8-05A1F86B0B2D}" type="slidenum">
              <a:rPr lang="en-US">
                <a:latin typeface="Arial" pitchFamily="-111" charset="0"/>
                <a:ea typeface="ＭＳ Ｐゴシック" pitchFamily="-111" charset="-128"/>
                <a:cs typeface="ＭＳ Ｐゴシック" pitchFamily="-111" charset="-128"/>
              </a:rPr>
              <a:pPr/>
              <a:t>834</a:t>
            </a:fld>
            <a:endParaRPr lang="en-US">
              <a:latin typeface="Arial" pitchFamily="-111" charset="0"/>
              <a:ea typeface="ＭＳ Ｐゴシック" pitchFamily="-111" charset="-128"/>
              <a:cs typeface="ＭＳ Ｐゴシック" pitchFamily="-111" charset="-128"/>
            </a:endParaRPr>
          </a:p>
        </p:txBody>
      </p:sp>
      <p:sp>
        <p:nvSpPr>
          <p:cNvPr id="634883" name="Rectangle 2"/>
          <p:cNvSpPr>
            <a:spLocks noGrp="1" noRot="1" noChangeAspect="1" noChangeArrowheads="1" noTextEdit="1"/>
          </p:cNvSpPr>
          <p:nvPr>
            <p:ph type="sldImg"/>
          </p:nvPr>
        </p:nvSpPr>
        <p:spPr>
          <a:xfrm>
            <a:off x="2971800" y="547688"/>
            <a:ext cx="3659188" cy="2744787"/>
          </a:xfrm>
          <a:ln/>
        </p:spPr>
      </p:sp>
      <p:sp>
        <p:nvSpPr>
          <p:cNvPr id="63488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5577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84B178-C3F7-6A4F-81DB-AF667CBE1856}" type="slidenum">
              <a:rPr lang="en-US" smtClean="0"/>
              <a:pPr>
                <a:defRPr/>
              </a:pPr>
              <a:t>205</a:t>
            </a:fld>
            <a:endParaRPr lang="en-US"/>
          </a:p>
        </p:txBody>
      </p:sp>
    </p:spTree>
    <p:extLst>
      <p:ext uri="{BB962C8B-B14F-4D97-AF65-F5344CB8AC3E}">
        <p14:creationId xmlns:p14="http://schemas.microsoft.com/office/powerpoint/2010/main" val="16208181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84B178-C3F7-6A4F-81DB-AF667CBE1856}" type="slidenum">
              <a:rPr lang="en-US" smtClean="0"/>
              <a:pPr>
                <a:defRPr/>
              </a:pPr>
              <a:t>206</a:t>
            </a:fld>
            <a:endParaRPr lang="en-US"/>
          </a:p>
        </p:txBody>
      </p:sp>
    </p:spTree>
    <p:extLst>
      <p:ext uri="{BB962C8B-B14F-4D97-AF65-F5344CB8AC3E}">
        <p14:creationId xmlns:p14="http://schemas.microsoft.com/office/powerpoint/2010/main" val="2085232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AC4F7360-FC78-BC46-82D1-F27EE57E4CD1}" type="slidenum">
              <a:rPr lang="en-US" sz="1300"/>
              <a:pPr algn="r" defTabSz="966788"/>
              <a:t>209</a:t>
            </a:fld>
            <a:endParaRPr lang="en-US"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55387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9664A250-D27A-C549-932A-4EC0ED80AB6F}" type="slidenum">
              <a:rPr lang="en-US" sz="1300"/>
              <a:pPr algn="r" defTabSz="966788"/>
              <a:t>210</a:t>
            </a:fld>
            <a:endParaRPr lang="en-US"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406918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45F8D688-AA21-0A46-AF73-2B66B3548CE9}" type="slidenum">
              <a:rPr lang="en-US" sz="1300"/>
              <a:pPr algn="r" defTabSz="966788"/>
              <a:t>211</a:t>
            </a:fld>
            <a:endParaRPr lang="en-US" sz="13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635037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8D01B75C-9C66-8D4E-B5C8-E7510B9EEBD1}" type="slidenum">
              <a:rPr lang="en-US" sz="1300"/>
              <a:pPr algn="r" defTabSz="966788"/>
              <a:t>212</a:t>
            </a:fld>
            <a:endParaRPr lang="en-US" sz="13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24376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440BB26D-5F6D-7846-A75B-6EF44BE8A2A7}" type="slidenum">
              <a:rPr lang="en-US" sz="1300"/>
              <a:pPr algn="r" defTabSz="966788"/>
              <a:t>213</a:t>
            </a:fld>
            <a:endParaRPr lang="en-US"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7154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7970AD8-D006-604E-A3C7-9DBEC1891B0A}" type="slidenum">
              <a:rPr lang="en-US">
                <a:latin typeface="Arial" pitchFamily="-111" charset="0"/>
                <a:ea typeface="ＭＳ Ｐゴシック" pitchFamily="-111" charset="-128"/>
                <a:cs typeface="ＭＳ Ｐゴシック" pitchFamily="-111" charset="-128"/>
              </a:rPr>
              <a:pPr/>
              <a:t>5</a:t>
            </a:fld>
            <a:endParaRPr lang="en-US">
              <a:latin typeface="Arial" pitchFamily="-111" charset="0"/>
              <a:ea typeface="ＭＳ Ｐゴシック" pitchFamily="-111" charset="-128"/>
              <a:cs typeface="ＭＳ Ｐゴシック" pitchFamily="-111"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754489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0B5205E6-39C7-7049-922F-337CAD41DEF4}" type="slidenum">
              <a:rPr lang="en-US" sz="1300"/>
              <a:pPr algn="r" defTabSz="966788"/>
              <a:t>214</a:t>
            </a:fld>
            <a:endParaRPr lang="en-US" sz="13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34565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166A3068-3B9F-AC4A-A18E-28E5C1C5E68A}" type="slidenum">
              <a:rPr lang="en-US" sz="1300"/>
              <a:pPr algn="r" defTabSz="966788"/>
              <a:t>215</a:t>
            </a:fld>
            <a:endParaRPr lang="en-US" sz="13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293515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3D93A27-86C2-A146-86B1-808E0926E7EA}" type="slidenum">
              <a:rPr lang="en-US"/>
              <a:pPr/>
              <a:t>216</a:t>
            </a:fld>
            <a:endParaRPr 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6523661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591117-20E5-B749-88E4-407614C728AF}" type="slidenum">
              <a:rPr lang="en-US"/>
              <a:pPr/>
              <a:t>217</a:t>
            </a:fld>
            <a:endParaRPr lang="en-US"/>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00195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D23392E-D35A-5B4F-AA8F-2FE5228E5383}" type="slidenum">
              <a:rPr lang="en-US"/>
              <a:pPr/>
              <a:t>218</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413645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BEA29A3-D734-F24F-8BDD-5F68D7DC8D0D}" type="slidenum">
              <a:rPr lang="en-US"/>
              <a:pPr/>
              <a:t>219</a:t>
            </a:fld>
            <a:endParaRPr lang="en-US"/>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356915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1507F8-27F0-C245-9E89-D9FFA592A24A}" type="slidenum">
              <a:rPr lang="en-US"/>
              <a:pPr/>
              <a:t>220</a:t>
            </a:fld>
            <a:endParaRPr lang="en-US"/>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626838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CAE9BD5-8228-1643-83AD-28D5C17F3A2A}" type="slidenum">
              <a:rPr lang="en-US"/>
              <a:pPr/>
              <a:t>221</a:t>
            </a:fld>
            <a:endParaRPr lang="en-US"/>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7333867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B5CB038-B692-7D46-A017-6C3B9DC56F5F}" type="slidenum">
              <a:rPr lang="en-US"/>
              <a:pPr/>
              <a:t>222</a:t>
            </a:fld>
            <a:endParaRPr 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754581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319A41-CCC8-5A42-BA46-043AC73AB318}" type="slidenum">
              <a:rPr lang="en-US" sz="1300"/>
              <a:pPr algn="r" eaLnBrk="1" hangingPunct="1"/>
              <a:t>223</a:t>
            </a:fld>
            <a:endParaRPr lang="en-US" sz="130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34602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3BD89AF-5152-0A49-84B6-99BC81AFE23C}" type="slidenum">
              <a:rPr lang="en-US">
                <a:latin typeface="Arial" pitchFamily="-111" charset="0"/>
                <a:ea typeface="ＭＳ Ｐゴシック" pitchFamily="-111" charset="-128"/>
                <a:cs typeface="ＭＳ Ｐゴシック" pitchFamily="-111" charset="-128"/>
              </a:rPr>
              <a:pPr/>
              <a:t>6</a:t>
            </a:fld>
            <a:endParaRPr lang="en-US">
              <a:latin typeface="Arial" pitchFamily="-111" charset="0"/>
              <a:ea typeface="ＭＳ Ｐゴシック" pitchFamily="-111" charset="-128"/>
              <a:cs typeface="ＭＳ Ｐゴシック" pitchFamily="-111"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972862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DA44F2BA-C79A-984F-943F-F4E7BFF1C0F8}" type="slidenum">
              <a:rPr lang="en-US" sz="1300"/>
              <a:pPr algn="r" defTabSz="966788"/>
              <a:t>224</a:t>
            </a:fld>
            <a:endParaRPr 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556859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71010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1C14E75-1DC1-4A4A-9AD0-6F03BAF422D5}" type="slidenum">
              <a:rPr lang="en-US"/>
              <a:pPr/>
              <a:t>226</a:t>
            </a:fld>
            <a:endParaRPr lang="en-US"/>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887059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D745B2C-A25F-0445-8AC1-A533FCE88193}" type="slidenum">
              <a:rPr lang="en-US"/>
              <a:pPr/>
              <a:t>227</a:t>
            </a:fld>
            <a:endParaRPr lang="en-US"/>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997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228</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517792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229</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553933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5232A02-E2AB-2947-8951-56CF841B99F5}" type="slidenum">
              <a:rPr lang="en-US" sz="1300"/>
              <a:pPr algn="r" eaLnBrk="1" hangingPunct="1"/>
              <a:t>230</a:t>
            </a:fld>
            <a:endParaRPr lang="en-US" sz="130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156675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8182B1B-B5B3-8647-94DE-78032FAD1BD2}" type="slidenum">
              <a:rPr lang="en-US" sz="1300"/>
              <a:pPr algn="r" eaLnBrk="1" hangingPunct="1"/>
              <a:t>231</a:t>
            </a:fld>
            <a:endParaRPr lang="en-US" sz="130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056108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80387658-7FC6-3A4E-B99A-E884C8023324}" type="slidenum">
              <a:rPr lang="en-US">
                <a:latin typeface="Arial" pitchFamily="-111" charset="0"/>
                <a:ea typeface="ＭＳ Ｐゴシック" pitchFamily="-111" charset="-128"/>
                <a:cs typeface="ＭＳ Ｐゴシック" pitchFamily="-111" charset="-128"/>
              </a:rPr>
              <a:pPr/>
              <a:t>232</a:t>
            </a:fld>
            <a:endParaRPr lang="en-US">
              <a:latin typeface="Arial" pitchFamily="-111" charset="0"/>
              <a:ea typeface="ＭＳ Ｐゴシック" pitchFamily="-111" charset="-128"/>
              <a:cs typeface="ＭＳ Ｐゴシック" pitchFamily="-111" charset="-128"/>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757328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58724" name="Slide Number Placeholder 3"/>
          <p:cNvSpPr>
            <a:spLocks noGrp="1"/>
          </p:cNvSpPr>
          <p:nvPr>
            <p:ph type="sldNum" sz="quarter" idx="5"/>
          </p:nvPr>
        </p:nvSpPr>
        <p:spPr>
          <a:noFill/>
        </p:spPr>
        <p:txBody>
          <a:bodyPr/>
          <a:lstStyle/>
          <a:p>
            <a:fld id="{1F0AAA23-C70C-AB4E-B901-A564C17FBB2B}" type="slidenum">
              <a:rPr lang="en-US">
                <a:latin typeface="Arial" pitchFamily="-111" charset="0"/>
                <a:ea typeface="ＭＳ Ｐゴシック" pitchFamily="-111" charset="-128"/>
                <a:cs typeface="ＭＳ Ｐゴシック" pitchFamily="-111" charset="-128"/>
              </a:rPr>
              <a:pPr/>
              <a:t>233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14150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8903A1D-3955-2040-AF99-01D3E0D3EC6A}" type="slidenum">
              <a:rPr lang="en-US">
                <a:latin typeface="Arial" pitchFamily="-111" charset="0"/>
                <a:ea typeface="ＭＳ Ｐゴシック" pitchFamily="-111" charset="-128"/>
                <a:cs typeface="ＭＳ Ｐゴシック" pitchFamily="-111" charset="-128"/>
              </a:rPr>
              <a:pPr/>
              <a:t>7</a:t>
            </a:fld>
            <a:endParaRPr lang="en-US">
              <a:latin typeface="Arial" pitchFamily="-111" charset="0"/>
              <a:ea typeface="ＭＳ Ｐゴシック" pitchFamily="-111" charset="-128"/>
              <a:cs typeface="ＭＳ Ｐゴシック" pitchFamily="-111"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689708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0772" name="Slide Number Placeholder 3"/>
          <p:cNvSpPr>
            <a:spLocks noGrp="1"/>
          </p:cNvSpPr>
          <p:nvPr>
            <p:ph type="sldNum" sz="quarter" idx="5"/>
          </p:nvPr>
        </p:nvSpPr>
        <p:spPr>
          <a:noFill/>
        </p:spPr>
        <p:txBody>
          <a:bodyPr/>
          <a:lstStyle/>
          <a:p>
            <a:fld id="{30741453-2F9E-B94B-8F82-7D25B3BB13BB}" type="slidenum">
              <a:rPr lang="en-US">
                <a:latin typeface="Arial" pitchFamily="-111" charset="0"/>
                <a:ea typeface="ＭＳ Ｐゴシック" pitchFamily="-111" charset="-128"/>
                <a:cs typeface="ＭＳ Ｐゴシック" pitchFamily="-111" charset="-128"/>
              </a:rPr>
              <a:pPr/>
              <a:t>234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62462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C59A4664-1CDF-974B-B164-60482927F043}" type="slidenum">
              <a:rPr lang="en-US">
                <a:latin typeface="Arial" pitchFamily="-111" charset="0"/>
                <a:ea typeface="ＭＳ Ｐゴシック" pitchFamily="-111" charset="-128"/>
                <a:cs typeface="ＭＳ Ｐゴシック" pitchFamily="-111" charset="-128"/>
              </a:rPr>
              <a:pPr/>
              <a:t>235</a:t>
            </a:fld>
            <a:endParaRPr lang="en-US">
              <a:latin typeface="Arial" pitchFamily="-111" charset="0"/>
              <a:ea typeface="ＭＳ Ｐゴシック" pitchFamily="-111" charset="-128"/>
              <a:cs typeface="ＭＳ Ｐゴシック" pitchFamily="-111" charset="-128"/>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149353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CDC5312C-97C8-AF4C-A27C-5DFD049CDDEE}" type="slidenum">
              <a:rPr lang="en-US">
                <a:latin typeface="Arial" pitchFamily="-111" charset="0"/>
                <a:ea typeface="ＭＳ Ｐゴシック" pitchFamily="-111" charset="-128"/>
                <a:cs typeface="ＭＳ Ｐゴシック" pitchFamily="-111" charset="-128"/>
              </a:rPr>
              <a:pPr/>
              <a:t>236</a:t>
            </a:fld>
            <a:endParaRPr lang="en-US">
              <a:latin typeface="Arial" pitchFamily="-111" charset="0"/>
              <a:ea typeface="ＭＳ Ｐゴシック" pitchFamily="-111" charset="-128"/>
              <a:cs typeface="ＭＳ Ｐゴシック" pitchFamily="-111" charset="-128"/>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909363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6916" name="Slide Number Placeholder 3"/>
          <p:cNvSpPr>
            <a:spLocks noGrp="1"/>
          </p:cNvSpPr>
          <p:nvPr>
            <p:ph type="sldNum" sz="quarter" idx="5"/>
          </p:nvPr>
        </p:nvSpPr>
        <p:spPr>
          <a:noFill/>
        </p:spPr>
        <p:txBody>
          <a:bodyPr/>
          <a:lstStyle/>
          <a:p>
            <a:fld id="{A471534A-7DF5-1442-B14C-E2E127728EA6}" type="slidenum">
              <a:rPr lang="en-US">
                <a:latin typeface="Arial" pitchFamily="-111" charset="0"/>
                <a:ea typeface="ＭＳ Ｐゴシック" pitchFamily="-111" charset="-128"/>
                <a:cs typeface="ＭＳ Ｐゴシック" pitchFamily="-111" charset="-128"/>
              </a:rPr>
              <a:pPr/>
              <a:t>237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13900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8964" name="Slide Number Placeholder 3"/>
          <p:cNvSpPr>
            <a:spLocks noGrp="1"/>
          </p:cNvSpPr>
          <p:nvPr>
            <p:ph type="sldNum" sz="quarter" idx="5"/>
          </p:nvPr>
        </p:nvSpPr>
        <p:spPr>
          <a:noFill/>
        </p:spPr>
        <p:txBody>
          <a:bodyPr/>
          <a:lstStyle/>
          <a:p>
            <a:fld id="{FA7FE768-75AD-A649-9C11-0A8099F4E030}" type="slidenum">
              <a:rPr lang="en-US">
                <a:latin typeface="Arial" pitchFamily="-111" charset="0"/>
                <a:ea typeface="ＭＳ Ｐゴシック" pitchFamily="-111" charset="-128"/>
                <a:cs typeface="ＭＳ Ｐゴシック" pitchFamily="-111" charset="-128"/>
              </a:rPr>
              <a:pPr/>
              <a:t>238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671196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71012" name="Slide Number Placeholder 3"/>
          <p:cNvSpPr>
            <a:spLocks noGrp="1"/>
          </p:cNvSpPr>
          <p:nvPr>
            <p:ph type="sldNum" sz="quarter" idx="5"/>
          </p:nvPr>
        </p:nvSpPr>
        <p:spPr>
          <a:noFill/>
        </p:spPr>
        <p:txBody>
          <a:bodyPr/>
          <a:lstStyle/>
          <a:p>
            <a:fld id="{45C44C97-C95C-D647-B397-BED30CE82F4A}" type="slidenum">
              <a:rPr lang="en-US">
                <a:latin typeface="Arial" pitchFamily="-111" charset="0"/>
                <a:ea typeface="ＭＳ Ｐゴシック" pitchFamily="-111" charset="-128"/>
                <a:cs typeface="ＭＳ Ｐゴシック" pitchFamily="-111" charset="-128"/>
              </a:rPr>
              <a:pPr/>
              <a:t>239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952207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2D7F82C1-B6D5-BB41-8063-956C65F5CC89}" type="slidenum">
              <a:rPr lang="en-US">
                <a:latin typeface="Arial" pitchFamily="-111" charset="0"/>
                <a:ea typeface="ＭＳ Ｐゴシック" pitchFamily="-111" charset="-128"/>
                <a:cs typeface="ＭＳ Ｐゴシック" pitchFamily="-111" charset="-128"/>
              </a:rPr>
              <a:pPr/>
              <a:t>240</a:t>
            </a:fld>
            <a:endParaRPr lang="en-US">
              <a:latin typeface="Arial" pitchFamily="-111" charset="0"/>
              <a:ea typeface="ＭＳ Ｐゴシック" pitchFamily="-111" charset="-128"/>
              <a:cs typeface="ＭＳ Ｐゴシック" pitchFamily="-111" charset="-128"/>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510869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144ECD3F-0136-BF4D-B678-D7D8E7CE8495}" type="slidenum">
              <a:rPr lang="en-US">
                <a:latin typeface="Arial" pitchFamily="-111" charset="0"/>
                <a:ea typeface="ＭＳ Ｐゴシック" pitchFamily="-111" charset="-128"/>
                <a:cs typeface="ＭＳ Ｐゴシック" pitchFamily="-111" charset="-128"/>
              </a:rPr>
              <a:pPr/>
              <a:t>241</a:t>
            </a:fld>
            <a:endParaRPr lang="en-US">
              <a:latin typeface="Arial" pitchFamily="-111" charset="0"/>
              <a:ea typeface="ＭＳ Ｐゴシック" pitchFamily="-111" charset="-128"/>
              <a:cs typeface="ＭＳ Ｐゴシック" pitchFamily="-111" charset="-128"/>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20585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79204" name="Slide Number Placeholder 3"/>
          <p:cNvSpPr>
            <a:spLocks noGrp="1"/>
          </p:cNvSpPr>
          <p:nvPr>
            <p:ph type="sldNum" sz="quarter" idx="5"/>
          </p:nvPr>
        </p:nvSpPr>
        <p:spPr>
          <a:noFill/>
        </p:spPr>
        <p:txBody>
          <a:bodyPr/>
          <a:lstStyle/>
          <a:p>
            <a:fld id="{088421BD-D4D0-1441-A5E8-7E65F2AD7D69}" type="slidenum">
              <a:rPr lang="en-US">
                <a:latin typeface="Arial" pitchFamily="-111" charset="0"/>
                <a:ea typeface="ＭＳ Ｐゴシック" pitchFamily="-111" charset="-128"/>
                <a:cs typeface="ＭＳ Ｐゴシック" pitchFamily="-111" charset="-128"/>
              </a:rPr>
              <a:pPr/>
              <a:t>242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337953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1252" name="Slide Number Placeholder 3"/>
          <p:cNvSpPr>
            <a:spLocks noGrp="1"/>
          </p:cNvSpPr>
          <p:nvPr>
            <p:ph type="sldNum" sz="quarter" idx="5"/>
          </p:nvPr>
        </p:nvSpPr>
        <p:spPr>
          <a:noFill/>
        </p:spPr>
        <p:txBody>
          <a:bodyPr/>
          <a:lstStyle/>
          <a:p>
            <a:fld id="{E93E3324-1FED-CA4F-BEEE-44292D45F80A}" type="slidenum">
              <a:rPr lang="en-US">
                <a:latin typeface="Arial" pitchFamily="-111" charset="0"/>
                <a:ea typeface="ＭＳ Ｐゴシック" pitchFamily="-111" charset="-128"/>
                <a:cs typeface="ＭＳ Ｐゴシック" pitchFamily="-111" charset="-128"/>
              </a:rPr>
              <a:pPr/>
              <a:t>243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95357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AECA7EC-48A9-E740-8B69-A0FFC4DBDA38}" type="slidenum">
              <a:rPr lang="en-US">
                <a:latin typeface="Arial" pitchFamily="-111" charset="0"/>
                <a:ea typeface="ＭＳ Ｐゴシック" pitchFamily="-111" charset="-128"/>
                <a:cs typeface="ＭＳ Ｐゴシック" pitchFamily="-111" charset="-128"/>
              </a:rPr>
              <a:pPr/>
              <a:t>8</a:t>
            </a:fld>
            <a:endParaRPr lang="en-US">
              <a:latin typeface="Arial" pitchFamily="-111" charset="0"/>
              <a:ea typeface="ＭＳ Ｐゴシック" pitchFamily="-111" charset="-128"/>
              <a:cs typeface="ＭＳ Ｐゴシック" pitchFamily="-111"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30142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3300" name="Slide Number Placeholder 3"/>
          <p:cNvSpPr>
            <a:spLocks noGrp="1"/>
          </p:cNvSpPr>
          <p:nvPr>
            <p:ph type="sldNum" sz="quarter" idx="5"/>
          </p:nvPr>
        </p:nvSpPr>
        <p:spPr>
          <a:noFill/>
        </p:spPr>
        <p:txBody>
          <a:bodyPr/>
          <a:lstStyle/>
          <a:p>
            <a:fld id="{7E379DB9-EBBF-AF42-A632-E41B85BEE8E1}" type="slidenum">
              <a:rPr lang="en-US">
                <a:latin typeface="Arial" pitchFamily="-111" charset="0"/>
                <a:ea typeface="ＭＳ Ｐゴシック" pitchFamily="-111" charset="-128"/>
                <a:cs typeface="ＭＳ Ｐゴシック" pitchFamily="-111" charset="-128"/>
              </a:rPr>
              <a:pPr/>
              <a:t>244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488809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5348" name="Slide Number Placeholder 3"/>
          <p:cNvSpPr>
            <a:spLocks noGrp="1"/>
          </p:cNvSpPr>
          <p:nvPr>
            <p:ph type="sldNum" sz="quarter" idx="5"/>
          </p:nvPr>
        </p:nvSpPr>
        <p:spPr>
          <a:noFill/>
        </p:spPr>
        <p:txBody>
          <a:bodyPr/>
          <a:lstStyle/>
          <a:p>
            <a:fld id="{F448677B-A24C-D34C-B0E0-BC2D2F99D8D3}" type="slidenum">
              <a:rPr lang="en-US">
                <a:latin typeface="Arial" pitchFamily="-111" charset="0"/>
                <a:ea typeface="ＭＳ Ｐゴシック" pitchFamily="-111" charset="-128"/>
                <a:cs typeface="ＭＳ Ｐゴシック" pitchFamily="-111" charset="-128"/>
              </a:rPr>
              <a:pPr/>
              <a:t>245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655185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7396" name="Slide Number Placeholder 3"/>
          <p:cNvSpPr>
            <a:spLocks noGrp="1"/>
          </p:cNvSpPr>
          <p:nvPr>
            <p:ph type="sldNum" sz="quarter" idx="5"/>
          </p:nvPr>
        </p:nvSpPr>
        <p:spPr>
          <a:noFill/>
        </p:spPr>
        <p:txBody>
          <a:bodyPr/>
          <a:lstStyle/>
          <a:p>
            <a:fld id="{CC9055D2-D105-414E-818F-D3DDF17D9E37}" type="slidenum">
              <a:rPr lang="en-US">
                <a:latin typeface="Arial" pitchFamily="-111" charset="0"/>
                <a:ea typeface="ＭＳ Ｐゴシック" pitchFamily="-111" charset="-128"/>
                <a:cs typeface="ＭＳ Ｐゴシック" pitchFamily="-111" charset="-128"/>
              </a:rPr>
              <a:pPr/>
              <a:t>246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673419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0A98B4B3-34F1-1540-857F-A8ECF47D02F5}" type="slidenum">
              <a:rPr lang="en-US">
                <a:latin typeface="Arial" pitchFamily="-111" charset="0"/>
                <a:ea typeface="ＭＳ Ｐゴシック" pitchFamily="-111" charset="-128"/>
                <a:cs typeface="ＭＳ Ｐゴシック" pitchFamily="-111" charset="-128"/>
              </a:rPr>
              <a:pPr/>
              <a:t>247</a:t>
            </a:fld>
            <a:endParaRPr lang="en-US">
              <a:latin typeface="Arial" pitchFamily="-111" charset="0"/>
              <a:ea typeface="ＭＳ Ｐゴシック" pitchFamily="-111" charset="-128"/>
              <a:cs typeface="ＭＳ Ｐゴシック" pitchFamily="-111" charset="-128"/>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471858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9A7407-C630-FC43-ADCF-B8CB21417ECC}" type="slidenum">
              <a:rPr lang="en-US"/>
              <a:pPr/>
              <a:t>248</a:t>
            </a:fld>
            <a:endParaRPr lang="en-US"/>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7354803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89D9A63-8AAC-2E45-8F95-1932AF6B6481}" type="slidenum">
              <a:rPr lang="en-US"/>
              <a:pPr/>
              <a:t>251</a:t>
            </a:fld>
            <a:endParaRPr lang="en-US"/>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836123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E554B6A-B8D7-1047-A386-3B3E55FB4E08}" type="slidenum">
              <a:rPr lang="en-US"/>
              <a:pPr/>
              <a:t>252</a:t>
            </a:fld>
            <a:endParaRPr lang="en-US"/>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537588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22CF6EE-05EA-4641-9626-3B30D6124FE5}" type="slidenum">
              <a:rPr lang="en-US"/>
              <a:pPr/>
              <a:t>253</a:t>
            </a:fld>
            <a:endParaRPr lang="en-US"/>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08141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CE9CB8-3FF4-0947-BC9B-E58FCA62233B}" type="slidenum">
              <a:rPr lang="en-US"/>
              <a:pPr/>
              <a:t>254</a:t>
            </a:fld>
            <a:endParaRPr lang="en-US"/>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644889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06547E7-4611-F649-B36F-20EB7935BAA0}" type="slidenum">
              <a:rPr lang="en-US"/>
              <a:pPr/>
              <a:t>255</a:t>
            </a:fld>
            <a:endParaRPr lang="en-US"/>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38941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D4F9726-FE9A-E84F-8A09-E832C0C0F58D}" type="slidenum">
              <a:rPr lang="en-US">
                <a:latin typeface="Arial" pitchFamily="-111" charset="0"/>
                <a:ea typeface="ＭＳ Ｐゴシック" pitchFamily="-111" charset="-128"/>
                <a:cs typeface="ＭＳ Ｐゴシック" pitchFamily="-111" charset="-128"/>
              </a:rPr>
              <a:pPr/>
              <a:t>9</a:t>
            </a:fld>
            <a:endParaRPr lang="en-US">
              <a:latin typeface="Arial" pitchFamily="-111" charset="0"/>
              <a:ea typeface="ＭＳ Ｐゴシック" pitchFamily="-111" charset="-128"/>
              <a:cs typeface="ＭＳ Ｐゴシック" pitchFamily="-111"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555255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57663F4-7D0D-A647-98FF-7B491F92162E}" type="slidenum">
              <a:rPr lang="en-US"/>
              <a:pPr/>
              <a:t>256</a:t>
            </a:fld>
            <a:endParaRPr lang="en-US"/>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141504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D2E90A2-7A73-CE41-8EA2-8B8E1B84EE03}" type="slidenum">
              <a:rPr lang="en-US"/>
              <a:pPr/>
              <a:t>257</a:t>
            </a:fld>
            <a:endParaRPr lang="en-US"/>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6409072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DC49BED-EE17-F049-AC20-BDD6D7605EE1}" type="slidenum">
              <a:rPr lang="en-US"/>
              <a:pPr/>
              <a:t>258</a:t>
            </a:fld>
            <a:endParaRPr lang="en-US"/>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48512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F82B297-945C-2E4F-8C27-16878F380FDB}" type="slidenum">
              <a:rPr lang="en-US"/>
              <a:pPr/>
              <a:t>260</a:t>
            </a:fld>
            <a:endParaRPr lang="en-US"/>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40033612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1BAD09B-59EE-7847-916E-321F6CE94458}" type="slidenum">
              <a:rPr lang="en-US"/>
              <a:pPr/>
              <a:t>261</a:t>
            </a:fld>
            <a:endParaRPr lang="en-US"/>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1192612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E72A6B3-87A6-884E-BCB4-70FC3D5DD770}" type="slidenum">
              <a:rPr lang="en-US"/>
              <a:pPr/>
              <a:t>262</a:t>
            </a:fld>
            <a:endParaRPr lang="en-US"/>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02860069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8ADE5DE-D199-714F-B9FD-F1D349E4DE93}" type="slidenum">
              <a:rPr lang="en-US"/>
              <a:pPr/>
              <a:t>263</a:t>
            </a:fld>
            <a:endParaRPr lang="en-US"/>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4323872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115E8759-656B-AB4B-8522-ED2AD824ADCC}" type="slidenum">
              <a:rPr lang="en-US">
                <a:latin typeface="Arial" pitchFamily="-111" charset="0"/>
                <a:ea typeface="ＭＳ Ｐゴシック" pitchFamily="-111" charset="-128"/>
                <a:cs typeface="ＭＳ Ｐゴシック" pitchFamily="-111" charset="-128"/>
              </a:rPr>
              <a:pPr/>
              <a:t>264</a:t>
            </a:fld>
            <a:endParaRPr lang="en-US">
              <a:latin typeface="Arial" pitchFamily="-111" charset="0"/>
              <a:ea typeface="ＭＳ Ｐゴシック" pitchFamily="-111" charset="-128"/>
              <a:cs typeface="ＭＳ Ｐゴシック" pitchFamily="-111" charset="-128"/>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933956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B0631143-F5A5-3F48-8252-289059FBBB77}" type="slidenum">
              <a:rPr lang="en-US">
                <a:latin typeface="Arial" pitchFamily="-111" charset="0"/>
                <a:ea typeface="ＭＳ Ｐゴシック" pitchFamily="-111" charset="-128"/>
                <a:cs typeface="ＭＳ Ｐゴシック" pitchFamily="-111" charset="-128"/>
              </a:rPr>
              <a:pPr/>
              <a:t>265</a:t>
            </a:fld>
            <a:endParaRPr lang="en-US">
              <a:latin typeface="Arial" pitchFamily="-111" charset="0"/>
              <a:ea typeface="ＭＳ Ｐゴシック" pitchFamily="-111" charset="-128"/>
              <a:cs typeface="ＭＳ Ｐゴシック" pitchFamily="-111" charset="-128"/>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019454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F354E6A-828E-614A-8261-CB0FE3B68CA8}" type="slidenum">
              <a:rPr lang="en-US">
                <a:latin typeface="Arial" pitchFamily="-111" charset="0"/>
                <a:ea typeface="ＭＳ Ｐゴシック" pitchFamily="-111" charset="-128"/>
                <a:cs typeface="ＭＳ Ｐゴシック" pitchFamily="-111" charset="-128"/>
              </a:rPr>
              <a:pPr/>
              <a:t>266</a:t>
            </a:fld>
            <a:endParaRPr lang="en-US">
              <a:latin typeface="Arial" pitchFamily="-111" charset="0"/>
              <a:ea typeface="ＭＳ Ｐゴシック" pitchFamily="-111" charset="-128"/>
              <a:cs typeface="ＭＳ Ｐゴシック" pitchFamily="-111" charset="-128"/>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26224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FFE2211D-5583-8341-9CA8-FD6B609EA36B}" type="datetime1">
              <a:rPr lang="en-US"/>
              <a:pPr>
                <a:defRPr/>
              </a:pPr>
              <a:t>4/7/19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7BEB08A0-2644-E044-BE44-4A7BA8AB33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CA5909-9318-4E47-BAEE-80251E1A11E5}" type="datetime1">
              <a:rPr lang="en-US"/>
              <a:pPr>
                <a:defRPr/>
              </a:pPr>
              <a:t>4/7/19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419F72BC-9A02-5F47-8205-0447FF6ECC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2047C37-48EF-D048-B455-F2670FDD1D77}" type="datetime1">
              <a:rPr lang="en-US"/>
              <a:pPr>
                <a:defRPr/>
              </a:pPr>
              <a:t>4/7/19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CE52459F-39F2-6D48-93EC-275283AA9FE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415ECD3-1491-5F4A-907D-63804D4DA879}" type="datetime1">
              <a:rPr lang="en-US"/>
              <a:pPr>
                <a:defRPr/>
              </a:pPr>
              <a:t>4/7/19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E0C4B6AA-3BBB-8F4E-B7B7-0BE6A60B354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001F9EF-D121-CB41-AEFD-1C5255E12644}" type="datetime1">
              <a:rPr lang="en-US"/>
              <a:pPr>
                <a:defRPr/>
              </a:pPr>
              <a:t>4/7/19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94CE2E8B-6637-9C4A-96F3-5C33A768028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88" y="4151313"/>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F4B294EA-1D72-5049-BEE6-B7D98566A75C}" type="slidenum">
              <a:rPr lang="en-US"/>
              <a:pPr/>
              <a:t>‹#›</a:t>
            </a:fld>
            <a:endParaRPr lang="en-US"/>
          </a:p>
        </p:txBody>
      </p:sp>
    </p:spTree>
    <p:extLst>
      <p:ext uri="{BB962C8B-B14F-4D97-AF65-F5344CB8AC3E}">
        <p14:creationId xmlns:p14="http://schemas.microsoft.com/office/powerpoint/2010/main" val="1463901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5F2CC143-E69F-8B40-A3F7-70A011BA921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1676400" y="1828800"/>
            <a:ext cx="7086600" cy="1828800"/>
          </a:xfrm>
          <a:effectLst>
            <a:outerShdw blurRad="63500" dist="25400" dir="5100098" algn="ctr" rotWithShape="0">
              <a:srgbClr val="FFFFFF">
                <a:alpha val="75000"/>
              </a:srgbClr>
            </a:outerShdw>
          </a:effectLst>
        </p:spPr>
        <p:txBody>
          <a:bodyPr/>
          <a:lstStyle>
            <a:lvl1pPr>
              <a:defRPr/>
            </a:lvl1pPr>
          </a:lstStyle>
          <a:p>
            <a:r>
              <a:rPr lang="en-US"/>
              <a:t>Click to edit Master title style</a:t>
            </a:r>
          </a:p>
        </p:txBody>
      </p:sp>
      <p:sp>
        <p:nvSpPr>
          <p:cNvPr id="101379" name="Rectangle 3"/>
          <p:cNvSpPr>
            <a:spLocks noGrp="1" noChangeArrowheads="1"/>
          </p:cNvSpPr>
          <p:nvPr>
            <p:ph type="subTitle" idx="1"/>
          </p:nvPr>
        </p:nvSpPr>
        <p:spPr>
          <a:xfrm>
            <a:off x="2057400" y="4038600"/>
            <a:ext cx="6400800" cy="1752600"/>
          </a:xfrm>
          <a:effectLst>
            <a:outerShdw blurRad="45720" dist="12699" dir="5100221" algn="ctr" rotWithShape="0">
              <a:srgbClr val="FFFFFF">
                <a:alpha val="75000"/>
              </a:srgbClr>
            </a:outerShdw>
          </a:effectLst>
        </p:spPr>
        <p:txBody>
          <a:bodyPr/>
          <a:lstStyle>
            <a:lvl1pPr marL="0" indent="0" algn="ctr">
              <a:buFont typeface="Times" pitchFamily="17" charset="0"/>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1F71250F-B21A-AA48-BE14-60E000C8240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2E49081-5805-2747-8C6A-5FA478CC53C3}" type="datetime1">
              <a:rPr lang="en-US"/>
              <a:pPr>
                <a:defRPr/>
              </a:pPr>
              <a:t>4/7/19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pPr>
              <a:defRPr/>
            </a:pPr>
            <a:fld id="{33E9163E-B168-F542-BBC6-C62085C73AD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A13AE4A-FD58-BB4B-9843-DD453428AE5A}" type="datetime1">
              <a:rPr lang="en-US"/>
              <a:pPr>
                <a:defRPr/>
              </a:pPr>
              <a:t>4/7/19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5" name="Rectangle 6"/>
          <p:cNvSpPr>
            <a:spLocks noGrp="1" noChangeArrowheads="1"/>
          </p:cNvSpPr>
          <p:nvPr>
            <p:ph type="sldNum" sz="quarter" idx="12"/>
          </p:nvPr>
        </p:nvSpPr>
        <p:spPr>
          <a:ln/>
        </p:spPr>
        <p:txBody>
          <a:bodyPr/>
          <a:lstStyle>
            <a:lvl1pPr>
              <a:defRPr/>
            </a:lvl1pPr>
          </a:lstStyle>
          <a:p>
            <a:pPr>
              <a:defRPr/>
            </a:pPr>
            <a:fld id="{64F1754D-B6FC-004A-B4D5-D72CBA5CC5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834EC5B-7294-B444-9C43-21A07DAC0F8F}" type="datetime1">
              <a:rPr lang="en-US"/>
              <a:pPr>
                <a:defRPr/>
              </a:pPr>
              <a:t>4/7/19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AB6AA90C-FD7A-0249-BCD9-B664A512A9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4D27E51-ECAF-DC4A-8C29-1B6E91975CBA}" type="datetime1">
              <a:rPr lang="en-US"/>
              <a:pPr>
                <a:defRPr/>
              </a:pPr>
              <a:t>4/7/19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95F891E0-165F-574B-9A51-72CE42B62E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3F45D82-F678-9F4A-A9A7-63D653752CC6}" type="datetime1">
              <a:rPr lang="en-US"/>
              <a:pPr>
                <a:defRPr/>
              </a:pPr>
              <a:t>4/7/19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9" name="Rectangle 6"/>
          <p:cNvSpPr>
            <a:spLocks noGrp="1" noChangeArrowheads="1"/>
          </p:cNvSpPr>
          <p:nvPr>
            <p:ph type="sldNum" sz="quarter" idx="12"/>
          </p:nvPr>
        </p:nvSpPr>
        <p:spPr>
          <a:ln/>
        </p:spPr>
        <p:txBody>
          <a:bodyPr/>
          <a:lstStyle>
            <a:lvl1pPr>
              <a:defRPr/>
            </a:lvl1pPr>
          </a:lstStyle>
          <a:p>
            <a:pPr>
              <a:defRPr/>
            </a:pPr>
            <a:fld id="{E2ACBF8D-9A41-F347-90CD-26F6BC4966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B41A5E4-338E-D84F-A9CA-A8B7CDC8764C}" type="datetime1">
              <a:rPr lang="en-US"/>
              <a:pPr>
                <a:defRPr/>
              </a:pPr>
              <a:t>4/7/19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5" name="Rectangle 6"/>
          <p:cNvSpPr>
            <a:spLocks noGrp="1" noChangeArrowheads="1"/>
          </p:cNvSpPr>
          <p:nvPr>
            <p:ph type="sldNum" sz="quarter" idx="12"/>
          </p:nvPr>
        </p:nvSpPr>
        <p:spPr>
          <a:ln/>
        </p:spPr>
        <p:txBody>
          <a:bodyPr/>
          <a:lstStyle>
            <a:lvl1pPr>
              <a:defRPr/>
            </a:lvl1pPr>
          </a:lstStyle>
          <a:p>
            <a:pPr>
              <a:defRPr/>
            </a:pPr>
            <a:fld id="{F662DACD-9D40-814D-B35E-11A08E064F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4972E7-C267-9840-990D-A5FF799DC66E}" type="datetime1">
              <a:rPr lang="en-US"/>
              <a:pPr>
                <a:defRPr/>
              </a:pPr>
              <a:t>4/7/19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4" name="Rectangle 6"/>
          <p:cNvSpPr>
            <a:spLocks noGrp="1" noChangeArrowheads="1"/>
          </p:cNvSpPr>
          <p:nvPr>
            <p:ph type="sldNum" sz="quarter" idx="12"/>
          </p:nvPr>
        </p:nvSpPr>
        <p:spPr>
          <a:ln/>
        </p:spPr>
        <p:txBody>
          <a:bodyPr/>
          <a:lstStyle>
            <a:lvl1pPr>
              <a:defRPr/>
            </a:lvl1pPr>
          </a:lstStyle>
          <a:p>
            <a:pPr>
              <a:defRPr/>
            </a:pPr>
            <a:fld id="{1174B2CD-04F1-C546-9159-EF86D4B055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C30A734-6686-8F40-81F3-2636E2EC2D0C}" type="datetime1">
              <a:rPr lang="en-US"/>
              <a:pPr>
                <a:defRPr/>
              </a:pPr>
              <a:t>4/7/19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5DA5954B-1AFB-8448-9B85-54ED4F8409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charset="-128"/>
                <a:cs typeface="ＭＳ Ｐゴシック" charset="-128"/>
              </a:defRPr>
            </a:lvl1pPr>
          </a:lstStyle>
          <a:p>
            <a:pPr>
              <a:defRPr/>
            </a:pPr>
            <a:fld id="{230CFD8C-4187-9247-B945-982EF7E032CB}" type="datetime1">
              <a:rPr lang="en-US"/>
              <a:pPr>
                <a:defRPr/>
              </a:pPr>
              <a:t>4/7/19</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charset="-128"/>
                <a:cs typeface="ＭＳ Ｐゴシック" charset="-128"/>
              </a:defRPr>
            </a:lvl1pPr>
          </a:lstStyle>
          <a:p>
            <a:pPr>
              <a:defRPr/>
            </a:pPr>
            <a:r>
              <a:rPr lang="en-US"/>
              <a:t>© UCF EECS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charset="-128"/>
                <a:cs typeface="ＭＳ Ｐゴシック" charset="-128"/>
              </a:defRPr>
            </a:lvl1pPr>
          </a:lstStyle>
          <a:p>
            <a:pPr>
              <a:defRPr/>
            </a:pPr>
            <a:fld id="{D1AC8E86-0FC1-9F45-9FF2-4FC20781F1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4" r:id="rId14"/>
  </p:sldLayoutIdLst>
  <p:hf hdr="0"/>
  <p:txStyles>
    <p:titleStyle>
      <a:lvl1pPr algn="ctr" rtl="0" eaLnBrk="0" fontAlgn="base" hangingPunct="0">
        <a:spcBef>
          <a:spcPct val="0"/>
        </a:spcBef>
        <a:spcAft>
          <a:spcPct val="0"/>
        </a:spcAft>
        <a:defRPr sz="4400" b="1">
          <a:solidFill>
            <a:srgbClr val="CC9900"/>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blurRad="63500"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rebuchet MS" charset="0"/>
                <a:ea typeface="Osaka" charset="-128"/>
                <a:cs typeface="Osaka" charset="-128"/>
              </a:defRPr>
            </a:lvl1pPr>
          </a:lstStyle>
          <a:p>
            <a:pPr>
              <a:defRPr/>
            </a:pPr>
            <a:endParaRPr lang="en-US"/>
          </a:p>
        </p:txBody>
      </p:sp>
      <p:sp>
        <p:nvSpPr>
          <p:cNvPr id="100357"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rebuchet MS" charset="0"/>
                <a:ea typeface="Osaka" charset="-128"/>
                <a:cs typeface="Osaka" charset="-128"/>
              </a:defRPr>
            </a:lvl1pPr>
          </a:lstStyle>
          <a:p>
            <a:pPr>
              <a:defRPr/>
            </a:pPr>
            <a:endParaRPr lang="en-US"/>
          </a:p>
        </p:txBody>
      </p:sp>
      <p:sp>
        <p:nvSpPr>
          <p:cNvPr id="100358"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rebuchet MS" charset="0"/>
                <a:ea typeface="Osaka" charset="-128"/>
                <a:cs typeface="Osaka" charset="-128"/>
              </a:defRPr>
            </a:lvl1pPr>
          </a:lstStyle>
          <a:p>
            <a:pPr>
              <a:defRPr/>
            </a:pPr>
            <a:fld id="{E67EA69D-776D-F04C-904C-AA60741BCE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2pPr>
      <a:lvl3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3pPr>
      <a:lvl4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4pPr>
      <a:lvl5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5pPr>
      <a:lvl6pPr marL="4572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6pPr>
      <a:lvl7pPr marL="9144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7pPr>
      <a:lvl8pPr marL="13716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8pPr>
      <a:lvl9pPr marL="18288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9pPr>
    </p:titleStyle>
    <p:bodyStyle>
      <a:lvl1pPr marL="342900" indent="-342900" algn="l" rtl="0" eaLnBrk="0" fontAlgn="base" hangingPunct="0">
        <a:spcBef>
          <a:spcPct val="20000"/>
        </a:spcBef>
        <a:spcAft>
          <a:spcPct val="0"/>
        </a:spcAft>
        <a:buFont typeface="Times" pitchFamily="-111"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11"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pitchFamily="-111"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111"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pitchFamily="-111"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arles.hughes@ucf.edu"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mailto:harishr@knights.ucf.edu" TargetMode="External"/><Relationship Id="rId4" Type="http://schemas.openxmlformats.org/officeDocument/2006/relationships/hyperlink" Target="http://www.cs.ucf.edu/courses/cot6410/Spring201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18.xml"/><Relationship Id="rId7" Type="http://schemas.openxmlformats.org/officeDocument/2006/relationships/image" Target="../media/image13.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2.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4.wmf"/></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oleObject" Target="../embeddings/oleObject9.bin"/></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oleObject" Target="../embeddings/oleObject10.bin"/></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67.xml"/><Relationship Id="rId7" Type="http://schemas.openxmlformats.org/officeDocument/2006/relationships/image" Target="../media/image18.e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7.emf"/><Relationship Id="rId4" Type="http://schemas.openxmlformats.org/officeDocument/2006/relationships/oleObject" Target="../embeddings/oleObject11.bin"/><Relationship Id="rId9" Type="http://schemas.openxmlformats.org/officeDocument/2006/relationships/image" Target="../media/image19.emf"/></Relationships>
</file>

<file path=ppt/slides/_rels/slide345.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14.bin"/></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3.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5.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573.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1.xml"/></Relationships>
</file>

<file path=ppt/slides/_rels/slide587.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1.xml"/></Relationships>
</file>

<file path=ppt/slides/_rels/slide599.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1.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2.xml"/></Relationships>
</file>

<file path=ppt/slides/_rels/slide623.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5.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6.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5.xml"/></Relationships>
</file>

<file path=ppt/slides/_rels/slide62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5.xml"/></Relationships>
</file>

<file path=ppt/slides/_rels/slide6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0.png"/><Relationship Id="rId1" Type="http://schemas.openxmlformats.org/officeDocument/2006/relationships/slideLayout" Target="../slideLayouts/slideLayout5.xml"/></Relationships>
</file>

<file path=ppt/slides/_rels/slide6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6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6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38.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3.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1.png"/></Relationships>
</file>

<file path=ppt/slides/_rels/slide674.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2.png"/></Relationships>
</file>

<file path=ppt/slides/_rels/slide675.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3.png"/></Relationships>
</file>

<file path=ppt/slides/_rels/slide676.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4.png"/></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8.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5.png"/></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8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3.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2.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5.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2.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9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9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9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79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79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79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2.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1.xml"/></Relationships>
</file>

<file path=ppt/slides/_rels/slide803.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2.xml"/></Relationships>
</file>

<file path=ppt/slides/_rels/slide80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9.xml"/><Relationship Id="rId1" Type="http://schemas.openxmlformats.org/officeDocument/2006/relationships/slideLayout" Target="../slideLayouts/slideLayout14.xml"/><Relationship Id="rId4" Type="http://schemas.openxmlformats.org/officeDocument/2006/relationships/image" Target="../media/image61.jpeg"/></Relationships>
</file>

<file path=ppt/slides/_rels/slide805.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2.xml"/></Relationships>
</file>

<file path=ppt/slides/_rels/slide80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1.xml"/><Relationship Id="rId1" Type="http://schemas.openxmlformats.org/officeDocument/2006/relationships/slideLayout" Target="../slideLayouts/slideLayout13.xml"/></Relationships>
</file>

<file path=ppt/slides/_rels/slide80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9.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0.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2.xml"/></Relationships>
</file>

<file path=ppt/slides/_rels/slide811.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2.xml"/></Relationships>
</file>

<file path=ppt/slides/_rels/slide8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5.xml"/><Relationship Id="rId1" Type="http://schemas.openxmlformats.org/officeDocument/2006/relationships/slideLayout" Target="../slideLayouts/slideLayout13.xml"/></Relationships>
</file>

<file path=ppt/slides/_rels/slide813.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2.xml"/></Relationships>
</file>

<file path=ppt/slides/_rels/slide814.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2.xml"/></Relationships>
</file>

<file path=ppt/slides/_rels/slide8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8.xml"/><Relationship Id="rId1" Type="http://schemas.openxmlformats.org/officeDocument/2006/relationships/slideLayout" Target="../slideLayouts/slideLayout13.xml"/><Relationship Id="rId4" Type="http://schemas.openxmlformats.org/officeDocument/2006/relationships/image" Target="../media/image66.jpeg"/></Relationships>
</file>

<file path=ppt/slides/_rels/slide816.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2.xml"/></Relationships>
</file>

<file path=ppt/slides/_rels/slide817.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1.xml"/></Relationships>
</file>

<file path=ppt/slides/_rels/slide818.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2.xml"/></Relationships>
</file>

<file path=ppt/slides/_rels/slide819.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0.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2.xml"/></Relationships>
</file>

<file path=ppt/slides/_rels/slide821.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2.xml"/></Relationships>
</file>

<file path=ppt/slides/_rels/slide82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15.xml"/><Relationship Id="rId1" Type="http://schemas.openxmlformats.org/officeDocument/2006/relationships/slideLayout" Target="../slideLayouts/slideLayout2.xml"/></Relationships>
</file>

<file path=ppt/slides/_rels/slide823.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2.xml"/></Relationships>
</file>

<file path=ppt/slides/_rels/slide824.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2.xml"/></Relationships>
</file>

<file path=ppt/slides/_rels/slide825.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2.xml"/></Relationships>
</file>

<file path=ppt/slides/_rels/slide826.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2.xml"/></Relationships>
</file>

<file path=ppt/slides/_rels/slide827.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2.xml"/></Relationships>
</file>

<file path=ppt/slides/_rels/slide828.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2.xml"/></Relationships>
</file>

<file path=ppt/slides/_rels/slide829.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0.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2.xml"/></Relationships>
</file>

<file path=ppt/slides/_rels/slide831.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2.xml"/></Relationships>
</file>

<file path=ppt/slides/_rels/slide832.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2.xml"/></Relationships>
</file>

<file path=ppt/slides/_rels/slide833.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2.xml"/></Relationships>
</file>

<file path=ppt/slides/_rels/slide834.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dt" sz="quarter" idx="10"/>
          </p:nvPr>
        </p:nvSpPr>
        <p:spPr>
          <a:noFill/>
        </p:spPr>
        <p:txBody>
          <a:bodyPr/>
          <a:lstStyle/>
          <a:p>
            <a:fld id="{3AD01C33-145B-2A48-8F3B-8153CDDF690B}" type="datetime1">
              <a:rPr lang="en-US">
                <a:latin typeface="Arial" pitchFamily="-111" charset="0"/>
                <a:ea typeface="ＭＳ Ｐゴシック" pitchFamily="-111" charset="-128"/>
                <a:cs typeface="ＭＳ Ｐゴシック" pitchFamily="-111" charset="-128"/>
              </a:rPr>
              <a:pPr/>
              <a:t>4/7/19</a:t>
            </a:fld>
            <a:endParaRPr lang="en-US" dirty="0">
              <a:latin typeface="Arial" pitchFamily="-111" charset="0"/>
              <a:ea typeface="ＭＳ Ｐゴシック" pitchFamily="-111" charset="-128"/>
              <a:cs typeface="ＭＳ Ｐゴシック" pitchFamily="-111" charset="-128"/>
            </a:endParaRPr>
          </a:p>
        </p:txBody>
      </p:sp>
      <p:sp>
        <p:nvSpPr>
          <p:cNvPr id="2355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3556" name="Slide Number Placeholder 3"/>
          <p:cNvSpPr>
            <a:spLocks noGrp="1"/>
          </p:cNvSpPr>
          <p:nvPr>
            <p:ph type="sldNum" sz="quarter" idx="12"/>
          </p:nvPr>
        </p:nvSpPr>
        <p:spPr>
          <a:noFill/>
        </p:spPr>
        <p:txBody>
          <a:bodyPr/>
          <a:lstStyle/>
          <a:p>
            <a:fld id="{57B9CD7D-EC35-7C49-9CA2-0545C33075AF}" type="slidenum">
              <a:rPr lang="en-US">
                <a:latin typeface="Arial" pitchFamily="-111" charset="0"/>
                <a:ea typeface="ＭＳ Ｐゴシック" pitchFamily="-111" charset="-128"/>
                <a:cs typeface="ＭＳ Ｐゴシック" pitchFamily="-111" charset="-128"/>
              </a:rPr>
              <a:pPr/>
              <a:t>1</a:t>
            </a:fld>
            <a:endParaRPr lang="en-US">
              <a:latin typeface="Arial" pitchFamily="-111" charset="0"/>
              <a:ea typeface="ＭＳ Ｐゴシック" pitchFamily="-111" charset="-128"/>
              <a:cs typeface="ＭＳ Ｐゴシック" pitchFamily="-111" charset="-128"/>
            </a:endParaRPr>
          </a:p>
        </p:txBody>
      </p:sp>
      <p:sp>
        <p:nvSpPr>
          <p:cNvPr id="2355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Who, What, Where and When</a:t>
            </a:r>
          </a:p>
        </p:txBody>
      </p:sp>
      <p:sp>
        <p:nvSpPr>
          <p:cNvPr id="23558" name="Rectangle 3"/>
          <p:cNvSpPr>
            <a:spLocks noGrp="1" noChangeArrowheads="1"/>
          </p:cNvSpPr>
          <p:nvPr>
            <p:ph type="body" idx="4294967295"/>
          </p:nvPr>
        </p:nvSpPr>
        <p:spPr/>
        <p:txBody>
          <a:bodyPr/>
          <a:lstStyle/>
          <a:p>
            <a:pPr eaLnBrk="1" hangingPunct="1"/>
            <a:r>
              <a:rPr lang="en-US" sz="2000" b="1" dirty="0">
                <a:ea typeface="ＭＳ Ｐゴシック" pitchFamily="-111" charset="-128"/>
                <a:cs typeface="ＭＳ Ｐゴシック" pitchFamily="-111" charset="-128"/>
              </a:rPr>
              <a:t>Instructor: Charles Hughes;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HEC-247C</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hlinkClick r:id="rId3"/>
              </a:rPr>
              <a:t>charles.hughes@ucf.edu</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(e-mail is a good way to get me)</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Use Subject: COT6410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Office Hours: TR 3:15PM-4:30PM</a:t>
            </a:r>
          </a:p>
          <a:p>
            <a:pPr eaLnBrk="1" hangingPunct="1"/>
            <a:r>
              <a:rPr lang="en-US" sz="2000" b="1" dirty="0">
                <a:ea typeface="ＭＳ Ｐゴシック" pitchFamily="-111" charset="-128"/>
                <a:cs typeface="ＭＳ Ｐゴシック" pitchFamily="-111" charset="-128"/>
              </a:rPr>
              <a:t>Web Page: </a:t>
            </a:r>
            <a:r>
              <a:rPr lang="en-US" sz="2000" b="1" dirty="0">
                <a:ea typeface="ＭＳ Ｐゴシック" pitchFamily="-111" charset="-128"/>
                <a:cs typeface="ＭＳ Ｐゴシック" pitchFamily="-111" charset="-128"/>
                <a:hlinkClick r:id="rId4"/>
              </a:rPr>
              <a:t>http://www.cs.ucf.edu/courses/cot6410/Spring2019</a:t>
            </a:r>
            <a:r>
              <a:rPr lang="en-US" sz="2000" b="1" dirty="0">
                <a:ea typeface="ＭＳ Ｐゴシック" pitchFamily="-111" charset="-128"/>
                <a:cs typeface="ＭＳ Ｐゴシック" pitchFamily="-111" charset="-128"/>
              </a:rPr>
              <a:t>  </a:t>
            </a:r>
          </a:p>
          <a:p>
            <a:pPr eaLnBrk="1" hangingPunct="1"/>
            <a:r>
              <a:rPr lang="en-US" sz="2000" b="1" dirty="0">
                <a:ea typeface="ＭＳ Ｐゴシック" pitchFamily="-111" charset="-128"/>
                <a:cs typeface="ＭＳ Ｐゴシック" pitchFamily="-111" charset="-128"/>
              </a:rPr>
              <a:t>Meetings: TR 1:30PM-2:45PM, HEC-103;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28 periods, each 75 minutes long.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Final Exam (Tuesday, April 30 from 1:00PM to 3:50PM) is separate from class meetings </a:t>
            </a:r>
          </a:p>
          <a:p>
            <a:pPr eaLnBrk="1" hangingPunct="1"/>
            <a:r>
              <a:rPr lang="en-US" sz="2000" b="1" dirty="0">
                <a:ea typeface="ＭＳ Ｐゴシック" pitchFamily="-111" charset="-128"/>
                <a:cs typeface="ＭＳ Ｐゴシック" pitchFamily="-111" charset="-128"/>
              </a:rPr>
              <a:t>GTA: </a:t>
            </a:r>
            <a:r>
              <a:rPr lang="en-US" sz="2000" dirty="0"/>
              <a:t>Harish </a:t>
            </a:r>
            <a:r>
              <a:rPr lang="en-US" sz="2000" dirty="0" err="1"/>
              <a:t>Raviprakash</a:t>
            </a:r>
            <a:r>
              <a:rPr lang="en-US" sz="2000" dirty="0"/>
              <a:t>; </a:t>
            </a:r>
            <a:r>
              <a:rPr lang="en-US" sz="2000" dirty="0">
                <a:hlinkClick r:id="rId5"/>
              </a:rPr>
              <a:t>harishr@knights.ucf.edu</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Use Subject: COT6410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Office Hours</a:t>
            </a:r>
            <a:r>
              <a:rPr lang="en-US" sz="2000" b="1">
                <a:ea typeface="ＭＳ Ｐゴシック" pitchFamily="-111" charset="-128"/>
                <a:cs typeface="ＭＳ Ｐゴシック" pitchFamily="-111" charset="-128"/>
              </a:rPr>
              <a:t>: MW 1:30PM-3:00PM; </a:t>
            </a:r>
            <a:r>
              <a:rPr lang="en-US" sz="2000" b="1" dirty="0">
                <a:ea typeface="ＭＳ Ｐゴシック" pitchFamily="-111" charset="-128"/>
                <a:cs typeface="ＭＳ Ｐゴシック" pitchFamily="-111" charset="-128"/>
              </a:rPr>
              <a:t>Room: HEC-308</a:t>
            </a:r>
          </a:p>
          <a:p>
            <a:pPr marL="0" indent="0" eaLnBrk="1" hangingPunct="1">
              <a:lnSpc>
                <a:spcPct val="80000"/>
              </a:lnSpc>
              <a:buNone/>
            </a:pPr>
            <a:br>
              <a:rPr lang="en-US" sz="2000" b="1" dirty="0">
                <a:ea typeface="ＭＳ Ｐゴシック" pitchFamily="-111" charset="-128"/>
                <a:cs typeface="ＭＳ Ｐゴシック" pitchFamily="-111" charset="-128"/>
              </a:rPr>
            </a:br>
            <a:endParaRPr lang="en-US" sz="2000" b="1" dirty="0">
              <a:ea typeface="ＭＳ Ｐゴシック" pitchFamily="-111" charset="-128"/>
              <a:cs typeface="ＭＳ Ｐゴシック" pitchFamily="-111" charset="-128"/>
            </a:endParaRPr>
          </a:p>
        </p:txBody>
      </p:sp>
      <p:sp>
        <p:nvSpPr>
          <p:cNvPr id="2355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E1576B7-0154-4D4F-9C85-70B74AB11AE5}" type="slidenum">
              <a:rPr lang="en-US" sz="1400"/>
              <a:pPr algn="r"/>
              <a:t>1</a:t>
            </a:fld>
            <a:endParaRPr lang="en-US"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ea typeface="ＭＳ Ｐゴシック" pitchFamily="-111" charset="-128"/>
                <a:cs typeface="ＭＳ Ｐゴシック" pitchFamily="-111" charset="-128"/>
              </a:rPr>
              <a:t>Decision Problems</a:t>
            </a:r>
          </a:p>
        </p:txBody>
      </p:sp>
      <p:sp>
        <p:nvSpPr>
          <p:cNvPr id="46083" name="Content Placeholder 2"/>
          <p:cNvSpPr>
            <a:spLocks noGrp="1"/>
          </p:cNvSpPr>
          <p:nvPr>
            <p:ph idx="1"/>
          </p:nvPr>
        </p:nvSpPr>
        <p:spPr/>
        <p:txBody>
          <a:bodyPr/>
          <a:lstStyle/>
          <a:p>
            <a:pPr eaLnBrk="1" hangingPunct="1">
              <a:lnSpc>
                <a:spcPct val="90000"/>
              </a:lnSpc>
            </a:pPr>
            <a:r>
              <a:rPr lang="en-US" sz="2400" dirty="0">
                <a:ea typeface="ＭＳ Ｐゴシック" pitchFamily="-111" charset="-128"/>
                <a:cs typeface="ＭＳ Ｐゴシック" pitchFamily="-111" charset="-128"/>
              </a:rPr>
              <a:t>A set of input data items (input "instances” or domain)</a:t>
            </a:r>
          </a:p>
          <a:p>
            <a:pPr eaLnBrk="1" hangingPunct="1">
              <a:lnSpc>
                <a:spcPct val="90000"/>
              </a:lnSpc>
            </a:pPr>
            <a:r>
              <a:rPr lang="en-US" sz="2400" dirty="0">
                <a:ea typeface="ＭＳ Ｐゴシック" pitchFamily="-111" charset="-128"/>
                <a:cs typeface="ＭＳ Ｐゴシック" pitchFamily="-111" charset="-128"/>
              </a:rPr>
              <a:t>Each input data item defines a question with an answer Yes/No or True/False or 1/0.</a:t>
            </a:r>
          </a:p>
          <a:p>
            <a:pPr eaLnBrk="1" hangingPunct="1">
              <a:lnSpc>
                <a:spcPct val="90000"/>
              </a:lnSpc>
            </a:pPr>
            <a:r>
              <a:rPr lang="en-US" sz="2400" dirty="0">
                <a:ea typeface="ＭＳ Ｐゴシック" pitchFamily="-111" charset="-128"/>
                <a:cs typeface="ＭＳ Ｐゴシック" pitchFamily="-111" charset="-128"/>
              </a:rPr>
              <a:t>A decision problem can be viewed as a relation between its domain and its binary range</a:t>
            </a:r>
          </a:p>
          <a:p>
            <a:pPr eaLnBrk="1" hangingPunct="1">
              <a:lnSpc>
                <a:spcPct val="90000"/>
              </a:lnSpc>
            </a:pPr>
            <a:r>
              <a:rPr lang="en-US" sz="2400" dirty="0">
                <a:ea typeface="ＭＳ Ｐゴシック" pitchFamily="-111" charset="-128"/>
                <a:cs typeface="ＭＳ Ｐゴシック" pitchFamily="-111" charset="-128"/>
              </a:rPr>
              <a:t>A decision problem can also be viewed as a partition of the input domain into those that give rise to true instances and those that give rise to false instances.</a:t>
            </a:r>
          </a:p>
          <a:p>
            <a:pPr eaLnBrk="1" hangingPunct="1">
              <a:lnSpc>
                <a:spcPct val="90000"/>
              </a:lnSpc>
            </a:pPr>
            <a:r>
              <a:rPr lang="en-US" sz="2400" dirty="0">
                <a:ea typeface="ＭＳ Ｐゴシック" pitchFamily="-111" charset="-128"/>
                <a:cs typeface="ＭＳ Ｐゴシック" pitchFamily="-111" charset="-128"/>
              </a:rPr>
              <a:t>In each case, we seek an algorithmic solution (in the form of a predicate) or a proof that none exists</a:t>
            </a:r>
          </a:p>
          <a:p>
            <a:pPr eaLnBrk="1" hangingPunct="1">
              <a:lnSpc>
                <a:spcPct val="90000"/>
              </a:lnSpc>
            </a:pPr>
            <a:r>
              <a:rPr lang="en-US" sz="2400" dirty="0">
                <a:ea typeface="ＭＳ Ｐゴシック" pitchFamily="-111" charset="-128"/>
                <a:cs typeface="ＭＳ Ｐゴシック" pitchFamily="-111" charset="-128"/>
              </a:rPr>
              <a:t>When an algorithmic solution exists, we seek an efficient algorithm, or proofs of the problem’s inherent complexity</a:t>
            </a:r>
          </a:p>
        </p:txBody>
      </p:sp>
      <p:sp>
        <p:nvSpPr>
          <p:cNvPr id="46084" name="Date Placeholder 3"/>
          <p:cNvSpPr>
            <a:spLocks noGrp="1"/>
          </p:cNvSpPr>
          <p:nvPr>
            <p:ph type="dt" sz="quarter" idx="10"/>
          </p:nvPr>
        </p:nvSpPr>
        <p:spPr>
          <a:noFill/>
        </p:spPr>
        <p:txBody>
          <a:bodyPr/>
          <a:lstStyle/>
          <a:p>
            <a:fld id="{E0198CFE-C3EA-F24D-AF4C-590C2F629B1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608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086" name="Slide Number Placeholder 5"/>
          <p:cNvSpPr>
            <a:spLocks noGrp="1"/>
          </p:cNvSpPr>
          <p:nvPr>
            <p:ph type="sldNum" sz="quarter" idx="12"/>
          </p:nvPr>
        </p:nvSpPr>
        <p:spPr>
          <a:noFill/>
        </p:spPr>
        <p:txBody>
          <a:bodyPr/>
          <a:lstStyle/>
          <a:p>
            <a:fld id="{807AC845-B8A7-BB46-A3C6-4F246BC9532C}" type="slidenum">
              <a:rPr lang="en-US">
                <a:latin typeface="Arial" pitchFamily="-111" charset="0"/>
                <a:ea typeface="ＭＳ Ｐゴシック" pitchFamily="-111" charset="-128"/>
                <a:cs typeface="ＭＳ Ｐゴシック" pitchFamily="-111" charset="-128"/>
              </a:rPr>
              <a:pPr/>
              <a:t>10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1451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Making Life Easy</a:t>
            </a:r>
          </a:p>
        </p:txBody>
      </p:sp>
      <p:sp>
        <p:nvSpPr>
          <p:cNvPr id="74755" name="Rectangle 3"/>
          <p:cNvSpPr>
            <a:spLocks noGrp="1" noChangeArrowheads="1"/>
          </p:cNvSpPr>
          <p:nvPr>
            <p:ph idx="1"/>
          </p:nvPr>
        </p:nvSpPr>
        <p:spPr/>
        <p:txBody>
          <a:bodyPr/>
          <a:lstStyle/>
          <a:p>
            <a:r>
              <a:rPr lang="en-US" sz="2400" dirty="0">
                <a:latin typeface="Arial" charset="0"/>
                <a:ea typeface="MS PGothic" charset="0"/>
              </a:rPr>
              <a:t>The key in proving closure is to always try to identify the “best” equivalent formal model for regular sets when trying to prove a particular property</a:t>
            </a:r>
          </a:p>
          <a:p>
            <a:r>
              <a:rPr lang="en-US" sz="2400" dirty="0">
                <a:latin typeface="Arial" charset="0"/>
                <a:ea typeface="MS PGothic" charset="0"/>
              </a:rPr>
              <a:t>For example, how could you even conceive of proving closure under intersection and complement in regular expression notations?</a:t>
            </a:r>
          </a:p>
          <a:p>
            <a:r>
              <a:rPr lang="en-US" sz="2400" dirty="0">
                <a:latin typeface="Arial" charset="0"/>
                <a:ea typeface="MS PGothic" charset="0"/>
              </a:rPr>
              <a:t>Note how much easier quotient is when have closure under concatenation, and substitution and intersection with regular languages than showing in FSA notation</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BC98F02-0F46-624E-8396-C781746A5773}" type="datetime1">
              <a:rPr lang="en-US" smtClean="0"/>
              <a:t>4/7/19</a:t>
            </a:fld>
            <a:endParaRPr lang="en-US"/>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100</a:t>
            </a:fld>
            <a:endParaRPr lang="en-US"/>
          </a:p>
        </p:txBody>
      </p:sp>
      <p:sp>
        <p:nvSpPr>
          <p:cNvPr id="7" name="Footer Placeholder 4">
            <a:extLst>
              <a:ext uri="{FF2B5EF4-FFF2-40B4-BE49-F238E27FC236}">
                <a16:creationId xmlns:a16="http://schemas.microsoft.com/office/drawing/2014/main" id="{D500214C-44B6-8F46-851F-68D625762E7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4661562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Reachable and Reaching</a:t>
            </a:r>
          </a:p>
        </p:txBody>
      </p:sp>
      <p:sp>
        <p:nvSpPr>
          <p:cNvPr id="3" name="Content Placeholder 2"/>
          <p:cNvSpPr>
            <a:spLocks noGrp="1"/>
          </p:cNvSpPr>
          <p:nvPr>
            <p:ph idx="1"/>
          </p:nvPr>
        </p:nvSpPr>
        <p:spPr/>
        <p:txBody>
          <a:bodyPr/>
          <a:lstStyle/>
          <a:p>
            <a:r>
              <a:rPr lang="en-US" dirty="0" err="1"/>
              <a:t>Reachable</a:t>
            </a:r>
            <a:r>
              <a:rPr lang="en-US" i="1" dirty="0" err="1"/>
              <a:t>from</a:t>
            </a:r>
            <a:r>
              <a:rPr lang="en-US" dirty="0"/>
              <a:t>(q) = { p | ∃w ∍ </a:t>
            </a:r>
            <a:r>
              <a:rPr lang="en-US" dirty="0" err="1"/>
              <a:t>δ</a:t>
            </a:r>
            <a:r>
              <a:rPr lang="en-US" dirty="0"/>
              <a:t>(</a:t>
            </a:r>
            <a:r>
              <a:rPr lang="en-US" dirty="0" err="1"/>
              <a:t>q,w</a:t>
            </a:r>
            <a:r>
              <a:rPr lang="en-US" dirty="0"/>
              <a:t>)=p }</a:t>
            </a:r>
          </a:p>
          <a:p>
            <a:pPr lvl="1"/>
            <a:r>
              <a:rPr lang="en-US" dirty="0"/>
              <a:t>Just do depth first search from q, marking all reachable states. Works for NFA as well.</a:t>
            </a:r>
          </a:p>
          <a:p>
            <a:r>
              <a:rPr lang="en-US" dirty="0" err="1"/>
              <a:t>Reaching</a:t>
            </a:r>
            <a:r>
              <a:rPr lang="en-US" i="1" dirty="0" err="1"/>
              <a:t>to</a:t>
            </a:r>
            <a:r>
              <a:rPr lang="en-US" dirty="0"/>
              <a:t>(q) = { p | ∃w ∍ </a:t>
            </a:r>
            <a:r>
              <a:rPr lang="en-US" dirty="0" err="1"/>
              <a:t>δ</a:t>
            </a:r>
            <a:r>
              <a:rPr lang="en-US" dirty="0"/>
              <a:t>(</a:t>
            </a:r>
            <a:r>
              <a:rPr lang="en-US" dirty="0" err="1"/>
              <a:t>p,w</a:t>
            </a:r>
            <a:r>
              <a:rPr lang="en-US" dirty="0"/>
              <a:t>)=q }</a:t>
            </a:r>
          </a:p>
          <a:p>
            <a:pPr lvl="1"/>
            <a:r>
              <a:rPr lang="en-US" dirty="0"/>
              <a:t>Do depth first from q, going backwards on transitions, marking all reaching states. Works for NFA as well.</a:t>
            </a:r>
          </a:p>
          <a:p>
            <a:endParaRPr lang="en-US" dirty="0"/>
          </a:p>
        </p:txBody>
      </p:sp>
      <p:sp>
        <p:nvSpPr>
          <p:cNvPr id="4" name="Date Placeholder 3"/>
          <p:cNvSpPr>
            <a:spLocks noGrp="1"/>
          </p:cNvSpPr>
          <p:nvPr>
            <p:ph type="dt" sz="half" idx="10"/>
          </p:nvPr>
        </p:nvSpPr>
        <p:spPr/>
        <p:txBody>
          <a:bodyPr/>
          <a:lstStyle/>
          <a:p>
            <a:fld id="{2534C2F4-DACC-7046-9C17-8BE104BD396C}"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101</a:t>
            </a:fld>
            <a:endParaRPr lang="en-US"/>
          </a:p>
        </p:txBody>
      </p:sp>
      <p:sp>
        <p:nvSpPr>
          <p:cNvPr id="7" name="Footer Placeholder 4">
            <a:extLst>
              <a:ext uri="{FF2B5EF4-FFF2-40B4-BE49-F238E27FC236}">
                <a16:creationId xmlns:a16="http://schemas.microsoft.com/office/drawing/2014/main" id="{3B25E258-9142-A040-BCE1-1158F91F09B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5612397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dirty="0">
                <a:solidFill>
                  <a:srgbClr val="009900"/>
                </a:solidFill>
                <a:ea typeface="Lucida Blackletter" charset="0"/>
                <a:cs typeface="Lucida Blackletter" charset="0"/>
              </a:rPr>
              <a:t>Min and Max</a:t>
            </a:r>
            <a:endParaRPr lang="en-US" dirty="0"/>
          </a:p>
        </p:txBody>
      </p:sp>
      <p:sp>
        <p:nvSpPr>
          <p:cNvPr id="3" name="Content Placeholder 2"/>
          <p:cNvSpPr>
            <a:spLocks noGrp="1"/>
          </p:cNvSpPr>
          <p:nvPr>
            <p:ph idx="1"/>
          </p:nvPr>
        </p:nvSpPr>
        <p:spPr/>
        <p:txBody>
          <a:bodyPr/>
          <a:lstStyle/>
          <a:p>
            <a:r>
              <a:rPr lang="en-US" sz="2000" dirty="0">
                <a:latin typeface="Arial" charset="0"/>
                <a:ea typeface="MS PGothic" charset="0"/>
              </a:rPr>
              <a:t>Min(L) = { w | </a:t>
            </a:r>
            <a:r>
              <a:rPr lang="en-US" sz="2000" dirty="0" err="1">
                <a:latin typeface="Arial" charset="0"/>
                <a:ea typeface="MS PGothic" charset="0"/>
              </a:rPr>
              <a:t>w∈L</a:t>
            </a:r>
            <a:r>
              <a:rPr lang="en-US" sz="2000" dirty="0">
                <a:latin typeface="Arial" charset="0"/>
                <a:ea typeface="MS PGothic" charset="0"/>
              </a:rPr>
              <a:t> and no proper prefix of w is in L } = </a:t>
            </a:r>
            <a:br>
              <a:rPr lang="en-US" sz="2000" dirty="0">
                <a:latin typeface="Arial" charset="0"/>
                <a:ea typeface="MS PGothic" charset="0"/>
              </a:rPr>
            </a:br>
            <a:r>
              <a:rPr lang="en-US" sz="2000" dirty="0">
                <a:latin typeface="Arial" charset="0"/>
                <a:ea typeface="MS PGothic" charset="0"/>
              </a:rPr>
              <a:t>{ w | </a:t>
            </a:r>
            <a:r>
              <a:rPr lang="en-US" sz="2000" dirty="0" err="1">
                <a:latin typeface="Arial" charset="0"/>
                <a:ea typeface="MS PGothic" charset="0"/>
              </a:rPr>
              <a:t>w∈L</a:t>
            </a:r>
            <a:r>
              <a:rPr lang="en-US" sz="2000" dirty="0">
                <a:latin typeface="Arial" charset="0"/>
                <a:ea typeface="MS PGothic" charset="0"/>
              </a:rPr>
              <a:t> and if w=</a:t>
            </a:r>
            <a:r>
              <a:rPr lang="en-US" sz="2000" dirty="0" err="1">
                <a:latin typeface="Arial" charset="0"/>
                <a:ea typeface="MS PGothic" charset="0"/>
              </a:rPr>
              <a:t>xy</a:t>
            </a:r>
            <a:r>
              <a:rPr lang="en-US" sz="2000" dirty="0">
                <a:latin typeface="Arial" charset="0"/>
                <a:ea typeface="MS PGothic" charset="0"/>
              </a:rPr>
              <a:t>, </a:t>
            </a:r>
            <a:r>
              <a:rPr lang="en-US" sz="2000" dirty="0" err="1">
                <a:latin typeface="Arial" charset="0"/>
                <a:ea typeface="MS PGothic" charset="0"/>
              </a:rPr>
              <a:t>x∈Σ</a:t>
            </a:r>
            <a:r>
              <a:rPr lang="en-US" sz="2000" dirty="0">
                <a:latin typeface="Arial" charset="0"/>
                <a:ea typeface="MS PGothic" charset="0"/>
              </a:rPr>
              <a:t>*, </a:t>
            </a:r>
            <a:r>
              <a:rPr lang="en-US" sz="2000" dirty="0" err="1">
                <a:latin typeface="Arial" charset="0"/>
                <a:ea typeface="MS PGothic" charset="0"/>
              </a:rPr>
              <a:t>y∈Σ</a:t>
            </a:r>
            <a:r>
              <a:rPr lang="en-US" sz="2000" baseline="30000" dirty="0">
                <a:latin typeface="Arial" charset="0"/>
                <a:ea typeface="MS PGothic" charset="0"/>
              </a:rPr>
              <a:t>+</a:t>
            </a:r>
            <a:r>
              <a:rPr lang="en-US" sz="2000" dirty="0">
                <a:latin typeface="Arial" charset="0"/>
                <a:ea typeface="MS PGothic" charset="0"/>
              </a:rPr>
              <a:t> then </a:t>
            </a:r>
            <a:r>
              <a:rPr lang="en-US" sz="2000" dirty="0" err="1">
                <a:latin typeface="Arial" charset="0"/>
                <a:ea typeface="MS PGothic" charset="0"/>
              </a:rPr>
              <a:t>x∉L</a:t>
            </a:r>
            <a:r>
              <a:rPr lang="en-US" sz="2000" dirty="0">
                <a:latin typeface="Arial" charset="0"/>
                <a:ea typeface="MS PGothic" charset="0"/>
              </a:rPr>
              <a:t>}</a:t>
            </a:r>
          </a:p>
          <a:p>
            <a:r>
              <a:rPr lang="en-US" sz="2000" dirty="0">
                <a:latin typeface="Arial" charset="0"/>
                <a:ea typeface="MS PGothic" charset="0"/>
              </a:rPr>
              <a:t>Max(L) = { w | </a:t>
            </a:r>
            <a:r>
              <a:rPr lang="en-US" sz="2000" dirty="0" err="1">
                <a:latin typeface="Arial" charset="0"/>
                <a:ea typeface="MS PGothic" charset="0"/>
              </a:rPr>
              <a:t>w∈L</a:t>
            </a:r>
            <a:r>
              <a:rPr lang="en-US" sz="2000" dirty="0">
                <a:latin typeface="Arial" charset="0"/>
                <a:ea typeface="MS PGothic" charset="0"/>
              </a:rPr>
              <a:t> and w is not the proper prefix of any word in L } = { w | </a:t>
            </a:r>
            <a:r>
              <a:rPr lang="en-US" sz="2000" dirty="0" err="1">
                <a:latin typeface="Arial" charset="0"/>
                <a:ea typeface="MS PGothic" charset="0"/>
              </a:rPr>
              <a:t>w∈L</a:t>
            </a:r>
            <a:r>
              <a:rPr lang="en-US" sz="2000" dirty="0">
                <a:latin typeface="Arial" charset="0"/>
                <a:ea typeface="MS PGothic" charset="0"/>
              </a:rPr>
              <a:t> and if </a:t>
            </a:r>
            <a:r>
              <a:rPr lang="en-US" sz="2000" dirty="0" err="1">
                <a:latin typeface="Arial" charset="0"/>
                <a:ea typeface="MS PGothic" charset="0"/>
              </a:rPr>
              <a:t>y∈Σ</a:t>
            </a:r>
            <a:r>
              <a:rPr lang="en-US" sz="2000" baseline="30000" dirty="0">
                <a:latin typeface="Arial" charset="0"/>
                <a:ea typeface="MS PGothic" charset="0"/>
              </a:rPr>
              <a:t>+</a:t>
            </a:r>
            <a:r>
              <a:rPr lang="en-US" sz="2000" dirty="0">
                <a:latin typeface="Arial" charset="0"/>
                <a:ea typeface="MS PGothic" charset="0"/>
              </a:rPr>
              <a:t> then </a:t>
            </a:r>
            <a:r>
              <a:rPr lang="en-US" sz="2000" dirty="0" err="1">
                <a:latin typeface="Arial" charset="0"/>
                <a:ea typeface="MS PGothic" charset="0"/>
              </a:rPr>
              <a:t>wy∉L</a:t>
            </a:r>
            <a:r>
              <a:rPr lang="en-US" sz="2000" dirty="0">
                <a:latin typeface="Arial" charset="0"/>
                <a:ea typeface="MS PGothic" charset="0"/>
              </a:rPr>
              <a:t> }</a:t>
            </a:r>
          </a:p>
          <a:p>
            <a:r>
              <a:rPr lang="en-US" sz="2000" dirty="0">
                <a:latin typeface="Arial" charset="0"/>
                <a:ea typeface="MS PGothic" charset="0"/>
              </a:rPr>
              <a:t>Examples:</a:t>
            </a:r>
          </a:p>
          <a:p>
            <a:pPr lvl="1"/>
            <a:r>
              <a:rPr lang="en-US" sz="1800" dirty="0">
                <a:latin typeface="Arial" charset="0"/>
                <a:ea typeface="MS PGothic" charset="0"/>
              </a:rPr>
              <a:t>Min(0(0+1)*) = {0}</a:t>
            </a:r>
          </a:p>
          <a:p>
            <a:pPr lvl="1"/>
            <a:r>
              <a:rPr lang="en-US" sz="1800" dirty="0">
                <a:latin typeface="Arial" charset="0"/>
                <a:ea typeface="MS PGothic" charset="0"/>
              </a:rPr>
              <a:t>Max(0(0+1)*) = {}</a:t>
            </a:r>
          </a:p>
          <a:p>
            <a:pPr lvl="1"/>
            <a:r>
              <a:rPr lang="en-US" sz="1800" dirty="0">
                <a:latin typeface="Arial" charset="0"/>
                <a:ea typeface="MS PGothic" charset="0"/>
              </a:rPr>
              <a:t>Min(01 + 0 + 10) = {0,10}</a:t>
            </a:r>
          </a:p>
          <a:p>
            <a:pPr lvl="1"/>
            <a:r>
              <a:rPr lang="en-US" sz="1800" dirty="0">
                <a:latin typeface="Arial" charset="0"/>
                <a:ea typeface="MS PGothic" charset="0"/>
              </a:rPr>
              <a:t>Max(01 + 0 + 10) = {01,10}</a:t>
            </a:r>
          </a:p>
          <a:p>
            <a:pPr lvl="1"/>
            <a:r>
              <a:rPr lang="en-US" sz="1800" dirty="0">
                <a:latin typeface="Arial" charset="0"/>
                <a:ea typeface="MS PGothic" charset="0"/>
              </a:rPr>
              <a:t>Min(</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 </a:t>
            </a:r>
            <a:r>
              <a:rPr lang="hr-HR" sz="1800" dirty="0" err="1"/>
              <a:t>i,j</a:t>
            </a:r>
            <a:r>
              <a:rPr lang="hr-HR" sz="1800" dirty="0"/>
              <a:t> ≥0, k = min(i, j)}</a:t>
            </a:r>
          </a:p>
          <a:p>
            <a:pPr lvl="1"/>
            <a:r>
              <a:rPr lang="en-US" sz="1800" dirty="0">
                <a:latin typeface="Arial" charset="0"/>
                <a:ea typeface="MS PGothic" charset="0"/>
              </a:rPr>
              <a:t>Max(</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 </a:t>
            </a:r>
            <a:r>
              <a:rPr lang="en-US" sz="1800" dirty="0"/>
              <a:t>because</a:t>
            </a:r>
            <a:r>
              <a:rPr lang="hr-HR" sz="1800" dirty="0"/>
              <a:t> k </a:t>
            </a:r>
            <a:r>
              <a:rPr lang="en-US" sz="1800" dirty="0"/>
              <a:t>has</a:t>
            </a:r>
            <a:r>
              <a:rPr lang="hr-HR" sz="1800" dirty="0"/>
              <a:t> no </a:t>
            </a:r>
            <a:r>
              <a:rPr lang="en-US" sz="1800" dirty="0"/>
              <a:t>bound</a:t>
            </a:r>
          </a:p>
          <a:p>
            <a:pPr lvl="1"/>
            <a:r>
              <a:rPr lang="en-US" sz="1800" dirty="0">
                <a:latin typeface="Arial" charset="0"/>
                <a:ea typeface="MS PGothic" charset="0"/>
              </a:rPr>
              <a:t>Min(</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err="1"/>
              <a:t>λ</a:t>
            </a:r>
            <a:r>
              <a:rPr lang="hr-HR" sz="1800" dirty="0"/>
              <a:t>}</a:t>
            </a:r>
          </a:p>
          <a:p>
            <a:pPr lvl="1"/>
            <a:r>
              <a:rPr lang="en-US" sz="1800" dirty="0">
                <a:latin typeface="Arial" charset="0"/>
                <a:ea typeface="MS PGothic" charset="0"/>
              </a:rPr>
              <a:t>Max(</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 </a:t>
            </a:r>
            <a:r>
              <a:rPr lang="hr-HR" sz="1800" dirty="0" err="1"/>
              <a:t>i,j</a:t>
            </a:r>
            <a:r>
              <a:rPr lang="hr-HR" sz="1800" dirty="0"/>
              <a:t> ≥0, k = </a:t>
            </a:r>
            <a:r>
              <a:rPr lang="hr-HR" sz="1800" dirty="0" err="1"/>
              <a:t>max</a:t>
            </a:r>
            <a:r>
              <a:rPr lang="hr-HR" sz="1800" dirty="0"/>
              <a:t>(i, j)}</a:t>
            </a:r>
          </a:p>
          <a:p>
            <a:endParaRPr lang="en-US" sz="2000" dirty="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102</a:t>
            </a:fld>
            <a:endParaRPr lang="en-US"/>
          </a:p>
        </p:txBody>
      </p:sp>
      <p:sp>
        <p:nvSpPr>
          <p:cNvPr id="8" name="Footer Placeholder 4">
            <a:extLst>
              <a:ext uri="{FF2B5EF4-FFF2-40B4-BE49-F238E27FC236}">
                <a16:creationId xmlns:a16="http://schemas.microsoft.com/office/drawing/2014/main" id="{D890735E-7F92-A24C-A7E9-F9E1B25A56E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7243511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Regular Closed under Min</a:t>
            </a:r>
            <a:endParaRPr lang="en-US"/>
          </a:p>
        </p:txBody>
      </p:sp>
      <p:sp>
        <p:nvSpPr>
          <p:cNvPr id="3" name="Content Placeholder 2"/>
          <p:cNvSpPr>
            <a:spLocks noGrp="1"/>
          </p:cNvSpPr>
          <p:nvPr>
            <p:ph idx="1"/>
          </p:nvPr>
        </p:nvSpPr>
        <p:spPr/>
        <p:txBody>
          <a:bodyPr/>
          <a:lstStyle/>
          <a:p>
            <a:r>
              <a:rPr lang="en-US" sz="2400" dirty="0">
                <a:latin typeface="Arial" charset="0"/>
                <a:ea typeface="MS PGothic" charset="0"/>
              </a:rPr>
              <a:t>Assume L is regular then Min(L) is regular</a:t>
            </a:r>
          </a:p>
          <a:p>
            <a:r>
              <a:rPr lang="en-US" sz="2400" dirty="0">
                <a:latin typeface="Arial" charset="0"/>
                <a:ea typeface="MS PGothic" charset="0"/>
              </a:rPr>
              <a:t>Let L= </a:t>
            </a:r>
            <a:r>
              <a:rPr lang="en-US" sz="2400" i="1" dirty="0">
                <a:latin typeface="Arial" charset="0"/>
                <a:ea typeface="MS PGothic" charset="0"/>
              </a:rPr>
              <a:t>L</a:t>
            </a:r>
            <a:r>
              <a:rPr lang="en-US" sz="2400" dirty="0">
                <a:latin typeface="Arial" charset="0"/>
                <a:ea typeface="MS PGothic" charset="0"/>
              </a:rPr>
              <a:t>(A), where A = (Q,Σ,δ,q</a:t>
            </a:r>
            <a:r>
              <a:rPr lang="en-US" sz="2400" baseline="-25000" dirty="0">
                <a:latin typeface="Arial" charset="0"/>
                <a:ea typeface="MS PGothic" charset="0"/>
              </a:rPr>
              <a:t>0</a:t>
            </a:r>
            <a:r>
              <a:rPr lang="en-US" sz="2400" dirty="0">
                <a:latin typeface="Arial" charset="0"/>
                <a:ea typeface="MS PGothic" charset="0"/>
              </a:rPr>
              <a:t>,F</a:t>
            </a:r>
            <a:r>
              <a:rPr lang="en-US" sz="2400" dirty="0"/>
              <a:t>)</a:t>
            </a:r>
            <a:r>
              <a:rPr lang="en-US" sz="2400" dirty="0">
                <a:latin typeface="Arial" charset="0"/>
                <a:ea typeface="MS PGothic" charset="0"/>
              </a:rPr>
              <a:t> is a DFA with no state unreachable from q</a:t>
            </a:r>
            <a:r>
              <a:rPr lang="en-US" sz="2400" baseline="-25000" dirty="0">
                <a:latin typeface="Arial" charset="0"/>
                <a:ea typeface="MS PGothic" charset="0"/>
              </a:rPr>
              <a:t>0</a:t>
            </a:r>
            <a:r>
              <a:rPr lang="en-US" sz="2400" dirty="0">
                <a:latin typeface="Arial" charset="0"/>
                <a:ea typeface="MS PGothic" charset="0"/>
              </a:rPr>
              <a:t> </a:t>
            </a:r>
          </a:p>
          <a:p>
            <a:r>
              <a:rPr lang="en-US" sz="2400" dirty="0">
                <a:latin typeface="Arial" charset="0"/>
                <a:ea typeface="MS PGothic" charset="0"/>
              </a:rPr>
              <a:t>Define A</a:t>
            </a:r>
            <a:r>
              <a:rPr lang="en-US" sz="2400" baseline="-25000" dirty="0">
                <a:latin typeface="Arial" charset="0"/>
                <a:ea typeface="MS PGothic" charset="0"/>
              </a:rPr>
              <a:t>min</a:t>
            </a:r>
            <a:r>
              <a:rPr lang="en-US" sz="2400" dirty="0">
                <a:latin typeface="Arial" charset="0"/>
                <a:ea typeface="MS PGothic" charset="0"/>
              </a:rPr>
              <a:t> = (Q∪{dead},Σ,δ</a:t>
            </a:r>
            <a:r>
              <a:rPr lang="en-US" sz="2400" baseline="-25000" dirty="0">
                <a:latin typeface="Arial" charset="0"/>
                <a:ea typeface="MS PGothic" charset="0"/>
              </a:rPr>
              <a:t>min</a:t>
            </a:r>
            <a:r>
              <a:rPr lang="en-US" sz="2400" dirty="0">
                <a:latin typeface="Arial" charset="0"/>
                <a:ea typeface="MS PGothic" charset="0"/>
              </a:rPr>
              <a:t>,q</a:t>
            </a:r>
            <a:r>
              <a:rPr lang="en-US" sz="2400" baseline="-25000" dirty="0">
                <a:latin typeface="Arial" charset="0"/>
                <a:ea typeface="MS PGothic" charset="0"/>
              </a:rPr>
              <a:t>0</a:t>
            </a:r>
            <a:r>
              <a:rPr lang="en-US" sz="2400" dirty="0">
                <a:latin typeface="Arial" charset="0"/>
                <a:ea typeface="MS PGothic" charset="0"/>
              </a:rPr>
              <a:t>,F</a:t>
            </a:r>
            <a:r>
              <a:rPr lang="en-US" sz="2400" dirty="0"/>
              <a:t>)</a:t>
            </a:r>
            <a:r>
              <a:rPr lang="en-US" sz="2400" dirty="0">
                <a:latin typeface="Arial" charset="0"/>
                <a:ea typeface="MS PGothic" charset="0"/>
              </a:rPr>
              <a:t>, where for </a:t>
            </a:r>
            <a:r>
              <a:rPr lang="en-US" sz="2400" dirty="0" err="1">
                <a:latin typeface="Arial" charset="0"/>
                <a:ea typeface="MS PGothic" charset="0"/>
              </a:rPr>
              <a:t>a∈Σ</a:t>
            </a:r>
            <a:r>
              <a:rPr lang="en-US" sz="2400" dirty="0">
                <a:latin typeface="Arial" charset="0"/>
                <a:ea typeface="MS PGothic" charset="0"/>
              </a:rPr>
              <a:t> </a:t>
            </a:r>
            <a:br>
              <a:rPr lang="en-US" sz="2400" dirty="0">
                <a:latin typeface="Arial" charset="0"/>
                <a:ea typeface="MS PGothic" charset="0"/>
              </a:rPr>
            </a:b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if </a:t>
            </a:r>
            <a:r>
              <a:rPr lang="en-US" sz="2400" dirty="0" err="1">
                <a:latin typeface="Arial" charset="0"/>
                <a:ea typeface="MS PGothic" charset="0"/>
              </a:rPr>
              <a:t>q∈Q-F</a:t>
            </a:r>
            <a:r>
              <a:rPr lang="en-US" sz="2400" dirty="0">
                <a:latin typeface="Arial" charset="0"/>
                <a:ea typeface="MS PGothic" charset="0"/>
              </a:rPr>
              <a:t>; </a:t>
            </a: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 dead, if </a:t>
            </a:r>
            <a:r>
              <a:rPr lang="en-US" sz="2400" dirty="0" err="1">
                <a:latin typeface="Arial" charset="0"/>
                <a:ea typeface="MS PGothic" charset="0"/>
              </a:rPr>
              <a:t>q∈F</a:t>
            </a:r>
            <a:r>
              <a:rPr lang="en-US" sz="2400" dirty="0">
                <a:latin typeface="Arial" charset="0"/>
                <a:ea typeface="MS PGothic" charset="0"/>
              </a:rPr>
              <a:t>;</a:t>
            </a:r>
            <a:br>
              <a:rPr lang="en-US" sz="2400" dirty="0">
                <a:latin typeface="Arial" charset="0"/>
                <a:ea typeface="MS PGothic" charset="0"/>
              </a:rPr>
            </a:b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dead,a</a:t>
            </a:r>
            <a:r>
              <a:rPr lang="en-US" sz="2400" dirty="0">
                <a:latin typeface="Arial" charset="0"/>
                <a:ea typeface="MS PGothic" charset="0"/>
              </a:rPr>
              <a:t>) = dead</a:t>
            </a:r>
          </a:p>
          <a:p>
            <a:pPr marL="11113" indent="-11113">
              <a:buFontTx/>
              <a:buNone/>
            </a:pPr>
            <a:r>
              <a:rPr lang="en-US" altLang="en-US" sz="1800" dirty="0">
                <a:ea typeface="ＭＳ Ｐゴシック" charset="-128"/>
              </a:rPr>
              <a:t>The reasoning is that the machine </a:t>
            </a:r>
            <a:r>
              <a:rPr lang="en-US" sz="1800" dirty="0">
                <a:latin typeface="Arial" charset="0"/>
                <a:ea typeface="MS PGothic" charset="0"/>
              </a:rPr>
              <a:t>A</a:t>
            </a:r>
            <a:r>
              <a:rPr lang="en-US" sz="1800" baseline="-25000" dirty="0">
                <a:latin typeface="Arial" charset="0"/>
                <a:ea typeface="MS PGothic" charset="0"/>
              </a:rPr>
              <a:t>min</a:t>
            </a:r>
            <a:r>
              <a:rPr lang="en-US" altLang="en-US" sz="1800" dirty="0">
                <a:ea typeface="ＭＳ Ｐゴシック" charset="-128"/>
              </a:rPr>
              <a:t> accepts only elements in L that are not extensions of shorter strings in L. By making it so transitions from all final states in </a:t>
            </a:r>
            <a:r>
              <a:rPr lang="en-US" sz="1800" dirty="0">
                <a:latin typeface="Arial" charset="0"/>
                <a:ea typeface="MS PGothic" charset="0"/>
              </a:rPr>
              <a:t>A</a:t>
            </a:r>
            <a:r>
              <a:rPr lang="en-US" sz="1800" baseline="-25000" dirty="0">
                <a:latin typeface="Arial" charset="0"/>
                <a:ea typeface="MS PGothic" charset="0"/>
              </a:rPr>
              <a:t>min</a:t>
            </a:r>
            <a:r>
              <a:rPr lang="en-US" altLang="en-US" sz="1800" dirty="0">
                <a:ea typeface="ＭＳ Ｐゴシック" charset="-128"/>
              </a:rPr>
              <a:t> go to the new “dead” state, we guarantee that extensions of accepted strings will not be accepted by this new automaton.</a:t>
            </a:r>
            <a:br>
              <a:rPr lang="en-US" altLang="en-US" sz="1800" dirty="0">
                <a:ea typeface="ＭＳ Ｐゴシック" charset="-128"/>
              </a:rPr>
            </a:br>
            <a:endParaRPr lang="en-US" altLang="en-US" sz="1800" dirty="0">
              <a:ea typeface="ＭＳ Ｐゴシック" charset="-128"/>
            </a:endParaRPr>
          </a:p>
          <a:p>
            <a:pPr marL="11113" indent="-11113">
              <a:buFontTx/>
              <a:buNone/>
            </a:pPr>
            <a:r>
              <a:rPr lang="en-US" altLang="en-US" sz="1800" dirty="0">
                <a:ea typeface="ＭＳ Ｐゴシック" charset="-128"/>
              </a:rPr>
              <a:t>Therefore, Regular Languages are closed under Min.</a:t>
            </a:r>
          </a:p>
          <a:p>
            <a:endParaRPr lang="en-US" sz="2400" dirty="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103</a:t>
            </a:fld>
            <a:endParaRPr lang="en-US"/>
          </a:p>
        </p:txBody>
      </p:sp>
      <p:sp>
        <p:nvSpPr>
          <p:cNvPr id="7" name="Footer Placeholder 4">
            <a:extLst>
              <a:ext uri="{FF2B5EF4-FFF2-40B4-BE49-F238E27FC236}">
                <a16:creationId xmlns:a16="http://schemas.microsoft.com/office/drawing/2014/main" id="{F1EB6B95-5BE6-FA42-A790-41102E85E9F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6922481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Regular Closed under Max</a:t>
            </a:r>
            <a:endParaRPr lang="en-US"/>
          </a:p>
        </p:txBody>
      </p:sp>
      <p:sp>
        <p:nvSpPr>
          <p:cNvPr id="3" name="Content Placeholder 2"/>
          <p:cNvSpPr>
            <a:spLocks noGrp="1"/>
          </p:cNvSpPr>
          <p:nvPr>
            <p:ph idx="1"/>
          </p:nvPr>
        </p:nvSpPr>
        <p:spPr/>
        <p:txBody>
          <a:bodyPr/>
          <a:lstStyle/>
          <a:p>
            <a:r>
              <a:rPr lang="en-US" sz="2000" dirty="0">
                <a:latin typeface="Arial" charset="0"/>
                <a:ea typeface="MS PGothic" charset="0"/>
              </a:rPr>
              <a:t>Assume L is regular then Max(L) is regular</a:t>
            </a:r>
          </a:p>
          <a:p>
            <a:r>
              <a:rPr lang="en-US" sz="2000" dirty="0">
                <a:latin typeface="Arial" charset="0"/>
                <a:ea typeface="MS PGothic" charset="0"/>
              </a:rPr>
              <a:t>Let L= </a:t>
            </a:r>
            <a:r>
              <a:rPr lang="en-US" sz="2000" i="1" dirty="0">
                <a:latin typeface="Arial" charset="0"/>
                <a:ea typeface="MS PGothic" charset="0"/>
              </a:rPr>
              <a:t>L</a:t>
            </a:r>
            <a:r>
              <a:rPr lang="en-US" sz="2000" dirty="0">
                <a:latin typeface="Arial" charset="0"/>
                <a:ea typeface="MS PGothic" charset="0"/>
              </a:rPr>
              <a:t>(A), where A = (Q,Σ,δ,q</a:t>
            </a:r>
            <a:r>
              <a:rPr lang="en-US" sz="2000" baseline="-25000" dirty="0">
                <a:latin typeface="Arial" charset="0"/>
                <a:ea typeface="MS PGothic" charset="0"/>
              </a:rPr>
              <a:t>0</a:t>
            </a:r>
            <a:r>
              <a:rPr lang="en-US" sz="2000" dirty="0">
                <a:latin typeface="Arial" charset="0"/>
                <a:ea typeface="MS PGothic" charset="0"/>
              </a:rPr>
              <a:t>,F</a:t>
            </a:r>
            <a:r>
              <a:rPr lang="en-US" sz="2000" dirty="0"/>
              <a:t>)</a:t>
            </a:r>
            <a:r>
              <a:rPr lang="en-US" sz="2000" dirty="0">
                <a:latin typeface="Arial" charset="0"/>
                <a:ea typeface="MS PGothic" charset="0"/>
              </a:rPr>
              <a:t> is a DFA with no state unreachable from q</a:t>
            </a:r>
            <a:r>
              <a:rPr lang="en-US" sz="2000" baseline="-25000" dirty="0">
                <a:latin typeface="Arial" charset="0"/>
                <a:ea typeface="MS PGothic" charset="0"/>
              </a:rPr>
              <a:t>0</a:t>
            </a:r>
            <a:r>
              <a:rPr lang="en-US" sz="2000" dirty="0">
                <a:latin typeface="Arial" charset="0"/>
                <a:ea typeface="MS PGothic" charset="0"/>
              </a:rPr>
              <a:t> </a:t>
            </a:r>
          </a:p>
          <a:p>
            <a:r>
              <a:rPr lang="en-US" sz="2000" dirty="0">
                <a:latin typeface="Arial" charset="0"/>
                <a:ea typeface="MS PGothic" charset="0"/>
              </a:rPr>
              <a:t>Define A</a:t>
            </a:r>
            <a:r>
              <a:rPr lang="en-US" sz="2000" baseline="-25000" dirty="0">
                <a:latin typeface="Arial" charset="0"/>
                <a:ea typeface="MS PGothic" charset="0"/>
              </a:rPr>
              <a:t>max</a:t>
            </a:r>
            <a:r>
              <a:rPr lang="en-US" sz="2000" dirty="0">
                <a:latin typeface="Arial" charset="0"/>
                <a:ea typeface="MS PGothic" charset="0"/>
              </a:rPr>
              <a:t> = (Q,Σ,δ,q</a:t>
            </a:r>
            <a:r>
              <a:rPr lang="en-US" sz="2000" baseline="-25000" dirty="0">
                <a:latin typeface="Arial" charset="0"/>
                <a:ea typeface="MS PGothic" charset="0"/>
              </a:rPr>
              <a:t>0</a:t>
            </a:r>
            <a:r>
              <a:rPr lang="en-US" sz="2000" dirty="0">
                <a:latin typeface="Arial" charset="0"/>
                <a:ea typeface="MS PGothic" charset="0"/>
              </a:rPr>
              <a:t>,F</a:t>
            </a:r>
            <a:r>
              <a:rPr lang="en-US" sz="2000" baseline="-25000" dirty="0">
                <a:latin typeface="Arial" charset="0"/>
                <a:ea typeface="MS PGothic" charset="0"/>
              </a:rPr>
              <a:t>max</a:t>
            </a:r>
            <a:r>
              <a:rPr lang="en-US" sz="2000" dirty="0"/>
              <a:t>)</a:t>
            </a:r>
            <a:r>
              <a:rPr lang="en-US" sz="2000" dirty="0">
                <a:latin typeface="Arial" charset="0"/>
                <a:ea typeface="MS PGothic" charset="0"/>
              </a:rPr>
              <a:t>, where </a:t>
            </a:r>
            <a:br>
              <a:rPr lang="en-US" sz="2000" dirty="0">
                <a:latin typeface="Arial" charset="0"/>
                <a:ea typeface="MS PGothic" charset="0"/>
              </a:rPr>
            </a:br>
            <a:r>
              <a:rPr lang="en-US" sz="2000" dirty="0" err="1">
                <a:latin typeface="Arial" charset="0"/>
                <a:ea typeface="MS PGothic" charset="0"/>
              </a:rPr>
              <a:t>F</a:t>
            </a:r>
            <a:r>
              <a:rPr lang="en-US" sz="2000" baseline="-25000" dirty="0" err="1">
                <a:latin typeface="Arial" charset="0"/>
                <a:ea typeface="MS PGothic" charset="0"/>
              </a:rPr>
              <a:t>max</a:t>
            </a:r>
            <a:r>
              <a:rPr lang="en-US" sz="2000" dirty="0">
                <a:latin typeface="Arial" charset="0"/>
                <a:ea typeface="MS PGothic" charset="0"/>
              </a:rPr>
              <a:t>= { f | </a:t>
            </a:r>
            <a:r>
              <a:rPr lang="en-US" sz="2000" dirty="0" err="1">
                <a:latin typeface="Arial" charset="0"/>
                <a:ea typeface="MS PGothic" charset="0"/>
              </a:rPr>
              <a:t>f∈F</a:t>
            </a:r>
            <a:r>
              <a:rPr lang="en-US" sz="2000" dirty="0">
                <a:latin typeface="Arial" charset="0"/>
                <a:ea typeface="MS PGothic" charset="0"/>
              </a:rPr>
              <a:t> and </a:t>
            </a:r>
            <a:r>
              <a:rPr lang="en-US" sz="2000" dirty="0" err="1">
                <a:latin typeface="Arial" charset="0"/>
                <a:ea typeface="MS PGothic" charset="0"/>
              </a:rPr>
              <a:t>Reachable</a:t>
            </a:r>
            <a:r>
              <a:rPr lang="en-US" sz="2000" i="1" dirty="0" err="1">
                <a:latin typeface="Arial" charset="0"/>
                <a:ea typeface="MS PGothic" charset="0"/>
              </a:rPr>
              <a:t>from</a:t>
            </a:r>
            <a:r>
              <a:rPr lang="en-US" sz="2000" baseline="30000" dirty="0">
                <a:latin typeface="Arial" charset="0"/>
                <a:ea typeface="MS PGothic" charset="0"/>
              </a:rPr>
              <a:t>+</a:t>
            </a:r>
            <a:r>
              <a:rPr lang="en-US" sz="2000" dirty="0">
                <a:latin typeface="Arial" charset="0"/>
                <a:ea typeface="MS PGothic" charset="0"/>
              </a:rPr>
              <a:t>(f)∩F=</a:t>
            </a:r>
            <a:r>
              <a:rPr lang="en-US" sz="2000" dirty="0" err="1">
                <a:latin typeface="Arial" charset="0"/>
                <a:ea typeface="MS PGothic" charset="0"/>
              </a:rPr>
              <a:t>Φ</a:t>
            </a:r>
            <a:r>
              <a:rPr lang="en-US" sz="2000" dirty="0">
                <a:latin typeface="Arial" charset="0"/>
                <a:ea typeface="MS PGothic" charset="0"/>
              </a:rPr>
              <a:t> }</a:t>
            </a:r>
            <a:br>
              <a:rPr lang="en-US" sz="2000" dirty="0">
                <a:latin typeface="Arial" charset="0"/>
                <a:ea typeface="MS PGothic" charset="0"/>
              </a:rPr>
            </a:br>
            <a:r>
              <a:rPr lang="en-US" sz="2000" dirty="0">
                <a:latin typeface="Arial" charset="0"/>
                <a:ea typeface="MS PGothic" charset="0"/>
              </a:rPr>
              <a:t>where </a:t>
            </a:r>
            <a:r>
              <a:rPr lang="en-US" sz="2000" dirty="0" err="1"/>
              <a:t>Reachable</a:t>
            </a:r>
            <a:r>
              <a:rPr lang="en-US" sz="2000" i="1" dirty="0" err="1">
                <a:latin typeface="Arial" charset="0"/>
                <a:ea typeface="MS PGothic" charset="0"/>
              </a:rPr>
              <a:t>from</a:t>
            </a:r>
            <a:r>
              <a:rPr lang="en-US" sz="2000" baseline="30000" dirty="0"/>
              <a:t>+</a:t>
            </a:r>
            <a:r>
              <a:rPr lang="en-US" sz="2000" dirty="0"/>
              <a:t>(q) = { p | ∃w ∍ |w|&gt;0 and </a:t>
            </a:r>
            <a:r>
              <a:rPr lang="en-US" sz="2000" dirty="0" err="1"/>
              <a:t>δ</a:t>
            </a:r>
            <a:r>
              <a:rPr lang="en-US" sz="2000" dirty="0"/>
              <a:t>(</a:t>
            </a:r>
            <a:r>
              <a:rPr lang="en-US" sz="2000" dirty="0" err="1"/>
              <a:t>q,w</a:t>
            </a:r>
            <a:r>
              <a:rPr lang="en-US" sz="2000" dirty="0"/>
              <a:t>) = p }</a:t>
            </a:r>
          </a:p>
          <a:p>
            <a:pPr marL="11113" indent="-11113">
              <a:buFontTx/>
              <a:buNone/>
            </a:pPr>
            <a:r>
              <a:rPr lang="en-US" altLang="en-US" sz="1600" dirty="0">
                <a:ea typeface="ＭＳ Ｐゴシック" charset="-128"/>
              </a:rPr>
              <a:t>The reasoning is that the machine </a:t>
            </a:r>
            <a:r>
              <a:rPr lang="en-US" sz="1600" dirty="0">
                <a:latin typeface="Arial" charset="0"/>
                <a:ea typeface="MS PGothic" charset="0"/>
              </a:rPr>
              <a:t>A</a:t>
            </a:r>
            <a:r>
              <a:rPr lang="en-US" sz="1600" baseline="-25000" dirty="0">
                <a:latin typeface="Arial" charset="0"/>
                <a:ea typeface="MS PGothic" charset="0"/>
              </a:rPr>
              <a:t>max</a:t>
            </a:r>
            <a:r>
              <a:rPr lang="en-US" altLang="en-US" sz="1600" dirty="0">
                <a:ea typeface="ＭＳ Ｐゴシック" charset="-128"/>
              </a:rPr>
              <a:t> accepts only elements in L that cannot be extended. If there is a non-empty string that leads from some final state f to any final state, including f, then f cannot be final in </a:t>
            </a:r>
            <a:r>
              <a:rPr lang="en-US" sz="1600" dirty="0">
                <a:latin typeface="Arial" charset="0"/>
                <a:ea typeface="MS PGothic" charset="0"/>
              </a:rPr>
              <a:t>A</a:t>
            </a:r>
            <a:r>
              <a:rPr lang="en-US" sz="1600" baseline="-25000" dirty="0">
                <a:latin typeface="Arial" charset="0"/>
                <a:ea typeface="MS PGothic" charset="0"/>
              </a:rPr>
              <a:t>max</a:t>
            </a:r>
            <a:r>
              <a:rPr lang="en-US" altLang="en-US" sz="1600" dirty="0">
                <a:ea typeface="ＭＳ Ｐゴシック" charset="-128"/>
              </a:rPr>
              <a:t>. All other final states can be retained. </a:t>
            </a:r>
            <a:br>
              <a:rPr lang="en-US" altLang="en-US" sz="1600" dirty="0">
                <a:ea typeface="ＭＳ Ｐゴシック" charset="-128"/>
              </a:rPr>
            </a:br>
            <a:r>
              <a:rPr lang="en-US" altLang="en-US" sz="1600" dirty="0">
                <a:ea typeface="ＭＳ Ｐゴシック" charset="-128"/>
              </a:rPr>
              <a:t>The inductive definition of </a:t>
            </a:r>
            <a:r>
              <a:rPr lang="en-US" sz="1600" dirty="0" err="1"/>
              <a:t>Reachable</a:t>
            </a:r>
            <a:r>
              <a:rPr lang="en-US" sz="1600" i="1" dirty="0" err="1">
                <a:latin typeface="Arial" charset="0"/>
                <a:ea typeface="MS PGothic" charset="0"/>
              </a:rPr>
              <a:t>from</a:t>
            </a:r>
            <a:r>
              <a:rPr lang="en-US" sz="1600" baseline="30000" dirty="0"/>
              <a:t>+</a:t>
            </a:r>
            <a:r>
              <a:rPr lang="en-US" altLang="en-US" sz="1600" dirty="0">
                <a:ea typeface="ＭＳ Ｐゴシック" charset="-128"/>
              </a:rPr>
              <a:t> is:</a:t>
            </a:r>
            <a:br>
              <a:rPr lang="en-US" altLang="en-US" sz="1600" dirty="0">
                <a:ea typeface="ＭＳ Ｐゴシック" charset="-128"/>
              </a:rPr>
            </a:br>
            <a:r>
              <a:rPr lang="en-US" altLang="en-US" sz="1600" dirty="0">
                <a:ea typeface="ＭＳ Ｐゴシック" charset="-128"/>
              </a:rPr>
              <a:t>1. </a:t>
            </a:r>
            <a:r>
              <a:rPr lang="en-US" sz="1600" dirty="0" err="1"/>
              <a:t>Reachable</a:t>
            </a:r>
            <a:r>
              <a:rPr lang="en-US" sz="1600" i="1" dirty="0" err="1">
                <a:latin typeface="Arial" charset="0"/>
                <a:ea typeface="MS PGothic" charset="0"/>
              </a:rPr>
              <a:t>from</a:t>
            </a:r>
            <a:r>
              <a:rPr lang="en-US" sz="1600" baseline="30000" dirty="0"/>
              <a:t>+</a:t>
            </a:r>
            <a:r>
              <a:rPr lang="en-US" altLang="en-US" sz="1600" dirty="0">
                <a:ea typeface="ＭＳ Ｐゴシック" charset="-128"/>
              </a:rPr>
              <a:t>(q) contains { s | there exists an element of </a:t>
            </a:r>
            <a:r>
              <a:rPr lang="en-US" altLang="en-US" sz="1600" dirty="0">
                <a:ea typeface="ＭＳ Ｐゴシック" charset="-128"/>
                <a:sym typeface="Symbol" charset="2"/>
              </a:rPr>
              <a:t></a:t>
            </a:r>
            <a:r>
              <a:rPr lang="en-US" altLang="en-US" sz="1600" dirty="0">
                <a:ea typeface="ＭＳ Ｐゴシック" charset="-128"/>
              </a:rPr>
              <a:t>, a, such that </a:t>
            </a:r>
            <a:r>
              <a:rPr lang="en-US" altLang="en-US" sz="1600" dirty="0">
                <a:ea typeface="ＭＳ Ｐゴシック" charset="-128"/>
                <a:sym typeface="Symbol" charset="2"/>
              </a:rPr>
              <a:t></a:t>
            </a:r>
            <a:r>
              <a:rPr lang="en-US" altLang="en-US" sz="1600" dirty="0">
                <a:ea typeface="ＭＳ Ｐゴシック" charset="-128"/>
              </a:rPr>
              <a:t>(</a:t>
            </a:r>
            <a:r>
              <a:rPr lang="en-US" altLang="en-US" sz="1600" dirty="0" err="1">
                <a:ea typeface="ＭＳ Ｐゴシック" charset="-128"/>
              </a:rPr>
              <a:t>q,a</a:t>
            </a:r>
            <a:r>
              <a:rPr lang="en-US" altLang="en-US" sz="1600" dirty="0">
                <a:ea typeface="ＭＳ Ｐゴシック" charset="-128"/>
              </a:rPr>
              <a:t>) = s }</a:t>
            </a:r>
            <a:br>
              <a:rPr lang="en-US" altLang="en-US" sz="1600" dirty="0">
                <a:ea typeface="ＭＳ Ｐゴシック" charset="-128"/>
              </a:rPr>
            </a:br>
            <a:r>
              <a:rPr lang="en-US" altLang="en-US" sz="1600" dirty="0">
                <a:ea typeface="ＭＳ Ｐゴシック" charset="-128"/>
              </a:rPr>
              <a:t>2. If s is in </a:t>
            </a:r>
            <a:r>
              <a:rPr lang="en-US" sz="1600" dirty="0" err="1"/>
              <a:t>Reachable</a:t>
            </a:r>
            <a:r>
              <a:rPr lang="en-US" sz="1600" i="1" dirty="0" err="1">
                <a:latin typeface="Arial" charset="0"/>
                <a:ea typeface="MS PGothic" charset="0"/>
              </a:rPr>
              <a:t>from</a:t>
            </a:r>
            <a:r>
              <a:rPr lang="en-US" sz="1600" baseline="30000" dirty="0"/>
              <a:t>+ </a:t>
            </a:r>
            <a:r>
              <a:rPr lang="en-US" altLang="en-US" sz="1600" dirty="0">
                <a:ea typeface="ＭＳ Ｐゴシック" charset="-128"/>
              </a:rPr>
              <a:t>(q) then </a:t>
            </a:r>
            <a:r>
              <a:rPr lang="en-US" sz="1600" dirty="0" err="1"/>
              <a:t>Reachable</a:t>
            </a:r>
            <a:r>
              <a:rPr lang="en-US" sz="1600" i="1" dirty="0" err="1">
                <a:latin typeface="Arial" charset="0"/>
                <a:ea typeface="MS PGothic" charset="0"/>
              </a:rPr>
              <a:t>from</a:t>
            </a:r>
            <a:r>
              <a:rPr lang="en-US" sz="1600" baseline="30000" dirty="0"/>
              <a:t>+ </a:t>
            </a:r>
            <a:r>
              <a:rPr lang="en-US" altLang="en-US" sz="1600" dirty="0">
                <a:ea typeface="ＭＳ Ｐゴシック" charset="-128"/>
              </a:rPr>
              <a:t>(q) contains </a:t>
            </a:r>
            <a:br>
              <a:rPr lang="en-US" altLang="en-US" sz="1600" dirty="0">
                <a:ea typeface="ＭＳ Ｐゴシック" charset="-128"/>
              </a:rPr>
            </a:br>
            <a:r>
              <a:rPr lang="en-US" altLang="en-US" sz="1600" dirty="0">
                <a:ea typeface="ＭＳ Ｐゴシック" charset="-128"/>
              </a:rPr>
              <a:t>    { t | there exists an element of </a:t>
            </a:r>
            <a:r>
              <a:rPr lang="en-US" altLang="en-US" sz="1600" dirty="0">
                <a:ea typeface="ＭＳ Ｐゴシック" charset="-128"/>
                <a:sym typeface="Symbol" charset="2"/>
              </a:rPr>
              <a:t></a:t>
            </a:r>
            <a:r>
              <a:rPr lang="en-US" altLang="en-US" sz="1600" dirty="0">
                <a:ea typeface="ＭＳ Ｐゴシック" charset="-128"/>
              </a:rPr>
              <a:t>, a, such that </a:t>
            </a:r>
            <a:r>
              <a:rPr lang="en-US" altLang="en-US" sz="1600" dirty="0">
                <a:ea typeface="ＭＳ Ｐゴシック" charset="-128"/>
                <a:sym typeface="Symbol" charset="2"/>
              </a:rPr>
              <a:t></a:t>
            </a:r>
            <a:r>
              <a:rPr lang="en-US" altLang="en-US" sz="1600" dirty="0">
                <a:ea typeface="ＭＳ Ｐゴシック" charset="-128"/>
              </a:rPr>
              <a:t>(</a:t>
            </a:r>
            <a:r>
              <a:rPr lang="en-US" altLang="en-US" sz="1600" dirty="0" err="1">
                <a:ea typeface="ＭＳ Ｐゴシック" charset="-128"/>
              </a:rPr>
              <a:t>s,a</a:t>
            </a:r>
            <a:r>
              <a:rPr lang="en-US" altLang="en-US" sz="1600" dirty="0">
                <a:ea typeface="ＭＳ Ｐゴシック" charset="-128"/>
              </a:rPr>
              <a:t>) = t }</a:t>
            </a:r>
            <a:br>
              <a:rPr lang="en-US" altLang="en-US" sz="1600" dirty="0">
                <a:ea typeface="ＭＳ Ｐゴシック" charset="-128"/>
              </a:rPr>
            </a:br>
            <a:r>
              <a:rPr lang="en-US" altLang="en-US" sz="1600" dirty="0">
                <a:ea typeface="ＭＳ Ｐゴシック" charset="-128"/>
              </a:rPr>
              <a:t>3. No other states are in </a:t>
            </a:r>
            <a:r>
              <a:rPr lang="en-US" sz="1600" dirty="0" err="1"/>
              <a:t>Reachable</a:t>
            </a:r>
            <a:r>
              <a:rPr lang="en-US" sz="1600" i="1" dirty="0" err="1">
                <a:latin typeface="Arial" charset="0"/>
                <a:ea typeface="MS PGothic" charset="0"/>
              </a:rPr>
              <a:t>from</a:t>
            </a:r>
            <a:r>
              <a:rPr lang="en-US" sz="1600" baseline="30000" dirty="0"/>
              <a:t>+</a:t>
            </a:r>
            <a:r>
              <a:rPr lang="en-US" altLang="en-US" sz="1600" dirty="0">
                <a:ea typeface="ＭＳ Ｐゴシック" charset="-128"/>
              </a:rPr>
              <a:t>(q)</a:t>
            </a:r>
          </a:p>
          <a:p>
            <a:pPr marL="11113" indent="-11113">
              <a:buFontTx/>
              <a:buNone/>
            </a:pPr>
            <a:r>
              <a:rPr lang="en-US" altLang="en-US" sz="1600" dirty="0">
                <a:ea typeface="ＭＳ Ｐゴシック" charset="-128"/>
              </a:rPr>
              <a:t>	Therefore, Regular Languages are closed under Max.</a:t>
            </a:r>
          </a:p>
          <a:p>
            <a:endParaRPr lang="en-US" sz="1600" dirty="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104</a:t>
            </a:fld>
            <a:endParaRPr lang="en-US"/>
          </a:p>
        </p:txBody>
      </p:sp>
      <p:sp>
        <p:nvSpPr>
          <p:cNvPr id="7" name="Footer Placeholder 4">
            <a:extLst>
              <a:ext uri="{FF2B5EF4-FFF2-40B4-BE49-F238E27FC236}">
                <a16:creationId xmlns:a16="http://schemas.microsoft.com/office/drawing/2014/main" id="{FF93B972-DD4A-6B4A-AB03-2B74C57B1C5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714850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B1C032-783E-674E-A6D6-F988DA062B2F}" type="datetime1">
              <a:rPr lang="en-US" smtClean="0"/>
              <a:t>4/7/19</a:t>
            </a:fld>
            <a:endParaRPr lang="en-US" dirty="0"/>
          </a:p>
        </p:txBody>
      </p:sp>
      <p:sp>
        <p:nvSpPr>
          <p:cNvPr id="93187" name="Rectangle 2"/>
          <p:cNvSpPr>
            <a:spLocks noGrp="1" noChangeArrowheads="1"/>
          </p:cNvSpPr>
          <p:nvPr>
            <p:ph type="title" idx="4294967295"/>
          </p:nvPr>
        </p:nvSpPr>
        <p:spPr>
          <a:xfrm>
            <a:off x="304800" y="228600"/>
            <a:ext cx="8229600" cy="1143000"/>
          </a:xfrm>
        </p:spPr>
        <p:txBody>
          <a:bodyPr/>
          <a:lstStyle/>
          <a:p>
            <a:pPr eaLnBrk="1" hangingPunct="1"/>
            <a:r>
              <a:rPr lang="en-US" dirty="0">
                <a:solidFill>
                  <a:srgbClr val="CC3300"/>
                </a:solidFill>
                <a:latin typeface="Arial" charset="0"/>
                <a:ea typeface="MS PGothic" charset="0"/>
              </a:rPr>
              <a:t>Practice </a:t>
            </a:r>
            <a:r>
              <a:rPr lang="en-US" dirty="0" err="1">
                <a:solidFill>
                  <a:srgbClr val="CC3300"/>
                </a:solidFill>
                <a:latin typeface="Arial" charset="0"/>
                <a:ea typeface="MS PGothic" charset="0"/>
              </a:rPr>
              <a:t>R</a:t>
            </a:r>
            <a:r>
              <a:rPr lang="en-US" baseline="-25000" dirty="0" err="1">
                <a:solidFill>
                  <a:srgbClr val="CC3300"/>
                </a:solidFill>
                <a:latin typeface="Arial" charset="0"/>
                <a:ea typeface="MS PGothic" charset="0"/>
              </a:rPr>
              <a:t>ij</a:t>
            </a:r>
            <a:r>
              <a:rPr lang="en-US" baseline="30000" dirty="0" err="1">
                <a:solidFill>
                  <a:srgbClr val="CC3300"/>
                </a:solidFill>
                <a:latin typeface="Arial" charset="0"/>
                <a:ea typeface="MS PGothic" charset="0"/>
              </a:rPr>
              <a:t>k</a:t>
            </a:r>
            <a:endParaRPr lang="en-US" baseline="30000" dirty="0">
              <a:solidFill>
                <a:srgbClr val="CC3300"/>
              </a:solidFill>
              <a:latin typeface="Arial" charset="0"/>
              <a:ea typeface="MS PGothic" charset="0"/>
            </a:endParaRPr>
          </a:p>
        </p:txBody>
      </p:sp>
      <p:sp>
        <p:nvSpPr>
          <p:cNvPr id="9318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70A3FC3E-28FC-BF4C-9DB7-9FBD279B6F49}" type="slidenum">
              <a:rPr lang="en-US" sz="1400"/>
              <a:pPr algn="r"/>
              <a:t>105</a:t>
            </a:fld>
            <a:endParaRPr lang="en-US" sz="1400"/>
          </a:p>
        </p:txBody>
      </p:sp>
      <p:sp>
        <p:nvSpPr>
          <p:cNvPr id="93190" name="Slide Number Placeholder 3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8B059E-8A1F-F941-9A9E-1091674A34C1}" type="slidenum">
              <a:rPr lang="en-US"/>
              <a:pPr/>
              <a:t>105</a:t>
            </a:fld>
            <a:endParaRPr lang="en-US"/>
          </a:p>
        </p:txBody>
      </p:sp>
      <p:sp>
        <p:nvSpPr>
          <p:cNvPr id="93192" name="Rectangle 3"/>
          <p:cNvSpPr txBox="1">
            <a:spLocks noChangeArrowheads="1"/>
          </p:cNvSpPr>
          <p:nvPr/>
        </p:nvSpPr>
        <p:spPr bwMode="auto">
          <a:xfrm>
            <a:off x="3810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marL="0" indent="0" eaLnBrk="1" hangingPunct="1">
              <a:lnSpc>
                <a:spcPct val="90000"/>
              </a:lnSpc>
              <a:spcBef>
                <a:spcPct val="20000"/>
              </a:spcBef>
            </a:pPr>
            <a:r>
              <a:rPr lang="en-US" sz="2000" dirty="0">
                <a:sym typeface="Symbol" charset="0"/>
              </a:rPr>
              <a:t>Convert the DFA below to a regular expression, first by using either the GNFA (or state ripping) or the </a:t>
            </a:r>
            <a:r>
              <a:rPr lang="en-US" sz="2000" dirty="0" err="1">
                <a:sym typeface="Symbol" charset="0"/>
              </a:rPr>
              <a:t>R</a:t>
            </a:r>
            <a:r>
              <a:rPr lang="en-US" sz="2000" baseline="-25000" dirty="0" err="1">
                <a:sym typeface="Symbol" charset="0"/>
              </a:rPr>
              <a:t>ij</a:t>
            </a:r>
            <a:r>
              <a:rPr lang="en-US" sz="2000" baseline="30000" dirty="0" err="1">
                <a:sym typeface="Symbol" charset="0"/>
              </a:rPr>
              <a:t>k</a:t>
            </a:r>
            <a:r>
              <a:rPr lang="en-US" sz="2000" dirty="0">
                <a:sym typeface="Symbol" charset="0"/>
              </a:rPr>
              <a:t> approach, and then by using regular equations. You must show all steps in each part of this solution.</a:t>
            </a:r>
          </a:p>
          <a:p>
            <a:pPr eaLnBrk="1" hangingPunct="1">
              <a:lnSpc>
                <a:spcPct val="90000"/>
              </a:lnSpc>
              <a:spcBef>
                <a:spcPct val="20000"/>
              </a:spcBef>
              <a:buFontTx/>
              <a:buAutoNum type="arabicPeriod"/>
            </a:pPr>
            <a:endParaRPr lang="en-US" sz="2000" dirty="0"/>
          </a:p>
          <a:p>
            <a:pPr eaLnBrk="1" hangingPunct="1">
              <a:lnSpc>
                <a:spcPct val="90000"/>
              </a:lnSpc>
              <a:spcBef>
                <a:spcPct val="20000"/>
              </a:spcBef>
              <a:buFontTx/>
              <a:buAutoNum type="arabicPeriod"/>
            </a:pPr>
            <a:endParaRPr lang="en-US" sz="2000" dirty="0"/>
          </a:p>
          <a:p>
            <a:pPr eaLnBrk="1" hangingPunct="1">
              <a:lnSpc>
                <a:spcPct val="90000"/>
              </a:lnSpc>
              <a:spcBef>
                <a:spcPct val="20000"/>
              </a:spcBef>
              <a:buFontTx/>
              <a:buAutoNum type="arabicPeriod"/>
            </a:pPr>
            <a:endParaRPr lang="en-US" sz="2000" dirty="0"/>
          </a:p>
          <a:p>
            <a:pPr marL="0" indent="0" eaLnBrk="1" hangingPunct="1">
              <a:lnSpc>
                <a:spcPct val="90000"/>
              </a:lnSpc>
              <a:spcBef>
                <a:spcPct val="20000"/>
              </a:spcBef>
            </a:pPr>
            <a:br>
              <a:rPr lang="en-US" sz="2000" dirty="0"/>
            </a:br>
            <a:r>
              <a:rPr lang="en-US" sz="2000" dirty="0">
                <a:sym typeface="Symbol" charset="0"/>
              </a:rPr>
              <a:t>	</a:t>
            </a:r>
          </a:p>
          <a:p>
            <a:pPr eaLnBrk="1" hangingPunct="1">
              <a:lnSpc>
                <a:spcPct val="90000"/>
              </a:lnSpc>
              <a:spcBef>
                <a:spcPct val="20000"/>
              </a:spcBef>
              <a:buFont typeface="+mj-lt"/>
              <a:buAutoNum type="arabicPeriod" startAt="2"/>
            </a:pPr>
            <a:endParaRPr lang="en-US" sz="2000" dirty="0">
              <a:sym typeface="Symbol" charset="0"/>
            </a:endParaRPr>
          </a:p>
          <a:p>
            <a:pPr eaLnBrk="1" hangingPunct="1">
              <a:lnSpc>
                <a:spcPct val="90000"/>
              </a:lnSpc>
              <a:spcBef>
                <a:spcPct val="20000"/>
              </a:spcBef>
              <a:buFont typeface="+mj-lt"/>
              <a:buAutoNum type="arabicPeriod" startAt="2"/>
            </a:pPr>
            <a:endParaRPr lang="en-US" sz="2800" b="1" dirty="0">
              <a:solidFill>
                <a:srgbClr val="CC3300"/>
              </a:solidFill>
            </a:endParaRPr>
          </a:p>
        </p:txBody>
      </p:sp>
      <p:sp>
        <p:nvSpPr>
          <p:cNvPr id="93194" name="Rectangle 4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en-US">
              <a:ea typeface="ＭＳ Ｐゴシック" charset="0"/>
              <a:cs typeface="ＭＳ Ｐゴシック" charset="0"/>
            </a:endParaRPr>
          </a:p>
        </p:txBody>
      </p:sp>
      <p:sp>
        <p:nvSpPr>
          <p:cNvPr id="2" name="Rectangle 2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5" name="Group 34"/>
          <p:cNvGrpSpPr/>
          <p:nvPr/>
        </p:nvGrpSpPr>
        <p:grpSpPr>
          <a:xfrm>
            <a:off x="1970087" y="3048001"/>
            <a:ext cx="5983683" cy="1123878"/>
            <a:chOff x="2043113" y="2236789"/>
            <a:chExt cx="5905227" cy="1123878"/>
          </a:xfrm>
        </p:grpSpPr>
        <p:sp>
          <p:nvSpPr>
            <p:cNvPr id="36" name="Oval 14"/>
            <p:cNvSpPr>
              <a:spLocks noChangeArrowheads="1"/>
            </p:cNvSpPr>
            <p:nvPr/>
          </p:nvSpPr>
          <p:spPr bwMode="auto">
            <a:xfrm>
              <a:off x="6400800" y="2590800"/>
              <a:ext cx="412750" cy="414338"/>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grpSp>
          <p:nvGrpSpPr>
            <p:cNvPr id="37" name="Group 6"/>
            <p:cNvGrpSpPr>
              <a:grpSpLocks noChangeAspect="1"/>
            </p:cNvGrpSpPr>
            <p:nvPr/>
          </p:nvGrpSpPr>
          <p:grpSpPr bwMode="auto">
            <a:xfrm>
              <a:off x="2043113" y="2236789"/>
              <a:ext cx="5905227" cy="1123878"/>
              <a:chOff x="3524" y="2427"/>
              <a:chExt cx="7025" cy="1335"/>
            </a:xfrm>
          </p:grpSpPr>
          <p:sp>
            <p:nvSpPr>
              <p:cNvPr id="41" name="Oval 8"/>
              <p:cNvSpPr>
                <a:spLocks noChangeArrowheads="1"/>
              </p:cNvSpPr>
              <p:nvPr/>
            </p:nvSpPr>
            <p:spPr bwMode="auto">
              <a:xfrm>
                <a:off x="10068" y="2562"/>
                <a:ext cx="481" cy="475"/>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2" name="Oval 9"/>
              <p:cNvSpPr>
                <a:spLocks noChangeArrowheads="1"/>
              </p:cNvSpPr>
              <p:nvPr/>
            </p:nvSpPr>
            <p:spPr bwMode="auto">
              <a:xfrm>
                <a:off x="6654" y="2573"/>
                <a:ext cx="481" cy="477"/>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3" name="Oval 10"/>
              <p:cNvSpPr>
                <a:spLocks noChangeArrowheads="1"/>
              </p:cNvSpPr>
              <p:nvPr/>
            </p:nvSpPr>
            <p:spPr bwMode="auto">
              <a:xfrm>
                <a:off x="4552" y="2562"/>
                <a:ext cx="480" cy="479"/>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4" name="Oval 11"/>
              <p:cNvSpPr>
                <a:spLocks noChangeArrowheads="1"/>
              </p:cNvSpPr>
              <p:nvPr/>
            </p:nvSpPr>
            <p:spPr bwMode="auto">
              <a:xfrm>
                <a:off x="4490" y="2790"/>
                <a:ext cx="602" cy="601"/>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5" name="Text Box 12"/>
              <p:cNvSpPr txBox="1">
                <a:spLocks noChangeArrowheads="1"/>
              </p:cNvSpPr>
              <p:nvPr/>
            </p:nvSpPr>
            <p:spPr bwMode="auto">
              <a:xfrm>
                <a:off x="4552" y="2922"/>
                <a:ext cx="456"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dirty="0"/>
                  <a:t>A</a:t>
                </a:r>
                <a:endParaRPr lang="en-US" altLang="x-none" sz="2800" dirty="0"/>
              </a:p>
            </p:txBody>
          </p:sp>
          <p:sp>
            <p:nvSpPr>
              <p:cNvPr id="46" name="Oval 16"/>
              <p:cNvSpPr>
                <a:spLocks noChangeArrowheads="1"/>
              </p:cNvSpPr>
              <p:nvPr/>
            </p:nvSpPr>
            <p:spPr bwMode="auto">
              <a:xfrm>
                <a:off x="6592" y="2801"/>
                <a:ext cx="602" cy="601"/>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7" name="Line 18"/>
              <p:cNvSpPr>
                <a:spLocks noChangeShapeType="1"/>
              </p:cNvSpPr>
              <p:nvPr/>
            </p:nvSpPr>
            <p:spPr bwMode="auto">
              <a:xfrm>
                <a:off x="4539" y="2760"/>
                <a:ext cx="12"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19"/>
              <p:cNvSpPr>
                <a:spLocks noChangeShapeType="1"/>
              </p:cNvSpPr>
              <p:nvPr/>
            </p:nvSpPr>
            <p:spPr bwMode="auto">
              <a:xfrm>
                <a:off x="6642" y="2771"/>
                <a:ext cx="12"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Line 20"/>
              <p:cNvSpPr>
                <a:spLocks noChangeShapeType="1"/>
              </p:cNvSpPr>
              <p:nvPr/>
            </p:nvSpPr>
            <p:spPr bwMode="auto">
              <a:xfrm>
                <a:off x="10057" y="2760"/>
                <a:ext cx="11"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 name="Line 21"/>
              <p:cNvSpPr>
                <a:spLocks noChangeShapeType="1"/>
              </p:cNvSpPr>
              <p:nvPr/>
            </p:nvSpPr>
            <p:spPr bwMode="auto">
              <a:xfrm>
                <a:off x="3967" y="3094"/>
                <a:ext cx="4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Text Box 22"/>
              <p:cNvSpPr txBox="1">
                <a:spLocks noChangeArrowheads="1"/>
              </p:cNvSpPr>
              <p:nvPr/>
            </p:nvSpPr>
            <p:spPr bwMode="auto">
              <a:xfrm>
                <a:off x="3524" y="2886"/>
                <a:ext cx="55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800" b="1">
                    <a:latin typeface="Script MT Bold" charset="0"/>
                  </a:rPr>
                  <a:t>A</a:t>
                </a:r>
                <a:r>
                  <a:rPr lang="en-US" altLang="x-none" sz="1800" b="1"/>
                  <a:t>:</a:t>
                </a:r>
                <a:endParaRPr lang="en-US" altLang="x-none" sz="2800"/>
              </a:p>
            </p:txBody>
          </p:sp>
          <p:sp>
            <p:nvSpPr>
              <p:cNvPr id="52" name="Text Box 23"/>
              <p:cNvSpPr txBox="1">
                <a:spLocks noChangeArrowheads="1"/>
              </p:cNvSpPr>
              <p:nvPr/>
            </p:nvSpPr>
            <p:spPr bwMode="auto">
              <a:xfrm>
                <a:off x="4972" y="2427"/>
                <a:ext cx="472"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dirty="0"/>
                  <a:t>0</a:t>
                </a:r>
                <a:endParaRPr lang="en-US" altLang="x-none" sz="2800" dirty="0"/>
              </a:p>
            </p:txBody>
          </p:sp>
          <p:sp>
            <p:nvSpPr>
              <p:cNvPr id="53" name="Text Box 24"/>
              <p:cNvSpPr txBox="1">
                <a:spLocks noChangeArrowheads="1"/>
              </p:cNvSpPr>
              <p:nvPr/>
            </p:nvSpPr>
            <p:spPr bwMode="auto">
              <a:xfrm>
                <a:off x="7057" y="2445"/>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dirty="0"/>
                  <a:t>1</a:t>
                </a:r>
                <a:endParaRPr lang="en-US" altLang="x-none" sz="2800" dirty="0"/>
              </a:p>
            </p:txBody>
          </p:sp>
          <p:sp>
            <p:nvSpPr>
              <p:cNvPr id="54" name="Text Box 25"/>
              <p:cNvSpPr txBox="1">
                <a:spLocks noChangeArrowheads="1"/>
              </p:cNvSpPr>
              <p:nvPr/>
            </p:nvSpPr>
            <p:spPr bwMode="auto">
              <a:xfrm>
                <a:off x="9559" y="2794"/>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dirty="0"/>
                  <a:t>0</a:t>
                </a:r>
                <a:endParaRPr lang="en-US" altLang="x-none" sz="2800" dirty="0"/>
              </a:p>
            </p:txBody>
          </p:sp>
          <p:sp>
            <p:nvSpPr>
              <p:cNvPr id="55" name="Line 26"/>
              <p:cNvSpPr>
                <a:spLocks noChangeShapeType="1"/>
              </p:cNvSpPr>
              <p:nvPr/>
            </p:nvSpPr>
            <p:spPr bwMode="auto">
              <a:xfrm>
                <a:off x="5137" y="3091"/>
                <a:ext cx="145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Line 28"/>
              <p:cNvSpPr>
                <a:spLocks noChangeShapeType="1"/>
              </p:cNvSpPr>
              <p:nvPr/>
            </p:nvSpPr>
            <p:spPr bwMode="auto">
              <a:xfrm>
                <a:off x="7192" y="3124"/>
                <a:ext cx="144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 name="Line 29"/>
              <p:cNvSpPr>
                <a:spLocks noChangeShapeType="1"/>
              </p:cNvSpPr>
              <p:nvPr/>
            </p:nvSpPr>
            <p:spPr bwMode="auto">
              <a:xfrm flipH="1">
                <a:off x="6832" y="3364"/>
                <a:ext cx="1950" cy="39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 name="Line 30"/>
              <p:cNvSpPr>
                <a:spLocks noChangeShapeType="1"/>
              </p:cNvSpPr>
              <p:nvPr/>
            </p:nvSpPr>
            <p:spPr bwMode="auto">
              <a:xfrm flipH="1" flipV="1">
                <a:off x="5002" y="3334"/>
                <a:ext cx="1830" cy="42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 name="Text Box 31"/>
              <p:cNvSpPr txBox="1">
                <a:spLocks noChangeArrowheads="1"/>
              </p:cNvSpPr>
              <p:nvPr/>
            </p:nvSpPr>
            <p:spPr bwMode="auto">
              <a:xfrm>
                <a:off x="5804" y="2802"/>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dirty="0"/>
                  <a:t>1</a:t>
                </a:r>
                <a:endParaRPr lang="en-US" altLang="x-none" sz="2800" dirty="0"/>
              </a:p>
            </p:txBody>
          </p:sp>
          <p:sp>
            <p:nvSpPr>
              <p:cNvPr id="60" name="Text Box 33"/>
              <p:cNvSpPr txBox="1">
                <a:spLocks noChangeArrowheads="1"/>
              </p:cNvSpPr>
              <p:nvPr/>
            </p:nvSpPr>
            <p:spPr bwMode="auto">
              <a:xfrm>
                <a:off x="7724" y="2802"/>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a:t>0</a:t>
                </a:r>
                <a:endParaRPr lang="en-US" altLang="x-none" sz="2800"/>
              </a:p>
            </p:txBody>
          </p:sp>
          <p:sp>
            <p:nvSpPr>
              <p:cNvPr id="61" name="Text Box 34"/>
              <p:cNvSpPr txBox="1">
                <a:spLocks noChangeArrowheads="1"/>
              </p:cNvSpPr>
              <p:nvPr/>
            </p:nvSpPr>
            <p:spPr bwMode="auto">
              <a:xfrm>
                <a:off x="8010" y="3247"/>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dirty="0"/>
                  <a:t>1</a:t>
                </a:r>
                <a:endParaRPr lang="en-US" altLang="x-none" sz="2800" dirty="0"/>
              </a:p>
            </p:txBody>
          </p:sp>
          <p:sp>
            <p:nvSpPr>
              <p:cNvPr id="62" name="Oval 14"/>
              <p:cNvSpPr>
                <a:spLocks noChangeArrowheads="1"/>
              </p:cNvSpPr>
              <p:nvPr/>
            </p:nvSpPr>
            <p:spPr bwMode="auto">
              <a:xfrm>
                <a:off x="6644" y="2847"/>
                <a:ext cx="491" cy="493"/>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63" name="Text Box 17"/>
              <p:cNvSpPr txBox="1">
                <a:spLocks noChangeArrowheads="1"/>
              </p:cNvSpPr>
              <p:nvPr/>
            </p:nvSpPr>
            <p:spPr bwMode="auto">
              <a:xfrm>
                <a:off x="6644" y="2933"/>
                <a:ext cx="456"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dirty="0"/>
                  <a:t>B</a:t>
                </a:r>
                <a:endParaRPr lang="en-US" altLang="x-none" sz="2800" dirty="0"/>
              </a:p>
            </p:txBody>
          </p:sp>
        </p:grpSp>
        <p:sp>
          <p:nvSpPr>
            <p:cNvPr id="38" name="Oval 16"/>
            <p:cNvSpPr>
              <a:spLocks noChangeArrowheads="1"/>
            </p:cNvSpPr>
            <p:nvPr/>
          </p:nvSpPr>
          <p:spPr bwMode="auto">
            <a:xfrm>
              <a:off x="6351588" y="2551113"/>
              <a:ext cx="506412" cy="506412"/>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39" name="Oval 14"/>
            <p:cNvSpPr>
              <a:spLocks noChangeArrowheads="1"/>
            </p:cNvSpPr>
            <p:nvPr/>
          </p:nvSpPr>
          <p:spPr bwMode="auto">
            <a:xfrm>
              <a:off x="6396038" y="2590800"/>
              <a:ext cx="412750" cy="414338"/>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0" name="Text Box 17"/>
            <p:cNvSpPr txBox="1">
              <a:spLocks noChangeArrowheads="1"/>
            </p:cNvSpPr>
            <p:nvPr/>
          </p:nvSpPr>
          <p:spPr bwMode="auto">
            <a:xfrm>
              <a:off x="6396038" y="2662238"/>
              <a:ext cx="3825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a:t>C</a:t>
              </a:r>
              <a:endParaRPr lang="en-US" altLang="x-none" sz="2800"/>
            </a:p>
          </p:txBody>
        </p:sp>
      </p:grpSp>
      <p:sp>
        <p:nvSpPr>
          <p:cNvPr id="65" name="Oval 11">
            <a:extLst>
              <a:ext uri="{FF2B5EF4-FFF2-40B4-BE49-F238E27FC236}">
                <a16:creationId xmlns:a16="http://schemas.microsoft.com/office/drawing/2014/main" id="{81259EE2-D5D1-674A-9A48-DAC52FD89841}"/>
              </a:ext>
            </a:extLst>
          </p:cNvPr>
          <p:cNvSpPr>
            <a:spLocks noChangeArrowheads="1"/>
          </p:cNvSpPr>
          <p:nvPr/>
        </p:nvSpPr>
        <p:spPr bwMode="auto">
          <a:xfrm>
            <a:off x="7494958" y="3353594"/>
            <a:ext cx="506042" cy="505955"/>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800" dirty="0"/>
              <a:t>D</a:t>
            </a:r>
            <a:endParaRPr lang="x-none" altLang="x-none" sz="1800"/>
          </a:p>
        </p:txBody>
      </p:sp>
      <p:sp>
        <p:nvSpPr>
          <p:cNvPr id="67" name="Line 28">
            <a:extLst>
              <a:ext uri="{FF2B5EF4-FFF2-40B4-BE49-F238E27FC236}">
                <a16:creationId xmlns:a16="http://schemas.microsoft.com/office/drawing/2014/main" id="{8135419E-E682-0449-AA89-BF0B53CC7EF1}"/>
              </a:ext>
            </a:extLst>
          </p:cNvPr>
          <p:cNvSpPr>
            <a:spLocks noChangeShapeType="1"/>
          </p:cNvSpPr>
          <p:nvPr/>
        </p:nvSpPr>
        <p:spPr bwMode="auto">
          <a:xfrm>
            <a:off x="6858000" y="3656757"/>
            <a:ext cx="614916" cy="748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 name="Text Box 24">
            <a:extLst>
              <a:ext uri="{FF2B5EF4-FFF2-40B4-BE49-F238E27FC236}">
                <a16:creationId xmlns:a16="http://schemas.microsoft.com/office/drawing/2014/main" id="{E72A19C8-49FA-2F46-92E0-2D70EF0EC5AF}"/>
              </a:ext>
            </a:extLst>
          </p:cNvPr>
          <p:cNvSpPr txBox="1">
            <a:spLocks noChangeArrowheads="1"/>
          </p:cNvSpPr>
          <p:nvPr/>
        </p:nvSpPr>
        <p:spPr bwMode="auto">
          <a:xfrm>
            <a:off x="7848600" y="3048000"/>
            <a:ext cx="204425" cy="30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dirty="0"/>
              <a:t>1</a:t>
            </a:r>
            <a:endParaRPr lang="en-US" altLang="x-none" sz="2800" dirty="0"/>
          </a:p>
        </p:txBody>
      </p:sp>
      <p:sp>
        <p:nvSpPr>
          <p:cNvPr id="69" name="Line 29">
            <a:extLst>
              <a:ext uri="{FF2B5EF4-FFF2-40B4-BE49-F238E27FC236}">
                <a16:creationId xmlns:a16="http://schemas.microsoft.com/office/drawing/2014/main" id="{0E8C6B63-C71B-B740-BC12-91BCF9901CAE}"/>
              </a:ext>
            </a:extLst>
          </p:cNvPr>
          <p:cNvSpPr>
            <a:spLocks noChangeShapeType="1"/>
          </p:cNvSpPr>
          <p:nvPr/>
        </p:nvSpPr>
        <p:spPr bwMode="auto">
          <a:xfrm flipH="1">
            <a:off x="6035249" y="3835256"/>
            <a:ext cx="1660951" cy="3350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 name="Line 30">
            <a:extLst>
              <a:ext uri="{FF2B5EF4-FFF2-40B4-BE49-F238E27FC236}">
                <a16:creationId xmlns:a16="http://schemas.microsoft.com/office/drawing/2014/main" id="{9EEF6930-99D0-1347-8130-D31D940B8843}"/>
              </a:ext>
            </a:extLst>
          </p:cNvPr>
          <p:cNvSpPr>
            <a:spLocks noChangeShapeType="1"/>
          </p:cNvSpPr>
          <p:nvPr/>
        </p:nvSpPr>
        <p:spPr bwMode="auto">
          <a:xfrm flipH="1" flipV="1">
            <a:off x="5016015" y="3836818"/>
            <a:ext cx="1019233" cy="3334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 name="Text Box 25">
            <a:extLst>
              <a:ext uri="{FF2B5EF4-FFF2-40B4-BE49-F238E27FC236}">
                <a16:creationId xmlns:a16="http://schemas.microsoft.com/office/drawing/2014/main" id="{3F09A4F8-0EF2-9C43-836D-09060FACBD9D}"/>
              </a:ext>
            </a:extLst>
          </p:cNvPr>
          <p:cNvSpPr txBox="1">
            <a:spLocks noChangeArrowheads="1"/>
          </p:cNvSpPr>
          <p:nvPr/>
        </p:nvSpPr>
        <p:spPr bwMode="auto">
          <a:xfrm>
            <a:off x="7262918" y="3966657"/>
            <a:ext cx="204425" cy="30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dirty="0"/>
              <a:t>0</a:t>
            </a:r>
            <a:endParaRPr lang="en-US" altLang="x-none" sz="2800" dirty="0"/>
          </a:p>
        </p:txBody>
      </p:sp>
      <p:sp>
        <p:nvSpPr>
          <p:cNvPr id="64" name="Footer Placeholder 4">
            <a:extLst>
              <a:ext uri="{FF2B5EF4-FFF2-40B4-BE49-F238E27FC236}">
                <a16:creationId xmlns:a16="http://schemas.microsoft.com/office/drawing/2014/main" id="{A09452B4-4A31-0649-B789-2BE0C5D6512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3956602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B1C032-783E-674E-A6D6-F988DA062B2F}" type="datetime1">
              <a:rPr lang="en-US" smtClean="0"/>
              <a:t>4/7/19</a:t>
            </a:fld>
            <a:endParaRPr lang="en-US"/>
          </a:p>
        </p:txBody>
      </p:sp>
      <p:sp>
        <p:nvSpPr>
          <p:cNvPr id="93187" name="Rectangle 2"/>
          <p:cNvSpPr>
            <a:spLocks noGrp="1" noChangeArrowheads="1"/>
          </p:cNvSpPr>
          <p:nvPr>
            <p:ph type="title" idx="4294967295"/>
          </p:nvPr>
        </p:nvSpPr>
        <p:spPr>
          <a:xfrm>
            <a:off x="304800" y="228600"/>
            <a:ext cx="8229600" cy="1143000"/>
          </a:xfrm>
        </p:spPr>
        <p:txBody>
          <a:bodyPr/>
          <a:lstStyle/>
          <a:p>
            <a:pPr eaLnBrk="1" hangingPunct="1"/>
            <a:r>
              <a:rPr lang="en-US" dirty="0">
                <a:solidFill>
                  <a:srgbClr val="CC3300"/>
                </a:solidFill>
                <a:latin typeface="Arial" charset="0"/>
                <a:ea typeface="MS PGothic" charset="0"/>
              </a:rPr>
              <a:t>Practice Minimization</a:t>
            </a:r>
          </a:p>
        </p:txBody>
      </p:sp>
      <p:sp>
        <p:nvSpPr>
          <p:cNvPr id="9318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70A3FC3E-28FC-BF4C-9DB7-9FBD279B6F49}" type="slidenum">
              <a:rPr lang="en-US" sz="1400"/>
              <a:pPr algn="r"/>
              <a:t>106</a:t>
            </a:fld>
            <a:endParaRPr lang="en-US" sz="1400"/>
          </a:p>
        </p:txBody>
      </p:sp>
      <p:sp>
        <p:nvSpPr>
          <p:cNvPr id="93190" name="Slide Number Placeholder 3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8B059E-8A1F-F941-9A9E-1091674A34C1}" type="slidenum">
              <a:rPr lang="en-US"/>
              <a:pPr/>
              <a:t>106</a:t>
            </a:fld>
            <a:endParaRPr lang="en-US"/>
          </a:p>
        </p:txBody>
      </p:sp>
      <p:sp>
        <p:nvSpPr>
          <p:cNvPr id="93192" name="Rectangle 3"/>
          <p:cNvSpPr txBox="1">
            <a:spLocks noChangeArrowheads="1"/>
          </p:cNvSpPr>
          <p:nvPr/>
        </p:nvSpPr>
        <p:spPr bwMode="auto">
          <a:xfrm>
            <a:off x="3810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marL="0" indent="0" eaLnBrk="1" hangingPunct="1">
              <a:lnSpc>
                <a:spcPct val="90000"/>
              </a:lnSpc>
              <a:spcBef>
                <a:spcPct val="20000"/>
              </a:spcBef>
            </a:pPr>
            <a:r>
              <a:rPr lang="en-US" sz="2000" dirty="0"/>
              <a:t>Minimize the number of states in the following DFA, showing the determination of incompatible states (table on right).</a:t>
            </a:r>
            <a:endParaRPr lang="en-US" sz="2000" dirty="0">
              <a:sym typeface="Symbol" charset="0"/>
            </a:endParaRPr>
          </a:p>
          <a:p>
            <a:pPr eaLnBrk="1" hangingPunct="1">
              <a:lnSpc>
                <a:spcPct val="90000"/>
              </a:lnSpc>
            </a:pPr>
            <a:r>
              <a:rPr lang="en-US" b="1" dirty="0">
                <a:solidFill>
                  <a:srgbClr val="CC3300"/>
                </a:solidFill>
              </a:rPr>
              <a:t>	</a:t>
            </a:r>
          </a:p>
          <a:p>
            <a:pPr eaLnBrk="1" hangingPunct="1">
              <a:lnSpc>
                <a:spcPct val="90000"/>
              </a:lnSpc>
            </a:pPr>
            <a:r>
              <a:rPr lang="en-US" b="1" dirty="0">
                <a:solidFill>
                  <a:srgbClr val="CC3300"/>
                </a:solidFill>
              </a:rPr>
              <a:t>	</a:t>
            </a: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r>
              <a:rPr lang="en-US" sz="2000" b="1" dirty="0"/>
              <a:t>Construct and write down your new, equivalent automaton!!</a:t>
            </a:r>
            <a:endParaRPr lang="en-US" sz="2000" dirty="0"/>
          </a:p>
        </p:txBody>
      </p:sp>
      <p:sp>
        <p:nvSpPr>
          <p:cNvPr id="93194" name="Rectangle 4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en-US">
              <a:ea typeface="ＭＳ Ｐゴシック" charset="0"/>
              <a:cs typeface="ＭＳ Ｐゴシック" charset="0"/>
            </a:endParaRPr>
          </a:p>
        </p:txBody>
      </p:sp>
      <p:sp>
        <p:nvSpPr>
          <p:cNvPr id="2" name="Rectangle 2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3193" name="Table 93192"/>
          <p:cNvGraphicFramePr>
            <a:graphicFrameLocks noGrp="1"/>
          </p:cNvGraphicFramePr>
          <p:nvPr>
            <p:extLst/>
          </p:nvPr>
        </p:nvGraphicFramePr>
        <p:xfrm>
          <a:off x="838200" y="2286000"/>
          <a:ext cx="7239003" cy="3352802"/>
        </p:xfrm>
        <a:graphic>
          <a:graphicData uri="http://schemas.openxmlformats.org/drawingml/2006/table">
            <a:tbl>
              <a:tblPr>
                <a:tableStyleId>{5C22544A-7EE6-4342-B048-85BDC9FD1C3A}</a:tableStyleId>
              </a:tblPr>
              <a:tblGrid>
                <a:gridCol w="497811">
                  <a:extLst>
                    <a:ext uri="{9D8B030D-6E8A-4147-A177-3AD203B41FA5}">
                      <a16:colId xmlns:a16="http://schemas.microsoft.com/office/drawing/2014/main" val="20000"/>
                    </a:ext>
                  </a:extLst>
                </a:gridCol>
                <a:gridCol w="497811">
                  <a:extLst>
                    <a:ext uri="{9D8B030D-6E8A-4147-A177-3AD203B41FA5}">
                      <a16:colId xmlns:a16="http://schemas.microsoft.com/office/drawing/2014/main" val="20001"/>
                    </a:ext>
                  </a:extLst>
                </a:gridCol>
                <a:gridCol w="497811">
                  <a:extLst>
                    <a:ext uri="{9D8B030D-6E8A-4147-A177-3AD203B41FA5}">
                      <a16:colId xmlns:a16="http://schemas.microsoft.com/office/drawing/2014/main" val="20002"/>
                    </a:ext>
                  </a:extLst>
                </a:gridCol>
                <a:gridCol w="497811">
                  <a:extLst>
                    <a:ext uri="{9D8B030D-6E8A-4147-A177-3AD203B41FA5}">
                      <a16:colId xmlns:a16="http://schemas.microsoft.com/office/drawing/2014/main" val="20003"/>
                    </a:ext>
                  </a:extLst>
                </a:gridCol>
                <a:gridCol w="497811">
                  <a:extLst>
                    <a:ext uri="{9D8B030D-6E8A-4147-A177-3AD203B41FA5}">
                      <a16:colId xmlns:a16="http://schemas.microsoft.com/office/drawing/2014/main" val="20004"/>
                    </a:ext>
                  </a:extLst>
                </a:gridCol>
                <a:gridCol w="791658">
                  <a:extLst>
                    <a:ext uri="{9D8B030D-6E8A-4147-A177-3AD203B41FA5}">
                      <a16:colId xmlns:a16="http://schemas.microsoft.com/office/drawing/2014/main" val="20005"/>
                    </a:ext>
                  </a:extLst>
                </a:gridCol>
                <a:gridCol w="791658">
                  <a:extLst>
                    <a:ext uri="{9D8B030D-6E8A-4147-A177-3AD203B41FA5}">
                      <a16:colId xmlns:a16="http://schemas.microsoft.com/office/drawing/2014/main" val="20006"/>
                    </a:ext>
                  </a:extLst>
                </a:gridCol>
                <a:gridCol w="791658">
                  <a:extLst>
                    <a:ext uri="{9D8B030D-6E8A-4147-A177-3AD203B41FA5}">
                      <a16:colId xmlns:a16="http://schemas.microsoft.com/office/drawing/2014/main" val="20007"/>
                    </a:ext>
                  </a:extLst>
                </a:gridCol>
                <a:gridCol w="805486">
                  <a:extLst>
                    <a:ext uri="{9D8B030D-6E8A-4147-A177-3AD203B41FA5}">
                      <a16:colId xmlns:a16="http://schemas.microsoft.com/office/drawing/2014/main" val="20008"/>
                    </a:ext>
                  </a:extLst>
                </a:gridCol>
                <a:gridCol w="777830">
                  <a:extLst>
                    <a:ext uri="{9D8B030D-6E8A-4147-A177-3AD203B41FA5}">
                      <a16:colId xmlns:a16="http://schemas.microsoft.com/office/drawing/2014/main" val="20009"/>
                    </a:ext>
                  </a:extLst>
                </a:gridCol>
                <a:gridCol w="791658">
                  <a:extLst>
                    <a:ext uri="{9D8B030D-6E8A-4147-A177-3AD203B41FA5}">
                      <a16:colId xmlns:a16="http://schemas.microsoft.com/office/drawing/2014/main" val="20010"/>
                    </a:ext>
                  </a:extLst>
                </a:gridCol>
              </a:tblGrid>
              <a:tr h="430133">
                <a:tc>
                  <a:txBody>
                    <a:bodyPr/>
                    <a:lstStyle/>
                    <a:p>
                      <a:pPr marL="0" marR="0" algn="ctr">
                        <a:spcBef>
                          <a:spcPts val="1600"/>
                        </a:spcBef>
                        <a:spcAft>
                          <a:spcPts val="1600"/>
                        </a:spcAft>
                      </a:pPr>
                      <a:r>
                        <a:rPr lang="en-US" sz="1800" b="1" dirty="0">
                          <a:effectLst/>
                        </a:rPr>
                        <a:t> </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spcBef>
                          <a:spcPts val="1600"/>
                        </a:spcBef>
                        <a:spcAft>
                          <a:spcPts val="1600"/>
                        </a:spcAft>
                      </a:pPr>
                      <a:r>
                        <a:rPr lang="en-US" sz="1800" b="1" dirty="0">
                          <a:effectLst/>
                        </a:rPr>
                        <a:t>a</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800" b="1" dirty="0">
                          <a:effectLst/>
                        </a:rPr>
                        <a:t>b</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800" b="1" dirty="0">
                          <a:effectLst/>
                        </a:rPr>
                        <a:t>c</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487186">
                <a:tc>
                  <a:txBody>
                    <a:bodyPr/>
                    <a:lstStyle/>
                    <a:p>
                      <a:pPr marL="0" marR="0" algn="ctr">
                        <a:lnSpc>
                          <a:spcPts val="1800"/>
                        </a:lnSpc>
                        <a:spcBef>
                          <a:spcPts val="600"/>
                        </a:spcBef>
                        <a:spcAft>
                          <a:spcPts val="600"/>
                        </a:spcAft>
                      </a:pPr>
                      <a:r>
                        <a:rPr lang="en-US" sz="1800" b="1" dirty="0">
                          <a:solidFill>
                            <a:srgbClr val="009900"/>
                          </a:solidFill>
                          <a:effectLst/>
                        </a:rPr>
                        <a:t>&gt;1</a:t>
                      </a:r>
                      <a:endParaRPr lang="en-US" sz="1800" b="1" dirty="0">
                        <a:solidFill>
                          <a:srgbClr val="0099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2</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3</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5</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7186">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5</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sng" dirty="0">
                          <a:solidFill>
                            <a:srgbClr val="FF0000"/>
                          </a:solidFill>
                          <a:effectLst/>
                        </a:rPr>
                        <a:t>3</a:t>
                      </a:r>
                      <a:endParaRPr lang="en-US" sz="1800" b="1" u="sng"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7186">
                <a:tc>
                  <a:txBody>
                    <a:bodyPr/>
                    <a:lstStyle/>
                    <a:p>
                      <a:pPr marL="0" marR="0" algn="ctr">
                        <a:lnSpc>
                          <a:spcPts val="1800"/>
                        </a:lnSpc>
                        <a:spcBef>
                          <a:spcPts val="600"/>
                        </a:spcBef>
                        <a:spcAft>
                          <a:spcPts val="600"/>
                        </a:spcAft>
                      </a:pPr>
                      <a:r>
                        <a:rPr lang="en-US" sz="1800" b="1" u="sng" dirty="0">
                          <a:solidFill>
                            <a:srgbClr val="FF0000"/>
                          </a:solidFill>
                          <a:effectLst/>
                        </a:rPr>
                        <a:t>3</a:t>
                      </a:r>
                      <a:endParaRPr lang="en-US" sz="1800" b="1" u="sng" dirty="0">
                        <a:solidFill>
                          <a:srgbClr val="FF00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2</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5</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4</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87186">
                <a:tc>
                  <a:txBody>
                    <a:bodyPr/>
                    <a:lstStyle/>
                    <a:p>
                      <a:pPr marL="0" marR="0" algn="ctr">
                        <a:lnSpc>
                          <a:spcPts val="1800"/>
                        </a:lnSpc>
                        <a:spcBef>
                          <a:spcPts val="600"/>
                        </a:spcBef>
                        <a:spcAft>
                          <a:spcPts val="600"/>
                        </a:spcAft>
                      </a:pPr>
                      <a:r>
                        <a:rPr lang="en-US" sz="1800" b="1" dirty="0">
                          <a:effectLst/>
                        </a:rPr>
                        <a:t>4</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6</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2</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none" dirty="0">
                          <a:solidFill>
                            <a:schemeClr val="tx1"/>
                          </a:solidFill>
                          <a:effectLst/>
                        </a:rPr>
                        <a:t>5</a:t>
                      </a:r>
                      <a:endParaRPr lang="en-US" sz="1800" b="1" u="none" dirty="0">
                        <a:solidFill>
                          <a:schemeClr val="tx1"/>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87186">
                <a:tc>
                  <a:txBody>
                    <a:bodyPr/>
                    <a:lstStyle/>
                    <a:p>
                      <a:pPr marL="0" marR="0" algn="ctr">
                        <a:lnSpc>
                          <a:spcPts val="1800"/>
                        </a:lnSpc>
                        <a:spcBef>
                          <a:spcPts val="600"/>
                        </a:spcBef>
                        <a:spcAft>
                          <a:spcPts val="600"/>
                        </a:spcAft>
                      </a:pPr>
                      <a:r>
                        <a:rPr lang="en-US" sz="1800" b="1" u="none" dirty="0">
                          <a:solidFill>
                            <a:schemeClr val="tx1"/>
                          </a:solidFill>
                          <a:effectLst/>
                        </a:rPr>
                        <a:t>5</a:t>
                      </a:r>
                      <a:endParaRPr lang="en-US" sz="1800" b="1" u="none" dirty="0">
                        <a:solidFill>
                          <a:schemeClr val="tx1"/>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5</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2</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sng" dirty="0">
                          <a:solidFill>
                            <a:srgbClr val="FF0000"/>
                          </a:solidFill>
                          <a:effectLst/>
                        </a:rPr>
                        <a:t>6</a:t>
                      </a:r>
                      <a:endParaRPr lang="en-US" sz="1800" b="1"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86739">
                <a:tc>
                  <a:txBody>
                    <a:bodyPr/>
                    <a:lstStyle/>
                    <a:p>
                      <a:pPr marL="0" marR="0" algn="ctr">
                        <a:lnSpc>
                          <a:spcPts val="1800"/>
                        </a:lnSpc>
                        <a:spcBef>
                          <a:spcPts val="600"/>
                        </a:spcBef>
                        <a:spcAft>
                          <a:spcPts val="600"/>
                        </a:spcAft>
                      </a:pPr>
                      <a:r>
                        <a:rPr lang="en-US" sz="1800" b="1" u="sng" dirty="0">
                          <a:solidFill>
                            <a:srgbClr val="FF0000"/>
                          </a:solidFill>
                          <a:effectLst/>
                        </a:rPr>
                        <a:t>6</a:t>
                      </a:r>
                      <a:endParaRPr lang="en-US" sz="1800" b="1" dirty="0">
                        <a:solidFill>
                          <a:srgbClr val="FF00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5</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2</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dirty="0">
                          <a:effectLst/>
                        </a:rPr>
                        <a:t> </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solidFill>
                            <a:srgbClr val="009900"/>
                          </a:solidFill>
                          <a:effectLst/>
                        </a:rPr>
                        <a:t>&gt;1</a:t>
                      </a:r>
                      <a:endParaRPr lang="en-US" sz="1800" b="1" dirty="0">
                        <a:solidFill>
                          <a:srgbClr val="0099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sng" dirty="0">
                          <a:solidFill>
                            <a:srgbClr val="FF0000"/>
                          </a:solidFill>
                          <a:effectLst/>
                        </a:rPr>
                        <a:t>3</a:t>
                      </a:r>
                      <a:endParaRPr lang="en-US" sz="1800" b="1" u="sng"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4</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u="none" dirty="0">
                          <a:solidFill>
                            <a:schemeClr val="tx1"/>
                          </a:solidFill>
                          <a:effectLst/>
                        </a:rPr>
                        <a:t>5</a:t>
                      </a:r>
                      <a:endParaRPr lang="en-US" sz="1800" u="none" dirty="0">
                        <a:solidFill>
                          <a:schemeClr val="tx1"/>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3" name="Footer Placeholder 4">
            <a:extLst>
              <a:ext uri="{FF2B5EF4-FFF2-40B4-BE49-F238E27FC236}">
                <a16:creationId xmlns:a16="http://schemas.microsoft.com/office/drawing/2014/main" id="{CFDB7108-E704-604E-A46C-B7813B0D3A7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7406300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Pumping Lemma Concept</a:t>
            </a:r>
          </a:p>
        </p:txBody>
      </p:sp>
      <p:sp>
        <p:nvSpPr>
          <p:cNvPr id="9" name="Content Placeholder 8"/>
          <p:cNvSpPr>
            <a:spLocks noGrp="1"/>
          </p:cNvSpPr>
          <p:nvPr>
            <p:ph idx="1"/>
          </p:nvPr>
        </p:nvSpPr>
        <p:spPr/>
        <p:txBody>
          <a:bodyPr/>
          <a:lstStyle/>
          <a:p>
            <a:r>
              <a:rPr lang="en-US" sz="2200">
                <a:latin typeface="Arial" charset="0"/>
                <a:ea typeface="MS PGothic" charset="0"/>
              </a:rPr>
              <a:t>Let A = (Q,Σ,δ,q</a:t>
            </a:r>
            <a:r>
              <a:rPr lang="en-US" sz="2200" baseline="-25000">
                <a:latin typeface="Arial" charset="0"/>
                <a:ea typeface="MS PGothic" charset="0"/>
              </a:rPr>
              <a:t>1</a:t>
            </a:r>
            <a:r>
              <a:rPr lang="en-US" sz="2200">
                <a:latin typeface="Arial" charset="0"/>
                <a:ea typeface="MS PGothic" charset="0"/>
              </a:rPr>
              <a:t>,F) be a DFA, where Q = {q</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2</a:t>
            </a:r>
            <a:r>
              <a:rPr lang="en-US" sz="2200">
                <a:latin typeface="Arial" charset="0"/>
                <a:ea typeface="MS PGothic" charset="0"/>
              </a:rPr>
              <a:t>, </a:t>
            </a:r>
            <a:r>
              <a:rPr lang="is-IS" sz="2200">
                <a:latin typeface="Arial" charset="0"/>
                <a:ea typeface="MS PGothic" charset="0"/>
              </a:rPr>
              <a:t>… , q</a:t>
            </a:r>
            <a:r>
              <a:rPr lang="is-IS" sz="2200" baseline="-25000">
                <a:latin typeface="Arial" charset="0"/>
                <a:ea typeface="MS PGothic" charset="0"/>
              </a:rPr>
              <a:t>N</a:t>
            </a:r>
            <a:r>
              <a:rPr lang="is-IS" sz="2200">
                <a:latin typeface="Arial" charset="0"/>
                <a:ea typeface="MS PGothic" charset="0"/>
              </a:rPr>
              <a:t>}</a:t>
            </a:r>
          </a:p>
          <a:p>
            <a:r>
              <a:rPr lang="en-US" sz="2200">
                <a:latin typeface="Arial" charset="0"/>
                <a:ea typeface="MS PGothic" charset="0"/>
              </a:rPr>
              <a:t>The “pigeon hole principle” tells us that whenever we visit N+1 or more states, we must visit at least one state more than once (loop)</a:t>
            </a:r>
          </a:p>
          <a:p>
            <a:r>
              <a:rPr lang="en-US" sz="2200">
                <a:latin typeface="Arial" charset="0"/>
                <a:ea typeface="MS PGothic" charset="0"/>
              </a:rPr>
              <a:t>Any string, w, of length N or greater leads to us making N transitions after visiting the start state, and so we visit at least one state more than once when reading w</a:t>
            </a:r>
          </a:p>
        </p:txBody>
      </p:sp>
      <p:sp>
        <p:nvSpPr>
          <p:cNvPr id="5" name="Date Placeholder 4"/>
          <p:cNvSpPr>
            <a:spLocks noGrp="1"/>
          </p:cNvSpPr>
          <p:nvPr>
            <p:ph type="dt" sz="half" idx="10"/>
          </p:nvPr>
        </p:nvSpPr>
        <p:spPr/>
        <p:txBody>
          <a:bodyPr/>
          <a:lstStyle/>
          <a:p>
            <a:fld id="{5690626B-7D61-C449-B0A2-82BBF53A8DD4}" type="datetime1">
              <a:rPr lang="en-US" smtClean="0"/>
              <a:t>4/7/19</a:t>
            </a:fld>
            <a:endParaRPr lang="en-US"/>
          </a:p>
        </p:txBody>
      </p:sp>
      <p:sp>
        <p:nvSpPr>
          <p:cNvPr id="7" name="Slide Number Placeholder 6"/>
          <p:cNvSpPr>
            <a:spLocks noGrp="1"/>
          </p:cNvSpPr>
          <p:nvPr>
            <p:ph type="sldNum" sz="quarter" idx="12"/>
          </p:nvPr>
        </p:nvSpPr>
        <p:spPr/>
        <p:txBody>
          <a:bodyPr/>
          <a:lstStyle/>
          <a:p>
            <a:fld id="{D90E1FD5-8788-F846-A31B-26E5EF73593D}" type="slidenum">
              <a:rPr lang="en-US" smtClean="0"/>
              <a:pPr/>
              <a:t>107</a:t>
            </a:fld>
            <a:endParaRPr lang="en-US"/>
          </a:p>
        </p:txBody>
      </p:sp>
      <p:sp>
        <p:nvSpPr>
          <p:cNvPr id="10" name="Footer Placeholder 4">
            <a:extLst>
              <a:ext uri="{FF2B5EF4-FFF2-40B4-BE49-F238E27FC236}">
                <a16:creationId xmlns:a16="http://schemas.microsoft.com/office/drawing/2014/main" id="{55B73824-731F-0C4E-ABFA-CFAEEBE2454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4902619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atin typeface="Arial" charset="0"/>
                <a:ea typeface="MS PGothic" charset="0"/>
              </a:rPr>
              <a:t>Pumping Lemma For Regular</a:t>
            </a:r>
          </a:p>
        </p:txBody>
      </p:sp>
      <p:sp>
        <p:nvSpPr>
          <p:cNvPr id="97283" name="Content Placeholder 2"/>
          <p:cNvSpPr>
            <a:spLocks noGrp="1"/>
          </p:cNvSpPr>
          <p:nvPr>
            <p:ph idx="1"/>
          </p:nvPr>
        </p:nvSpPr>
        <p:spPr/>
        <p:txBody>
          <a:bodyPr/>
          <a:lstStyle/>
          <a:p>
            <a:r>
              <a:rPr lang="en-US">
                <a:latin typeface="Arial" charset="0"/>
                <a:ea typeface="MS PGothic" charset="0"/>
                <a:sym typeface="Symbol" charset="0"/>
              </a:rPr>
              <a:t>Theorem: Let L be regular then there exists an N&gt;0 such that, if w </a:t>
            </a:r>
            <a:r>
              <a:rPr lang="en-US">
                <a:latin typeface="Arial" charset="0"/>
                <a:ea typeface="MS PGothic" charset="0"/>
              </a:rPr>
              <a:t> </a:t>
            </a:r>
            <a:r>
              <a:rPr lang="en-US">
                <a:latin typeface="Arial" charset="0"/>
                <a:ea typeface="MS PGothic" charset="0"/>
                <a:sym typeface="Symbol" charset="0"/>
              </a:rPr>
              <a:t>L and </a:t>
            </a:r>
            <a:br>
              <a:rPr lang="en-US">
                <a:latin typeface="Arial" charset="0"/>
                <a:ea typeface="MS PGothic" charset="0"/>
                <a:sym typeface="Symbol" charset="0"/>
              </a:rPr>
            </a:br>
            <a:r>
              <a:rPr lang="en-US">
                <a:latin typeface="Arial" charset="0"/>
                <a:ea typeface="MS PGothic" charset="0"/>
                <a:sym typeface="Symbol" charset="0"/>
              </a:rPr>
              <a:t>|w| ≥ N, then w can be written in the form xyz, where |</a:t>
            </a:r>
            <a:r>
              <a:rPr lang="en-US" err="1">
                <a:latin typeface="Arial" charset="0"/>
                <a:ea typeface="MS PGothic" charset="0"/>
                <a:sym typeface="Symbol" charset="0"/>
              </a:rPr>
              <a:t>xy</a:t>
            </a:r>
            <a:r>
              <a:rPr lang="en-US">
                <a:latin typeface="Arial" charset="0"/>
                <a:ea typeface="MS PGothic" charset="0"/>
                <a:sym typeface="Symbol" charset="0"/>
              </a:rPr>
              <a:t>| ≤ N, |y|&gt;0, and for all i≥0, </a:t>
            </a:r>
            <a:r>
              <a:rPr lang="en-US" err="1">
                <a:latin typeface="Arial" charset="0"/>
                <a:ea typeface="MS PGothic" charset="0"/>
                <a:sym typeface="Symbol" charset="0"/>
              </a:rPr>
              <a:t>xy</a:t>
            </a:r>
            <a:r>
              <a:rPr lang="en-US" baseline="30000" err="1">
                <a:latin typeface="Arial" charset="0"/>
                <a:ea typeface="MS PGothic" charset="0"/>
                <a:sym typeface="Symbol" charset="0"/>
              </a:rPr>
              <a:t>i</a:t>
            </a:r>
            <a:r>
              <a:rPr lang="en-US" err="1">
                <a:latin typeface="Arial" charset="0"/>
                <a:ea typeface="MS PGothic" charset="0"/>
                <a:sym typeface="Symbol" charset="0"/>
              </a:rPr>
              <a:t>z</a:t>
            </a:r>
            <a:r>
              <a:rPr lang="en-US">
                <a:latin typeface="Arial" charset="0"/>
                <a:ea typeface="MS PGothic" charset="0"/>
                <a:sym typeface="Symbol" charset="0"/>
              </a:rPr>
              <a:t>  L</a:t>
            </a:r>
          </a:p>
          <a:p>
            <a:r>
              <a:rPr lang="en-US">
                <a:latin typeface="Arial" charset="0"/>
                <a:ea typeface="MS PGothic" charset="0"/>
                <a:sym typeface="Symbol" charset="0"/>
              </a:rPr>
              <a:t>This means that interesting regular languages (infinite ones) have a very simple self-embedding property that occurs early in long strings</a:t>
            </a:r>
          </a:p>
        </p:txBody>
      </p:sp>
      <p:sp>
        <p:nvSpPr>
          <p:cNvPr id="972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4747C1-1299-CB44-9F04-6AE69BA5259D}" type="datetime1">
              <a:rPr lang="en-US" smtClean="0"/>
              <a:t>4/7/19</a:t>
            </a:fld>
            <a:endParaRPr lang="en-US"/>
          </a:p>
        </p:txBody>
      </p:sp>
      <p:sp>
        <p:nvSpPr>
          <p:cNvPr id="972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43FD6D-461D-5842-9FB3-CD3B7B1F6439}" type="slidenum">
              <a:rPr lang="en-US"/>
              <a:pPr/>
              <a:t>108</a:t>
            </a:fld>
            <a:endParaRPr lang="en-US"/>
          </a:p>
        </p:txBody>
      </p:sp>
      <p:sp>
        <p:nvSpPr>
          <p:cNvPr id="7" name="Footer Placeholder 4">
            <a:extLst>
              <a:ext uri="{FF2B5EF4-FFF2-40B4-BE49-F238E27FC236}">
                <a16:creationId xmlns:a16="http://schemas.microsoft.com/office/drawing/2014/main" id="{7E1B5353-887C-914E-94EB-1991331269E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9494022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atin typeface="Arial" charset="0"/>
                <a:ea typeface="MS PGothic" charset="0"/>
              </a:rPr>
              <a:t>Pumping Lemma Proof</a:t>
            </a:r>
          </a:p>
        </p:txBody>
      </p:sp>
      <p:sp>
        <p:nvSpPr>
          <p:cNvPr id="98307" name="Content Placeholder 2"/>
          <p:cNvSpPr>
            <a:spLocks noGrp="1"/>
          </p:cNvSpPr>
          <p:nvPr>
            <p:ph idx="1"/>
          </p:nvPr>
        </p:nvSpPr>
        <p:spPr/>
        <p:txBody>
          <a:bodyPr/>
          <a:lstStyle/>
          <a:p>
            <a:r>
              <a:rPr lang="en-US" sz="1800" dirty="0">
                <a:latin typeface="Arial" charset="0"/>
                <a:ea typeface="MS PGothic" charset="0"/>
                <a:sym typeface="Symbol" charset="0"/>
              </a:rPr>
              <a:t>If L is regular then it is recognized by some DFA, A=(Q,</a:t>
            </a:r>
            <a:r>
              <a:rPr lang="en-US" sz="1800" dirty="0">
                <a:latin typeface="Symbol" charset="0"/>
                <a:ea typeface="MS PGothic" charset="0"/>
                <a:sym typeface="Symbol" charset="0"/>
              </a:rPr>
              <a:t>S</a:t>
            </a:r>
            <a:r>
              <a:rPr lang="en-US" sz="1800" dirty="0">
                <a:latin typeface="Arial" charset="0"/>
                <a:ea typeface="MS PGothic" charset="0"/>
                <a:sym typeface="Symbol" charset="0"/>
              </a:rPr>
              <a:t>,</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,F). Let |Q| = N states. For any string w, such that |w| ≥ N, A must make N+1 state visits to consume its first N characters, followed by |w|-N more state visits. </a:t>
            </a:r>
          </a:p>
          <a:p>
            <a:r>
              <a:rPr lang="en-US" sz="1800" dirty="0">
                <a:latin typeface="Arial" charset="0"/>
                <a:ea typeface="MS PGothic" charset="0"/>
                <a:sym typeface="Symbol" charset="0"/>
              </a:rPr>
              <a:t>In its first N+1 state visits, A must enter at least one state two or more times.</a:t>
            </a:r>
          </a:p>
          <a:p>
            <a:r>
              <a:rPr lang="en-US" sz="1800" dirty="0">
                <a:latin typeface="Arial" charset="0"/>
                <a:ea typeface="MS PGothic" charset="0"/>
                <a:sym typeface="Symbol" charset="0"/>
              </a:rPr>
              <a:t>Let w = 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m</a:t>
            </a:r>
            <a:r>
              <a:rPr lang="en-US" sz="1800" dirty="0">
                <a:latin typeface="Arial" charset="0"/>
                <a:ea typeface="MS PGothic" charset="0"/>
              </a:rPr>
              <a:t>, </a:t>
            </a:r>
            <a:r>
              <a:rPr lang="en-US" sz="1800" dirty="0">
                <a:latin typeface="Arial" charset="0"/>
                <a:ea typeface="MS PGothic" charset="0"/>
                <a:sym typeface="Symbol" charset="0"/>
              </a:rPr>
              <a:t>where m =|w|, and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 k &gt; j, and let this state represent the first one repeated while A consumes w.</a:t>
            </a:r>
          </a:p>
          <a:p>
            <a:r>
              <a:rPr lang="en-US" sz="1800" dirty="0">
                <a:latin typeface="Arial" charset="0"/>
                <a:ea typeface="MS PGothic" charset="0"/>
                <a:sym typeface="Symbol" charset="0"/>
              </a:rPr>
              <a:t>Define x = 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 y = v</a:t>
            </a:r>
            <a:r>
              <a:rPr lang="en-US" sz="1800" baseline="-25000" dirty="0">
                <a:latin typeface="Arial" charset="0"/>
                <a:ea typeface="MS PGothic" charset="0"/>
                <a:sym typeface="Symbol" charset="0"/>
              </a:rPr>
              <a:t>i+1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 and z = v</a:t>
            </a:r>
            <a:r>
              <a:rPr lang="en-US" sz="1800" baseline="-25000" dirty="0">
                <a:latin typeface="Arial" charset="0"/>
                <a:ea typeface="MS PGothic" charset="0"/>
                <a:sym typeface="Symbol" charset="0"/>
              </a:rPr>
              <a:t>k+1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m</a:t>
            </a:r>
            <a:r>
              <a:rPr lang="en-US" sz="1800" dirty="0">
                <a:latin typeface="Arial" charset="0"/>
                <a:ea typeface="MS PGothic" charset="0"/>
                <a:sym typeface="Symbol" charset="0"/>
              </a:rPr>
              <a:t>. Clearly w=xyz. Moreover, since k &gt; j, |y| &gt; 0, and since k ≤ N, |</a:t>
            </a:r>
            <a:r>
              <a:rPr lang="en-US" sz="1800" dirty="0" err="1">
                <a:latin typeface="Arial" charset="0"/>
                <a:ea typeface="MS PGothic" charset="0"/>
                <a:sym typeface="Symbol" charset="0"/>
              </a:rPr>
              <a:t>xy</a:t>
            </a:r>
            <a:r>
              <a:rPr lang="en-US" sz="1800" dirty="0">
                <a:latin typeface="Arial" charset="0"/>
                <a:ea typeface="MS PGothic" charset="0"/>
                <a:sym typeface="Symbol" charset="0"/>
              </a:rPr>
              <a:t>| ≤ N.</a:t>
            </a:r>
          </a:p>
          <a:p>
            <a:r>
              <a:rPr lang="en-US" sz="1800" dirty="0">
                <a:latin typeface="Arial" charset="0"/>
                <a:ea typeface="MS PGothic" charset="0"/>
                <a:sym typeface="Symbol" charset="0"/>
              </a:rPr>
              <a:t>Since A is deterministic,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baseline="30000" dirty="0">
                <a:latin typeface="Arial" charset="0"/>
                <a:ea typeface="MS PGothic" charset="0"/>
                <a:sym typeface="Symbol" charset="0"/>
              </a:rPr>
              <a:t>i</a:t>
            </a:r>
            <a:r>
              <a:rPr lang="en-US" sz="1800" dirty="0">
                <a:latin typeface="Arial" charset="0"/>
                <a:ea typeface="MS PGothic" charset="0"/>
                <a:sym typeface="Symbol" charset="0"/>
              </a:rPr>
              <a:t>), for all i ≥ 0.</a:t>
            </a:r>
          </a:p>
          <a:p>
            <a:r>
              <a:rPr lang="en-US" sz="1800" dirty="0">
                <a:latin typeface="Arial" charset="0"/>
                <a:ea typeface="MS PGothic" charset="0"/>
                <a:sym typeface="Symbol" charset="0"/>
              </a:rPr>
              <a:t>Thus, if w </a:t>
            </a:r>
            <a:r>
              <a:rPr lang="en-US" sz="1800" dirty="0">
                <a:latin typeface="Arial" charset="0"/>
                <a:ea typeface="MS PGothic" charset="0"/>
              </a:rPr>
              <a:t> L,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,xyz) </a:t>
            </a:r>
            <a:r>
              <a:rPr lang="en-US" sz="1800" dirty="0">
                <a:latin typeface="Arial" charset="0"/>
                <a:ea typeface="MS PGothic" charset="0"/>
              </a:rPr>
              <a:t> F</a:t>
            </a:r>
            <a:r>
              <a:rPr lang="en-US" sz="1800" dirty="0">
                <a:latin typeface="Arial" charset="0"/>
                <a:ea typeface="MS PGothic" charset="0"/>
                <a:sym typeface="Symbol" charset="0"/>
              </a:rPr>
              <a:t>, and so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baseline="30000" dirty="0">
                <a:latin typeface="Arial" charset="0"/>
                <a:ea typeface="MS PGothic" charset="0"/>
                <a:sym typeface="Symbol" charset="0"/>
              </a:rPr>
              <a:t>i</a:t>
            </a:r>
            <a:r>
              <a:rPr lang="en-US" sz="1800" dirty="0">
                <a:latin typeface="Arial" charset="0"/>
                <a:ea typeface="MS PGothic" charset="0"/>
                <a:sym typeface="Symbol" charset="0"/>
              </a:rPr>
              <a:t>z) </a:t>
            </a:r>
            <a:r>
              <a:rPr lang="en-US" sz="1800" dirty="0">
                <a:latin typeface="Arial" charset="0"/>
                <a:ea typeface="MS PGothic" charset="0"/>
              </a:rPr>
              <a:t> F, </a:t>
            </a:r>
            <a:r>
              <a:rPr lang="en-US" sz="1800" dirty="0">
                <a:latin typeface="Arial" charset="0"/>
                <a:ea typeface="MS PGothic" charset="0"/>
                <a:sym typeface="Symbol" charset="0"/>
              </a:rPr>
              <a:t>for all i ≥ 0. </a:t>
            </a:r>
          </a:p>
          <a:p>
            <a:r>
              <a:rPr lang="en-US" sz="1800" dirty="0">
                <a:latin typeface="Arial" charset="0"/>
                <a:ea typeface="MS PGothic" charset="0"/>
                <a:sym typeface="Symbol" charset="0"/>
              </a:rPr>
              <a:t>Consequently, if w </a:t>
            </a:r>
            <a:r>
              <a:rPr lang="en-US" sz="1800" dirty="0">
                <a:latin typeface="Arial" charset="0"/>
                <a:ea typeface="MS PGothic" charset="0"/>
              </a:rPr>
              <a:t> L, |w|</a:t>
            </a:r>
            <a:r>
              <a:rPr lang="en-US" sz="1800" dirty="0">
                <a:latin typeface="Arial" charset="0"/>
                <a:ea typeface="MS PGothic" charset="0"/>
                <a:sym typeface="Symbol" charset="0"/>
              </a:rPr>
              <a:t>≥N,</a:t>
            </a:r>
            <a:r>
              <a:rPr lang="en-US" sz="1800" dirty="0">
                <a:latin typeface="Arial" charset="0"/>
                <a:ea typeface="MS PGothic" charset="0"/>
              </a:rPr>
              <a:t> </a:t>
            </a:r>
            <a:r>
              <a:rPr lang="en-US" sz="1800" dirty="0">
                <a:latin typeface="Arial" charset="0"/>
                <a:ea typeface="MS PGothic" charset="0"/>
                <a:sym typeface="Symbol" charset="0"/>
              </a:rPr>
              <a:t>then w can be written in the form xyz, where </a:t>
            </a:r>
            <a:br>
              <a:rPr lang="en-US" sz="1800" dirty="0">
                <a:latin typeface="Arial" charset="0"/>
                <a:ea typeface="MS PGothic" charset="0"/>
                <a:sym typeface="Symbol" charset="0"/>
              </a:rPr>
            </a:br>
            <a:r>
              <a:rPr lang="en-US" sz="1800" dirty="0">
                <a:latin typeface="Arial" charset="0"/>
                <a:ea typeface="MS PGothic" charset="0"/>
                <a:sym typeface="Symbol" charset="0"/>
              </a:rPr>
              <a:t>|</a:t>
            </a:r>
            <a:r>
              <a:rPr lang="en-US" sz="1800" dirty="0" err="1">
                <a:latin typeface="Arial" charset="0"/>
                <a:ea typeface="MS PGothic" charset="0"/>
                <a:sym typeface="Symbol" charset="0"/>
              </a:rPr>
              <a:t>xy</a:t>
            </a:r>
            <a:r>
              <a:rPr lang="en-US" sz="1800" dirty="0">
                <a:latin typeface="Arial" charset="0"/>
                <a:ea typeface="MS PGothic" charset="0"/>
                <a:sym typeface="Symbol" charset="0"/>
              </a:rPr>
              <a:t>| ≤ N, |y| &gt; 0, and for all i ≥ 0, </a:t>
            </a:r>
            <a:r>
              <a:rPr lang="en-US" sz="1800" dirty="0" err="1">
                <a:latin typeface="Arial" charset="0"/>
                <a:ea typeface="MS PGothic" charset="0"/>
                <a:sym typeface="Symbol" charset="0"/>
              </a:rPr>
              <a:t>xy</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z</a:t>
            </a:r>
            <a:r>
              <a:rPr lang="en-US" sz="1800" dirty="0">
                <a:latin typeface="Arial" charset="0"/>
                <a:ea typeface="MS PGothic" charset="0"/>
                <a:sym typeface="Symbol" charset="0"/>
              </a:rPr>
              <a:t>  L.</a:t>
            </a:r>
          </a:p>
        </p:txBody>
      </p:sp>
      <p:sp>
        <p:nvSpPr>
          <p:cNvPr id="983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4910FF-F0EF-8843-BF0F-0A62B2907B73}" type="datetime1">
              <a:rPr lang="en-US" smtClean="0"/>
              <a:t>4/7/19</a:t>
            </a:fld>
            <a:endParaRPr lang="en-US"/>
          </a:p>
        </p:txBody>
      </p:sp>
      <p:sp>
        <p:nvSpPr>
          <p:cNvPr id="983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639CD7D-92E4-D54D-B030-9077F0C32493}" type="slidenum">
              <a:rPr lang="en-US"/>
              <a:pPr/>
              <a:t>109</a:t>
            </a:fld>
            <a:endParaRPr lang="en-US"/>
          </a:p>
        </p:txBody>
      </p:sp>
      <p:sp>
        <p:nvSpPr>
          <p:cNvPr id="7" name="Footer Placeholder 4">
            <a:extLst>
              <a:ext uri="{FF2B5EF4-FFF2-40B4-BE49-F238E27FC236}">
                <a16:creationId xmlns:a16="http://schemas.microsoft.com/office/drawing/2014/main" id="{375947E4-F699-D448-ADBE-0F1823C62E2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763097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228600" y="1063187"/>
            <a:ext cx="8686800" cy="482326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4" name="Oval 3"/>
          <p:cNvSpPr/>
          <p:nvPr/>
        </p:nvSpPr>
        <p:spPr>
          <a:xfrm>
            <a:off x="749300" y="1710562"/>
            <a:ext cx="4978400" cy="18659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b="1" dirty="0">
                <a:solidFill>
                  <a:srgbClr val="C00000"/>
                </a:solidFill>
              </a:rPr>
              <a:t>S</a:t>
            </a:r>
            <a:br>
              <a:rPr lang="en-US" sz="2100" b="1" dirty="0">
                <a:solidFill>
                  <a:schemeClr val="tx1"/>
                </a:solidFill>
              </a:rPr>
            </a:br>
            <a:r>
              <a:rPr lang="en-US" sz="2100" b="1" dirty="0">
                <a:solidFill>
                  <a:schemeClr val="tx1"/>
                </a:solidFill>
              </a:rPr>
              <a:t>Subset of interest,</a:t>
            </a:r>
            <a:br>
              <a:rPr lang="en-US" sz="2100" b="1" dirty="0">
                <a:solidFill>
                  <a:schemeClr val="tx1"/>
                </a:solidFill>
              </a:rPr>
            </a:br>
            <a:r>
              <a:rPr lang="en-US" sz="2100" b="1" dirty="0">
                <a:solidFill>
                  <a:schemeClr val="tx1"/>
                </a:solidFill>
              </a:rPr>
              <a:t>maybe </a:t>
            </a:r>
            <a:r>
              <a:rPr lang="en-US" sz="2100" b="1">
                <a:solidFill>
                  <a:schemeClr val="tx1"/>
                </a:solidFill>
              </a:rPr>
              <a:t>with ordered elements</a:t>
            </a:r>
            <a:endParaRPr lang="en-US" sz="2100" b="1" dirty="0">
              <a:solidFill>
                <a:schemeClr val="tx1"/>
              </a:solidFill>
            </a:endParaRPr>
          </a:p>
        </p:txBody>
      </p:sp>
      <p:sp>
        <p:nvSpPr>
          <p:cNvPr id="25" name="TextBox 24"/>
          <p:cNvSpPr txBox="1"/>
          <p:nvPr/>
        </p:nvSpPr>
        <p:spPr>
          <a:xfrm>
            <a:off x="1127124" y="139856"/>
            <a:ext cx="6737351" cy="923330"/>
          </a:xfrm>
          <a:prstGeom prst="rect">
            <a:avLst/>
          </a:prstGeom>
          <a:noFill/>
        </p:spPr>
        <p:txBody>
          <a:bodyPr wrap="square" rtlCol="0">
            <a:spAutoFit/>
          </a:bodyPr>
          <a:lstStyle/>
          <a:p>
            <a:pPr algn="ctr"/>
            <a:r>
              <a:rPr lang="en-US" sz="3000" b="1" dirty="0"/>
              <a:t>UNIVERSE OF DISCOURSE</a:t>
            </a:r>
          </a:p>
          <a:p>
            <a:pPr algn="ctr"/>
            <a:r>
              <a:rPr lang="en-US" sz="2400" b="1" dirty="0"/>
              <a:t>USUALLY STRINGS OR NATURAL NUMBERS</a:t>
            </a:r>
          </a:p>
        </p:txBody>
      </p:sp>
      <p:sp>
        <p:nvSpPr>
          <p:cNvPr id="27" name="TextBox 26"/>
          <p:cNvSpPr txBox="1"/>
          <p:nvPr/>
        </p:nvSpPr>
        <p:spPr>
          <a:xfrm>
            <a:off x="5638800" y="1768270"/>
            <a:ext cx="2209800" cy="646331"/>
          </a:xfrm>
          <a:prstGeom prst="rect">
            <a:avLst/>
          </a:prstGeom>
          <a:noFill/>
        </p:spPr>
        <p:txBody>
          <a:bodyPr wrap="square" rtlCol="0">
            <a:spAutoFit/>
          </a:bodyPr>
          <a:lstStyle/>
          <a:p>
            <a:r>
              <a:rPr lang="en-US" sz="1800" b="1" dirty="0">
                <a:solidFill>
                  <a:schemeClr val="accent2">
                    <a:lumMod val="50000"/>
                  </a:schemeClr>
                </a:solidFill>
              </a:rPr>
              <a:t>For some element, x, is x in S? </a:t>
            </a:r>
          </a:p>
        </p:txBody>
      </p:sp>
      <p:sp>
        <p:nvSpPr>
          <p:cNvPr id="28" name="TextBox 27"/>
          <p:cNvSpPr txBox="1"/>
          <p:nvPr/>
        </p:nvSpPr>
        <p:spPr>
          <a:xfrm>
            <a:off x="2463801" y="1143000"/>
            <a:ext cx="3937000" cy="461665"/>
          </a:xfrm>
          <a:prstGeom prst="rect">
            <a:avLst/>
          </a:prstGeom>
          <a:noFill/>
        </p:spPr>
        <p:txBody>
          <a:bodyPr wrap="square" rtlCol="0">
            <a:spAutoFit/>
          </a:bodyPr>
          <a:lstStyle/>
          <a:p>
            <a:pPr algn="ctr"/>
            <a:r>
              <a:rPr lang="en-US" sz="2400" b="1" dirty="0"/>
              <a:t>DECISION PROBLEMS</a:t>
            </a:r>
          </a:p>
        </p:txBody>
      </p:sp>
      <p:sp>
        <p:nvSpPr>
          <p:cNvPr id="29" name="TextBox 28"/>
          <p:cNvSpPr txBox="1"/>
          <p:nvPr/>
        </p:nvSpPr>
        <p:spPr>
          <a:xfrm>
            <a:off x="228600" y="3886221"/>
            <a:ext cx="8839200" cy="1477328"/>
          </a:xfrm>
          <a:prstGeom prst="rect">
            <a:avLst/>
          </a:prstGeom>
          <a:noFill/>
        </p:spPr>
        <p:txBody>
          <a:bodyPr wrap="square" rtlCol="0">
            <a:spAutoFit/>
          </a:bodyPr>
          <a:lstStyle/>
          <a:p>
            <a:r>
              <a:rPr lang="en-US" sz="1800" b="1" dirty="0"/>
              <a:t>Example 1: S is set of Primes and x is a natural number; is x in S (is x a prime)?</a:t>
            </a:r>
          </a:p>
          <a:p>
            <a:r>
              <a:rPr lang="en-US" sz="1800" b="1" dirty="0"/>
              <a:t>Example 2: S is an undirected graph (pairs for neighbors); is S 3-colorable?</a:t>
            </a:r>
          </a:p>
          <a:p>
            <a:r>
              <a:rPr lang="en-US" sz="1800" b="1" dirty="0"/>
              <a:t>Example 3: S is a program in C; is S syntactically correct?</a:t>
            </a:r>
          </a:p>
          <a:p>
            <a:r>
              <a:rPr lang="en-US" sz="1800" b="1" dirty="0"/>
              <a:t>Example 4: S is program in C; does S halt on all input?</a:t>
            </a:r>
          </a:p>
          <a:p>
            <a:r>
              <a:rPr lang="en-US" sz="1800" b="1" dirty="0"/>
              <a:t>Example 5: S is a set of strings; is the language S Regular, Context-Free, </a:t>
            </a:r>
            <a:r>
              <a:rPr lang="mr-IN" sz="1800" b="1" dirty="0"/>
              <a:t>…</a:t>
            </a:r>
            <a:r>
              <a:rPr lang="en-US" sz="1800" b="1" dirty="0"/>
              <a:t> ?</a:t>
            </a:r>
          </a:p>
        </p:txBody>
      </p:sp>
      <p:sp>
        <p:nvSpPr>
          <p:cNvPr id="30" name="TextBox 29"/>
          <p:cNvSpPr txBox="1"/>
          <p:nvPr/>
        </p:nvSpPr>
        <p:spPr>
          <a:xfrm>
            <a:off x="6146800" y="2483850"/>
            <a:ext cx="2127251" cy="784830"/>
          </a:xfrm>
          <a:prstGeom prst="rect">
            <a:avLst/>
          </a:prstGeom>
          <a:noFill/>
        </p:spPr>
        <p:txBody>
          <a:bodyPr wrap="square" rtlCol="0">
            <a:spAutoFit/>
          </a:bodyPr>
          <a:lstStyle/>
          <a:p>
            <a:r>
              <a:rPr lang="en-US" sz="1500" b="1" dirty="0">
                <a:solidFill>
                  <a:srgbClr val="FF0000"/>
                </a:solidFill>
              </a:rPr>
              <a:t>Question: How many subsets of Natural Numbers are there?</a:t>
            </a:r>
          </a:p>
        </p:txBody>
      </p:sp>
    </p:spTree>
    <p:extLst>
      <p:ext uri="{BB962C8B-B14F-4D97-AF65-F5344CB8AC3E}">
        <p14:creationId xmlns:p14="http://schemas.microsoft.com/office/powerpoint/2010/main" val="34540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p:bldP spid="28" grpId="0"/>
      <p:bldP spid="29" grpId="0"/>
      <p:bldP spid="3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atin typeface="Arial" charset="0"/>
                <a:ea typeface="MS PGothic" charset="0"/>
              </a:rPr>
              <a:t>Lemma’s Adversarial Process</a:t>
            </a:r>
          </a:p>
        </p:txBody>
      </p:sp>
      <p:sp>
        <p:nvSpPr>
          <p:cNvPr id="99331" name="Content Placeholder 2"/>
          <p:cNvSpPr>
            <a:spLocks noGrp="1"/>
          </p:cNvSpPr>
          <p:nvPr>
            <p:ph idx="1"/>
          </p:nvPr>
        </p:nvSpPr>
        <p:spPr/>
        <p:txBody>
          <a:bodyPr/>
          <a:lstStyle/>
          <a:p>
            <a:r>
              <a:rPr lang="en-US" sz="2000" dirty="0">
                <a:latin typeface="Arial" charset="0"/>
                <a:ea typeface="MS PGothic" charset="0"/>
                <a:sym typeface="Symbol" charset="0"/>
              </a:rPr>
              <a:t>Assume L =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n&gt;0 } is regular</a:t>
            </a:r>
          </a:p>
          <a:p>
            <a:r>
              <a:rPr lang="en-US" sz="2000" dirty="0">
                <a:latin typeface="Arial" charset="0"/>
                <a:ea typeface="MS PGothic" charset="0"/>
                <a:sym typeface="Symbol" charset="0"/>
              </a:rPr>
              <a:t>P.L.: Provides N &gt; 0</a:t>
            </a:r>
          </a:p>
          <a:p>
            <a:pPr lvl="1"/>
            <a:r>
              <a:rPr lang="en-US" sz="1800" dirty="0">
                <a:solidFill>
                  <a:srgbClr val="CC3300"/>
                </a:solidFill>
                <a:latin typeface="Arial" charset="0"/>
                <a:ea typeface="MS PGothic" charset="0"/>
                <a:sym typeface="Symbol" charset="0"/>
              </a:rPr>
              <a:t>We CANNOT choose N; that’s the P.L.’s job</a:t>
            </a:r>
          </a:p>
          <a:p>
            <a:r>
              <a:rPr lang="en-US" sz="2000" dirty="0">
                <a:latin typeface="Arial" charset="0"/>
                <a:ea typeface="MS PGothic" charset="0"/>
                <a:sym typeface="Symbol" charset="0"/>
              </a:rPr>
              <a:t>Our turn: Choose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L</a:t>
            </a:r>
          </a:p>
          <a:p>
            <a:pPr lvl="1"/>
            <a:r>
              <a:rPr lang="en-US" sz="1800" dirty="0">
                <a:solidFill>
                  <a:srgbClr val="004E00"/>
                </a:solidFill>
                <a:latin typeface="Arial" charset="0"/>
                <a:ea typeface="MS PGothic" charset="0"/>
                <a:sym typeface="Symbol" charset="0"/>
              </a:rPr>
              <a:t>We get to select a string in L</a:t>
            </a:r>
          </a:p>
          <a:p>
            <a:r>
              <a:rPr lang="en-US" sz="2000" dirty="0">
                <a:latin typeface="Arial" charset="0"/>
                <a:ea typeface="MS PGothic" charset="0"/>
                <a:sym typeface="Symbol" charset="0"/>
              </a:rPr>
              <a:t>P.L.: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xyz, where |</a:t>
            </a:r>
            <a:r>
              <a:rPr lang="en-US" sz="2000" dirty="0" err="1">
                <a:latin typeface="Arial" charset="0"/>
                <a:ea typeface="MS PGothic" charset="0"/>
                <a:sym typeface="Symbol" charset="0"/>
              </a:rPr>
              <a:t>xy</a:t>
            </a:r>
            <a:r>
              <a:rPr lang="en-US" sz="2000" dirty="0">
                <a:latin typeface="Arial" charset="0"/>
                <a:ea typeface="MS PGothic" charset="0"/>
                <a:sym typeface="Symbol" charset="0"/>
              </a:rPr>
              <a:t>| ≤ N, |y| &gt; 0, and for all </a:t>
            </a:r>
            <a:r>
              <a:rPr lang="en-US" sz="2000" dirty="0" err="1">
                <a:latin typeface="Arial" charset="0"/>
                <a:ea typeface="MS PGothic" charset="0"/>
                <a:sym typeface="Symbol" charset="0"/>
              </a:rPr>
              <a:t>i</a:t>
            </a:r>
            <a:r>
              <a:rPr lang="en-US" sz="2000" dirty="0">
                <a:latin typeface="Arial" charset="0"/>
                <a:ea typeface="MS PGothic" charset="0"/>
                <a:sym typeface="Symbol" charset="0"/>
              </a:rPr>
              <a:t> ≥ 0, </a:t>
            </a:r>
            <a:r>
              <a:rPr lang="en-US" sz="2000" dirty="0" err="1">
                <a:latin typeface="Arial" charset="0"/>
                <a:ea typeface="MS PGothic" charset="0"/>
                <a:sym typeface="Symbol" charset="0"/>
              </a:rPr>
              <a:t>xy</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z</a:t>
            </a:r>
            <a:r>
              <a:rPr lang="en-US" sz="2000" dirty="0">
                <a:latin typeface="Arial" charset="0"/>
                <a:ea typeface="MS PGothic" charset="0"/>
                <a:sym typeface="Symbol" charset="0"/>
              </a:rPr>
              <a:t>  L</a:t>
            </a:r>
          </a:p>
          <a:p>
            <a:pPr lvl="1"/>
            <a:r>
              <a:rPr lang="en-US" sz="1800" dirty="0">
                <a:solidFill>
                  <a:srgbClr val="CC3300"/>
                </a:solidFill>
                <a:latin typeface="Arial" charset="0"/>
                <a:ea typeface="MS PGothic" charset="0"/>
                <a:sym typeface="Symbol" charset="0"/>
              </a:rPr>
              <a:t>We CANNOT choose split</a:t>
            </a:r>
            <a:r>
              <a:rPr lang="en-US" sz="1800" dirty="0">
                <a:solidFill>
                  <a:srgbClr val="7030A0"/>
                </a:solidFill>
                <a:latin typeface="Arial" charset="0"/>
                <a:ea typeface="MS PGothic" charset="0"/>
                <a:sym typeface="Symbol" charset="0"/>
              </a:rPr>
              <a:t>, but P.L. is constrained by N</a:t>
            </a:r>
          </a:p>
          <a:p>
            <a:r>
              <a:rPr lang="en-US" sz="2000" dirty="0">
                <a:latin typeface="Arial" charset="0"/>
                <a:ea typeface="MS PGothic" charset="0"/>
                <a:sym typeface="Symbol" charset="0"/>
              </a:rPr>
              <a:t>Our turn: Choose </a:t>
            </a:r>
            <a:r>
              <a:rPr lang="en-US" sz="2000" dirty="0" err="1">
                <a:latin typeface="Arial" charset="0"/>
                <a:ea typeface="MS PGothic" charset="0"/>
                <a:sym typeface="Symbol" charset="0"/>
              </a:rPr>
              <a:t>i</a:t>
            </a:r>
            <a:r>
              <a:rPr lang="en-US" sz="2000" dirty="0">
                <a:latin typeface="Arial" charset="0"/>
                <a:ea typeface="MS PGothic" charset="0"/>
                <a:sym typeface="Symbol" charset="0"/>
              </a:rPr>
              <a:t> = 0.</a:t>
            </a:r>
          </a:p>
          <a:p>
            <a:pPr lvl="1"/>
            <a:r>
              <a:rPr lang="en-US" sz="1800" dirty="0">
                <a:solidFill>
                  <a:srgbClr val="004E00"/>
                </a:solidFill>
                <a:latin typeface="Arial" charset="0"/>
                <a:ea typeface="MS PGothic" charset="0"/>
                <a:sym typeface="Symbol" charset="0"/>
              </a:rPr>
              <a:t>We have the power here</a:t>
            </a:r>
          </a:p>
          <a:p>
            <a:r>
              <a:rPr lang="en-US" sz="2000" dirty="0">
                <a:latin typeface="Arial" charset="0"/>
                <a:ea typeface="MS PGothic" charset="0"/>
                <a:sym typeface="Symbol" charset="0"/>
              </a:rPr>
              <a:t>P.L: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baseline="30000" dirty="0">
                <a:latin typeface="Arial" charset="0"/>
                <a:ea typeface="MS PGothic" charset="0"/>
                <a:sym typeface="Symbol" charset="0"/>
              </a:rPr>
              <a:t>-|</a:t>
            </a:r>
            <a:r>
              <a:rPr lang="en-US" sz="2000" baseline="30000" dirty="0" err="1">
                <a:latin typeface="Arial" charset="0"/>
                <a:ea typeface="MS PGothic" charset="0"/>
                <a:sym typeface="Symbol" charset="0"/>
              </a:rPr>
              <a:t>y|</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L; just a consequence of P.L.</a:t>
            </a:r>
            <a:endParaRPr lang="en-US" sz="1800" dirty="0">
              <a:latin typeface="Arial" charset="0"/>
              <a:ea typeface="MS PGothic" charset="0"/>
              <a:sym typeface="Symbol" charset="0"/>
            </a:endParaRPr>
          </a:p>
          <a:p>
            <a:r>
              <a:rPr lang="en-US" sz="2000" dirty="0">
                <a:latin typeface="Arial" charset="0"/>
                <a:ea typeface="MS PGothic" charset="0"/>
                <a:sym typeface="Symbol" charset="0"/>
              </a:rPr>
              <a:t>Our turn: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baseline="30000" dirty="0">
                <a:latin typeface="Arial" charset="0"/>
                <a:ea typeface="MS PGothic" charset="0"/>
                <a:sym typeface="Symbol" charset="0"/>
              </a:rPr>
              <a:t>-|</a:t>
            </a:r>
            <a:r>
              <a:rPr lang="en-US" sz="2000" baseline="30000" dirty="0" err="1">
                <a:latin typeface="Arial" charset="0"/>
                <a:ea typeface="MS PGothic" charset="0"/>
                <a:sym typeface="Symbol" charset="0"/>
              </a:rPr>
              <a:t>y|</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a:t>
            </a:r>
            <a:r>
              <a:rPr lang="en-US" sz="2000" b="1" dirty="0">
                <a:latin typeface="Arial" charset="0"/>
                <a:ea typeface="MS PGothic" charset="0"/>
                <a:sym typeface="Symbol" charset="0"/>
              </a:rPr>
              <a:t></a:t>
            </a:r>
            <a:r>
              <a:rPr lang="en-US" sz="2000" dirty="0">
                <a:latin typeface="Arial" charset="0"/>
                <a:ea typeface="MS PGothic" charset="0"/>
                <a:sym typeface="Symbol" charset="0"/>
              </a:rPr>
              <a:t> L; just a consequence of L’s structure</a:t>
            </a:r>
          </a:p>
          <a:p>
            <a:r>
              <a:rPr lang="en-US" sz="2000" dirty="0">
                <a:latin typeface="Arial" charset="0"/>
                <a:ea typeface="MS PGothic" charset="0"/>
                <a:sym typeface="Symbol" charset="0"/>
              </a:rPr>
              <a:t>CONTRADICTION, so L is </a:t>
            </a:r>
            <a:r>
              <a:rPr lang="en-US" sz="2000" u="sng" dirty="0">
                <a:latin typeface="Arial" charset="0"/>
                <a:ea typeface="MS PGothic" charset="0"/>
                <a:sym typeface="Symbol" charset="0"/>
              </a:rPr>
              <a:t>NOT</a:t>
            </a:r>
            <a:r>
              <a:rPr lang="en-US" sz="2000" dirty="0">
                <a:latin typeface="Arial" charset="0"/>
                <a:ea typeface="MS PGothic" charset="0"/>
                <a:sym typeface="Symbol" charset="0"/>
              </a:rPr>
              <a:t> regular</a:t>
            </a:r>
          </a:p>
          <a:p>
            <a:endParaRPr lang="en-US" sz="1800" dirty="0">
              <a:latin typeface="Arial" charset="0"/>
              <a:ea typeface="MS PGothic" charset="0"/>
              <a:sym typeface="Symbol" charset="0"/>
            </a:endParaRPr>
          </a:p>
          <a:p>
            <a:endParaRPr lang="en-US" sz="1800" dirty="0">
              <a:latin typeface="Arial" charset="0"/>
              <a:ea typeface="MS PGothic" charset="0"/>
              <a:sym typeface="Symbol" charset="0"/>
            </a:endParaRPr>
          </a:p>
        </p:txBody>
      </p:sp>
      <p:sp>
        <p:nvSpPr>
          <p:cNvPr id="993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3D0CE72-0838-2B4F-8E12-BD00493163AB}" type="datetime1">
              <a:rPr lang="en-US" smtClean="0"/>
              <a:t>4/7/19</a:t>
            </a:fld>
            <a:endParaRPr lang="en-US"/>
          </a:p>
        </p:txBody>
      </p:sp>
      <p:sp>
        <p:nvSpPr>
          <p:cNvPr id="993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6EC68-0EC4-DC4E-919D-86982EA92498}" type="slidenum">
              <a:rPr lang="en-US"/>
              <a:pPr/>
              <a:t>110</a:t>
            </a:fld>
            <a:endParaRPr lang="en-US"/>
          </a:p>
        </p:txBody>
      </p:sp>
      <p:sp>
        <p:nvSpPr>
          <p:cNvPr id="7" name="Footer Placeholder 4">
            <a:extLst>
              <a:ext uri="{FF2B5EF4-FFF2-40B4-BE49-F238E27FC236}">
                <a16:creationId xmlns:a16="http://schemas.microsoft.com/office/drawing/2014/main" id="{834E2BD3-5FA0-1F49-A79F-112D7D65628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9188134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err="1">
                <a:latin typeface="Arial" charset="0"/>
                <a:ea typeface="MS PGothic" charset="0"/>
              </a:rPr>
              <a:t>xwx</a:t>
            </a:r>
            <a:r>
              <a:rPr lang="en-US">
                <a:latin typeface="Arial" charset="0"/>
                <a:ea typeface="MS PGothic" charset="0"/>
              </a:rPr>
              <a:t> is not Regular (PL)</a:t>
            </a:r>
          </a:p>
        </p:txBody>
      </p:sp>
      <p:sp>
        <p:nvSpPr>
          <p:cNvPr id="102403" name="Content Placeholder 2"/>
          <p:cNvSpPr>
            <a:spLocks noGrp="1"/>
          </p:cNvSpPr>
          <p:nvPr>
            <p:ph idx="1"/>
          </p:nvPr>
        </p:nvSpPr>
        <p:spPr/>
        <p:txBody>
          <a:bodyPr/>
          <a:lstStyle/>
          <a:p>
            <a:r>
              <a:rPr lang="en-US" sz="2000" b="1" dirty="0">
                <a:latin typeface="Arial" charset="0"/>
                <a:ea typeface="MS PGothic" charset="0"/>
              </a:rPr>
              <a:t>L = { x w x | </a:t>
            </a:r>
            <a:r>
              <a:rPr lang="en-US" sz="2000" b="1" dirty="0" err="1">
                <a:latin typeface="Arial" charset="0"/>
                <a:ea typeface="MS PGothic" charset="0"/>
              </a:rPr>
              <a:t>x,w</a:t>
            </a:r>
            <a:r>
              <a:rPr lang="en-US" sz="2000" dirty="0">
                <a:latin typeface="Arial" charset="0"/>
                <a:ea typeface="MS PGothic" charset="0"/>
              </a:rPr>
              <a:t>∈</a:t>
            </a:r>
            <a:r>
              <a:rPr lang="en-US" sz="2000" b="1" dirty="0">
                <a:latin typeface="Arial" charset="0"/>
                <a:ea typeface="MS PGothic" charset="0"/>
              </a:rPr>
              <a:t>{</a:t>
            </a:r>
            <a:r>
              <a:rPr lang="en-US" sz="2000" b="1" dirty="0" err="1">
                <a:latin typeface="Arial" charset="0"/>
                <a:ea typeface="MS PGothic" charset="0"/>
              </a:rPr>
              <a:t>a,b</a:t>
            </a:r>
            <a:r>
              <a:rPr lang="en-US" sz="2000" b="1" dirty="0">
                <a:latin typeface="Arial" charset="0"/>
                <a:ea typeface="MS PGothic" charset="0"/>
              </a:rPr>
              <a:t>}+} : </a:t>
            </a:r>
          </a:p>
          <a:p>
            <a:r>
              <a:rPr lang="en-US" sz="1800" dirty="0">
                <a:latin typeface="Arial" charset="0"/>
                <a:ea typeface="MS PGothic" charset="0"/>
              </a:rPr>
              <a:t>Assume that L is Regular.</a:t>
            </a:r>
          </a:p>
          <a:p>
            <a:r>
              <a:rPr lang="en-US" sz="1800" dirty="0">
                <a:latin typeface="Arial" charset="0"/>
                <a:ea typeface="MS PGothic" charset="0"/>
              </a:rPr>
              <a:t>PL:    Let N &gt; 0 be given by the Pumping Lemma.</a:t>
            </a:r>
          </a:p>
          <a:p>
            <a:r>
              <a:rPr lang="en-US" sz="1800" dirty="0">
                <a:latin typeface="Arial" charset="0"/>
                <a:ea typeface="MS PGothic" charset="0"/>
              </a:rPr>
              <a:t>YOU: Let s be a string, s ∈ L, such that s = </a:t>
            </a:r>
            <a:r>
              <a:rPr lang="en-US" sz="1800" dirty="0" err="1">
                <a:latin typeface="Arial" charset="0"/>
                <a:ea typeface="MS PGothic" charset="0"/>
              </a:rPr>
              <a:t>a</a:t>
            </a:r>
            <a:r>
              <a:rPr lang="en-US" sz="1800" baseline="30000" dirty="0" err="1">
                <a:latin typeface="Arial" charset="0"/>
                <a:ea typeface="MS PGothic" charset="0"/>
              </a:rPr>
              <a:t>N</a:t>
            </a:r>
            <a:r>
              <a:rPr lang="en-US" sz="1800" dirty="0" err="1">
                <a:latin typeface="Arial" charset="0"/>
                <a:ea typeface="MS PGothic" charset="0"/>
              </a:rPr>
              <a:t>baa</a:t>
            </a:r>
            <a:r>
              <a:rPr lang="en-US" sz="1800" baseline="30000" dirty="0" err="1">
                <a:latin typeface="Arial" charset="0"/>
                <a:ea typeface="MS PGothic" charset="0"/>
              </a:rPr>
              <a:t>N</a:t>
            </a:r>
            <a:r>
              <a:rPr lang="en-US" sz="1800" dirty="0" err="1">
                <a:latin typeface="Arial" charset="0"/>
                <a:ea typeface="MS PGothic" charset="0"/>
              </a:rPr>
              <a:t>b</a:t>
            </a:r>
            <a:endParaRPr lang="en-US" sz="1800" dirty="0">
              <a:latin typeface="Arial" charset="0"/>
              <a:ea typeface="MS PGothic" charset="0"/>
            </a:endParaRPr>
          </a:p>
          <a:p>
            <a:r>
              <a:rPr lang="en-US" sz="1800" dirty="0">
                <a:latin typeface="Arial" charset="0"/>
                <a:ea typeface="MS PGothic" charset="0"/>
              </a:rPr>
              <a:t>PL:    Since s ∈ L and |s| ≥ N, s can be split into 3 pieces, s = xyz, such that |</a:t>
            </a:r>
            <a:r>
              <a:rPr lang="en-US" sz="1800" dirty="0" err="1">
                <a:latin typeface="Arial" charset="0"/>
                <a:ea typeface="MS PGothic" charset="0"/>
              </a:rPr>
              <a:t>xy</a:t>
            </a:r>
            <a:r>
              <a:rPr lang="en-US" sz="1800" dirty="0">
                <a:latin typeface="Arial" charset="0"/>
                <a:ea typeface="MS PGothic" charset="0"/>
              </a:rPr>
              <a:t>| ≤ N and |y| &gt; 0 and ∀ </a:t>
            </a:r>
            <a:r>
              <a:rPr lang="en-US" sz="1800" dirty="0" err="1">
                <a:latin typeface="Arial" charset="0"/>
                <a:ea typeface="MS PGothic" charset="0"/>
              </a:rPr>
              <a:t>i</a:t>
            </a:r>
            <a:r>
              <a:rPr lang="en-US" sz="1800" dirty="0">
                <a:latin typeface="Arial" charset="0"/>
                <a:ea typeface="MS PGothic" charset="0"/>
              </a:rPr>
              <a:t> ≥ 0 </a:t>
            </a:r>
            <a:r>
              <a:rPr lang="en-US" sz="1800" dirty="0" err="1">
                <a:latin typeface="Arial" charset="0"/>
                <a:ea typeface="MS PGothic" charset="0"/>
              </a:rPr>
              <a:t>xy</a:t>
            </a:r>
            <a:r>
              <a:rPr lang="en-US" sz="1800" baseline="30000" dirty="0" err="1">
                <a:latin typeface="Arial" charset="0"/>
                <a:ea typeface="MS PGothic" charset="0"/>
              </a:rPr>
              <a:t>i</a:t>
            </a:r>
            <a:r>
              <a:rPr lang="en-US" sz="1800" dirty="0" err="1">
                <a:latin typeface="Arial" charset="0"/>
                <a:ea typeface="MS PGothic" charset="0"/>
              </a:rPr>
              <a:t>z</a:t>
            </a:r>
            <a:r>
              <a:rPr lang="en-US" sz="1800" dirty="0">
                <a:latin typeface="Arial" charset="0"/>
                <a:ea typeface="MS PGothic" charset="0"/>
              </a:rPr>
              <a:t> ∈ L</a:t>
            </a:r>
          </a:p>
          <a:p>
            <a:r>
              <a:rPr lang="en-US" sz="1800" dirty="0">
                <a:latin typeface="Arial" charset="0"/>
                <a:ea typeface="MS PGothic" charset="0"/>
              </a:rPr>
              <a:t>YOU: Choose </a:t>
            </a:r>
            <a:r>
              <a:rPr lang="en-US" sz="1800" dirty="0" err="1">
                <a:latin typeface="Arial" charset="0"/>
                <a:ea typeface="MS PGothic" charset="0"/>
              </a:rPr>
              <a:t>i</a:t>
            </a:r>
            <a:r>
              <a:rPr lang="en-US" sz="1800" dirty="0">
                <a:latin typeface="Arial" charset="0"/>
                <a:ea typeface="MS PGothic" charset="0"/>
              </a:rPr>
              <a:t> = 2</a:t>
            </a:r>
          </a:p>
          <a:p>
            <a:r>
              <a:rPr lang="en-US" sz="1800" dirty="0">
                <a:latin typeface="Arial" charset="0"/>
                <a:ea typeface="MS PGothic" charset="0"/>
              </a:rPr>
              <a:t>PL:    xy</a:t>
            </a:r>
            <a:r>
              <a:rPr lang="en-US" sz="1800" baseline="30000" dirty="0">
                <a:latin typeface="Arial" charset="0"/>
                <a:ea typeface="MS PGothic" charset="0"/>
              </a:rPr>
              <a:t>2</a:t>
            </a:r>
            <a:r>
              <a:rPr lang="en-US" sz="1800" dirty="0">
                <a:latin typeface="Arial" charset="0"/>
                <a:ea typeface="MS PGothic" charset="0"/>
              </a:rPr>
              <a:t>z = </a:t>
            </a:r>
            <a:r>
              <a:rPr lang="en-US" sz="1800" dirty="0" err="1">
                <a:latin typeface="Arial" charset="0"/>
                <a:ea typeface="MS PGothic" charset="0"/>
              </a:rPr>
              <a:t>xyyz</a:t>
            </a:r>
            <a:r>
              <a:rPr lang="en-US" sz="1800" dirty="0">
                <a:latin typeface="Arial" charset="0"/>
                <a:ea typeface="MS PGothic" charset="0"/>
              </a:rPr>
              <a:t> ∈ L </a:t>
            </a:r>
          </a:p>
          <a:p>
            <a:r>
              <a:rPr lang="en-US" sz="1800" dirty="0">
                <a:latin typeface="Arial" charset="0"/>
                <a:ea typeface="MS PGothic" charset="0"/>
              </a:rPr>
              <a:t>Thus, </a:t>
            </a:r>
            <a:r>
              <a:rPr lang="en-US" sz="1800" dirty="0" err="1">
                <a:latin typeface="Arial" charset="0"/>
                <a:ea typeface="MS PGothic" charset="0"/>
              </a:rPr>
              <a:t>a</a:t>
            </a:r>
            <a:r>
              <a:rPr lang="en-US" sz="1800" baseline="30000" dirty="0" err="1">
                <a:latin typeface="Arial" charset="0"/>
                <a:ea typeface="MS PGothic" charset="0"/>
              </a:rPr>
              <a:t>N</a:t>
            </a:r>
            <a:r>
              <a:rPr lang="en-US" sz="1800" baseline="30000" dirty="0">
                <a:latin typeface="Arial" charset="0"/>
                <a:ea typeface="MS PGothic" charset="0"/>
              </a:rPr>
              <a:t> + |</a:t>
            </a:r>
            <a:r>
              <a:rPr lang="en-US" sz="1800" baseline="30000" dirty="0" err="1">
                <a:latin typeface="Arial" charset="0"/>
                <a:ea typeface="MS PGothic" charset="0"/>
              </a:rPr>
              <a:t>y|</a:t>
            </a:r>
            <a:r>
              <a:rPr lang="en-US" sz="1800" dirty="0" err="1">
                <a:latin typeface="Arial" charset="0"/>
                <a:ea typeface="MS PGothic" charset="0"/>
              </a:rPr>
              <a:t>baa</a:t>
            </a:r>
            <a:r>
              <a:rPr lang="en-US" sz="1800" baseline="30000" dirty="0" err="1">
                <a:latin typeface="Arial" charset="0"/>
                <a:ea typeface="MS PGothic" charset="0"/>
              </a:rPr>
              <a:t>N</a:t>
            </a:r>
            <a:r>
              <a:rPr lang="en-US" sz="1800" dirty="0" err="1">
                <a:latin typeface="Arial" charset="0"/>
                <a:ea typeface="MS PGothic" charset="0"/>
              </a:rPr>
              <a:t>b</a:t>
            </a:r>
            <a:r>
              <a:rPr lang="en-US" sz="1800" dirty="0">
                <a:latin typeface="Arial" charset="0"/>
                <a:ea typeface="MS PGothic" charset="0"/>
              </a:rPr>
              <a:t> would be in L, but this is not so since N+|y| ≠ N</a:t>
            </a:r>
          </a:p>
          <a:p>
            <a:r>
              <a:rPr lang="en-US" sz="1800" dirty="0">
                <a:latin typeface="Arial" charset="0"/>
                <a:ea typeface="MS PGothic" charset="0"/>
              </a:rPr>
              <a:t>We have arrived at a contradiction.</a:t>
            </a:r>
          </a:p>
          <a:p>
            <a:r>
              <a:rPr lang="en-US" sz="1800" dirty="0">
                <a:latin typeface="Arial" charset="0"/>
                <a:ea typeface="MS PGothic" charset="0"/>
              </a:rPr>
              <a:t>Therefore L is not Regular.</a:t>
            </a:r>
          </a:p>
        </p:txBody>
      </p:sp>
      <p:sp>
        <p:nvSpPr>
          <p:cNvPr id="1024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CC35962-1190-9441-BF4A-C8BAAE9F4BBA}" type="datetime1">
              <a:rPr lang="en-US" smtClean="0"/>
              <a:t>4/7/19</a:t>
            </a:fld>
            <a:endParaRPr lang="en-US"/>
          </a:p>
        </p:txBody>
      </p:sp>
      <p:sp>
        <p:nvSpPr>
          <p:cNvPr id="1024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6FFAA4-A83E-BE45-ACD3-934A84AD4AA5}" type="slidenum">
              <a:rPr lang="en-US"/>
              <a:pPr/>
              <a:t>111</a:t>
            </a:fld>
            <a:endParaRPr lang="en-US"/>
          </a:p>
        </p:txBody>
      </p:sp>
      <p:sp>
        <p:nvSpPr>
          <p:cNvPr id="7" name="Footer Placeholder 4">
            <a:extLst>
              <a:ext uri="{FF2B5EF4-FFF2-40B4-BE49-F238E27FC236}">
                <a16:creationId xmlns:a16="http://schemas.microsoft.com/office/drawing/2014/main" id="{2CA71646-A86C-A14A-9E0D-757E5746A93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840411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dirty="0" err="1">
                <a:ea typeface="MS PGothic" charset="0"/>
              </a:rPr>
              <a:t>a</a:t>
            </a:r>
            <a:r>
              <a:rPr lang="en-US" baseline="30000" dirty="0" err="1">
                <a:ea typeface="MS PGothic" charset="0"/>
              </a:rPr>
              <a:t>Fib</a:t>
            </a:r>
            <a:r>
              <a:rPr lang="en-US" baseline="30000" dirty="0">
                <a:ea typeface="MS PGothic" charset="0"/>
              </a:rPr>
              <a:t>(k)</a:t>
            </a:r>
            <a:r>
              <a:rPr lang="en-US" dirty="0">
                <a:ea typeface="MS PGothic" charset="0"/>
              </a:rPr>
              <a:t> is </a:t>
            </a:r>
            <a:r>
              <a:rPr lang="en-US" dirty="0">
                <a:latin typeface="Arial" charset="0"/>
                <a:ea typeface="MS PGothic" charset="0"/>
              </a:rPr>
              <a:t>not Regular (PL)</a:t>
            </a:r>
          </a:p>
        </p:txBody>
      </p:sp>
      <p:sp>
        <p:nvSpPr>
          <p:cNvPr id="102403" name="Content Placeholder 2"/>
          <p:cNvSpPr>
            <a:spLocks noGrp="1"/>
          </p:cNvSpPr>
          <p:nvPr>
            <p:ph idx="1"/>
          </p:nvPr>
        </p:nvSpPr>
        <p:spPr/>
        <p:txBody>
          <a:bodyPr/>
          <a:lstStyle/>
          <a:p>
            <a:r>
              <a:rPr lang="pl-PL" sz="2000" b="1" dirty="0">
                <a:latin typeface="Arial" charset="0"/>
                <a:ea typeface="MS PGothic" charset="0"/>
              </a:rPr>
              <a:t>L = {</a:t>
            </a:r>
            <a:r>
              <a:rPr lang="en-US" sz="2000" b="1" dirty="0" err="1">
                <a:ea typeface="MS PGothic" charset="0"/>
              </a:rPr>
              <a:t>a</a:t>
            </a:r>
            <a:r>
              <a:rPr lang="en-US" sz="2000" b="1" baseline="30000" dirty="0" err="1">
                <a:ea typeface="MS PGothic" charset="0"/>
              </a:rPr>
              <a:t>Fib</a:t>
            </a:r>
            <a:r>
              <a:rPr lang="en-US" sz="2000" b="1" baseline="30000" dirty="0">
                <a:ea typeface="MS PGothic" charset="0"/>
              </a:rPr>
              <a:t>(k) </a:t>
            </a:r>
            <a:r>
              <a:rPr lang="en-US" sz="2000" b="1" dirty="0">
                <a:ea typeface="MS PGothic" charset="0"/>
              </a:rPr>
              <a:t>| k&gt;0</a:t>
            </a:r>
            <a:r>
              <a:rPr lang="pl-PL" sz="2000" b="1" dirty="0">
                <a:latin typeface="Arial" charset="0"/>
                <a:ea typeface="MS PGothic" charset="0"/>
              </a:rPr>
              <a:t>} : </a:t>
            </a:r>
          </a:p>
          <a:p>
            <a:r>
              <a:rPr lang="en-US" sz="1800" dirty="0"/>
              <a:t>Assume that L is regular</a:t>
            </a:r>
            <a:endParaRPr lang="en-US" sz="1600" dirty="0"/>
          </a:p>
          <a:p>
            <a:r>
              <a:rPr lang="en-US" sz="1800" dirty="0"/>
              <a:t>Let N be the positive integer given by the Pumping Lemma</a:t>
            </a:r>
            <a:endParaRPr lang="en-US" sz="1600" dirty="0"/>
          </a:p>
          <a:p>
            <a:r>
              <a:rPr lang="en-US" sz="1800" dirty="0"/>
              <a:t>Let </a:t>
            </a:r>
            <a:r>
              <a:rPr lang="en-US" sz="1800" i="1" dirty="0"/>
              <a:t>s</a:t>
            </a:r>
            <a:r>
              <a:rPr lang="en-US" sz="1800" dirty="0"/>
              <a:t> be a string </a:t>
            </a:r>
            <a:r>
              <a:rPr lang="en-US" sz="1800" b="1" dirty="0"/>
              <a:t>s = </a:t>
            </a:r>
            <a:r>
              <a:rPr lang="en-US" sz="1800" b="1" dirty="0" err="1"/>
              <a:t>a</a:t>
            </a:r>
            <a:r>
              <a:rPr lang="en-US" sz="1800" b="1" baseline="30000" dirty="0" err="1">
                <a:ea typeface="MS PGothic" charset="0"/>
              </a:rPr>
              <a:t>Fib</a:t>
            </a:r>
            <a:r>
              <a:rPr lang="en-US" sz="1800" b="1" baseline="30000" dirty="0">
                <a:ea typeface="MS PGothic" charset="0"/>
              </a:rPr>
              <a:t>(N+3)</a:t>
            </a:r>
            <a:r>
              <a:rPr lang="en-US" sz="1800" b="1" dirty="0">
                <a:sym typeface="Symbol"/>
              </a:rPr>
              <a:t></a:t>
            </a:r>
            <a:r>
              <a:rPr lang="en-US" sz="1800" b="1" dirty="0"/>
              <a:t> L</a:t>
            </a:r>
            <a:endParaRPr lang="en-US" sz="1600" b="1" dirty="0"/>
          </a:p>
          <a:p>
            <a:r>
              <a:rPr lang="en-US" sz="1800" dirty="0"/>
              <a:t>Since </a:t>
            </a:r>
            <a:r>
              <a:rPr lang="en-US" sz="1800" i="1" dirty="0"/>
              <a:t>s</a:t>
            </a:r>
            <a:r>
              <a:rPr lang="en-US" sz="1800" dirty="0"/>
              <a:t> </a:t>
            </a:r>
            <a:r>
              <a:rPr lang="en-US" sz="1800" dirty="0">
                <a:sym typeface="Symbol"/>
              </a:rPr>
              <a:t></a:t>
            </a:r>
            <a:r>
              <a:rPr lang="en-US" sz="1800" dirty="0"/>
              <a:t> L and |s| ≥ N (Fib(N+3)&gt;N in all cases; actually Fib(N+2)&gt;N as well), s is split by PL into xyz, where |</a:t>
            </a:r>
            <a:r>
              <a:rPr lang="en-US" sz="1800" dirty="0" err="1"/>
              <a:t>xy</a:t>
            </a:r>
            <a:r>
              <a:rPr lang="en-US" sz="1800" dirty="0"/>
              <a:t>| ≤ N  and |y| &gt; 0 and for all </a:t>
            </a:r>
            <a:r>
              <a:rPr lang="en-US" sz="1800" dirty="0" err="1"/>
              <a:t>i</a:t>
            </a:r>
            <a:r>
              <a:rPr lang="en-US" sz="1800" dirty="0"/>
              <a:t> ≥ 0, </a:t>
            </a:r>
            <a:r>
              <a:rPr lang="en-US" sz="1800" dirty="0" err="1"/>
              <a:t>xy</a:t>
            </a:r>
            <a:r>
              <a:rPr lang="en-US" sz="1800" baseline="30000" dirty="0" err="1"/>
              <a:t>i</a:t>
            </a:r>
            <a:r>
              <a:rPr lang="en-US" sz="1800" dirty="0" err="1"/>
              <a:t>z</a:t>
            </a:r>
            <a:r>
              <a:rPr lang="en-US" sz="1800" dirty="0"/>
              <a:t> </a:t>
            </a:r>
            <a:r>
              <a:rPr lang="en-US" sz="1800" dirty="0">
                <a:sym typeface="Symbol"/>
              </a:rPr>
              <a:t></a:t>
            </a:r>
            <a:r>
              <a:rPr lang="en-US" sz="1800" dirty="0"/>
              <a:t> L</a:t>
            </a:r>
            <a:endParaRPr lang="en-US" sz="1600" dirty="0"/>
          </a:p>
          <a:p>
            <a:r>
              <a:rPr lang="en-US" sz="1800" dirty="0"/>
              <a:t>We choose </a:t>
            </a:r>
            <a:r>
              <a:rPr lang="en-US" sz="1800" dirty="0" err="1"/>
              <a:t>i</a:t>
            </a:r>
            <a:r>
              <a:rPr lang="en-US" sz="1800" dirty="0"/>
              <a:t> = 2; by PL: xy</a:t>
            </a:r>
            <a:r>
              <a:rPr lang="en-US" sz="1800" baseline="30000" dirty="0"/>
              <a:t>2</a:t>
            </a:r>
            <a:r>
              <a:rPr lang="en-US" sz="1800" dirty="0"/>
              <a:t>z = </a:t>
            </a:r>
            <a:r>
              <a:rPr lang="en-US" sz="1800" dirty="0" err="1"/>
              <a:t>xyyz</a:t>
            </a:r>
            <a:r>
              <a:rPr lang="en-US" sz="1800" dirty="0">
                <a:sym typeface="Symbol"/>
              </a:rPr>
              <a:t></a:t>
            </a:r>
            <a:r>
              <a:rPr lang="en-US" sz="1800" dirty="0"/>
              <a:t> L</a:t>
            </a:r>
            <a:endParaRPr lang="en-US" sz="1600" dirty="0"/>
          </a:p>
          <a:p>
            <a:r>
              <a:rPr lang="en-US" sz="1800" dirty="0"/>
              <a:t>Thus, </a:t>
            </a:r>
            <a:r>
              <a:rPr lang="en-US" sz="1800" dirty="0" err="1"/>
              <a:t>a</a:t>
            </a:r>
            <a:r>
              <a:rPr lang="en-US" sz="1800" baseline="30000" dirty="0" err="1"/>
              <a:t>Fib</a:t>
            </a:r>
            <a:r>
              <a:rPr lang="en-US" sz="1800" baseline="30000" dirty="0"/>
              <a:t>(N+3)+|y|</a:t>
            </a:r>
            <a:r>
              <a:rPr lang="en-US" sz="1800" dirty="0"/>
              <a:t> would be </a:t>
            </a:r>
            <a:r>
              <a:rPr lang="en-US" sz="1800" dirty="0">
                <a:sym typeface="Symbol"/>
              </a:rPr>
              <a:t></a:t>
            </a:r>
            <a:r>
              <a:rPr lang="en-US" sz="1800" dirty="0"/>
              <a:t> L. This means that there is a Fibonacci number between Fib(N+3) and Fib(N+3)+N, but the smallest Fibonacci greater than Fib(N+3) is Fib(N+3)+Fib(N+2) and Fib(N+2)&gt;N</a:t>
            </a:r>
            <a:br>
              <a:rPr lang="en-US" sz="1800" dirty="0"/>
            </a:br>
            <a:r>
              <a:rPr lang="en-US" sz="1800" dirty="0"/>
              <a:t>This is a contradiction, therefore L is not regular  ■</a:t>
            </a:r>
          </a:p>
          <a:p>
            <a:r>
              <a:rPr lang="en-US" sz="1800" dirty="0"/>
              <a:t>Note: Using values less than N+3 could be dangerous because N could be 1 and both Fib(2) and Fib(3) are within N (1) of Fib(1).</a:t>
            </a:r>
            <a:endParaRPr lang="en-US" sz="1600" dirty="0"/>
          </a:p>
        </p:txBody>
      </p:sp>
      <p:sp>
        <p:nvSpPr>
          <p:cNvPr id="1024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29D7D9-7E71-D245-921C-F1620616D683}" type="datetime1">
              <a:rPr lang="en-US" smtClean="0"/>
              <a:t>4/7/19</a:t>
            </a:fld>
            <a:endParaRPr lang="en-US"/>
          </a:p>
        </p:txBody>
      </p:sp>
      <p:sp>
        <p:nvSpPr>
          <p:cNvPr id="1024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6FFAA4-A83E-BE45-ACD3-934A84AD4AA5}" type="slidenum">
              <a:rPr lang="en-US"/>
              <a:pPr/>
              <a:t>112</a:t>
            </a:fld>
            <a:endParaRPr lang="en-US"/>
          </a:p>
        </p:txBody>
      </p:sp>
      <p:sp>
        <p:nvSpPr>
          <p:cNvPr id="7" name="Footer Placeholder 4">
            <a:extLst>
              <a:ext uri="{FF2B5EF4-FFF2-40B4-BE49-F238E27FC236}">
                <a16:creationId xmlns:a16="http://schemas.microsoft.com/office/drawing/2014/main" id="{09121B5E-85FD-7C40-AE98-578850170E3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7752529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atin typeface="Arial" charset="0"/>
                <a:ea typeface="MS PGothic" charset="0"/>
              </a:rPr>
              <a:t>Pumping Lemma Problems</a:t>
            </a:r>
          </a:p>
        </p:txBody>
      </p:sp>
      <p:sp>
        <p:nvSpPr>
          <p:cNvPr id="89091" name="Content Placeholder 2"/>
          <p:cNvSpPr>
            <a:spLocks noGrp="1"/>
          </p:cNvSpPr>
          <p:nvPr>
            <p:ph idx="1"/>
          </p:nvPr>
        </p:nvSpPr>
        <p:spPr/>
        <p:txBody>
          <a:bodyPr/>
          <a:lstStyle/>
          <a:p>
            <a:r>
              <a:rPr lang="en-US">
                <a:latin typeface="Arial" charset="0"/>
                <a:ea typeface="MS PGothic" charset="0"/>
              </a:rPr>
              <a:t>Use the Pumping Lemma to show each of the following is not regular</a:t>
            </a:r>
          </a:p>
          <a:p>
            <a:pPr marL="971550" lvl="1" indent="-514350"/>
            <a:r>
              <a:rPr lang="en-US">
                <a:latin typeface="Arial" charset="0"/>
                <a:ea typeface="MS PGothic" charset="0"/>
              </a:rPr>
              <a:t>{ 0</a:t>
            </a:r>
            <a:r>
              <a:rPr lang="en-US" baseline="30000">
                <a:latin typeface="Arial" charset="0"/>
                <a:ea typeface="MS PGothic" charset="0"/>
              </a:rPr>
              <a:t>m</a:t>
            </a:r>
            <a:r>
              <a:rPr lang="en-US">
                <a:latin typeface="Arial" charset="0"/>
                <a:ea typeface="MS PGothic" charset="0"/>
              </a:rPr>
              <a:t> 1</a:t>
            </a:r>
            <a:r>
              <a:rPr lang="en-US" baseline="30000">
                <a:latin typeface="Arial" charset="0"/>
                <a:ea typeface="MS PGothic" charset="0"/>
              </a:rPr>
              <a:t>2n</a:t>
            </a:r>
            <a:r>
              <a:rPr lang="en-US">
                <a:latin typeface="Arial" charset="0"/>
                <a:ea typeface="MS PGothic" charset="0"/>
              </a:rPr>
              <a:t> | m </a:t>
            </a:r>
            <a:r>
              <a:rPr lang="en-US">
                <a:latin typeface="Arial" charset="0"/>
                <a:ea typeface="MS PGothic" charset="0"/>
                <a:sym typeface="Symbol" charset="0"/>
              </a:rPr>
              <a:t></a:t>
            </a:r>
            <a:r>
              <a:rPr lang="en-US">
                <a:latin typeface="Arial" charset="0"/>
                <a:ea typeface="MS PGothic" charset="0"/>
              </a:rPr>
              <a:t> n }</a:t>
            </a:r>
          </a:p>
          <a:p>
            <a:pPr marL="971550" lvl="1" indent="-514350"/>
            <a:r>
              <a:rPr lang="en-US">
                <a:latin typeface="Arial" charset="0"/>
                <a:ea typeface="MS PGothic" charset="0"/>
              </a:rPr>
              <a:t>{ </a:t>
            </a:r>
            <a:r>
              <a:rPr lang="en-US" err="1">
                <a:latin typeface="Arial" charset="0"/>
                <a:ea typeface="MS PGothic" charset="0"/>
              </a:rPr>
              <a:t>ww</a:t>
            </a:r>
            <a:r>
              <a:rPr lang="en-US" baseline="30000" err="1">
                <a:latin typeface="Arial" charset="0"/>
                <a:ea typeface="MS PGothic" charset="0"/>
              </a:rPr>
              <a:t>R</a:t>
            </a:r>
            <a:r>
              <a:rPr lang="en-US">
                <a:latin typeface="Arial" charset="0"/>
                <a:ea typeface="MS PGothic" charset="0"/>
              </a:rPr>
              <a:t> | w </a:t>
            </a:r>
            <a:r>
              <a:rPr lang="en-US">
                <a:latin typeface="Arial" charset="0"/>
                <a:ea typeface="MS PGothic" charset="0"/>
                <a:sym typeface="Symbol" charset="0"/>
              </a:rPr>
              <a:t> {</a:t>
            </a:r>
            <a:r>
              <a:rPr lang="en-US" err="1">
                <a:latin typeface="Arial" charset="0"/>
                <a:ea typeface="MS PGothic" charset="0"/>
                <a:sym typeface="Symbol" charset="0"/>
              </a:rPr>
              <a:t>a,b</a:t>
            </a:r>
            <a:r>
              <a:rPr lang="en-US">
                <a:latin typeface="Arial" charset="0"/>
                <a:ea typeface="MS PGothic" charset="0"/>
                <a:sym typeface="Symbol" charset="0"/>
              </a:rPr>
              <a:t>}</a:t>
            </a:r>
            <a:r>
              <a:rPr lang="en-US" baseline="30000">
                <a:latin typeface="Arial" charset="0"/>
                <a:ea typeface="MS PGothic" charset="0"/>
                <a:sym typeface="Symbol" charset="0"/>
              </a:rPr>
              <a:t>+</a:t>
            </a:r>
            <a:r>
              <a:rPr lang="en-US">
                <a:latin typeface="Arial" charset="0"/>
                <a:ea typeface="MS PGothic" charset="0"/>
                <a:sym typeface="Symbol" charset="0"/>
              </a:rPr>
              <a:t> }</a:t>
            </a:r>
          </a:p>
          <a:p>
            <a:pPr marL="971550" lvl="1" indent="-514350"/>
            <a:r>
              <a:rPr lang="en-US">
                <a:latin typeface="Arial" charset="0"/>
                <a:ea typeface="MS PGothic" charset="0"/>
                <a:sym typeface="Symbol" charset="0"/>
              </a:rPr>
              <a:t>{ 1</a:t>
            </a:r>
            <a:r>
              <a:rPr lang="en-US" baseline="30000">
                <a:latin typeface="Arial" charset="0"/>
                <a:ea typeface="MS PGothic" charset="0"/>
                <a:sym typeface="Symbol" charset="0"/>
              </a:rPr>
              <a:t>n</a:t>
            </a:r>
            <a:r>
              <a:rPr lang="en-US" baseline="50000">
                <a:latin typeface="Arial" charset="0"/>
                <a:ea typeface="MS PGothic" charset="0"/>
                <a:sym typeface="Symbol" charset="0"/>
              </a:rPr>
              <a:t>2</a:t>
            </a:r>
            <a:r>
              <a:rPr lang="en-US">
                <a:latin typeface="Arial" charset="0"/>
                <a:ea typeface="MS PGothic" charset="0"/>
                <a:sym typeface="Symbol" charset="0"/>
              </a:rPr>
              <a:t> | n &gt; 0 }</a:t>
            </a:r>
          </a:p>
          <a:p>
            <a:pPr marL="971550" lvl="1" indent="-514350"/>
            <a:r>
              <a:rPr lang="en-US">
                <a:latin typeface="Arial" charset="0"/>
                <a:ea typeface="MS PGothic" charset="0"/>
                <a:sym typeface="Symbol" charset="0"/>
              </a:rPr>
              <a:t>{ </a:t>
            </a:r>
            <a:r>
              <a:rPr lang="en-US" err="1">
                <a:latin typeface="Arial" charset="0"/>
                <a:ea typeface="MS PGothic" charset="0"/>
                <a:sym typeface="Symbol" charset="0"/>
              </a:rPr>
              <a:t>ww</a:t>
            </a:r>
            <a:r>
              <a:rPr lang="en-US">
                <a:latin typeface="Arial" charset="0"/>
                <a:ea typeface="MS PGothic" charset="0"/>
                <a:sym typeface="Symbol" charset="0"/>
              </a:rPr>
              <a:t> </a:t>
            </a:r>
            <a:r>
              <a:rPr lang="en-US">
                <a:latin typeface="Arial" charset="0"/>
                <a:ea typeface="MS PGothic" charset="0"/>
              </a:rPr>
              <a:t>| w </a:t>
            </a:r>
            <a:r>
              <a:rPr lang="en-US">
                <a:latin typeface="Arial" charset="0"/>
                <a:ea typeface="MS PGothic" charset="0"/>
                <a:sym typeface="Symbol" charset="0"/>
              </a:rPr>
              <a:t> {</a:t>
            </a:r>
            <a:r>
              <a:rPr lang="en-US" err="1">
                <a:latin typeface="Arial" charset="0"/>
                <a:ea typeface="MS PGothic" charset="0"/>
                <a:sym typeface="Symbol" charset="0"/>
              </a:rPr>
              <a:t>a,b</a:t>
            </a:r>
            <a:r>
              <a:rPr lang="en-US">
                <a:latin typeface="Arial" charset="0"/>
                <a:ea typeface="MS PGothic" charset="0"/>
                <a:sym typeface="Symbol" charset="0"/>
              </a:rPr>
              <a:t>}</a:t>
            </a:r>
            <a:r>
              <a:rPr lang="en-US" baseline="30000">
                <a:latin typeface="Arial" charset="0"/>
                <a:ea typeface="MS PGothic" charset="0"/>
                <a:sym typeface="Symbol" charset="0"/>
              </a:rPr>
              <a:t>+</a:t>
            </a:r>
            <a:r>
              <a:rPr lang="en-US">
                <a:latin typeface="Arial" charset="0"/>
                <a:ea typeface="MS PGothic" charset="0"/>
                <a:sym typeface="Symbol" charset="0"/>
              </a:rPr>
              <a:t> }</a:t>
            </a:r>
            <a:endParaRPr lang="en-US">
              <a:latin typeface="Arial" charset="0"/>
              <a:ea typeface="MS PGothic" charset="0"/>
            </a:endParaRPr>
          </a:p>
        </p:txBody>
      </p:sp>
      <p:sp>
        <p:nvSpPr>
          <p:cNvPr id="890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A65CD6F-9A58-F340-8E10-E74015EDA7FB}" type="datetime1">
              <a:rPr lang="en-US" smtClean="0"/>
              <a:t>4/7/19</a:t>
            </a:fld>
            <a:endParaRPr lang="en-US"/>
          </a:p>
        </p:txBody>
      </p:sp>
      <p:sp>
        <p:nvSpPr>
          <p:cNvPr id="890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4DDC27-95A9-A04E-8EDD-424D6EC34787}" type="slidenum">
              <a:rPr lang="en-US"/>
              <a:pPr/>
              <a:t>113</a:t>
            </a:fld>
            <a:endParaRPr lang="en-US"/>
          </a:p>
        </p:txBody>
      </p:sp>
      <p:sp>
        <p:nvSpPr>
          <p:cNvPr id="7" name="Footer Placeholder 4">
            <a:extLst>
              <a:ext uri="{FF2B5EF4-FFF2-40B4-BE49-F238E27FC236}">
                <a16:creationId xmlns:a16="http://schemas.microsoft.com/office/drawing/2014/main" id="{59AD06FA-E329-7D4F-ADB7-88188DBBABD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5239650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Theorem</a:t>
            </a:r>
          </a:p>
        </p:txBody>
      </p:sp>
      <p:sp>
        <p:nvSpPr>
          <p:cNvPr id="100355" name="Content Placeholder 2"/>
          <p:cNvSpPr>
            <a:spLocks noGrp="1"/>
          </p:cNvSpPr>
          <p:nvPr>
            <p:ph idx="1"/>
          </p:nvPr>
        </p:nvSpPr>
        <p:spPr/>
        <p:txBody>
          <a:bodyPr/>
          <a:lstStyle/>
          <a:p>
            <a:pPr marL="0" indent="0">
              <a:buFontTx/>
              <a:buNone/>
            </a:pPr>
            <a:r>
              <a:rPr lang="en-US" sz="2400">
                <a:latin typeface="Arial" charset="0"/>
                <a:ea typeface="MS PGothic" charset="0"/>
                <a:sym typeface="Symbol" charset="0"/>
              </a:rPr>
              <a:t>The following are equivalent:</a:t>
            </a:r>
          </a:p>
          <a:p>
            <a:pPr marL="466725" indent="-466725">
              <a:buFontTx/>
              <a:buAutoNum type="arabicPeriod"/>
            </a:pPr>
            <a:r>
              <a:rPr lang="en-US" sz="2400">
                <a:latin typeface="Arial" charset="0"/>
                <a:ea typeface="MS PGothic" charset="0"/>
                <a:sym typeface="Symbol" charset="0"/>
              </a:rPr>
              <a:t>L is accepted by some DFA</a:t>
            </a:r>
          </a:p>
          <a:p>
            <a:pPr marL="466725" indent="-466725">
              <a:buFontTx/>
              <a:buAutoNum type="arabicPeriod"/>
            </a:pPr>
            <a:r>
              <a:rPr lang="en-US" sz="2400">
                <a:latin typeface="Arial" charset="0"/>
                <a:ea typeface="MS PGothic" charset="0"/>
                <a:sym typeface="Symbol" charset="0"/>
              </a:rPr>
              <a:t>L is the union of some of the classes of a right invariant equivalence relation, R, of finite index.</a:t>
            </a:r>
          </a:p>
          <a:p>
            <a:pPr marL="466725" indent="-466725">
              <a:buFontTx/>
              <a:buAutoNum type="arabicPeriod"/>
            </a:pPr>
            <a:r>
              <a:rPr lang="en-US" sz="2400">
                <a:latin typeface="Arial" charset="0"/>
                <a:ea typeface="MS PGothic" charset="0"/>
                <a:sym typeface="Symbol" charset="0"/>
              </a:rPr>
              <a:t>The specific right invariance equivalence relation </a:t>
            </a:r>
            <a:br>
              <a:rPr lang="en-US" sz="2400">
                <a:latin typeface="Arial" charset="0"/>
                <a:ea typeface="MS PGothic" charset="0"/>
                <a:sym typeface="Symbol" charset="0"/>
              </a:rPr>
            </a:br>
            <a:r>
              <a:rPr lang="en-US" sz="2400">
                <a:latin typeface="Arial" charset="0"/>
                <a:ea typeface="MS PGothic" charset="0"/>
                <a:sym typeface="Symbol" charset="0"/>
              </a:rPr>
              <a:t>R</a:t>
            </a:r>
            <a:r>
              <a:rPr lang="en-US" sz="2400" baseline="-25000">
                <a:latin typeface="Arial" charset="0"/>
                <a:ea typeface="MS PGothic" charset="0"/>
                <a:sym typeface="Symbol" charset="0"/>
              </a:rPr>
              <a:t>L</a:t>
            </a:r>
            <a:r>
              <a:rPr lang="en-US" sz="2400">
                <a:latin typeface="Arial" charset="0"/>
                <a:ea typeface="MS PGothic" charset="0"/>
                <a:sym typeface="Symbol" charset="0"/>
              </a:rPr>
              <a:t> where x R</a:t>
            </a:r>
            <a:r>
              <a:rPr lang="en-US" sz="2400" baseline="-25000">
                <a:latin typeface="Arial" charset="0"/>
                <a:ea typeface="MS PGothic" charset="0"/>
                <a:sym typeface="Symbol" charset="0"/>
              </a:rPr>
              <a:t>L</a:t>
            </a:r>
            <a:r>
              <a:rPr lang="en-US" sz="2400">
                <a:latin typeface="Arial" charset="0"/>
                <a:ea typeface="MS PGothic" charset="0"/>
                <a:sym typeface="Symbol" charset="0"/>
              </a:rPr>
              <a:t> y </a:t>
            </a:r>
            <a:r>
              <a:rPr lang="en-US" sz="2400" err="1">
                <a:latin typeface="Arial" charset="0"/>
                <a:ea typeface="MS PGothic" charset="0"/>
                <a:sym typeface="Symbol" charset="0"/>
              </a:rPr>
              <a:t>iff</a:t>
            </a:r>
            <a:r>
              <a:rPr lang="en-US" sz="2400">
                <a:latin typeface="Arial" charset="0"/>
                <a:ea typeface="MS PGothic" charset="0"/>
                <a:sym typeface="Symbol" charset="0"/>
              </a:rPr>
              <a:t> z [ </a:t>
            </a:r>
            <a:r>
              <a:rPr lang="en-US" sz="2400" err="1">
                <a:latin typeface="Arial" charset="0"/>
                <a:ea typeface="MS PGothic" charset="0"/>
                <a:sym typeface="Symbol" charset="0"/>
              </a:rPr>
              <a:t>xz</a:t>
            </a:r>
            <a:r>
              <a:rPr lang="en-US" sz="2400">
                <a:latin typeface="Arial" charset="0"/>
                <a:ea typeface="MS PGothic" charset="0"/>
                <a:sym typeface="Symbol" charset="0"/>
              </a:rPr>
              <a:t>  L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err="1">
                <a:latin typeface="Arial" charset="0"/>
                <a:ea typeface="MS PGothic" charset="0"/>
                <a:sym typeface="Symbol" charset="0"/>
              </a:rPr>
              <a:t>yz</a:t>
            </a:r>
            <a:r>
              <a:rPr lang="en-US" sz="2400">
                <a:latin typeface="Arial" charset="0"/>
                <a:ea typeface="MS PGothic" charset="0"/>
                <a:sym typeface="Symbol" charset="0"/>
              </a:rPr>
              <a:t>  L ]</a:t>
            </a:r>
            <a:br>
              <a:rPr lang="en-US" sz="2400">
                <a:latin typeface="Arial" charset="0"/>
                <a:ea typeface="MS PGothic" charset="0"/>
                <a:sym typeface="Symbol" charset="0"/>
              </a:rPr>
            </a:br>
            <a:r>
              <a:rPr lang="en-US" sz="2400">
                <a:latin typeface="Arial" charset="0"/>
                <a:ea typeface="MS PGothic" charset="0"/>
                <a:sym typeface="Symbol" charset="0"/>
              </a:rPr>
              <a:t>has finite index</a:t>
            </a:r>
          </a:p>
          <a:p>
            <a:pPr marL="0" indent="0">
              <a:buFontTx/>
              <a:buNone/>
            </a:pPr>
            <a:r>
              <a:rPr lang="en-US" sz="2400">
                <a:latin typeface="Arial" charset="0"/>
                <a:ea typeface="MS PGothic" charset="0"/>
                <a:sym typeface="Symbol" charset="0"/>
              </a:rPr>
              <a:t>Definition. R is a right invariant equivalence relation </a:t>
            </a:r>
            <a:r>
              <a:rPr lang="en-US" sz="2400" err="1">
                <a:latin typeface="Arial" charset="0"/>
                <a:ea typeface="MS PGothic" charset="0"/>
                <a:sym typeface="Symbol" charset="0"/>
              </a:rPr>
              <a:t>iff</a:t>
            </a:r>
            <a:r>
              <a:rPr lang="en-US" sz="2400">
                <a:latin typeface="Arial" charset="0"/>
                <a:ea typeface="MS PGothic" charset="0"/>
                <a:sym typeface="Symbol" charset="0"/>
              </a:rPr>
              <a:t> R is an equivalence relation and z [ x R y implies </a:t>
            </a:r>
            <a:r>
              <a:rPr lang="en-US" sz="2400" err="1">
                <a:latin typeface="Arial" charset="0"/>
                <a:ea typeface="MS PGothic" charset="0"/>
                <a:sym typeface="Symbol" charset="0"/>
              </a:rPr>
              <a:t>xz</a:t>
            </a:r>
            <a:r>
              <a:rPr lang="en-US" sz="2400">
                <a:latin typeface="Arial" charset="0"/>
                <a:ea typeface="MS PGothic" charset="0"/>
                <a:sym typeface="Symbol" charset="0"/>
              </a:rPr>
              <a:t> R </a:t>
            </a:r>
            <a:r>
              <a:rPr lang="en-US" sz="2400" err="1">
                <a:latin typeface="Arial" charset="0"/>
                <a:ea typeface="MS PGothic" charset="0"/>
                <a:sym typeface="Symbol" charset="0"/>
              </a:rPr>
              <a:t>yz</a:t>
            </a:r>
            <a:r>
              <a:rPr lang="en-US" sz="2400">
                <a:latin typeface="Arial" charset="0"/>
                <a:ea typeface="MS PGothic" charset="0"/>
                <a:sym typeface="Symbol" charset="0"/>
              </a:rPr>
              <a:t> ].</a:t>
            </a:r>
          </a:p>
          <a:p>
            <a:pPr marL="0" indent="0">
              <a:buFontTx/>
              <a:buNone/>
            </a:pPr>
            <a:r>
              <a:rPr lang="en-US" sz="2400">
                <a:latin typeface="Arial" charset="0"/>
                <a:ea typeface="MS PGothic" charset="0"/>
                <a:sym typeface="Symbol" charset="0"/>
              </a:rPr>
              <a:t>Note: This is only meaningful for relations over strings.</a:t>
            </a: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95385D-CB98-254F-A384-3C596D292B4A}" type="datetime1">
              <a:rPr lang="en-US" smtClean="0"/>
              <a:t>4/7/19</a:t>
            </a:fld>
            <a:endParaRPr lang="en-US"/>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114</a:t>
            </a:fld>
            <a:endParaRPr lang="en-US"/>
          </a:p>
        </p:txBody>
      </p:sp>
      <p:sp>
        <p:nvSpPr>
          <p:cNvPr id="7" name="Footer Placeholder 4">
            <a:extLst>
              <a:ext uri="{FF2B5EF4-FFF2-40B4-BE49-F238E27FC236}">
                <a16:creationId xmlns:a16="http://schemas.microsoft.com/office/drawing/2014/main" id="{B06469CF-FDF8-5141-9C64-55CFBFEDCCD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9684721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1 ⇒ 2</a:t>
            </a:r>
          </a:p>
        </p:txBody>
      </p:sp>
      <p:sp>
        <p:nvSpPr>
          <p:cNvPr id="100355" name="Content Placeholder 2"/>
          <p:cNvSpPr>
            <a:spLocks noGrp="1"/>
          </p:cNvSpPr>
          <p:nvPr>
            <p:ph idx="1"/>
          </p:nvPr>
        </p:nvSpPr>
        <p:spPr/>
        <p:txBody>
          <a:bodyPr/>
          <a:lstStyle/>
          <a:p>
            <a:pPr marL="466725" indent="-466725">
              <a:buFontTx/>
              <a:buAutoNum type="arabicPeriod"/>
            </a:pPr>
            <a:r>
              <a:rPr lang="en-US" sz="2400">
                <a:latin typeface="Arial" charset="0"/>
                <a:ea typeface="MS PGothic" charset="0"/>
                <a:sym typeface="Symbol" charset="0"/>
              </a:rPr>
              <a:t>Assume L is accepted by some DFA, </a:t>
            </a:r>
            <a:r>
              <a:rPr lang="en-US" sz="2400">
                <a:latin typeface="Arial" charset="0"/>
                <a:ea typeface="MS PGothic" charset="0"/>
              </a:rPr>
              <a:t>A = (Q,Σ,δ,q</a:t>
            </a:r>
            <a:r>
              <a:rPr lang="en-US" sz="2400" baseline="-25000">
                <a:latin typeface="Arial" charset="0"/>
                <a:ea typeface="MS PGothic" charset="0"/>
              </a:rPr>
              <a:t>1</a:t>
            </a:r>
            <a:r>
              <a:rPr lang="en-US" sz="2400">
                <a:latin typeface="Arial" charset="0"/>
                <a:ea typeface="MS PGothic" charset="0"/>
              </a:rPr>
              <a:t>,F) </a:t>
            </a:r>
            <a:endParaRPr lang="en-US" sz="2400">
              <a:latin typeface="Arial" charset="0"/>
              <a:ea typeface="MS PGothic" charset="0"/>
              <a:sym typeface="Symbol" charset="0"/>
            </a:endParaRPr>
          </a:p>
          <a:p>
            <a:pPr marL="466725" indent="-466725">
              <a:buFontTx/>
              <a:buAutoNum type="arabicPeriod"/>
            </a:pPr>
            <a:r>
              <a:rPr lang="en-US" sz="2400">
                <a:latin typeface="Arial" charset="0"/>
                <a:ea typeface="MS PGothic" charset="0"/>
                <a:sym typeface="Symbol" charset="0"/>
              </a:rPr>
              <a:t>Define R</a:t>
            </a:r>
            <a:r>
              <a:rPr lang="en-US" sz="2400" baseline="-25000">
                <a:latin typeface="Arial" charset="0"/>
                <a:ea typeface="MS PGothic" charset="0"/>
                <a:sym typeface="Symbol" charset="0"/>
              </a:rPr>
              <a:t>A</a:t>
            </a:r>
            <a:r>
              <a:rPr lang="en-US" sz="2400">
                <a:latin typeface="Arial" charset="0"/>
                <a:ea typeface="MS PGothic" charset="0"/>
                <a:sym typeface="Symbol" charset="0"/>
              </a:rPr>
              <a:t> by x R</a:t>
            </a:r>
            <a:r>
              <a:rPr lang="en-US" sz="2400" baseline="-25000">
                <a:latin typeface="Arial" charset="0"/>
                <a:ea typeface="MS PGothic" charset="0"/>
                <a:sym typeface="Symbol" charset="0"/>
              </a:rPr>
              <a:t>A</a:t>
            </a:r>
            <a:r>
              <a:rPr lang="en-US" sz="2400">
                <a:latin typeface="Arial" charset="0"/>
                <a:ea typeface="MS PGothic" charset="0"/>
                <a:sym typeface="Symbol" charset="0"/>
              </a:rPr>
              <a:t> y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First, R</a:t>
            </a:r>
            <a:r>
              <a:rPr lang="en-US" sz="2400" baseline="-25000">
                <a:latin typeface="Arial" charset="0"/>
                <a:ea typeface="MS PGothic" charset="0"/>
                <a:sym typeface="Symbol" charset="0"/>
              </a:rPr>
              <a:t>A</a:t>
            </a:r>
            <a:r>
              <a:rPr lang="en-US" sz="2400">
                <a:latin typeface="Arial" charset="0"/>
                <a:ea typeface="MS PGothic" charset="0"/>
                <a:sym typeface="Symbol" charset="0"/>
              </a:rPr>
              <a:t> is defined by equality and so is obviously an equivalence relation (Clearly if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then z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xz)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yz) because A is deterministic. Moreover if z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xz)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yz) then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just by letting z = </a:t>
            </a:r>
            <a:r>
              <a:rPr lang="en-US" sz="2400">
                <a:latin typeface="Symbol" charset="2"/>
                <a:ea typeface="Symbol" charset="2"/>
                <a:cs typeface="Symbol" charset="2"/>
                <a:sym typeface="Symbol" charset="0"/>
              </a:rPr>
              <a:t>l</a:t>
            </a:r>
            <a:r>
              <a:rPr lang="en-US" sz="2400">
                <a:latin typeface="Arial" charset="0"/>
                <a:ea typeface="MS PGothic" charset="0"/>
                <a:sym typeface="Symbol" charset="0"/>
              </a:rPr>
              <a:t>.  Putting it together x R</a:t>
            </a:r>
            <a:r>
              <a:rPr lang="en-US" sz="2400" baseline="-25000">
                <a:latin typeface="Arial" charset="0"/>
                <a:ea typeface="MS PGothic" charset="0"/>
                <a:sym typeface="Symbol" charset="0"/>
              </a:rPr>
              <a:t>A</a:t>
            </a:r>
            <a:r>
              <a:rPr lang="en-US" sz="2400">
                <a:latin typeface="Arial" charset="0"/>
                <a:ea typeface="MS PGothic" charset="0"/>
                <a:sym typeface="Symbol" charset="0"/>
              </a:rPr>
              <a:t> y L </a:t>
            </a:r>
            <a:r>
              <a:rPr lang="en-US" sz="2400" err="1">
                <a:latin typeface="Arial" charset="0"/>
                <a:ea typeface="MS PGothic" charset="0"/>
                <a:sym typeface="Symbol" charset="0"/>
              </a:rPr>
              <a:t>iff</a:t>
            </a:r>
            <a:r>
              <a:rPr lang="en-US" sz="2400">
                <a:latin typeface="Arial" charset="0"/>
                <a:ea typeface="MS PGothic" charset="0"/>
                <a:sym typeface="Symbol" charset="0"/>
              </a:rPr>
              <a:t> z </a:t>
            </a:r>
            <a:r>
              <a:rPr lang="en-US" sz="2400" err="1">
                <a:latin typeface="Arial" charset="0"/>
                <a:ea typeface="MS PGothic" charset="0"/>
                <a:sym typeface="Symbol" charset="0"/>
              </a:rPr>
              <a:t>xz</a:t>
            </a:r>
            <a:r>
              <a:rPr lang="en-US" sz="2400">
                <a:latin typeface="Arial" charset="0"/>
                <a:ea typeface="MS PGothic" charset="0"/>
                <a:sym typeface="Symbol" charset="0"/>
              </a:rPr>
              <a:t> R</a:t>
            </a:r>
            <a:r>
              <a:rPr lang="en-US" sz="2400" baseline="-25000">
                <a:latin typeface="Arial" charset="0"/>
                <a:ea typeface="MS PGothic" charset="0"/>
                <a:sym typeface="Symbol" charset="0"/>
              </a:rPr>
              <a:t>A</a:t>
            </a:r>
            <a:r>
              <a:rPr lang="en-US" sz="2400">
                <a:latin typeface="Arial" charset="0"/>
                <a:ea typeface="MS PGothic" charset="0"/>
                <a:sym typeface="Symbol" charset="0"/>
              </a:rPr>
              <a:t> </a:t>
            </a:r>
            <a:r>
              <a:rPr lang="en-US" sz="2400" err="1">
                <a:latin typeface="Arial" charset="0"/>
                <a:ea typeface="MS PGothic" charset="0"/>
                <a:sym typeface="Symbol" charset="0"/>
              </a:rPr>
              <a:t>yz</a:t>
            </a:r>
            <a:r>
              <a:rPr lang="en-US" sz="2400">
                <a:latin typeface="Arial" charset="0"/>
                <a:ea typeface="MS PGothic" charset="0"/>
                <a:sym typeface="Symbol" charset="0"/>
              </a:rPr>
              <a:t>. Thus, R</a:t>
            </a:r>
            <a:r>
              <a:rPr lang="en-US" sz="2400" baseline="-25000">
                <a:latin typeface="Arial" charset="0"/>
                <a:ea typeface="MS PGothic" charset="0"/>
                <a:sym typeface="Symbol" charset="0"/>
              </a:rPr>
              <a:t>A</a:t>
            </a:r>
            <a:r>
              <a:rPr lang="en-US" sz="2400">
                <a:latin typeface="Arial" charset="0"/>
                <a:ea typeface="MS PGothic" charset="0"/>
                <a:sym typeface="Symbol" charset="0"/>
              </a:rPr>
              <a:t> is right invariant; its index is |Q| which is finite; and </a:t>
            </a:r>
            <a:r>
              <a:rPr lang="en-US" sz="2400" i="1">
                <a:latin typeface="Arial" charset="0"/>
                <a:ea typeface="MS PGothic" charset="0"/>
                <a:sym typeface="Symbol" charset="0"/>
              </a:rPr>
              <a:t>L</a:t>
            </a:r>
            <a:r>
              <a:rPr lang="en-US" sz="2400">
                <a:latin typeface="Arial" charset="0"/>
                <a:ea typeface="MS PGothic" charset="0"/>
                <a:sym typeface="Symbol" charset="0"/>
              </a:rPr>
              <a:t>(A) = ∪</a:t>
            </a:r>
            <a:r>
              <a:rPr lang="en-US" sz="2400" baseline="-25000" err="1">
                <a:latin typeface="Arial" charset="0"/>
                <a:ea typeface="MS PGothic" charset="0"/>
              </a:rPr>
              <a:t>δ</a:t>
            </a:r>
            <a:r>
              <a:rPr lang="en-US" sz="2400" baseline="-25000">
                <a:latin typeface="Arial" charset="0"/>
                <a:ea typeface="MS PGothic" charset="0"/>
                <a:sym typeface="Symbol" charset="0"/>
              </a:rPr>
              <a:t>*(x)∊F</a:t>
            </a:r>
            <a:r>
              <a:rPr lang="en-US" sz="2400">
                <a:latin typeface="Arial" charset="0"/>
                <a:ea typeface="MS PGothic" charset="0"/>
                <a:sym typeface="Symbol" charset="0"/>
              </a:rPr>
              <a:t>[x]</a:t>
            </a:r>
            <a:r>
              <a:rPr lang="en-US" sz="2400" baseline="-25000">
                <a:latin typeface="Arial" charset="0"/>
                <a:ea typeface="MS PGothic" charset="0"/>
                <a:sym typeface="Symbol" charset="0"/>
              </a:rPr>
              <a:t>R</a:t>
            </a:r>
            <a:r>
              <a:rPr lang="en-US" sz="2400" baseline="-35000">
                <a:latin typeface="Arial" charset="0"/>
                <a:ea typeface="MS PGothic" charset="0"/>
                <a:sym typeface="Symbol" charset="0"/>
              </a:rPr>
              <a:t>A</a:t>
            </a:r>
            <a:r>
              <a:rPr lang="en-US" sz="2400">
                <a:latin typeface="Arial" charset="0"/>
                <a:ea typeface="MS PGothic" charset="0"/>
                <a:sym typeface="Symbol" charset="0"/>
              </a:rPr>
              <a:t>, where [x]</a:t>
            </a:r>
            <a:r>
              <a:rPr lang="en-US" sz="2400" baseline="-25000">
                <a:latin typeface="Arial" charset="0"/>
                <a:ea typeface="MS PGothic" charset="0"/>
                <a:sym typeface="Symbol" charset="0"/>
              </a:rPr>
              <a:t>R</a:t>
            </a:r>
            <a:r>
              <a:rPr lang="en-US" sz="2400" baseline="-35000">
                <a:latin typeface="Arial" charset="0"/>
                <a:ea typeface="MS PGothic" charset="0"/>
                <a:sym typeface="Symbol" charset="0"/>
              </a:rPr>
              <a:t>A</a:t>
            </a:r>
            <a:r>
              <a:rPr lang="en-US" sz="2400">
                <a:latin typeface="Arial" charset="0"/>
                <a:ea typeface="MS PGothic" charset="0"/>
                <a:sym typeface="Symbol" charset="0"/>
              </a:rPr>
              <a:t> refers to the equivalence class containing the string x.</a:t>
            </a: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B54AAA-332F-FE41-8C1A-9661DD2D2B90}" type="datetime1">
              <a:rPr lang="en-US" smtClean="0"/>
              <a:t>4/7/19</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115</a:t>
            </a:fld>
            <a:endParaRPr lang="en-US"/>
          </a:p>
        </p:txBody>
      </p:sp>
    </p:spTree>
    <p:extLst>
      <p:ext uri="{BB962C8B-B14F-4D97-AF65-F5344CB8AC3E}">
        <p14:creationId xmlns:p14="http://schemas.microsoft.com/office/powerpoint/2010/main" val="37257716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2 ⇒ 3</a:t>
            </a:r>
          </a:p>
        </p:txBody>
      </p:sp>
      <p:sp>
        <p:nvSpPr>
          <p:cNvPr id="100355" name="Content Placeholder 2"/>
          <p:cNvSpPr>
            <a:spLocks noGrp="1"/>
          </p:cNvSpPr>
          <p:nvPr>
            <p:ph idx="1"/>
          </p:nvPr>
        </p:nvSpPr>
        <p:spPr/>
        <p:txBody>
          <a:bodyPr/>
          <a:lstStyle/>
          <a:p>
            <a:pPr marL="466725" indent="-466725">
              <a:buFont typeface="+mj-lt"/>
              <a:buAutoNum type="arabicPeriod" startAt="2"/>
            </a:pPr>
            <a:r>
              <a:rPr lang="en-US" sz="2400" dirty="0">
                <a:latin typeface="Arial" charset="0"/>
                <a:ea typeface="MS PGothic" charset="0"/>
                <a:sym typeface="Symbol" charset="0"/>
              </a:rPr>
              <a:t>Assume L is the union of some of the classes of a right invariant equivalence relation, R, of finite index.</a:t>
            </a:r>
          </a:p>
          <a:p>
            <a:pPr marL="466725" indent="-466725">
              <a:buFontTx/>
              <a:buAutoNum type="arabicPeriod" startAt="2"/>
            </a:pPr>
            <a:r>
              <a:rPr lang="en-US" sz="2400" dirty="0">
                <a:latin typeface="Arial" charset="0"/>
                <a:ea typeface="MS PGothic" charset="0"/>
                <a:sym typeface="Symbol" charset="0"/>
              </a:rPr>
              <a:t>Since x R y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R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R is right invariant and L is the union of some of the equivalence classes, then </a:t>
            </a:r>
            <a:br>
              <a:rPr lang="en-US" sz="2400" dirty="0">
                <a:latin typeface="Arial" charset="0"/>
                <a:ea typeface="MS PGothic" charset="0"/>
                <a:sym typeface="Symbol" charset="0"/>
              </a:rPr>
            </a:br>
            <a:r>
              <a:rPr lang="en-US" sz="2400" dirty="0">
                <a:latin typeface="Arial" charset="0"/>
                <a:ea typeface="MS PGothic" charset="0"/>
                <a:sym typeface="Symbol" charset="0"/>
              </a:rPr>
              <a:t>x R y ⇒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 L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L ] ⇒ x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y. </a:t>
            </a:r>
            <a:br>
              <a:rPr lang="en-US" sz="2400" dirty="0">
                <a:latin typeface="Arial" charset="0"/>
                <a:ea typeface="MS PGothic" charset="0"/>
                <a:sym typeface="Symbol" charset="0"/>
              </a:rPr>
            </a:br>
            <a:r>
              <a:rPr lang="en-US" sz="2400" dirty="0">
                <a:latin typeface="Arial" charset="0"/>
                <a:ea typeface="MS PGothic" charset="0"/>
                <a:sym typeface="Symbol" charset="0"/>
              </a:rPr>
              <a:t>This means that the index of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is less than or equal to that of R and so is finite. Note than the index of R</a:t>
            </a:r>
            <a:r>
              <a:rPr lang="en-US" sz="2400" baseline="-25000" dirty="0">
                <a:latin typeface="Arial" charset="0"/>
                <a:ea typeface="MS PGothic" charset="0"/>
                <a:sym typeface="Symbol" charset="0"/>
              </a:rPr>
              <a:t>L </a:t>
            </a:r>
            <a:r>
              <a:rPr lang="en-US" sz="2400" dirty="0">
                <a:latin typeface="Arial" charset="0"/>
                <a:ea typeface="MS PGothic" charset="0"/>
                <a:sym typeface="Symbol" charset="0"/>
              </a:rPr>
              <a:t>is then less than or equal to that of any other right invariant equivalence relation, R, of finite index that defines L.</a:t>
            </a:r>
            <a:br>
              <a:rPr lang="en-US" sz="2400" dirty="0">
                <a:latin typeface="Arial" charset="0"/>
                <a:ea typeface="MS PGothic" charset="0"/>
                <a:sym typeface="Symbol" charset="0"/>
              </a:rPr>
            </a:br>
            <a:endParaRPr lang="en-US" sz="2400" dirty="0">
              <a:latin typeface="Arial" charset="0"/>
              <a:ea typeface="MS PGothic" charset="0"/>
              <a:sym typeface="Symbol" charset="0"/>
            </a:endParaRP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D9ED5B-92FF-8A4B-BCD8-EACFC4204446}" type="datetime1">
              <a:rPr lang="en-US" smtClean="0"/>
              <a:t>4/7/19</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116</a:t>
            </a:fld>
            <a:endParaRPr lang="en-US"/>
          </a:p>
        </p:txBody>
      </p:sp>
    </p:spTree>
    <p:extLst>
      <p:ext uri="{BB962C8B-B14F-4D97-AF65-F5344CB8AC3E}">
        <p14:creationId xmlns:p14="http://schemas.microsoft.com/office/powerpoint/2010/main" val="37236474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3 ⇒ 1</a:t>
            </a:r>
          </a:p>
        </p:txBody>
      </p:sp>
      <p:sp>
        <p:nvSpPr>
          <p:cNvPr id="100355" name="Content Placeholder 2"/>
          <p:cNvSpPr>
            <a:spLocks noGrp="1"/>
          </p:cNvSpPr>
          <p:nvPr>
            <p:ph idx="1"/>
          </p:nvPr>
        </p:nvSpPr>
        <p:spPr/>
        <p:txBody>
          <a:bodyPr/>
          <a:lstStyle/>
          <a:p>
            <a:pPr marL="466725" indent="-466725">
              <a:buFont typeface="+mj-lt"/>
              <a:buAutoNum type="arabicPeriod" startAt="3"/>
            </a:pPr>
            <a:r>
              <a:rPr lang="en-US" sz="2400" dirty="0">
                <a:latin typeface="Arial" charset="0"/>
                <a:ea typeface="MS PGothic" charset="0"/>
                <a:sym typeface="Symbol" charset="0"/>
              </a:rPr>
              <a:t>Assume the specific right invariance equivalence relation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where x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y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 L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L ]</a:t>
            </a:r>
            <a:br>
              <a:rPr lang="en-US" sz="2400" dirty="0">
                <a:latin typeface="Arial" charset="0"/>
                <a:ea typeface="MS PGothic" charset="0"/>
                <a:sym typeface="Symbol" charset="0"/>
              </a:rPr>
            </a:br>
            <a:r>
              <a:rPr lang="en-US" sz="2400" dirty="0">
                <a:latin typeface="Arial" charset="0"/>
                <a:ea typeface="MS PGothic" charset="0"/>
                <a:sym typeface="Symbol" charset="0"/>
              </a:rPr>
              <a:t>has finite index</a:t>
            </a:r>
          </a:p>
          <a:p>
            <a:pPr marL="466725" indent="-466725">
              <a:buFont typeface="+mj-lt"/>
              <a:buAutoNum type="arabicPeriod"/>
            </a:pPr>
            <a:r>
              <a:rPr lang="en-US" sz="2400" dirty="0">
                <a:latin typeface="Arial" charset="0"/>
                <a:ea typeface="MS PGothic" charset="0"/>
                <a:sym typeface="Symbol" charset="0"/>
              </a:rPr>
              <a:t>Define the automaton </a:t>
            </a:r>
            <a:r>
              <a:rPr lang="en-US" sz="2400" dirty="0">
                <a:latin typeface="Arial" charset="0"/>
                <a:ea typeface="MS PGothic" charset="0"/>
              </a:rPr>
              <a:t>A = (Q,Σ,δ,q</a:t>
            </a:r>
            <a:r>
              <a:rPr lang="en-US" sz="2400" baseline="-25000" dirty="0">
                <a:latin typeface="Arial" charset="0"/>
                <a:ea typeface="MS PGothic" charset="0"/>
              </a:rPr>
              <a:t>1</a:t>
            </a:r>
            <a:r>
              <a:rPr lang="en-US" sz="2400" dirty="0">
                <a:latin typeface="Arial" charset="0"/>
                <a:ea typeface="MS PGothic" charset="0"/>
              </a:rPr>
              <a:t>,F) by</a:t>
            </a:r>
            <a:br>
              <a:rPr lang="en-US" sz="2400" dirty="0">
                <a:latin typeface="Arial" charset="0"/>
                <a:ea typeface="MS PGothic" charset="0"/>
              </a:rPr>
            </a:br>
            <a:r>
              <a:rPr lang="en-US" sz="2400" dirty="0">
                <a:latin typeface="Arial" charset="0"/>
                <a:ea typeface="MS PGothic" charset="0"/>
              </a:rPr>
              <a:t>Q = { [x]</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 x ∈ </a:t>
            </a:r>
            <a:r>
              <a:rPr lang="en-US" sz="2400" dirty="0" err="1">
                <a:latin typeface="Arial" charset="0"/>
                <a:ea typeface="MS PGothic" charset="0"/>
              </a:rPr>
              <a:t>Σ</a:t>
            </a:r>
            <a:r>
              <a:rPr lang="en-US" sz="2400" dirty="0">
                <a:latin typeface="Arial" charset="0"/>
                <a:ea typeface="MS PGothic" charset="0"/>
              </a:rPr>
              <a:t>* }</a:t>
            </a:r>
            <a:br>
              <a:rPr lang="en-US" sz="2400" dirty="0">
                <a:latin typeface="Arial" charset="0"/>
                <a:ea typeface="MS PGothic" charset="0"/>
              </a:rPr>
            </a:br>
            <a:r>
              <a:rPr lang="en-US" sz="2400" dirty="0" err="1">
                <a:latin typeface="Arial" charset="0"/>
                <a:ea typeface="MS PGothic" charset="0"/>
              </a:rPr>
              <a:t>δ</a:t>
            </a:r>
            <a:r>
              <a:rPr lang="en-US" sz="2400" dirty="0">
                <a:latin typeface="Arial" charset="0"/>
                <a:ea typeface="MS PGothic" charset="0"/>
              </a:rPr>
              <a:t>([x]</a:t>
            </a:r>
            <a:r>
              <a:rPr lang="en-US" sz="2400" baseline="-25000" dirty="0" err="1">
                <a:latin typeface="Arial" charset="0"/>
                <a:ea typeface="MS PGothic" charset="0"/>
              </a:rPr>
              <a:t>R</a:t>
            </a:r>
            <a:r>
              <a:rPr lang="en-US" sz="2400" baseline="-35000" dirty="0" err="1">
                <a:latin typeface="Arial" charset="0"/>
                <a:ea typeface="MS PGothic" charset="0"/>
              </a:rPr>
              <a:t>L</a:t>
            </a:r>
            <a:r>
              <a:rPr lang="en-US" sz="2400" dirty="0" err="1">
                <a:latin typeface="Arial" charset="0"/>
                <a:ea typeface="MS PGothic" charset="0"/>
              </a:rPr>
              <a:t>,a</a:t>
            </a:r>
            <a:r>
              <a:rPr lang="en-US" sz="2400" dirty="0">
                <a:latin typeface="Arial" charset="0"/>
                <a:ea typeface="MS PGothic" charset="0"/>
              </a:rPr>
              <a:t>) = [</a:t>
            </a:r>
            <a:r>
              <a:rPr lang="en-US" sz="2400" dirty="0" err="1">
                <a:latin typeface="Arial" charset="0"/>
                <a:ea typeface="MS PGothic" charset="0"/>
              </a:rPr>
              <a:t>xa</a:t>
            </a:r>
            <a:r>
              <a:rPr lang="en-US" sz="2400" dirty="0">
                <a:latin typeface="Arial" charset="0"/>
                <a:ea typeface="MS PGothic" charset="0"/>
              </a:rPr>
              <a:t>]</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a:t>
            </a:r>
            <a:br>
              <a:rPr lang="en-US" sz="2400" dirty="0">
                <a:latin typeface="Arial" charset="0"/>
                <a:ea typeface="MS PGothic" charset="0"/>
              </a:rPr>
            </a:br>
            <a:r>
              <a:rPr lang="en-US" sz="2400" dirty="0">
                <a:latin typeface="Arial" charset="0"/>
                <a:ea typeface="MS PGothic" charset="0"/>
              </a:rPr>
              <a:t>q1 = [</a:t>
            </a:r>
            <a:r>
              <a:rPr lang="en-US" sz="2400" dirty="0">
                <a:latin typeface="Symbol" charset="2"/>
                <a:ea typeface="Symbol" charset="2"/>
                <a:cs typeface="Symbol" charset="2"/>
              </a:rPr>
              <a:t>l</a:t>
            </a:r>
            <a:r>
              <a:rPr lang="en-US" sz="2400" dirty="0">
                <a:latin typeface="Arial" charset="0"/>
                <a:ea typeface="MS PGothic" charset="0"/>
              </a:rPr>
              <a:t>]</a:t>
            </a:r>
            <a:br>
              <a:rPr lang="en-US" sz="2400" dirty="0">
                <a:latin typeface="Arial" charset="0"/>
                <a:ea typeface="MS PGothic" charset="0"/>
              </a:rPr>
            </a:br>
            <a:r>
              <a:rPr lang="en-US" sz="2400" dirty="0">
                <a:latin typeface="Arial" charset="0"/>
                <a:ea typeface="MS PGothic" charset="0"/>
              </a:rPr>
              <a:t>F = { [x]</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 x ∈ L }</a:t>
            </a:r>
            <a:br>
              <a:rPr lang="en-US" sz="2400" dirty="0">
                <a:latin typeface="Arial" charset="0"/>
                <a:ea typeface="MS PGothic" charset="0"/>
              </a:rPr>
            </a:br>
            <a:br>
              <a:rPr lang="en-US" sz="2400" dirty="0">
                <a:latin typeface="Arial" charset="0"/>
                <a:ea typeface="MS PGothic" charset="0"/>
              </a:rPr>
            </a:br>
            <a:r>
              <a:rPr lang="en-US" sz="2400" dirty="0">
                <a:latin typeface="Arial" charset="0"/>
                <a:ea typeface="MS PGothic" charset="0"/>
              </a:rPr>
              <a:t>Note: This is the minimum state automaton and all others are either equivalent or have redundant indistinguishable states</a:t>
            </a:r>
            <a:br>
              <a:rPr lang="en-US" sz="2400" dirty="0">
                <a:latin typeface="Arial" charset="0"/>
                <a:ea typeface="MS PGothic" charset="0"/>
              </a:rPr>
            </a:br>
            <a:br>
              <a:rPr lang="en-US" sz="2400" dirty="0">
                <a:latin typeface="Arial" charset="0"/>
                <a:ea typeface="MS PGothic" charset="0"/>
                <a:sym typeface="Symbol" charset="0"/>
              </a:rPr>
            </a:br>
            <a:endParaRPr lang="en-US" sz="2400" dirty="0">
              <a:latin typeface="Arial" charset="0"/>
              <a:ea typeface="MS PGothic" charset="0"/>
              <a:sym typeface="Symbol" charset="0"/>
            </a:endParaRP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70340BF-2F42-364A-8C97-53D60ED11680}" type="datetime1">
              <a:rPr lang="en-US" smtClean="0"/>
              <a:t>4/7/19</a:t>
            </a:fld>
            <a:endParaRPr lang="en-US"/>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117</a:t>
            </a:fld>
            <a:endParaRPr lang="en-US"/>
          </a:p>
        </p:txBody>
      </p:sp>
      <p:sp>
        <p:nvSpPr>
          <p:cNvPr id="7" name="Footer Placeholder 4">
            <a:extLst>
              <a:ext uri="{FF2B5EF4-FFF2-40B4-BE49-F238E27FC236}">
                <a16:creationId xmlns:a16="http://schemas.microsoft.com/office/drawing/2014/main" id="{54719A07-EC43-3047-B993-D1843A378BD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0475850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solidFill>
                  <a:srgbClr val="009900"/>
                </a:solidFill>
                <a:latin typeface="Arial" charset="0"/>
                <a:ea typeface="MS PGothic" charset="0"/>
              </a:rPr>
              <a:t>Use of </a:t>
            </a:r>
            <a:r>
              <a:rPr lang="en-US" err="1">
                <a:solidFill>
                  <a:srgbClr val="009900"/>
                </a:solidFill>
                <a:latin typeface="Arial" charset="0"/>
                <a:ea typeface="MS PGothic" charset="0"/>
              </a:rPr>
              <a:t>Myhill-Nerode</a:t>
            </a:r>
            <a:endParaRPr lang="en-US">
              <a:solidFill>
                <a:srgbClr val="009900"/>
              </a:solidFill>
              <a:latin typeface="Arial" charset="0"/>
              <a:ea typeface="MS PGothic" charset="0"/>
            </a:endParaRPr>
          </a:p>
        </p:txBody>
      </p:sp>
      <p:sp>
        <p:nvSpPr>
          <p:cNvPr id="101379" name="Content Placeholder 2"/>
          <p:cNvSpPr>
            <a:spLocks noGrp="1"/>
          </p:cNvSpPr>
          <p:nvPr>
            <p:ph idx="1"/>
          </p:nvPr>
        </p:nvSpPr>
        <p:spPr/>
        <p:txBody>
          <a:bodyPr/>
          <a:lstStyle/>
          <a:p>
            <a:r>
              <a:rPr lang="en-US" sz="2400">
                <a:latin typeface="Arial" charset="0"/>
                <a:ea typeface="MS PGothic" charset="0"/>
                <a:sym typeface="Symbol" charset="0"/>
              </a:rPr>
              <a:t>L = {a</a:t>
            </a:r>
            <a:r>
              <a:rPr lang="en-US" sz="2400" baseline="30000">
                <a:latin typeface="Arial" charset="0"/>
                <a:ea typeface="MS PGothic" charset="0"/>
                <a:sym typeface="Symbol" charset="0"/>
              </a:rPr>
              <a:t>n</a:t>
            </a:r>
            <a:r>
              <a:rPr lang="en-US" sz="2400">
                <a:latin typeface="Arial" charset="0"/>
                <a:ea typeface="MS PGothic" charset="0"/>
                <a:sym typeface="Symbol" charset="0"/>
              </a:rPr>
              <a:t>b</a:t>
            </a:r>
            <a:r>
              <a:rPr lang="en-US" sz="2400" baseline="30000">
                <a:latin typeface="Arial" charset="0"/>
                <a:ea typeface="MS PGothic" charset="0"/>
                <a:sym typeface="Symbol" charset="0"/>
              </a:rPr>
              <a:t>n</a:t>
            </a:r>
            <a:r>
              <a:rPr lang="en-US" sz="2400">
                <a:latin typeface="Arial" charset="0"/>
                <a:ea typeface="MS PGothic" charset="0"/>
                <a:sym typeface="Symbol" charset="0"/>
              </a:rPr>
              <a:t> | n&gt;0 } is NOT regular. </a:t>
            </a:r>
          </a:p>
          <a:p>
            <a:r>
              <a:rPr lang="en-US" sz="2400">
                <a:latin typeface="Arial" charset="0"/>
                <a:ea typeface="MS PGothic" charset="0"/>
                <a:sym typeface="Symbol" charset="0"/>
              </a:rPr>
              <a:t>Assume otherwise.</a:t>
            </a:r>
          </a:p>
          <a:p>
            <a:r>
              <a:rPr lang="en-US" sz="2400">
                <a:latin typeface="Arial" charset="0"/>
                <a:ea typeface="MS PGothic" charset="0"/>
                <a:sym typeface="Symbol" charset="0"/>
              </a:rPr>
              <a:t>M-N says that the specific r.i. equiv. relation R</a:t>
            </a:r>
            <a:r>
              <a:rPr lang="en-US" sz="2400" baseline="-25000">
                <a:latin typeface="Arial" charset="0"/>
                <a:ea typeface="MS PGothic" charset="0"/>
                <a:sym typeface="Symbol" charset="0"/>
              </a:rPr>
              <a:t>L</a:t>
            </a:r>
            <a:r>
              <a:rPr lang="en-US" sz="2400">
                <a:latin typeface="Arial" charset="0"/>
                <a:ea typeface="MS PGothic" charset="0"/>
                <a:sym typeface="Symbol" charset="0"/>
              </a:rPr>
              <a:t> has finite index, where x R</a:t>
            </a:r>
            <a:r>
              <a:rPr lang="en-US" sz="2400" baseline="-25000">
                <a:latin typeface="Arial" charset="0"/>
                <a:ea typeface="MS PGothic" charset="0"/>
                <a:sym typeface="Symbol" charset="0"/>
              </a:rPr>
              <a:t>L</a:t>
            </a:r>
            <a:r>
              <a:rPr lang="en-US" sz="2400">
                <a:latin typeface="Arial" charset="0"/>
                <a:ea typeface="MS PGothic" charset="0"/>
                <a:sym typeface="Symbol" charset="0"/>
              </a:rPr>
              <a:t> y iff  z [ xz  L iff yz  L ].</a:t>
            </a:r>
          </a:p>
          <a:p>
            <a:r>
              <a:rPr lang="en-US" sz="2400">
                <a:latin typeface="Arial" charset="0"/>
                <a:ea typeface="MS PGothic" charset="0"/>
                <a:sym typeface="Symbol" charset="0"/>
              </a:rPr>
              <a:t>Consider the equivalence classes [a</a:t>
            </a:r>
            <a:r>
              <a:rPr lang="en-US" sz="2400" baseline="30000">
                <a:latin typeface="Arial" charset="0"/>
                <a:ea typeface="MS PGothic" charset="0"/>
                <a:sym typeface="Symbol" charset="0"/>
              </a:rPr>
              <a:t>i</a:t>
            </a:r>
            <a:r>
              <a:rPr lang="en-US" sz="2400">
                <a:latin typeface="Arial" charset="0"/>
                <a:ea typeface="MS PGothic" charset="0"/>
                <a:sym typeface="Symbol" charset="0"/>
              </a:rPr>
              <a:t>b] and [a</a:t>
            </a:r>
            <a:r>
              <a:rPr lang="en-US" sz="2400" baseline="30000">
                <a:latin typeface="Arial" charset="0"/>
                <a:ea typeface="MS PGothic" charset="0"/>
                <a:sym typeface="Symbol" charset="0"/>
              </a:rPr>
              <a:t>j</a:t>
            </a:r>
            <a:r>
              <a:rPr lang="en-US" sz="2400">
                <a:latin typeface="Arial" charset="0"/>
                <a:ea typeface="MS PGothic" charset="0"/>
                <a:sym typeface="Symbol" charset="0"/>
              </a:rPr>
              <a:t>b], where i,j&gt;0 and i ≠ j.</a:t>
            </a:r>
          </a:p>
          <a:p>
            <a:r>
              <a:rPr lang="en-US" sz="2400">
                <a:latin typeface="Arial" charset="0"/>
                <a:ea typeface="MS PGothic" charset="0"/>
                <a:sym typeface="Symbol" charset="0"/>
              </a:rPr>
              <a:t>a</a:t>
            </a:r>
            <a:r>
              <a:rPr lang="en-US" sz="2400" baseline="30000">
                <a:latin typeface="Arial" charset="0"/>
                <a:ea typeface="MS PGothic" charset="0"/>
                <a:sym typeface="Symbol" charset="0"/>
              </a:rPr>
              <a:t>i</a:t>
            </a:r>
            <a:r>
              <a:rPr lang="en-US" sz="2400">
                <a:latin typeface="Arial" charset="0"/>
                <a:ea typeface="MS PGothic" charset="0"/>
                <a:sym typeface="Symbol" charset="0"/>
              </a:rPr>
              <a:t>bb</a:t>
            </a:r>
            <a:r>
              <a:rPr lang="en-US" sz="2400" baseline="30000">
                <a:latin typeface="Arial" charset="0"/>
                <a:ea typeface="MS PGothic" charset="0"/>
                <a:sym typeface="Symbol" charset="0"/>
              </a:rPr>
              <a:t>i-1 </a:t>
            </a:r>
            <a:r>
              <a:rPr lang="en-US" sz="2400">
                <a:latin typeface="Arial" charset="0"/>
                <a:ea typeface="MS PGothic" charset="0"/>
                <a:sym typeface="Symbol" charset="0"/>
              </a:rPr>
              <a:t> L  but  a</a:t>
            </a:r>
            <a:r>
              <a:rPr lang="en-US" sz="2400" baseline="30000">
                <a:latin typeface="Arial" charset="0"/>
                <a:ea typeface="MS PGothic" charset="0"/>
                <a:sym typeface="Symbol" charset="0"/>
              </a:rPr>
              <a:t>j</a:t>
            </a:r>
            <a:r>
              <a:rPr lang="en-US" sz="2400">
                <a:latin typeface="Arial" charset="0"/>
                <a:ea typeface="MS PGothic" charset="0"/>
                <a:sym typeface="Symbol" charset="0"/>
              </a:rPr>
              <a:t>bb</a:t>
            </a:r>
            <a:r>
              <a:rPr lang="en-US" sz="2400" baseline="30000">
                <a:latin typeface="Arial" charset="0"/>
                <a:ea typeface="MS PGothic" charset="0"/>
                <a:sym typeface="Symbol" charset="0"/>
              </a:rPr>
              <a:t>i-1 </a:t>
            </a:r>
            <a:r>
              <a:rPr lang="en-US" sz="2400">
                <a:latin typeface="Arial" charset="0"/>
                <a:ea typeface="MS PGothic" charset="0"/>
                <a:sym typeface="Symbol" charset="0"/>
              </a:rPr>
              <a:t> L and so [a</a:t>
            </a:r>
            <a:r>
              <a:rPr lang="en-US" sz="2400" baseline="30000">
                <a:latin typeface="Arial" charset="0"/>
                <a:ea typeface="MS PGothic" charset="0"/>
                <a:sym typeface="Symbol" charset="0"/>
              </a:rPr>
              <a:t>i</a:t>
            </a:r>
            <a:r>
              <a:rPr lang="en-US" sz="2400">
                <a:latin typeface="Arial" charset="0"/>
                <a:ea typeface="MS PGothic" charset="0"/>
                <a:sym typeface="Symbol" charset="0"/>
              </a:rPr>
              <a:t>b] is not related to [a</a:t>
            </a:r>
            <a:r>
              <a:rPr lang="en-US" sz="2400" baseline="30000">
                <a:latin typeface="Arial" charset="0"/>
                <a:ea typeface="MS PGothic" charset="0"/>
                <a:sym typeface="Symbol" charset="0"/>
              </a:rPr>
              <a:t>j</a:t>
            </a:r>
            <a:r>
              <a:rPr lang="en-US" sz="2400">
                <a:latin typeface="Arial" charset="0"/>
                <a:ea typeface="MS PGothic" charset="0"/>
                <a:sym typeface="Symbol" charset="0"/>
              </a:rPr>
              <a:t>b] under R</a:t>
            </a:r>
            <a:r>
              <a:rPr lang="en-US" sz="2400" baseline="-25000">
                <a:latin typeface="Arial" charset="0"/>
                <a:ea typeface="MS PGothic" charset="0"/>
                <a:sym typeface="Symbol" charset="0"/>
              </a:rPr>
              <a:t>L</a:t>
            </a:r>
            <a:r>
              <a:rPr lang="en-US" sz="2400">
                <a:latin typeface="Arial" charset="0"/>
                <a:ea typeface="MS PGothic" charset="0"/>
                <a:sym typeface="Symbol" charset="0"/>
              </a:rPr>
              <a:t> and thus [a</a:t>
            </a:r>
            <a:r>
              <a:rPr lang="en-US" sz="2400" baseline="30000">
                <a:latin typeface="Arial" charset="0"/>
                <a:ea typeface="MS PGothic" charset="0"/>
                <a:sym typeface="Symbol" charset="0"/>
              </a:rPr>
              <a:t>i</a:t>
            </a:r>
            <a:r>
              <a:rPr lang="en-US" sz="2400">
                <a:latin typeface="Arial" charset="0"/>
                <a:ea typeface="MS PGothic" charset="0"/>
                <a:sym typeface="Symbol" charset="0"/>
              </a:rPr>
              <a:t>b] ≠ [a</a:t>
            </a:r>
            <a:r>
              <a:rPr lang="en-US" sz="2400" baseline="30000">
                <a:latin typeface="Arial" charset="0"/>
                <a:ea typeface="MS PGothic" charset="0"/>
                <a:sym typeface="Symbol" charset="0"/>
              </a:rPr>
              <a:t>j</a:t>
            </a:r>
            <a:r>
              <a:rPr lang="en-US" sz="2400">
                <a:latin typeface="Arial" charset="0"/>
                <a:ea typeface="MS PGothic" charset="0"/>
                <a:sym typeface="Symbol" charset="0"/>
              </a:rPr>
              <a:t>b].</a:t>
            </a:r>
          </a:p>
          <a:p>
            <a:r>
              <a:rPr lang="en-US" sz="2400">
                <a:latin typeface="Arial" charset="0"/>
                <a:ea typeface="MS PGothic" charset="0"/>
                <a:sym typeface="Symbol" charset="0"/>
              </a:rPr>
              <a:t>This means that R</a:t>
            </a:r>
            <a:r>
              <a:rPr lang="en-US" sz="2400" baseline="-25000">
                <a:latin typeface="Arial" charset="0"/>
                <a:ea typeface="MS PGothic" charset="0"/>
                <a:sym typeface="Symbol" charset="0"/>
              </a:rPr>
              <a:t>L</a:t>
            </a:r>
            <a:r>
              <a:rPr lang="en-US" sz="2400">
                <a:latin typeface="Arial" charset="0"/>
                <a:ea typeface="MS PGothic" charset="0"/>
                <a:sym typeface="Symbol" charset="0"/>
              </a:rPr>
              <a:t> has infinite index.</a:t>
            </a:r>
          </a:p>
          <a:p>
            <a:r>
              <a:rPr lang="en-US" sz="2400">
                <a:latin typeface="Arial" charset="0"/>
                <a:ea typeface="MS PGothic" charset="0"/>
                <a:sym typeface="Symbol" charset="0"/>
              </a:rPr>
              <a:t>Therefore L is not regular.</a:t>
            </a:r>
          </a:p>
        </p:txBody>
      </p:sp>
      <p:sp>
        <p:nvSpPr>
          <p:cNvPr id="1013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7A45F4-1D96-6042-8C78-61BBC6DEC42A}" type="datetime1">
              <a:rPr lang="en-US" smtClean="0"/>
              <a:t>4/7/19</a:t>
            </a:fld>
            <a:endParaRPr lang="en-US"/>
          </a:p>
        </p:txBody>
      </p:sp>
      <p:sp>
        <p:nvSpPr>
          <p:cNvPr id="1013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489E81-0239-8846-B0C9-402E4513619A}" type="slidenum">
              <a:rPr lang="en-US"/>
              <a:pPr/>
              <a:t>118</a:t>
            </a:fld>
            <a:endParaRPr lang="en-US"/>
          </a:p>
        </p:txBody>
      </p:sp>
      <p:sp>
        <p:nvSpPr>
          <p:cNvPr id="7" name="Footer Placeholder 4">
            <a:extLst>
              <a:ext uri="{FF2B5EF4-FFF2-40B4-BE49-F238E27FC236}">
                <a16:creationId xmlns:a16="http://schemas.microsoft.com/office/drawing/2014/main" id="{19001AEB-0FB3-3641-9D59-ADB65E9AE00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7594360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err="1">
                <a:solidFill>
                  <a:srgbClr val="009900"/>
                </a:solidFill>
                <a:latin typeface="Arial" charset="0"/>
                <a:ea typeface="MS PGothic" charset="0"/>
              </a:rPr>
              <a:t>xwx</a:t>
            </a:r>
            <a:r>
              <a:rPr lang="en-US">
                <a:solidFill>
                  <a:srgbClr val="009900"/>
                </a:solidFill>
                <a:latin typeface="Arial" charset="0"/>
                <a:ea typeface="MS PGothic" charset="0"/>
              </a:rPr>
              <a:t> is not Regular (MN)</a:t>
            </a:r>
          </a:p>
        </p:txBody>
      </p:sp>
      <p:sp>
        <p:nvSpPr>
          <p:cNvPr id="103427" name="Content Placeholder 2"/>
          <p:cNvSpPr>
            <a:spLocks noGrp="1"/>
          </p:cNvSpPr>
          <p:nvPr>
            <p:ph idx="1"/>
          </p:nvPr>
        </p:nvSpPr>
        <p:spPr/>
        <p:txBody>
          <a:bodyPr/>
          <a:lstStyle/>
          <a:p>
            <a:r>
              <a:rPr lang="en-US" sz="2400" b="1" dirty="0">
                <a:latin typeface="Arial" charset="0"/>
                <a:ea typeface="MS PGothic" charset="0"/>
              </a:rPr>
              <a:t>L = { x a x | x</a:t>
            </a:r>
            <a:r>
              <a:rPr lang="en-US" sz="2400" dirty="0">
                <a:latin typeface="Arial" charset="0"/>
                <a:ea typeface="MS PGothic" charset="0"/>
              </a:rPr>
              <a:t>∈</a:t>
            </a:r>
            <a:r>
              <a:rPr lang="en-US" sz="2400" b="1" dirty="0">
                <a:latin typeface="Arial" charset="0"/>
                <a:ea typeface="MS PGothic" charset="0"/>
              </a:rPr>
              <a:t>{</a:t>
            </a:r>
            <a:r>
              <a:rPr lang="en-US" sz="2400" b="1" dirty="0" err="1">
                <a:latin typeface="Arial" charset="0"/>
                <a:ea typeface="MS PGothic" charset="0"/>
              </a:rPr>
              <a:t>a,b</a:t>
            </a:r>
            <a:r>
              <a:rPr lang="en-US" sz="2400" b="1" dirty="0">
                <a:latin typeface="Arial" charset="0"/>
                <a:ea typeface="MS PGothic" charset="0"/>
              </a:rPr>
              <a:t>}+} :</a:t>
            </a:r>
          </a:p>
          <a:p>
            <a:r>
              <a:rPr lang="en-US" sz="2400" dirty="0">
                <a:latin typeface="Arial" charset="0"/>
                <a:ea typeface="MS PGothic" charset="0"/>
              </a:rPr>
              <a:t>We consider the right invariant equivalence class [</a:t>
            </a:r>
            <a:r>
              <a:rPr lang="en-US" sz="2400" dirty="0" err="1">
                <a:latin typeface="Arial" charset="0"/>
                <a:ea typeface="MS PGothic" charset="0"/>
              </a:rPr>
              <a:t>a</a:t>
            </a:r>
            <a:r>
              <a:rPr lang="en-US" sz="2400" baseline="30000" dirty="0" err="1">
                <a:latin typeface="Arial" charset="0"/>
                <a:ea typeface="MS PGothic" charset="0"/>
              </a:rPr>
              <a:t>i</a:t>
            </a:r>
            <a:r>
              <a:rPr lang="en-US" sz="2400" dirty="0" err="1">
                <a:latin typeface="Arial" charset="0"/>
                <a:ea typeface="MS PGothic" charset="0"/>
              </a:rPr>
              <a:t>b</a:t>
            </a:r>
            <a:r>
              <a:rPr lang="en-US" sz="2400" dirty="0">
                <a:latin typeface="Arial" charset="0"/>
                <a:ea typeface="MS PGothic" charset="0"/>
              </a:rPr>
              <a:t>], </a:t>
            </a:r>
            <a:r>
              <a:rPr lang="en-US" sz="2400" dirty="0" err="1">
                <a:latin typeface="Arial" charset="0"/>
                <a:ea typeface="MS PGothic" charset="0"/>
              </a:rPr>
              <a:t>i</a:t>
            </a:r>
            <a:r>
              <a:rPr lang="en-US" sz="2400" dirty="0">
                <a:latin typeface="Arial" charset="0"/>
                <a:ea typeface="MS PGothic" charset="0"/>
              </a:rPr>
              <a:t>&gt;0.</a:t>
            </a:r>
          </a:p>
          <a:p>
            <a:r>
              <a:rPr lang="en-US" sz="2400" dirty="0">
                <a:latin typeface="Arial" charset="0"/>
                <a:ea typeface="MS PGothic" charset="0"/>
              </a:rPr>
              <a:t>It’s clear that </a:t>
            </a:r>
            <a:r>
              <a:rPr lang="en-US" sz="2400" dirty="0" err="1">
                <a:latin typeface="Arial" charset="0"/>
                <a:ea typeface="MS PGothic" charset="0"/>
              </a:rPr>
              <a:t>a</a:t>
            </a:r>
            <a:r>
              <a:rPr lang="en-US" sz="2400" baseline="30000" dirty="0" err="1">
                <a:latin typeface="Arial" charset="0"/>
                <a:ea typeface="MS PGothic" charset="0"/>
              </a:rPr>
              <a:t>i</a:t>
            </a:r>
            <a:r>
              <a:rPr lang="en-US" sz="2400" dirty="0" err="1">
                <a:latin typeface="Arial" charset="0"/>
                <a:ea typeface="MS PGothic" charset="0"/>
              </a:rPr>
              <a:t>baa</a:t>
            </a:r>
            <a:r>
              <a:rPr lang="en-US" sz="2400" baseline="30000" dirty="0" err="1">
                <a:latin typeface="Arial" charset="0"/>
                <a:ea typeface="MS PGothic" charset="0"/>
              </a:rPr>
              <a:t>i</a:t>
            </a:r>
            <a:r>
              <a:rPr lang="en-US" sz="2400" dirty="0" err="1">
                <a:latin typeface="Arial" charset="0"/>
                <a:ea typeface="MS PGothic" charset="0"/>
              </a:rPr>
              <a:t>b</a:t>
            </a:r>
            <a:r>
              <a:rPr lang="en-US" sz="2400" dirty="0">
                <a:latin typeface="Arial" charset="0"/>
                <a:ea typeface="MS PGothic" charset="0"/>
              </a:rPr>
              <a:t> is in the language, but </a:t>
            </a:r>
            <a:r>
              <a:rPr lang="en-US" sz="2400" dirty="0" err="1">
                <a:latin typeface="Arial" charset="0"/>
                <a:ea typeface="MS PGothic" charset="0"/>
              </a:rPr>
              <a:t>a</a:t>
            </a:r>
            <a:r>
              <a:rPr lang="en-US" sz="2400" baseline="30000" dirty="0" err="1">
                <a:latin typeface="Arial" charset="0"/>
                <a:ea typeface="MS PGothic" charset="0"/>
              </a:rPr>
              <a:t>k</a:t>
            </a:r>
            <a:r>
              <a:rPr lang="en-US" sz="2400" dirty="0" err="1">
                <a:latin typeface="Arial" charset="0"/>
                <a:ea typeface="MS PGothic" charset="0"/>
              </a:rPr>
              <a:t>baa</a:t>
            </a:r>
            <a:r>
              <a:rPr lang="en-US" sz="2400" baseline="30000" dirty="0" err="1">
                <a:latin typeface="Arial" charset="0"/>
                <a:ea typeface="MS PGothic" charset="0"/>
              </a:rPr>
              <a:t>i</a:t>
            </a:r>
            <a:r>
              <a:rPr lang="en-US" sz="2400" dirty="0" err="1">
                <a:latin typeface="Arial" charset="0"/>
                <a:ea typeface="MS PGothic" charset="0"/>
              </a:rPr>
              <a:t>b</a:t>
            </a:r>
            <a:r>
              <a:rPr lang="en-US" sz="2400" dirty="0">
                <a:latin typeface="Arial" charset="0"/>
                <a:ea typeface="MS PGothic" charset="0"/>
              </a:rPr>
              <a:t> is not when k &lt; </a:t>
            </a:r>
            <a:r>
              <a:rPr lang="en-US" sz="2400" dirty="0" err="1">
                <a:latin typeface="Arial" charset="0"/>
                <a:ea typeface="MS PGothic" charset="0"/>
              </a:rPr>
              <a:t>i</a:t>
            </a:r>
            <a:r>
              <a:rPr lang="en-US" sz="2400" dirty="0">
                <a:latin typeface="Arial" charset="0"/>
                <a:ea typeface="MS PGothic" charset="0"/>
              </a:rPr>
              <a:t>. </a:t>
            </a:r>
          </a:p>
          <a:p>
            <a:r>
              <a:rPr lang="en-US" sz="2400" dirty="0">
                <a:latin typeface="Arial" charset="0"/>
                <a:ea typeface="MS PGothic" charset="0"/>
              </a:rPr>
              <a:t>This shows that there is a separate equivalence class, [</a:t>
            </a:r>
            <a:r>
              <a:rPr lang="en-US" sz="2400" dirty="0" err="1">
                <a:latin typeface="Arial" charset="0"/>
                <a:ea typeface="MS PGothic" charset="0"/>
              </a:rPr>
              <a:t>a</a:t>
            </a:r>
            <a:r>
              <a:rPr lang="en-US" sz="2400" baseline="30000" dirty="0" err="1">
                <a:latin typeface="Arial" charset="0"/>
                <a:ea typeface="MS PGothic" charset="0"/>
              </a:rPr>
              <a:t>i</a:t>
            </a:r>
            <a:r>
              <a:rPr lang="en-US" sz="2400" dirty="0" err="1">
                <a:latin typeface="Arial" charset="0"/>
                <a:ea typeface="MS PGothic" charset="0"/>
              </a:rPr>
              <a:t>b</a:t>
            </a:r>
            <a:r>
              <a:rPr lang="en-US" sz="2400" dirty="0">
                <a:latin typeface="Arial" charset="0"/>
                <a:ea typeface="MS PGothic" charset="0"/>
              </a:rPr>
              <a:t>], induced by R</a:t>
            </a:r>
            <a:r>
              <a:rPr lang="en-US" sz="2400" baseline="-25000" dirty="0">
                <a:latin typeface="Arial" charset="0"/>
                <a:ea typeface="MS PGothic" charset="0"/>
              </a:rPr>
              <a:t>L</a:t>
            </a:r>
            <a:r>
              <a:rPr lang="en-US" sz="2400" dirty="0">
                <a:latin typeface="Arial" charset="0"/>
                <a:ea typeface="MS PGothic" charset="0"/>
              </a:rPr>
              <a:t>, for each </a:t>
            </a:r>
            <a:r>
              <a:rPr lang="en-US" sz="2400" dirty="0" err="1">
                <a:latin typeface="Arial" charset="0"/>
                <a:ea typeface="MS PGothic" charset="0"/>
              </a:rPr>
              <a:t>i</a:t>
            </a:r>
            <a:r>
              <a:rPr lang="en-US" sz="2400" dirty="0">
                <a:latin typeface="Arial" charset="0"/>
                <a:ea typeface="MS PGothic" charset="0"/>
              </a:rPr>
              <a:t>&gt;0. Thus, the index of R</a:t>
            </a:r>
            <a:r>
              <a:rPr lang="en-US" sz="2400" baseline="-25000" dirty="0">
                <a:latin typeface="Arial" charset="0"/>
                <a:ea typeface="MS PGothic" charset="0"/>
              </a:rPr>
              <a:t>L</a:t>
            </a:r>
            <a:r>
              <a:rPr lang="en-US" sz="2400" dirty="0">
                <a:latin typeface="Arial" charset="0"/>
                <a:ea typeface="MS PGothic" charset="0"/>
              </a:rPr>
              <a:t> is infinite and </a:t>
            </a:r>
            <a:r>
              <a:rPr lang="en-US" sz="2400" dirty="0" err="1">
                <a:latin typeface="Arial" charset="0"/>
                <a:ea typeface="MS PGothic" charset="0"/>
              </a:rPr>
              <a:t>Myhill‐Nerode</a:t>
            </a:r>
            <a:r>
              <a:rPr lang="en-US" sz="2400" dirty="0">
                <a:latin typeface="Arial" charset="0"/>
                <a:ea typeface="MS PGothic" charset="0"/>
              </a:rPr>
              <a:t> states that L cannot be Regular.</a:t>
            </a:r>
            <a:endParaRPr lang="en-US" sz="2400" dirty="0">
              <a:latin typeface="Arial" charset="0"/>
              <a:ea typeface="MS PGothic" charset="0"/>
              <a:sym typeface="Symbol" charset="0"/>
            </a:endParaRPr>
          </a:p>
        </p:txBody>
      </p:sp>
      <p:sp>
        <p:nvSpPr>
          <p:cNvPr id="1034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3BB55E-DA2F-F841-8A50-B444121A3796}" type="datetime1">
              <a:rPr lang="en-US" smtClean="0"/>
              <a:t>4/7/19</a:t>
            </a:fld>
            <a:endParaRPr lang="en-US"/>
          </a:p>
        </p:txBody>
      </p:sp>
      <p:sp>
        <p:nvSpPr>
          <p:cNvPr id="1034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A831DF-EB7A-AC45-9654-6044D389CEFF}" type="slidenum">
              <a:rPr lang="en-US"/>
              <a:pPr/>
              <a:t>119</a:t>
            </a:fld>
            <a:endParaRPr lang="en-US"/>
          </a:p>
        </p:txBody>
      </p:sp>
      <p:sp>
        <p:nvSpPr>
          <p:cNvPr id="7" name="Footer Placeholder 4">
            <a:extLst>
              <a:ext uri="{FF2B5EF4-FFF2-40B4-BE49-F238E27FC236}">
                <a16:creationId xmlns:a16="http://schemas.microsoft.com/office/drawing/2014/main" id="{C4E92382-A260-7C49-9A6D-289C37042D5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16674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Recognizer and Generators</a:t>
            </a:r>
          </a:p>
        </p:txBody>
      </p:sp>
      <p:sp>
        <p:nvSpPr>
          <p:cNvPr id="28675" name="Rectangle 3"/>
          <p:cNvSpPr>
            <a:spLocks noGrp="1" noChangeArrowheads="1"/>
          </p:cNvSpPr>
          <p:nvPr>
            <p:ph idx="1"/>
          </p:nvPr>
        </p:nvSpPr>
        <p:spPr/>
        <p:txBody>
          <a:bodyPr/>
          <a:lstStyle/>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When we discuss languages and classes of languages, we discuss recognizers and generators</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A recognizer for a specific language is a program or computational model that differentiates members from non-members of the given language</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A portion of the job of a compiler is to check to see if an input is a legitimate member of some specific programming language – we refer to this as a syntactic recognizer</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A generator for a specific language is a program that generates all and only members of the given language</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In general, it is not individual languages that interest us, but rather classes of languages that are definable by some specific class of recognizers or generators</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One type of recognizer is called an automata and there are multiple classes of automata</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One type of generator is called a grammar and there are multiple classes of grammars</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Our first journey will be a review of automata and grammars </a:t>
            </a:r>
          </a:p>
          <a:p>
            <a:pPr eaLnBrk="1" fontAlgn="auto" hangingPunct="1">
              <a:lnSpc>
                <a:spcPct val="90000"/>
              </a:lnSpc>
              <a:spcBef>
                <a:spcPts val="0"/>
              </a:spcBef>
              <a:spcAft>
                <a:spcPts val="0"/>
              </a:spcAft>
              <a:buFont typeface="+mj-lt"/>
              <a:buAutoNum type="arabicPeriod"/>
            </a:pPr>
            <a:endParaRPr lang="en-US" sz="1800" dirty="0">
              <a:latin typeface="Arial" charset="0"/>
              <a:ea typeface="MS PGothic" charset="0"/>
              <a:sym typeface="Symbol" charset="0"/>
            </a:endParaRP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040802-3158-7943-81B3-53583B862392}" type="datetime1">
              <a:rPr lang="en-US" smtClean="0"/>
              <a:t>4/7/19</a:t>
            </a:fld>
            <a:endParaRPr lang="en-US"/>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12</a:t>
            </a:fld>
            <a:endParaRPr lang="en-US"/>
          </a:p>
        </p:txBody>
      </p:sp>
      <p:sp>
        <p:nvSpPr>
          <p:cNvPr id="8" name="Footer Placeholder 5">
            <a:extLst>
              <a:ext uri="{FF2B5EF4-FFF2-40B4-BE49-F238E27FC236}">
                <a16:creationId xmlns:a16="http://schemas.microsoft.com/office/drawing/2014/main" id="{BD44526A-7730-9444-9BC4-FB280918323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0024771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err="1">
                <a:solidFill>
                  <a:srgbClr val="009900"/>
                </a:solidFill>
                <a:ea typeface="MS PGothic" charset="0"/>
              </a:rPr>
              <a:t>a</a:t>
            </a:r>
            <a:r>
              <a:rPr lang="en-US" baseline="30000" err="1">
                <a:solidFill>
                  <a:srgbClr val="009900"/>
                </a:solidFill>
                <a:ea typeface="MS PGothic" charset="0"/>
              </a:rPr>
              <a:t>Fib</a:t>
            </a:r>
            <a:r>
              <a:rPr lang="en-US" baseline="30000">
                <a:solidFill>
                  <a:srgbClr val="009900"/>
                </a:solidFill>
                <a:ea typeface="MS PGothic" charset="0"/>
              </a:rPr>
              <a:t>(k) </a:t>
            </a:r>
            <a:r>
              <a:rPr lang="en-US">
                <a:solidFill>
                  <a:srgbClr val="009900"/>
                </a:solidFill>
                <a:latin typeface="Arial" charset="0"/>
                <a:ea typeface="MS PGothic" charset="0"/>
              </a:rPr>
              <a:t>is not Regular (MN)</a:t>
            </a:r>
          </a:p>
        </p:txBody>
      </p:sp>
      <p:sp>
        <p:nvSpPr>
          <p:cNvPr id="103427" name="Content Placeholder 2"/>
          <p:cNvSpPr>
            <a:spLocks noGrp="1"/>
          </p:cNvSpPr>
          <p:nvPr>
            <p:ph idx="1"/>
          </p:nvPr>
        </p:nvSpPr>
        <p:spPr/>
        <p:txBody>
          <a:bodyPr/>
          <a:lstStyle/>
          <a:p>
            <a:r>
              <a:rPr lang="pl-PL" sz="2400" b="1">
                <a:latin typeface="Arial" charset="0"/>
                <a:ea typeface="MS PGothic" charset="0"/>
              </a:rPr>
              <a:t>L = {</a:t>
            </a:r>
            <a:r>
              <a:rPr lang="en-US" sz="2400" b="1" err="1">
                <a:ea typeface="MS PGothic" charset="0"/>
              </a:rPr>
              <a:t>a</a:t>
            </a:r>
            <a:r>
              <a:rPr lang="en-US" sz="2400" b="1" baseline="30000" err="1">
                <a:ea typeface="MS PGothic" charset="0"/>
              </a:rPr>
              <a:t>Fib</a:t>
            </a:r>
            <a:r>
              <a:rPr lang="en-US" sz="2400" b="1" baseline="30000">
                <a:ea typeface="MS PGothic" charset="0"/>
              </a:rPr>
              <a:t>(k) </a:t>
            </a:r>
            <a:r>
              <a:rPr lang="en-US" sz="2400" b="1">
                <a:ea typeface="MS PGothic" charset="0"/>
              </a:rPr>
              <a:t>| k&gt;0</a:t>
            </a:r>
            <a:r>
              <a:rPr lang="pl-PL" sz="2400" b="1">
                <a:latin typeface="Arial" charset="0"/>
                <a:ea typeface="MS PGothic" charset="0"/>
              </a:rPr>
              <a:t>} : </a:t>
            </a:r>
          </a:p>
          <a:p>
            <a:r>
              <a:rPr lang="en-US" sz="2400"/>
              <a:t>We consider the collection of right invariant equivalence classes [</a:t>
            </a:r>
            <a:r>
              <a:rPr lang="en-US" sz="2400" err="1"/>
              <a:t>a</a:t>
            </a:r>
            <a:r>
              <a:rPr lang="en-US" sz="2400" baseline="30000" err="1"/>
              <a:t>Fib</a:t>
            </a:r>
            <a:r>
              <a:rPr lang="en-US" sz="2400" baseline="30000"/>
              <a:t>(j)</a:t>
            </a:r>
            <a:r>
              <a:rPr lang="en-US" sz="2400"/>
              <a:t>], j &gt; 2.</a:t>
            </a:r>
          </a:p>
          <a:p>
            <a:r>
              <a:rPr lang="en-US" sz="2400"/>
              <a:t>It’s clear that </a:t>
            </a:r>
            <a:r>
              <a:rPr lang="en-US" sz="2400" err="1"/>
              <a:t>a</a:t>
            </a:r>
            <a:r>
              <a:rPr lang="en-US" sz="2400" baseline="30000" err="1"/>
              <a:t>Fib</a:t>
            </a:r>
            <a:r>
              <a:rPr lang="en-US" sz="2400" baseline="30000"/>
              <a:t>(j)</a:t>
            </a:r>
            <a:r>
              <a:rPr lang="en-US" sz="2400" err="1"/>
              <a:t>a</a:t>
            </a:r>
            <a:r>
              <a:rPr lang="en-US" sz="2400" baseline="30000" err="1"/>
              <a:t>Fib</a:t>
            </a:r>
            <a:r>
              <a:rPr lang="en-US" sz="2400" baseline="30000"/>
              <a:t>(j+1)</a:t>
            </a:r>
            <a:r>
              <a:rPr lang="en-US" sz="2400"/>
              <a:t> is in the language, but </a:t>
            </a:r>
            <a:r>
              <a:rPr lang="en-US" sz="2400" err="1"/>
              <a:t>a</a:t>
            </a:r>
            <a:r>
              <a:rPr lang="en-US" sz="2400" baseline="30000" err="1"/>
              <a:t>Fib</a:t>
            </a:r>
            <a:r>
              <a:rPr lang="en-US" sz="2400" baseline="30000"/>
              <a:t>(k)</a:t>
            </a:r>
            <a:r>
              <a:rPr lang="en-US" sz="2400" err="1"/>
              <a:t>a</a:t>
            </a:r>
            <a:r>
              <a:rPr lang="en-US" sz="2400" baseline="30000" err="1"/>
              <a:t>Fib</a:t>
            </a:r>
            <a:r>
              <a:rPr lang="en-US" sz="2400" baseline="30000"/>
              <a:t>(j+1) </a:t>
            </a:r>
            <a:r>
              <a:rPr lang="en-US" sz="2400"/>
              <a:t>is not when k&gt;2 and </a:t>
            </a:r>
            <a:r>
              <a:rPr lang="en-US" sz="2400" err="1"/>
              <a:t>k≠j</a:t>
            </a:r>
            <a:r>
              <a:rPr lang="en-US" sz="2400"/>
              <a:t> and k≠j+2</a:t>
            </a:r>
          </a:p>
          <a:p>
            <a:r>
              <a:rPr lang="en-US" sz="2400"/>
              <a:t>This shows that there is a separate equivalence class [</a:t>
            </a:r>
            <a:r>
              <a:rPr lang="en-US" sz="2400" err="1"/>
              <a:t>a</a:t>
            </a:r>
            <a:r>
              <a:rPr lang="en-US" sz="2400" baseline="30000" err="1"/>
              <a:t>Fib</a:t>
            </a:r>
            <a:r>
              <a:rPr lang="en-US" sz="2400" baseline="30000"/>
              <a:t>(j)</a:t>
            </a:r>
            <a:r>
              <a:rPr lang="en-US" sz="2400"/>
              <a:t>] induced by R</a:t>
            </a:r>
            <a:r>
              <a:rPr lang="en-US" sz="2400" baseline="-25000"/>
              <a:t>L</a:t>
            </a:r>
            <a:r>
              <a:rPr lang="en-US" sz="2400"/>
              <a:t>, for each j &gt; 2.</a:t>
            </a:r>
          </a:p>
          <a:p>
            <a:r>
              <a:rPr lang="en-US" sz="2400"/>
              <a:t>Thus, the index of R</a:t>
            </a:r>
            <a:r>
              <a:rPr lang="en-US" sz="2400" baseline="-25000"/>
              <a:t>L</a:t>
            </a:r>
            <a:r>
              <a:rPr lang="en-US" sz="2400"/>
              <a:t> is infinite and </a:t>
            </a:r>
            <a:r>
              <a:rPr lang="en-US" sz="2400" err="1"/>
              <a:t>Myhill-Nerode</a:t>
            </a:r>
            <a:r>
              <a:rPr lang="en-US" sz="2400"/>
              <a:t> states that L cannot be Regular.</a:t>
            </a:r>
            <a:endParaRPr lang="en-US" sz="2400">
              <a:latin typeface="Arial" charset="0"/>
              <a:ea typeface="MS PGothic" charset="0"/>
              <a:sym typeface="Symbol" charset="0"/>
            </a:endParaRPr>
          </a:p>
        </p:txBody>
      </p:sp>
      <p:sp>
        <p:nvSpPr>
          <p:cNvPr id="1034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759E193-6E10-D348-B527-5CF5D6A0F053}" type="datetime1">
              <a:rPr lang="en-US" smtClean="0"/>
              <a:t>4/7/19</a:t>
            </a:fld>
            <a:endParaRPr lang="en-US"/>
          </a:p>
        </p:txBody>
      </p:sp>
      <p:sp>
        <p:nvSpPr>
          <p:cNvPr id="1034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A831DF-EB7A-AC45-9654-6044D389CEFF}" type="slidenum">
              <a:rPr lang="en-US"/>
              <a:pPr/>
              <a:t>120</a:t>
            </a:fld>
            <a:endParaRPr lang="en-US"/>
          </a:p>
        </p:txBody>
      </p:sp>
      <p:sp>
        <p:nvSpPr>
          <p:cNvPr id="7" name="Footer Placeholder 4">
            <a:extLst>
              <a:ext uri="{FF2B5EF4-FFF2-40B4-BE49-F238E27FC236}">
                <a16:creationId xmlns:a16="http://schemas.microsoft.com/office/drawing/2014/main" id="{57E0805C-D9BF-C64A-A5FC-F532E9C2419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2776183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009900"/>
                </a:solidFill>
              </a:rPr>
              <a:t>Myhill-Nerode</a:t>
            </a:r>
            <a:r>
              <a:rPr lang="en-US">
                <a:solidFill>
                  <a:srgbClr val="009900"/>
                </a:solidFill>
              </a:rPr>
              <a:t> and Minimization</a:t>
            </a:r>
          </a:p>
        </p:txBody>
      </p:sp>
      <p:sp>
        <p:nvSpPr>
          <p:cNvPr id="3" name="Content Placeholder 2"/>
          <p:cNvSpPr>
            <a:spLocks noGrp="1"/>
          </p:cNvSpPr>
          <p:nvPr>
            <p:ph idx="1"/>
          </p:nvPr>
        </p:nvSpPr>
        <p:spPr/>
        <p:txBody>
          <a:bodyPr/>
          <a:lstStyle/>
          <a:p>
            <a:r>
              <a:rPr lang="en-US"/>
              <a:t>Corollary: The minimum state DFA for a regular language, L, is </a:t>
            </a:r>
            <a:r>
              <a:rPr lang="en-US">
                <a:latin typeface="Arial" charset="0"/>
                <a:ea typeface="MS PGothic" charset="0"/>
                <a:sym typeface="Symbol" charset="0"/>
              </a:rPr>
              <a:t>formed from the specific right invariance equivalence relation R</a:t>
            </a:r>
            <a:r>
              <a:rPr lang="en-US" baseline="-25000">
                <a:latin typeface="Arial" charset="0"/>
                <a:ea typeface="MS PGothic" charset="0"/>
                <a:sym typeface="Symbol" charset="0"/>
              </a:rPr>
              <a:t>L</a:t>
            </a:r>
            <a:r>
              <a:rPr lang="en-US">
                <a:latin typeface="Arial" charset="0"/>
                <a:ea typeface="MS PGothic" charset="0"/>
                <a:sym typeface="Symbol" charset="0"/>
              </a:rPr>
              <a:t> where </a:t>
            </a:r>
            <a:br>
              <a:rPr lang="en-US">
                <a:latin typeface="Arial" charset="0"/>
                <a:ea typeface="MS PGothic" charset="0"/>
                <a:sym typeface="Symbol" charset="0"/>
              </a:rPr>
            </a:br>
            <a:r>
              <a:rPr lang="en-US">
                <a:latin typeface="Arial" charset="0"/>
                <a:ea typeface="MS PGothic" charset="0"/>
                <a:sym typeface="Symbol" charset="0"/>
              </a:rPr>
              <a:t>x R</a:t>
            </a:r>
            <a:r>
              <a:rPr lang="en-US" baseline="-25000">
                <a:latin typeface="Arial" charset="0"/>
                <a:ea typeface="MS PGothic" charset="0"/>
                <a:sym typeface="Symbol" charset="0"/>
              </a:rPr>
              <a:t>L</a:t>
            </a:r>
            <a:r>
              <a:rPr lang="en-US">
                <a:latin typeface="Arial" charset="0"/>
                <a:ea typeface="MS PGothic" charset="0"/>
                <a:sym typeface="Symbol" charset="0"/>
              </a:rPr>
              <a:t> y </a:t>
            </a:r>
            <a:r>
              <a:rPr lang="en-US" err="1">
                <a:latin typeface="Arial" charset="0"/>
                <a:ea typeface="MS PGothic" charset="0"/>
                <a:sym typeface="Symbol" charset="0"/>
              </a:rPr>
              <a:t>iff</a:t>
            </a:r>
            <a:r>
              <a:rPr lang="en-US">
                <a:latin typeface="Arial" charset="0"/>
                <a:ea typeface="MS PGothic" charset="0"/>
                <a:sym typeface="Symbol" charset="0"/>
              </a:rPr>
              <a:t> z [ </a:t>
            </a:r>
            <a:r>
              <a:rPr lang="en-US" err="1">
                <a:latin typeface="Arial" charset="0"/>
                <a:ea typeface="MS PGothic" charset="0"/>
                <a:sym typeface="Symbol" charset="0"/>
              </a:rPr>
              <a:t>xz</a:t>
            </a:r>
            <a:r>
              <a:rPr lang="en-US">
                <a:latin typeface="Arial" charset="0"/>
                <a:ea typeface="MS PGothic" charset="0"/>
                <a:sym typeface="Symbol" charset="0"/>
              </a:rPr>
              <a:t>  L </a:t>
            </a:r>
            <a:r>
              <a:rPr lang="en-US" err="1">
                <a:latin typeface="Arial" charset="0"/>
                <a:ea typeface="MS PGothic" charset="0"/>
                <a:sym typeface="Symbol" charset="0"/>
              </a:rPr>
              <a:t>iff</a:t>
            </a:r>
            <a:r>
              <a:rPr lang="en-US">
                <a:latin typeface="Arial" charset="0"/>
                <a:ea typeface="MS PGothic" charset="0"/>
                <a:sym typeface="Symbol" charset="0"/>
              </a:rPr>
              <a:t> </a:t>
            </a:r>
            <a:r>
              <a:rPr lang="en-US" err="1">
                <a:latin typeface="Arial" charset="0"/>
                <a:ea typeface="MS PGothic" charset="0"/>
                <a:sym typeface="Symbol" charset="0"/>
              </a:rPr>
              <a:t>yz</a:t>
            </a:r>
            <a:r>
              <a:rPr lang="en-US">
                <a:latin typeface="Arial" charset="0"/>
                <a:ea typeface="MS PGothic" charset="0"/>
                <a:sym typeface="Symbol" charset="0"/>
              </a:rPr>
              <a:t>  L ]</a:t>
            </a:r>
          </a:p>
          <a:p>
            <a:r>
              <a:rPr lang="en-US">
                <a:latin typeface="Arial" charset="0"/>
                <a:ea typeface="MS PGothic" charset="0"/>
                <a:sym typeface="Symbol" charset="0"/>
              </a:rPr>
              <a:t>Moreover, all minimum state machines have the same structure as the above, except perhaps for the names of states</a:t>
            </a:r>
          </a:p>
          <a:p>
            <a:endParaRPr lang="en-US"/>
          </a:p>
        </p:txBody>
      </p:sp>
      <p:sp>
        <p:nvSpPr>
          <p:cNvPr id="4" name="Date Placeholder 3"/>
          <p:cNvSpPr>
            <a:spLocks noGrp="1"/>
          </p:cNvSpPr>
          <p:nvPr>
            <p:ph type="dt" sz="half" idx="10"/>
          </p:nvPr>
        </p:nvSpPr>
        <p:spPr/>
        <p:txBody>
          <a:bodyPr/>
          <a:lstStyle/>
          <a:p>
            <a:fld id="{F9AA66B5-53C7-9644-8D1A-F6BFD548849A}"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121</a:t>
            </a:fld>
            <a:endParaRPr lang="en-US"/>
          </a:p>
        </p:txBody>
      </p:sp>
      <p:sp>
        <p:nvSpPr>
          <p:cNvPr id="7" name="Footer Placeholder 4">
            <a:extLst>
              <a:ext uri="{FF2B5EF4-FFF2-40B4-BE49-F238E27FC236}">
                <a16:creationId xmlns:a16="http://schemas.microsoft.com/office/drawing/2014/main" id="{152A5567-2667-E84D-87DB-1043E3D335F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09511080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solidFill>
                  <a:srgbClr val="0000FF"/>
                </a:solidFill>
                <a:latin typeface="Arial" charset="0"/>
                <a:ea typeface="MS PGothic" charset="0"/>
              </a:rPr>
              <a:t>What is Regular So Far?</a:t>
            </a:r>
          </a:p>
        </p:txBody>
      </p:sp>
      <p:sp>
        <p:nvSpPr>
          <p:cNvPr id="94211" name="Content Placeholder 2"/>
          <p:cNvSpPr>
            <a:spLocks noGrp="1"/>
          </p:cNvSpPr>
          <p:nvPr>
            <p:ph idx="1"/>
          </p:nvPr>
        </p:nvSpPr>
        <p:spPr/>
        <p:txBody>
          <a:bodyPr/>
          <a:lstStyle/>
          <a:p>
            <a:r>
              <a:rPr lang="en-US" dirty="0">
                <a:latin typeface="Arial" charset="0"/>
                <a:ea typeface="MS PGothic" charset="0"/>
              </a:rPr>
              <a:t>Any language accepted by a DFA</a:t>
            </a:r>
          </a:p>
          <a:p>
            <a:r>
              <a:rPr lang="en-US" dirty="0">
                <a:latin typeface="Arial" charset="0"/>
                <a:ea typeface="MS PGothic" charset="0"/>
                <a:sym typeface="Symbol" charset="0"/>
              </a:rPr>
              <a:t>Any language accepted by an NFA</a:t>
            </a:r>
          </a:p>
          <a:p>
            <a:r>
              <a:rPr lang="en-US" dirty="0">
                <a:latin typeface="Arial" charset="0"/>
                <a:ea typeface="MS PGothic" charset="0"/>
                <a:sym typeface="Symbol" charset="0"/>
              </a:rPr>
              <a:t>Any language specified by a Regular Expression</a:t>
            </a:r>
          </a:p>
          <a:p>
            <a:r>
              <a:rPr lang="en-US" dirty="0">
                <a:latin typeface="Arial" charset="0"/>
                <a:ea typeface="MS PGothic" charset="0"/>
                <a:sym typeface="Symbol" charset="0"/>
              </a:rPr>
              <a:t>Any language representing the unique solution to a set of properly constrained regular equations</a:t>
            </a:r>
          </a:p>
        </p:txBody>
      </p:sp>
      <p:sp>
        <p:nvSpPr>
          <p:cNvPr id="942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14669B-6851-014D-8284-375F8D08C1B6}" type="datetime1">
              <a:rPr lang="en-US" smtClean="0"/>
              <a:t>4/7/19</a:t>
            </a:fld>
            <a:endParaRPr lang="en-US"/>
          </a:p>
        </p:txBody>
      </p:sp>
      <p:sp>
        <p:nvSpPr>
          <p:cNvPr id="942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383A05-8A8E-1044-B1A2-75872769343E}" type="slidenum">
              <a:rPr lang="en-US"/>
              <a:pPr/>
              <a:t>122</a:t>
            </a:fld>
            <a:endParaRPr lang="en-US"/>
          </a:p>
        </p:txBody>
      </p:sp>
      <p:sp>
        <p:nvSpPr>
          <p:cNvPr id="7" name="Footer Placeholder 4">
            <a:extLst>
              <a:ext uri="{FF2B5EF4-FFF2-40B4-BE49-F238E27FC236}">
                <a16:creationId xmlns:a16="http://schemas.microsoft.com/office/drawing/2014/main" id="{37B61D11-0CA0-484B-8C62-5B227B10883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8138228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solidFill>
                  <a:srgbClr val="0000FF"/>
                </a:solidFill>
                <a:latin typeface="Arial" charset="0"/>
                <a:ea typeface="MS PGothic" charset="0"/>
              </a:rPr>
              <a:t>What is </a:t>
            </a:r>
            <a:r>
              <a:rPr lang="en-US" u="sng">
                <a:solidFill>
                  <a:srgbClr val="0000FF"/>
                </a:solidFill>
                <a:latin typeface="Arial" charset="0"/>
                <a:ea typeface="MS PGothic" charset="0"/>
              </a:rPr>
              <a:t>NOT</a:t>
            </a:r>
            <a:r>
              <a:rPr lang="en-US">
                <a:solidFill>
                  <a:srgbClr val="0000FF"/>
                </a:solidFill>
                <a:latin typeface="Arial" charset="0"/>
                <a:ea typeface="MS PGothic" charset="0"/>
              </a:rPr>
              <a:t> Regular?</a:t>
            </a:r>
          </a:p>
        </p:txBody>
      </p:sp>
      <p:sp>
        <p:nvSpPr>
          <p:cNvPr id="96259" name="Content Placeholder 2"/>
          <p:cNvSpPr>
            <a:spLocks noGrp="1"/>
          </p:cNvSpPr>
          <p:nvPr>
            <p:ph idx="1"/>
          </p:nvPr>
        </p:nvSpPr>
        <p:spPr/>
        <p:txBody>
          <a:bodyPr/>
          <a:lstStyle/>
          <a:p>
            <a:r>
              <a:rPr lang="en-US" dirty="0">
                <a:latin typeface="Arial" charset="0"/>
                <a:ea typeface="MS PGothic" charset="0"/>
                <a:sym typeface="Symbol" charset="0"/>
              </a:rPr>
              <a:t>Well, anything for which you cannot write an accepting DFA or NFA, or a defining regular expression, or a right/left linear grammar, or a set of regular equations, but that’s not a very useful statement</a:t>
            </a:r>
          </a:p>
          <a:p>
            <a:r>
              <a:rPr lang="en-US" dirty="0">
                <a:latin typeface="Arial" charset="0"/>
                <a:ea typeface="MS PGothic" charset="0"/>
                <a:sym typeface="Symbol" charset="0"/>
              </a:rPr>
              <a:t>There are two tools we have:</a:t>
            </a:r>
          </a:p>
          <a:p>
            <a:pPr lvl="1"/>
            <a:r>
              <a:rPr lang="en-US" dirty="0">
                <a:latin typeface="Arial" charset="0"/>
                <a:ea typeface="MS PGothic" charset="0"/>
                <a:sym typeface="Symbol" charset="0"/>
              </a:rPr>
              <a:t>Pumping Lemma for Regular </a:t>
            </a:r>
            <a:r>
              <a:rPr lang="en-US" dirty="0" err="1">
                <a:latin typeface="Arial" charset="0"/>
                <a:ea typeface="MS PGothic" charset="0"/>
                <a:sym typeface="Symbol" charset="0"/>
              </a:rPr>
              <a:t>Lnaguges</a:t>
            </a:r>
            <a:endParaRPr lang="en-US" dirty="0">
              <a:latin typeface="Arial" charset="0"/>
              <a:ea typeface="MS PGothic" charset="0"/>
              <a:sym typeface="Symbol" charset="0"/>
            </a:endParaRPr>
          </a:p>
          <a:p>
            <a:pPr lvl="1"/>
            <a:r>
              <a:rPr lang="en-US" dirty="0" err="1">
                <a:latin typeface="Arial" charset="0"/>
                <a:ea typeface="MS PGothic" charset="0"/>
                <a:sym typeface="Symbol" charset="0"/>
              </a:rPr>
              <a:t>Myhill-Nerode</a:t>
            </a:r>
            <a:r>
              <a:rPr lang="en-US" dirty="0">
                <a:latin typeface="Arial" charset="0"/>
                <a:ea typeface="MS PGothic" charset="0"/>
                <a:sym typeface="Symbol" charset="0"/>
              </a:rPr>
              <a:t> Theorem</a:t>
            </a:r>
          </a:p>
        </p:txBody>
      </p:sp>
      <p:sp>
        <p:nvSpPr>
          <p:cNvPr id="962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5EAA3A-6F15-D842-9FDA-AFC4AED29A4C}" type="datetime1">
              <a:rPr lang="en-US" smtClean="0"/>
              <a:t>4/7/19</a:t>
            </a:fld>
            <a:endParaRPr lang="en-US"/>
          </a:p>
        </p:txBody>
      </p:sp>
      <p:sp>
        <p:nvSpPr>
          <p:cNvPr id="962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5B9ACD-F5CF-924B-AF16-BC14CCC1CD99}" type="slidenum">
              <a:rPr lang="en-US"/>
              <a:pPr/>
              <a:t>123</a:t>
            </a:fld>
            <a:endParaRPr lang="en-US"/>
          </a:p>
        </p:txBody>
      </p:sp>
      <p:sp>
        <p:nvSpPr>
          <p:cNvPr id="7" name="Footer Placeholder 4">
            <a:extLst>
              <a:ext uri="{FF2B5EF4-FFF2-40B4-BE49-F238E27FC236}">
                <a16:creationId xmlns:a16="http://schemas.microsoft.com/office/drawing/2014/main" id="{E40902D5-76DF-7E4B-9130-CF0B2CA41AD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6490013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Finite State Transducers</a:t>
            </a:r>
          </a:p>
        </p:txBody>
      </p:sp>
      <p:sp>
        <p:nvSpPr>
          <p:cNvPr id="3" name="Content Placeholder 2"/>
          <p:cNvSpPr>
            <a:spLocks noGrp="1"/>
          </p:cNvSpPr>
          <p:nvPr>
            <p:ph idx="1"/>
          </p:nvPr>
        </p:nvSpPr>
        <p:spPr/>
        <p:txBody>
          <a:bodyPr/>
          <a:lstStyle/>
          <a:p>
            <a:r>
              <a:rPr lang="en-US" sz="2400"/>
              <a:t>A transducer is a machine with output</a:t>
            </a:r>
          </a:p>
          <a:p>
            <a:r>
              <a:rPr lang="en-US" sz="2400"/>
              <a:t>Mealy Model</a:t>
            </a:r>
          </a:p>
          <a:p>
            <a:pPr lvl="1"/>
            <a:r>
              <a:rPr lang="en-US" sz="2000"/>
              <a:t>M =</a:t>
            </a:r>
            <a:r>
              <a:rPr lang="en-US" sz="2000">
                <a:latin typeface="Arial" charset="0"/>
                <a:ea typeface="MS PGothic" charset="0"/>
                <a:sym typeface="Symbol" charset="0"/>
              </a:rPr>
              <a:t> (Q, </a:t>
            </a:r>
            <a:r>
              <a:rPr lang="en-US" sz="2000">
                <a:latin typeface="Symbol" charset="0"/>
                <a:ea typeface="MS PGothic" charset="0"/>
                <a:sym typeface="Symbol" charset="0"/>
              </a:rPr>
              <a:t>S</a:t>
            </a:r>
            <a:r>
              <a:rPr lang="en-US" sz="2000">
                <a:latin typeface="Arial" charset="0"/>
                <a:ea typeface="MS PGothic" charset="0"/>
                <a:sym typeface="Symbol" charset="0"/>
              </a:rPr>
              <a:t>,</a:t>
            </a:r>
            <a:r>
              <a:rPr lang="en-US" sz="2000">
                <a:latin typeface="Symbol" charset="0"/>
                <a:ea typeface="MS PGothic" charset="0"/>
                <a:sym typeface="Symbol" charset="0"/>
              </a:rPr>
              <a:t> G</a:t>
            </a:r>
            <a:r>
              <a:rPr lang="en-US" sz="2000">
                <a:latin typeface="Arial" charset="0"/>
                <a:ea typeface="MS PGothic" charset="0"/>
                <a:sym typeface="Symbol" charset="0"/>
              </a:rPr>
              <a:t>, </a:t>
            </a:r>
            <a:r>
              <a:rPr lang="en-US" sz="2000">
                <a:latin typeface="Symbol" charset="0"/>
                <a:ea typeface="MS PGothic" charset="0"/>
                <a:sym typeface="Symbol" charset="0"/>
              </a:rPr>
              <a:t>d</a:t>
            </a:r>
            <a:r>
              <a:rPr lang="en-US" sz="2000">
                <a:latin typeface="Arial" charset="0"/>
                <a:ea typeface="MS PGothic" charset="0"/>
                <a:sym typeface="Symbol" charset="0"/>
              </a:rPr>
              <a:t>,</a:t>
            </a:r>
            <a:r>
              <a:rPr lang="en-US" sz="2000">
                <a:latin typeface="Symbol" charset="0"/>
                <a:ea typeface="MS PGothic" charset="0"/>
                <a:sym typeface="Symbol" charset="0"/>
              </a:rPr>
              <a:t> g, </a:t>
            </a:r>
            <a:r>
              <a:rPr lang="en-US" sz="2000">
                <a:latin typeface="Arial" charset="0"/>
                <a:ea typeface="MS PGothic" charset="0"/>
                <a:sym typeface="Symbol" charset="0"/>
              </a:rPr>
              <a:t>q</a:t>
            </a:r>
            <a:r>
              <a:rPr lang="en-US" sz="2000" baseline="-25000">
                <a:latin typeface="Arial" charset="0"/>
                <a:ea typeface="MS PGothic" charset="0"/>
                <a:sym typeface="Symbol" charset="0"/>
              </a:rPr>
              <a:t>0</a:t>
            </a:r>
            <a:r>
              <a:rPr lang="en-US" sz="2000">
                <a:latin typeface="Arial" charset="0"/>
                <a:ea typeface="MS PGothic" charset="0"/>
                <a:sym typeface="Symbol" charset="0"/>
              </a:rPr>
              <a:t>)</a:t>
            </a:r>
          </a:p>
          <a:p>
            <a:pPr marL="914400" lvl="2" indent="0">
              <a:buNone/>
            </a:pPr>
            <a:r>
              <a:rPr lang="en-US" sz="1800">
                <a:latin typeface="Symbol" charset="0"/>
                <a:ea typeface="MS PGothic" charset="0"/>
                <a:sym typeface="Symbol" charset="0"/>
              </a:rPr>
              <a:t>G </a:t>
            </a:r>
            <a:r>
              <a:rPr lang="en-US" sz="1800">
                <a:ea typeface="MS PGothic" charset="0"/>
                <a:sym typeface="Symbol" charset="0"/>
              </a:rPr>
              <a:t>is the finite output alphabet</a:t>
            </a:r>
          </a:p>
          <a:p>
            <a:pPr marL="914400" lvl="2" indent="0">
              <a:buNone/>
            </a:pPr>
            <a:r>
              <a:rPr lang="en-US" sz="1800">
                <a:latin typeface="Symbol" charset="0"/>
                <a:ea typeface="MS PGothic" charset="0"/>
                <a:sym typeface="Symbol" charset="0"/>
              </a:rPr>
              <a:t>g: </a:t>
            </a:r>
            <a:r>
              <a:rPr lang="en-US" sz="1800">
                <a:latin typeface="Arial" charset="0"/>
                <a:ea typeface="MS PGothic" charset="0"/>
                <a:sym typeface="Symbol" charset="0"/>
              </a:rPr>
              <a:t>Q × </a:t>
            </a:r>
            <a:r>
              <a:rPr lang="en-US" sz="1800">
                <a:latin typeface="Symbol" charset="0"/>
                <a:ea typeface="MS PGothic" charset="0"/>
                <a:sym typeface="Symbol" charset="0"/>
              </a:rPr>
              <a:t>S </a:t>
            </a:r>
            <a:r>
              <a:rPr lang="en-US" sz="1800" b="1">
                <a:latin typeface="Arial" charset="0"/>
                <a:ea typeface="MS PGothic" charset="0"/>
                <a:sym typeface="Symbol" charset="0"/>
              </a:rPr>
              <a:t> </a:t>
            </a:r>
            <a:r>
              <a:rPr lang="en-US" sz="1800">
                <a:latin typeface="Symbol" charset="0"/>
                <a:ea typeface="MS PGothic" charset="0"/>
                <a:sym typeface="Symbol" charset="0"/>
              </a:rPr>
              <a:t>G</a:t>
            </a:r>
            <a:r>
              <a:rPr lang="en-US" sz="1800">
                <a:ea typeface="MS PGothic" charset="0"/>
                <a:sym typeface="Symbol" charset="0"/>
              </a:rPr>
              <a:t> is the output function</a:t>
            </a:r>
          </a:p>
          <a:p>
            <a:pPr lvl="1"/>
            <a:r>
              <a:rPr lang="en-US" sz="2000">
                <a:ea typeface="MS PGothic" charset="0"/>
                <a:sym typeface="Symbol" charset="0"/>
              </a:rPr>
              <a:t>Essentially a Mealy Model machine produced a character of output for each character of input it consumes, and it does so on the transitions from one state to the next.</a:t>
            </a:r>
            <a:endParaRPr lang="en-US" sz="2000"/>
          </a:p>
          <a:p>
            <a:pPr lvl="1"/>
            <a:r>
              <a:rPr lang="en-US" sz="2000">
                <a:ea typeface="MS PGothic" charset="0"/>
                <a:sym typeface="Symbol" charset="0"/>
              </a:rPr>
              <a:t>A Mealy Model represents a synchronous circuit whose output is triggered each time a new input arrives.</a:t>
            </a:r>
            <a:endParaRPr lang="en-US" sz="2000"/>
          </a:p>
          <a:p>
            <a:pPr lvl="1"/>
            <a:endParaRPr lang="en-US"/>
          </a:p>
          <a:p>
            <a:pPr lvl="1"/>
            <a:endParaRPr lang="en-US"/>
          </a:p>
        </p:txBody>
      </p:sp>
      <p:sp>
        <p:nvSpPr>
          <p:cNvPr id="4" name="Date Placeholder 3"/>
          <p:cNvSpPr>
            <a:spLocks noGrp="1"/>
          </p:cNvSpPr>
          <p:nvPr>
            <p:ph type="dt" sz="half" idx="10"/>
          </p:nvPr>
        </p:nvSpPr>
        <p:spPr/>
        <p:txBody>
          <a:bodyPr/>
          <a:lstStyle/>
          <a:p>
            <a:fld id="{9CC89306-F9DE-C644-864E-ED67E19D9EFA}"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124</a:t>
            </a:fld>
            <a:endParaRPr lang="en-US"/>
          </a:p>
        </p:txBody>
      </p:sp>
      <p:sp>
        <p:nvSpPr>
          <p:cNvPr id="7" name="Footer Placeholder 4">
            <a:extLst>
              <a:ext uri="{FF2B5EF4-FFF2-40B4-BE49-F238E27FC236}">
                <a16:creationId xmlns:a16="http://schemas.microsoft.com/office/drawing/2014/main" id="{7BE9D4AE-7544-7245-A3B0-9C390160EE2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1243412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Mealy Model</a:t>
            </a:r>
          </a:p>
        </p:txBody>
      </p:sp>
      <p:sp>
        <p:nvSpPr>
          <p:cNvPr id="3" name="Content Placeholder 2"/>
          <p:cNvSpPr>
            <a:spLocks noGrp="1"/>
          </p:cNvSpPr>
          <p:nvPr>
            <p:ph idx="1"/>
          </p:nvPr>
        </p:nvSpPr>
        <p:spPr/>
        <p:txBody>
          <a:bodyPr/>
          <a:lstStyle/>
          <a:p>
            <a:r>
              <a:rPr lang="en-US">
                <a:ea typeface="MS PGothic" charset="0"/>
              </a:rPr>
              <a:t>Write a Mealy finite state machine that produces the 2’s complement result of subtracting 1101 from a binary input stream (assuming at least 4 bits of input)</a:t>
            </a:r>
          </a:p>
          <a:p>
            <a:endParaRPr lang="en-US"/>
          </a:p>
        </p:txBody>
      </p:sp>
      <p:sp>
        <p:nvSpPr>
          <p:cNvPr id="4" name="Date Placeholder 3"/>
          <p:cNvSpPr>
            <a:spLocks noGrp="1"/>
          </p:cNvSpPr>
          <p:nvPr>
            <p:ph type="dt" sz="half" idx="10"/>
          </p:nvPr>
        </p:nvSpPr>
        <p:spPr/>
        <p:txBody>
          <a:bodyPr/>
          <a:lstStyle/>
          <a:p>
            <a:fld id="{CEAB3CED-6BD3-0743-8E36-DAAB0C3779C0}"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125</a:t>
            </a:fld>
            <a:endParaRPr lang="en-US"/>
          </a:p>
        </p:txBody>
      </p:sp>
      <p:grpSp>
        <p:nvGrpSpPr>
          <p:cNvPr id="45" name="Group 44"/>
          <p:cNvGrpSpPr/>
          <p:nvPr/>
        </p:nvGrpSpPr>
        <p:grpSpPr>
          <a:xfrm>
            <a:off x="228600" y="3566532"/>
            <a:ext cx="8458200" cy="2605668"/>
            <a:chOff x="228600" y="2499732"/>
            <a:chExt cx="8839200" cy="2743200"/>
          </a:xfrm>
        </p:grpSpPr>
        <p:sp>
          <p:nvSpPr>
            <p:cNvPr id="7" name="Oval 6"/>
            <p:cNvSpPr/>
            <p:nvPr/>
          </p:nvSpPr>
          <p:spPr bwMode="auto">
            <a:xfrm>
              <a:off x="2479176" y="2971799"/>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001</a:t>
              </a:r>
              <a:endParaRPr kumimoji="0" lang="en-US" sz="1600" b="0" i="0" u="none" strike="noStrike" cap="none" normalizeH="0" baseline="0">
                <a:ln>
                  <a:noFill/>
                </a:ln>
                <a:solidFill>
                  <a:schemeClr val="tx1"/>
                </a:solidFill>
                <a:effectLst/>
                <a:latin typeface="Arial" pitchFamily="-107" charset="0"/>
              </a:endParaRPr>
            </a:p>
          </p:txBody>
        </p:sp>
        <p:sp>
          <p:nvSpPr>
            <p:cNvPr id="8" name="Oval 7"/>
            <p:cNvSpPr/>
            <p:nvPr/>
          </p:nvSpPr>
          <p:spPr bwMode="auto">
            <a:xfrm>
              <a:off x="914400" y="29718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a:solidFill>
                    <a:schemeClr val="tx1"/>
                  </a:solidFill>
                  <a:latin typeface="Arial" pitchFamily="-107" charset="0"/>
                </a:rPr>
                <a:t>NC</a:t>
              </a:r>
              <a:br>
                <a:rPr lang="en-US" sz="1400">
                  <a:solidFill>
                    <a:schemeClr val="tx1"/>
                  </a:solidFill>
                  <a:latin typeface="Arial" pitchFamily="-107" charset="0"/>
                </a:rPr>
              </a:br>
              <a:r>
                <a:rPr lang="en-US" sz="1400">
                  <a:solidFill>
                    <a:schemeClr val="tx1"/>
                  </a:solidFill>
                  <a:latin typeface="Arial" pitchFamily="-107" charset="0"/>
                </a:rPr>
                <a:t>1..1</a:t>
              </a:r>
            </a:p>
            <a:p>
              <a:pPr marL="0" marR="0" indent="0" algn="ctr" defTabSz="914400" rtl="0" eaLnBrk="0" fontAlgn="base" latinLnBrk="0" hangingPunct="0">
                <a:lnSpc>
                  <a:spcPct val="100000"/>
                </a:lnSpc>
                <a:spcBef>
                  <a:spcPct val="0"/>
                </a:spcBef>
                <a:spcAft>
                  <a:spcPct val="0"/>
                </a:spcAft>
                <a:buClrTx/>
                <a:buSzTx/>
                <a:buFontTx/>
                <a:buNone/>
                <a:tabLst/>
              </a:pPr>
              <a:r>
                <a:rPr lang="en-US" sz="1400">
                  <a:solidFill>
                    <a:schemeClr val="tx1"/>
                  </a:solidFill>
                  <a:latin typeface="Arial" pitchFamily="-107" charset="0"/>
                </a:rPr>
                <a:t>0011</a:t>
              </a:r>
              <a:endParaRPr kumimoji="0" lang="en-US" sz="1400" b="0" i="0" u="none" strike="noStrike" cap="none" normalizeH="0" baseline="0">
                <a:ln>
                  <a:noFill/>
                </a:ln>
                <a:solidFill>
                  <a:schemeClr val="tx1"/>
                </a:solidFill>
                <a:effectLst/>
                <a:latin typeface="Arial" pitchFamily="-107" charset="0"/>
              </a:endParaRPr>
            </a:p>
          </p:txBody>
        </p:sp>
        <p:cxnSp>
          <p:nvCxnSpPr>
            <p:cNvPr id="9" name="Straight Arrow Connector 8"/>
            <p:cNvCxnSpPr/>
            <p:nvPr/>
          </p:nvCxnSpPr>
          <p:spPr bwMode="auto">
            <a:xfrm flipV="1">
              <a:off x="1752600" y="3390899"/>
              <a:ext cx="726576"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1821509" y="3069728"/>
              <a:ext cx="505267" cy="369332"/>
            </a:xfrm>
            <a:prstGeom prst="rect">
              <a:avLst/>
            </a:prstGeom>
            <a:noFill/>
          </p:spPr>
          <p:txBody>
            <a:bodyPr wrap="none" rtlCol="0">
              <a:spAutoFit/>
            </a:bodyPr>
            <a:lstStyle/>
            <a:p>
              <a:r>
                <a:rPr lang="en-US"/>
                <a:t>1/0</a:t>
              </a:r>
            </a:p>
          </p:txBody>
        </p:sp>
        <p:cxnSp>
          <p:nvCxnSpPr>
            <p:cNvPr id="11" name="Straight Arrow Connector 10"/>
            <p:cNvCxnSpPr/>
            <p:nvPr/>
          </p:nvCxnSpPr>
          <p:spPr bwMode="auto">
            <a:xfrm>
              <a:off x="228600" y="3352800"/>
              <a:ext cx="644795" cy="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2" name="TextBox 11"/>
            <p:cNvSpPr txBox="1"/>
            <p:nvPr/>
          </p:nvSpPr>
          <p:spPr>
            <a:xfrm>
              <a:off x="1447800" y="3962400"/>
              <a:ext cx="505267" cy="369332"/>
            </a:xfrm>
            <a:prstGeom prst="rect">
              <a:avLst/>
            </a:prstGeom>
            <a:noFill/>
          </p:spPr>
          <p:txBody>
            <a:bodyPr wrap="none" rtlCol="0">
              <a:spAutoFit/>
            </a:bodyPr>
            <a:lstStyle/>
            <a:p>
              <a:r>
                <a:rPr lang="en-US"/>
                <a:t>0/1</a:t>
              </a:r>
            </a:p>
          </p:txBody>
        </p:sp>
        <p:cxnSp>
          <p:nvCxnSpPr>
            <p:cNvPr id="13" name="Straight Arrow Connector 12"/>
            <p:cNvCxnSpPr/>
            <p:nvPr/>
          </p:nvCxnSpPr>
          <p:spPr bwMode="auto">
            <a:xfrm>
              <a:off x="1600200" y="3733802"/>
              <a:ext cx="914400" cy="68579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Oval 13"/>
            <p:cNvSpPr/>
            <p:nvPr/>
          </p:nvSpPr>
          <p:spPr bwMode="auto">
            <a:xfrm>
              <a:off x="2514600" y="39624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001</a:t>
              </a:r>
              <a:endParaRPr kumimoji="0" lang="en-US" sz="1400" b="0" i="0" u="none" strike="noStrike" cap="none" normalizeH="0" baseline="0">
                <a:ln>
                  <a:noFill/>
                </a:ln>
                <a:solidFill>
                  <a:schemeClr val="tx1"/>
                </a:solidFill>
                <a:effectLst/>
                <a:latin typeface="Arial" pitchFamily="-107" charset="0"/>
              </a:endParaRPr>
            </a:p>
          </p:txBody>
        </p:sp>
        <p:sp>
          <p:nvSpPr>
            <p:cNvPr id="15" name="Oval 14"/>
            <p:cNvSpPr/>
            <p:nvPr/>
          </p:nvSpPr>
          <p:spPr bwMode="auto">
            <a:xfrm>
              <a:off x="4155576" y="29718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a:t>
              </a:r>
              <a:endParaRPr lang="en-US" sz="1600">
                <a:solidFill>
                  <a:schemeClr val="tx1"/>
                </a:solidFill>
                <a:latin typeface="Arial" pitchFamily="-107" charset="0"/>
              </a:endParaRPr>
            </a:p>
          </p:txBody>
        </p:sp>
        <p:sp>
          <p:nvSpPr>
            <p:cNvPr id="16" name="Oval 15"/>
            <p:cNvSpPr/>
            <p:nvPr/>
          </p:nvSpPr>
          <p:spPr bwMode="auto">
            <a:xfrm>
              <a:off x="4191000" y="3962401"/>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a:t>
              </a:r>
            </a:p>
          </p:txBody>
        </p:sp>
        <p:cxnSp>
          <p:nvCxnSpPr>
            <p:cNvPr id="17" name="Straight Arrow Connector 16"/>
            <p:cNvCxnSpPr>
              <a:endCxn id="26" idx="3"/>
            </p:cNvCxnSpPr>
            <p:nvPr/>
          </p:nvCxnSpPr>
          <p:spPr bwMode="auto">
            <a:xfrm flipV="1">
              <a:off x="3352800" y="3687248"/>
              <a:ext cx="925528" cy="5799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3352800" y="3733800"/>
              <a:ext cx="505267" cy="369332"/>
            </a:xfrm>
            <a:prstGeom prst="rect">
              <a:avLst/>
            </a:prstGeom>
            <a:noFill/>
          </p:spPr>
          <p:txBody>
            <a:bodyPr wrap="none" rtlCol="0">
              <a:spAutoFit/>
            </a:bodyPr>
            <a:lstStyle/>
            <a:p>
              <a:r>
                <a:rPr lang="en-US"/>
                <a:t>1/0</a:t>
              </a:r>
            </a:p>
          </p:txBody>
        </p:sp>
        <p:cxnSp>
          <p:nvCxnSpPr>
            <p:cNvPr id="19" name="Straight Arrow Connector 18"/>
            <p:cNvCxnSpPr/>
            <p:nvPr/>
          </p:nvCxnSpPr>
          <p:spPr bwMode="auto">
            <a:xfrm flipV="1">
              <a:off x="3317376" y="3369172"/>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3276600" y="3048000"/>
              <a:ext cx="914399" cy="369332"/>
            </a:xfrm>
            <a:prstGeom prst="rect">
              <a:avLst/>
            </a:prstGeom>
            <a:noFill/>
          </p:spPr>
          <p:txBody>
            <a:bodyPr wrap="square" rtlCol="0">
              <a:spAutoFit/>
            </a:bodyPr>
            <a:lstStyle/>
            <a:p>
              <a:r>
                <a:rPr lang="en-US"/>
                <a:t>1/1,0/0</a:t>
              </a:r>
            </a:p>
          </p:txBody>
        </p:sp>
        <p:cxnSp>
          <p:nvCxnSpPr>
            <p:cNvPr id="21" name="Straight Arrow Connector 20"/>
            <p:cNvCxnSpPr>
              <a:stCxn id="25" idx="6"/>
            </p:cNvCxnSpPr>
            <p:nvPr/>
          </p:nvCxnSpPr>
          <p:spPr bwMode="auto">
            <a:xfrm flipV="1">
              <a:off x="3352800" y="4371440"/>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3533333" y="4050268"/>
              <a:ext cx="505267" cy="369332"/>
            </a:xfrm>
            <a:prstGeom prst="rect">
              <a:avLst/>
            </a:prstGeom>
            <a:noFill/>
          </p:spPr>
          <p:txBody>
            <a:bodyPr wrap="none" rtlCol="0">
              <a:spAutoFit/>
            </a:bodyPr>
            <a:lstStyle/>
            <a:p>
              <a:r>
                <a:rPr lang="en-US"/>
                <a:t>0/1</a:t>
              </a:r>
            </a:p>
          </p:txBody>
        </p:sp>
        <p:sp>
          <p:nvSpPr>
            <p:cNvPr id="23" name="Oval 22"/>
            <p:cNvSpPr/>
            <p:nvPr/>
          </p:nvSpPr>
          <p:spPr bwMode="auto">
            <a:xfrm>
              <a:off x="5831976" y="28956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a:t>
              </a:r>
              <a:endParaRPr lang="en-US" sz="1600">
                <a:solidFill>
                  <a:schemeClr val="tx1"/>
                </a:solidFill>
                <a:latin typeface="Arial" pitchFamily="-107" charset="0"/>
              </a:endParaRPr>
            </a:p>
          </p:txBody>
        </p:sp>
        <p:sp>
          <p:nvSpPr>
            <p:cNvPr id="24" name="Oval 23"/>
            <p:cNvSpPr/>
            <p:nvPr/>
          </p:nvSpPr>
          <p:spPr bwMode="auto">
            <a:xfrm>
              <a:off x="5867400" y="3886201"/>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a:t>
              </a:r>
              <a:endParaRPr lang="en-US" sz="1600">
                <a:solidFill>
                  <a:schemeClr val="tx1"/>
                </a:solidFill>
                <a:latin typeface="Arial" pitchFamily="-107" charset="0"/>
              </a:endParaRPr>
            </a:p>
          </p:txBody>
        </p:sp>
        <p:cxnSp>
          <p:nvCxnSpPr>
            <p:cNvPr id="25" name="Straight Arrow Connector 24"/>
            <p:cNvCxnSpPr>
              <a:endCxn id="37" idx="1"/>
            </p:cNvCxnSpPr>
            <p:nvPr/>
          </p:nvCxnSpPr>
          <p:spPr bwMode="auto">
            <a:xfrm>
              <a:off x="4953000" y="3581400"/>
              <a:ext cx="1037152" cy="4275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5362133" y="3516868"/>
              <a:ext cx="505267" cy="369332"/>
            </a:xfrm>
            <a:prstGeom prst="rect">
              <a:avLst/>
            </a:prstGeom>
            <a:noFill/>
          </p:spPr>
          <p:txBody>
            <a:bodyPr wrap="none" rtlCol="0">
              <a:spAutoFit/>
            </a:bodyPr>
            <a:lstStyle/>
            <a:p>
              <a:r>
                <a:rPr lang="en-US"/>
                <a:t>0/1</a:t>
              </a:r>
            </a:p>
          </p:txBody>
        </p:sp>
        <p:cxnSp>
          <p:nvCxnSpPr>
            <p:cNvPr id="27" name="Straight Arrow Connector 26"/>
            <p:cNvCxnSpPr/>
            <p:nvPr/>
          </p:nvCxnSpPr>
          <p:spPr bwMode="auto">
            <a:xfrm flipV="1">
              <a:off x="4993776" y="3292972"/>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TextBox 27"/>
            <p:cNvSpPr txBox="1"/>
            <p:nvPr/>
          </p:nvSpPr>
          <p:spPr>
            <a:xfrm>
              <a:off x="5105400" y="2971800"/>
              <a:ext cx="533400" cy="369332"/>
            </a:xfrm>
            <a:prstGeom prst="rect">
              <a:avLst/>
            </a:prstGeom>
            <a:noFill/>
          </p:spPr>
          <p:txBody>
            <a:bodyPr wrap="square" rtlCol="0">
              <a:spAutoFit/>
            </a:bodyPr>
            <a:lstStyle/>
            <a:p>
              <a:r>
                <a:rPr lang="en-US"/>
                <a:t>1/0</a:t>
              </a:r>
            </a:p>
          </p:txBody>
        </p:sp>
        <p:cxnSp>
          <p:nvCxnSpPr>
            <p:cNvPr id="29" name="Straight Arrow Connector 28"/>
            <p:cNvCxnSpPr/>
            <p:nvPr/>
          </p:nvCxnSpPr>
          <p:spPr bwMode="auto">
            <a:xfrm flipV="1">
              <a:off x="5029200" y="4295240"/>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TextBox 29"/>
            <p:cNvSpPr txBox="1"/>
            <p:nvPr/>
          </p:nvSpPr>
          <p:spPr>
            <a:xfrm>
              <a:off x="4953000" y="3974068"/>
              <a:ext cx="890576" cy="369332"/>
            </a:xfrm>
            <a:prstGeom prst="rect">
              <a:avLst/>
            </a:prstGeom>
            <a:noFill/>
          </p:spPr>
          <p:txBody>
            <a:bodyPr wrap="none" rtlCol="0">
              <a:spAutoFit/>
            </a:bodyPr>
            <a:lstStyle/>
            <a:p>
              <a:r>
                <a:rPr lang="en-US"/>
                <a:t>0/0,1/1</a:t>
              </a:r>
            </a:p>
          </p:txBody>
        </p:sp>
        <p:cxnSp>
          <p:nvCxnSpPr>
            <p:cNvPr id="31" name="Curved Connector 30"/>
            <p:cNvCxnSpPr/>
            <p:nvPr/>
          </p:nvCxnSpPr>
          <p:spPr bwMode="auto">
            <a:xfrm rot="5400000" flipH="1" flipV="1">
              <a:off x="7986198" y="4267134"/>
              <a:ext cx="12700" cy="592696"/>
            </a:xfrm>
            <a:prstGeom prst="curvedConnector3">
              <a:avLst>
                <a:gd name="adj1" fmla="val -2933449"/>
              </a:avLst>
            </a:prstGeom>
            <a:solidFill>
              <a:schemeClr val="accent1"/>
            </a:solidFill>
            <a:ln w="9525" cap="flat" cmpd="sng" algn="ctr">
              <a:solidFill>
                <a:schemeClr val="tx1"/>
              </a:solidFill>
              <a:prstDash val="solid"/>
              <a:round/>
              <a:headEnd type="none" w="med" len="med"/>
              <a:tailEnd type="arrow"/>
            </a:ln>
            <a:effectLst/>
          </p:spPr>
        </p:cxnSp>
        <p:cxnSp>
          <p:nvCxnSpPr>
            <p:cNvPr id="32" name="Curved Connector 31"/>
            <p:cNvCxnSpPr/>
            <p:nvPr/>
          </p:nvCxnSpPr>
          <p:spPr bwMode="auto">
            <a:xfrm rot="5400000" flipH="1" flipV="1">
              <a:off x="7909998" y="2666934"/>
              <a:ext cx="12700" cy="592696"/>
            </a:xfrm>
            <a:prstGeom prst="curvedConnector3">
              <a:avLst>
                <a:gd name="adj1" fmla="val 2766551"/>
              </a:avLst>
            </a:prstGeom>
            <a:solidFill>
              <a:schemeClr val="accent1"/>
            </a:solidFill>
            <a:ln w="9525" cap="flat" cmpd="sng" algn="ctr">
              <a:solidFill>
                <a:schemeClr val="tx1"/>
              </a:solidFill>
              <a:prstDash val="solid"/>
              <a:round/>
              <a:headEnd type="none" w="med" len="med"/>
              <a:tailEnd type="arrow"/>
            </a:ln>
            <a:effectLst/>
          </p:spPr>
        </p:cxnSp>
        <p:sp>
          <p:nvSpPr>
            <p:cNvPr id="33" name="Oval 32"/>
            <p:cNvSpPr/>
            <p:nvPr/>
          </p:nvSpPr>
          <p:spPr bwMode="auto">
            <a:xfrm>
              <a:off x="7508376" y="2880732"/>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p:txBody>
        </p:sp>
        <p:sp>
          <p:nvSpPr>
            <p:cNvPr id="34" name="Oval 33"/>
            <p:cNvSpPr/>
            <p:nvPr/>
          </p:nvSpPr>
          <p:spPr bwMode="auto">
            <a:xfrm>
              <a:off x="7543800" y="3871333"/>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p:txBody>
        </p:sp>
        <p:cxnSp>
          <p:nvCxnSpPr>
            <p:cNvPr id="35" name="Straight Arrow Connector 34"/>
            <p:cNvCxnSpPr/>
            <p:nvPr/>
          </p:nvCxnSpPr>
          <p:spPr bwMode="auto">
            <a:xfrm>
              <a:off x="6629400" y="3566532"/>
              <a:ext cx="1037152" cy="4275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7038533" y="3502000"/>
              <a:ext cx="505267" cy="369332"/>
            </a:xfrm>
            <a:prstGeom prst="rect">
              <a:avLst/>
            </a:prstGeom>
            <a:noFill/>
          </p:spPr>
          <p:txBody>
            <a:bodyPr wrap="none" rtlCol="0">
              <a:spAutoFit/>
            </a:bodyPr>
            <a:lstStyle/>
            <a:p>
              <a:r>
                <a:rPr lang="en-US"/>
                <a:t>0/1</a:t>
              </a:r>
            </a:p>
          </p:txBody>
        </p:sp>
        <p:cxnSp>
          <p:nvCxnSpPr>
            <p:cNvPr id="37" name="Straight Arrow Connector 36"/>
            <p:cNvCxnSpPr/>
            <p:nvPr/>
          </p:nvCxnSpPr>
          <p:spPr bwMode="auto">
            <a:xfrm flipV="1">
              <a:off x="6670176" y="3278104"/>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8" name="TextBox 37"/>
            <p:cNvSpPr txBox="1"/>
            <p:nvPr/>
          </p:nvSpPr>
          <p:spPr>
            <a:xfrm>
              <a:off x="6781800" y="2956932"/>
              <a:ext cx="533400" cy="369332"/>
            </a:xfrm>
            <a:prstGeom prst="rect">
              <a:avLst/>
            </a:prstGeom>
            <a:noFill/>
          </p:spPr>
          <p:txBody>
            <a:bodyPr wrap="square" rtlCol="0">
              <a:spAutoFit/>
            </a:bodyPr>
            <a:lstStyle/>
            <a:p>
              <a:r>
                <a:rPr lang="en-US"/>
                <a:t>1/0</a:t>
              </a:r>
            </a:p>
          </p:txBody>
        </p:sp>
        <p:cxnSp>
          <p:nvCxnSpPr>
            <p:cNvPr id="39" name="Straight Arrow Connector 38"/>
            <p:cNvCxnSpPr/>
            <p:nvPr/>
          </p:nvCxnSpPr>
          <p:spPr bwMode="auto">
            <a:xfrm flipV="1">
              <a:off x="6705600" y="4280372"/>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0" name="TextBox 39"/>
            <p:cNvSpPr txBox="1"/>
            <p:nvPr/>
          </p:nvSpPr>
          <p:spPr>
            <a:xfrm>
              <a:off x="6629400" y="3959200"/>
              <a:ext cx="890576" cy="369332"/>
            </a:xfrm>
            <a:prstGeom prst="rect">
              <a:avLst/>
            </a:prstGeom>
            <a:noFill/>
          </p:spPr>
          <p:txBody>
            <a:bodyPr wrap="none" rtlCol="0">
              <a:spAutoFit/>
            </a:bodyPr>
            <a:lstStyle/>
            <a:p>
              <a:r>
                <a:rPr lang="en-US"/>
                <a:t>0/0,1/1</a:t>
              </a:r>
            </a:p>
          </p:txBody>
        </p:sp>
        <p:sp>
          <p:nvSpPr>
            <p:cNvPr id="41" name="TextBox 40"/>
            <p:cNvSpPr txBox="1"/>
            <p:nvPr/>
          </p:nvSpPr>
          <p:spPr>
            <a:xfrm>
              <a:off x="8077201" y="2499732"/>
              <a:ext cx="990599" cy="388826"/>
            </a:xfrm>
            <a:prstGeom prst="rect">
              <a:avLst/>
            </a:prstGeom>
            <a:noFill/>
          </p:spPr>
          <p:txBody>
            <a:bodyPr wrap="square" rtlCol="0">
              <a:spAutoFit/>
            </a:bodyPr>
            <a:lstStyle/>
            <a:p>
              <a:r>
                <a:rPr lang="en-US"/>
                <a:t>1/1,0/0</a:t>
              </a:r>
            </a:p>
          </p:txBody>
        </p:sp>
        <p:sp>
          <p:nvSpPr>
            <p:cNvPr id="42" name="TextBox 41"/>
            <p:cNvSpPr txBox="1"/>
            <p:nvPr/>
          </p:nvSpPr>
          <p:spPr>
            <a:xfrm>
              <a:off x="7800533" y="4873600"/>
              <a:ext cx="505267" cy="369332"/>
            </a:xfrm>
            <a:prstGeom prst="rect">
              <a:avLst/>
            </a:prstGeom>
            <a:noFill/>
          </p:spPr>
          <p:txBody>
            <a:bodyPr wrap="none" rtlCol="0">
              <a:spAutoFit/>
            </a:bodyPr>
            <a:lstStyle/>
            <a:p>
              <a:r>
                <a:rPr lang="en-US"/>
                <a:t>0/1</a:t>
              </a:r>
            </a:p>
          </p:txBody>
        </p:sp>
        <p:sp>
          <p:nvSpPr>
            <p:cNvPr id="43" name="TextBox 42"/>
            <p:cNvSpPr txBox="1"/>
            <p:nvPr/>
          </p:nvSpPr>
          <p:spPr>
            <a:xfrm>
              <a:off x="8562533" y="3642732"/>
              <a:ext cx="505267" cy="369332"/>
            </a:xfrm>
            <a:prstGeom prst="rect">
              <a:avLst/>
            </a:prstGeom>
            <a:noFill/>
          </p:spPr>
          <p:txBody>
            <a:bodyPr wrap="none" rtlCol="0">
              <a:spAutoFit/>
            </a:bodyPr>
            <a:lstStyle/>
            <a:p>
              <a:r>
                <a:rPr lang="en-US"/>
                <a:t>1/0</a:t>
              </a:r>
            </a:p>
          </p:txBody>
        </p:sp>
        <p:cxnSp>
          <p:nvCxnSpPr>
            <p:cNvPr id="44" name="Curved Connector 43"/>
            <p:cNvCxnSpPr/>
            <p:nvPr/>
          </p:nvCxnSpPr>
          <p:spPr bwMode="auto">
            <a:xfrm flipH="1" flipV="1">
              <a:off x="8346576" y="3299832"/>
              <a:ext cx="35424" cy="990601"/>
            </a:xfrm>
            <a:prstGeom prst="curvedConnector3">
              <a:avLst>
                <a:gd name="adj1" fmla="val -645325"/>
              </a:avLst>
            </a:prstGeom>
            <a:solidFill>
              <a:schemeClr val="accent1"/>
            </a:solidFill>
            <a:ln w="9525" cap="flat" cmpd="sng" algn="ctr">
              <a:solidFill>
                <a:schemeClr val="tx1"/>
              </a:solidFill>
              <a:prstDash val="solid"/>
              <a:round/>
              <a:headEnd type="none" w="med" len="med"/>
              <a:tailEnd type="triangle"/>
            </a:ln>
            <a:effectLst/>
          </p:spPr>
        </p:cxnSp>
      </p:grpSp>
      <p:sp>
        <p:nvSpPr>
          <p:cNvPr id="46" name="Footer Placeholder 4">
            <a:extLst>
              <a:ext uri="{FF2B5EF4-FFF2-40B4-BE49-F238E27FC236}">
                <a16:creationId xmlns:a16="http://schemas.microsoft.com/office/drawing/2014/main" id="{3E251228-5590-2D42-9F0F-4E5E4D7BD1C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974543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Finite State Transducers</a:t>
            </a:r>
          </a:p>
        </p:txBody>
      </p:sp>
      <p:sp>
        <p:nvSpPr>
          <p:cNvPr id="3" name="Content Placeholder 2"/>
          <p:cNvSpPr>
            <a:spLocks noGrp="1"/>
          </p:cNvSpPr>
          <p:nvPr>
            <p:ph idx="1"/>
          </p:nvPr>
        </p:nvSpPr>
        <p:spPr/>
        <p:txBody>
          <a:bodyPr/>
          <a:lstStyle/>
          <a:p>
            <a:r>
              <a:rPr lang="en-US" sz="2800"/>
              <a:t>Moore Model</a:t>
            </a:r>
          </a:p>
          <a:p>
            <a:pPr lvl="1"/>
            <a:r>
              <a:rPr lang="en-US" sz="2400"/>
              <a:t>M =</a:t>
            </a:r>
            <a:r>
              <a:rPr lang="en-US" sz="2400">
                <a:latin typeface="Arial" charset="0"/>
                <a:ea typeface="MS PGothic" charset="0"/>
                <a:sym typeface="Symbol" charset="0"/>
              </a:rPr>
              <a:t> (Q, </a:t>
            </a:r>
            <a:r>
              <a:rPr lang="en-US" sz="2400">
                <a:latin typeface="Symbol" charset="0"/>
                <a:ea typeface="MS PGothic" charset="0"/>
                <a:sym typeface="Symbol" charset="0"/>
              </a:rPr>
              <a:t>S</a:t>
            </a:r>
            <a:r>
              <a:rPr lang="en-US" sz="2400">
                <a:latin typeface="Arial" charset="0"/>
                <a:ea typeface="MS PGothic" charset="0"/>
                <a:sym typeface="Symbol" charset="0"/>
              </a:rPr>
              <a:t>,</a:t>
            </a:r>
            <a:r>
              <a:rPr lang="en-US" sz="2400">
                <a:latin typeface="Symbol" charset="0"/>
                <a:ea typeface="MS PGothic" charset="0"/>
                <a:sym typeface="Symbol" charset="0"/>
              </a:rPr>
              <a:t> G</a:t>
            </a:r>
            <a:r>
              <a:rPr lang="en-US" sz="2400">
                <a:latin typeface="Arial" charset="0"/>
                <a:ea typeface="MS PGothic" charset="0"/>
                <a:sym typeface="Symbol" charset="0"/>
              </a:rPr>
              <a:t>, </a:t>
            </a:r>
            <a:r>
              <a:rPr lang="en-US" sz="2400">
                <a:latin typeface="Symbol" charset="0"/>
                <a:ea typeface="MS PGothic" charset="0"/>
                <a:sym typeface="Symbol" charset="0"/>
              </a:rPr>
              <a:t>d</a:t>
            </a:r>
            <a:r>
              <a:rPr lang="en-US" sz="2400">
                <a:latin typeface="Arial" charset="0"/>
                <a:ea typeface="MS PGothic" charset="0"/>
                <a:sym typeface="Symbol" charset="0"/>
              </a:rPr>
              <a:t>,</a:t>
            </a:r>
            <a:r>
              <a:rPr lang="en-US" sz="2400">
                <a:latin typeface="Symbol" charset="0"/>
                <a:ea typeface="MS PGothic" charset="0"/>
                <a:sym typeface="Symbol" charset="0"/>
              </a:rPr>
              <a:t> g, </a:t>
            </a:r>
            <a:r>
              <a:rPr lang="en-US" sz="2400">
                <a:latin typeface="Arial" charset="0"/>
                <a:ea typeface="MS PGothic" charset="0"/>
                <a:sym typeface="Symbol" charset="0"/>
              </a:rPr>
              <a:t>q</a:t>
            </a:r>
            <a:r>
              <a:rPr lang="en-US" sz="2400" baseline="-25000">
                <a:latin typeface="Arial" charset="0"/>
                <a:ea typeface="MS PGothic" charset="0"/>
                <a:sym typeface="Symbol" charset="0"/>
              </a:rPr>
              <a:t>0</a:t>
            </a:r>
            <a:r>
              <a:rPr lang="en-US" sz="2400">
                <a:latin typeface="Arial" charset="0"/>
                <a:ea typeface="MS PGothic" charset="0"/>
                <a:sym typeface="Symbol" charset="0"/>
              </a:rPr>
              <a:t>)</a:t>
            </a:r>
          </a:p>
          <a:p>
            <a:pPr marL="914400" lvl="2" indent="0">
              <a:buNone/>
            </a:pPr>
            <a:r>
              <a:rPr lang="en-US" sz="2000">
                <a:latin typeface="Symbol" charset="0"/>
                <a:ea typeface="MS PGothic" charset="0"/>
                <a:sym typeface="Symbol" charset="0"/>
              </a:rPr>
              <a:t>G </a:t>
            </a:r>
            <a:r>
              <a:rPr lang="en-US" sz="2000">
                <a:ea typeface="MS PGothic" charset="0"/>
                <a:sym typeface="Symbol" charset="0"/>
              </a:rPr>
              <a:t>is the finite output alphabet</a:t>
            </a:r>
          </a:p>
          <a:p>
            <a:pPr marL="914400" lvl="2" indent="0">
              <a:buNone/>
            </a:pPr>
            <a:r>
              <a:rPr lang="en-US" sz="2000">
                <a:latin typeface="Symbol" charset="0"/>
                <a:ea typeface="MS PGothic" charset="0"/>
                <a:sym typeface="Symbol" charset="0"/>
              </a:rPr>
              <a:t>g: </a:t>
            </a:r>
            <a:r>
              <a:rPr lang="en-US" sz="2000">
                <a:latin typeface="Arial" charset="0"/>
                <a:ea typeface="MS PGothic" charset="0"/>
                <a:sym typeface="Symbol" charset="0"/>
              </a:rPr>
              <a:t>Q </a:t>
            </a:r>
            <a:r>
              <a:rPr lang="en-US" sz="2000" b="1">
                <a:latin typeface="Arial" charset="0"/>
                <a:ea typeface="MS PGothic" charset="0"/>
                <a:sym typeface="Symbol" charset="0"/>
              </a:rPr>
              <a:t> </a:t>
            </a:r>
            <a:r>
              <a:rPr lang="en-US" sz="2000">
                <a:latin typeface="Symbol" charset="0"/>
                <a:ea typeface="MS PGothic" charset="0"/>
                <a:sym typeface="Symbol" charset="0"/>
              </a:rPr>
              <a:t>G</a:t>
            </a:r>
            <a:r>
              <a:rPr lang="en-US" sz="2000">
                <a:ea typeface="MS PGothic" charset="0"/>
                <a:sym typeface="Symbol" charset="0"/>
              </a:rPr>
              <a:t> is the output function</a:t>
            </a:r>
          </a:p>
          <a:p>
            <a:pPr lvl="1"/>
            <a:r>
              <a:rPr lang="en-US" sz="2400">
                <a:ea typeface="MS PGothic" charset="0"/>
                <a:sym typeface="Symbol" charset="0"/>
              </a:rPr>
              <a:t>Essentially a Moore Model machine produced a character of output whenever it enters a state, independent of how it arrived at that state.</a:t>
            </a:r>
          </a:p>
          <a:p>
            <a:pPr lvl="1"/>
            <a:r>
              <a:rPr lang="en-US" sz="2400">
                <a:ea typeface="MS PGothic" charset="0"/>
                <a:sym typeface="Symbol" charset="0"/>
              </a:rPr>
              <a:t>A Moore Model represents an asynchronous circuit whose output is a steady state until new input arrives.</a:t>
            </a:r>
            <a:endParaRPr lang="en-US" sz="2400"/>
          </a:p>
        </p:txBody>
      </p:sp>
      <p:sp>
        <p:nvSpPr>
          <p:cNvPr id="4" name="Date Placeholder 3"/>
          <p:cNvSpPr>
            <a:spLocks noGrp="1"/>
          </p:cNvSpPr>
          <p:nvPr>
            <p:ph type="dt" sz="half" idx="10"/>
          </p:nvPr>
        </p:nvSpPr>
        <p:spPr/>
        <p:txBody>
          <a:bodyPr/>
          <a:lstStyle/>
          <a:p>
            <a:fld id="{DD4251D2-795A-724D-AC88-37CEA0717F60}"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126</a:t>
            </a:fld>
            <a:endParaRPr lang="en-US"/>
          </a:p>
        </p:txBody>
      </p:sp>
      <p:sp>
        <p:nvSpPr>
          <p:cNvPr id="7" name="Footer Placeholder 4">
            <a:extLst>
              <a:ext uri="{FF2B5EF4-FFF2-40B4-BE49-F238E27FC236}">
                <a16:creationId xmlns:a16="http://schemas.microsoft.com/office/drawing/2014/main" id="{1DB5ED9B-1730-8F47-B560-A8111E99E03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879736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4/7/19</a:t>
            </a:fld>
            <a:endParaRPr lang="en-US"/>
          </a:p>
        </p:txBody>
      </p:sp>
      <p:sp>
        <p:nvSpPr>
          <p:cNvPr id="104451" name="Rectangle 2"/>
          <p:cNvSpPr>
            <a:spLocks noGrp="1" noChangeArrowheads="1"/>
          </p:cNvSpPr>
          <p:nvPr>
            <p:ph type="title" idx="4294967295"/>
          </p:nvPr>
        </p:nvSpPr>
        <p:spPr>
          <a:xfrm>
            <a:off x="228600" y="274638"/>
            <a:ext cx="8686800" cy="1143000"/>
          </a:xfrm>
        </p:spPr>
        <p:txBody>
          <a:bodyPr/>
          <a:lstStyle/>
          <a:p>
            <a:pPr eaLnBrk="1" hangingPunct="1"/>
            <a:r>
              <a:rPr lang="en-US" dirty="0">
                <a:solidFill>
                  <a:srgbClr val="CC3300"/>
                </a:solidFill>
                <a:latin typeface="Arial" charset="0"/>
                <a:ea typeface="MS PGothic" charset="0"/>
              </a:rPr>
              <a:t>Practice MNT, Grammar, Mealy</a:t>
            </a:r>
          </a:p>
        </p:txBody>
      </p:sp>
      <p:sp>
        <p:nvSpPr>
          <p:cNvPr id="104452" name="Rectangle 3"/>
          <p:cNvSpPr>
            <a:spLocks noGrp="1" noChangeArrowheads="1"/>
          </p:cNvSpPr>
          <p:nvPr>
            <p:ph type="body" idx="4294967295"/>
          </p:nvPr>
        </p:nvSpPr>
        <p:spPr/>
        <p:txBody>
          <a:bodyPr/>
          <a:lstStyle/>
          <a:p>
            <a:pPr marL="346075" indent="-346075" eaLnBrk="1" hangingPunct="1">
              <a:lnSpc>
                <a:spcPct val="90000"/>
              </a:lnSpc>
              <a:buFont typeface="+mj-lt"/>
              <a:buAutoNum type="arabicPeriod"/>
            </a:pPr>
            <a:r>
              <a:rPr lang="en-US" sz="1800" dirty="0">
                <a:latin typeface="Arial" charset="0"/>
                <a:ea typeface="MS PGothic" charset="0"/>
              </a:rPr>
              <a:t>For each of the following, prove it is not regular by using the Pumping Lemma or </a:t>
            </a:r>
            <a:r>
              <a:rPr lang="en-US" sz="1800" dirty="0" err="1">
                <a:latin typeface="Arial" charset="0"/>
                <a:ea typeface="MS PGothic" charset="0"/>
              </a:rPr>
              <a:t>Myhill-Nerode</a:t>
            </a:r>
            <a:r>
              <a:rPr lang="en-US" sz="1800" dirty="0">
                <a:latin typeface="Arial" charset="0"/>
                <a:ea typeface="MS PGothic" charset="0"/>
              </a:rPr>
              <a:t>. You must do at least one of these using the Pumping Lemma and at least one using </a:t>
            </a:r>
            <a:r>
              <a:rPr lang="en-US" sz="1800" dirty="0" err="1">
                <a:latin typeface="Arial" charset="0"/>
                <a:ea typeface="MS PGothic" charset="0"/>
              </a:rPr>
              <a:t>Myhill-Nerode</a:t>
            </a:r>
            <a:r>
              <a:rPr lang="en-US" sz="1800" dirty="0">
                <a:latin typeface="Arial" charset="0"/>
                <a:ea typeface="MS PGothic" charset="0"/>
              </a:rPr>
              <a:t>.</a:t>
            </a:r>
            <a:endParaRPr lang="en-US" sz="1800" dirty="0">
              <a:latin typeface="Arial" charset="0"/>
              <a:ea typeface="MS PGothic" charset="0"/>
              <a:sym typeface="Symbol" charset="0"/>
            </a:endParaRPr>
          </a:p>
          <a:p>
            <a:pPr marL="346075" indent="-346075" eaLnBrk="1" hangingPunct="1">
              <a:lnSpc>
                <a:spcPct val="90000"/>
              </a:lnSpc>
              <a:buFontTx/>
              <a:buAutoNum type="alphaLcPeriod"/>
            </a:pPr>
            <a:r>
              <a:rPr lang="en-US" sz="1800" b="1" dirty="0"/>
              <a:t>L = { </a:t>
            </a:r>
            <a:r>
              <a:rPr lang="en-US" sz="1800" b="1" dirty="0" err="1"/>
              <a:t>x#y</a:t>
            </a:r>
            <a:r>
              <a:rPr lang="en-US" sz="1800" b="1" dirty="0"/>
              <a:t> | x, y</a:t>
            </a:r>
            <a:r>
              <a:rPr lang="en-US" sz="1800" b="1" dirty="0">
                <a:sym typeface="Symbol" charset="2"/>
              </a:rPr>
              <a:t></a:t>
            </a:r>
            <a:r>
              <a:rPr lang="en-US" sz="1800" b="1" dirty="0"/>
              <a:t> {0,1}</a:t>
            </a:r>
            <a:r>
              <a:rPr lang="en-US" sz="1800" b="1" baseline="30000" dirty="0"/>
              <a:t>+</a:t>
            </a:r>
            <a:r>
              <a:rPr lang="en-US" sz="1800" b="1" dirty="0"/>
              <a:t> and y is the ones complement of x }</a:t>
            </a:r>
          </a:p>
          <a:p>
            <a:pPr marL="346075" indent="-346075" eaLnBrk="1" hangingPunct="1">
              <a:lnSpc>
                <a:spcPct val="90000"/>
              </a:lnSpc>
              <a:buFontTx/>
              <a:buAutoNum type="alphaLcPeriod"/>
            </a:pPr>
            <a:r>
              <a:rPr lang="en-US" sz="1800" b="1" dirty="0"/>
              <a:t>L = { </a:t>
            </a:r>
            <a:r>
              <a:rPr lang="en-US" sz="1800" b="1" dirty="0" err="1">
                <a:latin typeface="Arial" charset="0"/>
                <a:ea typeface="MS PGothic" charset="0"/>
              </a:rPr>
              <a:t>a</a:t>
            </a:r>
            <a:r>
              <a:rPr lang="en-US" sz="1800" b="1" baseline="30000" dirty="0" err="1">
                <a:latin typeface="Arial" charset="0"/>
                <a:ea typeface="MS PGothic" charset="0"/>
              </a:rPr>
              <a:t>i</a:t>
            </a:r>
            <a:r>
              <a:rPr lang="en-US" sz="1800" b="1" dirty="0" err="1">
                <a:latin typeface="Arial" charset="0"/>
                <a:ea typeface="MS PGothic" charset="0"/>
              </a:rPr>
              <a:t>b</a:t>
            </a:r>
            <a:r>
              <a:rPr lang="en-US" sz="1800" b="1" baseline="30000" dirty="0" err="1">
                <a:latin typeface="Arial" charset="0"/>
                <a:ea typeface="MS PGothic" charset="0"/>
              </a:rPr>
              <a:t>j</a:t>
            </a:r>
            <a:r>
              <a:rPr lang="en-US" sz="1800" b="1" dirty="0" err="1">
                <a:latin typeface="Arial" charset="0"/>
                <a:ea typeface="MS PGothic" charset="0"/>
              </a:rPr>
              <a:t>c</a:t>
            </a:r>
            <a:r>
              <a:rPr lang="en-US" sz="1800" b="1" baseline="30000" dirty="0" err="1">
                <a:latin typeface="Arial" charset="0"/>
                <a:ea typeface="MS PGothic" charset="0"/>
              </a:rPr>
              <a:t>k</a:t>
            </a:r>
            <a:r>
              <a:rPr lang="en-US" sz="1800" b="1" baseline="30000" dirty="0">
                <a:latin typeface="Arial" charset="0"/>
                <a:ea typeface="MS PGothic" charset="0"/>
              </a:rPr>
              <a:t> </a:t>
            </a:r>
            <a:r>
              <a:rPr lang="en-US" sz="1800" b="1" dirty="0">
                <a:latin typeface="Arial" charset="0"/>
                <a:ea typeface="MS PGothic" charset="0"/>
              </a:rPr>
              <a:t>| </a:t>
            </a:r>
            <a:r>
              <a:rPr lang="en-US" sz="1800" b="1" dirty="0" err="1">
                <a:latin typeface="Arial" charset="0"/>
                <a:ea typeface="MS PGothic" charset="0"/>
              </a:rPr>
              <a:t>i</a:t>
            </a:r>
            <a:r>
              <a:rPr lang="en-US" sz="1800" b="1" dirty="0">
                <a:latin typeface="Arial" charset="0"/>
                <a:ea typeface="MS PGothic" charset="0"/>
              </a:rPr>
              <a:t> </a:t>
            </a:r>
            <a:r>
              <a:rPr lang="en-US" sz="1800" b="1" dirty="0"/>
              <a:t>&gt; j * k }</a:t>
            </a:r>
            <a:endParaRPr lang="en-US" sz="1800" b="1" dirty="0">
              <a:latin typeface="Arial" charset="0"/>
              <a:ea typeface="MS PGothic" charset="0"/>
            </a:endParaRPr>
          </a:p>
          <a:p>
            <a:pPr marL="346075" indent="-346075" eaLnBrk="1" hangingPunct="1">
              <a:lnSpc>
                <a:spcPct val="90000"/>
              </a:lnSpc>
              <a:buFontTx/>
              <a:buAutoNum type="alphaLcPeriod"/>
            </a:pPr>
            <a:r>
              <a:rPr lang="en-US" sz="1800" b="1" dirty="0"/>
              <a:t>L = { x w x | x, w </a:t>
            </a:r>
            <a:r>
              <a:rPr lang="en-US" sz="1800" b="1" dirty="0">
                <a:sym typeface="Symbol" charset="2"/>
              </a:rPr>
              <a:t></a:t>
            </a:r>
            <a:r>
              <a:rPr lang="en-US" sz="1800" b="1" dirty="0"/>
              <a:t> </a:t>
            </a:r>
            <a:r>
              <a:rPr lang="en-US" sz="1800" b="1" dirty="0">
                <a:sym typeface="Symbol" charset="2"/>
              </a:rPr>
              <a:t>{</a:t>
            </a:r>
            <a:r>
              <a:rPr lang="en-US" sz="1800" b="1" dirty="0" err="1">
                <a:sym typeface="Symbol" charset="2"/>
              </a:rPr>
              <a:t>a,b</a:t>
            </a:r>
            <a:r>
              <a:rPr lang="en-US" sz="1800" b="1" dirty="0">
                <a:sym typeface="Symbol" charset="2"/>
              </a:rPr>
              <a:t>}</a:t>
            </a:r>
            <a:r>
              <a:rPr lang="en-US" sz="1800" b="1" baseline="30000" dirty="0"/>
              <a:t>+</a:t>
            </a:r>
            <a:r>
              <a:rPr lang="en-US" sz="1800" b="1" dirty="0"/>
              <a:t> Here |x|&gt;0 and |w|&gt;0 } </a:t>
            </a:r>
          </a:p>
          <a:p>
            <a:pPr marL="346075" indent="-346075" eaLnBrk="1" hangingPunct="1">
              <a:lnSpc>
                <a:spcPct val="90000"/>
              </a:lnSpc>
              <a:buFontTx/>
              <a:buAutoNum type="alphaLcPeriod"/>
            </a:pPr>
            <a:endParaRPr lang="en-US" sz="1800" dirty="0">
              <a:ea typeface="MS PGothic" charset="0"/>
            </a:endParaRPr>
          </a:p>
          <a:p>
            <a:pPr marL="346075" indent="-346075" eaLnBrk="1" hangingPunct="1">
              <a:lnSpc>
                <a:spcPct val="90000"/>
              </a:lnSpc>
              <a:buFont typeface="+mj-lt"/>
              <a:buAutoNum type="arabicPeriod" startAt="2"/>
            </a:pPr>
            <a:r>
              <a:rPr lang="en-US" sz="1800" dirty="0">
                <a:ea typeface="MS PGothic" charset="0"/>
              </a:rPr>
              <a:t>Write a regular (right linear) grammar that generates </a:t>
            </a:r>
            <a:r>
              <a:rPr lang="en-US" sz="1800" b="1" dirty="0">
                <a:ea typeface="MS PGothic" charset="0"/>
              </a:rPr>
              <a:t>L = </a:t>
            </a:r>
            <a:r>
              <a:rPr lang="en-US" sz="1800" b="1" dirty="0"/>
              <a:t>{ w | w </a:t>
            </a:r>
            <a:r>
              <a:rPr lang="en-US" sz="1800" b="1" dirty="0">
                <a:sym typeface="Symbol" charset="2"/>
              </a:rPr>
              <a:t></a:t>
            </a:r>
            <a:r>
              <a:rPr lang="en-US" sz="1800" b="1" dirty="0"/>
              <a:t> {0,1}</a:t>
            </a:r>
            <a:r>
              <a:rPr lang="en-US" sz="1800" b="1" baseline="30000" dirty="0"/>
              <a:t>+</a:t>
            </a:r>
            <a:r>
              <a:rPr lang="en-US" sz="1800" b="1" dirty="0"/>
              <a:t> </a:t>
            </a:r>
            <a:r>
              <a:rPr lang="en-US" sz="1800" dirty="0"/>
              <a:t>and </a:t>
            </a:r>
            <a:r>
              <a:rPr lang="en-US" sz="1800" b="1" dirty="0"/>
              <a:t>w</a:t>
            </a:r>
            <a:r>
              <a:rPr lang="en-US" sz="1800" dirty="0"/>
              <a:t> interpreted as a binary number is divisible by either 2 or 3 or both. </a:t>
            </a:r>
            <a:r>
              <a:rPr lang="en-US" sz="1800" dirty="0">
                <a:ea typeface="MS PGothic" charset="0"/>
              </a:rPr>
              <a:t>. </a:t>
            </a:r>
          </a:p>
          <a:p>
            <a:pPr marL="346075" indent="-346075" eaLnBrk="1" hangingPunct="1">
              <a:lnSpc>
                <a:spcPct val="90000"/>
              </a:lnSpc>
              <a:buFont typeface="+mj-lt"/>
              <a:buAutoNum type="arabicPeriod" startAt="2"/>
            </a:pPr>
            <a:endParaRPr lang="en-US" sz="1800" dirty="0">
              <a:ea typeface="MS PGothic" charset="0"/>
            </a:endParaRPr>
          </a:p>
          <a:p>
            <a:pPr marL="346075" indent="-346075" eaLnBrk="1" hangingPunct="1">
              <a:lnSpc>
                <a:spcPct val="90000"/>
              </a:lnSpc>
              <a:buFont typeface="+mj-lt"/>
              <a:buAutoNum type="arabicPeriod" startAt="2"/>
            </a:pPr>
            <a:r>
              <a:rPr lang="en-US" sz="1800" dirty="0"/>
              <a:t>Present a Mealy Model finite state machine that reads an input </a:t>
            </a:r>
            <a:r>
              <a:rPr lang="en-US" sz="1800" b="1" dirty="0"/>
              <a:t>x </a:t>
            </a:r>
            <a:r>
              <a:rPr lang="en-US" sz="1800" b="1" dirty="0">
                <a:sym typeface="Symbol" charset="2"/>
              </a:rPr>
              <a:t></a:t>
            </a:r>
            <a:r>
              <a:rPr lang="en-US" sz="1800" b="1" dirty="0"/>
              <a:t> {0, 1}</a:t>
            </a:r>
            <a:r>
              <a:rPr lang="en-US" sz="1800" b="1" baseline="30000" dirty="0"/>
              <a:t>+</a:t>
            </a:r>
            <a:r>
              <a:rPr lang="en-US" sz="1800" dirty="0"/>
              <a:t> and produces the binary number that represents the result of adding binary </a:t>
            </a:r>
            <a:r>
              <a:rPr lang="en-US" sz="1800" b="1" dirty="0"/>
              <a:t>1001</a:t>
            </a:r>
            <a:r>
              <a:rPr lang="en-US" sz="1800" dirty="0"/>
              <a:t> to </a:t>
            </a:r>
            <a:r>
              <a:rPr lang="en-US" sz="1800" b="1" dirty="0"/>
              <a:t>x </a:t>
            </a:r>
            <a:r>
              <a:rPr lang="en-US" sz="1800" dirty="0"/>
              <a:t>(assumes all numbers are positive, including results).  Assume that </a:t>
            </a:r>
            <a:r>
              <a:rPr lang="en-US" sz="1800" b="1" dirty="0"/>
              <a:t>x</a:t>
            </a:r>
            <a:r>
              <a:rPr lang="en-US" sz="1800" dirty="0"/>
              <a:t> is read starting with its least significant digit.</a:t>
            </a:r>
            <a:br>
              <a:rPr lang="en-US" sz="1800" dirty="0"/>
            </a:br>
            <a:r>
              <a:rPr lang="en-US" sz="1800" dirty="0"/>
              <a:t>Examples: </a:t>
            </a:r>
            <a:r>
              <a:rPr lang="en-US" sz="1800" b="1" dirty="0"/>
              <a:t>00010 </a:t>
            </a:r>
            <a:r>
              <a:rPr lang="en-US" sz="1800" b="1" dirty="0">
                <a:sym typeface="Symbol" charset="2"/>
              </a:rPr>
              <a:t></a:t>
            </a:r>
            <a:r>
              <a:rPr lang="en-US" sz="1800" b="1" dirty="0"/>
              <a:t> 01011; 00101 </a:t>
            </a:r>
            <a:r>
              <a:rPr lang="en-US" sz="1800" b="1" dirty="0">
                <a:sym typeface="Symbol" charset="2"/>
              </a:rPr>
              <a:t></a:t>
            </a:r>
            <a:r>
              <a:rPr lang="en-US" sz="1800" b="1" dirty="0"/>
              <a:t> 01110; </a:t>
            </a:r>
            <a:br>
              <a:rPr lang="en-US" sz="1800" b="1" dirty="0"/>
            </a:br>
            <a:r>
              <a:rPr lang="en-US" sz="1800" b="1" dirty="0"/>
              <a:t>	         00111 </a:t>
            </a:r>
            <a:r>
              <a:rPr lang="en-US" sz="1800" b="1" dirty="0">
                <a:sym typeface="Symbol" charset="2"/>
              </a:rPr>
              <a:t></a:t>
            </a:r>
            <a:r>
              <a:rPr lang="en-US" sz="1800" b="1" dirty="0"/>
              <a:t> 10000; 00110 </a:t>
            </a:r>
            <a:r>
              <a:rPr lang="en-US" sz="1800" b="1" dirty="0">
                <a:sym typeface="Symbol" charset="2"/>
              </a:rPr>
              <a:t></a:t>
            </a:r>
            <a:r>
              <a:rPr lang="en-US" sz="1800" b="1" dirty="0"/>
              <a:t> 01111</a:t>
            </a:r>
            <a:endParaRPr lang="en-US" sz="1800" dirty="0"/>
          </a:p>
          <a:p>
            <a:pPr marL="0" indent="0" eaLnBrk="1" hangingPunct="1">
              <a:lnSpc>
                <a:spcPct val="90000"/>
              </a:lnSpc>
              <a:buNone/>
            </a:pPr>
            <a:endParaRPr lang="en-US" sz="2000" b="1" dirty="0">
              <a:solidFill>
                <a:srgbClr val="CC3300"/>
              </a:solidFill>
              <a:latin typeface="Arial" charset="0"/>
              <a:ea typeface="MS PGothic" charset="0"/>
            </a:endParaRP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127</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127</a:t>
            </a:fld>
            <a:endParaRPr lang="en-US"/>
          </a:p>
        </p:txBody>
      </p:sp>
      <p:sp>
        <p:nvSpPr>
          <p:cNvPr id="10" name="Footer Placeholder 4">
            <a:extLst>
              <a:ext uri="{FF2B5EF4-FFF2-40B4-BE49-F238E27FC236}">
                <a16:creationId xmlns:a16="http://schemas.microsoft.com/office/drawing/2014/main" id="{253F9592-CD24-554F-B39D-7BDB93D17AE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1956002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Decision and Closure Properties</a:t>
            </a:r>
          </a:p>
        </p:txBody>
      </p:sp>
      <p:sp>
        <p:nvSpPr>
          <p:cNvPr id="3" name="Subtitle 2"/>
          <p:cNvSpPr>
            <a:spLocks noGrp="1"/>
          </p:cNvSpPr>
          <p:nvPr>
            <p:ph type="subTitle" idx="1"/>
          </p:nvPr>
        </p:nvSpPr>
        <p:spPr/>
        <p:txBody>
          <a:bodyPr/>
          <a:lstStyle/>
          <a:p>
            <a:r>
              <a:rPr lang="en-US"/>
              <a:t>Regular Languages</a:t>
            </a:r>
          </a:p>
        </p:txBody>
      </p:sp>
    </p:spTree>
    <p:extLst>
      <p:ext uri="{BB962C8B-B14F-4D97-AF65-F5344CB8AC3E}">
        <p14:creationId xmlns:p14="http://schemas.microsoft.com/office/powerpoint/2010/main" val="2770147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FF"/>
                </a:solidFill>
              </a:rPr>
              <a:t>Decidable Properties</a:t>
            </a:r>
          </a:p>
        </p:txBody>
      </p:sp>
      <p:sp>
        <p:nvSpPr>
          <p:cNvPr id="3" name="Content Placeholder 2"/>
          <p:cNvSpPr>
            <a:spLocks noGrp="1"/>
          </p:cNvSpPr>
          <p:nvPr>
            <p:ph idx="1"/>
          </p:nvPr>
        </p:nvSpPr>
        <p:spPr/>
        <p:txBody>
          <a:bodyPr/>
          <a:lstStyle/>
          <a:p>
            <a:r>
              <a:rPr lang="en-US" sz="2400">
                <a:latin typeface="Arial" charset="0"/>
                <a:ea typeface="MS PGothic" charset="0"/>
              </a:rPr>
              <a:t>Membership (just run DFA over string)</a:t>
            </a:r>
          </a:p>
          <a:p>
            <a:r>
              <a:rPr lang="en-US" sz="2400">
                <a:latin typeface="Arial" charset="0"/>
                <a:ea typeface="MS PGothic" charset="0"/>
              </a:rPr>
              <a:t>L = </a:t>
            </a:r>
            <a:r>
              <a:rPr lang="en-US" sz="2400" err="1">
                <a:ea typeface="ＭＳ Ｐゴシック" pitchFamily="-111" charset="-128"/>
                <a:cs typeface="ＭＳ Ｐゴシック" pitchFamily="-111" charset="-128"/>
              </a:rPr>
              <a:t>Ø</a:t>
            </a:r>
            <a:r>
              <a:rPr lang="en-US" sz="2400">
                <a:latin typeface="Arial" charset="0"/>
                <a:ea typeface="MS PGothic" charset="0"/>
              </a:rPr>
              <a:t>: Minimize and see if minimum state DFA is</a:t>
            </a:r>
          </a:p>
          <a:p>
            <a:endParaRPr lang="en-US" sz="2400">
              <a:latin typeface="Arial" charset="0"/>
              <a:ea typeface="MS PGothic" charset="0"/>
            </a:endParaRPr>
          </a:p>
          <a:p>
            <a:endParaRPr lang="en-US" sz="2400">
              <a:latin typeface="Arial" charset="0"/>
              <a:ea typeface="MS PGothic" charset="0"/>
            </a:endParaRPr>
          </a:p>
          <a:p>
            <a:r>
              <a:rPr lang="en-US" sz="2400">
                <a:latin typeface="Arial" charset="0"/>
                <a:ea typeface="MS PGothic" charset="0"/>
              </a:rPr>
              <a:t>L = </a:t>
            </a:r>
            <a:r>
              <a:rPr lang="en-US" sz="2400" err="1">
                <a:latin typeface="Arial" charset="0"/>
                <a:ea typeface="MS PGothic" charset="0"/>
              </a:rPr>
              <a:t>Σ</a:t>
            </a:r>
            <a:r>
              <a:rPr lang="en-US" sz="2400">
                <a:latin typeface="Arial" charset="0"/>
                <a:ea typeface="MS PGothic" charset="0"/>
              </a:rPr>
              <a:t>*: Minimize and see if minimum state DFA is </a:t>
            </a:r>
          </a:p>
          <a:p>
            <a:endParaRPr lang="en-US" sz="2400">
              <a:latin typeface="Arial" charset="0"/>
              <a:ea typeface="MS PGothic" charset="0"/>
            </a:endParaRPr>
          </a:p>
          <a:p>
            <a:endParaRPr lang="en-US" sz="2400">
              <a:latin typeface="Arial" charset="0"/>
              <a:ea typeface="MS PGothic" charset="0"/>
            </a:endParaRPr>
          </a:p>
          <a:p>
            <a:r>
              <a:rPr lang="en-US" sz="2400">
                <a:latin typeface="Arial" charset="0"/>
                <a:ea typeface="MS PGothic" charset="0"/>
              </a:rPr>
              <a:t>Finiteness: Minimize and see if there are no loops emanating from a final state</a:t>
            </a:r>
          </a:p>
          <a:p>
            <a:r>
              <a:rPr lang="en-US" sz="2400">
                <a:latin typeface="Arial" charset="0"/>
                <a:ea typeface="MS PGothic" charset="0"/>
              </a:rPr>
              <a:t>Equivalence: Minimize both and see if isomorphic</a:t>
            </a:r>
            <a:r>
              <a:rPr lang="en-US" sz="2400" b="1">
                <a:latin typeface="Arial" charset="0"/>
                <a:ea typeface="MS PGothic" charset="0"/>
              </a:rPr>
              <a:t> </a:t>
            </a:r>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9B40B90A-1A10-A240-8CF0-BBA27CFA03C4}"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129</a:t>
            </a:fld>
            <a:endParaRPr lang="en-US"/>
          </a:p>
        </p:txBody>
      </p:sp>
      <p:sp>
        <p:nvSpPr>
          <p:cNvPr id="7" name="Oval 8"/>
          <p:cNvSpPr>
            <a:spLocks noChangeArrowheads="1"/>
          </p:cNvSpPr>
          <p:nvPr/>
        </p:nvSpPr>
        <p:spPr bwMode="auto">
          <a:xfrm>
            <a:off x="7697244" y="2361622"/>
            <a:ext cx="838200" cy="838412"/>
          </a:xfrm>
          <a:prstGeom prst="ellipse">
            <a:avLst/>
          </a:prstGeom>
          <a:solidFill>
            <a:schemeClr val="accent1"/>
          </a:solidFill>
          <a:ln w="9525">
            <a:solidFill>
              <a:schemeClr val="tx1"/>
            </a:solidFill>
            <a:round/>
            <a:headEnd/>
            <a:tailEnd/>
          </a:ln>
        </p:spPr>
        <p:txBody>
          <a:bodyPr/>
          <a:lstStyle/>
          <a:p>
            <a:endParaRPr lang="en-US"/>
          </a:p>
        </p:txBody>
      </p:sp>
      <p:sp>
        <p:nvSpPr>
          <p:cNvPr id="9" name="Rectangle 11"/>
          <p:cNvSpPr>
            <a:spLocks noChangeArrowheads="1"/>
          </p:cNvSpPr>
          <p:nvPr/>
        </p:nvSpPr>
        <p:spPr bwMode="auto">
          <a:xfrm>
            <a:off x="7925844" y="2590280"/>
            <a:ext cx="338554"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p>
        </p:txBody>
      </p:sp>
      <p:cxnSp>
        <p:nvCxnSpPr>
          <p:cNvPr id="10" name="Shape 48"/>
          <p:cNvCxnSpPr>
            <a:cxnSpLocks noChangeShapeType="1"/>
          </p:cNvCxnSpPr>
          <p:nvPr/>
        </p:nvCxnSpPr>
        <p:spPr bwMode="auto">
          <a:xfrm rot="16200000" flipH="1">
            <a:off x="8078191" y="2361675"/>
            <a:ext cx="419206"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1" name="TextBox 54"/>
          <p:cNvSpPr txBox="1">
            <a:spLocks noChangeArrowheads="1"/>
          </p:cNvSpPr>
          <p:nvPr/>
        </p:nvSpPr>
        <p:spPr bwMode="auto">
          <a:xfrm>
            <a:off x="8154444" y="1751868"/>
            <a:ext cx="381000"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err="1"/>
              <a:t>Σ</a:t>
            </a:r>
            <a:endParaRPr lang="en-US"/>
          </a:p>
        </p:txBody>
      </p:sp>
      <p:cxnSp>
        <p:nvCxnSpPr>
          <p:cNvPr id="12" name="Straight Arrow Connector 15"/>
          <p:cNvCxnSpPr>
            <a:cxnSpLocks noChangeShapeType="1"/>
          </p:cNvCxnSpPr>
          <p:nvPr/>
        </p:nvCxnSpPr>
        <p:spPr bwMode="auto">
          <a:xfrm flipV="1">
            <a:off x="7086600" y="2774470"/>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Oval 8"/>
          <p:cNvSpPr>
            <a:spLocks noChangeArrowheads="1"/>
          </p:cNvSpPr>
          <p:nvPr/>
        </p:nvSpPr>
        <p:spPr bwMode="auto">
          <a:xfrm>
            <a:off x="7696200" y="3809788"/>
            <a:ext cx="838200" cy="838412"/>
          </a:xfrm>
          <a:prstGeom prst="ellipse">
            <a:avLst/>
          </a:prstGeom>
          <a:solidFill>
            <a:schemeClr val="accent1"/>
          </a:solidFill>
          <a:ln w="9525">
            <a:solidFill>
              <a:schemeClr val="tx1"/>
            </a:solidFill>
            <a:round/>
            <a:headEnd/>
            <a:tailEnd/>
          </a:ln>
        </p:spPr>
        <p:txBody>
          <a:bodyPr/>
          <a:lstStyle/>
          <a:p>
            <a:endParaRPr lang="en-US"/>
          </a:p>
        </p:txBody>
      </p:sp>
      <p:sp>
        <p:nvSpPr>
          <p:cNvPr id="14" name="Oval 10"/>
          <p:cNvSpPr>
            <a:spLocks noChangeArrowheads="1"/>
          </p:cNvSpPr>
          <p:nvPr/>
        </p:nvSpPr>
        <p:spPr bwMode="auto">
          <a:xfrm>
            <a:off x="7822504" y="3924639"/>
            <a:ext cx="609600" cy="609754"/>
          </a:xfrm>
          <a:prstGeom prst="ellipse">
            <a:avLst/>
          </a:prstGeom>
          <a:solidFill>
            <a:schemeClr val="accent1"/>
          </a:solidFill>
          <a:ln w="9525">
            <a:solidFill>
              <a:schemeClr val="tx1"/>
            </a:solidFill>
            <a:round/>
            <a:headEnd/>
            <a:tailEnd/>
          </a:ln>
        </p:spPr>
        <p:txBody>
          <a:bodyPr/>
          <a:lstStyle/>
          <a:p>
            <a:endParaRPr lang="en-US"/>
          </a:p>
        </p:txBody>
      </p:sp>
      <p:sp>
        <p:nvSpPr>
          <p:cNvPr id="15" name="Rectangle 11"/>
          <p:cNvSpPr>
            <a:spLocks noChangeArrowheads="1"/>
          </p:cNvSpPr>
          <p:nvPr/>
        </p:nvSpPr>
        <p:spPr bwMode="auto">
          <a:xfrm>
            <a:off x="7924800" y="4038446"/>
            <a:ext cx="338554"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p>
        </p:txBody>
      </p:sp>
      <p:cxnSp>
        <p:nvCxnSpPr>
          <p:cNvPr id="16" name="Shape 48"/>
          <p:cNvCxnSpPr>
            <a:cxnSpLocks noChangeShapeType="1"/>
          </p:cNvCxnSpPr>
          <p:nvPr/>
        </p:nvCxnSpPr>
        <p:spPr bwMode="auto">
          <a:xfrm rot="16200000" flipH="1">
            <a:off x="8077147" y="3809841"/>
            <a:ext cx="419206"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extBox 54"/>
          <p:cNvSpPr txBox="1">
            <a:spLocks noChangeArrowheads="1"/>
          </p:cNvSpPr>
          <p:nvPr/>
        </p:nvSpPr>
        <p:spPr bwMode="auto">
          <a:xfrm>
            <a:off x="8153400" y="3200034"/>
            <a:ext cx="381000"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err="1"/>
              <a:t>Σ</a:t>
            </a:r>
            <a:endParaRPr lang="en-US"/>
          </a:p>
        </p:txBody>
      </p:sp>
      <p:cxnSp>
        <p:nvCxnSpPr>
          <p:cNvPr id="18" name="Straight Arrow Connector 15"/>
          <p:cNvCxnSpPr>
            <a:cxnSpLocks noChangeShapeType="1"/>
          </p:cNvCxnSpPr>
          <p:nvPr/>
        </p:nvCxnSpPr>
        <p:spPr bwMode="auto">
          <a:xfrm flipV="1">
            <a:off x="7086600" y="4298836"/>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Footer Placeholder 4">
            <a:extLst>
              <a:ext uri="{FF2B5EF4-FFF2-40B4-BE49-F238E27FC236}">
                <a16:creationId xmlns:a16="http://schemas.microsoft.com/office/drawing/2014/main" id="{AA938957-8C9D-6E42-81DE-21AD2AC1D0C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27443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charset="0"/>
                <a:ea typeface="MS PGothic" charset="0"/>
              </a:rPr>
              <a:t>Alphabets and Strings</a:t>
            </a:r>
          </a:p>
        </p:txBody>
      </p:sp>
      <p:sp>
        <p:nvSpPr>
          <p:cNvPr id="23555" name="Rectangle 3"/>
          <p:cNvSpPr>
            <a:spLocks noGrp="1" noChangeArrowheads="1"/>
          </p:cNvSpPr>
          <p:nvPr>
            <p:ph idx="1"/>
          </p:nvPr>
        </p:nvSpPr>
        <p:spPr/>
        <p:txBody>
          <a:bodyPr/>
          <a:lstStyle/>
          <a:p>
            <a:pPr eaLnBrk="1" hangingPunct="1">
              <a:lnSpc>
                <a:spcPct val="80000"/>
              </a:lnSpc>
            </a:pPr>
            <a:r>
              <a:rPr lang="en-US" sz="2400" dirty="0">
                <a:latin typeface="Arial" charset="0"/>
                <a:ea typeface="MS PGothic" charset="0"/>
              </a:rPr>
              <a:t>DEFINITION 1.  An </a:t>
            </a:r>
            <a:r>
              <a:rPr lang="en-US" sz="2400" i="1" dirty="0">
                <a:latin typeface="Arial" charset="0"/>
                <a:ea typeface="MS PGothic" charset="0"/>
              </a:rPr>
              <a:t>alphabet</a:t>
            </a:r>
            <a:r>
              <a:rPr lang="en-US" sz="2400" dirty="0">
                <a:latin typeface="Arial"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is a finite, non-empty set of abstract symbols.</a:t>
            </a:r>
          </a:p>
          <a:p>
            <a:pPr eaLnBrk="1" hangingPunct="1">
              <a:lnSpc>
                <a:spcPct val="80000"/>
              </a:lnSpc>
            </a:pPr>
            <a:r>
              <a:rPr lang="en-US" sz="2400" dirty="0">
                <a:latin typeface="Arial" charset="0"/>
                <a:ea typeface="MS PGothic" charset="0"/>
              </a:rPr>
              <a:t>DEFINITION 2. </a:t>
            </a:r>
            <a:r>
              <a:rPr lang="en-US" sz="2400" dirty="0">
                <a:latin typeface="Arial" charset="0"/>
                <a:ea typeface="MS PGothic" charset="0"/>
                <a:sym typeface="Symbol" charset="0"/>
              </a:rPr>
              <a:t></a:t>
            </a:r>
            <a:r>
              <a:rPr lang="en-US" sz="2400" i="1" dirty="0">
                <a:latin typeface="Arial" charset="0"/>
                <a:ea typeface="MS PGothic" charset="0"/>
              </a:rPr>
              <a:t>*</a:t>
            </a:r>
            <a:r>
              <a:rPr lang="en-US" sz="2400" dirty="0">
                <a:latin typeface="Arial" charset="0"/>
                <a:ea typeface="MS PGothic" charset="0"/>
              </a:rPr>
              <a:t>, the set of </a:t>
            </a:r>
            <a:r>
              <a:rPr lang="en-US" sz="2400" u="sng" dirty="0">
                <a:latin typeface="Arial" charset="0"/>
                <a:ea typeface="MS PGothic" charset="0"/>
              </a:rPr>
              <a:t>all strings over the alphabet, S</a:t>
            </a:r>
            <a:r>
              <a:rPr lang="en-US" sz="2400" dirty="0">
                <a:latin typeface="Arial" charset="0"/>
                <a:ea typeface="MS PGothic" charset="0"/>
              </a:rPr>
              <a:t>, is given inductively as follows.</a:t>
            </a:r>
          </a:p>
          <a:p>
            <a:pPr lvl="1" eaLnBrk="1" hangingPunct="1">
              <a:lnSpc>
                <a:spcPct val="80000"/>
              </a:lnSpc>
            </a:pPr>
            <a:r>
              <a:rPr lang="en-US" sz="2000" dirty="0">
                <a:latin typeface="Arial" charset="0"/>
                <a:ea typeface="MS PGothic" charset="0"/>
              </a:rPr>
              <a:t>Basis: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rPr>
              <a:t>( the </a:t>
            </a:r>
            <a:r>
              <a:rPr lang="en-US" sz="2000" i="1" dirty="0">
                <a:latin typeface="Arial" charset="0"/>
                <a:ea typeface="MS PGothic" charset="0"/>
              </a:rPr>
              <a:t>null string</a:t>
            </a:r>
            <a:r>
              <a:rPr lang="en-US" sz="2000" dirty="0">
                <a:latin typeface="Arial" charset="0"/>
                <a:ea typeface="MS PGothic" charset="0"/>
              </a:rPr>
              <a:t> is denoted by </a:t>
            </a:r>
            <a:r>
              <a:rPr lang="en-US" sz="2000" dirty="0">
                <a:latin typeface="Arial" charset="0"/>
                <a:ea typeface="MS PGothic" charset="0"/>
                <a:sym typeface="Symbol" charset="0"/>
              </a:rPr>
              <a:t></a:t>
            </a:r>
            <a:r>
              <a:rPr lang="en-US" sz="2000" dirty="0">
                <a:latin typeface="Arial" charset="0"/>
                <a:ea typeface="MS PGothic" charset="0"/>
              </a:rPr>
              <a:t>, it is the </a:t>
            </a:r>
            <a:r>
              <a:rPr lang="en-US" sz="2000" u="sng" dirty="0">
                <a:latin typeface="Arial" charset="0"/>
                <a:ea typeface="MS PGothic" charset="0"/>
              </a:rPr>
              <a:t>string of length 0</a:t>
            </a:r>
            <a:r>
              <a:rPr lang="en-US" sz="2000" dirty="0">
                <a:latin typeface="Arial" charset="0"/>
                <a:ea typeface="MS PGothic" charset="0"/>
              </a:rPr>
              <a:t>, that is |</a:t>
            </a:r>
            <a:r>
              <a:rPr lang="en-US" sz="2000" dirty="0">
                <a:latin typeface="Arial" charset="0"/>
                <a:ea typeface="MS PGothic" charset="0"/>
                <a:sym typeface="Symbol" charset="0"/>
              </a:rPr>
              <a:t></a:t>
            </a:r>
            <a:r>
              <a:rPr lang="en-US" sz="2000" dirty="0">
                <a:latin typeface="Arial" charset="0"/>
                <a:ea typeface="MS PGothic" charset="0"/>
              </a:rPr>
              <a:t>| = 0) [text uses </a:t>
            </a:r>
            <a:r>
              <a:rPr lang="en-US" sz="2000" dirty="0">
                <a:latin typeface="Arial" charset="0"/>
                <a:ea typeface="MS PGothic" charset="0"/>
                <a:sym typeface="Symbol" panose="05050102010706020507" pitchFamily="18" charset="2"/>
              </a:rPr>
              <a:t> but I avoid that as hate saying 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 it’s really confusing when manually written]</a:t>
            </a:r>
            <a:br>
              <a:rPr lang="en-US" sz="2000" dirty="0">
                <a:latin typeface="Arial" charset="0"/>
                <a:ea typeface="MS PGothic" charset="0"/>
              </a:rPr>
            </a:br>
            <a:r>
              <a:rPr lang="en-US" sz="2000" dirty="0">
                <a:latin typeface="Arial" charset="0"/>
                <a:ea typeface="MS PGothic" charset="0"/>
                <a:sym typeface="Symbol" charset="0"/>
              </a:rPr>
              <a:t></a:t>
            </a:r>
            <a:r>
              <a:rPr lang="en-US" sz="2000" dirty="0">
                <a:latin typeface="Arial" charset="0"/>
                <a:ea typeface="MS PGothic" charset="0"/>
              </a:rPr>
              <a:t>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(the members of S are </a:t>
            </a:r>
            <a:r>
              <a:rPr lang="en-US" sz="2000" u="sng" dirty="0">
                <a:latin typeface="Arial" charset="0"/>
                <a:ea typeface="MS PGothic" charset="0"/>
              </a:rPr>
              <a:t>strings of length 1</a:t>
            </a:r>
            <a:r>
              <a:rPr lang="en-US" sz="2000" dirty="0">
                <a:latin typeface="Arial" charset="0"/>
                <a:ea typeface="MS PGothic" charset="0"/>
              </a:rPr>
              <a:t>, |a| = 1)</a:t>
            </a:r>
          </a:p>
          <a:p>
            <a:pPr lvl="1" eaLnBrk="1" hangingPunct="1">
              <a:lnSpc>
                <a:spcPct val="80000"/>
              </a:lnSpc>
            </a:pPr>
            <a:r>
              <a:rPr lang="en-US" sz="2000" dirty="0">
                <a:latin typeface="Arial" charset="0"/>
                <a:ea typeface="MS PGothic" charset="0"/>
              </a:rPr>
              <a:t>Induction rule:  If  x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and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then  </a:t>
            </a:r>
            <a:r>
              <a:rPr lang="en-US" sz="2000" dirty="0" err="1">
                <a:latin typeface="Arial" charset="0"/>
                <a:ea typeface="MS PGothic" charset="0"/>
              </a:rPr>
              <a:t>a</a:t>
            </a:r>
            <a:r>
              <a:rPr lang="en-US" sz="2000" dirty="0" err="1">
                <a:latin typeface="Arial" charset="0"/>
                <a:ea typeface="MS PGothic" charset="0"/>
                <a:sym typeface="Symbol" charset="0"/>
              </a:rPr>
              <a:t></a:t>
            </a:r>
            <a:r>
              <a:rPr lang="en-US" sz="2000" dirty="0" err="1">
                <a:latin typeface="Arial" charset="0"/>
                <a:ea typeface="MS PGothic" charset="0"/>
              </a:rPr>
              <a:t>x</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and </a:t>
            </a:r>
            <a:r>
              <a:rPr lang="en-US" sz="2000" dirty="0" err="1">
                <a:latin typeface="Arial" charset="0"/>
                <a:ea typeface="MS PGothic" charset="0"/>
              </a:rPr>
              <a:t>x</a:t>
            </a:r>
            <a:r>
              <a:rPr lang="en-US" sz="2000" dirty="0" err="1">
                <a:latin typeface="Arial" charset="0"/>
                <a:ea typeface="MS PGothic" charset="0"/>
                <a:sym typeface="Symbol" charset="0"/>
              </a:rPr>
              <a:t></a:t>
            </a:r>
            <a:r>
              <a:rPr lang="en-US" sz="2000" dirty="0" err="1">
                <a:latin typeface="Arial" charset="0"/>
                <a:ea typeface="MS PGothic" charset="0"/>
              </a:rPr>
              <a:t>a</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Furthermore, </a:t>
            </a:r>
            <a:r>
              <a:rPr lang="en-US" sz="2000" dirty="0">
                <a:latin typeface="Arial" charset="0"/>
                <a:ea typeface="MS PGothic" charset="0"/>
                <a:sym typeface="Symbol" charset="0"/>
              </a:rPr>
              <a:t></a:t>
            </a:r>
            <a:r>
              <a:rPr lang="en-US" sz="2000" dirty="0">
                <a:latin typeface="Arial" charset="0"/>
                <a:ea typeface="MS PGothic" charset="0"/>
              </a:rPr>
              <a:t>x = x</a:t>
            </a:r>
            <a:r>
              <a:rPr lang="en-US" sz="2000" dirty="0">
                <a:latin typeface="Arial" charset="0"/>
                <a:ea typeface="MS PGothic" charset="0"/>
                <a:sym typeface="Symbol" charset="0"/>
              </a:rPr>
              <a:t></a:t>
            </a:r>
            <a:r>
              <a:rPr lang="en-US" sz="2000" dirty="0">
                <a:latin typeface="Arial" charset="0"/>
                <a:ea typeface="MS PGothic" charset="0"/>
              </a:rPr>
              <a:t> = x, and |</a:t>
            </a:r>
            <a:r>
              <a:rPr lang="en-US" sz="2000" dirty="0" err="1">
                <a:latin typeface="Arial" charset="0"/>
                <a:ea typeface="MS PGothic" charset="0"/>
              </a:rPr>
              <a:t>a</a:t>
            </a:r>
            <a:r>
              <a:rPr lang="en-US" sz="2000" dirty="0" err="1">
                <a:latin typeface="Arial" charset="0"/>
                <a:ea typeface="MS PGothic" charset="0"/>
                <a:sym typeface="Symbol" charset="0"/>
              </a:rPr>
              <a:t></a:t>
            </a:r>
            <a:r>
              <a:rPr lang="en-US" sz="2000" dirty="0" err="1">
                <a:latin typeface="Arial" charset="0"/>
                <a:ea typeface="MS PGothic" charset="0"/>
              </a:rPr>
              <a:t>x</a:t>
            </a:r>
            <a:r>
              <a:rPr lang="en-US" sz="2000" dirty="0">
                <a:latin typeface="Arial" charset="0"/>
                <a:ea typeface="MS PGothic" charset="0"/>
              </a:rPr>
              <a:t>| = |</a:t>
            </a:r>
            <a:r>
              <a:rPr lang="en-US" sz="2000" dirty="0" err="1">
                <a:latin typeface="Arial" charset="0"/>
                <a:ea typeface="MS PGothic" charset="0"/>
              </a:rPr>
              <a:t>x</a:t>
            </a:r>
            <a:r>
              <a:rPr lang="en-US" sz="2000" dirty="0" err="1">
                <a:latin typeface="Arial" charset="0"/>
                <a:ea typeface="MS PGothic" charset="0"/>
                <a:sym typeface="Symbol" charset="0"/>
              </a:rPr>
              <a:t></a:t>
            </a:r>
            <a:r>
              <a:rPr lang="en-US" sz="2000" dirty="0" err="1">
                <a:latin typeface="Arial" charset="0"/>
                <a:ea typeface="MS PGothic" charset="0"/>
              </a:rPr>
              <a:t>a</a:t>
            </a:r>
            <a:r>
              <a:rPr lang="en-US" sz="2000" dirty="0">
                <a:latin typeface="Arial" charset="0"/>
                <a:ea typeface="MS PGothic" charset="0"/>
              </a:rPr>
              <a:t>| = 1+ |x|.</a:t>
            </a:r>
            <a:endParaRPr lang="en-US" sz="2000" i="1" dirty="0">
              <a:latin typeface="Arial" charset="0"/>
              <a:ea typeface="MS PGothic" charset="0"/>
            </a:endParaRPr>
          </a:p>
          <a:p>
            <a:pPr lvl="1" eaLnBrk="1" hangingPunct="1">
              <a:lnSpc>
                <a:spcPct val="80000"/>
              </a:lnSpc>
            </a:pPr>
            <a:r>
              <a:rPr lang="en-US" sz="2000" i="1" dirty="0">
                <a:latin typeface="Arial" charset="0"/>
                <a:ea typeface="MS PGothic" charset="0"/>
              </a:rPr>
              <a:t>NOTE:</a:t>
            </a:r>
            <a:r>
              <a:rPr lang="en-US" sz="2000" dirty="0">
                <a:latin typeface="Arial" charset="0"/>
                <a:ea typeface="MS PGothic" charset="0"/>
              </a:rPr>
              <a:t> </a:t>
            </a:r>
            <a:r>
              <a:rPr lang="ja-JP" altLang="en-US" sz="2000" dirty="0">
                <a:latin typeface="Arial" charset="0"/>
                <a:ea typeface="MS PGothic" charset="0"/>
              </a:rPr>
              <a:t>“</a:t>
            </a:r>
            <a:r>
              <a:rPr lang="en-US" altLang="ja-JP" sz="2000" dirty="0" err="1">
                <a:latin typeface="Arial" charset="0"/>
                <a:ea typeface="MS PGothic" charset="0"/>
              </a:rPr>
              <a:t>a</a:t>
            </a:r>
            <a:r>
              <a:rPr lang="en-US" altLang="ja-JP" sz="2000" dirty="0" err="1">
                <a:latin typeface="Arial" charset="0"/>
                <a:ea typeface="MS PGothic" charset="0"/>
                <a:sym typeface="Symbol" charset="0"/>
              </a:rPr>
              <a:t></a:t>
            </a:r>
            <a:r>
              <a:rPr lang="en-US" altLang="ja-JP" sz="2000" dirty="0" err="1">
                <a:latin typeface="Arial" charset="0"/>
                <a:ea typeface="MS PGothic" charset="0"/>
              </a:rPr>
              <a:t>x</a:t>
            </a:r>
            <a:r>
              <a:rPr lang="ja-JP" altLang="en-US" sz="2000" dirty="0">
                <a:latin typeface="Arial" charset="0"/>
                <a:ea typeface="MS PGothic" charset="0"/>
              </a:rPr>
              <a:t>”</a:t>
            </a:r>
            <a:r>
              <a:rPr lang="en-US" altLang="ja-JP" sz="2000" dirty="0">
                <a:latin typeface="Arial" charset="0"/>
                <a:ea typeface="MS PGothic" charset="0"/>
              </a:rPr>
              <a:t> denotes </a:t>
            </a:r>
            <a:r>
              <a:rPr lang="ja-JP" altLang="en-US" sz="2000" dirty="0">
                <a:latin typeface="Arial" charset="0"/>
                <a:ea typeface="MS PGothic" charset="0"/>
              </a:rPr>
              <a:t>“</a:t>
            </a:r>
            <a:r>
              <a:rPr lang="en-US" altLang="ja-JP" sz="2000" dirty="0">
                <a:latin typeface="Arial" charset="0"/>
                <a:ea typeface="MS PGothic" charset="0"/>
              </a:rPr>
              <a:t>a </a:t>
            </a:r>
            <a:r>
              <a:rPr lang="en-US" altLang="ja-JP" sz="2000" i="1" dirty="0">
                <a:latin typeface="Arial" charset="0"/>
                <a:ea typeface="MS PGothic" charset="0"/>
              </a:rPr>
              <a:t>concatenated to</a:t>
            </a:r>
            <a:r>
              <a:rPr lang="en-US" altLang="ja-JP" sz="2000" dirty="0">
                <a:latin typeface="Arial" charset="0"/>
                <a:ea typeface="MS PGothic" charset="0"/>
              </a:rPr>
              <a:t> x</a:t>
            </a:r>
            <a:r>
              <a:rPr lang="ja-JP" altLang="en-US" sz="2000" dirty="0">
                <a:latin typeface="Arial" charset="0"/>
                <a:ea typeface="MS PGothic" charset="0"/>
              </a:rPr>
              <a:t>”</a:t>
            </a:r>
            <a:r>
              <a:rPr lang="en-US" altLang="ja-JP" sz="2000" dirty="0">
                <a:latin typeface="Arial" charset="0"/>
                <a:ea typeface="MS PGothic" charset="0"/>
              </a:rPr>
              <a:t> and is formed by appending the symbol a to the left end of x.  Similarly, </a:t>
            </a:r>
            <a:r>
              <a:rPr lang="en-US" altLang="ja-JP" sz="2000" dirty="0" err="1">
                <a:latin typeface="Arial" charset="0"/>
                <a:ea typeface="MS PGothic" charset="0"/>
              </a:rPr>
              <a:t>x</a:t>
            </a:r>
            <a:r>
              <a:rPr lang="en-US" altLang="ja-JP" sz="2000" dirty="0" err="1">
                <a:latin typeface="Arial" charset="0"/>
                <a:ea typeface="MS PGothic" charset="0"/>
                <a:sym typeface="Symbol" charset="0"/>
              </a:rPr>
              <a:t></a:t>
            </a:r>
            <a:r>
              <a:rPr lang="en-US" altLang="ja-JP" sz="2000" dirty="0" err="1">
                <a:latin typeface="Arial" charset="0"/>
                <a:ea typeface="MS PGothic" charset="0"/>
              </a:rPr>
              <a:t>a</a:t>
            </a:r>
            <a:r>
              <a:rPr lang="en-US" altLang="ja-JP" sz="2000" dirty="0">
                <a:latin typeface="Arial" charset="0"/>
                <a:ea typeface="MS PGothic" charset="0"/>
              </a:rPr>
              <a:t>, denotes appending a to the right end of x.  In either case, if x is the null string (</a:t>
            </a:r>
            <a:r>
              <a:rPr lang="en-US" altLang="ja-JP" sz="2000" dirty="0">
                <a:latin typeface="Arial" charset="0"/>
                <a:ea typeface="MS PGothic" charset="0"/>
                <a:sym typeface="Symbol" charset="0"/>
              </a:rPr>
              <a:t></a:t>
            </a:r>
            <a:r>
              <a:rPr lang="en-US" altLang="ja-JP" sz="2000" dirty="0">
                <a:latin typeface="Arial" charset="0"/>
                <a:ea typeface="MS PGothic" charset="0"/>
              </a:rPr>
              <a:t>), then the resultant string is </a:t>
            </a:r>
            <a:r>
              <a:rPr lang="ja-JP" altLang="en-US" sz="2000" dirty="0">
                <a:latin typeface="Arial" charset="0"/>
                <a:ea typeface="MS PGothic" charset="0"/>
              </a:rPr>
              <a:t>“</a:t>
            </a:r>
            <a:r>
              <a:rPr lang="en-US" altLang="ja-JP" sz="2000" dirty="0">
                <a:latin typeface="Arial" charset="0"/>
                <a:ea typeface="MS PGothic" charset="0"/>
              </a:rPr>
              <a:t>a</a:t>
            </a:r>
            <a:r>
              <a:rPr lang="ja-JP" altLang="en-US" sz="2000" dirty="0">
                <a:latin typeface="Arial" charset="0"/>
                <a:ea typeface="MS PGothic" charset="0"/>
              </a:rPr>
              <a:t>”</a:t>
            </a:r>
            <a:r>
              <a:rPr lang="en-US" altLang="ja-JP" sz="2000" dirty="0">
                <a:latin typeface="Arial" charset="0"/>
                <a:ea typeface="MS PGothic" charset="0"/>
              </a:rPr>
              <a:t>.</a:t>
            </a:r>
          </a:p>
          <a:p>
            <a:pPr lvl="1" eaLnBrk="1" hangingPunct="1">
              <a:lnSpc>
                <a:spcPct val="80000"/>
              </a:lnSpc>
            </a:pPr>
            <a:r>
              <a:rPr lang="en-US" altLang="ja-JP" sz="2000" dirty="0">
                <a:latin typeface="Arial" charset="0"/>
                <a:ea typeface="MS PGothic" charset="0"/>
              </a:rPr>
              <a:t>We could have skipped saying </a:t>
            </a:r>
            <a:r>
              <a:rPr lang="en-US" sz="2000" dirty="0">
                <a:latin typeface="Arial" charset="0"/>
                <a:ea typeface="MS PGothic" charset="0"/>
                <a:sym typeface="Symbol" charset="0"/>
              </a:rPr>
              <a:t></a:t>
            </a:r>
            <a:r>
              <a:rPr lang="en-US" sz="2000" dirty="0">
                <a:latin typeface="Arial" charset="0"/>
                <a:ea typeface="MS PGothic" charset="0"/>
              </a:rPr>
              <a:t>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rPr>
              <a:t>as this is covered by the induction step.</a:t>
            </a:r>
            <a:endParaRPr lang="en-US" altLang="ja-JP" sz="2000" dirty="0">
              <a:latin typeface="Arial" charset="0"/>
              <a:ea typeface="MS PGothic" charset="0"/>
            </a:endParaRPr>
          </a:p>
        </p:txBody>
      </p:sp>
      <p:sp>
        <p:nvSpPr>
          <p:cNvPr id="235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9022F9-9BF8-134A-8E71-93EDDC844AAE}" type="datetime1">
              <a:rPr lang="en-US" smtClean="0"/>
              <a:t>4/7/19</a:t>
            </a:fld>
            <a:endParaRPr lang="en-US"/>
          </a:p>
        </p:txBody>
      </p:sp>
      <p:sp>
        <p:nvSpPr>
          <p:cNvPr id="235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2925B2D-9D64-FB4A-9399-A8B6B2321B84}" type="slidenum">
              <a:rPr lang="en-US"/>
              <a:pPr/>
              <a:t>13</a:t>
            </a:fld>
            <a:endParaRPr lang="en-US"/>
          </a:p>
        </p:txBody>
      </p:sp>
      <p:sp>
        <p:nvSpPr>
          <p:cNvPr id="7" name="Footer Placeholder 5">
            <a:extLst>
              <a:ext uri="{FF2B5EF4-FFF2-40B4-BE49-F238E27FC236}">
                <a16:creationId xmlns:a16="http://schemas.microsoft.com/office/drawing/2014/main" id="{8CC8EFE9-CDA8-A94E-9910-BDBFCC05423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8852970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FF"/>
                </a:solidFill>
              </a:rPr>
              <a:t>Closure Properties</a:t>
            </a:r>
          </a:p>
        </p:txBody>
      </p:sp>
      <p:sp>
        <p:nvSpPr>
          <p:cNvPr id="3" name="Content Placeholder 2"/>
          <p:cNvSpPr>
            <a:spLocks noGrp="1"/>
          </p:cNvSpPr>
          <p:nvPr>
            <p:ph idx="1"/>
          </p:nvPr>
        </p:nvSpPr>
        <p:spPr/>
        <p:txBody>
          <a:bodyPr/>
          <a:lstStyle/>
          <a:p>
            <a:r>
              <a:rPr lang="en-US" sz="2400">
                <a:latin typeface="Arial" charset="0"/>
                <a:ea typeface="MS PGothic" charset="0"/>
              </a:rPr>
              <a:t>Virtually everything with members of its own class as we have already shown</a:t>
            </a:r>
          </a:p>
          <a:p>
            <a:endParaRPr lang="en-US" sz="2400">
              <a:latin typeface="Arial" charset="0"/>
              <a:ea typeface="MS PGothic" charset="0"/>
            </a:endParaRPr>
          </a:p>
          <a:p>
            <a:r>
              <a:rPr lang="en-US" sz="2400">
                <a:latin typeface="Arial" charset="0"/>
                <a:ea typeface="MS PGothic" charset="0"/>
              </a:rPr>
              <a:t>Union, concatenation, Kleene *, complement, intersection, set difference, reversal, substitution, homomorphism, quotient with regular sets, Prefix, Suffix, Substring, Exterior, Min, Max and so much more</a:t>
            </a:r>
            <a:endParaRPr lang="en-US" sz="2400"/>
          </a:p>
          <a:p>
            <a:endParaRPr lang="en-US" sz="2400">
              <a:ea typeface="MS PGothic" charset="0"/>
            </a:endParaRPr>
          </a:p>
          <a:p>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DE857D7B-C9E4-B34A-8DD8-8A4AB602EC3A}"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130</a:t>
            </a:fld>
            <a:endParaRPr lang="en-US"/>
          </a:p>
        </p:txBody>
      </p:sp>
      <p:sp>
        <p:nvSpPr>
          <p:cNvPr id="7" name="Footer Placeholder 4">
            <a:extLst>
              <a:ext uri="{FF2B5EF4-FFF2-40B4-BE49-F238E27FC236}">
                <a16:creationId xmlns:a16="http://schemas.microsoft.com/office/drawing/2014/main" id="{BEC7F86A-AC7D-F846-B7E3-DAD2B000E27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9499542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t>Formal Languages</a:t>
            </a:r>
          </a:p>
        </p:txBody>
      </p:sp>
      <p:sp>
        <p:nvSpPr>
          <p:cNvPr id="8" name="Subtitle 7"/>
          <p:cNvSpPr>
            <a:spLocks noGrp="1"/>
          </p:cNvSpPr>
          <p:nvPr>
            <p:ph type="subTitle" idx="1"/>
          </p:nvPr>
        </p:nvSpPr>
        <p:spPr/>
        <p:txBody>
          <a:bodyPr/>
          <a:lstStyle/>
          <a:p>
            <a:r>
              <a:rPr lang="en-US"/>
              <a:t>Includes and Expands on </a:t>
            </a:r>
            <a:br>
              <a:rPr lang="en-US"/>
            </a:br>
            <a:r>
              <a:rPr lang="en-US"/>
              <a:t>Chapter 2 of </a:t>
            </a:r>
            <a:r>
              <a:rPr lang="en-US" err="1"/>
              <a:t>Sipser</a:t>
            </a:r>
            <a:endParaRPr lang="en-US"/>
          </a:p>
        </p:txBody>
      </p:sp>
    </p:spTree>
    <p:extLst>
      <p:ext uri="{BB962C8B-B14F-4D97-AF65-F5344CB8AC3E}">
        <p14:creationId xmlns:p14="http://schemas.microsoft.com/office/powerpoint/2010/main" val="41678204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solidFill>
                  <a:srgbClr val="009900"/>
                </a:solidFill>
                <a:latin typeface="Arial" charset="0"/>
                <a:ea typeface="MS PGothic" charset="0"/>
              </a:rPr>
              <a:t>History of Formal Language</a:t>
            </a:r>
          </a:p>
        </p:txBody>
      </p:sp>
      <p:sp>
        <p:nvSpPr>
          <p:cNvPr id="105475" name="Content Placeholder 2"/>
          <p:cNvSpPr>
            <a:spLocks noGrp="1"/>
          </p:cNvSpPr>
          <p:nvPr>
            <p:ph idx="1"/>
          </p:nvPr>
        </p:nvSpPr>
        <p:spPr/>
        <p:txBody>
          <a:bodyPr/>
          <a:lstStyle/>
          <a:p>
            <a:r>
              <a:rPr lang="en-US" sz="2000">
                <a:latin typeface="Arial" charset="0"/>
                <a:ea typeface="MS PGothic" charset="0"/>
              </a:rPr>
              <a:t>In 1940s, Emil Post (mathematician) devised rewriting systems as a way to describe how mathematicians do proofs. Purpose was to mechanize them.</a:t>
            </a:r>
          </a:p>
          <a:p>
            <a:r>
              <a:rPr lang="en-US" sz="2000">
                <a:latin typeface="Arial" charset="0"/>
                <a:ea typeface="MS PGothic" charset="0"/>
              </a:rPr>
              <a:t>Early 1950s, Noam Chomsky (linguist) developed a hierarchy of rewriting systems (grammars) to describe natural languages.</a:t>
            </a:r>
          </a:p>
          <a:p>
            <a:r>
              <a:rPr lang="en-US" sz="2000">
                <a:latin typeface="Arial" charset="0"/>
                <a:ea typeface="MS PGothic" charset="0"/>
              </a:rPr>
              <a:t>Late 1950s, Backus-Naur (computer scientists) devised BNF (a variant of Chomsky</a:t>
            </a:r>
            <a:r>
              <a:rPr lang="ja-JP" altLang="en-US" sz="2000">
                <a:latin typeface="Arial" charset="0"/>
                <a:ea typeface="MS PGothic" charset="0"/>
              </a:rPr>
              <a:t>’</a:t>
            </a:r>
            <a:r>
              <a:rPr lang="en-US" altLang="ja-JP" sz="2000">
                <a:latin typeface="Arial" charset="0"/>
                <a:ea typeface="MS PGothic" charset="0"/>
              </a:rPr>
              <a:t>s context-free grammars) to describe the programming language Algol.</a:t>
            </a:r>
          </a:p>
          <a:p>
            <a:r>
              <a:rPr lang="en-US" sz="2000">
                <a:latin typeface="Arial" charset="0"/>
                <a:ea typeface="MS PGothic" charset="0"/>
              </a:rPr>
              <a:t>1960s was the time of many advances in parsing. In particular, parsing of context free was shown to be no worse than O(n</a:t>
            </a:r>
            <a:r>
              <a:rPr lang="en-US" sz="2000" baseline="30000">
                <a:latin typeface="Arial" charset="0"/>
                <a:ea typeface="MS PGothic" charset="0"/>
              </a:rPr>
              <a:t>3</a:t>
            </a:r>
            <a:r>
              <a:rPr lang="en-US" sz="2000">
                <a:latin typeface="Arial" charset="0"/>
                <a:ea typeface="MS PGothic" charset="0"/>
              </a:rPr>
              <a:t>). More importantly, useful subsets were found that could be parsed in O(n).</a:t>
            </a:r>
          </a:p>
        </p:txBody>
      </p:sp>
      <p:sp>
        <p:nvSpPr>
          <p:cNvPr id="1054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DB4E8E-DBE7-B440-A1B0-11547534DA85}" type="datetime1">
              <a:rPr lang="en-US" smtClean="0"/>
              <a:t>4/7/19</a:t>
            </a:fld>
            <a:endParaRPr lang="en-US"/>
          </a:p>
        </p:txBody>
      </p:sp>
      <p:sp>
        <p:nvSpPr>
          <p:cNvPr id="1054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D5861D-7184-E542-814E-D84E555E12F7}" type="slidenum">
              <a:rPr lang="en-US"/>
              <a:pPr/>
              <a:t>132</a:t>
            </a:fld>
            <a:endParaRPr lang="en-US"/>
          </a:p>
        </p:txBody>
      </p:sp>
      <p:sp>
        <p:nvSpPr>
          <p:cNvPr id="7" name="Footer Placeholder 4">
            <a:extLst>
              <a:ext uri="{FF2B5EF4-FFF2-40B4-BE49-F238E27FC236}">
                <a16:creationId xmlns:a16="http://schemas.microsoft.com/office/drawing/2014/main" id="{D099A623-B5D5-B947-BB51-0AE716F9CED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357250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atin typeface="Arial" charset="0"/>
                <a:ea typeface="MS PGothic" charset="0"/>
              </a:rPr>
              <a:t>Formalism for Grammars</a:t>
            </a:r>
          </a:p>
        </p:txBody>
      </p:sp>
      <p:sp>
        <p:nvSpPr>
          <p:cNvPr id="106499" name="Content Placeholder 2"/>
          <p:cNvSpPr>
            <a:spLocks noGrp="1"/>
          </p:cNvSpPr>
          <p:nvPr>
            <p:ph idx="1"/>
          </p:nvPr>
        </p:nvSpPr>
        <p:spPr/>
        <p:txBody>
          <a:bodyPr/>
          <a:lstStyle/>
          <a:p>
            <a:pPr marL="0" indent="0" eaLnBrk="1" hangingPunct="1">
              <a:spcBef>
                <a:spcPct val="50000"/>
              </a:spcBef>
              <a:buFontTx/>
              <a:buNone/>
            </a:pPr>
            <a:r>
              <a:rPr lang="en-US" sz="2000" u="sng" dirty="0">
                <a:latin typeface="Times New Roman" charset="0"/>
                <a:ea typeface="MS PGothic" charset="0"/>
              </a:rPr>
              <a:t>Definition </a:t>
            </a:r>
            <a:r>
              <a:rPr lang="en-US" sz="2000" dirty="0">
                <a:latin typeface="Times New Roman" charset="0"/>
                <a:ea typeface="MS PGothic" charset="0"/>
              </a:rPr>
              <a:t>: A </a:t>
            </a:r>
            <a:r>
              <a:rPr lang="en-US" sz="2000" dirty="0">
                <a:solidFill>
                  <a:srgbClr val="0000FF"/>
                </a:solidFill>
                <a:latin typeface="Times New Roman" charset="0"/>
                <a:ea typeface="MS PGothic" charset="0"/>
              </a:rPr>
              <a:t>language</a:t>
            </a:r>
            <a:r>
              <a:rPr lang="en-US" sz="2000" dirty="0">
                <a:latin typeface="Times New Roman" charset="0"/>
                <a:ea typeface="MS PGothic" charset="0"/>
              </a:rPr>
              <a:t> is a set of strings of characters from some alphabet.</a:t>
            </a:r>
          </a:p>
          <a:p>
            <a:pPr marL="0" indent="0" eaLnBrk="1" hangingPunct="1">
              <a:spcBef>
                <a:spcPct val="50000"/>
              </a:spcBef>
              <a:buFontTx/>
              <a:buNone/>
            </a:pPr>
            <a:r>
              <a:rPr lang="en-US" sz="2000" dirty="0">
                <a:latin typeface="Times New Roman" charset="0"/>
                <a:ea typeface="MS PGothic" charset="0"/>
              </a:rPr>
              <a:t>The strings of the language are called </a:t>
            </a:r>
            <a:r>
              <a:rPr lang="en-US" sz="2000" dirty="0">
                <a:solidFill>
                  <a:srgbClr val="0000FF"/>
                </a:solidFill>
                <a:latin typeface="Times New Roman" charset="0"/>
                <a:ea typeface="MS PGothic" charset="0"/>
              </a:rPr>
              <a:t>sentences</a:t>
            </a:r>
            <a:r>
              <a:rPr lang="en-US" sz="2000" dirty="0">
                <a:latin typeface="Times New Roman" charset="0"/>
                <a:ea typeface="MS PGothic" charset="0"/>
              </a:rPr>
              <a:t> or </a:t>
            </a:r>
            <a:r>
              <a:rPr lang="en-US" sz="2000" dirty="0">
                <a:solidFill>
                  <a:srgbClr val="0000FF"/>
                </a:solidFill>
                <a:latin typeface="Times New Roman" charset="0"/>
                <a:ea typeface="MS PGothic" charset="0"/>
              </a:rPr>
              <a:t>statements</a:t>
            </a:r>
            <a:r>
              <a:rPr lang="en-US" sz="2000" dirty="0">
                <a:latin typeface="Times New Roman" charset="0"/>
                <a:ea typeface="MS PGothic" charset="0"/>
              </a:rPr>
              <a:t>.</a:t>
            </a:r>
          </a:p>
          <a:p>
            <a:pPr marL="0" indent="0" eaLnBrk="1" hangingPunct="1">
              <a:spcBef>
                <a:spcPct val="50000"/>
              </a:spcBef>
              <a:buFontTx/>
              <a:buNone/>
            </a:pPr>
            <a:r>
              <a:rPr lang="en-US" sz="2000" dirty="0">
                <a:latin typeface="Times New Roman" charset="0"/>
                <a:ea typeface="MS PGothic" charset="0"/>
              </a:rPr>
              <a:t>A string over some alphabet is a finite sequence of symbols drawn  from that alphabet.</a:t>
            </a:r>
          </a:p>
          <a:p>
            <a:pPr marL="0" indent="0" eaLnBrk="1" hangingPunct="1">
              <a:spcBef>
                <a:spcPct val="50000"/>
              </a:spcBef>
              <a:buFontTx/>
              <a:buNone/>
            </a:pPr>
            <a:r>
              <a:rPr lang="en-US" sz="2000" dirty="0">
                <a:latin typeface="Times New Roman" charset="0"/>
                <a:ea typeface="MS PGothic" charset="0"/>
              </a:rPr>
              <a:t>A </a:t>
            </a:r>
            <a:r>
              <a:rPr lang="en-US" sz="2000" dirty="0">
                <a:solidFill>
                  <a:srgbClr val="0000FF"/>
                </a:solidFill>
                <a:latin typeface="Times New Roman" charset="0"/>
                <a:ea typeface="MS PGothic" charset="0"/>
              </a:rPr>
              <a:t>meta-language</a:t>
            </a:r>
            <a:r>
              <a:rPr lang="en-US" sz="2000" dirty="0">
                <a:latin typeface="Times New Roman" charset="0"/>
                <a:ea typeface="MS PGothic" charset="0"/>
              </a:rPr>
              <a:t> is a language that is used to describe another language.</a:t>
            </a:r>
          </a:p>
          <a:p>
            <a:pPr marL="0" indent="0" eaLnBrk="1" hangingPunct="1">
              <a:spcBef>
                <a:spcPct val="50000"/>
              </a:spcBef>
              <a:buFontTx/>
              <a:buNone/>
            </a:pPr>
            <a:r>
              <a:rPr lang="en-US" sz="2000" dirty="0">
                <a:latin typeface="Times New Roman" charset="0"/>
                <a:ea typeface="MS PGothic" charset="0"/>
              </a:rPr>
              <a:t>A very well known meta-language is BNF (Backus </a:t>
            </a:r>
            <a:r>
              <a:rPr lang="en-US" sz="2000" dirty="0" err="1">
                <a:latin typeface="Times New Roman" charset="0"/>
                <a:ea typeface="MS PGothic" charset="0"/>
              </a:rPr>
              <a:t>Naur</a:t>
            </a:r>
            <a:r>
              <a:rPr lang="en-US" sz="2000" dirty="0">
                <a:latin typeface="Times New Roman" charset="0"/>
                <a:ea typeface="MS PGothic" charset="0"/>
              </a:rPr>
              <a:t> Form)</a:t>
            </a:r>
          </a:p>
          <a:p>
            <a:pPr marL="0" indent="0" eaLnBrk="1" hangingPunct="1">
              <a:spcBef>
                <a:spcPct val="50000"/>
              </a:spcBef>
              <a:buFontTx/>
              <a:buNone/>
            </a:pPr>
            <a:r>
              <a:rPr lang="en-US" sz="2000" dirty="0">
                <a:latin typeface="Times New Roman" charset="0"/>
                <a:ea typeface="MS PGothic" charset="0"/>
              </a:rPr>
              <a:t>It was developed by John Backus and Peter </a:t>
            </a:r>
            <a:r>
              <a:rPr lang="en-US" sz="2000" dirty="0" err="1">
                <a:latin typeface="Times New Roman" charset="0"/>
                <a:ea typeface="MS PGothic" charset="0"/>
              </a:rPr>
              <a:t>Naur</a:t>
            </a:r>
            <a:r>
              <a:rPr lang="en-US" sz="2000" dirty="0">
                <a:latin typeface="Times New Roman" charset="0"/>
                <a:ea typeface="MS PGothic" charset="0"/>
              </a:rPr>
              <a:t>, in the late 50s, to describe programming languages.</a:t>
            </a:r>
          </a:p>
          <a:p>
            <a:pPr marL="0" indent="0" eaLnBrk="1" hangingPunct="1">
              <a:spcBef>
                <a:spcPct val="50000"/>
              </a:spcBef>
              <a:buFontTx/>
              <a:buNone/>
            </a:pPr>
            <a:r>
              <a:rPr lang="en-US" sz="2000" dirty="0">
                <a:latin typeface="Times New Roman" charset="0"/>
                <a:ea typeface="MS PGothic" charset="0"/>
              </a:rPr>
              <a:t>Noam Chomsky</a:t>
            </a:r>
            <a:r>
              <a:rPr lang="en-US" sz="2000" dirty="0">
                <a:solidFill>
                  <a:srgbClr val="0000FF"/>
                </a:solidFill>
                <a:latin typeface="Times New Roman" charset="0"/>
                <a:ea typeface="MS PGothic" charset="0"/>
              </a:rPr>
              <a:t> </a:t>
            </a:r>
            <a:r>
              <a:rPr lang="en-US" sz="2000" dirty="0">
                <a:latin typeface="Times New Roman" charset="0"/>
                <a:ea typeface="MS PGothic" charset="0"/>
              </a:rPr>
              <a:t>in the early 50s developed context free grammars that can be expressed using BNF.</a:t>
            </a:r>
          </a:p>
          <a:p>
            <a:pPr marL="0" indent="0" eaLnBrk="1" hangingPunct="1">
              <a:spcBef>
                <a:spcPct val="50000"/>
              </a:spcBef>
              <a:buFontTx/>
              <a:buNone/>
            </a:pPr>
            <a:endParaRPr lang="en-US" sz="2000" dirty="0">
              <a:latin typeface="Arial" charset="0"/>
              <a:ea typeface="MS PGothic" charset="0"/>
            </a:endParaRPr>
          </a:p>
        </p:txBody>
      </p:sp>
      <p:sp>
        <p:nvSpPr>
          <p:cNvPr id="1065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09F5597-09DF-4644-9BBA-B753F58AAD8C}" type="datetime1">
              <a:rPr lang="en-US" smtClean="0"/>
              <a:t>4/7/19</a:t>
            </a:fld>
            <a:endParaRPr lang="en-US"/>
          </a:p>
        </p:txBody>
      </p:sp>
      <p:sp>
        <p:nvSpPr>
          <p:cNvPr id="1065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9C5C996-7719-2446-8BC5-DBB899DD33D8}" type="slidenum">
              <a:rPr lang="en-US"/>
              <a:pPr/>
              <a:t>133</a:t>
            </a:fld>
            <a:endParaRPr lang="en-US"/>
          </a:p>
        </p:txBody>
      </p:sp>
      <p:sp>
        <p:nvSpPr>
          <p:cNvPr id="7" name="Footer Placeholder 4">
            <a:extLst>
              <a:ext uri="{FF2B5EF4-FFF2-40B4-BE49-F238E27FC236}">
                <a16:creationId xmlns:a16="http://schemas.microsoft.com/office/drawing/2014/main" id="{B8FC92D9-6DAF-3E49-B97A-F4CA1C2DE79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1258575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Grammars</a:t>
            </a:r>
          </a:p>
        </p:txBody>
      </p:sp>
      <p:sp>
        <p:nvSpPr>
          <p:cNvPr id="3" name="Content Placeholder 2"/>
          <p:cNvSpPr>
            <a:spLocks noGrp="1"/>
          </p:cNvSpPr>
          <p:nvPr>
            <p:ph idx="1"/>
          </p:nvPr>
        </p:nvSpPr>
        <p:spPr/>
        <p:txBody>
          <a:bodyPr/>
          <a:lstStyle/>
          <a:p>
            <a:r>
              <a:rPr lang="en-US" sz="2400" dirty="0"/>
              <a:t>G = (V, </a:t>
            </a:r>
            <a:r>
              <a:rPr lang="en-US" sz="2400" dirty="0" err="1"/>
              <a:t>Σ</a:t>
            </a:r>
            <a:r>
              <a:rPr lang="en-US" sz="2400" dirty="0"/>
              <a:t>, R, S) is a Phrase Structured Grammar (PSG) where</a:t>
            </a:r>
          </a:p>
          <a:p>
            <a:pPr lvl="1"/>
            <a:r>
              <a:rPr lang="en-US" sz="2400" dirty="0"/>
              <a:t>V: Finite set of non-terminal symbols</a:t>
            </a:r>
          </a:p>
          <a:p>
            <a:pPr lvl="1"/>
            <a:r>
              <a:rPr lang="en-US" sz="2400" dirty="0" err="1"/>
              <a:t>Σ</a:t>
            </a:r>
            <a:r>
              <a:rPr lang="en-US" sz="2400" dirty="0"/>
              <a:t>: Finite set of terminal symbols</a:t>
            </a:r>
          </a:p>
          <a:p>
            <a:pPr lvl="1"/>
            <a:r>
              <a:rPr lang="en-US" sz="2400" dirty="0"/>
              <a:t>R: finite set of rules of form α </a:t>
            </a:r>
            <a:r>
              <a:rPr lang="en-US" sz="2400" b="1" dirty="0">
                <a:latin typeface="Arial" charset="0"/>
                <a:ea typeface="MS PGothic" charset="0"/>
                <a:sym typeface="Symbol" charset="0"/>
              </a:rPr>
              <a:t> </a:t>
            </a:r>
            <a:r>
              <a:rPr lang="en-US" sz="2400" dirty="0"/>
              <a:t>β, </a:t>
            </a:r>
          </a:p>
          <a:p>
            <a:pPr lvl="2"/>
            <a:r>
              <a:rPr lang="en-US" sz="2000" dirty="0"/>
              <a:t>α in (V </a:t>
            </a:r>
            <a:r>
              <a:rPr lang="en-US" sz="2000" dirty="0">
                <a:latin typeface="Arial" charset="0"/>
                <a:ea typeface="MS PGothic" charset="0"/>
                <a:sym typeface="Symbol" charset="0"/>
              </a:rPr>
              <a:t></a:t>
            </a:r>
            <a:r>
              <a:rPr lang="en-US" sz="2000" dirty="0"/>
              <a:t> </a:t>
            </a:r>
            <a:r>
              <a:rPr lang="en-US" sz="2000" dirty="0" err="1"/>
              <a:t>Σ</a:t>
            </a:r>
            <a:r>
              <a:rPr lang="en-US" sz="2000" dirty="0"/>
              <a:t>)* V (V </a:t>
            </a:r>
            <a:r>
              <a:rPr lang="en-US" sz="2000" dirty="0">
                <a:latin typeface="Arial" charset="0"/>
                <a:ea typeface="MS PGothic" charset="0"/>
                <a:sym typeface="Symbol" charset="0"/>
              </a:rPr>
              <a:t></a:t>
            </a:r>
            <a:r>
              <a:rPr lang="en-US" sz="2000" dirty="0"/>
              <a:t> </a:t>
            </a:r>
            <a:r>
              <a:rPr lang="en-US" sz="2000" dirty="0" err="1"/>
              <a:t>Σ</a:t>
            </a:r>
            <a:r>
              <a:rPr lang="en-US" sz="2000" dirty="0"/>
              <a:t>)*</a:t>
            </a:r>
          </a:p>
          <a:p>
            <a:pPr lvl="2"/>
            <a:r>
              <a:rPr lang="el-GR" sz="2000" dirty="0"/>
              <a:t>β</a:t>
            </a:r>
            <a:r>
              <a:rPr lang="en-US" sz="2000" dirty="0"/>
              <a:t> in (V </a:t>
            </a:r>
            <a:r>
              <a:rPr lang="en-US" sz="2000" dirty="0">
                <a:latin typeface="Arial" charset="0"/>
                <a:ea typeface="MS PGothic" charset="0"/>
                <a:sym typeface="Symbol" charset="0"/>
              </a:rPr>
              <a:t></a:t>
            </a:r>
            <a:r>
              <a:rPr lang="en-US" sz="2000" dirty="0"/>
              <a:t> </a:t>
            </a:r>
            <a:r>
              <a:rPr lang="en-US" sz="2000" dirty="0" err="1"/>
              <a:t>Σ</a:t>
            </a:r>
            <a:r>
              <a:rPr lang="en-US" sz="2000" dirty="0"/>
              <a:t>)*</a:t>
            </a:r>
          </a:p>
          <a:p>
            <a:pPr lvl="1"/>
            <a:r>
              <a:rPr lang="en-US" sz="2400" dirty="0"/>
              <a:t>S: a member of V called the start symbol</a:t>
            </a:r>
          </a:p>
          <a:p>
            <a:r>
              <a:rPr lang="en-US" sz="2800" dirty="0"/>
              <a:t>Right linear restricts all rules to be of forms</a:t>
            </a:r>
          </a:p>
          <a:p>
            <a:pPr lvl="1"/>
            <a:r>
              <a:rPr lang="el-GR" sz="2400" dirty="0"/>
              <a:t>α</a:t>
            </a:r>
            <a:r>
              <a:rPr lang="en-US" sz="2400" dirty="0"/>
              <a:t> in V</a:t>
            </a:r>
            <a:endParaRPr lang="en-US" dirty="0"/>
          </a:p>
          <a:p>
            <a:pPr lvl="1"/>
            <a:r>
              <a:rPr lang="el-GR" sz="2400" dirty="0"/>
              <a:t>β</a:t>
            </a:r>
            <a:r>
              <a:rPr lang="en-US" sz="2400" dirty="0"/>
              <a:t> of form ΣV, </a:t>
            </a:r>
            <a:r>
              <a:rPr lang="en-US" sz="2400" dirty="0" err="1"/>
              <a:t>Σ</a:t>
            </a:r>
            <a:r>
              <a:rPr lang="en-US" sz="2400" dirty="0"/>
              <a:t> or </a:t>
            </a:r>
            <a:r>
              <a:rPr lang="en-US" sz="2400" dirty="0" err="1"/>
              <a:t>λ</a:t>
            </a:r>
            <a:endParaRPr lang="en-US" sz="2400" dirty="0"/>
          </a:p>
        </p:txBody>
      </p:sp>
      <p:sp>
        <p:nvSpPr>
          <p:cNvPr id="4" name="Date Placeholder 3"/>
          <p:cNvSpPr>
            <a:spLocks noGrp="1"/>
          </p:cNvSpPr>
          <p:nvPr>
            <p:ph type="dt" sz="half" idx="10"/>
          </p:nvPr>
        </p:nvSpPr>
        <p:spPr/>
        <p:txBody>
          <a:bodyPr/>
          <a:lstStyle/>
          <a:p>
            <a:fld id="{C4B02595-1C6B-9C48-92AC-5200107839E8}"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134</a:t>
            </a:fld>
            <a:endParaRPr lang="en-US"/>
          </a:p>
        </p:txBody>
      </p:sp>
      <p:sp>
        <p:nvSpPr>
          <p:cNvPr id="7" name="Footer Placeholder 4">
            <a:extLst>
              <a:ext uri="{FF2B5EF4-FFF2-40B4-BE49-F238E27FC236}">
                <a16:creationId xmlns:a16="http://schemas.microsoft.com/office/drawing/2014/main" id="{AB979A49-C211-D845-AB49-1BA6707DEB8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5200425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Derivations</a:t>
            </a:r>
          </a:p>
        </p:txBody>
      </p:sp>
      <p:sp>
        <p:nvSpPr>
          <p:cNvPr id="3" name="Content Placeholder 2"/>
          <p:cNvSpPr>
            <a:spLocks noGrp="1"/>
          </p:cNvSpPr>
          <p:nvPr>
            <p:ph idx="1"/>
          </p:nvPr>
        </p:nvSpPr>
        <p:spPr/>
        <p:txBody>
          <a:bodyPr/>
          <a:lstStyle/>
          <a:p>
            <a:r>
              <a:rPr lang="en-US" dirty="0">
                <a:sym typeface="Symbol" charset="0"/>
              </a:rPr>
              <a:t>x  y reads as x derives y </a:t>
            </a:r>
            <a:r>
              <a:rPr lang="en-US" dirty="0" err="1">
                <a:sym typeface="Symbol" charset="0"/>
              </a:rPr>
              <a:t>iff</a:t>
            </a:r>
            <a:endParaRPr lang="en-US" dirty="0">
              <a:sym typeface="Symbol" charset="0"/>
            </a:endParaRPr>
          </a:p>
          <a:p>
            <a:pPr lvl="1"/>
            <a:r>
              <a:rPr lang="en-US" dirty="0">
                <a:sym typeface="Symbol" charset="0"/>
              </a:rPr>
              <a:t>x = </a:t>
            </a:r>
            <a:r>
              <a:rPr lang="en-US" dirty="0" err="1">
                <a:sym typeface="Symbol" charset="0"/>
              </a:rPr>
              <a:t>γ</a:t>
            </a:r>
            <a:r>
              <a:rPr lang="en-US" dirty="0">
                <a:sym typeface="Symbol" charset="0"/>
              </a:rPr>
              <a:t>α</a:t>
            </a:r>
            <a:r>
              <a:rPr lang="en-US" dirty="0" err="1">
                <a:sym typeface="Symbol" charset="0"/>
              </a:rPr>
              <a:t>δ</a:t>
            </a:r>
            <a:r>
              <a:rPr lang="en-US" dirty="0">
                <a:sym typeface="Symbol" charset="0"/>
              </a:rPr>
              <a:t>, y = </a:t>
            </a:r>
            <a:r>
              <a:rPr lang="en-US" dirty="0" err="1">
                <a:sym typeface="Symbol" charset="0"/>
              </a:rPr>
              <a:t>γ</a:t>
            </a:r>
            <a:r>
              <a:rPr lang="en-US" dirty="0">
                <a:sym typeface="Symbol" charset="0"/>
              </a:rPr>
              <a:t>β</a:t>
            </a:r>
            <a:r>
              <a:rPr lang="en-US" dirty="0" err="1">
                <a:sym typeface="Symbol" charset="0"/>
              </a:rPr>
              <a:t>δ</a:t>
            </a:r>
            <a:r>
              <a:rPr lang="en-US" dirty="0">
                <a:sym typeface="Symbol" charset="0"/>
              </a:rPr>
              <a:t> and </a:t>
            </a:r>
            <a:r>
              <a:rPr lang="el-GR" dirty="0">
                <a:sym typeface="Symbol" charset="0"/>
              </a:rPr>
              <a:t>α</a:t>
            </a:r>
            <a:r>
              <a:rPr lang="en-US" dirty="0">
                <a:sym typeface="Symbol" charset="0"/>
              </a:rPr>
              <a:t> </a:t>
            </a:r>
            <a:r>
              <a:rPr lang="en-US" b="1" dirty="0">
                <a:latin typeface="Arial" charset="0"/>
                <a:ea typeface="MS PGothic" charset="0"/>
                <a:sym typeface="Symbol" charset="0"/>
              </a:rPr>
              <a:t></a:t>
            </a:r>
            <a:r>
              <a:rPr lang="en-US" dirty="0">
                <a:sym typeface="Symbol" charset="0"/>
              </a:rPr>
              <a:t> β </a:t>
            </a:r>
          </a:p>
          <a:p>
            <a:r>
              <a:rPr lang="en-US" dirty="0">
                <a:sym typeface="Symbol" charset="0"/>
              </a:rPr>
              <a:t>* is the reflexive, transitive closure of </a:t>
            </a:r>
          </a:p>
          <a:p>
            <a:r>
              <a:rPr lang="en-US" dirty="0">
                <a:sym typeface="Symbol" charset="0"/>
              </a:rPr>
              <a:t>+ is the transitive closure of </a:t>
            </a:r>
          </a:p>
          <a:p>
            <a:r>
              <a:rPr lang="en-US" dirty="0">
                <a:sym typeface="Symbol" charset="0"/>
              </a:rPr>
              <a:t>x * y </a:t>
            </a:r>
            <a:r>
              <a:rPr lang="en-US" dirty="0" err="1">
                <a:sym typeface="Symbol" charset="0"/>
              </a:rPr>
              <a:t>iff</a:t>
            </a:r>
            <a:r>
              <a:rPr lang="en-US" dirty="0">
                <a:sym typeface="Symbol" charset="0"/>
              </a:rPr>
              <a:t> x = y or x * z and z  y</a:t>
            </a:r>
          </a:p>
          <a:p>
            <a:r>
              <a:rPr lang="en-US" dirty="0"/>
              <a:t>Or, </a:t>
            </a:r>
            <a:r>
              <a:rPr lang="en-US" dirty="0">
                <a:sym typeface="Symbol" charset="0"/>
              </a:rPr>
              <a:t>x * y </a:t>
            </a:r>
            <a:r>
              <a:rPr lang="en-US" dirty="0" err="1">
                <a:sym typeface="Symbol" charset="0"/>
              </a:rPr>
              <a:t>iff</a:t>
            </a:r>
            <a:r>
              <a:rPr lang="en-US" dirty="0">
                <a:sym typeface="Symbol" charset="0"/>
              </a:rPr>
              <a:t> x = y or x  z and z * y</a:t>
            </a:r>
          </a:p>
          <a:p>
            <a:r>
              <a:rPr lang="en-US" i="1" dirty="0"/>
              <a:t>L</a:t>
            </a:r>
            <a:r>
              <a:rPr lang="en-US" dirty="0"/>
              <a:t>(G) = { w | S </a:t>
            </a:r>
            <a:r>
              <a:rPr lang="en-US" dirty="0">
                <a:sym typeface="Symbol" charset="0"/>
              </a:rPr>
              <a:t>*</a:t>
            </a:r>
            <a:r>
              <a:rPr lang="en-US" dirty="0"/>
              <a:t> w } is the language generated by G.</a:t>
            </a:r>
          </a:p>
          <a:p>
            <a:endParaRPr lang="en-US" dirty="0"/>
          </a:p>
        </p:txBody>
      </p:sp>
      <p:sp>
        <p:nvSpPr>
          <p:cNvPr id="4" name="Date Placeholder 3"/>
          <p:cNvSpPr>
            <a:spLocks noGrp="1"/>
          </p:cNvSpPr>
          <p:nvPr>
            <p:ph type="dt" sz="half" idx="10"/>
          </p:nvPr>
        </p:nvSpPr>
        <p:spPr/>
        <p:txBody>
          <a:bodyPr/>
          <a:lstStyle/>
          <a:p>
            <a:fld id="{B83F9D82-209A-0B49-9FF1-6D8BAC9212A8}"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135</a:t>
            </a:fld>
            <a:endParaRPr lang="en-US"/>
          </a:p>
        </p:txBody>
      </p:sp>
      <p:sp>
        <p:nvSpPr>
          <p:cNvPr id="7" name="Footer Placeholder 4">
            <a:extLst>
              <a:ext uri="{FF2B5EF4-FFF2-40B4-BE49-F238E27FC236}">
                <a16:creationId xmlns:a16="http://schemas.microsoft.com/office/drawing/2014/main" id="{27886F96-F979-5F4F-BA3D-FF0FE400ED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10934759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Regular Grammars</a:t>
            </a:r>
          </a:p>
        </p:txBody>
      </p:sp>
      <p:sp>
        <p:nvSpPr>
          <p:cNvPr id="3" name="Content Placeholder 2"/>
          <p:cNvSpPr>
            <a:spLocks noGrp="1"/>
          </p:cNvSpPr>
          <p:nvPr>
            <p:ph idx="1"/>
          </p:nvPr>
        </p:nvSpPr>
        <p:spPr/>
        <p:txBody>
          <a:bodyPr/>
          <a:lstStyle/>
          <a:p>
            <a:r>
              <a:rPr lang="en-US" dirty="0"/>
              <a:t>Regular grammars are also called right linear grammars</a:t>
            </a:r>
          </a:p>
          <a:p>
            <a:r>
              <a:rPr lang="en-US"/>
              <a:t>Each rule of a regular grammar is constrained to be of one of the three forms:</a:t>
            </a:r>
            <a:br>
              <a:rPr lang="en-US"/>
            </a:br>
            <a:r>
              <a:rPr lang="en-US"/>
              <a:t>A → a, 		A ∈ V, a ∈ </a:t>
            </a:r>
            <a:r>
              <a:rPr lang="en-US" err="1"/>
              <a:t>Σ</a:t>
            </a:r>
            <a:r>
              <a:rPr lang="en-US"/>
              <a:t>*</a:t>
            </a:r>
            <a:br>
              <a:rPr lang="en-US"/>
            </a:br>
            <a:r>
              <a:rPr lang="en-US"/>
              <a:t>A → </a:t>
            </a:r>
            <a:r>
              <a:rPr lang="en-US">
                <a:latin typeface="Symbol" charset="2"/>
                <a:ea typeface="Symbol" charset="2"/>
                <a:cs typeface="Symbol" charset="2"/>
              </a:rPr>
              <a:t>l</a:t>
            </a:r>
            <a:r>
              <a:rPr lang="en-US"/>
              <a:t>, 		A ∈ V, a ∈ </a:t>
            </a:r>
            <a:r>
              <a:rPr lang="en-US" err="1"/>
              <a:t>Σ</a:t>
            </a:r>
            <a:r>
              <a:rPr lang="en-US"/>
              <a:t>*</a:t>
            </a:r>
            <a:br>
              <a:rPr lang="en-US"/>
            </a:br>
            <a:r>
              <a:rPr lang="en-US"/>
              <a:t>A → </a:t>
            </a:r>
            <a:r>
              <a:rPr lang="en-US" dirty="0" err="1"/>
              <a:t>aB</a:t>
            </a:r>
            <a:r>
              <a:rPr lang="en-US" dirty="0"/>
              <a:t>, 	A, B ∈ V, a ∈ Σ*</a:t>
            </a:r>
          </a:p>
          <a:p>
            <a:endParaRPr lang="en-US" dirty="0"/>
          </a:p>
        </p:txBody>
      </p:sp>
      <p:sp>
        <p:nvSpPr>
          <p:cNvPr id="4" name="Date Placeholder 3"/>
          <p:cNvSpPr>
            <a:spLocks noGrp="1"/>
          </p:cNvSpPr>
          <p:nvPr>
            <p:ph type="dt" sz="half" idx="10"/>
          </p:nvPr>
        </p:nvSpPr>
        <p:spPr/>
        <p:txBody>
          <a:bodyPr/>
          <a:lstStyle/>
          <a:p>
            <a:fld id="{23ABD2D0-6190-554D-987E-D2C1F13D5A19}"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136</a:t>
            </a:fld>
            <a:endParaRPr lang="en-US"/>
          </a:p>
        </p:txBody>
      </p:sp>
      <p:sp>
        <p:nvSpPr>
          <p:cNvPr id="7" name="Footer Placeholder 4">
            <a:extLst>
              <a:ext uri="{FF2B5EF4-FFF2-40B4-BE49-F238E27FC236}">
                <a16:creationId xmlns:a16="http://schemas.microsoft.com/office/drawing/2014/main" id="{23E29F85-D7EA-8E40-8072-BB8DC657AA0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7527786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DFA to Regular Grammar</a:t>
            </a:r>
          </a:p>
        </p:txBody>
      </p:sp>
      <p:sp>
        <p:nvSpPr>
          <p:cNvPr id="3" name="Content Placeholder 2"/>
          <p:cNvSpPr>
            <a:spLocks noGrp="1"/>
          </p:cNvSpPr>
          <p:nvPr>
            <p:ph idx="1"/>
          </p:nvPr>
        </p:nvSpPr>
        <p:spPr/>
        <p:txBody>
          <a:bodyPr/>
          <a:lstStyle/>
          <a:p>
            <a:r>
              <a:rPr lang="en-US"/>
              <a:t>Every language recognized by a DFA is generated by an equivalent regular grammar</a:t>
            </a:r>
          </a:p>
          <a:p>
            <a:r>
              <a:rPr lang="en-US"/>
              <a:t>Given </a:t>
            </a:r>
            <a:r>
              <a:rPr lang="en-US">
                <a:latin typeface="Arial" charset="0"/>
                <a:ea typeface="MS PGothic" charset="0"/>
              </a:rPr>
              <a:t>A = (Q,Σ,δ,q</a:t>
            </a:r>
            <a:r>
              <a:rPr lang="en-US" baseline="-25000">
                <a:latin typeface="Arial" charset="0"/>
                <a:ea typeface="MS PGothic" charset="0"/>
              </a:rPr>
              <a:t>0</a:t>
            </a:r>
            <a:r>
              <a:rPr lang="en-US">
                <a:latin typeface="Arial" charset="0"/>
                <a:ea typeface="MS PGothic" charset="0"/>
              </a:rPr>
              <a:t>,F), </a:t>
            </a:r>
            <a:r>
              <a:rPr lang="en-US" i="1">
                <a:latin typeface="Arial" charset="0"/>
                <a:ea typeface="MS PGothic" charset="0"/>
              </a:rPr>
              <a:t>L</a:t>
            </a:r>
            <a:r>
              <a:rPr lang="en-US">
                <a:latin typeface="Arial" charset="0"/>
                <a:ea typeface="MS PGothic" charset="0"/>
              </a:rPr>
              <a:t>(A) is generated by </a:t>
            </a:r>
            <a:r>
              <a:rPr lang="en-US"/>
              <a:t>G</a:t>
            </a:r>
            <a:r>
              <a:rPr lang="en-US" baseline="-25000"/>
              <a:t>A</a:t>
            </a:r>
            <a:r>
              <a:rPr lang="en-US"/>
              <a:t> = (Q,Σ,R,</a:t>
            </a:r>
            <a:r>
              <a:rPr lang="en-US">
                <a:latin typeface="Arial" charset="0"/>
                <a:ea typeface="MS PGothic" charset="0"/>
              </a:rPr>
              <a:t>q</a:t>
            </a:r>
            <a:r>
              <a:rPr lang="en-US" baseline="-25000">
                <a:latin typeface="Arial" charset="0"/>
                <a:ea typeface="MS PGothic" charset="0"/>
              </a:rPr>
              <a:t>0</a:t>
            </a:r>
            <a:r>
              <a:rPr lang="en-US"/>
              <a:t>) where R contains</a:t>
            </a:r>
            <a:br>
              <a:rPr lang="en-US"/>
            </a:br>
            <a:r>
              <a:rPr lang="en-US"/>
              <a:t>q </a:t>
            </a:r>
            <a:r>
              <a:rPr lang="en-US">
                <a:latin typeface="Arial" charset="0"/>
                <a:ea typeface="MS PGothic" charset="0"/>
                <a:sym typeface="Symbol" charset="0"/>
              </a:rPr>
              <a:t> as		</a:t>
            </a:r>
            <a:r>
              <a:rPr lang="en-US" err="1">
                <a:latin typeface="Arial" charset="0"/>
                <a:ea typeface="MS PGothic" charset="0"/>
                <a:sym typeface="Symbol" charset="0"/>
              </a:rPr>
              <a:t>iff</a:t>
            </a:r>
            <a:r>
              <a:rPr lang="en-US">
                <a:latin typeface="Arial" charset="0"/>
                <a:ea typeface="MS PGothic" charset="0"/>
                <a:sym typeface="Symbol" charset="0"/>
              </a:rPr>
              <a:t>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a:t>
            </a:r>
            <a:r>
              <a:rPr lang="en-US">
                <a:latin typeface="Arial" charset="0"/>
                <a:ea typeface="MS PGothic" charset="0"/>
              </a:rPr>
              <a:t>) = s</a:t>
            </a:r>
            <a:br>
              <a:rPr lang="en-US">
                <a:latin typeface="Arial" charset="0"/>
                <a:ea typeface="MS PGothic" charset="0"/>
              </a:rPr>
            </a:br>
            <a:r>
              <a:rPr lang="en-US">
                <a:latin typeface="Arial" charset="0"/>
                <a:ea typeface="MS PGothic" charset="0"/>
              </a:rPr>
              <a:t>q </a:t>
            </a:r>
            <a:r>
              <a:rPr lang="en-US">
                <a:latin typeface="Arial" charset="0"/>
                <a:ea typeface="MS PGothic" charset="0"/>
                <a:sym typeface="Symbol" charset="0"/>
              </a:rPr>
              <a:t> </a:t>
            </a:r>
            <a:r>
              <a:rPr lang="en-US">
                <a:latin typeface="Symbol" charset="2"/>
                <a:ea typeface="Symbol" charset="2"/>
                <a:cs typeface="Symbol" charset="2"/>
                <a:sym typeface="Symbol" charset="0"/>
              </a:rPr>
              <a:t>l</a:t>
            </a:r>
            <a:r>
              <a:rPr lang="en-US">
                <a:latin typeface="Arial" charset="0"/>
                <a:ea typeface="MS PGothic" charset="0"/>
                <a:sym typeface="Symbol" charset="0"/>
              </a:rPr>
              <a:t>	 	</a:t>
            </a:r>
            <a:r>
              <a:rPr lang="en-US" err="1">
                <a:latin typeface="Arial" charset="0"/>
                <a:ea typeface="MS PGothic" charset="0"/>
                <a:sym typeface="Symbol" charset="0"/>
              </a:rPr>
              <a:t>iff</a:t>
            </a:r>
            <a:r>
              <a:rPr lang="en-US">
                <a:latin typeface="Arial" charset="0"/>
                <a:ea typeface="MS PGothic" charset="0"/>
                <a:sym typeface="Symbol" charset="0"/>
              </a:rPr>
              <a:t> </a:t>
            </a:r>
            <a:r>
              <a:rPr lang="en-US">
                <a:latin typeface="Arial" charset="0"/>
                <a:ea typeface="MS PGothic" charset="0"/>
              </a:rPr>
              <a:t>q ∈ F</a:t>
            </a:r>
            <a:endParaRPr lang="en-US">
              <a:latin typeface="Symbol" charset="2"/>
              <a:ea typeface="Symbol" charset="2"/>
              <a:cs typeface="Symbol" charset="2"/>
            </a:endParaRPr>
          </a:p>
        </p:txBody>
      </p:sp>
      <p:sp>
        <p:nvSpPr>
          <p:cNvPr id="4" name="Date Placeholder 3"/>
          <p:cNvSpPr>
            <a:spLocks noGrp="1"/>
          </p:cNvSpPr>
          <p:nvPr>
            <p:ph type="dt" sz="half" idx="10"/>
          </p:nvPr>
        </p:nvSpPr>
        <p:spPr/>
        <p:txBody>
          <a:bodyPr/>
          <a:lstStyle/>
          <a:p>
            <a:fld id="{6243480B-6E37-F64B-AF9E-CBA134F0C26D}"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137</a:t>
            </a:fld>
            <a:endParaRPr lang="en-US"/>
          </a:p>
        </p:txBody>
      </p:sp>
      <p:sp>
        <p:nvSpPr>
          <p:cNvPr id="7" name="Footer Placeholder 4">
            <a:extLst>
              <a:ext uri="{FF2B5EF4-FFF2-40B4-BE49-F238E27FC236}">
                <a16:creationId xmlns:a16="http://schemas.microsoft.com/office/drawing/2014/main" id="{58696E01-EC16-9548-B386-5D008C5B53A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8632485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Example of DFA to Grammar</a:t>
            </a:r>
          </a:p>
        </p:txBody>
      </p:sp>
      <p:sp>
        <p:nvSpPr>
          <p:cNvPr id="3" name="Content Placeholder 2"/>
          <p:cNvSpPr>
            <a:spLocks noGrp="1"/>
          </p:cNvSpPr>
          <p:nvPr>
            <p:ph idx="1"/>
          </p:nvPr>
        </p:nvSpPr>
        <p:spPr>
          <a:xfrm>
            <a:off x="468086" y="1568450"/>
            <a:ext cx="8229600" cy="4525963"/>
          </a:xfrm>
        </p:spPr>
        <p:txBody>
          <a:bodyPr/>
          <a:lstStyle/>
          <a:p>
            <a:r>
              <a:rPr lang="en-US" b="1" dirty="0"/>
              <a:t>DFA</a:t>
            </a:r>
          </a:p>
          <a:p>
            <a:endParaRPr lang="en-US" b="1" dirty="0"/>
          </a:p>
          <a:p>
            <a:r>
              <a:rPr lang="en-US" b="1" dirty="0"/>
              <a:t>Grammar</a:t>
            </a:r>
          </a:p>
          <a:p>
            <a:pPr marL="0" indent="0">
              <a:buNone/>
            </a:pPr>
            <a:r>
              <a:rPr lang="en-US" b="1" dirty="0"/>
              <a:t>A	</a:t>
            </a:r>
            <a:r>
              <a:rPr lang="en-US" b="1" dirty="0">
                <a:sym typeface="Symbol" charset="2"/>
              </a:rPr>
              <a:t></a:t>
            </a:r>
            <a:r>
              <a:rPr lang="en-US" b="1" dirty="0"/>
              <a:t>	0 B 	|	1 B</a:t>
            </a:r>
            <a:endParaRPr lang="en-US" dirty="0"/>
          </a:p>
          <a:p>
            <a:pPr marL="0" indent="0">
              <a:buNone/>
            </a:pPr>
            <a:r>
              <a:rPr lang="en-US" b="1" dirty="0"/>
              <a:t>B	</a:t>
            </a:r>
            <a:r>
              <a:rPr lang="en-US" b="1" dirty="0">
                <a:sym typeface="Symbol" charset="2"/>
              </a:rPr>
              <a:t></a:t>
            </a:r>
            <a:r>
              <a:rPr lang="en-US" b="1" dirty="0"/>
              <a:t>	0 A	|	1 C	|	</a:t>
            </a:r>
            <a:r>
              <a:rPr lang="en-US" b="1" dirty="0">
                <a:latin typeface="Symbol" charset="2"/>
                <a:ea typeface="Symbol" charset="2"/>
                <a:cs typeface="Symbol" charset="2"/>
              </a:rPr>
              <a:t>l</a:t>
            </a:r>
            <a:endParaRPr lang="en-US" dirty="0">
              <a:latin typeface="Symbol" charset="2"/>
              <a:ea typeface="Symbol" charset="2"/>
              <a:cs typeface="Symbol" charset="2"/>
            </a:endParaRPr>
          </a:p>
          <a:p>
            <a:pPr marL="0" indent="0">
              <a:buNone/>
            </a:pPr>
            <a:r>
              <a:rPr lang="en-US" b="1" dirty="0"/>
              <a:t>C	</a:t>
            </a:r>
            <a:r>
              <a:rPr lang="en-US" b="1" dirty="0">
                <a:sym typeface="Symbol" charset="2"/>
              </a:rPr>
              <a:t></a:t>
            </a:r>
            <a:r>
              <a:rPr lang="en-US" b="1" dirty="0"/>
              <a:t>	0 C	|	1 A	|	</a:t>
            </a:r>
            <a:r>
              <a:rPr lang="en-US" b="1" dirty="0">
                <a:latin typeface="Symbol" charset="2"/>
                <a:ea typeface="Symbol" charset="2"/>
                <a:cs typeface="Symbol" charset="2"/>
              </a:rPr>
              <a:t>l</a:t>
            </a:r>
            <a:endParaRPr lang="en-US" b="1" dirty="0"/>
          </a:p>
          <a:p>
            <a:endParaRPr lang="en-US" b="1" dirty="0"/>
          </a:p>
        </p:txBody>
      </p:sp>
      <p:sp>
        <p:nvSpPr>
          <p:cNvPr id="4" name="Date Placeholder 3"/>
          <p:cNvSpPr>
            <a:spLocks noGrp="1"/>
          </p:cNvSpPr>
          <p:nvPr>
            <p:ph type="dt" sz="half" idx="10"/>
          </p:nvPr>
        </p:nvSpPr>
        <p:spPr/>
        <p:txBody>
          <a:bodyPr/>
          <a:lstStyle/>
          <a:p>
            <a:fld id="{FE7808EA-3B1E-C44D-AEB7-D16CDC80AB04}"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138</a:t>
            </a:fld>
            <a:endParaRPr lang="en-US"/>
          </a:p>
        </p:txBody>
      </p:sp>
      <p:grpSp>
        <p:nvGrpSpPr>
          <p:cNvPr id="27" name="Canvas 280"/>
          <p:cNvGrpSpPr/>
          <p:nvPr/>
        </p:nvGrpSpPr>
        <p:grpSpPr>
          <a:xfrm>
            <a:off x="1752600" y="1524000"/>
            <a:ext cx="5638800" cy="1229179"/>
            <a:chOff x="0" y="0"/>
            <a:chExt cx="5410200" cy="1066800"/>
          </a:xfrm>
        </p:grpSpPr>
        <p:sp>
          <p:nvSpPr>
            <p:cNvPr id="28" name="Rectangle 27"/>
            <p:cNvSpPr/>
            <p:nvPr/>
          </p:nvSpPr>
          <p:spPr>
            <a:xfrm>
              <a:off x="0" y="0"/>
              <a:ext cx="5410200" cy="1066800"/>
            </a:xfrm>
            <a:prstGeom prst="rect">
              <a:avLst/>
            </a:prstGeom>
            <a:noFill/>
            <a:ln>
              <a:noFill/>
            </a:ln>
          </p:spPr>
        </p:sp>
        <p:sp>
          <p:nvSpPr>
            <p:cNvPr id="29" name="Oval 28"/>
            <p:cNvSpPr>
              <a:spLocks noChangeArrowheads="1"/>
            </p:cNvSpPr>
            <p:nvPr/>
          </p:nvSpPr>
          <p:spPr bwMode="auto">
            <a:xfrm>
              <a:off x="4085590" y="221615"/>
              <a:ext cx="305435" cy="3016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1" name="Oval 30"/>
            <p:cNvSpPr>
              <a:spLocks noChangeArrowheads="1"/>
            </p:cNvSpPr>
            <p:nvPr/>
          </p:nvSpPr>
          <p:spPr bwMode="auto">
            <a:xfrm>
              <a:off x="1408430" y="366395"/>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2" name="Text Box 7"/>
            <p:cNvSpPr txBox="1">
              <a:spLocks noChangeArrowheads="1"/>
            </p:cNvSpPr>
            <p:nvPr/>
          </p:nvSpPr>
          <p:spPr bwMode="auto">
            <a:xfrm>
              <a:off x="1447800" y="450215"/>
              <a:ext cx="289560" cy="243205"/>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A</a:t>
              </a:r>
              <a:endParaRPr lang="en-US" sz="1200">
                <a:effectLst/>
                <a:latin typeface="New Century Schlbk" charset="0"/>
                <a:ea typeface="Times New Roman" charset="0"/>
                <a:cs typeface="Times New Roman" charset="0"/>
              </a:endParaRPr>
            </a:p>
          </p:txBody>
        </p:sp>
        <p:sp>
          <p:nvSpPr>
            <p:cNvPr id="33" name="Oval 32"/>
            <p:cNvSpPr>
              <a:spLocks noChangeArrowheads="1"/>
            </p:cNvSpPr>
            <p:nvPr/>
          </p:nvSpPr>
          <p:spPr bwMode="auto">
            <a:xfrm>
              <a:off x="4038600" y="370840"/>
              <a:ext cx="382905" cy="3810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4" name="Oval 33"/>
            <p:cNvSpPr>
              <a:spLocks noChangeArrowheads="1"/>
            </p:cNvSpPr>
            <p:nvPr/>
          </p:nvSpPr>
          <p:spPr bwMode="auto">
            <a:xfrm>
              <a:off x="4074160" y="403225"/>
              <a:ext cx="311785"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5" name="Text Box 10"/>
            <p:cNvSpPr txBox="1">
              <a:spLocks noChangeArrowheads="1"/>
            </p:cNvSpPr>
            <p:nvPr/>
          </p:nvSpPr>
          <p:spPr bwMode="auto">
            <a:xfrm>
              <a:off x="4085590" y="450215"/>
              <a:ext cx="289560" cy="24257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C</a:t>
              </a:r>
              <a:endParaRPr lang="en-US" sz="1200">
                <a:effectLst/>
                <a:latin typeface="New Century Schlbk" charset="0"/>
                <a:ea typeface="Times New Roman" charset="0"/>
                <a:cs typeface="Times New Roman" charset="0"/>
              </a:endParaRPr>
            </a:p>
          </p:txBody>
        </p:sp>
        <p:sp>
          <p:nvSpPr>
            <p:cNvPr id="36" name="Oval 35"/>
            <p:cNvSpPr>
              <a:spLocks noChangeArrowheads="1"/>
            </p:cNvSpPr>
            <p:nvPr/>
          </p:nvSpPr>
          <p:spPr bwMode="auto">
            <a:xfrm>
              <a:off x="2743200" y="373380"/>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7" name="Text Box 12"/>
            <p:cNvSpPr txBox="1">
              <a:spLocks noChangeArrowheads="1"/>
            </p:cNvSpPr>
            <p:nvPr/>
          </p:nvSpPr>
          <p:spPr bwMode="auto">
            <a:xfrm>
              <a:off x="2782570" y="457200"/>
              <a:ext cx="289560" cy="243205"/>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B</a:t>
              </a:r>
              <a:endParaRPr lang="en-US" sz="1200">
                <a:effectLst/>
                <a:latin typeface="New Century Schlbk" charset="0"/>
                <a:ea typeface="Times New Roman" charset="0"/>
                <a:cs typeface="Times New Roman" charset="0"/>
              </a:endParaRPr>
            </a:p>
          </p:txBody>
        </p:sp>
        <p:cxnSp>
          <p:nvCxnSpPr>
            <p:cNvPr id="39" name="Line 14"/>
            <p:cNvCxnSpPr/>
            <p:nvPr/>
          </p:nvCxnSpPr>
          <p:spPr bwMode="auto">
            <a:xfrm>
              <a:off x="4078605" y="347345"/>
              <a:ext cx="6985" cy="112395"/>
            </a:xfrm>
            <a:prstGeom prst="line">
              <a:avLst/>
            </a:prstGeom>
            <a:noFill/>
            <a:ln w="9525">
              <a:solidFill>
                <a:srgbClr val="000000"/>
              </a:solidFill>
              <a:round/>
              <a:headEnd/>
              <a:tailEnd type="triangle" w="med" len="med"/>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cxnSp>
          <p:nvCxnSpPr>
            <p:cNvPr id="40" name="Line 15"/>
            <p:cNvCxnSpPr/>
            <p:nvPr/>
          </p:nvCxnSpPr>
          <p:spPr bwMode="auto">
            <a:xfrm>
              <a:off x="1076325" y="559435"/>
              <a:ext cx="304800" cy="635"/>
            </a:xfrm>
            <a:prstGeom prst="line">
              <a:avLst/>
            </a:prstGeom>
            <a:noFill/>
            <a:ln w="9525">
              <a:solidFill>
                <a:srgbClr val="000000"/>
              </a:solidFill>
              <a:round/>
              <a:headEnd/>
              <a:tailEnd type="triangle" w="med" len="med"/>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sp>
          <p:nvSpPr>
            <p:cNvPr id="41" name="Text Box 16"/>
            <p:cNvSpPr txBox="1">
              <a:spLocks noChangeArrowheads="1"/>
            </p:cNvSpPr>
            <p:nvPr/>
          </p:nvSpPr>
          <p:spPr bwMode="auto">
            <a:xfrm>
              <a:off x="795020" y="427355"/>
              <a:ext cx="352425" cy="24384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New Century Schlbk" charset="0"/>
                  <a:ea typeface="Times New Roman" charset="0"/>
                  <a:cs typeface="Times New Roman" charset="0"/>
                </a:rPr>
                <a:t>:</a:t>
              </a:r>
              <a:endParaRPr lang="en-US" sz="1200">
                <a:effectLst/>
                <a:latin typeface="New Century Schlbk" charset="0"/>
                <a:ea typeface="Times New Roman" charset="0"/>
                <a:cs typeface="Times New Roman" charset="0"/>
              </a:endParaRPr>
            </a:p>
          </p:txBody>
        </p:sp>
        <p:sp>
          <p:nvSpPr>
            <p:cNvPr id="43" name="Text Box 18"/>
            <p:cNvSpPr txBox="1">
              <a:spLocks noChangeArrowheads="1"/>
            </p:cNvSpPr>
            <p:nvPr/>
          </p:nvSpPr>
          <p:spPr bwMode="auto">
            <a:xfrm>
              <a:off x="4343400" y="147320"/>
              <a:ext cx="152400" cy="226695"/>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a:t>
              </a:r>
              <a:endParaRPr lang="en-US" sz="1200">
                <a:effectLst/>
                <a:latin typeface="New Century Schlbk" charset="0"/>
                <a:ea typeface="Times New Roman" charset="0"/>
                <a:cs typeface="Times New Roman" charset="0"/>
              </a:endParaRPr>
            </a:p>
          </p:txBody>
        </p:sp>
        <p:cxnSp>
          <p:nvCxnSpPr>
            <p:cNvPr id="44" name="Line 19"/>
            <p:cNvCxnSpPr/>
            <p:nvPr/>
          </p:nvCxnSpPr>
          <p:spPr bwMode="auto">
            <a:xfrm>
              <a:off x="1819275" y="526415"/>
              <a:ext cx="923925" cy="635"/>
            </a:xfrm>
            <a:prstGeom prst="line">
              <a:avLst/>
            </a:prstGeom>
            <a:noFill/>
            <a:ln w="9525">
              <a:solidFill>
                <a:srgbClr val="000000"/>
              </a:solidFill>
              <a:round/>
              <a:headEnd/>
              <a:tailEnd type="triangle" w="med" len="med"/>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cxnSp>
          <p:nvCxnSpPr>
            <p:cNvPr id="45" name="Line 20"/>
            <p:cNvCxnSpPr/>
            <p:nvPr/>
          </p:nvCxnSpPr>
          <p:spPr bwMode="auto">
            <a:xfrm flipH="1">
              <a:off x="1752600" y="602615"/>
              <a:ext cx="990600" cy="635"/>
            </a:xfrm>
            <a:prstGeom prst="line">
              <a:avLst/>
            </a:prstGeom>
            <a:noFill/>
            <a:ln w="9525">
              <a:solidFill>
                <a:srgbClr val="000000"/>
              </a:solidFill>
              <a:round/>
              <a:headEnd/>
              <a:tailEnd type="triangle" w="med" len="med"/>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cxnSp>
          <p:nvCxnSpPr>
            <p:cNvPr id="46" name="Line 21"/>
            <p:cNvCxnSpPr/>
            <p:nvPr/>
          </p:nvCxnSpPr>
          <p:spPr bwMode="auto">
            <a:xfrm>
              <a:off x="3124200" y="578485"/>
              <a:ext cx="914400" cy="635"/>
            </a:xfrm>
            <a:prstGeom prst="line">
              <a:avLst/>
            </a:prstGeom>
            <a:noFill/>
            <a:ln w="9525">
              <a:solidFill>
                <a:srgbClr val="000000"/>
              </a:solidFill>
              <a:round/>
              <a:headEnd/>
              <a:tailEnd type="triangle" w="med" len="med"/>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cxnSp>
          <p:nvCxnSpPr>
            <p:cNvPr id="47" name="Line 22"/>
            <p:cNvCxnSpPr/>
            <p:nvPr/>
          </p:nvCxnSpPr>
          <p:spPr bwMode="auto">
            <a:xfrm flipH="1">
              <a:off x="2895600" y="730885"/>
              <a:ext cx="1238250" cy="252730"/>
            </a:xfrm>
            <a:prstGeom prst="line">
              <a:avLst/>
            </a:prstGeom>
            <a:noFill/>
            <a:ln w="9525">
              <a:solidFill>
                <a:srgbClr val="000000"/>
              </a:solidFill>
              <a:round/>
              <a:headEnd/>
              <a:tailEnd type="triangle" w="med" len="med"/>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cxnSp>
          <p:nvCxnSpPr>
            <p:cNvPr id="48" name="Line 23"/>
            <p:cNvCxnSpPr/>
            <p:nvPr/>
          </p:nvCxnSpPr>
          <p:spPr bwMode="auto">
            <a:xfrm flipH="1" flipV="1">
              <a:off x="1733550" y="711835"/>
              <a:ext cx="1162050" cy="271780"/>
            </a:xfrm>
            <a:prstGeom prst="line">
              <a:avLst/>
            </a:prstGeom>
            <a:noFill/>
            <a:ln w="9525">
              <a:solidFill>
                <a:srgbClr val="000000"/>
              </a:solidFill>
              <a:round/>
              <a:headEnd/>
              <a:tailEnd type="triangle" w="med" len="med"/>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sp>
          <p:nvSpPr>
            <p:cNvPr id="49" name="Text Box 24"/>
            <p:cNvSpPr txBox="1">
              <a:spLocks noChangeArrowheads="1"/>
            </p:cNvSpPr>
            <p:nvPr/>
          </p:nvSpPr>
          <p:spPr bwMode="auto">
            <a:xfrm>
              <a:off x="2099945" y="396802"/>
              <a:ext cx="369569" cy="14351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0,1</a:t>
              </a:r>
              <a:endParaRPr lang="en-US" sz="1200">
                <a:effectLst/>
                <a:latin typeface="New Century Schlbk" charset="0"/>
                <a:ea typeface="Times New Roman" charset="0"/>
                <a:cs typeface="Times New Roman" charset="0"/>
              </a:endParaRPr>
            </a:p>
          </p:txBody>
        </p:sp>
        <p:sp>
          <p:nvSpPr>
            <p:cNvPr id="50" name="Text Box 25"/>
            <p:cNvSpPr txBox="1">
              <a:spLocks noChangeArrowheads="1"/>
            </p:cNvSpPr>
            <p:nvPr/>
          </p:nvSpPr>
          <p:spPr bwMode="auto">
            <a:xfrm>
              <a:off x="2242820" y="602615"/>
              <a:ext cx="152400" cy="226695"/>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a:t>
              </a:r>
              <a:endParaRPr lang="en-US" sz="1200">
                <a:effectLst/>
                <a:latin typeface="New Century Schlbk" charset="0"/>
                <a:ea typeface="Times New Roman" charset="0"/>
                <a:cs typeface="Times New Roman" charset="0"/>
              </a:endParaRPr>
            </a:p>
          </p:txBody>
        </p:sp>
        <p:sp>
          <p:nvSpPr>
            <p:cNvPr id="51" name="Text Box 26"/>
            <p:cNvSpPr txBox="1">
              <a:spLocks noChangeArrowheads="1"/>
            </p:cNvSpPr>
            <p:nvPr/>
          </p:nvSpPr>
          <p:spPr bwMode="auto">
            <a:xfrm>
              <a:off x="3462020" y="374015"/>
              <a:ext cx="152400" cy="226695"/>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1</a:t>
              </a:r>
              <a:endParaRPr lang="en-US" sz="1200">
                <a:effectLst/>
                <a:latin typeface="New Century Schlbk" charset="0"/>
                <a:ea typeface="Times New Roman" charset="0"/>
                <a:cs typeface="Times New Roman" charset="0"/>
              </a:endParaRPr>
            </a:p>
          </p:txBody>
        </p:sp>
        <p:sp>
          <p:nvSpPr>
            <p:cNvPr id="52" name="Text Box 27"/>
            <p:cNvSpPr txBox="1">
              <a:spLocks noChangeArrowheads="1"/>
            </p:cNvSpPr>
            <p:nvPr/>
          </p:nvSpPr>
          <p:spPr bwMode="auto">
            <a:xfrm>
              <a:off x="3843020" y="831215"/>
              <a:ext cx="152400" cy="226695"/>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1</a:t>
              </a:r>
              <a:endParaRPr lang="en-US" sz="1200">
                <a:effectLst/>
                <a:latin typeface="New Century Schlbk" charset="0"/>
                <a:ea typeface="Times New Roman" charset="0"/>
                <a:cs typeface="Times New Roman" charset="0"/>
              </a:endParaRPr>
            </a:p>
          </p:txBody>
        </p:sp>
        <p:sp>
          <p:nvSpPr>
            <p:cNvPr id="53" name="Oval 52"/>
            <p:cNvSpPr>
              <a:spLocks noChangeArrowheads="1"/>
            </p:cNvSpPr>
            <p:nvPr/>
          </p:nvSpPr>
          <p:spPr bwMode="auto">
            <a:xfrm>
              <a:off x="2774950" y="398780"/>
              <a:ext cx="311785" cy="313055"/>
            </a:xfrm>
            <a:prstGeom prst="ellipse">
              <a:avLst/>
            </a:prstGeom>
            <a:noFill/>
            <a:ln w="9525">
              <a:solidFill>
                <a:srgbClr val="000000"/>
              </a:solidFill>
              <a:round/>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New Century Schlbk" charset="0"/>
                  <a:ea typeface="Times New Roman" charset="0"/>
                  <a:cs typeface="Times New Roman" charset="0"/>
                </a:rPr>
                <a:t> </a:t>
              </a:r>
            </a:p>
          </p:txBody>
        </p:sp>
      </p:grpSp>
      <p:sp>
        <p:nvSpPr>
          <p:cNvPr id="38" name="Footer Placeholder 4">
            <a:extLst>
              <a:ext uri="{FF2B5EF4-FFF2-40B4-BE49-F238E27FC236}">
                <a16:creationId xmlns:a16="http://schemas.microsoft.com/office/drawing/2014/main" id="{0268D0E1-BC30-2147-A20C-1F443F61ADB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65161084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Regular Grammar to NFA</a:t>
            </a:r>
          </a:p>
        </p:txBody>
      </p:sp>
      <p:sp>
        <p:nvSpPr>
          <p:cNvPr id="3" name="Content Placeholder 2"/>
          <p:cNvSpPr>
            <a:spLocks noGrp="1"/>
          </p:cNvSpPr>
          <p:nvPr>
            <p:ph idx="1"/>
          </p:nvPr>
        </p:nvSpPr>
        <p:spPr/>
        <p:txBody>
          <a:bodyPr/>
          <a:lstStyle/>
          <a:p>
            <a:r>
              <a:rPr lang="en-US" sz="2800"/>
              <a:t>Every language generated by a regular grammar is recognized by an equivalent NFA</a:t>
            </a:r>
          </a:p>
          <a:p>
            <a:r>
              <a:rPr lang="en-US" sz="2800"/>
              <a:t>Given G = (V, </a:t>
            </a:r>
            <a:r>
              <a:rPr lang="en-US" sz="2800" err="1"/>
              <a:t>Σ</a:t>
            </a:r>
            <a:r>
              <a:rPr lang="en-US" sz="2800"/>
              <a:t>, R, S), </a:t>
            </a:r>
            <a:r>
              <a:rPr lang="en-US" sz="2800" i="1">
                <a:latin typeface="Arial" charset="0"/>
                <a:ea typeface="MS PGothic" charset="0"/>
              </a:rPr>
              <a:t>L</a:t>
            </a:r>
            <a:r>
              <a:rPr lang="en-US" sz="2800">
                <a:latin typeface="Arial" charset="0"/>
                <a:ea typeface="MS PGothic" charset="0"/>
              </a:rPr>
              <a:t>(G) is recognized by </a:t>
            </a:r>
            <a:br>
              <a:rPr lang="en-US" sz="2800">
                <a:latin typeface="Arial" charset="0"/>
                <a:ea typeface="MS PGothic" charset="0"/>
              </a:rPr>
            </a:br>
            <a:r>
              <a:rPr lang="en-US" sz="2800"/>
              <a:t>A</a:t>
            </a:r>
            <a:r>
              <a:rPr lang="en-US" sz="2800" baseline="-25000"/>
              <a:t>G</a:t>
            </a:r>
            <a:r>
              <a:rPr lang="en-US" sz="2800"/>
              <a:t> = (V∪{f},</a:t>
            </a:r>
            <a:r>
              <a:rPr lang="en-US" sz="2800" err="1"/>
              <a:t>Σ,</a:t>
            </a:r>
            <a:r>
              <a:rPr lang="en-US" sz="2800" err="1">
                <a:latin typeface="Arial" charset="0"/>
                <a:ea typeface="MS PGothic" charset="0"/>
              </a:rPr>
              <a:t>δ,S</a:t>
            </a:r>
            <a:r>
              <a:rPr lang="en-US" sz="2800">
                <a:latin typeface="Arial" charset="0"/>
                <a:ea typeface="MS PGothic" charset="0"/>
              </a:rPr>
              <a:t>,{f}</a:t>
            </a:r>
            <a:r>
              <a:rPr lang="en-US" sz="2800"/>
              <a:t>) where </a:t>
            </a:r>
            <a:r>
              <a:rPr lang="en-US" sz="2800" err="1">
                <a:latin typeface="Arial" charset="0"/>
                <a:ea typeface="MS PGothic" charset="0"/>
              </a:rPr>
              <a:t>δ</a:t>
            </a:r>
            <a:r>
              <a:rPr lang="en-US" sz="2800"/>
              <a:t> is defined by</a:t>
            </a:r>
            <a:br>
              <a:rPr lang="en-US" sz="2800"/>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a:t>
            </a:r>
            <a:r>
              <a:rPr lang="en-US" sz="2800">
                <a:latin typeface="Arial" charset="0"/>
                <a:ea typeface="MS PGothic" charset="0"/>
              </a:rPr>
              <a:t>) ⊆{B}		</a:t>
            </a:r>
            <a:r>
              <a:rPr lang="en-US" sz="2800" err="1">
                <a:latin typeface="Arial" charset="0"/>
                <a:ea typeface="MS PGothic" charset="0"/>
              </a:rPr>
              <a:t>iff</a:t>
            </a:r>
            <a:r>
              <a:rPr lang="en-US" sz="2800">
                <a:latin typeface="Arial" charset="0"/>
                <a:ea typeface="MS PGothic" charset="0"/>
              </a:rPr>
              <a:t> A </a:t>
            </a:r>
            <a:r>
              <a:rPr lang="en-US" sz="2800"/>
              <a:t>→ </a:t>
            </a:r>
            <a:r>
              <a:rPr lang="en-US" sz="2800" err="1"/>
              <a:t>aB</a:t>
            </a:r>
            <a:br>
              <a:rPr lang="en-US" sz="2800">
                <a:latin typeface="Symbol" charset="2"/>
                <a:ea typeface="Symbol" charset="2"/>
                <a:cs typeface="Symbol" charset="2"/>
              </a:rPr>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a:t>
            </a:r>
            <a:r>
              <a:rPr lang="en-US" sz="2800">
                <a:latin typeface="Arial" charset="0"/>
                <a:ea typeface="MS PGothic" charset="0"/>
              </a:rPr>
              <a:t>) ⊆{f}		</a:t>
            </a:r>
            <a:r>
              <a:rPr lang="en-US" sz="2800" err="1">
                <a:latin typeface="Arial" charset="0"/>
                <a:ea typeface="MS PGothic" charset="0"/>
              </a:rPr>
              <a:t>iff</a:t>
            </a:r>
            <a:r>
              <a:rPr lang="en-US" sz="2800">
                <a:latin typeface="Arial" charset="0"/>
                <a:ea typeface="MS PGothic" charset="0"/>
              </a:rPr>
              <a:t> A </a:t>
            </a:r>
            <a:r>
              <a:rPr lang="en-US" sz="2800"/>
              <a:t>→ a</a:t>
            </a:r>
            <a:br>
              <a:rPr lang="en-US" sz="2800">
                <a:latin typeface="Symbol" charset="2"/>
                <a:ea typeface="Symbol" charset="2"/>
                <a:cs typeface="Symbol" charset="2"/>
              </a:rPr>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t>
            </a:r>
            <a:r>
              <a:rPr lang="en-US" sz="2800" err="1">
                <a:latin typeface="Symbol" charset="2"/>
                <a:ea typeface="Symbol" charset="2"/>
                <a:cs typeface="Symbol" charset="2"/>
              </a:rPr>
              <a:t>l</a:t>
            </a:r>
            <a:r>
              <a:rPr lang="en-US" sz="2800">
                <a:latin typeface="Arial" charset="0"/>
                <a:ea typeface="MS PGothic" charset="0"/>
              </a:rPr>
              <a:t>) ⊆{f}		</a:t>
            </a:r>
            <a:r>
              <a:rPr lang="en-US" sz="2800" err="1">
                <a:latin typeface="Arial" charset="0"/>
                <a:ea typeface="MS PGothic" charset="0"/>
              </a:rPr>
              <a:t>iff</a:t>
            </a:r>
            <a:r>
              <a:rPr lang="en-US" sz="2800">
                <a:latin typeface="Arial" charset="0"/>
                <a:ea typeface="MS PGothic" charset="0"/>
              </a:rPr>
              <a:t> A </a:t>
            </a:r>
            <a:r>
              <a:rPr lang="en-US" sz="2800"/>
              <a:t>→ </a:t>
            </a:r>
            <a:r>
              <a:rPr lang="en-US" sz="2800">
                <a:latin typeface="Symbol" charset="2"/>
                <a:ea typeface="Symbol" charset="2"/>
                <a:cs typeface="Symbol" charset="2"/>
              </a:rPr>
              <a:t>l</a:t>
            </a:r>
            <a:br>
              <a:rPr lang="en-US" sz="2800">
                <a:latin typeface="Symbol" charset="2"/>
                <a:ea typeface="Symbol" charset="2"/>
                <a:cs typeface="Symbol" charset="2"/>
              </a:rPr>
            </a:br>
            <a:endParaRPr lang="en-US" sz="2800"/>
          </a:p>
        </p:txBody>
      </p:sp>
      <p:sp>
        <p:nvSpPr>
          <p:cNvPr id="4" name="Date Placeholder 3"/>
          <p:cNvSpPr>
            <a:spLocks noGrp="1"/>
          </p:cNvSpPr>
          <p:nvPr>
            <p:ph type="dt" sz="half" idx="10"/>
          </p:nvPr>
        </p:nvSpPr>
        <p:spPr/>
        <p:txBody>
          <a:bodyPr/>
          <a:lstStyle/>
          <a:p>
            <a:fld id="{C522B2F7-F026-BD4C-A710-D66712FA2708}"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139</a:t>
            </a:fld>
            <a:endParaRPr lang="en-US"/>
          </a:p>
        </p:txBody>
      </p:sp>
      <p:sp>
        <p:nvSpPr>
          <p:cNvPr id="7" name="Footer Placeholder 4">
            <a:extLst>
              <a:ext uri="{FF2B5EF4-FFF2-40B4-BE49-F238E27FC236}">
                <a16:creationId xmlns:a16="http://schemas.microsoft.com/office/drawing/2014/main" id="{B752BC54-7E15-F446-9F44-41193607BB8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797535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ea typeface="MS PGothic" charset="0"/>
              </a:rPr>
              <a:t>Languages</a:t>
            </a:r>
          </a:p>
        </p:txBody>
      </p:sp>
      <p:sp>
        <p:nvSpPr>
          <p:cNvPr id="25603" name="Rectangle 3"/>
          <p:cNvSpPr>
            <a:spLocks noGrp="1" noChangeArrowheads="1"/>
          </p:cNvSpPr>
          <p:nvPr>
            <p:ph idx="1"/>
          </p:nvPr>
        </p:nvSpPr>
        <p:spPr/>
        <p:txBody>
          <a:bodyPr/>
          <a:lstStyle/>
          <a:p>
            <a:pPr eaLnBrk="1" hangingPunct="1">
              <a:lnSpc>
                <a:spcPct val="80000"/>
              </a:lnSpc>
            </a:pPr>
            <a:r>
              <a:rPr lang="en-US" sz="1800" dirty="0">
                <a:latin typeface="Arial" charset="0"/>
                <a:ea typeface="MS PGothic" charset="0"/>
              </a:rPr>
              <a:t>DEFINITION 3.  Let </a:t>
            </a:r>
            <a:r>
              <a:rPr lang="en-US" sz="2400" dirty="0">
                <a:latin typeface="Arial" charset="0"/>
                <a:ea typeface="MS PGothic" charset="0"/>
                <a:sym typeface="Symbol" charset="0"/>
              </a:rPr>
              <a:t></a:t>
            </a:r>
            <a:r>
              <a:rPr lang="en-US" sz="1800" dirty="0">
                <a:latin typeface="Arial" charset="0"/>
                <a:ea typeface="MS PGothic" charset="0"/>
              </a:rPr>
              <a:t> be an alphabet. A </a:t>
            </a:r>
            <a:r>
              <a:rPr lang="en-US" sz="1800" i="1" dirty="0">
                <a:latin typeface="Arial" charset="0"/>
                <a:ea typeface="MS PGothic" charset="0"/>
              </a:rPr>
              <a:t>language over </a:t>
            </a:r>
            <a:r>
              <a:rPr lang="en-US" sz="2400" dirty="0">
                <a:latin typeface="Arial" charset="0"/>
                <a:ea typeface="MS PGothic" charset="0"/>
                <a:sym typeface="Symbol" charset="0"/>
              </a:rPr>
              <a:t></a:t>
            </a:r>
            <a:r>
              <a:rPr lang="en-US" sz="1800" dirty="0">
                <a:latin typeface="Arial" charset="0"/>
                <a:ea typeface="MS PGothic" charset="0"/>
              </a:rPr>
              <a:t> is a subset, L, of </a:t>
            </a:r>
            <a:r>
              <a:rPr lang="en-US" sz="2400" dirty="0">
                <a:latin typeface="Arial" charset="0"/>
                <a:ea typeface="MS PGothic" charset="0"/>
                <a:sym typeface="Symbol" charset="0"/>
              </a:rPr>
              <a:t></a:t>
            </a:r>
            <a:r>
              <a:rPr lang="en-US" sz="2400" dirty="0">
                <a:latin typeface="Arial" charset="0"/>
                <a:ea typeface="MS PGothic" charset="0"/>
              </a:rPr>
              <a:t>*</a:t>
            </a:r>
            <a:r>
              <a:rPr lang="en-US" sz="1800" dirty="0">
                <a:latin typeface="Arial" charset="0"/>
                <a:ea typeface="MS PGothic" charset="0"/>
              </a:rPr>
              <a:t>.</a:t>
            </a:r>
          </a:p>
          <a:p>
            <a:pPr eaLnBrk="1" hangingPunct="1">
              <a:lnSpc>
                <a:spcPct val="80000"/>
              </a:lnSpc>
            </a:pPr>
            <a:r>
              <a:rPr lang="en-US" sz="1800" dirty="0">
                <a:latin typeface="Arial" charset="0"/>
                <a:ea typeface="MS PGothic" charset="0"/>
              </a:rPr>
              <a:t>Example.  Languages over the alphabet </a:t>
            </a:r>
            <a:r>
              <a:rPr lang="en-US" sz="2400" dirty="0">
                <a:latin typeface="Arial" charset="0"/>
                <a:ea typeface="MS PGothic" charset="0"/>
                <a:sym typeface="Symbol" charset="0"/>
              </a:rPr>
              <a:t></a:t>
            </a:r>
            <a:r>
              <a:rPr lang="en-US" sz="1800" dirty="0">
                <a:latin typeface="Arial" charset="0"/>
                <a:ea typeface="MS PGothic" charset="0"/>
              </a:rPr>
              <a:t> = {a, b}.</a:t>
            </a:r>
          </a:p>
          <a:p>
            <a:pPr lvl="1" eaLnBrk="1" hangingPunct="1">
              <a:lnSpc>
                <a:spcPct val="80000"/>
              </a:lnSpc>
            </a:pPr>
            <a:r>
              <a:rPr lang="en-US" sz="1600" dirty="0">
                <a:solidFill>
                  <a:srgbClr val="000000"/>
                </a:solidFill>
              </a:rPr>
              <a:t>Ø</a:t>
            </a:r>
            <a:r>
              <a:rPr lang="en-US" sz="1600" dirty="0">
                <a:latin typeface="Arial" charset="0"/>
                <a:ea typeface="MS PGothic" charset="0"/>
              </a:rPr>
              <a:t> (the empty set) is a language over </a:t>
            </a:r>
            <a:r>
              <a:rPr lang="en-US" sz="2000" dirty="0">
                <a:latin typeface="Arial" charset="0"/>
                <a:ea typeface="MS PGothic" charset="0"/>
                <a:sym typeface="Symbol" charset="0"/>
              </a:rPr>
              <a:t></a:t>
            </a:r>
            <a:endParaRPr lang="en-US" sz="1600" dirty="0">
              <a:latin typeface="Arial" charset="0"/>
              <a:ea typeface="MS PGothic" charset="0"/>
            </a:endParaRPr>
          </a:p>
          <a:p>
            <a:pPr lvl="1" eaLnBrk="1" hangingPunct="1">
              <a:lnSpc>
                <a:spcPct val="80000"/>
              </a:lnSpc>
            </a:pPr>
            <a:r>
              <a:rPr lang="en-US" sz="2000" dirty="0">
                <a:latin typeface="Arial" charset="0"/>
                <a:ea typeface="MS PGothic" charset="0"/>
                <a:sym typeface="Symbol" charset="0"/>
              </a:rPr>
              <a:t></a:t>
            </a:r>
            <a:r>
              <a:rPr lang="en-US" sz="2000" dirty="0">
                <a:latin typeface="Arial" charset="0"/>
                <a:ea typeface="MS PGothic" charset="0"/>
              </a:rPr>
              <a:t>*</a:t>
            </a:r>
            <a:r>
              <a:rPr lang="en-US" sz="1600" dirty="0">
                <a:latin typeface="Arial" charset="0"/>
                <a:ea typeface="MS PGothic" charset="0"/>
              </a:rPr>
              <a:t> (the universal set) is a language over </a:t>
            </a:r>
            <a:r>
              <a:rPr lang="en-US" sz="2000" dirty="0">
                <a:latin typeface="Arial" charset="0"/>
                <a:ea typeface="MS PGothic" charset="0"/>
                <a:sym typeface="Symbol" charset="0"/>
              </a:rPr>
              <a:t></a:t>
            </a:r>
            <a:endParaRPr lang="en-US" sz="1600" dirty="0">
              <a:latin typeface="Arial" charset="0"/>
              <a:ea typeface="MS PGothic" charset="0"/>
            </a:endParaRPr>
          </a:p>
          <a:p>
            <a:pPr lvl="1" eaLnBrk="1" hangingPunct="1">
              <a:lnSpc>
                <a:spcPct val="80000"/>
              </a:lnSpc>
            </a:pPr>
            <a:r>
              <a:rPr lang="en-US" sz="1600" dirty="0">
                <a:latin typeface="Arial" charset="0"/>
                <a:ea typeface="MS PGothic" charset="0"/>
              </a:rPr>
              <a:t>{a, bb, aba } (a finite subset of </a:t>
            </a:r>
            <a:r>
              <a:rPr lang="en-US" sz="2000" dirty="0">
                <a:latin typeface="Arial" charset="0"/>
                <a:ea typeface="MS PGothic" charset="0"/>
                <a:sym typeface="Symbol" charset="0"/>
              </a:rPr>
              <a:t></a:t>
            </a:r>
            <a:r>
              <a:rPr lang="en-US" sz="2000" dirty="0">
                <a:latin typeface="Arial" charset="0"/>
                <a:ea typeface="MS PGothic" charset="0"/>
              </a:rPr>
              <a:t>*</a:t>
            </a:r>
            <a:r>
              <a:rPr lang="en-US" sz="1600" dirty="0">
                <a:latin typeface="Arial" charset="0"/>
                <a:ea typeface="MS PGothic" charset="0"/>
              </a:rPr>
              <a:t>) is a language over </a:t>
            </a:r>
            <a:r>
              <a:rPr lang="en-US" sz="2000" dirty="0">
                <a:latin typeface="Arial" charset="0"/>
                <a:ea typeface="MS PGothic" charset="0"/>
                <a:sym typeface="Symbol" charset="0"/>
              </a:rPr>
              <a:t></a:t>
            </a:r>
            <a:r>
              <a:rPr lang="en-US" sz="1600" dirty="0">
                <a:latin typeface="Arial" charset="0"/>
                <a:ea typeface="MS PGothic" charset="0"/>
              </a:rPr>
              <a:t>.</a:t>
            </a:r>
          </a:p>
          <a:p>
            <a:pPr lvl="1" eaLnBrk="1" hangingPunct="1">
              <a:lnSpc>
                <a:spcPct val="80000"/>
              </a:lnSpc>
            </a:pPr>
            <a:r>
              <a:rPr lang="en-US" sz="1600" dirty="0">
                <a:latin typeface="Arial" charset="0"/>
                <a:ea typeface="MS PGothic" charset="0"/>
              </a:rPr>
              <a:t>{ </a:t>
            </a:r>
            <a:r>
              <a:rPr lang="en-US" sz="1600" dirty="0" err="1">
                <a:latin typeface="Arial" charset="0"/>
                <a:ea typeface="MS PGothic" charset="0"/>
              </a:rPr>
              <a:t>ab</a:t>
            </a:r>
            <a:r>
              <a:rPr lang="en-US" sz="1600" baseline="30000" dirty="0" err="1">
                <a:latin typeface="Arial" charset="0"/>
                <a:ea typeface="MS PGothic" charset="0"/>
              </a:rPr>
              <a:t>n</a:t>
            </a:r>
            <a:r>
              <a:rPr lang="en-US" sz="1600" dirty="0" err="1">
                <a:latin typeface="Arial" charset="0"/>
                <a:ea typeface="MS PGothic" charset="0"/>
              </a:rPr>
              <a:t>a</a:t>
            </a:r>
            <a:r>
              <a:rPr lang="en-US" sz="1600" baseline="30000" dirty="0" err="1">
                <a:latin typeface="Arial" charset="0"/>
                <a:ea typeface="MS PGothic" charset="0"/>
              </a:rPr>
              <a:t>m</a:t>
            </a:r>
            <a:r>
              <a:rPr lang="en-US" sz="1600" dirty="0">
                <a:latin typeface="Arial" charset="0"/>
                <a:ea typeface="MS PGothic" charset="0"/>
              </a:rPr>
              <a:t> | n = m</a:t>
            </a:r>
            <a:r>
              <a:rPr lang="en-US" sz="1600" baseline="30000" dirty="0">
                <a:latin typeface="Arial" charset="0"/>
                <a:ea typeface="MS PGothic" charset="0"/>
              </a:rPr>
              <a:t>2</a:t>
            </a:r>
            <a:r>
              <a:rPr lang="en-US" sz="1600" dirty="0">
                <a:latin typeface="Arial" charset="0"/>
                <a:ea typeface="MS PGothic" charset="0"/>
              </a:rPr>
              <a:t>, n, m  </a:t>
            </a:r>
            <a:r>
              <a:rPr lang="en-US" sz="1600" dirty="0">
                <a:latin typeface="Arial" charset="0"/>
                <a:ea typeface="MS PGothic" charset="0"/>
                <a:sym typeface="Symbol" charset="0"/>
              </a:rPr>
              <a:t></a:t>
            </a:r>
            <a:r>
              <a:rPr lang="en-US" sz="1600" dirty="0">
                <a:latin typeface="Arial" charset="0"/>
                <a:ea typeface="MS PGothic" charset="0"/>
              </a:rPr>
              <a:t> 0 } (infinite subset) is a language over </a:t>
            </a:r>
            <a:r>
              <a:rPr lang="en-US" sz="2000" dirty="0">
                <a:latin typeface="Arial" charset="0"/>
                <a:ea typeface="MS PGothic" charset="0"/>
                <a:sym typeface="Symbol" charset="0"/>
              </a:rPr>
              <a:t></a:t>
            </a:r>
            <a:r>
              <a:rPr lang="en-US" sz="1600" dirty="0">
                <a:latin typeface="Arial" charset="0"/>
                <a:ea typeface="MS PGothic" charset="0"/>
              </a:rPr>
              <a:t>.</a:t>
            </a:r>
          </a:p>
          <a:p>
            <a:pPr eaLnBrk="1" hangingPunct="1">
              <a:lnSpc>
                <a:spcPct val="80000"/>
              </a:lnSpc>
            </a:pPr>
            <a:r>
              <a:rPr lang="en-US" sz="1800" dirty="0">
                <a:latin typeface="Arial" charset="0"/>
                <a:ea typeface="MS PGothic" charset="0"/>
              </a:rPr>
              <a:t>DEFINITION 4.  Let L and M be two languages over </a:t>
            </a:r>
            <a:r>
              <a:rPr lang="en-US" sz="2400" dirty="0">
                <a:latin typeface="Arial" charset="0"/>
                <a:ea typeface="MS PGothic" charset="0"/>
                <a:sym typeface="Symbol" charset="0"/>
              </a:rPr>
              <a:t></a:t>
            </a:r>
            <a:r>
              <a:rPr lang="en-US" sz="1800" dirty="0">
                <a:latin typeface="Arial" charset="0"/>
                <a:ea typeface="MS PGothic" charset="0"/>
              </a:rPr>
              <a:t>.  Then the</a:t>
            </a:r>
            <a:r>
              <a:rPr lang="en-US" sz="1800" i="1" dirty="0">
                <a:latin typeface="Arial" charset="0"/>
                <a:ea typeface="MS PGothic" charset="0"/>
              </a:rPr>
              <a:t> concatenation of L with M</a:t>
            </a:r>
            <a:r>
              <a:rPr lang="en-US" sz="1800" dirty="0">
                <a:latin typeface="Arial" charset="0"/>
                <a:ea typeface="MS PGothic" charset="0"/>
              </a:rPr>
              <a:t>, denoted L</a:t>
            </a:r>
            <a:r>
              <a:rPr lang="en-US" sz="1800" dirty="0">
                <a:latin typeface="Arial" charset="0"/>
                <a:ea typeface="MS PGothic" charset="0"/>
                <a:sym typeface="Symbol" charset="0"/>
              </a:rPr>
              <a:t></a:t>
            </a:r>
            <a:r>
              <a:rPr lang="en-US" sz="1800" dirty="0">
                <a:latin typeface="Arial" charset="0"/>
                <a:ea typeface="MS PGothic" charset="0"/>
              </a:rPr>
              <a:t>M is the set,</a:t>
            </a:r>
            <a:br>
              <a:rPr lang="en-US" sz="1800" dirty="0">
                <a:latin typeface="Arial" charset="0"/>
                <a:ea typeface="MS PGothic" charset="0"/>
              </a:rPr>
            </a:br>
            <a:r>
              <a:rPr lang="fr-FR" sz="1800" dirty="0">
                <a:latin typeface="Arial" charset="0"/>
                <a:ea typeface="MS PGothic" charset="0"/>
              </a:rPr>
              <a:t>L</a:t>
            </a:r>
            <a:r>
              <a:rPr lang="en-US" sz="1800" dirty="0">
                <a:latin typeface="Arial" charset="0"/>
                <a:ea typeface="MS PGothic" charset="0"/>
                <a:sym typeface="Symbol" charset="0"/>
              </a:rPr>
              <a:t></a:t>
            </a:r>
            <a:r>
              <a:rPr lang="fr-FR" sz="1800" dirty="0">
                <a:latin typeface="Arial" charset="0"/>
                <a:ea typeface="MS PGothic" charset="0"/>
              </a:rPr>
              <a:t>M = { x</a:t>
            </a:r>
            <a:r>
              <a:rPr lang="en-US" sz="1800" dirty="0">
                <a:latin typeface="Arial" charset="0"/>
                <a:ea typeface="MS PGothic" charset="0"/>
                <a:sym typeface="Symbol" charset="0"/>
              </a:rPr>
              <a:t></a:t>
            </a:r>
            <a:r>
              <a:rPr lang="fr-FR" sz="1800" dirty="0">
                <a:latin typeface="Arial" charset="0"/>
                <a:ea typeface="MS PGothic" charset="0"/>
              </a:rPr>
              <a:t>y | x </a:t>
            </a:r>
            <a:r>
              <a:rPr lang="en-US" sz="1800" dirty="0">
                <a:latin typeface="Arial" charset="0"/>
                <a:ea typeface="MS PGothic" charset="0"/>
                <a:sym typeface="Symbol" charset="0"/>
              </a:rPr>
              <a:t></a:t>
            </a:r>
            <a:r>
              <a:rPr lang="fr-FR" sz="1800" dirty="0">
                <a:latin typeface="Arial" charset="0"/>
                <a:ea typeface="MS PGothic" charset="0"/>
              </a:rPr>
              <a:t> L and y </a:t>
            </a:r>
            <a:r>
              <a:rPr lang="en-US" sz="1800" dirty="0">
                <a:latin typeface="Arial" charset="0"/>
                <a:ea typeface="MS PGothic" charset="0"/>
                <a:sym typeface="Symbol" charset="0"/>
              </a:rPr>
              <a:t></a:t>
            </a:r>
            <a:r>
              <a:rPr lang="fr-FR" sz="1800" dirty="0">
                <a:latin typeface="Arial" charset="0"/>
                <a:ea typeface="MS PGothic" charset="0"/>
              </a:rPr>
              <a:t> M }</a:t>
            </a:r>
            <a:br>
              <a:rPr lang="en-US" sz="1800" dirty="0">
                <a:latin typeface="Arial" charset="0"/>
                <a:ea typeface="MS PGothic" charset="0"/>
              </a:rPr>
            </a:br>
            <a:r>
              <a:rPr lang="en-US" sz="1800" dirty="0">
                <a:latin typeface="Arial" charset="0"/>
                <a:ea typeface="MS PGothic" charset="0"/>
              </a:rPr>
              <a:t>The concatenation of arbitrary strings x and y is defined inductively as follows. </a:t>
            </a:r>
            <a:br>
              <a:rPr lang="en-US" sz="1800" dirty="0">
                <a:latin typeface="Arial" charset="0"/>
                <a:ea typeface="MS PGothic" charset="0"/>
              </a:rPr>
            </a:br>
            <a:r>
              <a:rPr lang="en-US" sz="1600" dirty="0">
                <a:latin typeface="Arial" charset="0"/>
                <a:ea typeface="MS PGothic" charset="0"/>
              </a:rPr>
              <a:t>Basis:  When |x| </a:t>
            </a:r>
            <a:r>
              <a:rPr lang="en-US" sz="1600" dirty="0">
                <a:latin typeface="Arial" charset="0"/>
                <a:ea typeface="MS PGothic" charset="0"/>
                <a:sym typeface="Symbol" charset="0"/>
              </a:rPr>
              <a:t></a:t>
            </a:r>
            <a:r>
              <a:rPr lang="en-US" sz="1600" dirty="0">
                <a:latin typeface="Arial" charset="0"/>
                <a:ea typeface="MS PGothic" charset="0"/>
              </a:rPr>
              <a:t> 1 or |y| </a:t>
            </a:r>
            <a:r>
              <a:rPr lang="en-US" sz="1600" dirty="0">
                <a:latin typeface="Arial" charset="0"/>
                <a:ea typeface="MS PGothic" charset="0"/>
                <a:sym typeface="Symbol" charset="0"/>
              </a:rPr>
              <a:t></a:t>
            </a:r>
            <a:r>
              <a:rPr lang="en-US" sz="1600" dirty="0">
                <a:latin typeface="Arial" charset="0"/>
                <a:ea typeface="MS PGothic" charset="0"/>
              </a:rPr>
              <a:t> 1, then </a:t>
            </a:r>
            <a:r>
              <a:rPr lang="en-US" sz="1600" dirty="0" err="1">
                <a:latin typeface="Arial" charset="0"/>
                <a:ea typeface="MS PGothic" charset="0"/>
              </a:rPr>
              <a:t>x</a:t>
            </a:r>
            <a:r>
              <a:rPr lang="en-US" sz="1600" dirty="0" err="1">
                <a:latin typeface="Arial" charset="0"/>
                <a:ea typeface="MS PGothic" charset="0"/>
                <a:sym typeface="Symbol" charset="0"/>
              </a:rPr>
              <a:t></a:t>
            </a:r>
            <a:r>
              <a:rPr lang="en-US" sz="1600" dirty="0" err="1">
                <a:latin typeface="Arial" charset="0"/>
                <a:ea typeface="MS PGothic" charset="0"/>
              </a:rPr>
              <a:t>y</a:t>
            </a:r>
            <a:r>
              <a:rPr lang="en-US" sz="1600" dirty="0">
                <a:latin typeface="Arial" charset="0"/>
                <a:ea typeface="MS PGothic" charset="0"/>
              </a:rPr>
              <a:t> is defined as in Definition 2. </a:t>
            </a:r>
            <a:br>
              <a:rPr lang="en-US" sz="1600" dirty="0">
                <a:latin typeface="Arial" charset="0"/>
                <a:ea typeface="MS PGothic" charset="0"/>
              </a:rPr>
            </a:br>
            <a:r>
              <a:rPr lang="en-US" sz="1600" dirty="0">
                <a:latin typeface="Arial" charset="0"/>
                <a:ea typeface="MS PGothic" charset="0"/>
              </a:rPr>
              <a:t>Inductive rule: when |x| &gt; 1 and |y| &gt; 1, then x = x’</a:t>
            </a:r>
            <a:r>
              <a:rPr lang="en-US" sz="1600" dirty="0">
                <a:latin typeface="Arial" charset="0"/>
                <a:ea typeface="MS PGothic" charset="0"/>
                <a:sym typeface="Symbol" charset="0"/>
              </a:rPr>
              <a:t>  </a:t>
            </a:r>
            <a:r>
              <a:rPr lang="en-US" altLang="ja-JP" sz="1600" dirty="0">
                <a:latin typeface="Arial" charset="0"/>
                <a:ea typeface="MS PGothic" charset="0"/>
              </a:rPr>
              <a:t>a for some a </a:t>
            </a:r>
            <a:r>
              <a:rPr lang="en-US" altLang="ja-JP" sz="1600" dirty="0">
                <a:latin typeface="Arial" charset="0"/>
                <a:ea typeface="MS PGothic" charset="0"/>
                <a:sym typeface="Symbol" charset="0"/>
              </a:rPr>
              <a:t></a:t>
            </a:r>
            <a:r>
              <a:rPr lang="en-US" altLang="ja-JP" sz="1600" dirty="0">
                <a:latin typeface="Arial" charset="0"/>
                <a:ea typeface="MS PGothic" charset="0"/>
              </a:rPr>
              <a:t> </a:t>
            </a:r>
            <a:r>
              <a:rPr lang="en-US" altLang="ja-JP" sz="2000" dirty="0">
                <a:latin typeface="Arial" charset="0"/>
                <a:ea typeface="MS PGothic" charset="0"/>
                <a:sym typeface="Symbol" charset="0"/>
              </a:rPr>
              <a:t></a:t>
            </a:r>
            <a:r>
              <a:rPr lang="en-US" altLang="ja-JP" sz="1600" dirty="0">
                <a:latin typeface="Arial" charset="0"/>
                <a:ea typeface="MS PGothic" charset="0"/>
              </a:rPr>
              <a:t> and x</a:t>
            </a:r>
            <a:r>
              <a:rPr lang="ja-JP" altLang="en-US" sz="1600" dirty="0">
                <a:latin typeface="Arial" charset="0"/>
                <a:ea typeface="MS PGothic" charset="0"/>
              </a:rPr>
              <a:t>’</a:t>
            </a:r>
            <a:r>
              <a:rPr lang="en-US" altLang="ja-JP" sz="1600" dirty="0">
                <a:latin typeface="Arial" charset="0"/>
                <a:ea typeface="MS PGothic" charset="0"/>
              </a:rPr>
              <a:t> </a:t>
            </a:r>
            <a:r>
              <a:rPr lang="en-US" altLang="ja-JP" sz="1600" dirty="0">
                <a:latin typeface="Arial" charset="0"/>
                <a:ea typeface="MS PGothic" charset="0"/>
                <a:sym typeface="Symbol" charset="0"/>
              </a:rPr>
              <a:t></a:t>
            </a:r>
            <a:r>
              <a:rPr lang="en-US" altLang="ja-JP" sz="1600" dirty="0">
                <a:latin typeface="Arial" charset="0"/>
                <a:ea typeface="MS PGothic" charset="0"/>
              </a:rPr>
              <a:t> </a:t>
            </a:r>
            <a:r>
              <a:rPr lang="en-US" altLang="ja-JP" sz="2000" dirty="0">
                <a:latin typeface="Arial" charset="0"/>
                <a:ea typeface="MS PGothic" charset="0"/>
                <a:sym typeface="Symbol" charset="0"/>
              </a:rPr>
              <a:t></a:t>
            </a:r>
            <a:r>
              <a:rPr lang="en-US" altLang="ja-JP" sz="2000" dirty="0">
                <a:latin typeface="Arial" charset="0"/>
                <a:ea typeface="MS PGothic" charset="0"/>
              </a:rPr>
              <a:t>*</a:t>
            </a:r>
            <a:r>
              <a:rPr lang="en-US" altLang="ja-JP" sz="1600" dirty="0">
                <a:latin typeface="Arial" charset="0"/>
                <a:ea typeface="MS PGothic" charset="0"/>
              </a:rPr>
              <a:t>, where |x</a:t>
            </a:r>
            <a:r>
              <a:rPr lang="ja-JP" altLang="en-US" sz="1600" dirty="0">
                <a:latin typeface="Arial" charset="0"/>
                <a:ea typeface="MS PGothic" charset="0"/>
              </a:rPr>
              <a:t>’</a:t>
            </a:r>
            <a:r>
              <a:rPr lang="en-US" altLang="ja-JP" sz="1600" dirty="0">
                <a:latin typeface="Arial" charset="0"/>
                <a:ea typeface="MS PGothic" charset="0"/>
              </a:rPr>
              <a:t>| = |x|-1.  </a:t>
            </a:r>
            <a:r>
              <a:rPr lang="fr-FR" altLang="ja-JP" sz="1600" dirty="0" err="1">
                <a:latin typeface="Arial" charset="0"/>
                <a:ea typeface="MS PGothic" charset="0"/>
              </a:rPr>
              <a:t>Then</a:t>
            </a:r>
            <a:r>
              <a:rPr lang="fr-FR" altLang="ja-JP" sz="1600" dirty="0">
                <a:latin typeface="Arial" charset="0"/>
                <a:ea typeface="MS PGothic" charset="0"/>
              </a:rPr>
              <a:t> </a:t>
            </a:r>
            <a:r>
              <a:rPr lang="en-US" sz="1600" dirty="0" err="1">
                <a:latin typeface="Arial" charset="0"/>
                <a:ea typeface="MS PGothic" charset="0"/>
              </a:rPr>
              <a:t>x</a:t>
            </a:r>
            <a:r>
              <a:rPr lang="en-US" sz="1600" dirty="0" err="1">
                <a:latin typeface="Arial" charset="0"/>
                <a:ea typeface="MS PGothic" charset="0"/>
                <a:sym typeface="Symbol" charset="0"/>
              </a:rPr>
              <a:t></a:t>
            </a:r>
            <a:r>
              <a:rPr lang="en-US" sz="1600" dirty="0" err="1">
                <a:latin typeface="Arial" charset="0"/>
                <a:ea typeface="MS PGothic" charset="0"/>
              </a:rPr>
              <a:t>y</a:t>
            </a:r>
            <a:r>
              <a:rPr lang="en-US" sz="1600" dirty="0">
                <a:latin typeface="Arial" charset="0"/>
                <a:ea typeface="MS PGothic" charset="0"/>
              </a:rPr>
              <a:t> </a:t>
            </a:r>
            <a:r>
              <a:rPr lang="fr-FR" altLang="ja-JP" sz="1600" dirty="0">
                <a:latin typeface="Arial" charset="0"/>
                <a:ea typeface="MS PGothic" charset="0"/>
              </a:rPr>
              <a:t>= x</a:t>
            </a:r>
            <a:r>
              <a:rPr lang="fr-FR" sz="1600" dirty="0">
                <a:latin typeface="Arial" charset="0"/>
                <a:ea typeface="MS PGothic" charset="0"/>
              </a:rPr>
              <a:t>’</a:t>
            </a:r>
            <a:r>
              <a:rPr lang="en-US" sz="1600" dirty="0">
                <a:latin typeface="Arial" charset="0"/>
                <a:ea typeface="MS PGothic" charset="0"/>
                <a:sym typeface="Symbol" charset="0"/>
              </a:rPr>
              <a:t>(</a:t>
            </a:r>
            <a:r>
              <a:rPr lang="fr-FR" altLang="ja-JP" sz="1600" dirty="0">
                <a:latin typeface="Arial" charset="0"/>
                <a:ea typeface="MS PGothic" charset="0"/>
              </a:rPr>
              <a:t>a</a:t>
            </a:r>
            <a:r>
              <a:rPr lang="en-US" sz="1600" dirty="0">
                <a:latin typeface="Arial" charset="0"/>
                <a:ea typeface="MS PGothic" charset="0"/>
                <a:sym typeface="Symbol" charset="0"/>
              </a:rPr>
              <a:t></a:t>
            </a:r>
            <a:r>
              <a:rPr lang="fr-FR" altLang="ja-JP" sz="1600" dirty="0">
                <a:latin typeface="Arial" charset="0"/>
                <a:ea typeface="MS PGothic" charset="0"/>
              </a:rPr>
              <a:t>y).</a:t>
            </a:r>
            <a:endParaRPr lang="en-US" sz="1600" dirty="0">
              <a:latin typeface="Arial" charset="0"/>
              <a:ea typeface="MS PGothic" charset="0"/>
            </a:endParaRPr>
          </a:p>
        </p:txBody>
      </p:sp>
      <p:sp>
        <p:nvSpPr>
          <p:cNvPr id="2560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E7A6BA-A3DA-7F40-A408-4BC3ABB4415D}" type="datetime1">
              <a:rPr lang="en-US" smtClean="0"/>
              <a:t>4/7/19</a:t>
            </a:fld>
            <a:endParaRPr lang="en-US"/>
          </a:p>
        </p:txBody>
      </p:sp>
      <p:sp>
        <p:nvSpPr>
          <p:cNvPr id="256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6D538F-387E-6D4A-9D95-B428B774E1D1}" type="slidenum">
              <a:rPr lang="en-US"/>
              <a:pPr/>
              <a:t>14</a:t>
            </a:fld>
            <a:endParaRPr lang="en-US"/>
          </a:p>
        </p:txBody>
      </p:sp>
      <p:sp>
        <p:nvSpPr>
          <p:cNvPr id="7" name="Footer Placeholder 5">
            <a:extLst>
              <a:ext uri="{FF2B5EF4-FFF2-40B4-BE49-F238E27FC236}">
                <a16:creationId xmlns:a16="http://schemas.microsoft.com/office/drawing/2014/main" id="{89A79C3F-77C0-D343-A6E7-A0AD45B10D9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23909268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Example of Grammar to NFA</a:t>
            </a:r>
          </a:p>
        </p:txBody>
      </p:sp>
      <p:sp>
        <p:nvSpPr>
          <p:cNvPr id="3" name="Content Placeholder 2"/>
          <p:cNvSpPr>
            <a:spLocks noGrp="1"/>
          </p:cNvSpPr>
          <p:nvPr>
            <p:ph idx="1"/>
          </p:nvPr>
        </p:nvSpPr>
        <p:spPr>
          <a:xfrm>
            <a:off x="457200" y="1600200"/>
            <a:ext cx="8229600" cy="4419600"/>
          </a:xfrm>
        </p:spPr>
        <p:txBody>
          <a:bodyPr/>
          <a:lstStyle/>
          <a:p>
            <a:r>
              <a:rPr lang="en-US" b="1"/>
              <a:t>Grammar</a:t>
            </a:r>
          </a:p>
          <a:p>
            <a:pPr marL="0" indent="0">
              <a:buNone/>
            </a:pPr>
            <a:r>
              <a:rPr lang="en-US" b="1"/>
              <a:t>S	</a:t>
            </a:r>
            <a:r>
              <a:rPr lang="en-US" b="1">
                <a:sym typeface="Symbol" charset="2"/>
              </a:rPr>
              <a:t></a:t>
            </a:r>
            <a:r>
              <a:rPr lang="en-US" b="1"/>
              <a:t>	0 S 	|	1 A</a:t>
            </a:r>
            <a:endParaRPr lang="en-US"/>
          </a:p>
          <a:p>
            <a:pPr marL="0" indent="0">
              <a:buNone/>
            </a:pPr>
            <a:r>
              <a:rPr lang="en-US" b="1"/>
              <a:t>A	</a:t>
            </a:r>
            <a:r>
              <a:rPr lang="en-US" b="1">
                <a:sym typeface="Symbol" charset="2"/>
              </a:rPr>
              <a:t></a:t>
            </a:r>
            <a:r>
              <a:rPr lang="en-US" b="1"/>
              <a:t>	0 S	|	0 A	|	1 B	|	</a:t>
            </a:r>
            <a:r>
              <a:rPr lang="en-US" b="1">
                <a:latin typeface="Symbol" charset="2"/>
                <a:ea typeface="Symbol" charset="2"/>
                <a:cs typeface="Symbol" charset="2"/>
              </a:rPr>
              <a:t>l</a:t>
            </a:r>
            <a:endParaRPr lang="en-US">
              <a:latin typeface="Symbol" charset="2"/>
              <a:ea typeface="Symbol" charset="2"/>
              <a:cs typeface="Symbol" charset="2"/>
            </a:endParaRPr>
          </a:p>
          <a:p>
            <a:pPr marL="0" indent="0">
              <a:buNone/>
            </a:pPr>
            <a:r>
              <a:rPr lang="en-US" b="1"/>
              <a:t>B	</a:t>
            </a:r>
            <a:r>
              <a:rPr lang="en-US" b="1">
                <a:sym typeface="Symbol" charset="2"/>
              </a:rPr>
              <a:t></a:t>
            </a:r>
            <a:r>
              <a:rPr lang="en-US" b="1"/>
              <a:t>	1 S	|	0 B</a:t>
            </a:r>
          </a:p>
          <a:p>
            <a:r>
              <a:rPr lang="en-US" b="1"/>
              <a:t>DFA</a:t>
            </a:r>
            <a:endParaRPr lang="en-US"/>
          </a:p>
        </p:txBody>
      </p:sp>
      <p:sp>
        <p:nvSpPr>
          <p:cNvPr id="4" name="Date Placeholder 3"/>
          <p:cNvSpPr>
            <a:spLocks noGrp="1"/>
          </p:cNvSpPr>
          <p:nvPr>
            <p:ph type="dt" sz="half" idx="10"/>
          </p:nvPr>
        </p:nvSpPr>
        <p:spPr/>
        <p:txBody>
          <a:bodyPr/>
          <a:lstStyle/>
          <a:p>
            <a:fld id="{BCFB7C59-D8BF-834D-94C3-1247EA55BFA7}"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140</a:t>
            </a:fld>
            <a:endParaRPr lang="en-US"/>
          </a:p>
        </p:txBody>
      </p:sp>
      <p:grpSp>
        <p:nvGrpSpPr>
          <p:cNvPr id="7" name="Canvas 580"/>
          <p:cNvGrpSpPr/>
          <p:nvPr/>
        </p:nvGrpSpPr>
        <p:grpSpPr>
          <a:xfrm>
            <a:off x="381000" y="4267200"/>
            <a:ext cx="8382000" cy="1295400"/>
            <a:chOff x="0" y="0"/>
            <a:chExt cx="6858000" cy="1066800"/>
          </a:xfrm>
        </p:grpSpPr>
        <p:sp>
          <p:nvSpPr>
            <p:cNvPr id="8" name="Rectangle 7"/>
            <p:cNvSpPr/>
            <p:nvPr/>
          </p:nvSpPr>
          <p:spPr>
            <a:xfrm>
              <a:off x="0" y="0"/>
              <a:ext cx="6858000" cy="1066800"/>
            </a:xfrm>
            <a:prstGeom prst="rect">
              <a:avLst/>
            </a:prstGeom>
            <a:noFill/>
            <a:ln>
              <a:noFill/>
            </a:ln>
          </p:spPr>
        </p:sp>
        <p:sp>
          <p:nvSpPr>
            <p:cNvPr id="9" name="Oval 8"/>
            <p:cNvSpPr>
              <a:spLocks noChangeArrowheads="1"/>
            </p:cNvSpPr>
            <p:nvPr/>
          </p:nvSpPr>
          <p:spPr bwMode="auto">
            <a:xfrm>
              <a:off x="3163570" y="168910"/>
              <a:ext cx="305435" cy="30289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0" name="Oval 9"/>
            <p:cNvSpPr>
              <a:spLocks noChangeArrowheads="1"/>
            </p:cNvSpPr>
            <p:nvPr/>
          </p:nvSpPr>
          <p:spPr bwMode="auto">
            <a:xfrm>
              <a:off x="3124200" y="313690"/>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4466590" y="161925"/>
              <a:ext cx="305435" cy="3016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1828800" y="161925"/>
              <a:ext cx="304800" cy="3041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a:off x="1789430" y="306705"/>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Text Box 587"/>
            <p:cNvSpPr txBox="1">
              <a:spLocks noChangeArrowheads="1"/>
            </p:cNvSpPr>
            <p:nvPr/>
          </p:nvSpPr>
          <p:spPr bwMode="auto">
            <a:xfrm>
              <a:off x="1828800" y="390525"/>
              <a:ext cx="289560"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S</a:t>
              </a:r>
              <a:endParaRPr lang="en-US" sz="1200">
                <a:effectLst/>
                <a:latin typeface="New Century Schlbk" charset="0"/>
                <a:ea typeface="Times New Roman" charset="0"/>
                <a:cs typeface="New Century Schlbk" charset="0"/>
              </a:endParaRPr>
            </a:p>
          </p:txBody>
        </p:sp>
        <p:sp>
          <p:nvSpPr>
            <p:cNvPr id="15" name="Oval 14"/>
            <p:cNvSpPr>
              <a:spLocks noChangeArrowheads="1"/>
            </p:cNvSpPr>
            <p:nvPr/>
          </p:nvSpPr>
          <p:spPr bwMode="auto">
            <a:xfrm>
              <a:off x="4419600" y="311150"/>
              <a:ext cx="382905" cy="3810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Text Box 589"/>
            <p:cNvSpPr txBox="1">
              <a:spLocks noChangeArrowheads="1"/>
            </p:cNvSpPr>
            <p:nvPr/>
          </p:nvSpPr>
          <p:spPr bwMode="auto">
            <a:xfrm>
              <a:off x="4466590" y="390525"/>
              <a:ext cx="289560"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B</a:t>
              </a:r>
              <a:endParaRPr lang="en-US" sz="1200">
                <a:effectLst/>
                <a:latin typeface="New Century Schlbk" charset="0"/>
                <a:ea typeface="Times New Roman" charset="0"/>
                <a:cs typeface="New Century Schlbk" charset="0"/>
              </a:endParaRPr>
            </a:p>
          </p:txBody>
        </p:sp>
        <p:cxnSp>
          <p:nvCxnSpPr>
            <p:cNvPr id="17" name="Line 590"/>
            <p:cNvCxnSpPr/>
            <p:nvPr/>
          </p:nvCxnSpPr>
          <p:spPr bwMode="auto">
            <a:xfrm>
              <a:off x="1820545" y="287655"/>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591"/>
            <p:cNvCxnSpPr/>
            <p:nvPr/>
          </p:nvCxnSpPr>
          <p:spPr bwMode="auto">
            <a:xfrm>
              <a:off x="3155950" y="294640"/>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592"/>
            <p:cNvCxnSpPr/>
            <p:nvPr/>
          </p:nvCxnSpPr>
          <p:spPr bwMode="auto">
            <a:xfrm>
              <a:off x="4459605" y="287655"/>
              <a:ext cx="6985"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593"/>
            <p:cNvCxnSpPr/>
            <p:nvPr/>
          </p:nvCxnSpPr>
          <p:spPr bwMode="auto">
            <a:xfrm>
              <a:off x="1457325" y="499745"/>
              <a:ext cx="3048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Text Box 594"/>
            <p:cNvSpPr txBox="1">
              <a:spLocks noChangeArrowheads="1"/>
            </p:cNvSpPr>
            <p:nvPr/>
          </p:nvSpPr>
          <p:spPr bwMode="auto">
            <a:xfrm>
              <a:off x="1176020" y="367665"/>
              <a:ext cx="352425"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Times New Roman" charset="0"/>
                  <a:ea typeface="Times New Roman" charset="0"/>
                  <a:cs typeface="New Century Schlbk" charset="0"/>
                </a:rPr>
                <a:t>:</a:t>
              </a:r>
              <a:endParaRPr lang="en-US" sz="1200">
                <a:effectLst/>
                <a:latin typeface="New Century Schlbk" charset="0"/>
                <a:ea typeface="Times New Roman" charset="0"/>
                <a:cs typeface="New Century Schlbk" charset="0"/>
              </a:endParaRPr>
            </a:p>
          </p:txBody>
        </p:sp>
        <p:sp>
          <p:nvSpPr>
            <p:cNvPr id="22" name="Text Box 595"/>
            <p:cNvSpPr txBox="1">
              <a:spLocks noChangeArrowheads="1"/>
            </p:cNvSpPr>
            <p:nvPr/>
          </p:nvSpPr>
          <p:spPr bwMode="auto">
            <a:xfrm>
              <a:off x="2095500" y="7620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23" name="Text Box 596"/>
            <p:cNvSpPr txBox="1">
              <a:spLocks noChangeArrowheads="1"/>
            </p:cNvSpPr>
            <p:nvPr/>
          </p:nvSpPr>
          <p:spPr bwMode="auto">
            <a:xfrm>
              <a:off x="3419475" y="8763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24" name="Text Box 597"/>
            <p:cNvSpPr txBox="1">
              <a:spLocks noChangeArrowheads="1"/>
            </p:cNvSpPr>
            <p:nvPr/>
          </p:nvSpPr>
          <p:spPr bwMode="auto">
            <a:xfrm>
              <a:off x="4724400" y="8763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cxnSp>
          <p:nvCxnSpPr>
            <p:cNvPr id="25" name="Line 598"/>
            <p:cNvCxnSpPr/>
            <p:nvPr/>
          </p:nvCxnSpPr>
          <p:spPr bwMode="auto">
            <a:xfrm>
              <a:off x="2200275" y="466725"/>
              <a:ext cx="923925"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Line 599"/>
            <p:cNvCxnSpPr/>
            <p:nvPr/>
          </p:nvCxnSpPr>
          <p:spPr bwMode="auto">
            <a:xfrm flipH="1">
              <a:off x="2133600" y="542925"/>
              <a:ext cx="9906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Line 600"/>
            <p:cNvCxnSpPr/>
            <p:nvPr/>
          </p:nvCxnSpPr>
          <p:spPr bwMode="auto">
            <a:xfrm>
              <a:off x="3505200" y="518795"/>
              <a:ext cx="9144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 name="Line 601"/>
            <p:cNvCxnSpPr/>
            <p:nvPr/>
          </p:nvCxnSpPr>
          <p:spPr bwMode="auto">
            <a:xfrm flipH="1">
              <a:off x="3276600" y="671195"/>
              <a:ext cx="1238250" cy="2527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 name="Line 602"/>
            <p:cNvCxnSpPr/>
            <p:nvPr/>
          </p:nvCxnSpPr>
          <p:spPr bwMode="auto">
            <a:xfrm flipH="1" flipV="1">
              <a:off x="2114550" y="652145"/>
              <a:ext cx="1162050" cy="2717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0" name="Text Box 603"/>
            <p:cNvSpPr txBox="1">
              <a:spLocks noChangeArrowheads="1"/>
            </p:cNvSpPr>
            <p:nvPr/>
          </p:nvSpPr>
          <p:spPr bwMode="auto">
            <a:xfrm>
              <a:off x="2623820" y="3143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1" name="Text Box 604"/>
            <p:cNvSpPr txBox="1">
              <a:spLocks noChangeArrowheads="1"/>
            </p:cNvSpPr>
            <p:nvPr/>
          </p:nvSpPr>
          <p:spPr bwMode="auto">
            <a:xfrm>
              <a:off x="2623820" y="5429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32" name="Text Box 605"/>
            <p:cNvSpPr txBox="1">
              <a:spLocks noChangeArrowheads="1"/>
            </p:cNvSpPr>
            <p:nvPr/>
          </p:nvSpPr>
          <p:spPr bwMode="auto">
            <a:xfrm>
              <a:off x="3843020" y="3143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3" name="Text Box 606"/>
            <p:cNvSpPr txBox="1">
              <a:spLocks noChangeArrowheads="1"/>
            </p:cNvSpPr>
            <p:nvPr/>
          </p:nvSpPr>
          <p:spPr bwMode="auto">
            <a:xfrm>
              <a:off x="4224020" y="7715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4" name="Oval 33"/>
            <p:cNvSpPr>
              <a:spLocks noChangeArrowheads="1"/>
            </p:cNvSpPr>
            <p:nvPr/>
          </p:nvSpPr>
          <p:spPr bwMode="auto">
            <a:xfrm>
              <a:off x="3158490" y="349250"/>
              <a:ext cx="313690" cy="31369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5" name="Text Box 608"/>
            <p:cNvSpPr txBox="1">
              <a:spLocks noChangeArrowheads="1"/>
            </p:cNvSpPr>
            <p:nvPr/>
          </p:nvSpPr>
          <p:spPr bwMode="auto">
            <a:xfrm>
              <a:off x="3168650" y="387350"/>
              <a:ext cx="289560"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A</a:t>
              </a:r>
              <a:endParaRPr lang="en-US" sz="1200">
                <a:effectLst/>
                <a:latin typeface="New Century Schlbk" charset="0"/>
                <a:ea typeface="Times New Roman" charset="0"/>
                <a:cs typeface="New Century Schlbk" charset="0"/>
              </a:endParaRPr>
            </a:p>
          </p:txBody>
        </p:sp>
      </p:grpSp>
      <p:sp>
        <p:nvSpPr>
          <p:cNvPr id="36" name="Footer Placeholder 4">
            <a:extLst>
              <a:ext uri="{FF2B5EF4-FFF2-40B4-BE49-F238E27FC236}">
                <a16:creationId xmlns:a16="http://schemas.microsoft.com/office/drawing/2014/main" id="{9900857B-8A9A-DC46-A12E-7CD67C25340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522435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solidFill>
                  <a:srgbClr val="009900"/>
                </a:solidFill>
                <a:latin typeface="Arial" charset="0"/>
                <a:ea typeface="MS PGothic" charset="0"/>
              </a:rPr>
              <a:t>What More is Regular?</a:t>
            </a:r>
          </a:p>
        </p:txBody>
      </p:sp>
      <p:sp>
        <p:nvSpPr>
          <p:cNvPr id="95235" name="Content Placeholder 2"/>
          <p:cNvSpPr>
            <a:spLocks noGrp="1"/>
          </p:cNvSpPr>
          <p:nvPr>
            <p:ph idx="1"/>
          </p:nvPr>
        </p:nvSpPr>
        <p:spPr/>
        <p:txBody>
          <a:bodyPr/>
          <a:lstStyle/>
          <a:p>
            <a:r>
              <a:rPr lang="en-US" sz="2400">
                <a:latin typeface="Arial" charset="0"/>
                <a:ea typeface="MS PGothic" charset="0"/>
                <a:sym typeface="Symbol" charset="0"/>
              </a:rPr>
              <a:t>Any language, L, generated by a right linear grammar</a:t>
            </a:r>
          </a:p>
          <a:p>
            <a:r>
              <a:rPr lang="en-US" sz="2400">
                <a:latin typeface="Arial" charset="0"/>
                <a:ea typeface="MS PGothic" charset="0"/>
                <a:sym typeface="Symbol" charset="0"/>
              </a:rPr>
              <a:t>Any language, L, generated by a left linear grammar </a:t>
            </a:r>
            <a:br>
              <a:rPr lang="en-US" sz="2400">
                <a:latin typeface="Arial" charset="0"/>
                <a:ea typeface="MS PGothic" charset="0"/>
                <a:sym typeface="Symbol" charset="0"/>
              </a:rPr>
            </a:br>
            <a:r>
              <a:rPr lang="en-US" sz="2400">
                <a:latin typeface="Arial" charset="0"/>
                <a:ea typeface="MS PGothic" charset="0"/>
                <a:sym typeface="Symbol" charset="0"/>
              </a:rPr>
              <a:t>(</a:t>
            </a:r>
            <a:r>
              <a:rPr lang="en-US" sz="2400"/>
              <a:t>A → a, A → </a:t>
            </a:r>
            <a:r>
              <a:rPr lang="en-US" sz="2400">
                <a:latin typeface="Symbol" charset="2"/>
                <a:ea typeface="Symbol" charset="2"/>
                <a:cs typeface="Symbol" charset="2"/>
              </a:rPr>
              <a:t>l</a:t>
            </a:r>
            <a:r>
              <a:rPr lang="en-US" sz="2400"/>
              <a:t>, A → Ba)</a:t>
            </a:r>
          </a:p>
          <a:p>
            <a:pPr lvl="1"/>
            <a:r>
              <a:rPr lang="en-US" sz="2000">
                <a:latin typeface="Arial" charset="0"/>
                <a:ea typeface="MS PGothic" charset="0"/>
                <a:sym typeface="Symbol" charset="0"/>
              </a:rPr>
              <a:t>Easy to see L is regular as we can reverse these rules and get a right linear grammar that generates L</a:t>
            </a:r>
            <a:r>
              <a:rPr lang="en-US" sz="2000" baseline="30000">
                <a:latin typeface="Arial" charset="0"/>
                <a:ea typeface="MS PGothic" charset="0"/>
                <a:sym typeface="Symbol" charset="0"/>
              </a:rPr>
              <a:t>R</a:t>
            </a:r>
            <a:r>
              <a:rPr lang="en-US" sz="2000">
                <a:latin typeface="Arial" charset="0"/>
                <a:ea typeface="MS PGothic" charset="0"/>
                <a:sym typeface="Symbol" charset="0"/>
              </a:rPr>
              <a:t>, but then L is the reverse of a regular language which is regular</a:t>
            </a:r>
          </a:p>
          <a:p>
            <a:pPr lvl="1"/>
            <a:r>
              <a:rPr lang="en-US" sz="2000">
                <a:latin typeface="Arial" charset="0"/>
                <a:ea typeface="MS PGothic" charset="0"/>
                <a:sym typeface="Symbol" charset="0"/>
              </a:rPr>
              <a:t>Similarly, the reverse L</a:t>
            </a:r>
            <a:r>
              <a:rPr lang="en-US" sz="2000" baseline="30000">
                <a:latin typeface="Arial" charset="0"/>
                <a:ea typeface="MS PGothic" charset="0"/>
                <a:sym typeface="Symbol" charset="0"/>
              </a:rPr>
              <a:t>R</a:t>
            </a:r>
            <a:r>
              <a:rPr lang="en-US" sz="2000">
                <a:latin typeface="Arial" charset="0"/>
                <a:ea typeface="MS PGothic" charset="0"/>
                <a:sym typeface="Symbol" charset="0"/>
              </a:rPr>
              <a:t> of any regular language L is right linear and hence the language itself is left linear</a:t>
            </a:r>
          </a:p>
          <a:p>
            <a:r>
              <a:rPr lang="en-US" sz="2400">
                <a:latin typeface="Arial" charset="0"/>
                <a:ea typeface="MS PGothic" charset="0"/>
                <a:sym typeface="Symbol" charset="0"/>
              </a:rPr>
              <a:t>Any language, L, that is the union of some of the classes of a right invariant equivalence relation </a:t>
            </a:r>
            <a:r>
              <a:rPr lang="en-US" sz="2800">
                <a:latin typeface="Arial" charset="0"/>
                <a:ea typeface="MS PGothic" charset="0"/>
                <a:sym typeface="Symbol" charset="0"/>
              </a:rPr>
              <a:t>of finite index</a:t>
            </a:r>
          </a:p>
        </p:txBody>
      </p:sp>
      <p:sp>
        <p:nvSpPr>
          <p:cNvPr id="952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2F6219-FDF3-FD49-BDC6-71F2A598E645}" type="datetime1">
              <a:rPr lang="en-US" smtClean="0"/>
              <a:t>4/7/19</a:t>
            </a:fld>
            <a:endParaRPr lang="en-US"/>
          </a:p>
        </p:txBody>
      </p:sp>
      <p:sp>
        <p:nvSpPr>
          <p:cNvPr id="952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EB2E02-17F3-F244-8965-90FE20560E8F}" type="slidenum">
              <a:rPr lang="en-US"/>
              <a:pPr/>
              <a:t>141</a:t>
            </a:fld>
            <a:endParaRPr lang="en-US"/>
          </a:p>
        </p:txBody>
      </p:sp>
      <p:sp>
        <p:nvSpPr>
          <p:cNvPr id="7" name="Footer Placeholder 4">
            <a:extLst>
              <a:ext uri="{FF2B5EF4-FFF2-40B4-BE49-F238E27FC236}">
                <a16:creationId xmlns:a16="http://schemas.microsoft.com/office/drawing/2014/main" id="{9091274E-A479-FB45-9B82-BF0D13C5B2A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83050537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solidFill>
                  <a:srgbClr val="009900"/>
                </a:solidFill>
                <a:latin typeface="Arial" charset="0"/>
                <a:ea typeface="MS PGothic" charset="0"/>
              </a:rPr>
              <a:t>Mixing Right and Left Linear</a:t>
            </a:r>
          </a:p>
        </p:txBody>
      </p:sp>
      <p:sp>
        <p:nvSpPr>
          <p:cNvPr id="95235" name="Content Placeholder 2"/>
          <p:cNvSpPr>
            <a:spLocks noGrp="1"/>
          </p:cNvSpPr>
          <p:nvPr>
            <p:ph idx="1"/>
          </p:nvPr>
        </p:nvSpPr>
        <p:spPr/>
        <p:txBody>
          <a:bodyPr/>
          <a:lstStyle/>
          <a:p>
            <a:r>
              <a:rPr lang="en-US" sz="2400">
                <a:latin typeface="Arial" charset="0"/>
                <a:ea typeface="MS PGothic" charset="0"/>
                <a:sym typeface="Symbol" charset="0"/>
              </a:rPr>
              <a:t>We can get non-Regular languages if we present grammars that have both right and left linear rules</a:t>
            </a:r>
          </a:p>
          <a:p>
            <a:r>
              <a:rPr lang="en-US" sz="2400">
                <a:latin typeface="Arial" charset="0"/>
                <a:ea typeface="MS PGothic" charset="0"/>
                <a:sym typeface="Symbol" charset="0"/>
              </a:rPr>
              <a:t>To see this, consider </a:t>
            </a:r>
            <a:r>
              <a:rPr lang="en-US" sz="2400"/>
              <a:t>G = ({S,T}, </a:t>
            </a:r>
            <a:r>
              <a:rPr lang="en-US" sz="2400" err="1"/>
              <a:t>Σ</a:t>
            </a:r>
            <a:r>
              <a:rPr lang="en-US" sz="2400"/>
              <a:t>, R, S), where R is:</a:t>
            </a:r>
          </a:p>
          <a:p>
            <a:pPr lvl="1"/>
            <a:r>
              <a:rPr lang="en-US" sz="2000"/>
              <a:t>S → </a:t>
            </a:r>
            <a:r>
              <a:rPr lang="en-US" sz="2000" err="1"/>
              <a:t>aT</a:t>
            </a:r>
            <a:r>
              <a:rPr lang="en-US" sz="2000"/>
              <a:t> </a:t>
            </a:r>
          </a:p>
          <a:p>
            <a:pPr lvl="1"/>
            <a:r>
              <a:rPr lang="en-US" sz="2000"/>
              <a:t>T → </a:t>
            </a:r>
            <a:r>
              <a:rPr lang="en-US" sz="2000">
                <a:ea typeface="Symbol" charset="2"/>
                <a:cs typeface="Symbol" charset="2"/>
              </a:rPr>
              <a:t>Sb | b</a:t>
            </a:r>
            <a:endParaRPr lang="en-US" sz="2000"/>
          </a:p>
          <a:p>
            <a:r>
              <a:rPr lang="en-US" sz="2400" i="1">
                <a:latin typeface="Arial" charset="0"/>
                <a:ea typeface="MS PGothic" charset="0"/>
              </a:rPr>
              <a:t>L</a:t>
            </a:r>
            <a:r>
              <a:rPr lang="en-US" sz="2400">
                <a:latin typeface="Arial" charset="0"/>
                <a:ea typeface="MS PGothic" charset="0"/>
              </a:rPr>
              <a:t>(G) = { </a:t>
            </a:r>
            <a:r>
              <a:rPr lang="en-US" sz="2400" err="1">
                <a:latin typeface="Arial" charset="0"/>
                <a:ea typeface="MS PGothic" charset="0"/>
              </a:rPr>
              <a:t>a</a:t>
            </a:r>
            <a:r>
              <a:rPr lang="en-US" sz="2400" baseline="30000" err="1">
                <a:latin typeface="Arial" charset="0"/>
                <a:ea typeface="MS PGothic" charset="0"/>
              </a:rPr>
              <a:t>n</a:t>
            </a:r>
            <a:r>
              <a:rPr lang="en-US" sz="2400" err="1">
                <a:latin typeface="Arial" charset="0"/>
                <a:ea typeface="MS PGothic" charset="0"/>
              </a:rPr>
              <a:t>b</a:t>
            </a:r>
            <a:r>
              <a:rPr lang="en-US" sz="2400" baseline="30000" err="1">
                <a:latin typeface="Arial" charset="0"/>
                <a:ea typeface="MS PGothic" charset="0"/>
              </a:rPr>
              <a:t>n</a:t>
            </a:r>
            <a:r>
              <a:rPr lang="en-US" sz="2400">
                <a:latin typeface="Arial" charset="0"/>
                <a:ea typeface="MS PGothic" charset="0"/>
              </a:rPr>
              <a:t> | n &gt; 0 } which is a classic non-regular, context-free language</a:t>
            </a:r>
            <a:endParaRPr lang="en-US" sz="2400">
              <a:latin typeface="Arial" charset="0"/>
              <a:ea typeface="MS PGothic" charset="0"/>
              <a:sym typeface="Symbol" charset="0"/>
            </a:endParaRPr>
          </a:p>
          <a:p>
            <a:endParaRPr lang="en-US" sz="2800">
              <a:latin typeface="Arial" charset="0"/>
              <a:ea typeface="MS PGothic" charset="0"/>
              <a:sym typeface="Symbol" charset="0"/>
            </a:endParaRPr>
          </a:p>
        </p:txBody>
      </p:sp>
      <p:sp>
        <p:nvSpPr>
          <p:cNvPr id="952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2F6219-FDF3-FD49-BDC6-71F2A598E645}" type="datetime1">
              <a:rPr lang="en-US" smtClean="0"/>
              <a:t>4/7/19</a:t>
            </a:fld>
            <a:endParaRPr lang="en-US"/>
          </a:p>
        </p:txBody>
      </p:sp>
      <p:sp>
        <p:nvSpPr>
          <p:cNvPr id="952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EB2E02-17F3-F244-8965-90FE20560E8F}" type="slidenum">
              <a:rPr lang="en-US"/>
              <a:pPr/>
              <a:t>142</a:t>
            </a:fld>
            <a:endParaRPr lang="en-US"/>
          </a:p>
        </p:txBody>
      </p:sp>
      <p:sp>
        <p:nvSpPr>
          <p:cNvPr id="7" name="Footer Placeholder 4">
            <a:extLst>
              <a:ext uri="{FF2B5EF4-FFF2-40B4-BE49-F238E27FC236}">
                <a16:creationId xmlns:a16="http://schemas.microsoft.com/office/drawing/2014/main" id="{F72BC523-41F3-2E4D-B330-8AF99F2A27D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5728511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Context Free Languages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22243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Context Free Grammar</a:t>
            </a:r>
          </a:p>
        </p:txBody>
      </p:sp>
      <p:sp>
        <p:nvSpPr>
          <p:cNvPr id="3" name="Content Placeholder 2"/>
          <p:cNvSpPr>
            <a:spLocks noGrp="1"/>
          </p:cNvSpPr>
          <p:nvPr>
            <p:ph idx="1"/>
          </p:nvPr>
        </p:nvSpPr>
        <p:spPr/>
        <p:txBody>
          <a:bodyPr/>
          <a:lstStyle/>
          <a:p>
            <a:pPr marL="0" indent="0">
              <a:buFontTx/>
              <a:buNone/>
            </a:pPr>
            <a:r>
              <a:rPr lang="en-US" sz="2200">
                <a:latin typeface="Arial" charset="0"/>
                <a:ea typeface="MS PGothic" charset="0"/>
              </a:rPr>
              <a:t>G = (V, </a:t>
            </a:r>
            <a:r>
              <a:rPr lang="en-US" sz="2200">
                <a:latin typeface="Arial" charset="0"/>
                <a:ea typeface="MS PGothic" charset="0"/>
                <a:sym typeface="Symbol" charset="0"/>
              </a:rPr>
              <a:t>, R, S) is a PSG where</a:t>
            </a:r>
          </a:p>
          <a:p>
            <a:pPr marL="0" indent="0">
              <a:buFontTx/>
              <a:buNone/>
            </a:pPr>
            <a:r>
              <a:rPr lang="en-US" sz="2200">
                <a:latin typeface="Arial" charset="0"/>
                <a:ea typeface="MS PGothic" charset="0"/>
                <a:sym typeface="Symbol" charset="0"/>
              </a:rPr>
              <a:t>Each member of R is of the form</a:t>
            </a:r>
          </a:p>
          <a:p>
            <a:pPr marL="0" indent="0">
              <a:buFontTx/>
              <a:buNone/>
            </a:pPr>
            <a:r>
              <a:rPr lang="en-US" sz="2200">
                <a:latin typeface="Arial" charset="0"/>
                <a:ea typeface="MS PGothic" charset="0"/>
                <a:sym typeface="Symbol" charset="0"/>
              </a:rPr>
              <a:t>A   where  is a strings (V)*</a:t>
            </a:r>
          </a:p>
          <a:p>
            <a:pPr marL="0" indent="0">
              <a:buFontTx/>
              <a:buNone/>
            </a:pPr>
            <a:r>
              <a:rPr lang="en-US" sz="2200">
                <a:latin typeface="Arial" charset="0"/>
                <a:ea typeface="MS PGothic" charset="0"/>
                <a:sym typeface="Symbol" charset="0"/>
              </a:rPr>
              <a:t>Note that the left hand side of a rule is a letter in V;</a:t>
            </a:r>
          </a:p>
          <a:p>
            <a:pPr marL="0" indent="0">
              <a:buFontTx/>
              <a:buNone/>
            </a:pPr>
            <a:r>
              <a:rPr lang="en-US" sz="2200">
                <a:latin typeface="Arial" charset="0"/>
                <a:ea typeface="MS PGothic" charset="0"/>
                <a:sym typeface="Symbol" charset="0"/>
              </a:rPr>
              <a:t>The right hand side is a string from the combined alphabets</a:t>
            </a:r>
          </a:p>
          <a:p>
            <a:pPr marL="0" indent="0">
              <a:buFontTx/>
              <a:buNone/>
            </a:pPr>
            <a:r>
              <a:rPr lang="en-US" sz="2200">
                <a:latin typeface="Arial" charset="0"/>
                <a:ea typeface="MS PGothic" charset="0"/>
                <a:sym typeface="Symbol" charset="0"/>
              </a:rPr>
              <a:t>The right hand side can even be empty ( or </a:t>
            </a:r>
            <a:r>
              <a:rPr lang="en-US" sz="2200" err="1">
                <a:latin typeface="Arial" charset="0"/>
                <a:ea typeface="MS PGothic" charset="0"/>
                <a:sym typeface="Symbol" charset="0"/>
              </a:rPr>
              <a:t>λ</a:t>
            </a:r>
            <a:r>
              <a:rPr lang="en-US" sz="2200">
                <a:latin typeface="Arial" charset="0"/>
                <a:ea typeface="MS PGothic" charset="0"/>
                <a:sym typeface="Symbol" charset="0"/>
              </a:rPr>
              <a:t>) </a:t>
            </a:r>
          </a:p>
          <a:p>
            <a:pPr marL="0" indent="0">
              <a:buNone/>
            </a:pPr>
            <a:r>
              <a:rPr lang="en-US" sz="2200">
                <a:latin typeface="Arial" charset="0"/>
                <a:ea typeface="MS PGothic" charset="0"/>
                <a:sym typeface="Symbol" charset="0"/>
              </a:rPr>
              <a:t>A context free grammar is denoted as a CFG and the language generated is a Context Free Language (CFL).</a:t>
            </a:r>
          </a:p>
          <a:p>
            <a:pPr marL="0" indent="0">
              <a:buNone/>
            </a:pPr>
            <a:r>
              <a:rPr lang="en-US" sz="2200">
                <a:latin typeface="Arial" charset="0"/>
                <a:ea typeface="MS PGothic" charset="0"/>
                <a:sym typeface="Symbol" charset="0"/>
              </a:rPr>
              <a:t>A CFL is recognized by a Push Down Automaton (PDA) to be discussed a bit later.</a:t>
            </a:r>
          </a:p>
        </p:txBody>
      </p:sp>
      <p:sp>
        <p:nvSpPr>
          <p:cNvPr id="4" name="Date Placeholder 3"/>
          <p:cNvSpPr>
            <a:spLocks noGrp="1"/>
          </p:cNvSpPr>
          <p:nvPr>
            <p:ph type="dt" sz="half" idx="10"/>
          </p:nvPr>
        </p:nvSpPr>
        <p:spPr/>
        <p:txBody>
          <a:bodyPr/>
          <a:lstStyle/>
          <a:p>
            <a:fld id="{788492FE-54E2-3B4E-927F-85C6DDAD2C8B}"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144</a:t>
            </a:fld>
            <a:endParaRPr lang="en-US"/>
          </a:p>
        </p:txBody>
      </p:sp>
      <p:sp>
        <p:nvSpPr>
          <p:cNvPr id="7" name="Footer Placeholder 4">
            <a:extLst>
              <a:ext uri="{FF2B5EF4-FFF2-40B4-BE49-F238E27FC236}">
                <a16:creationId xmlns:a16="http://schemas.microsoft.com/office/drawing/2014/main" id="{1145CD1A-3863-4747-A27B-5B9938BB4A0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60554345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dirty="0">
                <a:latin typeface="Arial" charset="0"/>
                <a:ea typeface="MS PGothic" charset="0"/>
              </a:rPr>
              <a:t>Sample CFG</a:t>
            </a:r>
          </a:p>
        </p:txBody>
      </p:sp>
      <p:sp>
        <p:nvSpPr>
          <p:cNvPr id="108547" name="Content Placeholder 2"/>
          <p:cNvSpPr>
            <a:spLocks noGrp="1"/>
          </p:cNvSpPr>
          <p:nvPr>
            <p:ph idx="1"/>
          </p:nvPr>
        </p:nvSpPr>
        <p:spPr/>
        <p:txBody>
          <a:bodyPr/>
          <a:lstStyle/>
          <a:p>
            <a:pPr marL="0" indent="0" eaLnBrk="1" hangingPunct="1">
              <a:spcBef>
                <a:spcPct val="50000"/>
              </a:spcBef>
              <a:buFontTx/>
              <a:buNone/>
            </a:pPr>
            <a:r>
              <a:rPr lang="en-US" sz="2000" dirty="0">
                <a:latin typeface="Times New Roman" charset="0"/>
                <a:ea typeface="MS PGothic" charset="0"/>
              </a:rPr>
              <a:t>Example of a grammar for a small language: </a:t>
            </a:r>
          </a:p>
          <a:p>
            <a:pPr marL="0" indent="0" eaLnBrk="1" hangingPunct="1">
              <a:spcBef>
                <a:spcPct val="50000"/>
              </a:spcBef>
              <a:buFontTx/>
              <a:buNone/>
            </a:pPr>
            <a:r>
              <a:rPr lang="en-US" sz="2000" dirty="0">
                <a:latin typeface="Times New Roman" charset="0"/>
                <a:ea typeface="MS PGothic" charset="0"/>
              </a:rPr>
              <a:t>G = ({&lt;program&gt;, &lt;</a:t>
            </a:r>
            <a:r>
              <a:rPr lang="en-US" sz="2000" dirty="0" err="1">
                <a:latin typeface="Times New Roman" charset="0"/>
                <a:ea typeface="MS PGothic" charset="0"/>
              </a:rPr>
              <a:t>stmt</a:t>
            </a:r>
            <a:r>
              <a:rPr lang="en-US" sz="2000" dirty="0">
                <a:latin typeface="Times New Roman" charset="0"/>
                <a:ea typeface="MS PGothic" charset="0"/>
              </a:rPr>
              <a:t>-list&gt;, &lt;</a:t>
            </a:r>
            <a:r>
              <a:rPr lang="en-US" sz="2000" dirty="0" err="1">
                <a:latin typeface="Times New Roman" charset="0"/>
                <a:ea typeface="MS PGothic" charset="0"/>
              </a:rPr>
              <a:t>stmt</a:t>
            </a:r>
            <a:r>
              <a:rPr lang="en-US" sz="2000" dirty="0">
                <a:latin typeface="Times New Roman" charset="0"/>
                <a:ea typeface="MS PGothic" charset="0"/>
              </a:rPr>
              <a:t>&gt;, &lt;expression&gt;}, </a:t>
            </a:r>
            <a:br>
              <a:rPr lang="en-US" sz="2000" dirty="0">
                <a:latin typeface="Times New Roman" charset="0"/>
                <a:ea typeface="MS PGothic" charset="0"/>
              </a:rPr>
            </a:br>
            <a:r>
              <a:rPr lang="en-US" sz="2000" dirty="0">
                <a:latin typeface="Times New Roman" charset="0"/>
                <a:ea typeface="MS PGothic" charset="0"/>
              </a:rPr>
              <a:t>        {begin, end, ident, ;, =, +, -}, R, &lt;program&gt;) where R is</a:t>
            </a:r>
          </a:p>
          <a:p>
            <a:pPr marL="0" indent="0" eaLnBrk="1" hangingPunct="1">
              <a:spcBef>
                <a:spcPct val="50000"/>
              </a:spcBef>
              <a:buFontTx/>
              <a:buNone/>
            </a:pPr>
            <a:r>
              <a:rPr lang="en-US" sz="2000" dirty="0">
                <a:latin typeface="Times New Roman" charset="0"/>
                <a:ea typeface="MS PGothic" charset="0"/>
              </a:rPr>
              <a:t>	&lt;program&gt;	</a:t>
            </a:r>
            <a:r>
              <a:rPr lang="en-US" sz="2000" dirty="0">
                <a:latin typeface="Times New Roman" charset="0"/>
                <a:ea typeface="MS PGothic" charset="0"/>
                <a:sym typeface="Wingdings" charset="0"/>
              </a:rPr>
              <a:t> begin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 end</a:t>
            </a:r>
          </a:p>
          <a:p>
            <a:pPr marL="0" indent="0" eaLnBrk="1" hangingPunct="1">
              <a:spcBef>
                <a:spcPct val="50000"/>
              </a:spcBef>
              <a:buFontTx/>
              <a:buNone/>
            </a:pPr>
            <a:r>
              <a:rPr lang="en-US" sz="2000" dirty="0">
                <a:latin typeface="Times New Roman" charset="0"/>
                <a:ea typeface="MS PGothic" charset="0"/>
                <a:sym typeface="Wingdings" charset="0"/>
              </a:rPr>
              <a:t>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a:t>
            </a:r>
          </a:p>
          <a:p>
            <a:pPr marL="0" indent="0" eaLnBrk="1" hangingPunct="1">
              <a:spcBef>
                <a:spcPct val="50000"/>
              </a:spcBef>
              <a:buFontTx/>
              <a:buNone/>
            </a:pPr>
            <a:r>
              <a:rPr lang="en-US" sz="2000" dirty="0">
                <a:latin typeface="Times New Roman" charset="0"/>
                <a:ea typeface="MS PGothic" charset="0"/>
                <a:sym typeface="Wingdings" charset="0"/>
              </a:rPr>
              <a:t>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ident = &lt;expression&gt;</a:t>
            </a:r>
          </a:p>
          <a:p>
            <a:pPr marL="0" indent="0" eaLnBrk="1" hangingPunct="1">
              <a:spcBef>
                <a:spcPct val="50000"/>
              </a:spcBef>
              <a:buFontTx/>
              <a:buNone/>
            </a:pPr>
            <a:r>
              <a:rPr lang="en-US" sz="2000" dirty="0">
                <a:latin typeface="Times New Roman" charset="0"/>
                <a:ea typeface="MS PGothic" charset="0"/>
                <a:sym typeface="Wingdings" charset="0"/>
              </a:rPr>
              <a:t>	&lt;expression&gt; 	 ident + ident | ident - ident | ident </a:t>
            </a:r>
          </a:p>
          <a:p>
            <a:pPr marL="0" indent="0" eaLnBrk="1" hangingPunct="1">
              <a:spcBef>
                <a:spcPct val="50000"/>
              </a:spcBef>
              <a:buFontTx/>
              <a:buNone/>
            </a:pPr>
            <a:r>
              <a:rPr lang="en-US" sz="2000" dirty="0">
                <a:latin typeface="Times New Roman" charset="0"/>
                <a:ea typeface="MS PGothic" charset="0"/>
                <a:sym typeface="Wingdings" charset="0"/>
              </a:rPr>
              <a:t>Here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ident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is a token return from a scanner, as are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begin</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end</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endParaRPr lang="en-US" altLang="ja-JP" sz="2000" dirty="0">
              <a:latin typeface="Times New Roman" charset="0"/>
              <a:ea typeface="MS PGothic" charset="0"/>
              <a:sym typeface="Wingdings" charset="0"/>
            </a:endParaRPr>
          </a:p>
          <a:p>
            <a:pPr marL="0" indent="0" eaLnBrk="1" hangingPunct="1">
              <a:spcBef>
                <a:spcPct val="50000"/>
              </a:spcBef>
              <a:buFontTx/>
              <a:buNone/>
            </a:pPr>
            <a:r>
              <a:rPr lang="en-US" sz="2000" dirty="0">
                <a:latin typeface="Times New Roman" charset="0"/>
                <a:ea typeface="MS PGothic" charset="0"/>
                <a:sym typeface="Wingdings" charset="0"/>
              </a:rPr>
              <a:t>Note that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is a separator (Pascal style) not a terminator (C style).</a:t>
            </a:r>
            <a:endParaRPr lang="en-US" sz="2000" dirty="0">
              <a:latin typeface="Times New Roman" charset="0"/>
              <a:ea typeface="MS PGothic" charset="0"/>
              <a:sym typeface="Wingdings" charset="0"/>
            </a:endParaRPr>
          </a:p>
        </p:txBody>
      </p:sp>
      <p:sp>
        <p:nvSpPr>
          <p:cNvPr id="1085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794B4C-BD89-5B4B-8457-1AA3587CE1F1}" type="datetime1">
              <a:rPr lang="en-US" smtClean="0"/>
              <a:t>4/7/19</a:t>
            </a:fld>
            <a:endParaRPr lang="en-US"/>
          </a:p>
        </p:txBody>
      </p:sp>
      <p:sp>
        <p:nvSpPr>
          <p:cNvPr id="1085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4CB42F-14BB-7446-B800-7F35DAA94E08}" type="slidenum">
              <a:rPr lang="en-US"/>
              <a:pPr/>
              <a:t>145</a:t>
            </a:fld>
            <a:endParaRPr lang="en-US"/>
          </a:p>
        </p:txBody>
      </p:sp>
      <p:sp>
        <p:nvSpPr>
          <p:cNvPr id="7" name="Footer Placeholder 4">
            <a:extLst>
              <a:ext uri="{FF2B5EF4-FFF2-40B4-BE49-F238E27FC236}">
                <a16:creationId xmlns:a16="http://schemas.microsoft.com/office/drawing/2014/main" id="{9452CCFA-D9B0-2C42-8EE1-9E968B23710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23468278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dirty="0">
                <a:latin typeface="Arial" charset="0"/>
                <a:ea typeface="MS PGothic" charset="0"/>
              </a:rPr>
              <a:t>Derivation</a:t>
            </a:r>
          </a:p>
        </p:txBody>
      </p:sp>
      <p:sp>
        <p:nvSpPr>
          <p:cNvPr id="1095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D9BD0C-331B-A04F-A212-0FA45BCC7621}" type="datetime1">
              <a:rPr lang="en-US" smtClean="0"/>
              <a:t>4/7/19</a:t>
            </a:fld>
            <a:endParaRPr lang="en-US"/>
          </a:p>
        </p:txBody>
      </p:sp>
      <p:sp>
        <p:nvSpPr>
          <p:cNvPr id="1095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AEBF15B-242F-104F-ACE4-57D9BA958B03}" type="slidenum">
              <a:rPr lang="en-US"/>
              <a:pPr/>
              <a:t>146</a:t>
            </a:fld>
            <a:endParaRPr lang="en-US"/>
          </a:p>
        </p:txBody>
      </p:sp>
      <p:sp>
        <p:nvSpPr>
          <p:cNvPr id="109574" name="Line 4"/>
          <p:cNvSpPr>
            <a:spLocks noChangeShapeType="1"/>
          </p:cNvSpPr>
          <p:nvPr/>
        </p:nvSpPr>
        <p:spPr bwMode="auto">
          <a:xfrm>
            <a:off x="457200" y="1143000"/>
            <a:ext cx="7696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575" name="Text Box 6"/>
          <p:cNvSpPr txBox="1">
            <a:spLocks noChangeArrowheads="1"/>
          </p:cNvSpPr>
          <p:nvPr/>
        </p:nvSpPr>
        <p:spPr bwMode="auto">
          <a:xfrm>
            <a:off x="838200" y="1371600"/>
            <a:ext cx="666862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u="sng" dirty="0"/>
              <a:t>A sentence generation is called a derivation.</a:t>
            </a:r>
          </a:p>
          <a:p>
            <a:pPr eaLnBrk="1" hangingPunct="1"/>
            <a:endParaRPr lang="en-US" b="1" u="sng" dirty="0"/>
          </a:p>
          <a:p>
            <a:pPr eaLnBrk="1" hangingPunct="1"/>
            <a:r>
              <a:rPr lang="en-US" sz="1800" b="1" dirty="0"/>
              <a:t>Grammar for a simple </a:t>
            </a:r>
          </a:p>
          <a:p>
            <a:pPr eaLnBrk="1" hangingPunct="1"/>
            <a:r>
              <a:rPr lang="en-US" sz="1800" b="1" dirty="0"/>
              <a:t>assignment statement:</a:t>
            </a:r>
          </a:p>
          <a:p>
            <a:pPr eaLnBrk="1" hangingPunct="1"/>
            <a:endParaRPr lang="en-US" sz="1800" b="1" dirty="0"/>
          </a:p>
          <a:p>
            <a:pPr eaLnBrk="1" hangingPunct="1"/>
            <a:r>
              <a:rPr lang="en-US" sz="1800" b="1" dirty="0"/>
              <a:t>R1  &lt;</a:t>
            </a:r>
            <a:r>
              <a:rPr lang="en-US" sz="1800" b="1" dirty="0" err="1"/>
              <a:t>assgn</a:t>
            </a:r>
            <a:r>
              <a:rPr lang="en-US" sz="1800" b="1" dirty="0"/>
              <a:t>&gt; </a:t>
            </a:r>
            <a:r>
              <a:rPr lang="en-US" sz="1800" b="1" dirty="0">
                <a:sym typeface="Wingdings" charset="0"/>
              </a:rPr>
              <a:t> &lt;id&gt; := &lt;expr&gt;</a:t>
            </a:r>
          </a:p>
          <a:p>
            <a:pPr eaLnBrk="1" hangingPunct="1"/>
            <a:r>
              <a:rPr lang="en-US" sz="1800" b="1" dirty="0">
                <a:sym typeface="Wingdings" charset="0"/>
              </a:rPr>
              <a:t>R2  &lt;id&gt;	         a | b | c</a:t>
            </a:r>
          </a:p>
          <a:p>
            <a:pPr eaLnBrk="1" hangingPunct="1"/>
            <a:r>
              <a:rPr lang="en-US" sz="1800" b="1" dirty="0">
                <a:sym typeface="Wingdings" charset="0"/>
              </a:rPr>
              <a:t>R3  &lt;expr&gt;     &lt;id&gt; + &lt;expr&gt;</a:t>
            </a:r>
          </a:p>
          <a:p>
            <a:pPr eaLnBrk="1" hangingPunct="1"/>
            <a:r>
              <a:rPr lang="en-US" sz="1800" b="1" dirty="0">
                <a:sym typeface="Wingdings" charset="0"/>
              </a:rPr>
              <a:t>R4	         |   &lt;id&gt; * &lt;expr&gt;</a:t>
            </a:r>
          </a:p>
          <a:p>
            <a:pPr eaLnBrk="1" hangingPunct="1"/>
            <a:r>
              <a:rPr lang="en-US" sz="1800" b="1" dirty="0">
                <a:sym typeface="Wingdings" charset="0"/>
              </a:rPr>
              <a:t>R5	         |   ( &lt;expr&gt; )</a:t>
            </a:r>
          </a:p>
          <a:p>
            <a:pPr eaLnBrk="1" hangingPunct="1"/>
            <a:r>
              <a:rPr lang="en-US" sz="1800" b="1" dirty="0">
                <a:sym typeface="Wingdings" charset="0"/>
              </a:rPr>
              <a:t>R6                   | &lt;id&gt;</a:t>
            </a:r>
            <a:endParaRPr lang="en-US" b="1" dirty="0"/>
          </a:p>
        </p:txBody>
      </p:sp>
      <p:sp>
        <p:nvSpPr>
          <p:cNvPr id="109576" name="Text Box 7"/>
          <p:cNvSpPr txBox="1">
            <a:spLocks noChangeArrowheads="1"/>
          </p:cNvSpPr>
          <p:nvPr/>
        </p:nvSpPr>
        <p:spPr bwMode="auto">
          <a:xfrm>
            <a:off x="4602163" y="1905000"/>
            <a:ext cx="458651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800" b="1" dirty="0"/>
              <a:t>The statement a := b * ( a + c ) </a:t>
            </a:r>
          </a:p>
          <a:p>
            <a:pPr eaLnBrk="1" hangingPunct="1"/>
            <a:r>
              <a:rPr lang="en-US" sz="1800" b="1" dirty="0"/>
              <a:t>Is generated by the </a:t>
            </a:r>
            <a:r>
              <a:rPr lang="en-US" sz="1800" b="1" dirty="0">
                <a:solidFill>
                  <a:srgbClr val="0000FF"/>
                </a:solidFill>
              </a:rPr>
              <a:t>leftmost derivation</a:t>
            </a:r>
            <a:r>
              <a:rPr lang="en-US" sz="1800" b="1" dirty="0"/>
              <a:t>:</a:t>
            </a:r>
          </a:p>
          <a:p>
            <a:pPr eaLnBrk="1" hangingPunct="1"/>
            <a:endParaRPr lang="en-US" sz="1800" b="1" dirty="0"/>
          </a:p>
          <a:p>
            <a:pPr eaLnBrk="1" hangingPunct="1"/>
            <a:r>
              <a:rPr lang="en-US" sz="1800" b="1" dirty="0"/>
              <a:t>&lt;</a:t>
            </a:r>
            <a:r>
              <a:rPr lang="en-US" sz="1800" b="1" dirty="0" err="1"/>
              <a:t>assgn</a:t>
            </a:r>
            <a:r>
              <a:rPr lang="en-US" sz="1800" b="1" dirty="0"/>
              <a:t>&gt; </a:t>
            </a:r>
            <a:r>
              <a:rPr lang="en-US" sz="1800" b="1" dirty="0">
                <a:sym typeface="Symbol" charset="0"/>
              </a:rPr>
              <a:t></a:t>
            </a:r>
            <a:r>
              <a:rPr lang="en-US" sz="1800" b="1" dirty="0">
                <a:sym typeface="Wingdings" charset="0"/>
              </a:rPr>
              <a:t> &lt;id&gt; := &lt;expr&gt;	      R1</a:t>
            </a:r>
          </a:p>
          <a:p>
            <a:pPr eaLnBrk="1" hangingPunct="1"/>
            <a:r>
              <a:rPr lang="en-US" sz="1800" b="1" dirty="0">
                <a:sym typeface="Wingdings" charset="0"/>
              </a:rPr>
              <a:t> 	 </a:t>
            </a:r>
            <a:r>
              <a:rPr lang="en-US" sz="1800" b="1" dirty="0">
                <a:sym typeface="Symbol" charset="0"/>
              </a:rPr>
              <a:t></a:t>
            </a:r>
            <a:r>
              <a:rPr lang="en-US" sz="1800" b="1" dirty="0">
                <a:sym typeface="Wingdings" charset="0"/>
              </a:rPr>
              <a:t> a := &lt;expr&gt;		      R2</a:t>
            </a:r>
          </a:p>
          <a:p>
            <a:pPr eaLnBrk="1" hangingPunct="1"/>
            <a:r>
              <a:rPr lang="en-US" sz="1800" b="1" dirty="0">
                <a:sym typeface="Wingdings" charset="0"/>
              </a:rPr>
              <a:t> 	 </a:t>
            </a:r>
            <a:r>
              <a:rPr lang="en-US" sz="1800" b="1" dirty="0">
                <a:sym typeface="Symbol" charset="0"/>
              </a:rPr>
              <a:t> </a:t>
            </a:r>
            <a:r>
              <a:rPr lang="en-US" sz="1800" b="1" dirty="0">
                <a:sym typeface="Wingdings" charset="0"/>
              </a:rPr>
              <a:t>a := &lt;id&gt; * &lt;expr&gt;	      R4</a:t>
            </a:r>
          </a:p>
          <a:p>
            <a:pPr eaLnBrk="1" hangingPunct="1"/>
            <a:r>
              <a:rPr lang="en-US" sz="1800" b="1" dirty="0">
                <a:sym typeface="Wingdings" charset="0"/>
              </a:rPr>
              <a:t>	 </a:t>
            </a:r>
            <a:r>
              <a:rPr lang="en-US" sz="1800" b="1" dirty="0">
                <a:sym typeface="Symbol" charset="0"/>
              </a:rPr>
              <a:t> </a:t>
            </a:r>
            <a:r>
              <a:rPr lang="en-US" sz="1800" b="1" dirty="0">
                <a:sym typeface="Wingdings" charset="0"/>
              </a:rPr>
              <a:t>a := b * &lt;expr&gt;	      R2</a:t>
            </a:r>
          </a:p>
          <a:p>
            <a:pPr eaLnBrk="1" hangingPunct="1"/>
            <a:r>
              <a:rPr lang="en-US" sz="1800" b="1" dirty="0">
                <a:sym typeface="Wingdings" charset="0"/>
              </a:rPr>
              <a:t>	 </a:t>
            </a:r>
            <a:r>
              <a:rPr lang="en-US" sz="1800" b="1" dirty="0">
                <a:sym typeface="Symbol" charset="0"/>
              </a:rPr>
              <a:t> </a:t>
            </a:r>
            <a:r>
              <a:rPr lang="en-US" sz="1800" b="1" dirty="0">
                <a:sym typeface="Wingdings" charset="0"/>
              </a:rPr>
              <a:t>a := b * ( &lt;expr&gt; )               R5</a:t>
            </a:r>
          </a:p>
          <a:p>
            <a:pPr eaLnBrk="1" hangingPunct="1"/>
            <a:r>
              <a:rPr lang="en-US" sz="1800" b="1" dirty="0">
                <a:sym typeface="Wingdings" charset="0"/>
              </a:rPr>
              <a:t>	 </a:t>
            </a:r>
            <a:r>
              <a:rPr lang="en-US" sz="1800" b="1" dirty="0">
                <a:sym typeface="Symbol" charset="0"/>
              </a:rPr>
              <a:t> </a:t>
            </a:r>
            <a:r>
              <a:rPr lang="en-US" sz="1800" b="1" dirty="0">
                <a:sym typeface="Wingdings" charset="0"/>
              </a:rPr>
              <a:t>a := b * ( &lt;id&gt; + &lt;expr&gt; )   R3</a:t>
            </a:r>
          </a:p>
          <a:p>
            <a:pPr eaLnBrk="1" hangingPunct="1"/>
            <a:r>
              <a:rPr lang="en-US" sz="1800" b="1" dirty="0">
                <a:sym typeface="Wingdings" charset="0"/>
              </a:rPr>
              <a:t>	 </a:t>
            </a:r>
            <a:r>
              <a:rPr lang="en-US" sz="1800" b="1" dirty="0">
                <a:sym typeface="Symbol" charset="0"/>
              </a:rPr>
              <a:t> </a:t>
            </a:r>
            <a:r>
              <a:rPr lang="en-US" sz="1800" b="1" dirty="0">
                <a:sym typeface="Wingdings" charset="0"/>
              </a:rPr>
              <a:t>a := b * ( a + &lt;expr&gt; )	      R2</a:t>
            </a:r>
          </a:p>
          <a:p>
            <a:pPr eaLnBrk="1" hangingPunct="1"/>
            <a:r>
              <a:rPr lang="en-US" sz="1800" b="1" dirty="0">
                <a:sym typeface="Wingdings" charset="0"/>
              </a:rPr>
              <a:t>	 </a:t>
            </a:r>
            <a:r>
              <a:rPr lang="en-US" sz="1800" b="1" dirty="0">
                <a:sym typeface="Symbol" charset="0"/>
              </a:rPr>
              <a:t> </a:t>
            </a:r>
            <a:r>
              <a:rPr lang="en-US" sz="1800" b="1" dirty="0">
                <a:sym typeface="Wingdings" charset="0"/>
              </a:rPr>
              <a:t>a := b * ( a + &lt;id&gt; )	      R6</a:t>
            </a:r>
          </a:p>
          <a:p>
            <a:pPr eaLnBrk="1" hangingPunct="1"/>
            <a:r>
              <a:rPr lang="en-US" sz="1800" b="1" dirty="0">
                <a:sym typeface="Wingdings" charset="0"/>
              </a:rPr>
              <a:t>	 </a:t>
            </a:r>
            <a:r>
              <a:rPr lang="en-US" sz="1800" b="1" dirty="0">
                <a:sym typeface="Symbol" charset="0"/>
              </a:rPr>
              <a:t> </a:t>
            </a:r>
            <a:r>
              <a:rPr lang="en-US" sz="1800" b="1" dirty="0">
                <a:sym typeface="Wingdings" charset="0"/>
              </a:rPr>
              <a:t>a := b * ( a + c )	      R2</a:t>
            </a:r>
          </a:p>
        </p:txBody>
      </p:sp>
      <p:sp>
        <p:nvSpPr>
          <p:cNvPr id="109577" name="Text Box 8"/>
          <p:cNvSpPr txBox="1">
            <a:spLocks noChangeArrowheads="1"/>
          </p:cNvSpPr>
          <p:nvPr/>
        </p:nvSpPr>
        <p:spPr bwMode="auto">
          <a:xfrm>
            <a:off x="822325" y="4989513"/>
            <a:ext cx="35702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800" dirty="0"/>
              <a:t>In a </a:t>
            </a:r>
            <a:r>
              <a:rPr lang="en-US" sz="1800" b="1" dirty="0">
                <a:solidFill>
                  <a:srgbClr val="0000FF"/>
                </a:solidFill>
              </a:rPr>
              <a:t>leftmost derivation</a:t>
            </a:r>
            <a:r>
              <a:rPr lang="en-US" sz="1800" dirty="0"/>
              <a:t> only the</a:t>
            </a:r>
          </a:p>
          <a:p>
            <a:pPr eaLnBrk="1" hangingPunct="1"/>
            <a:r>
              <a:rPr lang="en-US" sz="1800" dirty="0"/>
              <a:t>leftmost non-terminal is replaced</a:t>
            </a:r>
          </a:p>
        </p:txBody>
      </p:sp>
      <p:sp>
        <p:nvSpPr>
          <p:cNvPr id="10" name="Footer Placeholder 4">
            <a:extLst>
              <a:ext uri="{FF2B5EF4-FFF2-40B4-BE49-F238E27FC236}">
                <a16:creationId xmlns:a16="http://schemas.microsoft.com/office/drawing/2014/main" id="{EFE68DEC-5B8C-584C-9C8C-99130717DCF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0025361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atin typeface="Arial" charset="0"/>
                <a:ea typeface="MS PGothic" charset="0"/>
              </a:rPr>
              <a:t>Parse Trees</a:t>
            </a:r>
          </a:p>
        </p:txBody>
      </p:sp>
      <p:sp>
        <p:nvSpPr>
          <p:cNvPr id="11059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BEF192-ECFF-DF49-A8EF-597CA503F4C4}" type="datetime1">
              <a:rPr lang="en-US" smtClean="0"/>
              <a:t>4/7/19</a:t>
            </a:fld>
            <a:endParaRPr lang="en-US"/>
          </a:p>
        </p:txBody>
      </p:sp>
      <p:sp>
        <p:nvSpPr>
          <p:cNvPr id="1105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77F6765-E9A9-7044-AE94-FA90A32F0FBA}" type="slidenum">
              <a:rPr lang="en-US"/>
              <a:pPr/>
              <a:t>147</a:t>
            </a:fld>
            <a:endParaRPr lang="en-US"/>
          </a:p>
        </p:txBody>
      </p:sp>
      <p:sp>
        <p:nvSpPr>
          <p:cNvPr id="110598" name="Line 3"/>
          <p:cNvSpPr>
            <a:spLocks noChangeShapeType="1"/>
          </p:cNvSpPr>
          <p:nvPr/>
        </p:nvSpPr>
        <p:spPr bwMode="auto">
          <a:xfrm>
            <a:off x="457200" y="1143000"/>
            <a:ext cx="7696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599" name="Text Box 4"/>
          <p:cNvSpPr txBox="1">
            <a:spLocks noChangeArrowheads="1"/>
          </p:cNvSpPr>
          <p:nvPr/>
        </p:nvSpPr>
        <p:spPr bwMode="auto">
          <a:xfrm>
            <a:off x="838200" y="1143000"/>
            <a:ext cx="8062913"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u="sng" dirty="0"/>
              <a:t>A parse tree is a graphical representation of a derivation</a:t>
            </a:r>
          </a:p>
          <a:p>
            <a:pPr eaLnBrk="1" hangingPunct="1"/>
            <a:r>
              <a:rPr lang="en-US" sz="1600" b="1" dirty="0"/>
              <a:t>For instance the parse tree for the statement  a := b * ( a + c )  is:</a:t>
            </a:r>
          </a:p>
          <a:p>
            <a:pPr eaLnBrk="1" hangingPunct="1"/>
            <a:endParaRPr lang="en-US" sz="1600" b="1" dirty="0"/>
          </a:p>
          <a:p>
            <a:pPr eaLnBrk="1" hangingPunct="1"/>
            <a:r>
              <a:rPr lang="en-US" b="1" dirty="0"/>
              <a:t>			</a:t>
            </a:r>
            <a:r>
              <a:rPr lang="en-US" sz="1400" b="1" dirty="0"/>
              <a:t>&lt;assign&gt;</a:t>
            </a:r>
          </a:p>
          <a:p>
            <a:pPr eaLnBrk="1" hangingPunct="1"/>
            <a:endParaRPr lang="en-US" sz="1400" b="1" dirty="0"/>
          </a:p>
          <a:p>
            <a:pPr eaLnBrk="1" hangingPunct="1"/>
            <a:endParaRPr lang="en-US" sz="1400" b="1" dirty="0"/>
          </a:p>
          <a:p>
            <a:pPr eaLnBrk="1" hangingPunct="1"/>
            <a:r>
              <a:rPr lang="en-US" sz="1400" b="1" dirty="0"/>
              <a:t>	       &lt;id&gt;      	       :=		&lt;expr&gt;</a:t>
            </a:r>
          </a:p>
          <a:p>
            <a:pPr eaLnBrk="1" hangingPunct="1"/>
            <a:endParaRPr lang="en-US" sz="1400" b="1" dirty="0"/>
          </a:p>
          <a:p>
            <a:pPr eaLnBrk="1" hangingPunct="1"/>
            <a:endParaRPr lang="en-US" sz="1400" b="1" dirty="0"/>
          </a:p>
          <a:p>
            <a:pPr eaLnBrk="1" hangingPunct="1"/>
            <a:r>
              <a:rPr lang="en-US" sz="1400" b="1" dirty="0"/>
              <a:t>	          a		      &lt;id&gt;		      *		&lt;expr&gt;</a:t>
            </a:r>
          </a:p>
          <a:p>
            <a:pPr eaLnBrk="1" hangingPunct="1"/>
            <a:endParaRPr lang="en-US" sz="1400" b="1" dirty="0"/>
          </a:p>
          <a:p>
            <a:pPr eaLnBrk="1" hangingPunct="1"/>
            <a:endParaRPr lang="en-US" sz="1400" b="1" dirty="0"/>
          </a:p>
          <a:p>
            <a:pPr eaLnBrk="1" hangingPunct="1"/>
            <a:r>
              <a:rPr lang="en-US" b="1" dirty="0"/>
              <a:t>		</a:t>
            </a:r>
            <a:r>
              <a:rPr lang="en-US" sz="1400" b="1" dirty="0"/>
              <a:t>	        b			      (	&lt;expr&gt;            )</a:t>
            </a:r>
          </a:p>
          <a:p>
            <a:pPr eaLnBrk="1" hangingPunct="1"/>
            <a:endParaRPr lang="en-US" sz="1400" b="1" dirty="0"/>
          </a:p>
          <a:p>
            <a:pPr eaLnBrk="1" hangingPunct="1"/>
            <a:r>
              <a:rPr lang="en-US" sz="1400" b="1" dirty="0"/>
              <a:t>						     </a:t>
            </a:r>
          </a:p>
          <a:p>
            <a:pPr eaLnBrk="1" hangingPunct="1"/>
            <a:r>
              <a:rPr lang="en-US" sz="1400" b="1" dirty="0"/>
              <a:t>						    &lt;id&gt;	      +          &lt;expr&gt;</a:t>
            </a:r>
          </a:p>
          <a:p>
            <a:pPr eaLnBrk="1" hangingPunct="1"/>
            <a:endParaRPr lang="en-US" sz="1400" b="1" dirty="0"/>
          </a:p>
          <a:p>
            <a:pPr eaLnBrk="1" hangingPunct="1"/>
            <a:endParaRPr lang="en-US" sz="1400" b="1" dirty="0"/>
          </a:p>
          <a:p>
            <a:pPr eaLnBrk="1" hangingPunct="1"/>
            <a:r>
              <a:rPr lang="en-US" sz="1400" b="1" dirty="0"/>
              <a:t>						       a		   &lt;id&gt;</a:t>
            </a:r>
          </a:p>
          <a:p>
            <a:pPr eaLnBrk="1" hangingPunct="1"/>
            <a:endParaRPr lang="en-US" sz="1400" b="1" dirty="0"/>
          </a:p>
          <a:p>
            <a:pPr eaLnBrk="1" hangingPunct="1"/>
            <a:endParaRPr lang="en-US" sz="1400" b="1" dirty="0"/>
          </a:p>
          <a:p>
            <a:pPr eaLnBrk="1" hangingPunct="1"/>
            <a:r>
              <a:rPr lang="en-US" sz="1400" b="1" dirty="0"/>
              <a:t>								      c</a:t>
            </a:r>
          </a:p>
          <a:p>
            <a:pPr eaLnBrk="1" hangingPunct="1"/>
            <a:r>
              <a:rPr lang="en-US" b="1" dirty="0"/>
              <a:t> </a:t>
            </a:r>
            <a:endParaRPr lang="en-US" b="1" dirty="0">
              <a:sym typeface="Wingdings" charset="0"/>
            </a:endParaRPr>
          </a:p>
        </p:txBody>
      </p:sp>
      <p:sp>
        <p:nvSpPr>
          <p:cNvPr id="110600" name="Line 7"/>
          <p:cNvSpPr>
            <a:spLocks noChangeShapeType="1"/>
          </p:cNvSpPr>
          <p:nvPr/>
        </p:nvSpPr>
        <p:spPr bwMode="auto">
          <a:xfrm flipH="1">
            <a:off x="2590800" y="213360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1" name="Line 8"/>
          <p:cNvSpPr>
            <a:spLocks noChangeShapeType="1"/>
          </p:cNvSpPr>
          <p:nvPr/>
        </p:nvSpPr>
        <p:spPr bwMode="auto">
          <a:xfrm>
            <a:off x="40386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2" name="Line 9"/>
          <p:cNvSpPr>
            <a:spLocks noChangeShapeType="1"/>
          </p:cNvSpPr>
          <p:nvPr/>
        </p:nvSpPr>
        <p:spPr bwMode="auto">
          <a:xfrm>
            <a:off x="4419600" y="2133600"/>
            <a:ext cx="1143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3" name="Line 10"/>
          <p:cNvSpPr>
            <a:spLocks noChangeShapeType="1"/>
          </p:cNvSpPr>
          <p:nvPr/>
        </p:nvSpPr>
        <p:spPr bwMode="auto">
          <a:xfrm flipH="1">
            <a:off x="4343400" y="281940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4" name="Line 11"/>
          <p:cNvSpPr>
            <a:spLocks noChangeShapeType="1"/>
          </p:cNvSpPr>
          <p:nvPr/>
        </p:nvSpPr>
        <p:spPr bwMode="auto">
          <a:xfrm>
            <a:off x="6096000" y="2743200"/>
            <a:ext cx="1219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5" name="Line 12"/>
          <p:cNvSpPr>
            <a:spLocks noChangeShapeType="1"/>
          </p:cNvSpPr>
          <p:nvPr/>
        </p:nvSpPr>
        <p:spPr bwMode="auto">
          <a:xfrm>
            <a:off x="5791200" y="2819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6" name="Line 13"/>
          <p:cNvSpPr>
            <a:spLocks noChangeShapeType="1"/>
          </p:cNvSpPr>
          <p:nvPr/>
        </p:nvSpPr>
        <p:spPr bwMode="auto">
          <a:xfrm>
            <a:off x="4114800" y="3505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7" name="Line 14"/>
          <p:cNvSpPr>
            <a:spLocks noChangeShapeType="1"/>
          </p:cNvSpPr>
          <p:nvPr/>
        </p:nvSpPr>
        <p:spPr bwMode="auto">
          <a:xfrm flipH="1">
            <a:off x="6781800" y="3429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8" name="Line 15"/>
          <p:cNvSpPr>
            <a:spLocks noChangeShapeType="1"/>
          </p:cNvSpPr>
          <p:nvPr/>
        </p:nvSpPr>
        <p:spPr bwMode="auto">
          <a:xfrm>
            <a:off x="7924800" y="3429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9" name="Line 16"/>
          <p:cNvSpPr>
            <a:spLocks noChangeShapeType="1"/>
          </p:cNvSpPr>
          <p:nvPr/>
        </p:nvSpPr>
        <p:spPr bwMode="auto">
          <a:xfrm>
            <a:off x="7620000" y="41910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0" name="Line 17"/>
          <p:cNvSpPr>
            <a:spLocks noChangeShapeType="1"/>
          </p:cNvSpPr>
          <p:nvPr/>
        </p:nvSpPr>
        <p:spPr bwMode="auto">
          <a:xfrm flipH="1">
            <a:off x="6858000" y="4114800"/>
            <a:ext cx="457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1" name="Line 18"/>
          <p:cNvSpPr>
            <a:spLocks noChangeShapeType="1"/>
          </p:cNvSpPr>
          <p:nvPr/>
        </p:nvSpPr>
        <p:spPr bwMode="auto">
          <a:xfrm>
            <a:off x="7924800" y="41148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2" name="Line 19"/>
          <p:cNvSpPr>
            <a:spLocks noChangeShapeType="1"/>
          </p:cNvSpPr>
          <p:nvPr/>
        </p:nvSpPr>
        <p:spPr bwMode="auto">
          <a:xfrm>
            <a:off x="6781800" y="4876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3" name="Line 20"/>
          <p:cNvSpPr>
            <a:spLocks noChangeShapeType="1"/>
          </p:cNvSpPr>
          <p:nvPr/>
        </p:nvSpPr>
        <p:spPr bwMode="auto">
          <a:xfrm>
            <a:off x="8534400" y="4876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4" name="Line 21"/>
          <p:cNvSpPr>
            <a:spLocks noChangeShapeType="1"/>
          </p:cNvSpPr>
          <p:nvPr/>
        </p:nvSpPr>
        <p:spPr bwMode="auto">
          <a:xfrm>
            <a:off x="7620000" y="3505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5" name="Line 22"/>
          <p:cNvSpPr>
            <a:spLocks noChangeShapeType="1"/>
          </p:cNvSpPr>
          <p:nvPr/>
        </p:nvSpPr>
        <p:spPr bwMode="auto">
          <a:xfrm>
            <a:off x="8534400" y="5486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6" name="Text Box 23"/>
          <p:cNvSpPr txBox="1">
            <a:spLocks noChangeArrowheads="1"/>
          </p:cNvSpPr>
          <p:nvPr/>
        </p:nvSpPr>
        <p:spPr bwMode="auto">
          <a:xfrm>
            <a:off x="441325" y="3870325"/>
            <a:ext cx="29908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Every internal node of a</a:t>
            </a:r>
          </a:p>
          <a:p>
            <a:pPr eaLnBrk="1" hangingPunct="1"/>
            <a:r>
              <a:rPr lang="en-US" sz="1600" b="1"/>
              <a:t>parse tree is labeled with</a:t>
            </a:r>
          </a:p>
          <a:p>
            <a:pPr eaLnBrk="1" hangingPunct="1"/>
            <a:r>
              <a:rPr lang="en-US" sz="1600" b="1"/>
              <a:t>a non-terminal symbol.</a:t>
            </a:r>
          </a:p>
          <a:p>
            <a:pPr eaLnBrk="1" hangingPunct="1"/>
            <a:endParaRPr lang="en-US" sz="1600" b="1"/>
          </a:p>
          <a:p>
            <a:pPr eaLnBrk="1" hangingPunct="1"/>
            <a:r>
              <a:rPr lang="en-US" sz="1600" b="1"/>
              <a:t>Every leaf is labeled with a </a:t>
            </a:r>
          </a:p>
          <a:p>
            <a:pPr eaLnBrk="1" hangingPunct="1"/>
            <a:r>
              <a:rPr lang="en-US" sz="1600" b="1"/>
              <a:t>terminal symbol.</a:t>
            </a:r>
          </a:p>
          <a:p>
            <a:pPr eaLnBrk="1" hangingPunct="1"/>
            <a:endParaRPr lang="en-US" sz="1600" b="1"/>
          </a:p>
          <a:p>
            <a:pPr eaLnBrk="1" hangingPunct="1"/>
            <a:r>
              <a:rPr lang="en-US" sz="1600" b="1"/>
              <a:t>The generated string is read </a:t>
            </a:r>
            <a:br>
              <a:rPr lang="en-US" sz="1600" b="1"/>
            </a:br>
            <a:r>
              <a:rPr lang="en-US" sz="1600" b="1"/>
              <a:t>left to right</a:t>
            </a:r>
          </a:p>
        </p:txBody>
      </p:sp>
      <p:sp>
        <p:nvSpPr>
          <p:cNvPr id="110617" name="Line 24"/>
          <p:cNvSpPr>
            <a:spLocks noChangeShapeType="1"/>
          </p:cNvSpPr>
          <p:nvPr/>
        </p:nvSpPr>
        <p:spPr bwMode="auto">
          <a:xfrm>
            <a:off x="2362200" y="2819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6" name="Footer Placeholder 4">
            <a:extLst>
              <a:ext uri="{FF2B5EF4-FFF2-40B4-BE49-F238E27FC236}">
                <a16:creationId xmlns:a16="http://schemas.microsoft.com/office/drawing/2014/main" id="{B439E1F6-A48D-2640-AB8E-4B6E4E2E5C2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92056107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atin typeface="Arial" charset="0"/>
                <a:ea typeface="MS PGothic" charset="0"/>
              </a:rPr>
              <a:t>Ambiguity</a:t>
            </a:r>
          </a:p>
        </p:txBody>
      </p:sp>
      <p:sp>
        <p:nvSpPr>
          <p:cNvPr id="111619" name="Content Placeholder 2"/>
          <p:cNvSpPr>
            <a:spLocks noGrp="1"/>
          </p:cNvSpPr>
          <p:nvPr>
            <p:ph idx="1"/>
          </p:nvPr>
        </p:nvSpPr>
        <p:spPr/>
        <p:txBody>
          <a:bodyPr/>
          <a:lstStyle/>
          <a:p>
            <a:pPr marL="0" indent="0" eaLnBrk="1" hangingPunct="1">
              <a:buFontTx/>
              <a:buNone/>
            </a:pPr>
            <a:r>
              <a:rPr lang="en-US" sz="1800" b="1" dirty="0">
                <a:latin typeface="Arial" charset="0"/>
                <a:ea typeface="MS PGothic" charset="0"/>
              </a:rPr>
              <a:t>A grammar that generates a sentence for which there are two or more </a:t>
            </a:r>
          </a:p>
          <a:p>
            <a:pPr marL="0" indent="0" eaLnBrk="1" hangingPunct="1">
              <a:buFontTx/>
              <a:buNone/>
            </a:pPr>
            <a:r>
              <a:rPr lang="en-US" sz="1800" b="1" dirty="0">
                <a:latin typeface="Arial" charset="0"/>
                <a:ea typeface="MS PGothic" charset="0"/>
              </a:rPr>
              <a:t>distinct parse trees is said to be </a:t>
            </a:r>
            <a:r>
              <a:rPr lang="ja-JP" altLang="en-US" sz="1800" b="1">
                <a:latin typeface="Arial" charset="0"/>
                <a:ea typeface="MS PGothic" charset="0"/>
              </a:rPr>
              <a:t>“</a:t>
            </a:r>
            <a:r>
              <a:rPr lang="en-US" altLang="ja-JP" sz="1800" b="1" u="sng" dirty="0">
                <a:latin typeface="Arial" charset="0"/>
                <a:ea typeface="MS PGothic" charset="0"/>
              </a:rPr>
              <a:t>ambiguous</a:t>
            </a:r>
            <a:r>
              <a:rPr lang="ja-JP" altLang="en-US" sz="1800" b="1">
                <a:latin typeface="Arial" charset="0"/>
                <a:ea typeface="MS PGothic" charset="0"/>
              </a:rPr>
              <a:t>”</a:t>
            </a:r>
            <a:endParaRPr lang="en-US" altLang="ja-JP" sz="1800" b="1" dirty="0">
              <a:latin typeface="Arial" charset="0"/>
              <a:ea typeface="MS PGothic" charset="0"/>
            </a:endParaRPr>
          </a:p>
          <a:p>
            <a:pPr marL="0" indent="0" eaLnBrk="1" hangingPunct="1">
              <a:buFontTx/>
              <a:buNone/>
            </a:pPr>
            <a:endParaRPr lang="en-US" sz="1800" b="1" dirty="0">
              <a:latin typeface="Arial" charset="0"/>
              <a:ea typeface="MS PGothic" charset="0"/>
            </a:endParaRPr>
          </a:p>
          <a:p>
            <a:pPr marL="0" indent="0" eaLnBrk="1" hangingPunct="1">
              <a:buFontTx/>
              <a:buNone/>
            </a:pPr>
            <a:r>
              <a:rPr lang="en-US" sz="1800" b="1" dirty="0">
                <a:latin typeface="Arial" charset="0"/>
                <a:ea typeface="MS PGothic" charset="0"/>
              </a:rPr>
              <a:t>For instance, the following grammar is ambiguous because it generates </a:t>
            </a:r>
          </a:p>
          <a:p>
            <a:pPr marL="0" indent="0" eaLnBrk="1" hangingPunct="1">
              <a:buFontTx/>
              <a:buNone/>
            </a:pPr>
            <a:r>
              <a:rPr lang="en-US" sz="1800" b="1" dirty="0">
                <a:latin typeface="Arial" charset="0"/>
                <a:ea typeface="MS PGothic" charset="0"/>
              </a:rPr>
              <a:t>distinct  parse trees for the expression a := b + c * a</a:t>
            </a:r>
          </a:p>
          <a:p>
            <a:pPr marL="0" indent="0" eaLnBrk="1" hangingPunct="1">
              <a:buFontTx/>
              <a:buNone/>
            </a:pPr>
            <a:endParaRPr lang="en-US" sz="1800" b="1" dirty="0">
              <a:latin typeface="Arial" charset="0"/>
              <a:ea typeface="MS PGothic" charset="0"/>
            </a:endParaRPr>
          </a:p>
          <a:p>
            <a:pPr marL="0" indent="0" eaLnBrk="1" hangingPunct="1">
              <a:buFontTx/>
              <a:buNone/>
            </a:pPr>
            <a:r>
              <a:rPr lang="en-US" sz="1800" b="1" dirty="0">
                <a:latin typeface="Arial" charset="0"/>
                <a:ea typeface="MS PGothic" charset="0"/>
              </a:rPr>
              <a:t>  &lt;</a:t>
            </a:r>
            <a:r>
              <a:rPr lang="en-US" sz="1800" b="1" dirty="0" err="1">
                <a:latin typeface="Arial" charset="0"/>
                <a:ea typeface="MS PGothic" charset="0"/>
              </a:rPr>
              <a:t>assgn</a:t>
            </a:r>
            <a:r>
              <a:rPr lang="en-US" sz="1800" b="1" dirty="0">
                <a:latin typeface="Arial" charset="0"/>
                <a:ea typeface="MS PGothic" charset="0"/>
              </a:rPr>
              <a:t>&gt; </a:t>
            </a:r>
            <a:r>
              <a:rPr lang="en-US" sz="1800" b="1" dirty="0">
                <a:latin typeface="Arial" charset="0"/>
                <a:ea typeface="MS PGothic" charset="0"/>
                <a:sym typeface="Wingdings" charset="0"/>
              </a:rPr>
              <a:t> &lt;id&gt; := &lt;expr&gt;</a:t>
            </a:r>
          </a:p>
          <a:p>
            <a:pPr marL="0" indent="0" eaLnBrk="1" hangingPunct="1">
              <a:buFontTx/>
              <a:buNone/>
            </a:pPr>
            <a:r>
              <a:rPr lang="en-US" sz="1800" b="1" dirty="0">
                <a:latin typeface="Arial" charset="0"/>
                <a:ea typeface="MS PGothic" charset="0"/>
                <a:sym typeface="Wingdings" charset="0"/>
              </a:rPr>
              <a:t>  &lt;id&gt;	    a | b | c</a:t>
            </a:r>
          </a:p>
          <a:p>
            <a:pPr marL="0" indent="0" eaLnBrk="1" hangingPunct="1">
              <a:buFontTx/>
              <a:buNone/>
            </a:pPr>
            <a:r>
              <a:rPr lang="en-US" sz="1800" b="1" dirty="0">
                <a:latin typeface="Arial" charset="0"/>
                <a:ea typeface="MS PGothic" charset="0"/>
                <a:sym typeface="Wingdings" charset="0"/>
              </a:rPr>
              <a:t>  &lt;expr&gt;     &lt;expr&gt; + &lt;expr&gt;</a:t>
            </a:r>
          </a:p>
          <a:p>
            <a:pPr marL="0" indent="0" eaLnBrk="1" hangingPunct="1">
              <a:buFontTx/>
              <a:buNone/>
            </a:pPr>
            <a:r>
              <a:rPr lang="en-US" sz="1800" b="1" dirty="0">
                <a:latin typeface="Arial" charset="0"/>
                <a:ea typeface="MS PGothic" charset="0"/>
                <a:sym typeface="Wingdings" charset="0"/>
              </a:rPr>
              <a:t>	     |   &lt;expr&gt; * &lt;expr&gt;</a:t>
            </a:r>
          </a:p>
          <a:p>
            <a:pPr marL="0" indent="0" eaLnBrk="1" hangingPunct="1">
              <a:buFontTx/>
              <a:buNone/>
            </a:pPr>
            <a:r>
              <a:rPr lang="en-US" sz="1800" b="1" dirty="0">
                <a:latin typeface="Arial" charset="0"/>
                <a:ea typeface="MS PGothic" charset="0"/>
                <a:sym typeface="Wingdings" charset="0"/>
              </a:rPr>
              <a:t>	     |   ( &lt;expr&gt; )</a:t>
            </a:r>
          </a:p>
          <a:p>
            <a:pPr marL="0" indent="0" eaLnBrk="1" hangingPunct="1">
              <a:buFontTx/>
              <a:buNone/>
            </a:pPr>
            <a:r>
              <a:rPr lang="en-US" sz="1800" b="1" dirty="0">
                <a:latin typeface="Arial" charset="0"/>
                <a:ea typeface="MS PGothic" charset="0"/>
                <a:sym typeface="Wingdings" charset="0"/>
              </a:rPr>
              <a:t>                   | &lt;id&gt;</a:t>
            </a:r>
            <a:endParaRPr lang="en-US" sz="1800" b="1" dirty="0">
              <a:latin typeface="Arial" charset="0"/>
              <a:ea typeface="MS PGothic" charset="0"/>
            </a:endParaRPr>
          </a:p>
          <a:p>
            <a:pPr marL="0" indent="0">
              <a:buFontTx/>
              <a:buNone/>
            </a:pPr>
            <a:endParaRPr lang="en-US" sz="1800" dirty="0">
              <a:latin typeface="Arial" charset="0"/>
              <a:ea typeface="MS PGothic" charset="0"/>
            </a:endParaRPr>
          </a:p>
        </p:txBody>
      </p:sp>
      <p:sp>
        <p:nvSpPr>
          <p:cNvPr id="1116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D4951E-4738-E642-8541-77E4EE6092CC}" type="datetime1">
              <a:rPr lang="en-US" smtClean="0"/>
              <a:t>4/7/19</a:t>
            </a:fld>
            <a:endParaRPr lang="en-US"/>
          </a:p>
        </p:txBody>
      </p:sp>
      <p:sp>
        <p:nvSpPr>
          <p:cNvPr id="1116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882992-CBD8-5C4F-A3B7-F98EBE9CDF65}" type="slidenum">
              <a:rPr lang="en-US"/>
              <a:pPr/>
              <a:t>148</a:t>
            </a:fld>
            <a:endParaRPr lang="en-US"/>
          </a:p>
        </p:txBody>
      </p:sp>
      <p:sp>
        <p:nvSpPr>
          <p:cNvPr id="7" name="Footer Placeholder 4">
            <a:extLst>
              <a:ext uri="{FF2B5EF4-FFF2-40B4-BE49-F238E27FC236}">
                <a16:creationId xmlns:a16="http://schemas.microsoft.com/office/drawing/2014/main" id="{6ECA6869-0C89-5841-9ED0-B88AC752395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1650222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atin typeface="Arial" charset="0"/>
                <a:ea typeface="MS PGothic" charset="0"/>
              </a:rPr>
              <a:t>Ambiguous Parse</a:t>
            </a:r>
          </a:p>
        </p:txBody>
      </p:sp>
      <p:sp>
        <p:nvSpPr>
          <p:cNvPr id="1126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906EB1-599A-B643-9973-F29E7AD75E36}" type="datetime1">
              <a:rPr lang="en-US" smtClean="0"/>
              <a:t>4/7/19</a:t>
            </a:fld>
            <a:endParaRPr lang="en-US"/>
          </a:p>
        </p:txBody>
      </p:sp>
      <p:sp>
        <p:nvSpPr>
          <p:cNvPr id="1126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01CAC9-A1EE-A449-8B68-F8EE6B3246DF}" type="slidenum">
              <a:rPr lang="en-US"/>
              <a:pPr/>
              <a:t>149</a:t>
            </a:fld>
            <a:endParaRPr lang="en-US"/>
          </a:p>
        </p:txBody>
      </p:sp>
      <p:sp>
        <p:nvSpPr>
          <p:cNvPr id="112646" name="Text Box 59"/>
          <p:cNvSpPr txBox="1">
            <a:spLocks noChangeArrowheads="1"/>
          </p:cNvSpPr>
          <p:nvPr/>
        </p:nvSpPr>
        <p:spPr bwMode="auto">
          <a:xfrm>
            <a:off x="152400" y="4699000"/>
            <a:ext cx="838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2000" b="1">
                <a:solidFill>
                  <a:srgbClr val="0000FF"/>
                </a:solidFill>
              </a:rPr>
              <a:t>This grammar generates two parse trees  for the same expression.</a:t>
            </a:r>
          </a:p>
          <a:p>
            <a:pPr algn="ctr" eaLnBrk="1" hangingPunct="1"/>
            <a:endParaRPr lang="en-US" sz="2000" b="1">
              <a:solidFill>
                <a:srgbClr val="0000FF"/>
              </a:solidFill>
            </a:endParaRPr>
          </a:p>
          <a:p>
            <a:pPr eaLnBrk="1" hangingPunct="1"/>
            <a:r>
              <a:rPr lang="en-US" sz="2000" b="1">
                <a:solidFill>
                  <a:srgbClr val="0000FF"/>
                </a:solidFill>
              </a:rPr>
              <a:t>If a language structure has more than one parse tree, </a:t>
            </a:r>
            <a:br>
              <a:rPr lang="en-US" sz="2000" b="1">
                <a:solidFill>
                  <a:srgbClr val="0000FF"/>
                </a:solidFill>
              </a:rPr>
            </a:br>
            <a:r>
              <a:rPr lang="en-US" sz="2000" b="1">
                <a:solidFill>
                  <a:srgbClr val="0000FF"/>
                </a:solidFill>
              </a:rPr>
              <a:t>the meaning of the structure cannot be determined uniquely.</a:t>
            </a:r>
            <a:r>
              <a:rPr lang="en-US">
                <a:solidFill>
                  <a:srgbClr val="0000FF"/>
                </a:solidFill>
              </a:rPr>
              <a:t>  </a:t>
            </a:r>
          </a:p>
        </p:txBody>
      </p:sp>
      <p:sp>
        <p:nvSpPr>
          <p:cNvPr id="112647" name="Text Box 23"/>
          <p:cNvSpPr txBox="1">
            <a:spLocks noChangeArrowheads="1"/>
          </p:cNvSpPr>
          <p:nvPr/>
        </p:nvSpPr>
        <p:spPr bwMode="auto">
          <a:xfrm>
            <a:off x="457200" y="1447800"/>
            <a:ext cx="371792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            </a:t>
            </a:r>
            <a:r>
              <a:rPr lang="en-US" sz="1200" b="1"/>
              <a:t>&lt;assign&gt;</a:t>
            </a:r>
          </a:p>
          <a:p>
            <a:pPr eaLnBrk="1" hangingPunct="1"/>
            <a:endParaRPr lang="en-US" sz="1200" b="1"/>
          </a:p>
          <a:p>
            <a:pPr eaLnBrk="1" hangingPunct="1"/>
            <a:endParaRPr lang="en-US" sz="1200" b="1"/>
          </a:p>
          <a:p>
            <a:pPr eaLnBrk="1" hangingPunct="1"/>
            <a:r>
              <a:rPr lang="en-US" sz="1200" b="1"/>
              <a:t>     &lt;id&gt;	  :=            &lt;expr&gt;</a:t>
            </a:r>
          </a:p>
          <a:p>
            <a:pPr eaLnBrk="1" hangingPunct="1"/>
            <a:endParaRPr lang="en-US" sz="1200" b="1"/>
          </a:p>
          <a:p>
            <a:pPr eaLnBrk="1" hangingPunct="1"/>
            <a:endParaRPr lang="en-US" sz="1200" b="1"/>
          </a:p>
          <a:p>
            <a:pPr eaLnBrk="1" hangingPunct="1"/>
            <a:r>
              <a:rPr lang="en-US" sz="1200" b="1"/>
              <a:t>        A               &lt;expr&gt;      +           &lt;expr&gt;</a:t>
            </a:r>
          </a:p>
          <a:p>
            <a:pPr eaLnBrk="1" hangingPunct="1"/>
            <a:endParaRPr lang="en-US" sz="1200" b="1"/>
          </a:p>
          <a:p>
            <a:pPr eaLnBrk="1" hangingPunct="1"/>
            <a:endParaRPr lang="en-US" sz="1200" b="1"/>
          </a:p>
          <a:p>
            <a:pPr eaLnBrk="1" hangingPunct="1"/>
            <a:r>
              <a:rPr lang="en-US" sz="1200" b="1"/>
              <a:t>	       &lt;id&gt;	    &lt;expr&gt;     </a:t>
            </a:r>
            <a:r>
              <a:rPr lang="en-US" sz="1400" b="1"/>
              <a:t>*</a:t>
            </a:r>
            <a:r>
              <a:rPr lang="en-US" sz="1200" b="1"/>
              <a:t>      &lt;expr&gt;</a:t>
            </a:r>
          </a:p>
          <a:p>
            <a:pPr eaLnBrk="1" hangingPunct="1"/>
            <a:endParaRPr lang="en-US" sz="1200" b="1"/>
          </a:p>
          <a:p>
            <a:pPr eaLnBrk="1" hangingPunct="1"/>
            <a:endParaRPr lang="en-US" sz="1200" b="1"/>
          </a:p>
          <a:p>
            <a:pPr eaLnBrk="1" hangingPunct="1"/>
            <a:r>
              <a:rPr lang="en-US" sz="1200" b="1"/>
              <a:t>	         B	      &lt;id&gt;	       &lt;id&gt;</a:t>
            </a:r>
          </a:p>
          <a:p>
            <a:pPr eaLnBrk="1" hangingPunct="1"/>
            <a:endParaRPr lang="en-US" sz="1200" b="1"/>
          </a:p>
          <a:p>
            <a:pPr eaLnBrk="1" hangingPunct="1"/>
            <a:endParaRPr lang="en-US" sz="1200" b="1"/>
          </a:p>
          <a:p>
            <a:pPr eaLnBrk="1" hangingPunct="1"/>
            <a:r>
              <a:rPr lang="en-US" sz="1200" b="1"/>
              <a:t>		        C	         A</a:t>
            </a:r>
          </a:p>
        </p:txBody>
      </p:sp>
      <p:sp>
        <p:nvSpPr>
          <p:cNvPr id="112648" name="Line 25"/>
          <p:cNvSpPr>
            <a:spLocks noChangeShapeType="1"/>
          </p:cNvSpPr>
          <p:nvPr/>
        </p:nvSpPr>
        <p:spPr bwMode="auto">
          <a:xfrm flipH="1">
            <a:off x="1066800" y="17526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49" name="Line 26"/>
          <p:cNvSpPr>
            <a:spLocks noChangeShapeType="1"/>
          </p:cNvSpPr>
          <p:nvPr/>
        </p:nvSpPr>
        <p:spPr bwMode="auto">
          <a:xfrm>
            <a:off x="1981200" y="17526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0" name="Line 27"/>
          <p:cNvSpPr>
            <a:spLocks noChangeShapeType="1"/>
          </p:cNvSpPr>
          <p:nvPr/>
        </p:nvSpPr>
        <p:spPr bwMode="auto">
          <a:xfrm>
            <a:off x="1600200" y="175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1" name="Line 28"/>
          <p:cNvSpPr>
            <a:spLocks noChangeShapeType="1"/>
          </p:cNvSpPr>
          <p:nvPr/>
        </p:nvSpPr>
        <p:spPr bwMode="auto">
          <a:xfrm flipH="1">
            <a:off x="1828800" y="2286000"/>
            <a:ext cx="381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2" name="Line 29"/>
          <p:cNvSpPr>
            <a:spLocks noChangeShapeType="1"/>
          </p:cNvSpPr>
          <p:nvPr/>
        </p:nvSpPr>
        <p:spPr bwMode="auto">
          <a:xfrm>
            <a:off x="2667000" y="22860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3" name="Line 30"/>
          <p:cNvSpPr>
            <a:spLocks noChangeShapeType="1"/>
          </p:cNvSpPr>
          <p:nvPr/>
        </p:nvSpPr>
        <p:spPr bwMode="auto">
          <a:xfrm>
            <a:off x="2438400" y="2362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4" name="Line 31"/>
          <p:cNvSpPr>
            <a:spLocks noChangeShapeType="1"/>
          </p:cNvSpPr>
          <p:nvPr/>
        </p:nvSpPr>
        <p:spPr bwMode="auto">
          <a:xfrm>
            <a:off x="19050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5" name="Line 32"/>
          <p:cNvSpPr>
            <a:spLocks noChangeShapeType="1"/>
          </p:cNvSpPr>
          <p:nvPr/>
        </p:nvSpPr>
        <p:spPr bwMode="auto">
          <a:xfrm>
            <a:off x="19050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6" name="Line 33"/>
          <p:cNvSpPr>
            <a:spLocks noChangeShapeType="1"/>
          </p:cNvSpPr>
          <p:nvPr/>
        </p:nvSpPr>
        <p:spPr bwMode="auto">
          <a:xfrm>
            <a:off x="27432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7" name="Line 34"/>
          <p:cNvSpPr>
            <a:spLocks noChangeShapeType="1"/>
          </p:cNvSpPr>
          <p:nvPr/>
        </p:nvSpPr>
        <p:spPr bwMode="auto">
          <a:xfrm>
            <a:off x="27432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8" name="Line 35"/>
          <p:cNvSpPr>
            <a:spLocks noChangeShapeType="1"/>
          </p:cNvSpPr>
          <p:nvPr/>
        </p:nvSpPr>
        <p:spPr bwMode="auto">
          <a:xfrm>
            <a:off x="37338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9" name="Line 36"/>
          <p:cNvSpPr>
            <a:spLocks noChangeShapeType="1"/>
          </p:cNvSpPr>
          <p:nvPr/>
        </p:nvSpPr>
        <p:spPr bwMode="auto">
          <a:xfrm>
            <a:off x="37338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0" name="Line 37"/>
          <p:cNvSpPr>
            <a:spLocks noChangeShapeType="1"/>
          </p:cNvSpPr>
          <p:nvPr/>
        </p:nvSpPr>
        <p:spPr bwMode="auto">
          <a:xfrm flipH="1">
            <a:off x="2743200" y="2895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1" name="Line 38"/>
          <p:cNvSpPr>
            <a:spLocks noChangeShapeType="1"/>
          </p:cNvSpPr>
          <p:nvPr/>
        </p:nvSpPr>
        <p:spPr bwMode="auto">
          <a:xfrm>
            <a:off x="32766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2" name="Line 39"/>
          <p:cNvSpPr>
            <a:spLocks noChangeShapeType="1"/>
          </p:cNvSpPr>
          <p:nvPr/>
        </p:nvSpPr>
        <p:spPr bwMode="auto">
          <a:xfrm>
            <a:off x="3429000" y="2895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3" name="Line 41"/>
          <p:cNvSpPr>
            <a:spLocks noChangeShapeType="1"/>
          </p:cNvSpPr>
          <p:nvPr/>
        </p:nvSpPr>
        <p:spPr bwMode="auto">
          <a:xfrm>
            <a:off x="914400" y="2362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4" name="Text Box 24"/>
          <p:cNvSpPr txBox="1">
            <a:spLocks noChangeArrowheads="1"/>
          </p:cNvSpPr>
          <p:nvPr/>
        </p:nvSpPr>
        <p:spPr bwMode="auto">
          <a:xfrm>
            <a:off x="4775200" y="1447800"/>
            <a:ext cx="318452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            </a:t>
            </a:r>
            <a:r>
              <a:rPr lang="en-US" sz="1200" b="1"/>
              <a:t>&lt;assign&gt;</a:t>
            </a:r>
          </a:p>
          <a:p>
            <a:pPr eaLnBrk="1" hangingPunct="1"/>
            <a:endParaRPr lang="en-US" sz="1200" b="1"/>
          </a:p>
          <a:p>
            <a:pPr eaLnBrk="1" hangingPunct="1"/>
            <a:endParaRPr lang="en-US" sz="1200" b="1"/>
          </a:p>
          <a:p>
            <a:pPr eaLnBrk="1" hangingPunct="1"/>
            <a:r>
              <a:rPr lang="en-US" sz="1200" b="1"/>
              <a:t>     &lt;id&gt;	  :=             &lt;expr&gt;</a:t>
            </a:r>
          </a:p>
          <a:p>
            <a:pPr eaLnBrk="1" hangingPunct="1"/>
            <a:endParaRPr lang="en-US" sz="1200" b="1"/>
          </a:p>
          <a:p>
            <a:pPr eaLnBrk="1" hangingPunct="1"/>
            <a:endParaRPr lang="en-US" sz="1200" b="1"/>
          </a:p>
          <a:p>
            <a:pPr eaLnBrk="1" hangingPunct="1"/>
            <a:r>
              <a:rPr lang="en-US" sz="1200" b="1"/>
              <a:t>        A               &lt;expr&gt;        </a:t>
            </a:r>
            <a:r>
              <a:rPr lang="en-US" sz="1400" b="1"/>
              <a:t>*</a:t>
            </a:r>
            <a:r>
              <a:rPr lang="en-US" sz="1200" b="1"/>
              <a:t>            &lt;expr&gt;</a:t>
            </a:r>
          </a:p>
          <a:p>
            <a:pPr eaLnBrk="1" hangingPunct="1"/>
            <a:endParaRPr lang="en-US" sz="1200" b="1"/>
          </a:p>
          <a:p>
            <a:pPr eaLnBrk="1" hangingPunct="1"/>
            <a:endParaRPr lang="en-US" sz="1200" b="1"/>
          </a:p>
          <a:p>
            <a:pPr eaLnBrk="1" hangingPunct="1"/>
            <a:r>
              <a:rPr lang="en-US" sz="1200" b="1"/>
              <a:t>           &lt;expr&gt;       +      &lt;expr&gt;             &lt;id&gt;</a:t>
            </a:r>
          </a:p>
          <a:p>
            <a:pPr eaLnBrk="1" hangingPunct="1"/>
            <a:endParaRPr lang="en-US" sz="1200" b="1"/>
          </a:p>
          <a:p>
            <a:pPr eaLnBrk="1" hangingPunct="1"/>
            <a:endParaRPr lang="en-US" sz="1200" b="1"/>
          </a:p>
          <a:p>
            <a:pPr eaLnBrk="1" hangingPunct="1"/>
            <a:r>
              <a:rPr lang="en-US" sz="1200" b="1"/>
              <a:t>              &lt;id&gt;                  &lt;id&gt;	A</a:t>
            </a:r>
          </a:p>
          <a:p>
            <a:pPr eaLnBrk="1" hangingPunct="1"/>
            <a:endParaRPr lang="en-US" sz="1200" b="1"/>
          </a:p>
          <a:p>
            <a:pPr eaLnBrk="1" hangingPunct="1"/>
            <a:endParaRPr lang="en-US" sz="1200" b="1"/>
          </a:p>
          <a:p>
            <a:pPr eaLnBrk="1" hangingPunct="1"/>
            <a:r>
              <a:rPr lang="en-US" sz="1200" b="1"/>
              <a:t>                 B	                     C</a:t>
            </a:r>
          </a:p>
        </p:txBody>
      </p:sp>
      <p:sp>
        <p:nvSpPr>
          <p:cNvPr id="112665" name="Line 42"/>
          <p:cNvSpPr>
            <a:spLocks noChangeShapeType="1"/>
          </p:cNvSpPr>
          <p:nvPr/>
        </p:nvSpPr>
        <p:spPr bwMode="auto">
          <a:xfrm>
            <a:off x="5257800" y="2362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6" name="Line 43"/>
          <p:cNvSpPr>
            <a:spLocks noChangeShapeType="1"/>
          </p:cNvSpPr>
          <p:nvPr/>
        </p:nvSpPr>
        <p:spPr bwMode="auto">
          <a:xfrm>
            <a:off x="5638800" y="4038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7" name="Line 44"/>
          <p:cNvSpPr>
            <a:spLocks noChangeShapeType="1"/>
          </p:cNvSpPr>
          <p:nvPr/>
        </p:nvSpPr>
        <p:spPr bwMode="auto">
          <a:xfrm>
            <a:off x="6705600" y="4038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8" name="Line 45"/>
          <p:cNvSpPr>
            <a:spLocks noChangeShapeType="1"/>
          </p:cNvSpPr>
          <p:nvPr/>
        </p:nvSpPr>
        <p:spPr bwMode="auto">
          <a:xfrm>
            <a:off x="7696200" y="3505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9" name="Line 46"/>
          <p:cNvSpPr>
            <a:spLocks noChangeShapeType="1"/>
          </p:cNvSpPr>
          <p:nvPr/>
        </p:nvSpPr>
        <p:spPr bwMode="auto">
          <a:xfrm flipH="1">
            <a:off x="5410200" y="17526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0" name="Line 47"/>
          <p:cNvSpPr>
            <a:spLocks noChangeShapeType="1"/>
          </p:cNvSpPr>
          <p:nvPr/>
        </p:nvSpPr>
        <p:spPr bwMode="auto">
          <a:xfrm>
            <a:off x="5943600" y="1828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1" name="Line 48"/>
          <p:cNvSpPr>
            <a:spLocks noChangeShapeType="1"/>
          </p:cNvSpPr>
          <p:nvPr/>
        </p:nvSpPr>
        <p:spPr bwMode="auto">
          <a:xfrm>
            <a:off x="6324600" y="17526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2" name="Line 49"/>
          <p:cNvSpPr>
            <a:spLocks noChangeShapeType="1"/>
          </p:cNvSpPr>
          <p:nvPr/>
        </p:nvSpPr>
        <p:spPr bwMode="auto">
          <a:xfrm flipH="1">
            <a:off x="6172200" y="22860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3" name="Line 50"/>
          <p:cNvSpPr>
            <a:spLocks noChangeShapeType="1"/>
          </p:cNvSpPr>
          <p:nvPr/>
        </p:nvSpPr>
        <p:spPr bwMode="auto">
          <a:xfrm>
            <a:off x="7086600" y="22860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4" name="Line 51"/>
          <p:cNvSpPr>
            <a:spLocks noChangeShapeType="1"/>
          </p:cNvSpPr>
          <p:nvPr/>
        </p:nvSpPr>
        <p:spPr bwMode="auto">
          <a:xfrm>
            <a:off x="6858000" y="2362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5" name="Line 52"/>
          <p:cNvSpPr>
            <a:spLocks noChangeShapeType="1"/>
          </p:cNvSpPr>
          <p:nvPr/>
        </p:nvSpPr>
        <p:spPr bwMode="auto">
          <a:xfrm>
            <a:off x="61722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6" name="Line 53"/>
          <p:cNvSpPr>
            <a:spLocks noChangeShapeType="1"/>
          </p:cNvSpPr>
          <p:nvPr/>
        </p:nvSpPr>
        <p:spPr bwMode="auto">
          <a:xfrm>
            <a:off x="56388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7" name="Line 54"/>
          <p:cNvSpPr>
            <a:spLocks noChangeShapeType="1"/>
          </p:cNvSpPr>
          <p:nvPr/>
        </p:nvSpPr>
        <p:spPr bwMode="auto">
          <a:xfrm>
            <a:off x="67056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8" name="Line 55"/>
          <p:cNvSpPr>
            <a:spLocks noChangeShapeType="1"/>
          </p:cNvSpPr>
          <p:nvPr/>
        </p:nvSpPr>
        <p:spPr bwMode="auto">
          <a:xfrm>
            <a:off x="7696200" y="2895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679" name="Line 56"/>
          <p:cNvSpPr>
            <a:spLocks noChangeShapeType="1"/>
          </p:cNvSpPr>
          <p:nvPr/>
        </p:nvSpPr>
        <p:spPr bwMode="auto">
          <a:xfrm flipH="1">
            <a:off x="5638800" y="28194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80" name="Line 57"/>
          <p:cNvSpPr>
            <a:spLocks noChangeShapeType="1"/>
          </p:cNvSpPr>
          <p:nvPr/>
        </p:nvSpPr>
        <p:spPr bwMode="auto">
          <a:xfrm>
            <a:off x="6477000" y="28956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 name="Footer Placeholder 4">
            <a:extLst>
              <a:ext uri="{FF2B5EF4-FFF2-40B4-BE49-F238E27FC236}">
                <a16:creationId xmlns:a16="http://schemas.microsoft.com/office/drawing/2014/main" id="{F5724E2B-6790-6947-B27C-08844416848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783107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805586"/>
            <a:ext cx="8762999" cy="6052414"/>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159254"/>
            <a:ext cx="7543800" cy="646331"/>
          </a:xfrm>
          <a:prstGeom prst="rect">
            <a:avLst/>
          </a:prstGeom>
          <a:noFill/>
        </p:spPr>
        <p:txBody>
          <a:bodyPr wrap="square" rtlCol="0">
            <a:spAutoFit/>
          </a:bodyPr>
          <a:lstStyle/>
          <a:p>
            <a:pPr algn="ctr"/>
            <a:r>
              <a:rPr lang="en-US" sz="3600" b="1" dirty="0"/>
              <a:t>UNIVERSE OF LANGUAGES</a:t>
            </a:r>
          </a:p>
        </p:txBody>
      </p:sp>
      <p:sp>
        <p:nvSpPr>
          <p:cNvPr id="10" name="TextBox 9"/>
          <p:cNvSpPr txBox="1"/>
          <p:nvPr/>
        </p:nvSpPr>
        <p:spPr>
          <a:xfrm>
            <a:off x="3349624" y="6104373"/>
            <a:ext cx="2216151" cy="646331"/>
          </a:xfrm>
          <a:prstGeom prst="rect">
            <a:avLst/>
          </a:prstGeom>
          <a:noFill/>
        </p:spPr>
        <p:txBody>
          <a:bodyPr wrap="square" rtlCol="0">
            <a:spAutoFit/>
          </a:bodyPr>
          <a:lstStyle/>
          <a:p>
            <a:r>
              <a:rPr lang="en-US" sz="3600" b="1" dirty="0"/>
              <a:t>Non-RE</a:t>
            </a:r>
          </a:p>
        </p:txBody>
      </p:sp>
      <p:sp>
        <p:nvSpPr>
          <p:cNvPr id="4" name="Oval 3"/>
          <p:cNvSpPr/>
          <p:nvPr/>
        </p:nvSpPr>
        <p:spPr>
          <a:xfrm>
            <a:off x="533399" y="990600"/>
            <a:ext cx="8001000" cy="511377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67000" y="1279466"/>
            <a:ext cx="3821331" cy="346249"/>
          </a:xfrm>
          <a:prstGeom prst="rect">
            <a:avLst/>
          </a:prstGeom>
          <a:noFill/>
        </p:spPr>
        <p:txBody>
          <a:bodyPr wrap="square" rtlCol="0">
            <a:spAutoFit/>
          </a:bodyPr>
          <a:lstStyle/>
          <a:p>
            <a:r>
              <a:rPr lang="en-US" sz="1650" b="1" dirty="0"/>
              <a:t>RE = Semi-Dec = Phrase-Structured</a:t>
            </a:r>
          </a:p>
        </p:txBody>
      </p:sp>
      <p:sp>
        <p:nvSpPr>
          <p:cNvPr id="14" name="Oval 13"/>
          <p:cNvSpPr/>
          <p:nvPr/>
        </p:nvSpPr>
        <p:spPr>
          <a:xfrm>
            <a:off x="1885951" y="1625715"/>
            <a:ext cx="4914899" cy="4478658"/>
          </a:xfrm>
          <a:prstGeom prst="ellipse">
            <a:avLst/>
          </a:prstGeom>
          <a:solidFill>
            <a:schemeClr val="accent2">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70249" y="2002444"/>
            <a:ext cx="2527299" cy="346249"/>
          </a:xfrm>
          <a:prstGeom prst="rect">
            <a:avLst/>
          </a:prstGeom>
          <a:noFill/>
        </p:spPr>
        <p:txBody>
          <a:bodyPr wrap="square" rtlCol="0">
            <a:spAutoFit/>
          </a:bodyPr>
          <a:lstStyle/>
          <a:p>
            <a:r>
              <a:rPr lang="en-US" sz="1650" b="1" dirty="0"/>
              <a:t>Recursive = Decidable</a:t>
            </a:r>
          </a:p>
        </p:txBody>
      </p:sp>
      <p:sp>
        <p:nvSpPr>
          <p:cNvPr id="16" name="Oval 15"/>
          <p:cNvSpPr/>
          <p:nvPr/>
        </p:nvSpPr>
        <p:spPr>
          <a:xfrm>
            <a:off x="2343151" y="2348693"/>
            <a:ext cx="3962399" cy="37556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349624" y="2545310"/>
            <a:ext cx="2073275" cy="346249"/>
          </a:xfrm>
          <a:prstGeom prst="rect">
            <a:avLst/>
          </a:prstGeom>
          <a:noFill/>
        </p:spPr>
        <p:txBody>
          <a:bodyPr wrap="square" rtlCol="0">
            <a:spAutoFit/>
          </a:bodyPr>
          <a:lstStyle/>
          <a:p>
            <a:r>
              <a:rPr lang="en-US" sz="1650" b="1" dirty="0"/>
              <a:t>Context-Sensitive</a:t>
            </a:r>
          </a:p>
        </p:txBody>
      </p:sp>
      <p:sp>
        <p:nvSpPr>
          <p:cNvPr id="18" name="Oval 17"/>
          <p:cNvSpPr/>
          <p:nvPr/>
        </p:nvSpPr>
        <p:spPr>
          <a:xfrm>
            <a:off x="2667000" y="2891559"/>
            <a:ext cx="3429000" cy="321281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25849" y="3048571"/>
            <a:ext cx="1524001" cy="346249"/>
          </a:xfrm>
          <a:prstGeom prst="rect">
            <a:avLst/>
          </a:prstGeom>
          <a:noFill/>
        </p:spPr>
        <p:txBody>
          <a:bodyPr wrap="square" rtlCol="0">
            <a:spAutoFit/>
          </a:bodyPr>
          <a:lstStyle/>
          <a:p>
            <a:r>
              <a:rPr lang="en-US" sz="1650" b="1" dirty="0"/>
              <a:t>Context-Free</a:t>
            </a:r>
          </a:p>
        </p:txBody>
      </p:sp>
      <p:sp>
        <p:nvSpPr>
          <p:cNvPr id="20" name="Oval 19"/>
          <p:cNvSpPr/>
          <p:nvPr/>
        </p:nvSpPr>
        <p:spPr>
          <a:xfrm>
            <a:off x="3048000" y="3456889"/>
            <a:ext cx="2749548" cy="266343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952874" y="3658668"/>
            <a:ext cx="742952" cy="346249"/>
          </a:xfrm>
          <a:prstGeom prst="rect">
            <a:avLst/>
          </a:prstGeom>
          <a:noFill/>
        </p:spPr>
        <p:txBody>
          <a:bodyPr wrap="square" rtlCol="0">
            <a:spAutoFit/>
          </a:bodyPr>
          <a:lstStyle/>
          <a:p>
            <a:r>
              <a:rPr lang="en-US" sz="1650" b="1" dirty="0"/>
              <a:t>DCFL</a:t>
            </a:r>
          </a:p>
        </p:txBody>
      </p:sp>
      <p:sp>
        <p:nvSpPr>
          <p:cNvPr id="22" name="Oval 21"/>
          <p:cNvSpPr/>
          <p:nvPr/>
        </p:nvSpPr>
        <p:spPr>
          <a:xfrm>
            <a:off x="3494583" y="4448149"/>
            <a:ext cx="1879602" cy="158093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solidFill>
                  <a:schemeClr val="tx1"/>
                </a:solidFill>
              </a:rPr>
              <a:t>REGULAR</a:t>
            </a:r>
          </a:p>
        </p:txBody>
      </p:sp>
    </p:spTree>
    <p:extLst>
      <p:ext uri="{BB962C8B-B14F-4D97-AF65-F5344CB8AC3E}">
        <p14:creationId xmlns:p14="http://schemas.microsoft.com/office/powerpoint/2010/main" val="79509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3" grpId="0"/>
      <p:bldP spid="14" grpId="0" animBg="1"/>
      <p:bldP spid="15" grpId="0"/>
      <p:bldP spid="16" grpId="0" animBg="1"/>
      <p:bldP spid="17" grpId="0"/>
      <p:bldP spid="18" grpId="0" animBg="1"/>
      <p:bldP spid="19" grpId="0"/>
      <p:bldP spid="20" grpId="0" animBg="1"/>
      <p:bldP spid="21" grpId="0"/>
      <p:bldP spid="22"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atin typeface="Arial" charset="0"/>
                <a:ea typeface="MS PGothic" charset="0"/>
              </a:rPr>
              <a:t>Precedence</a:t>
            </a:r>
          </a:p>
        </p:txBody>
      </p:sp>
      <p:sp>
        <p:nvSpPr>
          <p:cNvPr id="11366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8DCA4C-8358-754A-BFFD-2844C469EA52}" type="datetime1">
              <a:rPr lang="en-US" smtClean="0"/>
              <a:t>4/7/19</a:t>
            </a:fld>
            <a:endParaRPr lang="en-US"/>
          </a:p>
        </p:txBody>
      </p:sp>
      <p:sp>
        <p:nvSpPr>
          <p:cNvPr id="1136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36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CDC9520-C40B-A340-B9FB-FB624940A88B}" type="slidenum">
              <a:rPr lang="en-US"/>
              <a:pPr/>
              <a:t>150</a:t>
            </a:fld>
            <a:endParaRPr lang="en-US"/>
          </a:p>
        </p:txBody>
      </p:sp>
      <p:sp>
        <p:nvSpPr>
          <p:cNvPr id="113670" name="Text Box 25"/>
          <p:cNvSpPr txBox="1">
            <a:spLocks noChangeArrowheads="1"/>
          </p:cNvSpPr>
          <p:nvPr/>
        </p:nvSpPr>
        <p:spPr bwMode="auto">
          <a:xfrm>
            <a:off x="593725" y="1484313"/>
            <a:ext cx="749617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u="sng" dirty="0"/>
              <a:t>Operator precedence:</a:t>
            </a:r>
          </a:p>
          <a:p>
            <a:pPr eaLnBrk="1" hangingPunct="1"/>
            <a:r>
              <a:rPr lang="en-US" sz="1600" b="1" dirty="0"/>
              <a:t>If an operator is generated lower in the parse tree, it indicates that the </a:t>
            </a:r>
          </a:p>
          <a:p>
            <a:pPr eaLnBrk="1" hangingPunct="1"/>
            <a:r>
              <a:rPr lang="en-US" sz="1600" b="1" dirty="0"/>
              <a:t>operator has precedence over the operator generated higher up in the tree.</a:t>
            </a:r>
          </a:p>
          <a:p>
            <a:pPr eaLnBrk="1" hangingPunct="1"/>
            <a:endParaRPr lang="en-US" sz="1600" b="1" dirty="0"/>
          </a:p>
          <a:p>
            <a:pPr eaLnBrk="1" hangingPunct="1"/>
            <a:r>
              <a:rPr lang="en-US" sz="1600" b="1" dirty="0"/>
              <a:t>An unambiguous grammar for expressions:</a:t>
            </a:r>
          </a:p>
          <a:p>
            <a:pPr eaLnBrk="1" hangingPunct="1"/>
            <a:endParaRPr lang="en-US" sz="1600" b="1" dirty="0"/>
          </a:p>
          <a:p>
            <a:pPr eaLnBrk="1" hangingPunct="1"/>
            <a:r>
              <a:rPr lang="en-US" b="1" dirty="0"/>
              <a:t> &lt;assign&gt; </a:t>
            </a:r>
            <a:r>
              <a:rPr lang="en-US" b="1" dirty="0">
                <a:sym typeface="Wingdings" charset="0"/>
              </a:rPr>
              <a:t> &lt;id&gt; := &lt;expr&gt;</a:t>
            </a:r>
          </a:p>
          <a:p>
            <a:pPr eaLnBrk="1" hangingPunct="1"/>
            <a:r>
              <a:rPr lang="en-US" b="1" dirty="0">
                <a:sym typeface="Wingdings" charset="0"/>
              </a:rPr>
              <a:t>  &lt;id&gt;	    a | b | c</a:t>
            </a:r>
          </a:p>
          <a:p>
            <a:pPr eaLnBrk="1" hangingPunct="1"/>
            <a:r>
              <a:rPr lang="en-US" b="1" dirty="0">
                <a:sym typeface="Wingdings" charset="0"/>
              </a:rPr>
              <a:t>  &lt;expr&gt;     &lt;expr&gt; + &lt;term&gt;</a:t>
            </a:r>
          </a:p>
          <a:p>
            <a:pPr eaLnBrk="1" hangingPunct="1"/>
            <a:r>
              <a:rPr lang="en-US" b="1" dirty="0">
                <a:sym typeface="Wingdings" charset="0"/>
              </a:rPr>
              <a:t>	     |  &lt;term&gt; </a:t>
            </a:r>
          </a:p>
          <a:p>
            <a:pPr eaLnBrk="1" hangingPunct="1"/>
            <a:r>
              <a:rPr lang="en-US" b="1" dirty="0">
                <a:sym typeface="Wingdings" charset="0"/>
              </a:rPr>
              <a:t>  &lt;term&gt;     &lt;term&gt; * &lt;factor&gt;</a:t>
            </a:r>
          </a:p>
          <a:p>
            <a:pPr eaLnBrk="1" hangingPunct="1"/>
            <a:r>
              <a:rPr lang="en-US" b="1" dirty="0">
                <a:sym typeface="Wingdings" charset="0"/>
              </a:rPr>
              <a:t>	     |   &lt;factor&gt;</a:t>
            </a:r>
          </a:p>
          <a:p>
            <a:pPr eaLnBrk="1" hangingPunct="1"/>
            <a:r>
              <a:rPr lang="en-US" b="1" dirty="0">
                <a:sym typeface="Wingdings" charset="0"/>
              </a:rPr>
              <a:t>  &lt;factor&gt;    ( &lt;expr&gt; )</a:t>
            </a:r>
          </a:p>
          <a:p>
            <a:pPr eaLnBrk="1" hangingPunct="1"/>
            <a:r>
              <a:rPr lang="en-US" b="1" dirty="0">
                <a:sym typeface="Wingdings" charset="0"/>
              </a:rPr>
              <a:t>                    | &lt;id&gt;</a:t>
            </a:r>
            <a:endParaRPr lang="en-US" b="1" dirty="0"/>
          </a:p>
          <a:p>
            <a:pPr eaLnBrk="1" hangingPunct="1"/>
            <a:endParaRPr lang="en-US" dirty="0"/>
          </a:p>
          <a:p>
            <a:pPr eaLnBrk="1" hangingPunct="1"/>
            <a:r>
              <a:rPr lang="en-US" sz="1600" dirty="0"/>
              <a:t> </a:t>
            </a:r>
          </a:p>
        </p:txBody>
      </p:sp>
      <p:sp>
        <p:nvSpPr>
          <p:cNvPr id="113671" name="Text Box 26"/>
          <p:cNvSpPr txBox="1">
            <a:spLocks noChangeArrowheads="1"/>
          </p:cNvSpPr>
          <p:nvPr/>
        </p:nvSpPr>
        <p:spPr bwMode="auto">
          <a:xfrm>
            <a:off x="4876800" y="3276600"/>
            <a:ext cx="398938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solidFill>
                  <a:srgbClr val="0000FF"/>
                </a:solidFill>
              </a:rPr>
              <a:t>This grammar indicates the usual </a:t>
            </a:r>
          </a:p>
          <a:p>
            <a:pPr eaLnBrk="1" hangingPunct="1"/>
            <a:r>
              <a:rPr lang="en-US" sz="1600" b="1">
                <a:solidFill>
                  <a:srgbClr val="0000FF"/>
                </a:solidFill>
              </a:rPr>
              <a:t>precedence order of multiplication and </a:t>
            </a:r>
          </a:p>
          <a:p>
            <a:pPr eaLnBrk="1" hangingPunct="1"/>
            <a:r>
              <a:rPr lang="en-US" sz="1600" b="1">
                <a:solidFill>
                  <a:srgbClr val="0000FF"/>
                </a:solidFill>
              </a:rPr>
              <a:t>addition operators.</a:t>
            </a:r>
          </a:p>
          <a:p>
            <a:pPr eaLnBrk="1" hangingPunct="1"/>
            <a:endParaRPr lang="en-US" sz="1600" b="1">
              <a:solidFill>
                <a:srgbClr val="0000FF"/>
              </a:solidFill>
            </a:endParaRPr>
          </a:p>
          <a:p>
            <a:pPr eaLnBrk="1" hangingPunct="1"/>
            <a:r>
              <a:rPr lang="en-US" sz="1600" b="1">
                <a:solidFill>
                  <a:srgbClr val="0000FF"/>
                </a:solidFill>
              </a:rPr>
              <a:t>This grammar generates unique parse</a:t>
            </a:r>
          </a:p>
          <a:p>
            <a:pPr eaLnBrk="1" hangingPunct="1"/>
            <a:r>
              <a:rPr lang="en-US" sz="1600" b="1">
                <a:solidFill>
                  <a:srgbClr val="0000FF"/>
                </a:solidFill>
              </a:rPr>
              <a:t>trees independently of doing a </a:t>
            </a:r>
          </a:p>
          <a:p>
            <a:pPr eaLnBrk="1" hangingPunct="1"/>
            <a:r>
              <a:rPr lang="en-US" sz="1600" b="1">
                <a:solidFill>
                  <a:srgbClr val="0000FF"/>
                </a:solidFill>
              </a:rPr>
              <a:t>rightmost or leftmost derivation </a:t>
            </a:r>
          </a:p>
          <a:p>
            <a:pPr eaLnBrk="1" hangingPunct="1"/>
            <a:endParaRPr lang="en-US" sz="1600" b="1">
              <a:solidFill>
                <a:srgbClr val="0000FF"/>
              </a:solidFill>
            </a:endParaRPr>
          </a:p>
          <a:p>
            <a:pPr eaLnBrk="1" hangingPunct="1"/>
            <a:r>
              <a:rPr lang="en-US" sz="1600" b="1">
                <a:solidFill>
                  <a:srgbClr val="0000FF"/>
                </a:solidFill>
              </a:rPr>
              <a:t> </a:t>
            </a:r>
          </a:p>
        </p:txBody>
      </p:sp>
      <p:sp>
        <p:nvSpPr>
          <p:cNvPr id="8" name="Footer Placeholder 4">
            <a:extLst>
              <a:ext uri="{FF2B5EF4-FFF2-40B4-BE49-F238E27FC236}">
                <a16:creationId xmlns:a16="http://schemas.microsoft.com/office/drawing/2014/main" id="{F6688806-742C-404B-95A2-679CE4BE2E21}"/>
              </a:ext>
            </a:extLst>
          </p:cNvPr>
          <p:cNvSpPr txBox="1">
            <a:spLocks/>
          </p:cNvSpPr>
          <p:nvPr/>
        </p:nvSpPr>
        <p:spPr bwMode="auto">
          <a:xfrm>
            <a:off x="3276600" y="63976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2pPr>
            <a:lvl3pPr marL="9144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3pPr>
            <a:lvl4pPr marL="13716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4pPr>
            <a:lvl5pPr marL="18288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9pPr>
          </a:lstStyle>
          <a:p>
            <a:r>
              <a:rPr lang="en-US">
                <a:latin typeface="Arial" pitchFamily="-111" charset="0"/>
                <a:ea typeface="ＭＳ Ｐゴシック" pitchFamily="-111" charset="-128"/>
                <a:cs typeface="ＭＳ Ｐゴシック" pitchFamily="-111" charset="-128"/>
              </a:rPr>
              <a:t>© UCF EECS</a:t>
            </a:r>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5693215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atin typeface="Arial" charset="0"/>
                <a:ea typeface="MS PGothic" charset="0"/>
              </a:rPr>
              <a:t>Left (right)most Derivations</a:t>
            </a:r>
          </a:p>
        </p:txBody>
      </p:sp>
      <p:sp>
        <p:nvSpPr>
          <p:cNvPr id="11469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9ECA5E-A1E6-3349-87F7-B9FB1CEA7EB0}" type="datetime1">
              <a:rPr lang="en-US" smtClean="0"/>
              <a:t>4/7/19</a:t>
            </a:fld>
            <a:endParaRPr lang="en-US"/>
          </a:p>
        </p:txBody>
      </p:sp>
      <p:sp>
        <p:nvSpPr>
          <p:cNvPr id="1146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9A1559-B455-E444-B219-CAFD202673CE}" type="slidenum">
              <a:rPr lang="en-US"/>
              <a:pPr/>
              <a:t>151</a:t>
            </a:fld>
            <a:endParaRPr lang="en-US"/>
          </a:p>
        </p:txBody>
      </p:sp>
      <p:sp>
        <p:nvSpPr>
          <p:cNvPr id="114694" name="Text Box 6"/>
          <p:cNvSpPr txBox="1">
            <a:spLocks noChangeArrowheads="1"/>
          </p:cNvSpPr>
          <p:nvPr/>
        </p:nvSpPr>
        <p:spPr bwMode="auto">
          <a:xfrm>
            <a:off x="4114800" y="1600200"/>
            <a:ext cx="48768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Rightmost derivation:</a:t>
            </a:r>
          </a:p>
          <a:p>
            <a:pPr eaLnBrk="1" hangingPunct="1"/>
            <a:r>
              <a:rPr lang="en-US" sz="1600" b="1"/>
              <a:t> &lt;assgn&gt;  </a:t>
            </a:r>
            <a:r>
              <a:rPr lang="en-US" sz="1600" b="1">
                <a:sym typeface="Symbol" charset="0"/>
              </a:rPr>
              <a:t></a:t>
            </a:r>
            <a:r>
              <a:rPr lang="en-US" sz="1600" b="1">
                <a:sym typeface="Wingdings" charset="0"/>
              </a:rPr>
              <a:t> &lt;id&gt; := &lt;expr&gt;	       </a:t>
            </a:r>
          </a:p>
          <a:p>
            <a:pPr eaLnBrk="1" hangingPunct="1"/>
            <a:r>
              <a:rPr lang="en-US" sz="1600" b="1">
                <a:sym typeface="Wingdings" charset="0"/>
              </a:rPr>
              <a:t> 	 </a:t>
            </a:r>
            <a:r>
              <a:rPr lang="en-US" sz="1600" b="1">
                <a:sym typeface="Symbol" charset="0"/>
              </a:rPr>
              <a:t></a:t>
            </a:r>
            <a:r>
              <a:rPr lang="en-US" sz="1600" b="1">
                <a:sym typeface="Wingdings" charset="0"/>
              </a:rPr>
              <a:t> &lt;id&gt; := &lt;expr&gt; + &lt;term&gt;	 </a:t>
            </a:r>
          </a:p>
          <a:p>
            <a:pPr eaLnBrk="1" hangingPunct="1"/>
            <a:r>
              <a:rPr lang="en-US" sz="1600" b="1">
                <a:sym typeface="Wingdings" charset="0"/>
              </a:rPr>
              <a:t> 	 </a:t>
            </a:r>
            <a:r>
              <a:rPr lang="en-US" sz="1600" b="1">
                <a:sym typeface="Symbol" charset="0"/>
              </a:rPr>
              <a:t></a:t>
            </a:r>
            <a:r>
              <a:rPr lang="en-US" sz="1600" b="1">
                <a:sym typeface="Wingdings" charset="0"/>
              </a:rPr>
              <a:t> &lt;id&gt; := &lt;expr&gt; + &lt;term&gt; *&lt;factor&gt; </a:t>
            </a:r>
          </a:p>
          <a:p>
            <a:pPr eaLnBrk="1" hangingPunct="1"/>
            <a:r>
              <a:rPr lang="en-US" sz="1600" b="1">
                <a:sym typeface="Wingdings" charset="0"/>
              </a:rPr>
              <a:t>	 </a:t>
            </a:r>
            <a:r>
              <a:rPr lang="en-US" sz="1600" b="1">
                <a:sym typeface="Symbol" charset="0"/>
              </a:rPr>
              <a:t></a:t>
            </a:r>
            <a:r>
              <a:rPr lang="en-US" sz="1600" b="1">
                <a:sym typeface="Wingdings" charset="0"/>
              </a:rPr>
              <a:t> &lt;id&gt; := &lt;expr&gt; + &lt;term&gt; *&lt;id&gt;</a:t>
            </a:r>
            <a:r>
              <a:rPr lang="en-US">
                <a:sym typeface="Wingdings" charset="0"/>
              </a:rPr>
              <a:t> </a:t>
            </a:r>
            <a:r>
              <a:rPr lang="en-US" sz="1600" b="1">
                <a:sym typeface="Wingdings" charset="0"/>
              </a:rPr>
              <a:t>	       </a:t>
            </a:r>
          </a:p>
          <a:p>
            <a:pPr eaLnBrk="1" hangingPunct="1"/>
            <a:r>
              <a:rPr lang="en-US" sz="1600" b="1">
                <a:sym typeface="Wingdings" charset="0"/>
              </a:rPr>
              <a:t>	 </a:t>
            </a:r>
            <a:r>
              <a:rPr lang="en-US" sz="1600" b="1">
                <a:sym typeface="Symbol" charset="0"/>
              </a:rPr>
              <a:t></a:t>
            </a:r>
            <a:r>
              <a:rPr lang="en-US" sz="1600" b="1">
                <a:sym typeface="Wingdings" charset="0"/>
              </a:rPr>
              <a:t> &lt;id&gt; := &lt;expr&gt; + &lt;term&gt; *  a</a:t>
            </a:r>
            <a:r>
              <a:rPr lang="en-US" sz="1600">
                <a:sym typeface="Wingdings" charset="0"/>
              </a:rPr>
              <a:t> </a:t>
            </a:r>
            <a:r>
              <a:rPr lang="en-US" sz="1600" b="1">
                <a:sym typeface="Wingdings" charset="0"/>
              </a:rPr>
              <a:t>	 </a:t>
            </a:r>
          </a:p>
          <a:p>
            <a:pPr eaLnBrk="1" hangingPunct="1"/>
            <a:r>
              <a:rPr lang="en-US" sz="1600" b="1">
                <a:sym typeface="Wingdings" charset="0"/>
              </a:rPr>
              <a:t>	 </a:t>
            </a:r>
            <a:r>
              <a:rPr lang="en-US" sz="1600" b="1">
                <a:sym typeface="Symbol" charset="0"/>
              </a:rPr>
              <a:t></a:t>
            </a:r>
            <a:r>
              <a:rPr lang="en-US" sz="1600" b="1">
                <a:sym typeface="Wingdings" charset="0"/>
              </a:rPr>
              <a:t> &lt;id&gt; := &lt;expr&gt; + &lt;factor&gt; *  a</a:t>
            </a:r>
          </a:p>
          <a:p>
            <a:pPr eaLnBrk="1" hangingPunct="1"/>
            <a:r>
              <a:rPr lang="en-US" sz="1600" b="1">
                <a:sym typeface="Wingdings" charset="0"/>
              </a:rPr>
              <a:t>	 </a:t>
            </a:r>
            <a:r>
              <a:rPr lang="en-US" sz="1600" b="1">
                <a:sym typeface="Symbol" charset="0"/>
              </a:rPr>
              <a:t></a:t>
            </a:r>
            <a:r>
              <a:rPr lang="en-US" sz="1600" b="1">
                <a:sym typeface="Wingdings" charset="0"/>
              </a:rPr>
              <a:t> &lt;id&gt; := &lt;expr&gt; + &lt;id&gt; *  a</a:t>
            </a:r>
          </a:p>
          <a:p>
            <a:pPr eaLnBrk="1" hangingPunct="1"/>
            <a:r>
              <a:rPr lang="en-US" sz="1600" b="1">
                <a:sym typeface="Wingdings" charset="0"/>
              </a:rPr>
              <a:t>	 </a:t>
            </a:r>
            <a:r>
              <a:rPr lang="en-US" sz="1600" b="1">
                <a:sym typeface="Symbol" charset="0"/>
              </a:rPr>
              <a:t></a:t>
            </a:r>
            <a:r>
              <a:rPr lang="en-US" sz="1600" b="1">
                <a:sym typeface="Wingdings" charset="0"/>
              </a:rPr>
              <a:t> &lt;id&gt; := &lt;expr&gt; + c  *  a</a:t>
            </a:r>
            <a:r>
              <a:rPr lang="en-US" sz="1600">
                <a:sym typeface="Wingdings" charset="0"/>
              </a:rPr>
              <a:t> </a:t>
            </a:r>
            <a:endParaRPr lang="en-US" sz="1600" b="1">
              <a:sym typeface="Wingdings" charset="0"/>
            </a:endParaRPr>
          </a:p>
          <a:p>
            <a:pPr eaLnBrk="1" hangingPunct="1"/>
            <a:r>
              <a:rPr lang="en-US" b="1">
                <a:sym typeface="Wingdings" charset="0"/>
              </a:rPr>
              <a:t>	 </a:t>
            </a:r>
            <a:r>
              <a:rPr lang="en-US" sz="1600" b="1">
                <a:sym typeface="Symbol" charset="0"/>
              </a:rPr>
              <a:t></a:t>
            </a:r>
            <a:r>
              <a:rPr lang="en-US" sz="1600" b="1">
                <a:sym typeface="Wingdings" charset="0"/>
              </a:rPr>
              <a:t> &lt;id&gt; := &lt;term&gt; + c  *  a</a:t>
            </a:r>
            <a:r>
              <a:rPr lang="en-US" sz="1600">
                <a:sym typeface="Wingdings" charset="0"/>
              </a:rPr>
              <a:t> </a:t>
            </a:r>
            <a:endParaRPr lang="en-US" sz="1600" b="1">
              <a:sym typeface="Wingdings" charset="0"/>
            </a:endParaRPr>
          </a:p>
          <a:p>
            <a:pPr eaLnBrk="1" hangingPunct="1"/>
            <a:r>
              <a:rPr lang="en-US" sz="1600" b="1">
                <a:sym typeface="Wingdings" charset="0"/>
              </a:rPr>
              <a:t>	 </a:t>
            </a:r>
            <a:r>
              <a:rPr lang="en-US" sz="1600" b="1">
                <a:sym typeface="Symbol" charset="0"/>
              </a:rPr>
              <a:t></a:t>
            </a:r>
            <a:r>
              <a:rPr lang="en-US" sz="1600" b="1">
                <a:sym typeface="Wingdings" charset="0"/>
              </a:rPr>
              <a:t> &lt;id&gt; := &lt;factor&gt; + c  *  a </a:t>
            </a:r>
          </a:p>
          <a:p>
            <a:pPr eaLnBrk="1" hangingPunct="1"/>
            <a:r>
              <a:rPr lang="en-US" sz="1600" b="1">
                <a:sym typeface="Wingdings" charset="0"/>
              </a:rPr>
              <a:t>	 </a:t>
            </a:r>
            <a:r>
              <a:rPr lang="en-US" sz="1600" b="1">
                <a:sym typeface="Symbol" charset="0"/>
              </a:rPr>
              <a:t></a:t>
            </a:r>
            <a:r>
              <a:rPr lang="en-US" sz="1600" b="1">
                <a:sym typeface="Wingdings" charset="0"/>
              </a:rPr>
              <a:t> &lt;id&gt; := &lt;id&gt; + c  *  a</a:t>
            </a:r>
            <a:r>
              <a:rPr lang="en-US" sz="1600">
                <a:sym typeface="Wingdings" charset="0"/>
              </a:rPr>
              <a:t> </a:t>
            </a:r>
            <a:endParaRPr lang="en-US" sz="1600" b="1">
              <a:sym typeface="Wingdings" charset="0"/>
            </a:endParaRPr>
          </a:p>
          <a:p>
            <a:pPr eaLnBrk="1" hangingPunct="1"/>
            <a:r>
              <a:rPr lang="en-US" sz="1600" b="1">
                <a:sym typeface="Wingdings" charset="0"/>
              </a:rPr>
              <a:t> 	 </a:t>
            </a:r>
            <a:r>
              <a:rPr lang="en-US" sz="1600" b="1">
                <a:sym typeface="Symbol" charset="0"/>
              </a:rPr>
              <a:t></a:t>
            </a:r>
            <a:r>
              <a:rPr lang="en-US" sz="1600" b="1">
                <a:sym typeface="Wingdings" charset="0"/>
              </a:rPr>
              <a:t> &lt;id&gt; :=  b + c  * a</a:t>
            </a:r>
          </a:p>
          <a:p>
            <a:pPr eaLnBrk="1" hangingPunct="1"/>
            <a:r>
              <a:rPr lang="en-US" sz="1600" b="1">
                <a:sym typeface="Wingdings" charset="0"/>
              </a:rPr>
              <a:t>	 </a:t>
            </a:r>
            <a:r>
              <a:rPr lang="en-US" sz="1600" b="1">
                <a:sym typeface="Symbol" charset="0"/>
              </a:rPr>
              <a:t></a:t>
            </a:r>
            <a:r>
              <a:rPr lang="en-US" sz="1600" b="1">
                <a:sym typeface="Wingdings" charset="0"/>
              </a:rPr>
              <a:t> a := b +   c  *  a</a:t>
            </a:r>
            <a:endParaRPr lang="en-US" b="1">
              <a:sym typeface="Wingdings" charset="0"/>
            </a:endParaRPr>
          </a:p>
        </p:txBody>
      </p:sp>
      <p:sp>
        <p:nvSpPr>
          <p:cNvPr id="114695" name="Line 7"/>
          <p:cNvSpPr>
            <a:spLocks noChangeShapeType="1"/>
          </p:cNvSpPr>
          <p:nvPr/>
        </p:nvSpPr>
        <p:spPr bwMode="auto">
          <a:xfrm>
            <a:off x="4114800" y="1447800"/>
            <a:ext cx="76200" cy="40386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4696" name="Text Box 4"/>
          <p:cNvSpPr txBox="1">
            <a:spLocks noChangeArrowheads="1"/>
          </p:cNvSpPr>
          <p:nvPr/>
        </p:nvSpPr>
        <p:spPr bwMode="auto">
          <a:xfrm>
            <a:off x="152400" y="1636713"/>
            <a:ext cx="40386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Leftmost derivation:</a:t>
            </a:r>
          </a:p>
          <a:p>
            <a:pPr eaLnBrk="1" hangingPunct="1"/>
            <a:r>
              <a:rPr lang="en-US" sz="1600" b="1"/>
              <a:t> &lt;assgn&gt; </a:t>
            </a:r>
            <a:r>
              <a:rPr lang="en-US" sz="1600" b="1">
                <a:sym typeface="Wingdings" charset="0"/>
              </a:rPr>
              <a:t> &lt;id&gt; := &lt;expr&gt;	       </a:t>
            </a:r>
          </a:p>
          <a:p>
            <a:pPr eaLnBrk="1" hangingPunct="1"/>
            <a:r>
              <a:rPr lang="en-US" sz="1600" b="1">
                <a:sym typeface="Wingdings" charset="0"/>
              </a:rPr>
              <a:t> 	  a := &lt;expr&gt;		       </a:t>
            </a:r>
          </a:p>
          <a:p>
            <a:pPr eaLnBrk="1" hangingPunct="1"/>
            <a:r>
              <a:rPr lang="en-US" sz="1600" b="1">
                <a:sym typeface="Wingdings" charset="0"/>
              </a:rPr>
              <a:t> 	  a := &lt;expr&gt; + &lt;term&gt;	       </a:t>
            </a:r>
          </a:p>
          <a:p>
            <a:pPr eaLnBrk="1" hangingPunct="1"/>
            <a:r>
              <a:rPr lang="en-US" sz="1600" b="1">
                <a:sym typeface="Wingdings" charset="0"/>
              </a:rPr>
              <a:t>	  a := &lt;term&gt; + &lt;term&gt;	       </a:t>
            </a:r>
          </a:p>
          <a:p>
            <a:pPr eaLnBrk="1" hangingPunct="1"/>
            <a:r>
              <a:rPr lang="en-US" sz="1600" b="1">
                <a:sym typeface="Wingdings" charset="0"/>
              </a:rPr>
              <a:t>	  a := &lt;factor&gt; + &lt;term&gt;</a:t>
            </a:r>
          </a:p>
          <a:p>
            <a:pPr eaLnBrk="1" hangingPunct="1"/>
            <a:r>
              <a:rPr lang="en-US" sz="1600" b="1">
                <a:sym typeface="Wingdings" charset="0"/>
              </a:rPr>
              <a:t>	  a := &lt;id&gt; + &lt;term&gt;</a:t>
            </a:r>
          </a:p>
          <a:p>
            <a:pPr eaLnBrk="1" hangingPunct="1"/>
            <a:r>
              <a:rPr lang="en-US" sz="1600" b="1">
                <a:sym typeface="Wingdings" charset="0"/>
              </a:rPr>
              <a:t>	  a := b + &lt;term&gt;    </a:t>
            </a:r>
          </a:p>
          <a:p>
            <a:pPr eaLnBrk="1" hangingPunct="1"/>
            <a:r>
              <a:rPr lang="en-US" sz="1600" b="1">
                <a:sym typeface="Wingdings" charset="0"/>
              </a:rPr>
              <a:t>	  a := b + &lt;term&gt; *&lt;factor&gt;       </a:t>
            </a:r>
          </a:p>
          <a:p>
            <a:pPr eaLnBrk="1" hangingPunct="1"/>
            <a:r>
              <a:rPr lang="en-US" sz="1600" b="1">
                <a:sym typeface="Wingdings" charset="0"/>
              </a:rPr>
              <a:t>	  a := b + &lt;factor&gt; * &lt;factor&gt; 	  a := b + &lt;id&gt; * &lt;factor&gt;</a:t>
            </a:r>
          </a:p>
          <a:p>
            <a:pPr eaLnBrk="1" hangingPunct="1"/>
            <a:r>
              <a:rPr lang="en-US" sz="1600" b="1">
                <a:sym typeface="Wingdings" charset="0"/>
              </a:rPr>
              <a:t> 	  a := b +   c  * &lt;factor&gt;</a:t>
            </a:r>
          </a:p>
          <a:p>
            <a:pPr eaLnBrk="1" hangingPunct="1"/>
            <a:r>
              <a:rPr lang="en-US" sz="1600" b="1">
                <a:sym typeface="Wingdings" charset="0"/>
              </a:rPr>
              <a:t>	  a := b +   c  * &lt;id&gt;</a:t>
            </a:r>
          </a:p>
          <a:p>
            <a:pPr eaLnBrk="1" hangingPunct="1"/>
            <a:r>
              <a:rPr lang="en-US" sz="1600" b="1">
                <a:sym typeface="Wingdings" charset="0"/>
              </a:rPr>
              <a:t>	  a := b +   c  *   a</a:t>
            </a:r>
            <a:r>
              <a:rPr lang="en-US" b="1">
                <a:sym typeface="Wingdings" charset="0"/>
              </a:rPr>
              <a:t>	     </a:t>
            </a:r>
            <a:endParaRPr lang="en-US" sz="1600"/>
          </a:p>
        </p:txBody>
      </p:sp>
      <p:sp>
        <p:nvSpPr>
          <p:cNvPr id="9" name="Footer Placeholder 4">
            <a:extLst>
              <a:ext uri="{FF2B5EF4-FFF2-40B4-BE49-F238E27FC236}">
                <a16:creationId xmlns:a16="http://schemas.microsoft.com/office/drawing/2014/main" id="{67B67190-97CB-BE4F-8215-E37261EC249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7382484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atin typeface="Arial" charset="0"/>
                <a:ea typeface="MS PGothic" charset="0"/>
              </a:rPr>
              <a:t>Ambiguity Test</a:t>
            </a:r>
          </a:p>
        </p:txBody>
      </p:sp>
      <p:sp>
        <p:nvSpPr>
          <p:cNvPr id="115715" name="Content Placeholder 2"/>
          <p:cNvSpPr>
            <a:spLocks noGrp="1"/>
          </p:cNvSpPr>
          <p:nvPr>
            <p:ph idx="1"/>
          </p:nvPr>
        </p:nvSpPr>
        <p:spPr/>
        <p:txBody>
          <a:bodyPr/>
          <a:lstStyle/>
          <a:p>
            <a:r>
              <a:rPr lang="en-US" sz="2800">
                <a:latin typeface="Arial" charset="0"/>
                <a:ea typeface="MS PGothic" charset="0"/>
              </a:rPr>
              <a:t>A Grammar is Ambiguous if there are two distinct parse trees for some string</a:t>
            </a:r>
          </a:p>
          <a:p>
            <a:r>
              <a:rPr lang="en-US" sz="2800">
                <a:latin typeface="Arial" charset="0"/>
                <a:ea typeface="MS PGothic" charset="0"/>
              </a:rPr>
              <a:t>Or, two distinct leftmost derivations </a:t>
            </a:r>
          </a:p>
          <a:p>
            <a:r>
              <a:rPr lang="en-US" sz="2800">
                <a:latin typeface="Arial" charset="0"/>
                <a:ea typeface="MS PGothic" charset="0"/>
              </a:rPr>
              <a:t>Or, two distinct rightmost derivations</a:t>
            </a:r>
          </a:p>
          <a:p>
            <a:r>
              <a:rPr lang="en-US" sz="2800">
                <a:latin typeface="Arial" charset="0"/>
                <a:ea typeface="MS PGothic" charset="0"/>
              </a:rPr>
              <a:t>Some languages are inherently ambiguous but many are not</a:t>
            </a:r>
          </a:p>
          <a:p>
            <a:r>
              <a:rPr lang="en-US" sz="2800">
                <a:latin typeface="Arial" charset="0"/>
                <a:ea typeface="MS PGothic" charset="0"/>
              </a:rPr>
              <a:t>Unfortunately (to be shown later) there is no systematic test for ambiguity of context free grammars</a:t>
            </a:r>
          </a:p>
        </p:txBody>
      </p:sp>
      <p:sp>
        <p:nvSpPr>
          <p:cNvPr id="1157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8DF172-030A-C847-BE54-D6F359FD104B}" type="datetime1">
              <a:rPr lang="en-US" smtClean="0"/>
              <a:t>4/7/19</a:t>
            </a:fld>
            <a:endParaRPr lang="en-US"/>
          </a:p>
        </p:txBody>
      </p:sp>
      <p:sp>
        <p:nvSpPr>
          <p:cNvPr id="1157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789586-E11A-1647-83AA-EBBCA874B0DB}" type="slidenum">
              <a:rPr lang="en-US"/>
              <a:pPr/>
              <a:t>152</a:t>
            </a:fld>
            <a:endParaRPr lang="en-US"/>
          </a:p>
        </p:txBody>
      </p:sp>
      <p:sp>
        <p:nvSpPr>
          <p:cNvPr id="7" name="Footer Placeholder 4">
            <a:extLst>
              <a:ext uri="{FF2B5EF4-FFF2-40B4-BE49-F238E27FC236}">
                <a16:creationId xmlns:a16="http://schemas.microsoft.com/office/drawing/2014/main" id="{22E76523-0866-DF4D-810F-04A6D1C2C61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2958555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atin typeface="Arial" charset="0"/>
                <a:ea typeface="MS PGothic" charset="0"/>
              </a:rPr>
              <a:t>Unambiguous Grammar</a:t>
            </a:r>
          </a:p>
        </p:txBody>
      </p:sp>
      <p:sp>
        <p:nvSpPr>
          <p:cNvPr id="116739" name="Content Placeholder 2"/>
          <p:cNvSpPr>
            <a:spLocks noGrp="1"/>
          </p:cNvSpPr>
          <p:nvPr>
            <p:ph idx="1"/>
          </p:nvPr>
        </p:nvSpPr>
        <p:spPr/>
        <p:txBody>
          <a:bodyPr/>
          <a:lstStyle/>
          <a:p>
            <a:pPr marL="0" indent="0" eaLnBrk="1" hangingPunct="1">
              <a:buFontTx/>
              <a:buNone/>
            </a:pPr>
            <a:r>
              <a:rPr lang="en-US" sz="1800" b="1" dirty="0">
                <a:latin typeface="Arial" charset="0"/>
                <a:ea typeface="MS PGothic" charset="0"/>
              </a:rPr>
              <a:t>When we encounter ambiguity, we try to rewrite the grammar to avoid ambiguity.</a:t>
            </a:r>
          </a:p>
          <a:p>
            <a:pPr marL="0" indent="0" eaLnBrk="1" hangingPunct="1">
              <a:buFontTx/>
              <a:buNone/>
            </a:pPr>
            <a:endParaRPr lang="en-US" sz="1800" b="1" dirty="0">
              <a:latin typeface="Arial" charset="0"/>
              <a:ea typeface="MS PGothic" charset="0"/>
            </a:endParaRPr>
          </a:p>
          <a:p>
            <a:pPr marL="0" indent="0" eaLnBrk="1" hangingPunct="1">
              <a:buFontTx/>
              <a:buNone/>
            </a:pPr>
            <a:r>
              <a:rPr lang="en-US" sz="1800" b="1" dirty="0">
                <a:latin typeface="Arial" charset="0"/>
                <a:ea typeface="MS PGothic" charset="0"/>
              </a:rPr>
              <a:t>The ambiguous expression grammar:</a:t>
            </a:r>
          </a:p>
          <a:p>
            <a:pPr marL="0" indent="0" eaLnBrk="1" hangingPunct="1">
              <a:buFontTx/>
              <a:buNone/>
            </a:pPr>
            <a:endParaRPr lang="en-US" sz="1800" b="1" dirty="0">
              <a:latin typeface="Arial" charset="0"/>
              <a:ea typeface="MS PGothic" charset="0"/>
            </a:endParaRPr>
          </a:p>
          <a:p>
            <a:pPr marL="0" indent="0" eaLnBrk="1" hangingPunct="1">
              <a:buFontTx/>
              <a:buNone/>
            </a:pPr>
            <a:r>
              <a:rPr lang="en-US" sz="1800" b="1" dirty="0">
                <a:solidFill>
                  <a:srgbClr val="0000FF"/>
                </a:solidFill>
                <a:latin typeface="Arial" charset="0"/>
                <a:ea typeface="MS PGothic" charset="0"/>
              </a:rPr>
              <a:t>&lt;expr&gt; </a:t>
            </a:r>
            <a:r>
              <a:rPr lang="en-US" sz="1800" b="1" dirty="0">
                <a:solidFill>
                  <a:srgbClr val="0000FF"/>
                </a:solidFill>
                <a:latin typeface="Arial" charset="0"/>
                <a:ea typeface="MS PGothic" charset="0"/>
                <a:sym typeface="Wingdings" charset="0"/>
              </a:rPr>
              <a:t> &lt;expr&gt; &lt;op&gt; &lt;expr&gt; | id | </a:t>
            </a:r>
            <a:r>
              <a:rPr lang="en-US" sz="1800" b="1" dirty="0" err="1">
                <a:solidFill>
                  <a:srgbClr val="0000FF"/>
                </a:solidFill>
                <a:latin typeface="Arial" charset="0"/>
                <a:ea typeface="MS PGothic" charset="0"/>
                <a:sym typeface="Wingdings" charset="0"/>
              </a:rPr>
              <a:t>int</a:t>
            </a:r>
            <a:r>
              <a:rPr lang="en-US" sz="1800" b="1" dirty="0">
                <a:solidFill>
                  <a:srgbClr val="0000FF"/>
                </a:solidFill>
                <a:latin typeface="Arial" charset="0"/>
                <a:ea typeface="MS PGothic" charset="0"/>
                <a:sym typeface="Wingdings" charset="0"/>
              </a:rPr>
              <a:t> | (&lt;expr&gt;)</a:t>
            </a:r>
          </a:p>
          <a:p>
            <a:pPr marL="0" indent="0" eaLnBrk="1" hangingPunct="1">
              <a:buFontTx/>
              <a:buNone/>
            </a:pPr>
            <a:r>
              <a:rPr lang="en-US" sz="1800" b="1" dirty="0">
                <a:solidFill>
                  <a:srgbClr val="0000FF"/>
                </a:solidFill>
                <a:latin typeface="Arial" charset="0"/>
                <a:ea typeface="MS PGothic" charset="0"/>
                <a:sym typeface="Wingdings" charset="0"/>
              </a:rPr>
              <a:t>&lt;op&gt;     + | - | * | /</a:t>
            </a:r>
          </a:p>
          <a:p>
            <a:pPr marL="0" indent="0" eaLnBrk="1" hangingPunct="1">
              <a:buFontTx/>
              <a:buNone/>
            </a:pPr>
            <a:endParaRPr lang="en-US" sz="1800" b="1" dirty="0">
              <a:solidFill>
                <a:srgbClr val="0000FF"/>
              </a:solidFill>
              <a:latin typeface="Arial" charset="0"/>
              <a:ea typeface="MS PGothic" charset="0"/>
              <a:sym typeface="Wingdings" charset="0"/>
            </a:endParaRPr>
          </a:p>
          <a:p>
            <a:pPr marL="0" indent="0" eaLnBrk="1" hangingPunct="1">
              <a:buFontTx/>
              <a:buNone/>
            </a:pPr>
            <a:r>
              <a:rPr lang="en-US" sz="1800" b="1" dirty="0">
                <a:latin typeface="Arial" charset="0"/>
                <a:ea typeface="MS PGothic" charset="0"/>
                <a:sym typeface="Wingdings" charset="0"/>
              </a:rPr>
              <a:t>Can be rewritten as:</a:t>
            </a:r>
          </a:p>
          <a:p>
            <a:pPr marL="0" indent="0" eaLnBrk="1" hangingPunct="1">
              <a:buFontTx/>
              <a:buNone/>
            </a:pPr>
            <a:endParaRPr lang="en-US" sz="1800" b="1" dirty="0">
              <a:latin typeface="Arial" charset="0"/>
              <a:ea typeface="MS PGothic" charset="0"/>
              <a:sym typeface="Wingdings" charset="0"/>
            </a:endParaRPr>
          </a:p>
          <a:p>
            <a:pPr marL="0" indent="0" eaLnBrk="1" hangingPunct="1">
              <a:buFontTx/>
              <a:buNone/>
            </a:pPr>
            <a:r>
              <a:rPr lang="en-US" sz="1800" b="1" dirty="0">
                <a:solidFill>
                  <a:srgbClr val="0000FF"/>
                </a:solidFill>
                <a:latin typeface="Arial" charset="0"/>
                <a:ea typeface="MS PGothic" charset="0"/>
                <a:sym typeface="Wingdings" charset="0"/>
              </a:rPr>
              <a:t>&lt;expr&gt;  &lt;term&gt; | &lt;expr&gt; + &lt;term&gt; | &lt;expr&gt; - &lt;term&gt;</a:t>
            </a:r>
          </a:p>
          <a:p>
            <a:pPr marL="0" indent="0" eaLnBrk="1" hangingPunct="1">
              <a:buFontTx/>
              <a:buNone/>
            </a:pPr>
            <a:r>
              <a:rPr lang="en-US" sz="1800" b="1" dirty="0">
                <a:solidFill>
                  <a:srgbClr val="0000FF"/>
                </a:solidFill>
                <a:latin typeface="Arial" charset="0"/>
                <a:ea typeface="MS PGothic" charset="0"/>
                <a:sym typeface="Wingdings" charset="0"/>
              </a:rPr>
              <a:t>&lt;term&gt;  &lt;factor&gt; | &lt;term&gt; * &lt;factor&gt; | &lt;term&gt; / &lt;factor&gt;.</a:t>
            </a:r>
          </a:p>
          <a:p>
            <a:pPr marL="0" indent="0" eaLnBrk="1" hangingPunct="1">
              <a:buFontTx/>
              <a:buNone/>
            </a:pPr>
            <a:r>
              <a:rPr lang="en-US" sz="1800" b="1" dirty="0">
                <a:solidFill>
                  <a:srgbClr val="0000FF"/>
                </a:solidFill>
                <a:latin typeface="Arial" charset="0"/>
                <a:ea typeface="MS PGothic" charset="0"/>
                <a:sym typeface="Wingdings" charset="0"/>
              </a:rPr>
              <a:t>&lt;factor&gt;  id | </a:t>
            </a:r>
            <a:r>
              <a:rPr lang="en-US" sz="1800" b="1" dirty="0" err="1">
                <a:solidFill>
                  <a:srgbClr val="0000FF"/>
                </a:solidFill>
                <a:latin typeface="Arial" charset="0"/>
                <a:ea typeface="MS PGothic" charset="0"/>
                <a:sym typeface="Wingdings" charset="0"/>
              </a:rPr>
              <a:t>int</a:t>
            </a:r>
            <a:r>
              <a:rPr lang="en-US" sz="1800" b="1" dirty="0">
                <a:solidFill>
                  <a:srgbClr val="0000FF"/>
                </a:solidFill>
                <a:latin typeface="Arial" charset="0"/>
                <a:ea typeface="MS PGothic" charset="0"/>
                <a:sym typeface="Wingdings" charset="0"/>
              </a:rPr>
              <a:t> | (&lt;expr&gt;)</a:t>
            </a:r>
            <a:endParaRPr lang="en-US" sz="1800" b="1" dirty="0">
              <a:solidFill>
                <a:srgbClr val="0000FF"/>
              </a:solidFill>
              <a:latin typeface="Arial" charset="0"/>
              <a:ea typeface="MS PGothic" charset="0"/>
            </a:endParaRPr>
          </a:p>
        </p:txBody>
      </p:sp>
      <p:sp>
        <p:nvSpPr>
          <p:cNvPr id="1167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47104A-4ECC-6F49-A837-3B74FAAFAC12}" type="datetime1">
              <a:rPr lang="en-US" smtClean="0"/>
              <a:t>4/7/19</a:t>
            </a:fld>
            <a:endParaRPr lang="en-US"/>
          </a:p>
        </p:txBody>
      </p:sp>
      <p:sp>
        <p:nvSpPr>
          <p:cNvPr id="1167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65F0B5E-B131-7946-B39A-E9E487A6C57C}" type="slidenum">
              <a:rPr lang="en-US"/>
              <a:pPr/>
              <a:t>153</a:t>
            </a:fld>
            <a:endParaRPr lang="en-US"/>
          </a:p>
        </p:txBody>
      </p:sp>
      <p:sp>
        <p:nvSpPr>
          <p:cNvPr id="7" name="Footer Placeholder 4">
            <a:extLst>
              <a:ext uri="{FF2B5EF4-FFF2-40B4-BE49-F238E27FC236}">
                <a16:creationId xmlns:a16="http://schemas.microsoft.com/office/drawing/2014/main" id="{FB9A5575-8207-D447-B098-EDAC51D9608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93358518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6"/>
          <p:cNvSpPr>
            <a:spLocks noGrp="1"/>
          </p:cNvSpPr>
          <p:nvPr>
            <p:ph type="title"/>
          </p:nvPr>
        </p:nvSpPr>
        <p:spPr/>
        <p:txBody>
          <a:bodyPr/>
          <a:lstStyle/>
          <a:p>
            <a:r>
              <a:rPr lang="en-US">
                <a:latin typeface="Arial" charset="0"/>
                <a:ea typeface="MS PGothic" charset="0"/>
              </a:rPr>
              <a:t>Parsing Problem</a:t>
            </a:r>
          </a:p>
        </p:txBody>
      </p:sp>
      <p:sp>
        <p:nvSpPr>
          <p:cNvPr id="117763" name="Content Placeholder 7"/>
          <p:cNvSpPr>
            <a:spLocks noGrp="1"/>
          </p:cNvSpPr>
          <p:nvPr>
            <p:ph idx="1"/>
          </p:nvPr>
        </p:nvSpPr>
        <p:spPr/>
        <p:txBody>
          <a:bodyPr/>
          <a:lstStyle/>
          <a:p>
            <a:pPr marL="0" indent="0" eaLnBrk="1" hangingPunct="1">
              <a:spcBef>
                <a:spcPct val="50000"/>
              </a:spcBef>
              <a:buFontTx/>
              <a:buNone/>
            </a:pPr>
            <a:r>
              <a:rPr lang="en-US" sz="2000" b="1" u="sng" dirty="0">
                <a:solidFill>
                  <a:srgbClr val="0000FF"/>
                </a:solidFill>
                <a:latin typeface="Arial" charset="0"/>
                <a:ea typeface="MS PGothic" charset="0"/>
              </a:rPr>
              <a:t>The parsing Problem</a:t>
            </a:r>
            <a:r>
              <a:rPr lang="en-US" sz="2000" dirty="0">
                <a:latin typeface="Arial" charset="0"/>
                <a:ea typeface="MS PGothic" charset="0"/>
              </a:rPr>
              <a:t>: Take a string of symbols in a language (tokens) and a grammar for that language to construct the parse tree or report that the sentence is syntactically incorrect.</a:t>
            </a:r>
          </a:p>
          <a:p>
            <a:pPr marL="0" indent="0" eaLnBrk="1" hangingPunct="1">
              <a:spcBef>
                <a:spcPct val="50000"/>
              </a:spcBef>
              <a:buFontTx/>
              <a:buNone/>
            </a:pPr>
            <a:r>
              <a:rPr lang="en-US" sz="2000" dirty="0">
                <a:latin typeface="Arial" charset="0"/>
                <a:ea typeface="MS PGothic" charset="0"/>
              </a:rPr>
              <a:t>	For correct strings:</a:t>
            </a:r>
          </a:p>
          <a:p>
            <a:pPr marL="0" indent="0" eaLnBrk="1" hangingPunct="1">
              <a:spcBef>
                <a:spcPct val="50000"/>
              </a:spcBef>
              <a:buFontTx/>
              <a:buNone/>
            </a:pPr>
            <a:r>
              <a:rPr lang="en-US" sz="2000" dirty="0">
                <a:latin typeface="Arial" charset="0"/>
                <a:ea typeface="MS PGothic" charset="0"/>
              </a:rPr>
              <a:t>	Sentence + grammar </a:t>
            </a:r>
            <a:r>
              <a:rPr lang="en-US" sz="2000" dirty="0">
                <a:latin typeface="Arial" charset="0"/>
                <a:ea typeface="MS PGothic" charset="0"/>
                <a:sym typeface="Wingdings" charset="0"/>
              </a:rPr>
              <a:t> parse tree</a:t>
            </a:r>
          </a:p>
          <a:p>
            <a:pPr marL="0" indent="0" eaLnBrk="1" hangingPunct="1">
              <a:spcBef>
                <a:spcPct val="50000"/>
              </a:spcBef>
              <a:buFontTx/>
              <a:buNone/>
            </a:pPr>
            <a:r>
              <a:rPr lang="en-US" sz="2000" dirty="0">
                <a:latin typeface="Arial" charset="0"/>
                <a:ea typeface="MS PGothic" charset="0"/>
                <a:sym typeface="Wingdings" charset="0"/>
              </a:rPr>
              <a:t>	For a compiler,  a sentence is a program:</a:t>
            </a:r>
          </a:p>
          <a:p>
            <a:pPr marL="0" indent="0" eaLnBrk="1" hangingPunct="1">
              <a:spcBef>
                <a:spcPct val="50000"/>
              </a:spcBef>
              <a:buFontTx/>
              <a:buNone/>
            </a:pPr>
            <a:r>
              <a:rPr lang="en-US" sz="2000" dirty="0">
                <a:latin typeface="Arial" charset="0"/>
                <a:ea typeface="MS PGothic" charset="0"/>
                <a:sym typeface="Wingdings" charset="0"/>
              </a:rPr>
              <a:t>	Program + grammar  parse tree</a:t>
            </a:r>
          </a:p>
          <a:p>
            <a:pPr marL="0" indent="0" eaLnBrk="1" hangingPunct="1">
              <a:spcBef>
                <a:spcPct val="50000"/>
              </a:spcBef>
              <a:buFontTx/>
              <a:buNone/>
            </a:pPr>
            <a:r>
              <a:rPr lang="en-US" sz="2000" dirty="0">
                <a:latin typeface="Arial" charset="0"/>
                <a:ea typeface="MS PGothic" charset="0"/>
              </a:rPr>
              <a:t>	</a:t>
            </a:r>
            <a:r>
              <a:rPr lang="en-US" sz="2000" b="1" u="sng" dirty="0">
                <a:solidFill>
                  <a:srgbClr val="0000FF"/>
                </a:solidFill>
                <a:latin typeface="Arial" charset="0"/>
                <a:ea typeface="MS PGothic" charset="0"/>
              </a:rPr>
              <a:t>Types of parsers</a:t>
            </a:r>
            <a:r>
              <a:rPr lang="en-US" sz="2000" dirty="0">
                <a:latin typeface="Arial" charset="0"/>
                <a:ea typeface="MS PGothic" charset="0"/>
              </a:rPr>
              <a:t>:</a:t>
            </a:r>
          </a:p>
          <a:p>
            <a:pPr marL="0" indent="0" eaLnBrk="1" hangingPunct="1">
              <a:spcBef>
                <a:spcPct val="50000"/>
              </a:spcBef>
              <a:buFontTx/>
              <a:buNone/>
            </a:pPr>
            <a:r>
              <a:rPr lang="en-US" sz="2000" dirty="0">
                <a:latin typeface="Arial" charset="0"/>
                <a:ea typeface="MS PGothic" charset="0"/>
              </a:rPr>
              <a:t>	Top-down aka predictive (recursive descent parsing)</a:t>
            </a:r>
          </a:p>
          <a:p>
            <a:pPr marL="0" indent="0" eaLnBrk="1" hangingPunct="1">
              <a:spcBef>
                <a:spcPct val="50000"/>
              </a:spcBef>
              <a:buFontTx/>
              <a:buNone/>
            </a:pPr>
            <a:r>
              <a:rPr lang="en-US" sz="2000" dirty="0">
                <a:latin typeface="Arial" charset="0"/>
                <a:ea typeface="MS PGothic" charset="0"/>
              </a:rPr>
              <a:t>	Bottom-up aka shift-reduce</a:t>
            </a:r>
          </a:p>
        </p:txBody>
      </p:sp>
      <p:sp>
        <p:nvSpPr>
          <p:cNvPr id="1177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896CC7-940E-2D4F-A210-13D84958412F}" type="datetime1">
              <a:rPr lang="en-US" smtClean="0"/>
              <a:t>4/7/19</a:t>
            </a:fld>
            <a:endParaRPr lang="en-US"/>
          </a:p>
        </p:txBody>
      </p:sp>
      <p:sp>
        <p:nvSpPr>
          <p:cNvPr id="1177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84D3BB4-D2D9-584D-8ED0-0F6A57C05642}" type="slidenum">
              <a:rPr lang="en-US"/>
              <a:pPr/>
              <a:t>154</a:t>
            </a:fld>
            <a:endParaRPr lang="en-US"/>
          </a:p>
        </p:txBody>
      </p:sp>
      <p:sp>
        <p:nvSpPr>
          <p:cNvPr id="7" name="Footer Placeholder 4">
            <a:extLst>
              <a:ext uri="{FF2B5EF4-FFF2-40B4-BE49-F238E27FC236}">
                <a16:creationId xmlns:a16="http://schemas.microsoft.com/office/drawing/2014/main" id="{3D96D17C-A6D2-D64A-8C57-42424043AAA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0617647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dirty="0">
                <a:solidFill>
                  <a:srgbClr val="009900"/>
                </a:solidFill>
                <a:latin typeface="Arial" charset="0"/>
                <a:ea typeface="MS PGothic" charset="0"/>
              </a:rPr>
              <a:t>Removing Left Recursion if doing Top Down</a:t>
            </a:r>
          </a:p>
        </p:txBody>
      </p:sp>
      <p:sp>
        <p:nvSpPr>
          <p:cNvPr id="118787" name="Content Placeholder 2"/>
          <p:cNvSpPr>
            <a:spLocks noGrp="1"/>
          </p:cNvSpPr>
          <p:nvPr>
            <p:ph idx="1"/>
          </p:nvPr>
        </p:nvSpPr>
        <p:spPr/>
        <p:txBody>
          <a:bodyPr/>
          <a:lstStyle/>
          <a:p>
            <a:pPr marL="0" indent="0">
              <a:buFontTx/>
              <a:buNone/>
            </a:pPr>
            <a:r>
              <a:rPr lang="en-US" sz="2400" dirty="0">
                <a:latin typeface="Arial" charset="0"/>
                <a:ea typeface="MS PGothic" charset="0"/>
              </a:rPr>
              <a:t>Given left recursive and non left recursive rules</a:t>
            </a:r>
          </a:p>
          <a:p>
            <a:pPr marL="0" indent="0">
              <a:buFontTx/>
              <a:buNone/>
            </a:pPr>
            <a:r>
              <a:rPr lang="en-US" sz="2400" dirty="0">
                <a:latin typeface="Arial" charset="0"/>
                <a:ea typeface="MS PGothic" charset="0"/>
              </a:rPr>
              <a:t>A </a:t>
            </a:r>
            <a:r>
              <a:rPr lang="en-US" sz="2400" dirty="0">
                <a:latin typeface="Arial" charset="0"/>
                <a:ea typeface="MS PGothic" charset="0"/>
                <a:sym typeface="Symbol" charset="0"/>
              </a:rPr>
              <a:t> A</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 … | </a:t>
            </a:r>
            <a:r>
              <a:rPr lang="en-US" sz="2400" dirty="0" err="1">
                <a:latin typeface="Arial" charset="0"/>
                <a:ea typeface="MS PGothic" charset="0"/>
                <a:sym typeface="Symbol" charset="0"/>
              </a:rPr>
              <a:t>A</a:t>
            </a:r>
            <a:r>
              <a:rPr lang="en-US" sz="2400" baseline="-25000" dirty="0" err="1">
                <a:latin typeface="Arial" charset="0"/>
                <a:ea typeface="MS PGothic" charset="0"/>
                <a:sym typeface="Symbol" charset="0"/>
              </a:rPr>
              <a:t>n</a:t>
            </a:r>
            <a:r>
              <a:rPr lang="en-US" sz="2400" dirty="0">
                <a:latin typeface="Arial" charset="0"/>
                <a:ea typeface="MS PGothic" charset="0"/>
                <a:sym typeface="Symbol" charset="0"/>
              </a:rPr>
              <a:t> |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 … | </a:t>
            </a:r>
            <a:r>
              <a:rPr lang="en-US" sz="2400" baseline="-25000" dirty="0">
                <a:latin typeface="Arial" charset="0"/>
                <a:ea typeface="MS PGothic" charset="0"/>
                <a:sym typeface="Symbol" charset="0"/>
              </a:rPr>
              <a:t>m</a:t>
            </a:r>
            <a:r>
              <a:rPr lang="en-US" sz="2400" dirty="0">
                <a:latin typeface="Arial" charset="0"/>
                <a:ea typeface="MS PGothic" charset="0"/>
                <a:sym typeface="Symbol" charset="0"/>
              </a:rPr>
              <a:t>   </a:t>
            </a:r>
          </a:p>
          <a:p>
            <a:pPr marL="0" indent="0">
              <a:buFontTx/>
              <a:buNone/>
            </a:pPr>
            <a:r>
              <a:rPr lang="en-US" sz="2400" dirty="0">
                <a:latin typeface="Arial" charset="0"/>
                <a:ea typeface="MS PGothic" charset="0"/>
                <a:sym typeface="Symbol" charset="0"/>
              </a:rPr>
              <a:t>Can view as </a:t>
            </a:r>
          </a:p>
          <a:p>
            <a:pPr marL="0" indent="0">
              <a:buFontTx/>
              <a:buNone/>
            </a:pPr>
            <a:r>
              <a:rPr lang="en-US" sz="2400" dirty="0">
                <a:latin typeface="Arial" charset="0"/>
                <a:ea typeface="MS PGothic" charset="0"/>
              </a:rPr>
              <a:t>A </a:t>
            </a:r>
            <a:r>
              <a:rPr lang="en-US" sz="2400" dirty="0">
                <a:latin typeface="Arial" charset="0"/>
                <a:ea typeface="MS PGothic" charset="0"/>
                <a:sym typeface="Symbol" charset="0"/>
              </a:rPr>
              <a:t>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 … | </a:t>
            </a:r>
            <a:r>
              <a:rPr lang="en-US" sz="2400" baseline="-25000" dirty="0">
                <a:latin typeface="Arial" charset="0"/>
                <a:ea typeface="MS PGothic" charset="0"/>
                <a:sym typeface="Symbol" charset="0"/>
              </a:rPr>
              <a:t>m</a:t>
            </a:r>
            <a:r>
              <a:rPr lang="en-US" sz="2400" dirty="0">
                <a:latin typeface="Arial" charset="0"/>
                <a:ea typeface="MS PGothic" charset="0"/>
                <a:sym typeface="Symbol" charset="0"/>
              </a:rPr>
              <a:t>)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 … | </a:t>
            </a:r>
            <a:r>
              <a:rPr lang="en-US" sz="2400" baseline="-25000" dirty="0">
                <a:latin typeface="Arial" charset="0"/>
                <a:ea typeface="MS PGothic" charset="0"/>
                <a:sym typeface="Symbol" charset="0"/>
              </a:rPr>
              <a:t>n</a:t>
            </a:r>
            <a:r>
              <a:rPr lang="en-US" sz="2400" dirty="0">
                <a:latin typeface="Arial" charset="0"/>
                <a:ea typeface="MS PGothic" charset="0"/>
                <a:sym typeface="Symbol" charset="0"/>
              </a:rPr>
              <a:t> )*</a:t>
            </a:r>
          </a:p>
          <a:p>
            <a:pPr marL="0" indent="0">
              <a:buFontTx/>
              <a:buNone/>
            </a:pPr>
            <a:r>
              <a:rPr lang="en-US" sz="2400" dirty="0">
                <a:latin typeface="Arial" charset="0"/>
                <a:ea typeface="MS PGothic" charset="0"/>
                <a:sym typeface="Symbol" charset="0"/>
              </a:rPr>
              <a:t>Star notation is an extension to normal notation with obvious meaning</a:t>
            </a:r>
          </a:p>
          <a:p>
            <a:pPr marL="0" indent="0">
              <a:buFontTx/>
              <a:buNone/>
            </a:pPr>
            <a:r>
              <a:rPr lang="en-US" sz="2400" dirty="0">
                <a:latin typeface="Arial" charset="0"/>
                <a:ea typeface="MS PGothic" charset="0"/>
                <a:sym typeface="Symbol" charset="0"/>
              </a:rPr>
              <a:t>Now, it should be clear this can be done right recursive as</a:t>
            </a:r>
          </a:p>
          <a:p>
            <a:pPr marL="0" indent="0">
              <a:buFontTx/>
              <a:buNone/>
            </a:pPr>
            <a:r>
              <a:rPr lang="en-US" sz="2400" dirty="0">
                <a:latin typeface="Arial" charset="0"/>
                <a:ea typeface="MS PGothic" charset="0"/>
              </a:rPr>
              <a:t>A </a:t>
            </a:r>
            <a:r>
              <a:rPr lang="en-US" sz="2400" dirty="0">
                <a:latin typeface="Arial" charset="0"/>
                <a:ea typeface="MS PGothic" charset="0"/>
                <a:sym typeface="Symbol" charset="0"/>
              </a:rPr>
              <a:t>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B | … | </a:t>
            </a:r>
            <a:r>
              <a:rPr lang="en-US" sz="2400" baseline="-25000" dirty="0">
                <a:latin typeface="Arial" charset="0"/>
                <a:ea typeface="MS PGothic" charset="0"/>
                <a:sym typeface="Symbol" charset="0"/>
              </a:rPr>
              <a:t>m</a:t>
            </a:r>
            <a:r>
              <a:rPr lang="en-US" sz="2400" dirty="0">
                <a:latin typeface="Arial" charset="0"/>
                <a:ea typeface="MS PGothic" charset="0"/>
                <a:sym typeface="Symbol" charset="0"/>
              </a:rPr>
              <a:t> B</a:t>
            </a:r>
          </a:p>
          <a:p>
            <a:pPr marL="0" indent="0">
              <a:buFontTx/>
              <a:buNone/>
            </a:pPr>
            <a:r>
              <a:rPr lang="en-US" sz="2400" dirty="0">
                <a:latin typeface="Arial" charset="0"/>
                <a:ea typeface="MS PGothic" charset="0"/>
                <a:sym typeface="Symbol" charset="0"/>
              </a:rPr>
              <a:t>B 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B| … | </a:t>
            </a:r>
            <a:r>
              <a:rPr lang="en-US" sz="2400" baseline="-25000" dirty="0" err="1">
                <a:latin typeface="Arial" charset="0"/>
                <a:ea typeface="MS PGothic" charset="0"/>
                <a:sym typeface="Symbol" charset="0"/>
              </a:rPr>
              <a:t>n</a:t>
            </a:r>
            <a:r>
              <a:rPr lang="en-US" sz="2400" dirty="0" err="1">
                <a:latin typeface="Arial" charset="0"/>
                <a:ea typeface="MS PGothic" charset="0"/>
                <a:sym typeface="Symbol" charset="0"/>
              </a:rPr>
              <a:t>B</a:t>
            </a:r>
            <a:r>
              <a:rPr lang="en-US" sz="2400" dirty="0">
                <a:latin typeface="Arial" charset="0"/>
                <a:ea typeface="MS PGothic" charset="0"/>
                <a:sym typeface="Symbol" charset="0"/>
              </a:rPr>
              <a:t> | </a:t>
            </a:r>
            <a:r>
              <a:rPr lang="en-US" sz="2400" dirty="0" err="1">
                <a:latin typeface="Arial" charset="0"/>
                <a:ea typeface="MS PGothic" charset="0"/>
                <a:sym typeface="Symbol" charset="0"/>
              </a:rPr>
              <a:t>λ</a:t>
            </a:r>
            <a:endParaRPr lang="en-US" sz="2400" dirty="0">
              <a:latin typeface="Arial" charset="0"/>
              <a:ea typeface="MS PGothic" charset="0"/>
              <a:sym typeface="Symbol" charset="0"/>
            </a:endParaRPr>
          </a:p>
          <a:p>
            <a:pPr marL="0" indent="0">
              <a:buFontTx/>
              <a:buNone/>
            </a:pPr>
            <a:endParaRPr lang="en-US" sz="2400" dirty="0">
              <a:latin typeface="Arial" charset="0"/>
              <a:ea typeface="MS PGothic" charset="0"/>
              <a:sym typeface="Symbol" charset="0"/>
            </a:endParaRPr>
          </a:p>
        </p:txBody>
      </p:sp>
      <p:sp>
        <p:nvSpPr>
          <p:cNvPr id="1187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7283B1-9461-C54E-BB74-2D3B68D897A3}" type="datetime1">
              <a:rPr lang="en-US" smtClean="0"/>
              <a:t>4/7/19</a:t>
            </a:fld>
            <a:endParaRPr lang="en-US"/>
          </a:p>
        </p:txBody>
      </p:sp>
      <p:sp>
        <p:nvSpPr>
          <p:cNvPr id="1187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870AC8-34C8-394E-AE1E-0011BDADD1C8}" type="slidenum">
              <a:rPr lang="en-US"/>
              <a:pPr/>
              <a:t>155</a:t>
            </a:fld>
            <a:endParaRPr lang="en-US"/>
          </a:p>
        </p:txBody>
      </p:sp>
      <p:sp>
        <p:nvSpPr>
          <p:cNvPr id="7" name="Footer Placeholder 4">
            <a:extLst>
              <a:ext uri="{FF2B5EF4-FFF2-40B4-BE49-F238E27FC236}">
                <a16:creationId xmlns:a16="http://schemas.microsoft.com/office/drawing/2014/main" id="{4B0C7285-2E7C-E64F-8CB9-B489C7057D0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75937437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solidFill>
                  <a:srgbClr val="009900"/>
                </a:solidFill>
                <a:latin typeface="Arial" charset="0"/>
                <a:ea typeface="MS PGothic" charset="0"/>
              </a:rPr>
              <a:t>Right Recursive Expressions</a:t>
            </a:r>
          </a:p>
        </p:txBody>
      </p:sp>
      <p:sp>
        <p:nvSpPr>
          <p:cNvPr id="119811" name="Content Placeholder 2"/>
          <p:cNvSpPr>
            <a:spLocks noGrp="1"/>
          </p:cNvSpPr>
          <p:nvPr>
            <p:ph idx="1"/>
          </p:nvPr>
        </p:nvSpPr>
        <p:spPr/>
        <p:txBody>
          <a:bodyPr/>
          <a:lstStyle/>
          <a:p>
            <a:pPr marL="0" indent="0" eaLnBrk="1" hangingPunct="1">
              <a:buFontTx/>
              <a:buNone/>
            </a:pPr>
            <a:r>
              <a:rPr lang="en-US" sz="2000">
                <a:latin typeface="Arial" charset="0"/>
                <a:ea typeface="MS PGothic" charset="0"/>
                <a:sym typeface="Wingdings" charset="0"/>
              </a:rPr>
              <a:t>Grammar: </a:t>
            </a:r>
            <a:r>
              <a:rPr lang="en-US" sz="2000">
                <a:solidFill>
                  <a:srgbClr val="0000FF"/>
                </a:solidFill>
                <a:latin typeface="Arial" charset="0"/>
                <a:ea typeface="MS PGothic" charset="0"/>
              </a:rPr>
              <a:t>Expr </a:t>
            </a:r>
            <a:r>
              <a:rPr lang="en-US" sz="2000">
                <a:solidFill>
                  <a:srgbClr val="0000FF"/>
                </a:solidFill>
                <a:latin typeface="Arial" charset="0"/>
                <a:ea typeface="MS PGothic" charset="0"/>
                <a:sym typeface="Wingdings" charset="0"/>
              </a:rPr>
              <a:t> Expr + Term | Term</a:t>
            </a:r>
          </a:p>
          <a:p>
            <a:pPr marL="0" indent="0" eaLnBrk="1" hangingPunct="1">
              <a:buFontTx/>
              <a:buNone/>
            </a:pPr>
            <a:r>
              <a:rPr lang="en-US" sz="2000">
                <a:solidFill>
                  <a:srgbClr val="0000FF"/>
                </a:solidFill>
                <a:latin typeface="Arial" charset="0"/>
                <a:ea typeface="MS PGothic" charset="0"/>
                <a:sym typeface="Wingdings" charset="0"/>
              </a:rPr>
              <a:t>	    </a:t>
            </a:r>
            <a:r>
              <a:rPr lang="en-US" sz="2000">
                <a:solidFill>
                  <a:srgbClr val="0000FF"/>
                </a:solidFill>
                <a:latin typeface="Arial" charset="0"/>
                <a:ea typeface="MS PGothic" charset="0"/>
              </a:rPr>
              <a:t>Term </a:t>
            </a:r>
            <a:r>
              <a:rPr lang="en-US" sz="2000">
                <a:solidFill>
                  <a:srgbClr val="0000FF"/>
                </a:solidFill>
                <a:latin typeface="Arial" charset="0"/>
                <a:ea typeface="MS PGothic" charset="0"/>
                <a:sym typeface="Wingdings" charset="0"/>
              </a:rPr>
              <a:t> Term * Factor | Factor</a:t>
            </a:r>
          </a:p>
          <a:p>
            <a:pPr marL="0" indent="0" eaLnBrk="1" hangingPunct="1">
              <a:buFontTx/>
              <a:buNone/>
            </a:pPr>
            <a:r>
              <a:rPr lang="en-US" sz="2000">
                <a:solidFill>
                  <a:srgbClr val="0000FF"/>
                </a:solidFill>
                <a:latin typeface="Arial" charset="0"/>
                <a:ea typeface="MS PGothic" charset="0"/>
              </a:rPr>
              <a:t>	    Factor </a:t>
            </a:r>
            <a:r>
              <a:rPr lang="en-US" sz="2000">
                <a:solidFill>
                  <a:srgbClr val="0000FF"/>
                </a:solidFill>
                <a:latin typeface="Arial" charset="0"/>
                <a:ea typeface="MS PGothic" charset="0"/>
                <a:sym typeface="Wingdings" charset="0"/>
              </a:rPr>
              <a:t> (Expr) | </a:t>
            </a:r>
            <a:r>
              <a:rPr lang="en-US" sz="2000" err="1">
                <a:solidFill>
                  <a:srgbClr val="0000FF"/>
                </a:solidFill>
                <a:latin typeface="Arial" charset="0"/>
                <a:ea typeface="MS PGothic" charset="0"/>
                <a:sym typeface="Wingdings" charset="0"/>
              </a:rPr>
              <a:t>Int</a:t>
            </a:r>
            <a:endParaRPr lang="en-US" sz="2000">
              <a:solidFill>
                <a:srgbClr val="0000FF"/>
              </a:solidFill>
              <a:latin typeface="Arial" charset="0"/>
              <a:ea typeface="MS PGothic" charset="0"/>
              <a:sym typeface="Wingdings" charset="0"/>
            </a:endParaRPr>
          </a:p>
          <a:p>
            <a:pPr marL="0" indent="0" eaLnBrk="1" hangingPunct="1">
              <a:buFontTx/>
              <a:buNone/>
            </a:pPr>
            <a:endParaRPr lang="en-US" sz="2000">
              <a:solidFill>
                <a:srgbClr val="0000FF"/>
              </a:solidFill>
              <a:latin typeface="Arial" charset="0"/>
              <a:ea typeface="MS PGothic" charset="0"/>
              <a:sym typeface="Wingdings" charset="0"/>
            </a:endParaRPr>
          </a:p>
          <a:p>
            <a:pPr marL="0" indent="0" eaLnBrk="1" hangingPunct="1">
              <a:buFontTx/>
              <a:buNone/>
            </a:pPr>
            <a:r>
              <a:rPr lang="en-US" sz="2000">
                <a:latin typeface="Arial" charset="0"/>
                <a:ea typeface="MS PGothic" charset="0"/>
                <a:sym typeface="Wingdings" charset="0"/>
              </a:rPr>
              <a:t>Fix:           </a:t>
            </a:r>
            <a:r>
              <a:rPr lang="en-US" sz="2000">
                <a:solidFill>
                  <a:srgbClr val="0000FF"/>
                </a:solidFill>
                <a:latin typeface="Arial" charset="0"/>
                <a:ea typeface="MS PGothic" charset="0"/>
              </a:rPr>
              <a:t>Expr </a:t>
            </a:r>
            <a:r>
              <a:rPr lang="en-US" sz="2000">
                <a:solidFill>
                  <a:srgbClr val="0000FF"/>
                </a:solidFill>
                <a:latin typeface="Arial" charset="0"/>
                <a:ea typeface="MS PGothic" charset="0"/>
                <a:sym typeface="Wingdings" charset="0"/>
              </a:rPr>
              <a:t> Term </a:t>
            </a:r>
            <a:r>
              <a:rPr lang="en-US" sz="2000" err="1">
                <a:solidFill>
                  <a:srgbClr val="0000FF"/>
                </a:solidFill>
                <a:latin typeface="Arial" charset="0"/>
                <a:ea typeface="MS PGothic" charset="0"/>
                <a:sym typeface="Wingdings" charset="0"/>
              </a:rPr>
              <a:t>ExprRest</a:t>
            </a:r>
            <a:endParaRPr lang="en-US" sz="2000">
              <a:solidFill>
                <a:srgbClr val="0000FF"/>
              </a:solidFill>
              <a:latin typeface="Arial" charset="0"/>
              <a:ea typeface="MS PGothic" charset="0"/>
              <a:sym typeface="Wingdings" charset="0"/>
            </a:endParaRPr>
          </a:p>
          <a:p>
            <a:pPr marL="0" indent="0" eaLnBrk="1" hangingPunct="1">
              <a:buFontTx/>
              <a:buNone/>
            </a:pPr>
            <a:r>
              <a:rPr lang="en-US" sz="2000">
                <a:solidFill>
                  <a:srgbClr val="0000FF"/>
                </a:solidFill>
                <a:latin typeface="Arial" charset="0"/>
                <a:ea typeface="MS PGothic" charset="0"/>
                <a:sym typeface="Wingdings" charset="0"/>
              </a:rPr>
              <a:t>	    </a:t>
            </a:r>
            <a:r>
              <a:rPr lang="en-US" sz="2000" err="1">
                <a:solidFill>
                  <a:srgbClr val="0000FF"/>
                </a:solidFill>
                <a:latin typeface="Arial" charset="0"/>
                <a:ea typeface="MS PGothic" charset="0"/>
                <a:sym typeface="Wingdings" charset="0"/>
              </a:rPr>
              <a:t>ExprRest</a:t>
            </a:r>
            <a:r>
              <a:rPr lang="en-US" sz="2000">
                <a:solidFill>
                  <a:srgbClr val="0000FF"/>
                </a:solidFill>
                <a:latin typeface="Arial" charset="0"/>
                <a:ea typeface="MS PGothic" charset="0"/>
                <a:sym typeface="Wingdings" charset="0"/>
              </a:rPr>
              <a:t>  + Term </a:t>
            </a:r>
            <a:r>
              <a:rPr lang="en-US" sz="2000" err="1">
                <a:solidFill>
                  <a:srgbClr val="0000FF"/>
                </a:solidFill>
                <a:latin typeface="Arial" charset="0"/>
                <a:ea typeface="MS PGothic" charset="0"/>
                <a:sym typeface="Wingdings" charset="0"/>
              </a:rPr>
              <a:t>ExprRest</a:t>
            </a:r>
            <a:r>
              <a:rPr lang="en-US" sz="2000">
                <a:solidFill>
                  <a:srgbClr val="0000FF"/>
                </a:solidFill>
                <a:latin typeface="Arial" charset="0"/>
                <a:ea typeface="MS PGothic" charset="0"/>
                <a:sym typeface="Wingdings" charset="0"/>
              </a:rPr>
              <a:t> | </a:t>
            </a:r>
            <a:r>
              <a:rPr lang="en-US" sz="2000">
                <a:solidFill>
                  <a:srgbClr val="0000FF"/>
                </a:solidFill>
                <a:latin typeface="Symbol" charset="0"/>
                <a:ea typeface="MS PGothic" charset="0"/>
                <a:sym typeface="Symbol" panose="05050102010706020507" pitchFamily="18" charset="2"/>
              </a:rPr>
              <a:t></a:t>
            </a:r>
            <a:r>
              <a:rPr lang="en-US" sz="2000">
                <a:solidFill>
                  <a:srgbClr val="0000FF"/>
                </a:solidFill>
                <a:latin typeface="Arial" charset="0"/>
                <a:ea typeface="MS PGothic" charset="0"/>
                <a:sym typeface="Wingdings" charset="0"/>
              </a:rPr>
              <a:t> </a:t>
            </a:r>
          </a:p>
          <a:p>
            <a:pPr marL="0" indent="0" eaLnBrk="1" hangingPunct="1">
              <a:buFontTx/>
              <a:buNone/>
            </a:pPr>
            <a:r>
              <a:rPr lang="en-US" sz="2000">
                <a:solidFill>
                  <a:srgbClr val="0000FF"/>
                </a:solidFill>
                <a:latin typeface="Arial" charset="0"/>
                <a:ea typeface="MS PGothic" charset="0"/>
                <a:sym typeface="Wingdings" charset="0"/>
              </a:rPr>
              <a:t>	    </a:t>
            </a:r>
            <a:r>
              <a:rPr lang="en-US" sz="2000">
                <a:solidFill>
                  <a:srgbClr val="0000FF"/>
                </a:solidFill>
                <a:latin typeface="Arial" charset="0"/>
                <a:ea typeface="MS PGothic" charset="0"/>
              </a:rPr>
              <a:t>Term </a:t>
            </a:r>
            <a:r>
              <a:rPr lang="en-US" sz="2000">
                <a:solidFill>
                  <a:srgbClr val="0000FF"/>
                </a:solidFill>
                <a:latin typeface="Arial" charset="0"/>
                <a:ea typeface="MS PGothic" charset="0"/>
                <a:sym typeface="Wingdings" charset="0"/>
              </a:rPr>
              <a:t> Factor </a:t>
            </a:r>
            <a:r>
              <a:rPr lang="en-US" sz="2000" err="1">
                <a:solidFill>
                  <a:srgbClr val="0000FF"/>
                </a:solidFill>
                <a:latin typeface="Arial" charset="0"/>
                <a:ea typeface="MS PGothic" charset="0"/>
                <a:sym typeface="Wingdings" charset="0"/>
              </a:rPr>
              <a:t>TermRest</a:t>
            </a:r>
            <a:endParaRPr lang="en-US" sz="2000">
              <a:solidFill>
                <a:srgbClr val="0000FF"/>
              </a:solidFill>
              <a:latin typeface="Arial" charset="0"/>
              <a:ea typeface="MS PGothic" charset="0"/>
              <a:sym typeface="Wingdings" charset="0"/>
            </a:endParaRPr>
          </a:p>
          <a:p>
            <a:pPr marL="0" indent="0" eaLnBrk="1" hangingPunct="1">
              <a:buFontTx/>
              <a:buNone/>
            </a:pPr>
            <a:r>
              <a:rPr lang="en-US" sz="2000">
                <a:solidFill>
                  <a:srgbClr val="0000FF"/>
                </a:solidFill>
                <a:latin typeface="Arial" charset="0"/>
                <a:ea typeface="MS PGothic" charset="0"/>
                <a:sym typeface="Wingdings" charset="0"/>
              </a:rPr>
              <a:t>	    </a:t>
            </a:r>
            <a:r>
              <a:rPr lang="en-US" sz="2000" err="1">
                <a:solidFill>
                  <a:srgbClr val="0000FF"/>
                </a:solidFill>
                <a:latin typeface="Arial" charset="0"/>
                <a:ea typeface="MS PGothic" charset="0"/>
                <a:sym typeface="Wingdings" charset="0"/>
              </a:rPr>
              <a:t>TermRest</a:t>
            </a:r>
            <a:r>
              <a:rPr lang="en-US" sz="2000">
                <a:solidFill>
                  <a:srgbClr val="0000FF"/>
                </a:solidFill>
                <a:latin typeface="Arial" charset="0"/>
                <a:ea typeface="MS PGothic" charset="0"/>
                <a:sym typeface="Wingdings" charset="0"/>
              </a:rPr>
              <a:t>  * Factor </a:t>
            </a:r>
            <a:r>
              <a:rPr lang="en-US" sz="2000" err="1">
                <a:solidFill>
                  <a:srgbClr val="0000FF"/>
                </a:solidFill>
                <a:latin typeface="Arial" charset="0"/>
                <a:ea typeface="MS PGothic" charset="0"/>
                <a:sym typeface="Wingdings" charset="0"/>
              </a:rPr>
              <a:t>TermRest</a:t>
            </a:r>
            <a:r>
              <a:rPr lang="en-US" sz="2000">
                <a:solidFill>
                  <a:srgbClr val="0000FF"/>
                </a:solidFill>
                <a:latin typeface="Arial" charset="0"/>
                <a:ea typeface="MS PGothic" charset="0"/>
                <a:sym typeface="Wingdings" charset="0"/>
              </a:rPr>
              <a:t> | </a:t>
            </a:r>
            <a:r>
              <a:rPr lang="en-US" sz="2000">
                <a:solidFill>
                  <a:srgbClr val="0000FF"/>
                </a:solidFill>
                <a:latin typeface="Symbol" charset="0"/>
                <a:ea typeface="MS PGothic" charset="0"/>
                <a:sym typeface="Symbol" panose="05050102010706020507" pitchFamily="18" charset="2"/>
              </a:rPr>
              <a:t></a:t>
            </a:r>
            <a:r>
              <a:rPr lang="en-US" sz="2000">
                <a:solidFill>
                  <a:srgbClr val="0000FF"/>
                </a:solidFill>
                <a:latin typeface="Arial" charset="0"/>
                <a:ea typeface="MS PGothic" charset="0"/>
                <a:sym typeface="Wingdings" charset="0"/>
              </a:rPr>
              <a:t> </a:t>
            </a:r>
          </a:p>
          <a:p>
            <a:pPr marL="0" indent="0" eaLnBrk="1" hangingPunct="1">
              <a:buFontTx/>
              <a:buNone/>
            </a:pPr>
            <a:r>
              <a:rPr lang="en-US" sz="2000">
                <a:solidFill>
                  <a:srgbClr val="0000FF"/>
                </a:solidFill>
                <a:latin typeface="Arial" charset="0"/>
                <a:ea typeface="MS PGothic" charset="0"/>
              </a:rPr>
              <a:t>	    Factor </a:t>
            </a:r>
            <a:r>
              <a:rPr lang="en-US" sz="2000">
                <a:solidFill>
                  <a:srgbClr val="0000FF"/>
                </a:solidFill>
                <a:latin typeface="Arial" charset="0"/>
                <a:ea typeface="MS PGothic" charset="0"/>
                <a:sym typeface="Wingdings" charset="0"/>
              </a:rPr>
              <a:t> (Expr) | </a:t>
            </a:r>
            <a:r>
              <a:rPr lang="en-US" sz="2000" err="1">
                <a:solidFill>
                  <a:srgbClr val="0000FF"/>
                </a:solidFill>
                <a:latin typeface="Arial" charset="0"/>
                <a:ea typeface="MS PGothic" charset="0"/>
                <a:sym typeface="Wingdings" charset="0"/>
              </a:rPr>
              <a:t>Int</a:t>
            </a:r>
            <a:endParaRPr lang="en-US" sz="2000">
              <a:solidFill>
                <a:srgbClr val="0000FF"/>
              </a:solidFill>
              <a:latin typeface="Arial" charset="0"/>
              <a:ea typeface="MS PGothic" charset="0"/>
              <a:sym typeface="Wingdings" charset="0"/>
            </a:endParaRPr>
          </a:p>
          <a:p>
            <a:pPr marL="0" indent="0" eaLnBrk="1" hangingPunct="1">
              <a:buFontTx/>
              <a:buNone/>
            </a:pPr>
            <a:endParaRPr lang="en-US" sz="2000">
              <a:solidFill>
                <a:srgbClr val="0000FF"/>
              </a:solidFill>
              <a:latin typeface="Arial" charset="0"/>
              <a:ea typeface="MS PGothic" charset="0"/>
              <a:sym typeface="Wingdings" charset="0"/>
            </a:endParaRPr>
          </a:p>
        </p:txBody>
      </p:sp>
      <p:sp>
        <p:nvSpPr>
          <p:cNvPr id="1198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C560FD-34FD-5E4E-8109-DCB2F05A5AE1}" type="datetime1">
              <a:rPr lang="en-US" smtClean="0"/>
              <a:t>4/7/19</a:t>
            </a:fld>
            <a:endParaRPr lang="en-US"/>
          </a:p>
        </p:txBody>
      </p:sp>
      <p:sp>
        <p:nvSpPr>
          <p:cNvPr id="1198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7203BF-8DE6-7046-9D82-3B60F665E823}" type="slidenum">
              <a:rPr lang="en-US"/>
              <a:pPr/>
              <a:t>156</a:t>
            </a:fld>
            <a:endParaRPr lang="en-US"/>
          </a:p>
        </p:txBody>
      </p:sp>
      <p:sp>
        <p:nvSpPr>
          <p:cNvPr id="7" name="Footer Placeholder 4">
            <a:extLst>
              <a:ext uri="{FF2B5EF4-FFF2-40B4-BE49-F238E27FC236}">
                <a16:creationId xmlns:a16="http://schemas.microsoft.com/office/drawing/2014/main" id="{5B3B0EC2-ED09-1147-8DE4-9B0D195CAD1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08502505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solidFill>
                  <a:srgbClr val="009900"/>
                </a:solidFill>
                <a:latin typeface="Arial" charset="0"/>
                <a:ea typeface="MS PGothic" charset="0"/>
              </a:rPr>
              <a:t>Bottom Up vs Top Down</a:t>
            </a:r>
          </a:p>
        </p:txBody>
      </p:sp>
      <p:sp>
        <p:nvSpPr>
          <p:cNvPr id="120835" name="Content Placeholder 2"/>
          <p:cNvSpPr>
            <a:spLocks noGrp="1"/>
          </p:cNvSpPr>
          <p:nvPr>
            <p:ph idx="1"/>
          </p:nvPr>
        </p:nvSpPr>
        <p:spPr/>
        <p:txBody>
          <a:bodyPr/>
          <a:lstStyle/>
          <a:p>
            <a:r>
              <a:rPr lang="en-US" sz="2400" dirty="0">
                <a:latin typeface="Arial" charset="0"/>
                <a:ea typeface="MS PGothic" charset="0"/>
              </a:rPr>
              <a:t>Bottom-Up: Two stack operations</a:t>
            </a:r>
          </a:p>
          <a:p>
            <a:pPr lvl="1"/>
            <a:r>
              <a:rPr lang="en-US" sz="2000" dirty="0">
                <a:latin typeface="Arial" charset="0"/>
                <a:ea typeface="MS PGothic" charset="0"/>
              </a:rPr>
              <a:t>Shift (move input symbol to stack)</a:t>
            </a:r>
          </a:p>
          <a:p>
            <a:pPr lvl="1"/>
            <a:r>
              <a:rPr lang="en-US" sz="2000" dirty="0">
                <a:latin typeface="Arial" charset="0"/>
                <a:ea typeface="MS PGothic" charset="0"/>
              </a:rPr>
              <a:t>Reduce (replace top of stack </a:t>
            </a:r>
            <a:r>
              <a:rPr lang="en-US" sz="2000" dirty="0">
                <a:latin typeface="Symbol" charset="0"/>
                <a:ea typeface="MS PGothic" charset="0"/>
              </a:rPr>
              <a:t>a</a:t>
            </a:r>
            <a:r>
              <a:rPr lang="en-US" sz="2000" dirty="0">
                <a:latin typeface="Arial" charset="0"/>
                <a:ea typeface="MS PGothic" charset="0"/>
              </a:rPr>
              <a:t> with A, when </a:t>
            </a:r>
            <a:r>
              <a:rPr lang="en-US" sz="2000" dirty="0" err="1">
                <a:latin typeface="Arial" charset="0"/>
                <a:ea typeface="MS PGothic" charset="0"/>
              </a:rPr>
              <a:t>A</a:t>
            </a:r>
            <a:r>
              <a:rPr lang="en-US" sz="2000" b="1" dirty="0" err="1">
                <a:latin typeface="Arial" charset="0"/>
                <a:ea typeface="MS PGothic" charset="0"/>
                <a:sym typeface="Symbol" charset="0"/>
              </a:rPr>
              <a:t></a:t>
            </a:r>
            <a:r>
              <a:rPr lang="en-US" sz="2000" dirty="0" err="1">
                <a:latin typeface="Symbol" charset="0"/>
                <a:ea typeface="MS PGothic" charset="0"/>
              </a:rPr>
              <a:t>a</a:t>
            </a:r>
            <a:r>
              <a:rPr lang="en-US" sz="2000" dirty="0">
                <a:latin typeface="Symbol" charset="0"/>
                <a:ea typeface="MS PGothic" charset="0"/>
              </a:rPr>
              <a:t>)</a:t>
            </a:r>
          </a:p>
          <a:p>
            <a:pPr lvl="1"/>
            <a:r>
              <a:rPr lang="en-US" sz="2000" dirty="0">
                <a:latin typeface="Arial" charset="0"/>
                <a:ea typeface="MS PGothic" charset="0"/>
              </a:rPr>
              <a:t>Challenge is when to do shift or reduce and what reduce to do.</a:t>
            </a:r>
          </a:p>
          <a:p>
            <a:pPr lvl="2"/>
            <a:r>
              <a:rPr lang="en-US" sz="1800" dirty="0">
                <a:latin typeface="Arial" charset="0"/>
                <a:ea typeface="MS PGothic" charset="0"/>
              </a:rPr>
              <a:t>Can have both kinds of conflict</a:t>
            </a:r>
          </a:p>
          <a:p>
            <a:r>
              <a:rPr lang="en-US" sz="2400" dirty="0">
                <a:latin typeface="Arial" charset="0"/>
                <a:ea typeface="MS PGothic" charset="0"/>
              </a:rPr>
              <a:t>Top-Down:  </a:t>
            </a:r>
          </a:p>
          <a:p>
            <a:pPr lvl="1"/>
            <a:r>
              <a:rPr lang="en-US" sz="2000" dirty="0">
                <a:latin typeface="Arial" charset="0"/>
                <a:ea typeface="MS PGothic" charset="0"/>
              </a:rPr>
              <a:t>If top of stack is terminal</a:t>
            </a:r>
          </a:p>
          <a:p>
            <a:pPr lvl="2"/>
            <a:r>
              <a:rPr lang="en-US" sz="1800" dirty="0">
                <a:latin typeface="Arial" charset="0"/>
                <a:ea typeface="MS PGothic" charset="0"/>
              </a:rPr>
              <a:t>If same as input, read and pop</a:t>
            </a:r>
          </a:p>
          <a:p>
            <a:pPr lvl="2"/>
            <a:r>
              <a:rPr lang="en-US" sz="1800" dirty="0">
                <a:latin typeface="Arial" charset="0"/>
                <a:ea typeface="MS PGothic" charset="0"/>
              </a:rPr>
              <a:t>If not, we have an error</a:t>
            </a:r>
          </a:p>
          <a:p>
            <a:pPr lvl="1"/>
            <a:r>
              <a:rPr lang="en-US" sz="2000" dirty="0">
                <a:latin typeface="Arial" charset="0"/>
                <a:ea typeface="MS PGothic" charset="0"/>
              </a:rPr>
              <a:t>If top of stack is a non-terminal A</a:t>
            </a:r>
          </a:p>
          <a:p>
            <a:pPr lvl="2"/>
            <a:r>
              <a:rPr lang="en-US" sz="1800" dirty="0">
                <a:latin typeface="Arial" charset="0"/>
                <a:ea typeface="MS PGothic" charset="0"/>
              </a:rPr>
              <a:t>Replace A with some </a:t>
            </a:r>
            <a:r>
              <a:rPr lang="en-US" sz="1800" dirty="0">
                <a:latin typeface="Symbol" charset="0"/>
                <a:ea typeface="MS PGothic" charset="0"/>
              </a:rPr>
              <a:t>a</a:t>
            </a:r>
            <a:r>
              <a:rPr lang="en-US" sz="1800" dirty="0">
                <a:latin typeface="Arial" charset="0"/>
                <a:ea typeface="MS PGothic" charset="0"/>
              </a:rPr>
              <a:t>, when </a:t>
            </a:r>
            <a:r>
              <a:rPr lang="en-US" sz="1800" dirty="0" err="1">
                <a:latin typeface="Arial" charset="0"/>
                <a:ea typeface="MS PGothic" charset="0"/>
              </a:rPr>
              <a:t>A</a:t>
            </a:r>
            <a:r>
              <a:rPr lang="en-US" sz="1800" b="1" dirty="0" err="1">
                <a:latin typeface="Arial" charset="0"/>
                <a:ea typeface="MS PGothic" charset="0"/>
                <a:sym typeface="Symbol" charset="0"/>
              </a:rPr>
              <a:t></a:t>
            </a:r>
            <a:r>
              <a:rPr lang="en-US" sz="1800" dirty="0" err="1">
                <a:latin typeface="Symbol" charset="0"/>
                <a:ea typeface="MS PGothic" charset="0"/>
              </a:rPr>
              <a:t>a</a:t>
            </a:r>
            <a:endParaRPr lang="en-US" sz="1800" dirty="0">
              <a:latin typeface="Symbol" charset="0"/>
              <a:ea typeface="MS PGothic" charset="0"/>
            </a:endParaRPr>
          </a:p>
          <a:p>
            <a:pPr lvl="2"/>
            <a:r>
              <a:rPr lang="en-US" sz="1800" dirty="0">
                <a:latin typeface="Arial" charset="0"/>
                <a:ea typeface="MS PGothic" charset="0"/>
              </a:rPr>
              <a:t>Challenge is what A-rule to use</a:t>
            </a:r>
          </a:p>
        </p:txBody>
      </p:sp>
      <p:sp>
        <p:nvSpPr>
          <p:cNvPr id="1208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5E418CC-27A4-8945-A280-33B159C57169}" type="datetime1">
              <a:rPr lang="en-US" smtClean="0"/>
              <a:t>4/7/19</a:t>
            </a:fld>
            <a:endParaRPr lang="en-US"/>
          </a:p>
        </p:txBody>
      </p:sp>
      <p:sp>
        <p:nvSpPr>
          <p:cNvPr id="1208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FB2741-8901-054B-8161-3B3D2543FA9A}" type="slidenum">
              <a:rPr lang="en-US"/>
              <a:pPr/>
              <a:t>157</a:t>
            </a:fld>
            <a:endParaRPr lang="en-US"/>
          </a:p>
        </p:txBody>
      </p:sp>
      <p:sp>
        <p:nvSpPr>
          <p:cNvPr id="7" name="Footer Placeholder 4">
            <a:extLst>
              <a:ext uri="{FF2B5EF4-FFF2-40B4-BE49-F238E27FC236}">
                <a16:creationId xmlns:a16="http://schemas.microsoft.com/office/drawing/2014/main" id="{A3DFE6C5-F8A1-134F-8283-6D8234DA578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79784765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Chomsky Normal Form</a:t>
            </a:r>
          </a:p>
        </p:txBody>
      </p:sp>
      <p:sp>
        <p:nvSpPr>
          <p:cNvPr id="3" name="Content Placeholder 2"/>
          <p:cNvSpPr>
            <a:spLocks noGrp="1"/>
          </p:cNvSpPr>
          <p:nvPr>
            <p:ph idx="1"/>
          </p:nvPr>
        </p:nvSpPr>
        <p:spPr/>
        <p:txBody>
          <a:bodyPr/>
          <a:lstStyle/>
          <a:p>
            <a:r>
              <a:rPr lang="en-US" dirty="0"/>
              <a:t>Each rule of a CFG is constrained to be of one of the three forms:</a:t>
            </a:r>
            <a:br>
              <a:rPr lang="en-US" dirty="0"/>
            </a:br>
            <a:r>
              <a:rPr lang="en-US" dirty="0"/>
              <a:t>A → a, 		A ∈ V, a ∈ </a:t>
            </a:r>
            <a:r>
              <a:rPr lang="en-US" dirty="0" err="1"/>
              <a:t>Σ</a:t>
            </a:r>
            <a:br>
              <a:rPr lang="en-US" dirty="0"/>
            </a:br>
            <a:r>
              <a:rPr lang="en-US" dirty="0"/>
              <a:t>A → BC, 	A,B,C ∈ V</a:t>
            </a:r>
          </a:p>
          <a:p>
            <a:r>
              <a:rPr lang="en-US" dirty="0"/>
              <a:t>If the language contains </a:t>
            </a:r>
            <a:r>
              <a:rPr lang="en-US" dirty="0">
                <a:latin typeface="Symbol" charset="2"/>
                <a:ea typeface="Symbol" charset="2"/>
                <a:cs typeface="Symbol" charset="2"/>
              </a:rPr>
              <a:t>l</a:t>
            </a:r>
            <a:r>
              <a:rPr lang="en-US" dirty="0"/>
              <a:t> then we allow</a:t>
            </a:r>
            <a:br>
              <a:rPr lang="en-US" dirty="0"/>
            </a:br>
            <a:r>
              <a:rPr lang="en-US" dirty="0"/>
              <a:t>S → </a:t>
            </a:r>
            <a:r>
              <a:rPr lang="en-US" dirty="0">
                <a:latin typeface="Symbol" charset="2"/>
                <a:ea typeface="Symbol" charset="2"/>
                <a:cs typeface="Symbol" charset="2"/>
              </a:rPr>
              <a:t>l</a:t>
            </a:r>
            <a:br>
              <a:rPr lang="en-US" dirty="0"/>
            </a:br>
            <a:r>
              <a:rPr lang="en-US" dirty="0"/>
              <a:t>and constrain </a:t>
            </a:r>
            <a:r>
              <a:rPr lang="en-US"/>
              <a:t>all non-terminating rules </a:t>
            </a:r>
            <a:r>
              <a:rPr lang="en-US" dirty="0"/>
              <a:t>of form to be</a:t>
            </a:r>
            <a:br>
              <a:rPr lang="en-US" dirty="0"/>
            </a:br>
            <a:r>
              <a:rPr lang="en-US" dirty="0"/>
              <a:t>A → BC, 	A ∈ V, B,C ∈ V-{S}</a:t>
            </a:r>
          </a:p>
        </p:txBody>
      </p:sp>
      <p:sp>
        <p:nvSpPr>
          <p:cNvPr id="4" name="Date Placeholder 3"/>
          <p:cNvSpPr>
            <a:spLocks noGrp="1"/>
          </p:cNvSpPr>
          <p:nvPr>
            <p:ph type="dt" sz="half" idx="10"/>
          </p:nvPr>
        </p:nvSpPr>
        <p:spPr/>
        <p:txBody>
          <a:bodyPr/>
          <a:lstStyle/>
          <a:p>
            <a:fld id="{272A8DD1-6A1C-DB44-9BE3-9F86B2D6733F}"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158</a:t>
            </a:fld>
            <a:endParaRPr lang="en-US"/>
          </a:p>
        </p:txBody>
      </p:sp>
      <p:sp>
        <p:nvSpPr>
          <p:cNvPr id="7" name="Footer Placeholder 4">
            <a:extLst>
              <a:ext uri="{FF2B5EF4-FFF2-40B4-BE49-F238E27FC236}">
                <a16:creationId xmlns:a16="http://schemas.microsoft.com/office/drawing/2014/main" id="{CC73AFEA-1557-F440-AFA7-9AF3B535FA9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49458490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Nullable</a:t>
            </a:r>
            <a:r>
              <a:rPr lang="en-US"/>
              <a:t> Symbols</a:t>
            </a:r>
          </a:p>
        </p:txBody>
      </p:sp>
      <p:sp>
        <p:nvSpPr>
          <p:cNvPr id="3" name="Content Placeholder 2"/>
          <p:cNvSpPr>
            <a:spLocks noGrp="1"/>
          </p:cNvSpPr>
          <p:nvPr>
            <p:ph idx="1"/>
          </p:nvPr>
        </p:nvSpPr>
        <p:spPr/>
        <p:txBody>
          <a:bodyPr/>
          <a:lstStyle/>
          <a:p>
            <a:r>
              <a:rPr lang="en-US" sz="2800" dirty="0"/>
              <a:t>Let </a:t>
            </a:r>
            <a:r>
              <a:rPr lang="en-US" sz="2800" dirty="0">
                <a:latin typeface="Arial" charset="0"/>
                <a:ea typeface="MS PGothic" charset="0"/>
              </a:rPr>
              <a:t>G = (V, </a:t>
            </a:r>
            <a:r>
              <a:rPr lang="en-US" sz="2800" dirty="0">
                <a:latin typeface="Arial" charset="0"/>
                <a:ea typeface="MS PGothic" charset="0"/>
                <a:sym typeface="Symbol" charset="0"/>
              </a:rPr>
              <a:t>, R, S) be an arbitrary CFG</a:t>
            </a:r>
          </a:p>
          <a:p>
            <a:r>
              <a:rPr lang="en-US" sz="2800" dirty="0">
                <a:latin typeface="Arial" charset="0"/>
                <a:ea typeface="MS PGothic" charset="0"/>
                <a:sym typeface="Symbol" charset="0"/>
              </a:rPr>
              <a:t>Compute the set </a:t>
            </a:r>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 {A | A ⇒*</a:t>
            </a:r>
            <a:r>
              <a:rPr lang="en-US" sz="2800" dirty="0">
                <a:latin typeface="Symbol" charset="2"/>
                <a:ea typeface="Symbol" charset="2"/>
                <a:cs typeface="Symbol" charset="2"/>
              </a:rPr>
              <a:t> l</a:t>
            </a:r>
            <a:r>
              <a:rPr lang="en-US" sz="2800" dirty="0">
                <a:ea typeface="Symbol" charset="2"/>
                <a:cs typeface="Symbol" charset="2"/>
              </a:rPr>
              <a:t> }</a:t>
            </a:r>
          </a:p>
          <a:p>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is computed as follows</a:t>
            </a:r>
            <a:br>
              <a:rPr lang="en-US" sz="2800" dirty="0">
                <a:latin typeface="Arial" charset="0"/>
                <a:ea typeface="MS PGothic" charset="0"/>
                <a:sym typeface="Symbol" charset="0"/>
              </a:rPr>
            </a:br>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 { A | A → </a:t>
            </a:r>
            <a:r>
              <a:rPr lang="en-US" sz="2800" dirty="0">
                <a:latin typeface="Symbol" charset="2"/>
                <a:ea typeface="Symbol" charset="2"/>
                <a:cs typeface="Symbol" charset="2"/>
              </a:rPr>
              <a:t>l</a:t>
            </a:r>
            <a:r>
              <a:rPr lang="en-US" sz="2800" dirty="0">
                <a:ea typeface="Symbol" charset="2"/>
                <a:cs typeface="Symbol" charset="2"/>
              </a:rPr>
              <a:t> }</a:t>
            </a:r>
            <a:br>
              <a:rPr lang="en-US" sz="2800" dirty="0">
                <a:ea typeface="Symbol" charset="2"/>
                <a:cs typeface="Symbol" charset="2"/>
              </a:rPr>
            </a:br>
            <a:r>
              <a:rPr lang="en-US" sz="2800" dirty="0">
                <a:ea typeface="Symbol" charset="2"/>
                <a:cs typeface="Symbol" charset="2"/>
              </a:rPr>
              <a:t>Repeat</a:t>
            </a:r>
            <a:br>
              <a:rPr lang="en-US" sz="2800" dirty="0">
                <a:ea typeface="Symbol" charset="2"/>
                <a:cs typeface="Symbol" charset="2"/>
              </a:rPr>
            </a:br>
            <a:r>
              <a:rPr lang="en-US" sz="2800" dirty="0">
                <a:ea typeface="Symbol" charset="2"/>
                <a:cs typeface="Symbol" charset="2"/>
              </a:rPr>
              <a:t>    </a:t>
            </a:r>
            <a:r>
              <a:rPr lang="en-US" sz="2800" dirty="0" err="1">
                <a:ea typeface="Symbol" charset="2"/>
                <a:cs typeface="Symbol" charset="2"/>
              </a:rPr>
              <a:t>Nullable</a:t>
            </a:r>
            <a:r>
              <a:rPr lang="en-US" sz="2800" dirty="0">
                <a:ea typeface="Symbol" charset="2"/>
                <a:cs typeface="Symbol" charset="2"/>
              </a:rPr>
              <a:t>(G) </a:t>
            </a:r>
            <a:r>
              <a:rPr lang="en-US" sz="2800" dirty="0">
                <a:latin typeface="Arial" charset="0"/>
                <a:ea typeface="MS PGothic" charset="0"/>
                <a:sym typeface="Symbol" charset="0"/>
              </a:rPr>
              <a:t>⊇ { B | B → </a:t>
            </a:r>
            <a:r>
              <a:rPr lang="en-US" sz="2800" dirty="0">
                <a:latin typeface="Symbol" charset="2"/>
                <a:ea typeface="Symbol" charset="2"/>
                <a:cs typeface="Symbol" charset="2"/>
              </a:rPr>
              <a:t>a</a:t>
            </a:r>
            <a:r>
              <a:rPr lang="en-US" sz="2800" dirty="0">
                <a:ea typeface="Symbol" charset="2"/>
                <a:cs typeface="Symbol" charset="2"/>
              </a:rPr>
              <a:t> and </a:t>
            </a:r>
            <a:r>
              <a:rPr lang="en-US" sz="2800" dirty="0">
                <a:latin typeface="Symbol" charset="2"/>
                <a:ea typeface="Symbol" charset="2"/>
                <a:cs typeface="Symbol" charset="2"/>
              </a:rPr>
              <a:t>a ∈ </a:t>
            </a:r>
            <a:r>
              <a:rPr lang="en-US" sz="2800" dirty="0" err="1">
                <a:ea typeface="Symbol" charset="2"/>
                <a:cs typeface="Symbol" charset="2"/>
              </a:rPr>
              <a:t>Nullable</a:t>
            </a:r>
            <a:r>
              <a:rPr lang="en-US" sz="2800" dirty="0">
                <a:ea typeface="Symbol" charset="2"/>
                <a:cs typeface="Symbol" charset="2"/>
              </a:rPr>
              <a:t>* } </a:t>
            </a:r>
            <a:br>
              <a:rPr lang="en-US" sz="2800" dirty="0">
                <a:ea typeface="Symbol" charset="2"/>
                <a:cs typeface="Symbol" charset="2"/>
              </a:rPr>
            </a:br>
            <a:r>
              <a:rPr lang="en-US" sz="2800" dirty="0">
                <a:ea typeface="Symbol" charset="2"/>
                <a:cs typeface="Symbol" charset="2"/>
              </a:rPr>
              <a:t>until no new symbols are added</a:t>
            </a:r>
          </a:p>
        </p:txBody>
      </p:sp>
      <p:sp>
        <p:nvSpPr>
          <p:cNvPr id="4" name="Date Placeholder 3"/>
          <p:cNvSpPr>
            <a:spLocks noGrp="1"/>
          </p:cNvSpPr>
          <p:nvPr>
            <p:ph type="dt" sz="half" idx="10"/>
          </p:nvPr>
        </p:nvSpPr>
        <p:spPr/>
        <p:txBody>
          <a:bodyPr/>
          <a:lstStyle/>
          <a:p>
            <a:fld id="{162E817A-97BE-474D-B2C2-1397180CB157}"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159</a:t>
            </a:fld>
            <a:endParaRPr lang="en-US"/>
          </a:p>
        </p:txBody>
      </p:sp>
      <p:sp>
        <p:nvSpPr>
          <p:cNvPr id="7" name="Footer Placeholder 4">
            <a:extLst>
              <a:ext uri="{FF2B5EF4-FFF2-40B4-BE49-F238E27FC236}">
                <a16:creationId xmlns:a16="http://schemas.microsoft.com/office/drawing/2014/main" id="{F436EE0A-4324-B149-9187-9AC919F82CB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22792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95300" y="844519"/>
            <a:ext cx="8001000" cy="504193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100" y="844518"/>
            <a:ext cx="7289800" cy="4800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70148" y="1013267"/>
            <a:ext cx="3708402" cy="415498"/>
          </a:xfrm>
          <a:prstGeom prst="rect">
            <a:avLst/>
          </a:prstGeom>
          <a:noFill/>
        </p:spPr>
        <p:txBody>
          <a:bodyPr wrap="square" rtlCol="0">
            <a:spAutoFit/>
          </a:bodyPr>
          <a:lstStyle/>
          <a:p>
            <a:pPr algn="ctr"/>
            <a:r>
              <a:rPr lang="en-US" sz="2100" b="1" dirty="0"/>
              <a:t>GRAMMARS</a:t>
            </a:r>
          </a:p>
        </p:txBody>
      </p:sp>
      <p:sp>
        <p:nvSpPr>
          <p:cNvPr id="13" name="TextBox 12"/>
          <p:cNvSpPr txBox="1"/>
          <p:nvPr/>
        </p:nvSpPr>
        <p:spPr>
          <a:xfrm>
            <a:off x="2564063" y="1447549"/>
            <a:ext cx="3647574" cy="415498"/>
          </a:xfrm>
          <a:prstGeom prst="rect">
            <a:avLst/>
          </a:prstGeom>
          <a:noFill/>
        </p:spPr>
        <p:txBody>
          <a:bodyPr wrap="square" rtlCol="0">
            <a:spAutoFit/>
          </a:bodyPr>
          <a:lstStyle/>
          <a:p>
            <a:pPr algn="ctr"/>
            <a:r>
              <a:rPr lang="en-US" sz="2100" b="1" dirty="0"/>
              <a:t>Type 0=Phrase-Structured</a:t>
            </a:r>
          </a:p>
        </p:txBody>
      </p:sp>
      <p:sp>
        <p:nvSpPr>
          <p:cNvPr id="16" name="Oval 15"/>
          <p:cNvSpPr/>
          <p:nvPr/>
        </p:nvSpPr>
        <p:spPr>
          <a:xfrm>
            <a:off x="1536700" y="2031795"/>
            <a:ext cx="5676899" cy="36044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736850" y="2227358"/>
            <a:ext cx="3441700" cy="415498"/>
          </a:xfrm>
          <a:prstGeom prst="rect">
            <a:avLst/>
          </a:prstGeom>
          <a:noFill/>
        </p:spPr>
        <p:txBody>
          <a:bodyPr wrap="square" rtlCol="0">
            <a:spAutoFit/>
          </a:bodyPr>
          <a:lstStyle/>
          <a:p>
            <a:pPr algn="ctr"/>
            <a:r>
              <a:rPr lang="en-US" sz="2100" b="1" dirty="0"/>
              <a:t>Type 1=Context-Sensitive</a:t>
            </a:r>
          </a:p>
        </p:txBody>
      </p:sp>
      <p:sp>
        <p:nvSpPr>
          <p:cNvPr id="18" name="Oval 17"/>
          <p:cNvSpPr/>
          <p:nvPr/>
        </p:nvSpPr>
        <p:spPr>
          <a:xfrm>
            <a:off x="1981201" y="2811604"/>
            <a:ext cx="4800600" cy="2824630"/>
          </a:xfrm>
          <a:prstGeom prst="ellips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871559" y="3031604"/>
            <a:ext cx="3067051" cy="415498"/>
          </a:xfrm>
          <a:prstGeom prst="rect">
            <a:avLst/>
          </a:prstGeom>
          <a:noFill/>
        </p:spPr>
        <p:txBody>
          <a:bodyPr wrap="square" rtlCol="0">
            <a:spAutoFit/>
          </a:bodyPr>
          <a:lstStyle/>
          <a:p>
            <a:pPr algn="ctr"/>
            <a:r>
              <a:rPr lang="en-US" sz="2100" b="1" dirty="0"/>
              <a:t>Type 2=Context-Free</a:t>
            </a:r>
            <a:endParaRPr lang="en-US" sz="1650" b="1" dirty="0"/>
          </a:p>
        </p:txBody>
      </p:sp>
      <p:sp>
        <p:nvSpPr>
          <p:cNvPr id="23" name="Oval 22"/>
          <p:cNvSpPr/>
          <p:nvPr/>
        </p:nvSpPr>
        <p:spPr>
          <a:xfrm>
            <a:off x="2197101" y="3447103"/>
            <a:ext cx="4279899" cy="2172460"/>
          </a:xfrm>
          <a:prstGeom prst="ellipse">
            <a:avLst/>
          </a:prstGeom>
          <a:solidFill>
            <a:schemeClr val="accent5">
              <a:lumMod val="75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57487" y="3947762"/>
            <a:ext cx="3133725" cy="168847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657599" y="3949472"/>
            <a:ext cx="1333500" cy="415498"/>
          </a:xfrm>
          <a:prstGeom prst="rect">
            <a:avLst/>
          </a:prstGeom>
          <a:noFill/>
        </p:spPr>
        <p:txBody>
          <a:bodyPr wrap="square" rtlCol="0">
            <a:spAutoFit/>
          </a:bodyPr>
          <a:lstStyle/>
          <a:p>
            <a:pPr algn="ctr"/>
            <a:r>
              <a:rPr lang="en-US" sz="2100" b="1" dirty="0"/>
              <a:t>LR(k)</a:t>
            </a:r>
          </a:p>
        </p:txBody>
      </p:sp>
      <p:sp>
        <p:nvSpPr>
          <p:cNvPr id="22" name="Oval 21"/>
          <p:cNvSpPr/>
          <p:nvPr/>
        </p:nvSpPr>
        <p:spPr>
          <a:xfrm>
            <a:off x="2971800" y="4363261"/>
            <a:ext cx="2697912" cy="1256302"/>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Type 3=</a:t>
            </a:r>
            <a:br>
              <a:rPr lang="en-US" sz="2100" b="1" dirty="0">
                <a:solidFill>
                  <a:schemeClr val="tx1"/>
                </a:solidFill>
              </a:rPr>
            </a:br>
            <a:r>
              <a:rPr lang="en-US" sz="2100" b="1" dirty="0">
                <a:solidFill>
                  <a:schemeClr val="tx1"/>
                </a:solidFill>
              </a:rPr>
              <a:t>Regular = </a:t>
            </a:r>
          </a:p>
          <a:p>
            <a:pPr algn="ctr"/>
            <a:r>
              <a:rPr lang="en-US" sz="2100" b="1" dirty="0">
                <a:solidFill>
                  <a:schemeClr val="tx1"/>
                </a:solidFill>
              </a:rPr>
              <a:t>Right Linear</a:t>
            </a:r>
          </a:p>
        </p:txBody>
      </p:sp>
      <p:sp>
        <p:nvSpPr>
          <p:cNvPr id="24" name="TextBox 23"/>
          <p:cNvSpPr txBox="1"/>
          <p:nvPr/>
        </p:nvSpPr>
        <p:spPr>
          <a:xfrm>
            <a:off x="3144000" y="3532264"/>
            <a:ext cx="2525712" cy="415498"/>
          </a:xfrm>
          <a:prstGeom prst="rect">
            <a:avLst/>
          </a:prstGeom>
          <a:noFill/>
        </p:spPr>
        <p:txBody>
          <a:bodyPr wrap="square" rtlCol="0">
            <a:spAutoFit/>
          </a:bodyPr>
          <a:lstStyle/>
          <a:p>
            <a:r>
              <a:rPr lang="en-US" sz="2100" b="1" dirty="0"/>
              <a:t>Deterministic CFG</a:t>
            </a:r>
          </a:p>
        </p:txBody>
      </p:sp>
      <p:sp>
        <p:nvSpPr>
          <p:cNvPr id="25" name="TextBox 24"/>
          <p:cNvSpPr txBox="1"/>
          <p:nvPr/>
        </p:nvSpPr>
        <p:spPr>
          <a:xfrm>
            <a:off x="1460499" y="290520"/>
            <a:ext cx="5842001" cy="553998"/>
          </a:xfrm>
          <a:prstGeom prst="rect">
            <a:avLst/>
          </a:prstGeom>
          <a:noFill/>
        </p:spPr>
        <p:txBody>
          <a:bodyPr wrap="square" rtlCol="0">
            <a:spAutoFit/>
          </a:bodyPr>
          <a:lstStyle/>
          <a:p>
            <a:pPr algn="ctr"/>
            <a:r>
              <a:rPr lang="en-US" sz="3000" b="1" dirty="0"/>
              <a:t>REWRITING SYSTEMS</a:t>
            </a:r>
          </a:p>
        </p:txBody>
      </p:sp>
    </p:spTree>
    <p:extLst>
      <p:ext uri="{BB962C8B-B14F-4D97-AF65-F5344CB8AC3E}">
        <p14:creationId xmlns:p14="http://schemas.microsoft.com/office/powerpoint/2010/main" val="210566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p:bldP spid="18" grpId="0" animBg="1"/>
      <p:bldP spid="19" grpId="0"/>
      <p:bldP spid="23" grpId="0" animBg="1"/>
      <p:bldP spid="20" grpId="0" animBg="1"/>
      <p:bldP spid="21" grpId="0"/>
      <p:bldP spid="22" grpId="0" animBg="1"/>
      <p:bldP spid="24"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Removal of </a:t>
            </a:r>
            <a:r>
              <a:rPr lang="en-US">
                <a:latin typeface="Symbol" charset="2"/>
                <a:ea typeface="Symbol" charset="2"/>
                <a:cs typeface="Symbol" charset="2"/>
              </a:rPr>
              <a:t>l</a:t>
            </a:r>
            <a:r>
              <a:rPr lang="en-US">
                <a:ea typeface="Symbol" charset="2"/>
                <a:cs typeface="Symbol" charset="2"/>
              </a:rPr>
              <a:t>-Rules</a:t>
            </a:r>
            <a:endParaRPr lang="en-US"/>
          </a:p>
        </p:txBody>
      </p:sp>
      <p:sp>
        <p:nvSpPr>
          <p:cNvPr id="3" name="Content Placeholder 2"/>
          <p:cNvSpPr>
            <a:spLocks noGrp="1"/>
          </p:cNvSpPr>
          <p:nvPr>
            <p:ph idx="1"/>
          </p:nvPr>
        </p:nvSpPr>
        <p:spPr>
          <a:xfrm>
            <a:off x="457200" y="1600201"/>
            <a:ext cx="8229600" cy="4495800"/>
          </a:xfrm>
        </p:spPr>
        <p:txBody>
          <a:bodyPr/>
          <a:lstStyle/>
          <a:p>
            <a:r>
              <a:rPr lang="en-US" sz="2400"/>
              <a:t>Let </a:t>
            </a:r>
            <a:r>
              <a:rPr lang="en-US" sz="2400">
                <a:latin typeface="Arial" charset="0"/>
                <a:ea typeface="MS PGothic" charset="0"/>
              </a:rPr>
              <a:t>G = (V, </a:t>
            </a:r>
            <a:r>
              <a:rPr lang="en-US" sz="2400">
                <a:latin typeface="Arial" charset="0"/>
                <a:ea typeface="MS PGothic" charset="0"/>
                <a:sym typeface="Symbol" charset="0"/>
              </a:rPr>
              <a:t>, R, S) be an arbitrary CFG</a:t>
            </a:r>
          </a:p>
          <a:p>
            <a:r>
              <a:rPr lang="en-US" sz="2400">
                <a:latin typeface="Arial" charset="0"/>
                <a:ea typeface="MS PGothic" charset="0"/>
                <a:sym typeface="Symbol" charset="0"/>
              </a:rPr>
              <a:t>Compute the set </a:t>
            </a:r>
            <a:r>
              <a:rPr lang="en-US" sz="2400" err="1">
                <a:latin typeface="Arial" charset="0"/>
                <a:ea typeface="MS PGothic" charset="0"/>
                <a:sym typeface="Symbol" charset="0"/>
              </a:rPr>
              <a:t>Nullable</a:t>
            </a:r>
            <a:r>
              <a:rPr lang="en-US" sz="2400">
                <a:latin typeface="Arial" charset="0"/>
                <a:ea typeface="MS PGothic" charset="0"/>
                <a:sym typeface="Symbol" charset="0"/>
              </a:rPr>
              <a:t>(G)</a:t>
            </a:r>
          </a:p>
          <a:p>
            <a:r>
              <a:rPr lang="en-US" sz="2400">
                <a:latin typeface="Arial" charset="0"/>
                <a:ea typeface="MS PGothic" charset="0"/>
                <a:sym typeface="Symbol" charset="0"/>
              </a:rPr>
              <a:t>Remove all </a:t>
            </a:r>
            <a:r>
              <a:rPr lang="en-US" sz="2400">
                <a:latin typeface="Symbol" charset="2"/>
                <a:ea typeface="Symbol" charset="2"/>
                <a:cs typeface="Symbol" charset="2"/>
              </a:rPr>
              <a:t>l</a:t>
            </a:r>
            <a:r>
              <a:rPr lang="en-US" sz="2400">
                <a:ea typeface="Symbol" charset="2"/>
                <a:cs typeface="Symbol" charset="2"/>
              </a:rPr>
              <a:t>-rules</a:t>
            </a:r>
            <a:endParaRPr lang="en-US" sz="2400">
              <a:latin typeface="Arial" charset="0"/>
              <a:ea typeface="MS PGothic" charset="0"/>
              <a:sym typeface="Symbol" charset="0"/>
            </a:endParaRPr>
          </a:p>
          <a:p>
            <a:r>
              <a:rPr lang="en-US" sz="2400">
                <a:ea typeface="MS PGothic" charset="0"/>
                <a:sym typeface="Symbol" charset="0"/>
              </a:rPr>
              <a:t>For</a:t>
            </a:r>
            <a:r>
              <a:rPr lang="en-US" sz="2400">
                <a:latin typeface="Arial" charset="0"/>
                <a:ea typeface="MS PGothic" charset="0"/>
                <a:sym typeface="Symbol" charset="0"/>
              </a:rPr>
              <a:t> each rule of form </a:t>
            </a:r>
            <a:r>
              <a:rPr lang="en-US" sz="2400">
                <a:ea typeface="Symbol" charset="2"/>
                <a:cs typeface="Symbol" charset="2"/>
              </a:rPr>
              <a:t>B </a:t>
            </a:r>
            <a:r>
              <a:rPr lang="en-US" sz="2400">
                <a:latin typeface="Arial" charset="0"/>
                <a:ea typeface="MS PGothic" charset="0"/>
                <a:sym typeface="Symbol" charset="0"/>
              </a:rPr>
              <a:t>→ </a:t>
            </a:r>
            <a:r>
              <a:rPr lang="en-US" sz="2400" err="1">
                <a:latin typeface="Symbol" charset="2"/>
                <a:ea typeface="Symbol" charset="2"/>
                <a:cs typeface="Symbol" charset="2"/>
              </a:rPr>
              <a:t>a</a:t>
            </a:r>
            <a:r>
              <a:rPr lang="en-US" sz="2400" err="1">
                <a:latin typeface="Arial" charset="0"/>
                <a:ea typeface="MS PGothic" charset="0"/>
                <a:sym typeface="Symbol" charset="0"/>
              </a:rPr>
              <a:t>A</a:t>
            </a:r>
            <a:r>
              <a:rPr lang="en-US" sz="2400" err="1">
                <a:latin typeface="Symbol" charset="2"/>
                <a:ea typeface="Symbol" charset="2"/>
                <a:cs typeface="Symbol" charset="2"/>
              </a:rPr>
              <a:t>b</a:t>
            </a:r>
            <a:r>
              <a:rPr lang="en-US" sz="2400">
                <a:latin typeface="Symbol" charset="2"/>
                <a:ea typeface="Symbol" charset="2"/>
                <a:cs typeface="Symbol" charset="2"/>
              </a:rPr>
              <a:t> </a:t>
            </a:r>
            <a:r>
              <a:rPr lang="en-US" sz="2400">
                <a:ea typeface="Symbol" charset="2"/>
                <a:cs typeface="Symbol" charset="2"/>
              </a:rPr>
              <a:t>where A is </a:t>
            </a:r>
            <a:r>
              <a:rPr lang="en-US" sz="2400" err="1">
                <a:ea typeface="Symbol" charset="2"/>
                <a:cs typeface="Symbol" charset="2"/>
              </a:rPr>
              <a:t>nullable</a:t>
            </a:r>
            <a:r>
              <a:rPr lang="en-US" sz="2400">
                <a:ea typeface="Symbol" charset="2"/>
                <a:cs typeface="Symbol" charset="2"/>
              </a:rPr>
              <a:t>, add in the rule B </a:t>
            </a:r>
            <a:r>
              <a:rPr lang="en-US" sz="2400">
                <a:latin typeface="Arial" charset="0"/>
                <a:ea typeface="MS PGothic" charset="0"/>
                <a:sym typeface="Symbol" charset="0"/>
              </a:rPr>
              <a:t>→ </a:t>
            </a:r>
            <a:r>
              <a:rPr lang="en-US" sz="2400">
                <a:latin typeface="Symbol" charset="2"/>
                <a:ea typeface="Symbol" charset="2"/>
                <a:cs typeface="Symbol" charset="2"/>
              </a:rPr>
              <a:t>ab </a:t>
            </a:r>
          </a:p>
          <a:p>
            <a:r>
              <a:rPr lang="en-US" sz="2400">
                <a:ea typeface="MS PGothic" charset="0"/>
                <a:sym typeface="Symbol" charset="0"/>
              </a:rPr>
              <a:t>The above has the potential to greatly increase the number of rules and add unit rules </a:t>
            </a:r>
            <a:br>
              <a:rPr lang="en-US" sz="2400">
                <a:ea typeface="MS PGothic" charset="0"/>
                <a:sym typeface="Symbol" charset="0"/>
              </a:rPr>
            </a:br>
            <a:r>
              <a:rPr lang="en-US" sz="2400">
                <a:ea typeface="MS PGothic" charset="0"/>
                <a:sym typeface="Symbol" charset="0"/>
              </a:rPr>
              <a:t>(those of form B </a:t>
            </a:r>
            <a:r>
              <a:rPr lang="en-US" sz="2400">
                <a:latin typeface="Arial" charset="0"/>
                <a:ea typeface="MS PGothic" charset="0"/>
                <a:sym typeface="Symbol" charset="0"/>
              </a:rPr>
              <a:t>→ C, where B,C∈V</a:t>
            </a:r>
            <a:r>
              <a:rPr lang="en-US" sz="2400">
                <a:ea typeface="MS PGothic" charset="0"/>
                <a:sym typeface="Symbol" charset="0"/>
              </a:rPr>
              <a:t>)</a:t>
            </a:r>
          </a:p>
          <a:p>
            <a:r>
              <a:rPr lang="en-US" sz="2400">
                <a:ea typeface="MS PGothic" charset="0"/>
                <a:sym typeface="Symbol" charset="0"/>
              </a:rPr>
              <a:t>If S is </a:t>
            </a:r>
            <a:r>
              <a:rPr lang="en-US" sz="2400" err="1">
                <a:ea typeface="MS PGothic" charset="0"/>
                <a:sym typeface="Symbol" charset="0"/>
              </a:rPr>
              <a:t>nullable</a:t>
            </a:r>
            <a:r>
              <a:rPr lang="en-US" sz="2400">
                <a:ea typeface="MS PGothic" charset="0"/>
                <a:sym typeface="Symbol" charset="0"/>
              </a:rPr>
              <a:t>, add new start symbol S</a:t>
            </a:r>
            <a:r>
              <a:rPr lang="en-US" sz="2400" baseline="-25000">
                <a:ea typeface="MS PGothic" charset="0"/>
                <a:sym typeface="Symbol" charset="0"/>
              </a:rPr>
              <a:t>0</a:t>
            </a:r>
            <a:r>
              <a:rPr lang="en-US" sz="2400">
                <a:ea typeface="MS PGothic" charset="0"/>
                <a:sym typeface="Symbol" charset="0"/>
              </a:rPr>
              <a:t>, as new start state, plus rules S</a:t>
            </a:r>
            <a:r>
              <a:rPr lang="en-US" sz="2400" baseline="-25000">
                <a:ea typeface="MS PGothic" charset="0"/>
                <a:sym typeface="Symbol" charset="0"/>
              </a:rPr>
              <a:t>0</a:t>
            </a:r>
            <a:r>
              <a:rPr lang="en-US" sz="2400">
                <a:ea typeface="MS PGothic" charset="0"/>
                <a:sym typeface="Symbol" charset="0"/>
              </a:rPr>
              <a:t>,</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l</a:t>
            </a:r>
            <a:r>
              <a:rPr lang="en-US" sz="2400">
                <a:ea typeface="Symbol" charset="2"/>
                <a:cs typeface="Symbol" charset="2"/>
                <a:sym typeface="Symbol" charset="0"/>
              </a:rPr>
              <a:t> and </a:t>
            </a:r>
            <a:r>
              <a:rPr lang="en-US" sz="2400">
                <a:ea typeface="MS PGothic" charset="0"/>
                <a:sym typeface="Symbol" charset="0"/>
              </a:rPr>
              <a:t>S</a:t>
            </a:r>
            <a:r>
              <a:rPr lang="en-US" sz="2400" baseline="-25000">
                <a:ea typeface="MS PGothic" charset="0"/>
                <a:sym typeface="Symbol" charset="0"/>
              </a:rPr>
              <a:t>0</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a</a:t>
            </a:r>
            <a:r>
              <a:rPr lang="en-US" sz="2400">
                <a:ea typeface="MS PGothic" charset="0"/>
                <a:sym typeface="Symbol" charset="0"/>
              </a:rPr>
              <a:t>, where S</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a</a:t>
            </a:r>
            <a:endParaRPr lang="en-US" sz="2400">
              <a:ea typeface="MS PGothic" charset="0"/>
              <a:sym typeface="Symbol" charset="0"/>
            </a:endParaRPr>
          </a:p>
        </p:txBody>
      </p:sp>
      <p:sp>
        <p:nvSpPr>
          <p:cNvPr id="4" name="Date Placeholder 3"/>
          <p:cNvSpPr>
            <a:spLocks noGrp="1"/>
          </p:cNvSpPr>
          <p:nvPr>
            <p:ph type="dt" sz="half" idx="10"/>
          </p:nvPr>
        </p:nvSpPr>
        <p:spPr/>
        <p:txBody>
          <a:bodyPr/>
          <a:lstStyle/>
          <a:p>
            <a:fld id="{A56858D0-8E86-A14B-89B7-14BC7D941B12}"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160</a:t>
            </a:fld>
            <a:endParaRPr lang="en-US"/>
          </a:p>
        </p:txBody>
      </p:sp>
      <p:sp>
        <p:nvSpPr>
          <p:cNvPr id="7" name="Footer Placeholder 4">
            <a:extLst>
              <a:ext uri="{FF2B5EF4-FFF2-40B4-BE49-F238E27FC236}">
                <a16:creationId xmlns:a16="http://schemas.microsoft.com/office/drawing/2014/main" id="{E57F371C-6DD5-7240-90A4-F26D0924A71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55154236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Chains (Unit Rules)</a:t>
            </a:r>
          </a:p>
        </p:txBody>
      </p:sp>
      <p:sp>
        <p:nvSpPr>
          <p:cNvPr id="3" name="Content Placeholder 2"/>
          <p:cNvSpPr>
            <a:spLocks noGrp="1"/>
          </p:cNvSpPr>
          <p:nvPr>
            <p:ph idx="1"/>
          </p:nvPr>
        </p:nvSpPr>
        <p:spPr/>
        <p:txBody>
          <a:bodyPr/>
          <a:lstStyle/>
          <a:p>
            <a:r>
              <a:rPr lang="en-US" sz="2800" dirty="0"/>
              <a:t>Let </a:t>
            </a:r>
            <a:r>
              <a:rPr lang="en-US" sz="2800" dirty="0">
                <a:latin typeface="Arial" charset="0"/>
                <a:ea typeface="MS PGothic" charset="0"/>
              </a:rPr>
              <a:t>G = (V, </a:t>
            </a:r>
            <a:r>
              <a:rPr lang="en-US" sz="2800" dirty="0">
                <a:latin typeface="Arial" charset="0"/>
                <a:ea typeface="MS PGothic" charset="0"/>
                <a:sym typeface="Symbol" charset="0"/>
              </a:rPr>
              <a:t>, R, S) be an arbitrary CFG that has had its </a:t>
            </a:r>
            <a:r>
              <a:rPr lang="en-US" sz="2800" dirty="0">
                <a:latin typeface="Symbol" charset="2"/>
                <a:ea typeface="Symbol" charset="2"/>
                <a:cs typeface="Symbol" charset="2"/>
              </a:rPr>
              <a:t>l</a:t>
            </a:r>
            <a:r>
              <a:rPr lang="en-US" sz="2800" dirty="0">
                <a:ea typeface="Symbol" charset="2"/>
                <a:cs typeface="Symbol" charset="2"/>
              </a:rPr>
              <a:t>-rules</a:t>
            </a:r>
            <a:r>
              <a:rPr lang="en-US" sz="2800" dirty="0">
                <a:latin typeface="Arial" charset="0"/>
                <a:ea typeface="MS PGothic" charset="0"/>
                <a:sym typeface="Symbol" charset="0"/>
              </a:rPr>
              <a:t> removed</a:t>
            </a:r>
          </a:p>
          <a:p>
            <a:r>
              <a:rPr lang="en-US" sz="2800" dirty="0">
                <a:latin typeface="Arial" charset="0"/>
                <a:ea typeface="MS PGothic" charset="0"/>
                <a:sym typeface="Symbol" charset="0"/>
              </a:rPr>
              <a:t>For </a:t>
            </a:r>
            <a:r>
              <a:rPr lang="en-US" sz="2800" dirty="0"/>
              <a:t>A∈V,</a:t>
            </a:r>
            <a:r>
              <a:rPr lang="en-US" sz="2800" dirty="0">
                <a:latin typeface="Arial" charset="0"/>
                <a:ea typeface="MS PGothic" charset="0"/>
                <a:sym typeface="Symbol" charset="0"/>
              </a:rPr>
              <a:t> Chain(A) = { B | A ⇒*</a:t>
            </a:r>
            <a:r>
              <a:rPr lang="en-US" sz="2800" dirty="0">
                <a:ea typeface="Symbol" charset="2"/>
                <a:cs typeface="Symbol" charset="2"/>
              </a:rPr>
              <a:t> B, </a:t>
            </a:r>
            <a:r>
              <a:rPr lang="en-US" sz="2800" dirty="0"/>
              <a:t>B∈V }</a:t>
            </a:r>
          </a:p>
          <a:p>
            <a:r>
              <a:rPr lang="en-US" sz="2800" dirty="0">
                <a:latin typeface="Arial" charset="0"/>
                <a:ea typeface="MS PGothic" charset="0"/>
                <a:sym typeface="Symbol" charset="0"/>
              </a:rPr>
              <a:t>Chain(A) is computed as follows</a:t>
            </a:r>
            <a:br>
              <a:rPr lang="en-US" sz="2800" dirty="0">
                <a:latin typeface="Arial" charset="0"/>
                <a:ea typeface="MS PGothic" charset="0"/>
                <a:sym typeface="Symbol" charset="0"/>
              </a:rPr>
            </a:br>
            <a:r>
              <a:rPr lang="en-US" sz="2800" dirty="0">
                <a:latin typeface="Arial" charset="0"/>
                <a:ea typeface="MS PGothic" charset="0"/>
                <a:sym typeface="Symbol" charset="0"/>
              </a:rPr>
              <a:t>Chain(A) ⊇ { A </a:t>
            </a:r>
            <a:r>
              <a:rPr lang="en-US" sz="2800" dirty="0">
                <a:ea typeface="Symbol" charset="2"/>
                <a:cs typeface="Symbol" charset="2"/>
              </a:rPr>
              <a:t>}</a:t>
            </a:r>
            <a:br>
              <a:rPr lang="en-US" sz="2800" dirty="0">
                <a:ea typeface="Symbol" charset="2"/>
                <a:cs typeface="Symbol" charset="2"/>
              </a:rPr>
            </a:br>
            <a:r>
              <a:rPr lang="en-US" sz="2800" dirty="0">
                <a:ea typeface="Symbol" charset="2"/>
                <a:cs typeface="Symbol" charset="2"/>
              </a:rPr>
              <a:t>Repeat</a:t>
            </a:r>
            <a:br>
              <a:rPr lang="en-US" sz="2800" dirty="0">
                <a:ea typeface="Symbol" charset="2"/>
                <a:cs typeface="Symbol" charset="2"/>
              </a:rPr>
            </a:br>
            <a:r>
              <a:rPr lang="en-US" sz="2800" dirty="0">
                <a:ea typeface="Symbol" charset="2"/>
                <a:cs typeface="Symbol" charset="2"/>
              </a:rPr>
              <a:t>    Chain(A</a:t>
            </a:r>
            <a:r>
              <a:rPr lang="en-US" sz="2800">
                <a:ea typeface="Symbol" charset="2"/>
                <a:cs typeface="Symbol" charset="2"/>
              </a:rPr>
              <a:t>) </a:t>
            </a:r>
            <a:r>
              <a:rPr lang="en-US" sz="2800">
                <a:latin typeface="Arial" charset="0"/>
                <a:ea typeface="MS PGothic" charset="0"/>
                <a:sym typeface="Symbol" charset="0"/>
              </a:rPr>
              <a:t>⊇ </a:t>
            </a:r>
            <a:r>
              <a:rPr lang="en-US" sz="2800" dirty="0">
                <a:latin typeface="Arial" charset="0"/>
                <a:ea typeface="MS PGothic" charset="0"/>
                <a:sym typeface="Symbol" charset="0"/>
              </a:rPr>
              <a:t>{ C | B → </a:t>
            </a:r>
            <a:r>
              <a:rPr lang="en-US" sz="2800" dirty="0">
                <a:ea typeface="Symbol" charset="2"/>
                <a:cs typeface="Symbol" charset="2"/>
              </a:rPr>
              <a:t>C and B</a:t>
            </a:r>
            <a:r>
              <a:rPr lang="en-US" sz="2800" dirty="0">
                <a:latin typeface="Symbol" charset="2"/>
                <a:ea typeface="Symbol" charset="2"/>
                <a:cs typeface="Symbol" charset="2"/>
              </a:rPr>
              <a:t> ∈ </a:t>
            </a:r>
            <a:r>
              <a:rPr lang="en-US" sz="2800" dirty="0">
                <a:ea typeface="Symbol" charset="2"/>
                <a:cs typeface="Symbol" charset="2"/>
              </a:rPr>
              <a:t>Chain(A) }</a:t>
            </a:r>
            <a:br>
              <a:rPr lang="en-US" sz="2800" dirty="0">
                <a:ea typeface="Symbol" charset="2"/>
                <a:cs typeface="Symbol" charset="2"/>
              </a:rPr>
            </a:br>
            <a:r>
              <a:rPr lang="en-US" sz="2800" dirty="0">
                <a:ea typeface="Symbol" charset="2"/>
                <a:cs typeface="Symbol" charset="2"/>
              </a:rPr>
              <a:t>until no new symbols are added</a:t>
            </a:r>
            <a:endParaRPr lang="en-US" sz="2800" dirty="0"/>
          </a:p>
        </p:txBody>
      </p:sp>
      <p:sp>
        <p:nvSpPr>
          <p:cNvPr id="4" name="Date Placeholder 3"/>
          <p:cNvSpPr>
            <a:spLocks noGrp="1"/>
          </p:cNvSpPr>
          <p:nvPr>
            <p:ph type="dt" sz="half" idx="10"/>
          </p:nvPr>
        </p:nvSpPr>
        <p:spPr/>
        <p:txBody>
          <a:bodyPr/>
          <a:lstStyle/>
          <a:p>
            <a:fld id="{E7A14124-367A-124F-8F64-87C7136613DF}"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161</a:t>
            </a:fld>
            <a:endParaRPr lang="en-US"/>
          </a:p>
        </p:txBody>
      </p:sp>
      <p:sp>
        <p:nvSpPr>
          <p:cNvPr id="7" name="Footer Placeholder 4">
            <a:extLst>
              <a:ext uri="{FF2B5EF4-FFF2-40B4-BE49-F238E27FC236}">
                <a16:creationId xmlns:a16="http://schemas.microsoft.com/office/drawing/2014/main" id="{ABFDAFAA-B11E-914B-AD5B-0A67DF5EB38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4683577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Removal of </a:t>
            </a:r>
            <a:r>
              <a:rPr lang="en-US">
                <a:ea typeface="Symbol" charset="2"/>
                <a:cs typeface="Symbol" charset="2"/>
              </a:rPr>
              <a:t>Unit-Rules</a:t>
            </a:r>
            <a:endParaRPr lang="en-US"/>
          </a:p>
        </p:txBody>
      </p:sp>
      <p:sp>
        <p:nvSpPr>
          <p:cNvPr id="3" name="Content Placeholder 2"/>
          <p:cNvSpPr>
            <a:spLocks noGrp="1"/>
          </p:cNvSpPr>
          <p:nvPr>
            <p:ph idx="1"/>
          </p:nvPr>
        </p:nvSpPr>
        <p:spPr>
          <a:xfrm>
            <a:off x="457200" y="1600201"/>
            <a:ext cx="8229600" cy="4495800"/>
          </a:xfrm>
        </p:spPr>
        <p:txBody>
          <a:bodyPr/>
          <a:lstStyle/>
          <a:p>
            <a:r>
              <a:rPr lang="en-US" sz="2400"/>
              <a:t>Let </a:t>
            </a:r>
            <a:r>
              <a:rPr lang="en-US" sz="2400">
                <a:latin typeface="Arial" charset="0"/>
                <a:ea typeface="MS PGothic" charset="0"/>
              </a:rPr>
              <a:t>G = (V, </a:t>
            </a:r>
            <a:r>
              <a:rPr lang="en-US" sz="2400">
                <a:latin typeface="Arial" charset="0"/>
                <a:ea typeface="MS PGothic" charset="0"/>
                <a:sym typeface="Symbol" charset="0"/>
              </a:rPr>
              <a:t>, R, S) be an arbitrary CFG that has had its </a:t>
            </a:r>
            <a:r>
              <a:rPr lang="en-US" sz="2400">
                <a:latin typeface="Symbol" charset="2"/>
                <a:ea typeface="Symbol" charset="2"/>
                <a:cs typeface="Symbol" charset="2"/>
              </a:rPr>
              <a:t>l</a:t>
            </a:r>
            <a:r>
              <a:rPr lang="en-US" sz="2400">
                <a:ea typeface="Symbol" charset="2"/>
                <a:cs typeface="Symbol" charset="2"/>
              </a:rPr>
              <a:t>-rules</a:t>
            </a:r>
            <a:r>
              <a:rPr lang="en-US" sz="2400">
                <a:latin typeface="Arial" charset="0"/>
                <a:ea typeface="MS PGothic" charset="0"/>
                <a:sym typeface="Symbol" charset="0"/>
              </a:rPr>
              <a:t> removed, except perhaps from start symbol</a:t>
            </a:r>
          </a:p>
          <a:p>
            <a:r>
              <a:rPr lang="en-US" sz="2400">
                <a:latin typeface="Arial" charset="0"/>
                <a:ea typeface="MS PGothic" charset="0"/>
                <a:sym typeface="Symbol" charset="0"/>
              </a:rPr>
              <a:t>Compute Chain(A) for all </a:t>
            </a:r>
            <a:r>
              <a:rPr lang="en-US" sz="2400"/>
              <a:t>A∈V</a:t>
            </a:r>
            <a:endParaRPr lang="en-US" sz="2400">
              <a:latin typeface="Arial" charset="0"/>
              <a:ea typeface="MS PGothic" charset="0"/>
              <a:sym typeface="Symbol" charset="0"/>
            </a:endParaRPr>
          </a:p>
          <a:p>
            <a:r>
              <a:rPr lang="en-US" sz="2400">
                <a:latin typeface="Arial" charset="0"/>
                <a:ea typeface="MS PGothic" charset="0"/>
                <a:sym typeface="Symbol" charset="0"/>
              </a:rPr>
              <a:t>Create the new grammar </a:t>
            </a:r>
            <a:r>
              <a:rPr lang="en-US" sz="2400">
                <a:latin typeface="Arial" charset="0"/>
                <a:ea typeface="MS PGothic" charset="0"/>
              </a:rPr>
              <a:t>G = (V, </a:t>
            </a:r>
            <a:r>
              <a:rPr lang="en-US" sz="2400">
                <a:latin typeface="Arial" charset="0"/>
                <a:ea typeface="MS PGothic" charset="0"/>
                <a:sym typeface="Symbol" charset="0"/>
              </a:rPr>
              <a:t>, R, S) where R is defined by including for each </a:t>
            </a:r>
            <a:r>
              <a:rPr lang="en-US" sz="2400"/>
              <a:t>A∈V, all rules of the form</a:t>
            </a:r>
            <a:br>
              <a:rPr lang="en-US" sz="2400"/>
            </a:br>
            <a:r>
              <a:rPr lang="en-US" sz="2400"/>
              <a:t>A</a:t>
            </a:r>
            <a:r>
              <a:rPr lang="en-US" sz="2400">
                <a:latin typeface="Arial" charset="0"/>
                <a:ea typeface="MS PGothic" charset="0"/>
                <a:sym typeface="Symbol" charset="0"/>
              </a:rPr>
              <a:t> → </a:t>
            </a:r>
            <a:r>
              <a:rPr lang="en-US" sz="2400">
                <a:latin typeface="Symbol" charset="2"/>
                <a:ea typeface="Symbol" charset="2"/>
                <a:cs typeface="Symbol" charset="2"/>
              </a:rPr>
              <a:t>a</a:t>
            </a:r>
            <a:r>
              <a:rPr lang="en-US" sz="2400">
                <a:latin typeface="Arial" charset="0"/>
                <a:ea typeface="MS PGothic" charset="0"/>
                <a:sym typeface="Symbol" charset="0"/>
              </a:rPr>
              <a:t>, where </a:t>
            </a:r>
            <a:r>
              <a:rPr lang="en-US" sz="2400">
                <a:sym typeface="Symbol" charset="0"/>
              </a:rPr>
              <a:t>B </a:t>
            </a:r>
            <a:r>
              <a:rPr lang="en-US" sz="2400">
                <a:latin typeface="Arial" charset="0"/>
                <a:ea typeface="MS PGothic" charset="0"/>
                <a:sym typeface="Symbol" charset="0"/>
              </a:rPr>
              <a:t>→ </a:t>
            </a:r>
            <a:r>
              <a:rPr lang="en-US" sz="2400">
                <a:latin typeface="Symbol" charset="2"/>
                <a:ea typeface="Symbol" charset="2"/>
                <a:cs typeface="Symbol" charset="2"/>
              </a:rPr>
              <a:t>a </a:t>
            </a:r>
            <a:r>
              <a:rPr lang="en-US" sz="2400"/>
              <a:t>∈ R, </a:t>
            </a:r>
            <a:r>
              <a:rPr lang="en-US" sz="2400">
                <a:latin typeface="Symbol" charset="2"/>
                <a:ea typeface="Symbol" charset="2"/>
                <a:cs typeface="Symbol" charset="2"/>
              </a:rPr>
              <a:t>a </a:t>
            </a:r>
            <a:r>
              <a:rPr lang="en-US" sz="2400"/>
              <a:t>∉ V and B ∈</a:t>
            </a:r>
            <a:r>
              <a:rPr lang="en-US" sz="2400">
                <a:latin typeface="Arial" charset="0"/>
                <a:ea typeface="MS PGothic" charset="0"/>
                <a:sym typeface="Symbol" charset="0"/>
              </a:rPr>
              <a:t> Chain(A)</a:t>
            </a:r>
            <a:br>
              <a:rPr lang="en-US" sz="2400">
                <a:latin typeface="Arial" charset="0"/>
                <a:ea typeface="MS PGothic" charset="0"/>
                <a:sym typeface="Symbol" charset="0"/>
              </a:rPr>
            </a:br>
            <a:r>
              <a:rPr lang="en-US" sz="2400">
                <a:latin typeface="Arial" charset="0"/>
                <a:ea typeface="MS PGothic" charset="0"/>
                <a:sym typeface="Symbol" charset="0"/>
              </a:rPr>
              <a:t>  Note: </a:t>
            </a:r>
            <a:r>
              <a:rPr lang="en-US" sz="2400" err="1">
                <a:latin typeface="Arial" charset="0"/>
                <a:ea typeface="MS PGothic" charset="0"/>
                <a:sym typeface="Symbol" charset="0"/>
              </a:rPr>
              <a:t>A</a:t>
            </a:r>
            <a:r>
              <a:rPr lang="en-US" sz="2400" err="1"/>
              <a:t>∈</a:t>
            </a:r>
            <a:r>
              <a:rPr lang="en-US" sz="2400" err="1">
                <a:latin typeface="Arial" charset="0"/>
                <a:ea typeface="MS PGothic" charset="0"/>
                <a:sym typeface="Symbol" charset="0"/>
              </a:rPr>
              <a:t>Chain</a:t>
            </a:r>
            <a:r>
              <a:rPr lang="en-US" sz="2400">
                <a:latin typeface="Arial" charset="0"/>
                <a:ea typeface="MS PGothic" charset="0"/>
                <a:sym typeface="Symbol" charset="0"/>
              </a:rPr>
              <a:t>(A) so all its non unit-rules are included</a:t>
            </a:r>
            <a:br>
              <a:rPr lang="en-US" sz="2400">
                <a:latin typeface="Arial" charset="0"/>
                <a:ea typeface="MS PGothic" charset="0"/>
                <a:sym typeface="Symbol" charset="0"/>
              </a:rPr>
            </a:br>
            <a:endParaRPr lang="en-US" sz="2400">
              <a:latin typeface="Arial" charset="0"/>
              <a:ea typeface="MS PGothic" charset="0"/>
              <a:sym typeface="Symbol" charset="0"/>
            </a:endParaRPr>
          </a:p>
        </p:txBody>
      </p:sp>
      <p:sp>
        <p:nvSpPr>
          <p:cNvPr id="4" name="Date Placeholder 3"/>
          <p:cNvSpPr>
            <a:spLocks noGrp="1"/>
          </p:cNvSpPr>
          <p:nvPr>
            <p:ph type="dt" sz="half" idx="10"/>
          </p:nvPr>
        </p:nvSpPr>
        <p:spPr/>
        <p:txBody>
          <a:bodyPr/>
          <a:lstStyle/>
          <a:p>
            <a:fld id="{BEA02990-BAC1-034C-B4A3-E32A12526E4D}"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162</a:t>
            </a:fld>
            <a:endParaRPr lang="en-US"/>
          </a:p>
        </p:txBody>
      </p:sp>
      <p:sp>
        <p:nvSpPr>
          <p:cNvPr id="7" name="Footer Placeholder 4">
            <a:extLst>
              <a:ext uri="{FF2B5EF4-FFF2-40B4-BE49-F238E27FC236}">
                <a16:creationId xmlns:a16="http://schemas.microsoft.com/office/drawing/2014/main" id="{81A676BF-36B7-9A4D-B0B0-DC39BFDABBD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2649585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Non-Productive Symbols</a:t>
            </a:r>
          </a:p>
        </p:txBody>
      </p:sp>
      <p:sp>
        <p:nvSpPr>
          <p:cNvPr id="3" name="Content Placeholder 2"/>
          <p:cNvSpPr>
            <a:spLocks noGrp="1"/>
          </p:cNvSpPr>
          <p:nvPr>
            <p:ph idx="1"/>
          </p:nvPr>
        </p:nvSpPr>
        <p:spPr/>
        <p:txBody>
          <a:bodyPr/>
          <a:lstStyle/>
          <a:p>
            <a:r>
              <a:rPr lang="en-US" sz="2400" dirty="0"/>
              <a:t>Let </a:t>
            </a:r>
            <a:r>
              <a:rPr lang="en-US" sz="2400" dirty="0">
                <a:latin typeface="Arial" charset="0"/>
                <a:ea typeface="MS PGothic" charset="0"/>
              </a:rPr>
              <a:t>G = (V, </a:t>
            </a:r>
            <a:r>
              <a:rPr lang="en-US" sz="2400" dirty="0">
                <a:latin typeface="Arial" charset="0"/>
                <a:ea typeface="MS PGothic" charset="0"/>
                <a:sym typeface="Symbol" charset="0"/>
              </a:rPr>
              <a:t>, R, S) be an arbitrary CFG that has had its </a:t>
            </a:r>
            <a:r>
              <a:rPr lang="en-US" sz="2400" dirty="0">
                <a:latin typeface="Symbol" charset="2"/>
                <a:ea typeface="Symbol" charset="2"/>
                <a:cs typeface="Symbol" charset="2"/>
              </a:rPr>
              <a:t>l</a:t>
            </a:r>
            <a:r>
              <a:rPr lang="en-US" sz="2400" dirty="0">
                <a:ea typeface="Symbol" charset="2"/>
                <a:cs typeface="Symbol" charset="2"/>
              </a:rPr>
              <a:t>-rules and unit-rules</a:t>
            </a:r>
            <a:r>
              <a:rPr lang="en-US" sz="2400" dirty="0">
                <a:latin typeface="Arial" charset="0"/>
                <a:ea typeface="MS PGothic" charset="0"/>
                <a:sym typeface="Symbol" charset="0"/>
              </a:rPr>
              <a:t> removed</a:t>
            </a:r>
          </a:p>
          <a:p>
            <a:r>
              <a:rPr lang="en-US" sz="2400" dirty="0">
                <a:latin typeface="Arial" charset="0"/>
                <a:ea typeface="MS PGothic" charset="0"/>
                <a:sym typeface="Symbol" charset="0"/>
              </a:rPr>
              <a:t>Non-productive non-terminal symbols never lead to a terminal string (not productive)</a:t>
            </a:r>
          </a:p>
          <a:p>
            <a:r>
              <a:rPr lang="en-US" sz="2400" dirty="0">
                <a:latin typeface="Arial" charset="0"/>
                <a:ea typeface="MS PGothic" charset="0"/>
                <a:sym typeface="Symbol" charset="0"/>
              </a:rPr>
              <a:t>Productive(G) is computed by</a:t>
            </a:r>
            <a:br>
              <a:rPr lang="en-US" sz="2400" dirty="0">
                <a:latin typeface="Arial" charset="0"/>
                <a:ea typeface="MS PGothic" charset="0"/>
                <a:sym typeface="Symbol" charset="0"/>
              </a:rPr>
            </a:br>
            <a:r>
              <a:rPr lang="en-US" sz="2400" dirty="0">
                <a:latin typeface="Arial" charset="0"/>
                <a:ea typeface="MS PGothic" charset="0"/>
                <a:sym typeface="Symbol" charset="0"/>
              </a:rPr>
              <a:t>Productive(G) ⊇ { A |  A → </a:t>
            </a:r>
            <a:r>
              <a:rPr lang="en-US" sz="2400" dirty="0">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latin typeface="Arial" charset="0"/>
                <a:ea typeface="MS PGothic" charset="0"/>
                <a:sym typeface="Symbol" charset="0"/>
              </a:rPr>
              <a:t>* </a:t>
            </a:r>
            <a:r>
              <a:rPr lang="en-US" sz="2400" dirty="0">
                <a:ea typeface="Symbol" charset="2"/>
                <a:cs typeface="Symbol" charset="2"/>
              </a:rPr>
              <a:t>}</a:t>
            </a:r>
            <a:br>
              <a:rPr lang="en-US" sz="2400" dirty="0">
                <a:ea typeface="Symbol" charset="2"/>
                <a:cs typeface="Symbol" charset="2"/>
              </a:rPr>
            </a:br>
            <a:r>
              <a:rPr lang="en-US" sz="2400" dirty="0">
                <a:ea typeface="Symbol" charset="2"/>
                <a:cs typeface="Symbol" charset="2"/>
              </a:rPr>
              <a:t>Repeat</a:t>
            </a:r>
            <a:br>
              <a:rPr lang="en-US" sz="2400" dirty="0">
                <a:ea typeface="Symbol" charset="2"/>
                <a:cs typeface="Symbol" charset="2"/>
              </a:rPr>
            </a:br>
            <a:r>
              <a:rPr lang="en-US" sz="2400" dirty="0">
                <a:ea typeface="Symbol" charset="2"/>
                <a:cs typeface="Symbol" charset="2"/>
              </a:rPr>
              <a:t>    </a:t>
            </a:r>
            <a:r>
              <a:rPr lang="en-US" sz="2400" dirty="0">
                <a:latin typeface="Arial" charset="0"/>
                <a:ea typeface="MS PGothic" charset="0"/>
                <a:sym typeface="Symbol" charset="0"/>
              </a:rPr>
              <a:t>Productive(G</a:t>
            </a:r>
            <a:r>
              <a:rPr lang="en-US" sz="2400" dirty="0">
                <a:ea typeface="Symbol" charset="2"/>
                <a:cs typeface="Symbol" charset="2"/>
              </a:rPr>
              <a:t>) </a:t>
            </a:r>
            <a:r>
              <a:rPr lang="en-US" sz="2400" dirty="0">
                <a:latin typeface="Arial" charset="0"/>
                <a:ea typeface="MS PGothic" charset="0"/>
                <a:sym typeface="Symbol" charset="0"/>
              </a:rPr>
              <a:t>⊇ { B | B → </a:t>
            </a:r>
            <a:r>
              <a:rPr lang="en-US" sz="2400" dirty="0">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latin typeface="Arial" charset="0"/>
                <a:ea typeface="MS PGothic" charset="0"/>
                <a:sym typeface="Symbol" charset="0"/>
              </a:rPr>
              <a:t>∪Productive)* </a:t>
            </a:r>
            <a:r>
              <a:rPr lang="en-US" sz="2400" dirty="0">
                <a:ea typeface="Symbol" charset="2"/>
                <a:cs typeface="Symbol" charset="2"/>
              </a:rPr>
              <a:t>}</a:t>
            </a:r>
            <a:br>
              <a:rPr lang="en-US" sz="2400" dirty="0">
                <a:ea typeface="Symbol" charset="2"/>
                <a:cs typeface="Symbol" charset="2"/>
              </a:rPr>
            </a:br>
            <a:r>
              <a:rPr lang="en-US" sz="2400" dirty="0">
                <a:ea typeface="Symbol" charset="2"/>
                <a:cs typeface="Symbol" charset="2"/>
              </a:rPr>
              <a:t>until no new symbols are added</a:t>
            </a:r>
            <a:endParaRPr lang="en-US" sz="2400" dirty="0"/>
          </a:p>
          <a:p>
            <a:r>
              <a:rPr lang="en-US" sz="2400" dirty="0">
                <a:ea typeface="Symbol" charset="2"/>
                <a:cs typeface="Symbol" charset="2"/>
              </a:rPr>
              <a:t>Keep only those rules that involve productive symbols</a:t>
            </a:r>
          </a:p>
          <a:p>
            <a:r>
              <a:rPr lang="en-US" sz="2400" dirty="0">
                <a:ea typeface="Symbol" charset="2"/>
                <a:cs typeface="Symbol" charset="2"/>
              </a:rPr>
              <a:t>If no rules remain, grammar generates nothing</a:t>
            </a:r>
          </a:p>
        </p:txBody>
      </p:sp>
      <p:sp>
        <p:nvSpPr>
          <p:cNvPr id="4" name="Date Placeholder 3"/>
          <p:cNvSpPr>
            <a:spLocks noGrp="1"/>
          </p:cNvSpPr>
          <p:nvPr>
            <p:ph type="dt" sz="half" idx="10"/>
          </p:nvPr>
        </p:nvSpPr>
        <p:spPr/>
        <p:txBody>
          <a:bodyPr/>
          <a:lstStyle/>
          <a:p>
            <a:fld id="{94D7AE4C-3A8B-C946-8BBE-BA3966ED66A2}"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163</a:t>
            </a:fld>
            <a:endParaRPr lang="en-US"/>
          </a:p>
        </p:txBody>
      </p:sp>
      <p:sp>
        <p:nvSpPr>
          <p:cNvPr id="7" name="Footer Placeholder 4">
            <a:extLst>
              <a:ext uri="{FF2B5EF4-FFF2-40B4-BE49-F238E27FC236}">
                <a16:creationId xmlns:a16="http://schemas.microsoft.com/office/drawing/2014/main" id="{4BD0156A-54B8-7A4A-8E72-614C413C843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07427072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Unreachable Symbols</a:t>
            </a:r>
          </a:p>
        </p:txBody>
      </p:sp>
      <p:sp>
        <p:nvSpPr>
          <p:cNvPr id="3" name="Content Placeholder 2"/>
          <p:cNvSpPr>
            <a:spLocks noGrp="1"/>
          </p:cNvSpPr>
          <p:nvPr>
            <p:ph idx="1"/>
          </p:nvPr>
        </p:nvSpPr>
        <p:spPr/>
        <p:txBody>
          <a:bodyPr/>
          <a:lstStyle/>
          <a:p>
            <a:r>
              <a:rPr lang="en-US" sz="2200" dirty="0"/>
              <a:t>Let </a:t>
            </a:r>
            <a:r>
              <a:rPr lang="en-US" sz="2200" dirty="0">
                <a:latin typeface="Arial" charset="0"/>
                <a:ea typeface="MS PGothic" charset="0"/>
              </a:rPr>
              <a:t>G = (V, </a:t>
            </a:r>
            <a:r>
              <a:rPr lang="en-US" sz="2200" dirty="0">
                <a:latin typeface="Arial" charset="0"/>
                <a:ea typeface="MS PGothic" charset="0"/>
                <a:sym typeface="Symbol" charset="0"/>
              </a:rPr>
              <a:t>, R, S) be an arbitrary CFG that has had its </a:t>
            </a:r>
            <a:r>
              <a:rPr lang="en-US" sz="2200" dirty="0">
                <a:latin typeface="Symbol" charset="2"/>
                <a:ea typeface="Symbol" charset="2"/>
                <a:cs typeface="Symbol" charset="2"/>
              </a:rPr>
              <a:t>l</a:t>
            </a:r>
            <a:r>
              <a:rPr lang="en-US" sz="2200" dirty="0">
                <a:ea typeface="Symbol" charset="2"/>
                <a:cs typeface="Symbol" charset="2"/>
              </a:rPr>
              <a:t>-rules, unit-rules</a:t>
            </a:r>
            <a:r>
              <a:rPr lang="en-US" sz="2200" dirty="0">
                <a:latin typeface="Arial" charset="0"/>
                <a:ea typeface="MS PGothic" charset="0"/>
                <a:sym typeface="Symbol" charset="0"/>
              </a:rPr>
              <a:t> and non-productive symbols removed</a:t>
            </a:r>
          </a:p>
          <a:p>
            <a:r>
              <a:rPr lang="en-US" sz="2200" dirty="0">
                <a:latin typeface="Arial" charset="0"/>
                <a:ea typeface="MS PGothic" charset="0"/>
                <a:sym typeface="Symbol" charset="0"/>
              </a:rPr>
              <a:t>Unreachable symbols are ones that are inaccessible from start symbol</a:t>
            </a:r>
          </a:p>
          <a:p>
            <a:r>
              <a:rPr lang="en-US" sz="2200" dirty="0">
                <a:latin typeface="Arial" charset="0"/>
                <a:ea typeface="MS PGothic" charset="0"/>
                <a:sym typeface="Symbol" charset="0"/>
              </a:rPr>
              <a:t>We compute the complement (Useful)</a:t>
            </a:r>
          </a:p>
          <a:p>
            <a:r>
              <a:rPr lang="en-US" sz="2200" dirty="0">
                <a:latin typeface="Arial" charset="0"/>
                <a:ea typeface="MS PGothic" charset="0"/>
                <a:sym typeface="Symbol" charset="0"/>
              </a:rPr>
              <a:t>Useful(G) is computed by</a:t>
            </a:r>
            <a:br>
              <a:rPr lang="en-US" sz="2200" dirty="0">
                <a:latin typeface="Arial" charset="0"/>
                <a:ea typeface="MS PGothic" charset="0"/>
                <a:sym typeface="Symbol" charset="0"/>
              </a:rPr>
            </a:br>
            <a:r>
              <a:rPr lang="en-US" sz="2200" dirty="0">
                <a:latin typeface="Arial" charset="0"/>
                <a:ea typeface="MS PGothic" charset="0"/>
                <a:sym typeface="Symbol" charset="0"/>
              </a:rPr>
              <a:t>Useful(G) ⊇ { S </a:t>
            </a:r>
            <a:r>
              <a:rPr lang="en-US" sz="2200" dirty="0">
                <a:ea typeface="Symbol" charset="2"/>
                <a:cs typeface="Symbol" charset="2"/>
              </a:rPr>
              <a:t>}</a:t>
            </a:r>
            <a:br>
              <a:rPr lang="en-US" sz="2200" dirty="0">
                <a:ea typeface="Symbol" charset="2"/>
                <a:cs typeface="Symbol" charset="2"/>
              </a:rPr>
            </a:br>
            <a:r>
              <a:rPr lang="en-US" sz="2200" dirty="0">
                <a:ea typeface="Symbol" charset="2"/>
                <a:cs typeface="Symbol" charset="2"/>
              </a:rPr>
              <a:t>Repeat</a:t>
            </a:r>
            <a:br>
              <a:rPr lang="en-US" sz="2200" dirty="0">
                <a:ea typeface="Symbol" charset="2"/>
                <a:cs typeface="Symbol" charset="2"/>
              </a:rPr>
            </a:br>
            <a:r>
              <a:rPr lang="en-US" sz="2200" dirty="0">
                <a:ea typeface="Symbol" charset="2"/>
                <a:cs typeface="Symbol" charset="2"/>
              </a:rPr>
              <a:t>    </a:t>
            </a:r>
            <a:r>
              <a:rPr lang="en-US" sz="2200" dirty="0">
                <a:latin typeface="Arial" charset="0"/>
                <a:ea typeface="MS PGothic" charset="0"/>
                <a:sym typeface="Symbol" charset="0"/>
              </a:rPr>
              <a:t>Useful(G</a:t>
            </a:r>
            <a:r>
              <a:rPr lang="en-US" sz="2200" dirty="0">
                <a:ea typeface="Symbol" charset="2"/>
                <a:cs typeface="Symbol" charset="2"/>
              </a:rPr>
              <a:t>) </a:t>
            </a:r>
            <a:r>
              <a:rPr lang="en-US" sz="2200" dirty="0">
                <a:latin typeface="Arial" charset="0"/>
                <a:ea typeface="MS PGothic" charset="0"/>
                <a:sym typeface="Symbol" charset="0"/>
              </a:rPr>
              <a:t>⊇ { C | B → </a:t>
            </a:r>
            <a:r>
              <a:rPr lang="en-US" sz="2200" dirty="0" err="1">
                <a:latin typeface="Symbol" charset="2"/>
                <a:ea typeface="Symbol" charset="2"/>
                <a:cs typeface="Symbol" charset="2"/>
              </a:rPr>
              <a:t>a</a:t>
            </a:r>
            <a:r>
              <a:rPr lang="en-US" sz="2200" dirty="0" err="1">
                <a:ea typeface="Symbol" charset="2"/>
                <a:cs typeface="Symbol" charset="2"/>
              </a:rPr>
              <a:t>C</a:t>
            </a:r>
            <a:r>
              <a:rPr lang="en-US" sz="2200" dirty="0" err="1">
                <a:latin typeface="Symbol" charset="2"/>
                <a:ea typeface="Symbol" charset="2"/>
                <a:cs typeface="Symbol" charset="2"/>
              </a:rPr>
              <a:t>b</a:t>
            </a:r>
            <a:r>
              <a:rPr lang="en-US" sz="2200" dirty="0">
                <a:ea typeface="Symbol" charset="2"/>
                <a:cs typeface="Symbol" charset="2"/>
              </a:rPr>
              <a:t>, C</a:t>
            </a:r>
            <a:r>
              <a:rPr lang="en-US" sz="2200" dirty="0">
                <a:latin typeface="Symbol" charset="2"/>
                <a:ea typeface="Symbol" charset="2"/>
                <a:cs typeface="Symbol" charset="2"/>
              </a:rPr>
              <a:t>∈</a:t>
            </a:r>
            <a:r>
              <a:rPr lang="en-US" sz="2200" dirty="0">
                <a:ea typeface="Symbol" charset="2"/>
                <a:cs typeface="Symbol" charset="2"/>
              </a:rPr>
              <a:t>V∪Σ,</a:t>
            </a:r>
            <a:r>
              <a:rPr lang="en-US" sz="2200" dirty="0">
                <a:latin typeface="Arial" charset="0"/>
                <a:ea typeface="MS PGothic" charset="0"/>
                <a:sym typeface="Symbol" charset="0"/>
              </a:rPr>
              <a:t> </a:t>
            </a:r>
            <a:r>
              <a:rPr lang="en-US" sz="2200" dirty="0">
                <a:ea typeface="Symbol" charset="2"/>
                <a:cs typeface="Symbol" charset="2"/>
              </a:rPr>
              <a:t>B</a:t>
            </a:r>
            <a:r>
              <a:rPr lang="en-US" sz="2200" dirty="0">
                <a:latin typeface="Symbol" charset="2"/>
                <a:ea typeface="Symbol" charset="2"/>
                <a:cs typeface="Symbol" charset="2"/>
              </a:rPr>
              <a:t>∈</a:t>
            </a:r>
            <a:r>
              <a:rPr lang="en-US" sz="2200" dirty="0">
                <a:latin typeface="Arial" charset="0"/>
                <a:ea typeface="MS PGothic" charset="0"/>
                <a:sym typeface="Symbol" charset="0"/>
              </a:rPr>
              <a:t> Useful(G</a:t>
            </a:r>
            <a:r>
              <a:rPr lang="en-US" sz="2200" dirty="0">
                <a:ea typeface="Symbol" charset="2"/>
                <a:cs typeface="Symbol" charset="2"/>
              </a:rPr>
              <a:t>) }</a:t>
            </a:r>
            <a:br>
              <a:rPr lang="en-US" sz="2200" dirty="0">
                <a:ea typeface="Symbol" charset="2"/>
                <a:cs typeface="Symbol" charset="2"/>
              </a:rPr>
            </a:br>
            <a:r>
              <a:rPr lang="en-US" sz="2000" dirty="0">
                <a:ea typeface="Symbol" charset="2"/>
                <a:cs typeface="Symbol" charset="2"/>
              </a:rPr>
              <a:t> until no new symbols are added</a:t>
            </a:r>
            <a:endParaRPr lang="en-US" sz="2200" dirty="0"/>
          </a:p>
          <a:p>
            <a:r>
              <a:rPr lang="en-US" sz="2200" dirty="0">
                <a:ea typeface="Symbol" charset="2"/>
                <a:cs typeface="Symbol" charset="2"/>
              </a:rPr>
              <a:t>Keep only those rules that involve useful symbols</a:t>
            </a:r>
          </a:p>
          <a:p>
            <a:r>
              <a:rPr lang="en-US" sz="2200" dirty="0">
                <a:ea typeface="Symbol" charset="2"/>
                <a:cs typeface="Symbol" charset="2"/>
              </a:rPr>
              <a:t>If no rules remain, grammar generates nothing </a:t>
            </a:r>
          </a:p>
        </p:txBody>
      </p:sp>
      <p:sp>
        <p:nvSpPr>
          <p:cNvPr id="4" name="Date Placeholder 3"/>
          <p:cNvSpPr>
            <a:spLocks noGrp="1"/>
          </p:cNvSpPr>
          <p:nvPr>
            <p:ph type="dt" sz="half" idx="10"/>
          </p:nvPr>
        </p:nvSpPr>
        <p:spPr/>
        <p:txBody>
          <a:bodyPr/>
          <a:lstStyle/>
          <a:p>
            <a:fld id="{531401F3-A3E8-0245-9761-2F57EE57FB0F}"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164</a:t>
            </a:fld>
            <a:endParaRPr lang="en-US"/>
          </a:p>
        </p:txBody>
      </p:sp>
      <p:sp>
        <p:nvSpPr>
          <p:cNvPr id="7" name="Footer Placeholder 4">
            <a:extLst>
              <a:ext uri="{FF2B5EF4-FFF2-40B4-BE49-F238E27FC236}">
                <a16:creationId xmlns:a16="http://schemas.microsoft.com/office/drawing/2014/main" id="{71FCC06B-AEA6-6D4E-BB02-59B90CA856F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17392891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Reduced CFG</a:t>
            </a:r>
          </a:p>
        </p:txBody>
      </p:sp>
      <p:sp>
        <p:nvSpPr>
          <p:cNvPr id="3" name="Content Placeholder 2"/>
          <p:cNvSpPr>
            <a:spLocks noGrp="1"/>
          </p:cNvSpPr>
          <p:nvPr>
            <p:ph idx="1"/>
          </p:nvPr>
        </p:nvSpPr>
        <p:spPr/>
        <p:txBody>
          <a:bodyPr/>
          <a:lstStyle/>
          <a:p>
            <a:r>
              <a:rPr lang="en-US"/>
              <a:t>A reduced CFG is one without </a:t>
            </a:r>
            <a:r>
              <a:rPr lang="en-US">
                <a:latin typeface="Symbol" charset="2"/>
                <a:ea typeface="Symbol" charset="2"/>
                <a:cs typeface="Symbol" charset="2"/>
              </a:rPr>
              <a:t>l</a:t>
            </a:r>
            <a:r>
              <a:rPr lang="en-US"/>
              <a:t>-rules (except possibly for start symbol), no unit-rules, no non-productive symbols and no useless symbols</a:t>
            </a:r>
          </a:p>
        </p:txBody>
      </p:sp>
      <p:sp>
        <p:nvSpPr>
          <p:cNvPr id="4" name="Date Placeholder 3"/>
          <p:cNvSpPr>
            <a:spLocks noGrp="1"/>
          </p:cNvSpPr>
          <p:nvPr>
            <p:ph type="dt" sz="half" idx="10"/>
          </p:nvPr>
        </p:nvSpPr>
        <p:spPr/>
        <p:txBody>
          <a:bodyPr/>
          <a:lstStyle/>
          <a:p>
            <a:fld id="{39197661-1169-AE4F-8E5D-F6CE1F7AD14A}"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165</a:t>
            </a:fld>
            <a:endParaRPr lang="en-US"/>
          </a:p>
        </p:txBody>
      </p:sp>
      <p:sp>
        <p:nvSpPr>
          <p:cNvPr id="7" name="Footer Placeholder 4">
            <a:extLst>
              <a:ext uri="{FF2B5EF4-FFF2-40B4-BE49-F238E27FC236}">
                <a16:creationId xmlns:a16="http://schemas.microsoft.com/office/drawing/2014/main" id="{4D1DA473-6DD2-AE40-8E77-543AE8F6CC3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26820142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CFG to CNF</a:t>
            </a:r>
          </a:p>
        </p:txBody>
      </p:sp>
      <p:sp>
        <p:nvSpPr>
          <p:cNvPr id="3" name="Content Placeholder 2"/>
          <p:cNvSpPr>
            <a:spLocks noGrp="1"/>
          </p:cNvSpPr>
          <p:nvPr>
            <p:ph idx="1"/>
          </p:nvPr>
        </p:nvSpPr>
        <p:spPr/>
        <p:txBody>
          <a:bodyPr/>
          <a:lstStyle/>
          <a:p>
            <a:r>
              <a:rPr lang="en-US" sz="2400" dirty="0"/>
              <a:t>Let </a:t>
            </a:r>
            <a:r>
              <a:rPr lang="en-US" sz="2400" dirty="0">
                <a:latin typeface="Arial" charset="0"/>
                <a:ea typeface="MS PGothic" charset="0"/>
              </a:rPr>
              <a:t>G = (V, </a:t>
            </a:r>
            <a:r>
              <a:rPr lang="en-US" sz="2400" dirty="0">
                <a:latin typeface="Arial" charset="0"/>
                <a:ea typeface="MS PGothic" charset="0"/>
                <a:sym typeface="Symbol" charset="0"/>
              </a:rPr>
              <a:t>, R, S) be arbitrary reduced CFG </a:t>
            </a:r>
          </a:p>
          <a:p>
            <a:r>
              <a:rPr lang="en-US" sz="2400" dirty="0">
                <a:latin typeface="Arial" charset="0"/>
                <a:ea typeface="MS PGothic" charset="0"/>
                <a:sym typeface="Symbol" charset="0"/>
              </a:rPr>
              <a:t>Define </a:t>
            </a:r>
            <a:r>
              <a:rPr lang="en-US" sz="2400" dirty="0">
                <a:latin typeface="Arial" charset="0"/>
                <a:ea typeface="MS PGothic" charset="0"/>
              </a:rPr>
              <a:t>G’=(V∪{&lt;a&gt;|</a:t>
            </a:r>
            <a:r>
              <a:rPr lang="en-US" sz="2400" dirty="0" err="1">
                <a:latin typeface="Arial" charset="0"/>
                <a:ea typeface="MS PGothic" charset="0"/>
              </a:rPr>
              <a:t>a∈Σ</a:t>
            </a:r>
            <a:r>
              <a:rPr lang="en-US" sz="2400" dirty="0">
                <a:latin typeface="Arial" charset="0"/>
                <a:ea typeface="MS PGothic" charset="0"/>
              </a:rPr>
              <a:t>}, </a:t>
            </a:r>
            <a:r>
              <a:rPr lang="en-US" sz="2400" dirty="0">
                <a:latin typeface="Arial" charset="0"/>
                <a:ea typeface="MS PGothic" charset="0"/>
                <a:sym typeface="Symbol" charset="0"/>
              </a:rPr>
              <a:t>, R, S)</a:t>
            </a:r>
          </a:p>
          <a:p>
            <a:r>
              <a:rPr lang="en-US" sz="2400" dirty="0">
                <a:latin typeface="Arial" charset="0"/>
                <a:ea typeface="MS PGothic" charset="0"/>
                <a:sym typeface="Symbol" charset="0"/>
              </a:rPr>
              <a:t>Add the rules &lt;a&gt; → a, for all </a:t>
            </a:r>
            <a:r>
              <a:rPr lang="en-US" sz="2400" dirty="0" err="1">
                <a:latin typeface="Arial" charset="0"/>
                <a:ea typeface="MS PGothic" charset="0"/>
              </a:rPr>
              <a:t>a∈Σ</a:t>
            </a:r>
            <a:endParaRPr lang="en-US" sz="2400" dirty="0">
              <a:latin typeface="Arial" charset="0"/>
              <a:ea typeface="MS PGothic" charset="0"/>
              <a:sym typeface="Symbol" charset="0"/>
            </a:endParaRPr>
          </a:p>
          <a:p>
            <a:r>
              <a:rPr lang="en-US" sz="2400" dirty="0">
                <a:latin typeface="Arial" charset="0"/>
                <a:ea typeface="MS PGothic" charset="0"/>
                <a:sym typeface="Symbol" charset="0"/>
              </a:rPr>
              <a:t>For any rule, A → </a:t>
            </a:r>
            <a:r>
              <a:rPr lang="en-US" sz="2400" dirty="0">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ea typeface="Symbol" charset="2"/>
                <a:cs typeface="Symbol" charset="2"/>
              </a:rPr>
              <a:t>|</a:t>
            </a:r>
            <a:r>
              <a:rPr lang="en-US" sz="2400" dirty="0">
                <a:latin typeface="Arial" charset="0"/>
                <a:ea typeface="MS PGothic" charset="0"/>
                <a:sym typeface="Symbol" charset="0"/>
              </a:rPr>
              <a:t> &gt; 1, change each terminal symbol, a, in </a:t>
            </a:r>
            <a:r>
              <a:rPr lang="en-US" sz="2400" dirty="0">
                <a:latin typeface="Symbol" charset="2"/>
                <a:ea typeface="Symbol" charset="2"/>
                <a:cs typeface="Symbol" charset="2"/>
              </a:rPr>
              <a:t>a</a:t>
            </a:r>
            <a:r>
              <a:rPr lang="en-US" sz="2400" dirty="0">
                <a:latin typeface="Arial" charset="0"/>
                <a:ea typeface="MS PGothic" charset="0"/>
                <a:sym typeface="Symbol" charset="0"/>
              </a:rPr>
              <a:t> to the non-terminal &lt;a&gt; </a:t>
            </a:r>
          </a:p>
          <a:p>
            <a:r>
              <a:rPr lang="en-US" sz="2400" dirty="0"/>
              <a:t>Now, for each rule </a:t>
            </a:r>
            <a:r>
              <a:rPr lang="en-US" sz="2400" dirty="0">
                <a:latin typeface="Arial" charset="0"/>
                <a:ea typeface="MS PGothic" charset="0"/>
                <a:sym typeface="Symbol" charset="0"/>
              </a:rPr>
              <a:t>A → </a:t>
            </a:r>
            <a:r>
              <a:rPr lang="en-US" sz="2400" dirty="0" err="1">
                <a:ea typeface="Symbol" charset="2"/>
                <a:cs typeface="Symbol" charset="2"/>
              </a:rPr>
              <a:t>BC</a:t>
            </a:r>
            <a:r>
              <a:rPr lang="en-US" sz="2400" dirty="0" err="1">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ea typeface="Symbol" charset="2"/>
                <a:cs typeface="Symbol" charset="2"/>
              </a:rPr>
              <a:t>|</a:t>
            </a:r>
            <a:r>
              <a:rPr lang="en-US" sz="2400" dirty="0">
                <a:latin typeface="Arial" charset="0"/>
                <a:ea typeface="MS PGothic" charset="0"/>
                <a:sym typeface="Symbol" charset="0"/>
              </a:rPr>
              <a:t> &gt; 0, introduce the new non-terminal </a:t>
            </a:r>
            <a:r>
              <a:rPr lang="en-US" sz="2400" dirty="0">
                <a:ea typeface="Symbol" charset="2"/>
                <a:cs typeface="Symbol" charset="2"/>
              </a:rPr>
              <a:t>B&lt;C</a:t>
            </a:r>
            <a:r>
              <a:rPr lang="en-US" sz="2400" dirty="0">
                <a:latin typeface="Symbol" charset="2"/>
                <a:ea typeface="Symbol" charset="2"/>
                <a:cs typeface="Symbol" charset="2"/>
              </a:rPr>
              <a:t>a&gt;</a:t>
            </a:r>
            <a:r>
              <a:rPr lang="en-US" sz="2400" dirty="0">
                <a:ea typeface="Symbol" charset="2"/>
                <a:cs typeface="Symbol" charset="2"/>
              </a:rPr>
              <a:t>, and </a:t>
            </a:r>
            <a:r>
              <a:rPr lang="en-US" sz="2400" dirty="0">
                <a:latin typeface="Arial" charset="0"/>
                <a:ea typeface="MS PGothic" charset="0"/>
                <a:sym typeface="Symbol" charset="0"/>
              </a:rPr>
              <a:t>replace the rule A → </a:t>
            </a:r>
            <a:r>
              <a:rPr lang="en-US" sz="2400" dirty="0" err="1">
                <a:ea typeface="Symbol" charset="2"/>
                <a:cs typeface="Symbol" charset="2"/>
              </a:rPr>
              <a:t>BC</a:t>
            </a:r>
            <a:r>
              <a:rPr lang="en-US" sz="2400" dirty="0" err="1">
                <a:latin typeface="Symbol" charset="2"/>
                <a:ea typeface="Symbol" charset="2"/>
                <a:cs typeface="Symbol" charset="2"/>
              </a:rPr>
              <a:t>a</a:t>
            </a:r>
            <a:r>
              <a:rPr lang="en-US" sz="2400" dirty="0">
                <a:latin typeface="Symbol" charset="2"/>
                <a:ea typeface="Symbol" charset="2"/>
                <a:cs typeface="Symbol" charset="2"/>
              </a:rPr>
              <a:t> </a:t>
            </a:r>
            <a:r>
              <a:rPr lang="en-US" sz="2400" dirty="0">
                <a:ea typeface="Symbol" charset="2"/>
                <a:cs typeface="Symbol" charset="2"/>
              </a:rPr>
              <a:t>with the </a:t>
            </a:r>
            <a:r>
              <a:rPr lang="en-US" sz="2400" dirty="0">
                <a:latin typeface="Arial" charset="0"/>
                <a:ea typeface="MS PGothic" charset="0"/>
                <a:sym typeface="Symbol" charset="0"/>
              </a:rPr>
              <a:t>rule A → </a:t>
            </a:r>
            <a:r>
              <a:rPr lang="en-US" sz="2400" dirty="0">
                <a:ea typeface="Symbol" charset="2"/>
                <a:cs typeface="Symbol" charset="2"/>
              </a:rPr>
              <a:t>B&lt;C</a:t>
            </a:r>
            <a:r>
              <a:rPr lang="en-US" sz="2400" dirty="0">
                <a:latin typeface="Symbol" charset="2"/>
                <a:ea typeface="Symbol" charset="2"/>
                <a:cs typeface="Symbol" charset="2"/>
              </a:rPr>
              <a:t>a&gt;</a:t>
            </a:r>
            <a:r>
              <a:rPr lang="en-US" sz="2400" dirty="0">
                <a:ea typeface="Symbol" charset="2"/>
                <a:cs typeface="Symbol" charset="2"/>
              </a:rPr>
              <a:t> and add the </a:t>
            </a:r>
            <a:r>
              <a:rPr lang="en-US" sz="2400">
                <a:ea typeface="Symbol" charset="2"/>
                <a:cs typeface="Symbol" charset="2"/>
              </a:rPr>
              <a:t>rule &lt;</a:t>
            </a:r>
            <a:r>
              <a:rPr lang="en-US" sz="2400" dirty="0">
                <a:ea typeface="Symbol" charset="2"/>
                <a:cs typeface="Symbol" charset="2"/>
              </a:rPr>
              <a:t>C</a:t>
            </a:r>
            <a:r>
              <a:rPr lang="en-US" sz="2400" dirty="0">
                <a:latin typeface="Symbol" charset="2"/>
                <a:ea typeface="Symbol" charset="2"/>
                <a:cs typeface="Symbol" charset="2"/>
              </a:rPr>
              <a:t>a&gt;</a:t>
            </a:r>
            <a:r>
              <a:rPr lang="en-US" sz="2400" dirty="0">
                <a:latin typeface="Arial" charset="0"/>
                <a:ea typeface="MS PGothic" charset="0"/>
                <a:sym typeface="Symbol" charset="0"/>
              </a:rPr>
              <a:t> → C</a:t>
            </a:r>
            <a:r>
              <a:rPr lang="en-US" sz="2400" dirty="0">
                <a:latin typeface="Symbol" charset="2"/>
                <a:ea typeface="Symbol" charset="2"/>
                <a:cs typeface="Symbol" charset="2"/>
              </a:rPr>
              <a:t>a</a:t>
            </a:r>
            <a:endParaRPr lang="en-US" sz="2400" dirty="0">
              <a:ea typeface="Symbol" charset="2"/>
              <a:cs typeface="Symbol" charset="2"/>
            </a:endParaRPr>
          </a:p>
          <a:p>
            <a:r>
              <a:rPr lang="en-US" sz="2400" dirty="0">
                <a:ea typeface="Symbol" charset="2"/>
                <a:cs typeface="Symbol" charset="2"/>
              </a:rPr>
              <a:t>Iteratively apply the above step until all rules are in CNF </a:t>
            </a:r>
            <a:endParaRPr lang="en-US" sz="2400" dirty="0"/>
          </a:p>
        </p:txBody>
      </p:sp>
      <p:sp>
        <p:nvSpPr>
          <p:cNvPr id="4" name="Date Placeholder 3"/>
          <p:cNvSpPr>
            <a:spLocks noGrp="1"/>
          </p:cNvSpPr>
          <p:nvPr>
            <p:ph type="dt" sz="half" idx="10"/>
          </p:nvPr>
        </p:nvSpPr>
        <p:spPr/>
        <p:txBody>
          <a:bodyPr/>
          <a:lstStyle/>
          <a:p>
            <a:fld id="{2F352995-C8EA-A541-BC1D-E67CD95A01A5}"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166</a:t>
            </a:fld>
            <a:endParaRPr lang="en-US"/>
          </a:p>
        </p:txBody>
      </p:sp>
      <p:sp>
        <p:nvSpPr>
          <p:cNvPr id="7" name="Footer Placeholder 4">
            <a:extLst>
              <a:ext uri="{FF2B5EF4-FFF2-40B4-BE49-F238E27FC236}">
                <a16:creationId xmlns:a16="http://schemas.microsoft.com/office/drawing/2014/main" id="{47E8AC89-B7A5-AA4A-ABA6-3354CB08D49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8435053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Example of CNF Conversion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241847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Starting Grammars</a:t>
            </a:r>
          </a:p>
        </p:txBody>
      </p:sp>
      <p:sp>
        <p:nvSpPr>
          <p:cNvPr id="3" name="Content Placeholder 2"/>
          <p:cNvSpPr>
            <a:spLocks noGrp="1"/>
          </p:cNvSpPr>
          <p:nvPr>
            <p:ph idx="1"/>
          </p:nvPr>
        </p:nvSpPr>
        <p:spPr/>
        <p:txBody>
          <a:bodyPr>
            <a:normAutofit/>
          </a:bodyPr>
          <a:lstStyle/>
          <a:p>
            <a:r>
              <a:rPr lang="en-US" b="1" dirty="0"/>
              <a:t>L = { </a:t>
            </a:r>
            <a:r>
              <a:rPr lang="en-US" b="1" dirty="0" err="1"/>
              <a:t>a</a:t>
            </a:r>
            <a:r>
              <a:rPr lang="en-US" b="1" baseline="30000" dirty="0" err="1"/>
              <a:t>i</a:t>
            </a:r>
            <a:r>
              <a:rPr lang="en-US" b="1" dirty="0"/>
              <a:t> </a:t>
            </a:r>
            <a:r>
              <a:rPr lang="en-US" b="1" dirty="0" err="1"/>
              <a:t>b</a:t>
            </a:r>
            <a:r>
              <a:rPr lang="en-US" b="1" baseline="30000" dirty="0" err="1"/>
              <a:t>j</a:t>
            </a:r>
            <a:r>
              <a:rPr lang="en-US" b="1" dirty="0"/>
              <a:t> </a:t>
            </a:r>
            <a:r>
              <a:rPr lang="en-US" b="1" dirty="0" err="1"/>
              <a:t>c</a:t>
            </a:r>
            <a:r>
              <a:rPr lang="en-US" b="1" baseline="30000" dirty="0" err="1"/>
              <a:t>k</a:t>
            </a:r>
            <a:r>
              <a:rPr lang="en-US" b="1" dirty="0"/>
              <a:t> | </a:t>
            </a:r>
            <a:r>
              <a:rPr lang="en-US" b="1" dirty="0" err="1"/>
              <a:t>i</a:t>
            </a:r>
            <a:r>
              <a:rPr lang="en-US" b="1" dirty="0"/>
              <a:t>=j or j=k }</a:t>
            </a:r>
          </a:p>
          <a:p>
            <a:r>
              <a:rPr lang="en-US" b="1" dirty="0"/>
              <a:t>G = ({S,A,&lt;B=C&gt;,C,&lt;A=B&gt;}, {</a:t>
            </a:r>
            <a:r>
              <a:rPr lang="en-US" b="1" dirty="0" err="1"/>
              <a:t>a,b</a:t>
            </a:r>
            <a:r>
              <a:rPr lang="en-US" b="1" dirty="0"/>
              <a:t>}, R, S)</a:t>
            </a:r>
          </a:p>
          <a:p>
            <a:r>
              <a:rPr lang="en-US" b="1" dirty="0"/>
              <a:t>R: </a:t>
            </a:r>
          </a:p>
          <a:p>
            <a:pPr lvl="1"/>
            <a:r>
              <a:rPr lang="en-US" b="1" dirty="0"/>
              <a:t>S </a:t>
            </a:r>
            <a:r>
              <a:rPr lang="en-US" b="1" dirty="0">
                <a:sym typeface="Wingdings" charset="0"/>
              </a:rPr>
              <a:t> A | C</a:t>
            </a:r>
          </a:p>
          <a:p>
            <a:pPr lvl="1"/>
            <a:r>
              <a:rPr lang="en-US" b="1" dirty="0">
                <a:sym typeface="Wingdings" charset="0"/>
              </a:rPr>
              <a:t>A  a A | &lt;B=C&gt;</a:t>
            </a:r>
          </a:p>
          <a:p>
            <a:pPr lvl="1"/>
            <a:r>
              <a:rPr lang="en-US" b="1" dirty="0">
                <a:sym typeface="Wingdings" charset="0"/>
              </a:rPr>
              <a:t>&lt;B=C&gt;  b &lt;B=C&gt; c | </a:t>
            </a:r>
            <a:r>
              <a:rPr lang="en-US" b="1" dirty="0" err="1">
                <a:latin typeface="Arial" charset="0"/>
                <a:ea typeface="MS PGothic" charset="0"/>
                <a:sym typeface="Symbol" charset="0"/>
              </a:rPr>
              <a:t>λ</a:t>
            </a:r>
            <a:endParaRPr lang="en-US" b="1" dirty="0">
              <a:sym typeface="Wingdings" charset="0"/>
            </a:endParaRPr>
          </a:p>
          <a:p>
            <a:pPr lvl="1"/>
            <a:r>
              <a:rPr lang="en-US" b="1" dirty="0">
                <a:sym typeface="Wingdings" charset="0"/>
              </a:rPr>
              <a:t>C  C c | &lt;A=B&gt;</a:t>
            </a:r>
          </a:p>
          <a:p>
            <a:pPr lvl="1"/>
            <a:r>
              <a:rPr lang="en-US" b="1" dirty="0">
                <a:sym typeface="Wingdings" charset="0"/>
              </a:rPr>
              <a:t>&lt;A=B&gt;  a &lt;A=B&gt; b | </a:t>
            </a:r>
            <a:r>
              <a:rPr lang="en-US" b="1" dirty="0" err="1">
                <a:latin typeface="Arial" charset="0"/>
                <a:ea typeface="MS PGothic" charset="0"/>
                <a:sym typeface="Symbol" charset="0"/>
              </a:rPr>
              <a:t>λ</a:t>
            </a:r>
            <a:endParaRPr lang="en-US" b="1" dirty="0">
              <a:sym typeface="Wingdings" charset="0"/>
            </a:endParaRPr>
          </a:p>
          <a:p>
            <a:endParaRPr lang="en-US" dirty="0"/>
          </a:p>
          <a:p>
            <a:endParaRPr lang="en-US" dirty="0"/>
          </a:p>
        </p:txBody>
      </p:sp>
      <p:sp>
        <p:nvSpPr>
          <p:cNvPr id="4" name="Date Placeholder 3"/>
          <p:cNvSpPr>
            <a:spLocks noGrp="1"/>
          </p:cNvSpPr>
          <p:nvPr>
            <p:ph type="dt" sz="half" idx="10"/>
          </p:nvPr>
        </p:nvSpPr>
        <p:spPr/>
        <p:txBody>
          <a:bodyPr/>
          <a:lstStyle/>
          <a:p>
            <a:fld id="{85631C6E-260A-9A4D-BD8C-DD8BC037EA08}"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168</a:t>
            </a:fld>
            <a:endParaRPr lang="en-US"/>
          </a:p>
        </p:txBody>
      </p:sp>
      <p:sp>
        <p:nvSpPr>
          <p:cNvPr id="7" name="Footer Placeholder 4">
            <a:extLst>
              <a:ext uri="{FF2B5EF4-FFF2-40B4-BE49-F238E27FC236}">
                <a16:creationId xmlns:a16="http://schemas.microsoft.com/office/drawing/2014/main" id="{181CB717-FCB7-774A-BD87-C62D7EA0963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77282073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Null Rules</a:t>
            </a:r>
          </a:p>
        </p:txBody>
      </p:sp>
      <p:sp>
        <p:nvSpPr>
          <p:cNvPr id="3" name="Content Placeholder 2"/>
          <p:cNvSpPr>
            <a:spLocks noGrp="1"/>
          </p:cNvSpPr>
          <p:nvPr>
            <p:ph idx="1"/>
          </p:nvPr>
        </p:nvSpPr>
        <p:spPr/>
        <p:txBody>
          <a:bodyPr>
            <a:normAutofit/>
          </a:bodyPr>
          <a:lstStyle/>
          <a:p>
            <a:r>
              <a:rPr lang="en-US" b="1" err="1"/>
              <a:t>Nullable</a:t>
            </a:r>
            <a:r>
              <a:rPr lang="en-US" b="1"/>
              <a:t> = {&lt;B=C&gt;, &lt;A=B&gt;, A, C, S}</a:t>
            </a:r>
          </a:p>
          <a:p>
            <a:pPr lvl="1"/>
            <a:r>
              <a:rPr lang="en-US" b="1"/>
              <a:t>S’ </a:t>
            </a:r>
            <a:r>
              <a:rPr lang="en-US" b="1">
                <a:sym typeface="Wingdings" charset="0"/>
              </a:rPr>
              <a:t> S | </a:t>
            </a:r>
            <a:r>
              <a:rPr lang="en-US" b="1" err="1">
                <a:latin typeface="Arial" charset="0"/>
                <a:ea typeface="MS PGothic" charset="0"/>
                <a:sym typeface="Symbol" charset="0"/>
              </a:rPr>
              <a:t>λ</a:t>
            </a:r>
            <a:r>
              <a:rPr lang="en-US" b="1">
                <a:latin typeface="Arial" charset="0"/>
                <a:ea typeface="MS PGothic" charset="0"/>
                <a:sym typeface="Symbol" charset="0"/>
              </a:rPr>
              <a:t>			// S’ added to V</a:t>
            </a:r>
            <a:endParaRPr lang="en-US" b="1">
              <a:sym typeface="Wingdings" charset="0"/>
            </a:endParaRPr>
          </a:p>
          <a:p>
            <a:pPr lvl="1"/>
            <a:r>
              <a:rPr lang="en-US" b="1"/>
              <a:t>S </a:t>
            </a:r>
            <a:r>
              <a:rPr lang="en-US" b="1">
                <a:sym typeface="Wingdings" charset="0"/>
              </a:rPr>
              <a:t> A | C</a:t>
            </a:r>
          </a:p>
          <a:p>
            <a:pPr lvl="1"/>
            <a:r>
              <a:rPr lang="en-US" b="1">
                <a:sym typeface="Wingdings" charset="0"/>
              </a:rPr>
              <a:t>A  a A | a |&lt;B=C&gt;</a:t>
            </a:r>
          </a:p>
          <a:p>
            <a:pPr lvl="1"/>
            <a:r>
              <a:rPr lang="en-US" b="1">
                <a:sym typeface="Wingdings" charset="0"/>
              </a:rPr>
              <a:t>&lt;B=C&gt;  b &lt;B=C&gt; c | </a:t>
            </a:r>
            <a:r>
              <a:rPr lang="en-US" b="1">
                <a:latin typeface="Arial" charset="0"/>
                <a:ea typeface="MS PGothic" charset="0"/>
                <a:sym typeface="Symbol" charset="0"/>
              </a:rPr>
              <a:t>b c</a:t>
            </a:r>
            <a:endParaRPr lang="en-US" b="1">
              <a:sym typeface="Wingdings" charset="0"/>
            </a:endParaRPr>
          </a:p>
          <a:p>
            <a:pPr lvl="1"/>
            <a:r>
              <a:rPr lang="en-US" b="1">
                <a:sym typeface="Wingdings" charset="0"/>
              </a:rPr>
              <a:t>C  C c | c | &lt;A=B&gt;</a:t>
            </a:r>
          </a:p>
          <a:p>
            <a:pPr lvl="1"/>
            <a:r>
              <a:rPr lang="en-US" b="1">
                <a:sym typeface="Wingdings" charset="0"/>
              </a:rPr>
              <a:t>&lt;A=B&gt;  a &lt;A=B&gt; b | </a:t>
            </a:r>
            <a:r>
              <a:rPr lang="en-US" b="1" err="1">
                <a:latin typeface="Arial" charset="0"/>
                <a:ea typeface="MS PGothic" charset="0"/>
                <a:sym typeface="Symbol" charset="0"/>
              </a:rPr>
              <a:t>ab</a:t>
            </a:r>
            <a:endParaRPr lang="en-US" b="1">
              <a:sym typeface="Wingdings" charset="0"/>
            </a:endParaRPr>
          </a:p>
          <a:p>
            <a:endParaRPr lang="en-US"/>
          </a:p>
          <a:p>
            <a:endParaRPr lang="en-US"/>
          </a:p>
        </p:txBody>
      </p:sp>
      <p:sp>
        <p:nvSpPr>
          <p:cNvPr id="4" name="Date Placeholder 3"/>
          <p:cNvSpPr>
            <a:spLocks noGrp="1"/>
          </p:cNvSpPr>
          <p:nvPr>
            <p:ph type="dt" sz="half" idx="10"/>
          </p:nvPr>
        </p:nvSpPr>
        <p:spPr/>
        <p:txBody>
          <a:bodyPr/>
          <a:lstStyle/>
          <a:p>
            <a:fld id="{0812E4AA-D56D-364F-965B-827A23E7D864}"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169</a:t>
            </a:fld>
            <a:endParaRPr lang="en-US"/>
          </a:p>
        </p:txBody>
      </p:sp>
      <p:sp>
        <p:nvSpPr>
          <p:cNvPr id="7" name="Footer Placeholder 4">
            <a:extLst>
              <a:ext uri="{FF2B5EF4-FFF2-40B4-BE49-F238E27FC236}">
                <a16:creationId xmlns:a16="http://schemas.microsoft.com/office/drawing/2014/main" id="{7E7034B0-178A-424E-B06C-11EAB0A1D1C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03865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95300" y="804519"/>
            <a:ext cx="8001000" cy="5081932"/>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100" y="1066800"/>
            <a:ext cx="7289800" cy="4578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1183339"/>
            <a:ext cx="4368799" cy="738664"/>
          </a:xfrm>
          <a:prstGeom prst="rect">
            <a:avLst/>
          </a:prstGeom>
          <a:noFill/>
        </p:spPr>
        <p:txBody>
          <a:bodyPr wrap="square" rtlCol="0">
            <a:spAutoFit/>
          </a:bodyPr>
          <a:lstStyle/>
          <a:p>
            <a:pPr algn="ctr"/>
            <a:r>
              <a:rPr lang="en-US" b="1" dirty="0"/>
              <a:t>AUTOMATA </a:t>
            </a:r>
          </a:p>
          <a:p>
            <a:pPr algn="ctr"/>
            <a:r>
              <a:rPr lang="en-US" sz="1800" b="1" dirty="0"/>
              <a:t>Recognizers that use State &amp; storage</a:t>
            </a:r>
          </a:p>
        </p:txBody>
      </p:sp>
      <p:sp>
        <p:nvSpPr>
          <p:cNvPr id="13" name="TextBox 12"/>
          <p:cNvSpPr txBox="1"/>
          <p:nvPr/>
        </p:nvSpPr>
        <p:spPr>
          <a:xfrm>
            <a:off x="2362200" y="1828800"/>
            <a:ext cx="4368799" cy="415498"/>
          </a:xfrm>
          <a:prstGeom prst="rect">
            <a:avLst/>
          </a:prstGeom>
          <a:noFill/>
        </p:spPr>
        <p:txBody>
          <a:bodyPr wrap="square" rtlCol="0">
            <a:spAutoFit/>
          </a:bodyPr>
          <a:lstStyle/>
          <a:p>
            <a:pPr algn="ctr"/>
            <a:r>
              <a:rPr lang="en-US" sz="2100" b="1" dirty="0"/>
              <a:t>Turing Machines (DTM = NDTM)</a:t>
            </a:r>
          </a:p>
        </p:txBody>
      </p:sp>
      <p:sp>
        <p:nvSpPr>
          <p:cNvPr id="16" name="Oval 15"/>
          <p:cNvSpPr/>
          <p:nvPr/>
        </p:nvSpPr>
        <p:spPr>
          <a:xfrm>
            <a:off x="1536700" y="2366553"/>
            <a:ext cx="5676899" cy="32696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60680" y="2770510"/>
            <a:ext cx="3535320" cy="415498"/>
          </a:xfrm>
          <a:prstGeom prst="rect">
            <a:avLst/>
          </a:prstGeom>
          <a:noFill/>
        </p:spPr>
        <p:txBody>
          <a:bodyPr wrap="square" rtlCol="0">
            <a:spAutoFit/>
          </a:bodyPr>
          <a:lstStyle/>
          <a:p>
            <a:pPr algn="ctr"/>
            <a:r>
              <a:rPr lang="en-US" sz="2100" b="1"/>
              <a:t>LBAs (DLBAs = NDLBAs)</a:t>
            </a:r>
            <a:endParaRPr lang="en-US" sz="2100" b="1" dirty="0"/>
          </a:p>
        </p:txBody>
      </p:sp>
      <p:sp>
        <p:nvSpPr>
          <p:cNvPr id="18" name="Oval 17"/>
          <p:cNvSpPr/>
          <p:nvPr/>
        </p:nvSpPr>
        <p:spPr>
          <a:xfrm>
            <a:off x="2197101" y="3162926"/>
            <a:ext cx="4368799" cy="247330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162300" y="3267781"/>
            <a:ext cx="2552701" cy="415498"/>
          </a:xfrm>
          <a:prstGeom prst="rect">
            <a:avLst/>
          </a:prstGeom>
          <a:noFill/>
        </p:spPr>
        <p:txBody>
          <a:bodyPr wrap="square" rtlCol="0">
            <a:spAutoFit/>
          </a:bodyPr>
          <a:lstStyle/>
          <a:p>
            <a:pPr algn="ctr"/>
            <a:r>
              <a:rPr lang="en-US" sz="2100" b="1" dirty="0"/>
              <a:t>NPDAs</a:t>
            </a:r>
            <a:endParaRPr lang="en-US" sz="1650" b="1" dirty="0"/>
          </a:p>
        </p:txBody>
      </p:sp>
      <p:sp>
        <p:nvSpPr>
          <p:cNvPr id="23" name="Oval 22"/>
          <p:cNvSpPr/>
          <p:nvPr/>
        </p:nvSpPr>
        <p:spPr>
          <a:xfrm>
            <a:off x="2489200" y="3634797"/>
            <a:ext cx="3797300" cy="1984765"/>
          </a:xfrm>
          <a:prstGeom prst="ellipse">
            <a:avLst/>
          </a:prstGeom>
          <a:solidFill>
            <a:schemeClr val="accent1">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162300" y="4249190"/>
            <a:ext cx="2336800" cy="1370372"/>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DFAs = NDFAs</a:t>
            </a:r>
          </a:p>
        </p:txBody>
      </p:sp>
      <p:sp>
        <p:nvSpPr>
          <p:cNvPr id="24" name="TextBox 23"/>
          <p:cNvSpPr txBox="1"/>
          <p:nvPr/>
        </p:nvSpPr>
        <p:spPr>
          <a:xfrm>
            <a:off x="3187698" y="3795167"/>
            <a:ext cx="2463800" cy="415498"/>
          </a:xfrm>
          <a:prstGeom prst="rect">
            <a:avLst/>
          </a:prstGeom>
          <a:noFill/>
        </p:spPr>
        <p:txBody>
          <a:bodyPr wrap="square" rtlCol="0">
            <a:spAutoFit/>
          </a:bodyPr>
          <a:lstStyle/>
          <a:p>
            <a:pPr algn="ctr"/>
            <a:r>
              <a:rPr lang="en-US" sz="2100" b="1" dirty="0"/>
              <a:t>DPDAs</a:t>
            </a:r>
          </a:p>
        </p:txBody>
      </p:sp>
      <p:sp>
        <p:nvSpPr>
          <p:cNvPr id="25" name="TextBox 24"/>
          <p:cNvSpPr txBox="1"/>
          <p:nvPr/>
        </p:nvSpPr>
        <p:spPr>
          <a:xfrm>
            <a:off x="1454148" y="250520"/>
            <a:ext cx="5842001" cy="553998"/>
          </a:xfrm>
          <a:prstGeom prst="rect">
            <a:avLst/>
          </a:prstGeom>
          <a:noFill/>
        </p:spPr>
        <p:txBody>
          <a:bodyPr wrap="square" rtlCol="0">
            <a:spAutoFit/>
          </a:bodyPr>
          <a:lstStyle/>
          <a:p>
            <a:pPr algn="ctr"/>
            <a:r>
              <a:rPr lang="en-US" sz="3000" b="1" dirty="0"/>
              <a:t>MODELS OF COMPUTATION</a:t>
            </a:r>
          </a:p>
        </p:txBody>
      </p:sp>
      <p:sp>
        <p:nvSpPr>
          <p:cNvPr id="2" name="TextBox 1"/>
          <p:cNvSpPr txBox="1"/>
          <p:nvPr/>
        </p:nvSpPr>
        <p:spPr>
          <a:xfrm>
            <a:off x="1143000" y="6096000"/>
            <a:ext cx="6858000" cy="369332"/>
          </a:xfrm>
          <a:prstGeom prst="rect">
            <a:avLst/>
          </a:prstGeom>
          <a:noFill/>
        </p:spPr>
        <p:txBody>
          <a:bodyPr wrap="square" rtlCol="0">
            <a:spAutoFit/>
          </a:bodyPr>
          <a:lstStyle/>
          <a:p>
            <a:pPr algn="ctr"/>
            <a:r>
              <a:rPr lang="en-US" b="1" dirty="0"/>
              <a:t>Of these models, only TMs can do general computation</a:t>
            </a:r>
          </a:p>
        </p:txBody>
      </p:sp>
    </p:spTree>
    <p:extLst>
      <p:ext uri="{BB962C8B-B14F-4D97-AF65-F5344CB8AC3E}">
        <p14:creationId xmlns:p14="http://schemas.microsoft.com/office/powerpoint/2010/main" val="84997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p:bldP spid="18" grpId="0" animBg="1"/>
      <p:bldP spid="19" grpId="0"/>
      <p:bldP spid="23" grpId="0" animBg="1"/>
      <p:bldP spid="22" grpId="0" animBg="1"/>
      <p:bldP spid="24"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Unit Rules</a:t>
            </a:r>
          </a:p>
        </p:txBody>
      </p:sp>
      <p:sp>
        <p:nvSpPr>
          <p:cNvPr id="3" name="Content Placeholder 2"/>
          <p:cNvSpPr>
            <a:spLocks noGrp="1"/>
          </p:cNvSpPr>
          <p:nvPr>
            <p:ph idx="1"/>
          </p:nvPr>
        </p:nvSpPr>
        <p:spPr/>
        <p:txBody>
          <a:bodyPr>
            <a:normAutofit lnSpcReduction="10000"/>
          </a:bodyPr>
          <a:lstStyle/>
          <a:p>
            <a:pPr marL="231775" indent="-231775"/>
            <a:r>
              <a:rPr lang="en-US" sz="2800" b="1"/>
              <a:t>Chains= {[S’:S’,S,A,C,&lt;A=B&gt;,&lt;B=C&gt;],[S:S,A,C,&lt;A=B&gt;,&lt;B=C&gt;], [A:A,&lt;B=C&gt;],[C:C,&lt;B=C&gt;],[&lt;B=C&gt;:&lt;B=C&gt;], [&lt;A=B&gt;:&lt;A=B&gt;]}</a:t>
            </a:r>
          </a:p>
          <a:p>
            <a:pPr marL="461963" lvl="1" indent="-236538"/>
            <a:r>
              <a:rPr lang="en-US" sz="2400" b="1"/>
              <a:t>S’ </a:t>
            </a:r>
            <a:r>
              <a:rPr lang="en-US" sz="2400" b="1">
                <a:sym typeface="Wingdings" charset="0"/>
              </a:rPr>
              <a:t> </a:t>
            </a:r>
            <a:r>
              <a:rPr lang="en-US" sz="2400" b="1" err="1">
                <a:latin typeface="Arial" charset="0"/>
                <a:ea typeface="MS PGothic" charset="0"/>
                <a:sym typeface="Symbol" charset="0"/>
              </a:rPr>
              <a:t>λ</a:t>
            </a:r>
            <a:r>
              <a:rPr lang="en-US" sz="2400" b="1">
                <a:latin typeface="Arial" charset="0"/>
                <a:ea typeface="MS PGothic" charset="0"/>
                <a:sym typeface="Symbol" charset="0"/>
              </a:rPr>
              <a:t> | </a:t>
            </a:r>
            <a:r>
              <a:rPr lang="en-US" sz="2400" b="1" err="1">
                <a:latin typeface="Arial" charset="0"/>
                <a:ea typeface="MS PGothic" charset="0"/>
                <a:sym typeface="Symbol" charset="0"/>
              </a:rPr>
              <a:t>aA</a:t>
            </a:r>
            <a:r>
              <a:rPr lang="en-US" sz="2400" b="1">
                <a:latin typeface="Arial" charset="0"/>
                <a:ea typeface="MS PGothic" charset="0"/>
                <a:sym typeface="Symbol" charset="0"/>
              </a:rPr>
              <a:t> | a | 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 Cc | c | a&lt;A=B&gt;b | </a:t>
            </a:r>
            <a:r>
              <a:rPr lang="en-US" sz="2400" b="1" err="1">
                <a:latin typeface="Arial" charset="0"/>
                <a:ea typeface="MS PGothic" charset="0"/>
                <a:sym typeface="Symbol" charset="0"/>
              </a:rPr>
              <a:t>ab</a:t>
            </a:r>
            <a:endParaRPr lang="en-US" sz="2400" b="1">
              <a:sym typeface="Wingdings" charset="0"/>
            </a:endParaRPr>
          </a:p>
          <a:p>
            <a:pPr marL="461963" lvl="1" indent="-236538"/>
            <a:r>
              <a:rPr lang="en-US" sz="2400" b="1"/>
              <a:t>S </a:t>
            </a:r>
            <a:r>
              <a:rPr lang="en-US" sz="2400" b="1">
                <a:sym typeface="Wingdings" charset="0"/>
              </a:rPr>
              <a:t> </a:t>
            </a:r>
            <a:r>
              <a:rPr lang="en-US" sz="2400" b="1" err="1">
                <a:latin typeface="Arial" charset="0"/>
                <a:ea typeface="MS PGothic" charset="0"/>
                <a:sym typeface="Symbol" charset="0"/>
              </a:rPr>
              <a:t>aA</a:t>
            </a:r>
            <a:r>
              <a:rPr lang="en-US" sz="2400" b="1">
                <a:latin typeface="Arial" charset="0"/>
                <a:ea typeface="MS PGothic" charset="0"/>
                <a:sym typeface="Symbol" charset="0"/>
              </a:rPr>
              <a:t> | a | 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 Cc | c | a&lt;A=B&gt;b | </a:t>
            </a:r>
            <a:r>
              <a:rPr lang="en-US" sz="2400" b="1" err="1">
                <a:latin typeface="Arial" charset="0"/>
                <a:ea typeface="MS PGothic" charset="0"/>
                <a:sym typeface="Symbol" charset="0"/>
              </a:rPr>
              <a:t>ab</a:t>
            </a:r>
            <a:endParaRPr lang="en-US" sz="2400" b="1">
              <a:latin typeface="Arial" charset="0"/>
              <a:ea typeface="MS PGothic" charset="0"/>
              <a:sym typeface="Symbol" charset="0"/>
            </a:endParaRPr>
          </a:p>
          <a:p>
            <a:pPr marL="461963" lvl="1" indent="-236538"/>
            <a:r>
              <a:rPr lang="en-US" sz="2400" b="1">
                <a:sym typeface="Wingdings" charset="0"/>
              </a:rPr>
              <a:t>A  </a:t>
            </a:r>
            <a:r>
              <a:rPr lang="en-US" sz="2400" b="1" err="1">
                <a:sym typeface="Wingdings" charset="0"/>
              </a:rPr>
              <a:t>aA</a:t>
            </a:r>
            <a:r>
              <a:rPr lang="en-US" sz="2400" b="1">
                <a:sym typeface="Wingdings" charset="0"/>
              </a:rPr>
              <a:t> | a | </a:t>
            </a:r>
            <a:r>
              <a:rPr lang="en-US" sz="2400" b="1">
                <a:latin typeface="Arial" charset="0"/>
                <a:ea typeface="MS PGothic" charset="0"/>
                <a:sym typeface="Symbol" charset="0"/>
              </a:rPr>
              <a:t>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a:t>
            </a:r>
            <a:endParaRPr lang="en-US" sz="2400" b="1">
              <a:sym typeface="Wingdings" charset="0"/>
            </a:endParaRPr>
          </a:p>
          <a:p>
            <a:pPr marL="461963" lvl="1" indent="-236538"/>
            <a:r>
              <a:rPr lang="en-US" sz="2400" b="1">
                <a:sym typeface="Wingdings" charset="0"/>
              </a:rPr>
              <a:t>&lt;B=C&gt;  b&lt;B=C&gt;c | </a:t>
            </a:r>
            <a:r>
              <a:rPr lang="en-US" sz="2400" b="1" err="1">
                <a:latin typeface="Arial" charset="0"/>
                <a:ea typeface="MS PGothic" charset="0"/>
                <a:sym typeface="Symbol" charset="0"/>
              </a:rPr>
              <a:t>bc</a:t>
            </a:r>
            <a:endParaRPr lang="en-US" sz="2400" b="1">
              <a:sym typeface="Wingdings" charset="0"/>
            </a:endParaRPr>
          </a:p>
          <a:p>
            <a:pPr marL="461963" lvl="1" indent="-236538"/>
            <a:r>
              <a:rPr lang="en-US" sz="2400" b="1">
                <a:sym typeface="Wingdings" charset="0"/>
              </a:rPr>
              <a:t>C  </a:t>
            </a:r>
            <a:r>
              <a:rPr lang="en-US" sz="2400" b="1">
                <a:latin typeface="Arial" charset="0"/>
                <a:ea typeface="MS PGothic" charset="0"/>
                <a:sym typeface="Symbol" charset="0"/>
              </a:rPr>
              <a:t>Cc | c | a&lt;A=B&gt;b | </a:t>
            </a:r>
            <a:r>
              <a:rPr lang="en-US" sz="2400" b="1" err="1">
                <a:latin typeface="Arial" charset="0"/>
                <a:ea typeface="MS PGothic" charset="0"/>
                <a:sym typeface="Symbol" charset="0"/>
              </a:rPr>
              <a:t>ab</a:t>
            </a:r>
            <a:endParaRPr lang="en-US" sz="2400" b="1">
              <a:latin typeface="Arial" charset="0"/>
              <a:ea typeface="MS PGothic" charset="0"/>
              <a:sym typeface="Symbol" charset="0"/>
            </a:endParaRPr>
          </a:p>
          <a:p>
            <a:pPr marL="461963" lvl="1" indent="-236538"/>
            <a:r>
              <a:rPr lang="en-US" sz="2400" b="1">
                <a:sym typeface="Wingdings" charset="0"/>
              </a:rPr>
              <a:t>&lt;A=B&gt;  a&lt;A=B&gt;b | </a:t>
            </a:r>
            <a:r>
              <a:rPr lang="en-US" sz="2400" b="1" err="1">
                <a:latin typeface="Arial" charset="0"/>
                <a:ea typeface="MS PGothic" charset="0"/>
                <a:sym typeface="Symbol" charset="0"/>
              </a:rPr>
              <a:t>ab</a:t>
            </a:r>
            <a:endParaRPr lang="en-US" sz="2400" b="1">
              <a:sym typeface="Wingdings" charset="0"/>
            </a:endParaRPr>
          </a:p>
          <a:p>
            <a:endParaRPr lang="en-US"/>
          </a:p>
          <a:p>
            <a:endParaRPr lang="en-US"/>
          </a:p>
        </p:txBody>
      </p:sp>
      <p:sp>
        <p:nvSpPr>
          <p:cNvPr id="4" name="Date Placeholder 3"/>
          <p:cNvSpPr>
            <a:spLocks noGrp="1"/>
          </p:cNvSpPr>
          <p:nvPr>
            <p:ph type="dt" sz="half" idx="10"/>
          </p:nvPr>
        </p:nvSpPr>
        <p:spPr/>
        <p:txBody>
          <a:bodyPr/>
          <a:lstStyle/>
          <a:p>
            <a:fld id="{D5E19032-829A-F74A-92BB-2EC17895B21E}"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170</a:t>
            </a:fld>
            <a:endParaRPr lang="en-US"/>
          </a:p>
        </p:txBody>
      </p:sp>
      <p:sp>
        <p:nvSpPr>
          <p:cNvPr id="7" name="Footer Placeholder 4">
            <a:extLst>
              <a:ext uri="{FF2B5EF4-FFF2-40B4-BE49-F238E27FC236}">
                <a16:creationId xmlns:a16="http://schemas.microsoft.com/office/drawing/2014/main" id="{7ABBAB94-0CE6-6242-AB82-DF01D8CB20A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27481421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Useless Symbols</a:t>
            </a:r>
          </a:p>
        </p:txBody>
      </p:sp>
      <p:sp>
        <p:nvSpPr>
          <p:cNvPr id="3" name="Content Placeholder 2"/>
          <p:cNvSpPr>
            <a:spLocks noGrp="1"/>
          </p:cNvSpPr>
          <p:nvPr>
            <p:ph idx="1"/>
          </p:nvPr>
        </p:nvSpPr>
        <p:spPr/>
        <p:txBody>
          <a:bodyPr>
            <a:normAutofit/>
          </a:bodyPr>
          <a:lstStyle/>
          <a:p>
            <a:r>
              <a:rPr lang="en-US" sz="3000"/>
              <a:t>All non-terminal symbols are productive (lead to terminal string)</a:t>
            </a:r>
          </a:p>
          <a:p>
            <a:endParaRPr lang="en-US" sz="3000">
              <a:sym typeface="Wingdings" charset="0"/>
            </a:endParaRPr>
          </a:p>
          <a:p>
            <a:r>
              <a:rPr lang="en-US" sz="3000">
                <a:sym typeface="Wingdings" charset="0"/>
              </a:rPr>
              <a:t>S is useless as it is unreachable from S’ (new start). </a:t>
            </a:r>
          </a:p>
          <a:p>
            <a:r>
              <a:rPr lang="en-US" sz="3000">
                <a:sym typeface="Wingdings" charset="0"/>
              </a:rPr>
              <a:t>All other symbols are reachable from S’</a:t>
            </a:r>
            <a:endParaRPr lang="en-US"/>
          </a:p>
          <a:p>
            <a:endParaRPr lang="en-US"/>
          </a:p>
        </p:txBody>
      </p:sp>
      <p:sp>
        <p:nvSpPr>
          <p:cNvPr id="4" name="Date Placeholder 3"/>
          <p:cNvSpPr>
            <a:spLocks noGrp="1"/>
          </p:cNvSpPr>
          <p:nvPr>
            <p:ph type="dt" sz="half" idx="10"/>
          </p:nvPr>
        </p:nvSpPr>
        <p:spPr/>
        <p:txBody>
          <a:bodyPr/>
          <a:lstStyle/>
          <a:p>
            <a:fld id="{5DB2A3A7-EB49-9A45-84DA-A13441B8D6CF}"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171</a:t>
            </a:fld>
            <a:endParaRPr lang="en-US"/>
          </a:p>
        </p:txBody>
      </p:sp>
      <p:sp>
        <p:nvSpPr>
          <p:cNvPr id="7" name="Footer Placeholder 4">
            <a:extLst>
              <a:ext uri="{FF2B5EF4-FFF2-40B4-BE49-F238E27FC236}">
                <a16:creationId xmlns:a16="http://schemas.microsoft.com/office/drawing/2014/main" id="{86A0AFD9-17B8-2A48-92DC-6DC1025B590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53105635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Normalize </a:t>
            </a:r>
            <a:r>
              <a:rPr lang="en-US" b="1" err="1"/>
              <a:t>rhs</a:t>
            </a:r>
            <a:r>
              <a:rPr lang="en-US" b="1"/>
              <a:t> as CNF</a:t>
            </a:r>
          </a:p>
        </p:txBody>
      </p:sp>
      <p:sp>
        <p:nvSpPr>
          <p:cNvPr id="3" name="Content Placeholder 2"/>
          <p:cNvSpPr>
            <a:spLocks noGrp="1"/>
          </p:cNvSpPr>
          <p:nvPr>
            <p:ph idx="1"/>
          </p:nvPr>
        </p:nvSpPr>
        <p:spPr/>
        <p:txBody>
          <a:bodyPr>
            <a:normAutofit fontScale="77500" lnSpcReduction="20000"/>
          </a:bodyPr>
          <a:lstStyle/>
          <a:p>
            <a:pPr marL="280988" indent="-280988"/>
            <a:r>
              <a:rPr lang="en-US" sz="3300" b="1" dirty="0"/>
              <a:t>S’ </a:t>
            </a:r>
            <a:r>
              <a:rPr lang="en-US" sz="3300" b="1" dirty="0">
                <a:sym typeface="Wingdings" charset="0"/>
              </a:rPr>
              <a:t> </a:t>
            </a:r>
            <a:r>
              <a:rPr lang="en-US" sz="3300" b="1" dirty="0" err="1">
                <a:latin typeface="Arial" charset="0"/>
                <a:ea typeface="MS PGothic" charset="0"/>
                <a:sym typeface="Symbol" charset="0"/>
              </a:rPr>
              <a:t>λ</a:t>
            </a:r>
            <a:r>
              <a:rPr lang="en-US" sz="3300" b="1" dirty="0">
                <a:latin typeface="Arial" charset="0"/>
                <a:ea typeface="MS PGothic" charset="0"/>
                <a:sym typeface="Symbol" charset="0"/>
              </a:rPr>
              <a:t> | &lt;a&gt;A | a | &lt;b&gt;&lt;&lt;B=C&gt;&lt;c&gt;&gt; | &lt;b&gt;&lt;c&gt; | C&lt;c&gt; | c | &lt;a&gt;&lt;&lt;A=B&gt;&lt;b&gt;&gt; | &lt;a&gt;&lt;b&gt;</a:t>
            </a:r>
            <a:endParaRPr lang="en-US" sz="3300" b="1" dirty="0">
              <a:sym typeface="Wingdings" charset="0"/>
            </a:endParaRPr>
          </a:p>
          <a:p>
            <a:pPr marL="280988" indent="-280988"/>
            <a:r>
              <a:rPr lang="en-US" sz="3300" b="1" dirty="0">
                <a:sym typeface="Wingdings" charset="0"/>
              </a:rPr>
              <a:t>A  &lt;a&gt;A | a |&lt;</a:t>
            </a:r>
            <a:r>
              <a:rPr lang="en-US" sz="3300" b="1" dirty="0">
                <a:latin typeface="Arial" charset="0"/>
                <a:ea typeface="MS PGothic" charset="0"/>
                <a:sym typeface="Symbol" charset="0"/>
              </a:rPr>
              <a:t>b&gt;&lt;&lt;B=C&gt;&lt;c&gt;&gt; | &lt;b&gt;&lt;c&gt; </a:t>
            </a:r>
            <a:endParaRPr lang="en-US" sz="3300" b="1" dirty="0">
              <a:sym typeface="Wingdings" charset="0"/>
            </a:endParaRPr>
          </a:p>
          <a:p>
            <a:pPr marL="280988" indent="-280988"/>
            <a:r>
              <a:rPr lang="en-US" sz="3300" b="1" dirty="0">
                <a:sym typeface="Wingdings" charset="0"/>
              </a:rPr>
              <a:t>&lt;B=C&gt;  &lt;b&gt;&lt;&lt;B=C&gt;&lt;c&gt;&gt; | &lt;</a:t>
            </a:r>
            <a:r>
              <a:rPr lang="en-US" sz="3300" b="1" dirty="0">
                <a:latin typeface="Arial" charset="0"/>
                <a:ea typeface="MS PGothic" charset="0"/>
                <a:sym typeface="Symbol" charset="0"/>
              </a:rPr>
              <a:t>b&gt;&lt;c&gt;</a:t>
            </a:r>
            <a:endParaRPr lang="en-US" sz="3300" b="1" dirty="0">
              <a:sym typeface="Wingdings" charset="0"/>
            </a:endParaRPr>
          </a:p>
          <a:p>
            <a:pPr marL="280988" indent="-280988"/>
            <a:r>
              <a:rPr lang="en-US" sz="3300" b="1" dirty="0">
                <a:sym typeface="Wingdings" charset="0"/>
              </a:rPr>
              <a:t>C  </a:t>
            </a:r>
            <a:r>
              <a:rPr lang="en-US" sz="3300" b="1" dirty="0">
                <a:latin typeface="Arial" charset="0"/>
                <a:ea typeface="MS PGothic" charset="0"/>
                <a:sym typeface="Symbol" charset="0"/>
              </a:rPr>
              <a:t>C&lt;c&gt; | c | &lt;a&gt;&lt;&lt;A=B&gt;&lt;b&gt;&gt; | &lt;a&gt;&lt;b&gt;</a:t>
            </a:r>
          </a:p>
          <a:p>
            <a:pPr marL="280988" indent="-280988"/>
            <a:r>
              <a:rPr lang="en-US" sz="3300" b="1" dirty="0">
                <a:sym typeface="Wingdings" charset="0"/>
              </a:rPr>
              <a:t>&lt;A=B&gt;  &lt;a&gt; &lt;&lt;A=B&gt;&lt;b&gt;&gt; | &lt;</a:t>
            </a:r>
            <a:r>
              <a:rPr lang="en-US" sz="3300" b="1" dirty="0">
                <a:latin typeface="Arial" charset="0"/>
                <a:ea typeface="MS PGothic" charset="0"/>
                <a:sym typeface="Symbol" charset="0"/>
              </a:rPr>
              <a:t>a&gt;&lt;b&gt;</a:t>
            </a:r>
          </a:p>
          <a:p>
            <a:pPr marL="280988" indent="-280988"/>
            <a:r>
              <a:rPr lang="en-US" sz="3300" b="1" dirty="0">
                <a:latin typeface="Arial" charset="0"/>
                <a:ea typeface="MS PGothic" charset="0"/>
                <a:sym typeface="Symbol" charset="0"/>
              </a:rPr>
              <a:t>&lt;&lt;B=C&gt;&lt;c&gt;&gt; </a:t>
            </a:r>
            <a:r>
              <a:rPr lang="en-US" sz="3300" b="1" dirty="0">
                <a:sym typeface="Wingdings" charset="0"/>
              </a:rPr>
              <a:t> </a:t>
            </a:r>
            <a:r>
              <a:rPr lang="en-US" sz="3300" b="1" dirty="0">
                <a:latin typeface="Arial" charset="0"/>
                <a:ea typeface="MS PGothic" charset="0"/>
                <a:sym typeface="Symbol" charset="0"/>
              </a:rPr>
              <a:t>&lt;B=C&gt;&lt;c&gt;</a:t>
            </a:r>
          </a:p>
          <a:p>
            <a:pPr marL="280988" indent="-280988"/>
            <a:r>
              <a:rPr lang="en-US" sz="3300" b="1" dirty="0">
                <a:latin typeface="Arial" charset="0"/>
                <a:ea typeface="MS PGothic" charset="0"/>
                <a:sym typeface="Symbol" charset="0"/>
              </a:rPr>
              <a:t>&lt;&lt;A=B&gt;&lt;b&gt;&gt; </a:t>
            </a:r>
            <a:r>
              <a:rPr lang="en-US" sz="3300" b="1" dirty="0">
                <a:sym typeface="Wingdings" charset="0"/>
              </a:rPr>
              <a:t> </a:t>
            </a:r>
            <a:r>
              <a:rPr lang="en-US" sz="3300" b="1" dirty="0">
                <a:latin typeface="Arial" charset="0"/>
                <a:ea typeface="MS PGothic" charset="0"/>
                <a:sym typeface="Symbol" charset="0"/>
              </a:rPr>
              <a:t>&lt;A=B&gt;&lt;b&gt;</a:t>
            </a:r>
          </a:p>
          <a:p>
            <a:pPr marL="280988" indent="-280988"/>
            <a:r>
              <a:rPr lang="en-US" sz="3300" b="1" dirty="0">
                <a:latin typeface="Arial" charset="0"/>
                <a:ea typeface="MS PGothic" charset="0"/>
                <a:sym typeface="Symbol" charset="0"/>
              </a:rPr>
              <a:t>&lt;a&gt; </a:t>
            </a:r>
            <a:r>
              <a:rPr lang="en-US" sz="3300" b="1" dirty="0">
                <a:sym typeface="Wingdings" charset="0"/>
              </a:rPr>
              <a:t> a</a:t>
            </a:r>
          </a:p>
          <a:p>
            <a:pPr marL="280988" indent="-280988"/>
            <a:r>
              <a:rPr lang="en-US" sz="3300" b="1" dirty="0">
                <a:latin typeface="Arial" charset="0"/>
                <a:ea typeface="MS PGothic" charset="0"/>
                <a:sym typeface="Symbol" charset="0"/>
              </a:rPr>
              <a:t>&lt;b&gt; </a:t>
            </a:r>
            <a:r>
              <a:rPr lang="en-US" sz="3300" b="1" dirty="0">
                <a:sym typeface="Wingdings" charset="0"/>
              </a:rPr>
              <a:t> b</a:t>
            </a:r>
          </a:p>
          <a:p>
            <a:pPr marL="280988" indent="-280988"/>
            <a:r>
              <a:rPr lang="en-US" sz="3300" b="1" dirty="0">
                <a:latin typeface="Arial" charset="0"/>
                <a:ea typeface="MS PGothic" charset="0"/>
                <a:sym typeface="Symbol" charset="0"/>
              </a:rPr>
              <a:t>&lt;c&gt; </a:t>
            </a:r>
            <a:r>
              <a:rPr lang="en-US" sz="3300" b="1" dirty="0">
                <a:sym typeface="Wingdings" charset="0"/>
              </a:rPr>
              <a:t> c</a:t>
            </a:r>
          </a:p>
          <a:p>
            <a:endParaRPr lang="en-US" dirty="0"/>
          </a:p>
          <a:p>
            <a:endParaRPr lang="en-US" dirty="0"/>
          </a:p>
        </p:txBody>
      </p:sp>
      <p:sp>
        <p:nvSpPr>
          <p:cNvPr id="4" name="Date Placeholder 3"/>
          <p:cNvSpPr>
            <a:spLocks noGrp="1"/>
          </p:cNvSpPr>
          <p:nvPr>
            <p:ph type="dt" sz="half" idx="10"/>
          </p:nvPr>
        </p:nvSpPr>
        <p:spPr/>
        <p:txBody>
          <a:bodyPr/>
          <a:lstStyle/>
          <a:p>
            <a:fld id="{0E77020B-71E0-8149-BD09-7FA39447194A}"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172</a:t>
            </a:fld>
            <a:endParaRPr lang="en-US"/>
          </a:p>
        </p:txBody>
      </p:sp>
      <p:sp>
        <p:nvSpPr>
          <p:cNvPr id="7" name="Footer Placeholder 4">
            <a:extLst>
              <a:ext uri="{FF2B5EF4-FFF2-40B4-BE49-F238E27FC236}">
                <a16:creationId xmlns:a16="http://schemas.microsoft.com/office/drawing/2014/main" id="{E02AB75A-0CBE-0D45-9B42-FF3D394BCE5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76850175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6"/>
          <p:cNvSpPr>
            <a:spLocks noGrp="1"/>
          </p:cNvSpPr>
          <p:nvPr>
            <p:ph type="title"/>
          </p:nvPr>
        </p:nvSpPr>
        <p:spPr>
          <a:xfrm>
            <a:off x="304800" y="2590800"/>
            <a:ext cx="8610600" cy="1362075"/>
          </a:xfrm>
        </p:spPr>
        <p:txBody>
          <a:bodyPr/>
          <a:lstStyle/>
          <a:p>
            <a:pPr algn="ctr"/>
            <a:r>
              <a:rPr lang="en-US" cap="none">
                <a:solidFill>
                  <a:srgbClr val="009900"/>
                </a:solidFill>
                <a:latin typeface="Arial" charset="0"/>
                <a:ea typeface="MS PGothic" charset="0"/>
              </a:rPr>
              <a:t>CKY (</a:t>
            </a:r>
            <a:r>
              <a:rPr lang="en-US" cap="none" err="1">
                <a:solidFill>
                  <a:srgbClr val="009900"/>
                </a:solidFill>
                <a:latin typeface="Arial" charset="0"/>
                <a:ea typeface="MS PGothic" charset="0"/>
              </a:rPr>
              <a:t>Cocke</a:t>
            </a:r>
            <a:r>
              <a:rPr lang="en-US" cap="none">
                <a:solidFill>
                  <a:srgbClr val="009900"/>
                </a:solidFill>
                <a:latin typeface="Arial" charset="0"/>
                <a:ea typeface="MS PGothic" charset="0"/>
              </a:rPr>
              <a:t>, </a:t>
            </a:r>
            <a:r>
              <a:rPr lang="en-US" cap="none" err="1">
                <a:solidFill>
                  <a:srgbClr val="009900"/>
                </a:solidFill>
                <a:latin typeface="Arial" charset="0"/>
                <a:ea typeface="MS PGothic" charset="0"/>
              </a:rPr>
              <a:t>Kasami</a:t>
            </a:r>
            <a:r>
              <a:rPr lang="en-US" cap="none">
                <a:solidFill>
                  <a:srgbClr val="009900"/>
                </a:solidFill>
                <a:latin typeface="Arial" charset="0"/>
                <a:ea typeface="MS PGothic" charset="0"/>
              </a:rPr>
              <a:t>, Younger)</a:t>
            </a:r>
            <a:br>
              <a:rPr lang="en-US" cap="none">
                <a:solidFill>
                  <a:srgbClr val="009900"/>
                </a:solidFill>
                <a:latin typeface="Arial" charset="0"/>
                <a:ea typeface="MS PGothic" charset="0"/>
              </a:rPr>
            </a:br>
            <a:r>
              <a:rPr lang="en-US" cap="none">
                <a:solidFill>
                  <a:srgbClr val="009900"/>
                </a:solidFill>
                <a:latin typeface="Arial" charset="0"/>
                <a:ea typeface="MS PGothic" charset="0"/>
              </a:rPr>
              <a:t>O(N</a:t>
            </a:r>
            <a:r>
              <a:rPr lang="en-US" cap="none" baseline="30000">
                <a:solidFill>
                  <a:srgbClr val="009900"/>
                </a:solidFill>
                <a:latin typeface="Arial" charset="0"/>
                <a:ea typeface="MS PGothic" charset="0"/>
              </a:rPr>
              <a:t>3</a:t>
            </a:r>
            <a:r>
              <a:rPr lang="en-US" cap="none">
                <a:solidFill>
                  <a:srgbClr val="009900"/>
                </a:solidFill>
                <a:latin typeface="Arial" charset="0"/>
                <a:ea typeface="MS PGothic" charset="0"/>
              </a:rPr>
              <a:t>) PARSING</a:t>
            </a:r>
          </a:p>
        </p:txBody>
      </p:sp>
      <p:sp>
        <p:nvSpPr>
          <p:cNvPr id="1341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DF89E4D-6DD7-084A-83B8-E64FEAE89CED}" type="datetime1">
              <a:rPr lang="en-US" smtClean="0"/>
              <a:t>4/7/19</a:t>
            </a:fld>
            <a:endParaRPr lang="en-US"/>
          </a:p>
        </p:txBody>
      </p:sp>
      <p:sp>
        <p:nvSpPr>
          <p:cNvPr id="1341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4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CDA0B5-C86E-F74F-B663-D2B8A40A8846}" type="slidenum">
              <a:rPr lang="en-US"/>
              <a:pPr/>
              <a:t>173</a:t>
            </a:fld>
            <a:endParaRPr lang="en-US"/>
          </a:p>
        </p:txBody>
      </p:sp>
    </p:spTree>
    <p:extLst>
      <p:ext uri="{BB962C8B-B14F-4D97-AF65-F5344CB8AC3E}">
        <p14:creationId xmlns:p14="http://schemas.microsoft.com/office/powerpoint/2010/main" val="90208483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solidFill>
                  <a:srgbClr val="009900"/>
                </a:solidFill>
                <a:latin typeface="Arial" charset="0"/>
                <a:ea typeface="MS PGothic" charset="0"/>
              </a:rPr>
              <a:t>Dynamic Programming</a:t>
            </a:r>
          </a:p>
        </p:txBody>
      </p:sp>
      <p:sp>
        <p:nvSpPr>
          <p:cNvPr id="135171" name="Content Placeholder 2"/>
          <p:cNvSpPr>
            <a:spLocks noGrp="1"/>
          </p:cNvSpPr>
          <p:nvPr>
            <p:ph idx="1"/>
          </p:nvPr>
        </p:nvSpPr>
        <p:spPr/>
        <p:txBody>
          <a:bodyPr/>
          <a:lstStyle/>
          <a:p>
            <a:pPr marL="0" indent="0">
              <a:buFontTx/>
              <a:buNone/>
            </a:pPr>
            <a:r>
              <a:rPr lang="en-US" sz="1800">
                <a:latin typeface="Arial" charset="0"/>
                <a:ea typeface="MS PGothic" charset="0"/>
              </a:rPr>
              <a:t>To solve a given problem, we solve small parts of the problem (</a:t>
            </a:r>
            <a:r>
              <a:rPr lang="en-US" sz="1800" err="1">
                <a:latin typeface="Arial" charset="0"/>
                <a:ea typeface="MS PGothic" charset="0"/>
              </a:rPr>
              <a:t>subproblems</a:t>
            </a:r>
            <a:r>
              <a:rPr lang="en-US" sz="1800">
                <a:latin typeface="Arial" charset="0"/>
                <a:ea typeface="MS PGothic" charset="0"/>
              </a:rPr>
              <a:t>), then combine the solutions of the </a:t>
            </a:r>
            <a:r>
              <a:rPr lang="en-US" sz="1800" err="1">
                <a:latin typeface="Arial" charset="0"/>
                <a:ea typeface="MS PGothic" charset="0"/>
              </a:rPr>
              <a:t>subproblems</a:t>
            </a:r>
            <a:r>
              <a:rPr lang="en-US" sz="1800">
                <a:latin typeface="Arial" charset="0"/>
                <a:ea typeface="MS PGothic" charset="0"/>
              </a:rPr>
              <a:t> to reach an overall solution.</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The Parsing problem for arbitrary CFGs was elusive, in that its complexity was unknown until the late 1960s. In the meantime, theoreticians developed notion of simplified forms that were as powerful as arbitrary CFGs. The one most relevant here is the Chomsky Normal Form – CNF. It states that the only rule forms needed are:</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A  </a:t>
            </a:r>
            <a:r>
              <a:rPr lang="en-US" sz="1800" b="1">
                <a:latin typeface="Arial" charset="0"/>
                <a:ea typeface="MS PGothic" charset="0"/>
                <a:sym typeface="Symbol" charset="0"/>
              </a:rPr>
              <a:t>	</a:t>
            </a:r>
            <a:r>
              <a:rPr lang="en-US" sz="1800">
                <a:latin typeface="Arial" charset="0"/>
                <a:ea typeface="MS PGothic" charset="0"/>
              </a:rPr>
              <a:t>BC		where B and C are non-terminals</a:t>
            </a:r>
          </a:p>
          <a:p>
            <a:pPr marL="0" indent="0">
              <a:buFontTx/>
              <a:buNone/>
            </a:pPr>
            <a:r>
              <a:rPr lang="en-US" sz="1800">
                <a:latin typeface="Arial" charset="0"/>
                <a:ea typeface="MS PGothic" charset="0"/>
              </a:rPr>
              <a:t>A </a:t>
            </a:r>
            <a:r>
              <a:rPr lang="en-US" sz="1800" b="1">
                <a:latin typeface="Arial" charset="0"/>
                <a:ea typeface="MS PGothic" charset="0"/>
                <a:sym typeface="Symbol" charset="0"/>
              </a:rPr>
              <a:t>	</a:t>
            </a:r>
            <a:r>
              <a:rPr lang="en-US" sz="1800">
                <a:latin typeface="Arial" charset="0"/>
                <a:ea typeface="MS PGothic" charset="0"/>
              </a:rPr>
              <a:t>a		where a is a terminal</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This is provided the string of length zero is not part of the language.</a:t>
            </a:r>
          </a:p>
        </p:txBody>
      </p:sp>
      <p:sp>
        <p:nvSpPr>
          <p:cNvPr id="1351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C25D3F8-CF1C-EC49-A700-31D12535DAA5}" type="datetime1">
              <a:rPr lang="en-US" smtClean="0"/>
              <a:t>4/7/19</a:t>
            </a:fld>
            <a:endParaRPr lang="en-US"/>
          </a:p>
        </p:txBody>
      </p:sp>
      <p:sp>
        <p:nvSpPr>
          <p:cNvPr id="135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6B35EA4-D3BD-694F-95B8-A7D22A4B70B9}" type="slidenum">
              <a:rPr lang="en-US"/>
              <a:pPr/>
              <a:t>174</a:t>
            </a:fld>
            <a:endParaRPr lang="en-US"/>
          </a:p>
        </p:txBody>
      </p:sp>
      <p:sp>
        <p:nvSpPr>
          <p:cNvPr id="7" name="Footer Placeholder 4">
            <a:extLst>
              <a:ext uri="{FF2B5EF4-FFF2-40B4-BE49-F238E27FC236}">
                <a16:creationId xmlns:a16="http://schemas.microsoft.com/office/drawing/2014/main" id="{317A5A79-4E1B-864F-A587-44B07BCF265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32845715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solidFill>
                  <a:srgbClr val="009900"/>
                </a:solidFill>
                <a:latin typeface="Arial" charset="0"/>
                <a:ea typeface="MS PGothic" charset="0"/>
              </a:rPr>
              <a:t>CKY (Bottom-Up Technique)</a:t>
            </a:r>
          </a:p>
        </p:txBody>
      </p:sp>
      <p:sp>
        <p:nvSpPr>
          <p:cNvPr id="136195" name="Content Placeholder 2"/>
          <p:cNvSpPr>
            <a:spLocks noGrp="1"/>
          </p:cNvSpPr>
          <p:nvPr>
            <p:ph idx="1"/>
          </p:nvPr>
        </p:nvSpPr>
        <p:spPr/>
        <p:txBody>
          <a:bodyPr/>
          <a:lstStyle/>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Let the input string be a sequence of </a:t>
            </a:r>
            <a:r>
              <a:rPr lang="en-US" sz="1600" i="1" dirty="0">
                <a:latin typeface="Arial" charset="0"/>
                <a:ea typeface="MS PGothic" charset="0"/>
              </a:rPr>
              <a:t>n</a:t>
            </a:r>
            <a:r>
              <a:rPr lang="en-US" sz="1600" dirty="0">
                <a:latin typeface="Arial" charset="0"/>
                <a:ea typeface="MS PGothic" charset="0"/>
              </a:rPr>
              <a:t> letters </a:t>
            </a:r>
            <a:r>
              <a:rPr lang="en-US" sz="1600" i="1" dirty="0">
                <a:latin typeface="Arial" charset="0"/>
                <a:ea typeface="MS PGothic" charset="0"/>
              </a:rPr>
              <a:t>a</a:t>
            </a:r>
            <a:r>
              <a:rPr lang="en-US" sz="1600" baseline="-25000" dirty="0">
                <a:latin typeface="Arial" charset="0"/>
                <a:ea typeface="MS PGothic" charset="0"/>
              </a:rPr>
              <a:t>1</a:t>
            </a:r>
            <a:r>
              <a:rPr lang="en-US" sz="1600" dirty="0">
                <a:latin typeface="Arial" charset="0"/>
                <a:ea typeface="MS PGothic" charset="0"/>
              </a:rPr>
              <a:t> ... </a:t>
            </a:r>
            <a:r>
              <a:rPr lang="en-US" sz="1600" i="1" dirty="0">
                <a:latin typeface="Arial" charset="0"/>
                <a:ea typeface="MS PGothic" charset="0"/>
              </a:rPr>
              <a:t>a</a:t>
            </a:r>
            <a:r>
              <a:rPr lang="en-US" sz="1600" i="1" baseline="-25000" dirty="0">
                <a:latin typeface="Arial" charset="0"/>
                <a:ea typeface="MS PGothic" charset="0"/>
              </a:rPr>
              <a:t>n</a:t>
            </a:r>
            <a:r>
              <a:rPr lang="en-US" sz="1600" dirty="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Let the grammar contain </a:t>
            </a:r>
            <a:r>
              <a:rPr lang="en-US" sz="1600" i="1" dirty="0">
                <a:latin typeface="Arial" charset="0"/>
                <a:ea typeface="MS PGothic" charset="0"/>
              </a:rPr>
              <a:t>r</a:t>
            </a:r>
            <a:r>
              <a:rPr lang="en-US" sz="1600" dirty="0">
                <a:latin typeface="Arial" charset="0"/>
                <a:ea typeface="MS PGothic" charset="0"/>
              </a:rPr>
              <a:t> terminal and nonterminal symbols </a:t>
            </a:r>
            <a:r>
              <a:rPr lang="en-US" sz="1600" i="1" dirty="0">
                <a:latin typeface="Arial" charset="0"/>
                <a:ea typeface="MS PGothic" charset="0"/>
              </a:rPr>
              <a:t>R</a:t>
            </a:r>
            <a:r>
              <a:rPr lang="en-US" sz="1600" baseline="-25000" dirty="0">
                <a:latin typeface="Arial" charset="0"/>
                <a:ea typeface="MS PGothic" charset="0"/>
              </a:rPr>
              <a:t>1</a:t>
            </a:r>
            <a:r>
              <a:rPr lang="en-US" sz="1600" dirty="0">
                <a:latin typeface="Arial" charset="0"/>
                <a:ea typeface="MS PGothic" charset="0"/>
              </a:rPr>
              <a:t> ... </a:t>
            </a:r>
            <a:r>
              <a:rPr lang="en-US" sz="1600" i="1" dirty="0">
                <a:latin typeface="Arial" charset="0"/>
                <a:ea typeface="MS PGothic" charset="0"/>
              </a:rPr>
              <a:t>R</a:t>
            </a:r>
            <a:r>
              <a:rPr lang="en-US" sz="1600" i="1" baseline="-25000" dirty="0">
                <a:latin typeface="Arial" charset="0"/>
                <a:ea typeface="MS PGothic" charset="0"/>
              </a:rPr>
              <a:t>r</a:t>
            </a:r>
            <a:r>
              <a:rPr lang="en-US" sz="1600" dirty="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Let R</a:t>
            </a:r>
            <a:r>
              <a:rPr lang="en-US" sz="1600" baseline="-25000" dirty="0">
                <a:latin typeface="Arial" charset="0"/>
                <a:ea typeface="MS PGothic" charset="0"/>
              </a:rPr>
              <a:t>1</a:t>
            </a:r>
            <a:r>
              <a:rPr lang="en-US" sz="1600" dirty="0">
                <a:latin typeface="Arial" charset="0"/>
                <a:ea typeface="MS PGothic" charset="0"/>
              </a:rPr>
              <a:t> be the start symbol.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Let P[</a:t>
            </a:r>
            <a:r>
              <a:rPr lang="en-US" sz="1600" dirty="0" err="1">
                <a:latin typeface="Arial" charset="0"/>
                <a:ea typeface="MS PGothic" charset="0"/>
              </a:rPr>
              <a:t>n,n,r</a:t>
            </a:r>
            <a:r>
              <a:rPr lang="en-US" sz="1600" dirty="0">
                <a:latin typeface="Arial" charset="0"/>
                <a:ea typeface="MS PGothic" charset="0"/>
              </a:rPr>
              <a:t>] be an array of Booleans. Initialize all elements of P to false.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For each </a:t>
            </a:r>
            <a:r>
              <a:rPr lang="en-US" sz="1600" dirty="0" err="1">
                <a:latin typeface="Arial" charset="0"/>
                <a:ea typeface="MS PGothic" charset="0"/>
              </a:rPr>
              <a:t>i</a:t>
            </a:r>
            <a:r>
              <a:rPr lang="en-US" sz="1600" dirty="0">
                <a:latin typeface="Arial" charset="0"/>
                <a:ea typeface="MS PGothic" charset="0"/>
              </a:rPr>
              <a:t> = 1 to n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	For each unit production </a:t>
            </a:r>
            <a:r>
              <a:rPr lang="en-US" sz="1600" dirty="0" err="1">
                <a:latin typeface="Arial" charset="0"/>
                <a:ea typeface="MS PGothic" charset="0"/>
              </a:rPr>
              <a:t>R</a:t>
            </a:r>
            <a:r>
              <a:rPr lang="en-US" sz="1600" baseline="-25000" dirty="0" err="1">
                <a:latin typeface="Arial" charset="0"/>
                <a:ea typeface="MS PGothic" charset="0"/>
              </a:rPr>
              <a:t>j</a:t>
            </a:r>
            <a:r>
              <a:rPr lang="en-US" sz="1600" dirty="0">
                <a:latin typeface="Arial" charset="0"/>
                <a:ea typeface="MS PGothic" charset="0"/>
              </a:rPr>
              <a:t> → </a:t>
            </a:r>
            <a:r>
              <a:rPr lang="en-US" sz="1600" dirty="0" err="1">
                <a:latin typeface="Arial" charset="0"/>
                <a:ea typeface="MS PGothic" charset="0"/>
              </a:rPr>
              <a:t>a</a:t>
            </a:r>
            <a:r>
              <a:rPr lang="en-US" sz="1600" baseline="-25000" dirty="0" err="1">
                <a:latin typeface="Arial" charset="0"/>
                <a:ea typeface="MS PGothic" charset="0"/>
              </a:rPr>
              <a:t>i</a:t>
            </a:r>
            <a:r>
              <a:rPr lang="en-US" sz="1600" dirty="0">
                <a:latin typeface="Arial" charset="0"/>
                <a:ea typeface="MS PGothic" charset="0"/>
              </a:rPr>
              <a:t>, set P[i,1,j] = true.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For each </a:t>
            </a:r>
            <a:r>
              <a:rPr lang="en-US" sz="1600" dirty="0" err="1">
                <a:latin typeface="Arial" charset="0"/>
                <a:ea typeface="MS PGothic" charset="0"/>
              </a:rPr>
              <a:t>i</a:t>
            </a:r>
            <a:r>
              <a:rPr lang="en-US" sz="1600" dirty="0">
                <a:latin typeface="Arial" charset="0"/>
                <a:ea typeface="MS PGothic" charset="0"/>
              </a:rPr>
              <a:t> = 2 to n</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	For each j = 1 to n-i+1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		For each k = 1 to i-1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			For each production R</a:t>
            </a:r>
            <a:r>
              <a:rPr lang="en-US" sz="1600" baseline="-25000" dirty="0">
                <a:latin typeface="Arial" charset="0"/>
                <a:ea typeface="MS PGothic" charset="0"/>
              </a:rPr>
              <a:t>A</a:t>
            </a:r>
            <a:r>
              <a:rPr lang="en-US" sz="1600" dirty="0">
                <a:latin typeface="Arial" charset="0"/>
                <a:ea typeface="MS PGothic" charset="0"/>
              </a:rPr>
              <a:t> -&gt; R</a:t>
            </a:r>
            <a:r>
              <a:rPr lang="en-US" sz="1600" baseline="-25000" dirty="0">
                <a:latin typeface="Arial" charset="0"/>
                <a:ea typeface="MS PGothic" charset="0"/>
              </a:rPr>
              <a:t>B</a:t>
            </a:r>
            <a:r>
              <a:rPr lang="en-US" sz="1600" dirty="0">
                <a:latin typeface="Arial" charset="0"/>
                <a:ea typeface="MS PGothic" charset="0"/>
              </a:rPr>
              <a:t> R</a:t>
            </a:r>
            <a:r>
              <a:rPr lang="en-US" sz="1600" baseline="-25000" dirty="0">
                <a:latin typeface="Arial" charset="0"/>
                <a:ea typeface="MS PGothic" charset="0"/>
              </a:rPr>
              <a:t>C</a:t>
            </a:r>
            <a:r>
              <a:rPr lang="en-US" sz="1600" dirty="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			</a:t>
            </a:r>
            <a:r>
              <a:rPr lang="en-US" sz="1600">
                <a:latin typeface="Arial" charset="0"/>
                <a:ea typeface="MS PGothic" charset="0"/>
              </a:rPr>
              <a:t>	If </a:t>
            </a:r>
            <a:r>
              <a:rPr lang="en-US" sz="1600" dirty="0">
                <a:latin typeface="Arial" charset="0"/>
                <a:ea typeface="MS PGothic" charset="0"/>
              </a:rPr>
              <a:t>P[</a:t>
            </a:r>
            <a:r>
              <a:rPr lang="en-US" sz="1600" dirty="0" err="1">
                <a:latin typeface="Arial" charset="0"/>
                <a:ea typeface="MS PGothic" charset="0"/>
              </a:rPr>
              <a:t>j,k,B</a:t>
            </a:r>
            <a:r>
              <a:rPr lang="en-US" sz="1600" dirty="0">
                <a:latin typeface="Arial" charset="0"/>
                <a:ea typeface="MS PGothic" charset="0"/>
              </a:rPr>
              <a:t>] and P[</a:t>
            </a:r>
            <a:r>
              <a:rPr lang="en-US" sz="1600" dirty="0" err="1">
                <a:latin typeface="Arial" charset="0"/>
                <a:ea typeface="MS PGothic" charset="0"/>
              </a:rPr>
              <a:t>j+k,i-k,C</a:t>
            </a:r>
            <a:r>
              <a:rPr lang="en-US" sz="1600" dirty="0">
                <a:latin typeface="Arial" charset="0"/>
                <a:ea typeface="MS PGothic" charset="0"/>
              </a:rPr>
              <a:t>] then set P[</a:t>
            </a:r>
            <a:r>
              <a:rPr lang="en-US" sz="1600" dirty="0" err="1">
                <a:latin typeface="Arial" charset="0"/>
                <a:ea typeface="MS PGothic" charset="0"/>
              </a:rPr>
              <a:t>j,i,A</a:t>
            </a:r>
            <a:r>
              <a:rPr lang="en-US" sz="1600" dirty="0">
                <a:latin typeface="Arial" charset="0"/>
                <a:ea typeface="MS PGothic" charset="0"/>
              </a:rPr>
              <a:t>] = true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If P[1,n,1] is true then </a:t>
            </a:r>
            <a:r>
              <a:rPr lang="en-US" sz="1600" i="1" dirty="0">
                <a:latin typeface="Arial" charset="0"/>
                <a:ea typeface="MS PGothic" charset="0"/>
              </a:rPr>
              <a:t>a</a:t>
            </a:r>
            <a:r>
              <a:rPr lang="en-US" sz="1600" baseline="-25000" dirty="0">
                <a:latin typeface="Arial" charset="0"/>
                <a:ea typeface="MS PGothic" charset="0"/>
              </a:rPr>
              <a:t>1</a:t>
            </a:r>
            <a:r>
              <a:rPr lang="en-US" sz="1600" dirty="0">
                <a:latin typeface="Arial" charset="0"/>
                <a:ea typeface="MS PGothic" charset="0"/>
              </a:rPr>
              <a:t> ... </a:t>
            </a:r>
            <a:r>
              <a:rPr lang="en-US" sz="1600" i="1" dirty="0">
                <a:latin typeface="Arial" charset="0"/>
                <a:ea typeface="MS PGothic" charset="0"/>
              </a:rPr>
              <a:t>a</a:t>
            </a:r>
            <a:r>
              <a:rPr lang="en-US" sz="1600" i="1" baseline="-25000" dirty="0">
                <a:latin typeface="Arial" charset="0"/>
                <a:ea typeface="MS PGothic" charset="0"/>
              </a:rPr>
              <a:t>n </a:t>
            </a:r>
            <a:r>
              <a:rPr lang="en-US" sz="1600" dirty="0">
                <a:latin typeface="Arial" charset="0"/>
                <a:ea typeface="MS PGothic" charset="0"/>
              </a:rPr>
              <a:t>is member of language </a:t>
            </a:r>
          </a:p>
          <a:p>
            <a:pPr marL="0" indent="0">
              <a:buFontTx/>
              <a:buNone/>
              <a:tabLst>
                <a:tab pos="228600" algn="l"/>
                <a:tab pos="458788" algn="l"/>
                <a:tab pos="687388" algn="l"/>
                <a:tab pos="915988" algn="l"/>
                <a:tab pos="1146175" algn="l"/>
                <a:tab pos="1374775" algn="l"/>
                <a:tab pos="1604963" algn="l"/>
                <a:tab pos="1833563" algn="l"/>
              </a:tabLst>
            </a:pPr>
            <a:r>
              <a:rPr lang="en-US" sz="1600" dirty="0">
                <a:latin typeface="Arial" charset="0"/>
                <a:ea typeface="MS PGothic" charset="0"/>
              </a:rPr>
              <a:t>else </a:t>
            </a:r>
            <a:r>
              <a:rPr lang="en-US" sz="1600" i="1" dirty="0">
                <a:latin typeface="Arial" charset="0"/>
                <a:ea typeface="MS PGothic" charset="0"/>
              </a:rPr>
              <a:t>a</a:t>
            </a:r>
            <a:r>
              <a:rPr lang="en-US" sz="1600" baseline="-25000" dirty="0">
                <a:latin typeface="Arial" charset="0"/>
                <a:ea typeface="MS PGothic" charset="0"/>
              </a:rPr>
              <a:t>1</a:t>
            </a:r>
            <a:r>
              <a:rPr lang="en-US" sz="1600" dirty="0">
                <a:latin typeface="Arial" charset="0"/>
                <a:ea typeface="MS PGothic" charset="0"/>
              </a:rPr>
              <a:t> ... </a:t>
            </a:r>
            <a:r>
              <a:rPr lang="en-US" sz="1600" i="1" dirty="0">
                <a:latin typeface="Arial" charset="0"/>
                <a:ea typeface="MS PGothic" charset="0"/>
              </a:rPr>
              <a:t>a</a:t>
            </a:r>
            <a:r>
              <a:rPr lang="en-US" sz="1600" i="1" baseline="-25000" dirty="0">
                <a:latin typeface="Arial" charset="0"/>
                <a:ea typeface="MS PGothic" charset="0"/>
              </a:rPr>
              <a:t>n</a:t>
            </a:r>
            <a:r>
              <a:rPr lang="en-US" sz="1600" dirty="0">
                <a:latin typeface="Arial" charset="0"/>
                <a:ea typeface="MS PGothic" charset="0"/>
              </a:rPr>
              <a:t> is not member of language </a:t>
            </a:r>
          </a:p>
          <a:p>
            <a:pPr marL="0" indent="0">
              <a:buFontTx/>
              <a:buNone/>
              <a:tabLst>
                <a:tab pos="228600" algn="l"/>
                <a:tab pos="458788" algn="l"/>
                <a:tab pos="687388" algn="l"/>
                <a:tab pos="915988" algn="l"/>
                <a:tab pos="1146175" algn="l"/>
                <a:tab pos="1374775" algn="l"/>
                <a:tab pos="1604963" algn="l"/>
                <a:tab pos="1833563" algn="l"/>
              </a:tabLst>
            </a:pPr>
            <a:endParaRPr lang="en-US" sz="2000" dirty="0">
              <a:latin typeface="Arial" charset="0"/>
              <a:ea typeface="MS PGothic" charset="0"/>
            </a:endParaRPr>
          </a:p>
        </p:txBody>
      </p:sp>
      <p:sp>
        <p:nvSpPr>
          <p:cNvPr id="1361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B31FA9-42B1-2646-91F3-00FAA6C76102}" type="datetime1">
              <a:rPr lang="en-US" smtClean="0"/>
              <a:t>4/7/19</a:t>
            </a:fld>
            <a:endParaRPr lang="en-US"/>
          </a:p>
        </p:txBody>
      </p:sp>
      <p:sp>
        <p:nvSpPr>
          <p:cNvPr id="1361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F0BB01-A910-8A45-986E-FB325609B938}" type="slidenum">
              <a:rPr lang="en-US"/>
              <a:pPr/>
              <a:t>175</a:t>
            </a:fld>
            <a:endParaRPr lang="en-US"/>
          </a:p>
        </p:txBody>
      </p:sp>
      <p:sp>
        <p:nvSpPr>
          <p:cNvPr id="7" name="Footer Placeholder 4">
            <a:extLst>
              <a:ext uri="{FF2B5EF4-FFF2-40B4-BE49-F238E27FC236}">
                <a16:creationId xmlns:a16="http://schemas.microsoft.com/office/drawing/2014/main" id="{7E28E5F5-3974-D542-A2F6-5346FF16D1F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18361749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solidFill>
                  <a:srgbClr val="009900"/>
                </a:solidFill>
                <a:latin typeface="Arial" charset="0"/>
                <a:ea typeface="MS PGothic" charset="0"/>
              </a:rPr>
              <a:t>CKY Parser</a:t>
            </a:r>
          </a:p>
        </p:txBody>
      </p:sp>
      <p:sp>
        <p:nvSpPr>
          <p:cNvPr id="137219" name="Content Placeholder 2"/>
          <p:cNvSpPr>
            <a:spLocks noGrp="1"/>
          </p:cNvSpPr>
          <p:nvPr>
            <p:ph idx="1"/>
          </p:nvPr>
        </p:nvSpPr>
        <p:spPr/>
        <p:txBody>
          <a:bodyPr/>
          <a:lstStyle/>
          <a:p>
            <a:pPr>
              <a:buFontTx/>
              <a:buNone/>
            </a:pPr>
            <a:r>
              <a:rPr lang="en-US" sz="1200">
                <a:latin typeface="Arial" charset="0"/>
                <a:ea typeface="MS PGothic" charset="0"/>
              </a:rPr>
              <a:t>	</a:t>
            </a:r>
            <a:r>
              <a:rPr lang="en-US" sz="1600">
                <a:latin typeface="Arial" charset="0"/>
                <a:ea typeface="MS PGothic" charset="0"/>
              </a:rPr>
              <a:t>Present the </a:t>
            </a:r>
            <a:r>
              <a:rPr lang="en-US" sz="1600" b="1">
                <a:latin typeface="Arial" charset="0"/>
                <a:ea typeface="MS PGothic" charset="0"/>
              </a:rPr>
              <a:t>CKY</a:t>
            </a:r>
            <a:r>
              <a:rPr lang="en-US" sz="1600">
                <a:latin typeface="Arial" charset="0"/>
                <a:ea typeface="MS PGothic" charset="0"/>
              </a:rPr>
              <a:t> recognition matrix for the string  </a:t>
            </a:r>
            <a:r>
              <a:rPr lang="en-US" sz="1600" b="1" err="1">
                <a:latin typeface="Arial" charset="0"/>
                <a:ea typeface="MS PGothic" charset="0"/>
              </a:rPr>
              <a:t>abba</a:t>
            </a:r>
            <a:r>
              <a:rPr lang="en-US" sz="1600" b="1">
                <a:latin typeface="Arial" charset="0"/>
                <a:ea typeface="MS PGothic" charset="0"/>
              </a:rPr>
              <a:t>  </a:t>
            </a:r>
            <a:r>
              <a:rPr lang="en-US" sz="1600">
                <a:latin typeface="Arial" charset="0"/>
                <a:ea typeface="MS PGothic" charset="0"/>
              </a:rPr>
              <a:t>assuming the Chomsky Normal Form grammar, </a:t>
            </a:r>
            <a:r>
              <a:rPr lang="en-US" sz="1600" b="1">
                <a:latin typeface="Arial" charset="0"/>
                <a:ea typeface="MS PGothic" charset="0"/>
              </a:rPr>
              <a:t>G = ({S,A,B,C,D,E}, {</a:t>
            </a:r>
            <a:r>
              <a:rPr lang="en-US" sz="1600" b="1" err="1">
                <a:latin typeface="Arial" charset="0"/>
                <a:ea typeface="MS PGothic" charset="0"/>
              </a:rPr>
              <a:t>a,b</a:t>
            </a:r>
            <a:r>
              <a:rPr lang="en-US" sz="1600" b="1">
                <a:latin typeface="Arial" charset="0"/>
                <a:ea typeface="MS PGothic" charset="0"/>
              </a:rPr>
              <a:t>}, R, S)</a:t>
            </a:r>
            <a:r>
              <a:rPr lang="en-US" sz="1600">
                <a:latin typeface="Arial" charset="0"/>
                <a:ea typeface="MS PGothic" charset="0"/>
              </a:rPr>
              <a:t>, specified by the rules </a:t>
            </a:r>
            <a:r>
              <a:rPr lang="en-US" sz="1600" b="1">
                <a:latin typeface="Arial" charset="0"/>
                <a:ea typeface="MS PGothic" charset="0"/>
              </a:rPr>
              <a:t>R</a:t>
            </a:r>
            <a:r>
              <a:rPr lang="en-US" sz="1600">
                <a:latin typeface="Arial" charset="0"/>
                <a:ea typeface="MS PGothic" charset="0"/>
              </a:rPr>
              <a:t>:</a:t>
            </a:r>
          </a:p>
          <a:p>
            <a:pPr>
              <a:buFontTx/>
              <a:buNone/>
            </a:pPr>
            <a:r>
              <a:rPr lang="en-US" sz="1600" b="1">
                <a:latin typeface="Arial" charset="0"/>
                <a:ea typeface="MS PGothic" charset="0"/>
              </a:rPr>
              <a:t>S  </a:t>
            </a:r>
            <a:r>
              <a:rPr lang="en-US" sz="1600" b="1">
                <a:latin typeface="Arial" charset="0"/>
                <a:ea typeface="MS PGothic" charset="0"/>
                <a:sym typeface="Symbol" charset="0"/>
              </a:rPr>
              <a:t>	</a:t>
            </a:r>
            <a:r>
              <a:rPr lang="en-US" sz="1600" b="1">
                <a:latin typeface="Arial" charset="0"/>
                <a:ea typeface="MS PGothic" charset="0"/>
              </a:rPr>
              <a:t>AB  |  BA</a:t>
            </a:r>
            <a:endParaRPr lang="en-US" sz="1600">
              <a:latin typeface="Arial" charset="0"/>
              <a:ea typeface="MS PGothic" charset="0"/>
            </a:endParaRPr>
          </a:p>
          <a:p>
            <a:pPr>
              <a:buFontTx/>
              <a:buNone/>
            </a:pPr>
            <a:r>
              <a:rPr lang="en-US" sz="1600" b="1">
                <a:latin typeface="Arial" charset="0"/>
                <a:ea typeface="MS PGothic" charset="0"/>
              </a:rPr>
              <a:t>A  </a:t>
            </a:r>
            <a:r>
              <a:rPr lang="en-US" sz="1600" b="1">
                <a:latin typeface="Arial" charset="0"/>
                <a:ea typeface="MS PGothic" charset="0"/>
                <a:sym typeface="Symbol" charset="0"/>
              </a:rPr>
              <a:t></a:t>
            </a:r>
            <a:r>
              <a:rPr lang="en-US" sz="1600" b="1">
                <a:latin typeface="Arial" charset="0"/>
                <a:ea typeface="MS PGothic" charset="0"/>
              </a:rPr>
              <a:t>	CD  |  a</a:t>
            </a:r>
            <a:endParaRPr lang="en-US" sz="1600">
              <a:latin typeface="Arial" charset="0"/>
              <a:ea typeface="MS PGothic" charset="0"/>
            </a:endParaRPr>
          </a:p>
          <a:p>
            <a:pPr>
              <a:buFontTx/>
              <a:buNone/>
            </a:pPr>
            <a:r>
              <a:rPr lang="en-US" sz="1600" b="1">
                <a:latin typeface="Arial" charset="0"/>
                <a:ea typeface="MS PGothic" charset="0"/>
              </a:rPr>
              <a:t>B  </a:t>
            </a:r>
            <a:r>
              <a:rPr lang="en-US" sz="1600" b="1">
                <a:latin typeface="Arial" charset="0"/>
                <a:ea typeface="MS PGothic" charset="0"/>
                <a:sym typeface="Symbol" charset="0"/>
              </a:rPr>
              <a:t></a:t>
            </a:r>
            <a:r>
              <a:rPr lang="en-US" sz="1600" b="1">
                <a:latin typeface="Arial" charset="0"/>
                <a:ea typeface="MS PGothic" charset="0"/>
              </a:rPr>
              <a:t> 	CE  |  b </a:t>
            </a:r>
            <a:endParaRPr lang="en-US" sz="1600">
              <a:latin typeface="Arial" charset="0"/>
              <a:ea typeface="MS PGothic" charset="0"/>
            </a:endParaRPr>
          </a:p>
          <a:p>
            <a:pPr>
              <a:buFontTx/>
              <a:buNone/>
            </a:pPr>
            <a:r>
              <a:rPr lang="en-US" sz="1600" b="1">
                <a:latin typeface="Arial" charset="0"/>
                <a:ea typeface="MS PGothic" charset="0"/>
              </a:rPr>
              <a:t>C  </a:t>
            </a:r>
            <a:r>
              <a:rPr lang="en-US" sz="1600" b="1">
                <a:latin typeface="Arial" charset="0"/>
                <a:ea typeface="MS PGothic" charset="0"/>
                <a:sym typeface="Symbol" charset="0"/>
              </a:rPr>
              <a:t></a:t>
            </a:r>
            <a:r>
              <a:rPr lang="en-US" sz="1600" b="1">
                <a:latin typeface="Arial" charset="0"/>
                <a:ea typeface="MS PGothic" charset="0"/>
              </a:rPr>
              <a:t> 	a      |  b</a:t>
            </a:r>
            <a:endParaRPr lang="en-US" sz="1600">
              <a:latin typeface="Arial" charset="0"/>
              <a:ea typeface="MS PGothic" charset="0"/>
            </a:endParaRPr>
          </a:p>
          <a:p>
            <a:pPr>
              <a:buFontTx/>
              <a:buNone/>
            </a:pPr>
            <a:r>
              <a:rPr lang="en-US" sz="1600" b="1">
                <a:latin typeface="Arial" charset="0"/>
                <a:ea typeface="MS PGothic" charset="0"/>
              </a:rPr>
              <a:t>D  </a:t>
            </a:r>
            <a:r>
              <a:rPr lang="en-US" sz="1600" b="1">
                <a:latin typeface="Arial" charset="0"/>
                <a:ea typeface="MS PGothic" charset="0"/>
                <a:sym typeface="Symbol" charset="0"/>
              </a:rPr>
              <a:t></a:t>
            </a:r>
            <a:r>
              <a:rPr lang="en-US" sz="1600" b="1">
                <a:latin typeface="Arial" charset="0"/>
                <a:ea typeface="MS PGothic" charset="0"/>
              </a:rPr>
              <a:t>	AC</a:t>
            </a:r>
            <a:endParaRPr lang="en-US" sz="1600">
              <a:latin typeface="Arial" charset="0"/>
              <a:ea typeface="MS PGothic" charset="0"/>
            </a:endParaRPr>
          </a:p>
          <a:p>
            <a:pPr>
              <a:buFontTx/>
              <a:buNone/>
            </a:pPr>
            <a:r>
              <a:rPr lang="en-US" sz="1600" b="1">
                <a:latin typeface="Arial" charset="0"/>
                <a:ea typeface="MS PGothic" charset="0"/>
              </a:rPr>
              <a:t>E  </a:t>
            </a:r>
            <a:r>
              <a:rPr lang="en-US" sz="1600" b="1">
                <a:latin typeface="Arial" charset="0"/>
                <a:ea typeface="MS PGothic" charset="0"/>
                <a:sym typeface="Symbol" charset="0"/>
              </a:rPr>
              <a:t></a:t>
            </a:r>
            <a:r>
              <a:rPr lang="en-US" sz="1600" b="1">
                <a:latin typeface="Arial" charset="0"/>
                <a:ea typeface="MS PGothic" charset="0"/>
              </a:rPr>
              <a:t> 	BC </a:t>
            </a:r>
            <a:endParaRPr lang="en-US" sz="1200">
              <a:latin typeface="Arial" charset="0"/>
              <a:ea typeface="MS PGothic" charset="0"/>
            </a:endParaRPr>
          </a:p>
          <a:p>
            <a:pPr>
              <a:buFontTx/>
              <a:buNone/>
            </a:pPr>
            <a:r>
              <a:rPr lang="en-US" sz="1200" b="1">
                <a:latin typeface="Arial" charset="0"/>
                <a:ea typeface="MS PGothic" charset="0"/>
              </a:rPr>
              <a:t> </a:t>
            </a:r>
          </a:p>
          <a:p>
            <a:pPr>
              <a:buFontTx/>
              <a:buNone/>
            </a:pPr>
            <a:endParaRPr lang="en-US" sz="1200">
              <a:latin typeface="Arial" charset="0"/>
              <a:ea typeface="MS PGothic" charset="0"/>
            </a:endParaRPr>
          </a:p>
          <a:p>
            <a:pPr>
              <a:buFontTx/>
              <a:buNone/>
            </a:pPr>
            <a:r>
              <a:rPr lang="en-US" sz="900" b="1">
                <a:latin typeface="Arial" charset="0"/>
                <a:ea typeface="MS PGothic" charset="0"/>
              </a:rPr>
              <a:t> </a:t>
            </a:r>
            <a:endParaRPr lang="en-US" sz="900">
              <a:latin typeface="Arial" charset="0"/>
              <a:ea typeface="MS PGothic" charset="0"/>
            </a:endParaRPr>
          </a:p>
          <a:p>
            <a:pPr>
              <a:buFontTx/>
              <a:buNone/>
            </a:pPr>
            <a:endParaRPr lang="en-US" sz="900">
              <a:latin typeface="Arial" charset="0"/>
              <a:ea typeface="MS PGothic" charset="0"/>
            </a:endParaRPr>
          </a:p>
        </p:txBody>
      </p:sp>
      <p:sp>
        <p:nvSpPr>
          <p:cNvPr id="1372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E2F9FB-F75E-494D-8859-2305E54A7980}" type="datetime1">
              <a:rPr lang="en-US" smtClean="0"/>
              <a:t>4/7/19</a:t>
            </a:fld>
            <a:endParaRPr lang="en-US"/>
          </a:p>
        </p:txBody>
      </p:sp>
      <p:sp>
        <p:nvSpPr>
          <p:cNvPr id="1372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F7BF46-E7E1-4E49-9C41-96A6514507E0}" type="slidenum">
              <a:rPr lang="en-US"/>
              <a:pPr/>
              <a:t>176</a:t>
            </a:fld>
            <a:endParaRPr lang="en-US"/>
          </a:p>
        </p:txBody>
      </p:sp>
      <p:graphicFrame>
        <p:nvGraphicFramePr>
          <p:cNvPr id="7" name="Table 6"/>
          <p:cNvGraphicFramePr>
            <a:graphicFrameLocks noGrp="1"/>
          </p:cNvGraphicFramePr>
          <p:nvPr/>
        </p:nvGraphicFramePr>
        <p:xfrm>
          <a:off x="1447800" y="4089400"/>
          <a:ext cx="6096000" cy="1857375"/>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a</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A,C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A,C</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S,D</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2"/>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3"/>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4</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4"/>
                  </a:ext>
                </a:extLst>
              </a:tr>
            </a:tbl>
          </a:graphicData>
        </a:graphic>
      </p:graphicFrame>
      <p:sp>
        <p:nvSpPr>
          <p:cNvPr id="8" name="Footer Placeholder 4">
            <a:extLst>
              <a:ext uri="{FF2B5EF4-FFF2-40B4-BE49-F238E27FC236}">
                <a16:creationId xmlns:a16="http://schemas.microsoft.com/office/drawing/2014/main" id="{2A64EC62-F4E0-D045-827B-EB8CF3997FB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27339629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solidFill>
                  <a:srgbClr val="009900"/>
                </a:solidFill>
                <a:latin typeface="Arial" charset="0"/>
                <a:ea typeface="MS PGothic" charset="0"/>
              </a:rPr>
              <a:t>2</a:t>
            </a:r>
            <a:r>
              <a:rPr lang="en-US" baseline="30000">
                <a:solidFill>
                  <a:srgbClr val="009900"/>
                </a:solidFill>
                <a:latin typeface="Arial" charset="0"/>
                <a:ea typeface="MS PGothic" charset="0"/>
              </a:rPr>
              <a:t>nd</a:t>
            </a:r>
            <a:r>
              <a:rPr lang="en-US">
                <a:solidFill>
                  <a:srgbClr val="009900"/>
                </a:solidFill>
                <a:latin typeface="Arial" charset="0"/>
                <a:ea typeface="MS PGothic" charset="0"/>
              </a:rPr>
              <a:t> CKY Example</a:t>
            </a:r>
          </a:p>
        </p:txBody>
      </p:sp>
      <p:sp>
        <p:nvSpPr>
          <p:cNvPr id="1382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BF4977E-3FFC-F647-A4DC-54895E43FCED}" type="datetime1">
              <a:rPr lang="en-US" smtClean="0"/>
              <a:t>4/7/19</a:t>
            </a:fld>
            <a:endParaRPr lang="en-US"/>
          </a:p>
        </p:txBody>
      </p:sp>
      <p:sp>
        <p:nvSpPr>
          <p:cNvPr id="1382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A81A13-C81A-8244-9BDD-69B351396B95}" type="slidenum">
              <a:rPr lang="en-US"/>
              <a:pPr/>
              <a:t>177</a:t>
            </a:fld>
            <a:endParaRPr lang="en-US"/>
          </a:p>
        </p:txBody>
      </p:sp>
      <p:graphicFrame>
        <p:nvGraphicFramePr>
          <p:cNvPr id="7" name="Table 6"/>
          <p:cNvGraphicFramePr>
            <a:graphicFrameLocks noGrp="1"/>
          </p:cNvGraphicFramePr>
          <p:nvPr/>
        </p:nvGraphicFramePr>
        <p:xfrm>
          <a:off x="1143000" y="3048000"/>
          <a:ext cx="5743575" cy="2947989"/>
        </p:xfrm>
        <a:graphic>
          <a:graphicData uri="http://schemas.openxmlformats.org/drawingml/2006/table">
            <a:tbl>
              <a:tblPr/>
              <a:tblGrid>
                <a:gridCol w="511175">
                  <a:extLst>
                    <a:ext uri="{9D8B030D-6E8A-4147-A177-3AD203B41FA5}">
                      <a16:colId xmlns:a16="http://schemas.microsoft.com/office/drawing/2014/main" val="20000"/>
                    </a:ext>
                  </a:extLst>
                </a:gridCol>
                <a:gridCol w="746125">
                  <a:extLst>
                    <a:ext uri="{9D8B030D-6E8A-4147-A177-3AD203B41FA5}">
                      <a16:colId xmlns:a16="http://schemas.microsoft.com/office/drawing/2014/main" val="20001"/>
                    </a:ext>
                  </a:extLst>
                </a:gridCol>
                <a:gridCol w="747713">
                  <a:extLst>
                    <a:ext uri="{9D8B030D-6E8A-4147-A177-3AD203B41FA5}">
                      <a16:colId xmlns:a16="http://schemas.microsoft.com/office/drawing/2014/main" val="20002"/>
                    </a:ext>
                  </a:extLst>
                </a:gridCol>
                <a:gridCol w="747712">
                  <a:extLst>
                    <a:ext uri="{9D8B030D-6E8A-4147-A177-3AD203B41FA5}">
                      <a16:colId xmlns:a16="http://schemas.microsoft.com/office/drawing/2014/main" val="20003"/>
                    </a:ext>
                  </a:extLst>
                </a:gridCol>
                <a:gridCol w="747713">
                  <a:extLst>
                    <a:ext uri="{9D8B030D-6E8A-4147-A177-3AD203B41FA5}">
                      <a16:colId xmlns:a16="http://schemas.microsoft.com/office/drawing/2014/main" val="20004"/>
                    </a:ext>
                  </a:extLst>
                </a:gridCol>
                <a:gridCol w="747712">
                  <a:extLst>
                    <a:ext uri="{9D8B030D-6E8A-4147-A177-3AD203B41FA5}">
                      <a16:colId xmlns:a16="http://schemas.microsoft.com/office/drawing/2014/main" val="20005"/>
                    </a:ext>
                  </a:extLst>
                </a:gridCol>
                <a:gridCol w="747713">
                  <a:extLst>
                    <a:ext uri="{9D8B030D-6E8A-4147-A177-3AD203B41FA5}">
                      <a16:colId xmlns:a16="http://schemas.microsoft.com/office/drawing/2014/main" val="20006"/>
                    </a:ext>
                  </a:extLst>
                </a:gridCol>
                <a:gridCol w="747712">
                  <a:extLst>
                    <a:ext uri="{9D8B030D-6E8A-4147-A177-3AD203B41FA5}">
                      <a16:colId xmlns:a16="http://schemas.microsoft.com/office/drawing/2014/main" val="20007"/>
                    </a:ext>
                  </a:extLst>
                </a:gridCol>
              </a:tblGrid>
              <a:tr h="219075">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sym typeface="Symbol"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sym typeface="Symbol"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1</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M</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P</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M</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2</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3</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4</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5</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6</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7</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
        <p:nvSpPr>
          <p:cNvPr id="8" name="Rectangle 1"/>
          <p:cNvSpPr>
            <a:spLocks noChangeArrowheads="1"/>
          </p:cNvSpPr>
          <p:nvPr/>
        </p:nvSpPr>
        <p:spPr bwMode="auto">
          <a:xfrm>
            <a:off x="1347788" y="1676400"/>
            <a:ext cx="6500812"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Lst>
              <a:defRPr/>
            </a:pPr>
            <a:r>
              <a:rPr lang="en-US" sz="1600" b="1">
                <a:latin typeface="+mj-lt"/>
                <a:ea typeface="MS PGothic" pitchFamily="34" charset="-128"/>
                <a:cs typeface="Times New Roman" pitchFamily="18" charset="0"/>
              </a:rPr>
              <a:t>E  </a:t>
            </a:r>
            <a:r>
              <a:rPr lang="en-US" sz="1600" b="1">
                <a:latin typeface="+mj-lt"/>
                <a:ea typeface="MS PGothic" pitchFamily="34" charset="-128"/>
                <a:cs typeface="Times New Roman" pitchFamily="18" charset="0"/>
                <a:sym typeface="Symbol" pitchFamily="18" charset="2"/>
              </a:rPr>
              <a:t></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E F  | M E | P E | a </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F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M F | P F | M E | P E</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P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	+ </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M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	</a:t>
            </a:r>
            <a:r>
              <a:rPr lang="en-US" sz="1600" b="1">
                <a:latin typeface="+mj-lt"/>
                <a:ea typeface="MS PGothic" pitchFamily="34" charset="-128"/>
                <a:cs typeface="Times New Roman" pitchFamily="18" charset="0"/>
              </a:rPr>
              <a:t> </a:t>
            </a:r>
            <a:endParaRPr lang="en-US" sz="1600">
              <a:latin typeface="+mj-lt"/>
              <a:ea typeface="MS PGothic" pitchFamily="34" charset="-128"/>
              <a:cs typeface="+mn-cs"/>
              <a:sym typeface="Symbol" pitchFamily="18" charset="2"/>
            </a:endParaRPr>
          </a:p>
          <a:p>
            <a:pPr>
              <a:tabLst>
                <a:tab pos="914400" algn="l"/>
              </a:tabLst>
              <a:defRPr/>
            </a:pPr>
            <a:endParaRPr lang="en-US" sz="1200" b="1">
              <a:latin typeface="Times New Roman" pitchFamily="18" charset="0"/>
              <a:ea typeface="MS PGothic" pitchFamily="34" charset="-128"/>
              <a:cs typeface="Times New Roman" pitchFamily="18" charset="0"/>
              <a:sym typeface="Symbol" pitchFamily="18" charset="2"/>
            </a:endParaRPr>
          </a:p>
        </p:txBody>
      </p:sp>
      <p:sp>
        <p:nvSpPr>
          <p:cNvPr id="9" name="Footer Placeholder 4">
            <a:extLst>
              <a:ext uri="{FF2B5EF4-FFF2-40B4-BE49-F238E27FC236}">
                <a16:creationId xmlns:a16="http://schemas.microsoft.com/office/drawing/2014/main" id="{3503166C-CA55-E54C-8D0B-20FA9CE4361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66853812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4/7/19</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Practice CFGs</a:t>
            </a:r>
          </a:p>
        </p:txBody>
      </p:sp>
      <p:sp>
        <p:nvSpPr>
          <p:cNvPr id="104452" name="Rectangle 3"/>
          <p:cNvSpPr>
            <a:spLocks noGrp="1" noChangeArrowheads="1"/>
          </p:cNvSpPr>
          <p:nvPr>
            <p:ph type="body" idx="4294967295"/>
          </p:nvPr>
        </p:nvSpPr>
        <p:spPr/>
        <p:txBody>
          <a:bodyPr/>
          <a:lstStyle/>
          <a:p>
            <a:pPr eaLnBrk="1" hangingPunct="1">
              <a:lnSpc>
                <a:spcPct val="90000"/>
              </a:lnSpc>
              <a:buFont typeface="+mj-lt"/>
              <a:buAutoNum type="arabicPeriod"/>
            </a:pPr>
            <a:r>
              <a:rPr lang="en-US" sz="1400" dirty="0">
                <a:ea typeface="MS PGothic" charset="0"/>
              </a:rPr>
              <a:t>Write a CFG for the following languages: </a:t>
            </a:r>
            <a:br>
              <a:rPr lang="en-US" sz="1400" dirty="0">
                <a:ea typeface="MS PGothic" charset="0"/>
              </a:rPr>
            </a:br>
            <a:r>
              <a:rPr lang="en-US" sz="1400" b="1" dirty="0"/>
              <a:t>L = {a</a:t>
            </a:r>
            <a:r>
              <a:rPr lang="en-US" sz="1400" b="1" baseline="30000" dirty="0"/>
              <a:t>n</a:t>
            </a:r>
            <a:r>
              <a:rPr lang="en-US" sz="1400" b="1" dirty="0"/>
              <a:t> </a:t>
            </a:r>
            <a:r>
              <a:rPr lang="en-US" sz="1400" b="1" dirty="0" err="1"/>
              <a:t>b</a:t>
            </a:r>
            <a:r>
              <a:rPr lang="en-US" sz="1400" b="1" baseline="30000" dirty="0" err="1"/>
              <a:t>m</a:t>
            </a:r>
            <a:r>
              <a:rPr lang="en-US" sz="1400" b="1" dirty="0"/>
              <a:t> </a:t>
            </a:r>
            <a:r>
              <a:rPr lang="en-US" sz="1400" b="1" dirty="0" err="1"/>
              <a:t>c</a:t>
            </a:r>
            <a:r>
              <a:rPr lang="en-US" sz="1400" b="1" baseline="30000" dirty="0" err="1"/>
              <a:t>t</a:t>
            </a:r>
            <a:r>
              <a:rPr lang="en-US" sz="1400" b="1" dirty="0"/>
              <a:t> | n </a:t>
            </a:r>
            <a:r>
              <a:rPr lang="en-US" sz="1400" dirty="0"/>
              <a:t>&lt;</a:t>
            </a:r>
            <a:r>
              <a:rPr lang="en-US" sz="1400" b="1" dirty="0"/>
              <a:t> m or m &gt;</a:t>
            </a:r>
            <a:r>
              <a:rPr lang="en-US" sz="1400" dirty="0"/>
              <a:t> </a:t>
            </a:r>
            <a:r>
              <a:rPr lang="en-US" sz="1400" b="1" dirty="0"/>
              <a:t>t or n = t }</a:t>
            </a:r>
            <a:br>
              <a:rPr lang="en-US" sz="1400" dirty="0"/>
            </a:br>
            <a:endParaRPr lang="en-US" sz="1400" dirty="0">
              <a:ea typeface="MS PGothic" charset="0"/>
            </a:endParaRPr>
          </a:p>
          <a:p>
            <a:pPr>
              <a:buFont typeface="+mj-lt"/>
              <a:buAutoNum type="arabicPeriod"/>
            </a:pPr>
            <a:r>
              <a:rPr lang="en-US" sz="1400" dirty="0">
                <a:ea typeface="MS PGothic" charset="0"/>
              </a:rPr>
              <a:t>Convert the following grammar to a CNF equivalent grammar. Show all steps.</a:t>
            </a:r>
            <a:br>
              <a:rPr lang="en-US" sz="1400" dirty="0">
                <a:ea typeface="MS PGothic" charset="0"/>
              </a:rPr>
            </a:br>
            <a:r>
              <a:rPr lang="en-US" sz="1400" b="1" dirty="0"/>
              <a:t>G = ( { S, S1, S2, B, C} , { a , b, c } , R , S )</a:t>
            </a:r>
            <a:r>
              <a:rPr lang="en-US" sz="1400" dirty="0"/>
              <a:t>, where </a:t>
            </a:r>
            <a:r>
              <a:rPr lang="en-US" sz="1400" b="1" dirty="0"/>
              <a:t>R</a:t>
            </a:r>
            <a:r>
              <a:rPr lang="en-US" sz="1400" dirty="0"/>
              <a:t> is:</a:t>
            </a:r>
          </a:p>
          <a:p>
            <a:pPr marL="400050" lvl="1" indent="0">
              <a:buNone/>
            </a:pPr>
            <a:r>
              <a:rPr lang="en-US" sz="1400" b="1" dirty="0"/>
              <a:t>S   </a:t>
            </a:r>
            <a:r>
              <a:rPr lang="en-US" sz="1400" b="1" dirty="0">
                <a:sym typeface="Symbol" charset="2"/>
              </a:rPr>
              <a:t></a:t>
            </a:r>
            <a:r>
              <a:rPr lang="en-US" sz="1400" b="1" dirty="0"/>
              <a:t> S1 | S2</a:t>
            </a:r>
          </a:p>
          <a:p>
            <a:pPr marL="400050" lvl="1" indent="0">
              <a:buNone/>
            </a:pPr>
            <a:r>
              <a:rPr lang="en-US" sz="1400" b="1" dirty="0"/>
              <a:t>S1 </a:t>
            </a:r>
            <a:r>
              <a:rPr lang="en-US" sz="1400" b="1" dirty="0">
                <a:sym typeface="Symbol" charset="2"/>
              </a:rPr>
              <a:t></a:t>
            </a:r>
            <a:r>
              <a:rPr lang="en-US" sz="1400" b="1" dirty="0"/>
              <a:t> a S1 b | S1 b | b</a:t>
            </a:r>
          </a:p>
          <a:p>
            <a:pPr marL="400050" lvl="1" indent="0">
              <a:buNone/>
            </a:pPr>
            <a:r>
              <a:rPr lang="en-US" sz="1400" b="1" dirty="0"/>
              <a:t>S2</a:t>
            </a:r>
            <a:r>
              <a:rPr lang="en-US" sz="1400" b="1" dirty="0">
                <a:sym typeface="Symbol" charset="2"/>
              </a:rPr>
              <a:t> </a:t>
            </a:r>
            <a:r>
              <a:rPr lang="en-US" sz="1400" b="1" dirty="0"/>
              <a:t> c </a:t>
            </a:r>
            <a:r>
              <a:rPr lang="en-US" sz="1400" b="1" dirty="0">
                <a:sym typeface="Symbol" charset="2"/>
              </a:rPr>
              <a:t>C a B</a:t>
            </a:r>
          </a:p>
          <a:p>
            <a:pPr marL="400050" lvl="1" indent="0">
              <a:buNone/>
            </a:pPr>
            <a:r>
              <a:rPr lang="en-US" sz="1400" b="1" dirty="0">
                <a:sym typeface="Symbol" charset="2"/>
              </a:rPr>
              <a:t>C   </a:t>
            </a:r>
            <a:r>
              <a:rPr lang="en-US" sz="1400" b="1" dirty="0"/>
              <a:t> </a:t>
            </a:r>
            <a:r>
              <a:rPr lang="en-US" sz="1400" b="1" dirty="0">
                <a:sym typeface="Symbol" charset="2"/>
              </a:rPr>
              <a:t>c C a | C a | a</a:t>
            </a:r>
          </a:p>
          <a:p>
            <a:pPr marL="400050" lvl="1" indent="0">
              <a:buNone/>
            </a:pPr>
            <a:r>
              <a:rPr lang="en-US" sz="1400" b="1" dirty="0">
                <a:sym typeface="Symbol" charset="2"/>
              </a:rPr>
              <a:t>B   </a:t>
            </a:r>
            <a:r>
              <a:rPr lang="en-US" sz="1400" b="1" dirty="0"/>
              <a:t> </a:t>
            </a:r>
            <a:r>
              <a:rPr lang="en-US" sz="1400" b="1" dirty="0">
                <a:sym typeface="Symbol" charset="2"/>
              </a:rPr>
              <a:t>a B b | </a:t>
            </a:r>
            <a:endParaRPr lang="en-US" sz="1400" dirty="0">
              <a:latin typeface="Arial" charset="0"/>
              <a:ea typeface="MS PGothic" charset="0"/>
              <a:sym typeface="Symbol" charset="2"/>
            </a:endParaRPr>
          </a:p>
          <a:p>
            <a:pPr marL="400050" lvl="1" indent="0">
              <a:buNone/>
            </a:pPr>
            <a:endParaRPr lang="en-US" sz="1400" b="1" dirty="0"/>
          </a:p>
          <a:p>
            <a:pPr>
              <a:buFont typeface="+mj-lt"/>
              <a:buAutoNum type="arabicPeriod"/>
            </a:pPr>
            <a:r>
              <a:rPr lang="en-US" sz="1400" dirty="0"/>
              <a:t>Present the </a:t>
            </a:r>
            <a:r>
              <a:rPr lang="en-US" sz="1400" b="1" dirty="0"/>
              <a:t>CKY</a:t>
            </a:r>
            <a:r>
              <a:rPr lang="en-US" sz="1400" dirty="0"/>
              <a:t> recognition matrix for the string  </a:t>
            </a:r>
            <a:r>
              <a:rPr lang="en-US" sz="1400" b="1" dirty="0"/>
              <a:t>b a a b a </a:t>
            </a:r>
            <a:r>
              <a:rPr lang="en-US" sz="1400" dirty="0"/>
              <a:t>assuming the Chomsky Normal Form grammar </a:t>
            </a:r>
            <a:r>
              <a:rPr lang="en-US" sz="1400" b="1" dirty="0"/>
              <a:t>G = ( { S,T, B } , { </a:t>
            </a:r>
            <a:r>
              <a:rPr lang="en-US" sz="1400" b="1" dirty="0" err="1"/>
              <a:t>a,b</a:t>
            </a:r>
            <a:r>
              <a:rPr lang="en-US" sz="1400" b="1" dirty="0"/>
              <a:t> } , R, S )</a:t>
            </a:r>
            <a:r>
              <a:rPr lang="en-US" sz="1400" dirty="0"/>
              <a:t>, where </a:t>
            </a:r>
            <a:r>
              <a:rPr lang="en-US" sz="1400" b="1" dirty="0"/>
              <a:t>R</a:t>
            </a:r>
            <a:r>
              <a:rPr lang="en-US" sz="1400" dirty="0"/>
              <a:t> is specified by the rules </a:t>
            </a:r>
          </a:p>
          <a:p>
            <a:pPr marL="400050" lvl="1" indent="0">
              <a:buNone/>
            </a:pPr>
            <a:r>
              <a:rPr lang="en-US" sz="1400" b="1" dirty="0"/>
              <a:t>S  </a:t>
            </a:r>
            <a:r>
              <a:rPr lang="en-US" sz="1400" b="1" dirty="0">
                <a:sym typeface="Symbol" pitchFamily="2" charset="2"/>
              </a:rPr>
              <a:t></a:t>
            </a:r>
            <a:r>
              <a:rPr lang="en-US" sz="1400" b="1" dirty="0"/>
              <a:t>  S T  | T S | a</a:t>
            </a:r>
            <a:endParaRPr lang="en-US" sz="1400" dirty="0"/>
          </a:p>
          <a:p>
            <a:pPr marL="400050" lvl="1" indent="0">
              <a:buNone/>
            </a:pPr>
            <a:r>
              <a:rPr lang="en-US" sz="1400" b="1" dirty="0"/>
              <a:t>T  </a:t>
            </a:r>
            <a:r>
              <a:rPr lang="en-US" sz="1400" b="1" dirty="0">
                <a:sym typeface="Symbol" pitchFamily="2" charset="2"/>
              </a:rPr>
              <a:t></a:t>
            </a:r>
            <a:r>
              <a:rPr lang="en-US" sz="1400" b="1" dirty="0"/>
              <a:t>  B S |  b  </a:t>
            </a:r>
            <a:endParaRPr lang="en-US" sz="1400" dirty="0"/>
          </a:p>
          <a:p>
            <a:pPr marL="400050" lvl="1" indent="0">
              <a:buNone/>
            </a:pPr>
            <a:r>
              <a:rPr lang="en-US" sz="1400" b="1" dirty="0"/>
              <a:t>B  </a:t>
            </a:r>
            <a:r>
              <a:rPr lang="en-US" sz="1400" b="1" dirty="0">
                <a:sym typeface="Symbol" pitchFamily="2" charset="2"/>
              </a:rPr>
              <a:t></a:t>
            </a:r>
            <a:r>
              <a:rPr lang="en-US" sz="1400" b="1" dirty="0"/>
              <a:t>  B T |  SS  | b</a:t>
            </a:r>
            <a:endParaRPr lang="en-US" sz="1400" dirty="0"/>
          </a:p>
          <a:p>
            <a:pPr marL="346075" indent="-346075" eaLnBrk="1" hangingPunct="1">
              <a:lnSpc>
                <a:spcPct val="90000"/>
              </a:lnSpc>
              <a:spcBef>
                <a:spcPct val="0"/>
              </a:spcBef>
              <a:buNone/>
            </a:pPr>
            <a:endParaRPr lang="en-US" sz="1400" b="1" dirty="0">
              <a:solidFill>
                <a:srgbClr val="CC3300"/>
              </a:solidFill>
              <a:latin typeface="Arial" charset="0"/>
              <a:ea typeface="MS PGothic" charset="0"/>
            </a:endParaRP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178</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178</a:t>
            </a:fld>
            <a:endParaRPr lang="en-US"/>
          </a:p>
        </p:txBody>
      </p:sp>
      <p:sp>
        <p:nvSpPr>
          <p:cNvPr id="10" name="Footer Placeholder 4">
            <a:extLst>
              <a:ext uri="{FF2B5EF4-FFF2-40B4-BE49-F238E27FC236}">
                <a16:creationId xmlns:a16="http://schemas.microsoft.com/office/drawing/2014/main" id="{838D401E-8458-EC4B-9922-E066B21774E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11522363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CFL Pumping Lemma Concept</a:t>
            </a:r>
          </a:p>
        </p:txBody>
      </p:sp>
      <p:sp>
        <p:nvSpPr>
          <p:cNvPr id="9" name="Content Placeholder 8"/>
          <p:cNvSpPr>
            <a:spLocks noGrp="1"/>
          </p:cNvSpPr>
          <p:nvPr>
            <p:ph idx="1"/>
          </p:nvPr>
        </p:nvSpPr>
        <p:spPr/>
        <p:txBody>
          <a:bodyPr/>
          <a:lstStyle/>
          <a:p>
            <a:r>
              <a:rPr lang="en-US" sz="1800" dirty="0">
                <a:latin typeface="Arial" charset="0"/>
                <a:ea typeface="MS PGothic" charset="0"/>
              </a:rPr>
              <a:t>Let L be a context free language the there is CNF grammar </a:t>
            </a:r>
            <a:br>
              <a:rPr lang="en-US" sz="1800" dirty="0">
                <a:latin typeface="Arial" charset="0"/>
                <a:ea typeface="MS PGothic" charset="0"/>
              </a:rPr>
            </a:br>
            <a:r>
              <a:rPr lang="en-US" sz="1800" dirty="0">
                <a:latin typeface="Arial" charset="0"/>
                <a:ea typeface="MS PGothic" charset="0"/>
              </a:rPr>
              <a:t>G = (V, </a:t>
            </a:r>
            <a:r>
              <a:rPr lang="en-US" sz="1800" dirty="0" err="1">
                <a:latin typeface="Arial" charset="0"/>
                <a:ea typeface="MS PGothic" charset="0"/>
              </a:rPr>
              <a:t>Σ</a:t>
            </a:r>
            <a:r>
              <a:rPr lang="en-US" sz="1800" dirty="0">
                <a:latin typeface="Arial" charset="0"/>
                <a:ea typeface="MS PGothic" charset="0"/>
              </a:rPr>
              <a:t>, R, S) such that </a:t>
            </a:r>
            <a:r>
              <a:rPr lang="en-US" sz="1800" i="1" dirty="0">
                <a:latin typeface="Arial" charset="0"/>
                <a:ea typeface="MS PGothic" charset="0"/>
              </a:rPr>
              <a:t>L</a:t>
            </a:r>
            <a:r>
              <a:rPr lang="en-US" sz="1800" dirty="0">
                <a:latin typeface="Arial" charset="0"/>
                <a:ea typeface="MS PGothic" charset="0"/>
              </a:rPr>
              <a:t>(G) = L.</a:t>
            </a:r>
            <a:endParaRPr lang="is-IS" sz="1800" dirty="0">
              <a:latin typeface="Arial" charset="0"/>
              <a:ea typeface="MS PGothic" charset="0"/>
            </a:endParaRPr>
          </a:p>
          <a:p>
            <a:r>
              <a:rPr lang="en-US" sz="1800" dirty="0">
                <a:latin typeface="Arial" charset="0"/>
                <a:ea typeface="MS PGothic" charset="0"/>
              </a:rPr>
              <a:t>As G is in CNF all its rules that allow the string to grow are of the form </a:t>
            </a:r>
            <a:br>
              <a:rPr lang="en-US" sz="1800" dirty="0">
                <a:latin typeface="Arial" charset="0"/>
                <a:ea typeface="MS PGothic" charset="0"/>
              </a:rPr>
            </a:br>
            <a:r>
              <a:rPr lang="en-US" sz="1800" dirty="0">
                <a:latin typeface="Arial" charset="0"/>
                <a:ea typeface="MS PGothic" charset="0"/>
              </a:rPr>
              <a:t>A ➝ BC, and thus growth has a binary nature.</a:t>
            </a:r>
          </a:p>
          <a:p>
            <a:r>
              <a:rPr lang="en-US" sz="1800" dirty="0">
                <a:latin typeface="Arial" charset="0"/>
                <a:ea typeface="MS PGothic" charset="0"/>
              </a:rPr>
              <a:t>Any sufficiently long string z in L will have a parse tree that must have deep branches to accommodate z’s growth.</a:t>
            </a:r>
          </a:p>
          <a:p>
            <a:r>
              <a:rPr lang="en-US" sz="1800" dirty="0">
                <a:latin typeface="Arial" charset="0"/>
                <a:ea typeface="MS PGothic" charset="0"/>
              </a:rPr>
              <a:t>Because of the binary nature of growth, the width of a tree with maximum branch length k at its deepest nodes is at most 2</a:t>
            </a:r>
            <a:r>
              <a:rPr lang="en-US" sz="1800" baseline="30000" dirty="0">
                <a:latin typeface="Arial" charset="0"/>
                <a:ea typeface="MS PGothic" charset="0"/>
              </a:rPr>
              <a:t>k</a:t>
            </a:r>
            <a:r>
              <a:rPr lang="en-US" sz="1800" dirty="0">
                <a:latin typeface="Arial" charset="0"/>
                <a:ea typeface="MS PGothic" charset="0"/>
              </a:rPr>
              <a:t>; moreover, if the frontier of the tree is all terminal, then the string so produced is of length at most </a:t>
            </a:r>
            <a:br>
              <a:rPr lang="en-US" sz="1800" dirty="0">
                <a:latin typeface="Arial" charset="0"/>
                <a:ea typeface="MS PGothic" charset="0"/>
              </a:rPr>
            </a:br>
            <a:r>
              <a:rPr lang="en-US" sz="1800" dirty="0">
                <a:latin typeface="Arial" charset="0"/>
                <a:ea typeface="MS PGothic" charset="0"/>
              </a:rPr>
              <a:t>2</a:t>
            </a:r>
            <a:r>
              <a:rPr lang="en-US" sz="1800" baseline="30000" dirty="0">
                <a:latin typeface="Arial" charset="0"/>
                <a:ea typeface="MS PGothic" charset="0"/>
              </a:rPr>
              <a:t>k-1</a:t>
            </a:r>
            <a:r>
              <a:rPr lang="en-US" sz="1800" dirty="0">
                <a:latin typeface="Arial" charset="0"/>
                <a:ea typeface="MS PGothic" charset="0"/>
              </a:rPr>
              <a:t>; since the last rule applied for each leaf is of the form A ➝ a.</a:t>
            </a:r>
          </a:p>
          <a:p>
            <a:r>
              <a:rPr lang="en-US" sz="1800" dirty="0">
                <a:latin typeface="Arial" charset="0"/>
                <a:ea typeface="MS PGothic" charset="0"/>
              </a:rPr>
              <a:t>Any terminal branch in a derivation tree of height &gt; |V| has more than |V| internal nodes labelled with non-terminals. The “pigeon hole principle” tells us that whenever we visit |V| +1 or more nodes, we must use at least one </a:t>
            </a:r>
            <a:r>
              <a:rPr lang="en-US" sz="1800">
                <a:latin typeface="Arial" charset="0"/>
                <a:ea typeface="MS PGothic" charset="0"/>
              </a:rPr>
              <a:t>variable label more </a:t>
            </a:r>
            <a:r>
              <a:rPr lang="en-US" sz="1800" dirty="0">
                <a:latin typeface="Arial" charset="0"/>
                <a:ea typeface="MS PGothic" charset="0"/>
              </a:rPr>
              <a:t>than once. This creates a self-embedding property that is key to the repetition patterns that occur in the derivation of sufficiently long strings.</a:t>
            </a:r>
          </a:p>
          <a:p>
            <a:endParaRPr lang="en-US" sz="1800" dirty="0">
              <a:latin typeface="Arial" charset="0"/>
              <a:ea typeface="MS PGothic" charset="0"/>
            </a:endParaRPr>
          </a:p>
        </p:txBody>
      </p:sp>
      <p:sp>
        <p:nvSpPr>
          <p:cNvPr id="5" name="Date Placeholder 4"/>
          <p:cNvSpPr>
            <a:spLocks noGrp="1"/>
          </p:cNvSpPr>
          <p:nvPr>
            <p:ph type="dt" sz="half" idx="10"/>
          </p:nvPr>
        </p:nvSpPr>
        <p:spPr/>
        <p:txBody>
          <a:bodyPr/>
          <a:lstStyle/>
          <a:p>
            <a:fld id="{DE633ECC-1281-6540-9C18-67E886C23239}" type="datetime1">
              <a:rPr lang="en-US" smtClean="0"/>
              <a:t>4/7/19</a:t>
            </a:fld>
            <a:endParaRPr lang="en-US"/>
          </a:p>
        </p:txBody>
      </p:sp>
      <p:sp>
        <p:nvSpPr>
          <p:cNvPr id="7" name="Slide Number Placeholder 6"/>
          <p:cNvSpPr>
            <a:spLocks noGrp="1"/>
          </p:cNvSpPr>
          <p:nvPr>
            <p:ph type="sldNum" sz="quarter" idx="12"/>
          </p:nvPr>
        </p:nvSpPr>
        <p:spPr/>
        <p:txBody>
          <a:bodyPr/>
          <a:lstStyle/>
          <a:p>
            <a:fld id="{D90E1FD5-8788-F846-A31B-26E5EF73593D}" type="slidenum">
              <a:rPr lang="en-US" smtClean="0"/>
              <a:pPr/>
              <a:t>179</a:t>
            </a:fld>
            <a:endParaRPr lang="en-US"/>
          </a:p>
        </p:txBody>
      </p:sp>
      <p:sp>
        <p:nvSpPr>
          <p:cNvPr id="10" name="Footer Placeholder 4">
            <a:extLst>
              <a:ext uri="{FF2B5EF4-FFF2-40B4-BE49-F238E27FC236}">
                <a16:creationId xmlns:a16="http://schemas.microsoft.com/office/drawing/2014/main" id="{30171BFD-A3CA-C644-9ADF-DC30C461EB3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80773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ea typeface="ＭＳ Ｐゴシック" pitchFamily="-111" charset="-128"/>
                <a:cs typeface="ＭＳ Ｐゴシック" pitchFamily="-111" charset="-128"/>
              </a:rPr>
              <a:t>What We are Studying</a:t>
            </a:r>
          </a:p>
        </p:txBody>
      </p:sp>
      <p:sp>
        <p:nvSpPr>
          <p:cNvPr id="44035" name="Content Placeholder 2"/>
          <p:cNvSpPr>
            <a:spLocks noGrp="1"/>
          </p:cNvSpPr>
          <p:nvPr>
            <p:ph sz="half" idx="1"/>
          </p:nvPr>
        </p:nvSpPr>
        <p:spPr/>
        <p:txBody>
          <a:bodyPr/>
          <a:lstStyle/>
          <a:p>
            <a:pPr eaLnBrk="1" hangingPunct="1">
              <a:buFont typeface="Times" pitchFamily="-111" charset="0"/>
              <a:buNone/>
            </a:pPr>
            <a:r>
              <a:rPr lang="en-US" b="1" dirty="0">
                <a:ea typeface="ＭＳ Ｐゴシック" pitchFamily="-111" charset="-128"/>
                <a:cs typeface="ＭＳ Ｐゴシック" pitchFamily="-111" charset="-128"/>
              </a:rPr>
              <a:t>Computability Theory</a:t>
            </a:r>
          </a:p>
          <a:p>
            <a:pPr eaLnBrk="1" hangingPunct="1"/>
            <a:endParaRPr lang="en-US" b="1" dirty="0">
              <a:ea typeface="ＭＳ Ｐゴシック" pitchFamily="-111" charset="-128"/>
              <a:cs typeface="ＭＳ Ｐゴシック" pitchFamily="-111" charset="-128"/>
            </a:endParaRPr>
          </a:p>
          <a:p>
            <a:pPr eaLnBrk="1" hangingPunct="1">
              <a:buFont typeface="Times" pitchFamily="-111" charset="0"/>
              <a:buNone/>
            </a:pP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study of what can/cannot be done via purely computational means.</a:t>
            </a:r>
            <a:endParaRPr lang="en-US" sz="2400" dirty="0">
              <a:ea typeface="ＭＳ Ｐゴシック" pitchFamily="-111" charset="-128"/>
              <a:cs typeface="ＭＳ Ｐゴシック" pitchFamily="-111" charset="-128"/>
            </a:endParaRPr>
          </a:p>
        </p:txBody>
      </p:sp>
      <p:sp>
        <p:nvSpPr>
          <p:cNvPr id="44036" name="Content Placeholder 3"/>
          <p:cNvSpPr>
            <a:spLocks noGrp="1"/>
          </p:cNvSpPr>
          <p:nvPr>
            <p:ph sz="half" idx="2"/>
          </p:nvPr>
        </p:nvSpPr>
        <p:spPr/>
        <p:txBody>
          <a:bodyPr/>
          <a:lstStyle/>
          <a:p>
            <a:pPr eaLnBrk="1" hangingPunct="1">
              <a:buFont typeface="Times" pitchFamily="-111" charset="0"/>
              <a:buNone/>
            </a:pPr>
            <a:r>
              <a:rPr lang="en-US" b="1" dirty="0">
                <a:ea typeface="ＭＳ Ｐゴシック" pitchFamily="-111" charset="-128"/>
                <a:cs typeface="ＭＳ Ｐゴシック" pitchFamily="-111" charset="-128"/>
              </a:rPr>
              <a:t>Complexity Theory</a:t>
            </a:r>
          </a:p>
          <a:p>
            <a:pPr eaLnBrk="1" hangingPunct="1"/>
            <a:endParaRPr lang="en-US" b="1" dirty="0">
              <a:ea typeface="ＭＳ Ｐゴシック" pitchFamily="-111" charset="-128"/>
              <a:cs typeface="ＭＳ Ｐゴシック" pitchFamily="-111" charset="-128"/>
            </a:endParaRPr>
          </a:p>
          <a:p>
            <a:pPr eaLnBrk="1" hangingPunct="1">
              <a:buFont typeface="Times" pitchFamily="-111" charset="0"/>
              <a:buNone/>
            </a:pP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study of what can/cannot be done </a:t>
            </a:r>
            <a:r>
              <a:rPr lang="en-US" u="sng" dirty="0">
                <a:ea typeface="ＭＳ Ｐゴシック" pitchFamily="-111" charset="-128"/>
                <a:cs typeface="ＭＳ Ｐゴシック" pitchFamily="-111" charset="-128"/>
              </a:rPr>
              <a:t>well</a:t>
            </a:r>
            <a:r>
              <a:rPr lang="en-US" dirty="0">
                <a:ea typeface="ＭＳ Ｐゴシック" pitchFamily="-111" charset="-128"/>
                <a:cs typeface="ＭＳ Ｐゴシック" pitchFamily="-111" charset="-128"/>
              </a:rPr>
              <a:t> via purely computational means.</a:t>
            </a:r>
            <a:endParaRPr lang="en-US" sz="2400" dirty="0">
              <a:ea typeface="ＭＳ Ｐゴシック" pitchFamily="-111" charset="-128"/>
              <a:cs typeface="ＭＳ Ｐゴシック" pitchFamily="-111" charset="-128"/>
            </a:endParaRPr>
          </a:p>
        </p:txBody>
      </p:sp>
      <p:sp>
        <p:nvSpPr>
          <p:cNvPr id="44037" name="Date Placeholder 4"/>
          <p:cNvSpPr>
            <a:spLocks noGrp="1"/>
          </p:cNvSpPr>
          <p:nvPr>
            <p:ph type="dt" sz="quarter" idx="10"/>
          </p:nvPr>
        </p:nvSpPr>
        <p:spPr>
          <a:noFill/>
        </p:spPr>
        <p:txBody>
          <a:bodyPr/>
          <a:lstStyle/>
          <a:p>
            <a:fld id="{3098A37B-73D5-494F-BB8F-3FE356E71E0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4038"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EECS</a:t>
            </a:r>
          </a:p>
        </p:txBody>
      </p:sp>
      <p:sp>
        <p:nvSpPr>
          <p:cNvPr id="44039" name="Slide Number Placeholder 6"/>
          <p:cNvSpPr>
            <a:spLocks noGrp="1"/>
          </p:cNvSpPr>
          <p:nvPr>
            <p:ph type="sldNum" sz="quarter" idx="12"/>
          </p:nvPr>
        </p:nvSpPr>
        <p:spPr>
          <a:noFill/>
        </p:spPr>
        <p:txBody>
          <a:bodyPr/>
          <a:lstStyle/>
          <a:p>
            <a:fld id="{1F08DB3A-9BC3-834D-8521-541064B28933}" type="slidenum">
              <a:rPr lang="en-US">
                <a:latin typeface="Arial" pitchFamily="-111" charset="0"/>
                <a:ea typeface="ＭＳ Ｐゴシック" pitchFamily="-111" charset="-128"/>
                <a:cs typeface="ＭＳ Ｐゴシック" pitchFamily="-111" charset="-128"/>
              </a:rPr>
              <a:pPr/>
              <a:t>18</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atin typeface="Arial" charset="0"/>
                <a:ea typeface="MS PGothic" charset="0"/>
              </a:rPr>
              <a:t>Pumping Lemma For CFL</a:t>
            </a:r>
          </a:p>
        </p:txBody>
      </p:sp>
      <p:sp>
        <p:nvSpPr>
          <p:cNvPr id="97283" name="Content Placeholder 2"/>
          <p:cNvSpPr>
            <a:spLocks noGrp="1"/>
          </p:cNvSpPr>
          <p:nvPr>
            <p:ph idx="1"/>
          </p:nvPr>
        </p:nvSpPr>
        <p:spPr/>
        <p:txBody>
          <a:bodyPr/>
          <a:lstStyle/>
          <a:p>
            <a:r>
              <a:rPr lang="en-US" sz="2800">
                <a:latin typeface="Arial" charset="0"/>
                <a:ea typeface="MS PGothic" charset="0"/>
                <a:sym typeface="Symbol" charset="0"/>
              </a:rPr>
              <a:t>Let L be a CFL then there exists an N&gt;0 such that, if z </a:t>
            </a:r>
            <a:r>
              <a:rPr lang="en-US" sz="2800">
                <a:latin typeface="Arial" charset="0"/>
                <a:ea typeface="MS PGothic" charset="0"/>
              </a:rPr>
              <a:t> </a:t>
            </a:r>
            <a:r>
              <a:rPr lang="en-US" sz="2800">
                <a:latin typeface="Arial" charset="0"/>
                <a:ea typeface="MS PGothic" charset="0"/>
                <a:sym typeface="Symbol" charset="0"/>
              </a:rPr>
              <a:t>L and |z| ≥ N, then z can be written in the form </a:t>
            </a:r>
            <a:r>
              <a:rPr lang="en-US" sz="2800" err="1">
                <a:latin typeface="Arial" charset="0"/>
                <a:ea typeface="MS PGothic" charset="0"/>
                <a:sym typeface="Symbol" charset="0"/>
              </a:rPr>
              <a:t>uvwxy</a:t>
            </a:r>
            <a:r>
              <a:rPr lang="en-US" sz="2800">
                <a:latin typeface="Arial" charset="0"/>
                <a:ea typeface="MS PGothic" charset="0"/>
                <a:sym typeface="Symbol" charset="0"/>
              </a:rPr>
              <a:t>, where |</a:t>
            </a:r>
            <a:r>
              <a:rPr lang="en-US" sz="2800" err="1">
                <a:latin typeface="Arial" charset="0"/>
                <a:ea typeface="MS PGothic" charset="0"/>
                <a:sym typeface="Symbol" charset="0"/>
              </a:rPr>
              <a:t>vwy</a:t>
            </a:r>
            <a:r>
              <a:rPr lang="en-US" sz="2800">
                <a:latin typeface="Arial" charset="0"/>
                <a:ea typeface="MS PGothic" charset="0"/>
                <a:sym typeface="Symbol" charset="0"/>
              </a:rPr>
              <a:t>| ≤ N, |</a:t>
            </a:r>
            <a:r>
              <a:rPr lang="en-US" sz="2800" err="1">
                <a:latin typeface="Arial" charset="0"/>
                <a:ea typeface="MS PGothic" charset="0"/>
                <a:sym typeface="Symbol" charset="0"/>
              </a:rPr>
              <a:t>vx</a:t>
            </a:r>
            <a:r>
              <a:rPr lang="en-US" sz="2800">
                <a:latin typeface="Arial" charset="0"/>
                <a:ea typeface="MS PGothic" charset="0"/>
                <a:sym typeface="Symbol" charset="0"/>
              </a:rPr>
              <a:t>|&gt;0, and for all i≥0, </a:t>
            </a:r>
            <a:r>
              <a:rPr lang="en-US" sz="2800" err="1">
                <a:latin typeface="Arial" charset="0"/>
                <a:ea typeface="MS PGothic" charset="0"/>
                <a:sym typeface="Symbol" charset="0"/>
              </a:rPr>
              <a:t>uv</a:t>
            </a:r>
            <a:r>
              <a:rPr lang="en-US" sz="2800" baseline="30000" err="1">
                <a:latin typeface="Arial" charset="0"/>
                <a:ea typeface="MS PGothic" charset="0"/>
                <a:sym typeface="Symbol" charset="0"/>
              </a:rPr>
              <a:t>i</a:t>
            </a:r>
            <a:r>
              <a:rPr lang="en-US" sz="2800" err="1">
                <a:latin typeface="Arial" charset="0"/>
                <a:ea typeface="MS PGothic" charset="0"/>
                <a:sym typeface="Symbol" charset="0"/>
              </a:rPr>
              <a:t>wx</a:t>
            </a:r>
            <a:r>
              <a:rPr lang="en-US" sz="2800" baseline="30000" err="1">
                <a:latin typeface="Arial" charset="0"/>
                <a:ea typeface="MS PGothic" charset="0"/>
                <a:sym typeface="Symbol" charset="0"/>
              </a:rPr>
              <a:t>i</a:t>
            </a:r>
            <a:r>
              <a:rPr lang="en-US" sz="2800" err="1">
                <a:latin typeface="Arial" charset="0"/>
                <a:ea typeface="MS PGothic" charset="0"/>
                <a:sym typeface="Symbol" charset="0"/>
              </a:rPr>
              <a:t>y</a:t>
            </a:r>
            <a:r>
              <a:rPr lang="en-US" sz="2800">
                <a:latin typeface="Arial" charset="0"/>
                <a:ea typeface="MS PGothic" charset="0"/>
                <a:sym typeface="Symbol" charset="0"/>
              </a:rPr>
              <a:t>  L.</a:t>
            </a:r>
          </a:p>
          <a:p>
            <a:r>
              <a:rPr lang="en-US" sz="2800">
                <a:latin typeface="Arial" charset="0"/>
                <a:ea typeface="MS PGothic" charset="0"/>
                <a:sym typeface="Symbol" charset="0"/>
              </a:rPr>
              <a:t>This means that interesting context free languages (infinite ones) have a self-embedding property that is symmetric around some central area, unlike regular where the repetition has no symmetry and occurs at the start.</a:t>
            </a:r>
          </a:p>
        </p:txBody>
      </p:sp>
      <p:sp>
        <p:nvSpPr>
          <p:cNvPr id="972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BF7174-1EB5-9C43-927F-098C03FCC188}" type="datetime1">
              <a:rPr lang="en-US" smtClean="0"/>
              <a:t>4/7/19</a:t>
            </a:fld>
            <a:endParaRPr lang="en-US"/>
          </a:p>
        </p:txBody>
      </p:sp>
      <p:sp>
        <p:nvSpPr>
          <p:cNvPr id="972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43FD6D-461D-5842-9FB3-CD3B7B1F6439}" type="slidenum">
              <a:rPr lang="en-US"/>
              <a:pPr/>
              <a:t>180</a:t>
            </a:fld>
            <a:endParaRPr lang="en-US"/>
          </a:p>
        </p:txBody>
      </p:sp>
      <p:sp>
        <p:nvSpPr>
          <p:cNvPr id="7" name="Footer Placeholder 4">
            <a:extLst>
              <a:ext uri="{FF2B5EF4-FFF2-40B4-BE49-F238E27FC236}">
                <a16:creationId xmlns:a16="http://schemas.microsoft.com/office/drawing/2014/main" id="{BFC0675B-0F04-DE47-B033-8CA7819419F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92217597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atin typeface="Arial" charset="0"/>
                <a:ea typeface="MS PGothic" charset="0"/>
              </a:rPr>
              <a:t>Pumping Lemma Proof</a:t>
            </a:r>
          </a:p>
        </p:txBody>
      </p:sp>
      <p:sp>
        <p:nvSpPr>
          <p:cNvPr id="98307" name="Content Placeholder 2"/>
          <p:cNvSpPr>
            <a:spLocks noGrp="1"/>
          </p:cNvSpPr>
          <p:nvPr>
            <p:ph idx="1"/>
          </p:nvPr>
        </p:nvSpPr>
        <p:spPr/>
        <p:txBody>
          <a:bodyPr/>
          <a:lstStyle/>
          <a:p>
            <a:r>
              <a:rPr lang="en-US" sz="2000" dirty="0">
                <a:latin typeface="Arial" charset="0"/>
                <a:ea typeface="MS PGothic" charset="0"/>
                <a:sym typeface="Symbol" charset="0"/>
              </a:rPr>
              <a:t>If L is a CFL then it is generated by some CNF grammar, </a:t>
            </a:r>
            <a:r>
              <a:rPr lang="en-US" sz="2000" dirty="0">
                <a:latin typeface="Arial" charset="0"/>
                <a:ea typeface="MS PGothic" charset="0"/>
              </a:rPr>
              <a:t>G = (V, </a:t>
            </a:r>
            <a:r>
              <a:rPr lang="en-US" sz="2000" dirty="0" err="1">
                <a:latin typeface="Arial" charset="0"/>
                <a:ea typeface="MS PGothic" charset="0"/>
              </a:rPr>
              <a:t>Σ</a:t>
            </a:r>
            <a:r>
              <a:rPr lang="en-US" sz="2000" dirty="0">
                <a:latin typeface="Arial" charset="0"/>
                <a:ea typeface="MS PGothic" charset="0"/>
              </a:rPr>
              <a:t>, R, S). </a:t>
            </a:r>
            <a:r>
              <a:rPr lang="en-US" sz="2000" dirty="0">
                <a:latin typeface="Arial" charset="0"/>
                <a:ea typeface="MS PGothic" charset="0"/>
                <a:sym typeface="Symbol" charset="0"/>
              </a:rPr>
              <a:t>Let |V| = k. For any string z, such that |z| ≥ N = 2</a:t>
            </a:r>
            <a:r>
              <a:rPr lang="en-US" sz="2000" baseline="30000" dirty="0">
                <a:latin typeface="Arial" charset="0"/>
                <a:ea typeface="MS PGothic" charset="0"/>
                <a:sym typeface="Symbol" charset="0"/>
              </a:rPr>
              <a:t>k</a:t>
            </a:r>
            <a:r>
              <a:rPr lang="en-US" sz="2000" dirty="0">
                <a:latin typeface="Arial" charset="0"/>
                <a:ea typeface="MS PGothic" charset="0"/>
                <a:sym typeface="Symbol" charset="0"/>
              </a:rPr>
              <a:t>, the derivation tree for z based on G must have a branch with at least k+1 nodes labelled with variables from G. </a:t>
            </a:r>
          </a:p>
          <a:p>
            <a:r>
              <a:rPr lang="en-US" sz="2000" dirty="0">
                <a:latin typeface="Arial" charset="0"/>
                <a:ea typeface="MS PGothic" charset="0"/>
                <a:sym typeface="Symbol" charset="0"/>
              </a:rPr>
              <a:t>By the Pigeon Hole Principle at least two of these labels must be the same. Let the first repeated variable be T and consider the last two instances of T on this path.</a:t>
            </a:r>
          </a:p>
          <a:p>
            <a:r>
              <a:rPr lang="en-US" sz="2000" dirty="0">
                <a:latin typeface="Arial" charset="0"/>
                <a:ea typeface="MS PGothic" charset="0"/>
                <a:sym typeface="Symbol" charset="0"/>
              </a:rPr>
              <a:t>Let z = </a:t>
            </a:r>
            <a:r>
              <a:rPr lang="en-US" sz="2000" dirty="0" err="1">
                <a:latin typeface="Arial" charset="0"/>
                <a:ea typeface="MS PGothic" charset="0"/>
                <a:sym typeface="Symbol" charset="0"/>
              </a:rPr>
              <a:t>uvwxy</a:t>
            </a:r>
            <a:r>
              <a:rPr lang="en-US" sz="2000" dirty="0">
                <a:latin typeface="Arial" charset="0"/>
                <a:ea typeface="MS PGothic" charset="0"/>
                <a:sym typeface="Symbol" charset="0"/>
              </a:rPr>
              <a:t>, where S ⇒* </a:t>
            </a:r>
            <a:r>
              <a:rPr lang="en-US" sz="2000" dirty="0" err="1">
                <a:latin typeface="Arial" charset="0"/>
                <a:ea typeface="MS PGothic" charset="0"/>
                <a:sym typeface="Symbol" charset="0"/>
              </a:rPr>
              <a:t>uTy</a:t>
            </a:r>
            <a:r>
              <a:rPr lang="en-US" sz="2000" dirty="0">
                <a:latin typeface="Arial" charset="0"/>
                <a:ea typeface="MS PGothic" charset="0"/>
                <a:sym typeface="Symbol" charset="0"/>
              </a:rPr>
              <a:t> ⇒* </a:t>
            </a:r>
            <a:r>
              <a:rPr lang="en-US" sz="2000" dirty="0" err="1">
                <a:latin typeface="Arial" charset="0"/>
                <a:ea typeface="MS PGothic" charset="0"/>
                <a:sym typeface="Symbol" charset="0"/>
              </a:rPr>
              <a:t>uvTxy</a:t>
            </a:r>
            <a:r>
              <a:rPr lang="en-US" sz="2000" dirty="0">
                <a:latin typeface="Arial" charset="0"/>
                <a:ea typeface="MS PGothic" charset="0"/>
                <a:sym typeface="Symbol" charset="0"/>
              </a:rPr>
              <a:t> ⇒* </a:t>
            </a:r>
            <a:r>
              <a:rPr lang="en-US" sz="2000" dirty="0" err="1">
                <a:latin typeface="Arial" charset="0"/>
                <a:ea typeface="MS PGothic" charset="0"/>
                <a:sym typeface="Symbol" charset="0"/>
              </a:rPr>
              <a:t>uvwxy</a:t>
            </a:r>
            <a:r>
              <a:rPr lang="en-US" sz="2000" dirty="0">
                <a:latin typeface="Arial" charset="0"/>
                <a:ea typeface="MS PGothic" charset="0"/>
                <a:sym typeface="Symbol" charset="0"/>
              </a:rPr>
              <a:t> </a:t>
            </a:r>
          </a:p>
          <a:p>
            <a:r>
              <a:rPr lang="en-US" sz="2000" dirty="0">
                <a:latin typeface="Arial" charset="0"/>
                <a:ea typeface="MS PGothic" charset="0"/>
                <a:sym typeface="Symbol" charset="0"/>
              </a:rPr>
              <a:t>Clearly, then, we know S ⇒* </a:t>
            </a:r>
            <a:r>
              <a:rPr lang="en-US" sz="2000" dirty="0" err="1">
                <a:latin typeface="Arial" charset="0"/>
                <a:ea typeface="MS PGothic" charset="0"/>
                <a:sym typeface="Symbol" charset="0"/>
              </a:rPr>
              <a:t>uTy</a:t>
            </a:r>
            <a:r>
              <a:rPr lang="en-US" sz="2000" dirty="0">
                <a:latin typeface="Arial" charset="0"/>
                <a:ea typeface="MS PGothic" charset="0"/>
                <a:sym typeface="Symbol" charset="0"/>
              </a:rPr>
              <a:t>; T ⇒* </a:t>
            </a:r>
            <a:r>
              <a:rPr lang="en-US" sz="2000" dirty="0" err="1">
                <a:latin typeface="Arial" charset="0"/>
                <a:ea typeface="MS PGothic" charset="0"/>
                <a:sym typeface="Symbol" charset="0"/>
              </a:rPr>
              <a:t>vTx</a:t>
            </a:r>
            <a:r>
              <a:rPr lang="en-US" sz="2000" dirty="0">
                <a:latin typeface="Arial" charset="0"/>
                <a:ea typeface="MS PGothic" charset="0"/>
                <a:sym typeface="Symbol" charset="0"/>
              </a:rPr>
              <a:t>; and T ⇒* w</a:t>
            </a:r>
          </a:p>
          <a:p>
            <a:r>
              <a:rPr lang="en-US" sz="2000" dirty="0">
                <a:latin typeface="Arial" charset="0"/>
                <a:ea typeface="MS PGothic" charset="0"/>
                <a:sym typeface="Symbol" charset="0"/>
              </a:rPr>
              <a:t>But then, we can start with S ⇒* </a:t>
            </a:r>
            <a:r>
              <a:rPr lang="en-US" sz="2000" dirty="0" err="1">
                <a:latin typeface="Arial" charset="0"/>
                <a:ea typeface="MS PGothic" charset="0"/>
                <a:sym typeface="Symbol" charset="0"/>
              </a:rPr>
              <a:t>uTy</a:t>
            </a:r>
            <a:r>
              <a:rPr lang="en-US" sz="2000" dirty="0">
                <a:latin typeface="Arial" charset="0"/>
                <a:ea typeface="MS PGothic" charset="0"/>
                <a:sym typeface="Symbol" charset="0"/>
              </a:rPr>
              <a:t>; repeat T ⇒* </a:t>
            </a:r>
            <a:r>
              <a:rPr lang="en-US" sz="2000" dirty="0" err="1">
                <a:latin typeface="Arial" charset="0"/>
                <a:ea typeface="MS PGothic" charset="0"/>
                <a:sym typeface="Symbol" charset="0"/>
              </a:rPr>
              <a:t>vTx</a:t>
            </a:r>
            <a:r>
              <a:rPr lang="en-US" sz="2000" dirty="0">
                <a:latin typeface="Arial" charset="0"/>
                <a:ea typeface="MS PGothic" charset="0"/>
                <a:sym typeface="Symbol" charset="0"/>
              </a:rPr>
              <a:t> zero or more times; and then apply T ⇒* w.</a:t>
            </a:r>
          </a:p>
          <a:p>
            <a:r>
              <a:rPr lang="en-US" sz="2000" dirty="0">
                <a:latin typeface="Arial" charset="0"/>
                <a:ea typeface="MS PGothic" charset="0"/>
                <a:sym typeface="Symbol" charset="0"/>
              </a:rPr>
              <a:t>But then, S ⇒* </a:t>
            </a:r>
            <a:r>
              <a:rPr lang="en-US" sz="2000" dirty="0" err="1">
                <a:latin typeface="Arial" charset="0"/>
                <a:ea typeface="MS PGothic" charset="0"/>
                <a:sym typeface="Symbol" charset="0"/>
              </a:rPr>
              <a:t>uv</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wx</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y</a:t>
            </a:r>
            <a:r>
              <a:rPr lang="en-US" sz="2000" dirty="0">
                <a:latin typeface="Arial" charset="0"/>
                <a:ea typeface="MS PGothic" charset="0"/>
                <a:sym typeface="Symbol" charset="0"/>
              </a:rPr>
              <a:t> for all i≥0, and thus </a:t>
            </a:r>
            <a:r>
              <a:rPr lang="en-US" sz="2000" dirty="0" err="1">
                <a:latin typeface="Arial" charset="0"/>
                <a:ea typeface="MS PGothic" charset="0"/>
                <a:sym typeface="Symbol" charset="0"/>
              </a:rPr>
              <a:t>uv</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wx</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y</a:t>
            </a:r>
            <a:r>
              <a:rPr lang="en-US" sz="2000" dirty="0">
                <a:latin typeface="Arial" charset="0"/>
                <a:ea typeface="MS PGothic" charset="0"/>
                <a:sym typeface="Symbol" charset="0"/>
              </a:rPr>
              <a:t>  L, for all </a:t>
            </a:r>
            <a:r>
              <a:rPr lang="en-US" sz="2000" dirty="0" err="1">
                <a:latin typeface="Arial" charset="0"/>
                <a:ea typeface="MS PGothic" charset="0"/>
                <a:sym typeface="Symbol" charset="0"/>
              </a:rPr>
              <a:t>i</a:t>
            </a:r>
            <a:r>
              <a:rPr lang="en-US" sz="2000" dirty="0">
                <a:latin typeface="Arial" charset="0"/>
                <a:ea typeface="MS PGothic" charset="0"/>
                <a:sym typeface="Symbol" charset="0"/>
              </a:rPr>
              <a:t> ≥0.</a:t>
            </a:r>
          </a:p>
        </p:txBody>
      </p:sp>
      <p:sp>
        <p:nvSpPr>
          <p:cNvPr id="983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466B781-1047-C04F-A4FB-50537A5BA2FD}" type="datetime1">
              <a:rPr lang="en-US" smtClean="0"/>
              <a:t>4/7/19</a:t>
            </a:fld>
            <a:endParaRPr lang="en-US"/>
          </a:p>
        </p:txBody>
      </p:sp>
      <p:sp>
        <p:nvSpPr>
          <p:cNvPr id="983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639CD7D-92E4-D54D-B030-9077F0C32493}" type="slidenum">
              <a:rPr lang="en-US"/>
              <a:pPr/>
              <a:t>181</a:t>
            </a:fld>
            <a:endParaRPr lang="en-US"/>
          </a:p>
        </p:txBody>
      </p:sp>
      <p:sp>
        <p:nvSpPr>
          <p:cNvPr id="7" name="Footer Placeholder 4">
            <a:extLst>
              <a:ext uri="{FF2B5EF4-FFF2-40B4-BE49-F238E27FC236}">
                <a16:creationId xmlns:a16="http://schemas.microsoft.com/office/drawing/2014/main" id="{D52F788F-6256-5544-A8BB-546BD7C757F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72578824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Visual Support of Proof</a:t>
            </a:r>
          </a:p>
        </p:txBody>
      </p:sp>
      <p:sp>
        <p:nvSpPr>
          <p:cNvPr id="3" name="Date Placeholder 2"/>
          <p:cNvSpPr>
            <a:spLocks noGrp="1"/>
          </p:cNvSpPr>
          <p:nvPr>
            <p:ph type="dt" sz="half" idx="10"/>
          </p:nvPr>
        </p:nvSpPr>
        <p:spPr/>
        <p:txBody>
          <a:bodyPr/>
          <a:lstStyle/>
          <a:p>
            <a:fld id="{D663C487-EA58-2D4E-AC70-3BBE1376CB39}" type="datetime1">
              <a:rPr lang="en-US" smtClean="0"/>
              <a:t>4/7/19</a:t>
            </a:fld>
            <a:endParaRPr lang="en-US"/>
          </a:p>
        </p:txBody>
      </p:sp>
      <p:sp>
        <p:nvSpPr>
          <p:cNvPr id="5" name="Slide Number Placeholder 4"/>
          <p:cNvSpPr>
            <a:spLocks noGrp="1"/>
          </p:cNvSpPr>
          <p:nvPr>
            <p:ph type="sldNum" sz="quarter" idx="12"/>
          </p:nvPr>
        </p:nvSpPr>
        <p:spPr/>
        <p:txBody>
          <a:bodyPr/>
          <a:lstStyle/>
          <a:p>
            <a:fld id="{5F8E28D9-431E-8740-9B48-008ADE63E310}" type="slidenum">
              <a:rPr lang="en-US" smtClean="0"/>
              <a:pPr/>
              <a:t>182</a:t>
            </a:fld>
            <a:endParaRPr lang="en-US"/>
          </a:p>
        </p:txBody>
      </p:sp>
      <p:grpSp>
        <p:nvGrpSpPr>
          <p:cNvPr id="6" name="Group 5"/>
          <p:cNvGrpSpPr/>
          <p:nvPr/>
        </p:nvGrpSpPr>
        <p:grpSpPr>
          <a:xfrm>
            <a:off x="299990" y="1743052"/>
            <a:ext cx="2643206" cy="2928958"/>
            <a:chOff x="571472" y="1571612"/>
            <a:chExt cx="2643206" cy="2928958"/>
          </a:xfrm>
        </p:grpSpPr>
        <p:cxnSp>
          <p:nvCxnSpPr>
            <p:cNvPr id="7" name="Straight Connector 6"/>
            <p:cNvCxnSpPr/>
            <p:nvPr/>
          </p:nvCxnSpPr>
          <p:spPr>
            <a:xfrm rot="16200000" flipH="1">
              <a:off x="1464447" y="3250405"/>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71472" y="1571612"/>
              <a:ext cx="2643206" cy="2928958"/>
              <a:chOff x="571472" y="1571612"/>
              <a:chExt cx="2643206" cy="2928958"/>
            </a:xfrm>
          </p:grpSpPr>
          <p:sp>
            <p:nvSpPr>
              <p:cNvPr id="9" name="Isosceles Triangle 6"/>
              <p:cNvSpPr/>
              <p:nvPr/>
            </p:nvSpPr>
            <p:spPr>
              <a:xfrm>
                <a:off x="571472" y="1571612"/>
                <a:ext cx="2643206" cy="292895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16200000" flipH="1">
                <a:off x="1500166" y="3786190"/>
                <a:ext cx="928694" cy="50006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035819" y="3821909"/>
                <a:ext cx="928694" cy="42862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1" idx="0"/>
              </p:cNvCxnSpPr>
              <p:nvPr/>
            </p:nvCxnSpPr>
            <p:spPr>
              <a:xfrm rot="16200000" flipH="1" flipV="1">
                <a:off x="1267992" y="2089538"/>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572398" y="32146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43042" y="264318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15" name="TextBox 14"/>
              <p:cNvSpPr txBox="1"/>
              <p:nvPr/>
            </p:nvSpPr>
            <p:spPr>
              <a:xfrm>
                <a:off x="1571604" y="335756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cxnSp>
            <p:nvCxnSpPr>
              <p:cNvPr id="16" name="Straight Connector 15"/>
              <p:cNvCxnSpPr/>
              <p:nvPr/>
            </p:nvCxnSpPr>
            <p:spPr>
              <a:xfrm rot="5400000">
                <a:off x="535753" y="3250405"/>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cxnSp>
        <p:nvCxnSpPr>
          <p:cNvPr id="18" name="Straight Connector 17"/>
          <p:cNvCxnSpPr>
            <a:stCxn id="53" idx="0"/>
          </p:cNvCxnSpPr>
          <p:nvPr/>
        </p:nvCxnSpPr>
        <p:spPr>
          <a:xfrm rot="16200000" flipH="1" flipV="1">
            <a:off x="3801652" y="2241938"/>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3" idx="4"/>
          </p:cNvCxnSpPr>
          <p:nvPr/>
        </p:nvCxnSpPr>
        <p:spPr>
          <a:xfrm>
            <a:off x="4748206" y="4643446"/>
            <a:ext cx="1000132" cy="95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105132" y="1724012"/>
            <a:ext cx="2643206" cy="3848128"/>
            <a:chOff x="3714744" y="1724012"/>
            <a:chExt cx="2643206" cy="3848128"/>
          </a:xfrm>
        </p:grpSpPr>
        <p:cxnSp>
          <p:nvCxnSpPr>
            <p:cNvPr id="23" name="Straight Connector 22"/>
            <p:cNvCxnSpPr/>
            <p:nvPr/>
          </p:nvCxnSpPr>
          <p:spPr>
            <a:xfrm rot="16200000" flipH="1">
              <a:off x="4536281" y="4241014"/>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714744" y="1724012"/>
              <a:ext cx="2643206" cy="3848128"/>
              <a:chOff x="3748074" y="1724012"/>
              <a:chExt cx="2643206" cy="3848128"/>
            </a:xfrm>
          </p:grpSpPr>
          <p:grpSp>
            <p:nvGrpSpPr>
              <p:cNvPr id="25" name="Group 24"/>
              <p:cNvGrpSpPr/>
              <p:nvPr/>
            </p:nvGrpSpPr>
            <p:grpSpPr>
              <a:xfrm>
                <a:off x="3748075" y="1724012"/>
                <a:ext cx="2633649" cy="3848128"/>
                <a:chOff x="3714744" y="1724012"/>
                <a:chExt cx="2633649" cy="3848128"/>
              </a:xfrm>
            </p:grpSpPr>
            <p:cxnSp>
              <p:nvCxnSpPr>
                <p:cNvPr id="37" name="Straight Connector 36"/>
                <p:cNvCxnSpPr/>
                <p:nvPr/>
              </p:nvCxnSpPr>
              <p:spPr>
                <a:xfrm rot="5400000">
                  <a:off x="3607587" y="4250537"/>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679025" y="3402805"/>
                  <a:ext cx="1643074"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4607719" y="3393282"/>
                  <a:ext cx="1643074"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4607322" y="4750206"/>
                  <a:ext cx="1072364" cy="57150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071537" y="4785925"/>
                  <a:ext cx="1072364" cy="50006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3" idx="0"/>
                  <a:endCxn id="53" idx="4"/>
                </p:cNvCxnSpPr>
                <p:nvPr/>
              </p:nvCxnSpPr>
              <p:spPr>
                <a:xfrm rot="16200000" flipH="1">
                  <a:off x="4223113" y="2527690"/>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3" idx="0"/>
                </p:cNvCxnSpPr>
                <p:nvPr/>
              </p:nvCxnSpPr>
              <p:spPr>
                <a:xfrm rot="16200000" flipH="1" flipV="1">
                  <a:off x="2949159" y="2522927"/>
                  <a:ext cx="2919434"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714744" y="4643446"/>
                  <a:ext cx="71438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00496" y="5500702"/>
                  <a:ext cx="178595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748074" y="1724012"/>
                <a:ext cx="2643206" cy="3695729"/>
                <a:chOff x="3714744" y="1724012"/>
                <a:chExt cx="2643206" cy="3695729"/>
              </a:xfrm>
            </p:grpSpPr>
            <p:cxnSp>
              <p:nvCxnSpPr>
                <p:cNvPr id="27" name="Straight Connector 26"/>
                <p:cNvCxnSpPr/>
                <p:nvPr/>
              </p:nvCxnSpPr>
              <p:spPr>
                <a:xfrm rot="5400000">
                  <a:off x="4715670" y="33670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715670" y="41425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58546" y="4643446"/>
                  <a:ext cx="3587" cy="77629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714744" y="1724012"/>
                  <a:ext cx="2643206" cy="2928958"/>
                  <a:chOff x="3714744" y="1724012"/>
                  <a:chExt cx="2643206" cy="2928958"/>
                </a:xfrm>
              </p:grpSpPr>
              <p:sp>
                <p:nvSpPr>
                  <p:cNvPr id="31" name="Isosceles Triangle 48"/>
                  <p:cNvSpPr/>
                  <p:nvPr/>
                </p:nvSpPr>
                <p:spPr>
                  <a:xfrm>
                    <a:off x="3714744" y="1724012"/>
                    <a:ext cx="2643206" cy="2928958"/>
                  </a:xfrm>
                  <a:prstGeom prst="triangle">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714876" y="2795582"/>
                    <a:ext cx="500066" cy="1776426"/>
                    <a:chOff x="4714876" y="2795582"/>
                    <a:chExt cx="500066" cy="1776426"/>
                  </a:xfrm>
                </p:grpSpPr>
                <p:sp>
                  <p:nvSpPr>
                    <p:cNvPr id="33" name="TextBox 32"/>
                    <p:cNvSpPr txBox="1"/>
                    <p:nvPr/>
                  </p:nvSpPr>
                  <p:spPr>
                    <a:xfrm>
                      <a:off x="4786314" y="279558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34" name="TextBox 33"/>
                    <p:cNvSpPr txBox="1"/>
                    <p:nvPr/>
                  </p:nvSpPr>
                  <p:spPr>
                    <a:xfrm>
                      <a:off x="4714876" y="350996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35" name="TextBox 34"/>
                    <p:cNvSpPr txBox="1"/>
                    <p:nvPr/>
                  </p:nvSpPr>
                  <p:spPr>
                    <a:xfrm>
                      <a:off x="4714876" y="4202676"/>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grpSp>
            </p:grpSp>
          </p:grpSp>
        </p:grpSp>
      </p:grpSp>
      <p:graphicFrame>
        <p:nvGraphicFramePr>
          <p:cNvPr id="47" name="Object 7"/>
          <p:cNvGraphicFramePr>
            <a:graphicFrameLocks noChangeAspect="1"/>
          </p:cNvGraphicFramePr>
          <p:nvPr/>
        </p:nvGraphicFramePr>
        <p:xfrm>
          <a:off x="2571736" y="2571744"/>
          <a:ext cx="952500" cy="457200"/>
        </p:xfrm>
        <a:graphic>
          <a:graphicData uri="http://schemas.openxmlformats.org/presentationml/2006/ole">
            <mc:AlternateContent xmlns:mc="http://schemas.openxmlformats.org/markup-compatibility/2006">
              <mc:Choice xmlns:v="urn:schemas-microsoft-com:vml" Requires="v">
                <p:oleObj spid="_x0000_s1193" name="משוואה" r:id="rId3" imgW="317160" imgH="152280" progId="Equation.3">
                  <p:embed/>
                </p:oleObj>
              </mc:Choice>
              <mc:Fallback>
                <p:oleObj name="משוואה" r:id="rId3" imgW="317160" imgH="152280" progId="Equation.3">
                  <p:embed/>
                  <p:pic>
                    <p:nvPicPr>
                      <p:cNvPr id="4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2571744"/>
                        <a:ext cx="952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8" name="Straight Arrow Connector 47"/>
          <p:cNvCxnSpPr/>
          <p:nvPr/>
        </p:nvCxnSpPr>
        <p:spPr>
          <a:xfrm>
            <a:off x="2571736" y="2500306"/>
            <a:ext cx="1214446"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9" name="Object 7"/>
          <p:cNvGraphicFramePr>
            <a:graphicFrameLocks noChangeAspect="1"/>
          </p:cNvGraphicFramePr>
          <p:nvPr/>
        </p:nvGraphicFramePr>
        <p:xfrm>
          <a:off x="5376858" y="2543172"/>
          <a:ext cx="914400" cy="457200"/>
        </p:xfrm>
        <a:graphic>
          <a:graphicData uri="http://schemas.openxmlformats.org/presentationml/2006/ole">
            <mc:AlternateContent xmlns:mc="http://schemas.openxmlformats.org/markup-compatibility/2006">
              <mc:Choice xmlns:v="urn:schemas-microsoft-com:vml" Requires="v">
                <p:oleObj spid="_x0000_s1194" name="משוואה" r:id="rId5" imgW="304560" imgH="152280" progId="Equation.3">
                  <p:embed/>
                </p:oleObj>
              </mc:Choice>
              <mc:Fallback>
                <p:oleObj name="משוואה" r:id="rId5" imgW="304560" imgH="152280" progId="Equation.3">
                  <p:embed/>
                  <p:pic>
                    <p:nvPicPr>
                      <p:cNvPr id="4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858" y="2543172"/>
                        <a:ext cx="914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0" name="Straight Arrow Connector 49"/>
          <p:cNvCxnSpPr/>
          <p:nvPr/>
        </p:nvCxnSpPr>
        <p:spPr>
          <a:xfrm>
            <a:off x="5286380" y="2500306"/>
            <a:ext cx="1214446"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929322" y="1724012"/>
            <a:ext cx="2643206" cy="2990872"/>
            <a:chOff x="5929322" y="1724012"/>
            <a:chExt cx="2643206" cy="2990872"/>
          </a:xfrm>
        </p:grpSpPr>
        <p:cxnSp>
          <p:nvCxnSpPr>
            <p:cNvPr id="52" name="Straight Connector 51"/>
            <p:cNvCxnSpPr/>
            <p:nvPr/>
          </p:nvCxnSpPr>
          <p:spPr>
            <a:xfrm>
              <a:off x="6715140" y="4071942"/>
              <a:ext cx="92869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929322" y="1724012"/>
              <a:ext cx="2643206" cy="2990872"/>
              <a:chOff x="6572264" y="1724012"/>
              <a:chExt cx="2643206" cy="2990872"/>
            </a:xfrm>
          </p:grpSpPr>
          <p:cxnSp>
            <p:nvCxnSpPr>
              <p:cNvPr id="54" name="Straight Connector 53"/>
              <p:cNvCxnSpPr/>
              <p:nvPr/>
            </p:nvCxnSpPr>
            <p:spPr>
              <a:xfrm rot="5400000">
                <a:off x="6572264" y="3500438"/>
                <a:ext cx="1571636" cy="71438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572396" y="2857496"/>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grpSp>
            <p:nvGrpSpPr>
              <p:cNvPr id="56" name="Group 55"/>
              <p:cNvGrpSpPr/>
              <p:nvPr/>
            </p:nvGrpSpPr>
            <p:grpSpPr>
              <a:xfrm>
                <a:off x="6572264" y="1724012"/>
                <a:ext cx="2643206" cy="2990872"/>
                <a:chOff x="6500826" y="1724012"/>
                <a:chExt cx="2643206" cy="2990872"/>
              </a:xfrm>
            </p:grpSpPr>
            <p:grpSp>
              <p:nvGrpSpPr>
                <p:cNvPr id="57" name="Group 46"/>
                <p:cNvGrpSpPr/>
                <p:nvPr/>
              </p:nvGrpSpPr>
              <p:grpSpPr>
                <a:xfrm>
                  <a:off x="6500826" y="1724012"/>
                  <a:ext cx="2643206" cy="2928958"/>
                  <a:chOff x="571472" y="1571612"/>
                  <a:chExt cx="2643206" cy="2928958"/>
                </a:xfrm>
              </p:grpSpPr>
              <p:sp>
                <p:nvSpPr>
                  <p:cNvPr id="64" name="Isosceles Triangle 90"/>
                  <p:cNvSpPr/>
                  <p:nvPr/>
                </p:nvSpPr>
                <p:spPr>
                  <a:xfrm>
                    <a:off x="571472" y="1571612"/>
                    <a:ext cx="2643206" cy="2928958"/>
                  </a:xfrm>
                  <a:prstGeom prst="triangle">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rot="16200000" flipH="1" flipV="1">
                    <a:off x="1267992" y="2089538"/>
                    <a:ext cx="1143010" cy="107157"/>
                  </a:xfrm>
                  <a:prstGeom prst="line">
                    <a:avLst/>
                  </a:prstGeom>
                  <a:ln>
                    <a:noFill/>
                    <a:prstDash val="sysDash"/>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rot="16200000" flipH="1">
                  <a:off x="7322363" y="3464719"/>
                  <a:ext cx="1643074" cy="8572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7018751" y="2527690"/>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flipV="1">
                  <a:off x="5697149" y="2527689"/>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500826" y="4643446"/>
                  <a:ext cx="50006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572528" y="4643446"/>
                  <a:ext cx="571504" cy="95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67" name="Straight Connector 66"/>
          <p:cNvCxnSpPr/>
          <p:nvPr/>
        </p:nvCxnSpPr>
        <p:spPr>
          <a:xfrm rot="16200000" flipH="1" flipV="1">
            <a:off x="6625842" y="2303853"/>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447800" y="1390640"/>
            <a:ext cx="428628" cy="369332"/>
          </a:xfrm>
          <a:prstGeom prst="rect">
            <a:avLst/>
          </a:prstGeom>
          <a:noFill/>
        </p:spPr>
        <p:txBody>
          <a:bodyPr wrap="square" rtlCol="0">
            <a:spAutoFit/>
          </a:bodyPr>
          <a:lstStyle/>
          <a:p>
            <a:r>
              <a:rPr lang="en-US" i="1">
                <a:latin typeface="Times New Roman" pitchFamily="18" charset="0"/>
                <a:cs typeface="Times New Roman" pitchFamily="18" charset="0"/>
              </a:rPr>
              <a:t>S</a:t>
            </a:r>
          </a:p>
        </p:txBody>
      </p:sp>
      <p:sp>
        <p:nvSpPr>
          <p:cNvPr id="69" name="TextBox 68"/>
          <p:cNvSpPr txBox="1"/>
          <p:nvPr/>
        </p:nvSpPr>
        <p:spPr>
          <a:xfrm>
            <a:off x="4295772" y="1371600"/>
            <a:ext cx="428628" cy="369332"/>
          </a:xfrm>
          <a:prstGeom prst="rect">
            <a:avLst/>
          </a:prstGeom>
          <a:noFill/>
        </p:spPr>
        <p:txBody>
          <a:bodyPr wrap="square" rtlCol="0">
            <a:spAutoFit/>
          </a:bodyPr>
          <a:lstStyle/>
          <a:p>
            <a:r>
              <a:rPr lang="en-US" i="1">
                <a:latin typeface="Times New Roman" pitchFamily="18" charset="0"/>
                <a:cs typeface="Times New Roman" pitchFamily="18" charset="0"/>
              </a:rPr>
              <a:t>S</a:t>
            </a:r>
          </a:p>
        </p:txBody>
      </p:sp>
      <p:sp>
        <p:nvSpPr>
          <p:cNvPr id="70" name="TextBox 69"/>
          <p:cNvSpPr txBox="1"/>
          <p:nvPr/>
        </p:nvSpPr>
        <p:spPr>
          <a:xfrm>
            <a:off x="7115172" y="1371600"/>
            <a:ext cx="428628" cy="369332"/>
          </a:xfrm>
          <a:prstGeom prst="rect">
            <a:avLst/>
          </a:prstGeom>
          <a:noFill/>
        </p:spPr>
        <p:txBody>
          <a:bodyPr wrap="square" rtlCol="0">
            <a:spAutoFit/>
          </a:bodyPr>
          <a:lstStyle/>
          <a:p>
            <a:r>
              <a:rPr lang="en-US" i="1" dirty="0">
                <a:latin typeface="Times New Roman" pitchFamily="18" charset="0"/>
                <a:cs typeface="Times New Roman" pitchFamily="18" charset="0"/>
              </a:rPr>
              <a:t>S</a:t>
            </a:r>
          </a:p>
        </p:txBody>
      </p:sp>
      <p:cxnSp>
        <p:nvCxnSpPr>
          <p:cNvPr id="71" name="Straight Connector 70"/>
          <p:cNvCxnSpPr/>
          <p:nvPr/>
        </p:nvCxnSpPr>
        <p:spPr>
          <a:xfrm flipH="1">
            <a:off x="7046142" y="3226828"/>
            <a:ext cx="40458" cy="7832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407318" y="3879294"/>
            <a:ext cx="40458" cy="7832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33342" y="4757169"/>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v    w     x    y</a:t>
            </a:r>
          </a:p>
        </p:txBody>
      </p:sp>
      <p:sp>
        <p:nvSpPr>
          <p:cNvPr id="77" name="TextBox 76"/>
          <p:cNvSpPr txBox="1"/>
          <p:nvPr/>
        </p:nvSpPr>
        <p:spPr>
          <a:xfrm>
            <a:off x="6881810" y="4117169"/>
            <a:ext cx="509590" cy="400110"/>
          </a:xfrm>
          <a:prstGeom prst="rect">
            <a:avLst/>
          </a:prstGeom>
          <a:noFill/>
        </p:spPr>
        <p:txBody>
          <a:bodyPr wrap="square" rtlCol="0">
            <a:spAutoFit/>
          </a:bodyPr>
          <a:lstStyle/>
          <a:p>
            <a:r>
              <a:rPr lang="en-US" sz="2000">
                <a:latin typeface="Segoe Print" charset="0"/>
                <a:ea typeface="Segoe Print" charset="0"/>
                <a:cs typeface="Segoe Print" charset="0"/>
              </a:rPr>
              <a:t>w</a:t>
            </a:r>
            <a:endParaRPr lang="en-US" sz="2000" dirty="0"/>
          </a:p>
        </p:txBody>
      </p:sp>
      <p:sp>
        <p:nvSpPr>
          <p:cNvPr id="78" name="TextBox 77"/>
          <p:cNvSpPr txBox="1"/>
          <p:nvPr/>
        </p:nvSpPr>
        <p:spPr>
          <a:xfrm>
            <a:off x="5929322" y="4705360"/>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y</a:t>
            </a:r>
          </a:p>
        </p:txBody>
      </p:sp>
      <p:sp>
        <p:nvSpPr>
          <p:cNvPr id="79" name="TextBox 78"/>
          <p:cNvSpPr txBox="1"/>
          <p:nvPr/>
        </p:nvSpPr>
        <p:spPr>
          <a:xfrm>
            <a:off x="3098013" y="4580014"/>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v           x    y</a:t>
            </a:r>
          </a:p>
        </p:txBody>
      </p:sp>
      <p:sp>
        <p:nvSpPr>
          <p:cNvPr id="80" name="TextBox 79"/>
          <p:cNvSpPr txBox="1"/>
          <p:nvPr/>
        </p:nvSpPr>
        <p:spPr>
          <a:xfrm>
            <a:off x="3428985" y="5491178"/>
            <a:ext cx="1819287" cy="400110"/>
          </a:xfrm>
          <a:prstGeom prst="rect">
            <a:avLst/>
          </a:prstGeom>
          <a:noFill/>
        </p:spPr>
        <p:txBody>
          <a:bodyPr wrap="square" rtlCol="0">
            <a:spAutoFit/>
          </a:bodyPr>
          <a:lstStyle/>
          <a:p>
            <a:r>
              <a:rPr lang="en-US" sz="2000">
                <a:latin typeface="Segoe Print" charset="0"/>
                <a:ea typeface="Segoe Print" charset="0"/>
                <a:cs typeface="Segoe Print" charset="0"/>
              </a:rPr>
              <a:t>v     w     x</a:t>
            </a:r>
            <a:endParaRPr lang="en-US" sz="2000" dirty="0">
              <a:latin typeface="Segoe Print" charset="0"/>
              <a:ea typeface="Segoe Print" charset="0"/>
              <a:cs typeface="Segoe Print" charset="0"/>
            </a:endParaRPr>
          </a:p>
        </p:txBody>
      </p:sp>
      <p:sp>
        <p:nvSpPr>
          <p:cNvPr id="72" name="Footer Placeholder 4">
            <a:extLst>
              <a:ext uri="{FF2B5EF4-FFF2-40B4-BE49-F238E27FC236}">
                <a16:creationId xmlns:a16="http://schemas.microsoft.com/office/drawing/2014/main" id="{4A55EB97-A369-9244-85B2-BF5C44E8B6E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94671969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atin typeface="Arial" charset="0"/>
                <a:ea typeface="MS PGothic" charset="0"/>
              </a:rPr>
              <a:t>Lemma’s Adversarial Process</a:t>
            </a:r>
          </a:p>
        </p:txBody>
      </p:sp>
      <p:sp>
        <p:nvSpPr>
          <p:cNvPr id="99331" name="Content Placeholder 2"/>
          <p:cNvSpPr>
            <a:spLocks noGrp="1"/>
          </p:cNvSpPr>
          <p:nvPr>
            <p:ph idx="1"/>
          </p:nvPr>
        </p:nvSpPr>
        <p:spPr/>
        <p:txBody>
          <a:bodyPr/>
          <a:lstStyle/>
          <a:p>
            <a:r>
              <a:rPr lang="en-US" sz="1800" dirty="0">
                <a:latin typeface="Arial" charset="0"/>
                <a:ea typeface="MS PGothic" charset="0"/>
                <a:sym typeface="Symbol" charset="0"/>
              </a:rPr>
              <a:t>Assume L =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n&gt;0 } is a CFL</a:t>
            </a:r>
          </a:p>
          <a:p>
            <a:r>
              <a:rPr lang="en-US" sz="1800" dirty="0">
                <a:latin typeface="Arial" charset="0"/>
                <a:ea typeface="MS PGothic" charset="0"/>
                <a:sym typeface="Symbol" charset="0"/>
              </a:rPr>
              <a:t>P.L.: Provides N&gt;0	</a:t>
            </a:r>
            <a:r>
              <a:rPr lang="en-US" sz="1600" dirty="0">
                <a:solidFill>
                  <a:srgbClr val="CC3300"/>
                </a:solidFill>
                <a:latin typeface="Arial" charset="0"/>
                <a:ea typeface="MS PGothic" charset="0"/>
                <a:sym typeface="Symbol" charset="0"/>
              </a:rPr>
              <a:t>We CANNOT choose N; that’s the P.L.’s job</a:t>
            </a:r>
          </a:p>
          <a:p>
            <a:r>
              <a:rPr lang="en-US" sz="1800" dirty="0">
                <a:latin typeface="Arial" charset="0"/>
                <a:ea typeface="MS PGothic" charset="0"/>
                <a:sym typeface="Symbol" charset="0"/>
              </a:rPr>
              <a:t>Our turn: Choose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L	</a:t>
            </a:r>
            <a:r>
              <a:rPr lang="en-US" sz="1600" dirty="0">
                <a:solidFill>
                  <a:srgbClr val="004E00"/>
                </a:solidFill>
                <a:latin typeface="Arial" charset="0"/>
                <a:ea typeface="MS PGothic" charset="0"/>
                <a:sym typeface="Symbol" charset="0"/>
              </a:rPr>
              <a:t>We get to select a string in L</a:t>
            </a:r>
          </a:p>
          <a:p>
            <a:r>
              <a:rPr lang="en-US" sz="1800" dirty="0">
                <a:latin typeface="Arial" charset="0"/>
                <a:ea typeface="MS PGothic" charset="0"/>
                <a:sym typeface="Symbol" charset="0"/>
              </a:rPr>
              <a:t>P.L.: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a:t>
            </a:r>
            <a:r>
              <a:rPr lang="en-US" sz="1800" dirty="0" err="1">
                <a:latin typeface="Arial" charset="0"/>
                <a:ea typeface="MS PGothic" charset="0"/>
                <a:sym typeface="Symbol" charset="0"/>
              </a:rPr>
              <a:t>uvwxy</a:t>
            </a:r>
            <a:r>
              <a:rPr lang="en-US" sz="1800" dirty="0">
                <a:latin typeface="Arial" charset="0"/>
                <a:ea typeface="MS PGothic" charset="0"/>
                <a:sym typeface="Symbol" charset="0"/>
              </a:rPr>
              <a:t>, where |</a:t>
            </a:r>
            <a:r>
              <a:rPr lang="en-US" sz="1800" dirty="0" err="1">
                <a:latin typeface="Arial" charset="0"/>
                <a:ea typeface="MS PGothic" charset="0"/>
                <a:sym typeface="Symbol" charset="0"/>
              </a:rPr>
              <a:t>vwx</a:t>
            </a:r>
            <a:r>
              <a:rPr lang="en-US" sz="1800" dirty="0">
                <a:latin typeface="Arial" charset="0"/>
                <a:ea typeface="MS PGothic" charset="0"/>
                <a:sym typeface="Symbol" charset="0"/>
              </a:rPr>
              <a:t>| ≤ N, |</a:t>
            </a:r>
            <a:r>
              <a:rPr lang="en-US" sz="1800" dirty="0" err="1">
                <a:latin typeface="Arial" charset="0"/>
                <a:ea typeface="MS PGothic" charset="0"/>
                <a:sym typeface="Symbol" charset="0"/>
              </a:rPr>
              <a:t>vx</a:t>
            </a:r>
            <a:r>
              <a:rPr lang="en-US" sz="1800" dirty="0">
                <a:latin typeface="Arial" charset="0"/>
                <a:ea typeface="MS PGothic" charset="0"/>
                <a:sym typeface="Symbol" charset="0"/>
              </a:rPr>
              <a:t>|&gt;0, and for all i≥0, </a:t>
            </a:r>
            <a:br>
              <a:rPr lang="en-US" sz="1800" dirty="0">
                <a:latin typeface="Arial" charset="0"/>
                <a:ea typeface="MS PGothic" charset="0"/>
                <a:sym typeface="Symbol" charset="0"/>
              </a:rPr>
            </a:br>
            <a:r>
              <a:rPr lang="en-US" sz="1800" dirty="0" err="1">
                <a:latin typeface="Arial" charset="0"/>
                <a:ea typeface="MS PGothic" charset="0"/>
                <a:sym typeface="Symbol" charset="0"/>
              </a:rPr>
              <a:t>uv</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wx</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y</a:t>
            </a:r>
            <a:r>
              <a:rPr lang="en-US" sz="1800" dirty="0">
                <a:latin typeface="Arial" charset="0"/>
                <a:ea typeface="MS PGothic" charset="0"/>
                <a:sym typeface="Symbol" charset="0"/>
              </a:rPr>
              <a:t>  L		</a:t>
            </a:r>
            <a:r>
              <a:rPr lang="en-US" sz="1600" dirty="0">
                <a:solidFill>
                  <a:srgbClr val="CC3300"/>
                </a:solidFill>
                <a:latin typeface="Arial" charset="0"/>
                <a:ea typeface="MS PGothic" charset="0"/>
                <a:sym typeface="Symbol" charset="0"/>
              </a:rPr>
              <a:t>We CANNOT choose split</a:t>
            </a:r>
            <a:r>
              <a:rPr lang="en-US" sz="1600" dirty="0">
                <a:solidFill>
                  <a:srgbClr val="7030A0"/>
                </a:solidFill>
                <a:latin typeface="Arial" charset="0"/>
                <a:ea typeface="MS PGothic" charset="0"/>
                <a:sym typeface="Symbol" charset="0"/>
              </a:rPr>
              <a:t>, but P.L. is constrained by N</a:t>
            </a:r>
          </a:p>
          <a:p>
            <a:r>
              <a:rPr lang="en-US" sz="1800" dirty="0">
                <a:latin typeface="Arial" charset="0"/>
                <a:ea typeface="MS PGothic" charset="0"/>
                <a:sym typeface="Symbol" charset="0"/>
              </a:rPr>
              <a:t>Our turn: Choose </a:t>
            </a:r>
            <a:r>
              <a:rPr lang="en-US" sz="1800" dirty="0" err="1">
                <a:latin typeface="Arial" charset="0"/>
                <a:ea typeface="MS PGothic" charset="0"/>
                <a:sym typeface="Symbol" charset="0"/>
              </a:rPr>
              <a:t>i</a:t>
            </a:r>
            <a:r>
              <a:rPr lang="en-US" sz="1800" dirty="0">
                <a:latin typeface="Arial" charset="0"/>
                <a:ea typeface="MS PGothic" charset="0"/>
                <a:sym typeface="Symbol" charset="0"/>
              </a:rPr>
              <a:t>=0.		</a:t>
            </a:r>
            <a:r>
              <a:rPr lang="en-US" sz="1600" dirty="0">
                <a:solidFill>
                  <a:srgbClr val="004E00"/>
                </a:solidFill>
                <a:latin typeface="Arial" charset="0"/>
                <a:ea typeface="MS PGothic" charset="0"/>
                <a:sym typeface="Symbol" charset="0"/>
              </a:rPr>
              <a:t>We have the power here</a:t>
            </a:r>
          </a:p>
          <a:p>
            <a:r>
              <a:rPr lang="en-US" sz="1800" dirty="0">
                <a:latin typeface="Arial" charset="0"/>
                <a:ea typeface="MS PGothic" charset="0"/>
                <a:sym typeface="Symbol" charset="0"/>
              </a:rPr>
              <a:t>P.L: Two cases: </a:t>
            </a:r>
            <a:br>
              <a:rPr lang="en-US" sz="1800" dirty="0">
                <a:latin typeface="Arial" charset="0"/>
                <a:ea typeface="MS PGothic" charset="0"/>
                <a:sym typeface="Symbol" charset="0"/>
              </a:rPr>
            </a:br>
            <a:r>
              <a:rPr lang="en-US" sz="1800" dirty="0">
                <a:latin typeface="Arial" charset="0"/>
                <a:ea typeface="MS PGothic" charset="0"/>
                <a:sym typeface="Symbol" charset="0"/>
              </a:rPr>
              <a:t>(1) </a:t>
            </a:r>
            <a:r>
              <a:rPr lang="en-US" sz="1800" dirty="0" err="1">
                <a:latin typeface="Arial" charset="0"/>
                <a:ea typeface="MS PGothic" charset="0"/>
                <a:sym typeface="Symbol" charset="0"/>
              </a:rPr>
              <a:t>vwx</a:t>
            </a:r>
            <a:r>
              <a:rPr lang="en-US" sz="1800" dirty="0">
                <a:latin typeface="Arial" charset="0"/>
                <a:ea typeface="MS PGothic" charset="0"/>
                <a:sym typeface="Symbol" charset="0"/>
              </a:rPr>
              <a:t> contains some a’s and maybe some b’s. Because </a:t>
            </a:r>
            <a:r>
              <a:rPr lang="en-US" sz="1600" dirty="0">
                <a:latin typeface="Arial" charset="0"/>
                <a:ea typeface="MS PGothic" charset="0"/>
                <a:sym typeface="Symbol" charset="0"/>
              </a:rPr>
              <a:t>|</a:t>
            </a:r>
            <a:r>
              <a:rPr lang="en-US" sz="1600" dirty="0" err="1">
                <a:latin typeface="Arial" charset="0"/>
                <a:ea typeface="MS PGothic" charset="0"/>
                <a:sym typeface="Symbol" charset="0"/>
              </a:rPr>
              <a:t>vwx</a:t>
            </a:r>
            <a:r>
              <a:rPr lang="en-US" sz="1600" dirty="0">
                <a:latin typeface="Arial" charset="0"/>
                <a:ea typeface="MS PGothic" charset="0"/>
                <a:sym typeface="Symbol" charset="0"/>
              </a:rPr>
              <a:t>| ≤ N, it cannot contain c’s if it has a’s. </a:t>
            </a:r>
            <a:r>
              <a:rPr lang="en-US" sz="1600" dirty="0" err="1">
                <a:latin typeface="Arial" charset="0"/>
                <a:ea typeface="MS PGothic" charset="0"/>
                <a:sym typeface="Symbol" charset="0"/>
              </a:rPr>
              <a:t>i</a:t>
            </a:r>
            <a:r>
              <a:rPr lang="en-US" sz="1600" dirty="0">
                <a:latin typeface="Arial" charset="0"/>
                <a:ea typeface="MS PGothic" charset="0"/>
                <a:sym typeface="Symbol" charset="0"/>
              </a:rPr>
              <a:t>=0 erases some a’s but we still have N c’s so </a:t>
            </a:r>
            <a:r>
              <a:rPr lang="en-US" sz="1600" dirty="0" err="1">
                <a:latin typeface="Arial" charset="0"/>
                <a:ea typeface="MS PGothic" charset="0"/>
                <a:sym typeface="Symbol" charset="0"/>
              </a:rPr>
              <a:t>uwy∉L</a:t>
            </a:r>
            <a:br>
              <a:rPr lang="en-US" sz="1600" dirty="0">
                <a:latin typeface="Arial" charset="0"/>
                <a:ea typeface="MS PGothic" charset="0"/>
                <a:sym typeface="Symbol" charset="0"/>
              </a:rPr>
            </a:br>
            <a:r>
              <a:rPr lang="en-US" sz="1600" dirty="0">
                <a:latin typeface="Arial" charset="0"/>
                <a:ea typeface="MS PGothic" charset="0"/>
                <a:sym typeface="Symbol" charset="0"/>
              </a:rPr>
              <a:t>(2) </a:t>
            </a:r>
            <a:r>
              <a:rPr lang="en-US" sz="1600" dirty="0" err="1">
                <a:latin typeface="Arial" charset="0"/>
                <a:ea typeface="MS PGothic" charset="0"/>
                <a:sym typeface="Symbol" charset="0"/>
              </a:rPr>
              <a:t>vwx</a:t>
            </a:r>
            <a:r>
              <a:rPr lang="en-US" sz="1600" dirty="0">
                <a:latin typeface="Arial" charset="0"/>
                <a:ea typeface="MS PGothic" charset="0"/>
                <a:sym typeface="Symbol" charset="0"/>
              </a:rPr>
              <a:t> contains no a’s. Because |</a:t>
            </a:r>
            <a:r>
              <a:rPr lang="en-US" sz="1600" dirty="0" err="1">
                <a:latin typeface="Arial" charset="0"/>
                <a:ea typeface="MS PGothic" charset="0"/>
                <a:sym typeface="Symbol" charset="0"/>
              </a:rPr>
              <a:t>vx</a:t>
            </a:r>
            <a:r>
              <a:rPr lang="en-US" sz="1600" dirty="0">
                <a:latin typeface="Arial" charset="0"/>
                <a:ea typeface="MS PGothic" charset="0"/>
                <a:sym typeface="Symbol" charset="0"/>
              </a:rPr>
              <a:t>|&gt;0, </a:t>
            </a:r>
            <a:r>
              <a:rPr lang="en-US" sz="1600" dirty="0" err="1">
                <a:latin typeface="Arial" charset="0"/>
                <a:ea typeface="MS PGothic" charset="0"/>
                <a:sym typeface="Symbol" charset="0"/>
              </a:rPr>
              <a:t>vx</a:t>
            </a:r>
            <a:r>
              <a:rPr lang="en-US" sz="1600" dirty="0">
                <a:latin typeface="Arial" charset="0"/>
                <a:ea typeface="MS PGothic" charset="0"/>
                <a:sym typeface="Symbol" charset="0"/>
              </a:rPr>
              <a:t> contains some b’s or c’s or some of each. </a:t>
            </a:r>
            <a:r>
              <a:rPr lang="en-US" sz="1600" dirty="0" err="1">
                <a:latin typeface="Arial" charset="0"/>
                <a:ea typeface="MS PGothic" charset="0"/>
                <a:sym typeface="Symbol" charset="0"/>
              </a:rPr>
              <a:t>i</a:t>
            </a:r>
            <a:r>
              <a:rPr lang="en-US" sz="1600" dirty="0">
                <a:latin typeface="Arial" charset="0"/>
                <a:ea typeface="MS PGothic" charset="0"/>
                <a:sym typeface="Symbol" charset="0"/>
              </a:rPr>
              <a:t>=0 erases some b’s and/or c’s but we still have N a’s so </a:t>
            </a:r>
            <a:r>
              <a:rPr lang="en-US" sz="1600" dirty="0" err="1">
                <a:latin typeface="Arial" charset="0"/>
                <a:ea typeface="MS PGothic" charset="0"/>
                <a:sym typeface="Symbol" charset="0"/>
              </a:rPr>
              <a:t>uwy∉L</a:t>
            </a:r>
            <a:endParaRPr lang="en-US" sz="1800" dirty="0">
              <a:latin typeface="Arial" charset="0"/>
              <a:ea typeface="MS PGothic" charset="0"/>
              <a:sym typeface="Symbol" charset="0"/>
            </a:endParaRPr>
          </a:p>
          <a:p>
            <a:r>
              <a:rPr lang="en-US" sz="1800" dirty="0">
                <a:latin typeface="Arial" charset="0"/>
                <a:ea typeface="MS PGothic" charset="0"/>
                <a:sym typeface="Symbol" charset="0"/>
              </a:rPr>
              <a:t>CONTRADICTION, so L is </a:t>
            </a:r>
            <a:r>
              <a:rPr lang="en-US" sz="1800" u="sng" dirty="0">
                <a:latin typeface="Arial" charset="0"/>
                <a:ea typeface="MS PGothic" charset="0"/>
                <a:sym typeface="Symbol" charset="0"/>
              </a:rPr>
              <a:t>NOT</a:t>
            </a:r>
            <a:r>
              <a:rPr lang="en-US" sz="1800" dirty="0">
                <a:latin typeface="Arial" charset="0"/>
                <a:ea typeface="MS PGothic" charset="0"/>
                <a:sym typeface="Symbol" charset="0"/>
              </a:rPr>
              <a:t> a CFL</a:t>
            </a:r>
          </a:p>
        </p:txBody>
      </p:sp>
      <p:sp>
        <p:nvSpPr>
          <p:cNvPr id="993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80AE1E1-E213-E14D-9D09-F1E5C45D761F}" type="datetime1">
              <a:rPr lang="en-US" smtClean="0"/>
              <a:t>4/7/19</a:t>
            </a:fld>
            <a:endParaRPr lang="en-US"/>
          </a:p>
        </p:txBody>
      </p:sp>
      <p:sp>
        <p:nvSpPr>
          <p:cNvPr id="993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6EC68-0EC4-DC4E-919D-86982EA92498}" type="slidenum">
              <a:rPr lang="en-US"/>
              <a:pPr/>
              <a:t>183</a:t>
            </a:fld>
            <a:endParaRPr lang="en-US"/>
          </a:p>
        </p:txBody>
      </p:sp>
      <p:sp>
        <p:nvSpPr>
          <p:cNvPr id="7" name="Footer Placeholder 4">
            <a:extLst>
              <a:ext uri="{FF2B5EF4-FFF2-40B4-BE49-F238E27FC236}">
                <a16:creationId xmlns:a16="http://schemas.microsoft.com/office/drawing/2014/main" id="{38E888E6-34D6-1E4B-B146-4E9AC02E05C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41305697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4/7/19</a:t>
            </a:fld>
            <a:endParaRPr lang="en-US"/>
          </a:p>
        </p:txBody>
      </p:sp>
      <p:sp>
        <p:nvSpPr>
          <p:cNvPr id="104451" name="Rectangle 2"/>
          <p:cNvSpPr>
            <a:spLocks noGrp="1" noChangeArrowheads="1"/>
          </p:cNvSpPr>
          <p:nvPr>
            <p:ph type="title" idx="4294967295"/>
          </p:nvPr>
        </p:nvSpPr>
        <p:spPr>
          <a:xfrm>
            <a:off x="228600" y="274638"/>
            <a:ext cx="8610600" cy="1143000"/>
          </a:xfrm>
        </p:spPr>
        <p:txBody>
          <a:bodyPr/>
          <a:lstStyle/>
          <a:p>
            <a:pPr eaLnBrk="1" hangingPunct="1"/>
            <a:r>
              <a:rPr lang="en-US" dirty="0">
                <a:solidFill>
                  <a:srgbClr val="CC3300"/>
                </a:solidFill>
                <a:latin typeface="Arial" charset="0"/>
                <a:ea typeface="MS PGothic" charset="0"/>
              </a:rPr>
              <a:t>Practice CFL Pumping Lemma</a:t>
            </a:r>
          </a:p>
        </p:txBody>
      </p:sp>
      <p:sp>
        <p:nvSpPr>
          <p:cNvPr id="104452" name="Rectangle 3"/>
          <p:cNvSpPr>
            <a:spLocks noGrp="1" noChangeArrowheads="1"/>
          </p:cNvSpPr>
          <p:nvPr>
            <p:ph type="body" idx="4294967295"/>
          </p:nvPr>
        </p:nvSpPr>
        <p:spPr/>
        <p:txBody>
          <a:bodyPr/>
          <a:lstStyle/>
          <a:p>
            <a:pPr lvl="0">
              <a:spcBef>
                <a:spcPct val="0"/>
              </a:spcBef>
              <a:buFont typeface="+mj-lt"/>
              <a:buAutoNum type="arabicPeriod"/>
            </a:pPr>
            <a:r>
              <a:rPr lang="en-US" altLang="en-US" sz="2000" dirty="0">
                <a:latin typeface="Arial" charset="0"/>
              </a:rPr>
              <a:t>Write a CFG to show the language is a CFL or use the Pumping Lemma for CFLs to prove that it is not for each of the following.</a:t>
            </a:r>
          </a:p>
          <a:p>
            <a:pPr marL="685800" lvl="1" indent="-228600">
              <a:spcBef>
                <a:spcPct val="0"/>
              </a:spcBef>
              <a:buFont typeface="+mj-lt"/>
              <a:buAutoNum type="alphaLcParenR"/>
            </a:pPr>
            <a:r>
              <a:rPr lang="en-US" sz="2000" b="1" dirty="0">
                <a:latin typeface="Arial" charset="0"/>
                <a:ea typeface="MS PGothic" charset="0"/>
              </a:rPr>
              <a:t> L = { </a:t>
            </a:r>
            <a:r>
              <a:rPr lang="en-US" sz="2000" b="1" dirty="0" err="1">
                <a:latin typeface="Arial" charset="0"/>
                <a:ea typeface="MS PGothic" charset="0"/>
              </a:rPr>
              <a:t>a</a:t>
            </a:r>
            <a:r>
              <a:rPr lang="en-US" sz="2000" b="1" baseline="30000" dirty="0" err="1">
                <a:latin typeface="Arial" charset="0"/>
                <a:ea typeface="MS PGothic" charset="0"/>
              </a:rPr>
              <a:t>i</a:t>
            </a:r>
            <a:r>
              <a:rPr lang="en-US" sz="2000" b="1" dirty="0" err="1">
                <a:latin typeface="Arial" charset="0"/>
                <a:ea typeface="MS PGothic" charset="0"/>
              </a:rPr>
              <a:t>b</a:t>
            </a:r>
            <a:r>
              <a:rPr lang="en-US" sz="2000" b="1" baseline="30000" dirty="0" err="1">
                <a:latin typeface="Arial" charset="0"/>
                <a:ea typeface="MS PGothic" charset="0"/>
              </a:rPr>
              <a:t>j</a:t>
            </a:r>
            <a:r>
              <a:rPr lang="en-US" sz="2000" b="1" dirty="0">
                <a:latin typeface="Arial" charset="0"/>
                <a:ea typeface="MS PGothic" charset="0"/>
              </a:rPr>
              <a:t> | j &gt; i</a:t>
            </a:r>
            <a:r>
              <a:rPr lang="en-US" sz="2000" b="1" baseline="30000" dirty="0">
                <a:latin typeface="Arial" charset="0"/>
                <a:ea typeface="MS PGothic" charset="0"/>
              </a:rPr>
              <a:t>3 </a:t>
            </a:r>
            <a:r>
              <a:rPr lang="en-US" sz="2000" b="1" dirty="0">
                <a:latin typeface="Arial" charset="0"/>
                <a:ea typeface="MS PGothic" charset="0"/>
              </a:rPr>
              <a:t> , I&gt;0}</a:t>
            </a:r>
          </a:p>
          <a:p>
            <a:pPr marL="685800" lvl="1" indent="-228600">
              <a:spcBef>
                <a:spcPct val="0"/>
              </a:spcBef>
              <a:buFont typeface="+mj-lt"/>
              <a:buAutoNum type="alphaLcParenR"/>
            </a:pPr>
            <a:r>
              <a:rPr lang="en-US" sz="2000" b="1" dirty="0"/>
              <a:t> L = {</a:t>
            </a:r>
            <a:r>
              <a:rPr lang="en-US" sz="2000" b="1" dirty="0" err="1">
                <a:latin typeface="Arial" charset="0"/>
                <a:ea typeface="MS PGothic" charset="0"/>
              </a:rPr>
              <a:t>a</a:t>
            </a:r>
            <a:r>
              <a:rPr lang="en-US" sz="2000" b="1" baseline="30000" dirty="0" err="1">
                <a:latin typeface="Arial" charset="0"/>
                <a:ea typeface="MS PGothic" charset="0"/>
              </a:rPr>
              <a:t>i</a:t>
            </a:r>
            <a:r>
              <a:rPr lang="en-US" sz="2000" b="1" dirty="0" err="1">
                <a:latin typeface="Arial" charset="0"/>
                <a:ea typeface="MS PGothic" charset="0"/>
              </a:rPr>
              <a:t>b</a:t>
            </a:r>
            <a:r>
              <a:rPr lang="en-US" sz="2000" b="1" baseline="30000" dirty="0" err="1">
                <a:latin typeface="Arial" charset="0"/>
                <a:ea typeface="MS PGothic" charset="0"/>
              </a:rPr>
              <a:t>j</a:t>
            </a:r>
            <a:r>
              <a:rPr lang="en-US" sz="2000" b="1" dirty="0">
                <a:latin typeface="Arial" charset="0"/>
                <a:ea typeface="MS PGothic" charset="0"/>
              </a:rPr>
              <a:t> | j &lt; 3*</a:t>
            </a:r>
            <a:r>
              <a:rPr lang="en-US" sz="2000" b="1" dirty="0" err="1">
                <a:latin typeface="Arial" charset="0"/>
                <a:ea typeface="MS PGothic" charset="0"/>
              </a:rPr>
              <a:t>i</a:t>
            </a:r>
            <a:r>
              <a:rPr lang="en-US" sz="2000" b="1" baseline="30000" dirty="0">
                <a:latin typeface="Arial" charset="0"/>
                <a:ea typeface="MS PGothic" charset="0"/>
              </a:rPr>
              <a:t> </a:t>
            </a:r>
            <a:r>
              <a:rPr lang="en-US" sz="2000" b="1" dirty="0">
                <a:latin typeface="Arial" charset="0"/>
                <a:ea typeface="MS PGothic" charset="0"/>
              </a:rPr>
              <a:t> , </a:t>
            </a:r>
            <a:r>
              <a:rPr lang="en-US" sz="2000" b="1" dirty="0" err="1">
                <a:latin typeface="Arial" charset="0"/>
                <a:ea typeface="MS PGothic" charset="0"/>
              </a:rPr>
              <a:t>i</a:t>
            </a:r>
            <a:r>
              <a:rPr lang="en-US" sz="2000" b="1" dirty="0">
                <a:latin typeface="Arial" charset="0"/>
                <a:ea typeface="MS PGothic" charset="0"/>
              </a:rPr>
              <a:t>&gt;0}</a:t>
            </a:r>
          </a:p>
          <a:p>
            <a:pPr marL="685800" lvl="1" indent="-228600">
              <a:spcBef>
                <a:spcPct val="0"/>
              </a:spcBef>
              <a:buFont typeface="+mj-lt"/>
              <a:buAutoNum type="alphaLcParenR"/>
            </a:pPr>
            <a:endParaRPr lang="en-US" sz="2000" b="1" dirty="0">
              <a:latin typeface="Arial" charset="0"/>
              <a:ea typeface="MS PGothic" charset="0"/>
            </a:endParaRPr>
          </a:p>
          <a:p>
            <a:pPr marL="457200" lvl="0" indent="-457200">
              <a:spcBef>
                <a:spcPct val="0"/>
              </a:spcBef>
              <a:buFont typeface="+mj-lt"/>
              <a:buAutoNum type="arabicPeriod" startAt="2"/>
            </a:pPr>
            <a:r>
              <a:rPr lang="en-US" altLang="en-US" sz="2000" dirty="0">
                <a:latin typeface="Arial" charset="0"/>
              </a:rPr>
              <a:t>Consider the context-free grammar </a:t>
            </a:r>
            <a:r>
              <a:rPr lang="en-US" altLang="en-US" sz="2000" b="1" dirty="0">
                <a:latin typeface="Arial" charset="0"/>
              </a:rPr>
              <a:t>G = { {S}, {</a:t>
            </a:r>
            <a:r>
              <a:rPr lang="en-US" altLang="en-US" sz="2000" b="1" dirty="0" err="1">
                <a:latin typeface="Arial" charset="0"/>
              </a:rPr>
              <a:t>a,b</a:t>
            </a:r>
            <a:r>
              <a:rPr lang="en-US" altLang="en-US" sz="2000" b="1" dirty="0">
                <a:latin typeface="Arial" charset="0"/>
              </a:rPr>
              <a:t>}, R, S }</a:t>
            </a:r>
            <a:br>
              <a:rPr lang="en-US" altLang="en-US" sz="2000" b="1" dirty="0">
                <a:latin typeface="Arial" charset="0"/>
              </a:rPr>
            </a:br>
            <a:r>
              <a:rPr lang="en-US" altLang="en-US" sz="2000" b="1" dirty="0">
                <a:latin typeface="Arial" charset="0"/>
              </a:rPr>
              <a:t>R: </a:t>
            </a:r>
            <a:br>
              <a:rPr lang="en-US" altLang="en-US" sz="2000" b="1" dirty="0">
                <a:latin typeface="Arial" charset="0"/>
              </a:rPr>
            </a:br>
            <a:r>
              <a:rPr lang="en-US" altLang="en-US" sz="2000" b="1" dirty="0">
                <a:latin typeface="Arial" charset="0"/>
              </a:rPr>
              <a:t> S </a:t>
            </a:r>
            <a:r>
              <a:rPr lang="en-US" sz="2000" b="1" dirty="0">
                <a:latin typeface="Arial" charset="0"/>
                <a:ea typeface="MS PGothic" charset="0"/>
                <a:sym typeface="Symbol" charset="0"/>
              </a:rPr>
              <a:t>→ a S b S b S | b S a S b S | b S b S a S | </a:t>
            </a:r>
            <a:r>
              <a:rPr lang="en-US" sz="2000" b="1" dirty="0" err="1">
                <a:latin typeface="Arial" charset="0"/>
                <a:ea typeface="MS PGothic" charset="0"/>
                <a:sym typeface="Symbol" charset="0"/>
              </a:rPr>
              <a:t>λ</a:t>
            </a:r>
            <a:br>
              <a:rPr lang="en-US" altLang="en-US" sz="2000" b="1" dirty="0">
                <a:latin typeface="Arial" charset="0"/>
              </a:rPr>
            </a:br>
            <a:r>
              <a:rPr lang="en-US" altLang="en-US" sz="2000" dirty="0">
                <a:latin typeface="Arial" charset="0"/>
              </a:rPr>
              <a:t>Provide a proof that shows</a:t>
            </a:r>
          </a:p>
          <a:p>
            <a:pPr marL="400050" lvl="1" indent="0">
              <a:spcBef>
                <a:spcPct val="0"/>
              </a:spcBef>
              <a:buNone/>
            </a:pPr>
            <a:r>
              <a:rPr lang="en-US" altLang="en-US" sz="2000" b="1" dirty="0">
                <a:latin typeface="Arial" charset="0"/>
              </a:rPr>
              <a:t>	L = { w | |</a:t>
            </a:r>
            <a:r>
              <a:rPr lang="en-US" altLang="en-US" sz="2000" b="1" dirty="0" err="1">
                <a:latin typeface="Arial" charset="0"/>
              </a:rPr>
              <a:t>w</a:t>
            </a:r>
            <a:r>
              <a:rPr lang="en-US" altLang="en-US" sz="2000" b="1" baseline="-25000" dirty="0" err="1">
                <a:latin typeface="Arial" charset="0"/>
              </a:rPr>
              <a:t>b</a:t>
            </a:r>
            <a:r>
              <a:rPr lang="en-US" altLang="en-US" sz="2000" b="1" dirty="0">
                <a:latin typeface="Arial" charset="0"/>
              </a:rPr>
              <a:t>| = 2|w</a:t>
            </a:r>
            <a:r>
              <a:rPr lang="en-US" altLang="en-US" sz="2000" b="1" baseline="-25000" dirty="0">
                <a:latin typeface="Arial" charset="0"/>
              </a:rPr>
              <a:t>a</a:t>
            </a:r>
            <a:r>
              <a:rPr lang="en-US" altLang="en-US" sz="2000" b="1" dirty="0">
                <a:latin typeface="Arial" charset="0"/>
              </a:rPr>
              <a:t>| </a:t>
            </a:r>
            <a:r>
              <a:rPr lang="en-US" sz="2000" b="1" dirty="0">
                <a:latin typeface="Arial" charset="0"/>
                <a:ea typeface="MS PGothic" charset="0"/>
              </a:rPr>
              <a:t>}</a:t>
            </a:r>
          </a:p>
          <a:p>
            <a:pPr marL="400050" lvl="1" indent="0">
              <a:spcBef>
                <a:spcPct val="0"/>
              </a:spcBef>
              <a:buNone/>
            </a:pPr>
            <a:r>
              <a:rPr lang="en-US" altLang="en-US" sz="2000" dirty="0">
                <a:latin typeface="Arial" charset="0"/>
                <a:ea typeface="MS PGothic" charset="0"/>
              </a:rPr>
              <a:t>That is, the number of </a:t>
            </a:r>
            <a:r>
              <a:rPr lang="en-US" altLang="en-US" sz="2000" b="1" dirty="0">
                <a:latin typeface="Arial" charset="0"/>
                <a:ea typeface="MS PGothic" charset="0"/>
              </a:rPr>
              <a:t>b</a:t>
            </a:r>
            <a:r>
              <a:rPr lang="en-US" altLang="en-US" sz="2000" dirty="0">
                <a:latin typeface="Arial" charset="0"/>
                <a:ea typeface="MS PGothic" charset="0"/>
              </a:rPr>
              <a:t>’s in </a:t>
            </a:r>
            <a:r>
              <a:rPr lang="en-US" altLang="en-US" sz="2000" b="1" dirty="0">
                <a:latin typeface="Arial" charset="0"/>
                <a:ea typeface="MS PGothic" charset="0"/>
              </a:rPr>
              <a:t>w</a:t>
            </a:r>
            <a:r>
              <a:rPr lang="en-US" altLang="en-US" sz="2000" dirty="0">
                <a:latin typeface="Arial" charset="0"/>
                <a:ea typeface="MS PGothic" charset="0"/>
              </a:rPr>
              <a:t> is twice that of the </a:t>
            </a:r>
            <a:r>
              <a:rPr lang="en-US" altLang="en-US" sz="2000" b="1" dirty="0">
                <a:latin typeface="Arial" charset="0"/>
                <a:ea typeface="MS PGothic" charset="0"/>
              </a:rPr>
              <a:t>a</a:t>
            </a:r>
            <a:r>
              <a:rPr lang="en-US" altLang="en-US" sz="2000" dirty="0">
                <a:latin typeface="Arial" charset="0"/>
                <a:ea typeface="MS PGothic" charset="0"/>
              </a:rPr>
              <a:t>’s</a:t>
            </a:r>
            <a:endParaRPr lang="en-US" altLang="en-US" sz="2000" dirty="0">
              <a:latin typeface="Arial" charset="0"/>
            </a:endParaRPr>
          </a:p>
          <a:p>
            <a:pPr marL="400050" lvl="1" indent="0">
              <a:spcBef>
                <a:spcPct val="0"/>
              </a:spcBef>
              <a:buNone/>
            </a:pPr>
            <a:r>
              <a:rPr lang="en-US" altLang="en-US" sz="2000" dirty="0">
                <a:latin typeface="Arial" charset="0"/>
              </a:rPr>
              <a:t>You will need to provide an inductive proof in both directions</a:t>
            </a:r>
            <a:endParaRPr lang="en-US" sz="2000" dirty="0">
              <a:ea typeface="MS PGothic" charset="0"/>
            </a:endParaRPr>
          </a:p>
          <a:p>
            <a:pPr marL="346075" indent="-346075" eaLnBrk="1" hangingPunct="1">
              <a:lnSpc>
                <a:spcPct val="90000"/>
              </a:lnSpc>
              <a:spcBef>
                <a:spcPct val="0"/>
              </a:spcBef>
              <a:buNone/>
            </a:pPr>
            <a:endParaRPr lang="en-US" sz="2000" b="1" dirty="0">
              <a:solidFill>
                <a:srgbClr val="CC3300"/>
              </a:solidFill>
              <a:latin typeface="Arial" charset="0"/>
              <a:ea typeface="MS PGothic" charset="0"/>
            </a:endParaRP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184</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184</a:t>
            </a:fld>
            <a:endParaRPr lang="en-US"/>
          </a:p>
        </p:txBody>
      </p:sp>
      <p:sp>
        <p:nvSpPr>
          <p:cNvPr id="10" name="Footer Placeholder 4">
            <a:extLst>
              <a:ext uri="{FF2B5EF4-FFF2-40B4-BE49-F238E27FC236}">
                <a16:creationId xmlns:a16="http://schemas.microsoft.com/office/drawing/2014/main" id="{0EEE77AD-F10F-1B4F-B9F3-8B96A56FDBF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61405350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Non-Closure</a:t>
            </a:r>
          </a:p>
        </p:txBody>
      </p:sp>
      <p:sp>
        <p:nvSpPr>
          <p:cNvPr id="3" name="Content Placeholder 2"/>
          <p:cNvSpPr>
            <a:spLocks noGrp="1"/>
          </p:cNvSpPr>
          <p:nvPr>
            <p:ph idx="1"/>
          </p:nvPr>
        </p:nvSpPr>
        <p:spPr/>
        <p:txBody>
          <a:bodyPr/>
          <a:lstStyle/>
          <a:p>
            <a:r>
              <a:rPr lang="en-US"/>
              <a:t>Intersection ({ </a:t>
            </a:r>
            <a:r>
              <a:rPr lang="en-US" err="1"/>
              <a:t>a</a:t>
            </a:r>
            <a:r>
              <a:rPr lang="en-US" baseline="30000" err="1"/>
              <a:t>n</a:t>
            </a:r>
            <a:r>
              <a:rPr lang="en-US" err="1"/>
              <a:t>b</a:t>
            </a:r>
            <a:r>
              <a:rPr lang="en-US" baseline="30000" err="1"/>
              <a:t>n</a:t>
            </a:r>
            <a:r>
              <a:rPr lang="en-US" err="1"/>
              <a:t>c</a:t>
            </a:r>
            <a:r>
              <a:rPr lang="en-US" baseline="30000" err="1"/>
              <a:t>n</a:t>
            </a:r>
            <a:r>
              <a:rPr lang="en-US"/>
              <a:t> | n≥0 } is not a CFL)</a:t>
            </a:r>
            <a:br>
              <a:rPr lang="en-US"/>
            </a:br>
            <a:r>
              <a:rPr lang="en-US"/>
              <a:t>{ </a:t>
            </a:r>
            <a:r>
              <a:rPr lang="en-US" err="1"/>
              <a:t>a</a:t>
            </a:r>
            <a:r>
              <a:rPr lang="en-US" baseline="30000" err="1"/>
              <a:t>n</a:t>
            </a:r>
            <a:r>
              <a:rPr lang="en-US" err="1"/>
              <a:t>b</a:t>
            </a:r>
            <a:r>
              <a:rPr lang="en-US" baseline="30000" err="1"/>
              <a:t>n</a:t>
            </a:r>
            <a:r>
              <a:rPr lang="en-US" err="1"/>
              <a:t>c</a:t>
            </a:r>
            <a:r>
              <a:rPr lang="en-US" baseline="30000" err="1"/>
              <a:t>n</a:t>
            </a:r>
            <a:r>
              <a:rPr lang="en-US"/>
              <a:t> | n≥0 } = </a:t>
            </a:r>
            <a:br>
              <a:rPr lang="en-US"/>
            </a:br>
            <a:r>
              <a:rPr lang="en-US"/>
              <a:t>{ </a:t>
            </a:r>
            <a:r>
              <a:rPr lang="en-US" err="1"/>
              <a:t>a</a:t>
            </a:r>
            <a:r>
              <a:rPr lang="en-US" baseline="30000" err="1"/>
              <a:t>n</a:t>
            </a:r>
            <a:r>
              <a:rPr lang="en-US" err="1"/>
              <a:t>b</a:t>
            </a:r>
            <a:r>
              <a:rPr lang="en-US" baseline="30000" err="1"/>
              <a:t>n</a:t>
            </a:r>
            <a:r>
              <a:rPr lang="en-US" err="1"/>
              <a:t>c</a:t>
            </a:r>
            <a:r>
              <a:rPr lang="en-US" baseline="30000" err="1"/>
              <a:t>m</a:t>
            </a:r>
            <a:r>
              <a:rPr lang="en-US"/>
              <a:t> | n,m≥0 } ∩ { </a:t>
            </a:r>
            <a:r>
              <a:rPr lang="en-US" err="1"/>
              <a:t>a</a:t>
            </a:r>
            <a:r>
              <a:rPr lang="en-US" baseline="30000" err="1"/>
              <a:t>m</a:t>
            </a:r>
            <a:r>
              <a:rPr lang="en-US" err="1"/>
              <a:t>b</a:t>
            </a:r>
            <a:r>
              <a:rPr lang="en-US" baseline="30000" err="1"/>
              <a:t>n</a:t>
            </a:r>
            <a:r>
              <a:rPr lang="en-US" err="1"/>
              <a:t>c</a:t>
            </a:r>
            <a:r>
              <a:rPr lang="en-US" baseline="30000" err="1"/>
              <a:t>n</a:t>
            </a:r>
            <a:r>
              <a:rPr lang="en-US"/>
              <a:t> | n,m≥0 }</a:t>
            </a:r>
            <a:br>
              <a:rPr lang="en-US"/>
            </a:br>
            <a:r>
              <a:rPr lang="en-US"/>
              <a:t>Both of the above are CFLs</a:t>
            </a:r>
          </a:p>
          <a:p>
            <a:r>
              <a:rPr lang="en-US"/>
              <a:t>Complement</a:t>
            </a:r>
            <a:br>
              <a:rPr lang="en-US"/>
            </a:br>
            <a:r>
              <a:rPr lang="en-US"/>
              <a:t>If closed under complement then would be closed under Intersection as </a:t>
            </a:r>
            <a:br>
              <a:rPr lang="en-US"/>
            </a:br>
            <a:r>
              <a:rPr lang="en-US"/>
              <a:t>A ∩ B = ~(~A ∪ ~B)</a:t>
            </a:r>
          </a:p>
        </p:txBody>
      </p:sp>
      <p:sp>
        <p:nvSpPr>
          <p:cNvPr id="4" name="Date Placeholder 3"/>
          <p:cNvSpPr>
            <a:spLocks noGrp="1"/>
          </p:cNvSpPr>
          <p:nvPr>
            <p:ph type="dt" sz="half" idx="10"/>
          </p:nvPr>
        </p:nvSpPr>
        <p:spPr/>
        <p:txBody>
          <a:bodyPr/>
          <a:lstStyle/>
          <a:p>
            <a:fld id="{2534C2F4-DACC-7046-9C17-8BE104BD396C}"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185</a:t>
            </a:fld>
            <a:endParaRPr lang="en-US"/>
          </a:p>
        </p:txBody>
      </p:sp>
      <p:sp>
        <p:nvSpPr>
          <p:cNvPr id="7" name="Footer Placeholder 4">
            <a:extLst>
              <a:ext uri="{FF2B5EF4-FFF2-40B4-BE49-F238E27FC236}">
                <a16:creationId xmlns:a16="http://schemas.microsoft.com/office/drawing/2014/main" id="{75C2D5A5-CB1A-DE4A-B1CF-05BFBB06D5A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94329681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and Min of CFL</a:t>
            </a:r>
          </a:p>
        </p:txBody>
      </p:sp>
      <p:sp>
        <p:nvSpPr>
          <p:cNvPr id="3" name="Content Placeholder 2"/>
          <p:cNvSpPr>
            <a:spLocks noGrp="1"/>
          </p:cNvSpPr>
          <p:nvPr>
            <p:ph idx="1"/>
          </p:nvPr>
        </p:nvSpPr>
        <p:spPr/>
        <p:txBody>
          <a:bodyPr/>
          <a:lstStyle/>
          <a:p>
            <a:r>
              <a:rPr lang="en-US" sz="2000"/>
              <a:t>Consider the two operations on languages max and min, where</a:t>
            </a:r>
          </a:p>
          <a:p>
            <a:pPr lvl="1"/>
            <a:r>
              <a:rPr lang="en-US" sz="2000"/>
              <a:t>max(L) = { x | x ∈ L and, for no non-null y does </a:t>
            </a:r>
            <a:r>
              <a:rPr lang="en-US" sz="2000" err="1"/>
              <a:t>xy</a:t>
            </a:r>
            <a:r>
              <a:rPr lang="en-US" sz="2000"/>
              <a:t> ∈ L } and</a:t>
            </a:r>
          </a:p>
          <a:p>
            <a:pPr lvl="1"/>
            <a:r>
              <a:rPr lang="en-US" sz="2000"/>
              <a:t>min(L) = { x | x ∈ L and, for no proper prefix of x, y, does y ∈ L }</a:t>
            </a:r>
          </a:p>
          <a:p>
            <a:r>
              <a:rPr lang="en-US" sz="2000"/>
              <a:t>Describe the languages produced by max and min. for each of :</a:t>
            </a:r>
          </a:p>
          <a:p>
            <a:pPr lvl="1"/>
            <a:r>
              <a:rPr lang="hr-HR" sz="2000"/>
              <a:t>L1 = { </a:t>
            </a:r>
            <a:r>
              <a:rPr lang="hr-HR" sz="2000" err="1"/>
              <a:t>a</a:t>
            </a:r>
            <a:r>
              <a:rPr lang="hr-HR" sz="2000" baseline="30000" err="1"/>
              <a:t>i</a:t>
            </a:r>
            <a:r>
              <a:rPr lang="hr-HR" sz="2000"/>
              <a:t> </a:t>
            </a:r>
            <a:r>
              <a:rPr lang="hr-HR" sz="2000" err="1"/>
              <a:t>b</a:t>
            </a:r>
            <a:r>
              <a:rPr lang="hr-HR" sz="2000" baseline="30000" err="1"/>
              <a:t>j</a:t>
            </a:r>
            <a:r>
              <a:rPr lang="hr-HR" sz="2000"/>
              <a:t> </a:t>
            </a:r>
            <a:r>
              <a:rPr lang="hr-HR" sz="2000" err="1"/>
              <a:t>c</a:t>
            </a:r>
            <a:r>
              <a:rPr lang="hr-HR" sz="2000" baseline="30000" err="1"/>
              <a:t>k</a:t>
            </a:r>
            <a:r>
              <a:rPr lang="hr-HR" sz="2000"/>
              <a:t> | k ≤ i </a:t>
            </a:r>
            <a:r>
              <a:rPr lang="hr-HR" sz="2000" err="1"/>
              <a:t>or</a:t>
            </a:r>
            <a:r>
              <a:rPr lang="hr-HR" sz="2000"/>
              <a:t> k ≤ j } 			CFL</a:t>
            </a:r>
          </a:p>
          <a:p>
            <a:pPr lvl="2"/>
            <a:r>
              <a:rPr lang="ro-RO" sz="2000" err="1"/>
              <a:t>max</a:t>
            </a:r>
            <a:r>
              <a:rPr lang="ro-RO" sz="2000"/>
              <a:t>(L1) =     { a</a:t>
            </a:r>
            <a:r>
              <a:rPr lang="ro-RO" sz="2000" baseline="30000"/>
              <a:t>i</a:t>
            </a:r>
            <a:r>
              <a:rPr lang="ro-RO" sz="2000"/>
              <a:t> </a:t>
            </a:r>
            <a:r>
              <a:rPr lang="ro-RO" sz="2000" err="1"/>
              <a:t>b</a:t>
            </a:r>
            <a:r>
              <a:rPr lang="ro-RO" sz="2000" baseline="30000" err="1"/>
              <a:t>j</a:t>
            </a:r>
            <a:r>
              <a:rPr lang="ro-RO" sz="2000"/>
              <a:t> </a:t>
            </a:r>
            <a:r>
              <a:rPr lang="ro-RO" sz="2000" err="1"/>
              <a:t>c</a:t>
            </a:r>
            <a:r>
              <a:rPr lang="ro-RO" sz="2000" baseline="30000" err="1"/>
              <a:t>k</a:t>
            </a:r>
            <a:r>
              <a:rPr lang="ro-RO" sz="2000"/>
              <a:t> | k =</a:t>
            </a:r>
            <a:r>
              <a:rPr lang="ro-RO" sz="2000" err="1"/>
              <a:t>max</a:t>
            </a:r>
            <a:r>
              <a:rPr lang="ro-RO" sz="2000"/>
              <a:t>(i, j)  } 		Non-CFL  </a:t>
            </a:r>
          </a:p>
          <a:p>
            <a:pPr lvl="2"/>
            <a:r>
              <a:rPr lang="en-US" sz="2000"/>
              <a:t>min(L1) =      { </a:t>
            </a:r>
            <a:r>
              <a:rPr lang="en-US" sz="2000" err="1"/>
              <a:t>λ</a:t>
            </a:r>
            <a:r>
              <a:rPr lang="en-US" sz="2000"/>
              <a:t> } (string of length 0)  		Regular </a:t>
            </a:r>
          </a:p>
          <a:p>
            <a:pPr lvl="1"/>
            <a:r>
              <a:rPr lang="hr-HR" sz="2000"/>
              <a:t>L2 = { </a:t>
            </a:r>
            <a:r>
              <a:rPr lang="hr-HR" sz="2000" err="1"/>
              <a:t>a</a:t>
            </a:r>
            <a:r>
              <a:rPr lang="hr-HR" sz="2000" baseline="30000" err="1"/>
              <a:t>i</a:t>
            </a:r>
            <a:r>
              <a:rPr lang="hr-HR" sz="2000"/>
              <a:t> </a:t>
            </a:r>
            <a:r>
              <a:rPr lang="hr-HR" sz="2000" err="1"/>
              <a:t>b</a:t>
            </a:r>
            <a:r>
              <a:rPr lang="hr-HR" sz="2000" baseline="30000" err="1"/>
              <a:t>j</a:t>
            </a:r>
            <a:r>
              <a:rPr lang="hr-HR" sz="2000"/>
              <a:t> </a:t>
            </a:r>
            <a:r>
              <a:rPr lang="hr-HR" sz="2000" err="1"/>
              <a:t>c</a:t>
            </a:r>
            <a:r>
              <a:rPr lang="hr-HR" sz="2000" baseline="30000" err="1"/>
              <a:t>k</a:t>
            </a:r>
            <a:r>
              <a:rPr lang="hr-HR" sz="2000"/>
              <a:t> | k &gt; i </a:t>
            </a:r>
            <a:r>
              <a:rPr lang="hr-HR" sz="2000" err="1"/>
              <a:t>or</a:t>
            </a:r>
            <a:r>
              <a:rPr lang="hr-HR" sz="2000"/>
              <a:t> k &gt; j } 			CFL</a:t>
            </a:r>
          </a:p>
          <a:p>
            <a:pPr lvl="2"/>
            <a:r>
              <a:rPr lang="de-DE" sz="2000" err="1"/>
              <a:t>max</a:t>
            </a:r>
            <a:r>
              <a:rPr lang="de-DE" sz="2000"/>
              <a:t>(L2) =     {  } (</a:t>
            </a:r>
            <a:r>
              <a:rPr lang="de-DE" sz="2000" err="1"/>
              <a:t>empty</a:t>
            </a:r>
            <a:r>
              <a:rPr lang="de-DE" sz="2000"/>
              <a:t>) 			Regular       </a:t>
            </a:r>
          </a:p>
          <a:p>
            <a:pPr lvl="2"/>
            <a:r>
              <a:rPr lang="ro-RO" sz="2000"/>
              <a:t>min(L2) =      { a</a:t>
            </a:r>
            <a:r>
              <a:rPr lang="ro-RO" sz="2000" baseline="30000"/>
              <a:t>i</a:t>
            </a:r>
            <a:r>
              <a:rPr lang="ro-RO" sz="2000"/>
              <a:t> </a:t>
            </a:r>
            <a:r>
              <a:rPr lang="ro-RO" sz="2000" err="1"/>
              <a:t>b</a:t>
            </a:r>
            <a:r>
              <a:rPr lang="ro-RO" sz="2000" baseline="30000" err="1"/>
              <a:t>j</a:t>
            </a:r>
            <a:r>
              <a:rPr lang="ro-RO" sz="2000"/>
              <a:t> </a:t>
            </a:r>
            <a:r>
              <a:rPr lang="ro-RO" sz="2000" err="1"/>
              <a:t>c</a:t>
            </a:r>
            <a:r>
              <a:rPr lang="ro-RO" sz="2000" baseline="30000" err="1"/>
              <a:t>k</a:t>
            </a:r>
            <a:r>
              <a:rPr lang="ro-RO" sz="2000"/>
              <a:t> | k =min(i, j)+1 }		Non-CFL</a:t>
            </a:r>
          </a:p>
          <a:p>
            <a:r>
              <a:rPr lang="ro-RO" sz="2000"/>
              <a:t>m</a:t>
            </a:r>
            <a:r>
              <a:rPr lang="en-US" sz="2000"/>
              <a:t>ax(L1) shows CFL not closed under max</a:t>
            </a:r>
          </a:p>
          <a:p>
            <a:r>
              <a:rPr lang="en-US" sz="2000"/>
              <a:t>min(L2) shows CFL not closed under min</a:t>
            </a:r>
          </a:p>
        </p:txBody>
      </p:sp>
      <p:sp>
        <p:nvSpPr>
          <p:cNvPr id="4" name="Date Placeholder 3"/>
          <p:cNvSpPr>
            <a:spLocks noGrp="1"/>
          </p:cNvSpPr>
          <p:nvPr>
            <p:ph type="dt" sz="half" idx="10"/>
          </p:nvPr>
        </p:nvSpPr>
        <p:spPr/>
        <p:txBody>
          <a:bodyPr/>
          <a:lstStyle/>
          <a:p>
            <a:fld id="{2534C2F4-DACC-7046-9C17-8BE104BD396C}"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186</a:t>
            </a:fld>
            <a:endParaRPr lang="en-US"/>
          </a:p>
        </p:txBody>
      </p:sp>
      <p:sp>
        <p:nvSpPr>
          <p:cNvPr id="7" name="Footer Placeholder 4">
            <a:extLst>
              <a:ext uri="{FF2B5EF4-FFF2-40B4-BE49-F238E27FC236}">
                <a16:creationId xmlns:a16="http://schemas.microsoft.com/office/drawing/2014/main" id="{2203E844-EB9B-2A4D-91AB-47D9C8A806A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76866589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Complement of </a:t>
            </a:r>
            <a:r>
              <a:rPr lang="en-US" err="1">
                <a:solidFill>
                  <a:srgbClr val="009900"/>
                </a:solidFill>
              </a:rPr>
              <a:t>ww</a:t>
            </a:r>
            <a:endParaRPr lang="en-US">
              <a:solidFill>
                <a:srgbClr val="009900"/>
              </a:solidFill>
            </a:endParaRPr>
          </a:p>
        </p:txBody>
      </p:sp>
      <p:sp>
        <p:nvSpPr>
          <p:cNvPr id="3" name="Content Placeholder 2"/>
          <p:cNvSpPr>
            <a:spLocks noGrp="1"/>
          </p:cNvSpPr>
          <p:nvPr>
            <p:ph idx="1"/>
          </p:nvPr>
        </p:nvSpPr>
        <p:spPr/>
        <p:txBody>
          <a:bodyPr/>
          <a:lstStyle/>
          <a:p>
            <a:r>
              <a:rPr lang="en-US" sz="2000" dirty="0"/>
              <a:t>Let L = { </a:t>
            </a:r>
            <a:r>
              <a:rPr lang="en-US" sz="2000" dirty="0" err="1"/>
              <a:t>ww</a:t>
            </a:r>
            <a:r>
              <a:rPr lang="en-US" sz="2000" dirty="0"/>
              <a:t> | w ∈ {</a:t>
            </a:r>
            <a:r>
              <a:rPr lang="en-US" sz="2000" dirty="0" err="1"/>
              <a:t>a,b</a:t>
            </a:r>
            <a:r>
              <a:rPr lang="en-US" sz="2000" dirty="0"/>
              <a:t>}</a:t>
            </a:r>
            <a:r>
              <a:rPr lang="en-US" sz="2000" baseline="30000" dirty="0"/>
              <a:t>+</a:t>
            </a:r>
            <a:r>
              <a:rPr lang="en-US" sz="2000" dirty="0"/>
              <a:t> }. L is not a CFL</a:t>
            </a:r>
          </a:p>
          <a:p>
            <a:r>
              <a:rPr lang="en-US" sz="2000" dirty="0"/>
              <a:t>Consider L’s complement, it must be of form </a:t>
            </a:r>
            <a:r>
              <a:rPr lang="en-US" sz="2000" dirty="0" err="1"/>
              <a:t>xayx’by</a:t>
            </a:r>
            <a:r>
              <a:rPr lang="en-US" sz="2000" dirty="0"/>
              <a:t>’ or </a:t>
            </a:r>
            <a:r>
              <a:rPr lang="en-US" sz="2000" dirty="0" err="1"/>
              <a:t>xbyx’ay</a:t>
            </a:r>
            <a:r>
              <a:rPr lang="en-US" sz="2000" dirty="0"/>
              <a:t>’, </a:t>
            </a:r>
            <a:br>
              <a:rPr lang="en-US" sz="2000" dirty="0"/>
            </a:br>
            <a:r>
              <a:rPr lang="en-US" sz="2000" dirty="0"/>
              <a:t>where |x|=|x’| and |y|=|y’|</a:t>
            </a:r>
          </a:p>
          <a:p>
            <a:r>
              <a:rPr lang="en-US" sz="2000" dirty="0"/>
              <a:t>The above reflects that this language has one “transcription error”</a:t>
            </a:r>
          </a:p>
          <a:p>
            <a:r>
              <a:rPr lang="en-US" sz="2000" dirty="0"/>
              <a:t>This seems really hard to write a CFG but it’s all a matter of how you view it</a:t>
            </a:r>
          </a:p>
          <a:p>
            <a:r>
              <a:rPr lang="en-US" sz="2000" dirty="0"/>
              <a:t>We don’t care about what precedes or follows the errors so long as the lengths are right</a:t>
            </a:r>
          </a:p>
          <a:p>
            <a:r>
              <a:rPr lang="en-US" sz="2000" dirty="0"/>
              <a:t>Thus, we can view above as </a:t>
            </a:r>
            <a:r>
              <a:rPr lang="en-US" sz="2000" dirty="0" err="1"/>
              <a:t>xax’yby</a:t>
            </a:r>
            <a:r>
              <a:rPr lang="en-US" sz="2000" dirty="0"/>
              <a:t>’ or </a:t>
            </a:r>
            <a:r>
              <a:rPr lang="en-US" sz="2000" dirty="0" err="1"/>
              <a:t>xbx’y’ay</a:t>
            </a:r>
            <a:r>
              <a:rPr lang="en-US" sz="2000" dirty="0"/>
              <a:t>’, </a:t>
            </a:r>
            <a:br>
              <a:rPr lang="en-US" sz="2000" dirty="0"/>
            </a:br>
            <a:r>
              <a:rPr lang="en-US" sz="2000" dirty="0"/>
              <a:t>where |x|=|x’| and |y|=|y’|</a:t>
            </a:r>
          </a:p>
          <a:p>
            <a:r>
              <a:rPr lang="en-US" sz="2000" dirty="0"/>
              <a:t>The grammar for this has rules </a:t>
            </a:r>
            <a:br>
              <a:rPr lang="en-US" sz="2000" dirty="0"/>
            </a:br>
            <a:r>
              <a:rPr lang="en-US" sz="2000" b="1" dirty="0">
                <a:latin typeface="Arial" charset="0"/>
                <a:ea typeface="MS PGothic" charset="0"/>
              </a:rPr>
              <a:t>S </a:t>
            </a:r>
            <a:r>
              <a:rPr lang="en-US" sz="2000" b="1" dirty="0">
                <a:latin typeface="Arial" charset="0"/>
                <a:ea typeface="MS PGothic" charset="0"/>
                <a:sym typeface="Symbol" charset="0"/>
              </a:rPr>
              <a:t>➝ </a:t>
            </a:r>
            <a:r>
              <a:rPr lang="en-US" sz="2000" b="1" dirty="0">
                <a:latin typeface="Arial" charset="0"/>
                <a:ea typeface="MS PGothic" charset="0"/>
              </a:rPr>
              <a:t>AB  |  BA ; A </a:t>
            </a:r>
            <a:r>
              <a:rPr lang="en-US" sz="2000" b="1" dirty="0">
                <a:latin typeface="Arial" charset="0"/>
                <a:ea typeface="MS PGothic" charset="0"/>
                <a:sym typeface="Symbol" charset="0"/>
              </a:rPr>
              <a:t>➝ </a:t>
            </a:r>
            <a:r>
              <a:rPr lang="en-US" sz="2000" b="1" dirty="0">
                <a:latin typeface="Arial" charset="0"/>
                <a:ea typeface="MS PGothic" charset="0"/>
              </a:rPr>
              <a:t>XAX  |  a ; B </a:t>
            </a:r>
            <a:r>
              <a:rPr lang="en-US" sz="2000" b="1" dirty="0">
                <a:latin typeface="Arial" charset="0"/>
                <a:ea typeface="MS PGothic" charset="0"/>
                <a:sym typeface="Symbol" charset="0"/>
              </a:rPr>
              <a:t>➝ </a:t>
            </a:r>
            <a:r>
              <a:rPr lang="en-US" sz="2000" b="1" dirty="0">
                <a:latin typeface="Arial" charset="0"/>
                <a:ea typeface="MS PGothic" charset="0"/>
              </a:rPr>
              <a:t>XBX  |  b </a:t>
            </a:r>
            <a:br>
              <a:rPr lang="en-US" sz="2000" dirty="0">
                <a:latin typeface="Arial" charset="0"/>
                <a:ea typeface="MS PGothic" charset="0"/>
              </a:rPr>
            </a:br>
            <a:r>
              <a:rPr lang="en-US" sz="2000" b="1" dirty="0">
                <a:latin typeface="Arial" charset="0"/>
                <a:ea typeface="MS PGothic" charset="0"/>
              </a:rPr>
              <a:t>X </a:t>
            </a:r>
            <a:r>
              <a:rPr lang="en-US" sz="2000" b="1" dirty="0">
                <a:latin typeface="Arial" charset="0"/>
                <a:ea typeface="MS PGothic" charset="0"/>
                <a:sym typeface="Symbol" charset="0"/>
              </a:rPr>
              <a:t>➝ </a:t>
            </a:r>
            <a:r>
              <a:rPr lang="en-US" sz="2000" b="1" dirty="0">
                <a:latin typeface="Arial" charset="0"/>
                <a:ea typeface="MS PGothic" charset="0"/>
              </a:rPr>
              <a:t>	a  |  b</a:t>
            </a:r>
            <a:br>
              <a:rPr lang="en-US" sz="2000" dirty="0"/>
            </a:br>
            <a:endParaRPr lang="en-US" sz="2000" dirty="0"/>
          </a:p>
          <a:p>
            <a:endParaRPr lang="en-US" sz="2000" dirty="0"/>
          </a:p>
        </p:txBody>
      </p:sp>
      <p:sp>
        <p:nvSpPr>
          <p:cNvPr id="4" name="Date Placeholder 3"/>
          <p:cNvSpPr>
            <a:spLocks noGrp="1"/>
          </p:cNvSpPr>
          <p:nvPr>
            <p:ph type="dt" sz="half" idx="10"/>
          </p:nvPr>
        </p:nvSpPr>
        <p:spPr/>
        <p:txBody>
          <a:bodyPr/>
          <a:lstStyle/>
          <a:p>
            <a:fld id="{2534C2F4-DACC-7046-9C17-8BE104BD396C}"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187</a:t>
            </a:fld>
            <a:endParaRPr lang="en-US"/>
          </a:p>
        </p:txBody>
      </p:sp>
      <p:sp>
        <p:nvSpPr>
          <p:cNvPr id="7" name="Footer Placeholder 4">
            <a:extLst>
              <a:ext uri="{FF2B5EF4-FFF2-40B4-BE49-F238E27FC236}">
                <a16:creationId xmlns:a16="http://schemas.microsoft.com/office/drawing/2014/main" id="{5D9E14F6-A20C-994C-95A7-1C2061651B4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20904391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Solvable CFL Problems</a:t>
            </a:r>
          </a:p>
        </p:txBody>
      </p:sp>
      <p:sp>
        <p:nvSpPr>
          <p:cNvPr id="3" name="Content Placeholder 2"/>
          <p:cNvSpPr>
            <a:spLocks noGrp="1"/>
          </p:cNvSpPr>
          <p:nvPr>
            <p:ph idx="1"/>
          </p:nvPr>
        </p:nvSpPr>
        <p:spPr/>
        <p:txBody>
          <a:bodyPr/>
          <a:lstStyle/>
          <a:p>
            <a:r>
              <a:rPr lang="en-US" sz="2800"/>
              <a:t>Let L be an arbitrary CFL generated by CFG G with start symbol S then the following are all decidable</a:t>
            </a:r>
          </a:p>
          <a:p>
            <a:pPr lvl="1"/>
            <a:r>
              <a:rPr lang="en-US" sz="2400"/>
              <a:t>Is w in L? 			Run CKY</a:t>
            </a:r>
            <a:br>
              <a:rPr lang="en-US" sz="2400"/>
            </a:br>
            <a:r>
              <a:rPr lang="en-US" sz="2400"/>
              <a:t>					If S in final cell then </a:t>
            </a:r>
            <a:r>
              <a:rPr lang="en-US" sz="2400" err="1"/>
              <a:t>w∈L</a:t>
            </a:r>
            <a:endParaRPr lang="en-US" sz="2400"/>
          </a:p>
          <a:p>
            <a:pPr lvl="1"/>
            <a:r>
              <a:rPr lang="en-US" sz="2400"/>
              <a:t>Is L empty (non-empty)?	Reduce G</a:t>
            </a:r>
            <a:br>
              <a:rPr lang="en-US" sz="2400"/>
            </a:br>
            <a:r>
              <a:rPr lang="en-US" sz="2400"/>
              <a:t>					If no rules left then empty</a:t>
            </a:r>
          </a:p>
          <a:p>
            <a:pPr lvl="1"/>
            <a:r>
              <a:rPr lang="en-US" sz="2400"/>
              <a:t>Is L finite (infinite)?		Reduce G</a:t>
            </a:r>
            <a:br>
              <a:rPr lang="en-US" sz="2400"/>
            </a:br>
            <a:r>
              <a:rPr lang="en-US" sz="2400"/>
              <a:t>					Run DFS(S) </a:t>
            </a:r>
            <a:br>
              <a:rPr lang="en-US" sz="2400"/>
            </a:br>
            <a:r>
              <a:rPr lang="en-US" sz="2400"/>
              <a:t>					If no loops then finite</a:t>
            </a:r>
          </a:p>
        </p:txBody>
      </p:sp>
      <p:sp>
        <p:nvSpPr>
          <p:cNvPr id="4" name="Date Placeholder 3"/>
          <p:cNvSpPr>
            <a:spLocks noGrp="1"/>
          </p:cNvSpPr>
          <p:nvPr>
            <p:ph type="dt" sz="half" idx="10"/>
          </p:nvPr>
        </p:nvSpPr>
        <p:spPr/>
        <p:txBody>
          <a:bodyPr/>
          <a:lstStyle/>
          <a:p>
            <a:fld id="{2534C2F4-DACC-7046-9C17-8BE104BD396C}"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188</a:t>
            </a:fld>
            <a:endParaRPr lang="en-US"/>
          </a:p>
        </p:txBody>
      </p:sp>
      <p:sp>
        <p:nvSpPr>
          <p:cNvPr id="7" name="Footer Placeholder 4">
            <a:extLst>
              <a:ext uri="{FF2B5EF4-FFF2-40B4-BE49-F238E27FC236}">
                <a16:creationId xmlns:a16="http://schemas.microsoft.com/office/drawing/2014/main" id="{459C91A6-8AFC-2944-B62B-B80991ED5C4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59878971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atin typeface="Arial" charset="0"/>
                <a:ea typeface="MS PGothic" charset="0"/>
              </a:rPr>
              <a:t>Formalization of PDA</a:t>
            </a:r>
          </a:p>
        </p:txBody>
      </p:sp>
      <p:sp>
        <p:nvSpPr>
          <p:cNvPr id="121859" name="Content Placeholder 2"/>
          <p:cNvSpPr>
            <a:spLocks noGrp="1"/>
          </p:cNvSpPr>
          <p:nvPr>
            <p:ph idx="1"/>
          </p:nvPr>
        </p:nvSpPr>
        <p:spPr/>
        <p:txBody>
          <a:bodyPr/>
          <a:lstStyle/>
          <a:p>
            <a:r>
              <a:rPr lang="en-US" sz="2800" dirty="0">
                <a:latin typeface="Arial" charset="0"/>
                <a:ea typeface="MS PGothic" charset="0"/>
              </a:rPr>
              <a:t>A = (Q, </a:t>
            </a:r>
            <a:r>
              <a:rPr lang="en-US" sz="2800" dirty="0" err="1">
                <a:latin typeface="Arial" charset="0"/>
                <a:ea typeface="MS PGothic" charset="0"/>
              </a:rPr>
              <a:t>Σ</a:t>
            </a:r>
            <a:r>
              <a:rPr lang="en-US" sz="2800" dirty="0">
                <a:latin typeface="Arial" charset="0"/>
                <a:ea typeface="MS PGothic" charset="0"/>
              </a:rPr>
              <a:t>, </a:t>
            </a:r>
            <a:r>
              <a:rPr lang="en-US" sz="2800" dirty="0" err="1">
                <a:latin typeface="Arial" charset="0"/>
                <a:ea typeface="MS PGothic" charset="0"/>
              </a:rPr>
              <a:t>Γ</a:t>
            </a:r>
            <a:r>
              <a:rPr lang="en-US" sz="2800" dirty="0">
                <a:latin typeface="Arial" charset="0"/>
                <a:ea typeface="MS PGothic" charset="0"/>
              </a:rPr>
              <a:t>, </a:t>
            </a:r>
            <a:r>
              <a:rPr lang="en-US" sz="2800" dirty="0" err="1">
                <a:latin typeface="Arial" charset="0"/>
                <a:ea typeface="MS PGothic" charset="0"/>
              </a:rPr>
              <a:t>δ</a:t>
            </a:r>
            <a:r>
              <a:rPr lang="en-US" sz="2800" dirty="0">
                <a:latin typeface="Arial" charset="0"/>
                <a:ea typeface="MS PGothic" charset="0"/>
              </a:rPr>
              <a:t>, q</a:t>
            </a:r>
            <a:r>
              <a:rPr lang="en-US" sz="2800" baseline="-25000" dirty="0">
                <a:latin typeface="Arial" charset="0"/>
                <a:ea typeface="MS PGothic" charset="0"/>
              </a:rPr>
              <a:t>0</a:t>
            </a:r>
            <a:r>
              <a:rPr lang="en-US" sz="2800" dirty="0">
                <a:latin typeface="Arial" charset="0"/>
                <a:ea typeface="MS PGothic" charset="0"/>
              </a:rPr>
              <a:t>, Z</a:t>
            </a:r>
            <a:r>
              <a:rPr lang="en-US" sz="2800" baseline="-25000" dirty="0">
                <a:latin typeface="Arial" charset="0"/>
                <a:ea typeface="MS PGothic" charset="0"/>
              </a:rPr>
              <a:t>0</a:t>
            </a:r>
            <a:r>
              <a:rPr lang="en-US" sz="2800" dirty="0">
                <a:latin typeface="Arial" charset="0"/>
                <a:ea typeface="MS PGothic" charset="0"/>
              </a:rPr>
              <a:t>, F)</a:t>
            </a:r>
          </a:p>
          <a:p>
            <a:r>
              <a:rPr lang="en-US" sz="2800" dirty="0">
                <a:latin typeface="Arial" charset="0"/>
                <a:ea typeface="MS PGothic" charset="0"/>
              </a:rPr>
              <a:t>Q is finite set of states</a:t>
            </a:r>
          </a:p>
          <a:p>
            <a:r>
              <a:rPr lang="en-US" sz="2800" dirty="0" err="1">
                <a:latin typeface="Arial" charset="0"/>
                <a:ea typeface="MS PGothic" charset="0"/>
              </a:rPr>
              <a:t>Σ</a:t>
            </a:r>
            <a:r>
              <a:rPr lang="en-US" sz="2800" dirty="0">
                <a:latin typeface="Arial" charset="0"/>
                <a:ea typeface="MS PGothic" charset="0"/>
              </a:rPr>
              <a:t> is finite input alphabet</a:t>
            </a:r>
          </a:p>
          <a:p>
            <a:r>
              <a:rPr lang="en-US" sz="2800" dirty="0" err="1">
                <a:latin typeface="Arial" charset="0"/>
                <a:ea typeface="MS PGothic" charset="0"/>
              </a:rPr>
              <a:t>Γ</a:t>
            </a:r>
            <a:r>
              <a:rPr lang="en-US" sz="2800" dirty="0">
                <a:latin typeface="Arial" charset="0"/>
                <a:ea typeface="MS PGothic" charset="0"/>
              </a:rPr>
              <a:t> is finite set of stack symbols</a:t>
            </a:r>
          </a:p>
          <a:p>
            <a:r>
              <a:rPr lang="el-GR" sz="2800" dirty="0">
                <a:latin typeface="Arial" charset="0"/>
                <a:ea typeface="MS PGothic" charset="0"/>
              </a:rPr>
              <a:t>δ</a:t>
            </a:r>
            <a:r>
              <a:rPr lang="en-US" sz="2800" dirty="0">
                <a:latin typeface="Arial" charset="0"/>
                <a:ea typeface="MS PGothic" charset="0"/>
              </a:rPr>
              <a:t> : </a:t>
            </a:r>
            <a:r>
              <a:rPr lang="en-US" sz="2800" dirty="0" err="1">
                <a:latin typeface="Arial" charset="0"/>
                <a:ea typeface="MS PGothic" charset="0"/>
              </a:rPr>
              <a:t>Q×Σ</a:t>
            </a:r>
            <a:r>
              <a:rPr lang="en-US" sz="2800" baseline="-25000" dirty="0" err="1">
                <a:latin typeface="Arial" charset="0"/>
                <a:ea typeface="MS PGothic" charset="0"/>
              </a:rPr>
              <a:t>e</a:t>
            </a:r>
            <a:r>
              <a:rPr lang="en-US" sz="2800" dirty="0" err="1">
                <a:latin typeface="Arial" charset="0"/>
                <a:ea typeface="MS PGothic" charset="0"/>
              </a:rPr>
              <a:t>×Γ</a:t>
            </a:r>
            <a:r>
              <a:rPr lang="en-US" sz="2800" baseline="-25000" dirty="0" err="1">
                <a:latin typeface="Arial" charset="0"/>
                <a:ea typeface="MS PGothic" charset="0"/>
              </a:rPr>
              <a:t>e</a:t>
            </a:r>
            <a:r>
              <a:rPr lang="en-US" sz="2800" dirty="0">
                <a:latin typeface="Arial" charset="0"/>
                <a:ea typeface="MS PGothic" charset="0"/>
              </a:rPr>
              <a:t> → 2</a:t>
            </a:r>
            <a:r>
              <a:rPr lang="en-US" sz="2800" baseline="30000" dirty="0">
                <a:latin typeface="Arial" charset="0"/>
                <a:ea typeface="MS PGothic" charset="0"/>
              </a:rPr>
              <a:t>Q×Γ*</a:t>
            </a:r>
            <a:r>
              <a:rPr lang="en-US" sz="2800" dirty="0">
                <a:latin typeface="Arial" charset="0"/>
                <a:ea typeface="MS PGothic" charset="0"/>
              </a:rPr>
              <a:t> is transition function</a:t>
            </a:r>
          </a:p>
          <a:p>
            <a:pPr lvl="1"/>
            <a:r>
              <a:rPr lang="en-US" sz="2400" dirty="0">
                <a:latin typeface="Arial" charset="0"/>
                <a:ea typeface="MS PGothic" charset="0"/>
              </a:rPr>
              <a:t>Note: Can limit stack push to </a:t>
            </a:r>
            <a:r>
              <a:rPr lang="en-US" sz="2400" dirty="0" err="1">
                <a:latin typeface="Arial" charset="0"/>
                <a:ea typeface="MS PGothic" charset="0"/>
              </a:rPr>
              <a:t>Γ</a:t>
            </a:r>
            <a:r>
              <a:rPr lang="en-US" sz="2400" baseline="-25000" dirty="0" err="1">
                <a:latin typeface="Arial" charset="0"/>
                <a:ea typeface="MS PGothic" charset="0"/>
              </a:rPr>
              <a:t>e</a:t>
            </a:r>
            <a:r>
              <a:rPr lang="en-US" sz="2400" dirty="0">
                <a:latin typeface="Arial" charset="0"/>
                <a:ea typeface="MS PGothic" charset="0"/>
              </a:rPr>
              <a:t> but it’s equivalent!!</a:t>
            </a:r>
          </a:p>
          <a:p>
            <a:r>
              <a:rPr lang="en-US" sz="2800" dirty="0">
                <a:latin typeface="Arial" charset="0"/>
                <a:ea typeface="MS PGothic" charset="0"/>
              </a:rPr>
              <a:t>Z</a:t>
            </a:r>
            <a:r>
              <a:rPr lang="en-US" sz="2800" baseline="-25000" dirty="0">
                <a:latin typeface="Arial" charset="0"/>
                <a:ea typeface="MS PGothic" charset="0"/>
              </a:rPr>
              <a:t>0</a:t>
            </a:r>
            <a:r>
              <a:rPr lang="en-US" sz="2800" dirty="0">
                <a:latin typeface="Arial" charset="0"/>
                <a:ea typeface="MS PGothic" charset="0"/>
              </a:rPr>
              <a:t> ∈ </a:t>
            </a:r>
            <a:r>
              <a:rPr lang="en-US" sz="2800" dirty="0" err="1">
                <a:latin typeface="Arial" charset="0"/>
                <a:ea typeface="MS PGothic" charset="0"/>
              </a:rPr>
              <a:t>Γ</a:t>
            </a:r>
            <a:r>
              <a:rPr lang="en-US" sz="2800" dirty="0">
                <a:latin typeface="Arial" charset="0"/>
                <a:ea typeface="MS PGothic" charset="0"/>
              </a:rPr>
              <a:t> is an optional initial symbol on stack</a:t>
            </a:r>
          </a:p>
          <a:p>
            <a:r>
              <a:rPr lang="en-US" sz="2800" dirty="0">
                <a:latin typeface="Arial" charset="0"/>
                <a:ea typeface="MS PGothic" charset="0"/>
              </a:rPr>
              <a:t>F ⊆ Q is final set of states and can be omitted for some notions of a PDA</a:t>
            </a:r>
          </a:p>
        </p:txBody>
      </p:sp>
      <p:sp>
        <p:nvSpPr>
          <p:cNvPr id="1218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7DD753F-3321-A346-970F-A802F55EAED7}" type="datetime1">
              <a:rPr lang="en-US" smtClean="0"/>
              <a:t>4/7/19</a:t>
            </a:fld>
            <a:endParaRPr lang="en-US"/>
          </a:p>
        </p:txBody>
      </p:sp>
      <p:sp>
        <p:nvSpPr>
          <p:cNvPr id="1218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9A2A852-D9A2-5344-9DE2-5833599C48F5}" type="slidenum">
              <a:rPr lang="en-US"/>
              <a:pPr/>
              <a:t>189</a:t>
            </a:fld>
            <a:endParaRPr lang="en-US"/>
          </a:p>
        </p:txBody>
      </p:sp>
      <p:sp>
        <p:nvSpPr>
          <p:cNvPr id="7" name="Footer Placeholder 4">
            <a:extLst>
              <a:ext uri="{FF2B5EF4-FFF2-40B4-BE49-F238E27FC236}">
                <a16:creationId xmlns:a16="http://schemas.microsoft.com/office/drawing/2014/main" id="{EDCBBEDE-FE19-6D44-AFA7-C65EB68C351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242823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ea typeface="ＭＳ Ｐゴシック" pitchFamily="-111" charset="-128"/>
                <a:cs typeface="ＭＳ Ｐゴシック" pitchFamily="-111" charset="-128"/>
              </a:rPr>
              <a:t>Graph Coloring</a:t>
            </a:r>
          </a:p>
        </p:txBody>
      </p:sp>
      <p:sp>
        <p:nvSpPr>
          <p:cNvPr id="47107"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Instance: A graph </a:t>
            </a:r>
            <a:r>
              <a:rPr lang="en-US" sz="2000" b="1" dirty="0">
                <a:ea typeface="ＭＳ Ｐゴシック" pitchFamily="-111" charset="-128"/>
                <a:cs typeface="ＭＳ Ｐゴシック" pitchFamily="-111" charset="-128"/>
              </a:rPr>
              <a:t>G = (V, E) </a:t>
            </a:r>
            <a:r>
              <a:rPr lang="en-US" sz="2000" dirty="0">
                <a:ea typeface="ＭＳ Ｐゴシック" pitchFamily="-111" charset="-128"/>
                <a:cs typeface="ＭＳ Ｐゴシック" pitchFamily="-111" charset="-128"/>
              </a:rPr>
              <a:t>and an integer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Can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be "properly colored" with at most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colors?</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Proper Coloring: a color is assigned to each vertex so that adjacent vertices have different colors.</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Suppose we have two instances of this problem (1) is True (Yes) and the other (2) is False (No).</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AND, you know (1) is Yes and (2) is No. (Maybe you have a secret program that has analyzed the two instance.)</a:t>
            </a:r>
          </a:p>
        </p:txBody>
      </p:sp>
      <p:sp>
        <p:nvSpPr>
          <p:cNvPr id="47108" name="Date Placeholder 3"/>
          <p:cNvSpPr>
            <a:spLocks noGrp="1"/>
          </p:cNvSpPr>
          <p:nvPr>
            <p:ph type="dt" sz="quarter" idx="10"/>
          </p:nvPr>
        </p:nvSpPr>
        <p:spPr>
          <a:noFill/>
        </p:spPr>
        <p:txBody>
          <a:bodyPr/>
          <a:lstStyle/>
          <a:p>
            <a:fld id="{A17969E4-2142-9D48-B18D-96B6905302E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710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7110" name="Slide Number Placeholder 5"/>
          <p:cNvSpPr>
            <a:spLocks noGrp="1"/>
          </p:cNvSpPr>
          <p:nvPr>
            <p:ph type="sldNum" sz="quarter" idx="12"/>
          </p:nvPr>
        </p:nvSpPr>
        <p:spPr>
          <a:noFill/>
        </p:spPr>
        <p:txBody>
          <a:bodyPr/>
          <a:lstStyle/>
          <a:p>
            <a:fld id="{51596AF4-2929-6848-BCF2-448EF8567D92}" type="slidenum">
              <a:rPr lang="en-US">
                <a:latin typeface="Arial" pitchFamily="-111" charset="0"/>
                <a:ea typeface="ＭＳ Ｐゴシック" pitchFamily="-111" charset="-128"/>
                <a:cs typeface="ＭＳ Ｐゴシック" pitchFamily="-111" charset="-128"/>
              </a:rPr>
              <a:pPr/>
              <a:t>19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dirty="0">
                <a:latin typeface="Arial" charset="0"/>
                <a:ea typeface="MS PGothic" charset="0"/>
              </a:rPr>
              <a:t>Notion of ID for PDA</a:t>
            </a:r>
          </a:p>
        </p:txBody>
      </p:sp>
      <p:sp>
        <p:nvSpPr>
          <p:cNvPr id="122883" name="Content Placeholder 2"/>
          <p:cNvSpPr>
            <a:spLocks noGrp="1"/>
          </p:cNvSpPr>
          <p:nvPr>
            <p:ph idx="1"/>
          </p:nvPr>
        </p:nvSpPr>
        <p:spPr/>
        <p:txBody>
          <a:bodyPr/>
          <a:lstStyle/>
          <a:p>
            <a:r>
              <a:rPr lang="en-US" sz="2800">
                <a:latin typeface="Arial" charset="0"/>
                <a:ea typeface="MS PGothic" charset="0"/>
              </a:rPr>
              <a:t>An instantaneous description for a PDA is</a:t>
            </a:r>
            <a:br>
              <a:rPr lang="en-US" sz="2800">
                <a:latin typeface="Arial" charset="0"/>
                <a:ea typeface="MS PGothic" charset="0"/>
              </a:rPr>
            </a:br>
            <a:r>
              <a:rPr lang="en-US" sz="2800">
                <a:latin typeface="Arial" charset="0"/>
                <a:ea typeface="MS PGothic" charset="0"/>
              </a:rPr>
              <a:t>[q, w, </a:t>
            </a:r>
            <a:r>
              <a:rPr lang="en-US" sz="2800" err="1">
                <a:latin typeface="Arial" charset="0"/>
                <a:ea typeface="MS PGothic" charset="0"/>
              </a:rPr>
              <a:t>γ</a:t>
            </a:r>
            <a:r>
              <a:rPr lang="en-US" sz="2800">
                <a:latin typeface="Arial" charset="0"/>
                <a:ea typeface="MS PGothic" charset="0"/>
              </a:rPr>
              <a:t>] where </a:t>
            </a:r>
          </a:p>
          <a:p>
            <a:pPr lvl="1"/>
            <a:r>
              <a:rPr lang="en-US" sz="2400">
                <a:latin typeface="Arial" charset="0"/>
                <a:ea typeface="MS PGothic" charset="0"/>
              </a:rPr>
              <a:t>q is current state</a:t>
            </a:r>
          </a:p>
          <a:p>
            <a:pPr lvl="1"/>
            <a:r>
              <a:rPr lang="en-US" sz="2400">
                <a:latin typeface="Arial" charset="0"/>
                <a:ea typeface="MS PGothic" charset="0"/>
              </a:rPr>
              <a:t>w is remaining input </a:t>
            </a:r>
          </a:p>
          <a:p>
            <a:pPr lvl="1"/>
            <a:r>
              <a:rPr lang="en-US" sz="2400" err="1">
                <a:latin typeface="Arial" charset="0"/>
                <a:ea typeface="MS PGothic" charset="0"/>
              </a:rPr>
              <a:t>γ</a:t>
            </a:r>
            <a:r>
              <a:rPr lang="en-US" sz="2400">
                <a:latin typeface="Arial" charset="0"/>
                <a:ea typeface="MS PGothic" charset="0"/>
              </a:rPr>
              <a:t> is contents of stack (leftmost symbol is top) </a:t>
            </a:r>
          </a:p>
          <a:p>
            <a:r>
              <a:rPr lang="en-US" sz="2800">
                <a:latin typeface="Arial" charset="0"/>
                <a:ea typeface="MS PGothic" charset="0"/>
              </a:rPr>
              <a:t>Single step derivation is defined by</a:t>
            </a:r>
          </a:p>
          <a:p>
            <a:pPr lvl="1"/>
            <a:r>
              <a:rPr lang="en-US" sz="2400">
                <a:latin typeface="Arial" charset="0"/>
                <a:ea typeface="MS PGothic" charset="0"/>
              </a:rPr>
              <a:t>[</a:t>
            </a:r>
            <a:r>
              <a:rPr lang="en-US" sz="2400" err="1">
                <a:latin typeface="Arial" charset="0"/>
                <a:ea typeface="MS PGothic" charset="0"/>
              </a:rPr>
              <a:t>q,ax,Z</a:t>
            </a:r>
            <a:r>
              <a:rPr lang="en-US" sz="2400">
                <a:latin typeface="Arial" charset="0"/>
                <a:ea typeface="MS PGothic" charset="0"/>
              </a:rPr>
              <a:t>α] |— [</a:t>
            </a:r>
            <a:r>
              <a:rPr lang="en-US" sz="2400" err="1">
                <a:latin typeface="Arial" charset="0"/>
                <a:ea typeface="MS PGothic" charset="0"/>
              </a:rPr>
              <a:t>p,x</a:t>
            </a:r>
            <a:r>
              <a:rPr lang="en-US" sz="2400">
                <a:latin typeface="Arial" charset="0"/>
                <a:ea typeface="MS PGothic" charset="0"/>
              </a:rPr>
              <a:t>,βα] if </a:t>
            </a:r>
            <a:r>
              <a:rPr lang="en-US" sz="2400" err="1">
                <a:latin typeface="Arial" charset="0"/>
                <a:ea typeface="MS PGothic" charset="0"/>
              </a:rPr>
              <a:t>δ</a:t>
            </a:r>
            <a:r>
              <a:rPr lang="en-US" sz="2400">
                <a:latin typeface="Arial" charset="0"/>
                <a:ea typeface="MS PGothic" charset="0"/>
              </a:rPr>
              <a:t>(</a:t>
            </a:r>
            <a:r>
              <a:rPr lang="en-US" sz="2400" err="1">
                <a:latin typeface="Arial" charset="0"/>
                <a:ea typeface="MS PGothic" charset="0"/>
              </a:rPr>
              <a:t>q,a,Z</a:t>
            </a:r>
            <a:r>
              <a:rPr lang="en-US" sz="2400">
                <a:latin typeface="Arial" charset="0"/>
                <a:ea typeface="MS PGothic" charset="0"/>
              </a:rPr>
              <a:t>) contains (p,β)</a:t>
            </a:r>
          </a:p>
          <a:p>
            <a:r>
              <a:rPr lang="en-US" sz="2800">
                <a:latin typeface="Arial" charset="0"/>
                <a:ea typeface="MS PGothic" charset="0"/>
              </a:rPr>
              <a:t>Multistep derivation (|—*) is reflexive transitive closure of single step.</a:t>
            </a:r>
          </a:p>
        </p:txBody>
      </p:sp>
      <p:sp>
        <p:nvSpPr>
          <p:cNvPr id="1228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E8ECEA-8982-544B-945F-42B034C8AB32}" type="datetime1">
              <a:rPr lang="en-US" smtClean="0"/>
              <a:t>4/7/19</a:t>
            </a:fld>
            <a:endParaRPr lang="en-US"/>
          </a:p>
        </p:txBody>
      </p:sp>
      <p:sp>
        <p:nvSpPr>
          <p:cNvPr id="1228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6022E8-FBF5-DE4C-8D41-C23A726753AF}" type="slidenum">
              <a:rPr lang="en-US"/>
              <a:pPr/>
              <a:t>190</a:t>
            </a:fld>
            <a:endParaRPr lang="en-US"/>
          </a:p>
        </p:txBody>
      </p:sp>
      <p:sp>
        <p:nvSpPr>
          <p:cNvPr id="7" name="Footer Placeholder 4">
            <a:extLst>
              <a:ext uri="{FF2B5EF4-FFF2-40B4-BE49-F238E27FC236}">
                <a16:creationId xmlns:a16="http://schemas.microsoft.com/office/drawing/2014/main" id="{C24545D9-3C76-3642-8BE5-AF50E754820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5431884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381000" y="274638"/>
            <a:ext cx="8458200" cy="1143000"/>
          </a:xfrm>
        </p:spPr>
        <p:txBody>
          <a:bodyPr/>
          <a:lstStyle/>
          <a:p>
            <a:r>
              <a:rPr lang="en-US">
                <a:latin typeface="Arial" charset="0"/>
                <a:ea typeface="MS PGothic" charset="0"/>
              </a:rPr>
              <a:t>Language Recognized by PDA</a:t>
            </a:r>
          </a:p>
        </p:txBody>
      </p:sp>
      <p:sp>
        <p:nvSpPr>
          <p:cNvPr id="123907" name="Content Placeholder 2"/>
          <p:cNvSpPr>
            <a:spLocks noGrp="1"/>
          </p:cNvSpPr>
          <p:nvPr>
            <p:ph idx="1"/>
          </p:nvPr>
        </p:nvSpPr>
        <p:spPr/>
        <p:txBody>
          <a:bodyPr/>
          <a:lstStyle/>
          <a:p>
            <a:r>
              <a:rPr lang="en-US">
                <a:latin typeface="Arial" charset="0"/>
                <a:ea typeface="MS PGothic" charset="0"/>
              </a:rPr>
              <a:t>Given A = (Q, </a:t>
            </a:r>
            <a:r>
              <a:rPr lang="en-US" err="1">
                <a:latin typeface="Arial" charset="0"/>
                <a:ea typeface="MS PGothic" charset="0"/>
              </a:rPr>
              <a:t>Σ</a:t>
            </a:r>
            <a:r>
              <a:rPr lang="en-US">
                <a:latin typeface="Arial" charset="0"/>
                <a:ea typeface="MS PGothic" charset="0"/>
              </a:rPr>
              <a:t>, </a:t>
            </a:r>
            <a:r>
              <a:rPr lang="en-US" err="1">
                <a:latin typeface="Arial" charset="0"/>
                <a:ea typeface="MS PGothic" charset="0"/>
              </a:rPr>
              <a:t>Γ</a:t>
            </a:r>
            <a:r>
              <a:rPr lang="en-US">
                <a:latin typeface="Arial" charset="0"/>
                <a:ea typeface="MS PGothic" charset="0"/>
              </a:rPr>
              <a:t>, </a:t>
            </a:r>
            <a:r>
              <a:rPr lang="en-US" err="1">
                <a:latin typeface="Arial" charset="0"/>
                <a:ea typeface="MS PGothic" charset="0"/>
              </a:rPr>
              <a:t>δ</a:t>
            </a:r>
            <a:r>
              <a:rPr lang="en-US">
                <a:latin typeface="Arial" charset="0"/>
                <a:ea typeface="MS PGothic" charset="0"/>
              </a:rPr>
              <a:t>, q</a:t>
            </a:r>
            <a:r>
              <a:rPr lang="en-US" baseline="-25000">
                <a:latin typeface="Arial" charset="0"/>
                <a:ea typeface="MS PGothic" charset="0"/>
              </a:rPr>
              <a:t>0</a:t>
            </a:r>
            <a:r>
              <a:rPr lang="en-US">
                <a:latin typeface="Arial" charset="0"/>
                <a:ea typeface="MS PGothic" charset="0"/>
              </a:rPr>
              <a:t>, Z</a:t>
            </a:r>
            <a:r>
              <a:rPr lang="en-US" baseline="-25000">
                <a:latin typeface="Arial" charset="0"/>
                <a:ea typeface="MS PGothic" charset="0"/>
              </a:rPr>
              <a:t>0</a:t>
            </a:r>
            <a:r>
              <a:rPr lang="en-US">
                <a:latin typeface="Arial" charset="0"/>
                <a:ea typeface="MS PGothic" charset="0"/>
              </a:rPr>
              <a:t>, F)</a:t>
            </a:r>
            <a:br>
              <a:rPr lang="en-US">
                <a:latin typeface="Arial" charset="0"/>
                <a:ea typeface="MS PGothic" charset="0"/>
              </a:rPr>
            </a:br>
            <a:r>
              <a:rPr lang="en-US">
                <a:latin typeface="Arial" charset="0"/>
                <a:ea typeface="MS PGothic" charset="0"/>
              </a:rPr>
              <a:t>there are three senses of recognition</a:t>
            </a:r>
          </a:p>
          <a:p>
            <a:r>
              <a:rPr lang="en-US">
                <a:latin typeface="Arial" charset="0"/>
                <a:ea typeface="MS PGothic" charset="0"/>
              </a:rPr>
              <a:t>By final state </a:t>
            </a:r>
            <a:br>
              <a:rPr lang="en-US">
                <a:latin typeface="Arial" charset="0"/>
                <a:ea typeface="MS PGothic" charset="0"/>
              </a:rPr>
            </a:br>
            <a:r>
              <a:rPr lang="en-US">
                <a:latin typeface="Arial" charset="0"/>
                <a:ea typeface="MS PGothic" charset="0"/>
              </a:rPr>
              <a:t>L(A)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a:t>
            </a:r>
            <a:r>
              <a:rPr lang="en-US" err="1">
                <a:latin typeface="Arial" charset="0"/>
                <a:ea typeface="MS PGothic" charset="0"/>
              </a:rPr>
              <a:t>f,λ</a:t>
            </a:r>
            <a:r>
              <a:rPr lang="en-US">
                <a:latin typeface="Arial" charset="0"/>
                <a:ea typeface="MS PGothic" charset="0"/>
              </a:rPr>
              <a:t>,β]}, where </a:t>
            </a:r>
            <a:r>
              <a:rPr lang="en-US" err="1">
                <a:latin typeface="Arial" charset="0"/>
                <a:ea typeface="MS PGothic" charset="0"/>
              </a:rPr>
              <a:t>f∈F</a:t>
            </a:r>
            <a:endParaRPr lang="en-US">
              <a:latin typeface="Arial" charset="0"/>
              <a:ea typeface="MS PGothic" charset="0"/>
            </a:endParaRPr>
          </a:p>
          <a:p>
            <a:r>
              <a:rPr lang="en-US">
                <a:latin typeface="Arial" charset="0"/>
                <a:ea typeface="MS PGothic" charset="0"/>
              </a:rPr>
              <a:t>By empty stack</a:t>
            </a:r>
            <a:br>
              <a:rPr lang="en-US">
                <a:latin typeface="Arial" charset="0"/>
                <a:ea typeface="MS PGothic" charset="0"/>
              </a:rPr>
            </a:br>
            <a:r>
              <a:rPr lang="en-US">
                <a:latin typeface="Arial" charset="0"/>
                <a:ea typeface="MS PGothic" charset="0"/>
              </a:rPr>
              <a:t>N(A)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a:t>
            </a:r>
            <a:r>
              <a:rPr lang="en-US" err="1">
                <a:latin typeface="Arial" charset="0"/>
                <a:ea typeface="MS PGothic" charset="0"/>
              </a:rPr>
              <a:t>q,λ,λ</a:t>
            </a:r>
            <a:r>
              <a:rPr lang="en-US">
                <a:latin typeface="Arial" charset="0"/>
                <a:ea typeface="MS PGothic" charset="0"/>
              </a:rPr>
              <a:t>]} </a:t>
            </a:r>
          </a:p>
          <a:p>
            <a:r>
              <a:rPr lang="en-US">
                <a:latin typeface="Arial" charset="0"/>
                <a:ea typeface="MS PGothic" charset="0"/>
              </a:rPr>
              <a:t>By empty stack and final state </a:t>
            </a:r>
            <a:br>
              <a:rPr lang="en-US">
                <a:latin typeface="Arial" charset="0"/>
                <a:ea typeface="MS PGothic" charset="0"/>
              </a:rPr>
            </a:br>
            <a:r>
              <a:rPr lang="en-US">
                <a:latin typeface="Arial" charset="0"/>
                <a:ea typeface="MS PGothic" charset="0"/>
              </a:rPr>
              <a:t>E(A)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a:t>
            </a:r>
            <a:r>
              <a:rPr lang="en-US" err="1">
                <a:latin typeface="Arial" charset="0"/>
                <a:ea typeface="MS PGothic" charset="0"/>
              </a:rPr>
              <a:t>f,λ,λ</a:t>
            </a:r>
            <a:r>
              <a:rPr lang="en-US">
                <a:latin typeface="Arial" charset="0"/>
                <a:ea typeface="MS PGothic" charset="0"/>
              </a:rPr>
              <a:t>]}, where </a:t>
            </a:r>
            <a:r>
              <a:rPr lang="en-US" err="1">
                <a:latin typeface="Arial" charset="0"/>
                <a:ea typeface="MS PGothic" charset="0"/>
              </a:rPr>
              <a:t>f∈F</a:t>
            </a:r>
            <a:endParaRPr lang="en-US">
              <a:latin typeface="Arial" charset="0"/>
              <a:ea typeface="MS PGothic" charset="0"/>
            </a:endParaRPr>
          </a:p>
        </p:txBody>
      </p:sp>
      <p:sp>
        <p:nvSpPr>
          <p:cNvPr id="1239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EB81E3-6160-F343-BB8A-09AC29C52869}" type="datetime1">
              <a:rPr lang="en-US" smtClean="0"/>
              <a:t>4/7/19</a:t>
            </a:fld>
            <a:endParaRPr lang="en-US"/>
          </a:p>
        </p:txBody>
      </p:sp>
      <p:sp>
        <p:nvSpPr>
          <p:cNvPr id="1239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CE2273-8858-A242-ACB2-7824465A5DE2}" type="slidenum">
              <a:rPr lang="en-US"/>
              <a:pPr/>
              <a:t>191</a:t>
            </a:fld>
            <a:endParaRPr lang="en-US"/>
          </a:p>
        </p:txBody>
      </p:sp>
      <p:sp>
        <p:nvSpPr>
          <p:cNvPr id="7" name="Footer Placeholder 4">
            <a:extLst>
              <a:ext uri="{FF2B5EF4-FFF2-40B4-BE49-F238E27FC236}">
                <a16:creationId xmlns:a16="http://schemas.microsoft.com/office/drawing/2014/main" id="{CB73A2B7-5DE9-B645-8FCA-B454FB816CD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90690482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latin typeface="Arial" charset="0"/>
                <a:ea typeface="MS PGothic" charset="0"/>
              </a:rPr>
              <a:t>Top Down Parsing by PDA</a:t>
            </a:r>
          </a:p>
        </p:txBody>
      </p:sp>
      <p:sp>
        <p:nvSpPr>
          <p:cNvPr id="124931" name="Content Placeholder 2"/>
          <p:cNvSpPr>
            <a:spLocks noGrp="1"/>
          </p:cNvSpPr>
          <p:nvPr>
            <p:ph idx="1"/>
          </p:nvPr>
        </p:nvSpPr>
        <p:spPr/>
        <p:txBody>
          <a:bodyPr/>
          <a:lstStyle/>
          <a:p>
            <a:r>
              <a:rPr lang="en-US" dirty="0">
                <a:latin typeface="Arial" charset="0"/>
                <a:ea typeface="MS PGothic" charset="0"/>
              </a:rPr>
              <a:t>Given G = (V, </a:t>
            </a:r>
            <a:r>
              <a:rPr lang="en-US" dirty="0" err="1">
                <a:latin typeface="Arial" charset="0"/>
                <a:ea typeface="MS PGothic" charset="0"/>
              </a:rPr>
              <a:t>Σ</a:t>
            </a:r>
            <a:r>
              <a:rPr lang="en-US" dirty="0">
                <a:latin typeface="Arial" charset="0"/>
                <a:ea typeface="MS PGothic" charset="0"/>
              </a:rPr>
              <a:t>, R, S), define </a:t>
            </a:r>
            <a:br>
              <a:rPr lang="en-US" dirty="0">
                <a:latin typeface="Arial" charset="0"/>
                <a:ea typeface="MS PGothic" charset="0"/>
              </a:rPr>
            </a:br>
            <a:r>
              <a:rPr lang="en-US" dirty="0">
                <a:latin typeface="Arial" charset="0"/>
                <a:ea typeface="MS PGothic" charset="0"/>
              </a:rPr>
              <a:t>A = ({q}, </a:t>
            </a:r>
            <a:r>
              <a:rPr lang="en-US" dirty="0" err="1">
                <a:latin typeface="Arial" charset="0"/>
                <a:ea typeface="MS PGothic" charset="0"/>
              </a:rPr>
              <a:t>Σ</a:t>
            </a:r>
            <a:r>
              <a:rPr lang="en-US" dirty="0">
                <a:latin typeface="Arial" charset="0"/>
                <a:ea typeface="MS PGothic" charset="0"/>
              </a:rPr>
              <a:t>, Σ∪V, </a:t>
            </a:r>
            <a:r>
              <a:rPr lang="en-US" dirty="0" err="1">
                <a:latin typeface="Arial" charset="0"/>
                <a:ea typeface="MS PGothic" charset="0"/>
              </a:rPr>
              <a:t>δ</a:t>
            </a:r>
            <a:r>
              <a:rPr lang="en-US" dirty="0">
                <a:latin typeface="Arial" charset="0"/>
                <a:ea typeface="MS PGothic" charset="0"/>
              </a:rPr>
              <a:t>, q, S, </a:t>
            </a:r>
            <a:r>
              <a:rPr lang="en-US" dirty="0" err="1">
                <a:latin typeface="Arial" charset="0"/>
                <a:ea typeface="MS PGothic" charset="0"/>
              </a:rPr>
              <a:t>ϕ</a:t>
            </a:r>
            <a:r>
              <a:rPr lang="en-US" dirty="0">
                <a:latin typeface="Arial" charset="0"/>
                <a:ea typeface="MS PGothic" charset="0"/>
              </a:rPr>
              <a:t>)</a:t>
            </a: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q,a,a</a:t>
            </a:r>
            <a:r>
              <a:rPr lang="en-US" dirty="0">
                <a:latin typeface="Arial" charset="0"/>
                <a:ea typeface="MS PGothic" charset="0"/>
              </a:rPr>
              <a:t>) = {(</a:t>
            </a:r>
            <a:r>
              <a:rPr lang="en-US" dirty="0" err="1">
                <a:latin typeface="Arial" charset="0"/>
                <a:ea typeface="MS PGothic" charset="0"/>
              </a:rPr>
              <a:t>q,λ</a:t>
            </a:r>
            <a:r>
              <a:rPr lang="en-US" dirty="0">
                <a:latin typeface="Arial" charset="0"/>
                <a:ea typeface="MS PGothic" charset="0"/>
              </a:rPr>
              <a:t>)} for all a ∈ </a:t>
            </a:r>
            <a:r>
              <a:rPr lang="en-US" dirty="0" err="1">
                <a:latin typeface="Arial" charset="0"/>
                <a:ea typeface="MS PGothic" charset="0"/>
              </a:rPr>
              <a:t>Σ</a:t>
            </a:r>
            <a:endParaRPr lang="en-US" dirty="0">
              <a:latin typeface="Arial" charset="0"/>
              <a:ea typeface="MS PGothic" charset="0"/>
            </a:endParaRP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q,λ,A</a:t>
            </a:r>
            <a:r>
              <a:rPr lang="en-US" dirty="0">
                <a:latin typeface="Arial" charset="0"/>
                <a:ea typeface="MS PGothic" charset="0"/>
              </a:rPr>
              <a:t>) = {(q,α) |  A → α ∈ R (guess) }</a:t>
            </a:r>
          </a:p>
          <a:p>
            <a:r>
              <a:rPr lang="en-US" dirty="0">
                <a:latin typeface="Arial" charset="0"/>
                <a:ea typeface="MS PGothic" charset="0"/>
              </a:rPr>
              <a:t>N(A) = </a:t>
            </a:r>
            <a:r>
              <a:rPr lang="en-US" altLang="ja-JP" i="1" dirty="0">
                <a:latin typeface="Gigi" charset="0"/>
                <a:ea typeface="MS PGothic" charset="0"/>
                <a:sym typeface="Symbol" charset="0"/>
              </a:rPr>
              <a:t>L</a:t>
            </a:r>
            <a:r>
              <a:rPr lang="en-US" dirty="0">
                <a:latin typeface="Arial" charset="0"/>
                <a:ea typeface="MS PGothic" charset="0"/>
              </a:rPr>
              <a:t>(G)</a:t>
            </a:r>
          </a:p>
          <a:p>
            <a:endParaRPr lang="en-US" dirty="0">
              <a:latin typeface="Arial" charset="0"/>
              <a:ea typeface="MS PGothic" charset="0"/>
            </a:endParaRPr>
          </a:p>
          <a:p>
            <a:r>
              <a:rPr lang="en-US" dirty="0">
                <a:latin typeface="Arial" charset="0"/>
                <a:ea typeface="MS PGothic" charset="0"/>
              </a:rPr>
              <a:t>Give just one state, this is essentially stateless, except for stack</a:t>
            </a:r>
          </a:p>
        </p:txBody>
      </p:sp>
      <p:sp>
        <p:nvSpPr>
          <p:cNvPr id="1249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5A706EB-661C-3448-B883-76021A5F085F}" type="datetime1">
              <a:rPr lang="en-US" smtClean="0"/>
              <a:t>4/7/19</a:t>
            </a:fld>
            <a:endParaRPr lang="en-US"/>
          </a:p>
        </p:txBody>
      </p:sp>
      <p:sp>
        <p:nvSpPr>
          <p:cNvPr id="1249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DC239A4-98C7-0544-A541-7B9D6343D342}" type="slidenum">
              <a:rPr lang="en-US"/>
              <a:pPr/>
              <a:t>192</a:t>
            </a:fld>
            <a:endParaRPr lang="en-US"/>
          </a:p>
        </p:txBody>
      </p:sp>
      <p:sp>
        <p:nvSpPr>
          <p:cNvPr id="7" name="Footer Placeholder 4">
            <a:extLst>
              <a:ext uri="{FF2B5EF4-FFF2-40B4-BE49-F238E27FC236}">
                <a16:creationId xmlns:a16="http://schemas.microsoft.com/office/drawing/2014/main" id="{F9387E97-C8A4-1140-9809-3C40212A0FC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87297234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atin typeface="Arial" charset="0"/>
                <a:ea typeface="MS PGothic" charset="0"/>
              </a:rPr>
              <a:t>Top Down Parsing by PDA</a:t>
            </a:r>
          </a:p>
        </p:txBody>
      </p:sp>
      <p:sp>
        <p:nvSpPr>
          <p:cNvPr id="125955" name="Content Placeholder 2"/>
          <p:cNvSpPr>
            <a:spLocks noGrp="1"/>
          </p:cNvSpPr>
          <p:nvPr>
            <p:ph idx="1"/>
          </p:nvPr>
        </p:nvSpPr>
        <p:spPr/>
        <p:txBody>
          <a:bodyPr/>
          <a:lstStyle/>
          <a:p>
            <a:pPr marL="0" indent="0" eaLnBrk="1" hangingPunct="1">
              <a:buFontTx/>
              <a:buNone/>
            </a:pPr>
            <a:r>
              <a:rPr lang="en-US" sz="2800" dirty="0">
                <a:solidFill>
                  <a:srgbClr val="0000FF"/>
                </a:solidFill>
                <a:latin typeface="Arial" charset="0"/>
                <a:ea typeface="MS PGothic" charset="0"/>
              </a:rPr>
              <a:t>E </a:t>
            </a:r>
            <a:r>
              <a:rPr lang="en-US" sz="2800" dirty="0">
                <a:solidFill>
                  <a:srgbClr val="0000FF"/>
                </a:solidFill>
                <a:latin typeface="Arial" charset="0"/>
                <a:ea typeface="MS PGothic" charset="0"/>
                <a:sym typeface="Wingdings" charset="0"/>
              </a:rPr>
              <a:t> E + T | T</a:t>
            </a:r>
          </a:p>
          <a:p>
            <a:pPr marL="0" indent="0" eaLnBrk="1" hangingPunct="1">
              <a:buFontTx/>
              <a:buNone/>
            </a:pPr>
            <a:r>
              <a:rPr lang="en-US" sz="2800" dirty="0">
                <a:solidFill>
                  <a:srgbClr val="0000FF"/>
                </a:solidFill>
                <a:latin typeface="Arial" charset="0"/>
                <a:ea typeface="MS PGothic" charset="0"/>
              </a:rPr>
              <a:t>T </a:t>
            </a:r>
            <a:r>
              <a:rPr lang="en-US" sz="2800" dirty="0">
                <a:solidFill>
                  <a:srgbClr val="0000FF"/>
                </a:solidFill>
                <a:latin typeface="Arial" charset="0"/>
                <a:ea typeface="MS PGothic" charset="0"/>
                <a:sym typeface="Wingdings" charset="0"/>
              </a:rPr>
              <a:t> T * F | F </a:t>
            </a:r>
          </a:p>
          <a:p>
            <a:pPr marL="0" indent="0" eaLnBrk="1" hangingPunct="1">
              <a:buFontTx/>
              <a:buNone/>
            </a:pPr>
            <a:r>
              <a:rPr lang="en-US" sz="2800" dirty="0">
                <a:solidFill>
                  <a:srgbClr val="0000FF"/>
                </a:solidFill>
                <a:latin typeface="Arial" charset="0"/>
                <a:ea typeface="MS PGothic" charset="0"/>
              </a:rPr>
              <a:t>F </a:t>
            </a:r>
            <a:r>
              <a:rPr lang="en-US" sz="2800" dirty="0">
                <a:solidFill>
                  <a:srgbClr val="0000FF"/>
                </a:solidFill>
                <a:latin typeface="Arial" charset="0"/>
                <a:ea typeface="MS PGothic" charset="0"/>
                <a:sym typeface="Wingdings" charset="0"/>
              </a:rPr>
              <a:t> (E) | </a:t>
            </a:r>
            <a:r>
              <a:rPr lang="en-US" sz="2800" dirty="0" err="1">
                <a:solidFill>
                  <a:srgbClr val="0000FF"/>
                </a:solidFill>
                <a:latin typeface="Arial" charset="0"/>
                <a:ea typeface="MS PGothic" charset="0"/>
                <a:sym typeface="Wingdings" charset="0"/>
              </a:rPr>
              <a:t>Int</a:t>
            </a:r>
            <a:r>
              <a:rPr lang="en-US" sz="2800" dirty="0">
                <a:latin typeface="Arial" charset="0"/>
                <a:ea typeface="MS PGothic" charset="0"/>
              </a:rPr>
              <a:t> </a:t>
            </a:r>
          </a:p>
          <a:p>
            <a:pPr marL="0" indent="0"/>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q,Int,Int</a:t>
            </a:r>
            <a:r>
              <a:rPr lang="en-US" sz="2800" dirty="0">
                <a:latin typeface="Arial" charset="0"/>
                <a:ea typeface="MS PGothic" charset="0"/>
              </a:rPr>
              <a:t>) = {(</a:t>
            </a:r>
            <a:r>
              <a:rPr lang="en-US" sz="2800" dirty="0" err="1">
                <a:latin typeface="Arial" charset="0"/>
                <a:ea typeface="MS PGothic" charset="0"/>
              </a:rPr>
              <a:t>q,λ</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q,λ,E</a:t>
            </a:r>
            <a:r>
              <a:rPr lang="en-US" sz="2800" dirty="0">
                <a:latin typeface="Arial" charset="0"/>
                <a:ea typeface="MS PGothic" charset="0"/>
              </a:rPr>
              <a:t>) = {(</a:t>
            </a:r>
            <a:r>
              <a:rPr lang="en-US" sz="2800" dirty="0" err="1">
                <a:latin typeface="Arial" charset="0"/>
                <a:ea typeface="MS PGothic" charset="0"/>
              </a:rPr>
              <a:t>q,E+T</a:t>
            </a:r>
            <a:r>
              <a:rPr lang="en-US" sz="2800" dirty="0">
                <a:latin typeface="Arial" charset="0"/>
                <a:ea typeface="MS PGothic" charset="0"/>
              </a:rPr>
              <a:t>), (</a:t>
            </a:r>
            <a:r>
              <a:rPr lang="en-US" sz="2800" dirty="0" err="1">
                <a:latin typeface="Arial" charset="0"/>
                <a:ea typeface="MS PGothic" charset="0"/>
              </a:rPr>
              <a:t>q,T</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q,λ,T</a:t>
            </a:r>
            <a:r>
              <a:rPr lang="en-US" sz="2800" dirty="0">
                <a:latin typeface="Arial" charset="0"/>
                <a:ea typeface="MS PGothic" charset="0"/>
              </a:rPr>
              <a:t>) = {(</a:t>
            </a:r>
            <a:r>
              <a:rPr lang="en-US" sz="2800" dirty="0" err="1">
                <a:latin typeface="Arial" charset="0"/>
                <a:ea typeface="MS PGothic" charset="0"/>
              </a:rPr>
              <a:t>q,T</a:t>
            </a:r>
            <a:r>
              <a:rPr lang="en-US" sz="2800" dirty="0">
                <a:latin typeface="Arial" charset="0"/>
                <a:ea typeface="MS PGothic" charset="0"/>
              </a:rPr>
              <a:t>*F), (</a:t>
            </a:r>
            <a:r>
              <a:rPr lang="en-US" sz="2800" dirty="0" err="1">
                <a:latin typeface="Arial" charset="0"/>
                <a:ea typeface="MS PGothic" charset="0"/>
              </a:rPr>
              <a:t>q,F</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q,λ,F</a:t>
            </a:r>
            <a:r>
              <a:rPr lang="en-US" sz="2800" dirty="0">
                <a:latin typeface="Arial" charset="0"/>
                <a:ea typeface="MS PGothic" charset="0"/>
              </a:rPr>
              <a:t>) = {(q,(E)), (</a:t>
            </a:r>
            <a:r>
              <a:rPr lang="en-US" sz="2800" dirty="0" err="1">
                <a:latin typeface="Arial" charset="0"/>
                <a:ea typeface="MS PGothic" charset="0"/>
              </a:rPr>
              <a:t>q,Int</a:t>
            </a:r>
            <a:r>
              <a:rPr lang="en-US" sz="2800" dirty="0">
                <a:latin typeface="Arial" charset="0"/>
                <a:ea typeface="MS PGothic" charset="0"/>
              </a:rPr>
              <a:t>)}</a:t>
            </a:r>
          </a:p>
          <a:p>
            <a:pPr marL="0" indent="0"/>
            <a:endParaRPr lang="en-US" sz="2800" dirty="0">
              <a:latin typeface="Arial" charset="0"/>
              <a:ea typeface="MS PGothic" charset="0"/>
            </a:endParaRPr>
          </a:p>
          <a:p>
            <a:pPr marL="0" indent="0"/>
            <a:endParaRPr lang="en-US" sz="2800" dirty="0">
              <a:latin typeface="Arial" charset="0"/>
              <a:ea typeface="MS PGothic" charset="0"/>
            </a:endParaRPr>
          </a:p>
        </p:txBody>
      </p:sp>
      <p:sp>
        <p:nvSpPr>
          <p:cNvPr id="1259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C4D48C2-FDBB-3143-BCC6-75FDB33B7E30}" type="datetime1">
              <a:rPr lang="en-US" smtClean="0"/>
              <a:t>4/7/19</a:t>
            </a:fld>
            <a:endParaRPr lang="en-US"/>
          </a:p>
        </p:txBody>
      </p:sp>
      <p:sp>
        <p:nvSpPr>
          <p:cNvPr id="1259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29A180A-14DC-104E-B507-012B5BE3C148}" type="slidenum">
              <a:rPr lang="en-US"/>
              <a:pPr/>
              <a:t>193</a:t>
            </a:fld>
            <a:endParaRPr lang="en-US"/>
          </a:p>
        </p:txBody>
      </p:sp>
      <p:sp>
        <p:nvSpPr>
          <p:cNvPr id="7" name="Footer Placeholder 4">
            <a:extLst>
              <a:ext uri="{FF2B5EF4-FFF2-40B4-BE49-F238E27FC236}">
                <a16:creationId xmlns:a16="http://schemas.microsoft.com/office/drawing/2014/main" id="{B5346F05-012C-6A47-9BEB-FE8E385882D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13955185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latin typeface="Arial" charset="0"/>
                <a:ea typeface="MS PGothic" charset="0"/>
              </a:rPr>
              <a:t>Bottom Up Parsing by PDA</a:t>
            </a:r>
          </a:p>
        </p:txBody>
      </p:sp>
      <p:sp>
        <p:nvSpPr>
          <p:cNvPr id="126979" name="Content Placeholder 2"/>
          <p:cNvSpPr>
            <a:spLocks noGrp="1"/>
          </p:cNvSpPr>
          <p:nvPr>
            <p:ph idx="1"/>
          </p:nvPr>
        </p:nvSpPr>
        <p:spPr/>
        <p:txBody>
          <a:bodyPr/>
          <a:lstStyle/>
          <a:p>
            <a:r>
              <a:rPr lang="en-US" sz="3000" dirty="0">
                <a:latin typeface="Arial" charset="0"/>
                <a:ea typeface="MS PGothic" charset="0"/>
              </a:rPr>
              <a:t>Given G = (V, </a:t>
            </a:r>
            <a:r>
              <a:rPr lang="en-US" sz="3000" dirty="0" err="1">
                <a:latin typeface="Arial" charset="0"/>
                <a:ea typeface="MS PGothic" charset="0"/>
              </a:rPr>
              <a:t>Σ</a:t>
            </a:r>
            <a:r>
              <a:rPr lang="en-US" sz="3000" dirty="0">
                <a:latin typeface="Arial" charset="0"/>
                <a:ea typeface="MS PGothic" charset="0"/>
              </a:rPr>
              <a:t>, R, S), define </a:t>
            </a:r>
            <a:br>
              <a:rPr lang="en-US" sz="3000" dirty="0">
                <a:latin typeface="Arial" charset="0"/>
                <a:ea typeface="MS PGothic" charset="0"/>
              </a:rPr>
            </a:br>
            <a:r>
              <a:rPr lang="en-US" sz="3000" dirty="0">
                <a:latin typeface="Arial" charset="0"/>
                <a:ea typeface="MS PGothic" charset="0"/>
              </a:rPr>
              <a:t>A = ({</a:t>
            </a:r>
            <a:r>
              <a:rPr lang="en-US" sz="3000" dirty="0" err="1">
                <a:latin typeface="Arial" charset="0"/>
                <a:ea typeface="MS PGothic" charset="0"/>
              </a:rPr>
              <a:t>q,f</a:t>
            </a:r>
            <a:r>
              <a:rPr lang="en-US" sz="3000" dirty="0">
                <a:latin typeface="Arial" charset="0"/>
                <a:ea typeface="MS PGothic" charset="0"/>
              </a:rPr>
              <a:t>}, </a:t>
            </a:r>
            <a:r>
              <a:rPr lang="en-US" sz="3000" dirty="0" err="1">
                <a:latin typeface="Arial" charset="0"/>
                <a:ea typeface="MS PGothic" charset="0"/>
              </a:rPr>
              <a:t>Σ</a:t>
            </a:r>
            <a:r>
              <a:rPr lang="en-US" sz="3000" dirty="0">
                <a:latin typeface="Arial" charset="0"/>
                <a:ea typeface="MS PGothic" charset="0"/>
              </a:rPr>
              <a:t>, Σ∪V∪{$}, </a:t>
            </a:r>
            <a:r>
              <a:rPr lang="en-US" sz="3000" dirty="0" err="1">
                <a:latin typeface="Arial" charset="0"/>
                <a:ea typeface="MS PGothic" charset="0"/>
              </a:rPr>
              <a:t>δ</a:t>
            </a:r>
            <a:r>
              <a:rPr lang="en-US" sz="3000" dirty="0">
                <a:latin typeface="Arial" charset="0"/>
                <a:ea typeface="MS PGothic" charset="0"/>
              </a:rPr>
              <a:t>, q, $, {f})</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q,a,λ</a:t>
            </a:r>
            <a:r>
              <a:rPr lang="en-US" sz="3000" dirty="0">
                <a:latin typeface="Arial" charset="0"/>
                <a:ea typeface="MS PGothic" charset="0"/>
              </a:rPr>
              <a:t>) = {(</a:t>
            </a:r>
            <a:r>
              <a:rPr lang="en-US" sz="3000" dirty="0" err="1">
                <a:latin typeface="Arial" charset="0"/>
                <a:ea typeface="MS PGothic" charset="0"/>
              </a:rPr>
              <a:t>q,a</a:t>
            </a:r>
            <a:r>
              <a:rPr lang="en-US" sz="3000" dirty="0">
                <a:latin typeface="Arial" charset="0"/>
                <a:ea typeface="MS PGothic" charset="0"/>
              </a:rPr>
              <a:t>)} for all a ∈ </a:t>
            </a:r>
            <a:r>
              <a:rPr lang="en-US" sz="3000" dirty="0" err="1">
                <a:latin typeface="Arial" charset="0"/>
                <a:ea typeface="MS PGothic" charset="0"/>
              </a:rPr>
              <a:t>Σ</a:t>
            </a:r>
            <a:r>
              <a:rPr lang="en-US" sz="3000" dirty="0">
                <a:latin typeface="Arial" charset="0"/>
                <a:ea typeface="MS PGothic" charset="0"/>
              </a:rPr>
              <a:t> , SHIFT</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q,λ</a:t>
            </a:r>
            <a:r>
              <a:rPr lang="en-US" sz="3000" dirty="0">
                <a:latin typeface="Arial" charset="0"/>
                <a:ea typeface="MS PGothic" charset="0"/>
              </a:rPr>
              <a:t>,α</a:t>
            </a:r>
            <a:r>
              <a:rPr lang="en-US" sz="3000" baseline="30000" dirty="0">
                <a:latin typeface="Arial" charset="0"/>
                <a:ea typeface="MS PGothic" charset="0"/>
              </a:rPr>
              <a:t>R</a:t>
            </a:r>
            <a:r>
              <a:rPr lang="en-US" sz="3000" dirty="0">
                <a:latin typeface="Arial" charset="0"/>
                <a:ea typeface="MS PGothic" charset="0"/>
              </a:rPr>
              <a:t>) ⊇ {(</a:t>
            </a:r>
            <a:r>
              <a:rPr lang="en-US" sz="3000" dirty="0" err="1">
                <a:latin typeface="Arial" charset="0"/>
                <a:ea typeface="MS PGothic" charset="0"/>
              </a:rPr>
              <a:t>q,A</a:t>
            </a:r>
            <a:r>
              <a:rPr lang="en-US" sz="3000" dirty="0">
                <a:latin typeface="Arial" charset="0"/>
                <a:ea typeface="MS PGothic" charset="0"/>
              </a:rPr>
              <a:t>)} if A → α ∈ R, REDUCE</a:t>
            </a:r>
            <a:br>
              <a:rPr lang="en-US" sz="3000" dirty="0">
                <a:latin typeface="Arial" charset="0"/>
                <a:ea typeface="MS PGothic" charset="0"/>
              </a:rPr>
            </a:br>
            <a:r>
              <a:rPr lang="en-US" sz="3000" dirty="0">
                <a:latin typeface="Arial" charset="0"/>
                <a:ea typeface="MS PGothic" charset="0"/>
              </a:rPr>
              <a:t>Cheat: looking at more than top of stack</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q,λ,S</a:t>
            </a:r>
            <a:r>
              <a:rPr lang="en-US" sz="3000" dirty="0">
                <a:latin typeface="Arial" charset="0"/>
                <a:ea typeface="MS PGothic" charset="0"/>
              </a:rPr>
              <a:t>) ⊇ {(</a:t>
            </a:r>
            <a:r>
              <a:rPr lang="en-US" sz="3000" dirty="0" err="1">
                <a:latin typeface="Arial" charset="0"/>
                <a:ea typeface="MS PGothic" charset="0"/>
              </a:rPr>
              <a:t>f,λ</a:t>
            </a:r>
            <a:r>
              <a:rPr lang="en-US" sz="3000" dirty="0">
                <a:latin typeface="Arial" charset="0"/>
                <a:ea typeface="MS PGothic" charset="0"/>
              </a:rPr>
              <a:t>)}</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f,λ</a:t>
            </a:r>
            <a:r>
              <a:rPr lang="en-US" sz="3000" dirty="0">
                <a:latin typeface="Arial" charset="0"/>
                <a:ea typeface="MS PGothic" charset="0"/>
              </a:rPr>
              <a:t>,$) = {(</a:t>
            </a:r>
            <a:r>
              <a:rPr lang="en-US" sz="3000" dirty="0" err="1">
                <a:latin typeface="Arial" charset="0"/>
                <a:ea typeface="MS PGothic" charset="0"/>
              </a:rPr>
              <a:t>f,λ</a:t>
            </a:r>
            <a:r>
              <a:rPr lang="en-US" sz="3000" dirty="0">
                <a:latin typeface="Arial" charset="0"/>
                <a:ea typeface="MS PGothic" charset="0"/>
              </a:rPr>
              <a:t>)}			, ACCEPT</a:t>
            </a:r>
          </a:p>
          <a:p>
            <a:r>
              <a:rPr lang="en-US" sz="3000" dirty="0">
                <a:latin typeface="Arial" charset="0"/>
                <a:ea typeface="MS PGothic" charset="0"/>
              </a:rPr>
              <a:t>E(A) = </a:t>
            </a:r>
            <a:r>
              <a:rPr lang="en-US" altLang="ja-JP" sz="2800" i="1" dirty="0">
                <a:latin typeface="Gigi" charset="0"/>
                <a:ea typeface="MS PGothic" charset="0"/>
                <a:sym typeface="Symbol" charset="0"/>
              </a:rPr>
              <a:t>L</a:t>
            </a:r>
            <a:r>
              <a:rPr lang="en-US" sz="3000" dirty="0">
                <a:latin typeface="Arial" charset="0"/>
                <a:ea typeface="MS PGothic" charset="0"/>
              </a:rPr>
              <a:t>(G)</a:t>
            </a:r>
          </a:p>
          <a:p>
            <a:r>
              <a:rPr lang="en-US" sz="3000" dirty="0">
                <a:latin typeface="Arial" charset="0"/>
                <a:ea typeface="MS PGothic" charset="0"/>
              </a:rPr>
              <a:t>Could also do </a:t>
            </a:r>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q,λ,S</a:t>
            </a:r>
            <a:r>
              <a:rPr lang="en-US" sz="3000" dirty="0">
                <a:latin typeface="Arial" charset="0"/>
                <a:ea typeface="MS PGothic" charset="0"/>
              </a:rPr>
              <a:t>$)⊇{(</a:t>
            </a:r>
            <a:r>
              <a:rPr lang="en-US" sz="3000" dirty="0" err="1">
                <a:latin typeface="Arial" charset="0"/>
                <a:ea typeface="MS PGothic" charset="0"/>
              </a:rPr>
              <a:t>q,λ</a:t>
            </a:r>
            <a:r>
              <a:rPr lang="en-US" sz="3000" dirty="0">
                <a:latin typeface="Arial" charset="0"/>
                <a:ea typeface="MS PGothic" charset="0"/>
              </a:rPr>
              <a:t>)}, N(A) = </a:t>
            </a:r>
            <a:r>
              <a:rPr lang="en-US" altLang="ja-JP" sz="2800" i="1" dirty="0">
                <a:latin typeface="Gigi" charset="0"/>
                <a:ea typeface="MS PGothic" charset="0"/>
                <a:sym typeface="Symbol" charset="0"/>
              </a:rPr>
              <a:t>L</a:t>
            </a:r>
            <a:r>
              <a:rPr lang="en-US" sz="3000" dirty="0">
                <a:latin typeface="Arial" charset="0"/>
                <a:ea typeface="MS PGothic" charset="0"/>
              </a:rPr>
              <a:t>(G)</a:t>
            </a:r>
          </a:p>
        </p:txBody>
      </p:sp>
      <p:sp>
        <p:nvSpPr>
          <p:cNvPr id="1269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FF0E2A-F81C-0D46-A145-CB78371844FC}" type="datetime1">
              <a:rPr lang="en-US" smtClean="0"/>
              <a:t>4/7/19</a:t>
            </a:fld>
            <a:endParaRPr lang="en-US" dirty="0"/>
          </a:p>
        </p:txBody>
      </p:sp>
      <p:sp>
        <p:nvSpPr>
          <p:cNvPr id="1269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BE4077B-88BB-2E4B-9B6A-9BAE2C7A51FB}" type="slidenum">
              <a:rPr lang="en-US"/>
              <a:pPr/>
              <a:t>194</a:t>
            </a:fld>
            <a:endParaRPr lang="en-US"/>
          </a:p>
        </p:txBody>
      </p:sp>
      <p:sp>
        <p:nvSpPr>
          <p:cNvPr id="7" name="Footer Placeholder 4">
            <a:extLst>
              <a:ext uri="{FF2B5EF4-FFF2-40B4-BE49-F238E27FC236}">
                <a16:creationId xmlns:a16="http://schemas.microsoft.com/office/drawing/2014/main" id="{78015292-4E5D-1940-9E40-C01C0428EBE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87170163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atin typeface="Arial" charset="0"/>
                <a:ea typeface="MS PGothic" charset="0"/>
              </a:rPr>
              <a:t>Bottom Up Parsing by PDA</a:t>
            </a:r>
          </a:p>
        </p:txBody>
      </p:sp>
      <p:sp>
        <p:nvSpPr>
          <p:cNvPr id="128003" name="Content Placeholder 2"/>
          <p:cNvSpPr>
            <a:spLocks noGrp="1"/>
          </p:cNvSpPr>
          <p:nvPr>
            <p:ph idx="1"/>
          </p:nvPr>
        </p:nvSpPr>
        <p:spPr/>
        <p:txBody>
          <a:bodyPr/>
          <a:lstStyle/>
          <a:p>
            <a:pPr marL="0" indent="0" eaLnBrk="1" hangingPunct="1">
              <a:buFontTx/>
              <a:buNone/>
            </a:pPr>
            <a:r>
              <a:rPr lang="en-US" sz="2400" dirty="0">
                <a:solidFill>
                  <a:srgbClr val="0000FF"/>
                </a:solidFill>
                <a:latin typeface="Arial" charset="0"/>
                <a:ea typeface="MS PGothic" charset="0"/>
              </a:rPr>
              <a:t>E </a:t>
            </a:r>
            <a:r>
              <a:rPr lang="en-US" sz="2400" dirty="0">
                <a:solidFill>
                  <a:srgbClr val="0000FF"/>
                </a:solidFill>
                <a:latin typeface="Arial" charset="0"/>
                <a:ea typeface="MS PGothic" charset="0"/>
                <a:sym typeface="Wingdings" charset="0"/>
              </a:rPr>
              <a:t> E + T | T</a:t>
            </a:r>
          </a:p>
          <a:p>
            <a:pPr marL="0" indent="0" eaLnBrk="1" hangingPunct="1">
              <a:buFontTx/>
              <a:buNone/>
            </a:pPr>
            <a:r>
              <a:rPr lang="en-US" sz="2400" dirty="0">
                <a:solidFill>
                  <a:srgbClr val="0000FF"/>
                </a:solidFill>
                <a:latin typeface="Arial" charset="0"/>
                <a:ea typeface="MS PGothic" charset="0"/>
              </a:rPr>
              <a:t>T </a:t>
            </a:r>
            <a:r>
              <a:rPr lang="en-US" sz="2400" dirty="0">
                <a:solidFill>
                  <a:srgbClr val="0000FF"/>
                </a:solidFill>
                <a:latin typeface="Arial" charset="0"/>
                <a:ea typeface="MS PGothic" charset="0"/>
                <a:sym typeface="Wingdings" charset="0"/>
              </a:rPr>
              <a:t> T * F | F </a:t>
            </a:r>
          </a:p>
          <a:p>
            <a:pPr marL="0" indent="0" eaLnBrk="1" hangingPunct="1">
              <a:buFontTx/>
              <a:buNone/>
            </a:pPr>
            <a:r>
              <a:rPr lang="en-US" sz="2400" dirty="0">
                <a:solidFill>
                  <a:srgbClr val="0000FF"/>
                </a:solidFill>
                <a:latin typeface="Arial" charset="0"/>
                <a:ea typeface="MS PGothic" charset="0"/>
              </a:rPr>
              <a:t>F </a:t>
            </a:r>
            <a:r>
              <a:rPr lang="en-US" sz="2400" dirty="0">
                <a:solidFill>
                  <a:srgbClr val="0000FF"/>
                </a:solidFill>
                <a:latin typeface="Arial" charset="0"/>
                <a:ea typeface="MS PGothic" charset="0"/>
                <a:sym typeface="Wingdings" charset="0"/>
              </a:rPr>
              <a:t> (E) | </a:t>
            </a:r>
            <a:r>
              <a:rPr lang="en-US" sz="2400" dirty="0" err="1">
                <a:solidFill>
                  <a:srgbClr val="0000FF"/>
                </a:solidFill>
                <a:latin typeface="Arial" charset="0"/>
                <a:ea typeface="MS PGothic" charset="0"/>
                <a:sym typeface="Wingdings" charset="0"/>
              </a:rPr>
              <a:t>Int</a:t>
            </a:r>
            <a:r>
              <a:rPr lang="en-US" sz="2400" dirty="0">
                <a:latin typeface="Arial" charset="0"/>
                <a:ea typeface="MS PGothic" charset="0"/>
              </a:rPr>
              <a:t> </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a:t>
            </a:r>
            <a:r>
              <a:rPr lang="en-US" sz="2400" dirty="0">
                <a:latin typeface="Arial" charset="0"/>
                <a:ea typeface="MS PGothic" charset="0"/>
              </a:rPr>
              <a:t>)={(q,+)}, </a:t>
            </a:r>
            <a:r>
              <a:rPr lang="el-GR" sz="2400" dirty="0">
                <a:latin typeface="Arial" charset="0"/>
                <a:ea typeface="MS PGothic" charset="0"/>
              </a:rPr>
              <a:t>δ</a:t>
            </a:r>
            <a:r>
              <a:rPr lang="en-US" sz="2400" dirty="0">
                <a:latin typeface="Arial" charset="0"/>
                <a:ea typeface="MS PGothic" charset="0"/>
              </a:rPr>
              <a:t>(q,*,λ)={(q,*)},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q,Int,λ</a:t>
            </a:r>
            <a:r>
              <a:rPr lang="en-US" sz="2400" dirty="0">
                <a:latin typeface="Arial" charset="0"/>
                <a:ea typeface="MS PGothic" charset="0"/>
              </a:rPr>
              <a:t>)={(</a:t>
            </a:r>
            <a:r>
              <a:rPr lang="en-US" sz="2400" dirty="0" err="1">
                <a:latin typeface="Arial" charset="0"/>
                <a:ea typeface="MS PGothic" charset="0"/>
              </a:rPr>
              <a:t>q,Int</a:t>
            </a:r>
            <a:r>
              <a:rPr lang="en-US" sz="2400" dirty="0">
                <a:latin typeface="Arial" charset="0"/>
                <a:ea typeface="MS PGothic" charset="0"/>
              </a:rPr>
              <a:t>)},</a:t>
            </a:r>
            <a:br>
              <a:rPr lang="en-US" sz="2400" dirty="0">
                <a:latin typeface="Arial" charset="0"/>
                <a:ea typeface="MS PGothic" charset="0"/>
              </a:rPr>
            </a:br>
            <a:r>
              <a:rPr lang="el-GR" sz="2400" dirty="0">
                <a:latin typeface="Arial" charset="0"/>
                <a:ea typeface="MS PGothic" charset="0"/>
              </a:rPr>
              <a:t>δ</a:t>
            </a:r>
            <a:r>
              <a:rPr lang="en-US" sz="2400" dirty="0">
                <a:latin typeface="Arial" charset="0"/>
                <a:ea typeface="MS PGothic" charset="0"/>
              </a:rPr>
              <a:t>(q,(,λ)={(q,()}, </a:t>
            </a:r>
            <a:r>
              <a:rPr lang="el-GR" sz="2400" dirty="0">
                <a:latin typeface="Arial" charset="0"/>
                <a:ea typeface="MS PGothic" charset="0"/>
              </a:rPr>
              <a:t>δ</a:t>
            </a:r>
            <a:r>
              <a:rPr lang="en-US" sz="2400" dirty="0">
                <a:latin typeface="Arial" charset="0"/>
                <a:ea typeface="MS PGothic" charset="0"/>
              </a:rPr>
              <a:t>(q,),λ)={(q,))}  </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q,λ,T+E</a:t>
            </a:r>
            <a:r>
              <a:rPr lang="en-US" sz="2400" dirty="0">
                <a:latin typeface="Arial" charset="0"/>
                <a:ea typeface="MS PGothic" charset="0"/>
              </a:rPr>
              <a:t>) = {(</a:t>
            </a:r>
            <a:r>
              <a:rPr lang="en-US" sz="2400" dirty="0" err="1">
                <a:latin typeface="Arial" charset="0"/>
                <a:ea typeface="MS PGothic" charset="0"/>
              </a:rPr>
              <a:t>q,E</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q,λ,T</a:t>
            </a:r>
            <a:r>
              <a:rPr lang="en-US" sz="2400" dirty="0">
                <a:latin typeface="Arial" charset="0"/>
                <a:ea typeface="MS PGothic" charset="0"/>
              </a:rPr>
              <a:t>) ⊇ {(</a:t>
            </a:r>
            <a:r>
              <a:rPr lang="en-US" sz="2400" dirty="0" err="1">
                <a:latin typeface="Arial" charset="0"/>
                <a:ea typeface="MS PGothic" charset="0"/>
              </a:rPr>
              <a:t>q,E</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q,λ,F</a:t>
            </a:r>
            <a:r>
              <a:rPr lang="en-US" sz="2400" dirty="0">
                <a:latin typeface="Arial" charset="0"/>
                <a:ea typeface="MS PGothic" charset="0"/>
              </a:rPr>
              <a:t>*T) ⊇ {(</a:t>
            </a:r>
            <a:r>
              <a:rPr lang="en-US" sz="2400" dirty="0" err="1">
                <a:latin typeface="Arial" charset="0"/>
                <a:ea typeface="MS PGothic" charset="0"/>
              </a:rPr>
              <a:t>q,T</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q,λ,F</a:t>
            </a:r>
            <a:r>
              <a:rPr lang="en-US" sz="2400" dirty="0">
                <a:latin typeface="Arial" charset="0"/>
                <a:ea typeface="MS PGothic" charset="0"/>
              </a:rPr>
              <a:t>) ⊇ {(</a:t>
            </a:r>
            <a:r>
              <a:rPr lang="en-US" sz="2400" dirty="0" err="1">
                <a:latin typeface="Arial" charset="0"/>
                <a:ea typeface="MS PGothic" charset="0"/>
              </a:rPr>
              <a:t>q,T</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a:t>
            </a:r>
            <a:r>
              <a:rPr lang="en-US" sz="2400" dirty="0">
                <a:latin typeface="Arial" charset="0"/>
                <a:ea typeface="MS PGothic" charset="0"/>
              </a:rPr>
              <a:t>,)E() ⊇ {(</a:t>
            </a:r>
            <a:r>
              <a:rPr lang="en-US" sz="2400" dirty="0" err="1">
                <a:latin typeface="Arial" charset="0"/>
                <a:ea typeface="MS PGothic" charset="0"/>
              </a:rPr>
              <a:t>q,F</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q,λ,Int</a:t>
            </a:r>
            <a:r>
              <a:rPr lang="en-US" sz="2400" dirty="0">
                <a:latin typeface="Arial" charset="0"/>
                <a:ea typeface="MS PGothic" charset="0"/>
              </a:rPr>
              <a:t>) ⊇ {(</a:t>
            </a:r>
            <a:r>
              <a:rPr lang="en-US" sz="2400" dirty="0" err="1">
                <a:latin typeface="Arial" charset="0"/>
                <a:ea typeface="MS PGothic" charset="0"/>
              </a:rPr>
              <a:t>q,F</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q,λ,E</a:t>
            </a:r>
            <a:r>
              <a:rPr lang="en-US" sz="2400" dirty="0">
                <a:latin typeface="Arial" charset="0"/>
                <a:ea typeface="MS PGothic" charset="0"/>
              </a:rPr>
              <a:t>) ⊇ {(</a:t>
            </a:r>
            <a:r>
              <a:rPr lang="en-US" sz="2400" dirty="0" err="1">
                <a:latin typeface="Arial" charset="0"/>
                <a:ea typeface="MS PGothic" charset="0"/>
              </a:rPr>
              <a:t>f,λ</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f,λ</a:t>
            </a:r>
            <a:r>
              <a:rPr lang="en-US" sz="2400" dirty="0">
                <a:latin typeface="Arial" charset="0"/>
                <a:ea typeface="MS PGothic" charset="0"/>
              </a:rPr>
              <a:t>,$) = {(</a:t>
            </a:r>
            <a:r>
              <a:rPr lang="en-US" sz="2400" dirty="0" err="1">
                <a:latin typeface="Arial" charset="0"/>
                <a:ea typeface="MS PGothic" charset="0"/>
              </a:rPr>
              <a:t>f,λ</a:t>
            </a:r>
            <a:r>
              <a:rPr lang="en-US" sz="2400" dirty="0">
                <a:latin typeface="Arial" charset="0"/>
                <a:ea typeface="MS PGothic" charset="0"/>
              </a:rPr>
              <a:t>)}</a:t>
            </a:r>
          </a:p>
          <a:p>
            <a:pPr marL="0" indent="0"/>
            <a:r>
              <a:rPr lang="en-US" sz="2400" dirty="0">
                <a:latin typeface="Arial" charset="0"/>
                <a:ea typeface="MS PGothic" charset="0"/>
              </a:rPr>
              <a:t>E(A) = </a:t>
            </a:r>
            <a:r>
              <a:rPr lang="en-US" altLang="ja-JP" sz="2000" i="1" dirty="0">
                <a:latin typeface="Gigi" charset="0"/>
                <a:ea typeface="MS PGothic" charset="0"/>
                <a:sym typeface="Symbol" charset="0"/>
              </a:rPr>
              <a:t>L</a:t>
            </a:r>
            <a:r>
              <a:rPr lang="en-US" sz="2400" dirty="0">
                <a:latin typeface="Arial" charset="0"/>
                <a:ea typeface="MS PGothic" charset="0"/>
              </a:rPr>
              <a:t>(G)</a:t>
            </a:r>
          </a:p>
          <a:p>
            <a:pPr marL="0" indent="0"/>
            <a:endParaRPr lang="en-US" sz="2400" dirty="0">
              <a:latin typeface="Arial" charset="0"/>
              <a:ea typeface="MS PGothic" charset="0"/>
            </a:endParaRPr>
          </a:p>
          <a:p>
            <a:pPr marL="0" indent="0"/>
            <a:endParaRPr lang="en-US" sz="2800" dirty="0">
              <a:latin typeface="Arial" charset="0"/>
              <a:ea typeface="MS PGothic" charset="0"/>
            </a:endParaRPr>
          </a:p>
          <a:p>
            <a:pPr marL="0" indent="0"/>
            <a:endParaRPr lang="en-US" sz="2800" dirty="0">
              <a:latin typeface="Arial" charset="0"/>
              <a:ea typeface="MS PGothic" charset="0"/>
            </a:endParaRPr>
          </a:p>
        </p:txBody>
      </p:sp>
      <p:sp>
        <p:nvSpPr>
          <p:cNvPr id="1280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5BE063-C219-1640-9CC2-44E3C7B822D1}" type="datetime1">
              <a:rPr lang="en-US" smtClean="0"/>
              <a:t>4/7/19</a:t>
            </a:fld>
            <a:endParaRPr lang="en-US"/>
          </a:p>
        </p:txBody>
      </p:sp>
      <p:sp>
        <p:nvSpPr>
          <p:cNvPr id="1280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7F2608-B308-DE43-9FD4-F3C12F3FD28B}" type="slidenum">
              <a:rPr lang="en-US"/>
              <a:pPr/>
              <a:t>195</a:t>
            </a:fld>
            <a:endParaRPr lang="en-US"/>
          </a:p>
        </p:txBody>
      </p:sp>
      <p:sp>
        <p:nvSpPr>
          <p:cNvPr id="7" name="Footer Placeholder 4">
            <a:extLst>
              <a:ext uri="{FF2B5EF4-FFF2-40B4-BE49-F238E27FC236}">
                <a16:creationId xmlns:a16="http://schemas.microsoft.com/office/drawing/2014/main" id="{8452DC31-8F6D-CC49-9DE9-AD91EBA7987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37456014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atin typeface="Arial" charset="0"/>
                <a:ea typeface="MS PGothic" charset="0"/>
              </a:rPr>
              <a:t>Challenge</a:t>
            </a:r>
          </a:p>
        </p:txBody>
      </p:sp>
      <p:sp>
        <p:nvSpPr>
          <p:cNvPr id="129027" name="Content Placeholder 2"/>
          <p:cNvSpPr>
            <a:spLocks noGrp="1"/>
          </p:cNvSpPr>
          <p:nvPr>
            <p:ph idx="1"/>
          </p:nvPr>
        </p:nvSpPr>
        <p:spPr/>
        <p:txBody>
          <a:bodyPr/>
          <a:lstStyle/>
          <a:p>
            <a:r>
              <a:rPr lang="en-US">
                <a:latin typeface="Arial" charset="0"/>
                <a:ea typeface="MS PGothic" charset="0"/>
              </a:rPr>
              <a:t>Use the two recognizers on some sets of expressions like</a:t>
            </a:r>
          </a:p>
          <a:p>
            <a:pPr lvl="1"/>
            <a:r>
              <a:rPr lang="en-US">
                <a:latin typeface="Arial" charset="0"/>
                <a:ea typeface="MS PGothic" charset="0"/>
              </a:rPr>
              <a:t>5 + 7 * 2</a:t>
            </a:r>
          </a:p>
          <a:p>
            <a:pPr lvl="1"/>
            <a:r>
              <a:rPr lang="en-US">
                <a:latin typeface="Arial" charset="0"/>
                <a:ea typeface="MS PGothic" charset="0"/>
              </a:rPr>
              <a:t>5 * 7 + 2</a:t>
            </a:r>
          </a:p>
          <a:p>
            <a:pPr lvl="1"/>
            <a:r>
              <a:rPr lang="en-US">
                <a:latin typeface="Arial" charset="0"/>
                <a:ea typeface="MS PGothic" charset="0"/>
              </a:rPr>
              <a:t>(5 + 7) * 2</a:t>
            </a:r>
          </a:p>
        </p:txBody>
      </p:sp>
      <p:sp>
        <p:nvSpPr>
          <p:cNvPr id="1290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0DCE9D1-2EED-2F4D-94D2-DE09E78BEB1F}" type="datetime1">
              <a:rPr lang="en-US" smtClean="0"/>
              <a:t>4/7/19</a:t>
            </a:fld>
            <a:endParaRPr lang="en-US"/>
          </a:p>
        </p:txBody>
      </p:sp>
      <p:sp>
        <p:nvSpPr>
          <p:cNvPr id="1290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7BAB52D-9DBE-D447-99A7-58F78DFA74E6}" type="slidenum">
              <a:rPr lang="en-US"/>
              <a:pPr/>
              <a:t>196</a:t>
            </a:fld>
            <a:endParaRPr lang="en-US"/>
          </a:p>
        </p:txBody>
      </p:sp>
      <p:sp>
        <p:nvSpPr>
          <p:cNvPr id="7" name="Footer Placeholder 4">
            <a:extLst>
              <a:ext uri="{FF2B5EF4-FFF2-40B4-BE49-F238E27FC236}">
                <a16:creationId xmlns:a16="http://schemas.microsoft.com/office/drawing/2014/main" id="{C1EAD801-837F-3F46-9CFE-ECA4F435D85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58017739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a:latin typeface="Arial" charset="0"/>
                <a:ea typeface="MS PGothic" charset="0"/>
              </a:rPr>
              <a:t>Converting a PDA to CFG</a:t>
            </a:r>
          </a:p>
        </p:txBody>
      </p:sp>
      <p:sp>
        <p:nvSpPr>
          <p:cNvPr id="139267" name="Content Placeholder 2"/>
          <p:cNvSpPr>
            <a:spLocks noGrp="1"/>
          </p:cNvSpPr>
          <p:nvPr>
            <p:ph idx="1"/>
          </p:nvPr>
        </p:nvSpPr>
        <p:spPr/>
        <p:txBody>
          <a:bodyPr/>
          <a:lstStyle/>
          <a:p>
            <a:r>
              <a:rPr lang="en-US" sz="1800" dirty="0">
                <a:latin typeface="Arial" charset="0"/>
                <a:ea typeface="MS PGothic" charset="0"/>
              </a:rPr>
              <a:t>Book has one approach; here is another</a:t>
            </a:r>
          </a:p>
          <a:p>
            <a:r>
              <a:rPr lang="en-US" sz="1800" dirty="0">
                <a:latin typeface="Arial" charset="0"/>
                <a:ea typeface="MS PGothic" charset="0"/>
              </a:rPr>
              <a:t>Let A = ( Q,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q</a:t>
            </a:r>
            <a:r>
              <a:rPr lang="en-US" sz="1800" baseline="-25000" dirty="0">
                <a:latin typeface="Arial" charset="0"/>
                <a:ea typeface="MS PGothic" charset="0"/>
              </a:rPr>
              <a:t>0</a:t>
            </a:r>
            <a:r>
              <a:rPr lang="en-US" sz="1800" dirty="0">
                <a:latin typeface="Arial" charset="0"/>
                <a:ea typeface="MS PGothic" charset="0"/>
              </a:rPr>
              <a:t>, Z, F) accept L by empty stack and final state</a:t>
            </a:r>
          </a:p>
          <a:p>
            <a:r>
              <a:rPr lang="en-US" sz="1800" dirty="0">
                <a:latin typeface="Arial" charset="0"/>
                <a:ea typeface="MS PGothic" charset="0"/>
              </a:rPr>
              <a:t>Define A’ = (Q</a:t>
            </a:r>
            <a:r>
              <a:rPr lang="en-US" sz="1800" dirty="0">
                <a:latin typeface="Arial" charset="0"/>
                <a:ea typeface="MS PGothic" charset="0"/>
                <a:sym typeface="Symbol" charset="0"/>
              </a:rPr>
              <a:t></a:t>
            </a:r>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’,f},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q</a:t>
            </a:r>
            <a:r>
              <a:rPr lang="en-US" sz="1800" baseline="-25000" dirty="0">
                <a:latin typeface="Arial" charset="0"/>
                <a:ea typeface="MS PGothic" charset="0"/>
              </a:rPr>
              <a:t>0</a:t>
            </a:r>
            <a:r>
              <a:rPr lang="en-US" sz="1800" dirty="0">
                <a:latin typeface="Arial" charset="0"/>
                <a:ea typeface="MS PGothic" charset="0"/>
              </a:rPr>
              <a:t>’, $, {f}) where</a:t>
            </a:r>
          </a:p>
          <a:p>
            <a:pPr lvl="1"/>
            <a:r>
              <a:rPr lang="en-US" sz="1400" dirty="0">
                <a:latin typeface="Arial" charset="0"/>
                <a:ea typeface="MS PGothic" charset="0"/>
                <a:sym typeface="Symbol" charset="0"/>
              </a:rPr>
              <a:t>’(</a:t>
            </a:r>
            <a:r>
              <a:rPr lang="en-US" sz="1400" dirty="0">
                <a:latin typeface="Arial" charset="0"/>
                <a:ea typeface="MS PGothic" charset="0"/>
              </a:rPr>
              <a:t>q</a:t>
            </a:r>
            <a:r>
              <a:rPr lang="en-US" sz="1400" baseline="-25000" dirty="0">
                <a:latin typeface="Arial" charset="0"/>
                <a:ea typeface="MS PGothic" charset="0"/>
              </a:rPr>
              <a:t>0</a:t>
            </a:r>
            <a:r>
              <a:rPr lang="en-US" sz="1400" dirty="0">
                <a:latin typeface="Arial" charset="0"/>
                <a:ea typeface="MS PGothic" charset="0"/>
              </a:rPr>
              <a:t>’, </a:t>
            </a:r>
            <a:r>
              <a:rPr lang="en-US" sz="1400" dirty="0" err="1">
                <a:latin typeface="Arial" charset="0"/>
                <a:ea typeface="MS PGothic" charset="0"/>
              </a:rPr>
              <a:t>λ</a:t>
            </a:r>
            <a:r>
              <a:rPr lang="en-US" sz="1400" dirty="0">
                <a:latin typeface="Arial" charset="0"/>
                <a:ea typeface="MS PGothic" charset="0"/>
              </a:rPr>
              <a:t>, $) = {(q</a:t>
            </a:r>
            <a:r>
              <a:rPr lang="en-US" sz="1400" baseline="-25000" dirty="0">
                <a:latin typeface="Arial" charset="0"/>
                <a:ea typeface="MS PGothic" charset="0"/>
              </a:rPr>
              <a:t>0</a:t>
            </a:r>
            <a:r>
              <a:rPr lang="en-US" sz="1400" dirty="0">
                <a:latin typeface="Arial" charset="0"/>
                <a:ea typeface="MS PGothic" charset="0"/>
              </a:rPr>
              <a:t>, PUSH(Z)) or in normal notation {(q</a:t>
            </a:r>
            <a:r>
              <a:rPr lang="en-US" sz="1400" baseline="-25000" dirty="0">
                <a:latin typeface="Arial" charset="0"/>
                <a:ea typeface="MS PGothic" charset="0"/>
              </a:rPr>
              <a:t>0</a:t>
            </a:r>
            <a:r>
              <a:rPr lang="en-US" sz="1400" dirty="0">
                <a:latin typeface="Arial" charset="0"/>
                <a:ea typeface="MS PGothic" charset="0"/>
              </a:rPr>
              <a:t>, Z$)}</a:t>
            </a:r>
          </a:p>
          <a:p>
            <a:pPr lvl="1"/>
            <a:r>
              <a:rPr lang="en-US" sz="1400" dirty="0">
                <a:latin typeface="Arial" charset="0"/>
                <a:ea typeface="MS PGothic" charset="0"/>
                <a:sym typeface="Symbol" charset="0"/>
              </a:rPr>
              <a:t>’ does what  does but only uses PUSH and POP instructions, always reading top of stack Note1: we need to consider using the $ for cases of the original machine looking at empty stack, when using </a:t>
            </a:r>
            <a:r>
              <a:rPr lang="en-US" sz="1400" dirty="0" err="1">
                <a:latin typeface="Arial" charset="0"/>
                <a:ea typeface="MS PGothic" charset="0"/>
              </a:rPr>
              <a:t>λ</a:t>
            </a:r>
            <a:r>
              <a:rPr lang="en-US" sz="1400" dirty="0">
                <a:latin typeface="Arial" charset="0"/>
                <a:ea typeface="MS PGothic" charset="0"/>
              </a:rPr>
              <a:t> for stack check. This guarantees we have top of stack until very end.</a:t>
            </a:r>
            <a:br>
              <a:rPr lang="en-US" sz="1400" dirty="0">
                <a:latin typeface="Arial" charset="0"/>
                <a:ea typeface="MS PGothic" charset="0"/>
              </a:rPr>
            </a:br>
            <a:r>
              <a:rPr lang="en-US" sz="1400" dirty="0">
                <a:latin typeface="Arial" charset="0"/>
                <a:ea typeface="MS PGothic" charset="0"/>
              </a:rPr>
              <a:t>Note2: If original adds stuff to stack, we do pop, followed by a bunch of pushes.</a:t>
            </a:r>
          </a:p>
          <a:p>
            <a:pPr lvl="1"/>
            <a:r>
              <a:rPr lang="en-US" sz="1400" dirty="0">
                <a:latin typeface="Arial" charset="0"/>
                <a:ea typeface="MS PGothic" charset="0"/>
              </a:rPr>
              <a:t>We add (f, </a:t>
            </a:r>
            <a:r>
              <a:rPr lang="en-US" sz="1400" dirty="0" err="1">
                <a:latin typeface="Arial" charset="0"/>
                <a:ea typeface="MS PGothic" charset="0"/>
              </a:rPr>
              <a:t>λ</a:t>
            </a:r>
            <a:r>
              <a:rPr lang="en-US" sz="1400" dirty="0">
                <a:latin typeface="Arial" charset="0"/>
                <a:ea typeface="MS PGothic" charset="0"/>
              </a:rPr>
              <a:t>) = (f, POP) to </a:t>
            </a:r>
            <a:r>
              <a:rPr lang="en-US" sz="1400" dirty="0">
                <a:latin typeface="Arial" charset="0"/>
                <a:ea typeface="MS PGothic" charset="0"/>
                <a:sym typeface="Symbol" charset="0"/>
              </a:rPr>
              <a:t>’(</a:t>
            </a:r>
            <a:r>
              <a:rPr lang="en-US" sz="1400" dirty="0" err="1">
                <a:latin typeface="Arial" charset="0"/>
                <a:ea typeface="MS PGothic" charset="0"/>
              </a:rPr>
              <a:t>q</a:t>
            </a:r>
            <a:r>
              <a:rPr lang="en-US" sz="1400" baseline="-25000" dirty="0" err="1">
                <a:latin typeface="Arial" charset="0"/>
                <a:ea typeface="MS PGothic" charset="0"/>
              </a:rPr>
              <a:t>f</a:t>
            </a:r>
            <a:r>
              <a:rPr lang="en-US" sz="1400" dirty="0">
                <a:latin typeface="Arial" charset="0"/>
                <a:ea typeface="MS PGothic" charset="0"/>
              </a:rPr>
              <a:t>, </a:t>
            </a:r>
            <a:r>
              <a:rPr lang="en-US" sz="1400" dirty="0" err="1">
                <a:latin typeface="Arial" charset="0"/>
                <a:ea typeface="MS PGothic" charset="0"/>
              </a:rPr>
              <a:t>λ</a:t>
            </a:r>
            <a:r>
              <a:rPr lang="en-US" sz="1400" dirty="0">
                <a:latin typeface="Arial" charset="0"/>
                <a:ea typeface="MS PGothic" charset="0"/>
              </a:rPr>
              <a:t>, $) whenever </a:t>
            </a:r>
            <a:r>
              <a:rPr lang="en-US" sz="1400" dirty="0" err="1">
                <a:latin typeface="Arial" charset="0"/>
                <a:ea typeface="MS PGothic" charset="0"/>
              </a:rPr>
              <a:t>q</a:t>
            </a:r>
            <a:r>
              <a:rPr lang="en-US" sz="1400" baseline="-25000" dirty="0" err="1">
                <a:latin typeface="Arial" charset="0"/>
                <a:ea typeface="MS PGothic" charset="0"/>
              </a:rPr>
              <a:t>f</a:t>
            </a:r>
            <a:r>
              <a:rPr lang="en-US" sz="1400" dirty="0">
                <a:latin typeface="Arial" charset="0"/>
                <a:ea typeface="MS PGothic" charset="0"/>
              </a:rPr>
              <a:t> is in F, so we jump to a fixed final state.</a:t>
            </a:r>
          </a:p>
          <a:p>
            <a:r>
              <a:rPr lang="en-US" sz="1800" dirty="0">
                <a:latin typeface="Arial" charset="0"/>
                <a:ea typeface="MS PGothic" charset="0"/>
              </a:rPr>
              <a:t>Now, </a:t>
            </a:r>
            <a:r>
              <a:rPr lang="en-US" sz="1800" dirty="0" err="1">
                <a:latin typeface="Arial" charset="0"/>
                <a:ea typeface="MS PGothic" charset="0"/>
              </a:rPr>
              <a:t>wlog</a:t>
            </a:r>
            <a:r>
              <a:rPr lang="en-US" sz="1800" dirty="0">
                <a:latin typeface="Arial" charset="0"/>
                <a:ea typeface="MS PGothic" charset="0"/>
              </a:rPr>
              <a:t>, we can assume our PDA uses only POP and PUSH, has just one final state and accepts by empty stack and final state. We will assume the original machine is of this form and that its bottom of stack is $.</a:t>
            </a:r>
          </a:p>
          <a:p>
            <a:r>
              <a:rPr lang="en-US" sz="1800" dirty="0">
                <a:latin typeface="Arial" charset="0"/>
                <a:ea typeface="MS PGothic" charset="0"/>
              </a:rPr>
              <a:t>Define G = (V, </a:t>
            </a:r>
            <a:r>
              <a:rPr lang="en-US" sz="1800" dirty="0">
                <a:latin typeface="Arial" charset="0"/>
                <a:ea typeface="MS PGothic" charset="0"/>
                <a:sym typeface="Symbol" charset="0"/>
              </a:rPr>
              <a:t>, R, S) where</a:t>
            </a:r>
          </a:p>
          <a:p>
            <a:pPr lvl="1"/>
            <a:r>
              <a:rPr lang="en-US" sz="1800" dirty="0">
                <a:latin typeface="Arial" charset="0"/>
                <a:ea typeface="MS PGothic" charset="0"/>
                <a:sym typeface="Symbol" charset="0"/>
              </a:rPr>
              <a:t>V = {S}  { &lt;q, X, p&gt; | </a:t>
            </a:r>
            <a:r>
              <a:rPr lang="en-US" sz="1800" dirty="0" err="1">
                <a:latin typeface="Arial" charset="0"/>
                <a:ea typeface="MS PGothic" charset="0"/>
                <a:sym typeface="Symbol" charset="0"/>
              </a:rPr>
              <a:t>q,p</a:t>
            </a:r>
            <a:r>
              <a:rPr lang="en-US" sz="1800" dirty="0">
                <a:latin typeface="Arial" charset="0"/>
                <a:ea typeface="MS PGothic" charset="0"/>
                <a:sym typeface="Symbol" charset="0"/>
              </a:rPr>
              <a:t>  Q, X   }</a:t>
            </a:r>
          </a:p>
          <a:p>
            <a:pPr lvl="1"/>
            <a:r>
              <a:rPr lang="en-US" sz="1800" dirty="0">
                <a:latin typeface="Arial" charset="0"/>
                <a:ea typeface="MS PGothic" charset="0"/>
                <a:sym typeface="Symbol" charset="0"/>
              </a:rPr>
              <a:t>R on next page</a:t>
            </a:r>
            <a:endParaRPr lang="en-US" sz="1800" dirty="0">
              <a:latin typeface="Arial" charset="0"/>
              <a:ea typeface="MS PGothic" charset="0"/>
            </a:endParaRPr>
          </a:p>
        </p:txBody>
      </p:sp>
      <p:sp>
        <p:nvSpPr>
          <p:cNvPr id="1392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2B3A573-9FAE-DE4B-9DC9-134C1991B8C9}" type="datetime1">
              <a:rPr lang="en-US" smtClean="0"/>
              <a:t>4/7/19</a:t>
            </a:fld>
            <a:endParaRPr lang="en-US"/>
          </a:p>
        </p:txBody>
      </p:sp>
      <p:sp>
        <p:nvSpPr>
          <p:cNvPr id="1392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0B60AA4-A183-5243-B9BE-5EBAFA5BF0DE}" type="slidenum">
              <a:rPr lang="en-US"/>
              <a:pPr/>
              <a:t>197</a:t>
            </a:fld>
            <a:endParaRPr lang="en-US"/>
          </a:p>
        </p:txBody>
      </p:sp>
      <p:sp>
        <p:nvSpPr>
          <p:cNvPr id="7" name="Footer Placeholder 4">
            <a:extLst>
              <a:ext uri="{FF2B5EF4-FFF2-40B4-BE49-F238E27FC236}">
                <a16:creationId xmlns:a16="http://schemas.microsoft.com/office/drawing/2014/main" id="{9ACB4716-30B9-B248-AA3C-BA59E6E51D3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92925528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atin typeface="Arial" charset="0"/>
                <a:ea typeface="MS PGothic" charset="0"/>
              </a:rPr>
              <a:t>Rules for PDA to CFG</a:t>
            </a:r>
          </a:p>
        </p:txBody>
      </p:sp>
      <p:sp>
        <p:nvSpPr>
          <p:cNvPr id="140291" name="Content Placeholder 2"/>
          <p:cNvSpPr>
            <a:spLocks noGrp="1"/>
          </p:cNvSpPr>
          <p:nvPr>
            <p:ph idx="1"/>
          </p:nvPr>
        </p:nvSpPr>
        <p:spPr/>
        <p:txBody>
          <a:bodyPr/>
          <a:lstStyle/>
          <a:p>
            <a:r>
              <a:rPr lang="en-US" sz="2800" dirty="0">
                <a:latin typeface="Arial" charset="0"/>
                <a:ea typeface="MS PGothic" charset="0"/>
              </a:rPr>
              <a:t>R contains rules as follows:</a:t>
            </a:r>
            <a:br>
              <a:rPr lang="en-US" sz="2800" dirty="0">
                <a:latin typeface="Arial" charset="0"/>
                <a:ea typeface="MS PGothic" charset="0"/>
              </a:rPr>
            </a:br>
            <a:r>
              <a:rPr lang="en-US" sz="2800" dirty="0">
                <a:latin typeface="Arial" charset="0"/>
                <a:ea typeface="MS PGothic" charset="0"/>
              </a:rPr>
              <a:t>S </a:t>
            </a:r>
            <a:r>
              <a:rPr lang="en-US" sz="2800" dirty="0">
                <a:latin typeface="Arial" charset="0"/>
                <a:ea typeface="MS PGothic" charset="0"/>
                <a:sym typeface="Symbol" charset="0"/>
              </a:rPr>
              <a:t></a:t>
            </a:r>
            <a:r>
              <a:rPr lang="en-US" sz="2800" dirty="0">
                <a:latin typeface="Arial" charset="0"/>
                <a:ea typeface="MS PGothic" charset="0"/>
              </a:rPr>
              <a:t> &lt;q</a:t>
            </a:r>
            <a:r>
              <a:rPr lang="en-US" sz="2800" baseline="-25000" dirty="0">
                <a:latin typeface="Arial" charset="0"/>
                <a:ea typeface="MS PGothic" charset="0"/>
              </a:rPr>
              <a:t>0</a:t>
            </a:r>
            <a:r>
              <a:rPr lang="en-US" sz="2800" dirty="0">
                <a:latin typeface="Arial" charset="0"/>
                <a:ea typeface="MS PGothic" charset="0"/>
              </a:rPr>
              <a:t>,$,f&gt; where F = {f}</a:t>
            </a:r>
            <a:br>
              <a:rPr lang="en-US" sz="2800" dirty="0">
                <a:latin typeface="Arial" charset="0"/>
                <a:ea typeface="MS PGothic" charset="0"/>
              </a:rPr>
            </a:br>
            <a:r>
              <a:rPr lang="en-US" sz="2800" dirty="0">
                <a:latin typeface="Arial" charset="0"/>
                <a:ea typeface="MS PGothic" charset="0"/>
              </a:rPr>
              <a:t>meaning: want to generate w whenever </a:t>
            </a:r>
            <a:br>
              <a:rPr lang="en-US" sz="2800" dirty="0">
                <a:latin typeface="Arial" charset="0"/>
                <a:ea typeface="MS PGothic" charset="0"/>
              </a:rPr>
            </a:br>
            <a:r>
              <a:rPr lang="en-US" sz="2800" dirty="0">
                <a:latin typeface="Arial" charset="0"/>
                <a:ea typeface="MS PGothic" charset="0"/>
              </a:rPr>
              <a:t>[q</a:t>
            </a:r>
            <a:r>
              <a:rPr lang="en-US" sz="2800" baseline="-25000" dirty="0">
                <a:latin typeface="Arial" charset="0"/>
                <a:ea typeface="MS PGothic" charset="0"/>
              </a:rPr>
              <a:t>0</a:t>
            </a:r>
            <a:r>
              <a:rPr lang="en-US" sz="2800" dirty="0">
                <a:latin typeface="Arial" charset="0"/>
                <a:ea typeface="MS PGothic" charset="0"/>
              </a:rPr>
              <a:t>,w,$] |</a:t>
            </a:r>
            <a:r>
              <a:rPr lang="en-US" sz="2800" dirty="0">
                <a:latin typeface="Arial" charset="0"/>
                <a:ea typeface="MS PGothic" charset="0"/>
                <a:sym typeface="Symbol" charset="0"/>
              </a:rPr>
              <a:t>*</a:t>
            </a:r>
            <a:r>
              <a:rPr lang="en-US" sz="2800" dirty="0">
                <a:latin typeface="Arial" charset="0"/>
                <a:ea typeface="MS PGothic" charset="0"/>
              </a:rPr>
              <a:t>[</a:t>
            </a:r>
            <a:r>
              <a:rPr lang="en-US" sz="2800" dirty="0" err="1">
                <a:latin typeface="Arial" charset="0"/>
                <a:ea typeface="MS PGothic" charset="0"/>
              </a:rPr>
              <a:t>f,λ,λ</a:t>
            </a:r>
            <a:r>
              <a:rPr lang="en-US" sz="2800" dirty="0">
                <a:latin typeface="Arial" charset="0"/>
                <a:ea typeface="MS PGothic" charset="0"/>
              </a:rPr>
              <a:t>]</a:t>
            </a:r>
          </a:p>
          <a:p>
            <a:r>
              <a:rPr lang="en-US" sz="2800" dirty="0">
                <a:latin typeface="Arial" charset="0"/>
                <a:ea typeface="MS PGothic" charset="0"/>
              </a:rPr>
              <a:t>Remaining rules are:</a:t>
            </a:r>
            <a:br>
              <a:rPr lang="en-US" sz="2800" dirty="0">
                <a:latin typeface="Arial" charset="0"/>
                <a:ea typeface="MS PGothic" charset="0"/>
              </a:rPr>
            </a:br>
            <a:r>
              <a:rPr lang="en-US" sz="2800" dirty="0">
                <a:latin typeface="Arial" charset="0"/>
                <a:ea typeface="MS PGothic" charset="0"/>
              </a:rPr>
              <a:t>&lt;</a:t>
            </a:r>
            <a:r>
              <a:rPr lang="en-US" sz="2800" dirty="0" err="1">
                <a:latin typeface="Arial" charset="0"/>
                <a:ea typeface="MS PGothic" charset="0"/>
              </a:rPr>
              <a:t>q,X,p</a:t>
            </a:r>
            <a:r>
              <a:rPr lang="en-US" sz="2800" dirty="0">
                <a:latin typeface="Arial" charset="0"/>
                <a:ea typeface="MS PGothic" charset="0"/>
              </a:rPr>
              <a:t>&gt; </a:t>
            </a:r>
            <a:r>
              <a:rPr lang="en-US" sz="2800" dirty="0">
                <a:latin typeface="Arial" charset="0"/>
                <a:ea typeface="MS PGothic" charset="0"/>
                <a:sym typeface="Symbol" charset="0"/>
              </a:rPr>
              <a:t></a:t>
            </a:r>
            <a:r>
              <a:rPr lang="en-US" sz="2800" dirty="0">
                <a:latin typeface="Arial" charset="0"/>
                <a:ea typeface="MS PGothic" charset="0"/>
              </a:rPr>
              <a:t> a&lt;</a:t>
            </a:r>
            <a:r>
              <a:rPr lang="en-US" sz="2800" dirty="0" err="1">
                <a:latin typeface="Arial" charset="0"/>
                <a:ea typeface="MS PGothic" charset="0"/>
              </a:rPr>
              <a:t>s,Y,t</a:t>
            </a:r>
            <a:r>
              <a:rPr lang="en-US" sz="2800" dirty="0">
                <a:latin typeface="Arial" charset="0"/>
                <a:ea typeface="MS PGothic" charset="0"/>
              </a:rPr>
              <a:t>&gt;&lt;</a:t>
            </a:r>
            <a:r>
              <a:rPr lang="en-US" sz="2800" dirty="0" err="1">
                <a:latin typeface="Arial" charset="0"/>
                <a:ea typeface="MS PGothic" charset="0"/>
              </a:rPr>
              <a:t>t,X,p</a:t>
            </a:r>
            <a:r>
              <a:rPr lang="en-US" sz="2800" dirty="0">
                <a:latin typeface="Arial" charset="0"/>
                <a:ea typeface="MS PGothic" charset="0"/>
              </a:rPr>
              <a:t>&gt;</a:t>
            </a:r>
            <a:br>
              <a:rPr lang="en-US" sz="2800" dirty="0">
                <a:latin typeface="Arial" charset="0"/>
                <a:ea typeface="MS PGothic" charset="0"/>
              </a:rPr>
            </a:br>
            <a:r>
              <a:rPr lang="en-US" sz="2800" dirty="0">
                <a:latin typeface="Arial" charset="0"/>
                <a:ea typeface="MS PGothic" charset="0"/>
              </a:rPr>
              <a:t>whenever </a:t>
            </a:r>
            <a:r>
              <a:rPr lang="en-US" sz="2800" dirty="0">
                <a:latin typeface="Arial" charset="0"/>
                <a:ea typeface="MS PGothic" charset="0"/>
                <a:sym typeface="Symbol" charset="0"/>
              </a:rPr>
              <a:t>(</a:t>
            </a:r>
            <a:r>
              <a:rPr lang="en-US" sz="2800" dirty="0" err="1">
                <a:latin typeface="Arial" charset="0"/>
                <a:ea typeface="MS PGothic" charset="0"/>
                <a:sym typeface="Symbol" charset="0"/>
              </a:rPr>
              <a:t>q,a,X</a:t>
            </a:r>
            <a:r>
              <a:rPr lang="en-US" sz="2800" dirty="0">
                <a:latin typeface="Arial" charset="0"/>
                <a:ea typeface="MS PGothic" charset="0"/>
                <a:sym typeface="Symbol" charset="0"/>
              </a:rPr>
              <a:t>) </a:t>
            </a:r>
            <a:r>
              <a:rPr lang="en-US" sz="2800" dirty="0">
                <a:latin typeface="Arial" charset="0"/>
                <a:ea typeface="MS PGothic" charset="0"/>
              </a:rPr>
              <a:t>⊇</a:t>
            </a:r>
            <a:r>
              <a:rPr lang="en-US" sz="2800" dirty="0">
                <a:latin typeface="Arial" charset="0"/>
                <a:ea typeface="MS PGothic" charset="0"/>
                <a:sym typeface="Symbol" charset="0"/>
              </a:rPr>
              <a:t> {(</a:t>
            </a:r>
            <a:r>
              <a:rPr lang="en-US" sz="2800" dirty="0" err="1">
                <a:latin typeface="Arial" charset="0"/>
                <a:ea typeface="MS PGothic" charset="0"/>
                <a:sym typeface="Symbol" charset="0"/>
              </a:rPr>
              <a:t>s,PUSH</a:t>
            </a:r>
            <a:r>
              <a:rPr lang="en-US" sz="2800" dirty="0">
                <a:latin typeface="Arial" charset="0"/>
                <a:ea typeface="MS PGothic" charset="0"/>
                <a:sym typeface="Symbol" charset="0"/>
              </a:rPr>
              <a:t>(Y))}</a:t>
            </a:r>
            <a:br>
              <a:rPr lang="en-US" sz="2800" dirty="0">
                <a:latin typeface="Arial" charset="0"/>
                <a:ea typeface="MS PGothic" charset="0"/>
                <a:sym typeface="Symbol" charset="0"/>
              </a:rPr>
            </a:br>
            <a:r>
              <a:rPr lang="en-US" sz="2800" dirty="0">
                <a:latin typeface="Arial" charset="0"/>
                <a:ea typeface="MS PGothic" charset="0"/>
              </a:rPr>
              <a:t>&lt;</a:t>
            </a:r>
            <a:r>
              <a:rPr lang="en-US" sz="2800" dirty="0" err="1">
                <a:latin typeface="Arial" charset="0"/>
                <a:ea typeface="MS PGothic" charset="0"/>
              </a:rPr>
              <a:t>q,X,p</a:t>
            </a:r>
            <a:r>
              <a:rPr lang="en-US" sz="2800" dirty="0">
                <a:latin typeface="Arial" charset="0"/>
                <a:ea typeface="MS PGothic" charset="0"/>
              </a:rPr>
              <a:t>&gt; </a:t>
            </a:r>
            <a:r>
              <a:rPr lang="en-US" sz="2800" dirty="0">
                <a:latin typeface="Arial" charset="0"/>
                <a:ea typeface="MS PGothic" charset="0"/>
                <a:sym typeface="Symbol" charset="0"/>
              </a:rPr>
              <a:t></a:t>
            </a:r>
            <a:r>
              <a:rPr lang="en-US" sz="2800" dirty="0">
                <a:latin typeface="Arial" charset="0"/>
                <a:ea typeface="MS PGothic" charset="0"/>
              </a:rPr>
              <a:t> a</a:t>
            </a:r>
            <a:br>
              <a:rPr lang="en-US" sz="2800" dirty="0">
                <a:latin typeface="Arial" charset="0"/>
                <a:ea typeface="MS PGothic" charset="0"/>
              </a:rPr>
            </a:br>
            <a:r>
              <a:rPr lang="en-US" sz="2800" dirty="0">
                <a:latin typeface="Arial" charset="0"/>
                <a:ea typeface="MS PGothic" charset="0"/>
              </a:rPr>
              <a:t>whenever </a:t>
            </a:r>
            <a:r>
              <a:rPr lang="en-US" sz="2800" dirty="0">
                <a:latin typeface="Arial" charset="0"/>
                <a:ea typeface="MS PGothic" charset="0"/>
                <a:sym typeface="Symbol" charset="0"/>
              </a:rPr>
              <a:t>(</a:t>
            </a:r>
            <a:r>
              <a:rPr lang="en-US" sz="2800" dirty="0" err="1">
                <a:latin typeface="Arial" charset="0"/>
                <a:ea typeface="MS PGothic" charset="0"/>
                <a:sym typeface="Symbol" charset="0"/>
              </a:rPr>
              <a:t>q,a,X</a:t>
            </a:r>
            <a:r>
              <a:rPr lang="en-US" sz="2800" dirty="0">
                <a:latin typeface="Arial" charset="0"/>
                <a:ea typeface="MS PGothic" charset="0"/>
                <a:sym typeface="Symbol" charset="0"/>
              </a:rPr>
              <a:t>) </a:t>
            </a:r>
            <a:r>
              <a:rPr lang="en-US" sz="2800" dirty="0">
                <a:latin typeface="Arial" charset="0"/>
                <a:ea typeface="MS PGothic" charset="0"/>
              </a:rPr>
              <a:t>⊇</a:t>
            </a:r>
            <a:r>
              <a:rPr lang="en-US" sz="2800" dirty="0">
                <a:latin typeface="Arial" charset="0"/>
                <a:ea typeface="MS PGothic" charset="0"/>
                <a:sym typeface="Symbol" charset="0"/>
              </a:rPr>
              <a:t> {(</a:t>
            </a:r>
            <a:r>
              <a:rPr lang="en-US" sz="2800" dirty="0" err="1">
                <a:latin typeface="Arial" charset="0"/>
                <a:ea typeface="MS PGothic" charset="0"/>
                <a:sym typeface="Symbol" charset="0"/>
              </a:rPr>
              <a:t>p,POP</a:t>
            </a:r>
            <a:r>
              <a:rPr lang="en-US" sz="2800" dirty="0">
                <a:latin typeface="Arial" charset="0"/>
                <a:ea typeface="MS PGothic" charset="0"/>
                <a:sym typeface="Symbol" charset="0"/>
              </a:rPr>
              <a:t>)}</a:t>
            </a:r>
          </a:p>
          <a:p>
            <a:r>
              <a:rPr lang="en-US" sz="2800" dirty="0">
                <a:latin typeface="Arial" charset="0"/>
                <a:ea typeface="MS PGothic" charset="0"/>
              </a:rPr>
              <a:t>Want &lt;</a:t>
            </a:r>
            <a:r>
              <a:rPr lang="en-US" sz="2800" dirty="0" err="1">
                <a:latin typeface="Arial" charset="0"/>
                <a:ea typeface="MS PGothic" charset="0"/>
              </a:rPr>
              <a:t>q,X,p</a:t>
            </a:r>
            <a:r>
              <a:rPr lang="en-US" sz="2800" dirty="0">
                <a:latin typeface="Arial" charset="0"/>
                <a:ea typeface="MS PGothic" charset="0"/>
              </a:rPr>
              <a:t>&gt;</a:t>
            </a:r>
            <a:r>
              <a:rPr lang="en-US" altLang="ja-JP" sz="2800" dirty="0">
                <a:latin typeface="Arial" charset="0"/>
                <a:ea typeface="MS PGothic" charset="0"/>
                <a:sym typeface="Symbol" charset="0"/>
              </a:rPr>
              <a:t>*</a:t>
            </a:r>
            <a:r>
              <a:rPr lang="en-US" sz="2800" dirty="0">
                <a:latin typeface="Arial" charset="0"/>
                <a:ea typeface="MS PGothic" charset="0"/>
              </a:rPr>
              <a:t>w when [</a:t>
            </a:r>
            <a:r>
              <a:rPr lang="en-US" sz="2800" dirty="0" err="1">
                <a:latin typeface="Arial" charset="0"/>
                <a:ea typeface="MS PGothic" charset="0"/>
              </a:rPr>
              <a:t>q,w,X</a:t>
            </a:r>
            <a:r>
              <a:rPr lang="en-US" sz="2800" dirty="0">
                <a:latin typeface="Arial" charset="0"/>
                <a:ea typeface="MS PGothic" charset="0"/>
              </a:rPr>
              <a:t>] |</a:t>
            </a:r>
            <a:r>
              <a:rPr lang="en-US" sz="2800" dirty="0">
                <a:latin typeface="Arial" charset="0"/>
                <a:ea typeface="MS PGothic" charset="0"/>
                <a:sym typeface="Symbol" charset="0"/>
              </a:rPr>
              <a:t>*</a:t>
            </a:r>
            <a:r>
              <a:rPr lang="en-US" sz="2800" dirty="0">
                <a:latin typeface="Arial" charset="0"/>
                <a:ea typeface="MS PGothic" charset="0"/>
              </a:rPr>
              <a:t>[</a:t>
            </a:r>
            <a:r>
              <a:rPr lang="en-US" sz="2800" dirty="0" err="1">
                <a:latin typeface="Arial" charset="0"/>
                <a:ea typeface="MS PGothic" charset="0"/>
              </a:rPr>
              <a:t>p,λ,λ</a:t>
            </a:r>
            <a:r>
              <a:rPr lang="en-US" sz="2800" dirty="0">
                <a:latin typeface="Arial" charset="0"/>
                <a:ea typeface="MS PGothic" charset="0"/>
              </a:rPr>
              <a:t>]</a:t>
            </a:r>
            <a:br>
              <a:rPr lang="en-US" sz="2800" dirty="0">
                <a:latin typeface="Arial" charset="0"/>
                <a:ea typeface="MS PGothic" charset="0"/>
              </a:rPr>
            </a:br>
            <a:endParaRPr lang="en-US" sz="2800" dirty="0">
              <a:latin typeface="Arial" charset="0"/>
              <a:ea typeface="MS PGothic" charset="0"/>
            </a:endParaRPr>
          </a:p>
        </p:txBody>
      </p:sp>
      <p:sp>
        <p:nvSpPr>
          <p:cNvPr id="1402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DDA0BE-D15F-EF4F-A70C-4111F07E291A}" type="datetime1">
              <a:rPr lang="en-US" smtClean="0"/>
              <a:t>4/7/19</a:t>
            </a:fld>
            <a:endParaRPr lang="en-US" dirty="0"/>
          </a:p>
        </p:txBody>
      </p:sp>
      <p:sp>
        <p:nvSpPr>
          <p:cNvPr id="1402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56B04F-FCE7-2E49-98AE-0ABBBDD22FEE}" type="slidenum">
              <a:rPr lang="en-US"/>
              <a:pPr/>
              <a:t>198</a:t>
            </a:fld>
            <a:endParaRPr lang="en-US"/>
          </a:p>
        </p:txBody>
      </p:sp>
      <p:sp>
        <p:nvSpPr>
          <p:cNvPr id="7" name="Footer Placeholder 4">
            <a:extLst>
              <a:ext uri="{FF2B5EF4-FFF2-40B4-BE49-F238E27FC236}">
                <a16:creationId xmlns:a16="http://schemas.microsoft.com/office/drawing/2014/main" id="{42F24D5B-5F8D-F246-BF43-B731F494113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49958938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009900"/>
                </a:solidFill>
              </a:rPr>
              <a:t>Greibach</a:t>
            </a:r>
            <a:r>
              <a:rPr lang="en-US">
                <a:solidFill>
                  <a:srgbClr val="009900"/>
                </a:solidFill>
              </a:rPr>
              <a:t> Normal Form</a:t>
            </a:r>
          </a:p>
        </p:txBody>
      </p:sp>
      <p:sp>
        <p:nvSpPr>
          <p:cNvPr id="3" name="Content Placeholder 2"/>
          <p:cNvSpPr>
            <a:spLocks noGrp="1"/>
          </p:cNvSpPr>
          <p:nvPr>
            <p:ph idx="1"/>
          </p:nvPr>
        </p:nvSpPr>
        <p:spPr/>
        <p:txBody>
          <a:bodyPr/>
          <a:lstStyle/>
          <a:p>
            <a:r>
              <a:rPr lang="en-US" sz="2400" dirty="0"/>
              <a:t>Each rule of a GNF is constrained to be of form:</a:t>
            </a:r>
            <a:br>
              <a:rPr lang="en-US" sz="2400" dirty="0"/>
            </a:br>
            <a:r>
              <a:rPr lang="en-US" sz="2400" dirty="0"/>
              <a:t>A → a</a:t>
            </a:r>
            <a:r>
              <a:rPr lang="en-US" sz="2400" dirty="0">
                <a:latin typeface="Symbol" charset="2"/>
                <a:ea typeface="Symbol" charset="2"/>
                <a:cs typeface="Symbol" charset="2"/>
              </a:rPr>
              <a:t>a</a:t>
            </a:r>
            <a:r>
              <a:rPr lang="en-US" sz="2400" dirty="0"/>
              <a:t>, 	A ∈ V, a ∈ </a:t>
            </a:r>
            <a:r>
              <a:rPr lang="en-US" sz="2400" dirty="0" err="1"/>
              <a:t>Σ</a:t>
            </a:r>
            <a:r>
              <a:rPr lang="en-US" sz="2400" dirty="0"/>
              <a:t>, </a:t>
            </a:r>
            <a:r>
              <a:rPr lang="en-US" sz="2400" dirty="0">
                <a:latin typeface="Symbol" charset="2"/>
                <a:ea typeface="Symbol" charset="2"/>
                <a:cs typeface="Symbol" charset="2"/>
              </a:rPr>
              <a:t>a</a:t>
            </a:r>
            <a:r>
              <a:rPr lang="en-US" sz="2400" dirty="0"/>
              <a:t> ∈ V* </a:t>
            </a:r>
          </a:p>
          <a:p>
            <a:r>
              <a:rPr lang="en-US" sz="2400" dirty="0"/>
              <a:t>If the language contains </a:t>
            </a:r>
            <a:r>
              <a:rPr lang="en-US" sz="2400" dirty="0">
                <a:latin typeface="Symbol" charset="2"/>
                <a:ea typeface="Symbol" charset="2"/>
                <a:cs typeface="Symbol" charset="2"/>
              </a:rPr>
              <a:t>l</a:t>
            </a:r>
            <a:r>
              <a:rPr lang="en-US" sz="2400" dirty="0"/>
              <a:t> then we allow</a:t>
            </a:r>
            <a:br>
              <a:rPr lang="en-US" sz="2400" dirty="0"/>
            </a:br>
            <a:r>
              <a:rPr lang="en-US" sz="2400" dirty="0"/>
              <a:t>S → </a:t>
            </a:r>
            <a:r>
              <a:rPr lang="en-US" sz="2400" dirty="0">
                <a:latin typeface="Symbol" charset="2"/>
                <a:ea typeface="Symbol" charset="2"/>
                <a:cs typeface="Symbol" charset="2"/>
              </a:rPr>
              <a:t>l</a:t>
            </a:r>
            <a:r>
              <a:rPr lang="en-US" sz="2400" dirty="0"/>
              <a:t> </a:t>
            </a:r>
            <a:br>
              <a:rPr lang="en-US" sz="2400" dirty="0"/>
            </a:br>
            <a:r>
              <a:rPr lang="en-US" sz="2400" dirty="0"/>
              <a:t>and constrain S to not be on right hand side of any rule</a:t>
            </a:r>
          </a:p>
          <a:p>
            <a:r>
              <a:rPr lang="en-US" sz="2400" dirty="0"/>
              <a:t>The beauty of this form is that, in a bottom up parse, every step consumes an input character and so parse is linear (if we guess right)</a:t>
            </a:r>
          </a:p>
          <a:p>
            <a:r>
              <a:rPr lang="en-US" sz="2400"/>
              <a:t>We will not show details of conversion but it is dependent on starting in CNF and then removing left recursion, both of which we have already shown</a:t>
            </a:r>
          </a:p>
          <a:p>
            <a:endParaRPr lang="en-US" dirty="0"/>
          </a:p>
        </p:txBody>
      </p:sp>
      <p:sp>
        <p:nvSpPr>
          <p:cNvPr id="4" name="Date Placeholder 3"/>
          <p:cNvSpPr>
            <a:spLocks noGrp="1"/>
          </p:cNvSpPr>
          <p:nvPr>
            <p:ph type="dt" sz="half" idx="10"/>
          </p:nvPr>
        </p:nvSpPr>
        <p:spPr/>
        <p:txBody>
          <a:bodyPr/>
          <a:lstStyle/>
          <a:p>
            <a:fld id="{86968307-B11F-8E4A-BA38-193E6B8D0932}"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199</a:t>
            </a:fld>
            <a:endParaRPr lang="en-US"/>
          </a:p>
        </p:txBody>
      </p:sp>
      <p:sp>
        <p:nvSpPr>
          <p:cNvPr id="7" name="Footer Placeholder 4">
            <a:extLst>
              <a:ext uri="{FF2B5EF4-FFF2-40B4-BE49-F238E27FC236}">
                <a16:creationId xmlns:a16="http://schemas.microsoft.com/office/drawing/2014/main" id="{1C4C0070-E4D5-0E40-9D9B-C10CB2A03D1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74791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dt" sz="quarter" idx="10"/>
          </p:nvPr>
        </p:nvSpPr>
        <p:spPr>
          <a:noFill/>
        </p:spPr>
        <p:txBody>
          <a:bodyPr/>
          <a:lstStyle/>
          <a:p>
            <a:fld id="{659541B2-D1B9-6342-A420-248706073D2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2560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604" name="Slide Number Placeholder 3"/>
          <p:cNvSpPr>
            <a:spLocks noGrp="1"/>
          </p:cNvSpPr>
          <p:nvPr>
            <p:ph type="sldNum" sz="quarter" idx="12"/>
          </p:nvPr>
        </p:nvSpPr>
        <p:spPr>
          <a:noFill/>
        </p:spPr>
        <p:txBody>
          <a:bodyPr/>
          <a:lstStyle/>
          <a:p>
            <a:fld id="{AC4142DF-87C2-064C-A509-46763139CAF0}" type="slidenum">
              <a:rPr lang="en-US">
                <a:latin typeface="Arial" pitchFamily="-111" charset="0"/>
                <a:ea typeface="ＭＳ Ｐゴシック" pitchFamily="-111" charset="-128"/>
                <a:cs typeface="ＭＳ Ｐゴシック" pitchFamily="-111" charset="-128"/>
              </a:rPr>
              <a:pPr/>
              <a:t>2</a:t>
            </a:fld>
            <a:endParaRPr lang="en-US">
              <a:latin typeface="Arial" pitchFamily="-111" charset="0"/>
              <a:ea typeface="ＭＳ Ｐゴシック" pitchFamily="-111" charset="-128"/>
              <a:cs typeface="ＭＳ Ｐゴシック" pitchFamily="-111" charset="-128"/>
            </a:endParaRPr>
          </a:p>
        </p:txBody>
      </p:sp>
      <p:sp>
        <p:nvSpPr>
          <p:cNvPr id="25605"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Text Material</a:t>
            </a:r>
          </a:p>
        </p:txBody>
      </p:sp>
      <p:sp>
        <p:nvSpPr>
          <p:cNvPr id="25606" name="Rectangle 3"/>
          <p:cNvSpPr>
            <a:spLocks noGrp="1" noChangeArrowheads="1"/>
          </p:cNvSpPr>
          <p:nvPr>
            <p:ph type="body" idx="4294967295"/>
          </p:nvPr>
        </p:nvSpPr>
        <p:spPr>
          <a:xfrm>
            <a:off x="228600" y="1600200"/>
            <a:ext cx="8763000" cy="4525963"/>
          </a:xfrm>
        </p:spPr>
        <p:txBody>
          <a:bodyPr/>
          <a:lstStyle/>
          <a:p>
            <a:pPr eaLnBrk="1" hangingPunct="1"/>
            <a:r>
              <a:rPr lang="en-US" sz="1400" dirty="0">
                <a:ea typeface="ＭＳ Ｐゴシック" pitchFamily="-111" charset="-128"/>
                <a:cs typeface="ＭＳ Ｐゴシック" pitchFamily="-111" charset="-128"/>
              </a:rPr>
              <a:t>References: </a:t>
            </a:r>
          </a:p>
          <a:p>
            <a:r>
              <a:rPr lang="en-US" sz="1400" dirty="0"/>
              <a:t>Cooper, Computability Theory 2nd Ed., Chapman-Hall/CRC Mathematics Series, 2003.</a:t>
            </a:r>
          </a:p>
          <a:p>
            <a:r>
              <a:rPr lang="en-US" sz="1400" dirty="0" err="1"/>
              <a:t>Garey&amp;Johnson</a:t>
            </a:r>
            <a:r>
              <a:rPr lang="en-US" sz="1400" dirty="0"/>
              <a:t>, Computers and Intractability: A Guide to the Theory of NP-Completeness, W. H. Freeman &amp; Co., 1979.</a:t>
            </a:r>
          </a:p>
          <a:p>
            <a:r>
              <a:rPr lang="en-US" sz="1400" dirty="0"/>
              <a:t>Davis, </a:t>
            </a:r>
            <a:r>
              <a:rPr lang="en-US" sz="1400" dirty="0" err="1"/>
              <a:t>Sigal&amp;Weyuker</a:t>
            </a:r>
            <a:r>
              <a:rPr lang="en-US" sz="1400" dirty="0"/>
              <a:t>, Computability, Complexity and Languages 2nd Ed., Acad. Press (Morgan Kaufmann), 1994.</a:t>
            </a:r>
          </a:p>
          <a:p>
            <a:r>
              <a:rPr lang="en-US" sz="1400" dirty="0"/>
              <a:t>Papadimitriou &amp; Lewis, Elements of the Theory of Computation, Prentice-Hall, 1997.</a:t>
            </a:r>
          </a:p>
          <a:p>
            <a:r>
              <a:rPr lang="en-US" sz="1400" dirty="0"/>
              <a:t>Bernard </a:t>
            </a:r>
            <a:r>
              <a:rPr lang="en-US" sz="1400" dirty="0" err="1"/>
              <a:t>Moret</a:t>
            </a:r>
            <a:r>
              <a:rPr lang="en-US" sz="1400" dirty="0"/>
              <a:t>, The Theory of Computation, Addison-Wesley, 1998.</a:t>
            </a:r>
          </a:p>
          <a:p>
            <a:r>
              <a:rPr lang="en-US" sz="1400" dirty="0"/>
              <a:t>Hopcroft, </a:t>
            </a:r>
            <a:r>
              <a:rPr lang="en-US" sz="1400" dirty="0" err="1"/>
              <a:t>Motwani&amp;Ullman</a:t>
            </a:r>
            <a:r>
              <a:rPr lang="en-US" sz="1400" dirty="0"/>
              <a:t>, Intro to Automata Theory, Languages and Computation 3rd Ed., Prentice-Hall, 2006.</a:t>
            </a:r>
          </a:p>
          <a:p>
            <a:r>
              <a:rPr lang="en-US" sz="1400" dirty="0"/>
              <a:t>Oded </a:t>
            </a:r>
            <a:r>
              <a:rPr lang="en-US" sz="1400" dirty="0" err="1"/>
              <a:t>Goldreich</a:t>
            </a:r>
            <a:r>
              <a:rPr lang="en-US" sz="1400" dirty="0"/>
              <a:t>, Computational Complexity: A Conceptual Approach, Cambridge University Press, 2008.</a:t>
            </a:r>
          </a:p>
          <a:p>
            <a:r>
              <a:rPr lang="en-US" sz="1400" dirty="0"/>
              <a:t>Draft available at http://</a:t>
            </a:r>
            <a:r>
              <a:rPr lang="en-US" sz="1400" dirty="0" err="1"/>
              <a:t>www.wisdom.weizmann.ac.il</a:t>
            </a:r>
            <a:r>
              <a:rPr lang="en-US" sz="1400" dirty="0"/>
              <a:t>/~/</a:t>
            </a:r>
            <a:r>
              <a:rPr lang="en-US" sz="1400" dirty="0" err="1"/>
              <a:t>oded</a:t>
            </a:r>
            <a:r>
              <a:rPr lang="en-US" sz="1400" dirty="0"/>
              <a:t>/cc-</a:t>
            </a:r>
            <a:r>
              <a:rPr lang="en-US" sz="1400" dirty="0" err="1"/>
              <a:t>drafts.html</a:t>
            </a:r>
            <a:endParaRPr lang="en-US" sz="1400" dirty="0"/>
          </a:p>
          <a:p>
            <a:r>
              <a:rPr lang="en-US" sz="1400" dirty="0"/>
              <a:t>Oded </a:t>
            </a:r>
            <a:r>
              <a:rPr lang="en-US" sz="1400" dirty="0" err="1"/>
              <a:t>Goldreich</a:t>
            </a:r>
            <a:r>
              <a:rPr lang="en-US" sz="1400" dirty="0"/>
              <a:t>, P, NP, and NP-Completeness: The Basics of Complexity Theory, Cambridge University Press, 2010.</a:t>
            </a:r>
          </a:p>
          <a:p>
            <a:r>
              <a:rPr lang="en-US" sz="1400" dirty="0"/>
              <a:t>Draft available at http://</a:t>
            </a:r>
            <a:r>
              <a:rPr lang="en-US" sz="1400" dirty="0" err="1"/>
              <a:t>www.wisdom.weizmann.ac.il</a:t>
            </a:r>
            <a:r>
              <a:rPr lang="en-US" sz="1400" dirty="0"/>
              <a:t>/~/</a:t>
            </a:r>
            <a:r>
              <a:rPr lang="en-US" sz="1400" dirty="0" err="1"/>
              <a:t>oded</a:t>
            </a:r>
            <a:r>
              <a:rPr lang="en-US" sz="1400" dirty="0"/>
              <a:t>/</a:t>
            </a:r>
            <a:r>
              <a:rPr lang="en-US" sz="1400" dirty="0" err="1"/>
              <a:t>bc-drafts.html</a:t>
            </a:r>
            <a:endParaRPr lang="en-US" sz="1400" dirty="0"/>
          </a:p>
          <a:p>
            <a:r>
              <a:rPr lang="en-US" sz="1400" dirty="0" err="1"/>
              <a:t>Arora&amp;Barak</a:t>
            </a:r>
            <a:r>
              <a:rPr lang="en-US" sz="1400" dirty="0"/>
              <a:t>, Computational Complexity: A Modern Approach, Cambridge University Press, 2009.</a:t>
            </a:r>
          </a:p>
          <a:p>
            <a:r>
              <a:rPr lang="en-US" sz="1400" dirty="0"/>
              <a:t>Draft available at http://</a:t>
            </a:r>
            <a:r>
              <a:rPr lang="en-US" sz="1400" dirty="0" err="1"/>
              <a:t>www.cs.princeton.edu</a:t>
            </a:r>
            <a:r>
              <a:rPr lang="en-US" sz="1400" dirty="0"/>
              <a:t>/theory/complexity/</a:t>
            </a:r>
          </a:p>
          <a:p>
            <a:r>
              <a:rPr lang="en-US" sz="1400" dirty="0" err="1"/>
              <a:t>Sipser</a:t>
            </a:r>
            <a:r>
              <a:rPr lang="en-US" sz="1400" dirty="0"/>
              <a:t>, Introduction to the Theory of Computation 3rd Ed., Cengage Learning, 2013.</a:t>
            </a:r>
          </a:p>
        </p:txBody>
      </p:sp>
      <p:sp>
        <p:nvSpPr>
          <p:cNvPr id="2560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8CF2EAB1-1448-9E43-A1A2-D7CDE95DB908}" type="slidenum">
              <a:rPr lang="en-US" sz="1400"/>
              <a:pPr algn="r"/>
              <a:t>2</a:t>
            </a:fld>
            <a:endParaRPr 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ea typeface="ＭＳ Ｐゴシック" pitchFamily="-111" charset="-128"/>
                <a:cs typeface="ＭＳ Ｐゴシック" pitchFamily="-111" charset="-128"/>
              </a:rPr>
              <a:t>Checking a “Yes” Answer</a:t>
            </a:r>
          </a:p>
        </p:txBody>
      </p:sp>
      <p:sp>
        <p:nvSpPr>
          <p:cNvPr id="48131" name="Content Placeholder 2"/>
          <p:cNvSpPr>
            <a:spLocks noGrp="1"/>
          </p:cNvSpPr>
          <p:nvPr>
            <p:ph idx="1"/>
          </p:nvPr>
        </p:nvSpPr>
        <p:spPr/>
        <p:txBody>
          <a:bodyPr/>
          <a:lstStyle/>
          <a:p>
            <a:r>
              <a:rPr lang="en-US" sz="1800" dirty="0">
                <a:ea typeface="ＭＳ Ｐゴシック" pitchFamily="-111" charset="-128"/>
                <a:cs typeface="ＭＳ Ｐゴシック" pitchFamily="-111" charset="-128"/>
              </a:rPr>
              <a:t>Without showing how your program works (you may not even know), how can you convince someone else that instance (1) is, in fact, a Yes instance?</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We can assume the output of the program was an actual coloring of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 Just give that to a doubter who can easily check that no adjacent vertices are colored the same, and that no more than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 colors were used.</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How about the No instance?</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What could the program have given that allows us to quickly "verify" (2) is a No  instance?</a:t>
            </a:r>
          </a:p>
          <a:p>
            <a:endParaRPr lang="en-US" sz="1800" dirty="0">
              <a:ea typeface="ＭＳ Ｐゴシック" pitchFamily="-111" charset="-128"/>
              <a:cs typeface="ＭＳ Ｐゴシック" pitchFamily="-111" charset="-128"/>
            </a:endParaRPr>
          </a:p>
          <a:p>
            <a:pPr lvl="2"/>
            <a:r>
              <a:rPr lang="en-US" sz="1800" dirty="0">
                <a:ea typeface="ＭＳ Ｐゴシック" pitchFamily="-111" charset="-128"/>
              </a:rPr>
              <a:t>No One Knows!!</a:t>
            </a:r>
          </a:p>
        </p:txBody>
      </p:sp>
      <p:sp>
        <p:nvSpPr>
          <p:cNvPr id="48132" name="Date Placeholder 3"/>
          <p:cNvSpPr>
            <a:spLocks noGrp="1"/>
          </p:cNvSpPr>
          <p:nvPr>
            <p:ph type="dt" sz="quarter" idx="10"/>
          </p:nvPr>
        </p:nvSpPr>
        <p:spPr>
          <a:noFill/>
        </p:spPr>
        <p:txBody>
          <a:bodyPr/>
          <a:lstStyle/>
          <a:p>
            <a:fld id="{52F82E17-4359-274E-B370-736DA999811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813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8134" name="Slide Number Placeholder 5"/>
          <p:cNvSpPr>
            <a:spLocks noGrp="1"/>
          </p:cNvSpPr>
          <p:nvPr>
            <p:ph type="sldNum" sz="quarter" idx="12"/>
          </p:nvPr>
        </p:nvSpPr>
        <p:spPr>
          <a:noFill/>
        </p:spPr>
        <p:txBody>
          <a:bodyPr/>
          <a:lstStyle/>
          <a:p>
            <a:fld id="{62F8FEF6-C27B-AE45-B7AD-7851C27E617F}" type="slidenum">
              <a:rPr lang="en-US">
                <a:latin typeface="Arial" pitchFamily="-111" charset="0"/>
                <a:ea typeface="ＭＳ Ｐゴシック" pitchFamily="-111" charset="-128"/>
                <a:cs typeface="ＭＳ Ｐゴシック" pitchFamily="-111" charset="-128"/>
              </a:rPr>
              <a:pPr/>
              <a:t>20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ctrTitle"/>
          </p:nvPr>
        </p:nvSpPr>
        <p:spPr/>
        <p:txBody>
          <a:bodyPr/>
          <a:lstStyle/>
          <a:p>
            <a:r>
              <a:rPr lang="en-US">
                <a:solidFill>
                  <a:srgbClr val="009900"/>
                </a:solidFill>
                <a:latin typeface="Arial" charset="0"/>
                <a:ea typeface="MS PGothic" charset="0"/>
              </a:rPr>
              <a:t>Closure Properties</a:t>
            </a:r>
          </a:p>
        </p:txBody>
      </p:sp>
      <p:sp>
        <p:nvSpPr>
          <p:cNvPr id="130051" name="Subtitle 2"/>
          <p:cNvSpPr>
            <a:spLocks noGrp="1"/>
          </p:cNvSpPr>
          <p:nvPr>
            <p:ph type="subTitle" idx="1"/>
          </p:nvPr>
        </p:nvSpPr>
        <p:spPr/>
        <p:txBody>
          <a:bodyPr/>
          <a:lstStyle/>
          <a:p>
            <a:r>
              <a:rPr lang="en-US">
                <a:latin typeface="Arial" charset="0"/>
                <a:ea typeface="MS PGothic" charset="0"/>
              </a:rPr>
              <a:t>Context Free Languages</a:t>
            </a:r>
          </a:p>
        </p:txBody>
      </p:sp>
    </p:spTree>
    <p:extLst>
      <p:ext uri="{BB962C8B-B14F-4D97-AF65-F5344CB8AC3E}">
        <p14:creationId xmlns:p14="http://schemas.microsoft.com/office/powerpoint/2010/main" val="107407268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solidFill>
                  <a:srgbClr val="009900"/>
                </a:solidFill>
                <a:latin typeface="Arial" charset="0"/>
                <a:ea typeface="MS PGothic" charset="0"/>
              </a:rPr>
              <a:t>Intersection with Regular</a:t>
            </a:r>
          </a:p>
        </p:txBody>
      </p:sp>
      <p:sp>
        <p:nvSpPr>
          <p:cNvPr id="131075" name="Content Placeholder 2"/>
          <p:cNvSpPr>
            <a:spLocks noGrp="1"/>
          </p:cNvSpPr>
          <p:nvPr>
            <p:ph idx="1"/>
          </p:nvPr>
        </p:nvSpPr>
        <p:spPr>
          <a:xfrm>
            <a:off x="457200" y="1600200"/>
            <a:ext cx="8382000" cy="4525963"/>
          </a:xfrm>
        </p:spPr>
        <p:txBody>
          <a:bodyPr/>
          <a:lstStyle/>
          <a:p>
            <a:r>
              <a:rPr lang="en-US" sz="2000" dirty="0">
                <a:latin typeface="Arial" charset="0"/>
                <a:ea typeface="MS PGothic" charset="0"/>
              </a:rPr>
              <a:t>CFLs are closed under intersection with Regular sets</a:t>
            </a:r>
          </a:p>
          <a:p>
            <a:pPr lvl="1"/>
            <a:r>
              <a:rPr lang="en-US" sz="1800" dirty="0">
                <a:latin typeface="Arial" charset="0"/>
                <a:ea typeface="MS PGothic" charset="0"/>
              </a:rPr>
              <a:t>To show this we use the equivalence of CFGs generative power with the recognition power of PDAs.</a:t>
            </a:r>
          </a:p>
          <a:p>
            <a:pPr lvl="1"/>
            <a:r>
              <a:rPr lang="en-US" sz="1800" dirty="0">
                <a:latin typeface="Arial" charset="0"/>
                <a:ea typeface="MS PGothic" charset="0"/>
              </a:rPr>
              <a:t>Let A</a:t>
            </a:r>
            <a:r>
              <a:rPr lang="en-US" sz="1800" baseline="-25000" dirty="0">
                <a:latin typeface="Arial" charset="0"/>
                <a:ea typeface="MS PGothic" charset="0"/>
              </a:rPr>
              <a:t>0</a:t>
            </a:r>
            <a:r>
              <a:rPr lang="en-US" sz="1800" dirty="0">
                <a:latin typeface="Arial" charset="0"/>
                <a:ea typeface="MS PGothic" charset="0"/>
              </a:rPr>
              <a:t> = ( Q</a:t>
            </a:r>
            <a:r>
              <a:rPr lang="en-US" sz="1800" baseline="-25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baseline="-25000" dirty="0">
                <a:latin typeface="Arial" charset="0"/>
                <a:ea typeface="MS PGothic" charset="0"/>
                <a:sym typeface="Symbol" charset="0"/>
              </a:rPr>
              <a:t>0</a:t>
            </a:r>
            <a:r>
              <a:rPr lang="en-US" sz="1800" dirty="0">
                <a:latin typeface="Arial" charset="0"/>
                <a:ea typeface="MS PGothic" charset="0"/>
              </a:rPr>
              <a:t>, q</a:t>
            </a:r>
            <a:r>
              <a:rPr lang="en-US" sz="1800" baseline="-25000" dirty="0">
                <a:latin typeface="Arial" charset="0"/>
                <a:ea typeface="MS PGothic" charset="0"/>
              </a:rPr>
              <a:t>0</a:t>
            </a:r>
            <a:r>
              <a:rPr lang="en-US" sz="1800" dirty="0">
                <a:latin typeface="Arial" charset="0"/>
                <a:ea typeface="MS PGothic" charset="0"/>
              </a:rPr>
              <a:t>, $, F</a:t>
            </a:r>
            <a:r>
              <a:rPr lang="en-US" sz="1800" baseline="-25000" dirty="0">
                <a:latin typeface="Arial" charset="0"/>
                <a:ea typeface="MS PGothic" charset="0"/>
              </a:rPr>
              <a:t>0</a:t>
            </a:r>
            <a:r>
              <a:rPr lang="en-US" sz="1800" dirty="0">
                <a:latin typeface="Arial" charset="0"/>
                <a:ea typeface="MS PGothic" charset="0"/>
              </a:rPr>
              <a:t>) be an arbitrary PDA</a:t>
            </a:r>
          </a:p>
          <a:p>
            <a:pPr lvl="1"/>
            <a:r>
              <a:rPr lang="en-US" sz="1800" dirty="0">
                <a:latin typeface="Arial" charset="0"/>
                <a:ea typeface="MS PGothic" charset="0"/>
              </a:rPr>
              <a:t>Let A</a:t>
            </a:r>
            <a:r>
              <a:rPr lang="en-US" sz="1800" baseline="-25000" dirty="0">
                <a:latin typeface="Arial" charset="0"/>
                <a:ea typeface="MS PGothic" charset="0"/>
              </a:rPr>
              <a:t>1</a:t>
            </a:r>
            <a:r>
              <a:rPr lang="en-US" sz="1800" dirty="0">
                <a:latin typeface="Arial" charset="0"/>
                <a:ea typeface="MS PGothic" charset="0"/>
              </a:rPr>
              <a:t> = ( Q</a:t>
            </a:r>
            <a:r>
              <a:rPr lang="en-US" sz="1800" baseline="-25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baseline="-25000" dirty="0">
                <a:latin typeface="Arial" charset="0"/>
                <a:ea typeface="MS PGothic" charset="0"/>
                <a:sym typeface="Symbol" charset="0"/>
              </a:rPr>
              <a:t>1</a:t>
            </a:r>
            <a:r>
              <a:rPr lang="en-US" sz="1800" dirty="0">
                <a:latin typeface="Arial" charset="0"/>
                <a:ea typeface="MS PGothic" charset="0"/>
              </a:rPr>
              <a:t>, q</a:t>
            </a:r>
            <a:r>
              <a:rPr lang="en-US" sz="1800" baseline="-25000" dirty="0">
                <a:latin typeface="Arial" charset="0"/>
                <a:ea typeface="MS PGothic" charset="0"/>
              </a:rPr>
              <a:t>1</a:t>
            </a:r>
            <a:r>
              <a:rPr lang="en-US" sz="1800" dirty="0">
                <a:latin typeface="Arial" charset="0"/>
                <a:ea typeface="MS PGothic" charset="0"/>
              </a:rPr>
              <a:t>, F</a:t>
            </a:r>
            <a:r>
              <a:rPr lang="en-US" sz="1800" baseline="-25000" dirty="0">
                <a:latin typeface="Arial" charset="0"/>
                <a:ea typeface="MS PGothic" charset="0"/>
              </a:rPr>
              <a:t>1</a:t>
            </a:r>
            <a:r>
              <a:rPr lang="en-US" sz="1800" dirty="0">
                <a:latin typeface="Arial" charset="0"/>
                <a:ea typeface="MS PGothic" charset="0"/>
              </a:rPr>
              <a:t>) be an arbitrary DFA</a:t>
            </a:r>
          </a:p>
          <a:p>
            <a:pPr lvl="1"/>
            <a:r>
              <a:rPr lang="en-US" sz="1800" dirty="0">
                <a:latin typeface="Arial" charset="0"/>
                <a:ea typeface="MS PGothic" charset="0"/>
              </a:rPr>
              <a:t>Define A</a:t>
            </a:r>
            <a:r>
              <a:rPr lang="en-US" sz="1800" baseline="-25000" dirty="0">
                <a:latin typeface="Arial" charset="0"/>
                <a:ea typeface="MS PGothic" charset="0"/>
              </a:rPr>
              <a:t>2</a:t>
            </a:r>
            <a:r>
              <a:rPr lang="en-US" sz="1800" dirty="0">
                <a:latin typeface="Arial" charset="0"/>
                <a:ea typeface="MS PGothic" charset="0"/>
              </a:rPr>
              <a:t> = ( Q</a:t>
            </a:r>
            <a:r>
              <a:rPr lang="en-US" sz="1800" baseline="-25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Q</a:t>
            </a:r>
            <a:r>
              <a:rPr lang="en-US" sz="1800" baseline="-25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baseline="-25000" dirty="0">
                <a:latin typeface="Arial" charset="0"/>
                <a:ea typeface="MS PGothic" charset="0"/>
                <a:sym typeface="Symbol" charset="0"/>
              </a:rPr>
              <a:t>2</a:t>
            </a:r>
            <a:r>
              <a:rPr lang="en-US" sz="1800" dirty="0">
                <a:latin typeface="Arial" charset="0"/>
                <a:ea typeface="MS PGothic" charset="0"/>
              </a:rPr>
              <a:t>, &lt;q</a:t>
            </a:r>
            <a:r>
              <a:rPr lang="en-US" sz="1800" baseline="-25000" dirty="0">
                <a:latin typeface="Arial" charset="0"/>
                <a:ea typeface="MS PGothic" charset="0"/>
              </a:rPr>
              <a:t>0</a:t>
            </a:r>
            <a:r>
              <a:rPr lang="en-US" sz="1800" dirty="0">
                <a:latin typeface="Arial" charset="0"/>
                <a:ea typeface="MS PGothic" charset="0"/>
              </a:rPr>
              <a:t>,q</a:t>
            </a:r>
            <a:r>
              <a:rPr lang="en-US" sz="1800" baseline="-25000" dirty="0">
                <a:latin typeface="Arial" charset="0"/>
                <a:ea typeface="MS PGothic" charset="0"/>
              </a:rPr>
              <a:t>1</a:t>
            </a:r>
            <a:r>
              <a:rPr lang="en-US" sz="1800" dirty="0">
                <a:latin typeface="Arial" charset="0"/>
                <a:ea typeface="MS PGothic" charset="0"/>
              </a:rPr>
              <a:t>&gt; $, F</a:t>
            </a:r>
            <a:r>
              <a:rPr lang="en-US" sz="1800" baseline="-25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F</a:t>
            </a:r>
            <a:r>
              <a:rPr lang="en-US" sz="1800" baseline="-25000" dirty="0">
                <a:latin typeface="Arial" charset="0"/>
                <a:ea typeface="MS PGothic" charset="0"/>
              </a:rPr>
              <a:t>1</a:t>
            </a:r>
            <a:r>
              <a:rPr lang="en-US" sz="1800" dirty="0">
                <a:latin typeface="Arial" charset="0"/>
                <a:ea typeface="MS PGothic" charset="0"/>
              </a:rPr>
              <a:t>) where</a:t>
            </a:r>
          </a:p>
          <a:p>
            <a:pPr lvl="2"/>
            <a:r>
              <a:rPr lang="en-US" sz="1400" dirty="0">
                <a:latin typeface="Arial" charset="0"/>
                <a:ea typeface="MS PGothic" charset="0"/>
                <a:sym typeface="Symbol" charset="0"/>
              </a:rPr>
              <a:t></a:t>
            </a:r>
            <a:r>
              <a:rPr lang="en-US" sz="1400" baseline="-25000" dirty="0">
                <a:latin typeface="Arial" charset="0"/>
                <a:ea typeface="MS PGothic" charset="0"/>
                <a:sym typeface="Symbol" charset="0"/>
              </a:rPr>
              <a:t>2</a:t>
            </a:r>
            <a:r>
              <a:rPr lang="en-US" sz="1400" dirty="0">
                <a:latin typeface="Arial" charset="0"/>
                <a:ea typeface="MS PGothic" charset="0"/>
              </a:rPr>
              <a:t>(&lt;</a:t>
            </a:r>
            <a:r>
              <a:rPr lang="en-US" sz="1400" dirty="0" err="1">
                <a:latin typeface="Arial" charset="0"/>
                <a:ea typeface="MS PGothic" charset="0"/>
              </a:rPr>
              <a:t>q,s</a:t>
            </a:r>
            <a:r>
              <a:rPr lang="en-US" sz="1400" dirty="0">
                <a:latin typeface="Arial" charset="0"/>
                <a:ea typeface="MS PGothic" charset="0"/>
              </a:rPr>
              <a:t>&gt;, a, X) </a:t>
            </a:r>
            <a:r>
              <a:rPr lang="en-US" sz="1400" dirty="0">
                <a:latin typeface="Arial" charset="0"/>
                <a:ea typeface="MS PGothic" charset="0"/>
                <a:sym typeface="Symbol" charset="0"/>
              </a:rPr>
              <a:t>⊇</a:t>
            </a:r>
            <a:r>
              <a:rPr lang="en-US" sz="1400" dirty="0">
                <a:latin typeface="Arial" charset="0"/>
                <a:ea typeface="MS PGothic" charset="0"/>
              </a:rPr>
              <a:t> {(&lt;q</a:t>
            </a:r>
            <a:r>
              <a:rPr lang="ja-JP" altLang="en-US" sz="1400" dirty="0">
                <a:latin typeface="Arial" charset="0"/>
                <a:ea typeface="MS PGothic" charset="0"/>
              </a:rPr>
              <a:t>’</a:t>
            </a:r>
            <a:r>
              <a:rPr lang="en-US" altLang="ja-JP" sz="1400" dirty="0">
                <a:latin typeface="Arial" charset="0"/>
                <a:ea typeface="MS PGothic" charset="0"/>
              </a:rPr>
              <a:t>,s</a:t>
            </a:r>
            <a:r>
              <a:rPr lang="ja-JP" altLang="en-US" sz="1400" dirty="0">
                <a:latin typeface="Arial" charset="0"/>
                <a:ea typeface="MS PGothic" charset="0"/>
              </a:rPr>
              <a:t>’</a:t>
            </a:r>
            <a:r>
              <a:rPr lang="en-US" altLang="ja-JP" sz="1400" dirty="0">
                <a:latin typeface="Arial" charset="0"/>
                <a:ea typeface="MS PGothic" charset="0"/>
              </a:rPr>
              <a:t>&gt;, </a:t>
            </a:r>
            <a:r>
              <a:rPr lang="en-US" altLang="ja-JP" sz="1400" dirty="0">
                <a:latin typeface="Arial" charset="0"/>
                <a:ea typeface="MS PGothic" charset="0"/>
                <a:sym typeface="Symbol" charset="0"/>
              </a:rPr>
              <a:t>)}, a{}, X </a:t>
            </a:r>
            <a:r>
              <a:rPr lang="en-US" altLang="ja-JP" sz="1400" dirty="0" err="1">
                <a:latin typeface="Arial" charset="0"/>
                <a:ea typeface="MS PGothic" charset="0"/>
                <a:sym typeface="Symbol" charset="0"/>
              </a:rPr>
              <a:t>iff</a:t>
            </a:r>
            <a:r>
              <a:rPr lang="en-US" altLang="ja-JP" sz="1400" dirty="0">
                <a:latin typeface="Arial" charset="0"/>
                <a:ea typeface="MS PGothic" charset="0"/>
                <a:sym typeface="Symbol" charset="0"/>
              </a:rPr>
              <a:t> </a:t>
            </a:r>
            <a:br>
              <a:rPr lang="en-US" altLang="ja-JP" sz="1400" dirty="0">
                <a:latin typeface="Arial" charset="0"/>
                <a:ea typeface="MS PGothic" charset="0"/>
                <a:sym typeface="Symbol" charset="0"/>
              </a:rPr>
            </a:br>
            <a:r>
              <a:rPr lang="en-US" altLang="ja-JP" sz="1400" dirty="0">
                <a:latin typeface="Arial" charset="0"/>
                <a:ea typeface="MS PGothic" charset="0"/>
                <a:sym typeface="Symbol" charset="0"/>
              </a:rPr>
              <a:t></a:t>
            </a:r>
            <a:r>
              <a:rPr lang="en-US" altLang="ja-JP" sz="1400" baseline="-25000" dirty="0">
                <a:latin typeface="Arial" charset="0"/>
                <a:ea typeface="MS PGothic" charset="0"/>
                <a:sym typeface="Symbol" charset="0"/>
              </a:rPr>
              <a:t>0</a:t>
            </a:r>
            <a:r>
              <a:rPr lang="en-US" altLang="ja-JP" sz="1400" dirty="0">
                <a:latin typeface="Arial" charset="0"/>
                <a:ea typeface="MS PGothic" charset="0"/>
              </a:rPr>
              <a:t>(q, a, X) </a:t>
            </a:r>
            <a:r>
              <a:rPr lang="en-US" altLang="ja-JP" sz="1400" dirty="0">
                <a:latin typeface="Arial" charset="0"/>
                <a:ea typeface="MS PGothic" charset="0"/>
                <a:sym typeface="Symbol" charset="0"/>
              </a:rPr>
              <a:t>⊇</a:t>
            </a:r>
            <a:r>
              <a:rPr lang="en-US" altLang="ja-JP" sz="1400" dirty="0">
                <a:latin typeface="Arial" charset="0"/>
                <a:ea typeface="MS PGothic" charset="0"/>
              </a:rPr>
              <a:t> {(q</a:t>
            </a:r>
            <a:r>
              <a:rPr lang="ja-JP" altLang="en-US" sz="1400" dirty="0">
                <a:latin typeface="Arial" charset="0"/>
                <a:ea typeface="MS PGothic" charset="0"/>
              </a:rPr>
              <a:t>’</a:t>
            </a:r>
            <a:r>
              <a:rPr lang="en-US" altLang="ja-JP" sz="1400" dirty="0">
                <a:latin typeface="Arial" charset="0"/>
                <a:ea typeface="MS PGothic" charset="0"/>
              </a:rPr>
              <a:t>, </a:t>
            </a:r>
            <a:r>
              <a:rPr lang="en-US" altLang="ja-JP" sz="1400" dirty="0">
                <a:latin typeface="Arial" charset="0"/>
                <a:ea typeface="MS PGothic" charset="0"/>
                <a:sym typeface="Symbol" charset="0"/>
              </a:rPr>
              <a:t>)} and </a:t>
            </a:r>
            <a:br>
              <a:rPr lang="en-US" altLang="ja-JP" sz="1400" dirty="0">
                <a:latin typeface="Arial" charset="0"/>
                <a:ea typeface="MS PGothic" charset="0"/>
                <a:sym typeface="Symbol" charset="0"/>
              </a:rPr>
            </a:br>
            <a:r>
              <a:rPr lang="en-US" altLang="ja-JP" sz="1400" dirty="0">
                <a:latin typeface="Arial" charset="0"/>
                <a:ea typeface="MS PGothic" charset="0"/>
                <a:sym typeface="Symbol" charset="0"/>
              </a:rPr>
              <a:t></a:t>
            </a:r>
            <a:r>
              <a:rPr lang="en-US" altLang="ja-JP" sz="1400" baseline="-25000" dirty="0">
                <a:latin typeface="Arial" charset="0"/>
                <a:ea typeface="MS PGothic" charset="0"/>
                <a:sym typeface="Symbol" charset="0"/>
              </a:rPr>
              <a:t>1</a:t>
            </a:r>
            <a:r>
              <a:rPr lang="en-US" altLang="ja-JP" sz="1400" dirty="0">
                <a:latin typeface="Arial" charset="0"/>
                <a:ea typeface="MS PGothic" charset="0"/>
              </a:rPr>
              <a:t>(</a:t>
            </a:r>
            <a:r>
              <a:rPr lang="en-US" altLang="ja-JP" sz="1400" dirty="0" err="1">
                <a:latin typeface="Arial" charset="0"/>
                <a:ea typeface="MS PGothic" charset="0"/>
              </a:rPr>
              <a:t>s,a</a:t>
            </a:r>
            <a:r>
              <a:rPr lang="en-US" altLang="ja-JP" sz="1400" dirty="0">
                <a:latin typeface="Arial" charset="0"/>
                <a:ea typeface="MS PGothic" charset="0"/>
              </a:rPr>
              <a:t>) = s</a:t>
            </a:r>
            <a:r>
              <a:rPr lang="ja-JP" altLang="en-US" sz="1400" dirty="0">
                <a:latin typeface="Arial" charset="0"/>
                <a:ea typeface="MS PGothic" charset="0"/>
              </a:rPr>
              <a:t>’</a:t>
            </a:r>
            <a:r>
              <a:rPr lang="en-US" altLang="ja-JP" sz="1400" dirty="0">
                <a:latin typeface="Arial" charset="0"/>
                <a:ea typeface="MS PGothic" charset="0"/>
              </a:rPr>
              <a:t> (if a=</a:t>
            </a:r>
            <a:r>
              <a:rPr lang="en-US" altLang="ja-JP" sz="1400" dirty="0">
                <a:latin typeface="Arial" charset="0"/>
                <a:ea typeface="MS PGothic" charset="0"/>
                <a:sym typeface="Symbol" charset="0"/>
              </a:rPr>
              <a:t> then s</a:t>
            </a:r>
            <a:r>
              <a:rPr lang="ja-JP" altLang="en-US" sz="1400" dirty="0">
                <a:latin typeface="Arial" charset="0"/>
                <a:ea typeface="MS PGothic" charset="0"/>
                <a:sym typeface="Symbol" charset="0"/>
              </a:rPr>
              <a:t>’</a:t>
            </a:r>
            <a:r>
              <a:rPr lang="en-US" altLang="ja-JP" sz="1400" dirty="0">
                <a:latin typeface="Arial" charset="0"/>
                <a:ea typeface="MS PGothic" charset="0"/>
                <a:sym typeface="Symbol" charset="0"/>
              </a:rPr>
              <a:t> = s).</a:t>
            </a:r>
          </a:p>
          <a:p>
            <a:pPr lvl="1"/>
            <a:r>
              <a:rPr lang="en-US" sz="1800" dirty="0">
                <a:latin typeface="Arial" charset="0"/>
                <a:ea typeface="MS PGothic" charset="0"/>
                <a:sym typeface="Symbol" charset="0"/>
              </a:rPr>
              <a:t>Using the definition of derivations we see that</a:t>
            </a:r>
            <a:br>
              <a:rPr lang="en-US" sz="1800" dirty="0">
                <a:latin typeface="Arial" charset="0"/>
                <a:ea typeface="MS PGothic" charset="0"/>
                <a:sym typeface="Symbol" charset="0"/>
              </a:rPr>
            </a:br>
            <a:r>
              <a:rPr lang="en-US" sz="1800" dirty="0">
                <a:latin typeface="Arial" charset="0"/>
                <a:ea typeface="MS PGothic" charset="0"/>
                <a:sym typeface="Symbol" charset="0"/>
              </a:rPr>
              <a:t>  [&lt;</a:t>
            </a:r>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,q</a:t>
            </a:r>
            <a:r>
              <a:rPr lang="en-US" sz="1800" baseline="-25000" dirty="0">
                <a:latin typeface="Arial" charset="0"/>
                <a:ea typeface="MS PGothic" charset="0"/>
              </a:rPr>
              <a:t>1</a:t>
            </a:r>
            <a:r>
              <a:rPr lang="en-US" sz="1800" dirty="0">
                <a:latin typeface="Arial" charset="0"/>
                <a:ea typeface="MS PGothic" charset="0"/>
              </a:rPr>
              <a:t>&gt;, w, $] |</a:t>
            </a:r>
            <a:r>
              <a:rPr lang="en-US" sz="1800" dirty="0">
                <a:latin typeface="Arial" charset="0"/>
                <a:ea typeface="MS PGothic" charset="0"/>
                <a:sym typeface="Symbol" charset="0"/>
              </a:rPr>
              <a:t>* </a:t>
            </a:r>
            <a:r>
              <a:rPr lang="en-US" sz="1800" dirty="0">
                <a:latin typeface="Arial" charset="0"/>
                <a:ea typeface="MS PGothic" charset="0"/>
              </a:rPr>
              <a:t> [&lt;</a:t>
            </a:r>
            <a:r>
              <a:rPr lang="en-US" sz="1800" dirty="0" err="1">
                <a:latin typeface="Arial" charset="0"/>
                <a:ea typeface="MS PGothic" charset="0"/>
              </a:rPr>
              <a:t>t,s</a:t>
            </a:r>
            <a:r>
              <a:rPr lang="en-US" sz="1800" dirty="0">
                <a:latin typeface="Arial" charset="0"/>
                <a:ea typeface="MS PGothic" charset="0"/>
              </a:rPr>
              <a:t>&gt;, </a:t>
            </a:r>
            <a:r>
              <a:rPr lang="en-US" sz="1800" dirty="0">
                <a:latin typeface="Arial" charset="0"/>
                <a:ea typeface="MS PGothic" charset="0"/>
                <a:sym typeface="Symbol" charset="0"/>
              </a:rPr>
              <a:t>, ] in </a:t>
            </a:r>
            <a:r>
              <a:rPr lang="en-US" sz="1800" dirty="0">
                <a:latin typeface="Arial" charset="0"/>
                <a:ea typeface="MS PGothic" charset="0"/>
              </a:rPr>
              <a:t>A</a:t>
            </a:r>
            <a:r>
              <a:rPr lang="en-US" sz="1800" baseline="-25000" dirty="0">
                <a:latin typeface="Arial" charset="0"/>
                <a:ea typeface="MS PGothic" charset="0"/>
              </a:rPr>
              <a:t>2</a:t>
            </a:r>
            <a:r>
              <a:rPr lang="en-US" sz="1800" dirty="0">
                <a:latin typeface="Arial" charset="0"/>
                <a:ea typeface="MS PGothic" charset="0"/>
                <a:sym typeface="Symbol" charset="0"/>
              </a:rPr>
              <a:t> </a:t>
            </a:r>
            <a:r>
              <a:rPr lang="en-US" sz="1800" dirty="0" err="1">
                <a:latin typeface="Arial" charset="0"/>
                <a:ea typeface="MS PGothic" charset="0"/>
                <a:sym typeface="Symbol" charset="0"/>
              </a:rPr>
              <a:t>iff</a:t>
            </a:r>
            <a:r>
              <a:rPr lang="en-US" sz="1800" dirty="0">
                <a:latin typeface="Arial" charset="0"/>
                <a:ea typeface="MS PGothic" charset="0"/>
                <a:sym typeface="Symbol" charset="0"/>
              </a:rPr>
              <a:t> </a:t>
            </a:r>
            <a:br>
              <a:rPr lang="en-US" sz="1800" dirty="0">
                <a:latin typeface="Arial" charset="0"/>
                <a:ea typeface="MS PGothic" charset="0"/>
                <a:sym typeface="Symbol" charset="0"/>
              </a:rPr>
            </a:br>
            <a:r>
              <a:rPr lang="en-US" sz="1800" dirty="0">
                <a:latin typeface="Arial" charset="0"/>
                <a:ea typeface="MS PGothic" charset="0"/>
                <a:sym typeface="Symbol" charset="0"/>
              </a:rPr>
              <a:t>  [</a:t>
            </a:r>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 w, $] |</a:t>
            </a:r>
            <a:r>
              <a:rPr lang="en-US" sz="1800" dirty="0">
                <a:latin typeface="Arial" charset="0"/>
                <a:ea typeface="MS PGothic" charset="0"/>
                <a:sym typeface="Symbol" charset="0"/>
              </a:rPr>
              <a:t>* </a:t>
            </a:r>
            <a:r>
              <a:rPr lang="en-US" sz="1800" dirty="0">
                <a:latin typeface="Arial" charset="0"/>
                <a:ea typeface="MS PGothic" charset="0"/>
              </a:rPr>
              <a:t> [t, </a:t>
            </a:r>
            <a:r>
              <a:rPr lang="en-US" sz="1800" dirty="0">
                <a:latin typeface="Arial" charset="0"/>
                <a:ea typeface="MS PGothic" charset="0"/>
                <a:sym typeface="Symbol" charset="0"/>
              </a:rPr>
              <a:t>, ] in </a:t>
            </a:r>
            <a:r>
              <a:rPr lang="en-US" sz="1800" dirty="0">
                <a:latin typeface="Arial" charset="0"/>
                <a:ea typeface="MS PGothic" charset="0"/>
              </a:rPr>
              <a:t>A</a:t>
            </a:r>
            <a:r>
              <a:rPr lang="en-US" sz="1800" baseline="-25000" dirty="0">
                <a:latin typeface="Arial" charset="0"/>
                <a:ea typeface="MS PGothic" charset="0"/>
              </a:rPr>
              <a:t>0</a:t>
            </a:r>
            <a:r>
              <a:rPr lang="en-US" sz="1800" dirty="0">
                <a:latin typeface="Arial" charset="0"/>
                <a:ea typeface="MS PGothic" charset="0"/>
              </a:rPr>
              <a:t> and</a:t>
            </a:r>
            <a:br>
              <a:rPr lang="en-US" sz="1800" dirty="0">
                <a:latin typeface="Arial" charset="0"/>
                <a:ea typeface="MS PGothic" charset="0"/>
              </a:rPr>
            </a:b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q</a:t>
            </a:r>
            <a:r>
              <a:rPr lang="en-US" sz="1800" baseline="-25000" dirty="0">
                <a:latin typeface="Arial" charset="0"/>
                <a:ea typeface="MS PGothic" charset="0"/>
              </a:rPr>
              <a:t>1</a:t>
            </a:r>
            <a:r>
              <a:rPr lang="en-US" sz="1800" dirty="0">
                <a:latin typeface="Arial" charset="0"/>
                <a:ea typeface="MS PGothic" charset="0"/>
              </a:rPr>
              <a:t>, w] |</a:t>
            </a:r>
            <a:r>
              <a:rPr lang="en-US" sz="1800" dirty="0">
                <a:latin typeface="Arial" charset="0"/>
                <a:ea typeface="MS PGothic" charset="0"/>
                <a:sym typeface="Symbol" charset="0"/>
              </a:rPr>
              <a:t>* </a:t>
            </a:r>
            <a:r>
              <a:rPr lang="en-US" sz="1800" dirty="0">
                <a:latin typeface="Arial" charset="0"/>
                <a:ea typeface="MS PGothic" charset="0"/>
              </a:rPr>
              <a:t> [s, </a:t>
            </a:r>
            <a:r>
              <a:rPr lang="en-US" sz="1800" dirty="0">
                <a:latin typeface="Arial" charset="0"/>
                <a:ea typeface="MS PGothic" charset="0"/>
                <a:sym typeface="Symbol" charset="0"/>
              </a:rPr>
              <a:t>] in </a:t>
            </a:r>
            <a:r>
              <a:rPr lang="en-US" sz="1800" dirty="0">
                <a:latin typeface="Arial" charset="0"/>
                <a:ea typeface="MS PGothic" charset="0"/>
              </a:rPr>
              <a:t>A</a:t>
            </a:r>
            <a:r>
              <a:rPr lang="en-US" sz="1800" baseline="-25000" dirty="0">
                <a:latin typeface="Arial" charset="0"/>
                <a:ea typeface="MS PGothic" charset="0"/>
              </a:rPr>
              <a:t>1</a:t>
            </a:r>
            <a:r>
              <a:rPr lang="en-US" sz="1800" dirty="0">
                <a:latin typeface="Arial" charset="0"/>
                <a:ea typeface="MS PGothic" charset="0"/>
              </a:rPr>
              <a:t> </a:t>
            </a:r>
            <a:br>
              <a:rPr lang="en-US" sz="1800" dirty="0">
                <a:latin typeface="Arial" charset="0"/>
                <a:ea typeface="MS PGothic" charset="0"/>
              </a:rPr>
            </a:br>
            <a:r>
              <a:rPr lang="en-US" sz="1800" dirty="0">
                <a:latin typeface="Arial" charset="0"/>
                <a:ea typeface="MS PGothic" charset="0"/>
              </a:rPr>
              <a:t>But then </a:t>
            </a:r>
            <a:r>
              <a:rPr lang="en-US" sz="1800" dirty="0" err="1">
                <a:latin typeface="Arial" charset="0"/>
                <a:ea typeface="MS PGothic" charset="0"/>
              </a:rPr>
              <a:t>w</a:t>
            </a:r>
            <a:r>
              <a:rPr lang="en-US" sz="1800" dirty="0" err="1">
                <a:latin typeface="Arial" charset="0"/>
                <a:ea typeface="MS PGothic" charset="0"/>
                <a:sym typeface="Symbol" charset="0"/>
              </a:rPr>
              <a:t></a:t>
            </a:r>
            <a:r>
              <a:rPr lang="en-US" sz="1800" dirty="0" err="1">
                <a:latin typeface="Gigi" charset="0"/>
                <a:ea typeface="MS PGothic" charset="0"/>
                <a:sym typeface="Symbol" charset="0"/>
              </a:rPr>
              <a:t>F</a:t>
            </a:r>
            <a:r>
              <a:rPr lang="en-US" sz="1800" dirty="0">
                <a:latin typeface="Arial" charset="0"/>
                <a:ea typeface="MS PGothic" charset="0"/>
                <a:sym typeface="Symbol" charset="0"/>
              </a:rPr>
              <a:t>(</a:t>
            </a:r>
            <a:r>
              <a:rPr lang="en-US" sz="1800" dirty="0">
                <a:latin typeface="Arial" charset="0"/>
                <a:ea typeface="MS PGothic" charset="0"/>
              </a:rPr>
              <a:t>A</a:t>
            </a:r>
            <a:r>
              <a:rPr lang="en-US" sz="1800" baseline="-25000" dirty="0">
                <a:latin typeface="Arial" charset="0"/>
                <a:ea typeface="MS PGothic" charset="0"/>
              </a:rPr>
              <a:t>2</a:t>
            </a:r>
            <a:r>
              <a:rPr lang="en-US" sz="1800" dirty="0">
                <a:latin typeface="Arial" charset="0"/>
                <a:ea typeface="MS PGothic" charset="0"/>
                <a:sym typeface="Symbol" charset="0"/>
              </a:rPr>
              <a:t>) </a:t>
            </a:r>
            <a:r>
              <a:rPr lang="en-US" sz="1800" dirty="0" err="1">
                <a:latin typeface="Arial" charset="0"/>
                <a:ea typeface="MS PGothic" charset="0"/>
                <a:sym typeface="Symbol" charset="0"/>
              </a:rPr>
              <a:t>iff</a:t>
            </a:r>
            <a:r>
              <a:rPr lang="en-US" sz="1800" dirty="0">
                <a:latin typeface="Arial" charset="0"/>
                <a:ea typeface="MS PGothic" charset="0"/>
                <a:sym typeface="Symbol" charset="0"/>
              </a:rPr>
              <a:t> t</a:t>
            </a:r>
            <a:r>
              <a:rPr lang="en-US" sz="1800" dirty="0">
                <a:latin typeface="Arial" charset="0"/>
                <a:ea typeface="MS PGothic" charset="0"/>
              </a:rPr>
              <a:t>F</a:t>
            </a:r>
            <a:r>
              <a:rPr lang="en-US" sz="1800" baseline="-25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and s</a:t>
            </a:r>
            <a:r>
              <a:rPr lang="en-US" sz="1800" dirty="0">
                <a:latin typeface="Arial" charset="0"/>
                <a:ea typeface="MS PGothic" charset="0"/>
              </a:rPr>
              <a:t>F</a:t>
            </a:r>
            <a:r>
              <a:rPr lang="en-US" sz="1800" baseline="-25000" dirty="0">
                <a:latin typeface="Arial" charset="0"/>
                <a:ea typeface="MS PGothic" charset="0"/>
              </a:rPr>
              <a:t>1</a:t>
            </a:r>
            <a:r>
              <a:rPr lang="en-US" sz="1800" dirty="0">
                <a:latin typeface="Arial" charset="0"/>
                <a:ea typeface="MS PGothic" charset="0"/>
              </a:rPr>
              <a:t> </a:t>
            </a:r>
            <a:r>
              <a:rPr lang="en-US" sz="1800" dirty="0" err="1">
                <a:latin typeface="Arial" charset="0"/>
                <a:ea typeface="MS PGothic" charset="0"/>
              </a:rPr>
              <a:t>iff</a:t>
            </a:r>
            <a:r>
              <a:rPr lang="en-US" sz="1800" dirty="0">
                <a:latin typeface="Arial" charset="0"/>
                <a:ea typeface="MS PGothic" charset="0"/>
              </a:rPr>
              <a:t> </a:t>
            </a:r>
            <a:r>
              <a:rPr lang="en-US" sz="1800" dirty="0" err="1">
                <a:latin typeface="Arial" charset="0"/>
                <a:ea typeface="MS PGothic" charset="0"/>
              </a:rPr>
              <a:t>w</a:t>
            </a:r>
            <a:r>
              <a:rPr lang="en-US" sz="1800" dirty="0" err="1">
                <a:latin typeface="Arial" charset="0"/>
                <a:ea typeface="MS PGothic" charset="0"/>
                <a:sym typeface="Symbol" charset="0"/>
              </a:rPr>
              <a:t></a:t>
            </a:r>
            <a:r>
              <a:rPr lang="en-US" sz="1800" dirty="0" err="1">
                <a:latin typeface="Gigi" charset="0"/>
                <a:ea typeface="MS PGothic" charset="0"/>
                <a:sym typeface="Symbol" charset="0"/>
              </a:rPr>
              <a:t>F</a:t>
            </a:r>
            <a:r>
              <a:rPr lang="en-US" sz="1800" dirty="0">
                <a:latin typeface="Arial" charset="0"/>
                <a:ea typeface="MS PGothic" charset="0"/>
                <a:sym typeface="Symbol" charset="0"/>
              </a:rPr>
              <a:t>(</a:t>
            </a:r>
            <a:r>
              <a:rPr lang="en-US" sz="1800" dirty="0">
                <a:latin typeface="Arial" charset="0"/>
                <a:ea typeface="MS PGothic" charset="0"/>
              </a:rPr>
              <a:t>A</a:t>
            </a:r>
            <a:r>
              <a:rPr lang="en-US" sz="1800" baseline="-25000" dirty="0">
                <a:latin typeface="Arial" charset="0"/>
                <a:ea typeface="MS PGothic" charset="0"/>
              </a:rPr>
              <a:t>0</a:t>
            </a:r>
            <a:r>
              <a:rPr lang="en-US" sz="1800" dirty="0">
                <a:latin typeface="Arial" charset="0"/>
                <a:ea typeface="MS PGothic" charset="0"/>
                <a:sym typeface="Symbol" charset="0"/>
              </a:rPr>
              <a:t>) and </a:t>
            </a:r>
            <a:r>
              <a:rPr lang="en-US" sz="1800" dirty="0" err="1">
                <a:latin typeface="Arial" charset="0"/>
                <a:ea typeface="MS PGothic" charset="0"/>
              </a:rPr>
              <a:t>w</a:t>
            </a:r>
            <a:r>
              <a:rPr lang="en-US" sz="1800" dirty="0" err="1">
                <a:latin typeface="Arial" charset="0"/>
                <a:ea typeface="MS PGothic" charset="0"/>
                <a:sym typeface="Symbol" charset="0"/>
              </a:rPr>
              <a:t></a:t>
            </a:r>
            <a:r>
              <a:rPr lang="en-US" sz="1800" dirty="0" err="1">
                <a:latin typeface="Gigi" charset="0"/>
                <a:ea typeface="MS PGothic" charset="0"/>
                <a:sym typeface="Symbol" charset="0"/>
              </a:rPr>
              <a:t>F</a:t>
            </a:r>
            <a:r>
              <a:rPr lang="en-US" sz="1800" dirty="0">
                <a:latin typeface="Arial" charset="0"/>
                <a:ea typeface="MS PGothic" charset="0"/>
                <a:sym typeface="Symbol" charset="0"/>
              </a:rPr>
              <a:t>(</a:t>
            </a:r>
            <a:r>
              <a:rPr lang="en-US" sz="1800" dirty="0">
                <a:latin typeface="Arial" charset="0"/>
                <a:ea typeface="MS PGothic" charset="0"/>
              </a:rPr>
              <a:t>A</a:t>
            </a:r>
            <a:r>
              <a:rPr lang="en-US" sz="1800" baseline="-25000" dirty="0">
                <a:latin typeface="Arial" charset="0"/>
                <a:ea typeface="MS PGothic" charset="0"/>
              </a:rPr>
              <a:t>1</a:t>
            </a:r>
            <a:r>
              <a:rPr lang="en-US" sz="1800" dirty="0">
                <a:latin typeface="Arial" charset="0"/>
                <a:ea typeface="MS PGothic" charset="0"/>
                <a:sym typeface="Symbol" charset="0"/>
              </a:rPr>
              <a:t>)</a:t>
            </a:r>
            <a:endParaRPr lang="en-US" sz="1800" dirty="0">
              <a:latin typeface="Arial" charset="0"/>
              <a:ea typeface="MS PGothic" charset="0"/>
            </a:endParaRPr>
          </a:p>
        </p:txBody>
      </p:sp>
      <p:sp>
        <p:nvSpPr>
          <p:cNvPr id="1310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D2CFC1-ACCF-D146-A78A-AC4872BD81DD}" type="datetime1">
              <a:rPr lang="en-US" smtClean="0"/>
              <a:t>4/7/19</a:t>
            </a:fld>
            <a:endParaRPr lang="en-US"/>
          </a:p>
        </p:txBody>
      </p:sp>
      <p:sp>
        <p:nvSpPr>
          <p:cNvPr id="1310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72C920-30A8-4F47-AA88-25930B5D1397}" type="slidenum">
              <a:rPr lang="en-US"/>
              <a:pPr/>
              <a:t>201</a:t>
            </a:fld>
            <a:endParaRPr lang="en-US"/>
          </a:p>
        </p:txBody>
      </p:sp>
      <p:sp>
        <p:nvSpPr>
          <p:cNvPr id="7" name="Footer Placeholder 4">
            <a:extLst>
              <a:ext uri="{FF2B5EF4-FFF2-40B4-BE49-F238E27FC236}">
                <a16:creationId xmlns:a16="http://schemas.microsoft.com/office/drawing/2014/main" id="{8F592F5B-3B35-8143-AF40-3A8FE1DBF3B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72207285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solidFill>
                  <a:srgbClr val="009900"/>
                </a:solidFill>
                <a:latin typeface="Arial" charset="0"/>
                <a:ea typeface="MS PGothic" charset="0"/>
              </a:rPr>
              <a:t>Substitution</a:t>
            </a:r>
          </a:p>
        </p:txBody>
      </p:sp>
      <p:sp>
        <p:nvSpPr>
          <p:cNvPr id="132099" name="Content Placeholder 2"/>
          <p:cNvSpPr>
            <a:spLocks noGrp="1"/>
          </p:cNvSpPr>
          <p:nvPr>
            <p:ph idx="1"/>
          </p:nvPr>
        </p:nvSpPr>
        <p:spPr>
          <a:xfrm>
            <a:off x="457200" y="1600200"/>
            <a:ext cx="8382000" cy="4525963"/>
          </a:xfrm>
        </p:spPr>
        <p:txBody>
          <a:bodyPr/>
          <a:lstStyle/>
          <a:p>
            <a:r>
              <a:rPr lang="en-US" sz="2400" dirty="0">
                <a:latin typeface="Arial" charset="0"/>
                <a:ea typeface="MS PGothic" charset="0"/>
              </a:rPr>
              <a:t>CFLs are closed under CFL substitution</a:t>
            </a:r>
          </a:p>
          <a:p>
            <a:pPr lvl="1"/>
            <a:r>
              <a:rPr lang="en-US" sz="2000" dirty="0">
                <a:latin typeface="Arial" charset="0"/>
                <a:ea typeface="MS PGothic" charset="0"/>
              </a:rPr>
              <a:t>Let G=(V,</a:t>
            </a:r>
            <a:r>
              <a:rPr lang="en-US" sz="2000" dirty="0">
                <a:latin typeface="Arial" charset="0"/>
                <a:ea typeface="MS PGothic" charset="0"/>
                <a:sym typeface="Symbol" charset="0"/>
              </a:rPr>
              <a:t></a:t>
            </a:r>
            <a:r>
              <a:rPr lang="en-US" sz="2000" dirty="0">
                <a:latin typeface="Arial" charset="0"/>
                <a:ea typeface="MS PGothic" charset="0"/>
              </a:rPr>
              <a:t>,R,S) be a CFG.</a:t>
            </a:r>
          </a:p>
          <a:p>
            <a:pPr lvl="1"/>
            <a:r>
              <a:rPr lang="en-US" sz="2000" dirty="0">
                <a:latin typeface="Arial" charset="0"/>
                <a:ea typeface="MS PGothic" charset="0"/>
              </a:rPr>
              <a:t>Let f be a substitution over </a:t>
            </a:r>
            <a:r>
              <a:rPr lang="en-US" sz="2000" dirty="0">
                <a:latin typeface="Arial" charset="0"/>
                <a:ea typeface="MS PGothic" charset="0"/>
                <a:sym typeface="Symbol" charset="0"/>
              </a:rPr>
              <a:t> such that</a:t>
            </a:r>
          </a:p>
          <a:p>
            <a:pPr lvl="2"/>
            <a:r>
              <a:rPr lang="en-US" sz="1800" dirty="0">
                <a:latin typeface="Arial" charset="0"/>
                <a:ea typeface="MS PGothic" charset="0"/>
                <a:sym typeface="Symbol" charset="0"/>
              </a:rPr>
              <a:t>f(a) = L</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for a  </a:t>
            </a:r>
          </a:p>
          <a:p>
            <a:pPr lvl="2"/>
            <a:r>
              <a:rPr lang="en-US" sz="1800" dirty="0">
                <a:latin typeface="Arial" charset="0"/>
                <a:ea typeface="MS PGothic" charset="0"/>
                <a:sym typeface="Symbol" charset="0"/>
              </a:rPr>
              <a:t>G</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 (</a:t>
            </a:r>
            <a:r>
              <a:rPr lang="en-US" sz="1800" dirty="0" err="1">
                <a:latin typeface="Arial" charset="0"/>
                <a:ea typeface="MS PGothic" charset="0"/>
              </a:rPr>
              <a:t>V</a:t>
            </a:r>
            <a:r>
              <a:rPr lang="en-US" sz="1800" baseline="-25000" dirty="0" err="1">
                <a:latin typeface="Arial" charset="0"/>
                <a:ea typeface="MS PGothic" charset="0"/>
                <a:sym typeface="Symbol" charset="0"/>
              </a:rPr>
              <a:t>a</a:t>
            </a:r>
            <a:r>
              <a:rPr lang="en-US" sz="1800" dirty="0">
                <a:latin typeface="Arial" charset="0"/>
                <a:ea typeface="MS PGothic" charset="0"/>
              </a:rPr>
              <a:t>,</a:t>
            </a:r>
            <a:r>
              <a:rPr lang="en-US" sz="1800" dirty="0">
                <a:latin typeface="Arial" charset="0"/>
                <a:ea typeface="MS PGothic" charset="0"/>
                <a:sym typeface="Symbol" charset="0"/>
              </a:rPr>
              <a:t></a:t>
            </a:r>
            <a:r>
              <a:rPr lang="en-US" sz="1800" baseline="-25000" dirty="0" err="1">
                <a:latin typeface="Arial" charset="0"/>
                <a:ea typeface="MS PGothic" charset="0"/>
                <a:sym typeface="Symbol" charset="0"/>
              </a:rPr>
              <a:t>a</a:t>
            </a:r>
            <a:r>
              <a:rPr lang="en-US" sz="1800" dirty="0" err="1">
                <a:latin typeface="Arial" charset="0"/>
                <a:ea typeface="MS PGothic" charset="0"/>
              </a:rPr>
              <a:t>,R</a:t>
            </a:r>
            <a:r>
              <a:rPr lang="en-US" sz="1800" baseline="-25000" dirty="0" err="1">
                <a:latin typeface="Arial" charset="0"/>
                <a:ea typeface="MS PGothic" charset="0"/>
                <a:sym typeface="Symbol" charset="0"/>
              </a:rPr>
              <a:t>a</a:t>
            </a:r>
            <a:r>
              <a:rPr lang="en-US" sz="1800" dirty="0" err="1">
                <a:latin typeface="Arial" charset="0"/>
                <a:ea typeface="MS PGothic" charset="0"/>
              </a:rPr>
              <a:t>,S</a:t>
            </a:r>
            <a:r>
              <a:rPr lang="en-US" sz="1800" baseline="-25000" dirty="0" err="1">
                <a:latin typeface="Arial" charset="0"/>
                <a:ea typeface="MS PGothic" charset="0"/>
                <a:sym typeface="Symbol" charset="0"/>
              </a:rPr>
              <a:t>a</a:t>
            </a:r>
            <a:r>
              <a:rPr lang="en-US" sz="1800" dirty="0">
                <a:latin typeface="Arial" charset="0"/>
                <a:ea typeface="MS PGothic" charset="0"/>
              </a:rPr>
              <a:t>) is a CFG that produces L</a:t>
            </a:r>
            <a:r>
              <a:rPr lang="en-US" sz="1800" baseline="-25000" dirty="0">
                <a:latin typeface="Arial" charset="0"/>
                <a:ea typeface="MS PGothic" charset="0"/>
                <a:sym typeface="Symbol" charset="0"/>
              </a:rPr>
              <a:t>a</a:t>
            </a:r>
            <a:r>
              <a:rPr lang="en-US" sz="1800" dirty="0">
                <a:latin typeface="Arial" charset="0"/>
                <a:ea typeface="MS PGothic" charset="0"/>
              </a:rPr>
              <a:t>.</a:t>
            </a:r>
          </a:p>
          <a:p>
            <a:pPr lvl="2"/>
            <a:r>
              <a:rPr lang="en-US" sz="1800" dirty="0">
                <a:latin typeface="Arial" charset="0"/>
                <a:ea typeface="MS PGothic" charset="0"/>
              </a:rPr>
              <a:t>No symbol appears in more than one of V or any </a:t>
            </a:r>
            <a:r>
              <a:rPr lang="en-US" sz="1800" dirty="0" err="1">
                <a:latin typeface="Arial" charset="0"/>
                <a:ea typeface="MS PGothic" charset="0"/>
              </a:rPr>
              <a:t>V</a:t>
            </a:r>
            <a:r>
              <a:rPr lang="en-US" sz="1800" baseline="-25000" dirty="0" err="1">
                <a:latin typeface="Arial" charset="0"/>
                <a:ea typeface="MS PGothic" charset="0"/>
                <a:sym typeface="Symbol" charset="0"/>
              </a:rPr>
              <a:t>a</a:t>
            </a:r>
            <a:endParaRPr lang="en-US" sz="1800" baseline="-25000" dirty="0">
              <a:latin typeface="Arial" charset="0"/>
              <a:ea typeface="MS PGothic" charset="0"/>
              <a:sym typeface="Symbol" charset="0"/>
            </a:endParaRPr>
          </a:p>
          <a:p>
            <a:pPr lvl="1"/>
            <a:r>
              <a:rPr lang="en-US" sz="2000" dirty="0">
                <a:latin typeface="Arial" charset="0"/>
                <a:ea typeface="MS PGothic" charset="0"/>
                <a:sym typeface="Symbol" charset="0"/>
              </a:rPr>
              <a:t>Define G</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 (V </a:t>
            </a:r>
            <a:r>
              <a:rPr lang="en-US" sz="2000" baseline="-25000" dirty="0">
                <a:latin typeface="Arial" charset="0"/>
                <a:ea typeface="MS PGothic" charset="0"/>
                <a:sym typeface="Symbol" charset="0"/>
              </a:rPr>
              <a:t>a</a:t>
            </a:r>
            <a:r>
              <a:rPr lang="en-US" sz="2000" dirty="0" err="1">
                <a:latin typeface="Arial" charset="0"/>
                <a:ea typeface="MS PGothic" charset="0"/>
                <a:sym typeface="Symbol" charset="0"/>
              </a:rPr>
              <a:t>V</a:t>
            </a:r>
            <a:r>
              <a:rPr lang="en-US" sz="2000" baseline="-25000" dirty="0" err="1">
                <a:latin typeface="Arial" charset="0"/>
                <a:ea typeface="MS PGothic" charset="0"/>
                <a:sym typeface="Symbol" charset="0"/>
              </a:rPr>
              <a:t>a</a:t>
            </a:r>
            <a:r>
              <a:rPr lang="en-US" sz="2000" dirty="0">
                <a:latin typeface="Arial" charset="0"/>
                <a:ea typeface="MS PGothic" charset="0"/>
                <a:sym typeface="Symbol" charset="0"/>
              </a:rPr>
              <a:t>, </a:t>
            </a:r>
            <a:r>
              <a:rPr lang="en-US" sz="2000" baseline="-25000" dirty="0">
                <a:latin typeface="Arial" charset="0"/>
                <a:ea typeface="MS PGothic" charset="0"/>
                <a:sym typeface="Symbol" charset="0"/>
              </a:rPr>
              <a:t>a</a:t>
            </a:r>
            <a:r>
              <a:rPr lang="en-US" sz="2000" dirty="0">
                <a:latin typeface="Arial" charset="0"/>
                <a:ea typeface="MS PGothic" charset="0"/>
                <a:sym typeface="Symbol" charset="0"/>
              </a:rPr>
              <a:t></a:t>
            </a:r>
            <a:r>
              <a:rPr lang="en-US" sz="2000" baseline="-25000" dirty="0">
                <a:latin typeface="Arial" charset="0"/>
                <a:ea typeface="MS PGothic" charset="0"/>
                <a:sym typeface="Symbol" charset="0"/>
              </a:rPr>
              <a:t>a</a:t>
            </a:r>
            <a:r>
              <a:rPr lang="en-US" sz="2000" dirty="0">
                <a:latin typeface="Arial" charset="0"/>
                <a:ea typeface="MS PGothic" charset="0"/>
                <a:sym typeface="Symbol" charset="0"/>
              </a:rPr>
              <a:t>, R</a:t>
            </a:r>
            <a:r>
              <a:rPr lang="ja-JP" altLang="en-US" sz="2000" dirty="0">
                <a:latin typeface="Arial" charset="0"/>
                <a:ea typeface="MS PGothic" charset="0"/>
                <a:sym typeface="Symbol" charset="0"/>
              </a:rPr>
              <a:t>’</a:t>
            </a:r>
            <a:r>
              <a:rPr lang="en-US" altLang="ja-JP" sz="2000" dirty="0">
                <a:latin typeface="Arial" charset="0"/>
                <a:ea typeface="MS PGothic" charset="0"/>
                <a:sym typeface="Symbol" charset="0"/>
              </a:rPr>
              <a:t> </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R</a:t>
            </a:r>
            <a:r>
              <a:rPr lang="en-US" altLang="ja-JP" sz="2000" baseline="-25000" dirty="0">
                <a:latin typeface="Arial" charset="0"/>
                <a:ea typeface="MS PGothic" charset="0"/>
                <a:sym typeface="Symbol" charset="0"/>
              </a:rPr>
              <a:t>a</a:t>
            </a:r>
            <a:r>
              <a:rPr lang="en-US" sz="2000" dirty="0">
                <a:latin typeface="Arial" charset="0"/>
                <a:ea typeface="MS PGothic" charset="0"/>
                <a:sym typeface="Symbol" charset="0"/>
              </a:rPr>
              <a:t>, S</a:t>
            </a:r>
            <a:r>
              <a:rPr lang="en-US" altLang="ja-JP" sz="2000" dirty="0">
                <a:latin typeface="Arial" charset="0"/>
                <a:ea typeface="MS PGothic" charset="0"/>
                <a:sym typeface="Symbol" charset="0"/>
              </a:rPr>
              <a:t>)</a:t>
            </a:r>
          </a:p>
          <a:p>
            <a:pPr lvl="2"/>
            <a:r>
              <a:rPr lang="en-US" sz="1800" dirty="0">
                <a:latin typeface="Arial" charset="0"/>
                <a:ea typeface="MS PGothic" charset="0"/>
              </a:rPr>
              <a:t>R</a:t>
            </a:r>
            <a:r>
              <a:rPr lang="ja-JP" altLang="en-US" sz="1800" dirty="0">
                <a:latin typeface="Arial" charset="0"/>
                <a:ea typeface="MS PGothic" charset="0"/>
              </a:rPr>
              <a:t>’</a:t>
            </a:r>
            <a:r>
              <a:rPr lang="en-US" altLang="ja-JP" sz="1800" dirty="0">
                <a:latin typeface="Arial" charset="0"/>
                <a:ea typeface="MS PGothic" charset="0"/>
              </a:rPr>
              <a:t> = { A </a:t>
            </a:r>
            <a:r>
              <a:rPr lang="en-US" altLang="ja-JP" sz="1800" dirty="0">
                <a:latin typeface="Arial" charset="0"/>
                <a:ea typeface="MS PGothic" charset="0"/>
                <a:sym typeface="Symbol" charset="0"/>
              </a:rPr>
              <a:t> g() where </a:t>
            </a:r>
            <a:r>
              <a:rPr lang="en-US" altLang="ja-JP" sz="1800" dirty="0">
                <a:latin typeface="Arial" charset="0"/>
                <a:ea typeface="MS PGothic" charset="0"/>
              </a:rPr>
              <a:t>A </a:t>
            </a:r>
            <a:r>
              <a:rPr lang="en-US" altLang="ja-JP" sz="1800" dirty="0">
                <a:latin typeface="Arial" charset="0"/>
                <a:ea typeface="MS PGothic" charset="0"/>
                <a:sym typeface="Symbol" charset="0"/>
              </a:rPr>
              <a:t>  is in R }</a:t>
            </a:r>
          </a:p>
          <a:p>
            <a:pPr lvl="2"/>
            <a:r>
              <a:rPr lang="en-US" sz="1800" dirty="0">
                <a:latin typeface="Arial" charset="0"/>
                <a:ea typeface="MS PGothic" charset="0"/>
                <a:sym typeface="Symbol" charset="0"/>
              </a:rPr>
              <a:t>g: (</a:t>
            </a:r>
            <a:r>
              <a:rPr lang="en-US" sz="1800" dirty="0">
                <a:latin typeface="Arial" charset="0"/>
                <a:ea typeface="MS PGothic" charset="0"/>
              </a:rPr>
              <a:t>V</a:t>
            </a:r>
            <a:r>
              <a:rPr lang="en-US" sz="1800" dirty="0">
                <a:latin typeface="Arial" charset="0"/>
                <a:ea typeface="MS PGothic" charset="0"/>
                <a:sym typeface="Symbol" charset="0"/>
              </a:rPr>
              <a:t>)*  (V </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S</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a:t>
            </a:r>
          </a:p>
          <a:p>
            <a:pPr lvl="2"/>
            <a:r>
              <a:rPr lang="en-US" sz="1800" dirty="0">
                <a:latin typeface="Arial" charset="0"/>
                <a:ea typeface="MS PGothic" charset="0"/>
                <a:sym typeface="Symbol" charset="0"/>
              </a:rPr>
              <a:t>g() = ; g(B) = B, B  V; g(a) = S</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a   </a:t>
            </a:r>
          </a:p>
          <a:p>
            <a:pPr lvl="2"/>
            <a:r>
              <a:rPr lang="en-US" sz="1800" dirty="0">
                <a:latin typeface="Arial" charset="0"/>
                <a:ea typeface="MS PGothic" charset="0"/>
                <a:sym typeface="Symbol" charset="0"/>
              </a:rPr>
              <a:t>g(X) = g() g(X), || &gt; 0, X  </a:t>
            </a:r>
            <a:r>
              <a:rPr lang="en-US" sz="1800" dirty="0">
                <a:latin typeface="Arial" charset="0"/>
                <a:ea typeface="MS PGothic" charset="0"/>
              </a:rPr>
              <a:t>V</a:t>
            </a:r>
            <a:r>
              <a:rPr lang="en-US" sz="1800" dirty="0">
                <a:latin typeface="Arial" charset="0"/>
                <a:ea typeface="MS PGothic" charset="0"/>
                <a:sym typeface="Symbol" charset="0"/>
              </a:rPr>
              <a:t></a:t>
            </a:r>
          </a:p>
          <a:p>
            <a:pPr lvl="1"/>
            <a:r>
              <a:rPr lang="en-US" sz="2400" dirty="0">
                <a:latin typeface="Arial" charset="0"/>
                <a:ea typeface="MS PGothic" charset="0"/>
                <a:sym typeface="Symbol" charset="0"/>
              </a:rPr>
              <a:t>Claim, f(</a:t>
            </a:r>
            <a:r>
              <a:rPr lang="en-US" sz="2400" dirty="0">
                <a:latin typeface="Gigi" charset="0"/>
                <a:ea typeface="MS PGothic" charset="0"/>
                <a:sym typeface="Symbol" charset="0"/>
              </a:rPr>
              <a:t>L</a:t>
            </a:r>
            <a:r>
              <a:rPr lang="en-US" sz="2400" dirty="0">
                <a:latin typeface="Arial" charset="0"/>
                <a:ea typeface="MS PGothic" charset="0"/>
                <a:sym typeface="Symbol" charset="0"/>
              </a:rPr>
              <a:t>(G)) = </a:t>
            </a:r>
            <a:r>
              <a:rPr lang="en-US" sz="2400" dirty="0">
                <a:latin typeface="Gigi" charset="0"/>
                <a:ea typeface="MS PGothic" charset="0"/>
                <a:sym typeface="Symbol" charset="0"/>
              </a:rPr>
              <a:t>L</a:t>
            </a:r>
            <a:r>
              <a:rPr lang="en-US" sz="2400" dirty="0">
                <a:latin typeface="Arial" charset="0"/>
                <a:ea typeface="MS PGothic" charset="0"/>
                <a:sym typeface="Symbol" charset="0"/>
              </a:rPr>
              <a:t>(G</a:t>
            </a:r>
            <a:r>
              <a:rPr lang="en-US" sz="2400" baseline="-25000" dirty="0">
                <a:latin typeface="Arial" charset="0"/>
                <a:ea typeface="MS PGothic" charset="0"/>
                <a:sym typeface="Symbol" charset="0"/>
              </a:rPr>
              <a:t>f</a:t>
            </a:r>
            <a:r>
              <a:rPr lang="en-US" sz="2400" dirty="0">
                <a:latin typeface="Arial" charset="0"/>
                <a:ea typeface="MS PGothic" charset="0"/>
                <a:sym typeface="Symbol" charset="0"/>
              </a:rPr>
              <a:t>), and so CFLs closed under substitution and homomorphism.</a:t>
            </a:r>
            <a:endParaRPr lang="en-US" sz="2400" dirty="0">
              <a:latin typeface="Arial" charset="0"/>
              <a:ea typeface="MS PGothic" charset="0"/>
            </a:endParaRPr>
          </a:p>
        </p:txBody>
      </p:sp>
      <p:sp>
        <p:nvSpPr>
          <p:cNvPr id="1321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613CFC-2015-CD45-A78B-6969E8B23CA6}" type="datetime1">
              <a:rPr lang="en-US" smtClean="0"/>
              <a:t>4/7/19</a:t>
            </a:fld>
            <a:endParaRPr lang="en-US"/>
          </a:p>
        </p:txBody>
      </p:sp>
      <p:sp>
        <p:nvSpPr>
          <p:cNvPr id="1321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2D453C-4D14-7D42-9561-A7CC22DCEED1}" type="slidenum">
              <a:rPr lang="en-US"/>
              <a:pPr/>
              <a:t>202</a:t>
            </a:fld>
            <a:endParaRPr lang="en-US"/>
          </a:p>
        </p:txBody>
      </p:sp>
      <p:sp>
        <p:nvSpPr>
          <p:cNvPr id="7" name="Footer Placeholder 4">
            <a:extLst>
              <a:ext uri="{FF2B5EF4-FFF2-40B4-BE49-F238E27FC236}">
                <a16:creationId xmlns:a16="http://schemas.microsoft.com/office/drawing/2014/main" id="{1D9D6E05-9308-CD4E-82D5-15B9731F5D6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46646929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solidFill>
                  <a:srgbClr val="009900"/>
                </a:solidFill>
                <a:latin typeface="Arial" charset="0"/>
                <a:ea typeface="MS PGothic" charset="0"/>
              </a:rPr>
              <a:t>More on Substitution</a:t>
            </a:r>
          </a:p>
        </p:txBody>
      </p:sp>
      <p:sp>
        <p:nvSpPr>
          <p:cNvPr id="133123" name="Content Placeholder 2"/>
          <p:cNvSpPr>
            <a:spLocks noGrp="1"/>
          </p:cNvSpPr>
          <p:nvPr>
            <p:ph idx="1"/>
          </p:nvPr>
        </p:nvSpPr>
        <p:spPr>
          <a:xfrm>
            <a:off x="457200" y="1600200"/>
            <a:ext cx="8382000" cy="4525963"/>
          </a:xfrm>
        </p:spPr>
        <p:txBody>
          <a:bodyPr/>
          <a:lstStyle/>
          <a:p>
            <a:r>
              <a:rPr lang="en-US" sz="2000" dirty="0">
                <a:latin typeface="Arial" charset="0"/>
                <a:ea typeface="MS PGothic" charset="0"/>
                <a:sym typeface="Symbol" charset="0"/>
              </a:rPr>
              <a:t>Consider G</a:t>
            </a:r>
            <a:r>
              <a:rPr lang="ja-JP" altLang="en-US" sz="2000" dirty="0">
                <a:latin typeface="Arial" charset="0"/>
                <a:ea typeface="MS PGothic" charset="0"/>
                <a:sym typeface="Symbol" charset="0"/>
              </a:rPr>
              <a:t>’</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If we limit derivations to the rules </a:t>
            </a:r>
            <a:r>
              <a:rPr lang="en-US" altLang="ja-JP" sz="2000" dirty="0">
                <a:latin typeface="Arial" charset="0"/>
                <a:ea typeface="MS PGothic" charset="0"/>
              </a:rPr>
              <a:t>R</a:t>
            </a:r>
            <a:r>
              <a:rPr lang="ja-JP" altLang="en-US" sz="2000" dirty="0">
                <a:latin typeface="Arial" charset="0"/>
                <a:ea typeface="MS PGothic" charset="0"/>
              </a:rPr>
              <a:t>’</a:t>
            </a:r>
            <a:r>
              <a:rPr lang="en-US" altLang="ja-JP" sz="2000" dirty="0">
                <a:latin typeface="Arial" charset="0"/>
                <a:ea typeface="MS PGothic" charset="0"/>
              </a:rPr>
              <a:t> = { A </a:t>
            </a:r>
            <a:r>
              <a:rPr lang="en-US" altLang="ja-JP" sz="2000" dirty="0">
                <a:latin typeface="Arial" charset="0"/>
                <a:ea typeface="MS PGothic" charset="0"/>
                <a:sym typeface="Symbol" charset="0"/>
              </a:rPr>
              <a:t> g() where </a:t>
            </a:r>
            <a:r>
              <a:rPr lang="en-US" altLang="ja-JP" sz="2000" dirty="0">
                <a:latin typeface="Arial" charset="0"/>
                <a:ea typeface="MS PGothic" charset="0"/>
              </a:rPr>
              <a:t>A </a:t>
            </a:r>
            <a:r>
              <a:rPr lang="en-US" altLang="ja-JP" sz="2000" dirty="0">
                <a:latin typeface="Arial" charset="0"/>
                <a:ea typeface="MS PGothic" charset="0"/>
                <a:sym typeface="Symbol" charset="0"/>
              </a:rPr>
              <a:t>  is in R } and consider only sentential forms over  the </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S</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 , then S * S</a:t>
            </a:r>
            <a:r>
              <a:rPr lang="en-US" altLang="ja-JP" sz="2000" baseline="-25000" dirty="0">
                <a:latin typeface="Arial" charset="0"/>
                <a:ea typeface="MS PGothic" charset="0"/>
                <a:sym typeface="Symbol" charset="0"/>
              </a:rPr>
              <a:t>a1</a:t>
            </a:r>
            <a:r>
              <a:rPr lang="en-US" altLang="ja-JP" sz="2000" dirty="0">
                <a:latin typeface="Arial" charset="0"/>
                <a:ea typeface="MS PGothic" charset="0"/>
                <a:sym typeface="Symbol" charset="0"/>
              </a:rPr>
              <a:t> S</a:t>
            </a:r>
            <a:r>
              <a:rPr lang="en-US" altLang="ja-JP" sz="2000" baseline="-25000" dirty="0">
                <a:latin typeface="Arial" charset="0"/>
                <a:ea typeface="MS PGothic" charset="0"/>
                <a:sym typeface="Symbol" charset="0"/>
              </a:rPr>
              <a:t>a2</a:t>
            </a:r>
            <a:r>
              <a:rPr lang="en-US" altLang="ja-JP" sz="2000" dirty="0">
                <a:latin typeface="Arial" charset="0"/>
                <a:ea typeface="MS PGothic" charset="0"/>
                <a:sym typeface="Symbol" charset="0"/>
              </a:rPr>
              <a:t> … S</a:t>
            </a:r>
            <a:r>
              <a:rPr lang="en-US" altLang="ja-JP" sz="2000" baseline="-25000" dirty="0">
                <a:latin typeface="Arial" charset="0"/>
                <a:ea typeface="MS PGothic" charset="0"/>
                <a:sym typeface="Symbol" charset="0"/>
              </a:rPr>
              <a:t>an</a:t>
            </a:r>
            <a:r>
              <a:rPr lang="en-US" altLang="ja-JP" sz="2000" dirty="0">
                <a:latin typeface="Arial" charset="0"/>
                <a:ea typeface="MS PGothic" charset="0"/>
                <a:sym typeface="Symbol" charset="0"/>
              </a:rPr>
              <a:t> in G</a:t>
            </a:r>
            <a:r>
              <a:rPr lang="ja-JP" altLang="en-US" sz="2000" dirty="0">
                <a:latin typeface="Arial" charset="0"/>
                <a:ea typeface="MS PGothic" charset="0"/>
                <a:sym typeface="Symbol" charset="0"/>
              </a:rPr>
              <a:t>’</a:t>
            </a:r>
            <a:r>
              <a:rPr lang="en-US" altLang="ja-JP" sz="2000" dirty="0">
                <a:latin typeface="Arial" charset="0"/>
                <a:ea typeface="MS PGothic" charset="0"/>
                <a:sym typeface="Symbol" charset="0"/>
              </a:rPr>
              <a:t> </a:t>
            </a: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S * a1 a2 … an </a:t>
            </a:r>
            <a:br>
              <a:rPr lang="en-US" altLang="ja-JP" sz="2000" dirty="0">
                <a:latin typeface="Arial" charset="0"/>
                <a:ea typeface="MS PGothic" charset="0"/>
                <a:sym typeface="Symbol" charset="0"/>
              </a:rPr>
            </a:b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a1 a2 … an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But, then w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a:t>
            </a: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f(w)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and, thus, f(</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a:t>
            </a:r>
          </a:p>
          <a:p>
            <a:endParaRPr lang="en-US" sz="2000" dirty="0">
              <a:latin typeface="Arial" charset="0"/>
              <a:ea typeface="MS PGothic" charset="0"/>
              <a:sym typeface="Symbol" charset="0"/>
            </a:endParaRPr>
          </a:p>
          <a:p>
            <a:r>
              <a:rPr lang="en-US" sz="2000" dirty="0">
                <a:latin typeface="Arial" charset="0"/>
                <a:ea typeface="MS PGothic" charset="0"/>
                <a:sym typeface="Symbol" charset="0"/>
              </a:rPr>
              <a:t>Given that CFLs are closed under intersection, substitution, homomorphism and intersection with regular sets, we can recast previous proofs to show that CFLs are closed under</a:t>
            </a:r>
          </a:p>
          <a:p>
            <a:pPr lvl="1"/>
            <a:r>
              <a:rPr lang="en-US" sz="2000" dirty="0">
                <a:latin typeface="Arial" charset="0"/>
                <a:ea typeface="MS PGothic" charset="0"/>
                <a:sym typeface="Symbol" charset="0"/>
              </a:rPr>
              <a:t>Prefix, Suffix, Substring, Quotient with Regular Sets</a:t>
            </a:r>
          </a:p>
          <a:p>
            <a:endParaRPr lang="en-US" sz="2000" dirty="0">
              <a:latin typeface="Arial" charset="0"/>
              <a:ea typeface="MS PGothic" charset="0"/>
              <a:sym typeface="Symbol" charset="0"/>
            </a:endParaRPr>
          </a:p>
          <a:p>
            <a:r>
              <a:rPr lang="en-US" sz="2000" dirty="0">
                <a:latin typeface="Arial" charset="0"/>
                <a:ea typeface="MS PGothic" charset="0"/>
                <a:sym typeface="Symbol" charset="0"/>
              </a:rPr>
              <a:t>Later we will show that CFLs are </a:t>
            </a:r>
            <a:r>
              <a:rPr lang="en-US" sz="2000" u="sng" dirty="0">
                <a:latin typeface="Arial" charset="0"/>
                <a:ea typeface="MS PGothic" charset="0"/>
                <a:sym typeface="Symbol" charset="0"/>
              </a:rPr>
              <a:t>not</a:t>
            </a:r>
            <a:r>
              <a:rPr lang="en-US" sz="2000" dirty="0">
                <a:latin typeface="Arial" charset="0"/>
                <a:ea typeface="MS PGothic" charset="0"/>
                <a:sym typeface="Symbol" charset="0"/>
              </a:rPr>
              <a:t> closed under Quotient with CFLs.</a:t>
            </a:r>
          </a:p>
        </p:txBody>
      </p:sp>
      <p:sp>
        <p:nvSpPr>
          <p:cNvPr id="133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6DC91B-F20B-BC40-A592-37D32FDDDD26}" type="datetime1">
              <a:rPr lang="en-US" smtClean="0"/>
              <a:t>4/7/19</a:t>
            </a:fld>
            <a:endParaRPr lang="en-US"/>
          </a:p>
        </p:txBody>
      </p:sp>
      <p:sp>
        <p:nvSpPr>
          <p:cNvPr id="133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06DAB53-BF38-F64F-836A-0F2549D10E84}" type="slidenum">
              <a:rPr lang="en-US"/>
              <a:pPr/>
              <a:t>203</a:t>
            </a:fld>
            <a:endParaRPr lang="en-US"/>
          </a:p>
        </p:txBody>
      </p:sp>
      <p:sp>
        <p:nvSpPr>
          <p:cNvPr id="7" name="Footer Placeholder 4">
            <a:extLst>
              <a:ext uri="{FF2B5EF4-FFF2-40B4-BE49-F238E27FC236}">
                <a16:creationId xmlns:a16="http://schemas.microsoft.com/office/drawing/2014/main" id="{A43117FA-8603-7E47-BA5F-ADB910D822F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57438797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rgbClr val="009900"/>
                </a:solidFill>
              </a:rPr>
              <a:t>Context Sensitive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302295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solidFill>
                  <a:srgbClr val="009900"/>
                </a:solidFill>
                <a:latin typeface="Arial" charset="0"/>
                <a:ea typeface="MS PGothic" charset="0"/>
              </a:rPr>
              <a:t>Context Sensitive Grammar</a:t>
            </a:r>
          </a:p>
        </p:txBody>
      </p:sp>
      <p:sp>
        <p:nvSpPr>
          <p:cNvPr id="107523" name="Content Placeholder 2"/>
          <p:cNvSpPr>
            <a:spLocks noGrp="1"/>
          </p:cNvSpPr>
          <p:nvPr>
            <p:ph idx="1"/>
          </p:nvPr>
        </p:nvSpPr>
        <p:spPr/>
        <p:txBody>
          <a:bodyPr/>
          <a:lstStyle/>
          <a:p>
            <a:pPr marL="0" indent="0">
              <a:buFontTx/>
              <a:buNone/>
            </a:pPr>
            <a:r>
              <a:rPr lang="en-US" sz="2000" dirty="0">
                <a:latin typeface="Arial" charset="0"/>
                <a:ea typeface="MS PGothic" charset="0"/>
              </a:rPr>
              <a:t>G = (V, </a:t>
            </a:r>
            <a:r>
              <a:rPr lang="en-US" sz="2000" dirty="0">
                <a:latin typeface="Arial" charset="0"/>
                <a:ea typeface="MS PGothic" charset="0"/>
                <a:sym typeface="Symbol" charset="0"/>
              </a:rPr>
              <a:t>, R, S) is a PSG where</a:t>
            </a:r>
          </a:p>
          <a:p>
            <a:pPr marL="0" indent="0">
              <a:buFontTx/>
              <a:buNone/>
            </a:pPr>
            <a:r>
              <a:rPr lang="en-US" sz="2000" dirty="0">
                <a:latin typeface="Arial" charset="0"/>
                <a:ea typeface="MS PGothic" charset="0"/>
                <a:sym typeface="Symbol" charset="0"/>
              </a:rPr>
              <a:t>Each member of R is a rule whose right side is no shorter than its left side.</a:t>
            </a:r>
          </a:p>
          <a:p>
            <a:pPr marL="0" indent="0">
              <a:buFontTx/>
              <a:buNone/>
            </a:pPr>
            <a:r>
              <a:rPr lang="en-US" sz="2000" dirty="0">
                <a:latin typeface="Arial" charset="0"/>
                <a:ea typeface="MS PGothic" charset="0"/>
                <a:sym typeface="Symbol" charset="0"/>
              </a:rPr>
              <a:t>The essential idea is that rules are length preserving, although we do allow S  </a:t>
            </a:r>
            <a:r>
              <a:rPr lang="en-US" sz="2000" dirty="0" err="1">
                <a:latin typeface="Arial" charset="0"/>
                <a:ea typeface="MS PGothic" charset="0"/>
                <a:sym typeface="Symbol" charset="0"/>
              </a:rPr>
              <a:t>λ</a:t>
            </a:r>
            <a:r>
              <a:rPr lang="en-US" sz="2000" dirty="0">
                <a:latin typeface="Arial" charset="0"/>
                <a:ea typeface="MS PGothic" charset="0"/>
                <a:sym typeface="Symbol" charset="0"/>
              </a:rPr>
              <a:t> so long as S never appears on the right hand side of any rule.</a:t>
            </a:r>
          </a:p>
          <a:p>
            <a:pPr marL="0" indent="0">
              <a:buNone/>
            </a:pPr>
            <a:r>
              <a:rPr lang="en-US" sz="2000" dirty="0">
                <a:latin typeface="Arial" charset="0"/>
                <a:ea typeface="MS PGothic" charset="0"/>
                <a:sym typeface="Symbol" charset="0"/>
              </a:rPr>
              <a:t>A context sensitive grammar is denoted as a CSG and the language generated is a Context Sensitive Language (CSL).</a:t>
            </a:r>
          </a:p>
          <a:p>
            <a:pPr marL="0" indent="0">
              <a:buNone/>
            </a:pPr>
            <a:r>
              <a:rPr lang="en-US" sz="2000" dirty="0">
                <a:latin typeface="Arial" charset="0"/>
                <a:ea typeface="MS PGothic" charset="0"/>
                <a:sym typeface="Symbol" charset="0"/>
              </a:rPr>
              <a:t>The recognizer for a CSL is a Linear Bounded Automaton (LBA), a form of Turing Machine (soon to be discussed), but with the constraint that it is limited to moving along a tape that contains just the input surrounded by a start and end symbol.</a:t>
            </a:r>
          </a:p>
          <a:p>
            <a:pPr marL="0" indent="0">
              <a:buFontTx/>
              <a:buNone/>
            </a:pPr>
            <a:endParaRPr lang="en-US" sz="28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73FC09-3715-BF42-B5F0-3B77966773AC}" type="datetime1">
              <a:rPr lang="en-US" smtClean="0"/>
              <a:t>4/7/19</a:t>
            </a:fld>
            <a:endParaRPr lang="en-US"/>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205</a:t>
            </a:fld>
            <a:endParaRPr lang="en-US"/>
          </a:p>
        </p:txBody>
      </p:sp>
      <p:sp>
        <p:nvSpPr>
          <p:cNvPr id="7" name="Footer Placeholder 4">
            <a:extLst>
              <a:ext uri="{FF2B5EF4-FFF2-40B4-BE49-F238E27FC236}">
                <a16:creationId xmlns:a16="http://schemas.microsoft.com/office/drawing/2014/main" id="{2DD20386-6AB1-BE49-85DE-F2EAFF0A60B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88794184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dirty="0">
                <a:solidFill>
                  <a:srgbClr val="009900"/>
                </a:solidFill>
                <a:latin typeface="Arial" charset="0"/>
                <a:ea typeface="MS PGothic" charset="0"/>
              </a:rPr>
              <a:t>CSG Example#1</a:t>
            </a:r>
            <a:endParaRPr lang="en-US" baseline="30000" dirty="0">
              <a:solidFill>
                <a:srgbClr val="009900"/>
              </a:solidFill>
              <a:latin typeface="Arial" charset="0"/>
              <a:ea typeface="MS PGothic" charset="0"/>
            </a:endParaRPr>
          </a:p>
        </p:txBody>
      </p:sp>
      <p:sp>
        <p:nvSpPr>
          <p:cNvPr id="107523" name="Content Placeholder 2"/>
          <p:cNvSpPr>
            <a:spLocks noGrp="1"/>
          </p:cNvSpPr>
          <p:nvPr>
            <p:ph idx="1"/>
          </p:nvPr>
        </p:nvSpPr>
        <p:spPr/>
        <p:txBody>
          <a:bodyPr/>
          <a:lstStyle/>
          <a:p>
            <a:pPr marL="0" indent="0">
              <a:buFontTx/>
              <a:buNone/>
            </a:pPr>
            <a:r>
              <a:rPr lang="en-US" sz="2400" dirty="0">
                <a:latin typeface="Arial" charset="0"/>
                <a:ea typeface="MS PGothic" charset="0"/>
              </a:rPr>
              <a:t>L = { </a:t>
            </a:r>
            <a:r>
              <a:rPr lang="en-US" sz="2400" dirty="0" err="1">
                <a:latin typeface="Arial" charset="0"/>
                <a:ea typeface="MS PGothic" charset="0"/>
              </a:rPr>
              <a:t>a</a:t>
            </a:r>
            <a:r>
              <a:rPr lang="en-US" sz="2400" baseline="30000" dirty="0" err="1">
                <a:latin typeface="Arial" charset="0"/>
                <a:ea typeface="MS PGothic" charset="0"/>
              </a:rPr>
              <a:t>n</a:t>
            </a:r>
            <a:r>
              <a:rPr lang="en-US" sz="2400" dirty="0" err="1">
                <a:latin typeface="Arial" charset="0"/>
                <a:ea typeface="MS PGothic" charset="0"/>
              </a:rPr>
              <a:t>b</a:t>
            </a:r>
            <a:r>
              <a:rPr lang="en-US" sz="2400" baseline="30000" dirty="0" err="1">
                <a:latin typeface="Arial" charset="0"/>
                <a:ea typeface="MS PGothic" charset="0"/>
              </a:rPr>
              <a:t>n</a:t>
            </a:r>
            <a:r>
              <a:rPr lang="en-US" sz="2400" dirty="0" err="1">
                <a:latin typeface="Arial" charset="0"/>
                <a:ea typeface="MS PGothic" charset="0"/>
              </a:rPr>
              <a:t>c</a:t>
            </a:r>
            <a:r>
              <a:rPr lang="en-US" sz="2400" baseline="30000" dirty="0" err="1">
                <a:latin typeface="Arial" charset="0"/>
                <a:ea typeface="MS PGothic" charset="0"/>
              </a:rPr>
              <a:t>n</a:t>
            </a:r>
            <a:r>
              <a:rPr lang="en-US" sz="2400" dirty="0">
                <a:latin typeface="Arial" charset="0"/>
                <a:ea typeface="MS PGothic" charset="0"/>
              </a:rPr>
              <a:t> | n&gt;0 }</a:t>
            </a:r>
          </a:p>
          <a:p>
            <a:pPr marL="0" indent="0">
              <a:buFontTx/>
              <a:buNone/>
            </a:pPr>
            <a:r>
              <a:rPr lang="en-US" sz="2400" dirty="0">
                <a:latin typeface="Arial" charset="0"/>
                <a:ea typeface="MS PGothic" charset="0"/>
              </a:rPr>
              <a:t>G = ({A,B,C}, </a:t>
            </a:r>
            <a:r>
              <a:rPr lang="en-US" sz="2400" dirty="0">
                <a:latin typeface="Arial" charset="0"/>
                <a:ea typeface="MS PGothic" charset="0"/>
                <a:sym typeface="Symbol" charset="0"/>
              </a:rPr>
              <a:t>{</a:t>
            </a:r>
            <a:r>
              <a:rPr lang="en-US" sz="2400" dirty="0" err="1">
                <a:latin typeface="Arial" charset="0"/>
                <a:ea typeface="MS PGothic" charset="0"/>
                <a:sym typeface="Symbol" charset="0"/>
              </a:rPr>
              <a:t>a,b,c</a:t>
            </a:r>
            <a:r>
              <a:rPr lang="en-US" sz="2400" dirty="0">
                <a:latin typeface="Arial" charset="0"/>
                <a:ea typeface="MS PGothic" charset="0"/>
                <a:sym typeface="Symbol" charset="0"/>
              </a:rPr>
              <a:t>}, R, A) where R is</a:t>
            </a:r>
          </a:p>
          <a:p>
            <a:pPr marL="0" indent="0">
              <a:buFontTx/>
              <a:buNone/>
            </a:pPr>
            <a:r>
              <a:rPr lang="en-US" sz="2400" dirty="0">
                <a:latin typeface="Arial" charset="0"/>
                <a:ea typeface="MS PGothic" charset="0"/>
                <a:sym typeface="Symbol" charset="0"/>
              </a:rPr>
              <a:t>A   → </a:t>
            </a:r>
            <a:r>
              <a:rPr lang="en-US" sz="2400" dirty="0" err="1">
                <a:latin typeface="Arial" charset="0"/>
                <a:ea typeface="MS PGothic" charset="0"/>
                <a:sym typeface="Symbol" charset="0"/>
              </a:rPr>
              <a:t>aBbc</a:t>
            </a:r>
            <a:r>
              <a:rPr lang="en-US" sz="2400" dirty="0">
                <a:latin typeface="Arial" charset="0"/>
                <a:ea typeface="MS PGothic" charset="0"/>
                <a:sym typeface="Symbol" charset="0"/>
              </a:rPr>
              <a:t> | </a:t>
            </a:r>
            <a:r>
              <a:rPr lang="en-US" sz="2400" dirty="0" err="1">
                <a:latin typeface="Arial" charset="0"/>
                <a:ea typeface="MS PGothic" charset="0"/>
                <a:sym typeface="Symbol" charset="0"/>
              </a:rPr>
              <a:t>abc</a:t>
            </a:r>
            <a:endParaRPr lang="en-US" sz="2400" dirty="0">
              <a:latin typeface="Arial" charset="0"/>
              <a:ea typeface="MS PGothic" charset="0"/>
              <a:sym typeface="Symbol" charset="0"/>
            </a:endParaRPr>
          </a:p>
          <a:p>
            <a:pPr marL="0" indent="0">
              <a:buNone/>
            </a:pPr>
            <a:r>
              <a:rPr lang="en-US" sz="2400" dirty="0">
                <a:latin typeface="Arial" charset="0"/>
                <a:ea typeface="MS PGothic" charset="0"/>
                <a:sym typeface="Symbol" charset="0"/>
              </a:rPr>
              <a:t>B   → </a:t>
            </a:r>
            <a:r>
              <a:rPr lang="en-US" sz="2400" dirty="0" err="1">
                <a:latin typeface="Arial" charset="0"/>
                <a:ea typeface="MS PGothic" charset="0"/>
                <a:sym typeface="Symbol" charset="0"/>
              </a:rPr>
              <a:t>aBbC</a:t>
            </a:r>
            <a:r>
              <a:rPr lang="en-US" sz="2400" dirty="0">
                <a:latin typeface="Arial" charset="0"/>
                <a:ea typeface="MS PGothic" charset="0"/>
                <a:sym typeface="Symbol" charset="0"/>
              </a:rPr>
              <a:t> | </a:t>
            </a:r>
            <a:r>
              <a:rPr lang="en-US" sz="2400" dirty="0" err="1">
                <a:latin typeface="Arial" charset="0"/>
                <a:ea typeface="MS PGothic" charset="0"/>
                <a:sym typeface="Symbol" charset="0"/>
              </a:rPr>
              <a:t>abC</a:t>
            </a:r>
            <a:endParaRPr lang="en-US" sz="2400" dirty="0">
              <a:latin typeface="Arial" charset="0"/>
              <a:ea typeface="MS PGothic" charset="0"/>
              <a:sym typeface="Symbol" charset="0"/>
            </a:endParaRPr>
          </a:p>
          <a:p>
            <a:pPr marL="0" indent="0">
              <a:buNone/>
            </a:pPr>
            <a:r>
              <a:rPr lang="en-US" sz="2400" dirty="0">
                <a:latin typeface="Arial" charset="0"/>
                <a:ea typeface="MS PGothic" charset="0"/>
                <a:sym typeface="Symbol" charset="0"/>
              </a:rPr>
              <a:t>Note: A ⇒ </a:t>
            </a:r>
            <a:r>
              <a:rPr lang="en-US" sz="2400" dirty="0" err="1">
                <a:latin typeface="Arial" charset="0"/>
                <a:ea typeface="MS PGothic" charset="0"/>
                <a:sym typeface="Symbol" charset="0"/>
              </a:rPr>
              <a:t>aBbc</a:t>
            </a:r>
            <a:r>
              <a:rPr lang="en-US" sz="2400" dirty="0">
                <a:latin typeface="Arial" charset="0"/>
                <a:ea typeface="MS PGothic" charset="0"/>
                <a:sym typeface="Symbol" charset="0"/>
              </a:rPr>
              <a:t> ⇒n a</a:t>
            </a:r>
            <a:r>
              <a:rPr lang="en-US" sz="2400" baseline="30000" dirty="0">
                <a:latin typeface="Arial" charset="0"/>
                <a:ea typeface="MS PGothic" charset="0"/>
                <a:sym typeface="Symbol" charset="0"/>
              </a:rPr>
              <a:t>n+1</a:t>
            </a:r>
            <a:r>
              <a:rPr lang="en-US" sz="2400" dirty="0">
                <a:latin typeface="Arial" charset="0"/>
                <a:ea typeface="MS PGothic" charset="0"/>
                <a:sym typeface="Symbol" charset="0"/>
              </a:rPr>
              <a:t>(</a:t>
            </a:r>
            <a:r>
              <a:rPr lang="en-US" sz="2400" dirty="0" err="1">
                <a:latin typeface="Arial" charset="0"/>
                <a:ea typeface="MS PGothic" charset="0"/>
                <a:sym typeface="Symbol" charset="0"/>
              </a:rPr>
              <a:t>bC</a:t>
            </a:r>
            <a:r>
              <a:rPr lang="en-US" sz="2400" dirty="0">
                <a:latin typeface="Arial" charset="0"/>
                <a:ea typeface="MS PGothic" charset="0"/>
                <a:sym typeface="Symbol" charset="0"/>
              </a:rPr>
              <a:t>)</a:t>
            </a:r>
            <a:r>
              <a:rPr lang="en-US" sz="2400" baseline="30000" dirty="0">
                <a:latin typeface="Arial" charset="0"/>
                <a:ea typeface="MS PGothic" charset="0"/>
                <a:sym typeface="Symbol" charset="0"/>
              </a:rPr>
              <a:t>n</a:t>
            </a:r>
            <a:r>
              <a:rPr lang="en-US" sz="2400" dirty="0">
                <a:latin typeface="Arial" charset="0"/>
                <a:ea typeface="MS PGothic" charset="0"/>
                <a:sym typeface="Symbol" charset="0"/>
              </a:rPr>
              <a:t> </a:t>
            </a:r>
            <a:r>
              <a:rPr lang="en-US" sz="2400" dirty="0" err="1">
                <a:latin typeface="Arial" charset="0"/>
                <a:ea typeface="MS PGothic" charset="0"/>
                <a:sym typeface="Symbol" charset="0"/>
              </a:rPr>
              <a:t>bc</a:t>
            </a:r>
            <a:r>
              <a:rPr lang="en-US" sz="2400" dirty="0">
                <a:latin typeface="Arial" charset="0"/>
                <a:ea typeface="MS PGothic" charset="0"/>
                <a:sym typeface="Symbol" charset="0"/>
              </a:rPr>
              <a:t>		// n&gt;0</a:t>
            </a:r>
          </a:p>
          <a:p>
            <a:pPr marL="0" indent="0">
              <a:buNone/>
            </a:pPr>
            <a:r>
              <a:rPr lang="en-US" sz="2400" dirty="0" err="1">
                <a:latin typeface="Arial" charset="0"/>
                <a:ea typeface="MS PGothic" charset="0"/>
                <a:sym typeface="Symbol" charset="0"/>
              </a:rPr>
              <a:t>Cb</a:t>
            </a:r>
            <a:r>
              <a:rPr lang="en-US" sz="2400" dirty="0">
                <a:latin typeface="Arial" charset="0"/>
                <a:ea typeface="MS PGothic" charset="0"/>
                <a:sym typeface="Symbol" charset="0"/>
              </a:rPr>
              <a:t> → </a:t>
            </a:r>
            <a:r>
              <a:rPr lang="en-US" sz="2400" dirty="0" err="1">
                <a:latin typeface="Arial" charset="0"/>
                <a:ea typeface="MS PGothic" charset="0"/>
                <a:sym typeface="Symbol" charset="0"/>
              </a:rPr>
              <a:t>bC</a:t>
            </a:r>
            <a:r>
              <a:rPr lang="en-US" sz="2400" dirty="0">
                <a:latin typeface="Arial" charset="0"/>
                <a:ea typeface="MS PGothic" charset="0"/>
                <a:sym typeface="Symbol" charset="0"/>
              </a:rPr>
              <a:t>		// Shuttle C over to a c</a:t>
            </a:r>
          </a:p>
          <a:p>
            <a:pPr marL="0" indent="0">
              <a:buNone/>
            </a:pPr>
            <a:r>
              <a:rPr lang="en-US" sz="2400" dirty="0">
                <a:latin typeface="Arial" charset="0"/>
                <a:ea typeface="MS PGothic" charset="0"/>
                <a:sym typeface="Symbol" charset="0"/>
              </a:rPr>
              <a:t>Cc → cc		// Change C to a c</a:t>
            </a:r>
          </a:p>
          <a:p>
            <a:pPr marL="0" indent="0">
              <a:buNone/>
            </a:pPr>
            <a:r>
              <a:rPr lang="en-US" sz="2400" dirty="0">
                <a:latin typeface="Arial" charset="0"/>
                <a:ea typeface="MS PGothic" charset="0"/>
                <a:sym typeface="Symbol" charset="0"/>
              </a:rPr>
              <a:t>Note: a</a:t>
            </a:r>
            <a:r>
              <a:rPr lang="en-US" sz="2400" baseline="30000" dirty="0">
                <a:latin typeface="Arial" charset="0"/>
                <a:ea typeface="MS PGothic" charset="0"/>
                <a:sym typeface="Symbol" charset="0"/>
              </a:rPr>
              <a:t>n+1</a:t>
            </a:r>
            <a:r>
              <a:rPr lang="en-US" sz="2400" dirty="0">
                <a:latin typeface="Arial" charset="0"/>
                <a:ea typeface="MS PGothic" charset="0"/>
                <a:sym typeface="Symbol" charset="0"/>
              </a:rPr>
              <a:t>(</a:t>
            </a:r>
            <a:r>
              <a:rPr lang="en-US" sz="2400" dirty="0" err="1">
                <a:latin typeface="Arial" charset="0"/>
                <a:ea typeface="MS PGothic" charset="0"/>
                <a:sym typeface="Symbol" charset="0"/>
              </a:rPr>
              <a:t>bC</a:t>
            </a:r>
            <a:r>
              <a:rPr lang="en-US" sz="2400" dirty="0">
                <a:latin typeface="Arial" charset="0"/>
                <a:ea typeface="MS PGothic" charset="0"/>
                <a:sym typeface="Symbol" charset="0"/>
              </a:rPr>
              <a:t>)</a:t>
            </a:r>
            <a:r>
              <a:rPr lang="en-US" sz="2400" baseline="30000" dirty="0">
                <a:latin typeface="Arial" charset="0"/>
                <a:ea typeface="MS PGothic" charset="0"/>
                <a:sym typeface="Symbol" charset="0"/>
              </a:rPr>
              <a:t>n</a:t>
            </a:r>
            <a:r>
              <a:rPr lang="en-US" sz="2400" dirty="0">
                <a:latin typeface="Arial" charset="0"/>
                <a:ea typeface="MS PGothic" charset="0"/>
                <a:sym typeface="Symbol" charset="0"/>
              </a:rPr>
              <a:t> </a:t>
            </a:r>
            <a:r>
              <a:rPr lang="en-US" sz="2400" dirty="0" err="1">
                <a:latin typeface="Arial" charset="0"/>
                <a:ea typeface="MS PGothic" charset="0"/>
                <a:sym typeface="Symbol" charset="0"/>
              </a:rPr>
              <a:t>bc</a:t>
            </a:r>
            <a:r>
              <a:rPr lang="en-US" sz="2400" dirty="0">
                <a:latin typeface="Arial" charset="0"/>
                <a:ea typeface="MS PGothic" charset="0"/>
                <a:sym typeface="Symbol" charset="0"/>
              </a:rPr>
              <a:t> ⇒* a</a:t>
            </a:r>
            <a:r>
              <a:rPr lang="en-US" sz="2400" baseline="30000" dirty="0">
                <a:latin typeface="Arial" charset="0"/>
                <a:ea typeface="MS PGothic" charset="0"/>
                <a:sym typeface="Symbol" charset="0"/>
              </a:rPr>
              <a:t>n+1</a:t>
            </a:r>
            <a:r>
              <a:rPr lang="en-US" sz="2400" dirty="0">
                <a:latin typeface="Arial" charset="0"/>
                <a:ea typeface="MS PGothic" charset="0"/>
                <a:sym typeface="Symbol" charset="0"/>
              </a:rPr>
              <a:t>b</a:t>
            </a:r>
            <a:r>
              <a:rPr lang="en-US" sz="2400" baseline="30000" dirty="0">
                <a:latin typeface="Arial" charset="0"/>
                <a:ea typeface="MS PGothic" charset="0"/>
                <a:sym typeface="Symbol" charset="0"/>
              </a:rPr>
              <a:t>n+1</a:t>
            </a:r>
            <a:r>
              <a:rPr lang="en-US" sz="2400" dirty="0">
                <a:latin typeface="Arial" charset="0"/>
                <a:ea typeface="MS PGothic" charset="0"/>
                <a:sym typeface="Symbol" charset="0"/>
              </a:rPr>
              <a:t>c</a:t>
            </a:r>
            <a:r>
              <a:rPr lang="en-US" sz="2400" baseline="30000" dirty="0">
                <a:latin typeface="Arial" charset="0"/>
                <a:ea typeface="MS PGothic" charset="0"/>
                <a:sym typeface="Symbol" charset="0"/>
              </a:rPr>
              <a:t>n+1</a:t>
            </a:r>
            <a:r>
              <a:rPr lang="en-US" sz="2400" dirty="0">
                <a:latin typeface="Arial" charset="0"/>
                <a:ea typeface="MS PGothic" charset="0"/>
                <a:sym typeface="Symbol" charset="0"/>
              </a:rPr>
              <a:t> </a:t>
            </a:r>
          </a:p>
          <a:p>
            <a:pPr marL="0" indent="0">
              <a:buNone/>
            </a:pPr>
            <a:r>
              <a:rPr lang="en-US" sz="2400" dirty="0">
                <a:latin typeface="Arial" charset="0"/>
                <a:ea typeface="MS PGothic" charset="0"/>
                <a:sym typeface="Symbol" charset="0"/>
              </a:rPr>
              <a:t>Thus, A ⇒* </a:t>
            </a:r>
            <a:r>
              <a:rPr lang="en-US" sz="2400" dirty="0" err="1">
                <a:latin typeface="Arial" charset="0"/>
                <a:ea typeface="MS PGothic" charset="0"/>
                <a:sym typeface="Symbol" charset="0"/>
              </a:rPr>
              <a:t>a</a:t>
            </a:r>
            <a:r>
              <a:rPr lang="en-US" sz="2400" baseline="30000" dirty="0" err="1">
                <a:latin typeface="Arial" charset="0"/>
                <a:ea typeface="MS PGothic" charset="0"/>
                <a:sym typeface="Symbol" charset="0"/>
              </a:rPr>
              <a:t>n</a:t>
            </a:r>
            <a:r>
              <a:rPr lang="en-US" sz="2400" dirty="0" err="1">
                <a:latin typeface="Arial" charset="0"/>
                <a:ea typeface="MS PGothic" charset="0"/>
                <a:sym typeface="Symbol" charset="0"/>
              </a:rPr>
              <a:t>b</a:t>
            </a:r>
            <a:r>
              <a:rPr lang="en-US" sz="2400" baseline="30000" dirty="0" err="1">
                <a:latin typeface="Arial" charset="0"/>
                <a:ea typeface="MS PGothic" charset="0"/>
                <a:sym typeface="Symbol" charset="0"/>
              </a:rPr>
              <a:t>n</a:t>
            </a:r>
            <a:r>
              <a:rPr lang="en-US" sz="2400" dirty="0" err="1">
                <a:latin typeface="Arial" charset="0"/>
                <a:ea typeface="MS PGothic" charset="0"/>
                <a:sym typeface="Symbol" charset="0"/>
              </a:rPr>
              <a:t>c</a:t>
            </a:r>
            <a:r>
              <a:rPr lang="en-US" sz="2400" baseline="30000" dirty="0" err="1">
                <a:latin typeface="Arial" charset="0"/>
                <a:ea typeface="MS PGothic" charset="0"/>
                <a:sym typeface="Symbol" charset="0"/>
              </a:rPr>
              <a:t>n</a:t>
            </a:r>
            <a:r>
              <a:rPr lang="en-US" sz="2400" dirty="0">
                <a:latin typeface="Arial" charset="0"/>
                <a:ea typeface="MS PGothic" charset="0"/>
                <a:sym typeface="Symbol" charset="0"/>
              </a:rPr>
              <a:t> , n&gt;0</a:t>
            </a:r>
          </a:p>
          <a:p>
            <a:pPr marL="0" indent="0">
              <a:buFontTx/>
              <a:buNone/>
            </a:pPr>
            <a:endParaRPr lang="en-US" sz="20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73FC09-3715-BF42-B5F0-3B77966773AC}" type="datetime1">
              <a:rPr lang="en-US" smtClean="0"/>
              <a:t>4/7/19</a:t>
            </a:fld>
            <a:endParaRPr lang="en-US"/>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206</a:t>
            </a:fld>
            <a:endParaRPr lang="en-US"/>
          </a:p>
        </p:txBody>
      </p:sp>
      <p:sp>
        <p:nvSpPr>
          <p:cNvPr id="7" name="Footer Placeholder 4">
            <a:extLst>
              <a:ext uri="{FF2B5EF4-FFF2-40B4-BE49-F238E27FC236}">
                <a16:creationId xmlns:a16="http://schemas.microsoft.com/office/drawing/2014/main" id="{FBFD3303-96D5-794D-822D-F4CA1D39C9A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74748182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dirty="0">
                <a:solidFill>
                  <a:srgbClr val="009900"/>
                </a:solidFill>
                <a:latin typeface="Arial" charset="0"/>
                <a:ea typeface="MS PGothic" charset="0"/>
              </a:rPr>
              <a:t>CSG Example#2</a:t>
            </a:r>
            <a:endParaRPr lang="en-US" baseline="30000" dirty="0">
              <a:solidFill>
                <a:srgbClr val="009900"/>
              </a:solidFill>
              <a:latin typeface="Arial" charset="0"/>
              <a:ea typeface="MS PGothic" charset="0"/>
            </a:endParaRPr>
          </a:p>
        </p:txBody>
      </p:sp>
      <p:sp>
        <p:nvSpPr>
          <p:cNvPr id="107523" name="Content Placeholder 2"/>
          <p:cNvSpPr>
            <a:spLocks noGrp="1"/>
          </p:cNvSpPr>
          <p:nvPr>
            <p:ph idx="1"/>
          </p:nvPr>
        </p:nvSpPr>
        <p:spPr/>
        <p:txBody>
          <a:bodyPr/>
          <a:lstStyle/>
          <a:p>
            <a:pPr marL="0" indent="0">
              <a:buNone/>
            </a:pPr>
            <a:r>
              <a:rPr lang="en-US" sz="2000" dirty="0">
                <a:latin typeface="Arial" charset="0"/>
                <a:ea typeface="MS PGothic" charset="0"/>
                <a:sym typeface="Symbol" charset="0"/>
              </a:rPr>
              <a:t>L = { </a:t>
            </a:r>
            <a:r>
              <a:rPr lang="en-US" sz="2000" dirty="0" err="1">
                <a:latin typeface="Arial" charset="0"/>
                <a:ea typeface="MS PGothic" charset="0"/>
                <a:sym typeface="Symbol" charset="0"/>
              </a:rPr>
              <a:t>ww</a:t>
            </a:r>
            <a:r>
              <a:rPr lang="en-US" sz="2000" dirty="0">
                <a:latin typeface="Arial" charset="0"/>
                <a:ea typeface="MS PGothic" charset="0"/>
                <a:sym typeface="Symbol" charset="0"/>
              </a:rPr>
              <a:t> | w ∈{0,1}</a:t>
            </a:r>
            <a:r>
              <a:rPr lang="en-US" sz="2000" baseline="30000" dirty="0">
                <a:latin typeface="Arial" charset="0"/>
                <a:ea typeface="MS PGothic" charset="0"/>
                <a:sym typeface="Symbol" charset="0"/>
              </a:rPr>
              <a:t>+</a:t>
            </a:r>
            <a:r>
              <a:rPr lang="en-US" sz="2000" dirty="0">
                <a:latin typeface="Arial" charset="0"/>
                <a:ea typeface="MS PGothic" charset="0"/>
                <a:sym typeface="Symbol" charset="0"/>
              </a:rPr>
              <a:t> }</a:t>
            </a:r>
          </a:p>
          <a:p>
            <a:pPr marL="0" indent="0">
              <a:buFontTx/>
              <a:buNone/>
            </a:pPr>
            <a:r>
              <a:rPr lang="en-US" sz="2000" dirty="0">
                <a:latin typeface="Arial" charset="0"/>
                <a:ea typeface="MS PGothic" charset="0"/>
              </a:rPr>
              <a:t>G = ({S,A,X,Z,&lt;0&gt;,&lt;1&gt;}, </a:t>
            </a:r>
            <a:r>
              <a:rPr lang="en-US" sz="2000" dirty="0">
                <a:latin typeface="Arial" charset="0"/>
                <a:ea typeface="MS PGothic" charset="0"/>
                <a:sym typeface="Symbol" charset="0"/>
              </a:rPr>
              <a:t>{0,1}, R, S) where R is</a:t>
            </a:r>
          </a:p>
          <a:p>
            <a:pPr marL="0" indent="0">
              <a:buNone/>
            </a:pPr>
            <a:r>
              <a:rPr lang="en-US" sz="2000" dirty="0">
                <a:latin typeface="Arial" charset="0"/>
                <a:ea typeface="MS PGothic" charset="0"/>
                <a:sym typeface="Symbol" charset="0"/>
              </a:rPr>
              <a:t>S   → 00 | 11 | 0A&lt;0&gt; | </a:t>
            </a:r>
            <a:r>
              <a:rPr lang="en-US" sz="2000" dirty="0" err="1">
                <a:latin typeface="Arial" charset="0"/>
                <a:ea typeface="MS PGothic" charset="0"/>
                <a:sym typeface="Symbol" charset="0"/>
              </a:rPr>
              <a:t>aA</a:t>
            </a:r>
            <a:r>
              <a:rPr lang="en-US" sz="2000" dirty="0">
                <a:latin typeface="Arial" charset="0"/>
                <a:ea typeface="MS PGothic" charset="0"/>
                <a:sym typeface="Symbol" charset="0"/>
              </a:rPr>
              <a:t>&lt;1&gt; | 1A&lt;1&gt;</a:t>
            </a:r>
          </a:p>
          <a:p>
            <a:pPr marL="0" indent="0">
              <a:buNone/>
            </a:pPr>
            <a:r>
              <a:rPr lang="en-US" sz="2000" dirty="0">
                <a:latin typeface="Arial" charset="0"/>
                <a:ea typeface="MS PGothic" charset="0"/>
                <a:sym typeface="Symbol" charset="0"/>
              </a:rPr>
              <a:t>A   → 0AZ | 1AX | 0Z | 1X</a:t>
            </a:r>
          </a:p>
          <a:p>
            <a:pPr marL="0" indent="0">
              <a:buNone/>
            </a:pPr>
            <a:r>
              <a:rPr lang="en-US" sz="2000" dirty="0">
                <a:latin typeface="Arial" charset="0"/>
                <a:ea typeface="MS PGothic" charset="0"/>
                <a:sym typeface="Symbol" charset="0"/>
              </a:rPr>
              <a:t>Z0 → 0Z	Z1 → 1Z	// Shuttle Z (for owe zero)</a:t>
            </a:r>
          </a:p>
          <a:p>
            <a:pPr marL="0" indent="0">
              <a:buNone/>
            </a:pPr>
            <a:r>
              <a:rPr lang="en-US" sz="2000" dirty="0">
                <a:latin typeface="Arial" charset="0"/>
                <a:ea typeface="MS PGothic" charset="0"/>
                <a:sym typeface="Symbol" charset="0"/>
              </a:rPr>
              <a:t>X0 → 0X	X1 → 1X	// Shuttle X (for owe one)</a:t>
            </a:r>
          </a:p>
          <a:p>
            <a:pPr marL="0" indent="0">
              <a:buNone/>
            </a:pPr>
            <a:r>
              <a:rPr lang="en-US" sz="2000" dirty="0">
                <a:latin typeface="Arial" charset="0"/>
                <a:ea typeface="MS PGothic" charset="0"/>
                <a:sym typeface="Symbol" charset="0"/>
              </a:rPr>
              <a:t>Z&lt;0&gt; → 0&lt;0&gt;	Z&lt;1&gt; → 1&lt;0&gt;	// New 0 must be on </a:t>
            </a:r>
            <a:r>
              <a:rPr lang="en-US" sz="2000" dirty="0" err="1">
                <a:latin typeface="Arial" charset="0"/>
                <a:ea typeface="MS PGothic" charset="0"/>
                <a:sym typeface="Symbol" charset="0"/>
              </a:rPr>
              <a:t>rhs</a:t>
            </a:r>
            <a:r>
              <a:rPr lang="en-US" sz="2000" dirty="0">
                <a:latin typeface="Arial" charset="0"/>
                <a:ea typeface="MS PGothic" charset="0"/>
                <a:sym typeface="Symbol" charset="0"/>
              </a:rPr>
              <a:t> of old 0/1’s</a:t>
            </a:r>
          </a:p>
          <a:p>
            <a:pPr marL="0" indent="0">
              <a:buNone/>
            </a:pPr>
            <a:r>
              <a:rPr lang="en-US" sz="2000" dirty="0">
                <a:latin typeface="Arial" charset="0"/>
                <a:ea typeface="MS PGothic" charset="0"/>
                <a:sym typeface="Symbol" charset="0"/>
              </a:rPr>
              <a:t>X&lt;0&gt; → 0&lt;1&gt;	X&lt;1&gt; → 1&lt;1&gt;	// New 1 must be on </a:t>
            </a:r>
            <a:r>
              <a:rPr lang="en-US" sz="2000" dirty="0" err="1">
                <a:latin typeface="Arial" charset="0"/>
                <a:ea typeface="MS PGothic" charset="0"/>
                <a:sym typeface="Symbol" charset="0"/>
              </a:rPr>
              <a:t>rhs</a:t>
            </a:r>
            <a:r>
              <a:rPr lang="en-US" sz="2000" dirty="0">
                <a:latin typeface="Arial" charset="0"/>
                <a:ea typeface="MS PGothic" charset="0"/>
                <a:sym typeface="Symbol" charset="0"/>
              </a:rPr>
              <a:t> of old 0/1’s</a:t>
            </a:r>
          </a:p>
          <a:p>
            <a:pPr marL="0" indent="0">
              <a:buNone/>
            </a:pPr>
            <a:r>
              <a:rPr lang="en-US" sz="2000" dirty="0">
                <a:latin typeface="Arial" charset="0"/>
                <a:ea typeface="MS PGothic" charset="0"/>
                <a:sym typeface="Symbol" charset="0"/>
              </a:rPr>
              <a:t>&lt;0&gt; → 0			// Guess we are done</a:t>
            </a:r>
          </a:p>
          <a:p>
            <a:pPr marL="0" indent="0">
              <a:buNone/>
            </a:pPr>
            <a:r>
              <a:rPr lang="en-US" sz="2000" dirty="0">
                <a:latin typeface="Arial" charset="0"/>
                <a:ea typeface="MS PGothic" charset="0"/>
                <a:sym typeface="Symbol" charset="0"/>
              </a:rPr>
              <a:t>&lt;1&gt; → 1			// Guess we are done</a:t>
            </a:r>
          </a:p>
          <a:p>
            <a:pPr marL="0" indent="0">
              <a:buNone/>
            </a:pPr>
            <a:endParaRPr lang="en-US" sz="2000" dirty="0">
              <a:latin typeface="Arial" charset="0"/>
              <a:ea typeface="MS PGothic" charset="0"/>
              <a:sym typeface="Symbol" charset="0"/>
            </a:endParaRPr>
          </a:p>
          <a:p>
            <a:pPr marL="0" indent="0">
              <a:buFontTx/>
              <a:buNone/>
            </a:pPr>
            <a:endParaRPr lang="en-US" sz="20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73FC09-3715-BF42-B5F0-3B77966773AC}" type="datetime1">
              <a:rPr lang="en-US" smtClean="0"/>
              <a:t>4/7/19</a:t>
            </a:fld>
            <a:endParaRPr lang="en-US"/>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207</a:t>
            </a:fld>
            <a:endParaRPr lang="en-US"/>
          </a:p>
        </p:txBody>
      </p:sp>
      <p:sp>
        <p:nvSpPr>
          <p:cNvPr id="7" name="Footer Placeholder 4">
            <a:extLst>
              <a:ext uri="{FF2B5EF4-FFF2-40B4-BE49-F238E27FC236}">
                <a16:creationId xmlns:a16="http://schemas.microsoft.com/office/drawing/2014/main" id="{A58A044F-3135-1F4B-A922-CA182C949EF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95209721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Phrase Structured Grammar</a:t>
            </a:r>
          </a:p>
        </p:txBody>
      </p:sp>
      <p:sp>
        <p:nvSpPr>
          <p:cNvPr id="3" name="Content Placeholder 2"/>
          <p:cNvSpPr>
            <a:spLocks noGrp="1"/>
          </p:cNvSpPr>
          <p:nvPr>
            <p:ph idx="1"/>
          </p:nvPr>
        </p:nvSpPr>
        <p:spPr/>
        <p:txBody>
          <a:bodyPr/>
          <a:lstStyle/>
          <a:p>
            <a:pPr marL="0" indent="0">
              <a:buFontTx/>
              <a:buNone/>
            </a:pPr>
            <a:r>
              <a:rPr lang="en-US" sz="2400" dirty="0">
                <a:latin typeface="Arial" charset="0"/>
                <a:ea typeface="MS PGothic" charset="0"/>
              </a:rPr>
              <a:t>We previously defined PSGs. The language generated by a PSG is a Phrase Structured Language (PSL) but is more commonly called a recursively enumerable (re) language. The reason for this will become evident a bit later in the course.</a:t>
            </a:r>
          </a:p>
          <a:p>
            <a:pPr marL="0" indent="0">
              <a:buFontTx/>
              <a:buNone/>
            </a:pPr>
            <a:endParaRPr lang="en-US" sz="2400" dirty="0">
              <a:latin typeface="Arial" charset="0"/>
              <a:ea typeface="MS PGothic" charset="0"/>
              <a:sym typeface="Symbol" charset="0"/>
            </a:endParaRPr>
          </a:p>
          <a:p>
            <a:pPr marL="0" indent="0">
              <a:buFontTx/>
              <a:buNone/>
            </a:pPr>
            <a:r>
              <a:rPr lang="en-US" sz="2400" dirty="0">
                <a:latin typeface="Arial" charset="0"/>
                <a:ea typeface="MS PGothic" charset="0"/>
                <a:sym typeface="Symbol" charset="0"/>
              </a:rPr>
              <a:t>The recognizer for a PSL (re language) is a Turing Machine, a model of computation we will soon discuss.</a:t>
            </a:r>
          </a:p>
        </p:txBody>
      </p:sp>
      <p:sp>
        <p:nvSpPr>
          <p:cNvPr id="4" name="Date Placeholder 3"/>
          <p:cNvSpPr>
            <a:spLocks noGrp="1"/>
          </p:cNvSpPr>
          <p:nvPr>
            <p:ph type="dt" sz="half" idx="10"/>
          </p:nvPr>
        </p:nvSpPr>
        <p:spPr/>
        <p:txBody>
          <a:bodyPr/>
          <a:lstStyle/>
          <a:p>
            <a:fld id="{314DA019-C796-C141-BF50-7BDF3A4F1C68}"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208</a:t>
            </a:fld>
            <a:endParaRPr lang="en-US"/>
          </a:p>
        </p:txBody>
      </p:sp>
      <p:sp>
        <p:nvSpPr>
          <p:cNvPr id="7" name="Footer Placeholder 4">
            <a:extLst>
              <a:ext uri="{FF2B5EF4-FFF2-40B4-BE49-F238E27FC236}">
                <a16:creationId xmlns:a16="http://schemas.microsoft.com/office/drawing/2014/main" id="{66E2378C-6EDD-9A47-9C3A-6175F1116EB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09080868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eaLnBrk="1" hangingPunct="1"/>
            <a:r>
              <a:rPr lang="en-US" dirty="0">
                <a:ea typeface="ＭＳ Ｐゴシック" pitchFamily="-111" charset="-128"/>
                <a:cs typeface="ＭＳ Ｐゴシック" pitchFamily="-111" charset="-128"/>
              </a:rPr>
              <a:t>HISTORY</a:t>
            </a:r>
          </a:p>
        </p:txBody>
      </p:sp>
      <p:sp>
        <p:nvSpPr>
          <p:cNvPr id="62467" name="Rectangle 5"/>
          <p:cNvSpPr>
            <a:spLocks noGrp="1" noChangeArrowheads="1"/>
          </p:cNvSpPr>
          <p:nvPr>
            <p:ph type="subTitle" idx="1"/>
          </p:nvPr>
        </p:nvSpPr>
        <p:spPr/>
        <p:txBody>
          <a:bodyPr/>
          <a:lstStyle/>
          <a:p>
            <a:pPr eaLnBrk="1" hangingPunct="1"/>
            <a:r>
              <a:rPr lang="en-US">
                <a:solidFill>
                  <a:srgbClr val="CC3300"/>
                </a:solidFill>
                <a:ea typeface="ＭＳ Ｐゴシック" pitchFamily="-111" charset="-128"/>
                <a:cs typeface="ＭＳ Ｐゴシック" pitchFamily="-111" charset="-128"/>
              </a:rPr>
              <a:t>The Quest for Mechanizing Mathematics</a:t>
            </a:r>
          </a:p>
        </p:txBody>
      </p:sp>
    </p:spTree>
    <p:extLst>
      <p:ext uri="{BB962C8B-B14F-4D97-AF65-F5344CB8AC3E}">
        <p14:creationId xmlns:p14="http://schemas.microsoft.com/office/powerpoint/2010/main" val="1893932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7"/>
          <p:cNvSpPr>
            <a:spLocks noGrp="1"/>
          </p:cNvSpPr>
          <p:nvPr>
            <p:ph type="title"/>
          </p:nvPr>
        </p:nvSpPr>
        <p:spPr/>
        <p:txBody>
          <a:bodyPr/>
          <a:lstStyle/>
          <a:p>
            <a:r>
              <a:rPr lang="en-US">
                <a:ea typeface="ＭＳ Ｐゴシック" pitchFamily="-111" charset="-128"/>
                <a:cs typeface="ＭＳ Ｐゴシック" pitchFamily="-111" charset="-128"/>
              </a:rPr>
              <a:t>Checking a “No” Answer</a:t>
            </a:r>
          </a:p>
        </p:txBody>
      </p:sp>
      <p:sp>
        <p:nvSpPr>
          <p:cNvPr id="49155" name="Content Placeholder 8"/>
          <p:cNvSpPr>
            <a:spLocks noGrp="1"/>
          </p:cNvSpPr>
          <p:nvPr>
            <p:ph idx="1"/>
          </p:nvPr>
        </p:nvSpPr>
        <p:spPr/>
        <p:txBody>
          <a:bodyPr/>
          <a:lstStyle/>
          <a:p>
            <a:r>
              <a:rPr lang="en-US" sz="2400" dirty="0">
                <a:ea typeface="ＭＳ Ｐゴシック" pitchFamily="-111" charset="-128"/>
                <a:cs typeface="ＭＳ Ｐゴシック" pitchFamily="-111" charset="-128"/>
              </a:rPr>
              <a:t>The only thing anyone has thought of is to have it test all possible ways to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-color the graph – all of which fail, of course, if “No” is the correct answer.</a:t>
            </a:r>
          </a:p>
          <a:p>
            <a:r>
              <a:rPr lang="en-US" sz="2400" dirty="0">
                <a:ea typeface="ＭＳ Ｐゴシック" pitchFamily="-111" charset="-128"/>
                <a:cs typeface="ＭＳ Ｐゴシック" pitchFamily="-111" charset="-128"/>
              </a:rPr>
              <a:t>There are an exponential number of things (colorings) to check.</a:t>
            </a:r>
          </a:p>
          <a:p>
            <a:r>
              <a:rPr lang="en-US" sz="2400" dirty="0">
                <a:ea typeface="ＭＳ Ｐゴシック" pitchFamily="-111" charset="-128"/>
                <a:cs typeface="ＭＳ Ｐゴシック" pitchFamily="-111" charset="-128"/>
              </a:rPr>
              <a:t>For some problems, there seems to be a big difference between verifying Yes and No instances.</a:t>
            </a:r>
          </a:p>
          <a:p>
            <a:r>
              <a:rPr lang="en-US" sz="2400" dirty="0">
                <a:ea typeface="ＭＳ Ｐゴシック" pitchFamily="-111" charset="-128"/>
                <a:cs typeface="ＭＳ Ｐゴシック" pitchFamily="-111" charset="-128"/>
              </a:rPr>
              <a:t>To solve a problem efficiently, we must be able to solve both Yes and No instances efficiently.</a:t>
            </a:r>
          </a:p>
        </p:txBody>
      </p:sp>
      <p:sp>
        <p:nvSpPr>
          <p:cNvPr id="49156" name="Date Placeholder 4"/>
          <p:cNvSpPr>
            <a:spLocks noGrp="1"/>
          </p:cNvSpPr>
          <p:nvPr>
            <p:ph type="dt" sz="quarter" idx="10"/>
          </p:nvPr>
        </p:nvSpPr>
        <p:spPr>
          <a:noFill/>
        </p:spPr>
        <p:txBody>
          <a:bodyPr/>
          <a:lstStyle/>
          <a:p>
            <a:fld id="{45878B16-147B-AD4C-96D0-97113C86DD9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9157"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EECS</a:t>
            </a:r>
          </a:p>
        </p:txBody>
      </p:sp>
      <p:sp>
        <p:nvSpPr>
          <p:cNvPr id="49158" name="Slide Number Placeholder 6"/>
          <p:cNvSpPr>
            <a:spLocks noGrp="1"/>
          </p:cNvSpPr>
          <p:nvPr>
            <p:ph type="sldNum" sz="quarter" idx="12"/>
          </p:nvPr>
        </p:nvSpPr>
        <p:spPr>
          <a:noFill/>
        </p:spPr>
        <p:txBody>
          <a:bodyPr/>
          <a:lstStyle/>
          <a:p>
            <a:fld id="{5B053C1A-909A-904D-AC73-22F980EE2B66}" type="slidenum">
              <a:rPr lang="en-US">
                <a:latin typeface="Arial" pitchFamily="-111" charset="0"/>
                <a:ea typeface="ＭＳ Ｐゴシック" pitchFamily="-111" charset="-128"/>
                <a:cs typeface="ＭＳ Ｐゴシック" pitchFamily="-111" charset="-128"/>
              </a:rPr>
              <a:pPr/>
              <a:t>21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dt" sz="quarter" idx="10"/>
          </p:nvPr>
        </p:nvSpPr>
        <p:spPr>
          <a:noFill/>
        </p:spPr>
        <p:txBody>
          <a:bodyPr/>
          <a:lstStyle/>
          <a:p>
            <a:fld id="{578966D4-BB44-A944-AC38-A94B15D6AE3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451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516" name="Slide Number Placeholder 3"/>
          <p:cNvSpPr>
            <a:spLocks noGrp="1"/>
          </p:cNvSpPr>
          <p:nvPr>
            <p:ph type="sldNum" sz="quarter" idx="12"/>
          </p:nvPr>
        </p:nvSpPr>
        <p:spPr>
          <a:noFill/>
        </p:spPr>
        <p:txBody>
          <a:bodyPr/>
          <a:lstStyle/>
          <a:p>
            <a:fld id="{0B13A12F-FDDE-824E-82A0-D431F57DB962}" type="slidenum">
              <a:rPr lang="en-US">
                <a:latin typeface="Arial" pitchFamily="-111" charset="0"/>
                <a:ea typeface="ＭＳ Ｐゴシック" pitchFamily="-111" charset="-128"/>
                <a:cs typeface="ＭＳ Ｐゴシック" pitchFamily="-111" charset="-128"/>
              </a:rPr>
              <a:pPr/>
              <a:t>210</a:t>
            </a:fld>
            <a:endParaRPr lang="en-US">
              <a:latin typeface="Arial" pitchFamily="-111" charset="0"/>
              <a:ea typeface="ＭＳ Ｐゴシック" pitchFamily="-111" charset="-128"/>
              <a:cs typeface="ＭＳ Ｐゴシック" pitchFamily="-111" charset="-128"/>
            </a:endParaRPr>
          </a:p>
        </p:txBody>
      </p:sp>
      <p:sp>
        <p:nvSpPr>
          <p:cNvPr id="64517" name="Rectangle 2"/>
          <p:cNvSpPr>
            <a:spLocks noGrp="1" noChangeArrowheads="1"/>
          </p:cNvSpPr>
          <p:nvPr>
            <p:ph type="title" idx="4294967295"/>
          </p:nvPr>
        </p:nvSpPr>
        <p:spPr/>
        <p:txBody>
          <a:bodyPr/>
          <a:lstStyle/>
          <a:p>
            <a:pPr eaLnBrk="1" hangingPunct="1"/>
            <a:r>
              <a:rPr lang="en-US" sz="4000">
                <a:ea typeface="ＭＳ Ｐゴシック" pitchFamily="-111" charset="-128"/>
                <a:cs typeface="ＭＳ Ｐゴシック" pitchFamily="-111" charset="-128"/>
              </a:rPr>
              <a:t>Hilbert, Russell and Whitehead</a:t>
            </a:r>
          </a:p>
        </p:txBody>
      </p:sp>
      <p:sp>
        <p:nvSpPr>
          <p:cNvPr id="64518" name="Rectangle 3"/>
          <p:cNvSpPr>
            <a:spLocks noGrp="1" noChangeArrowheads="1"/>
          </p:cNvSpPr>
          <p:nvPr>
            <p:ph type="body" idx="4294967295"/>
          </p:nvPr>
        </p:nvSpPr>
        <p:spPr/>
        <p:txBody>
          <a:bodyPr/>
          <a:lstStyle/>
          <a:p>
            <a:pPr eaLnBrk="1" hangingPunct="1">
              <a:lnSpc>
                <a:spcPct val="90000"/>
              </a:lnSpc>
            </a:pPr>
            <a:r>
              <a:rPr lang="en-US" sz="2800" dirty="0">
                <a:ea typeface="ＭＳ Ｐゴシック" pitchFamily="-111" charset="-128"/>
                <a:cs typeface="ＭＳ Ｐゴシック" pitchFamily="-111" charset="-128"/>
              </a:rPr>
              <a:t>Until 1800’s there were no formal systems to reason about mathematical properties</a:t>
            </a:r>
          </a:p>
          <a:p>
            <a:pPr eaLnBrk="1" hangingPunct="1">
              <a:lnSpc>
                <a:spcPct val="90000"/>
              </a:lnSpc>
            </a:pPr>
            <a:r>
              <a:rPr lang="en-US" sz="2800" dirty="0">
                <a:ea typeface="ＭＳ Ｐゴシック" pitchFamily="-111" charset="-128"/>
                <a:cs typeface="ＭＳ Ｐゴシック" pitchFamily="-111" charset="-128"/>
              </a:rPr>
              <a:t>Major advances in late 1800’s/early 1900’s</a:t>
            </a:r>
          </a:p>
          <a:p>
            <a:pPr eaLnBrk="1" hangingPunct="1">
              <a:lnSpc>
                <a:spcPct val="90000"/>
              </a:lnSpc>
            </a:pPr>
            <a:r>
              <a:rPr lang="en-US" sz="2800" dirty="0">
                <a:ea typeface="ＭＳ Ｐゴシック" pitchFamily="-111" charset="-128"/>
                <a:cs typeface="ＭＳ Ｐゴシック" pitchFamily="-111" charset="-128"/>
              </a:rPr>
              <a:t>Axiomatic schemes</a:t>
            </a:r>
          </a:p>
          <a:p>
            <a:pPr lvl="1" eaLnBrk="1" hangingPunct="1">
              <a:lnSpc>
                <a:spcPct val="90000"/>
              </a:lnSpc>
            </a:pPr>
            <a:r>
              <a:rPr lang="en-US" sz="2400" dirty="0"/>
              <a:t>Axioms plus sound rules of inference</a:t>
            </a:r>
          </a:p>
          <a:p>
            <a:pPr lvl="1" eaLnBrk="1" hangingPunct="1">
              <a:lnSpc>
                <a:spcPct val="90000"/>
              </a:lnSpc>
            </a:pPr>
            <a:r>
              <a:rPr lang="en-US" sz="2400" dirty="0"/>
              <a:t>Much of focus on number theory</a:t>
            </a:r>
          </a:p>
          <a:p>
            <a:pPr eaLnBrk="1" hangingPunct="1">
              <a:lnSpc>
                <a:spcPct val="90000"/>
              </a:lnSpc>
            </a:pPr>
            <a:r>
              <a:rPr lang="en-US" sz="2800" dirty="0">
                <a:ea typeface="ＭＳ Ｐゴシック" pitchFamily="-111" charset="-128"/>
                <a:cs typeface="ＭＳ Ｐゴシック" pitchFamily="-111" charset="-128"/>
              </a:rPr>
              <a:t>First Order Predicate Calculus</a:t>
            </a:r>
          </a:p>
          <a:p>
            <a:pPr lvl="1" eaLnBrk="1" hangingPunct="1">
              <a:lnSpc>
                <a:spcPct val="90000"/>
              </a:lnSpc>
            </a:pPr>
            <a:r>
              <a:rPr lang="en-US" sz="2400" b="1" dirty="0">
                <a:sym typeface="Symbol" pitchFamily="-111" charset="2"/>
              </a:rPr>
              <a:t></a:t>
            </a:r>
            <a:r>
              <a:rPr lang="en-US" sz="2400" b="1" dirty="0" err="1">
                <a:sym typeface="Symbol" pitchFamily="-111" charset="2"/>
              </a:rPr>
              <a:t>xy</a:t>
            </a:r>
            <a:r>
              <a:rPr lang="en-US" sz="2400" b="1" dirty="0">
                <a:sym typeface="Symbol" pitchFamily="-111" charset="2"/>
              </a:rPr>
              <a:t> [y &gt; x]</a:t>
            </a:r>
            <a:endParaRPr lang="en-US" sz="2400" b="1" dirty="0"/>
          </a:p>
          <a:p>
            <a:pPr eaLnBrk="1" hangingPunct="1">
              <a:lnSpc>
                <a:spcPct val="90000"/>
              </a:lnSpc>
            </a:pPr>
            <a:r>
              <a:rPr lang="en-US" sz="2800" dirty="0">
                <a:ea typeface="ＭＳ Ｐゴシック" pitchFamily="-111" charset="-128"/>
                <a:cs typeface="ＭＳ Ｐゴシック" pitchFamily="-111" charset="-128"/>
              </a:rPr>
              <a:t>Second Order (</a:t>
            </a:r>
            <a:r>
              <a:rPr lang="en-US" sz="2800" dirty="0" err="1">
                <a:ea typeface="ＭＳ Ｐゴシック" pitchFamily="-111" charset="-128"/>
                <a:cs typeface="ＭＳ Ｐゴシック" pitchFamily="-111" charset="-128"/>
              </a:rPr>
              <a:t>Peano’s</a:t>
            </a:r>
            <a:r>
              <a:rPr lang="en-US" sz="2800" dirty="0">
                <a:ea typeface="ＭＳ Ｐゴシック" pitchFamily="-111" charset="-128"/>
                <a:cs typeface="ＭＳ Ｐゴシック" pitchFamily="-111" charset="-128"/>
              </a:rPr>
              <a:t> Axiom)</a:t>
            </a:r>
          </a:p>
          <a:p>
            <a:pPr lvl="1" eaLnBrk="1" hangingPunct="1">
              <a:lnSpc>
                <a:spcPct val="90000"/>
              </a:lnSpc>
            </a:pPr>
            <a:r>
              <a:rPr lang="en-US" sz="2400" b="1" dirty="0">
                <a:sym typeface="Symbol" pitchFamily="-111" charset="2"/>
              </a:rPr>
              <a:t>P [[P(0) &amp;&amp; x[P(x) P(x+1)]]  </a:t>
            </a:r>
            <a:r>
              <a:rPr lang="en-US" sz="2400" b="1" dirty="0" err="1">
                <a:sym typeface="Symbol" pitchFamily="-111" charset="2"/>
              </a:rPr>
              <a:t>xP</a:t>
            </a:r>
            <a:r>
              <a:rPr lang="en-US" sz="2400" b="1" dirty="0">
                <a:sym typeface="Symbol" pitchFamily="-111" charset="2"/>
              </a:rPr>
              <a:t>(</a:t>
            </a:r>
            <a:r>
              <a:rPr lang="en-US" b="1" dirty="0">
                <a:sym typeface="Symbol" pitchFamily="-111" charset="2"/>
              </a:rPr>
              <a:t>x)]</a:t>
            </a:r>
          </a:p>
        </p:txBody>
      </p:sp>
      <p:sp>
        <p:nvSpPr>
          <p:cNvPr id="6451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16CB60B-C01C-D345-A458-ADA883F79691}" type="slidenum">
              <a:rPr lang="en-US" sz="1400"/>
              <a:pPr algn="r"/>
              <a:t>210</a:t>
            </a:fld>
            <a:endParaRPr lang="en-US" sz="1400"/>
          </a:p>
        </p:txBody>
      </p:sp>
    </p:spTree>
    <p:extLst>
      <p:ext uri="{BB962C8B-B14F-4D97-AF65-F5344CB8AC3E}">
        <p14:creationId xmlns:p14="http://schemas.microsoft.com/office/powerpoint/2010/main" val="343618020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dt" sz="quarter" idx="10"/>
          </p:nvPr>
        </p:nvSpPr>
        <p:spPr>
          <a:noFill/>
        </p:spPr>
        <p:txBody>
          <a:bodyPr/>
          <a:lstStyle/>
          <a:p>
            <a:fld id="{98912EBE-34B2-6F4D-A1AB-A66BE53DA62D}"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656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564" name="Slide Number Placeholder 3"/>
          <p:cNvSpPr>
            <a:spLocks noGrp="1"/>
          </p:cNvSpPr>
          <p:nvPr>
            <p:ph type="sldNum" sz="quarter" idx="12"/>
          </p:nvPr>
        </p:nvSpPr>
        <p:spPr>
          <a:noFill/>
        </p:spPr>
        <p:txBody>
          <a:bodyPr/>
          <a:lstStyle/>
          <a:p>
            <a:fld id="{5261C7A4-3763-F54C-831C-1EA922426584}" type="slidenum">
              <a:rPr lang="en-US">
                <a:latin typeface="Arial" pitchFamily="-111" charset="0"/>
                <a:ea typeface="ＭＳ Ｐゴシック" pitchFamily="-111" charset="-128"/>
                <a:cs typeface="ＭＳ Ｐゴシック" pitchFamily="-111" charset="-128"/>
              </a:rPr>
              <a:pPr/>
              <a:t>211</a:t>
            </a:fld>
            <a:endParaRPr lang="en-US">
              <a:latin typeface="Arial" pitchFamily="-111" charset="0"/>
              <a:ea typeface="ＭＳ Ｐゴシック" pitchFamily="-111" charset="-128"/>
              <a:cs typeface="ＭＳ Ｐゴシック" pitchFamily="-111" charset="-128"/>
            </a:endParaRPr>
          </a:p>
        </p:txBody>
      </p:sp>
      <p:sp>
        <p:nvSpPr>
          <p:cNvPr id="66565" name="Rectangle 2"/>
          <p:cNvSpPr>
            <a:spLocks noGrp="1" noChangeArrowheads="1"/>
          </p:cNvSpPr>
          <p:nvPr>
            <p:ph type="title" idx="4294967295"/>
          </p:nvPr>
        </p:nvSpPr>
        <p:spPr>
          <a:xfrm>
            <a:off x="381000" y="274638"/>
            <a:ext cx="8229600" cy="1143000"/>
          </a:xfrm>
        </p:spPr>
        <p:txBody>
          <a:bodyPr/>
          <a:lstStyle/>
          <a:p>
            <a:pPr eaLnBrk="1" hangingPunct="1"/>
            <a:r>
              <a:rPr lang="en-US">
                <a:ea typeface="ＭＳ Ｐゴシック" pitchFamily="-111" charset="-128"/>
                <a:cs typeface="ＭＳ Ｐゴシック" pitchFamily="-111" charset="-128"/>
              </a:rPr>
              <a:t>Hilbert</a:t>
            </a:r>
          </a:p>
        </p:txBody>
      </p:sp>
      <p:sp>
        <p:nvSpPr>
          <p:cNvPr id="66566" name="Rectangle 3"/>
          <p:cNvSpPr>
            <a:spLocks noGrp="1" noChangeArrowheads="1"/>
          </p:cNvSpPr>
          <p:nvPr>
            <p:ph type="body" idx="4294967295"/>
          </p:nvPr>
        </p:nvSpPr>
        <p:spPr/>
        <p:txBody>
          <a:bodyPr/>
          <a:lstStyle/>
          <a:p>
            <a:pPr eaLnBrk="1" hangingPunct="1">
              <a:lnSpc>
                <a:spcPct val="90000"/>
              </a:lnSpc>
            </a:pPr>
            <a:r>
              <a:rPr lang="en-US" dirty="0">
                <a:ea typeface="ＭＳ Ｐゴシック" pitchFamily="-111" charset="-128"/>
                <a:cs typeface="ＭＳ Ｐゴシック" pitchFamily="-111" charset="-128"/>
              </a:rPr>
              <a:t>In 1900 declared there were 23 really important problems in mathematics.</a:t>
            </a:r>
          </a:p>
          <a:p>
            <a:pPr eaLnBrk="1" hangingPunct="1">
              <a:lnSpc>
                <a:spcPct val="90000"/>
              </a:lnSpc>
            </a:pPr>
            <a:r>
              <a:rPr lang="en-US" dirty="0">
                <a:ea typeface="ＭＳ Ｐゴシック" pitchFamily="-111" charset="-128"/>
                <a:cs typeface="ＭＳ Ｐゴシック" pitchFamily="-111" charset="-128"/>
              </a:rPr>
              <a:t>Belief was that the solutions to these would help address math’s complexity.</a:t>
            </a:r>
          </a:p>
          <a:p>
            <a:pPr eaLnBrk="1" hangingPunct="1">
              <a:lnSpc>
                <a:spcPct val="90000"/>
              </a:lnSpc>
            </a:pPr>
            <a:r>
              <a:rPr lang="en-US" dirty="0">
                <a:ea typeface="ＭＳ Ｐゴシック" pitchFamily="-111" charset="-128"/>
                <a:cs typeface="ＭＳ Ｐゴシック" pitchFamily="-111" charset="-128"/>
              </a:rPr>
              <a:t>Hilbert’s Tenth asks for an algorithm to find the integral zeros of polynomial equations with integral coefficients. This is now known to be impossible (In 1972, </a:t>
            </a:r>
            <a:r>
              <a:rPr lang="en-US" dirty="0" err="1">
                <a:ea typeface="ＭＳ Ｐゴシック" pitchFamily="-111" charset="-128"/>
                <a:cs typeface="ＭＳ Ｐゴシック" pitchFamily="-111" charset="-128"/>
              </a:rPr>
              <a:t>Matiyacevi</a:t>
            </a:r>
            <a:r>
              <a:rPr lang="en-US" dirty="0" err="1">
                <a:ea typeface="Arial" pitchFamily="-111" charset="0"/>
                <a:cs typeface="Arial" pitchFamily="-111" charset="0"/>
              </a:rPr>
              <a:t>č</a:t>
            </a:r>
            <a:r>
              <a:rPr lang="en-US" dirty="0">
                <a:ea typeface="ＭＳ Ｐゴシック" pitchFamily="-111" charset="-128"/>
                <a:cs typeface="ＭＳ Ｐゴシック" pitchFamily="-111" charset="-128"/>
              </a:rPr>
              <a:t> showed this undecidable).</a:t>
            </a:r>
          </a:p>
        </p:txBody>
      </p:sp>
      <p:sp>
        <p:nvSpPr>
          <p:cNvPr id="6656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EC224E4E-FD1D-204A-AC6C-40901DACAFC0}" type="slidenum">
              <a:rPr lang="en-US" sz="1400"/>
              <a:pPr algn="r"/>
              <a:t>211</a:t>
            </a:fld>
            <a:endParaRPr lang="en-US" sz="1400"/>
          </a:p>
        </p:txBody>
      </p:sp>
    </p:spTree>
    <p:extLst>
      <p:ext uri="{BB962C8B-B14F-4D97-AF65-F5344CB8AC3E}">
        <p14:creationId xmlns:p14="http://schemas.microsoft.com/office/powerpoint/2010/main" val="347017569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dt" sz="quarter" idx="10"/>
          </p:nvPr>
        </p:nvSpPr>
        <p:spPr>
          <a:noFill/>
        </p:spPr>
        <p:txBody>
          <a:bodyPr/>
          <a:lstStyle/>
          <a:p>
            <a:fld id="{338F9A7A-1C4B-564E-9FA1-866D1B1D22A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861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8612" name="Slide Number Placeholder 3"/>
          <p:cNvSpPr>
            <a:spLocks noGrp="1"/>
          </p:cNvSpPr>
          <p:nvPr>
            <p:ph type="sldNum" sz="quarter" idx="12"/>
          </p:nvPr>
        </p:nvSpPr>
        <p:spPr>
          <a:noFill/>
        </p:spPr>
        <p:txBody>
          <a:bodyPr/>
          <a:lstStyle/>
          <a:p>
            <a:fld id="{C29CAB04-8C6F-B34E-B550-58354533944D}" type="slidenum">
              <a:rPr lang="en-US">
                <a:latin typeface="Arial" pitchFamily="-111" charset="0"/>
                <a:ea typeface="ＭＳ Ｐゴシック" pitchFamily="-111" charset="-128"/>
                <a:cs typeface="ＭＳ Ｐゴシック" pitchFamily="-111" charset="-128"/>
              </a:rPr>
              <a:pPr/>
              <a:t>212</a:t>
            </a:fld>
            <a:endParaRPr lang="en-US">
              <a:latin typeface="Arial" pitchFamily="-111" charset="0"/>
              <a:ea typeface="ＭＳ Ｐゴシック" pitchFamily="-111" charset="-128"/>
              <a:cs typeface="ＭＳ Ｐゴシック" pitchFamily="-111" charset="-128"/>
            </a:endParaRPr>
          </a:p>
        </p:txBody>
      </p:sp>
      <p:sp>
        <p:nvSpPr>
          <p:cNvPr id="68613"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Hilbert’s Belief</a:t>
            </a:r>
          </a:p>
        </p:txBody>
      </p:sp>
      <p:sp>
        <p:nvSpPr>
          <p:cNvPr id="68614" name="Rectangle 3"/>
          <p:cNvSpPr>
            <a:spLocks noGrp="1" noChangeArrowheads="1"/>
          </p:cNvSpPr>
          <p:nvPr>
            <p:ph type="body" idx="4294967295"/>
          </p:nvPr>
        </p:nvSpPr>
        <p:spPr/>
        <p:txBody>
          <a:bodyPr/>
          <a:lstStyle/>
          <a:p>
            <a:pPr eaLnBrk="1" hangingPunct="1"/>
            <a:r>
              <a:rPr lang="en-US">
                <a:ea typeface="ＭＳ Ｐゴシック" pitchFamily="-111" charset="-128"/>
                <a:cs typeface="ＭＳ Ｐゴシック" pitchFamily="-111" charset="-128"/>
              </a:rPr>
              <a:t>All mathematics could be developed within a formal system that allowed the mechanical creation and checking of proofs. </a:t>
            </a:r>
          </a:p>
        </p:txBody>
      </p:sp>
      <p:sp>
        <p:nvSpPr>
          <p:cNvPr id="6861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F27D9DD2-5B1C-8643-B7B1-78AA2BD41497}" type="slidenum">
              <a:rPr lang="en-US" sz="1400"/>
              <a:pPr algn="r"/>
              <a:t>212</a:t>
            </a:fld>
            <a:endParaRPr lang="en-US" sz="1400"/>
          </a:p>
        </p:txBody>
      </p:sp>
    </p:spTree>
    <p:extLst>
      <p:ext uri="{BB962C8B-B14F-4D97-AF65-F5344CB8AC3E}">
        <p14:creationId xmlns:p14="http://schemas.microsoft.com/office/powerpoint/2010/main" val="268656996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dt" sz="quarter" idx="10"/>
          </p:nvPr>
        </p:nvSpPr>
        <p:spPr>
          <a:noFill/>
        </p:spPr>
        <p:txBody>
          <a:bodyPr/>
          <a:lstStyle/>
          <a:p>
            <a:fld id="{3A4B2E58-ADE7-C142-8655-E37901C90A3D}"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7065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0660" name="Slide Number Placeholder 3"/>
          <p:cNvSpPr>
            <a:spLocks noGrp="1"/>
          </p:cNvSpPr>
          <p:nvPr>
            <p:ph type="sldNum" sz="quarter" idx="12"/>
          </p:nvPr>
        </p:nvSpPr>
        <p:spPr>
          <a:noFill/>
        </p:spPr>
        <p:txBody>
          <a:bodyPr/>
          <a:lstStyle/>
          <a:p>
            <a:fld id="{E4BAF761-CB22-A349-9E0D-CFA0CA98A962}" type="slidenum">
              <a:rPr lang="en-US">
                <a:latin typeface="Arial" pitchFamily="-111" charset="0"/>
                <a:ea typeface="ＭＳ Ｐゴシック" pitchFamily="-111" charset="-128"/>
                <a:cs typeface="ＭＳ Ｐゴシック" pitchFamily="-111" charset="-128"/>
              </a:rPr>
              <a:pPr/>
              <a:t>213</a:t>
            </a:fld>
            <a:endParaRPr lang="en-US">
              <a:latin typeface="Arial" pitchFamily="-111" charset="0"/>
              <a:ea typeface="ＭＳ Ｐゴシック" pitchFamily="-111" charset="-128"/>
              <a:cs typeface="ＭＳ Ｐゴシック" pitchFamily="-111" charset="-128"/>
            </a:endParaRPr>
          </a:p>
        </p:txBody>
      </p:sp>
      <p:sp>
        <p:nvSpPr>
          <p:cNvPr id="7066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G</a:t>
            </a:r>
            <a:r>
              <a:rPr lang="en-US">
                <a:ea typeface="Arial" pitchFamily="-111" charset="0"/>
                <a:cs typeface="Arial" pitchFamily="-111" charset="0"/>
              </a:rPr>
              <a:t>ö</a:t>
            </a:r>
            <a:r>
              <a:rPr lang="en-US">
                <a:ea typeface="ＭＳ Ｐゴシック" pitchFamily="-111" charset="-128"/>
                <a:cs typeface="ＭＳ Ｐゴシック" pitchFamily="-111" charset="-128"/>
              </a:rPr>
              <a:t>del</a:t>
            </a:r>
          </a:p>
        </p:txBody>
      </p:sp>
      <p:sp>
        <p:nvSpPr>
          <p:cNvPr id="70662" name="Rectangle 3"/>
          <p:cNvSpPr>
            <a:spLocks noGrp="1" noChangeArrowheads="1"/>
          </p:cNvSpPr>
          <p:nvPr>
            <p:ph type="body" idx="4294967295"/>
          </p:nvPr>
        </p:nvSpPr>
        <p:spPr/>
        <p:txBody>
          <a:bodyPr/>
          <a:lstStyle/>
          <a:p>
            <a:pPr eaLnBrk="1" hangingPunct="1">
              <a:lnSpc>
                <a:spcPct val="80000"/>
              </a:lnSpc>
            </a:pPr>
            <a:r>
              <a:rPr lang="en-US" sz="2800">
                <a:ea typeface="ＭＳ Ｐゴシック" pitchFamily="-111" charset="-128"/>
                <a:cs typeface="ＭＳ Ｐゴシック" pitchFamily="-111" charset="-128"/>
              </a:rPr>
              <a:t>In 1931 he showed that any first order theory that embeds elementary arithmetic is either incomplete or inconsistent.</a:t>
            </a:r>
          </a:p>
          <a:p>
            <a:pPr eaLnBrk="1" hangingPunct="1">
              <a:lnSpc>
                <a:spcPct val="80000"/>
              </a:lnSpc>
            </a:pPr>
            <a:r>
              <a:rPr lang="en-US" sz="2800">
                <a:ea typeface="ＭＳ Ｐゴシック" pitchFamily="-111" charset="-128"/>
                <a:cs typeface="ＭＳ Ｐゴシック" pitchFamily="-111" charset="-128"/>
              </a:rPr>
              <a:t>He did this by showing that such a first order theory cannot reason about itself. That is, there is a first order expressible proposition that cannot be either proved or disproved, or the theory is inconsistent (some proposition and its complement are both provable).</a:t>
            </a:r>
          </a:p>
          <a:p>
            <a:pPr eaLnBrk="1" hangingPunct="1">
              <a:lnSpc>
                <a:spcPct val="80000"/>
              </a:lnSpc>
            </a:pPr>
            <a:r>
              <a:rPr lang="en-US" sz="2800">
                <a:ea typeface="ＭＳ Ｐゴシック" pitchFamily="-111" charset="-128"/>
                <a:cs typeface="ＭＳ Ｐゴシック" pitchFamily="-111" charset="-128"/>
              </a:rPr>
              <a:t>G</a:t>
            </a:r>
            <a:r>
              <a:rPr lang="en-US" sz="2800">
                <a:ea typeface="Arial" pitchFamily="-111" charset="0"/>
                <a:cs typeface="Arial" pitchFamily="-111" charset="0"/>
              </a:rPr>
              <a:t>ö</a:t>
            </a:r>
            <a:r>
              <a:rPr lang="en-US" sz="2800">
                <a:ea typeface="ＭＳ Ｐゴシック" pitchFamily="-111" charset="-128"/>
                <a:cs typeface="ＭＳ Ｐゴシック" pitchFamily="-111" charset="-128"/>
              </a:rPr>
              <a:t>del also developed the general notion of recursive functions but made no claims about their strength.</a:t>
            </a:r>
          </a:p>
        </p:txBody>
      </p:sp>
      <p:sp>
        <p:nvSpPr>
          <p:cNvPr id="7066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3688D0D7-3EDC-8C46-9A76-87DD8A7686E0}" type="slidenum">
              <a:rPr lang="en-US" sz="1400"/>
              <a:pPr algn="r"/>
              <a:t>213</a:t>
            </a:fld>
            <a:endParaRPr lang="en-US" sz="1400"/>
          </a:p>
        </p:txBody>
      </p:sp>
    </p:spTree>
    <p:extLst>
      <p:ext uri="{BB962C8B-B14F-4D97-AF65-F5344CB8AC3E}">
        <p14:creationId xmlns:p14="http://schemas.microsoft.com/office/powerpoint/2010/main" val="68154041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dt" sz="quarter" idx="10"/>
          </p:nvPr>
        </p:nvSpPr>
        <p:spPr>
          <a:noFill/>
        </p:spPr>
        <p:txBody>
          <a:bodyPr/>
          <a:lstStyle/>
          <a:p>
            <a:fld id="{CDF5E448-E99F-E942-8836-B57F6D59E20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7270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2708" name="Slide Number Placeholder 3"/>
          <p:cNvSpPr>
            <a:spLocks noGrp="1"/>
          </p:cNvSpPr>
          <p:nvPr>
            <p:ph type="sldNum" sz="quarter" idx="12"/>
          </p:nvPr>
        </p:nvSpPr>
        <p:spPr>
          <a:noFill/>
        </p:spPr>
        <p:txBody>
          <a:bodyPr/>
          <a:lstStyle/>
          <a:p>
            <a:fld id="{99E1D4C1-C06F-CA4D-B0EF-8D6288B661C7}"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
        <p:nvSpPr>
          <p:cNvPr id="727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Turing (Post, Church, Kleene)</a:t>
            </a:r>
          </a:p>
        </p:txBody>
      </p:sp>
      <p:sp>
        <p:nvSpPr>
          <p:cNvPr id="72710" name="Rectangle 3"/>
          <p:cNvSpPr>
            <a:spLocks noGrp="1" noChangeArrowheads="1"/>
          </p:cNvSpPr>
          <p:nvPr>
            <p:ph type="body" idx="4294967295"/>
          </p:nvPr>
        </p:nvSpPr>
        <p:spPr/>
        <p:txBody>
          <a:bodyPr/>
          <a:lstStyle/>
          <a:p>
            <a:pPr eaLnBrk="1" hangingPunct="1">
              <a:lnSpc>
                <a:spcPct val="90000"/>
              </a:lnSpc>
            </a:pPr>
            <a:r>
              <a:rPr lang="en-US" sz="2400" dirty="0">
                <a:ea typeface="ＭＳ Ｐゴシック" pitchFamily="-111" charset="-128"/>
                <a:cs typeface="ＭＳ Ｐゴシック" pitchFamily="-111" charset="-128"/>
              </a:rPr>
              <a:t>In 1936, each presented a formalism for computability.</a:t>
            </a:r>
          </a:p>
          <a:p>
            <a:pPr lvl="1" eaLnBrk="1" hangingPunct="1">
              <a:lnSpc>
                <a:spcPct val="90000"/>
              </a:lnSpc>
            </a:pPr>
            <a:r>
              <a:rPr lang="en-US" sz="2400" dirty="0"/>
              <a:t>Turing and Post devised abstract machines and claimed these represented all mechanically computable functions.</a:t>
            </a:r>
          </a:p>
          <a:p>
            <a:pPr lvl="1" eaLnBrk="1" hangingPunct="1">
              <a:lnSpc>
                <a:spcPct val="90000"/>
              </a:lnSpc>
            </a:pPr>
            <a:r>
              <a:rPr lang="en-US" sz="2400" dirty="0"/>
              <a:t>Church developed the notion of lambda-computability from recursive functions (as previously defined by G</a:t>
            </a:r>
            <a:r>
              <a:rPr lang="en-US" sz="2400" dirty="0">
                <a:ea typeface="Arial" pitchFamily="-111" charset="0"/>
                <a:cs typeface="Arial" pitchFamily="-111" charset="0"/>
              </a:rPr>
              <a:t>ö</a:t>
            </a:r>
            <a:r>
              <a:rPr lang="en-US" sz="2400" dirty="0"/>
              <a:t>del and </a:t>
            </a:r>
            <a:r>
              <a:rPr lang="en-US" sz="2400" dirty="0" err="1"/>
              <a:t>Kleene</a:t>
            </a:r>
            <a:r>
              <a:rPr lang="en-US" sz="2400" dirty="0"/>
              <a:t>) and claimed completeness for this model.</a:t>
            </a:r>
          </a:p>
          <a:p>
            <a:pPr eaLnBrk="1" hangingPunct="1">
              <a:lnSpc>
                <a:spcPct val="90000"/>
              </a:lnSpc>
            </a:pPr>
            <a:r>
              <a:rPr lang="en-US" sz="2400" dirty="0" err="1">
                <a:ea typeface="ＭＳ Ｐゴシック" pitchFamily="-111" charset="-128"/>
                <a:cs typeface="ＭＳ Ｐゴシック" pitchFamily="-111" charset="-128"/>
              </a:rPr>
              <a:t>Kleene</a:t>
            </a:r>
            <a:r>
              <a:rPr lang="en-US" sz="2400" dirty="0">
                <a:ea typeface="ＭＳ Ｐゴシック" pitchFamily="-111" charset="-128"/>
                <a:cs typeface="ＭＳ Ｐゴシック" pitchFamily="-111" charset="-128"/>
              </a:rPr>
              <a:t> demonstrated the computational equivalence of recursively defined functions to Post-Turing machines. </a:t>
            </a:r>
          </a:p>
          <a:p>
            <a:pPr eaLnBrk="1" hangingPunct="1">
              <a:lnSpc>
                <a:spcPct val="90000"/>
              </a:lnSpc>
            </a:pPr>
            <a:r>
              <a:rPr lang="en-US" sz="2400" dirty="0">
                <a:ea typeface="ＭＳ Ｐゴシック" pitchFamily="-111" charset="-128"/>
                <a:cs typeface="ＭＳ Ｐゴシック" pitchFamily="-111" charset="-128"/>
              </a:rPr>
              <a:t>Church’s notation was the lambda calculus, which later gave birth to Lisp.</a:t>
            </a:r>
          </a:p>
        </p:txBody>
      </p:sp>
      <p:sp>
        <p:nvSpPr>
          <p:cNvPr id="727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36E406E7-D135-154E-9E24-DF5D50236FDD}" type="slidenum">
              <a:rPr lang="en-US" sz="1400"/>
              <a:pPr algn="r"/>
              <a:t>214</a:t>
            </a:fld>
            <a:endParaRPr lang="en-US" sz="1400"/>
          </a:p>
        </p:txBody>
      </p:sp>
    </p:spTree>
    <p:extLst>
      <p:ext uri="{BB962C8B-B14F-4D97-AF65-F5344CB8AC3E}">
        <p14:creationId xmlns:p14="http://schemas.microsoft.com/office/powerpoint/2010/main" val="262917195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dt" sz="quarter" idx="10"/>
          </p:nvPr>
        </p:nvSpPr>
        <p:spPr>
          <a:noFill/>
        </p:spPr>
        <p:txBody>
          <a:bodyPr/>
          <a:lstStyle/>
          <a:p>
            <a:fld id="{CBA6129E-315F-9040-B0FD-0D36640EB54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74755"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EECS</a:t>
            </a:r>
          </a:p>
        </p:txBody>
      </p:sp>
      <p:sp>
        <p:nvSpPr>
          <p:cNvPr id="74756" name="Slide Number Placeholder 3"/>
          <p:cNvSpPr>
            <a:spLocks noGrp="1"/>
          </p:cNvSpPr>
          <p:nvPr>
            <p:ph type="sldNum" sz="quarter" idx="12"/>
          </p:nvPr>
        </p:nvSpPr>
        <p:spPr>
          <a:noFill/>
        </p:spPr>
        <p:txBody>
          <a:bodyPr/>
          <a:lstStyle/>
          <a:p>
            <a:fld id="{B9DD4F5D-3998-9E43-A3F7-4715D2FD97AD}" type="slidenum">
              <a:rPr lang="en-US">
                <a:latin typeface="Arial" pitchFamily="-111" charset="0"/>
                <a:ea typeface="ＭＳ Ｐゴシック" pitchFamily="-111" charset="-128"/>
                <a:cs typeface="ＭＳ Ｐゴシック" pitchFamily="-111" charset="-128"/>
              </a:rPr>
              <a:pPr/>
              <a:t>215</a:t>
            </a:fld>
            <a:endParaRPr lang="en-US">
              <a:latin typeface="Arial" pitchFamily="-111" charset="0"/>
              <a:ea typeface="ＭＳ Ｐゴシック" pitchFamily="-111" charset="-128"/>
              <a:cs typeface="ＭＳ Ｐゴシック" pitchFamily="-111" charset="-128"/>
            </a:endParaRPr>
          </a:p>
        </p:txBody>
      </p:sp>
      <p:sp>
        <p:nvSpPr>
          <p:cNvPr id="7475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More on Emil Post</a:t>
            </a:r>
          </a:p>
        </p:txBody>
      </p:sp>
      <p:sp>
        <p:nvSpPr>
          <p:cNvPr id="74758" name="Rectangle 3"/>
          <p:cNvSpPr>
            <a:spLocks noGrp="1" noChangeArrowheads="1"/>
          </p:cNvSpPr>
          <p:nvPr>
            <p:ph type="body" idx="4294967295"/>
          </p:nvPr>
        </p:nvSpPr>
        <p:spPr/>
        <p:txBody>
          <a:bodyPr/>
          <a:lstStyle/>
          <a:p>
            <a:pPr eaLnBrk="1" hangingPunct="1">
              <a:lnSpc>
                <a:spcPct val="90000"/>
              </a:lnSpc>
            </a:pPr>
            <a:r>
              <a:rPr lang="en-US" sz="2200" dirty="0">
                <a:ea typeface="ＭＳ Ｐゴシック" pitchFamily="-111" charset="-128"/>
                <a:cs typeface="ＭＳ Ｐゴシック" pitchFamily="-111" charset="-128"/>
              </a:rPr>
              <a:t>In the 1920’s, starting with notation developed by </a:t>
            </a:r>
            <a:r>
              <a:rPr lang="en-US" sz="2200" dirty="0" err="1">
                <a:ea typeface="ＭＳ Ｐゴシック" pitchFamily="-111" charset="-128"/>
                <a:cs typeface="ＭＳ Ｐゴシック" pitchFamily="-111" charset="-128"/>
              </a:rPr>
              <a:t>Frege</a:t>
            </a:r>
            <a:r>
              <a:rPr lang="en-US" sz="2200" dirty="0">
                <a:ea typeface="ＭＳ Ｐゴシック" pitchFamily="-111" charset="-128"/>
                <a:cs typeface="ＭＳ Ｐゴシック" pitchFamily="-111" charset="-128"/>
              </a:rPr>
              <a:t> and others in 1880s, Post devised the truth table form we all use now for Boolean expressions (propositional logic). This was a part of his PhD thesis in which he showed the axiomatic completeness of the propositional calculus (all tautologies can be deduced from a finite set of tautologies and a finite set of rules of inference).</a:t>
            </a:r>
          </a:p>
          <a:p>
            <a:pPr eaLnBrk="1" hangingPunct="1">
              <a:lnSpc>
                <a:spcPct val="90000"/>
              </a:lnSpc>
            </a:pPr>
            <a:r>
              <a:rPr lang="en-US" sz="2200" dirty="0">
                <a:ea typeface="ＭＳ Ｐゴシック" pitchFamily="-111" charset="-128"/>
                <a:cs typeface="ＭＳ Ｐゴシック" pitchFamily="-111" charset="-128"/>
              </a:rPr>
              <a:t>In the late 1930’s and the 1940’s, Post devised symbol manipulation systems in the form of rewriting rules (precursors to Chomsky’s grammars). He showed their equivalence to Turing machines.</a:t>
            </a:r>
          </a:p>
          <a:p>
            <a:pPr eaLnBrk="1" hangingPunct="1">
              <a:lnSpc>
                <a:spcPct val="90000"/>
              </a:lnSpc>
            </a:pPr>
            <a:r>
              <a:rPr lang="en-US" sz="2200" dirty="0">
                <a:ea typeface="ＭＳ Ｐゴシック" pitchFamily="-111" charset="-128"/>
                <a:cs typeface="ＭＳ Ｐゴシック" pitchFamily="-111" charset="-128"/>
              </a:rPr>
              <a:t>In 1940s, Post showed the complexity (</a:t>
            </a:r>
            <a:r>
              <a:rPr lang="en-US" sz="2200" dirty="0" err="1">
                <a:ea typeface="ＭＳ Ｐゴシック" pitchFamily="-111" charset="-128"/>
                <a:cs typeface="ＭＳ Ｐゴシック" pitchFamily="-111" charset="-128"/>
              </a:rPr>
              <a:t>undecidability</a:t>
            </a:r>
            <a:r>
              <a:rPr lang="en-US" sz="2200" dirty="0">
                <a:ea typeface="ＭＳ Ｐゴシック" pitchFamily="-111" charset="-128"/>
                <a:cs typeface="ＭＳ Ｐゴシック" pitchFamily="-111" charset="-128"/>
              </a:rPr>
              <a:t>) of determining what is derivable from an arbitrary set of propositional axioms. </a:t>
            </a:r>
          </a:p>
        </p:txBody>
      </p:sp>
      <p:sp>
        <p:nvSpPr>
          <p:cNvPr id="7475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FDA18A2A-63AD-5B43-BB58-3D0EE3FD47E0}" type="slidenum">
              <a:rPr lang="en-US" sz="1400"/>
              <a:pPr algn="r"/>
              <a:t>215</a:t>
            </a:fld>
            <a:endParaRPr lang="en-US" sz="1400"/>
          </a:p>
        </p:txBody>
      </p:sp>
    </p:spTree>
    <p:extLst>
      <p:ext uri="{BB962C8B-B14F-4D97-AF65-F5344CB8AC3E}">
        <p14:creationId xmlns:p14="http://schemas.microsoft.com/office/powerpoint/2010/main" val="144093633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p:txBody>
          <a:bodyPr/>
          <a:lstStyle/>
          <a:p>
            <a:r>
              <a:rPr lang="en-US" sz="6000">
                <a:latin typeface="Arial" charset="0"/>
                <a:ea typeface="MS PGothic" charset="0"/>
              </a:rPr>
              <a:t>Computability</a:t>
            </a:r>
          </a:p>
        </p:txBody>
      </p:sp>
      <p:sp>
        <p:nvSpPr>
          <p:cNvPr id="145411" name="Rectangle 3"/>
          <p:cNvSpPr>
            <a:spLocks noGrp="1" noChangeArrowheads="1"/>
          </p:cNvSpPr>
          <p:nvPr>
            <p:ph type="subTitle" idx="1"/>
          </p:nvPr>
        </p:nvSpPr>
        <p:spPr/>
        <p:txBody>
          <a:bodyPr/>
          <a:lstStyle/>
          <a:p>
            <a:r>
              <a:rPr lang="en-US">
                <a:solidFill>
                  <a:srgbClr val="CC3300"/>
                </a:solidFill>
                <a:latin typeface="Arial" charset="0"/>
                <a:ea typeface="MS PGothic" charset="0"/>
              </a:rPr>
              <a:t>The study of what can/cannot be done via purely mechanical means</a:t>
            </a:r>
          </a:p>
        </p:txBody>
      </p:sp>
    </p:spTree>
    <p:extLst>
      <p:ext uri="{BB962C8B-B14F-4D97-AF65-F5344CB8AC3E}">
        <p14:creationId xmlns:p14="http://schemas.microsoft.com/office/powerpoint/2010/main" val="339719220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ctrTitle"/>
          </p:nvPr>
        </p:nvSpPr>
        <p:spPr/>
        <p:txBody>
          <a:bodyPr/>
          <a:lstStyle/>
          <a:p>
            <a:pPr eaLnBrk="1" hangingPunct="1"/>
            <a:r>
              <a:rPr lang="en-US" sz="6000">
                <a:latin typeface="Arial" charset="0"/>
                <a:ea typeface="MS PGothic" charset="0"/>
              </a:rPr>
              <a:t>Basic Definitions</a:t>
            </a:r>
          </a:p>
        </p:txBody>
      </p:sp>
      <p:sp>
        <p:nvSpPr>
          <p:cNvPr id="51203"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The Preliminaries</a:t>
            </a:r>
          </a:p>
        </p:txBody>
      </p:sp>
    </p:spTree>
    <p:extLst>
      <p:ext uri="{BB962C8B-B14F-4D97-AF65-F5344CB8AC3E}">
        <p14:creationId xmlns:p14="http://schemas.microsoft.com/office/powerpoint/2010/main" val="372050005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322F9E7-6B1F-CC46-9E4E-D9B3BDA0BD44}" type="datetime1">
              <a:rPr lang="en-US" smtClean="0"/>
              <a:t>4/7/19</a:t>
            </a:fld>
            <a:endParaRPr lang="en-US"/>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283FED-ED95-F24F-B9B3-671F5C298DA0}" type="slidenum">
              <a:rPr lang="en-US"/>
              <a:pPr/>
              <a:t>218</a:t>
            </a:fld>
            <a:endParaRPr lang="en-US"/>
          </a:p>
        </p:txBody>
      </p:sp>
      <p:sp>
        <p:nvSpPr>
          <p:cNvPr id="59397" name="Rectangle 2"/>
          <p:cNvSpPr>
            <a:spLocks noGrp="1" noChangeArrowheads="1"/>
          </p:cNvSpPr>
          <p:nvPr>
            <p:ph type="title" idx="4294967295"/>
          </p:nvPr>
        </p:nvSpPr>
        <p:spPr/>
        <p:txBody>
          <a:bodyPr/>
          <a:lstStyle/>
          <a:p>
            <a:pPr eaLnBrk="1" hangingPunct="1"/>
            <a:r>
              <a:rPr lang="en-US">
                <a:latin typeface="Arial" charset="0"/>
                <a:ea typeface="MS PGothic" charset="0"/>
              </a:rPr>
              <a:t>Goals of Computability</a:t>
            </a:r>
          </a:p>
        </p:txBody>
      </p:sp>
      <p:sp>
        <p:nvSpPr>
          <p:cNvPr id="593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Provide precise characterizations (computational models) of the class of effective procedures / algorithms.</a:t>
            </a:r>
          </a:p>
          <a:p>
            <a:pPr eaLnBrk="1" hangingPunct="1">
              <a:lnSpc>
                <a:spcPct val="90000"/>
              </a:lnSpc>
            </a:pPr>
            <a:r>
              <a:rPr lang="en-US" sz="2400">
                <a:latin typeface="Arial" charset="0"/>
                <a:ea typeface="MS PGothic" charset="0"/>
              </a:rPr>
              <a:t>Study the boundaries between complete and incomplete models of computation.</a:t>
            </a:r>
          </a:p>
          <a:p>
            <a:pPr eaLnBrk="1" hangingPunct="1">
              <a:lnSpc>
                <a:spcPct val="90000"/>
              </a:lnSpc>
            </a:pPr>
            <a:r>
              <a:rPr lang="en-US" sz="2400">
                <a:latin typeface="Arial" charset="0"/>
                <a:ea typeface="MS PGothic" charset="0"/>
              </a:rPr>
              <a:t>Study the properties of classes of solvable and unsolvable problems.</a:t>
            </a:r>
          </a:p>
          <a:p>
            <a:pPr eaLnBrk="1" hangingPunct="1">
              <a:lnSpc>
                <a:spcPct val="90000"/>
              </a:lnSpc>
            </a:pPr>
            <a:r>
              <a:rPr lang="en-US" sz="2400">
                <a:latin typeface="Arial" charset="0"/>
                <a:ea typeface="MS PGothic" charset="0"/>
              </a:rPr>
              <a:t>Solve or prove unsolvable open problems.</a:t>
            </a:r>
          </a:p>
          <a:p>
            <a:pPr eaLnBrk="1" hangingPunct="1">
              <a:lnSpc>
                <a:spcPct val="90000"/>
              </a:lnSpc>
            </a:pPr>
            <a:r>
              <a:rPr lang="en-US" sz="2400">
                <a:latin typeface="Arial" charset="0"/>
                <a:ea typeface="MS PGothic" charset="0"/>
              </a:rPr>
              <a:t>Determine reducibility and equivalence relations among unsolvable problems.</a:t>
            </a:r>
          </a:p>
          <a:p>
            <a:pPr eaLnBrk="1" hangingPunct="1">
              <a:lnSpc>
                <a:spcPct val="90000"/>
              </a:lnSpc>
            </a:pPr>
            <a:r>
              <a:rPr lang="en-US" sz="2400">
                <a:latin typeface="Arial" charset="0"/>
                <a:ea typeface="MS PGothic" charset="0"/>
              </a:rPr>
              <a:t>Our added goal is to apply these techniques and results across multiple areas of Computer Science.</a:t>
            </a:r>
          </a:p>
        </p:txBody>
      </p:sp>
      <p:sp>
        <p:nvSpPr>
          <p:cNvPr id="593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D28B78B-0199-FB49-A86A-5CEED8EFF288}" type="slidenum">
              <a:rPr lang="en-US" sz="1400"/>
              <a:pPr algn="r" eaLnBrk="1" hangingPunct="1"/>
              <a:t>218</a:t>
            </a:fld>
            <a:endParaRPr lang="en-US" sz="1400"/>
          </a:p>
        </p:txBody>
      </p:sp>
      <p:sp>
        <p:nvSpPr>
          <p:cNvPr id="8" name="Footer Placeholder 4">
            <a:extLst>
              <a:ext uri="{FF2B5EF4-FFF2-40B4-BE49-F238E27FC236}">
                <a16:creationId xmlns:a16="http://schemas.microsoft.com/office/drawing/2014/main" id="{DAB20B55-4422-294C-ADF8-C79C602BE1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24068064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292C9B-4742-F54B-9AC8-FDB0AC1FD486}" type="datetime1">
              <a:rPr lang="en-US" smtClean="0"/>
              <a:t>4/7/19</a:t>
            </a:fld>
            <a:endParaRPr lang="en-US"/>
          </a:p>
        </p:txBody>
      </p:sp>
      <p:sp>
        <p:nvSpPr>
          <p:cNvPr id="522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9E506F-28DC-EF42-A537-2798C91B4D5E}" type="slidenum">
              <a:rPr lang="en-US"/>
              <a:pPr/>
              <a:t>219</a:t>
            </a:fld>
            <a:endParaRPr lang="en-US"/>
          </a:p>
        </p:txBody>
      </p:sp>
      <p:sp>
        <p:nvSpPr>
          <p:cNvPr id="52229" name="Rectangle 2"/>
          <p:cNvSpPr>
            <a:spLocks noGrp="1" noChangeArrowheads="1"/>
          </p:cNvSpPr>
          <p:nvPr>
            <p:ph type="title" idx="4294967295"/>
          </p:nvPr>
        </p:nvSpPr>
        <p:spPr/>
        <p:txBody>
          <a:bodyPr/>
          <a:lstStyle/>
          <a:p>
            <a:pPr eaLnBrk="1" hangingPunct="1"/>
            <a:r>
              <a:rPr lang="en-US">
                <a:latin typeface="Arial" charset="0"/>
                <a:ea typeface="MS PGothic" charset="0"/>
              </a:rPr>
              <a:t>Effective Procedure</a:t>
            </a:r>
          </a:p>
        </p:txBody>
      </p:sp>
      <p:sp>
        <p:nvSpPr>
          <p:cNvPr id="52230" name="Rectangle 3"/>
          <p:cNvSpPr>
            <a:spLocks noGrp="1" noChangeArrowheads="1"/>
          </p:cNvSpPr>
          <p:nvPr>
            <p:ph type="body" idx="4294967295"/>
          </p:nvPr>
        </p:nvSpPr>
        <p:spPr/>
        <p:txBody>
          <a:bodyPr/>
          <a:lstStyle/>
          <a:p>
            <a:pPr eaLnBrk="1" hangingPunct="1">
              <a:lnSpc>
                <a:spcPct val="80000"/>
              </a:lnSpc>
            </a:pPr>
            <a:r>
              <a:rPr lang="en-US" sz="2400" i="1">
                <a:solidFill>
                  <a:srgbClr val="CC3300"/>
                </a:solidFill>
                <a:latin typeface="Arial" charset="0"/>
                <a:ea typeface="MS PGothic" charset="0"/>
              </a:rPr>
              <a:t>A process whose execution is clearly specified to the smallest detail</a:t>
            </a:r>
            <a:endParaRPr lang="en-US" sz="2400">
              <a:solidFill>
                <a:srgbClr val="CC3300"/>
              </a:solidFill>
              <a:latin typeface="Arial" charset="0"/>
              <a:ea typeface="MS PGothic" charset="0"/>
            </a:endParaRPr>
          </a:p>
          <a:p>
            <a:pPr eaLnBrk="1" hangingPunct="1">
              <a:lnSpc>
                <a:spcPct val="80000"/>
              </a:lnSpc>
            </a:pPr>
            <a:r>
              <a:rPr lang="en-US" sz="2400">
                <a:latin typeface="Arial" charset="0"/>
                <a:ea typeface="MS PGothic" charset="0"/>
              </a:rPr>
              <a:t>Such procedures have, among other properties, the following:</a:t>
            </a:r>
          </a:p>
          <a:p>
            <a:pPr lvl="1" eaLnBrk="1" hangingPunct="1">
              <a:lnSpc>
                <a:spcPct val="80000"/>
              </a:lnSpc>
            </a:pPr>
            <a:r>
              <a:rPr lang="en-US" sz="2000">
                <a:latin typeface="Arial" charset="0"/>
                <a:ea typeface="MS PGothic" charset="0"/>
              </a:rPr>
              <a:t>Processes must be finitely describable and the language used to describe them must be over a finite alphabet.</a:t>
            </a:r>
          </a:p>
          <a:p>
            <a:pPr lvl="1" eaLnBrk="1" hangingPunct="1">
              <a:lnSpc>
                <a:spcPct val="80000"/>
              </a:lnSpc>
            </a:pPr>
            <a:r>
              <a:rPr lang="en-US" sz="2000">
                <a:latin typeface="Arial" charset="0"/>
                <a:ea typeface="MS PGothic" charset="0"/>
              </a:rPr>
              <a:t>The current state of the machine model must be finitely presentable.</a:t>
            </a:r>
          </a:p>
          <a:p>
            <a:pPr lvl="1" eaLnBrk="1" hangingPunct="1">
              <a:lnSpc>
                <a:spcPct val="80000"/>
              </a:lnSpc>
            </a:pPr>
            <a:r>
              <a:rPr lang="en-US" sz="2000">
                <a:latin typeface="Arial" charset="0"/>
                <a:ea typeface="MS PGothic" charset="0"/>
              </a:rPr>
              <a:t>Given the current state, the choice of actions (steps) to move to the next state must be easily determinable from the procedure</a:t>
            </a:r>
            <a:r>
              <a:rPr lang="ja-JP" altLang="en-US" sz="2000">
                <a:latin typeface="Arial" charset="0"/>
                <a:ea typeface="MS PGothic" charset="0"/>
              </a:rPr>
              <a:t>’</a:t>
            </a:r>
            <a:r>
              <a:rPr lang="en-US" altLang="ja-JP" sz="2000">
                <a:latin typeface="Arial" charset="0"/>
                <a:ea typeface="MS PGothic" charset="0"/>
              </a:rPr>
              <a:t>s description.</a:t>
            </a:r>
          </a:p>
          <a:p>
            <a:pPr lvl="1" eaLnBrk="1" hangingPunct="1">
              <a:lnSpc>
                <a:spcPct val="80000"/>
              </a:lnSpc>
            </a:pPr>
            <a:r>
              <a:rPr lang="en-US" sz="2000">
                <a:latin typeface="Arial" charset="0"/>
                <a:ea typeface="MS PGothic" charset="0"/>
              </a:rPr>
              <a:t>Each action (step) of the process must be capable of being carried out in a finite amount of time.</a:t>
            </a:r>
          </a:p>
          <a:p>
            <a:pPr lvl="1" eaLnBrk="1" hangingPunct="1">
              <a:lnSpc>
                <a:spcPct val="80000"/>
              </a:lnSpc>
            </a:pPr>
            <a:r>
              <a:rPr lang="en-US" sz="2000">
                <a:latin typeface="Arial" charset="0"/>
                <a:ea typeface="MS PGothic" charset="0"/>
              </a:rPr>
              <a:t>The semantics associated with each step must be clear and unambiguous.</a:t>
            </a:r>
          </a:p>
        </p:txBody>
      </p:sp>
      <p:sp>
        <p:nvSpPr>
          <p:cNvPr id="5223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2913263-5800-AA4D-9345-F2A3D84485B8}" type="slidenum">
              <a:rPr lang="en-US" sz="1400"/>
              <a:pPr algn="r" eaLnBrk="1" hangingPunct="1"/>
              <a:t>219</a:t>
            </a:fld>
            <a:endParaRPr lang="en-US" sz="1400"/>
          </a:p>
        </p:txBody>
      </p:sp>
      <p:sp>
        <p:nvSpPr>
          <p:cNvPr id="8" name="Footer Placeholder 4">
            <a:extLst>
              <a:ext uri="{FF2B5EF4-FFF2-40B4-BE49-F238E27FC236}">
                <a16:creationId xmlns:a16="http://schemas.microsoft.com/office/drawing/2014/main" id="{88DD70AC-10C9-7C46-B13F-FE13E7A03CF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028105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ea typeface="ＭＳ Ｐゴシック" pitchFamily="-111" charset="-128"/>
                <a:cs typeface="ＭＳ Ｐゴシック" pitchFamily="-111" charset="-128"/>
              </a:rPr>
              <a:t>Hard and Easy</a:t>
            </a:r>
          </a:p>
        </p:txBody>
      </p:sp>
      <p:sp>
        <p:nvSpPr>
          <p:cNvPr id="50179" name="Content Placeholder 2"/>
          <p:cNvSpPr>
            <a:spLocks noGrp="1"/>
          </p:cNvSpPr>
          <p:nvPr>
            <p:ph idx="1"/>
          </p:nvPr>
        </p:nvSpPr>
        <p:spPr/>
        <p:txBody>
          <a:bodyPr/>
          <a:lstStyle/>
          <a:p>
            <a:r>
              <a:rPr lang="en-US" sz="2400" u="sng" dirty="0">
                <a:ea typeface="ＭＳ Ｐゴシック" pitchFamily="-111" charset="-128"/>
                <a:cs typeface="ＭＳ Ｐゴシック" pitchFamily="-111" charset="-128"/>
              </a:rPr>
              <a:t>True Conjecture:</a:t>
            </a:r>
            <a:r>
              <a:rPr lang="en-US" sz="2400" dirty="0">
                <a:ea typeface="ＭＳ Ｐゴシック" pitchFamily="-111" charset="-128"/>
                <a:cs typeface="ＭＳ Ｐゴシック" pitchFamily="-111" charset="-128"/>
              </a:rPr>
              <a:t> If a problem is easy to solve, then it is easy to verify (just solve it and compare).</a:t>
            </a:r>
          </a:p>
          <a:p>
            <a:endParaRPr lang="en-US" sz="2400" dirty="0">
              <a:ea typeface="ＭＳ Ｐゴシック" pitchFamily="-111" charset="-128"/>
              <a:cs typeface="ＭＳ Ｐゴシック" pitchFamily="-111" charset="-128"/>
            </a:endParaRPr>
          </a:p>
          <a:p>
            <a:r>
              <a:rPr lang="en-US" sz="2400" u="sng" dirty="0">
                <a:ea typeface="ＭＳ Ｐゴシック" pitchFamily="-111" charset="-128"/>
                <a:cs typeface="ＭＳ Ｐゴシック" pitchFamily="-111" charset="-128"/>
              </a:rPr>
              <a:t>Contrapositive</a:t>
            </a:r>
            <a:r>
              <a:rPr lang="en-US" sz="2400" dirty="0">
                <a:ea typeface="ＭＳ Ｐゴシック" pitchFamily="-111" charset="-128"/>
                <a:cs typeface="ＭＳ Ｐゴシック" pitchFamily="-111" charset="-128"/>
              </a:rPr>
              <a:t>: If a problem is hard to verify, then it is (probably) hard to solve.</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There is nothing magical about Yes and No instances – sometimes the Yes instances are hard to verify and No instances are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And, of course, sometimes both are hard to verify.</a:t>
            </a:r>
          </a:p>
        </p:txBody>
      </p:sp>
      <p:sp>
        <p:nvSpPr>
          <p:cNvPr id="50180" name="Date Placeholder 3"/>
          <p:cNvSpPr>
            <a:spLocks noGrp="1"/>
          </p:cNvSpPr>
          <p:nvPr>
            <p:ph type="dt" sz="quarter" idx="10"/>
          </p:nvPr>
        </p:nvSpPr>
        <p:spPr>
          <a:noFill/>
        </p:spPr>
        <p:txBody>
          <a:bodyPr/>
          <a:lstStyle/>
          <a:p>
            <a:fld id="{FBAF2E53-0194-4142-9AE9-D07ECDCF8D3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018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0182" name="Slide Number Placeholder 5"/>
          <p:cNvSpPr>
            <a:spLocks noGrp="1"/>
          </p:cNvSpPr>
          <p:nvPr>
            <p:ph type="sldNum" sz="quarter" idx="12"/>
          </p:nvPr>
        </p:nvSpPr>
        <p:spPr>
          <a:noFill/>
        </p:spPr>
        <p:txBody>
          <a:bodyPr/>
          <a:lstStyle/>
          <a:p>
            <a:fld id="{79887F86-2D37-4F45-AC7D-B6B954D1AC7A}" type="slidenum">
              <a:rPr lang="en-US">
                <a:latin typeface="Arial" pitchFamily="-111" charset="0"/>
                <a:ea typeface="ＭＳ Ｐゴシック" pitchFamily="-111" charset="-128"/>
                <a:cs typeface="ＭＳ Ｐゴシック" pitchFamily="-111" charset="-128"/>
              </a:rPr>
              <a:pPr/>
              <a:t>22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7AE90EE-6E51-C043-9030-36CFF66AAA90}" type="datetime1">
              <a:rPr lang="en-US" smtClean="0"/>
              <a:t>4/7/19</a:t>
            </a:fld>
            <a:endParaRPr lang="en-US"/>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3C4772-15C0-9E40-914A-B271B67EF3BF}" type="slidenum">
              <a:rPr lang="en-US"/>
              <a:pPr/>
              <a:t>220</a:t>
            </a:fld>
            <a:endParaRPr lang="en-US"/>
          </a:p>
        </p:txBody>
      </p:sp>
      <p:sp>
        <p:nvSpPr>
          <p:cNvPr id="53253" name="Rectangle 2"/>
          <p:cNvSpPr>
            <a:spLocks noGrp="1" noChangeArrowheads="1"/>
          </p:cNvSpPr>
          <p:nvPr>
            <p:ph type="title" idx="4294967295"/>
          </p:nvPr>
        </p:nvSpPr>
        <p:spPr/>
        <p:txBody>
          <a:bodyPr/>
          <a:lstStyle/>
          <a:p>
            <a:pPr eaLnBrk="1" hangingPunct="1"/>
            <a:r>
              <a:rPr lang="en-US">
                <a:latin typeface="Arial" charset="0"/>
                <a:ea typeface="MS PGothic" charset="0"/>
              </a:rPr>
              <a:t>Algorithm</a:t>
            </a:r>
          </a:p>
        </p:txBody>
      </p:sp>
      <p:sp>
        <p:nvSpPr>
          <p:cNvPr id="53254" name="Rectangle 3"/>
          <p:cNvSpPr>
            <a:spLocks noGrp="1" noChangeArrowheads="1"/>
          </p:cNvSpPr>
          <p:nvPr>
            <p:ph type="body" idx="4294967295"/>
          </p:nvPr>
        </p:nvSpPr>
        <p:spPr/>
        <p:txBody>
          <a:bodyPr/>
          <a:lstStyle/>
          <a:p>
            <a:pPr eaLnBrk="1" hangingPunct="1"/>
            <a:r>
              <a:rPr lang="en-US" i="1">
                <a:solidFill>
                  <a:srgbClr val="CC3300"/>
                </a:solidFill>
                <a:latin typeface="Arial" charset="0"/>
                <a:ea typeface="MS PGothic" charset="0"/>
              </a:rPr>
              <a:t>An effective procedure that halts on all input</a:t>
            </a:r>
          </a:p>
          <a:p>
            <a:pPr eaLnBrk="1" hangingPunct="1"/>
            <a:r>
              <a:rPr lang="en-US">
                <a:latin typeface="Arial" charset="0"/>
                <a:ea typeface="MS PGothic" charset="0"/>
              </a:rPr>
              <a:t>The key term here is </a:t>
            </a:r>
            <a:r>
              <a:rPr lang="ja-JP" altLang="en-US">
                <a:latin typeface="Arial" charset="0"/>
                <a:ea typeface="MS PGothic" charset="0"/>
              </a:rPr>
              <a:t>“</a:t>
            </a:r>
            <a:r>
              <a:rPr lang="en-US" altLang="ja-JP" i="1">
                <a:latin typeface="Arial" charset="0"/>
                <a:ea typeface="MS PGothic" charset="0"/>
              </a:rPr>
              <a:t>halts on all input</a:t>
            </a:r>
            <a:r>
              <a:rPr lang="ja-JP" altLang="en-US" i="1">
                <a:latin typeface="Arial" charset="0"/>
                <a:ea typeface="MS PGothic" charset="0"/>
              </a:rPr>
              <a:t>”</a:t>
            </a:r>
            <a:endParaRPr lang="en-US" altLang="ja-JP" i="1">
              <a:latin typeface="Arial" charset="0"/>
              <a:ea typeface="MS PGothic" charset="0"/>
            </a:endParaRPr>
          </a:p>
          <a:p>
            <a:pPr eaLnBrk="1" hangingPunct="1"/>
            <a:r>
              <a:rPr lang="en-US">
                <a:latin typeface="Arial" charset="0"/>
                <a:ea typeface="MS PGothic" charset="0"/>
              </a:rPr>
              <a:t>By contrast, an effective procedure may halt on all, none or some of its input.</a:t>
            </a:r>
          </a:p>
          <a:p>
            <a:pPr eaLnBrk="1" hangingPunct="1"/>
            <a:r>
              <a:rPr lang="en-US">
                <a:latin typeface="Arial" charset="0"/>
                <a:ea typeface="MS PGothic" charset="0"/>
              </a:rPr>
              <a:t>The domain of an algorithm is its entire domain of possible inputs.</a:t>
            </a:r>
          </a:p>
        </p:txBody>
      </p:sp>
      <p:sp>
        <p:nvSpPr>
          <p:cNvPr id="5325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08776B1-17C3-6542-9F3E-A7C640CF6CA5}" type="slidenum">
              <a:rPr lang="en-US" sz="1400"/>
              <a:pPr algn="r" eaLnBrk="1" hangingPunct="1"/>
              <a:t>220</a:t>
            </a:fld>
            <a:endParaRPr lang="en-US" sz="1400"/>
          </a:p>
        </p:txBody>
      </p:sp>
      <p:sp>
        <p:nvSpPr>
          <p:cNvPr id="8" name="Footer Placeholder 4">
            <a:extLst>
              <a:ext uri="{FF2B5EF4-FFF2-40B4-BE49-F238E27FC236}">
                <a16:creationId xmlns:a16="http://schemas.microsoft.com/office/drawing/2014/main" id="{10B4B729-F8FD-4241-A89B-35F5C203BBD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63621447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B3F89D-3819-5547-BB3C-A1C1FF001D5C}" type="datetime1">
              <a:rPr lang="en-US" smtClean="0"/>
              <a:t>4/7/19</a:t>
            </a:fld>
            <a:endParaRPr lang="en-US"/>
          </a:p>
        </p:txBody>
      </p:sp>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36ECD8-3782-C94D-9CC1-9E20DE25EDBE}" type="slidenum">
              <a:rPr lang="en-US"/>
              <a:pPr/>
              <a:t>221</a:t>
            </a:fld>
            <a:endParaRPr lang="en-US"/>
          </a:p>
        </p:txBody>
      </p:sp>
      <p:sp>
        <p:nvSpPr>
          <p:cNvPr id="54277" name="Rectangle 2"/>
          <p:cNvSpPr>
            <a:spLocks noGrp="1" noChangeArrowheads="1"/>
          </p:cNvSpPr>
          <p:nvPr>
            <p:ph type="title" idx="4294967295"/>
          </p:nvPr>
        </p:nvSpPr>
        <p:spPr/>
        <p:txBody>
          <a:bodyPr/>
          <a:lstStyle/>
          <a:p>
            <a:pPr eaLnBrk="1" hangingPunct="1"/>
            <a:r>
              <a:rPr lang="en-US">
                <a:latin typeface="Arial" charset="0"/>
                <a:ea typeface="MS PGothic" charset="0"/>
              </a:rPr>
              <a:t>Sets and Decision Problems</a:t>
            </a:r>
          </a:p>
        </p:txBody>
      </p:sp>
      <p:sp>
        <p:nvSpPr>
          <p:cNvPr id="54278" name="Rectangle 3"/>
          <p:cNvSpPr>
            <a:spLocks noGrp="1" noChangeArrowheads="1"/>
          </p:cNvSpPr>
          <p:nvPr>
            <p:ph type="body" idx="4294967295"/>
          </p:nvPr>
        </p:nvSpPr>
        <p:spPr/>
        <p:txBody>
          <a:bodyPr/>
          <a:lstStyle/>
          <a:p>
            <a:pPr eaLnBrk="1" hangingPunct="1"/>
            <a:r>
              <a:rPr lang="en-US" u="sng">
                <a:ea typeface="ＭＳ Ｐゴシック" pitchFamily="-111" charset="-128"/>
                <a:cs typeface="ＭＳ Ｐゴシック" pitchFamily="-111" charset="-128"/>
              </a:rPr>
              <a:t>Set</a:t>
            </a:r>
            <a:r>
              <a:rPr lang="en-US">
                <a:ea typeface="ＭＳ Ｐゴシック" pitchFamily="-111" charset="-128"/>
                <a:cs typeface="ＭＳ Ｐゴシック" pitchFamily="-111" charset="-128"/>
              </a:rPr>
              <a:t> -- A collection of atoms from some universe </a:t>
            </a:r>
            <a:r>
              <a:rPr lang="en-US" b="1">
                <a:ea typeface="ＭＳ Ｐゴシック" pitchFamily="-111" charset="-128"/>
                <a:cs typeface="ＭＳ Ｐゴシック" pitchFamily="-111" charset="-128"/>
              </a:rPr>
              <a:t>U</a:t>
            </a:r>
            <a:r>
              <a:rPr lang="en-US">
                <a:ea typeface="ＭＳ Ｐゴシック" pitchFamily="-111" charset="-128"/>
                <a:cs typeface="ＭＳ Ｐゴシック" pitchFamily="-111" charset="-128"/>
              </a:rPr>
              <a:t>.  </a:t>
            </a:r>
            <a:r>
              <a:rPr lang="en-US" b="1" err="1">
                <a:ea typeface="ＭＳ Ｐゴシック" pitchFamily="-111" charset="-128"/>
                <a:cs typeface="ＭＳ Ｐゴシック" pitchFamily="-111" charset="-128"/>
              </a:rPr>
              <a:t>Ø</a:t>
            </a:r>
            <a:r>
              <a:rPr lang="en-US">
                <a:ea typeface="ＭＳ Ｐゴシック" pitchFamily="-111" charset="-128"/>
                <a:cs typeface="ＭＳ Ｐゴシック" pitchFamily="-111" charset="-128"/>
              </a:rPr>
              <a:t> denotes the empty set.</a:t>
            </a:r>
            <a:endParaRPr lang="en-US" u="sng">
              <a:ea typeface="ＭＳ Ｐゴシック" pitchFamily="-111" charset="-128"/>
              <a:cs typeface="ＭＳ Ｐゴシック" pitchFamily="-111" charset="-128"/>
            </a:endParaRPr>
          </a:p>
          <a:p>
            <a:pPr eaLnBrk="1" hangingPunct="1"/>
            <a:r>
              <a:rPr lang="en-US" u="sng">
                <a:ea typeface="ＭＳ Ｐゴシック" pitchFamily="-111" charset="-128"/>
                <a:cs typeface="ＭＳ Ｐゴシック" pitchFamily="-111" charset="-128"/>
              </a:rPr>
              <a:t>(Decision) Problem</a:t>
            </a:r>
            <a:r>
              <a:rPr lang="en-US">
                <a:ea typeface="ＭＳ Ｐゴシック" pitchFamily="-111" charset="-128"/>
                <a:cs typeface="ＭＳ Ｐゴシック" pitchFamily="-111" charset="-128"/>
              </a:rPr>
              <a:t> -- A set of questions, each of which has answer “yes” or “no”.</a:t>
            </a:r>
            <a:endParaRPr lang="en-US" u="sng">
              <a:ea typeface="ＭＳ Ｐゴシック" pitchFamily="-111" charset="-128"/>
              <a:cs typeface="ＭＳ Ｐゴシック" pitchFamily="-111" charset="-128"/>
            </a:endParaRPr>
          </a:p>
        </p:txBody>
      </p:sp>
      <p:sp>
        <p:nvSpPr>
          <p:cNvPr id="542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A0A007C-A182-0546-B964-F9FD752B752C}" type="slidenum">
              <a:rPr lang="en-US" sz="1400"/>
              <a:pPr algn="r" eaLnBrk="1" hangingPunct="1"/>
              <a:t>221</a:t>
            </a:fld>
            <a:endParaRPr lang="en-US" sz="1400"/>
          </a:p>
        </p:txBody>
      </p:sp>
      <p:sp>
        <p:nvSpPr>
          <p:cNvPr id="8" name="Footer Placeholder 4">
            <a:extLst>
              <a:ext uri="{FF2B5EF4-FFF2-40B4-BE49-F238E27FC236}">
                <a16:creationId xmlns:a16="http://schemas.microsoft.com/office/drawing/2014/main" id="{2D044859-DF99-3D47-9A94-BED65BFAF5B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55130535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F5B0F53-6DCF-3C40-91DC-1471FAB735A8}" type="datetime1">
              <a:rPr lang="en-US" smtClean="0"/>
              <a:t>4/7/19</a:t>
            </a:fld>
            <a:endParaRPr lang="en-US"/>
          </a:p>
        </p:txBody>
      </p:sp>
      <p:sp>
        <p:nvSpPr>
          <p:cNvPr id="146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998A1D-CF70-D641-9DF2-9AC6C464ADBA}" type="slidenum">
              <a:rPr lang="en-US"/>
              <a:pPr/>
              <a:t>222</a:t>
            </a:fld>
            <a:endParaRPr lang="en-US"/>
          </a:p>
        </p:txBody>
      </p:sp>
      <p:sp>
        <p:nvSpPr>
          <p:cNvPr id="146437" name="Rectangle 2"/>
          <p:cNvSpPr>
            <a:spLocks noGrp="1" noChangeArrowheads="1"/>
          </p:cNvSpPr>
          <p:nvPr>
            <p:ph type="title" idx="4294967295"/>
          </p:nvPr>
        </p:nvSpPr>
        <p:spPr/>
        <p:txBody>
          <a:bodyPr/>
          <a:lstStyle/>
          <a:p>
            <a:pPr eaLnBrk="1" hangingPunct="1"/>
            <a:r>
              <a:rPr lang="en-US">
                <a:latin typeface="Arial" charset="0"/>
                <a:ea typeface="MS PGothic" charset="0"/>
              </a:rPr>
              <a:t>Categorizing Problems (Sets)</a:t>
            </a:r>
          </a:p>
        </p:txBody>
      </p:sp>
      <p:sp>
        <p:nvSpPr>
          <p:cNvPr id="146438" name="Rectangle 3"/>
          <p:cNvSpPr>
            <a:spLocks noGrp="1" noChangeArrowheads="1"/>
          </p:cNvSpPr>
          <p:nvPr>
            <p:ph type="body" idx="4294967295"/>
          </p:nvPr>
        </p:nvSpPr>
        <p:spPr/>
        <p:txBody>
          <a:bodyPr/>
          <a:lstStyle/>
          <a:p>
            <a:pPr eaLnBrk="1" hangingPunct="1"/>
            <a:r>
              <a:rPr lang="en-US" sz="2800" u="sng">
                <a:latin typeface="Arial" charset="0"/>
                <a:ea typeface="MS PGothic" charset="0"/>
              </a:rPr>
              <a:t>Solvable or Decidable</a:t>
            </a:r>
            <a:r>
              <a:rPr lang="en-US" sz="2800">
                <a:latin typeface="Arial" charset="0"/>
                <a:ea typeface="MS PGothic" charset="0"/>
              </a:rPr>
              <a:t> -- A problem P is said to be solvable (decidable) if there exists an algorithm F which, when applied to a question q in P, produces the correct answer (</a:t>
            </a:r>
            <a:r>
              <a:rPr lang="ja-JP" altLang="en-US" sz="2800">
                <a:latin typeface="Arial" charset="0"/>
                <a:ea typeface="MS PGothic" charset="0"/>
              </a:rPr>
              <a:t>“</a:t>
            </a:r>
            <a:r>
              <a:rPr lang="en-US" altLang="ja-JP" sz="2800">
                <a:latin typeface="Arial" charset="0"/>
                <a:ea typeface="MS PGothic" charset="0"/>
              </a:rPr>
              <a:t>yes</a:t>
            </a:r>
            <a:r>
              <a:rPr lang="ja-JP" altLang="en-US" sz="2800">
                <a:latin typeface="Arial" charset="0"/>
                <a:ea typeface="MS PGothic" charset="0"/>
              </a:rPr>
              <a:t>”</a:t>
            </a:r>
            <a:r>
              <a:rPr lang="en-US" altLang="ja-JP" sz="2800">
                <a:latin typeface="Arial" charset="0"/>
                <a:ea typeface="MS PGothic" charset="0"/>
              </a:rPr>
              <a:t> or </a:t>
            </a:r>
            <a:r>
              <a:rPr lang="ja-JP" altLang="en-US" sz="2800">
                <a:latin typeface="Arial" charset="0"/>
                <a:ea typeface="MS PGothic" charset="0"/>
              </a:rPr>
              <a:t>“</a:t>
            </a:r>
            <a:r>
              <a:rPr lang="en-US" altLang="ja-JP" sz="2800">
                <a:latin typeface="Arial" charset="0"/>
                <a:ea typeface="MS PGothic" charset="0"/>
              </a:rPr>
              <a:t>no</a:t>
            </a:r>
            <a:r>
              <a:rPr lang="ja-JP" altLang="en-US" sz="2800">
                <a:latin typeface="Arial" charset="0"/>
                <a:ea typeface="MS PGothic" charset="0"/>
              </a:rPr>
              <a:t>”</a:t>
            </a:r>
            <a:r>
              <a:rPr lang="en-US" altLang="ja-JP" sz="2800">
                <a:latin typeface="Arial" charset="0"/>
                <a:ea typeface="MS PGothic" charset="0"/>
              </a:rPr>
              <a:t>).</a:t>
            </a:r>
            <a:endParaRPr lang="en-US" altLang="ja-JP" sz="2800" u="sng">
              <a:latin typeface="Arial" charset="0"/>
              <a:ea typeface="MS PGothic" charset="0"/>
            </a:endParaRPr>
          </a:p>
          <a:p>
            <a:pPr eaLnBrk="1" hangingPunct="1"/>
            <a:r>
              <a:rPr lang="en-US" sz="2800" u="sng">
                <a:latin typeface="Arial" charset="0"/>
                <a:ea typeface="MS PGothic" charset="0"/>
              </a:rPr>
              <a:t>Solved</a:t>
            </a:r>
            <a:r>
              <a:rPr lang="en-US" sz="2800">
                <a:latin typeface="Arial" charset="0"/>
                <a:ea typeface="MS PGothic" charset="0"/>
              </a:rPr>
              <a:t> -- A problem P is said to solved if P is solvable and we have produced its solution.</a:t>
            </a:r>
            <a:endParaRPr lang="en-US" sz="2800" u="sng">
              <a:latin typeface="Arial" charset="0"/>
              <a:ea typeface="MS PGothic" charset="0"/>
            </a:endParaRPr>
          </a:p>
          <a:p>
            <a:pPr eaLnBrk="1" hangingPunct="1"/>
            <a:r>
              <a:rPr lang="en-US" sz="2800" u="sng">
                <a:latin typeface="Arial" charset="0"/>
                <a:ea typeface="MS PGothic" charset="0"/>
              </a:rPr>
              <a:t>Unsolved, Unsolvable (Undecidable) </a:t>
            </a:r>
            <a:r>
              <a:rPr lang="en-US" sz="2800">
                <a:latin typeface="Arial" charset="0"/>
                <a:ea typeface="MS PGothic" charset="0"/>
              </a:rPr>
              <a:t>-- Complements of above</a:t>
            </a:r>
          </a:p>
        </p:txBody>
      </p:sp>
      <p:sp>
        <p:nvSpPr>
          <p:cNvPr id="14643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E4C4DE9-31B0-8C4F-8CFB-E3394EE45D5D}" type="slidenum">
              <a:rPr lang="en-US" sz="1400"/>
              <a:pPr algn="r" eaLnBrk="1" hangingPunct="1"/>
              <a:t>222</a:t>
            </a:fld>
            <a:endParaRPr lang="en-US" sz="1400"/>
          </a:p>
        </p:txBody>
      </p:sp>
      <p:sp>
        <p:nvSpPr>
          <p:cNvPr id="8" name="Footer Placeholder 4">
            <a:extLst>
              <a:ext uri="{FF2B5EF4-FFF2-40B4-BE49-F238E27FC236}">
                <a16:creationId xmlns:a16="http://schemas.microsoft.com/office/drawing/2014/main" id="{DDD4AEEC-B907-F44A-AAA5-1357D4ED7BE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00967745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3B0820-C973-A34A-B520-84CEE90C7B65}" type="datetime1">
              <a:rPr lang="en-US" smtClean="0"/>
              <a:t>4/7/19</a:t>
            </a:fld>
            <a:endParaRPr lang="en-US"/>
          </a:p>
        </p:txBody>
      </p:sp>
      <p:sp>
        <p:nvSpPr>
          <p:cNvPr id="147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EA9BCE-BD32-444F-8BCE-EFBB5BA2A5CC}" type="slidenum">
              <a:rPr lang="en-US"/>
              <a:pPr/>
              <a:t>223</a:t>
            </a:fld>
            <a:endParaRPr lang="en-US"/>
          </a:p>
        </p:txBody>
      </p:sp>
      <p:sp>
        <p:nvSpPr>
          <p:cNvPr id="147461" name="Rectangle 2"/>
          <p:cNvSpPr>
            <a:spLocks noGrp="1" noChangeArrowheads="1"/>
          </p:cNvSpPr>
          <p:nvPr>
            <p:ph type="title" idx="4294967295"/>
          </p:nvPr>
        </p:nvSpPr>
        <p:spPr/>
        <p:txBody>
          <a:bodyPr/>
          <a:lstStyle/>
          <a:p>
            <a:pPr eaLnBrk="1" hangingPunct="1"/>
            <a:r>
              <a:rPr lang="en-US" sz="4000">
                <a:latin typeface="Arial" charset="0"/>
                <a:ea typeface="MS PGothic" charset="0"/>
              </a:rPr>
              <a:t>Categorizing Problems (Sets) # 2</a:t>
            </a:r>
          </a:p>
        </p:txBody>
      </p:sp>
      <p:sp>
        <p:nvSpPr>
          <p:cNvPr id="147462" name="Rectangle 3"/>
          <p:cNvSpPr>
            <a:spLocks noGrp="1" noChangeArrowheads="1"/>
          </p:cNvSpPr>
          <p:nvPr>
            <p:ph type="body" idx="4294967295"/>
          </p:nvPr>
        </p:nvSpPr>
        <p:spPr/>
        <p:txBody>
          <a:bodyPr/>
          <a:lstStyle/>
          <a:p>
            <a:pPr eaLnBrk="1" hangingPunct="1">
              <a:lnSpc>
                <a:spcPct val="80000"/>
              </a:lnSpc>
            </a:pPr>
            <a:r>
              <a:rPr lang="en-US" sz="2400" u="sng" dirty="0">
                <a:latin typeface="Arial" charset="0"/>
                <a:ea typeface="MS PGothic" charset="0"/>
              </a:rPr>
              <a:t>Recursively enumerable</a:t>
            </a:r>
            <a:r>
              <a:rPr lang="en-US" sz="2400" dirty="0">
                <a:latin typeface="Arial" charset="0"/>
                <a:ea typeface="MS PGothic" charset="0"/>
              </a:rPr>
              <a:t> -- A set S is recursively enumerable (</a:t>
            </a:r>
            <a:r>
              <a:rPr lang="en-US" sz="2400" u="sng" dirty="0">
                <a:latin typeface="Arial" charset="0"/>
                <a:ea typeface="MS PGothic" charset="0"/>
              </a:rPr>
              <a:t>re)</a:t>
            </a:r>
            <a:r>
              <a:rPr lang="en-US" sz="2400" dirty="0">
                <a:latin typeface="Arial" charset="0"/>
                <a:ea typeface="MS PGothic" charset="0"/>
              </a:rPr>
              <a:t> if S is empty (S = Ø) or there exists an algorithm F, over the natural numbers </a:t>
            </a:r>
            <a:r>
              <a:rPr lang="en-US" sz="2400" b="1" i="1" dirty="0">
                <a:latin typeface="Arial" charset="0"/>
                <a:ea typeface="MS PGothic" charset="0"/>
                <a:sym typeface="Symbol" charset="0"/>
              </a:rPr>
              <a:t>N</a:t>
            </a:r>
            <a:r>
              <a:rPr lang="en-US" sz="2400" dirty="0">
                <a:latin typeface="Arial" charset="0"/>
                <a:ea typeface="MS PGothic" charset="0"/>
              </a:rPr>
              <a:t>, whose range is exactly S.  A problem is said to be re if the set associated with it is re.</a:t>
            </a:r>
            <a:endParaRPr lang="en-US" sz="2400" u="sng" dirty="0">
              <a:latin typeface="Arial" charset="0"/>
              <a:ea typeface="MS PGothic" charset="0"/>
            </a:endParaRPr>
          </a:p>
          <a:p>
            <a:pPr eaLnBrk="1" hangingPunct="1">
              <a:lnSpc>
                <a:spcPct val="80000"/>
              </a:lnSpc>
            </a:pPr>
            <a:r>
              <a:rPr lang="en-US" sz="2400" u="sng" dirty="0">
                <a:latin typeface="Arial" charset="0"/>
                <a:ea typeface="MS PGothic" charset="0"/>
              </a:rPr>
              <a:t>Semi-Decidable</a:t>
            </a:r>
            <a:r>
              <a:rPr lang="en-US" sz="2400" dirty="0">
                <a:latin typeface="Arial" charset="0"/>
                <a:ea typeface="MS PGothic" charset="0"/>
              </a:rPr>
              <a:t> -- A problem is said to be semi-decidable if there is an effective procedure F which, when applied to a question q in P, produces the answer </a:t>
            </a:r>
            <a:r>
              <a:rPr lang="ja-JP" altLang="en-US" sz="2400" dirty="0">
                <a:latin typeface="Arial" charset="0"/>
                <a:ea typeface="MS PGothic" charset="0"/>
              </a:rPr>
              <a:t>“</a:t>
            </a:r>
            <a:r>
              <a:rPr lang="en-US" altLang="ja-JP" sz="2400" dirty="0">
                <a:latin typeface="Arial" charset="0"/>
                <a:ea typeface="MS PGothic" charset="0"/>
              </a:rPr>
              <a:t>yes</a:t>
            </a:r>
            <a:r>
              <a:rPr lang="ja-JP" altLang="en-US" sz="2400" dirty="0">
                <a:latin typeface="Arial" charset="0"/>
                <a:ea typeface="MS PGothic" charset="0"/>
              </a:rPr>
              <a:t>”</a:t>
            </a:r>
            <a:r>
              <a:rPr lang="en-US" altLang="ja-JP" sz="2400" dirty="0">
                <a:latin typeface="Arial" charset="0"/>
                <a:ea typeface="MS PGothic" charset="0"/>
              </a:rPr>
              <a:t> if and only if q has answer </a:t>
            </a:r>
            <a:r>
              <a:rPr lang="ja-JP" altLang="en-US" sz="2400" dirty="0">
                <a:latin typeface="Arial" charset="0"/>
                <a:ea typeface="MS PGothic" charset="0"/>
              </a:rPr>
              <a:t>“</a:t>
            </a:r>
            <a:r>
              <a:rPr lang="en-US" altLang="ja-JP" sz="2400" dirty="0">
                <a:latin typeface="Arial" charset="0"/>
                <a:ea typeface="MS PGothic" charset="0"/>
              </a:rPr>
              <a:t>yes</a:t>
            </a:r>
            <a:r>
              <a:rPr lang="ja-JP" altLang="en-US" sz="2400" dirty="0">
                <a:latin typeface="Arial" charset="0"/>
                <a:ea typeface="MS PGothic" charset="0"/>
              </a:rPr>
              <a:t>”</a:t>
            </a:r>
            <a:r>
              <a:rPr lang="en-US" altLang="ja-JP" sz="2400" dirty="0">
                <a:latin typeface="Arial" charset="0"/>
                <a:ea typeface="MS PGothic" charset="0"/>
              </a:rPr>
              <a:t>.  F need not halt if q has answer </a:t>
            </a:r>
            <a:r>
              <a:rPr lang="ja-JP" altLang="en-US" sz="2400" dirty="0">
                <a:latin typeface="Arial" charset="0"/>
                <a:ea typeface="MS PGothic" charset="0"/>
              </a:rPr>
              <a:t>“</a:t>
            </a:r>
            <a:r>
              <a:rPr lang="en-US" altLang="ja-JP" sz="2400" dirty="0">
                <a:latin typeface="Arial" charset="0"/>
                <a:ea typeface="MS PGothic" charset="0"/>
              </a:rPr>
              <a:t>no</a:t>
            </a:r>
            <a:r>
              <a:rPr lang="ja-JP" altLang="en-US" sz="2400" dirty="0">
                <a:latin typeface="Arial" charset="0"/>
                <a:ea typeface="MS PGothic" charset="0"/>
              </a:rPr>
              <a:t>”</a:t>
            </a:r>
            <a:r>
              <a:rPr lang="en-US" altLang="ja-JP" sz="2400" dirty="0">
                <a:latin typeface="Arial" charset="0"/>
                <a:ea typeface="MS PGothic" charset="0"/>
              </a:rPr>
              <a:t>.</a:t>
            </a:r>
          </a:p>
          <a:p>
            <a:pPr eaLnBrk="1" hangingPunct="1">
              <a:lnSpc>
                <a:spcPct val="80000"/>
              </a:lnSpc>
            </a:pPr>
            <a:r>
              <a:rPr lang="en-US" sz="2400" dirty="0">
                <a:latin typeface="Arial" charset="0"/>
                <a:ea typeface="MS PGothic" charset="0"/>
              </a:rPr>
              <a:t>Semi-decidable is the same as the notion of </a:t>
            </a:r>
            <a:r>
              <a:rPr lang="en-US" sz="2400" u="sng" dirty="0">
                <a:latin typeface="Arial" charset="0"/>
                <a:ea typeface="MS PGothic" charset="0"/>
              </a:rPr>
              <a:t>recognizable</a:t>
            </a:r>
            <a:r>
              <a:rPr lang="en-US" sz="2400" dirty="0">
                <a:latin typeface="Arial" charset="0"/>
                <a:ea typeface="MS PGothic" charset="0"/>
              </a:rPr>
              <a:t> used in the text.</a:t>
            </a:r>
          </a:p>
        </p:txBody>
      </p:sp>
      <p:sp>
        <p:nvSpPr>
          <p:cNvPr id="1474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6BF31DA-0C64-E349-86D0-558FD10A9BC5}" type="slidenum">
              <a:rPr lang="en-US" sz="1400"/>
              <a:pPr algn="r" eaLnBrk="1" hangingPunct="1"/>
              <a:t>223</a:t>
            </a:fld>
            <a:endParaRPr lang="en-US" sz="1400"/>
          </a:p>
        </p:txBody>
      </p:sp>
      <p:sp>
        <p:nvSpPr>
          <p:cNvPr id="8" name="Footer Placeholder 4">
            <a:extLst>
              <a:ext uri="{FF2B5EF4-FFF2-40B4-BE49-F238E27FC236}">
                <a16:creationId xmlns:a16="http://schemas.microsoft.com/office/drawing/2014/main" id="{2AF491F9-F6F0-2148-93E9-74B8EF0E7C7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6884969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dt" sz="quarter" idx="10"/>
          </p:nvPr>
        </p:nvSpPr>
        <p:spPr>
          <a:noFill/>
        </p:spPr>
        <p:txBody>
          <a:bodyPr/>
          <a:lstStyle/>
          <a:p>
            <a:fld id="{D351705A-374A-8146-A7DD-1D620D9FB22F}" type="datetime1">
              <a:rPr lang="en-US" smtClean="0">
                <a:latin typeface="Arial" pitchFamily="-111" charset="0"/>
                <a:ea typeface="ＭＳ Ｐゴシック" pitchFamily="-111" charset="-128"/>
                <a:cs typeface="ＭＳ Ｐゴシック" pitchFamily="-111" charset="-128"/>
              </a:rPr>
              <a:t>4/7/19</a:t>
            </a:fld>
            <a:endParaRPr lang="en-US">
              <a:latin typeface="Arial" pitchFamily="-111" charset="0"/>
              <a:ea typeface="ＭＳ Ｐゴシック" pitchFamily="-111" charset="-128"/>
              <a:cs typeface="ＭＳ Ｐゴシック" pitchFamily="-111" charset="-128"/>
            </a:endParaRPr>
          </a:p>
        </p:txBody>
      </p:sp>
      <p:sp>
        <p:nvSpPr>
          <p:cNvPr id="98308" name="Slide Number Placeholder 3"/>
          <p:cNvSpPr>
            <a:spLocks noGrp="1"/>
          </p:cNvSpPr>
          <p:nvPr>
            <p:ph type="sldNum" sz="quarter" idx="12"/>
          </p:nvPr>
        </p:nvSpPr>
        <p:spPr>
          <a:noFill/>
        </p:spPr>
        <p:txBody>
          <a:bodyPr/>
          <a:lstStyle/>
          <a:p>
            <a:fld id="{45972CA8-C401-0F4E-B922-4C2195DDA1EA}" type="slidenum">
              <a:rPr lang="en-US">
                <a:latin typeface="Arial" pitchFamily="-111" charset="0"/>
                <a:ea typeface="ＭＳ Ｐゴシック" pitchFamily="-111" charset="-128"/>
                <a:cs typeface="ＭＳ Ｐゴシック" pitchFamily="-111" charset="-128"/>
              </a:rPr>
              <a:pPr/>
              <a:t>224</a:t>
            </a:fld>
            <a:endParaRPr lang="en-US">
              <a:latin typeface="Arial" pitchFamily="-111" charset="0"/>
              <a:ea typeface="ＭＳ Ｐゴシック" pitchFamily="-111" charset="-128"/>
              <a:cs typeface="ＭＳ Ｐゴシック" pitchFamily="-111" charset="-128"/>
            </a:endParaRPr>
          </a:p>
        </p:txBody>
      </p:sp>
      <p:sp>
        <p:nvSpPr>
          <p:cNvPr id="983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Immediate Implications</a:t>
            </a:r>
          </a:p>
        </p:txBody>
      </p:sp>
      <p:sp>
        <p:nvSpPr>
          <p:cNvPr id="98310" name="Rectangle 3"/>
          <p:cNvSpPr>
            <a:spLocks noGrp="1" noChangeArrowheads="1"/>
          </p:cNvSpPr>
          <p:nvPr>
            <p:ph type="body" idx="4294967295"/>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solved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 (re, recognizable).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non-re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unsolved.</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finite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a:t>
            </a:r>
          </a:p>
        </p:txBody>
      </p:sp>
      <p:sp>
        <p:nvSpPr>
          <p:cNvPr id="983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541EF80-2D74-3940-94BF-127CB0B8B16D}" type="slidenum">
              <a:rPr lang="en-US" sz="1400"/>
              <a:pPr algn="r"/>
              <a:t>224</a:t>
            </a:fld>
            <a:endParaRPr lang="en-US" sz="1400"/>
          </a:p>
        </p:txBody>
      </p:sp>
      <p:sp>
        <p:nvSpPr>
          <p:cNvPr id="8" name="Footer Placeholder 4">
            <a:extLst>
              <a:ext uri="{FF2B5EF4-FFF2-40B4-BE49-F238E27FC236}">
                <a16:creationId xmlns:a16="http://schemas.microsoft.com/office/drawing/2014/main" id="{1281548B-FA30-F142-ACE9-37713A346F1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42383475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Slightly Harder Implications</a:t>
            </a:r>
          </a:p>
        </p:txBody>
      </p:sp>
      <p:sp>
        <p:nvSpPr>
          <p:cNvPr id="100355" name="Rectangle 3"/>
          <p:cNvSpPr>
            <a:spLocks noGrp="1" noChangeArrowheads="1"/>
          </p:cNvSpPr>
          <p:nvPr>
            <p:ph idx="1"/>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enumerable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both </a:t>
            </a:r>
            <a:r>
              <a:rPr lang="en-US" b="1" dirty="0">
                <a:ea typeface="ＭＳ Ｐゴシック" pitchFamily="-111" charset="-128"/>
                <a:cs typeface="ＭＳ Ｐゴシック" pitchFamily="-111" charset="-128"/>
              </a:rPr>
              <a:t>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U — 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are re (semi-decidable).</a:t>
            </a:r>
          </a:p>
          <a:p>
            <a:pPr eaLnBrk="1" hangingPunct="1"/>
            <a:endParaRPr lang="en-US" dirty="0">
              <a:ea typeface="ＭＳ Ｐゴシック" pitchFamily="-111" charset="-128"/>
              <a:cs typeface="ＭＳ Ｐゴシック" pitchFamily="-111" charset="-128"/>
            </a:endParaRPr>
          </a:p>
          <a:p>
            <a:pPr eaLnBrk="1" hangingPunct="1"/>
            <a:r>
              <a:rPr lang="en-US" dirty="0">
                <a:solidFill>
                  <a:srgbClr val="CC3300"/>
                </a:solidFill>
                <a:ea typeface="ＭＳ Ｐゴシック" pitchFamily="-111" charset="-128"/>
                <a:cs typeface="ＭＳ Ｐゴシック" pitchFamily="-111" charset="-128"/>
              </a:rPr>
              <a:t>We will prove these later.</a:t>
            </a:r>
          </a:p>
          <a:p>
            <a:pPr eaLnBrk="1" hangingPunct="1"/>
            <a:endParaRPr lang="en-US" dirty="0">
              <a:solidFill>
                <a:srgbClr val="CC3300"/>
              </a:solidFill>
              <a:ea typeface="ＭＳ Ｐゴシック" pitchFamily="-111" charset="-128"/>
              <a:cs typeface="ＭＳ Ｐゴシック" pitchFamily="-111" charset="-128"/>
            </a:endParaRPr>
          </a:p>
        </p:txBody>
      </p:sp>
      <p:sp>
        <p:nvSpPr>
          <p:cNvPr id="100356" name="Rectangle 4"/>
          <p:cNvSpPr>
            <a:spLocks noGrp="1" noChangeArrowheads="1"/>
          </p:cNvSpPr>
          <p:nvPr>
            <p:ph type="dt" sz="quarter" idx="10"/>
          </p:nvPr>
        </p:nvSpPr>
        <p:spPr>
          <a:noFill/>
        </p:spPr>
        <p:txBody>
          <a:bodyPr/>
          <a:lstStyle/>
          <a:p>
            <a:fld id="{78BE821B-9927-7147-9579-8E2563192A30}" type="datetime1">
              <a:rPr lang="en-US" smtClean="0">
                <a:latin typeface="Arial" pitchFamily="-111" charset="0"/>
                <a:ea typeface="ＭＳ Ｐゴシック" pitchFamily="-111" charset="-128"/>
                <a:cs typeface="ＭＳ Ｐゴシック" pitchFamily="-111" charset="-128"/>
              </a:rPr>
              <a:t>4/7/19</a:t>
            </a:fld>
            <a:endParaRPr lang="en-US">
              <a:latin typeface="Arial" pitchFamily="-111" charset="0"/>
              <a:ea typeface="ＭＳ Ｐゴシック" pitchFamily="-111" charset="-128"/>
              <a:cs typeface="ＭＳ Ｐゴシック" pitchFamily="-111" charset="-128"/>
            </a:endParaRPr>
          </a:p>
        </p:txBody>
      </p:sp>
      <p:sp>
        <p:nvSpPr>
          <p:cNvPr id="100358" name="Slide Number Placeholder 5"/>
          <p:cNvSpPr>
            <a:spLocks noGrp="1"/>
          </p:cNvSpPr>
          <p:nvPr>
            <p:ph type="sldNum" sz="quarter" idx="12"/>
          </p:nvPr>
        </p:nvSpPr>
        <p:spPr>
          <a:noFill/>
        </p:spPr>
        <p:txBody>
          <a:bodyPr/>
          <a:lstStyle/>
          <a:p>
            <a:fld id="{A461504E-C2EB-1745-9A9B-2CF893B0E27A}" type="slidenum">
              <a:rPr lang="en-US">
                <a:latin typeface="Arial" pitchFamily="-111" charset="0"/>
                <a:ea typeface="ＭＳ Ｐゴシック" pitchFamily="-111" charset="-128"/>
                <a:cs typeface="ＭＳ Ｐゴシック" pitchFamily="-111" charset="-128"/>
              </a:rPr>
              <a:pPr/>
              <a:t>225</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CCF18736-281B-2647-A6B7-FE58F72C002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99688179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A920BA-FE12-2F4C-BF17-55A5BE0117FD}" type="datetime1">
              <a:rPr lang="en-US" smtClean="0"/>
              <a:t>4/7/19</a:t>
            </a:fld>
            <a:endParaRPr lang="en-US"/>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9D958BC-43C5-A647-9D67-BA976855E65F}" type="slidenum">
              <a:rPr lang="en-US"/>
              <a:pPr/>
              <a:t>226</a:t>
            </a:fld>
            <a:endParaRPr lang="en-US"/>
          </a:p>
        </p:txBody>
      </p:sp>
      <p:sp>
        <p:nvSpPr>
          <p:cNvPr id="57349" name="Rectangle 2"/>
          <p:cNvSpPr>
            <a:spLocks noGrp="1" noChangeArrowheads="1"/>
          </p:cNvSpPr>
          <p:nvPr>
            <p:ph type="title" idx="4294967295"/>
          </p:nvPr>
        </p:nvSpPr>
        <p:spPr/>
        <p:txBody>
          <a:bodyPr/>
          <a:lstStyle/>
          <a:p>
            <a:pPr eaLnBrk="1" hangingPunct="1"/>
            <a:r>
              <a:rPr lang="en-US" dirty="0">
                <a:latin typeface="Arial" charset="0"/>
                <a:ea typeface="MS PGothic" charset="0"/>
              </a:rPr>
              <a:t>Existence of </a:t>
            </a:r>
            <a:r>
              <a:rPr lang="en-US" dirty="0" err="1">
                <a:latin typeface="Arial" charset="0"/>
                <a:ea typeface="MS PGothic" charset="0"/>
              </a:rPr>
              <a:t>Undecidables</a:t>
            </a:r>
            <a:endParaRPr lang="en-US" dirty="0">
              <a:latin typeface="Arial" charset="0"/>
              <a:ea typeface="MS PGothic" charset="0"/>
            </a:endParaRPr>
          </a:p>
        </p:txBody>
      </p:sp>
      <p:sp>
        <p:nvSpPr>
          <p:cNvPr id="57350" name="Rectangle 3"/>
          <p:cNvSpPr>
            <a:spLocks noGrp="1" noChangeArrowheads="1"/>
          </p:cNvSpPr>
          <p:nvPr>
            <p:ph type="body" idx="4294967295"/>
          </p:nvPr>
        </p:nvSpPr>
        <p:spPr/>
        <p:txBody>
          <a:bodyPr/>
          <a:lstStyle/>
          <a:p>
            <a:pPr eaLnBrk="1" hangingPunct="1">
              <a:lnSpc>
                <a:spcPct val="80000"/>
              </a:lnSpc>
            </a:pPr>
            <a:r>
              <a:rPr lang="en-US" sz="2800" u="sng" dirty="0">
                <a:latin typeface="Arial" charset="0"/>
                <a:ea typeface="MS PGothic" charset="0"/>
              </a:rPr>
              <a:t>A counting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The number of mappings from </a:t>
            </a:r>
            <a:r>
              <a:rPr lang="en-US" sz="2400" i="1" dirty="0">
                <a:latin typeface="Arial" charset="0"/>
                <a:ea typeface="MS PGothic" charset="0"/>
                <a:sym typeface="Symbol" charset="0"/>
              </a:rPr>
              <a:t>N</a:t>
            </a:r>
            <a:r>
              <a:rPr lang="en-US" sz="2400" dirty="0">
                <a:latin typeface="Arial" charset="0"/>
                <a:ea typeface="MS PGothic" charset="0"/>
              </a:rPr>
              <a:t> to </a:t>
            </a:r>
            <a:r>
              <a:rPr lang="en-US" sz="2400" i="1" dirty="0">
                <a:latin typeface="Arial" charset="0"/>
                <a:ea typeface="MS PGothic" charset="0"/>
                <a:sym typeface="Symbol" charset="0"/>
              </a:rPr>
              <a:t>N</a:t>
            </a:r>
            <a:r>
              <a:rPr lang="en-US" sz="2400" dirty="0">
                <a:latin typeface="Arial" charset="0"/>
                <a:ea typeface="MS PGothic" charset="0"/>
              </a:rPr>
              <a:t> is at least as great as the number of subsets of </a:t>
            </a:r>
            <a:r>
              <a:rPr lang="en-US" sz="2400" i="1" dirty="0">
                <a:latin typeface="Arial" charset="0"/>
                <a:ea typeface="MS PGothic" charset="0"/>
                <a:sym typeface="Symbol" charset="0"/>
              </a:rPr>
              <a:t>N</a:t>
            </a:r>
            <a:r>
              <a:rPr lang="en-US" sz="2400" dirty="0">
                <a:latin typeface="Arial" charset="0"/>
                <a:ea typeface="MS PGothic" charset="0"/>
              </a:rPr>
              <a:t>. But the number of subsets of </a:t>
            </a:r>
            <a:r>
              <a:rPr lang="en-US" sz="2400" i="1" dirty="0">
                <a:latin typeface="Arial" charset="0"/>
                <a:ea typeface="MS PGothic" charset="0"/>
                <a:sym typeface="Symbol" charset="0"/>
              </a:rPr>
              <a:t>N</a:t>
            </a:r>
            <a:r>
              <a:rPr lang="en-US" sz="2400" dirty="0">
                <a:latin typeface="Arial" charset="0"/>
                <a:ea typeface="MS PGothic" charset="0"/>
              </a:rPr>
              <a:t> is </a:t>
            </a:r>
            <a:r>
              <a:rPr lang="en-US" sz="2400" dirty="0" err="1">
                <a:latin typeface="Arial" charset="0"/>
                <a:ea typeface="MS PGothic" charset="0"/>
              </a:rPr>
              <a:t>uncountably</a:t>
            </a:r>
            <a:r>
              <a:rPr lang="en-US" sz="2400" dirty="0">
                <a:latin typeface="Arial" charset="0"/>
                <a:ea typeface="MS PGothic" charset="0"/>
              </a:rPr>
              <a:t> infinite (</a:t>
            </a:r>
            <a:r>
              <a:rPr lang="en-US" sz="2400" dirty="0">
                <a:latin typeface="Arial" charset="0"/>
                <a:ea typeface="MS PGothic" charset="0"/>
                <a:sym typeface="Symbol" charset="0"/>
              </a:rPr>
              <a:t></a:t>
            </a:r>
            <a:r>
              <a:rPr lang="en-US" sz="2400" baseline="-25000" dirty="0">
                <a:latin typeface="Arial" charset="0"/>
                <a:ea typeface="MS PGothic" charset="0"/>
              </a:rPr>
              <a:t>1</a:t>
            </a:r>
            <a:r>
              <a:rPr lang="en-US" sz="2400" dirty="0">
                <a:latin typeface="Arial" charset="0"/>
                <a:ea typeface="MS PGothic" charset="0"/>
              </a:rPr>
              <a:t>). However, the number of programs in any model of computation is countably infinite (</a:t>
            </a:r>
            <a:r>
              <a:rPr lang="en-US" sz="2400" dirty="0">
                <a:latin typeface="Arial" charset="0"/>
                <a:ea typeface="MS PGothic" charset="0"/>
                <a:sym typeface="Symbol" charset="0"/>
              </a:rPr>
              <a:t></a:t>
            </a:r>
            <a:r>
              <a:rPr lang="en-US" sz="2400" baseline="-25000" dirty="0">
                <a:latin typeface="Arial" charset="0"/>
                <a:ea typeface="MS PGothic" charset="0"/>
              </a:rPr>
              <a:t>0</a:t>
            </a:r>
            <a:r>
              <a:rPr lang="en-US" sz="2400" dirty="0">
                <a:latin typeface="Arial" charset="0"/>
                <a:ea typeface="MS PGothic" charset="0"/>
              </a:rPr>
              <a:t>). This latter statement is a consequence of the fact that the descriptions must be finite and they must be written in a language with a finite alphabet. In fact, not only is the number of programs countable, it is also effectively enumerable; moreover, its membership is decidable. </a:t>
            </a:r>
            <a:endParaRPr lang="en-US" sz="2400" u="sng" dirty="0">
              <a:latin typeface="Arial" charset="0"/>
              <a:ea typeface="MS PGothic" charset="0"/>
            </a:endParaRPr>
          </a:p>
          <a:p>
            <a:pPr eaLnBrk="1" hangingPunct="1">
              <a:lnSpc>
                <a:spcPct val="80000"/>
              </a:lnSpc>
            </a:pPr>
            <a:r>
              <a:rPr lang="en-US" sz="2800" u="sng" dirty="0">
                <a:latin typeface="Arial" charset="0"/>
                <a:ea typeface="MS PGothic" charset="0"/>
              </a:rPr>
              <a:t>A diagonalization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Will be shown later in class</a:t>
            </a:r>
          </a:p>
        </p:txBody>
      </p:sp>
      <p:sp>
        <p:nvSpPr>
          <p:cNvPr id="573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F2D4D3A-1E5F-D248-99E2-D6E86A2C9629}" type="slidenum">
              <a:rPr lang="en-US" sz="1400"/>
              <a:pPr algn="r" eaLnBrk="1" hangingPunct="1"/>
              <a:t>226</a:t>
            </a:fld>
            <a:endParaRPr lang="en-US" sz="1400"/>
          </a:p>
        </p:txBody>
      </p:sp>
      <p:sp>
        <p:nvSpPr>
          <p:cNvPr id="8" name="Footer Placeholder 4">
            <a:extLst>
              <a:ext uri="{FF2B5EF4-FFF2-40B4-BE49-F238E27FC236}">
                <a16:creationId xmlns:a16="http://schemas.microsoft.com/office/drawing/2014/main" id="{478EA1D1-C684-8D4D-86DA-29A9F48A6E8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90167863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eaLnBrk="1" hangingPunct="1"/>
            <a:r>
              <a:rPr lang="en-US" dirty="0">
                <a:latin typeface="Arial" charset="0"/>
                <a:ea typeface="MS PGothic" charset="0"/>
              </a:rPr>
              <a:t>Hilbert</a:t>
            </a:r>
            <a:r>
              <a:rPr lang="ja-JP" altLang="en-US" dirty="0">
                <a:latin typeface="Arial" charset="0"/>
                <a:ea typeface="MS PGothic" charset="0"/>
              </a:rPr>
              <a:t>’</a:t>
            </a:r>
            <a:r>
              <a:rPr lang="en-US" altLang="ja-JP" dirty="0">
                <a:latin typeface="Arial" charset="0"/>
                <a:ea typeface="MS PGothic" charset="0"/>
              </a:rPr>
              <a:t>s Tenth</a:t>
            </a:r>
            <a:endParaRPr lang="en-US" dirty="0">
              <a:latin typeface="Arial" charset="0"/>
              <a:ea typeface="MS PGothic" charset="0"/>
            </a:endParaRPr>
          </a:p>
        </p:txBody>
      </p:sp>
      <p:sp>
        <p:nvSpPr>
          <p:cNvPr id="150531" name="Rectangle 3"/>
          <p:cNvSpPr>
            <a:spLocks noGrp="1" noChangeArrowheads="1"/>
          </p:cNvSpPr>
          <p:nvPr>
            <p:ph type="subTitle" idx="1"/>
          </p:nvPr>
        </p:nvSpPr>
        <p:spPr/>
        <p:txBody>
          <a:bodyPr/>
          <a:lstStyle/>
          <a:p>
            <a:pPr eaLnBrk="1" hangingPunct="1"/>
            <a:r>
              <a:rPr lang="en-US" dirty="0">
                <a:latin typeface="Arial" charset="0"/>
                <a:ea typeface="MS PGothic" charset="0"/>
              </a:rPr>
              <a:t>Diophantine Equations are Unsolvable</a:t>
            </a:r>
          </a:p>
          <a:p>
            <a:pPr eaLnBrk="1" hangingPunct="1"/>
            <a:r>
              <a:rPr lang="en-US" dirty="0">
                <a:latin typeface="Arial" charset="0"/>
                <a:ea typeface="MS PGothic" charset="0"/>
              </a:rPr>
              <a:t> One Variable Diophantine Equations are Solvable</a:t>
            </a:r>
          </a:p>
        </p:txBody>
      </p:sp>
    </p:spTree>
    <p:extLst>
      <p:ext uri="{BB962C8B-B14F-4D97-AF65-F5344CB8AC3E}">
        <p14:creationId xmlns:p14="http://schemas.microsoft.com/office/powerpoint/2010/main" val="271139424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9E9A79-433C-F444-B679-AF26E1F540C2}" type="datetime1">
              <a:rPr lang="en-US" smtClean="0"/>
              <a:t>4/7/19</a:t>
            </a:fld>
            <a:endParaRPr lang="en-US"/>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228</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lnSpc>
                <a:spcPct val="90000"/>
              </a:lnSpc>
            </a:pPr>
            <a:r>
              <a:rPr lang="en-US" sz="2800" dirty="0">
                <a:ea typeface="ＭＳ Ｐゴシック" pitchFamily="-111" charset="-128"/>
                <a:cs typeface="ＭＳ Ｐゴシック" pitchFamily="-111" charset="-128"/>
              </a:rPr>
              <a:t>In 1900 declared there were 23 really important problems in mathematics.</a:t>
            </a:r>
          </a:p>
          <a:p>
            <a:pPr eaLnBrk="1" hangingPunct="1">
              <a:lnSpc>
                <a:spcPct val="90000"/>
              </a:lnSpc>
            </a:pPr>
            <a:r>
              <a:rPr lang="en-US" sz="2800" dirty="0">
                <a:ea typeface="ＭＳ Ｐゴシック" pitchFamily="-111" charset="-128"/>
                <a:cs typeface="ＭＳ Ｐゴシック" pitchFamily="-111" charset="-128"/>
              </a:rPr>
              <a:t>Belief was that the solutions to these would help address math’s complexity.</a:t>
            </a:r>
          </a:p>
          <a:p>
            <a:pPr eaLnBrk="1" hangingPunct="1">
              <a:lnSpc>
                <a:spcPct val="90000"/>
              </a:lnSpc>
            </a:pPr>
            <a:r>
              <a:rPr lang="en-US" sz="2800" dirty="0">
                <a:ea typeface="ＭＳ Ｐゴシック" pitchFamily="-111" charset="-128"/>
                <a:cs typeface="ＭＳ Ｐゴシック" pitchFamily="-111" charset="-128"/>
              </a:rPr>
              <a:t>Hilbert’s Tenth asks for an algorithm to find the integral roots of polynomials with integral coefficients. For example</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6x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yz</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+ 3xy</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 10 = 0 has roots</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x = 5; y = 3; z = 0</a:t>
            </a:r>
          </a:p>
          <a:p>
            <a:pPr eaLnBrk="1" hangingPunct="1">
              <a:lnSpc>
                <a:spcPct val="90000"/>
              </a:lnSpc>
            </a:pPr>
            <a:r>
              <a:rPr lang="en-US" sz="2800" dirty="0">
                <a:ea typeface="ＭＳ Ｐゴシック" pitchFamily="-111" charset="-128"/>
                <a:cs typeface="ＭＳ Ｐゴシック" pitchFamily="-111" charset="-128"/>
              </a:rPr>
              <a:t>This is now known to be impossible (In 1970, </a:t>
            </a:r>
            <a:r>
              <a:rPr lang="en-US" sz="2800" dirty="0" err="1">
                <a:ea typeface="ＭＳ Ｐゴシック" pitchFamily="-111" charset="-128"/>
                <a:cs typeface="ＭＳ Ｐゴシック" pitchFamily="-111" charset="-128"/>
              </a:rPr>
              <a:t>Matiyacevi</a:t>
            </a:r>
            <a:r>
              <a:rPr lang="en-US" sz="2800" dirty="0" err="1">
                <a:ea typeface="Arial" pitchFamily="-111" charset="0"/>
                <a:cs typeface="Arial" pitchFamily="-111" charset="0"/>
              </a:rPr>
              <a:t>č</a:t>
            </a:r>
            <a:r>
              <a:rPr lang="en-US" sz="2800" dirty="0">
                <a:ea typeface="ＭＳ Ｐゴシック" pitchFamily="-111" charset="-128"/>
                <a:cs typeface="ＭＳ Ｐゴシック" pitchFamily="-111" charset="-128"/>
              </a:rPr>
              <a:t> showed this undecidable).</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228</a:t>
            </a:fld>
            <a:endParaRPr lang="en-US" sz="1400"/>
          </a:p>
        </p:txBody>
      </p:sp>
      <p:sp>
        <p:nvSpPr>
          <p:cNvPr id="8" name="Footer Placeholder 4">
            <a:extLst>
              <a:ext uri="{FF2B5EF4-FFF2-40B4-BE49-F238E27FC236}">
                <a16:creationId xmlns:a16="http://schemas.microsoft.com/office/drawing/2014/main" id="{1BCE9346-38A8-6042-998C-BF51CA97CA8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06364880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CDF70B-4A73-5A47-B046-88020BAEEA83}" type="datetime1">
              <a:rPr lang="en-US" smtClean="0"/>
              <a:t>4/7/19</a:t>
            </a:fld>
            <a:endParaRPr lang="en-US"/>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229</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r>
              <a:rPr lang="en-US" altLang="ja-JP" sz="4000" dirty="0">
                <a:latin typeface="Arial" charset="0"/>
                <a:ea typeface="MS PGothic" charset="0"/>
              </a:rPr>
              <a:t> is Semi-Decidable</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r>
              <a:rPr lang="en-US" dirty="0">
                <a:latin typeface="Arial" charset="0"/>
                <a:ea typeface="MS PGothic" charset="0"/>
              </a:rPr>
              <a:t>Consider over one variable: P(x) = 0</a:t>
            </a:r>
          </a:p>
          <a:p>
            <a:pPr eaLnBrk="1" hangingPunct="1"/>
            <a:r>
              <a:rPr lang="en-US" dirty="0">
                <a:latin typeface="Arial" charset="0"/>
                <a:ea typeface="MS PGothic" charset="0"/>
              </a:rPr>
              <a:t>Can semi-decide by plugging in </a:t>
            </a:r>
            <a:br>
              <a:rPr lang="en-US" dirty="0">
                <a:latin typeface="Arial" charset="0"/>
                <a:ea typeface="MS PGothic" charset="0"/>
              </a:rPr>
            </a:br>
            <a:r>
              <a:rPr lang="en-US" dirty="0">
                <a:latin typeface="Arial" charset="0"/>
                <a:ea typeface="MS PGothic" charset="0"/>
              </a:rPr>
              <a:t>0, 1, -1, 2, -2, 3, -3, …</a:t>
            </a:r>
          </a:p>
          <a:p>
            <a:pPr eaLnBrk="1" hangingPunct="1"/>
            <a:r>
              <a:rPr lang="en-US" dirty="0">
                <a:latin typeface="Arial" charset="0"/>
                <a:ea typeface="MS PGothic" charset="0"/>
              </a:rPr>
              <a:t>This terminates and says </a:t>
            </a:r>
            <a:r>
              <a:rPr lang="ja-JP" altLang="en-US" dirty="0">
                <a:latin typeface="Arial" charset="0"/>
                <a:ea typeface="MS PGothic" charset="0"/>
              </a:rPr>
              <a:t>“</a:t>
            </a:r>
            <a:r>
              <a:rPr lang="en-US" altLang="ja-JP" dirty="0">
                <a:latin typeface="Arial" charset="0"/>
                <a:ea typeface="MS PGothic" charset="0"/>
              </a:rPr>
              <a:t>yes</a:t>
            </a:r>
            <a:r>
              <a:rPr lang="ja-JP" altLang="en-US" dirty="0">
                <a:latin typeface="Arial" charset="0"/>
                <a:ea typeface="MS PGothic" charset="0"/>
              </a:rPr>
              <a:t>”</a:t>
            </a:r>
            <a:r>
              <a:rPr lang="en-US" altLang="ja-JP" dirty="0">
                <a:latin typeface="Arial" charset="0"/>
                <a:ea typeface="MS PGothic" charset="0"/>
              </a:rPr>
              <a:t> if P(x) evaluates to 0, eventually. Unfortunately, it never terminates if there is no x such that P(x) =0.</a:t>
            </a:r>
          </a:p>
          <a:p>
            <a:pPr eaLnBrk="1" hangingPunct="1"/>
            <a:r>
              <a:rPr lang="en-US" dirty="0">
                <a:latin typeface="Arial" charset="0"/>
                <a:ea typeface="MS PGothic" charset="0"/>
              </a:rPr>
              <a:t>Can easily extend to P(x</a:t>
            </a:r>
            <a:r>
              <a:rPr lang="en-US" baseline="-25000" dirty="0">
                <a:latin typeface="Arial" charset="0"/>
                <a:ea typeface="MS PGothic" charset="0"/>
              </a:rPr>
              <a:t>1</a:t>
            </a:r>
            <a:r>
              <a:rPr lang="en-US" dirty="0">
                <a:latin typeface="Arial" charset="0"/>
                <a:ea typeface="MS PGothic" charset="0"/>
              </a:rPr>
              <a:t>,x</a:t>
            </a:r>
            <a:r>
              <a:rPr lang="en-US" baseline="-25000" dirty="0">
                <a:latin typeface="Arial" charset="0"/>
                <a:ea typeface="MS PGothic" charset="0"/>
              </a:rPr>
              <a:t>2</a:t>
            </a:r>
            <a:r>
              <a:rPr lang="en-US" dirty="0">
                <a:latin typeface="Arial" charset="0"/>
                <a:ea typeface="MS PGothic" charset="0"/>
              </a:rPr>
              <a:t>,..,x</a:t>
            </a:r>
            <a:r>
              <a:rPr lang="en-US" baseline="-25000" dirty="0">
                <a:latin typeface="Arial" charset="0"/>
                <a:ea typeface="MS PGothic" charset="0"/>
              </a:rPr>
              <a:t>k</a:t>
            </a:r>
            <a:r>
              <a:rPr lang="en-US" dirty="0">
                <a:latin typeface="Arial" charset="0"/>
                <a:ea typeface="MS PGothic" charset="0"/>
              </a:rPr>
              <a:t>) = 0.</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229</a:t>
            </a:fld>
            <a:endParaRPr lang="en-US" sz="1400"/>
          </a:p>
        </p:txBody>
      </p:sp>
      <p:sp>
        <p:nvSpPr>
          <p:cNvPr id="8" name="Footer Placeholder 4">
            <a:extLst>
              <a:ext uri="{FF2B5EF4-FFF2-40B4-BE49-F238E27FC236}">
                <a16:creationId xmlns:a16="http://schemas.microsoft.com/office/drawing/2014/main" id="{7BE768F5-7283-784D-850E-3E99F03A543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71204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ea typeface="ＭＳ Ｐゴシック" pitchFamily="-111" charset="-128"/>
                <a:cs typeface="ＭＳ Ｐゴシック" pitchFamily="-111" charset="-128"/>
              </a:rPr>
              <a:t>Easy Verification</a:t>
            </a:r>
          </a:p>
        </p:txBody>
      </p:sp>
      <p:sp>
        <p:nvSpPr>
          <p:cNvPr id="51203" name="Content Placeholder 2"/>
          <p:cNvSpPr>
            <a:spLocks noGrp="1"/>
          </p:cNvSpPr>
          <p:nvPr>
            <p:ph idx="1"/>
          </p:nvPr>
        </p:nvSpPr>
        <p:spPr/>
        <p:txBody>
          <a:bodyPr/>
          <a:lstStyle/>
          <a:p>
            <a:r>
              <a:rPr lang="en-US" sz="2400" dirty="0">
                <a:ea typeface="ＭＳ Ｐゴシック" pitchFamily="-111" charset="-128"/>
                <a:cs typeface="ＭＳ Ｐゴシック" pitchFamily="-111" charset="-128"/>
              </a:rPr>
              <a:t>Are there problems in which both Yes and No instances are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Yes. For example: Search a list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of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values for a key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r>
              <a:rPr lang="en-US" sz="2400" dirty="0">
                <a:ea typeface="ＭＳ Ｐゴシック" pitchFamily="-111" charset="-128"/>
                <a:cs typeface="ＭＳ Ｐゴシック" pitchFamily="-111" charset="-128"/>
              </a:rPr>
              <a:t>Question: Is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in the list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Yes and No instances are both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In fact, the entire problem is easy to solve!!</a:t>
            </a:r>
          </a:p>
        </p:txBody>
      </p:sp>
      <p:sp>
        <p:nvSpPr>
          <p:cNvPr id="51204" name="Date Placeholder 3"/>
          <p:cNvSpPr>
            <a:spLocks noGrp="1"/>
          </p:cNvSpPr>
          <p:nvPr>
            <p:ph type="dt" sz="quarter" idx="10"/>
          </p:nvPr>
        </p:nvSpPr>
        <p:spPr>
          <a:noFill/>
        </p:spPr>
        <p:txBody>
          <a:bodyPr/>
          <a:lstStyle/>
          <a:p>
            <a:fld id="{DB6FC103-8A0C-B643-808F-980EE74BACAD}"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120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1206" name="Slide Number Placeholder 5"/>
          <p:cNvSpPr>
            <a:spLocks noGrp="1"/>
          </p:cNvSpPr>
          <p:nvPr>
            <p:ph type="sldNum" sz="quarter" idx="12"/>
          </p:nvPr>
        </p:nvSpPr>
        <p:spPr>
          <a:noFill/>
        </p:spPr>
        <p:txBody>
          <a:bodyPr/>
          <a:lstStyle/>
          <a:p>
            <a:fld id="{6167D795-4C27-0C4E-8FC8-463DFB724512}" type="slidenum">
              <a:rPr lang="en-US">
                <a:latin typeface="Arial" pitchFamily="-111" charset="0"/>
                <a:ea typeface="ＭＳ Ｐゴシック" pitchFamily="-111" charset="-128"/>
                <a:cs typeface="ＭＳ Ｐゴシック" pitchFamily="-111" charset="-128"/>
              </a:rPr>
              <a:pPr/>
              <a:t>23</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D04F69-47C2-1541-BD64-579668912859}" type="datetime1">
              <a:rPr lang="en-US" smtClean="0"/>
              <a:t>4/7/19</a:t>
            </a:fld>
            <a:endParaRPr lang="en-US"/>
          </a:p>
        </p:txBody>
      </p:sp>
      <p:sp>
        <p:nvSpPr>
          <p:cNvPr id="152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F8C6C3-4858-6843-A22A-DBC7955AB3C2}" type="slidenum">
              <a:rPr lang="en-US"/>
              <a:pPr/>
              <a:t>230</a:t>
            </a:fld>
            <a:endParaRPr lang="en-US"/>
          </a:p>
        </p:txBody>
      </p:sp>
      <p:sp>
        <p:nvSpPr>
          <p:cNvPr id="152581" name="Rectangle 2"/>
          <p:cNvSpPr>
            <a:spLocks noGrp="1" noChangeArrowheads="1"/>
          </p:cNvSpPr>
          <p:nvPr>
            <p:ph type="title" idx="4294967295"/>
          </p:nvPr>
        </p:nvSpPr>
        <p:spPr/>
        <p:txBody>
          <a:bodyPr/>
          <a:lstStyle/>
          <a:p>
            <a:pPr eaLnBrk="1" hangingPunct="1"/>
            <a:r>
              <a:rPr lang="en-US" dirty="0">
                <a:latin typeface="Arial" charset="0"/>
                <a:ea typeface="MS PGothic" charset="0"/>
              </a:rPr>
              <a:t>P(x) = 0 is Decidable</a:t>
            </a:r>
          </a:p>
        </p:txBody>
      </p:sp>
      <p:sp>
        <p:nvSpPr>
          <p:cNvPr id="152582" name="Rectangle 3"/>
          <p:cNvSpPr>
            <a:spLocks noGrp="1" noChangeArrowheads="1"/>
          </p:cNvSpPr>
          <p:nvPr>
            <p:ph type="body" idx="4294967295"/>
          </p:nvPr>
        </p:nvSpPr>
        <p:spPr/>
        <p:txBody>
          <a:bodyPr/>
          <a:lstStyle/>
          <a:p>
            <a:pPr eaLnBrk="1" hangingPunct="1"/>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 c</a:t>
            </a:r>
            <a:r>
              <a:rPr lang="en-US" sz="3600" baseline="-25000">
                <a:latin typeface="Arial" charset="0"/>
                <a:ea typeface="MS PGothic" charset="0"/>
              </a:rPr>
              <a:t>n-1</a:t>
            </a:r>
            <a:r>
              <a:rPr lang="en-US" sz="3600">
                <a:latin typeface="Arial" charset="0"/>
                <a:ea typeface="MS PGothic" charset="0"/>
              </a:rPr>
              <a:t> x</a:t>
            </a:r>
            <a:r>
              <a:rPr lang="en-US" sz="3600" baseline="30000">
                <a:latin typeface="Arial" charset="0"/>
                <a:ea typeface="MS PGothic" charset="0"/>
              </a:rPr>
              <a:t>n-1</a:t>
            </a:r>
            <a:r>
              <a:rPr lang="en-US" sz="3600">
                <a:latin typeface="Arial" charset="0"/>
                <a:ea typeface="MS PGothic" charset="0"/>
              </a:rPr>
              <a:t> +… + c</a:t>
            </a:r>
            <a:r>
              <a:rPr lang="en-US" sz="3600" baseline="-25000">
                <a:latin typeface="Arial" charset="0"/>
                <a:ea typeface="MS PGothic" charset="0"/>
              </a:rPr>
              <a:t>1</a:t>
            </a:r>
            <a:r>
              <a:rPr lang="en-US" sz="3600">
                <a:latin typeface="Arial" charset="0"/>
                <a:ea typeface="MS PGothic" charset="0"/>
              </a:rPr>
              <a:t> x + c</a:t>
            </a:r>
            <a:r>
              <a:rPr lang="en-US" sz="3600" baseline="-25000">
                <a:latin typeface="Arial" charset="0"/>
                <a:ea typeface="MS PGothic" charset="0"/>
              </a:rPr>
              <a:t>0</a:t>
            </a:r>
            <a:r>
              <a:rPr lang="en-US" sz="3600">
                <a:latin typeface="Arial" charset="0"/>
                <a:ea typeface="MS PGothic" charset="0"/>
              </a:rPr>
              <a:t> = 0</a:t>
            </a:r>
          </a:p>
          <a:p>
            <a:pPr eaLnBrk="1" hangingPunct="1"/>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 -(c</a:t>
            </a:r>
            <a:r>
              <a:rPr lang="en-US" sz="3600" baseline="-25000">
                <a:latin typeface="Arial" charset="0"/>
                <a:ea typeface="MS PGothic" charset="0"/>
              </a:rPr>
              <a:t>n-1</a:t>
            </a:r>
            <a:r>
              <a:rPr lang="en-US" sz="3600">
                <a:latin typeface="Arial" charset="0"/>
                <a:ea typeface="MS PGothic" charset="0"/>
              </a:rPr>
              <a:t> x</a:t>
            </a:r>
            <a:r>
              <a:rPr lang="en-US" sz="3600" baseline="30000">
                <a:latin typeface="Arial" charset="0"/>
                <a:ea typeface="MS PGothic" charset="0"/>
              </a:rPr>
              <a:t>n-1</a:t>
            </a:r>
            <a:r>
              <a:rPr lang="en-US" sz="3600">
                <a:latin typeface="Arial" charset="0"/>
                <a:ea typeface="MS PGothic" charset="0"/>
              </a:rPr>
              <a:t> + … + c</a:t>
            </a:r>
            <a:r>
              <a:rPr lang="en-US" sz="3600" baseline="-25000">
                <a:latin typeface="Arial" charset="0"/>
                <a:ea typeface="MS PGothic" charset="0"/>
              </a:rPr>
              <a:t>1</a:t>
            </a:r>
            <a:r>
              <a:rPr lang="en-US" sz="3600">
                <a:latin typeface="Arial" charset="0"/>
                <a:ea typeface="MS PGothic" charset="0"/>
              </a:rPr>
              <a:t> x + c</a:t>
            </a:r>
            <a:r>
              <a:rPr lang="en-US" sz="3600" baseline="-25000">
                <a:latin typeface="Arial" charset="0"/>
                <a:ea typeface="MS PGothic" charset="0"/>
              </a:rPr>
              <a:t>0</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a:t>
            </a:r>
          </a:p>
          <a:p>
            <a:pPr eaLnBrk="1" hangingPunct="1"/>
            <a:r>
              <a:rPr lang="en-US" sz="3600">
                <a:latin typeface="Arial" charset="0"/>
                <a:ea typeface="MS PGothic" charset="0"/>
              </a:rPr>
              <a:t>|</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a:t>
            </a:r>
            <a:r>
              <a:rPr lang="en-US" sz="3600">
                <a:latin typeface="Arial" charset="0"/>
                <a:ea typeface="MS PGothic" charset="0"/>
                <a:sym typeface="Symbol" charset="0"/>
              </a:rPr>
              <a:t></a:t>
            </a:r>
            <a:r>
              <a:rPr lang="en-US" sz="3600">
                <a:latin typeface="Arial" charset="0"/>
                <a:ea typeface="MS PGothic" charset="0"/>
              </a:rPr>
              <a:t> c</a:t>
            </a:r>
            <a:r>
              <a:rPr lang="en-US" sz="3600" baseline="-25000">
                <a:latin typeface="Arial" charset="0"/>
                <a:ea typeface="MS PGothic" charset="0"/>
              </a:rPr>
              <a:t>max</a:t>
            </a:r>
            <a:r>
              <a:rPr lang="en-US" sz="3600">
                <a:latin typeface="Arial" charset="0"/>
                <a:ea typeface="MS PGothic" charset="0"/>
              </a:rPr>
              <a:t>(|x</a:t>
            </a:r>
            <a:r>
              <a:rPr lang="en-US" sz="3600" baseline="30000">
                <a:latin typeface="Arial" charset="0"/>
                <a:ea typeface="MS PGothic" charset="0"/>
              </a:rPr>
              <a:t>n-1</a:t>
            </a:r>
            <a:r>
              <a:rPr lang="en-US" sz="3600">
                <a:latin typeface="Arial" charset="0"/>
                <a:ea typeface="MS PGothic" charset="0"/>
              </a:rPr>
              <a:t>| + … + |x| + 1|)/|</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a:t>
            </a:r>
          </a:p>
          <a:p>
            <a:pPr eaLnBrk="1" hangingPunct="1"/>
            <a:r>
              <a:rPr lang="en-US" sz="3600">
                <a:latin typeface="Arial" charset="0"/>
                <a:ea typeface="MS PGothic" charset="0"/>
              </a:rPr>
              <a:t>|</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a:t>
            </a:r>
            <a:r>
              <a:rPr lang="en-US" sz="3600">
                <a:latin typeface="Arial" charset="0"/>
                <a:ea typeface="MS PGothic" charset="0"/>
                <a:sym typeface="Symbol" charset="0"/>
              </a:rPr>
              <a:t></a:t>
            </a:r>
            <a:r>
              <a:rPr lang="en-US" sz="3600">
                <a:latin typeface="Arial" charset="0"/>
                <a:ea typeface="MS PGothic" charset="0"/>
              </a:rPr>
              <a:t> </a:t>
            </a:r>
            <a:r>
              <a:rPr lang="en-US" sz="3600" err="1">
                <a:latin typeface="Arial" charset="0"/>
                <a:ea typeface="MS PGothic" charset="0"/>
              </a:rPr>
              <a:t>c</a:t>
            </a:r>
            <a:r>
              <a:rPr lang="en-US" sz="3600" baseline="-25000" err="1">
                <a:latin typeface="Arial" charset="0"/>
                <a:ea typeface="MS PGothic" charset="0"/>
              </a:rPr>
              <a:t>max</a:t>
            </a:r>
            <a:r>
              <a:rPr lang="en-US" sz="3600">
                <a:latin typeface="Arial" charset="0"/>
                <a:ea typeface="MS PGothic" charset="0"/>
              </a:rPr>
              <a:t>(n |x</a:t>
            </a:r>
            <a:r>
              <a:rPr lang="en-US" sz="3600" baseline="30000">
                <a:latin typeface="Arial" charset="0"/>
                <a:ea typeface="MS PGothic" charset="0"/>
              </a:rPr>
              <a:t>n-1</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since |x|</a:t>
            </a:r>
            <a:r>
              <a:rPr lang="en-US" sz="3600">
                <a:latin typeface="Arial" charset="0"/>
                <a:ea typeface="MS PGothic" charset="0"/>
                <a:sym typeface="Symbol" charset="0"/>
              </a:rPr>
              <a:t>1</a:t>
            </a:r>
            <a:endParaRPr lang="en-US" sz="3600">
              <a:latin typeface="Arial" charset="0"/>
              <a:ea typeface="MS PGothic" charset="0"/>
            </a:endParaRPr>
          </a:p>
          <a:p>
            <a:pPr eaLnBrk="1" hangingPunct="1"/>
            <a:r>
              <a:rPr lang="en-US" sz="3600">
                <a:latin typeface="Arial" charset="0"/>
                <a:ea typeface="MS PGothic" charset="0"/>
              </a:rPr>
              <a:t>|x| </a:t>
            </a:r>
            <a:r>
              <a:rPr lang="en-US" sz="3600">
                <a:latin typeface="Arial" charset="0"/>
                <a:ea typeface="MS PGothic" charset="0"/>
                <a:sym typeface="Symbol" charset="0"/>
              </a:rPr>
              <a:t></a:t>
            </a:r>
            <a:r>
              <a:rPr lang="en-US" sz="3600">
                <a:latin typeface="Arial" charset="0"/>
                <a:ea typeface="MS PGothic" charset="0"/>
              </a:rPr>
              <a:t> </a:t>
            </a:r>
            <a:r>
              <a:rPr lang="en-US" sz="3600" err="1">
                <a:latin typeface="Arial" charset="0"/>
                <a:ea typeface="MS PGothic" charset="0"/>
              </a:rPr>
              <a:t>n</a:t>
            </a:r>
            <a:r>
              <a:rPr lang="en-US" sz="3600" err="1">
                <a:latin typeface="Arial" charset="0"/>
                <a:ea typeface="MS PGothic" charset="0"/>
                <a:sym typeface="Symbol" charset="0"/>
              </a:rPr>
              <a:t></a:t>
            </a:r>
            <a:r>
              <a:rPr lang="en-US" sz="3600" err="1">
                <a:latin typeface="Arial" charset="0"/>
                <a:ea typeface="MS PGothic" charset="0"/>
              </a:rPr>
              <a:t>c</a:t>
            </a:r>
            <a:r>
              <a:rPr lang="en-US" sz="3600" baseline="-25000" err="1">
                <a:latin typeface="Arial" charset="0"/>
                <a:ea typeface="MS PGothic" charset="0"/>
              </a:rPr>
              <a:t>max</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a:t>
            </a:r>
          </a:p>
        </p:txBody>
      </p:sp>
      <p:sp>
        <p:nvSpPr>
          <p:cNvPr id="15258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8C5D83F0-D241-454C-8FC6-DB17BCD4CF97}" type="slidenum">
              <a:rPr lang="en-US" sz="1400"/>
              <a:pPr algn="r" eaLnBrk="1" hangingPunct="1"/>
              <a:t>230</a:t>
            </a:fld>
            <a:endParaRPr lang="en-US" sz="1400"/>
          </a:p>
        </p:txBody>
      </p:sp>
      <p:sp>
        <p:nvSpPr>
          <p:cNvPr id="8" name="Footer Placeholder 4">
            <a:extLst>
              <a:ext uri="{FF2B5EF4-FFF2-40B4-BE49-F238E27FC236}">
                <a16:creationId xmlns:a16="http://schemas.microsoft.com/office/drawing/2014/main" id="{F55C6DA9-4919-1642-95B7-D2946DDD96A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28534832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F495AE-6222-DD4E-90CA-F9CF86D16AC3}" type="datetime1">
              <a:rPr lang="en-US" smtClean="0"/>
              <a:t>4/7/19</a:t>
            </a:fld>
            <a:endParaRPr lang="en-US"/>
          </a:p>
        </p:txBody>
      </p:sp>
      <p:sp>
        <p:nvSpPr>
          <p:cNvPr id="153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D05244-3EB6-744B-A75D-C5D3F0BE7951}" type="slidenum">
              <a:rPr lang="en-US"/>
              <a:pPr/>
              <a:t>231</a:t>
            </a:fld>
            <a:endParaRPr lang="en-US"/>
          </a:p>
        </p:txBody>
      </p:sp>
      <p:sp>
        <p:nvSpPr>
          <p:cNvPr id="153605" name="Rectangle 2"/>
          <p:cNvSpPr>
            <a:spLocks noGrp="1" noChangeArrowheads="1"/>
          </p:cNvSpPr>
          <p:nvPr>
            <p:ph type="title" idx="4294967295"/>
          </p:nvPr>
        </p:nvSpPr>
        <p:spPr/>
        <p:txBody>
          <a:bodyPr/>
          <a:lstStyle/>
          <a:p>
            <a:pPr eaLnBrk="1" hangingPunct="1"/>
            <a:r>
              <a:rPr lang="en-US" dirty="0">
                <a:latin typeface="Arial" charset="0"/>
                <a:ea typeface="MS PGothic" charset="0"/>
              </a:rPr>
              <a:t>P(x) = 0 is Decidable</a:t>
            </a:r>
          </a:p>
        </p:txBody>
      </p:sp>
      <p:sp>
        <p:nvSpPr>
          <p:cNvPr id="153606" name="Rectangle 3"/>
          <p:cNvSpPr>
            <a:spLocks noGrp="1" noChangeArrowheads="1"/>
          </p:cNvSpPr>
          <p:nvPr>
            <p:ph type="body" idx="4294967295"/>
          </p:nvPr>
        </p:nvSpPr>
        <p:spPr/>
        <p:txBody>
          <a:bodyPr/>
          <a:lstStyle/>
          <a:p>
            <a:pPr eaLnBrk="1" hangingPunct="1">
              <a:lnSpc>
                <a:spcPct val="90000"/>
              </a:lnSpc>
            </a:pPr>
            <a:r>
              <a:rPr lang="en-US" sz="2800" dirty="0">
                <a:latin typeface="Arial" charset="0"/>
                <a:ea typeface="MS PGothic" charset="0"/>
              </a:rPr>
              <a:t>Can bound the search to values of x in range [</a:t>
            </a:r>
            <a:r>
              <a:rPr lang="en-US" sz="2800" dirty="0">
                <a:latin typeface="Arial" charset="0"/>
                <a:ea typeface="MS PGothic" charset="0"/>
                <a:cs typeface="Arial" charset="0"/>
              </a:rPr>
              <a:t>± </a:t>
            </a:r>
            <a:r>
              <a:rPr lang="en-US" sz="2800" dirty="0">
                <a:latin typeface="Arial" charset="0"/>
                <a:ea typeface="MS PGothic" charset="0"/>
              </a:rPr>
              <a:t>n * ( </a:t>
            </a:r>
            <a:r>
              <a:rPr lang="en-US" sz="2800" dirty="0" err="1">
                <a:latin typeface="Arial" charset="0"/>
                <a:ea typeface="MS PGothic" charset="0"/>
              </a:rPr>
              <a:t>c</a:t>
            </a:r>
            <a:r>
              <a:rPr lang="en-US" sz="2800" baseline="-25000" dirty="0" err="1">
                <a:latin typeface="Arial" charset="0"/>
                <a:ea typeface="MS PGothic" charset="0"/>
              </a:rPr>
              <a:t>max</a:t>
            </a:r>
            <a:r>
              <a:rPr lang="en-US" sz="2800" baseline="-25000" dirty="0">
                <a:latin typeface="Arial" charset="0"/>
                <a:ea typeface="MS PGothic" charset="0"/>
              </a:rPr>
              <a:t> </a:t>
            </a:r>
            <a:r>
              <a:rPr lang="en-US" sz="2800" dirty="0">
                <a:latin typeface="Arial" charset="0"/>
                <a:ea typeface="MS PGothic" charset="0"/>
              </a:rPr>
              <a:t>/ </a:t>
            </a:r>
            <a:r>
              <a:rPr lang="en-US" sz="2800" dirty="0" err="1">
                <a:latin typeface="Arial" charset="0"/>
                <a:ea typeface="MS PGothic" charset="0"/>
              </a:rPr>
              <a:t>c</a:t>
            </a:r>
            <a:r>
              <a:rPr lang="en-US" sz="2800" baseline="-25000" dirty="0" err="1">
                <a:latin typeface="Arial" charset="0"/>
                <a:ea typeface="MS PGothic" charset="0"/>
              </a:rPr>
              <a:t>n</a:t>
            </a:r>
            <a:r>
              <a:rPr lang="en-US" sz="2800" baseline="-25000" dirty="0">
                <a:latin typeface="Arial" charset="0"/>
                <a:ea typeface="MS PGothic" charset="0"/>
              </a:rPr>
              <a:t> </a:t>
            </a:r>
            <a:r>
              <a:rPr lang="en-US" sz="2800" dirty="0">
                <a:latin typeface="Arial" charset="0"/>
                <a:ea typeface="MS PGothic" charset="0"/>
              </a:rPr>
              <a:t>)], where</a:t>
            </a:r>
            <a:br>
              <a:rPr lang="en-US" sz="2800" dirty="0">
                <a:latin typeface="Arial" charset="0"/>
                <a:ea typeface="MS PGothic" charset="0"/>
              </a:rPr>
            </a:br>
            <a:r>
              <a:rPr lang="en-US" sz="2800" dirty="0">
                <a:latin typeface="Arial" charset="0"/>
                <a:ea typeface="MS PGothic" charset="0"/>
              </a:rPr>
              <a:t>n = highest order exponent in polynomial</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max</a:t>
            </a:r>
            <a:r>
              <a:rPr lang="en-US" sz="2800" dirty="0">
                <a:latin typeface="Arial" charset="0"/>
                <a:ea typeface="MS PGothic" charset="0"/>
              </a:rPr>
              <a:t> = largest absolute value coefficient</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n</a:t>
            </a:r>
            <a:r>
              <a:rPr lang="en-US" sz="2800" dirty="0">
                <a:latin typeface="Arial" charset="0"/>
                <a:ea typeface="MS PGothic" charset="0"/>
              </a:rPr>
              <a:t> = coefficient of highest order term </a:t>
            </a:r>
          </a:p>
          <a:p>
            <a:pPr eaLnBrk="1" hangingPunct="1">
              <a:lnSpc>
                <a:spcPct val="90000"/>
              </a:lnSpc>
            </a:pPr>
            <a:r>
              <a:rPr lang="en-US" sz="2800" dirty="0">
                <a:latin typeface="Arial" charset="0"/>
                <a:ea typeface="MS PGothic" charset="0"/>
              </a:rPr>
              <a:t>Once we have a search bound and we are dealing with a countable set, we have an algorithm to decide if there is an x.</a:t>
            </a:r>
          </a:p>
          <a:p>
            <a:pPr eaLnBrk="1" hangingPunct="1">
              <a:lnSpc>
                <a:spcPct val="90000"/>
              </a:lnSpc>
            </a:pPr>
            <a:r>
              <a:rPr lang="en-US" sz="2800" dirty="0">
                <a:latin typeface="Arial" charset="0"/>
                <a:ea typeface="MS PGothic" charset="0"/>
              </a:rPr>
              <a:t>Cannot find bound when more than one variable, so cannot extend to P(x</a:t>
            </a:r>
            <a:r>
              <a:rPr lang="en-US" sz="2800" baseline="-25000" dirty="0">
                <a:latin typeface="Arial" charset="0"/>
                <a:ea typeface="MS PGothic" charset="0"/>
              </a:rPr>
              <a:t>1</a:t>
            </a:r>
            <a:r>
              <a:rPr lang="en-US" sz="2800" dirty="0">
                <a:latin typeface="Arial" charset="0"/>
                <a:ea typeface="MS PGothic" charset="0"/>
              </a:rPr>
              <a:t>,x</a:t>
            </a:r>
            <a:r>
              <a:rPr lang="en-US" sz="2800" baseline="-25000" dirty="0">
                <a:latin typeface="Arial" charset="0"/>
                <a:ea typeface="MS PGothic" charset="0"/>
              </a:rPr>
              <a:t>2</a:t>
            </a:r>
            <a:r>
              <a:rPr lang="en-US" sz="2800" dirty="0">
                <a:latin typeface="Arial" charset="0"/>
                <a:ea typeface="MS PGothic" charset="0"/>
              </a:rPr>
              <a:t>,..,x</a:t>
            </a:r>
            <a:r>
              <a:rPr lang="en-US" sz="2800" baseline="-25000" dirty="0">
                <a:latin typeface="Arial" charset="0"/>
                <a:ea typeface="MS PGothic" charset="0"/>
              </a:rPr>
              <a:t>k</a:t>
            </a:r>
            <a:r>
              <a:rPr lang="en-US" sz="2800" dirty="0">
                <a:latin typeface="Arial" charset="0"/>
                <a:ea typeface="MS PGothic" charset="0"/>
              </a:rPr>
              <a:t>) = 0.</a:t>
            </a:r>
          </a:p>
        </p:txBody>
      </p:sp>
      <p:sp>
        <p:nvSpPr>
          <p:cNvPr id="15360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BECC9586-DC32-8846-AB0D-A765CD2F29DD}" type="slidenum">
              <a:rPr lang="en-US" sz="1400"/>
              <a:pPr algn="r" eaLnBrk="1" hangingPunct="1"/>
              <a:t>231</a:t>
            </a:fld>
            <a:endParaRPr lang="en-US" sz="1400"/>
          </a:p>
        </p:txBody>
      </p:sp>
      <p:sp>
        <p:nvSpPr>
          <p:cNvPr id="8" name="Footer Placeholder 4">
            <a:extLst>
              <a:ext uri="{FF2B5EF4-FFF2-40B4-BE49-F238E27FC236}">
                <a16:creationId xmlns:a16="http://schemas.microsoft.com/office/drawing/2014/main" id="{E0BC183D-5C01-3B47-894F-3377FA26CDD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09966183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ctrTitle"/>
          </p:nvPr>
        </p:nvSpPr>
        <p:spPr/>
        <p:txBody>
          <a:bodyPr/>
          <a:lstStyle/>
          <a:p>
            <a:pPr eaLnBrk="1" hangingPunct="1"/>
            <a:r>
              <a:rPr lang="en-US" dirty="0" err="1">
                <a:ea typeface="ＭＳ Ｐゴシック" pitchFamily="-111" charset="-128"/>
                <a:cs typeface="ＭＳ Ｐゴシック" pitchFamily="-111" charset="-128"/>
              </a:rPr>
              <a:t>Undecidability</a:t>
            </a:r>
            <a:endParaRPr lang="en-US" dirty="0">
              <a:ea typeface="ＭＳ Ｐゴシック" pitchFamily="-111" charset="-128"/>
              <a:cs typeface="ＭＳ Ｐゴシック" pitchFamily="-111" charset="-128"/>
            </a:endParaRPr>
          </a:p>
        </p:txBody>
      </p:sp>
      <p:sp>
        <p:nvSpPr>
          <p:cNvPr id="155651" name="Rectangle 5"/>
          <p:cNvSpPr>
            <a:spLocks noGrp="1" noChangeArrowheads="1"/>
          </p:cNvSpPr>
          <p:nvPr>
            <p:ph type="subTitle" idx="1"/>
          </p:nvPr>
        </p:nvSpPr>
        <p:spPr/>
        <p:txBody>
          <a:bodyPr/>
          <a:lstStyle/>
          <a:p>
            <a:pPr eaLnBrk="1" hangingPunct="1"/>
            <a:r>
              <a:rPr lang="en-US" dirty="0">
                <a:solidFill>
                  <a:srgbClr val="CC3300"/>
                </a:solidFill>
                <a:ea typeface="ＭＳ Ｐゴシック" pitchFamily="-111" charset="-128"/>
                <a:cs typeface="ＭＳ Ｐゴシック" pitchFamily="-111" charset="-128"/>
              </a:rPr>
              <a:t>We Can’t Do It All</a:t>
            </a:r>
          </a:p>
        </p:txBody>
      </p:sp>
    </p:spTree>
    <p:extLst>
      <p:ext uri="{BB962C8B-B14F-4D97-AF65-F5344CB8AC3E}">
        <p14:creationId xmlns:p14="http://schemas.microsoft.com/office/powerpoint/2010/main" val="366801943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Classic Unsolvable Problem</a:t>
            </a:r>
          </a:p>
        </p:txBody>
      </p:sp>
      <p:sp>
        <p:nvSpPr>
          <p:cNvPr id="157699" name="Content Placeholder 2"/>
          <p:cNvSpPr>
            <a:spLocks noGrp="1"/>
          </p:cNvSpPr>
          <p:nvPr>
            <p:ph idx="1"/>
          </p:nvPr>
        </p:nvSpPr>
        <p:spPr/>
        <p:txBody>
          <a:bodyPr/>
          <a:lstStyle/>
          <a:p>
            <a:pPr>
              <a:buFont typeface="Times" pitchFamily="-111" charset="0"/>
              <a:buNone/>
            </a:pPr>
            <a:r>
              <a:rPr lang="en-US" sz="20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Given an arbitrary program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in some language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and an input </a:t>
            </a:r>
            <a:r>
              <a:rPr lang="en-US" sz="2400" b="1" i="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to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will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eventually stop when run with input </a:t>
            </a:r>
            <a:r>
              <a:rPr lang="en-US" sz="2400" b="1" i="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buFontTx/>
              <a:buNone/>
            </a:pPr>
            <a:r>
              <a:rPr lang="en-US" sz="2400" dirty="0">
                <a:ea typeface="ＭＳ Ｐゴシック" pitchFamily="-111" charset="-128"/>
                <a:cs typeface="ＭＳ Ｐゴシック" pitchFamily="-111" charset="-128"/>
              </a:rPr>
              <a:t>	The above problem is called the “</a:t>
            </a:r>
            <a:r>
              <a:rPr lang="en-US" sz="2400" b="1" dirty="0">
                <a:ea typeface="ＭＳ Ｐゴシック" pitchFamily="-111" charset="-128"/>
                <a:cs typeface="ＭＳ Ｐゴシック" pitchFamily="-111" charset="-128"/>
              </a:rPr>
              <a:t>Halting Problem</a:t>
            </a:r>
            <a:r>
              <a:rPr lang="en-US" sz="2400" dirty="0">
                <a:ea typeface="ＭＳ Ｐゴシック" pitchFamily="-111" charset="-128"/>
                <a:cs typeface="ＭＳ Ｐゴシック" pitchFamily="-111" charset="-128"/>
              </a:rPr>
              <a:t>.” It is clearly an important and practical one – wouldn't it be nice to not be embarrassed by having your program run “forever” when you try to do a demo? </a:t>
            </a:r>
          </a:p>
          <a:p>
            <a:pPr>
              <a:buFontTx/>
              <a:buNone/>
            </a:pPr>
            <a:r>
              <a:rPr lang="en-US" sz="2400" dirty="0">
                <a:ea typeface="ＭＳ Ｐゴシック" pitchFamily="-111" charset="-128"/>
                <a:cs typeface="ＭＳ Ｐゴシック" pitchFamily="-111" charset="-128"/>
              </a:rPr>
              <a:t>	Unfortunately, there’s a fly in the ointment as one can prove that no algorithm can be written in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that solves the halting problem for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a:t>
            </a:r>
          </a:p>
        </p:txBody>
      </p:sp>
      <p:sp>
        <p:nvSpPr>
          <p:cNvPr id="157700" name="Date Placeholder 3"/>
          <p:cNvSpPr>
            <a:spLocks noGrp="1"/>
          </p:cNvSpPr>
          <p:nvPr>
            <p:ph type="dt" sz="quarter" idx="10"/>
          </p:nvPr>
        </p:nvSpPr>
        <p:spPr>
          <a:noFill/>
        </p:spPr>
        <p:txBody>
          <a:bodyPr/>
          <a:lstStyle/>
          <a:p>
            <a:fld id="{E49E9F63-11CB-AD46-AB20-940E3E51222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57701" name="Slide Number Placeholder 4"/>
          <p:cNvSpPr>
            <a:spLocks noGrp="1"/>
          </p:cNvSpPr>
          <p:nvPr>
            <p:ph type="sldNum" sz="quarter" idx="12"/>
          </p:nvPr>
        </p:nvSpPr>
        <p:spPr>
          <a:noFill/>
        </p:spPr>
        <p:txBody>
          <a:bodyPr/>
          <a:lstStyle/>
          <a:p>
            <a:fld id="{178C3D2C-17E5-2B43-9A9A-56484DEA29EC}" type="slidenum">
              <a:rPr lang="en-US">
                <a:latin typeface="Arial" pitchFamily="-111" charset="0"/>
                <a:ea typeface="ＭＳ Ｐゴシック" pitchFamily="-111" charset="-128"/>
                <a:cs typeface="ＭＳ Ｐゴシック" pitchFamily="-111" charset="-128"/>
              </a:rPr>
              <a:pPr/>
              <a:t>233</a:t>
            </a:fld>
            <a:endParaRPr lang="en-US">
              <a:latin typeface="Arial" pitchFamily="-111" charset="0"/>
              <a:ea typeface="ＭＳ Ｐゴシック" pitchFamily="-111" charset="-128"/>
              <a:cs typeface="ＭＳ Ｐゴシック" pitchFamily="-111" charset="-128"/>
            </a:endParaRPr>
          </a:p>
        </p:txBody>
      </p:sp>
      <p:sp>
        <p:nvSpPr>
          <p:cNvPr id="157702"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10679587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dirty="0">
                <a:ea typeface="ＭＳ Ｐゴシック" pitchFamily="-111" charset="-128"/>
                <a:cs typeface="ＭＳ Ｐゴシック" pitchFamily="-111" charset="-128"/>
              </a:rPr>
              <a:t>Some terminology</a:t>
            </a:r>
          </a:p>
        </p:txBody>
      </p:sp>
      <p:sp>
        <p:nvSpPr>
          <p:cNvPr id="159747" name="Content Placeholder 2"/>
          <p:cNvSpPr>
            <a:spLocks noGrp="1"/>
          </p:cNvSpPr>
          <p:nvPr>
            <p:ph idx="1"/>
          </p:nvPr>
        </p:nvSpPr>
        <p:spPr/>
        <p:txBody>
          <a:bodyPr/>
          <a:lstStyle/>
          <a:p>
            <a:pPr>
              <a:buFontTx/>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We will say that a procedure, </a:t>
            </a:r>
            <a:r>
              <a:rPr lang="en-US" sz="2000" b="1"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converges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if it eventually halts when it receives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as input. We denote this as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rPr>
              <a:t>We will say that a procedure, </a:t>
            </a:r>
            <a:r>
              <a:rPr lang="en-US" sz="2000" b="1"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diverges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if it never halts when it receives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as input. We denote this as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Of course,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then </a:t>
            </a:r>
            <a:r>
              <a:rPr lang="en-US" sz="2000" b="1" i="1" dirty="0">
                <a:ea typeface="ＭＳ Ｐゴシック" pitchFamily="-111" charset="-128"/>
                <a:cs typeface="ＭＳ Ｐゴシック" pitchFamily="-111" charset="-128"/>
                <a:sym typeface="Symbol" pitchFamily="-111" charset="2"/>
              </a:rPr>
              <a:t>f</a:t>
            </a:r>
            <a:r>
              <a:rPr lang="en-US" sz="2000" i="1"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sym typeface="Symbol" pitchFamily="-111" charset="2"/>
              </a:rPr>
              <a:t>defines a value for </a:t>
            </a:r>
            <a:r>
              <a:rPr lang="en-US" sz="2000" b="1" i="1"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 In fact we also say that </a:t>
            </a:r>
            <a:r>
              <a:rPr lang="en-US" sz="2000" b="1" i="1" dirty="0">
                <a:ea typeface="ＭＳ Ｐゴシック" pitchFamily="-111" charset="-128"/>
                <a:cs typeface="ＭＳ Ｐゴシック" pitchFamily="-111" charset="-128"/>
                <a:sym typeface="Symbol" pitchFamily="-111" charset="2"/>
              </a:rPr>
              <a:t>f(x)</a:t>
            </a:r>
            <a:r>
              <a:rPr lang="en-US" sz="2000" dirty="0">
                <a:ea typeface="ＭＳ Ｐゴシック" pitchFamily="-111" charset="-128"/>
                <a:cs typeface="ＭＳ Ｐゴシック" pitchFamily="-111" charset="-128"/>
                <a:sym typeface="Symbol" pitchFamily="-111" charset="2"/>
              </a:rPr>
              <a:t> is defined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and undefined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Finally, we define the domain of </a:t>
            </a:r>
            <a:r>
              <a:rPr lang="en-US" sz="2000" b="1" i="1" dirty="0">
                <a:ea typeface="ＭＳ Ｐゴシック" pitchFamily="-111" charset="-128"/>
                <a:cs typeface="ＭＳ Ｐゴシック" pitchFamily="-111" charset="-128"/>
                <a:sym typeface="Symbol" pitchFamily="-111" charset="2"/>
              </a:rPr>
              <a:t>f</a:t>
            </a:r>
            <a:r>
              <a:rPr lang="en-US" sz="2000" i="1"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sym typeface="Symbol" pitchFamily="-111" charset="2"/>
              </a:rPr>
              <a:t>as </a:t>
            </a:r>
            <a:r>
              <a:rPr lang="en-US" sz="2000" b="1" dirty="0">
                <a:ea typeface="ＭＳ Ｐゴシック" pitchFamily="-111" charset="-128"/>
                <a:cs typeface="ＭＳ Ｐゴシック" pitchFamily="-111" charset="-128"/>
                <a:sym typeface="Symbol" pitchFamily="-111" charset="2"/>
              </a:rPr>
              <a:t>{</a:t>
            </a:r>
            <a:r>
              <a:rPr lang="en-US" sz="2000" b="1" i="1" dirty="0">
                <a:ea typeface="ＭＳ Ｐゴシック" pitchFamily="-111" charset="-128"/>
                <a:cs typeface="ＭＳ Ｐゴシック" pitchFamily="-111" charset="-128"/>
                <a:sym typeface="Symbol" pitchFamily="-111" charset="2"/>
              </a:rPr>
              <a:t>x</a:t>
            </a:r>
            <a:r>
              <a:rPr lang="en-US" sz="2000" b="1" dirty="0">
                <a:ea typeface="ＭＳ Ｐゴシック" pitchFamily="-111" charset="-128"/>
                <a:cs typeface="ＭＳ Ｐゴシック" pitchFamily="-111" charset="-128"/>
                <a:sym typeface="Symbol" pitchFamily="-111" charset="2"/>
              </a:rPr>
              <a:t> |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br>
              <a:rPr lang="en-US" sz="2000" dirty="0">
                <a:ea typeface="ＭＳ Ｐゴシック" pitchFamily="-111" charset="-128"/>
                <a:cs typeface="ＭＳ Ｐゴシック" pitchFamily="-111" charset="-128"/>
                <a:sym typeface="Symbol" pitchFamily="-111" charset="2"/>
              </a:rPr>
            </a:br>
            <a:r>
              <a:rPr lang="en-US" sz="2000" dirty="0">
                <a:ea typeface="ＭＳ Ｐゴシック" pitchFamily="-111" charset="-128"/>
                <a:cs typeface="ＭＳ Ｐゴシック" pitchFamily="-111" charset="-128"/>
                <a:sym typeface="Symbol" pitchFamily="-111" charset="2"/>
              </a:rPr>
              <a:t>The range of </a:t>
            </a:r>
            <a:r>
              <a:rPr lang="en-US" sz="2000" b="1" i="1" dirty="0">
                <a:ea typeface="ＭＳ Ｐゴシック" pitchFamily="-111" charset="-128"/>
                <a:cs typeface="ＭＳ Ｐゴシック" pitchFamily="-111" charset="-128"/>
                <a:sym typeface="Symbol" pitchFamily="-111" charset="2"/>
              </a:rPr>
              <a:t>f</a:t>
            </a:r>
            <a:r>
              <a:rPr lang="en-US" sz="2000" dirty="0">
                <a:ea typeface="ＭＳ Ｐゴシック" pitchFamily="-111" charset="-128"/>
                <a:cs typeface="ＭＳ Ｐゴシック" pitchFamily="-111" charset="-128"/>
                <a:sym typeface="Symbol" pitchFamily="-111" charset="2"/>
              </a:rPr>
              <a:t> is </a:t>
            </a:r>
            <a:r>
              <a:rPr lang="en-US" sz="2000" b="1" dirty="0">
                <a:ea typeface="ＭＳ Ｐゴシック" pitchFamily="-111" charset="-128"/>
                <a:cs typeface="ＭＳ Ｐゴシック" pitchFamily="-111" charset="-128"/>
                <a:sym typeface="Symbol" pitchFamily="-111" charset="2"/>
              </a:rPr>
              <a:t>{</a:t>
            </a:r>
            <a:r>
              <a:rPr lang="en-US" sz="2000" b="1" i="1" dirty="0">
                <a:ea typeface="ＭＳ Ｐゴシック" pitchFamily="-111" charset="-128"/>
                <a:cs typeface="ＭＳ Ｐゴシック" pitchFamily="-111" charset="-128"/>
                <a:sym typeface="Symbol" pitchFamily="-111" charset="2"/>
              </a:rPr>
              <a:t>y</a:t>
            </a:r>
            <a:r>
              <a:rPr lang="en-US" sz="2000" b="1" dirty="0">
                <a:ea typeface="ＭＳ Ｐゴシック" pitchFamily="-111" charset="-128"/>
                <a:cs typeface="ＭＳ Ｐゴシック" pitchFamily="-111" charset="-128"/>
                <a:sym typeface="Symbol" pitchFamily="-111" charset="2"/>
              </a:rPr>
              <a:t> |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and </a:t>
            </a:r>
            <a:r>
              <a:rPr lang="en-US" sz="2000" b="1" i="1" dirty="0">
                <a:ea typeface="ＭＳ Ｐゴシック" pitchFamily="-111" charset="-128"/>
                <a:cs typeface="ＭＳ Ｐゴシック" pitchFamily="-111" charset="-128"/>
                <a:sym typeface="Symbol" pitchFamily="-111" charset="2"/>
              </a:rPr>
              <a:t>f(x) = y </a:t>
            </a:r>
            <a:r>
              <a:rPr lang="en-US" sz="2000" dirty="0">
                <a:ea typeface="ＭＳ Ｐゴシック" pitchFamily="-111" charset="-128"/>
                <a:cs typeface="ＭＳ Ｐゴシック" pitchFamily="-111" charset="-128"/>
                <a:sym typeface="Symbol" pitchFamily="-111" charset="2"/>
              </a:rPr>
              <a:t>}.</a:t>
            </a:r>
            <a:endParaRPr lang="en-US" sz="2000" dirty="0">
              <a:ea typeface="ＭＳ Ｐゴシック" pitchFamily="-111" charset="-128"/>
              <a:cs typeface="ＭＳ Ｐゴシック" pitchFamily="-111" charset="-128"/>
            </a:endParaRPr>
          </a:p>
        </p:txBody>
      </p:sp>
      <p:sp>
        <p:nvSpPr>
          <p:cNvPr id="159748" name="Date Placeholder 3"/>
          <p:cNvSpPr>
            <a:spLocks noGrp="1"/>
          </p:cNvSpPr>
          <p:nvPr>
            <p:ph type="dt" sz="quarter" idx="10"/>
          </p:nvPr>
        </p:nvSpPr>
        <p:spPr>
          <a:noFill/>
        </p:spPr>
        <p:txBody>
          <a:bodyPr/>
          <a:lstStyle/>
          <a:p>
            <a:fld id="{59447A34-5D4C-754B-9656-9DBCBB8C073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59749" name="Slide Number Placeholder 4"/>
          <p:cNvSpPr>
            <a:spLocks noGrp="1"/>
          </p:cNvSpPr>
          <p:nvPr>
            <p:ph type="sldNum" sz="quarter" idx="12"/>
          </p:nvPr>
        </p:nvSpPr>
        <p:spPr>
          <a:noFill/>
        </p:spPr>
        <p:txBody>
          <a:bodyPr/>
          <a:lstStyle/>
          <a:p>
            <a:fld id="{5B2D15C5-21B3-5B49-90F9-97CAAFF2ED5B}" type="slidenum">
              <a:rPr lang="en-US">
                <a:latin typeface="Arial" pitchFamily="-111" charset="0"/>
                <a:ea typeface="ＭＳ Ｐゴシック" pitchFamily="-111" charset="-128"/>
                <a:cs typeface="ＭＳ Ｐゴシック" pitchFamily="-111" charset="-128"/>
              </a:rPr>
              <a:pPr/>
              <a:t>234</a:t>
            </a:fld>
            <a:endParaRPr lang="en-US">
              <a:latin typeface="Arial" pitchFamily="-111" charset="0"/>
              <a:ea typeface="ＭＳ Ｐゴシック" pitchFamily="-111" charset="-128"/>
              <a:cs typeface="ＭＳ Ｐゴシック" pitchFamily="-111" charset="-128"/>
            </a:endParaRPr>
          </a:p>
        </p:txBody>
      </p:sp>
      <p:sp>
        <p:nvSpPr>
          <p:cNvPr id="159750"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92146459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Date Placeholder 3"/>
          <p:cNvSpPr>
            <a:spLocks noGrp="1"/>
          </p:cNvSpPr>
          <p:nvPr>
            <p:ph type="dt" sz="quarter" idx="10"/>
          </p:nvPr>
        </p:nvSpPr>
        <p:spPr>
          <a:noFill/>
        </p:spPr>
        <p:txBody>
          <a:bodyPr/>
          <a:lstStyle/>
          <a:p>
            <a:fld id="{D08EA336-285E-6841-B786-0E4147588CBD}"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6179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61796" name="Slide Number Placeholder 5"/>
          <p:cNvSpPr>
            <a:spLocks noGrp="1"/>
          </p:cNvSpPr>
          <p:nvPr>
            <p:ph type="sldNum" sz="quarter" idx="12"/>
          </p:nvPr>
        </p:nvSpPr>
        <p:spPr>
          <a:noFill/>
        </p:spPr>
        <p:txBody>
          <a:bodyPr/>
          <a:lstStyle/>
          <a:p>
            <a:fld id="{FA87C7CA-D4E3-EF46-ABED-D603F950921D}" type="slidenum">
              <a:rPr lang="en-US">
                <a:latin typeface="Arial" pitchFamily="-111" charset="0"/>
                <a:ea typeface="ＭＳ Ｐゴシック" pitchFamily="-111" charset="-128"/>
                <a:cs typeface="ＭＳ Ｐゴシック" pitchFamily="-111" charset="-128"/>
              </a:rPr>
              <a:pPr/>
              <a:t>235</a:t>
            </a:fld>
            <a:endParaRPr lang="en-US">
              <a:latin typeface="Arial" pitchFamily="-111" charset="0"/>
              <a:ea typeface="ＭＳ Ｐゴシック" pitchFamily="-111" charset="-128"/>
              <a:cs typeface="ＭＳ Ｐゴシック" pitchFamily="-111" charset="-128"/>
            </a:endParaRPr>
          </a:p>
        </p:txBody>
      </p:sp>
      <p:sp>
        <p:nvSpPr>
          <p:cNvPr id="1617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Halting Problem</a:t>
            </a:r>
          </a:p>
        </p:txBody>
      </p:sp>
      <p:sp>
        <p:nvSpPr>
          <p:cNvPr id="161798" name="Rectangle 3"/>
          <p:cNvSpPr>
            <a:spLocks noGrp="1" noChangeArrowheads="1"/>
          </p:cNvSpPr>
          <p:nvPr>
            <p:ph type="body" idx="1"/>
          </p:nvPr>
        </p:nvSpPr>
        <p:spPr/>
        <p:txBody>
          <a:bodyPr/>
          <a:lstStyle/>
          <a:p>
            <a:pPr eaLnBrk="1" hangingPunct="1">
              <a:lnSpc>
                <a:spcPct val="80000"/>
              </a:lnSpc>
              <a:buFontTx/>
              <a:buNone/>
            </a:pPr>
            <a:r>
              <a:rPr lang="en-US" sz="1800" dirty="0">
                <a:ea typeface="ＭＳ Ｐゴシック" pitchFamily="-111" charset="-128"/>
                <a:cs typeface="ＭＳ Ｐゴシック" pitchFamily="-111" charset="-128"/>
              </a:rPr>
              <a:t>	Assume we can decide the halting problem.  Then there exists some total function </a:t>
            </a:r>
            <a:r>
              <a:rPr lang="en-US" sz="1800" b="1" dirty="0">
                <a:ea typeface="ＭＳ Ｐゴシック" pitchFamily="-111" charset="-128"/>
                <a:cs typeface="ＭＳ Ｐゴシック" pitchFamily="-111" charset="-128"/>
              </a:rPr>
              <a:t>Halt</a:t>
            </a:r>
            <a:r>
              <a:rPr lang="en-US" sz="1800" dirty="0">
                <a:ea typeface="ＭＳ Ｐゴシック" pitchFamily="-111" charset="-128"/>
                <a:cs typeface="ＭＳ Ｐゴシック" pitchFamily="-111" charset="-128"/>
              </a:rPr>
              <a:t> such that</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1 	if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b="1" dirty="0">
                <a:ea typeface="ＭＳ Ｐゴシック" pitchFamily="-111" charset="-128"/>
                <a:cs typeface="ＭＳ Ｐゴシック" pitchFamily="-111" charset="-128"/>
              </a:rPr>
              <a:t> (y) </a:t>
            </a:r>
            <a:r>
              <a:rPr lang="en-US" sz="1800" b="1" dirty="0">
                <a:ea typeface="ＭＳ Ｐゴシック" pitchFamily="-111" charset="-128"/>
                <a:cs typeface="ＭＳ Ｐゴシック" pitchFamily="-111" charset="-128"/>
                <a:sym typeface="Symbol" pitchFamily="-111" charset="2"/>
              </a:rPr>
              <a:t></a:t>
            </a:r>
            <a:endParaRPr lang="en-US" sz="1800" dirty="0">
              <a:ea typeface="ＭＳ Ｐゴシック" pitchFamily="-111" charset="-128"/>
              <a:cs typeface="ＭＳ Ｐゴシック" pitchFamily="-111" charset="-128"/>
            </a:endParaRP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Halt(</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a:t>
            </a: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0 	if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b="1" dirty="0">
                <a:ea typeface="ＭＳ Ｐゴシック" pitchFamily="-111" charset="-128"/>
                <a:cs typeface="ＭＳ Ｐゴシック" pitchFamily="-111" charset="-128"/>
              </a:rPr>
              <a:t> (y) </a:t>
            </a:r>
            <a:r>
              <a:rPr lang="en-US" sz="1800" b="1" dirty="0">
                <a:ea typeface="ＭＳ Ｐゴシック" pitchFamily="-111" charset="-128"/>
                <a:cs typeface="ＭＳ Ｐゴシック" pitchFamily="-111" charset="-128"/>
                <a:sym typeface="Symbol" pitchFamily="-111" charset="2"/>
              </a:rPr>
              <a:t></a:t>
            </a:r>
            <a:endParaRPr lang="en-US" sz="1800" dirty="0">
              <a:ea typeface="ＭＳ Ｐゴシック" pitchFamily="-111" charset="-128"/>
              <a:cs typeface="ＭＳ Ｐゴシック" pitchFamily="-111" charset="-128"/>
            </a:endParaRPr>
          </a:p>
          <a:p>
            <a:pPr eaLnBrk="1" hangingPunct="1">
              <a:lnSpc>
                <a:spcPct val="80000"/>
              </a:lnSpc>
              <a:buFontTx/>
              <a:buNone/>
            </a:pPr>
            <a:r>
              <a:rPr lang="en-US" sz="1800" dirty="0">
                <a:ea typeface="ＭＳ Ｐゴシック" pitchFamily="-111" charset="-128"/>
                <a:cs typeface="ＭＳ Ｐゴシック" pitchFamily="-111" charset="-128"/>
              </a:rPr>
              <a:t>	Here, we have numbered all programs and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dirty="0">
                <a:ea typeface="ＭＳ Ｐゴシック" pitchFamily="-111" charset="-128"/>
                <a:cs typeface="ＭＳ Ｐゴシック" pitchFamily="-111" charset="-128"/>
              </a:rPr>
              <a:t> refers to the </a:t>
            </a:r>
            <a:r>
              <a:rPr lang="en-US" sz="1800" b="1" dirty="0">
                <a:ea typeface="ＭＳ Ｐゴシック" pitchFamily="-111" charset="-128"/>
                <a:cs typeface="ＭＳ Ｐゴシック" pitchFamily="-111" charset="-128"/>
              </a:rPr>
              <a:t>x</a:t>
            </a:r>
            <a:r>
              <a:rPr lang="en-US" sz="1800" dirty="0">
                <a:ea typeface="ＭＳ Ｐゴシック" pitchFamily="-111" charset="-128"/>
                <a:cs typeface="ＭＳ Ｐゴシック" pitchFamily="-111" charset="-128"/>
              </a:rPr>
              <a:t>-</a:t>
            </a:r>
            <a:r>
              <a:rPr lang="en-US" sz="1800" dirty="0" err="1">
                <a:ea typeface="ＭＳ Ｐゴシック" pitchFamily="-111" charset="-128"/>
                <a:cs typeface="ＭＳ Ｐゴシック" pitchFamily="-111" charset="-128"/>
              </a:rPr>
              <a:t>th</a:t>
            </a:r>
            <a:r>
              <a:rPr lang="en-US" sz="1800" dirty="0">
                <a:ea typeface="ＭＳ Ｐゴシック" pitchFamily="-111" charset="-128"/>
                <a:cs typeface="ＭＳ Ｐゴシック" pitchFamily="-111" charset="-128"/>
              </a:rPr>
              <a:t> program in this ordering.  Now we can view Halt as a mapping from  </a:t>
            </a:r>
            <a:r>
              <a:rPr lang="en-US" sz="1800" b="1"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into </a:t>
            </a:r>
            <a:r>
              <a:rPr lang="en-US" sz="1800" b="1"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by treating its input as a single number representing the pairing of two numbers via the one-one onto function</a:t>
            </a:r>
            <a:br>
              <a:rPr lang="en-US" sz="1800" dirty="0">
                <a:ea typeface="ＭＳ Ｐゴシック" pitchFamily="-111" charset="-128"/>
                <a:cs typeface="ＭＳ Ｐゴシック" pitchFamily="-111" charset="-128"/>
              </a:rPr>
            </a:br>
            <a:endParaRPr lang="en-US" sz="1800" dirty="0">
              <a:ea typeface="ＭＳ Ｐゴシック" pitchFamily="-111" charset="-128"/>
              <a:cs typeface="ＭＳ Ｐゴシック" pitchFamily="-111" charset="-128"/>
            </a:endParaRP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pair(</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 = &lt;</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&gt; = 2</a:t>
            </a:r>
            <a:r>
              <a:rPr lang="en-US" sz="1800" b="1" baseline="30000" dirty="0">
                <a:ea typeface="ＭＳ Ｐゴシック" pitchFamily="-111" charset="-128"/>
                <a:cs typeface="ＭＳ Ｐゴシック" pitchFamily="-111" charset="-128"/>
              </a:rPr>
              <a:t>x</a:t>
            </a:r>
            <a:r>
              <a:rPr lang="en-US" sz="1800" b="1" dirty="0">
                <a:ea typeface="ＭＳ Ｐゴシック" pitchFamily="-111" charset="-128"/>
                <a:cs typeface="ＭＳ Ｐゴシック" pitchFamily="-111" charset="-128"/>
              </a:rPr>
              <a:t>  (2y + 1) – 1</a:t>
            </a:r>
            <a:br>
              <a:rPr lang="en-US" sz="1800" b="1" dirty="0">
                <a:ea typeface="ＭＳ Ｐゴシック" pitchFamily="-111" charset="-128"/>
                <a:cs typeface="ＭＳ Ｐゴシック" pitchFamily="-111" charset="-128"/>
              </a:rPr>
            </a:br>
            <a:endParaRPr lang="en-US" sz="1800" b="1" dirty="0">
              <a:ea typeface="ＭＳ Ｐゴシック" pitchFamily="-111" charset="-128"/>
              <a:cs typeface="ＭＳ Ｐゴシック" pitchFamily="-111" charset="-128"/>
            </a:endParaRPr>
          </a:p>
          <a:p>
            <a:pPr eaLnBrk="1" hangingPunct="1">
              <a:lnSpc>
                <a:spcPct val="80000"/>
              </a:lnSpc>
              <a:buFontTx/>
              <a:buNone/>
            </a:pPr>
            <a:r>
              <a:rPr lang="en-US" sz="1800" dirty="0">
                <a:ea typeface="ＭＳ Ｐゴシック" pitchFamily="-111" charset="-128"/>
                <a:cs typeface="ＭＳ Ｐゴシック" pitchFamily="-111" charset="-128"/>
              </a:rPr>
              <a:t>	with inverses	</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&lt;z&gt;</a:t>
            </a:r>
            <a:r>
              <a:rPr lang="en-US" sz="1800" b="1" baseline="-25000" dirty="0">
                <a:ea typeface="ＭＳ Ｐゴシック" pitchFamily="-111" charset="-128"/>
                <a:cs typeface="ＭＳ Ｐゴシック" pitchFamily="-111" charset="-128"/>
              </a:rPr>
              <a:t>1</a:t>
            </a:r>
            <a:r>
              <a:rPr lang="en-US" sz="1800" b="1" dirty="0">
                <a:ea typeface="ＭＳ Ｐゴシック" pitchFamily="-111" charset="-128"/>
                <a:cs typeface="ＭＳ Ｐゴシック" pitchFamily="-111" charset="-128"/>
              </a:rPr>
              <a:t> = log</a:t>
            </a:r>
            <a:r>
              <a:rPr lang="en-US" sz="1800" b="1" baseline="-25000" dirty="0">
                <a:ea typeface="ＭＳ Ｐゴシック" pitchFamily="-111" charset="-128"/>
                <a:cs typeface="ＭＳ Ｐゴシック" pitchFamily="-111" charset="-128"/>
              </a:rPr>
              <a:t>2</a:t>
            </a:r>
            <a:r>
              <a:rPr lang="en-US" sz="1800" b="1" dirty="0">
                <a:ea typeface="ＭＳ Ｐゴシック" pitchFamily="-111" charset="-128"/>
                <a:cs typeface="ＭＳ Ｐゴシック" pitchFamily="-111" charset="-128"/>
              </a:rPr>
              <a:t>(z+1)</a:t>
            </a:r>
            <a:br>
              <a:rPr lang="en-US" sz="1800" b="1"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&lt;z&gt;</a:t>
            </a:r>
            <a:r>
              <a:rPr lang="en-US" sz="1800" b="1" baseline="-25000" dirty="0">
                <a:ea typeface="ＭＳ Ｐゴシック" pitchFamily="-111" charset="-128"/>
                <a:cs typeface="ＭＳ Ｐゴシック" pitchFamily="-111" charset="-128"/>
              </a:rPr>
              <a:t>2</a:t>
            </a:r>
            <a:r>
              <a:rPr lang="en-US" sz="1800" b="1" dirty="0">
                <a:ea typeface="ＭＳ Ｐゴシック" pitchFamily="-111" charset="-128"/>
                <a:cs typeface="ＭＳ Ｐゴシック" pitchFamily="-111" charset="-128"/>
              </a:rPr>
              <a:t> = ((( z + 1 ) // 2 </a:t>
            </a:r>
            <a:r>
              <a:rPr lang="en-US" sz="1800" b="1" baseline="30000" dirty="0">
                <a:ea typeface="ＭＳ Ｐゴシック" pitchFamily="-111" charset="-128"/>
                <a:cs typeface="ＭＳ Ｐゴシック" pitchFamily="-111" charset="-128"/>
              </a:rPr>
              <a:t>&lt;z&gt;</a:t>
            </a:r>
            <a:r>
              <a:rPr lang="en-US" sz="1800" b="1" baseline="10000" dirty="0">
                <a:ea typeface="ＭＳ Ｐゴシック" pitchFamily="-111" charset="-128"/>
                <a:cs typeface="ＭＳ Ｐゴシック" pitchFamily="-111" charset="-128"/>
              </a:rPr>
              <a:t>1</a:t>
            </a:r>
            <a:r>
              <a:rPr lang="en-US" sz="1800" b="1" dirty="0">
                <a:ea typeface="ＭＳ Ｐゴシック" pitchFamily="-111" charset="-128"/>
                <a:cs typeface="ＭＳ Ｐゴシック" pitchFamily="-111" charset="-128"/>
              </a:rPr>
              <a:t>  ) – 1 ) // 2</a:t>
            </a:r>
          </a:p>
        </p:txBody>
      </p:sp>
    </p:spTree>
    <p:extLst>
      <p:ext uri="{BB962C8B-B14F-4D97-AF65-F5344CB8AC3E}">
        <p14:creationId xmlns:p14="http://schemas.microsoft.com/office/powerpoint/2010/main" val="334411486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Date Placeholder 3"/>
          <p:cNvSpPr>
            <a:spLocks noGrp="1"/>
          </p:cNvSpPr>
          <p:nvPr>
            <p:ph type="dt" sz="quarter" idx="10"/>
          </p:nvPr>
        </p:nvSpPr>
        <p:spPr>
          <a:noFill/>
        </p:spPr>
        <p:txBody>
          <a:bodyPr/>
          <a:lstStyle/>
          <a:p>
            <a:fld id="{293BB1BC-6276-4D43-A0D6-75FCED901CFB}"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638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63844" name="Slide Number Placeholder 5"/>
          <p:cNvSpPr>
            <a:spLocks noGrp="1"/>
          </p:cNvSpPr>
          <p:nvPr>
            <p:ph type="sldNum" sz="quarter" idx="12"/>
          </p:nvPr>
        </p:nvSpPr>
        <p:spPr>
          <a:noFill/>
        </p:spPr>
        <p:txBody>
          <a:bodyPr/>
          <a:lstStyle/>
          <a:p>
            <a:fld id="{088097C0-EE0B-BA44-B4C8-74819E82BE30}" type="slidenum">
              <a:rPr lang="en-US">
                <a:latin typeface="Arial" pitchFamily="-111" charset="0"/>
                <a:ea typeface="ＭＳ Ｐゴシック" pitchFamily="-111" charset="-128"/>
                <a:cs typeface="ＭＳ Ｐゴシック" pitchFamily="-111" charset="-128"/>
              </a:rPr>
              <a:pPr/>
              <a:t>236</a:t>
            </a:fld>
            <a:endParaRPr lang="en-US">
              <a:latin typeface="Arial" pitchFamily="-111" charset="0"/>
              <a:ea typeface="ＭＳ Ｐゴシック" pitchFamily="-111" charset="-128"/>
              <a:cs typeface="ＭＳ Ｐゴシック" pitchFamily="-111" charset="-128"/>
            </a:endParaRPr>
          </a:p>
        </p:txBody>
      </p:sp>
      <p:sp>
        <p:nvSpPr>
          <p:cNvPr id="16384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The Contradiction</a:t>
            </a:r>
          </a:p>
        </p:txBody>
      </p:sp>
      <p:sp>
        <p:nvSpPr>
          <p:cNvPr id="163846" name="Rectangle 3"/>
          <p:cNvSpPr>
            <a:spLocks noGrp="1" noChangeArrowheads="1"/>
          </p:cNvSpPr>
          <p:nvPr>
            <p:ph type="body" idx="1"/>
          </p:nvPr>
        </p:nvSpPr>
        <p:spPr/>
        <p:txBody>
          <a:bodyPr/>
          <a:lstStyle/>
          <a:p>
            <a:pPr eaLnBrk="1" hangingPunct="1">
              <a:lnSpc>
                <a:spcPct val="80000"/>
              </a:lnSpc>
              <a:buFontTx/>
              <a:buNone/>
            </a:pPr>
            <a:r>
              <a:rPr lang="en-US" sz="2000" dirty="0">
                <a:ea typeface="ＭＳ Ｐゴシック" pitchFamily="-111" charset="-128"/>
                <a:cs typeface="ＭＳ Ｐゴシック" pitchFamily="-111" charset="-128"/>
              </a:rPr>
              <a:t>	Now if </a:t>
            </a:r>
            <a:r>
              <a:rPr lang="en-US" sz="2000" b="1" dirty="0">
                <a:ea typeface="ＭＳ Ｐゴシック" pitchFamily="-111" charset="-128"/>
                <a:cs typeface="ＭＳ Ｐゴシック" pitchFamily="-111" charset="-128"/>
              </a:rPr>
              <a:t>Halt</a:t>
            </a:r>
            <a:r>
              <a:rPr lang="en-US" sz="2000" dirty="0">
                <a:ea typeface="ＭＳ Ｐゴシック" pitchFamily="-111" charset="-128"/>
                <a:cs typeface="ＭＳ Ｐゴシック" pitchFamily="-111" charset="-128"/>
              </a:rPr>
              <a:t> exist, then so does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where</a:t>
            </a:r>
          </a:p>
          <a:p>
            <a:pPr eaLnBrk="1" hangingPunct="1">
              <a:lnSpc>
                <a:spcPct val="80000"/>
              </a:lnSpc>
              <a:buFontTx/>
              <a:buNone/>
            </a:pPr>
            <a:r>
              <a:rPr lang="en-US" sz="1600" dirty="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0 		</a:t>
            </a:r>
            <a:r>
              <a:rPr lang="en-US" sz="1600" dirty="0">
                <a:ea typeface="ＭＳ Ｐゴシック" pitchFamily="-111" charset="-128"/>
                <a:cs typeface="ＭＳ Ｐゴシック" pitchFamily="-111" charset="-128"/>
              </a:rPr>
              <a:t>if </a:t>
            </a:r>
            <a:r>
              <a:rPr lang="en-US" sz="1600" b="1" dirty="0">
                <a:ea typeface="ＭＳ Ｐゴシック" pitchFamily="-111" charset="-128"/>
                <a:cs typeface="ＭＳ Ｐゴシック" pitchFamily="-111" charset="-128"/>
              </a:rPr>
              <a:t>Halt(</a:t>
            </a:r>
            <a:r>
              <a:rPr lang="en-US" sz="1600" b="1" dirty="0" err="1">
                <a:ea typeface="ＭＳ Ｐゴシック" pitchFamily="-111" charset="-128"/>
                <a:cs typeface="ＭＳ Ｐゴシック" pitchFamily="-111" charset="-128"/>
              </a:rPr>
              <a:t>x,x</a:t>
            </a:r>
            <a:r>
              <a:rPr lang="en-US" sz="1600" b="1" dirty="0">
                <a:ea typeface="ＭＳ Ｐゴシック" pitchFamily="-111" charset="-128"/>
                <a:cs typeface="ＭＳ Ｐゴシック" pitchFamily="-111" charset="-128"/>
              </a:rPr>
              <a:t>) = 0</a:t>
            </a:r>
            <a:r>
              <a:rPr lang="en-US" sz="1600" dirty="0">
                <a:ea typeface="ＭＳ Ｐゴシック" pitchFamily="-111" charset="-128"/>
                <a:cs typeface="ＭＳ Ｐゴシック" pitchFamily="-111" charset="-128"/>
              </a:rPr>
              <a:t>, </a:t>
            </a:r>
            <a:r>
              <a:rPr lang="en-US" sz="1600" dirty="0" err="1">
                <a:ea typeface="ＭＳ Ｐゴシック" pitchFamily="-111" charset="-128"/>
                <a:cs typeface="ＭＳ Ｐゴシック" pitchFamily="-111" charset="-128"/>
              </a:rPr>
              <a:t>i.e</a:t>
            </a:r>
            <a:r>
              <a:rPr lang="en-US" sz="1600" dirty="0">
                <a:ea typeface="ＭＳ Ｐゴシック" pitchFamily="-111" charset="-128"/>
                <a:cs typeface="ＭＳ Ｐゴシック" pitchFamily="-111" charset="-128"/>
              </a:rPr>
              <a:t>, if </a:t>
            </a:r>
            <a:r>
              <a:rPr lang="en-US" sz="1600" b="1" dirty="0">
                <a:ea typeface="ＭＳ Ｐゴシック" pitchFamily="-111" charset="-128"/>
                <a:cs typeface="ＭＳ Ｐゴシック" pitchFamily="-111" charset="-128"/>
                <a:sym typeface="Symbol" pitchFamily="-111" charset="2"/>
              </a:rPr>
              <a:t></a:t>
            </a:r>
            <a:r>
              <a:rPr lang="en-US" sz="1600" b="1" baseline="-25000" dirty="0">
                <a:ea typeface="ＭＳ Ｐゴシック" pitchFamily="-111" charset="-128"/>
                <a:cs typeface="ＭＳ Ｐゴシック" pitchFamily="-111" charset="-128"/>
                <a:sym typeface="Symbol" pitchFamily="-111" charset="2"/>
              </a:rPr>
              <a:t>x</a:t>
            </a:r>
            <a:r>
              <a:rPr lang="en-US" sz="1600" b="1" dirty="0">
                <a:ea typeface="ＭＳ Ｐゴシック" pitchFamily="-111" charset="-128"/>
                <a:cs typeface="ＭＳ Ｐゴシック" pitchFamily="-111" charset="-128"/>
              </a:rPr>
              <a:t> (x) </a:t>
            </a:r>
            <a:r>
              <a:rPr lang="en-US" sz="1600" b="1" dirty="0">
                <a:ea typeface="ＭＳ Ｐゴシック" pitchFamily="-111" charset="-128"/>
                <a:cs typeface="ＭＳ Ｐゴシック" pitchFamily="-111" charset="-128"/>
                <a:sym typeface="Symbol" pitchFamily="-111" charset="2"/>
              </a:rPr>
              <a:t> </a:t>
            </a:r>
            <a:endParaRPr lang="en-US" sz="1600" dirty="0">
              <a:ea typeface="ＭＳ Ｐゴシック" pitchFamily="-111" charset="-128"/>
              <a:cs typeface="ＭＳ Ｐゴシック" pitchFamily="-111" charset="-128"/>
            </a:endParaRPr>
          </a:p>
          <a:p>
            <a:pPr eaLnBrk="1" hangingPunct="1">
              <a:lnSpc>
                <a:spcPct val="80000"/>
              </a:lnSpc>
              <a:buFontTx/>
              <a:buNone/>
            </a:pPr>
            <a:r>
              <a:rPr lang="en-US" sz="1600" b="1" dirty="0">
                <a:ea typeface="ＭＳ Ｐゴシック" pitchFamily="-111" charset="-128"/>
                <a:cs typeface="ＭＳ Ｐゴシック" pitchFamily="-111" charset="-128"/>
              </a:rPr>
              <a:t>	Disagree(x) =</a:t>
            </a:r>
          </a:p>
          <a:p>
            <a:pPr eaLnBrk="1" hangingPunct="1">
              <a:lnSpc>
                <a:spcPct val="80000"/>
              </a:lnSpc>
              <a:buFontTx/>
              <a:buNone/>
            </a:pPr>
            <a:r>
              <a:rPr lang="en-US" sz="1600" dirty="0">
                <a:ea typeface="ＭＳ Ｐゴシック" pitchFamily="-111" charset="-128"/>
                <a:cs typeface="ＭＳ Ｐゴシック" pitchFamily="-111" charset="-128"/>
              </a:rPr>
              <a:t> 	 		</a:t>
            </a:r>
            <a:r>
              <a:rPr lang="en-US" sz="1600" b="1" dirty="0">
                <a:latin typeface="Symbol" pitchFamily="-111" charset="2"/>
                <a:ea typeface="ＭＳ Ｐゴシック" pitchFamily="-111" charset="-128"/>
                <a:cs typeface="ＭＳ Ｐゴシック" pitchFamily="-111" charset="-128"/>
              </a:rPr>
              <a:t>m</a:t>
            </a:r>
            <a:r>
              <a:rPr lang="en-US" sz="1600" b="1" dirty="0">
                <a:ea typeface="ＭＳ Ｐゴシック" pitchFamily="-111" charset="-128"/>
                <a:cs typeface="ＭＳ Ｐゴシック" pitchFamily="-111" charset="-128"/>
              </a:rPr>
              <a:t>y (y == y+1) 	</a:t>
            </a:r>
            <a:r>
              <a:rPr lang="en-US" sz="1600" dirty="0">
                <a:ea typeface="ＭＳ Ｐゴシック" pitchFamily="-111" charset="-128"/>
                <a:cs typeface="ＭＳ Ｐゴシック" pitchFamily="-111" charset="-128"/>
              </a:rPr>
              <a:t>if </a:t>
            </a:r>
            <a:r>
              <a:rPr lang="en-US" sz="1600" b="1" dirty="0">
                <a:ea typeface="ＭＳ Ｐゴシック" pitchFamily="-111" charset="-128"/>
                <a:cs typeface="ＭＳ Ｐゴシック" pitchFamily="-111" charset="-128"/>
              </a:rPr>
              <a:t>Halt(</a:t>
            </a:r>
            <a:r>
              <a:rPr lang="en-US" sz="1600" b="1" dirty="0" err="1">
                <a:ea typeface="ＭＳ Ｐゴシック" pitchFamily="-111" charset="-128"/>
                <a:cs typeface="ＭＳ Ｐゴシック" pitchFamily="-111" charset="-128"/>
              </a:rPr>
              <a:t>x,x</a:t>
            </a:r>
            <a:r>
              <a:rPr lang="en-US" sz="1600" b="1" dirty="0">
                <a:ea typeface="ＭＳ Ｐゴシック" pitchFamily="-111" charset="-128"/>
                <a:cs typeface="ＭＳ Ｐゴシック" pitchFamily="-111" charset="-128"/>
              </a:rPr>
              <a:t>) = 1</a:t>
            </a:r>
            <a:r>
              <a:rPr lang="en-US" sz="1600" dirty="0">
                <a:ea typeface="ＭＳ Ｐゴシック" pitchFamily="-111" charset="-128"/>
                <a:cs typeface="ＭＳ Ｐゴシック" pitchFamily="-111" charset="-128"/>
              </a:rPr>
              <a:t>, </a:t>
            </a:r>
            <a:r>
              <a:rPr lang="en-US" sz="1600" dirty="0" err="1">
                <a:ea typeface="ＭＳ Ｐゴシック" pitchFamily="-111" charset="-128"/>
                <a:cs typeface="ＭＳ Ｐゴシック" pitchFamily="-111" charset="-128"/>
              </a:rPr>
              <a:t>i.e</a:t>
            </a:r>
            <a:r>
              <a:rPr lang="en-US" sz="1600" dirty="0">
                <a:ea typeface="ＭＳ Ｐゴシック" pitchFamily="-111" charset="-128"/>
                <a:cs typeface="ＭＳ Ｐゴシック" pitchFamily="-111" charset="-128"/>
              </a:rPr>
              <a:t>, if </a:t>
            </a:r>
            <a:r>
              <a:rPr lang="en-US" sz="1600" b="1" dirty="0">
                <a:ea typeface="ＭＳ Ｐゴシック" pitchFamily="-111" charset="-128"/>
                <a:cs typeface="ＭＳ Ｐゴシック" pitchFamily="-111" charset="-128"/>
                <a:sym typeface="Symbol" pitchFamily="-111" charset="2"/>
              </a:rPr>
              <a:t></a:t>
            </a:r>
            <a:r>
              <a:rPr lang="en-US" sz="1600" b="1" baseline="-25000" dirty="0">
                <a:ea typeface="ＭＳ Ｐゴシック" pitchFamily="-111" charset="-128"/>
                <a:cs typeface="ＭＳ Ｐゴシック" pitchFamily="-111" charset="-128"/>
                <a:sym typeface="Symbol" pitchFamily="-111" charset="2"/>
              </a:rPr>
              <a:t>x</a:t>
            </a:r>
            <a:r>
              <a:rPr lang="en-US" sz="1600" b="1" dirty="0">
                <a:ea typeface="ＭＳ Ｐゴシック" pitchFamily="-111" charset="-128"/>
                <a:cs typeface="ＭＳ Ｐゴシック" pitchFamily="-111" charset="-128"/>
              </a:rPr>
              <a:t> (x) </a:t>
            </a:r>
            <a:r>
              <a:rPr lang="en-US" sz="1600" b="1" dirty="0">
                <a:ea typeface="ＭＳ Ｐゴシック" pitchFamily="-111" charset="-128"/>
                <a:cs typeface="ＭＳ Ｐゴシック" pitchFamily="-111" charset="-128"/>
                <a:sym typeface="Symbol" pitchFamily="-111" charset="2"/>
              </a:rPr>
              <a:t></a:t>
            </a:r>
            <a:endParaRPr lang="en-US" sz="1600" dirty="0">
              <a:ea typeface="ＭＳ Ｐゴシック" pitchFamily="-111" charset="-128"/>
              <a:cs typeface="ＭＳ Ｐゴシック" pitchFamily="-111" charset="-128"/>
            </a:endParaRPr>
          </a:p>
          <a:p>
            <a:pPr eaLnBrk="1" hangingPunct="1">
              <a:lnSpc>
                <a:spcPct val="80000"/>
              </a:lnSpc>
              <a:buFontTx/>
              <a:buNone/>
            </a:pPr>
            <a:r>
              <a:rPr lang="en-US" sz="2000" dirty="0">
                <a:ea typeface="ＭＳ Ｐゴシック" pitchFamily="-111" charset="-128"/>
                <a:cs typeface="ＭＳ Ｐゴシック" pitchFamily="-111" charset="-128"/>
              </a:rPr>
              <a:t>	</a:t>
            </a:r>
          </a:p>
          <a:p>
            <a:pPr eaLnBrk="1" hangingPunct="1">
              <a:lnSpc>
                <a:spcPct val="80000"/>
              </a:lnSpc>
              <a:buFontTx/>
              <a:buNone/>
            </a:pPr>
            <a:r>
              <a:rPr lang="en-US" sz="2000" dirty="0">
                <a:ea typeface="ＭＳ Ｐゴシック" pitchFamily="-111" charset="-128"/>
                <a:cs typeface="ＭＳ Ｐゴシック" pitchFamily="-111" charset="-128"/>
              </a:rPr>
              <a:t>	Since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is a program from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into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can be reasoned about by </a:t>
            </a:r>
            <a:r>
              <a:rPr lang="en-US" sz="2000" b="1" dirty="0">
                <a:ea typeface="ＭＳ Ｐゴシック" pitchFamily="-111" charset="-128"/>
                <a:cs typeface="ＭＳ Ｐゴシック" pitchFamily="-111" charset="-128"/>
              </a:rPr>
              <a:t>Halt</a:t>
            </a:r>
            <a:r>
              <a:rPr lang="en-US" sz="2000" dirty="0">
                <a:ea typeface="ＭＳ Ｐゴシック" pitchFamily="-111" charset="-128"/>
                <a:cs typeface="ＭＳ Ｐゴシック" pitchFamily="-111" charset="-128"/>
              </a:rPr>
              <a:t>.  Let </a:t>
            </a:r>
            <a:r>
              <a:rPr lang="en-US" sz="2000" b="1" dirty="0">
                <a:ea typeface="ＭＳ Ｐゴシック" pitchFamily="-111" charset="-128"/>
                <a:cs typeface="ＭＳ Ｐゴシック" pitchFamily="-111" charset="-128"/>
              </a:rPr>
              <a:t>d</a:t>
            </a:r>
            <a:r>
              <a:rPr lang="en-US" sz="2000" dirty="0">
                <a:ea typeface="ＭＳ Ｐゴシック" pitchFamily="-111" charset="-128"/>
                <a:cs typeface="ＭＳ Ｐゴシック" pitchFamily="-111" charset="-128"/>
              </a:rPr>
              <a:t> be such that </a:t>
            </a:r>
            <a:r>
              <a:rPr lang="en-US" sz="2000" b="1" dirty="0">
                <a:ea typeface="ＭＳ Ｐゴシック" pitchFamily="-111" charset="-128"/>
                <a:cs typeface="ＭＳ Ｐゴシック" pitchFamily="-111" charset="-128"/>
              </a:rPr>
              <a:t>Disagree =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d</a:t>
            </a:r>
            <a:r>
              <a:rPr lang="en-US" sz="2000" dirty="0">
                <a:ea typeface="ＭＳ Ｐゴシック" pitchFamily="-111" charset="-128"/>
                <a:cs typeface="ＭＳ Ｐゴシック" pitchFamily="-111" charset="-128"/>
              </a:rPr>
              <a:t>, then</a:t>
            </a:r>
          </a:p>
          <a:p>
            <a:pPr eaLnBrk="1" hangingPunct="1">
              <a:lnSpc>
                <a:spcPct val="80000"/>
              </a:lnSpc>
              <a:buFontTx/>
              <a:buNone/>
            </a:pP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Disagree(d)</a:t>
            </a:r>
            <a:r>
              <a:rPr lang="en-US" sz="2000" dirty="0">
                <a:ea typeface="ＭＳ Ｐゴシック" pitchFamily="-111" charset="-128"/>
                <a:cs typeface="ＭＳ Ｐゴシック" pitchFamily="-111" charset="-128"/>
              </a:rPr>
              <a:t> is defined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Halt(</a:t>
            </a:r>
            <a:r>
              <a:rPr lang="en-US" sz="2000" b="1" dirty="0" err="1">
                <a:ea typeface="ＭＳ Ｐゴシック" pitchFamily="-111" charset="-128"/>
                <a:cs typeface="ＭＳ Ｐゴシック" pitchFamily="-111" charset="-128"/>
              </a:rPr>
              <a:t>d,d</a:t>
            </a:r>
            <a:r>
              <a:rPr lang="en-US" sz="2000" b="1" dirty="0">
                <a:ea typeface="ＭＳ Ｐゴシック" pitchFamily="-111" charset="-128"/>
                <a:cs typeface="ＭＳ Ｐゴシック" pitchFamily="-111" charset="-128"/>
              </a:rPr>
              <a:t>) = 0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d </a:t>
            </a:r>
            <a:r>
              <a:rPr lang="en-US" sz="2000" b="1" dirty="0">
                <a:ea typeface="ＭＳ Ｐゴシック" pitchFamily="-111" charset="-128"/>
                <a:cs typeface="ＭＳ Ｐゴシック" pitchFamily="-111" charset="-128"/>
              </a:rPr>
              <a:t>(d) </a:t>
            </a:r>
            <a:r>
              <a:rPr lang="en-US" sz="2000" b="1" dirty="0">
                <a:ea typeface="ＭＳ Ｐゴシック" pitchFamily="-111" charset="-128"/>
                <a:cs typeface="ＭＳ Ｐゴシック" pitchFamily="-111" charset="-128"/>
                <a:sym typeface="Symbol" pitchFamily="-111" charset="2"/>
              </a:rPr>
              <a:t></a:t>
            </a:r>
            <a:endParaRPr lang="en-US" sz="2000" dirty="0">
              <a:ea typeface="ＭＳ Ｐゴシック" pitchFamily="-111" charset="-128"/>
              <a:cs typeface="ＭＳ Ｐゴシック" pitchFamily="-111" charset="-128"/>
            </a:endParaRPr>
          </a:p>
          <a:p>
            <a:pPr eaLnBrk="1" hangingPunct="1">
              <a:lnSpc>
                <a:spcPct val="80000"/>
              </a:lnSpc>
              <a:buFontTx/>
              <a:buNone/>
            </a:pPr>
            <a:r>
              <a:rPr lang="en-US" sz="2000" dirty="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Disagree(d) </a:t>
            </a:r>
            <a:r>
              <a:rPr lang="en-US" sz="2000" dirty="0">
                <a:ea typeface="ＭＳ Ｐゴシック" pitchFamily="-111" charset="-128"/>
                <a:cs typeface="ＭＳ Ｐゴシック" pitchFamily="-111" charset="-128"/>
              </a:rPr>
              <a:t>is undefined</a:t>
            </a:r>
          </a:p>
          <a:p>
            <a:pPr eaLnBrk="1" hangingPunct="1">
              <a:lnSpc>
                <a:spcPct val="80000"/>
              </a:lnSpc>
              <a:buFontTx/>
              <a:buNone/>
            </a:pPr>
            <a:r>
              <a:rPr lang="en-US" sz="2000" dirty="0">
                <a:ea typeface="ＭＳ Ｐゴシック" pitchFamily="-111" charset="-128"/>
                <a:cs typeface="ＭＳ Ｐゴシック" pitchFamily="-111" charset="-128"/>
              </a:rPr>
              <a:t>	But this means that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contradicts its own existence.  Since every step we took was constructive, except for the original assumption, we must presume that the original assumption was in error.  Thus, the </a:t>
            </a:r>
            <a:r>
              <a:rPr lang="en-US" sz="2000" b="1" dirty="0">
                <a:ea typeface="ＭＳ Ｐゴシック" pitchFamily="-111" charset="-128"/>
                <a:cs typeface="ＭＳ Ｐゴシック" pitchFamily="-111" charset="-128"/>
              </a:rPr>
              <a:t>Halting Problem </a:t>
            </a:r>
            <a:r>
              <a:rPr lang="en-US" sz="2000" dirty="0">
                <a:ea typeface="ＭＳ Ｐゴシック" pitchFamily="-111" charset="-128"/>
                <a:cs typeface="ＭＳ Ｐゴシック" pitchFamily="-111" charset="-128"/>
              </a:rPr>
              <a:t>is not solvable.</a:t>
            </a:r>
          </a:p>
        </p:txBody>
      </p:sp>
    </p:spTree>
    <p:extLst>
      <p:ext uri="{BB962C8B-B14F-4D97-AF65-F5344CB8AC3E}">
        <p14:creationId xmlns:p14="http://schemas.microsoft.com/office/powerpoint/2010/main" val="273350015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Halting is recognizable</a:t>
            </a:r>
          </a:p>
        </p:txBody>
      </p:sp>
      <p:sp>
        <p:nvSpPr>
          <p:cNvPr id="165891" name="Content Placeholder 2"/>
          <p:cNvSpPr>
            <a:spLocks noGrp="1"/>
          </p:cNvSpPr>
          <p:nvPr>
            <p:ph idx="1"/>
          </p:nvPr>
        </p:nvSpPr>
        <p:spPr/>
        <p:txBody>
          <a:bodyPr/>
          <a:lstStyle/>
          <a:p>
            <a:pPr eaLnBrk="1" hangingPunct="1">
              <a:lnSpc>
                <a:spcPct val="80000"/>
              </a:lnSpc>
              <a:buFontTx/>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While the </a:t>
            </a:r>
            <a:r>
              <a:rPr lang="en-US" sz="2000" b="1" dirty="0">
                <a:ea typeface="ＭＳ Ｐゴシック" pitchFamily="-111" charset="-128"/>
                <a:cs typeface="ＭＳ Ｐゴシック" pitchFamily="-111" charset="-128"/>
              </a:rPr>
              <a:t>Halting Problem </a:t>
            </a:r>
            <a:r>
              <a:rPr lang="en-US" sz="2000" dirty="0">
                <a:ea typeface="ＭＳ Ｐゴシック" pitchFamily="-111" charset="-128"/>
                <a:cs typeface="ＭＳ Ｐゴシック" pitchFamily="-111" charset="-128"/>
              </a:rPr>
              <a:t>is not solvable, it is re, recognizable or semi-decidable. </a:t>
            </a:r>
          </a:p>
          <a:p>
            <a:pPr eaLnBrk="1" hangingPunct="1">
              <a:lnSpc>
                <a:spcPct val="80000"/>
              </a:lnSpc>
              <a:buFontTx/>
              <a:buNone/>
            </a:pPr>
            <a:r>
              <a:rPr lang="en-US" sz="2000" i="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To see this, consider the following semi-decision procedure. Let </a:t>
            </a:r>
            <a:r>
              <a:rPr lang="en-US" sz="2000" b="1"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be an arbitrary procedure and let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be an arbitrary natural number.  Run the procedure </a:t>
            </a:r>
            <a:r>
              <a:rPr lang="en-US" sz="2000" b="1"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until it stops. If it stops, say “yes.” If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does not stop, we will provide no answer. This semi-decides the </a:t>
            </a:r>
            <a:r>
              <a:rPr lang="en-US" sz="2000" b="1" dirty="0">
                <a:ea typeface="ＭＳ Ｐゴシック" pitchFamily="-111" charset="-128"/>
                <a:cs typeface="ＭＳ Ｐゴシック" pitchFamily="-111" charset="-128"/>
              </a:rPr>
              <a:t>Halting Problem</a:t>
            </a:r>
            <a:r>
              <a:rPr lang="en-US" sz="2000" dirty="0">
                <a:ea typeface="ＭＳ Ｐゴシック" pitchFamily="-111" charset="-128"/>
                <a:cs typeface="ＭＳ Ｐゴシック" pitchFamily="-111" charset="-128"/>
              </a:rPr>
              <a:t>. Here is a procedural description.</a:t>
            </a:r>
          </a:p>
          <a:p>
            <a:pPr eaLnBrk="1" hangingPunct="1">
              <a:lnSpc>
                <a:spcPct val="80000"/>
              </a:lnSpc>
              <a:buFontTx/>
              <a:buNone/>
            </a:pPr>
            <a:endParaRPr lang="en-US" sz="2000" dirty="0">
              <a:ea typeface="ＭＳ Ｐゴシック" pitchFamily="-111" charset="-128"/>
              <a:cs typeface="ＭＳ Ｐゴシック" pitchFamily="-111" charset="-128"/>
            </a:endParaRPr>
          </a:p>
          <a:p>
            <a:pPr eaLnBrk="1" hangingPunct="1">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Semi_Decide_Halting</a:t>
            </a:r>
            <a:r>
              <a:rPr lang="en-US" sz="2000" b="1" dirty="0">
                <a:ea typeface="ＭＳ Ｐゴシック" pitchFamily="-111" charset="-128"/>
                <a:cs typeface="ＭＳ Ｐゴシック" pitchFamily="-111" charset="-128"/>
              </a:rPr>
              <a:t>() {</a:t>
            </a:r>
          </a:p>
          <a:p>
            <a:pPr eaLnBrk="1" hangingPunct="1">
              <a:lnSpc>
                <a:spcPct val="80000"/>
              </a:lnSpc>
              <a:buFontTx/>
              <a:buNone/>
            </a:pPr>
            <a:r>
              <a:rPr lang="en-US" sz="2000" b="1" dirty="0">
                <a:ea typeface="ＭＳ Ｐゴシック" pitchFamily="-111" charset="-128"/>
                <a:cs typeface="ＭＳ Ｐゴシック" pitchFamily="-111" charset="-128"/>
              </a:rPr>
              <a:t>		Read P, x;</a:t>
            </a:r>
          </a:p>
          <a:p>
            <a:pPr eaLnBrk="1" hangingPunct="1">
              <a:lnSpc>
                <a:spcPct val="80000"/>
              </a:lnSpc>
              <a:buFontTx/>
              <a:buNone/>
            </a:pPr>
            <a:r>
              <a:rPr lang="en-US" sz="2000" b="1" dirty="0">
                <a:ea typeface="ＭＳ Ｐゴシック" pitchFamily="-111" charset="-128"/>
                <a:cs typeface="ＭＳ Ｐゴシック" pitchFamily="-111" charset="-128"/>
              </a:rPr>
              <a:t>		P(x);</a:t>
            </a:r>
          </a:p>
          <a:p>
            <a:pPr eaLnBrk="1" hangingPunct="1">
              <a:lnSpc>
                <a:spcPct val="80000"/>
              </a:lnSpc>
              <a:buFontTx/>
              <a:buNone/>
            </a:pPr>
            <a:r>
              <a:rPr lang="en-US" sz="2000" b="1" dirty="0">
                <a:ea typeface="ＭＳ Ｐゴシック" pitchFamily="-111" charset="-128"/>
                <a:cs typeface="ＭＳ Ｐゴシック" pitchFamily="-111" charset="-128"/>
              </a:rPr>
              <a:t>		Print “yes”;</a:t>
            </a:r>
          </a:p>
          <a:p>
            <a:pPr eaLnBrk="1" hangingPunct="1">
              <a:lnSpc>
                <a:spcPct val="80000"/>
              </a:lnSpc>
              <a:buFontTx/>
              <a:buNone/>
            </a:pPr>
            <a:r>
              <a:rPr lang="en-US" sz="2000" b="1" dirty="0">
                <a:ea typeface="ＭＳ Ｐゴシック" pitchFamily="-111" charset="-128"/>
                <a:cs typeface="ＭＳ Ｐゴシック" pitchFamily="-111" charset="-128"/>
              </a:rPr>
              <a:t>	}</a:t>
            </a:r>
          </a:p>
        </p:txBody>
      </p:sp>
      <p:sp>
        <p:nvSpPr>
          <p:cNvPr id="165892" name="Date Placeholder 3"/>
          <p:cNvSpPr>
            <a:spLocks noGrp="1"/>
          </p:cNvSpPr>
          <p:nvPr>
            <p:ph type="dt" sz="quarter" idx="10"/>
          </p:nvPr>
        </p:nvSpPr>
        <p:spPr>
          <a:noFill/>
        </p:spPr>
        <p:txBody>
          <a:bodyPr/>
          <a:lstStyle/>
          <a:p>
            <a:fld id="{FA408E5A-408B-124E-846E-F29F68E6237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65893" name="Slide Number Placeholder 4"/>
          <p:cNvSpPr>
            <a:spLocks noGrp="1"/>
          </p:cNvSpPr>
          <p:nvPr>
            <p:ph type="sldNum" sz="quarter" idx="12"/>
          </p:nvPr>
        </p:nvSpPr>
        <p:spPr>
          <a:noFill/>
        </p:spPr>
        <p:txBody>
          <a:bodyPr/>
          <a:lstStyle/>
          <a:p>
            <a:fld id="{C0C97AEE-A4C9-7340-9759-40F1B1F2DEA0}" type="slidenum">
              <a:rPr lang="en-US">
                <a:latin typeface="Arial" pitchFamily="-111" charset="0"/>
                <a:ea typeface="ＭＳ Ｐゴシック" pitchFamily="-111" charset="-128"/>
                <a:cs typeface="ＭＳ Ｐゴシック" pitchFamily="-111" charset="-128"/>
              </a:rPr>
              <a:pPr/>
              <a:t>237</a:t>
            </a:fld>
            <a:endParaRPr lang="en-US">
              <a:latin typeface="Arial" pitchFamily="-111" charset="0"/>
              <a:ea typeface="ＭＳ Ｐゴシック" pitchFamily="-111" charset="-128"/>
              <a:cs typeface="ＭＳ Ｐゴシック" pitchFamily="-111" charset="-128"/>
            </a:endParaRPr>
          </a:p>
        </p:txBody>
      </p:sp>
      <p:sp>
        <p:nvSpPr>
          <p:cNvPr id="165894"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30122755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Why not just algorithms?</a:t>
            </a:r>
          </a:p>
        </p:txBody>
      </p:sp>
      <p:sp>
        <p:nvSpPr>
          <p:cNvPr id="167939" name="Content Placeholder 2"/>
          <p:cNvSpPr>
            <a:spLocks noGrp="1"/>
          </p:cNvSpPr>
          <p:nvPr>
            <p:ph idx="1"/>
          </p:nvPr>
        </p:nvSpPr>
        <p:spPr/>
        <p:txBody>
          <a:bodyPr/>
          <a:lstStyle/>
          <a:p>
            <a:pPr eaLnBrk="1" hangingPunct="1">
              <a:lnSpc>
                <a:spcPct val="80000"/>
              </a:lnSpc>
              <a:buFontTx/>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 question that might come to mind is why we could not just have a model of computation that involves only programs that halt for all input. Assume you have such a model – our claim is that this model must be incomplete!</a:t>
            </a:r>
          </a:p>
          <a:p>
            <a:pPr eaLnBrk="1" hangingPunct="1">
              <a:lnSpc>
                <a:spcPct val="80000"/>
              </a:lnSpc>
              <a:buFontTx/>
              <a:buNone/>
            </a:pPr>
            <a:endParaRPr lang="en-US" sz="2000" dirty="0">
              <a:ea typeface="ＭＳ Ｐゴシック" pitchFamily="-111" charset="-128"/>
              <a:cs typeface="ＭＳ Ｐゴシック" pitchFamily="-111" charset="-128"/>
            </a:endParaRPr>
          </a:p>
          <a:p>
            <a:pPr eaLnBrk="1" hangingPunct="1">
              <a:lnSpc>
                <a:spcPct val="80000"/>
              </a:lnSpc>
              <a:buFontTx/>
              <a:buNone/>
            </a:pPr>
            <a:r>
              <a:rPr lang="en-US" sz="2000" dirty="0">
                <a:ea typeface="ＭＳ Ｐゴシック" pitchFamily="-111" charset="-128"/>
                <a:cs typeface="ＭＳ Ｐゴシック" pitchFamily="-111" charset="-128"/>
              </a:rPr>
              <a:t>	Here’s the logic. Any programming language needs to have an associated grammar that can be used to generate all legitimate programs. By ordering the rules of the grammar in a way that generates programs in some lexical or syntactic order, we have a means to recursively enumerate the set of all programs. Thus, the set of procedures (programs) is re. using this fact, we will employ the notation that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 is the </a:t>
            </a:r>
            <a:r>
              <a:rPr lang="en-US" sz="2000" b="1"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a:t>
            </a:r>
            <a:r>
              <a:rPr lang="en-US" sz="2000" dirty="0" err="1">
                <a:ea typeface="ＭＳ Ｐゴシック" pitchFamily="-111" charset="-128"/>
                <a:cs typeface="ＭＳ Ｐゴシック" pitchFamily="-111" charset="-128"/>
                <a:sym typeface="Symbol" pitchFamily="-111" charset="2"/>
              </a:rPr>
              <a:t>th</a:t>
            </a:r>
            <a:r>
              <a:rPr lang="en-US" sz="2000" dirty="0">
                <a:ea typeface="ＭＳ Ｐゴシック" pitchFamily="-111" charset="-128"/>
                <a:cs typeface="ＭＳ Ｐゴシック" pitchFamily="-111" charset="-128"/>
                <a:sym typeface="Symbol" pitchFamily="-111" charset="2"/>
              </a:rPr>
              <a:t> procedure and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x</a:t>
            </a:r>
            <a:r>
              <a:rPr lang="en-US" sz="2000" b="1" dirty="0">
                <a:ea typeface="ＭＳ Ｐゴシック" pitchFamily="-111" charset="-128"/>
                <a:cs typeface="ＭＳ Ｐゴシック" pitchFamily="-111" charset="-128"/>
                <a:sym typeface="Symbol" pitchFamily="-111" charset="2"/>
              </a:rPr>
              <a:t>(y) </a:t>
            </a:r>
            <a:r>
              <a:rPr lang="en-US" sz="2000" dirty="0">
                <a:ea typeface="ＭＳ Ｐゴシック" pitchFamily="-111" charset="-128"/>
                <a:cs typeface="ＭＳ Ｐゴシック" pitchFamily="-111" charset="-128"/>
                <a:sym typeface="Symbol" pitchFamily="-111" charset="2"/>
              </a:rPr>
              <a:t>is the </a:t>
            </a:r>
            <a:r>
              <a:rPr lang="en-US" sz="2000" b="1"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a:t>
            </a:r>
            <a:r>
              <a:rPr lang="en-US" sz="2000" dirty="0" err="1">
                <a:ea typeface="ＭＳ Ｐゴシック" pitchFamily="-111" charset="-128"/>
                <a:cs typeface="ＭＳ Ｐゴシック" pitchFamily="-111" charset="-128"/>
                <a:sym typeface="Symbol" pitchFamily="-111" charset="2"/>
              </a:rPr>
              <a:t>th</a:t>
            </a:r>
            <a:r>
              <a:rPr lang="en-US" sz="2000" dirty="0">
                <a:ea typeface="ＭＳ Ｐゴシック" pitchFamily="-111" charset="-128"/>
                <a:cs typeface="ＭＳ Ｐゴシック" pitchFamily="-111" charset="-128"/>
                <a:sym typeface="Symbol" pitchFamily="-111" charset="2"/>
              </a:rPr>
              <a:t> procedure with input </a:t>
            </a:r>
            <a:r>
              <a:rPr lang="en-US" sz="2000" b="1" dirty="0">
                <a:ea typeface="ＭＳ Ｐゴシック" pitchFamily="-111" charset="-128"/>
                <a:cs typeface="ＭＳ Ｐゴシック" pitchFamily="-111" charset="-128"/>
                <a:sym typeface="Symbol" pitchFamily="-111" charset="2"/>
              </a:rPr>
              <a:t>y</a:t>
            </a:r>
            <a:r>
              <a:rPr lang="en-US" sz="2000"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We also refer to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as the procedure’s index.</a:t>
            </a:r>
          </a:p>
          <a:p>
            <a:pPr eaLnBrk="1" hangingPunct="1">
              <a:lnSpc>
                <a:spcPct val="80000"/>
              </a:lnSpc>
              <a:buFontTx/>
              <a:buNone/>
            </a:pPr>
            <a:endParaRPr lang="en-US" sz="2000" b="1" dirty="0">
              <a:ea typeface="ＭＳ Ｐゴシック" pitchFamily="-111" charset="-128"/>
              <a:cs typeface="ＭＳ Ｐゴシック" pitchFamily="-111" charset="-128"/>
            </a:endParaRPr>
          </a:p>
          <a:p>
            <a:pPr eaLnBrk="1" hangingPunct="1">
              <a:lnSpc>
                <a:spcPct val="80000"/>
              </a:lnSpc>
              <a:buFontTx/>
              <a:buNone/>
            </a:pPr>
            <a:r>
              <a:rPr lang="en-US" sz="2000" b="1" dirty="0">
                <a:ea typeface="ＭＳ Ｐゴシック" pitchFamily="-111" charset="-128"/>
                <a:cs typeface="ＭＳ Ｐゴシック" pitchFamily="-111" charset="-128"/>
              </a:rPr>
              <a:t>	</a:t>
            </a:r>
          </a:p>
        </p:txBody>
      </p:sp>
      <p:sp>
        <p:nvSpPr>
          <p:cNvPr id="167940" name="Date Placeholder 3"/>
          <p:cNvSpPr>
            <a:spLocks noGrp="1"/>
          </p:cNvSpPr>
          <p:nvPr>
            <p:ph type="dt" sz="quarter" idx="10"/>
          </p:nvPr>
        </p:nvSpPr>
        <p:spPr>
          <a:noFill/>
        </p:spPr>
        <p:txBody>
          <a:bodyPr/>
          <a:lstStyle/>
          <a:p>
            <a:fld id="{E31086DA-F208-B34C-878B-28CC77673E6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67941" name="Slide Number Placeholder 4"/>
          <p:cNvSpPr>
            <a:spLocks noGrp="1"/>
          </p:cNvSpPr>
          <p:nvPr>
            <p:ph type="sldNum" sz="quarter" idx="12"/>
          </p:nvPr>
        </p:nvSpPr>
        <p:spPr>
          <a:noFill/>
        </p:spPr>
        <p:txBody>
          <a:bodyPr/>
          <a:lstStyle/>
          <a:p>
            <a:fld id="{84875635-7F77-EE4E-B0F3-8998A4409FCB}" type="slidenum">
              <a:rPr lang="en-US">
                <a:latin typeface="Arial" pitchFamily="-111" charset="0"/>
                <a:ea typeface="ＭＳ Ｐゴシック" pitchFamily="-111" charset="-128"/>
                <a:cs typeface="ＭＳ Ｐゴシック" pitchFamily="-111" charset="-128"/>
              </a:rPr>
              <a:pPr/>
              <a:t>238</a:t>
            </a:fld>
            <a:endParaRPr lang="en-US">
              <a:latin typeface="Arial" pitchFamily="-111" charset="0"/>
              <a:ea typeface="ＭＳ Ｐゴシック" pitchFamily="-111" charset="-128"/>
              <a:cs typeface="ＭＳ Ｐゴシック" pitchFamily="-111" charset="-128"/>
            </a:endParaRPr>
          </a:p>
        </p:txBody>
      </p:sp>
      <p:sp>
        <p:nvSpPr>
          <p:cNvPr id="167942"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51184874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The universal machine</a:t>
            </a:r>
          </a:p>
        </p:txBody>
      </p:sp>
      <p:sp>
        <p:nvSpPr>
          <p:cNvPr id="169987" name="Content Placeholder 2"/>
          <p:cNvSpPr>
            <a:spLocks noGrp="1"/>
          </p:cNvSpPr>
          <p:nvPr>
            <p:ph idx="1"/>
          </p:nvPr>
        </p:nvSpPr>
        <p:spPr/>
        <p:txBody>
          <a:bodyPr/>
          <a:lstStyle/>
          <a:p>
            <a:pPr eaLnBrk="1" hangingPunct="1">
              <a:lnSpc>
                <a:spcPct val="80000"/>
              </a:lnSpc>
              <a:buFontTx/>
              <a:buNone/>
            </a:pPr>
            <a:r>
              <a:rPr lang="en-US" sz="20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First, we can all agree that any complete model of computation must be able to simulate programs in its own language. We refer to such a simulator (interpreter) as the Universal machine, denote </a:t>
            </a:r>
            <a:r>
              <a:rPr lang="en-US" sz="2400" b="1" dirty="0">
                <a:ea typeface="ＭＳ Ｐゴシック" pitchFamily="-111" charset="-128"/>
                <a:cs typeface="ＭＳ Ｐゴシック" pitchFamily="-111" charset="-128"/>
              </a:rPr>
              <a:t>Univ</a:t>
            </a:r>
            <a:r>
              <a:rPr lang="en-US" sz="2400" dirty="0">
                <a:ea typeface="ＭＳ Ｐゴシック" pitchFamily="-111" charset="-128"/>
                <a:cs typeface="ＭＳ Ｐゴシック" pitchFamily="-111" charset="-128"/>
              </a:rPr>
              <a:t>. This program gets two inputs. The first is a description of the program to be simulated and the second of the input to that program. Since the set of programs in a model is re, we will assume both arguments are natural numbers; the first being the index of the program. Thus,</a:t>
            </a:r>
          </a:p>
          <a:p>
            <a:pPr eaLnBrk="1" hangingPunct="1">
              <a:lnSpc>
                <a:spcPct val="80000"/>
              </a:lnSpc>
              <a:buFontTx/>
              <a:buNone/>
            </a:pPr>
            <a:endParaRPr lang="en-US" sz="2400" dirty="0">
              <a:ea typeface="ＭＳ Ｐゴシック" pitchFamily="-111" charset="-128"/>
              <a:cs typeface="ＭＳ Ｐゴシック" pitchFamily="-111" charset="-128"/>
            </a:endParaRPr>
          </a:p>
          <a:p>
            <a:pPr eaLnBrk="1" hangingPunct="1">
              <a:lnSpc>
                <a:spcPct val="80000"/>
              </a:lnSpc>
              <a:buFontTx/>
              <a:buNone/>
            </a:pPr>
            <a:r>
              <a:rPr lang="en-US" sz="24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a:t>
            </a:r>
            <a:endParaRPr lang="en-US" sz="2400" b="1" dirty="0">
              <a:ea typeface="ＭＳ Ｐゴシック" pitchFamily="-111" charset="-128"/>
              <a:cs typeface="ＭＳ Ｐゴシック" pitchFamily="-111" charset="-128"/>
            </a:endParaRPr>
          </a:p>
          <a:p>
            <a:pPr eaLnBrk="1" hangingPunct="1">
              <a:lnSpc>
                <a:spcPct val="80000"/>
              </a:lnSpc>
              <a:buFontTx/>
              <a:buNone/>
            </a:pPr>
            <a:r>
              <a:rPr lang="en-US" sz="2400" dirty="0">
                <a:ea typeface="ＭＳ Ｐゴシック" pitchFamily="-111" charset="-128"/>
                <a:cs typeface="ＭＳ Ｐゴシック" pitchFamily="-111" charset="-128"/>
              </a:rPr>
              <a:t>	</a:t>
            </a:r>
          </a:p>
        </p:txBody>
      </p:sp>
      <p:sp>
        <p:nvSpPr>
          <p:cNvPr id="169988" name="Date Placeholder 3"/>
          <p:cNvSpPr>
            <a:spLocks noGrp="1"/>
          </p:cNvSpPr>
          <p:nvPr>
            <p:ph type="dt" sz="quarter" idx="10"/>
          </p:nvPr>
        </p:nvSpPr>
        <p:spPr>
          <a:noFill/>
        </p:spPr>
        <p:txBody>
          <a:bodyPr/>
          <a:lstStyle/>
          <a:p>
            <a:fld id="{DE8772B1-28DE-6D44-96AE-C5D1C954B0C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69989" name="Slide Number Placeholder 4"/>
          <p:cNvSpPr>
            <a:spLocks noGrp="1"/>
          </p:cNvSpPr>
          <p:nvPr>
            <p:ph type="sldNum" sz="quarter" idx="12"/>
          </p:nvPr>
        </p:nvSpPr>
        <p:spPr>
          <a:noFill/>
        </p:spPr>
        <p:txBody>
          <a:bodyPr/>
          <a:lstStyle/>
          <a:p>
            <a:fld id="{BC7C0241-B962-3C47-9B22-D29CF720EEAE}" type="slidenum">
              <a:rPr lang="en-US">
                <a:latin typeface="Arial" pitchFamily="-111" charset="0"/>
                <a:ea typeface="ＭＳ Ｐゴシック" pitchFamily="-111" charset="-128"/>
                <a:cs typeface="ＭＳ Ｐゴシック" pitchFamily="-111" charset="-128"/>
              </a:rPr>
              <a:pPr/>
              <a:t>239</a:t>
            </a:fld>
            <a:endParaRPr lang="en-US">
              <a:latin typeface="Arial" pitchFamily="-111" charset="0"/>
              <a:ea typeface="ＭＳ Ｐゴシック" pitchFamily="-111" charset="-128"/>
              <a:cs typeface="ＭＳ Ｐゴシック" pitchFamily="-111" charset="-128"/>
            </a:endParaRPr>
          </a:p>
        </p:txBody>
      </p:sp>
      <p:sp>
        <p:nvSpPr>
          <p:cNvPr id="169990"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826491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ea typeface="ＭＳ Ｐゴシック" pitchFamily="-111" charset="-128"/>
                <a:cs typeface="ＭＳ Ｐゴシック" pitchFamily="-111" charset="-128"/>
              </a:rPr>
              <a:t>Verify vs Solve</a:t>
            </a:r>
          </a:p>
        </p:txBody>
      </p:sp>
      <p:sp>
        <p:nvSpPr>
          <p:cNvPr id="52227"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Conjecture: If both Yes and No instances are easy to verify, then the problem is easy to solve.</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No one has yet proven this claim, but most researchers believe it to be true.</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Note: It is usually relatively easy to prove something is easy – just write an algorithm for it and prove it is correct and that it is fast (usually,  we mean polynomial).</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But, it is usually very difficult to prove something is hard – we may  not be clever enough yet. So, you will often see "appears to be hard."</a:t>
            </a:r>
          </a:p>
        </p:txBody>
      </p:sp>
      <p:sp>
        <p:nvSpPr>
          <p:cNvPr id="52228" name="Date Placeholder 3"/>
          <p:cNvSpPr>
            <a:spLocks noGrp="1"/>
          </p:cNvSpPr>
          <p:nvPr>
            <p:ph type="dt" sz="quarter" idx="10"/>
          </p:nvPr>
        </p:nvSpPr>
        <p:spPr>
          <a:noFill/>
        </p:spPr>
        <p:txBody>
          <a:bodyPr/>
          <a:lstStyle/>
          <a:p>
            <a:fld id="{35A3904E-3135-8542-B21C-9CF9F93EB62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222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2230" name="Slide Number Placeholder 5"/>
          <p:cNvSpPr>
            <a:spLocks noGrp="1"/>
          </p:cNvSpPr>
          <p:nvPr>
            <p:ph type="sldNum" sz="quarter" idx="12"/>
          </p:nvPr>
        </p:nvSpPr>
        <p:spPr>
          <a:noFill/>
        </p:spPr>
        <p:txBody>
          <a:bodyPr/>
          <a:lstStyle/>
          <a:p>
            <a:fld id="{8EE67231-B2A9-4A47-B3F9-8408F699F62F}" type="slidenum">
              <a:rPr lang="en-US">
                <a:latin typeface="Arial" pitchFamily="-111" charset="0"/>
                <a:ea typeface="ＭＳ Ｐゴシック" pitchFamily="-111" charset="-128"/>
                <a:cs typeface="ＭＳ Ｐゴシック" pitchFamily="-111" charset="-128"/>
              </a:rPr>
              <a:pPr/>
              <a:t>24</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Date Placeholder 3"/>
          <p:cNvSpPr>
            <a:spLocks noGrp="1"/>
          </p:cNvSpPr>
          <p:nvPr>
            <p:ph type="dt" sz="quarter" idx="10"/>
          </p:nvPr>
        </p:nvSpPr>
        <p:spPr>
          <a:noFill/>
        </p:spPr>
        <p:txBody>
          <a:bodyPr/>
          <a:lstStyle/>
          <a:p>
            <a:fld id="{74444435-DB73-3248-AE30-CA71C94D606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7203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72036" name="Slide Number Placeholder 5"/>
          <p:cNvSpPr>
            <a:spLocks noGrp="1"/>
          </p:cNvSpPr>
          <p:nvPr>
            <p:ph type="sldNum" sz="quarter" idx="12"/>
          </p:nvPr>
        </p:nvSpPr>
        <p:spPr>
          <a:noFill/>
        </p:spPr>
        <p:txBody>
          <a:bodyPr/>
          <a:lstStyle/>
          <a:p>
            <a:fld id="{C9466B52-6578-9444-872C-0BE4E45999E3}" type="slidenum">
              <a:rPr lang="en-US">
                <a:latin typeface="Arial" pitchFamily="-111" charset="0"/>
                <a:ea typeface="ＭＳ Ｐゴシック" pitchFamily="-111" charset="-128"/>
                <a:cs typeface="ＭＳ Ｐゴシック" pitchFamily="-111" charset="-128"/>
              </a:rPr>
              <a:pPr/>
              <a:t>240</a:t>
            </a:fld>
            <a:endParaRPr lang="en-US">
              <a:latin typeface="Arial" pitchFamily="-111" charset="0"/>
              <a:ea typeface="ＭＳ Ｐゴシック" pitchFamily="-111" charset="-128"/>
              <a:cs typeface="ＭＳ Ｐゴシック" pitchFamily="-111" charset="-128"/>
            </a:endParaRPr>
          </a:p>
        </p:txBody>
      </p:sp>
      <p:sp>
        <p:nvSpPr>
          <p:cNvPr id="17203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Non-re Problems</a:t>
            </a:r>
          </a:p>
        </p:txBody>
      </p:sp>
      <p:sp>
        <p:nvSpPr>
          <p:cNvPr id="172038" name="Rectangle 3"/>
          <p:cNvSpPr>
            <a:spLocks noGrp="1" noChangeArrowheads="1"/>
          </p:cNvSpPr>
          <p:nvPr>
            <p:ph type="body" idx="1"/>
          </p:nvPr>
        </p:nvSpPr>
        <p:spPr/>
        <p:txBody>
          <a:bodyPr/>
          <a:lstStyle/>
          <a:p>
            <a:pPr eaLnBrk="1" hangingPunct="1">
              <a:lnSpc>
                <a:spcPct val="90000"/>
              </a:lnSpc>
            </a:pPr>
            <a:r>
              <a:rPr lang="en-US" sz="2400" dirty="0">
                <a:ea typeface="ＭＳ Ｐゴシック" pitchFamily="-111" charset="-128"/>
                <a:cs typeface="ＭＳ Ｐゴシック" pitchFamily="-111" charset="-128"/>
              </a:rPr>
              <a:t>There are even “practical” problems that are worse than unsolvable -- they’re not even semi-decidable.  </a:t>
            </a:r>
          </a:p>
          <a:p>
            <a:pPr eaLnBrk="1" hangingPunct="1">
              <a:lnSpc>
                <a:spcPct val="90000"/>
              </a:lnSpc>
            </a:pPr>
            <a:r>
              <a:rPr lang="en-US" sz="2400" dirty="0">
                <a:ea typeface="ＭＳ Ｐゴシック" pitchFamily="-111" charset="-128"/>
                <a:cs typeface="ＭＳ Ｐゴシック" pitchFamily="-111" charset="-128"/>
              </a:rPr>
              <a:t>The classic non-re problem is the </a:t>
            </a:r>
            <a:r>
              <a:rPr lang="en-US" sz="2400" b="1" dirty="0">
                <a:ea typeface="ＭＳ Ｐゴシック" pitchFamily="-111" charset="-128"/>
                <a:cs typeface="ＭＳ Ｐゴシック" pitchFamily="-111" charset="-128"/>
              </a:rPr>
              <a:t>Uniform Halting Problem</a:t>
            </a:r>
            <a:r>
              <a:rPr lang="en-US" sz="2400" dirty="0">
                <a:ea typeface="ＭＳ Ｐゴシック" pitchFamily="-111" charset="-128"/>
                <a:cs typeface="ＭＳ Ｐゴシック" pitchFamily="-111" charset="-128"/>
              </a:rPr>
              <a:t>, that is, the problem to decide of an arbitrary effective procedure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whether or not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is an algorithm.  </a:t>
            </a:r>
          </a:p>
          <a:p>
            <a:pPr eaLnBrk="1" hangingPunct="1">
              <a:lnSpc>
                <a:spcPct val="90000"/>
              </a:lnSpc>
            </a:pPr>
            <a:r>
              <a:rPr lang="en-US" sz="2400" dirty="0">
                <a:ea typeface="ＭＳ Ｐゴシック" pitchFamily="-111" charset="-128"/>
                <a:cs typeface="ＭＳ Ｐゴシック" pitchFamily="-111" charset="-128"/>
              </a:rPr>
              <a:t>Assume that the algorithms can be enumerated, and that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accomplishes this.  Then</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F(x) =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where </a:t>
            </a:r>
            <a:r>
              <a:rPr lang="en-US" sz="2400" b="1" dirty="0">
                <a:ea typeface="ＭＳ Ｐゴシック" pitchFamily="-111" charset="-128"/>
                <a:cs typeface="ＭＳ Ｐゴシック" pitchFamily="-111" charset="-128"/>
              </a:rPr>
              <a:t>F</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F</a:t>
            </a:r>
            <a:r>
              <a:rPr lang="en-US" sz="2400" b="1"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F</a:t>
            </a:r>
            <a:r>
              <a:rPr lang="en-US" sz="2400" b="1" baseline="-25000"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 is a list of indexes of all and only the algorithms</a:t>
            </a:r>
          </a:p>
        </p:txBody>
      </p:sp>
    </p:spTree>
    <p:extLst>
      <p:ext uri="{BB962C8B-B14F-4D97-AF65-F5344CB8AC3E}">
        <p14:creationId xmlns:p14="http://schemas.microsoft.com/office/powerpoint/2010/main" val="284894178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Date Placeholder 3"/>
          <p:cNvSpPr>
            <a:spLocks noGrp="1"/>
          </p:cNvSpPr>
          <p:nvPr>
            <p:ph type="dt" sz="quarter" idx="10"/>
          </p:nvPr>
        </p:nvSpPr>
        <p:spPr>
          <a:noFill/>
        </p:spPr>
        <p:txBody>
          <a:bodyPr/>
          <a:lstStyle/>
          <a:p>
            <a:fld id="{3BD393FE-0D9F-854D-A708-7EA68DF4BAB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7408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74084" name="Slide Number Placeholder 5"/>
          <p:cNvSpPr>
            <a:spLocks noGrp="1"/>
          </p:cNvSpPr>
          <p:nvPr>
            <p:ph type="sldNum" sz="quarter" idx="12"/>
          </p:nvPr>
        </p:nvSpPr>
        <p:spPr>
          <a:noFill/>
        </p:spPr>
        <p:txBody>
          <a:bodyPr/>
          <a:lstStyle/>
          <a:p>
            <a:fld id="{46A4512A-293E-F243-B5B3-30A85B34422C}" type="slidenum">
              <a:rPr lang="en-US">
                <a:latin typeface="Arial" pitchFamily="-111" charset="0"/>
                <a:ea typeface="ＭＳ Ｐゴシック" pitchFamily="-111" charset="-128"/>
                <a:cs typeface="ＭＳ Ｐゴシック" pitchFamily="-111" charset="-128"/>
              </a:rPr>
              <a:pPr/>
              <a:t>241</a:t>
            </a:fld>
            <a:endParaRPr lang="en-US">
              <a:latin typeface="Arial" pitchFamily="-111" charset="0"/>
              <a:ea typeface="ＭＳ Ｐゴシック" pitchFamily="-111" charset="-128"/>
              <a:cs typeface="ＭＳ Ｐゴシック" pitchFamily="-111" charset="-128"/>
            </a:endParaRPr>
          </a:p>
        </p:txBody>
      </p:sp>
      <p:sp>
        <p:nvSpPr>
          <p:cNvPr id="17408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The Contradiction</a:t>
            </a:r>
          </a:p>
        </p:txBody>
      </p:sp>
      <p:sp>
        <p:nvSpPr>
          <p:cNvPr id="174086"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Define 	</a:t>
            </a:r>
            <a:r>
              <a:rPr lang="en-US" sz="2000" b="1" dirty="0">
                <a:ea typeface="ＭＳ Ｐゴシック" pitchFamily="-111" charset="-128"/>
                <a:cs typeface="ＭＳ Ｐゴシック" pitchFamily="-111" charset="-128"/>
              </a:rPr>
              <a:t>G( x ) = </a:t>
            </a:r>
            <a:r>
              <a:rPr lang="en-US" sz="2000" b="1" dirty="0" err="1">
                <a:ea typeface="ＭＳ Ｐゴシック" pitchFamily="-111" charset="-128"/>
                <a:cs typeface="ＭＳ Ｐゴシック" pitchFamily="-111" charset="-128"/>
              </a:rPr>
              <a:t>Univ</a:t>
            </a:r>
            <a:r>
              <a:rPr lang="en-US" sz="2000" b="1" dirty="0">
                <a:ea typeface="ＭＳ Ｐゴシック" pitchFamily="-111" charset="-128"/>
                <a:cs typeface="ＭＳ Ｐゴシック" pitchFamily="-111" charset="-128"/>
              </a:rPr>
              <a:t> ( F(x) , x ) + 1 =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F(x)</a:t>
            </a:r>
            <a:r>
              <a:rPr lang="en-US" sz="2000" b="1" dirty="0">
                <a:ea typeface="ＭＳ Ｐゴシック" pitchFamily="-111" charset="-128"/>
                <a:cs typeface="ＭＳ Ｐゴシック" pitchFamily="-111" charset="-128"/>
                <a:sym typeface="Symbol" pitchFamily="-111" charset="2"/>
              </a:rPr>
              <a:t>( x )</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(x) + 1</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is itself an algorithm.  Assume it is the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one</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F(g)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 = G</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Then, 	</a:t>
            </a:r>
            <a:r>
              <a:rPr lang="en-US" sz="2000" b="1" dirty="0">
                <a:ea typeface="ＭＳ Ｐゴシック" pitchFamily="-111" charset="-128"/>
                <a:cs typeface="ＭＳ Ｐゴシック" pitchFamily="-111" charset="-128"/>
              </a:rPr>
              <a:t>G(g)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(g) + 1 = G(g) + 1</a:t>
            </a:r>
            <a:br>
              <a:rPr lang="en-US" sz="2000" b="1" dirty="0">
                <a:ea typeface="ＭＳ Ｐゴシック" pitchFamily="-111" charset="-128"/>
                <a:cs typeface="ＭＳ Ｐゴシック" pitchFamily="-111" charset="-128"/>
              </a:rPr>
            </a:br>
            <a:endParaRPr lang="en-US" sz="2000" b="1"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contradicts its own existence since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would need to be an algorithm.</a:t>
            </a:r>
          </a:p>
          <a:p>
            <a:pPr eaLnBrk="1" hangingPunct="1">
              <a:lnSpc>
                <a:spcPct val="80000"/>
              </a:lnSpc>
            </a:pPr>
            <a:r>
              <a:rPr lang="en-US" sz="2000" dirty="0">
                <a:ea typeface="ＭＳ Ｐゴシック" pitchFamily="-111" charset="-128"/>
                <a:cs typeface="ＭＳ Ｐゴシック" pitchFamily="-111" charset="-128"/>
              </a:rPr>
              <a:t>This cannot be used to show that the effective procedures are non-enumerable, since the above is not a contradiction when </a:t>
            </a:r>
            <a:r>
              <a:rPr lang="en-US" sz="2000" b="1" dirty="0">
                <a:ea typeface="ＭＳ Ｐゴシック" pitchFamily="-111" charset="-128"/>
                <a:cs typeface="ＭＳ Ｐゴシック" pitchFamily="-111" charset="-128"/>
              </a:rPr>
              <a:t>G(g)</a:t>
            </a:r>
            <a:r>
              <a:rPr lang="en-US" sz="2000" dirty="0">
                <a:ea typeface="ＭＳ Ｐゴシック" pitchFamily="-111" charset="-128"/>
                <a:cs typeface="ＭＳ Ｐゴシック" pitchFamily="-111" charset="-128"/>
              </a:rPr>
              <a:t> is undefined.  In fact, we already have shown how to enumerate the (partial) recursive functions.</a:t>
            </a:r>
          </a:p>
        </p:txBody>
      </p:sp>
    </p:spTree>
    <p:extLst>
      <p:ext uri="{BB962C8B-B14F-4D97-AF65-F5344CB8AC3E}">
        <p14:creationId xmlns:p14="http://schemas.microsoft.com/office/powerpoint/2010/main" val="301370069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Consequences</a:t>
            </a:r>
          </a:p>
        </p:txBody>
      </p:sp>
      <p:sp>
        <p:nvSpPr>
          <p:cNvPr id="178179" name="Content Placeholder 2"/>
          <p:cNvSpPr>
            <a:spLocks noGrp="1"/>
          </p:cNvSpPr>
          <p:nvPr>
            <p:ph idx="1"/>
          </p:nvPr>
        </p:nvSpPr>
        <p:spPr/>
        <p:txBody>
          <a:bodyPr/>
          <a:lstStyle/>
          <a:p>
            <a:pPr eaLnBrk="1" hangingPunct="1">
              <a:lnSpc>
                <a:spcPct val="80000"/>
              </a:lnSpc>
            </a:pPr>
            <a:r>
              <a:rPr lang="en-US" sz="2400">
                <a:ea typeface="ＭＳ Ｐゴシック" pitchFamily="-111" charset="-128"/>
                <a:cs typeface="ＭＳ Ｐゴシック" pitchFamily="-111" charset="-128"/>
              </a:rPr>
              <a:t>To capture all the algorithms, any model of computation must include some procedures that are not algorithms.</a:t>
            </a:r>
          </a:p>
          <a:p>
            <a:pPr eaLnBrk="1" hangingPunct="1">
              <a:lnSpc>
                <a:spcPct val="80000"/>
              </a:lnSpc>
            </a:pPr>
            <a:endParaRPr lang="en-US" sz="2400">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Since the potential for non-termination is required, every complete model must have some for form of iteration that is potentially unbounded.</a:t>
            </a:r>
          </a:p>
          <a:p>
            <a:pPr eaLnBrk="1" hangingPunct="1">
              <a:lnSpc>
                <a:spcPct val="80000"/>
              </a:lnSpc>
            </a:pPr>
            <a:endParaRPr lang="en-US" sz="2400">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This means that simple, well-behaved for-loops (the kind where you can predict the number of iterations on entry to the loop) are not sufficient. While type loops are needed, even if implicit rather than explicit.</a:t>
            </a:r>
          </a:p>
        </p:txBody>
      </p:sp>
      <p:sp>
        <p:nvSpPr>
          <p:cNvPr id="178180" name="Date Placeholder 3"/>
          <p:cNvSpPr>
            <a:spLocks noGrp="1"/>
          </p:cNvSpPr>
          <p:nvPr>
            <p:ph type="dt" sz="quarter" idx="10"/>
          </p:nvPr>
        </p:nvSpPr>
        <p:spPr>
          <a:noFill/>
        </p:spPr>
        <p:txBody>
          <a:bodyPr/>
          <a:lstStyle/>
          <a:p>
            <a:fld id="{3D2D5C07-0DAE-3047-AF0E-2DA30EADFC3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78181" name="Slide Number Placeholder 4"/>
          <p:cNvSpPr>
            <a:spLocks noGrp="1"/>
          </p:cNvSpPr>
          <p:nvPr>
            <p:ph type="sldNum" sz="quarter" idx="12"/>
          </p:nvPr>
        </p:nvSpPr>
        <p:spPr>
          <a:noFill/>
        </p:spPr>
        <p:txBody>
          <a:bodyPr/>
          <a:lstStyle/>
          <a:p>
            <a:fld id="{A1DBAAD1-D94C-CB46-B48E-F41C04B675B4}" type="slidenum">
              <a:rPr lang="en-US">
                <a:latin typeface="Arial" pitchFamily="-111" charset="0"/>
                <a:ea typeface="ＭＳ Ｐゴシック" pitchFamily="-111" charset="-128"/>
                <a:cs typeface="ＭＳ Ｐゴシック" pitchFamily="-111" charset="-128"/>
              </a:rPr>
              <a:pPr/>
              <a:t>242</a:t>
            </a:fld>
            <a:endParaRPr lang="en-US">
              <a:latin typeface="Arial" pitchFamily="-111" charset="0"/>
              <a:ea typeface="ＭＳ Ｐゴシック" pitchFamily="-111" charset="-128"/>
              <a:cs typeface="ＭＳ Ｐゴシック" pitchFamily="-111" charset="-128"/>
            </a:endParaRPr>
          </a:p>
        </p:txBody>
      </p:sp>
      <p:sp>
        <p:nvSpPr>
          <p:cNvPr id="178182"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87655704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3"/>
          <p:cNvSpPr>
            <a:spLocks noGrp="1"/>
          </p:cNvSpPr>
          <p:nvPr>
            <p:ph type="ctrTitle"/>
          </p:nvPr>
        </p:nvSpPr>
        <p:spPr/>
        <p:txBody>
          <a:bodyPr/>
          <a:lstStyle/>
          <a:p>
            <a:r>
              <a:rPr lang="en-US">
                <a:ea typeface="ＭＳ Ｐゴシック" pitchFamily="-111" charset="-128"/>
                <a:cs typeface="ＭＳ Ｐゴシック" pitchFamily="-111" charset="-128"/>
              </a:rPr>
              <a:t>Insights</a:t>
            </a:r>
          </a:p>
        </p:txBody>
      </p:sp>
      <p:sp>
        <p:nvSpPr>
          <p:cNvPr id="180227" name="Subtitle 4"/>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2848548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US">
                <a:ea typeface="ＭＳ Ｐゴシック" pitchFamily="-111" charset="-128"/>
                <a:cs typeface="ＭＳ Ｐゴシック" pitchFamily="-111" charset="-128"/>
              </a:rPr>
              <a:t>Non-re nature of algorithms</a:t>
            </a:r>
          </a:p>
        </p:txBody>
      </p:sp>
      <p:sp>
        <p:nvSpPr>
          <p:cNvPr id="182275" name="Content Placeholder 2"/>
          <p:cNvSpPr>
            <a:spLocks noGrp="1"/>
          </p:cNvSpPr>
          <p:nvPr>
            <p:ph idx="1"/>
          </p:nvPr>
        </p:nvSpPr>
        <p:spPr/>
        <p:txBody>
          <a:bodyPr/>
          <a:lstStyle/>
          <a:p>
            <a:pPr marL="457200" indent="-457200" eaLnBrk="1" hangingPunct="1"/>
            <a:r>
              <a:rPr lang="en-US" sz="2400">
                <a:ea typeface="ＭＳ Ｐゴシック" pitchFamily="-111" charset="-128"/>
                <a:cs typeface="ＭＳ Ｐゴシック" pitchFamily="-111" charset="-128"/>
                <a:sym typeface="Symbol" pitchFamily="-111" charset="2"/>
              </a:rPr>
              <a:t>No generative system (e.g., grammar) can produce descriptions of all and only algorithms</a:t>
            </a:r>
          </a:p>
          <a:p>
            <a:pPr marL="457200" indent="-457200" eaLnBrk="1" hangingPunct="1"/>
            <a:r>
              <a:rPr lang="en-US" sz="2400">
                <a:ea typeface="ＭＳ Ｐゴシック" pitchFamily="-111" charset="-128"/>
                <a:cs typeface="ＭＳ Ｐゴシック" pitchFamily="-111" charset="-128"/>
                <a:sym typeface="Symbol" pitchFamily="-111" charset="2"/>
              </a:rPr>
              <a:t>No parsing system (even one that rejects by divergence) can accept all and only algorithms</a:t>
            </a:r>
          </a:p>
          <a:p>
            <a:pPr marL="457200" indent="-457200" eaLnBrk="1" hangingPunct="1"/>
            <a:endParaRPr lang="en-US" sz="2400">
              <a:ea typeface="ＭＳ Ｐゴシック" pitchFamily="-111" charset="-128"/>
              <a:cs typeface="ＭＳ Ｐゴシック" pitchFamily="-111" charset="-128"/>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Of course, if you buy Church’s Theorem, the set of all procedures can be generated. In fact, we can build an algorithmic acceptor of such programs. </a:t>
            </a:r>
          </a:p>
        </p:txBody>
      </p:sp>
      <p:sp>
        <p:nvSpPr>
          <p:cNvPr id="182276" name="Date Placeholder 3"/>
          <p:cNvSpPr>
            <a:spLocks noGrp="1"/>
          </p:cNvSpPr>
          <p:nvPr>
            <p:ph type="dt" sz="quarter" idx="10"/>
          </p:nvPr>
        </p:nvSpPr>
        <p:spPr>
          <a:noFill/>
        </p:spPr>
        <p:txBody>
          <a:bodyPr/>
          <a:lstStyle/>
          <a:p>
            <a:fld id="{789BC5D6-2D7F-A248-A7DB-8A658BFA4CE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82277" name="Slide Number Placeholder 4"/>
          <p:cNvSpPr>
            <a:spLocks noGrp="1"/>
          </p:cNvSpPr>
          <p:nvPr>
            <p:ph type="sldNum" sz="quarter" idx="12"/>
          </p:nvPr>
        </p:nvSpPr>
        <p:spPr>
          <a:noFill/>
        </p:spPr>
        <p:txBody>
          <a:bodyPr/>
          <a:lstStyle/>
          <a:p>
            <a:fld id="{F5A63476-5A3C-ED42-9381-A9F66CB3502B}" type="slidenum">
              <a:rPr lang="en-US">
                <a:latin typeface="Arial" pitchFamily="-111" charset="0"/>
                <a:ea typeface="ＭＳ Ｐゴシック" pitchFamily="-111" charset="-128"/>
                <a:cs typeface="ＭＳ Ｐゴシック" pitchFamily="-111" charset="-128"/>
              </a:rPr>
              <a:pPr/>
              <a:t>244</a:t>
            </a:fld>
            <a:endParaRPr lang="en-US">
              <a:latin typeface="Arial" pitchFamily="-111" charset="0"/>
              <a:ea typeface="ＭＳ Ｐゴシック" pitchFamily="-111" charset="-128"/>
              <a:cs typeface="ＭＳ Ｐゴシック" pitchFamily="-111" charset="-128"/>
            </a:endParaRPr>
          </a:p>
        </p:txBody>
      </p:sp>
      <p:sp>
        <p:nvSpPr>
          <p:cNvPr id="182278"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301482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US">
                <a:ea typeface="ＭＳ Ｐゴシック" pitchFamily="-111" charset="-128"/>
                <a:cs typeface="ＭＳ Ｐゴシック" pitchFamily="-111" charset="-128"/>
              </a:rPr>
              <a:t>Many unbounded ways</a:t>
            </a:r>
          </a:p>
        </p:txBody>
      </p:sp>
      <p:sp>
        <p:nvSpPr>
          <p:cNvPr id="184323" name="Content Placeholder 2"/>
          <p:cNvSpPr>
            <a:spLocks noGrp="1"/>
          </p:cNvSpPr>
          <p:nvPr>
            <p:ph idx="1"/>
          </p:nvPr>
        </p:nvSpPr>
        <p:spPr/>
        <p:txBody>
          <a:bodyPr/>
          <a:lstStyle/>
          <a:p>
            <a:pPr marL="457200" indent="-457200" eaLnBrk="1" hangingPunct="1"/>
            <a:r>
              <a:rPr lang="en-US" sz="2400" dirty="0">
                <a:ea typeface="ＭＳ Ｐゴシック" pitchFamily="-111" charset="-128"/>
                <a:cs typeface="ＭＳ Ｐゴシック" pitchFamily="-111" charset="-128"/>
                <a:sym typeface="Symbol" pitchFamily="-111" charset="2"/>
              </a:rPr>
              <a:t>How do you achieve divergence, i.e., what are the various means of unbounded computation in each of our models?</a:t>
            </a:r>
          </a:p>
          <a:p>
            <a:pPr marL="457200" indent="-457200" eaLnBrk="1" hangingPunct="1"/>
            <a:r>
              <a:rPr lang="en-US" sz="2400" dirty="0">
                <a:ea typeface="ＭＳ Ｐゴシック" pitchFamily="-111" charset="-128"/>
                <a:cs typeface="ＭＳ Ｐゴシック" pitchFamily="-111" charset="-128"/>
                <a:sym typeface="Symbol" pitchFamily="-111" charset="2"/>
              </a:rPr>
              <a:t>GOTO: Turing Machines and Register Machines</a:t>
            </a:r>
          </a:p>
          <a:p>
            <a:pPr marL="457200" indent="-457200" eaLnBrk="1" hangingPunct="1"/>
            <a:r>
              <a:rPr lang="en-US" sz="2400" dirty="0">
                <a:ea typeface="ＭＳ Ｐゴシック" pitchFamily="-111" charset="-128"/>
                <a:cs typeface="ＭＳ Ｐゴシック" pitchFamily="-111" charset="-128"/>
                <a:sym typeface="Symbol" pitchFamily="-111" charset="2"/>
              </a:rPr>
              <a:t>Minimization: Recursive Functions</a:t>
            </a:r>
          </a:p>
          <a:p>
            <a:pPr marL="857250" lvl="1" indent="-457200" eaLnBrk="1" hangingPunct="1"/>
            <a:r>
              <a:rPr lang="en-US" sz="2000" dirty="0">
                <a:solidFill>
                  <a:srgbClr val="002060"/>
                </a:solidFill>
                <a:sym typeface="Symbol" pitchFamily="-111" charset="2"/>
              </a:rPr>
              <a:t>Why not just simple finite iteration or recursion?</a:t>
            </a:r>
          </a:p>
          <a:p>
            <a:pPr marL="457200" indent="-457200" eaLnBrk="1" hangingPunct="1"/>
            <a:r>
              <a:rPr lang="en-US" sz="2400" dirty="0">
                <a:ea typeface="ＭＳ Ｐゴシック" pitchFamily="-111" charset="-128"/>
                <a:cs typeface="ＭＳ Ｐゴシック" pitchFamily="-111" charset="-128"/>
                <a:sym typeface="Symbol" pitchFamily="-111" charset="2"/>
              </a:rPr>
              <a:t>Fixed Point: Ordered Petri Nets,  </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(Ordered) Factor Replacement Systems</a:t>
            </a:r>
          </a:p>
          <a:p>
            <a:pPr marL="457200" indent="-457200" eaLnBrk="1" hangingPunct="1"/>
            <a:endParaRPr lang="en-US" sz="2400" b="1" dirty="0">
              <a:ea typeface="ＭＳ Ｐゴシック" pitchFamily="-111" charset="-128"/>
              <a:cs typeface="ＭＳ Ｐゴシック" pitchFamily="-111" charset="-128"/>
              <a:sym typeface="Symbol" pitchFamily="-111" charset="2"/>
            </a:endParaRPr>
          </a:p>
        </p:txBody>
      </p:sp>
      <p:sp>
        <p:nvSpPr>
          <p:cNvPr id="184324" name="Date Placeholder 3"/>
          <p:cNvSpPr>
            <a:spLocks noGrp="1"/>
          </p:cNvSpPr>
          <p:nvPr>
            <p:ph type="dt" sz="quarter" idx="10"/>
          </p:nvPr>
        </p:nvSpPr>
        <p:spPr>
          <a:noFill/>
        </p:spPr>
        <p:txBody>
          <a:bodyPr/>
          <a:lstStyle/>
          <a:p>
            <a:fld id="{31688760-38BD-CA49-BC5B-D75049F4F38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84325" name="Slide Number Placeholder 4"/>
          <p:cNvSpPr>
            <a:spLocks noGrp="1"/>
          </p:cNvSpPr>
          <p:nvPr>
            <p:ph type="sldNum" sz="quarter" idx="12"/>
          </p:nvPr>
        </p:nvSpPr>
        <p:spPr>
          <a:noFill/>
        </p:spPr>
        <p:txBody>
          <a:bodyPr/>
          <a:lstStyle/>
          <a:p>
            <a:fld id="{A2221DB2-C4B7-E748-AE0A-45D64F547C3D}" type="slidenum">
              <a:rPr lang="en-US">
                <a:latin typeface="Arial" pitchFamily="-111" charset="0"/>
                <a:ea typeface="ＭＳ Ｐゴシック" pitchFamily="-111" charset="-128"/>
                <a:cs typeface="ＭＳ Ｐゴシック" pitchFamily="-111" charset="-128"/>
              </a:rPr>
              <a:pPr/>
              <a:t>245</a:t>
            </a:fld>
            <a:endParaRPr lang="en-US">
              <a:latin typeface="Arial" pitchFamily="-111" charset="0"/>
              <a:ea typeface="ＭＳ Ｐゴシック" pitchFamily="-111" charset="-128"/>
              <a:cs typeface="ＭＳ Ｐゴシック" pitchFamily="-111" charset="-128"/>
            </a:endParaRPr>
          </a:p>
        </p:txBody>
      </p:sp>
      <p:sp>
        <p:nvSpPr>
          <p:cNvPr id="184326"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71117511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r>
              <a:rPr lang="en-US">
                <a:ea typeface="ＭＳ Ｐゴシック" pitchFamily="-111" charset="-128"/>
                <a:cs typeface="ＭＳ Ｐゴシック" pitchFamily="-111" charset="-128"/>
              </a:rPr>
              <a:t>Non-determinism</a:t>
            </a:r>
          </a:p>
        </p:txBody>
      </p:sp>
      <p:sp>
        <p:nvSpPr>
          <p:cNvPr id="186371" name="Content Placeholder 2"/>
          <p:cNvSpPr>
            <a:spLocks noGrp="1"/>
          </p:cNvSpPr>
          <p:nvPr>
            <p:ph idx="1"/>
          </p:nvPr>
        </p:nvSpPr>
        <p:spPr/>
        <p:txBody>
          <a:bodyPr/>
          <a:lstStyle/>
          <a:p>
            <a:pPr marL="457200" indent="-457200" eaLnBrk="1" hangingPunct="1"/>
            <a:r>
              <a:rPr lang="en-US" sz="2400">
                <a:ea typeface="ＭＳ Ｐゴシック" pitchFamily="-111" charset="-128"/>
                <a:cs typeface="ＭＳ Ｐゴシック" pitchFamily="-111" charset="-128"/>
                <a:sym typeface="Symbol" pitchFamily="-111" charset="2"/>
              </a:rPr>
              <a:t>It sometimes doesn’t matter</a:t>
            </a:r>
          </a:p>
          <a:p>
            <a:pPr marL="857250" lvl="1" indent="-457200" eaLnBrk="1" hangingPunct="1"/>
            <a:r>
              <a:rPr lang="en-US" sz="2000">
                <a:sym typeface="Symbol" pitchFamily="-111" charset="2"/>
              </a:rPr>
              <a:t>Turing Machines, Finite State Automata, </a:t>
            </a:r>
            <a:br>
              <a:rPr lang="en-US" sz="2000">
                <a:sym typeface="Symbol" pitchFamily="-111" charset="2"/>
              </a:rPr>
            </a:br>
            <a:r>
              <a:rPr lang="en-US" sz="2000">
                <a:sym typeface="Symbol" pitchFamily="-111" charset="2"/>
              </a:rPr>
              <a:t>Linear Bounded Automata</a:t>
            </a:r>
          </a:p>
          <a:p>
            <a:pPr marL="857250" lvl="1" indent="-457200" eaLnBrk="1" hangingPunct="1"/>
            <a:endParaRPr lang="en-US" sz="2000">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It sometimes helps</a:t>
            </a:r>
          </a:p>
          <a:p>
            <a:pPr marL="857250" lvl="1" indent="-457200" eaLnBrk="1" hangingPunct="1"/>
            <a:r>
              <a:rPr lang="en-US" sz="2000">
                <a:sym typeface="Symbol" pitchFamily="-111" charset="2"/>
              </a:rPr>
              <a:t>Push Down Automata</a:t>
            </a:r>
          </a:p>
          <a:p>
            <a:pPr marL="857250" lvl="1" indent="-457200" eaLnBrk="1" hangingPunct="1"/>
            <a:endParaRPr lang="en-US" sz="2000">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It sometimes hinders</a:t>
            </a:r>
          </a:p>
          <a:p>
            <a:pPr marL="857250" lvl="1" indent="-457200" eaLnBrk="1" hangingPunct="1"/>
            <a:r>
              <a:rPr lang="en-US" sz="2000">
                <a:sym typeface="Symbol" pitchFamily="-111" charset="2"/>
              </a:rPr>
              <a:t>Factor Replacement Systems, Petri Nets</a:t>
            </a:r>
          </a:p>
        </p:txBody>
      </p:sp>
      <p:sp>
        <p:nvSpPr>
          <p:cNvPr id="186372" name="Date Placeholder 3"/>
          <p:cNvSpPr>
            <a:spLocks noGrp="1"/>
          </p:cNvSpPr>
          <p:nvPr>
            <p:ph type="dt" sz="quarter" idx="10"/>
          </p:nvPr>
        </p:nvSpPr>
        <p:spPr>
          <a:noFill/>
        </p:spPr>
        <p:txBody>
          <a:bodyPr/>
          <a:lstStyle/>
          <a:p>
            <a:fld id="{8A78F3AD-7F0E-564D-B799-D1129E24BEF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86373" name="Slide Number Placeholder 4"/>
          <p:cNvSpPr>
            <a:spLocks noGrp="1"/>
          </p:cNvSpPr>
          <p:nvPr>
            <p:ph type="sldNum" sz="quarter" idx="12"/>
          </p:nvPr>
        </p:nvSpPr>
        <p:spPr>
          <a:noFill/>
        </p:spPr>
        <p:txBody>
          <a:bodyPr/>
          <a:lstStyle/>
          <a:p>
            <a:fld id="{901EFD8A-BC60-A847-84E6-75DA9A23B62C}" type="slidenum">
              <a:rPr lang="en-US">
                <a:latin typeface="Arial" pitchFamily="-111" charset="0"/>
                <a:ea typeface="ＭＳ Ｐゴシック" pitchFamily="-111" charset="-128"/>
                <a:cs typeface="ＭＳ Ｐゴシック" pitchFamily="-111" charset="-128"/>
              </a:rPr>
              <a:pPr/>
              <a:t>246</a:t>
            </a:fld>
            <a:endParaRPr lang="en-US">
              <a:latin typeface="Arial" pitchFamily="-111" charset="0"/>
              <a:ea typeface="ＭＳ Ｐゴシック" pitchFamily="-111" charset="-128"/>
              <a:cs typeface="ＭＳ Ｐゴシック" pitchFamily="-111" charset="-128"/>
            </a:endParaRPr>
          </a:p>
        </p:txBody>
      </p:sp>
      <p:sp>
        <p:nvSpPr>
          <p:cNvPr id="186374"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08821520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Models of Computation</a:t>
            </a:r>
          </a:p>
        </p:txBody>
      </p:sp>
      <p:sp>
        <p:nvSpPr>
          <p:cNvPr id="188419" name="Rectangle 5"/>
          <p:cNvSpPr>
            <a:spLocks noGrp="1" noChangeArrowheads="1"/>
          </p:cNvSpPr>
          <p:nvPr>
            <p:ph type="subTitle" idx="1"/>
          </p:nvPr>
        </p:nvSpPr>
        <p:spPr/>
        <p:txBody>
          <a:bodyPr/>
          <a:lstStyle/>
          <a:p>
            <a:pPr>
              <a:lnSpc>
                <a:spcPct val="90000"/>
              </a:lnSpc>
            </a:pPr>
            <a:r>
              <a:rPr lang="en-US" sz="2800" dirty="0">
                <a:solidFill>
                  <a:srgbClr val="CC3300"/>
                </a:solidFill>
                <a:ea typeface="ＭＳ Ｐゴシック" pitchFamily="-111" charset="-128"/>
                <a:cs typeface="ＭＳ Ｐゴシック" pitchFamily="-111" charset="-128"/>
              </a:rPr>
              <a:t>Turing Machines</a:t>
            </a:r>
          </a:p>
          <a:p>
            <a:pPr>
              <a:lnSpc>
                <a:spcPct val="90000"/>
              </a:lnSpc>
            </a:pPr>
            <a:r>
              <a:rPr lang="en-US" sz="2800" dirty="0">
                <a:solidFill>
                  <a:srgbClr val="CC3300"/>
                </a:solidFill>
                <a:ea typeface="ＭＳ Ｐゴシック" pitchFamily="-111" charset="-128"/>
                <a:cs typeface="ＭＳ Ｐゴシック" pitchFamily="-111" charset="-128"/>
              </a:rPr>
              <a:t>Register Machines</a:t>
            </a:r>
            <a:br>
              <a:rPr lang="en-US" sz="2800" dirty="0">
                <a:solidFill>
                  <a:srgbClr val="CC3300"/>
                </a:solidFill>
                <a:ea typeface="ＭＳ Ｐゴシック" pitchFamily="-111" charset="-128"/>
                <a:cs typeface="ＭＳ Ｐゴシック" pitchFamily="-111" charset="-128"/>
              </a:rPr>
            </a:br>
            <a:r>
              <a:rPr lang="en-US" sz="2800" dirty="0">
                <a:solidFill>
                  <a:srgbClr val="CC3300"/>
                </a:solidFill>
                <a:ea typeface="ＭＳ Ｐゴシック" pitchFamily="-111" charset="-128"/>
                <a:cs typeface="ＭＳ Ｐゴシック" pitchFamily="-111" charset="-128"/>
              </a:rPr>
              <a:t>Factor Replacement Systems</a:t>
            </a:r>
            <a:br>
              <a:rPr lang="en-US" sz="2800" dirty="0">
                <a:solidFill>
                  <a:srgbClr val="CC3300"/>
                </a:solidFill>
                <a:ea typeface="ＭＳ Ｐゴシック" pitchFamily="-111" charset="-128"/>
                <a:cs typeface="ＭＳ Ｐゴシック" pitchFamily="-111" charset="-128"/>
              </a:rPr>
            </a:br>
            <a:r>
              <a:rPr lang="en-US" sz="2800" dirty="0">
                <a:solidFill>
                  <a:srgbClr val="CC3300"/>
                </a:solidFill>
                <a:ea typeface="ＭＳ Ｐゴシック" pitchFamily="-111" charset="-128"/>
                <a:cs typeface="ＭＳ Ｐゴシック" pitchFamily="-111" charset="-128"/>
              </a:rPr>
              <a:t>Recursive Functions</a:t>
            </a:r>
            <a:br>
              <a:rPr lang="en-US" sz="2800" dirty="0">
                <a:solidFill>
                  <a:srgbClr val="CC3300"/>
                </a:solidFill>
                <a:ea typeface="ＭＳ Ｐゴシック" pitchFamily="-111" charset="-128"/>
                <a:cs typeface="ＭＳ Ｐゴシック" pitchFamily="-111" charset="-128"/>
              </a:rPr>
            </a:br>
            <a:endParaRPr lang="en-US" sz="2800" dirty="0">
              <a:solidFill>
                <a:srgbClr val="CC3300"/>
              </a:solidFill>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3595876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p:txBody>
          <a:bodyPr/>
          <a:lstStyle/>
          <a:p>
            <a:pPr eaLnBrk="1" hangingPunct="1"/>
            <a:r>
              <a:rPr lang="en-US">
                <a:latin typeface="Arial" charset="0"/>
                <a:ea typeface="MS PGothic" charset="0"/>
              </a:rPr>
              <a:t>Turing Machines</a:t>
            </a:r>
          </a:p>
        </p:txBody>
      </p:sp>
      <p:sp>
        <p:nvSpPr>
          <p:cNvPr id="154627" name="Rectangle 3"/>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1</a:t>
            </a:r>
            <a:r>
              <a:rPr lang="en-US" baseline="30000">
                <a:solidFill>
                  <a:srgbClr val="CC3300"/>
                </a:solidFill>
                <a:latin typeface="Arial" charset="0"/>
                <a:ea typeface="MS PGothic" charset="0"/>
              </a:rPr>
              <a:t>st</a:t>
            </a:r>
            <a:r>
              <a:rPr lang="en-US">
                <a:solidFill>
                  <a:srgbClr val="CC3300"/>
                </a:solidFill>
                <a:latin typeface="Arial" charset="0"/>
                <a:ea typeface="MS PGothic" charset="0"/>
              </a:rPr>
              <a:t> Model</a:t>
            </a:r>
          </a:p>
          <a:p>
            <a:pPr eaLnBrk="1" hangingPunct="1"/>
            <a:r>
              <a:rPr lang="en-US">
                <a:solidFill>
                  <a:srgbClr val="CC3300"/>
                </a:solidFill>
                <a:latin typeface="Arial" charset="0"/>
                <a:ea typeface="MS PGothic" charset="0"/>
              </a:rPr>
              <a:t>A Linear Memory Machine</a:t>
            </a:r>
          </a:p>
        </p:txBody>
      </p:sp>
    </p:spTree>
    <p:extLst>
      <p:ext uri="{BB962C8B-B14F-4D97-AF65-F5344CB8AC3E}">
        <p14:creationId xmlns:p14="http://schemas.microsoft.com/office/powerpoint/2010/main" val="391282853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Textbook Description</a:t>
            </a:r>
          </a:p>
        </p:txBody>
      </p:sp>
      <p:sp>
        <p:nvSpPr>
          <p:cNvPr id="3" name="Content Placeholder 2"/>
          <p:cNvSpPr>
            <a:spLocks noGrp="1"/>
          </p:cNvSpPr>
          <p:nvPr>
            <p:ph idx="1"/>
          </p:nvPr>
        </p:nvSpPr>
        <p:spPr/>
        <p:txBody>
          <a:bodyPr/>
          <a:lstStyle/>
          <a:p>
            <a:r>
              <a:rPr lang="en-US" sz="2800"/>
              <a:t>A Turing machine is a 7-tuple</a:t>
            </a:r>
            <a:br>
              <a:rPr lang="en-US" sz="2800"/>
            </a:br>
            <a:r>
              <a:rPr lang="en-US" sz="2800">
                <a:latin typeface="Arial" charset="0"/>
                <a:ea typeface="MS PGothic" charset="0"/>
              </a:rPr>
              <a:t>(Q, </a:t>
            </a:r>
            <a:r>
              <a:rPr lang="en-US" sz="2800" err="1">
                <a:latin typeface="Arial" charset="0"/>
                <a:ea typeface="MS PGothic" charset="0"/>
              </a:rPr>
              <a:t>Σ</a:t>
            </a:r>
            <a:r>
              <a:rPr lang="en-US" sz="2800">
                <a:latin typeface="Arial" charset="0"/>
                <a:ea typeface="MS PGothic" charset="0"/>
              </a:rPr>
              <a:t>, </a:t>
            </a:r>
            <a:r>
              <a:rPr lang="en-US" sz="2800" err="1">
                <a:latin typeface="Arial" charset="0"/>
                <a:ea typeface="MS PGothic" charset="0"/>
              </a:rPr>
              <a:t>Γ</a:t>
            </a:r>
            <a:r>
              <a:rPr lang="en-US" sz="2800">
                <a:latin typeface="Arial" charset="0"/>
                <a:ea typeface="MS PGothic" charset="0"/>
              </a:rPr>
              <a:t>, </a:t>
            </a:r>
            <a:r>
              <a:rPr lang="en-US" sz="2800" err="1">
                <a:latin typeface="Arial" charset="0"/>
                <a:ea typeface="MS PGothic" charset="0"/>
              </a:rPr>
              <a:t>δ</a:t>
            </a:r>
            <a:r>
              <a:rPr lang="en-US" sz="2800">
                <a:latin typeface="Arial" charset="0"/>
                <a:ea typeface="MS PGothic" charset="0"/>
              </a:rPr>
              <a:t>, q</a:t>
            </a:r>
            <a:r>
              <a:rPr lang="en-US" sz="2800" baseline="-25000">
                <a:latin typeface="Arial" charset="0"/>
                <a:ea typeface="MS PGothic" charset="0"/>
              </a:rPr>
              <a:t>0</a:t>
            </a:r>
            <a:r>
              <a:rPr lang="en-US" sz="2800">
                <a:latin typeface="Arial" charset="0"/>
                <a:ea typeface="MS PGothic" charset="0"/>
              </a:rPr>
              <a:t>, </a:t>
            </a:r>
            <a:r>
              <a:rPr lang="en-US" sz="2800" err="1">
                <a:latin typeface="Arial" charset="0"/>
                <a:ea typeface="MS PGothic" charset="0"/>
              </a:rPr>
              <a:t>q</a:t>
            </a:r>
            <a:r>
              <a:rPr lang="en-US" sz="2800" baseline="-25000" err="1">
                <a:latin typeface="Arial" charset="0"/>
                <a:ea typeface="MS PGothic" charset="0"/>
              </a:rPr>
              <a:t>accept</a:t>
            </a:r>
            <a:r>
              <a:rPr lang="en-US" sz="2800">
                <a:latin typeface="Arial" charset="0"/>
                <a:ea typeface="MS PGothic" charset="0"/>
              </a:rPr>
              <a:t>, </a:t>
            </a:r>
            <a:r>
              <a:rPr lang="en-US" sz="2800" err="1">
                <a:latin typeface="Arial" charset="0"/>
                <a:ea typeface="MS PGothic" charset="0"/>
              </a:rPr>
              <a:t>q</a:t>
            </a:r>
            <a:r>
              <a:rPr lang="en-US" sz="2800" baseline="-25000" err="1">
                <a:latin typeface="Arial" charset="0"/>
                <a:ea typeface="MS PGothic" charset="0"/>
              </a:rPr>
              <a:t>reject</a:t>
            </a:r>
            <a:r>
              <a:rPr lang="en-US" sz="2800">
                <a:latin typeface="Arial" charset="0"/>
                <a:ea typeface="MS PGothic" charset="0"/>
              </a:rPr>
              <a:t>)</a:t>
            </a:r>
          </a:p>
          <a:p>
            <a:r>
              <a:rPr lang="en-US" sz="2800">
                <a:latin typeface="Arial" charset="0"/>
                <a:ea typeface="MS PGothic" charset="0"/>
              </a:rPr>
              <a:t>Q is finite set of states</a:t>
            </a:r>
          </a:p>
          <a:p>
            <a:r>
              <a:rPr lang="en-US" sz="2800" err="1">
                <a:latin typeface="Arial" charset="0"/>
                <a:ea typeface="MS PGothic" charset="0"/>
              </a:rPr>
              <a:t>Σ</a:t>
            </a:r>
            <a:r>
              <a:rPr lang="en-US" sz="2800">
                <a:latin typeface="Arial" charset="0"/>
                <a:ea typeface="MS PGothic" charset="0"/>
              </a:rPr>
              <a:t>, is a finite input alphabet not containing the blank symbol ⊔</a:t>
            </a:r>
          </a:p>
          <a:p>
            <a:r>
              <a:rPr lang="en-US" sz="2800" err="1">
                <a:latin typeface="Arial" charset="0"/>
                <a:ea typeface="MS PGothic" charset="0"/>
              </a:rPr>
              <a:t>Γ</a:t>
            </a:r>
            <a:r>
              <a:rPr lang="en-US" sz="2800">
                <a:latin typeface="Arial" charset="0"/>
                <a:ea typeface="MS PGothic" charset="0"/>
              </a:rPr>
              <a:t> is finite set of tape symbols that includes </a:t>
            </a:r>
            <a:r>
              <a:rPr lang="en-US" sz="2800" err="1">
                <a:latin typeface="Arial" charset="0"/>
                <a:ea typeface="MS PGothic" charset="0"/>
              </a:rPr>
              <a:t>Σ</a:t>
            </a:r>
            <a:r>
              <a:rPr lang="en-US" sz="2800">
                <a:latin typeface="Arial" charset="0"/>
                <a:ea typeface="MS PGothic" charset="0"/>
              </a:rPr>
              <a:t> and ⊔ commonly </a:t>
            </a:r>
            <a:r>
              <a:rPr lang="en-US" sz="2800" err="1">
                <a:latin typeface="Arial" charset="0"/>
                <a:ea typeface="MS PGothic" charset="0"/>
              </a:rPr>
              <a:t>Γ</a:t>
            </a:r>
            <a:r>
              <a:rPr lang="en-US" sz="2800">
                <a:latin typeface="Arial" charset="0"/>
                <a:ea typeface="MS PGothic" charset="0"/>
              </a:rPr>
              <a:t> = </a:t>
            </a:r>
            <a:r>
              <a:rPr lang="en-US" sz="2800" err="1">
                <a:latin typeface="Arial" charset="0"/>
                <a:ea typeface="MS PGothic" charset="0"/>
              </a:rPr>
              <a:t>Σ</a:t>
            </a:r>
            <a:r>
              <a:rPr lang="en-US" sz="2800">
                <a:latin typeface="Arial" charset="0"/>
                <a:ea typeface="MS PGothic" charset="0"/>
              </a:rPr>
              <a:t> ∪ {⊔}</a:t>
            </a:r>
          </a:p>
          <a:p>
            <a:r>
              <a:rPr lang="en-US" sz="2800" err="1">
                <a:latin typeface="Arial" charset="0"/>
                <a:ea typeface="MS PGothic" charset="0"/>
              </a:rPr>
              <a:t>δ</a:t>
            </a:r>
            <a:r>
              <a:rPr lang="en-US" sz="2800">
                <a:latin typeface="Arial" charset="0"/>
                <a:ea typeface="MS PGothic" charset="0"/>
              </a:rPr>
              <a:t>: Q×Γ➝ Q×Γ×{R,L}</a:t>
            </a:r>
          </a:p>
          <a:p>
            <a:r>
              <a:rPr lang="en-US" sz="2800">
                <a:latin typeface="Arial" charset="0"/>
                <a:ea typeface="MS PGothic" charset="0"/>
              </a:rPr>
              <a:t>q</a:t>
            </a:r>
            <a:r>
              <a:rPr lang="en-US" sz="2800" baseline="-25000">
                <a:latin typeface="Arial" charset="0"/>
                <a:ea typeface="MS PGothic" charset="0"/>
              </a:rPr>
              <a:t>0 </a:t>
            </a:r>
            <a:r>
              <a:rPr lang="en-US" sz="2800">
                <a:latin typeface="Arial" charset="0"/>
                <a:ea typeface="MS PGothic" charset="0"/>
              </a:rPr>
              <a:t>starts, </a:t>
            </a:r>
            <a:r>
              <a:rPr lang="en-US" sz="2800" err="1">
                <a:latin typeface="Arial" charset="0"/>
                <a:ea typeface="MS PGothic" charset="0"/>
              </a:rPr>
              <a:t>q</a:t>
            </a:r>
            <a:r>
              <a:rPr lang="en-US" sz="2800" baseline="-25000" err="1">
                <a:latin typeface="Arial" charset="0"/>
                <a:ea typeface="MS PGothic" charset="0"/>
              </a:rPr>
              <a:t>accept</a:t>
            </a:r>
            <a:r>
              <a:rPr lang="en-US" sz="2800">
                <a:latin typeface="Arial" charset="0"/>
                <a:ea typeface="MS PGothic" charset="0"/>
              </a:rPr>
              <a:t> accepts, </a:t>
            </a:r>
            <a:r>
              <a:rPr lang="en-US" sz="2800" err="1">
                <a:latin typeface="Arial" charset="0"/>
                <a:ea typeface="MS PGothic" charset="0"/>
              </a:rPr>
              <a:t>q</a:t>
            </a:r>
            <a:r>
              <a:rPr lang="en-US" sz="2800" baseline="-25000" err="1">
                <a:latin typeface="Arial" charset="0"/>
                <a:ea typeface="MS PGothic" charset="0"/>
              </a:rPr>
              <a:t>reject</a:t>
            </a:r>
            <a:r>
              <a:rPr lang="en-US" sz="2800">
                <a:latin typeface="Arial" charset="0"/>
                <a:ea typeface="MS PGothic" charset="0"/>
              </a:rPr>
              <a:t> rejects</a:t>
            </a:r>
            <a:endParaRPr lang="en-US" sz="2800"/>
          </a:p>
        </p:txBody>
      </p:sp>
      <p:sp>
        <p:nvSpPr>
          <p:cNvPr id="4" name="Date Placeholder 3"/>
          <p:cNvSpPr>
            <a:spLocks noGrp="1"/>
          </p:cNvSpPr>
          <p:nvPr>
            <p:ph type="dt" sz="half" idx="10"/>
          </p:nvPr>
        </p:nvSpPr>
        <p:spPr/>
        <p:txBody>
          <a:bodyPr/>
          <a:lstStyle/>
          <a:p>
            <a:fld id="{2C7C2E3F-5765-9648-BD72-297A380DB0B1}"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249</a:t>
            </a:fld>
            <a:endParaRPr lang="en-US"/>
          </a:p>
        </p:txBody>
      </p:sp>
      <p:sp>
        <p:nvSpPr>
          <p:cNvPr id="7" name="Footer Placeholder 4">
            <a:extLst>
              <a:ext uri="{FF2B5EF4-FFF2-40B4-BE49-F238E27FC236}">
                <a16:creationId xmlns:a16="http://schemas.microsoft.com/office/drawing/2014/main" id="{153101F6-EC28-7C48-AFF1-8E9B47C4BBD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635499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ea typeface="ＭＳ Ｐゴシック" pitchFamily="-111" charset="-128"/>
                <a:cs typeface="ＭＳ Ｐゴシック" pitchFamily="-111" charset="-128"/>
              </a:rPr>
              <a:t>Instances vs Problems</a:t>
            </a:r>
          </a:p>
        </p:txBody>
      </p:sp>
      <p:sp>
        <p:nvSpPr>
          <p:cNvPr id="53251" name="Content Placeholder 2"/>
          <p:cNvSpPr>
            <a:spLocks noGrp="1"/>
          </p:cNvSpPr>
          <p:nvPr>
            <p:ph idx="1"/>
          </p:nvPr>
        </p:nvSpPr>
        <p:spPr/>
        <p:txBody>
          <a:bodyPr/>
          <a:lstStyle/>
          <a:p>
            <a:pPr eaLnBrk="1" hangingPunct="1">
              <a:lnSpc>
                <a:spcPct val="90000"/>
              </a:lnSpc>
            </a:pPr>
            <a:r>
              <a:rPr lang="en-US" dirty="0">
                <a:ea typeface="ＭＳ Ｐゴシック" pitchFamily="-111" charset="-128"/>
                <a:cs typeface="ＭＳ Ｐゴシック" pitchFamily="-111" charset="-128"/>
              </a:rPr>
              <a:t>Each instance has an </a:t>
            </a:r>
            <a:r>
              <a:rPr lang="en-US" i="1" dirty="0">
                <a:ea typeface="ＭＳ Ｐゴシック" pitchFamily="-111" charset="-128"/>
                <a:cs typeface="ＭＳ Ｐゴシック" pitchFamily="-111" charset="-128"/>
              </a:rPr>
              <a:t>'answer</a:t>
            </a:r>
            <a:r>
              <a:rPr lang="en-US" dirty="0">
                <a:ea typeface="ＭＳ Ｐゴシック" pitchFamily="-111" charset="-128"/>
                <a:cs typeface="ＭＳ Ｐゴシック" pitchFamily="-111" charset="-128"/>
              </a:rPr>
              <a:t>.‘</a:t>
            </a:r>
          </a:p>
          <a:p>
            <a:pPr lvl="1" eaLnBrk="1" hangingPunct="1">
              <a:lnSpc>
                <a:spcPct val="90000"/>
              </a:lnSpc>
            </a:pPr>
            <a:r>
              <a:rPr lang="en-US" dirty="0"/>
              <a:t>An instance’s answer is the solution of the instance - it is </a:t>
            </a:r>
            <a:r>
              <a:rPr lang="en-US" i="1" u="sng" dirty="0"/>
              <a:t>not</a:t>
            </a:r>
            <a:r>
              <a:rPr lang="en-US" dirty="0"/>
              <a:t> the solution of the problem.</a:t>
            </a:r>
          </a:p>
          <a:p>
            <a:pPr lvl="1" eaLnBrk="1" hangingPunct="1">
              <a:lnSpc>
                <a:spcPct val="90000"/>
              </a:lnSpc>
            </a:pPr>
            <a:r>
              <a:rPr lang="en-US" dirty="0"/>
              <a:t>A solution of the problem is a computational procedure that finds the answer of any instance given to it – the procedure must halt on all instances – it must be an </a:t>
            </a:r>
            <a:r>
              <a:rPr lang="en-US" i="1" dirty="0"/>
              <a:t>'algorithm</a:t>
            </a:r>
            <a:r>
              <a:rPr lang="en-US" dirty="0"/>
              <a:t>.'</a:t>
            </a:r>
          </a:p>
        </p:txBody>
      </p:sp>
      <p:sp>
        <p:nvSpPr>
          <p:cNvPr id="53252" name="Date Placeholder 3"/>
          <p:cNvSpPr>
            <a:spLocks noGrp="1"/>
          </p:cNvSpPr>
          <p:nvPr>
            <p:ph type="dt" sz="quarter" idx="10"/>
          </p:nvPr>
        </p:nvSpPr>
        <p:spPr>
          <a:noFill/>
        </p:spPr>
        <p:txBody>
          <a:bodyPr/>
          <a:lstStyle/>
          <a:p>
            <a:fld id="{5BD1F5DC-26F5-B54F-8011-DA0B30E848F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325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3254" name="Slide Number Placeholder 5"/>
          <p:cNvSpPr>
            <a:spLocks noGrp="1"/>
          </p:cNvSpPr>
          <p:nvPr>
            <p:ph type="sldNum" sz="quarter" idx="12"/>
          </p:nvPr>
        </p:nvSpPr>
        <p:spPr>
          <a:noFill/>
        </p:spPr>
        <p:txBody>
          <a:bodyPr/>
          <a:lstStyle/>
          <a:p>
            <a:fld id="{956AB614-67CB-A648-B573-1055C3E329F9}"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Turing versus Post</a:t>
            </a:r>
          </a:p>
        </p:txBody>
      </p:sp>
      <p:sp>
        <p:nvSpPr>
          <p:cNvPr id="3" name="Content Placeholder 2"/>
          <p:cNvSpPr>
            <a:spLocks noGrp="1"/>
          </p:cNvSpPr>
          <p:nvPr>
            <p:ph idx="1"/>
          </p:nvPr>
        </p:nvSpPr>
        <p:spPr/>
        <p:txBody>
          <a:bodyPr/>
          <a:lstStyle/>
          <a:p>
            <a:r>
              <a:rPr lang="en-US" sz="2000" dirty="0"/>
              <a:t>The Turing description just given requires you to write a new symbol and move off the current tape square</a:t>
            </a:r>
          </a:p>
          <a:p>
            <a:r>
              <a:rPr lang="en-US" sz="2000" dirty="0"/>
              <a:t>Post had a variant where</a:t>
            </a:r>
            <a:br>
              <a:rPr lang="en-US" sz="2000" dirty="0"/>
            </a:br>
            <a:r>
              <a:rPr lang="en-US" sz="2000" dirty="0" err="1">
                <a:latin typeface="Arial" charset="0"/>
                <a:ea typeface="MS PGothic" charset="0"/>
              </a:rPr>
              <a:t>δ</a:t>
            </a:r>
            <a:r>
              <a:rPr lang="en-US" sz="2000" dirty="0">
                <a:latin typeface="Arial" charset="0"/>
                <a:ea typeface="MS PGothic" charset="0"/>
              </a:rPr>
              <a:t>: Q×Γ➝ Q×(</a:t>
            </a:r>
            <a:r>
              <a:rPr lang="en-US" sz="2000" dirty="0" err="1">
                <a:latin typeface="Arial" charset="0"/>
                <a:ea typeface="MS PGothic" charset="0"/>
              </a:rPr>
              <a:t>Γ</a:t>
            </a:r>
            <a:r>
              <a:rPr lang="en-US" sz="2000" dirty="0">
                <a:latin typeface="Arial" charset="0"/>
                <a:ea typeface="MS PGothic" charset="0"/>
              </a:rPr>
              <a:t>∪{R,L})</a:t>
            </a:r>
          </a:p>
          <a:p>
            <a:r>
              <a:rPr lang="en-US" sz="2000" dirty="0">
                <a:latin typeface="Arial" charset="0"/>
                <a:ea typeface="MS PGothic" charset="0"/>
              </a:rPr>
              <a:t>Here, you either write or move, not both</a:t>
            </a:r>
          </a:p>
          <a:p>
            <a:r>
              <a:rPr lang="en-US" sz="2000" dirty="0">
                <a:latin typeface="Arial" charset="0"/>
                <a:ea typeface="MS PGothic" charset="0"/>
              </a:rPr>
              <a:t>Also, Post did not have an accept or reject state – acceptance is giving an answer of 1; rejection is 0; this treats decision procedures as predicates (functions that map input into {0,1})</a:t>
            </a:r>
          </a:p>
          <a:p>
            <a:r>
              <a:rPr lang="en-US" sz="2000" dirty="0">
                <a:latin typeface="Arial" charset="0"/>
                <a:ea typeface="MS PGothic" charset="0"/>
              </a:rPr>
              <a:t>The way we stop our machines from running is to omit actions for some discriminants making the transition function partial</a:t>
            </a:r>
          </a:p>
          <a:p>
            <a:r>
              <a:rPr lang="en-US" sz="2000" dirty="0">
                <a:latin typeface="Arial" charset="0"/>
                <a:ea typeface="MS PGothic" charset="0"/>
              </a:rPr>
              <a:t>I tend to use Post’s notation and to create macros so machines are easy to create</a:t>
            </a:r>
          </a:p>
          <a:p>
            <a:r>
              <a:rPr lang="en-US" sz="2000" dirty="0">
                <a:latin typeface="Arial" charset="0"/>
                <a:ea typeface="MS PGothic" charset="0"/>
              </a:rPr>
              <a:t>I am not a fan of having you build Turing tables</a:t>
            </a:r>
          </a:p>
          <a:p>
            <a:endParaRPr lang="en-US" dirty="0"/>
          </a:p>
        </p:txBody>
      </p:sp>
      <p:sp>
        <p:nvSpPr>
          <p:cNvPr id="4" name="Date Placeholder 3"/>
          <p:cNvSpPr>
            <a:spLocks noGrp="1"/>
          </p:cNvSpPr>
          <p:nvPr>
            <p:ph type="dt" sz="half" idx="10"/>
          </p:nvPr>
        </p:nvSpPr>
        <p:spPr/>
        <p:txBody>
          <a:bodyPr/>
          <a:lstStyle/>
          <a:p>
            <a:fld id="{67B4E428-1241-4F4D-9FBF-744DBDBB1E54}"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250</a:t>
            </a:fld>
            <a:endParaRPr lang="en-US"/>
          </a:p>
        </p:txBody>
      </p:sp>
      <p:sp>
        <p:nvSpPr>
          <p:cNvPr id="7" name="Footer Placeholder 4">
            <a:extLst>
              <a:ext uri="{FF2B5EF4-FFF2-40B4-BE49-F238E27FC236}">
                <a16:creationId xmlns:a16="http://schemas.microsoft.com/office/drawing/2014/main" id="{E7A765F2-63D1-8B48-B708-BB2EBB263E4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85572472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latin typeface="Arial" charset="0"/>
                <a:ea typeface="MS PGothic" charset="0"/>
              </a:rPr>
              <a:t>Basic Description</a:t>
            </a:r>
          </a:p>
        </p:txBody>
      </p:sp>
      <p:sp>
        <p:nvSpPr>
          <p:cNvPr id="155651" name="Rectangle 3"/>
          <p:cNvSpPr>
            <a:spLocks noGrp="1" noChangeArrowheads="1"/>
          </p:cNvSpPr>
          <p:nvPr>
            <p:ph idx="1"/>
          </p:nvPr>
        </p:nvSpPr>
        <p:spPr/>
        <p:txBody>
          <a:bodyPr/>
          <a:lstStyle/>
          <a:p>
            <a:pPr eaLnBrk="1" hangingPunct="1">
              <a:lnSpc>
                <a:spcPct val="80000"/>
              </a:lnSpc>
            </a:pPr>
            <a:r>
              <a:rPr lang="en-US" sz="2200">
                <a:latin typeface="Arial" charset="0"/>
                <a:ea typeface="MS PGothic" charset="0"/>
              </a:rPr>
              <a:t>We will use a simplified form that is a variant of Post’</a:t>
            </a:r>
            <a:r>
              <a:rPr lang="en-US" altLang="ja-JP" sz="2200">
                <a:latin typeface="Arial" charset="0"/>
                <a:ea typeface="MS PGothic" charset="0"/>
              </a:rPr>
              <a:t>s models.   </a:t>
            </a:r>
          </a:p>
          <a:p>
            <a:pPr eaLnBrk="1" hangingPunct="1">
              <a:lnSpc>
                <a:spcPct val="80000"/>
              </a:lnSpc>
            </a:pPr>
            <a:r>
              <a:rPr lang="en-US" sz="2200">
                <a:latin typeface="Arial" charset="0"/>
                <a:ea typeface="MS PGothic" charset="0"/>
              </a:rPr>
              <a:t>Here, each machine is represented by a finite set of states Q, the simple alphabet {0,1}, where 0 is the blank symbol, and each state transition is defined by a 4-tuple of form </a:t>
            </a:r>
          </a:p>
          <a:p>
            <a:pPr eaLnBrk="1" hangingPunct="1">
              <a:lnSpc>
                <a:spcPct val="80000"/>
              </a:lnSpc>
              <a:buFontTx/>
              <a:buNone/>
            </a:pPr>
            <a:r>
              <a:rPr lang="en-US" sz="2200">
                <a:latin typeface="Arial" charset="0"/>
                <a:ea typeface="MS PGothic" charset="0"/>
              </a:rPr>
              <a:t>		q a X s</a:t>
            </a:r>
          </a:p>
          <a:p>
            <a:pPr eaLnBrk="1" hangingPunct="1">
              <a:lnSpc>
                <a:spcPct val="80000"/>
              </a:lnSpc>
              <a:buFontTx/>
              <a:buNone/>
            </a:pPr>
            <a:r>
              <a:rPr lang="en-US" sz="2200">
                <a:latin typeface="Arial" charset="0"/>
                <a:ea typeface="MS PGothic" charset="0"/>
              </a:rPr>
              <a:t>	where q a is the discriminant based on current state q, scanned symbol a; X can be one of {R, L, 0, 1}, signifying move right, move left, print 0, or 1; and s is the new state.  </a:t>
            </a:r>
          </a:p>
          <a:p>
            <a:pPr eaLnBrk="1" hangingPunct="1">
              <a:lnSpc>
                <a:spcPct val="80000"/>
              </a:lnSpc>
            </a:pPr>
            <a:r>
              <a:rPr lang="en-US" sz="2200">
                <a:latin typeface="Arial" charset="0"/>
                <a:ea typeface="MS PGothic" charset="0"/>
              </a:rPr>
              <a:t>Limiting the alphabet to {0,1} is not really a limitation.  We can represent a k-letter alphabet by encoding the j-</a:t>
            </a:r>
            <a:r>
              <a:rPr lang="en-US" sz="2200" err="1">
                <a:latin typeface="Arial" charset="0"/>
                <a:ea typeface="MS PGothic" charset="0"/>
              </a:rPr>
              <a:t>th</a:t>
            </a:r>
            <a:r>
              <a:rPr lang="en-US" sz="2200">
                <a:latin typeface="Arial" charset="0"/>
                <a:ea typeface="MS PGothic" charset="0"/>
              </a:rPr>
              <a:t> letter via j 1</a:t>
            </a:r>
            <a:r>
              <a:rPr lang="ja-JP" altLang="en-US" sz="2200">
                <a:latin typeface="Arial" charset="0"/>
                <a:ea typeface="MS PGothic" charset="0"/>
              </a:rPr>
              <a:t>’</a:t>
            </a:r>
            <a:r>
              <a:rPr lang="en-US" altLang="ja-JP" sz="2200">
                <a:latin typeface="Arial" charset="0"/>
                <a:ea typeface="MS PGothic" charset="0"/>
              </a:rPr>
              <a:t>s in succession.  A 0 ends each letter, and two 0</a:t>
            </a:r>
            <a:r>
              <a:rPr lang="ja-JP" altLang="en-US" sz="2200">
                <a:latin typeface="Arial" charset="0"/>
                <a:ea typeface="MS PGothic" charset="0"/>
              </a:rPr>
              <a:t>’</a:t>
            </a:r>
            <a:r>
              <a:rPr lang="en-US" altLang="ja-JP" sz="2200">
                <a:latin typeface="Arial" charset="0"/>
                <a:ea typeface="MS PGothic" charset="0"/>
              </a:rPr>
              <a:t>s ends a word. </a:t>
            </a:r>
          </a:p>
          <a:p>
            <a:pPr eaLnBrk="1" hangingPunct="1">
              <a:lnSpc>
                <a:spcPct val="80000"/>
              </a:lnSpc>
            </a:pPr>
            <a:r>
              <a:rPr lang="en-US" sz="2200">
                <a:latin typeface="Arial" charset="0"/>
                <a:ea typeface="MS PGothic" charset="0"/>
              </a:rPr>
              <a:t>We rarely write quads.  Rather, we typically will build machines from simple forms. </a:t>
            </a:r>
          </a:p>
        </p:txBody>
      </p:sp>
      <p:sp>
        <p:nvSpPr>
          <p:cNvPr id="155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877B3B-6046-4C4B-9435-C2118A06B618}" type="datetime1">
              <a:rPr lang="en-US" smtClean="0"/>
              <a:t>4/7/19</a:t>
            </a:fld>
            <a:endParaRPr lang="en-US"/>
          </a:p>
        </p:txBody>
      </p:sp>
      <p:sp>
        <p:nvSpPr>
          <p:cNvPr id="155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41765-2C14-8D46-A17C-07C369A9CD82}" type="slidenum">
              <a:rPr lang="en-US"/>
              <a:pPr/>
              <a:t>251</a:t>
            </a:fld>
            <a:endParaRPr lang="en-US"/>
          </a:p>
        </p:txBody>
      </p:sp>
      <p:sp>
        <p:nvSpPr>
          <p:cNvPr id="7" name="Footer Placeholder 4">
            <a:extLst>
              <a:ext uri="{FF2B5EF4-FFF2-40B4-BE49-F238E27FC236}">
                <a16:creationId xmlns:a16="http://schemas.microsoft.com/office/drawing/2014/main" id="{5DB0568D-032A-0743-92D5-D84E2E3C940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72546034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a:latin typeface="Arial" charset="0"/>
                <a:ea typeface="MS PGothic" charset="0"/>
              </a:rPr>
              <a:t>Base Machines</a:t>
            </a:r>
          </a:p>
        </p:txBody>
      </p:sp>
      <p:sp>
        <p:nvSpPr>
          <p:cNvPr id="156675" name="Rectangle 3"/>
          <p:cNvSpPr>
            <a:spLocks noGrp="1" noChangeArrowheads="1"/>
          </p:cNvSpPr>
          <p:nvPr>
            <p:ph idx="1"/>
          </p:nvPr>
        </p:nvSpPr>
        <p:spPr/>
        <p:txBody>
          <a:bodyPr/>
          <a:lstStyle/>
          <a:p>
            <a:pPr eaLnBrk="1" hangingPunct="1">
              <a:lnSpc>
                <a:spcPct val="90000"/>
              </a:lnSpc>
            </a:pPr>
            <a:r>
              <a:rPr lang="en-US" sz="2400">
                <a:latin typeface="Arial" charset="0"/>
                <a:ea typeface="MS PGothic" charset="0"/>
              </a:rPr>
              <a:t>R -- move right over any scanned symbol</a:t>
            </a:r>
          </a:p>
          <a:p>
            <a:pPr eaLnBrk="1" hangingPunct="1">
              <a:lnSpc>
                <a:spcPct val="90000"/>
              </a:lnSpc>
            </a:pPr>
            <a:r>
              <a:rPr lang="en-US" sz="2400">
                <a:latin typeface="Arial" charset="0"/>
                <a:ea typeface="MS PGothic" charset="0"/>
              </a:rPr>
              <a:t>L -- move left over any scanned symbol</a:t>
            </a:r>
          </a:p>
          <a:p>
            <a:pPr eaLnBrk="1" hangingPunct="1">
              <a:lnSpc>
                <a:spcPct val="90000"/>
              </a:lnSpc>
            </a:pPr>
            <a:r>
              <a:rPr lang="en-US" sz="2400">
                <a:latin typeface="Arial" charset="0"/>
                <a:ea typeface="MS PGothic" charset="0"/>
              </a:rPr>
              <a:t>0 -- write a 0 in current scanned square</a:t>
            </a:r>
          </a:p>
          <a:p>
            <a:pPr eaLnBrk="1" hangingPunct="1">
              <a:lnSpc>
                <a:spcPct val="90000"/>
              </a:lnSpc>
            </a:pPr>
            <a:r>
              <a:rPr lang="en-US" sz="2400">
                <a:latin typeface="Arial" charset="0"/>
                <a:ea typeface="MS PGothic" charset="0"/>
              </a:rPr>
              <a:t>1 -- write a 1 in current scanned square</a:t>
            </a:r>
          </a:p>
          <a:p>
            <a:pPr eaLnBrk="1" hangingPunct="1">
              <a:lnSpc>
                <a:spcPct val="90000"/>
              </a:lnSpc>
            </a:pPr>
            <a:r>
              <a:rPr lang="en-US" sz="2400">
                <a:latin typeface="Arial" charset="0"/>
                <a:ea typeface="MS PGothic" charset="0"/>
              </a:rPr>
              <a:t>We can then string these machines together with optionally labeled arc.</a:t>
            </a:r>
          </a:p>
          <a:p>
            <a:pPr eaLnBrk="1" hangingPunct="1">
              <a:lnSpc>
                <a:spcPct val="90000"/>
              </a:lnSpc>
            </a:pPr>
            <a:r>
              <a:rPr lang="en-US" sz="2400">
                <a:latin typeface="Arial" charset="0"/>
                <a:ea typeface="MS PGothic" charset="0"/>
              </a:rPr>
              <a:t>A labeled arc signifies a transition from one part of the composite machine to another, if the scanned square</a:t>
            </a:r>
            <a:r>
              <a:rPr lang="ja-JP" altLang="en-US" sz="2400">
                <a:latin typeface="Arial" charset="0"/>
                <a:ea typeface="MS PGothic" charset="0"/>
              </a:rPr>
              <a:t>’</a:t>
            </a:r>
            <a:r>
              <a:rPr lang="en-US" altLang="ja-JP" sz="2400">
                <a:latin typeface="Arial" charset="0"/>
                <a:ea typeface="MS PGothic" charset="0"/>
              </a:rPr>
              <a:t>s content matches the label.  Unlabeled arcs are unconditional.  We will put machines together without arcs, when the arcs are unlabeled. </a:t>
            </a:r>
            <a:endParaRPr lang="en-US" sz="2400">
              <a:latin typeface="Arial" charset="0"/>
              <a:ea typeface="MS PGothic" charset="0"/>
            </a:endParaRPr>
          </a:p>
        </p:txBody>
      </p:sp>
      <p:sp>
        <p:nvSpPr>
          <p:cNvPr id="156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075315E-2DF2-084E-8989-EADBFB5DD72A}" type="datetime1">
              <a:rPr lang="en-US" smtClean="0"/>
              <a:t>4/7/19</a:t>
            </a:fld>
            <a:endParaRPr lang="en-US"/>
          </a:p>
        </p:txBody>
      </p:sp>
      <p:sp>
        <p:nvSpPr>
          <p:cNvPr id="156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D74DDD-D89B-974B-A0A1-BD974A895FF8}" type="slidenum">
              <a:rPr lang="en-US"/>
              <a:pPr/>
              <a:t>252</a:t>
            </a:fld>
            <a:endParaRPr lang="en-US"/>
          </a:p>
        </p:txBody>
      </p:sp>
      <p:sp>
        <p:nvSpPr>
          <p:cNvPr id="7" name="Footer Placeholder 4">
            <a:extLst>
              <a:ext uri="{FF2B5EF4-FFF2-40B4-BE49-F238E27FC236}">
                <a16:creationId xmlns:a16="http://schemas.microsoft.com/office/drawing/2014/main" id="{B7DD1950-6344-6045-94FE-D930869943A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43858699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atin typeface="Arial" charset="0"/>
                <a:ea typeface="MS PGothic" charset="0"/>
              </a:rPr>
              <a:t>Useful Composite Machines</a:t>
            </a:r>
          </a:p>
        </p:txBody>
      </p:sp>
      <p:pic>
        <p:nvPicPr>
          <p:cNvPr id="15769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38800" y="2133600"/>
            <a:ext cx="1846263" cy="533400"/>
          </a:xfrm>
          <a:noFill/>
        </p:spPr>
      </p:pic>
      <p:sp>
        <p:nvSpPr>
          <p:cNvPr id="15770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EB39F5-42F6-214F-98ED-63C84D289CB9}" type="datetime1">
              <a:rPr lang="en-US" smtClean="0"/>
              <a:t>4/7/19</a:t>
            </a:fld>
            <a:endParaRPr lang="en-US"/>
          </a:p>
        </p:txBody>
      </p:sp>
      <p:sp>
        <p:nvSpPr>
          <p:cNvPr id="15770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91C3AD-0936-BE4F-9333-82EEC22A62F2}" type="slidenum">
              <a:rPr lang="en-US"/>
              <a:pPr/>
              <a:t>253</a:t>
            </a:fld>
            <a:endParaRPr lang="en-US"/>
          </a:p>
        </p:txBody>
      </p:sp>
      <p:sp>
        <p:nvSpPr>
          <p:cNvPr id="157703" name="Rectangle 3"/>
          <p:cNvSpPr>
            <a:spLocks noGrp="1" noChangeArrowheads="1"/>
          </p:cNvSpPr>
          <p:nvPr>
            <p:ph type="body" sz="half" idx="4294967295"/>
          </p:nvPr>
        </p:nvSpPr>
        <p:spPr>
          <a:xfrm>
            <a:off x="533400" y="1722438"/>
            <a:ext cx="8153400" cy="4525962"/>
          </a:xfrm>
        </p:spPr>
        <p:txBody>
          <a:bodyPr/>
          <a:lstStyle/>
          <a:p>
            <a:pPr eaLnBrk="1" hangingPunct="1">
              <a:lnSpc>
                <a:spcPct val="90000"/>
              </a:lnSpc>
              <a:buFontTx/>
              <a:buNone/>
            </a:pPr>
            <a:r>
              <a:rPr lang="en-US" sz="2400">
                <a:latin typeface="Monotype Corsiva" charset="0"/>
                <a:ea typeface="MS PGothic" charset="0"/>
              </a:rPr>
              <a:t>R</a:t>
            </a:r>
            <a:r>
              <a:rPr lang="en-US" sz="2400">
                <a:latin typeface="Arial" charset="0"/>
                <a:ea typeface="MS PGothic" charset="0"/>
              </a:rPr>
              <a:t> -- move right to next 0 (not including current square)  </a:t>
            </a:r>
          </a:p>
          <a:p>
            <a:pPr eaLnBrk="1" hangingPunct="1">
              <a:lnSpc>
                <a:spcPct val="90000"/>
              </a:lnSpc>
              <a:buFontTx/>
              <a:buNone/>
            </a:pPr>
            <a:r>
              <a:rPr lang="en-US" sz="2400">
                <a:latin typeface="Arial" charset="0"/>
                <a:ea typeface="MS PGothic" charset="0"/>
              </a:rPr>
              <a:t>	…</a:t>
            </a:r>
            <a:r>
              <a:rPr lang="en-US" sz="2400" u="sng">
                <a:latin typeface="Arial" charset="0"/>
                <a:ea typeface="MS PGothic" charset="0"/>
              </a:rPr>
              <a:t>?</a:t>
            </a:r>
            <a:r>
              <a:rPr lang="en-US" sz="2400">
                <a:latin typeface="Arial" charset="0"/>
                <a:ea typeface="MS PGothic" charset="0"/>
              </a:rPr>
              <a:t>11…10… </a:t>
            </a:r>
            <a:r>
              <a:rPr lang="en-US" sz="2400">
                <a:latin typeface="Arial" charset="0"/>
                <a:ea typeface="MS PGothic" charset="0"/>
                <a:sym typeface="Symbol" charset="0"/>
              </a:rPr>
              <a:t></a:t>
            </a:r>
            <a:r>
              <a:rPr lang="en-US" sz="2400">
                <a:latin typeface="Arial" charset="0"/>
                <a:ea typeface="MS PGothic" charset="0"/>
              </a:rPr>
              <a:t> …?11…1</a:t>
            </a:r>
            <a:r>
              <a:rPr lang="en-US" sz="2400" u="sng">
                <a:latin typeface="Arial" charset="0"/>
                <a:ea typeface="MS PGothic" charset="0"/>
              </a:rPr>
              <a:t>0</a:t>
            </a:r>
            <a:r>
              <a:rPr lang="en-US" sz="2400">
                <a:latin typeface="Arial" charset="0"/>
                <a:ea typeface="MS PGothic" charset="0"/>
              </a:rPr>
              <a:t>… 		</a:t>
            </a:r>
          </a:p>
          <a:p>
            <a:pPr eaLnBrk="1" hangingPunct="1">
              <a:lnSpc>
                <a:spcPct val="90000"/>
              </a:lnSpc>
              <a:buFontTx/>
              <a:buNone/>
            </a:pPr>
            <a:r>
              <a:rPr lang="en-US" sz="2400">
                <a:latin typeface="Monotype Corsiva" charset="0"/>
                <a:ea typeface="MS PGothic" charset="0"/>
              </a:rPr>
              <a:t>L</a:t>
            </a:r>
            <a:r>
              <a:rPr lang="en-US" sz="2400">
                <a:latin typeface="Arial" charset="0"/>
                <a:ea typeface="MS PGothic" charset="0"/>
              </a:rPr>
              <a:t> -- move left to next 0 (not including current square)  </a:t>
            </a:r>
          </a:p>
          <a:p>
            <a:pPr eaLnBrk="1" hangingPunct="1">
              <a:lnSpc>
                <a:spcPct val="90000"/>
              </a:lnSpc>
              <a:buFontTx/>
              <a:buNone/>
            </a:pPr>
            <a:r>
              <a:rPr lang="en-US" sz="2400">
                <a:latin typeface="Arial" charset="0"/>
                <a:ea typeface="MS PGothic" charset="0"/>
              </a:rPr>
              <a:t>	…011…1</a:t>
            </a:r>
            <a:r>
              <a:rPr lang="en-US" sz="2400" u="sng">
                <a:latin typeface="Arial" charset="0"/>
                <a:ea typeface="MS PGothic" charset="0"/>
              </a:rPr>
              <a:t>?</a:t>
            </a:r>
            <a:r>
              <a:rPr lang="en-US" sz="2400">
                <a:latin typeface="Arial" charset="0"/>
                <a:ea typeface="MS PGothic" charset="0"/>
              </a:rPr>
              <a:t>… </a:t>
            </a:r>
            <a:r>
              <a:rPr lang="en-US" sz="2400">
                <a:latin typeface="Arial" charset="0"/>
                <a:ea typeface="MS PGothic" charset="0"/>
                <a:sym typeface="Symbol" charset="0"/>
              </a:rPr>
              <a:t></a:t>
            </a:r>
            <a:r>
              <a:rPr lang="en-US" sz="2400">
                <a:latin typeface="Arial" charset="0"/>
                <a:ea typeface="MS PGothic" charset="0"/>
              </a:rPr>
              <a:t> …</a:t>
            </a:r>
            <a:r>
              <a:rPr lang="en-US" sz="2400" u="sng">
                <a:latin typeface="Arial" charset="0"/>
                <a:ea typeface="MS PGothic" charset="0"/>
              </a:rPr>
              <a:t>0</a:t>
            </a:r>
            <a:r>
              <a:rPr lang="en-US" sz="2400">
                <a:latin typeface="Arial" charset="0"/>
                <a:ea typeface="MS PGothic" charset="0"/>
              </a:rPr>
              <a:t>11…1?… 		</a:t>
            </a:r>
          </a:p>
        </p:txBody>
      </p:sp>
      <p:pic>
        <p:nvPicPr>
          <p:cNvPr id="157704" name="Picture 5"/>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638800" y="3124200"/>
            <a:ext cx="1905000" cy="550863"/>
          </a:xfrm>
          <a:noFill/>
        </p:spPr>
      </p:pic>
      <p:sp>
        <p:nvSpPr>
          <p:cNvPr id="157705" name="Rectangle 6"/>
          <p:cNvSpPr>
            <a:spLocks noChangeArrowheads="1"/>
          </p:cNvSpPr>
          <p:nvPr/>
        </p:nvSpPr>
        <p:spPr bwMode="auto">
          <a:xfrm>
            <a:off x="0" y="3273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5770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 name="Footer Placeholder 4">
            <a:extLst>
              <a:ext uri="{FF2B5EF4-FFF2-40B4-BE49-F238E27FC236}">
                <a16:creationId xmlns:a16="http://schemas.microsoft.com/office/drawing/2014/main" id="{835BEB7B-D834-AD4D-A4C1-A84E94DFF90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13359211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latin typeface="Arial" charset="0"/>
                <a:ea typeface="MS PGothic" charset="0"/>
              </a:rPr>
              <a:t>Commentary on Machines</a:t>
            </a:r>
          </a:p>
        </p:txBody>
      </p:sp>
      <p:sp>
        <p:nvSpPr>
          <p:cNvPr id="158723"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These machines can be used to move over encodings of letters or encodings of unary based natural numbers.  </a:t>
            </a:r>
          </a:p>
          <a:p>
            <a:pPr eaLnBrk="1" hangingPunct="1">
              <a:lnSpc>
                <a:spcPct val="90000"/>
              </a:lnSpc>
            </a:pPr>
            <a:r>
              <a:rPr lang="en-US">
                <a:latin typeface="Arial" charset="0"/>
                <a:ea typeface="MS PGothic" charset="0"/>
              </a:rPr>
              <a:t>In fact, any effective computation can easily be viewed as being over natural numbers.  We can get the negative integers by pairing two natural numbers.  The first is the sign (0 for +, 1 for -). The second is the magnitude.</a:t>
            </a:r>
          </a:p>
        </p:txBody>
      </p:sp>
      <p:sp>
        <p:nvSpPr>
          <p:cNvPr id="158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EBCBA3-179B-A643-8790-7DD7C7B0829C}" type="datetime1">
              <a:rPr lang="en-US" smtClean="0"/>
              <a:t>4/7/19</a:t>
            </a:fld>
            <a:endParaRPr lang="en-US"/>
          </a:p>
        </p:txBody>
      </p:sp>
      <p:sp>
        <p:nvSpPr>
          <p:cNvPr id="158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5AC4DA-A0EF-6F4E-83F5-C0EDEA82D7BA}" type="slidenum">
              <a:rPr lang="en-US"/>
              <a:pPr/>
              <a:t>254</a:t>
            </a:fld>
            <a:endParaRPr lang="en-US"/>
          </a:p>
        </p:txBody>
      </p:sp>
      <p:sp>
        <p:nvSpPr>
          <p:cNvPr id="7" name="Footer Placeholder 4">
            <a:extLst>
              <a:ext uri="{FF2B5EF4-FFF2-40B4-BE49-F238E27FC236}">
                <a16:creationId xmlns:a16="http://schemas.microsoft.com/office/drawing/2014/main" id="{326D3678-7BE5-EE45-B6E8-508C23286C9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46691459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a:latin typeface="Arial" charset="0"/>
                <a:ea typeface="MS PGothic" charset="0"/>
              </a:rPr>
              <a:t>Computing with TMs</a:t>
            </a:r>
          </a:p>
        </p:txBody>
      </p:sp>
      <p:sp>
        <p:nvSpPr>
          <p:cNvPr id="159747" name="Rectangle 3"/>
          <p:cNvSpPr>
            <a:spLocks noGrp="1" noChangeArrowheads="1"/>
          </p:cNvSpPr>
          <p:nvPr>
            <p:ph idx="1"/>
          </p:nvPr>
        </p:nvSpPr>
        <p:spPr/>
        <p:txBody>
          <a:bodyPr/>
          <a:lstStyle/>
          <a:p>
            <a:pPr eaLnBrk="1" hangingPunct="1">
              <a:buFontTx/>
              <a:buNone/>
            </a:pPr>
            <a:r>
              <a:rPr lang="en-US" sz="2800">
                <a:latin typeface="Arial" charset="0"/>
                <a:ea typeface="MS PGothic" charset="0"/>
              </a:rPr>
              <a:t>	A reasonably standard definition of a Turing computation of some n-ary function F is to assume that the machine starts with a tape containing the n inputs, x1, … , xn in the form</a:t>
            </a:r>
          </a:p>
          <a:p>
            <a:pPr eaLnBrk="1" hangingPunct="1">
              <a:buFontTx/>
              <a:buNone/>
            </a:pPr>
            <a:r>
              <a:rPr lang="en-US" sz="2800">
                <a:latin typeface="Arial" charset="0"/>
                <a:ea typeface="MS PGothic" charset="0"/>
              </a:rPr>
              <a:t>		…01</a:t>
            </a:r>
            <a:r>
              <a:rPr lang="en-US" sz="2800" baseline="30000">
                <a:latin typeface="Arial" charset="0"/>
                <a:ea typeface="MS PGothic" charset="0"/>
              </a:rPr>
              <a:t>x1</a:t>
            </a:r>
            <a:r>
              <a:rPr lang="en-US" sz="2800">
                <a:latin typeface="Arial" charset="0"/>
                <a:ea typeface="MS PGothic" charset="0"/>
              </a:rPr>
              <a:t>01</a:t>
            </a:r>
            <a:r>
              <a:rPr lang="en-US" sz="2800" baseline="30000">
                <a:latin typeface="Arial" charset="0"/>
                <a:ea typeface="MS PGothic" charset="0"/>
              </a:rPr>
              <a:t>x2</a:t>
            </a:r>
            <a:r>
              <a:rPr lang="en-US" sz="2800">
                <a:latin typeface="Arial" charset="0"/>
                <a:ea typeface="MS PGothic" charset="0"/>
              </a:rPr>
              <a:t>0…01</a:t>
            </a:r>
            <a:r>
              <a:rPr lang="en-US" sz="2800" baseline="30000">
                <a:latin typeface="Arial" charset="0"/>
                <a:ea typeface="MS PGothic" charset="0"/>
              </a:rPr>
              <a:t>xn</a:t>
            </a:r>
            <a:r>
              <a:rPr lang="en-US" sz="2800" u="sng">
                <a:latin typeface="Arial" charset="0"/>
                <a:ea typeface="MS PGothic" charset="0"/>
              </a:rPr>
              <a:t>0</a:t>
            </a:r>
            <a:r>
              <a:rPr lang="en-US" sz="2800">
                <a:latin typeface="Arial" charset="0"/>
                <a:ea typeface="MS PGothic" charset="0"/>
              </a:rPr>
              <a:t>…</a:t>
            </a:r>
          </a:p>
          <a:p>
            <a:pPr eaLnBrk="1" hangingPunct="1">
              <a:buFontTx/>
              <a:buNone/>
            </a:pPr>
            <a:r>
              <a:rPr lang="en-US" sz="2800">
                <a:latin typeface="Arial" charset="0"/>
                <a:ea typeface="MS PGothic" charset="0"/>
              </a:rPr>
              <a:t>	and ends with</a:t>
            </a:r>
          </a:p>
          <a:p>
            <a:pPr eaLnBrk="1" hangingPunct="1">
              <a:buFontTx/>
              <a:buNone/>
            </a:pPr>
            <a:r>
              <a:rPr lang="en-US" sz="2800">
                <a:latin typeface="Arial" charset="0"/>
                <a:ea typeface="MS PGothic" charset="0"/>
              </a:rPr>
              <a:t>		…01</a:t>
            </a:r>
            <a:r>
              <a:rPr lang="en-US" sz="2800" baseline="30000">
                <a:latin typeface="Arial" charset="0"/>
                <a:ea typeface="MS PGothic" charset="0"/>
              </a:rPr>
              <a:t>x1</a:t>
            </a:r>
            <a:r>
              <a:rPr lang="en-US" sz="2800">
                <a:latin typeface="Arial" charset="0"/>
                <a:ea typeface="MS PGothic" charset="0"/>
              </a:rPr>
              <a:t>01</a:t>
            </a:r>
            <a:r>
              <a:rPr lang="en-US" sz="2800" baseline="30000">
                <a:latin typeface="Arial" charset="0"/>
                <a:ea typeface="MS PGothic" charset="0"/>
              </a:rPr>
              <a:t>x2</a:t>
            </a:r>
            <a:r>
              <a:rPr lang="en-US" sz="2800">
                <a:latin typeface="Arial" charset="0"/>
                <a:ea typeface="MS PGothic" charset="0"/>
              </a:rPr>
              <a:t>0…01</a:t>
            </a:r>
            <a:r>
              <a:rPr lang="en-US" sz="2800" baseline="30000">
                <a:latin typeface="Arial" charset="0"/>
                <a:ea typeface="MS PGothic" charset="0"/>
              </a:rPr>
              <a:t>xn</a:t>
            </a:r>
            <a:r>
              <a:rPr lang="en-US" sz="2800">
                <a:latin typeface="Arial" charset="0"/>
                <a:ea typeface="MS PGothic" charset="0"/>
              </a:rPr>
              <a:t>01</a:t>
            </a:r>
            <a:r>
              <a:rPr lang="en-US" sz="2800" baseline="30000">
                <a:latin typeface="Arial" charset="0"/>
                <a:ea typeface="MS PGothic" charset="0"/>
              </a:rPr>
              <a:t>y</a:t>
            </a:r>
            <a:r>
              <a:rPr lang="en-US" sz="2800" u="sng">
                <a:latin typeface="Arial" charset="0"/>
                <a:ea typeface="MS PGothic" charset="0"/>
              </a:rPr>
              <a:t>0</a:t>
            </a:r>
            <a:r>
              <a:rPr lang="en-US" sz="2800">
                <a:latin typeface="Arial" charset="0"/>
                <a:ea typeface="MS PGothic" charset="0"/>
              </a:rPr>
              <a:t>…</a:t>
            </a:r>
          </a:p>
          <a:p>
            <a:pPr eaLnBrk="1" hangingPunct="1">
              <a:buFontTx/>
              <a:buNone/>
            </a:pPr>
            <a:r>
              <a:rPr lang="en-US" sz="2800">
                <a:latin typeface="Arial" charset="0"/>
                <a:ea typeface="MS PGothic" charset="0"/>
              </a:rPr>
              <a:t>	where y = F(x1, … , xn).</a:t>
            </a:r>
          </a:p>
        </p:txBody>
      </p:sp>
      <p:sp>
        <p:nvSpPr>
          <p:cNvPr id="159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273420A-2796-E649-B850-F1A1B5F21870}" type="datetime1">
              <a:rPr lang="en-US" smtClean="0"/>
              <a:t>4/7/19</a:t>
            </a:fld>
            <a:endParaRPr lang="en-US"/>
          </a:p>
        </p:txBody>
      </p:sp>
      <p:sp>
        <p:nvSpPr>
          <p:cNvPr id="159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8D8098-7665-054F-B020-FAA66698103B}" type="slidenum">
              <a:rPr lang="en-US"/>
              <a:pPr/>
              <a:t>255</a:t>
            </a:fld>
            <a:endParaRPr lang="en-US"/>
          </a:p>
        </p:txBody>
      </p:sp>
      <p:sp>
        <p:nvSpPr>
          <p:cNvPr id="7" name="Footer Placeholder 4">
            <a:extLst>
              <a:ext uri="{FF2B5EF4-FFF2-40B4-BE49-F238E27FC236}">
                <a16:creationId xmlns:a16="http://schemas.microsoft.com/office/drawing/2014/main" id="{29C96443-2873-7247-BE0E-0665B196F39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82506866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latin typeface="Arial" charset="0"/>
                <a:ea typeface="MS PGothic" charset="0"/>
              </a:rPr>
              <a:t>Addition by TM</a:t>
            </a:r>
          </a:p>
        </p:txBody>
      </p:sp>
      <p:sp>
        <p:nvSpPr>
          <p:cNvPr id="160771" name="Rectangle 3"/>
          <p:cNvSpPr>
            <a:spLocks noGrp="1" noChangeArrowheads="1"/>
          </p:cNvSpPr>
          <p:nvPr>
            <p:ph idx="1"/>
          </p:nvPr>
        </p:nvSpPr>
        <p:spPr/>
        <p:txBody>
          <a:bodyPr/>
          <a:lstStyle/>
          <a:p>
            <a:pPr eaLnBrk="1" hangingPunct="1">
              <a:buFontTx/>
              <a:buNone/>
            </a:pPr>
            <a:r>
              <a:rPr lang="en-US">
                <a:latin typeface="Arial" charset="0"/>
                <a:ea typeface="MS PGothic" charset="0"/>
              </a:rPr>
              <a:t>	Need the copy family of useful submachines, where C</a:t>
            </a:r>
            <a:r>
              <a:rPr lang="en-US" baseline="-25000">
                <a:latin typeface="Arial" charset="0"/>
                <a:ea typeface="MS PGothic" charset="0"/>
              </a:rPr>
              <a:t>k</a:t>
            </a:r>
            <a:r>
              <a:rPr lang="en-US">
                <a:latin typeface="Arial" charset="0"/>
                <a:ea typeface="MS PGothic" charset="0"/>
              </a:rPr>
              <a:t> copies k-th preceding value.</a:t>
            </a:r>
          </a:p>
          <a:p>
            <a:pPr eaLnBrk="1" hangingPunct="1">
              <a:buFontTx/>
              <a:buNone/>
            </a:pPr>
            <a:endParaRPr lang="en-US">
              <a:latin typeface="Arial" charset="0"/>
              <a:ea typeface="MS PGothic" charset="0"/>
            </a:endParaRPr>
          </a:p>
          <a:p>
            <a:pPr eaLnBrk="1" hangingPunct="1">
              <a:buFontTx/>
              <a:buNone/>
            </a:pPr>
            <a:endParaRPr lang="en-US">
              <a:latin typeface="Arial" charset="0"/>
              <a:ea typeface="MS PGothic" charset="0"/>
            </a:endParaRPr>
          </a:p>
          <a:p>
            <a:pPr eaLnBrk="1" hangingPunct="1">
              <a:buFontTx/>
              <a:buNone/>
            </a:pPr>
            <a:r>
              <a:rPr lang="en-US">
                <a:latin typeface="Arial" charset="0"/>
                <a:ea typeface="MS PGothic" charset="0"/>
              </a:rPr>
              <a:t>	The add machine is then</a:t>
            </a:r>
          </a:p>
          <a:p>
            <a:pPr eaLnBrk="1" hangingPunct="1">
              <a:buFontTx/>
              <a:buNone/>
            </a:pPr>
            <a:r>
              <a:rPr lang="en-US">
                <a:latin typeface="Arial" charset="0"/>
                <a:ea typeface="MS PGothic" charset="0"/>
              </a:rPr>
              <a:t>			C</a:t>
            </a:r>
            <a:r>
              <a:rPr lang="en-US" baseline="-25000">
                <a:latin typeface="Arial" charset="0"/>
                <a:ea typeface="MS PGothic" charset="0"/>
              </a:rPr>
              <a:t>2</a:t>
            </a:r>
            <a:r>
              <a:rPr lang="en-US">
                <a:latin typeface="Arial" charset="0"/>
                <a:ea typeface="MS PGothic" charset="0"/>
              </a:rPr>
              <a:t> C</a:t>
            </a:r>
            <a:r>
              <a:rPr lang="en-US" baseline="-25000">
                <a:latin typeface="Arial" charset="0"/>
                <a:ea typeface="MS PGothic" charset="0"/>
              </a:rPr>
              <a:t>2</a:t>
            </a:r>
            <a:r>
              <a:rPr lang="en-US">
                <a:latin typeface="Arial" charset="0"/>
                <a:ea typeface="MS PGothic" charset="0"/>
              </a:rPr>
              <a:t> </a:t>
            </a:r>
            <a:r>
              <a:rPr lang="en-US">
                <a:latin typeface="Monotype Corsiva" charset="0"/>
                <a:ea typeface="MS PGothic" charset="0"/>
              </a:rPr>
              <a:t>L</a:t>
            </a:r>
            <a:r>
              <a:rPr lang="en-US">
                <a:latin typeface="Arial" charset="0"/>
                <a:ea typeface="MS PGothic" charset="0"/>
              </a:rPr>
              <a:t> 1 </a:t>
            </a:r>
            <a:r>
              <a:rPr lang="en-US">
                <a:latin typeface="Monotype Corsiva" charset="0"/>
                <a:ea typeface="MS PGothic" charset="0"/>
              </a:rPr>
              <a:t>R</a:t>
            </a:r>
            <a:r>
              <a:rPr lang="en-US">
                <a:latin typeface="Arial" charset="0"/>
                <a:ea typeface="MS PGothic" charset="0"/>
              </a:rPr>
              <a:t> L 0</a:t>
            </a:r>
          </a:p>
        </p:txBody>
      </p:sp>
      <p:sp>
        <p:nvSpPr>
          <p:cNvPr id="160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88EE07-C5AB-B041-9A7A-818D4B144A49}" type="datetime1">
              <a:rPr lang="en-US" smtClean="0"/>
              <a:t>4/7/19</a:t>
            </a:fld>
            <a:endParaRPr lang="en-US"/>
          </a:p>
        </p:txBody>
      </p:sp>
      <p:sp>
        <p:nvSpPr>
          <p:cNvPr id="160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700870-8024-A843-B42F-18767B93F687}" type="slidenum">
              <a:rPr lang="en-US"/>
              <a:pPr/>
              <a:t>256</a:t>
            </a:fld>
            <a:endParaRPr lang="en-US"/>
          </a:p>
        </p:txBody>
      </p:sp>
      <p:sp>
        <p:nvSpPr>
          <p:cNvPr id="160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60776" name="Object 5"/>
          <p:cNvGraphicFramePr>
            <a:graphicFrameLocks noChangeAspect="1"/>
          </p:cNvGraphicFramePr>
          <p:nvPr/>
        </p:nvGraphicFramePr>
        <p:xfrm>
          <a:off x="914400" y="3200400"/>
          <a:ext cx="6781800" cy="1327150"/>
        </p:xfrm>
        <a:graphic>
          <a:graphicData uri="http://schemas.openxmlformats.org/presentationml/2006/ole">
            <mc:AlternateContent xmlns:mc="http://schemas.openxmlformats.org/markup-compatibility/2006">
              <mc:Choice xmlns:v="urn:schemas-microsoft-com:vml" Requires="v">
                <p:oleObj spid="_x0000_s2129" name="Picture" r:id="rId4" imgW="5143500" imgH="1003300" progId="Word.Picture.8">
                  <p:embed/>
                </p:oleObj>
              </mc:Choice>
              <mc:Fallback>
                <p:oleObj name="Picture" r:id="rId4" imgW="5143500" imgH="1003300" progId="Word.Picture.8">
                  <p:embed/>
                  <p:pic>
                    <p:nvPicPr>
                      <p:cNvPr id="16077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0400"/>
                        <a:ext cx="67818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Footer Placeholder 4">
            <a:extLst>
              <a:ext uri="{FF2B5EF4-FFF2-40B4-BE49-F238E27FC236}">
                <a16:creationId xmlns:a16="http://schemas.microsoft.com/office/drawing/2014/main" id="{9C88D6D1-E3C3-CC4F-816A-362B8B201F6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95886330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atin typeface="Arial" charset="0"/>
                <a:ea typeface="MS PGothic" charset="0"/>
              </a:rPr>
              <a:t>Turing Machine Variations</a:t>
            </a:r>
          </a:p>
        </p:txBody>
      </p:sp>
      <p:sp>
        <p:nvSpPr>
          <p:cNvPr id="161795" name="Rectangle 3"/>
          <p:cNvSpPr>
            <a:spLocks noGrp="1" noChangeArrowheads="1"/>
          </p:cNvSpPr>
          <p:nvPr>
            <p:ph idx="1"/>
          </p:nvPr>
        </p:nvSpPr>
        <p:spPr/>
        <p:txBody>
          <a:bodyPr/>
          <a:lstStyle/>
          <a:p>
            <a:pPr eaLnBrk="1" hangingPunct="1"/>
            <a:r>
              <a:rPr lang="en-US" dirty="0">
                <a:latin typeface="Arial" charset="0"/>
                <a:ea typeface="MS PGothic" charset="0"/>
              </a:rPr>
              <a:t>Two tracks</a:t>
            </a:r>
          </a:p>
          <a:p>
            <a:pPr eaLnBrk="1" hangingPunct="1"/>
            <a:r>
              <a:rPr lang="en-US" dirty="0">
                <a:latin typeface="Arial" charset="0"/>
                <a:ea typeface="MS PGothic" charset="0"/>
              </a:rPr>
              <a:t>N tracks</a:t>
            </a:r>
          </a:p>
          <a:p>
            <a:pPr eaLnBrk="1" hangingPunct="1"/>
            <a:r>
              <a:rPr lang="en-US" dirty="0">
                <a:solidFill>
                  <a:srgbClr val="FF0000"/>
                </a:solidFill>
                <a:latin typeface="Arial" charset="0"/>
                <a:ea typeface="MS PGothic" charset="0"/>
              </a:rPr>
              <a:t>Non-deterministic *********</a:t>
            </a:r>
          </a:p>
          <a:p>
            <a:pPr eaLnBrk="1" hangingPunct="1"/>
            <a:r>
              <a:rPr lang="en-US" dirty="0">
                <a:latin typeface="Arial" charset="0"/>
                <a:ea typeface="MS PGothic" charset="0"/>
              </a:rPr>
              <a:t>Two-dimensional</a:t>
            </a:r>
          </a:p>
          <a:p>
            <a:pPr eaLnBrk="1" hangingPunct="1"/>
            <a:r>
              <a:rPr lang="en-US" dirty="0">
                <a:latin typeface="Arial" charset="0"/>
                <a:ea typeface="MS PGothic" charset="0"/>
              </a:rPr>
              <a:t>K dimensional</a:t>
            </a:r>
          </a:p>
          <a:p>
            <a:pPr eaLnBrk="1" hangingPunct="1"/>
            <a:r>
              <a:rPr lang="en-US" dirty="0">
                <a:latin typeface="Arial" charset="0"/>
                <a:ea typeface="MS PGothic" charset="0"/>
              </a:rPr>
              <a:t>Two stack machines</a:t>
            </a:r>
          </a:p>
          <a:p>
            <a:pPr eaLnBrk="1" hangingPunct="1"/>
            <a:r>
              <a:rPr lang="en-US" dirty="0">
                <a:latin typeface="Arial" charset="0"/>
                <a:ea typeface="MS PGothic" charset="0"/>
              </a:rPr>
              <a:t>Two counter machines</a:t>
            </a:r>
          </a:p>
        </p:txBody>
      </p:sp>
      <p:sp>
        <p:nvSpPr>
          <p:cNvPr id="1617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462B3B-C819-3F43-A8BD-666D90ADF54D}" type="datetime1">
              <a:rPr lang="en-US" smtClean="0"/>
              <a:t>4/7/19</a:t>
            </a:fld>
            <a:endParaRPr lang="en-US"/>
          </a:p>
        </p:txBody>
      </p:sp>
      <p:sp>
        <p:nvSpPr>
          <p:cNvPr id="161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0EBBED-6CF1-934C-9987-354ABA7ADE73}" type="slidenum">
              <a:rPr lang="en-US"/>
              <a:pPr/>
              <a:t>257</a:t>
            </a:fld>
            <a:endParaRPr lang="en-US"/>
          </a:p>
        </p:txBody>
      </p:sp>
      <p:sp>
        <p:nvSpPr>
          <p:cNvPr id="7" name="Footer Placeholder 4">
            <a:extLst>
              <a:ext uri="{FF2B5EF4-FFF2-40B4-BE49-F238E27FC236}">
                <a16:creationId xmlns:a16="http://schemas.microsoft.com/office/drawing/2014/main" id="{07CBB760-9F73-704F-BA66-7A3CCA18C63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02625564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Grp="1" noChangeArrowheads="1"/>
          </p:cNvSpPr>
          <p:nvPr>
            <p:ph type="ctrTitle"/>
          </p:nvPr>
        </p:nvSpPr>
        <p:spPr/>
        <p:txBody>
          <a:bodyPr/>
          <a:lstStyle/>
          <a:p>
            <a:r>
              <a:rPr lang="en-US">
                <a:solidFill>
                  <a:srgbClr val="009900"/>
                </a:solidFill>
                <a:latin typeface="Arial" charset="0"/>
                <a:ea typeface="MS PGothic" charset="0"/>
              </a:rPr>
              <a:t>Register Machines</a:t>
            </a:r>
          </a:p>
        </p:txBody>
      </p:sp>
      <p:sp>
        <p:nvSpPr>
          <p:cNvPr id="162819" name="Rectangle 5"/>
          <p:cNvSpPr>
            <a:spLocks noGrp="1" noChangeArrowheads="1"/>
          </p:cNvSpPr>
          <p:nvPr>
            <p:ph type="subTitle" idx="1"/>
          </p:nvPr>
        </p:nvSpPr>
        <p:spPr/>
        <p:txBody>
          <a:bodyPr/>
          <a:lstStyle/>
          <a:p>
            <a:r>
              <a:rPr lang="en-US">
                <a:solidFill>
                  <a:srgbClr val="CC3300"/>
                </a:solidFill>
                <a:latin typeface="Arial" charset="0"/>
                <a:ea typeface="MS PGothic" charset="0"/>
              </a:rPr>
              <a:t>2</a:t>
            </a:r>
            <a:r>
              <a:rPr lang="en-US" baseline="30000">
                <a:solidFill>
                  <a:srgbClr val="CC3300"/>
                </a:solidFill>
                <a:latin typeface="Arial" charset="0"/>
                <a:ea typeface="MS PGothic" charset="0"/>
              </a:rPr>
              <a:t>nd</a:t>
            </a:r>
            <a:r>
              <a:rPr lang="en-US">
                <a:solidFill>
                  <a:srgbClr val="CC3300"/>
                </a:solidFill>
                <a:latin typeface="Arial" charset="0"/>
                <a:ea typeface="MS PGothic" charset="0"/>
              </a:rPr>
              <a:t> Model</a:t>
            </a:r>
          </a:p>
          <a:p>
            <a:r>
              <a:rPr lang="en-US">
                <a:solidFill>
                  <a:srgbClr val="CC3300"/>
                </a:solidFill>
                <a:latin typeface="Arial" charset="0"/>
                <a:ea typeface="MS PGothic" charset="0"/>
              </a:rPr>
              <a:t>Feels Like Assembly Language</a:t>
            </a:r>
          </a:p>
        </p:txBody>
      </p:sp>
    </p:spTree>
    <p:extLst>
      <p:ext uri="{BB962C8B-B14F-4D97-AF65-F5344CB8AC3E}">
        <p14:creationId xmlns:p14="http://schemas.microsoft.com/office/powerpoint/2010/main" val="341927013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a:solidFill>
                  <a:srgbClr val="009900"/>
                </a:solidFill>
                <a:latin typeface="Arial" charset="0"/>
                <a:ea typeface="MS PGothic" charset="0"/>
              </a:rPr>
              <a:t>Register Machine Concepts</a:t>
            </a:r>
          </a:p>
        </p:txBody>
      </p:sp>
      <p:sp>
        <p:nvSpPr>
          <p:cNvPr id="163843" name="Content Placeholder 2"/>
          <p:cNvSpPr>
            <a:spLocks noGrp="1"/>
          </p:cNvSpPr>
          <p:nvPr>
            <p:ph idx="1"/>
          </p:nvPr>
        </p:nvSpPr>
        <p:spPr/>
        <p:txBody>
          <a:bodyPr/>
          <a:lstStyle/>
          <a:p>
            <a:pPr>
              <a:lnSpc>
                <a:spcPct val="90000"/>
              </a:lnSpc>
            </a:pPr>
            <a:r>
              <a:rPr lang="en-US" sz="2400">
                <a:latin typeface="Arial" charset="0"/>
                <a:ea typeface="MS PGothic" charset="0"/>
              </a:rPr>
              <a:t>A register machine consists of a finite length program, each of whose instructions is chosen from a small repertoire of simple commands.</a:t>
            </a:r>
          </a:p>
          <a:p>
            <a:pPr>
              <a:lnSpc>
                <a:spcPct val="90000"/>
              </a:lnSpc>
            </a:pPr>
            <a:r>
              <a:rPr lang="en-US" sz="2400">
                <a:latin typeface="Arial" charset="0"/>
                <a:ea typeface="MS PGothic" charset="0"/>
              </a:rPr>
              <a:t>The instructions are labeled from </a:t>
            </a:r>
            <a:r>
              <a:rPr lang="en-US" sz="2400" b="1">
                <a:latin typeface="Arial" charset="0"/>
                <a:ea typeface="MS PGothic" charset="0"/>
              </a:rPr>
              <a:t>1</a:t>
            </a:r>
            <a:r>
              <a:rPr lang="en-US" sz="2400">
                <a:latin typeface="Arial" charset="0"/>
                <a:ea typeface="MS PGothic" charset="0"/>
              </a:rPr>
              <a:t> to </a:t>
            </a:r>
            <a:r>
              <a:rPr lang="en-US" sz="2400" b="1">
                <a:latin typeface="Arial" charset="0"/>
                <a:ea typeface="MS PGothic" charset="0"/>
              </a:rPr>
              <a:t>m</a:t>
            </a:r>
            <a:r>
              <a:rPr lang="en-US" sz="2400">
                <a:latin typeface="Arial" charset="0"/>
                <a:ea typeface="MS PGothic" charset="0"/>
              </a:rPr>
              <a:t>, where there are m instructions.  Termination occurs as a result of an attempt to execute the </a:t>
            </a:r>
            <a:r>
              <a:rPr lang="en-US" sz="2400" b="1">
                <a:latin typeface="Arial" charset="0"/>
                <a:ea typeface="MS PGothic" charset="0"/>
              </a:rPr>
              <a:t>m+1</a:t>
            </a:r>
            <a:r>
              <a:rPr lang="en-US" sz="2400">
                <a:latin typeface="Arial" charset="0"/>
                <a:ea typeface="MS PGothic" charset="0"/>
              </a:rPr>
              <a:t>-st instruction.</a:t>
            </a:r>
          </a:p>
          <a:p>
            <a:pPr>
              <a:lnSpc>
                <a:spcPct val="90000"/>
              </a:lnSpc>
            </a:pPr>
            <a:r>
              <a:rPr lang="en-US" sz="2400">
                <a:latin typeface="Arial" charset="0"/>
                <a:ea typeface="MS PGothic" charset="0"/>
              </a:rPr>
              <a:t>The storage medium of a register machine is a finite set of registers, each capable of storing an arbitrary natural number.</a:t>
            </a:r>
          </a:p>
          <a:p>
            <a:pPr>
              <a:lnSpc>
                <a:spcPct val="90000"/>
              </a:lnSpc>
            </a:pPr>
            <a:r>
              <a:rPr lang="en-US" sz="2400">
                <a:latin typeface="Arial" charset="0"/>
                <a:ea typeface="MS PGothic" charset="0"/>
              </a:rPr>
              <a:t>Any given register machine has a finite, predetermined number of registers, independent of its input.</a:t>
            </a:r>
          </a:p>
        </p:txBody>
      </p:sp>
      <p:sp>
        <p:nvSpPr>
          <p:cNvPr id="1638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7A6CD1-C910-1043-B10C-F8480B4049F7}" type="datetime1">
              <a:rPr lang="en-US" smtClean="0"/>
              <a:t>4/7/19</a:t>
            </a:fld>
            <a:endParaRPr lang="en-US"/>
          </a:p>
        </p:txBody>
      </p:sp>
      <p:sp>
        <p:nvSpPr>
          <p:cNvPr id="163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C96400B-17F7-BC4F-856D-B81492363BCF}" type="slidenum">
              <a:rPr lang="en-US"/>
              <a:pPr/>
              <a:t>259</a:t>
            </a:fld>
            <a:endParaRPr lang="en-US"/>
          </a:p>
        </p:txBody>
      </p:sp>
      <p:sp>
        <p:nvSpPr>
          <p:cNvPr id="7" name="Footer Placeholder 4">
            <a:extLst>
              <a:ext uri="{FF2B5EF4-FFF2-40B4-BE49-F238E27FC236}">
                <a16:creationId xmlns:a16="http://schemas.microsoft.com/office/drawing/2014/main" id="{EDB8D995-8221-B842-8650-C33B5E0D897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92481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ea typeface="ＭＳ Ｐゴシック" pitchFamily="-111" charset="-128"/>
                <a:cs typeface="ＭＳ Ｐゴシック" pitchFamily="-111" charset="-128"/>
              </a:rPr>
              <a:t>Three Classes of Problems</a:t>
            </a:r>
          </a:p>
        </p:txBody>
      </p:sp>
      <p:sp>
        <p:nvSpPr>
          <p:cNvPr id="131075" name="Content Placeholder 2"/>
          <p:cNvSpPr>
            <a:spLocks noGrp="1"/>
          </p:cNvSpPr>
          <p:nvPr>
            <p:ph idx="1"/>
          </p:nvPr>
        </p:nvSpPr>
        <p:spPr/>
        <p:txBody>
          <a:bodyPr/>
          <a:lstStyle/>
          <a:p>
            <a:pPr lvl="1" eaLnBrk="1" hangingPunct="1">
              <a:buFont typeface="Times" pitchFamily="-111" charset="0"/>
              <a:buNone/>
            </a:pPr>
            <a:r>
              <a:rPr lang="en-US" dirty="0"/>
              <a:t>	Problems can be classified to be in one of three groups (classes):</a:t>
            </a:r>
          </a:p>
          <a:p>
            <a:pPr lvl="1" eaLnBrk="1" hangingPunct="1"/>
            <a:endParaRPr lang="en-US" dirty="0"/>
          </a:p>
          <a:p>
            <a:pPr lvl="1" eaLnBrk="1" hangingPunct="1">
              <a:buFont typeface="Times" pitchFamily="-111" charset="0"/>
              <a:buNone/>
            </a:pPr>
            <a:r>
              <a:rPr lang="en-US" dirty="0"/>
              <a:t>	</a:t>
            </a:r>
            <a:r>
              <a:rPr lang="en-US" dirty="0" err="1"/>
              <a:t>Undecidable</a:t>
            </a:r>
            <a:r>
              <a:rPr lang="en-US" dirty="0"/>
              <a:t>, Exponential, and Polynomial.</a:t>
            </a:r>
          </a:p>
          <a:p>
            <a:pPr lvl="1" eaLnBrk="1" hangingPunct="1"/>
            <a:endParaRPr lang="en-US" dirty="0"/>
          </a:p>
          <a:p>
            <a:pPr lvl="1" eaLnBrk="1" hangingPunct="1"/>
            <a:endParaRPr lang="en-US" dirty="0"/>
          </a:p>
          <a:p>
            <a:pPr lvl="1" eaLnBrk="1" hangingPunct="1">
              <a:buFont typeface="Times" pitchFamily="-111" charset="0"/>
              <a:buNone/>
            </a:pPr>
            <a:r>
              <a:rPr lang="en-US" dirty="0"/>
              <a:t>	Theoretically, all problems belong to exactly one of these three classes and our job is often to find which one. </a:t>
            </a:r>
          </a:p>
        </p:txBody>
      </p:sp>
      <p:sp>
        <p:nvSpPr>
          <p:cNvPr id="131076" name="Date Placeholder 3"/>
          <p:cNvSpPr>
            <a:spLocks noGrp="1"/>
          </p:cNvSpPr>
          <p:nvPr>
            <p:ph type="dt" sz="quarter" idx="10"/>
          </p:nvPr>
        </p:nvSpPr>
        <p:spPr>
          <a:noFill/>
        </p:spPr>
        <p:txBody>
          <a:bodyPr/>
          <a:lstStyle/>
          <a:p>
            <a:fld id="{0CA5A3DE-515F-9B40-B828-245A35028B5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3107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1078" name="Slide Number Placeholder 5"/>
          <p:cNvSpPr>
            <a:spLocks noGrp="1"/>
          </p:cNvSpPr>
          <p:nvPr>
            <p:ph type="sldNum" sz="quarter" idx="12"/>
          </p:nvPr>
        </p:nvSpPr>
        <p:spPr>
          <a:noFill/>
        </p:spPr>
        <p:txBody>
          <a:bodyPr/>
          <a:lstStyle/>
          <a:p>
            <a:fld id="{E2A9846F-C453-384A-8BD4-20D649C3637D}" type="slidenum">
              <a:rPr lang="en-US">
                <a:latin typeface="Arial" pitchFamily="-111" charset="0"/>
                <a:ea typeface="ＭＳ Ｐゴシック" pitchFamily="-111" charset="-128"/>
                <a:cs typeface="ＭＳ Ｐゴシック" pitchFamily="-111" charset="-128"/>
              </a:rPr>
              <a:pPr/>
              <a:t>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47244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1786615-07C3-424B-A081-B4DF04091E2C}" type="slidenum">
              <a:rPr lang="en-US"/>
              <a:pPr/>
              <a:t>260</a:t>
            </a:fld>
            <a:endParaRPr lang="en-US"/>
          </a:p>
        </p:txBody>
      </p:sp>
      <p:sp>
        <p:nvSpPr>
          <p:cNvPr id="164868" name="Rectangle 2"/>
          <p:cNvSpPr>
            <a:spLocks noGrp="1" noChangeArrowheads="1"/>
          </p:cNvSpPr>
          <p:nvPr>
            <p:ph type="title"/>
          </p:nvPr>
        </p:nvSpPr>
        <p:spPr/>
        <p:txBody>
          <a:bodyPr/>
          <a:lstStyle/>
          <a:p>
            <a:r>
              <a:rPr lang="en-US" sz="4000">
                <a:solidFill>
                  <a:srgbClr val="009900"/>
                </a:solidFill>
                <a:latin typeface="Arial" charset="0"/>
                <a:ea typeface="MS PGothic" charset="0"/>
              </a:rPr>
              <a:t>Computing by Register Machines</a:t>
            </a:r>
          </a:p>
        </p:txBody>
      </p:sp>
      <p:sp>
        <p:nvSpPr>
          <p:cNvPr id="164869"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A register machine partially computing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typically starts with its argument values in registers </a:t>
            </a:r>
            <a:r>
              <a:rPr lang="en-US" sz="2800" b="1" dirty="0">
                <a:ea typeface="ＭＳ Ｐゴシック" pitchFamily="-111" charset="-128"/>
                <a:cs typeface="ＭＳ Ｐゴシック" pitchFamily="-111" charset="-128"/>
              </a:rPr>
              <a:t>1</a:t>
            </a:r>
            <a:r>
              <a:rPr lang="en-US" sz="28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and ends with the result in the </a:t>
            </a:r>
            <a:r>
              <a:rPr lang="en-US" sz="2800" b="1" dirty="0">
                <a:ea typeface="ＭＳ Ｐゴシック" pitchFamily="-111" charset="-128"/>
                <a:cs typeface="ＭＳ Ｐゴシック" pitchFamily="-111" charset="-128"/>
              </a:rPr>
              <a:t>0-th </a:t>
            </a:r>
            <a:r>
              <a:rPr lang="en-US" sz="2800" dirty="0">
                <a:ea typeface="ＭＳ Ｐゴシック" pitchFamily="-111" charset="-128"/>
                <a:cs typeface="ＭＳ Ｐゴシック" pitchFamily="-111" charset="-128"/>
              </a:rPr>
              <a:t>register.</a:t>
            </a:r>
          </a:p>
          <a:p>
            <a:pPr>
              <a:lnSpc>
                <a:spcPct val="80000"/>
              </a:lnSpc>
            </a:pPr>
            <a:endParaRPr lang="en-US" sz="2800"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We extend this slightly to allow the computation to start with values in its </a:t>
            </a:r>
            <a:r>
              <a:rPr lang="en-US" sz="2800" b="1" dirty="0">
                <a:ea typeface="ＭＳ Ｐゴシック" pitchFamily="-111" charset="-128"/>
                <a:cs typeface="ＭＳ Ｐゴシック" pitchFamily="-111" charset="-128"/>
              </a:rPr>
              <a:t>k+1</a:t>
            </a:r>
            <a:r>
              <a:rPr lang="en-US" sz="2800" dirty="0">
                <a:ea typeface="ＭＳ Ｐゴシック" pitchFamily="-111" charset="-128"/>
                <a:cs typeface="ＭＳ Ｐゴシック" pitchFamily="-111" charset="-128"/>
              </a:rPr>
              <a:t>-st through </a:t>
            </a:r>
            <a:r>
              <a:rPr lang="en-US" sz="2800" b="1" dirty="0" err="1">
                <a:ea typeface="ＭＳ Ｐゴシック" pitchFamily="-111" charset="-128"/>
                <a:cs typeface="ＭＳ Ｐゴシック" pitchFamily="-111" charset="-128"/>
              </a:rPr>
              <a:t>k+n</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register, with the result appearing in the </a:t>
            </a:r>
            <a:r>
              <a:rPr lang="en-US" sz="2800" b="1" dirty="0">
                <a:ea typeface="ＭＳ Ｐゴシック" pitchFamily="-111" charset="-128"/>
                <a:cs typeface="ＭＳ Ｐゴシック" pitchFamily="-111" charset="-128"/>
              </a:rPr>
              <a:t>k</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register, for any </a:t>
            </a:r>
            <a:r>
              <a:rPr lang="en-US" sz="2800" b="1" dirty="0">
                <a:ea typeface="ＭＳ Ｐゴシック" pitchFamily="-111" charset="-128"/>
                <a:cs typeface="ＭＳ Ｐゴシック" pitchFamily="-111" charset="-128"/>
              </a:rPr>
              <a:t>k</a:t>
            </a:r>
            <a:r>
              <a:rPr lang="en-US" sz="2800" dirty="0">
                <a:ea typeface="ＭＳ Ｐゴシック" pitchFamily="-111" charset="-128"/>
                <a:cs typeface="ＭＳ Ｐゴシック" pitchFamily="-111" charset="-128"/>
              </a:rPr>
              <a:t>, such that there are at least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k</a:t>
            </a:r>
            <a:r>
              <a:rPr lang="en-US" sz="2800" b="1" dirty="0">
                <a:ea typeface="ＭＳ Ｐゴシック" pitchFamily="-111" charset="-128"/>
                <a:cs typeface="ＭＳ Ｐゴシック" pitchFamily="-111" charset="-128"/>
              </a:rPr>
              <a:t>+n+1</a:t>
            </a:r>
            <a:r>
              <a:rPr lang="en-US" sz="2800" dirty="0">
                <a:ea typeface="ＭＳ Ｐゴシック" pitchFamily="-111" charset="-128"/>
                <a:cs typeface="ＭＳ Ｐゴシック" pitchFamily="-111" charset="-128"/>
              </a:rPr>
              <a:t> registers.</a:t>
            </a:r>
          </a:p>
        </p:txBody>
      </p:sp>
      <p:sp>
        <p:nvSpPr>
          <p:cNvPr id="1648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517C87-EB8F-E94E-9D26-182E45E8E645}" type="datetime1">
              <a:rPr lang="en-US" smtClean="0"/>
              <a:t>4/7/19</a:t>
            </a:fld>
            <a:endParaRPr lang="en-US"/>
          </a:p>
        </p:txBody>
      </p:sp>
      <p:sp>
        <p:nvSpPr>
          <p:cNvPr id="7" name="Footer Placeholder 4">
            <a:extLst>
              <a:ext uri="{FF2B5EF4-FFF2-40B4-BE49-F238E27FC236}">
                <a16:creationId xmlns:a16="http://schemas.microsoft.com/office/drawing/2014/main" id="{40D27055-7310-3B44-88F9-840D891E9E6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3224818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A135C83-4F71-CA46-A6A5-CEA2E66B1C95}" type="slidenum">
              <a:rPr lang="en-US"/>
              <a:pPr/>
              <a:t>261</a:t>
            </a:fld>
            <a:endParaRPr lang="en-US"/>
          </a:p>
        </p:txBody>
      </p:sp>
      <p:sp>
        <p:nvSpPr>
          <p:cNvPr id="165892" name="Rectangle 2"/>
          <p:cNvSpPr>
            <a:spLocks noGrp="1" noChangeArrowheads="1"/>
          </p:cNvSpPr>
          <p:nvPr>
            <p:ph type="title"/>
          </p:nvPr>
        </p:nvSpPr>
        <p:spPr/>
        <p:txBody>
          <a:bodyPr/>
          <a:lstStyle/>
          <a:p>
            <a:r>
              <a:rPr lang="en-US">
                <a:solidFill>
                  <a:srgbClr val="009900"/>
                </a:solidFill>
                <a:latin typeface="Arial" charset="0"/>
                <a:ea typeface="MS PGothic" charset="0"/>
              </a:rPr>
              <a:t>Register Instructions</a:t>
            </a:r>
          </a:p>
        </p:txBody>
      </p:sp>
      <p:sp>
        <p:nvSpPr>
          <p:cNvPr id="165893" name="Rectangle 3"/>
          <p:cNvSpPr>
            <a:spLocks noGrp="1" noChangeArrowheads="1"/>
          </p:cNvSpPr>
          <p:nvPr>
            <p:ph type="body" idx="1"/>
          </p:nvPr>
        </p:nvSpPr>
        <p:spPr/>
        <p:txBody>
          <a:bodyPr/>
          <a:lstStyle/>
          <a:p>
            <a:pPr>
              <a:lnSpc>
                <a:spcPct val="80000"/>
              </a:lnSpc>
            </a:pPr>
            <a:r>
              <a:rPr lang="en-US">
                <a:latin typeface="Arial" charset="0"/>
                <a:ea typeface="MS PGothic" charset="0"/>
              </a:rPr>
              <a:t>Each instruction of a register machine is of one of two forms:</a:t>
            </a:r>
          </a:p>
          <a:p>
            <a:pPr>
              <a:lnSpc>
                <a:spcPct val="80000"/>
              </a:lnSpc>
              <a:buFontTx/>
              <a:buNone/>
            </a:pPr>
            <a:r>
              <a:rPr lang="en-US">
                <a:latin typeface="Arial" charset="0"/>
                <a:ea typeface="MS PGothic" charset="0"/>
              </a:rPr>
              <a:t>	</a:t>
            </a:r>
            <a:r>
              <a:rPr lang="en-US" b="1">
                <a:latin typeface="Arial" charset="0"/>
                <a:ea typeface="MS PGothic" charset="0"/>
              </a:rPr>
              <a:t>INC</a:t>
            </a:r>
            <a:r>
              <a:rPr lang="en-US" sz="5400" b="1" baseline="-25000">
                <a:latin typeface="Arial" charset="0"/>
                <a:ea typeface="MS PGothic" charset="0"/>
              </a:rPr>
              <a:t>r</a:t>
            </a:r>
            <a:r>
              <a:rPr lang="en-US" b="1">
                <a:latin typeface="Arial" charset="0"/>
                <a:ea typeface="MS PGothic" charset="0"/>
              </a:rPr>
              <a:t>[i]</a:t>
            </a:r>
            <a:r>
              <a:rPr lang="en-US">
                <a:latin typeface="Arial" charset="0"/>
                <a:ea typeface="MS PGothic" charset="0"/>
              </a:rPr>
              <a:t> – </a:t>
            </a:r>
          </a:p>
          <a:p>
            <a:pPr>
              <a:lnSpc>
                <a:spcPct val="80000"/>
              </a:lnSpc>
              <a:buFontTx/>
              <a:buNone/>
            </a:pPr>
            <a:r>
              <a:rPr lang="en-US" sz="2800">
                <a:latin typeface="Arial" charset="0"/>
                <a:ea typeface="MS PGothic" charset="0"/>
              </a:rPr>
              <a:t>		increment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i</a:t>
            </a:r>
            <a:r>
              <a:rPr lang="en-US" sz="2800">
                <a:latin typeface="Arial" charset="0"/>
                <a:ea typeface="MS PGothic" charset="0"/>
              </a:rPr>
              <a:t>.</a:t>
            </a:r>
          </a:p>
          <a:p>
            <a:pPr>
              <a:lnSpc>
                <a:spcPct val="80000"/>
              </a:lnSpc>
              <a:buFontTx/>
              <a:buNone/>
            </a:pPr>
            <a:r>
              <a:rPr lang="en-US">
                <a:latin typeface="Arial" charset="0"/>
                <a:ea typeface="MS PGothic" charset="0"/>
              </a:rPr>
              <a:t>	</a:t>
            </a:r>
            <a:r>
              <a:rPr lang="en-US" b="1">
                <a:latin typeface="Arial" charset="0"/>
                <a:ea typeface="MS PGothic" charset="0"/>
              </a:rPr>
              <a:t>DEC</a:t>
            </a:r>
            <a:r>
              <a:rPr lang="en-US" sz="6000" b="1" baseline="-25000">
                <a:latin typeface="Arial" charset="0"/>
                <a:ea typeface="MS PGothic" charset="0"/>
              </a:rPr>
              <a:t>r</a:t>
            </a:r>
            <a:r>
              <a:rPr lang="en-US" b="1">
                <a:latin typeface="Arial" charset="0"/>
                <a:ea typeface="MS PGothic" charset="0"/>
              </a:rPr>
              <a:t>[p, z] </a:t>
            </a:r>
            <a:r>
              <a:rPr lang="en-US">
                <a:latin typeface="Arial" charset="0"/>
                <a:ea typeface="MS PGothic" charset="0"/>
              </a:rPr>
              <a:t>–</a:t>
            </a:r>
          </a:p>
          <a:p>
            <a:pPr>
              <a:lnSpc>
                <a:spcPct val="80000"/>
              </a:lnSpc>
              <a:buFontTx/>
              <a:buNone/>
            </a:pPr>
            <a:r>
              <a:rPr lang="en-US">
                <a:latin typeface="Arial" charset="0"/>
                <a:ea typeface="MS PGothic" charset="0"/>
              </a:rPr>
              <a:t>		</a:t>
            </a:r>
            <a:r>
              <a:rPr lang="en-US" sz="2800">
                <a:latin typeface="Arial" charset="0"/>
                <a:ea typeface="MS PGothic" charset="0"/>
              </a:rPr>
              <a:t>if register </a:t>
            </a:r>
            <a:r>
              <a:rPr lang="en-US" sz="2800" b="1">
                <a:latin typeface="Arial" charset="0"/>
                <a:ea typeface="MS PGothic" charset="0"/>
              </a:rPr>
              <a:t>r &gt; 0</a:t>
            </a:r>
            <a:r>
              <a:rPr lang="en-US" sz="2800">
                <a:latin typeface="Arial" charset="0"/>
                <a:ea typeface="MS PGothic" charset="0"/>
              </a:rPr>
              <a:t>, decrement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p</a:t>
            </a:r>
          </a:p>
          <a:p>
            <a:pPr>
              <a:lnSpc>
                <a:spcPct val="80000"/>
              </a:lnSpc>
              <a:buFontTx/>
              <a:buNone/>
            </a:pPr>
            <a:r>
              <a:rPr lang="en-US" sz="2800">
                <a:latin typeface="Arial" charset="0"/>
                <a:ea typeface="MS PGothic" charset="0"/>
              </a:rPr>
              <a:t>		else jump</a:t>
            </a:r>
            <a:r>
              <a:rPr lang="en-US" sz="3600">
                <a:latin typeface="Arial" charset="0"/>
                <a:ea typeface="MS PGothic" charset="0"/>
              </a:rPr>
              <a:t> </a:t>
            </a:r>
            <a:r>
              <a:rPr lang="en-US" sz="2800">
                <a:latin typeface="Arial" charset="0"/>
                <a:ea typeface="MS PGothic" charset="0"/>
              </a:rPr>
              <a:t>to </a:t>
            </a:r>
            <a:r>
              <a:rPr lang="en-US" sz="2800" b="1">
                <a:latin typeface="Arial" charset="0"/>
                <a:ea typeface="MS PGothic" charset="0"/>
              </a:rPr>
              <a:t>z</a:t>
            </a:r>
          </a:p>
          <a:p>
            <a:pPr>
              <a:lnSpc>
                <a:spcPct val="80000"/>
              </a:lnSpc>
            </a:pPr>
            <a:r>
              <a:rPr lang="en-US">
                <a:latin typeface="Arial" charset="0"/>
                <a:ea typeface="MS PGothic" charset="0"/>
              </a:rPr>
              <a:t>Note, we do not use subscripts if obvious.</a:t>
            </a:r>
          </a:p>
        </p:txBody>
      </p:sp>
      <p:sp>
        <p:nvSpPr>
          <p:cNvPr id="1658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A911B8-8D88-5B43-A89D-B62581599FFD}" type="datetime1">
              <a:rPr lang="en-US" smtClean="0"/>
              <a:t>4/7/19</a:t>
            </a:fld>
            <a:endParaRPr lang="en-US"/>
          </a:p>
        </p:txBody>
      </p:sp>
      <p:sp>
        <p:nvSpPr>
          <p:cNvPr id="7" name="Footer Placeholder 4">
            <a:extLst>
              <a:ext uri="{FF2B5EF4-FFF2-40B4-BE49-F238E27FC236}">
                <a16:creationId xmlns:a16="http://schemas.microsoft.com/office/drawing/2014/main" id="{ACD8C96A-70D1-5442-A12B-8BBC0563298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937225693"/>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12D6A26-604A-044B-B2DE-B8E65A84AA2B}" type="slidenum">
              <a:rPr lang="en-US"/>
              <a:pPr/>
              <a:t>262</a:t>
            </a:fld>
            <a:endParaRPr lang="en-US"/>
          </a:p>
        </p:txBody>
      </p:sp>
      <p:sp>
        <p:nvSpPr>
          <p:cNvPr id="166916" name="Rectangle 2"/>
          <p:cNvSpPr>
            <a:spLocks noGrp="1" noChangeArrowheads="1"/>
          </p:cNvSpPr>
          <p:nvPr>
            <p:ph type="title"/>
          </p:nvPr>
        </p:nvSpPr>
        <p:spPr/>
        <p:txBody>
          <a:bodyPr/>
          <a:lstStyle/>
          <a:p>
            <a:r>
              <a:rPr lang="en-US">
                <a:solidFill>
                  <a:srgbClr val="009900"/>
                </a:solidFill>
                <a:latin typeface="Arial" charset="0"/>
                <a:ea typeface="MS PGothic" charset="0"/>
              </a:rPr>
              <a:t>Addition by RM</a:t>
            </a:r>
          </a:p>
        </p:txBody>
      </p:sp>
      <p:sp>
        <p:nvSpPr>
          <p:cNvPr id="166917" name="Rectangle 3"/>
          <p:cNvSpPr>
            <a:spLocks noGrp="1" noChangeArrowheads="1"/>
          </p:cNvSpPr>
          <p:nvPr>
            <p:ph type="body" idx="1"/>
          </p:nvPr>
        </p:nvSpPr>
        <p:spPr/>
        <p:txBody>
          <a:bodyPr/>
          <a:lstStyle/>
          <a:p>
            <a:pPr>
              <a:lnSpc>
                <a:spcPct val="80000"/>
              </a:lnSpc>
              <a:buFontTx/>
              <a:buNone/>
            </a:pPr>
            <a:r>
              <a:rPr lang="en-US" sz="1800" b="1" dirty="0">
                <a:ea typeface="ＭＳ Ｐゴシック" pitchFamily="-111" charset="-128"/>
                <a:cs typeface="ＭＳ Ｐゴシック" pitchFamily="-111" charset="-128"/>
              </a:rPr>
              <a:t>Addition (r0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r1 + r2)</a:t>
            </a:r>
          </a:p>
          <a:p>
            <a:pPr>
              <a:lnSpc>
                <a:spcPct val="80000"/>
              </a:lnSpc>
              <a:buFontTx/>
              <a:buNone/>
            </a:pPr>
            <a:r>
              <a:rPr lang="en-US" sz="1800" b="1" dirty="0">
                <a:ea typeface="ＭＳ Ｐゴシック" pitchFamily="-111" charset="-128"/>
                <a:cs typeface="ＭＳ Ｐゴシック" pitchFamily="-111" charset="-128"/>
              </a:rPr>
              <a:t>1.	DEC0[1,2]	: Zero result (r0) and work (r3) registers </a:t>
            </a:r>
          </a:p>
          <a:p>
            <a:pPr>
              <a:lnSpc>
                <a:spcPct val="80000"/>
              </a:lnSpc>
              <a:buFontTx/>
              <a:buNone/>
            </a:pPr>
            <a:r>
              <a:rPr lang="en-US" sz="1800" b="1" dirty="0">
                <a:ea typeface="ＭＳ Ｐゴシック" pitchFamily="-111" charset="-128"/>
                <a:cs typeface="ＭＳ Ｐゴシック" pitchFamily="-111" charset="-128"/>
              </a:rPr>
              <a:t>2.	DEC3[2,3]</a:t>
            </a:r>
          </a:p>
          <a:p>
            <a:pPr>
              <a:lnSpc>
                <a:spcPct val="80000"/>
              </a:lnSpc>
              <a:buFontTx/>
              <a:buNone/>
            </a:pPr>
            <a:r>
              <a:rPr lang="en-US" sz="1800" b="1" dirty="0">
                <a:ea typeface="ＭＳ Ｐゴシック" pitchFamily="-111" charset="-128"/>
                <a:cs typeface="ＭＳ Ｐゴシック" pitchFamily="-111" charset="-128"/>
              </a:rPr>
              <a:t>3.	DEC1[4,6]	: Add r1 to r0, saving original r1 in r3</a:t>
            </a:r>
          </a:p>
          <a:p>
            <a:pPr>
              <a:lnSpc>
                <a:spcPct val="80000"/>
              </a:lnSpc>
              <a:buFontTx/>
              <a:buNone/>
            </a:pPr>
            <a:r>
              <a:rPr lang="en-US" sz="1800" b="1" dirty="0">
                <a:ea typeface="ＭＳ Ｐゴシック" pitchFamily="-111" charset="-128"/>
                <a:cs typeface="ＭＳ Ｐゴシック" pitchFamily="-111" charset="-128"/>
              </a:rPr>
              <a:t>4.	INC0[5]</a:t>
            </a:r>
          </a:p>
          <a:p>
            <a:pPr>
              <a:lnSpc>
                <a:spcPct val="80000"/>
              </a:lnSpc>
              <a:buFontTx/>
              <a:buNone/>
            </a:pPr>
            <a:r>
              <a:rPr lang="en-US" sz="1800" b="1" dirty="0">
                <a:ea typeface="ＭＳ Ｐゴシック" pitchFamily="-111" charset="-128"/>
                <a:cs typeface="ＭＳ Ｐゴシック" pitchFamily="-111" charset="-128"/>
              </a:rPr>
              <a:t>5.	INC3[3]</a:t>
            </a:r>
          </a:p>
          <a:p>
            <a:pPr>
              <a:lnSpc>
                <a:spcPct val="80000"/>
              </a:lnSpc>
              <a:buFontTx/>
              <a:buNone/>
            </a:pPr>
            <a:r>
              <a:rPr lang="en-US" sz="1800" b="1" dirty="0">
                <a:ea typeface="ＭＳ Ｐゴシック" pitchFamily="-111" charset="-128"/>
                <a:cs typeface="ＭＳ Ｐゴシック" pitchFamily="-111" charset="-128"/>
              </a:rPr>
              <a:t>6.	DEC3[7,8]	: Restore r1</a:t>
            </a:r>
          </a:p>
          <a:p>
            <a:pPr>
              <a:lnSpc>
                <a:spcPct val="80000"/>
              </a:lnSpc>
              <a:buFontTx/>
              <a:buNone/>
            </a:pPr>
            <a:r>
              <a:rPr lang="en-US" sz="1800" b="1" dirty="0">
                <a:ea typeface="ＭＳ Ｐゴシック" pitchFamily="-111" charset="-128"/>
                <a:cs typeface="ＭＳ Ｐゴシック" pitchFamily="-111" charset="-128"/>
              </a:rPr>
              <a:t>7.	INC1[6]</a:t>
            </a:r>
          </a:p>
          <a:p>
            <a:pPr>
              <a:lnSpc>
                <a:spcPct val="80000"/>
              </a:lnSpc>
              <a:buFontTx/>
              <a:buNone/>
            </a:pPr>
            <a:r>
              <a:rPr lang="en-US" sz="1800" b="1" dirty="0">
                <a:ea typeface="ＭＳ Ｐゴシック" pitchFamily="-111" charset="-128"/>
                <a:cs typeface="ＭＳ Ｐゴシック" pitchFamily="-111" charset="-128"/>
              </a:rPr>
              <a:t>8.	DEC2[9,11]	: Add r2 to r0, saving original r2 in r3</a:t>
            </a:r>
          </a:p>
          <a:p>
            <a:pPr>
              <a:lnSpc>
                <a:spcPct val="80000"/>
              </a:lnSpc>
              <a:buFontTx/>
              <a:buNone/>
            </a:pPr>
            <a:r>
              <a:rPr lang="en-US" sz="1800" b="1" dirty="0">
                <a:ea typeface="ＭＳ Ｐゴシック" pitchFamily="-111" charset="-128"/>
                <a:cs typeface="ＭＳ Ｐゴシック" pitchFamily="-111" charset="-128"/>
              </a:rPr>
              <a:t>9.	INC0[10]</a:t>
            </a:r>
          </a:p>
          <a:p>
            <a:pPr>
              <a:lnSpc>
                <a:spcPct val="80000"/>
              </a:lnSpc>
              <a:buFontTx/>
              <a:buNone/>
            </a:pPr>
            <a:r>
              <a:rPr lang="en-US" sz="1800" b="1" dirty="0">
                <a:ea typeface="ＭＳ Ｐゴシック" pitchFamily="-111" charset="-128"/>
                <a:cs typeface="ＭＳ Ｐゴシック" pitchFamily="-111" charset="-128"/>
              </a:rPr>
              <a:t>10.	INC3[8]</a:t>
            </a:r>
          </a:p>
          <a:p>
            <a:pPr>
              <a:lnSpc>
                <a:spcPct val="80000"/>
              </a:lnSpc>
              <a:buFontTx/>
              <a:buNone/>
            </a:pPr>
            <a:r>
              <a:rPr lang="en-US" sz="1800" b="1" dirty="0">
                <a:ea typeface="ＭＳ Ｐゴシック" pitchFamily="-111" charset="-128"/>
                <a:cs typeface="ＭＳ Ｐゴシック" pitchFamily="-111" charset="-128"/>
              </a:rPr>
              <a:t>11.	DEC3[12,13]	: Restore r2</a:t>
            </a:r>
          </a:p>
          <a:p>
            <a:pPr>
              <a:lnSpc>
                <a:spcPct val="80000"/>
              </a:lnSpc>
              <a:buFontTx/>
              <a:buNone/>
            </a:pPr>
            <a:r>
              <a:rPr lang="en-US" sz="1800" b="1" dirty="0">
                <a:ea typeface="ＭＳ Ｐゴシック" pitchFamily="-111" charset="-128"/>
                <a:cs typeface="ＭＳ Ｐゴシック" pitchFamily="-111" charset="-128"/>
              </a:rPr>
              <a:t>12.	INC2[11]</a:t>
            </a:r>
          </a:p>
          <a:p>
            <a:pPr>
              <a:lnSpc>
                <a:spcPct val="80000"/>
              </a:lnSpc>
              <a:buFontTx/>
              <a:buAutoNum type="arabicPeriod" startAt="13"/>
            </a:pPr>
            <a:r>
              <a:rPr lang="en-US" sz="1800" b="1" dirty="0">
                <a:ea typeface="ＭＳ Ｐゴシック" pitchFamily="-111" charset="-128"/>
                <a:cs typeface="ＭＳ Ｐゴシック" pitchFamily="-111" charset="-128"/>
              </a:rPr>
              <a:t>: Halt by branching here</a:t>
            </a:r>
          </a:p>
          <a:p>
            <a:pPr marL="0" indent="0">
              <a:lnSpc>
                <a:spcPct val="80000"/>
              </a:lnSpc>
              <a:buNone/>
            </a:pPr>
            <a:r>
              <a:rPr lang="en-US" sz="1800" b="1" dirty="0">
                <a:ea typeface="ＭＳ Ｐゴシック" pitchFamily="-111" charset="-128"/>
                <a:cs typeface="ＭＳ Ｐゴシック" pitchFamily="-111" charset="-128"/>
              </a:rPr>
              <a:t>In many cases we just assume registers, other those with input, are zero at start. That would remove need instructions 1 and 2.</a:t>
            </a:r>
          </a:p>
        </p:txBody>
      </p:sp>
      <p:sp>
        <p:nvSpPr>
          <p:cNvPr id="1669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AFF9E2E-559E-A542-9466-AD228CDBD4DE}" type="datetime1">
              <a:rPr lang="en-US" smtClean="0"/>
              <a:t>4/7/19</a:t>
            </a:fld>
            <a:endParaRPr lang="en-US"/>
          </a:p>
        </p:txBody>
      </p:sp>
      <p:sp>
        <p:nvSpPr>
          <p:cNvPr id="7" name="Footer Placeholder 4">
            <a:extLst>
              <a:ext uri="{FF2B5EF4-FFF2-40B4-BE49-F238E27FC236}">
                <a16:creationId xmlns:a16="http://schemas.microsoft.com/office/drawing/2014/main" id="{1AD6AF9C-671F-5440-ACC7-F2AADB1955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86738476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7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FC3832E-FEE7-214F-8DBF-118F434B90EA}" type="slidenum">
              <a:rPr lang="en-US"/>
              <a:pPr/>
              <a:t>263</a:t>
            </a:fld>
            <a:endParaRPr lang="en-US"/>
          </a:p>
        </p:txBody>
      </p:sp>
      <p:sp>
        <p:nvSpPr>
          <p:cNvPr id="167940" name="Rectangle 2"/>
          <p:cNvSpPr>
            <a:spLocks noGrp="1" noChangeArrowheads="1"/>
          </p:cNvSpPr>
          <p:nvPr>
            <p:ph type="title"/>
          </p:nvPr>
        </p:nvSpPr>
        <p:spPr/>
        <p:txBody>
          <a:bodyPr/>
          <a:lstStyle/>
          <a:p>
            <a:r>
              <a:rPr lang="en-US">
                <a:solidFill>
                  <a:srgbClr val="009900"/>
                </a:solidFill>
                <a:latin typeface="Arial" charset="0"/>
                <a:ea typeface="MS PGothic" charset="0"/>
              </a:rPr>
              <a:t>Limited Subtraction by RM</a:t>
            </a:r>
          </a:p>
        </p:txBody>
      </p:sp>
      <p:sp>
        <p:nvSpPr>
          <p:cNvPr id="167941" name="Rectangle 3"/>
          <p:cNvSpPr>
            <a:spLocks noGrp="1" noChangeArrowheads="1"/>
          </p:cNvSpPr>
          <p:nvPr>
            <p:ph type="body" idx="1"/>
          </p:nvPr>
        </p:nvSpPr>
        <p:spPr/>
        <p:txBody>
          <a:bodyPr/>
          <a:lstStyle/>
          <a:p>
            <a:pPr>
              <a:lnSpc>
                <a:spcPct val="80000"/>
              </a:lnSpc>
              <a:buFontTx/>
              <a:buNone/>
            </a:pPr>
            <a:r>
              <a:rPr lang="en-US" sz="1800" b="1" dirty="0">
                <a:ea typeface="ＭＳ Ｐゴシック" pitchFamily="-111" charset="-128"/>
                <a:cs typeface="ＭＳ Ｐゴシック" pitchFamily="-111" charset="-128"/>
              </a:rPr>
              <a:t>Subtraction (r0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r1 - r2, if r1≥r2; 0, otherwise)</a:t>
            </a:r>
          </a:p>
          <a:p>
            <a:pPr>
              <a:lnSpc>
                <a:spcPct val="80000"/>
              </a:lnSpc>
              <a:buFontTx/>
              <a:buNone/>
            </a:pPr>
            <a:r>
              <a:rPr lang="en-US" sz="1800" b="1" dirty="0">
                <a:ea typeface="ＭＳ Ｐゴシック" pitchFamily="-111" charset="-128"/>
                <a:cs typeface="ＭＳ Ｐゴシック" pitchFamily="-111" charset="-128"/>
              </a:rPr>
              <a:t>1.	DEC0[1,2]	: Zero result (r0) and work (r3) registers </a:t>
            </a:r>
          </a:p>
          <a:p>
            <a:pPr>
              <a:lnSpc>
                <a:spcPct val="80000"/>
              </a:lnSpc>
              <a:buFontTx/>
              <a:buNone/>
            </a:pPr>
            <a:r>
              <a:rPr lang="en-US" sz="1800" b="1" dirty="0">
                <a:ea typeface="ＭＳ Ｐゴシック" pitchFamily="-111" charset="-128"/>
                <a:cs typeface="ＭＳ Ｐゴシック" pitchFamily="-111" charset="-128"/>
              </a:rPr>
              <a:t>2.	DEC3[2,3]</a:t>
            </a:r>
          </a:p>
          <a:p>
            <a:pPr>
              <a:lnSpc>
                <a:spcPct val="80000"/>
              </a:lnSpc>
              <a:buFontTx/>
              <a:buNone/>
            </a:pPr>
            <a:r>
              <a:rPr lang="en-US" sz="1800" b="1" dirty="0">
                <a:ea typeface="ＭＳ Ｐゴシック" pitchFamily="-111" charset="-128"/>
                <a:cs typeface="ＭＳ Ｐゴシック" pitchFamily="-111" charset="-128"/>
              </a:rPr>
              <a:t>3.	DEC1[4,6]	: Add r1 to r0, saving original r1 in r3</a:t>
            </a:r>
          </a:p>
          <a:p>
            <a:pPr>
              <a:lnSpc>
                <a:spcPct val="80000"/>
              </a:lnSpc>
              <a:buFontTx/>
              <a:buNone/>
            </a:pPr>
            <a:r>
              <a:rPr lang="en-US" sz="1800" b="1" dirty="0">
                <a:ea typeface="ＭＳ Ｐゴシック" pitchFamily="-111" charset="-128"/>
                <a:cs typeface="ＭＳ Ｐゴシック" pitchFamily="-111" charset="-128"/>
              </a:rPr>
              <a:t>4.	INC0[5]</a:t>
            </a:r>
          </a:p>
          <a:p>
            <a:pPr>
              <a:lnSpc>
                <a:spcPct val="80000"/>
              </a:lnSpc>
              <a:buFontTx/>
              <a:buNone/>
            </a:pPr>
            <a:r>
              <a:rPr lang="en-US" sz="1800" b="1" dirty="0">
                <a:ea typeface="ＭＳ Ｐゴシック" pitchFamily="-111" charset="-128"/>
                <a:cs typeface="ＭＳ Ｐゴシック" pitchFamily="-111" charset="-128"/>
              </a:rPr>
              <a:t>5.	INC3[3]</a:t>
            </a:r>
          </a:p>
          <a:p>
            <a:pPr>
              <a:lnSpc>
                <a:spcPct val="80000"/>
              </a:lnSpc>
              <a:buFontTx/>
              <a:buNone/>
            </a:pPr>
            <a:r>
              <a:rPr lang="en-US" sz="1800" b="1" dirty="0">
                <a:ea typeface="ＭＳ Ｐゴシック" pitchFamily="-111" charset="-128"/>
                <a:cs typeface="ＭＳ Ｐゴシック" pitchFamily="-111" charset="-128"/>
              </a:rPr>
              <a:t>6.	DEC3[7,8]	: Restore r1</a:t>
            </a:r>
          </a:p>
          <a:p>
            <a:pPr>
              <a:lnSpc>
                <a:spcPct val="80000"/>
              </a:lnSpc>
              <a:buFontTx/>
              <a:buNone/>
            </a:pPr>
            <a:r>
              <a:rPr lang="en-US" sz="1800" b="1" dirty="0">
                <a:ea typeface="ＭＳ Ｐゴシック" pitchFamily="-111" charset="-128"/>
                <a:cs typeface="ＭＳ Ｐゴシック" pitchFamily="-111" charset="-128"/>
              </a:rPr>
              <a:t>7.	INC1[6]</a:t>
            </a:r>
          </a:p>
          <a:p>
            <a:pPr>
              <a:lnSpc>
                <a:spcPct val="80000"/>
              </a:lnSpc>
              <a:buFontTx/>
              <a:buNone/>
            </a:pPr>
            <a:r>
              <a:rPr lang="en-US" sz="1800" b="1" dirty="0">
                <a:ea typeface="ＭＳ Ｐゴシック" pitchFamily="-111" charset="-128"/>
                <a:cs typeface="ＭＳ Ｐゴシック" pitchFamily="-111" charset="-128"/>
              </a:rPr>
              <a:t>8.	DEC2[9,11]	: Subtract r2 from r0, saving original r2 in r3</a:t>
            </a:r>
          </a:p>
          <a:p>
            <a:pPr>
              <a:lnSpc>
                <a:spcPct val="80000"/>
              </a:lnSpc>
              <a:buFontTx/>
              <a:buNone/>
            </a:pPr>
            <a:r>
              <a:rPr lang="en-US" sz="1800" b="1" dirty="0">
                <a:ea typeface="ＭＳ Ｐゴシック" pitchFamily="-111" charset="-128"/>
                <a:cs typeface="ＭＳ Ｐゴシック" pitchFamily="-111" charset="-128"/>
              </a:rPr>
              <a:t>9.	DEC0[10,10]   : Note that decrementing 0 does nothing</a:t>
            </a:r>
          </a:p>
          <a:p>
            <a:pPr>
              <a:lnSpc>
                <a:spcPct val="80000"/>
              </a:lnSpc>
              <a:buFontTx/>
              <a:buNone/>
            </a:pPr>
            <a:r>
              <a:rPr lang="en-US" sz="1800" b="1" dirty="0">
                <a:ea typeface="ＭＳ Ｐゴシック" pitchFamily="-111" charset="-128"/>
                <a:cs typeface="ＭＳ Ｐゴシック" pitchFamily="-111" charset="-128"/>
              </a:rPr>
              <a:t>10.	INC3[8]</a:t>
            </a:r>
          </a:p>
          <a:p>
            <a:pPr>
              <a:lnSpc>
                <a:spcPct val="80000"/>
              </a:lnSpc>
              <a:buFontTx/>
              <a:buNone/>
            </a:pPr>
            <a:r>
              <a:rPr lang="en-US" sz="1800" b="1" dirty="0">
                <a:ea typeface="ＭＳ Ｐゴシック" pitchFamily="-111" charset="-128"/>
                <a:cs typeface="ＭＳ Ｐゴシック" pitchFamily="-111" charset="-128"/>
              </a:rPr>
              <a:t>11.	DEC3[12,13]	: Restore r2</a:t>
            </a:r>
          </a:p>
          <a:p>
            <a:pPr>
              <a:lnSpc>
                <a:spcPct val="80000"/>
              </a:lnSpc>
              <a:buFontTx/>
              <a:buNone/>
            </a:pPr>
            <a:r>
              <a:rPr lang="en-US" sz="1800" b="1" dirty="0">
                <a:ea typeface="ＭＳ Ｐゴシック" pitchFamily="-111" charset="-128"/>
                <a:cs typeface="ＭＳ Ｐゴシック" pitchFamily="-111" charset="-128"/>
              </a:rPr>
              <a:t>12.	INC2[11]</a:t>
            </a:r>
          </a:p>
          <a:p>
            <a:pPr>
              <a:lnSpc>
                <a:spcPct val="80000"/>
              </a:lnSpc>
              <a:buFontTx/>
              <a:buNone/>
            </a:pPr>
            <a:r>
              <a:rPr lang="en-US" sz="1800" b="1" dirty="0">
                <a:ea typeface="ＭＳ Ｐゴシック" pitchFamily="-111" charset="-128"/>
                <a:cs typeface="ＭＳ Ｐゴシック" pitchFamily="-111" charset="-128"/>
              </a:rPr>
              <a:t>13.			: Halt by branching here</a:t>
            </a:r>
            <a:endParaRPr lang="en-US" sz="1800" b="1" dirty="0">
              <a:latin typeface="Arial" charset="0"/>
              <a:ea typeface="MS PGothic" charset="0"/>
            </a:endParaRPr>
          </a:p>
        </p:txBody>
      </p:sp>
      <p:sp>
        <p:nvSpPr>
          <p:cNvPr id="1679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1235BFE-42E3-FF41-A985-6D96461E8DE2}" type="datetime1">
              <a:rPr lang="en-US" smtClean="0"/>
              <a:t>4/7/19</a:t>
            </a:fld>
            <a:endParaRPr lang="en-US"/>
          </a:p>
        </p:txBody>
      </p:sp>
    </p:spTree>
    <p:extLst>
      <p:ext uri="{BB962C8B-B14F-4D97-AF65-F5344CB8AC3E}">
        <p14:creationId xmlns:p14="http://schemas.microsoft.com/office/powerpoint/2010/main" val="63011762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Factor Replacement Systems</a:t>
            </a:r>
          </a:p>
        </p:txBody>
      </p:sp>
      <p:sp>
        <p:nvSpPr>
          <p:cNvPr id="201731"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3</a:t>
            </a:r>
            <a:r>
              <a:rPr lang="en-US" baseline="30000">
                <a:solidFill>
                  <a:srgbClr val="CC3300"/>
                </a:solidFill>
                <a:ea typeface="ＭＳ Ｐゴシック" pitchFamily="-111" charset="-128"/>
                <a:cs typeface="ＭＳ Ｐゴシック" pitchFamily="-111" charset="-128"/>
              </a:rPr>
              <a:t>rd</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Deceptively Simple</a:t>
            </a:r>
          </a:p>
        </p:txBody>
      </p:sp>
    </p:spTree>
    <p:extLst>
      <p:ext uri="{BB962C8B-B14F-4D97-AF65-F5344CB8AC3E}">
        <p14:creationId xmlns:p14="http://schemas.microsoft.com/office/powerpoint/2010/main" val="190567860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03779" name="Slide Number Placeholder 5"/>
          <p:cNvSpPr>
            <a:spLocks noGrp="1"/>
          </p:cNvSpPr>
          <p:nvPr>
            <p:ph type="sldNum" sz="quarter" idx="12"/>
          </p:nvPr>
        </p:nvSpPr>
        <p:spPr>
          <a:noFill/>
        </p:spPr>
        <p:txBody>
          <a:bodyPr/>
          <a:lstStyle/>
          <a:p>
            <a:fld id="{EB4F0EE8-0B22-AB4C-865D-EB488B10B4CA}" type="slidenum">
              <a:rPr lang="en-US">
                <a:latin typeface="Arial" pitchFamily="-111" charset="0"/>
                <a:ea typeface="ＭＳ Ｐゴシック" pitchFamily="-111" charset="-128"/>
                <a:cs typeface="ＭＳ Ｐゴシック" pitchFamily="-111" charset="-128"/>
              </a:rPr>
              <a:pPr/>
              <a:t>265</a:t>
            </a:fld>
            <a:endParaRPr lang="en-US">
              <a:latin typeface="Arial" pitchFamily="-111" charset="0"/>
              <a:ea typeface="ＭＳ Ｐゴシック" pitchFamily="-111" charset="-128"/>
              <a:cs typeface="ＭＳ Ｐゴシック" pitchFamily="-111" charset="-128"/>
            </a:endParaRPr>
          </a:p>
        </p:txBody>
      </p:sp>
      <p:sp>
        <p:nvSpPr>
          <p:cNvPr id="2037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Factor Replacement Concepts</a:t>
            </a:r>
          </a:p>
        </p:txBody>
      </p:sp>
      <p:sp>
        <p:nvSpPr>
          <p:cNvPr id="203781" name="Rectangle 3"/>
          <p:cNvSpPr>
            <a:spLocks noGrp="1" noChangeArrowheads="1"/>
          </p:cNvSpPr>
          <p:nvPr>
            <p:ph type="body" idx="1"/>
          </p:nvPr>
        </p:nvSpPr>
        <p:spPr/>
        <p:txBody>
          <a:bodyPr/>
          <a:lstStyle/>
          <a:p>
            <a:pPr>
              <a:lnSpc>
                <a:spcPct val="80000"/>
              </a:lnSpc>
            </a:pPr>
            <a:r>
              <a:rPr lang="en-US" sz="2400" dirty="0">
                <a:ea typeface="ＭＳ Ｐゴシック" pitchFamily="-111" charset="-128"/>
                <a:cs typeface="ＭＳ Ｐゴシック" pitchFamily="-111" charset="-128"/>
              </a:rPr>
              <a:t>A factor replacement system (FRS) consists of a finite (ordered) sequence of fractions, and some starting natural number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p>
          <a:p>
            <a:pPr>
              <a:lnSpc>
                <a:spcPct val="80000"/>
              </a:lnSpc>
            </a:pPr>
            <a:r>
              <a:rPr lang="en-US" sz="2400" dirty="0">
                <a:ea typeface="ＭＳ Ｐゴシック" pitchFamily="-111" charset="-128"/>
                <a:cs typeface="ＭＳ Ｐゴシック" pitchFamily="-111" charset="-128"/>
              </a:rPr>
              <a:t>A fraction </a:t>
            </a:r>
            <a:r>
              <a:rPr lang="en-US" sz="2400" b="1" dirty="0">
                <a:ea typeface="ＭＳ Ｐゴシック" pitchFamily="-111" charset="-128"/>
                <a:cs typeface="ＭＳ Ｐゴシック" pitchFamily="-111" charset="-128"/>
              </a:rPr>
              <a:t>a/b</a:t>
            </a:r>
            <a:r>
              <a:rPr lang="en-US" sz="2400" dirty="0">
                <a:ea typeface="ＭＳ Ｐゴシック" pitchFamily="-111" charset="-128"/>
                <a:cs typeface="ＭＳ Ｐゴシック" pitchFamily="-111" charset="-128"/>
              </a:rPr>
              <a:t> is applicable to some natural number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just in case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is divisible by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We always chose the first applicable fraction (</a:t>
            </a:r>
            <a:r>
              <a:rPr lang="en-US" sz="2400" b="1" dirty="0">
                <a:ea typeface="ＭＳ Ｐゴシック" pitchFamily="-111" charset="-128"/>
                <a:cs typeface="ＭＳ Ｐゴシック" pitchFamily="-111" charset="-128"/>
              </a:rPr>
              <a:t>a/b</a:t>
            </a:r>
            <a:r>
              <a:rPr lang="en-US" sz="2400" dirty="0">
                <a:ea typeface="ＭＳ Ｐゴシック" pitchFamily="-111" charset="-128"/>
                <a:cs typeface="ＭＳ Ｐゴシック" pitchFamily="-111" charset="-128"/>
              </a:rPr>
              <a:t>), multiplying it times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to produce a new natural number </a:t>
            </a:r>
            <a:r>
              <a:rPr lang="en-US" sz="2400" b="1" dirty="0">
                <a:ea typeface="ＭＳ Ｐゴシック" pitchFamily="-111" charset="-128"/>
                <a:cs typeface="ＭＳ Ｐゴシック" pitchFamily="-111" charset="-128"/>
              </a:rPr>
              <a:t>x*a/b</a:t>
            </a:r>
            <a:r>
              <a:rPr lang="en-US" sz="2400" dirty="0">
                <a:ea typeface="ＭＳ Ｐゴシック" pitchFamily="-111" charset="-128"/>
                <a:cs typeface="ＭＳ Ｐゴシック" pitchFamily="-111" charset="-128"/>
              </a:rPr>
              <a:t>.  The process is then applied to this new number.  </a:t>
            </a:r>
          </a:p>
          <a:p>
            <a:pPr>
              <a:lnSpc>
                <a:spcPct val="80000"/>
              </a:lnSpc>
            </a:pPr>
            <a:r>
              <a:rPr lang="en-US" sz="2400" dirty="0">
                <a:ea typeface="ＭＳ Ｐゴシック" pitchFamily="-111" charset="-128"/>
                <a:cs typeface="ＭＳ Ｐゴシック" pitchFamily="-111" charset="-128"/>
              </a:rPr>
              <a:t>Termination occurs when no fraction is applicable.  </a:t>
            </a:r>
          </a:p>
          <a:p>
            <a:pPr>
              <a:lnSpc>
                <a:spcPct val="80000"/>
              </a:lnSpc>
            </a:pPr>
            <a:r>
              <a:rPr lang="en-US" sz="2400" dirty="0">
                <a:ea typeface="ＭＳ Ｐゴシック" pitchFamily="-111" charset="-128"/>
                <a:cs typeface="ＭＳ Ｐゴシック" pitchFamily="-111" charset="-128"/>
              </a:rPr>
              <a:t>A factor replacement system partially computing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a:t>
            </a:r>
            <a:r>
              <a:rPr lang="en-US" sz="2400" dirty="0" err="1">
                <a:ea typeface="ＭＳ Ｐゴシック" pitchFamily="-111" charset="-128"/>
                <a:cs typeface="ＭＳ Ｐゴシック" pitchFamily="-111" charset="-128"/>
              </a:rPr>
              <a:t>ary</a:t>
            </a:r>
            <a:r>
              <a:rPr lang="en-US" sz="2400" dirty="0">
                <a:ea typeface="ＭＳ Ｐゴシック" pitchFamily="-111" charset="-128"/>
                <a:cs typeface="ＭＳ Ｐゴシック" pitchFamily="-111" charset="-128"/>
              </a:rPr>
              <a:t> function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typically starts with its argument encoded as powers of the first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odd primes.  Thus, arguments </a:t>
            </a:r>
            <a:r>
              <a:rPr lang="en-US" sz="2400" b="1" dirty="0">
                <a:ea typeface="ＭＳ Ｐゴシック" pitchFamily="-111" charset="-128"/>
                <a:cs typeface="ＭＳ Ｐゴシック" pitchFamily="-111" charset="-128"/>
              </a:rPr>
              <a:t>x1</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xn</a:t>
            </a:r>
            <a:r>
              <a:rPr lang="en-US" sz="2400" dirty="0">
                <a:ea typeface="ＭＳ Ｐゴシック" pitchFamily="-111" charset="-128"/>
                <a:cs typeface="ＭＳ Ｐゴシック" pitchFamily="-111" charset="-128"/>
              </a:rPr>
              <a:t> are encoded as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p</a:t>
            </a:r>
            <a:r>
              <a:rPr lang="en-US" sz="2400" b="1" baseline="-25000"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xn</a:t>
            </a:r>
            <a:r>
              <a:rPr lang="en-US" sz="2400" dirty="0">
                <a:ea typeface="ＭＳ Ｐゴシック" pitchFamily="-111" charset="-128"/>
                <a:cs typeface="ＭＳ Ｐゴシック" pitchFamily="-111" charset="-128"/>
              </a:rPr>
              <a:t>.  The result then appears as the power of the prime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a:t>
            </a:r>
          </a:p>
        </p:txBody>
      </p:sp>
      <p:sp>
        <p:nvSpPr>
          <p:cNvPr id="203782" name="Date Placeholder 3"/>
          <p:cNvSpPr>
            <a:spLocks noGrp="1"/>
          </p:cNvSpPr>
          <p:nvPr>
            <p:ph type="dt" sz="quarter" idx="10"/>
          </p:nvPr>
        </p:nvSpPr>
        <p:spPr>
          <a:noFill/>
        </p:spPr>
        <p:txBody>
          <a:bodyPr/>
          <a:lstStyle/>
          <a:p>
            <a:fld id="{69BABBB7-656E-924C-8A1D-D1488A634BB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815293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05827" name="Slide Number Placeholder 5"/>
          <p:cNvSpPr>
            <a:spLocks noGrp="1"/>
          </p:cNvSpPr>
          <p:nvPr>
            <p:ph type="sldNum" sz="quarter" idx="12"/>
          </p:nvPr>
        </p:nvSpPr>
        <p:spPr>
          <a:noFill/>
        </p:spPr>
        <p:txBody>
          <a:bodyPr/>
          <a:lstStyle/>
          <a:p>
            <a:fld id="{B6A65E08-FA74-4A49-A492-985BBB1041BA}" type="slidenum">
              <a:rPr lang="en-US">
                <a:latin typeface="Arial" pitchFamily="-111" charset="0"/>
                <a:ea typeface="ＭＳ Ｐゴシック" pitchFamily="-111" charset="-128"/>
                <a:cs typeface="ＭＳ Ｐゴシック" pitchFamily="-111" charset="-128"/>
              </a:rPr>
              <a:pPr/>
              <a:t>266</a:t>
            </a:fld>
            <a:endParaRPr lang="en-US">
              <a:latin typeface="Arial" pitchFamily="-111" charset="0"/>
              <a:ea typeface="ＭＳ Ｐゴシック" pitchFamily="-111" charset="-128"/>
              <a:cs typeface="ＭＳ Ｐゴシック" pitchFamily="-111" charset="-128"/>
            </a:endParaRPr>
          </a:p>
        </p:txBody>
      </p:sp>
      <p:sp>
        <p:nvSpPr>
          <p:cNvPr id="2058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by FRS</a:t>
            </a:r>
          </a:p>
        </p:txBody>
      </p:sp>
      <p:sp>
        <p:nvSpPr>
          <p:cNvPr id="205829"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Addition is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x1+x2</a:t>
            </a:r>
            <a:r>
              <a:rPr lang="en-US" sz="2400" baseline="30000" dirty="0">
                <a:ea typeface="ＭＳ Ｐゴシック" pitchFamily="-111" charset="-128"/>
                <a:cs typeface="ＭＳ Ｐゴシック" pitchFamily="-111" charset="-128"/>
              </a:rPr>
              <a:t> </a:t>
            </a:r>
            <a:endParaRPr lang="en-US" sz="2400" dirty="0">
              <a:ea typeface="ＭＳ Ｐゴシック" pitchFamily="-111" charset="-128"/>
              <a:cs typeface="ＭＳ Ｐゴシック" pitchFamily="-111" charset="-128"/>
            </a:endParaRPr>
          </a:p>
          <a:p>
            <a:pPr>
              <a:lnSpc>
                <a:spcPct val="80000"/>
              </a:lnSpc>
              <a:buFontTx/>
              <a:buNone/>
            </a:pPr>
            <a:r>
              <a:rPr lang="en-US" sz="2400" dirty="0">
                <a:ea typeface="ＭＳ Ｐゴシック" pitchFamily="-111" charset="-128"/>
                <a:cs typeface="ＭＳ Ｐゴシック" pitchFamily="-111" charset="-128"/>
              </a:rPr>
              <a:t>	or, in more details,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x1+x2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0</a:t>
            </a:r>
            <a:endParaRPr lang="en-US" sz="2400" b="1" dirty="0">
              <a:ea typeface="ＭＳ Ｐゴシック" pitchFamily="-111" charset="-128"/>
              <a:cs typeface="ＭＳ Ｐゴシック" pitchFamily="-111" charset="-128"/>
            </a:endParaRP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2 / 3</a:t>
            </a: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2 / 5</a:t>
            </a:r>
          </a:p>
          <a:p>
            <a:pPr>
              <a:lnSpc>
                <a:spcPct val="80000"/>
              </a:lnSpc>
              <a:buFontTx/>
              <a:buNone/>
            </a:pPr>
            <a:r>
              <a:rPr lang="en-US" sz="2400" dirty="0">
                <a:ea typeface="ＭＳ Ｐゴシック" pitchFamily="-111" charset="-128"/>
                <a:cs typeface="ＭＳ Ｐゴシック" pitchFamily="-111" charset="-128"/>
              </a:rPr>
              <a:t>	Note that these systems are sometimes presented as rewriting rules of the form</a:t>
            </a:r>
          </a:p>
          <a:p>
            <a:pPr>
              <a:lnSpc>
                <a:spcPct val="80000"/>
              </a:lnSpc>
              <a:buFontTx/>
              <a:buNone/>
            </a:pPr>
            <a:r>
              <a:rPr lang="en-US" sz="24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bx</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ax</a:t>
            </a:r>
          </a:p>
          <a:p>
            <a:pPr>
              <a:lnSpc>
                <a:spcPct val="80000"/>
              </a:lnSpc>
              <a:buFontTx/>
              <a:buNone/>
            </a:pPr>
            <a:r>
              <a:rPr lang="en-US" sz="2400" dirty="0">
                <a:ea typeface="ＭＳ Ｐゴシック" pitchFamily="-111" charset="-128"/>
                <a:cs typeface="ＭＳ Ｐゴシック" pitchFamily="-111" charset="-128"/>
              </a:rPr>
              <a:t>	meaning that a number that has can be factored as </a:t>
            </a:r>
            <a:r>
              <a:rPr lang="en-US" sz="2400" b="1" dirty="0" err="1">
                <a:ea typeface="ＭＳ Ｐゴシック" pitchFamily="-111" charset="-128"/>
                <a:cs typeface="ＭＳ Ｐゴシック" pitchFamily="-111" charset="-128"/>
              </a:rPr>
              <a:t>bx</a:t>
            </a:r>
            <a:r>
              <a:rPr lang="en-US" sz="2400" dirty="0">
                <a:ea typeface="ＭＳ Ｐゴシック" pitchFamily="-111" charset="-128"/>
                <a:cs typeface="ＭＳ Ｐゴシック" pitchFamily="-111" charset="-128"/>
              </a:rPr>
              <a:t> can have the factor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replaced by an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The previous rules would then be written</a:t>
            </a: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3x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a:p>
            <a:pPr>
              <a:lnSpc>
                <a:spcPct val="80000"/>
              </a:lnSpc>
              <a:buFontTx/>
              <a:buNone/>
            </a:pPr>
            <a:r>
              <a:rPr lang="en-US" sz="2400" b="1" dirty="0">
                <a:ea typeface="ＭＳ Ｐゴシック" pitchFamily="-111" charset="-128"/>
                <a:cs typeface="ＭＳ Ｐゴシック" pitchFamily="-111" charset="-128"/>
              </a:rPr>
              <a:t>		5x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p:txBody>
      </p:sp>
      <p:sp>
        <p:nvSpPr>
          <p:cNvPr id="205830" name="Date Placeholder 3"/>
          <p:cNvSpPr>
            <a:spLocks noGrp="1"/>
          </p:cNvSpPr>
          <p:nvPr>
            <p:ph type="dt" sz="quarter" idx="10"/>
          </p:nvPr>
        </p:nvSpPr>
        <p:spPr>
          <a:noFill/>
        </p:spPr>
        <p:txBody>
          <a:bodyPr/>
          <a:lstStyle/>
          <a:p>
            <a:fld id="{2EFBA4ED-9ECE-944E-8A70-5953CA398DE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5471386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07875" name="Slide Number Placeholder 5"/>
          <p:cNvSpPr>
            <a:spLocks noGrp="1"/>
          </p:cNvSpPr>
          <p:nvPr>
            <p:ph type="sldNum" sz="quarter" idx="12"/>
          </p:nvPr>
        </p:nvSpPr>
        <p:spPr>
          <a:noFill/>
        </p:spPr>
        <p:txBody>
          <a:bodyPr/>
          <a:lstStyle/>
          <a:p>
            <a:fld id="{A94115BC-1002-7249-99DA-07EFB61B651F}"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2078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Limited Subtraction by FRS</a:t>
            </a:r>
          </a:p>
        </p:txBody>
      </p:sp>
      <p:sp>
        <p:nvSpPr>
          <p:cNvPr id="207877"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Subtraction is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max(0,x1-x2)</a:t>
            </a:r>
            <a:r>
              <a:rPr lang="en-US" sz="2400" baseline="30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a:t>
            </a:r>
          </a:p>
          <a:p>
            <a:pPr>
              <a:lnSpc>
                <a:spcPct val="80000"/>
              </a:lnSpc>
              <a:buFontTx/>
              <a:buNone/>
            </a:pPr>
            <a:endParaRPr lang="en-US" sz="2400"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		3</a:t>
            </a:r>
            <a:r>
              <a:rPr lang="en-US" sz="2400" b="1" dirty="0">
                <a:ea typeface="ＭＳ Ｐゴシック" pitchFamily="-111" charset="-128"/>
                <a:cs typeface="ＭＳ Ｐゴシック" pitchFamily="-111" charset="-128"/>
                <a:sym typeface="Symbol" pitchFamily="-111" charset="2"/>
              </a:rPr>
              <a:t>5</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a:t>
            </a:r>
          </a:p>
          <a:p>
            <a:pPr>
              <a:lnSpc>
                <a:spcPct val="80000"/>
              </a:lnSpc>
              <a:buFontTx/>
              <a:buNone/>
            </a:pPr>
            <a:r>
              <a:rPr lang="en-US" sz="2400" b="1" dirty="0">
                <a:ea typeface="ＭＳ Ｐゴシック" pitchFamily="-111" charset="-128"/>
                <a:cs typeface="ＭＳ Ｐゴシック" pitchFamily="-111" charset="-128"/>
              </a:rPr>
              <a:t>		3x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a:p>
            <a:pPr>
              <a:lnSpc>
                <a:spcPct val="80000"/>
              </a:lnSpc>
              <a:buFontTx/>
              <a:buNone/>
            </a:pPr>
            <a:r>
              <a:rPr lang="en-US" sz="2400" b="1" dirty="0">
                <a:ea typeface="ＭＳ Ｐゴシック" pitchFamily="-111" charset="-128"/>
                <a:cs typeface="ＭＳ Ｐゴシック" pitchFamily="-111" charset="-128"/>
              </a:rPr>
              <a:t>		5x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a:t>
            </a:r>
          </a:p>
          <a:p>
            <a:pPr>
              <a:lnSpc>
                <a:spcPct val="80000"/>
              </a:lnSpc>
              <a:buFontTx/>
              <a:buNone/>
            </a:pPr>
            <a:endParaRPr lang="en-US" sz="2400" b="1" dirty="0">
              <a:ea typeface="ＭＳ Ｐゴシック" pitchFamily="-111" charset="-128"/>
              <a:cs typeface="ＭＳ Ｐゴシック" pitchFamily="-111" charset="-128"/>
            </a:endParaRPr>
          </a:p>
        </p:txBody>
      </p:sp>
      <p:sp>
        <p:nvSpPr>
          <p:cNvPr id="207878" name="Date Placeholder 3"/>
          <p:cNvSpPr>
            <a:spLocks noGrp="1"/>
          </p:cNvSpPr>
          <p:nvPr>
            <p:ph type="dt" sz="quarter" idx="10"/>
          </p:nvPr>
        </p:nvSpPr>
        <p:spPr>
          <a:noFill/>
        </p:spPr>
        <p:txBody>
          <a:bodyPr/>
          <a:lstStyle/>
          <a:p>
            <a:fld id="{B1F734FB-95B2-EE43-AD65-7823ACC0216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131853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09923" name="Slide Number Placeholder 5"/>
          <p:cNvSpPr>
            <a:spLocks noGrp="1"/>
          </p:cNvSpPr>
          <p:nvPr>
            <p:ph type="sldNum" sz="quarter" idx="12"/>
          </p:nvPr>
        </p:nvSpPr>
        <p:spPr>
          <a:noFill/>
        </p:spPr>
        <p:txBody>
          <a:bodyPr/>
          <a:lstStyle/>
          <a:p>
            <a:fld id="{5BD8E86E-4A39-394D-9F84-BDB12F60BB39}"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209924"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Ordering of Rules</a:t>
            </a:r>
          </a:p>
        </p:txBody>
      </p:sp>
      <p:sp>
        <p:nvSpPr>
          <p:cNvPr id="209925"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 ordering of rules are immaterial for the addition example but are critical to the workings of limited subtraction.</a:t>
            </a:r>
          </a:p>
          <a:p>
            <a:pPr>
              <a:lnSpc>
                <a:spcPct val="90000"/>
              </a:lnSpc>
            </a:pPr>
            <a:r>
              <a:rPr lang="en-US" sz="2800" dirty="0">
                <a:ea typeface="ＭＳ Ｐゴシック" pitchFamily="-111" charset="-128"/>
                <a:cs typeface="ＭＳ Ｐゴシック" pitchFamily="-111" charset="-128"/>
              </a:rPr>
              <a:t>In fact, if we ignore the order and just allow any applicable rule to be used, we get a form of non-determinism that makes these systems equivalent to Petri nets.  </a:t>
            </a:r>
          </a:p>
          <a:p>
            <a:pPr>
              <a:lnSpc>
                <a:spcPct val="90000"/>
              </a:lnSpc>
            </a:pPr>
            <a:r>
              <a:rPr lang="en-US" sz="2800" dirty="0">
                <a:ea typeface="ＭＳ Ｐゴシック" pitchFamily="-111" charset="-128"/>
                <a:cs typeface="ＭＳ Ｐゴシック" pitchFamily="-111" charset="-128"/>
              </a:rPr>
              <a:t>The ordered kind are deterministic and are equivalent to a Petri net in which the transitions are prioritized.</a:t>
            </a:r>
          </a:p>
        </p:txBody>
      </p:sp>
      <p:sp>
        <p:nvSpPr>
          <p:cNvPr id="209926" name="Date Placeholder 3"/>
          <p:cNvSpPr>
            <a:spLocks noGrp="1"/>
          </p:cNvSpPr>
          <p:nvPr>
            <p:ph type="dt" sz="quarter" idx="10"/>
          </p:nvPr>
        </p:nvSpPr>
        <p:spPr>
          <a:noFill/>
        </p:spPr>
        <p:txBody>
          <a:bodyPr/>
          <a:lstStyle/>
          <a:p>
            <a:fld id="{2D7DC24E-AF5F-9A4F-A47B-4D5B6A5144B6}"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0893284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11971" name="Slide Number Placeholder 5"/>
          <p:cNvSpPr>
            <a:spLocks noGrp="1"/>
          </p:cNvSpPr>
          <p:nvPr>
            <p:ph type="sldNum" sz="quarter" idx="12"/>
          </p:nvPr>
        </p:nvSpPr>
        <p:spPr>
          <a:noFill/>
        </p:spPr>
        <p:txBody>
          <a:bodyPr/>
          <a:lstStyle/>
          <a:p>
            <a:fld id="{2425886C-C578-6E49-86CC-B9A96FE78475}"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
        <p:nvSpPr>
          <p:cNvPr id="2119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Why Deterministic?</a:t>
            </a:r>
          </a:p>
        </p:txBody>
      </p:sp>
      <p:sp>
        <p:nvSpPr>
          <p:cNvPr id="211973"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To see why determinism makes a difference, consider</a:t>
            </a:r>
          </a:p>
          <a:p>
            <a:pPr>
              <a:lnSpc>
                <a:spcPct val="80000"/>
              </a:lnSpc>
              <a:buFontTx/>
              <a:buNone/>
            </a:pPr>
            <a:r>
              <a:rPr lang="en-US" sz="1800" b="1" dirty="0">
                <a:ea typeface="ＭＳ Ｐゴシック" pitchFamily="-111" charset="-128"/>
                <a:cs typeface="ＭＳ Ｐゴシック" pitchFamily="-111" charset="-128"/>
              </a:rPr>
              <a:t>		3</a:t>
            </a:r>
            <a:r>
              <a:rPr lang="en-US" sz="1800" b="1" dirty="0">
                <a:ea typeface="ＭＳ Ｐゴシック" pitchFamily="-111" charset="-128"/>
                <a:cs typeface="ＭＳ Ｐゴシック" pitchFamily="-111" charset="-128"/>
                <a:sym typeface="Symbol" pitchFamily="-111" charset="2"/>
              </a:rPr>
              <a:t>5</a:t>
            </a:r>
            <a:r>
              <a:rPr lang="en-US" sz="1800" b="1" dirty="0">
                <a:ea typeface="ＭＳ Ｐゴシック" pitchFamily="-111" charset="-128"/>
                <a:cs typeface="ＭＳ Ｐゴシック" pitchFamily="-111" charset="-128"/>
              </a:rPr>
              <a:t>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x</a:t>
            </a:r>
          </a:p>
          <a:p>
            <a:pPr>
              <a:lnSpc>
                <a:spcPct val="80000"/>
              </a:lnSpc>
              <a:buFontTx/>
              <a:buNone/>
            </a:pPr>
            <a:r>
              <a:rPr lang="en-US" sz="1800" b="1" dirty="0">
                <a:ea typeface="ＭＳ Ｐゴシック" pitchFamily="-111" charset="-128"/>
                <a:cs typeface="ＭＳ Ｐゴシック" pitchFamily="-111" charset="-128"/>
              </a:rPr>
              <a:t>		3x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2x</a:t>
            </a:r>
          </a:p>
          <a:p>
            <a:pPr>
              <a:lnSpc>
                <a:spcPct val="80000"/>
              </a:lnSpc>
              <a:buFontTx/>
              <a:buNone/>
            </a:pPr>
            <a:r>
              <a:rPr lang="en-US" sz="1800" b="1" dirty="0">
                <a:ea typeface="ＭＳ Ｐゴシック" pitchFamily="-111" charset="-128"/>
                <a:cs typeface="ＭＳ Ｐゴシック" pitchFamily="-111" charset="-128"/>
              </a:rPr>
              <a:t>		5x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x</a:t>
            </a:r>
          </a:p>
          <a:p>
            <a:pPr>
              <a:lnSpc>
                <a:spcPct val="80000"/>
              </a:lnSpc>
              <a:buFontTx/>
              <a:buNone/>
            </a:pPr>
            <a:r>
              <a:rPr lang="en-US" sz="1800" dirty="0">
                <a:ea typeface="ＭＳ Ｐゴシック" pitchFamily="-111" charset="-128"/>
                <a:cs typeface="ＭＳ Ｐゴシック" pitchFamily="-111" charset="-128"/>
              </a:rPr>
              <a:t>Starting with </a:t>
            </a:r>
            <a:r>
              <a:rPr lang="en-US" sz="1800" b="1" dirty="0">
                <a:ea typeface="ＭＳ Ｐゴシック" pitchFamily="-111" charset="-128"/>
                <a:cs typeface="ＭＳ Ｐゴシック" pitchFamily="-111" charset="-128"/>
              </a:rPr>
              <a:t>135 = 3</a:t>
            </a:r>
            <a:r>
              <a:rPr lang="en-US" sz="1800" b="1" baseline="30000" dirty="0">
                <a:ea typeface="ＭＳ Ｐゴシック" pitchFamily="-111" charset="-128"/>
                <a:cs typeface="ＭＳ Ｐゴシック" pitchFamily="-111" charset="-128"/>
              </a:rPr>
              <a:t>3</a:t>
            </a:r>
            <a:r>
              <a:rPr lang="en-US" sz="1800" b="1" dirty="0">
                <a:ea typeface="ＭＳ Ｐゴシック" pitchFamily="-111" charset="-128"/>
                <a:cs typeface="ＭＳ Ｐゴシック" pitchFamily="-111" charset="-128"/>
              </a:rPr>
              <a:t>5</a:t>
            </a:r>
            <a:r>
              <a:rPr lang="en-US" sz="1800" b="1" baseline="30000" dirty="0">
                <a:ea typeface="ＭＳ Ｐゴシック" pitchFamily="-111" charset="-128"/>
                <a:cs typeface="ＭＳ Ｐゴシック" pitchFamily="-111" charset="-128"/>
              </a:rPr>
              <a:t>1</a:t>
            </a:r>
            <a:r>
              <a:rPr lang="en-US" sz="1800" dirty="0">
                <a:ea typeface="ＭＳ Ｐゴシック" pitchFamily="-111" charset="-128"/>
                <a:cs typeface="ＭＳ Ｐゴシック" pitchFamily="-111" charset="-128"/>
              </a:rPr>
              <a:t>, deterministically we get</a:t>
            </a:r>
          </a:p>
          <a:p>
            <a:pPr>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dirty="0">
                <a:ea typeface="ＭＳ Ｐゴシック" pitchFamily="-111" charset="-128"/>
                <a:cs typeface="ＭＳ Ｐゴシック" pitchFamily="-111" charset="-128"/>
              </a:rPr>
              <a:t>Non-deterministically we get a larger, less selective set.</a:t>
            </a: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8 = 2</a:t>
            </a:r>
            <a:r>
              <a:rPr lang="en-US" sz="1800" b="1" baseline="30000" dirty="0">
                <a:ea typeface="ＭＳ Ｐゴシック" pitchFamily="-111" charset="-128"/>
                <a:cs typeface="ＭＳ Ｐゴシック" pitchFamily="-111" charset="-128"/>
              </a:rPr>
              <a:t>3</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3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 = 2</a:t>
            </a:r>
            <a:r>
              <a:rPr lang="en-US" sz="1800" b="1" baseline="30000" dirty="0">
                <a:ea typeface="ＭＳ Ｐゴシック" pitchFamily="-111" charset="-128"/>
                <a:cs typeface="ＭＳ Ｐゴシック" pitchFamily="-111" charset="-128"/>
              </a:rPr>
              <a:t>1</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 = 2</a:t>
            </a:r>
            <a:r>
              <a:rPr lang="en-US" sz="1800" b="1" baseline="30000" dirty="0">
                <a:ea typeface="ＭＳ Ｐゴシック" pitchFamily="-111" charset="-128"/>
                <a:cs typeface="ＭＳ Ｐゴシック" pitchFamily="-111" charset="-128"/>
              </a:rPr>
              <a:t>0</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 = 2</a:t>
            </a:r>
            <a:r>
              <a:rPr lang="en-US" sz="1800" b="1" baseline="30000" dirty="0">
                <a:ea typeface="ＭＳ Ｐゴシック" pitchFamily="-111" charset="-128"/>
                <a:cs typeface="ＭＳ Ｐゴシック" pitchFamily="-111" charset="-128"/>
              </a:rPr>
              <a:t>0</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3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 = 2</a:t>
            </a:r>
            <a:r>
              <a:rPr lang="en-US" sz="1800" b="1" baseline="30000" dirty="0">
                <a:ea typeface="ＭＳ Ｐゴシック" pitchFamily="-111" charset="-128"/>
                <a:cs typeface="ＭＳ Ｐゴシック" pitchFamily="-111" charset="-128"/>
              </a:rPr>
              <a:t>1</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8 = 2</a:t>
            </a:r>
            <a:r>
              <a:rPr lang="en-US" sz="1800" b="1" baseline="30000" dirty="0">
                <a:ea typeface="ＭＳ Ｐゴシック" pitchFamily="-111" charset="-128"/>
                <a:cs typeface="ＭＳ Ｐゴシック" pitchFamily="-111" charset="-128"/>
              </a:rPr>
              <a:t>3</a:t>
            </a:r>
          </a:p>
          <a:p>
            <a:pPr>
              <a:lnSpc>
                <a:spcPct val="80000"/>
              </a:lnSpc>
              <a:buFontTx/>
              <a:buNone/>
            </a:pPr>
            <a:r>
              <a:rPr lang="en-US" sz="1800" dirty="0">
                <a:ea typeface="ＭＳ Ｐゴシック" pitchFamily="-111" charset="-128"/>
                <a:cs typeface="ＭＳ Ｐゴシック" pitchFamily="-111" charset="-128"/>
              </a:rPr>
              <a:t>		… </a:t>
            </a:r>
          </a:p>
          <a:p>
            <a:pPr>
              <a:lnSpc>
                <a:spcPct val="80000"/>
              </a:lnSpc>
              <a:buFontTx/>
              <a:buNone/>
            </a:pPr>
            <a:r>
              <a:rPr lang="en-US" sz="1800" dirty="0">
                <a:ea typeface="ＭＳ Ｐゴシック" pitchFamily="-111" charset="-128"/>
                <a:cs typeface="ＭＳ Ｐゴシック" pitchFamily="-111" charset="-128"/>
              </a:rPr>
              <a:t>This computes </a:t>
            </a:r>
            <a:r>
              <a:rPr lang="en-US" sz="1800" b="1" dirty="0">
                <a:ea typeface="ＭＳ Ｐゴシック" pitchFamily="-111" charset="-128"/>
                <a:cs typeface="ＭＳ Ｐゴシック" pitchFamily="-111" charset="-128"/>
              </a:rPr>
              <a:t>2</a:t>
            </a:r>
            <a:r>
              <a:rPr lang="en-US" sz="1800" b="1" baseline="30000" dirty="0">
                <a:ea typeface="ＭＳ Ｐゴシック" pitchFamily="-111" charset="-128"/>
                <a:cs typeface="ＭＳ Ｐゴシック" pitchFamily="-111" charset="-128"/>
              </a:rPr>
              <a:t>z</a:t>
            </a:r>
            <a:r>
              <a:rPr lang="en-US" sz="1800" dirty="0">
                <a:ea typeface="ＭＳ Ｐゴシック" pitchFamily="-111" charset="-128"/>
                <a:cs typeface="ＭＳ Ｐゴシック" pitchFamily="-111" charset="-128"/>
              </a:rPr>
              <a:t> where </a:t>
            </a:r>
            <a:r>
              <a:rPr lang="en-US" sz="1800" b="1" dirty="0">
                <a:ea typeface="ＭＳ Ｐゴシック" pitchFamily="-111" charset="-128"/>
                <a:cs typeface="ＭＳ Ｐゴシック" pitchFamily="-111" charset="-128"/>
              </a:rPr>
              <a:t>0 ≤ z≤x</a:t>
            </a:r>
            <a:r>
              <a:rPr lang="en-US" sz="1800" b="1" baseline="-25000" dirty="0">
                <a:ea typeface="ＭＳ Ｐゴシック" pitchFamily="-111" charset="-128"/>
                <a:cs typeface="ＭＳ Ｐゴシック" pitchFamily="-111" charset="-128"/>
              </a:rPr>
              <a:t>1</a:t>
            </a:r>
            <a:r>
              <a:rPr lang="en-US" sz="1800" dirty="0">
                <a:ea typeface="ＭＳ Ｐゴシック" pitchFamily="-111" charset="-128"/>
                <a:cs typeface="ＭＳ Ｐゴシック" pitchFamily="-111" charset="-128"/>
              </a:rPr>
              <a:t>. Think about it.</a:t>
            </a:r>
          </a:p>
        </p:txBody>
      </p:sp>
      <p:sp>
        <p:nvSpPr>
          <p:cNvPr id="211974" name="Date Placeholder 3"/>
          <p:cNvSpPr>
            <a:spLocks noGrp="1"/>
          </p:cNvSpPr>
          <p:nvPr>
            <p:ph type="dt" sz="quarter" idx="10"/>
          </p:nvPr>
        </p:nvSpPr>
        <p:spPr>
          <a:noFill/>
        </p:spPr>
        <p:txBody>
          <a:bodyPr/>
          <a:lstStyle/>
          <a:p>
            <a:fld id="{782D9773-59EE-CD4B-99F2-BD3473B2FBC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8056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ea typeface="ＭＳ Ｐゴシック" pitchFamily="-111" charset="-128"/>
                <a:cs typeface="ＭＳ Ｐゴシック" pitchFamily="-111" charset="-128"/>
              </a:rPr>
              <a:t>Why do we Care?</a:t>
            </a:r>
          </a:p>
        </p:txBody>
      </p:sp>
      <p:sp>
        <p:nvSpPr>
          <p:cNvPr id="137219" name="Content Placeholder 2"/>
          <p:cNvSpPr>
            <a:spLocks noGrp="1"/>
          </p:cNvSpPr>
          <p:nvPr>
            <p:ph idx="1"/>
          </p:nvPr>
        </p:nvSpPr>
        <p:spPr/>
        <p:txBody>
          <a:bodyPr/>
          <a:lstStyle/>
          <a:p>
            <a:pPr eaLnBrk="1" hangingPunct="1">
              <a:lnSpc>
                <a:spcPct val="90000"/>
              </a:lnSpc>
              <a:buFont typeface="Times" pitchFamily="-111" charset="0"/>
              <a:buNone/>
            </a:pPr>
            <a:r>
              <a:rPr lang="en-US" sz="2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When given a new problem to solve (design an algorithm for), if it's </a:t>
            </a:r>
            <a:r>
              <a:rPr lang="en-US" sz="2400" dirty="0" err="1">
                <a:ea typeface="ＭＳ Ｐゴシック" pitchFamily="-111" charset="-128"/>
                <a:cs typeface="ＭＳ Ｐゴシック" pitchFamily="-111" charset="-128"/>
              </a:rPr>
              <a:t>undecidable</a:t>
            </a:r>
            <a:r>
              <a:rPr lang="en-US" sz="2400" dirty="0">
                <a:ea typeface="ＭＳ Ｐゴシック" pitchFamily="-111" charset="-128"/>
                <a:cs typeface="ＭＳ Ｐゴシック" pitchFamily="-111" charset="-128"/>
              </a:rPr>
              <a:t>, or even exponential, you will waste a lot of time trying to write a polynomial solution for it!!</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If the problem really is polynomial, it will be worthwhile spending some time and effort to find a polynomial solution and, better yet, the lowest degree polynomial solution.</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a:t>
            </a:r>
            <a:r>
              <a:rPr lang="en-US" sz="2400" i="1" dirty="0">
                <a:ea typeface="ＭＳ Ｐゴシック" pitchFamily="-111" charset="-128"/>
                <a:cs typeface="ＭＳ Ｐゴシック" pitchFamily="-111" charset="-128"/>
              </a:rPr>
              <a:t>You should know something about how hard a problem is before you try to solve it.</a:t>
            </a:r>
          </a:p>
        </p:txBody>
      </p:sp>
      <p:sp>
        <p:nvSpPr>
          <p:cNvPr id="137220" name="Date Placeholder 3"/>
          <p:cNvSpPr>
            <a:spLocks noGrp="1"/>
          </p:cNvSpPr>
          <p:nvPr>
            <p:ph type="dt" sz="quarter" idx="10"/>
          </p:nvPr>
        </p:nvSpPr>
        <p:spPr>
          <a:noFill/>
        </p:spPr>
        <p:txBody>
          <a:bodyPr/>
          <a:lstStyle/>
          <a:p>
            <a:fld id="{C3162923-0E0F-4142-BE77-78A3FEAD12F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372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7222" name="Slide Number Placeholder 5"/>
          <p:cNvSpPr>
            <a:spLocks noGrp="1"/>
          </p:cNvSpPr>
          <p:nvPr>
            <p:ph type="sldNum" sz="quarter" idx="12"/>
          </p:nvPr>
        </p:nvSpPr>
        <p:spPr>
          <a:noFill/>
        </p:spPr>
        <p:txBody>
          <a:bodyPr/>
          <a:lstStyle/>
          <a:p>
            <a:fld id="{DF247840-2687-AA41-80D3-BF0BD5492473}" type="slidenum">
              <a:rPr lang="en-US">
                <a:latin typeface="Arial" pitchFamily="-111" charset="0"/>
                <a:ea typeface="ＭＳ Ｐゴシック" pitchFamily="-111" charset="-128"/>
                <a:cs typeface="ＭＳ Ｐゴシック" pitchFamily="-111" charset="-128"/>
              </a:rPr>
              <a:pPr/>
              <a:t>27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7972488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14019" name="Slide Number Placeholder 5"/>
          <p:cNvSpPr>
            <a:spLocks noGrp="1"/>
          </p:cNvSpPr>
          <p:nvPr>
            <p:ph type="sldNum" sz="quarter" idx="12"/>
          </p:nvPr>
        </p:nvSpPr>
        <p:spPr>
          <a:noFill/>
        </p:spPr>
        <p:txBody>
          <a:bodyPr/>
          <a:lstStyle/>
          <a:p>
            <a:fld id="{51AEB8FE-5AC2-4F40-B3FA-4CF163097032}"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
        <p:nvSpPr>
          <p:cNvPr id="2140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on Determinism</a:t>
            </a:r>
          </a:p>
        </p:txBody>
      </p:sp>
      <p:sp>
        <p:nvSpPr>
          <p:cNvPr id="214021"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In general, we might get an infinite set using non-determinism, whereas determinism might produce a finite set.  To see this consider a system</a:t>
            </a:r>
          </a:p>
          <a:p>
            <a:pPr>
              <a:buFontTx/>
              <a:buNone/>
            </a:pPr>
            <a:r>
              <a:rPr lang="en-US" b="1" dirty="0">
                <a:ea typeface="ＭＳ Ｐゴシック" pitchFamily="-111" charset="-128"/>
                <a:cs typeface="ＭＳ Ｐゴシック" pitchFamily="-111" charset="-128"/>
              </a:rPr>
              <a:t>		2x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a:t>
            </a:r>
          </a:p>
          <a:p>
            <a:pPr>
              <a:buFontTx/>
              <a:buNone/>
            </a:pPr>
            <a:r>
              <a:rPr lang="en-US" b="1" dirty="0">
                <a:ea typeface="ＭＳ Ｐゴシック" pitchFamily="-111" charset="-128"/>
                <a:cs typeface="ＭＳ Ｐゴシック" pitchFamily="-111" charset="-128"/>
              </a:rPr>
              <a:t>		2x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4x</a:t>
            </a:r>
          </a:p>
          <a:p>
            <a:pPr>
              <a:buFontTx/>
              <a:buNone/>
            </a:pPr>
            <a:r>
              <a:rPr lang="en-US" dirty="0">
                <a:ea typeface="ＭＳ Ｐゴシック" pitchFamily="-111" charset="-128"/>
                <a:cs typeface="ＭＳ Ｐゴシック" pitchFamily="-111" charset="-128"/>
              </a:rPr>
              <a:t>	starting with the number </a:t>
            </a:r>
            <a:r>
              <a:rPr lang="en-US" b="1"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a:t>
            </a:r>
          </a:p>
        </p:txBody>
      </p:sp>
      <p:sp>
        <p:nvSpPr>
          <p:cNvPr id="214022" name="Date Placeholder 3"/>
          <p:cNvSpPr>
            <a:spLocks noGrp="1"/>
          </p:cNvSpPr>
          <p:nvPr>
            <p:ph type="dt" sz="quarter" idx="10"/>
          </p:nvPr>
        </p:nvSpPr>
        <p:spPr>
          <a:noFill/>
        </p:spPr>
        <p:txBody>
          <a:bodyPr/>
          <a:lstStyle/>
          <a:p>
            <a:fld id="{0420376F-5DE1-744B-8259-2405E551BC0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8999737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RM and FRS</a:t>
            </a:r>
          </a:p>
        </p:txBody>
      </p:sp>
      <p:sp>
        <p:nvSpPr>
          <p:cNvPr id="3" name="Content Placeholder 2"/>
          <p:cNvSpPr>
            <a:spLocks noGrp="1"/>
          </p:cNvSpPr>
          <p:nvPr>
            <p:ph idx="1"/>
          </p:nvPr>
        </p:nvSpPr>
        <p:spPr/>
        <p:txBody>
          <a:bodyPr/>
          <a:lstStyle/>
          <a:p>
            <a:pPr marL="0" lvl="0" indent="0">
              <a:buNone/>
            </a:pPr>
            <a:r>
              <a:rPr lang="en-US" sz="2000" b="1" dirty="0"/>
              <a:t>Present a Register Machine that computes </a:t>
            </a:r>
            <a:r>
              <a:rPr lang="en-US" sz="2000" b="1" dirty="0" err="1"/>
              <a:t>IsOdd</a:t>
            </a:r>
            <a:r>
              <a:rPr lang="en-US" sz="2000" b="1" dirty="0"/>
              <a:t>. Assume R1=x at starts; at termination, set R0=1 if x is odd; 0 otherwise.</a:t>
            </a:r>
            <a:r>
              <a:rPr lang="en-US" sz="2000" dirty="0"/>
              <a:t> </a:t>
            </a:r>
            <a:r>
              <a:rPr lang="en-US" sz="2000" b="1" dirty="0"/>
              <a:t> We assume R0=0 at start. We also are not concerned about destroying input.</a:t>
            </a:r>
          </a:p>
          <a:p>
            <a:pPr marL="0" lvl="0" indent="0">
              <a:buNone/>
            </a:pPr>
            <a:r>
              <a:rPr lang="en-US" sz="2000" dirty="0"/>
              <a:t>1. DEC1[2, 4]</a:t>
            </a:r>
            <a:endParaRPr lang="en-US" dirty="0"/>
          </a:p>
          <a:p>
            <a:pPr marL="0" lvl="0" indent="0">
              <a:buNone/>
            </a:pPr>
            <a:r>
              <a:rPr lang="en-US" sz="2000" dirty="0"/>
              <a:t>2. DEC1[1, 3]</a:t>
            </a:r>
            <a:endParaRPr lang="en-US" dirty="0"/>
          </a:p>
          <a:p>
            <a:pPr marL="0" lvl="0" indent="0">
              <a:buNone/>
            </a:pPr>
            <a:r>
              <a:rPr lang="en-US" sz="2000" dirty="0"/>
              <a:t>3. INC0[4]</a:t>
            </a:r>
          </a:p>
          <a:p>
            <a:pPr marL="0" lvl="0" indent="0">
              <a:buNone/>
            </a:pPr>
            <a:r>
              <a:rPr lang="en-US" sz="2000" dirty="0"/>
              <a:t>4. </a:t>
            </a:r>
          </a:p>
          <a:p>
            <a:pPr marL="0" lvl="0" indent="0">
              <a:buNone/>
            </a:pPr>
            <a:r>
              <a:rPr lang="en-US" sz="2000" b="1" dirty="0"/>
              <a:t>Present a Factor Replacement System that computes </a:t>
            </a:r>
            <a:r>
              <a:rPr lang="en-US" sz="2000" b="1" dirty="0" err="1"/>
              <a:t>IsOdd</a:t>
            </a:r>
            <a:r>
              <a:rPr lang="en-US" sz="2000" b="1" dirty="0"/>
              <a:t>. Assume starting number is 3^x; at termination, result is 2=2^1 if x is odd; 1= 2^0 otherwise.</a:t>
            </a:r>
            <a:r>
              <a:rPr lang="en-US" sz="2000" dirty="0"/>
              <a:t> </a:t>
            </a:r>
          </a:p>
          <a:p>
            <a:pPr marL="0" lvl="0" indent="0">
              <a:buNone/>
            </a:pPr>
            <a:r>
              <a:rPr lang="en-US" sz="2000" dirty="0"/>
              <a:t>3*3 x </a:t>
            </a:r>
            <a:r>
              <a:rPr lang="en-US" sz="2000" dirty="0">
                <a:sym typeface="Symbol"/>
              </a:rPr>
              <a:t></a:t>
            </a:r>
            <a:r>
              <a:rPr lang="en-US" sz="2000" dirty="0"/>
              <a:t> x</a:t>
            </a:r>
          </a:p>
          <a:p>
            <a:pPr marL="0" lvl="0" indent="0">
              <a:buNone/>
            </a:pPr>
            <a:r>
              <a:rPr lang="en-US" sz="2000" dirty="0"/>
              <a:t>3 x </a:t>
            </a:r>
            <a:r>
              <a:rPr lang="en-US" sz="2000" dirty="0">
                <a:sym typeface="Symbol"/>
              </a:rPr>
              <a:t></a:t>
            </a:r>
            <a:r>
              <a:rPr lang="en-US" sz="2000" dirty="0"/>
              <a:t> 2 x</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271</a:t>
            </a:fld>
            <a:endParaRPr lang="en-US"/>
          </a:p>
        </p:txBody>
      </p:sp>
    </p:spTree>
    <p:extLst>
      <p:ext uri="{BB962C8B-B14F-4D97-AF65-F5344CB8AC3E}">
        <p14:creationId xmlns:p14="http://schemas.microsoft.com/office/powerpoint/2010/main" val="120379516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FRS</a:t>
            </a:r>
          </a:p>
        </p:txBody>
      </p:sp>
      <p:sp>
        <p:nvSpPr>
          <p:cNvPr id="3" name="Content Placeholder 2"/>
          <p:cNvSpPr>
            <a:spLocks noGrp="1"/>
          </p:cNvSpPr>
          <p:nvPr>
            <p:ph idx="1"/>
          </p:nvPr>
        </p:nvSpPr>
        <p:spPr/>
        <p:txBody>
          <a:bodyPr/>
          <a:lstStyle/>
          <a:p>
            <a:pPr marL="0" lvl="0" indent="0">
              <a:buNone/>
            </a:pPr>
            <a:r>
              <a:rPr lang="en-US" sz="2000" b="1" dirty="0"/>
              <a:t>Present a Factor Replacement System that computes IsPowerOf2. Assume starting number is 3</a:t>
            </a:r>
            <a:r>
              <a:rPr lang="en-US" sz="2000" b="1" baseline="30000" dirty="0"/>
              <a:t>x</a:t>
            </a:r>
            <a:r>
              <a:rPr lang="en-US" sz="2000" b="1" dirty="0"/>
              <a:t> 5; at termination, result is 2=2</a:t>
            </a:r>
            <a:r>
              <a:rPr lang="en-US" sz="2000" b="1" baseline="30000" dirty="0"/>
              <a:t>1</a:t>
            </a:r>
            <a:r>
              <a:rPr lang="en-US" sz="2000" b="1" dirty="0"/>
              <a:t> if x is a power of 2; 1= 2</a:t>
            </a:r>
            <a:r>
              <a:rPr lang="en-US" sz="2000" b="1" baseline="30000" dirty="0"/>
              <a:t>0</a:t>
            </a:r>
            <a:r>
              <a:rPr lang="en-US" sz="2000" b="1" dirty="0"/>
              <a:t> otherwise</a:t>
            </a:r>
            <a:endParaRPr lang="en-US" sz="2000" dirty="0"/>
          </a:p>
          <a:p>
            <a:pPr marL="0" indent="0">
              <a:buNone/>
            </a:pPr>
            <a:r>
              <a:rPr lang="en-US" sz="1800" dirty="0"/>
              <a:t>3</a:t>
            </a:r>
            <a:r>
              <a:rPr lang="en-US" sz="1800" baseline="30000" dirty="0"/>
              <a:t>2</a:t>
            </a:r>
            <a:r>
              <a:rPr lang="en-US" sz="1800" dirty="0"/>
              <a:t>*5 x </a:t>
            </a:r>
            <a:r>
              <a:rPr lang="en-US" sz="1800" dirty="0">
                <a:sym typeface="Symbol"/>
              </a:rPr>
              <a:t></a:t>
            </a:r>
            <a:r>
              <a:rPr lang="en-US" sz="1800" dirty="0"/>
              <a:t> 5*7 x</a:t>
            </a:r>
            <a:endParaRPr lang="en-US" dirty="0"/>
          </a:p>
          <a:p>
            <a:pPr marL="0" indent="0">
              <a:buNone/>
            </a:pPr>
            <a:r>
              <a:rPr lang="en-US" sz="1800" dirty="0"/>
              <a:t>3*5*7 x </a:t>
            </a:r>
            <a:r>
              <a:rPr lang="en-US" sz="1800" dirty="0">
                <a:sym typeface="Symbol"/>
              </a:rPr>
              <a:t></a:t>
            </a:r>
            <a:r>
              <a:rPr lang="en-US" sz="1800" dirty="0"/>
              <a:t> x</a:t>
            </a:r>
            <a:endParaRPr lang="en-US" dirty="0"/>
          </a:p>
          <a:p>
            <a:pPr marL="0" indent="0">
              <a:buNone/>
            </a:pPr>
            <a:r>
              <a:rPr lang="en-US" sz="1800" dirty="0"/>
              <a:t>3*5 x </a:t>
            </a:r>
            <a:r>
              <a:rPr lang="en-US" sz="1800" dirty="0">
                <a:sym typeface="Symbol"/>
              </a:rPr>
              <a:t></a:t>
            </a:r>
            <a:r>
              <a:rPr lang="en-US" sz="1800" dirty="0"/>
              <a:t> 2 x</a:t>
            </a:r>
            <a:endParaRPr lang="en-US" dirty="0"/>
          </a:p>
          <a:p>
            <a:pPr marL="0" indent="0">
              <a:buNone/>
            </a:pPr>
            <a:r>
              <a:rPr lang="en-US" sz="1800" dirty="0"/>
              <a:t>5*7 x </a:t>
            </a:r>
            <a:r>
              <a:rPr lang="en-US" sz="1800" dirty="0">
                <a:sym typeface="Symbol"/>
              </a:rPr>
              <a:t></a:t>
            </a:r>
            <a:r>
              <a:rPr lang="en-US" sz="1800" dirty="0"/>
              <a:t> 7*11 x</a:t>
            </a:r>
            <a:endParaRPr lang="en-US" dirty="0"/>
          </a:p>
          <a:p>
            <a:pPr marL="0" indent="0">
              <a:buNone/>
            </a:pPr>
            <a:r>
              <a:rPr lang="en-US" sz="1800" dirty="0"/>
              <a:t>7*11 x </a:t>
            </a:r>
            <a:r>
              <a:rPr lang="en-US" sz="1800" dirty="0">
                <a:sym typeface="Symbol"/>
              </a:rPr>
              <a:t></a:t>
            </a:r>
            <a:r>
              <a:rPr lang="en-US" sz="1800" dirty="0"/>
              <a:t> 3*11 x</a:t>
            </a:r>
            <a:endParaRPr lang="en-US" dirty="0"/>
          </a:p>
          <a:p>
            <a:pPr marL="0" indent="0">
              <a:buNone/>
            </a:pPr>
            <a:r>
              <a:rPr lang="en-US" sz="1800" dirty="0"/>
              <a:t>11 x </a:t>
            </a:r>
            <a:r>
              <a:rPr lang="en-US" sz="1800" dirty="0">
                <a:sym typeface="Symbol"/>
              </a:rPr>
              <a:t></a:t>
            </a:r>
            <a:r>
              <a:rPr lang="en-US" sz="1800" dirty="0"/>
              <a:t> 5 x</a:t>
            </a:r>
            <a:endParaRPr lang="en-US" dirty="0"/>
          </a:p>
          <a:p>
            <a:pPr marL="0" indent="0">
              <a:buNone/>
            </a:pPr>
            <a:r>
              <a:rPr lang="en-US" sz="1800" dirty="0"/>
              <a:t>5 x </a:t>
            </a:r>
            <a:r>
              <a:rPr lang="en-US" sz="1800" dirty="0">
                <a:sym typeface="Symbol"/>
              </a:rPr>
              <a:t></a:t>
            </a:r>
            <a:r>
              <a:rPr lang="en-US" sz="1800" dirty="0"/>
              <a:t> x</a:t>
            </a:r>
            <a:endParaRPr lang="en-US" dirty="0"/>
          </a:p>
          <a:p>
            <a:pPr marL="0" indent="0">
              <a:buNone/>
            </a:pPr>
            <a:r>
              <a:rPr lang="en-US" sz="1800" dirty="0"/>
              <a:t>7 x </a:t>
            </a:r>
            <a:r>
              <a:rPr lang="en-US" sz="1800" dirty="0">
                <a:sym typeface="Symbol"/>
              </a:rPr>
              <a:t></a:t>
            </a:r>
            <a:r>
              <a:rPr lang="en-US" sz="1800" dirty="0"/>
              <a:t> x</a:t>
            </a:r>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272</a:t>
            </a:fld>
            <a:endParaRPr lang="en-US"/>
          </a:p>
        </p:txBody>
      </p:sp>
    </p:spTree>
    <p:extLst>
      <p:ext uri="{BB962C8B-B14F-4D97-AF65-F5344CB8AC3E}">
        <p14:creationId xmlns:p14="http://schemas.microsoft.com/office/powerpoint/2010/main" val="425828401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16067" name="Slide Number Placeholder 5"/>
          <p:cNvSpPr>
            <a:spLocks noGrp="1"/>
          </p:cNvSpPr>
          <p:nvPr>
            <p:ph type="sldNum" sz="quarter" idx="12"/>
          </p:nvPr>
        </p:nvSpPr>
        <p:spPr>
          <a:noFill/>
        </p:spPr>
        <p:txBody>
          <a:bodyPr/>
          <a:lstStyle/>
          <a:p>
            <a:fld id="{E24A8EB8-0D20-774C-ACA9-34E41773AF8C}"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2160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Systems Related to FRS</a:t>
            </a:r>
          </a:p>
        </p:txBody>
      </p:sp>
      <p:sp>
        <p:nvSpPr>
          <p:cNvPr id="216069" name="Rectangle 3"/>
          <p:cNvSpPr>
            <a:spLocks noGrp="1" noChangeArrowheads="1"/>
          </p:cNvSpPr>
          <p:nvPr>
            <p:ph type="body" idx="1"/>
          </p:nvPr>
        </p:nvSpPr>
        <p:spPr/>
        <p:txBody>
          <a:bodyPr/>
          <a:lstStyle/>
          <a:p>
            <a:pPr>
              <a:lnSpc>
                <a:spcPct val="90000"/>
              </a:lnSpc>
            </a:pPr>
            <a:r>
              <a:rPr lang="en-US" sz="2800" u="sng">
                <a:solidFill>
                  <a:srgbClr val="CC3300"/>
                </a:solidFill>
                <a:ea typeface="ＭＳ Ｐゴシック" pitchFamily="-111" charset="-128"/>
                <a:cs typeface="ＭＳ Ｐゴシック" pitchFamily="-111" charset="-128"/>
              </a:rPr>
              <a:t>Petri Nets:</a:t>
            </a:r>
            <a:endParaRPr lang="en-US" sz="2800">
              <a:solidFill>
                <a:srgbClr val="CC3300"/>
              </a:solidFill>
              <a:ea typeface="ＭＳ Ｐゴシック" pitchFamily="-111" charset="-128"/>
              <a:cs typeface="ＭＳ Ｐゴシック" pitchFamily="-111" charset="-128"/>
            </a:endParaRPr>
          </a:p>
          <a:p>
            <a:pPr lvl="1">
              <a:lnSpc>
                <a:spcPct val="90000"/>
              </a:lnSpc>
            </a:pPr>
            <a:r>
              <a:rPr lang="en-US" sz="2400"/>
              <a:t>Unordered</a:t>
            </a:r>
          </a:p>
          <a:p>
            <a:pPr lvl="1">
              <a:lnSpc>
                <a:spcPct val="90000"/>
              </a:lnSpc>
            </a:pPr>
            <a:r>
              <a:rPr lang="en-US" sz="2400"/>
              <a:t>Ordered</a:t>
            </a:r>
          </a:p>
          <a:p>
            <a:pPr lvl="1">
              <a:lnSpc>
                <a:spcPct val="90000"/>
              </a:lnSpc>
            </a:pPr>
            <a:r>
              <a:rPr lang="en-US" sz="2400"/>
              <a:t>Negated Arcs</a:t>
            </a:r>
            <a:endParaRPr lang="en-US" sz="2400" u="sng"/>
          </a:p>
          <a:p>
            <a:pPr>
              <a:lnSpc>
                <a:spcPct val="90000"/>
              </a:lnSpc>
            </a:pPr>
            <a:r>
              <a:rPr lang="en-US" sz="2800" u="sng">
                <a:solidFill>
                  <a:srgbClr val="CC3300"/>
                </a:solidFill>
                <a:ea typeface="ＭＳ Ｐゴシック" pitchFamily="-111" charset="-128"/>
                <a:cs typeface="ＭＳ Ｐゴシック" pitchFamily="-111" charset="-128"/>
              </a:rPr>
              <a:t>Vector Addition Systems:</a:t>
            </a:r>
            <a:endParaRPr lang="en-US" sz="2800">
              <a:solidFill>
                <a:srgbClr val="CC3300"/>
              </a:solidFill>
              <a:ea typeface="ＭＳ Ｐゴシック" pitchFamily="-111" charset="-128"/>
              <a:cs typeface="ＭＳ Ｐゴシック" pitchFamily="-111" charset="-128"/>
            </a:endParaRPr>
          </a:p>
          <a:p>
            <a:pPr lvl="1">
              <a:lnSpc>
                <a:spcPct val="90000"/>
              </a:lnSpc>
            </a:pPr>
            <a:r>
              <a:rPr lang="en-US" sz="2400"/>
              <a:t>Unordered</a:t>
            </a:r>
          </a:p>
          <a:p>
            <a:pPr lvl="1">
              <a:lnSpc>
                <a:spcPct val="90000"/>
              </a:lnSpc>
            </a:pPr>
            <a:r>
              <a:rPr lang="en-US" sz="2400"/>
              <a:t>Ordered</a:t>
            </a:r>
            <a:endParaRPr lang="en-US" sz="2400" u="sng"/>
          </a:p>
          <a:p>
            <a:pPr>
              <a:lnSpc>
                <a:spcPct val="90000"/>
              </a:lnSpc>
            </a:pPr>
            <a:r>
              <a:rPr lang="en-US" sz="2800" u="sng">
                <a:solidFill>
                  <a:srgbClr val="CC3300"/>
                </a:solidFill>
                <a:ea typeface="ＭＳ Ｐゴシック" pitchFamily="-111" charset="-128"/>
                <a:cs typeface="ＭＳ Ｐゴシック" pitchFamily="-111" charset="-128"/>
              </a:rPr>
              <a:t>Factors with Residues:</a:t>
            </a:r>
            <a:endParaRPr lang="en-US" sz="2800">
              <a:solidFill>
                <a:srgbClr val="CC3300"/>
              </a:solidFill>
              <a:ea typeface="ＭＳ Ｐゴシック" pitchFamily="-111" charset="-128"/>
              <a:cs typeface="ＭＳ Ｐゴシック" pitchFamily="-111" charset="-128"/>
            </a:endParaRPr>
          </a:p>
          <a:p>
            <a:pPr lvl="1">
              <a:lnSpc>
                <a:spcPct val="90000"/>
              </a:lnSpc>
            </a:pPr>
            <a:r>
              <a:rPr lang="en-US" sz="2400"/>
              <a:t>a x + c   </a:t>
            </a:r>
            <a:r>
              <a:rPr lang="en-US" sz="2400">
                <a:sym typeface="Symbol" pitchFamily="-111" charset="2"/>
              </a:rPr>
              <a:t></a:t>
            </a:r>
            <a:r>
              <a:rPr lang="en-US" sz="2400"/>
              <a:t>   b x + d</a:t>
            </a:r>
            <a:endParaRPr lang="en-US" sz="2400" u="sng"/>
          </a:p>
          <a:p>
            <a:pPr>
              <a:lnSpc>
                <a:spcPct val="90000"/>
              </a:lnSpc>
            </a:pPr>
            <a:r>
              <a:rPr lang="en-US" sz="2800" u="sng">
                <a:solidFill>
                  <a:srgbClr val="CC3300"/>
                </a:solidFill>
                <a:ea typeface="ＭＳ Ｐゴシック" pitchFamily="-111" charset="-128"/>
                <a:cs typeface="ＭＳ Ｐゴシック" pitchFamily="-111" charset="-128"/>
              </a:rPr>
              <a:t>Finitely Presented Abelian Semi-Groups</a:t>
            </a:r>
          </a:p>
        </p:txBody>
      </p:sp>
      <p:sp>
        <p:nvSpPr>
          <p:cNvPr id="216070" name="Date Placeholder 3"/>
          <p:cNvSpPr>
            <a:spLocks noGrp="1"/>
          </p:cNvSpPr>
          <p:nvPr>
            <p:ph type="dt" sz="quarter" idx="10"/>
          </p:nvPr>
        </p:nvSpPr>
        <p:spPr>
          <a:noFill/>
        </p:spPr>
        <p:txBody>
          <a:bodyPr/>
          <a:lstStyle/>
          <a:p>
            <a:fld id="{9C8834F6-A028-1E43-B571-7EE30F0220F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208019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18115" name="Slide Number Placeholder 5"/>
          <p:cNvSpPr>
            <a:spLocks noGrp="1"/>
          </p:cNvSpPr>
          <p:nvPr>
            <p:ph type="sldNum" sz="quarter" idx="12"/>
          </p:nvPr>
        </p:nvSpPr>
        <p:spPr>
          <a:noFill/>
        </p:spPr>
        <p:txBody>
          <a:bodyPr/>
          <a:lstStyle/>
          <a:p>
            <a:fld id="{F38D5C31-BD08-3A4C-931E-CFB3EA75DB42}"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2181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Petri Net Operation</a:t>
            </a:r>
          </a:p>
        </p:txBody>
      </p:sp>
      <p:sp>
        <p:nvSpPr>
          <p:cNvPr id="218117" name="Rectangle 3"/>
          <p:cNvSpPr>
            <a:spLocks noGrp="1" noChangeArrowheads="1"/>
          </p:cNvSpPr>
          <p:nvPr>
            <p:ph type="body" idx="1"/>
          </p:nvPr>
        </p:nvSpPr>
        <p:spPr/>
        <p:txBody>
          <a:bodyPr/>
          <a:lstStyle/>
          <a:p>
            <a:r>
              <a:rPr lang="en-US" sz="2000">
                <a:ea typeface="ＭＳ Ｐゴシック" pitchFamily="-111" charset="-128"/>
                <a:cs typeface="ＭＳ Ｐゴシック" pitchFamily="-111" charset="-128"/>
              </a:rPr>
              <a:t>Finite number of places, each of which can hold zero of more markers.</a:t>
            </a:r>
          </a:p>
          <a:p>
            <a:r>
              <a:rPr lang="en-US" sz="2000">
                <a:ea typeface="ＭＳ Ｐゴシック" pitchFamily="-111" charset="-128"/>
                <a:cs typeface="ＭＳ Ｐゴシック" pitchFamily="-111" charset="-128"/>
              </a:rPr>
              <a:t>Finite number of transitions, each of which has a finite number of input and output arcs, starting and ending, respectively, at places.</a:t>
            </a:r>
          </a:p>
          <a:p>
            <a:r>
              <a:rPr lang="en-US" sz="2000">
                <a:ea typeface="ＭＳ Ｐゴシック" pitchFamily="-111" charset="-128"/>
                <a:cs typeface="ＭＳ Ｐゴシック" pitchFamily="-111" charset="-128"/>
              </a:rPr>
              <a:t>A transition is enabled if all the nodes on its input arcs have at least as many markers as arcs leading from them to this transition.</a:t>
            </a:r>
          </a:p>
          <a:p>
            <a:r>
              <a:rPr lang="en-US" sz="2000">
                <a:ea typeface="ＭＳ Ｐゴシック" pitchFamily="-111" charset="-128"/>
                <a:cs typeface="ＭＳ Ｐゴシック" pitchFamily="-111" charset="-128"/>
              </a:rPr>
              <a:t>Progress is made whenever at least one transition is enabled. Among all enabled, one is chosen randomly to fire.</a:t>
            </a:r>
          </a:p>
          <a:p>
            <a:r>
              <a:rPr lang="en-US" sz="2000">
                <a:ea typeface="ＭＳ Ｐゴシック" pitchFamily="-111" charset="-128"/>
                <a:cs typeface="ＭＳ Ｐゴシック" pitchFamily="-111" charset="-128"/>
              </a:rPr>
              <a:t>Firing a transition removes one marker per arc from the incoming nodes and adds one marker per arc to the outgoing nodes.</a:t>
            </a:r>
          </a:p>
        </p:txBody>
      </p:sp>
      <p:sp>
        <p:nvSpPr>
          <p:cNvPr id="218118" name="Date Placeholder 3"/>
          <p:cNvSpPr>
            <a:spLocks noGrp="1"/>
          </p:cNvSpPr>
          <p:nvPr>
            <p:ph type="dt" sz="quarter" idx="10"/>
          </p:nvPr>
        </p:nvSpPr>
        <p:spPr>
          <a:noFill/>
        </p:spPr>
        <p:txBody>
          <a:bodyPr/>
          <a:lstStyle/>
          <a:p>
            <a:fld id="{48A36CC8-0939-5840-8706-0426FC2F309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0087783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0163" name="Slide Number Placeholder 5"/>
          <p:cNvSpPr>
            <a:spLocks noGrp="1"/>
          </p:cNvSpPr>
          <p:nvPr>
            <p:ph type="sldNum" sz="quarter" idx="12"/>
          </p:nvPr>
        </p:nvSpPr>
        <p:spPr>
          <a:noFill/>
        </p:spPr>
        <p:txBody>
          <a:bodyPr/>
          <a:lstStyle/>
          <a:p>
            <a:fld id="{FAD97486-B923-B24B-B442-A60B95749E85}"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2201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Petri Net Computation</a:t>
            </a:r>
          </a:p>
        </p:txBody>
      </p:sp>
      <p:sp>
        <p:nvSpPr>
          <p:cNvPr id="220165"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A Petri Net starts with some finite number of markers distributed throughout its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nodes. </a:t>
            </a:r>
          </a:p>
          <a:p>
            <a:r>
              <a:rPr lang="en-US" sz="2000" dirty="0">
                <a:ea typeface="ＭＳ Ｐゴシック" pitchFamily="-111" charset="-128"/>
                <a:cs typeface="ＭＳ Ｐゴシック" pitchFamily="-111" charset="-128"/>
              </a:rPr>
              <a:t>The state of the net is a vector of n natural numbers, with the </a:t>
            </a:r>
            <a:r>
              <a:rPr lang="en-US" sz="2000" b="1"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component’s number indicating the contents of the </a:t>
            </a:r>
            <a:r>
              <a:rPr lang="en-US" sz="2000" b="1"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node. E.g., </a:t>
            </a:r>
            <a:r>
              <a:rPr lang="en-US" sz="2000" b="1" dirty="0">
                <a:ea typeface="ＭＳ Ｐゴシック" pitchFamily="-111" charset="-128"/>
                <a:cs typeface="ＭＳ Ｐゴシック" pitchFamily="-111" charset="-128"/>
              </a:rPr>
              <a:t>&lt;0,1,4,0,6&gt; </a:t>
            </a:r>
            <a:r>
              <a:rPr lang="en-US" sz="2000" dirty="0">
                <a:ea typeface="ＭＳ Ｐゴシック" pitchFamily="-111" charset="-128"/>
                <a:cs typeface="ＭＳ Ｐゴシック" pitchFamily="-111" charset="-128"/>
              </a:rPr>
              <a:t>could be the state of a Petri Net with </a:t>
            </a:r>
            <a:r>
              <a:rPr lang="en-US" sz="2000" b="1" dirty="0">
                <a:ea typeface="ＭＳ Ｐゴシック" pitchFamily="-111" charset="-128"/>
                <a:cs typeface="ＭＳ Ｐゴシック" pitchFamily="-111" charset="-128"/>
              </a:rPr>
              <a:t>5</a:t>
            </a:r>
            <a:r>
              <a:rPr lang="en-US" sz="2000" dirty="0">
                <a:ea typeface="ＭＳ Ｐゴシック" pitchFamily="-111" charset="-128"/>
                <a:cs typeface="ＭＳ Ｐゴシック" pitchFamily="-111" charset="-128"/>
              </a:rPr>
              <a:t> places, the 2nd, 3rd and 5th, having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4</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6</a:t>
            </a:r>
            <a:r>
              <a:rPr lang="en-US" sz="2000" dirty="0">
                <a:ea typeface="ＭＳ Ｐゴシック" pitchFamily="-111" charset="-128"/>
                <a:cs typeface="ＭＳ Ｐゴシック" pitchFamily="-111" charset="-128"/>
              </a:rPr>
              <a:t> markers, resp., and the 1st and 4th being empty.</a:t>
            </a:r>
          </a:p>
          <a:p>
            <a:r>
              <a:rPr lang="en-US" sz="2000" dirty="0">
                <a:ea typeface="ＭＳ Ｐゴシック" pitchFamily="-111" charset="-128"/>
                <a:cs typeface="ＭＳ Ｐゴシック" pitchFamily="-111" charset="-128"/>
              </a:rPr>
              <a:t>Computation progresses by selecting and firing enabled transitions. Non-determinism is typical as many transitions can be simultaneously enabled.</a:t>
            </a:r>
          </a:p>
          <a:p>
            <a:r>
              <a:rPr lang="en-US" sz="2000" dirty="0">
                <a:ea typeface="ＭＳ Ｐゴシック" pitchFamily="-111" charset="-128"/>
                <a:cs typeface="ＭＳ Ｐゴシック" pitchFamily="-111" charset="-128"/>
              </a:rPr>
              <a:t>Petri nets are often used to model coordination algorithms, especially for computer networks.</a:t>
            </a:r>
          </a:p>
        </p:txBody>
      </p:sp>
      <p:sp>
        <p:nvSpPr>
          <p:cNvPr id="220166" name="Date Placeholder 3"/>
          <p:cNvSpPr>
            <a:spLocks noGrp="1"/>
          </p:cNvSpPr>
          <p:nvPr>
            <p:ph type="dt" sz="quarter" idx="10"/>
          </p:nvPr>
        </p:nvSpPr>
        <p:spPr>
          <a:noFill/>
        </p:spPr>
        <p:txBody>
          <a:bodyPr/>
          <a:lstStyle/>
          <a:p>
            <a:fld id="{A3F7FC55-275F-2342-970C-CB300F66993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56314437"/>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2211" name="Slide Number Placeholder 5"/>
          <p:cNvSpPr>
            <a:spLocks noGrp="1"/>
          </p:cNvSpPr>
          <p:nvPr>
            <p:ph type="sldNum" sz="quarter" idx="12"/>
          </p:nvPr>
        </p:nvSpPr>
        <p:spPr>
          <a:noFill/>
        </p:spPr>
        <p:txBody>
          <a:bodyPr/>
          <a:lstStyle/>
          <a:p>
            <a:fld id="{2BEA1563-7617-364D-954C-B76BD564D8AA}"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2222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Variants of Petri Nets</a:t>
            </a:r>
          </a:p>
        </p:txBody>
      </p:sp>
      <p:sp>
        <p:nvSpPr>
          <p:cNvPr id="222213" name="Rectangle 3"/>
          <p:cNvSpPr>
            <a:spLocks noGrp="1" noChangeArrowheads="1"/>
          </p:cNvSpPr>
          <p:nvPr>
            <p:ph type="body" idx="1"/>
          </p:nvPr>
        </p:nvSpPr>
        <p:spPr/>
        <p:txBody>
          <a:bodyPr/>
          <a:lstStyle/>
          <a:p>
            <a:pPr>
              <a:lnSpc>
                <a:spcPct val="90000"/>
              </a:lnSpc>
            </a:pPr>
            <a:r>
              <a:rPr lang="en-US" sz="2000">
                <a:ea typeface="ＭＳ Ｐゴシック" pitchFamily="-111" charset="-128"/>
                <a:cs typeface="ＭＳ Ｐゴシック" pitchFamily="-111" charset="-128"/>
              </a:rPr>
              <a:t>A Petri Net is not computationally complete. In fact, its halting and word problems are decidable. However, its containment problem (are the markings of one net contained in those of another?) is not decidable.</a:t>
            </a:r>
          </a:p>
          <a:p>
            <a:pPr>
              <a:lnSpc>
                <a:spcPct val="90000"/>
              </a:lnSpc>
            </a:pPr>
            <a:r>
              <a:rPr lang="en-US" sz="2000">
                <a:ea typeface="ＭＳ Ｐゴシック" pitchFamily="-111" charset="-128"/>
                <a:cs typeface="ＭＳ Ｐゴシック" pitchFamily="-111" charset="-128"/>
              </a:rPr>
              <a:t>A Petri net with prioritized transitions, such that the highest priority transitions is fired when multiple are enabled is equivalent to an FRS. (Think about it).</a:t>
            </a:r>
          </a:p>
          <a:p>
            <a:pPr>
              <a:lnSpc>
                <a:spcPct val="90000"/>
              </a:lnSpc>
            </a:pPr>
            <a:r>
              <a:rPr lang="en-US" sz="2000">
                <a:ea typeface="ＭＳ Ｐゴシック" pitchFamily="-111" charset="-128"/>
                <a:cs typeface="ＭＳ Ｐゴシック" pitchFamily="-111" charset="-128"/>
              </a:rPr>
              <a:t>A Petri Net with negated input arcs is one where any arc with a slash through it contributes to enabling its associated transition only if the node is empty. These are computationally complete. They can simulate register machines. (Think about this also).</a:t>
            </a:r>
          </a:p>
        </p:txBody>
      </p:sp>
      <p:sp>
        <p:nvSpPr>
          <p:cNvPr id="222214" name="Date Placeholder 3"/>
          <p:cNvSpPr>
            <a:spLocks noGrp="1"/>
          </p:cNvSpPr>
          <p:nvPr>
            <p:ph type="dt" sz="quarter" idx="10"/>
          </p:nvPr>
        </p:nvSpPr>
        <p:spPr>
          <a:noFill/>
        </p:spPr>
        <p:txBody>
          <a:bodyPr/>
          <a:lstStyle/>
          <a:p>
            <a:fld id="{42E63BAD-8640-0746-AA10-9A2F617E74E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7684200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4259" name="Slide Number Placeholder 5"/>
          <p:cNvSpPr>
            <a:spLocks noGrp="1"/>
          </p:cNvSpPr>
          <p:nvPr>
            <p:ph type="sldNum" sz="quarter" idx="12"/>
          </p:nvPr>
        </p:nvSpPr>
        <p:spPr>
          <a:noFill/>
        </p:spPr>
        <p:txBody>
          <a:bodyPr/>
          <a:lstStyle/>
          <a:p>
            <a:fld id="{6547C772-EA67-1D48-AF10-FE85A804B414}"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2242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Petri Net Example</a:t>
            </a:r>
          </a:p>
        </p:txBody>
      </p:sp>
      <p:sp>
        <p:nvSpPr>
          <p:cNvPr id="224261" name="Line 5"/>
          <p:cNvSpPr>
            <a:spLocks noChangeShapeType="1"/>
          </p:cNvSpPr>
          <p:nvPr/>
        </p:nvSpPr>
        <p:spPr bwMode="auto">
          <a:xfrm>
            <a:off x="1219200" y="2819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62" name="Oval 7"/>
          <p:cNvSpPr>
            <a:spLocks noChangeArrowheads="1"/>
          </p:cNvSpPr>
          <p:nvPr/>
        </p:nvSpPr>
        <p:spPr bwMode="auto">
          <a:xfrm>
            <a:off x="13716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63" name="AutoShape 8"/>
          <p:cNvSpPr>
            <a:spLocks noChangeArrowheads="1"/>
          </p:cNvSpPr>
          <p:nvPr/>
        </p:nvSpPr>
        <p:spPr bwMode="auto">
          <a:xfrm>
            <a:off x="17526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64" name="AutoShape 9"/>
          <p:cNvSpPr>
            <a:spLocks noChangeArrowheads="1"/>
          </p:cNvSpPr>
          <p:nvPr/>
        </p:nvSpPr>
        <p:spPr bwMode="auto">
          <a:xfrm>
            <a:off x="4343400" y="4724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65" name="Text Box 10"/>
          <p:cNvSpPr txBox="1">
            <a:spLocks noChangeArrowheads="1"/>
          </p:cNvSpPr>
          <p:nvPr/>
        </p:nvSpPr>
        <p:spPr bwMode="auto">
          <a:xfrm>
            <a:off x="4572000" y="4648200"/>
            <a:ext cx="990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Marker</a:t>
            </a:r>
          </a:p>
        </p:txBody>
      </p:sp>
      <p:sp>
        <p:nvSpPr>
          <p:cNvPr id="224266" name="Oval 11"/>
          <p:cNvSpPr>
            <a:spLocks noChangeArrowheads="1"/>
          </p:cNvSpPr>
          <p:nvPr/>
        </p:nvSpPr>
        <p:spPr bwMode="auto">
          <a:xfrm>
            <a:off x="3581400" y="4953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67" name="Text Box 12"/>
          <p:cNvSpPr txBox="1">
            <a:spLocks noChangeArrowheads="1"/>
          </p:cNvSpPr>
          <p:nvPr/>
        </p:nvSpPr>
        <p:spPr bwMode="auto">
          <a:xfrm>
            <a:off x="4572000" y="5029200"/>
            <a:ext cx="9144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Place</a:t>
            </a:r>
          </a:p>
        </p:txBody>
      </p:sp>
      <p:sp>
        <p:nvSpPr>
          <p:cNvPr id="224268" name="Line 13"/>
          <p:cNvSpPr>
            <a:spLocks noChangeShapeType="1"/>
          </p:cNvSpPr>
          <p:nvPr/>
        </p:nvSpPr>
        <p:spPr bwMode="auto">
          <a:xfrm>
            <a:off x="3124200" y="55626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69" name="Text Box 14"/>
          <p:cNvSpPr txBox="1">
            <a:spLocks noChangeArrowheads="1"/>
          </p:cNvSpPr>
          <p:nvPr/>
        </p:nvSpPr>
        <p:spPr bwMode="auto">
          <a:xfrm>
            <a:off x="4572000" y="5410200"/>
            <a:ext cx="12954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Transition</a:t>
            </a:r>
          </a:p>
        </p:txBody>
      </p:sp>
      <p:sp>
        <p:nvSpPr>
          <p:cNvPr id="224270" name="Line 15"/>
          <p:cNvSpPr>
            <a:spLocks noChangeShapeType="1"/>
          </p:cNvSpPr>
          <p:nvPr/>
        </p:nvSpPr>
        <p:spPr bwMode="auto">
          <a:xfrm>
            <a:off x="1828800" y="2362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1" name="Line 16"/>
          <p:cNvSpPr>
            <a:spLocks noChangeShapeType="1"/>
          </p:cNvSpPr>
          <p:nvPr/>
        </p:nvSpPr>
        <p:spPr bwMode="auto">
          <a:xfrm>
            <a:off x="4343400" y="57150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2" name="Text Box 17"/>
          <p:cNvSpPr txBox="1">
            <a:spLocks noChangeArrowheads="1"/>
          </p:cNvSpPr>
          <p:nvPr/>
        </p:nvSpPr>
        <p:spPr bwMode="auto">
          <a:xfrm>
            <a:off x="4572000" y="5791200"/>
            <a:ext cx="990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Arc</a:t>
            </a:r>
          </a:p>
        </p:txBody>
      </p:sp>
      <p:sp>
        <p:nvSpPr>
          <p:cNvPr id="224273" name="Line 19"/>
          <p:cNvSpPr>
            <a:spLocks noChangeShapeType="1"/>
          </p:cNvSpPr>
          <p:nvPr/>
        </p:nvSpPr>
        <p:spPr bwMode="auto">
          <a:xfrm>
            <a:off x="6477000" y="2819400"/>
            <a:ext cx="1371600" cy="15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74" name="Oval 20"/>
          <p:cNvSpPr>
            <a:spLocks noChangeArrowheads="1"/>
          </p:cNvSpPr>
          <p:nvPr/>
        </p:nvSpPr>
        <p:spPr bwMode="auto">
          <a:xfrm>
            <a:off x="66294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75" name="AutoShape 21"/>
          <p:cNvSpPr>
            <a:spLocks noChangeArrowheads="1"/>
          </p:cNvSpPr>
          <p:nvPr/>
        </p:nvSpPr>
        <p:spPr bwMode="auto">
          <a:xfrm>
            <a:off x="70104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76" name="Line 22"/>
          <p:cNvSpPr>
            <a:spLocks noChangeShapeType="1"/>
          </p:cNvSpPr>
          <p:nvPr/>
        </p:nvSpPr>
        <p:spPr bwMode="auto">
          <a:xfrm>
            <a:off x="7086600" y="23622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7" name="Line 24"/>
          <p:cNvSpPr>
            <a:spLocks noChangeShapeType="1"/>
          </p:cNvSpPr>
          <p:nvPr/>
        </p:nvSpPr>
        <p:spPr bwMode="auto">
          <a:xfrm>
            <a:off x="6477000" y="4191000"/>
            <a:ext cx="1371600" cy="15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78" name="Oval 25"/>
          <p:cNvSpPr>
            <a:spLocks noChangeArrowheads="1"/>
          </p:cNvSpPr>
          <p:nvPr/>
        </p:nvSpPr>
        <p:spPr bwMode="auto">
          <a:xfrm>
            <a:off x="6629400" y="32766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79" name="Line 27"/>
          <p:cNvSpPr>
            <a:spLocks noChangeShapeType="1"/>
          </p:cNvSpPr>
          <p:nvPr/>
        </p:nvSpPr>
        <p:spPr bwMode="auto">
          <a:xfrm>
            <a:off x="7086600" y="37338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80" name="WordArt 28"/>
          <p:cNvSpPr>
            <a:spLocks noChangeArrowheads="1" noChangeShapeType="1" noTextEdit="1"/>
          </p:cNvSpPr>
          <p:nvPr/>
        </p:nvSpPr>
        <p:spPr bwMode="auto">
          <a:xfrm>
            <a:off x="7543800" y="28956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R</a:t>
            </a:r>
          </a:p>
        </p:txBody>
      </p:sp>
      <p:sp>
        <p:nvSpPr>
          <p:cNvPr id="224281" name="Line 29"/>
          <p:cNvSpPr>
            <a:spLocks noChangeShapeType="1"/>
          </p:cNvSpPr>
          <p:nvPr/>
        </p:nvSpPr>
        <p:spPr bwMode="auto">
          <a:xfrm>
            <a:off x="7086600" y="28194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82" name="WordArt 30"/>
          <p:cNvSpPr>
            <a:spLocks noChangeArrowheads="1" noChangeShapeType="1" noTextEdit="1"/>
          </p:cNvSpPr>
          <p:nvPr/>
        </p:nvSpPr>
        <p:spPr bwMode="auto">
          <a:xfrm>
            <a:off x="304800" y="19050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R</a:t>
            </a:r>
          </a:p>
        </p:txBody>
      </p:sp>
      <p:sp>
        <p:nvSpPr>
          <p:cNvPr id="224283" name="WordArt 31"/>
          <p:cNvSpPr>
            <a:spLocks noChangeArrowheads="1" noChangeShapeType="1" noTextEdit="1"/>
          </p:cNvSpPr>
          <p:nvPr/>
        </p:nvSpPr>
        <p:spPr bwMode="auto">
          <a:xfrm>
            <a:off x="7543800" y="15240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S</a:t>
            </a:r>
          </a:p>
        </p:txBody>
      </p:sp>
      <p:sp>
        <p:nvSpPr>
          <p:cNvPr id="224284" name="Oval 33"/>
          <p:cNvSpPr>
            <a:spLocks noChangeArrowheads="1"/>
          </p:cNvSpPr>
          <p:nvPr/>
        </p:nvSpPr>
        <p:spPr bwMode="auto">
          <a:xfrm>
            <a:off x="31242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85" name="AutoShape 34"/>
          <p:cNvSpPr>
            <a:spLocks noChangeArrowheads="1"/>
          </p:cNvSpPr>
          <p:nvPr/>
        </p:nvSpPr>
        <p:spPr bwMode="auto">
          <a:xfrm>
            <a:off x="35052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86" name="WordArt 35"/>
          <p:cNvSpPr>
            <a:spLocks noChangeArrowheads="1" noChangeShapeType="1" noTextEdit="1"/>
          </p:cNvSpPr>
          <p:nvPr/>
        </p:nvSpPr>
        <p:spPr bwMode="auto">
          <a:xfrm>
            <a:off x="2971800" y="1600200"/>
            <a:ext cx="381000" cy="533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a:t>
            </a:r>
          </a:p>
        </p:txBody>
      </p:sp>
      <p:sp>
        <p:nvSpPr>
          <p:cNvPr id="224287" name="Oval 36"/>
          <p:cNvSpPr>
            <a:spLocks noChangeArrowheads="1"/>
          </p:cNvSpPr>
          <p:nvPr/>
        </p:nvSpPr>
        <p:spPr bwMode="auto">
          <a:xfrm>
            <a:off x="48768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88" name="AutoShape 37"/>
          <p:cNvSpPr>
            <a:spLocks noChangeArrowheads="1"/>
          </p:cNvSpPr>
          <p:nvPr/>
        </p:nvSpPr>
        <p:spPr bwMode="auto">
          <a:xfrm>
            <a:off x="52578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89" name="WordArt 38"/>
          <p:cNvSpPr>
            <a:spLocks noChangeArrowheads="1" noChangeShapeType="1" noTextEdit="1"/>
          </p:cNvSpPr>
          <p:nvPr/>
        </p:nvSpPr>
        <p:spPr bwMode="auto">
          <a:xfrm>
            <a:off x="4724400" y="1600200"/>
            <a:ext cx="381000" cy="533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S</a:t>
            </a:r>
          </a:p>
        </p:txBody>
      </p:sp>
      <p:sp>
        <p:nvSpPr>
          <p:cNvPr id="224290" name="Line 39"/>
          <p:cNvSpPr>
            <a:spLocks noChangeShapeType="1"/>
          </p:cNvSpPr>
          <p:nvPr/>
        </p:nvSpPr>
        <p:spPr bwMode="auto">
          <a:xfrm flipH="1">
            <a:off x="2362200" y="2514600"/>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1" name="Line 43"/>
          <p:cNvSpPr>
            <a:spLocks noChangeShapeType="1"/>
          </p:cNvSpPr>
          <p:nvPr/>
        </p:nvSpPr>
        <p:spPr bwMode="auto">
          <a:xfrm flipH="1">
            <a:off x="2362200" y="2514600"/>
            <a:ext cx="99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2" name="Line 44"/>
          <p:cNvSpPr>
            <a:spLocks noChangeShapeType="1"/>
          </p:cNvSpPr>
          <p:nvPr/>
        </p:nvSpPr>
        <p:spPr bwMode="auto">
          <a:xfrm>
            <a:off x="3352800" y="23622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3" name="Line 45"/>
          <p:cNvSpPr>
            <a:spLocks noChangeShapeType="1"/>
          </p:cNvSpPr>
          <p:nvPr/>
        </p:nvSpPr>
        <p:spPr bwMode="auto">
          <a:xfrm flipH="1">
            <a:off x="2362200" y="38100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4" name="Line 46"/>
          <p:cNvSpPr>
            <a:spLocks noChangeShapeType="1"/>
          </p:cNvSpPr>
          <p:nvPr/>
        </p:nvSpPr>
        <p:spPr bwMode="auto">
          <a:xfrm flipH="1">
            <a:off x="2362200" y="3810000"/>
            <a:ext cx="27432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5" name="Line 47"/>
          <p:cNvSpPr>
            <a:spLocks noChangeShapeType="1"/>
          </p:cNvSpPr>
          <p:nvPr/>
        </p:nvSpPr>
        <p:spPr bwMode="auto">
          <a:xfrm>
            <a:off x="5105400" y="2362200"/>
            <a:ext cx="0" cy="1447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6" name="Line 54"/>
          <p:cNvSpPr>
            <a:spLocks noChangeShapeType="1"/>
          </p:cNvSpPr>
          <p:nvPr/>
        </p:nvSpPr>
        <p:spPr bwMode="auto">
          <a:xfrm>
            <a:off x="1219200" y="41910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97" name="Oval 55"/>
          <p:cNvSpPr>
            <a:spLocks noChangeArrowheads="1"/>
          </p:cNvSpPr>
          <p:nvPr/>
        </p:nvSpPr>
        <p:spPr bwMode="auto">
          <a:xfrm>
            <a:off x="1371600" y="32766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98" name="Line 57"/>
          <p:cNvSpPr>
            <a:spLocks noChangeShapeType="1"/>
          </p:cNvSpPr>
          <p:nvPr/>
        </p:nvSpPr>
        <p:spPr bwMode="auto">
          <a:xfrm>
            <a:off x="1828800" y="37338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9" name="WordArt 58"/>
          <p:cNvSpPr>
            <a:spLocks noChangeArrowheads="1" noChangeShapeType="1" noTextEdit="1"/>
          </p:cNvSpPr>
          <p:nvPr/>
        </p:nvSpPr>
        <p:spPr bwMode="auto">
          <a:xfrm>
            <a:off x="304800" y="32004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S</a:t>
            </a:r>
          </a:p>
        </p:txBody>
      </p:sp>
      <p:sp>
        <p:nvSpPr>
          <p:cNvPr id="224300" name="Line 59"/>
          <p:cNvSpPr>
            <a:spLocks noChangeShapeType="1"/>
          </p:cNvSpPr>
          <p:nvPr/>
        </p:nvSpPr>
        <p:spPr bwMode="auto">
          <a:xfrm>
            <a:off x="1828800" y="28194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1" name="Text Box 61"/>
          <p:cNvSpPr txBox="1">
            <a:spLocks noChangeArrowheads="1"/>
          </p:cNvSpPr>
          <p:nvPr/>
        </p:nvSpPr>
        <p:spPr bwMode="auto">
          <a:xfrm>
            <a:off x="1524000" y="4038600"/>
            <a:ext cx="5334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200"/>
              <a:t>…</a:t>
            </a:r>
          </a:p>
        </p:txBody>
      </p:sp>
      <p:sp>
        <p:nvSpPr>
          <p:cNvPr id="224302" name="Line 63"/>
          <p:cNvSpPr>
            <a:spLocks noChangeShapeType="1"/>
          </p:cNvSpPr>
          <p:nvPr/>
        </p:nvSpPr>
        <p:spPr bwMode="auto">
          <a:xfrm flipH="1">
            <a:off x="6553200" y="2514600"/>
            <a:ext cx="1588"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3" name="Line 64"/>
          <p:cNvSpPr>
            <a:spLocks noChangeShapeType="1"/>
          </p:cNvSpPr>
          <p:nvPr/>
        </p:nvSpPr>
        <p:spPr bwMode="auto">
          <a:xfrm flipH="1">
            <a:off x="5562600" y="2514600"/>
            <a:ext cx="99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4" name="Line 65"/>
          <p:cNvSpPr>
            <a:spLocks noChangeShapeType="1"/>
          </p:cNvSpPr>
          <p:nvPr/>
        </p:nvSpPr>
        <p:spPr bwMode="auto">
          <a:xfrm>
            <a:off x="5562600" y="23622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5" name="Line 66"/>
          <p:cNvSpPr>
            <a:spLocks noChangeShapeType="1"/>
          </p:cNvSpPr>
          <p:nvPr/>
        </p:nvSpPr>
        <p:spPr bwMode="auto">
          <a:xfrm>
            <a:off x="3733800" y="2362200"/>
            <a:ext cx="0" cy="1295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6" name="Line 67"/>
          <p:cNvSpPr>
            <a:spLocks noChangeShapeType="1"/>
          </p:cNvSpPr>
          <p:nvPr/>
        </p:nvSpPr>
        <p:spPr bwMode="auto">
          <a:xfrm flipH="1">
            <a:off x="3733800" y="3657600"/>
            <a:ext cx="2895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7" name="Line 68"/>
          <p:cNvSpPr>
            <a:spLocks noChangeShapeType="1"/>
          </p:cNvSpPr>
          <p:nvPr/>
        </p:nvSpPr>
        <p:spPr bwMode="auto">
          <a:xfrm flipH="1">
            <a:off x="6629400" y="3657600"/>
            <a:ext cx="1588" cy="533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8" name="Text Box 69"/>
          <p:cNvSpPr txBox="1">
            <a:spLocks noChangeArrowheads="1"/>
          </p:cNvSpPr>
          <p:nvPr/>
        </p:nvSpPr>
        <p:spPr bwMode="auto">
          <a:xfrm>
            <a:off x="6858000" y="4038600"/>
            <a:ext cx="5334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200"/>
              <a:t>…</a:t>
            </a:r>
          </a:p>
        </p:txBody>
      </p:sp>
      <p:sp>
        <p:nvSpPr>
          <p:cNvPr id="224309" name="Line 70"/>
          <p:cNvSpPr>
            <a:spLocks noChangeShapeType="1"/>
          </p:cNvSpPr>
          <p:nvPr/>
        </p:nvSpPr>
        <p:spPr bwMode="auto">
          <a:xfrm>
            <a:off x="1219200" y="5486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310" name="Line 71"/>
          <p:cNvSpPr>
            <a:spLocks noChangeShapeType="1"/>
          </p:cNvSpPr>
          <p:nvPr/>
        </p:nvSpPr>
        <p:spPr bwMode="auto">
          <a:xfrm>
            <a:off x="1828800" y="5029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11" name="Oval 72"/>
          <p:cNvSpPr>
            <a:spLocks noChangeArrowheads="1"/>
          </p:cNvSpPr>
          <p:nvPr/>
        </p:nvSpPr>
        <p:spPr bwMode="auto">
          <a:xfrm>
            <a:off x="1371600" y="4572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312" name="WordArt 73"/>
          <p:cNvSpPr>
            <a:spLocks noChangeArrowheads="1" noChangeShapeType="1" noTextEdit="1"/>
          </p:cNvSpPr>
          <p:nvPr/>
        </p:nvSpPr>
        <p:spPr bwMode="auto">
          <a:xfrm>
            <a:off x="381000" y="48006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Release</a:t>
            </a:r>
          </a:p>
        </p:txBody>
      </p:sp>
      <p:sp>
        <p:nvSpPr>
          <p:cNvPr id="224313" name="Line 74"/>
          <p:cNvSpPr>
            <a:spLocks noChangeShapeType="1"/>
          </p:cNvSpPr>
          <p:nvPr/>
        </p:nvSpPr>
        <p:spPr bwMode="auto">
          <a:xfrm>
            <a:off x="1600200" y="5486400"/>
            <a:ext cx="0" cy="457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4" name="Line 75"/>
          <p:cNvSpPr>
            <a:spLocks noChangeShapeType="1"/>
          </p:cNvSpPr>
          <p:nvPr/>
        </p:nvSpPr>
        <p:spPr bwMode="auto">
          <a:xfrm flipH="1">
            <a:off x="304800" y="5943600"/>
            <a:ext cx="12954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5" name="Line 76"/>
          <p:cNvSpPr>
            <a:spLocks noChangeShapeType="1"/>
          </p:cNvSpPr>
          <p:nvPr/>
        </p:nvSpPr>
        <p:spPr bwMode="auto">
          <a:xfrm flipV="1">
            <a:off x="304800" y="1524000"/>
            <a:ext cx="0" cy="441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6" name="Line 77"/>
          <p:cNvSpPr>
            <a:spLocks noChangeShapeType="1"/>
          </p:cNvSpPr>
          <p:nvPr/>
        </p:nvSpPr>
        <p:spPr bwMode="auto">
          <a:xfrm>
            <a:off x="304800" y="1524000"/>
            <a:ext cx="29718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7" name="Line 80"/>
          <p:cNvSpPr>
            <a:spLocks noChangeShapeType="1"/>
          </p:cNvSpPr>
          <p:nvPr/>
        </p:nvSpPr>
        <p:spPr bwMode="auto">
          <a:xfrm>
            <a:off x="3276600" y="1524000"/>
            <a:ext cx="15240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18" name="Line 81"/>
          <p:cNvSpPr>
            <a:spLocks noChangeShapeType="1"/>
          </p:cNvSpPr>
          <p:nvPr/>
        </p:nvSpPr>
        <p:spPr bwMode="auto">
          <a:xfrm>
            <a:off x="1981200" y="5486400"/>
            <a:ext cx="0" cy="533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9" name="Line 82"/>
          <p:cNvSpPr>
            <a:spLocks noChangeShapeType="1"/>
          </p:cNvSpPr>
          <p:nvPr/>
        </p:nvSpPr>
        <p:spPr bwMode="auto">
          <a:xfrm flipH="1">
            <a:off x="228600" y="6019800"/>
            <a:ext cx="1752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0" name="Line 83"/>
          <p:cNvSpPr>
            <a:spLocks noChangeShapeType="1"/>
          </p:cNvSpPr>
          <p:nvPr/>
        </p:nvSpPr>
        <p:spPr bwMode="auto">
          <a:xfrm flipV="1">
            <a:off x="228600" y="1447800"/>
            <a:ext cx="0" cy="45720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1" name="Line 84"/>
          <p:cNvSpPr>
            <a:spLocks noChangeShapeType="1"/>
          </p:cNvSpPr>
          <p:nvPr/>
        </p:nvSpPr>
        <p:spPr bwMode="auto">
          <a:xfrm>
            <a:off x="228600" y="1447800"/>
            <a:ext cx="480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2" name="Line 85"/>
          <p:cNvSpPr>
            <a:spLocks noChangeShapeType="1"/>
          </p:cNvSpPr>
          <p:nvPr/>
        </p:nvSpPr>
        <p:spPr bwMode="auto">
          <a:xfrm>
            <a:off x="5029200" y="1447800"/>
            <a:ext cx="22860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23" name="Line 86"/>
          <p:cNvSpPr>
            <a:spLocks noChangeShapeType="1"/>
          </p:cNvSpPr>
          <p:nvPr/>
        </p:nvSpPr>
        <p:spPr bwMode="auto">
          <a:xfrm>
            <a:off x="6553200" y="5486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324" name="Line 87"/>
          <p:cNvSpPr>
            <a:spLocks noChangeShapeType="1"/>
          </p:cNvSpPr>
          <p:nvPr/>
        </p:nvSpPr>
        <p:spPr bwMode="auto">
          <a:xfrm>
            <a:off x="7162800" y="5029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25" name="Oval 88"/>
          <p:cNvSpPr>
            <a:spLocks noChangeArrowheads="1"/>
          </p:cNvSpPr>
          <p:nvPr/>
        </p:nvSpPr>
        <p:spPr bwMode="auto">
          <a:xfrm>
            <a:off x="6705600" y="4572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326" name="Line 89"/>
          <p:cNvSpPr>
            <a:spLocks noChangeShapeType="1"/>
          </p:cNvSpPr>
          <p:nvPr/>
        </p:nvSpPr>
        <p:spPr bwMode="auto">
          <a:xfrm>
            <a:off x="7391400" y="5486400"/>
            <a:ext cx="0" cy="457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7" name="Line 90"/>
          <p:cNvSpPr>
            <a:spLocks noChangeShapeType="1"/>
          </p:cNvSpPr>
          <p:nvPr/>
        </p:nvSpPr>
        <p:spPr bwMode="auto">
          <a:xfrm>
            <a:off x="6934200" y="5486400"/>
            <a:ext cx="0" cy="533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8" name="Line 91"/>
          <p:cNvSpPr>
            <a:spLocks noChangeShapeType="1"/>
          </p:cNvSpPr>
          <p:nvPr/>
        </p:nvSpPr>
        <p:spPr bwMode="auto">
          <a:xfrm flipH="1">
            <a:off x="7391400" y="5943600"/>
            <a:ext cx="1371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9" name="Line 92"/>
          <p:cNvSpPr>
            <a:spLocks noChangeShapeType="1"/>
          </p:cNvSpPr>
          <p:nvPr/>
        </p:nvSpPr>
        <p:spPr bwMode="auto">
          <a:xfrm flipV="1">
            <a:off x="8763000" y="1524000"/>
            <a:ext cx="0" cy="441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0" name="Line 93"/>
          <p:cNvSpPr>
            <a:spLocks noChangeShapeType="1"/>
          </p:cNvSpPr>
          <p:nvPr/>
        </p:nvSpPr>
        <p:spPr bwMode="auto">
          <a:xfrm>
            <a:off x="5791200" y="1524000"/>
            <a:ext cx="29718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1" name="Line 94"/>
          <p:cNvSpPr>
            <a:spLocks noChangeShapeType="1"/>
          </p:cNvSpPr>
          <p:nvPr/>
        </p:nvSpPr>
        <p:spPr bwMode="auto">
          <a:xfrm flipH="1">
            <a:off x="5562600" y="1524000"/>
            <a:ext cx="22860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32" name="Line 95"/>
          <p:cNvSpPr>
            <a:spLocks noChangeShapeType="1"/>
          </p:cNvSpPr>
          <p:nvPr/>
        </p:nvSpPr>
        <p:spPr bwMode="auto">
          <a:xfrm flipH="1">
            <a:off x="6934200" y="6019800"/>
            <a:ext cx="19050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3" name="Line 96"/>
          <p:cNvSpPr>
            <a:spLocks noChangeShapeType="1"/>
          </p:cNvSpPr>
          <p:nvPr/>
        </p:nvSpPr>
        <p:spPr bwMode="auto">
          <a:xfrm flipV="1">
            <a:off x="8839200" y="1371600"/>
            <a:ext cx="0" cy="4648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4" name="Line 98"/>
          <p:cNvSpPr>
            <a:spLocks noChangeShapeType="1"/>
          </p:cNvSpPr>
          <p:nvPr/>
        </p:nvSpPr>
        <p:spPr bwMode="auto">
          <a:xfrm>
            <a:off x="4038600" y="1371600"/>
            <a:ext cx="480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5" name="Line 99"/>
          <p:cNvSpPr>
            <a:spLocks noChangeShapeType="1"/>
          </p:cNvSpPr>
          <p:nvPr/>
        </p:nvSpPr>
        <p:spPr bwMode="auto">
          <a:xfrm flipH="1">
            <a:off x="3733800" y="1371600"/>
            <a:ext cx="304800" cy="533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36" name="WordArt 100"/>
          <p:cNvSpPr>
            <a:spLocks noChangeArrowheads="1" noChangeShapeType="1" noTextEdit="1"/>
          </p:cNvSpPr>
          <p:nvPr/>
        </p:nvSpPr>
        <p:spPr bwMode="auto">
          <a:xfrm>
            <a:off x="7543800" y="44958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Release</a:t>
            </a:r>
          </a:p>
        </p:txBody>
      </p:sp>
      <p:sp>
        <p:nvSpPr>
          <p:cNvPr id="224337" name="Date Placeholder 3"/>
          <p:cNvSpPr>
            <a:spLocks noGrp="1"/>
          </p:cNvSpPr>
          <p:nvPr>
            <p:ph type="dt" sz="quarter" idx="10"/>
          </p:nvPr>
        </p:nvSpPr>
        <p:spPr>
          <a:noFill/>
        </p:spPr>
        <p:txBody>
          <a:bodyPr/>
          <a:lstStyle/>
          <a:p>
            <a:fld id="{13AA3DC4-D217-3944-8A3D-555689992B0B}"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8162611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6307" name="Slide Number Placeholder 5"/>
          <p:cNvSpPr>
            <a:spLocks noGrp="1"/>
          </p:cNvSpPr>
          <p:nvPr>
            <p:ph type="sldNum" sz="quarter" idx="12"/>
          </p:nvPr>
        </p:nvSpPr>
        <p:spPr>
          <a:noFill/>
        </p:spPr>
        <p:txBody>
          <a:bodyPr/>
          <a:lstStyle/>
          <a:p>
            <a:fld id="{90E4C30B-BB52-CC46-A71D-3E395C0765BC}"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2263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Vector Addition</a:t>
            </a:r>
          </a:p>
        </p:txBody>
      </p:sp>
      <p:sp>
        <p:nvSpPr>
          <p:cNvPr id="226309" name="Rectangle 3"/>
          <p:cNvSpPr>
            <a:spLocks noGrp="1" noChangeArrowheads="1"/>
          </p:cNvSpPr>
          <p:nvPr>
            <p:ph type="body" idx="1"/>
          </p:nvPr>
        </p:nvSpPr>
        <p:spPr/>
        <p:txBody>
          <a:bodyPr/>
          <a:lstStyle/>
          <a:p>
            <a:r>
              <a:rPr lang="en-US" sz="2400">
                <a:ea typeface="ＭＳ Ｐゴシック" pitchFamily="-111" charset="-128"/>
                <a:cs typeface="ＭＳ Ｐゴシック" pitchFamily="-111" charset="-128"/>
              </a:rPr>
              <a:t>Start with a finite set of vectors in integer n-space.</a:t>
            </a:r>
          </a:p>
          <a:p>
            <a:r>
              <a:rPr lang="en-US" sz="2400">
                <a:ea typeface="ＭＳ Ｐゴシック" pitchFamily="-111" charset="-128"/>
                <a:cs typeface="ＭＳ Ｐゴシック" pitchFamily="-111" charset="-128"/>
              </a:rPr>
              <a:t>Start with a single point with non-negative integral coefficients.</a:t>
            </a:r>
          </a:p>
          <a:p>
            <a:r>
              <a:rPr lang="en-US" sz="2400">
                <a:ea typeface="ＭＳ Ｐゴシック" pitchFamily="-111" charset="-128"/>
                <a:cs typeface="ＭＳ Ｐゴシック" pitchFamily="-111" charset="-128"/>
              </a:rPr>
              <a:t>Can apply a vector only if the resultant point has non-negative coefficients.</a:t>
            </a:r>
          </a:p>
          <a:p>
            <a:r>
              <a:rPr lang="en-US" sz="2400">
                <a:ea typeface="ＭＳ Ｐゴシック" pitchFamily="-111" charset="-128"/>
                <a:cs typeface="ＭＳ Ｐゴシック" pitchFamily="-111" charset="-128"/>
              </a:rPr>
              <a:t>Choose randomly among acceptable vectors.</a:t>
            </a:r>
          </a:p>
          <a:p>
            <a:r>
              <a:rPr lang="en-US" sz="2400">
                <a:ea typeface="ＭＳ Ｐゴシック" pitchFamily="-111" charset="-128"/>
                <a:cs typeface="ＭＳ Ｐゴシック" pitchFamily="-111" charset="-128"/>
              </a:rPr>
              <a:t>This generates the set of reachable points.</a:t>
            </a:r>
          </a:p>
          <a:p>
            <a:r>
              <a:rPr lang="en-US" sz="2400">
                <a:ea typeface="ＭＳ Ｐゴシック" pitchFamily="-111" charset="-128"/>
                <a:cs typeface="ＭＳ Ｐゴシック" pitchFamily="-111" charset="-128"/>
              </a:rPr>
              <a:t>Vector addition systems are equivalent to Petri Nets.</a:t>
            </a:r>
          </a:p>
          <a:p>
            <a:r>
              <a:rPr lang="en-US" sz="2400">
                <a:ea typeface="ＭＳ Ｐゴシック" pitchFamily="-111" charset="-128"/>
                <a:cs typeface="ＭＳ Ｐゴシック" pitchFamily="-111" charset="-128"/>
              </a:rPr>
              <a:t>If order vectors, these are equivalent to FRS. </a:t>
            </a:r>
          </a:p>
        </p:txBody>
      </p:sp>
      <p:sp>
        <p:nvSpPr>
          <p:cNvPr id="226310" name="Date Placeholder 3"/>
          <p:cNvSpPr>
            <a:spLocks noGrp="1"/>
          </p:cNvSpPr>
          <p:nvPr>
            <p:ph type="dt" sz="quarter" idx="10"/>
          </p:nvPr>
        </p:nvSpPr>
        <p:spPr>
          <a:noFill/>
        </p:spPr>
        <p:txBody>
          <a:bodyPr/>
          <a:lstStyle/>
          <a:p>
            <a:fld id="{7898ED32-014F-FA49-AB68-8883F31C03BB}"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7888991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8355" name="Slide Number Placeholder 5"/>
          <p:cNvSpPr>
            <a:spLocks noGrp="1"/>
          </p:cNvSpPr>
          <p:nvPr>
            <p:ph type="sldNum" sz="quarter" idx="12"/>
          </p:nvPr>
        </p:nvSpPr>
        <p:spPr>
          <a:noFill/>
        </p:spPr>
        <p:txBody>
          <a:bodyPr/>
          <a:lstStyle/>
          <a:p>
            <a:fld id="{FB854AA7-A232-614E-B1F4-E13F4380AA3C}"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2283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Vectors as Resource Models</a:t>
            </a:r>
          </a:p>
        </p:txBody>
      </p:sp>
      <p:sp>
        <p:nvSpPr>
          <p:cNvPr id="228357"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Each component of a point in </a:t>
            </a:r>
            <a:r>
              <a:rPr lang="en-US" b="1"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-space represents the quantity of a particular resource.</a:t>
            </a:r>
          </a:p>
          <a:p>
            <a:pPr>
              <a:lnSpc>
                <a:spcPct val="90000"/>
              </a:lnSpc>
            </a:pPr>
            <a:r>
              <a:rPr lang="en-US" dirty="0">
                <a:ea typeface="ＭＳ Ｐゴシック" pitchFamily="-111" charset="-128"/>
                <a:cs typeface="ＭＳ Ｐゴシック" pitchFamily="-111" charset="-128"/>
              </a:rPr>
              <a:t>The vectors represent processes that consume and produce resources.</a:t>
            </a:r>
          </a:p>
          <a:p>
            <a:pPr>
              <a:lnSpc>
                <a:spcPct val="90000"/>
              </a:lnSpc>
            </a:pPr>
            <a:r>
              <a:rPr lang="en-US" dirty="0">
                <a:ea typeface="ＭＳ Ｐゴシック" pitchFamily="-111" charset="-128"/>
                <a:cs typeface="ＭＳ Ｐゴシック" pitchFamily="-111" charset="-128"/>
              </a:rPr>
              <a:t>The issues are safety (do we avoid bad states) and </a:t>
            </a:r>
            <a:r>
              <a:rPr lang="en-US" dirty="0" err="1">
                <a:ea typeface="ＭＳ Ｐゴシック" pitchFamily="-111" charset="-128"/>
                <a:cs typeface="ＭＳ Ｐゴシック" pitchFamily="-111" charset="-128"/>
              </a:rPr>
              <a:t>liveness</a:t>
            </a:r>
            <a:r>
              <a:rPr lang="en-US" dirty="0">
                <a:ea typeface="ＭＳ Ｐゴシック" pitchFamily="-111" charset="-128"/>
                <a:cs typeface="ＭＳ Ｐゴシック" pitchFamily="-111" charset="-128"/>
              </a:rPr>
              <a:t> (do we attain a desired state).</a:t>
            </a:r>
          </a:p>
          <a:p>
            <a:pPr>
              <a:lnSpc>
                <a:spcPct val="90000"/>
              </a:lnSpc>
            </a:pPr>
            <a:r>
              <a:rPr lang="en-US" dirty="0">
                <a:ea typeface="ＭＳ Ｐゴシック" pitchFamily="-111" charset="-128"/>
                <a:cs typeface="ＭＳ Ｐゴシック" pitchFamily="-111" charset="-128"/>
              </a:rPr>
              <a:t>Issues are deadlock, starvation, etc.</a:t>
            </a:r>
          </a:p>
        </p:txBody>
      </p:sp>
      <p:sp>
        <p:nvSpPr>
          <p:cNvPr id="228358" name="Date Placeholder 3"/>
          <p:cNvSpPr>
            <a:spLocks noGrp="1"/>
          </p:cNvSpPr>
          <p:nvPr>
            <p:ph type="dt" sz="quarter" idx="10"/>
          </p:nvPr>
        </p:nvSpPr>
        <p:spPr>
          <a:noFill/>
        </p:spPr>
        <p:txBody>
          <a:bodyPr/>
          <a:lstStyle/>
          <a:p>
            <a:fld id="{87EF0641-B74B-3941-A9A3-0F444464BE9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29430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ea typeface="ＭＳ Ｐゴシック" pitchFamily="-111" charset="-128"/>
                <a:cs typeface="ＭＳ Ｐゴシック" pitchFamily="-111" charset="-128"/>
              </a:rPr>
              <a:t>Procedure (Program)</a:t>
            </a:r>
          </a:p>
        </p:txBody>
      </p:sp>
      <p:sp>
        <p:nvSpPr>
          <p:cNvPr id="54275" name="Content Placeholder 2"/>
          <p:cNvSpPr>
            <a:spLocks noGrp="1"/>
          </p:cNvSpPr>
          <p:nvPr>
            <p:ph idx="1"/>
          </p:nvPr>
        </p:nvSpPr>
        <p:spPr/>
        <p:txBody>
          <a:bodyPr/>
          <a:lstStyle/>
          <a:p>
            <a:pPr marL="457200" lvl="1" indent="-457200" eaLnBrk="1" hangingPunct="1"/>
            <a:r>
              <a:rPr lang="en-US" sz="2400" dirty="0"/>
              <a:t>A finite set of operations (statements) such that</a:t>
            </a:r>
          </a:p>
          <a:p>
            <a:pPr marL="982663" lvl="2" indent="-342900" eaLnBrk="1" hangingPunct="1"/>
            <a:r>
              <a:rPr lang="en-US" sz="2200" dirty="0">
                <a:ea typeface="ＭＳ Ｐゴシック" pitchFamily="-111" charset="-128"/>
              </a:rPr>
              <a:t>Each statement is finitely presented and formed from a predetermined finite set of symbols and is constrained by some set of language syntax rules.</a:t>
            </a:r>
          </a:p>
          <a:p>
            <a:pPr marL="982663" lvl="2" indent="-342900" eaLnBrk="1" hangingPunct="1"/>
            <a:r>
              <a:rPr lang="en-US" sz="2200" dirty="0">
                <a:ea typeface="ＭＳ Ｐゴシック" pitchFamily="-111" charset="-128"/>
              </a:rPr>
              <a:t>The current state of the machine model is finitely presentable.</a:t>
            </a:r>
          </a:p>
          <a:p>
            <a:pPr marL="982663" lvl="2" indent="-342900" eaLnBrk="1" hangingPunct="1"/>
            <a:r>
              <a:rPr lang="en-US" sz="2200" dirty="0">
                <a:ea typeface="ＭＳ Ｐゴシック" pitchFamily="-111" charset="-128"/>
              </a:rPr>
              <a:t>The semantic rules of the language specify the effects of the operations on the machine’s state and the order in which these operations are executed. </a:t>
            </a:r>
          </a:p>
          <a:p>
            <a:pPr marL="982663" lvl="2" indent="-342900" eaLnBrk="1" hangingPunct="1"/>
            <a:r>
              <a:rPr lang="en-US" sz="2200" dirty="0">
                <a:ea typeface="ＭＳ Ｐゴシック" pitchFamily="-111" charset="-128"/>
              </a:rPr>
              <a:t>If the procedure (eventually) halts when started on some input, it produces the correct answer to this given instance of the problem.</a:t>
            </a:r>
          </a:p>
        </p:txBody>
      </p:sp>
      <p:sp>
        <p:nvSpPr>
          <p:cNvPr id="54276" name="Date Placeholder 3"/>
          <p:cNvSpPr>
            <a:spLocks noGrp="1"/>
          </p:cNvSpPr>
          <p:nvPr>
            <p:ph type="dt" sz="quarter" idx="10"/>
          </p:nvPr>
        </p:nvSpPr>
        <p:spPr>
          <a:noFill/>
        </p:spPr>
        <p:txBody>
          <a:bodyPr/>
          <a:lstStyle/>
          <a:p>
            <a:fld id="{0EA55AF9-862B-DC43-A1C1-BF5F726CBC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427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4278" name="Slide Number Placeholder 5"/>
          <p:cNvSpPr>
            <a:spLocks noGrp="1"/>
          </p:cNvSpPr>
          <p:nvPr>
            <p:ph type="sldNum" sz="quarter" idx="12"/>
          </p:nvPr>
        </p:nvSpPr>
        <p:spPr>
          <a:noFill/>
        </p:spPr>
        <p:txBody>
          <a:bodyPr/>
          <a:lstStyle/>
          <a:p>
            <a:fld id="{46AD6FB5-E121-F34D-89C2-AA2B2BF9F661}" type="slidenum">
              <a:rPr lang="en-US">
                <a:latin typeface="Arial" pitchFamily="-111" charset="0"/>
                <a:ea typeface="ＭＳ Ｐゴシック" pitchFamily="-111" charset="-128"/>
                <a:cs typeface="ＭＳ Ｐゴシック" pitchFamily="-111" charset="-128"/>
              </a:rPr>
              <a:pPr/>
              <a:t>28</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30403" name="Slide Number Placeholder 5"/>
          <p:cNvSpPr>
            <a:spLocks noGrp="1"/>
          </p:cNvSpPr>
          <p:nvPr>
            <p:ph type="sldNum" sz="quarter" idx="12"/>
          </p:nvPr>
        </p:nvSpPr>
        <p:spPr>
          <a:noFill/>
        </p:spPr>
        <p:txBody>
          <a:bodyPr/>
          <a:lstStyle/>
          <a:p>
            <a:fld id="{5D70E1C2-5803-534E-B4FD-38FF568B77F5}"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2304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Factors with Residues</a:t>
            </a:r>
          </a:p>
        </p:txBody>
      </p:sp>
      <p:sp>
        <p:nvSpPr>
          <p:cNvPr id="230405"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Rules are of form</a:t>
            </a:r>
          </a:p>
          <a:p>
            <a:pPr lvl="1"/>
            <a:r>
              <a:rPr lang="en-US" sz="2400" b="1" dirty="0" err="1"/>
              <a:t>a</a:t>
            </a:r>
            <a:r>
              <a:rPr lang="en-US" sz="2400" b="1" baseline="-25000" dirty="0" err="1"/>
              <a:t>i</a:t>
            </a:r>
            <a:r>
              <a:rPr lang="en-US" sz="2400" b="1" dirty="0"/>
              <a:t> x + c</a:t>
            </a:r>
            <a:r>
              <a:rPr lang="en-US" sz="2400" b="1" baseline="-25000" dirty="0"/>
              <a:t>i</a:t>
            </a:r>
            <a:r>
              <a:rPr lang="en-US" sz="2400" b="1" dirty="0"/>
              <a:t>   </a:t>
            </a:r>
            <a:r>
              <a:rPr lang="en-US" sz="2400" b="1" dirty="0">
                <a:sym typeface="Symbol" pitchFamily="-111" charset="2"/>
              </a:rPr>
              <a:t></a:t>
            </a:r>
            <a:r>
              <a:rPr lang="en-US" sz="2400" b="1" dirty="0"/>
              <a:t>   b</a:t>
            </a:r>
            <a:r>
              <a:rPr lang="en-US" sz="2400" b="1" baseline="-25000" dirty="0"/>
              <a:t>i</a:t>
            </a:r>
            <a:r>
              <a:rPr lang="en-US" sz="2400" b="1" dirty="0"/>
              <a:t> x + d</a:t>
            </a:r>
            <a:r>
              <a:rPr lang="en-US" sz="2400" b="1" baseline="-25000" dirty="0"/>
              <a:t>i</a:t>
            </a:r>
          </a:p>
          <a:p>
            <a:pPr lvl="1"/>
            <a:r>
              <a:rPr lang="en-US" sz="2400" dirty="0"/>
              <a:t>There are </a:t>
            </a:r>
            <a:r>
              <a:rPr lang="en-US" sz="2400" b="1" dirty="0"/>
              <a:t>n</a:t>
            </a:r>
            <a:r>
              <a:rPr lang="en-US" sz="2400" dirty="0"/>
              <a:t> such rules</a:t>
            </a:r>
          </a:p>
          <a:p>
            <a:pPr lvl="1"/>
            <a:r>
              <a:rPr lang="en-US" sz="2400" dirty="0"/>
              <a:t>Can apply if number is such that you get a residue (remainder) </a:t>
            </a:r>
            <a:r>
              <a:rPr lang="en-US" sz="2400" b="1" dirty="0"/>
              <a:t>c</a:t>
            </a:r>
            <a:r>
              <a:rPr lang="en-US" sz="2400" b="1" baseline="-25000" dirty="0"/>
              <a:t>i</a:t>
            </a:r>
            <a:r>
              <a:rPr lang="en-US" sz="2400" dirty="0"/>
              <a:t> when you divide by </a:t>
            </a:r>
            <a:r>
              <a:rPr lang="en-US" sz="2400" b="1" dirty="0" err="1"/>
              <a:t>a</a:t>
            </a:r>
            <a:r>
              <a:rPr lang="en-US" sz="2400" b="1" baseline="-25000" dirty="0" err="1"/>
              <a:t>i</a:t>
            </a:r>
            <a:endParaRPr lang="en-US" sz="2400" b="1" dirty="0"/>
          </a:p>
          <a:p>
            <a:pPr lvl="1"/>
            <a:r>
              <a:rPr lang="en-US" sz="2400" dirty="0"/>
              <a:t>Take quotient </a:t>
            </a:r>
            <a:r>
              <a:rPr lang="en-US" sz="2400" b="1" dirty="0"/>
              <a:t>x</a:t>
            </a:r>
            <a:r>
              <a:rPr lang="en-US" sz="2400" dirty="0"/>
              <a:t> and produce a new number </a:t>
            </a:r>
            <a:br>
              <a:rPr lang="en-US" sz="2400" dirty="0"/>
            </a:br>
            <a:r>
              <a:rPr lang="en-US" sz="2400" b="1" dirty="0"/>
              <a:t>b</a:t>
            </a:r>
            <a:r>
              <a:rPr lang="en-US" sz="2400" b="1" baseline="-25000" dirty="0"/>
              <a:t>i</a:t>
            </a:r>
            <a:r>
              <a:rPr lang="en-US" sz="2400" b="1" dirty="0"/>
              <a:t> x + d</a:t>
            </a:r>
            <a:r>
              <a:rPr lang="en-US" sz="2400" b="1" baseline="-25000" dirty="0"/>
              <a:t>i</a:t>
            </a:r>
            <a:endParaRPr lang="en-US" sz="2400" b="1" dirty="0"/>
          </a:p>
          <a:p>
            <a:pPr lvl="1"/>
            <a:r>
              <a:rPr lang="en-US" sz="2400" dirty="0"/>
              <a:t>Can apply any applicable one (no order)</a:t>
            </a:r>
          </a:p>
          <a:p>
            <a:r>
              <a:rPr lang="en-US" sz="2800" dirty="0">
                <a:ea typeface="ＭＳ Ｐゴシック" pitchFamily="-111" charset="-128"/>
                <a:cs typeface="ＭＳ Ｐゴシック" pitchFamily="-111" charset="-128"/>
              </a:rPr>
              <a:t>These systems are equivalent to Register Machines.</a:t>
            </a:r>
          </a:p>
        </p:txBody>
      </p:sp>
      <p:sp>
        <p:nvSpPr>
          <p:cNvPr id="230406" name="Date Placeholder 3"/>
          <p:cNvSpPr>
            <a:spLocks noGrp="1"/>
          </p:cNvSpPr>
          <p:nvPr>
            <p:ph type="dt" sz="quarter" idx="10"/>
          </p:nvPr>
        </p:nvSpPr>
        <p:spPr>
          <a:noFill/>
        </p:spPr>
        <p:txBody>
          <a:bodyPr/>
          <a:lstStyle/>
          <a:p>
            <a:fld id="{ADDFF207-2B3D-5943-BD49-AF0085EE719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0063694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32451" name="Slide Number Placeholder 5"/>
          <p:cNvSpPr>
            <a:spLocks noGrp="1"/>
          </p:cNvSpPr>
          <p:nvPr>
            <p:ph type="sldNum" sz="quarter" idx="12"/>
          </p:nvPr>
        </p:nvSpPr>
        <p:spPr>
          <a:noFill/>
        </p:spPr>
        <p:txBody>
          <a:bodyPr/>
          <a:lstStyle/>
          <a:p>
            <a:fld id="{2F37618B-4692-8948-B133-15C115AE924F}"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2324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Abelian Semi-Group</a:t>
            </a:r>
          </a:p>
        </p:txBody>
      </p:sp>
      <p:sp>
        <p:nvSpPr>
          <p:cNvPr id="232453" name="Rectangle 3"/>
          <p:cNvSpPr>
            <a:spLocks noGrp="1" noChangeArrowheads="1"/>
          </p:cNvSpPr>
          <p:nvPr>
            <p:ph type="body" idx="1"/>
          </p:nvPr>
        </p:nvSpPr>
        <p:spPr/>
        <p:txBody>
          <a:bodyPr/>
          <a:lstStyle/>
          <a:p>
            <a:pPr marL="609600" indent="-609600">
              <a:buFontTx/>
              <a:buNone/>
            </a:pPr>
            <a:r>
              <a:rPr lang="en-US" sz="2800" b="1" dirty="0">
                <a:solidFill>
                  <a:srgbClr val="333333"/>
                </a:solidFill>
                <a:ea typeface="ＭＳ Ｐゴシック" pitchFamily="-111" charset="-128"/>
                <a:cs typeface="ＭＳ Ｐゴシック" pitchFamily="-111" charset="-128"/>
              </a:rPr>
              <a:t>S = (G, •) </a:t>
            </a:r>
            <a:r>
              <a:rPr lang="en-US" sz="2800" dirty="0">
                <a:solidFill>
                  <a:srgbClr val="333333"/>
                </a:solidFill>
                <a:ea typeface="ＭＳ Ｐゴシック" pitchFamily="-111" charset="-128"/>
                <a:cs typeface="ＭＳ Ｐゴシック" pitchFamily="-111" charset="-128"/>
              </a:rPr>
              <a:t>is a semi-group if</a:t>
            </a:r>
          </a:p>
          <a:p>
            <a:pPr marL="990600" lvl="1" indent="-533400">
              <a:buFontTx/>
              <a:buNone/>
            </a:pPr>
            <a:r>
              <a:rPr lang="en-US" sz="2400" b="1" dirty="0">
                <a:solidFill>
                  <a:srgbClr val="333333"/>
                </a:solidFill>
              </a:rPr>
              <a:t>G</a:t>
            </a:r>
            <a:r>
              <a:rPr lang="en-US" sz="2400" dirty="0">
                <a:solidFill>
                  <a:srgbClr val="333333"/>
                </a:solidFill>
              </a:rPr>
              <a:t> is a set, </a:t>
            </a:r>
            <a:r>
              <a:rPr lang="en-US" sz="2400" b="1" dirty="0">
                <a:solidFill>
                  <a:srgbClr val="333333"/>
                </a:solidFill>
              </a:rPr>
              <a:t>•</a:t>
            </a:r>
            <a:r>
              <a:rPr lang="en-US" sz="2400" dirty="0">
                <a:solidFill>
                  <a:srgbClr val="333333"/>
                </a:solidFill>
              </a:rPr>
              <a:t> is a binary operator, and</a:t>
            </a:r>
          </a:p>
          <a:p>
            <a:pPr marL="990600" lvl="1" indent="-533400">
              <a:buFont typeface="Times" pitchFamily="-111" charset="0"/>
              <a:buAutoNum type="arabicPeriod"/>
            </a:pPr>
            <a:r>
              <a:rPr lang="en-US" sz="2400" dirty="0">
                <a:solidFill>
                  <a:srgbClr val="333333"/>
                </a:solidFill>
              </a:rPr>
              <a:t>Closure: If </a:t>
            </a:r>
            <a:r>
              <a:rPr lang="en-US" sz="2400" b="1" dirty="0" err="1">
                <a:solidFill>
                  <a:srgbClr val="333333"/>
                </a:solidFill>
              </a:rPr>
              <a:t>x,y</a:t>
            </a:r>
            <a:r>
              <a:rPr lang="en-US" sz="2400" b="1" dirty="0">
                <a:solidFill>
                  <a:srgbClr val="333333"/>
                </a:solidFill>
              </a:rPr>
              <a:t> </a:t>
            </a:r>
            <a:r>
              <a:rPr lang="en-US" sz="2400" b="1" dirty="0">
                <a:solidFill>
                  <a:srgbClr val="333333"/>
                </a:solidFill>
                <a:sym typeface="Symbol" pitchFamily="-111" charset="2"/>
              </a:rPr>
              <a:t> G </a:t>
            </a:r>
            <a:r>
              <a:rPr lang="en-US" sz="2400" dirty="0">
                <a:solidFill>
                  <a:srgbClr val="333333"/>
                </a:solidFill>
                <a:sym typeface="Symbol" pitchFamily="-111" charset="2"/>
              </a:rPr>
              <a:t>then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 G </a:t>
            </a:r>
          </a:p>
          <a:p>
            <a:pPr marL="990600" lvl="1" indent="-533400">
              <a:buFont typeface="Times" pitchFamily="-111" charset="0"/>
              <a:buAutoNum type="arabicPeriod"/>
            </a:pPr>
            <a:r>
              <a:rPr lang="en-US" sz="2400" dirty="0">
                <a:solidFill>
                  <a:srgbClr val="333333"/>
                </a:solidFill>
              </a:rPr>
              <a:t>Associativity: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a:t>
            </a:r>
            <a:r>
              <a:rPr lang="en-US" sz="2400" b="1" dirty="0">
                <a:solidFill>
                  <a:srgbClr val="333333"/>
                </a:solidFill>
              </a:rPr>
              <a:t>• z) =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a:t>
            </a:r>
            <a:r>
              <a:rPr lang="en-US" sz="2400" b="1" dirty="0">
                <a:solidFill>
                  <a:srgbClr val="333333"/>
                </a:solidFill>
              </a:rPr>
              <a:t>• z</a:t>
            </a:r>
          </a:p>
          <a:p>
            <a:pPr marL="609600" indent="-609600">
              <a:buFont typeface="Times" pitchFamily="-111" charset="0"/>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 </a:t>
            </a:r>
            <a:r>
              <a:rPr lang="en-US" sz="2800" dirty="0" err="1">
                <a:ea typeface="ＭＳ Ｐゴシック" pitchFamily="-111" charset="-128"/>
                <a:cs typeface="ＭＳ Ｐゴシック" pitchFamily="-111" charset="-128"/>
              </a:rPr>
              <a:t>monoid</a:t>
            </a:r>
            <a:r>
              <a:rPr lang="en-US" sz="2800" dirty="0">
                <a:ea typeface="ＭＳ Ｐゴシック" pitchFamily="-111" charset="-128"/>
                <a:cs typeface="ＭＳ Ｐゴシック" pitchFamily="-111" charset="-128"/>
              </a:rPr>
              <a:t> if</a:t>
            </a:r>
            <a:endParaRPr lang="en-US" sz="2800" dirty="0">
              <a:solidFill>
                <a:srgbClr val="333333"/>
              </a:solidFill>
              <a:ea typeface="ＭＳ Ｐゴシック" pitchFamily="-111" charset="-128"/>
              <a:cs typeface="ＭＳ Ｐゴシック" pitchFamily="-111" charset="-128"/>
              <a:sym typeface="Symbol" pitchFamily="-111" charset="2"/>
            </a:endParaRPr>
          </a:p>
          <a:p>
            <a:pPr marL="990600" lvl="1" indent="-533400">
              <a:buFont typeface="Times" pitchFamily="-111" charset="0"/>
              <a:buAutoNum type="arabicPeriod" startAt="3"/>
            </a:pPr>
            <a:r>
              <a:rPr lang="en-US" sz="2400" dirty="0">
                <a:solidFill>
                  <a:srgbClr val="333333"/>
                </a:solidFill>
                <a:sym typeface="Symbol" pitchFamily="-111" charset="2"/>
              </a:rPr>
              <a:t>Identity: </a:t>
            </a:r>
            <a:r>
              <a:rPr lang="en-US" sz="2400" b="1" dirty="0">
                <a:solidFill>
                  <a:srgbClr val="333333"/>
                </a:solidFill>
                <a:sym typeface="Symbol" pitchFamily="-111" charset="2"/>
              </a:rPr>
              <a:t>e  G x  G [e </a:t>
            </a:r>
            <a:r>
              <a:rPr lang="en-US" sz="2400" b="1" dirty="0">
                <a:solidFill>
                  <a:srgbClr val="333333"/>
                </a:solidFill>
              </a:rPr>
              <a:t>• x = x • e = x</a:t>
            </a:r>
            <a:r>
              <a:rPr lang="en-US" sz="2400" b="1" dirty="0">
                <a:solidFill>
                  <a:srgbClr val="333333"/>
                </a:solidFill>
                <a:sym typeface="Symbol" pitchFamily="-111" charset="2"/>
              </a:rPr>
              <a:t>]</a:t>
            </a:r>
            <a:endParaRPr lang="en-US" sz="2400" b="1" dirty="0"/>
          </a:p>
          <a:p>
            <a:pPr marL="609600" indent="-609600">
              <a:buFont typeface="Times" pitchFamily="-111" charset="0"/>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 group if </a:t>
            </a:r>
            <a:endParaRPr lang="en-US" sz="2800" dirty="0">
              <a:solidFill>
                <a:srgbClr val="333333"/>
              </a:solidFill>
              <a:ea typeface="ＭＳ Ｐゴシック" pitchFamily="-111" charset="-128"/>
              <a:cs typeface="ＭＳ Ｐゴシック" pitchFamily="-111" charset="-128"/>
              <a:sym typeface="Symbol" pitchFamily="-111" charset="2"/>
            </a:endParaRPr>
          </a:p>
          <a:p>
            <a:pPr marL="990600" lvl="1" indent="-533400">
              <a:buFont typeface="Times" pitchFamily="-111" charset="0"/>
              <a:buAutoNum type="arabicPeriod" startAt="4"/>
            </a:pPr>
            <a:r>
              <a:rPr lang="en-US" sz="2400" dirty="0">
                <a:solidFill>
                  <a:srgbClr val="333333"/>
                </a:solidFill>
                <a:sym typeface="Symbol" pitchFamily="-111" charset="2"/>
              </a:rPr>
              <a:t>Inverse: </a:t>
            </a:r>
            <a:r>
              <a:rPr lang="en-US" sz="2400" b="1" dirty="0">
                <a:solidFill>
                  <a:srgbClr val="333333"/>
                </a:solidFill>
                <a:sym typeface="Symbol" pitchFamily="-111" charset="2"/>
              </a:rPr>
              <a:t>x  G x</a:t>
            </a:r>
            <a:r>
              <a:rPr lang="en-US" sz="2400" b="1" baseline="30000" dirty="0">
                <a:solidFill>
                  <a:srgbClr val="333333"/>
                </a:solidFill>
                <a:sym typeface="Symbol" pitchFamily="-111" charset="2"/>
              </a:rPr>
              <a:t>-1</a:t>
            </a:r>
            <a:r>
              <a:rPr lang="en-US" sz="2400" b="1" dirty="0">
                <a:solidFill>
                  <a:srgbClr val="333333"/>
                </a:solidFill>
                <a:sym typeface="Symbol" pitchFamily="-111" charset="2"/>
              </a:rPr>
              <a:t>  G [x</a:t>
            </a:r>
            <a:r>
              <a:rPr lang="en-US" sz="2400" b="1" baseline="30000" dirty="0">
                <a:solidFill>
                  <a:srgbClr val="333333"/>
                </a:solidFill>
                <a:sym typeface="Symbol" pitchFamily="-111" charset="2"/>
              </a:rPr>
              <a:t>-1</a:t>
            </a:r>
            <a:r>
              <a:rPr lang="en-US" sz="2400" b="1" dirty="0">
                <a:solidFill>
                  <a:srgbClr val="333333"/>
                </a:solidFill>
                <a:sym typeface="Symbol" pitchFamily="-111" charset="2"/>
              </a:rPr>
              <a:t> </a:t>
            </a:r>
            <a:r>
              <a:rPr lang="en-US" sz="2400" b="1" dirty="0">
                <a:solidFill>
                  <a:srgbClr val="333333"/>
                </a:solidFill>
              </a:rPr>
              <a:t>• x = x • </a:t>
            </a:r>
            <a:r>
              <a:rPr lang="en-US" sz="2400" b="1" dirty="0">
                <a:solidFill>
                  <a:srgbClr val="333333"/>
                </a:solidFill>
                <a:sym typeface="Symbol" pitchFamily="-111" charset="2"/>
              </a:rPr>
              <a:t>x</a:t>
            </a:r>
            <a:r>
              <a:rPr lang="en-US" sz="2400" b="1" baseline="30000" dirty="0">
                <a:solidFill>
                  <a:srgbClr val="333333"/>
                </a:solidFill>
                <a:sym typeface="Symbol" pitchFamily="-111" charset="2"/>
              </a:rPr>
              <a:t>-1</a:t>
            </a:r>
            <a:r>
              <a:rPr lang="en-US" sz="2400" b="1" dirty="0">
                <a:solidFill>
                  <a:srgbClr val="333333"/>
                </a:solidFill>
              </a:rPr>
              <a:t> = e</a:t>
            </a:r>
            <a:r>
              <a:rPr lang="en-US" sz="2400" b="1" dirty="0">
                <a:solidFill>
                  <a:srgbClr val="333333"/>
                </a:solidFill>
                <a:sym typeface="Symbol" pitchFamily="-111" charset="2"/>
              </a:rPr>
              <a:t>]</a:t>
            </a:r>
            <a:endParaRPr lang="en-US" sz="2400" b="1" dirty="0"/>
          </a:p>
          <a:p>
            <a:pPr marL="609600" indent="-609600">
              <a:buFontTx/>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t>
            </a:r>
            <a:r>
              <a:rPr lang="en-US" sz="2800" dirty="0" err="1">
                <a:ea typeface="ＭＳ Ｐゴシック" pitchFamily="-111" charset="-128"/>
                <a:cs typeface="ＭＳ Ｐゴシック" pitchFamily="-111" charset="-128"/>
              </a:rPr>
              <a:t>Abelian</a:t>
            </a:r>
            <a:r>
              <a:rPr lang="en-US" sz="2800" dirty="0">
                <a:ea typeface="ＭＳ Ｐゴシック" pitchFamily="-111" charset="-128"/>
                <a:cs typeface="ＭＳ Ｐゴシック" pitchFamily="-111" charset="-128"/>
              </a:rPr>
              <a:t> if </a:t>
            </a:r>
            <a:r>
              <a:rPr lang="en-US" sz="2800" dirty="0">
                <a:solidFill>
                  <a:srgbClr val="333333"/>
                </a:solidFill>
                <a:ea typeface="ＭＳ Ｐゴシック" pitchFamily="-111" charset="-128"/>
                <a:cs typeface="ＭＳ Ｐゴシック" pitchFamily="-111" charset="-128"/>
              </a:rPr>
              <a:t>• is</a:t>
            </a:r>
            <a:r>
              <a:rPr lang="en-US" sz="2800" dirty="0">
                <a:ea typeface="ＭＳ Ｐゴシック" pitchFamily="-111" charset="-128"/>
                <a:cs typeface="ＭＳ Ｐゴシック" pitchFamily="-111" charset="-128"/>
              </a:rPr>
              <a:t> commutative</a:t>
            </a:r>
          </a:p>
        </p:txBody>
      </p:sp>
      <p:sp>
        <p:nvSpPr>
          <p:cNvPr id="232454" name="Date Placeholder 3"/>
          <p:cNvSpPr>
            <a:spLocks noGrp="1"/>
          </p:cNvSpPr>
          <p:nvPr>
            <p:ph type="dt" sz="quarter" idx="10"/>
          </p:nvPr>
        </p:nvSpPr>
        <p:spPr>
          <a:noFill/>
        </p:spPr>
        <p:txBody>
          <a:bodyPr/>
          <a:lstStyle/>
          <a:p>
            <a:fld id="{A72B4AEA-32BC-C649-9B96-7F333E6EEF2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785525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34499" name="Slide Number Placeholder 5"/>
          <p:cNvSpPr>
            <a:spLocks noGrp="1"/>
          </p:cNvSpPr>
          <p:nvPr>
            <p:ph type="sldNum" sz="quarter" idx="12"/>
          </p:nvPr>
        </p:nvSpPr>
        <p:spPr>
          <a:noFill/>
        </p:spPr>
        <p:txBody>
          <a:bodyPr/>
          <a:lstStyle/>
          <a:p>
            <a:fld id="{1BFEFD50-A753-E843-A7B8-DFC6A2421E6D}"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
        <p:nvSpPr>
          <p:cNvPr id="2345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Finitely Presented</a:t>
            </a:r>
          </a:p>
        </p:txBody>
      </p:sp>
      <p:sp>
        <p:nvSpPr>
          <p:cNvPr id="234501" name="Rectangle 3"/>
          <p:cNvSpPr>
            <a:spLocks noGrp="1" noChangeArrowheads="1"/>
          </p:cNvSpPr>
          <p:nvPr>
            <p:ph type="body" idx="1"/>
          </p:nvPr>
        </p:nvSpPr>
        <p:spPr/>
        <p:txBody>
          <a:bodyPr/>
          <a:lstStyle/>
          <a:p>
            <a:r>
              <a:rPr lang="en-US" sz="2400" b="1" dirty="0">
                <a:solidFill>
                  <a:srgbClr val="333333"/>
                </a:solidFill>
                <a:ea typeface="ＭＳ Ｐゴシック" pitchFamily="-111" charset="-128"/>
                <a:cs typeface="ＭＳ Ｐゴシック" pitchFamily="-111" charset="-128"/>
              </a:rPr>
              <a:t>S = (G, •)</a:t>
            </a:r>
            <a:r>
              <a:rPr lang="en-US" sz="2400" dirty="0">
                <a:solidFill>
                  <a:srgbClr val="333333"/>
                </a:solidFill>
                <a:ea typeface="ＭＳ Ｐゴシック" pitchFamily="-111" charset="-128"/>
                <a:cs typeface="ＭＳ Ｐゴシック" pitchFamily="-111" charset="-128"/>
              </a:rPr>
              <a:t>, a </a:t>
            </a:r>
            <a:r>
              <a:rPr lang="en-US" sz="2400" dirty="0">
                <a:ea typeface="ＭＳ Ｐゴシック" pitchFamily="-111" charset="-128"/>
                <a:cs typeface="ＭＳ Ｐゴシック" pitchFamily="-111" charset="-128"/>
              </a:rPr>
              <a:t>semi-group (</a:t>
            </a:r>
            <a:r>
              <a:rPr lang="en-US" sz="2400" dirty="0" err="1">
                <a:ea typeface="ＭＳ Ｐゴシック" pitchFamily="-111" charset="-128"/>
                <a:cs typeface="ＭＳ Ｐゴシック" pitchFamily="-111" charset="-128"/>
              </a:rPr>
              <a:t>monoid</a:t>
            </a:r>
            <a:r>
              <a:rPr lang="en-US" sz="2400" dirty="0">
                <a:ea typeface="ＭＳ Ｐゴシック" pitchFamily="-111" charset="-128"/>
                <a:cs typeface="ＭＳ Ｐゴシック" pitchFamily="-111" charset="-128"/>
              </a:rPr>
              <a:t>, group), is finitely presented if there is  a finite set of symbols,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called the alphabet or generators, and a finite set of equalities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t>
            </a:r>
            <a:r>
              <a:rPr lang="en-US" sz="2400" b="1" dirty="0" err="1">
                <a:latin typeface="Symbol" pitchFamily="-111" charset="2"/>
                <a:ea typeface="ＭＳ Ｐゴシック" pitchFamily="-111" charset="-128"/>
                <a:cs typeface="ＭＳ Ｐゴシック" pitchFamily="-111" charset="-128"/>
                <a:sym typeface="Symbol" pitchFamily="-111" charset="2"/>
              </a:rPr>
              <a:t>a</a:t>
            </a:r>
            <a:r>
              <a:rPr lang="en-US" sz="2400" b="1" baseline="-25000" dirty="0" err="1">
                <a:ea typeface="ＭＳ Ｐゴシック" pitchFamily="-111" charset="-128"/>
                <a:cs typeface="ＭＳ Ｐゴシック" pitchFamily="-111" charset="-128"/>
                <a:sym typeface="Symbol" pitchFamily="-111" charset="2"/>
              </a:rPr>
              <a:t>i</a:t>
            </a:r>
            <a:r>
              <a:rPr lang="en-US" sz="2400" b="1" dirty="0">
                <a:latin typeface="Symbol" pitchFamily="-111" charset="2"/>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 </a:t>
            </a:r>
            <a:r>
              <a:rPr lang="en-US" sz="2400" b="1" dirty="0">
                <a:latin typeface="Symbol" pitchFamily="-111" charset="2"/>
                <a:ea typeface="ＭＳ Ｐゴシック" pitchFamily="-111" charset="-128"/>
                <a:cs typeface="ＭＳ Ｐゴシック" pitchFamily="-111" charset="-128"/>
                <a:sym typeface="Symbol" pitchFamily="-111" charset="2"/>
              </a:rPr>
              <a:t>b</a:t>
            </a:r>
            <a:r>
              <a:rPr lang="en-US" sz="2400" b="1" baseline="-25000" dirty="0">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the reflexive transitive closure of which determines equivalence classes over </a:t>
            </a:r>
            <a:r>
              <a:rPr lang="en-US" sz="2400" b="1"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sym typeface="Symbol" pitchFamily="-111" charset="2"/>
              </a:rPr>
              <a:t>. </a:t>
            </a:r>
          </a:p>
          <a:p>
            <a:r>
              <a:rPr lang="en-US" sz="2400" dirty="0">
                <a:ea typeface="ＭＳ Ｐゴシック" pitchFamily="-111" charset="-128"/>
                <a:cs typeface="ＭＳ Ｐゴシック" pitchFamily="-111" charset="-128"/>
                <a:sym typeface="Symbol" pitchFamily="-111" charset="2"/>
              </a:rPr>
              <a:t>Note, the set </a:t>
            </a:r>
            <a:r>
              <a:rPr lang="en-US" sz="2400" b="1"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sym typeface="Symbol" pitchFamily="-111" charset="2"/>
              </a:rPr>
              <a:t> is the closure of the generators under the semi-group’s operator </a:t>
            </a:r>
            <a:r>
              <a:rPr lang="en-US" sz="2400" b="1" dirty="0">
                <a:solidFill>
                  <a:srgbClr val="333333"/>
                </a:solidFill>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a:t>
            </a:r>
          </a:p>
          <a:p>
            <a:r>
              <a:rPr lang="en-US" sz="2400" dirty="0">
                <a:ea typeface="ＭＳ Ｐゴシック" pitchFamily="-111" charset="-128"/>
                <a:cs typeface="ＭＳ Ｐゴシック" pitchFamily="-111" charset="-128"/>
              </a:rPr>
              <a:t>The problem of determining membership in equivalence classes for finitely presented </a:t>
            </a:r>
            <a:r>
              <a:rPr lang="en-US" sz="2400" dirty="0" err="1">
                <a:ea typeface="ＭＳ Ｐゴシック" pitchFamily="-111" charset="-128"/>
                <a:cs typeface="ＭＳ Ｐゴシック" pitchFamily="-111" charset="-128"/>
              </a:rPr>
              <a:t>Abelian</a:t>
            </a:r>
            <a:r>
              <a:rPr lang="en-US" sz="2400" dirty="0">
                <a:ea typeface="ＭＳ Ｐゴシック" pitchFamily="-111" charset="-128"/>
                <a:cs typeface="ＭＳ Ｐゴシック" pitchFamily="-111" charset="-128"/>
              </a:rPr>
              <a:t> semi-groups is equivalent to that of determining mutual derivability in an unordered FRS or Vector Addition System with inverses for each rule.</a:t>
            </a:r>
          </a:p>
          <a:p>
            <a:endParaRPr lang="en-US" sz="2000" dirty="0">
              <a:ea typeface="ＭＳ Ｐゴシック" pitchFamily="-111" charset="-128"/>
              <a:cs typeface="ＭＳ Ｐゴシック" pitchFamily="-111" charset="-128"/>
            </a:endParaRPr>
          </a:p>
        </p:txBody>
      </p:sp>
      <p:sp>
        <p:nvSpPr>
          <p:cNvPr id="234502" name="Date Placeholder 3"/>
          <p:cNvSpPr>
            <a:spLocks noGrp="1"/>
          </p:cNvSpPr>
          <p:nvPr>
            <p:ph type="dt" sz="quarter" idx="10"/>
          </p:nvPr>
        </p:nvSpPr>
        <p:spPr>
          <a:noFill/>
        </p:spPr>
        <p:txBody>
          <a:bodyPr/>
          <a:lstStyle/>
          <a:p>
            <a:fld id="{FE28A1F6-219A-BB41-AAB1-74AC543994C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983384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Recursive Functions</a:t>
            </a:r>
          </a:p>
        </p:txBody>
      </p:sp>
      <p:sp>
        <p:nvSpPr>
          <p:cNvPr id="236547"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Primitive and </a:t>
            </a:r>
            <a:r>
              <a:rPr lang="en-US">
                <a:solidFill>
                  <a:srgbClr val="CC3300"/>
                </a:solidFill>
                <a:ea typeface="ＭＳ Ｐゴシック" pitchFamily="-111" charset="-128"/>
                <a:cs typeface="ＭＳ Ｐゴシック" pitchFamily="-111" charset="-128"/>
                <a:sym typeface="Symbol" pitchFamily="-111" charset="2"/>
              </a:rPr>
              <a:t>-</a:t>
            </a:r>
            <a:r>
              <a:rPr lang="en-US">
                <a:solidFill>
                  <a:srgbClr val="CC3300"/>
                </a:solidFill>
                <a:ea typeface="ＭＳ Ｐゴシック" pitchFamily="-111" charset="-128"/>
                <a:cs typeface="ＭＳ Ｐゴシック" pitchFamily="-111" charset="-128"/>
              </a:rPr>
              <a:t>Recursive</a:t>
            </a:r>
          </a:p>
        </p:txBody>
      </p:sp>
    </p:spTree>
    <p:extLst>
      <p:ext uri="{BB962C8B-B14F-4D97-AF65-F5344CB8AC3E}">
        <p14:creationId xmlns:p14="http://schemas.microsoft.com/office/powerpoint/2010/main" val="293517487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Primitive Recursive</a:t>
            </a:r>
          </a:p>
        </p:txBody>
      </p:sp>
      <p:sp>
        <p:nvSpPr>
          <p:cNvPr id="238595"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An Incomplete Model</a:t>
            </a:r>
          </a:p>
        </p:txBody>
      </p:sp>
    </p:spTree>
    <p:extLst>
      <p:ext uri="{BB962C8B-B14F-4D97-AF65-F5344CB8AC3E}">
        <p14:creationId xmlns:p14="http://schemas.microsoft.com/office/powerpoint/2010/main" val="41454732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0644" name="Slide Number Placeholder 5"/>
          <p:cNvSpPr>
            <a:spLocks noGrp="1"/>
          </p:cNvSpPr>
          <p:nvPr>
            <p:ph type="sldNum" sz="quarter" idx="12"/>
          </p:nvPr>
        </p:nvSpPr>
        <p:spPr>
          <a:noFill/>
        </p:spPr>
        <p:txBody>
          <a:bodyPr/>
          <a:lstStyle/>
          <a:p>
            <a:fld id="{21B7FD13-4007-184F-91FF-6587DCD20C58}" type="slidenum">
              <a:rPr lang="en-US">
                <a:latin typeface="Arial" pitchFamily="-111" charset="0"/>
                <a:ea typeface="ＭＳ Ｐゴシック" pitchFamily="-111" charset="-128"/>
                <a:cs typeface="ＭＳ Ｐゴシック" pitchFamily="-111" charset="-128"/>
              </a:rPr>
              <a:pPr/>
              <a:t>285</a:t>
            </a:fld>
            <a:endParaRPr lang="en-US">
              <a:latin typeface="Arial" pitchFamily="-111" charset="0"/>
              <a:ea typeface="ＭＳ Ｐゴシック" pitchFamily="-111" charset="-128"/>
              <a:cs typeface="ＭＳ Ｐゴシック" pitchFamily="-111" charset="-128"/>
            </a:endParaRPr>
          </a:p>
        </p:txBody>
      </p:sp>
      <p:sp>
        <p:nvSpPr>
          <p:cNvPr id="24064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Basis of PRFs</a:t>
            </a:r>
          </a:p>
        </p:txBody>
      </p:sp>
      <p:sp>
        <p:nvSpPr>
          <p:cNvPr id="240646"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The primitive recursive functions are defined by starting with some base set of functions and then expanding this set via rules that create new primitive recursive functions from old ones.</a:t>
            </a:r>
          </a:p>
          <a:p>
            <a:pPr>
              <a:lnSpc>
                <a:spcPct val="80000"/>
              </a:lnSpc>
            </a:pPr>
            <a:r>
              <a:rPr lang="en-US" sz="2800" dirty="0">
                <a:ea typeface="ＭＳ Ｐゴシック" pitchFamily="-111" charset="-128"/>
                <a:cs typeface="ＭＳ Ｐゴシック" pitchFamily="-111" charset="-128"/>
              </a:rPr>
              <a:t>The </a:t>
            </a:r>
            <a:r>
              <a:rPr lang="en-US" sz="2800" b="1" dirty="0">
                <a:solidFill>
                  <a:srgbClr val="FF0000"/>
                </a:solidFill>
                <a:ea typeface="ＭＳ Ｐゴシック" pitchFamily="-111" charset="-128"/>
                <a:cs typeface="ＭＳ Ｐゴシック" pitchFamily="-111" charset="-128"/>
              </a:rPr>
              <a:t>base functions </a:t>
            </a:r>
            <a:r>
              <a:rPr lang="en-US" sz="2800" dirty="0">
                <a:ea typeface="ＭＳ Ｐゴシック" pitchFamily="-111" charset="-128"/>
                <a:cs typeface="ＭＳ Ｐゴシック" pitchFamily="-111" charset="-128"/>
              </a:rPr>
              <a:t>are:</a:t>
            </a:r>
          </a:p>
          <a:p>
            <a:pPr>
              <a:lnSpc>
                <a:spcPct val="80000"/>
              </a:lnSpc>
              <a:buFontTx/>
              <a:buNone/>
            </a:pPr>
            <a:r>
              <a:rPr lang="en-US" sz="2800"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C</a:t>
            </a:r>
            <a:r>
              <a:rPr lang="en-US" sz="2800" b="1" baseline="-25000" dirty="0" err="1">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x</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 a	</a:t>
            </a:r>
            <a:r>
              <a:rPr lang="en-US" sz="2800" dirty="0">
                <a:ea typeface="ＭＳ Ｐゴシック" pitchFamily="-111" charset="-128"/>
                <a:cs typeface="ＭＳ Ｐゴシック" pitchFamily="-111" charset="-128"/>
              </a:rPr>
              <a:t>: constant functions</a:t>
            </a:r>
          </a:p>
          <a:p>
            <a:pPr>
              <a:lnSpc>
                <a:spcPct val="80000"/>
              </a:lnSpc>
              <a:buFontTx/>
              <a:buNone/>
            </a:pPr>
            <a:r>
              <a:rPr lang="en-US" sz="2800" b="1" dirty="0">
                <a:ea typeface="ＭＳ Ｐゴシック" pitchFamily="-111" charset="-128"/>
                <a:cs typeface="ＭＳ Ｐゴシック" pitchFamily="-111" charset="-128"/>
              </a:rPr>
              <a:t>	    (x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x</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 x</a:t>
            </a:r>
            <a:r>
              <a:rPr lang="en-US" sz="2800" b="1" baseline="-25000" dirty="0">
                <a:ea typeface="ＭＳ Ｐゴシック" pitchFamily="-111" charset="-128"/>
                <a:cs typeface="ＭＳ Ｐゴシック" pitchFamily="-111" charset="-128"/>
              </a:rPr>
              <a:t>i</a:t>
            </a:r>
            <a:r>
              <a:rPr lang="en-US" sz="2800" dirty="0">
                <a:ea typeface="ＭＳ Ｐゴシック" pitchFamily="-111" charset="-128"/>
                <a:cs typeface="ＭＳ Ｐゴシック" pitchFamily="-111" charset="-128"/>
              </a:rPr>
              <a:t>	: identity functions</a:t>
            </a:r>
          </a:p>
          <a:p>
            <a:pPr>
              <a:lnSpc>
                <a:spcPct val="80000"/>
              </a:lnSpc>
              <a:buFontTx/>
              <a:buNone/>
            </a:pPr>
            <a:r>
              <a:rPr lang="en-US" sz="2800" dirty="0">
                <a:ea typeface="ＭＳ Ｐゴシック" pitchFamily="-111" charset="-128"/>
                <a:cs typeface="ＭＳ Ｐゴシック" pitchFamily="-111" charset="-128"/>
              </a:rPr>
              <a:t>					: aka projection </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S(x) = x+1</a:t>
            </a:r>
            <a:r>
              <a:rPr lang="en-US" sz="2800" dirty="0">
                <a:ea typeface="ＭＳ Ｐゴシック" pitchFamily="-111" charset="-128"/>
                <a:cs typeface="ＭＳ Ｐゴシック" pitchFamily="-111" charset="-128"/>
              </a:rPr>
              <a:t>		: an increment function</a:t>
            </a:r>
          </a:p>
        </p:txBody>
      </p:sp>
      <p:sp>
        <p:nvSpPr>
          <p:cNvPr id="24064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0642" name="Object 4"/>
          <p:cNvGraphicFramePr>
            <a:graphicFrameLocks noChangeAspect="1"/>
          </p:cNvGraphicFramePr>
          <p:nvPr>
            <p:extLst/>
          </p:nvPr>
        </p:nvGraphicFramePr>
        <p:xfrm>
          <a:off x="914400" y="3886200"/>
          <a:ext cx="514350" cy="541338"/>
        </p:xfrm>
        <a:graphic>
          <a:graphicData uri="http://schemas.openxmlformats.org/presentationml/2006/ole">
            <mc:AlternateContent xmlns:mc="http://schemas.openxmlformats.org/markup-compatibility/2006">
              <mc:Choice xmlns:v="urn:schemas-microsoft-com:vml" Requires="v">
                <p:oleObj spid="_x0000_s8272" name="Equation" r:id="rId4" imgW="121920" imgH="129540" progId="Equation.3">
                  <p:embed/>
                </p:oleObj>
              </mc:Choice>
              <mc:Fallback>
                <p:oleObj name="Equation" r:id="rId4" imgW="121920" imgH="129540" progId="Equation.3">
                  <p:embed/>
                  <p:pic>
                    <p:nvPicPr>
                      <p:cNvPr id="24064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86200"/>
                        <a:ext cx="514350" cy="541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0648" name="Date Placeholder 3"/>
          <p:cNvSpPr>
            <a:spLocks noGrp="1"/>
          </p:cNvSpPr>
          <p:nvPr>
            <p:ph type="dt" sz="quarter" idx="10"/>
          </p:nvPr>
        </p:nvSpPr>
        <p:spPr>
          <a:noFill/>
        </p:spPr>
        <p:txBody>
          <a:bodyPr/>
          <a:lstStyle/>
          <a:p>
            <a:fld id="{FBCFD5CA-DCED-9942-A5FC-AEC880574DC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136193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286</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Building New Functions</a:t>
            </a:r>
          </a:p>
        </p:txBody>
      </p:sp>
      <p:sp>
        <p:nvSpPr>
          <p:cNvPr id="242693" name="Rectangle 3"/>
          <p:cNvSpPr>
            <a:spLocks noGrp="1" noChangeArrowheads="1"/>
          </p:cNvSpPr>
          <p:nvPr>
            <p:ph type="body" idx="1"/>
          </p:nvPr>
        </p:nvSpPr>
        <p:spPr/>
        <p:txBody>
          <a:bodyPr/>
          <a:lstStyle/>
          <a:p>
            <a:pPr>
              <a:lnSpc>
                <a:spcPct val="90000"/>
              </a:lnSpc>
            </a:pPr>
            <a:r>
              <a:rPr lang="en-US" sz="2400" b="1" dirty="0">
                <a:solidFill>
                  <a:srgbClr val="CC3300"/>
                </a:solidFill>
                <a:ea typeface="ＭＳ Ｐゴシック" pitchFamily="-111" charset="-128"/>
                <a:cs typeface="ＭＳ Ｐゴシック" pitchFamily="-111" charset="-128"/>
              </a:rPr>
              <a:t>Composition:</a:t>
            </a:r>
            <a:r>
              <a:rPr lang="en-US" sz="2400" dirty="0">
                <a:solidFill>
                  <a:srgbClr val="CC3300"/>
                </a:solidFill>
                <a:ea typeface="ＭＳ Ｐゴシック" pitchFamily="-111" charset="-128"/>
                <a:cs typeface="ＭＳ Ｐゴシック" pitchFamily="-111" charset="-128"/>
              </a:rPr>
              <a:t> </a:t>
            </a:r>
          </a:p>
          <a:p>
            <a:pPr>
              <a:lnSpc>
                <a:spcPct val="90000"/>
              </a:lnSpc>
              <a:buFontTx/>
              <a:buNone/>
            </a:pPr>
            <a:r>
              <a:rPr lang="en-US" sz="2400" dirty="0">
                <a:ea typeface="ＭＳ Ｐゴシック" pitchFamily="-111" charset="-128"/>
                <a:cs typeface="ＭＳ Ｐゴシック" pitchFamily="-111" charset="-128"/>
              </a:rPr>
              <a:t>	If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H</a:t>
            </a:r>
            <a:r>
              <a:rPr lang="en-US" sz="2400" b="1"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H</a:t>
            </a:r>
            <a:r>
              <a:rPr lang="en-US" sz="2400" b="1" baseline="-25000" dirty="0" err="1">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are already known to be primitive recursive, then so is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where</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F(x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G(H</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H</a:t>
            </a:r>
            <a:r>
              <a:rPr lang="en-US" sz="2400" b="1" baseline="-25000" dirty="0" err="1">
                <a:ea typeface="ＭＳ Ｐゴシック" pitchFamily="-111" charset="-128"/>
                <a:cs typeface="ＭＳ Ｐゴシック" pitchFamily="-111" charset="-128"/>
              </a:rPr>
              <a:t>k</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pPr>
            <a:r>
              <a:rPr lang="en-US" sz="2400" b="1" dirty="0">
                <a:solidFill>
                  <a:srgbClr val="CC3300"/>
                </a:solidFill>
                <a:ea typeface="ＭＳ Ｐゴシック" pitchFamily="-111" charset="-128"/>
                <a:cs typeface="ＭＳ Ｐゴシック" pitchFamily="-111" charset="-128"/>
              </a:rPr>
              <a:t>Iteration (aka primitive recursion): </a:t>
            </a:r>
          </a:p>
          <a:p>
            <a:pPr>
              <a:lnSpc>
                <a:spcPct val="90000"/>
              </a:lnSpc>
              <a:buFontTx/>
              <a:buNone/>
            </a:pPr>
            <a:r>
              <a:rPr lang="en-US" sz="2400" dirty="0">
                <a:ea typeface="ＭＳ Ｐゴシック" pitchFamily="-111" charset="-128"/>
                <a:cs typeface="ＭＳ Ｐゴシック" pitchFamily="-111" charset="-128"/>
              </a:rPr>
              <a:t>	If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H</a:t>
            </a:r>
            <a:r>
              <a:rPr lang="en-US" sz="2400" dirty="0">
                <a:ea typeface="ＭＳ Ｐゴシック" pitchFamily="-111" charset="-128"/>
                <a:cs typeface="ＭＳ Ｐゴシック" pitchFamily="-111" charset="-128"/>
              </a:rPr>
              <a:t> are already known to be primitive recursive, then so is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where</a:t>
            </a:r>
          </a:p>
          <a:p>
            <a:pPr>
              <a:lnSpc>
                <a:spcPct val="90000"/>
              </a:lnSpc>
              <a:buFontTx/>
              <a:buNone/>
            </a:pPr>
            <a:r>
              <a:rPr lang="en-US" sz="2400" b="1" dirty="0">
                <a:ea typeface="ＭＳ Ｐゴシック" pitchFamily="-111" charset="-128"/>
                <a:cs typeface="ＭＳ Ｐゴシック" pitchFamily="-111" charset="-128"/>
              </a:rPr>
              <a:t>		F(0,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G(x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buFontTx/>
              <a:buNone/>
            </a:pPr>
            <a:r>
              <a:rPr lang="en-US" sz="2400" b="1" dirty="0">
                <a:ea typeface="ＭＳ Ｐゴシック" pitchFamily="-111" charset="-128"/>
                <a:cs typeface="ＭＳ Ｐゴシック" pitchFamily="-111" charset="-128"/>
              </a:rPr>
              <a:t>		F(y+1,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H(y,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F(y,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buFontTx/>
              <a:buNone/>
            </a:pPr>
            <a:r>
              <a:rPr lang="en-US" sz="2400" dirty="0">
                <a:ea typeface="ＭＳ Ｐゴシック" pitchFamily="-111" charset="-128"/>
                <a:cs typeface="ＭＳ Ｐゴシック" pitchFamily="-111" charset="-128"/>
              </a:rPr>
              <a:t>	We also allow definitions like the above, except iterating on y as the last, rather than first argument.</a:t>
            </a:r>
          </a:p>
        </p:txBody>
      </p:sp>
      <p:sp>
        <p:nvSpPr>
          <p:cNvPr id="242694" name="Date Placeholder 3"/>
          <p:cNvSpPr>
            <a:spLocks noGrp="1"/>
          </p:cNvSpPr>
          <p:nvPr>
            <p:ph type="dt" sz="quarter" idx="10"/>
          </p:nvPr>
        </p:nvSpPr>
        <p:spPr>
          <a:noFill/>
        </p:spPr>
        <p:txBody>
          <a:bodyPr/>
          <a:lstStyle/>
          <a:p>
            <a:fld id="{EEC8B00B-CC5F-414E-8B92-7266D600A9C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758357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2"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4743" name="Slide Number Placeholder 6"/>
          <p:cNvSpPr>
            <a:spLocks noGrp="1"/>
          </p:cNvSpPr>
          <p:nvPr>
            <p:ph type="sldNum" sz="quarter" idx="12"/>
          </p:nvPr>
        </p:nvSpPr>
        <p:spPr>
          <a:noFill/>
        </p:spPr>
        <p:txBody>
          <a:bodyPr/>
          <a:lstStyle/>
          <a:p>
            <a:fld id="{D937DECD-A56F-4443-B375-E7F6D8F86423}" type="slidenum">
              <a:rPr lang="en-US">
                <a:latin typeface="Arial" pitchFamily="-111" charset="0"/>
                <a:ea typeface="ＭＳ Ｐゴシック" pitchFamily="-111" charset="-128"/>
                <a:cs typeface="ＭＳ Ｐゴシック" pitchFamily="-111" charset="-128"/>
              </a:rPr>
              <a:pPr/>
              <a:t>287</a:t>
            </a:fld>
            <a:endParaRPr lang="en-US">
              <a:latin typeface="Arial" pitchFamily="-111" charset="0"/>
              <a:ea typeface="ＭＳ Ｐゴシック" pitchFamily="-111" charset="-128"/>
              <a:cs typeface="ＭＳ Ｐゴシック" pitchFamily="-111" charset="-128"/>
            </a:endParaRPr>
          </a:p>
        </p:txBody>
      </p:sp>
      <p:sp>
        <p:nvSpPr>
          <p:cNvPr id="24474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&amp; Multiplication</a:t>
            </a:r>
          </a:p>
        </p:txBody>
      </p:sp>
      <p:sp>
        <p:nvSpPr>
          <p:cNvPr id="244745" name="Rectangle 3"/>
          <p:cNvSpPr>
            <a:spLocks noGrp="1" noChangeArrowheads="1"/>
          </p:cNvSpPr>
          <p:nvPr>
            <p:ph type="body" sz="half" idx="1"/>
          </p:nvPr>
        </p:nvSpPr>
        <p:spPr>
          <a:xfrm>
            <a:off x="457200" y="1600200"/>
            <a:ext cx="8077200" cy="4648200"/>
          </a:xfrm>
        </p:spPr>
        <p:txBody>
          <a:bodyPr/>
          <a:lstStyle/>
          <a:p>
            <a:pPr>
              <a:buFontTx/>
              <a:buNone/>
            </a:pPr>
            <a:r>
              <a:rPr lang="en-US" sz="2400" b="1" dirty="0">
                <a:solidFill>
                  <a:srgbClr val="CC3300"/>
                </a:solidFill>
                <a:ea typeface="ＭＳ Ｐゴシック" pitchFamily="-111" charset="-128"/>
                <a:cs typeface="ＭＳ Ｐゴシック" pitchFamily="-111" charset="-128"/>
              </a:rPr>
              <a:t>Example: Addition</a:t>
            </a:r>
          </a:p>
          <a:p>
            <a:pPr>
              <a:buFontTx/>
              <a:buNone/>
            </a:pPr>
            <a:r>
              <a:rPr lang="en-US" sz="2400" b="1" dirty="0">
                <a:ea typeface="ＭＳ Ｐゴシック" pitchFamily="-111" charset="-128"/>
                <a:cs typeface="ＭＳ Ｐゴシック" pitchFamily="-111" charset="-128"/>
              </a:rPr>
              <a:t>		+(0,y) =    (y)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S(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a:t>
            </a:r>
          </a:p>
          <a:p>
            <a:pPr>
              <a:buFontTx/>
              <a:buNone/>
            </a:pPr>
            <a:r>
              <a:rPr lang="en-US" sz="2400" b="1" dirty="0">
                <a:solidFill>
                  <a:srgbClr val="CC3300"/>
                </a:solidFill>
                <a:ea typeface="ＭＳ Ｐゴシック" pitchFamily="-111" charset="-128"/>
                <a:cs typeface="ＭＳ Ｐゴシック" pitchFamily="-111" charset="-128"/>
              </a:rPr>
              <a:t>Example: Multiplication</a:t>
            </a:r>
          </a:p>
          <a:p>
            <a:pPr>
              <a:buFontTx/>
              <a:buNone/>
            </a:pPr>
            <a:r>
              <a:rPr lang="en-US" sz="2400" b="1" dirty="0">
                <a:ea typeface="ＭＳ Ｐゴシック" pitchFamily="-111" charset="-128"/>
                <a:cs typeface="ＭＳ Ｐゴシック" pitchFamily="-111" charset="-128"/>
              </a:rPr>
              <a:t>		*(0,y) = C</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b+c</a:t>
            </a:r>
            <a:r>
              <a:rPr lang="en-US" sz="2400" b="1" dirty="0">
                <a:ea typeface="ＭＳ Ｐゴシック" pitchFamily="-111" charset="-128"/>
                <a:cs typeface="ＭＳ Ｐゴシック" pitchFamily="-111" charset="-128"/>
              </a:rPr>
              <a:t> = y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(x+1)*y</a:t>
            </a:r>
          </a:p>
        </p:txBody>
      </p:sp>
      <p:sp>
        <p:nvSpPr>
          <p:cNvPr id="2447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47" name="Rectangle 6"/>
          <p:cNvSpPr>
            <a:spLocks noChangeArrowheads="1"/>
          </p:cNvSpPr>
          <p:nvPr/>
        </p:nvSpPr>
        <p:spPr bwMode="auto">
          <a:xfrm>
            <a:off x="0" y="28257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8" name="Object 4"/>
          <p:cNvGraphicFramePr>
            <a:graphicFrameLocks noChangeAspect="1"/>
          </p:cNvGraphicFramePr>
          <p:nvPr>
            <p:extLst/>
          </p:nvPr>
        </p:nvGraphicFramePr>
        <p:xfrm>
          <a:off x="5105400" y="4724400"/>
          <a:ext cx="419100" cy="381000"/>
        </p:xfrm>
        <a:graphic>
          <a:graphicData uri="http://schemas.openxmlformats.org/presentationml/2006/ole">
            <mc:AlternateContent xmlns:mc="http://schemas.openxmlformats.org/markup-compatibility/2006">
              <mc:Choice xmlns:v="urn:schemas-microsoft-com:vml" Requires="v">
                <p:oleObj spid="_x0000_s9533" name="Equation" r:id="rId4" imgW="99060" imgH="106680" progId="Equation.3">
                  <p:embed/>
                </p:oleObj>
              </mc:Choice>
              <mc:Fallback>
                <p:oleObj name="Equation" r:id="rId4" imgW="99060" imgH="106680" progId="Equation.3">
                  <p:embed/>
                  <p:pic>
                    <p:nvPicPr>
                      <p:cNvPr id="24473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724400"/>
                        <a:ext cx="419100"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4748" name="Rectangle 8"/>
          <p:cNvSpPr>
            <a:spLocks noChangeArrowheads="1"/>
          </p:cNvSpPr>
          <p:nvPr/>
        </p:nvSpPr>
        <p:spPr bwMode="auto">
          <a:xfrm>
            <a:off x="0" y="329882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9" name="Object 7"/>
          <p:cNvGraphicFramePr>
            <a:graphicFrameLocks noChangeAspect="1"/>
          </p:cNvGraphicFramePr>
          <p:nvPr/>
        </p:nvGraphicFramePr>
        <p:xfrm>
          <a:off x="2514600" y="2057400"/>
          <a:ext cx="371475" cy="434975"/>
        </p:xfrm>
        <a:graphic>
          <a:graphicData uri="http://schemas.openxmlformats.org/presentationml/2006/ole">
            <mc:AlternateContent xmlns:mc="http://schemas.openxmlformats.org/markup-compatibility/2006">
              <mc:Choice xmlns:v="urn:schemas-microsoft-com:vml" Requires="v">
                <p:oleObj spid="_x0000_s9534" name="Equation" r:id="rId6" imgW="91440" imgH="106680" progId="Equation.3">
                  <p:embed/>
                </p:oleObj>
              </mc:Choice>
              <mc:Fallback>
                <p:oleObj name="Equation" r:id="rId6" imgW="91440" imgH="106680" progId="Equation.3">
                  <p:embed/>
                  <p:pic>
                    <p:nvPicPr>
                      <p:cNvPr id="24473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057400"/>
                        <a:ext cx="371475" cy="434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4749" name="Rectangle 9"/>
          <p:cNvSpPr>
            <a:spLocks noChangeArrowheads="1"/>
          </p:cNvSpPr>
          <p:nvPr/>
        </p:nvSpPr>
        <p:spPr bwMode="auto">
          <a:xfrm>
            <a:off x="0" y="3557588"/>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0" name="Object 10"/>
          <p:cNvGraphicFramePr>
            <a:graphicFrameLocks noChangeAspect="1"/>
          </p:cNvGraphicFramePr>
          <p:nvPr>
            <p:extLst/>
          </p:nvPr>
        </p:nvGraphicFramePr>
        <p:xfrm>
          <a:off x="6400800" y="4755930"/>
          <a:ext cx="457200" cy="385763"/>
        </p:xfrm>
        <a:graphic>
          <a:graphicData uri="http://schemas.openxmlformats.org/presentationml/2006/ole">
            <mc:AlternateContent xmlns:mc="http://schemas.openxmlformats.org/markup-compatibility/2006">
              <mc:Choice xmlns:v="urn:schemas-microsoft-com:vml" Requires="v">
                <p:oleObj spid="_x0000_s9535" name="Equation" r:id="rId8" imgW="99060" imgH="114300" progId="Equation.3">
                  <p:embed/>
                </p:oleObj>
              </mc:Choice>
              <mc:Fallback>
                <p:oleObj name="Equation" r:id="rId8" imgW="99060" imgH="114300" progId="Equation.3">
                  <p:embed/>
                  <p:pic>
                    <p:nvPicPr>
                      <p:cNvPr id="24474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4755930"/>
                        <a:ext cx="457200" cy="385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4751" name="Rectangle 12"/>
          <p:cNvSpPr>
            <a:spLocks noChangeArrowheads="1"/>
          </p:cNvSpPr>
          <p:nvPr/>
        </p:nvSpPr>
        <p:spPr bwMode="auto">
          <a:xfrm>
            <a:off x="0" y="2968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1" name="Object 15"/>
          <p:cNvGraphicFramePr>
            <a:graphicFrameLocks noGrp="1" noChangeAspect="1"/>
          </p:cNvGraphicFramePr>
          <p:nvPr>
            <p:ph sz="half" idx="2"/>
            <p:extLst/>
          </p:nvPr>
        </p:nvGraphicFramePr>
        <p:xfrm>
          <a:off x="5105400" y="2929760"/>
          <a:ext cx="393700" cy="457200"/>
        </p:xfrm>
        <a:graphic>
          <a:graphicData uri="http://schemas.openxmlformats.org/presentationml/2006/ole">
            <mc:AlternateContent xmlns:mc="http://schemas.openxmlformats.org/markup-compatibility/2006">
              <mc:Choice xmlns:v="urn:schemas-microsoft-com:vml" Requires="v">
                <p:oleObj spid="_x0000_s9536" name="Equation" r:id="rId10" imgW="99060" imgH="114300" progId="Equation.3">
                  <p:embed/>
                </p:oleObj>
              </mc:Choice>
              <mc:Fallback>
                <p:oleObj name="Equation" r:id="rId10" imgW="99060" imgH="114300" progId="Equation.3">
                  <p:embed/>
                  <p:pic>
                    <p:nvPicPr>
                      <p:cNvPr id="244741" name="Object 15"/>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929760"/>
                        <a:ext cx="393700"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4752" name="Date Placeholder 3"/>
          <p:cNvSpPr>
            <a:spLocks noGrp="1"/>
          </p:cNvSpPr>
          <p:nvPr>
            <p:ph type="dt" sz="quarter" idx="10"/>
          </p:nvPr>
        </p:nvSpPr>
        <p:spPr>
          <a:noFill/>
        </p:spPr>
        <p:txBody>
          <a:bodyPr/>
          <a:lstStyle/>
          <a:p>
            <a:fld id="{90858BD3-C217-BA47-B93B-E31B0C40D08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56394834"/>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6787" name="Slide Number Placeholder 5"/>
          <p:cNvSpPr>
            <a:spLocks noGrp="1"/>
          </p:cNvSpPr>
          <p:nvPr>
            <p:ph type="sldNum" sz="quarter" idx="12"/>
          </p:nvPr>
        </p:nvSpPr>
        <p:spPr>
          <a:noFill/>
        </p:spPr>
        <p:txBody>
          <a:bodyPr/>
          <a:lstStyle/>
          <a:p>
            <a:fld id="{DB74D87C-7204-B34E-9CCB-3E8E47202BC2}" type="slidenum">
              <a:rPr lang="en-US">
                <a:latin typeface="Arial" pitchFamily="-111" charset="0"/>
                <a:ea typeface="ＭＳ Ｐゴシック" pitchFamily="-111" charset="-128"/>
                <a:cs typeface="ＭＳ Ｐゴシック" pitchFamily="-111" charset="-128"/>
              </a:rPr>
              <a:pPr/>
              <a:t>288</a:t>
            </a:fld>
            <a:endParaRPr lang="en-US">
              <a:latin typeface="Arial" pitchFamily="-111" charset="0"/>
              <a:ea typeface="ＭＳ Ｐゴシック" pitchFamily="-111" charset="-128"/>
              <a:cs typeface="ＭＳ Ｐゴシック" pitchFamily="-111" charset="-128"/>
            </a:endParaRPr>
          </a:p>
        </p:txBody>
      </p:sp>
      <p:sp>
        <p:nvSpPr>
          <p:cNvPr id="2467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Arithmetic</a:t>
            </a:r>
          </a:p>
        </p:txBody>
      </p:sp>
      <p:sp>
        <p:nvSpPr>
          <p:cNvPr id="246789"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x + 1 = S(x)</a:t>
            </a:r>
          </a:p>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0 - 1 = 0		</a:t>
            </a:r>
          </a:p>
          <a:p>
            <a:pPr>
              <a:lnSpc>
                <a:spcPct val="80000"/>
              </a:lnSpc>
              <a:buFontTx/>
              <a:buNone/>
            </a:pPr>
            <a:r>
              <a:rPr lang="en-US" sz="2400" b="1" dirty="0">
                <a:ea typeface="ＭＳ Ｐゴシック" pitchFamily="-111" charset="-128"/>
                <a:cs typeface="ＭＳ Ｐゴシック" pitchFamily="-111" charset="-128"/>
              </a:rPr>
              <a:t>	(x+1) - 1 = x</a:t>
            </a:r>
          </a:p>
          <a:p>
            <a:pPr>
              <a:lnSpc>
                <a:spcPct val="80000"/>
              </a:lnSpc>
              <a:buFontTx/>
              <a:buNone/>
            </a:pPr>
            <a:r>
              <a:rPr lang="en-US" sz="2400" b="1" dirty="0">
                <a:ea typeface="ＭＳ Ｐゴシック" pitchFamily="-111" charset="-128"/>
                <a:cs typeface="ＭＳ Ｐゴシック" pitchFamily="-111" charset="-128"/>
              </a:rPr>
              <a:t>x + y:	</a:t>
            </a:r>
          </a:p>
          <a:p>
            <a:pPr>
              <a:lnSpc>
                <a:spcPct val="80000"/>
              </a:lnSpc>
              <a:buFontTx/>
              <a:buNone/>
            </a:pPr>
            <a:r>
              <a:rPr lang="en-US" sz="2400" b="1" dirty="0">
                <a:ea typeface="ＭＳ Ｐゴシック" pitchFamily="-111" charset="-128"/>
                <a:cs typeface="ＭＳ Ｐゴシック" pitchFamily="-111" charset="-128"/>
              </a:rPr>
              <a:t>	x + 0 = x</a:t>
            </a:r>
          </a:p>
          <a:p>
            <a:pPr>
              <a:lnSpc>
                <a:spcPct val="80000"/>
              </a:lnSpc>
              <a:buFontTx/>
              <a:buNone/>
            </a:pPr>
            <a:r>
              <a:rPr lang="en-US" sz="2400" b="1" dirty="0">
                <a:ea typeface="ＭＳ Ｐゴシック" pitchFamily="-111" charset="-128"/>
                <a:cs typeface="ＭＳ Ｐゴシック" pitchFamily="-111" charset="-128"/>
              </a:rPr>
              <a:t>	x+ (y+1)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+ 1</a:t>
            </a:r>
          </a:p>
          <a:p>
            <a:pPr>
              <a:lnSpc>
                <a:spcPct val="80000"/>
              </a:lnSpc>
              <a:buFontTx/>
              <a:buNone/>
            </a:pPr>
            <a:r>
              <a:rPr lang="en-US" sz="2400" b="1" dirty="0">
                <a:ea typeface="ＭＳ Ｐゴシック" pitchFamily="-111" charset="-128"/>
                <a:cs typeface="ＭＳ Ｐゴシック" pitchFamily="-111" charset="-128"/>
              </a:rPr>
              <a:t>x – y:	</a:t>
            </a:r>
            <a:r>
              <a:rPr lang="en-US" sz="2400" dirty="0">
                <a:ea typeface="ＭＳ Ｐゴシック" pitchFamily="-111" charset="-128"/>
                <a:cs typeface="ＭＳ Ｐゴシック" pitchFamily="-111" charset="-128"/>
              </a:rPr>
              <a:t>// limited subtraction</a:t>
            </a:r>
          </a:p>
          <a:p>
            <a:pPr>
              <a:lnSpc>
                <a:spcPct val="80000"/>
              </a:lnSpc>
              <a:buFontTx/>
              <a:buNone/>
            </a:pPr>
            <a:r>
              <a:rPr lang="en-US" sz="2400" b="1" dirty="0">
                <a:ea typeface="ＭＳ Ｐゴシック" pitchFamily="-111" charset="-128"/>
                <a:cs typeface="ＭＳ Ｐゴシック" pitchFamily="-111" charset="-128"/>
              </a:rPr>
              <a:t>	x – 0 = x </a:t>
            </a:r>
          </a:p>
          <a:p>
            <a:pPr>
              <a:lnSpc>
                <a:spcPct val="80000"/>
              </a:lnSpc>
              <a:buFontTx/>
              <a:buNone/>
            </a:pPr>
            <a:r>
              <a:rPr lang="en-US" sz="2400" b="1" dirty="0">
                <a:ea typeface="ＭＳ Ｐゴシック" pitchFamily="-111" charset="-128"/>
                <a:cs typeface="ＭＳ Ｐゴシック" pitchFamily="-111" charset="-128"/>
              </a:rPr>
              <a:t>	x – (y+1) = (x–y) – 1</a:t>
            </a:r>
          </a:p>
        </p:txBody>
      </p:sp>
      <p:sp>
        <p:nvSpPr>
          <p:cNvPr id="246790" name="Date Placeholder 3"/>
          <p:cNvSpPr>
            <a:spLocks noGrp="1"/>
          </p:cNvSpPr>
          <p:nvPr>
            <p:ph type="dt" sz="quarter" idx="10"/>
          </p:nvPr>
        </p:nvSpPr>
        <p:spPr>
          <a:noFill/>
        </p:spPr>
        <p:txBody>
          <a:bodyPr/>
          <a:lstStyle/>
          <a:p>
            <a:fld id="{8F36AB18-E846-BD45-9C65-E5C81BF2B40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082633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8835" name="Slide Number Placeholder 5"/>
          <p:cNvSpPr>
            <a:spLocks noGrp="1"/>
          </p:cNvSpPr>
          <p:nvPr>
            <p:ph type="sldNum" sz="quarter" idx="12"/>
          </p:nvPr>
        </p:nvSpPr>
        <p:spPr>
          <a:noFill/>
        </p:spPr>
        <p:txBody>
          <a:bodyPr/>
          <a:lstStyle/>
          <a:p>
            <a:fld id="{7FEF7348-360B-7043-B6F8-7EF8FC41521C}"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2488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2nd Grade Arithmetic</a:t>
            </a:r>
          </a:p>
        </p:txBody>
      </p:sp>
      <p:sp>
        <p:nvSpPr>
          <p:cNvPr id="24883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	</a:t>
            </a:r>
          </a:p>
          <a:p>
            <a:pPr>
              <a:lnSpc>
                <a:spcPct val="80000"/>
              </a:lnSpc>
              <a:buFontTx/>
              <a:buNone/>
            </a:pPr>
            <a:r>
              <a:rPr lang="en-US" b="1" dirty="0">
                <a:ea typeface="ＭＳ Ｐゴシック" pitchFamily="-111" charset="-128"/>
                <a:cs typeface="ＭＳ Ｐゴシック" pitchFamily="-111" charset="-128"/>
              </a:rPr>
              <a:t>	x * 0 = 0</a:t>
            </a:r>
          </a:p>
          <a:p>
            <a:pPr>
              <a:lnSpc>
                <a:spcPct val="80000"/>
              </a:lnSpc>
              <a:buFontTx/>
              <a:buNone/>
            </a:pPr>
            <a:r>
              <a:rPr lang="en-US" b="1" dirty="0">
                <a:ea typeface="ＭＳ Ｐゴシック" pitchFamily="-111" charset="-128"/>
                <a:cs typeface="ＭＳ Ｐゴシック" pitchFamily="-111" charset="-128"/>
              </a:rPr>
              <a:t>	x * (y+1) = x*y + x</a:t>
            </a:r>
          </a:p>
          <a:p>
            <a:pPr>
              <a:lnSpc>
                <a:spcPct val="90000"/>
              </a:lnSpc>
              <a:buFontTx/>
              <a:buNone/>
            </a:pPr>
            <a:endParaRPr lang="en-US" b="1" dirty="0">
              <a:ea typeface="ＭＳ Ｐゴシック" pitchFamily="-111" charset="-128"/>
              <a:cs typeface="ＭＳ Ｐゴシック" pitchFamily="-111" charset="-128"/>
            </a:endParaRPr>
          </a:p>
          <a:p>
            <a:pPr>
              <a:lnSpc>
                <a:spcPct val="90000"/>
              </a:lnSpc>
              <a:buFontTx/>
              <a:buNone/>
            </a:pPr>
            <a:r>
              <a:rPr lang="en-US" b="1" dirty="0">
                <a:ea typeface="ＭＳ Ｐゴシック" pitchFamily="-111" charset="-128"/>
                <a:cs typeface="ＭＳ Ｐゴシック" pitchFamily="-111" charset="-128"/>
              </a:rPr>
              <a:t>x!:</a:t>
            </a:r>
          </a:p>
          <a:p>
            <a:pPr>
              <a:lnSpc>
                <a:spcPct val="90000"/>
              </a:lnSpc>
              <a:buFontTx/>
              <a:buNone/>
            </a:pPr>
            <a:r>
              <a:rPr lang="en-US" b="1" dirty="0">
                <a:ea typeface="ＭＳ Ｐゴシック" pitchFamily="-111" charset="-128"/>
                <a:cs typeface="ＭＳ Ｐゴシック" pitchFamily="-111" charset="-128"/>
              </a:rPr>
              <a:t>	0! = 1	</a:t>
            </a:r>
          </a:p>
          <a:p>
            <a:pPr>
              <a:lnSpc>
                <a:spcPct val="90000"/>
              </a:lnSpc>
              <a:buFontTx/>
              <a:buNone/>
            </a:pPr>
            <a:r>
              <a:rPr lang="en-US" b="1" dirty="0">
                <a:ea typeface="ＭＳ Ｐゴシック" pitchFamily="-111" charset="-128"/>
                <a:cs typeface="ＭＳ Ｐゴシック" pitchFamily="-111" charset="-128"/>
              </a:rPr>
              <a:t>	(x+1)! = (x+1) * x!</a:t>
            </a:r>
          </a:p>
          <a:p>
            <a:pPr>
              <a:lnSpc>
                <a:spcPct val="90000"/>
              </a:lnSpc>
            </a:pPr>
            <a:endParaRPr lang="en-US" dirty="0">
              <a:ea typeface="ＭＳ Ｐゴシック" pitchFamily="-111" charset="-128"/>
              <a:cs typeface="ＭＳ Ｐゴシック" pitchFamily="-111" charset="-128"/>
            </a:endParaRPr>
          </a:p>
        </p:txBody>
      </p:sp>
      <p:sp>
        <p:nvSpPr>
          <p:cNvPr id="248838" name="Date Placeholder 3"/>
          <p:cNvSpPr>
            <a:spLocks noGrp="1"/>
          </p:cNvSpPr>
          <p:nvPr>
            <p:ph type="dt" sz="quarter" idx="10"/>
          </p:nvPr>
        </p:nvSpPr>
        <p:spPr>
          <a:noFill/>
        </p:spPr>
        <p:txBody>
          <a:bodyPr/>
          <a:lstStyle/>
          <a:p>
            <a:fld id="{C33E769F-DE4C-694B-9B33-0A26CAF9AD3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6213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ea typeface="ＭＳ Ｐゴシック" pitchFamily="-111" charset="-128"/>
                <a:cs typeface="ＭＳ Ｐゴシック" pitchFamily="-111" charset="-128"/>
              </a:rPr>
              <a:t>Algorithm</a:t>
            </a:r>
          </a:p>
        </p:txBody>
      </p:sp>
      <p:sp>
        <p:nvSpPr>
          <p:cNvPr id="55299" name="Content Placeholder 2"/>
          <p:cNvSpPr>
            <a:spLocks noGrp="1"/>
          </p:cNvSpPr>
          <p:nvPr>
            <p:ph idx="1"/>
          </p:nvPr>
        </p:nvSpPr>
        <p:spPr/>
        <p:txBody>
          <a:bodyPr/>
          <a:lstStyle/>
          <a:p>
            <a:pPr eaLnBrk="1" hangingPunct="1"/>
            <a:r>
              <a:rPr lang="en-US" dirty="0">
                <a:ea typeface="ＭＳ Ｐゴシック" pitchFamily="-111" charset="-128"/>
                <a:cs typeface="ＭＳ Ｐゴシック" pitchFamily="-111" charset="-128"/>
              </a:rPr>
              <a:t>A procedure that</a:t>
            </a:r>
          </a:p>
          <a:p>
            <a:pPr lvl="1" eaLnBrk="1" hangingPunct="1"/>
            <a:r>
              <a:rPr lang="en-US" dirty="0"/>
              <a:t>Correctly solves any instance of a given problem. </a:t>
            </a:r>
          </a:p>
          <a:p>
            <a:pPr lvl="1" eaLnBrk="1" hangingPunct="1"/>
            <a:r>
              <a:rPr lang="en-US" dirty="0"/>
              <a:t>Completes execution in a finite number of steps no matter what input it receives.</a:t>
            </a:r>
          </a:p>
          <a:p>
            <a:endParaRPr lang="en-US" dirty="0">
              <a:ea typeface="ＭＳ Ｐゴシック" pitchFamily="-111" charset="-128"/>
              <a:cs typeface="ＭＳ Ｐゴシック" pitchFamily="-111" charset="-128"/>
            </a:endParaRPr>
          </a:p>
        </p:txBody>
      </p:sp>
      <p:sp>
        <p:nvSpPr>
          <p:cNvPr id="55300" name="Date Placeholder 3"/>
          <p:cNvSpPr>
            <a:spLocks noGrp="1"/>
          </p:cNvSpPr>
          <p:nvPr>
            <p:ph type="dt" sz="quarter" idx="10"/>
          </p:nvPr>
        </p:nvSpPr>
        <p:spPr>
          <a:noFill/>
        </p:spPr>
        <p:txBody>
          <a:bodyPr/>
          <a:lstStyle/>
          <a:p>
            <a:fld id="{12DDCB84-5BD7-A545-94E3-6C74FB0CFA7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53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5302" name="Slide Number Placeholder 5"/>
          <p:cNvSpPr>
            <a:spLocks noGrp="1"/>
          </p:cNvSpPr>
          <p:nvPr>
            <p:ph type="sldNum" sz="quarter" idx="12"/>
          </p:nvPr>
        </p:nvSpPr>
        <p:spPr>
          <a:noFill/>
        </p:spPr>
        <p:txBody>
          <a:bodyPr/>
          <a:lstStyle/>
          <a:p>
            <a:fld id="{DB80B704-A84C-BF4F-A024-37AAB8F21F62}"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0883" name="Slide Number Placeholder 5"/>
          <p:cNvSpPr>
            <a:spLocks noGrp="1"/>
          </p:cNvSpPr>
          <p:nvPr>
            <p:ph type="sldNum" sz="quarter" idx="12"/>
          </p:nvPr>
        </p:nvSpPr>
        <p:spPr>
          <a:noFill/>
        </p:spPr>
        <p:txBody>
          <a:bodyPr/>
          <a:lstStyle/>
          <a:p>
            <a:fld id="{2001A167-4A25-624D-A847-FEC8536101B3}"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2508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Relations</a:t>
            </a:r>
          </a:p>
        </p:txBody>
      </p:sp>
      <p:sp>
        <p:nvSpPr>
          <p:cNvPr id="250885" name="Rectangle 3"/>
          <p:cNvSpPr>
            <a:spLocks noGrp="1" noChangeArrowheads="1"/>
          </p:cNvSpPr>
          <p:nvPr>
            <p:ph type="body" idx="1"/>
          </p:nvPr>
        </p:nvSpPr>
        <p:spPr/>
        <p:txBody>
          <a:bodyPr/>
          <a:lstStyle/>
          <a:p>
            <a:pPr>
              <a:lnSpc>
                <a:spcPct val="80000"/>
              </a:lnSpc>
              <a:buFontTx/>
              <a:buNone/>
            </a:pPr>
            <a:r>
              <a:rPr lang="en-US" sz="2000" b="1" dirty="0">
                <a:ea typeface="ＭＳ Ｐゴシック" pitchFamily="-111" charset="-128"/>
                <a:cs typeface="ＭＳ Ｐゴシック" pitchFamily="-111" charset="-128"/>
              </a:rPr>
              <a:t>x == 0:</a:t>
            </a:r>
          </a:p>
          <a:p>
            <a:pPr>
              <a:lnSpc>
                <a:spcPct val="80000"/>
              </a:lnSpc>
              <a:buFontTx/>
              <a:buNone/>
            </a:pPr>
            <a:r>
              <a:rPr lang="en-US" sz="2000" b="1" dirty="0">
                <a:ea typeface="ＭＳ Ｐゴシック" pitchFamily="-111" charset="-128"/>
                <a:cs typeface="ＭＳ Ｐゴシック" pitchFamily="-111" charset="-128"/>
              </a:rPr>
              <a:t>	0 == 0 = 1</a:t>
            </a:r>
          </a:p>
          <a:p>
            <a:pPr>
              <a:lnSpc>
                <a:spcPct val="80000"/>
              </a:lnSpc>
              <a:buFontTx/>
              <a:buNone/>
            </a:pPr>
            <a:r>
              <a:rPr lang="en-US" sz="2000" b="1" dirty="0">
                <a:ea typeface="ＭＳ Ｐゴシック" pitchFamily="-111" charset="-128"/>
                <a:cs typeface="ＭＳ Ｐゴシック" pitchFamily="-111" charset="-128"/>
              </a:rPr>
              <a:t>	(y+1) == 0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x==y = ((x – y) + (y – x )) == 0</a:t>
            </a:r>
          </a:p>
          <a:p>
            <a:pPr>
              <a:lnSpc>
                <a:spcPct val="80000"/>
              </a:lnSpc>
              <a:buFontTx/>
              <a:buNone/>
            </a:pPr>
            <a:r>
              <a:rPr lang="en-US" sz="2000" b="1" dirty="0">
                <a:ea typeface="ＭＳ Ｐゴシック" pitchFamily="-111" charset="-128"/>
                <a:cs typeface="ＭＳ Ｐゴシック" pitchFamily="-111" charset="-128"/>
              </a:rPr>
              <a:t>x ≤y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(x – y)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y≤x</a:t>
            </a:r>
            <a:endParaRPr lang="en-US" sz="2000" b="1" dirty="0">
              <a:ea typeface="ＭＳ Ｐゴシック" pitchFamily="-111" charset="-128"/>
              <a:cs typeface="ＭＳ Ｐゴシック" pitchFamily="-111" charset="-128"/>
            </a:endParaRPr>
          </a:p>
          <a:p>
            <a:pPr>
              <a:lnSpc>
                <a:spcPct val="80000"/>
              </a:lnSpc>
              <a:buFontTx/>
              <a:buNone/>
            </a:pPr>
            <a:r>
              <a:rPr lang="en-US" sz="2000" b="1" dirty="0">
                <a:ea typeface="ＭＳ Ｐゴシック" pitchFamily="-111" charset="-128"/>
                <a:cs typeface="ＭＳ Ｐゴシック" pitchFamily="-111" charset="-128"/>
              </a:rPr>
              <a:t>x &gt; y :	</a:t>
            </a:r>
          </a:p>
          <a:p>
            <a:pPr>
              <a:lnSpc>
                <a:spcPct val="80000"/>
              </a:lnSpc>
              <a:buFontTx/>
              <a:buNone/>
            </a:pPr>
            <a:r>
              <a:rPr lang="en-US" sz="2000" b="1" dirty="0">
                <a:ea typeface="ＭＳ Ｐゴシック" pitchFamily="-111" charset="-128"/>
                <a:cs typeface="ＭＳ Ｐゴシック" pitchFamily="-111" charset="-128"/>
              </a:rPr>
              <a:t>	x&gt;y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See </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on next page */</a:t>
            </a:r>
            <a:r>
              <a:rPr lang="en-US" sz="2000" b="1" dirty="0">
                <a:ea typeface="ＭＳ Ｐゴシック" pitchFamily="-111" charset="-128"/>
                <a:cs typeface="ＭＳ Ｐゴシック" pitchFamily="-111" charset="-128"/>
              </a:rPr>
              <a:t>	</a:t>
            </a:r>
          </a:p>
          <a:p>
            <a:pPr>
              <a:lnSpc>
                <a:spcPct val="80000"/>
              </a:lnSpc>
              <a:buFontTx/>
              <a:buNone/>
            </a:pPr>
            <a:r>
              <a:rPr lang="en-US" sz="2000" b="1" dirty="0">
                <a:ea typeface="ＭＳ Ｐゴシック" pitchFamily="-111" charset="-128"/>
                <a:cs typeface="ＭＳ Ｐゴシック" pitchFamily="-111" charset="-128"/>
              </a:rPr>
              <a:t>x &lt; y :	</a:t>
            </a:r>
          </a:p>
          <a:p>
            <a:pPr>
              <a:lnSpc>
                <a:spcPct val="80000"/>
              </a:lnSpc>
              <a:buFontTx/>
              <a:buNone/>
            </a:pPr>
            <a:r>
              <a:rPr lang="en-US" sz="2000" b="1" dirty="0">
                <a:ea typeface="ＭＳ Ｐゴシック" pitchFamily="-111" charset="-128"/>
                <a:cs typeface="ＭＳ Ｐゴシック" pitchFamily="-111" charset="-128"/>
              </a:rPr>
              <a:t>	x&lt;y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a:t>
            </a:r>
          </a:p>
        </p:txBody>
      </p:sp>
      <p:sp>
        <p:nvSpPr>
          <p:cNvPr id="250886" name="Date Placeholder 3"/>
          <p:cNvSpPr>
            <a:spLocks noGrp="1"/>
          </p:cNvSpPr>
          <p:nvPr>
            <p:ph type="dt" sz="quarter" idx="10"/>
          </p:nvPr>
        </p:nvSpPr>
        <p:spPr>
          <a:noFill/>
        </p:spPr>
        <p:txBody>
          <a:bodyPr/>
          <a:lstStyle/>
          <a:p>
            <a:fld id="{66F2E109-E6F6-6041-A20B-C8DB9277571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2442706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2931" name="Slide Number Placeholder 5"/>
          <p:cNvSpPr>
            <a:spLocks noGrp="1"/>
          </p:cNvSpPr>
          <p:nvPr>
            <p:ph type="sldNum" sz="quarter" idx="12"/>
          </p:nvPr>
        </p:nvSpPr>
        <p:spPr>
          <a:noFill/>
        </p:spPr>
        <p:txBody>
          <a:bodyPr/>
          <a:lstStyle/>
          <a:p>
            <a:fld id="{E4C64A37-5E68-F145-8B28-ECAE33C3983E}"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
        <p:nvSpPr>
          <p:cNvPr id="25293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Boolean Operations</a:t>
            </a:r>
          </a:p>
        </p:txBody>
      </p:sp>
      <p:sp>
        <p:nvSpPr>
          <p:cNvPr id="252933"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~x = 1 – x  or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1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x&gt;0</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x==0</a:t>
            </a:r>
          </a:p>
          <a:p>
            <a:pPr>
              <a:lnSpc>
                <a:spcPct val="80000"/>
              </a:lnSpc>
              <a:buFontTx/>
              <a:buNone/>
            </a:pPr>
            <a:r>
              <a:rPr lang="en-US" sz="2400" b="1" dirty="0">
                <a:ea typeface="ＭＳ Ｐゴシック" pitchFamily="-111" charset="-128"/>
                <a:cs typeface="ＭＳ Ｐゴシック" pitchFamily="-111" charset="-128"/>
              </a:rPr>
              <a:t>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&amp;&amp; y:</a:t>
            </a:r>
          </a:p>
          <a:p>
            <a:pPr>
              <a:lnSpc>
                <a:spcPct val="80000"/>
              </a:lnSpc>
              <a:buFontTx/>
              <a:buNone/>
            </a:pPr>
            <a:r>
              <a:rPr lang="en-US" sz="2400" b="1" dirty="0">
                <a:ea typeface="ＭＳ Ｐゴシック" pitchFamily="-111" charset="-128"/>
                <a:cs typeface="ＭＳ Ｐゴシック" pitchFamily="-111" charset="-128"/>
              </a:rPr>
              <a:t>	x&amp;&amp;y = </a:t>
            </a: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(x*y)</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 y:</a:t>
            </a:r>
          </a:p>
          <a:p>
            <a:pPr>
              <a:lnSpc>
                <a:spcPct val="80000"/>
              </a:lnSpc>
              <a:buFontTx/>
              <a:buNone/>
            </a:pPr>
            <a:r>
              <a:rPr lang="en-US" sz="2400" b="1" dirty="0">
                <a:ea typeface="ＭＳ Ｐゴシック" pitchFamily="-111" charset="-128"/>
                <a:cs typeface="ＭＳ Ｐゴシック" pitchFamily="-111" charset="-128"/>
              </a:rPr>
              <a:t>	x||y = ~((x==0) &amp;&amp; (y==0))</a:t>
            </a:r>
          </a:p>
        </p:txBody>
      </p:sp>
      <p:sp>
        <p:nvSpPr>
          <p:cNvPr id="252934" name="Date Placeholder 3"/>
          <p:cNvSpPr>
            <a:spLocks noGrp="1"/>
          </p:cNvSpPr>
          <p:nvPr>
            <p:ph type="dt" sz="quarter" idx="10"/>
          </p:nvPr>
        </p:nvSpPr>
        <p:spPr>
          <a:noFill/>
        </p:spPr>
        <p:txBody>
          <a:bodyPr/>
          <a:lstStyle/>
          <a:p>
            <a:fld id="{76F62CA1-03FD-B243-9074-A85E1644671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121253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4979" name="Slide Number Placeholder 5"/>
          <p:cNvSpPr>
            <a:spLocks noGrp="1"/>
          </p:cNvSpPr>
          <p:nvPr>
            <p:ph type="sldNum" sz="quarter" idx="12"/>
          </p:nvPr>
        </p:nvSpPr>
        <p:spPr>
          <a:noFill/>
        </p:spPr>
        <p:txBody>
          <a:bodyPr/>
          <a:lstStyle/>
          <a:p>
            <a:fld id="{203AFE24-0A25-4E4F-AF77-A8664B5A94B1}" type="slidenum">
              <a:rPr lang="en-US">
                <a:latin typeface="Arial" pitchFamily="-111" charset="0"/>
                <a:ea typeface="ＭＳ Ｐゴシック" pitchFamily="-111" charset="-128"/>
                <a:cs typeface="ＭＳ Ｐゴシック" pitchFamily="-111" charset="-128"/>
              </a:rPr>
              <a:pPr/>
              <a:t>292</a:t>
            </a:fld>
            <a:endParaRPr lang="en-US">
              <a:latin typeface="Arial" pitchFamily="-111" charset="0"/>
              <a:ea typeface="ＭＳ Ｐゴシック" pitchFamily="-111" charset="-128"/>
              <a:cs typeface="ＭＳ Ｐゴシック" pitchFamily="-111" charset="-128"/>
            </a:endParaRPr>
          </a:p>
        </p:txBody>
      </p:sp>
      <p:sp>
        <p:nvSpPr>
          <p:cNvPr id="2549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Definition by Cases </a:t>
            </a:r>
          </a:p>
        </p:txBody>
      </p:sp>
      <p:sp>
        <p:nvSpPr>
          <p:cNvPr id="254981"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One case	</a:t>
            </a:r>
          </a:p>
          <a:p>
            <a:pPr>
              <a:lnSpc>
                <a:spcPct val="80000"/>
              </a:lnSpc>
              <a:buFontTx/>
              <a:buNone/>
            </a:pPr>
            <a:r>
              <a:rPr lang="en-US" sz="2000" b="1" dirty="0">
                <a:ea typeface="ＭＳ Ｐゴシック" pitchFamily="-111" charset="-128"/>
                <a:cs typeface="ＭＳ Ｐゴシック" pitchFamily="-111" charset="-128"/>
              </a:rPr>
              <a:t>			g(x)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P(x) </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a:p>
            <a:pPr>
              <a:buFontTx/>
              <a:buNone/>
            </a:pPr>
            <a:r>
              <a:rPr lang="en-US" sz="2000" b="1" dirty="0">
                <a:ea typeface="ＭＳ Ｐゴシック" pitchFamily="-111" charset="-128"/>
                <a:cs typeface="ＭＳ Ｐゴシック" pitchFamily="-111" charset="-128"/>
              </a:rPr>
              <a:t>	f(x) = P(x) * g(x) + (1-P(x)) * h(x)</a:t>
            </a:r>
          </a:p>
          <a:p>
            <a:pPr>
              <a:buFontTx/>
              <a:buNone/>
            </a:pPr>
            <a:endParaRPr lang="en-US" sz="2000" dirty="0">
              <a:ea typeface="ＭＳ Ｐゴシック" pitchFamily="-111" charset="-128"/>
              <a:cs typeface="ＭＳ Ｐゴシック" pitchFamily="-111" charset="-128"/>
            </a:endParaRPr>
          </a:p>
          <a:p>
            <a:pPr>
              <a:buFontTx/>
              <a:buNone/>
            </a:pPr>
            <a:r>
              <a:rPr lang="en-US" sz="2000" dirty="0">
                <a:ea typeface="ＭＳ Ｐゴシック" pitchFamily="-111" charset="-128"/>
                <a:cs typeface="ＭＳ Ｐゴシック" pitchFamily="-111" charset="-128"/>
              </a:rPr>
              <a:t>Can use induction to prove this is true for all </a:t>
            </a:r>
            <a:r>
              <a:rPr lang="en-US" sz="2000" b="1" dirty="0">
                <a:ea typeface="ＭＳ Ｐゴシック" pitchFamily="-111" charset="-128"/>
                <a:cs typeface="ＭＳ Ｐゴシック" pitchFamily="-111" charset="-128"/>
              </a:rPr>
              <a:t>k&gt;0</a:t>
            </a:r>
            <a:r>
              <a:rPr lang="en-US" sz="2000" dirty="0">
                <a:ea typeface="ＭＳ Ｐゴシック" pitchFamily="-111" charset="-128"/>
                <a:cs typeface="ＭＳ Ｐゴシック" pitchFamily="-111" charset="-128"/>
              </a:rPr>
              <a:t>, where</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g</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 … || ~P</a:t>
            </a:r>
            <a:r>
              <a:rPr lang="en-US" sz="2000" b="1" baseline="-25000" dirty="0">
                <a:ea typeface="ＭＳ Ｐゴシック" pitchFamily="-111" charset="-128"/>
                <a:cs typeface="ＭＳ Ｐゴシック" pitchFamily="-111" charset="-128"/>
              </a:rPr>
              <a:t>k-1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p:txBody>
      </p:sp>
      <p:sp>
        <p:nvSpPr>
          <p:cNvPr id="254982" name="Date Placeholder 3"/>
          <p:cNvSpPr>
            <a:spLocks noGrp="1"/>
          </p:cNvSpPr>
          <p:nvPr>
            <p:ph type="dt" sz="quarter" idx="10"/>
          </p:nvPr>
        </p:nvSpPr>
        <p:spPr>
          <a:noFill/>
        </p:spPr>
        <p:txBody>
          <a:bodyPr/>
          <a:lstStyle/>
          <a:p>
            <a:fld id="{EBABE32B-6F17-4C40-BEB6-72734865547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2755372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7027" name="Slide Number Placeholder 5"/>
          <p:cNvSpPr>
            <a:spLocks noGrp="1"/>
          </p:cNvSpPr>
          <p:nvPr>
            <p:ph type="sldNum" sz="quarter" idx="12"/>
          </p:nvPr>
        </p:nvSpPr>
        <p:spPr>
          <a:noFill/>
        </p:spPr>
        <p:txBody>
          <a:bodyPr/>
          <a:lstStyle/>
          <a:p>
            <a:fld id="{9DAC2DF7-D117-174C-974C-5E0FB9F128C1}" type="slidenum">
              <a:rPr lang="en-US">
                <a:latin typeface="Arial" pitchFamily="-111" charset="0"/>
                <a:ea typeface="ＭＳ Ｐゴシック" pitchFamily="-111" charset="-128"/>
                <a:cs typeface="ＭＳ Ｐゴシック" pitchFamily="-111" charset="-128"/>
              </a:rPr>
              <a:pPr/>
              <a:t>293</a:t>
            </a:fld>
            <a:endParaRPr lang="en-US">
              <a:latin typeface="Arial" pitchFamily="-111" charset="0"/>
              <a:ea typeface="ＭＳ Ｐゴシック" pitchFamily="-111" charset="-128"/>
              <a:cs typeface="ＭＳ Ｐゴシック" pitchFamily="-111" charset="-128"/>
            </a:endParaRPr>
          </a:p>
        </p:txBody>
      </p:sp>
      <p:sp>
        <p:nvSpPr>
          <p:cNvPr id="2570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Bounded Minimization 1</a:t>
            </a:r>
          </a:p>
        </p:txBody>
      </p:sp>
      <p:sp>
        <p:nvSpPr>
          <p:cNvPr id="257029" name="Rectangle 3"/>
          <p:cNvSpPr>
            <a:spLocks noGrp="1" noChangeArrowheads="1"/>
          </p:cNvSpPr>
          <p:nvPr>
            <p:ph type="body" idx="1"/>
          </p:nvPr>
        </p:nvSpPr>
        <p:spPr/>
        <p:txBody>
          <a:bodyPr/>
          <a:lstStyle/>
          <a:p>
            <a:pPr>
              <a:lnSpc>
                <a:spcPct val="8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x+1</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1-P(0)</a:t>
            </a:r>
          </a:p>
          <a:p>
            <a:pPr>
              <a:lnSpc>
                <a:spcPct val="80000"/>
              </a:lnSpc>
              <a:buFontTx/>
              <a:buNone/>
            </a:pPr>
            <a:r>
              <a:rPr lang="en-US" b="1" dirty="0">
                <a:ea typeface="ＭＳ Ｐゴシック" pitchFamily="-111" charset="-128"/>
                <a:cs typeface="ＭＳ Ｐゴシック" pitchFamily="-111" charset="-128"/>
              </a:rPr>
              <a:t>	f(x+1) 	= 	f(x)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f(x)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a:t>
            </a:r>
          </a:p>
          <a:p>
            <a:pPr>
              <a:lnSpc>
                <a:spcPct val="80000"/>
              </a:lnSpc>
              <a:buFontTx/>
              <a:buNone/>
            </a:pPr>
            <a:r>
              <a:rPr lang="en-US" b="1" dirty="0">
                <a:ea typeface="ＭＳ Ｐゴシック" pitchFamily="-111" charset="-128"/>
                <a:cs typeface="ＭＳ Ｐゴシック" pitchFamily="-111" charset="-128"/>
              </a:rPr>
              <a:t>			=	x+2-P(x+1)	</a:t>
            </a:r>
            <a:r>
              <a:rPr lang="en-US" dirty="0">
                <a:ea typeface="ＭＳ Ｐゴシック" pitchFamily="-111" charset="-128"/>
                <a:cs typeface="ＭＳ Ｐゴシック" pitchFamily="-111" charset="-128"/>
              </a:rPr>
              <a:t>otherwise</a:t>
            </a:r>
          </a:p>
        </p:txBody>
      </p:sp>
      <p:sp>
        <p:nvSpPr>
          <p:cNvPr id="257030" name="Date Placeholder 3"/>
          <p:cNvSpPr>
            <a:spLocks noGrp="1"/>
          </p:cNvSpPr>
          <p:nvPr>
            <p:ph type="dt" sz="quarter" idx="10"/>
          </p:nvPr>
        </p:nvSpPr>
        <p:spPr>
          <a:noFill/>
        </p:spPr>
        <p:txBody>
          <a:bodyPr/>
          <a:lstStyle/>
          <a:p>
            <a:fld id="{7DED0616-C028-CF4F-8E4C-F41E02E20D3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6214348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9075" name="Slide Number Placeholder 5"/>
          <p:cNvSpPr>
            <a:spLocks noGrp="1"/>
          </p:cNvSpPr>
          <p:nvPr>
            <p:ph type="sldNum" sz="quarter" idx="12"/>
          </p:nvPr>
        </p:nvSpPr>
        <p:spPr>
          <a:noFill/>
        </p:spPr>
        <p:txBody>
          <a:bodyPr/>
          <a:lstStyle/>
          <a:p>
            <a:fld id="{D7C547AB-CBD1-9248-9BE7-6F123E7648A5}"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
        <p:nvSpPr>
          <p:cNvPr id="2590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Bounded Minimization 2</a:t>
            </a:r>
          </a:p>
        </p:txBody>
      </p:sp>
      <p:sp>
        <p:nvSpPr>
          <p:cNvPr id="25907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	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&lt;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0</a:t>
            </a:r>
          </a:p>
          <a:p>
            <a:pPr>
              <a:lnSpc>
                <a:spcPct val="80000"/>
              </a:lnSpc>
              <a:buFontTx/>
              <a:buNone/>
            </a:pPr>
            <a:r>
              <a:rPr lang="en-US" b="1" dirty="0">
                <a:ea typeface="ＭＳ Ｐゴシック" pitchFamily="-111" charset="-128"/>
                <a:cs typeface="ＭＳ Ｐゴシック" pitchFamily="-111" charset="-128"/>
              </a:rPr>
              <a:t>	f(x+1)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p>
          <a:p>
            <a:pPr>
              <a:buFontTx/>
              <a:buNone/>
            </a:pPr>
            <a:endParaRPr lang="en-US" dirty="0">
              <a:ea typeface="ＭＳ Ｐゴシック" pitchFamily="-111" charset="-128"/>
              <a:cs typeface="ＭＳ Ｐゴシック" pitchFamily="-111" charset="-128"/>
            </a:endParaRPr>
          </a:p>
        </p:txBody>
      </p:sp>
      <p:sp>
        <p:nvSpPr>
          <p:cNvPr id="259078" name="Date Placeholder 3"/>
          <p:cNvSpPr>
            <a:spLocks noGrp="1"/>
          </p:cNvSpPr>
          <p:nvPr>
            <p:ph type="dt" sz="quarter" idx="10"/>
          </p:nvPr>
        </p:nvSpPr>
        <p:spPr>
          <a:noFill/>
        </p:spPr>
        <p:txBody>
          <a:bodyPr/>
          <a:lstStyle/>
          <a:p>
            <a:fld id="{D5CB2FC4-1BD4-6C47-A919-59C5AE0935A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1304436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61123" name="Slide Number Placeholder 5"/>
          <p:cNvSpPr>
            <a:spLocks noGrp="1"/>
          </p:cNvSpPr>
          <p:nvPr>
            <p:ph type="sldNum" sz="quarter" idx="12"/>
          </p:nvPr>
        </p:nvSpPr>
        <p:spPr>
          <a:noFill/>
        </p:spPr>
        <p:txBody>
          <a:bodyPr/>
          <a:lstStyle/>
          <a:p>
            <a:fld id="{5C65EE80-3D1E-1142-A086-6AF9149ECD3F}"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
        <p:nvSpPr>
          <p:cNvPr id="2611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Intermediate Arithmetic</a:t>
            </a:r>
          </a:p>
        </p:txBody>
      </p:sp>
      <p:sp>
        <p:nvSpPr>
          <p:cNvPr id="261125"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a:t>
            </a:r>
          </a:p>
          <a:p>
            <a:pPr>
              <a:lnSpc>
                <a:spcPct val="80000"/>
              </a:lnSpc>
              <a:buFontTx/>
              <a:buNone/>
            </a:pPr>
            <a:r>
              <a:rPr lang="en-US" b="1" dirty="0">
                <a:ea typeface="ＭＳ Ｐゴシック" pitchFamily="-111" charset="-128"/>
                <a:cs typeface="ＭＳ Ｐゴシック" pitchFamily="-111" charset="-128"/>
              </a:rPr>
              <a:t>	x//0 = 0		</a:t>
            </a:r>
            <a:r>
              <a:rPr lang="en-US" dirty="0">
                <a:ea typeface="ＭＳ Ｐゴシック" pitchFamily="-111" charset="-128"/>
                <a:cs typeface="ＭＳ Ｐゴシック" pitchFamily="-111" charset="-128"/>
              </a:rPr>
              <a:t>: silly, but want a value</a:t>
            </a:r>
          </a:p>
          <a:p>
            <a:pPr>
              <a:lnSpc>
                <a:spcPct val="80000"/>
              </a:lnSpc>
              <a:buFontTx/>
              <a:buNone/>
            </a:pPr>
            <a:r>
              <a:rPr lang="en-US" b="1" dirty="0">
                <a:ea typeface="ＭＳ Ｐゴシック" pitchFamily="-111" charset="-128"/>
                <a:cs typeface="ＭＳ Ｐゴシック" pitchFamily="-111" charset="-128"/>
              </a:rPr>
              <a:t>	x//(y+1)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(z+1)*(y+1) &gt; x ]</a:t>
            </a:r>
          </a:p>
          <a:p>
            <a:pPr>
              <a:lnSpc>
                <a:spcPct val="80000"/>
              </a:lnSpc>
              <a:buFontTx/>
              <a:buNone/>
            </a:pPr>
            <a:endParaRPr lang="en-US" b="1" dirty="0">
              <a:ea typeface="ＭＳ Ｐゴシック" pitchFamily="-111" charset="-128"/>
              <a:cs typeface="ＭＳ Ｐゴシック" pitchFamily="-111" charset="-128"/>
            </a:endParaRPr>
          </a:p>
          <a:p>
            <a:pPr>
              <a:lnSpc>
                <a:spcPct val="80000"/>
              </a:lnSpc>
              <a:buFontTx/>
              <a:buNone/>
            </a:pPr>
            <a:r>
              <a:rPr lang="en-US" b="1" dirty="0">
                <a:ea typeface="ＭＳ Ｐゴシック" pitchFamily="-111" charset="-128"/>
                <a:cs typeface="ＭＳ Ｐゴシック" pitchFamily="-111" charset="-128"/>
              </a:rPr>
              <a:t>x | y: x </a:t>
            </a:r>
            <a:r>
              <a:rPr lang="en-US" dirty="0">
                <a:ea typeface="ＭＳ Ｐゴシック" pitchFamily="-111" charset="-128"/>
                <a:cs typeface="ＭＳ Ｐゴシック" pitchFamily="-111" charset="-128"/>
              </a:rPr>
              <a:t>is a divisor of </a:t>
            </a:r>
            <a:r>
              <a:rPr lang="en-US" b="1" dirty="0">
                <a:ea typeface="ＭＳ Ｐゴシック" pitchFamily="-111" charset="-128"/>
                <a:cs typeface="ＭＳ Ｐゴシック" pitchFamily="-111" charset="-128"/>
              </a:rPr>
              <a:t>y</a:t>
            </a:r>
          </a:p>
          <a:p>
            <a:pPr>
              <a:lnSpc>
                <a:spcPct val="80000"/>
              </a:lnSpc>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 = ((y//x) * x) == y</a:t>
            </a:r>
          </a:p>
        </p:txBody>
      </p:sp>
      <p:sp>
        <p:nvSpPr>
          <p:cNvPr id="261126" name="Date Placeholder 3"/>
          <p:cNvSpPr>
            <a:spLocks noGrp="1"/>
          </p:cNvSpPr>
          <p:nvPr>
            <p:ph type="dt" sz="quarter" idx="10"/>
          </p:nvPr>
        </p:nvSpPr>
        <p:spPr>
          <a:noFill/>
        </p:spPr>
        <p:txBody>
          <a:bodyPr/>
          <a:lstStyle/>
          <a:p>
            <a:fld id="{5D94500C-193D-4E45-A7F1-F8C28AA3181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29508612"/>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63171" name="Slide Number Placeholder 5"/>
          <p:cNvSpPr>
            <a:spLocks noGrp="1"/>
          </p:cNvSpPr>
          <p:nvPr>
            <p:ph type="sldNum" sz="quarter" idx="12"/>
          </p:nvPr>
        </p:nvSpPr>
        <p:spPr>
          <a:noFill/>
        </p:spPr>
        <p:txBody>
          <a:bodyPr/>
          <a:lstStyle/>
          <a:p>
            <a:fld id="{62F5DB4C-84E0-744D-809F-C22DD6715786}" type="slidenum">
              <a:rPr lang="en-US">
                <a:latin typeface="Arial" pitchFamily="-111" charset="0"/>
                <a:ea typeface="ＭＳ Ｐゴシック" pitchFamily="-111" charset="-128"/>
                <a:cs typeface="ＭＳ Ｐゴシック" pitchFamily="-111" charset="-128"/>
              </a:rPr>
              <a:pPr/>
              <a:t>296</a:t>
            </a:fld>
            <a:endParaRPr lang="en-US">
              <a:latin typeface="Arial" pitchFamily="-111" charset="0"/>
              <a:ea typeface="ＭＳ Ｐゴシック" pitchFamily="-111" charset="-128"/>
              <a:cs typeface="ＭＳ Ｐゴシック" pitchFamily="-111" charset="-128"/>
            </a:endParaRPr>
          </a:p>
        </p:txBody>
      </p:sp>
      <p:sp>
        <p:nvSpPr>
          <p:cNvPr id="2631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Primality</a:t>
            </a:r>
          </a:p>
        </p:txBody>
      </p:sp>
      <p:sp>
        <p:nvSpPr>
          <p:cNvPr id="263173" name="Rectangle 3"/>
          <p:cNvSpPr>
            <a:spLocks noGrp="1" noChangeArrowheads="1"/>
          </p:cNvSpPr>
          <p:nvPr>
            <p:ph type="body" idx="1"/>
          </p:nvPr>
        </p:nvSpPr>
        <p:spPr/>
        <p:txBody>
          <a:bodyPr/>
          <a:lstStyle/>
          <a:p>
            <a:pPr>
              <a:lnSpc>
                <a:spcPct val="80000"/>
              </a:lnSpc>
              <a:buFontTx/>
              <a:buNone/>
            </a:pP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first non-zero, non-one factor of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a:t>
            </a:r>
            <a:r>
              <a:rPr lang="en-US" sz="2400" b="1" dirty="0">
                <a:latin typeface="Symbol" pitchFamily="-111" charset="2"/>
                <a:ea typeface="ＭＳ Ｐゴシック" pitchFamily="-111" charset="-128"/>
                <a:cs typeface="ＭＳ Ｐゴシック" pitchFamily="-111" charset="-128"/>
              </a:rPr>
              <a:t>m</a:t>
            </a:r>
            <a:r>
              <a:rPr lang="en-US" sz="2400" b="1" dirty="0">
                <a:ea typeface="ＭＳ Ｐゴシック" pitchFamily="-111" charset="-128"/>
                <a:cs typeface="ＭＳ Ｐゴシック" pitchFamily="-111" charset="-128"/>
              </a:rPr>
              <a:t> z  (2 ≤ z ≤ x) [ </a:t>
            </a:r>
            <a:r>
              <a:rPr lang="en-US" sz="2400" b="1" dirty="0" err="1">
                <a:ea typeface="ＭＳ Ｐゴシック" pitchFamily="-111" charset="-128"/>
                <a:cs typeface="ＭＳ Ｐゴシック" pitchFamily="-111" charset="-128"/>
              </a:rPr>
              <a:t>z|x</a:t>
            </a:r>
            <a:r>
              <a:rPr lang="en-US" sz="2400" b="1" dirty="0">
                <a:ea typeface="ＭＳ Ｐゴシック" pitchFamily="-111" charset="-128"/>
                <a:cs typeface="ＭＳ Ｐゴシック" pitchFamily="-111" charset="-128"/>
              </a:rPr>
              <a:t> ] , </a:t>
            </a:r>
          </a:p>
          <a:p>
            <a:pPr>
              <a:lnSpc>
                <a:spcPct val="80000"/>
              </a:lnSpc>
              <a:buFontTx/>
              <a:buNone/>
            </a:pP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 none</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x &amp;&amp; (x&gt;1)</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i-th</a:t>
            </a:r>
            <a:r>
              <a:rPr lang="en-US" sz="2400" b="1" dirty="0">
                <a:ea typeface="ＭＳ Ｐゴシック" pitchFamily="-111" charset="-128"/>
                <a:cs typeface="ＭＳ Ｐゴシック" pitchFamily="-111" charset="-128"/>
              </a:rPr>
              <a:t> prime:</a:t>
            </a:r>
          </a:p>
          <a:p>
            <a:pPr>
              <a:lnSpc>
                <a:spcPct val="80000"/>
              </a:lnSpc>
              <a:buFontTx/>
              <a:buNone/>
            </a:pPr>
            <a:r>
              <a:rPr lang="en-US" sz="2400" b="1" dirty="0">
                <a:ea typeface="ＭＳ Ｐゴシック" pitchFamily="-111" charset="-128"/>
                <a:cs typeface="ＭＳ Ｐゴシック" pitchFamily="-111" charset="-128"/>
              </a:rPr>
              <a:t>	prime(0) = 2</a:t>
            </a:r>
          </a:p>
          <a:p>
            <a:pPr>
              <a:lnSpc>
                <a:spcPct val="80000"/>
              </a:lnSpc>
              <a:buFontTx/>
              <a:buNone/>
            </a:pPr>
            <a:r>
              <a:rPr lang="en-US" sz="2400" b="1" dirty="0">
                <a:ea typeface="ＭＳ Ｐゴシック" pitchFamily="-111" charset="-128"/>
                <a:cs typeface="ＭＳ Ｐゴシック" pitchFamily="-111" charset="-128"/>
              </a:rPr>
              <a:t>	prime(x+1) = </a:t>
            </a:r>
            <a:r>
              <a:rPr lang="en-US" sz="2400" b="1" dirty="0">
                <a:latin typeface="Symbol" pitchFamily="-111" charset="2"/>
                <a:ea typeface="ＭＳ Ｐゴシック" pitchFamily="-111" charset="-128"/>
                <a:cs typeface="ＭＳ Ｐゴシック" pitchFamily="-111" charset="-128"/>
              </a:rPr>
              <a:t>m </a:t>
            </a:r>
            <a:r>
              <a:rPr lang="en-US" sz="2400" b="1" dirty="0">
                <a:ea typeface="ＭＳ Ｐゴシック" pitchFamily="-111" charset="-128"/>
                <a:cs typeface="ＭＳ Ｐゴシック" pitchFamily="-111" charset="-128"/>
              </a:rPr>
              <a:t>z(prime(x)&lt; z ≤prime(x)!+1)[</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(z)]</a:t>
            </a:r>
          </a:p>
          <a:p>
            <a:pPr>
              <a:lnSpc>
                <a:spcPct val="80000"/>
              </a:lnSpc>
              <a:buFontTx/>
              <a:buNone/>
            </a:pPr>
            <a:r>
              <a:rPr lang="en-US" sz="2400" dirty="0">
                <a:ea typeface="ＭＳ Ｐゴシック" pitchFamily="-111" charset="-128"/>
                <a:cs typeface="ＭＳ Ｐゴシック" pitchFamily="-111" charset="-128"/>
              </a:rPr>
              <a:t>We will abbreviate this as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a:t>
            </a:r>
            <a:endParaRPr lang="en-US" sz="2000" b="1" dirty="0">
              <a:ea typeface="ＭＳ Ｐゴシック" pitchFamily="-111" charset="-128"/>
              <a:cs typeface="ＭＳ Ｐゴシック" pitchFamily="-111" charset="-128"/>
            </a:endParaRPr>
          </a:p>
        </p:txBody>
      </p:sp>
      <p:sp>
        <p:nvSpPr>
          <p:cNvPr id="263174" name="Date Placeholder 3"/>
          <p:cNvSpPr>
            <a:spLocks noGrp="1"/>
          </p:cNvSpPr>
          <p:nvPr>
            <p:ph type="dt" sz="quarter" idx="10"/>
          </p:nvPr>
        </p:nvSpPr>
        <p:spPr>
          <a:noFill/>
        </p:spPr>
        <p:txBody>
          <a:bodyPr/>
          <a:lstStyle/>
          <a:p>
            <a:fld id="{51F6F470-B50A-ED40-883D-D1F1A0C1E8D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65145694"/>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65219" name="Slide Number Placeholder 5"/>
          <p:cNvSpPr>
            <a:spLocks noGrp="1"/>
          </p:cNvSpPr>
          <p:nvPr>
            <p:ph type="sldNum" sz="quarter" idx="12"/>
          </p:nvPr>
        </p:nvSpPr>
        <p:spPr>
          <a:noFill/>
        </p:spPr>
        <p:txBody>
          <a:bodyPr/>
          <a:lstStyle/>
          <a:p>
            <a:fld id="{C6A7AEE8-6DBC-B140-9A0A-222CFF0F2CAA}" type="slidenum">
              <a:rPr lang="en-US">
                <a:latin typeface="Arial" pitchFamily="-111" charset="0"/>
                <a:ea typeface="ＭＳ Ｐゴシック" pitchFamily="-111" charset="-128"/>
                <a:cs typeface="ＭＳ Ｐゴシック" pitchFamily="-111" charset="-128"/>
              </a:rPr>
              <a:pPr/>
              <a:t>297</a:t>
            </a:fld>
            <a:endParaRPr lang="en-US">
              <a:latin typeface="Arial" pitchFamily="-111" charset="0"/>
              <a:ea typeface="ＭＳ Ｐゴシック" pitchFamily="-111" charset="-128"/>
              <a:cs typeface="ＭＳ Ｐゴシック" pitchFamily="-111" charset="-128"/>
            </a:endParaRPr>
          </a:p>
        </p:txBody>
      </p:sp>
      <p:sp>
        <p:nvSpPr>
          <p:cNvPr id="2652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Exponents</a:t>
            </a:r>
          </a:p>
        </p:txBody>
      </p:sp>
      <p:sp>
        <p:nvSpPr>
          <p:cNvPr id="265221" name="Rectangle 3"/>
          <p:cNvSpPr>
            <a:spLocks noGrp="1" noChangeArrowheads="1"/>
          </p:cNvSpPr>
          <p:nvPr>
            <p:ph type="body" idx="1"/>
          </p:nvPr>
        </p:nvSpPr>
        <p:spPr/>
        <p:txBody>
          <a:bodyPr/>
          <a:lstStyle/>
          <a:p>
            <a:pPr>
              <a:buFontTx/>
              <a:buNone/>
            </a:pP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a:t>
            </a:r>
          </a:p>
          <a:p>
            <a:pPr>
              <a:buFontTx/>
              <a:buNone/>
            </a:pPr>
            <a:r>
              <a:rPr lang="en-US" b="1" dirty="0">
                <a:ea typeface="ＭＳ Ｐゴシック" pitchFamily="-111" charset="-128"/>
                <a:cs typeface="ＭＳ Ｐゴシック" pitchFamily="-111" charset="-128"/>
              </a:rPr>
              <a:t>	x^0 = 1</a:t>
            </a:r>
          </a:p>
          <a:p>
            <a:pPr>
              <a:buFontTx/>
              <a:buNone/>
            </a:pPr>
            <a:r>
              <a:rPr lang="en-US" b="1" dirty="0">
                <a:ea typeface="ＭＳ Ｐゴシック" pitchFamily="-111" charset="-128"/>
                <a:cs typeface="ＭＳ Ｐゴシック" pitchFamily="-111" charset="-128"/>
              </a:rPr>
              <a:t>	x^(y+1) = x * </a:t>
            </a:r>
            <a:r>
              <a:rPr lang="en-US" b="1" dirty="0" err="1">
                <a:ea typeface="ＭＳ Ｐゴシック" pitchFamily="-111" charset="-128"/>
                <a:cs typeface="ＭＳ Ｐゴシック" pitchFamily="-111" charset="-128"/>
              </a:rPr>
              <a:t>x^y</a:t>
            </a:r>
            <a:endParaRPr lang="en-US" b="1" dirty="0">
              <a:ea typeface="ＭＳ Ｐゴシック" pitchFamily="-111" charset="-128"/>
              <a:cs typeface="ＭＳ Ｐゴシック" pitchFamily="-111" charset="-128"/>
            </a:endParaRPr>
          </a:p>
          <a:p>
            <a:pPr>
              <a:buFontTx/>
              <a:buNone/>
            </a:pPr>
            <a:endParaRPr lang="en-US" b="1" dirty="0">
              <a:ea typeface="ＭＳ Ｐゴシック" pitchFamily="-111" charset="-128"/>
              <a:cs typeface="ＭＳ Ｐゴシック" pitchFamily="-111" charset="-128"/>
            </a:endParaRPr>
          </a:p>
          <a:p>
            <a:pPr>
              <a:buFontTx/>
              <a:buNone/>
            </a:pP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exponent of </a:t>
            </a:r>
            <a:r>
              <a:rPr lang="en-US" b="1" dirty="0">
                <a:ea typeface="ＭＳ Ｐゴシック" pitchFamily="-111" charset="-128"/>
                <a:cs typeface="ＭＳ Ｐゴシック" pitchFamily="-111" charset="-128"/>
              </a:rPr>
              <a:t>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in number </a:t>
            </a:r>
            <a:r>
              <a:rPr lang="en-US" b="1" dirty="0">
                <a:ea typeface="ＭＳ Ｐゴシック" pitchFamily="-111" charset="-128"/>
                <a:cs typeface="ＭＳ Ｐゴシック" pitchFamily="-111" charset="-128"/>
              </a:rPr>
              <a:t>x.</a:t>
            </a:r>
          </a:p>
          <a:p>
            <a:pPr>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^(z+1) | x) ]</a:t>
            </a:r>
          </a:p>
        </p:txBody>
      </p:sp>
      <p:sp>
        <p:nvSpPr>
          <p:cNvPr id="265222" name="Date Placeholder 3"/>
          <p:cNvSpPr>
            <a:spLocks noGrp="1"/>
          </p:cNvSpPr>
          <p:nvPr>
            <p:ph type="dt" sz="quarter" idx="10"/>
          </p:nvPr>
        </p:nvSpPr>
        <p:spPr>
          <a:noFill/>
        </p:spPr>
        <p:txBody>
          <a:bodyPr/>
          <a:lstStyle/>
          <a:p>
            <a:fld id="{5CF8B337-AF6A-4E47-9BFD-26EAFE6FF66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5087434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67267" name="Slide Number Placeholder 5"/>
          <p:cNvSpPr>
            <a:spLocks noGrp="1"/>
          </p:cNvSpPr>
          <p:nvPr>
            <p:ph type="sldNum" sz="quarter" idx="12"/>
          </p:nvPr>
        </p:nvSpPr>
        <p:spPr>
          <a:noFill/>
        </p:spPr>
        <p:txBody>
          <a:bodyPr/>
          <a:lstStyle/>
          <a:p>
            <a:fld id="{050A33F0-82FC-1647-A81F-B3C1BDA2E149}" type="slidenum">
              <a:rPr lang="en-US">
                <a:latin typeface="Arial" pitchFamily="-111" charset="0"/>
                <a:ea typeface="ＭＳ Ｐゴシック" pitchFamily="-111" charset="-128"/>
                <a:cs typeface="ＭＳ Ｐゴシック" pitchFamily="-111" charset="-128"/>
              </a:rPr>
              <a:pPr/>
              <a:t>298</a:t>
            </a:fld>
            <a:endParaRPr lang="en-US">
              <a:latin typeface="Arial" pitchFamily="-111" charset="0"/>
              <a:ea typeface="ＭＳ Ｐゴシック" pitchFamily="-111" charset="-128"/>
              <a:cs typeface="ＭＳ Ｐゴシック" pitchFamily="-111" charset="-128"/>
            </a:endParaRPr>
          </a:p>
        </p:txBody>
      </p:sp>
      <p:sp>
        <p:nvSpPr>
          <p:cNvPr id="2672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Pairing Functions</a:t>
            </a:r>
          </a:p>
        </p:txBody>
      </p:sp>
      <p:sp>
        <p:nvSpPr>
          <p:cNvPr id="267269" name="Rectangle 3"/>
          <p:cNvSpPr>
            <a:spLocks noGrp="1" noChangeArrowheads="1"/>
          </p:cNvSpPr>
          <p:nvPr>
            <p:ph type="body" idx="1"/>
          </p:nvPr>
        </p:nvSpPr>
        <p:spPr/>
        <p:txBody>
          <a:bodyPr/>
          <a:lstStyle/>
          <a:p>
            <a:pPr>
              <a:lnSpc>
                <a:spcPct val="80000"/>
              </a:lnSpc>
            </a:pPr>
            <a:r>
              <a:rPr lang="en-US" sz="2800" b="1" dirty="0">
                <a:ea typeface="ＭＳ Ｐゴシック" pitchFamily="-111" charset="-128"/>
                <a:cs typeface="ＭＳ Ｐゴシック" pitchFamily="-111" charset="-128"/>
              </a:rPr>
              <a:t>pair(</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 = &lt;</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&gt; = 2</a:t>
            </a:r>
            <a:r>
              <a:rPr lang="en-US" sz="2800" b="1" baseline="30000"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(2y + 1) – 1</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with inverses</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exp</a:t>
            </a:r>
            <a:r>
              <a:rPr lang="en-US" sz="2800" b="1" dirty="0">
                <a:ea typeface="ＭＳ Ｐゴシック" pitchFamily="-111" charset="-128"/>
                <a:cs typeface="ＭＳ Ｐゴシック" pitchFamily="-111" charset="-128"/>
              </a:rPr>
              <a:t>(z+1,0)</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 z + 1 ) // 2 </a:t>
            </a:r>
            <a:r>
              <a:rPr lang="en-US" sz="2800" b="1" baseline="30000" dirty="0">
                <a:ea typeface="ＭＳ Ｐゴシック" pitchFamily="-111" charset="-128"/>
                <a:cs typeface="ＭＳ Ｐゴシック" pitchFamily="-111" charset="-128"/>
              </a:rPr>
              <a:t>&lt;z&gt;</a:t>
            </a:r>
            <a:r>
              <a:rPr lang="en-US" sz="2800" b="1" baseline="10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 1 ) // 2</a:t>
            </a:r>
          </a:p>
          <a:p>
            <a:r>
              <a:rPr lang="en-US" sz="2800" dirty="0">
                <a:ea typeface="ＭＳ Ｐゴシック" pitchFamily="-111" charset="-128"/>
                <a:cs typeface="ＭＳ Ｐゴシック" pitchFamily="-111" charset="-128"/>
              </a:rPr>
              <a:t>These are very useful and can be extended to encode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-tuples</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x,y,z</a:t>
            </a:r>
            <a:r>
              <a:rPr lang="en-US" sz="2800" b="1" dirty="0">
                <a:ea typeface="ＭＳ Ｐゴシック" pitchFamily="-111" charset="-128"/>
                <a:cs typeface="ＭＳ Ｐゴシック" pitchFamily="-111" charset="-128"/>
              </a:rPr>
              <a:t>&gt; = &lt;x, &lt;</a:t>
            </a:r>
            <a:r>
              <a:rPr lang="en-US" sz="2800" b="1" dirty="0" err="1">
                <a:ea typeface="ＭＳ Ｐゴシック" pitchFamily="-111" charset="-128"/>
                <a:cs typeface="ＭＳ Ｐゴシック" pitchFamily="-111" charset="-128"/>
              </a:rPr>
              <a:t>y,z</a:t>
            </a:r>
            <a:r>
              <a:rPr lang="en-US" sz="2800" b="1" dirty="0">
                <a:ea typeface="ＭＳ Ｐゴシック" pitchFamily="-111" charset="-128"/>
                <a:cs typeface="ＭＳ Ｐゴシック" pitchFamily="-111" charset="-128"/>
              </a:rPr>
              <a:t>&gt; &gt; </a:t>
            </a:r>
            <a:r>
              <a:rPr lang="en-US" sz="2800" dirty="0">
                <a:ea typeface="ＭＳ Ｐゴシック" pitchFamily="-111" charset="-128"/>
                <a:cs typeface="ＭＳ Ｐゴシック" pitchFamily="-111" charset="-128"/>
              </a:rPr>
              <a:t>(note: stack analogy)</a:t>
            </a:r>
          </a:p>
        </p:txBody>
      </p:sp>
      <p:sp>
        <p:nvSpPr>
          <p:cNvPr id="267270" name="Date Placeholder 3"/>
          <p:cNvSpPr>
            <a:spLocks noGrp="1"/>
          </p:cNvSpPr>
          <p:nvPr>
            <p:ph type="dt" sz="quarter" idx="10"/>
          </p:nvPr>
        </p:nvSpPr>
        <p:spPr>
          <a:noFill/>
        </p:spPr>
        <p:txBody>
          <a:bodyPr/>
          <a:lstStyle/>
          <a:p>
            <a:fld id="{78A55EAF-0E69-A845-8D88-7781EC78681B}"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471356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Pairing Function is 1-1 Onto</a:t>
            </a:r>
          </a:p>
        </p:txBody>
      </p:sp>
      <p:sp>
        <p:nvSpPr>
          <p:cNvPr id="3" name="Content Placeholder 2"/>
          <p:cNvSpPr>
            <a:spLocks noGrp="1"/>
          </p:cNvSpPr>
          <p:nvPr>
            <p:ph idx="1"/>
          </p:nvPr>
        </p:nvSpPr>
        <p:spPr/>
        <p:txBody>
          <a:bodyPr/>
          <a:lstStyle/>
          <a:p>
            <a:pPr marL="0" lvl="0" indent="0">
              <a:buNone/>
            </a:pPr>
            <a:r>
              <a:rPr lang="en-US" sz="2400" b="1" dirty="0"/>
              <a:t>Prove that the pairing function &lt;</a:t>
            </a:r>
            <a:r>
              <a:rPr lang="en-US" sz="2400" b="1" dirty="0" err="1"/>
              <a:t>x,y</a:t>
            </a:r>
            <a:r>
              <a:rPr lang="en-US" sz="2400" b="1" dirty="0"/>
              <a:t>&gt; = 2^x (2y + 1) - 1 is 1-1 onto the natural numbers.</a:t>
            </a:r>
            <a:endParaRPr lang="en-US" sz="2400" dirty="0"/>
          </a:p>
          <a:p>
            <a:pPr marL="0" indent="0">
              <a:buNone/>
            </a:pPr>
            <a:r>
              <a:rPr lang="en-US" sz="2400" b="1" dirty="0"/>
              <a:t>Approach 1:</a:t>
            </a:r>
            <a:endParaRPr lang="en-US" sz="2400" dirty="0"/>
          </a:p>
          <a:p>
            <a:pPr marL="0" indent="0">
              <a:buNone/>
            </a:pPr>
            <a:r>
              <a:rPr lang="en-US" sz="2400" dirty="0"/>
              <a:t>We will look at two cases, where we use the following modification of the pairing function, &lt;</a:t>
            </a:r>
            <a:r>
              <a:rPr lang="en-US" sz="2400" dirty="0" err="1"/>
              <a:t>x,y</a:t>
            </a:r>
            <a:r>
              <a:rPr lang="en-US" sz="2400" dirty="0"/>
              <a:t>&gt;+1, which implies the problem of mapping the pairing function to Z</a:t>
            </a:r>
            <a:r>
              <a:rPr lang="en-US" sz="2400" baseline="30000" dirty="0"/>
              <a:t>+</a:t>
            </a:r>
            <a:r>
              <a:rPr lang="en-US" sz="2400" dirty="0"/>
              <a: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299</a:t>
            </a:fld>
            <a:endParaRPr lang="en-US"/>
          </a:p>
        </p:txBody>
      </p:sp>
    </p:spTree>
    <p:extLst>
      <p:ext uri="{BB962C8B-B14F-4D97-AF65-F5344CB8AC3E}">
        <p14:creationId xmlns:p14="http://schemas.microsoft.com/office/powerpoint/2010/main" val="375605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Goals of Course</a:t>
            </a:r>
          </a:p>
        </p:txBody>
      </p:sp>
      <p:sp>
        <p:nvSpPr>
          <p:cNvPr id="27651" name="Rectangle 3"/>
          <p:cNvSpPr>
            <a:spLocks noGrp="1" noChangeArrowheads="1"/>
          </p:cNvSpPr>
          <p:nvPr>
            <p:ph idx="1"/>
          </p:nvPr>
        </p:nvSpPr>
        <p:spPr>
          <a:xfrm>
            <a:off x="457200" y="1600200"/>
            <a:ext cx="8229600" cy="4645025"/>
          </a:xfrm>
        </p:spPr>
        <p:txBody>
          <a:bodyPr/>
          <a:lstStyle/>
          <a:p>
            <a:pPr eaLnBrk="1" hangingPunct="1">
              <a:lnSpc>
                <a:spcPct val="80000"/>
              </a:lnSpc>
              <a:spcBef>
                <a:spcPct val="50000"/>
              </a:spcBef>
            </a:pPr>
            <a:r>
              <a:rPr lang="en-US" sz="1800" dirty="0">
                <a:ea typeface="ＭＳ Ｐゴシック" pitchFamily="-111" charset="-128"/>
                <a:cs typeface="ＭＳ Ｐゴシック" pitchFamily="-111" charset="-128"/>
              </a:rPr>
              <a:t>Introduce Computability and Complexity Theory, including</a:t>
            </a:r>
            <a:endParaRPr lang="en-US" sz="1400" dirty="0">
              <a:ea typeface="ＭＳ Ｐゴシック" pitchFamily="-111" charset="-128"/>
              <a:cs typeface="ＭＳ Ｐゴシック" pitchFamily="-111" charset="-128"/>
            </a:endParaRPr>
          </a:p>
          <a:p>
            <a:pPr lvl="1" eaLnBrk="1" hangingPunct="1">
              <a:lnSpc>
                <a:spcPct val="80000"/>
              </a:lnSpc>
              <a:spcBef>
                <a:spcPct val="50000"/>
              </a:spcBef>
            </a:pPr>
            <a:r>
              <a:rPr lang="en-US" sz="1600" dirty="0"/>
              <a:t>Review background on automata and formal languages</a:t>
            </a:r>
          </a:p>
          <a:p>
            <a:pPr lvl="1" eaLnBrk="1" hangingPunct="1">
              <a:lnSpc>
                <a:spcPct val="80000"/>
              </a:lnSpc>
              <a:spcBef>
                <a:spcPct val="50000"/>
              </a:spcBef>
            </a:pPr>
            <a:r>
              <a:rPr lang="en-US" sz="1600" dirty="0"/>
              <a:t>Basic notions in theory of computation</a:t>
            </a:r>
          </a:p>
          <a:p>
            <a:pPr lvl="2" eaLnBrk="1" hangingPunct="1">
              <a:lnSpc>
                <a:spcPct val="80000"/>
              </a:lnSpc>
              <a:spcBef>
                <a:spcPts val="600"/>
              </a:spcBef>
            </a:pPr>
            <a:r>
              <a:rPr lang="en-US" sz="1400" dirty="0">
                <a:ea typeface="ＭＳ Ｐゴシック" pitchFamily="-111" charset="-128"/>
              </a:rPr>
              <a:t>Algorithms and effective procedures</a:t>
            </a:r>
          </a:p>
          <a:p>
            <a:pPr lvl="2" eaLnBrk="1" hangingPunct="1">
              <a:lnSpc>
                <a:spcPct val="80000"/>
              </a:lnSpc>
              <a:spcBef>
                <a:spcPts val="600"/>
              </a:spcBef>
            </a:pPr>
            <a:r>
              <a:rPr lang="en-US" sz="1400" dirty="0">
                <a:ea typeface="ＭＳ Ｐゴシック" pitchFamily="-111" charset="-128"/>
              </a:rPr>
              <a:t>Decision and optimization problems</a:t>
            </a:r>
          </a:p>
          <a:p>
            <a:pPr lvl="2" eaLnBrk="1" hangingPunct="1">
              <a:lnSpc>
                <a:spcPct val="80000"/>
              </a:lnSpc>
              <a:spcBef>
                <a:spcPts val="600"/>
              </a:spcBef>
            </a:pPr>
            <a:r>
              <a:rPr lang="en-US" sz="1400" dirty="0">
                <a:ea typeface="ＭＳ Ｐゴシック" pitchFamily="-111" charset="-128"/>
              </a:rPr>
              <a:t>Decision problems have yes/no answer to each instance</a:t>
            </a:r>
          </a:p>
          <a:p>
            <a:pPr lvl="1" eaLnBrk="1" hangingPunct="1">
              <a:lnSpc>
                <a:spcPct val="80000"/>
              </a:lnSpc>
              <a:spcBef>
                <a:spcPct val="50000"/>
              </a:spcBef>
            </a:pPr>
            <a:r>
              <a:rPr lang="en-US" sz="1600" dirty="0"/>
              <a:t>Limits of computation</a:t>
            </a:r>
          </a:p>
          <a:p>
            <a:pPr lvl="2" eaLnBrk="1" hangingPunct="1">
              <a:lnSpc>
                <a:spcPct val="80000"/>
              </a:lnSpc>
              <a:spcBef>
                <a:spcPts val="600"/>
              </a:spcBef>
            </a:pPr>
            <a:r>
              <a:rPr lang="en-US" sz="1400" dirty="0">
                <a:ea typeface="ＭＳ Ｐゴシック" pitchFamily="-111" charset="-128"/>
              </a:rPr>
              <a:t>Turing Machines and other equivalent models</a:t>
            </a:r>
          </a:p>
          <a:p>
            <a:pPr lvl="2" eaLnBrk="1" hangingPunct="1">
              <a:lnSpc>
                <a:spcPct val="80000"/>
              </a:lnSpc>
              <a:spcBef>
                <a:spcPts val="600"/>
              </a:spcBef>
            </a:pPr>
            <a:r>
              <a:rPr lang="en-US" sz="1400" dirty="0">
                <a:ea typeface="ＭＳ Ｐゴシック" pitchFamily="-111" charset="-128"/>
              </a:rPr>
              <a:t>Determinism and non-determinism</a:t>
            </a:r>
          </a:p>
          <a:p>
            <a:pPr lvl="2" eaLnBrk="1" hangingPunct="1">
              <a:lnSpc>
                <a:spcPct val="80000"/>
              </a:lnSpc>
              <a:spcBef>
                <a:spcPts val="600"/>
              </a:spcBef>
            </a:pPr>
            <a:r>
              <a:rPr lang="en-US" sz="1400" dirty="0" err="1">
                <a:ea typeface="ＭＳ Ｐゴシック" pitchFamily="-111" charset="-128"/>
              </a:rPr>
              <a:t>Undecidable</a:t>
            </a:r>
            <a:r>
              <a:rPr lang="en-US" sz="1400" dirty="0">
                <a:ea typeface="ＭＳ Ｐゴシック" pitchFamily="-111" charset="-128"/>
              </a:rPr>
              <a:t> problems</a:t>
            </a:r>
          </a:p>
          <a:p>
            <a:pPr lvl="2" eaLnBrk="1" hangingPunct="1">
              <a:lnSpc>
                <a:spcPct val="80000"/>
              </a:lnSpc>
              <a:spcBef>
                <a:spcPts val="600"/>
              </a:spcBef>
            </a:pPr>
            <a:r>
              <a:rPr lang="en-US" sz="1400" dirty="0">
                <a:ea typeface="ＭＳ Ｐゴシック" pitchFamily="-111" charset="-128"/>
              </a:rPr>
              <a:t>The technique of reducibility; The ubiquity of </a:t>
            </a:r>
            <a:r>
              <a:rPr lang="en-US" sz="1400" dirty="0" err="1">
                <a:ea typeface="ＭＳ Ｐゴシック" pitchFamily="-111" charset="-128"/>
              </a:rPr>
              <a:t>undecidability</a:t>
            </a:r>
            <a:r>
              <a:rPr lang="en-US" sz="1400" dirty="0">
                <a:ea typeface="ＭＳ Ｐゴシック" pitchFamily="-111" charset="-128"/>
              </a:rPr>
              <a:t> (Rice’s Theorem)</a:t>
            </a:r>
          </a:p>
          <a:p>
            <a:pPr lvl="2" eaLnBrk="1" hangingPunct="1">
              <a:lnSpc>
                <a:spcPct val="80000"/>
              </a:lnSpc>
              <a:spcBef>
                <a:spcPts val="600"/>
              </a:spcBef>
            </a:pPr>
            <a:r>
              <a:rPr lang="en-US" sz="1400" dirty="0">
                <a:ea typeface="ＭＳ Ｐゴシック" pitchFamily="-111" charset="-128"/>
              </a:rPr>
              <a:t>The notions of semi-decidable (re) and of co-re sets</a:t>
            </a:r>
          </a:p>
          <a:p>
            <a:pPr lvl="1" eaLnBrk="1" hangingPunct="1">
              <a:lnSpc>
                <a:spcPct val="80000"/>
              </a:lnSpc>
              <a:spcBef>
                <a:spcPts val="913"/>
              </a:spcBef>
            </a:pPr>
            <a:r>
              <a:rPr lang="en-US" sz="1600" dirty="0"/>
              <a:t>Complexity theory</a:t>
            </a:r>
          </a:p>
          <a:p>
            <a:pPr lvl="2" eaLnBrk="1" hangingPunct="1">
              <a:lnSpc>
                <a:spcPct val="80000"/>
              </a:lnSpc>
              <a:spcBef>
                <a:spcPts val="600"/>
              </a:spcBef>
            </a:pPr>
            <a:r>
              <a:rPr lang="en-US" sz="1400" dirty="0">
                <a:ea typeface="ＭＳ Ｐゴシック" pitchFamily="-111" charset="-128"/>
              </a:rPr>
              <a:t>Order notation (quick review)</a:t>
            </a:r>
          </a:p>
          <a:p>
            <a:pPr lvl="2" eaLnBrk="1" hangingPunct="1">
              <a:lnSpc>
                <a:spcPct val="80000"/>
              </a:lnSpc>
              <a:spcBef>
                <a:spcPts val="600"/>
              </a:spcBef>
            </a:pPr>
            <a:r>
              <a:rPr lang="en-US" sz="1400" dirty="0">
                <a:ea typeface="ＭＳ Ｐゴシック" pitchFamily="-111" charset="-128"/>
              </a:rPr>
              <a:t>Polynomial reducibility</a:t>
            </a:r>
          </a:p>
          <a:p>
            <a:pPr lvl="2" eaLnBrk="1" hangingPunct="1">
              <a:lnSpc>
                <a:spcPct val="80000"/>
              </a:lnSpc>
              <a:spcBef>
                <a:spcPts val="600"/>
              </a:spcBef>
            </a:pPr>
            <a:r>
              <a:rPr lang="en-US" sz="1400" dirty="0">
                <a:ea typeface="ＭＳ Ｐゴシック" pitchFamily="-111" charset="-128"/>
              </a:rPr>
              <a:t>Time complexity, the sets P, NP, co-NP, NP-complete, NP-hard, etc., and the question does P=NP? Sets in NP and NP-Complete. </a:t>
            </a:r>
          </a:p>
          <a:p>
            <a:pPr lvl="2" eaLnBrk="1" hangingPunct="1">
              <a:lnSpc>
                <a:spcPct val="80000"/>
              </a:lnSpc>
              <a:spcBef>
                <a:spcPts val="600"/>
              </a:spcBef>
            </a:pPr>
            <a:r>
              <a:rPr lang="en-US" sz="1400" dirty="0">
                <a:ea typeface="ＭＳ Ｐゴシック" pitchFamily="-111" charset="-128"/>
              </a:rPr>
              <a:t>Gadgets and other reduction techniques</a:t>
            </a:r>
          </a:p>
        </p:txBody>
      </p:sp>
      <p:sp>
        <p:nvSpPr>
          <p:cNvPr id="27652" name="Rectangle 4"/>
          <p:cNvSpPr>
            <a:spLocks noGrp="1" noChangeArrowheads="1"/>
          </p:cNvSpPr>
          <p:nvPr>
            <p:ph type="dt" sz="quarter" idx="10"/>
          </p:nvPr>
        </p:nvSpPr>
        <p:spPr>
          <a:noFill/>
        </p:spPr>
        <p:txBody>
          <a:bodyPr/>
          <a:lstStyle/>
          <a:p>
            <a:fld id="{EF09475B-9ED7-8147-8CCE-69F2C971D3C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2765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654" name="Slide Number Placeholder 3"/>
          <p:cNvSpPr>
            <a:spLocks noGrp="1"/>
          </p:cNvSpPr>
          <p:nvPr>
            <p:ph type="sldNum" sz="quarter" idx="12"/>
          </p:nvPr>
        </p:nvSpPr>
        <p:spPr>
          <a:noFill/>
        </p:spPr>
        <p:txBody>
          <a:bodyPr/>
          <a:lstStyle/>
          <a:p>
            <a:fld id="{8A808B57-3B98-CB4F-9161-6C9A20E123D3}" type="slidenum">
              <a:rPr lang="en-US">
                <a:latin typeface="Arial" pitchFamily="-111" charset="0"/>
                <a:ea typeface="ＭＳ Ｐゴシック" pitchFamily="-111" charset="-128"/>
                <a:cs typeface="ＭＳ Ｐゴシック" pitchFamily="-111" charset="-128"/>
              </a:rPr>
              <a:pPr/>
              <a:t>3</a:t>
            </a:fld>
            <a:endParaRPr lang="en-US">
              <a:latin typeface="Arial" pitchFamily="-111" charset="0"/>
              <a:ea typeface="ＭＳ Ｐゴシック" pitchFamily="-111" charset="-128"/>
              <a:cs typeface="ＭＳ Ｐゴシック" pitchFamily="-111" charset="-128"/>
            </a:endParaRPr>
          </a:p>
        </p:txBody>
      </p:sp>
      <p:sp>
        <p:nvSpPr>
          <p:cNvPr id="2765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AE07A723-191F-EB45-8CD1-D3F281CD5F43}" type="slidenum">
              <a:rPr lang="en-US" sz="1400"/>
              <a:pPr algn="r"/>
              <a:t>3</a:t>
            </a:fld>
            <a:endParaRPr 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ea typeface="ＭＳ Ｐゴシック" pitchFamily="-111" charset="-128"/>
                <a:cs typeface="ＭＳ Ｐゴシック" pitchFamily="-111" charset="-128"/>
              </a:rPr>
              <a:t>Sample Algorithm/Procedure</a:t>
            </a:r>
          </a:p>
        </p:txBody>
      </p:sp>
      <p:sp>
        <p:nvSpPr>
          <p:cNvPr id="56323" name="Content Placeholder 2"/>
          <p:cNvSpPr>
            <a:spLocks noGrp="1"/>
          </p:cNvSpPr>
          <p:nvPr>
            <p:ph idx="1"/>
          </p:nvPr>
        </p:nvSpPr>
        <p:spPr/>
        <p:txBody>
          <a:bodyPr/>
          <a:lstStyle/>
          <a:p>
            <a:pPr lvl="1" eaLnBrk="1" hangingPunct="1">
              <a:buFont typeface="Times" pitchFamily="-111" charset="0"/>
              <a:buNone/>
            </a:pPr>
            <a:r>
              <a:rPr lang="en-US" sz="2400" dirty="0"/>
              <a:t>{ Example algorithm: </a:t>
            </a:r>
          </a:p>
          <a:p>
            <a:pPr lvl="1" eaLnBrk="1" hangingPunct="1">
              <a:buFont typeface="Times" pitchFamily="-111" charset="0"/>
              <a:buNone/>
            </a:pPr>
            <a:r>
              <a:rPr lang="en-US" sz="2400" dirty="0"/>
              <a:t>	Linear search of a finite list for a key;</a:t>
            </a:r>
          </a:p>
          <a:p>
            <a:pPr lvl="1" eaLnBrk="1" hangingPunct="1">
              <a:buFont typeface="Times" pitchFamily="-111" charset="0"/>
              <a:buNone/>
            </a:pPr>
            <a:r>
              <a:rPr lang="en-US" sz="2400" dirty="0"/>
              <a:t>	If key is found, answer “Yes”;</a:t>
            </a:r>
          </a:p>
          <a:p>
            <a:pPr lvl="1" eaLnBrk="1" hangingPunct="1">
              <a:buFont typeface="Times" pitchFamily="-111" charset="0"/>
              <a:buNone/>
            </a:pPr>
            <a:r>
              <a:rPr lang="en-US" sz="2400" dirty="0"/>
              <a:t>	If key is not found, answer “No”; }</a:t>
            </a:r>
          </a:p>
          <a:p>
            <a:pPr lvl="1" eaLnBrk="1" hangingPunct="1">
              <a:buFont typeface="Times" pitchFamily="-111" charset="0"/>
              <a:buNone/>
            </a:pPr>
            <a:r>
              <a:rPr lang="en-US" sz="2400" dirty="0"/>
              <a:t>{ Example procedure: </a:t>
            </a:r>
          </a:p>
          <a:p>
            <a:pPr lvl="1" eaLnBrk="1" hangingPunct="1">
              <a:buFont typeface="Times" pitchFamily="-111" charset="0"/>
              <a:buNone/>
            </a:pPr>
            <a:r>
              <a:rPr lang="en-US" sz="2400" dirty="0"/>
              <a:t>	Linear search of a finite list for a key;</a:t>
            </a:r>
          </a:p>
          <a:p>
            <a:pPr lvl="1" eaLnBrk="1" hangingPunct="1">
              <a:buFont typeface="Times" pitchFamily="-111" charset="0"/>
              <a:buNone/>
            </a:pPr>
            <a:r>
              <a:rPr lang="en-US" sz="2400" dirty="0"/>
              <a:t>	If key is found, answer “Yes”;</a:t>
            </a:r>
          </a:p>
          <a:p>
            <a:pPr lvl="1" eaLnBrk="1" hangingPunct="1">
              <a:buFont typeface="Times" pitchFamily="-111" charset="0"/>
              <a:buNone/>
            </a:pPr>
            <a:r>
              <a:rPr lang="en-US" sz="2400" dirty="0"/>
              <a:t>	If key is not found, try this strategy again; }</a:t>
            </a:r>
          </a:p>
          <a:p>
            <a:pPr lvl="1" eaLnBrk="1" hangingPunct="1">
              <a:buFont typeface="Times" pitchFamily="-111" charset="0"/>
              <a:buNone/>
            </a:pPr>
            <a:r>
              <a:rPr lang="en-US" sz="2400" dirty="0"/>
              <a:t>Note: Latter is not unreasonable if the list can be increased in size by some properly synchronized concurrent thread.</a:t>
            </a:r>
          </a:p>
          <a:p>
            <a:endParaRPr lang="en-US" dirty="0">
              <a:ea typeface="ＭＳ Ｐゴシック" pitchFamily="-111" charset="-128"/>
              <a:cs typeface="ＭＳ Ｐゴシック" pitchFamily="-111" charset="-128"/>
            </a:endParaRPr>
          </a:p>
        </p:txBody>
      </p:sp>
      <p:sp>
        <p:nvSpPr>
          <p:cNvPr id="56324" name="Date Placeholder 3"/>
          <p:cNvSpPr>
            <a:spLocks noGrp="1"/>
          </p:cNvSpPr>
          <p:nvPr>
            <p:ph type="dt" sz="quarter" idx="10"/>
          </p:nvPr>
        </p:nvSpPr>
        <p:spPr>
          <a:noFill/>
        </p:spPr>
        <p:txBody>
          <a:bodyPr/>
          <a:lstStyle/>
          <a:p>
            <a:fld id="{C8CB904B-7B03-8F43-A597-0E5DFE96459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632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EECS</a:t>
            </a:r>
          </a:p>
        </p:txBody>
      </p:sp>
      <p:sp>
        <p:nvSpPr>
          <p:cNvPr id="56326" name="Slide Number Placeholder 5"/>
          <p:cNvSpPr>
            <a:spLocks noGrp="1"/>
          </p:cNvSpPr>
          <p:nvPr>
            <p:ph type="sldNum" sz="quarter" idx="12"/>
          </p:nvPr>
        </p:nvSpPr>
        <p:spPr>
          <a:noFill/>
        </p:spPr>
        <p:txBody>
          <a:bodyPr/>
          <a:lstStyle/>
          <a:p>
            <a:fld id="{9B34933F-B8DD-2547-BFA4-B8AB89BF075E}" type="slidenum">
              <a:rPr lang="en-US">
                <a:latin typeface="Arial" pitchFamily="-111" charset="0"/>
                <a:ea typeface="ＭＳ Ｐゴシック" pitchFamily="-111" charset="-128"/>
                <a:cs typeface="ＭＳ Ｐゴシック" pitchFamily="-111" charset="-128"/>
              </a:rPr>
              <a:pPr/>
              <a:t>30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(x=0)</a:t>
            </a:r>
          </a:p>
        </p:txBody>
      </p:sp>
      <p:sp>
        <p:nvSpPr>
          <p:cNvPr id="3" name="Content Placeholder 2"/>
          <p:cNvSpPr>
            <a:spLocks noGrp="1"/>
          </p:cNvSpPr>
          <p:nvPr>
            <p:ph idx="1"/>
          </p:nvPr>
        </p:nvSpPr>
        <p:spPr/>
        <p:txBody>
          <a:bodyPr/>
          <a:lstStyle/>
          <a:p>
            <a:pPr marL="0" indent="0">
              <a:buNone/>
            </a:pPr>
            <a:r>
              <a:rPr lang="en-US" sz="2400" b="1" dirty="0"/>
              <a:t>Case 1:</a:t>
            </a:r>
            <a:endParaRPr lang="en-US" sz="2400" dirty="0"/>
          </a:p>
          <a:p>
            <a:pPr marL="0" indent="0">
              <a:buNone/>
            </a:pPr>
            <a:r>
              <a:rPr lang="en-US" sz="2400" dirty="0"/>
              <a:t>For x = 0, &lt;0,y&gt;+1 = 2</a:t>
            </a:r>
            <a:r>
              <a:rPr lang="en-US" sz="2400" baseline="30000" dirty="0"/>
              <a:t>0</a:t>
            </a:r>
            <a:r>
              <a:rPr lang="en-US" sz="2400" dirty="0"/>
              <a:t>(2y+1) = 2y+1. But every odd number is by definition one of the form 2y+1, where y≥0; moreover, a particular value of y is uniquely associated with each such odd number and no odd number is produced when x=0. Thus, &lt;0,y&gt;+1 is 1-1 onto the odd natural numbers.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300</a:t>
            </a:fld>
            <a:endParaRPr lang="en-US"/>
          </a:p>
        </p:txBody>
      </p:sp>
    </p:spTree>
    <p:extLst>
      <p:ext uri="{BB962C8B-B14F-4D97-AF65-F5344CB8AC3E}">
        <p14:creationId xmlns:p14="http://schemas.microsoft.com/office/powerpoint/2010/main" val="400594437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(x &gt; 0)</a:t>
            </a:r>
          </a:p>
        </p:txBody>
      </p:sp>
      <p:sp>
        <p:nvSpPr>
          <p:cNvPr id="3" name="Content Placeholder 2"/>
          <p:cNvSpPr>
            <a:spLocks noGrp="1"/>
          </p:cNvSpPr>
          <p:nvPr>
            <p:ph idx="1"/>
          </p:nvPr>
        </p:nvSpPr>
        <p:spPr/>
        <p:txBody>
          <a:bodyPr/>
          <a:lstStyle/>
          <a:p>
            <a:pPr marL="0" indent="0">
              <a:buNone/>
            </a:pPr>
            <a:r>
              <a:rPr lang="en-US" sz="2000" b="1" dirty="0"/>
              <a:t>Case 2:</a:t>
            </a:r>
            <a:endParaRPr lang="en-US" sz="2000" dirty="0"/>
          </a:p>
          <a:p>
            <a:pPr marL="0" indent="0">
              <a:buNone/>
            </a:pPr>
            <a:r>
              <a:rPr lang="en-US" sz="2000" dirty="0"/>
              <a:t>For x &gt; 0, &lt;</a:t>
            </a:r>
            <a:r>
              <a:rPr lang="en-US" sz="2000" dirty="0" err="1"/>
              <a:t>x,y</a:t>
            </a:r>
            <a:r>
              <a:rPr lang="en-US" sz="2000" dirty="0"/>
              <a:t>&gt;+1 = 2</a:t>
            </a:r>
            <a:r>
              <a:rPr lang="en-US" sz="2000" baseline="30000" dirty="0"/>
              <a:t>x</a:t>
            </a:r>
            <a:r>
              <a:rPr lang="en-US" sz="2000" dirty="0"/>
              <a:t>(2y+1), where 2y+1 ranges over all odd number and is uniquely associated with one based on the value of y (we saw that in case 1). 2</a:t>
            </a:r>
            <a:r>
              <a:rPr lang="en-US" sz="2000" baseline="30000" dirty="0"/>
              <a:t>x</a:t>
            </a:r>
            <a:r>
              <a:rPr lang="en-US" sz="2000" dirty="0"/>
              <a:t> must be even, since it has a factor of 2 and hence 2</a:t>
            </a:r>
            <a:r>
              <a:rPr lang="en-US" sz="2000" baseline="30000" dirty="0"/>
              <a:t>x</a:t>
            </a:r>
            <a:r>
              <a:rPr lang="en-US" sz="2000" dirty="0"/>
              <a:t>(2y+1) is also even. Moreover, from elementary number theory, we know that every even number except zero is of the form 2</a:t>
            </a:r>
            <a:r>
              <a:rPr lang="en-US" sz="2000" baseline="30000" dirty="0"/>
              <a:t>x</a:t>
            </a:r>
            <a:r>
              <a:rPr lang="en-US" sz="2000" dirty="0"/>
              <a:t>z, where x&gt;0, z is an odd number and this pair </a:t>
            </a:r>
            <a:r>
              <a:rPr lang="en-US" sz="2000" dirty="0" err="1"/>
              <a:t>x,y</a:t>
            </a:r>
            <a:r>
              <a:rPr lang="en-US" sz="2000" dirty="0"/>
              <a:t> is unique. Thus, &lt;</a:t>
            </a:r>
            <a:r>
              <a:rPr lang="en-US" sz="2000" dirty="0" err="1"/>
              <a:t>x,y</a:t>
            </a:r>
            <a:r>
              <a:rPr lang="en-US" sz="2000" dirty="0"/>
              <a:t>&gt;+1 is 1-1 onto the even natural numbers, when x&gt;0.</a:t>
            </a:r>
          </a:p>
          <a:p>
            <a:pPr marL="0" indent="0">
              <a:buNone/>
            </a:pPr>
            <a:endParaRPr lang="en-US" sz="2000" dirty="0"/>
          </a:p>
          <a:p>
            <a:pPr marL="0" indent="0">
              <a:buNone/>
            </a:pPr>
            <a:r>
              <a:rPr lang="en-US" sz="2000" dirty="0"/>
              <a:t>The above shows that &lt;</a:t>
            </a:r>
            <a:r>
              <a:rPr lang="en-US" sz="2000" dirty="0" err="1"/>
              <a:t>x,y</a:t>
            </a:r>
            <a:r>
              <a:rPr lang="en-US" sz="2000" dirty="0"/>
              <a:t>&gt;+1 is 1-1 onto Z</a:t>
            </a:r>
            <a:r>
              <a:rPr lang="en-US" sz="2000" baseline="30000" dirty="0"/>
              <a:t>+</a:t>
            </a:r>
            <a:r>
              <a:rPr lang="en-US" sz="2000" dirty="0"/>
              <a:t>, but then &lt;</a:t>
            </a:r>
            <a:r>
              <a:rPr lang="en-US" sz="2000" dirty="0" err="1"/>
              <a:t>x,y</a:t>
            </a:r>
            <a:r>
              <a:rPr lang="en-US" sz="2000" dirty="0"/>
              <a:t>&gt; is 1-1 onto </a:t>
            </a:r>
            <a:r>
              <a:rPr lang="en-US" sz="2000" dirty="0">
                <a:sym typeface="Symbol"/>
              </a:rPr>
              <a:t></a:t>
            </a:r>
            <a:r>
              <a:rPr lang="en-US" sz="2000" dirty="0"/>
              <a:t>, as was desired.</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301</a:t>
            </a:fld>
            <a:endParaRPr lang="en-US"/>
          </a:p>
        </p:txBody>
      </p:sp>
    </p:spTree>
    <p:extLst>
      <p:ext uri="{BB962C8B-B14F-4D97-AF65-F5344CB8AC3E}">
        <p14:creationId xmlns:p14="http://schemas.microsoft.com/office/powerpoint/2010/main" val="71668174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Pairing Function is 1-1 Onto</a:t>
            </a:r>
          </a:p>
        </p:txBody>
      </p:sp>
      <p:sp>
        <p:nvSpPr>
          <p:cNvPr id="3" name="Content Placeholder 2"/>
          <p:cNvSpPr>
            <a:spLocks noGrp="1"/>
          </p:cNvSpPr>
          <p:nvPr>
            <p:ph idx="1"/>
          </p:nvPr>
        </p:nvSpPr>
        <p:spPr/>
        <p:txBody>
          <a:bodyPr/>
          <a:lstStyle/>
          <a:p>
            <a:pPr marL="0" indent="0">
              <a:buNone/>
            </a:pPr>
            <a:r>
              <a:rPr lang="en-US" sz="2800" b="1" dirty="0"/>
              <a:t>Approach 2:</a:t>
            </a:r>
            <a:endParaRPr lang="en-US" sz="2800" dirty="0"/>
          </a:p>
          <a:p>
            <a:pPr marL="0" indent="0">
              <a:buNone/>
            </a:pPr>
            <a:r>
              <a:rPr lang="en-US" sz="2800" dirty="0"/>
              <a:t>Another approach to show a function f over S is </a:t>
            </a:r>
            <a:br>
              <a:rPr lang="en-US" sz="2800" dirty="0"/>
            </a:br>
            <a:r>
              <a:rPr lang="en-US" sz="2800" dirty="0"/>
              <a:t>1-1 onto T is to show that </a:t>
            </a:r>
            <a:br>
              <a:rPr lang="en-US" sz="2800" dirty="0"/>
            </a:br>
            <a:r>
              <a:rPr lang="en-US" sz="2800" dirty="0"/>
              <a:t>f </a:t>
            </a:r>
            <a:r>
              <a:rPr lang="en-US" sz="2800" baseline="30000" dirty="0"/>
              <a:t>-1</a:t>
            </a:r>
            <a:r>
              <a:rPr lang="en-US" sz="2800" dirty="0"/>
              <a:t>(f(x)) = x, for arbitrary </a:t>
            </a:r>
            <a:r>
              <a:rPr lang="en-US" sz="2800" dirty="0" err="1"/>
              <a:t>x</a:t>
            </a:r>
            <a:r>
              <a:rPr lang="en-US" sz="2800" dirty="0" err="1">
                <a:sym typeface="Symbol"/>
              </a:rPr>
              <a:t></a:t>
            </a:r>
            <a:r>
              <a:rPr lang="en-US" sz="2800" dirty="0" err="1"/>
              <a:t>S</a:t>
            </a:r>
            <a:r>
              <a:rPr lang="en-US" sz="2800" dirty="0"/>
              <a:t> and that </a:t>
            </a:r>
            <a:br>
              <a:rPr lang="en-US" sz="2800" dirty="0"/>
            </a:br>
            <a:r>
              <a:rPr lang="en-US" sz="2800" dirty="0"/>
              <a:t>f (f</a:t>
            </a:r>
            <a:r>
              <a:rPr lang="en-US" sz="2800" baseline="30000" dirty="0"/>
              <a:t>-1</a:t>
            </a:r>
            <a:r>
              <a:rPr lang="en-US" sz="2800" dirty="0"/>
              <a:t> (z)) = z, for arbitrary </a:t>
            </a:r>
            <a:r>
              <a:rPr lang="en-US" sz="2800" dirty="0" err="1"/>
              <a:t>z</a:t>
            </a:r>
            <a:r>
              <a:rPr lang="en-US" sz="2800" dirty="0" err="1">
                <a:sym typeface="Symbol"/>
              </a:rPr>
              <a:t></a:t>
            </a:r>
            <a:r>
              <a:rPr lang="en-US" sz="2800" dirty="0" err="1"/>
              <a:t>T</a:t>
            </a:r>
            <a:r>
              <a:rPr lang="en-US" sz="2800" dirty="0"/>
              <a:t>. </a:t>
            </a:r>
          </a:p>
          <a:p>
            <a:pPr marL="0" indent="0">
              <a:buNone/>
            </a:pPr>
            <a:br>
              <a:rPr lang="en-US" sz="2800" dirty="0"/>
            </a:br>
            <a:r>
              <a:rPr lang="en-US" sz="2800" dirty="0"/>
              <a:t>Thus, we need to show that </a:t>
            </a:r>
            <a:br>
              <a:rPr lang="en-US" sz="2800" dirty="0"/>
            </a:br>
            <a:r>
              <a:rPr lang="en-US" sz="2800" dirty="0"/>
              <a:t>(&lt;</a:t>
            </a:r>
            <a:r>
              <a:rPr lang="en-US" sz="2800" dirty="0" err="1"/>
              <a:t>x,y</a:t>
            </a:r>
            <a:r>
              <a:rPr lang="en-US" sz="2800" dirty="0"/>
              <a:t>&gt;</a:t>
            </a:r>
            <a:r>
              <a:rPr lang="en-US" sz="2800" baseline="-25000" dirty="0"/>
              <a:t>1</a:t>
            </a:r>
            <a:r>
              <a:rPr lang="en-US" sz="2800" dirty="0"/>
              <a:t>,&lt;</a:t>
            </a:r>
            <a:r>
              <a:rPr lang="en-US" sz="2800" dirty="0" err="1"/>
              <a:t>x,y</a:t>
            </a:r>
            <a:r>
              <a:rPr lang="en-US" sz="2800" dirty="0"/>
              <a:t>&gt;</a:t>
            </a:r>
            <a:r>
              <a:rPr lang="en-US" sz="2800" baseline="-25000" dirty="0"/>
              <a:t>2</a:t>
            </a:r>
            <a:r>
              <a:rPr lang="en-US" sz="2800" dirty="0"/>
              <a:t>) = (</a:t>
            </a:r>
            <a:r>
              <a:rPr lang="en-US" sz="2800" dirty="0" err="1"/>
              <a:t>x,y</a:t>
            </a:r>
            <a:r>
              <a:rPr lang="en-US" sz="2800" dirty="0"/>
              <a:t>) for arbitrary (</a:t>
            </a:r>
            <a:r>
              <a:rPr lang="en-US" sz="2800" dirty="0" err="1"/>
              <a:t>x,y</a:t>
            </a:r>
            <a:r>
              <a:rPr lang="en-US" sz="2800" dirty="0"/>
              <a:t>)</a:t>
            </a:r>
            <a:r>
              <a:rPr lang="en-US" sz="2800" dirty="0">
                <a:sym typeface="Symbol"/>
              </a:rPr>
              <a:t></a:t>
            </a:r>
            <a:r>
              <a:rPr lang="en-US" sz="2800" dirty="0"/>
              <a:t> and </a:t>
            </a:r>
            <a:br>
              <a:rPr lang="en-US" sz="2800" dirty="0"/>
            </a:br>
            <a:r>
              <a:rPr lang="en-US" sz="2800" dirty="0"/>
              <a:t>&lt;&lt;z&gt;</a:t>
            </a:r>
            <a:r>
              <a:rPr lang="en-US" sz="2800" baseline="-25000" dirty="0"/>
              <a:t>1</a:t>
            </a:r>
            <a:r>
              <a:rPr lang="en-US" sz="2800" dirty="0"/>
              <a:t>,&lt;z&gt;</a:t>
            </a:r>
            <a:r>
              <a:rPr lang="en-US" sz="2800" baseline="-25000" dirty="0"/>
              <a:t>2</a:t>
            </a:r>
            <a:r>
              <a:rPr lang="en-US" sz="2800" dirty="0"/>
              <a:t>&gt; = z for arbitrary z</a:t>
            </a:r>
            <a:r>
              <a:rPr lang="en-US" sz="2800" dirty="0">
                <a:sym typeface="Symbol"/>
              </a:rPr>
              <a:t></a:t>
            </a:r>
            <a:r>
              <a:rPr lang="en-US" sz="2800" dirty="0"/>
              <a:t>. </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dirty="0"/>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302</a:t>
            </a:fld>
            <a:endParaRPr lang="en-US"/>
          </a:p>
        </p:txBody>
      </p:sp>
    </p:spTree>
    <p:extLst>
      <p:ext uri="{BB962C8B-B14F-4D97-AF65-F5344CB8AC3E}">
        <p14:creationId xmlns:p14="http://schemas.microsoft.com/office/powerpoint/2010/main" val="340237072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Proof</a:t>
            </a:r>
          </a:p>
        </p:txBody>
      </p:sp>
      <p:sp>
        <p:nvSpPr>
          <p:cNvPr id="3" name="Content Placeholder 2"/>
          <p:cNvSpPr>
            <a:spLocks noGrp="1"/>
          </p:cNvSpPr>
          <p:nvPr>
            <p:ph idx="1"/>
          </p:nvPr>
        </p:nvSpPr>
        <p:spPr/>
        <p:txBody>
          <a:bodyPr/>
          <a:lstStyle/>
          <a:p>
            <a:pPr marL="0" indent="0">
              <a:buNone/>
            </a:pPr>
            <a:r>
              <a:rPr lang="en-US" sz="2000" dirty="0"/>
              <a:t>Let </a:t>
            </a:r>
            <a:r>
              <a:rPr lang="en-US" sz="2000" dirty="0" err="1"/>
              <a:t>x,y</a:t>
            </a:r>
            <a:r>
              <a:rPr lang="en-US" sz="2000" dirty="0"/>
              <a:t> be arbitrary natural number, then &lt;</a:t>
            </a:r>
            <a:r>
              <a:rPr lang="en-US" sz="2000" dirty="0" err="1"/>
              <a:t>x,y</a:t>
            </a:r>
            <a:r>
              <a:rPr lang="en-US" sz="2000" dirty="0"/>
              <a:t>&gt; = 2</a:t>
            </a:r>
            <a:r>
              <a:rPr lang="en-US" sz="2000" baseline="30000" dirty="0"/>
              <a:t>x</a:t>
            </a:r>
            <a:r>
              <a:rPr lang="en-US" sz="2000" dirty="0"/>
              <a:t>(2y+1)-1. </a:t>
            </a:r>
          </a:p>
          <a:p>
            <a:pPr marL="0" indent="0">
              <a:buNone/>
            </a:pPr>
            <a:r>
              <a:rPr lang="en-US" sz="2000" dirty="0"/>
              <a:t>Moreover, &lt;2</a:t>
            </a:r>
            <a:r>
              <a:rPr lang="en-US" sz="2000" baseline="30000" dirty="0"/>
              <a:t>x</a:t>
            </a:r>
            <a:r>
              <a:rPr lang="en-US" sz="2000" dirty="0"/>
              <a:t>(2y+1)-1&gt;</a:t>
            </a:r>
            <a:r>
              <a:rPr lang="en-US" sz="2000" baseline="-25000" dirty="0"/>
              <a:t>1</a:t>
            </a:r>
            <a:r>
              <a:rPr lang="en-US" sz="2000" dirty="0"/>
              <a:t> = Factor(2</a:t>
            </a:r>
            <a:r>
              <a:rPr lang="en-US" sz="2000" baseline="30000" dirty="0"/>
              <a:t>x</a:t>
            </a:r>
            <a:r>
              <a:rPr lang="en-US" sz="2000" dirty="0"/>
              <a:t>(2y+1),0) = x, since 2y+1 must be odd, and </a:t>
            </a:r>
          </a:p>
          <a:p>
            <a:pPr marL="0" indent="0">
              <a:buNone/>
            </a:pPr>
            <a:r>
              <a:rPr lang="en-US" sz="2000" dirty="0"/>
              <a:t>&lt;2</a:t>
            </a:r>
            <a:r>
              <a:rPr lang="en-US" sz="2000" baseline="30000" dirty="0"/>
              <a:t>x</a:t>
            </a:r>
            <a:r>
              <a:rPr lang="en-US" sz="2000" dirty="0"/>
              <a:t>(2y+1)-1&gt;</a:t>
            </a:r>
            <a:r>
              <a:rPr lang="en-US" sz="2000" baseline="-25000" dirty="0"/>
              <a:t>2</a:t>
            </a:r>
            <a:r>
              <a:rPr lang="en-US" sz="2000" dirty="0"/>
              <a:t> = ((2</a:t>
            </a:r>
            <a:r>
              <a:rPr lang="en-US" sz="2000" baseline="30000" dirty="0"/>
              <a:t>x</a:t>
            </a:r>
            <a:r>
              <a:rPr lang="en-US" sz="2000" dirty="0"/>
              <a:t>(2y+1)/2^Factor(2</a:t>
            </a:r>
            <a:r>
              <a:rPr lang="en-US" sz="2000" baseline="30000" dirty="0"/>
              <a:t>x</a:t>
            </a:r>
            <a:r>
              <a:rPr lang="en-US" sz="2000" dirty="0"/>
              <a:t>(2y+1),0))-1)/2 = 2y/2 = y.</a:t>
            </a:r>
          </a:p>
          <a:p>
            <a:pPr marL="0" indent="0">
              <a:buNone/>
            </a:pPr>
            <a:r>
              <a:rPr lang="en-US" sz="2000" dirty="0"/>
              <a:t>Thus, (&lt;</a:t>
            </a:r>
            <a:r>
              <a:rPr lang="en-US" sz="2000" dirty="0" err="1"/>
              <a:t>x,y</a:t>
            </a:r>
            <a:r>
              <a:rPr lang="en-US" sz="2000" dirty="0"/>
              <a:t>&gt;</a:t>
            </a:r>
            <a:r>
              <a:rPr lang="en-US" sz="2000" baseline="-25000" dirty="0"/>
              <a:t>1</a:t>
            </a:r>
            <a:r>
              <a:rPr lang="en-US" sz="2000" dirty="0"/>
              <a:t>,&lt;</a:t>
            </a:r>
            <a:r>
              <a:rPr lang="en-US" sz="2000" dirty="0" err="1"/>
              <a:t>x,y</a:t>
            </a:r>
            <a:r>
              <a:rPr lang="en-US" sz="2000" dirty="0"/>
              <a:t>&gt;</a:t>
            </a:r>
            <a:r>
              <a:rPr lang="en-US" sz="2000" baseline="-25000" dirty="0"/>
              <a:t>2</a:t>
            </a:r>
            <a:r>
              <a:rPr lang="en-US" sz="2000" dirty="0"/>
              <a:t>) = (</a:t>
            </a:r>
            <a:r>
              <a:rPr lang="en-US" sz="2000" dirty="0" err="1"/>
              <a:t>x,y</a:t>
            </a:r>
            <a:r>
              <a:rPr lang="en-US" sz="2000" dirty="0"/>
              <a:t>), as was desired. </a:t>
            </a:r>
          </a:p>
          <a:p>
            <a:pPr marL="0" indent="0">
              <a:buNone/>
            </a:pPr>
            <a:r>
              <a:rPr lang="en-US" sz="2000" dirty="0"/>
              <a:t>Let z be an arbitrary natural number, then the inverse of the pairing is (&lt;z&gt;</a:t>
            </a:r>
            <a:r>
              <a:rPr lang="en-US" sz="2000" baseline="-25000" dirty="0"/>
              <a:t>1</a:t>
            </a:r>
            <a:r>
              <a:rPr lang="en-US" sz="2000" dirty="0"/>
              <a:t>,&lt;z&gt;</a:t>
            </a:r>
            <a:r>
              <a:rPr lang="en-US" sz="2000" baseline="-25000" dirty="0"/>
              <a:t>2</a:t>
            </a:r>
            <a:r>
              <a:rPr lang="en-US" sz="2000" dirty="0"/>
              <a:t>)</a:t>
            </a:r>
          </a:p>
          <a:p>
            <a:pPr marL="0" indent="0">
              <a:buNone/>
            </a:pPr>
            <a:r>
              <a:rPr lang="es-ES" sz="2000" dirty="0" err="1"/>
              <a:t>Moreover</a:t>
            </a:r>
            <a:r>
              <a:rPr lang="es-ES" sz="2000" dirty="0"/>
              <a:t>, &lt;&lt;z&gt;</a:t>
            </a:r>
            <a:r>
              <a:rPr lang="es-ES" sz="2000" baseline="-25000" dirty="0"/>
              <a:t>1</a:t>
            </a:r>
            <a:r>
              <a:rPr lang="es-ES" sz="2000" dirty="0"/>
              <a:t>,&lt;z&gt;</a:t>
            </a:r>
            <a:r>
              <a:rPr lang="es-ES" sz="2000" baseline="-25000" dirty="0"/>
              <a:t>2</a:t>
            </a:r>
            <a:r>
              <a:rPr lang="es-ES" sz="2000" dirty="0"/>
              <a:t>&gt; = 2^&lt;z&gt;</a:t>
            </a:r>
            <a:r>
              <a:rPr lang="es-ES" sz="2000" baseline="-25000" dirty="0"/>
              <a:t>1</a:t>
            </a:r>
            <a:r>
              <a:rPr lang="es-ES" sz="2000" dirty="0"/>
              <a:t> *(2&lt;z&gt;</a:t>
            </a:r>
            <a:r>
              <a:rPr lang="es-ES" sz="2000" baseline="-25000" dirty="0"/>
              <a:t>2</a:t>
            </a:r>
            <a:r>
              <a:rPr lang="es-ES" sz="2000" dirty="0"/>
              <a:t>+1)-1</a:t>
            </a:r>
            <a:br>
              <a:rPr lang="es-ES" sz="2000" dirty="0"/>
            </a:br>
            <a:r>
              <a:rPr lang="es-ES" sz="2000" dirty="0"/>
              <a:t>= 2^Factor(z+1,0)*(2*((z+1)/ 2^Factor(z+1,0))/2-1+1)-1</a:t>
            </a:r>
            <a:endParaRPr lang="en-US" sz="2000" dirty="0"/>
          </a:p>
          <a:p>
            <a:pPr marL="0" indent="0">
              <a:buNone/>
            </a:pPr>
            <a:r>
              <a:rPr lang="es-ES" sz="2000" dirty="0"/>
              <a:t>= 2^Factor(z+1,0)*( (z+1)/ 2^Factor(z+1,0))-1</a:t>
            </a:r>
            <a:endParaRPr lang="en-US" sz="2000" dirty="0"/>
          </a:p>
          <a:p>
            <a:pPr marL="0" indent="0">
              <a:buNone/>
            </a:pPr>
            <a:r>
              <a:rPr lang="es-ES" sz="2000" dirty="0"/>
              <a:t>= (z+1) – 1</a:t>
            </a:r>
            <a:endParaRPr lang="en-US" sz="2000" dirty="0"/>
          </a:p>
          <a:p>
            <a:pPr marL="0" indent="0">
              <a:buNone/>
            </a:pPr>
            <a:r>
              <a:rPr lang="es-ES" sz="2000" dirty="0"/>
              <a:t>= z</a:t>
            </a:r>
            <a:r>
              <a:rPr lang="en-US" sz="2000" dirty="0"/>
              <a:t>, as was desired.</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dirty="0"/>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303</a:t>
            </a:fld>
            <a:endParaRPr lang="en-US"/>
          </a:p>
        </p:txBody>
      </p:sp>
    </p:spTree>
    <p:extLst>
      <p:ext uri="{BB962C8B-B14F-4D97-AF65-F5344CB8AC3E}">
        <p14:creationId xmlns:p14="http://schemas.microsoft.com/office/powerpoint/2010/main" val="733333908"/>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Pairing</a:t>
            </a:r>
          </a:p>
        </p:txBody>
      </p:sp>
      <p:sp>
        <p:nvSpPr>
          <p:cNvPr id="3" name="Content Placeholder 2"/>
          <p:cNvSpPr>
            <a:spLocks noGrp="1"/>
          </p:cNvSpPr>
          <p:nvPr>
            <p:ph idx="1"/>
          </p:nvPr>
        </p:nvSpPr>
        <p:spPr/>
        <p:txBody>
          <a:bodyPr/>
          <a:lstStyle/>
          <a:p>
            <a:pPr marL="0" indent="0">
              <a:buNone/>
            </a:pPr>
            <a:r>
              <a:rPr lang="en-US" sz="2000" b="1" dirty="0"/>
              <a:t>Show that </a:t>
            </a:r>
            <a:r>
              <a:rPr lang="en-US" sz="2000" b="1" dirty="0" err="1"/>
              <a:t>prfs</a:t>
            </a:r>
            <a:r>
              <a:rPr lang="en-US" sz="2000" b="1" dirty="0"/>
              <a:t> are closed under Fibonacci induction. Fibonacci induction means that each induction step after calculating the base is computed using the previous two values, where the previous values for f(1) are f(0) and 0; and for x&gt;1, f(x) is based on f(x-1) and f(x-2). </a:t>
            </a:r>
          </a:p>
          <a:p>
            <a:pPr marL="0" indent="0">
              <a:buNone/>
            </a:pPr>
            <a:endParaRPr lang="en-US" sz="2000" b="1" dirty="0"/>
          </a:p>
          <a:p>
            <a:pPr marL="0" indent="0">
              <a:buNone/>
            </a:pPr>
            <a:r>
              <a:rPr lang="en-US" sz="2000" b="1" dirty="0"/>
              <a:t>The formal hypothesis is: </a:t>
            </a:r>
            <a:br>
              <a:rPr lang="en-US" sz="2000" dirty="0"/>
            </a:br>
            <a:r>
              <a:rPr lang="en-US" sz="2000" b="1" dirty="0"/>
              <a:t>Assume g and h are already known to be </a:t>
            </a:r>
            <a:r>
              <a:rPr lang="en-US" sz="2000" b="1" dirty="0" err="1"/>
              <a:t>prf</a:t>
            </a:r>
            <a:r>
              <a:rPr lang="en-US" sz="2000" b="1" dirty="0"/>
              <a:t>, then so is f, where</a:t>
            </a:r>
            <a:br>
              <a:rPr lang="en-US" sz="2000" b="1" dirty="0"/>
            </a:br>
            <a:r>
              <a:rPr lang="en-US" sz="2000" b="1" dirty="0"/>
              <a:t>f(0,x) = g(x); </a:t>
            </a:r>
          </a:p>
          <a:p>
            <a:pPr marL="0" indent="0">
              <a:buNone/>
            </a:pPr>
            <a:r>
              <a:rPr lang="en-US" sz="2000" b="1" dirty="0"/>
              <a:t>f(1,x) = h(f(0,x), 0); and </a:t>
            </a:r>
          </a:p>
          <a:p>
            <a:pPr marL="0" indent="0">
              <a:buNone/>
            </a:pPr>
            <a:r>
              <a:rPr lang="en-US" sz="2000" b="1" dirty="0"/>
              <a:t>f(y+2,x) = h(f(y+1,x), f(</a:t>
            </a:r>
            <a:r>
              <a:rPr lang="en-US" sz="2000" b="1" dirty="0" err="1"/>
              <a:t>y,x</a:t>
            </a:r>
            <a:r>
              <a:rPr lang="en-US" sz="2000" b="1" dirty="0"/>
              <a:t>))</a:t>
            </a:r>
          </a:p>
          <a:p>
            <a:pPr marL="0" indent="0">
              <a:buNone/>
            </a:pPr>
            <a:endParaRPr lang="en-US" sz="2000" b="1" dirty="0"/>
          </a:p>
          <a:p>
            <a:pPr marL="0" indent="0">
              <a:buNone/>
            </a:pPr>
            <a:r>
              <a:rPr lang="en-US" sz="2000" b="1" dirty="0"/>
              <a:t>Proof is by construction</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304</a:t>
            </a:fld>
            <a:endParaRPr lang="en-US"/>
          </a:p>
        </p:txBody>
      </p:sp>
    </p:spTree>
    <p:extLst>
      <p:ext uri="{BB962C8B-B14F-4D97-AF65-F5344CB8AC3E}">
        <p14:creationId xmlns:p14="http://schemas.microsoft.com/office/powerpoint/2010/main" val="57732216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Recursion</a:t>
            </a:r>
          </a:p>
        </p:txBody>
      </p:sp>
      <p:sp>
        <p:nvSpPr>
          <p:cNvPr id="3" name="Content Placeholder 2"/>
          <p:cNvSpPr>
            <a:spLocks noGrp="1"/>
          </p:cNvSpPr>
          <p:nvPr>
            <p:ph idx="1"/>
          </p:nvPr>
        </p:nvSpPr>
        <p:spPr/>
        <p:txBody>
          <a:bodyPr/>
          <a:lstStyle/>
          <a:p>
            <a:pPr marL="0" indent="0">
              <a:buNone/>
            </a:pPr>
            <a:r>
              <a:rPr lang="en-US" sz="2000" dirty="0"/>
              <a:t>Let K be the following primitive recursive function, defined by induction on the primitive recursive functions, g, h, and the pairing function.</a:t>
            </a:r>
          </a:p>
          <a:p>
            <a:pPr marL="0" indent="0">
              <a:buNone/>
            </a:pPr>
            <a:r>
              <a:rPr lang="en-US" sz="2000" dirty="0"/>
              <a:t>K(0,x) = B(x)</a:t>
            </a:r>
          </a:p>
          <a:p>
            <a:pPr marL="0" indent="0">
              <a:buNone/>
            </a:pPr>
            <a:r>
              <a:rPr lang="en-US" sz="2000" dirty="0"/>
              <a:t>B(x) = &lt; g(x), C</a:t>
            </a:r>
            <a:r>
              <a:rPr lang="en-US" sz="2000" baseline="-25000" dirty="0"/>
              <a:t>0</a:t>
            </a:r>
            <a:r>
              <a:rPr lang="en-US" sz="2000" dirty="0"/>
              <a:t>(x) &gt;		// this is just &lt;g(x), 0&gt;</a:t>
            </a:r>
          </a:p>
          <a:p>
            <a:pPr marL="0" indent="0">
              <a:buNone/>
            </a:pPr>
            <a:r>
              <a:rPr lang="en-US" sz="2000" dirty="0"/>
              <a:t>K(y+1, x) = J(y, x, K(</a:t>
            </a:r>
            <a:r>
              <a:rPr lang="en-US" sz="2000" dirty="0" err="1"/>
              <a:t>y,x</a:t>
            </a:r>
            <a:r>
              <a:rPr lang="en-US" sz="2000" dirty="0"/>
              <a:t>))</a:t>
            </a:r>
          </a:p>
          <a:p>
            <a:pPr marL="0" indent="0">
              <a:buNone/>
            </a:pPr>
            <a:r>
              <a:rPr lang="en-US" sz="2000" dirty="0"/>
              <a:t>J(</a:t>
            </a:r>
            <a:r>
              <a:rPr lang="en-US" sz="2000" dirty="0" err="1"/>
              <a:t>y,x,z</a:t>
            </a:r>
            <a:r>
              <a:rPr lang="en-US" sz="2000" dirty="0"/>
              <a:t>) = &lt; h(&lt;z&gt;</a:t>
            </a:r>
            <a:r>
              <a:rPr lang="en-US" sz="2000" baseline="-25000" dirty="0"/>
              <a:t>1</a:t>
            </a:r>
            <a:r>
              <a:rPr lang="en-US" sz="2000" dirty="0"/>
              <a:t>, &lt;z&gt;</a:t>
            </a:r>
            <a:r>
              <a:rPr lang="en-US" sz="2000" baseline="-25000" dirty="0"/>
              <a:t>2</a:t>
            </a:r>
            <a:r>
              <a:rPr lang="en-US" sz="2000" dirty="0"/>
              <a:t>), &lt;z&gt;</a:t>
            </a:r>
            <a:r>
              <a:rPr lang="en-US" sz="2000" baseline="-25000" dirty="0"/>
              <a:t>1</a:t>
            </a:r>
            <a:r>
              <a:rPr lang="en-US" sz="2000" dirty="0"/>
              <a:t> &gt; </a:t>
            </a:r>
          </a:p>
          <a:p>
            <a:pPr marL="0" indent="0">
              <a:buNone/>
            </a:pPr>
            <a:r>
              <a:rPr lang="en-US" sz="2000" dirty="0"/>
              <a:t>// this is &lt; f(y+1,x), f(</a:t>
            </a:r>
            <a:r>
              <a:rPr lang="en-US" sz="2000" dirty="0" err="1"/>
              <a:t>y,x</a:t>
            </a:r>
            <a:r>
              <a:rPr lang="en-US" sz="2000" dirty="0"/>
              <a:t>)&gt;, even though f is not yet shown to be </a:t>
            </a:r>
            <a:r>
              <a:rPr lang="en-US" sz="2000" dirty="0" err="1"/>
              <a:t>prf</a:t>
            </a:r>
            <a:r>
              <a:rPr lang="en-US" sz="2000" dirty="0"/>
              <a:t>!!</a:t>
            </a:r>
          </a:p>
          <a:p>
            <a:pPr marL="0" indent="0">
              <a:buNone/>
            </a:pPr>
            <a:r>
              <a:rPr lang="en-US" sz="2000" dirty="0"/>
              <a:t>This shows K is prf. </a:t>
            </a:r>
          </a:p>
          <a:p>
            <a:pPr marL="0" indent="0">
              <a:buNone/>
            </a:pPr>
            <a:endParaRPr lang="en-US" sz="2000" dirty="0"/>
          </a:p>
          <a:p>
            <a:pPr marL="0" indent="0">
              <a:buNone/>
            </a:pPr>
            <a:r>
              <a:rPr lang="en-US" sz="2000" dirty="0"/>
              <a:t>f is then defined from K as follows:</a:t>
            </a:r>
          </a:p>
          <a:p>
            <a:pPr marL="0" indent="0">
              <a:buNone/>
            </a:pPr>
            <a:r>
              <a:rPr lang="en-US" sz="2000" dirty="0"/>
              <a:t>f(</a:t>
            </a:r>
            <a:r>
              <a:rPr lang="en-US" sz="2000" dirty="0" err="1"/>
              <a:t>y,x</a:t>
            </a:r>
            <a:r>
              <a:rPr lang="en-US" sz="2000" dirty="0"/>
              <a:t>) = &lt;K(</a:t>
            </a:r>
            <a:r>
              <a:rPr lang="en-US" sz="2000" dirty="0" err="1"/>
              <a:t>y,x</a:t>
            </a:r>
            <a:r>
              <a:rPr lang="en-US" sz="2000" dirty="0"/>
              <a:t>)&gt;</a:t>
            </a:r>
            <a:r>
              <a:rPr lang="en-US" sz="2000" baseline="-25000" dirty="0"/>
              <a:t>1</a:t>
            </a:r>
            <a:r>
              <a:rPr lang="en-US" sz="2000" dirty="0"/>
              <a:t>	// extract first value from pair encoded in K(</a:t>
            </a:r>
            <a:r>
              <a:rPr lang="en-US" sz="2000" dirty="0" err="1"/>
              <a:t>y,x</a:t>
            </a:r>
            <a:r>
              <a:rPr lang="en-US" sz="2000" dirty="0"/>
              <a:t>)</a:t>
            </a:r>
          </a:p>
          <a:p>
            <a:pPr marL="0" indent="0">
              <a:buNone/>
            </a:pPr>
            <a:r>
              <a:rPr lang="en-US" sz="2000" dirty="0"/>
              <a:t>This shows it is also a </a:t>
            </a:r>
            <a:r>
              <a:rPr lang="en-US" sz="2000" dirty="0" err="1"/>
              <a:t>prf</a:t>
            </a:r>
            <a:r>
              <a:rPr lang="en-US" sz="2000" dirty="0"/>
              <a:t>, as was desired.</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dirty="0"/>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305</a:t>
            </a:fld>
            <a:endParaRPr lang="en-US"/>
          </a:p>
        </p:txBody>
      </p:sp>
    </p:spTree>
    <p:extLst>
      <p:ext uri="{BB962C8B-B14F-4D97-AF65-F5344CB8AC3E}">
        <p14:creationId xmlns:p14="http://schemas.microsoft.com/office/powerpoint/2010/main" val="419142990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p:txBody>
          <a:bodyPr/>
          <a:lstStyle/>
          <a:p>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Recursive</a:t>
            </a:r>
          </a:p>
        </p:txBody>
      </p:sp>
      <p:sp>
        <p:nvSpPr>
          <p:cNvPr id="269315" name="Rectangle 3"/>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4</a:t>
            </a:r>
            <a:r>
              <a:rPr lang="en-US" baseline="30000">
                <a:solidFill>
                  <a:srgbClr val="CC3300"/>
                </a:solidFill>
                <a:ea typeface="ＭＳ Ｐゴシック" pitchFamily="-111" charset="-128"/>
                <a:cs typeface="ＭＳ Ｐゴシック" pitchFamily="-111" charset="-128"/>
              </a:rPr>
              <a:t>th</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A Simple Extension to Primitive Recursive</a:t>
            </a:r>
          </a:p>
        </p:txBody>
      </p:sp>
    </p:spTree>
    <p:extLst>
      <p:ext uri="{BB962C8B-B14F-4D97-AF65-F5344CB8AC3E}">
        <p14:creationId xmlns:p14="http://schemas.microsoft.com/office/powerpoint/2010/main" val="237814802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1363" name="Slide Number Placeholder 5"/>
          <p:cNvSpPr>
            <a:spLocks noGrp="1"/>
          </p:cNvSpPr>
          <p:nvPr>
            <p:ph type="sldNum" sz="quarter" idx="12"/>
          </p:nvPr>
        </p:nvSpPr>
        <p:spPr>
          <a:noFill/>
        </p:spPr>
        <p:txBody>
          <a:bodyPr/>
          <a:lstStyle/>
          <a:p>
            <a:fld id="{B4FAF267-0D93-2E4C-97A1-F78FF41FDA05}" type="slidenum">
              <a:rPr lang="en-US">
                <a:latin typeface="Arial" pitchFamily="-111" charset="0"/>
                <a:ea typeface="ＭＳ Ｐゴシック" pitchFamily="-111" charset="-128"/>
                <a:cs typeface="ＭＳ Ｐゴシック" pitchFamily="-111" charset="-128"/>
              </a:rPr>
              <a:pPr/>
              <a:t>307</a:t>
            </a:fld>
            <a:endParaRPr lang="en-US">
              <a:latin typeface="Arial" pitchFamily="-111" charset="0"/>
              <a:ea typeface="ＭＳ Ｐゴシック" pitchFamily="-111" charset="-128"/>
              <a:cs typeface="ＭＳ Ｐゴシック" pitchFamily="-111" charset="-128"/>
            </a:endParaRPr>
          </a:p>
        </p:txBody>
      </p:sp>
      <p:sp>
        <p:nvSpPr>
          <p:cNvPr id="271364" name="Rectangle 2"/>
          <p:cNvSpPr>
            <a:spLocks noGrp="1" noChangeArrowheads="1"/>
          </p:cNvSpPr>
          <p:nvPr>
            <p:ph type="title"/>
          </p:nvPr>
        </p:nvSpPr>
        <p:spPr/>
        <p:txBody>
          <a:bodyPr/>
          <a:lstStyle/>
          <a:p>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Recursive Concepts</a:t>
            </a:r>
          </a:p>
        </p:txBody>
      </p:sp>
      <p:sp>
        <p:nvSpPr>
          <p:cNvPr id="271365"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All primitive recursive functions are algorithms since the only iterator is bounded.  That’s a clear limitation.</a:t>
            </a:r>
          </a:p>
          <a:p>
            <a:r>
              <a:rPr lang="en-US" sz="2800" dirty="0">
                <a:ea typeface="ＭＳ Ｐゴシック" pitchFamily="-111" charset="-128"/>
                <a:cs typeface="ＭＳ Ｐゴシック" pitchFamily="-111" charset="-128"/>
              </a:rPr>
              <a:t>There are algorithms like Ackerman’s function that cannot be represented by the class of primitive recursive functions.  </a:t>
            </a:r>
          </a:p>
          <a:p>
            <a:r>
              <a:rPr lang="en-US" sz="2800" dirty="0">
                <a:ea typeface="ＭＳ Ｐゴシック" pitchFamily="-111" charset="-128"/>
                <a:cs typeface="ＭＳ Ｐゴシック" pitchFamily="-111" charset="-128"/>
              </a:rPr>
              <a:t>The class of recursive functions adds one more iterator, the minimization operator (</a:t>
            </a:r>
            <a:r>
              <a:rPr lang="en-US" sz="2800" b="1" dirty="0">
                <a:latin typeface="Symbol" pitchFamily="-111" charset="2"/>
                <a:ea typeface="ＭＳ Ｐゴシック" pitchFamily="-111" charset="-128"/>
                <a:cs typeface="ＭＳ Ｐゴシック" pitchFamily="-111" charset="-128"/>
              </a:rPr>
              <a:t>m</a:t>
            </a:r>
            <a:r>
              <a:rPr lang="en-US" sz="2800" dirty="0">
                <a:ea typeface="ＭＳ Ｐゴシック" pitchFamily="-111" charset="-128"/>
                <a:cs typeface="ＭＳ Ｐゴシック" pitchFamily="-111" charset="-128"/>
              </a:rPr>
              <a:t>), read “the least value such that.”</a:t>
            </a:r>
          </a:p>
        </p:txBody>
      </p:sp>
      <p:sp>
        <p:nvSpPr>
          <p:cNvPr id="271366" name="Date Placeholder 3"/>
          <p:cNvSpPr>
            <a:spLocks noGrp="1"/>
          </p:cNvSpPr>
          <p:nvPr>
            <p:ph type="dt" sz="quarter" idx="10"/>
          </p:nvPr>
        </p:nvSpPr>
        <p:spPr>
          <a:noFill/>
        </p:spPr>
        <p:txBody>
          <a:bodyPr/>
          <a:lstStyle/>
          <a:p>
            <a:fld id="{16920CF2-4D21-2B44-B34A-E6EF0611348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922106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3411" name="Slide Number Placeholder 5"/>
          <p:cNvSpPr>
            <a:spLocks noGrp="1"/>
          </p:cNvSpPr>
          <p:nvPr>
            <p:ph type="sldNum" sz="quarter" idx="12"/>
          </p:nvPr>
        </p:nvSpPr>
        <p:spPr>
          <a:noFill/>
        </p:spPr>
        <p:txBody>
          <a:bodyPr/>
          <a:lstStyle/>
          <a:p>
            <a:fld id="{225D1D07-D768-764A-87EA-67CC36173384}" type="slidenum">
              <a:rPr lang="en-US">
                <a:latin typeface="Arial" pitchFamily="-111" charset="0"/>
                <a:ea typeface="ＭＳ Ｐゴシック" pitchFamily="-111" charset="-128"/>
                <a:cs typeface="ＭＳ Ｐゴシック" pitchFamily="-111" charset="-128"/>
              </a:rPr>
              <a:pPr/>
              <a:t>308</a:t>
            </a:fld>
            <a:endParaRPr lang="en-US">
              <a:latin typeface="Arial" pitchFamily="-111" charset="0"/>
              <a:ea typeface="ＭＳ Ｐゴシック" pitchFamily="-111" charset="-128"/>
              <a:cs typeface="ＭＳ Ｐゴシック" pitchFamily="-111" charset="-128"/>
            </a:endParaRPr>
          </a:p>
        </p:txBody>
      </p:sp>
      <p:sp>
        <p:nvSpPr>
          <p:cNvPr id="2734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Ackermann’s Function</a:t>
            </a:r>
          </a:p>
        </p:txBody>
      </p:sp>
      <p:sp>
        <p:nvSpPr>
          <p:cNvPr id="273413"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A(1, j)=2j for j ≥ 1 </a:t>
            </a:r>
          </a:p>
          <a:p>
            <a:pPr>
              <a:lnSpc>
                <a:spcPct val="90000"/>
              </a:lnSpc>
            </a:pPr>
            <a:r>
              <a:rPr lang="en-US" sz="2400" b="1" dirty="0">
                <a:ea typeface="ＭＳ Ｐゴシック" pitchFamily="-111" charset="-128"/>
                <a:cs typeface="ＭＳ Ｐゴシック" pitchFamily="-111" charset="-128"/>
              </a:rPr>
              <a:t>A(</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1)=A(i-1, 2)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 2 </a:t>
            </a:r>
          </a:p>
          <a:p>
            <a:pPr>
              <a:lnSpc>
                <a:spcPct val="90000"/>
              </a:lnSpc>
            </a:pPr>
            <a:r>
              <a:rPr lang="en-US" sz="2400" b="1" dirty="0">
                <a:ea typeface="ＭＳ Ｐゴシック" pitchFamily="-111" charset="-128"/>
                <a:cs typeface="ＭＳ Ｐゴシック" pitchFamily="-111" charset="-128"/>
              </a:rPr>
              <a:t>A(</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j)=A(i-1, A(</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j-1))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j ≥ 2</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Wilhelm Ackermann observed in 1928 that this is not a primitive recursive function.</a:t>
            </a:r>
          </a:p>
          <a:p>
            <a:pPr>
              <a:lnSpc>
                <a:spcPct val="90000"/>
              </a:lnSpc>
            </a:pPr>
            <a:r>
              <a:rPr lang="en-US" sz="2400" dirty="0">
                <a:ea typeface="ＭＳ Ｐゴシック" pitchFamily="-111" charset="-128"/>
                <a:cs typeface="ＭＳ Ｐゴシック" pitchFamily="-111" charset="-128"/>
              </a:rPr>
              <a:t>Ackermann’s function grows too fast to have a for-loop implementation.</a:t>
            </a:r>
          </a:p>
          <a:p>
            <a:pPr>
              <a:lnSpc>
                <a:spcPct val="90000"/>
              </a:lnSpc>
            </a:pPr>
            <a:r>
              <a:rPr lang="en-US" sz="2400" dirty="0">
                <a:ea typeface="ＭＳ Ｐゴシック" pitchFamily="-111" charset="-128"/>
                <a:cs typeface="ＭＳ Ｐゴシック" pitchFamily="-111" charset="-128"/>
              </a:rPr>
              <a:t>The inverse of Ackermann’s function is important to analyze Union/Find algorithm. Note: A(4,4) is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 supper exponential number involving six levels of exponentiation. </a:t>
            </a:r>
            <a:r>
              <a:rPr lang="en-US" sz="2400" dirty="0">
                <a:latin typeface="Symbol" charset="2"/>
                <a:ea typeface="ＭＳ Ｐゴシック" pitchFamily="-111" charset="-128"/>
                <a:cs typeface="Symbol" charset="2"/>
              </a:rPr>
              <a:t>a</a:t>
            </a:r>
            <a:r>
              <a:rPr lang="en-US" sz="2400" dirty="0">
                <a:ea typeface="ＭＳ Ｐゴシック" pitchFamily="-111" charset="-128"/>
                <a:cs typeface="ＭＳ Ｐゴシック" pitchFamily="-111" charset="-128"/>
              </a:rPr>
              <a:t>(n) = A</a:t>
            </a:r>
            <a:r>
              <a:rPr lang="en-US" sz="2400" baseline="30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(n, n) grows so slowly that it is less than 5 for any value of n that can </a:t>
            </a:r>
            <a:r>
              <a:rPr lang="en-US" sz="2400">
                <a:ea typeface="ＭＳ Ｐゴシック" pitchFamily="-111" charset="-128"/>
                <a:cs typeface="ＭＳ Ｐゴシック" pitchFamily="-111" charset="-128"/>
              </a:rPr>
              <a:t>be written.</a:t>
            </a:r>
            <a:endParaRPr lang="en-US" sz="2400" dirty="0">
              <a:ea typeface="ＭＳ Ｐゴシック" pitchFamily="-111" charset="-128"/>
              <a:cs typeface="ＭＳ Ｐゴシック" pitchFamily="-111" charset="-128"/>
            </a:endParaRPr>
          </a:p>
        </p:txBody>
      </p:sp>
      <p:sp>
        <p:nvSpPr>
          <p:cNvPr id="273414" name="Date Placeholder 3"/>
          <p:cNvSpPr>
            <a:spLocks noGrp="1"/>
          </p:cNvSpPr>
          <p:nvPr>
            <p:ph type="dt" sz="quarter" idx="10"/>
          </p:nvPr>
        </p:nvSpPr>
        <p:spPr>
          <a:noFill/>
        </p:spPr>
        <p:txBody>
          <a:bodyPr/>
          <a:lstStyle/>
          <a:p>
            <a:fld id="{0D40BD43-7A13-9A44-95A9-77F36FA2A82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425119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5459" name="Slide Number Placeholder 5"/>
          <p:cNvSpPr>
            <a:spLocks noGrp="1"/>
          </p:cNvSpPr>
          <p:nvPr>
            <p:ph type="sldNum" sz="quarter" idx="12"/>
          </p:nvPr>
        </p:nvSpPr>
        <p:spPr>
          <a:noFill/>
        </p:spPr>
        <p:txBody>
          <a:bodyPr/>
          <a:lstStyle/>
          <a:p>
            <a:fld id="{11CA608C-C718-1446-A12B-E6CD16CD86A6}" type="slidenum">
              <a:rPr lang="en-US">
                <a:latin typeface="Arial" pitchFamily="-111" charset="0"/>
                <a:ea typeface="ＭＳ Ｐゴシック" pitchFamily="-111" charset="-128"/>
                <a:cs typeface="ＭＳ Ｐゴシック" pitchFamily="-111" charset="-128"/>
              </a:rPr>
              <a:pPr/>
              <a:t>309</a:t>
            </a:fld>
            <a:endParaRPr lang="en-US">
              <a:latin typeface="Arial" pitchFamily="-111" charset="0"/>
              <a:ea typeface="ＭＳ Ｐゴシック" pitchFamily="-111" charset="-128"/>
              <a:cs typeface="ＭＳ Ｐゴシック" pitchFamily="-111" charset="-128"/>
            </a:endParaRPr>
          </a:p>
        </p:txBody>
      </p:sp>
      <p:sp>
        <p:nvSpPr>
          <p:cNvPr id="2754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Union/Find</a:t>
            </a:r>
          </a:p>
        </p:txBody>
      </p:sp>
      <p:sp>
        <p:nvSpPr>
          <p:cNvPr id="275461"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Start with a collection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of unrelated elements – singleton equivalence classes</a:t>
            </a:r>
          </a:p>
          <a:p>
            <a:r>
              <a:rPr lang="en-US" sz="2800" b="1" dirty="0">
                <a:ea typeface="ＭＳ Ｐゴシック" pitchFamily="-111" charset="-128"/>
                <a:cs typeface="ＭＳ Ｐゴシック" pitchFamily="-111" charset="-128"/>
              </a:rPr>
              <a:t>Union(</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are in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merges the class containing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with that containing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a:t>
            </a:r>
          </a:p>
          <a:p>
            <a:r>
              <a:rPr lang="en-US" sz="2800" b="1" dirty="0">
                <a:ea typeface="ＭＳ Ｐゴシック" pitchFamily="-111" charset="-128"/>
                <a:cs typeface="ＭＳ Ｐゴシック" pitchFamily="-111" charset="-128"/>
              </a:rPr>
              <a:t>Find(x)</a:t>
            </a:r>
            <a:r>
              <a:rPr lang="en-US" sz="2800" dirty="0">
                <a:ea typeface="ＭＳ Ｐゴシック" pitchFamily="-111" charset="-128"/>
                <a:cs typeface="ＭＳ Ｐゴシック" pitchFamily="-111" charset="-128"/>
              </a:rPr>
              <a:t> returns the canonical element of </a:t>
            </a:r>
            <a:r>
              <a:rPr lang="en-US" sz="2800" b="1" dirty="0">
                <a:ea typeface="ＭＳ Ｐゴシック" pitchFamily="-111" charset="-128"/>
                <a:cs typeface="ＭＳ Ｐゴシック" pitchFamily="-111" charset="-128"/>
              </a:rPr>
              <a:t>[x]</a:t>
            </a:r>
          </a:p>
          <a:p>
            <a:r>
              <a:rPr lang="en-US" sz="2800" dirty="0">
                <a:ea typeface="ＭＳ Ｐゴシック" pitchFamily="-111" charset="-128"/>
                <a:cs typeface="ＭＳ Ｐゴシック" pitchFamily="-111" charset="-128"/>
              </a:rPr>
              <a:t>Can see if </a:t>
            </a:r>
            <a:r>
              <a:rPr lang="en-US" sz="2800" b="1" dirty="0" err="1">
                <a:ea typeface="ＭＳ Ｐゴシック" pitchFamily="-111" charset="-128"/>
                <a:cs typeface="ＭＳ Ｐゴシック" pitchFamily="-111" charset="-128"/>
              </a:rPr>
              <a:t>x</a:t>
            </a:r>
            <a:r>
              <a:rPr lang="en-US" sz="2800" b="1" dirty="0" err="1">
                <a:ea typeface="ＭＳ Ｐゴシック" pitchFamily="-111" charset="-128"/>
                <a:cs typeface="ＭＳ Ｐゴシック" pitchFamily="-111" charset="-128"/>
                <a:sym typeface="Symbol" pitchFamily="-111" charset="2"/>
              </a:rPr>
              <a:t>y</a:t>
            </a:r>
            <a:r>
              <a:rPr lang="en-US" sz="2800" dirty="0">
                <a:ea typeface="ＭＳ Ｐゴシック" pitchFamily="-111" charset="-128"/>
                <a:cs typeface="ＭＳ Ｐゴシック" pitchFamily="-111" charset="-128"/>
                <a:sym typeface="Symbol" pitchFamily="-111" charset="2"/>
              </a:rPr>
              <a:t>, by seeing if </a:t>
            </a:r>
            <a:r>
              <a:rPr lang="en-US" sz="2800" b="1" dirty="0">
                <a:ea typeface="ＭＳ Ｐゴシック" pitchFamily="-111" charset="-128"/>
                <a:cs typeface="ＭＳ Ｐゴシック" pitchFamily="-111" charset="-128"/>
                <a:sym typeface="Symbol" pitchFamily="-111" charset="2"/>
              </a:rPr>
              <a:t>Find(x)==Find(y)</a:t>
            </a:r>
          </a:p>
          <a:p>
            <a:r>
              <a:rPr lang="en-US" sz="2800" dirty="0">
                <a:ea typeface="ＭＳ Ｐゴシック" pitchFamily="-111" charset="-128"/>
                <a:cs typeface="ＭＳ Ｐゴシック" pitchFamily="-111" charset="-128"/>
              </a:rPr>
              <a:t>How do we represent the classes? </a:t>
            </a:r>
          </a:p>
        </p:txBody>
      </p:sp>
      <p:sp>
        <p:nvSpPr>
          <p:cNvPr id="275462" name="Date Placeholder 3"/>
          <p:cNvSpPr>
            <a:spLocks noGrp="1"/>
          </p:cNvSpPr>
          <p:nvPr>
            <p:ph type="dt" sz="quarter" idx="10"/>
          </p:nvPr>
        </p:nvSpPr>
        <p:spPr>
          <a:noFill/>
        </p:spPr>
        <p:txBody>
          <a:bodyPr/>
          <a:lstStyle/>
          <a:p>
            <a:fld id="{593D32C3-B043-3A49-8922-0B171ADC756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1548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ea typeface="ＭＳ Ｐゴシック" pitchFamily="-111" charset="-128"/>
                <a:cs typeface="ＭＳ Ｐゴシック" pitchFamily="-111" charset="-128"/>
              </a:rPr>
              <a:t>Procedure vs Algorithm</a:t>
            </a:r>
          </a:p>
        </p:txBody>
      </p:sp>
      <p:sp>
        <p:nvSpPr>
          <p:cNvPr id="57347" name="Content Placeholder 2"/>
          <p:cNvSpPr>
            <a:spLocks noGrp="1"/>
          </p:cNvSpPr>
          <p:nvPr>
            <p:ph idx="1"/>
          </p:nvPr>
        </p:nvSpPr>
        <p:spPr/>
        <p:txBody>
          <a:bodyPr/>
          <a:lstStyle/>
          <a:p>
            <a:pPr>
              <a:buFont typeface="Times" pitchFamily="-111" charset="0"/>
              <a:buNone/>
            </a:pP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Looking back at our approaches to “find a key in a finite list,” we see that the algorithm always halts and always reports the correct answer. In contrast, the procedure does not halt in some cases, but never lies. </a:t>
            </a:r>
          </a:p>
          <a:p>
            <a:pPr>
              <a:buFont typeface="Times" pitchFamily="-111" charset="0"/>
              <a:buNone/>
            </a:pPr>
            <a:r>
              <a:rPr lang="en-US" sz="2400" dirty="0">
                <a:ea typeface="ＭＳ Ｐゴシック" pitchFamily="-111" charset="-128"/>
                <a:cs typeface="ＭＳ Ｐゴシック" pitchFamily="-111" charset="-128"/>
              </a:rPr>
              <a:t>	</a:t>
            </a:r>
          </a:p>
          <a:p>
            <a:pPr>
              <a:buFont typeface="Times" pitchFamily="-111" charset="0"/>
              <a:buNone/>
            </a:pPr>
            <a:r>
              <a:rPr lang="en-US" sz="2400" dirty="0">
                <a:ea typeface="ＭＳ Ｐゴシック" pitchFamily="-111" charset="-128"/>
                <a:cs typeface="ＭＳ Ｐゴシック" pitchFamily="-111" charset="-128"/>
              </a:rPr>
              <a:t>	What this illustrates is the essential distinction between an algorithm and a procedure – algorithms always halt in some finite number of steps, whereas procedures may run on forever for certain inputs. A particularly silly procedure that never lies is a program that never halts for any input.</a:t>
            </a:r>
          </a:p>
        </p:txBody>
      </p:sp>
      <p:sp>
        <p:nvSpPr>
          <p:cNvPr id="57348" name="Date Placeholder 3"/>
          <p:cNvSpPr>
            <a:spLocks noGrp="1"/>
          </p:cNvSpPr>
          <p:nvPr>
            <p:ph type="dt" sz="quarter" idx="10"/>
          </p:nvPr>
        </p:nvSpPr>
        <p:spPr>
          <a:noFill/>
        </p:spPr>
        <p:txBody>
          <a:bodyPr/>
          <a:lstStyle/>
          <a:p>
            <a:fld id="{A25CB6E1-4797-BE41-A362-B1251BCB88DC}"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734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7350" name="Slide Number Placeholder 5"/>
          <p:cNvSpPr>
            <a:spLocks noGrp="1"/>
          </p:cNvSpPr>
          <p:nvPr>
            <p:ph type="sldNum" sz="quarter" idx="12"/>
          </p:nvPr>
        </p:nvSpPr>
        <p:spPr>
          <a:noFill/>
        </p:spPr>
        <p:txBody>
          <a:bodyPr/>
          <a:lstStyle/>
          <a:p>
            <a:fld id="{59B495BC-1D95-AD45-B293-1E394FD304DC}" type="slidenum">
              <a:rPr lang="en-US">
                <a:latin typeface="Arial" pitchFamily="-111" charset="0"/>
                <a:ea typeface="ＭＳ Ｐゴシック" pitchFamily="-111" charset="-128"/>
                <a:cs typeface="ＭＳ Ｐゴシック" pitchFamily="-111" charset="-128"/>
              </a:rPr>
              <a:pPr/>
              <a:t>31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7507" name="Slide Number Placeholder 5"/>
          <p:cNvSpPr>
            <a:spLocks noGrp="1"/>
          </p:cNvSpPr>
          <p:nvPr>
            <p:ph type="sldNum" sz="quarter" idx="12"/>
          </p:nvPr>
        </p:nvSpPr>
        <p:spPr>
          <a:noFill/>
        </p:spPr>
        <p:txBody>
          <a:bodyPr/>
          <a:lstStyle/>
          <a:p>
            <a:fld id="{63E8DA9A-14CB-DF4E-BC16-5662D2ACF8F3}" type="slidenum">
              <a:rPr lang="en-US">
                <a:latin typeface="Arial" pitchFamily="-111" charset="0"/>
                <a:ea typeface="ＭＳ Ｐゴシック" pitchFamily="-111" charset="-128"/>
                <a:cs typeface="ＭＳ Ｐゴシック" pitchFamily="-111" charset="-128"/>
              </a:rPr>
              <a:pPr/>
              <a:t>310</a:t>
            </a:fld>
            <a:endParaRPr lang="en-US">
              <a:latin typeface="Arial" pitchFamily="-111" charset="0"/>
              <a:ea typeface="ＭＳ Ｐゴシック" pitchFamily="-111" charset="-128"/>
              <a:cs typeface="ＭＳ Ｐゴシック" pitchFamily="-111" charset="-128"/>
            </a:endParaRPr>
          </a:p>
        </p:txBody>
      </p:sp>
      <p:sp>
        <p:nvSpPr>
          <p:cNvPr id="2775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Operator</a:t>
            </a:r>
          </a:p>
        </p:txBody>
      </p:sp>
      <p:sp>
        <p:nvSpPr>
          <p:cNvPr id="277509"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Minimization: </a:t>
            </a:r>
          </a:p>
          <a:p>
            <a:pPr>
              <a:buFontTx/>
              <a:buNone/>
            </a:pPr>
            <a:r>
              <a:rPr lang="en-US" dirty="0">
                <a:ea typeface="ＭＳ Ｐゴシック" pitchFamily="-111" charset="-128"/>
                <a:cs typeface="ＭＳ Ｐゴシック" pitchFamily="-111" charset="-128"/>
              </a:rPr>
              <a:t>	If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is already known to be recursive, then so is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where</a:t>
            </a:r>
          </a:p>
          <a:p>
            <a:pPr>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(G(y,x1,…,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 1)</a:t>
            </a:r>
          </a:p>
          <a:p>
            <a:r>
              <a:rPr lang="en-US" dirty="0">
                <a:ea typeface="ＭＳ Ｐゴシック" pitchFamily="-111" charset="-128"/>
                <a:cs typeface="ＭＳ Ｐゴシック" pitchFamily="-111" charset="-128"/>
              </a:rPr>
              <a:t>We also allow other predicates besides testing for one.  In fact any predicate that is recursive can be used as the stopping condition.</a:t>
            </a:r>
          </a:p>
        </p:txBody>
      </p:sp>
      <p:sp>
        <p:nvSpPr>
          <p:cNvPr id="277510" name="Date Placeholder 3"/>
          <p:cNvSpPr>
            <a:spLocks noGrp="1"/>
          </p:cNvSpPr>
          <p:nvPr>
            <p:ph type="dt" sz="quarter" idx="10"/>
          </p:nvPr>
        </p:nvSpPr>
        <p:spPr>
          <a:noFill/>
        </p:spPr>
        <p:txBody>
          <a:bodyPr/>
          <a:lstStyle/>
          <a:p>
            <a:fld id="{D1CA41B0-911A-F047-9937-4EA87790092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2276383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p:txBody>
          <a:bodyPr/>
          <a:lstStyle/>
          <a:p>
            <a:r>
              <a:rPr lang="en-US">
                <a:ea typeface="ＭＳ Ｐゴシック" pitchFamily="-111" charset="-128"/>
                <a:cs typeface="ＭＳ Ｐゴシック" pitchFamily="-111" charset="-128"/>
              </a:rPr>
              <a:t>Equivalence of Models</a:t>
            </a:r>
          </a:p>
        </p:txBody>
      </p:sp>
      <p:sp>
        <p:nvSpPr>
          <p:cNvPr id="279555" name="Rectangle 3"/>
          <p:cNvSpPr>
            <a:spLocks noGrp="1" noChangeArrowheads="1"/>
          </p:cNvSpPr>
          <p:nvPr>
            <p:ph type="subTitle" idx="1"/>
          </p:nvPr>
        </p:nvSpPr>
        <p:spPr/>
        <p:txBody>
          <a:bodyPr/>
          <a:lstStyle/>
          <a:p>
            <a:pPr>
              <a:lnSpc>
                <a:spcPct val="90000"/>
              </a:lnSpc>
            </a:pPr>
            <a:r>
              <a:rPr lang="en-US" sz="2400">
                <a:solidFill>
                  <a:srgbClr val="CC3300"/>
                </a:solidFill>
                <a:ea typeface="ＭＳ Ｐゴシック" pitchFamily="-111" charset="-128"/>
                <a:cs typeface="ＭＳ Ｐゴシック" pitchFamily="-111" charset="-128"/>
              </a:rPr>
              <a:t>Equivalency of computation by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Turing machines,</a:t>
            </a:r>
          </a:p>
          <a:p>
            <a:pPr>
              <a:lnSpc>
                <a:spcPct val="90000"/>
              </a:lnSpc>
            </a:pPr>
            <a:r>
              <a:rPr lang="en-US" sz="2400">
                <a:solidFill>
                  <a:srgbClr val="CC3300"/>
                </a:solidFill>
                <a:ea typeface="ＭＳ Ｐゴシック" pitchFamily="-111" charset="-128"/>
                <a:cs typeface="ＭＳ Ｐゴシック" pitchFamily="-111" charset="-128"/>
              </a:rPr>
              <a:t>register machines,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factor replacement systems,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recursive functions</a:t>
            </a:r>
          </a:p>
        </p:txBody>
      </p:sp>
    </p:spTree>
    <p:extLst>
      <p:ext uri="{BB962C8B-B14F-4D97-AF65-F5344CB8AC3E}">
        <p14:creationId xmlns:p14="http://schemas.microsoft.com/office/powerpoint/2010/main" val="292253703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1603" name="Slide Number Placeholder 5"/>
          <p:cNvSpPr>
            <a:spLocks noGrp="1"/>
          </p:cNvSpPr>
          <p:nvPr>
            <p:ph type="sldNum" sz="quarter" idx="12"/>
          </p:nvPr>
        </p:nvSpPr>
        <p:spPr>
          <a:noFill/>
        </p:spPr>
        <p:txBody>
          <a:bodyPr/>
          <a:lstStyle/>
          <a:p>
            <a:fld id="{DC5471C0-CB94-9949-AAB2-B86746157EF7}" type="slidenum">
              <a:rPr lang="en-US">
                <a:latin typeface="Arial" pitchFamily="-111" charset="0"/>
                <a:ea typeface="ＭＳ Ｐゴシック" pitchFamily="-111" charset="-128"/>
                <a:cs typeface="ＭＳ Ｐゴシック" pitchFamily="-111" charset="-128"/>
              </a:rPr>
              <a:pPr/>
              <a:t>312</a:t>
            </a:fld>
            <a:endParaRPr lang="en-US">
              <a:latin typeface="Arial" pitchFamily="-111" charset="0"/>
              <a:ea typeface="ＭＳ Ｐゴシック" pitchFamily="-111" charset="-128"/>
              <a:cs typeface="ＭＳ Ｐゴシック" pitchFamily="-111" charset="-128"/>
            </a:endParaRPr>
          </a:p>
        </p:txBody>
      </p:sp>
      <p:sp>
        <p:nvSpPr>
          <p:cNvPr id="2816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Proving Equivalence</a:t>
            </a:r>
          </a:p>
        </p:txBody>
      </p:sp>
      <p:sp>
        <p:nvSpPr>
          <p:cNvPr id="281605"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Constructions do not, by themselves, prove equivalence. </a:t>
            </a:r>
          </a:p>
          <a:p>
            <a:pPr>
              <a:lnSpc>
                <a:spcPct val="90000"/>
              </a:lnSpc>
            </a:pPr>
            <a:r>
              <a:rPr lang="en-US">
                <a:ea typeface="ＭＳ Ｐゴシック" pitchFamily="-111" charset="-128"/>
                <a:cs typeface="ＭＳ Ｐゴシック" pitchFamily="-111" charset="-128"/>
              </a:rPr>
              <a:t>To do so, we need to develop a notion of an “instantaneous description” (id) of each model of computation (well, almost as recursive functions are a bit different). </a:t>
            </a:r>
          </a:p>
          <a:p>
            <a:pPr>
              <a:lnSpc>
                <a:spcPct val="90000"/>
              </a:lnSpc>
            </a:pPr>
            <a:r>
              <a:rPr lang="en-US">
                <a:ea typeface="ＭＳ Ｐゴシック" pitchFamily="-111" charset="-128"/>
                <a:cs typeface="ＭＳ Ｐゴシック" pitchFamily="-111" charset="-128"/>
              </a:rPr>
              <a:t>We then show a mapping of id’s between the models.</a:t>
            </a:r>
          </a:p>
        </p:txBody>
      </p:sp>
      <p:sp>
        <p:nvSpPr>
          <p:cNvPr id="281606" name="Date Placeholder 3"/>
          <p:cNvSpPr>
            <a:spLocks noGrp="1"/>
          </p:cNvSpPr>
          <p:nvPr>
            <p:ph type="dt" sz="quarter" idx="10"/>
          </p:nvPr>
        </p:nvSpPr>
        <p:spPr>
          <a:noFill/>
        </p:spPr>
        <p:txBody>
          <a:bodyPr/>
          <a:lstStyle/>
          <a:p>
            <a:fld id="{2BE59AEA-7242-0749-A054-380E20D1E18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8661306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3651" name="Slide Number Placeholder 5"/>
          <p:cNvSpPr>
            <a:spLocks noGrp="1"/>
          </p:cNvSpPr>
          <p:nvPr>
            <p:ph type="sldNum" sz="quarter" idx="12"/>
          </p:nvPr>
        </p:nvSpPr>
        <p:spPr>
          <a:noFill/>
        </p:spPr>
        <p:txBody>
          <a:bodyPr/>
          <a:lstStyle/>
          <a:p>
            <a:fld id="{F7F9D906-786E-5B49-A1B3-483ED3319F66}" type="slidenum">
              <a:rPr lang="en-US">
                <a:latin typeface="Arial" pitchFamily="-111" charset="0"/>
                <a:ea typeface="ＭＳ Ｐゴシック" pitchFamily="-111" charset="-128"/>
                <a:cs typeface="ＭＳ Ｐゴシック" pitchFamily="-111" charset="-128"/>
              </a:rPr>
              <a:pPr/>
              <a:t>313</a:t>
            </a:fld>
            <a:endParaRPr lang="en-US">
              <a:latin typeface="Arial" pitchFamily="-111" charset="0"/>
              <a:ea typeface="ＭＳ Ｐゴシック" pitchFamily="-111" charset="-128"/>
              <a:cs typeface="ＭＳ Ｐゴシック" pitchFamily="-111" charset="-128"/>
            </a:endParaRPr>
          </a:p>
        </p:txBody>
      </p:sp>
      <p:sp>
        <p:nvSpPr>
          <p:cNvPr id="2836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Instantaneous Descriptions</a:t>
            </a:r>
          </a:p>
        </p:txBody>
      </p:sp>
      <p:sp>
        <p:nvSpPr>
          <p:cNvPr id="28365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instantaneous description (id) is a finite description of a state achievable by a computational machine, </a:t>
            </a:r>
            <a:r>
              <a:rPr lang="en-US" sz="2400" b="1"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Each machine starts in some initial id, id</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The semantics of the instructions of </a:t>
            </a:r>
            <a:r>
              <a:rPr lang="en-US" sz="2400"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 define a relation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such that,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b="1" dirty="0">
                <a:ea typeface="ＭＳ Ｐゴシック" pitchFamily="-111" charset="-128"/>
                <a:cs typeface="ＭＳ Ｐゴシック" pitchFamily="-111" charset="-128"/>
                <a:sym typeface="Symbol" pitchFamily="-111" charset="2"/>
              </a:rPr>
              <a:t> </a:t>
            </a:r>
            <a:r>
              <a:rPr lang="en-US" sz="2400" b="1" i="1" baseline="-25000" dirty="0">
                <a:ea typeface="ＭＳ Ｐゴシック" pitchFamily="-111" charset="-128"/>
                <a:cs typeface="ＭＳ Ｐゴシック" pitchFamily="-111" charset="-128"/>
                <a:sym typeface="Symbol" pitchFamily="-111" charset="2"/>
              </a:rPr>
              <a:t>M</a:t>
            </a:r>
            <a:r>
              <a:rPr lang="en-US" sz="2400" b="1" dirty="0">
                <a:ea typeface="ＭＳ Ｐゴシック" pitchFamily="-111" charset="-128"/>
                <a:cs typeface="ＭＳ Ｐゴシック" pitchFamily="-111" charset="-128"/>
                <a:sym typeface="Symbol" pitchFamily="-111" charset="2"/>
              </a:rPr>
              <a:t> 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i0</a:t>
            </a:r>
            <a:r>
              <a:rPr lang="en-US" sz="2400" dirty="0">
                <a:ea typeface="ＭＳ Ｐゴシック" pitchFamily="-111" charset="-128"/>
                <a:cs typeface="ＭＳ Ｐゴシック" pitchFamily="-111" charset="-128"/>
                <a:sym typeface="Symbol" pitchFamily="-111" charset="2"/>
              </a:rPr>
              <a:t>, if the execution of a single instruction of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would alter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’s state from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to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or if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halts in state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and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reflexive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t>
            </a:r>
          </a:p>
        </p:txBody>
      </p:sp>
      <p:sp>
        <p:nvSpPr>
          <p:cNvPr id="283654" name="Date Placeholder 3"/>
          <p:cNvSpPr>
            <a:spLocks noGrp="1"/>
          </p:cNvSpPr>
          <p:nvPr>
            <p:ph type="dt" sz="quarter" idx="10"/>
          </p:nvPr>
        </p:nvSpPr>
        <p:spPr>
          <a:noFill/>
        </p:spPr>
        <p:txBody>
          <a:bodyPr/>
          <a:lstStyle/>
          <a:p>
            <a:fld id="{D552505A-5878-9A4A-AE9C-23B7250EA64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798184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5699" name="Slide Number Placeholder 5"/>
          <p:cNvSpPr>
            <a:spLocks noGrp="1"/>
          </p:cNvSpPr>
          <p:nvPr>
            <p:ph type="sldNum" sz="quarter" idx="12"/>
          </p:nvPr>
        </p:nvSpPr>
        <p:spPr>
          <a:noFill/>
        </p:spPr>
        <p:txBody>
          <a:bodyPr/>
          <a:lstStyle/>
          <a:p>
            <a:fld id="{29ABA4BB-7748-2142-9270-3823E7B9A2AA}" type="slidenum">
              <a:rPr lang="en-US">
                <a:latin typeface="Arial" pitchFamily="-111" charset="0"/>
                <a:ea typeface="ＭＳ Ｐゴシック" pitchFamily="-111" charset="-128"/>
                <a:cs typeface="ＭＳ Ｐゴシック" pitchFamily="-111" charset="-128"/>
              </a:rPr>
              <a:pPr/>
              <a:t>314</a:t>
            </a:fld>
            <a:endParaRPr lang="en-US">
              <a:latin typeface="Arial" pitchFamily="-111" charset="0"/>
              <a:ea typeface="ＭＳ Ｐゴシック" pitchFamily="-111" charset="-128"/>
              <a:cs typeface="ＭＳ Ｐゴシック" pitchFamily="-111" charset="-128"/>
            </a:endParaRPr>
          </a:p>
        </p:txBody>
      </p:sp>
      <p:sp>
        <p:nvSpPr>
          <p:cNvPr id="2857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id Definitions</a:t>
            </a:r>
          </a:p>
        </p:txBody>
      </p:sp>
      <p:sp>
        <p:nvSpPr>
          <p:cNvPr id="285701"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For a register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an </a:t>
            </a:r>
            <a:r>
              <a:rPr lang="en-US" sz="2000" b="1" dirty="0">
                <a:ea typeface="ＭＳ Ｐゴシック" pitchFamily="-111" charset="-128"/>
                <a:cs typeface="ＭＳ Ｐゴシック" pitchFamily="-111" charset="-128"/>
              </a:rPr>
              <a:t>s+1</a:t>
            </a:r>
            <a:r>
              <a:rPr lang="en-US" sz="2000" dirty="0">
                <a:ea typeface="ＭＳ Ｐゴシック" pitchFamily="-111" charset="-128"/>
                <a:cs typeface="ＭＳ Ｐゴシック" pitchFamily="-111" charset="-128"/>
              </a:rPr>
              <a:t> tuple of the form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r</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r</a:t>
            </a:r>
            <a:r>
              <a:rPr lang="en-US" sz="2000" b="1" baseline="-25000" dirty="0" err="1">
                <a:ea typeface="ＭＳ Ｐゴシック" pitchFamily="-111" charset="-128"/>
                <a:cs typeface="ＭＳ Ｐゴシック" pitchFamily="-111" charset="-128"/>
              </a:rPr>
              <a:t>s</a:t>
            </a:r>
            <a:r>
              <a:rPr lang="en-US" sz="2000" b="1" dirty="0">
                <a:ea typeface="ＭＳ Ｐゴシック" pitchFamily="-111" charset="-128"/>
                <a:cs typeface="ＭＳ Ｐゴシック" pitchFamily="-111" charset="-128"/>
              </a:rPr>
              <a:t>)</a:t>
            </a:r>
            <a:r>
              <a:rPr lang="en-US" sz="2000" b="1" baseline="-25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specifying the number of the next instruction to be executed and the values of all registers prior to its execution.  </a:t>
            </a:r>
          </a:p>
          <a:p>
            <a:r>
              <a:rPr lang="en-US" sz="2000" dirty="0">
                <a:ea typeface="ＭＳ Ｐゴシック" pitchFamily="-111" charset="-128"/>
                <a:cs typeface="ＭＳ Ｐゴシック" pitchFamily="-111" charset="-128"/>
              </a:rPr>
              <a:t>For a factor replacement system, an id is just a natural number.</a:t>
            </a:r>
          </a:p>
          <a:p>
            <a:r>
              <a:rPr lang="en-US" sz="2000" dirty="0">
                <a:ea typeface="ＭＳ Ｐゴシック" pitchFamily="-111" charset="-128"/>
                <a:cs typeface="ＭＳ Ｐゴシック" pitchFamily="-111" charset="-128"/>
              </a:rPr>
              <a:t>For a Turing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some finite representation of the tape, the position of the read/write head and the current state. This is usually represented as a string </a:t>
            </a:r>
            <a:r>
              <a:rPr lang="en-US" sz="2000" b="1" dirty="0">
                <a:ea typeface="ＭＳ Ｐゴシック" pitchFamily="-111" charset="-128"/>
                <a:cs typeface="ＭＳ Ｐゴシック" pitchFamily="-111" charset="-128"/>
                <a:sym typeface="Symbol" pitchFamily="-111" charset="2"/>
              </a:rPr>
              <a:t></a:t>
            </a:r>
            <a:r>
              <a:rPr lang="en-US" sz="2000" b="1" dirty="0" err="1">
                <a:ea typeface="ＭＳ Ｐゴシック" pitchFamily="-111" charset="-128"/>
                <a:cs typeface="ＭＳ Ｐゴシック" pitchFamily="-111" charset="-128"/>
              </a:rPr>
              <a:t>qx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is the shortest string representing all non-blank squares to the left (right) of the scanned square,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the symbol at the scanned square and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is the current state.</a:t>
            </a:r>
          </a:p>
          <a:p>
            <a:r>
              <a:rPr lang="en-US" sz="2000" dirty="0">
                <a:ea typeface="ＭＳ Ｐゴシック" pitchFamily="-111" charset="-128"/>
                <a:cs typeface="ＭＳ Ｐゴシック" pitchFamily="-111" charset="-128"/>
              </a:rPr>
              <a:t>Recursive functions do not have id’s, so we will handle their simulation by an inductive argument, using the primitive functions are the basis and composition, induction and minimization in the inductive step.</a:t>
            </a:r>
          </a:p>
        </p:txBody>
      </p:sp>
      <p:sp>
        <p:nvSpPr>
          <p:cNvPr id="285702" name="Date Placeholder 3"/>
          <p:cNvSpPr>
            <a:spLocks noGrp="1"/>
          </p:cNvSpPr>
          <p:nvPr>
            <p:ph type="dt" sz="quarter" idx="10"/>
          </p:nvPr>
        </p:nvSpPr>
        <p:spPr>
          <a:noFill/>
        </p:spPr>
        <p:txBody>
          <a:bodyPr/>
          <a:lstStyle/>
          <a:p>
            <a:fld id="{8AF321BB-D4BF-6D40-9E86-5D6D6ADC1686}"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4458616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7747" name="Slide Number Placeholder 5"/>
          <p:cNvSpPr>
            <a:spLocks noGrp="1"/>
          </p:cNvSpPr>
          <p:nvPr>
            <p:ph type="sldNum" sz="quarter" idx="12"/>
          </p:nvPr>
        </p:nvSpPr>
        <p:spPr>
          <a:noFill/>
        </p:spPr>
        <p:txBody>
          <a:bodyPr/>
          <a:lstStyle/>
          <a:p>
            <a:fld id="{F8A8671B-5DB2-7F4A-AAE6-68EC132C0A19}" type="slidenum">
              <a:rPr lang="en-US">
                <a:latin typeface="Arial" pitchFamily="-111" charset="0"/>
                <a:ea typeface="ＭＳ Ｐゴシック" pitchFamily="-111" charset="-128"/>
                <a:cs typeface="ＭＳ Ｐゴシック" pitchFamily="-111" charset="-128"/>
              </a:rPr>
              <a:pPr/>
              <a:t>315</a:t>
            </a:fld>
            <a:endParaRPr lang="en-US">
              <a:latin typeface="Arial" pitchFamily="-111" charset="0"/>
              <a:ea typeface="ＭＳ Ｐゴシック" pitchFamily="-111" charset="-128"/>
              <a:cs typeface="ＭＳ Ｐゴシック" pitchFamily="-111" charset="-128"/>
            </a:endParaRPr>
          </a:p>
        </p:txBody>
      </p:sp>
      <p:sp>
        <p:nvSpPr>
          <p:cNvPr id="2877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Equivalence Steps</a:t>
            </a:r>
          </a:p>
        </p:txBody>
      </p:sp>
      <p:sp>
        <p:nvSpPr>
          <p:cNvPr id="287749"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Assume we have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one model of computation and a mapping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a second model.</a:t>
            </a:r>
          </a:p>
          <a:p>
            <a:r>
              <a:rPr lang="en-US" sz="2000" dirty="0">
                <a:ea typeface="ＭＳ Ｐゴシック" pitchFamily="-111" charset="-128"/>
                <a:cs typeface="ＭＳ Ｐゴシック" pitchFamily="-111" charset="-128"/>
              </a:rPr>
              <a:t>Assume the initial configuration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and that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Define a mapping, </a:t>
            </a:r>
            <a:r>
              <a:rPr lang="en-US" sz="2000" b="1" dirty="0">
                <a:ea typeface="ＭＳ Ｐゴシック" pitchFamily="-111" charset="-128"/>
                <a:cs typeface="ＭＳ Ｐゴシック" pitchFamily="-111" charset="-128"/>
              </a:rPr>
              <a:t>h</a:t>
            </a:r>
            <a:r>
              <a:rPr lang="en-US" sz="2000" dirty="0">
                <a:ea typeface="ＭＳ Ｐゴシック" pitchFamily="-111" charset="-128"/>
                <a:cs typeface="ＭＳ Ｐゴシック" pitchFamily="-111" charset="-128"/>
              </a:rPr>
              <a:t>, from id’s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those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such that,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R</a:t>
            </a:r>
            <a:r>
              <a:rPr lang="en-US" sz="2000" b="1" i="1" baseline="-25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h(d) | d</a:t>
            </a:r>
            <a:r>
              <a:rPr lang="en-US" sz="2000" dirty="0">
                <a:ea typeface="ＭＳ Ｐゴシック" pitchFamily="-111" charset="-128"/>
                <a:cs typeface="ＭＳ Ｐゴシック" pitchFamily="-111" charset="-128"/>
              </a:rPr>
              <a:t> is an instance of an id of </a:t>
            </a:r>
            <a:r>
              <a:rPr lang="en-US" sz="2000" b="1" i="1" dirty="0">
                <a:ea typeface="ＭＳ Ｐゴシック" pitchFamily="-111" charset="-128"/>
                <a:cs typeface="ＭＳ Ｐゴシック" pitchFamily="-111" charset="-128"/>
              </a:rPr>
              <a:t>M </a:t>
            </a:r>
            <a:r>
              <a:rPr lang="en-US" sz="2000" dirty="0">
                <a:ea typeface="ＭＳ Ｐゴシック" pitchFamily="-111" charset="-128"/>
                <a:cs typeface="ＭＳ Ｐゴシック" pitchFamily="-111" charset="-128"/>
              </a:rPr>
              <a:t>}, and</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dirty="0">
                <a:sym typeface="Symbol" pitchFamily="-111" charset="2"/>
              </a:rPr>
              <a:t> in the configurations encountered in this derivation.</a:t>
            </a:r>
          </a:p>
          <a:p>
            <a:pPr lvl="1"/>
            <a:r>
              <a:rPr lang="en-US" sz="2000" b="1" dirty="0"/>
              <a:t>h(</a:t>
            </a:r>
            <a:r>
              <a:rPr lang="en-US" sz="2000" b="1" dirty="0" err="1"/>
              <a:t>id</a:t>
            </a:r>
            <a:r>
              <a:rPr lang="en-US" sz="2000" b="1" baseline="-25000" dirty="0" err="1"/>
              <a:t>i</a:t>
            </a:r>
            <a:r>
              <a:rPr lang="en-US" sz="2000" b="1" dirty="0"/>
              <a:t>)</a:t>
            </a:r>
            <a:r>
              <a:rPr lang="en-US" sz="2000" b="1" dirty="0">
                <a:sym typeface="Symbol" pitchFamily="-111" charset="2"/>
              </a:rPr>
              <a:t></a:t>
            </a:r>
            <a:r>
              <a:rPr lang="en-US" sz="2000" b="1" baseline="30000"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a:t>
            </a:r>
            <a:r>
              <a:rPr lang="en-US" sz="2000" b="1" dirty="0">
                <a:sym typeface="Symbol" pitchFamily="-111" charset="2"/>
              </a:rPr>
              <a:t>i0</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b="1" dirty="0">
                <a:sym typeface="Symbol" pitchFamily="-111" charset="2"/>
              </a:rPr>
              <a:t> </a:t>
            </a:r>
            <a:r>
              <a:rPr lang="en-US" sz="2000" dirty="0">
                <a:sym typeface="Symbol" pitchFamily="-111" charset="2"/>
              </a:rPr>
              <a:t>in this derivation.</a:t>
            </a:r>
          </a:p>
          <a:p>
            <a:r>
              <a:rPr lang="en-US" sz="2400" dirty="0">
                <a:ea typeface="ＭＳ Ｐゴシック" pitchFamily="-111" charset="-128"/>
                <a:cs typeface="ＭＳ Ｐゴシック" pitchFamily="-111" charset="-128"/>
                <a:sym typeface="Symbol" pitchFamily="-111" charset="2"/>
              </a:rPr>
              <a:t>The above, in effect, provides an inductive proof that </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implies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dirty="0">
                <a:sym typeface="Symbol" pitchFamily="-111" charset="2"/>
              </a:rPr>
              <a:t>, and</a:t>
            </a:r>
          </a:p>
          <a:p>
            <a:pPr lvl="1"/>
            <a:r>
              <a:rPr lang="en-US" sz="2000" dirty="0">
                <a:sym typeface="Symbol" pitchFamily="-111" charset="2"/>
              </a:rPr>
              <a:t>If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then either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a:t>
            </a:r>
            <a:r>
              <a:rPr lang="en-US" sz="2000" dirty="0">
                <a:sym typeface="Symbol" pitchFamily="-111" charset="2"/>
              </a:rPr>
              <a:t>, where </a:t>
            </a:r>
            <a:r>
              <a:rPr lang="en-US" sz="2000" b="1" dirty="0">
                <a:sym typeface="Symbol" pitchFamily="-111" charset="2"/>
              </a:rPr>
              <a:t>id’ = h(id)</a:t>
            </a:r>
            <a:r>
              <a:rPr lang="en-US" sz="2000" dirty="0">
                <a:sym typeface="Symbol" pitchFamily="-111" charset="2"/>
              </a:rPr>
              <a:t>, or </a:t>
            </a:r>
            <a:br>
              <a:rPr lang="en-US" sz="2000" dirty="0">
                <a:sym typeface="Symbol" pitchFamily="-111" charset="2"/>
              </a:rPr>
            </a:br>
            <a:r>
              <a:rPr lang="en-US" sz="2000" b="1" dirty="0">
                <a:sym typeface="Symbol" pitchFamily="-111" charset="2"/>
              </a:rPr>
              <a:t>id’  R</a:t>
            </a:r>
            <a:r>
              <a:rPr lang="en-US" sz="2000" b="1" baseline="-25000" dirty="0">
                <a:sym typeface="Symbol" pitchFamily="-111" charset="2"/>
              </a:rPr>
              <a:t>M</a:t>
            </a:r>
            <a:endParaRPr lang="en-US" sz="2000" b="1" dirty="0">
              <a:sym typeface="Symbol" pitchFamily="-111" charset="2"/>
            </a:endParaRPr>
          </a:p>
        </p:txBody>
      </p:sp>
      <p:sp>
        <p:nvSpPr>
          <p:cNvPr id="287750" name="Date Placeholder 3"/>
          <p:cNvSpPr>
            <a:spLocks noGrp="1"/>
          </p:cNvSpPr>
          <p:nvPr>
            <p:ph type="dt" sz="quarter" idx="10"/>
          </p:nvPr>
        </p:nvSpPr>
        <p:spPr>
          <a:noFill/>
        </p:spPr>
        <p:txBody>
          <a:bodyPr/>
          <a:lstStyle/>
          <a:p>
            <a:fld id="{DACC6D7A-F626-5A40-A047-DB6B5D95CB3D}"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7572499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All Models are Equivalent</a:t>
            </a:r>
          </a:p>
        </p:txBody>
      </p:sp>
      <p:sp>
        <p:nvSpPr>
          <p:cNvPr id="289795" name="Rectangle 3"/>
          <p:cNvSpPr>
            <a:spLocks noGrp="1" noChangeArrowheads="1"/>
          </p:cNvSpPr>
          <p:nvPr>
            <p:ph type="subTitle" idx="1"/>
          </p:nvPr>
        </p:nvSpPr>
        <p:spPr/>
        <p:txBody>
          <a:bodyPr/>
          <a:lstStyle/>
          <a:p>
            <a:pPr>
              <a:lnSpc>
                <a:spcPct val="90000"/>
              </a:lnSpc>
            </a:pPr>
            <a:r>
              <a:rPr lang="en-US" sz="2800">
                <a:solidFill>
                  <a:srgbClr val="CC3300"/>
                </a:solidFill>
                <a:ea typeface="ＭＳ Ｐゴシック" pitchFamily="-111" charset="-128"/>
                <a:cs typeface="ＭＳ Ｐゴシック" pitchFamily="-111" charset="-128"/>
              </a:rPr>
              <a:t>Equivalency of computation by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Turing machines, register machines,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factor replacement systems,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recursive functions</a:t>
            </a:r>
            <a:endParaRPr lang="en-US" sz="280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89140244"/>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1843" name="Slide Number Placeholder 5"/>
          <p:cNvSpPr>
            <a:spLocks noGrp="1"/>
          </p:cNvSpPr>
          <p:nvPr>
            <p:ph type="sldNum" sz="quarter" idx="12"/>
          </p:nvPr>
        </p:nvSpPr>
        <p:spPr>
          <a:noFill/>
        </p:spPr>
        <p:txBody>
          <a:bodyPr/>
          <a:lstStyle/>
          <a:p>
            <a:fld id="{B8F0B143-4A61-6741-9BA7-F30FC38AE476}" type="slidenum">
              <a:rPr lang="en-US">
                <a:latin typeface="Arial" pitchFamily="-111" charset="0"/>
                <a:ea typeface="ＭＳ Ｐゴシック" pitchFamily="-111" charset="-128"/>
                <a:cs typeface="ＭＳ Ｐゴシック" pitchFamily="-111" charset="-128"/>
              </a:rPr>
              <a:pPr/>
              <a:t>317</a:t>
            </a:fld>
            <a:endParaRPr lang="en-US">
              <a:latin typeface="Arial" pitchFamily="-111" charset="0"/>
              <a:ea typeface="ＭＳ Ｐゴシック" pitchFamily="-111" charset="-128"/>
              <a:cs typeface="ＭＳ Ｐゴシック" pitchFamily="-111" charset="-128"/>
            </a:endParaRPr>
          </a:p>
        </p:txBody>
      </p:sp>
      <p:sp>
        <p:nvSpPr>
          <p:cNvPr id="291844"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Our Plan of Attack</a:t>
            </a:r>
          </a:p>
        </p:txBody>
      </p:sp>
      <p:sp>
        <p:nvSpPr>
          <p:cNvPr id="291845"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We will now show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TURING ≤ REGISTER ≤ FACTOR ≤ 		RECURSIVE ≤ TURING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by </a:t>
            </a:r>
            <a:r>
              <a:rPr lang="en-US" b="1" dirty="0">
                <a:ea typeface="ＭＳ Ｐゴシック" pitchFamily="-111" charset="-128"/>
                <a:cs typeface="ＭＳ Ｐゴシック" pitchFamily="-111" charset="-128"/>
              </a:rPr>
              <a:t>A ≤ B</a:t>
            </a:r>
            <a:r>
              <a:rPr lang="en-US" dirty="0">
                <a:ea typeface="ＭＳ Ｐゴシック" pitchFamily="-111" charset="-128"/>
                <a:cs typeface="ＭＳ Ｐゴシック" pitchFamily="-111" charset="-128"/>
              </a:rPr>
              <a:t>, we mean that every instance of </a:t>
            </a:r>
            <a:r>
              <a:rPr lang="en-US" b="1" dirty="0">
                <a:ea typeface="ＭＳ Ｐゴシック" pitchFamily="-111" charset="-128"/>
                <a:cs typeface="ＭＳ Ｐゴシック" pitchFamily="-111" charset="-128"/>
              </a:rPr>
              <a:t>A</a:t>
            </a:r>
            <a:r>
              <a:rPr lang="en-US" dirty="0">
                <a:ea typeface="ＭＳ Ｐゴシック" pitchFamily="-111" charset="-128"/>
                <a:cs typeface="ＭＳ Ｐゴシック" pitchFamily="-111" charset="-128"/>
              </a:rPr>
              <a:t> can be replaced by an equivalent instance of </a:t>
            </a:r>
            <a:r>
              <a:rPr lang="en-US" b="1" dirty="0">
                <a:ea typeface="ＭＳ Ｐゴシック" pitchFamily="-111" charset="-128"/>
                <a:cs typeface="ＭＳ Ｐゴシック" pitchFamily="-111" charset="-128"/>
              </a:rPr>
              <a:t>B</a:t>
            </a:r>
            <a:r>
              <a:rPr lang="en-US"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The transitive closure will then get us the desired result.</a:t>
            </a:r>
          </a:p>
        </p:txBody>
      </p:sp>
      <p:sp>
        <p:nvSpPr>
          <p:cNvPr id="291846" name="Date Placeholder 3"/>
          <p:cNvSpPr>
            <a:spLocks noGrp="1"/>
          </p:cNvSpPr>
          <p:nvPr>
            <p:ph type="dt" sz="quarter" idx="10"/>
          </p:nvPr>
        </p:nvSpPr>
        <p:spPr>
          <a:noFill/>
        </p:spPr>
        <p:txBody>
          <a:bodyPr/>
          <a:lstStyle/>
          <a:p>
            <a:fld id="{A391A5CB-9016-2B4C-81D1-2AB16DF4F63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63740969"/>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TURING ≤ REGISTER</a:t>
            </a:r>
          </a:p>
        </p:txBody>
      </p:sp>
      <p:sp>
        <p:nvSpPr>
          <p:cNvPr id="293891"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6326674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5939" name="Slide Number Placeholder 5"/>
          <p:cNvSpPr>
            <a:spLocks noGrp="1"/>
          </p:cNvSpPr>
          <p:nvPr>
            <p:ph type="sldNum" sz="quarter" idx="12"/>
          </p:nvPr>
        </p:nvSpPr>
        <p:spPr>
          <a:noFill/>
        </p:spPr>
        <p:txBody>
          <a:bodyPr/>
          <a:lstStyle/>
          <a:p>
            <a:fld id="{21E9AAE7-C9D0-3F4D-BA36-03C7C0518885}" type="slidenum">
              <a:rPr lang="en-US">
                <a:latin typeface="Arial" pitchFamily="-111" charset="0"/>
                <a:ea typeface="ＭＳ Ｐゴシック" pitchFamily="-111" charset="-128"/>
                <a:cs typeface="ＭＳ Ｐゴシック" pitchFamily="-111" charset="-128"/>
              </a:rPr>
              <a:pPr/>
              <a:t>319</a:t>
            </a:fld>
            <a:endParaRPr lang="en-US">
              <a:latin typeface="Arial" pitchFamily="-111" charset="0"/>
              <a:ea typeface="ＭＳ Ｐゴシック" pitchFamily="-111" charset="-128"/>
              <a:cs typeface="ＭＳ Ｐゴシック" pitchFamily="-111" charset="-128"/>
            </a:endParaRPr>
          </a:p>
        </p:txBody>
      </p:sp>
      <p:sp>
        <p:nvSpPr>
          <p:cNvPr id="2959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a TM’s State</a:t>
            </a:r>
          </a:p>
        </p:txBody>
      </p:sp>
      <p:sp>
        <p:nvSpPr>
          <p:cNvPr id="295941"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Assume that we have an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state Turing machine.  Let the states be numbered </a:t>
            </a:r>
            <a:r>
              <a:rPr lang="en-US" sz="2400" b="1" dirty="0">
                <a:ea typeface="ＭＳ Ｐゴシック" pitchFamily="-111" charset="-128"/>
                <a:cs typeface="ＭＳ Ｐゴシック" pitchFamily="-111" charset="-128"/>
              </a:rPr>
              <a:t>0,…, n-1</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Assume our machine is in state </a:t>
            </a:r>
            <a:r>
              <a:rPr lang="en-US" sz="2400" b="1" dirty="0">
                <a:ea typeface="ＭＳ Ｐゴシック" pitchFamily="-111" charset="-128"/>
                <a:cs typeface="ＭＳ Ｐゴシック" pitchFamily="-111" charset="-128"/>
              </a:rPr>
              <a:t>7</a:t>
            </a:r>
            <a:r>
              <a:rPr lang="en-US" sz="2400" dirty="0">
                <a:ea typeface="ＭＳ Ｐゴシック" pitchFamily="-111" charset="-128"/>
                <a:cs typeface="ＭＳ Ｐゴシック" pitchFamily="-111" charset="-128"/>
              </a:rPr>
              <a:t>, with its tape containing</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a:t>
            </a:r>
          </a:p>
          <a:p>
            <a:pPr>
              <a:lnSpc>
                <a:spcPct val="90000"/>
              </a:lnSpc>
            </a:pPr>
            <a:r>
              <a:rPr lang="en-US" sz="2400" dirty="0">
                <a:ea typeface="ＭＳ Ｐゴシック" pitchFamily="-111" charset="-128"/>
                <a:cs typeface="ＭＳ Ｐゴシック" pitchFamily="-111" charset="-128"/>
              </a:rPr>
              <a:t>The underscore indicates the square being read.  We denote this by the finite id</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In this notation, we always write down the scanned square, even if it and all symbols to its right are blank.  </a:t>
            </a:r>
          </a:p>
        </p:txBody>
      </p:sp>
      <p:sp>
        <p:nvSpPr>
          <p:cNvPr id="295942" name="Date Placeholder 3"/>
          <p:cNvSpPr>
            <a:spLocks noGrp="1"/>
          </p:cNvSpPr>
          <p:nvPr>
            <p:ph type="dt" sz="quarter" idx="10"/>
          </p:nvPr>
        </p:nvSpPr>
        <p:spPr>
          <a:noFill/>
        </p:spPr>
        <p:txBody>
          <a:bodyPr/>
          <a:lstStyle/>
          <a:p>
            <a:fld id="{EB3494EB-6930-DB41-B77B-4A9077E7B7A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76404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ea typeface="ＭＳ Ｐゴシック" pitchFamily="-111" charset="-128"/>
                <a:cs typeface="ＭＳ Ｐゴシック" pitchFamily="-111" charset="-128"/>
              </a:rPr>
              <a:t>Notion of Solvable</a:t>
            </a:r>
          </a:p>
        </p:txBody>
      </p:sp>
      <p:sp>
        <p:nvSpPr>
          <p:cNvPr id="58371" name="Content Placeholder 2"/>
          <p:cNvSpPr>
            <a:spLocks noGrp="1"/>
          </p:cNvSpPr>
          <p:nvPr>
            <p:ph idx="1"/>
          </p:nvPr>
        </p:nvSpPr>
        <p:spPr/>
        <p:txBody>
          <a:bodyPr/>
          <a:lstStyle/>
          <a:p>
            <a:r>
              <a:rPr lang="en-US" sz="2400" dirty="0">
                <a:ea typeface="ＭＳ Ｐゴシック" pitchFamily="-111" charset="-128"/>
                <a:cs typeface="ＭＳ Ｐゴシック" pitchFamily="-111" charset="-128"/>
              </a:rPr>
              <a:t>A problem is </a:t>
            </a:r>
            <a:r>
              <a:rPr lang="en-US" sz="2400" i="1" dirty="0">
                <a:ea typeface="ＭＳ Ｐゴシック" pitchFamily="-111" charset="-128"/>
                <a:cs typeface="ＭＳ Ｐゴシック" pitchFamily="-111" charset="-128"/>
              </a:rPr>
              <a:t>solvable </a:t>
            </a:r>
            <a:r>
              <a:rPr lang="en-US" sz="2400" dirty="0">
                <a:ea typeface="ＭＳ Ｐゴシック" pitchFamily="-111" charset="-128"/>
                <a:cs typeface="ＭＳ Ｐゴシック" pitchFamily="-111" charset="-128"/>
              </a:rPr>
              <a:t>if there exists an algorithm that solves it (provides the correct answer for each instance). </a:t>
            </a:r>
          </a:p>
          <a:p>
            <a:r>
              <a:rPr lang="en-US" sz="2400" dirty="0">
                <a:ea typeface="ＭＳ Ｐゴシック" pitchFamily="-111" charset="-128"/>
                <a:cs typeface="ＭＳ Ｐゴシック" pitchFamily="-111" charset="-128"/>
              </a:rPr>
              <a:t>The fact that a problem is solvable or, equivalently, </a:t>
            </a:r>
            <a:r>
              <a:rPr lang="en-US" sz="2400" i="1" dirty="0">
                <a:ea typeface="ＭＳ Ｐゴシック" pitchFamily="-111" charset="-128"/>
                <a:cs typeface="ＭＳ Ｐゴシック" pitchFamily="-111" charset="-128"/>
              </a:rPr>
              <a:t>decidable </a:t>
            </a:r>
            <a:r>
              <a:rPr lang="en-US" sz="2400" dirty="0">
                <a:ea typeface="ＭＳ Ｐゴシック" pitchFamily="-111" charset="-128"/>
                <a:cs typeface="ＭＳ Ｐゴシック" pitchFamily="-111" charset="-128"/>
              </a:rPr>
              <a:t>does not mean it is </a:t>
            </a:r>
            <a:r>
              <a:rPr lang="en-US" sz="2400" i="1" dirty="0">
                <a:ea typeface="ＭＳ Ｐゴシック" pitchFamily="-111" charset="-128"/>
                <a:cs typeface="ＭＳ Ｐゴシック" pitchFamily="-111" charset="-128"/>
              </a:rPr>
              <a:t>solved</a:t>
            </a:r>
            <a:r>
              <a:rPr lang="en-US" sz="2400" dirty="0">
                <a:ea typeface="ＭＳ Ｐゴシック" pitchFamily="-111" charset="-128"/>
                <a:cs typeface="ＭＳ Ｐゴシック" pitchFamily="-111" charset="-128"/>
              </a:rPr>
              <a:t>. To be solved, someone must have actually produced a correct algorithm. </a:t>
            </a:r>
          </a:p>
          <a:p>
            <a:r>
              <a:rPr lang="en-US" sz="2400" dirty="0">
                <a:ea typeface="ＭＳ Ｐゴシック" pitchFamily="-111" charset="-128"/>
                <a:cs typeface="ＭＳ Ｐゴシック" pitchFamily="-111" charset="-128"/>
              </a:rPr>
              <a:t>The distinction between solvable and solved is subtle. Solvable is an innate property – an unsolvable problem can never become solved, but a solvable one may or may not be solved in an individual’s lifetime.</a:t>
            </a:r>
          </a:p>
        </p:txBody>
      </p:sp>
      <p:sp>
        <p:nvSpPr>
          <p:cNvPr id="58372" name="Date Placeholder 3"/>
          <p:cNvSpPr>
            <a:spLocks noGrp="1"/>
          </p:cNvSpPr>
          <p:nvPr>
            <p:ph type="dt" sz="quarter" idx="10"/>
          </p:nvPr>
        </p:nvSpPr>
        <p:spPr>
          <a:noFill/>
        </p:spPr>
        <p:txBody>
          <a:bodyPr/>
          <a:lstStyle/>
          <a:p>
            <a:fld id="{E0C1F1C2-6FD2-EC4F-8D94-0A8CA6D38AB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837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374" name="Slide Number Placeholder 5"/>
          <p:cNvSpPr>
            <a:spLocks noGrp="1"/>
          </p:cNvSpPr>
          <p:nvPr>
            <p:ph type="sldNum" sz="quarter" idx="12"/>
          </p:nvPr>
        </p:nvSpPr>
        <p:spPr>
          <a:noFill/>
        </p:spPr>
        <p:txBody>
          <a:bodyPr/>
          <a:lstStyle/>
          <a:p>
            <a:fld id="{26865709-1E40-2F4B-BF9D-A2D2F4055123}" type="slidenum">
              <a:rPr lang="en-US">
                <a:latin typeface="Arial" pitchFamily="-111" charset="0"/>
                <a:ea typeface="ＭＳ Ｐゴシック" pitchFamily="-111" charset="-128"/>
                <a:cs typeface="ＭＳ Ｐゴシック" pitchFamily="-111" charset="-128"/>
              </a:rPr>
              <a:pPr/>
              <a:t>32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7987" name="Slide Number Placeholder 5"/>
          <p:cNvSpPr>
            <a:spLocks noGrp="1"/>
          </p:cNvSpPr>
          <p:nvPr>
            <p:ph type="sldNum" sz="quarter" idx="12"/>
          </p:nvPr>
        </p:nvSpPr>
        <p:spPr>
          <a:noFill/>
        </p:spPr>
        <p:txBody>
          <a:bodyPr/>
          <a:lstStyle/>
          <a:p>
            <a:fld id="{7619FE98-AAE4-7044-831E-95EC726B3FAD}" type="slidenum">
              <a:rPr lang="en-US">
                <a:latin typeface="Arial" pitchFamily="-111" charset="0"/>
                <a:ea typeface="ＭＳ Ｐゴシック" pitchFamily="-111" charset="-128"/>
                <a:cs typeface="ＭＳ Ｐゴシック" pitchFamily="-111" charset="-128"/>
              </a:rPr>
              <a:pPr/>
              <a:t>320</a:t>
            </a:fld>
            <a:endParaRPr lang="en-US">
              <a:latin typeface="Arial" pitchFamily="-111" charset="0"/>
              <a:ea typeface="ＭＳ Ｐゴシック" pitchFamily="-111" charset="-128"/>
              <a:cs typeface="ＭＳ Ｐゴシック" pitchFamily="-111" charset="-128"/>
            </a:endParaRPr>
          </a:p>
        </p:txBody>
      </p:sp>
      <p:sp>
        <p:nvSpPr>
          <p:cNvPr id="2979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on Encoding of TM</a:t>
            </a:r>
          </a:p>
        </p:txBody>
      </p:sp>
      <p:sp>
        <p:nvSpPr>
          <p:cNvPr id="297989"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id can be represented by a triple of natural numbers, </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R,L,i</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where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is the number denoted by the reversal of the binary sequence to the right of the </a:t>
            </a:r>
            <a:r>
              <a:rPr lang="en-US" sz="2400" b="1" dirty="0">
                <a:ea typeface="ＭＳ Ｐゴシック" pitchFamily="-111" charset="-128"/>
                <a:cs typeface="ＭＳ Ｐゴシック" pitchFamily="-111" charset="-128"/>
              </a:rPr>
              <a:t>qi</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is the number denoted by the binary sequence to the left, and </a:t>
            </a:r>
            <a:r>
              <a:rPr lang="en-US" sz="2400" b="1" dirty="0" err="1">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is the state index.  </a:t>
            </a:r>
          </a:p>
          <a:p>
            <a:pPr>
              <a:lnSpc>
                <a:spcPct val="90000"/>
              </a:lnSpc>
            </a:pPr>
            <a:r>
              <a:rPr lang="en-US" sz="2400" dirty="0">
                <a:ea typeface="ＭＳ Ｐゴシック" pitchFamily="-111" charset="-128"/>
                <a:cs typeface="ＭＳ Ｐゴシック" pitchFamily="-111" charset="-128"/>
              </a:rPr>
              <a:t>So,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just (</a:t>
            </a:r>
            <a:r>
              <a:rPr lang="en-US" sz="2400" b="1" dirty="0">
                <a:ea typeface="ＭＳ Ｐゴシック" pitchFamily="-111" charset="-128"/>
                <a:cs typeface="ＭＳ Ｐゴシック" pitchFamily="-111" charset="-128"/>
              </a:rPr>
              <a:t>0, 83, 7</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q5 </a:t>
            </a:r>
            <a:r>
              <a:rPr lang="en-US" sz="2400" b="1" u="sng"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0 1 1 0 0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represented as (</a:t>
            </a:r>
            <a:r>
              <a:rPr lang="en-US" sz="2400" b="1" dirty="0">
                <a:ea typeface="ＭＳ Ｐゴシック" pitchFamily="-111" charset="-128"/>
                <a:cs typeface="ＭＳ Ｐゴシック" pitchFamily="-111" charset="-128"/>
              </a:rPr>
              <a:t>13, 2, 5</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We can store the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the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and the state index in register </a:t>
            </a:r>
            <a:r>
              <a:rPr lang="en-US" sz="2400" b="1" dirty="0">
                <a:ea typeface="ＭＳ Ｐゴシック" pitchFamily="-111" charset="-128"/>
                <a:cs typeface="ＭＳ Ｐゴシック" pitchFamily="-111" charset="-128"/>
              </a:rPr>
              <a:t>3</a:t>
            </a:r>
            <a:r>
              <a:rPr lang="en-US" sz="2400" dirty="0">
                <a:ea typeface="ＭＳ Ｐゴシック" pitchFamily="-111" charset="-128"/>
                <a:cs typeface="ＭＳ Ｐゴシック" pitchFamily="-111" charset="-128"/>
              </a:rPr>
              <a:t>. </a:t>
            </a:r>
          </a:p>
        </p:txBody>
      </p:sp>
      <p:sp>
        <p:nvSpPr>
          <p:cNvPr id="297990" name="Date Placeholder 3"/>
          <p:cNvSpPr>
            <a:spLocks noGrp="1"/>
          </p:cNvSpPr>
          <p:nvPr>
            <p:ph type="dt" sz="quarter" idx="10"/>
          </p:nvPr>
        </p:nvSpPr>
        <p:spPr>
          <a:noFill/>
        </p:spPr>
        <p:txBody>
          <a:bodyPr/>
          <a:lstStyle/>
          <a:p>
            <a:fld id="{68D9495B-0C44-0145-A707-5F405F143E6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186752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0035" name="Slide Number Placeholder 5"/>
          <p:cNvSpPr>
            <a:spLocks noGrp="1"/>
          </p:cNvSpPr>
          <p:nvPr>
            <p:ph type="sldNum" sz="quarter" idx="12"/>
          </p:nvPr>
        </p:nvSpPr>
        <p:spPr>
          <a:noFill/>
        </p:spPr>
        <p:txBody>
          <a:bodyPr/>
          <a:lstStyle/>
          <a:p>
            <a:fld id="{ADF546AB-27E0-D841-B286-EFFA9CDDDC4C}" type="slidenum">
              <a:rPr lang="en-US">
                <a:latin typeface="Arial" pitchFamily="-111" charset="0"/>
                <a:ea typeface="ＭＳ Ｐゴシック" pitchFamily="-111" charset="-128"/>
                <a:cs typeface="ＭＳ Ｐゴシック" pitchFamily="-111" charset="-128"/>
              </a:rPr>
              <a:pPr/>
              <a:t>321</a:t>
            </a:fld>
            <a:endParaRPr lang="en-US">
              <a:latin typeface="Arial" pitchFamily="-111" charset="0"/>
              <a:ea typeface="ＭＳ Ｐゴシック" pitchFamily="-111" charset="-128"/>
              <a:cs typeface="ＭＳ Ｐゴシック" pitchFamily="-111" charset="-128"/>
            </a:endParaRPr>
          </a:p>
        </p:txBody>
      </p:sp>
      <p:sp>
        <p:nvSpPr>
          <p:cNvPr id="3000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RM</a:t>
            </a:r>
          </a:p>
        </p:txBody>
      </p:sp>
      <p:sp>
        <p:nvSpPr>
          <p:cNvPr id="300037" name="Rectangle 3"/>
          <p:cNvSpPr>
            <a:spLocks noGrp="1" noChangeArrowheads="1"/>
          </p:cNvSpPr>
          <p:nvPr>
            <p:ph type="body" idx="1"/>
          </p:nvPr>
        </p:nvSpPr>
        <p:spPr/>
        <p:txBody>
          <a:bodyPr/>
          <a:lstStyle/>
          <a:p>
            <a:pPr>
              <a:lnSpc>
                <a:spcPct val="80000"/>
              </a:lnSpc>
              <a:buFontTx/>
              <a:buNone/>
            </a:pPr>
            <a:r>
              <a:rPr lang="en-US" sz="1400" b="1" dirty="0">
                <a:ea typeface="ＭＳ Ｐゴシック" pitchFamily="-111" charset="-128"/>
                <a:cs typeface="ＭＳ Ｐゴシック" pitchFamily="-111" charset="-128"/>
              </a:rPr>
              <a:t>1.		DEC3[2,q0]	: Go to simulate actions in state 0</a:t>
            </a:r>
          </a:p>
          <a:p>
            <a:pPr>
              <a:lnSpc>
                <a:spcPct val="80000"/>
              </a:lnSpc>
              <a:buFontTx/>
              <a:buNone/>
            </a:pPr>
            <a:r>
              <a:rPr lang="en-US" sz="1400" b="1" dirty="0">
                <a:ea typeface="ＭＳ Ｐゴシック" pitchFamily="-111" charset="-128"/>
                <a:cs typeface="ＭＳ Ｐゴシック" pitchFamily="-111" charset="-128"/>
              </a:rPr>
              <a:t>2.		DEC3[3,q1]	: Go to simulate actions in state 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n.		DEC3[ERR,qn-1]	: Go to simulate actions in state n-1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IF_r1_ODD[qj+2]	: Jump if scanning a 1</a:t>
            </a:r>
          </a:p>
          <a:p>
            <a:pPr>
              <a:lnSpc>
                <a:spcPct val="80000"/>
              </a:lnSpc>
              <a:buFontTx/>
              <a:buNone/>
            </a:pPr>
            <a:r>
              <a:rPr lang="en-US" sz="1400" b="1" dirty="0">
                <a:ea typeface="ＭＳ Ｐゴシック" pitchFamily="-111" charset="-128"/>
                <a:cs typeface="ＭＳ Ｐゴシック" pitchFamily="-111" charset="-128"/>
              </a:rPr>
              <a:t>qj+1.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0 0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INC1[</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0 1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DIV_r1_BY_2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R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MUL_r2__BY_2</a:t>
            </a:r>
          </a:p>
          <a:p>
            <a:pPr>
              <a:lnSpc>
                <a:spcPct val="80000"/>
              </a:lnSpc>
              <a:buFontTx/>
              <a:buNone/>
            </a:pPr>
            <a:r>
              <a:rPr lang="en-US" sz="1400" b="1" dirty="0">
                <a:ea typeface="ＭＳ Ｐゴシック" pitchFamily="-111" charset="-128"/>
                <a:cs typeface="ＭＳ Ｐゴシック" pitchFamily="-111" charset="-128"/>
              </a:rPr>
              <a:t>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qj+1.	MUL_r1_BY_2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L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IF_r2_ODD then INC1</a:t>
            </a:r>
          </a:p>
          <a:p>
            <a:pPr>
              <a:lnSpc>
                <a:spcPct val="80000"/>
              </a:lnSpc>
              <a:buFontTx/>
              <a:buNone/>
            </a:pPr>
            <a:r>
              <a:rPr lang="en-US" sz="1400" b="1" dirty="0">
                <a:ea typeface="ＭＳ Ｐゴシック" pitchFamily="-111" charset="-128"/>
                <a:cs typeface="ＭＳ Ｐゴシック" pitchFamily="-111" charset="-128"/>
              </a:rPr>
              <a:t>		DIV_r2__BY_2[</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set_n-1.	INC3[set_n-2]	: Set r3 to index n-1 for simulating state n-1</a:t>
            </a:r>
          </a:p>
          <a:p>
            <a:pPr>
              <a:lnSpc>
                <a:spcPct val="80000"/>
              </a:lnSpc>
              <a:buFontTx/>
              <a:buNone/>
            </a:pPr>
            <a:r>
              <a:rPr lang="en-US" sz="1400" b="1" dirty="0">
                <a:ea typeface="ＭＳ Ｐゴシック" pitchFamily="-111" charset="-128"/>
                <a:cs typeface="ＭＳ Ｐゴシック" pitchFamily="-111" charset="-128"/>
              </a:rPr>
              <a:t>set_n-2.	INC3[set_n-3]	: Set r3 to index n-2 for simulating state n-2</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set_0.	JUMP[1]		: Set r3 to index 0 for simulating state 0</a:t>
            </a:r>
          </a:p>
        </p:txBody>
      </p:sp>
      <p:sp>
        <p:nvSpPr>
          <p:cNvPr id="300038" name="Date Placeholder 3"/>
          <p:cNvSpPr>
            <a:spLocks noGrp="1"/>
          </p:cNvSpPr>
          <p:nvPr>
            <p:ph type="dt" sz="quarter" idx="10"/>
          </p:nvPr>
        </p:nvSpPr>
        <p:spPr>
          <a:noFill/>
        </p:spPr>
        <p:txBody>
          <a:bodyPr/>
          <a:lstStyle/>
          <a:p>
            <a:fld id="{A4AD2812-F1E7-144E-AA6A-AB6024AA159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7309345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2083" name="Slide Number Placeholder 5"/>
          <p:cNvSpPr>
            <a:spLocks noGrp="1"/>
          </p:cNvSpPr>
          <p:nvPr>
            <p:ph type="sldNum" sz="quarter" idx="12"/>
          </p:nvPr>
        </p:nvSpPr>
        <p:spPr>
          <a:noFill/>
        </p:spPr>
        <p:txBody>
          <a:bodyPr/>
          <a:lstStyle/>
          <a:p>
            <a:fld id="{5AA0DB16-50DB-DE4A-B6E5-DD144F46EEBA}" type="slidenum">
              <a:rPr lang="en-US">
                <a:latin typeface="Arial" pitchFamily="-111" charset="0"/>
                <a:ea typeface="ＭＳ Ｐゴシック" pitchFamily="-111" charset="-128"/>
                <a:cs typeface="ＭＳ Ｐゴシック" pitchFamily="-111" charset="-128"/>
              </a:rPr>
              <a:pPr/>
              <a:t>322</a:t>
            </a:fld>
            <a:endParaRPr lang="en-US">
              <a:latin typeface="Arial" pitchFamily="-111" charset="0"/>
              <a:ea typeface="ＭＳ Ｐゴシック" pitchFamily="-111" charset="-128"/>
              <a:cs typeface="ＭＳ Ｐゴシック" pitchFamily="-111" charset="-128"/>
            </a:endParaRPr>
          </a:p>
        </p:txBody>
      </p:sp>
      <p:sp>
        <p:nvSpPr>
          <p:cNvPr id="3020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Fixups</a:t>
            </a:r>
          </a:p>
        </p:txBody>
      </p:sp>
      <p:sp>
        <p:nvSpPr>
          <p:cNvPr id="30208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Need epilog so action for missing quad (halting) jumps beyond end of simulation to clean things up, placing result in </a:t>
            </a:r>
            <a:r>
              <a:rPr lang="en-US" b="1" dirty="0">
                <a:ea typeface="ＭＳ Ｐゴシック" pitchFamily="-111" charset="-128"/>
                <a:cs typeface="ＭＳ Ｐゴシック" pitchFamily="-111" charset="-128"/>
              </a:rPr>
              <a:t>r0</a:t>
            </a:r>
            <a:r>
              <a:rPr lang="en-US" dirty="0">
                <a:ea typeface="ＭＳ Ｐゴシック" pitchFamily="-111" charset="-128"/>
                <a:cs typeface="ＭＳ Ｐゴシック" pitchFamily="-111" charset="-128"/>
              </a:rPr>
              <a:t>.  </a:t>
            </a:r>
          </a:p>
          <a:p>
            <a:pPr>
              <a:lnSpc>
                <a:spcPct val="90000"/>
              </a:lnSpc>
            </a:pPr>
            <a:r>
              <a:rPr lang="en-US" dirty="0">
                <a:ea typeface="ＭＳ Ｐゴシック" pitchFamily="-111" charset="-128"/>
                <a:cs typeface="ＭＳ Ｐゴシック" pitchFamily="-111" charset="-128"/>
              </a:rPr>
              <a:t>Can also have a prolog that starts with arguments in registers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to </a:t>
            </a:r>
            <a:r>
              <a:rPr lang="en-US" b="1" dirty="0" err="1">
                <a:ea typeface="ＭＳ Ｐゴシック" pitchFamily="-111" charset="-128"/>
                <a:cs typeface="ＭＳ Ｐゴシック" pitchFamily="-111" charset="-128"/>
              </a:rPr>
              <a:t>rn</a:t>
            </a:r>
            <a:r>
              <a:rPr lang="en-US" dirty="0">
                <a:ea typeface="ＭＳ Ｐゴシック" pitchFamily="-111" charset="-128"/>
                <a:cs typeface="ＭＳ Ｐゴシック" pitchFamily="-111" charset="-128"/>
              </a:rPr>
              <a:t> and stores values in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r2</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r3</a:t>
            </a:r>
            <a:r>
              <a:rPr lang="en-US" dirty="0">
                <a:ea typeface="ＭＳ Ｐゴシック" pitchFamily="-111" charset="-128"/>
                <a:cs typeface="ＭＳ Ｐゴシック" pitchFamily="-111" charset="-128"/>
              </a:rPr>
              <a:t> to represent Turing machines starting configuration.</a:t>
            </a:r>
          </a:p>
        </p:txBody>
      </p:sp>
      <p:sp>
        <p:nvSpPr>
          <p:cNvPr id="302086" name="Date Placeholder 3"/>
          <p:cNvSpPr>
            <a:spLocks noGrp="1"/>
          </p:cNvSpPr>
          <p:nvPr>
            <p:ph type="dt" sz="quarter" idx="10"/>
          </p:nvPr>
        </p:nvSpPr>
        <p:spPr>
          <a:noFill/>
        </p:spPr>
        <p:txBody>
          <a:bodyPr/>
          <a:lstStyle/>
          <a:p>
            <a:fld id="{F87BD4ED-68AA-3342-B073-D6102D0AB70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5642611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4131" name="Slide Number Placeholder 5"/>
          <p:cNvSpPr>
            <a:spLocks noGrp="1"/>
          </p:cNvSpPr>
          <p:nvPr>
            <p:ph type="sldNum" sz="quarter" idx="12"/>
          </p:nvPr>
        </p:nvSpPr>
        <p:spPr>
          <a:noFill/>
        </p:spPr>
        <p:txBody>
          <a:bodyPr/>
          <a:lstStyle/>
          <a:p>
            <a:fld id="{6FB07059-7B54-9C40-B21F-A57D78811301}" type="slidenum">
              <a:rPr lang="en-US">
                <a:latin typeface="Arial" pitchFamily="-111" charset="0"/>
                <a:ea typeface="ＭＳ Ｐゴシック" pitchFamily="-111" charset="-128"/>
                <a:cs typeface="ＭＳ Ｐゴシック" pitchFamily="-111" charset="-128"/>
              </a:rPr>
              <a:pPr/>
              <a:t>323</a:t>
            </a:fld>
            <a:endParaRPr lang="en-US">
              <a:latin typeface="Arial" pitchFamily="-111" charset="0"/>
              <a:ea typeface="ＭＳ Ｐゴシック" pitchFamily="-111" charset="-128"/>
              <a:cs typeface="ＭＳ Ｐゴシック" pitchFamily="-111" charset="-128"/>
            </a:endParaRPr>
          </a:p>
        </p:txBody>
      </p:sp>
      <p:sp>
        <p:nvSpPr>
          <p:cNvPr id="30413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Prolog</a:t>
            </a:r>
          </a:p>
        </p:txBody>
      </p:sp>
      <p:sp>
        <p:nvSpPr>
          <p:cNvPr id="304133" name="Rectangle 3"/>
          <p:cNvSpPr>
            <a:spLocks noGrp="1" noChangeArrowheads="1"/>
          </p:cNvSpPr>
          <p:nvPr>
            <p:ph type="body" idx="1"/>
          </p:nvPr>
        </p:nvSpPr>
        <p:spPr/>
        <p:txBody>
          <a:bodyPr/>
          <a:lstStyle/>
          <a:p>
            <a:pPr>
              <a:lnSpc>
                <a:spcPct val="80000"/>
              </a:lnSpc>
              <a:buFontTx/>
              <a:buNone/>
            </a:pPr>
            <a:r>
              <a:rPr lang="en-US" sz="1600" dirty="0">
                <a:ea typeface="ＭＳ Ｐゴシック" pitchFamily="-111" charset="-128"/>
                <a:cs typeface="ＭＳ Ｐゴシック" pitchFamily="-111" charset="-128"/>
              </a:rPr>
              <a:t>Example assuming </a:t>
            </a:r>
            <a:r>
              <a:rPr lang="en-US" sz="1600" b="1" dirty="0">
                <a:ea typeface="ＭＳ Ｐゴシック" pitchFamily="-111" charset="-128"/>
                <a:cs typeface="ＭＳ Ｐゴシック" pitchFamily="-111" charset="-128"/>
              </a:rPr>
              <a:t>n</a:t>
            </a:r>
            <a:r>
              <a:rPr lang="en-US" sz="1600" dirty="0">
                <a:ea typeface="ＭＳ Ｐゴシック" pitchFamily="-111" charset="-128"/>
                <a:cs typeface="ＭＳ Ｐゴシック" pitchFamily="-111" charset="-128"/>
              </a:rPr>
              <a:t> arguments (fix as needed)</a:t>
            </a:r>
          </a:p>
          <a:p>
            <a:pPr>
              <a:lnSpc>
                <a:spcPct val="80000"/>
              </a:lnSpc>
              <a:buFontTx/>
              <a:buNone/>
            </a:pPr>
            <a:r>
              <a:rPr lang="en-US" sz="1600" b="1" dirty="0">
                <a:ea typeface="ＭＳ Ｐゴシック" pitchFamily="-111" charset="-128"/>
                <a:cs typeface="ＭＳ Ｐゴシック" pitchFamily="-111" charset="-128"/>
              </a:rPr>
              <a:t>1.		MUL_rn+1_BY_2[2] : Set rn+1 = 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a:t>
            </a:r>
          </a:p>
          <a:p>
            <a:pPr>
              <a:lnSpc>
                <a:spcPct val="80000"/>
              </a:lnSpc>
              <a:buFontTx/>
              <a:buNone/>
            </a:pPr>
            <a:r>
              <a:rPr lang="en-US" sz="1600" b="1" dirty="0">
                <a:ea typeface="ＭＳ Ｐゴシック" pitchFamily="-111" charset="-128"/>
                <a:cs typeface="ＭＳ Ｐゴシック" pitchFamily="-111" charset="-128"/>
              </a:rPr>
              <a:t>2.		DEC1[3,4]	: r1 will be set to 0</a:t>
            </a:r>
          </a:p>
          <a:p>
            <a:pPr>
              <a:lnSpc>
                <a:spcPct val="80000"/>
              </a:lnSpc>
              <a:buFontTx/>
              <a:buNone/>
            </a:pPr>
            <a:r>
              <a:rPr lang="en-US" sz="1600" b="1" dirty="0">
                <a:ea typeface="ＭＳ Ｐゴシック" pitchFamily="-111" charset="-128"/>
                <a:cs typeface="ＭＳ Ｐゴシック" pitchFamily="-111" charset="-128"/>
              </a:rPr>
              <a:t>3.		INCn+1[1]	: </a:t>
            </a:r>
          </a:p>
          <a:p>
            <a:pPr>
              <a:lnSpc>
                <a:spcPct val="80000"/>
              </a:lnSpc>
              <a:buFontTx/>
              <a:buNone/>
            </a:pPr>
            <a:r>
              <a:rPr lang="en-US" sz="1600" b="1" dirty="0">
                <a:ea typeface="ＭＳ Ｐゴシック" pitchFamily="-111" charset="-128"/>
                <a:cs typeface="ＭＳ Ｐゴシック" pitchFamily="-111" charset="-128"/>
              </a:rPr>
              <a:t>4.		MUL_rn+1_BY_2[5] : Set rn+1 = 11…1011…10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then r2</a:t>
            </a:r>
          </a:p>
          <a:p>
            <a:pPr>
              <a:lnSpc>
                <a:spcPct val="80000"/>
              </a:lnSpc>
              <a:buFontTx/>
              <a:buNone/>
            </a:pPr>
            <a:r>
              <a:rPr lang="en-US" sz="1600" b="1" dirty="0">
                <a:ea typeface="ＭＳ Ｐゴシック" pitchFamily="-111" charset="-128"/>
                <a:cs typeface="ＭＳ Ｐゴシック" pitchFamily="-111" charset="-128"/>
              </a:rPr>
              <a:t>5.		DEC2[6,7]	: r2 will be set to 0</a:t>
            </a:r>
          </a:p>
          <a:p>
            <a:pPr>
              <a:lnSpc>
                <a:spcPct val="80000"/>
              </a:lnSpc>
              <a:buFontTx/>
              <a:buNone/>
            </a:pPr>
            <a:r>
              <a:rPr lang="en-US" sz="1600" b="1" dirty="0">
                <a:ea typeface="ＭＳ Ｐゴシック" pitchFamily="-111" charset="-128"/>
                <a:cs typeface="ＭＳ Ｐゴシック" pitchFamily="-111" charset="-128"/>
              </a:rPr>
              <a:t>6.		INCn+1[4]	: </a:t>
            </a:r>
          </a:p>
          <a:p>
            <a:pPr>
              <a:lnSpc>
                <a:spcPct val="80000"/>
              </a:lnSpc>
              <a:buFontTx/>
              <a:buNone/>
            </a:pPr>
            <a:r>
              <a:rPr lang="en-US" sz="1600" b="1" dirty="0">
                <a:ea typeface="ＭＳ Ｐゴシック" pitchFamily="-111" charset="-128"/>
                <a:cs typeface="ＭＳ Ｐゴシック" pitchFamily="-111" charset="-128"/>
              </a:rPr>
              <a:t>…</a:t>
            </a:r>
          </a:p>
          <a:p>
            <a:pPr>
              <a:lnSpc>
                <a:spcPct val="80000"/>
              </a:lnSpc>
              <a:buFontTx/>
              <a:buNone/>
            </a:pPr>
            <a:r>
              <a:rPr lang="en-US" sz="1600" b="1" dirty="0">
                <a:ea typeface="ＭＳ Ｐゴシック" pitchFamily="-111" charset="-128"/>
                <a:cs typeface="ＭＳ Ｐゴシック" pitchFamily="-111" charset="-128"/>
              </a:rPr>
              <a:t>3n-2.	</a:t>
            </a:r>
            <a:r>
              <a:rPr lang="en-US" sz="1600" b="1" dirty="0" err="1">
                <a:ea typeface="ＭＳ Ｐゴシック" pitchFamily="-111" charset="-128"/>
                <a:cs typeface="ＭＳ Ｐゴシック" pitchFamily="-111" charset="-128"/>
              </a:rPr>
              <a:t>DECn</a:t>
            </a:r>
            <a:r>
              <a:rPr lang="en-US" sz="1600" b="1" dirty="0">
                <a:ea typeface="ＭＳ Ｐゴシック" pitchFamily="-111" charset="-128"/>
                <a:cs typeface="ＭＳ Ｐゴシック" pitchFamily="-111" charset="-128"/>
              </a:rPr>
              <a:t>[3n-1,3n+1]	: Set rn+1 = 11…1011…1011…1</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r2,…</a:t>
            </a:r>
          </a:p>
          <a:p>
            <a:pPr>
              <a:lnSpc>
                <a:spcPct val="80000"/>
              </a:lnSpc>
              <a:buFontTx/>
              <a:buNone/>
            </a:pPr>
            <a:r>
              <a:rPr lang="en-US" sz="1600" b="1" dirty="0">
                <a:ea typeface="ＭＳ Ｐゴシック" pitchFamily="-111" charset="-128"/>
                <a:cs typeface="ＭＳ Ｐゴシック" pitchFamily="-111" charset="-128"/>
              </a:rPr>
              <a:t>3n-1.	MUL_rn+1_BY_2[3n] : </a:t>
            </a:r>
            <a:r>
              <a:rPr lang="en-US" sz="1600" b="1" dirty="0" err="1">
                <a:ea typeface="ＭＳ Ｐゴシック" pitchFamily="-111" charset="-128"/>
                <a:cs typeface="ＭＳ Ｐゴシック" pitchFamily="-111" charset="-128"/>
              </a:rPr>
              <a:t>rn</a:t>
            </a:r>
            <a:r>
              <a:rPr lang="en-US" sz="1600" b="1" dirty="0">
                <a:ea typeface="ＭＳ Ｐゴシック" pitchFamily="-111" charset="-128"/>
                <a:cs typeface="ＭＳ Ｐゴシック" pitchFamily="-111" charset="-128"/>
              </a:rPr>
              <a:t> will be set to 0</a:t>
            </a:r>
          </a:p>
          <a:p>
            <a:pPr>
              <a:lnSpc>
                <a:spcPct val="80000"/>
              </a:lnSpc>
              <a:buFontTx/>
              <a:buNone/>
            </a:pPr>
            <a:r>
              <a:rPr lang="en-US" sz="1600" b="1" dirty="0">
                <a:ea typeface="ＭＳ Ｐゴシック" pitchFamily="-111" charset="-128"/>
                <a:cs typeface="ＭＳ Ｐゴシック" pitchFamily="-111" charset="-128"/>
              </a:rPr>
              <a:t>3n.		INCn+1[3n-2]	: </a:t>
            </a:r>
          </a:p>
          <a:p>
            <a:pPr>
              <a:lnSpc>
                <a:spcPct val="80000"/>
              </a:lnSpc>
              <a:buFontTx/>
              <a:buNone/>
            </a:pPr>
            <a:r>
              <a:rPr lang="en-US" sz="1600" b="1" dirty="0">
                <a:ea typeface="ＭＳ Ｐゴシック" pitchFamily="-111" charset="-128"/>
                <a:cs typeface="ＭＳ Ｐゴシック" pitchFamily="-111" charset="-128"/>
              </a:rPr>
              <a:t>3n+1	DECn+1[3n+2,3n+3] : Copy rn+1 to r2, rn+1 is set to 0</a:t>
            </a:r>
          </a:p>
          <a:p>
            <a:pPr>
              <a:lnSpc>
                <a:spcPct val="80000"/>
              </a:lnSpc>
              <a:buFontTx/>
              <a:buNone/>
            </a:pPr>
            <a:r>
              <a:rPr lang="en-US" sz="1600" b="1" dirty="0">
                <a:ea typeface="ＭＳ Ｐゴシック" pitchFamily="-111" charset="-128"/>
                <a:cs typeface="ＭＳ Ｐゴシック" pitchFamily="-111" charset="-128"/>
              </a:rPr>
              <a:t>3n+2.	INC2[3n+1]	: </a:t>
            </a:r>
          </a:p>
          <a:p>
            <a:pPr>
              <a:lnSpc>
                <a:spcPct val="80000"/>
              </a:lnSpc>
              <a:buFontTx/>
              <a:buNone/>
            </a:pPr>
            <a:r>
              <a:rPr lang="en-US" sz="1600" b="1" dirty="0">
                <a:ea typeface="ＭＳ Ｐゴシック" pitchFamily="-111" charset="-128"/>
                <a:cs typeface="ＭＳ Ｐゴシック" pitchFamily="-111" charset="-128"/>
              </a:rPr>
              <a:t>3n+3.			: r2 = left tape, r1 = 0 (right), r3 = 0 (initial state)</a:t>
            </a:r>
          </a:p>
        </p:txBody>
      </p:sp>
      <p:sp>
        <p:nvSpPr>
          <p:cNvPr id="304134" name="Date Placeholder 3"/>
          <p:cNvSpPr>
            <a:spLocks noGrp="1"/>
          </p:cNvSpPr>
          <p:nvPr>
            <p:ph type="dt" sz="quarter" idx="10"/>
          </p:nvPr>
        </p:nvSpPr>
        <p:spPr>
          <a:noFill/>
        </p:spPr>
        <p:txBody>
          <a:bodyPr/>
          <a:lstStyle/>
          <a:p>
            <a:fld id="{EE931FE0-1F4F-D14B-9043-4099C8057ACD}"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8710312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6179" name="Slide Number Placeholder 5"/>
          <p:cNvSpPr>
            <a:spLocks noGrp="1"/>
          </p:cNvSpPr>
          <p:nvPr>
            <p:ph type="sldNum" sz="quarter" idx="12"/>
          </p:nvPr>
        </p:nvSpPr>
        <p:spPr>
          <a:noFill/>
        </p:spPr>
        <p:txBody>
          <a:bodyPr/>
          <a:lstStyle/>
          <a:p>
            <a:fld id="{0DC34420-0961-3D4D-BD09-9C438544F487}" type="slidenum">
              <a:rPr lang="en-US">
                <a:latin typeface="Arial" pitchFamily="-111" charset="0"/>
                <a:ea typeface="ＭＳ Ｐゴシック" pitchFamily="-111" charset="-128"/>
                <a:cs typeface="ＭＳ Ｐゴシック" pitchFamily="-111" charset="-128"/>
              </a:rPr>
              <a:pPr/>
              <a:t>324</a:t>
            </a:fld>
            <a:endParaRPr lang="en-US">
              <a:latin typeface="Arial" pitchFamily="-111" charset="0"/>
              <a:ea typeface="ＭＳ Ｐゴシック" pitchFamily="-111" charset="-128"/>
              <a:cs typeface="ＭＳ Ｐゴシック" pitchFamily="-111" charset="-128"/>
            </a:endParaRPr>
          </a:p>
        </p:txBody>
      </p:sp>
      <p:sp>
        <p:nvSpPr>
          <p:cNvPr id="3061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Epilog</a:t>
            </a:r>
          </a:p>
        </p:txBody>
      </p:sp>
      <p:sp>
        <p:nvSpPr>
          <p:cNvPr id="306181" name="Rectangle 3"/>
          <p:cNvSpPr>
            <a:spLocks noGrp="1" noChangeArrowheads="1"/>
          </p:cNvSpPr>
          <p:nvPr>
            <p:ph type="body" idx="1"/>
          </p:nvPr>
        </p:nvSpPr>
        <p:spPr/>
        <p:txBody>
          <a:bodyPr/>
          <a:lstStyle/>
          <a:p>
            <a:pPr marL="609600" indent="-609600">
              <a:buFontTx/>
              <a:buNone/>
            </a:pPr>
            <a:r>
              <a:rPr lang="en-US" sz="2400" b="1" dirty="0">
                <a:ea typeface="ＭＳ Ｐゴシック" pitchFamily="-111" charset="-128"/>
                <a:cs typeface="ＭＳ Ｐゴシック" pitchFamily="-111" charset="-128"/>
              </a:rPr>
              <a:t>1.		DEC3[1,2]		: Set r3 to 0 (just cleaning up)</a:t>
            </a:r>
          </a:p>
          <a:p>
            <a:pPr marL="609600" indent="-609600">
              <a:buFontTx/>
              <a:buNone/>
            </a:pPr>
            <a:r>
              <a:rPr lang="en-US" sz="2400" b="1" dirty="0">
                <a:ea typeface="ＭＳ Ｐゴシック" pitchFamily="-111" charset="-128"/>
                <a:cs typeface="ＭＳ Ｐゴシック" pitchFamily="-111" charset="-128"/>
              </a:rPr>
              <a:t>2.		IF_r1_ODD[3,5] 	: Are we done with answer?</a:t>
            </a:r>
          </a:p>
          <a:p>
            <a:pPr marL="609600" indent="-609600">
              <a:buFontTx/>
              <a:buNone/>
            </a:pPr>
            <a:r>
              <a:rPr lang="en-US" sz="2400" b="1" dirty="0">
                <a:ea typeface="ＭＳ Ｐゴシック" pitchFamily="-111" charset="-128"/>
                <a:cs typeface="ＭＳ Ｐゴシック" pitchFamily="-111" charset="-128"/>
              </a:rPr>
              <a:t>3.		INC0[4]		: putting answer in r0</a:t>
            </a:r>
          </a:p>
          <a:p>
            <a:pPr marL="609600" indent="-609600">
              <a:buFontTx/>
              <a:buAutoNum type="arabicPeriod" startAt="4"/>
            </a:pPr>
            <a:r>
              <a:rPr lang="en-US" sz="2400" b="1" dirty="0">
                <a:ea typeface="ＭＳ Ｐゴシック" pitchFamily="-111" charset="-128"/>
                <a:cs typeface="ＭＳ Ｐゴシック" pitchFamily="-111" charset="-128"/>
              </a:rPr>
              <a:t> 	DIV_r1_BY_2[2] 	: strip a 1 from r1</a:t>
            </a:r>
          </a:p>
          <a:p>
            <a:pPr marL="609600" indent="-609600">
              <a:buFontTx/>
              <a:buAutoNum type="arabicPeriod" startAt="4"/>
            </a:pPr>
            <a:r>
              <a:rPr lang="en-US" sz="2400" b="1" dirty="0">
                <a:ea typeface="ＭＳ Ｐゴシック" pitchFamily="-111" charset="-128"/>
                <a:cs typeface="ＭＳ Ｐゴシック" pitchFamily="-111" charset="-128"/>
              </a:rPr>
              <a:t> 				: Answer is now in r0</a:t>
            </a:r>
          </a:p>
        </p:txBody>
      </p:sp>
      <p:sp>
        <p:nvSpPr>
          <p:cNvPr id="306182" name="Date Placeholder 3"/>
          <p:cNvSpPr>
            <a:spLocks noGrp="1"/>
          </p:cNvSpPr>
          <p:nvPr>
            <p:ph type="dt" sz="quarter" idx="10"/>
          </p:nvPr>
        </p:nvSpPr>
        <p:spPr>
          <a:noFill/>
        </p:spPr>
        <p:txBody>
          <a:bodyPr/>
          <a:lstStyle/>
          <a:p>
            <a:fld id="{DD1E3102-8662-A94F-B6E0-12FA489CBFB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2260901"/>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REGISTER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FACTOR</a:t>
            </a:r>
          </a:p>
        </p:txBody>
      </p:sp>
      <p:sp>
        <p:nvSpPr>
          <p:cNvPr id="308227"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37882117"/>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0276" name="Slide Number Placeholder 5"/>
          <p:cNvSpPr>
            <a:spLocks noGrp="1"/>
          </p:cNvSpPr>
          <p:nvPr>
            <p:ph type="sldNum" sz="quarter" idx="12"/>
          </p:nvPr>
        </p:nvSpPr>
        <p:spPr>
          <a:noFill/>
        </p:spPr>
        <p:txBody>
          <a:bodyPr/>
          <a:lstStyle/>
          <a:p>
            <a:fld id="{78F8C258-A12A-3B43-B3D4-4CD4B54D7C8C}" type="slidenum">
              <a:rPr lang="en-US">
                <a:latin typeface="Arial" pitchFamily="-111" charset="0"/>
                <a:ea typeface="ＭＳ Ｐゴシック" pitchFamily="-111" charset="-128"/>
                <a:cs typeface="ＭＳ Ｐゴシック" pitchFamily="-111" charset="-128"/>
              </a:rPr>
              <a:pPr/>
              <a:t>326</a:t>
            </a:fld>
            <a:endParaRPr lang="en-US">
              <a:latin typeface="Arial" pitchFamily="-111" charset="0"/>
              <a:ea typeface="ＭＳ Ｐゴシック" pitchFamily="-111" charset="-128"/>
              <a:cs typeface="ＭＳ Ｐゴシック" pitchFamily="-111" charset="-128"/>
            </a:endParaRPr>
          </a:p>
        </p:txBody>
      </p:sp>
      <p:sp>
        <p:nvSpPr>
          <p:cNvPr id="310277"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a RM’s State</a:t>
            </a:r>
          </a:p>
        </p:txBody>
      </p:sp>
      <p:sp>
        <p:nvSpPr>
          <p:cNvPr id="310278"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This is a really easy one based on the fact that every member of </a:t>
            </a:r>
            <a:r>
              <a:rPr lang="en-US" sz="2000" b="1" dirty="0">
                <a:ea typeface="ＭＳ Ｐゴシック" pitchFamily="-111" charset="-128"/>
                <a:cs typeface="ＭＳ Ｐゴシック" pitchFamily="-111" charset="-128"/>
              </a:rPr>
              <a:t>Z</a:t>
            </a:r>
            <a:r>
              <a:rPr lang="en-US" sz="2000" b="1" baseline="30000"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positive integers) has a unique prime factorization.  Thus all such numbers can be uniquely written in the form</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where the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's are distinct primes and the </a:t>
            </a:r>
            <a:r>
              <a:rPr lang="en-US" sz="2000" b="1" dirty="0" err="1">
                <a:ea typeface="ＭＳ Ｐゴシック" pitchFamily="-111" charset="-128"/>
                <a:cs typeface="ＭＳ Ｐゴシック" pitchFamily="-111" charset="-128"/>
              </a:rPr>
              <a:t>k</a:t>
            </a:r>
            <a:r>
              <a:rPr lang="en-US" sz="2000" b="1" baseline="-25000"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are non-zero values, except that the number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would be represented by </a:t>
            </a: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pPr>
              <a:lnSpc>
                <a:spcPct val="80000"/>
              </a:lnSpc>
            </a:pPr>
            <a:r>
              <a:rPr lang="en-US" sz="2000" dirty="0">
                <a:ea typeface="ＭＳ Ｐゴシック" pitchFamily="-111" charset="-128"/>
                <a:cs typeface="ＭＳ Ｐゴシック" pitchFamily="-111" charset="-128"/>
              </a:rPr>
              <a:t>Let R be an arbitrary </a:t>
            </a:r>
            <a:r>
              <a:rPr lang="en-US" sz="2000" b="1" dirty="0">
                <a:ea typeface="ＭＳ Ｐゴシック" pitchFamily="-111" charset="-128"/>
                <a:cs typeface="ＭＳ Ｐゴシック" pitchFamily="-111" charset="-128"/>
              </a:rPr>
              <a:t>n+1</a:t>
            </a:r>
            <a:r>
              <a:rPr lang="en-US" sz="2000" dirty="0">
                <a:ea typeface="ＭＳ Ｐゴシック" pitchFamily="-111" charset="-128"/>
                <a:cs typeface="ＭＳ Ｐゴシック" pitchFamily="-111" charset="-128"/>
              </a:rPr>
              <a:t>-register machine, having m instructions.</a:t>
            </a:r>
          </a:p>
          <a:p>
            <a:pPr>
              <a:lnSpc>
                <a:spcPct val="80000"/>
              </a:lnSpc>
              <a:buFontTx/>
              <a:buNone/>
            </a:pP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the contents of registers </a:t>
            </a:r>
            <a:r>
              <a:rPr lang="en-US" sz="2000" b="1" dirty="0">
                <a:ea typeface="ＭＳ Ｐゴシック" pitchFamily="-111" charset="-128"/>
                <a:cs typeface="ＭＳ Ｐゴシック" pitchFamily="-111" charset="-128"/>
              </a:rPr>
              <a:t>r0,…,</a:t>
            </a:r>
            <a:r>
              <a:rPr lang="en-US" sz="2000" b="1" dirty="0" err="1">
                <a:ea typeface="ＭＳ Ｐゴシック" pitchFamily="-111" charset="-128"/>
                <a:cs typeface="ＭＳ Ｐゴシック" pitchFamily="-111" charset="-128"/>
              </a:rPr>
              <a:t>rn</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by the powers of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rule number's </a:t>
            </a:r>
            <a:r>
              <a:rPr lang="en-US" sz="2000" b="1" dirty="0">
                <a:ea typeface="ＭＳ Ｐゴシック" pitchFamily="-111" charset="-128"/>
                <a:cs typeface="ＭＳ Ｐゴシック" pitchFamily="-111" charset="-128"/>
              </a:rPr>
              <a:t>1,…,m</a:t>
            </a:r>
            <a:r>
              <a:rPr lang="en-US" sz="2000" dirty="0">
                <a:ea typeface="ＭＳ Ｐゴシック" pitchFamily="-111" charset="-128"/>
                <a:cs typeface="ＭＳ Ｐゴシック" pitchFamily="-111" charset="-128"/>
              </a:rPr>
              <a:t> by primes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n+1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Use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n+m+1</a:t>
            </a:r>
            <a:r>
              <a:rPr lang="en-US" sz="2000" baseline="-25000"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as prime factor that indicates simulation is done.</a:t>
            </a:r>
          </a:p>
          <a:p>
            <a:pPr>
              <a:lnSpc>
                <a:spcPct val="80000"/>
              </a:lnSpc>
            </a:pPr>
            <a:r>
              <a:rPr lang="en-US" sz="2000" dirty="0">
                <a:ea typeface="ＭＳ Ｐゴシック" pitchFamily="-111" charset="-128"/>
                <a:cs typeface="ＭＳ Ｐゴシック" pitchFamily="-111" charset="-128"/>
              </a:rPr>
              <a:t>This is, in essence, a G</a:t>
            </a:r>
            <a:r>
              <a:rPr lang="en-US" sz="2000" dirty="0">
                <a:ea typeface="Arial" pitchFamily="-111" charset="0"/>
                <a:cs typeface="Arial" pitchFamily="-111" charset="0"/>
              </a:rPr>
              <a:t>ö</a:t>
            </a:r>
            <a:r>
              <a:rPr lang="en-US" sz="2000" dirty="0">
                <a:ea typeface="ＭＳ Ｐゴシック" pitchFamily="-111" charset="-128"/>
                <a:cs typeface="ＭＳ Ｐゴシック" pitchFamily="-111" charset="-128"/>
              </a:rPr>
              <a:t>del number of the RM’s state.</a:t>
            </a:r>
          </a:p>
        </p:txBody>
      </p:sp>
      <p:sp>
        <p:nvSpPr>
          <p:cNvPr id="3102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10274" name="Object 4"/>
          <p:cNvGraphicFramePr>
            <a:graphicFrameLocks noChangeAspect="1"/>
          </p:cNvGraphicFramePr>
          <p:nvPr/>
        </p:nvGraphicFramePr>
        <p:xfrm>
          <a:off x="3124200" y="2438400"/>
          <a:ext cx="1752600" cy="612775"/>
        </p:xfrm>
        <a:graphic>
          <a:graphicData uri="http://schemas.openxmlformats.org/presentationml/2006/ole">
            <mc:AlternateContent xmlns:mc="http://schemas.openxmlformats.org/markup-compatibility/2006">
              <mc:Choice xmlns:v="urn:schemas-microsoft-com:vml" Requires="v">
                <p:oleObj spid="_x0000_s10321" name="Equation" r:id="rId4" imgW="563880" imgH="198120" progId="Word.Picture.8">
                  <p:embed/>
                </p:oleObj>
              </mc:Choice>
              <mc:Fallback>
                <p:oleObj name="Equation" r:id="rId4" imgW="563880" imgH="198120" progId="Word.Picture.8">
                  <p:embed/>
                  <p:pic>
                    <p:nvPicPr>
                      <p:cNvPr id="31027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438400"/>
                        <a:ext cx="1752600" cy="612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10280" name="Date Placeholder 3"/>
          <p:cNvSpPr>
            <a:spLocks noGrp="1"/>
          </p:cNvSpPr>
          <p:nvPr>
            <p:ph type="dt" sz="quarter" idx="10"/>
          </p:nvPr>
        </p:nvSpPr>
        <p:spPr>
          <a:noFill/>
        </p:spPr>
        <p:txBody>
          <a:bodyPr/>
          <a:lstStyle/>
          <a:p>
            <a:fld id="{2BC8B870-C011-824B-B06F-C37951515E0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1947627"/>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2323" name="Slide Number Placeholder 5"/>
          <p:cNvSpPr>
            <a:spLocks noGrp="1"/>
          </p:cNvSpPr>
          <p:nvPr>
            <p:ph type="sldNum" sz="quarter" idx="12"/>
          </p:nvPr>
        </p:nvSpPr>
        <p:spPr>
          <a:noFill/>
        </p:spPr>
        <p:txBody>
          <a:bodyPr/>
          <a:lstStyle/>
          <a:p>
            <a:fld id="{E94EC615-B063-7442-81B3-BB411606561C}" type="slidenum">
              <a:rPr lang="en-US">
                <a:latin typeface="Arial" pitchFamily="-111" charset="0"/>
                <a:ea typeface="ＭＳ Ｐゴシック" pitchFamily="-111" charset="-128"/>
                <a:cs typeface="ＭＳ Ｐゴシック" pitchFamily="-111" charset="-128"/>
              </a:rPr>
              <a:pPr/>
              <a:t>327</a:t>
            </a:fld>
            <a:endParaRPr lang="en-US">
              <a:latin typeface="Arial" pitchFamily="-111" charset="0"/>
              <a:ea typeface="ＭＳ Ｐゴシック" pitchFamily="-111" charset="-128"/>
              <a:cs typeface="ＭＳ Ｐゴシック" pitchFamily="-111" charset="-128"/>
            </a:endParaRPr>
          </a:p>
        </p:txBody>
      </p:sp>
      <p:sp>
        <p:nvSpPr>
          <p:cNvPr id="3123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FRS</a:t>
            </a:r>
          </a:p>
        </p:txBody>
      </p:sp>
      <p:sp>
        <p:nvSpPr>
          <p:cNvPr id="312325"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Now, the </a:t>
            </a:r>
            <a:r>
              <a:rPr lang="en-US" sz="2800" b="1" dirty="0">
                <a:ea typeface="ＭＳ Ｐゴシック" pitchFamily="-111" charset="-128"/>
                <a:cs typeface="ＭＳ Ｐゴシック" pitchFamily="-111" charset="-128"/>
              </a:rPr>
              <a:t>j</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instruction (</a:t>
            </a:r>
            <a:r>
              <a:rPr lang="en-US" sz="2800" b="1" dirty="0">
                <a:ea typeface="ＭＳ Ｐゴシック" pitchFamily="-111" charset="-128"/>
                <a:cs typeface="ＭＳ Ｐゴシック" pitchFamily="-111" charset="-128"/>
              </a:rPr>
              <a:t>1≤j≤m</a:t>
            </a:r>
            <a:r>
              <a:rPr lang="en-US" sz="2800" dirty="0">
                <a:ea typeface="ＭＳ Ｐゴシック" pitchFamily="-111" charset="-128"/>
                <a:cs typeface="ＭＳ Ｐゴシック" pitchFamily="-111" charset="-128"/>
              </a:rPr>
              <a:t>)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has associated factor replacement rules as follows:</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j.	</a:t>
            </a:r>
            <a:r>
              <a:rPr lang="en-US" sz="2800" b="1" dirty="0" err="1">
                <a:ea typeface="ＭＳ Ｐゴシック" pitchFamily="-111" charset="-128"/>
                <a:cs typeface="ＭＳ Ｐゴシック" pitchFamily="-111" charset="-128"/>
              </a:rPr>
              <a:t>INCr</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n+i</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j.	</a:t>
            </a:r>
            <a:r>
              <a:rPr lang="en-US" sz="2800" b="1" dirty="0" err="1">
                <a:ea typeface="ＭＳ Ｐゴシック" pitchFamily="-111" charset="-128"/>
                <a:cs typeface="ＭＳ Ｐゴシック" pitchFamily="-111" charset="-128"/>
              </a:rPr>
              <a:t>DECr</a:t>
            </a:r>
            <a:r>
              <a:rPr lang="en-US" sz="2800" b="1" dirty="0">
                <a:ea typeface="ＭＳ Ｐゴシック" pitchFamily="-111" charset="-128"/>
                <a:cs typeface="ＭＳ Ｐゴシック" pitchFamily="-111" charset="-128"/>
              </a:rPr>
              <a:t>[s, f]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n+s</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n+f</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We also add the halting rule associated with </a:t>
            </a:r>
            <a:r>
              <a:rPr lang="en-US" sz="2800" b="1" dirty="0">
                <a:ea typeface="ＭＳ Ｐゴシック" pitchFamily="-111" charset="-128"/>
                <a:cs typeface="ＭＳ Ｐゴシック" pitchFamily="-111" charset="-128"/>
              </a:rPr>
              <a:t>m+1</a:t>
            </a:r>
            <a:r>
              <a:rPr lang="en-US" sz="2800" dirty="0">
                <a:ea typeface="ＭＳ Ｐゴシック" pitchFamily="-111" charset="-128"/>
                <a:cs typeface="ＭＳ Ｐゴシック" pitchFamily="-111" charset="-128"/>
              </a:rPr>
              <a:t> of</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p</a:t>
            </a:r>
            <a:r>
              <a:rPr lang="en-US" sz="2800" b="1" baseline="-25000" dirty="0">
                <a:ea typeface="ＭＳ Ｐゴシック" pitchFamily="-111" charset="-128"/>
                <a:cs typeface="ＭＳ Ｐゴシック" pitchFamily="-111" charset="-128"/>
              </a:rPr>
              <a:t>n+m+1</a:t>
            </a: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a:t>
            </a:r>
          </a:p>
        </p:txBody>
      </p:sp>
      <p:sp>
        <p:nvSpPr>
          <p:cNvPr id="312326" name="Date Placeholder 3"/>
          <p:cNvSpPr>
            <a:spLocks noGrp="1"/>
          </p:cNvSpPr>
          <p:nvPr>
            <p:ph type="dt" sz="quarter" idx="10"/>
          </p:nvPr>
        </p:nvSpPr>
        <p:spPr>
          <a:noFill/>
        </p:spPr>
        <p:txBody>
          <a:bodyPr/>
          <a:lstStyle/>
          <a:p>
            <a:fld id="{5CEDF19D-6BB5-2A4B-93F0-D274C20BA41B}"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331239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4371" name="Slide Number Placeholder 5"/>
          <p:cNvSpPr>
            <a:spLocks noGrp="1"/>
          </p:cNvSpPr>
          <p:nvPr>
            <p:ph type="sldNum" sz="quarter" idx="12"/>
          </p:nvPr>
        </p:nvSpPr>
        <p:spPr>
          <a:noFill/>
        </p:spPr>
        <p:txBody>
          <a:bodyPr/>
          <a:lstStyle/>
          <a:p>
            <a:fld id="{2549C8C6-49DC-394B-BA70-B9ADCAEE1FA5}" type="slidenum">
              <a:rPr lang="en-US">
                <a:latin typeface="Arial" pitchFamily="-111" charset="0"/>
                <a:ea typeface="ＭＳ Ｐゴシック" pitchFamily="-111" charset="-128"/>
                <a:cs typeface="ＭＳ Ｐゴシック" pitchFamily="-111" charset="-128"/>
              </a:rPr>
              <a:pPr/>
              <a:t>328</a:t>
            </a:fld>
            <a:endParaRPr lang="en-US">
              <a:latin typeface="Arial" pitchFamily="-111" charset="0"/>
              <a:ea typeface="ＭＳ Ｐゴシック" pitchFamily="-111" charset="-128"/>
              <a:cs typeface="ＭＳ Ｐゴシック" pitchFamily="-111" charset="-128"/>
            </a:endParaRPr>
          </a:p>
        </p:txBody>
      </p:sp>
      <p:sp>
        <p:nvSpPr>
          <p:cNvPr id="3143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Importance of Order</a:t>
            </a:r>
          </a:p>
        </p:txBody>
      </p:sp>
      <p:sp>
        <p:nvSpPr>
          <p:cNvPr id="314373"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 relative order of the two rules to simulate a </a:t>
            </a:r>
            <a:r>
              <a:rPr lang="en-US" b="1" dirty="0">
                <a:ea typeface="ＭＳ Ｐゴシック" pitchFamily="-111" charset="-128"/>
                <a:cs typeface="ＭＳ Ｐゴシック" pitchFamily="-111" charset="-128"/>
              </a:rPr>
              <a:t>DEC</a:t>
            </a:r>
            <a:r>
              <a:rPr lang="en-US" dirty="0">
                <a:ea typeface="ＭＳ Ｐゴシック" pitchFamily="-111" charset="-128"/>
                <a:cs typeface="ＭＳ Ｐゴシック" pitchFamily="-111" charset="-128"/>
              </a:rPr>
              <a:t> are critical.  </a:t>
            </a:r>
          </a:p>
          <a:p>
            <a:pPr>
              <a:lnSpc>
                <a:spcPct val="90000"/>
              </a:lnSpc>
            </a:pPr>
            <a:r>
              <a:rPr lang="en-US" dirty="0">
                <a:ea typeface="ＭＳ Ｐゴシック" pitchFamily="-111" charset="-128"/>
                <a:cs typeface="ＭＳ Ｐゴシック" pitchFamily="-111" charset="-128"/>
              </a:rPr>
              <a:t>To test if register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has a zero in it, we, in effect, make sure that we cannot execute the rule that is enabled when the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prime is a factor.  </a:t>
            </a:r>
          </a:p>
          <a:p>
            <a:pPr>
              <a:lnSpc>
                <a:spcPct val="90000"/>
              </a:lnSpc>
            </a:pPr>
            <a:r>
              <a:rPr lang="en-US" dirty="0">
                <a:ea typeface="ＭＳ Ｐゴシック" pitchFamily="-111" charset="-128"/>
                <a:cs typeface="ＭＳ Ｐゴシック" pitchFamily="-111" charset="-128"/>
              </a:rPr>
              <a:t>If the rules were placed in the wrong order, or if they weren't prioritized, we would be non-deterministic.  </a:t>
            </a:r>
          </a:p>
        </p:txBody>
      </p:sp>
      <p:sp>
        <p:nvSpPr>
          <p:cNvPr id="314374" name="Date Placeholder 3"/>
          <p:cNvSpPr>
            <a:spLocks noGrp="1"/>
          </p:cNvSpPr>
          <p:nvPr>
            <p:ph type="dt" sz="quarter" idx="10"/>
          </p:nvPr>
        </p:nvSpPr>
        <p:spPr>
          <a:noFill/>
        </p:spPr>
        <p:txBody>
          <a:bodyPr/>
          <a:lstStyle/>
          <a:p>
            <a:fld id="{A27706C3-63CF-E84C-80C1-6AD76320D5C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44783163"/>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RM and FRS (repeat)</a:t>
            </a:r>
          </a:p>
        </p:txBody>
      </p:sp>
      <p:sp>
        <p:nvSpPr>
          <p:cNvPr id="3" name="Content Placeholder 2"/>
          <p:cNvSpPr>
            <a:spLocks noGrp="1"/>
          </p:cNvSpPr>
          <p:nvPr>
            <p:ph idx="1"/>
          </p:nvPr>
        </p:nvSpPr>
        <p:spPr/>
        <p:txBody>
          <a:bodyPr/>
          <a:lstStyle/>
          <a:p>
            <a:pPr marL="0" lvl="0" indent="0">
              <a:buNone/>
            </a:pPr>
            <a:r>
              <a:rPr lang="en-US" sz="2000" b="1" dirty="0"/>
              <a:t>Present a Register Machine that computes </a:t>
            </a:r>
            <a:r>
              <a:rPr lang="en-US" sz="2000" b="1" dirty="0" err="1"/>
              <a:t>IsOdd</a:t>
            </a:r>
            <a:r>
              <a:rPr lang="en-US" sz="2000" b="1" dirty="0"/>
              <a:t>. Assume R1=x at starts; at termination, set R0=1 if x is odd; 0 otherwise.</a:t>
            </a:r>
            <a:r>
              <a:rPr lang="en-US" sz="2000" dirty="0"/>
              <a:t> </a:t>
            </a:r>
            <a:r>
              <a:rPr lang="en-US" sz="2000" b="1" dirty="0"/>
              <a:t> We assume R0=0 at start. We also are not concerned about destroying input.</a:t>
            </a:r>
          </a:p>
          <a:p>
            <a:pPr marL="0" lvl="0" indent="0">
              <a:buNone/>
            </a:pPr>
            <a:r>
              <a:rPr lang="en-US" sz="2000" dirty="0"/>
              <a:t>1. DEC1[2, 4]</a:t>
            </a:r>
            <a:endParaRPr lang="en-US" dirty="0"/>
          </a:p>
          <a:p>
            <a:pPr marL="0" lvl="0" indent="0">
              <a:buNone/>
            </a:pPr>
            <a:r>
              <a:rPr lang="en-US" sz="2000" dirty="0"/>
              <a:t>2. DEC1[1, 3]</a:t>
            </a:r>
            <a:endParaRPr lang="en-US" dirty="0"/>
          </a:p>
          <a:p>
            <a:pPr marL="0" lvl="0" indent="0">
              <a:buNone/>
            </a:pPr>
            <a:r>
              <a:rPr lang="en-US" sz="2000" dirty="0"/>
              <a:t>3. INC0[4]</a:t>
            </a:r>
          </a:p>
          <a:p>
            <a:pPr marL="0" lvl="0" indent="0">
              <a:buNone/>
            </a:pPr>
            <a:r>
              <a:rPr lang="en-US" sz="2000" dirty="0"/>
              <a:t>4. </a:t>
            </a:r>
          </a:p>
          <a:p>
            <a:pPr marL="0" lvl="0" indent="0">
              <a:buNone/>
            </a:pPr>
            <a:r>
              <a:rPr lang="en-US" sz="2000" b="1" dirty="0"/>
              <a:t>Present a Factor Replacement System that computes </a:t>
            </a:r>
            <a:r>
              <a:rPr lang="en-US" sz="2000" b="1" dirty="0" err="1"/>
              <a:t>IsOdd</a:t>
            </a:r>
            <a:r>
              <a:rPr lang="en-US" sz="2000" b="1" dirty="0"/>
              <a:t>. Assume starting number is 3^x; at termination, result is 2=2^1 if x is odd; 1= 2^0 otherwise.</a:t>
            </a:r>
            <a:r>
              <a:rPr lang="en-US" sz="2000" dirty="0"/>
              <a:t> </a:t>
            </a:r>
          </a:p>
          <a:p>
            <a:pPr marL="0" lvl="0" indent="0">
              <a:buNone/>
            </a:pPr>
            <a:r>
              <a:rPr lang="en-US" sz="2000" dirty="0"/>
              <a:t>3*3 x </a:t>
            </a:r>
            <a:r>
              <a:rPr lang="en-US" sz="2000" dirty="0">
                <a:sym typeface="Symbol"/>
              </a:rPr>
              <a:t></a:t>
            </a:r>
            <a:r>
              <a:rPr lang="en-US" sz="2000" dirty="0"/>
              <a:t> x</a:t>
            </a:r>
          </a:p>
          <a:p>
            <a:pPr marL="0" lvl="0" indent="0">
              <a:buNone/>
            </a:pPr>
            <a:r>
              <a:rPr lang="en-US" sz="2000" dirty="0"/>
              <a:t>3 x </a:t>
            </a:r>
            <a:r>
              <a:rPr lang="en-US" sz="2000" dirty="0">
                <a:sym typeface="Symbol"/>
              </a:rPr>
              <a:t></a:t>
            </a:r>
            <a:r>
              <a:rPr lang="en-US" sz="2000" dirty="0"/>
              <a:t> 2 x</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329</a:t>
            </a:fld>
            <a:endParaRPr lang="en-US"/>
          </a:p>
        </p:txBody>
      </p:sp>
    </p:spTree>
    <p:extLst>
      <p:ext uri="{BB962C8B-B14F-4D97-AF65-F5344CB8AC3E}">
        <p14:creationId xmlns:p14="http://schemas.microsoft.com/office/powerpoint/2010/main" val="6203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ea typeface="ＭＳ Ｐゴシック" pitchFamily="-111" charset="-128"/>
                <a:cs typeface="ＭＳ Ｐゴシック" pitchFamily="-111" charset="-128"/>
              </a:rPr>
              <a:t>An Old Solvable Problem</a:t>
            </a:r>
          </a:p>
        </p:txBody>
      </p:sp>
      <p:sp>
        <p:nvSpPr>
          <p:cNvPr id="59395" name="Content Placeholder 2"/>
          <p:cNvSpPr>
            <a:spLocks noGrp="1"/>
          </p:cNvSpPr>
          <p:nvPr>
            <p:ph idx="1"/>
          </p:nvPr>
        </p:nvSpPr>
        <p:spPr/>
        <p:txBody>
          <a:bodyPr/>
          <a:lstStyle/>
          <a:p>
            <a:pPr marL="0" indent="0">
              <a:buFont typeface="Times" pitchFamily="-111" charset="0"/>
              <a:buNone/>
            </a:pPr>
            <a:r>
              <a:rPr lang="en-US" sz="2400" b="1" dirty="0">
                <a:ea typeface="ＭＳ Ｐゴシック" pitchFamily="-111" charset="-128"/>
                <a:cs typeface="ＭＳ Ｐゴシック" pitchFamily="-111" charset="-128"/>
              </a:rPr>
              <a:t>Does there exist a set of positive whole numbers, a, b, c and an n&gt;2 such that </a:t>
            </a:r>
            <a:r>
              <a:rPr lang="en-US" sz="2400" b="1" dirty="0" err="1">
                <a:ea typeface="ＭＳ Ｐゴシック" pitchFamily="-111" charset="-128"/>
                <a:cs typeface="ＭＳ Ｐゴシック" pitchFamily="-111" charset="-128"/>
              </a:rPr>
              <a:t>a</a:t>
            </a:r>
            <a:r>
              <a:rPr lang="en-US" sz="2400" b="1" baseline="30000" dirty="0" err="1">
                <a:ea typeface="ＭＳ Ｐゴシック" pitchFamily="-111" charset="-128"/>
                <a:cs typeface="ＭＳ Ｐゴシック" pitchFamily="-111" charset="-128"/>
              </a:rPr>
              <a:t>n</a:t>
            </a:r>
            <a:r>
              <a:rPr lang="en-US" sz="2400" b="1" dirty="0" err="1">
                <a:ea typeface="ＭＳ Ｐゴシック" pitchFamily="-111" charset="-128"/>
                <a:cs typeface="ＭＳ Ｐゴシック" pitchFamily="-111" charset="-128"/>
              </a:rPr>
              <a:t>+b</a:t>
            </a:r>
            <a:r>
              <a:rPr lang="en-US" sz="2400" b="1" baseline="30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c</a:t>
            </a:r>
            <a:r>
              <a:rPr lang="en-US" sz="2400" b="1" baseline="30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buFont typeface="Times" pitchFamily="-111" charset="0"/>
              <a:buNone/>
            </a:pPr>
            <a:r>
              <a:rPr lang="en-US" sz="2000" dirty="0">
                <a:ea typeface="ＭＳ Ｐゴシック" pitchFamily="-111" charset="-128"/>
                <a:cs typeface="ＭＳ Ｐゴシック" pitchFamily="-111" charset="-128"/>
              </a:rPr>
              <a:t>	</a:t>
            </a:r>
          </a:p>
          <a:p>
            <a:pPr>
              <a:buFont typeface="Times" pitchFamily="-111" charset="0"/>
              <a:buNone/>
            </a:pPr>
            <a:r>
              <a:rPr lang="en-US" sz="2000" dirty="0">
                <a:ea typeface="ＭＳ Ｐゴシック" pitchFamily="-111" charset="-128"/>
                <a:cs typeface="ＭＳ Ｐゴシック" pitchFamily="-111" charset="-128"/>
              </a:rPr>
              <a:t>	In 1637, the French mathematician, Pierre de Fermat, claimed that the answer to this question is “No”. This was called Fermat’s Last Theorem, despite the fact that he never produced a proof of its correctness. </a:t>
            </a:r>
          </a:p>
          <a:p>
            <a:pPr>
              <a:buFont typeface="Times" pitchFamily="-111" charset="0"/>
              <a:buNone/>
            </a:pPr>
            <a:r>
              <a:rPr lang="en-US" sz="2000" dirty="0">
                <a:ea typeface="ＭＳ Ｐゴシック" pitchFamily="-111" charset="-128"/>
                <a:cs typeface="ＭＳ Ｐゴシック" pitchFamily="-111" charset="-128"/>
              </a:rPr>
              <a:t>	While this problem remained </a:t>
            </a:r>
            <a:r>
              <a:rPr lang="en-US" sz="2000" i="1" dirty="0">
                <a:ea typeface="ＭＳ Ｐゴシック" pitchFamily="-111" charset="-128"/>
                <a:cs typeface="ＭＳ Ｐゴシック" pitchFamily="-111" charset="-128"/>
              </a:rPr>
              <a:t>unsolved </a:t>
            </a:r>
            <a:r>
              <a:rPr lang="en-US" sz="2000" dirty="0">
                <a:ea typeface="ＭＳ Ｐゴシック" pitchFamily="-111" charset="-128"/>
                <a:cs typeface="ＭＳ Ｐゴシック" pitchFamily="-111" charset="-128"/>
              </a:rPr>
              <a:t>until Fermat’s claim was verified in 1995 by Andrew Wiles, the problem was always </a:t>
            </a:r>
            <a:r>
              <a:rPr lang="en-US" sz="2000" i="1" dirty="0">
                <a:ea typeface="ＭＳ Ｐゴシック" pitchFamily="-111" charset="-128"/>
                <a:cs typeface="ＭＳ Ｐゴシック" pitchFamily="-111" charset="-128"/>
              </a:rPr>
              <a:t>solvable</a:t>
            </a:r>
            <a:r>
              <a:rPr lang="en-US" sz="2000" dirty="0">
                <a:ea typeface="ＭＳ Ｐゴシック" pitchFamily="-111" charset="-128"/>
                <a:cs typeface="ＭＳ Ｐゴシック" pitchFamily="-111" charset="-128"/>
              </a:rPr>
              <a:t>, since it had just one question, so the solution was either “Yes” or “No”, and an algorithm </a:t>
            </a:r>
            <a:r>
              <a:rPr lang="en-US" sz="2000" i="1" dirty="0">
                <a:ea typeface="ＭＳ Ｐゴシック" pitchFamily="-111" charset="-128"/>
                <a:cs typeface="ＭＳ Ｐゴシック" pitchFamily="-111" charset="-128"/>
              </a:rPr>
              <a:t>exists</a:t>
            </a:r>
            <a:r>
              <a:rPr lang="en-US" sz="2000" dirty="0">
                <a:ea typeface="ＭＳ Ｐゴシック" pitchFamily="-111" charset="-128"/>
                <a:cs typeface="ＭＳ Ｐゴシック" pitchFamily="-111" charset="-128"/>
              </a:rPr>
              <a:t> for each of these candidate solutions.</a:t>
            </a:r>
          </a:p>
          <a:p>
            <a:endParaRPr lang="en-US" sz="2000" dirty="0">
              <a:ea typeface="ＭＳ Ｐゴシック" pitchFamily="-111" charset="-128"/>
              <a:cs typeface="ＭＳ Ｐゴシック" pitchFamily="-111" charset="-128"/>
            </a:endParaRPr>
          </a:p>
        </p:txBody>
      </p:sp>
      <p:sp>
        <p:nvSpPr>
          <p:cNvPr id="59396" name="Date Placeholder 3"/>
          <p:cNvSpPr>
            <a:spLocks noGrp="1"/>
          </p:cNvSpPr>
          <p:nvPr>
            <p:ph type="dt" sz="quarter" idx="10"/>
          </p:nvPr>
        </p:nvSpPr>
        <p:spPr>
          <a:noFill/>
        </p:spPr>
        <p:txBody>
          <a:bodyPr/>
          <a:lstStyle/>
          <a:p>
            <a:fld id="{88E6B0BE-97F9-EF49-8CBC-5BC24DCA01B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939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398" name="Slide Number Placeholder 5"/>
          <p:cNvSpPr>
            <a:spLocks noGrp="1"/>
          </p:cNvSpPr>
          <p:nvPr>
            <p:ph type="sldNum" sz="quarter" idx="12"/>
          </p:nvPr>
        </p:nvSpPr>
        <p:spPr>
          <a:noFill/>
        </p:spPr>
        <p:txBody>
          <a:bodyPr/>
          <a:lstStyle/>
          <a:p>
            <a:fld id="{F01EE083-8299-AE45-9261-A841AC87E837}" type="slidenum">
              <a:rPr lang="en-US">
                <a:latin typeface="Arial" pitchFamily="-111" charset="0"/>
                <a:ea typeface="ＭＳ Ｐゴシック" pitchFamily="-111" charset="-128"/>
                <a:cs typeface="ＭＳ Ｐゴシック" pitchFamily="-111" charset="-128"/>
              </a:rPr>
              <a:pPr/>
              <a:t>33</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6419" name="Slide Number Placeholder 5"/>
          <p:cNvSpPr>
            <a:spLocks noGrp="1"/>
          </p:cNvSpPr>
          <p:nvPr>
            <p:ph type="sldNum" sz="quarter" idx="12"/>
          </p:nvPr>
        </p:nvSpPr>
        <p:spPr>
          <a:noFill/>
        </p:spPr>
        <p:txBody>
          <a:bodyPr/>
          <a:lstStyle/>
          <a:p>
            <a:fld id="{DE64A0E4-ABD1-1B4B-AB2B-05436751AB0F}" type="slidenum">
              <a:rPr lang="en-US">
                <a:latin typeface="Arial" pitchFamily="-111" charset="0"/>
                <a:ea typeface="ＭＳ Ｐゴシック" pitchFamily="-111" charset="-128"/>
                <a:cs typeface="ＭＳ Ｐゴシック" pitchFamily="-111" charset="-128"/>
              </a:rPr>
              <a:pPr/>
              <a:t>330</a:t>
            </a:fld>
            <a:endParaRPr lang="en-US">
              <a:latin typeface="Arial" pitchFamily="-111" charset="0"/>
              <a:ea typeface="ＭＳ Ｐゴシック" pitchFamily="-111" charset="-128"/>
              <a:cs typeface="ＭＳ Ｐゴシック" pitchFamily="-111" charset="-128"/>
            </a:endParaRPr>
          </a:p>
        </p:txBody>
      </p:sp>
      <p:sp>
        <p:nvSpPr>
          <p:cNvPr id="3164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Example of Order</a:t>
            </a:r>
          </a:p>
        </p:txBody>
      </p:sp>
      <p:sp>
        <p:nvSpPr>
          <p:cNvPr id="316421"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Consider the simple machine to compute </a:t>
            </a:r>
            <a:r>
              <a:rPr lang="en-US" b="1" dirty="0">
                <a:ea typeface="ＭＳ Ｐゴシック" pitchFamily="-111" charset="-128"/>
                <a:cs typeface="ＭＳ Ｐゴシック" pitchFamily="-111" charset="-128"/>
              </a:rPr>
              <a:t>r0:=r1 – r2 </a:t>
            </a:r>
            <a:r>
              <a:rPr lang="en-US" dirty="0">
                <a:ea typeface="ＭＳ Ｐゴシック" pitchFamily="-111" charset="-128"/>
                <a:cs typeface="ＭＳ Ｐゴシック" pitchFamily="-111" charset="-128"/>
              </a:rPr>
              <a:t>(limited)</a:t>
            </a:r>
          </a:p>
          <a:p>
            <a:pPr>
              <a:buFontTx/>
              <a:buNone/>
            </a:pPr>
            <a:r>
              <a:rPr lang="en-US" b="1" dirty="0">
                <a:ea typeface="ＭＳ Ｐゴシック" pitchFamily="-111" charset="-128"/>
                <a:cs typeface="ＭＳ Ｐゴシック" pitchFamily="-111" charset="-128"/>
              </a:rPr>
              <a:t>	1.	DEC2[2,3]</a:t>
            </a:r>
          </a:p>
          <a:p>
            <a:pPr>
              <a:buFontTx/>
              <a:buNone/>
            </a:pPr>
            <a:r>
              <a:rPr lang="en-US" b="1" dirty="0">
                <a:ea typeface="ＭＳ Ｐゴシック" pitchFamily="-111" charset="-128"/>
                <a:cs typeface="ＭＳ Ｐゴシック" pitchFamily="-111" charset="-128"/>
              </a:rPr>
              <a:t>	2.	DEC1[1,1]</a:t>
            </a:r>
          </a:p>
          <a:p>
            <a:pPr>
              <a:buFontTx/>
              <a:buNone/>
            </a:pPr>
            <a:r>
              <a:rPr lang="en-US" b="1" dirty="0">
                <a:ea typeface="ＭＳ Ｐゴシック" pitchFamily="-111" charset="-128"/>
                <a:cs typeface="ＭＳ Ｐゴシック" pitchFamily="-111" charset="-128"/>
              </a:rPr>
              <a:t>	3.	DEC1[4,5]</a:t>
            </a:r>
          </a:p>
          <a:p>
            <a:pPr>
              <a:buFontTx/>
              <a:buNone/>
            </a:pPr>
            <a:r>
              <a:rPr lang="en-US" b="1" dirty="0">
                <a:ea typeface="ＭＳ Ｐゴシック" pitchFamily="-111" charset="-128"/>
                <a:cs typeface="ＭＳ Ｐゴシック" pitchFamily="-111" charset="-128"/>
              </a:rPr>
              <a:t>	4.	INC0[3]</a:t>
            </a:r>
          </a:p>
          <a:p>
            <a:pPr>
              <a:buFontTx/>
              <a:buNone/>
            </a:pPr>
            <a:r>
              <a:rPr lang="en-US" b="1" dirty="0">
                <a:ea typeface="ＭＳ Ｐゴシック" pitchFamily="-111" charset="-128"/>
                <a:cs typeface="ＭＳ Ｐゴシック" pitchFamily="-111" charset="-128"/>
              </a:rPr>
              <a:t>	5.	</a:t>
            </a:r>
          </a:p>
        </p:txBody>
      </p:sp>
      <p:sp>
        <p:nvSpPr>
          <p:cNvPr id="316422" name="Date Placeholder 3"/>
          <p:cNvSpPr>
            <a:spLocks noGrp="1"/>
          </p:cNvSpPr>
          <p:nvPr>
            <p:ph type="dt" sz="quarter" idx="10"/>
          </p:nvPr>
        </p:nvSpPr>
        <p:spPr>
          <a:noFill/>
        </p:spPr>
        <p:txBody>
          <a:bodyPr/>
          <a:lstStyle/>
          <a:p>
            <a:fld id="{7013BE97-49B8-A14E-85CF-5AD8B0CD8A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8124693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8467" name="Slide Number Placeholder 5"/>
          <p:cNvSpPr>
            <a:spLocks noGrp="1"/>
          </p:cNvSpPr>
          <p:nvPr>
            <p:ph type="sldNum" sz="quarter" idx="12"/>
          </p:nvPr>
        </p:nvSpPr>
        <p:spPr>
          <a:noFill/>
        </p:spPr>
        <p:txBody>
          <a:bodyPr/>
          <a:lstStyle/>
          <a:p>
            <a:fld id="{02BC5527-9FF8-0444-B4CC-9EC3ADCEC8BC}" type="slidenum">
              <a:rPr lang="en-US">
                <a:latin typeface="Arial" pitchFamily="-111" charset="0"/>
                <a:ea typeface="ＭＳ Ｐゴシック" pitchFamily="-111" charset="-128"/>
                <a:cs typeface="ＭＳ Ｐゴシック" pitchFamily="-111" charset="-128"/>
              </a:rPr>
              <a:pPr/>
              <a:t>331</a:t>
            </a:fld>
            <a:endParaRPr lang="en-US">
              <a:latin typeface="Arial" pitchFamily="-111" charset="0"/>
              <a:ea typeface="ＭＳ Ｐゴシック" pitchFamily="-111" charset="-128"/>
              <a:cs typeface="ＭＳ Ｐゴシック" pitchFamily="-111" charset="-128"/>
            </a:endParaRPr>
          </a:p>
        </p:txBody>
      </p:sp>
      <p:sp>
        <p:nvSpPr>
          <p:cNvPr id="3184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Subtraction Encoding</a:t>
            </a:r>
          </a:p>
        </p:txBody>
      </p:sp>
      <p:sp>
        <p:nvSpPr>
          <p:cNvPr id="318469" name="Rectangle 3"/>
          <p:cNvSpPr>
            <a:spLocks noGrp="1" noChangeArrowheads="1"/>
          </p:cNvSpPr>
          <p:nvPr>
            <p:ph type="body" idx="1"/>
          </p:nvPr>
        </p:nvSpPr>
        <p:spPr/>
        <p:txBody>
          <a:bodyPr/>
          <a:lstStyle/>
          <a:p>
            <a:pPr>
              <a:lnSpc>
                <a:spcPct val="90000"/>
              </a:lnSpc>
              <a:buFontTx/>
              <a:buNone/>
            </a:pPr>
            <a:r>
              <a:rPr lang="en-US" dirty="0">
                <a:ea typeface="ＭＳ Ｐゴシック" pitchFamily="-111" charset="-128"/>
                <a:cs typeface="ＭＳ Ｐゴシック" pitchFamily="-111" charset="-128"/>
              </a:rPr>
              <a:t>Start with </a:t>
            </a:r>
            <a:r>
              <a:rPr lang="en-US" b="1" dirty="0">
                <a:ea typeface="ＭＳ Ｐゴシック" pitchFamily="-111" charset="-128"/>
                <a:cs typeface="ＭＳ Ｐゴシック" pitchFamily="-111" charset="-128"/>
              </a:rPr>
              <a:t>3</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5</a:t>
            </a:r>
            <a:r>
              <a:rPr lang="en-US" b="1" baseline="30000" dirty="0">
                <a:ea typeface="ＭＳ Ｐゴシック" pitchFamily="-111" charset="-128"/>
                <a:cs typeface="ＭＳ Ｐゴシック" pitchFamily="-111" charset="-128"/>
              </a:rPr>
              <a:t>y</a:t>
            </a:r>
            <a:r>
              <a:rPr lang="en-US" b="1" dirty="0">
                <a:ea typeface="ＭＳ Ｐゴシック" pitchFamily="-111" charset="-128"/>
                <a:cs typeface="ＭＳ Ｐゴシック" pitchFamily="-111" charset="-128"/>
              </a:rPr>
              <a:t>7</a:t>
            </a:r>
          </a:p>
          <a:p>
            <a:pPr lvl="1">
              <a:lnSpc>
                <a:spcPct val="90000"/>
              </a:lnSpc>
              <a:buFontTx/>
              <a:buNone/>
            </a:pPr>
            <a:r>
              <a:rPr lang="en-US" b="1" dirty="0"/>
              <a:t>7 • 5 x 	</a:t>
            </a:r>
            <a:r>
              <a:rPr lang="en-US" b="1" dirty="0">
                <a:sym typeface="Symbol" pitchFamily="-111" charset="2"/>
              </a:rPr>
              <a:t></a:t>
            </a:r>
            <a:r>
              <a:rPr lang="en-US" b="1" dirty="0"/>
              <a:t> 	11 x</a:t>
            </a:r>
          </a:p>
          <a:p>
            <a:pPr lvl="1">
              <a:lnSpc>
                <a:spcPct val="90000"/>
              </a:lnSpc>
              <a:buFontTx/>
              <a:buNone/>
            </a:pPr>
            <a:r>
              <a:rPr lang="en-US" b="1" dirty="0"/>
              <a:t>7 x 	</a:t>
            </a:r>
            <a:r>
              <a:rPr lang="en-US" b="1" dirty="0">
                <a:sym typeface="Symbol" pitchFamily="-111" charset="2"/>
              </a:rPr>
              <a:t></a:t>
            </a:r>
            <a:r>
              <a:rPr lang="en-US" b="1" dirty="0"/>
              <a:t> 	13 x</a:t>
            </a:r>
          </a:p>
          <a:p>
            <a:pPr lvl="1">
              <a:lnSpc>
                <a:spcPct val="90000"/>
              </a:lnSpc>
              <a:buFontTx/>
              <a:buNone/>
            </a:pPr>
            <a:r>
              <a:rPr lang="en-US" b="1" dirty="0"/>
              <a:t>11 • 3 x 	</a:t>
            </a:r>
            <a:r>
              <a:rPr lang="en-US" b="1" dirty="0">
                <a:sym typeface="Symbol" pitchFamily="-111" charset="2"/>
              </a:rPr>
              <a:t></a:t>
            </a:r>
            <a:r>
              <a:rPr lang="en-US" b="1" dirty="0"/>
              <a:t> 	7 x</a:t>
            </a:r>
          </a:p>
          <a:p>
            <a:pPr lvl="1">
              <a:lnSpc>
                <a:spcPct val="90000"/>
              </a:lnSpc>
              <a:buFontTx/>
              <a:buNone/>
            </a:pPr>
            <a:r>
              <a:rPr lang="en-US" b="1" dirty="0"/>
              <a:t>11 x 	</a:t>
            </a:r>
            <a:r>
              <a:rPr lang="en-US" b="1" dirty="0">
                <a:sym typeface="Symbol" pitchFamily="-111" charset="2"/>
              </a:rPr>
              <a:t></a:t>
            </a:r>
            <a:r>
              <a:rPr lang="en-US" b="1" dirty="0"/>
              <a:t> 	7 x</a:t>
            </a:r>
          </a:p>
          <a:p>
            <a:pPr lvl="1">
              <a:lnSpc>
                <a:spcPct val="90000"/>
              </a:lnSpc>
              <a:buFontTx/>
              <a:buNone/>
            </a:pPr>
            <a:r>
              <a:rPr lang="en-US" b="1" dirty="0"/>
              <a:t>13 • 3 x 	</a:t>
            </a:r>
            <a:r>
              <a:rPr lang="en-US" b="1" dirty="0">
                <a:sym typeface="Symbol" pitchFamily="-111" charset="2"/>
              </a:rPr>
              <a:t></a:t>
            </a:r>
            <a:r>
              <a:rPr lang="en-US" b="1" dirty="0"/>
              <a:t> 	17 x</a:t>
            </a:r>
          </a:p>
          <a:p>
            <a:pPr lvl="1">
              <a:lnSpc>
                <a:spcPct val="90000"/>
              </a:lnSpc>
              <a:buFontTx/>
              <a:buNone/>
            </a:pPr>
            <a:r>
              <a:rPr lang="en-US" b="1" dirty="0"/>
              <a:t>13 x 	</a:t>
            </a:r>
            <a:r>
              <a:rPr lang="en-US" b="1" dirty="0">
                <a:sym typeface="Symbol" pitchFamily="-111" charset="2"/>
              </a:rPr>
              <a:t></a:t>
            </a:r>
            <a:r>
              <a:rPr lang="en-US" b="1" dirty="0"/>
              <a:t> 	19 x</a:t>
            </a:r>
          </a:p>
          <a:p>
            <a:pPr lvl="1">
              <a:lnSpc>
                <a:spcPct val="90000"/>
              </a:lnSpc>
              <a:buFontTx/>
              <a:buNone/>
            </a:pPr>
            <a:r>
              <a:rPr lang="en-US" b="1" dirty="0"/>
              <a:t>17 x 	</a:t>
            </a:r>
            <a:r>
              <a:rPr lang="en-US" b="1" dirty="0">
                <a:sym typeface="Symbol" pitchFamily="-111" charset="2"/>
              </a:rPr>
              <a:t></a:t>
            </a:r>
            <a:r>
              <a:rPr lang="en-US" b="1" dirty="0"/>
              <a:t> 	13 • 2 x</a:t>
            </a:r>
          </a:p>
          <a:p>
            <a:pPr lvl="1">
              <a:lnSpc>
                <a:spcPct val="90000"/>
              </a:lnSpc>
              <a:buFontTx/>
              <a:buNone/>
            </a:pPr>
            <a:r>
              <a:rPr lang="en-US" b="1" dirty="0"/>
              <a:t>19 x 	</a:t>
            </a:r>
            <a:r>
              <a:rPr lang="en-US" b="1" dirty="0">
                <a:sym typeface="Symbol" pitchFamily="-111" charset="2"/>
              </a:rPr>
              <a:t></a:t>
            </a:r>
            <a:r>
              <a:rPr lang="en-US" b="1" dirty="0"/>
              <a:t> 	x</a:t>
            </a:r>
          </a:p>
        </p:txBody>
      </p:sp>
      <p:sp>
        <p:nvSpPr>
          <p:cNvPr id="318470" name="Date Placeholder 3"/>
          <p:cNvSpPr>
            <a:spLocks noGrp="1"/>
          </p:cNvSpPr>
          <p:nvPr>
            <p:ph type="dt" sz="quarter" idx="10"/>
          </p:nvPr>
        </p:nvSpPr>
        <p:spPr>
          <a:noFill/>
        </p:spPr>
        <p:txBody>
          <a:bodyPr/>
          <a:lstStyle/>
          <a:p>
            <a:fld id="{81AFDD03-F823-8145-9DAA-E38DCDE5AC9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79490023"/>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0515" name="Slide Number Placeholder 5"/>
          <p:cNvSpPr>
            <a:spLocks noGrp="1"/>
          </p:cNvSpPr>
          <p:nvPr>
            <p:ph type="sldNum" sz="quarter" idx="12"/>
          </p:nvPr>
        </p:nvSpPr>
        <p:spPr>
          <a:noFill/>
        </p:spPr>
        <p:txBody>
          <a:bodyPr/>
          <a:lstStyle/>
          <a:p>
            <a:fld id="{96FB5197-1DB6-F34D-B698-3917E2702BA3}" type="slidenum">
              <a:rPr lang="en-US">
                <a:latin typeface="Arial" pitchFamily="-111" charset="0"/>
                <a:ea typeface="ＭＳ Ｐゴシック" pitchFamily="-111" charset="-128"/>
                <a:cs typeface="ＭＳ Ｐゴシック" pitchFamily="-111" charset="-128"/>
              </a:rPr>
              <a:pPr/>
              <a:t>332</a:t>
            </a:fld>
            <a:endParaRPr lang="en-US">
              <a:latin typeface="Arial" pitchFamily="-111" charset="0"/>
              <a:ea typeface="ＭＳ Ｐゴシック" pitchFamily="-111" charset="-128"/>
              <a:cs typeface="ＭＳ Ｐゴシック" pitchFamily="-111" charset="-128"/>
            </a:endParaRPr>
          </a:p>
        </p:txBody>
      </p:sp>
      <p:sp>
        <p:nvSpPr>
          <p:cNvPr id="3205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Analysis of Problem</a:t>
            </a:r>
          </a:p>
        </p:txBody>
      </p:sp>
      <p:sp>
        <p:nvSpPr>
          <p:cNvPr id="320517"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If we don't obey the ordering here, we could take an input like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7</a:t>
            </a:r>
            <a:r>
              <a:rPr lang="en-US" sz="2800" dirty="0">
                <a:ea typeface="ＭＳ Ｐゴシック" pitchFamily="-111" charset="-128"/>
                <a:cs typeface="ＭＳ Ｐゴシック" pitchFamily="-111" charset="-128"/>
              </a:rPr>
              <a:t> and immediately apply the second rule (the one that mimics a failed decrement).  </a:t>
            </a:r>
          </a:p>
          <a:p>
            <a:pPr>
              <a:lnSpc>
                <a:spcPct val="80000"/>
              </a:lnSpc>
            </a:pPr>
            <a:r>
              <a:rPr lang="en-US" sz="2800" dirty="0">
                <a:ea typeface="ＭＳ Ｐゴシック" pitchFamily="-111" charset="-128"/>
                <a:cs typeface="ＭＳ Ｐゴシック" pitchFamily="-111" charset="-128"/>
              </a:rPr>
              <a:t>We then have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13</a:t>
            </a:r>
            <a:r>
              <a:rPr lang="en-US" sz="2800" dirty="0">
                <a:ea typeface="ＭＳ Ｐゴシック" pitchFamily="-111" charset="-128"/>
                <a:cs typeface="ＭＳ Ｐゴシック" pitchFamily="-111" charset="-128"/>
              </a:rPr>
              <a:t>, signifying that we will mimic instruction number </a:t>
            </a:r>
            <a:r>
              <a:rPr lang="en-US" sz="2800" b="1"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never having subtracted the </a:t>
            </a:r>
            <a:r>
              <a:rPr lang="en-US" sz="2800" b="1"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from </a:t>
            </a:r>
            <a:r>
              <a:rPr lang="en-US" sz="2800" b="1" dirty="0">
                <a:ea typeface="ＭＳ Ｐゴシック" pitchFamily="-111" charset="-128"/>
                <a:cs typeface="ＭＳ Ｐゴシック" pitchFamily="-111" charset="-128"/>
              </a:rPr>
              <a:t>5</a:t>
            </a:r>
            <a:r>
              <a:rPr lang="en-US" sz="2800"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Now, we mimic copying </a:t>
            </a:r>
            <a:r>
              <a:rPr lang="en-US" sz="2800" b="1" dirty="0">
                <a:ea typeface="ＭＳ Ｐゴシック" pitchFamily="-111" charset="-128"/>
                <a:cs typeface="ＭＳ Ｐゴシック" pitchFamily="-111" charset="-128"/>
              </a:rPr>
              <a:t>r1</a:t>
            </a:r>
            <a:r>
              <a:rPr lang="en-US" sz="28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rPr>
              <a:t>r0</a:t>
            </a:r>
            <a:r>
              <a:rPr lang="en-US" sz="2800" dirty="0">
                <a:ea typeface="ＭＳ Ｐゴシック" pitchFamily="-111" charset="-128"/>
                <a:cs typeface="ＭＳ Ｐゴシック" pitchFamily="-111" charset="-128"/>
              </a:rPr>
              <a:t> and get </a:t>
            </a:r>
            <a:r>
              <a:rPr lang="en-US" sz="2800" b="1" dirty="0">
                <a:ea typeface="ＭＳ Ｐゴシック" pitchFamily="-111" charset="-128"/>
                <a:cs typeface="ＭＳ Ｐゴシック" pitchFamily="-111" charset="-128"/>
              </a:rPr>
              <a:t>2</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 </a:t>
            </a:r>
          </a:p>
          <a:p>
            <a:pPr>
              <a:lnSpc>
                <a:spcPct val="80000"/>
              </a:lnSpc>
            </a:pPr>
            <a:r>
              <a:rPr lang="en-US" sz="2800" dirty="0">
                <a:ea typeface="ＭＳ Ｐゴシック" pitchFamily="-111" charset="-128"/>
                <a:cs typeface="ＭＳ Ｐゴシック" pitchFamily="-111" charset="-128"/>
              </a:rPr>
              <a:t>We then remove the </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and have the wrong answer.</a:t>
            </a:r>
          </a:p>
        </p:txBody>
      </p:sp>
      <p:sp>
        <p:nvSpPr>
          <p:cNvPr id="320518" name="Date Placeholder 3"/>
          <p:cNvSpPr>
            <a:spLocks noGrp="1"/>
          </p:cNvSpPr>
          <p:nvPr>
            <p:ph type="dt" sz="quarter" idx="10"/>
          </p:nvPr>
        </p:nvSpPr>
        <p:spPr>
          <a:noFill/>
        </p:spPr>
        <p:txBody>
          <a:bodyPr/>
          <a:lstStyle/>
          <a:p>
            <a:fld id="{C801A69F-48DE-D045-A121-7993B9980A9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5733328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FACTOR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RECURSIVE</a:t>
            </a:r>
          </a:p>
        </p:txBody>
      </p:sp>
      <p:sp>
        <p:nvSpPr>
          <p:cNvPr id="322563"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48443196"/>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4611" name="Slide Number Placeholder 5"/>
          <p:cNvSpPr>
            <a:spLocks noGrp="1"/>
          </p:cNvSpPr>
          <p:nvPr>
            <p:ph type="sldNum" sz="quarter" idx="12"/>
          </p:nvPr>
        </p:nvSpPr>
        <p:spPr>
          <a:noFill/>
        </p:spPr>
        <p:txBody>
          <a:bodyPr/>
          <a:lstStyle/>
          <a:p>
            <a:fld id="{14668C3C-3924-8645-A110-76D116A3A46A}" type="slidenum">
              <a:rPr lang="en-US">
                <a:latin typeface="Arial" pitchFamily="-111" charset="0"/>
                <a:ea typeface="ＭＳ Ｐゴシック" pitchFamily="-111" charset="-128"/>
                <a:cs typeface="ＭＳ Ｐゴシック" pitchFamily="-111" charset="-128"/>
              </a:rPr>
              <a:pPr/>
              <a:t>334</a:t>
            </a:fld>
            <a:endParaRPr lang="en-US">
              <a:latin typeface="Arial" pitchFamily="-111" charset="0"/>
              <a:ea typeface="ＭＳ Ｐゴシック" pitchFamily="-111" charset="-128"/>
              <a:cs typeface="ＭＳ Ｐゴシック" pitchFamily="-111" charset="-128"/>
            </a:endParaRPr>
          </a:p>
        </p:txBody>
      </p:sp>
      <p:sp>
        <p:nvSpPr>
          <p:cNvPr id="3246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a:t>
            </a:r>
          </a:p>
        </p:txBody>
      </p:sp>
      <p:sp>
        <p:nvSpPr>
          <p:cNvPr id="324613"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In the process of doing this reduction, we will build a Universal Machine.  </a:t>
            </a:r>
          </a:p>
          <a:p>
            <a:r>
              <a:rPr lang="en-US" sz="2800">
                <a:ea typeface="ＭＳ Ｐゴシック" pitchFamily="-111" charset="-128"/>
                <a:cs typeface="ＭＳ Ｐゴシック" pitchFamily="-111" charset="-128"/>
              </a:rPr>
              <a:t>This is a single recursive function with two arguments.  The first specifies the factor system (encoded) and the second the argument to this factor system.  </a:t>
            </a:r>
          </a:p>
          <a:p>
            <a:r>
              <a:rPr lang="en-US" sz="2800">
                <a:ea typeface="ＭＳ Ｐゴシック" pitchFamily="-111" charset="-128"/>
                <a:cs typeface="ＭＳ Ｐゴシック" pitchFamily="-111" charset="-128"/>
              </a:rPr>
              <a:t>The Universal Machine will then simulate the given machine on the selected input.</a:t>
            </a:r>
          </a:p>
        </p:txBody>
      </p:sp>
      <p:sp>
        <p:nvSpPr>
          <p:cNvPr id="324614" name="Date Placeholder 3"/>
          <p:cNvSpPr>
            <a:spLocks noGrp="1"/>
          </p:cNvSpPr>
          <p:nvPr>
            <p:ph type="dt" sz="quarter" idx="10"/>
          </p:nvPr>
        </p:nvSpPr>
        <p:spPr>
          <a:noFill/>
        </p:spPr>
        <p:txBody>
          <a:bodyPr/>
          <a:lstStyle/>
          <a:p>
            <a:fld id="{D05F9508-9AEA-5B40-812F-B1378407C8C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0255025"/>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6660" name="Slide Number Placeholder 5"/>
          <p:cNvSpPr>
            <a:spLocks noGrp="1"/>
          </p:cNvSpPr>
          <p:nvPr>
            <p:ph type="sldNum" sz="quarter" idx="12"/>
          </p:nvPr>
        </p:nvSpPr>
        <p:spPr>
          <a:noFill/>
        </p:spPr>
        <p:txBody>
          <a:bodyPr/>
          <a:lstStyle/>
          <a:p>
            <a:fld id="{E07DA33C-97E7-F94B-95B5-255AE3902993}" type="slidenum">
              <a:rPr lang="en-US">
                <a:latin typeface="Arial" pitchFamily="-111" charset="0"/>
                <a:ea typeface="ＭＳ Ｐゴシック" pitchFamily="-111" charset="-128"/>
                <a:cs typeface="ＭＳ Ｐゴシック" pitchFamily="-111" charset="-128"/>
              </a:rPr>
              <a:pPr/>
              <a:t>335</a:t>
            </a:fld>
            <a:endParaRPr lang="en-US">
              <a:latin typeface="Arial" pitchFamily="-111" charset="0"/>
              <a:ea typeface="ＭＳ Ｐゴシック" pitchFamily="-111" charset="-128"/>
              <a:cs typeface="ＭＳ Ｐゴシック" pitchFamily="-111" charset="-128"/>
            </a:endParaRPr>
          </a:p>
        </p:txBody>
      </p:sp>
      <p:sp>
        <p:nvSpPr>
          <p:cNvPr id="32666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FRS</a:t>
            </a:r>
          </a:p>
        </p:txBody>
      </p:sp>
      <p:sp>
        <p:nvSpPr>
          <p:cNvPr id="326662"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(n, ((a</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n</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be some factor replacement system, where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means that the </a:t>
            </a:r>
            <a:r>
              <a:rPr lang="en-US" b="1" dirty="0" err="1">
                <a:ea typeface="ＭＳ Ｐゴシック" pitchFamily="-111" charset="-128"/>
                <a:cs typeface="ＭＳ Ｐゴシック" pitchFamily="-111" charset="-128"/>
              </a:rPr>
              <a:t>i</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rule is</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endParaRPr lang="en-US" b="1"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Encode this machine by the number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endParaRPr lang="en-US" dirty="0">
              <a:ea typeface="ＭＳ Ｐゴシック" pitchFamily="-111" charset="-128"/>
              <a:cs typeface="ＭＳ Ｐゴシック" pitchFamily="-111" charset="-128"/>
            </a:endParaRPr>
          </a:p>
        </p:txBody>
      </p:sp>
      <p:sp>
        <p:nvSpPr>
          <p:cNvPr id="3266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26658" name="Object 4"/>
          <p:cNvGraphicFramePr>
            <a:graphicFrameLocks noChangeAspect="1"/>
          </p:cNvGraphicFramePr>
          <p:nvPr/>
        </p:nvGraphicFramePr>
        <p:xfrm>
          <a:off x="685800" y="4343400"/>
          <a:ext cx="7396163" cy="949325"/>
        </p:xfrm>
        <a:graphic>
          <a:graphicData uri="http://schemas.openxmlformats.org/presentationml/2006/ole">
            <mc:AlternateContent xmlns:mc="http://schemas.openxmlformats.org/markup-compatibility/2006">
              <mc:Choice xmlns:v="urn:schemas-microsoft-com:vml" Requires="v">
                <p:oleObj spid="_x0000_s11344" name="Equation" r:id="rId4" imgW="2679700" imgH="342900" progId="Word.Picture.8">
                  <p:embed/>
                </p:oleObj>
              </mc:Choice>
              <mc:Fallback>
                <p:oleObj name="Equation" r:id="rId4" imgW="2679700" imgH="342900" progId="Word.Picture.8">
                  <p:embed/>
                  <p:pic>
                    <p:nvPicPr>
                      <p:cNvPr id="32665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343400"/>
                        <a:ext cx="7396163" cy="949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6664" name="Date Placeholder 3"/>
          <p:cNvSpPr>
            <a:spLocks noGrp="1"/>
          </p:cNvSpPr>
          <p:nvPr>
            <p:ph type="dt" sz="quarter" idx="10"/>
          </p:nvPr>
        </p:nvSpPr>
        <p:spPr>
          <a:noFill/>
        </p:spPr>
        <p:txBody>
          <a:bodyPr/>
          <a:lstStyle/>
          <a:p>
            <a:fld id="{E648C80F-DAA3-8E40-B9AA-3144F6570AF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22127819"/>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336</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1</a:t>
            </a:r>
          </a:p>
        </p:txBody>
      </p:sp>
      <p:sp>
        <p:nvSpPr>
          <p:cNvPr id="328709" name="Rectangle 3"/>
          <p:cNvSpPr>
            <a:spLocks noGrp="1" noChangeArrowheads="1"/>
          </p:cNvSpPr>
          <p:nvPr>
            <p:ph type="body" idx="1"/>
          </p:nvPr>
        </p:nvSpPr>
        <p:spPr/>
        <p:txBody>
          <a:bodyPr/>
          <a:lstStyle/>
          <a:p>
            <a:pPr>
              <a:lnSpc>
                <a:spcPct val="90000"/>
              </a:lnSpc>
            </a:pPr>
            <a:r>
              <a:rPr lang="en-US" sz="2000" dirty="0">
                <a:ea typeface="ＭＳ Ｐゴシック" pitchFamily="-111" charset="-128"/>
                <a:cs typeface="ＭＳ Ｐゴシック" pitchFamily="-111" charset="-128"/>
              </a:rPr>
              <a:t>We can determine the rule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applies to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RULE(F,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0)+1)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2*z-1) | x ]</a:t>
            </a:r>
          </a:p>
          <a:p>
            <a:pPr>
              <a:lnSpc>
                <a:spcPct val="90000"/>
              </a:lnSpc>
            </a:pPr>
            <a:r>
              <a:rPr lang="en-US" sz="2000" dirty="0">
                <a:ea typeface="ＭＳ Ｐゴシック" pitchFamily="-111" charset="-128"/>
                <a:cs typeface="ＭＳ Ｐゴシック" pitchFamily="-111" charset="-128"/>
              </a:rPr>
              <a:t>Note: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(F,2*i-1) =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where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exponent of the prime factor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2i-1</a:t>
            </a:r>
            <a:r>
              <a:rPr lang="en-US" sz="2000" dirty="0">
                <a:ea typeface="ＭＳ Ｐゴシック" pitchFamily="-111" charset="-128"/>
                <a:cs typeface="ＭＳ Ｐゴシック" pitchFamily="-111" charset="-128"/>
              </a:rPr>
              <a:t>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a:t>
            </a:r>
          </a:p>
          <a:p>
            <a:pPr>
              <a:lnSpc>
                <a:spcPct val="90000"/>
              </a:lnSpc>
            </a:pPr>
            <a:endParaRPr lang="en-US" sz="2000" dirty="0">
              <a:ea typeface="ＭＳ Ｐゴシック" pitchFamily="-111" charset="-128"/>
              <a:cs typeface="ＭＳ Ｐゴシック" pitchFamily="-111" charset="-128"/>
            </a:endParaRPr>
          </a:p>
          <a:p>
            <a:pPr>
              <a:lnSpc>
                <a:spcPct val="90000"/>
              </a:lnSpc>
            </a:pP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least integer, </a:t>
            </a:r>
            <a:r>
              <a:rPr lang="en-US" sz="2000" b="1" dirty="0">
                <a:ea typeface="ＭＳ Ｐゴシック" pitchFamily="-111" charset="-128"/>
                <a:cs typeface="ＭＳ Ｐゴシック" pitchFamily="-111" charset="-128"/>
              </a:rPr>
              <a:t>1≤i≤n</a:t>
            </a:r>
            <a:r>
              <a:rPr lang="en-US" sz="2000" dirty="0">
                <a:ea typeface="ＭＳ Ｐゴシック" pitchFamily="-111" charset="-128"/>
                <a:cs typeface="ＭＳ Ｐゴシック" pitchFamily="-111" charset="-128"/>
              </a:rPr>
              <a:t>, for which this is true, then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If x is not divisible by any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1≤i≤n</a:t>
            </a:r>
            <a:r>
              <a:rPr lang="en-US" sz="2000" dirty="0">
                <a:ea typeface="ＭＳ Ｐゴシック" pitchFamily="-111" charset="-128"/>
                <a:cs typeface="ＭＳ Ｐゴシック" pitchFamily="-111" charset="-128"/>
              </a:rPr>
              <a:t>, then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returns </a:t>
            </a:r>
            <a:r>
              <a:rPr lang="en-US" sz="2000" b="1" dirty="0">
                <a:ea typeface="ＭＳ Ｐゴシック" pitchFamily="-111" charset="-128"/>
                <a:cs typeface="ＭＳ Ｐゴシック" pitchFamily="-111" charset="-128"/>
              </a:rPr>
              <a:t>n+1</a:t>
            </a:r>
            <a:r>
              <a:rPr lang="en-US" sz="2000" dirty="0">
                <a:ea typeface="ＭＳ Ｐゴシック" pitchFamily="-111" charset="-128"/>
                <a:cs typeface="ＭＳ Ｐゴシック" pitchFamily="-111" charset="-128"/>
              </a:rPr>
              <a:t>.  That’s why we added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2n+1</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2n+2</a:t>
            </a:r>
            <a:r>
              <a:rPr lang="en-US" sz="2000" dirty="0">
                <a:ea typeface="ＭＳ Ｐゴシック" pitchFamily="-111" charset="-128"/>
                <a:cs typeface="ＭＳ Ｐゴシック" pitchFamily="-111" charset="-128"/>
              </a:rPr>
              <a:t>.</a:t>
            </a:r>
          </a:p>
          <a:p>
            <a:pPr>
              <a:lnSpc>
                <a:spcPct val="90000"/>
              </a:lnSpc>
            </a:pPr>
            <a:r>
              <a:rPr lang="en-US" sz="2000" dirty="0">
                <a:ea typeface="ＭＳ Ｐゴシック" pitchFamily="-111" charset="-128"/>
                <a:cs typeface="ＭＳ Ｐゴシック" pitchFamily="-111" charset="-128"/>
              </a:rPr>
              <a:t>Given the function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we can determine </a:t>
            </a:r>
            <a:r>
              <a:rPr lang="en-US" sz="2000" b="1" dirty="0">
                <a:ea typeface="ＭＳ Ｐゴシック" pitchFamily="-111" charset="-128"/>
                <a:cs typeface="ＭＳ Ｐゴシック" pitchFamily="-111" charset="-128"/>
              </a:rPr>
              <a:t>NEXT(</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number that follows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when using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x) = (x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a:t>
            </a: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35728845"/>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337</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2</a:t>
            </a:r>
          </a:p>
        </p:txBody>
      </p:sp>
      <p:sp>
        <p:nvSpPr>
          <p:cNvPr id="330757" name="Rectangle 3"/>
          <p:cNvSpPr>
            <a:spLocks noGrp="1" noChangeArrowheads="1"/>
          </p:cNvSpPr>
          <p:nvPr>
            <p:ph type="body" idx="1"/>
          </p:nvPr>
        </p:nvSpPr>
        <p:spPr/>
        <p:txBody>
          <a:bodyPr/>
          <a:lstStyle/>
          <a:p>
            <a:r>
              <a:rPr lang="en-US" sz="2400" dirty="0">
                <a:ea typeface="ＭＳ Ｐゴシック" pitchFamily="-111" charset="-128"/>
                <a:cs typeface="ＭＳ Ｐゴシック" pitchFamily="-111" charset="-128"/>
              </a:rPr>
              <a:t>The configurations listed by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when started on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are</a:t>
            </a:r>
          </a:p>
          <a:p>
            <a:pPr>
              <a:buFontTx/>
              <a:buNone/>
            </a:pPr>
            <a:r>
              <a:rPr lang="en-US" sz="2400" b="1" dirty="0">
                <a:ea typeface="ＭＳ Ｐゴシック" pitchFamily="-111" charset="-128"/>
                <a:cs typeface="ＭＳ Ｐゴシック" pitchFamily="-111" charset="-128"/>
              </a:rPr>
              <a:t>CONFIG(F, x, 0) = x</a:t>
            </a:r>
          </a:p>
          <a:p>
            <a:pPr>
              <a:buFontTx/>
              <a:buNone/>
            </a:pPr>
            <a:r>
              <a:rPr lang="en-US" sz="2400" b="1" dirty="0">
                <a:ea typeface="ＭＳ Ｐゴシック" pitchFamily="-111" charset="-128"/>
                <a:cs typeface="ＭＳ Ｐゴシック" pitchFamily="-111" charset="-128"/>
              </a:rPr>
              <a:t>CONFIG(F, x, y+1) = NEXT(F, CONFIG(F, x, y))</a:t>
            </a:r>
          </a:p>
          <a:p>
            <a:pPr>
              <a:buFontTx/>
              <a:buNone/>
            </a:pPr>
            <a:endParaRPr lang="en-US" sz="2400" b="1"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The number of the configuration on which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halts is</a:t>
            </a:r>
          </a:p>
          <a:p>
            <a:pPr>
              <a:buFontTx/>
              <a:buNone/>
            </a:pPr>
            <a:r>
              <a:rPr lang="en-US" sz="2400" b="1" dirty="0">
                <a:ea typeface="ＭＳ Ｐゴシック" pitchFamily="-111" charset="-128"/>
                <a:cs typeface="ＭＳ Ｐゴシック" pitchFamily="-111" charset="-128"/>
              </a:rPr>
              <a:t>HALT(F,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y [CONFIG(F, x, y) == CONFIG(F, x, y+1)]</a:t>
            </a:r>
          </a:p>
          <a:p>
            <a:pPr marL="0" indent="0">
              <a:buFontTx/>
              <a:buNone/>
            </a:pPr>
            <a:r>
              <a:rPr lang="en-US" sz="2400" b="1" i="1" dirty="0">
                <a:solidFill>
                  <a:srgbClr val="FF0000"/>
                </a:solidFill>
                <a:ea typeface="ＭＳ Ｐゴシック" pitchFamily="-111" charset="-128"/>
                <a:cs typeface="ＭＳ Ｐゴシック" pitchFamily="-111" charset="-128"/>
              </a:rPr>
              <a:t>This assumes we converge to a fixed point as our means of halting. Of course, no applicable rule meets this definition as the n+1-st rule divides and then multiplies the latest value by 1.</a:t>
            </a:r>
            <a:endParaRPr lang="en-US" sz="2400" b="1" i="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065543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2803" name="Slide Number Placeholder 5"/>
          <p:cNvSpPr>
            <a:spLocks noGrp="1"/>
          </p:cNvSpPr>
          <p:nvPr>
            <p:ph type="sldNum" sz="quarter" idx="12"/>
          </p:nvPr>
        </p:nvSpPr>
        <p:spPr>
          <a:noFill/>
        </p:spPr>
        <p:txBody>
          <a:bodyPr/>
          <a:lstStyle/>
          <a:p>
            <a:fld id="{6D814A30-0D8C-D64D-983C-F22D0268B3B3}" type="slidenum">
              <a:rPr lang="en-US">
                <a:latin typeface="Arial" pitchFamily="-111" charset="0"/>
                <a:ea typeface="ＭＳ Ｐゴシック" pitchFamily="-111" charset="-128"/>
                <a:cs typeface="ＭＳ Ｐゴシック" pitchFamily="-111" charset="-128"/>
              </a:rPr>
              <a:pPr/>
              <a:t>338</a:t>
            </a:fld>
            <a:endParaRPr lang="en-US">
              <a:latin typeface="Arial" pitchFamily="-111" charset="0"/>
              <a:ea typeface="ＭＳ Ｐゴシック" pitchFamily="-111" charset="-128"/>
              <a:cs typeface="ＭＳ Ｐゴシック" pitchFamily="-111" charset="-128"/>
            </a:endParaRPr>
          </a:p>
        </p:txBody>
      </p:sp>
      <p:sp>
        <p:nvSpPr>
          <p:cNvPr id="3328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3</a:t>
            </a:r>
          </a:p>
        </p:txBody>
      </p:sp>
      <p:sp>
        <p:nvSpPr>
          <p:cNvPr id="332805"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 Universal Machine that simulates an arbitrary Factor System, Turing Machine, Register Machine, Recursive Function can then be defined by </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(F, x) =  </a:t>
            </a:r>
            <a:r>
              <a:rPr lang="en-US" sz="2400" b="1" dirty="0" err="1">
                <a:ea typeface="ＭＳ Ｐゴシック" pitchFamily="-111" charset="-128"/>
                <a:cs typeface="ＭＳ Ｐゴシック" pitchFamily="-111" charset="-128"/>
              </a:rPr>
              <a:t>exp</a:t>
            </a:r>
            <a:r>
              <a:rPr lang="en-US" sz="2400" b="1" dirty="0">
                <a:ea typeface="ＭＳ Ｐゴシック" pitchFamily="-111" charset="-128"/>
                <a:cs typeface="ＭＳ Ｐゴシック" pitchFamily="-111" charset="-128"/>
              </a:rPr>
              <a:t> ( CONFIG ( F, x, HALT ( F, x ) ), 0)</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This assumes that the answer will be returned as the exponent of the only even prime,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We can fix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for any given Factor System that we wish to simulate.  It is that ability that makes this function universal.</a:t>
            </a:r>
          </a:p>
        </p:txBody>
      </p:sp>
      <p:sp>
        <p:nvSpPr>
          <p:cNvPr id="332806" name="Date Placeholder 3"/>
          <p:cNvSpPr>
            <a:spLocks noGrp="1"/>
          </p:cNvSpPr>
          <p:nvPr>
            <p:ph type="dt" sz="quarter" idx="10"/>
          </p:nvPr>
        </p:nvSpPr>
        <p:spPr>
          <a:noFill/>
        </p:spPr>
        <p:txBody>
          <a:bodyPr/>
          <a:lstStyle/>
          <a:p>
            <a:fld id="{AB6D3D02-C945-A64A-8BF0-185AE51BC72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47237190"/>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339</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FRS Subtraction</a:t>
            </a:r>
          </a:p>
        </p:txBody>
      </p:sp>
      <p:sp>
        <p:nvSpPr>
          <p:cNvPr id="328709" name="Rectangle 3"/>
          <p:cNvSpPr>
            <a:spLocks noGrp="1" noChangeArrowheads="1"/>
          </p:cNvSpPr>
          <p:nvPr>
            <p:ph type="body" idx="1"/>
          </p:nvPr>
        </p:nvSpPr>
        <p:spPr>
          <a:xfrm>
            <a:off x="914400" y="1295400"/>
            <a:ext cx="8229600" cy="4525963"/>
          </a:xfrm>
        </p:spPr>
        <p:txBody>
          <a:bodyPr/>
          <a:lstStyle/>
          <a:p>
            <a:pPr>
              <a:lnSpc>
                <a:spcPct val="90000"/>
              </a:lnSpc>
            </a:pP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a</a:t>
            </a:r>
            <a:r>
              <a:rPr lang="en-US" sz="2000" b="1" dirty="0">
                <a:ea typeface="ＭＳ Ｐゴシック" pitchFamily="-111" charset="-128"/>
                <a:cs typeface="ＭＳ Ｐゴシック" pitchFamily="-111" charset="-128"/>
              </a:rPr>
              <a:t>5</a:t>
            </a:r>
            <a:r>
              <a:rPr lang="en-US" sz="2000" b="1" baseline="30000" dirty="0">
                <a:ea typeface="ＭＳ Ｐゴシック" pitchFamily="-111" charset="-128"/>
                <a:cs typeface="ＭＳ Ｐゴシック" pitchFamily="-111" charset="-128"/>
              </a:rPr>
              <a:t>b</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a-b</a:t>
            </a:r>
            <a:r>
              <a:rPr lang="en-US" sz="2000" b="1" dirty="0">
                <a:ea typeface="ＭＳ Ｐゴシック" pitchFamily="-111" charset="-128"/>
                <a:cs typeface="ＭＳ Ｐゴシック" pitchFamily="-111" charset="-128"/>
                <a:sym typeface="Symbol" pitchFamily="-111" charset="2"/>
              </a:rPr>
              <a:t> </a:t>
            </a:r>
            <a:br>
              <a:rPr lang="en-US" sz="2000" b="1" dirty="0">
                <a:ea typeface="ＭＳ Ｐゴシック" pitchFamily="-111" charset="-128"/>
                <a:cs typeface="ＭＳ Ｐゴシック" pitchFamily="-111" charset="-128"/>
                <a:sym typeface="Symbol" pitchFamily="-111" charset="2"/>
              </a:rPr>
            </a:br>
            <a:r>
              <a:rPr lang="en-US" sz="2000" b="1" dirty="0">
                <a:ea typeface="ＭＳ Ｐゴシック" pitchFamily="-111" charset="-128"/>
                <a:cs typeface="ＭＳ Ｐゴシック" pitchFamily="-111" charset="-128"/>
                <a:sym typeface="Symbol" pitchFamily="-111" charset="2"/>
              </a:rPr>
              <a:t>3*5x </a:t>
            </a:r>
            <a:r>
              <a:rPr lang="en-US" sz="2000" b="1" dirty="0" err="1">
                <a:sym typeface="Symbol" pitchFamily="-111" charset="2"/>
              </a:rPr>
              <a:t></a:t>
            </a:r>
            <a:r>
              <a:rPr lang="en-US" sz="2000" b="1" dirty="0"/>
              <a:t> </a:t>
            </a:r>
            <a:r>
              <a:rPr lang="en-US" sz="2000" b="1" dirty="0" err="1"/>
              <a:t>x</a:t>
            </a:r>
            <a:r>
              <a:rPr lang="en-US" sz="2000" b="1" dirty="0"/>
              <a:t> or 1/15</a:t>
            </a:r>
            <a:br>
              <a:rPr lang="en-US" sz="2000" b="1" dirty="0"/>
            </a:br>
            <a:r>
              <a:rPr lang="en-US" sz="2000" b="1" dirty="0"/>
              <a:t>5x </a:t>
            </a:r>
            <a:r>
              <a:rPr lang="en-US" sz="2000" b="1" dirty="0" err="1">
                <a:sym typeface="Symbol" pitchFamily="-111" charset="2"/>
              </a:rPr>
              <a:t></a:t>
            </a:r>
            <a:r>
              <a:rPr lang="en-US" sz="2000" b="1" dirty="0"/>
              <a:t> </a:t>
            </a:r>
            <a:r>
              <a:rPr lang="en-US" sz="2000" b="1" dirty="0" err="1"/>
              <a:t>x</a:t>
            </a:r>
            <a:r>
              <a:rPr lang="en-US" sz="2000" b="1" dirty="0"/>
              <a:t> or 1/5</a:t>
            </a:r>
            <a:br>
              <a:rPr lang="en-US" sz="2000" b="1" dirty="0"/>
            </a:br>
            <a:r>
              <a:rPr lang="en-US" sz="2000" b="1" dirty="0"/>
              <a:t>3x </a:t>
            </a:r>
            <a:r>
              <a:rPr lang="en-US" sz="2000" b="1" dirty="0" err="1">
                <a:sym typeface="Symbol" pitchFamily="-111" charset="2"/>
              </a:rPr>
              <a:t></a:t>
            </a:r>
            <a:r>
              <a:rPr lang="en-US" sz="2000" b="1" dirty="0"/>
              <a:t> 2x or 2/3</a:t>
            </a:r>
          </a:p>
          <a:p>
            <a:pPr>
              <a:lnSpc>
                <a:spcPct val="90000"/>
              </a:lnSpc>
            </a:pPr>
            <a:r>
              <a:rPr lang="en-US" sz="2000" b="1" dirty="0">
                <a:ea typeface="ＭＳ Ｐゴシック" pitchFamily="-111" charset="-128"/>
                <a:cs typeface="ＭＳ Ｐゴシック" pitchFamily="-111" charset="-128"/>
              </a:rPr>
              <a:t>Encode F = 2</a:t>
            </a:r>
            <a:r>
              <a:rPr lang="en-US" sz="2000" b="1" baseline="30000" dirty="0">
                <a:ea typeface="ＭＳ Ｐゴシック" pitchFamily="-111" charset="-128"/>
                <a:cs typeface="ＭＳ Ｐゴシック" pitchFamily="-111" charset="-128"/>
              </a:rPr>
              <a:t>3 </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15 </a:t>
            </a:r>
            <a:r>
              <a:rPr lang="en-US" sz="2000" b="1" dirty="0">
                <a:ea typeface="ＭＳ Ｐゴシック" pitchFamily="-111" charset="-128"/>
                <a:cs typeface="ＭＳ Ｐゴシック" pitchFamily="-111" charset="-128"/>
              </a:rPr>
              <a:t>5</a:t>
            </a:r>
            <a:r>
              <a:rPr lang="en-US" sz="2000" b="1" baseline="30000" dirty="0">
                <a:ea typeface="ＭＳ Ｐゴシック" pitchFamily="-111" charset="-128"/>
                <a:cs typeface="ＭＳ Ｐゴシック" pitchFamily="-111" charset="-128"/>
              </a:rPr>
              <a:t>1 </a:t>
            </a:r>
            <a:r>
              <a:rPr lang="en-US" sz="2000" b="1" dirty="0">
                <a:ea typeface="ＭＳ Ｐゴシック" pitchFamily="-111" charset="-128"/>
                <a:cs typeface="ＭＳ Ｐゴシック" pitchFamily="-111" charset="-128"/>
              </a:rPr>
              <a:t>7</a:t>
            </a:r>
            <a:r>
              <a:rPr lang="en-US" sz="2000" b="1" baseline="30000" dirty="0">
                <a:ea typeface="ＭＳ Ｐゴシック" pitchFamily="-111" charset="-128"/>
                <a:cs typeface="ＭＳ Ｐゴシック" pitchFamily="-111" charset="-128"/>
              </a:rPr>
              <a:t>5 </a:t>
            </a:r>
            <a:r>
              <a:rPr lang="en-US" sz="2000" b="1" dirty="0">
                <a:ea typeface="ＭＳ Ｐゴシック" pitchFamily="-111" charset="-128"/>
                <a:cs typeface="ＭＳ Ｐゴシック" pitchFamily="-111" charset="-128"/>
              </a:rPr>
              <a:t>11</a:t>
            </a:r>
            <a:r>
              <a:rPr lang="en-US" sz="2000" b="1" baseline="30000" dirty="0">
                <a:ea typeface="ＭＳ Ｐゴシック" pitchFamily="-111" charset="-128"/>
                <a:cs typeface="ＭＳ Ｐゴシック" pitchFamily="-111" charset="-128"/>
              </a:rPr>
              <a:t>1 </a:t>
            </a:r>
            <a:r>
              <a:rPr lang="en-US" sz="2000" b="1" dirty="0">
                <a:ea typeface="ＭＳ Ｐゴシック" pitchFamily="-111" charset="-128"/>
                <a:cs typeface="ＭＳ Ｐゴシック" pitchFamily="-111" charset="-128"/>
              </a:rPr>
              <a:t>13</a:t>
            </a:r>
            <a:r>
              <a:rPr lang="en-US" sz="2000" b="1" baseline="30000" dirty="0">
                <a:ea typeface="ＭＳ Ｐゴシック" pitchFamily="-111" charset="-128"/>
                <a:cs typeface="ＭＳ Ｐゴシック" pitchFamily="-111" charset="-128"/>
              </a:rPr>
              <a:t>3 </a:t>
            </a:r>
            <a:r>
              <a:rPr lang="en-US" sz="2000" b="1" dirty="0">
                <a:ea typeface="ＭＳ Ｐゴシック" pitchFamily="-111" charset="-128"/>
                <a:cs typeface="ＭＳ Ｐゴシック" pitchFamily="-111" charset="-128"/>
              </a:rPr>
              <a:t>17</a:t>
            </a:r>
            <a:r>
              <a:rPr lang="en-US" sz="2000" b="1" baseline="30000" dirty="0">
                <a:ea typeface="ＭＳ Ｐゴシック" pitchFamily="-111" charset="-128"/>
                <a:cs typeface="ＭＳ Ｐゴシック" pitchFamily="-111" charset="-128"/>
              </a:rPr>
              <a:t>2 </a:t>
            </a:r>
            <a:r>
              <a:rPr lang="en-US" sz="2000" b="1" dirty="0">
                <a:ea typeface="ＭＳ Ｐゴシック" pitchFamily="-111" charset="-128"/>
                <a:cs typeface="ＭＳ Ｐゴシック" pitchFamily="-111" charset="-128"/>
              </a:rPr>
              <a:t>19</a:t>
            </a:r>
            <a:r>
              <a:rPr lang="en-US" sz="2000" b="1" baseline="30000" dirty="0">
                <a:ea typeface="ＭＳ Ｐゴシック" pitchFamily="-111" charset="-128"/>
                <a:cs typeface="ＭＳ Ｐゴシック" pitchFamily="-111" charset="-128"/>
              </a:rPr>
              <a:t>1 </a:t>
            </a:r>
            <a:r>
              <a:rPr lang="en-US" sz="2000" b="1" dirty="0">
                <a:ea typeface="ＭＳ Ｐゴシック" pitchFamily="-111" charset="-128"/>
                <a:cs typeface="ＭＳ Ｐゴシック" pitchFamily="-111" charset="-128"/>
              </a:rPr>
              <a:t>23</a:t>
            </a:r>
            <a:r>
              <a:rPr lang="en-US" sz="2000" b="1" baseline="30000" dirty="0">
                <a:ea typeface="ＭＳ Ｐゴシック" pitchFamily="-111" charset="-128"/>
                <a:cs typeface="ＭＳ Ｐゴシック" pitchFamily="-111" charset="-128"/>
              </a:rPr>
              <a:t>1</a:t>
            </a:r>
            <a:endParaRPr lang="en-US" sz="2000" b="1" dirty="0">
              <a:ea typeface="ＭＳ Ｐゴシック" pitchFamily="-111" charset="-128"/>
              <a:cs typeface="ＭＳ Ｐゴシック" pitchFamily="-111" charset="-128"/>
            </a:endParaRPr>
          </a:p>
          <a:p>
            <a:pPr>
              <a:lnSpc>
                <a:spcPct val="90000"/>
              </a:lnSpc>
            </a:pPr>
            <a:r>
              <a:rPr lang="en-US" sz="2000" b="1" dirty="0">
                <a:ea typeface="ＭＳ Ｐゴシック" pitchFamily="-111" charset="-128"/>
                <a:cs typeface="ＭＳ Ｐゴシック" pitchFamily="-111" charset="-128"/>
              </a:rPr>
              <a:t>Consider a=4, </a:t>
            </a:r>
            <a:r>
              <a:rPr lang="en-US" sz="2000" b="1" dirty="0" err="1">
                <a:ea typeface="ＭＳ Ｐゴシック" pitchFamily="-111" charset="-128"/>
                <a:cs typeface="ＭＳ Ｐゴシック" pitchFamily="-111" charset="-128"/>
              </a:rPr>
              <a:t>b</a:t>
            </a:r>
            <a:r>
              <a:rPr lang="en-US" sz="2000" b="1" dirty="0">
                <a:ea typeface="ＭＳ Ｐゴシック" pitchFamily="-111" charset="-128"/>
                <a:cs typeface="ＭＳ Ｐゴシック" pitchFamily="-111" charset="-128"/>
              </a:rPr>
              <a:t>=2</a:t>
            </a:r>
            <a:endParaRPr lang="en-US" sz="2000" dirty="0">
              <a:ea typeface="ＭＳ Ｐゴシック" pitchFamily="-111" charset="-128"/>
              <a:cs typeface="ＭＳ Ｐゴシック" pitchFamily="-111" charset="-128"/>
            </a:endParaRPr>
          </a:p>
          <a:p>
            <a:pPr>
              <a:lnSpc>
                <a:spcPct val="90000"/>
              </a:lnSpc>
            </a:pPr>
            <a:r>
              <a:rPr lang="en-US" sz="2000" b="1" dirty="0">
                <a:ea typeface="ＭＳ Ｐゴシック" pitchFamily="-111" charset="-128"/>
                <a:cs typeface="ＭＳ Ｐゴシック" pitchFamily="-111" charset="-128"/>
              </a:rPr>
              <a:t>RULE(F,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 4)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2*z-1) | </a:t>
            </a:r>
            <a:r>
              <a:rPr lang="en-US" sz="2000" b="1"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RULE (F,3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1, as 15 divides 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a:t>
            </a:r>
            <a:endParaRPr lang="en-US" sz="2000" dirty="0">
              <a:ea typeface="ＭＳ Ｐゴシック" pitchFamily="-111" charset="-128"/>
              <a:cs typeface="ＭＳ Ｐゴシック" pitchFamily="-111" charset="-128"/>
            </a:endParaRPr>
          </a:p>
          <a:p>
            <a:pPr>
              <a:lnSpc>
                <a:spcPct val="90000"/>
              </a:lnSpc>
            </a:pPr>
            <a:r>
              <a:rPr lang="en-US" sz="2000" b="1" dirty="0">
                <a:ea typeface="ＭＳ Ｐゴシック" pitchFamily="-111" charset="-128"/>
                <a:cs typeface="ＭＳ Ｐゴシック" pitchFamily="-111" charset="-128"/>
              </a:rPr>
              <a:t>NEXT(F, x) = (x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x)-1))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15 * 1) = 3</a:t>
            </a:r>
            <a:r>
              <a:rPr lang="en-US" sz="2000" b="1" baseline="30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5</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NEXT(F,3</a:t>
            </a:r>
            <a:r>
              <a:rPr lang="en-US" sz="2000" b="1" baseline="30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(3</a:t>
            </a:r>
            <a:r>
              <a:rPr lang="en-US" sz="2000" b="1" baseline="30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15 * 1) = 3</a:t>
            </a:r>
            <a:r>
              <a:rPr lang="en-US" sz="2000" b="1" baseline="30000" dirty="0">
                <a:ea typeface="ＭＳ Ｐゴシック" pitchFamily="-111" charset="-128"/>
                <a:cs typeface="ＭＳ Ｐゴシック" pitchFamily="-111" charset="-128"/>
              </a:rPr>
              <a:t>2</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NEXT(F,3</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(3</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3 * 2) = 2</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2</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(2</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3 * 2) = 2</a:t>
            </a:r>
            <a:r>
              <a:rPr lang="en-US" sz="2000" b="1" baseline="30000" dirty="0">
                <a:ea typeface="ＭＳ Ｐゴシック" pitchFamily="-111" charset="-128"/>
                <a:cs typeface="ＭＳ Ｐゴシック" pitchFamily="-111" charset="-128"/>
              </a:rPr>
              <a:t>2</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2</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(2</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1 * 1) = 2</a:t>
            </a:r>
            <a:r>
              <a:rPr lang="en-US" sz="2000" b="1" baseline="30000" dirty="0">
                <a:ea typeface="ＭＳ Ｐゴシック" pitchFamily="-111" charset="-128"/>
                <a:cs typeface="ＭＳ Ｐゴシック" pitchFamily="-111" charset="-128"/>
              </a:rPr>
              <a:t>2</a:t>
            </a:r>
            <a:endParaRPr lang="en-US" sz="2000" dirty="0">
              <a:ea typeface="ＭＳ Ｐゴシック" pitchFamily="-111" charset="-128"/>
              <a:cs typeface="ＭＳ Ｐゴシック" pitchFamily="-111" charset="-128"/>
            </a:endParaRPr>
          </a:p>
          <a:p>
            <a:pPr>
              <a:lnSpc>
                <a:spcPct val="90000"/>
              </a:lnSpc>
            </a:pPr>
            <a:endParaRPr lang="en-US" sz="2000" b="1" dirty="0">
              <a:ea typeface="ＭＳ Ｐゴシック" pitchFamily="-111" charset="-128"/>
              <a:cs typeface="ＭＳ Ｐゴシック" pitchFamily="-111" charset="-128"/>
            </a:endParaRP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19980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ea typeface="ＭＳ Ｐゴシック" pitchFamily="-111" charset="-128"/>
                <a:cs typeface="ＭＳ Ｐゴシック" pitchFamily="-111" charset="-128"/>
              </a:rPr>
              <a:t>Research Territory</a:t>
            </a:r>
          </a:p>
        </p:txBody>
      </p:sp>
      <p:sp>
        <p:nvSpPr>
          <p:cNvPr id="138243" name="Content Placeholder 2"/>
          <p:cNvSpPr>
            <a:spLocks noGrp="1"/>
          </p:cNvSpPr>
          <p:nvPr>
            <p:ph idx="1"/>
          </p:nvPr>
        </p:nvSpPr>
        <p:spPr/>
        <p:txBody>
          <a:bodyPr/>
          <a:lstStyle/>
          <a:p>
            <a:pPr lvl="1" eaLnBrk="1" hangingPunct="1">
              <a:lnSpc>
                <a:spcPct val="90000"/>
              </a:lnSpc>
              <a:buFont typeface="Times" pitchFamily="-111" charset="0"/>
              <a:buNone/>
            </a:pPr>
            <a:r>
              <a:rPr lang="en-US" dirty="0"/>
              <a:t>	</a:t>
            </a:r>
            <a:r>
              <a:rPr lang="en-US" b="1" dirty="0"/>
              <a:t>Decidable – </a:t>
            </a:r>
            <a:r>
              <a:rPr lang="en-US" b="1" dirty="0" err="1"/>
              <a:t>vs</a:t>
            </a:r>
            <a:r>
              <a:rPr lang="en-US" b="1" dirty="0"/>
              <a:t> – </a:t>
            </a:r>
            <a:r>
              <a:rPr lang="en-US" b="1" dirty="0" err="1"/>
              <a:t>Undecidable</a:t>
            </a:r>
            <a:r>
              <a:rPr lang="en-US" b="1" dirty="0"/>
              <a:t>     </a:t>
            </a:r>
          </a:p>
          <a:p>
            <a:pPr lvl="1" eaLnBrk="1" hangingPunct="1">
              <a:lnSpc>
                <a:spcPct val="90000"/>
              </a:lnSpc>
              <a:buFont typeface="Times" pitchFamily="-111" charset="0"/>
              <a:buNone/>
            </a:pPr>
            <a:r>
              <a:rPr lang="en-US" b="1" dirty="0"/>
              <a:t>			(area of Computability Theory)</a:t>
            </a:r>
          </a:p>
          <a:p>
            <a:pPr lvl="1" eaLnBrk="1" hangingPunct="1">
              <a:lnSpc>
                <a:spcPct val="90000"/>
              </a:lnSpc>
            </a:pPr>
            <a:endParaRPr lang="en-US" b="1" dirty="0"/>
          </a:p>
          <a:p>
            <a:pPr lvl="1" eaLnBrk="1" hangingPunct="1">
              <a:lnSpc>
                <a:spcPct val="90000"/>
              </a:lnSpc>
              <a:buFont typeface="Times" pitchFamily="-111" charset="0"/>
              <a:buNone/>
            </a:pPr>
            <a:r>
              <a:rPr lang="en-US" b="1" dirty="0"/>
              <a:t>	Exponential – </a:t>
            </a:r>
            <a:r>
              <a:rPr lang="en-US" b="1" dirty="0" err="1"/>
              <a:t>vs</a:t>
            </a:r>
            <a:r>
              <a:rPr lang="en-US" b="1" dirty="0"/>
              <a:t> – polynomial   </a:t>
            </a:r>
          </a:p>
          <a:p>
            <a:pPr lvl="1" eaLnBrk="1" hangingPunct="1">
              <a:lnSpc>
                <a:spcPct val="90000"/>
              </a:lnSpc>
              <a:buFont typeface="Times" pitchFamily="-111" charset="0"/>
              <a:buNone/>
            </a:pPr>
            <a:r>
              <a:rPr lang="en-US" b="1" dirty="0"/>
              <a:t>			(area of Computational Complexity)</a:t>
            </a:r>
          </a:p>
          <a:p>
            <a:pPr lvl="1" eaLnBrk="1" hangingPunct="1">
              <a:lnSpc>
                <a:spcPct val="90000"/>
              </a:lnSpc>
            </a:pPr>
            <a:endParaRPr lang="en-US" b="1" dirty="0"/>
          </a:p>
          <a:p>
            <a:pPr lvl="1" eaLnBrk="1" hangingPunct="1">
              <a:lnSpc>
                <a:spcPct val="90000"/>
              </a:lnSpc>
              <a:buFont typeface="Times" pitchFamily="-111" charset="0"/>
              <a:buNone/>
            </a:pPr>
            <a:r>
              <a:rPr lang="en-US" b="1" dirty="0"/>
              <a:t>	For “easy” problems, we want to determine lower and upper bounds on complexity and develop best Algorithms</a:t>
            </a:r>
          </a:p>
          <a:p>
            <a:pPr lvl="1" eaLnBrk="1" hangingPunct="1">
              <a:lnSpc>
                <a:spcPct val="90000"/>
              </a:lnSpc>
              <a:buFont typeface="Times" pitchFamily="-111" charset="0"/>
              <a:buNone/>
            </a:pPr>
            <a:r>
              <a:rPr lang="en-US" b="1" dirty="0"/>
              <a:t>			(area of Algorithm Design/Analysis)</a:t>
            </a:r>
          </a:p>
        </p:txBody>
      </p:sp>
      <p:sp>
        <p:nvSpPr>
          <p:cNvPr id="138244" name="Date Placeholder 3"/>
          <p:cNvSpPr>
            <a:spLocks noGrp="1"/>
          </p:cNvSpPr>
          <p:nvPr>
            <p:ph type="dt" sz="quarter" idx="10"/>
          </p:nvPr>
        </p:nvSpPr>
        <p:spPr>
          <a:noFill/>
        </p:spPr>
        <p:txBody>
          <a:bodyPr/>
          <a:lstStyle/>
          <a:p>
            <a:fld id="{ADEECFCF-3AD9-3E4F-ABD9-6E064A09A10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382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8246" name="Slide Number Placeholder 5"/>
          <p:cNvSpPr>
            <a:spLocks noGrp="1"/>
          </p:cNvSpPr>
          <p:nvPr>
            <p:ph type="sldNum" sz="quarter" idx="12"/>
          </p:nvPr>
        </p:nvSpPr>
        <p:spPr>
          <a:noFill/>
        </p:spPr>
        <p:txBody>
          <a:bodyPr/>
          <a:lstStyle/>
          <a:p>
            <a:fld id="{E49907BD-CB1C-C943-9475-B28D7D7D8E02}" type="slidenum">
              <a:rPr lang="en-US">
                <a:latin typeface="Arial" pitchFamily="-111" charset="0"/>
                <a:ea typeface="ＭＳ Ｐゴシック" pitchFamily="-111" charset="-128"/>
                <a:cs typeface="ＭＳ Ｐゴシック" pitchFamily="-111" charset="-128"/>
              </a:rPr>
              <a:pPr/>
              <a:t>34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77134101"/>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340</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Rest of simulation</a:t>
            </a:r>
          </a:p>
        </p:txBody>
      </p:sp>
      <p:sp>
        <p:nvSpPr>
          <p:cNvPr id="330757" name="Rectangle 3"/>
          <p:cNvSpPr>
            <a:spLocks noGrp="1" noChangeArrowheads="1"/>
          </p:cNvSpPr>
          <p:nvPr>
            <p:ph type="body" idx="1"/>
          </p:nvPr>
        </p:nvSpPr>
        <p:spPr/>
        <p:txBody>
          <a:bodyPr/>
          <a:lstStyle/>
          <a:p>
            <a:r>
              <a:rPr lang="en-US" sz="2400" b="1" dirty="0">
                <a:ea typeface="ＭＳ Ｐゴシック" pitchFamily="-111" charset="-128"/>
                <a:cs typeface="ＭＳ Ｐゴシック" pitchFamily="-111" charset="-128"/>
              </a:rPr>
              <a:t>CONFIG(F,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0) = </a:t>
            </a:r>
            <a:r>
              <a:rPr lang="en-US" sz="2400" b="1" dirty="0" err="1">
                <a:ea typeface="ＭＳ Ｐゴシック" pitchFamily="-111" charset="-128"/>
                <a:cs typeface="ＭＳ Ｐゴシック" pitchFamily="-111" charset="-128"/>
              </a:rPr>
              <a:t>x</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y+1) = NEXT(F, CONFIG(F,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rPr>
              <a:t>))</a:t>
            </a:r>
          </a:p>
          <a:p>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,0) = 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,1) = 3</a:t>
            </a:r>
            <a:r>
              <a:rPr lang="en-US" sz="2400" b="1" baseline="30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,2) = 3</a:t>
            </a:r>
            <a:r>
              <a:rPr lang="en-US" sz="2400" b="1" baseline="30000" dirty="0">
                <a:ea typeface="ＭＳ Ｐゴシック" pitchFamily="-111" charset="-128"/>
                <a:cs typeface="ＭＳ Ｐゴシック" pitchFamily="-111" charset="-128"/>
              </a:rPr>
              <a:t>2</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,3) = 2</a:t>
            </a:r>
            <a:r>
              <a:rPr lang="en-US" sz="2400" b="1" baseline="3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1</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,4) = 2</a:t>
            </a:r>
            <a:r>
              <a:rPr lang="en-US" sz="2400" b="1" baseline="30000" dirty="0">
                <a:ea typeface="ＭＳ Ｐゴシック" pitchFamily="-111" charset="-128"/>
                <a:cs typeface="ＭＳ Ｐゴシック" pitchFamily="-111" charset="-128"/>
              </a:rPr>
              <a:t>2</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,5) = 2</a:t>
            </a:r>
            <a:r>
              <a:rPr lang="en-US" sz="2400" b="1" baseline="30000" dirty="0">
                <a:ea typeface="ＭＳ Ｐゴシック" pitchFamily="-111" charset="-128"/>
                <a:cs typeface="ＭＳ Ｐゴシック" pitchFamily="-111" charset="-128"/>
              </a:rPr>
              <a:t>2</a:t>
            </a:r>
            <a:endParaRPr lang="en-US" dirty="0">
              <a:ea typeface="ＭＳ Ｐゴシック" pitchFamily="-111" charset="-128"/>
              <a:cs typeface="ＭＳ Ｐゴシック" pitchFamily="-111" charset="-128"/>
            </a:endParaRPr>
          </a:p>
          <a:p>
            <a:r>
              <a:rPr lang="en-US" sz="2400" b="1" dirty="0">
                <a:ea typeface="ＭＳ Ｐゴシック" pitchFamily="-111" charset="-128"/>
                <a:cs typeface="ＭＳ Ｐゴシック" pitchFamily="-111" charset="-128"/>
              </a:rPr>
              <a:t>HALT(F,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rPr>
              <a:t>y[CONFIG(F,x,y</a:t>
            </a:r>
            <a:r>
              <a:rPr lang="en-US" sz="2400" b="1" dirty="0">
                <a:ea typeface="ＭＳ Ｐゴシック" pitchFamily="-111" charset="-128"/>
                <a:cs typeface="ＭＳ Ｐゴシック" pitchFamily="-111" charset="-128"/>
              </a:rPr>
              <a:t>)==CONFIG(F,x,y+1)] = 4</a:t>
            </a:r>
          </a:p>
          <a:p>
            <a:r>
              <a:rPr lang="en-US" sz="2400" b="1" dirty="0" err="1">
                <a:ea typeface="ＭＳ Ｐゴシック" pitchFamily="-111" charset="-128"/>
                <a:cs typeface="ＭＳ Ｐゴシック" pitchFamily="-111" charset="-128"/>
              </a:rPr>
              <a:t>Univ(F</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  exp ( CONFIG ( 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HALT ( 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 ), 0)</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exp(2</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,0) = 2</a:t>
            </a:r>
          </a:p>
          <a:p>
            <a:endParaRPr lang="en-US" sz="2400" b="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98146502"/>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4851" name="Slide Number Placeholder 5"/>
          <p:cNvSpPr>
            <a:spLocks noGrp="1"/>
          </p:cNvSpPr>
          <p:nvPr>
            <p:ph type="sldNum" sz="quarter" idx="12"/>
          </p:nvPr>
        </p:nvSpPr>
        <p:spPr>
          <a:noFill/>
        </p:spPr>
        <p:txBody>
          <a:bodyPr/>
          <a:lstStyle/>
          <a:p>
            <a:fld id="{C22AF5BD-3B44-7044-9E04-7FD7B51791E1}" type="slidenum">
              <a:rPr lang="en-US">
                <a:latin typeface="Arial" pitchFamily="-111" charset="0"/>
                <a:ea typeface="ＭＳ Ｐゴシック" pitchFamily="-111" charset="-128"/>
                <a:cs typeface="ＭＳ Ｐゴシック" pitchFamily="-111" charset="-128"/>
              </a:rPr>
              <a:pPr/>
              <a:t>341</a:t>
            </a:fld>
            <a:endParaRPr lang="en-US">
              <a:latin typeface="Arial" pitchFamily="-111" charset="0"/>
              <a:ea typeface="ＭＳ Ｐゴシック" pitchFamily="-111" charset="-128"/>
              <a:cs typeface="ＭＳ Ｐゴシック" pitchFamily="-111" charset="-128"/>
            </a:endParaRPr>
          </a:p>
        </p:txBody>
      </p:sp>
      <p:sp>
        <p:nvSpPr>
          <p:cNvPr id="3348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Simplicity of Universal</a:t>
            </a:r>
          </a:p>
        </p:txBody>
      </p:sp>
      <p:sp>
        <p:nvSpPr>
          <p:cNvPr id="334853"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A side result is that every computable (recursive) function can be expressed in the form</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G(</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y H(x, y))</a:t>
            </a:r>
            <a:br>
              <a:rPr lang="en-US" b="1"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H</a:t>
            </a:r>
            <a:r>
              <a:rPr lang="en-US" dirty="0">
                <a:ea typeface="ＭＳ Ｐゴシック" pitchFamily="-111" charset="-128"/>
                <a:cs typeface="ＭＳ Ｐゴシック" pitchFamily="-111" charset="-128"/>
              </a:rPr>
              <a:t> are primitive recursive. </a:t>
            </a:r>
          </a:p>
        </p:txBody>
      </p:sp>
      <p:sp>
        <p:nvSpPr>
          <p:cNvPr id="334854" name="Date Placeholder 3"/>
          <p:cNvSpPr>
            <a:spLocks noGrp="1"/>
          </p:cNvSpPr>
          <p:nvPr>
            <p:ph type="dt" sz="quarter" idx="10"/>
          </p:nvPr>
        </p:nvSpPr>
        <p:spPr>
          <a:noFill/>
        </p:spPr>
        <p:txBody>
          <a:bodyPr/>
          <a:lstStyle/>
          <a:p>
            <a:fld id="{474BC2E7-45D9-D740-A7D1-4F2D22EECC7C}"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3313214"/>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RECURSIVE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TURING</a:t>
            </a:r>
          </a:p>
        </p:txBody>
      </p:sp>
      <p:sp>
        <p:nvSpPr>
          <p:cNvPr id="336899"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76386907"/>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8947" name="Slide Number Placeholder 5"/>
          <p:cNvSpPr>
            <a:spLocks noGrp="1"/>
          </p:cNvSpPr>
          <p:nvPr>
            <p:ph type="sldNum" sz="quarter" idx="12"/>
          </p:nvPr>
        </p:nvSpPr>
        <p:spPr>
          <a:noFill/>
        </p:spPr>
        <p:txBody>
          <a:bodyPr/>
          <a:lstStyle/>
          <a:p>
            <a:fld id="{C85D8037-1C22-AC44-8528-7515DED0C5B0}" type="slidenum">
              <a:rPr lang="en-US">
                <a:latin typeface="Arial" pitchFamily="-111" charset="0"/>
                <a:ea typeface="ＭＳ Ｐゴシック" pitchFamily="-111" charset="-128"/>
                <a:cs typeface="ＭＳ Ｐゴシック" pitchFamily="-111" charset="-128"/>
              </a:rPr>
              <a:pPr/>
              <a:t>343</a:t>
            </a:fld>
            <a:endParaRPr lang="en-US">
              <a:latin typeface="Arial" pitchFamily="-111" charset="0"/>
              <a:ea typeface="ＭＳ Ｐゴシック" pitchFamily="-111" charset="-128"/>
              <a:cs typeface="ＭＳ Ｐゴシック" pitchFamily="-111" charset="-128"/>
            </a:endParaRPr>
          </a:p>
        </p:txBody>
      </p:sp>
      <p:sp>
        <p:nvSpPr>
          <p:cNvPr id="3389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Standard Turing Computation</a:t>
            </a:r>
          </a:p>
        </p:txBody>
      </p:sp>
      <p:sp>
        <p:nvSpPr>
          <p:cNvPr id="338949"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Our notion of standard Turing computability of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assumes that the machine starts with a tape containing the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inputs, </a:t>
            </a:r>
            <a:r>
              <a:rPr lang="en-US" sz="2800" b="1" dirty="0">
                <a:ea typeface="ＭＳ Ｐゴシック" pitchFamily="-111" charset="-128"/>
                <a:cs typeface="ＭＳ Ｐゴシック" pitchFamily="-111" charset="-128"/>
              </a:rPr>
              <a:t>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in the form</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and ends with</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y</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where </a:t>
            </a:r>
            <a:r>
              <a:rPr lang="en-US" sz="2800" b="1" dirty="0">
                <a:ea typeface="ＭＳ Ｐゴシック" pitchFamily="-111" charset="-128"/>
                <a:cs typeface="ＭＳ Ｐゴシック" pitchFamily="-111" charset="-128"/>
              </a:rPr>
              <a:t>y = F(x1,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a:t>
            </a:r>
          </a:p>
        </p:txBody>
      </p:sp>
      <p:sp>
        <p:nvSpPr>
          <p:cNvPr id="338950" name="Date Placeholder 3"/>
          <p:cNvSpPr>
            <a:spLocks noGrp="1"/>
          </p:cNvSpPr>
          <p:nvPr>
            <p:ph type="dt" sz="quarter" idx="10"/>
          </p:nvPr>
        </p:nvSpPr>
        <p:spPr>
          <a:noFill/>
        </p:spPr>
        <p:txBody>
          <a:bodyPr/>
          <a:lstStyle/>
          <a:p>
            <a:fld id="{7F32902A-8755-034C-A08C-15DFCA1B421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88640350"/>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7"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0998" name="Slide Number Placeholder 6"/>
          <p:cNvSpPr>
            <a:spLocks noGrp="1"/>
          </p:cNvSpPr>
          <p:nvPr>
            <p:ph type="sldNum" sz="quarter" idx="12"/>
          </p:nvPr>
        </p:nvSpPr>
        <p:spPr>
          <a:noFill/>
        </p:spPr>
        <p:txBody>
          <a:bodyPr/>
          <a:lstStyle/>
          <a:p>
            <a:fld id="{3F04ADFA-BE6F-B34D-B462-27C95A5F4B95}" type="slidenum">
              <a:rPr lang="en-US">
                <a:latin typeface="Arial" pitchFamily="-111" charset="0"/>
                <a:ea typeface="ＭＳ Ｐゴシック" pitchFamily="-111" charset="-128"/>
                <a:cs typeface="ＭＳ Ｐゴシック" pitchFamily="-111" charset="-128"/>
              </a:rPr>
              <a:pPr/>
              <a:t>344</a:t>
            </a:fld>
            <a:endParaRPr lang="en-US">
              <a:latin typeface="Arial" pitchFamily="-111" charset="0"/>
              <a:ea typeface="ＭＳ Ｐゴシック" pitchFamily="-111" charset="-128"/>
              <a:cs typeface="ＭＳ Ｐゴシック" pitchFamily="-111" charset="-128"/>
            </a:endParaRPr>
          </a:p>
        </p:txBody>
      </p:sp>
      <p:sp>
        <p:nvSpPr>
          <p:cNvPr id="340999"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Helpers</a:t>
            </a:r>
          </a:p>
        </p:txBody>
      </p:sp>
      <p:sp>
        <p:nvSpPr>
          <p:cNvPr id="341000" name="Rectangle 3"/>
          <p:cNvSpPr>
            <a:spLocks noGrp="1" noChangeArrowheads="1"/>
          </p:cNvSpPr>
          <p:nvPr>
            <p:ph type="body" sz="half" idx="1"/>
          </p:nvPr>
        </p:nvSpPr>
        <p:spPr>
          <a:xfrm>
            <a:off x="457200" y="1600200"/>
            <a:ext cx="8153400" cy="4525963"/>
          </a:xfrm>
        </p:spPr>
        <p:txBody>
          <a:bodyPr/>
          <a:lstStyle/>
          <a:p>
            <a:r>
              <a:rPr lang="en-US" sz="2000" dirty="0">
                <a:ea typeface="ＭＳ Ｐゴシック" pitchFamily="-111" charset="-128"/>
                <a:cs typeface="ＭＳ Ｐゴシック" pitchFamily="-111" charset="-128"/>
              </a:rPr>
              <a:t>To build our simulation we need to construct some useful submachines, in addition to the </a:t>
            </a:r>
            <a:r>
              <a:rPr lang="en-US" sz="2000" b="1" dirty="0">
                <a:latin typeface="Monotype Corsiva" pitchFamily="-111" charset="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C</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machines already defined.</a:t>
            </a:r>
          </a:p>
          <a:p>
            <a:r>
              <a:rPr lang="en-US" sz="2000" b="1" dirty="0">
                <a:ea typeface="ＭＳ Ｐゴシック" pitchFamily="-111" charset="-128"/>
                <a:cs typeface="ＭＳ Ｐゴシック" pitchFamily="-111" charset="-128"/>
              </a:rPr>
              <a:t>T</a:t>
            </a:r>
            <a:r>
              <a:rPr lang="en-US" sz="2000" dirty="0">
                <a:ea typeface="ＭＳ Ｐゴシック" pitchFamily="-111" charset="-128"/>
                <a:cs typeface="ＭＳ Ｐゴシック" pitchFamily="-111" charset="-128"/>
              </a:rPr>
              <a:t> -- translate moves a value left one tape square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0…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…?1</a:t>
            </a:r>
            <a:r>
              <a:rPr lang="en-US" sz="2000" b="1" baseline="30000" dirty="0">
                <a:ea typeface="ＭＳ Ｐゴシック" pitchFamily="-111" charset="-128"/>
                <a:cs typeface="ＭＳ Ｐゴシック" pitchFamily="-111" charset="-128"/>
              </a:rPr>
              <a:t>x</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0… </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Shift -- shift a rightmost value left, destroying value to its left</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endParaRPr lang="en-US" sz="2000" dirty="0">
              <a:ea typeface="ＭＳ Ｐゴシック" pitchFamily="-111" charset="-128"/>
              <a:cs typeface="ＭＳ Ｐゴシック" pitchFamily="-111" charset="-128"/>
            </a:endParaRPr>
          </a:p>
          <a:p>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 Rotate a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value sequence one slot to the left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a:t>
            </a:r>
          </a:p>
        </p:txBody>
      </p:sp>
      <p:sp>
        <p:nvSpPr>
          <p:cNvPr id="341001" name="Rectangle 7"/>
          <p:cNvSpPr>
            <a:spLocks noChangeArrowheads="1"/>
          </p:cNvSpPr>
          <p:nvPr/>
        </p:nvSpPr>
        <p:spPr bwMode="auto">
          <a:xfrm>
            <a:off x="0" y="33067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4" name="Object 6"/>
          <p:cNvGraphicFramePr>
            <a:graphicFrameLocks noChangeAspect="1"/>
          </p:cNvGraphicFramePr>
          <p:nvPr/>
        </p:nvGraphicFramePr>
        <p:xfrm>
          <a:off x="6934200" y="2743200"/>
          <a:ext cx="1295400" cy="495300"/>
        </p:xfrm>
        <a:graphic>
          <a:graphicData uri="http://schemas.openxmlformats.org/presentationml/2006/ole">
            <mc:AlternateContent xmlns:mc="http://schemas.openxmlformats.org/markup-compatibility/2006">
              <mc:Choice xmlns:v="urn:schemas-microsoft-com:vml" Requires="v">
                <p:oleObj spid="_x0000_s12526" name="Picture" r:id="rId4" imgW="641071" imgH="244298" progId="Equation.3">
                  <p:embed/>
                </p:oleObj>
              </mc:Choice>
              <mc:Fallback>
                <p:oleObj name="Picture" r:id="rId4" imgW="641071" imgH="244298" progId="Equation.3">
                  <p:embed/>
                  <p:pic>
                    <p:nvPicPr>
                      <p:cNvPr id="3409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743200"/>
                        <a:ext cx="1295400" cy="495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2" name="Rectangle 10"/>
          <p:cNvSpPr>
            <a:spLocks noChangeArrowheads="1"/>
          </p:cNvSpPr>
          <p:nvPr/>
        </p:nvSpPr>
        <p:spPr bwMode="auto">
          <a:xfrm>
            <a:off x="0" y="29956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5" name="Object 9"/>
          <p:cNvGraphicFramePr>
            <a:graphicFrameLocks noChangeAspect="1"/>
          </p:cNvGraphicFramePr>
          <p:nvPr/>
        </p:nvGraphicFramePr>
        <p:xfrm>
          <a:off x="4572000" y="4953000"/>
          <a:ext cx="4267200" cy="1343025"/>
        </p:xfrm>
        <a:graphic>
          <a:graphicData uri="http://schemas.openxmlformats.org/presentationml/2006/ole">
            <mc:AlternateContent xmlns:mc="http://schemas.openxmlformats.org/markup-compatibility/2006">
              <mc:Choice xmlns:v="urn:schemas-microsoft-com:vml" Requires="v">
                <p:oleObj spid="_x0000_s12527" name="Picture" r:id="rId6" imgW="2761398" imgH="869815" progId="Equation.3">
                  <p:embed/>
                </p:oleObj>
              </mc:Choice>
              <mc:Fallback>
                <p:oleObj name="Picture" r:id="rId6" imgW="2761398" imgH="869815" progId="Equation.3">
                  <p:embed/>
                  <p:pic>
                    <p:nvPicPr>
                      <p:cNvPr id="34099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953000"/>
                        <a:ext cx="4267200" cy="1343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6" name="Object 11"/>
          <p:cNvGraphicFramePr>
            <a:graphicFrameLocks noChangeAspect="1"/>
          </p:cNvGraphicFramePr>
          <p:nvPr/>
        </p:nvGraphicFramePr>
        <p:xfrm>
          <a:off x="4953000" y="3657600"/>
          <a:ext cx="2819400" cy="1012825"/>
        </p:xfrm>
        <a:graphic>
          <a:graphicData uri="http://schemas.openxmlformats.org/presentationml/2006/ole">
            <mc:AlternateContent xmlns:mc="http://schemas.openxmlformats.org/markup-compatibility/2006">
              <mc:Choice xmlns:v="urn:schemas-microsoft-com:vml" Requires="v">
                <p:oleObj spid="_x0000_s12528" name="Picture" r:id="rId8" imgW="1785197" imgH="641011" progId="Equation.3">
                  <p:embed/>
                </p:oleObj>
              </mc:Choice>
              <mc:Fallback>
                <p:oleObj name="Picture" r:id="rId8" imgW="1785197" imgH="641011" progId="Equation.3">
                  <p:embed/>
                  <p:pic>
                    <p:nvPicPr>
                      <p:cNvPr id="340996"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657600"/>
                        <a:ext cx="2819400" cy="1012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4" name="Date Placeholder 3"/>
          <p:cNvSpPr>
            <a:spLocks noGrp="1"/>
          </p:cNvSpPr>
          <p:nvPr>
            <p:ph type="dt" sz="quarter" idx="10"/>
          </p:nvPr>
        </p:nvSpPr>
        <p:spPr>
          <a:noFill/>
        </p:spPr>
        <p:txBody>
          <a:bodyPr/>
          <a:lstStyle/>
          <a:p>
            <a:fld id="{1524A9D1-57AF-2C4C-8236-219B8D0099C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41206158"/>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3044" name="Slide Number Placeholder 5"/>
          <p:cNvSpPr>
            <a:spLocks noGrp="1"/>
          </p:cNvSpPr>
          <p:nvPr>
            <p:ph type="sldNum" sz="quarter" idx="12"/>
          </p:nvPr>
        </p:nvSpPr>
        <p:spPr>
          <a:noFill/>
        </p:spPr>
        <p:txBody>
          <a:bodyPr/>
          <a:lstStyle/>
          <a:p>
            <a:fld id="{4409EFC4-B464-1542-938B-A4F9A0F7014D}" type="slidenum">
              <a:rPr lang="en-US">
                <a:latin typeface="Arial" pitchFamily="-111" charset="0"/>
                <a:ea typeface="ＭＳ Ｐゴシック" pitchFamily="-111" charset="-128"/>
                <a:cs typeface="ＭＳ Ｐゴシック" pitchFamily="-111" charset="-128"/>
              </a:rPr>
              <a:pPr/>
              <a:t>345</a:t>
            </a:fld>
            <a:endParaRPr lang="en-US">
              <a:latin typeface="Arial" pitchFamily="-111" charset="0"/>
              <a:ea typeface="ＭＳ Ｐゴシック" pitchFamily="-111" charset="-128"/>
              <a:cs typeface="ＭＳ Ｐゴシック" pitchFamily="-111" charset="-128"/>
            </a:endParaRPr>
          </a:p>
        </p:txBody>
      </p:sp>
      <p:sp>
        <p:nvSpPr>
          <p:cNvPr id="34304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Functions</a:t>
            </a:r>
          </a:p>
        </p:txBody>
      </p:sp>
      <p:sp>
        <p:nvSpPr>
          <p:cNvPr id="343046"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All Basis Recursive Functions are Turing computable:</a:t>
            </a:r>
          </a:p>
          <a:p>
            <a:r>
              <a:rPr lang="en-US" b="1" dirty="0">
                <a:ea typeface="ＭＳ Ｐゴシック" pitchFamily="-111" charset="-128"/>
                <a:cs typeface="ＭＳ Ｐゴシック" pitchFamily="-111" charset="-128"/>
              </a:rPr>
              <a:t>C</a:t>
            </a:r>
            <a:r>
              <a:rPr lang="en-US" b="1" baseline="-25000" dirty="0">
                <a:ea typeface="ＭＳ Ｐゴシック" pitchFamily="-111" charset="-128"/>
                <a:cs typeface="ＭＳ Ｐゴシック" pitchFamily="-111" charset="-128"/>
              </a:rPr>
              <a:t>a</a:t>
            </a:r>
            <a:r>
              <a:rPr lang="en-US" b="1" baseline="30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(R1)</a:t>
            </a:r>
            <a:r>
              <a:rPr lang="en-US" b="1" baseline="30000" dirty="0" err="1">
                <a:ea typeface="ＭＳ Ｐゴシック" pitchFamily="-111" charset="-128"/>
                <a:cs typeface="ＭＳ Ｐゴシック" pitchFamily="-111" charset="-128"/>
              </a:rPr>
              <a:t>a</a:t>
            </a:r>
            <a:r>
              <a:rPr lang="en-US" b="1" dirty="0" err="1">
                <a:ea typeface="ＭＳ Ｐゴシック" pitchFamily="-111" charset="-128"/>
                <a:cs typeface="ＭＳ Ｐゴシック" pitchFamily="-111" charset="-128"/>
              </a:rPr>
              <a:t>R</a:t>
            </a:r>
            <a:endParaRPr lang="en-US" b="1" dirty="0">
              <a:ea typeface="ＭＳ Ｐゴシック" pitchFamily="-111" charset="-128"/>
              <a:cs typeface="ＭＳ Ｐゴシック" pitchFamily="-111" charset="-128"/>
            </a:endParaRPr>
          </a:p>
          <a:p>
            <a:r>
              <a:rPr lang="en-US" b="1" dirty="0">
                <a:ea typeface="ＭＳ Ｐゴシック" pitchFamily="-111" charset="-128"/>
                <a:cs typeface="ＭＳ Ｐゴシック" pitchFamily="-111" charset="-128"/>
              </a:rPr>
              <a:t>    (x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x</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t>
            </a:r>
            <a:r>
              <a:rPr lang="en-US" sz="3600" b="1" dirty="0">
                <a:ea typeface="ＭＳ Ｐゴシック" pitchFamily="-111" charset="-128"/>
                <a:cs typeface="ＭＳ Ｐゴシック" pitchFamily="-111" charset="-128"/>
              </a:rPr>
              <a:t>C</a:t>
            </a:r>
            <a:r>
              <a:rPr lang="en-US" sz="3600" b="1" baseline="-25000" dirty="0">
                <a:ea typeface="ＭＳ Ｐゴシック" pitchFamily="-111" charset="-128"/>
                <a:cs typeface="ＭＳ Ｐゴシック" pitchFamily="-111" charset="-128"/>
              </a:rPr>
              <a:t>n-i+1</a:t>
            </a:r>
          </a:p>
          <a:p>
            <a:r>
              <a:rPr lang="en-US" b="1" dirty="0">
                <a:ea typeface="ＭＳ Ｐゴシック" pitchFamily="-111" charset="-128"/>
                <a:cs typeface="ＭＳ Ｐゴシック" pitchFamily="-111" charset="-128"/>
              </a:rPr>
              <a:t>S(x) = x+1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C</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1R</a:t>
            </a:r>
          </a:p>
        </p:txBody>
      </p:sp>
      <p:graphicFrame>
        <p:nvGraphicFramePr>
          <p:cNvPr id="343042" name="Object 4"/>
          <p:cNvGraphicFramePr>
            <a:graphicFrameLocks noChangeAspect="1"/>
          </p:cNvGraphicFramePr>
          <p:nvPr/>
        </p:nvGraphicFramePr>
        <p:xfrm>
          <a:off x="933450" y="3886200"/>
          <a:ext cx="514350" cy="541338"/>
        </p:xfrm>
        <a:graphic>
          <a:graphicData uri="http://schemas.openxmlformats.org/presentationml/2006/ole">
            <mc:AlternateContent xmlns:mc="http://schemas.openxmlformats.org/markup-compatibility/2006">
              <mc:Choice xmlns:v="urn:schemas-microsoft-com:vml" Requires="v">
                <p:oleObj spid="_x0000_s13392" name="Equation" r:id="rId4" imgW="121920" imgH="129540" progId="Equation.3">
                  <p:embed/>
                </p:oleObj>
              </mc:Choice>
              <mc:Fallback>
                <p:oleObj name="Equation" r:id="rId4" imgW="121920" imgH="129540" progId="Equation.3">
                  <p:embed/>
                  <p:pic>
                    <p:nvPicPr>
                      <p:cNvPr id="34304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3886200"/>
                        <a:ext cx="514350" cy="541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3047" name="Date Placeholder 3"/>
          <p:cNvSpPr>
            <a:spLocks noGrp="1"/>
          </p:cNvSpPr>
          <p:nvPr>
            <p:ph type="dt" sz="quarter" idx="10"/>
          </p:nvPr>
        </p:nvSpPr>
        <p:spPr>
          <a:noFill/>
        </p:spPr>
        <p:txBody>
          <a:bodyPr/>
          <a:lstStyle/>
          <a:p>
            <a:fld id="{90DBE1D0-3D56-744C-ADDA-64D480C048F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37317323"/>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5091" name="Slide Number Placeholder 5"/>
          <p:cNvSpPr>
            <a:spLocks noGrp="1"/>
          </p:cNvSpPr>
          <p:nvPr>
            <p:ph type="sldNum" sz="quarter" idx="12"/>
          </p:nvPr>
        </p:nvSpPr>
        <p:spPr>
          <a:noFill/>
        </p:spPr>
        <p:txBody>
          <a:bodyPr/>
          <a:lstStyle/>
          <a:p>
            <a:fld id="{FEEA6BD6-D380-984C-A48B-9D8625E00335}" type="slidenum">
              <a:rPr lang="en-US">
                <a:latin typeface="Arial" pitchFamily="-111" charset="0"/>
                <a:ea typeface="ＭＳ Ｐゴシック" pitchFamily="-111" charset="-128"/>
                <a:cs typeface="ＭＳ Ｐゴシック" pitchFamily="-111" charset="-128"/>
              </a:rPr>
              <a:pPr/>
              <a:t>346</a:t>
            </a:fld>
            <a:endParaRPr lang="en-US">
              <a:latin typeface="Arial" pitchFamily="-111" charset="0"/>
              <a:ea typeface="ＭＳ Ｐゴシック" pitchFamily="-111" charset="-128"/>
              <a:cs typeface="ＭＳ Ｐゴシック" pitchFamily="-111" charset="-128"/>
            </a:endParaRPr>
          </a:p>
        </p:txBody>
      </p:sp>
      <p:sp>
        <p:nvSpPr>
          <p:cNvPr id="3450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Closure Under Composition</a:t>
            </a:r>
          </a:p>
        </p:txBody>
      </p:sp>
      <p:sp>
        <p:nvSpPr>
          <p:cNvPr id="345093"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	If </a:t>
            </a:r>
            <a:r>
              <a:rPr lang="en-US" sz="2000" b="1" dirty="0">
                <a:ea typeface="ＭＳ Ｐゴシック" pitchFamily="-111" charset="-128"/>
                <a:cs typeface="ＭＳ Ｐゴシック" pitchFamily="-111" charset="-128"/>
              </a:rPr>
              <a:t>G, 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are already known to be Turing computable, then so is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where</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F(x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G(H1(x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Hk</a:t>
            </a:r>
            <a:r>
              <a:rPr lang="en-US" sz="2000" b="1" dirty="0">
                <a:ea typeface="ＭＳ Ｐゴシック" pitchFamily="-111" charset="-128"/>
                <a:cs typeface="ＭＳ Ｐゴシック" pitchFamily="-111" charset="-128"/>
              </a:rPr>
              <a: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To see this, we must first show that if </a:t>
            </a:r>
            <a:r>
              <a:rPr lang="en-US" sz="2000" b="1" dirty="0">
                <a:ea typeface="ＭＳ Ｐゴシック" pitchFamily="-111" charset="-128"/>
                <a:cs typeface="ＭＳ Ｐゴシック" pitchFamily="-111" charset="-128"/>
              </a:rPr>
              <a:t>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is Turing computable then so is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E&lt;m&gt;(x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y</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y</a:t>
            </a:r>
            <a:r>
              <a:rPr lang="en-US" sz="2000" b="1" baseline="-25000" dirty="0" err="1">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 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This can be computed by the machine</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err="1">
                <a:latin typeface="Monotype Corsiva" pitchFamily="-111" charset="0"/>
                <a:ea typeface="ＭＳ Ｐゴシック" pitchFamily="-111" charset="-128"/>
                <a:cs typeface="ＭＳ Ｐゴシック" pitchFamily="-111" charset="-128"/>
              </a:rPr>
              <a:t>L</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b="1" dirty="0" err="1">
                <a:latin typeface="Monotype Corsiva" pitchFamily="-111" charset="0"/>
                <a:ea typeface="ＭＳ Ｐゴシック" pitchFamily="-111" charset="-128"/>
                <a:cs typeface="ＭＳ Ｐゴシック" pitchFamily="-111" charset="-128"/>
              </a:rPr>
              <a:t>R</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E  </a:t>
            </a:r>
            <a:r>
              <a:rPr lang="en-US" sz="2000" b="1" dirty="0">
                <a:latin typeface="Monotype Corsiva" pitchFamily="-111" charset="0"/>
                <a:ea typeface="ＭＳ Ｐゴシック" pitchFamily="-111" charset="-128"/>
                <a:cs typeface="ＭＳ Ｐゴシック" pitchFamily="-111" charset="-128"/>
              </a:rPr>
              <a:t>L</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R</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Can now define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H</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&lt;1&gt; H</a:t>
            </a:r>
            <a:r>
              <a:rPr lang="en-US" sz="2000" b="1" baseline="-25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&lt;2&gt;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&lt;k-1&gt; G </a:t>
            </a:r>
            <a:r>
              <a:rPr lang="en-US" sz="2000" b="1" dirty="0" err="1">
                <a:ea typeface="ＭＳ Ｐゴシック" pitchFamily="-111" charset="-128"/>
                <a:cs typeface="ＭＳ Ｐゴシック" pitchFamily="-111" charset="-128"/>
              </a:rPr>
              <a:t>Shift</a:t>
            </a:r>
            <a:r>
              <a:rPr lang="en-US" sz="2000" b="1" baseline="30000" dirty="0" err="1">
                <a:ea typeface="ＭＳ Ｐゴシック" pitchFamily="-111" charset="-128"/>
                <a:cs typeface="ＭＳ Ｐゴシック" pitchFamily="-111" charset="-128"/>
              </a:rPr>
              <a:t>k</a:t>
            </a:r>
            <a:endParaRPr lang="en-US" sz="2000" b="1" baseline="30000" dirty="0">
              <a:ea typeface="ＭＳ Ｐゴシック" pitchFamily="-111" charset="-128"/>
              <a:cs typeface="ＭＳ Ｐゴシック" pitchFamily="-111" charset="-128"/>
            </a:endParaRPr>
          </a:p>
        </p:txBody>
      </p:sp>
      <p:sp>
        <p:nvSpPr>
          <p:cNvPr id="345094" name="Date Placeholder 3"/>
          <p:cNvSpPr>
            <a:spLocks noGrp="1"/>
          </p:cNvSpPr>
          <p:nvPr>
            <p:ph type="dt" sz="quarter" idx="10"/>
          </p:nvPr>
        </p:nvSpPr>
        <p:spPr>
          <a:noFill/>
        </p:spPr>
        <p:txBody>
          <a:bodyPr/>
          <a:lstStyle/>
          <a:p>
            <a:fld id="{759C4346-F43D-C447-8E86-D8362B1EAAC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5094486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Closure Under Induction</a:t>
            </a:r>
          </a:p>
        </p:txBody>
      </p:sp>
      <p:sp>
        <p:nvSpPr>
          <p:cNvPr id="3" name="Content Placeholder 2"/>
          <p:cNvSpPr>
            <a:spLocks noGrp="1"/>
          </p:cNvSpPr>
          <p:nvPr>
            <p:ph idx="1"/>
          </p:nvPr>
        </p:nvSpPr>
        <p:spPr/>
        <p:txBody>
          <a:bodyPr/>
          <a:lstStyle/>
          <a:p>
            <a:pPr marL="0" indent="0">
              <a:buNone/>
            </a:pPr>
            <a:r>
              <a:rPr lang="en-US" sz="2000" dirty="0"/>
              <a:t>To prove that Turing Machines are closed under induction (primitive recursion), we must simulate some arbitrary primitive recursive function F(y,x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on a Turing Machine, where</a:t>
            </a:r>
            <a:br>
              <a:rPr lang="en-US" sz="2000" dirty="0"/>
            </a:br>
            <a:r>
              <a:rPr lang="en-US" sz="2000" dirty="0"/>
              <a:t>F(0,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 G(x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a:t>
            </a:r>
          </a:p>
          <a:p>
            <a:pPr marL="0" indent="0">
              <a:buNone/>
            </a:pPr>
            <a:r>
              <a:rPr lang="en-US" sz="2000" dirty="0"/>
              <a:t>F(y+1,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 H(y,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F(y,x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a:t>
            </a:r>
          </a:p>
          <a:p>
            <a:pPr marL="0" indent="0">
              <a:buNone/>
            </a:pPr>
            <a:r>
              <a:rPr lang="en-US" sz="2000" dirty="0"/>
              <a:t>Where, G and H are Standard Turing Computable.  We define the function F for the Turing Machine as follows:</a:t>
            </a:r>
          </a:p>
          <a:p>
            <a:pPr marL="0" indent="0">
              <a:buNone/>
            </a:pPr>
            <a:endParaRPr lang="en-US" sz="2000" dirty="0"/>
          </a:p>
          <a:p>
            <a:pPr marL="0" indent="0">
              <a:buNone/>
            </a:pPr>
            <a:r>
              <a:rPr lang="en-US" sz="2000" dirty="0"/>
              <a:t> </a:t>
            </a:r>
          </a:p>
          <a:p>
            <a:pPr marL="0" indent="0">
              <a:buNone/>
            </a:pPr>
            <a:endParaRPr lang="en-US" sz="2000" dirty="0"/>
          </a:p>
          <a:p>
            <a:pPr marL="0" indent="0">
              <a:buNone/>
            </a:pPr>
            <a:r>
              <a:rPr lang="en-US" sz="2000" dirty="0"/>
              <a:t>Since our Turing Machine simulator can produce the same value for any arbitrary PRF, F, we show that Turing Machines are closed under induction (primitive recursion).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347</a:t>
            </a:fld>
            <a:endParaRPr lang="en-US"/>
          </a:p>
        </p:txBody>
      </p:sp>
      <p:sp>
        <p:nvSpPr>
          <p:cNvPr id="7" name="Rectangle 1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1"/>
          <p:cNvGrpSpPr>
            <a:grpSpLocks noChangeAspect="1"/>
          </p:cNvGrpSpPr>
          <p:nvPr/>
        </p:nvGrpSpPr>
        <p:grpSpPr bwMode="auto">
          <a:xfrm>
            <a:off x="609600" y="3867150"/>
            <a:ext cx="5600700" cy="1143000"/>
            <a:chOff x="1800" y="1980"/>
            <a:chExt cx="8820" cy="1800"/>
          </a:xfrm>
        </p:grpSpPr>
        <p:sp>
          <p:nvSpPr>
            <p:cNvPr id="9" name="AutoShape 13"/>
            <p:cNvSpPr>
              <a:spLocks noChangeAspect="1" noChangeArrowheads="1" noTextEdit="1"/>
            </p:cNvSpPr>
            <p:nvPr/>
          </p:nvSpPr>
          <p:spPr bwMode="auto">
            <a:xfrm>
              <a:off x="1800" y="1980"/>
              <a:ext cx="8820" cy="1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2"/>
            <p:cNvSpPr>
              <a:spLocks noChangeShapeType="1"/>
            </p:cNvSpPr>
            <p:nvPr/>
          </p:nvSpPr>
          <p:spPr bwMode="auto">
            <a:xfrm>
              <a:off x="4679" y="2520"/>
              <a:ext cx="940" cy="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 Box 11"/>
            <p:cNvSpPr txBox="1">
              <a:spLocks noChangeArrowheads="1"/>
            </p:cNvSpPr>
            <p:nvPr/>
          </p:nvSpPr>
          <p:spPr bwMode="auto">
            <a:xfrm>
              <a:off x="3061" y="2311"/>
              <a:ext cx="1979"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G</a:t>
              </a:r>
              <a:r>
                <a:rPr kumimoji="0" lang="en-US" b="0" i="0" u="none" strike="noStrike" cap="none" normalizeH="0" baseline="0" dirty="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n+1</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L</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2" name="Text Box 10"/>
            <p:cNvSpPr txBox="1">
              <a:spLocks noChangeArrowheads="1"/>
            </p:cNvSpPr>
            <p:nvPr/>
          </p:nvSpPr>
          <p:spPr bwMode="auto">
            <a:xfrm>
              <a:off x="5039" y="2880"/>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3" name="Text Box 9"/>
            <p:cNvSpPr txBox="1">
              <a:spLocks noChangeArrowheads="1"/>
            </p:cNvSpPr>
            <p:nvPr/>
          </p:nvSpPr>
          <p:spPr bwMode="auto">
            <a:xfrm>
              <a:off x="5039" y="2079"/>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0</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4" name="Line 8"/>
            <p:cNvSpPr>
              <a:spLocks noChangeShapeType="1"/>
            </p:cNvSpPr>
            <p:nvPr/>
          </p:nvSpPr>
          <p:spPr bwMode="auto">
            <a:xfrm>
              <a:off x="4679" y="2879"/>
              <a:ext cx="973" cy="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7"/>
            <p:cNvSpPr txBox="1">
              <a:spLocks noChangeArrowheads="1"/>
            </p:cNvSpPr>
            <p:nvPr/>
          </p:nvSpPr>
          <p:spPr bwMode="auto">
            <a:xfrm>
              <a:off x="5579" y="2701"/>
              <a:ext cx="4381"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0</a:t>
              </a:r>
              <a:r>
                <a:rPr kumimoji="0" lang="en-US" b="0" i="0" u="none" strike="noStrike" cap="none" normalizeH="0" baseline="0" dirty="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H Shift </a:t>
              </a:r>
              <a:r>
                <a:rPr kumimoji="0" lang="en-US" b="0" i="0" u="none" strike="noStrike" cap="none" normalizeH="0" dirty="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6" name="Text Box 6"/>
            <p:cNvSpPr txBox="1">
              <a:spLocks noChangeArrowheads="1"/>
            </p:cNvSpPr>
            <p:nvPr/>
          </p:nvSpPr>
          <p:spPr bwMode="auto">
            <a:xfrm>
              <a:off x="5579" y="2160"/>
              <a:ext cx="3240"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n+2 </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7" name="Line 5"/>
            <p:cNvSpPr>
              <a:spLocks noChangeShapeType="1"/>
            </p:cNvSpPr>
            <p:nvPr/>
          </p:nvSpPr>
          <p:spPr bwMode="auto">
            <a:xfrm flipV="1">
              <a:off x="4439" y="2939"/>
              <a:ext cx="1" cy="63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4"/>
            <p:cNvSpPr>
              <a:spLocks noChangeShapeType="1"/>
            </p:cNvSpPr>
            <p:nvPr/>
          </p:nvSpPr>
          <p:spPr bwMode="auto">
            <a:xfrm>
              <a:off x="4435" y="3569"/>
              <a:ext cx="486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3"/>
            <p:cNvSpPr>
              <a:spLocks noChangeShapeType="1"/>
            </p:cNvSpPr>
            <p:nvPr/>
          </p:nvSpPr>
          <p:spPr bwMode="auto">
            <a:xfrm>
              <a:off x="9120" y="3209"/>
              <a:ext cx="180"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
            <p:cNvSpPr>
              <a:spLocks noChangeShapeType="1"/>
            </p:cNvSpPr>
            <p:nvPr/>
          </p:nvSpPr>
          <p:spPr bwMode="auto">
            <a:xfrm>
              <a:off x="9300" y="3209"/>
              <a:ext cx="0" cy="36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58476154"/>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7140" name="Slide Number Placeholder 5"/>
          <p:cNvSpPr>
            <a:spLocks noGrp="1"/>
          </p:cNvSpPr>
          <p:nvPr>
            <p:ph type="sldNum" sz="quarter" idx="12"/>
          </p:nvPr>
        </p:nvSpPr>
        <p:spPr>
          <a:noFill/>
        </p:spPr>
        <p:txBody>
          <a:bodyPr/>
          <a:lstStyle/>
          <a:p>
            <a:fld id="{416177D1-5C74-A44D-9899-82A40F47FF48}" type="slidenum">
              <a:rPr lang="en-US">
                <a:latin typeface="Arial" pitchFamily="-111" charset="0"/>
                <a:ea typeface="ＭＳ Ｐゴシック" pitchFamily="-111" charset="-128"/>
                <a:cs typeface="ＭＳ Ｐゴシック" pitchFamily="-111" charset="-128"/>
              </a:rPr>
              <a:pPr/>
              <a:t>348</a:t>
            </a:fld>
            <a:endParaRPr lang="en-US">
              <a:latin typeface="Arial" pitchFamily="-111" charset="0"/>
              <a:ea typeface="ＭＳ Ｐゴシック" pitchFamily="-111" charset="-128"/>
              <a:cs typeface="ＭＳ Ｐゴシック" pitchFamily="-111" charset="-128"/>
            </a:endParaRPr>
          </a:p>
        </p:txBody>
      </p:sp>
      <p:sp>
        <p:nvSpPr>
          <p:cNvPr id="34714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Closure Under Minimization</a:t>
            </a:r>
          </a:p>
        </p:txBody>
      </p:sp>
      <p:sp>
        <p:nvSpPr>
          <p:cNvPr id="347142"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If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is already known to be Turing computable, then so is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where</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(G(x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y) == 1)</a:t>
            </a:r>
            <a:br>
              <a:rPr lang="en-US" b="1" dirty="0">
                <a:ea typeface="ＭＳ Ｐゴシック" pitchFamily="-111" charset="-128"/>
                <a:cs typeface="ＭＳ Ｐゴシック" pitchFamily="-111" charset="-128"/>
              </a:rPr>
            </a:b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This can be done by</a:t>
            </a:r>
          </a:p>
          <a:p>
            <a:endParaRPr lang="en-US" dirty="0">
              <a:ea typeface="ＭＳ Ｐゴシック" pitchFamily="-111" charset="-128"/>
              <a:cs typeface="ＭＳ Ｐゴシック" pitchFamily="-111" charset="-128"/>
            </a:endParaRPr>
          </a:p>
        </p:txBody>
      </p:sp>
      <p:sp>
        <p:nvSpPr>
          <p:cNvPr id="347143"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7138" name="Object 4"/>
          <p:cNvGraphicFramePr>
            <a:graphicFrameLocks noChangeAspect="1"/>
          </p:cNvGraphicFramePr>
          <p:nvPr/>
        </p:nvGraphicFramePr>
        <p:xfrm>
          <a:off x="2057400" y="4572000"/>
          <a:ext cx="3810000" cy="1649413"/>
        </p:xfrm>
        <a:graphic>
          <a:graphicData uri="http://schemas.openxmlformats.org/presentationml/2006/ole">
            <mc:AlternateContent xmlns:mc="http://schemas.openxmlformats.org/markup-compatibility/2006">
              <mc:Choice xmlns:v="urn:schemas-microsoft-com:vml" Requires="v">
                <p:oleObj spid="_x0000_s14416" name="Picture" r:id="rId4" imgW="1655469" imgH="717039" progId="Equation.3">
                  <p:embed/>
                </p:oleObj>
              </mc:Choice>
              <mc:Fallback>
                <p:oleObj name="Picture" r:id="rId4" imgW="1655469" imgH="717039" progId="Equation.3">
                  <p:embed/>
                  <p:pic>
                    <p:nvPicPr>
                      <p:cNvPr id="34713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572000"/>
                        <a:ext cx="3810000" cy="16494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7144" name="Date Placeholder 3"/>
          <p:cNvSpPr>
            <a:spLocks noGrp="1"/>
          </p:cNvSpPr>
          <p:nvPr>
            <p:ph type="dt" sz="quarter" idx="10"/>
          </p:nvPr>
        </p:nvSpPr>
        <p:spPr>
          <a:noFill/>
        </p:spPr>
        <p:txBody>
          <a:bodyPr/>
          <a:lstStyle/>
          <a:p>
            <a:fld id="{072EFFBA-2656-A34E-80AD-C71BF6FC670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3304545"/>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9187" name="Slide Number Placeholder 5"/>
          <p:cNvSpPr>
            <a:spLocks noGrp="1"/>
          </p:cNvSpPr>
          <p:nvPr>
            <p:ph type="sldNum" sz="quarter" idx="12"/>
          </p:nvPr>
        </p:nvSpPr>
        <p:spPr>
          <a:noFill/>
        </p:spPr>
        <p:txBody>
          <a:bodyPr/>
          <a:lstStyle/>
          <a:p>
            <a:fld id="{6EC1E326-6306-194A-9408-0B74CAF6060A}" type="slidenum">
              <a:rPr lang="en-US">
                <a:latin typeface="Arial" pitchFamily="-111" charset="0"/>
                <a:ea typeface="ＭＳ Ｐゴシック" pitchFamily="-111" charset="-128"/>
                <a:cs typeface="ＭＳ Ｐゴシック" pitchFamily="-111" charset="-128"/>
              </a:rPr>
              <a:pPr/>
              <a:t>349</a:t>
            </a:fld>
            <a:endParaRPr lang="en-US">
              <a:latin typeface="Arial" pitchFamily="-111" charset="0"/>
              <a:ea typeface="ＭＳ Ｐゴシック" pitchFamily="-111" charset="-128"/>
              <a:cs typeface="ＭＳ Ｐゴシック" pitchFamily="-111" charset="-128"/>
            </a:endParaRPr>
          </a:p>
        </p:txBody>
      </p:sp>
      <p:sp>
        <p:nvSpPr>
          <p:cNvPr id="349188"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Consequences of Equivalence</a:t>
            </a:r>
          </a:p>
        </p:txBody>
      </p:sp>
      <p:sp>
        <p:nvSpPr>
          <p:cNvPr id="349189"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Theorem: The computational power of Recursive Functions, Turing Machines, Register Machine, and Factor Replacement Systems are all equivalent.</a:t>
            </a:r>
          </a:p>
          <a:p>
            <a:pPr>
              <a:lnSpc>
                <a:spcPct val="90000"/>
              </a:lnSpc>
            </a:pPr>
            <a:r>
              <a:rPr lang="en-US" sz="2800" dirty="0">
                <a:ea typeface="ＭＳ Ｐゴシック" pitchFamily="-111" charset="-128"/>
                <a:cs typeface="ＭＳ Ｐゴシック" pitchFamily="-111" charset="-128"/>
              </a:rPr>
              <a:t>Theorem: Every Recursive Function (Turing Computable Function, etc.) can be performed with just one unbounded type of iteration.</a:t>
            </a:r>
          </a:p>
          <a:p>
            <a:pPr>
              <a:lnSpc>
                <a:spcPct val="90000"/>
              </a:lnSpc>
            </a:pPr>
            <a:r>
              <a:rPr lang="en-US" sz="2800" dirty="0">
                <a:ea typeface="ＭＳ Ｐゴシック" pitchFamily="-111" charset="-128"/>
                <a:cs typeface="ＭＳ Ｐゴシック" pitchFamily="-111" charset="-128"/>
              </a:rPr>
              <a:t>Theorem: Universal machines can be constructed for each of our formal models of computation.</a:t>
            </a:r>
          </a:p>
        </p:txBody>
      </p:sp>
      <p:sp>
        <p:nvSpPr>
          <p:cNvPr id="349190" name="Date Placeholder 3"/>
          <p:cNvSpPr>
            <a:spLocks noGrp="1"/>
          </p:cNvSpPr>
          <p:nvPr>
            <p:ph type="dt" sz="quarter" idx="10"/>
          </p:nvPr>
        </p:nvSpPr>
        <p:spPr>
          <a:noFill/>
        </p:spPr>
        <p:txBody>
          <a:bodyPr/>
          <a:lstStyle/>
          <a:p>
            <a:fld id="{14837F19-DDFA-F440-9BE8-2A1A0E0A2CD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49144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ea typeface="ＭＳ Ｐゴシック" pitchFamily="-111" charset="-128"/>
                <a:cs typeface="ＭＳ Ｐゴシック" pitchFamily="-111" charset="-128"/>
              </a:rPr>
              <a:t>A CS Grand Challenge</a:t>
            </a:r>
          </a:p>
        </p:txBody>
      </p:sp>
      <p:sp>
        <p:nvSpPr>
          <p:cNvPr id="60419" name="Content Placeholder 2"/>
          <p:cNvSpPr>
            <a:spLocks noGrp="1"/>
          </p:cNvSpPr>
          <p:nvPr>
            <p:ph idx="1"/>
          </p:nvPr>
        </p:nvSpPr>
        <p:spPr/>
        <p:txBody>
          <a:bodyPr/>
          <a:lstStyle/>
          <a:p>
            <a:pPr>
              <a:buFont typeface="Times" pitchFamily="-111" charset="0"/>
              <a:buNone/>
            </a:pPr>
            <a:r>
              <a:rPr lang="en-US" sz="2400" b="1" dirty="0">
                <a:ea typeface="ＭＳ Ｐゴシック" pitchFamily="-111" charset="-128"/>
                <a:cs typeface="ＭＳ Ｐゴシック" pitchFamily="-111" charset="-128"/>
              </a:rPr>
              <a:t>Does </a:t>
            </a:r>
            <a:r>
              <a:rPr lang="en-US" sz="2400" b="1" i="1" dirty="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a:t>
            </a:r>
            <a:r>
              <a:rPr lang="en-US" sz="2400" b="1" i="1" dirty="0">
                <a:ea typeface="ＭＳ Ｐゴシック" pitchFamily="-111" charset="-128"/>
                <a:cs typeface="ＭＳ Ｐゴシック" pitchFamily="-111" charset="-128"/>
              </a:rPr>
              <a:t>NP</a:t>
            </a:r>
            <a:r>
              <a:rPr lang="en-US" sz="2400" b="1" dirty="0">
                <a:ea typeface="ＭＳ Ｐゴシック" pitchFamily="-111" charset="-128"/>
                <a:cs typeface="ＭＳ Ｐゴシック" pitchFamily="-111" charset="-128"/>
              </a:rPr>
              <a:t>?</a:t>
            </a:r>
          </a:p>
          <a:p>
            <a:pPr>
              <a:buFont typeface="Times" pitchFamily="-111" charset="0"/>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There are many equivalent ways to describe </a:t>
            </a:r>
            <a:r>
              <a:rPr lang="en-US" sz="2000"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and </a:t>
            </a:r>
            <a:r>
              <a:rPr lang="en-US" sz="2000" i="1" dirty="0">
                <a:ea typeface="ＭＳ Ｐゴシック" pitchFamily="-111" charset="-128"/>
                <a:cs typeface="ＭＳ Ｐゴシック" pitchFamily="-111" charset="-128"/>
              </a:rPr>
              <a:t>NP</a:t>
            </a:r>
            <a:r>
              <a:rPr lang="en-US" sz="2000" dirty="0">
                <a:ea typeface="ＭＳ Ｐゴシック" pitchFamily="-111" charset="-128"/>
                <a:cs typeface="ＭＳ Ｐゴシック" pitchFamily="-111" charset="-128"/>
              </a:rPr>
              <a:t>. For now, we will use the following. </a:t>
            </a:r>
          </a:p>
          <a:p>
            <a:pPr>
              <a:buFont typeface="Times" pitchFamily="-111" charset="0"/>
              <a:buNone/>
            </a:pPr>
            <a:r>
              <a:rPr lang="en-US" sz="2000" i="1" dirty="0">
                <a:ea typeface="ＭＳ Ｐゴシック" pitchFamily="-111" charset="-128"/>
                <a:cs typeface="ＭＳ Ｐゴシック" pitchFamily="-111" charset="-128"/>
              </a:rPr>
              <a:t>	</a:t>
            </a:r>
            <a:r>
              <a:rPr lang="en-US" sz="2000" b="1"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is the set of decision problems (those whose instances have “Yes”/ “No” answers) that can be solved in polynomial time on a deterministic computer (no concurrency or guesses allowed). </a:t>
            </a:r>
          </a:p>
          <a:p>
            <a:pPr>
              <a:buFont typeface="Times" pitchFamily="-111" charset="0"/>
              <a:buNone/>
            </a:pPr>
            <a:r>
              <a:rPr lang="en-US" sz="2000" i="1" dirty="0">
                <a:ea typeface="ＭＳ Ｐゴシック" pitchFamily="-111" charset="-128"/>
                <a:cs typeface="ＭＳ Ｐゴシック" pitchFamily="-111" charset="-128"/>
              </a:rPr>
              <a:t>	</a:t>
            </a:r>
            <a:r>
              <a:rPr lang="en-US" sz="2000" b="1" i="1" dirty="0">
                <a:ea typeface="ＭＳ Ｐゴシック" pitchFamily="-111" charset="-128"/>
                <a:cs typeface="ＭＳ Ｐゴシック" pitchFamily="-111" charset="-128"/>
              </a:rPr>
              <a:t>NP</a:t>
            </a:r>
            <a:r>
              <a:rPr lang="en-US" sz="2000" i="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is the set of decision problems that can be solved in polynomial time on a non-deterministic computer (equivalently one that  can spawn an unbounded number of parallel threads; equivalently one that can be verified in polynomial time on a deterministic computer). </a:t>
            </a:r>
          </a:p>
          <a:p>
            <a:pPr>
              <a:buFont typeface="Times" pitchFamily="-111" charset="0"/>
              <a:buNone/>
            </a:pPr>
            <a:r>
              <a:rPr lang="en-US" sz="2000" dirty="0">
                <a:ea typeface="ＭＳ Ｐゴシック" pitchFamily="-111" charset="-128"/>
                <a:cs typeface="ＭＳ Ｐゴシック" pitchFamily="-111" charset="-128"/>
              </a:rPr>
              <a:t>	Again, as “Does </a:t>
            </a:r>
            <a:r>
              <a:rPr lang="en-US" sz="2000" b="1" i="1" dirty="0">
                <a:ea typeface="ＭＳ Ｐゴシック" pitchFamily="-111" charset="-128"/>
                <a:cs typeface="ＭＳ Ｐゴシック" pitchFamily="-111" charset="-128"/>
              </a:rPr>
              <a:t>P</a:t>
            </a:r>
            <a:r>
              <a:rPr lang="en-US" sz="2000" b="1" dirty="0">
                <a:ea typeface="ＭＳ Ｐゴシック" pitchFamily="-111" charset="-128"/>
                <a:cs typeface="ＭＳ Ｐゴシック" pitchFamily="-111" charset="-128"/>
              </a:rPr>
              <a:t>=</a:t>
            </a:r>
            <a:r>
              <a:rPr lang="en-US" sz="2000" b="1" i="1" dirty="0">
                <a:ea typeface="ＭＳ Ｐゴシック" pitchFamily="-111" charset="-128"/>
                <a:cs typeface="ＭＳ Ｐゴシック" pitchFamily="-111" charset="-128"/>
              </a:rPr>
              <a:t>NP</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has just one question, it is solvable, we just don’t yet know which solution, “Yes” or “No”, is the correct one.</a:t>
            </a:r>
          </a:p>
          <a:p>
            <a:endParaRPr lang="en-US" sz="2000" dirty="0">
              <a:ea typeface="ＭＳ Ｐゴシック" pitchFamily="-111" charset="-128"/>
              <a:cs typeface="ＭＳ Ｐゴシック" pitchFamily="-111" charset="-128"/>
            </a:endParaRPr>
          </a:p>
        </p:txBody>
      </p:sp>
      <p:sp>
        <p:nvSpPr>
          <p:cNvPr id="60420" name="Date Placeholder 3"/>
          <p:cNvSpPr>
            <a:spLocks noGrp="1"/>
          </p:cNvSpPr>
          <p:nvPr>
            <p:ph type="dt" sz="quarter" idx="10"/>
          </p:nvPr>
        </p:nvSpPr>
        <p:spPr>
          <a:noFill/>
        </p:spPr>
        <p:txBody>
          <a:bodyPr/>
          <a:lstStyle/>
          <a:p>
            <a:fld id="{25514371-37B0-CD43-B23F-EA6F9972645D}"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04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0422" name="Slide Number Placeholder 5"/>
          <p:cNvSpPr>
            <a:spLocks noGrp="1"/>
          </p:cNvSpPr>
          <p:nvPr>
            <p:ph type="sldNum" sz="quarter" idx="12"/>
          </p:nvPr>
        </p:nvSpPr>
        <p:spPr>
          <a:noFill/>
        </p:spPr>
        <p:txBody>
          <a:bodyPr/>
          <a:lstStyle/>
          <a:p>
            <a:fld id="{A856214A-29B8-DC41-8E7D-A64D2855592B}" type="slidenum">
              <a:rPr lang="en-US">
                <a:latin typeface="Arial" pitchFamily="-111" charset="0"/>
                <a:ea typeface="ＭＳ Ｐゴシック" pitchFamily="-111" charset="-128"/>
                <a:cs typeface="ＭＳ Ｐゴシック" pitchFamily="-111" charset="-128"/>
              </a:rPr>
              <a:pPr/>
              <a:t>35</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Additional Notations</a:t>
            </a:r>
          </a:p>
        </p:txBody>
      </p:sp>
      <p:sp>
        <p:nvSpPr>
          <p:cNvPr id="359427"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Includes comment on our notation versus that of others</a:t>
            </a:r>
          </a:p>
        </p:txBody>
      </p:sp>
    </p:spTree>
    <p:extLst>
      <p:ext uri="{BB962C8B-B14F-4D97-AF65-F5344CB8AC3E}">
        <p14:creationId xmlns:p14="http://schemas.microsoft.com/office/powerpoint/2010/main" val="2523283158"/>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1475" name="Slide Number Placeholder 5"/>
          <p:cNvSpPr>
            <a:spLocks noGrp="1"/>
          </p:cNvSpPr>
          <p:nvPr>
            <p:ph type="sldNum" sz="quarter" idx="12"/>
          </p:nvPr>
        </p:nvSpPr>
        <p:spPr>
          <a:noFill/>
        </p:spPr>
        <p:txBody>
          <a:bodyPr/>
          <a:lstStyle/>
          <a:p>
            <a:fld id="{E5775402-54CF-5D4A-AE3E-7EECDE32CE5C}" type="slidenum">
              <a:rPr lang="en-US">
                <a:latin typeface="Arial" pitchFamily="-111" charset="0"/>
                <a:ea typeface="ＭＳ Ｐゴシック" pitchFamily="-111" charset="-128"/>
                <a:cs typeface="ＭＳ Ｐゴシック" pitchFamily="-111" charset="-128"/>
              </a:rPr>
              <a:pPr/>
              <a:t>351</a:t>
            </a:fld>
            <a:endParaRPr lang="en-US">
              <a:latin typeface="Arial" pitchFamily="-111" charset="0"/>
              <a:ea typeface="ＭＳ Ｐゴシック" pitchFamily="-111" charset="-128"/>
              <a:cs typeface="ＭＳ Ｐゴシック" pitchFamily="-111" charset="-128"/>
            </a:endParaRPr>
          </a:p>
        </p:txBody>
      </p:sp>
      <p:sp>
        <p:nvSpPr>
          <p:cNvPr id="3614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a:t>
            </a:r>
          </a:p>
        </p:txBody>
      </p:sp>
      <p:sp>
        <p:nvSpPr>
          <p:cNvPr id="361477" name="Rectangle 3"/>
          <p:cNvSpPr>
            <a:spLocks noGrp="1" noChangeArrowheads="1"/>
          </p:cNvSpPr>
          <p:nvPr>
            <p:ph type="body" idx="1"/>
          </p:nvPr>
        </p:nvSpPr>
        <p:spPr/>
        <p:txBody>
          <a:bodyPr/>
          <a:lstStyle/>
          <a:p>
            <a:r>
              <a:rPr lang="en-US" sz="2400" dirty="0">
                <a:ea typeface="ＭＳ Ｐゴシック" pitchFamily="-111" charset="-128"/>
                <a:cs typeface="ＭＳ Ｐゴシック" pitchFamily="-111" charset="-128"/>
              </a:rPr>
              <a:t>Others consider functions of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whereas we had just one. However, our input to the FRS was actually an encoding of n arguments. </a:t>
            </a:r>
          </a:p>
          <a:p>
            <a:r>
              <a:rPr lang="en-US" sz="2400" dirty="0">
                <a:ea typeface="ＭＳ Ｐゴシック" pitchFamily="-111" charset="-128"/>
                <a:cs typeface="ＭＳ Ｐゴシック" pitchFamily="-111" charset="-128"/>
              </a:rPr>
              <a:t>The fact that we can focus on just a single number that is the encoding of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is easy to justify based on the pairing function.</a:t>
            </a:r>
          </a:p>
          <a:p>
            <a:r>
              <a:rPr lang="en-US" sz="2400" dirty="0">
                <a:ea typeface="ＭＳ Ｐゴシック" pitchFamily="-111" charset="-128"/>
                <a:cs typeface="ＭＳ Ｐゴシック" pitchFamily="-111" charset="-128"/>
              </a:rPr>
              <a:t>Some presentations order arguments differently, starting with the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and then the Gödel number of the function, but closure under argument permutation follows from closure under substitution.</a:t>
            </a:r>
          </a:p>
        </p:txBody>
      </p:sp>
      <p:sp>
        <p:nvSpPr>
          <p:cNvPr id="361478" name="Date Placeholder 3"/>
          <p:cNvSpPr>
            <a:spLocks noGrp="1"/>
          </p:cNvSpPr>
          <p:nvPr>
            <p:ph type="dt" sz="quarter" idx="10"/>
          </p:nvPr>
        </p:nvSpPr>
        <p:spPr>
          <a:noFill/>
        </p:spPr>
        <p:txBody>
          <a:bodyPr/>
          <a:lstStyle/>
          <a:p>
            <a:fld id="{38C87805-46CC-D943-BCF8-1030C4AF31F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59874207"/>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3524" name="Slide Number Placeholder 5"/>
          <p:cNvSpPr>
            <a:spLocks noGrp="1"/>
          </p:cNvSpPr>
          <p:nvPr>
            <p:ph type="sldNum" sz="quarter" idx="12"/>
          </p:nvPr>
        </p:nvSpPr>
        <p:spPr>
          <a:noFill/>
        </p:spPr>
        <p:txBody>
          <a:bodyPr/>
          <a:lstStyle/>
          <a:p>
            <a:fld id="{AED769DA-6130-FF4B-8687-382241BB3E4E}" type="slidenum">
              <a:rPr lang="en-US">
                <a:latin typeface="Arial" pitchFamily="-111" charset="0"/>
                <a:ea typeface="ＭＳ Ｐゴシック" pitchFamily="-111" charset="-128"/>
                <a:cs typeface="ＭＳ Ｐゴシック" pitchFamily="-111" charset="-128"/>
              </a:rPr>
              <a:pPr/>
              <a:t>352</a:t>
            </a:fld>
            <a:endParaRPr lang="en-US">
              <a:latin typeface="Arial" pitchFamily="-111" charset="0"/>
              <a:ea typeface="ＭＳ Ｐゴシック" pitchFamily="-111" charset="-128"/>
              <a:cs typeface="ＭＳ Ｐゴシック" pitchFamily="-111" charset="-128"/>
            </a:endParaRPr>
          </a:p>
        </p:txBody>
      </p:sp>
      <p:sp>
        <p:nvSpPr>
          <p:cNvPr id="36352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 Mapping</a:t>
            </a:r>
          </a:p>
        </p:txBody>
      </p:sp>
      <p:sp>
        <p:nvSpPr>
          <p:cNvPr id="363526"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(f, 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 </a:t>
            </a:r>
            <a:r>
              <a:rPr lang="en-US" b="1" dirty="0" err="1">
                <a:ea typeface="ＭＳ Ｐゴシック" pitchFamily="-111" charset="-128"/>
                <a:cs typeface="ＭＳ Ｐゴシック" pitchFamily="-111" charset="-128"/>
                <a:sym typeface="Symbol" pitchFamily="-111" charset="2"/>
              </a:rPr>
              <a:t>Univ</a:t>
            </a:r>
            <a:r>
              <a:rPr lang="en-US" b="1" dirty="0">
                <a:ea typeface="ＭＳ Ｐゴシック" pitchFamily="-111" charset="-128"/>
                <a:cs typeface="ＭＳ Ｐゴシック" pitchFamily="-111" charset="-128"/>
                <a:sym typeface="Symbol" pitchFamily="-111" charset="2"/>
              </a:rPr>
              <a:t> (f,          )</a:t>
            </a:r>
          </a:p>
          <a:p>
            <a:r>
              <a:rPr lang="en-US" dirty="0">
                <a:ea typeface="ＭＳ Ｐゴシック" pitchFamily="-111" charset="-128"/>
                <a:cs typeface="ＭＳ Ｐゴシック" pitchFamily="-111" charset="-128"/>
                <a:sym typeface="Symbol" pitchFamily="-111" charset="2"/>
              </a:rPr>
              <a:t>We will sometimes adopt the above and also its common shorthand</a:t>
            </a:r>
          </a:p>
          <a:p>
            <a:pPr>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 </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(f, 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a:t>
            </a:r>
          </a:p>
          <a:p>
            <a:pPr>
              <a:buFontTx/>
              <a:buNone/>
            </a:pPr>
            <a:r>
              <a:rPr lang="en-US" dirty="0">
                <a:ea typeface="ＭＳ Ｐゴシック" pitchFamily="-111" charset="-128"/>
                <a:cs typeface="ＭＳ Ｐゴシック" pitchFamily="-111" charset="-128"/>
                <a:sym typeface="Symbol" pitchFamily="-111" charset="2"/>
              </a:rPr>
              <a:t>	and the even shorter version</a:t>
            </a:r>
          </a:p>
          <a:p>
            <a:pPr>
              <a:buFontTx/>
              <a:buNone/>
            </a:pP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 </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(f, 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a:t>
            </a:r>
          </a:p>
        </p:txBody>
      </p:sp>
      <p:graphicFrame>
        <p:nvGraphicFramePr>
          <p:cNvPr id="363522" name="Object 4"/>
          <p:cNvGraphicFramePr>
            <a:graphicFrameLocks noChangeAspect="1"/>
          </p:cNvGraphicFramePr>
          <p:nvPr/>
        </p:nvGraphicFramePr>
        <p:xfrm>
          <a:off x="5580063" y="1581150"/>
          <a:ext cx="858837" cy="485775"/>
        </p:xfrm>
        <a:graphic>
          <a:graphicData uri="http://schemas.openxmlformats.org/presentationml/2006/ole">
            <mc:AlternateContent xmlns:mc="http://schemas.openxmlformats.org/markup-compatibility/2006">
              <mc:Choice xmlns:v="urn:schemas-microsoft-com:vml" Requires="v">
                <p:oleObj spid="_x0000_s15440" name="Equation" r:id="rId4" imgW="583947" imgH="330057" progId="Word.Picture.8">
                  <p:embed/>
                </p:oleObj>
              </mc:Choice>
              <mc:Fallback>
                <p:oleObj name="Equation" r:id="rId4" imgW="583947" imgH="330057" progId="Word.Picture.8">
                  <p:embed/>
                  <p:pic>
                    <p:nvPicPr>
                      <p:cNvPr id="36352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1581150"/>
                        <a:ext cx="858837"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363527" name="Date Placeholder 3"/>
          <p:cNvSpPr>
            <a:spLocks noGrp="1"/>
          </p:cNvSpPr>
          <p:nvPr>
            <p:ph type="dt" sz="quarter" idx="10"/>
          </p:nvPr>
        </p:nvSpPr>
        <p:spPr>
          <a:noFill/>
        </p:spPr>
        <p:txBody>
          <a:bodyPr/>
          <a:lstStyle/>
          <a:p>
            <a:fld id="{6A8D5930-E8EE-C74D-8561-E3570B3CC63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73197096"/>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5571" name="Slide Number Placeholder 5"/>
          <p:cNvSpPr>
            <a:spLocks noGrp="1"/>
          </p:cNvSpPr>
          <p:nvPr>
            <p:ph type="sldNum" sz="quarter" idx="12"/>
          </p:nvPr>
        </p:nvSpPr>
        <p:spPr>
          <a:noFill/>
        </p:spPr>
        <p:txBody>
          <a:bodyPr/>
          <a:lstStyle/>
          <a:p>
            <a:fld id="{642493C8-1D54-AF45-8BA7-034360A52D97}" type="slidenum">
              <a:rPr lang="en-US">
                <a:latin typeface="Arial" pitchFamily="-111" charset="0"/>
                <a:ea typeface="ＭＳ Ｐゴシック" pitchFamily="-111" charset="-128"/>
                <a:cs typeface="ＭＳ Ｐゴシック" pitchFamily="-111" charset="-128"/>
              </a:rPr>
              <a:pPr/>
              <a:t>353</a:t>
            </a:fld>
            <a:endParaRPr lang="en-US">
              <a:latin typeface="Arial" pitchFamily="-111" charset="0"/>
              <a:ea typeface="ＭＳ Ｐゴシック" pitchFamily="-111" charset="-128"/>
              <a:cs typeface="ＭＳ Ｐゴシック" pitchFamily="-111" charset="-128"/>
            </a:endParaRPr>
          </a:p>
        </p:txBody>
      </p:sp>
      <p:sp>
        <p:nvSpPr>
          <p:cNvPr id="3655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SNAP and TERM</a:t>
            </a:r>
          </a:p>
        </p:txBody>
      </p:sp>
      <p:sp>
        <p:nvSpPr>
          <p:cNvPr id="365573"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Our </a:t>
            </a:r>
            <a:r>
              <a:rPr lang="en-US" b="1" dirty="0">
                <a:ea typeface="ＭＳ Ｐゴシック" pitchFamily="-111" charset="-128"/>
                <a:cs typeface="ＭＳ Ｐゴシック" pitchFamily="-111" charset="-128"/>
              </a:rPr>
              <a:t>CONFIG</a:t>
            </a:r>
            <a:r>
              <a:rPr lang="en-US" dirty="0">
                <a:ea typeface="ＭＳ Ｐゴシック" pitchFamily="-111" charset="-128"/>
                <a:cs typeface="ＭＳ Ｐゴシック" pitchFamily="-111" charset="-128"/>
              </a:rPr>
              <a:t> is essentially a snapshot function as seen in other presentations of a universal function</a:t>
            </a:r>
          </a:p>
          <a:p>
            <a:pPr>
              <a:lnSpc>
                <a:spcPct val="9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SNAP(f, x, t) = CONFIG(f, x, t)</a:t>
            </a:r>
          </a:p>
          <a:p>
            <a:pPr>
              <a:lnSpc>
                <a:spcPct val="90000"/>
              </a:lnSpc>
            </a:pPr>
            <a:r>
              <a:rPr lang="en-US" dirty="0">
                <a:ea typeface="ＭＳ Ｐゴシック" pitchFamily="-111" charset="-128"/>
                <a:cs typeface="ＭＳ Ｐゴシック" pitchFamily="-111" charset="-128"/>
              </a:rPr>
              <a:t>Termination in our notation occurs when we reach a fixed point, so</a:t>
            </a:r>
          </a:p>
          <a:p>
            <a:pPr>
              <a:lnSpc>
                <a:spcPct val="9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TERM(f, x) = (</a:t>
            </a:r>
            <a:r>
              <a:rPr lang="en-US" sz="2800" b="1" dirty="0">
                <a:ea typeface="ＭＳ Ｐゴシック" pitchFamily="-111" charset="-128"/>
                <a:cs typeface="ＭＳ Ｐゴシック" pitchFamily="-111" charset="-128"/>
              </a:rPr>
              <a:t>NEXT(f, x) == x)</a:t>
            </a:r>
          </a:p>
          <a:p>
            <a:pPr>
              <a:lnSpc>
                <a:spcPct val="90000"/>
              </a:lnSpc>
            </a:pPr>
            <a:r>
              <a:rPr lang="en-US" sz="2800" dirty="0">
                <a:ea typeface="ＭＳ Ｐゴシック" pitchFamily="-111" charset="-128"/>
                <a:cs typeface="ＭＳ Ｐゴシック" pitchFamily="-111" charset="-128"/>
              </a:rPr>
              <a:t>Again, we used a single argument but that can be extended as we have already shown.</a:t>
            </a:r>
          </a:p>
        </p:txBody>
      </p:sp>
      <p:sp>
        <p:nvSpPr>
          <p:cNvPr id="365574" name="Date Placeholder 3"/>
          <p:cNvSpPr>
            <a:spLocks noGrp="1"/>
          </p:cNvSpPr>
          <p:nvPr>
            <p:ph type="dt" sz="quarter" idx="10"/>
          </p:nvPr>
        </p:nvSpPr>
        <p:spPr>
          <a:noFill/>
        </p:spPr>
        <p:txBody>
          <a:bodyPr/>
          <a:lstStyle/>
          <a:p>
            <a:fld id="{58B8E43E-67EE-B345-BC3C-BDB469F8E01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61448984"/>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7619" name="Slide Number Placeholder 5"/>
          <p:cNvSpPr>
            <a:spLocks noGrp="1"/>
          </p:cNvSpPr>
          <p:nvPr>
            <p:ph type="sldNum" sz="quarter" idx="12"/>
          </p:nvPr>
        </p:nvSpPr>
        <p:spPr>
          <a:noFill/>
        </p:spPr>
        <p:txBody>
          <a:bodyPr/>
          <a:lstStyle/>
          <a:p>
            <a:fld id="{4239DB3B-CF41-494F-A52E-F39076B6AFA5}" type="slidenum">
              <a:rPr lang="en-US">
                <a:latin typeface="Arial" pitchFamily="-111" charset="0"/>
                <a:ea typeface="ＭＳ Ｐゴシック" pitchFamily="-111" charset="-128"/>
                <a:cs typeface="ＭＳ Ｐゴシック" pitchFamily="-111" charset="-128"/>
              </a:rPr>
              <a:pPr/>
              <a:t>354</a:t>
            </a:fld>
            <a:endParaRPr lang="en-US">
              <a:latin typeface="Arial" pitchFamily="-111" charset="0"/>
              <a:ea typeface="ＭＳ Ｐゴシック" pitchFamily="-111" charset="-128"/>
              <a:cs typeface="ＭＳ Ｐゴシック" pitchFamily="-111" charset="-128"/>
            </a:endParaRPr>
          </a:p>
        </p:txBody>
      </p:sp>
      <p:sp>
        <p:nvSpPr>
          <p:cNvPr id="367620"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STP Predicate</a:t>
            </a:r>
          </a:p>
        </p:txBody>
      </p:sp>
      <p:sp>
        <p:nvSpPr>
          <p:cNvPr id="367621"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rPr>
              <a:t>STP(f,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is a predicate defined to be true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converges in at most </a:t>
            </a:r>
            <a:r>
              <a:rPr lang="en-US" b="1" dirty="0">
                <a:ea typeface="ＭＳ Ｐゴシック" pitchFamily="-111" charset="-128"/>
                <a:cs typeface="ＭＳ Ｐゴシック" pitchFamily="-111" charset="-128"/>
              </a:rPr>
              <a:t>t</a:t>
            </a:r>
            <a:r>
              <a:rPr lang="en-US" dirty="0">
                <a:ea typeface="ＭＳ Ｐゴシック" pitchFamily="-111" charset="-128"/>
                <a:cs typeface="ＭＳ Ｐゴシック" pitchFamily="-111" charset="-128"/>
              </a:rPr>
              <a:t> steps.</a:t>
            </a:r>
          </a:p>
          <a:p>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is primitive recursive since it can be defined by</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STP(f, x, </a:t>
            </a:r>
            <a:r>
              <a:rPr lang="en-US" sz="2800" b="1" i="1" dirty="0">
                <a:ea typeface="ＭＳ Ｐゴシック" pitchFamily="-111" charset="-128"/>
                <a:cs typeface="ＭＳ Ｐゴシック" pitchFamily="-111" charset="-128"/>
              </a:rPr>
              <a:t>s </a:t>
            </a:r>
            <a:r>
              <a:rPr lang="en-US" sz="2800" b="1" dirty="0">
                <a:ea typeface="ＭＳ Ｐゴシック" pitchFamily="-111" charset="-128"/>
                <a:cs typeface="ＭＳ Ｐゴシック" pitchFamily="-111" charset="-128"/>
              </a:rPr>
              <a:t>) = TERM(f, CONFIG(f, x, </a:t>
            </a:r>
            <a:r>
              <a:rPr lang="en-US" sz="2800" b="1" i="1"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a:t>
            </a:r>
          </a:p>
          <a:p>
            <a:pPr>
              <a:buFontTx/>
              <a:buNone/>
            </a:pPr>
            <a:r>
              <a:rPr lang="en-US" sz="2800" dirty="0">
                <a:ea typeface="ＭＳ Ｐゴシック" pitchFamily="-111" charset="-128"/>
                <a:cs typeface="ＭＳ Ｐゴシック" pitchFamily="-111" charset="-128"/>
              </a:rPr>
              <a:t>	Extending to many arguments is easily done as before.</a:t>
            </a:r>
          </a:p>
        </p:txBody>
      </p:sp>
      <p:sp>
        <p:nvSpPr>
          <p:cNvPr id="367622" name="Date Placeholder 3"/>
          <p:cNvSpPr>
            <a:spLocks noGrp="1"/>
          </p:cNvSpPr>
          <p:nvPr>
            <p:ph type="dt" sz="quarter" idx="10"/>
          </p:nvPr>
        </p:nvSpPr>
        <p:spPr>
          <a:noFill/>
        </p:spPr>
        <p:txBody>
          <a:bodyPr/>
          <a:lstStyle/>
          <a:p>
            <a:fld id="{06511C14-D8CD-0A4B-8DE3-ABCB87ED7B6D}"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22467139"/>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7619" name="Slide Number Placeholder 5"/>
          <p:cNvSpPr>
            <a:spLocks noGrp="1"/>
          </p:cNvSpPr>
          <p:nvPr>
            <p:ph type="sldNum" sz="quarter" idx="12"/>
          </p:nvPr>
        </p:nvSpPr>
        <p:spPr>
          <a:noFill/>
        </p:spPr>
        <p:txBody>
          <a:bodyPr/>
          <a:lstStyle/>
          <a:p>
            <a:fld id="{4239DB3B-CF41-494F-A52E-F39076B6AFA5}" type="slidenum">
              <a:rPr lang="en-US">
                <a:latin typeface="Arial" pitchFamily="-111" charset="0"/>
                <a:ea typeface="ＭＳ Ｐゴシック" pitchFamily="-111" charset="-128"/>
                <a:cs typeface="ＭＳ Ｐゴシック" pitchFamily="-111" charset="-128"/>
              </a:rPr>
              <a:pPr/>
              <a:t>355</a:t>
            </a:fld>
            <a:endParaRPr lang="en-US">
              <a:latin typeface="Arial" pitchFamily="-111" charset="0"/>
              <a:ea typeface="ＭＳ Ｐゴシック" pitchFamily="-111" charset="-128"/>
              <a:cs typeface="ＭＳ Ｐゴシック" pitchFamily="-111" charset="-128"/>
            </a:endParaRPr>
          </a:p>
        </p:txBody>
      </p:sp>
      <p:sp>
        <p:nvSpPr>
          <p:cNvPr id="367620"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VALUE PRF</a:t>
            </a:r>
          </a:p>
        </p:txBody>
      </p:sp>
      <p:sp>
        <p:nvSpPr>
          <p:cNvPr id="367621"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rPr>
              <a:t>VALUE(f,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is a primitive recursive function (algorithm) that returns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so long as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STP(f,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is true.</a:t>
            </a:r>
            <a:endParaRPr lang="en-US" sz="2800" dirty="0">
              <a:ea typeface="ＭＳ Ｐゴシック" pitchFamily="-111" charset="-128"/>
              <a:cs typeface="ＭＳ Ｐゴシック" pitchFamily="-111" charset="-128"/>
            </a:endParaRPr>
          </a:p>
          <a:p>
            <a:r>
              <a:rPr lang="en-US" b="1" dirty="0">
                <a:ea typeface="ＭＳ Ｐゴシック" pitchFamily="-111" charset="-128"/>
                <a:cs typeface="ＭＳ Ｐゴシック" pitchFamily="-111" charset="-128"/>
              </a:rPr>
              <a:t>VALUE(f,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returns a value if </a:t>
            </a:r>
            <a:r>
              <a:rPr lang="en-US" b="1" dirty="0">
                <a:ea typeface="ＭＳ Ｐゴシック" pitchFamily="-111" charset="-128"/>
                <a:cs typeface="ＭＳ Ｐゴシック" pitchFamily="-111" charset="-128"/>
              </a:rPr>
              <a:t>STP(f,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is false, but the returned value is meaningless.</a:t>
            </a:r>
          </a:p>
        </p:txBody>
      </p:sp>
      <p:sp>
        <p:nvSpPr>
          <p:cNvPr id="367622" name="Date Placeholder 3"/>
          <p:cNvSpPr>
            <a:spLocks noGrp="1"/>
          </p:cNvSpPr>
          <p:nvPr>
            <p:ph type="dt" sz="quarter" idx="10"/>
          </p:nvPr>
        </p:nvSpPr>
        <p:spPr>
          <a:noFill/>
        </p:spPr>
        <p:txBody>
          <a:bodyPr/>
          <a:lstStyle/>
          <a:p>
            <a:fld id="{06511C14-D8CD-0A4B-8DE3-ABCB87ED7B6D}"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99346073"/>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Recursively Enumerable</a:t>
            </a:r>
          </a:p>
        </p:txBody>
      </p:sp>
      <p:sp>
        <p:nvSpPr>
          <p:cNvPr id="369667" name="Rectangle 3"/>
          <p:cNvSpPr>
            <a:spLocks noGrp="1" noChangeArrowheads="1"/>
          </p:cNvSpPr>
          <p:nvPr>
            <p:ph type="subTitle" idx="1"/>
          </p:nvPr>
        </p:nvSpPr>
        <p:spPr/>
        <p:txBody>
          <a:bodyPr/>
          <a:lstStyle/>
          <a:p>
            <a:r>
              <a:rPr lang="en-US" dirty="0">
                <a:ea typeface="ＭＳ Ｐゴシック" pitchFamily="-111" charset="-128"/>
                <a:cs typeface="ＭＳ Ｐゴシック" pitchFamily="-111" charset="-128"/>
              </a:rPr>
              <a:t>Properties of re Sets</a:t>
            </a:r>
          </a:p>
        </p:txBody>
      </p:sp>
    </p:spTree>
    <p:extLst>
      <p:ext uri="{BB962C8B-B14F-4D97-AF65-F5344CB8AC3E}">
        <p14:creationId xmlns:p14="http://schemas.microsoft.com/office/powerpoint/2010/main" val="3411250459"/>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1715" name="Slide Number Placeholder 5"/>
          <p:cNvSpPr>
            <a:spLocks noGrp="1"/>
          </p:cNvSpPr>
          <p:nvPr>
            <p:ph type="sldNum" sz="quarter" idx="12"/>
          </p:nvPr>
        </p:nvSpPr>
        <p:spPr>
          <a:noFill/>
        </p:spPr>
        <p:txBody>
          <a:bodyPr/>
          <a:lstStyle/>
          <a:p>
            <a:fld id="{7C5F440F-B658-9A4B-9423-33FA3C9131CF}" type="slidenum">
              <a:rPr lang="en-US">
                <a:latin typeface="Arial" pitchFamily="-111" charset="0"/>
                <a:ea typeface="ＭＳ Ｐゴシック" pitchFamily="-111" charset="-128"/>
                <a:cs typeface="ＭＳ Ｐゴシック" pitchFamily="-111" charset="-128"/>
              </a:rPr>
              <a:pPr/>
              <a:t>357</a:t>
            </a:fld>
            <a:endParaRPr lang="en-US">
              <a:latin typeface="Arial" pitchFamily="-111" charset="0"/>
              <a:ea typeface="ＭＳ Ｐゴシック" pitchFamily="-111" charset="-128"/>
              <a:cs typeface="ＭＳ Ｐゴシック" pitchFamily="-111" charset="-128"/>
            </a:endParaRPr>
          </a:p>
        </p:txBody>
      </p:sp>
      <p:sp>
        <p:nvSpPr>
          <p:cNvPr id="3717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Definition of re</a:t>
            </a:r>
          </a:p>
        </p:txBody>
      </p:sp>
      <p:sp>
        <p:nvSpPr>
          <p:cNvPr id="371717"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Some texts define re in the same way as I have defined semi-decidable.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a:t>
            </a:r>
            <a:r>
              <a:rPr lang="en-US" sz="2400" b="1" dirty="0">
                <a:ea typeface="ＭＳ Ｐゴシック" pitchFamily="-111" charset="-128"/>
                <a:cs typeface="ＭＳ Ｐゴシック" pitchFamily="-111" charset="-128"/>
                <a:sym typeface="Symbol" pitchFamily="-111" charset="2"/>
              </a:rPr>
              <a:t>  </a:t>
            </a:r>
            <a:r>
              <a:rPr lang="en-US" sz="2400" dirty="0">
                <a:ea typeface="ＭＳ Ｐゴシック" pitchFamily="-111" charset="-128"/>
                <a:cs typeface="ＭＳ Ｐゴシック" pitchFamily="-111" charset="-128"/>
              </a:rPr>
              <a:t>is semi-decidable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 partially computable function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where</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 x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 | g(x)</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I prefer the definition of re that says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S </a:t>
            </a:r>
            <a:r>
              <a:rPr lang="en-US" sz="2400" b="1" dirty="0">
                <a:ea typeface="ＭＳ Ｐゴシック" pitchFamily="-111" charset="-128"/>
                <a:cs typeface="ＭＳ Ｐゴシック" pitchFamily="-111" charset="-128"/>
                <a:sym typeface="Symbol" pitchFamily="-111" charset="2"/>
              </a:rPr>
              <a:t>  </a:t>
            </a:r>
            <a:r>
              <a:rPr lang="en-US" sz="2400" dirty="0">
                <a:ea typeface="ＭＳ Ｐゴシック" pitchFamily="-111" charset="-128"/>
                <a:cs typeface="ＭＳ Ｐゴシック" pitchFamily="-111" charset="-128"/>
              </a:rPr>
              <a:t>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a:t>
            </a:r>
            <a:r>
              <a:rPr lang="en-US" sz="2400" b="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or there exists a totally computable function f where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 y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x f(x)</a:t>
            </a:r>
            <a:r>
              <a:rPr lang="en-US" sz="2400" b="1" dirty="0">
                <a:ea typeface="ＭＳ Ｐゴシック" pitchFamily="-111" charset="-128"/>
                <a:cs typeface="ＭＳ Ｐゴシック" pitchFamily="-111" charset="-128"/>
                <a:sym typeface="Symbol" pitchFamily="-111" charset="2"/>
              </a:rPr>
              <a:t> == y</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We will prove these equivalent. Actually,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can be a primitive recursive function.</a:t>
            </a:r>
            <a:endParaRPr lang="en-US" sz="2800" dirty="0">
              <a:ea typeface="ＭＳ Ｐゴシック" pitchFamily="-111" charset="-128"/>
              <a:cs typeface="ＭＳ Ｐゴシック" pitchFamily="-111" charset="-128"/>
            </a:endParaRPr>
          </a:p>
        </p:txBody>
      </p:sp>
      <p:sp>
        <p:nvSpPr>
          <p:cNvPr id="371718" name="Date Placeholder 3"/>
          <p:cNvSpPr>
            <a:spLocks noGrp="1"/>
          </p:cNvSpPr>
          <p:nvPr>
            <p:ph type="dt" sz="quarter" idx="10"/>
          </p:nvPr>
        </p:nvSpPr>
        <p:spPr>
          <a:noFill/>
        </p:spPr>
        <p:txBody>
          <a:bodyPr/>
          <a:lstStyle/>
          <a:p>
            <a:fld id="{583E41F6-E9A4-194F-A792-1F500FD7F97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00186014"/>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3763" name="Slide Number Placeholder 5"/>
          <p:cNvSpPr>
            <a:spLocks noGrp="1"/>
          </p:cNvSpPr>
          <p:nvPr>
            <p:ph type="sldNum" sz="quarter" idx="12"/>
          </p:nvPr>
        </p:nvSpPr>
        <p:spPr>
          <a:noFill/>
        </p:spPr>
        <p:txBody>
          <a:bodyPr/>
          <a:lstStyle/>
          <a:p>
            <a:fld id="{42EE37F2-11D3-2F43-9013-07DEB714D80D}" type="slidenum">
              <a:rPr lang="en-US">
                <a:latin typeface="Arial" pitchFamily="-111" charset="0"/>
                <a:ea typeface="ＭＳ Ｐゴシック" pitchFamily="-111" charset="-128"/>
                <a:cs typeface="ＭＳ Ｐゴシック" pitchFamily="-111" charset="-128"/>
              </a:rPr>
              <a:pPr/>
              <a:t>358</a:t>
            </a:fld>
            <a:endParaRPr lang="en-US">
              <a:latin typeface="Arial" pitchFamily="-111" charset="0"/>
              <a:ea typeface="ＭＳ Ｐゴシック" pitchFamily="-111" charset="-128"/>
              <a:cs typeface="ＭＳ Ｐゴシック" pitchFamily="-111" charset="-128"/>
            </a:endParaRPr>
          </a:p>
        </p:txBody>
      </p:sp>
      <p:sp>
        <p:nvSpPr>
          <p:cNvPr id="3737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Semi-Decidable Implies re</a:t>
            </a:r>
          </a:p>
        </p:txBody>
      </p:sp>
      <p:sp>
        <p:nvSpPr>
          <p:cNvPr id="373765"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Theorem: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semi-decided by </a:t>
            </a:r>
            <a:r>
              <a:rPr lang="en-US" sz="2800" b="1" dirty="0">
                <a:ea typeface="ＭＳ Ｐゴシック" pitchFamily="-111" charset="-128"/>
                <a:cs typeface="ＭＳ Ｐゴシック" pitchFamily="-111" charset="-128"/>
              </a:rPr>
              <a:t>G</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Assume </a:t>
            </a:r>
            <a:r>
              <a:rPr lang="en-US" sz="2800" b="1" dirty="0">
                <a:ea typeface="ＭＳ Ｐゴシック" pitchFamily="-111" charset="-128"/>
                <a:cs typeface="ＭＳ Ｐゴシック" pitchFamily="-111" charset="-128"/>
              </a:rPr>
              <a:t>G</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the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function in our enumeration of effective procedures.  If </a:t>
            </a:r>
            <a:r>
              <a:rPr lang="en-US" sz="2800" b="1" dirty="0">
                <a:ea typeface="ＭＳ Ｐゴシック" pitchFamily="-111" charset="-128"/>
                <a:cs typeface="ＭＳ Ｐゴシック" pitchFamily="-111" charset="-128"/>
              </a:rPr>
              <a:t>S = Ø </a:t>
            </a:r>
            <a:r>
              <a:rPr lang="en-US" sz="2800" dirty="0">
                <a:ea typeface="ＭＳ Ｐゴシック" pitchFamily="-111" charset="-128"/>
                <a:cs typeface="ＭＳ Ｐゴシック" pitchFamily="-111" charset="-128"/>
              </a:rPr>
              <a:t>then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 by definition, so we will assume </a:t>
            </a:r>
            <a:r>
              <a:rPr lang="en-US" sz="2800" dirty="0" err="1">
                <a:ea typeface="ＭＳ Ｐゴシック" pitchFamily="-111" charset="-128"/>
                <a:cs typeface="ＭＳ Ｐゴシック" pitchFamily="-111" charset="-128"/>
              </a:rPr>
              <a:t>wlog</a:t>
            </a:r>
            <a:r>
              <a:rPr lang="en-US" sz="2800" dirty="0">
                <a:ea typeface="ＭＳ Ｐゴシック" pitchFamily="-111" charset="-128"/>
                <a:cs typeface="ＭＳ Ｐゴシック" pitchFamily="-111" charset="-128"/>
              </a:rPr>
              <a:t> that there is some </a:t>
            </a:r>
            <a:r>
              <a:rPr lang="en-US" sz="2800" b="1" i="1" dirty="0">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a:t>
            </a:r>
            <a:r>
              <a:rPr lang="en-US" sz="2800" dirty="0">
                <a:ea typeface="ＭＳ Ｐゴシック" pitchFamily="-111" charset="-128"/>
                <a:cs typeface="ＭＳ Ｐゴシック" pitchFamily="-111" charset="-128"/>
              </a:rPr>
              <a:t>. Define the enumerating algorithm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by</a:t>
            </a:r>
          </a:p>
          <a:p>
            <a:pPr>
              <a:lnSpc>
                <a:spcPct val="9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 	x * STP(</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x, t ) </a:t>
            </a:r>
          </a:p>
          <a:p>
            <a:pPr>
              <a:lnSpc>
                <a:spcPct val="90000"/>
              </a:lnSpc>
              <a:buFontTx/>
              <a:buNone/>
            </a:pPr>
            <a:r>
              <a:rPr lang="en-US" sz="2800" b="1" dirty="0">
                <a:ea typeface="ＭＳ Ｐゴシック" pitchFamily="-111" charset="-128"/>
                <a:cs typeface="ＭＳ Ｐゴシック" pitchFamily="-111" charset="-128"/>
              </a:rPr>
              <a:t>				+ </a:t>
            </a:r>
            <a:r>
              <a:rPr lang="en-US" sz="2800" b="1" i="1" dirty="0">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 * (1-STP(</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x, t ))</a:t>
            </a:r>
          </a:p>
          <a:p>
            <a:pPr>
              <a:lnSpc>
                <a:spcPct val="90000"/>
              </a:lnSpc>
              <a:buFontTx/>
              <a:buNone/>
            </a:pPr>
            <a:r>
              <a:rPr lang="en-US" sz="2800" dirty="0">
                <a:ea typeface="ＭＳ Ｐゴシック" pitchFamily="-111" charset="-128"/>
                <a:cs typeface="ＭＳ Ｐゴシック" pitchFamily="-111" charset="-128"/>
              </a:rPr>
              <a:t>	Note: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t>
            </a:r>
            <a:r>
              <a:rPr lang="en-US" sz="2800" u="sng" dirty="0">
                <a:ea typeface="ＭＳ Ｐゴシック" pitchFamily="-111" charset="-128"/>
                <a:cs typeface="ＭＳ Ｐゴシック" pitchFamily="-111" charset="-128"/>
              </a:rPr>
              <a:t>primitive recursive</a:t>
            </a:r>
            <a:r>
              <a:rPr lang="en-US" sz="2800" dirty="0">
                <a:ea typeface="ＭＳ Ｐゴシック" pitchFamily="-111" charset="-128"/>
                <a:cs typeface="ＭＳ Ｐゴシック" pitchFamily="-111" charset="-128"/>
              </a:rPr>
              <a:t> and it enumerates every value in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infinitely often. </a:t>
            </a:r>
          </a:p>
        </p:txBody>
      </p:sp>
      <p:sp>
        <p:nvSpPr>
          <p:cNvPr id="373766" name="Date Placeholder 3"/>
          <p:cNvSpPr>
            <a:spLocks noGrp="1"/>
          </p:cNvSpPr>
          <p:nvPr>
            <p:ph type="dt" sz="quarter" idx="10"/>
          </p:nvPr>
        </p:nvSpPr>
        <p:spPr>
          <a:noFill/>
        </p:spPr>
        <p:txBody>
          <a:bodyPr/>
          <a:lstStyle/>
          <a:p>
            <a:fld id="{3BA8974D-8393-F746-B9DD-2B85BE67659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716636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5811" name="Slide Number Placeholder 5"/>
          <p:cNvSpPr>
            <a:spLocks noGrp="1"/>
          </p:cNvSpPr>
          <p:nvPr>
            <p:ph type="sldNum" sz="quarter" idx="12"/>
          </p:nvPr>
        </p:nvSpPr>
        <p:spPr>
          <a:noFill/>
        </p:spPr>
        <p:txBody>
          <a:bodyPr/>
          <a:lstStyle/>
          <a:p>
            <a:fld id="{F3089703-2397-6E41-95AF-E41821204212}" type="slidenum">
              <a:rPr lang="en-US">
                <a:latin typeface="Arial" pitchFamily="-111" charset="0"/>
                <a:ea typeface="ＭＳ Ｐゴシック" pitchFamily="-111" charset="-128"/>
                <a:cs typeface="ＭＳ Ｐゴシック" pitchFamily="-111" charset="-128"/>
              </a:rPr>
              <a:pPr/>
              <a:t>359</a:t>
            </a:fld>
            <a:endParaRPr lang="en-US">
              <a:latin typeface="Arial" pitchFamily="-111" charset="0"/>
              <a:ea typeface="ＭＳ Ｐゴシック" pitchFamily="-111" charset="-128"/>
              <a:cs typeface="ＭＳ Ｐゴシック" pitchFamily="-111" charset="-128"/>
            </a:endParaRPr>
          </a:p>
        </p:txBody>
      </p:sp>
      <p:sp>
        <p:nvSpPr>
          <p:cNvPr id="3758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 Implies Semi-Decidable</a:t>
            </a:r>
          </a:p>
        </p:txBody>
      </p:sp>
      <p:sp>
        <p:nvSpPr>
          <p:cNvPr id="375813"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Theorem:</a:t>
            </a:r>
            <a:r>
              <a:rPr lang="en-US"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By definition,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 == Ø </a:t>
            </a:r>
            <a:r>
              <a:rPr lang="en-US" sz="2800" dirty="0">
                <a:ea typeface="ＭＳ Ｐゴシック" pitchFamily="-111" charset="-128"/>
                <a:cs typeface="ＭＳ Ｐゴシック" pitchFamily="-111" charset="-128"/>
              </a:rPr>
              <a:t>or there exists an algorithm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over the natural numbers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whose range is exactly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Define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[y == y+1] if S == Ø </a:t>
            </a:r>
          </a:p>
          <a:p>
            <a:pPr>
              <a:lnSpc>
                <a:spcPct val="90000"/>
              </a:lnSpc>
              <a:buFontTx/>
              <a:buNone/>
            </a:pPr>
            <a:r>
              <a:rPr lang="en-US" sz="2800"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S</a:t>
            </a:r>
            <a:r>
              <a:rPr lang="en-US" sz="2800" b="1" dirty="0">
                <a:ea typeface="ＭＳ Ｐゴシック" pitchFamily="-111" charset="-128"/>
                <a:cs typeface="ＭＳ Ｐゴシック" pitchFamily="-111" charset="-128"/>
              </a:rPr>
              <a:t>(x) =</a:t>
            </a:r>
          </a:p>
          <a:p>
            <a:pPr>
              <a:lnSpc>
                <a:spcPct val="90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signum</a:t>
            </a:r>
            <a:r>
              <a:rPr lang="en-US" sz="2800" b="1" dirty="0">
                <a:ea typeface="ＭＳ Ｐゴシック" pitchFamily="-111" charset="-128"/>
                <a:cs typeface="ＭＳ Ｐゴシック" pitchFamily="-111" charset="-128"/>
              </a:rPr>
              <a:t>((</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(y)==x])+1)</a:t>
            </a:r>
            <a:r>
              <a:rPr lang="en-US" sz="2800" dirty="0">
                <a:ea typeface="ＭＳ Ｐゴシック" pitchFamily="-111" charset="-128"/>
                <a:cs typeface="ＭＳ Ｐゴシック" pitchFamily="-111" charset="-128"/>
              </a:rPr>
              <a:t>, otherwise</a:t>
            </a:r>
          </a:p>
          <a:p>
            <a:pPr>
              <a:lnSpc>
                <a:spcPct val="90000"/>
              </a:lnSpc>
              <a:buFontTx/>
              <a:buNone/>
            </a:pPr>
            <a:r>
              <a:rPr lang="en-US" sz="2800" dirty="0">
                <a:ea typeface="ＭＳ Ｐゴシック" pitchFamily="-111" charset="-128"/>
                <a:cs typeface="ＭＳ Ｐゴシック" pitchFamily="-111" charset="-128"/>
              </a:rPr>
              <a:t>	This achieves our result as the domain of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 is the range of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or empty if </a:t>
            </a:r>
            <a:r>
              <a:rPr lang="en-US" sz="2800" b="1" dirty="0">
                <a:ea typeface="ＭＳ Ｐゴシック" pitchFamily="-111" charset="-128"/>
                <a:cs typeface="ＭＳ Ｐゴシック" pitchFamily="-111" charset="-128"/>
              </a:rPr>
              <a:t>S ==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Note that this is an existence proof in that we cannot test if </a:t>
            </a:r>
            <a:r>
              <a:rPr lang="en-US" sz="2800" b="1" dirty="0">
                <a:ea typeface="ＭＳ Ｐゴシック" pitchFamily="-111" charset="-128"/>
                <a:cs typeface="ＭＳ Ｐゴシック" pitchFamily="-111" charset="-128"/>
              </a:rPr>
              <a:t>S == </a:t>
            </a:r>
            <a:r>
              <a:rPr lang="en-US" sz="2800" b="1" dirty="0" err="1">
                <a:ea typeface="ＭＳ Ｐゴシック" pitchFamily="-111" charset="-128"/>
                <a:cs typeface="ＭＳ Ｐゴシック" pitchFamily="-111" charset="-128"/>
              </a:rPr>
              <a:t>Ø</a:t>
            </a:r>
            <a:r>
              <a:rPr lang="en-US" sz="2800" b="1" dirty="0">
                <a:ea typeface="ＭＳ Ｐゴシック" pitchFamily="-111" charset="-128"/>
                <a:cs typeface="ＭＳ Ｐゴシック" pitchFamily="-111" charset="-128"/>
              </a:rPr>
              <a:t> </a:t>
            </a:r>
            <a:endParaRPr lang="en-US" sz="2800" dirty="0">
              <a:ea typeface="ＭＳ Ｐゴシック" pitchFamily="-111" charset="-128"/>
              <a:cs typeface="ＭＳ Ｐゴシック" pitchFamily="-111" charset="-128"/>
            </a:endParaRPr>
          </a:p>
        </p:txBody>
      </p:sp>
      <p:sp>
        <p:nvSpPr>
          <p:cNvPr id="375814" name="Date Placeholder 3"/>
          <p:cNvSpPr>
            <a:spLocks noGrp="1"/>
          </p:cNvSpPr>
          <p:nvPr>
            <p:ph type="dt" sz="quarter" idx="10"/>
          </p:nvPr>
        </p:nvSpPr>
        <p:spPr>
          <a:noFill/>
        </p:spPr>
        <p:txBody>
          <a:bodyPr/>
          <a:lstStyle/>
          <a:p>
            <a:fld id="{7AB18C3E-9B25-534F-BD2A-C6CF2F05A2C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35890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ea typeface="ＭＳ Ｐゴシック" pitchFamily="-111" charset="-128"/>
                <a:cs typeface="ＭＳ Ｐゴシック" pitchFamily="-111" charset="-128"/>
              </a:rPr>
              <a:t>Computability vs Complexity</a:t>
            </a:r>
          </a:p>
        </p:txBody>
      </p:sp>
      <p:sp>
        <p:nvSpPr>
          <p:cNvPr id="61443" name="Content Placeholder 2"/>
          <p:cNvSpPr>
            <a:spLocks noGrp="1"/>
          </p:cNvSpPr>
          <p:nvPr>
            <p:ph idx="1"/>
          </p:nvPr>
        </p:nvSpPr>
        <p:spPr/>
        <p:txBody>
          <a:bodyPr/>
          <a:lstStyle/>
          <a:p>
            <a:pPr>
              <a:buFont typeface="Times" pitchFamily="-111" charset="0"/>
              <a:buNone/>
            </a:pPr>
            <a:r>
              <a:rPr lang="en-US" sz="2400" dirty="0">
                <a:ea typeface="ＭＳ Ｐゴシック" pitchFamily="-111" charset="-128"/>
                <a:cs typeface="ＭＳ Ｐゴシック" pitchFamily="-111" charset="-128"/>
              </a:rPr>
              <a:t>	Computability focuses on the distinction between solvable and unsolvable problems, providing tools that may be used to identify unsolvable problems – ones that can never be solved by mechanical (computational) means. Surprisingly, unsolvable problems are everywhere as you will see. </a:t>
            </a:r>
          </a:p>
          <a:p>
            <a:pPr>
              <a:buFont typeface="Times" pitchFamily="-111" charset="0"/>
              <a:buNone/>
            </a:pPr>
            <a:r>
              <a:rPr lang="en-US" sz="2400" dirty="0">
                <a:ea typeface="ＭＳ Ｐゴシック" pitchFamily="-111" charset="-128"/>
                <a:cs typeface="ＭＳ Ｐゴシック" pitchFamily="-111" charset="-128"/>
              </a:rPr>
              <a:t>	In contrast, complexity theory focuses on how hard it is to solve problems that are known to be solvable. Hard solvable problems abound in the real world. We will address computability theory for the first part of this course, returning to complexity theory later in the semester.</a:t>
            </a:r>
          </a:p>
          <a:p>
            <a:endParaRPr lang="en-US" sz="2400" dirty="0">
              <a:ea typeface="ＭＳ Ｐゴシック" pitchFamily="-111" charset="-128"/>
              <a:cs typeface="ＭＳ Ｐゴシック" pitchFamily="-111" charset="-128"/>
            </a:endParaRPr>
          </a:p>
        </p:txBody>
      </p:sp>
      <p:sp>
        <p:nvSpPr>
          <p:cNvPr id="61444" name="Date Placeholder 3"/>
          <p:cNvSpPr>
            <a:spLocks noGrp="1"/>
          </p:cNvSpPr>
          <p:nvPr>
            <p:ph type="dt" sz="quarter" idx="10"/>
          </p:nvPr>
        </p:nvSpPr>
        <p:spPr>
          <a:noFill/>
        </p:spPr>
        <p:txBody>
          <a:bodyPr/>
          <a:lstStyle/>
          <a:p>
            <a:fld id="{02B7FA07-05B8-CF44-8CB2-BFCB170634A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14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1446" name="Slide Number Placeholder 5"/>
          <p:cNvSpPr>
            <a:spLocks noGrp="1"/>
          </p:cNvSpPr>
          <p:nvPr>
            <p:ph type="sldNum" sz="quarter" idx="12"/>
          </p:nvPr>
        </p:nvSpPr>
        <p:spPr>
          <a:noFill/>
        </p:spPr>
        <p:txBody>
          <a:bodyPr/>
          <a:lstStyle/>
          <a:p>
            <a:fld id="{2EED282C-6C95-BC43-A102-1D485912A426}" type="slidenum">
              <a:rPr lang="en-US">
                <a:latin typeface="Arial" pitchFamily="-111" charset="0"/>
                <a:ea typeface="ＭＳ Ｐゴシック" pitchFamily="-111" charset="-128"/>
                <a:cs typeface="ＭＳ Ｐゴシック" pitchFamily="-111" charset="-128"/>
              </a:rPr>
              <a:pPr/>
              <a:t>36</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7859" name="Slide Number Placeholder 5"/>
          <p:cNvSpPr>
            <a:spLocks noGrp="1"/>
          </p:cNvSpPr>
          <p:nvPr>
            <p:ph type="sldNum" sz="quarter" idx="12"/>
          </p:nvPr>
        </p:nvSpPr>
        <p:spPr>
          <a:noFill/>
        </p:spPr>
        <p:txBody>
          <a:bodyPr/>
          <a:lstStyle/>
          <a:p>
            <a:fld id="{08C650DA-F3C7-4041-B496-DD3751291E6E}" type="slidenum">
              <a:rPr lang="en-US">
                <a:latin typeface="Arial" pitchFamily="-111" charset="0"/>
                <a:ea typeface="ＭＳ Ｐゴシック" pitchFamily="-111" charset="-128"/>
                <a:cs typeface="ＭＳ Ｐゴシック" pitchFamily="-111" charset="-128"/>
              </a:rPr>
              <a:pPr/>
              <a:t>360</a:t>
            </a:fld>
            <a:endParaRPr lang="en-US">
              <a:latin typeface="Arial" pitchFamily="-111" charset="0"/>
              <a:ea typeface="ＭＳ Ｐゴシック" pitchFamily="-111" charset="-128"/>
              <a:cs typeface="ＭＳ Ｐゴシック" pitchFamily="-111" charset="-128"/>
            </a:endParaRPr>
          </a:p>
        </p:txBody>
      </p:sp>
      <p:sp>
        <p:nvSpPr>
          <p:cNvPr id="3778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Domain of a Procedure</a:t>
            </a:r>
          </a:p>
        </p:txBody>
      </p:sp>
      <p:sp>
        <p:nvSpPr>
          <p:cNvPr id="377861"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Corollary: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re/semi-decidable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the domain / range of a partial recursive predicate </a:t>
            </a:r>
            <a:r>
              <a:rPr lang="en-US" sz="2800" b="1" dirty="0">
                <a:ea typeface="ＭＳ Ｐゴシック" pitchFamily="-111" charset="-128"/>
                <a:cs typeface="ＭＳ Ｐゴシック" pitchFamily="-111" charset="-128"/>
                <a:sym typeface="Symbol" pitchFamily="-111" charset="2"/>
              </a:rPr>
              <a:t>F</a:t>
            </a:r>
            <a:r>
              <a:rPr lang="en-US" sz="2800"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a:t>
            </a:r>
          </a:p>
          <a:p>
            <a:pPr>
              <a:lnSpc>
                <a:spcPct val="90000"/>
              </a:lnSpc>
              <a:buFontTx/>
              <a:buNone/>
            </a:pPr>
            <a:r>
              <a:rPr lang="en-US" sz="2800" dirty="0">
                <a:ea typeface="ＭＳ Ｐゴシック" pitchFamily="-111" charset="-128"/>
                <a:cs typeface="ＭＳ Ｐゴシック" pitchFamily="-111" charset="-128"/>
              </a:rPr>
              <a:t>Proof: The predicate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 we defined earlier to semi-decide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given its enumerating function, can be easily adapted to have this property.</a:t>
            </a:r>
          </a:p>
          <a:p>
            <a:pPr>
              <a:lnSpc>
                <a:spcPct val="90000"/>
              </a:lnSpc>
              <a:buFontTx/>
              <a:buNone/>
            </a:pPr>
            <a:r>
              <a:rPr lang="en-US" sz="2800" b="1" dirty="0">
                <a:ea typeface="ＭＳ Ｐゴシック" pitchFamily="-111" charset="-128"/>
                <a:cs typeface="ＭＳ Ｐゴシック" pitchFamily="-111" charset="-128"/>
              </a:rPr>
              <a:t>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[y == y+1] 	</a:t>
            </a:r>
            <a:r>
              <a:rPr lang="en-US" sz="2800" dirty="0">
                <a:ea typeface="ＭＳ Ｐゴシック" pitchFamily="-111" charset="-128"/>
                <a:cs typeface="ＭＳ Ｐゴシック" pitchFamily="-111" charset="-128"/>
              </a:rPr>
              <a:t>if</a:t>
            </a:r>
            <a:r>
              <a:rPr lang="en-US" sz="2800" b="1" dirty="0">
                <a:ea typeface="ＭＳ Ｐゴシック" pitchFamily="-111" charset="-128"/>
                <a:cs typeface="ＭＳ Ｐゴシック" pitchFamily="-111" charset="-128"/>
              </a:rPr>
              <a:t> S == Ø </a:t>
            </a:r>
          </a:p>
          <a:p>
            <a:pPr>
              <a:lnSpc>
                <a:spcPct val="90000"/>
              </a:lnSpc>
              <a:buFontTx/>
              <a:buNone/>
            </a:pPr>
            <a:r>
              <a:rPr lang="en-US" b="1" dirty="0">
                <a:ea typeface="ＭＳ Ｐゴシック" pitchFamily="-111" charset="-128"/>
                <a:cs typeface="ＭＳ Ｐゴシック" pitchFamily="-111" charset="-128"/>
                <a:sym typeface="Symbol" pitchFamily="-111" charset="2"/>
              </a:rPr>
              <a:t>	</a:t>
            </a:r>
            <a:r>
              <a:rPr lang="en-US" b="1" baseline="-25000" dirty="0">
                <a:ea typeface="ＭＳ Ｐゴシック" pitchFamily="-111" charset="-128"/>
                <a:cs typeface="ＭＳ Ｐゴシック" pitchFamily="-111" charset="-128"/>
                <a:sym typeface="Symbol" pitchFamily="-111" charset="2"/>
              </a:rPr>
              <a:t>S</a:t>
            </a:r>
            <a:r>
              <a:rPr lang="en-US" sz="2800" b="1" dirty="0">
                <a:ea typeface="ＭＳ Ｐゴシック" pitchFamily="-111" charset="-128"/>
                <a:cs typeface="ＭＳ Ｐゴシック" pitchFamily="-111" charset="-128"/>
              </a:rPr>
              <a:t>(x) =</a:t>
            </a:r>
          </a:p>
          <a:p>
            <a:pPr>
              <a:lnSpc>
                <a:spcPct val="90000"/>
              </a:lnSpc>
              <a:buFontTx/>
              <a:buNone/>
            </a:pPr>
            <a:r>
              <a:rPr lang="en-US" sz="2800" b="1" dirty="0">
                <a:ea typeface="ＭＳ Ｐゴシック" pitchFamily="-111" charset="-128"/>
                <a:cs typeface="ＭＳ Ｐゴシック" pitchFamily="-111" charset="-128"/>
              </a:rPr>
              <a:t>			x*</a:t>
            </a:r>
            <a:r>
              <a:rPr lang="en-US" sz="2800" b="1" dirty="0" err="1">
                <a:ea typeface="ＭＳ Ｐゴシック" pitchFamily="-111" charset="-128"/>
                <a:cs typeface="ＭＳ Ｐゴシック" pitchFamily="-111" charset="-128"/>
              </a:rPr>
              <a:t>signum</a:t>
            </a:r>
            <a:r>
              <a:rPr lang="en-US" sz="2800" b="1" dirty="0">
                <a:ea typeface="ＭＳ Ｐゴシック" pitchFamily="-111" charset="-128"/>
                <a:cs typeface="ＭＳ Ｐゴシック" pitchFamily="-111" charset="-128"/>
              </a:rPr>
              <a:t>((</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(y)==x])+1)</a:t>
            </a:r>
            <a:r>
              <a:rPr lang="en-US" sz="2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otherwise</a:t>
            </a:r>
          </a:p>
        </p:txBody>
      </p:sp>
      <p:sp>
        <p:nvSpPr>
          <p:cNvPr id="377862" name="Date Placeholder 3"/>
          <p:cNvSpPr>
            <a:spLocks noGrp="1"/>
          </p:cNvSpPr>
          <p:nvPr>
            <p:ph type="dt" sz="quarter" idx="10"/>
          </p:nvPr>
        </p:nvSpPr>
        <p:spPr>
          <a:noFill/>
        </p:spPr>
        <p:txBody>
          <a:bodyPr/>
          <a:lstStyle/>
          <a:p>
            <a:fld id="{C7DB6ABE-477F-774B-B4EF-033F35090D6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76563547"/>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9907" name="Slide Number Placeholder 5"/>
          <p:cNvSpPr>
            <a:spLocks noGrp="1"/>
          </p:cNvSpPr>
          <p:nvPr>
            <p:ph type="sldNum" sz="quarter" idx="12"/>
          </p:nvPr>
        </p:nvSpPr>
        <p:spPr>
          <a:noFill/>
        </p:spPr>
        <p:txBody>
          <a:bodyPr/>
          <a:lstStyle/>
          <a:p>
            <a:fld id="{2B701E4E-6177-3C40-8406-2E912A224873}" type="slidenum">
              <a:rPr lang="en-US">
                <a:latin typeface="Arial" pitchFamily="-111" charset="0"/>
                <a:ea typeface="ＭＳ Ｐゴシック" pitchFamily="-111" charset="-128"/>
                <a:cs typeface="ＭＳ Ｐゴシック" pitchFamily="-111" charset="-128"/>
              </a:rPr>
              <a:pPr/>
              <a:t>361</a:t>
            </a:fld>
            <a:endParaRPr lang="en-US">
              <a:latin typeface="Arial" pitchFamily="-111" charset="0"/>
              <a:ea typeface="ＭＳ Ｐゴシック" pitchFamily="-111" charset="-128"/>
              <a:cs typeface="ＭＳ Ｐゴシック" pitchFamily="-111" charset="-128"/>
            </a:endParaRPr>
          </a:p>
        </p:txBody>
      </p:sp>
      <p:sp>
        <p:nvSpPr>
          <p:cNvPr id="3799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Recursive Implies re </a:t>
            </a:r>
          </a:p>
        </p:txBody>
      </p:sp>
      <p:sp>
        <p:nvSpPr>
          <p:cNvPr id="379909" name="Rectangle 3"/>
          <p:cNvSpPr>
            <a:spLocks noGrp="1" noChangeArrowheads="1"/>
          </p:cNvSpPr>
          <p:nvPr>
            <p:ph type="body" idx="1"/>
          </p:nvPr>
        </p:nvSpPr>
        <p:spPr/>
        <p:txBody>
          <a:bodyPr/>
          <a:lstStyle/>
          <a:p>
            <a:pPr>
              <a:buFontTx/>
              <a:buNone/>
            </a:pPr>
            <a:r>
              <a:rPr lang="en-US" sz="2800" dirty="0">
                <a:ea typeface="ＭＳ Ｐゴシック" pitchFamily="-111" charset="-128"/>
                <a:cs typeface="ＭＳ Ｐゴシック" pitchFamily="-111" charset="-128"/>
              </a:rPr>
              <a:t>Theorem: Recursive implies re.</a:t>
            </a:r>
          </a:p>
          <a:p>
            <a:pPr>
              <a:buFontTx/>
              <a:buNone/>
            </a:pPr>
            <a:r>
              <a:rPr lang="en-US" sz="2800" dirty="0">
                <a:ea typeface="ＭＳ Ｐゴシック" pitchFamily="-111" charset="-128"/>
                <a:cs typeface="ＭＳ Ｐゴシック" pitchFamily="-111" charset="-128"/>
              </a:rPr>
              <a:t>Proof: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recursive implies there is a total recursive function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such that</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 =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 }</a:t>
            </a:r>
          </a:p>
          <a:p>
            <a:pPr>
              <a:buFontTx/>
              <a:buNone/>
            </a:pPr>
            <a:r>
              <a:rPr lang="en-US" sz="2800" dirty="0">
                <a:ea typeface="ＭＳ Ｐゴシック" pitchFamily="-111" charset="-128"/>
                <a:cs typeface="ＭＳ Ｐゴシック" pitchFamily="-111" charset="-128"/>
              </a:rPr>
              <a:t>	Define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a:t>
            </a:r>
          </a:p>
          <a:p>
            <a:pPr>
              <a:buFontTx/>
              <a:buNone/>
            </a:pPr>
            <a:r>
              <a:rPr lang="en-US" sz="2800" dirty="0">
                <a:ea typeface="ＭＳ Ｐゴシック" pitchFamily="-111" charset="-128"/>
                <a:cs typeface="ＭＳ Ｐゴシック" pitchFamily="-111" charset="-128"/>
              </a:rPr>
              <a:t>	Clearly </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dom</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 }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 S</a:t>
            </a:r>
          </a:p>
        </p:txBody>
      </p:sp>
      <p:sp>
        <p:nvSpPr>
          <p:cNvPr id="379910" name="Date Placeholder 3"/>
          <p:cNvSpPr>
            <a:spLocks noGrp="1"/>
          </p:cNvSpPr>
          <p:nvPr>
            <p:ph type="dt" sz="quarter" idx="10"/>
          </p:nvPr>
        </p:nvSpPr>
        <p:spPr>
          <a:noFill/>
        </p:spPr>
        <p:txBody>
          <a:bodyPr/>
          <a:lstStyle/>
          <a:p>
            <a:fld id="{614452DD-9483-6245-BC2C-803603AE4EF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04446182"/>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81955" name="Slide Number Placeholder 5"/>
          <p:cNvSpPr>
            <a:spLocks noGrp="1"/>
          </p:cNvSpPr>
          <p:nvPr>
            <p:ph type="sldNum" sz="quarter" idx="12"/>
          </p:nvPr>
        </p:nvSpPr>
        <p:spPr>
          <a:noFill/>
        </p:spPr>
        <p:txBody>
          <a:bodyPr/>
          <a:lstStyle/>
          <a:p>
            <a:fld id="{208560F9-0352-5344-B7D7-1A0FB1104974}" type="slidenum">
              <a:rPr lang="en-US">
                <a:latin typeface="Arial" pitchFamily="-111" charset="0"/>
                <a:ea typeface="ＭＳ Ｐゴシック" pitchFamily="-111" charset="-128"/>
                <a:cs typeface="ＭＳ Ｐゴシック" pitchFamily="-111" charset="-128"/>
              </a:rPr>
              <a:pPr/>
              <a:t>362</a:t>
            </a:fld>
            <a:endParaRPr lang="en-US">
              <a:latin typeface="Arial" pitchFamily="-111" charset="0"/>
              <a:ea typeface="ＭＳ Ｐゴシック" pitchFamily="-111" charset="-128"/>
              <a:cs typeface="ＭＳ Ｐゴシック" pitchFamily="-111" charset="-128"/>
            </a:endParaRPr>
          </a:p>
        </p:txBody>
      </p:sp>
      <p:sp>
        <p:nvSpPr>
          <p:cNvPr id="3819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Related Results</a:t>
            </a:r>
          </a:p>
        </p:txBody>
      </p:sp>
      <p:sp>
        <p:nvSpPr>
          <p:cNvPr id="381957" name="Rectangle 3"/>
          <p:cNvSpPr>
            <a:spLocks noGrp="1" noChangeArrowheads="1"/>
          </p:cNvSpPr>
          <p:nvPr>
            <p:ph type="body" idx="1"/>
          </p:nvPr>
        </p:nvSpPr>
        <p:spPr/>
        <p:txBody>
          <a:bodyPr/>
          <a:lstStyle/>
          <a:p>
            <a:pPr>
              <a:lnSpc>
                <a:spcPct val="90000"/>
              </a:lnSpc>
              <a:buFontTx/>
              <a:buNone/>
            </a:pPr>
            <a:r>
              <a:rPr lang="en-US" sz="2400" dirty="0">
                <a:ea typeface="ＭＳ Ｐゴシック" pitchFamily="-111" charset="-128"/>
                <a:cs typeface="ＭＳ Ｐゴシック" pitchFamily="-111" charset="-128"/>
              </a:rPr>
              <a:t>Theorem: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semi-decidable.</a:t>
            </a:r>
          </a:p>
          <a:p>
            <a:pPr>
              <a:lnSpc>
                <a:spcPct val="90000"/>
              </a:lnSpc>
              <a:buFontTx/>
              <a:buNone/>
            </a:pPr>
            <a:r>
              <a:rPr lang="en-US" sz="2400" dirty="0">
                <a:ea typeface="ＭＳ Ｐゴシック" pitchFamily="-111" charset="-128"/>
                <a:cs typeface="ＭＳ Ｐゴシック" pitchFamily="-111" charset="-128"/>
              </a:rPr>
              <a:t>Proof: That’s what we proved.</a:t>
            </a:r>
          </a:p>
          <a:p>
            <a:pPr>
              <a:lnSpc>
                <a:spcPct val="90000"/>
              </a:lnSpc>
              <a:buFontTx/>
              <a:buNone/>
            </a:pPr>
            <a:r>
              <a:rPr lang="en-US" sz="2400" dirty="0">
                <a:ea typeface="ＭＳ Ｐゴシック" pitchFamily="-111" charset="-128"/>
                <a:cs typeface="ＭＳ Ｐゴシック" pitchFamily="-111" charset="-128"/>
              </a:rPr>
              <a:t>Theorem: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are both re (semi-decidable)</a:t>
            </a:r>
            <a:br>
              <a:rPr lang="en-US" sz="2400" dirty="0">
                <a:ea typeface="ＭＳ Ｐゴシック" pitchFamily="-111" charset="-128"/>
                <a:cs typeface="ＭＳ Ｐゴシック" pitchFamily="-111" charset="-128"/>
              </a:rPr>
            </a:b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(equivalently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recursive (decidable).</a:t>
            </a:r>
          </a:p>
          <a:p>
            <a:pPr>
              <a:lnSpc>
                <a:spcPct val="90000"/>
              </a:lnSpc>
              <a:buFontTx/>
              <a:buNone/>
            </a:pPr>
            <a:r>
              <a:rPr lang="en-US" sz="2400" dirty="0">
                <a:ea typeface="ＭＳ Ｐゴシック" pitchFamily="-111" charset="-128"/>
                <a:cs typeface="ＭＳ Ｐゴシック" pitchFamily="-111" charset="-128"/>
              </a:rPr>
              <a:t>Proof: Let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semi-decide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aseline="-25000" dirty="0" err="1">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semi-decide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We can 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by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t>
            </a:r>
          </a:p>
          <a:p>
            <a:pPr>
              <a:lnSpc>
                <a:spcPct val="90000"/>
              </a:lnSpc>
              <a:buFontTx/>
              <a:buNone/>
            </a:pPr>
            <a:r>
              <a:rPr lang="en-US" sz="20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a:t>
            </a:r>
            <a:r>
              <a:rPr lang="en-US" sz="2400" b="1" dirty="0" err="1">
                <a:latin typeface="Symbol" pitchFamily="-111" charset="2"/>
                <a:ea typeface="ＭＳ Ｐゴシック" pitchFamily="-111" charset="-128"/>
                <a:cs typeface="ＭＳ Ｐゴシック" pitchFamily="-111" charset="-128"/>
              </a:rPr>
              <a:t>m</a:t>
            </a:r>
            <a:r>
              <a:rPr lang="en-US" sz="2400" b="1"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 (STP(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t) || 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baseline="-25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t))</a:t>
            </a:r>
            <a:r>
              <a:rPr lang="en-US" sz="2800" b="1" dirty="0">
                <a:ea typeface="ＭＳ Ｐゴシック" pitchFamily="-111" charset="-128"/>
                <a:cs typeface="ＭＳ Ｐゴシック" pitchFamily="-111" charset="-128"/>
              </a:rPr>
              <a:t> </a:t>
            </a:r>
          </a:p>
          <a:p>
            <a:pPr>
              <a:lnSpc>
                <a:spcPct val="90000"/>
              </a:lnSpc>
              <a:buFontTx/>
              <a:buNone/>
            </a:pPr>
            <a:r>
              <a:rPr lang="en-US" sz="2400" b="1" dirty="0">
                <a:ea typeface="ＭＳ Ｐゴシック" pitchFamily="-111" charset="-128"/>
                <a:cs typeface="ＭＳ Ｐゴシック" pitchFamily="-111" charset="-128"/>
              </a:rPr>
              <a:t>	~S </a:t>
            </a:r>
            <a:r>
              <a:rPr lang="en-US" sz="2400" dirty="0">
                <a:ea typeface="ＭＳ Ｐゴシック" pitchFamily="-111" charset="-128"/>
                <a:cs typeface="ＭＳ Ｐゴシック" pitchFamily="-111" charset="-128"/>
              </a:rPr>
              <a:t>is decided by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1-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endParaRPr lang="en-US" sz="2800" dirty="0">
              <a:ea typeface="ＭＳ Ｐゴシック" pitchFamily="-111" charset="-128"/>
              <a:cs typeface="ＭＳ Ｐゴシック" pitchFamily="-111" charset="-128"/>
            </a:endParaRPr>
          </a:p>
          <a:p>
            <a:pPr>
              <a:lnSpc>
                <a:spcPct val="90000"/>
              </a:lnSpc>
              <a:buFontTx/>
              <a:buNone/>
            </a:pPr>
            <a:r>
              <a:rPr lang="en-US" sz="2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The other direction is immediate since, if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then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(just complement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hence they are both re (semi-decidable).</a:t>
            </a:r>
          </a:p>
        </p:txBody>
      </p:sp>
      <p:sp>
        <p:nvSpPr>
          <p:cNvPr id="381958" name="Date Placeholder 3"/>
          <p:cNvSpPr>
            <a:spLocks noGrp="1"/>
          </p:cNvSpPr>
          <p:nvPr>
            <p:ph type="dt" sz="quarter" idx="10"/>
          </p:nvPr>
        </p:nvSpPr>
        <p:spPr>
          <a:noFill/>
        </p:spPr>
        <p:txBody>
          <a:bodyPr/>
          <a:lstStyle/>
          <a:p>
            <a:fld id="{8E6BFE3D-DE4A-704D-A13E-4909566EF12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38410072"/>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84003" name="Slide Number Placeholder 5"/>
          <p:cNvSpPr>
            <a:spLocks noGrp="1"/>
          </p:cNvSpPr>
          <p:nvPr>
            <p:ph type="sldNum" sz="quarter" idx="12"/>
          </p:nvPr>
        </p:nvSpPr>
        <p:spPr>
          <a:noFill/>
        </p:spPr>
        <p:txBody>
          <a:bodyPr/>
          <a:lstStyle/>
          <a:p>
            <a:fld id="{E0CE0B66-275D-E144-849A-37CB3040E48C}" type="slidenum">
              <a:rPr lang="en-US">
                <a:latin typeface="Arial" pitchFamily="-111" charset="0"/>
                <a:ea typeface="ＭＳ Ｐゴシック" pitchFamily="-111" charset="-128"/>
                <a:cs typeface="ＭＳ Ｐゴシック" pitchFamily="-111" charset="-128"/>
              </a:rPr>
              <a:pPr/>
              <a:t>363</a:t>
            </a:fld>
            <a:endParaRPr lang="en-US">
              <a:latin typeface="Arial" pitchFamily="-111" charset="0"/>
              <a:ea typeface="ＭＳ Ｐゴシック" pitchFamily="-111" charset="-128"/>
              <a:cs typeface="ＭＳ Ｐゴシック" pitchFamily="-111" charset="-128"/>
            </a:endParaRPr>
          </a:p>
        </p:txBody>
      </p:sp>
      <p:sp>
        <p:nvSpPr>
          <p:cNvPr id="3840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Enumeration Theorem</a:t>
            </a:r>
          </a:p>
        </p:txBody>
      </p:sp>
      <p:sp>
        <p:nvSpPr>
          <p:cNvPr id="38400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Define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W</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 x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n,x</a:t>
            </a:r>
            <a:r>
              <a:rPr lang="en-US" b="1" dirty="0">
                <a:ea typeface="ＭＳ Ｐゴシック" pitchFamily="-111" charset="-128"/>
                <a:cs typeface="ＭＳ Ｐゴシック" pitchFamily="-111" charset="-128"/>
                <a:sym typeface="Symbol" pitchFamily="-111" charset="2"/>
              </a:rPr>
              <a:t>) }</a:t>
            </a:r>
          </a:p>
          <a:p>
            <a:pPr>
              <a:lnSpc>
                <a:spcPct val="90000"/>
              </a:lnSpc>
            </a:pPr>
            <a:r>
              <a:rPr lang="en-US" dirty="0">
                <a:ea typeface="ＭＳ Ｐゴシック" pitchFamily="-111" charset="-128"/>
                <a:cs typeface="ＭＳ Ｐゴシック" pitchFamily="-111" charset="-128"/>
                <a:sym typeface="Symbol" pitchFamily="-111" charset="2"/>
              </a:rPr>
              <a:t>Theorem: A set </a:t>
            </a:r>
            <a:r>
              <a:rPr lang="en-US" b="1" dirty="0">
                <a:ea typeface="ＭＳ Ｐゴシック" pitchFamily="-111" charset="-128"/>
                <a:cs typeface="ＭＳ Ｐゴシック" pitchFamily="-111" charset="-128"/>
                <a:sym typeface="Symbol" pitchFamily="-111" charset="2"/>
              </a:rPr>
              <a:t>B</a:t>
            </a:r>
            <a:r>
              <a:rPr lang="en-US" dirty="0">
                <a:ea typeface="ＭＳ Ｐゴシック" pitchFamily="-111" charset="-128"/>
                <a:cs typeface="ＭＳ Ｐゴシック" pitchFamily="-111" charset="-128"/>
                <a:sym typeface="Symbol" pitchFamily="-111" charset="2"/>
              </a:rPr>
              <a:t> is re </a:t>
            </a:r>
            <a:r>
              <a:rPr lang="en-US" dirty="0" err="1">
                <a:ea typeface="ＭＳ Ｐゴシック" pitchFamily="-111" charset="-128"/>
                <a:cs typeface="ＭＳ Ｐゴシック" pitchFamily="-111" charset="-128"/>
                <a:sym typeface="Symbol" pitchFamily="-111" charset="2"/>
              </a:rPr>
              <a:t>iff</a:t>
            </a:r>
            <a:r>
              <a:rPr lang="en-US" dirty="0">
                <a:ea typeface="ＭＳ Ｐゴシック" pitchFamily="-111" charset="-128"/>
                <a:cs typeface="ＭＳ Ｐゴシック" pitchFamily="-111" charset="-128"/>
                <a:sym typeface="Symbol" pitchFamily="-111" charset="2"/>
              </a:rPr>
              <a:t> there exists an </a:t>
            </a:r>
            <a:r>
              <a:rPr lang="en-US" b="1" dirty="0">
                <a:ea typeface="ＭＳ Ｐゴシック" pitchFamily="-111" charset="-128"/>
                <a:cs typeface="ＭＳ Ｐゴシック" pitchFamily="-111" charset="-128"/>
                <a:sym typeface="Symbol" pitchFamily="-111" charset="2"/>
              </a:rPr>
              <a:t>n</a:t>
            </a:r>
            <a:r>
              <a:rPr lang="en-US" dirty="0">
                <a:ea typeface="ＭＳ Ｐゴシック" pitchFamily="-111" charset="-128"/>
                <a:cs typeface="ＭＳ Ｐゴシック" pitchFamily="-111" charset="-128"/>
                <a:sym typeface="Symbol" pitchFamily="-111" charset="2"/>
              </a:rPr>
              <a:t> such that </a:t>
            </a:r>
            <a:r>
              <a:rPr lang="en-US" b="1" dirty="0">
                <a:ea typeface="ＭＳ Ｐゴシック" pitchFamily="-111" charset="-128"/>
                <a:cs typeface="ＭＳ Ｐゴシック" pitchFamily="-111" charset="-128"/>
                <a:sym typeface="Symbol" pitchFamily="-111" charset="2"/>
              </a:rPr>
              <a:t>B =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dirty="0">
                <a:ea typeface="ＭＳ Ｐゴシック" pitchFamily="-111" charset="-128"/>
                <a:cs typeface="ＭＳ Ｐゴシック" pitchFamily="-111" charset="-128"/>
                <a:sym typeface="Symbol" pitchFamily="-111" charset="2"/>
              </a:rPr>
              <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Proof: Follows from definition of </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n,x</a:t>
            </a:r>
            <a:r>
              <a:rPr lang="en-US" b="1"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sym typeface="Symbol" pitchFamily="-111" charset="2"/>
              </a:rPr>
              <a:t>.</a:t>
            </a:r>
          </a:p>
          <a:p>
            <a:pPr>
              <a:lnSpc>
                <a:spcPct val="90000"/>
              </a:lnSpc>
            </a:pPr>
            <a:r>
              <a:rPr lang="en-US" dirty="0">
                <a:ea typeface="ＭＳ Ｐゴシック" pitchFamily="-111" charset="-128"/>
                <a:cs typeface="ＭＳ Ｐゴシック" pitchFamily="-111" charset="-128"/>
                <a:sym typeface="Symbol" pitchFamily="-111" charset="2"/>
              </a:rPr>
              <a:t>This gives us a way to enumerate the recursively enumerable sets.</a:t>
            </a:r>
          </a:p>
          <a:p>
            <a:pPr>
              <a:lnSpc>
                <a:spcPct val="90000"/>
              </a:lnSpc>
            </a:pPr>
            <a:r>
              <a:rPr lang="en-US" dirty="0">
                <a:ea typeface="ＭＳ Ｐゴシック" pitchFamily="-111" charset="-128"/>
                <a:cs typeface="ＭＳ Ｐゴシック" pitchFamily="-111" charset="-128"/>
                <a:sym typeface="Symbol" pitchFamily="-111" charset="2"/>
              </a:rPr>
              <a:t>Note: We will later show (again) that we cannot enumerate the recursive sets.</a:t>
            </a:r>
          </a:p>
        </p:txBody>
      </p:sp>
      <p:sp>
        <p:nvSpPr>
          <p:cNvPr id="384006" name="Date Placeholder 3"/>
          <p:cNvSpPr>
            <a:spLocks noGrp="1"/>
          </p:cNvSpPr>
          <p:nvPr>
            <p:ph type="dt" sz="quarter" idx="10"/>
          </p:nvPr>
        </p:nvSpPr>
        <p:spPr>
          <a:noFill/>
        </p:spPr>
        <p:txBody>
          <a:bodyPr/>
          <a:lstStyle/>
          <a:p>
            <a:fld id="{75311392-7678-5546-A94D-CC79CCA19DC6}"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25291222"/>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86051" name="Slide Number Placeholder 5"/>
          <p:cNvSpPr>
            <a:spLocks noGrp="1"/>
          </p:cNvSpPr>
          <p:nvPr>
            <p:ph type="sldNum" sz="quarter" idx="12"/>
          </p:nvPr>
        </p:nvSpPr>
        <p:spPr>
          <a:noFill/>
        </p:spPr>
        <p:txBody>
          <a:bodyPr/>
          <a:lstStyle/>
          <a:p>
            <a:fld id="{CF8350CC-1FD2-C241-8CDF-2115FC207B71}" type="slidenum">
              <a:rPr lang="en-US">
                <a:latin typeface="Arial" pitchFamily="-111" charset="0"/>
                <a:ea typeface="ＭＳ Ｐゴシック" pitchFamily="-111" charset="-128"/>
                <a:cs typeface="ＭＳ Ｐゴシック" pitchFamily="-111" charset="-128"/>
              </a:rPr>
              <a:pPr/>
              <a:t>364</a:t>
            </a:fld>
            <a:endParaRPr lang="en-US">
              <a:latin typeface="Arial" pitchFamily="-111" charset="0"/>
              <a:ea typeface="ＭＳ Ｐゴシック" pitchFamily="-111" charset="-128"/>
              <a:cs typeface="ＭＳ Ｐゴシック" pitchFamily="-111" charset="-128"/>
            </a:endParaRPr>
          </a:p>
        </p:txBody>
      </p:sp>
      <p:sp>
        <p:nvSpPr>
          <p:cNvPr id="3860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K</a:t>
            </a:r>
          </a:p>
        </p:txBody>
      </p:sp>
      <p:sp>
        <p:nvSpPr>
          <p:cNvPr id="386053"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rPr>
              <a:t>K = { n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n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Note that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n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n,n</a:t>
            </a:r>
            <a:r>
              <a:rPr lang="en-US" b="1" dirty="0">
                <a:ea typeface="ＭＳ Ｐゴシック" pitchFamily="-111" charset="-128"/>
                <a:cs typeface="ＭＳ Ｐゴシック" pitchFamily="-111" charset="-128"/>
                <a:sym typeface="Symbol" pitchFamily="-111" charset="2"/>
              </a:rPr>
              <a:t>)  HALT(</a:t>
            </a:r>
            <a:r>
              <a:rPr lang="en-US" b="1" dirty="0" err="1">
                <a:ea typeface="ＭＳ Ｐゴシック" pitchFamily="-111" charset="-128"/>
                <a:cs typeface="ＭＳ Ｐゴシック" pitchFamily="-111" charset="-128"/>
                <a:sym typeface="Symbol" pitchFamily="-111" charset="2"/>
              </a:rPr>
              <a:t>n,n</a:t>
            </a:r>
            <a:r>
              <a:rPr lang="en-US" b="1" dirty="0">
                <a:ea typeface="ＭＳ Ｐゴシック" pitchFamily="-111" charset="-128"/>
                <a:cs typeface="ＭＳ Ｐゴシック" pitchFamily="-111" charset="-128"/>
                <a:sym typeface="Symbol" pitchFamily="-111" charset="2"/>
              </a:rPr>
              <a:t>)</a:t>
            </a:r>
          </a:p>
          <a:p>
            <a:r>
              <a:rPr lang="en-US" dirty="0">
                <a:ea typeface="ＭＳ Ｐゴシック" pitchFamily="-111" charset="-128"/>
                <a:cs typeface="ＭＳ Ｐゴシック" pitchFamily="-111" charset="-128"/>
                <a:sym typeface="Symbol" pitchFamily="-111" charset="2"/>
              </a:rPr>
              <a:t>Thus, </a:t>
            </a:r>
            <a:r>
              <a:rPr lang="en-US" b="1" dirty="0">
                <a:ea typeface="ＭＳ Ｐゴシック" pitchFamily="-111" charset="-128"/>
                <a:cs typeface="ＭＳ Ｐゴシック" pitchFamily="-111" charset="-128"/>
                <a:sym typeface="Symbol" pitchFamily="-111" charset="2"/>
              </a:rPr>
              <a:t>K</a:t>
            </a:r>
            <a:r>
              <a:rPr lang="en-US" dirty="0">
                <a:ea typeface="ＭＳ Ｐゴシック" pitchFamily="-111" charset="-128"/>
                <a:cs typeface="ＭＳ Ｐゴシック" pitchFamily="-111" charset="-128"/>
                <a:sym typeface="Symbol" pitchFamily="-111" charset="2"/>
              </a:rPr>
              <a:t> is the set consisting of the indices of each program that halts when given its own index</a:t>
            </a:r>
          </a:p>
          <a:p>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can be semi-decided by the </a:t>
            </a:r>
            <a:r>
              <a:rPr lang="en-US" b="1" dirty="0">
                <a:ea typeface="ＭＳ Ｐゴシック" pitchFamily="-111" charset="-128"/>
                <a:cs typeface="ＭＳ Ｐゴシック" pitchFamily="-111" charset="-128"/>
              </a:rPr>
              <a:t>HALT</a:t>
            </a:r>
            <a:r>
              <a:rPr lang="en-US" dirty="0">
                <a:ea typeface="ＭＳ Ｐゴシック" pitchFamily="-111" charset="-128"/>
                <a:cs typeface="ＭＳ Ｐゴシック" pitchFamily="-111" charset="-128"/>
              </a:rPr>
              <a:t> predicate above, so it is re.</a:t>
            </a:r>
          </a:p>
        </p:txBody>
      </p:sp>
      <p:sp>
        <p:nvSpPr>
          <p:cNvPr id="386054" name="Date Placeholder 3"/>
          <p:cNvSpPr>
            <a:spLocks noGrp="1"/>
          </p:cNvSpPr>
          <p:nvPr>
            <p:ph type="dt" sz="quarter" idx="10"/>
          </p:nvPr>
        </p:nvSpPr>
        <p:spPr>
          <a:noFill/>
        </p:spPr>
        <p:txBody>
          <a:bodyPr/>
          <a:lstStyle/>
          <a:p>
            <a:fld id="{D37CECA7-2315-BA49-BEC2-4E005FACF29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1348409"/>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88099" name="Slide Number Placeholder 5"/>
          <p:cNvSpPr>
            <a:spLocks noGrp="1"/>
          </p:cNvSpPr>
          <p:nvPr>
            <p:ph type="sldNum" sz="quarter" idx="12"/>
          </p:nvPr>
        </p:nvSpPr>
        <p:spPr>
          <a:noFill/>
        </p:spPr>
        <p:txBody>
          <a:bodyPr/>
          <a:lstStyle/>
          <a:p>
            <a:fld id="{A35E370B-EEAD-6B4A-92BE-DE7AF8F0752E}" type="slidenum">
              <a:rPr lang="en-US">
                <a:latin typeface="Arial" pitchFamily="-111" charset="0"/>
                <a:ea typeface="ＭＳ Ｐゴシック" pitchFamily="-111" charset="-128"/>
                <a:cs typeface="ＭＳ Ｐゴシック" pitchFamily="-111" charset="-128"/>
              </a:rPr>
              <a:pPr/>
              <a:t>365</a:t>
            </a:fld>
            <a:endParaRPr lang="en-US">
              <a:latin typeface="Arial" pitchFamily="-111" charset="0"/>
              <a:ea typeface="ＭＳ Ｐゴシック" pitchFamily="-111" charset="-128"/>
              <a:cs typeface="ＭＳ Ｐゴシック" pitchFamily="-111" charset="-128"/>
            </a:endParaRPr>
          </a:p>
        </p:txBody>
      </p:sp>
      <p:sp>
        <p:nvSpPr>
          <p:cNvPr id="3881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K is not Recursive</a:t>
            </a:r>
          </a:p>
        </p:txBody>
      </p:sp>
      <p:sp>
        <p:nvSpPr>
          <p:cNvPr id="388101"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Theorem: We can prove this by showing </a:t>
            </a:r>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is not re.</a:t>
            </a:r>
          </a:p>
          <a:p>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is re then </a:t>
            </a:r>
            <a:r>
              <a:rPr lang="en-US" b="1" dirty="0">
                <a:ea typeface="ＭＳ Ｐゴシック" pitchFamily="-111" charset="-128"/>
                <a:cs typeface="ＭＳ Ｐゴシック" pitchFamily="-111" charset="-128"/>
              </a:rPr>
              <a:t>~K = W</a:t>
            </a:r>
            <a:r>
              <a:rPr lang="en-US" b="1" baseline="-25000" dirty="0">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 for some </a:t>
            </a:r>
            <a:r>
              <a:rPr lang="en-US" b="1" dirty="0" err="1">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a:t>
            </a:r>
          </a:p>
          <a:p>
            <a:r>
              <a:rPr lang="en-US" dirty="0">
                <a:ea typeface="ＭＳ Ｐゴシック" pitchFamily="-111" charset="-128"/>
                <a:cs typeface="ＭＳ Ｐゴシック" pitchFamily="-111" charset="-128"/>
              </a:rPr>
              <a:t>However, this is a contradiction since</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W</a:t>
            </a:r>
            <a:r>
              <a:rPr lang="en-US" b="1" baseline="-25000" dirty="0">
                <a:ea typeface="ＭＳ Ｐゴシック" pitchFamily="-111" charset="-128"/>
                <a:cs typeface="ＭＳ Ｐゴシック" pitchFamily="-111" charset="-128"/>
                <a:sym typeface="Symbol" pitchFamily="-111" charset="2"/>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 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a:t>
            </a:r>
          </a:p>
        </p:txBody>
      </p:sp>
      <p:sp>
        <p:nvSpPr>
          <p:cNvPr id="388102" name="Date Placeholder 3"/>
          <p:cNvSpPr>
            <a:spLocks noGrp="1"/>
          </p:cNvSpPr>
          <p:nvPr>
            <p:ph type="dt" sz="quarter" idx="10"/>
          </p:nvPr>
        </p:nvSpPr>
        <p:spPr>
          <a:noFill/>
        </p:spPr>
        <p:txBody>
          <a:bodyPr/>
          <a:lstStyle/>
          <a:p>
            <a:fld id="{451B0F6C-A136-4149-8680-2D91CBA02AC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49086658"/>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0147" name="Slide Number Placeholder 5"/>
          <p:cNvSpPr>
            <a:spLocks noGrp="1"/>
          </p:cNvSpPr>
          <p:nvPr>
            <p:ph type="sldNum" sz="quarter" idx="12"/>
          </p:nvPr>
        </p:nvSpPr>
        <p:spPr>
          <a:noFill/>
        </p:spPr>
        <p:txBody>
          <a:bodyPr/>
          <a:lstStyle/>
          <a:p>
            <a:fld id="{B311C576-A658-2D49-80FE-ED6521CACA73}" type="slidenum">
              <a:rPr lang="en-US">
                <a:latin typeface="Arial" pitchFamily="-111" charset="0"/>
                <a:ea typeface="ＭＳ Ｐゴシック" pitchFamily="-111" charset="-128"/>
                <a:cs typeface="ＭＳ Ｐゴシック" pitchFamily="-111" charset="-128"/>
              </a:rPr>
              <a:pPr/>
              <a:t>366</a:t>
            </a:fld>
            <a:endParaRPr lang="en-US">
              <a:latin typeface="Arial" pitchFamily="-111" charset="0"/>
              <a:ea typeface="ＭＳ Ｐゴシック" pitchFamily="-111" charset="-128"/>
              <a:cs typeface="ＭＳ Ｐゴシック" pitchFamily="-111" charset="-128"/>
            </a:endParaRPr>
          </a:p>
        </p:txBody>
      </p:sp>
      <p:sp>
        <p:nvSpPr>
          <p:cNvPr id="3901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 Characterizations</a:t>
            </a:r>
          </a:p>
        </p:txBody>
      </p:sp>
      <p:sp>
        <p:nvSpPr>
          <p:cNvPr id="390149" name="Rectangle 3"/>
          <p:cNvSpPr>
            <a:spLocks noGrp="1" noChangeArrowheads="1"/>
          </p:cNvSpPr>
          <p:nvPr>
            <p:ph type="body" idx="1"/>
          </p:nvPr>
        </p:nvSpPr>
        <p:spPr>
          <a:xfrm>
            <a:off x="457200" y="1600200"/>
            <a:ext cx="8382000" cy="4525963"/>
          </a:xfrm>
        </p:spPr>
        <p:txBody>
          <a:bodyPr/>
          <a:lstStyle/>
          <a:p>
            <a:pPr marL="609600" indent="-609600">
              <a:buFont typeface="Times" pitchFamily="-111" charset="0"/>
              <a:buNone/>
            </a:pPr>
            <a:r>
              <a:rPr lang="en-US" sz="2200" dirty="0">
                <a:ea typeface="ＭＳ Ｐゴシック" pitchFamily="-111" charset="-128"/>
                <a:cs typeface="ＭＳ Ｐゴシック" pitchFamily="-111" charset="-128"/>
              </a:rPr>
              <a:t>Theorem: If </a:t>
            </a:r>
            <a:r>
              <a:rPr lang="en-US" sz="2200" b="1" dirty="0">
                <a:ea typeface="ＭＳ Ｐゴシック" pitchFamily="-111" charset="-128"/>
                <a:cs typeface="ＭＳ Ｐゴシック" pitchFamily="-111" charset="-128"/>
              </a:rPr>
              <a:t>S </a:t>
            </a:r>
            <a:r>
              <a:rPr lang="en-US" sz="2200" b="1" dirty="0">
                <a:ea typeface="ＭＳ Ｐゴシック" pitchFamily="-111" charset="-128"/>
                <a:cs typeface="ＭＳ Ｐゴシック" pitchFamily="-111" charset="-128"/>
                <a:sym typeface="Symbol" pitchFamily="-111" charset="2"/>
              </a:rPr>
              <a:t>  </a:t>
            </a:r>
            <a:r>
              <a:rPr lang="en-US" sz="2200" dirty="0">
                <a:ea typeface="ＭＳ Ｐゴシック" pitchFamily="-111" charset="-128"/>
                <a:cs typeface="ＭＳ Ｐゴシック" pitchFamily="-111" charset="-128"/>
                <a:sym typeface="Symbol" pitchFamily="-111" charset="2"/>
              </a:rPr>
              <a:t>then the following are equivalent:</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re</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the range of a primitive rec. function</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the range of a recursive function</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the range of a partial rec. function</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the domain of a partial rec. function</a:t>
            </a:r>
          </a:p>
          <a:p>
            <a:pPr marL="609600" indent="-609600">
              <a:buFont typeface="Times" pitchFamily="-111" charset="0"/>
              <a:buAutoNum type="arabicPeriod"/>
            </a:pPr>
            <a:r>
              <a:rPr lang="en-US" sz="2200" b="1" dirty="0">
                <a:latin typeface="Arial" charset="0"/>
                <a:ea typeface="MS PGothic" charset="0"/>
                <a:sym typeface="Symbol" charset="0"/>
              </a:rPr>
              <a:t>S</a:t>
            </a:r>
            <a:r>
              <a:rPr lang="en-US" sz="2200" dirty="0">
                <a:latin typeface="Arial" charset="0"/>
                <a:ea typeface="MS PGothic" charset="0"/>
                <a:sym typeface="Symbol" charset="0"/>
              </a:rPr>
              <a:t> is the range/domain of a partial rec. function whose domain is the same as its range and which acts as an identity when it converges. Below, assume </a:t>
            </a:r>
            <a:r>
              <a:rPr lang="en-US" sz="2200" b="1" dirty="0" err="1">
                <a:ea typeface="ＭＳ Ｐゴシック" pitchFamily="-111" charset="-128"/>
                <a:cs typeface="ＭＳ Ｐゴシック" pitchFamily="-111" charset="-128"/>
              </a:rPr>
              <a:t>f</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 </a:t>
            </a:r>
            <a:r>
              <a:rPr lang="en-US" sz="2200" dirty="0">
                <a:ea typeface="ＭＳ Ｐゴシック" pitchFamily="-111" charset="-128"/>
                <a:cs typeface="ＭＳ Ｐゴシック" pitchFamily="-111" charset="-128"/>
              </a:rPr>
              <a:t>enumerates S.</a:t>
            </a:r>
            <a:br>
              <a:rPr lang="en-US" sz="2200" dirty="0">
                <a:latin typeface="Arial" charset="0"/>
                <a:ea typeface="MS PGothic" charset="0"/>
                <a:sym typeface="Symbol" charset="0"/>
              </a:rPr>
            </a:br>
            <a:r>
              <a:rPr lang="en-US" sz="2200" b="1" dirty="0" err="1">
                <a:ea typeface="ＭＳ Ｐゴシック" pitchFamily="-111" charset="-128"/>
                <a:cs typeface="ＭＳ Ｐゴシック" pitchFamily="-111" charset="-128"/>
              </a:rPr>
              <a:t>g</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(x) = x*STP(</a:t>
            </a:r>
            <a:r>
              <a:rPr lang="en-US" sz="2200" b="1" dirty="0" err="1">
                <a:ea typeface="ＭＳ Ｐゴシック" pitchFamily="-111" charset="-128"/>
                <a:cs typeface="ＭＳ Ｐゴシック" pitchFamily="-111" charset="-128"/>
              </a:rPr>
              <a:t>f</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 x, </a:t>
            </a:r>
            <a:r>
              <a:rPr lang="en-US" sz="2200" b="1" dirty="0" err="1">
                <a:latin typeface="Symbol" pitchFamily="-111" charset="2"/>
                <a:ea typeface="ＭＳ Ｐゴシック" pitchFamily="-111" charset="-128"/>
                <a:cs typeface="ＭＳ Ｐゴシック" pitchFamily="-111" charset="-128"/>
              </a:rPr>
              <a:t>m</a:t>
            </a:r>
            <a:r>
              <a:rPr lang="en-US" sz="2200" b="1" dirty="0" err="1">
                <a:ea typeface="ＭＳ Ｐゴシック" pitchFamily="-111" charset="-128"/>
                <a:cs typeface="ＭＳ Ｐゴシック" pitchFamily="-111" charset="-128"/>
              </a:rPr>
              <a:t>t</a:t>
            </a:r>
            <a:r>
              <a:rPr lang="en-US" sz="2200" b="1" dirty="0">
                <a:ea typeface="ＭＳ Ｐゴシック" pitchFamily="-111" charset="-128"/>
                <a:cs typeface="ＭＳ Ｐゴシック" pitchFamily="-111" charset="-128"/>
              </a:rPr>
              <a:t> (STP(</a:t>
            </a:r>
            <a:r>
              <a:rPr lang="en-US" sz="2200" b="1" dirty="0" err="1">
                <a:ea typeface="ＭＳ Ｐゴシック" pitchFamily="-111" charset="-128"/>
                <a:cs typeface="ＭＳ Ｐゴシック" pitchFamily="-111" charset="-128"/>
              </a:rPr>
              <a:t>f</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 x, t)) </a:t>
            </a:r>
            <a:r>
              <a:rPr lang="en-US" sz="2200" dirty="0">
                <a:ea typeface="ＭＳ Ｐゴシック" pitchFamily="-111" charset="-128"/>
                <a:cs typeface="ＭＳ Ｐゴシック" pitchFamily="-111" charset="-128"/>
              </a:rPr>
              <a:t>or</a:t>
            </a:r>
            <a:br>
              <a:rPr lang="en-US" sz="2200" dirty="0">
                <a:ea typeface="ＭＳ Ｐゴシック" pitchFamily="-111" charset="-128"/>
                <a:cs typeface="ＭＳ Ｐゴシック" pitchFamily="-111" charset="-128"/>
              </a:rPr>
            </a:br>
            <a:r>
              <a:rPr lang="en-US" sz="2200" b="1" dirty="0" err="1">
                <a:ea typeface="ＭＳ Ｐゴシック" pitchFamily="-111" charset="-128"/>
                <a:cs typeface="ＭＳ Ｐゴシック" pitchFamily="-111" charset="-128"/>
              </a:rPr>
              <a:t>g</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(x) = x* ∃t STP(</a:t>
            </a:r>
            <a:r>
              <a:rPr lang="en-US" sz="2200" b="1" dirty="0" err="1">
                <a:ea typeface="ＭＳ Ｐゴシック" pitchFamily="-111" charset="-128"/>
                <a:cs typeface="ＭＳ Ｐゴシック" pitchFamily="-111" charset="-128"/>
              </a:rPr>
              <a:t>f</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 x, t)</a:t>
            </a:r>
            <a:br>
              <a:rPr lang="en-US" sz="2200" dirty="0">
                <a:ea typeface="ＭＳ Ｐゴシック" pitchFamily="-111" charset="-128"/>
                <a:cs typeface="ＭＳ Ｐゴシック" pitchFamily="-111" charset="-128"/>
                <a:sym typeface="Symbol" pitchFamily="-111" charset="2"/>
              </a:rPr>
            </a:br>
            <a:endParaRPr lang="en-US" sz="2200" dirty="0">
              <a:ea typeface="ＭＳ Ｐゴシック" pitchFamily="-111" charset="-128"/>
              <a:cs typeface="ＭＳ Ｐゴシック" pitchFamily="-111" charset="-128"/>
            </a:endParaRPr>
          </a:p>
        </p:txBody>
      </p:sp>
      <p:sp>
        <p:nvSpPr>
          <p:cNvPr id="390150" name="Date Placeholder 3"/>
          <p:cNvSpPr>
            <a:spLocks noGrp="1"/>
          </p:cNvSpPr>
          <p:nvPr>
            <p:ph type="dt" sz="quarter" idx="10"/>
          </p:nvPr>
        </p:nvSpPr>
        <p:spPr>
          <a:noFill/>
        </p:spPr>
        <p:txBody>
          <a:bodyPr/>
          <a:lstStyle/>
          <a:p>
            <a:fld id="{5C011CE2-AD0B-9948-B70A-98CD1E794875}" type="datetime1">
              <a:rPr lang="en-US">
                <a:latin typeface="Arial" pitchFamily="-111" charset="0"/>
                <a:ea typeface="ＭＳ Ｐゴシック" pitchFamily="-111" charset="-128"/>
                <a:cs typeface="ＭＳ Ｐゴシック" pitchFamily="-111" charset="-128"/>
              </a:rPr>
              <a:pPr/>
              <a:t>4/7/19</a:t>
            </a:fld>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05895600"/>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S-m-n Theorem</a:t>
            </a:r>
          </a:p>
        </p:txBody>
      </p:sp>
      <p:sp>
        <p:nvSpPr>
          <p:cNvPr id="392195"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4685915"/>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4243" name="Slide Number Placeholder 5"/>
          <p:cNvSpPr>
            <a:spLocks noGrp="1"/>
          </p:cNvSpPr>
          <p:nvPr>
            <p:ph type="sldNum" sz="quarter" idx="12"/>
          </p:nvPr>
        </p:nvSpPr>
        <p:spPr>
          <a:noFill/>
        </p:spPr>
        <p:txBody>
          <a:bodyPr/>
          <a:lstStyle/>
          <a:p>
            <a:fld id="{9163B0BF-2A44-B04F-A164-3BD09F42B104}" type="slidenum">
              <a:rPr lang="en-US">
                <a:latin typeface="Arial" pitchFamily="-111" charset="0"/>
                <a:ea typeface="ＭＳ Ｐゴシック" pitchFamily="-111" charset="-128"/>
                <a:cs typeface="ＭＳ Ｐゴシック" pitchFamily="-111" charset="-128"/>
              </a:rPr>
              <a:pPr/>
              <a:t>368</a:t>
            </a:fld>
            <a:endParaRPr lang="en-US">
              <a:latin typeface="Arial" pitchFamily="-111" charset="0"/>
              <a:ea typeface="ＭＳ Ｐゴシック" pitchFamily="-111" charset="-128"/>
              <a:cs typeface="ＭＳ Ｐゴシック" pitchFamily="-111" charset="-128"/>
            </a:endParaRPr>
          </a:p>
        </p:txBody>
      </p:sp>
      <p:sp>
        <p:nvSpPr>
          <p:cNvPr id="39424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Parameter (S-m-n) Theorem</a:t>
            </a:r>
          </a:p>
        </p:txBody>
      </p:sp>
      <p:sp>
        <p:nvSpPr>
          <p:cNvPr id="39424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Theorem: For each </a:t>
            </a:r>
            <a:r>
              <a:rPr lang="en-US" b="1" dirty="0" err="1">
                <a:ea typeface="ＭＳ Ｐゴシック" pitchFamily="-111" charset="-128"/>
                <a:cs typeface="ＭＳ Ｐゴシック" pitchFamily="-111" charset="-128"/>
              </a:rPr>
              <a:t>n,m</a:t>
            </a:r>
            <a:r>
              <a:rPr lang="en-US" b="1" dirty="0">
                <a:ea typeface="ＭＳ Ｐゴシック" pitchFamily="-111" charset="-128"/>
                <a:cs typeface="ＭＳ Ｐゴシック" pitchFamily="-111" charset="-128"/>
              </a:rPr>
              <a:t>&gt;0</a:t>
            </a:r>
            <a:r>
              <a:rPr lang="en-US" dirty="0">
                <a:ea typeface="ＭＳ Ｐゴシック" pitchFamily="-111" charset="-128"/>
                <a:cs typeface="ＭＳ Ｐゴシック" pitchFamily="-111" charset="-128"/>
              </a:rPr>
              <a:t>, there is a </a:t>
            </a:r>
            <a:r>
              <a:rPr lang="en-US" dirty="0" err="1">
                <a:ea typeface="ＭＳ Ｐゴシック" pitchFamily="-111" charset="-128"/>
                <a:cs typeface="ＭＳ Ｐゴシック" pitchFamily="-111" charset="-128"/>
              </a:rPr>
              <a:t>prf</a:t>
            </a: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S</a:t>
            </a:r>
            <a:r>
              <a:rPr lang="en-US" b="1" baseline="-25000" dirty="0" err="1">
                <a:ea typeface="ＭＳ Ｐゴシック" pitchFamily="-111" charset="-128"/>
                <a:cs typeface="ＭＳ Ｐゴシック" pitchFamily="-111" charset="-128"/>
              </a:rPr>
              <a:t>m</a:t>
            </a:r>
            <a:r>
              <a:rPr lang="en-US" b="1" baseline="30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(y, u</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,…,u</a:t>
            </a:r>
            <a:r>
              <a:rPr lang="en-US" b="1" baseline="-25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such that</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a:t>
            </a:r>
            <a:r>
              <a:rPr lang="en-US" b="1" baseline="30000" dirty="0" err="1">
                <a:ea typeface="ＭＳ Ｐゴシック" pitchFamily="-111" charset="-128"/>
                <a:cs typeface="ＭＳ Ｐゴシック" pitchFamily="-111" charset="-128"/>
                <a:sym typeface="Symbol" pitchFamily="-111" charset="2"/>
              </a:rPr>
              <a:t>m+n</a:t>
            </a:r>
            <a:r>
              <a:rPr lang="en-US" b="1" baseline="30000"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sym typeface="Symbol" pitchFamily="-111" charset="2"/>
              </a:rPr>
              <a:t>(y, </a:t>
            </a:r>
            <a:r>
              <a:rPr lang="en-US" b="1" dirty="0">
                <a:ea typeface="ＭＳ Ｐゴシック" pitchFamily="-111" charset="-128"/>
                <a:cs typeface="ＭＳ Ｐゴシック" pitchFamily="-111" charset="-128"/>
              </a:rPr>
              <a:t>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u</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,…,u</a:t>
            </a:r>
            <a:r>
              <a:rPr lang="en-US" b="1" baseline="-25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rPr>
              <a:t>S</a:t>
            </a:r>
            <a:r>
              <a:rPr lang="en-US" b="1" baseline="-25000" dirty="0" err="1">
                <a:ea typeface="ＭＳ Ｐゴシック" pitchFamily="-111" charset="-128"/>
                <a:cs typeface="ＭＳ Ｐゴシック" pitchFamily="-111" charset="-128"/>
              </a:rPr>
              <a:t>m</a:t>
            </a:r>
            <a:r>
              <a:rPr lang="en-US" b="1" baseline="30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(y,u</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,…,u</a:t>
            </a:r>
            <a:r>
              <a:rPr lang="en-US" b="1" baseline="-25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a:t>
            </a:r>
          </a:p>
          <a:p>
            <a:pPr>
              <a:lnSpc>
                <a:spcPct val="90000"/>
              </a:lnSpc>
            </a:pPr>
            <a:r>
              <a:rPr lang="en-US" dirty="0">
                <a:ea typeface="ＭＳ Ｐゴシック" pitchFamily="-111" charset="-128"/>
                <a:cs typeface="ＭＳ Ｐゴシック" pitchFamily="-111" charset="-128"/>
              </a:rPr>
              <a:t>The proof of this is highly dependent on the system in which you proved universality and the encoding you chose. </a:t>
            </a:r>
          </a:p>
        </p:txBody>
      </p:sp>
      <p:sp>
        <p:nvSpPr>
          <p:cNvPr id="394246" name="Date Placeholder 3"/>
          <p:cNvSpPr>
            <a:spLocks noGrp="1"/>
          </p:cNvSpPr>
          <p:nvPr>
            <p:ph type="dt" sz="quarter" idx="10"/>
          </p:nvPr>
        </p:nvSpPr>
        <p:spPr>
          <a:noFill/>
        </p:spPr>
        <p:txBody>
          <a:bodyPr/>
          <a:lstStyle/>
          <a:p>
            <a:fld id="{5EA7F80B-F014-C348-B9A7-E5D9040D424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2003134"/>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6291" name="Slide Number Placeholder 5"/>
          <p:cNvSpPr>
            <a:spLocks noGrp="1"/>
          </p:cNvSpPr>
          <p:nvPr>
            <p:ph type="sldNum" sz="quarter" idx="12"/>
          </p:nvPr>
        </p:nvSpPr>
        <p:spPr>
          <a:noFill/>
        </p:spPr>
        <p:txBody>
          <a:bodyPr/>
          <a:lstStyle/>
          <a:p>
            <a:fld id="{AC7E3974-8BCF-9544-AF2D-A6A8C092600C}" type="slidenum">
              <a:rPr lang="en-US">
                <a:latin typeface="Arial" pitchFamily="-111" charset="0"/>
                <a:ea typeface="ＭＳ Ｐゴシック" pitchFamily="-111" charset="-128"/>
                <a:cs typeface="ＭＳ Ｐゴシック" pitchFamily="-111" charset="-128"/>
              </a:rPr>
              <a:pPr/>
              <a:t>369</a:t>
            </a:fld>
            <a:endParaRPr lang="en-US">
              <a:latin typeface="Arial" pitchFamily="-111" charset="0"/>
              <a:ea typeface="ＭＳ Ｐゴシック" pitchFamily="-111" charset="-128"/>
              <a:cs typeface="ＭＳ Ｐゴシック" pitchFamily="-111" charset="-128"/>
            </a:endParaRPr>
          </a:p>
        </p:txBody>
      </p:sp>
      <p:sp>
        <p:nvSpPr>
          <p:cNvPr id="3962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S-m-n for FRS</a:t>
            </a:r>
          </a:p>
        </p:txBody>
      </p:sp>
      <p:sp>
        <p:nvSpPr>
          <p:cNvPr id="396293"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We would need to create a new FRS, from an existing one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fixes the value of </a:t>
            </a:r>
            <a:r>
              <a:rPr lang="en-US" sz="2000" b="1" dirty="0" err="1">
                <a:ea typeface="ＭＳ Ｐゴシック" pitchFamily="-111" charset="-128"/>
                <a:cs typeface="ＭＳ Ｐゴシック" pitchFamily="-111" charset="-128"/>
              </a:rPr>
              <a:t>u</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as the exponent of the prime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m+i</a:t>
            </a:r>
            <a:r>
              <a:rPr lang="en-US" sz="2000" dirty="0">
                <a:ea typeface="ＭＳ Ｐゴシック" pitchFamily="-111" charset="-128"/>
                <a:cs typeface="ＭＳ Ｐゴシック" pitchFamily="-111" charset="-128"/>
              </a:rPr>
              <a:t>. </a:t>
            </a:r>
          </a:p>
          <a:p>
            <a:pPr>
              <a:lnSpc>
                <a:spcPct val="80000"/>
              </a:lnSpc>
            </a:pPr>
            <a:r>
              <a:rPr lang="en-US" sz="2000" dirty="0">
                <a:ea typeface="ＭＳ Ｐゴシック" pitchFamily="-111" charset="-128"/>
                <a:cs typeface="ＭＳ Ｐゴシック" pitchFamily="-111" charset="-128"/>
              </a:rPr>
              <a:t>Sketch of proof:</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Assume we normally start with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a:t>
            </a:r>
            <a:r>
              <a:rPr lang="en-US" sz="2000" b="1" baseline="30000" dirty="0" err="1">
                <a:ea typeface="ＭＳ Ｐゴシック" pitchFamily="-111" charset="-128"/>
                <a:cs typeface="ＭＳ Ｐゴシック" pitchFamily="-111" charset="-128"/>
              </a:rPr>
              <a:t>xm</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u1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m+n</a:t>
            </a:r>
            <a:r>
              <a:rPr lang="en-US" sz="2000" b="1" baseline="30000" dirty="0" err="1">
                <a:ea typeface="ＭＳ Ｐゴシック" pitchFamily="-111" charset="-128"/>
                <a:cs typeface="ＭＳ Ｐゴシック" pitchFamily="-111" charset="-128"/>
              </a:rPr>
              <a:t>un</a:t>
            </a:r>
            <a:r>
              <a:rPr lang="en-US" sz="2000" b="1" dirty="0">
                <a:ea typeface="ＭＳ Ｐゴシック" pitchFamily="-111" charset="-128"/>
                <a:cs typeface="ＭＳ Ｐゴシック" pitchFamily="-111" charset="-128"/>
                <a:sym typeface="Symbol" pitchFamily="-111" charset="2"/>
              </a:rPr>
              <a:t> </a:t>
            </a:r>
            <a:r>
              <a:rPr lang="en-US" sz="2000" b="1" baseline="30000"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Here the first m are variable; the next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are fixed;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denotes prime factors used to trigger first phase of computation.</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Assume that we use fixed point as convergence.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We start with just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a:t>
            </a:r>
            <a:r>
              <a:rPr lang="en-US" sz="2000" b="1" baseline="30000" dirty="0" err="1">
                <a:ea typeface="ＭＳ Ｐゴシック" pitchFamily="-111" charset="-128"/>
                <a:cs typeface="ＭＳ Ｐゴシック" pitchFamily="-111" charset="-128"/>
              </a:rPr>
              <a:t>xm</a:t>
            </a:r>
            <a:r>
              <a:rPr lang="en-US" sz="2000" dirty="0">
                <a:ea typeface="ＭＳ Ｐゴシック" pitchFamily="-111" charset="-128"/>
                <a:cs typeface="ＭＳ Ｐゴシック" pitchFamily="-111" charset="-128"/>
              </a:rPr>
              <a:t>, with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the first unused prime.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q </a:t>
            </a:r>
            <a:r>
              <a:rPr lang="en-US" sz="2000" b="1" dirty="0">
                <a:ea typeface="ＭＳ Ｐゴシック" pitchFamily="-111" charset="-128"/>
                <a:cs typeface="ＭＳ Ｐゴシック" pitchFamily="-111" charset="-128"/>
                <a:sym typeface="Symbol" pitchFamily="-111" charset="2"/>
              </a:rPr>
              <a:t> x  q  x</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replaces </a:t>
            </a:r>
            <a:r>
              <a:rPr lang="en-US" sz="2000" b="1" dirty="0">
                <a:ea typeface="ＭＳ Ｐゴシック" pitchFamily="-111" charset="-128"/>
                <a:cs typeface="ＭＳ Ｐゴシック" pitchFamily="-111" charset="-128"/>
                <a:sym typeface="Symbol" pitchFamily="-111" charset="2"/>
              </a:rPr>
              <a:t> x  x </a:t>
            </a:r>
            <a:r>
              <a:rPr lang="en-US" sz="2000" dirty="0">
                <a:ea typeface="ＭＳ Ｐゴシック" pitchFamily="-111" charset="-128"/>
                <a:cs typeface="ＭＳ Ｐゴシック" pitchFamily="-111" charset="-128"/>
              </a:rPr>
              <a:t>in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for each rule in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q x </a:t>
            </a:r>
            <a:r>
              <a:rPr lang="en-US" sz="2000" b="1" dirty="0">
                <a:ea typeface="ＭＳ Ｐゴシック" pitchFamily="-111" charset="-128"/>
                <a:cs typeface="ＭＳ Ｐゴシック" pitchFamily="-111" charset="-128"/>
                <a:sym typeface="Symbol" pitchFamily="-111" charset="2"/>
              </a:rPr>
              <a:t> q x</a:t>
            </a:r>
            <a:r>
              <a:rPr lang="en-US" sz="2000" dirty="0">
                <a:ea typeface="ＭＳ Ｐゴシック" pitchFamily="-111" charset="-128"/>
                <a:cs typeface="ＭＳ Ｐゴシック" pitchFamily="-111" charset="-128"/>
                <a:sym typeface="Symbol" pitchFamily="-111" charset="2"/>
              </a:rPr>
              <a:t>		ensures we loop at end</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x </a:t>
            </a:r>
            <a:r>
              <a:rPr lang="en-US" sz="2000" b="1" dirty="0">
                <a:ea typeface="ＭＳ Ｐゴシック" pitchFamily="-111" charset="-128"/>
                <a:cs typeface="ＭＳ Ｐゴシック" pitchFamily="-111" charset="-128"/>
                <a:sym typeface="Symbol" pitchFamily="-111" charset="2"/>
              </a:rPr>
              <a:t> q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m+1</a:t>
            </a:r>
            <a:r>
              <a:rPr lang="en-US" sz="2000" b="1" baseline="30000" dirty="0">
                <a:ea typeface="ＭＳ Ｐゴシック" pitchFamily="-111" charset="-128"/>
                <a:cs typeface="ＭＳ Ｐゴシック" pitchFamily="-111" charset="-128"/>
              </a:rPr>
              <a:t>u1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m+n</a:t>
            </a:r>
            <a:r>
              <a:rPr lang="en-US" sz="2000" b="1" baseline="30000" dirty="0" err="1">
                <a:ea typeface="ＭＳ Ｐゴシック" pitchFamily="-111" charset="-128"/>
                <a:cs typeface="ＭＳ Ｐゴシック" pitchFamily="-111" charset="-128"/>
              </a:rPr>
              <a:t>un</a:t>
            </a:r>
            <a:r>
              <a:rPr lang="en-US" sz="2000" b="1" dirty="0">
                <a:ea typeface="ＭＳ Ｐゴシック" pitchFamily="-111" charset="-128"/>
                <a:cs typeface="ＭＳ Ｐゴシック" pitchFamily="-111" charset="-128"/>
                <a:sym typeface="Symbol" pitchFamily="-111" charset="2"/>
              </a:rPr>
              <a:t>  x</a:t>
            </a:r>
            <a:r>
              <a:rPr lang="en-US" sz="2000" b="1"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adds fixed input, start state and </a:t>
            </a:r>
            <a:r>
              <a:rPr lang="en-US" sz="2000" b="1" dirty="0">
                <a:ea typeface="ＭＳ Ｐゴシック" pitchFamily="-111" charset="-128"/>
                <a:cs typeface="ＭＳ Ｐゴシック" pitchFamily="-111" charset="-128"/>
              </a:rPr>
              <a:t>q</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this is selected once and never again</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Note: </a:t>
            </a:r>
            <a:r>
              <a:rPr lang="en-US" sz="2000" b="1" dirty="0">
                <a:ea typeface="ＭＳ Ｐゴシック" pitchFamily="-111" charset="-128"/>
                <a:cs typeface="ＭＳ Ｐゴシック" pitchFamily="-111" charset="-128"/>
              </a:rPr>
              <a:t>q = prime(max(</a:t>
            </a:r>
            <a:r>
              <a:rPr lang="en-US" sz="2000" b="1"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lastFactor</a:t>
            </a:r>
            <a:r>
              <a:rPr lang="en-US" sz="2000" b="1" dirty="0">
                <a:ea typeface="ＭＳ Ｐゴシック" pitchFamily="-111" charset="-128"/>
                <a:cs typeface="ＭＳ Ｐゴシック" pitchFamily="-111" charset="-128"/>
              </a:rPr>
              <a:t>(Product[</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=1 to r] </a:t>
            </a:r>
            <a:r>
              <a:rPr lang="en-US" sz="2000" b="1" dirty="0">
                <a:ea typeface="ＭＳ Ｐゴシック" pitchFamily="-111" charset="-128"/>
                <a:cs typeface="ＭＳ Ｐゴシック" pitchFamily="-111" charset="-128"/>
                <a:sym typeface="Symbol" pitchFamily="-111" charset="2"/>
              </a:rPr>
              <a:t></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sym typeface="Symbol" pitchFamily="-111" charset="2"/>
              </a:rPr>
              <a:t> </a:t>
            </a:r>
            <a:r>
              <a:rPr lang="en-US" sz="2000" b="1" baseline="-25000" dirty="0" err="1">
                <a:ea typeface="ＭＳ Ｐゴシック" pitchFamily="-111" charset="-128"/>
                <a:cs typeface="ＭＳ Ｐゴシック" pitchFamily="-111" charset="-128"/>
              </a:rPr>
              <a:t>i</a:t>
            </a:r>
            <a:r>
              <a:rPr lang="en-US" sz="2000" b="1" baseline="-25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))+1)</a:t>
            </a:r>
            <a:br>
              <a:rPr lang="en-US" sz="2000" dirty="0">
                <a:ea typeface="ＭＳ Ｐゴシック" pitchFamily="-111" charset="-128"/>
                <a:cs typeface="ＭＳ Ｐゴシック" pitchFamily="-111" charset="-128"/>
                <a:sym typeface="Symbol" pitchFamily="-111" charset="2"/>
              </a:rPr>
            </a:br>
            <a:r>
              <a:rPr lang="en-US" sz="2000" dirty="0">
                <a:ea typeface="ＭＳ Ｐゴシック" pitchFamily="-111" charset="-128"/>
                <a:cs typeface="ＭＳ Ｐゴシック" pitchFamily="-111" charset="-128"/>
                <a:sym typeface="Symbol" pitchFamily="-111" charset="2"/>
              </a:rPr>
              <a:t>	  where </a:t>
            </a:r>
            <a:r>
              <a:rPr lang="en-US" sz="2000" b="1" dirty="0">
                <a:ea typeface="ＭＳ Ｐゴシック" pitchFamily="-111" charset="-128"/>
                <a:cs typeface="ＭＳ Ｐゴシック" pitchFamily="-111" charset="-128"/>
                <a:sym typeface="Symbol" pitchFamily="-111" charset="2"/>
              </a:rPr>
              <a:t>r</a:t>
            </a:r>
            <a:r>
              <a:rPr lang="en-US" sz="2000" dirty="0">
                <a:ea typeface="ＭＳ Ｐゴシック" pitchFamily="-111" charset="-128"/>
                <a:cs typeface="ＭＳ Ｐゴシック" pitchFamily="-111" charset="-128"/>
                <a:sym typeface="Symbol" pitchFamily="-111" charset="2"/>
              </a:rPr>
              <a:t> is the number of rules in </a:t>
            </a:r>
            <a:r>
              <a:rPr lang="en-US" sz="2000" b="1" dirty="0">
                <a:ea typeface="ＭＳ Ｐゴシック" pitchFamily="-111" charset="-128"/>
                <a:cs typeface="ＭＳ Ｐゴシック" pitchFamily="-111" charset="-128"/>
                <a:sym typeface="Symbol" pitchFamily="-111" charset="2"/>
              </a:rPr>
              <a:t>F</a:t>
            </a:r>
            <a:r>
              <a:rPr lang="en-US" sz="2000" dirty="0">
                <a:ea typeface="ＭＳ Ｐゴシック" pitchFamily="-111" charset="-128"/>
                <a:cs typeface="ＭＳ Ｐゴシック" pitchFamily="-111" charset="-128"/>
                <a:sym typeface="Symbol" pitchFamily="-111" charset="2"/>
              </a:rPr>
              <a:t>.</a:t>
            </a:r>
          </a:p>
        </p:txBody>
      </p:sp>
      <p:sp>
        <p:nvSpPr>
          <p:cNvPr id="396294" name="Date Placeholder 3"/>
          <p:cNvSpPr>
            <a:spLocks noGrp="1"/>
          </p:cNvSpPr>
          <p:nvPr>
            <p:ph type="dt" sz="quarter" idx="10"/>
          </p:nvPr>
        </p:nvSpPr>
        <p:spPr>
          <a:noFill/>
        </p:spPr>
        <p:txBody>
          <a:bodyPr/>
          <a:lstStyle/>
          <a:p>
            <a:fld id="{B0D5FF00-8171-1E40-8D2E-F642E8158EF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51825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A883-75FD-3145-A1DA-4B420AFFBA76}"/>
              </a:ext>
            </a:extLst>
          </p:cNvPr>
          <p:cNvSpPr>
            <a:spLocks noGrp="1"/>
          </p:cNvSpPr>
          <p:nvPr>
            <p:ph type="title"/>
          </p:nvPr>
        </p:nvSpPr>
        <p:spPr>
          <a:xfrm>
            <a:off x="685800" y="2747962"/>
            <a:ext cx="7772400" cy="1362075"/>
          </a:xfrm>
        </p:spPr>
        <p:txBody>
          <a:bodyPr/>
          <a:lstStyle/>
          <a:p>
            <a:pPr algn="ctr"/>
            <a:r>
              <a:rPr lang="en-US" dirty="0"/>
              <a:t>Review</a:t>
            </a:r>
            <a:br>
              <a:rPr lang="en-US" dirty="0"/>
            </a:br>
            <a:r>
              <a:rPr lang="en-US" dirty="0"/>
              <a:t>Regular languages</a:t>
            </a:r>
          </a:p>
        </p:txBody>
      </p:sp>
      <p:sp>
        <p:nvSpPr>
          <p:cNvPr id="4" name="Date Placeholder 3">
            <a:extLst>
              <a:ext uri="{FF2B5EF4-FFF2-40B4-BE49-F238E27FC236}">
                <a16:creationId xmlns:a16="http://schemas.microsoft.com/office/drawing/2014/main" id="{915FA428-E39E-6E44-8562-34B9246C2E4D}"/>
              </a:ext>
            </a:extLst>
          </p:cNvPr>
          <p:cNvSpPr>
            <a:spLocks noGrp="1"/>
          </p:cNvSpPr>
          <p:nvPr>
            <p:ph type="dt" sz="half" idx="10"/>
          </p:nvPr>
        </p:nvSpPr>
        <p:spPr/>
        <p:txBody>
          <a:bodyPr/>
          <a:lstStyle/>
          <a:p>
            <a:pPr>
              <a:defRPr/>
            </a:pPr>
            <a:fld id="{5834EC5B-7294-B444-9C43-21A07DAC0F8F}" type="datetime1">
              <a:rPr lang="en-US" smtClean="0"/>
              <a:pPr>
                <a:defRPr/>
              </a:pPr>
              <a:t>4/7/19</a:t>
            </a:fld>
            <a:endParaRPr lang="en-US"/>
          </a:p>
        </p:txBody>
      </p:sp>
      <p:sp>
        <p:nvSpPr>
          <p:cNvPr id="5" name="Footer Placeholder 4">
            <a:extLst>
              <a:ext uri="{FF2B5EF4-FFF2-40B4-BE49-F238E27FC236}">
                <a16:creationId xmlns:a16="http://schemas.microsoft.com/office/drawing/2014/main" id="{A78D74A1-3116-0842-A5DE-8B08AD33C7FB}"/>
              </a:ext>
            </a:extLst>
          </p:cNvPr>
          <p:cNvSpPr>
            <a:spLocks noGrp="1"/>
          </p:cNvSpPr>
          <p:nvPr>
            <p:ph type="ftr" sz="quarter" idx="11"/>
          </p:nvPr>
        </p:nvSpPr>
        <p:spPr/>
        <p:txBody>
          <a:bodyPr/>
          <a:lstStyle/>
          <a:p>
            <a:pPr>
              <a:defRPr/>
            </a:pPr>
            <a:r>
              <a:rPr lang="en-US"/>
              <a:t>© UCF EECS</a:t>
            </a:r>
          </a:p>
        </p:txBody>
      </p:sp>
      <p:sp>
        <p:nvSpPr>
          <p:cNvPr id="6" name="Slide Number Placeholder 5">
            <a:extLst>
              <a:ext uri="{FF2B5EF4-FFF2-40B4-BE49-F238E27FC236}">
                <a16:creationId xmlns:a16="http://schemas.microsoft.com/office/drawing/2014/main" id="{DB96401A-3FE3-F445-821E-09319AD34314}"/>
              </a:ext>
            </a:extLst>
          </p:cNvPr>
          <p:cNvSpPr>
            <a:spLocks noGrp="1"/>
          </p:cNvSpPr>
          <p:nvPr>
            <p:ph type="sldNum" sz="quarter" idx="12"/>
          </p:nvPr>
        </p:nvSpPr>
        <p:spPr/>
        <p:txBody>
          <a:bodyPr/>
          <a:lstStyle/>
          <a:p>
            <a:pPr>
              <a:defRPr/>
            </a:pPr>
            <a:fld id="{AB6AA90C-FD7A-0249-BCD9-B664A512A9D0}" type="slidenum">
              <a:rPr lang="en-US" smtClean="0"/>
              <a:pPr>
                <a:defRPr/>
              </a:pPr>
              <a:t>37</a:t>
            </a:fld>
            <a:endParaRPr lang="en-US"/>
          </a:p>
        </p:txBody>
      </p:sp>
    </p:spTree>
    <p:extLst>
      <p:ext uri="{BB962C8B-B14F-4D97-AF65-F5344CB8AC3E}">
        <p14:creationId xmlns:p14="http://schemas.microsoft.com/office/powerpoint/2010/main" val="330464945"/>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8339" name="Slide Number Placeholder 6"/>
          <p:cNvSpPr>
            <a:spLocks noGrp="1"/>
          </p:cNvSpPr>
          <p:nvPr>
            <p:ph type="sldNum" sz="quarter" idx="12"/>
          </p:nvPr>
        </p:nvSpPr>
        <p:spPr>
          <a:noFill/>
        </p:spPr>
        <p:txBody>
          <a:bodyPr/>
          <a:lstStyle/>
          <a:p>
            <a:fld id="{0DEC633D-D109-B843-97CF-F7728783ECD4}" type="slidenum">
              <a:rPr lang="en-US">
                <a:latin typeface="Arial" pitchFamily="-111" charset="0"/>
                <a:ea typeface="ＭＳ Ｐゴシック" pitchFamily="-111" charset="-128"/>
                <a:cs typeface="ＭＳ Ｐゴシック" pitchFamily="-111" charset="-128"/>
              </a:rPr>
              <a:pPr/>
              <a:t>370</a:t>
            </a:fld>
            <a:endParaRPr lang="en-US">
              <a:latin typeface="Arial" pitchFamily="-111" charset="0"/>
              <a:ea typeface="ＭＳ Ｐゴシック" pitchFamily="-111" charset="-128"/>
              <a:cs typeface="ＭＳ Ｐゴシック" pitchFamily="-111" charset="-128"/>
            </a:endParaRPr>
          </a:p>
        </p:txBody>
      </p:sp>
      <p:sp>
        <p:nvSpPr>
          <p:cNvPr id="3983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Details of S-m-n for FRS</a:t>
            </a:r>
          </a:p>
        </p:txBody>
      </p:sp>
      <p:sp>
        <p:nvSpPr>
          <p:cNvPr id="398341" name="Rectangle 3"/>
          <p:cNvSpPr>
            <a:spLocks noGrp="1" noChangeArrowheads="1"/>
          </p:cNvSpPr>
          <p:nvPr>
            <p:ph type="body" sz="half" idx="1"/>
          </p:nvPr>
        </p:nvSpPr>
        <p:spPr>
          <a:xfrm>
            <a:off x="457200" y="1600200"/>
            <a:ext cx="8229600" cy="4525963"/>
          </a:xfrm>
        </p:spPr>
        <p:txBody>
          <a:bodyPr/>
          <a:lstStyle/>
          <a:p>
            <a:pPr>
              <a:lnSpc>
                <a:spcPct val="90000"/>
              </a:lnSpc>
            </a:pPr>
            <a:r>
              <a:rPr lang="en-US" sz="2400" dirty="0">
                <a:ea typeface="ＭＳ Ｐゴシック" pitchFamily="-111" charset="-128"/>
                <a:cs typeface="ＭＳ Ｐゴシック" pitchFamily="-111" charset="-128"/>
              </a:rPr>
              <a:t>The number of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(called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also) is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2r-1</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a:t>
            </a:r>
            <a:r>
              <a:rPr lang="en-US" sz="2400" b="1" baseline="30000" dirty="0">
                <a:ea typeface="ＭＳ Ｐゴシック" pitchFamily="-111" charset="-128"/>
                <a:cs typeface="ＭＳ Ｐゴシック" pitchFamily="-111" charset="-128"/>
              </a:rPr>
              <a:t>b</a:t>
            </a:r>
            <a:r>
              <a:rPr lang="en-US" sz="2000" baseline="20000" dirty="0">
                <a:ea typeface="ＭＳ Ｐゴシック" pitchFamily="-111" charset="-128"/>
                <a:cs typeface="ＭＳ Ｐゴシック" pitchFamily="-111" charset="-128"/>
              </a:rPr>
              <a:t>r</a:t>
            </a:r>
            <a:endParaRPr lang="en-US" sz="2400" baseline="30000" dirty="0">
              <a:ea typeface="ＭＳ Ｐゴシック" pitchFamily="-111" charset="-128"/>
              <a:cs typeface="ＭＳ Ｐゴシック" pitchFamily="-111" charset="-128"/>
            </a:endParaRPr>
          </a:p>
          <a:p>
            <a:pPr>
              <a:lnSpc>
                <a:spcPct val="90000"/>
              </a:lnSpc>
            </a:pPr>
            <a:r>
              <a:rPr lang="en-US" sz="2400" b="1" dirty="0" err="1">
                <a:ea typeface="ＭＳ Ｐゴシック" pitchFamily="-111" charset="-128"/>
                <a:cs typeface="ＭＳ Ｐゴシック" pitchFamily="-111" charset="-128"/>
              </a:rPr>
              <a:t>S</a:t>
            </a:r>
            <a:r>
              <a:rPr lang="en-US" sz="2400" b="1" baseline="-25000" dirty="0" err="1">
                <a:ea typeface="ＭＳ Ｐゴシック" pitchFamily="-111" charset="-128"/>
                <a:cs typeface="ＭＳ Ｐゴシック" pitchFamily="-111" charset="-128"/>
              </a:rPr>
              <a:t>m,n</a:t>
            </a:r>
            <a:r>
              <a:rPr lang="en-US" sz="2400" b="1" dirty="0">
                <a:ea typeface="ＭＳ Ｐゴシック" pitchFamily="-111" charset="-128"/>
                <a:cs typeface="ＭＳ Ｐゴシック" pitchFamily="-111" charset="-128"/>
              </a:rPr>
              <a:t>(F, u</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,…u</a:t>
            </a:r>
            <a:r>
              <a:rPr lang="en-US" sz="2400" b="1" baseline="-25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2</a:t>
            </a:r>
            <a:r>
              <a:rPr lang="en-US" sz="2400" b="1" baseline="30000" dirty="0">
                <a:ea typeface="ＭＳ Ｐゴシック" pitchFamily="-111" charset="-128"/>
                <a:cs typeface="ＭＳ Ｐゴシック" pitchFamily="-111" charset="-128"/>
              </a:rPr>
              <a:t>r+2</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2r-1</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r </a:t>
            </a:r>
            <a:br>
              <a:rPr lang="en-US" sz="2000" b="1" baseline="20000" dirty="0">
                <a:ea typeface="ＭＳ Ｐゴシック" pitchFamily="-111" charset="-128"/>
                <a:cs typeface="ＭＳ Ｐゴシック" pitchFamily="-111" charset="-128"/>
              </a:rPr>
            </a:br>
            <a:r>
              <a:rPr lang="en-US" sz="2000" b="1" baseline="20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2r+1</a:t>
            </a:r>
            <a:r>
              <a:rPr lang="en-US" sz="2400" b="1" baseline="30000" dirty="0">
                <a:ea typeface="ＭＳ Ｐゴシック" pitchFamily="-111" charset="-128"/>
                <a:cs typeface="ＭＳ Ｐゴシック" pitchFamily="-111" charset="-128"/>
              </a:rPr>
              <a:t>q</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2r+2</a:t>
            </a:r>
            <a:r>
              <a:rPr lang="en-US" sz="2400" b="1" baseline="30000" dirty="0">
                <a:ea typeface="ＭＳ Ｐゴシック" pitchFamily="-111" charset="-128"/>
                <a:cs typeface="ＭＳ Ｐゴシック" pitchFamily="-111" charset="-128"/>
              </a:rPr>
              <a:t>q</a:t>
            </a:r>
            <a:r>
              <a:rPr lang="en-US" sz="2000" b="1" baseline="20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2r+3</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2r+4 </a:t>
            </a:r>
            <a:r>
              <a:rPr lang="en-US" sz="2400" b="1" baseline="30000" dirty="0">
                <a:ea typeface="ＭＳ Ｐゴシック" pitchFamily="-111" charset="-128"/>
                <a:cs typeface="ＭＳ Ｐゴシック" pitchFamily="-111" charset="-128"/>
                <a:sym typeface="Symbol" pitchFamily="-111" charset="2"/>
              </a:rPr>
              <a:t>q </a:t>
            </a:r>
            <a:r>
              <a:rPr lang="en-US" sz="2400" b="1" baseline="30000" dirty="0">
                <a:ea typeface="ＭＳ Ｐゴシック" pitchFamily="-111" charset="-128"/>
                <a:cs typeface="ＭＳ Ｐゴシック" pitchFamily="-111" charset="-128"/>
              </a:rPr>
              <a:t>p</a:t>
            </a:r>
            <a:r>
              <a:rPr lang="en-US" sz="2000" b="1" baseline="20000" dirty="0">
                <a:ea typeface="ＭＳ Ｐゴシック" pitchFamily="-111" charset="-128"/>
                <a:cs typeface="ＭＳ Ｐゴシック" pitchFamily="-111" charset="-128"/>
              </a:rPr>
              <a:t>m+1</a:t>
            </a:r>
            <a:r>
              <a:rPr lang="en-US" sz="2400" b="1" baseline="50000" dirty="0">
                <a:ea typeface="ＭＳ Ｐゴシック" pitchFamily="-111" charset="-128"/>
                <a:cs typeface="ＭＳ Ｐゴシック" pitchFamily="-111" charset="-128"/>
              </a:rPr>
              <a:t>u</a:t>
            </a:r>
            <a:r>
              <a:rPr lang="en-US" sz="2000" b="1" baseline="40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 … </a:t>
            </a:r>
            <a:r>
              <a:rPr lang="en-US" sz="2400" b="1" baseline="30000" dirty="0" err="1">
                <a:ea typeface="ＭＳ Ｐゴシック" pitchFamily="-111" charset="-128"/>
                <a:cs typeface="ＭＳ Ｐゴシック" pitchFamily="-111" charset="-128"/>
              </a:rPr>
              <a:t>p</a:t>
            </a:r>
            <a:r>
              <a:rPr lang="en-US" sz="2000" b="1" baseline="20000" dirty="0" err="1">
                <a:ea typeface="ＭＳ Ｐゴシック" pitchFamily="-111" charset="-128"/>
                <a:cs typeface="ＭＳ Ｐゴシック" pitchFamily="-111" charset="-128"/>
              </a:rPr>
              <a:t>m+n</a:t>
            </a:r>
            <a:r>
              <a:rPr lang="en-US" sz="2400" b="1" baseline="50000" dirty="0" err="1">
                <a:ea typeface="ＭＳ Ｐゴシック" pitchFamily="-111" charset="-128"/>
                <a:cs typeface="ＭＳ Ｐゴシック" pitchFamily="-111" charset="-128"/>
              </a:rPr>
              <a:t>u</a:t>
            </a:r>
            <a:r>
              <a:rPr lang="en-US" sz="2000" b="1" baseline="40000" dirty="0" err="1">
                <a:ea typeface="ＭＳ Ｐゴシック" pitchFamily="-111" charset="-128"/>
                <a:cs typeface="ＭＳ Ｐゴシック" pitchFamily="-111" charset="-128"/>
              </a:rPr>
              <a:t>n</a:t>
            </a:r>
            <a:r>
              <a:rPr lang="en-US" sz="2400" b="1" baseline="300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 </a:t>
            </a:r>
            <a:endParaRPr lang="en-US" sz="2400" b="1" baseline="300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This represents the rules we just talked about. The first added rule pair means that if the algorithm does not use fixed point, we force it to do so. The last rule pair is the only one initially enabled and it adds the prime </a:t>
            </a:r>
            <a:r>
              <a:rPr lang="en-US" sz="2400" b="1" dirty="0">
                <a:ea typeface="ＭＳ Ｐゴシック" pitchFamily="-111" charset="-128"/>
                <a:cs typeface="ＭＳ Ｐゴシック" pitchFamily="-111" charset="-128"/>
              </a:rPr>
              <a:t>q</a:t>
            </a:r>
            <a:r>
              <a:rPr lang="en-US" sz="2400" dirty="0">
                <a:ea typeface="ＭＳ Ｐゴシック" pitchFamily="-111" charset="-128"/>
                <a:cs typeface="ＭＳ Ｐゴシック" pitchFamily="-111" charset="-128"/>
              </a:rPr>
              <a:t>, the fixed arguments </a:t>
            </a:r>
            <a:r>
              <a:rPr lang="en-US" sz="2400" b="1" dirty="0">
                <a:ea typeface="ＭＳ Ｐゴシック" pitchFamily="-111" charset="-128"/>
                <a:cs typeface="ＭＳ Ｐゴシック" pitchFamily="-111" charset="-128"/>
              </a:rPr>
              <a:t>u</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,…u</a:t>
            </a:r>
            <a:r>
              <a:rPr lang="en-US" sz="2400" b="1" baseline="-25000"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the enabling prime </a:t>
            </a:r>
            <a:r>
              <a:rPr lang="en-US" sz="2400" b="1" dirty="0">
                <a:ea typeface="ＭＳ Ｐゴシック" pitchFamily="-111" charset="-128"/>
                <a:cs typeface="ＭＳ Ｐゴシック" pitchFamily="-111" charset="-128"/>
              </a:rPr>
              <a:t>q</a:t>
            </a:r>
            <a:r>
              <a:rPr lang="en-US" sz="2400" dirty="0">
                <a:ea typeface="ＭＳ Ｐゴシック" pitchFamily="-111" charset="-128"/>
                <a:cs typeface="ＭＳ Ｐゴシック" pitchFamily="-111" charset="-128"/>
              </a:rPr>
              <a:t>, and the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needed to kick start computation. Note that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could be a </a:t>
            </a:r>
            <a:r>
              <a:rPr lang="en-US" sz="2400" b="1" dirty="0">
                <a:ea typeface="ＭＳ Ｐゴシック" pitchFamily="-111" charset="-128"/>
                <a:cs typeface="ＭＳ Ｐゴシック" pitchFamily="-111" charset="-128"/>
                <a:sym typeface="Symbol" pitchFamily="-111" charset="2"/>
              </a:rPr>
              <a:t>1</a:t>
            </a:r>
            <a:r>
              <a:rPr lang="en-US" sz="2400" dirty="0">
                <a:ea typeface="ＭＳ Ｐゴシック" pitchFamily="-111" charset="-128"/>
                <a:cs typeface="ＭＳ Ｐゴシック" pitchFamily="-111" charset="-128"/>
                <a:sym typeface="Symbol" pitchFamily="-111" charset="2"/>
              </a:rPr>
              <a:t>, if no kick start is required.</a:t>
            </a:r>
            <a:endParaRPr lang="en-US" sz="2400" dirty="0">
              <a:ea typeface="ＭＳ Ｐゴシック" pitchFamily="-111" charset="-128"/>
              <a:cs typeface="ＭＳ Ｐゴシック" pitchFamily="-111" charset="-128"/>
            </a:endParaRPr>
          </a:p>
          <a:p>
            <a:pPr>
              <a:lnSpc>
                <a:spcPct val="90000"/>
              </a:lnSpc>
            </a:pPr>
            <a:r>
              <a:rPr lang="en-US" sz="2400" b="1" dirty="0" err="1">
                <a:ea typeface="ＭＳ Ｐゴシック" pitchFamily="-111" charset="-128"/>
                <a:cs typeface="ＭＳ Ｐゴシック" pitchFamily="-111" charset="-128"/>
              </a:rPr>
              <a:t>S</a:t>
            </a:r>
            <a:r>
              <a:rPr lang="en-US" sz="2400" b="1" baseline="-25000" dirty="0" err="1">
                <a:ea typeface="ＭＳ Ｐゴシック" pitchFamily="-111" charset="-128"/>
                <a:cs typeface="ＭＳ Ｐゴシック" pitchFamily="-111" charset="-128"/>
              </a:rPr>
              <a:t>m,n</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S</a:t>
            </a:r>
            <a:r>
              <a:rPr lang="en-US" sz="2400" b="1" baseline="-25000" dirty="0" err="1">
                <a:ea typeface="ＭＳ Ｐゴシック" pitchFamily="-111" charset="-128"/>
                <a:cs typeface="ＭＳ Ｐゴシック" pitchFamily="-111" charset="-128"/>
              </a:rPr>
              <a:t>m</a:t>
            </a:r>
            <a:r>
              <a:rPr lang="en-US" sz="2400" b="1" baseline="30000" dirty="0" err="1">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is clearly primitive recursive. I’ll leave the precise proof of that as a challenge to you.</a:t>
            </a:r>
          </a:p>
        </p:txBody>
      </p:sp>
      <p:sp>
        <p:nvSpPr>
          <p:cNvPr id="398342" name="Date Placeholder 3"/>
          <p:cNvSpPr>
            <a:spLocks noGrp="1"/>
          </p:cNvSpPr>
          <p:nvPr>
            <p:ph type="dt" sz="quarter" idx="10"/>
          </p:nvPr>
        </p:nvSpPr>
        <p:spPr>
          <a:noFill/>
        </p:spPr>
        <p:txBody>
          <a:bodyPr/>
          <a:lstStyle/>
          <a:p>
            <a:fld id="{E9789D56-BA35-5E48-9A06-0614BCF8A36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10153277"/>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685800" y="2286000"/>
            <a:ext cx="7772400" cy="1143000"/>
          </a:xfrm>
        </p:spPr>
        <p:txBody>
          <a:bodyPr/>
          <a:lstStyle/>
          <a:p>
            <a:r>
              <a:rPr lang="en-US" dirty="0">
                <a:ea typeface="ＭＳ Ｐゴシック" pitchFamily="-111" charset="-128"/>
                <a:cs typeface="ＭＳ Ｐゴシック" pitchFamily="-111" charset="-128"/>
              </a:rPr>
              <a:t>Quantification 1 &amp;2</a:t>
            </a:r>
          </a:p>
        </p:txBody>
      </p:sp>
      <p:sp>
        <p:nvSpPr>
          <p:cNvPr id="392195"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28550930"/>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00387" name="Slide Number Placeholder 5"/>
          <p:cNvSpPr>
            <a:spLocks noGrp="1"/>
          </p:cNvSpPr>
          <p:nvPr>
            <p:ph type="sldNum" sz="quarter" idx="12"/>
          </p:nvPr>
        </p:nvSpPr>
        <p:spPr>
          <a:noFill/>
        </p:spPr>
        <p:txBody>
          <a:bodyPr/>
          <a:lstStyle/>
          <a:p>
            <a:fld id="{731469B2-3E49-374D-A32D-6615E0B73A56}" type="slidenum">
              <a:rPr lang="en-US">
                <a:latin typeface="Arial" pitchFamily="-111" charset="0"/>
                <a:ea typeface="ＭＳ Ｐゴシック" pitchFamily="-111" charset="-128"/>
                <a:cs typeface="ＭＳ Ｐゴシック" pitchFamily="-111" charset="-128"/>
              </a:rPr>
              <a:pPr/>
              <a:t>372</a:t>
            </a:fld>
            <a:endParaRPr lang="en-US">
              <a:latin typeface="Arial" pitchFamily="-111" charset="0"/>
              <a:ea typeface="ＭＳ Ｐゴシック" pitchFamily="-111" charset="-128"/>
              <a:cs typeface="ＭＳ Ｐゴシック" pitchFamily="-111" charset="-128"/>
            </a:endParaRPr>
          </a:p>
        </p:txBody>
      </p:sp>
      <p:sp>
        <p:nvSpPr>
          <p:cNvPr id="4003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Quantification#1</a:t>
            </a:r>
          </a:p>
        </p:txBody>
      </p:sp>
      <p:sp>
        <p:nvSpPr>
          <p:cNvPr id="400389" name="Rectangle 3"/>
          <p:cNvSpPr>
            <a:spLocks noGrp="1" noChangeArrowheads="1"/>
          </p:cNvSpPr>
          <p:nvPr>
            <p:ph type="body" idx="1"/>
          </p:nvPr>
        </p:nvSpPr>
        <p:spPr/>
        <p:txBody>
          <a:bodyPr/>
          <a:lstStyle/>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(called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’s characteristic function) such that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(x)</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just the definition of decidable.</a:t>
            </a:r>
          </a:p>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where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clear since, if </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index of the procedure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S</a:t>
            </a:r>
            <a:r>
              <a:rPr lang="en-US" sz="2400" baseline="-25000"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that semi-decides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then</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So,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 =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 )</a:t>
            </a:r>
            <a:r>
              <a:rPr lang="en-US" sz="2400" dirty="0">
                <a:ea typeface="ＭＳ Ｐゴシック" pitchFamily="-111" charset="-128"/>
                <a:cs typeface="ＭＳ Ｐゴシック" pitchFamily="-111" charset="-128"/>
                <a:sym typeface="Symbol" pitchFamily="-111" charset="2"/>
              </a:rPr>
              <a:t>, where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a:t>
            </a:r>
            <a:r>
              <a:rPr lang="en-US" sz="2400" b="1" dirty="0">
                <a:ea typeface="ＭＳ Ｐゴシック" pitchFamily="-111" charset="-128"/>
                <a:cs typeface="ＭＳ Ｐゴシック" pitchFamily="-111" charset="-128"/>
                <a:sym typeface="Symbol" pitchFamily="-111" charset="2"/>
              </a:rPr>
              <a:t>STP</a:t>
            </a:r>
            <a:r>
              <a:rPr lang="en-US" sz="2400" dirty="0">
                <a:ea typeface="ＭＳ Ｐゴシック" pitchFamily="-111" charset="-128"/>
                <a:cs typeface="ＭＳ Ｐゴシック" pitchFamily="-111" charset="-128"/>
                <a:sym typeface="Symbol" pitchFamily="-111" charset="2"/>
              </a:rPr>
              <a:t> function with its first argument fixed. </a:t>
            </a:r>
          </a:p>
          <a:p>
            <a:pPr>
              <a:lnSpc>
                <a:spcPct val="80000"/>
              </a:lnSpc>
            </a:pPr>
            <a:r>
              <a:rPr lang="en-US" sz="2400" dirty="0">
                <a:ea typeface="ＭＳ Ｐゴシック" pitchFamily="-111" charset="-128"/>
                <a:cs typeface="ＭＳ Ｐゴシック" pitchFamily="-111" charset="-128"/>
                <a:sym typeface="Symbol" pitchFamily="-111" charset="2"/>
              </a:rPr>
              <a:t>Creating new functions by setting some one or more arguments to constants is an application of </a:t>
            </a:r>
            <a:r>
              <a:rPr lang="en-US" sz="2400" b="1" dirty="0" err="1">
                <a:ea typeface="ＭＳ Ｐゴシック" pitchFamily="-111" charset="-128"/>
                <a:cs typeface="ＭＳ Ｐゴシック" pitchFamily="-111" charset="-128"/>
                <a:sym typeface="Symbol" pitchFamily="-111" charset="2"/>
              </a:rPr>
              <a:t>S</a:t>
            </a:r>
            <a:r>
              <a:rPr lang="en-US" sz="2400" b="1" baseline="-25000" dirty="0" err="1">
                <a:ea typeface="ＭＳ Ｐゴシック" pitchFamily="-111" charset="-128"/>
                <a:cs typeface="ＭＳ Ｐゴシック" pitchFamily="-111" charset="-128"/>
                <a:sym typeface="Symbol" pitchFamily="-111" charset="2"/>
              </a:rPr>
              <a:t>m</a:t>
            </a:r>
            <a:r>
              <a:rPr lang="en-US" sz="2400" b="1" baseline="30000" dirty="0" err="1">
                <a:ea typeface="ＭＳ Ｐゴシック" pitchFamily="-111" charset="-128"/>
                <a:cs typeface="ＭＳ Ｐゴシック" pitchFamily="-111" charset="-128"/>
                <a:sym typeface="Symbol" pitchFamily="-111" charset="2"/>
              </a:rPr>
              <a:t>n</a:t>
            </a:r>
            <a:r>
              <a:rPr lang="en-US" sz="2400" dirty="0">
                <a:ea typeface="ＭＳ Ｐゴシック" pitchFamily="-111" charset="-128"/>
                <a:cs typeface="ＭＳ Ｐゴシック" pitchFamily="-111" charset="-128"/>
                <a:sym typeface="Symbol" pitchFamily="-111" charset="2"/>
              </a:rPr>
              <a:t>.</a:t>
            </a:r>
          </a:p>
        </p:txBody>
      </p:sp>
      <p:sp>
        <p:nvSpPr>
          <p:cNvPr id="400390" name="Date Placeholder 3"/>
          <p:cNvSpPr>
            <a:spLocks noGrp="1"/>
          </p:cNvSpPr>
          <p:nvPr>
            <p:ph type="dt" sz="quarter" idx="10"/>
          </p:nvPr>
        </p:nvSpPr>
        <p:spPr>
          <a:noFill/>
        </p:spPr>
        <p:txBody>
          <a:bodyPr/>
          <a:lstStyle/>
          <a:p>
            <a:fld id="{6DC8157B-6B99-844B-967A-EA82BA8B4D0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79073234"/>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02435" name="Slide Number Placeholder 5"/>
          <p:cNvSpPr>
            <a:spLocks noGrp="1"/>
          </p:cNvSpPr>
          <p:nvPr>
            <p:ph type="sldNum" sz="quarter" idx="12"/>
          </p:nvPr>
        </p:nvSpPr>
        <p:spPr>
          <a:noFill/>
        </p:spPr>
        <p:txBody>
          <a:bodyPr/>
          <a:lstStyle/>
          <a:p>
            <a:fld id="{2B752FB0-7C26-FB4B-B55D-B0CC4317B853}" type="slidenum">
              <a:rPr lang="en-US">
                <a:latin typeface="Arial" pitchFamily="-111" charset="0"/>
                <a:ea typeface="ＭＳ Ｐゴシック" pitchFamily="-111" charset="-128"/>
                <a:cs typeface="ＭＳ Ｐゴシック" pitchFamily="-111" charset="-128"/>
              </a:rPr>
              <a:pPr/>
              <a:t>373</a:t>
            </a:fld>
            <a:endParaRPr lang="en-US">
              <a:latin typeface="Arial" pitchFamily="-111" charset="0"/>
              <a:ea typeface="ＭＳ Ｐゴシック" pitchFamily="-111" charset="-128"/>
              <a:cs typeface="ＭＳ Ｐゴシック" pitchFamily="-111" charset="-128"/>
            </a:endParaRPr>
          </a:p>
        </p:txBody>
      </p:sp>
      <p:sp>
        <p:nvSpPr>
          <p:cNvPr id="4024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Quantification#2</a:t>
            </a:r>
          </a:p>
        </p:txBody>
      </p:sp>
      <p:sp>
        <p:nvSpPr>
          <p:cNvPr id="402437" name="Rectangle 3"/>
          <p:cNvSpPr>
            <a:spLocks noGrp="1" noChangeArrowheads="1"/>
          </p:cNvSpPr>
          <p:nvPr>
            <p:ph type="body" idx="1"/>
          </p:nvPr>
        </p:nvSpPr>
        <p:spPr>
          <a:xfrm>
            <a:off x="381000" y="1447800"/>
            <a:ext cx="8229600" cy="4525963"/>
          </a:xfrm>
        </p:spPr>
        <p:txBody>
          <a:bodyPr/>
          <a:lstStyle/>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rPr>
              <a:t>A</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such that</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clear since, if </a:t>
            </a:r>
            <a:r>
              <a:rPr lang="en-US" sz="2400" dirty="0" err="1">
                <a:ea typeface="ＭＳ Ｐゴシック" pitchFamily="-111" charset="-128"/>
                <a:cs typeface="ＭＳ Ｐゴシック" pitchFamily="-111" charset="-128"/>
                <a:sym typeface="Symbol" pitchFamily="-111" charset="2"/>
              </a:rPr>
              <a:t>g</a:t>
            </a:r>
            <a:r>
              <a:rPr lang="en-US" sz="2400"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index of the procedure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that semi-decides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then</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So,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 =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 )</a:t>
            </a:r>
            <a:r>
              <a:rPr lang="en-US" sz="2400" dirty="0">
                <a:ea typeface="ＭＳ Ｐゴシック" pitchFamily="-111" charset="-128"/>
                <a:cs typeface="ＭＳ Ｐゴシック" pitchFamily="-111" charset="-128"/>
                <a:sym typeface="Symbol" pitchFamily="-111" charset="2"/>
              </a:rPr>
              <a:t>, where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a:t>
            </a:r>
            <a:r>
              <a:rPr lang="en-US" sz="2400" b="1" dirty="0">
                <a:ea typeface="ＭＳ Ｐゴシック" pitchFamily="-111" charset="-128"/>
                <a:cs typeface="ＭＳ Ｐゴシック" pitchFamily="-111" charset="-128"/>
                <a:sym typeface="Symbol" pitchFamily="-111" charset="2"/>
              </a:rPr>
              <a:t>STP</a:t>
            </a:r>
            <a:r>
              <a:rPr lang="en-US" sz="2400" dirty="0">
                <a:ea typeface="ＭＳ Ｐゴシック" pitchFamily="-111" charset="-128"/>
                <a:cs typeface="ＭＳ Ｐゴシック" pitchFamily="-111" charset="-128"/>
                <a:sym typeface="Symbol" pitchFamily="-111" charset="2"/>
              </a:rPr>
              <a:t> function with its first argument fixed. </a:t>
            </a:r>
          </a:p>
          <a:p>
            <a:pPr>
              <a:lnSpc>
                <a:spcPct val="80000"/>
              </a:lnSpc>
            </a:pPr>
            <a:r>
              <a:rPr lang="en-US" sz="2400" dirty="0">
                <a:ea typeface="ＭＳ Ｐゴシック" pitchFamily="-111" charset="-128"/>
                <a:cs typeface="ＭＳ Ｐゴシック" pitchFamily="-111" charset="-128"/>
                <a:sym typeface="Symbol" pitchFamily="-111" charset="2"/>
              </a:rPr>
              <a:t>Note that this works even if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recursive (decidable). The important thing there is that if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recursive then it may be viewed in two normal forms, one with existential quantification and the other with universal quantification.</a:t>
            </a:r>
          </a:p>
          <a:p>
            <a:pPr>
              <a:lnSpc>
                <a:spcPct val="80000"/>
              </a:lnSpc>
            </a:pPr>
            <a:r>
              <a:rPr lang="en-US" sz="2400" dirty="0">
                <a:ea typeface="ＭＳ Ｐゴシック" pitchFamily="-111" charset="-128"/>
                <a:cs typeface="ＭＳ Ｐゴシック" pitchFamily="-111" charset="-128"/>
                <a:sym typeface="Symbol" pitchFamily="-111" charset="2"/>
              </a:rPr>
              <a:t>The complement of an re set is co-re. A set is recursive (decidable)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it is both re and co-re.</a:t>
            </a:r>
          </a:p>
        </p:txBody>
      </p:sp>
      <p:sp>
        <p:nvSpPr>
          <p:cNvPr id="402438" name="Date Placeholder 3"/>
          <p:cNvSpPr>
            <a:spLocks noGrp="1"/>
          </p:cNvSpPr>
          <p:nvPr>
            <p:ph type="dt" sz="quarter" idx="10"/>
          </p:nvPr>
        </p:nvSpPr>
        <p:spPr>
          <a:noFill/>
        </p:spPr>
        <p:txBody>
          <a:bodyPr/>
          <a:lstStyle/>
          <a:p>
            <a:fld id="{67674790-FE3B-934B-B758-452EBD3B03E6}"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27788879"/>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Diagonalization and Reducibility</a:t>
            </a:r>
          </a:p>
        </p:txBody>
      </p:sp>
      <p:sp>
        <p:nvSpPr>
          <p:cNvPr id="404483"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4781235"/>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06531" name="Slide Number Placeholder 5"/>
          <p:cNvSpPr>
            <a:spLocks noGrp="1"/>
          </p:cNvSpPr>
          <p:nvPr>
            <p:ph type="sldNum" sz="quarter" idx="12"/>
          </p:nvPr>
        </p:nvSpPr>
        <p:spPr>
          <a:noFill/>
        </p:spPr>
        <p:txBody>
          <a:bodyPr/>
          <a:lstStyle/>
          <a:p>
            <a:fld id="{B4D1960D-3A8E-6342-A76F-BBD04EED1D94}" type="slidenum">
              <a:rPr lang="en-US">
                <a:latin typeface="Arial" pitchFamily="-111" charset="0"/>
                <a:ea typeface="ＭＳ Ｐゴシック" pitchFamily="-111" charset="-128"/>
                <a:cs typeface="ＭＳ Ｐゴシック" pitchFamily="-111" charset="-128"/>
              </a:rPr>
              <a:pPr/>
              <a:t>375</a:t>
            </a:fld>
            <a:endParaRPr lang="en-US">
              <a:latin typeface="Arial" pitchFamily="-111" charset="0"/>
              <a:ea typeface="ＭＳ Ｐゴシック" pitchFamily="-111" charset="-128"/>
              <a:cs typeface="ＭＳ Ｐゴシック" pitchFamily="-111" charset="-128"/>
            </a:endParaRPr>
          </a:p>
        </p:txBody>
      </p:sp>
      <p:sp>
        <p:nvSpPr>
          <p:cNvPr id="406532"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Non-re Problems</a:t>
            </a:r>
          </a:p>
        </p:txBody>
      </p:sp>
      <p:sp>
        <p:nvSpPr>
          <p:cNvPr id="40653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There are even “practical” problems that are worse than unsolvable -- they’re not even semi-decidable.  </a:t>
            </a:r>
          </a:p>
          <a:p>
            <a:pPr>
              <a:lnSpc>
                <a:spcPct val="90000"/>
              </a:lnSpc>
            </a:pPr>
            <a:r>
              <a:rPr lang="en-US" sz="2400" dirty="0">
                <a:ea typeface="ＭＳ Ｐゴシック" pitchFamily="-111" charset="-128"/>
                <a:cs typeface="ＭＳ Ｐゴシック" pitchFamily="-111" charset="-128"/>
              </a:rPr>
              <a:t>The classic non-re problem is the </a:t>
            </a:r>
            <a:r>
              <a:rPr lang="en-US" sz="2400" b="1" dirty="0">
                <a:ea typeface="ＭＳ Ｐゴシック" pitchFamily="-111" charset="-128"/>
                <a:cs typeface="ＭＳ Ｐゴシック" pitchFamily="-111" charset="-128"/>
              </a:rPr>
              <a:t>Uniform Halting Problem</a:t>
            </a:r>
            <a:r>
              <a:rPr lang="en-US" sz="2400" dirty="0">
                <a:ea typeface="ＭＳ Ｐゴシック" pitchFamily="-111" charset="-128"/>
                <a:cs typeface="ＭＳ Ｐゴシック" pitchFamily="-111" charset="-128"/>
              </a:rPr>
              <a:t>, that is, the problem to decide of an arbitrary effective procedure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whether or not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is an algorithm.  </a:t>
            </a:r>
          </a:p>
          <a:p>
            <a:pPr>
              <a:lnSpc>
                <a:spcPct val="90000"/>
              </a:lnSpc>
            </a:pPr>
            <a:r>
              <a:rPr lang="en-US" sz="2400" dirty="0">
                <a:ea typeface="ＭＳ Ｐゴシック" pitchFamily="-111" charset="-128"/>
                <a:cs typeface="ＭＳ Ｐゴシック" pitchFamily="-111" charset="-128"/>
              </a:rPr>
              <a:t>Assume that the algorithms can be enumerated, and that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accomplishes this.  Then</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F(x) =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where </a:t>
            </a:r>
            <a:r>
              <a:rPr lang="en-US" sz="2400" b="1" dirty="0">
                <a:ea typeface="ＭＳ Ｐゴシック" pitchFamily="-111" charset="-128"/>
                <a:cs typeface="ＭＳ Ｐゴシック" pitchFamily="-111" charset="-128"/>
              </a:rPr>
              <a:t>F</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F</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F</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a:t>
            </a:r>
            <a:r>
              <a:rPr lang="en-US" sz="2400" dirty="0">
                <a:ea typeface="ＭＳ Ｐゴシック" pitchFamily="-111" charset="-128"/>
                <a:cs typeface="ＭＳ Ｐゴシック" pitchFamily="-111" charset="-128"/>
              </a:rPr>
              <a:t>is a list of all the algorithms</a:t>
            </a:r>
          </a:p>
        </p:txBody>
      </p:sp>
      <p:sp>
        <p:nvSpPr>
          <p:cNvPr id="406534" name="Date Placeholder 3"/>
          <p:cNvSpPr>
            <a:spLocks noGrp="1"/>
          </p:cNvSpPr>
          <p:nvPr>
            <p:ph type="dt" sz="quarter" idx="10"/>
          </p:nvPr>
        </p:nvSpPr>
        <p:spPr>
          <a:noFill/>
        </p:spPr>
        <p:txBody>
          <a:bodyPr/>
          <a:lstStyle/>
          <a:p>
            <a:fld id="{2704BE2E-6020-2449-9D2F-CD0A04CACA7C}"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8761804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08579" name="Slide Number Placeholder 5"/>
          <p:cNvSpPr>
            <a:spLocks noGrp="1"/>
          </p:cNvSpPr>
          <p:nvPr>
            <p:ph type="sldNum" sz="quarter" idx="12"/>
          </p:nvPr>
        </p:nvSpPr>
        <p:spPr>
          <a:noFill/>
        </p:spPr>
        <p:txBody>
          <a:bodyPr/>
          <a:lstStyle/>
          <a:p>
            <a:fld id="{92E17FB0-E67E-E04F-BF0B-C4CAFE4037E8}" type="slidenum">
              <a:rPr lang="en-US">
                <a:latin typeface="Arial" pitchFamily="-111" charset="0"/>
                <a:ea typeface="ＭＳ Ｐゴシック" pitchFamily="-111" charset="-128"/>
                <a:cs typeface="ＭＳ Ｐゴシック" pitchFamily="-111" charset="-128"/>
              </a:rPr>
              <a:pPr/>
              <a:t>376</a:t>
            </a:fld>
            <a:endParaRPr lang="en-US">
              <a:latin typeface="Arial" pitchFamily="-111" charset="0"/>
              <a:ea typeface="ＭＳ Ｐゴシック" pitchFamily="-111" charset="-128"/>
              <a:cs typeface="ＭＳ Ｐゴシック" pitchFamily="-111" charset="-128"/>
            </a:endParaRPr>
          </a:p>
        </p:txBody>
      </p:sp>
      <p:sp>
        <p:nvSpPr>
          <p:cNvPr id="4085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Contradiction</a:t>
            </a:r>
          </a:p>
        </p:txBody>
      </p:sp>
      <p:sp>
        <p:nvSpPr>
          <p:cNvPr id="408581"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Define 	</a:t>
            </a:r>
            <a:r>
              <a:rPr lang="en-US" sz="2000" b="1" dirty="0">
                <a:ea typeface="ＭＳ Ｐゴシック" pitchFamily="-111" charset="-128"/>
                <a:cs typeface="ＭＳ Ｐゴシック" pitchFamily="-111" charset="-128"/>
              </a:rPr>
              <a:t>G( x ) = </a:t>
            </a:r>
            <a:r>
              <a:rPr lang="en-US" sz="2000" b="1" dirty="0" err="1">
                <a:ea typeface="ＭＳ Ｐゴシック" pitchFamily="-111" charset="-128"/>
                <a:cs typeface="ＭＳ Ｐゴシック" pitchFamily="-111" charset="-128"/>
              </a:rPr>
              <a:t>Univ</a:t>
            </a:r>
            <a:r>
              <a:rPr lang="en-US" sz="2000" b="1" dirty="0">
                <a:ea typeface="ＭＳ Ｐゴシック" pitchFamily="-111" charset="-128"/>
                <a:cs typeface="ＭＳ Ｐゴシック" pitchFamily="-111" charset="-128"/>
              </a:rPr>
              <a:t> ( F(x) , x ) + 1 = </a:t>
            </a:r>
            <a:r>
              <a:rPr lang="en-US" sz="2000" b="1" dirty="0">
                <a:ea typeface="ＭＳ Ｐゴシック" pitchFamily="-111" charset="-128"/>
                <a:cs typeface="ＭＳ Ｐゴシック" pitchFamily="-111" charset="-128"/>
                <a:sym typeface="Symbol" pitchFamily="-111" charset="2"/>
              </a:rPr>
              <a:t>(F(x), x)+1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(x) + 1</a:t>
            </a:r>
          </a:p>
          <a:p>
            <a:pPr>
              <a:lnSpc>
                <a:spcPct val="80000"/>
              </a:lnSpc>
            </a:pPr>
            <a:endParaRPr lang="en-US" sz="2000" dirty="0">
              <a:ea typeface="ＭＳ Ｐゴシック" pitchFamily="-111" charset="-128"/>
              <a:cs typeface="ＭＳ Ｐゴシック" pitchFamily="-111" charset="-128"/>
            </a:endParaRPr>
          </a:p>
          <a:p>
            <a:pPr>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is itself an algorithm.  Assume it is the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one</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F(g)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 = G</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Then, 	</a:t>
            </a:r>
            <a:r>
              <a:rPr lang="en-US" sz="2000" b="1" dirty="0">
                <a:ea typeface="ＭＳ Ｐゴシック" pitchFamily="-111" charset="-128"/>
                <a:cs typeface="ＭＳ Ｐゴシック" pitchFamily="-111" charset="-128"/>
              </a:rPr>
              <a:t>G(g) = </a:t>
            </a:r>
            <a:r>
              <a:rPr lang="en-US" sz="2000" b="1" dirty="0" err="1">
                <a:ea typeface="ＭＳ Ｐゴシック" pitchFamily="-111" charset="-128"/>
                <a:cs typeface="ＭＳ Ｐゴシック" pitchFamily="-111" charset="-128"/>
              </a:rPr>
              <a:t>F</a:t>
            </a:r>
            <a:r>
              <a:rPr lang="en-US" sz="2000" b="1" baseline="-25000" dirty="0" err="1">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(g) + 1 = G(g) + 1</a:t>
            </a:r>
            <a:br>
              <a:rPr lang="en-US" sz="2000" b="1" dirty="0">
                <a:ea typeface="ＭＳ Ｐゴシック" pitchFamily="-111" charset="-128"/>
                <a:cs typeface="ＭＳ Ｐゴシック" pitchFamily="-111" charset="-128"/>
              </a:rPr>
            </a:br>
            <a:endParaRPr lang="en-US" sz="2000" b="1" dirty="0">
              <a:ea typeface="ＭＳ Ｐゴシック" pitchFamily="-111" charset="-128"/>
              <a:cs typeface="ＭＳ Ｐゴシック" pitchFamily="-111" charset="-128"/>
            </a:endParaRPr>
          </a:p>
          <a:p>
            <a:pPr>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contradicts its own existence since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would need to be an algorithm.</a:t>
            </a:r>
          </a:p>
          <a:p>
            <a:pPr>
              <a:lnSpc>
                <a:spcPct val="80000"/>
              </a:lnSpc>
            </a:pPr>
            <a:r>
              <a:rPr lang="en-US" sz="2000" dirty="0">
                <a:ea typeface="ＭＳ Ｐゴシック" pitchFamily="-111" charset="-128"/>
                <a:cs typeface="ＭＳ Ｐゴシック" pitchFamily="-111" charset="-128"/>
              </a:rPr>
              <a:t>This cannot be used to show that the effective procedures are non-enumerable, since the above is not a contradiction when </a:t>
            </a:r>
            <a:r>
              <a:rPr lang="en-US" sz="2000" b="1" dirty="0">
                <a:ea typeface="ＭＳ Ｐゴシック" pitchFamily="-111" charset="-128"/>
                <a:cs typeface="ＭＳ Ｐゴシック" pitchFamily="-111" charset="-128"/>
              </a:rPr>
              <a:t>G(g)</a:t>
            </a:r>
            <a:r>
              <a:rPr lang="en-US" sz="2000" dirty="0">
                <a:ea typeface="ＭＳ Ｐゴシック" pitchFamily="-111" charset="-128"/>
                <a:cs typeface="ＭＳ Ｐゴシック" pitchFamily="-111" charset="-128"/>
              </a:rPr>
              <a:t> is undefined.  In fact, we already have shown how to enumerate the (partial) recursive functions.</a:t>
            </a:r>
          </a:p>
        </p:txBody>
      </p:sp>
      <p:sp>
        <p:nvSpPr>
          <p:cNvPr id="408582" name="Date Placeholder 3"/>
          <p:cNvSpPr>
            <a:spLocks noGrp="1"/>
          </p:cNvSpPr>
          <p:nvPr>
            <p:ph type="dt" sz="quarter" idx="10"/>
          </p:nvPr>
        </p:nvSpPr>
        <p:spPr>
          <a:noFill/>
        </p:spPr>
        <p:txBody>
          <a:bodyPr/>
          <a:lstStyle/>
          <a:p>
            <a:fld id="{73CF047B-50BF-E849-9555-0127C02C606C}"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85087802"/>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0627" name="Slide Number Placeholder 5"/>
          <p:cNvSpPr>
            <a:spLocks noGrp="1"/>
          </p:cNvSpPr>
          <p:nvPr>
            <p:ph type="sldNum" sz="quarter" idx="12"/>
          </p:nvPr>
        </p:nvSpPr>
        <p:spPr>
          <a:noFill/>
        </p:spPr>
        <p:txBody>
          <a:bodyPr/>
          <a:lstStyle/>
          <a:p>
            <a:fld id="{CB2750FF-BC04-7F47-9DB6-95CD22DA1C20}" type="slidenum">
              <a:rPr lang="en-US">
                <a:latin typeface="Arial" pitchFamily="-111" charset="0"/>
                <a:ea typeface="ＭＳ Ｐゴシック" pitchFamily="-111" charset="-128"/>
                <a:cs typeface="ＭＳ Ｐゴシック" pitchFamily="-111" charset="-128"/>
              </a:rPr>
              <a:pPr/>
              <a:t>377</a:t>
            </a:fld>
            <a:endParaRPr lang="en-US">
              <a:latin typeface="Arial" pitchFamily="-111" charset="0"/>
              <a:ea typeface="ＭＳ Ｐゴシック" pitchFamily="-111" charset="-128"/>
              <a:cs typeface="ＭＳ Ｐゴシック" pitchFamily="-111" charset="-128"/>
            </a:endParaRPr>
          </a:p>
        </p:txBody>
      </p:sp>
      <p:sp>
        <p:nvSpPr>
          <p:cNvPr id="4106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TOT</a:t>
            </a:r>
          </a:p>
        </p:txBody>
      </p:sp>
      <p:sp>
        <p:nvSpPr>
          <p:cNvPr id="410629"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 listing of all algorithms can be viewed as</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TOT = { f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x (f, x) }</a:t>
            </a:r>
          </a:p>
          <a:p>
            <a:r>
              <a:rPr lang="en-US" dirty="0">
                <a:ea typeface="ＭＳ Ｐゴシック" pitchFamily="-111" charset="-128"/>
                <a:cs typeface="ＭＳ Ｐゴシック" pitchFamily="-111" charset="-128"/>
                <a:sym typeface="Symbol" pitchFamily="-111" charset="2"/>
              </a:rPr>
              <a:t>We can also note that</a:t>
            </a:r>
            <a:br>
              <a:rPr lang="en-US" dirty="0">
                <a:ea typeface="ＭＳ Ｐゴシック" pitchFamily="-111" charset="-128"/>
                <a:cs typeface="ＭＳ Ｐゴシック" pitchFamily="-111" charset="-128"/>
                <a:sym typeface="Symbol" pitchFamily="-111" charset="2"/>
              </a:rPr>
            </a:br>
            <a:br>
              <a:rPr lang="en-US"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rPr>
              <a:t>TOT = { f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 = }</a:t>
            </a:r>
          </a:p>
          <a:p>
            <a:r>
              <a:rPr lang="en-US" dirty="0">
                <a:ea typeface="ＭＳ Ｐゴシック" pitchFamily="-111" charset="-128"/>
                <a:cs typeface="ＭＳ Ｐゴシック" pitchFamily="-111" charset="-128"/>
                <a:sym typeface="Symbol" pitchFamily="-111" charset="2"/>
              </a:rPr>
              <a:t>Theorem: </a:t>
            </a:r>
            <a:r>
              <a:rPr lang="en-US" b="1" dirty="0">
                <a:ea typeface="ＭＳ Ｐゴシック" pitchFamily="-111" charset="-128"/>
                <a:cs typeface="ＭＳ Ｐゴシック" pitchFamily="-111" charset="-128"/>
                <a:sym typeface="Symbol" pitchFamily="-111" charset="2"/>
              </a:rPr>
              <a:t>TOT</a:t>
            </a:r>
            <a:r>
              <a:rPr lang="en-US" dirty="0">
                <a:ea typeface="ＭＳ Ｐゴシック" pitchFamily="-111" charset="-128"/>
                <a:cs typeface="ＭＳ Ｐゴシック" pitchFamily="-111" charset="-128"/>
                <a:sym typeface="Symbol" pitchFamily="-111" charset="2"/>
              </a:rPr>
              <a:t> is not re.</a:t>
            </a:r>
          </a:p>
        </p:txBody>
      </p:sp>
      <p:sp>
        <p:nvSpPr>
          <p:cNvPr id="410630" name="Date Placeholder 3"/>
          <p:cNvSpPr>
            <a:spLocks noGrp="1"/>
          </p:cNvSpPr>
          <p:nvPr>
            <p:ph type="dt" sz="quarter" idx="10"/>
          </p:nvPr>
        </p:nvSpPr>
        <p:spPr>
          <a:noFill/>
        </p:spPr>
        <p:txBody>
          <a:bodyPr/>
          <a:lstStyle/>
          <a:p>
            <a:fld id="{2F41451B-4B8D-F344-B261-CEC74AED590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7457152"/>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Reducibility</a:t>
            </a:r>
          </a:p>
        </p:txBody>
      </p:sp>
      <p:sp>
        <p:nvSpPr>
          <p:cNvPr id="41472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1913566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Date Placeholder 3"/>
          <p:cNvSpPr>
            <a:spLocks noGrp="1"/>
          </p:cNvSpPr>
          <p:nvPr>
            <p:ph type="dt" sz="quarter" idx="10"/>
          </p:nvPr>
        </p:nvSpPr>
        <p:spPr>
          <a:noFill/>
        </p:spPr>
        <p:txBody>
          <a:bodyPr/>
          <a:lstStyle/>
          <a:p>
            <a:fld id="{029F8BC3-5EF8-354F-87E6-70DA8E8C137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1677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6772" name="Slide Number Placeholder 5"/>
          <p:cNvSpPr>
            <a:spLocks noGrp="1"/>
          </p:cNvSpPr>
          <p:nvPr>
            <p:ph type="sldNum" sz="quarter" idx="12"/>
          </p:nvPr>
        </p:nvSpPr>
        <p:spPr>
          <a:noFill/>
        </p:spPr>
        <p:txBody>
          <a:bodyPr/>
          <a:lstStyle/>
          <a:p>
            <a:fld id="{FE4CA2EB-213A-0045-B2FD-A68C1CE44256}" type="slidenum">
              <a:rPr lang="en-US">
                <a:latin typeface="Arial" pitchFamily="-111" charset="0"/>
                <a:ea typeface="ＭＳ Ｐゴシック" pitchFamily="-111" charset="-128"/>
                <a:cs typeface="ＭＳ Ｐゴシック" pitchFamily="-111" charset="-128"/>
              </a:rPr>
              <a:pPr/>
              <a:t>379</a:t>
            </a:fld>
            <a:endParaRPr lang="en-US">
              <a:latin typeface="Arial" pitchFamily="-111" charset="0"/>
              <a:ea typeface="ＭＳ Ｐゴシック" pitchFamily="-111" charset="-128"/>
              <a:cs typeface="ＭＳ Ｐゴシック" pitchFamily="-111" charset="-128"/>
            </a:endParaRPr>
          </a:p>
        </p:txBody>
      </p:sp>
      <p:sp>
        <p:nvSpPr>
          <p:cNvPr id="41677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Reduction Concepts</a:t>
            </a:r>
          </a:p>
        </p:txBody>
      </p:sp>
      <p:sp>
        <p:nvSpPr>
          <p:cNvPr id="416774"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Proofs by contradiction are tedious after you’ve seen a few.  We really would like proofs that build on known unsolvable problems to show other, open problems are unsolvable.  The technique commonly used is called reduction.  It starts with some known unsolvable problem and then shows that this problem is no harder than some open problem in which we are interested.</a:t>
            </a:r>
          </a:p>
        </p:txBody>
      </p:sp>
    </p:spTree>
    <p:extLst>
      <p:ext uri="{BB962C8B-B14F-4D97-AF65-F5344CB8AC3E}">
        <p14:creationId xmlns:p14="http://schemas.microsoft.com/office/powerpoint/2010/main" val="849650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dirty="0">
                <a:latin typeface="Arial" charset="0"/>
                <a:ea typeface="MS PGothic" charset="0"/>
              </a:rPr>
              <a:t>Regular Languages # 1</a:t>
            </a:r>
          </a:p>
        </p:txBody>
      </p:sp>
      <p:sp>
        <p:nvSpPr>
          <p:cNvPr id="143363" name="Content Placeholder 2"/>
          <p:cNvSpPr>
            <a:spLocks noGrp="1"/>
          </p:cNvSpPr>
          <p:nvPr>
            <p:ph idx="1"/>
          </p:nvPr>
        </p:nvSpPr>
        <p:spPr/>
        <p:txBody>
          <a:bodyPr/>
          <a:lstStyle/>
          <a:p>
            <a:r>
              <a:rPr lang="en-US" sz="2800" dirty="0"/>
              <a:t>Finite state automata and Regular languages </a:t>
            </a:r>
          </a:p>
          <a:p>
            <a:pPr lvl="1"/>
            <a:r>
              <a:rPr lang="en-US" sz="2000" dirty="0"/>
              <a:t>Definitions: Deterministic and Non-Deterministic </a:t>
            </a:r>
          </a:p>
          <a:p>
            <a:pPr lvl="1"/>
            <a:r>
              <a:rPr lang="en-US" sz="2000" dirty="0"/>
              <a:t>Notions of state transitions, acceptance and language accepted </a:t>
            </a:r>
          </a:p>
          <a:p>
            <a:pPr lvl="1"/>
            <a:r>
              <a:rPr lang="en-US" sz="2000" dirty="0"/>
              <a:t>State diagrams and state tables </a:t>
            </a:r>
          </a:p>
          <a:p>
            <a:pPr lvl="1"/>
            <a:r>
              <a:rPr lang="en-US" sz="2000" dirty="0"/>
              <a:t>Construction from descriptions of languages </a:t>
            </a:r>
          </a:p>
          <a:p>
            <a:pPr lvl="1"/>
            <a:r>
              <a:rPr lang="en-US" sz="2000" dirty="0"/>
              <a:t>Conversion of NFA to DFA</a:t>
            </a:r>
          </a:p>
          <a:p>
            <a:pPr lvl="2"/>
            <a:r>
              <a:rPr lang="en-US" sz="1800" dirty="0">
                <a:latin typeface="Symbol" charset="2"/>
                <a:ea typeface="Symbol" charset="2"/>
                <a:cs typeface="Symbol" charset="2"/>
              </a:rPr>
              <a:t>l</a:t>
            </a:r>
            <a:r>
              <a:rPr lang="en-US" sz="1800" dirty="0"/>
              <a:t>-Closure</a:t>
            </a:r>
          </a:p>
          <a:p>
            <a:pPr lvl="2"/>
            <a:r>
              <a:rPr lang="en-US" sz="1800" dirty="0"/>
              <a:t>Subset construction</a:t>
            </a:r>
          </a:p>
          <a:p>
            <a:pPr lvl="2"/>
            <a:r>
              <a:rPr lang="en-US" sz="1800" dirty="0"/>
              <a:t>Reachable states </a:t>
            </a:r>
          </a:p>
          <a:p>
            <a:pPr lvl="2"/>
            <a:r>
              <a:rPr lang="en-US" sz="1800" dirty="0"/>
              <a:t>Reaching states </a:t>
            </a:r>
          </a:p>
          <a:p>
            <a:pPr lvl="2"/>
            <a:r>
              <a:rPr lang="en-US" sz="1800" dirty="0"/>
              <a:t>Minimizing DFAs (distinguishable states)</a:t>
            </a:r>
            <a:endParaRPr lang="en-US" sz="1050" dirty="0">
              <a:latin typeface="Arial" charset="0"/>
              <a:ea typeface="MS PGothic" charset="0"/>
            </a:endParaRPr>
          </a:p>
        </p:txBody>
      </p:sp>
      <p:sp>
        <p:nvSpPr>
          <p:cNvPr id="143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24A7D7-A1A8-4A4E-93B6-865EE63E4354}" type="datetime1">
              <a:rPr lang="en-US" smtClean="0"/>
              <a:t>4/7/19</a:t>
            </a:fld>
            <a:endParaRPr lang="en-US"/>
          </a:p>
        </p:txBody>
      </p:sp>
      <p:sp>
        <p:nvSpPr>
          <p:cNvPr id="143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CC1B93-326F-B448-81E0-0B08F29DFDF2}" type="slidenum">
              <a:rPr lang="en-US"/>
              <a:pPr/>
              <a:t>38</a:t>
            </a:fld>
            <a:endParaRPr lang="en-US"/>
          </a:p>
        </p:txBody>
      </p:sp>
      <p:sp>
        <p:nvSpPr>
          <p:cNvPr id="7" name="Footer Placeholder 2">
            <a:extLst>
              <a:ext uri="{FF2B5EF4-FFF2-40B4-BE49-F238E27FC236}">
                <a16:creationId xmlns:a16="http://schemas.microsoft.com/office/drawing/2014/main" id="{3241AEEA-7E28-BD49-9AC0-D56AD002523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224602742"/>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itle 1"/>
          <p:cNvSpPr>
            <a:spLocks noGrp="1"/>
          </p:cNvSpPr>
          <p:nvPr>
            <p:ph type="title"/>
          </p:nvPr>
        </p:nvSpPr>
        <p:spPr/>
        <p:txBody>
          <a:bodyPr/>
          <a:lstStyle/>
          <a:p>
            <a:r>
              <a:rPr lang="en-US" dirty="0">
                <a:ea typeface="ＭＳ Ｐゴシック" pitchFamily="-111" charset="-128"/>
                <a:cs typeface="ＭＳ Ｐゴシック" pitchFamily="-111" charset="-128"/>
              </a:rPr>
              <a:t>Diagonalization is a Bummer</a:t>
            </a:r>
          </a:p>
        </p:txBody>
      </p:sp>
      <p:sp>
        <p:nvSpPr>
          <p:cNvPr id="418819" name="Content Placeholder 2"/>
          <p:cNvSpPr>
            <a:spLocks noGrp="1"/>
          </p:cNvSpPr>
          <p:nvPr>
            <p:ph idx="1"/>
          </p:nvPr>
        </p:nvSpPr>
        <p:spPr/>
        <p:txBody>
          <a:bodyPr/>
          <a:lstStyle/>
          <a:p>
            <a:pPr eaLnBrk="1" hangingPunct="1">
              <a:lnSpc>
                <a:spcPct val="90000"/>
              </a:lnSpc>
            </a:pPr>
            <a:r>
              <a:rPr lang="en-US" sz="2400">
                <a:ea typeface="ＭＳ Ｐゴシック" pitchFamily="-111" charset="-128"/>
                <a:cs typeface="ＭＳ Ｐゴシック" pitchFamily="-111" charset="-128"/>
              </a:rPr>
              <a:t>The issues with diagonalization are that it is tedious and is applicable as a proof of undecidability or non-re-ness for only a small subset of the problems that interest us.</a:t>
            </a:r>
          </a:p>
          <a:p>
            <a:pPr eaLnBrk="1" hangingPunct="1">
              <a:lnSpc>
                <a:spcPct val="90000"/>
              </a:lnSpc>
            </a:pPr>
            <a:r>
              <a:rPr lang="en-US" sz="2400">
                <a:ea typeface="ＭＳ Ｐゴシック" pitchFamily="-111" charset="-128"/>
                <a:cs typeface="ＭＳ Ｐゴシック" pitchFamily="-111" charset="-128"/>
              </a:rPr>
              <a:t>Thus, we will now seek to use reduction wherever possible.</a:t>
            </a:r>
          </a:p>
          <a:p>
            <a:pPr eaLnBrk="1" hangingPunct="1">
              <a:lnSpc>
                <a:spcPct val="90000"/>
              </a:lnSpc>
            </a:pPr>
            <a:r>
              <a:rPr lang="en-US" sz="2400">
                <a:ea typeface="ＭＳ Ｐゴシック" pitchFamily="-111" charset="-128"/>
                <a:cs typeface="ＭＳ Ｐゴシック" pitchFamily="-111" charset="-128"/>
              </a:rPr>
              <a:t>To show a set, </a:t>
            </a:r>
            <a:r>
              <a:rPr lang="en-US" sz="2400" b="1">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is undecidable, we can show it is as least as hard as the set </a:t>
            </a:r>
            <a:r>
              <a:rPr lang="en-US" sz="2400" b="1">
                <a:ea typeface="ＭＳ Ｐゴシック" pitchFamily="-111" charset="-128"/>
                <a:cs typeface="ＭＳ Ｐゴシック" pitchFamily="-111" charset="-128"/>
              </a:rPr>
              <a:t>K</a:t>
            </a:r>
            <a:r>
              <a:rPr lang="en-US" sz="2400" b="1"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That is, </a:t>
            </a:r>
            <a:r>
              <a:rPr lang="en-US" sz="2400" b="1">
                <a:ea typeface="ＭＳ Ｐゴシック" pitchFamily="-111" charset="-128"/>
                <a:cs typeface="ＭＳ Ｐゴシック" pitchFamily="-111" charset="-128"/>
              </a:rPr>
              <a:t>K</a:t>
            </a:r>
            <a:r>
              <a:rPr lang="en-US" sz="2400" b="1" baseline="-25000">
                <a:ea typeface="ＭＳ Ｐゴシック" pitchFamily="-111" charset="-128"/>
                <a:cs typeface="ＭＳ Ｐゴシック" pitchFamily="-111" charset="-128"/>
              </a:rPr>
              <a:t>0</a:t>
            </a:r>
            <a:r>
              <a:rPr lang="en-US" sz="2400" b="1">
                <a:ea typeface="ＭＳ Ｐゴシック" pitchFamily="-111" charset="-128"/>
                <a:cs typeface="ＭＳ Ｐゴシック" pitchFamily="-111" charset="-128"/>
              </a:rPr>
              <a:t> ≤ S</a:t>
            </a:r>
            <a:r>
              <a:rPr lang="en-US" sz="2400">
                <a:ea typeface="ＭＳ Ｐゴシック" pitchFamily="-111" charset="-128"/>
                <a:cs typeface="ＭＳ Ｐゴシック" pitchFamily="-111" charset="-128"/>
              </a:rPr>
              <a:t>. Here the mapping used in the reduction does not need to run in polynomial time, it just needs to be an algorithm. </a:t>
            </a:r>
          </a:p>
          <a:p>
            <a:pPr eaLnBrk="1" hangingPunct="1">
              <a:lnSpc>
                <a:spcPct val="90000"/>
              </a:lnSpc>
            </a:pPr>
            <a:r>
              <a:rPr lang="en-US" sz="2400">
                <a:ea typeface="ＭＳ Ｐゴシック" pitchFamily="-111" charset="-128"/>
                <a:cs typeface="ＭＳ Ｐゴシック" pitchFamily="-111" charset="-128"/>
              </a:rPr>
              <a:t>To show a set, </a:t>
            </a:r>
            <a:r>
              <a:rPr lang="en-US" sz="2400" b="1">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is not re, we can show it is as least as hard as the set </a:t>
            </a:r>
            <a:r>
              <a:rPr lang="en-US" sz="2400" b="1">
                <a:ea typeface="ＭＳ Ｐゴシック" pitchFamily="-111" charset="-128"/>
                <a:cs typeface="ＭＳ Ｐゴシック" pitchFamily="-111" charset="-128"/>
              </a:rPr>
              <a:t>TOTAL (the set of algorithms)</a:t>
            </a:r>
            <a:r>
              <a:rPr lang="en-US" sz="2400">
                <a:ea typeface="ＭＳ Ｐゴシック" pitchFamily="-111" charset="-128"/>
                <a:cs typeface="ＭＳ Ｐゴシック" pitchFamily="-111" charset="-128"/>
              </a:rPr>
              <a:t>. That is, </a:t>
            </a:r>
            <a:r>
              <a:rPr lang="en-US" sz="2400" b="1">
                <a:ea typeface="ＭＳ Ｐゴシック" pitchFamily="-111" charset="-128"/>
                <a:cs typeface="ＭＳ Ｐゴシック" pitchFamily="-111" charset="-128"/>
              </a:rPr>
              <a:t>TOTAL ≤ S</a:t>
            </a:r>
            <a:r>
              <a:rPr lang="en-US" sz="2400">
                <a:ea typeface="ＭＳ Ｐゴシック" pitchFamily="-111" charset="-128"/>
                <a:cs typeface="ＭＳ Ｐゴシック" pitchFamily="-111" charset="-128"/>
              </a:rPr>
              <a:t>. </a:t>
            </a:r>
          </a:p>
        </p:txBody>
      </p:sp>
      <p:sp>
        <p:nvSpPr>
          <p:cNvPr id="418820" name="Date Placeholder 3"/>
          <p:cNvSpPr>
            <a:spLocks noGrp="1"/>
          </p:cNvSpPr>
          <p:nvPr>
            <p:ph type="dt" sz="quarter" idx="10"/>
          </p:nvPr>
        </p:nvSpPr>
        <p:spPr>
          <a:noFill/>
        </p:spPr>
        <p:txBody>
          <a:bodyPr/>
          <a:lstStyle/>
          <a:p>
            <a:fld id="{67A9FA47-F35C-3349-A193-A7147A707506}"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188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8822" name="Slide Number Placeholder 5"/>
          <p:cNvSpPr>
            <a:spLocks noGrp="1"/>
          </p:cNvSpPr>
          <p:nvPr>
            <p:ph type="sldNum" sz="quarter" idx="12"/>
          </p:nvPr>
        </p:nvSpPr>
        <p:spPr>
          <a:noFill/>
        </p:spPr>
        <p:txBody>
          <a:bodyPr/>
          <a:lstStyle/>
          <a:p>
            <a:fld id="{A6BD5A28-FCBE-5946-A5B2-EF68EE9D0CF9}" type="slidenum">
              <a:rPr lang="en-US">
                <a:latin typeface="Arial" pitchFamily="-111" charset="0"/>
                <a:ea typeface="ＭＳ Ｐゴシック" pitchFamily="-111" charset="-128"/>
                <a:cs typeface="ＭＳ Ｐゴシック" pitchFamily="-111" charset="-128"/>
              </a:rPr>
              <a:pPr/>
              <a:t>380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06389069"/>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Title 1"/>
          <p:cNvSpPr>
            <a:spLocks noGrp="1"/>
          </p:cNvSpPr>
          <p:nvPr>
            <p:ph type="title"/>
          </p:nvPr>
        </p:nvSpPr>
        <p:spPr/>
        <p:txBody>
          <a:bodyPr/>
          <a:lstStyle/>
          <a:p>
            <a:r>
              <a:rPr lang="en-US">
                <a:ea typeface="ＭＳ Ｐゴシック" pitchFamily="-111" charset="-128"/>
                <a:cs typeface="ＭＳ Ｐゴシック" pitchFamily="-111" charset="-128"/>
              </a:rPr>
              <a:t>Reduction to TOTAL</a:t>
            </a:r>
          </a:p>
        </p:txBody>
      </p:sp>
      <p:sp>
        <p:nvSpPr>
          <p:cNvPr id="419843" name="Content Placeholder 2"/>
          <p:cNvSpPr>
            <a:spLocks noGrp="1"/>
          </p:cNvSpPr>
          <p:nvPr>
            <p:ph idx="1"/>
          </p:nvPr>
        </p:nvSpPr>
        <p:spPr/>
        <p:txBody>
          <a:bodyPr/>
          <a:lstStyle/>
          <a:p>
            <a:pPr eaLnBrk="1" hangingPunct="1">
              <a:lnSpc>
                <a:spcPct val="80000"/>
              </a:lnSpc>
            </a:pPr>
            <a:r>
              <a:rPr lang="en-US" sz="2400" dirty="0">
                <a:ea typeface="ＭＳ Ｐゴシック" pitchFamily="-111" charset="-128"/>
                <a:cs typeface="ＭＳ Ｐゴシック" pitchFamily="-111" charset="-128"/>
              </a:rPr>
              <a:t>We can show that the set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(Halting) is no harder than the set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(Uniform Halting).  Since we already know that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is unsolvable, we would now know that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is also unsolvable.  We cannot reduce in the other direction since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is in fact harder than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p>
          <a:p>
            <a:pPr eaLnBrk="1" hangingPunct="1">
              <a:lnSpc>
                <a:spcPct val="80000"/>
              </a:lnSpc>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be some arbitrary effective procedure and let x be some arbitrary natural number.</a:t>
            </a:r>
          </a:p>
          <a:p>
            <a:pPr eaLnBrk="1" hangingPunct="1">
              <a:lnSpc>
                <a:spcPct val="80000"/>
              </a:lnSpc>
            </a:pPr>
            <a:r>
              <a:rPr lang="en-US" sz="2400" dirty="0">
                <a:ea typeface="ＭＳ Ｐゴシック" pitchFamily="-111" charset="-128"/>
                <a:cs typeface="ＭＳ Ｐゴシック" pitchFamily="-111" charset="-128"/>
              </a:rPr>
              <a:t>Define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y </a:t>
            </a:r>
            <a:r>
              <a:rPr lang="en-US" sz="2400" b="1" dirty="0">
                <a:ea typeface="ＭＳ Ｐゴシック" pitchFamily="-111" charset="-128"/>
                <a:cs typeface="ＭＳ Ｐゴシック" pitchFamily="-111" charset="-128"/>
                <a:sym typeface="Symbol" pitchFamily="-111" charset="2"/>
              </a:rPr>
              <a:t> </a:t>
            </a:r>
          </a:p>
          <a:p>
            <a:pPr eaLnBrk="1" hangingPunct="1">
              <a:lnSpc>
                <a:spcPct val="80000"/>
              </a:lnSpc>
            </a:pPr>
            <a:r>
              <a:rPr lang="en-US" sz="2400" dirty="0">
                <a:ea typeface="ＭＳ Ｐゴシック" pitchFamily="-111" charset="-128"/>
                <a:cs typeface="ＭＳ Ｐゴシック" pitchFamily="-111" charset="-128"/>
              </a:rPr>
              <a:t>Then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is an algorithm if and only if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halts on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endParaRPr lang="en-US" sz="2400" baseline="300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Thus,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TOTAL</a:t>
            </a:r>
            <a:r>
              <a:rPr lang="en-US" sz="2400" dirty="0">
                <a:ea typeface="ＭＳ Ｐゴシック" pitchFamily="-111" charset="-128"/>
                <a:cs typeface="ＭＳ Ｐゴシック" pitchFamily="-111" charset="-128"/>
              </a:rPr>
              <a:t>, and so a solution to membership in </a:t>
            </a:r>
            <a:r>
              <a:rPr lang="en-US" sz="2400" b="1" dirty="0">
                <a:ea typeface="ＭＳ Ｐゴシック" pitchFamily="-111" charset="-128"/>
                <a:cs typeface="ＭＳ Ｐゴシック" pitchFamily="-111" charset="-128"/>
              </a:rPr>
              <a:t>TOTAL </a:t>
            </a:r>
            <a:r>
              <a:rPr lang="en-US" sz="2400" dirty="0">
                <a:ea typeface="ＭＳ Ｐゴシック" pitchFamily="-111" charset="-128"/>
                <a:cs typeface="ＭＳ Ｐゴシック" pitchFamily="-111" charset="-128"/>
              </a:rPr>
              <a:t>would provide a solution to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which we know is not possible.</a:t>
            </a:r>
          </a:p>
        </p:txBody>
      </p:sp>
      <p:sp>
        <p:nvSpPr>
          <p:cNvPr id="419844" name="Date Placeholder 3"/>
          <p:cNvSpPr>
            <a:spLocks noGrp="1"/>
          </p:cNvSpPr>
          <p:nvPr>
            <p:ph type="dt" sz="quarter" idx="10"/>
          </p:nvPr>
        </p:nvSpPr>
        <p:spPr>
          <a:noFill/>
        </p:spPr>
        <p:txBody>
          <a:bodyPr/>
          <a:lstStyle/>
          <a:p>
            <a:fld id="{464BDAC2-C6D4-C142-B7B8-4C24C5E7E09C}"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198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9846" name="Slide Number Placeholder 5"/>
          <p:cNvSpPr>
            <a:spLocks noGrp="1"/>
          </p:cNvSpPr>
          <p:nvPr>
            <p:ph type="sldNum" sz="quarter" idx="12"/>
          </p:nvPr>
        </p:nvSpPr>
        <p:spPr>
          <a:noFill/>
        </p:spPr>
        <p:txBody>
          <a:bodyPr/>
          <a:lstStyle/>
          <a:p>
            <a:fld id="{FA94F9AC-44A7-3049-8D73-53BF3902DDF9}" type="slidenum">
              <a:rPr lang="en-US">
                <a:latin typeface="Arial" pitchFamily="-111" charset="0"/>
                <a:ea typeface="ＭＳ Ｐゴシック" pitchFamily="-111" charset="-128"/>
                <a:cs typeface="ＭＳ Ｐゴシック" pitchFamily="-111" charset="-128"/>
              </a:rPr>
              <a:pPr/>
              <a:t>381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91694586"/>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Title 1"/>
          <p:cNvSpPr>
            <a:spLocks noGrp="1"/>
          </p:cNvSpPr>
          <p:nvPr>
            <p:ph type="title"/>
          </p:nvPr>
        </p:nvSpPr>
        <p:spPr/>
        <p:txBody>
          <a:bodyPr/>
          <a:lstStyle/>
          <a:p>
            <a:r>
              <a:rPr lang="en-US">
                <a:ea typeface="ＭＳ Ｐゴシック" pitchFamily="-111" charset="-128"/>
                <a:cs typeface="ＭＳ Ｐゴシック" pitchFamily="-111" charset="-128"/>
              </a:rPr>
              <a:t>Reduction to ZERO</a:t>
            </a:r>
          </a:p>
        </p:txBody>
      </p:sp>
      <p:sp>
        <p:nvSpPr>
          <p:cNvPr id="420867" name="Content Placeholder 2"/>
          <p:cNvSpPr>
            <a:spLocks noGrp="1"/>
          </p:cNvSpPr>
          <p:nvPr>
            <p:ph idx="1"/>
          </p:nvPr>
        </p:nvSpPr>
        <p:spPr/>
        <p:txBody>
          <a:bodyPr/>
          <a:lstStyle/>
          <a:p>
            <a:pPr eaLnBrk="1" hangingPunct="1">
              <a:lnSpc>
                <a:spcPct val="80000"/>
              </a:lnSpc>
            </a:pPr>
            <a:r>
              <a:rPr lang="en-US" sz="2800" dirty="0">
                <a:ea typeface="ＭＳ Ｐゴシック" pitchFamily="-111" charset="-128"/>
                <a:cs typeface="ＭＳ Ｐゴシック" pitchFamily="-111" charset="-128"/>
              </a:rPr>
              <a:t>We can show that the set </a:t>
            </a:r>
            <a:r>
              <a:rPr lang="en-US" sz="2800" b="1" dirty="0">
                <a:ea typeface="ＭＳ Ｐゴシック" pitchFamily="-111" charset="-128"/>
                <a:cs typeface="ＭＳ Ｐゴシック" pitchFamily="-111" charset="-128"/>
              </a:rPr>
              <a:t>TOTAL </a:t>
            </a:r>
            <a:r>
              <a:rPr lang="en-US" sz="2800" dirty="0">
                <a:ea typeface="ＭＳ Ｐゴシック" pitchFamily="-111" charset="-128"/>
                <a:cs typeface="ＭＳ Ｐゴシック" pitchFamily="-111" charset="-128"/>
              </a:rPr>
              <a:t>is no harder than the set </a:t>
            </a:r>
            <a:r>
              <a:rPr lang="en-US" sz="2800" b="1" dirty="0">
                <a:ea typeface="ＭＳ Ｐゴシック" pitchFamily="-111" charset="-128"/>
                <a:cs typeface="ＭＳ Ｐゴシック" pitchFamily="-111" charset="-128"/>
              </a:rPr>
              <a:t>ZERO = { f | </a:t>
            </a:r>
            <a:r>
              <a:rPr lang="en-US" sz="2800" b="1" dirty="0">
                <a:ea typeface="ＭＳ Ｐゴシック" pitchFamily="-111" charset="-128"/>
                <a:cs typeface="ＭＳ Ｐゴシック" pitchFamily="-111" charset="-128"/>
                <a:sym typeface="Symbol" pitchFamily="-111" charset="2"/>
              </a:rPr>
              <a:t>x </a:t>
            </a:r>
            <a:r>
              <a:rPr lang="en-US" sz="2800" b="1" baseline="-25000" dirty="0">
                <a:ea typeface="ＭＳ Ｐゴシック" pitchFamily="-111" charset="-128"/>
                <a:cs typeface="ＭＳ Ｐゴシック" pitchFamily="-111" charset="-128"/>
                <a:sym typeface="Symbol" pitchFamily="-111" charset="2"/>
              </a:rPr>
              <a:t>f</a:t>
            </a:r>
            <a:r>
              <a:rPr lang="en-US" sz="2800" b="1" dirty="0">
                <a:ea typeface="ＭＳ Ｐゴシック" pitchFamily="-111" charset="-128"/>
                <a:cs typeface="ＭＳ Ｐゴシック" pitchFamily="-111" charset="-128"/>
                <a:sym typeface="Symbol" pitchFamily="-111" charset="2"/>
              </a:rPr>
              <a:t>(x) = 0 }</a:t>
            </a:r>
            <a:r>
              <a:rPr lang="en-US" sz="2800" dirty="0">
                <a:ea typeface="ＭＳ Ｐゴシック" pitchFamily="-111" charset="-128"/>
                <a:cs typeface="ＭＳ Ｐゴシック" pitchFamily="-111" charset="-128"/>
              </a:rPr>
              <a:t>.  Since we already know that </a:t>
            </a:r>
            <a:r>
              <a:rPr lang="en-US" sz="2800" b="1" dirty="0">
                <a:ea typeface="ＭＳ Ｐゴシック" pitchFamily="-111" charset="-128"/>
                <a:cs typeface="ＭＳ Ｐゴシック" pitchFamily="-111" charset="-128"/>
              </a:rPr>
              <a:t>TOTAL </a:t>
            </a:r>
            <a:r>
              <a:rPr lang="en-US" sz="2800" dirty="0">
                <a:ea typeface="ＭＳ Ｐゴシック" pitchFamily="-111" charset="-128"/>
                <a:cs typeface="ＭＳ Ｐゴシック" pitchFamily="-111" charset="-128"/>
              </a:rPr>
              <a:t>is non-re, we would now know that </a:t>
            </a:r>
            <a:r>
              <a:rPr lang="en-US" sz="2800" b="1" dirty="0">
                <a:ea typeface="ＭＳ Ｐゴシック" pitchFamily="-111" charset="-128"/>
                <a:cs typeface="ＭＳ Ｐゴシック" pitchFamily="-111" charset="-128"/>
              </a:rPr>
              <a:t>ZERO </a:t>
            </a:r>
            <a:r>
              <a:rPr lang="en-US" sz="2800" dirty="0">
                <a:ea typeface="ＭＳ Ｐゴシック" pitchFamily="-111" charset="-128"/>
                <a:cs typeface="ＭＳ Ｐゴシック" pitchFamily="-111" charset="-128"/>
              </a:rPr>
              <a:t>is also non-re. </a:t>
            </a:r>
          </a:p>
          <a:p>
            <a:pPr eaLnBrk="1" hangingPunct="1">
              <a:lnSpc>
                <a:spcPct val="8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be some arbitrary effective procedure.</a:t>
            </a:r>
          </a:p>
          <a:p>
            <a:pPr eaLnBrk="1" hangingPunct="1">
              <a:lnSpc>
                <a:spcPct val="80000"/>
              </a:lnSpc>
            </a:pPr>
            <a:r>
              <a:rPr lang="en-US" sz="2800" dirty="0">
                <a:ea typeface="ＭＳ Ｐゴシック" pitchFamily="-111" charset="-128"/>
                <a:cs typeface="ＭＳ Ｐゴシック" pitchFamily="-111" charset="-128"/>
              </a:rPr>
              <a:t>Define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(y)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(x)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for all  </a:t>
            </a: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 </a:t>
            </a:r>
          </a:p>
          <a:p>
            <a:pPr eaLnBrk="1" hangingPunct="1">
              <a:lnSpc>
                <a:spcPct val="80000"/>
              </a:lnSpc>
            </a:pPr>
            <a:r>
              <a:rPr lang="en-US" sz="2800" dirty="0">
                <a:ea typeface="ＭＳ Ｐゴシック" pitchFamily="-111" charset="-128"/>
                <a:cs typeface="ＭＳ Ｐゴシック" pitchFamily="-111" charset="-128"/>
              </a:rPr>
              <a:t>Then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is an algorithm that produces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for all input (is in the set </a:t>
            </a:r>
            <a:r>
              <a:rPr lang="en-US" sz="2800" b="1" dirty="0">
                <a:ea typeface="ＭＳ Ｐゴシック" pitchFamily="-111" charset="-128"/>
                <a:cs typeface="ＭＳ Ｐゴシック" pitchFamily="-111" charset="-128"/>
              </a:rPr>
              <a:t>ZERO</a:t>
            </a:r>
            <a:r>
              <a:rPr lang="en-US" sz="2800" dirty="0">
                <a:ea typeface="ＭＳ Ｐゴシック" pitchFamily="-111" charset="-128"/>
                <a:cs typeface="ＭＳ Ｐゴシック" pitchFamily="-111" charset="-128"/>
              </a:rPr>
              <a:t>) if and only if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halts on all input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Thus, </a:t>
            </a:r>
            <a:r>
              <a:rPr lang="en-US" sz="2800" b="1" dirty="0">
                <a:ea typeface="ＭＳ Ｐゴシック" pitchFamily="-111" charset="-128"/>
                <a:cs typeface="ＭＳ Ｐゴシック" pitchFamily="-111" charset="-128"/>
              </a:rPr>
              <a:t>TOTAL ≤ ZERO.</a:t>
            </a:r>
            <a:endParaRPr lang="en-US" sz="2800" b="1" baseline="30000" dirty="0">
              <a:ea typeface="ＭＳ Ｐゴシック" pitchFamily="-111" charset="-128"/>
              <a:cs typeface="ＭＳ Ｐゴシック" pitchFamily="-111" charset="-128"/>
            </a:endParaRPr>
          </a:p>
          <a:p>
            <a:pPr eaLnBrk="1" hangingPunct="1">
              <a:lnSpc>
                <a:spcPct val="80000"/>
              </a:lnSpc>
            </a:pPr>
            <a:r>
              <a:rPr lang="en-US" sz="2800" dirty="0">
                <a:ea typeface="ＭＳ Ｐゴシック" pitchFamily="-111" charset="-128"/>
                <a:cs typeface="ＭＳ Ｐゴシック" pitchFamily="-111" charset="-128"/>
              </a:rPr>
              <a:t>Thus a semi-decision procedure for </a:t>
            </a:r>
            <a:r>
              <a:rPr lang="en-US" sz="2800" b="1" dirty="0">
                <a:ea typeface="ＭＳ Ｐゴシック" pitchFamily="-111" charset="-128"/>
                <a:cs typeface="ＭＳ Ｐゴシック" pitchFamily="-111" charset="-128"/>
              </a:rPr>
              <a:t>ZERO</a:t>
            </a:r>
            <a:r>
              <a:rPr lang="en-US" sz="2800" dirty="0">
                <a:ea typeface="ＭＳ Ｐゴシック" pitchFamily="-111" charset="-128"/>
                <a:cs typeface="ＭＳ Ｐゴシック" pitchFamily="-111" charset="-128"/>
              </a:rPr>
              <a:t> would provide one for </a:t>
            </a:r>
            <a:r>
              <a:rPr lang="en-US" sz="2800" b="1" dirty="0">
                <a:ea typeface="ＭＳ Ｐゴシック" pitchFamily="-111" charset="-128"/>
                <a:cs typeface="ＭＳ Ｐゴシック" pitchFamily="-111" charset="-128"/>
              </a:rPr>
              <a:t>TOTAL</a:t>
            </a:r>
            <a:r>
              <a:rPr lang="en-US" sz="2800" dirty="0">
                <a:ea typeface="ＭＳ Ｐゴシック" pitchFamily="-111" charset="-128"/>
                <a:cs typeface="ＭＳ Ｐゴシック" pitchFamily="-111" charset="-128"/>
              </a:rPr>
              <a:t>, a set already known to be non-re.</a:t>
            </a:r>
          </a:p>
        </p:txBody>
      </p:sp>
      <p:sp>
        <p:nvSpPr>
          <p:cNvPr id="420868" name="Date Placeholder 3"/>
          <p:cNvSpPr>
            <a:spLocks noGrp="1"/>
          </p:cNvSpPr>
          <p:nvPr>
            <p:ph type="dt" sz="quarter" idx="10"/>
          </p:nvPr>
        </p:nvSpPr>
        <p:spPr>
          <a:noFill/>
        </p:spPr>
        <p:txBody>
          <a:bodyPr/>
          <a:lstStyle/>
          <a:p>
            <a:fld id="{DC2DF396-109C-DF4C-B603-90EEBCD108C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2086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0870" name="Slide Number Placeholder 5"/>
          <p:cNvSpPr>
            <a:spLocks noGrp="1"/>
          </p:cNvSpPr>
          <p:nvPr>
            <p:ph type="sldNum" sz="quarter" idx="12"/>
          </p:nvPr>
        </p:nvSpPr>
        <p:spPr>
          <a:noFill/>
        </p:spPr>
        <p:txBody>
          <a:bodyPr/>
          <a:lstStyle/>
          <a:p>
            <a:fld id="{033CAE6A-1FA9-2D48-9699-0613C7CC42F6}" type="slidenum">
              <a:rPr lang="en-US">
                <a:latin typeface="Arial" pitchFamily="-111" charset="0"/>
                <a:ea typeface="ＭＳ Ｐゴシック" pitchFamily="-111" charset="-128"/>
                <a:cs typeface="ＭＳ Ｐゴシック" pitchFamily="-111" charset="-128"/>
              </a:rPr>
              <a:pPr/>
              <a:t>382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35678583"/>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1891" name="Slide Number Placeholder 5"/>
          <p:cNvSpPr>
            <a:spLocks noGrp="1"/>
          </p:cNvSpPr>
          <p:nvPr>
            <p:ph type="sldNum" sz="quarter" idx="12"/>
          </p:nvPr>
        </p:nvSpPr>
        <p:spPr>
          <a:noFill/>
        </p:spPr>
        <p:txBody>
          <a:bodyPr/>
          <a:lstStyle/>
          <a:p>
            <a:fld id="{4AE2D8F0-FF98-0446-9D6E-2F7B647BD544}" type="slidenum">
              <a:rPr lang="en-US">
                <a:latin typeface="Arial" pitchFamily="-111" charset="0"/>
                <a:ea typeface="ＭＳ Ｐゴシック" pitchFamily="-111" charset="-128"/>
                <a:cs typeface="ＭＳ Ｐゴシック" pitchFamily="-111" charset="-128"/>
              </a:rPr>
              <a:pPr/>
              <a:t>383</a:t>
            </a:fld>
            <a:endParaRPr lang="en-US">
              <a:latin typeface="Arial" pitchFamily="-111" charset="0"/>
              <a:ea typeface="ＭＳ Ｐゴシック" pitchFamily="-111" charset="-128"/>
              <a:cs typeface="ＭＳ Ｐゴシック" pitchFamily="-111" charset="-128"/>
            </a:endParaRPr>
          </a:p>
        </p:txBody>
      </p:sp>
      <p:sp>
        <p:nvSpPr>
          <p:cNvPr id="4218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Classic Undecidable Sets</a:t>
            </a:r>
          </a:p>
        </p:txBody>
      </p:sp>
      <p:sp>
        <p:nvSpPr>
          <p:cNvPr id="4218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The universal language</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b="1" dirty="0">
                <a:ea typeface="ＭＳ Ｐゴシック" pitchFamily="-111" charset="-128"/>
                <a:cs typeface="ＭＳ Ｐゴシック" pitchFamily="-111" charset="-128"/>
              </a:rPr>
              <a:t> = { &lt;f, x&gt;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b="1" dirty="0">
                <a:ea typeface="ＭＳ Ｐゴシック" pitchFamily="-111" charset="-128"/>
                <a:cs typeface="ＭＳ Ｐゴシック" pitchFamily="-111" charset="-128"/>
              </a:rPr>
              <a:t> (x) is defined }</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Membership problem for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is the </a:t>
            </a:r>
            <a:r>
              <a:rPr lang="en-US" sz="2400" b="1" dirty="0">
                <a:ea typeface="ＭＳ Ｐゴシック" pitchFamily="-111" charset="-128"/>
                <a:cs typeface="ＭＳ Ｐゴシック" pitchFamily="-111" charset="-128"/>
              </a:rPr>
              <a:t>Halting Problem</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The sets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e</a:t>
            </a:r>
            <a:r>
              <a:rPr lang="en-US" sz="2400" dirty="0">
                <a:ea typeface="ＭＳ Ｐゴシック" pitchFamily="-111" charset="-128"/>
                <a:cs typeface="ＭＳ Ｐゴシック" pitchFamily="-111" charset="-128"/>
              </a:rPr>
              <a:t>, where</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NON-EMPTY =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b="1" dirty="0">
                <a:ea typeface="ＭＳ Ｐゴシック" pitchFamily="-111" charset="-128"/>
                <a:cs typeface="ＭＳ Ｐゴシック" pitchFamily="-111" charset="-128"/>
              </a:rPr>
              <a:t> = { f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a:rPr>
              <a:t> </a:t>
            </a:r>
            <a:r>
              <a:rPr lang="en-US" sz="2400" b="1" dirty="0">
                <a:ea typeface="ＭＳ Ｐゴシック" pitchFamily="-111" charset="-128"/>
                <a:cs typeface="ＭＳ Ｐゴシック" pitchFamily="-111" charset="-128"/>
              </a:rPr>
              <a:t>}</a:t>
            </a:r>
            <a:br>
              <a:rPr lang="en-US" sz="2400" b="1" dirty="0">
                <a:ea typeface="ＭＳ Ｐゴシック" pitchFamily="-111" charset="-128"/>
                <a:cs typeface="ＭＳ Ｐゴシック" pitchFamily="-111" charset="-128"/>
              </a:rPr>
            </a:b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EMPTY = L</a:t>
            </a:r>
            <a:r>
              <a:rPr lang="en-US" sz="2400" b="1" baseline="-25000" dirty="0">
                <a:ea typeface="ＭＳ Ｐゴシック" pitchFamily="-111" charset="-128"/>
                <a:cs typeface="ＭＳ Ｐゴシック" pitchFamily="-111" charset="-128"/>
              </a:rPr>
              <a:t>e</a:t>
            </a:r>
            <a:r>
              <a:rPr lang="en-US" sz="2400" b="1" dirty="0">
                <a:ea typeface="ＭＳ Ｐゴシック" pitchFamily="-111" charset="-128"/>
                <a:cs typeface="ＭＳ Ｐゴシック" pitchFamily="-111" charset="-128"/>
              </a:rPr>
              <a:t> = { f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a:rPr>
              <a:t> </a:t>
            </a:r>
            <a:r>
              <a:rPr lang="en-US" sz="2400" b="1" dirty="0">
                <a:ea typeface="ＭＳ Ｐゴシック" pitchFamily="-111" charset="-128"/>
                <a:cs typeface="ＭＳ Ｐゴシック" pitchFamily="-111" charset="-128"/>
              </a:rPr>
              <a:t>}</a:t>
            </a:r>
            <a:br>
              <a:rPr lang="en-US" sz="2400" b="1"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are the next ones we will study.</a:t>
            </a:r>
          </a:p>
        </p:txBody>
      </p:sp>
      <p:sp>
        <p:nvSpPr>
          <p:cNvPr id="421894" name="Date Placeholder 3"/>
          <p:cNvSpPr>
            <a:spLocks noGrp="1"/>
          </p:cNvSpPr>
          <p:nvPr>
            <p:ph type="dt" sz="quarter" idx="10"/>
          </p:nvPr>
        </p:nvSpPr>
        <p:spPr>
          <a:noFill/>
        </p:spPr>
        <p:txBody>
          <a:bodyPr/>
          <a:lstStyle/>
          <a:p>
            <a:fld id="{DBDE0552-2624-E146-963F-F9734AE13C7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66690148"/>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3939" name="Slide Number Placeholder 5"/>
          <p:cNvSpPr>
            <a:spLocks noGrp="1"/>
          </p:cNvSpPr>
          <p:nvPr>
            <p:ph type="sldNum" sz="quarter" idx="12"/>
          </p:nvPr>
        </p:nvSpPr>
        <p:spPr>
          <a:noFill/>
        </p:spPr>
        <p:txBody>
          <a:bodyPr/>
          <a:lstStyle/>
          <a:p>
            <a:fld id="{B39A35A1-5872-5845-9908-048FE416A3A7}" type="slidenum">
              <a:rPr lang="en-US">
                <a:latin typeface="Arial" pitchFamily="-111" charset="0"/>
                <a:ea typeface="ＭＳ Ｐゴシック" pitchFamily="-111" charset="-128"/>
                <a:cs typeface="ＭＳ Ｐゴシック" pitchFamily="-111" charset="-128"/>
              </a:rPr>
              <a:pPr/>
              <a:t>384</a:t>
            </a:fld>
            <a:endParaRPr lang="en-US">
              <a:latin typeface="Arial" pitchFamily="-111" charset="0"/>
              <a:ea typeface="ＭＳ Ｐゴシック" pitchFamily="-111" charset="-128"/>
              <a:cs typeface="ＭＳ Ｐゴシック" pitchFamily="-111" charset="-128"/>
            </a:endParaRPr>
          </a:p>
        </p:txBody>
      </p:sp>
      <p:sp>
        <p:nvSpPr>
          <p:cNvPr id="4239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 </a:t>
            </a:r>
            <a:r>
              <a:rPr lang="en-US">
                <a:ea typeface="ＭＳ Ｐゴシック" pitchFamily="-111" charset="-128"/>
                <a:cs typeface="ＭＳ Ｐゴシック" pitchFamily="-111" charset="-128"/>
              </a:rPr>
              <a:t>is re</a:t>
            </a:r>
          </a:p>
        </p:txBody>
      </p:sp>
      <p:sp>
        <p:nvSpPr>
          <p:cNvPr id="423941" name="Rectangle 3"/>
          <p:cNvSpPr>
            <a:spLocks noGrp="1" noChangeArrowheads="1"/>
          </p:cNvSpPr>
          <p:nvPr>
            <p:ph type="body" idx="1"/>
          </p:nvPr>
        </p:nvSpPr>
        <p:spPr/>
        <p:txBody>
          <a:bodyPr/>
          <a:lstStyle/>
          <a:p>
            <a:pPr>
              <a:lnSpc>
                <a:spcPct val="80000"/>
              </a:lnSpc>
            </a:pP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 is enumerated by </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F( &lt;f, x, t&gt; ) = f * STP( f, x, t</a:t>
            </a:r>
            <a:r>
              <a:rPr lang="en-US" sz="2800" b="1" i="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This assumes that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is in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  since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probably encodes some trivial machine.  If this isn’t so, we’ll just slightly vary our enumeration of the recursive functions so it is true.  </a:t>
            </a:r>
          </a:p>
          <a:p>
            <a:pPr>
              <a:lnSpc>
                <a:spcPct val="80000"/>
              </a:lnSpc>
            </a:pPr>
            <a:r>
              <a:rPr lang="en-US" sz="2800" dirty="0">
                <a:ea typeface="ＭＳ Ｐゴシック" pitchFamily="-111" charset="-128"/>
                <a:cs typeface="ＭＳ Ｐゴシック" pitchFamily="-111" charset="-128"/>
              </a:rPr>
              <a:t>Thus, the range of this total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is exactly the indices of functions that converge for some input, and that’s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a:t>
            </a:r>
          </a:p>
        </p:txBody>
      </p:sp>
      <p:sp>
        <p:nvSpPr>
          <p:cNvPr id="423942" name="Date Placeholder 3"/>
          <p:cNvSpPr>
            <a:spLocks noGrp="1"/>
          </p:cNvSpPr>
          <p:nvPr>
            <p:ph type="dt" sz="quarter" idx="10"/>
          </p:nvPr>
        </p:nvSpPr>
        <p:spPr>
          <a:noFill/>
        </p:spPr>
        <p:txBody>
          <a:bodyPr/>
          <a:lstStyle/>
          <a:p>
            <a:fld id="{C7A4A0A1-AE02-5E41-9D1D-93B8566BF89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08113521"/>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5987" name="Slide Number Placeholder 5"/>
          <p:cNvSpPr>
            <a:spLocks noGrp="1"/>
          </p:cNvSpPr>
          <p:nvPr>
            <p:ph type="sldNum" sz="quarter" idx="12"/>
          </p:nvPr>
        </p:nvSpPr>
        <p:spPr>
          <a:noFill/>
        </p:spPr>
        <p:txBody>
          <a:bodyPr/>
          <a:lstStyle/>
          <a:p>
            <a:fld id="{7B6A0412-13B2-CC44-B177-8400B4D461DB}" type="slidenum">
              <a:rPr lang="en-US">
                <a:latin typeface="Arial" pitchFamily="-111" charset="0"/>
                <a:ea typeface="ＭＳ Ｐゴシック" pitchFamily="-111" charset="-128"/>
                <a:cs typeface="ＭＳ Ｐゴシック" pitchFamily="-111" charset="-128"/>
              </a:rPr>
              <a:pPr/>
              <a:t>385</a:t>
            </a:fld>
            <a:endParaRPr lang="en-US">
              <a:latin typeface="Arial" pitchFamily="-111" charset="0"/>
              <a:ea typeface="ＭＳ Ｐゴシック" pitchFamily="-111" charset="-128"/>
              <a:cs typeface="ＭＳ Ｐゴシック" pitchFamily="-111" charset="-128"/>
            </a:endParaRPr>
          </a:p>
        </p:txBody>
      </p:sp>
      <p:sp>
        <p:nvSpPr>
          <p:cNvPr id="4259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a:t>
            </a:r>
            <a:r>
              <a:rPr lang="en-US">
                <a:ea typeface="ＭＳ Ｐゴシック" pitchFamily="-111" charset="-128"/>
                <a:cs typeface="ＭＳ Ｐゴシック" pitchFamily="-111" charset="-128"/>
              </a:rPr>
              <a:t> is Non-Recursive</a:t>
            </a:r>
          </a:p>
        </p:txBody>
      </p:sp>
      <p:sp>
        <p:nvSpPr>
          <p:cNvPr id="425989"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Note in the previous enumeration that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is a function of just one argument, as we are using an extended pairing function </a:t>
            </a:r>
            <a:r>
              <a:rPr lang="en-US" sz="2400" b="1" dirty="0">
                <a:ea typeface="ＭＳ Ｐゴシック" pitchFamily="-111" charset="-128"/>
                <a:cs typeface="ＭＳ Ｐゴシック" pitchFamily="-111" charset="-128"/>
              </a:rPr>
              <a:t>&lt;</a:t>
            </a:r>
            <a:r>
              <a:rPr lang="en-US" sz="2400" b="1" dirty="0" err="1">
                <a:ea typeface="ＭＳ Ｐゴシック" pitchFamily="-111" charset="-128"/>
                <a:cs typeface="ＭＳ Ｐゴシック" pitchFamily="-111" charset="-128"/>
              </a:rPr>
              <a:t>x,y,z</a:t>
            </a:r>
            <a:r>
              <a:rPr lang="en-US" sz="2400" b="1" dirty="0">
                <a:ea typeface="ＭＳ Ｐゴシック" pitchFamily="-111" charset="-128"/>
                <a:cs typeface="ＭＳ Ｐゴシック" pitchFamily="-111" charset="-128"/>
              </a:rPr>
              <a:t>&gt; = &lt;x,&lt;</a:t>
            </a:r>
            <a:r>
              <a:rPr lang="en-US" sz="2400" b="1" dirty="0" err="1">
                <a:ea typeface="ＭＳ Ｐゴシック" pitchFamily="-111" charset="-128"/>
                <a:cs typeface="ＭＳ Ｐゴシック" pitchFamily="-111" charset="-128"/>
              </a:rPr>
              <a:t>y,z</a:t>
            </a:r>
            <a:r>
              <a:rPr lang="en-US" sz="2400" b="1" dirty="0">
                <a:ea typeface="ＭＳ Ｐゴシック" pitchFamily="-111" charset="-128"/>
                <a:cs typeface="ＭＳ Ｐゴシック" pitchFamily="-111" charset="-128"/>
              </a:rPr>
              <a:t>&gt;&gt;</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Now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cannot be recursive, for if it were then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(K</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)is recursive by the reduction we showed before.  </a:t>
            </a:r>
          </a:p>
          <a:p>
            <a:pPr>
              <a:lnSpc>
                <a:spcPct val="90000"/>
              </a:lnSpc>
            </a:pPr>
            <a:r>
              <a:rPr lang="en-US" sz="2400" dirty="0">
                <a:ea typeface="ＭＳ Ｐゴシック" pitchFamily="-111" charset="-128"/>
                <a:cs typeface="ＭＳ Ｐゴシック" pitchFamily="-111" charset="-128"/>
              </a:rPr>
              <a:t>In particular, from any index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and input </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we created a new function which accepts all input just in case the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r>
              <a:rPr lang="en-US" sz="2400" dirty="0" err="1">
                <a:ea typeface="ＭＳ Ｐゴシック" pitchFamily="-111" charset="-128"/>
                <a:cs typeface="ＭＳ Ｐゴシック" pitchFamily="-111" charset="-128"/>
              </a:rPr>
              <a:t>th</a:t>
            </a:r>
            <a:r>
              <a:rPr lang="en-US" sz="2400" dirty="0">
                <a:ea typeface="ＭＳ Ｐゴシック" pitchFamily="-111" charset="-128"/>
                <a:cs typeface="ＭＳ Ｐゴシック" pitchFamily="-111" charset="-128"/>
              </a:rPr>
              <a:t> function accepts </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Recall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y </a:t>
            </a:r>
            <a:r>
              <a:rPr lang="en-US" sz="2400" b="1" dirty="0">
                <a:ea typeface="ＭＳ Ｐゴシック" pitchFamily="-111" charset="-128"/>
                <a:cs typeface="ＭＳ Ｐゴシック" pitchFamily="-111" charset="-128"/>
                <a:sym typeface="Symbol" pitchFamily="-111" charset="2"/>
              </a:rPr>
              <a:t> .</a:t>
            </a:r>
          </a:p>
          <a:p>
            <a:pPr>
              <a:lnSpc>
                <a:spcPct val="90000"/>
              </a:lnSpc>
            </a:pPr>
            <a:r>
              <a:rPr lang="en-US" sz="2400" dirty="0">
                <a:ea typeface="ＭＳ Ｐゴシック" pitchFamily="-111" charset="-128"/>
                <a:cs typeface="ＭＳ Ｐゴシック" pitchFamily="-111" charset="-128"/>
              </a:rPr>
              <a:t>Hence, this new function’s index is in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just in case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&lt;</a:t>
            </a:r>
            <a:r>
              <a:rPr lang="en-US" sz="2400" b="1" dirty="0">
                <a:ea typeface="ＭＳ Ｐゴシック" pitchFamily="-111" charset="-128"/>
                <a:cs typeface="ＭＳ Ｐゴシック" pitchFamily="-111" charset="-128"/>
              </a:rPr>
              <a:t>x, y&gt;</a:t>
            </a:r>
            <a:r>
              <a:rPr lang="en-US" sz="2400" dirty="0">
                <a:ea typeface="ＭＳ Ｐゴシック" pitchFamily="-111" charset="-128"/>
                <a:cs typeface="ＭＳ Ｐゴシック" pitchFamily="-111" charset="-128"/>
              </a:rPr>
              <a:t>  is in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(K</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Thus, a decision procedure for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(equivalently for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e</a:t>
            </a:r>
            <a:r>
              <a:rPr lang="en-US" sz="2400" dirty="0">
                <a:ea typeface="ＭＳ Ｐゴシック" pitchFamily="-111" charset="-128"/>
                <a:cs typeface="ＭＳ Ｐゴシック" pitchFamily="-111" charset="-128"/>
              </a:rPr>
              <a:t>) implies one for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(K</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p>
        </p:txBody>
      </p:sp>
      <p:sp>
        <p:nvSpPr>
          <p:cNvPr id="425990" name="Date Placeholder 3"/>
          <p:cNvSpPr>
            <a:spLocks noGrp="1"/>
          </p:cNvSpPr>
          <p:nvPr>
            <p:ph type="dt" sz="quarter" idx="10"/>
          </p:nvPr>
        </p:nvSpPr>
        <p:spPr>
          <a:noFill/>
        </p:spPr>
        <p:txBody>
          <a:bodyPr/>
          <a:lstStyle/>
          <a:p>
            <a:fld id="{D212BE2B-4ADE-3647-94F2-C8D9B1BFDE7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9146667"/>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8035" name="Slide Number Placeholder 5"/>
          <p:cNvSpPr>
            <a:spLocks noGrp="1"/>
          </p:cNvSpPr>
          <p:nvPr>
            <p:ph type="sldNum" sz="quarter" idx="12"/>
          </p:nvPr>
        </p:nvSpPr>
        <p:spPr>
          <a:noFill/>
        </p:spPr>
        <p:txBody>
          <a:bodyPr/>
          <a:lstStyle/>
          <a:p>
            <a:fld id="{48BF8DF7-B99D-AB47-97EF-337C5EE3CC4C}" type="slidenum">
              <a:rPr lang="en-US">
                <a:latin typeface="Arial" pitchFamily="-111" charset="0"/>
                <a:ea typeface="ＭＳ Ｐゴシック" pitchFamily="-111" charset="-128"/>
                <a:cs typeface="ＭＳ Ｐゴシック" pitchFamily="-111" charset="-128"/>
              </a:rPr>
              <a:pPr/>
              <a:t>386</a:t>
            </a:fld>
            <a:endParaRPr lang="en-US">
              <a:latin typeface="Arial" pitchFamily="-111" charset="0"/>
              <a:ea typeface="ＭＳ Ｐゴシック" pitchFamily="-111" charset="-128"/>
              <a:cs typeface="ＭＳ Ｐゴシック" pitchFamily="-111" charset="-128"/>
            </a:endParaRPr>
          </a:p>
        </p:txBody>
      </p:sp>
      <p:sp>
        <p:nvSpPr>
          <p:cNvPr id="4280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 </a:t>
            </a:r>
            <a:r>
              <a:rPr lang="en-US">
                <a:ea typeface="ＭＳ Ｐゴシック" pitchFamily="-111" charset="-128"/>
                <a:cs typeface="ＭＳ Ｐゴシック" pitchFamily="-111" charset="-128"/>
              </a:rPr>
              <a:t>is re by Quantification</a:t>
            </a:r>
          </a:p>
        </p:txBody>
      </p:sp>
      <p:sp>
        <p:nvSpPr>
          <p:cNvPr id="428037"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Can do by observing that</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 f, x, t)</a:t>
            </a:r>
          </a:p>
          <a:p>
            <a:endParaRPr lang="en-US" sz="2800" dirty="0">
              <a:ea typeface="ＭＳ Ｐゴシック" pitchFamily="-111" charset="-128"/>
              <a:cs typeface="ＭＳ Ｐゴシック" pitchFamily="-111" charset="-128"/>
            </a:endParaRPr>
          </a:p>
          <a:p>
            <a:r>
              <a:rPr lang="en-US" sz="2800" dirty="0">
                <a:ea typeface="ＭＳ Ｐゴシック" pitchFamily="-111" charset="-128"/>
                <a:cs typeface="ＭＳ Ｐゴシック" pitchFamily="-111" charset="-128"/>
              </a:rPr>
              <a:t>By our earlier results, any set whose membership can be described by an existentially quantified recursive predicate is re (semi-decidable). </a:t>
            </a:r>
          </a:p>
        </p:txBody>
      </p:sp>
      <p:sp>
        <p:nvSpPr>
          <p:cNvPr id="428038" name="Date Placeholder 3"/>
          <p:cNvSpPr>
            <a:spLocks noGrp="1"/>
          </p:cNvSpPr>
          <p:nvPr>
            <p:ph type="dt" sz="quarter" idx="10"/>
          </p:nvPr>
        </p:nvSpPr>
        <p:spPr>
          <a:noFill/>
        </p:spPr>
        <p:txBody>
          <a:bodyPr/>
          <a:lstStyle/>
          <a:p>
            <a:fld id="{9DDE3578-78BF-1046-BE94-A67CD2FD402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9381299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30083" name="Slide Number Placeholder 5"/>
          <p:cNvSpPr>
            <a:spLocks noGrp="1"/>
          </p:cNvSpPr>
          <p:nvPr>
            <p:ph type="sldNum" sz="quarter" idx="12"/>
          </p:nvPr>
        </p:nvSpPr>
        <p:spPr>
          <a:noFill/>
        </p:spPr>
        <p:txBody>
          <a:bodyPr/>
          <a:lstStyle/>
          <a:p>
            <a:fld id="{0DC55017-9001-3B48-BB62-C8EE50F47C95}" type="slidenum">
              <a:rPr lang="en-US">
                <a:latin typeface="Arial" pitchFamily="-111" charset="0"/>
                <a:ea typeface="ＭＳ Ｐゴシック" pitchFamily="-111" charset="-128"/>
                <a:cs typeface="ＭＳ Ｐゴシック" pitchFamily="-111" charset="-128"/>
              </a:rPr>
              <a:pPr/>
              <a:t>387</a:t>
            </a:fld>
            <a:endParaRPr lang="en-US">
              <a:latin typeface="Arial" pitchFamily="-111" charset="0"/>
              <a:ea typeface="ＭＳ Ｐゴシック" pitchFamily="-111" charset="-128"/>
              <a:cs typeface="ＭＳ Ｐゴシック" pitchFamily="-111" charset="-128"/>
            </a:endParaRPr>
          </a:p>
        </p:txBody>
      </p:sp>
      <p:sp>
        <p:nvSpPr>
          <p:cNvPr id="4300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e </a:t>
            </a:r>
            <a:r>
              <a:rPr lang="en-US">
                <a:ea typeface="ＭＳ Ｐゴシック" pitchFamily="-111" charset="-128"/>
                <a:cs typeface="ＭＳ Ｐゴシック" pitchFamily="-111" charset="-128"/>
              </a:rPr>
              <a:t>is not re</a:t>
            </a:r>
          </a:p>
        </p:txBody>
      </p:sp>
      <p:sp>
        <p:nvSpPr>
          <p:cNvPr id="43008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e</a:t>
            </a:r>
            <a:r>
              <a:rPr lang="en-US" dirty="0">
                <a:ea typeface="ＭＳ Ｐゴシック" pitchFamily="-111" charset="-128"/>
                <a:cs typeface="ＭＳ Ｐゴシック" pitchFamily="-111" charset="-128"/>
              </a:rPr>
              <a:t> were re, then </a:t>
            </a:r>
            <a:r>
              <a:rPr lang="en-US" b="1" dirty="0" err="1">
                <a:ea typeface="ＭＳ Ｐゴシック" pitchFamily="-111" charset="-128"/>
                <a:cs typeface="ＭＳ Ｐゴシック" pitchFamily="-111" charset="-128"/>
              </a:rPr>
              <a:t>L</a:t>
            </a:r>
            <a:r>
              <a:rPr lang="en-US" b="1" baseline="-25000" dirty="0" err="1">
                <a:ea typeface="ＭＳ Ｐゴシック" pitchFamily="-111" charset="-128"/>
                <a:cs typeface="ＭＳ Ｐゴシック" pitchFamily="-111" charset="-128"/>
              </a:rPr>
              <a:t>ne</a:t>
            </a:r>
            <a:r>
              <a:rPr lang="en-US" dirty="0">
                <a:ea typeface="ＭＳ Ｐゴシック" pitchFamily="-111" charset="-128"/>
                <a:cs typeface="ＭＳ Ｐゴシック" pitchFamily="-111" charset="-128"/>
              </a:rPr>
              <a:t> would be recursive since it and its complement would be re.</a:t>
            </a:r>
          </a:p>
          <a:p>
            <a:pPr>
              <a:lnSpc>
                <a:spcPct val="90000"/>
              </a:lnSpc>
            </a:pPr>
            <a:r>
              <a:rPr lang="en-US" dirty="0">
                <a:ea typeface="ＭＳ Ｐゴシック" pitchFamily="-111" charset="-128"/>
                <a:cs typeface="ＭＳ Ｐゴシック" pitchFamily="-111" charset="-128"/>
              </a:rPr>
              <a:t>Can also observe that </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e</a:t>
            </a:r>
            <a:r>
              <a:rPr lang="en-US" dirty="0">
                <a:ea typeface="ＭＳ Ｐゴシック" pitchFamily="-111" charset="-128"/>
                <a:cs typeface="ＭＳ Ｐゴシック" pitchFamily="-111" charset="-128"/>
              </a:rPr>
              <a:t> is the complement of an re set since</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e</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 f, x, 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 f, x, t)</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b="1" dirty="0">
                <a:ea typeface="ＭＳ Ｐゴシック" pitchFamily="-111" charset="-128"/>
                <a:cs typeface="ＭＳ Ｐゴシック" pitchFamily="-111" charset="-128"/>
              </a:rPr>
              <a:t> </a:t>
            </a:r>
          </a:p>
        </p:txBody>
      </p:sp>
      <p:sp>
        <p:nvSpPr>
          <p:cNvPr id="430086" name="Date Placeholder 3"/>
          <p:cNvSpPr>
            <a:spLocks noGrp="1"/>
          </p:cNvSpPr>
          <p:nvPr>
            <p:ph type="dt" sz="quarter" idx="10"/>
          </p:nvPr>
        </p:nvSpPr>
        <p:spPr>
          <a:noFill/>
        </p:spPr>
        <p:txBody>
          <a:bodyPr/>
          <a:lstStyle/>
          <a:p>
            <a:fld id="{B462E3A2-D8FF-1840-AF21-2615CC26565C}"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98572001"/>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Reduction and Equivalence</a:t>
            </a:r>
          </a:p>
        </p:txBody>
      </p:sp>
      <p:sp>
        <p:nvSpPr>
          <p:cNvPr id="432131"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m-1, 1-1, Turing Degrees</a:t>
            </a:r>
          </a:p>
        </p:txBody>
      </p:sp>
    </p:spTree>
    <p:extLst>
      <p:ext uri="{BB962C8B-B14F-4D97-AF65-F5344CB8AC3E}">
        <p14:creationId xmlns:p14="http://schemas.microsoft.com/office/powerpoint/2010/main" val="1980995079"/>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34179" name="Slide Number Placeholder 5"/>
          <p:cNvSpPr>
            <a:spLocks noGrp="1"/>
          </p:cNvSpPr>
          <p:nvPr>
            <p:ph type="sldNum" sz="quarter" idx="12"/>
          </p:nvPr>
        </p:nvSpPr>
        <p:spPr>
          <a:noFill/>
        </p:spPr>
        <p:txBody>
          <a:bodyPr/>
          <a:lstStyle/>
          <a:p>
            <a:fld id="{F17A54A3-6DF5-C341-B35A-03DA5A9C9D2A}" type="slidenum">
              <a:rPr lang="en-US">
                <a:latin typeface="Arial" pitchFamily="-111" charset="0"/>
                <a:ea typeface="ＭＳ Ｐゴシック" pitchFamily="-111" charset="-128"/>
                <a:cs typeface="ＭＳ Ｐゴシック" pitchFamily="-111" charset="-128"/>
              </a:rPr>
              <a:pPr/>
              <a:t>389</a:t>
            </a:fld>
            <a:endParaRPr lang="en-US">
              <a:latin typeface="Arial" pitchFamily="-111" charset="0"/>
              <a:ea typeface="ＭＳ Ｐゴシック" pitchFamily="-111" charset="-128"/>
              <a:cs typeface="ＭＳ Ｐゴシック" pitchFamily="-111" charset="-128"/>
            </a:endParaRPr>
          </a:p>
        </p:txBody>
      </p:sp>
      <p:sp>
        <p:nvSpPr>
          <p:cNvPr id="4341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Many-One Reduction</a:t>
            </a:r>
          </a:p>
        </p:txBody>
      </p:sp>
      <p:sp>
        <p:nvSpPr>
          <p:cNvPr id="434181"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many-one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dirty="0">
                <a:ea typeface="ＭＳ Ｐゴシック" pitchFamily="-111" charset="-128"/>
                <a:cs typeface="ＭＳ Ｐゴシック" pitchFamily="-111" charset="-128"/>
              </a:rPr>
              <a:t>there exists a total recursive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such that</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 A  f(x)  B</a:t>
            </a: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many-one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many-one equivalent are in some sense equally hard or easy.</a:t>
            </a:r>
          </a:p>
        </p:txBody>
      </p:sp>
      <p:sp>
        <p:nvSpPr>
          <p:cNvPr id="434182" name="Date Placeholder 3"/>
          <p:cNvSpPr>
            <a:spLocks noGrp="1"/>
          </p:cNvSpPr>
          <p:nvPr>
            <p:ph type="dt" sz="quarter" idx="10"/>
          </p:nvPr>
        </p:nvSpPr>
        <p:spPr>
          <a:noFill/>
        </p:spPr>
        <p:txBody>
          <a:bodyPr/>
          <a:lstStyle/>
          <a:p>
            <a:fld id="{0335F4CF-E6F9-3B47-94DD-D55F631DB90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27892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Regular Languages # 2</a:t>
            </a:r>
          </a:p>
        </p:txBody>
      </p:sp>
      <p:sp>
        <p:nvSpPr>
          <p:cNvPr id="144387" name="Content Placeholder 2"/>
          <p:cNvSpPr>
            <a:spLocks noGrp="1"/>
          </p:cNvSpPr>
          <p:nvPr>
            <p:ph idx="1"/>
          </p:nvPr>
        </p:nvSpPr>
        <p:spPr/>
        <p:txBody>
          <a:bodyPr/>
          <a:lstStyle/>
          <a:p>
            <a:r>
              <a:rPr lang="en-US" sz="2800" dirty="0"/>
              <a:t>Regular expressions and Regular Sets </a:t>
            </a:r>
          </a:p>
          <a:p>
            <a:pPr lvl="1"/>
            <a:r>
              <a:rPr lang="en-US" sz="2400" dirty="0"/>
              <a:t>Definition of regular expressions and regular sets </a:t>
            </a:r>
          </a:p>
          <a:p>
            <a:pPr lvl="1"/>
            <a:r>
              <a:rPr lang="en-US" sz="2400" dirty="0"/>
              <a:t>Every regular set is a regular language </a:t>
            </a:r>
          </a:p>
          <a:p>
            <a:pPr lvl="1"/>
            <a:r>
              <a:rPr lang="en-US" sz="2400" dirty="0"/>
              <a:t>Every regular language is a regular set </a:t>
            </a:r>
          </a:p>
          <a:p>
            <a:pPr lvl="2"/>
            <a:r>
              <a:rPr lang="en-US" dirty="0"/>
              <a:t>Ripping states (GNFA) </a:t>
            </a:r>
          </a:p>
          <a:p>
            <a:pPr lvl="2"/>
            <a:r>
              <a:rPr lang="en-US" dirty="0" err="1"/>
              <a:t>R</a:t>
            </a:r>
            <a:r>
              <a:rPr lang="en-US" baseline="-25000" dirty="0" err="1"/>
              <a:t>i,j</a:t>
            </a:r>
            <a:r>
              <a:rPr lang="en-US" baseline="30000" dirty="0" err="1"/>
              <a:t>k</a:t>
            </a:r>
            <a:r>
              <a:rPr lang="en-US" dirty="0"/>
              <a:t> expressions</a:t>
            </a:r>
          </a:p>
          <a:p>
            <a:pPr lvl="3"/>
            <a:r>
              <a:rPr lang="en-US" dirty="0">
                <a:latin typeface="Arial" charset="0"/>
                <a:ea typeface="MS PGothic" charset="0"/>
              </a:rPr>
              <a:t>R</a:t>
            </a:r>
            <a:r>
              <a:rPr lang="en-US" baseline="-25000" dirty="0">
                <a:latin typeface="Arial" charset="0"/>
                <a:ea typeface="MS PGothic" charset="0"/>
              </a:rPr>
              <a:t>ij</a:t>
            </a:r>
            <a:r>
              <a:rPr lang="en-US" baseline="30000" dirty="0">
                <a:latin typeface="Arial" charset="0"/>
                <a:ea typeface="MS PGothic" charset="0"/>
              </a:rPr>
              <a:t>k+1</a:t>
            </a:r>
            <a:r>
              <a:rPr lang="en-US" dirty="0">
                <a:latin typeface="Arial" charset="0"/>
                <a:ea typeface="MS PGothic" charset="0"/>
              </a:rPr>
              <a:t> = (</a:t>
            </a:r>
            <a:r>
              <a:rPr lang="en-US" dirty="0" err="1">
                <a:latin typeface="Arial" charset="0"/>
                <a:ea typeface="MS PGothic" charset="0"/>
              </a:rPr>
              <a:t>R</a:t>
            </a:r>
            <a:r>
              <a:rPr lang="en-US" baseline="-25000" dirty="0" err="1">
                <a:latin typeface="Arial" charset="0"/>
                <a:ea typeface="MS PGothic" charset="0"/>
              </a:rPr>
              <a:t>ij</a:t>
            </a:r>
            <a:r>
              <a:rPr lang="en-US" baseline="30000" dirty="0" err="1">
                <a:latin typeface="Arial" charset="0"/>
                <a:ea typeface="MS PGothic" charset="0"/>
              </a:rPr>
              <a:t>k</a:t>
            </a:r>
            <a:r>
              <a:rPr lang="en-US" dirty="0">
                <a:latin typeface="Arial" charset="0"/>
                <a:ea typeface="MS PGothic" charset="0"/>
              </a:rPr>
              <a:t> + </a:t>
            </a:r>
            <a:r>
              <a:rPr lang="en-US" dirty="0" err="1">
                <a:latin typeface="Arial" charset="0"/>
                <a:ea typeface="MS PGothic" charset="0"/>
              </a:rPr>
              <a:t>R</a:t>
            </a:r>
            <a:r>
              <a:rPr lang="en-US" baseline="-25000" dirty="0" err="1">
                <a:latin typeface="Arial" charset="0"/>
                <a:ea typeface="MS PGothic" charset="0"/>
              </a:rPr>
              <a:t>ik</a:t>
            </a:r>
            <a:r>
              <a:rPr lang="en-US" baseline="30000" dirty="0" err="1">
                <a:latin typeface="Arial" charset="0"/>
                <a:ea typeface="MS PGothic" charset="0"/>
              </a:rPr>
              <a:t>k</a:t>
            </a:r>
            <a:r>
              <a:rPr lang="en-US" dirty="0">
                <a:latin typeface="Arial" charset="0"/>
                <a:ea typeface="MS PGothic" charset="0"/>
              </a:rPr>
              <a:t> ・ ( </a:t>
            </a:r>
            <a:r>
              <a:rPr lang="en-US" dirty="0" err="1">
                <a:latin typeface="Arial" charset="0"/>
                <a:ea typeface="MS PGothic" charset="0"/>
              </a:rPr>
              <a:t>R</a:t>
            </a:r>
            <a:r>
              <a:rPr lang="en-US" baseline="-25000" dirty="0" err="1">
                <a:latin typeface="Arial" charset="0"/>
                <a:ea typeface="MS PGothic" charset="0"/>
              </a:rPr>
              <a:t>kk</a:t>
            </a:r>
            <a:r>
              <a:rPr lang="en-US" baseline="30000" dirty="0" err="1">
                <a:latin typeface="Arial" charset="0"/>
                <a:ea typeface="MS PGothic" charset="0"/>
              </a:rPr>
              <a:t>k</a:t>
            </a:r>
            <a:r>
              <a:rPr lang="en-US" dirty="0">
                <a:latin typeface="Arial" charset="0"/>
                <a:ea typeface="MS PGothic" charset="0"/>
              </a:rPr>
              <a:t> )* ・ </a:t>
            </a:r>
            <a:r>
              <a:rPr lang="en-US" dirty="0" err="1">
                <a:latin typeface="Arial" charset="0"/>
                <a:ea typeface="MS PGothic" charset="0"/>
              </a:rPr>
              <a:t>R</a:t>
            </a:r>
            <a:r>
              <a:rPr lang="en-US" baseline="-25000" dirty="0" err="1">
                <a:latin typeface="Arial" charset="0"/>
                <a:ea typeface="MS PGothic" charset="0"/>
              </a:rPr>
              <a:t>kj</a:t>
            </a:r>
            <a:r>
              <a:rPr lang="en-US" baseline="30000" dirty="0" err="1">
                <a:latin typeface="Arial" charset="0"/>
                <a:ea typeface="MS PGothic" charset="0"/>
              </a:rPr>
              <a:t>k</a:t>
            </a:r>
            <a:r>
              <a:rPr lang="en-US" dirty="0">
                <a:latin typeface="Arial" charset="0"/>
                <a:ea typeface="MS PGothic" charset="0"/>
              </a:rPr>
              <a:t>)</a:t>
            </a:r>
          </a:p>
          <a:p>
            <a:pPr lvl="3"/>
            <a:r>
              <a:rPr lang="en-US" i="1" dirty="0">
                <a:latin typeface="Arial" charset="0"/>
                <a:ea typeface="MS PGothic" charset="0"/>
              </a:rPr>
              <a:t>L</a:t>
            </a:r>
            <a:r>
              <a:rPr lang="en-US" dirty="0">
                <a:latin typeface="Arial" charset="0"/>
                <a:ea typeface="MS PGothic" charset="0"/>
              </a:rPr>
              <a:t>(A) = +</a:t>
            </a:r>
            <a:r>
              <a:rPr lang="en-US" baseline="-25000" dirty="0" err="1">
                <a:latin typeface="Arial" charset="0"/>
                <a:ea typeface="MS PGothic" charset="0"/>
              </a:rPr>
              <a:t>f∈F</a:t>
            </a:r>
            <a:r>
              <a:rPr lang="en-US" dirty="0">
                <a:latin typeface="Arial" charset="0"/>
                <a:ea typeface="MS PGothic" charset="0"/>
              </a:rPr>
              <a:t> R</a:t>
            </a:r>
            <a:r>
              <a:rPr lang="en-US" baseline="-25000" dirty="0">
                <a:latin typeface="Arial" charset="0"/>
                <a:ea typeface="MS PGothic" charset="0"/>
              </a:rPr>
              <a:t>1f</a:t>
            </a:r>
            <a:r>
              <a:rPr lang="en-US" baseline="30000" dirty="0">
                <a:latin typeface="Arial" charset="0"/>
                <a:ea typeface="MS PGothic" charset="0"/>
              </a:rPr>
              <a:t>n</a:t>
            </a:r>
            <a:r>
              <a:rPr lang="en-US" dirty="0">
                <a:latin typeface="Arial" charset="0"/>
                <a:ea typeface="MS PGothic" charset="0"/>
              </a:rPr>
              <a:t> </a:t>
            </a:r>
            <a:endParaRPr lang="en-US" dirty="0"/>
          </a:p>
          <a:p>
            <a:pPr lvl="2"/>
            <a:r>
              <a:rPr lang="en-US" dirty="0"/>
              <a:t>Regular equations </a:t>
            </a:r>
          </a:p>
          <a:p>
            <a:pPr lvl="3"/>
            <a:r>
              <a:rPr lang="en-US" dirty="0"/>
              <a:t>Uniqueness of solution to R=Q+RP </a:t>
            </a:r>
          </a:p>
          <a:p>
            <a:pPr lvl="3"/>
            <a:r>
              <a:rPr lang="en-US" dirty="0"/>
              <a:t>Solving for expressions associated with states</a:t>
            </a:r>
            <a:endParaRPr lang="en-US" sz="2800" dirty="0">
              <a:latin typeface="Arial" charset="0"/>
              <a:ea typeface="MS PGothic" charset="0"/>
            </a:endParaRP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4/7/19</a:t>
            </a:fld>
            <a:endParaRPr lang="en-US"/>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39</a:t>
            </a:fld>
            <a:endParaRPr lang="en-US"/>
          </a:p>
        </p:txBody>
      </p:sp>
      <p:sp>
        <p:nvSpPr>
          <p:cNvPr id="7" name="Footer Placeholder 2">
            <a:extLst>
              <a:ext uri="{FF2B5EF4-FFF2-40B4-BE49-F238E27FC236}">
                <a16:creationId xmlns:a16="http://schemas.microsoft.com/office/drawing/2014/main" id="{72CC165B-70AF-6F42-9709-B00160A7FF5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567895583"/>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36227" name="Slide Number Placeholder 5"/>
          <p:cNvSpPr>
            <a:spLocks noGrp="1"/>
          </p:cNvSpPr>
          <p:nvPr>
            <p:ph type="sldNum" sz="quarter" idx="12"/>
          </p:nvPr>
        </p:nvSpPr>
        <p:spPr>
          <a:noFill/>
        </p:spPr>
        <p:txBody>
          <a:bodyPr/>
          <a:lstStyle/>
          <a:p>
            <a:fld id="{424BC21E-323B-034A-A529-9C7D688DB7E3}" type="slidenum">
              <a:rPr lang="en-US">
                <a:latin typeface="Arial" pitchFamily="-111" charset="0"/>
                <a:ea typeface="ＭＳ Ｐゴシック" pitchFamily="-111" charset="-128"/>
                <a:cs typeface="ＭＳ Ｐゴシック" pitchFamily="-111" charset="-128"/>
              </a:rPr>
              <a:pPr/>
              <a:t>390</a:t>
            </a:fld>
            <a:endParaRPr lang="en-US">
              <a:latin typeface="Arial" pitchFamily="-111" charset="0"/>
              <a:ea typeface="ＭＳ Ｐゴシック" pitchFamily="-111" charset="-128"/>
              <a:cs typeface="ＭＳ Ｐゴシック" pitchFamily="-111" charset="-128"/>
            </a:endParaRPr>
          </a:p>
        </p:txBody>
      </p:sp>
      <p:sp>
        <p:nvSpPr>
          <p:cNvPr id="4362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Many-One Degrees</a:t>
            </a:r>
          </a:p>
        </p:txBody>
      </p:sp>
      <p:sp>
        <p:nvSpPr>
          <p:cNvPr id="436229"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many-one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three m-1 degrees: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sym typeface="Symbol" pitchFamily="-111" charset="2"/>
              </a:rPr>
              <a:t>, all others.</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m-1 degrees is an infinite lattice (I’ll discuss in class)</a:t>
            </a:r>
          </a:p>
        </p:txBody>
      </p:sp>
      <p:sp>
        <p:nvSpPr>
          <p:cNvPr id="436230" name="Date Placeholder 3"/>
          <p:cNvSpPr>
            <a:spLocks noGrp="1"/>
          </p:cNvSpPr>
          <p:nvPr>
            <p:ph type="dt" sz="quarter" idx="10"/>
          </p:nvPr>
        </p:nvSpPr>
        <p:spPr>
          <a:noFill/>
        </p:spPr>
        <p:txBody>
          <a:bodyPr/>
          <a:lstStyle/>
          <a:p>
            <a:fld id="{61B0A93F-B19D-5844-86F4-3F2B66179B1B}"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60256750"/>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38275" name="Slide Number Placeholder 5"/>
          <p:cNvSpPr>
            <a:spLocks noGrp="1"/>
          </p:cNvSpPr>
          <p:nvPr>
            <p:ph type="sldNum" sz="quarter" idx="12"/>
          </p:nvPr>
        </p:nvSpPr>
        <p:spPr>
          <a:noFill/>
        </p:spPr>
        <p:txBody>
          <a:bodyPr/>
          <a:lstStyle/>
          <a:p>
            <a:fld id="{3D05E943-C9FA-9E40-BC11-4142AE99ABDB}" type="slidenum">
              <a:rPr lang="en-US">
                <a:latin typeface="Arial" pitchFamily="-111" charset="0"/>
                <a:ea typeface="ＭＳ Ｐゴシック" pitchFamily="-111" charset="-128"/>
                <a:cs typeface="ＭＳ Ｐゴシック" pitchFamily="-111" charset="-128"/>
              </a:rPr>
              <a:pPr/>
              <a:t>391</a:t>
            </a:fld>
            <a:endParaRPr lang="en-US">
              <a:latin typeface="Arial" pitchFamily="-111" charset="0"/>
              <a:ea typeface="ＭＳ Ｐゴシック" pitchFamily="-111" charset="-128"/>
              <a:cs typeface="ＭＳ Ｐゴシック" pitchFamily="-111" charset="-128"/>
            </a:endParaRPr>
          </a:p>
        </p:txBody>
      </p:sp>
      <p:sp>
        <p:nvSpPr>
          <p:cNvPr id="4382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One-One Reduction</a:t>
            </a:r>
          </a:p>
        </p:txBody>
      </p:sp>
      <p:sp>
        <p:nvSpPr>
          <p:cNvPr id="438277"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one-one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dirty="0">
                <a:ea typeface="ＭＳ Ｐゴシック" pitchFamily="-111" charset="-128"/>
                <a:cs typeface="ＭＳ Ｐゴシック" pitchFamily="-111" charset="-128"/>
                <a:sym typeface="Symbol" pitchFamily="-111" charset="2"/>
              </a:rPr>
              <a:t>if </a:t>
            </a:r>
            <a:r>
              <a:rPr lang="en-US" sz="2800" dirty="0">
                <a:ea typeface="ＭＳ Ｐゴシック" pitchFamily="-111" charset="-128"/>
                <a:cs typeface="ＭＳ Ｐゴシック" pitchFamily="-111" charset="-128"/>
              </a:rPr>
              <a:t>there exists a total recursive 1-1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such that</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 A  f(x)  B</a:t>
            </a: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one-one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one-one equivalent are in a strong sense equally hard or easy.</a:t>
            </a:r>
          </a:p>
        </p:txBody>
      </p:sp>
      <p:sp>
        <p:nvSpPr>
          <p:cNvPr id="438278" name="Date Placeholder 3"/>
          <p:cNvSpPr>
            <a:spLocks noGrp="1"/>
          </p:cNvSpPr>
          <p:nvPr>
            <p:ph type="dt" sz="quarter" idx="10"/>
          </p:nvPr>
        </p:nvSpPr>
        <p:spPr>
          <a:noFill/>
        </p:spPr>
        <p:txBody>
          <a:bodyPr/>
          <a:lstStyle/>
          <a:p>
            <a:fld id="{0288BC11-17EA-F14D-A0D5-6CFC198AB13D}"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24826790"/>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0323" name="Slide Number Placeholder 5"/>
          <p:cNvSpPr>
            <a:spLocks noGrp="1"/>
          </p:cNvSpPr>
          <p:nvPr>
            <p:ph type="sldNum" sz="quarter" idx="12"/>
          </p:nvPr>
        </p:nvSpPr>
        <p:spPr>
          <a:noFill/>
        </p:spPr>
        <p:txBody>
          <a:bodyPr/>
          <a:lstStyle/>
          <a:p>
            <a:fld id="{A5535FDC-6136-064A-ABFF-4EABD955FF4F}" type="slidenum">
              <a:rPr lang="en-US">
                <a:latin typeface="Arial" pitchFamily="-111" charset="0"/>
                <a:ea typeface="ＭＳ Ｐゴシック" pitchFamily="-111" charset="-128"/>
                <a:cs typeface="ＭＳ Ｐゴシック" pitchFamily="-111" charset="-128"/>
              </a:rPr>
              <a:pPr/>
              <a:t>392</a:t>
            </a:fld>
            <a:endParaRPr lang="en-US">
              <a:latin typeface="Arial" pitchFamily="-111" charset="0"/>
              <a:ea typeface="ＭＳ Ｐゴシック" pitchFamily="-111" charset="-128"/>
              <a:cs typeface="ＭＳ Ｐゴシック" pitchFamily="-111" charset="-128"/>
            </a:endParaRPr>
          </a:p>
        </p:txBody>
      </p:sp>
      <p:sp>
        <p:nvSpPr>
          <p:cNvPr id="4403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One-One Degrees</a:t>
            </a:r>
          </a:p>
        </p:txBody>
      </p:sp>
      <p:sp>
        <p:nvSpPr>
          <p:cNvPr id="440325"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one-one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infinitely many 1-1 degrees: each cardinality defines another 1-1 degree (think about it).</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1-1 degrees is an infinite lattice.</a:t>
            </a:r>
          </a:p>
        </p:txBody>
      </p:sp>
      <p:sp>
        <p:nvSpPr>
          <p:cNvPr id="440326" name="Date Placeholder 3"/>
          <p:cNvSpPr>
            <a:spLocks noGrp="1"/>
          </p:cNvSpPr>
          <p:nvPr>
            <p:ph type="dt" sz="quarter" idx="10"/>
          </p:nvPr>
        </p:nvSpPr>
        <p:spPr>
          <a:noFill/>
        </p:spPr>
        <p:txBody>
          <a:bodyPr/>
          <a:lstStyle/>
          <a:p>
            <a:fld id="{3C268634-BA91-B34B-AFE3-48ECE539D8D6}"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86508389"/>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2371" name="Slide Number Placeholder 5"/>
          <p:cNvSpPr>
            <a:spLocks noGrp="1"/>
          </p:cNvSpPr>
          <p:nvPr>
            <p:ph type="sldNum" sz="quarter" idx="12"/>
          </p:nvPr>
        </p:nvSpPr>
        <p:spPr>
          <a:noFill/>
        </p:spPr>
        <p:txBody>
          <a:bodyPr/>
          <a:lstStyle/>
          <a:p>
            <a:fld id="{B11D520D-4C66-3947-9AC4-F1E560268DA7}" type="slidenum">
              <a:rPr lang="en-US">
                <a:latin typeface="Arial" pitchFamily="-111" charset="0"/>
                <a:ea typeface="ＭＳ Ｐゴシック" pitchFamily="-111" charset="-128"/>
                <a:cs typeface="ＭＳ Ｐゴシック" pitchFamily="-111" charset="-128"/>
              </a:rPr>
              <a:pPr/>
              <a:t>393</a:t>
            </a:fld>
            <a:endParaRPr lang="en-US">
              <a:latin typeface="Arial" pitchFamily="-111" charset="0"/>
              <a:ea typeface="ＭＳ Ｐゴシック" pitchFamily="-111" charset="-128"/>
              <a:cs typeface="ＭＳ Ｐゴシック" pitchFamily="-111" charset="-128"/>
            </a:endParaRPr>
          </a:p>
        </p:txBody>
      </p:sp>
      <p:sp>
        <p:nvSpPr>
          <p:cNvPr id="4423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Turing (Oracle) Reduction</a:t>
            </a:r>
          </a:p>
        </p:txBody>
      </p:sp>
      <p:sp>
        <p:nvSpPr>
          <p:cNvPr id="442373"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Turing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the existence of </a:t>
            </a:r>
            <a:r>
              <a:rPr lang="en-US" sz="2800" dirty="0">
                <a:ea typeface="ＭＳ Ｐゴシック" pitchFamily="-111" charset="-128"/>
                <a:cs typeface="ＭＳ Ｐゴシック" pitchFamily="-111" charset="-128"/>
              </a:rPr>
              <a:t>an oracle for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would provide us with a decision procedure for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a:t>
            </a:r>
            <a:endParaRPr lang="en-US" sz="2800" dirty="0">
              <a:ea typeface="ＭＳ Ｐゴシック" pitchFamily="-111" charset="-128"/>
              <a:cs typeface="ＭＳ Ｐゴシック" pitchFamily="-111" charset="-128"/>
              <a:sym typeface="Symbol" pitchFamily="-111" charset="2"/>
            </a:endParaRP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Turing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Turing equivalent are in a very loose sense equally hard or easy.</a:t>
            </a:r>
          </a:p>
        </p:txBody>
      </p:sp>
      <p:sp>
        <p:nvSpPr>
          <p:cNvPr id="442374" name="Date Placeholder 3"/>
          <p:cNvSpPr>
            <a:spLocks noGrp="1"/>
          </p:cNvSpPr>
          <p:nvPr>
            <p:ph type="dt" sz="quarter" idx="10"/>
          </p:nvPr>
        </p:nvSpPr>
        <p:spPr>
          <a:noFill/>
        </p:spPr>
        <p:txBody>
          <a:bodyPr/>
          <a:lstStyle/>
          <a:p>
            <a:fld id="{C260CEEA-3ED6-B840-9525-06905B1956A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24859422"/>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4419" name="Slide Number Placeholder 5"/>
          <p:cNvSpPr>
            <a:spLocks noGrp="1"/>
          </p:cNvSpPr>
          <p:nvPr>
            <p:ph type="sldNum" sz="quarter" idx="12"/>
          </p:nvPr>
        </p:nvSpPr>
        <p:spPr>
          <a:noFill/>
        </p:spPr>
        <p:txBody>
          <a:bodyPr/>
          <a:lstStyle/>
          <a:p>
            <a:fld id="{E56189F2-ECC0-5E4B-81AA-4BBD1D5887BD}" type="slidenum">
              <a:rPr lang="en-US">
                <a:latin typeface="Arial" pitchFamily="-111" charset="0"/>
                <a:ea typeface="ＭＳ Ｐゴシック" pitchFamily="-111" charset="-128"/>
                <a:cs typeface="ＭＳ Ｐゴシック" pitchFamily="-111" charset="-128"/>
              </a:rPr>
              <a:pPr/>
              <a:t>394</a:t>
            </a:fld>
            <a:endParaRPr lang="en-US">
              <a:latin typeface="Arial" pitchFamily="-111" charset="0"/>
              <a:ea typeface="ＭＳ Ｐゴシック" pitchFamily="-111" charset="-128"/>
              <a:cs typeface="ＭＳ Ｐゴシック" pitchFamily="-111" charset="-128"/>
            </a:endParaRPr>
          </a:p>
        </p:txBody>
      </p:sp>
      <p:sp>
        <p:nvSpPr>
          <p:cNvPr id="4444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Turing Degrees</a:t>
            </a:r>
          </a:p>
        </p:txBody>
      </p:sp>
      <p:sp>
        <p:nvSpPr>
          <p:cNvPr id="444421"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Turing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one Turing degree. We really don’t even need the oracle.</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Turing degrees is an infinite lattice.</a:t>
            </a:r>
          </a:p>
        </p:txBody>
      </p:sp>
      <p:sp>
        <p:nvSpPr>
          <p:cNvPr id="444422" name="Date Placeholder 3"/>
          <p:cNvSpPr>
            <a:spLocks noGrp="1"/>
          </p:cNvSpPr>
          <p:nvPr>
            <p:ph type="dt" sz="quarter" idx="10"/>
          </p:nvPr>
        </p:nvSpPr>
        <p:spPr>
          <a:noFill/>
        </p:spPr>
        <p:txBody>
          <a:bodyPr/>
          <a:lstStyle/>
          <a:p>
            <a:fld id="{87692B5E-65A3-1D42-8E98-F8D37A4EE5E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1128111"/>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6467" name="Slide Number Placeholder 5"/>
          <p:cNvSpPr>
            <a:spLocks noGrp="1"/>
          </p:cNvSpPr>
          <p:nvPr>
            <p:ph type="sldNum" sz="quarter" idx="12"/>
          </p:nvPr>
        </p:nvSpPr>
        <p:spPr>
          <a:noFill/>
        </p:spPr>
        <p:txBody>
          <a:bodyPr/>
          <a:lstStyle/>
          <a:p>
            <a:fld id="{7747A999-72B0-C94E-877D-8FE50F4CA91D}" type="slidenum">
              <a:rPr lang="en-US">
                <a:latin typeface="Arial" pitchFamily="-111" charset="0"/>
                <a:ea typeface="ＭＳ Ｐゴシック" pitchFamily="-111" charset="-128"/>
                <a:cs typeface="ＭＳ Ｐゴシック" pitchFamily="-111" charset="-128"/>
              </a:rPr>
              <a:pPr/>
              <a:t>395</a:t>
            </a:fld>
            <a:endParaRPr lang="en-US">
              <a:latin typeface="Arial" pitchFamily="-111" charset="0"/>
              <a:ea typeface="ＭＳ Ｐゴシック" pitchFamily="-111" charset="-128"/>
              <a:cs typeface="ＭＳ Ｐゴシック" pitchFamily="-111" charset="-128"/>
            </a:endParaRPr>
          </a:p>
        </p:txBody>
      </p:sp>
      <p:sp>
        <p:nvSpPr>
          <p:cNvPr id="4464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Complete re Sets</a:t>
            </a:r>
          </a:p>
        </p:txBody>
      </p:sp>
      <p:sp>
        <p:nvSpPr>
          <p:cNvPr id="446469"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A set </a:t>
            </a:r>
            <a:r>
              <a:rPr lang="en-US" sz="2800" b="1" dirty="0">
                <a:ea typeface="ＭＳ Ｐゴシック" pitchFamily="-111" charset="-128"/>
                <a:cs typeface="ＭＳ Ｐゴシック" pitchFamily="-111" charset="-128"/>
              </a:rPr>
              <a:t>C</a:t>
            </a:r>
            <a:r>
              <a:rPr lang="en-US" sz="2800" dirty="0">
                <a:ea typeface="ＭＳ Ｐゴシック" pitchFamily="-111" charset="-128"/>
                <a:cs typeface="ＭＳ Ｐゴシック" pitchFamily="-111" charset="-128"/>
              </a:rPr>
              <a:t> is re 1-1 (m-1, Turing) complete if, for any re set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a:t>
            </a:r>
            <a:r>
              <a:rPr lang="en-US" sz="2800"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sym typeface="Symbol" pitchFamily="-111" charset="2"/>
              </a:rPr>
              <a:t> C</a:t>
            </a:r>
            <a:r>
              <a:rPr lang="en-US" sz="2800" dirty="0">
                <a:ea typeface="ＭＳ Ｐゴシック" pitchFamily="-111" charset="-128"/>
                <a:cs typeface="ＭＳ Ｐゴシック" pitchFamily="-111" charset="-128"/>
                <a:sym typeface="Symbol" pitchFamily="-111" charset="2"/>
              </a:rPr>
              <a:t>.</a:t>
            </a:r>
            <a:endParaRPr lang="en-US" sz="2800" dirty="0">
              <a:ea typeface="ＭＳ Ｐゴシック" pitchFamily="-111" charset="-128"/>
              <a:cs typeface="ＭＳ Ｐゴシック" pitchFamily="-111" charset="-128"/>
            </a:endParaRPr>
          </a:p>
          <a:p>
            <a:pPr>
              <a:lnSpc>
                <a:spcPct val="90000"/>
              </a:lnSpc>
            </a:pPr>
            <a:r>
              <a:rPr lang="en-US" sz="2800" dirty="0">
                <a:ea typeface="ＭＳ Ｐゴシック" pitchFamily="-111" charset="-128"/>
                <a:cs typeface="ＭＳ Ｐゴシック" pitchFamily="-111" charset="-128"/>
              </a:rPr>
              <a:t>The set </a:t>
            </a:r>
            <a:r>
              <a:rPr lang="en-US" sz="2800" b="1" dirty="0">
                <a:ea typeface="ＭＳ Ｐゴシック" pitchFamily="-111" charset="-128"/>
                <a:cs typeface="ＭＳ Ｐゴシック" pitchFamily="-111" charset="-128"/>
              </a:rPr>
              <a:t>HALT</a:t>
            </a:r>
            <a:r>
              <a:rPr lang="en-US" sz="2800" dirty="0">
                <a:ea typeface="ＭＳ Ｐゴシック" pitchFamily="-111" charset="-128"/>
                <a:cs typeface="ＭＳ Ｐゴシック" pitchFamily="-111" charset="-128"/>
              </a:rPr>
              <a:t> is an re complete set (in regard to 1-1, m-1 and Turing reducibility).</a:t>
            </a:r>
          </a:p>
          <a:p>
            <a:pPr>
              <a:lnSpc>
                <a:spcPct val="90000"/>
              </a:lnSpc>
            </a:pPr>
            <a:r>
              <a:rPr lang="en-US" sz="2800" dirty="0">
                <a:ea typeface="ＭＳ Ｐゴシック" pitchFamily="-111" charset="-128"/>
                <a:cs typeface="ＭＳ Ｐゴシック" pitchFamily="-111" charset="-128"/>
              </a:rPr>
              <a:t>The re complete degree (in each sense of degree) sits at the top of the lattice of re degrees.</a:t>
            </a:r>
          </a:p>
        </p:txBody>
      </p:sp>
      <p:sp>
        <p:nvSpPr>
          <p:cNvPr id="446470" name="Date Placeholder 3"/>
          <p:cNvSpPr>
            <a:spLocks noGrp="1"/>
          </p:cNvSpPr>
          <p:nvPr>
            <p:ph type="dt" sz="quarter" idx="10"/>
          </p:nvPr>
        </p:nvSpPr>
        <p:spPr>
          <a:noFill/>
        </p:spPr>
        <p:txBody>
          <a:bodyPr/>
          <a:lstStyle/>
          <a:p>
            <a:fld id="{5FBE47D7-D03E-314C-9F9E-51E20C4E11AD}"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9394118"/>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8515" name="Slide Number Placeholder 5"/>
          <p:cNvSpPr>
            <a:spLocks noGrp="1"/>
          </p:cNvSpPr>
          <p:nvPr>
            <p:ph type="sldNum" sz="quarter" idx="12"/>
          </p:nvPr>
        </p:nvSpPr>
        <p:spPr>
          <a:noFill/>
        </p:spPr>
        <p:txBody>
          <a:bodyPr/>
          <a:lstStyle/>
          <a:p>
            <a:fld id="{EFF991A9-991B-1244-BFD2-73B7F4833B5A}" type="slidenum">
              <a:rPr lang="en-US">
                <a:latin typeface="Arial" pitchFamily="-111" charset="0"/>
                <a:ea typeface="ＭＳ Ｐゴシック" pitchFamily="-111" charset="-128"/>
                <a:cs typeface="ＭＳ Ｐゴシック" pitchFamily="-111" charset="-128"/>
              </a:rPr>
              <a:pPr/>
              <a:t>396</a:t>
            </a:fld>
            <a:endParaRPr lang="en-US">
              <a:latin typeface="Arial" pitchFamily="-111" charset="0"/>
              <a:ea typeface="ＭＳ Ｐゴシック" pitchFamily="-111" charset="-128"/>
              <a:cs typeface="ＭＳ Ｐゴシック" pitchFamily="-111" charset="-128"/>
            </a:endParaRPr>
          </a:p>
        </p:txBody>
      </p:sp>
      <p:sp>
        <p:nvSpPr>
          <p:cNvPr id="4485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Halt = K</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 = L</a:t>
            </a:r>
            <a:r>
              <a:rPr lang="en-US" baseline="-25000">
                <a:ea typeface="ＭＳ Ｐゴシック" pitchFamily="-111" charset="-128"/>
                <a:cs typeface="ＭＳ Ｐゴシック" pitchFamily="-111" charset="-128"/>
              </a:rPr>
              <a:t>u</a:t>
            </a:r>
            <a:endParaRPr lang="en-US">
              <a:ea typeface="ＭＳ Ｐゴシック" pitchFamily="-111" charset="-128"/>
              <a:cs typeface="ＭＳ Ｐゴシック" pitchFamily="-111" charset="-128"/>
            </a:endParaRPr>
          </a:p>
        </p:txBody>
      </p:sp>
      <p:sp>
        <p:nvSpPr>
          <p:cNvPr id="448517"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Halt = 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b="1" dirty="0">
                <a:ea typeface="ＭＳ Ｐゴシック" pitchFamily="-111" charset="-128"/>
                <a:cs typeface="ＭＳ Ｐゴシック" pitchFamily="-111" charset="-128"/>
              </a:rPr>
              <a:t> = { &lt;f, x&gt;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a:rPr>
              <a:t></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Let A be an arbitrary re set. By definition, there exists an effective procedure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such that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 A</a:t>
            </a:r>
            <a:r>
              <a:rPr lang="en-US" sz="2400" dirty="0">
                <a:ea typeface="ＭＳ Ｐゴシック" pitchFamily="-111" charset="-128"/>
                <a:cs typeface="ＭＳ Ｐゴシック" pitchFamily="-111" charset="-128"/>
              </a:rPr>
              <a:t>. Put equivalently, there exists an index,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A = </a:t>
            </a:r>
            <a:r>
              <a:rPr lang="en-US" sz="2400" b="1" dirty="0" err="1">
                <a:ea typeface="ＭＳ Ｐゴシック" pitchFamily="-111" charset="-128"/>
                <a:cs typeface="ＭＳ Ｐゴシック" pitchFamily="-111" charset="-128"/>
              </a:rPr>
              <a:t>W</a:t>
            </a:r>
            <a:r>
              <a:rPr lang="en-US" sz="2400" b="1" baseline="-25000" dirty="0" err="1">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a:t>
            </a:r>
          </a:p>
          <a:p>
            <a:pPr>
              <a:lnSpc>
                <a:spcPct val="90000"/>
              </a:lnSpc>
            </a:pP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&lt;</a:t>
            </a:r>
            <a:r>
              <a:rPr lang="en-US" sz="2400" b="1" dirty="0" err="1">
                <a:ea typeface="ＭＳ Ｐゴシック" pitchFamily="-111" charset="-128"/>
                <a:cs typeface="ＭＳ Ｐゴシック" pitchFamily="-111" charset="-128"/>
              </a:rPr>
              <a:t>a,x</a:t>
            </a:r>
            <a:r>
              <a:rPr lang="en-US" sz="2400" b="1" dirty="0">
                <a:ea typeface="ＭＳ Ｐゴシック" pitchFamily="-111" charset="-128"/>
                <a:cs typeface="ＭＳ Ｐゴシック" pitchFamily="-111" charset="-128"/>
              </a:rPr>
              <a:t>&gt;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endParaRPr lang="en-US" sz="2400" b="1"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The above provides a 1-1 function that reduces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to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800" baseline="-250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A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1</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sym typeface="Symbol" pitchFamily="-111" charset="2"/>
              </a:rPr>
              <a:t>) </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Thus the universal set, </a:t>
            </a:r>
            <a:r>
              <a:rPr lang="en-US" sz="2400" b="1" dirty="0">
                <a:ea typeface="ＭＳ Ｐゴシック" pitchFamily="-111" charset="-128"/>
                <a:cs typeface="ＭＳ Ｐゴシック" pitchFamily="-111" charset="-128"/>
              </a:rPr>
              <a:t>Halt = 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is an re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(1-1, m-1, Turing) complete set.</a:t>
            </a:r>
          </a:p>
        </p:txBody>
      </p:sp>
      <p:sp>
        <p:nvSpPr>
          <p:cNvPr id="448518" name="Date Placeholder 3"/>
          <p:cNvSpPr>
            <a:spLocks noGrp="1"/>
          </p:cNvSpPr>
          <p:nvPr>
            <p:ph type="dt" sz="quarter" idx="10"/>
          </p:nvPr>
        </p:nvSpPr>
        <p:spPr>
          <a:noFill/>
        </p:spPr>
        <p:txBody>
          <a:bodyPr/>
          <a:lstStyle/>
          <a:p>
            <a:fld id="{A42AC548-982F-F34D-BC50-7C26A89D1E7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50991916"/>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0563" name="Slide Number Placeholder 5"/>
          <p:cNvSpPr>
            <a:spLocks noGrp="1"/>
          </p:cNvSpPr>
          <p:nvPr>
            <p:ph type="sldNum" sz="quarter" idx="12"/>
          </p:nvPr>
        </p:nvSpPr>
        <p:spPr>
          <a:noFill/>
        </p:spPr>
        <p:txBody>
          <a:bodyPr/>
          <a:lstStyle/>
          <a:p>
            <a:fld id="{927A2705-5971-0B48-9ED0-9B11981C0B99}" type="slidenum">
              <a:rPr lang="en-US">
                <a:latin typeface="Arial" pitchFamily="-111" charset="0"/>
                <a:ea typeface="ＭＳ Ｐゴシック" pitchFamily="-111" charset="-128"/>
                <a:cs typeface="ＭＳ Ｐゴシック" pitchFamily="-111" charset="-128"/>
              </a:rPr>
              <a:pPr/>
              <a:t>397</a:t>
            </a:fld>
            <a:endParaRPr lang="en-US">
              <a:latin typeface="Arial" pitchFamily="-111" charset="0"/>
              <a:ea typeface="ＭＳ Ｐゴシック" pitchFamily="-111" charset="-128"/>
              <a:cs typeface="ＭＳ Ｐゴシック" pitchFamily="-111" charset="-128"/>
            </a:endParaRPr>
          </a:p>
        </p:txBody>
      </p:sp>
      <p:sp>
        <p:nvSpPr>
          <p:cNvPr id="4505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K</a:t>
            </a:r>
          </a:p>
        </p:txBody>
      </p:sp>
      <p:sp>
        <p:nvSpPr>
          <p:cNvPr id="450565"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K = { f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(f) is defined }</a:t>
            </a:r>
          </a:p>
          <a:p>
            <a:pPr>
              <a:lnSpc>
                <a:spcPct val="90000"/>
              </a:lnSpc>
            </a:pPr>
            <a:r>
              <a:rPr lang="en-US" sz="2400" dirty="0">
                <a:ea typeface="ＭＳ Ｐゴシック" pitchFamily="-111" charset="-128"/>
                <a:cs typeface="ＭＳ Ｐゴシック" pitchFamily="-111" charset="-128"/>
              </a:rPr>
              <a:t>Define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The index for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can be computed from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using </a:t>
            </a:r>
            <a:r>
              <a:rPr lang="en-US" sz="2400" b="1" dirty="0">
                <a:ea typeface="ＭＳ Ｐゴシック" pitchFamily="-111" charset="-128"/>
                <a:cs typeface="ＭＳ Ｐゴシック" pitchFamily="-111" charset="-128"/>
              </a:rPr>
              <a:t>S</a:t>
            </a:r>
            <a:r>
              <a:rPr lang="en-US" sz="2400" b="1" baseline="-25000" dirty="0">
                <a:ea typeface="ＭＳ Ｐゴシック" pitchFamily="-111" charset="-128"/>
                <a:cs typeface="ＭＳ Ｐゴシック" pitchFamily="-111" charset="-128"/>
              </a:rPr>
              <a:t>1,1</a:t>
            </a:r>
            <a:r>
              <a:rPr lang="en-US" sz="2400" dirty="0">
                <a:ea typeface="ＭＳ Ｐゴシック" pitchFamily="-111" charset="-128"/>
                <a:cs typeface="ＭＳ Ｐゴシック" pitchFamily="-111" charset="-128"/>
              </a:rPr>
              <a:t>, where we add a dummy argument, </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Let that index be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(Yeah, that’s overloading.)</a:t>
            </a:r>
          </a:p>
          <a:p>
            <a:pPr>
              <a:lnSpc>
                <a:spcPct val="90000"/>
              </a:lnSpc>
            </a:pPr>
            <a:r>
              <a:rPr lang="en-US" sz="2400" b="1" dirty="0">
                <a:ea typeface="ＭＳ Ｐゴシック" pitchFamily="-111" charset="-128"/>
                <a:cs typeface="ＭＳ Ｐゴシック" pitchFamily="-111" charset="-128"/>
              </a:rPr>
              <a:t>&lt;</a:t>
            </a:r>
            <a:r>
              <a:rPr lang="en-US" sz="2400" b="1" dirty="0" err="1">
                <a:ea typeface="ＭＳ Ｐゴシック" pitchFamily="-111" charset="-128"/>
                <a:cs typeface="ＭＳ Ｐゴシック" pitchFamily="-111" charset="-128"/>
              </a:rPr>
              <a:t>f,x</a:t>
            </a:r>
            <a:r>
              <a:rPr lang="en-US" sz="2400" b="1" dirty="0">
                <a:ea typeface="ＭＳ Ｐゴシック" pitchFamily="-111" charset="-128"/>
                <a:cs typeface="ＭＳ Ｐゴシック" pitchFamily="-111" charset="-128"/>
              </a:rPr>
              <a:t>&gt; </a:t>
            </a:r>
            <a:r>
              <a:rPr lang="en-US" sz="2400" b="1" dirty="0">
                <a:ea typeface="ＭＳ Ｐゴシック" pitchFamily="-111" charset="-128"/>
                <a:cs typeface="ＭＳ Ｐゴシック" pitchFamily="-111" charset="-128"/>
                <a:sym typeface="Symbol" pitchFamily="-111" charset="2"/>
              </a:rPr>
              <a:t> K</a:t>
            </a:r>
            <a:r>
              <a:rPr lang="en-US" sz="2400" b="1" baseline="-25000" dirty="0">
                <a:ea typeface="ＭＳ Ｐゴシック" pitchFamily="-111" charset="-128"/>
                <a:cs typeface="ＭＳ Ｐゴシック" pitchFamily="-111" charset="-128"/>
                <a:sym typeface="Symbol" pitchFamily="-111" charset="2"/>
              </a:rPr>
              <a:t>0</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y[</a:t>
            </a:r>
            <a:r>
              <a:rPr lang="en-US" sz="2800" b="1" dirty="0">
                <a:ea typeface="ＭＳ Ｐゴシック" pitchFamily="-111" charset="-128"/>
                <a:cs typeface="ＭＳ Ｐゴシック" pitchFamily="-111" charset="-128"/>
                <a:sym typeface="Symbol" pitchFamily="-111" charset="2"/>
              </a:rPr>
              <a:t></a:t>
            </a:r>
            <a:r>
              <a:rPr lang="en-US" sz="2800" b="1" baseline="-25000" dirty="0" err="1">
                <a:ea typeface="ＭＳ Ｐゴシック" pitchFamily="-111" charset="-128"/>
                <a:cs typeface="ＭＳ Ｐゴシック" pitchFamily="-111" charset="-128"/>
              </a:rPr>
              <a:t>f</a:t>
            </a:r>
            <a:r>
              <a:rPr lang="en-US" sz="2800" b="1" baseline="-41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sym typeface="Symbol" pitchFamily="-111" charset="2"/>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The above provides a 1-1 function that reduces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aseline="-25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to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Since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an re (1-1, m-1, Turing) complete set and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is re, then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is also re (1-1, m-1, Turing) complete.</a:t>
            </a:r>
          </a:p>
        </p:txBody>
      </p:sp>
      <p:sp>
        <p:nvSpPr>
          <p:cNvPr id="450566" name="Date Placeholder 3"/>
          <p:cNvSpPr>
            <a:spLocks noGrp="1"/>
          </p:cNvSpPr>
          <p:nvPr>
            <p:ph type="dt" sz="quarter" idx="10"/>
          </p:nvPr>
        </p:nvSpPr>
        <p:spPr>
          <a:noFill/>
        </p:spPr>
        <p:txBody>
          <a:bodyPr/>
          <a:lstStyle/>
          <a:p>
            <a:fld id="{88E1B1E5-3D78-884B-9094-A5FB918DEBAC}"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2409061"/>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ctrTitle"/>
          </p:nvPr>
        </p:nvSpPr>
        <p:spPr>
          <a:xfrm>
            <a:off x="685800" y="2286000"/>
            <a:ext cx="7772400" cy="1143000"/>
          </a:xfrm>
        </p:spPr>
        <p:txBody>
          <a:bodyPr/>
          <a:lstStyle/>
          <a:p>
            <a:r>
              <a:rPr lang="en-US" dirty="0">
                <a:ea typeface="ＭＳ Ｐゴシック" pitchFamily="-111" charset="-128"/>
                <a:cs typeface="ＭＳ Ｐゴシック" pitchFamily="-111" charset="-128"/>
              </a:rPr>
              <a:t>Quantification # 3 and the Overall Picture</a:t>
            </a:r>
          </a:p>
        </p:txBody>
      </p:sp>
      <p:sp>
        <p:nvSpPr>
          <p:cNvPr id="404483"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07080447"/>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2675" name="Slide Number Placeholder 5"/>
          <p:cNvSpPr>
            <a:spLocks noGrp="1"/>
          </p:cNvSpPr>
          <p:nvPr>
            <p:ph type="sldNum" sz="quarter" idx="12"/>
          </p:nvPr>
        </p:nvSpPr>
        <p:spPr>
          <a:noFill/>
        </p:spPr>
        <p:txBody>
          <a:bodyPr/>
          <a:lstStyle/>
          <a:p>
            <a:fld id="{E0DB2A58-F9AF-264C-B45B-DA564728001E}" type="slidenum">
              <a:rPr lang="en-US">
                <a:latin typeface="Arial" pitchFamily="-111" charset="0"/>
                <a:ea typeface="ＭＳ Ｐゴシック" pitchFamily="-111" charset="-128"/>
                <a:cs typeface="ＭＳ Ｐゴシック" pitchFamily="-111" charset="-128"/>
              </a:rPr>
              <a:pPr/>
              <a:t>399</a:t>
            </a:fld>
            <a:endParaRPr lang="en-US">
              <a:latin typeface="Arial" pitchFamily="-111" charset="0"/>
              <a:ea typeface="ＭＳ Ｐゴシック" pitchFamily="-111" charset="-128"/>
              <a:cs typeface="ＭＳ Ｐゴシック" pitchFamily="-111" charset="-128"/>
            </a:endParaRPr>
          </a:p>
        </p:txBody>
      </p:sp>
      <p:sp>
        <p:nvSpPr>
          <p:cNvPr id="4126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Quantification#3</a:t>
            </a:r>
          </a:p>
        </p:txBody>
      </p:sp>
      <p:sp>
        <p:nvSpPr>
          <p:cNvPr id="412677"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The </a:t>
            </a:r>
            <a:r>
              <a:rPr lang="en-US" sz="2800" b="1" dirty="0">
                <a:ea typeface="ＭＳ Ｐゴシック" pitchFamily="-111" charset="-128"/>
                <a:cs typeface="ＭＳ Ｐゴシック" pitchFamily="-111" charset="-128"/>
              </a:rPr>
              <a:t>Uniform Halting Problem </a:t>
            </a:r>
            <a:r>
              <a:rPr lang="en-US" sz="2800" dirty="0">
                <a:ea typeface="ＭＳ Ｐゴシック" pitchFamily="-111" charset="-128"/>
                <a:cs typeface="ＭＳ Ｐゴシック" pitchFamily="-111" charset="-128"/>
              </a:rPr>
              <a:t>was already shown to be non-re. It turns out its complement is also not re. We’ll cover that later. In fact, we will show that </a:t>
            </a:r>
            <a:r>
              <a:rPr lang="en-US" sz="2800" b="1" dirty="0">
                <a:ea typeface="ＭＳ Ｐゴシック" pitchFamily="-111" charset="-128"/>
                <a:cs typeface="ＭＳ Ｐゴシック" pitchFamily="-111" charset="-128"/>
              </a:rPr>
              <a:t>TOT</a:t>
            </a:r>
            <a:r>
              <a:rPr lang="en-US" sz="2800" dirty="0">
                <a:ea typeface="ＭＳ Ｐゴシック" pitchFamily="-111" charset="-128"/>
                <a:cs typeface="ＭＳ Ｐゴシック" pitchFamily="-111" charset="-128"/>
              </a:rPr>
              <a:t> requires an alternation of quantifiers. Specifically,</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f </a:t>
            </a:r>
            <a:r>
              <a:rPr lang="en-US" sz="2800" b="1" dirty="0">
                <a:ea typeface="ＭＳ Ｐゴシック" pitchFamily="-111" charset="-128"/>
                <a:cs typeface="ＭＳ Ｐゴシック" pitchFamily="-111" charset="-128"/>
                <a:sym typeface="Symbol" pitchFamily="-111" charset="2"/>
              </a:rPr>
              <a:t> TOT </a:t>
            </a:r>
            <a:r>
              <a:rPr lang="en-US" sz="2800" b="1" dirty="0" err="1">
                <a:ea typeface="ＭＳ Ｐゴシック" pitchFamily="-111" charset="-128"/>
                <a:cs typeface="ＭＳ Ｐゴシック" pitchFamily="-111" charset="-128"/>
                <a:sym typeface="Symbol" pitchFamily="-111" charset="2"/>
              </a:rPr>
              <a:t>xt</a:t>
            </a:r>
            <a:r>
              <a:rPr lang="en-US" sz="2800" b="1" dirty="0">
                <a:ea typeface="ＭＳ Ｐゴシック" pitchFamily="-111" charset="-128"/>
                <a:cs typeface="ＭＳ Ｐゴシック" pitchFamily="-111" charset="-128"/>
                <a:sym typeface="Symbol" pitchFamily="-111" charset="2"/>
              </a:rPr>
              <a:t> ( STP( f, x, t ) )</a:t>
            </a:r>
            <a:br>
              <a:rPr lang="en-US" sz="2800" b="1" dirty="0">
                <a:ea typeface="ＭＳ Ｐゴシック" pitchFamily="-111" charset="-128"/>
                <a:cs typeface="ＭＳ Ｐゴシック" pitchFamily="-111" charset="-128"/>
                <a:sym typeface="Symbol" pitchFamily="-111" charset="2"/>
              </a:rPr>
            </a:br>
            <a:r>
              <a:rPr lang="en-US" sz="2800" dirty="0">
                <a:ea typeface="ＭＳ Ｐゴシック" pitchFamily="-111" charset="-128"/>
                <a:cs typeface="ＭＳ Ｐゴシック" pitchFamily="-111" charset="-128"/>
                <a:sym typeface="Symbol" pitchFamily="-111" charset="2"/>
              </a:rPr>
              <a:t>and this is the minimum quantification we can use, given that the quantified predicate is total recursive (actually primitive recursive here).</a:t>
            </a:r>
            <a:endParaRPr lang="en-US" sz="2800" dirty="0">
              <a:ea typeface="ＭＳ Ｐゴシック" pitchFamily="-111" charset="-128"/>
              <a:cs typeface="ＭＳ Ｐゴシック" pitchFamily="-111" charset="-128"/>
            </a:endParaRPr>
          </a:p>
        </p:txBody>
      </p:sp>
      <p:sp>
        <p:nvSpPr>
          <p:cNvPr id="412678" name="Date Placeholder 3"/>
          <p:cNvSpPr>
            <a:spLocks noGrp="1"/>
          </p:cNvSpPr>
          <p:nvPr>
            <p:ph type="dt" sz="quarter" idx="10"/>
          </p:nvPr>
        </p:nvSpPr>
        <p:spPr>
          <a:noFill/>
        </p:spPr>
        <p:txBody>
          <a:bodyPr/>
          <a:lstStyle/>
          <a:p>
            <a:fld id="{C7B5766D-2B4B-1C46-86F1-570CF2DA407C}"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2769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dt" sz="quarter" idx="10"/>
          </p:nvPr>
        </p:nvSpPr>
        <p:spPr>
          <a:noFill/>
        </p:spPr>
        <p:txBody>
          <a:bodyPr/>
          <a:lstStyle/>
          <a:p>
            <a:fld id="{CC209B87-1AC2-4B4A-84EC-F3D1EAF676E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2969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700" name="Slide Number Placeholder 3"/>
          <p:cNvSpPr>
            <a:spLocks noGrp="1"/>
          </p:cNvSpPr>
          <p:nvPr>
            <p:ph type="sldNum" sz="quarter" idx="12"/>
          </p:nvPr>
        </p:nvSpPr>
        <p:spPr>
          <a:noFill/>
        </p:spPr>
        <p:txBody>
          <a:bodyPr/>
          <a:lstStyle/>
          <a:p>
            <a:fld id="{F038AAF5-E4ED-7145-8AE4-6229D5B05D45}" type="slidenum">
              <a:rPr lang="en-US">
                <a:latin typeface="Arial" pitchFamily="-111" charset="0"/>
                <a:ea typeface="ＭＳ Ｐゴシック" pitchFamily="-111" charset="-128"/>
                <a:cs typeface="ＭＳ Ｐゴシック" pitchFamily="-111" charset="-128"/>
              </a:rPr>
              <a:pPr/>
              <a:t>4</a:t>
            </a:fld>
            <a:endParaRPr lang="en-US">
              <a:latin typeface="Arial" pitchFamily="-111" charset="0"/>
              <a:ea typeface="ＭＳ Ｐゴシック" pitchFamily="-111" charset="-128"/>
              <a:cs typeface="ＭＳ Ｐゴシック" pitchFamily="-111" charset="-128"/>
            </a:endParaRPr>
          </a:p>
        </p:txBody>
      </p:sp>
      <p:sp>
        <p:nvSpPr>
          <p:cNvPr id="2970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Expected Outcomes</a:t>
            </a:r>
          </a:p>
        </p:txBody>
      </p:sp>
      <p:sp>
        <p:nvSpPr>
          <p:cNvPr id="29702" name="Rectangle 3"/>
          <p:cNvSpPr>
            <a:spLocks noGrp="1" noChangeArrowheads="1"/>
          </p:cNvSpPr>
          <p:nvPr>
            <p:ph type="body" idx="4294967295"/>
          </p:nvPr>
        </p:nvSpPr>
        <p:spPr/>
        <p:txBody>
          <a:bodyPr/>
          <a:lstStyle/>
          <a:p>
            <a:pPr eaLnBrk="1" hangingPunct="1">
              <a:lnSpc>
                <a:spcPct val="90000"/>
              </a:lnSpc>
            </a:pPr>
            <a:r>
              <a:rPr lang="en-US" sz="2400" dirty="0">
                <a:ea typeface="ＭＳ Ｐゴシック" pitchFamily="-111" charset="-128"/>
                <a:cs typeface="ＭＳ Ｐゴシック" pitchFamily="-111" charset="-128"/>
              </a:rPr>
              <a:t>You will gain a solid understanding of various types of computational models and their relations to one another.</a:t>
            </a:r>
          </a:p>
          <a:p>
            <a:pPr eaLnBrk="1" hangingPunct="1">
              <a:lnSpc>
                <a:spcPct val="90000"/>
              </a:lnSpc>
            </a:pPr>
            <a:r>
              <a:rPr lang="en-US" sz="2400" dirty="0">
                <a:ea typeface="ＭＳ Ｐゴシック" pitchFamily="-111" charset="-128"/>
                <a:cs typeface="ＭＳ Ｐゴシック" pitchFamily="-111" charset="-128"/>
              </a:rPr>
              <a:t>You will have a strong sense of the limits that are imposed by the very nature of computation, and the ubiquity of unsolvable problems throughout CS. </a:t>
            </a:r>
          </a:p>
          <a:p>
            <a:pPr eaLnBrk="1" hangingPunct="1">
              <a:lnSpc>
                <a:spcPct val="90000"/>
              </a:lnSpc>
            </a:pPr>
            <a:r>
              <a:rPr lang="en-US" sz="2400" dirty="0">
                <a:ea typeface="ＭＳ Ｐゴシック" pitchFamily="-111" charset="-128"/>
                <a:cs typeface="ＭＳ Ｐゴシック" pitchFamily="-111" charset="-128"/>
              </a:rPr>
              <a:t>You will understand the notion of computational complexity and especially of the classes of problems known as P, NP, co-NP, NP-complete and NP-Hard.</a:t>
            </a:r>
          </a:p>
          <a:p>
            <a:pPr eaLnBrk="1" hangingPunct="1">
              <a:lnSpc>
                <a:spcPct val="90000"/>
              </a:lnSpc>
            </a:pPr>
            <a:r>
              <a:rPr lang="en-US" sz="2400" dirty="0">
                <a:ea typeface="ＭＳ Ｐゴシック" pitchFamily="-111" charset="-128"/>
                <a:cs typeface="ＭＳ Ｐゴシック" pitchFamily="-111" charset="-128"/>
              </a:rPr>
              <a:t>You will (hopefully) come away with stronger formal proof skills and a better appreciation of the importance of discrete mathematics to all aspects of CS. </a:t>
            </a:r>
          </a:p>
        </p:txBody>
      </p:sp>
      <p:sp>
        <p:nvSpPr>
          <p:cNvPr id="2970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0B48CE20-5160-9A47-8644-B41392C940F4}" type="slidenum">
              <a:rPr lang="en-US" sz="1400"/>
              <a:pPr algn="r"/>
              <a:t>4</a:t>
            </a:fld>
            <a:endParaRPr lang="en-US"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Regular Languages # 3</a:t>
            </a:r>
          </a:p>
        </p:txBody>
      </p:sp>
      <p:sp>
        <p:nvSpPr>
          <p:cNvPr id="144387" name="Content Placeholder 2"/>
          <p:cNvSpPr>
            <a:spLocks noGrp="1"/>
          </p:cNvSpPr>
          <p:nvPr>
            <p:ph idx="1"/>
          </p:nvPr>
        </p:nvSpPr>
        <p:spPr/>
        <p:txBody>
          <a:bodyPr/>
          <a:lstStyle/>
          <a:p>
            <a:r>
              <a:rPr lang="en-US" sz="2400" dirty="0"/>
              <a:t>Pumping Lemma </a:t>
            </a:r>
          </a:p>
          <a:p>
            <a:pPr lvl="1"/>
            <a:r>
              <a:rPr lang="en-US" sz="2000" dirty="0"/>
              <a:t>Classic non-regular languages {0</a:t>
            </a:r>
            <a:r>
              <a:rPr lang="en-US" sz="2000" baseline="30000" dirty="0"/>
              <a:t>n</a:t>
            </a:r>
            <a:r>
              <a:rPr lang="en-US" sz="2000" dirty="0"/>
              <a:t> 1</a:t>
            </a:r>
            <a:r>
              <a:rPr lang="en-US" sz="2000" baseline="30000" dirty="0"/>
              <a:t>n</a:t>
            </a:r>
            <a:r>
              <a:rPr lang="en-US" sz="2000" dirty="0"/>
              <a:t> | n &gt;= 0} </a:t>
            </a:r>
          </a:p>
          <a:p>
            <a:pPr lvl="1"/>
            <a:r>
              <a:rPr lang="en-US" sz="2000" dirty="0"/>
              <a:t>Formal statement and proof of Pumping Lemma for Regular Languages </a:t>
            </a:r>
          </a:p>
          <a:p>
            <a:pPr lvl="1"/>
            <a:r>
              <a:rPr lang="en-US" sz="2000" dirty="0"/>
              <a:t>Use of Pumping Lemma (Adversarial Nature)</a:t>
            </a:r>
          </a:p>
          <a:p>
            <a:r>
              <a:rPr lang="en-US" sz="2400" dirty="0"/>
              <a:t>Minimization (using distinguishable states)</a:t>
            </a:r>
          </a:p>
          <a:p>
            <a:r>
              <a:rPr lang="en-US" sz="2400" dirty="0" err="1"/>
              <a:t>Myhill-Nerode</a:t>
            </a:r>
            <a:endParaRPr lang="en-US" sz="2400" dirty="0"/>
          </a:p>
          <a:p>
            <a:pPr lvl="1"/>
            <a:r>
              <a:rPr lang="en-US" sz="2000" dirty="0"/>
              <a:t>Right Invariant Equivalence Relations (RIER)</a:t>
            </a:r>
          </a:p>
          <a:p>
            <a:pPr lvl="1"/>
            <a:r>
              <a:rPr lang="en-US" sz="2000" dirty="0"/>
              <a:t>Specific RIER, x R</a:t>
            </a:r>
            <a:r>
              <a:rPr lang="en-US" sz="2000" baseline="-25000" dirty="0"/>
              <a:t>L</a:t>
            </a:r>
            <a:r>
              <a:rPr lang="en-US" sz="2000" dirty="0"/>
              <a:t> y ∀z [</a:t>
            </a:r>
            <a:r>
              <a:rPr lang="en-US" sz="2000" dirty="0" err="1"/>
              <a:t>xz∈L</a:t>
            </a:r>
            <a:r>
              <a:rPr lang="en-US" sz="2000" dirty="0"/>
              <a:t> ⇔ </a:t>
            </a:r>
            <a:r>
              <a:rPr lang="en-US" sz="2000" dirty="0" err="1"/>
              <a:t>yz∈L</a:t>
            </a:r>
            <a:r>
              <a:rPr lang="en-US" sz="2000" dirty="0"/>
              <a:t>] is minimal</a:t>
            </a:r>
          </a:p>
          <a:p>
            <a:pPr lvl="1"/>
            <a:r>
              <a:rPr lang="en-US" sz="2000" dirty="0"/>
              <a:t>Uniqueness of minimum state DFA based on R</a:t>
            </a:r>
            <a:r>
              <a:rPr lang="en-US" sz="2000" baseline="-25000" dirty="0"/>
              <a:t>L</a:t>
            </a:r>
          </a:p>
          <a:p>
            <a:pPr lvl="1"/>
            <a:r>
              <a:rPr lang="en-US" sz="2000" dirty="0"/>
              <a:t>Use to show languages are no Regular</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4/7/19</a:t>
            </a:fld>
            <a:endParaRPr lang="en-US"/>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40</a:t>
            </a:fld>
            <a:endParaRPr lang="en-US"/>
          </a:p>
        </p:txBody>
      </p:sp>
      <p:sp>
        <p:nvSpPr>
          <p:cNvPr id="7" name="Footer Placeholder 2">
            <a:extLst>
              <a:ext uri="{FF2B5EF4-FFF2-40B4-BE49-F238E27FC236}">
                <a16:creationId xmlns:a16="http://schemas.microsoft.com/office/drawing/2014/main" id="{5ADF7E7C-5603-A847-97F8-D2D34A93A3D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145831744"/>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143000"/>
            <a:ext cx="8229599" cy="44958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219200" y="1981200"/>
            <a:ext cx="3582046" cy="251217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1981200"/>
            <a:ext cx="3237854" cy="2512179"/>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76600" y="3067051"/>
            <a:ext cx="873716" cy="646331"/>
          </a:xfrm>
          <a:prstGeom prst="rect">
            <a:avLst/>
          </a:prstGeom>
          <a:noFill/>
        </p:spPr>
        <p:txBody>
          <a:bodyPr wrap="square" rtlCol="0">
            <a:spAutoFit/>
          </a:bodyPr>
          <a:lstStyle/>
          <a:p>
            <a:r>
              <a:rPr lang="en-US" sz="3600" dirty="0"/>
              <a:t>RE</a:t>
            </a:r>
          </a:p>
        </p:txBody>
      </p:sp>
      <p:sp>
        <p:nvSpPr>
          <p:cNvPr id="7" name="TextBox 6"/>
          <p:cNvSpPr txBox="1"/>
          <p:nvPr/>
        </p:nvSpPr>
        <p:spPr>
          <a:xfrm>
            <a:off x="4782195" y="3067050"/>
            <a:ext cx="1732905" cy="646331"/>
          </a:xfrm>
          <a:prstGeom prst="rect">
            <a:avLst/>
          </a:prstGeom>
          <a:noFill/>
        </p:spPr>
        <p:txBody>
          <a:bodyPr wrap="square" rtlCol="0">
            <a:spAutoFit/>
          </a:bodyPr>
          <a:lstStyle/>
          <a:p>
            <a:r>
              <a:rPr lang="en-US" sz="3600" dirty="0"/>
              <a:t>Co-RE</a:t>
            </a:r>
          </a:p>
        </p:txBody>
      </p:sp>
      <p:sp>
        <p:nvSpPr>
          <p:cNvPr id="8" name="TextBox 7"/>
          <p:cNvSpPr txBox="1"/>
          <p:nvPr/>
        </p:nvSpPr>
        <p:spPr>
          <a:xfrm>
            <a:off x="4191001" y="2419350"/>
            <a:ext cx="266700" cy="1754326"/>
          </a:xfrm>
          <a:prstGeom prst="rect">
            <a:avLst/>
          </a:prstGeom>
          <a:noFill/>
        </p:spPr>
        <p:txBody>
          <a:bodyPr wrap="square" rtlCol="0">
            <a:spAutoFit/>
          </a:bodyPr>
          <a:lstStyle/>
          <a:p>
            <a:r>
              <a:rPr lang="en-US" sz="3600" dirty="0"/>
              <a:t>REC</a:t>
            </a:r>
          </a:p>
        </p:txBody>
      </p:sp>
      <p:sp>
        <p:nvSpPr>
          <p:cNvPr id="9" name="TextBox 8"/>
          <p:cNvSpPr txBox="1"/>
          <p:nvPr/>
        </p:nvSpPr>
        <p:spPr>
          <a:xfrm>
            <a:off x="2105348" y="324411"/>
            <a:ext cx="4704706" cy="646331"/>
          </a:xfrm>
          <a:prstGeom prst="rect">
            <a:avLst/>
          </a:prstGeom>
          <a:noFill/>
        </p:spPr>
        <p:txBody>
          <a:bodyPr wrap="square" rtlCol="0">
            <a:spAutoFit/>
          </a:bodyPr>
          <a:lstStyle/>
          <a:p>
            <a:r>
              <a:rPr lang="en-US" sz="3600" dirty="0"/>
              <a:t>UNIVERSE OF SETS</a:t>
            </a:r>
          </a:p>
        </p:txBody>
      </p:sp>
      <p:sp>
        <p:nvSpPr>
          <p:cNvPr id="10" name="TextBox 9"/>
          <p:cNvSpPr txBox="1"/>
          <p:nvPr/>
        </p:nvSpPr>
        <p:spPr>
          <a:xfrm>
            <a:off x="3475656" y="4597223"/>
            <a:ext cx="1964090" cy="646331"/>
          </a:xfrm>
          <a:prstGeom prst="rect">
            <a:avLst/>
          </a:prstGeom>
          <a:noFill/>
        </p:spPr>
        <p:txBody>
          <a:bodyPr wrap="square" rtlCol="0">
            <a:spAutoFit/>
          </a:bodyPr>
          <a:lstStyle/>
          <a:p>
            <a:r>
              <a:rPr lang="en-US" sz="3600" dirty="0"/>
              <a:t>NRNC</a:t>
            </a:r>
          </a:p>
        </p:txBody>
      </p:sp>
      <p:sp>
        <p:nvSpPr>
          <p:cNvPr id="11" name="TextBox 10"/>
          <p:cNvSpPr txBox="1"/>
          <p:nvPr/>
        </p:nvSpPr>
        <p:spPr>
          <a:xfrm>
            <a:off x="514351" y="6149178"/>
            <a:ext cx="7620000" cy="646331"/>
          </a:xfrm>
          <a:prstGeom prst="rect">
            <a:avLst/>
          </a:prstGeom>
          <a:noFill/>
        </p:spPr>
        <p:txBody>
          <a:bodyPr wrap="square" rtlCol="0">
            <a:spAutoFit/>
          </a:bodyPr>
          <a:lstStyle/>
          <a:p>
            <a:pPr algn="ctr"/>
            <a:r>
              <a:rPr lang="en-US" sz="3600" dirty="0" err="1"/>
              <a:t>NonRE</a:t>
            </a:r>
            <a:r>
              <a:rPr lang="en-US" sz="3600" dirty="0"/>
              <a:t> = (NRNC ∪ Co-RE) - REC</a:t>
            </a:r>
          </a:p>
        </p:txBody>
      </p:sp>
      <p:sp>
        <p:nvSpPr>
          <p:cNvPr id="12" name="Oval 11"/>
          <p:cNvSpPr/>
          <p:nvPr/>
        </p:nvSpPr>
        <p:spPr bwMode="auto">
          <a:xfrm>
            <a:off x="1219200" y="2647950"/>
            <a:ext cx="2179608" cy="108585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r>
              <a:rPr lang="en-US" b="1" dirty="0">
                <a:latin typeface="Arial" pitchFamily="-107" charset="0"/>
              </a:rPr>
              <a:t>RE-Complete</a:t>
            </a:r>
          </a:p>
        </p:txBody>
      </p:sp>
    </p:spTree>
    <p:extLst>
      <p:ext uri="{BB962C8B-B14F-4D97-AF65-F5344CB8AC3E}">
        <p14:creationId xmlns:p14="http://schemas.microsoft.com/office/powerpoint/2010/main" val="96948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8" grpId="0"/>
      <p:bldP spid="10" grpId="0"/>
      <p:bldP spid="11" grpId="0"/>
      <p:bldP spid="12" grpId="0" animBg="1"/>
    </p:bld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Reduction and Rice’s</a:t>
            </a:r>
          </a:p>
        </p:txBody>
      </p:sp>
      <p:sp>
        <p:nvSpPr>
          <p:cNvPr id="452611"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84349855"/>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Date Placeholder 3"/>
          <p:cNvSpPr>
            <a:spLocks noGrp="1"/>
          </p:cNvSpPr>
          <p:nvPr>
            <p:ph type="dt" sz="quarter" idx="10"/>
          </p:nvPr>
        </p:nvSpPr>
        <p:spPr>
          <a:noFill/>
        </p:spPr>
        <p:txBody>
          <a:bodyPr/>
          <a:lstStyle/>
          <a:p>
            <a:fld id="{FC3F5AEC-161F-4247-B746-AC4D859D548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54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4660" name="Slide Number Placeholder 5"/>
          <p:cNvSpPr>
            <a:spLocks noGrp="1"/>
          </p:cNvSpPr>
          <p:nvPr>
            <p:ph type="sldNum" sz="quarter" idx="12"/>
          </p:nvPr>
        </p:nvSpPr>
        <p:spPr>
          <a:noFill/>
        </p:spPr>
        <p:txBody>
          <a:bodyPr/>
          <a:lstStyle/>
          <a:p>
            <a:fld id="{DCBA7AE1-0117-9947-BE89-01DAFA5243F4}" type="slidenum">
              <a:rPr lang="en-US">
                <a:latin typeface="Arial" pitchFamily="-111" charset="0"/>
                <a:ea typeface="ＭＳ Ｐゴシック" pitchFamily="-111" charset="-128"/>
                <a:cs typeface="ＭＳ Ｐゴシック" pitchFamily="-111" charset="-128"/>
              </a:rPr>
              <a:pPr/>
              <a:t>402</a:t>
            </a:fld>
            <a:endParaRPr lang="en-US">
              <a:latin typeface="Arial" pitchFamily="-111" charset="0"/>
              <a:ea typeface="ＭＳ Ｐゴシック" pitchFamily="-111" charset="-128"/>
              <a:cs typeface="ＭＳ Ｐゴシック" pitchFamily="-111" charset="-128"/>
            </a:endParaRPr>
          </a:p>
        </p:txBody>
      </p:sp>
      <p:sp>
        <p:nvSpPr>
          <p:cNvPr id="45466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Either Trivial or Undecidable</a:t>
            </a:r>
          </a:p>
        </p:txBody>
      </p:sp>
      <p:sp>
        <p:nvSpPr>
          <p:cNvPr id="454662"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Let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be some set of re languages, e.g. </a:t>
            </a:r>
            <a:r>
              <a:rPr lang="en-US" sz="2000" b="1" dirty="0">
                <a:ea typeface="ＭＳ Ｐゴシック" pitchFamily="-111" charset="-128"/>
                <a:cs typeface="ＭＳ Ｐゴシック" pitchFamily="-111" charset="-128"/>
              </a:rPr>
              <a:t>P =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is infinite re }.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We call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 property of re languages since it divides the class of all re languages into two subsets, those having property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and those not having property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is said to be trivial if it is empty (this is not the same as saying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contains the empty set) or contains all re languages.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Trivial properties are not very discriminating in the way they divide up the re languages (all or nothing).</a:t>
            </a:r>
          </a:p>
        </p:txBody>
      </p:sp>
    </p:spTree>
    <p:extLst>
      <p:ext uri="{BB962C8B-B14F-4D97-AF65-F5344CB8AC3E}">
        <p14:creationId xmlns:p14="http://schemas.microsoft.com/office/powerpoint/2010/main" val="2766506626"/>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Date Placeholder 3"/>
          <p:cNvSpPr>
            <a:spLocks noGrp="1"/>
          </p:cNvSpPr>
          <p:nvPr>
            <p:ph type="dt" sz="quarter" idx="10"/>
          </p:nvPr>
        </p:nvSpPr>
        <p:spPr>
          <a:noFill/>
        </p:spPr>
        <p:txBody>
          <a:bodyPr/>
          <a:lstStyle/>
          <a:p>
            <a:fld id="{A83EFCD9-C1C7-654E-84C2-02475563E1E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5670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6708" name="Slide Number Placeholder 5"/>
          <p:cNvSpPr>
            <a:spLocks noGrp="1"/>
          </p:cNvSpPr>
          <p:nvPr>
            <p:ph type="sldNum" sz="quarter" idx="12"/>
          </p:nvPr>
        </p:nvSpPr>
        <p:spPr>
          <a:noFill/>
        </p:spPr>
        <p:txBody>
          <a:bodyPr/>
          <a:lstStyle/>
          <a:p>
            <a:fld id="{EC09510C-3971-5940-A794-3717BBB1B98B}" type="slidenum">
              <a:rPr lang="en-US">
                <a:latin typeface="Arial" pitchFamily="-111" charset="0"/>
                <a:ea typeface="ＭＳ Ｐゴシック" pitchFamily="-111" charset="-128"/>
                <a:cs typeface="ＭＳ Ｐゴシック" pitchFamily="-111" charset="-128"/>
              </a:rPr>
              <a:pPr/>
              <a:t>403</a:t>
            </a:fld>
            <a:endParaRPr lang="en-US">
              <a:latin typeface="Arial" pitchFamily="-111" charset="0"/>
              <a:ea typeface="ＭＳ Ｐゴシック" pitchFamily="-111" charset="-128"/>
              <a:cs typeface="ＭＳ Ｐゴシック" pitchFamily="-111" charset="-128"/>
            </a:endParaRPr>
          </a:p>
        </p:txBody>
      </p:sp>
      <p:sp>
        <p:nvSpPr>
          <p:cNvPr id="45670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Theorem</a:t>
            </a:r>
          </a:p>
        </p:txBody>
      </p:sp>
      <p:sp>
        <p:nvSpPr>
          <p:cNvPr id="456710" name="Rectangle 3"/>
          <p:cNvSpPr>
            <a:spLocks noGrp="1" noChangeArrowheads="1"/>
          </p:cNvSpPr>
          <p:nvPr>
            <p:ph type="body" idx="1"/>
          </p:nvPr>
        </p:nvSpPr>
        <p:spPr/>
        <p:txBody>
          <a:bodyPr/>
          <a:lstStyle/>
          <a:p>
            <a:pPr eaLnBrk="1" hangingPunct="1">
              <a:lnSpc>
                <a:spcPct val="95000"/>
              </a:lnSpc>
              <a:buFontTx/>
              <a:buNone/>
            </a:pPr>
            <a:r>
              <a:rPr lang="en-US" sz="2800" b="1" dirty="0">
                <a:ea typeface="ＭＳ Ｐゴシック" pitchFamily="-111" charset="-128"/>
                <a:cs typeface="ＭＳ Ｐゴシック" pitchFamily="-111" charset="-128"/>
              </a:rPr>
              <a:t>Rice’s Theorem</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be some non-trivial property of the re languages. Then</a:t>
            </a:r>
          </a:p>
          <a:p>
            <a:pPr eaLnBrk="1" hangingPunct="1">
              <a:lnSpc>
                <a:spcPct val="95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 { x | </a:t>
            </a:r>
            <a:r>
              <a:rPr lang="en-US" sz="2800" b="1" dirty="0" err="1">
                <a:ea typeface="ＭＳ Ｐゴシック" pitchFamily="-111" charset="-128"/>
                <a:cs typeface="ＭＳ Ｐゴシック" pitchFamily="-111" charset="-128"/>
              </a:rPr>
              <a:t>dom</a:t>
            </a:r>
            <a:r>
              <a:rPr lang="en-US" sz="2800" b="1" dirty="0">
                <a:ea typeface="ＭＳ Ｐゴシック" pitchFamily="-111" charset="-128"/>
                <a:cs typeface="ＭＳ Ｐゴシック" pitchFamily="-111" charset="-128"/>
              </a:rPr>
              <a:t> [x] is in P (has property P) }</a:t>
            </a:r>
          </a:p>
          <a:p>
            <a:pPr eaLnBrk="1" hangingPunct="1">
              <a:lnSpc>
                <a:spcPct val="95000"/>
              </a:lnSpc>
              <a:buFontTx/>
              <a:buNone/>
            </a:pPr>
            <a:r>
              <a:rPr lang="en-US" sz="2800" dirty="0">
                <a:ea typeface="ＭＳ Ｐゴシック" pitchFamily="-111" charset="-128"/>
                <a:cs typeface="ＭＳ Ｐゴシック" pitchFamily="-111" charset="-128"/>
              </a:rPr>
              <a:t>	is </a:t>
            </a:r>
            <a:r>
              <a:rPr lang="en-US" sz="2800" dirty="0" err="1">
                <a:ea typeface="ＭＳ Ｐゴシック" pitchFamily="-111" charset="-128"/>
                <a:cs typeface="ＭＳ Ｐゴシック" pitchFamily="-111" charset="-128"/>
              </a:rPr>
              <a:t>undecidable</a:t>
            </a:r>
            <a:r>
              <a:rPr lang="en-US" sz="2800" dirty="0">
                <a:ea typeface="ＭＳ Ｐゴシック" pitchFamily="-111" charset="-128"/>
                <a:cs typeface="ＭＳ Ｐゴシック" pitchFamily="-111" charset="-128"/>
              </a:rPr>
              <a:t>.  Note that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based purely on the domain of a function, not on any aspect of its implementation.</a:t>
            </a:r>
          </a:p>
        </p:txBody>
      </p:sp>
    </p:spTree>
    <p:extLst>
      <p:ext uri="{BB962C8B-B14F-4D97-AF65-F5344CB8AC3E}">
        <p14:creationId xmlns:p14="http://schemas.microsoft.com/office/powerpoint/2010/main" val="3324667028"/>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Date Placeholder 3"/>
          <p:cNvSpPr>
            <a:spLocks noGrp="1"/>
          </p:cNvSpPr>
          <p:nvPr>
            <p:ph type="dt" sz="quarter" idx="10"/>
          </p:nvPr>
        </p:nvSpPr>
        <p:spPr>
          <a:noFill/>
        </p:spPr>
        <p:txBody>
          <a:bodyPr/>
          <a:lstStyle/>
          <a:p>
            <a:fld id="{597D1264-81E5-074E-8C06-F315E79AA91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5875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8756" name="Slide Number Placeholder 5"/>
          <p:cNvSpPr>
            <a:spLocks noGrp="1"/>
          </p:cNvSpPr>
          <p:nvPr>
            <p:ph type="sldNum" sz="quarter" idx="12"/>
          </p:nvPr>
        </p:nvSpPr>
        <p:spPr>
          <a:noFill/>
        </p:spPr>
        <p:txBody>
          <a:bodyPr/>
          <a:lstStyle/>
          <a:p>
            <a:fld id="{D38E1AAB-C6C2-984D-9164-DB3A1A58E042}" type="slidenum">
              <a:rPr lang="en-US">
                <a:latin typeface="Arial" pitchFamily="-111" charset="0"/>
                <a:ea typeface="ＭＳ Ｐゴシック" pitchFamily="-111" charset="-128"/>
                <a:cs typeface="ＭＳ Ｐゴシック" pitchFamily="-111" charset="-128"/>
              </a:rPr>
              <a:pPr/>
              <a:t>404</a:t>
            </a:fld>
            <a:endParaRPr lang="en-US">
              <a:latin typeface="Arial" pitchFamily="-111" charset="0"/>
              <a:ea typeface="ＭＳ Ｐゴシック" pitchFamily="-111" charset="-128"/>
              <a:cs typeface="ＭＳ Ｐゴシック" pitchFamily="-111" charset="-128"/>
            </a:endParaRPr>
          </a:p>
        </p:txBody>
      </p:sp>
      <p:sp>
        <p:nvSpPr>
          <p:cNvPr id="4587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Proof-1</a:t>
            </a:r>
          </a:p>
        </p:txBody>
      </p:sp>
      <p:sp>
        <p:nvSpPr>
          <p:cNvPr id="458758" name="Rectangle 3"/>
          <p:cNvSpPr>
            <a:spLocks noGrp="1" noChangeArrowheads="1"/>
          </p:cNvSpPr>
          <p:nvPr>
            <p:ph type="body" idx="1"/>
          </p:nvPr>
        </p:nvSpPr>
        <p:spPr/>
        <p:txBody>
          <a:bodyPr/>
          <a:lstStyle/>
          <a:p>
            <a:pPr eaLnBrk="1" hangingPunct="1">
              <a:lnSpc>
                <a:spcPct val="95000"/>
              </a:lnSpc>
              <a:buFontTx/>
              <a:buNone/>
            </a:pPr>
            <a:r>
              <a:rPr lang="en-US" sz="2800" b="1" dirty="0">
                <a:ea typeface="ＭＳ Ｐゴシック" pitchFamily="-111" charset="-128"/>
                <a:cs typeface="ＭＳ Ｐゴシック" pitchFamily="-111" charset="-128"/>
              </a:rPr>
              <a:t>Proof</a:t>
            </a:r>
            <a:r>
              <a:rPr lang="en-US" sz="2800" dirty="0">
                <a:ea typeface="ＭＳ Ｐゴシック" pitchFamily="-111" charset="-128"/>
                <a:cs typeface="ＭＳ Ｐゴシック" pitchFamily="-111" charset="-128"/>
              </a:rPr>
              <a:t>:  We will assume, </a:t>
            </a:r>
            <a:r>
              <a:rPr lang="en-US" sz="2800" i="1" dirty="0" err="1">
                <a:ea typeface="ＭＳ Ｐゴシック" pitchFamily="-111" charset="-128"/>
                <a:cs typeface="ＭＳ Ｐゴシック" pitchFamily="-111" charset="-128"/>
              </a:rPr>
              <a:t>wlog</a:t>
            </a:r>
            <a:r>
              <a:rPr lang="en-US" sz="2800" dirty="0">
                <a:ea typeface="ＭＳ Ｐゴシック" pitchFamily="-111" charset="-128"/>
                <a:cs typeface="ＭＳ Ｐゴシック" pitchFamily="-111" charset="-128"/>
              </a:rPr>
              <a:t>, that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does not contain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If it does we switch our attention to the complement of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Now, since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non-trivial, there exists some language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with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[r] </a:t>
            </a:r>
            <a:r>
              <a:rPr lang="en-US" sz="2800" dirty="0">
                <a:ea typeface="ＭＳ Ｐゴシック" pitchFamily="-111" charset="-128"/>
                <a:cs typeface="ＭＳ Ｐゴシック" pitchFamily="-111" charset="-128"/>
              </a:rPr>
              <a:t>be a recursive function whose domain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is the index of a semi-decision procedure for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Suppose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were decidable.  We will use this decision procedure and the existence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to decide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a:t>
            </a:r>
          </a:p>
        </p:txBody>
      </p:sp>
    </p:spTree>
    <p:extLst>
      <p:ext uri="{BB962C8B-B14F-4D97-AF65-F5344CB8AC3E}">
        <p14:creationId xmlns:p14="http://schemas.microsoft.com/office/powerpoint/2010/main" val="3719702738"/>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Date Placeholder 3"/>
          <p:cNvSpPr>
            <a:spLocks noGrp="1"/>
          </p:cNvSpPr>
          <p:nvPr>
            <p:ph type="dt" sz="quarter" idx="10"/>
          </p:nvPr>
        </p:nvSpPr>
        <p:spPr>
          <a:noFill/>
        </p:spPr>
        <p:txBody>
          <a:bodyPr/>
          <a:lstStyle/>
          <a:p>
            <a:fld id="{47941541-3CB9-B84F-B80C-DE7790D91DE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6080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0804" name="Slide Number Placeholder 5"/>
          <p:cNvSpPr>
            <a:spLocks noGrp="1"/>
          </p:cNvSpPr>
          <p:nvPr>
            <p:ph type="sldNum" sz="quarter" idx="12"/>
          </p:nvPr>
        </p:nvSpPr>
        <p:spPr>
          <a:noFill/>
        </p:spPr>
        <p:txBody>
          <a:bodyPr/>
          <a:lstStyle/>
          <a:p>
            <a:fld id="{618A5BFB-35D9-BA4B-B2C6-AA0B5A358F61}" type="slidenum">
              <a:rPr lang="en-US">
                <a:latin typeface="Arial" pitchFamily="-111" charset="0"/>
                <a:ea typeface="ＭＳ Ｐゴシック" pitchFamily="-111" charset="-128"/>
                <a:cs typeface="ＭＳ Ｐゴシック" pitchFamily="-111" charset="-128"/>
              </a:rPr>
              <a:pPr/>
              <a:t>405</a:t>
            </a:fld>
            <a:endParaRPr lang="en-US">
              <a:latin typeface="Arial" pitchFamily="-111" charset="0"/>
              <a:ea typeface="ＭＳ Ｐゴシック" pitchFamily="-111" charset="-128"/>
              <a:cs typeface="ＭＳ Ｐゴシック" pitchFamily="-111" charset="-128"/>
            </a:endParaRPr>
          </a:p>
        </p:txBody>
      </p:sp>
      <p:sp>
        <p:nvSpPr>
          <p:cNvPr id="46080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Rice’s Proof-2</a:t>
            </a:r>
          </a:p>
        </p:txBody>
      </p:sp>
      <p:sp>
        <p:nvSpPr>
          <p:cNvPr id="460806" name="Rectangle 3"/>
          <p:cNvSpPr>
            <a:spLocks noGrp="1" noChangeArrowheads="1"/>
          </p:cNvSpPr>
          <p:nvPr>
            <p:ph type="body" idx="1"/>
          </p:nvPr>
        </p:nvSpPr>
        <p:spPr/>
        <p:txBody>
          <a:bodyPr/>
          <a:lstStyle/>
          <a:p>
            <a:pPr eaLnBrk="1" hangingPunct="1">
              <a:lnSpc>
                <a:spcPct val="95000"/>
              </a:lnSpc>
              <a:buFontTx/>
              <a:buNone/>
            </a:pPr>
            <a:r>
              <a:rPr lang="en-US" sz="14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First we define a function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for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and each function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and input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as follows.</a:t>
            </a:r>
          </a:p>
          <a:p>
            <a:pPr eaLnBrk="1" hangingPunct="1">
              <a:lnSpc>
                <a:spcPct val="95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b="1" dirty="0">
                <a:ea typeface="ＭＳ Ｐゴシック" pitchFamily="-111" charset="-128"/>
                <a:cs typeface="ＭＳ Ｐゴシック" pitchFamily="-111" charset="-128"/>
              </a:rPr>
              <a:t>( z )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 y )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r , z )</a:t>
            </a:r>
          </a:p>
          <a:p>
            <a:pPr eaLnBrk="1" hangingPunct="1">
              <a:lnSpc>
                <a:spcPct val="95000"/>
              </a:lnSpc>
              <a:buFontTx/>
              <a:buNone/>
            </a:pPr>
            <a:r>
              <a:rPr lang="en-US" sz="2800" dirty="0">
                <a:ea typeface="ＭＳ Ｐゴシック" pitchFamily="-111" charset="-128"/>
                <a:cs typeface="ＭＳ Ｐゴシック" pitchFamily="-111" charset="-128"/>
              </a:rPr>
              <a:t>	The domain of this function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if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 otherwise it’s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Now if we can determine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 we can use this algorithm to decide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merely by applying it to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An answer as to whether or not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has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also the correct answer as to whether or not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a:t>
            </a:r>
          </a:p>
        </p:txBody>
      </p:sp>
    </p:spTree>
    <p:extLst>
      <p:ext uri="{BB962C8B-B14F-4D97-AF65-F5344CB8AC3E}">
        <p14:creationId xmlns:p14="http://schemas.microsoft.com/office/powerpoint/2010/main" val="737019768"/>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Date Placeholder 3"/>
          <p:cNvSpPr>
            <a:spLocks noGrp="1"/>
          </p:cNvSpPr>
          <p:nvPr>
            <p:ph type="dt" sz="quarter" idx="10"/>
          </p:nvPr>
        </p:nvSpPr>
        <p:spPr>
          <a:noFill/>
        </p:spPr>
        <p:txBody>
          <a:bodyPr/>
          <a:lstStyle/>
          <a:p>
            <a:fld id="{98500F8B-32D1-2443-92E1-4A5373292E2B}"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6285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2852" name="Slide Number Placeholder 5"/>
          <p:cNvSpPr>
            <a:spLocks noGrp="1"/>
          </p:cNvSpPr>
          <p:nvPr>
            <p:ph type="sldNum" sz="quarter" idx="12"/>
          </p:nvPr>
        </p:nvSpPr>
        <p:spPr>
          <a:noFill/>
        </p:spPr>
        <p:txBody>
          <a:bodyPr/>
          <a:lstStyle/>
          <a:p>
            <a:fld id="{DD03C032-59EF-FF46-93F2-B41E077DEDFF}" type="slidenum">
              <a:rPr lang="en-US">
                <a:latin typeface="Arial" pitchFamily="-111" charset="0"/>
                <a:ea typeface="ＭＳ Ｐゴシック" pitchFamily="-111" charset="-128"/>
                <a:cs typeface="ＭＳ Ｐゴシック" pitchFamily="-111" charset="-128"/>
              </a:rPr>
              <a:pPr/>
              <a:t>406</a:t>
            </a:fld>
            <a:endParaRPr lang="en-US">
              <a:latin typeface="Arial" pitchFamily="-111" charset="0"/>
              <a:ea typeface="ＭＳ Ｐゴシック" pitchFamily="-111" charset="-128"/>
              <a:cs typeface="ＭＳ Ｐゴシック" pitchFamily="-111" charset="-128"/>
            </a:endParaRPr>
          </a:p>
        </p:txBody>
      </p:sp>
      <p:sp>
        <p:nvSpPr>
          <p:cNvPr id="46285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Rice’s Proof-3</a:t>
            </a:r>
          </a:p>
        </p:txBody>
      </p:sp>
      <p:sp>
        <p:nvSpPr>
          <p:cNvPr id="462854" name="Rectangle 3"/>
          <p:cNvSpPr>
            <a:spLocks noGrp="1" noChangeArrowheads="1"/>
          </p:cNvSpPr>
          <p:nvPr>
            <p:ph type="body" idx="1"/>
          </p:nvPr>
        </p:nvSpPr>
        <p:spPr/>
        <p:txBody>
          <a:bodyPr/>
          <a:lstStyle/>
          <a:p>
            <a:pPr eaLnBrk="1" hangingPunct="1">
              <a:lnSpc>
                <a:spcPct val="95000"/>
              </a:lnSpc>
              <a:buFontTx/>
              <a:buNone/>
            </a:pPr>
            <a:r>
              <a:rPr lang="en-US" sz="14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Thus, there can be no decision procedure for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And consequently, there can be no decision procedure for any non-trivial property of re languages.</a:t>
            </a: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800" dirty="0">
                <a:ea typeface="ＭＳ Ｐゴシック" pitchFamily="-111" charset="-128"/>
                <a:cs typeface="ＭＳ Ｐゴシック" pitchFamily="-111" charset="-128"/>
              </a:rPr>
              <a:t>	Note: This does not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trivial, nor does it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can differentiate indices that converge for precisely the same values.</a:t>
            </a:r>
          </a:p>
          <a:p>
            <a:pPr eaLnBrk="1" hangingPunct="1">
              <a:lnSpc>
                <a:spcPct val="95000"/>
              </a:lnSpc>
              <a:buFontTx/>
              <a:buNone/>
            </a:pPr>
            <a:endParaRPr lang="en-US" sz="2800"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32116143"/>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itle 1"/>
          <p:cNvSpPr>
            <a:spLocks noGrp="1"/>
          </p:cNvSpPr>
          <p:nvPr>
            <p:ph type="title"/>
          </p:nvPr>
        </p:nvSpPr>
        <p:spPr/>
        <p:txBody>
          <a:bodyPr/>
          <a:lstStyle/>
          <a:p>
            <a:r>
              <a:rPr lang="en-US">
                <a:ea typeface="ＭＳ Ｐゴシック" pitchFamily="-111" charset="-128"/>
                <a:cs typeface="ＭＳ Ｐゴシック" pitchFamily="-111" charset="-128"/>
              </a:rPr>
              <a:t>I/O Property</a:t>
            </a:r>
          </a:p>
        </p:txBody>
      </p:sp>
      <p:sp>
        <p:nvSpPr>
          <p:cNvPr id="464899" name="Content Placeholder 2"/>
          <p:cNvSpPr>
            <a:spLocks noGrp="1"/>
          </p:cNvSpPr>
          <p:nvPr>
            <p:ph idx="1"/>
          </p:nvPr>
        </p:nvSpPr>
        <p:spPr/>
        <p:txBody>
          <a:bodyPr/>
          <a:lstStyle/>
          <a:p>
            <a:pPr eaLnBrk="1" hangingPunct="1">
              <a:lnSpc>
                <a:spcPct val="80000"/>
              </a:lnSpc>
            </a:pPr>
            <a:r>
              <a:rPr lang="en-US" sz="2400" dirty="0">
                <a:ea typeface="ＭＳ Ｐゴシック" pitchFamily="-111" charset="-128"/>
                <a:cs typeface="ＭＳ Ｐゴシック" pitchFamily="-111" charset="-128"/>
              </a:rPr>
              <a:t>An I/O property,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of indices of recursive function is one that cannot differentiate indices of functions that produce precisely the same value for each input. </a:t>
            </a:r>
          </a:p>
          <a:p>
            <a:pPr eaLnBrk="1" hangingPunct="1">
              <a:lnSpc>
                <a:spcPct val="80000"/>
              </a:lnSpc>
            </a:pPr>
            <a:r>
              <a:rPr lang="en-US" sz="2400" dirty="0">
                <a:ea typeface="ＭＳ Ｐゴシック" pitchFamily="-111" charset="-128"/>
                <a:cs typeface="ＭＳ Ｐゴシック" pitchFamily="-111" charset="-128"/>
              </a:rPr>
              <a:t>This means that if two indices,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are such that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rPr>
              <a:t> converge on the same inputs and, when they converge, produce precisely the same result, then both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must have property </a:t>
            </a:r>
            <a:r>
              <a:rPr lang="en-US" sz="20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or neither one has this property.</a:t>
            </a:r>
          </a:p>
          <a:p>
            <a:pPr eaLnBrk="1" hangingPunct="1">
              <a:lnSpc>
                <a:spcPct val="80000"/>
              </a:lnSpc>
            </a:pPr>
            <a:r>
              <a:rPr lang="en-US" sz="2400" dirty="0">
                <a:ea typeface="ＭＳ Ｐゴシック" pitchFamily="-111" charset="-128"/>
                <a:cs typeface="ＭＳ Ｐゴシック" pitchFamily="-111" charset="-128"/>
              </a:rPr>
              <a:t>Note that any I/O property of recursive function indices also defines a property of re languages, since the domains of functions with the same I/O behavior are equal. However, not all properties of re languages are I/O properties.</a:t>
            </a:r>
          </a:p>
        </p:txBody>
      </p:sp>
      <p:sp>
        <p:nvSpPr>
          <p:cNvPr id="464900" name="Date Placeholder 3"/>
          <p:cNvSpPr>
            <a:spLocks noGrp="1"/>
          </p:cNvSpPr>
          <p:nvPr>
            <p:ph type="dt" sz="quarter" idx="10"/>
          </p:nvPr>
        </p:nvSpPr>
        <p:spPr>
          <a:noFill/>
        </p:spPr>
        <p:txBody>
          <a:bodyPr/>
          <a:lstStyle/>
          <a:p>
            <a:fld id="{51B6A5D6-838C-B74F-AA0C-D724B7D2A28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649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4902" name="Slide Number Placeholder 5"/>
          <p:cNvSpPr>
            <a:spLocks noGrp="1"/>
          </p:cNvSpPr>
          <p:nvPr>
            <p:ph type="sldNum" sz="quarter" idx="12"/>
          </p:nvPr>
        </p:nvSpPr>
        <p:spPr>
          <a:noFill/>
        </p:spPr>
        <p:txBody>
          <a:bodyPr/>
          <a:lstStyle/>
          <a:p>
            <a:fld id="{87F41FD4-203A-074E-ABFD-B2176BD318A9}" type="slidenum">
              <a:rPr lang="en-US">
                <a:latin typeface="Arial" pitchFamily="-111" charset="0"/>
                <a:ea typeface="ＭＳ Ｐゴシック" pitchFamily="-111" charset="-128"/>
                <a:cs typeface="ＭＳ Ｐゴシック" pitchFamily="-111" charset="-128"/>
              </a:rPr>
              <a:pPr/>
              <a:t>407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20988343"/>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Title 1"/>
          <p:cNvSpPr>
            <a:spLocks noGrp="1"/>
          </p:cNvSpPr>
          <p:nvPr>
            <p:ph type="title"/>
          </p:nvPr>
        </p:nvSpPr>
        <p:spPr/>
        <p:txBody>
          <a:bodyPr/>
          <a:lstStyle/>
          <a:p>
            <a:r>
              <a:rPr lang="en-US">
                <a:ea typeface="ＭＳ Ｐゴシック" pitchFamily="-111" charset="-128"/>
                <a:cs typeface="ＭＳ Ｐゴシック" pitchFamily="-111" charset="-128"/>
              </a:rPr>
              <a:t>Strong Rice’s Theorem</a:t>
            </a:r>
          </a:p>
        </p:txBody>
      </p:sp>
      <p:sp>
        <p:nvSpPr>
          <p:cNvPr id="465923" name="Content Placeholder 2"/>
          <p:cNvSpPr>
            <a:spLocks noGrp="1"/>
          </p:cNvSpPr>
          <p:nvPr>
            <p:ph idx="1"/>
          </p:nvPr>
        </p:nvSpPr>
        <p:spPr/>
        <p:txBody>
          <a:bodyPr/>
          <a:lstStyle/>
          <a:p>
            <a:pPr eaLnBrk="1" hangingPunct="1">
              <a:lnSpc>
                <a:spcPct val="95000"/>
              </a:lnSpc>
              <a:buFontTx/>
              <a:buNone/>
            </a:pPr>
            <a:r>
              <a:rPr lang="en-US" b="1" dirty="0">
                <a:ea typeface="ＭＳ Ｐゴシック" pitchFamily="-111" charset="-128"/>
                <a:cs typeface="ＭＳ Ｐゴシック" pitchFamily="-111" charset="-128"/>
              </a:rPr>
              <a:t>Rice’s Theorem</a:t>
            </a:r>
            <a:r>
              <a:rPr lang="en-US" dirty="0">
                <a:ea typeface="ＭＳ Ｐゴシック" pitchFamily="-111" charset="-128"/>
                <a:cs typeface="ＭＳ Ｐゴシック" pitchFamily="-111" charset="-128"/>
              </a:rPr>
              <a:t>: Let </a:t>
            </a:r>
            <a:r>
              <a:rPr lang="en-US" sz="3600" b="1"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be some non-trivial I/O property of the indices of recursive functions. Then</a:t>
            </a:r>
          </a:p>
          <a:p>
            <a:pPr eaLnBrk="1" hangingPunct="1">
              <a:lnSpc>
                <a:spcPct val="95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 { x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rPr>
              <a:t> has property </a:t>
            </a:r>
            <a:r>
              <a:rPr lang="en-US" sz="3600" b="1"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a:t>
            </a:r>
          </a:p>
          <a:p>
            <a:pPr eaLnBrk="1" hangingPunct="1">
              <a:lnSpc>
                <a:spcPct val="95000"/>
              </a:lnSpc>
              <a:buFontTx/>
              <a:buNone/>
            </a:pPr>
            <a:r>
              <a:rPr lang="en-US" dirty="0">
                <a:ea typeface="ＭＳ Ｐゴシック" pitchFamily="-111" charset="-128"/>
                <a:cs typeface="ＭＳ Ｐゴシック" pitchFamily="-111" charset="-128"/>
              </a:rPr>
              <a:t>	is </a:t>
            </a:r>
            <a:r>
              <a:rPr lang="en-US" dirty="0" err="1">
                <a:ea typeface="ＭＳ Ｐゴシック" pitchFamily="-111" charset="-128"/>
                <a:cs typeface="ＭＳ Ｐゴシック" pitchFamily="-111" charset="-128"/>
              </a:rPr>
              <a:t>undecidable</a:t>
            </a:r>
            <a:r>
              <a:rPr lang="en-US" dirty="0">
                <a:ea typeface="ＭＳ Ｐゴシック" pitchFamily="-111" charset="-128"/>
                <a:cs typeface="ＭＳ Ｐゴシック" pitchFamily="-111" charset="-128"/>
              </a:rPr>
              <a:t>.  Note that membership in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is based purely on the input/output behavior of a function, not on any aspect of its implementation.</a:t>
            </a:r>
          </a:p>
        </p:txBody>
      </p:sp>
      <p:sp>
        <p:nvSpPr>
          <p:cNvPr id="465924" name="Date Placeholder 3"/>
          <p:cNvSpPr>
            <a:spLocks noGrp="1"/>
          </p:cNvSpPr>
          <p:nvPr>
            <p:ph type="dt" sz="quarter" idx="10"/>
          </p:nvPr>
        </p:nvSpPr>
        <p:spPr>
          <a:noFill/>
        </p:spPr>
        <p:txBody>
          <a:bodyPr/>
          <a:lstStyle/>
          <a:p>
            <a:fld id="{378417F9-A86B-E846-9F9B-732B0B3FC9F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6592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5926" name="Slide Number Placeholder 5"/>
          <p:cNvSpPr>
            <a:spLocks noGrp="1"/>
          </p:cNvSpPr>
          <p:nvPr>
            <p:ph type="sldNum" sz="quarter" idx="12"/>
          </p:nvPr>
        </p:nvSpPr>
        <p:spPr>
          <a:noFill/>
        </p:spPr>
        <p:txBody>
          <a:bodyPr/>
          <a:lstStyle/>
          <a:p>
            <a:fld id="{46A67C81-41ED-5940-83CB-8ED8033682B5}" type="slidenum">
              <a:rPr lang="en-US">
                <a:latin typeface="Arial" pitchFamily="-111" charset="0"/>
                <a:ea typeface="ＭＳ Ｐゴシック" pitchFamily="-111" charset="-128"/>
                <a:cs typeface="ＭＳ Ｐゴシック" pitchFamily="-111" charset="-128"/>
              </a:rPr>
              <a:pPr/>
              <a:t>408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42637410"/>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Title 1"/>
          <p:cNvSpPr>
            <a:spLocks noGrp="1"/>
          </p:cNvSpPr>
          <p:nvPr>
            <p:ph type="title"/>
          </p:nvPr>
        </p:nvSpPr>
        <p:spPr/>
        <p:txBody>
          <a:bodyPr/>
          <a:lstStyle/>
          <a:p>
            <a:r>
              <a:rPr lang="en-US">
                <a:ea typeface="ＭＳ Ｐゴシック" pitchFamily="-111" charset="-128"/>
                <a:cs typeface="ＭＳ Ｐゴシック" pitchFamily="-111" charset="-128"/>
              </a:rPr>
              <a:t>Strong Rice’s Proof</a:t>
            </a:r>
          </a:p>
        </p:txBody>
      </p:sp>
      <p:sp>
        <p:nvSpPr>
          <p:cNvPr id="466947" name="Content Placeholder 2"/>
          <p:cNvSpPr>
            <a:spLocks noGrp="1"/>
          </p:cNvSpPr>
          <p:nvPr>
            <p:ph idx="1"/>
          </p:nvPr>
        </p:nvSpPr>
        <p:spPr/>
        <p:txBody>
          <a:bodyPr/>
          <a:lstStyle/>
          <a:p>
            <a:pPr>
              <a:spcBef>
                <a:spcPct val="50000"/>
              </a:spcBef>
            </a:pPr>
            <a:r>
              <a:rPr lang="en-US" dirty="0">
                <a:ea typeface="ＭＳ Ｐゴシック" pitchFamily="-111" charset="-128"/>
                <a:cs typeface="ＭＳ Ｐゴシック" pitchFamily="-111" charset="-128"/>
              </a:rPr>
              <a:t>Given </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y</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is in the set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dirty="0">
                <a:ea typeface="ＭＳ Ｐゴシック" pitchFamily="-111" charset="-128"/>
                <a:cs typeface="ＭＳ Ｐゴシック" pitchFamily="-111" charset="-128"/>
                <a:sym typeface="Symbol" pitchFamily="-111" charset="2"/>
              </a:rPr>
              <a:t> has property </a:t>
            </a:r>
            <a:r>
              <a:rPr lang="en-US" b="1"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define the function </a:t>
            </a:r>
            <a:br>
              <a:rPr lang="en-US" dirty="0">
                <a:ea typeface="ＭＳ Ｐゴシック" pitchFamily="-111" charset="-128"/>
                <a:cs typeface="ＭＳ Ｐゴシック" pitchFamily="-111" charset="-128"/>
                <a:sym typeface="Symbol" pitchFamily="-111" charset="2"/>
              </a:rPr>
            </a:b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p>
          <a:p>
            <a:pPr>
              <a:spcBef>
                <a:spcPct val="50000"/>
              </a:spcBef>
              <a:buFontTx/>
              <a:buNone/>
            </a:pPr>
            <a:endParaRPr lang="en-US" dirty="0">
              <a:ea typeface="ＭＳ Ｐゴシック" pitchFamily="-111" charset="-128"/>
              <a:cs typeface="ＭＳ Ｐゴシック" pitchFamily="-111" charset="-128"/>
              <a:sym typeface="Symbol" pitchFamily="-111" charset="2"/>
            </a:endParaRPr>
          </a:p>
          <a:p>
            <a:pPr>
              <a:spcBef>
                <a:spcPct val="50000"/>
              </a:spcBef>
            </a:pP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if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  if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Thus,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a:t>
            </a:r>
            <a:r>
              <a:rPr lang="en-US" dirty="0" err="1">
                <a:ea typeface="ＭＳ Ｐゴシック" pitchFamily="-111" charset="-128"/>
                <a:cs typeface="ＭＳ Ｐゴシック" pitchFamily="-111" charset="-128"/>
                <a:sym typeface="Symbol" pitchFamily="-111" charset="2"/>
              </a:rPr>
              <a:t>iff</a:t>
            </a:r>
            <a:r>
              <a:rPr lang="en-US"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dirty="0">
                <a:ea typeface="ＭＳ Ｐゴシック" pitchFamily="-111" charset="-128"/>
                <a:cs typeface="ＭＳ Ｐゴシック" pitchFamily="-111" charset="-128"/>
                <a:sym typeface="Symbol" pitchFamily="-111" charset="2"/>
              </a:rPr>
              <a:t> has property </a:t>
            </a:r>
            <a:r>
              <a:rPr lang="en-US" dirty="0">
                <a:latin typeface="Script MT Bold" charset="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 and so </a:t>
            </a:r>
            <a:br>
              <a:rPr lang="en-US"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K</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a:t>
            </a:r>
          </a:p>
        </p:txBody>
      </p:sp>
      <p:sp>
        <p:nvSpPr>
          <p:cNvPr id="466948" name="Date Placeholder 3"/>
          <p:cNvSpPr>
            <a:spLocks noGrp="1"/>
          </p:cNvSpPr>
          <p:nvPr>
            <p:ph type="dt" sz="quarter" idx="10"/>
          </p:nvPr>
        </p:nvSpPr>
        <p:spPr>
          <a:noFill/>
        </p:spPr>
        <p:txBody>
          <a:bodyPr/>
          <a:lstStyle/>
          <a:p>
            <a:fld id="{19EA7260-9391-9942-A319-7FB74BE5336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6694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6950" name="Slide Number Placeholder 5"/>
          <p:cNvSpPr>
            <a:spLocks noGrp="1"/>
          </p:cNvSpPr>
          <p:nvPr>
            <p:ph type="sldNum" sz="quarter" idx="12"/>
          </p:nvPr>
        </p:nvSpPr>
        <p:spPr>
          <a:noFill/>
        </p:spPr>
        <p:txBody>
          <a:bodyPr/>
          <a:lstStyle/>
          <a:p>
            <a:fld id="{FB3955F3-36F4-E447-9BBB-96C609364E5A}" type="slidenum">
              <a:rPr lang="en-US">
                <a:latin typeface="Arial" pitchFamily="-111" charset="0"/>
                <a:ea typeface="ＭＳ Ｐゴシック" pitchFamily="-111" charset="-128"/>
                <a:cs typeface="ＭＳ Ｐゴシック" pitchFamily="-111" charset="-128"/>
              </a:rPr>
              <a:pPr/>
              <a:t>409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65445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Regular Languages # 4</a:t>
            </a:r>
          </a:p>
        </p:txBody>
      </p:sp>
      <p:sp>
        <p:nvSpPr>
          <p:cNvPr id="144387" name="Content Placeholder 2"/>
          <p:cNvSpPr>
            <a:spLocks noGrp="1"/>
          </p:cNvSpPr>
          <p:nvPr>
            <p:ph idx="1"/>
          </p:nvPr>
        </p:nvSpPr>
        <p:spPr/>
        <p:txBody>
          <a:bodyPr/>
          <a:lstStyle/>
          <a:p>
            <a:r>
              <a:rPr lang="en-US" dirty="0"/>
              <a:t>Grammars </a:t>
            </a:r>
          </a:p>
          <a:p>
            <a:pPr lvl="1"/>
            <a:r>
              <a:rPr lang="en-US" sz="2400" dirty="0"/>
              <a:t>Definition of grammar and notions of derivation and language </a:t>
            </a:r>
          </a:p>
          <a:p>
            <a:pPr lvl="1"/>
            <a:r>
              <a:rPr lang="en-US" sz="2400" dirty="0"/>
              <a:t>Restricted grammars: Regular (right and left linear)</a:t>
            </a:r>
          </a:p>
          <a:p>
            <a:pPr lvl="1"/>
            <a:r>
              <a:rPr lang="en-US" sz="2400" dirty="0"/>
              <a:t>Why you can’t mix right and left linear and stay in Regular domain </a:t>
            </a:r>
          </a:p>
          <a:p>
            <a:pPr lvl="1"/>
            <a:r>
              <a:rPr lang="en-US" sz="2400" dirty="0"/>
              <a:t>Relation of regular grammars to finite state automata </a:t>
            </a:r>
          </a:p>
          <a:p>
            <a:endParaRPr lang="en-US" sz="1400" dirty="0">
              <a:latin typeface="Arial" charset="0"/>
              <a:ea typeface="MS PGothic" charset="0"/>
            </a:endParaRP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4/7/19</a:t>
            </a:fld>
            <a:endParaRPr lang="en-US"/>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41</a:t>
            </a:fld>
            <a:endParaRPr lang="en-US"/>
          </a:p>
        </p:txBody>
      </p:sp>
      <p:sp>
        <p:nvSpPr>
          <p:cNvPr id="7" name="Footer Placeholder 2">
            <a:extLst>
              <a:ext uri="{FF2B5EF4-FFF2-40B4-BE49-F238E27FC236}">
                <a16:creationId xmlns:a16="http://schemas.microsoft.com/office/drawing/2014/main" id="{4DEFC3B3-DDC9-BB4D-86C9-19C98EB988C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758061783"/>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itle 6"/>
          <p:cNvSpPr>
            <a:spLocks noGrp="1"/>
          </p:cNvSpPr>
          <p:nvPr>
            <p:ph type="title"/>
          </p:nvPr>
        </p:nvSpPr>
        <p:spPr/>
        <p:txBody>
          <a:bodyPr/>
          <a:lstStyle/>
          <a:p>
            <a:r>
              <a:rPr lang="en-US">
                <a:ea typeface="ＭＳ Ｐゴシック" pitchFamily="-111" charset="-128"/>
                <a:cs typeface="ＭＳ Ｐゴシック" pitchFamily="-111" charset="-128"/>
              </a:rPr>
              <a:t>Picture Proof</a:t>
            </a:r>
          </a:p>
        </p:txBody>
      </p:sp>
      <p:sp>
        <p:nvSpPr>
          <p:cNvPr id="467971" name="Date Placeholder 3"/>
          <p:cNvSpPr>
            <a:spLocks noGrp="1"/>
          </p:cNvSpPr>
          <p:nvPr>
            <p:ph type="dt" sz="quarter" idx="10"/>
          </p:nvPr>
        </p:nvSpPr>
        <p:spPr>
          <a:noFill/>
        </p:spPr>
        <p:txBody>
          <a:bodyPr/>
          <a:lstStyle/>
          <a:p>
            <a:fld id="{B38C4AC9-7F0C-2945-90A9-2DEDF8C05F6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6797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7973" name="Slide Number Placeholder 5"/>
          <p:cNvSpPr>
            <a:spLocks noGrp="1"/>
          </p:cNvSpPr>
          <p:nvPr>
            <p:ph type="sldNum" sz="quarter" idx="12"/>
          </p:nvPr>
        </p:nvSpPr>
        <p:spPr>
          <a:noFill/>
        </p:spPr>
        <p:txBody>
          <a:bodyPr/>
          <a:lstStyle/>
          <a:p>
            <a:fld id="{F6EBEF3E-4ECC-1B48-9E36-5902E056C32B}" type="slidenum">
              <a:rPr lang="en-US">
                <a:latin typeface="Arial" pitchFamily="-111" charset="0"/>
                <a:ea typeface="ＭＳ Ｐゴシック" pitchFamily="-111" charset="-128"/>
                <a:cs typeface="ＭＳ Ｐゴシック" pitchFamily="-111" charset="-128"/>
              </a:rPr>
              <a:pPr/>
              <a:t>410</a:t>
            </a:fld>
            <a:endParaRPr lang="en-US">
              <a:latin typeface="Arial" pitchFamily="-111" charset="0"/>
              <a:ea typeface="ＭＳ Ｐゴシック" pitchFamily="-111" charset="-128"/>
              <a:cs typeface="ＭＳ Ｐゴシック" pitchFamily="-111" charset="-128"/>
            </a:endParaRPr>
          </a:p>
        </p:txBody>
      </p:sp>
      <p:sp>
        <p:nvSpPr>
          <p:cNvPr id="467974" name="Rectangle 4"/>
          <p:cNvSpPr>
            <a:spLocks noChangeArrowheads="1"/>
          </p:cNvSpPr>
          <p:nvPr/>
        </p:nvSpPr>
        <p:spPr bwMode="auto">
          <a:xfrm>
            <a:off x="1311275" y="1905000"/>
            <a:ext cx="4310063" cy="2530475"/>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5" name="Rectangle 5"/>
          <p:cNvSpPr>
            <a:spLocks noChangeArrowheads="1"/>
          </p:cNvSpPr>
          <p:nvPr/>
        </p:nvSpPr>
        <p:spPr bwMode="auto">
          <a:xfrm>
            <a:off x="2073275" y="2057400"/>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6" name="Line 6"/>
          <p:cNvSpPr>
            <a:spLocks noChangeShapeType="1"/>
          </p:cNvSpPr>
          <p:nvPr/>
        </p:nvSpPr>
        <p:spPr bwMode="auto">
          <a:xfrm>
            <a:off x="1768475" y="23622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7" name="Line 7"/>
          <p:cNvSpPr>
            <a:spLocks noChangeShapeType="1"/>
          </p:cNvSpPr>
          <p:nvPr/>
        </p:nvSpPr>
        <p:spPr bwMode="auto">
          <a:xfrm>
            <a:off x="1768475" y="28194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8" name="Text Box 8"/>
          <p:cNvSpPr txBox="1">
            <a:spLocks noChangeArrowheads="1"/>
          </p:cNvSpPr>
          <p:nvPr/>
        </p:nvSpPr>
        <p:spPr bwMode="auto">
          <a:xfrm>
            <a:off x="1387475" y="21621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x</a:t>
            </a:r>
          </a:p>
        </p:txBody>
      </p:sp>
      <p:sp>
        <p:nvSpPr>
          <p:cNvPr id="467979" name="Text Box 9"/>
          <p:cNvSpPr txBox="1">
            <a:spLocks noChangeArrowheads="1"/>
          </p:cNvSpPr>
          <p:nvPr/>
        </p:nvSpPr>
        <p:spPr bwMode="auto">
          <a:xfrm>
            <a:off x="1387475" y="2605088"/>
            <a:ext cx="304800" cy="3667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y</a:t>
            </a:r>
          </a:p>
        </p:txBody>
      </p:sp>
      <p:sp>
        <p:nvSpPr>
          <p:cNvPr id="467980" name="Text Box 10"/>
          <p:cNvSpPr txBox="1">
            <a:spLocks noChangeArrowheads="1"/>
          </p:cNvSpPr>
          <p:nvPr/>
        </p:nvSpPr>
        <p:spPr bwMode="auto">
          <a:xfrm>
            <a:off x="2301875" y="23622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x</a:t>
            </a:r>
            <a:r>
              <a:rPr lang="en-US" b="1" baseline="30000">
                <a:latin typeface="Trebuchet MS" pitchFamily="-111" charset="0"/>
                <a:sym typeface="Symbol" pitchFamily="-111" charset="2"/>
              </a:rPr>
              <a:t>(y)</a:t>
            </a:r>
          </a:p>
        </p:txBody>
      </p:sp>
      <p:sp>
        <p:nvSpPr>
          <p:cNvPr id="467981" name="Rectangle 11"/>
          <p:cNvSpPr>
            <a:spLocks noChangeArrowheads="1"/>
          </p:cNvSpPr>
          <p:nvPr/>
        </p:nvSpPr>
        <p:spPr bwMode="auto">
          <a:xfrm>
            <a:off x="4054475" y="3190875"/>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82" name="Text Box 12"/>
          <p:cNvSpPr txBox="1">
            <a:spLocks noChangeArrowheads="1"/>
          </p:cNvSpPr>
          <p:nvPr/>
        </p:nvSpPr>
        <p:spPr bwMode="auto">
          <a:xfrm>
            <a:off x="4359275" y="38100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r</a:t>
            </a:r>
            <a:r>
              <a:rPr lang="en-US" b="1" baseline="30000">
                <a:latin typeface="Trebuchet MS" pitchFamily="-111" charset="0"/>
                <a:sym typeface="Symbol" pitchFamily="-111" charset="2"/>
              </a:rPr>
              <a:t>(z)</a:t>
            </a:r>
          </a:p>
        </p:txBody>
      </p:sp>
      <p:sp>
        <p:nvSpPr>
          <p:cNvPr id="467983" name="Line 13"/>
          <p:cNvSpPr>
            <a:spLocks noChangeShapeType="1"/>
          </p:cNvSpPr>
          <p:nvPr/>
        </p:nvSpPr>
        <p:spPr bwMode="auto">
          <a:xfrm>
            <a:off x="3292475" y="2590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4" name="Line 14"/>
          <p:cNvSpPr>
            <a:spLocks noChangeShapeType="1"/>
          </p:cNvSpPr>
          <p:nvPr/>
        </p:nvSpPr>
        <p:spPr bwMode="auto">
          <a:xfrm>
            <a:off x="3673475" y="2590800"/>
            <a:ext cx="0" cy="11430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5" name="Line 15"/>
          <p:cNvSpPr>
            <a:spLocks noChangeShapeType="1"/>
          </p:cNvSpPr>
          <p:nvPr/>
        </p:nvSpPr>
        <p:spPr bwMode="auto">
          <a:xfrm>
            <a:off x="3673475" y="3733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6" name="Line 16"/>
          <p:cNvSpPr>
            <a:spLocks noChangeShapeType="1"/>
          </p:cNvSpPr>
          <p:nvPr/>
        </p:nvSpPr>
        <p:spPr bwMode="auto">
          <a:xfrm>
            <a:off x="930275" y="4038600"/>
            <a:ext cx="3124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7" name="Text Box 17"/>
          <p:cNvSpPr txBox="1">
            <a:spLocks noChangeArrowheads="1"/>
          </p:cNvSpPr>
          <p:nvPr/>
        </p:nvSpPr>
        <p:spPr bwMode="auto">
          <a:xfrm>
            <a:off x="685800" y="39274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z</a:t>
            </a:r>
          </a:p>
        </p:txBody>
      </p:sp>
      <p:sp>
        <p:nvSpPr>
          <p:cNvPr id="467988" name="Line 18"/>
          <p:cNvSpPr>
            <a:spLocks noChangeShapeType="1"/>
          </p:cNvSpPr>
          <p:nvPr/>
        </p:nvSpPr>
        <p:spPr bwMode="auto">
          <a:xfrm>
            <a:off x="5273675" y="4038600"/>
            <a:ext cx="990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9" name="Text Box 20"/>
          <p:cNvSpPr txBox="1">
            <a:spLocks noChangeArrowheads="1"/>
          </p:cNvSpPr>
          <p:nvPr/>
        </p:nvSpPr>
        <p:spPr bwMode="auto">
          <a:xfrm>
            <a:off x="5730875" y="4216400"/>
            <a:ext cx="2938463" cy="14462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dirty="0" err="1">
                <a:latin typeface="Trebuchet MS" pitchFamily="-111" charset="0"/>
                <a:sym typeface="Symbol" pitchFamily="-111" charset="2"/>
              </a:rPr>
              <a:t>dom</a:t>
            </a:r>
            <a:r>
              <a:rPr lang="en-US" b="1" baseline="30000" dirty="0">
                <a:latin typeface="Trebuchet MS" pitchFamily="-111" charset="0"/>
                <a:sym typeface="Symbol" pitchFamily="-111" charset="2"/>
              </a:rPr>
              <a:t>(</a:t>
            </a:r>
            <a:r>
              <a:rPr lang="en-US" b="1" baseline="30000" dirty="0" err="1">
                <a:latin typeface="Trebuchet MS" pitchFamily="-111" charset="0"/>
                <a:sym typeface="Symbol" pitchFamily="-111" charset="2"/>
              </a:rPr>
              <a:t>f</a:t>
            </a:r>
            <a:r>
              <a:rPr lang="en-US" b="1" baseline="-25000" dirty="0" err="1">
                <a:latin typeface="Trebuchet MS" pitchFamily="-111" charset="0"/>
                <a:sym typeface="Symbol" pitchFamily="-111" charset="2"/>
              </a:rPr>
              <a:t>x,y,r</a:t>
            </a:r>
            <a:r>
              <a:rPr lang="en-US" b="1" baseline="30000" dirty="0">
                <a:latin typeface="Trebuchet MS" pitchFamily="-111" charset="0"/>
                <a:sym typeface="Symbol" pitchFamily="-111" charset="2"/>
              </a:rPr>
              <a:t>)= If </a:t>
            </a:r>
            <a:r>
              <a:rPr lang="en-US" b="1" baseline="-25000" dirty="0">
                <a:latin typeface="Trebuchet MS" pitchFamily="-111" charset="0"/>
                <a:sym typeface="Symbol" pitchFamily="-111" charset="2"/>
              </a:rPr>
              <a:t>x</a:t>
            </a:r>
            <a:r>
              <a:rPr lang="en-US" b="1" baseline="30000" dirty="0">
                <a:latin typeface="Trebuchet MS" pitchFamily="-111" charset="0"/>
                <a:sym typeface="Symbol" pitchFamily="-111" charset="2"/>
              </a:rPr>
              <a:t>(y) </a:t>
            </a:r>
          </a:p>
          <a:p>
            <a:pPr eaLnBrk="0" hangingPunct="0">
              <a:spcBef>
                <a:spcPct val="50000"/>
              </a:spcBef>
            </a:pPr>
            <a:r>
              <a:rPr lang="en-US" b="1" baseline="30000" dirty="0" err="1">
                <a:solidFill>
                  <a:srgbClr val="0000FF"/>
                </a:solidFill>
                <a:latin typeface="Trebuchet MS" pitchFamily="-111" charset="0"/>
                <a:sym typeface="Symbol" pitchFamily="-111" charset="2"/>
              </a:rPr>
              <a:t>rng</a:t>
            </a:r>
            <a:r>
              <a:rPr lang="en-US" b="1" baseline="30000" dirty="0">
                <a:solidFill>
                  <a:srgbClr val="0000FF"/>
                </a:solidFill>
                <a:latin typeface="Trebuchet MS" pitchFamily="-111" charset="0"/>
                <a:sym typeface="Symbol" pitchFamily="-111" charset="2"/>
              </a:rPr>
              <a:t>(</a:t>
            </a:r>
            <a:r>
              <a:rPr lang="en-US" b="1" baseline="30000" dirty="0" err="1">
                <a:solidFill>
                  <a:srgbClr val="0000FF"/>
                </a:solidFill>
                <a:latin typeface="Trebuchet MS" pitchFamily="-111" charset="0"/>
                <a:sym typeface="Symbol" pitchFamily="-111" charset="2"/>
              </a:rPr>
              <a:t>f</a:t>
            </a:r>
            <a:r>
              <a:rPr lang="en-US" b="1" baseline="-25000" dirty="0" err="1">
                <a:solidFill>
                  <a:srgbClr val="0000FF"/>
                </a:solidFill>
                <a:latin typeface="Trebuchet MS" pitchFamily="-111" charset="0"/>
                <a:sym typeface="Symbol" pitchFamily="-111" charset="2"/>
              </a:rPr>
              <a:t>x,y,r</a:t>
            </a:r>
            <a:r>
              <a:rPr lang="en-US" b="1" baseline="30000" dirty="0">
                <a:solidFill>
                  <a:srgbClr val="0000FF"/>
                </a:solidFill>
                <a:latin typeface="Trebuchet MS" pitchFamily="-111" charset="0"/>
                <a:sym typeface="Symbol" pitchFamily="-111" charset="2"/>
              </a:rPr>
              <a:t>)= If </a:t>
            </a:r>
            <a:r>
              <a:rPr lang="en-US" b="1" baseline="-25000" dirty="0">
                <a:solidFill>
                  <a:srgbClr val="0000FF"/>
                </a:solidFill>
                <a:latin typeface="Trebuchet MS" pitchFamily="-111" charset="0"/>
                <a:sym typeface="Symbol" pitchFamily="-111" charset="2"/>
              </a:rPr>
              <a:t>x</a:t>
            </a:r>
            <a:r>
              <a:rPr lang="en-US" b="1" baseline="30000" dirty="0">
                <a:solidFill>
                  <a:srgbClr val="0000FF"/>
                </a:solidFill>
                <a:latin typeface="Trebuchet MS" pitchFamily="-111" charset="0"/>
                <a:sym typeface="Symbol" pitchFamily="-111" charset="2"/>
              </a:rPr>
              <a:t>(y)</a:t>
            </a:r>
          </a:p>
          <a:p>
            <a:pPr eaLnBrk="0" hangingPunct="0">
              <a:spcBef>
                <a:spcPct val="50000"/>
              </a:spcBef>
            </a:pPr>
            <a:r>
              <a:rPr lang="en-US" b="1" baseline="30000" dirty="0">
                <a:solidFill>
                  <a:srgbClr val="CC3300"/>
                </a:solidFill>
                <a:latin typeface="Trebuchet MS" pitchFamily="-111" charset="0"/>
                <a:sym typeface="Symbol" pitchFamily="-111" charset="2"/>
              </a:rPr>
              <a:t>z </a:t>
            </a:r>
            <a:r>
              <a:rPr lang="en-US" b="1" baseline="30000" dirty="0" err="1">
                <a:solidFill>
                  <a:srgbClr val="CC3300"/>
                </a:solidFill>
                <a:latin typeface="Trebuchet MS" pitchFamily="-111" charset="0"/>
                <a:sym typeface="Symbol" pitchFamily="-111" charset="2"/>
              </a:rPr>
              <a:t>f</a:t>
            </a:r>
            <a:r>
              <a:rPr lang="en-US" b="1" baseline="-25000" dirty="0" err="1">
                <a:solidFill>
                  <a:srgbClr val="CC3300"/>
                </a:solidFill>
                <a:latin typeface="Trebuchet MS" pitchFamily="-111" charset="0"/>
                <a:sym typeface="Symbol" pitchFamily="-111" charset="2"/>
              </a:rPr>
              <a:t>x,y,r</a:t>
            </a:r>
            <a:r>
              <a:rPr lang="en-US" b="1" baseline="30000" dirty="0">
                <a:solidFill>
                  <a:srgbClr val="CC3300"/>
                </a:solidFill>
                <a:latin typeface="Trebuchet MS" pitchFamily="-111" charset="0"/>
                <a:sym typeface="Symbol" pitchFamily="-111" charset="2"/>
              </a:rPr>
              <a:t>(z)≠</a:t>
            </a:r>
            <a:r>
              <a:rPr lang="en-US" b="1" baseline="-25000" dirty="0">
                <a:solidFill>
                  <a:srgbClr val="CC3300"/>
                </a:solidFill>
                <a:latin typeface="Trebuchet MS" pitchFamily="-111" charset="0"/>
                <a:sym typeface="Symbol" pitchFamily="-111" charset="2"/>
              </a:rPr>
              <a:t>r</a:t>
            </a:r>
            <a:r>
              <a:rPr lang="en-US" b="1" baseline="30000" dirty="0">
                <a:solidFill>
                  <a:srgbClr val="CC3300"/>
                </a:solidFill>
                <a:latin typeface="Trebuchet MS" pitchFamily="-111" charset="0"/>
                <a:sym typeface="Symbol" pitchFamily="-111" charset="2"/>
              </a:rPr>
              <a:t>(z) If </a:t>
            </a:r>
            <a:r>
              <a:rPr lang="en-US" b="1" baseline="-25000" dirty="0">
                <a:solidFill>
                  <a:srgbClr val="CC3300"/>
                </a:solidFill>
                <a:latin typeface="Trebuchet MS" pitchFamily="-111" charset="0"/>
                <a:sym typeface="Symbol" pitchFamily="-111" charset="2"/>
              </a:rPr>
              <a:t>x</a:t>
            </a:r>
            <a:r>
              <a:rPr lang="en-US" b="1" baseline="30000" dirty="0">
                <a:solidFill>
                  <a:srgbClr val="CC3300"/>
                </a:solidFill>
                <a:latin typeface="Trebuchet MS" pitchFamily="-111" charset="0"/>
                <a:sym typeface="Symbol" pitchFamily="-111" charset="2"/>
              </a:rPr>
              <a:t>(y) </a:t>
            </a:r>
          </a:p>
          <a:p>
            <a:pPr eaLnBrk="0" hangingPunct="0">
              <a:spcBef>
                <a:spcPct val="50000"/>
              </a:spcBef>
            </a:pPr>
            <a:endParaRPr lang="en-US" b="1" baseline="30000" dirty="0">
              <a:solidFill>
                <a:srgbClr val="CC3300"/>
              </a:solidFill>
              <a:latin typeface="Trebuchet MS" pitchFamily="-111" charset="0"/>
              <a:sym typeface="Symbol" pitchFamily="-111" charset="2"/>
            </a:endParaRPr>
          </a:p>
        </p:txBody>
      </p:sp>
      <p:sp>
        <p:nvSpPr>
          <p:cNvPr id="467990" name="Text Box 21"/>
          <p:cNvSpPr txBox="1">
            <a:spLocks noChangeArrowheads="1"/>
          </p:cNvSpPr>
          <p:nvPr/>
        </p:nvSpPr>
        <p:spPr bwMode="auto">
          <a:xfrm>
            <a:off x="5680075" y="2935288"/>
            <a:ext cx="3040063" cy="10779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dirty="0">
                <a:solidFill>
                  <a:srgbClr val="CC3300"/>
                </a:solidFill>
                <a:latin typeface="Trebuchet MS" pitchFamily="-111" charset="0"/>
                <a:sym typeface="Symbol" pitchFamily="-111" charset="2"/>
              </a:rPr>
              <a:t>z </a:t>
            </a:r>
            <a:r>
              <a:rPr lang="en-US" b="1" baseline="30000" dirty="0" err="1">
                <a:solidFill>
                  <a:srgbClr val="CC3300"/>
                </a:solidFill>
                <a:latin typeface="Trebuchet MS" pitchFamily="-111" charset="0"/>
                <a:sym typeface="Symbol" pitchFamily="-111" charset="2"/>
              </a:rPr>
              <a:t>f</a:t>
            </a:r>
            <a:r>
              <a:rPr lang="en-US" b="1" baseline="-25000" dirty="0" err="1">
                <a:solidFill>
                  <a:srgbClr val="CC3300"/>
                </a:solidFill>
                <a:latin typeface="Trebuchet MS" pitchFamily="-111" charset="0"/>
                <a:sym typeface="Symbol" pitchFamily="-111" charset="2"/>
              </a:rPr>
              <a:t>x,y,r</a:t>
            </a:r>
            <a:r>
              <a:rPr lang="en-US" b="1" baseline="30000" dirty="0">
                <a:solidFill>
                  <a:srgbClr val="CC3300"/>
                </a:solidFill>
                <a:latin typeface="Trebuchet MS" pitchFamily="-111" charset="0"/>
                <a:sym typeface="Symbol" pitchFamily="-111" charset="2"/>
              </a:rPr>
              <a:t>(z)=</a:t>
            </a:r>
            <a:r>
              <a:rPr lang="en-US" b="1" baseline="-25000" dirty="0">
                <a:solidFill>
                  <a:srgbClr val="CC3300"/>
                </a:solidFill>
                <a:latin typeface="Trebuchet MS" pitchFamily="-111" charset="0"/>
                <a:sym typeface="Symbol" pitchFamily="-111" charset="2"/>
              </a:rPr>
              <a:t>r</a:t>
            </a:r>
            <a:r>
              <a:rPr lang="en-US" b="1" baseline="30000" dirty="0">
                <a:solidFill>
                  <a:srgbClr val="CC3300"/>
                </a:solidFill>
                <a:latin typeface="Trebuchet MS" pitchFamily="-111" charset="0"/>
                <a:sym typeface="Symbol" pitchFamily="-111" charset="2"/>
              </a:rPr>
              <a:t>(z) If </a:t>
            </a:r>
            <a:r>
              <a:rPr lang="en-US" b="1" baseline="-25000" dirty="0">
                <a:solidFill>
                  <a:srgbClr val="CC3300"/>
                </a:solidFill>
                <a:latin typeface="Trebuchet MS" pitchFamily="-111" charset="0"/>
                <a:sym typeface="Symbol" pitchFamily="-111" charset="2"/>
              </a:rPr>
              <a:t>x</a:t>
            </a:r>
            <a:r>
              <a:rPr lang="en-US" b="1" baseline="30000" dirty="0">
                <a:solidFill>
                  <a:srgbClr val="CC3300"/>
                </a:solidFill>
                <a:latin typeface="Trebuchet MS" pitchFamily="-111" charset="0"/>
                <a:sym typeface="Symbol" pitchFamily="-111" charset="2"/>
              </a:rPr>
              <a:t>(y) </a:t>
            </a:r>
          </a:p>
          <a:p>
            <a:pPr eaLnBrk="0" hangingPunct="0">
              <a:spcBef>
                <a:spcPct val="50000"/>
              </a:spcBef>
            </a:pPr>
            <a:r>
              <a:rPr lang="en-US" b="1" baseline="30000" dirty="0" err="1">
                <a:solidFill>
                  <a:srgbClr val="0000FF"/>
                </a:solidFill>
                <a:latin typeface="Trebuchet MS" pitchFamily="-111" charset="0"/>
                <a:sym typeface="Symbol" pitchFamily="-111" charset="2"/>
              </a:rPr>
              <a:t>rng</a:t>
            </a:r>
            <a:r>
              <a:rPr lang="en-US" b="1" baseline="30000" dirty="0">
                <a:solidFill>
                  <a:srgbClr val="0000FF"/>
                </a:solidFill>
                <a:latin typeface="Trebuchet MS" pitchFamily="-111" charset="0"/>
                <a:sym typeface="Symbol" pitchFamily="-111" charset="2"/>
              </a:rPr>
              <a:t>(</a:t>
            </a:r>
            <a:r>
              <a:rPr lang="en-US" b="1" baseline="30000" dirty="0" err="1">
                <a:solidFill>
                  <a:srgbClr val="0000FF"/>
                </a:solidFill>
                <a:latin typeface="Trebuchet MS" pitchFamily="-111" charset="0"/>
                <a:sym typeface="Symbol" pitchFamily="-111" charset="2"/>
              </a:rPr>
              <a:t>f</a:t>
            </a:r>
            <a:r>
              <a:rPr lang="en-US" b="1" baseline="-25000" dirty="0" err="1">
                <a:solidFill>
                  <a:srgbClr val="0000FF"/>
                </a:solidFill>
                <a:latin typeface="Trebuchet MS" pitchFamily="-111" charset="0"/>
                <a:sym typeface="Symbol" pitchFamily="-111" charset="2"/>
              </a:rPr>
              <a:t>x,y,r</a:t>
            </a:r>
            <a:r>
              <a:rPr lang="en-US" b="1" baseline="30000" dirty="0">
                <a:solidFill>
                  <a:srgbClr val="0000FF"/>
                </a:solidFill>
                <a:latin typeface="Trebuchet MS" pitchFamily="-111" charset="0"/>
                <a:sym typeface="Symbol" pitchFamily="-111" charset="2"/>
              </a:rPr>
              <a:t>)=</a:t>
            </a:r>
            <a:r>
              <a:rPr lang="en-US" b="1" baseline="30000" dirty="0" err="1">
                <a:solidFill>
                  <a:srgbClr val="0000FF"/>
                </a:solidFill>
                <a:latin typeface="Trebuchet MS" pitchFamily="-111" charset="0"/>
                <a:sym typeface="Symbol" pitchFamily="-111" charset="2"/>
              </a:rPr>
              <a:t>rng</a:t>
            </a:r>
            <a:r>
              <a:rPr lang="en-US" b="1" baseline="30000" dirty="0">
                <a:solidFill>
                  <a:srgbClr val="0000FF"/>
                </a:solidFill>
                <a:latin typeface="Trebuchet MS" pitchFamily="-111" charset="0"/>
                <a:sym typeface="Symbol" pitchFamily="-111" charset="2"/>
              </a:rPr>
              <a:t>(</a:t>
            </a:r>
            <a:r>
              <a:rPr lang="en-US" b="1" baseline="-25000" dirty="0">
                <a:solidFill>
                  <a:srgbClr val="0000FF"/>
                </a:solidFill>
                <a:latin typeface="Trebuchet MS" pitchFamily="-111" charset="0"/>
                <a:sym typeface="Symbol" pitchFamily="-111" charset="2"/>
              </a:rPr>
              <a:t>r</a:t>
            </a:r>
            <a:r>
              <a:rPr lang="en-US" b="1" baseline="30000" dirty="0">
                <a:solidFill>
                  <a:srgbClr val="0000FF"/>
                </a:solidFill>
                <a:latin typeface="Trebuchet MS" pitchFamily="-111" charset="0"/>
                <a:sym typeface="Symbol" pitchFamily="-111" charset="2"/>
              </a:rPr>
              <a:t>) If </a:t>
            </a:r>
            <a:r>
              <a:rPr lang="en-US" b="1" baseline="-25000" dirty="0">
                <a:solidFill>
                  <a:srgbClr val="0000FF"/>
                </a:solidFill>
                <a:latin typeface="Trebuchet MS" pitchFamily="-111" charset="0"/>
                <a:sym typeface="Symbol" pitchFamily="-111" charset="2"/>
              </a:rPr>
              <a:t>x</a:t>
            </a:r>
            <a:r>
              <a:rPr lang="en-US" b="1" baseline="30000" dirty="0">
                <a:solidFill>
                  <a:srgbClr val="0000FF"/>
                </a:solidFill>
                <a:latin typeface="Trebuchet MS" pitchFamily="-111" charset="0"/>
                <a:sym typeface="Symbol" pitchFamily="-111" charset="2"/>
              </a:rPr>
              <a:t>(y) </a:t>
            </a:r>
          </a:p>
          <a:p>
            <a:pPr eaLnBrk="0" hangingPunct="0">
              <a:spcBef>
                <a:spcPct val="50000"/>
              </a:spcBef>
            </a:pPr>
            <a:r>
              <a:rPr lang="en-US" b="1" baseline="30000" dirty="0" err="1">
                <a:latin typeface="Trebuchet MS" pitchFamily="-111" charset="0"/>
                <a:sym typeface="Symbol" pitchFamily="-111" charset="2"/>
              </a:rPr>
              <a:t>dom</a:t>
            </a:r>
            <a:r>
              <a:rPr lang="en-US" b="1" baseline="30000" dirty="0">
                <a:latin typeface="Trebuchet MS" pitchFamily="-111" charset="0"/>
                <a:sym typeface="Symbol" pitchFamily="-111" charset="2"/>
              </a:rPr>
              <a:t>(</a:t>
            </a:r>
            <a:r>
              <a:rPr lang="en-US" b="1" baseline="30000" dirty="0" err="1">
                <a:latin typeface="Trebuchet MS" pitchFamily="-111" charset="0"/>
                <a:sym typeface="Symbol" pitchFamily="-111" charset="2"/>
              </a:rPr>
              <a:t>f</a:t>
            </a:r>
            <a:r>
              <a:rPr lang="en-US" b="1" baseline="-25000" dirty="0" err="1">
                <a:latin typeface="Trebuchet MS" pitchFamily="-111" charset="0"/>
                <a:sym typeface="Symbol" pitchFamily="-111" charset="2"/>
              </a:rPr>
              <a:t>x,y,r</a:t>
            </a:r>
            <a:r>
              <a:rPr lang="en-US" b="1" baseline="30000" dirty="0">
                <a:latin typeface="Trebuchet MS" pitchFamily="-111" charset="0"/>
                <a:sym typeface="Symbol" pitchFamily="-111" charset="2"/>
              </a:rPr>
              <a:t>)=</a:t>
            </a:r>
            <a:r>
              <a:rPr lang="en-US" b="1" baseline="30000" dirty="0" err="1">
                <a:latin typeface="Trebuchet MS" pitchFamily="-111" charset="0"/>
                <a:sym typeface="Symbol" pitchFamily="-111" charset="2"/>
              </a:rPr>
              <a:t>dom</a:t>
            </a:r>
            <a:r>
              <a:rPr lang="en-US" b="1" baseline="30000" dirty="0">
                <a:latin typeface="Trebuchet MS" pitchFamily="-111" charset="0"/>
                <a:sym typeface="Symbol" pitchFamily="-111" charset="2"/>
              </a:rPr>
              <a:t>(</a:t>
            </a:r>
            <a:r>
              <a:rPr lang="en-US" b="1" baseline="-25000" dirty="0">
                <a:latin typeface="Trebuchet MS" pitchFamily="-111" charset="0"/>
                <a:sym typeface="Symbol" pitchFamily="-111" charset="2"/>
              </a:rPr>
              <a:t>r</a:t>
            </a:r>
            <a:r>
              <a:rPr lang="en-US" b="1" baseline="30000" dirty="0">
                <a:latin typeface="Trebuchet MS" pitchFamily="-111" charset="0"/>
                <a:sym typeface="Symbol" pitchFamily="-111" charset="2"/>
              </a:rPr>
              <a:t>) If </a:t>
            </a:r>
            <a:r>
              <a:rPr lang="en-US" b="1" baseline="-25000" dirty="0">
                <a:latin typeface="Trebuchet MS" pitchFamily="-111" charset="0"/>
                <a:sym typeface="Symbol" pitchFamily="-111" charset="2"/>
              </a:rPr>
              <a:t>x</a:t>
            </a:r>
            <a:r>
              <a:rPr lang="en-US" b="1" baseline="30000" dirty="0">
                <a:latin typeface="Trebuchet MS" pitchFamily="-111" charset="0"/>
                <a:sym typeface="Symbol" pitchFamily="-111" charset="2"/>
              </a:rPr>
              <a:t>(y)</a:t>
            </a:r>
          </a:p>
        </p:txBody>
      </p:sp>
      <p:sp>
        <p:nvSpPr>
          <p:cNvPr id="467991" name="TextBox 21"/>
          <p:cNvSpPr txBox="1">
            <a:spLocks noChangeArrowheads="1"/>
          </p:cNvSpPr>
          <p:nvPr/>
        </p:nvSpPr>
        <p:spPr bwMode="auto">
          <a:xfrm>
            <a:off x="457200" y="4859338"/>
            <a:ext cx="6502400" cy="1016000"/>
          </a:xfrm>
          <a:prstGeom prst="rect">
            <a:avLst/>
          </a:prstGeom>
          <a:noFill/>
          <a:ln w="9525">
            <a:noFill/>
            <a:miter lim="800000"/>
            <a:headEnd/>
            <a:tailEnd/>
          </a:ln>
        </p:spPr>
        <p:txBody>
          <a:bodyPr>
            <a:prstTxWarp prst="textNoShape">
              <a:avLst/>
            </a:prstTxWarp>
            <a:spAutoFit/>
          </a:bodyPr>
          <a:lstStyle/>
          <a:p>
            <a:pPr eaLnBrk="0" hangingPunct="0"/>
            <a:r>
              <a:rPr lang="en-US" sz="2000">
                <a:latin typeface="Trebuchet MS" pitchFamily="-111" charset="0"/>
              </a:rPr>
              <a:t>Black is for standard Rice’s Theorem;</a:t>
            </a:r>
          </a:p>
          <a:p>
            <a:pPr eaLnBrk="0" hangingPunct="0"/>
            <a:r>
              <a:rPr lang="en-US" sz="2000">
                <a:latin typeface="Trebuchet MS" pitchFamily="-111" charset="0"/>
              </a:rPr>
              <a:t>Black and Red are needed for Strong Version</a:t>
            </a:r>
          </a:p>
          <a:p>
            <a:pPr eaLnBrk="0" hangingPunct="0"/>
            <a:r>
              <a:rPr lang="en-US" sz="2000">
                <a:latin typeface="Trebuchet MS" pitchFamily="-111" charset="0"/>
              </a:rPr>
              <a:t>Blue is just another version based on range</a:t>
            </a:r>
            <a:endParaRPr lang="en-US" sz="2000" baseline="30000">
              <a:latin typeface="Trebuchet MS" pitchFamily="-111" charset="0"/>
            </a:endParaRPr>
          </a:p>
        </p:txBody>
      </p:sp>
    </p:spTree>
    <p:extLst>
      <p:ext uri="{BB962C8B-B14F-4D97-AF65-F5344CB8AC3E}">
        <p14:creationId xmlns:p14="http://schemas.microsoft.com/office/powerpoint/2010/main" val="1605002442"/>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Date Placeholder 3"/>
          <p:cNvSpPr>
            <a:spLocks noGrp="1"/>
          </p:cNvSpPr>
          <p:nvPr>
            <p:ph type="dt" sz="quarter" idx="10"/>
          </p:nvPr>
        </p:nvSpPr>
        <p:spPr>
          <a:noFill/>
        </p:spPr>
        <p:txBody>
          <a:bodyPr/>
          <a:lstStyle/>
          <a:p>
            <a:fld id="{071CFB5D-2748-0B45-B48F-E461A0D88C9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6899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8996" name="Slide Number Placeholder 5"/>
          <p:cNvSpPr>
            <a:spLocks noGrp="1"/>
          </p:cNvSpPr>
          <p:nvPr>
            <p:ph type="sldNum" sz="quarter" idx="12"/>
          </p:nvPr>
        </p:nvSpPr>
        <p:spPr>
          <a:noFill/>
        </p:spPr>
        <p:txBody>
          <a:bodyPr/>
          <a:lstStyle/>
          <a:p>
            <a:fld id="{E47BBA7F-9F9B-1F41-B385-1D90B1FEA33C}" type="slidenum">
              <a:rPr lang="en-US">
                <a:latin typeface="Arial" pitchFamily="-111" charset="0"/>
                <a:ea typeface="ＭＳ Ｐゴシック" pitchFamily="-111" charset="-128"/>
                <a:cs typeface="ＭＳ Ｐゴシック" pitchFamily="-111" charset="-128"/>
              </a:rPr>
              <a:pPr/>
              <a:t>411</a:t>
            </a:fld>
            <a:endParaRPr lang="en-US">
              <a:latin typeface="Arial" pitchFamily="-111" charset="0"/>
              <a:ea typeface="ＭＳ Ｐゴシック" pitchFamily="-111" charset="-128"/>
              <a:cs typeface="ＭＳ Ｐゴシック" pitchFamily="-111" charset="-128"/>
            </a:endParaRPr>
          </a:p>
        </p:txBody>
      </p:sp>
      <p:sp>
        <p:nvSpPr>
          <p:cNvPr id="4689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Corollaries to Rice’s</a:t>
            </a:r>
          </a:p>
        </p:txBody>
      </p:sp>
      <p:sp>
        <p:nvSpPr>
          <p:cNvPr id="468998" name="Rectangle 3"/>
          <p:cNvSpPr>
            <a:spLocks noGrp="1" noChangeArrowheads="1"/>
          </p:cNvSpPr>
          <p:nvPr>
            <p:ph type="body" idx="1"/>
          </p:nvPr>
        </p:nvSpPr>
        <p:spPr/>
        <p:txBody>
          <a:bodyPr/>
          <a:lstStyle/>
          <a:p>
            <a:pPr eaLnBrk="1" hangingPunct="1">
              <a:buFontTx/>
              <a:buNone/>
            </a:pPr>
            <a:r>
              <a:rPr lang="en-US" dirty="0">
                <a:ea typeface="ＭＳ Ｐゴシック" pitchFamily="-111" charset="-128"/>
                <a:cs typeface="ＭＳ Ｐゴシック" pitchFamily="-111" charset="-128"/>
              </a:rPr>
              <a:t>	Corollary:  The following properties of re sets are </a:t>
            </a:r>
            <a:r>
              <a:rPr lang="en-US" dirty="0" err="1">
                <a:ea typeface="ＭＳ Ｐゴシック" pitchFamily="-111" charset="-128"/>
                <a:cs typeface="ＭＳ Ｐゴシック" pitchFamily="-111" charset="-128"/>
              </a:rPr>
              <a:t>undecidable</a:t>
            </a:r>
            <a:endParaRPr lang="en-US" dirty="0">
              <a:ea typeface="ＭＳ Ｐゴシック" pitchFamily="-111" charset="-128"/>
              <a:cs typeface="ＭＳ Ｐゴシック" pitchFamily="-111" charset="-128"/>
            </a:endParaRPr>
          </a:p>
          <a:p>
            <a:pPr eaLnBrk="1" hangingPunct="1">
              <a:buFontTx/>
              <a:buNone/>
            </a:pPr>
            <a:r>
              <a:rPr lang="en-US" dirty="0">
                <a:ea typeface="ＭＳ Ｐゴシック" pitchFamily="-111" charset="-128"/>
                <a:cs typeface="ＭＳ Ｐゴシック" pitchFamily="-111" charset="-128"/>
              </a:rPr>
              <a:t>		a)		</a:t>
            </a:r>
            <a:r>
              <a:rPr lang="en-US" b="1" dirty="0">
                <a:ea typeface="ＭＳ Ｐゴシック" pitchFamily="-111" charset="-128"/>
                <a:cs typeface="ＭＳ Ｐゴシック" pitchFamily="-111" charset="-128"/>
              </a:rPr>
              <a:t>L = Ø</a:t>
            </a:r>
          </a:p>
          <a:p>
            <a:pPr eaLnBrk="1" hangingPunct="1">
              <a:buFontTx/>
              <a:buNone/>
            </a:pPr>
            <a:r>
              <a:rPr lang="en-US" dirty="0">
                <a:ea typeface="ＭＳ Ｐゴシック" pitchFamily="-111" charset="-128"/>
                <a:cs typeface="ＭＳ Ｐゴシック" pitchFamily="-111" charset="-128"/>
              </a:rPr>
              <a:t>		b)		</a:t>
            </a:r>
            <a:r>
              <a:rPr lang="en-US" b="1" dirty="0">
                <a:ea typeface="ＭＳ Ｐゴシック" pitchFamily="-111" charset="-128"/>
                <a:cs typeface="ＭＳ Ｐゴシック" pitchFamily="-111" charset="-128"/>
              </a:rPr>
              <a:t>L</a:t>
            </a:r>
            <a:r>
              <a:rPr lang="en-US" dirty="0">
                <a:ea typeface="ＭＳ Ｐゴシック" pitchFamily="-111" charset="-128"/>
                <a:cs typeface="ＭＳ Ｐゴシック" pitchFamily="-111" charset="-128"/>
              </a:rPr>
              <a:t> is finite</a:t>
            </a:r>
          </a:p>
          <a:p>
            <a:pPr eaLnBrk="1" hangingPunct="1">
              <a:buFontTx/>
              <a:buNone/>
            </a:pPr>
            <a:r>
              <a:rPr lang="en-US" dirty="0">
                <a:ea typeface="ＭＳ Ｐゴシック" pitchFamily="-111" charset="-128"/>
                <a:cs typeface="ＭＳ Ｐゴシック" pitchFamily="-111" charset="-128"/>
              </a:rPr>
              <a:t>		c)		</a:t>
            </a:r>
            <a:r>
              <a:rPr lang="en-US" b="1" dirty="0">
                <a:ea typeface="ＭＳ Ｐゴシック" pitchFamily="-111" charset="-128"/>
                <a:cs typeface="ＭＳ Ｐゴシック" pitchFamily="-111" charset="-128"/>
              </a:rPr>
              <a:t>L</a:t>
            </a:r>
            <a:r>
              <a:rPr lang="en-US" dirty="0">
                <a:ea typeface="ＭＳ Ｐゴシック" pitchFamily="-111" charset="-128"/>
                <a:cs typeface="ＭＳ Ｐゴシック" pitchFamily="-111" charset="-128"/>
              </a:rPr>
              <a:t> is a regular set</a:t>
            </a:r>
          </a:p>
          <a:p>
            <a:pPr eaLnBrk="1" hangingPunct="1">
              <a:buFontTx/>
              <a:buNone/>
            </a:pPr>
            <a:r>
              <a:rPr lang="en-US" dirty="0">
                <a:ea typeface="ＭＳ Ｐゴシック" pitchFamily="-111" charset="-128"/>
                <a:cs typeface="ＭＳ Ｐゴシック" pitchFamily="-111" charset="-128"/>
              </a:rPr>
              <a:t>		d)		</a:t>
            </a:r>
            <a:r>
              <a:rPr lang="en-US" b="1" dirty="0">
                <a:ea typeface="ＭＳ Ｐゴシック" pitchFamily="-111" charset="-128"/>
                <a:cs typeface="ＭＳ Ｐゴシック" pitchFamily="-111" charset="-128"/>
              </a:rPr>
              <a:t>L</a:t>
            </a:r>
            <a:r>
              <a:rPr lang="en-US" dirty="0">
                <a:ea typeface="ＭＳ Ｐゴシック" pitchFamily="-111" charset="-128"/>
                <a:cs typeface="ＭＳ Ｐゴシック" pitchFamily="-111" charset="-128"/>
              </a:rPr>
              <a:t> is a context-free set</a:t>
            </a:r>
          </a:p>
        </p:txBody>
      </p:sp>
    </p:spTree>
    <p:extLst>
      <p:ext uri="{BB962C8B-B14F-4D97-AF65-F5344CB8AC3E}">
        <p14:creationId xmlns:p14="http://schemas.microsoft.com/office/powerpoint/2010/main" val="2381585021"/>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5E27AB-2CCF-8243-9907-AF8F88787C87}" type="datetime1">
              <a:rPr lang="en-US" smtClean="0"/>
              <a:t>4/7/19</a:t>
            </a:fld>
            <a:endParaRPr lang="en-US"/>
          </a:p>
        </p:txBody>
      </p:sp>
      <p:sp>
        <p:nvSpPr>
          <p:cNvPr id="207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9C5B8-BAF9-1148-B337-5A7C169D136F}" type="slidenum">
              <a:rPr lang="en-US"/>
              <a:pPr/>
              <a:t>412</a:t>
            </a:fld>
            <a:endParaRPr lang="en-US"/>
          </a:p>
        </p:txBody>
      </p:sp>
      <p:sp>
        <p:nvSpPr>
          <p:cNvPr id="207877"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Practice</a:t>
            </a:r>
          </a:p>
        </p:txBody>
      </p:sp>
      <p:sp>
        <p:nvSpPr>
          <p:cNvPr id="314373" name="Rectangle 3"/>
          <p:cNvSpPr>
            <a:spLocks noGrp="1" noChangeArrowheads="1"/>
          </p:cNvSpPr>
          <p:nvPr>
            <p:ph type="body" idx="1"/>
          </p:nvPr>
        </p:nvSpPr>
        <p:spPr>
          <a:xfrm>
            <a:off x="304800" y="1600200"/>
            <a:ext cx="8610600" cy="4525963"/>
          </a:xfrm>
        </p:spPr>
        <p:txBody>
          <a:bodyPr/>
          <a:lstStyle/>
          <a:p>
            <a:pPr marL="0" indent="0" eaLnBrk="1" hangingPunct="1">
              <a:buNone/>
              <a:defRPr/>
            </a:pPr>
            <a:endParaRPr lang="en-US" sz="1500" b="1" dirty="0">
              <a:solidFill>
                <a:schemeClr val="tx1">
                  <a:lumMod val="95000"/>
                  <a:lumOff val="5000"/>
                </a:schemeClr>
              </a:solidFill>
              <a:ea typeface="ＭＳ Ｐゴシック" charset="0"/>
              <a:cs typeface="ＭＳ Ｐゴシック" charset="0"/>
            </a:endParaRPr>
          </a:p>
          <a:p>
            <a:pPr marL="0" indent="0" eaLnBrk="1" hangingPunct="1">
              <a:buFontTx/>
              <a:buNone/>
              <a:defRPr/>
            </a:pPr>
            <a:r>
              <a:rPr lang="en-US" sz="1600" dirty="0">
                <a:solidFill>
                  <a:schemeClr val="tx1">
                    <a:lumMod val="95000"/>
                    <a:lumOff val="5000"/>
                  </a:schemeClr>
                </a:solidFill>
                <a:ea typeface="ＭＳ Ｐゴシック" charset="0"/>
                <a:cs typeface="ＭＳ Ｐゴシック" charset="0"/>
              </a:rPr>
              <a:t>Known Results:</a:t>
            </a:r>
          </a:p>
          <a:p>
            <a:pPr marL="0" indent="0" eaLnBrk="1" hangingPunct="1">
              <a:buFontTx/>
              <a:buNone/>
              <a:defRPr/>
            </a:pPr>
            <a:r>
              <a:rPr lang="en-US" sz="1800" b="1" dirty="0">
                <a:solidFill>
                  <a:srgbClr val="CC3300"/>
                </a:solidFill>
                <a:ea typeface="ＭＳ Ｐゴシック" charset="0"/>
                <a:cs typeface="ＭＳ Ｐゴシック" charset="0"/>
              </a:rPr>
              <a:t>HALT = { &lt;</a:t>
            </a:r>
            <a:r>
              <a:rPr lang="en-US" sz="1800" b="1" dirty="0" err="1">
                <a:solidFill>
                  <a:srgbClr val="CC3300"/>
                </a:solidFill>
                <a:ea typeface="ＭＳ Ｐゴシック" charset="0"/>
                <a:cs typeface="ＭＳ Ｐゴシック" charset="0"/>
              </a:rPr>
              <a:t>f,x</a:t>
            </a:r>
            <a:r>
              <a:rPr lang="en-US" sz="1800" b="1" dirty="0">
                <a:solidFill>
                  <a:srgbClr val="CC3300"/>
                </a:solidFill>
                <a:ea typeface="ＭＳ Ｐゴシック" charset="0"/>
                <a:cs typeface="ＭＳ Ｐゴシック" charset="0"/>
              </a:rPr>
              <a:t>&gt; | f(x)</a:t>
            </a:r>
            <a:r>
              <a:rPr lang="en-US" sz="1800" b="1" dirty="0">
                <a:solidFill>
                  <a:srgbClr val="CC3300"/>
                </a:solidFill>
                <a:sym typeface="Symbol" charset="0"/>
              </a:rPr>
              <a:t> } is re (semi-decidable) but undecidable</a:t>
            </a:r>
          </a:p>
          <a:p>
            <a:pPr marL="0" indent="0" eaLnBrk="1" hangingPunct="1">
              <a:buFontTx/>
              <a:buNone/>
              <a:defRPr/>
            </a:pPr>
            <a:r>
              <a:rPr lang="en-US" sz="1800" b="1" dirty="0">
                <a:solidFill>
                  <a:srgbClr val="CC3300"/>
                </a:solidFill>
                <a:ea typeface="ＭＳ Ｐゴシック" charset="0"/>
                <a:cs typeface="ＭＳ Ｐゴシック" charset="0"/>
              </a:rPr>
              <a:t>TOTAL = { f | </a:t>
            </a:r>
            <a:r>
              <a:rPr lang="en-US" sz="1800" b="1" dirty="0">
                <a:solidFill>
                  <a:srgbClr val="CC3300"/>
                </a:solidFill>
                <a:ea typeface="ＭＳ Ｐゴシック" charset="0"/>
                <a:cs typeface="ＭＳ Ｐゴシック" charset="0"/>
                <a:sym typeface="Symbol" charset="0"/>
              </a:rPr>
              <a:t>x </a:t>
            </a:r>
            <a:r>
              <a:rPr lang="en-US" sz="1800" b="1" dirty="0">
                <a:solidFill>
                  <a:srgbClr val="CC3300"/>
                </a:solidFill>
                <a:ea typeface="ＭＳ Ｐゴシック" charset="0"/>
                <a:cs typeface="ＭＳ Ｐゴシック" charset="0"/>
              </a:rPr>
              <a:t>f(x)</a:t>
            </a:r>
            <a:r>
              <a:rPr lang="en-US" sz="1800" b="1" dirty="0">
                <a:solidFill>
                  <a:srgbClr val="CC3300"/>
                </a:solidFill>
                <a:sym typeface="Symbol" charset="0"/>
              </a:rPr>
              <a:t> } is non-re (not even semi-decidable)</a:t>
            </a:r>
            <a:endParaRPr lang="en-US" sz="1600" dirty="0">
              <a:solidFill>
                <a:schemeClr val="tx1">
                  <a:lumMod val="95000"/>
                  <a:lumOff val="5000"/>
                </a:schemeClr>
              </a:solidFill>
              <a:ea typeface="ＭＳ Ｐゴシック" charset="0"/>
              <a:cs typeface="ＭＳ Ｐゴシック" charset="0"/>
            </a:endParaRPr>
          </a:p>
          <a:p>
            <a:pPr marL="401638" indent="-401638">
              <a:buFontTx/>
              <a:buAutoNum type="arabicPeriod"/>
              <a:defRPr/>
            </a:pPr>
            <a:r>
              <a:rPr lang="en-US" sz="1800" dirty="0">
                <a:solidFill>
                  <a:schemeClr val="tx1">
                    <a:lumMod val="95000"/>
                    <a:lumOff val="5000"/>
                  </a:schemeClr>
                </a:solidFill>
                <a:ea typeface="ＭＳ Ｐゴシック" charset="0"/>
                <a:cs typeface="ＭＳ Ｐゴシック" charset="0"/>
              </a:rPr>
              <a:t>Use reduction from </a:t>
            </a:r>
            <a:r>
              <a:rPr lang="en-US" sz="1800" b="1" dirty="0">
                <a:solidFill>
                  <a:srgbClr val="CC3300"/>
                </a:solidFill>
                <a:ea typeface="ＭＳ Ｐゴシック" charset="0"/>
                <a:cs typeface="ＭＳ Ｐゴシック" charset="0"/>
              </a:rPr>
              <a:t>HALT</a:t>
            </a:r>
            <a:r>
              <a:rPr lang="en-US" sz="1800"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to show that one cannot decide </a:t>
            </a:r>
            <a:r>
              <a:rPr lang="en-US" sz="1800" b="1" dirty="0" err="1">
                <a:solidFill>
                  <a:srgbClr val="CC3300"/>
                </a:solidFill>
                <a:ea typeface="ＭＳ Ｐゴシック" charset="0"/>
                <a:cs typeface="ＭＳ Ｐゴシック" charset="0"/>
              </a:rPr>
              <a:t>NonTrivial</a:t>
            </a:r>
            <a:r>
              <a:rPr lang="en-US" sz="1800" dirty="0">
                <a:solidFill>
                  <a:schemeClr val="tx1">
                    <a:lumMod val="95000"/>
                    <a:lumOff val="5000"/>
                  </a:schemeClr>
                </a:solidFill>
                <a:ea typeface="ＭＳ Ｐゴシック" charset="0"/>
                <a:cs typeface="ＭＳ Ｐゴシック" charset="0"/>
              </a:rPr>
              <a:t>, where</a:t>
            </a:r>
            <a:r>
              <a:rPr lang="en-US" sz="1800" b="1" dirty="0">
                <a:solidFill>
                  <a:srgbClr val="CC3300"/>
                </a:solidFill>
                <a:ea typeface="ＭＳ Ｐゴシック" charset="0"/>
                <a:cs typeface="ＭＳ Ｐゴシック" charset="0"/>
              </a:rPr>
              <a:t> </a:t>
            </a:r>
            <a:br>
              <a:rPr lang="en-US" sz="1800" b="1" dirty="0">
                <a:solidFill>
                  <a:srgbClr val="CC3300"/>
                </a:solidFill>
                <a:ea typeface="ＭＳ Ｐゴシック" charset="0"/>
                <a:cs typeface="ＭＳ Ｐゴシック" charset="0"/>
              </a:rPr>
            </a:br>
            <a:r>
              <a:rPr lang="en-US" sz="1800" b="1" dirty="0" err="1">
                <a:solidFill>
                  <a:srgbClr val="CC3300"/>
                </a:solidFill>
                <a:ea typeface="ＭＳ Ｐゴシック" charset="0"/>
                <a:cs typeface="ＭＳ Ｐゴシック" charset="0"/>
              </a:rPr>
              <a:t>NonTrivial</a:t>
            </a:r>
            <a:r>
              <a:rPr lang="en-US" sz="1800" b="1" dirty="0">
                <a:solidFill>
                  <a:srgbClr val="CC3300"/>
                </a:solidFill>
                <a:ea typeface="ＭＳ Ｐゴシック" charset="0"/>
                <a:cs typeface="ＭＳ Ｐゴシック" charset="0"/>
              </a:rPr>
              <a:t> = { f | for some x, y, x ≠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f(x) ≠ f(y) }</a:t>
            </a:r>
          </a:p>
          <a:p>
            <a:pPr marL="400050" indent="-400050">
              <a:buFontTx/>
              <a:buAutoNum type="arabicPeriod"/>
              <a:defRPr/>
            </a:pPr>
            <a:r>
              <a:rPr lang="en-US" sz="1800" dirty="0">
                <a:solidFill>
                  <a:schemeClr val="tx1">
                    <a:lumMod val="95000"/>
                    <a:lumOff val="5000"/>
                  </a:schemeClr>
                </a:solidFill>
                <a:ea typeface="ＭＳ Ｐゴシック" charset="0"/>
                <a:cs typeface="ＭＳ Ｐゴシック" charset="0"/>
              </a:rPr>
              <a:t>Show that </a:t>
            </a:r>
            <a:r>
              <a:rPr lang="en-US" sz="1800" b="1" dirty="0">
                <a:solidFill>
                  <a:srgbClr val="CC3300"/>
                </a:solidFill>
                <a:ea typeface="ＭＳ Ｐゴシック" charset="0"/>
                <a:cs typeface="ＭＳ Ｐゴシック" charset="0"/>
              </a:rPr>
              <a:t>Non-Trivial </a:t>
            </a:r>
            <a:r>
              <a:rPr lang="en-US" sz="1800" dirty="0">
                <a:solidFill>
                  <a:schemeClr val="tx1">
                    <a:lumMod val="95000"/>
                    <a:lumOff val="5000"/>
                  </a:schemeClr>
                </a:solidFill>
                <a:ea typeface="ＭＳ Ｐゴシック" charset="0"/>
                <a:cs typeface="ＭＳ Ｐゴシック" charset="0"/>
              </a:rPr>
              <a:t>reduces to </a:t>
            </a:r>
            <a:r>
              <a:rPr lang="en-US" sz="1800" b="1" dirty="0">
                <a:solidFill>
                  <a:srgbClr val="CC3300"/>
                </a:solidFill>
                <a:ea typeface="ＭＳ Ｐゴシック" charset="0"/>
                <a:cs typeface="ＭＳ Ｐゴシック" charset="0"/>
              </a:rPr>
              <a:t>HALT</a:t>
            </a:r>
            <a:r>
              <a:rPr lang="en-US" sz="1800" dirty="0">
                <a:solidFill>
                  <a:schemeClr val="tx1">
                    <a:lumMod val="95000"/>
                    <a:lumOff val="5000"/>
                  </a:schemeClr>
                </a:solidFill>
                <a:ea typeface="ＭＳ Ｐゴシック" charset="0"/>
                <a:cs typeface="ＭＳ Ｐゴシック" charset="0"/>
              </a:rPr>
              <a:t>. (1 plus 2 show they are equally hard)</a:t>
            </a:r>
          </a:p>
          <a:p>
            <a:pPr marL="401638" indent="-401638">
              <a:buFontTx/>
              <a:buAutoNum type="arabicPeriod"/>
              <a:defRPr/>
            </a:pPr>
            <a:r>
              <a:rPr lang="en-US" sz="1800" dirty="0">
                <a:solidFill>
                  <a:schemeClr val="tx1">
                    <a:lumMod val="95000"/>
                    <a:lumOff val="5000"/>
                  </a:schemeClr>
                </a:solidFill>
                <a:ea typeface="ＭＳ Ｐゴシック" charset="0"/>
                <a:cs typeface="ＭＳ Ｐゴシック" charset="0"/>
              </a:rPr>
              <a:t>Use Reduction from </a:t>
            </a:r>
            <a:r>
              <a:rPr lang="en-US" sz="1800" b="1" dirty="0">
                <a:solidFill>
                  <a:srgbClr val="CC3300"/>
                </a:solidFill>
                <a:ea typeface="ＭＳ Ｐゴシック" charset="0"/>
                <a:cs typeface="ＭＳ Ｐゴシック" charset="0"/>
              </a:rPr>
              <a:t>TOTAL </a:t>
            </a:r>
            <a:r>
              <a:rPr lang="en-US" sz="1800" dirty="0">
                <a:solidFill>
                  <a:schemeClr val="tx1">
                    <a:lumMod val="95000"/>
                    <a:lumOff val="5000"/>
                  </a:schemeClr>
                </a:solidFill>
                <a:ea typeface="ＭＳ Ｐゴシック" charset="0"/>
                <a:cs typeface="ＭＳ Ｐゴシック" charset="0"/>
              </a:rPr>
              <a:t>to show that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is not even re, where</a:t>
            </a:r>
            <a:br>
              <a:rPr lang="en-US" sz="1800" dirty="0">
                <a:solidFill>
                  <a:schemeClr val="tx1">
                    <a:lumMod val="95000"/>
                    <a:lumOff val="5000"/>
                  </a:schemeClr>
                </a:solidFill>
                <a:ea typeface="ＭＳ Ｐゴシック" charset="0"/>
                <a:cs typeface="ＭＳ Ｐゴシック" charset="0"/>
              </a:rPr>
            </a:br>
            <a:r>
              <a:rPr lang="en-US" sz="1800" b="1" dirty="0">
                <a:solidFill>
                  <a:srgbClr val="CC3300"/>
                </a:solidFill>
                <a:ea typeface="ＭＳ Ｐゴシック" charset="0"/>
                <a:cs typeface="ＭＳ Ｐゴシック" charset="0"/>
              </a:rPr>
              <a:t>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 { f | for all x,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x ≠ y ⇒ f(x) ≠ f(y) }</a:t>
            </a:r>
          </a:p>
          <a:p>
            <a:pPr marL="400050" indent="-400050">
              <a:buFontTx/>
              <a:buAutoNum type="arabicPeriod"/>
              <a:defRPr/>
            </a:pPr>
            <a:r>
              <a:rPr lang="en-US" sz="1800" dirty="0">
                <a:solidFill>
                  <a:schemeClr val="tx1">
                    <a:lumMod val="95000"/>
                    <a:lumOff val="5000"/>
                  </a:schemeClr>
                </a:solidFill>
                <a:ea typeface="ＭＳ Ｐゴシック" charset="0"/>
                <a:cs typeface="ＭＳ Ｐゴシック" charset="0"/>
              </a:rPr>
              <a:t>Show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reduces to </a:t>
            </a:r>
            <a:r>
              <a:rPr lang="en-US" sz="1800" b="1" dirty="0">
                <a:solidFill>
                  <a:srgbClr val="CC3300"/>
                </a:solidFill>
                <a:ea typeface="ＭＳ Ｐゴシック" charset="0"/>
                <a:cs typeface="ＭＳ Ｐゴシック" charset="0"/>
              </a:rPr>
              <a:t>TOTAL</a:t>
            </a:r>
            <a:r>
              <a:rPr lang="en-US" sz="1800" dirty="0">
                <a:solidFill>
                  <a:schemeClr val="tx1">
                    <a:lumMod val="95000"/>
                    <a:lumOff val="5000"/>
                  </a:schemeClr>
                </a:solidFill>
                <a:ea typeface="ＭＳ Ｐゴシック" charset="0"/>
                <a:cs typeface="ＭＳ Ｐゴシック" charset="0"/>
              </a:rPr>
              <a:t>. (3 plus 4 show they are equally hard)</a:t>
            </a:r>
          </a:p>
          <a:p>
            <a:pPr marL="400050" indent="-400050">
              <a:buFontTx/>
              <a:buAutoNum type="arabicPeriod"/>
              <a:defRPr/>
            </a:pPr>
            <a:r>
              <a:rPr lang="en-US" sz="1800" dirty="0">
                <a:latin typeface="Arial" charset="0"/>
                <a:ea typeface="MS PGothic" charset="0"/>
              </a:rPr>
              <a:t>Use Rice’</a:t>
            </a:r>
            <a:r>
              <a:rPr lang="en-US" altLang="ja-JP" sz="1800" dirty="0">
                <a:latin typeface="Arial" charset="0"/>
                <a:ea typeface="MS PGothic" charset="0"/>
              </a:rPr>
              <a:t>s Theorem to show that </a:t>
            </a:r>
            <a:r>
              <a:rPr lang="en-US" sz="1800" b="1" dirty="0" err="1">
                <a:solidFill>
                  <a:srgbClr val="CC3300"/>
                </a:solidFill>
                <a:ea typeface="ＭＳ Ｐゴシック" charset="0"/>
                <a:cs typeface="ＭＳ Ｐゴシック" charset="0"/>
              </a:rPr>
              <a:t>NonTrivial</a:t>
            </a:r>
            <a:r>
              <a:rPr lang="en-US" sz="1800" b="1" dirty="0">
                <a:solidFill>
                  <a:srgbClr val="CC3300"/>
                </a:solidFill>
                <a:ea typeface="ＭＳ Ｐゴシック" charset="0"/>
                <a:cs typeface="ＭＳ Ｐゴシック" charset="0"/>
              </a:rPr>
              <a:t> </a:t>
            </a:r>
            <a:r>
              <a:rPr lang="en-US" altLang="ja-JP" sz="1800" dirty="0">
                <a:latin typeface="Arial" charset="0"/>
                <a:ea typeface="MS PGothic" charset="0"/>
              </a:rPr>
              <a:t>is undecidable </a:t>
            </a:r>
          </a:p>
          <a:p>
            <a:pPr marL="400050" indent="-400050">
              <a:buFontTx/>
              <a:buAutoNum type="arabicPeriod"/>
              <a:defRPr/>
            </a:pPr>
            <a:r>
              <a:rPr lang="en-US" sz="1800" dirty="0">
                <a:latin typeface="Arial" charset="0"/>
                <a:ea typeface="MS PGothic" charset="0"/>
              </a:rPr>
              <a:t>Use Rice’</a:t>
            </a:r>
            <a:r>
              <a:rPr lang="en-US" altLang="ja-JP" sz="1800" dirty="0">
                <a:latin typeface="Arial" charset="0"/>
                <a:ea typeface="MS PGothic" charset="0"/>
              </a:rPr>
              <a:t>s Theorem to show that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a:t>
            </a:r>
            <a:r>
              <a:rPr lang="en-US" altLang="ja-JP" sz="1800" dirty="0">
                <a:latin typeface="Arial" charset="0"/>
                <a:ea typeface="MS PGothic" charset="0"/>
              </a:rPr>
              <a:t>is undecidable </a:t>
            </a:r>
            <a:endParaRPr lang="en-US" sz="1800" dirty="0">
              <a:solidFill>
                <a:schemeClr val="tx1">
                  <a:lumMod val="95000"/>
                  <a:lumOff val="5000"/>
                </a:schemeClr>
              </a:solidFill>
              <a:ea typeface="ＭＳ Ｐゴシック" charset="0"/>
              <a:cs typeface="ＭＳ Ｐゴシック" charset="0"/>
            </a:endParaRPr>
          </a:p>
        </p:txBody>
      </p:sp>
      <p:sp>
        <p:nvSpPr>
          <p:cNvPr id="7" name="Footer Placeholder 4">
            <a:extLst>
              <a:ext uri="{FF2B5EF4-FFF2-40B4-BE49-F238E27FC236}">
                <a16:creationId xmlns:a16="http://schemas.microsoft.com/office/drawing/2014/main" id="{188F11F8-3CD1-4941-B848-BF22020FF74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641370222"/>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EE2A6DF-51AA-9541-A038-D35AA6A892DE}" type="datetime1">
              <a:rPr lang="en-US" smtClean="0"/>
              <a:t>4/7/19</a:t>
            </a:fld>
            <a:endParaRPr lang="en-US"/>
          </a:p>
        </p:txBody>
      </p:sp>
      <p:sp>
        <p:nvSpPr>
          <p:cNvPr id="224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66D79C-BC7C-754D-A08F-663E5C325B4E}" type="slidenum">
              <a:rPr lang="en-US"/>
              <a:pPr/>
              <a:t>413</a:t>
            </a:fld>
            <a:endParaRPr lang="en-US"/>
          </a:p>
        </p:txBody>
      </p:sp>
      <p:sp>
        <p:nvSpPr>
          <p:cNvPr id="224261"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Practice Classifications</a:t>
            </a:r>
          </a:p>
        </p:txBody>
      </p:sp>
      <p:sp>
        <p:nvSpPr>
          <p:cNvPr id="224262" name="Rectangle 3"/>
          <p:cNvSpPr>
            <a:spLocks noGrp="1" noChangeArrowheads="1"/>
          </p:cNvSpPr>
          <p:nvPr>
            <p:ph type="body" idx="1"/>
          </p:nvPr>
        </p:nvSpPr>
        <p:spPr>
          <a:xfrm>
            <a:off x="304800" y="1600200"/>
            <a:ext cx="8610600" cy="4525963"/>
          </a:xfrm>
        </p:spPr>
        <p:txBody>
          <a:bodyPr/>
          <a:lstStyle/>
          <a:p>
            <a:pPr marL="465138" indent="-465138">
              <a:buFont typeface="+mj-lt"/>
              <a:buAutoNum type="arabicPeriod"/>
            </a:pPr>
            <a:r>
              <a:rPr lang="en-US" altLang="ja-JP" sz="2000" dirty="0">
                <a:latin typeface="Arial" charset="0"/>
                <a:ea typeface="MS PGothic" charset="0"/>
              </a:rPr>
              <a:t>Use quantification of an algorithmic predicate to estimate the complexity (decidable, re, co-re, non-re) of each of the following, (a)-(d):</a:t>
            </a:r>
          </a:p>
          <a:p>
            <a:pPr marL="919163" lvl="1" indent="-454025">
              <a:buFontTx/>
              <a:buAutoNum type="alphaLcParenR"/>
              <a:defRPr/>
            </a:pPr>
            <a:r>
              <a:rPr lang="en-US" sz="1800" b="1" dirty="0" err="1">
                <a:solidFill>
                  <a:srgbClr val="CC3300"/>
                </a:solidFill>
                <a:ea typeface="ＭＳ Ｐゴシック" charset="0"/>
                <a:cs typeface="ＭＳ Ｐゴシック" charset="0"/>
              </a:rPr>
              <a:t>NonTrivial</a:t>
            </a:r>
            <a:r>
              <a:rPr lang="en-US" sz="1800" b="1" dirty="0">
                <a:solidFill>
                  <a:srgbClr val="CC3300"/>
                </a:solidFill>
                <a:ea typeface="ＭＳ Ｐゴシック" charset="0"/>
                <a:cs typeface="ＭＳ Ｐゴシック" charset="0"/>
              </a:rPr>
              <a:t> = { f | for some x, y, x ≠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f(x) ≠ f(y) }</a:t>
            </a:r>
          </a:p>
          <a:p>
            <a:pPr marL="919163" lvl="1" indent="-454025">
              <a:buFontTx/>
              <a:buAutoNum type="alphaLcParenR"/>
              <a:defRPr/>
            </a:pP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 { f | for all x,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x ≠ y ⇒ f(x) ≠ f(y) }</a:t>
            </a:r>
            <a:endParaRPr lang="en-US" sz="1800" dirty="0"/>
          </a:p>
          <a:p>
            <a:pPr marL="919163" lvl="1" indent="-454025">
              <a:buFontTx/>
              <a:buAutoNum type="alphaLcParenR"/>
              <a:defRPr/>
            </a:pPr>
            <a:r>
              <a:rPr lang="en-US" sz="1800" b="1" dirty="0">
                <a:solidFill>
                  <a:srgbClr val="CC3300"/>
                </a:solidFill>
                <a:ea typeface="ＭＳ Ｐゴシック" charset="0"/>
              </a:rPr>
              <a:t>FIN = { f | domain(f) is finite }</a:t>
            </a:r>
          </a:p>
          <a:p>
            <a:pPr marL="465138" indent="-400050">
              <a:buFontTx/>
              <a:buAutoNum type="arabicPeriod"/>
              <a:defRPr/>
            </a:pPr>
            <a:r>
              <a:rPr lang="en-US" sz="2000" dirty="0"/>
              <a:t>Let set </a:t>
            </a:r>
            <a:r>
              <a:rPr lang="en-US" sz="2000" b="1" dirty="0"/>
              <a:t>A</a:t>
            </a:r>
            <a:r>
              <a:rPr lang="en-US" sz="2000" dirty="0"/>
              <a:t> be non-empty recursive, and let </a:t>
            </a:r>
            <a:r>
              <a:rPr lang="en-US" sz="2000" b="1" dirty="0"/>
              <a:t>B</a:t>
            </a:r>
            <a:r>
              <a:rPr lang="en-US" sz="2000" dirty="0"/>
              <a:t> be re non-recursive.</a:t>
            </a:r>
            <a:br>
              <a:rPr lang="en-US" sz="2000" dirty="0"/>
            </a:br>
            <a:r>
              <a:rPr lang="en-US" sz="2000" dirty="0"/>
              <a:t>Consider </a:t>
            </a:r>
            <a:r>
              <a:rPr lang="en-US" sz="2000" b="1" dirty="0"/>
              <a:t>C = { z | z = x * y, </a:t>
            </a:r>
            <a:r>
              <a:rPr lang="en-US" sz="2000" dirty="0"/>
              <a:t>where</a:t>
            </a:r>
            <a:r>
              <a:rPr lang="en-US" sz="2000" b="1" dirty="0"/>
              <a:t> x </a:t>
            </a:r>
            <a:r>
              <a:rPr lang="en-US" sz="2000" b="1" dirty="0">
                <a:sym typeface="Symbol" pitchFamily="2" charset="2"/>
              </a:rPr>
              <a:t></a:t>
            </a:r>
            <a:r>
              <a:rPr lang="en-US" sz="2000" b="1" dirty="0"/>
              <a:t> A </a:t>
            </a:r>
            <a:r>
              <a:rPr lang="en-US" sz="2000" dirty="0"/>
              <a:t>and</a:t>
            </a:r>
            <a:r>
              <a:rPr lang="en-US" sz="2000" b="1" dirty="0"/>
              <a:t> y </a:t>
            </a:r>
            <a:r>
              <a:rPr lang="en-US" sz="2000" b="1" dirty="0">
                <a:sym typeface="Symbol" pitchFamily="2" charset="2"/>
              </a:rPr>
              <a:t></a:t>
            </a:r>
            <a:r>
              <a:rPr lang="en-US" sz="2000" b="1" dirty="0"/>
              <a:t> B }</a:t>
            </a:r>
            <a:r>
              <a:rPr lang="en-US" sz="2000" dirty="0"/>
              <a:t>. </a:t>
            </a:r>
            <a:r>
              <a:rPr lang="en-US" sz="2000" b="1" dirty="0">
                <a:solidFill>
                  <a:srgbClr val="FF0000"/>
                </a:solidFill>
              </a:rPr>
              <a:t>. </a:t>
            </a:r>
            <a:r>
              <a:rPr lang="en-US" sz="2000" dirty="0"/>
              <a:t>For (a)-(c), either show sets </a:t>
            </a:r>
            <a:r>
              <a:rPr lang="en-US" sz="2000" b="1" dirty="0"/>
              <a:t>A</a:t>
            </a:r>
            <a:r>
              <a:rPr lang="en-US" sz="2000" dirty="0"/>
              <a:t> and </a:t>
            </a:r>
            <a:r>
              <a:rPr lang="en-US" sz="2000" b="1" dirty="0"/>
              <a:t>B</a:t>
            </a:r>
            <a:r>
              <a:rPr lang="en-US" sz="2000" dirty="0"/>
              <a:t> with the specified property or demonstrate that this property cannot hold. </a:t>
            </a:r>
          </a:p>
          <a:p>
            <a:pPr marL="914400" lvl="1" indent="-457200">
              <a:buFont typeface="+mj-lt"/>
              <a:buAutoNum type="alphaLcParenR"/>
            </a:pPr>
            <a:r>
              <a:rPr lang="en-US" sz="1800" b="1" dirty="0"/>
              <a:t>Can C be recursive? </a:t>
            </a:r>
          </a:p>
          <a:p>
            <a:pPr marL="914400" lvl="1" indent="-457200">
              <a:buFont typeface="+mj-lt"/>
              <a:buAutoNum type="alphaLcParenR"/>
            </a:pPr>
            <a:r>
              <a:rPr lang="en-US" sz="1800" b="1" dirty="0"/>
              <a:t>Can C be re non-recursive (undecidable)? </a:t>
            </a:r>
          </a:p>
          <a:p>
            <a:pPr marL="914400" lvl="1" indent="-457200">
              <a:buFont typeface="+mj-lt"/>
              <a:buAutoNum type="alphaLcParenR"/>
            </a:pPr>
            <a:r>
              <a:rPr lang="en-US" sz="1800" b="1" dirty="0"/>
              <a:t>Can C be non-re? </a:t>
            </a:r>
          </a:p>
          <a:p>
            <a:pPr marL="57150" indent="0">
              <a:buNone/>
            </a:pPr>
            <a:endParaRPr lang="en-US" sz="2000" b="1" dirty="0">
              <a:solidFill>
                <a:srgbClr val="CC3300"/>
              </a:solidFill>
              <a:ea typeface="ＭＳ Ｐゴシック" charset="0"/>
              <a:cs typeface="ＭＳ Ｐゴシック" charset="0"/>
            </a:endParaRPr>
          </a:p>
        </p:txBody>
      </p:sp>
      <p:sp>
        <p:nvSpPr>
          <p:cNvPr id="7" name="Footer Placeholder 4">
            <a:extLst>
              <a:ext uri="{FF2B5EF4-FFF2-40B4-BE49-F238E27FC236}">
                <a16:creationId xmlns:a16="http://schemas.microsoft.com/office/drawing/2014/main" id="{58D2C488-F623-5D4C-947F-13A718C1D22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899956531"/>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414</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a:t>
            </a: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1.	Given that the predicate </a:t>
            </a:r>
            <a:r>
              <a:rPr lang="en-US" b="1">
                <a:ea typeface="ＭＳ Ｐゴシック" pitchFamily="-111" charset="-128"/>
                <a:cs typeface="ＭＳ Ｐゴシック" pitchFamily="-111" charset="-128"/>
              </a:rPr>
              <a:t>STP</a:t>
            </a:r>
            <a:r>
              <a:rPr lang="en-US">
                <a:ea typeface="ＭＳ Ｐゴシック" pitchFamily="-111" charset="-128"/>
                <a:cs typeface="ＭＳ Ｐゴシック" pitchFamily="-111" charset="-128"/>
              </a:rPr>
              <a:t> and the function </a:t>
            </a:r>
            <a:r>
              <a:rPr lang="en-US" b="1">
                <a:ea typeface="ＭＳ Ｐゴシック" pitchFamily="-111" charset="-128"/>
                <a:cs typeface="ＭＳ Ｐゴシック" pitchFamily="-111" charset="-128"/>
              </a:rPr>
              <a:t>VALUE</a:t>
            </a:r>
            <a:r>
              <a:rPr lang="en-US">
                <a:ea typeface="ＭＳ Ｐゴシック" pitchFamily="-111" charset="-128"/>
                <a:cs typeface="ＭＳ Ｐゴシック" pitchFamily="-111" charset="-128"/>
              </a:rPr>
              <a:t> are algorithms, show that we can semi-decide </a:t>
            </a:r>
            <a:br>
              <a:rPr lang="en-US">
                <a:ea typeface="ＭＳ Ｐゴシック" pitchFamily="-111" charset="-128"/>
                <a:cs typeface="ＭＳ Ｐゴシック" pitchFamily="-111" charset="-128"/>
              </a:rPr>
            </a:b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br>
              <a:rPr lang="en-US" sz="2800" b="1">
                <a:ea typeface="ＭＳ Ｐゴシック" pitchFamily="-111" charset="-128"/>
                <a:cs typeface="ＭＳ Ｐゴシック" pitchFamily="-111" charset="-128"/>
              </a:rPr>
            </a:b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Note: </a:t>
            </a:r>
            <a:r>
              <a:rPr lang="en-US" b="1">
                <a:ea typeface="ＭＳ Ｐゴシック" pitchFamily="-111" charset="-128"/>
                <a:cs typeface="ＭＳ Ｐゴシック" pitchFamily="-111" charset="-128"/>
              </a:rPr>
              <a:t>STP( f, x, s</a:t>
            </a:r>
            <a:r>
              <a:rPr lang="en-US" b="1" i="1">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rPr>
              <a:t>) </a:t>
            </a:r>
            <a:r>
              <a:rPr lang="en-US">
                <a:ea typeface="ＭＳ Ｐゴシック" pitchFamily="-111" charset="-128"/>
                <a:cs typeface="ＭＳ Ｐゴシック" pitchFamily="-111" charset="-128"/>
              </a:rPr>
              <a:t>is true </a:t>
            </a:r>
            <a:r>
              <a:rPr lang="en-US" err="1">
                <a:ea typeface="ＭＳ Ｐゴシック" pitchFamily="-111" charset="-128"/>
                <a:cs typeface="ＭＳ Ｐゴシック" pitchFamily="-111" charset="-128"/>
              </a:rPr>
              <a:t>iff</a:t>
            </a:r>
            <a:r>
              <a:rPr lang="en-US">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rPr>
              <a:t>f</a:t>
            </a:r>
            <a:r>
              <a:rPr lang="en-US" b="1">
                <a:ea typeface="ＭＳ Ｐゴシック" pitchFamily="-111" charset="-128"/>
                <a:cs typeface="ＭＳ Ｐゴシック" pitchFamily="-111" charset="-128"/>
              </a:rPr>
              <a:t>(x) </a:t>
            </a:r>
            <a:r>
              <a:rPr lang="en-US">
                <a:ea typeface="ＭＳ Ｐゴシック" pitchFamily="-111" charset="-128"/>
                <a:cs typeface="ＭＳ Ｐゴシック" pitchFamily="-111" charset="-128"/>
              </a:rPr>
              <a:t>converges in </a:t>
            </a:r>
            <a:r>
              <a:rPr lang="en-US" b="1">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or fewer steps and, if so, </a:t>
            </a:r>
            <a:r>
              <a:rPr lang="en-US" b="1">
                <a:ea typeface="ＭＳ Ｐゴシック" pitchFamily="-111" charset="-128"/>
                <a:cs typeface="ＭＳ Ｐゴシック" pitchFamily="-111" charset="-128"/>
              </a:rPr>
              <a:t>VALUE(f, x, s) =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rPr>
              <a:t>f</a:t>
            </a:r>
            <a:r>
              <a:rPr lang="en-US" b="1">
                <a:ea typeface="ＭＳ Ｐゴシック" pitchFamily="-111" charset="-128"/>
                <a:cs typeface="ＭＳ Ｐゴシック" pitchFamily="-111" charset="-128"/>
              </a:rPr>
              <a:t>(x)</a:t>
            </a:r>
            <a:r>
              <a:rPr lang="en-US">
                <a:ea typeface="ＭＳ Ｐゴシック" pitchFamily="-111" charset="-128"/>
                <a:cs typeface="ＭＳ Ｐゴシック" pitchFamily="-111" charset="-128"/>
              </a:rPr>
              <a:t>.  </a:t>
            </a:r>
          </a:p>
        </p:txBody>
      </p:sp>
      <p:sp>
        <p:nvSpPr>
          <p:cNvPr id="484357" name="Date Placeholder 3"/>
          <p:cNvSpPr>
            <a:spLocks noGrp="1"/>
          </p:cNvSpPr>
          <p:nvPr>
            <p:ph type="dt" sz="quarter" idx="10"/>
          </p:nvPr>
        </p:nvSpPr>
        <p:spPr>
          <a:noFill/>
        </p:spPr>
        <p:txBody>
          <a:bodyPr/>
          <a:lstStyle/>
          <a:p>
            <a:fld id="{EC5C49C6-9B64-5E48-B455-08AA89009F61}" type="datetime1">
              <a:rPr lang="en-US" smtClean="0">
                <a:latin typeface="Arial" pitchFamily="-111" charset="0"/>
                <a:ea typeface="ＭＳ Ｐゴシック" pitchFamily="-111" charset="-128"/>
                <a:cs typeface="ＭＳ Ｐゴシック" pitchFamily="-111" charset="-128"/>
              </a:rPr>
              <a:t>4/7/19</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FB0E69EF-9181-B945-84DA-009F45592A5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412195775"/>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415</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Questions#2,3</a:t>
            </a:r>
          </a:p>
        </p:txBody>
      </p:sp>
      <p:sp>
        <p:nvSpPr>
          <p:cNvPr id="484356" name="Rectangle 3"/>
          <p:cNvSpPr>
            <a:spLocks noGrp="1" noChangeArrowheads="1"/>
          </p:cNvSpPr>
          <p:nvPr>
            <p:ph type="body" idx="1"/>
          </p:nvPr>
        </p:nvSpPr>
        <p:spPr/>
        <p:txBody>
          <a:bodyPr/>
          <a:lstStyle/>
          <a:p>
            <a:pPr marL="609600" indent="-609600" eaLnBrk="1" hangingPunct="1">
              <a:buFontTx/>
              <a:buAutoNum type="arabicPeriod" startAt="2"/>
            </a:pPr>
            <a:r>
              <a:rPr lang="en-US">
                <a:ea typeface="ＭＳ Ｐゴシック" pitchFamily="-111" charset="-128"/>
                <a:cs typeface="ＭＳ Ｐゴシック" pitchFamily="-111" charset="-128"/>
              </a:rPr>
              <a:t>Use Rice’s Theorem to show that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 undecidable, where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a:t>
            </a:r>
            <a:br>
              <a:rPr lang="en-US">
                <a:ea typeface="ＭＳ Ｐゴシック" pitchFamily="-111" charset="-128"/>
                <a:cs typeface="ＭＳ Ｐゴシック" pitchFamily="-111" charset="-128"/>
              </a:rPr>
            </a:b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r>
              <a:rPr lang="en-US">
                <a:ea typeface="ＭＳ Ｐゴシック" pitchFamily="-111" charset="-128"/>
                <a:cs typeface="ＭＳ Ｐゴシック" pitchFamily="-111" charset="-128"/>
              </a:rPr>
              <a:t> </a:t>
            </a:r>
          </a:p>
          <a:p>
            <a:pPr marL="609600" indent="-609600" eaLnBrk="1" hangingPunct="1">
              <a:buFontTx/>
              <a:buAutoNum type="arabicPeriod" startAt="2"/>
            </a:pPr>
            <a:endParaRPr lang="en-US">
              <a:ea typeface="ＭＳ Ｐゴシック" pitchFamily="-111" charset="-128"/>
              <a:cs typeface="ＭＳ Ｐゴシック" pitchFamily="-111" charset="-128"/>
            </a:endParaRPr>
          </a:p>
          <a:p>
            <a:pPr marL="609600" indent="-609600" eaLnBrk="1" hangingPunct="1">
              <a:buFontTx/>
              <a:buAutoNum type="arabicPeriod" startAt="2"/>
            </a:pPr>
            <a:r>
              <a:rPr lang="en-US">
                <a:ea typeface="ＭＳ Ｐゴシック" pitchFamily="-111" charset="-128"/>
                <a:cs typeface="ＭＳ Ｐゴシック" pitchFamily="-111" charset="-128"/>
              </a:rPr>
              <a:t>Redo using Reduction from </a:t>
            </a:r>
            <a:r>
              <a:rPr lang="en-US" b="1">
                <a:ea typeface="ＭＳ Ｐゴシック" pitchFamily="-111" charset="-128"/>
                <a:cs typeface="ＭＳ Ｐゴシック" pitchFamily="-111" charset="-128"/>
              </a:rPr>
              <a:t>HALT</a:t>
            </a:r>
            <a:r>
              <a:rPr lang="en-US">
                <a:ea typeface="ＭＳ Ｐゴシック" pitchFamily="-111" charset="-128"/>
                <a:cs typeface="ＭＳ Ｐゴシック" pitchFamily="-111" charset="-128"/>
              </a:rPr>
              <a:t>.</a:t>
            </a:r>
          </a:p>
        </p:txBody>
      </p:sp>
      <p:sp>
        <p:nvSpPr>
          <p:cNvPr id="484357" name="Date Placeholder 3"/>
          <p:cNvSpPr>
            <a:spLocks noGrp="1"/>
          </p:cNvSpPr>
          <p:nvPr>
            <p:ph type="dt" sz="quarter" idx="10"/>
          </p:nvPr>
        </p:nvSpPr>
        <p:spPr>
          <a:noFill/>
        </p:spPr>
        <p:txBody>
          <a:bodyPr/>
          <a:lstStyle/>
          <a:p>
            <a:fld id="{974E9448-4829-7144-9557-50A551EDFF75}" type="datetime1">
              <a:rPr lang="en-US" smtClean="0">
                <a:latin typeface="Arial" pitchFamily="-111" charset="0"/>
                <a:ea typeface="ＭＳ Ｐゴシック" pitchFamily="-111" charset="-128"/>
                <a:cs typeface="ＭＳ Ｐゴシック" pitchFamily="-111" charset="-128"/>
              </a:rPr>
              <a:t>4/7/19</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3B4142BC-5FDA-4E44-BE23-86FC82F17F8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917004311"/>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416</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Question#4</a:t>
            </a: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4.	Let </a:t>
            </a:r>
            <a:r>
              <a:rPr lang="en-US" b="1">
                <a:ea typeface="ＭＳ Ｐゴシック" pitchFamily="-111" charset="-128"/>
                <a:cs typeface="ＭＳ Ｐゴシック" pitchFamily="-111" charset="-128"/>
              </a:rPr>
              <a:t>P = { f | </a:t>
            </a:r>
            <a:r>
              <a:rPr lang="en-US" b="1">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x [ STP(f, x, x) ] }</a:t>
            </a:r>
            <a:r>
              <a:rPr lang="en-US">
                <a:ea typeface="ＭＳ Ｐゴシック" pitchFamily="-111" charset="-128"/>
                <a:cs typeface="ＭＳ Ｐゴシック" pitchFamily="-111" charset="-128"/>
                <a:sym typeface="Symbol" pitchFamily="-111" charset="2"/>
              </a:rPr>
              <a:t>. Why does Rice’s theorem not tell us anything about the </a:t>
            </a:r>
            <a:r>
              <a:rPr lang="en-US" err="1">
                <a:ea typeface="ＭＳ Ｐゴシック" pitchFamily="-111" charset="-128"/>
                <a:cs typeface="ＭＳ Ｐゴシック" pitchFamily="-111" charset="-128"/>
                <a:sym typeface="Symbol" pitchFamily="-111" charset="2"/>
              </a:rPr>
              <a:t>undecidability</a:t>
            </a:r>
            <a:r>
              <a:rPr lang="en-US">
                <a:ea typeface="ＭＳ Ｐゴシック" pitchFamily="-111" charset="-128"/>
                <a:cs typeface="ＭＳ Ｐゴシック" pitchFamily="-111" charset="-128"/>
                <a:sym typeface="Symbol" pitchFamily="-111" charset="2"/>
              </a:rPr>
              <a:t> of </a:t>
            </a:r>
            <a:r>
              <a:rPr lang="en-US" b="1">
                <a:ea typeface="ＭＳ Ｐゴシック" pitchFamily="-111" charset="-128"/>
                <a:cs typeface="ＭＳ Ｐゴシック" pitchFamily="-111" charset="-128"/>
                <a:sym typeface="Symbol" pitchFamily="-111" charset="2"/>
              </a:rPr>
              <a:t>P</a:t>
            </a:r>
            <a:r>
              <a:rPr lang="en-US">
                <a:ea typeface="ＭＳ Ｐゴシック" pitchFamily="-111" charset="-128"/>
                <a:cs typeface="ＭＳ Ｐゴシック" pitchFamily="-111" charset="-128"/>
                <a:sym typeface="Symbol" pitchFamily="-111" charset="2"/>
              </a:rPr>
              <a:t>?</a:t>
            </a:r>
          </a:p>
        </p:txBody>
      </p:sp>
      <p:sp>
        <p:nvSpPr>
          <p:cNvPr id="500741" name="Date Placeholder 3"/>
          <p:cNvSpPr>
            <a:spLocks noGrp="1"/>
          </p:cNvSpPr>
          <p:nvPr>
            <p:ph type="dt" sz="quarter" idx="10"/>
          </p:nvPr>
        </p:nvSpPr>
        <p:spPr>
          <a:noFill/>
        </p:spPr>
        <p:txBody>
          <a:bodyPr/>
          <a:lstStyle/>
          <a:p>
            <a:fld id="{F35E697C-EA8E-A942-A485-F405BCA9ABE0}" type="datetime1">
              <a:rPr lang="en-US" smtClean="0">
                <a:latin typeface="Arial" pitchFamily="-111" charset="0"/>
                <a:ea typeface="ＭＳ Ｐゴシック" pitchFamily="-111" charset="-128"/>
                <a:cs typeface="ＭＳ Ｐゴシック" pitchFamily="-111" charset="-128"/>
              </a:rPr>
              <a:t>4/7/19</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6FD35C20-899C-4040-859B-F72825BADB7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291627340"/>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417</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Question#5</a:t>
            </a: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dirty="0">
                <a:ea typeface="ＭＳ Ｐゴシック" pitchFamily="-111" charset="-128"/>
                <a:cs typeface="ＭＳ Ｐゴシック" pitchFamily="-111" charset="-128"/>
              </a:rPr>
              <a:t>5.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an re, possibly </a:t>
            </a:r>
            <a:r>
              <a:rPr lang="en-US" sz="2800">
                <a:ea typeface="ＭＳ Ｐゴシック" pitchFamily="-111" charset="-128"/>
                <a:cs typeface="ＭＳ Ｐゴシック" pitchFamily="-111" charset="-128"/>
              </a:rPr>
              <a:t>recursive non-empty set</a:t>
            </a:r>
            <a:r>
              <a:rPr lang="en-US" sz="2800" dirty="0">
                <a:ea typeface="ＭＳ Ｐゴシック" pitchFamily="-111" charset="-128"/>
                <a:cs typeface="ＭＳ Ｐゴシック" pitchFamily="-111" charset="-128"/>
              </a:rPr>
              <a:t>. Let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p>
        </p:txBody>
      </p:sp>
      <p:sp>
        <p:nvSpPr>
          <p:cNvPr id="486405" name="Date Placeholder 3"/>
          <p:cNvSpPr>
            <a:spLocks noGrp="1"/>
          </p:cNvSpPr>
          <p:nvPr>
            <p:ph type="dt" sz="quarter" idx="10"/>
          </p:nvPr>
        </p:nvSpPr>
        <p:spPr>
          <a:noFill/>
        </p:spPr>
        <p:txBody>
          <a:bodyPr/>
          <a:lstStyle/>
          <a:p>
            <a:fld id="{BBE68B5E-4EE0-E94C-BE39-561420D3A463}" type="datetime1">
              <a:rPr lang="en-US" smtClean="0">
                <a:latin typeface="Arial" pitchFamily="-111" charset="0"/>
                <a:ea typeface="ＭＳ Ｐゴシック" pitchFamily="-111" charset="-128"/>
                <a:cs typeface="ＭＳ Ｐゴシック" pitchFamily="-111" charset="-128"/>
              </a:rPr>
              <a:t>4/7/19</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0EC7A538-90A7-B84A-B44D-01EC8DDDA52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594771681"/>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itle 3"/>
          <p:cNvSpPr>
            <a:spLocks noGrp="1"/>
          </p:cNvSpPr>
          <p:nvPr>
            <p:ph type="ctrTitle"/>
          </p:nvPr>
        </p:nvSpPr>
        <p:spPr/>
        <p:txBody>
          <a:bodyPr/>
          <a:lstStyle/>
          <a:p>
            <a:r>
              <a:rPr lang="en-US">
                <a:ea typeface="ＭＳ Ｐゴシック" pitchFamily="-111" charset="-128"/>
                <a:cs typeface="ＭＳ Ｐゴシック" pitchFamily="-111" charset="-128"/>
              </a:rPr>
              <a:t>Constant time: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Not amenable to Rice’s</a:t>
            </a:r>
          </a:p>
        </p:txBody>
      </p:sp>
      <p:sp>
        <p:nvSpPr>
          <p:cNvPr id="471043" name="Subtitle 2"/>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0140511"/>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Title 1"/>
          <p:cNvSpPr>
            <a:spLocks noGrp="1"/>
          </p:cNvSpPr>
          <p:nvPr>
            <p:ph type="title"/>
          </p:nvPr>
        </p:nvSpPr>
        <p:spPr/>
        <p:txBody>
          <a:bodyPr/>
          <a:lstStyle/>
          <a:p>
            <a:r>
              <a:rPr lang="en-US">
                <a:ea typeface="ＭＳ Ｐゴシック" pitchFamily="-111" charset="-128"/>
                <a:cs typeface="ＭＳ Ｐゴシック" pitchFamily="-111" charset="-128"/>
              </a:rPr>
              <a:t>Constant Time</a:t>
            </a:r>
          </a:p>
        </p:txBody>
      </p:sp>
      <p:sp>
        <p:nvSpPr>
          <p:cNvPr id="473091" name="Content Placeholder 2"/>
          <p:cNvSpPr>
            <a:spLocks noGrp="1"/>
          </p:cNvSpPr>
          <p:nvPr>
            <p:ph idx="1"/>
          </p:nvPr>
        </p:nvSpPr>
        <p:spPr/>
        <p:txBody>
          <a:bodyPr/>
          <a:lstStyle/>
          <a:p>
            <a:pPr eaLnBrk="1" hangingPunct="1"/>
            <a:r>
              <a:rPr lang="en-US" sz="2400" b="1" dirty="0" err="1">
                <a:ea typeface="ＭＳ Ｐゴシック" pitchFamily="-111" charset="-128"/>
                <a:cs typeface="ＭＳ Ｐゴシック" pitchFamily="-111" charset="-128"/>
              </a:rPr>
              <a:t>CTime</a:t>
            </a:r>
            <a:r>
              <a:rPr lang="en-US" sz="2400" b="1" dirty="0">
                <a:ea typeface="ＭＳ Ｐゴシック" pitchFamily="-111" charset="-128"/>
                <a:cs typeface="ＭＳ Ｐゴシック" pitchFamily="-111" charset="-128"/>
              </a:rPr>
              <a:t> = { M | </a:t>
            </a:r>
            <a:r>
              <a:rPr lang="en-US" sz="2400" b="1" dirty="0">
                <a:ea typeface="ＭＳ Ｐゴシック" pitchFamily="-111" charset="-128"/>
                <a:cs typeface="ＭＳ Ｐゴシック" pitchFamily="-111" charset="-128"/>
                <a:sym typeface="Symbol" pitchFamily="-111" charset="2"/>
              </a:rPr>
              <a:t>K [ M </a:t>
            </a:r>
            <a:r>
              <a:rPr lang="en-US" sz="2400" dirty="0">
                <a:ea typeface="ＭＳ Ｐゴシック" pitchFamily="-111" charset="-128"/>
                <a:cs typeface="ＭＳ Ｐゴシック" pitchFamily="-111" charset="-128"/>
                <a:sym typeface="Symbol" pitchFamily="-111" charset="2"/>
              </a:rPr>
              <a:t>halts in at most </a:t>
            </a:r>
            <a:r>
              <a:rPr lang="en-US" sz="2400" b="1" dirty="0">
                <a:ea typeface="ＭＳ Ｐゴシック" pitchFamily="-111" charset="-128"/>
                <a:cs typeface="ＭＳ Ｐゴシック" pitchFamily="-111" charset="-128"/>
                <a:sym typeface="Symbol" pitchFamily="-111" charset="2"/>
              </a:rPr>
              <a:t>K</a:t>
            </a:r>
            <a:r>
              <a:rPr lang="en-US" sz="2400" dirty="0">
                <a:ea typeface="ＭＳ Ｐゴシック" pitchFamily="-111" charset="-128"/>
                <a:cs typeface="ＭＳ Ｐゴシック" pitchFamily="-111" charset="-128"/>
                <a:sym typeface="Symbol" pitchFamily="-111" charset="2"/>
              </a:rPr>
              <a:t> steps independent of its starting configuration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 </a:t>
            </a:r>
          </a:p>
          <a:p>
            <a:pPr eaLnBrk="1" hangingPunct="1"/>
            <a:r>
              <a:rPr lang="en-US" sz="2400" b="1" dirty="0">
                <a:ea typeface="ＭＳ Ｐゴシック" pitchFamily="-111" charset="-128"/>
                <a:cs typeface="ＭＳ Ｐゴシック" pitchFamily="-111" charset="-128"/>
              </a:rPr>
              <a:t>RT </a:t>
            </a:r>
            <a:r>
              <a:rPr lang="en-US" sz="2400" dirty="0">
                <a:ea typeface="ＭＳ Ｐゴシック" pitchFamily="-111" charset="-128"/>
                <a:cs typeface="ＭＳ Ｐゴシック" pitchFamily="-111" charset="-128"/>
              </a:rPr>
              <a:t>cannot be shown </a:t>
            </a:r>
            <a:r>
              <a:rPr lang="en-US" sz="2400" dirty="0" err="1">
                <a:ea typeface="ＭＳ Ｐゴシック" pitchFamily="-111" charset="-128"/>
                <a:cs typeface="ＭＳ Ｐゴシック" pitchFamily="-111" charset="-128"/>
              </a:rPr>
              <a:t>undecidable</a:t>
            </a:r>
            <a:r>
              <a:rPr lang="en-US" sz="2400" dirty="0">
                <a:ea typeface="ＭＳ Ｐゴシック" pitchFamily="-111" charset="-128"/>
                <a:cs typeface="ＭＳ Ｐゴシック" pitchFamily="-111" charset="-128"/>
              </a:rPr>
              <a:t> by Rice’s Theorem as it breaks property 2</a:t>
            </a:r>
          </a:p>
          <a:p>
            <a:pPr lvl="1" eaLnBrk="1" hangingPunct="1"/>
            <a:r>
              <a:rPr lang="en-US" sz="2000" dirty="0"/>
              <a:t>Choose</a:t>
            </a:r>
            <a:r>
              <a:rPr lang="en-US" sz="2000" b="1" dirty="0"/>
              <a:t> M1 </a:t>
            </a:r>
            <a:r>
              <a:rPr lang="en-US" sz="2000" dirty="0"/>
              <a:t>and</a:t>
            </a:r>
            <a:r>
              <a:rPr lang="en-US" sz="2000" b="1" dirty="0"/>
              <a:t> M2 </a:t>
            </a:r>
            <a:r>
              <a:rPr lang="en-US" sz="2000" dirty="0"/>
              <a:t>to each Standard Turing Compute (STC) </a:t>
            </a:r>
            <a:r>
              <a:rPr lang="en-US" sz="2000" b="1" dirty="0"/>
              <a:t>ZERO</a:t>
            </a:r>
          </a:p>
          <a:p>
            <a:pPr lvl="1" eaLnBrk="1" hangingPunct="1"/>
            <a:r>
              <a:rPr lang="en-US" sz="2000" b="1" dirty="0"/>
              <a:t>M1 </a:t>
            </a:r>
            <a:r>
              <a:rPr lang="en-US" sz="2000" dirty="0"/>
              <a:t>is</a:t>
            </a:r>
            <a:r>
              <a:rPr lang="en-US" sz="2000" b="1" dirty="0"/>
              <a:t> R </a:t>
            </a:r>
            <a:r>
              <a:rPr lang="en-US" sz="2000" dirty="0"/>
              <a:t>(move right to end on a zero)</a:t>
            </a:r>
          </a:p>
          <a:p>
            <a:pPr lvl="1" eaLnBrk="1" hangingPunct="1"/>
            <a:r>
              <a:rPr lang="en-US" sz="2000" b="1" dirty="0"/>
              <a:t>M2 </a:t>
            </a:r>
            <a:r>
              <a:rPr lang="en-US" sz="2000" dirty="0"/>
              <a:t>is</a:t>
            </a:r>
            <a:r>
              <a:rPr lang="en-US" sz="2000" b="1" dirty="0"/>
              <a:t> </a:t>
            </a:r>
            <a:r>
              <a:rPr lang="en-US" sz="2000" b="1" dirty="0">
                <a:latin typeface="Monotype Corsiva" pitchFamily="-111" charset="0"/>
              </a:rPr>
              <a:t>L</a:t>
            </a:r>
            <a:r>
              <a:rPr lang="en-US" sz="2000" b="1" dirty="0"/>
              <a:t> </a:t>
            </a:r>
            <a:r>
              <a:rPr lang="en-US" sz="2000" b="1" dirty="0">
                <a:latin typeface="Monotype Corsiva" pitchFamily="-111" charset="0"/>
              </a:rPr>
              <a:t>R</a:t>
            </a:r>
            <a:r>
              <a:rPr lang="en-US" sz="2000" b="1" dirty="0"/>
              <a:t>  </a:t>
            </a:r>
            <a:r>
              <a:rPr lang="en-US" sz="2000" b="1" dirty="0" err="1"/>
              <a:t>R</a:t>
            </a:r>
            <a:r>
              <a:rPr lang="en-US" sz="2000" b="1" dirty="0"/>
              <a:t> </a:t>
            </a:r>
            <a:r>
              <a:rPr lang="en-US" sz="2000" dirty="0"/>
              <a:t>(time is dependent on argument)</a:t>
            </a:r>
          </a:p>
          <a:p>
            <a:pPr lvl="1" eaLnBrk="1" hangingPunct="1"/>
            <a:r>
              <a:rPr lang="en-US" sz="2000" b="1" dirty="0"/>
              <a:t>M1 </a:t>
            </a:r>
            <a:r>
              <a:rPr lang="en-US" sz="2000" dirty="0"/>
              <a:t>is in </a:t>
            </a:r>
            <a:r>
              <a:rPr lang="en-US" sz="2000" b="1" dirty="0" err="1"/>
              <a:t>CTime</a:t>
            </a:r>
            <a:r>
              <a:rPr lang="en-US" sz="2000" b="1" dirty="0"/>
              <a:t>; M2 </a:t>
            </a:r>
            <a:r>
              <a:rPr lang="en-US" sz="2000" dirty="0"/>
              <a:t>is not , but they have same I/O behavior, so </a:t>
            </a:r>
            <a:r>
              <a:rPr lang="en-US" sz="2000" b="1" dirty="0" err="1"/>
              <a:t>CTime</a:t>
            </a:r>
            <a:r>
              <a:rPr lang="en-US" sz="2000" b="1" dirty="0"/>
              <a:t> </a:t>
            </a:r>
            <a:r>
              <a:rPr lang="en-US" sz="2000" dirty="0"/>
              <a:t>does not adhere to property 2</a:t>
            </a:r>
            <a:endParaRPr lang="en-US" dirty="0"/>
          </a:p>
        </p:txBody>
      </p:sp>
      <p:sp>
        <p:nvSpPr>
          <p:cNvPr id="473092" name="Date Placeholder 3"/>
          <p:cNvSpPr>
            <a:spLocks noGrp="1"/>
          </p:cNvSpPr>
          <p:nvPr>
            <p:ph type="dt" sz="quarter" idx="10"/>
          </p:nvPr>
        </p:nvSpPr>
        <p:spPr>
          <a:noFill/>
        </p:spPr>
        <p:txBody>
          <a:bodyPr/>
          <a:lstStyle/>
          <a:p>
            <a:fld id="{8368DBC6-1DD4-4041-93E9-5658481A687C}"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7309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73094" name="Slide Number Placeholder 5"/>
          <p:cNvSpPr>
            <a:spLocks noGrp="1"/>
          </p:cNvSpPr>
          <p:nvPr>
            <p:ph type="sldNum" sz="quarter" idx="12"/>
          </p:nvPr>
        </p:nvSpPr>
        <p:spPr>
          <a:noFill/>
        </p:spPr>
        <p:txBody>
          <a:bodyPr/>
          <a:lstStyle/>
          <a:p>
            <a:fld id="{3653CF1A-F83F-284A-A0A9-CDE1BAB376B9}" type="slidenum">
              <a:rPr lang="en-US">
                <a:latin typeface="Arial" pitchFamily="-111" charset="0"/>
                <a:ea typeface="ＭＳ Ｐゴシック" pitchFamily="-111" charset="-128"/>
                <a:cs typeface="ＭＳ Ｐゴシック" pitchFamily="-111" charset="-128"/>
              </a:rPr>
              <a:pPr/>
              <a:t>419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1772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Regular Languages # 5</a:t>
            </a:r>
          </a:p>
        </p:txBody>
      </p:sp>
      <p:sp>
        <p:nvSpPr>
          <p:cNvPr id="144387" name="Content Placeholder 2"/>
          <p:cNvSpPr>
            <a:spLocks noGrp="1"/>
          </p:cNvSpPr>
          <p:nvPr>
            <p:ph idx="1"/>
          </p:nvPr>
        </p:nvSpPr>
        <p:spPr/>
        <p:txBody>
          <a:bodyPr/>
          <a:lstStyle/>
          <a:p>
            <a:r>
              <a:rPr lang="en-US" sz="2800" dirty="0"/>
              <a:t>Closures</a:t>
            </a:r>
          </a:p>
          <a:p>
            <a:pPr lvl="1"/>
            <a:r>
              <a:rPr lang="en-US" sz="2000" dirty="0"/>
              <a:t>Union, Concatenation, Keene star </a:t>
            </a:r>
          </a:p>
          <a:p>
            <a:pPr lvl="1"/>
            <a:r>
              <a:rPr lang="en-US" sz="2000" dirty="0"/>
              <a:t>Complement, Exclusive Union, Intersection, Set Difference, Reversal</a:t>
            </a:r>
          </a:p>
          <a:p>
            <a:pPr lvl="1"/>
            <a:r>
              <a:rPr lang="en-US" sz="2000" dirty="0"/>
              <a:t>Substitution, Homomorphism, Quotient, Prefix, Suffix, Substring </a:t>
            </a:r>
          </a:p>
          <a:p>
            <a:pPr lvl="1"/>
            <a:r>
              <a:rPr lang="en-US" sz="2000" dirty="0"/>
              <a:t>Max, Min </a:t>
            </a:r>
          </a:p>
          <a:p>
            <a:r>
              <a:rPr lang="en-US" sz="2400" dirty="0"/>
              <a:t>Decidable Properties </a:t>
            </a:r>
          </a:p>
          <a:p>
            <a:pPr lvl="1"/>
            <a:r>
              <a:rPr lang="en-US" sz="2000" dirty="0">
                <a:latin typeface="Arial" charset="0"/>
                <a:ea typeface="MS PGothic" charset="0"/>
              </a:rPr>
              <a:t>Membership</a:t>
            </a:r>
          </a:p>
          <a:p>
            <a:pPr lvl="1"/>
            <a:r>
              <a:rPr lang="en-US" sz="2000" dirty="0">
                <a:latin typeface="Arial" charset="0"/>
                <a:ea typeface="MS PGothic" charset="0"/>
              </a:rPr>
              <a:t>L = </a:t>
            </a:r>
            <a:r>
              <a:rPr lang="en-US" sz="2000" dirty="0" err="1">
                <a:ea typeface="ＭＳ Ｐゴシック" pitchFamily="-111" charset="-128"/>
                <a:cs typeface="ＭＳ Ｐゴシック" pitchFamily="-111" charset="-128"/>
              </a:rPr>
              <a:t>Ø</a:t>
            </a:r>
            <a:endParaRPr lang="en-US" sz="2000" dirty="0">
              <a:ea typeface="ＭＳ Ｐゴシック" pitchFamily="-111" charset="-128"/>
              <a:cs typeface="ＭＳ Ｐゴシック" pitchFamily="-111" charset="-128"/>
            </a:endParaRPr>
          </a:p>
          <a:p>
            <a:pPr lvl="1"/>
            <a:r>
              <a:rPr lang="en-US" sz="2000" dirty="0">
                <a:latin typeface="Arial" charset="0"/>
                <a:ea typeface="MS PGothic" charset="0"/>
              </a:rPr>
              <a:t>L = </a:t>
            </a:r>
            <a:r>
              <a:rPr lang="en-US" sz="2000" dirty="0" err="1">
                <a:latin typeface="Arial" charset="0"/>
                <a:ea typeface="MS PGothic" charset="0"/>
              </a:rPr>
              <a:t>Σ</a:t>
            </a:r>
            <a:r>
              <a:rPr lang="en-US" sz="2000" dirty="0">
                <a:latin typeface="Arial" charset="0"/>
                <a:ea typeface="MS PGothic" charset="0"/>
              </a:rPr>
              <a:t>*</a:t>
            </a:r>
          </a:p>
          <a:p>
            <a:pPr lvl="1"/>
            <a:r>
              <a:rPr lang="en-US" sz="2000" dirty="0">
                <a:latin typeface="Arial" charset="0"/>
                <a:ea typeface="MS PGothic" charset="0"/>
              </a:rPr>
              <a:t>Finiteness / Infiniteness</a:t>
            </a:r>
          </a:p>
          <a:p>
            <a:pPr lvl="1"/>
            <a:r>
              <a:rPr lang="en-US" sz="2000" dirty="0">
                <a:latin typeface="Arial" charset="0"/>
                <a:ea typeface="MS PGothic" charset="0"/>
              </a:rPr>
              <a:t>Equivalence</a:t>
            </a:r>
            <a:endParaRPr lang="en-US" sz="1400" dirty="0">
              <a:latin typeface="Arial" charset="0"/>
              <a:ea typeface="MS PGothic" charset="0"/>
            </a:endParaRP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4/7/19</a:t>
            </a:fld>
            <a:endParaRPr lang="en-US"/>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42</a:t>
            </a:fld>
            <a:endParaRPr lang="en-US"/>
          </a:p>
        </p:txBody>
      </p:sp>
      <p:sp>
        <p:nvSpPr>
          <p:cNvPr id="7" name="Footer Placeholder 2">
            <a:extLst>
              <a:ext uri="{FF2B5EF4-FFF2-40B4-BE49-F238E27FC236}">
                <a16:creationId xmlns:a16="http://schemas.microsoft.com/office/drawing/2014/main" id="{22851593-7F60-5A4E-AF84-52D1D1E5CCD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531833860"/>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itle 1"/>
          <p:cNvSpPr>
            <a:spLocks noGrp="1"/>
          </p:cNvSpPr>
          <p:nvPr>
            <p:ph type="title"/>
          </p:nvPr>
        </p:nvSpPr>
        <p:spPr/>
        <p:txBody>
          <a:bodyPr/>
          <a:lstStyle/>
          <a:p>
            <a:r>
              <a:rPr lang="en-US">
                <a:ea typeface="ＭＳ Ｐゴシック" pitchFamily="-111" charset="-128"/>
                <a:cs typeface="ＭＳ Ｐゴシック" pitchFamily="-111" charset="-128"/>
              </a:rPr>
              <a:t>Quantifier Analysis</a:t>
            </a:r>
          </a:p>
        </p:txBody>
      </p:sp>
      <p:sp>
        <p:nvSpPr>
          <p:cNvPr id="474115" name="Content Placeholder 2"/>
          <p:cNvSpPr>
            <a:spLocks noGrp="1"/>
          </p:cNvSpPr>
          <p:nvPr>
            <p:ph idx="1"/>
          </p:nvPr>
        </p:nvSpPr>
        <p:spPr/>
        <p:txBody>
          <a:bodyPr/>
          <a:lstStyle/>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 [ STP(M, C, K) ] }</a:t>
            </a:r>
          </a:p>
          <a:p>
            <a:pPr eaLnBrk="1" hangingPunct="1"/>
            <a:r>
              <a:rPr lang="en-US" sz="2800" dirty="0">
                <a:ea typeface="ＭＳ Ｐゴシック" pitchFamily="-111" charset="-128"/>
                <a:cs typeface="ＭＳ Ｐゴシック" pitchFamily="-111" charset="-128"/>
                <a:sym typeface="Symbol" pitchFamily="-111" charset="2"/>
              </a:rPr>
              <a:t>This would appear to imply that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is not even re. However, a TM that only runs for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steps can only scan at most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distinct tape symbols. Thus, if we use unary notation,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can be expressed</a:t>
            </a:r>
          </a:p>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a:t>
            </a:r>
            <a:r>
              <a:rPr lang="en-US" sz="2800" b="1" baseline="-25000" dirty="0">
                <a:ea typeface="ＭＳ Ｐゴシック" pitchFamily="-111" charset="-128"/>
                <a:cs typeface="ＭＳ Ｐゴシック" pitchFamily="-111" charset="-128"/>
                <a:sym typeface="Symbol" pitchFamily="-111" charset="2"/>
              </a:rPr>
              <a:t>|C|</a:t>
            </a:r>
            <a:r>
              <a:rPr lang="en-US" sz="2800" b="1" baseline="-25000" dirty="0">
                <a:ea typeface="Arial" pitchFamily="-111" charset="0"/>
                <a:cs typeface="Arial" pitchFamily="-111" charset="0"/>
                <a:sym typeface="Symbol" pitchFamily="-111" charset="2"/>
              </a:rPr>
              <a:t>≤K</a:t>
            </a:r>
            <a:r>
              <a:rPr lang="en-US" sz="2800" b="1" dirty="0">
                <a:ea typeface="ＭＳ Ｐゴシック" pitchFamily="-111" charset="-128"/>
                <a:cs typeface="ＭＳ Ｐゴシック" pitchFamily="-111" charset="-128"/>
                <a:sym typeface="Symbol" pitchFamily="-111" charset="2"/>
              </a:rPr>
              <a:t> [ STP(M, C, K) ] }</a:t>
            </a:r>
          </a:p>
          <a:p>
            <a:pPr eaLnBrk="1" hangingPunct="1"/>
            <a:r>
              <a:rPr lang="en-US" sz="2800" dirty="0">
                <a:ea typeface="ＭＳ Ｐゴシック" pitchFamily="-111" charset="-128"/>
                <a:cs typeface="ＭＳ Ｐゴシック" pitchFamily="-111" charset="-128"/>
                <a:sym typeface="Symbol" pitchFamily="-111" charset="2"/>
              </a:rPr>
              <a:t>We can dovetail over the set of all TMs, </a:t>
            </a:r>
            <a:r>
              <a:rPr lang="en-US" sz="2800" b="1"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and all </a:t>
            </a:r>
            <a:r>
              <a:rPr lang="en-US" sz="2800" b="1" dirty="0">
                <a:ea typeface="ＭＳ Ｐゴシック" pitchFamily="-111" charset="-128"/>
                <a:cs typeface="ＭＳ Ｐゴシック" pitchFamily="-111" charset="-128"/>
                <a:sym typeface="Symbol" pitchFamily="-111" charset="2"/>
              </a:rPr>
              <a:t>K</a:t>
            </a:r>
            <a:r>
              <a:rPr lang="en-US" sz="2800" dirty="0">
                <a:ea typeface="ＭＳ Ｐゴシック" pitchFamily="-111" charset="-128"/>
                <a:cs typeface="ＭＳ Ｐゴシック" pitchFamily="-111" charset="-128"/>
                <a:sym typeface="Symbol" pitchFamily="-111" charset="2"/>
              </a:rPr>
              <a:t>, listing those </a:t>
            </a:r>
            <a:r>
              <a:rPr lang="en-US" sz="2800" b="1" dirty="0">
                <a:ea typeface="ＭＳ Ｐゴシック" pitchFamily="-111" charset="-128"/>
                <a:cs typeface="ＭＳ Ｐゴシック" pitchFamily="-111" charset="-128"/>
                <a:sym typeface="Symbol" pitchFamily="-111" charset="2"/>
              </a:rPr>
              <a:t>M </a:t>
            </a:r>
            <a:r>
              <a:rPr lang="en-US" sz="2800" dirty="0">
                <a:ea typeface="ＭＳ Ｐゴシック" pitchFamily="-111" charset="-128"/>
                <a:cs typeface="ＭＳ Ｐゴシック" pitchFamily="-111" charset="-128"/>
                <a:sym typeface="Symbol" pitchFamily="-111" charset="2"/>
              </a:rPr>
              <a:t>that halt in constant time.</a:t>
            </a:r>
            <a:endParaRPr lang="en-US" sz="2400" dirty="0">
              <a:ea typeface="ＭＳ Ｐゴシック" pitchFamily="-111" charset="-128"/>
              <a:cs typeface="ＭＳ Ｐゴシック" pitchFamily="-111" charset="-128"/>
            </a:endParaRPr>
          </a:p>
        </p:txBody>
      </p:sp>
      <p:sp>
        <p:nvSpPr>
          <p:cNvPr id="474116" name="Date Placeholder 3"/>
          <p:cNvSpPr>
            <a:spLocks noGrp="1"/>
          </p:cNvSpPr>
          <p:nvPr>
            <p:ph type="dt" sz="quarter" idx="10"/>
          </p:nvPr>
        </p:nvSpPr>
        <p:spPr>
          <a:noFill/>
        </p:spPr>
        <p:txBody>
          <a:bodyPr/>
          <a:lstStyle/>
          <a:p>
            <a:fld id="{1B154DD7-07B3-A945-80A9-9F6D21A7180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7411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74118" name="Slide Number Placeholder 5"/>
          <p:cNvSpPr>
            <a:spLocks noGrp="1"/>
          </p:cNvSpPr>
          <p:nvPr>
            <p:ph type="sldNum" sz="quarter" idx="12"/>
          </p:nvPr>
        </p:nvSpPr>
        <p:spPr>
          <a:noFill/>
        </p:spPr>
        <p:txBody>
          <a:bodyPr/>
          <a:lstStyle/>
          <a:p>
            <a:fld id="{E064CE40-B459-3244-9680-57614E8C9E95}" type="slidenum">
              <a:rPr lang="en-US">
                <a:latin typeface="Arial" pitchFamily="-111" charset="0"/>
                <a:ea typeface="ＭＳ Ｐゴシック" pitchFamily="-111" charset="-128"/>
                <a:cs typeface="ＭＳ Ｐゴシック" pitchFamily="-111" charset="-128"/>
              </a:rPr>
              <a:pPr/>
              <a:t>420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30360944"/>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itle 1"/>
          <p:cNvSpPr>
            <a:spLocks noGrp="1"/>
          </p:cNvSpPr>
          <p:nvPr>
            <p:ph type="title"/>
          </p:nvPr>
        </p:nvSpPr>
        <p:spPr/>
        <p:txBody>
          <a:bodyPr/>
          <a:lstStyle/>
          <a:p>
            <a:r>
              <a:rPr lang="en-US">
                <a:ea typeface="ＭＳ Ｐゴシック" pitchFamily="-111" charset="-128"/>
                <a:cs typeface="ＭＳ Ｐゴシック" pitchFamily="-111" charset="-128"/>
              </a:rPr>
              <a:t>Complexity of CTime</a:t>
            </a:r>
          </a:p>
        </p:txBody>
      </p:sp>
      <p:sp>
        <p:nvSpPr>
          <p:cNvPr id="475139" name="Content Placeholder 2"/>
          <p:cNvSpPr>
            <a:spLocks noGrp="1"/>
          </p:cNvSpPr>
          <p:nvPr>
            <p:ph idx="1"/>
          </p:nvPr>
        </p:nvSpPr>
        <p:spPr/>
        <p:txBody>
          <a:bodyPr/>
          <a:lstStyle/>
          <a:p>
            <a:r>
              <a:rPr lang="en-US" dirty="0">
                <a:ea typeface="ＭＳ Ｐゴシック" pitchFamily="-111" charset="-128"/>
                <a:cs typeface="ＭＳ Ｐゴシック" pitchFamily="-111" charset="-128"/>
              </a:rPr>
              <a:t>Can show it is equivalent to the </a:t>
            </a:r>
            <a:r>
              <a:rPr lang="en-US" b="1" dirty="0">
                <a:ea typeface="ＭＳ Ｐゴシック" pitchFamily="-111" charset="-128"/>
                <a:cs typeface="ＭＳ Ｐゴシック" pitchFamily="-111" charset="-128"/>
              </a:rPr>
              <a:t>Halting Problem</a:t>
            </a:r>
            <a:r>
              <a:rPr lang="en-US" dirty="0">
                <a:ea typeface="ＭＳ Ｐゴシック" pitchFamily="-111" charset="-128"/>
                <a:cs typeface="ＭＳ Ｐゴシック" pitchFamily="-111" charset="-128"/>
              </a:rPr>
              <a:t> for TM’s with </a:t>
            </a:r>
            <a:r>
              <a:rPr lang="en-US" b="1" dirty="0">
                <a:ea typeface="ＭＳ Ｐゴシック" pitchFamily="-111" charset="-128"/>
                <a:cs typeface="ＭＳ Ｐゴシック" pitchFamily="-111" charset="-128"/>
              </a:rPr>
              <a:t>Infinite Tapes </a:t>
            </a:r>
            <a:r>
              <a:rPr lang="en-US" dirty="0">
                <a:ea typeface="ＭＳ Ｐゴシック" pitchFamily="-111" charset="-128"/>
                <a:cs typeface="ＭＳ Ｐゴシック" pitchFamily="-111" charset="-128"/>
              </a:rPr>
              <a:t>(not unbounded but truly infinite)</a:t>
            </a:r>
          </a:p>
          <a:p>
            <a:r>
              <a:rPr lang="en-US" dirty="0">
                <a:ea typeface="ＭＳ Ｐゴシック" pitchFamily="-111" charset="-128"/>
                <a:cs typeface="ＭＳ Ｐゴシック" pitchFamily="-111" charset="-128"/>
              </a:rPr>
              <a:t>This was shown in 1966 to be </a:t>
            </a:r>
            <a:r>
              <a:rPr lang="en-US" dirty="0" err="1">
                <a:ea typeface="ＭＳ Ｐゴシック" pitchFamily="-111" charset="-128"/>
                <a:cs typeface="ＭＳ Ｐゴシック" pitchFamily="-111" charset="-128"/>
              </a:rPr>
              <a:t>undecidable</a:t>
            </a:r>
            <a:r>
              <a:rPr lang="en-US" dirty="0">
                <a:ea typeface="ＭＳ Ｐゴシック" pitchFamily="-111" charset="-128"/>
                <a:cs typeface="ＭＳ Ｐゴシック" pitchFamily="-111" charset="-128"/>
              </a:rPr>
              <a:t>.</a:t>
            </a:r>
          </a:p>
          <a:p>
            <a:r>
              <a:rPr lang="en-US" dirty="0">
                <a:ea typeface="ＭＳ Ｐゴシック" pitchFamily="-111" charset="-128"/>
                <a:cs typeface="ＭＳ Ｐゴシック" pitchFamily="-111" charset="-128"/>
              </a:rPr>
              <a:t>It was also shown to be re, just as we have done so for </a:t>
            </a:r>
            <a:r>
              <a:rPr lang="en-US" b="1" dirty="0" err="1">
                <a:ea typeface="ＭＳ Ｐゴシック" pitchFamily="-111" charset="-128"/>
                <a:cs typeface="ＭＳ Ｐゴシック" pitchFamily="-111" charset="-128"/>
              </a:rPr>
              <a:t>CTime</a:t>
            </a:r>
            <a:r>
              <a:rPr lang="en-US" dirty="0">
                <a:ea typeface="ＭＳ Ｐゴシック" pitchFamily="-111" charset="-128"/>
                <a:cs typeface="ＭＳ Ｐゴシック" pitchFamily="-111" charset="-128"/>
              </a:rPr>
              <a:t>.</a:t>
            </a:r>
          </a:p>
          <a:p>
            <a:r>
              <a:rPr lang="en-US" dirty="0">
                <a:ea typeface="ＭＳ Ｐゴシック" pitchFamily="-111" charset="-128"/>
                <a:cs typeface="ＭＳ Ｐゴシック" pitchFamily="-111" charset="-128"/>
              </a:rPr>
              <a:t>Details Later</a:t>
            </a:r>
          </a:p>
        </p:txBody>
      </p:sp>
      <p:sp>
        <p:nvSpPr>
          <p:cNvPr id="475140" name="Date Placeholder 3"/>
          <p:cNvSpPr>
            <a:spLocks noGrp="1"/>
          </p:cNvSpPr>
          <p:nvPr>
            <p:ph type="dt" sz="quarter" idx="10"/>
          </p:nvPr>
        </p:nvSpPr>
        <p:spPr>
          <a:noFill/>
        </p:spPr>
        <p:txBody>
          <a:bodyPr/>
          <a:lstStyle/>
          <a:p>
            <a:fld id="{B1E15B44-ABB2-C146-8E2D-42C9145232EB}"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7514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75142" name="Slide Number Placeholder 5"/>
          <p:cNvSpPr>
            <a:spLocks noGrp="1"/>
          </p:cNvSpPr>
          <p:nvPr>
            <p:ph type="sldNum" sz="quarter" idx="12"/>
          </p:nvPr>
        </p:nvSpPr>
        <p:spPr>
          <a:noFill/>
        </p:spPr>
        <p:txBody>
          <a:bodyPr/>
          <a:lstStyle/>
          <a:p>
            <a:fld id="{CF9DADF6-2EC2-6C4C-877B-B58E3B0B2693}" type="slidenum">
              <a:rPr lang="en-US">
                <a:latin typeface="Arial" pitchFamily="-111" charset="0"/>
                <a:ea typeface="ＭＳ Ｐゴシック" pitchFamily="-111" charset="-128"/>
                <a:cs typeface="ＭＳ Ｐゴシック" pitchFamily="-111" charset="-128"/>
              </a:rPr>
              <a:pPr/>
              <a:t>421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88865122"/>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What We’ve Done in Computability</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29599410"/>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Date Placeholder 3"/>
          <p:cNvSpPr>
            <a:spLocks noGrp="1"/>
          </p:cNvSpPr>
          <p:nvPr>
            <p:ph type="dt" sz="quarter" idx="10"/>
          </p:nvPr>
        </p:nvSpPr>
        <p:spPr>
          <a:noFill/>
        </p:spPr>
        <p:txBody>
          <a:bodyPr/>
          <a:lstStyle/>
          <a:p>
            <a:r>
              <a:rPr lang="en-US">
                <a:latin typeface="Arial" pitchFamily="-106" charset="0"/>
              </a:rPr>
              <a:t>Dec 2, 2007/COT5310</a:t>
            </a:r>
          </a:p>
        </p:txBody>
      </p:sp>
      <p:sp>
        <p:nvSpPr>
          <p:cNvPr id="791555" name="Footer Placeholder 4"/>
          <p:cNvSpPr>
            <a:spLocks noGrp="1"/>
          </p:cNvSpPr>
          <p:nvPr>
            <p:ph type="ftr" sz="quarter" idx="11"/>
          </p:nvPr>
        </p:nvSpPr>
        <p:spPr>
          <a:noFill/>
        </p:spPr>
        <p:txBody>
          <a:bodyPr/>
          <a:lstStyle/>
          <a:p>
            <a:r>
              <a:rPr lang="en-US">
                <a:latin typeface="Arial" pitchFamily="-106" charset="0"/>
              </a:rPr>
              <a:t>© UCF (Charles E. Hughes) </a:t>
            </a:r>
          </a:p>
        </p:txBody>
      </p:sp>
      <p:sp>
        <p:nvSpPr>
          <p:cNvPr id="791556" name="Slide Number Placeholder 5"/>
          <p:cNvSpPr>
            <a:spLocks noGrp="1"/>
          </p:cNvSpPr>
          <p:nvPr>
            <p:ph type="sldNum" sz="quarter" idx="12"/>
          </p:nvPr>
        </p:nvSpPr>
        <p:spPr>
          <a:noFill/>
        </p:spPr>
        <p:txBody>
          <a:bodyPr/>
          <a:lstStyle/>
          <a:p>
            <a:fld id="{3D9CA93F-F2F1-FB4F-99A1-40AAA486837B}" type="slidenum">
              <a:rPr lang="en-US">
                <a:latin typeface="Arial" pitchFamily="-106" charset="0"/>
              </a:rPr>
              <a:pPr/>
              <a:t>423</a:t>
            </a:fld>
            <a:endParaRPr lang="en-US">
              <a:latin typeface="Arial" pitchFamily="-106" charset="0"/>
            </a:endParaRPr>
          </a:p>
        </p:txBody>
      </p:sp>
      <p:sp>
        <p:nvSpPr>
          <p:cNvPr id="791557" name="Rectangle 2"/>
          <p:cNvSpPr>
            <a:spLocks noGrp="1" noChangeArrowheads="1"/>
          </p:cNvSpPr>
          <p:nvPr>
            <p:ph type="title"/>
          </p:nvPr>
        </p:nvSpPr>
        <p:spPr>
          <a:xfrm>
            <a:off x="304800" y="274638"/>
            <a:ext cx="8534400" cy="1143000"/>
          </a:xfrm>
        </p:spPr>
        <p:txBody>
          <a:bodyPr/>
          <a:lstStyle/>
          <a:p>
            <a:pPr eaLnBrk="1" hangingPunct="1"/>
            <a:r>
              <a:rPr lang="en-US" dirty="0"/>
              <a:t>List Minus Some Tedious Stuff</a:t>
            </a:r>
          </a:p>
        </p:txBody>
      </p:sp>
      <p:sp>
        <p:nvSpPr>
          <p:cNvPr id="791558" name="Rectangle 3"/>
          <p:cNvSpPr>
            <a:spLocks noGrp="1" noChangeArrowheads="1"/>
          </p:cNvSpPr>
          <p:nvPr>
            <p:ph type="body" idx="1"/>
          </p:nvPr>
        </p:nvSpPr>
        <p:spPr/>
        <p:txBody>
          <a:bodyPr/>
          <a:lstStyle/>
          <a:p>
            <a:pPr eaLnBrk="1" hangingPunct="1">
              <a:lnSpc>
                <a:spcPct val="80000"/>
              </a:lnSpc>
            </a:pPr>
            <a:r>
              <a:rPr lang="en-US" sz="2000" dirty="0"/>
              <a:t>A question with multiple parts that uses quantification (STP/VALUE)</a:t>
            </a:r>
          </a:p>
          <a:p>
            <a:pPr eaLnBrk="1" hangingPunct="1">
              <a:lnSpc>
                <a:spcPct val="80000"/>
              </a:lnSpc>
            </a:pPr>
            <a:r>
              <a:rPr lang="en-US" sz="2000" dirty="0"/>
              <a:t>Various re and recursive equivalent definitions </a:t>
            </a:r>
          </a:p>
          <a:p>
            <a:pPr eaLnBrk="1" hangingPunct="1">
              <a:lnSpc>
                <a:spcPct val="80000"/>
              </a:lnSpc>
            </a:pPr>
            <a:r>
              <a:rPr lang="en-US" sz="2000" dirty="0"/>
              <a:t>Proofs of equivalence of definitions</a:t>
            </a:r>
          </a:p>
          <a:p>
            <a:pPr eaLnBrk="1" hangingPunct="1">
              <a:lnSpc>
                <a:spcPct val="80000"/>
              </a:lnSpc>
            </a:pPr>
            <a:r>
              <a:rPr lang="en-US" sz="2000" dirty="0"/>
              <a:t>Consequences of </a:t>
            </a:r>
            <a:r>
              <a:rPr lang="en-US" sz="2000" dirty="0" err="1"/>
              <a:t>recursiveness</a:t>
            </a:r>
            <a:r>
              <a:rPr lang="en-US" sz="2000" dirty="0"/>
              <a:t> or re-</a:t>
            </a:r>
            <a:r>
              <a:rPr lang="en-US" sz="2000" dirty="0" err="1"/>
              <a:t>ness</a:t>
            </a:r>
            <a:r>
              <a:rPr lang="en-US" sz="2000" dirty="0"/>
              <a:t> of a problem</a:t>
            </a:r>
          </a:p>
          <a:p>
            <a:pPr eaLnBrk="1" hangingPunct="1">
              <a:lnSpc>
                <a:spcPct val="80000"/>
              </a:lnSpc>
            </a:pPr>
            <a:r>
              <a:rPr lang="en-US" sz="2000" dirty="0"/>
              <a:t>Closure of recursive/re sets</a:t>
            </a:r>
          </a:p>
          <a:p>
            <a:pPr eaLnBrk="1" hangingPunct="1">
              <a:lnSpc>
                <a:spcPct val="80000"/>
              </a:lnSpc>
            </a:pPr>
            <a:r>
              <a:rPr lang="en-US" sz="2000" dirty="0"/>
              <a:t>Gödel numbering (pairing functions and inverses)</a:t>
            </a:r>
          </a:p>
          <a:p>
            <a:pPr eaLnBrk="1" hangingPunct="1">
              <a:lnSpc>
                <a:spcPct val="80000"/>
              </a:lnSpc>
            </a:pPr>
            <a:r>
              <a:rPr lang="en-US" sz="2000" dirty="0"/>
              <a:t>Models of computation/equivalences (not details but understanding)</a:t>
            </a:r>
          </a:p>
          <a:p>
            <a:pPr eaLnBrk="1" hangingPunct="1">
              <a:lnSpc>
                <a:spcPct val="80000"/>
              </a:lnSpc>
            </a:pPr>
            <a:r>
              <a:rPr lang="en-US" sz="2000" dirty="0"/>
              <a:t>Primitive recursion and its limitation; bounded versus unbounded </a:t>
            </a:r>
            <a:r>
              <a:rPr lang="en-US" sz="2000" dirty="0" err="1"/>
              <a:t>μ</a:t>
            </a:r>
            <a:endParaRPr lang="en-US" sz="2000" dirty="0"/>
          </a:p>
          <a:p>
            <a:pPr eaLnBrk="1" hangingPunct="1">
              <a:lnSpc>
                <a:spcPct val="80000"/>
              </a:lnSpc>
            </a:pPr>
            <a:r>
              <a:rPr lang="en-US" sz="2000" dirty="0"/>
              <a:t>Notion of universal machine</a:t>
            </a:r>
          </a:p>
          <a:p>
            <a:pPr eaLnBrk="1" hangingPunct="1">
              <a:lnSpc>
                <a:spcPct val="80000"/>
              </a:lnSpc>
            </a:pPr>
            <a:r>
              <a:rPr lang="en-US" sz="2000" dirty="0"/>
              <a:t>A proof by </a:t>
            </a:r>
            <a:r>
              <a:rPr lang="en-US" sz="2000" dirty="0" err="1"/>
              <a:t>diagonalization</a:t>
            </a:r>
            <a:r>
              <a:rPr lang="en-US" sz="2000" dirty="0"/>
              <a:t> (there are just two possibilities)</a:t>
            </a:r>
          </a:p>
          <a:p>
            <a:pPr eaLnBrk="1" hangingPunct="1">
              <a:lnSpc>
                <a:spcPct val="80000"/>
              </a:lnSpc>
            </a:pPr>
            <a:r>
              <a:rPr lang="en-US" sz="2000" dirty="0"/>
              <a:t>A question about K and/or K</a:t>
            </a:r>
            <a:r>
              <a:rPr lang="en-US" sz="2000" baseline="-25000" dirty="0"/>
              <a:t>0</a:t>
            </a:r>
          </a:p>
          <a:p>
            <a:pPr eaLnBrk="1" hangingPunct="1">
              <a:lnSpc>
                <a:spcPct val="80000"/>
              </a:lnSpc>
            </a:pPr>
            <a:r>
              <a:rPr lang="en-US" sz="2000" dirty="0"/>
              <a:t>Many-one </a:t>
            </a:r>
            <a:r>
              <a:rPr lang="en-US" sz="2000" dirty="0" err="1"/>
              <a:t>reduction(s</a:t>
            </a:r>
            <a:r>
              <a:rPr lang="en-US" sz="2000" dirty="0"/>
              <a:t>)</a:t>
            </a:r>
          </a:p>
          <a:p>
            <a:pPr eaLnBrk="1" hangingPunct="1">
              <a:lnSpc>
                <a:spcPct val="80000"/>
              </a:lnSpc>
            </a:pPr>
            <a:r>
              <a:rPr lang="en-US" sz="2000" dirty="0"/>
              <a:t>Rice’s Theorem (its proof and its variants)</a:t>
            </a:r>
          </a:p>
          <a:p>
            <a:pPr eaLnBrk="1" hangingPunct="1">
              <a:lnSpc>
                <a:spcPct val="80000"/>
              </a:lnSpc>
            </a:pPr>
            <a:r>
              <a:rPr lang="en-US" sz="2000" dirty="0"/>
              <a:t>Applications of Rice’s Theorem and when it cannot be applied</a:t>
            </a:r>
          </a:p>
          <a:p>
            <a:pPr eaLnBrk="1" hangingPunct="1">
              <a:lnSpc>
                <a:spcPct val="80000"/>
              </a:lnSpc>
              <a:buNone/>
            </a:pPr>
            <a:endParaRPr lang="en-US" sz="2000" dirty="0"/>
          </a:p>
          <a:p>
            <a:pPr eaLnBrk="1" hangingPunct="1">
              <a:lnSpc>
                <a:spcPct val="80000"/>
              </a:lnSpc>
            </a:pPr>
            <a:endParaRPr lang="en-US" sz="2000" dirty="0"/>
          </a:p>
        </p:txBody>
      </p:sp>
    </p:spTree>
    <p:extLst>
      <p:ext uri="{BB962C8B-B14F-4D97-AF65-F5344CB8AC3E}">
        <p14:creationId xmlns:p14="http://schemas.microsoft.com/office/powerpoint/2010/main" val="3173538771"/>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More Practice Problems</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94537668"/>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Number Placeholder 5"/>
          <p:cNvSpPr>
            <a:spLocks noGrp="1"/>
          </p:cNvSpPr>
          <p:nvPr>
            <p:ph type="sldNum" sz="quarter" idx="12"/>
          </p:nvPr>
        </p:nvSpPr>
        <p:spPr>
          <a:noFill/>
        </p:spPr>
        <p:txBody>
          <a:bodyPr/>
          <a:lstStyle/>
          <a:p>
            <a:pPr eaLnBrk="1" hangingPunct="1"/>
            <a:fld id="{4C433E07-E78A-484E-BB98-97891E7DD68A}" type="slidenum">
              <a:rPr lang="en-US">
                <a:latin typeface="Arial" pitchFamily="-111" charset="0"/>
                <a:ea typeface="ＭＳ Ｐゴシック" pitchFamily="-111" charset="-128"/>
                <a:cs typeface="ＭＳ Ｐゴシック" pitchFamily="-111" charset="-128"/>
              </a:rPr>
              <a:pPr eaLnBrk="1" hangingPunct="1"/>
              <a:t>425</a:t>
            </a:fld>
            <a:endParaRPr lang="en-US">
              <a:latin typeface="Arial" pitchFamily="-111" charset="0"/>
              <a:ea typeface="ＭＳ Ｐゴシック" pitchFamily="-111" charset="-128"/>
              <a:cs typeface="ＭＳ Ｐゴシック" pitchFamily="-111" charset="-128"/>
            </a:endParaRPr>
          </a:p>
        </p:txBody>
      </p:sp>
      <p:sp>
        <p:nvSpPr>
          <p:cNvPr id="47821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a:t>
            </a:r>
          </a:p>
        </p:txBody>
      </p:sp>
      <p:sp>
        <p:nvSpPr>
          <p:cNvPr id="478212"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1.	Prove that the following are equivalent</a:t>
            </a:r>
          </a:p>
          <a:p>
            <a:pPr marL="990600" lvl="1" indent="-533400" eaLnBrk="1" hangingPunct="1">
              <a:buFont typeface="Times" pitchFamily="-111" charset="0"/>
              <a:buAutoNum type="alphaLcParenR"/>
            </a:pPr>
            <a:r>
              <a:rPr lang="en-US" b="1" dirty="0"/>
              <a:t>S is an infinite recursive (decidable) set.</a:t>
            </a:r>
          </a:p>
          <a:p>
            <a:pPr marL="990600" lvl="1" indent="-533400" eaLnBrk="1" hangingPunct="1">
              <a:buFont typeface="Times" pitchFamily="-111" charset="0"/>
              <a:buAutoNum type="alphaLcParenR"/>
            </a:pPr>
            <a:r>
              <a:rPr lang="en-US" b="1" dirty="0"/>
              <a:t>S is the range of a monotonically increasing total recursive function. </a:t>
            </a:r>
            <a:br>
              <a:rPr lang="en-US" b="1" dirty="0"/>
            </a:br>
            <a:r>
              <a:rPr lang="en-US" b="1" dirty="0"/>
              <a:t>Note: f is monotonically increasing means that </a:t>
            </a:r>
            <a:r>
              <a:rPr lang="en-US" b="1" dirty="0">
                <a:sym typeface="Symbol" pitchFamily="-111" charset="2"/>
              </a:rPr>
              <a:t></a:t>
            </a:r>
            <a:r>
              <a:rPr lang="en-US" b="1" dirty="0"/>
              <a:t>x f(x+1) &gt; f(x).</a:t>
            </a:r>
          </a:p>
        </p:txBody>
      </p:sp>
      <p:sp>
        <p:nvSpPr>
          <p:cNvPr id="478213" name="Date Placeholder 3"/>
          <p:cNvSpPr>
            <a:spLocks noGrp="1"/>
          </p:cNvSpPr>
          <p:nvPr>
            <p:ph type="dt" sz="quarter" idx="10"/>
          </p:nvPr>
        </p:nvSpPr>
        <p:spPr>
          <a:noFill/>
        </p:spPr>
        <p:txBody>
          <a:bodyPr/>
          <a:lstStyle/>
          <a:p>
            <a:fld id="{ACEA68B3-154E-6244-B04F-D6297B89104D}"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782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981897796"/>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Number Placeholder 5"/>
          <p:cNvSpPr>
            <a:spLocks noGrp="1"/>
          </p:cNvSpPr>
          <p:nvPr>
            <p:ph type="sldNum" sz="quarter" idx="12"/>
          </p:nvPr>
        </p:nvSpPr>
        <p:spPr>
          <a:noFill/>
        </p:spPr>
        <p:txBody>
          <a:bodyPr/>
          <a:lstStyle/>
          <a:p>
            <a:pPr eaLnBrk="1" hangingPunct="1"/>
            <a:fld id="{1A163F25-B28E-CD42-98E7-4924C35354EC}" type="slidenum">
              <a:rPr lang="en-US">
                <a:latin typeface="Arial" pitchFamily="-111" charset="0"/>
                <a:ea typeface="ＭＳ Ｐゴシック" pitchFamily="-111" charset="-128"/>
                <a:cs typeface="ＭＳ Ｐゴシック" pitchFamily="-111" charset="-128"/>
              </a:rPr>
              <a:pPr eaLnBrk="1" hangingPunct="1"/>
              <a:t>426</a:t>
            </a:fld>
            <a:endParaRPr lang="en-US">
              <a:latin typeface="Arial" pitchFamily="-111" charset="0"/>
              <a:ea typeface="ＭＳ Ｐゴシック" pitchFamily="-111" charset="-128"/>
              <a:cs typeface="ＭＳ Ｐゴシック" pitchFamily="-111" charset="-128"/>
            </a:endParaRPr>
          </a:p>
        </p:txBody>
      </p:sp>
      <p:sp>
        <p:nvSpPr>
          <p:cNvPr id="48025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Question#2</a:t>
            </a:r>
          </a:p>
        </p:txBody>
      </p:sp>
      <p:sp>
        <p:nvSpPr>
          <p:cNvPr id="48026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2.	Let A and B be re sets. For each of the following, either prove that the set is re, or give a counterexample that results in some known non-re set.</a:t>
            </a:r>
          </a:p>
          <a:p>
            <a:pPr marL="990600" lvl="1" indent="-533400" eaLnBrk="1" hangingPunct="1">
              <a:buFont typeface="Times" pitchFamily="-111" charset="0"/>
              <a:buAutoNum type="alphaLcParenR"/>
            </a:pPr>
            <a:r>
              <a:rPr lang="en-US" b="1"/>
              <a:t>A </a:t>
            </a:r>
            <a:r>
              <a:rPr lang="en-US" b="1">
                <a:sym typeface="Symbol" pitchFamily="-111" charset="2"/>
              </a:rPr>
              <a:t></a:t>
            </a:r>
            <a:r>
              <a:rPr lang="en-US" b="1"/>
              <a:t> B</a:t>
            </a:r>
          </a:p>
          <a:p>
            <a:pPr marL="990600" lvl="1" indent="-533400" eaLnBrk="1" hangingPunct="1">
              <a:buFont typeface="Times" pitchFamily="-111" charset="0"/>
              <a:buAutoNum type="alphaLcParenR"/>
            </a:pPr>
            <a:r>
              <a:rPr lang="en-US" b="1"/>
              <a:t>A </a:t>
            </a:r>
            <a:r>
              <a:rPr lang="en-US" b="1">
                <a:sym typeface="Symbol" pitchFamily="-111" charset="2"/>
              </a:rPr>
              <a:t></a:t>
            </a:r>
            <a:r>
              <a:rPr lang="en-US" b="1"/>
              <a:t> B</a:t>
            </a:r>
          </a:p>
          <a:p>
            <a:pPr marL="990600" lvl="1" indent="-533400" eaLnBrk="1" hangingPunct="1">
              <a:buFont typeface="Times" pitchFamily="-111" charset="0"/>
              <a:buAutoNum type="alphaLcParenR"/>
            </a:pPr>
            <a:r>
              <a:rPr lang="en-US" b="1"/>
              <a:t>~A</a:t>
            </a:r>
          </a:p>
        </p:txBody>
      </p:sp>
      <p:sp>
        <p:nvSpPr>
          <p:cNvPr id="480261" name="Date Placeholder 3"/>
          <p:cNvSpPr>
            <a:spLocks noGrp="1"/>
          </p:cNvSpPr>
          <p:nvPr>
            <p:ph type="dt" sz="quarter" idx="10"/>
          </p:nvPr>
        </p:nvSpPr>
        <p:spPr>
          <a:noFill/>
        </p:spPr>
        <p:txBody>
          <a:bodyPr/>
          <a:lstStyle/>
          <a:p>
            <a:fld id="{0C425DBC-4D5E-3345-8521-F717BCA8740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802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584132414"/>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Number Placeholder 5"/>
          <p:cNvSpPr>
            <a:spLocks noGrp="1"/>
          </p:cNvSpPr>
          <p:nvPr>
            <p:ph type="sldNum" sz="quarter" idx="12"/>
          </p:nvPr>
        </p:nvSpPr>
        <p:spPr>
          <a:noFill/>
        </p:spPr>
        <p:txBody>
          <a:bodyPr/>
          <a:lstStyle/>
          <a:p>
            <a:pPr eaLnBrk="1" hangingPunct="1"/>
            <a:fld id="{65F63443-2735-4547-8156-5F958F6433AC}" type="slidenum">
              <a:rPr lang="en-US">
                <a:latin typeface="Arial" pitchFamily="-111" charset="0"/>
                <a:ea typeface="ＭＳ Ｐゴシック" pitchFamily="-111" charset="-128"/>
                <a:cs typeface="ＭＳ Ｐゴシック" pitchFamily="-111" charset="-128"/>
              </a:rPr>
              <a:pPr eaLnBrk="1" hangingPunct="1"/>
              <a:t>427</a:t>
            </a:fld>
            <a:endParaRPr lang="en-US">
              <a:latin typeface="Arial" pitchFamily="-111" charset="0"/>
              <a:ea typeface="ＭＳ Ｐゴシック" pitchFamily="-111" charset="-128"/>
              <a:cs typeface="ＭＳ Ｐゴシック" pitchFamily="-111" charset="-128"/>
            </a:endParaRPr>
          </a:p>
        </p:txBody>
      </p:sp>
      <p:sp>
        <p:nvSpPr>
          <p:cNvPr id="48230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Question#3</a:t>
            </a:r>
          </a:p>
        </p:txBody>
      </p:sp>
      <p:sp>
        <p:nvSpPr>
          <p:cNvPr id="482308"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3.	Present a demonstration that the </a:t>
            </a:r>
            <a:r>
              <a:rPr lang="en-US" i="1" dirty="0">
                <a:ea typeface="ＭＳ Ｐゴシック" pitchFamily="-111" charset="-128"/>
                <a:cs typeface="ＭＳ Ｐゴシック" pitchFamily="-111" charset="-128"/>
              </a:rPr>
              <a:t>even</a:t>
            </a:r>
            <a:r>
              <a:rPr lang="en-US" dirty="0">
                <a:ea typeface="ＭＳ Ｐゴシック" pitchFamily="-111" charset="-128"/>
                <a:cs typeface="ＭＳ Ｐゴシック" pitchFamily="-111" charset="-128"/>
              </a:rPr>
              <a:t> function is primitive recursive.</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even(x) = 1 if x is even</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even(x) = 0 if x is odd</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You may assume only that the base functions are </a:t>
            </a:r>
            <a:r>
              <a:rPr lang="en-US" dirty="0" err="1">
                <a:ea typeface="ＭＳ Ｐゴシック" pitchFamily="-111" charset="-128"/>
                <a:cs typeface="ＭＳ Ｐゴシック" pitchFamily="-111" charset="-128"/>
              </a:rPr>
              <a:t>prf</a:t>
            </a:r>
            <a:r>
              <a:rPr lang="en-US" dirty="0">
                <a:ea typeface="ＭＳ Ｐゴシック" pitchFamily="-111" charset="-128"/>
                <a:cs typeface="ＭＳ Ｐゴシック" pitchFamily="-111" charset="-128"/>
              </a:rPr>
              <a:t> and that </a:t>
            </a:r>
            <a:r>
              <a:rPr lang="en-US" dirty="0" err="1">
                <a:ea typeface="ＭＳ Ｐゴシック" pitchFamily="-111" charset="-128"/>
                <a:cs typeface="ＭＳ Ｐゴシック" pitchFamily="-111" charset="-128"/>
              </a:rPr>
              <a:t>prf’s</a:t>
            </a:r>
            <a:r>
              <a:rPr lang="en-US" dirty="0">
                <a:ea typeface="ＭＳ Ｐゴシック" pitchFamily="-111" charset="-128"/>
                <a:cs typeface="ＭＳ Ｐゴシック" pitchFamily="-111" charset="-128"/>
              </a:rPr>
              <a:t> are closed under a finite number of applications of composition and primitive recursion.</a:t>
            </a:r>
          </a:p>
        </p:txBody>
      </p:sp>
      <p:sp>
        <p:nvSpPr>
          <p:cNvPr id="482309" name="Date Placeholder 3"/>
          <p:cNvSpPr>
            <a:spLocks noGrp="1"/>
          </p:cNvSpPr>
          <p:nvPr>
            <p:ph type="dt" sz="quarter" idx="10"/>
          </p:nvPr>
        </p:nvSpPr>
        <p:spPr>
          <a:noFill/>
        </p:spPr>
        <p:txBody>
          <a:bodyPr/>
          <a:lstStyle/>
          <a:p>
            <a:fld id="{ECAF1824-6E7B-FF44-8CFB-7287B0B6F88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823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141002340"/>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428</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Question#4</a:t>
            </a: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4.	Given that the predicate </a:t>
            </a:r>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and the function </a:t>
            </a:r>
            <a:r>
              <a:rPr lang="en-US" b="1" dirty="0">
                <a:ea typeface="ＭＳ Ｐゴシック" pitchFamily="-111" charset="-128"/>
                <a:cs typeface="ＭＳ Ｐゴシック" pitchFamily="-111" charset="-128"/>
              </a:rPr>
              <a:t>VALUE</a:t>
            </a:r>
            <a:r>
              <a:rPr lang="en-US" dirty="0">
                <a:ea typeface="ＭＳ Ｐゴシック" pitchFamily="-111" charset="-128"/>
                <a:cs typeface="ＭＳ Ｐゴシック" pitchFamily="-111" charset="-128"/>
              </a:rPr>
              <a:t> are </a:t>
            </a:r>
            <a:r>
              <a:rPr lang="en-US" dirty="0" err="1">
                <a:ea typeface="ＭＳ Ｐゴシック" pitchFamily="-111" charset="-128"/>
                <a:cs typeface="ＭＳ Ｐゴシック" pitchFamily="-111" charset="-128"/>
              </a:rPr>
              <a:t>prf’s</a:t>
            </a:r>
            <a:r>
              <a:rPr lang="en-US" dirty="0">
                <a:ea typeface="ＭＳ Ｐゴシック" pitchFamily="-111" charset="-128"/>
                <a:cs typeface="ＭＳ Ｐゴシック" pitchFamily="-111" charset="-128"/>
              </a:rPr>
              <a:t>, show that we can semi-decide </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evaluates to 0 for some input}</a:t>
            </a:r>
            <a:br>
              <a:rPr lang="en-US" b="1"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Note: </a:t>
            </a:r>
            <a:r>
              <a:rPr lang="en-US" b="1" dirty="0">
                <a:ea typeface="ＭＳ Ｐゴシック" pitchFamily="-111" charset="-128"/>
                <a:cs typeface="ＭＳ Ｐゴシック" pitchFamily="-111" charset="-128"/>
              </a:rPr>
              <a:t>STP( f, x, s</a:t>
            </a:r>
            <a:r>
              <a:rPr lang="en-US" b="1" i="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is true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 </a:t>
            </a:r>
            <a:r>
              <a:rPr lang="en-US" dirty="0">
                <a:ea typeface="ＭＳ Ｐゴシック" pitchFamily="-111" charset="-128"/>
                <a:cs typeface="ＭＳ Ｐゴシック" pitchFamily="-111" charset="-128"/>
              </a:rPr>
              <a:t>converges in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or fewer steps and, if so, </a:t>
            </a:r>
            <a:r>
              <a:rPr lang="en-US" b="1" dirty="0">
                <a:ea typeface="ＭＳ Ｐゴシック" pitchFamily="-111" charset="-128"/>
                <a:cs typeface="ＭＳ Ｐゴシック" pitchFamily="-111" charset="-128"/>
              </a:rPr>
              <a:t>VALUE(f, x, s)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p>
        </p:txBody>
      </p:sp>
      <p:sp>
        <p:nvSpPr>
          <p:cNvPr id="484357" name="Date Placeholder 3"/>
          <p:cNvSpPr>
            <a:spLocks noGrp="1"/>
          </p:cNvSpPr>
          <p:nvPr>
            <p:ph type="dt" sz="quarter" idx="10"/>
          </p:nvPr>
        </p:nvSpPr>
        <p:spPr>
          <a:noFill/>
        </p:spPr>
        <p:txBody>
          <a:bodyPr/>
          <a:lstStyle/>
          <a:p>
            <a:fld id="{59E40F41-16F5-E74D-BFBF-260F21EDB02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639329664"/>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429</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Question#5</a:t>
            </a: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dirty="0">
                <a:ea typeface="ＭＳ Ｐゴシック" pitchFamily="-111" charset="-128"/>
                <a:cs typeface="ＭＳ Ｐゴシック" pitchFamily="-111" charset="-128"/>
              </a:rPr>
              <a:t>5.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an re, possibly recursive set. Let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p>
        </p:txBody>
      </p:sp>
      <p:sp>
        <p:nvSpPr>
          <p:cNvPr id="486405" name="Date Placeholder 3"/>
          <p:cNvSpPr>
            <a:spLocks noGrp="1"/>
          </p:cNvSpPr>
          <p:nvPr>
            <p:ph type="dt" sz="quarter" idx="10"/>
          </p:nvPr>
        </p:nvSpPr>
        <p:spPr>
          <a:noFill/>
        </p:spPr>
        <p:txBody>
          <a:bodyPr/>
          <a:lstStyle/>
          <a:p>
            <a:fld id="{81A81535-BAB7-7D4E-8ADF-6E46453278AD}"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378443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A883-75FD-3145-A1DA-4B420AFFBA76}"/>
              </a:ext>
            </a:extLst>
          </p:cNvPr>
          <p:cNvSpPr>
            <a:spLocks noGrp="1"/>
          </p:cNvSpPr>
          <p:nvPr>
            <p:ph type="title"/>
          </p:nvPr>
        </p:nvSpPr>
        <p:spPr>
          <a:xfrm>
            <a:off x="685800" y="2747962"/>
            <a:ext cx="7772400" cy="1362075"/>
          </a:xfrm>
        </p:spPr>
        <p:txBody>
          <a:bodyPr/>
          <a:lstStyle/>
          <a:p>
            <a:pPr algn="ctr"/>
            <a:r>
              <a:rPr lang="en-US" dirty="0"/>
              <a:t>Review</a:t>
            </a:r>
            <a:br>
              <a:rPr lang="en-US" dirty="0"/>
            </a:br>
            <a:r>
              <a:rPr lang="en-US" dirty="0"/>
              <a:t>Context-Free  &amp; </a:t>
            </a:r>
            <a:br>
              <a:rPr lang="en-US" dirty="0"/>
            </a:br>
            <a:r>
              <a:rPr lang="en-US" dirty="0"/>
              <a:t>Context-Sensitive languages</a:t>
            </a:r>
          </a:p>
        </p:txBody>
      </p:sp>
      <p:sp>
        <p:nvSpPr>
          <p:cNvPr id="4" name="Date Placeholder 3">
            <a:extLst>
              <a:ext uri="{FF2B5EF4-FFF2-40B4-BE49-F238E27FC236}">
                <a16:creationId xmlns:a16="http://schemas.microsoft.com/office/drawing/2014/main" id="{915FA428-E39E-6E44-8562-34B9246C2E4D}"/>
              </a:ext>
            </a:extLst>
          </p:cNvPr>
          <p:cNvSpPr>
            <a:spLocks noGrp="1"/>
          </p:cNvSpPr>
          <p:nvPr>
            <p:ph type="dt" sz="half" idx="10"/>
          </p:nvPr>
        </p:nvSpPr>
        <p:spPr/>
        <p:txBody>
          <a:bodyPr/>
          <a:lstStyle/>
          <a:p>
            <a:pPr>
              <a:defRPr/>
            </a:pPr>
            <a:fld id="{5834EC5B-7294-B444-9C43-21A07DAC0F8F}" type="datetime1">
              <a:rPr lang="en-US" smtClean="0"/>
              <a:pPr>
                <a:defRPr/>
              </a:pPr>
              <a:t>4/7/19</a:t>
            </a:fld>
            <a:endParaRPr lang="en-US"/>
          </a:p>
        </p:txBody>
      </p:sp>
      <p:sp>
        <p:nvSpPr>
          <p:cNvPr id="5" name="Footer Placeholder 4">
            <a:extLst>
              <a:ext uri="{FF2B5EF4-FFF2-40B4-BE49-F238E27FC236}">
                <a16:creationId xmlns:a16="http://schemas.microsoft.com/office/drawing/2014/main" id="{A78D74A1-3116-0842-A5DE-8B08AD33C7FB}"/>
              </a:ext>
            </a:extLst>
          </p:cNvPr>
          <p:cNvSpPr>
            <a:spLocks noGrp="1"/>
          </p:cNvSpPr>
          <p:nvPr>
            <p:ph type="ftr" sz="quarter" idx="11"/>
          </p:nvPr>
        </p:nvSpPr>
        <p:spPr/>
        <p:txBody>
          <a:bodyPr/>
          <a:lstStyle/>
          <a:p>
            <a:pPr>
              <a:defRPr/>
            </a:pPr>
            <a:r>
              <a:rPr lang="en-US" dirty="0"/>
              <a:t>© UCF EECS</a:t>
            </a:r>
          </a:p>
        </p:txBody>
      </p:sp>
      <p:sp>
        <p:nvSpPr>
          <p:cNvPr id="6" name="Slide Number Placeholder 5">
            <a:extLst>
              <a:ext uri="{FF2B5EF4-FFF2-40B4-BE49-F238E27FC236}">
                <a16:creationId xmlns:a16="http://schemas.microsoft.com/office/drawing/2014/main" id="{DB96401A-3FE3-F445-821E-09319AD34314}"/>
              </a:ext>
            </a:extLst>
          </p:cNvPr>
          <p:cNvSpPr>
            <a:spLocks noGrp="1"/>
          </p:cNvSpPr>
          <p:nvPr>
            <p:ph type="sldNum" sz="quarter" idx="12"/>
          </p:nvPr>
        </p:nvSpPr>
        <p:spPr/>
        <p:txBody>
          <a:bodyPr/>
          <a:lstStyle/>
          <a:p>
            <a:pPr>
              <a:defRPr/>
            </a:pPr>
            <a:fld id="{AB6AA90C-FD7A-0249-BCD9-B664A512A9D0}" type="slidenum">
              <a:rPr lang="en-US" smtClean="0"/>
              <a:pPr>
                <a:defRPr/>
              </a:pPr>
              <a:t>43</a:t>
            </a:fld>
            <a:endParaRPr lang="en-US"/>
          </a:p>
        </p:txBody>
      </p:sp>
    </p:spTree>
    <p:extLst>
      <p:ext uri="{BB962C8B-B14F-4D97-AF65-F5344CB8AC3E}">
        <p14:creationId xmlns:p14="http://schemas.microsoft.com/office/powerpoint/2010/main" val="851929964"/>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Number Placeholder 5"/>
          <p:cNvSpPr>
            <a:spLocks noGrp="1"/>
          </p:cNvSpPr>
          <p:nvPr>
            <p:ph type="sldNum" sz="quarter" idx="12"/>
          </p:nvPr>
        </p:nvSpPr>
        <p:spPr>
          <a:noFill/>
        </p:spPr>
        <p:txBody>
          <a:bodyPr/>
          <a:lstStyle/>
          <a:p>
            <a:pPr eaLnBrk="1" hangingPunct="1"/>
            <a:fld id="{0FC50D1B-2EBB-7542-9CD0-BCC0F054FB5B}" type="slidenum">
              <a:rPr lang="en-US">
                <a:latin typeface="Arial" pitchFamily="-111" charset="0"/>
                <a:ea typeface="ＭＳ Ｐゴシック" pitchFamily="-111" charset="-128"/>
                <a:cs typeface="ＭＳ Ｐゴシック" pitchFamily="-111" charset="-128"/>
              </a:rPr>
              <a:pPr eaLnBrk="1" hangingPunct="1"/>
              <a:t>430</a:t>
            </a:fld>
            <a:endParaRPr lang="en-US">
              <a:latin typeface="Arial" pitchFamily="-111" charset="0"/>
              <a:ea typeface="ＭＳ Ｐゴシック" pitchFamily="-111" charset="-128"/>
              <a:cs typeface="ＭＳ Ｐゴシック" pitchFamily="-111" charset="-128"/>
            </a:endParaRPr>
          </a:p>
        </p:txBody>
      </p:sp>
      <p:sp>
        <p:nvSpPr>
          <p:cNvPr id="48845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Question#6</a:t>
            </a:r>
          </a:p>
        </p:txBody>
      </p:sp>
      <p:sp>
        <p:nvSpPr>
          <p:cNvPr id="488452"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6.	Assuming that the Uniform Halting Problem (</a:t>
            </a:r>
            <a:r>
              <a:rPr lang="en-US" b="1" dirty="0">
                <a:ea typeface="ＭＳ Ｐゴシック" pitchFamily="-111" charset="-128"/>
                <a:cs typeface="ＭＳ Ｐゴシック" pitchFamily="-111" charset="-128"/>
              </a:rPr>
              <a:t>TOTAL</a:t>
            </a:r>
            <a:r>
              <a:rPr lang="en-US" dirty="0">
                <a:ea typeface="ＭＳ Ｐゴシック" pitchFamily="-111" charset="-128"/>
                <a:cs typeface="ＭＳ Ｐゴシック" pitchFamily="-111" charset="-128"/>
              </a:rPr>
              <a:t>) is </a:t>
            </a:r>
            <a:r>
              <a:rPr lang="en-US" dirty="0" err="1">
                <a:ea typeface="ＭＳ Ｐゴシック" pitchFamily="-111" charset="-128"/>
                <a:cs typeface="ＭＳ Ｐゴシック" pitchFamily="-111" charset="-128"/>
              </a:rPr>
              <a:t>undecidable</a:t>
            </a:r>
            <a:r>
              <a:rPr lang="en-US" dirty="0">
                <a:ea typeface="ＭＳ Ｐゴシック" pitchFamily="-111" charset="-128"/>
                <a:cs typeface="ＭＳ Ｐゴシック" pitchFamily="-111" charset="-128"/>
              </a:rPr>
              <a:t> (it’s actually not even re), use reduction to show the </a:t>
            </a:r>
            <a:r>
              <a:rPr lang="en-US" dirty="0" err="1">
                <a:ea typeface="ＭＳ Ｐゴシック" pitchFamily="-111" charset="-128"/>
                <a:cs typeface="ＭＳ Ｐゴシック" pitchFamily="-111" charset="-128"/>
              </a:rPr>
              <a:t>undecidability</a:t>
            </a:r>
            <a:r>
              <a:rPr lang="en-US" dirty="0">
                <a:ea typeface="ＭＳ Ｐゴシック" pitchFamily="-111" charset="-128"/>
                <a:cs typeface="ＭＳ Ｐゴシック" pitchFamily="-111" charset="-128"/>
              </a:rPr>
              <a:t> of</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x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(x+1) &gt;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 }</a:t>
            </a:r>
          </a:p>
        </p:txBody>
      </p:sp>
      <p:sp>
        <p:nvSpPr>
          <p:cNvPr id="488453" name="Date Placeholder 3"/>
          <p:cNvSpPr>
            <a:spLocks noGrp="1"/>
          </p:cNvSpPr>
          <p:nvPr>
            <p:ph type="dt" sz="quarter" idx="10"/>
          </p:nvPr>
        </p:nvSpPr>
        <p:spPr>
          <a:noFill/>
        </p:spPr>
        <p:txBody>
          <a:bodyPr/>
          <a:lstStyle/>
          <a:p>
            <a:fld id="{B8283023-808D-C84C-BC3F-2BDB14D50C0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884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320534922"/>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5"/>
          <p:cNvSpPr>
            <a:spLocks noGrp="1"/>
          </p:cNvSpPr>
          <p:nvPr>
            <p:ph type="sldNum" sz="quarter" idx="12"/>
          </p:nvPr>
        </p:nvSpPr>
        <p:spPr>
          <a:noFill/>
        </p:spPr>
        <p:txBody>
          <a:bodyPr/>
          <a:lstStyle/>
          <a:p>
            <a:pPr eaLnBrk="1" hangingPunct="1"/>
            <a:fld id="{A43D3EF6-9EFB-EE42-9358-6E870DF5BE2A}" type="slidenum">
              <a:rPr lang="en-US">
                <a:latin typeface="Arial" pitchFamily="-111" charset="0"/>
                <a:ea typeface="ＭＳ Ｐゴシック" pitchFamily="-111" charset="-128"/>
                <a:cs typeface="ＭＳ Ｐゴシック" pitchFamily="-111" charset="-128"/>
              </a:rPr>
              <a:pPr eaLnBrk="1" hangingPunct="1"/>
              <a:t>431</a:t>
            </a:fld>
            <a:endParaRPr lang="en-US">
              <a:latin typeface="Arial" pitchFamily="-111" charset="0"/>
              <a:ea typeface="ＭＳ Ｐゴシック" pitchFamily="-111" charset="-128"/>
              <a:cs typeface="ＭＳ Ｐゴシック" pitchFamily="-111" charset="-128"/>
            </a:endParaRPr>
          </a:p>
        </p:txBody>
      </p:sp>
      <p:sp>
        <p:nvSpPr>
          <p:cNvPr id="49664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Question#7</a:t>
            </a:r>
          </a:p>
        </p:txBody>
      </p:sp>
      <p:sp>
        <p:nvSpPr>
          <p:cNvPr id="496644"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7.	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Let </a:t>
            </a:r>
            <a:r>
              <a:rPr lang="en-US" b="1" dirty="0">
                <a:ea typeface="ＭＳ Ｐゴシック" pitchFamily="-111" charset="-128"/>
                <a:cs typeface="ＭＳ Ｐゴシック" pitchFamily="-111" charset="-128"/>
                <a:sym typeface="Symbol" pitchFamily="-111" charset="2"/>
              </a:rPr>
              <a:t>TOT = { f |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rPr>
              <a:t>Prove that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TOT</a:t>
            </a:r>
            <a:r>
              <a:rPr lang="en-US" dirty="0">
                <a:ea typeface="ＭＳ Ｐゴシック" pitchFamily="-111" charset="-128"/>
                <a:cs typeface="ＭＳ Ｐゴシック" pitchFamily="-111" charset="-128"/>
              </a:rPr>
              <a:t>. Note Q#6 starts this one.</a:t>
            </a:r>
          </a:p>
        </p:txBody>
      </p:sp>
      <p:sp>
        <p:nvSpPr>
          <p:cNvPr id="496645" name="Date Placeholder 3"/>
          <p:cNvSpPr>
            <a:spLocks noGrp="1"/>
          </p:cNvSpPr>
          <p:nvPr>
            <p:ph type="dt" sz="quarter" idx="10"/>
          </p:nvPr>
        </p:nvSpPr>
        <p:spPr>
          <a:noFill/>
        </p:spPr>
        <p:txBody>
          <a:bodyPr/>
          <a:lstStyle/>
          <a:p>
            <a:fld id="{B92B65B2-B3A4-F846-9B41-ADF4941CAA0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966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428401603"/>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Number Placeholder 5"/>
          <p:cNvSpPr>
            <a:spLocks noGrp="1"/>
          </p:cNvSpPr>
          <p:nvPr>
            <p:ph type="sldNum" sz="quarter" idx="12"/>
          </p:nvPr>
        </p:nvSpPr>
        <p:spPr>
          <a:noFill/>
        </p:spPr>
        <p:txBody>
          <a:bodyPr/>
          <a:lstStyle/>
          <a:p>
            <a:pPr eaLnBrk="1" hangingPunct="1"/>
            <a:fld id="{2ECB959B-3241-7846-95EE-2CB2ABF51E17}" type="slidenum">
              <a:rPr lang="en-US">
                <a:latin typeface="Arial" pitchFamily="-111" charset="0"/>
                <a:ea typeface="ＭＳ Ｐゴシック" pitchFamily="-111" charset="-128"/>
                <a:cs typeface="ＭＳ Ｐゴシック" pitchFamily="-111" charset="-128"/>
              </a:rPr>
              <a:pPr eaLnBrk="1" hangingPunct="1"/>
              <a:t>432</a:t>
            </a:fld>
            <a:endParaRPr lang="en-US">
              <a:latin typeface="Arial" pitchFamily="-111" charset="0"/>
              <a:ea typeface="ＭＳ Ｐゴシック" pitchFamily="-111" charset="-128"/>
              <a:cs typeface="ＭＳ Ｐゴシック" pitchFamily="-111" charset="-128"/>
            </a:endParaRPr>
          </a:p>
        </p:txBody>
      </p:sp>
      <p:sp>
        <p:nvSpPr>
          <p:cNvPr id="49869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Question#8</a:t>
            </a:r>
          </a:p>
        </p:txBody>
      </p:sp>
      <p:sp>
        <p:nvSpPr>
          <p:cNvPr id="498692"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8.	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Use Rice’s theorem to show </a:t>
            </a:r>
            <a:r>
              <a:rPr lang="en-US" b="1" dirty="0" err="1">
                <a:ea typeface="ＭＳ Ｐゴシック" pitchFamily="-111" charset="-128"/>
                <a:cs typeface="ＭＳ Ｐゴシック" pitchFamily="-111" charset="-128"/>
                <a:sym typeface="Symbol" pitchFamily="-111" charset="2"/>
              </a:rPr>
              <a:t>Incr</a:t>
            </a:r>
            <a:r>
              <a:rPr lang="en-US" dirty="0">
                <a:ea typeface="ＭＳ Ｐゴシック" pitchFamily="-111" charset="-128"/>
                <a:cs typeface="ＭＳ Ｐゴシック" pitchFamily="-111" charset="-128"/>
                <a:sym typeface="Symbol" pitchFamily="-111" charset="2"/>
              </a:rPr>
              <a:t> is not recursive.</a:t>
            </a:r>
          </a:p>
        </p:txBody>
      </p:sp>
      <p:sp>
        <p:nvSpPr>
          <p:cNvPr id="498693" name="Date Placeholder 3"/>
          <p:cNvSpPr>
            <a:spLocks noGrp="1"/>
          </p:cNvSpPr>
          <p:nvPr>
            <p:ph type="dt" sz="quarter" idx="10"/>
          </p:nvPr>
        </p:nvSpPr>
        <p:spPr>
          <a:noFill/>
        </p:spPr>
        <p:txBody>
          <a:bodyPr/>
          <a:lstStyle/>
          <a:p>
            <a:fld id="{AD58D2DF-1C02-FD42-ABE2-6115D70329D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9869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137491078"/>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Number Placeholder 5"/>
          <p:cNvSpPr>
            <a:spLocks noGrp="1"/>
          </p:cNvSpPr>
          <p:nvPr>
            <p:ph type="sldNum" sz="quarter" idx="12"/>
          </p:nvPr>
        </p:nvSpPr>
        <p:spPr>
          <a:noFill/>
        </p:spPr>
        <p:txBody>
          <a:bodyPr/>
          <a:lstStyle/>
          <a:p>
            <a:pPr eaLnBrk="1" hangingPunct="1"/>
            <a:fld id="{C3CA9182-8F09-DC40-A570-A1B3A2611DF6}" type="slidenum">
              <a:rPr lang="en-US">
                <a:latin typeface="Arial" pitchFamily="-111" charset="0"/>
                <a:ea typeface="ＭＳ Ｐゴシック" pitchFamily="-111" charset="-128"/>
                <a:cs typeface="ＭＳ Ｐゴシック" pitchFamily="-111" charset="-128"/>
              </a:rPr>
              <a:pPr eaLnBrk="1" hangingPunct="1"/>
              <a:t>433</a:t>
            </a:fld>
            <a:endParaRPr lang="en-US">
              <a:latin typeface="Arial" pitchFamily="-111" charset="0"/>
              <a:ea typeface="ＭＳ Ｐゴシック" pitchFamily="-111" charset="-128"/>
              <a:cs typeface="ＭＳ Ｐゴシック" pitchFamily="-111" charset="-128"/>
            </a:endParaRPr>
          </a:p>
        </p:txBody>
      </p:sp>
      <p:sp>
        <p:nvSpPr>
          <p:cNvPr id="49049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Question#9</a:t>
            </a:r>
          </a:p>
        </p:txBody>
      </p:sp>
      <p:sp>
        <p:nvSpPr>
          <p:cNvPr id="490500"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9.	Let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be a recursive (decidable set), what can we say about the complexity (recursive, re non-recursive, non-re) of </a:t>
            </a:r>
            <a:r>
              <a:rPr lang="en-US" b="1" dirty="0">
                <a:ea typeface="ＭＳ Ｐゴシック" pitchFamily="-111" charset="-128"/>
                <a:cs typeface="ＭＳ Ｐゴシック" pitchFamily="-111" charset="-128"/>
              </a:rPr>
              <a:t>T</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S</a:t>
            </a:r>
            <a:r>
              <a:rPr lang="en-US" dirty="0">
                <a:ea typeface="ＭＳ Ｐゴシック" pitchFamily="-111" charset="-128"/>
                <a:cs typeface="ＭＳ Ｐゴシック" pitchFamily="-111" charset="-128"/>
              </a:rPr>
              <a:t>?</a:t>
            </a:r>
          </a:p>
        </p:txBody>
      </p:sp>
      <p:sp>
        <p:nvSpPr>
          <p:cNvPr id="490501" name="Date Placeholder 3"/>
          <p:cNvSpPr>
            <a:spLocks noGrp="1"/>
          </p:cNvSpPr>
          <p:nvPr>
            <p:ph type="dt" sz="quarter" idx="10"/>
          </p:nvPr>
        </p:nvSpPr>
        <p:spPr>
          <a:noFill/>
        </p:spPr>
        <p:txBody>
          <a:bodyPr/>
          <a:lstStyle/>
          <a:p>
            <a:fld id="{153CD2BD-4838-EB49-AD26-B8445E5E716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905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291059192"/>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Number Placeholder 5"/>
          <p:cNvSpPr>
            <a:spLocks noGrp="1"/>
          </p:cNvSpPr>
          <p:nvPr>
            <p:ph type="sldNum" sz="quarter" idx="12"/>
          </p:nvPr>
        </p:nvSpPr>
        <p:spPr>
          <a:noFill/>
        </p:spPr>
        <p:txBody>
          <a:bodyPr/>
          <a:lstStyle/>
          <a:p>
            <a:pPr eaLnBrk="1" hangingPunct="1"/>
            <a:fld id="{FDFD33AF-EB6A-7E4C-8084-4FF4C6A49A9D}" type="slidenum">
              <a:rPr lang="en-US">
                <a:latin typeface="Arial" pitchFamily="-111" charset="0"/>
                <a:ea typeface="ＭＳ Ｐゴシック" pitchFamily="-111" charset="-128"/>
                <a:cs typeface="ＭＳ Ｐゴシック" pitchFamily="-111" charset="-128"/>
              </a:rPr>
              <a:pPr eaLnBrk="1" hangingPunct="1"/>
              <a:t>434</a:t>
            </a:fld>
            <a:endParaRPr lang="en-US">
              <a:latin typeface="Arial" pitchFamily="-111" charset="0"/>
              <a:ea typeface="ＭＳ Ｐゴシック" pitchFamily="-111" charset="-128"/>
              <a:cs typeface="ＭＳ Ｐゴシック" pitchFamily="-111" charset="-128"/>
            </a:endParaRPr>
          </a:p>
        </p:txBody>
      </p:sp>
      <p:sp>
        <p:nvSpPr>
          <p:cNvPr id="49254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Question#10</a:t>
            </a:r>
          </a:p>
        </p:txBody>
      </p:sp>
      <p:sp>
        <p:nvSpPr>
          <p:cNvPr id="492548"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10.	Define the pairing function </a:t>
            </a:r>
            <a:r>
              <a:rPr lang="en-US" b="1" dirty="0">
                <a:ea typeface="ＭＳ Ｐゴシック" pitchFamily="-111" charset="-128"/>
                <a:cs typeface="ＭＳ Ｐゴシック" pitchFamily="-111" charset="-128"/>
              </a:rPr>
              <a:t>&lt;</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&gt; </a:t>
            </a:r>
            <a:r>
              <a:rPr lang="en-US" dirty="0">
                <a:ea typeface="ＭＳ Ｐゴシック" pitchFamily="-111" charset="-128"/>
                <a:cs typeface="ＭＳ Ｐゴシック" pitchFamily="-111" charset="-128"/>
              </a:rPr>
              <a:t>and its two inverses </a:t>
            </a:r>
            <a:r>
              <a:rPr lang="en-US" b="1" dirty="0">
                <a:ea typeface="ＭＳ Ｐゴシック" pitchFamily="-111" charset="-128"/>
                <a:cs typeface="ＭＳ Ｐゴシック" pitchFamily="-111" charset="-128"/>
              </a:rPr>
              <a:t>&lt;z&gt;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and </a:t>
            </a:r>
            <a:r>
              <a:rPr lang="en-US" b="1" dirty="0">
                <a:ea typeface="ＭＳ Ｐゴシック" pitchFamily="-111" charset="-128"/>
                <a:cs typeface="ＭＳ Ｐゴシック" pitchFamily="-111" charset="-128"/>
              </a:rPr>
              <a:t>&lt;z&gt;</a:t>
            </a:r>
            <a:r>
              <a:rPr lang="en-US" b="1"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where if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z = &lt;</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&gt;</a:t>
            </a:r>
            <a:r>
              <a:rPr lang="en-US" dirty="0">
                <a:ea typeface="ＭＳ Ｐゴシック" pitchFamily="-111" charset="-128"/>
                <a:cs typeface="ＭＳ Ｐゴシック" pitchFamily="-111" charset="-128"/>
              </a:rPr>
              <a:t>, then </a:t>
            </a:r>
            <a:r>
              <a:rPr lang="en-US" b="1" dirty="0">
                <a:ea typeface="ＭＳ Ｐゴシック" pitchFamily="-111" charset="-128"/>
                <a:cs typeface="ＭＳ Ｐゴシック" pitchFamily="-111" charset="-128"/>
              </a:rPr>
              <a:t>x = &lt;z&gt;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and </a:t>
            </a:r>
            <a:r>
              <a:rPr lang="en-US" b="1" dirty="0">
                <a:ea typeface="ＭＳ Ｐゴシック" pitchFamily="-111" charset="-128"/>
                <a:cs typeface="ＭＳ Ｐゴシック" pitchFamily="-111" charset="-128"/>
              </a:rPr>
              <a:t>y = &lt;z&gt;</a:t>
            </a:r>
            <a:r>
              <a:rPr lang="en-US" b="1"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a:t>
            </a:r>
            <a:endParaRPr lang="en-US" baseline="-25000" dirty="0">
              <a:ea typeface="ＭＳ Ｐゴシック" pitchFamily="-111" charset="-128"/>
              <a:cs typeface="ＭＳ Ｐゴシック" pitchFamily="-111" charset="-128"/>
            </a:endParaRPr>
          </a:p>
        </p:txBody>
      </p:sp>
      <p:sp>
        <p:nvSpPr>
          <p:cNvPr id="492549" name="Date Placeholder 3"/>
          <p:cNvSpPr>
            <a:spLocks noGrp="1"/>
          </p:cNvSpPr>
          <p:nvPr>
            <p:ph type="dt" sz="quarter" idx="10"/>
          </p:nvPr>
        </p:nvSpPr>
        <p:spPr>
          <a:noFill/>
        </p:spPr>
        <p:txBody>
          <a:bodyPr/>
          <a:lstStyle/>
          <a:p>
            <a:fld id="{E0786FC8-DCD7-FB41-965F-A2CA0103DFA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925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443942410"/>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Number Placeholder 5"/>
          <p:cNvSpPr>
            <a:spLocks noGrp="1"/>
          </p:cNvSpPr>
          <p:nvPr>
            <p:ph type="sldNum" sz="quarter" idx="12"/>
          </p:nvPr>
        </p:nvSpPr>
        <p:spPr>
          <a:noFill/>
        </p:spPr>
        <p:txBody>
          <a:bodyPr/>
          <a:lstStyle/>
          <a:p>
            <a:pPr eaLnBrk="1" hangingPunct="1"/>
            <a:fld id="{804FD14D-FC1D-E44A-9F36-0C0B17675BCA}" type="slidenum">
              <a:rPr lang="en-US">
                <a:latin typeface="Arial" pitchFamily="-111" charset="0"/>
                <a:ea typeface="ＭＳ Ｐゴシック" pitchFamily="-111" charset="-128"/>
                <a:cs typeface="ＭＳ Ｐゴシック" pitchFamily="-111" charset="-128"/>
              </a:rPr>
              <a:pPr eaLnBrk="1" hangingPunct="1"/>
              <a:t>435</a:t>
            </a:fld>
            <a:endParaRPr lang="en-US">
              <a:latin typeface="Arial" pitchFamily="-111" charset="0"/>
              <a:ea typeface="ＭＳ Ｐゴシック" pitchFamily="-111" charset="-128"/>
              <a:cs typeface="ＭＳ Ｐゴシック" pitchFamily="-111" charset="-128"/>
            </a:endParaRPr>
          </a:p>
        </p:txBody>
      </p:sp>
      <p:sp>
        <p:nvSpPr>
          <p:cNvPr id="49459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Question#11</a:t>
            </a:r>
          </a:p>
        </p:txBody>
      </p:sp>
      <p:sp>
        <p:nvSpPr>
          <p:cNvPr id="494596"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11.	Assume </a:t>
            </a:r>
            <a:r>
              <a:rPr lang="en-US" b="1" dirty="0">
                <a:ea typeface="ＭＳ Ｐゴシック" pitchFamily="-111" charset="-128"/>
                <a:cs typeface="ＭＳ Ｐゴシック" pitchFamily="-111" charset="-128"/>
              </a:rPr>
              <a:t>A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B </a:t>
            </a:r>
            <a:r>
              <a:rPr lang="en-US" dirty="0">
                <a:ea typeface="ＭＳ Ｐゴシック" pitchFamily="-111" charset="-128"/>
                <a:cs typeface="ＭＳ Ｐゴシック" pitchFamily="-111" charset="-128"/>
                <a:sym typeface="Symbol" pitchFamily="-111" charset="2"/>
              </a:rPr>
              <a:t>and </a:t>
            </a:r>
            <a:r>
              <a:rPr lang="en-US" b="1" dirty="0">
                <a:ea typeface="ＭＳ Ｐゴシック" pitchFamily="-111" charset="-128"/>
                <a:cs typeface="ＭＳ Ｐゴシック" pitchFamily="-111" charset="-128"/>
                <a:sym typeface="Symbol" pitchFamily="-111" charset="2"/>
              </a:rPr>
              <a:t>B </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C</a:t>
            </a:r>
            <a:r>
              <a:rPr lang="en-US" dirty="0">
                <a:ea typeface="ＭＳ Ｐゴシック" pitchFamily="-111" charset="-128"/>
                <a:cs typeface="ＭＳ Ｐゴシック" pitchFamily="-111" charset="-128"/>
              </a:rPr>
              <a:t>.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Prove </a:t>
            </a:r>
            <a:r>
              <a:rPr lang="en-US" b="1" dirty="0">
                <a:ea typeface="ＭＳ Ｐゴシック" pitchFamily="-111" charset="-128"/>
                <a:cs typeface="ＭＳ Ｐゴシック" pitchFamily="-111" charset="-128"/>
                <a:sym typeface="Symbol" pitchFamily="-111" charset="2"/>
              </a:rPr>
              <a:t>A </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C</a:t>
            </a:r>
            <a:r>
              <a:rPr lang="en-US" dirty="0">
                <a:ea typeface="ＭＳ Ｐゴシック" pitchFamily="-111" charset="-128"/>
                <a:cs typeface="ＭＳ Ｐゴシック" pitchFamily="-111" charset="-128"/>
                <a:sym typeface="Symbol" pitchFamily="-111" charset="2"/>
              </a:rPr>
              <a:t>.</a:t>
            </a:r>
          </a:p>
        </p:txBody>
      </p:sp>
      <p:sp>
        <p:nvSpPr>
          <p:cNvPr id="494597" name="Date Placeholder 3"/>
          <p:cNvSpPr>
            <a:spLocks noGrp="1"/>
          </p:cNvSpPr>
          <p:nvPr>
            <p:ph type="dt" sz="quarter" idx="10"/>
          </p:nvPr>
        </p:nvSpPr>
        <p:spPr>
          <a:noFill/>
        </p:spPr>
        <p:txBody>
          <a:bodyPr/>
          <a:lstStyle/>
          <a:p>
            <a:fld id="{CECCAD0D-291B-A141-A15B-9603AA1C47E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945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809136767"/>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436</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Question#12</a:t>
            </a: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12.	Let </a:t>
            </a:r>
            <a:r>
              <a:rPr lang="en-US" b="1" dirty="0">
                <a:ea typeface="ＭＳ Ｐゴシック" pitchFamily="-111" charset="-128"/>
                <a:cs typeface="ＭＳ Ｐゴシック" pitchFamily="-111" charset="-128"/>
              </a:rPr>
              <a:t>P = {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 [ STP(f, x, x) ] }</a:t>
            </a:r>
            <a:r>
              <a:rPr lang="en-US" dirty="0">
                <a:ea typeface="ＭＳ Ｐゴシック" pitchFamily="-111" charset="-128"/>
                <a:cs typeface="ＭＳ Ｐゴシック" pitchFamily="-111" charset="-128"/>
                <a:sym typeface="Symbol" pitchFamily="-111" charset="2"/>
              </a:rPr>
              <a:t>. Why does Rice’s theorem not tell us anything about the </a:t>
            </a:r>
            <a:r>
              <a:rPr lang="en-US" dirty="0" err="1">
                <a:ea typeface="ＭＳ Ｐゴシック" pitchFamily="-111" charset="-128"/>
                <a:cs typeface="ＭＳ Ｐゴシック" pitchFamily="-111" charset="-128"/>
                <a:sym typeface="Symbol" pitchFamily="-111" charset="2"/>
              </a:rPr>
              <a:t>undecidability</a:t>
            </a:r>
            <a:r>
              <a:rPr lang="en-US" dirty="0">
                <a:ea typeface="ＭＳ Ｐゴシック" pitchFamily="-111" charset="-128"/>
                <a:cs typeface="ＭＳ Ｐゴシック" pitchFamily="-111" charset="-128"/>
                <a:sym typeface="Symbol" pitchFamily="-111" charset="2"/>
              </a:rPr>
              <a:t> of </a:t>
            </a:r>
            <a:r>
              <a:rPr lang="en-US" b="1" dirty="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a:t>
            </a:r>
          </a:p>
        </p:txBody>
      </p:sp>
      <p:sp>
        <p:nvSpPr>
          <p:cNvPr id="500741" name="Date Placeholder 3"/>
          <p:cNvSpPr>
            <a:spLocks noGrp="1"/>
          </p:cNvSpPr>
          <p:nvPr>
            <p:ph type="dt" sz="quarter" idx="10"/>
          </p:nvPr>
        </p:nvSpPr>
        <p:spPr>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610179427"/>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Title 3"/>
          <p:cNvSpPr>
            <a:spLocks noGrp="1"/>
          </p:cNvSpPr>
          <p:nvPr>
            <p:ph type="ctrTitle"/>
          </p:nvPr>
        </p:nvSpPr>
        <p:spPr/>
        <p:txBody>
          <a:bodyPr/>
          <a:lstStyle/>
          <a:p>
            <a:r>
              <a:rPr lang="en-US">
                <a:ea typeface="ＭＳ Ｐゴシック" pitchFamily="-111" charset="-128"/>
                <a:cs typeface="ＭＳ Ｐゴシック" pitchFamily="-111" charset="-128"/>
              </a:rPr>
              <a:t>Post Systems</a:t>
            </a:r>
          </a:p>
        </p:txBody>
      </p:sp>
      <p:sp>
        <p:nvSpPr>
          <p:cNvPr id="502787" name="Subtitle 2"/>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89148492"/>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Number Placeholder 5"/>
          <p:cNvSpPr>
            <a:spLocks noGrp="1"/>
          </p:cNvSpPr>
          <p:nvPr>
            <p:ph type="sldNum" sz="quarter" idx="12"/>
          </p:nvPr>
        </p:nvSpPr>
        <p:spPr>
          <a:noFill/>
        </p:spPr>
        <p:txBody>
          <a:bodyPr/>
          <a:lstStyle/>
          <a:p>
            <a:pPr eaLnBrk="1" hangingPunct="1"/>
            <a:fld id="{EFDE2EED-C17F-8945-88E6-C99A602AE093}" type="slidenum">
              <a:rPr lang="en-US">
                <a:latin typeface="Arial" pitchFamily="-111" charset="0"/>
                <a:ea typeface="ＭＳ Ｐゴシック" pitchFamily="-111" charset="-128"/>
                <a:cs typeface="ＭＳ Ｐゴシック" pitchFamily="-111" charset="-128"/>
              </a:rPr>
              <a:pPr eaLnBrk="1" hangingPunct="1"/>
              <a:t>438</a:t>
            </a:fld>
            <a:endParaRPr lang="en-US">
              <a:latin typeface="Arial" pitchFamily="-111" charset="0"/>
              <a:ea typeface="ＭＳ Ｐゴシック" pitchFamily="-111" charset="-128"/>
              <a:cs typeface="ＭＳ Ｐゴシック" pitchFamily="-111" charset="-128"/>
            </a:endParaRPr>
          </a:p>
        </p:txBody>
      </p:sp>
      <p:sp>
        <p:nvSpPr>
          <p:cNvPr id="50483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Thue Systems</a:t>
            </a:r>
          </a:p>
        </p:txBody>
      </p:sp>
      <p:sp>
        <p:nvSpPr>
          <p:cNvPr id="504836"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Devised by Axel Thue</a:t>
            </a:r>
          </a:p>
          <a:p>
            <a:pPr eaLnBrk="1" hangingPunct="1">
              <a:lnSpc>
                <a:spcPct val="90000"/>
              </a:lnSpc>
            </a:pPr>
            <a:r>
              <a:rPr lang="en-US">
                <a:ea typeface="ＭＳ Ｐゴシック" pitchFamily="-111" charset="-128"/>
                <a:cs typeface="ＭＳ Ｐゴシック" pitchFamily="-111" charset="-128"/>
              </a:rPr>
              <a:t>Just a string rewriting view of finitely presented monoids</a:t>
            </a:r>
          </a:p>
          <a:p>
            <a:pPr eaLnBrk="1" hangingPunct="1">
              <a:lnSpc>
                <a:spcPct val="90000"/>
              </a:lnSpc>
            </a:pPr>
            <a:r>
              <a:rPr lang="en-US">
                <a:ea typeface="ＭＳ Ｐゴシック" pitchFamily="-111" charset="-128"/>
                <a:cs typeface="ＭＳ Ｐゴシック" pitchFamily="-111" charset="-128"/>
              </a:rPr>
              <a:t>T = (</a:t>
            </a:r>
            <a:r>
              <a:rPr lang="en-US">
                <a:latin typeface="Symbol" pitchFamily="-111" charset="2"/>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R), where </a:t>
            </a:r>
            <a:r>
              <a:rPr lang="en-US">
                <a:latin typeface="Symbol" pitchFamily="-111" charset="2"/>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is a finite alphabet and R is a finite set of bi-directional rules of form </a:t>
            </a:r>
            <a:r>
              <a:rPr lang="en-US">
                <a:latin typeface="Symbol" pitchFamily="-111" charset="2"/>
                <a:ea typeface="ＭＳ Ｐゴシック" pitchFamily="-111" charset="-128"/>
                <a:cs typeface="ＭＳ Ｐゴシック" pitchFamily="-111" charset="-128"/>
                <a:sym typeface="Symbol" pitchFamily="-111" charset="2"/>
              </a:rPr>
              <a:t>a</a:t>
            </a:r>
            <a:r>
              <a:rPr lang="en-US" baseline="-25000">
                <a:ea typeface="ＭＳ Ｐゴシック" pitchFamily="-111" charset="-128"/>
                <a:cs typeface="ＭＳ Ｐゴシック" pitchFamily="-111" charset="-128"/>
                <a:sym typeface="Symbol" pitchFamily="-111" charset="2"/>
              </a:rPr>
              <a:t>i</a:t>
            </a:r>
            <a:r>
              <a:rPr lang="en-US">
                <a:latin typeface="Symbol" pitchFamily="-111" charset="2"/>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r>
              <a:rPr lang="en-US" baseline="-25000">
                <a:ea typeface="ＭＳ Ｐゴシック" pitchFamily="-111" charset="-128"/>
                <a:cs typeface="ＭＳ Ｐゴシック" pitchFamily="-111" charset="-128"/>
                <a:sym typeface="Symbol" pitchFamily="-111" charset="2"/>
              </a:rPr>
              <a:t>i </a:t>
            </a:r>
            <a:r>
              <a:rPr lang="en-US">
                <a:ea typeface="ＭＳ Ｐゴシック" pitchFamily="-111" charset="-128"/>
                <a:cs typeface="ＭＳ Ｐゴシック" pitchFamily="-111" charset="-128"/>
              </a:rPr>
              <a:t>, </a:t>
            </a:r>
            <a:r>
              <a:rPr lang="en-US">
                <a:latin typeface="Symbol" pitchFamily="-111" charset="2"/>
                <a:ea typeface="ＭＳ Ｐゴシック" pitchFamily="-111" charset="-128"/>
                <a:cs typeface="ＭＳ Ｐゴシック" pitchFamily="-111" charset="-128"/>
                <a:sym typeface="Symbol" pitchFamily="-111" charset="2"/>
              </a:rPr>
              <a:t>a</a:t>
            </a:r>
            <a:r>
              <a:rPr lang="en-US" baseline="-25000">
                <a:ea typeface="ＭＳ Ｐゴシック" pitchFamily="-111" charset="-128"/>
                <a:cs typeface="ＭＳ Ｐゴシック" pitchFamily="-111" charset="-128"/>
                <a:sym typeface="Symbol" pitchFamily="-111" charset="2"/>
              </a:rPr>
              <a:t>i</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r>
              <a:rPr lang="en-US" baseline="-25000">
                <a:ea typeface="ＭＳ Ｐゴシック" pitchFamily="-111" charset="-128"/>
                <a:cs typeface="ＭＳ Ｐゴシック" pitchFamily="-111" charset="-128"/>
                <a:sym typeface="Symbol" pitchFamily="-111" charset="2"/>
              </a:rPr>
              <a:t>i</a:t>
            </a:r>
            <a:r>
              <a:rPr lang="en-US">
                <a:ea typeface="ＭＳ Ｐゴシック" pitchFamily="-111" charset="-128"/>
                <a:cs typeface="ＭＳ Ｐゴシック" pitchFamily="-111" charset="-128"/>
                <a:sym typeface="Symbol" pitchFamily="-111" charset="2"/>
              </a:rPr>
              <a:t></a:t>
            </a:r>
            <a:r>
              <a:rPr lang="en-US">
                <a:ea typeface="Arial" pitchFamily="-111" charset="0"/>
                <a:cs typeface="Arial" pitchFamily="-111" charset="0"/>
                <a:sym typeface="Symbol" pitchFamily="-111" charset="2"/>
              </a:rPr>
              <a:t>*</a:t>
            </a:r>
          </a:p>
          <a:p>
            <a:pPr eaLnBrk="1" hangingPunct="1">
              <a:lnSpc>
                <a:spcPct val="90000"/>
              </a:lnSpc>
            </a:pPr>
            <a:r>
              <a:rPr lang="en-US">
                <a:ea typeface="Arial" pitchFamily="-111" charset="0"/>
                <a:cs typeface="Arial" pitchFamily="-111" charset="0"/>
                <a:sym typeface="Symbol" pitchFamily="-111" charset="2"/>
              </a:rPr>
              <a:t>We define * as the reflexive, transitive closure of , where w  x iff w=y</a:t>
            </a:r>
            <a:r>
              <a:rPr lang="en-US">
                <a:latin typeface="Symbol" pitchFamily="-111" charset="2"/>
                <a:ea typeface="ＭＳ Ｐゴシック" pitchFamily="-111" charset="-128"/>
                <a:cs typeface="ＭＳ Ｐゴシック" pitchFamily="-111" charset="-128"/>
                <a:sym typeface="Symbol" pitchFamily="-111" charset="2"/>
              </a:rPr>
              <a:t>a</a:t>
            </a:r>
            <a:r>
              <a:rPr lang="en-US">
                <a:ea typeface="Arial" pitchFamily="-111" charset="0"/>
                <a:cs typeface="Arial" pitchFamily="-111" charset="0"/>
                <a:sym typeface="Symbol" pitchFamily="-111" charset="2"/>
              </a:rPr>
              <a:t>z and x=y</a:t>
            </a:r>
            <a:r>
              <a:rPr lang="en-US">
                <a:latin typeface="Symbol" pitchFamily="-111" charset="2"/>
                <a:ea typeface="ＭＳ Ｐゴシック" pitchFamily="-111" charset="-128"/>
                <a:cs typeface="ＭＳ Ｐゴシック" pitchFamily="-111" charset="-128"/>
                <a:sym typeface="Symbol" pitchFamily="-111" charset="2"/>
              </a:rPr>
              <a:t>b</a:t>
            </a:r>
            <a:r>
              <a:rPr lang="en-US">
                <a:ea typeface="Arial" pitchFamily="-111" charset="0"/>
                <a:cs typeface="Arial" pitchFamily="-111" charset="0"/>
                <a:sym typeface="Symbol" pitchFamily="-111" charset="2"/>
              </a:rPr>
              <a:t>z, where </a:t>
            </a:r>
            <a:r>
              <a:rPr lang="en-US">
                <a:latin typeface="Symbol" pitchFamily="-111" charset="2"/>
                <a:ea typeface="ＭＳ Ｐゴシック" pitchFamily="-111" charset="-128"/>
                <a:cs typeface="ＭＳ Ｐゴシック" pitchFamily="-111" charset="-128"/>
                <a:sym typeface="Symbol" pitchFamily="-111" charset="2"/>
              </a:rPr>
              <a:t>a </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p>
        </p:txBody>
      </p:sp>
      <p:sp>
        <p:nvSpPr>
          <p:cNvPr id="504837" name="Date Placeholder 3"/>
          <p:cNvSpPr>
            <a:spLocks noGrp="1"/>
          </p:cNvSpPr>
          <p:nvPr>
            <p:ph type="dt" sz="quarter" idx="10"/>
          </p:nvPr>
        </p:nvSpPr>
        <p:spPr>
          <a:noFill/>
        </p:spPr>
        <p:txBody>
          <a:bodyPr/>
          <a:lstStyle/>
          <a:p>
            <a:fld id="{C00605B5-7630-384D-A24C-EAAC454AFD2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048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54716879"/>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Number Placeholder 5"/>
          <p:cNvSpPr>
            <a:spLocks noGrp="1"/>
          </p:cNvSpPr>
          <p:nvPr>
            <p:ph type="sldNum" sz="quarter" idx="12"/>
          </p:nvPr>
        </p:nvSpPr>
        <p:spPr>
          <a:noFill/>
        </p:spPr>
        <p:txBody>
          <a:bodyPr/>
          <a:lstStyle/>
          <a:p>
            <a:pPr eaLnBrk="1" hangingPunct="1"/>
            <a:fld id="{EB260A46-75A9-054B-B1B7-4D5886CAD7C5}" type="slidenum">
              <a:rPr lang="en-US">
                <a:latin typeface="Arial" pitchFamily="-111" charset="0"/>
                <a:ea typeface="ＭＳ Ｐゴシック" pitchFamily="-111" charset="-128"/>
                <a:cs typeface="ＭＳ Ｐゴシック" pitchFamily="-111" charset="-128"/>
              </a:rPr>
              <a:pPr eaLnBrk="1" hangingPunct="1"/>
              <a:t>439</a:t>
            </a:fld>
            <a:endParaRPr lang="en-US">
              <a:latin typeface="Arial" pitchFamily="-111" charset="0"/>
              <a:ea typeface="ＭＳ Ｐゴシック" pitchFamily="-111" charset="-128"/>
              <a:cs typeface="ＭＳ Ｐゴシック" pitchFamily="-111" charset="-128"/>
            </a:endParaRPr>
          </a:p>
        </p:txBody>
      </p:sp>
      <p:sp>
        <p:nvSpPr>
          <p:cNvPr id="50688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a:t>
            </a:r>
          </a:p>
        </p:txBody>
      </p:sp>
      <p:sp>
        <p:nvSpPr>
          <p:cNvPr id="506884"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Devised by Emil Post</a:t>
            </a:r>
          </a:p>
          <a:p>
            <a:pPr eaLnBrk="1" hangingPunct="1">
              <a:lnSpc>
                <a:spcPct val="90000"/>
              </a:lnSpc>
            </a:pPr>
            <a:r>
              <a:rPr lang="en-US" dirty="0">
                <a:ea typeface="ＭＳ Ｐゴシック" pitchFamily="-111" charset="-128"/>
                <a:cs typeface="ＭＳ Ｐゴシック" pitchFamily="-111" charset="-128"/>
              </a:rPr>
              <a:t>A one-directional version of </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a:t>
            </a:r>
          </a:p>
          <a:p>
            <a:pPr eaLnBrk="1" hangingPunct="1">
              <a:lnSpc>
                <a:spcPct val="90000"/>
              </a:lnSpc>
            </a:pPr>
            <a:r>
              <a:rPr lang="en-US" dirty="0">
                <a:ea typeface="ＭＳ Ｐゴシック" pitchFamily="-111" charset="-128"/>
                <a:cs typeface="ＭＳ Ｐゴシック" pitchFamily="-111" charset="-128"/>
              </a:rPr>
              <a:t>S = (</a:t>
            </a:r>
            <a:r>
              <a:rPr lang="en-US"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R), where </a:t>
            </a:r>
            <a:r>
              <a:rPr lang="en-US"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is a finite alphabet and R is a finite set of rules of form </a:t>
            </a:r>
            <a:br>
              <a:rPr lang="en-US" dirty="0">
                <a:ea typeface="ＭＳ Ｐゴシック" pitchFamily="-111" charset="-128"/>
                <a:cs typeface="ＭＳ Ｐゴシック" pitchFamily="-111" charset="-128"/>
              </a:rPr>
            </a:br>
            <a:r>
              <a:rPr lang="en-US" dirty="0" err="1">
                <a:latin typeface="Symbol" pitchFamily="-111" charset="2"/>
                <a:ea typeface="ＭＳ Ｐゴシック" pitchFamily="-111" charset="-128"/>
                <a:cs typeface="ＭＳ Ｐゴシック" pitchFamily="-111" charset="-128"/>
                <a:sym typeface="Symbol" pitchFamily="-111" charset="2"/>
              </a:rPr>
              <a:t>a</a:t>
            </a:r>
            <a:r>
              <a:rPr lang="en-US" baseline="-25000" dirty="0" err="1">
                <a:ea typeface="ＭＳ Ｐゴシック" pitchFamily="-111" charset="-128"/>
                <a:cs typeface="ＭＳ Ｐゴシック" pitchFamily="-111" charset="-128"/>
                <a:sym typeface="Symbol" pitchFamily="-111" charset="2"/>
              </a:rPr>
              <a:t>i</a:t>
            </a:r>
            <a:r>
              <a:rPr lang="en-US" dirty="0">
                <a:latin typeface="Symbol" pitchFamily="-111" charset="2"/>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r>
              <a:rPr lang="en-US" baseline="-25000" dirty="0">
                <a:ea typeface="ＭＳ Ｐゴシック" pitchFamily="-111" charset="-128"/>
                <a:cs typeface="ＭＳ Ｐゴシック" pitchFamily="-111" charset="-128"/>
                <a:sym typeface="Symbol" pitchFamily="-111" charset="2"/>
              </a:rPr>
              <a:t>i </a:t>
            </a:r>
            <a:r>
              <a:rPr lang="en-US" dirty="0">
                <a:ea typeface="ＭＳ Ｐゴシック" pitchFamily="-111" charset="-128"/>
                <a:cs typeface="ＭＳ Ｐゴシック" pitchFamily="-111" charset="-128"/>
              </a:rPr>
              <a:t>, </a:t>
            </a:r>
            <a:r>
              <a:rPr lang="en-US" dirty="0" err="1">
                <a:latin typeface="Symbol" pitchFamily="-111" charset="2"/>
                <a:ea typeface="ＭＳ Ｐゴシック" pitchFamily="-111" charset="-128"/>
                <a:cs typeface="ＭＳ Ｐゴシック" pitchFamily="-111" charset="-128"/>
                <a:sym typeface="Symbol" pitchFamily="-111" charset="2"/>
              </a:rPr>
              <a:t>a</a:t>
            </a:r>
            <a:r>
              <a:rPr lang="en-US" baseline="-25000" dirty="0" err="1">
                <a:ea typeface="ＭＳ Ｐゴシック" pitchFamily="-111" charset="-128"/>
                <a:cs typeface="ＭＳ Ｐゴシック" pitchFamily="-111" charset="-128"/>
                <a:sym typeface="Symbol" pitchFamily="-111" charset="2"/>
              </a:rPr>
              <a:t>i</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r>
              <a:rPr lang="en-US" baseline="-25000" dirty="0">
                <a:ea typeface="ＭＳ Ｐゴシック" pitchFamily="-111" charset="-128"/>
                <a:cs typeface="ＭＳ Ｐゴシック" pitchFamily="-111" charset="-128"/>
                <a:sym typeface="Symbol" pitchFamily="-111" charset="2"/>
              </a:rPr>
              <a:t>i</a:t>
            </a:r>
            <a:r>
              <a:rPr lang="en-US" dirty="0">
                <a:ea typeface="ＭＳ Ｐゴシック" pitchFamily="-111" charset="-128"/>
                <a:cs typeface="ＭＳ Ｐゴシック" pitchFamily="-111" charset="-128"/>
                <a:sym typeface="Symbol" pitchFamily="-111" charset="2"/>
              </a:rPr>
              <a:t></a:t>
            </a:r>
            <a:r>
              <a:rPr lang="en-US" dirty="0">
                <a:ea typeface="Arial" pitchFamily="-111" charset="0"/>
                <a:cs typeface="Arial" pitchFamily="-111" charset="0"/>
                <a:sym typeface="Symbol" pitchFamily="-111" charset="2"/>
              </a:rPr>
              <a:t>*</a:t>
            </a:r>
          </a:p>
          <a:p>
            <a:pPr eaLnBrk="1" hangingPunct="1">
              <a:lnSpc>
                <a:spcPct val="90000"/>
              </a:lnSpc>
            </a:pPr>
            <a:r>
              <a:rPr lang="en-US" dirty="0">
                <a:ea typeface="Arial" pitchFamily="-111" charset="0"/>
                <a:cs typeface="Arial" pitchFamily="-111" charset="0"/>
                <a:sym typeface="Symbol" pitchFamily="-111" charset="2"/>
              </a:rPr>
              <a:t>We define * as the reflexive, transitive closure of , where w  x </a:t>
            </a:r>
            <a:r>
              <a:rPr lang="en-US" dirty="0" err="1">
                <a:ea typeface="Arial" pitchFamily="-111" charset="0"/>
                <a:cs typeface="Arial" pitchFamily="-111" charset="0"/>
                <a:sym typeface="Symbol" pitchFamily="-111" charset="2"/>
              </a:rPr>
              <a:t>iff</a:t>
            </a:r>
            <a:r>
              <a:rPr lang="en-US" dirty="0">
                <a:ea typeface="Arial" pitchFamily="-111" charset="0"/>
                <a:cs typeface="Arial" pitchFamily="-111" charset="0"/>
                <a:sym typeface="Symbol" pitchFamily="-111" charset="2"/>
              </a:rPr>
              <a:t> w=</a:t>
            </a:r>
            <a:r>
              <a:rPr lang="en-US" dirty="0" err="1">
                <a:ea typeface="Arial" pitchFamily="-111" charset="0"/>
                <a:cs typeface="Arial" pitchFamily="-111" charset="0"/>
                <a:sym typeface="Symbol" pitchFamily="-111" charset="2"/>
              </a:rPr>
              <a:t>y</a:t>
            </a:r>
            <a:r>
              <a:rPr lang="en-US" dirty="0" err="1">
                <a:latin typeface="Symbol" pitchFamily="-111" charset="2"/>
                <a:ea typeface="ＭＳ Ｐゴシック" pitchFamily="-111" charset="-128"/>
                <a:cs typeface="ＭＳ Ｐゴシック" pitchFamily="-111" charset="-128"/>
                <a:sym typeface="Symbol" pitchFamily="-111" charset="2"/>
              </a:rPr>
              <a:t>a</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and x=</a:t>
            </a:r>
            <a:r>
              <a:rPr lang="en-US" dirty="0" err="1">
                <a:ea typeface="Arial" pitchFamily="-111" charset="0"/>
                <a:cs typeface="Arial" pitchFamily="-111" charset="0"/>
                <a:sym typeface="Symbol" pitchFamily="-111" charset="2"/>
              </a:rPr>
              <a:t>y</a:t>
            </a:r>
            <a:r>
              <a:rPr lang="en-US" dirty="0" err="1">
                <a:latin typeface="Symbol" pitchFamily="-111" charset="2"/>
                <a:ea typeface="ＭＳ Ｐゴシック" pitchFamily="-111" charset="-128"/>
                <a:cs typeface="ＭＳ Ｐゴシック" pitchFamily="-111" charset="-128"/>
                <a:sym typeface="Symbol" pitchFamily="-111" charset="2"/>
              </a:rPr>
              <a:t>b</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where </a:t>
            </a:r>
            <a:r>
              <a:rPr lang="en-US" dirty="0">
                <a:latin typeface="Symbol" pitchFamily="-111" charset="2"/>
                <a:ea typeface="ＭＳ Ｐゴシック" pitchFamily="-111" charset="-128"/>
                <a:cs typeface="ＭＳ Ｐゴシック" pitchFamily="-111" charset="-128"/>
                <a:sym typeface="Symbol" pitchFamily="-111" charset="2"/>
              </a:rPr>
              <a:t>a </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p>
        </p:txBody>
      </p:sp>
      <p:sp>
        <p:nvSpPr>
          <p:cNvPr id="506885" name="Date Placeholder 3"/>
          <p:cNvSpPr>
            <a:spLocks noGrp="1"/>
          </p:cNvSpPr>
          <p:nvPr>
            <p:ph type="dt" sz="quarter" idx="10"/>
          </p:nvPr>
        </p:nvSpPr>
        <p:spPr>
          <a:noFill/>
        </p:spPr>
        <p:txBody>
          <a:bodyPr/>
          <a:lstStyle/>
          <a:p>
            <a:fld id="{4E7AD61C-F6BA-8744-86B5-3E024B34AFD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068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391500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dirty="0">
                <a:latin typeface="Arial" charset="0"/>
                <a:ea typeface="MS PGothic" charset="0"/>
              </a:rPr>
              <a:t>Context-Free #1</a:t>
            </a:r>
          </a:p>
        </p:txBody>
      </p:sp>
      <p:sp>
        <p:nvSpPr>
          <p:cNvPr id="143363" name="Content Placeholder 2"/>
          <p:cNvSpPr>
            <a:spLocks noGrp="1"/>
          </p:cNvSpPr>
          <p:nvPr>
            <p:ph idx="1"/>
          </p:nvPr>
        </p:nvSpPr>
        <p:spPr/>
        <p:txBody>
          <a:bodyPr/>
          <a:lstStyle/>
          <a:p>
            <a:r>
              <a:rPr lang="en-US" sz="3600" dirty="0">
                <a:latin typeface="Arial" charset="0"/>
                <a:ea typeface="MS PGothic" charset="0"/>
              </a:rPr>
              <a:t>Context free grammars</a:t>
            </a:r>
          </a:p>
          <a:p>
            <a:pPr lvl="1"/>
            <a:r>
              <a:rPr lang="en-US" sz="3200" dirty="0">
                <a:latin typeface="Arial" charset="0"/>
                <a:ea typeface="MS PGothic" charset="0"/>
              </a:rPr>
              <a:t>Writing grammars for specific languages</a:t>
            </a:r>
          </a:p>
          <a:p>
            <a:pPr lvl="1"/>
            <a:r>
              <a:rPr lang="en-US" sz="3200" dirty="0">
                <a:latin typeface="Arial" charset="0"/>
                <a:ea typeface="MS PGothic" charset="0"/>
              </a:rPr>
              <a:t>Leftmost and rightmost derivations, Parse trees, Ambiguity</a:t>
            </a:r>
          </a:p>
          <a:p>
            <a:pPr lvl="1"/>
            <a:r>
              <a:rPr lang="en-US" sz="3200" dirty="0">
                <a:latin typeface="Arial" charset="0"/>
                <a:ea typeface="MS PGothic" charset="0"/>
              </a:rPr>
              <a:t>Closure (union, concatenation, reversal, substitution, homomorphism)</a:t>
            </a:r>
          </a:p>
          <a:p>
            <a:pPr lvl="1"/>
            <a:r>
              <a:rPr lang="en-US" sz="3200" dirty="0">
                <a:latin typeface="Arial" charset="0"/>
                <a:ea typeface="MS PGothic" charset="0"/>
              </a:rPr>
              <a:t>Pumping Lemma for CFLs</a:t>
            </a:r>
          </a:p>
        </p:txBody>
      </p:sp>
      <p:sp>
        <p:nvSpPr>
          <p:cNvPr id="143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24A7D7-A1A8-4A4E-93B6-865EE63E4354}" type="datetime1">
              <a:rPr lang="en-US" smtClean="0"/>
              <a:t>4/7/19</a:t>
            </a:fld>
            <a:endParaRPr lang="en-US"/>
          </a:p>
        </p:txBody>
      </p:sp>
      <p:sp>
        <p:nvSpPr>
          <p:cNvPr id="143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CC1B93-326F-B448-81E0-0B08F29DFDF2}" type="slidenum">
              <a:rPr lang="en-US"/>
              <a:pPr/>
              <a:t>44</a:t>
            </a:fld>
            <a:endParaRPr lang="en-US"/>
          </a:p>
        </p:txBody>
      </p:sp>
      <p:sp>
        <p:nvSpPr>
          <p:cNvPr id="7" name="Footer Placeholder 2">
            <a:extLst>
              <a:ext uri="{FF2B5EF4-FFF2-40B4-BE49-F238E27FC236}">
                <a16:creationId xmlns:a16="http://schemas.microsoft.com/office/drawing/2014/main" id="{BAEBB3B6-ACE9-0243-9D2A-A89DB3D218B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756226685"/>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Number Placeholder 5"/>
          <p:cNvSpPr>
            <a:spLocks noGrp="1"/>
          </p:cNvSpPr>
          <p:nvPr>
            <p:ph type="sldNum" sz="quarter" idx="12"/>
          </p:nvPr>
        </p:nvSpPr>
        <p:spPr>
          <a:noFill/>
        </p:spPr>
        <p:txBody>
          <a:bodyPr/>
          <a:lstStyle/>
          <a:p>
            <a:pPr eaLnBrk="1" hangingPunct="1"/>
            <a:fld id="{9AD1D42B-6C10-184C-8E7D-7C50EAA4F61B}" type="slidenum">
              <a:rPr lang="en-US">
                <a:latin typeface="Arial" pitchFamily="-111" charset="0"/>
                <a:ea typeface="ＭＳ Ｐゴシック" pitchFamily="-111" charset="-128"/>
                <a:cs typeface="ＭＳ Ｐゴシック" pitchFamily="-111" charset="-128"/>
              </a:rPr>
              <a:pPr eaLnBrk="1" hangingPunct="1"/>
              <a:t>440</a:t>
            </a:fld>
            <a:endParaRPr lang="en-US">
              <a:latin typeface="Arial" pitchFamily="-111" charset="0"/>
              <a:ea typeface="ＭＳ Ｐゴシック" pitchFamily="-111" charset="-128"/>
              <a:cs typeface="ＭＳ Ｐゴシック" pitchFamily="-111" charset="-128"/>
            </a:endParaRPr>
          </a:p>
        </p:txBody>
      </p:sp>
      <p:sp>
        <p:nvSpPr>
          <p:cNvPr id="5089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Word Problems</a:t>
            </a:r>
          </a:p>
        </p:txBody>
      </p:sp>
      <p:sp>
        <p:nvSpPr>
          <p:cNvPr id="50893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Let S = (</a:t>
            </a:r>
            <a:r>
              <a:rPr lang="en-US" sz="2800" dirty="0">
                <a:latin typeface="Symbol" pitchFamily="-111" charset="2"/>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R) be some </a:t>
            </a:r>
            <a:r>
              <a:rPr lang="en-US" sz="2800" dirty="0" err="1">
                <a:ea typeface="ＭＳ Ｐゴシック" pitchFamily="-111" charset="-128"/>
                <a:cs typeface="ＭＳ Ｐゴシック" pitchFamily="-111" charset="-128"/>
              </a:rPr>
              <a:t>Thue</a:t>
            </a:r>
            <a:r>
              <a:rPr lang="en-US" sz="2800" dirty="0">
                <a:ea typeface="ＭＳ Ｐゴシック" pitchFamily="-111" charset="-128"/>
                <a:cs typeface="ＭＳ Ｐゴシック" pitchFamily="-111" charset="-128"/>
              </a:rPr>
              <a:t> (Semi-</a:t>
            </a:r>
            <a:r>
              <a:rPr lang="en-US" sz="2800" dirty="0" err="1">
                <a:ea typeface="ＭＳ Ｐゴシック" pitchFamily="-111" charset="-128"/>
                <a:cs typeface="ＭＳ Ｐゴシック" pitchFamily="-111" charset="-128"/>
              </a:rPr>
              <a:t>Thue</a:t>
            </a:r>
            <a:r>
              <a:rPr lang="en-US" sz="2800" dirty="0">
                <a:ea typeface="ＭＳ Ｐゴシック" pitchFamily="-111" charset="-128"/>
                <a:cs typeface="ＭＳ Ｐゴシック" pitchFamily="-111" charset="-128"/>
              </a:rPr>
              <a:t>) system, then the word problem for S is the problem to determine of arbitrary words w and x over S, whether or not </a:t>
            </a:r>
            <a:r>
              <a:rPr lang="en-US" sz="2800" dirty="0">
                <a:ea typeface="Arial" pitchFamily="-111" charset="0"/>
                <a:cs typeface="Arial" pitchFamily="-111" charset="0"/>
                <a:sym typeface="Symbol" pitchFamily="-111" charset="2"/>
              </a:rPr>
              <a:t>w * x (w * x )</a:t>
            </a:r>
          </a:p>
          <a:p>
            <a:pPr eaLnBrk="1" hangingPunct="1">
              <a:lnSpc>
                <a:spcPct val="80000"/>
              </a:lnSpc>
            </a:pPr>
            <a:r>
              <a:rPr lang="en-US" sz="2800" dirty="0">
                <a:ea typeface="Arial" pitchFamily="-111" charset="0"/>
                <a:cs typeface="Arial" pitchFamily="-111" charset="0"/>
                <a:sym typeface="Symbol" pitchFamily="-111" charset="2"/>
              </a:rPr>
              <a:t>The </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 word problem is the problem of determining membership in equivalence classes. This is not true for Semi-</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systems.</a:t>
            </a:r>
          </a:p>
          <a:p>
            <a:pPr eaLnBrk="1" hangingPunct="1">
              <a:lnSpc>
                <a:spcPct val="80000"/>
              </a:lnSpc>
            </a:pPr>
            <a:r>
              <a:rPr lang="en-US" sz="2800" dirty="0">
                <a:ea typeface="Arial" pitchFamily="-111" charset="0"/>
                <a:cs typeface="Arial" pitchFamily="-111" charset="0"/>
                <a:sym typeface="Symbol" pitchFamily="-111" charset="2"/>
              </a:rPr>
              <a:t>We can always consider just the relation * since the symmetric property of * comes directly from the rules of </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systems.</a:t>
            </a:r>
          </a:p>
        </p:txBody>
      </p:sp>
      <p:sp>
        <p:nvSpPr>
          <p:cNvPr id="508933" name="Date Placeholder 3"/>
          <p:cNvSpPr>
            <a:spLocks noGrp="1"/>
          </p:cNvSpPr>
          <p:nvPr>
            <p:ph type="dt" sz="quarter" idx="10"/>
          </p:nvPr>
        </p:nvSpPr>
        <p:spPr>
          <a:noFill/>
        </p:spPr>
        <p:txBody>
          <a:bodyPr/>
          <a:lstStyle/>
          <a:p>
            <a:fld id="{8297AEE8-74FE-F448-9AA6-D5D9B6528C5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089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18150975"/>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lide Number Placeholder 5"/>
          <p:cNvSpPr>
            <a:spLocks noGrp="1"/>
          </p:cNvSpPr>
          <p:nvPr>
            <p:ph type="sldNum" sz="quarter" idx="12"/>
          </p:nvPr>
        </p:nvSpPr>
        <p:spPr>
          <a:noFill/>
        </p:spPr>
        <p:txBody>
          <a:bodyPr/>
          <a:lstStyle/>
          <a:p>
            <a:pPr eaLnBrk="1" hangingPunct="1"/>
            <a:fld id="{493CB5C5-D91D-FD43-875D-B540CC38F3A6}" type="slidenum">
              <a:rPr lang="en-US">
                <a:latin typeface="Arial" pitchFamily="-111" charset="0"/>
                <a:ea typeface="ＭＳ Ｐゴシック" pitchFamily="-111" charset="-128"/>
                <a:cs typeface="ＭＳ Ｐゴシック" pitchFamily="-111" charset="-128"/>
              </a:rPr>
              <a:pPr eaLnBrk="1" hangingPunct="1"/>
              <a:t>441</a:t>
            </a:fld>
            <a:endParaRPr lang="en-US">
              <a:latin typeface="Arial" pitchFamily="-111" charset="0"/>
              <a:ea typeface="ＭＳ Ｐゴシック" pitchFamily="-111" charset="-128"/>
              <a:cs typeface="ＭＳ Ｐゴシック" pitchFamily="-111" charset="-128"/>
            </a:endParaRPr>
          </a:p>
        </p:txBody>
      </p:sp>
      <p:sp>
        <p:nvSpPr>
          <p:cNvPr id="51097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Post Canonical Systems</a:t>
            </a:r>
          </a:p>
        </p:txBody>
      </p:sp>
      <p:sp>
        <p:nvSpPr>
          <p:cNvPr id="510980"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These are a generalization of Semi-</a:t>
            </a:r>
            <a:r>
              <a:rPr lang="en-US" sz="2000" dirty="0" err="1">
                <a:ea typeface="ＭＳ Ｐゴシック" pitchFamily="-111" charset="-128"/>
                <a:cs typeface="ＭＳ Ｐゴシック" pitchFamily="-111" charset="-128"/>
              </a:rPr>
              <a:t>Thue</a:t>
            </a:r>
            <a:r>
              <a:rPr lang="en-US" sz="2000" dirty="0">
                <a:ea typeface="ＭＳ Ｐゴシック" pitchFamily="-111" charset="-128"/>
                <a:cs typeface="ＭＳ Ｐゴシック" pitchFamily="-111" charset="-128"/>
              </a:rPr>
              <a:t> systems.</a:t>
            </a:r>
          </a:p>
          <a:p>
            <a:pPr eaLnBrk="1" hangingPunct="1">
              <a:lnSpc>
                <a:spcPct val="80000"/>
              </a:lnSpc>
            </a:pPr>
            <a:r>
              <a:rPr lang="en-US" sz="2000" dirty="0">
                <a:ea typeface="ＭＳ Ｐゴシック" pitchFamily="-111" charset="-128"/>
                <a:cs typeface="ＭＳ Ｐゴシック" pitchFamily="-111" charset="-128"/>
              </a:rPr>
              <a:t>P = (</a:t>
            </a:r>
            <a:r>
              <a:rPr lang="en-US" sz="2000" dirty="0">
                <a:latin typeface="Symbol" pitchFamily="-111" charset="2"/>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V, R), where </a:t>
            </a:r>
            <a:r>
              <a:rPr lang="en-US" sz="2000" dirty="0">
                <a:latin typeface="Symbol" pitchFamily="-111" charset="2"/>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is a finite alphabet, V is a finite set of “variables”, and R is a finite set of rules.</a:t>
            </a:r>
          </a:p>
          <a:p>
            <a:pPr eaLnBrk="1" hangingPunct="1">
              <a:lnSpc>
                <a:spcPct val="80000"/>
              </a:lnSpc>
            </a:pPr>
            <a:r>
              <a:rPr lang="en-US" sz="2000" dirty="0">
                <a:ea typeface="ＭＳ Ｐゴシック" pitchFamily="-111" charset="-128"/>
                <a:cs typeface="ＭＳ Ｐゴシック" pitchFamily="-111" charset="-128"/>
              </a:rPr>
              <a:t>Here the premise part (left side) of a rule can have many premise forms, </a:t>
            </a:r>
            <a:r>
              <a:rPr lang="en-US" sz="2000" dirty="0" err="1">
                <a:ea typeface="ＭＳ Ｐゴシック" pitchFamily="-111" charset="-128"/>
                <a:cs typeface="ＭＳ Ｐゴシック" pitchFamily="-111" charset="-128"/>
              </a:rPr>
              <a:t>e.g</a:t>
            </a:r>
            <a:r>
              <a:rPr lang="en-US" sz="2000" dirty="0">
                <a:ea typeface="ＭＳ Ｐゴシック" pitchFamily="-111" charset="-128"/>
                <a:cs typeface="ＭＳ Ｐゴシック" pitchFamily="-111" charset="-128"/>
              </a:rPr>
              <a:t>, a rule appears as</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1,1</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1,1</a:t>
            </a:r>
            <a:r>
              <a:rPr lang="en-US" sz="2000" dirty="0">
                <a:ea typeface="ＭＳ Ｐゴシック" pitchFamily="-111" charset="-128"/>
                <a:cs typeface="ＭＳ Ｐゴシック" pitchFamily="-111" charset="-128"/>
              </a:rPr>
              <a:t> P</a:t>
            </a:r>
            <a:r>
              <a:rPr lang="en-US" sz="2000" baseline="-25000" dirty="0">
                <a:ea typeface="ＭＳ Ｐゴシック" pitchFamily="-111" charset="-128"/>
                <a:cs typeface="ＭＳ Ｐゴシック" pitchFamily="-111" charset="-128"/>
              </a:rPr>
              <a:t>1,2</a:t>
            </a:r>
            <a:r>
              <a:rPr lang="en-US" sz="2000" dirty="0">
                <a:ea typeface="ＭＳ Ｐゴシック" pitchFamily="-111" charset="-128"/>
                <a:cs typeface="ＭＳ Ｐゴシック" pitchFamily="-111" charset="-128"/>
              </a:rPr>
              <a:t>… </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1,n</a:t>
            </a:r>
            <a:r>
              <a:rPr lang="en-US" sz="2000" baseline="-50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1,n</a:t>
            </a:r>
            <a:r>
              <a:rPr lang="en-US" sz="2000" baseline="-50000" dirty="0">
                <a:ea typeface="ＭＳ Ｐゴシック" pitchFamily="-111" charset="-128"/>
                <a:cs typeface="ＭＳ Ｐゴシック" pitchFamily="-111" charset="-128"/>
              </a:rPr>
              <a:t>1</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1,n</a:t>
            </a:r>
            <a:r>
              <a:rPr lang="en-US" sz="2000" baseline="-50000" dirty="0">
                <a:ea typeface="ＭＳ Ｐゴシック" pitchFamily="-111" charset="-128"/>
                <a:cs typeface="ＭＳ Ｐゴシック" pitchFamily="-111" charset="-128"/>
              </a:rPr>
              <a:t>1</a:t>
            </a:r>
            <a:r>
              <a:rPr lang="en-US" sz="2000" baseline="-25000" dirty="0">
                <a:ea typeface="ＭＳ Ｐゴシック" pitchFamily="-111" charset="-128"/>
                <a:cs typeface="ＭＳ Ｐゴシック" pitchFamily="-111" charset="-128"/>
              </a:rPr>
              <a:t>+1 </a:t>
            </a:r>
            <a:r>
              <a:rPr lang="en-US" sz="2000" dirty="0">
                <a:ea typeface="ＭＳ Ｐゴシック" pitchFamily="-111" charset="-128"/>
                <a:cs typeface="ＭＳ Ｐゴシック" pitchFamily="-111" charset="-128"/>
                <a:sym typeface="Symbol" pitchFamily="-111" charset="2"/>
              </a:rPr>
              <a:t>,</a:t>
            </a:r>
            <a:r>
              <a:rPr lang="en-US" sz="2000" baseline="-25000" dirty="0">
                <a:ea typeface="ＭＳ Ｐゴシック" pitchFamily="-111" charset="-128"/>
                <a:cs typeface="ＭＳ Ｐゴシック" pitchFamily="-111" charset="-128"/>
              </a:rPr>
              <a:t> </a:t>
            </a:r>
            <a:br>
              <a:rPr lang="en-US" sz="2000" baseline="-25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2,1</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2,1</a:t>
            </a:r>
            <a:r>
              <a:rPr lang="en-US" sz="2000" dirty="0">
                <a:ea typeface="ＭＳ Ｐゴシック" pitchFamily="-111" charset="-128"/>
                <a:cs typeface="ＭＳ Ｐゴシック" pitchFamily="-111" charset="-128"/>
              </a:rPr>
              <a:t> P</a:t>
            </a:r>
            <a:r>
              <a:rPr lang="en-US" sz="2000" baseline="-25000" dirty="0">
                <a:ea typeface="ＭＳ Ｐゴシック" pitchFamily="-111" charset="-128"/>
                <a:cs typeface="ＭＳ Ｐゴシック" pitchFamily="-111" charset="-128"/>
              </a:rPr>
              <a:t>2,2</a:t>
            </a:r>
            <a:r>
              <a:rPr lang="en-US" sz="2000" dirty="0">
                <a:ea typeface="ＭＳ Ｐゴシック" pitchFamily="-111" charset="-128"/>
                <a:cs typeface="ＭＳ Ｐゴシック" pitchFamily="-111" charset="-128"/>
              </a:rPr>
              <a:t>… </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2,n</a:t>
            </a:r>
            <a:r>
              <a:rPr lang="en-US" sz="2000" baseline="-50000" dirty="0">
                <a:ea typeface="ＭＳ Ｐゴシック" pitchFamily="-111" charset="-128"/>
                <a:cs typeface="ＭＳ Ｐゴシック" pitchFamily="-111" charset="-128"/>
              </a:rPr>
              <a:t>2</a:t>
            </a: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2,n</a:t>
            </a:r>
            <a:r>
              <a:rPr lang="en-US" sz="2000" baseline="-50000" dirty="0">
                <a:ea typeface="ＭＳ Ｐゴシック" pitchFamily="-111" charset="-128"/>
                <a:cs typeface="ＭＳ Ｐゴシック" pitchFamily="-111" charset="-128"/>
              </a:rPr>
              <a:t>2</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2,n</a:t>
            </a:r>
            <a:r>
              <a:rPr lang="en-US" sz="2000" baseline="-50000" dirty="0">
                <a:ea typeface="ＭＳ Ｐゴシック" pitchFamily="-111" charset="-128"/>
                <a:cs typeface="ＭＳ Ｐゴシック" pitchFamily="-111" charset="-128"/>
              </a:rPr>
              <a:t>2</a:t>
            </a:r>
            <a:r>
              <a:rPr lang="en-US" sz="2000" baseline="-25000" dirty="0">
                <a:ea typeface="ＭＳ Ｐゴシック" pitchFamily="-111" charset="-128"/>
                <a:cs typeface="ＭＳ Ｐゴシック" pitchFamily="-111" charset="-128"/>
              </a:rPr>
              <a:t>+1 </a:t>
            </a:r>
            <a:r>
              <a:rPr lang="en-US" sz="2000" dirty="0">
                <a:ea typeface="ＭＳ Ｐゴシック" pitchFamily="-111" charset="-128"/>
                <a:cs typeface="ＭＳ Ｐゴシック" pitchFamily="-111" charset="-128"/>
                <a:sym typeface="Symbol" pitchFamily="-111" charset="2"/>
              </a:rPr>
              <a:t>,</a:t>
            </a:r>
            <a:r>
              <a:rPr lang="en-US" sz="2000" baseline="-25000" dirty="0">
                <a:ea typeface="ＭＳ Ｐゴシック" pitchFamily="-111" charset="-128"/>
                <a:cs typeface="ＭＳ Ｐゴシック" pitchFamily="-111" charset="-128"/>
              </a:rPr>
              <a:t> </a:t>
            </a:r>
            <a:br>
              <a:rPr lang="en-US" sz="2000" baseline="-25000" dirty="0">
                <a:ea typeface="ＭＳ Ｐゴシック" pitchFamily="-111" charset="-128"/>
                <a:cs typeface="ＭＳ Ｐゴシック" pitchFamily="-111" charset="-128"/>
              </a:rPr>
            </a:br>
            <a:br>
              <a:rPr lang="en-US" sz="2000" baseline="-25000" dirty="0">
                <a:ea typeface="ＭＳ Ｐゴシック" pitchFamily="-111" charset="-128"/>
                <a:cs typeface="ＭＳ Ｐゴシック" pitchFamily="-111" charset="-128"/>
              </a:rPr>
            </a:br>
            <a:r>
              <a:rPr lang="en-US" sz="2000" baseline="30000" dirty="0">
                <a:ea typeface="ＭＳ Ｐゴシック" pitchFamily="-111" charset="-128"/>
                <a:cs typeface="ＭＳ Ｐゴシック" pitchFamily="-111" charset="-128"/>
              </a:rPr>
              <a:t>…</a:t>
            </a:r>
            <a:br>
              <a:rPr lang="en-US" sz="2000" baseline="-25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k,1</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k,1</a:t>
            </a:r>
            <a:r>
              <a:rPr lang="en-US" sz="2000" dirty="0">
                <a:ea typeface="ＭＳ Ｐゴシック" pitchFamily="-111" charset="-128"/>
                <a:cs typeface="ＭＳ Ｐゴシック" pitchFamily="-111" charset="-128"/>
              </a:rPr>
              <a:t> P</a:t>
            </a:r>
            <a:r>
              <a:rPr lang="en-US" sz="2000" baseline="-25000" dirty="0">
                <a:ea typeface="ＭＳ Ｐゴシック" pitchFamily="-111" charset="-128"/>
                <a:cs typeface="ＭＳ Ｐゴシック" pitchFamily="-111" charset="-128"/>
              </a:rPr>
              <a:t>k,2</a:t>
            </a:r>
            <a:r>
              <a:rPr lang="en-US" sz="2000" dirty="0">
                <a:ea typeface="ＭＳ Ｐゴシック" pitchFamily="-111" charset="-128"/>
                <a:cs typeface="ＭＳ Ｐゴシック" pitchFamily="-111" charset="-128"/>
              </a:rPr>
              <a:t>… </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k,n</a:t>
            </a:r>
            <a:r>
              <a:rPr lang="en-US" sz="2000" baseline="-50000"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P</a:t>
            </a:r>
            <a:r>
              <a:rPr lang="en-US" sz="2000" baseline="-25000" dirty="0">
                <a:ea typeface="ＭＳ Ｐゴシック" pitchFamily="-111" charset="-128"/>
                <a:cs typeface="ＭＳ Ｐゴシック" pitchFamily="-111" charset="-128"/>
              </a:rPr>
              <a:t>k,n</a:t>
            </a:r>
            <a:r>
              <a:rPr lang="en-US" sz="2000" baseline="-50000" dirty="0">
                <a:ea typeface="ＭＳ Ｐゴシック" pitchFamily="-111" charset="-128"/>
                <a:cs typeface="ＭＳ Ｐゴシック" pitchFamily="-111" charset="-128"/>
              </a:rPr>
              <a:t>k</a:t>
            </a:r>
            <a:r>
              <a:rPr lang="en-US" sz="2000" dirty="0">
                <a:latin typeface="Symbol" pitchFamily="-111" charset="2"/>
                <a:ea typeface="ＭＳ Ｐゴシック" pitchFamily="-111" charset="-128"/>
                <a:cs typeface="ＭＳ Ｐゴシック" pitchFamily="-111" charset="-128"/>
              </a:rPr>
              <a:t>a</a:t>
            </a:r>
            <a:r>
              <a:rPr lang="en-US" sz="2000" baseline="-25000" dirty="0">
                <a:ea typeface="ＭＳ Ｐゴシック" pitchFamily="-111" charset="-128"/>
                <a:cs typeface="ＭＳ Ｐゴシック" pitchFamily="-111" charset="-128"/>
              </a:rPr>
              <a:t>k,n</a:t>
            </a:r>
            <a:r>
              <a:rPr lang="en-US" sz="2000" baseline="-50000" dirty="0">
                <a:ea typeface="ＭＳ Ｐゴシック" pitchFamily="-111" charset="-128"/>
                <a:cs typeface="ＭＳ Ｐゴシック" pitchFamily="-111" charset="-128"/>
              </a:rPr>
              <a:t>k</a:t>
            </a:r>
            <a:r>
              <a:rPr lang="en-US" sz="2000" baseline="-25000" dirty="0">
                <a:ea typeface="ＭＳ Ｐゴシック" pitchFamily="-111" charset="-128"/>
                <a:cs typeface="ＭＳ Ｐゴシック" pitchFamily="-111" charset="-128"/>
              </a:rPr>
              <a:t>+1 </a:t>
            </a:r>
            <a:r>
              <a:rPr lang="en-US" sz="2000" dirty="0">
                <a:ea typeface="ＭＳ Ｐゴシック" pitchFamily="-111" charset="-128"/>
                <a:cs typeface="ＭＳ Ｐゴシック" pitchFamily="-111" charset="-128"/>
                <a:sym typeface="Symbol" pitchFamily="-111" charset="2"/>
              </a:rPr>
              <a:t>,</a:t>
            </a:r>
            <a:r>
              <a:rPr lang="en-US" sz="2000" baseline="-25000" dirty="0">
                <a:ea typeface="ＭＳ Ｐゴシック" pitchFamily="-111" charset="-128"/>
                <a:cs typeface="ＭＳ Ｐゴシック" pitchFamily="-111" charset="-128"/>
              </a:rPr>
              <a:t> </a:t>
            </a:r>
            <a:br>
              <a:rPr lang="en-US" sz="2000" baseline="-25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sym typeface="Symbol" pitchFamily="-111" charset="2"/>
              </a:rPr>
              <a:t></a:t>
            </a:r>
            <a:r>
              <a:rPr lang="en-US" sz="2000" baseline="-25000"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rPr>
              <a:t>Q</a:t>
            </a:r>
            <a:r>
              <a:rPr lang="en-US" sz="2000" baseline="-25000" dirty="0">
                <a:ea typeface="ＭＳ Ｐゴシック" pitchFamily="-111" charset="-128"/>
                <a:cs typeface="ＭＳ Ｐゴシック" pitchFamily="-111" charset="-128"/>
              </a:rPr>
              <a:t>1</a:t>
            </a:r>
            <a:r>
              <a:rPr lang="en-US" sz="2000" dirty="0">
                <a:latin typeface="Symbol" pitchFamily="-111" charset="2"/>
                <a:ea typeface="ＭＳ Ｐゴシック" pitchFamily="-111" charset="-128"/>
                <a:cs typeface="ＭＳ Ｐゴシック" pitchFamily="-111" charset="-128"/>
              </a:rPr>
              <a:t>b</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Q</a:t>
            </a:r>
            <a:r>
              <a:rPr lang="en-US" sz="2000" baseline="-25000" dirty="0">
                <a:ea typeface="ＭＳ Ｐゴシック" pitchFamily="-111" charset="-128"/>
                <a:cs typeface="ＭＳ Ｐゴシック" pitchFamily="-111" charset="-128"/>
              </a:rPr>
              <a:t>2</a:t>
            </a:r>
            <a:r>
              <a:rPr lang="en-US" sz="2000" dirty="0">
                <a:ea typeface="ＭＳ Ｐゴシック" pitchFamily="-111" charset="-128"/>
                <a:cs typeface="ＭＳ Ｐゴシック" pitchFamily="-111" charset="-128"/>
              </a:rPr>
              <a:t>… </a:t>
            </a:r>
            <a:r>
              <a:rPr lang="en-US" sz="2000" dirty="0">
                <a:latin typeface="Symbol" pitchFamily="-111" charset="2"/>
                <a:ea typeface="ＭＳ Ｐゴシック" pitchFamily="-111" charset="-128"/>
                <a:cs typeface="ＭＳ Ｐゴシック" pitchFamily="-111" charset="-128"/>
              </a:rPr>
              <a:t>b</a:t>
            </a:r>
            <a:r>
              <a:rPr lang="en-US" sz="2000" baseline="-25000" dirty="0">
                <a:ea typeface="ＭＳ Ｐゴシック" pitchFamily="-111" charset="-128"/>
                <a:cs typeface="ＭＳ Ｐゴシック" pitchFamily="-111" charset="-128"/>
              </a:rPr>
              <a:t>n</a:t>
            </a:r>
            <a:r>
              <a:rPr lang="en-US" sz="2000" baseline="-50000" dirty="0">
                <a:ea typeface="ＭＳ Ｐゴシック" pitchFamily="-111" charset="-128"/>
                <a:cs typeface="ＭＳ Ｐゴシック" pitchFamily="-111" charset="-128"/>
              </a:rPr>
              <a:t>k+1</a:t>
            </a:r>
            <a:r>
              <a:rPr lang="en-US" sz="2000" dirty="0">
                <a:ea typeface="ＭＳ Ｐゴシック" pitchFamily="-111" charset="-128"/>
                <a:cs typeface="ＭＳ Ｐゴシック" pitchFamily="-111" charset="-128"/>
              </a:rPr>
              <a:t>Q</a:t>
            </a:r>
            <a:r>
              <a:rPr lang="en-US" sz="2000" baseline="-25000" dirty="0">
                <a:ea typeface="ＭＳ Ｐゴシック" pitchFamily="-111" charset="-128"/>
                <a:cs typeface="ＭＳ Ｐゴシック" pitchFamily="-111" charset="-128"/>
              </a:rPr>
              <a:t>n</a:t>
            </a:r>
            <a:r>
              <a:rPr lang="en-US" sz="2000" baseline="-50000" dirty="0">
                <a:ea typeface="ＭＳ Ｐゴシック" pitchFamily="-111" charset="-128"/>
                <a:cs typeface="ＭＳ Ｐゴシック" pitchFamily="-111" charset="-128"/>
              </a:rPr>
              <a:t>k+1</a:t>
            </a:r>
            <a:r>
              <a:rPr lang="en-US" sz="2000" dirty="0">
                <a:latin typeface="Symbol" pitchFamily="-111" charset="2"/>
                <a:ea typeface="ＭＳ Ｐゴシック" pitchFamily="-111" charset="-128"/>
                <a:cs typeface="ＭＳ Ｐゴシック" pitchFamily="-111" charset="-128"/>
              </a:rPr>
              <a:t>b</a:t>
            </a:r>
            <a:r>
              <a:rPr lang="en-US" sz="2000" baseline="-25000" dirty="0">
                <a:ea typeface="ＭＳ Ｐゴシック" pitchFamily="-111" charset="-128"/>
                <a:cs typeface="ＭＳ Ｐゴシック" pitchFamily="-111" charset="-128"/>
              </a:rPr>
              <a:t>n</a:t>
            </a:r>
            <a:r>
              <a:rPr lang="en-US" sz="2000" baseline="-50000" dirty="0">
                <a:ea typeface="ＭＳ Ｐゴシック" pitchFamily="-111" charset="-128"/>
                <a:cs typeface="ＭＳ Ｐゴシック" pitchFamily="-111" charset="-128"/>
              </a:rPr>
              <a:t>k+1</a:t>
            </a:r>
            <a:r>
              <a:rPr lang="en-US" sz="2000" baseline="-25000" dirty="0">
                <a:ea typeface="ＭＳ Ｐゴシック" pitchFamily="-111" charset="-128"/>
                <a:cs typeface="ＭＳ Ｐゴシック" pitchFamily="-111" charset="-128"/>
              </a:rPr>
              <a:t>+1</a:t>
            </a:r>
          </a:p>
          <a:p>
            <a:pPr eaLnBrk="1" hangingPunct="1">
              <a:lnSpc>
                <a:spcPct val="80000"/>
              </a:lnSpc>
            </a:pPr>
            <a:r>
              <a:rPr lang="en-US" sz="2000" dirty="0">
                <a:ea typeface="ＭＳ Ｐゴシック" pitchFamily="-111" charset="-128"/>
                <a:cs typeface="ＭＳ Ｐゴシック" pitchFamily="-111" charset="-128"/>
                <a:sym typeface="Symbol" pitchFamily="-111" charset="2"/>
              </a:rPr>
              <a:t>In the above, the P’s and Q’s are variables, the </a:t>
            </a:r>
            <a:r>
              <a:rPr lang="en-US" sz="2000" dirty="0">
                <a:latin typeface="Symbol" pitchFamily="-111" charset="2"/>
                <a:ea typeface="ＭＳ Ｐゴシック" pitchFamily="-111" charset="-128"/>
                <a:cs typeface="ＭＳ Ｐゴシック" pitchFamily="-111" charset="-128"/>
                <a:sym typeface="Symbol" pitchFamily="-111" charset="2"/>
              </a:rPr>
              <a:t>a</a:t>
            </a:r>
            <a:r>
              <a:rPr lang="en-US" sz="2000" dirty="0">
                <a:ea typeface="ＭＳ Ｐゴシック" pitchFamily="-111" charset="-128"/>
                <a:cs typeface="ＭＳ Ｐゴシック" pitchFamily="-111" charset="-128"/>
                <a:sym typeface="Symbol" pitchFamily="-111" charset="2"/>
              </a:rPr>
              <a:t>’s and </a:t>
            </a:r>
            <a:r>
              <a:rPr lang="en-US" sz="2000" dirty="0">
                <a:latin typeface="Symbol" pitchFamily="-111" charset="2"/>
                <a:ea typeface="ＭＳ Ｐゴシック" pitchFamily="-111" charset="-128"/>
                <a:cs typeface="ＭＳ Ｐゴシック" pitchFamily="-111" charset="-128"/>
                <a:sym typeface="Symbol" pitchFamily="-111" charset="2"/>
              </a:rPr>
              <a:t>b</a:t>
            </a:r>
            <a:r>
              <a:rPr lang="en-US" sz="2000" dirty="0">
                <a:ea typeface="ＭＳ Ｐゴシック" pitchFamily="-111" charset="-128"/>
                <a:cs typeface="ＭＳ Ｐゴシック" pitchFamily="-111" charset="-128"/>
                <a:sym typeface="Symbol" pitchFamily="-111" charset="2"/>
              </a:rPr>
              <a:t>’s are strings over </a:t>
            </a:r>
            <a:r>
              <a:rPr lang="en-US" sz="2000" dirty="0">
                <a:latin typeface="Symbol" pitchFamily="-111" charset="2"/>
                <a:ea typeface="ＭＳ Ｐゴシック" pitchFamily="-111" charset="-128"/>
                <a:cs typeface="ＭＳ Ｐゴシック" pitchFamily="-111" charset="-128"/>
                <a:sym typeface="Symbol" pitchFamily="-111" charset="2"/>
              </a:rPr>
              <a:t>S</a:t>
            </a:r>
            <a:r>
              <a:rPr lang="en-US" sz="2000" dirty="0">
                <a:ea typeface="ＭＳ Ｐゴシック" pitchFamily="-111" charset="-128"/>
                <a:cs typeface="ＭＳ Ｐゴシック" pitchFamily="-111" charset="-128"/>
                <a:sym typeface="Symbol" pitchFamily="-111" charset="2"/>
              </a:rPr>
              <a:t>, and each Q must appear in at least one premise.</a:t>
            </a:r>
          </a:p>
          <a:p>
            <a:pPr eaLnBrk="1" hangingPunct="1">
              <a:lnSpc>
                <a:spcPct val="80000"/>
              </a:lnSpc>
            </a:pPr>
            <a:r>
              <a:rPr lang="en-US" sz="2000" dirty="0">
                <a:ea typeface="ＭＳ Ｐゴシック" pitchFamily="-111" charset="-128"/>
                <a:cs typeface="ＭＳ Ｐゴシック" pitchFamily="-111" charset="-128"/>
              </a:rPr>
              <a:t>We can extend the notion of </a:t>
            </a:r>
            <a:r>
              <a:rPr lang="en-US" sz="2000" dirty="0">
                <a:ea typeface="ＭＳ Ｐゴシック" pitchFamily="-111" charset="-128"/>
                <a:cs typeface="ＭＳ Ｐゴシック" pitchFamily="-111" charset="-128"/>
                <a:sym typeface="Symbol" pitchFamily="-111" charset="2"/>
              </a:rPr>
              <a:t></a:t>
            </a:r>
            <a:r>
              <a:rPr lang="en-US" sz="2000" dirty="0">
                <a:ea typeface="Arial" pitchFamily="-111" charset="0"/>
                <a:cs typeface="Arial" pitchFamily="-111" charset="0"/>
                <a:sym typeface="Symbol" pitchFamily="-111" charset="2"/>
              </a:rPr>
              <a:t>* to these systems considering sets of words that derive conclusions. Think of the original set as axioms, the rules as inferences and the final word as a theorem to be proved.</a:t>
            </a:r>
          </a:p>
        </p:txBody>
      </p:sp>
      <p:sp>
        <p:nvSpPr>
          <p:cNvPr id="510981" name="Date Placeholder 3"/>
          <p:cNvSpPr>
            <a:spLocks noGrp="1"/>
          </p:cNvSpPr>
          <p:nvPr>
            <p:ph type="dt" sz="quarter" idx="10"/>
          </p:nvPr>
        </p:nvSpPr>
        <p:spPr>
          <a:noFill/>
        </p:spPr>
        <p:txBody>
          <a:bodyPr/>
          <a:lstStyle/>
          <a:p>
            <a:fld id="{77C48DF1-D9EA-B548-8483-53DD8D4E1CD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109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799572145"/>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Number Placeholder 5"/>
          <p:cNvSpPr>
            <a:spLocks noGrp="1"/>
          </p:cNvSpPr>
          <p:nvPr>
            <p:ph type="sldNum" sz="quarter" idx="12"/>
          </p:nvPr>
        </p:nvSpPr>
        <p:spPr>
          <a:noFill/>
        </p:spPr>
        <p:txBody>
          <a:bodyPr/>
          <a:lstStyle/>
          <a:p>
            <a:pPr eaLnBrk="1" hangingPunct="1"/>
            <a:fld id="{E8DE2A42-6636-4B42-8266-ECDFEA3EE0EE}" type="slidenum">
              <a:rPr lang="en-US">
                <a:latin typeface="Arial" pitchFamily="-111" charset="0"/>
                <a:ea typeface="ＭＳ Ｐゴシック" pitchFamily="-111" charset="-128"/>
                <a:cs typeface="ＭＳ Ｐゴシック" pitchFamily="-111" charset="-128"/>
              </a:rPr>
              <a:pPr eaLnBrk="1" hangingPunct="1"/>
              <a:t>442</a:t>
            </a:fld>
            <a:endParaRPr lang="en-US">
              <a:latin typeface="Arial" pitchFamily="-111" charset="0"/>
              <a:ea typeface="ＭＳ Ｐゴシック" pitchFamily="-111" charset="-128"/>
              <a:cs typeface="ＭＳ Ｐゴシック" pitchFamily="-111" charset="-128"/>
            </a:endParaRPr>
          </a:p>
        </p:txBody>
      </p:sp>
      <p:sp>
        <p:nvSpPr>
          <p:cNvPr id="5130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Examples of Canonical Forms</a:t>
            </a:r>
          </a:p>
        </p:txBody>
      </p:sp>
      <p:sp>
        <p:nvSpPr>
          <p:cNvPr id="513028" name="Rectangle 3"/>
          <p:cNvSpPr>
            <a:spLocks noGrp="1" noChangeArrowheads="1"/>
          </p:cNvSpPr>
          <p:nvPr>
            <p:ph type="body" idx="1"/>
          </p:nvPr>
        </p:nvSpPr>
        <p:spPr/>
        <p:txBody>
          <a:bodyPr/>
          <a:lstStyle/>
          <a:p>
            <a:pPr eaLnBrk="1" hangingPunct="1">
              <a:lnSpc>
                <a:spcPct val="80000"/>
              </a:lnSpc>
            </a:pPr>
            <a:r>
              <a:rPr lang="en-US" sz="2400" dirty="0">
                <a:ea typeface="ＭＳ Ｐゴシック" pitchFamily="-111" charset="-128"/>
                <a:cs typeface="ＭＳ Ｐゴシック" pitchFamily="-111" charset="-128"/>
              </a:rPr>
              <a:t>Propositional rules</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		</a:t>
            </a:r>
            <a:r>
              <a:rPr lang="en-US" sz="2400" dirty="0">
                <a:solidFill>
                  <a:srgbClr val="CC3300"/>
                </a:solidFill>
                <a:ea typeface="ＭＳ Ｐゴシック" pitchFamily="-111" charset="-128"/>
                <a:cs typeface="ＭＳ Ｐゴシック" pitchFamily="-111" charset="-128"/>
              </a:rPr>
              <a:t>oh, oh </a:t>
            </a:r>
            <a:r>
              <a:rPr lang="en-US" sz="2400" dirty="0">
                <a:solidFill>
                  <a:srgbClr val="993366"/>
                </a:solidFill>
                <a:ea typeface="ＭＳ Ｐゴシック" pitchFamily="-111" charset="-128"/>
                <a:cs typeface="ＭＳ Ｐゴシック" pitchFamily="-111" charset="-128"/>
              </a:rPr>
              <a:t>a </a:t>
            </a:r>
            <a:r>
              <a:rPr lang="en-US" sz="2400" dirty="0">
                <a:solidFill>
                  <a:srgbClr val="993366"/>
                </a:solidFill>
                <a:ea typeface="ＭＳ Ｐゴシック" pitchFamily="-111" charset="-128"/>
                <a:cs typeface="ＭＳ Ｐゴシック" pitchFamily="-111" charset="-128"/>
                <a:sym typeface="Symbol" pitchFamily="-111" charset="2"/>
              </a:rPr>
              <a:t></a:t>
            </a:r>
            <a:r>
              <a:rPr lang="en-US" sz="2400" dirty="0">
                <a:solidFill>
                  <a:srgbClr val="993366"/>
                </a:solidFill>
                <a:ea typeface="ＭＳ Ｐゴシック" pitchFamily="-111" charset="-128"/>
                <a:cs typeface="ＭＳ Ｐゴシック" pitchFamily="-111" charset="-128"/>
              </a:rPr>
              <a:t> (b </a:t>
            </a:r>
            <a:r>
              <a:rPr lang="en-US" sz="2400" dirty="0">
                <a:solidFill>
                  <a:srgbClr val="993366"/>
                </a:solidFill>
                <a:ea typeface="ＭＳ Ｐゴシック" pitchFamily="-111" charset="-128"/>
                <a:cs typeface="ＭＳ Ｐゴシック" pitchFamily="-111" charset="-128"/>
                <a:sym typeface="Symbol" pitchFamily="-111" charset="2"/>
              </a:rPr>
              <a:t></a:t>
            </a:r>
            <a:r>
              <a:rPr lang="en-US" sz="2400" dirty="0">
                <a:solidFill>
                  <a:srgbClr val="993366"/>
                </a:solidFill>
                <a:ea typeface="ＭＳ Ｐゴシック" pitchFamily="-111" charset="-128"/>
                <a:cs typeface="ＭＳ Ｐゴシック" pitchFamily="-111" charset="-128"/>
              </a:rPr>
              <a:t> c) </a:t>
            </a:r>
            <a:r>
              <a:rPr lang="en-US" sz="2400" dirty="0">
                <a:solidFill>
                  <a:srgbClr val="993366"/>
                </a:solidFill>
                <a:ea typeface="ＭＳ Ｐゴシック" pitchFamily="-111" charset="-128"/>
                <a:cs typeface="ＭＳ Ｐゴシック" pitchFamily="-111" charset="-128"/>
                <a:sym typeface="Symbol" pitchFamily="-111" charset="2"/>
              </a:rPr>
              <a:t> </a:t>
            </a:r>
            <a:r>
              <a:rPr lang="en-US" sz="2400" dirty="0">
                <a:solidFill>
                  <a:srgbClr val="993366"/>
                </a:solidFill>
                <a:ea typeface="ＭＳ Ｐゴシック" pitchFamily="-111" charset="-128"/>
                <a:cs typeface="ＭＳ Ｐゴシック" pitchFamily="-111" charset="-128"/>
              </a:rPr>
              <a:t>a </a:t>
            </a:r>
            <a:r>
              <a:rPr lang="en-US" sz="2400" dirty="0">
                <a:solidFill>
                  <a:srgbClr val="993366"/>
                </a:solidFill>
                <a:ea typeface="ＭＳ Ｐゴシック" pitchFamily="-111" charset="-128"/>
                <a:cs typeface="ＭＳ Ｐゴシック" pitchFamily="-111" charset="-128"/>
                <a:sym typeface="Symbol" pitchFamily="-111" charset="2"/>
              </a:rPr>
              <a:t></a:t>
            </a:r>
            <a:r>
              <a:rPr lang="en-US" sz="2400" dirty="0">
                <a:solidFill>
                  <a:srgbClr val="993366"/>
                </a:solidFill>
                <a:ea typeface="ＭＳ Ｐゴシック" pitchFamily="-111" charset="-128"/>
                <a:cs typeface="ＭＳ Ｐゴシック" pitchFamily="-111" charset="-128"/>
              </a:rPr>
              <a:t> (b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R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R)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R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R)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P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Q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P </a:t>
            </a:r>
          </a:p>
          <a:p>
            <a:pPr eaLnBrk="1" hangingPunct="1">
              <a:lnSpc>
                <a:spcPct val="80000"/>
              </a:lnSpc>
            </a:pPr>
            <a:r>
              <a:rPr lang="en-US" sz="2400" dirty="0">
                <a:ea typeface="ＭＳ Ｐゴシック" pitchFamily="-111" charset="-128"/>
                <a:cs typeface="ＭＳ Ｐゴシック" pitchFamily="-111" charset="-128"/>
              </a:rPr>
              <a:t>Some proofs over {</a:t>
            </a:r>
            <a:r>
              <a:rPr lang="en-US" sz="2400" dirty="0" err="1">
                <a:ea typeface="ＭＳ Ｐゴシック" pitchFamily="-111" charset="-128"/>
                <a:cs typeface="ＭＳ Ｐゴシック" pitchFamily="-111" charset="-128"/>
              </a:rPr>
              <a:t>a,b</a:t>
            </a:r>
            <a:r>
              <a:rPr lang="en-US" sz="2400"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 </a:t>
            </a:r>
            <a:r>
              <a:rPr lang="en-US" sz="2400" dirty="0">
                <a:ea typeface="ＭＳ Ｐゴシック" pitchFamily="-111" charset="-128"/>
                <a:cs typeface="ＭＳ Ｐゴシック" pitchFamily="-111" charset="-128"/>
                <a:sym typeface="Symbol" pitchFamily="-111" charset="2"/>
              </a:rPr>
              <a:t> c, b  ~c, b} </a:t>
            </a:r>
            <a:r>
              <a:rPr lang="en-US" sz="2400" dirty="0">
                <a:ea typeface="ＭＳ Ｐゴシック" pitchFamily="-111" charset="-128"/>
                <a:cs typeface="ＭＳ Ｐゴシック" pitchFamily="-111" charset="-128"/>
              </a:rPr>
              <a:t> {a </a:t>
            </a:r>
            <a:r>
              <a:rPr lang="en-US" sz="2400" dirty="0">
                <a:ea typeface="ＭＳ Ｐゴシック" pitchFamily="-111" charset="-128"/>
                <a:cs typeface="ＭＳ Ｐゴシック" pitchFamily="-111" charset="-128"/>
                <a:sym typeface="Symbol" pitchFamily="-111" charset="2"/>
              </a:rPr>
              <a:t> c, b  ~c, b, ~c} </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 </a:t>
            </a:r>
            <a:r>
              <a:rPr lang="en-US" sz="2400" dirty="0">
                <a:ea typeface="ＭＳ Ｐゴシック" pitchFamily="-111" charset="-128"/>
                <a:cs typeface="ＭＳ Ｐゴシック" pitchFamily="-111" charset="-128"/>
                <a:sym typeface="Symbol" pitchFamily="-111" charset="2"/>
              </a:rPr>
              <a:t> c, b  ~c, b, ~c, </a:t>
            </a:r>
            <a:r>
              <a:rPr lang="en-US" sz="2400" dirty="0">
                <a:ea typeface="ＭＳ Ｐゴシック" pitchFamily="-111" charset="-128"/>
                <a:cs typeface="ＭＳ Ｐゴシック" pitchFamily="-111" charset="-128"/>
              </a:rPr>
              <a:t>c </a:t>
            </a:r>
            <a:r>
              <a:rPr lang="en-US" sz="2400" dirty="0">
                <a:ea typeface="ＭＳ Ｐゴシック" pitchFamily="-111" charset="-128"/>
                <a:cs typeface="ＭＳ Ｐゴシック" pitchFamily="-111" charset="-128"/>
                <a:sym typeface="Symbol" pitchFamily="-111" charset="2"/>
              </a:rPr>
              <a:t> a}  </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rPr>
              <a:t>{a </a:t>
            </a:r>
            <a:r>
              <a:rPr lang="en-US" sz="2400" dirty="0">
                <a:ea typeface="ＭＳ Ｐゴシック" pitchFamily="-111" charset="-128"/>
                <a:cs typeface="ＭＳ Ｐゴシック" pitchFamily="-111" charset="-128"/>
                <a:sym typeface="Symbol" pitchFamily="-111" charset="2"/>
              </a:rPr>
              <a:t> c, b  ~c, b, ~c, </a:t>
            </a:r>
            <a:r>
              <a:rPr lang="en-US" sz="2400" dirty="0">
                <a:ea typeface="ＭＳ Ｐゴシック" pitchFamily="-111" charset="-128"/>
                <a:cs typeface="ＭＳ Ｐゴシック" pitchFamily="-111" charset="-128"/>
              </a:rPr>
              <a:t>c </a:t>
            </a:r>
            <a:r>
              <a:rPr lang="en-US" sz="2400" dirty="0">
                <a:ea typeface="ＭＳ Ｐゴシック" pitchFamily="-111" charset="-128"/>
                <a:cs typeface="ＭＳ Ｐゴシック" pitchFamily="-111" charset="-128"/>
                <a:sym typeface="Symbol" pitchFamily="-111" charset="2"/>
              </a:rPr>
              <a:t> a, a} which proves “a”</a:t>
            </a:r>
          </a:p>
        </p:txBody>
      </p:sp>
      <p:sp>
        <p:nvSpPr>
          <p:cNvPr id="513029" name="Date Placeholder 3"/>
          <p:cNvSpPr>
            <a:spLocks noGrp="1"/>
          </p:cNvSpPr>
          <p:nvPr>
            <p:ph type="dt" sz="quarter" idx="10"/>
          </p:nvPr>
        </p:nvSpPr>
        <p:spPr>
          <a:noFill/>
        </p:spPr>
        <p:txBody>
          <a:bodyPr/>
          <a:lstStyle/>
          <a:p>
            <a:fld id="{71371D74-B936-F04C-B7BB-3AAE005A265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130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968992138"/>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Number Placeholder 5"/>
          <p:cNvSpPr>
            <a:spLocks noGrp="1"/>
          </p:cNvSpPr>
          <p:nvPr>
            <p:ph type="sldNum" sz="quarter" idx="12"/>
          </p:nvPr>
        </p:nvSpPr>
        <p:spPr>
          <a:noFill/>
        </p:spPr>
        <p:txBody>
          <a:bodyPr/>
          <a:lstStyle/>
          <a:p>
            <a:pPr eaLnBrk="1" hangingPunct="1"/>
            <a:fld id="{AE772CE6-2E2B-5F4E-AC2E-7B73C286F738}" type="slidenum">
              <a:rPr lang="en-US">
                <a:latin typeface="Arial" pitchFamily="-111" charset="0"/>
                <a:ea typeface="ＭＳ Ｐゴシック" pitchFamily="-111" charset="-128"/>
                <a:cs typeface="ＭＳ Ｐゴシック" pitchFamily="-111" charset="-128"/>
              </a:rPr>
              <a:pPr eaLnBrk="1" hangingPunct="1"/>
              <a:t>443</a:t>
            </a:fld>
            <a:endParaRPr lang="en-US">
              <a:latin typeface="Arial" pitchFamily="-111" charset="0"/>
              <a:ea typeface="ＭＳ Ｐゴシック" pitchFamily="-111" charset="-128"/>
              <a:cs typeface="ＭＳ Ｐゴシック" pitchFamily="-111" charset="-128"/>
            </a:endParaRPr>
          </a:p>
        </p:txBody>
      </p:sp>
      <p:sp>
        <p:nvSpPr>
          <p:cNvPr id="5150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Simplified Canonical Forms</a:t>
            </a:r>
          </a:p>
        </p:txBody>
      </p:sp>
      <p:sp>
        <p:nvSpPr>
          <p:cNvPr id="515076" name="Rectangle 3"/>
          <p:cNvSpPr>
            <a:spLocks noGrp="1" noChangeArrowheads="1"/>
          </p:cNvSpPr>
          <p:nvPr>
            <p:ph type="body" idx="1"/>
          </p:nvPr>
        </p:nvSpPr>
        <p:spPr/>
        <p:txBody>
          <a:bodyPr/>
          <a:lstStyle/>
          <a:p>
            <a:pPr eaLnBrk="1" hangingPunct="1">
              <a:lnSpc>
                <a:spcPct val="80000"/>
              </a:lnSpc>
            </a:pPr>
            <a:r>
              <a:rPr lang="en-US" sz="2400">
                <a:ea typeface="ＭＳ Ｐゴシック" pitchFamily="-111" charset="-128"/>
                <a:cs typeface="ＭＳ Ｐゴシック" pitchFamily="-111" charset="-128"/>
              </a:rPr>
              <a:t>Each rule of a Semi-Thue system is a canonical rule of the form</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a:t>
            </a:r>
            <a:r>
              <a:rPr lang="en-US" sz="2400">
                <a:latin typeface="Symbol" pitchFamily="-111" charset="2"/>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r>
              <a:rPr lang="en-US" sz="2400">
                <a:latin typeface="Symbol" pitchFamily="-111" charset="2"/>
                <a:ea typeface="ＭＳ Ｐゴシック" pitchFamily="-111" charset="-128"/>
                <a:cs typeface="ＭＳ Ｐゴシック" pitchFamily="-111" charset="-128"/>
              </a:rPr>
              <a:t>b</a:t>
            </a:r>
            <a:r>
              <a:rPr lang="en-US" sz="2400">
                <a:ea typeface="ＭＳ Ｐゴシック" pitchFamily="-111" charset="-128"/>
                <a:cs typeface="ＭＳ Ｐゴシック" pitchFamily="-111" charset="-128"/>
              </a:rPr>
              <a:t>Q</a:t>
            </a:r>
          </a:p>
          <a:p>
            <a:pPr eaLnBrk="1" hangingPunct="1">
              <a:lnSpc>
                <a:spcPct val="80000"/>
              </a:lnSpc>
            </a:pPr>
            <a:r>
              <a:rPr lang="en-US" sz="2400">
                <a:ea typeface="ＭＳ Ｐゴシック" pitchFamily="-111" charset="-128"/>
                <a:cs typeface="ＭＳ Ｐゴシック" pitchFamily="-111" charset="-128"/>
              </a:rPr>
              <a:t>Each rule of a Thue system is a canonical rule of the form</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a:t>
            </a:r>
            <a:r>
              <a:rPr lang="en-US" sz="2400">
                <a:latin typeface="Symbol" pitchFamily="-111" charset="2"/>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r>
              <a:rPr lang="en-US" sz="2400">
                <a:latin typeface="Symbol" pitchFamily="-111" charset="2"/>
                <a:ea typeface="ＭＳ Ｐゴシック" pitchFamily="-111" charset="-128"/>
                <a:cs typeface="ＭＳ Ｐゴシック" pitchFamily="-111" charset="-128"/>
              </a:rPr>
              <a:t>b</a:t>
            </a:r>
            <a:r>
              <a:rPr lang="en-US" sz="2400">
                <a:ea typeface="ＭＳ Ｐゴシック" pitchFamily="-111" charset="-128"/>
                <a:cs typeface="ＭＳ Ｐゴシック" pitchFamily="-111" charset="-128"/>
              </a:rPr>
              <a:t>Q</a:t>
            </a:r>
          </a:p>
          <a:p>
            <a:pPr eaLnBrk="1" hangingPunct="1">
              <a:lnSpc>
                <a:spcPct val="80000"/>
              </a:lnSpc>
            </a:pPr>
            <a:r>
              <a:rPr lang="en-US" sz="2400">
                <a:ea typeface="ＭＳ Ｐゴシック" pitchFamily="-111" charset="-128"/>
                <a:cs typeface="ＭＳ Ｐゴシック" pitchFamily="-111" charset="-128"/>
              </a:rPr>
              <a:t>Each rule of a Post Normal system is a canonical rule of the form</a:t>
            </a:r>
            <a:br>
              <a:rPr lang="en-US" sz="2400">
                <a:ea typeface="ＭＳ Ｐゴシック" pitchFamily="-111" charset="-128"/>
                <a:cs typeface="ＭＳ Ｐゴシック" pitchFamily="-111" charset="-128"/>
              </a:rPr>
            </a:br>
            <a:r>
              <a:rPr lang="en-US" sz="2400">
                <a:latin typeface="Symbol" pitchFamily="-111" charset="2"/>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r>
              <a:rPr lang="en-US" sz="2400">
                <a:latin typeface="Symbol" pitchFamily="-111" charset="2"/>
                <a:ea typeface="ＭＳ Ｐゴシック" pitchFamily="-111" charset="-128"/>
                <a:cs typeface="ＭＳ Ｐゴシック" pitchFamily="-111" charset="-128"/>
              </a:rPr>
              <a:t>b</a:t>
            </a:r>
            <a:endParaRPr lang="en-US" sz="2400">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Tag systems are just Normal systems where all premises are of the same length (the deletion number), and at most one can begin with any given letter in </a:t>
            </a:r>
            <a:r>
              <a:rPr lang="en-US" sz="2400">
                <a:latin typeface="Symbol" pitchFamily="-111" charset="2"/>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That makes Tag systems deterministic.</a:t>
            </a:r>
          </a:p>
        </p:txBody>
      </p:sp>
      <p:sp>
        <p:nvSpPr>
          <p:cNvPr id="515077" name="Date Placeholder 3"/>
          <p:cNvSpPr>
            <a:spLocks noGrp="1"/>
          </p:cNvSpPr>
          <p:nvPr>
            <p:ph type="dt" sz="quarter" idx="10"/>
          </p:nvPr>
        </p:nvSpPr>
        <p:spPr>
          <a:noFill/>
        </p:spPr>
        <p:txBody>
          <a:bodyPr/>
          <a:lstStyle/>
          <a:p>
            <a:fld id="{9981E46E-E7B0-A044-8DD9-923151E9FFA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150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646970750"/>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Number Placeholder 5"/>
          <p:cNvSpPr>
            <a:spLocks noGrp="1"/>
          </p:cNvSpPr>
          <p:nvPr>
            <p:ph type="sldNum" sz="quarter" idx="12"/>
          </p:nvPr>
        </p:nvSpPr>
        <p:spPr>
          <a:noFill/>
        </p:spPr>
        <p:txBody>
          <a:bodyPr/>
          <a:lstStyle/>
          <a:p>
            <a:pPr eaLnBrk="1" hangingPunct="1"/>
            <a:fld id="{D19D8DFA-3673-1845-9DDF-49031CB22A47}" type="slidenum">
              <a:rPr lang="en-US">
                <a:latin typeface="Arial" pitchFamily="-111" charset="0"/>
                <a:ea typeface="ＭＳ Ｐゴシック" pitchFamily="-111" charset="-128"/>
                <a:cs typeface="ＭＳ Ｐゴシック" pitchFamily="-111" charset="-128"/>
              </a:rPr>
              <a:pPr eaLnBrk="1" hangingPunct="1"/>
              <a:t>444</a:t>
            </a:fld>
            <a:endParaRPr lang="en-US">
              <a:latin typeface="Arial" pitchFamily="-111" charset="0"/>
              <a:ea typeface="ＭＳ Ｐゴシック" pitchFamily="-111" charset="-128"/>
              <a:cs typeface="ＭＳ Ｐゴシック" pitchFamily="-111" charset="-128"/>
            </a:endParaRPr>
          </a:p>
        </p:txBody>
      </p:sp>
      <p:sp>
        <p:nvSpPr>
          <p:cNvPr id="51712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Examples of Post Systems</a:t>
            </a:r>
          </a:p>
        </p:txBody>
      </p:sp>
      <p:sp>
        <p:nvSpPr>
          <p:cNvPr id="517124" name="Rectangle 3"/>
          <p:cNvSpPr>
            <a:spLocks noGrp="1" noChangeArrowheads="1"/>
          </p:cNvSpPr>
          <p:nvPr>
            <p:ph type="body" idx="1"/>
          </p:nvPr>
        </p:nvSpPr>
        <p:spPr/>
        <p:txBody>
          <a:bodyPr/>
          <a:lstStyle/>
          <a:p>
            <a:pPr eaLnBrk="1" hangingPunct="1">
              <a:lnSpc>
                <a:spcPct val="90000"/>
              </a:lnSpc>
            </a:pPr>
            <a:r>
              <a:rPr lang="en-US" sz="2400">
                <a:ea typeface="ＭＳ Ｐゴシック" pitchFamily="-111" charset="-128"/>
                <a:cs typeface="ＭＳ Ｐゴシック" pitchFamily="-111" charset="-128"/>
              </a:rPr>
              <a:t>Alphabet </a:t>
            </a:r>
            <a:r>
              <a:rPr lang="en-US" sz="2400">
                <a:latin typeface="Symbol" pitchFamily="-111" charset="2"/>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 {a,b,#}. Semi-Thue rules:</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aba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b</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#b#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t>
            </a:r>
            <a:r>
              <a:rPr lang="en-US" sz="2400">
                <a:latin typeface="Symbol" pitchFamily="-111" charset="2"/>
                <a:ea typeface="ＭＳ Ｐゴシック" pitchFamily="-111" charset="-128"/>
                <a:cs typeface="ＭＳ Ｐゴシック" pitchFamily="-111" charset="-128"/>
              </a:rPr>
              <a:t>l</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For above, #a</a:t>
            </a:r>
            <a:r>
              <a:rPr lang="en-US" sz="2400" baseline="30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ba</a:t>
            </a:r>
            <a:r>
              <a:rPr lang="en-US" sz="2400" baseline="30000">
                <a:ea typeface="ＭＳ Ｐゴシック" pitchFamily="-111" charset="-128"/>
                <a:cs typeface="ＭＳ Ｐゴシック" pitchFamily="-111" charset="-128"/>
              </a:rPr>
              <a:t>m</a:t>
            </a: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Arial" pitchFamily="-111" charset="0"/>
                <a:cs typeface="Arial" pitchFamily="-111" charset="0"/>
                <a:sym typeface="Symbol" pitchFamily="-111" charset="2"/>
              </a:rPr>
              <a:t>* </a:t>
            </a:r>
            <a:r>
              <a:rPr lang="en-US" sz="2400">
                <a:latin typeface="Symbol" pitchFamily="-111" charset="2"/>
                <a:ea typeface="ＭＳ Ｐゴシック" pitchFamily="-111" charset="-128"/>
                <a:cs typeface="ＭＳ Ｐゴシック" pitchFamily="-111" charset="-128"/>
              </a:rPr>
              <a:t>l</a:t>
            </a:r>
            <a:r>
              <a:rPr lang="en-US" sz="2400">
                <a:ea typeface="ＭＳ Ｐゴシック" pitchFamily="-111" charset="-128"/>
                <a:cs typeface="ＭＳ Ｐゴシック" pitchFamily="-111" charset="-128"/>
              </a:rPr>
              <a:t> iff n=m</a:t>
            </a:r>
            <a:endParaRPr lang="en-US" sz="2400">
              <a:ea typeface="Arial" pitchFamily="-111" charset="0"/>
              <a:cs typeface="Arial" pitchFamily="-111" charset="0"/>
              <a:sym typeface="Symbol" pitchFamily="-111" charset="2"/>
            </a:endParaRPr>
          </a:p>
          <a:p>
            <a:pPr eaLnBrk="1" hangingPunct="1">
              <a:lnSpc>
                <a:spcPct val="90000"/>
              </a:lnSpc>
            </a:pPr>
            <a:r>
              <a:rPr lang="en-US" sz="2400">
                <a:ea typeface="ＭＳ Ｐゴシック" pitchFamily="-111" charset="-128"/>
                <a:cs typeface="ＭＳ Ｐゴシック" pitchFamily="-111" charset="-128"/>
              </a:rPr>
              <a:t>Alphabet </a:t>
            </a:r>
            <a:r>
              <a:rPr lang="en-US" sz="2400">
                <a:latin typeface="Symbol" pitchFamily="-111" charset="2"/>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 {0,1,c,#}. Normal rules:</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0c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1c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c0</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#c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0 </a:t>
            </a:r>
            <a:r>
              <a:rPr lang="en-US" sz="2400">
                <a:ea typeface="ＭＳ Ｐゴシック" pitchFamily="-111" charset="-128"/>
                <a:cs typeface="ＭＳ Ｐゴシック" pitchFamily="-111" charset="-128"/>
                <a:sym typeface="Symbol" pitchFamily="-111" charset="2"/>
              </a:rPr>
              <a:t> 0</a:t>
            </a:r>
            <a:r>
              <a:rPr lang="en-US" sz="2400">
                <a:ea typeface="ＭＳ Ｐゴシック" pitchFamily="-111" charset="-128"/>
                <a:cs typeface="ＭＳ Ｐゴシック" pitchFamily="-111" charset="-128"/>
              </a:rPr>
              <a:t>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1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For above, </a:t>
            </a:r>
            <a:r>
              <a:rPr lang="en-US" sz="2400" i="1">
                <a:ea typeface="ＭＳ Ｐゴシック" pitchFamily="-111" charset="-128"/>
                <a:cs typeface="ＭＳ Ｐゴシック" pitchFamily="-111" charset="-128"/>
              </a:rPr>
              <a:t>binary</a:t>
            </a:r>
            <a:r>
              <a:rPr lang="en-US" sz="2400">
                <a:ea typeface="ＭＳ Ｐゴシック" pitchFamily="-111" charset="-128"/>
                <a:cs typeface="ＭＳ Ｐゴシック" pitchFamily="-111" charset="-128"/>
              </a:rPr>
              <a:t>c#  </a:t>
            </a:r>
            <a:r>
              <a:rPr lang="en-US" sz="2400">
                <a:ea typeface="ＭＳ Ｐゴシック" pitchFamily="-111" charset="-128"/>
                <a:cs typeface="ＭＳ Ｐゴシック" pitchFamily="-111" charset="-128"/>
                <a:sym typeface="Symbol" pitchFamily="-111" charset="2"/>
              </a:rPr>
              <a:t></a:t>
            </a:r>
            <a:r>
              <a:rPr lang="en-US" sz="2400">
                <a:ea typeface="Arial" pitchFamily="-111" charset="0"/>
                <a:cs typeface="Arial" pitchFamily="-111" charset="0"/>
                <a:sym typeface="Symbol" pitchFamily="-111" charset="2"/>
              </a:rPr>
              <a:t>* </a:t>
            </a:r>
            <a:r>
              <a:rPr lang="en-US" sz="2400" i="1">
                <a:ea typeface="ＭＳ Ｐゴシック" pitchFamily="-111" charset="-128"/>
                <a:cs typeface="ＭＳ Ｐゴシック" pitchFamily="-111" charset="-128"/>
              </a:rPr>
              <a:t>binary+1</a:t>
            </a:r>
            <a:r>
              <a:rPr lang="en-US" sz="2400">
                <a:ea typeface="ＭＳ Ｐゴシック" pitchFamily="-111" charset="-128"/>
                <a:cs typeface="ＭＳ Ｐゴシック" pitchFamily="-111" charset="-128"/>
              </a:rPr>
              <a:t># where </a:t>
            </a:r>
            <a:r>
              <a:rPr lang="en-US" sz="2400" i="1">
                <a:ea typeface="ＭＳ Ｐゴシック" pitchFamily="-111" charset="-128"/>
                <a:cs typeface="ＭＳ Ｐゴシック" pitchFamily="-111" charset="-128"/>
              </a:rPr>
              <a:t>binary</a:t>
            </a:r>
            <a:r>
              <a:rPr lang="en-US" sz="2400">
                <a:ea typeface="ＭＳ Ｐゴシック" pitchFamily="-111" charset="-128"/>
                <a:cs typeface="ＭＳ Ｐゴシック" pitchFamily="-111" charset="-128"/>
              </a:rPr>
              <a:t> is some binary number.</a:t>
            </a:r>
          </a:p>
        </p:txBody>
      </p:sp>
      <p:sp>
        <p:nvSpPr>
          <p:cNvPr id="517125" name="Date Placeholder 3"/>
          <p:cNvSpPr>
            <a:spLocks noGrp="1"/>
          </p:cNvSpPr>
          <p:nvPr>
            <p:ph type="dt" sz="quarter" idx="10"/>
          </p:nvPr>
        </p:nvSpPr>
        <p:spPr>
          <a:noFill/>
        </p:spPr>
        <p:txBody>
          <a:bodyPr/>
          <a:lstStyle/>
          <a:p>
            <a:fld id="{AFF5D42E-A310-FE41-B90B-7932EF9C5C5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171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957269274"/>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Number Placeholder 5"/>
          <p:cNvSpPr>
            <a:spLocks noGrp="1"/>
          </p:cNvSpPr>
          <p:nvPr>
            <p:ph type="sldNum" sz="quarter" idx="12"/>
          </p:nvPr>
        </p:nvSpPr>
        <p:spPr>
          <a:noFill/>
        </p:spPr>
        <p:txBody>
          <a:bodyPr/>
          <a:lstStyle/>
          <a:p>
            <a:pPr eaLnBrk="1" hangingPunct="1"/>
            <a:fld id="{CA86C0C7-AE20-8044-BD45-1D4FB8052FB7}" type="slidenum">
              <a:rPr lang="en-US">
                <a:latin typeface="Arial" pitchFamily="-111" charset="0"/>
                <a:ea typeface="ＭＳ Ｐゴシック" pitchFamily="-111" charset="-128"/>
                <a:cs typeface="ＭＳ Ｐゴシック" pitchFamily="-111" charset="-128"/>
              </a:rPr>
              <a:pPr eaLnBrk="1" hangingPunct="1"/>
              <a:t>445</a:t>
            </a:fld>
            <a:endParaRPr lang="en-US">
              <a:latin typeface="Arial" pitchFamily="-111" charset="0"/>
              <a:ea typeface="ＭＳ Ｐゴシック" pitchFamily="-111" charset="-128"/>
              <a:cs typeface="ＭＳ Ｐゴシック" pitchFamily="-111" charset="-128"/>
            </a:endParaRPr>
          </a:p>
        </p:txBody>
      </p:sp>
      <p:sp>
        <p:nvSpPr>
          <p:cNvPr id="5191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Turing Machines</a:t>
            </a:r>
          </a:p>
        </p:txBody>
      </p:sp>
      <p:sp>
        <p:nvSpPr>
          <p:cNvPr id="51917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Basically, we need at least one rule for each 4-tuple in the Turing machine’s description.</a:t>
            </a:r>
          </a:p>
          <a:p>
            <a:pPr eaLnBrk="1" hangingPunct="1">
              <a:lnSpc>
                <a:spcPct val="80000"/>
              </a:lnSpc>
            </a:pPr>
            <a:r>
              <a:rPr lang="en-US" sz="2800" dirty="0">
                <a:ea typeface="ＭＳ Ｐゴシック" pitchFamily="-111" charset="-128"/>
                <a:cs typeface="ＭＳ Ｐゴシック" pitchFamily="-111" charset="-128"/>
              </a:rPr>
              <a:t>The rules lead from one instantaneous description to another.</a:t>
            </a:r>
          </a:p>
          <a:p>
            <a:pPr eaLnBrk="1" hangingPunct="1">
              <a:lnSpc>
                <a:spcPct val="80000"/>
              </a:lnSpc>
            </a:pPr>
            <a:r>
              <a:rPr lang="en-US" sz="2800" dirty="0">
                <a:ea typeface="ＭＳ Ｐゴシック" pitchFamily="-111" charset="-128"/>
                <a:cs typeface="ＭＳ Ｐゴシック" pitchFamily="-111" charset="-128"/>
              </a:rPr>
              <a:t>The Turing ID </a:t>
            </a:r>
            <a:r>
              <a:rPr lang="en-US" sz="2800" b="1" dirty="0">
                <a:latin typeface="Symbol" pitchFamily="-111" charset="2"/>
                <a:ea typeface="ＭＳ Ｐゴシック" pitchFamily="-111" charset="-128"/>
                <a:cs typeface="ＭＳ Ｐゴシック" pitchFamily="-111" charset="-128"/>
                <a:sym typeface="Symbol" pitchFamily="-111" charset="2"/>
              </a:rPr>
              <a:t></a:t>
            </a:r>
            <a:r>
              <a:rPr lang="en-US" sz="2800" b="1" dirty="0" err="1">
                <a:ea typeface="ＭＳ Ｐゴシック" pitchFamily="-111" charset="-128"/>
                <a:cs typeface="ＭＳ Ｐゴシック" pitchFamily="-111" charset="-128"/>
              </a:rPr>
              <a:t>qa</a:t>
            </a:r>
            <a:r>
              <a:rPr lang="en-US" sz="2800" b="1" dirty="0">
                <a:latin typeface="Symbol" pitchFamily="-111" charset="2"/>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is represented by the string </a:t>
            </a:r>
            <a:r>
              <a:rPr lang="en-US" sz="2800" dirty="0" err="1">
                <a:ea typeface="ＭＳ Ｐゴシック" pitchFamily="-111" charset="-128"/>
                <a:cs typeface="ＭＳ Ｐゴシック" pitchFamily="-111" charset="-128"/>
              </a:rPr>
              <a:t>h</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b="1" dirty="0" err="1">
                <a:ea typeface="ＭＳ Ｐゴシック" pitchFamily="-111" charset="-128"/>
                <a:cs typeface="ＭＳ Ｐゴシック" pitchFamily="-111" charset="-128"/>
              </a:rPr>
              <a:t>qa</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h</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being the scanned symbol.</a:t>
            </a:r>
          </a:p>
          <a:p>
            <a:pPr eaLnBrk="1" hangingPunct="1">
              <a:lnSpc>
                <a:spcPct val="80000"/>
              </a:lnSpc>
            </a:pPr>
            <a:r>
              <a:rPr lang="en-US" sz="2800" dirty="0">
                <a:ea typeface="ＭＳ Ｐゴシック" pitchFamily="-111" charset="-128"/>
                <a:cs typeface="ＭＳ Ｐゴシック" pitchFamily="-111" charset="-128"/>
              </a:rPr>
              <a:t>The tuple </a:t>
            </a:r>
            <a:r>
              <a:rPr lang="en-US" sz="2800" b="1" dirty="0">
                <a:ea typeface="ＭＳ Ｐゴシック" pitchFamily="-111" charset="-128"/>
                <a:cs typeface="ＭＳ Ｐゴシック" pitchFamily="-111" charset="-128"/>
              </a:rPr>
              <a:t>q a b s </a:t>
            </a:r>
            <a:r>
              <a:rPr lang="en-US" sz="2800" dirty="0">
                <a:ea typeface="ＭＳ Ｐゴシック" pitchFamily="-111" charset="-128"/>
                <a:cs typeface="ＭＳ Ｐゴシック" pitchFamily="-111" charset="-128"/>
              </a:rPr>
              <a:t>leads to </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qa</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sb</a:t>
            </a:r>
            <a:endParaRPr lang="en-US" sz="2800" b="1" dirty="0">
              <a:ea typeface="ＭＳ Ｐゴシック" pitchFamily="-111" charset="-128"/>
              <a:cs typeface="ＭＳ Ｐゴシック" pitchFamily="-111" charset="-128"/>
            </a:endParaRPr>
          </a:p>
          <a:p>
            <a:pPr eaLnBrk="1" hangingPunct="1">
              <a:lnSpc>
                <a:spcPct val="80000"/>
              </a:lnSpc>
            </a:pPr>
            <a:r>
              <a:rPr lang="en-US" sz="2800" dirty="0">
                <a:ea typeface="ＭＳ Ｐゴシック" pitchFamily="-111" charset="-128"/>
                <a:cs typeface="ＭＳ Ｐゴシック" pitchFamily="-111" charset="-128"/>
              </a:rPr>
              <a:t>Moving right and left can be harder due to blanks. </a:t>
            </a:r>
          </a:p>
        </p:txBody>
      </p:sp>
      <p:sp>
        <p:nvSpPr>
          <p:cNvPr id="519173" name="Date Placeholder 3"/>
          <p:cNvSpPr>
            <a:spLocks noGrp="1"/>
          </p:cNvSpPr>
          <p:nvPr>
            <p:ph type="dt" sz="quarter" idx="10"/>
          </p:nvPr>
        </p:nvSpPr>
        <p:spPr>
          <a:noFill/>
        </p:spPr>
        <p:txBody>
          <a:bodyPr/>
          <a:lstStyle/>
          <a:p>
            <a:fld id="{343A3634-CDBE-3B45-9C3B-C3B230A707E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191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67674361"/>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446</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Details of Halt(TM) </a:t>
            </a:r>
            <a:r>
              <a:rPr lang="en-US">
                <a:ea typeface="ＭＳ Ｐゴシック" pitchFamily="-111" charset="-128"/>
                <a:cs typeface="ＭＳ Ｐゴシック" pitchFamily="-111" charset="-128"/>
                <a:sym typeface="Symbol" pitchFamily="-111" charset="2"/>
              </a:rPr>
              <a:t> Word(ST)</a:t>
            </a:r>
            <a:endParaRPr lang="en-US">
              <a:ea typeface="ＭＳ Ｐゴシック" pitchFamily="-111" charset="-128"/>
              <a:cs typeface="ＭＳ Ｐゴシック" pitchFamily="-111" charset="-128"/>
            </a:endParaRPr>
          </a:p>
        </p:txBody>
      </p:sp>
      <p:sp>
        <p:nvSpPr>
          <p:cNvPr id="521220" name="Rectangle 3"/>
          <p:cNvSpPr>
            <a:spLocks noGrp="1" noChangeArrowheads="1"/>
          </p:cNvSpPr>
          <p:nvPr>
            <p:ph type="body" idx="1"/>
          </p:nvPr>
        </p:nvSpPr>
        <p:spPr/>
        <p:txBody>
          <a:bodyPr/>
          <a:lstStyle/>
          <a:p>
            <a:pPr eaLnBrk="1" hangingPunct="1">
              <a:lnSpc>
                <a:spcPct val="90000"/>
              </a:lnSpc>
            </a:pPr>
            <a:r>
              <a:rPr lang="en-US" sz="2000" dirty="0">
                <a:ea typeface="ＭＳ Ｐゴシック" pitchFamily="-111" charset="-128"/>
                <a:cs typeface="ＭＳ Ｐゴシック" pitchFamily="-111" charset="-128"/>
              </a:rPr>
              <a:t>Let M = (Q, {0,1}, T), T is Turing table.</a:t>
            </a:r>
          </a:p>
          <a:p>
            <a:pPr eaLnBrk="1" hangingPunct="1">
              <a:lnSpc>
                <a:spcPct val="90000"/>
              </a:lnSpc>
            </a:pPr>
            <a:r>
              <a:rPr lang="en-US" sz="2000" dirty="0">
                <a:ea typeface="ＭＳ Ｐゴシック" pitchFamily="-111" charset="-128"/>
                <a:cs typeface="ＭＳ Ｐゴシック" pitchFamily="-111" charset="-128"/>
              </a:rPr>
              <a:t>If </a:t>
            </a:r>
            <a:r>
              <a:rPr lang="en-US" sz="2000" dirty="0" err="1">
                <a:ea typeface="ＭＳ Ｐゴシック" pitchFamily="-111" charset="-128"/>
                <a:cs typeface="ＭＳ Ｐゴシック" pitchFamily="-111" charset="-128"/>
              </a:rPr>
              <a:t>qabs</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 add rule </a:t>
            </a:r>
            <a:r>
              <a:rPr lang="en-US" sz="2000" dirty="0" err="1">
                <a:ea typeface="ＭＳ Ｐゴシック" pitchFamily="-111" charset="-128"/>
                <a:cs typeface="ＭＳ Ｐゴシック" pitchFamily="-111" charset="-128"/>
                <a:sym typeface="Symbol" pitchFamily="-111" charset="2"/>
              </a:rPr>
              <a:t>qa</a:t>
            </a:r>
            <a:r>
              <a:rPr lang="en-US" sz="2000" dirty="0">
                <a:ea typeface="ＭＳ Ｐゴシック" pitchFamily="-111" charset="-128"/>
                <a:cs typeface="ＭＳ Ｐゴシック" pitchFamily="-111" charset="-128"/>
                <a:sym typeface="Symbol" pitchFamily="-111" charset="2"/>
              </a:rPr>
              <a:t> </a:t>
            </a:r>
            <a:r>
              <a:rPr lang="en-US" sz="2000" dirty="0" err="1">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r>
              <a:rPr lang="en-US" sz="2000" dirty="0" err="1">
                <a:ea typeface="ＭＳ Ｐゴシック" pitchFamily="-111" charset="-128"/>
                <a:cs typeface="ＭＳ Ｐゴシック" pitchFamily="-111" charset="-128"/>
                <a:sym typeface="Symbol" pitchFamily="-111" charset="2"/>
              </a:rPr>
              <a:t>sb</a:t>
            </a:r>
            <a:endParaRPr lang="en-US" sz="2000" dirty="0">
              <a:ea typeface="ＭＳ Ｐゴシック" pitchFamily="-111" charset="-128"/>
              <a:cs typeface="ＭＳ Ｐゴシック" pitchFamily="-111" charset="-128"/>
              <a:sym typeface="Symbol" pitchFamily="-111" charset="2"/>
            </a:endParaRPr>
          </a:p>
          <a:p>
            <a:pPr eaLnBrk="1" hangingPunct="1">
              <a:lnSpc>
                <a:spcPct val="90000"/>
              </a:lnSpc>
            </a:pPr>
            <a:r>
              <a:rPr lang="en-US" sz="2000" dirty="0">
                <a:ea typeface="ＭＳ Ｐゴシック" pitchFamily="-111" charset="-128"/>
                <a:cs typeface="ＭＳ Ｐゴシック" pitchFamily="-111" charset="-128"/>
              </a:rPr>
              <a:t>If </a:t>
            </a:r>
            <a:r>
              <a:rPr lang="en-US" sz="2000" dirty="0" err="1">
                <a:ea typeface="ＭＳ Ｐゴシック" pitchFamily="-111" charset="-128"/>
                <a:cs typeface="ＭＳ Ｐゴシック" pitchFamily="-111" charset="-128"/>
              </a:rPr>
              <a:t>qaRs</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dirty="0">
                <a:sym typeface="Symbol" pitchFamily="-111" charset="2"/>
              </a:rPr>
              <a:t>q1b </a:t>
            </a:r>
            <a:r>
              <a:rPr lang="en-US" sz="1600" dirty="0" err="1">
                <a:sym typeface="Symbol" pitchFamily="-111" charset="2"/>
              </a:rPr>
              <a:t></a:t>
            </a:r>
            <a:r>
              <a:rPr lang="en-US" sz="1600" dirty="0">
                <a:sym typeface="Symbol" pitchFamily="-111" charset="2"/>
              </a:rPr>
              <a:t> 1sb 		a=1, b{0,1}</a:t>
            </a:r>
          </a:p>
          <a:p>
            <a:pPr lvl="1" eaLnBrk="1" hangingPunct="1">
              <a:lnSpc>
                <a:spcPct val="90000"/>
              </a:lnSpc>
            </a:pPr>
            <a:r>
              <a:rPr lang="en-US" sz="1600" dirty="0">
                <a:sym typeface="Symbol" pitchFamily="-111" charset="2"/>
              </a:rPr>
              <a:t>q1h </a:t>
            </a:r>
            <a:r>
              <a:rPr lang="en-US" sz="1600" dirty="0" err="1">
                <a:sym typeface="Symbol" pitchFamily="-111" charset="2"/>
              </a:rPr>
              <a:t></a:t>
            </a:r>
            <a:r>
              <a:rPr lang="en-US" sz="1600" dirty="0">
                <a:sym typeface="Symbol" pitchFamily="-111" charset="2"/>
              </a:rPr>
              <a:t> 1s0h	a=1</a:t>
            </a:r>
          </a:p>
          <a:p>
            <a:pPr lvl="1" eaLnBrk="1" hangingPunct="1">
              <a:lnSpc>
                <a:spcPct val="90000"/>
              </a:lnSpc>
            </a:pPr>
            <a:r>
              <a:rPr lang="en-US" sz="1600" dirty="0">
                <a:sym typeface="Symbol" pitchFamily="-111" charset="2"/>
              </a:rPr>
              <a:t>cq0b </a:t>
            </a:r>
            <a:r>
              <a:rPr lang="en-US" sz="1600" dirty="0" err="1">
                <a:sym typeface="Symbol" pitchFamily="-111" charset="2"/>
              </a:rPr>
              <a:t></a:t>
            </a:r>
            <a:r>
              <a:rPr lang="en-US" sz="1600" dirty="0">
                <a:sym typeface="Symbol" pitchFamily="-111" charset="2"/>
              </a:rPr>
              <a:t> c0sb 	a=0, b,c{0,1}</a:t>
            </a:r>
          </a:p>
          <a:p>
            <a:pPr lvl="1" eaLnBrk="1" hangingPunct="1">
              <a:lnSpc>
                <a:spcPct val="90000"/>
              </a:lnSpc>
            </a:pPr>
            <a:r>
              <a:rPr lang="en-US" sz="1600" dirty="0">
                <a:sym typeface="Symbol" pitchFamily="-111" charset="2"/>
              </a:rPr>
              <a:t>hq0b </a:t>
            </a:r>
            <a:r>
              <a:rPr lang="en-US" sz="1600" dirty="0" err="1">
                <a:sym typeface="Symbol" pitchFamily="-111" charset="2"/>
              </a:rPr>
              <a:t></a:t>
            </a:r>
            <a:r>
              <a:rPr lang="en-US" sz="1600" dirty="0">
                <a:sym typeface="Symbol" pitchFamily="-111" charset="2"/>
              </a:rPr>
              <a:t> </a:t>
            </a:r>
            <a:r>
              <a:rPr lang="en-US" sz="1600" dirty="0" err="1">
                <a:sym typeface="Symbol" pitchFamily="-111" charset="2"/>
              </a:rPr>
              <a:t>hsb</a:t>
            </a:r>
            <a:r>
              <a:rPr lang="en-US" sz="1600" dirty="0">
                <a:sym typeface="Symbol" pitchFamily="-111" charset="2"/>
              </a:rPr>
              <a:t> 	a=0, b{0,1}</a:t>
            </a:r>
          </a:p>
          <a:p>
            <a:pPr lvl="1" eaLnBrk="1" hangingPunct="1">
              <a:lnSpc>
                <a:spcPct val="90000"/>
              </a:lnSpc>
            </a:pPr>
            <a:r>
              <a:rPr lang="en-US" sz="1600" dirty="0">
                <a:sym typeface="Symbol" pitchFamily="-111" charset="2"/>
              </a:rPr>
              <a:t>cq0h </a:t>
            </a:r>
            <a:r>
              <a:rPr lang="en-US" sz="1600" dirty="0" err="1">
                <a:sym typeface="Symbol" pitchFamily="-111" charset="2"/>
              </a:rPr>
              <a:t></a:t>
            </a:r>
            <a:r>
              <a:rPr lang="en-US" sz="1600" dirty="0">
                <a:sym typeface="Symbol" pitchFamily="-111" charset="2"/>
              </a:rPr>
              <a:t> c0s0h 	a=0, c{0,1}</a:t>
            </a:r>
          </a:p>
          <a:p>
            <a:pPr lvl="1" eaLnBrk="1" hangingPunct="1">
              <a:lnSpc>
                <a:spcPct val="90000"/>
              </a:lnSpc>
            </a:pPr>
            <a:r>
              <a:rPr lang="en-US" sz="1600" dirty="0">
                <a:sym typeface="Symbol" pitchFamily="-111" charset="2"/>
              </a:rPr>
              <a:t>hq0h </a:t>
            </a:r>
            <a:r>
              <a:rPr lang="en-US" sz="1600" dirty="0" err="1">
                <a:sym typeface="Symbol" pitchFamily="-111" charset="2"/>
              </a:rPr>
              <a:t></a:t>
            </a:r>
            <a:r>
              <a:rPr lang="en-US" sz="1600" dirty="0">
                <a:sym typeface="Symbol" pitchFamily="-111" charset="2"/>
              </a:rPr>
              <a:t> hs0h	a=0</a:t>
            </a:r>
          </a:p>
          <a:p>
            <a:pPr eaLnBrk="1" hangingPunct="1">
              <a:lnSpc>
                <a:spcPct val="90000"/>
              </a:lnSpc>
            </a:pPr>
            <a:r>
              <a:rPr lang="en-US" sz="2000" dirty="0">
                <a:ea typeface="ＭＳ Ｐゴシック" pitchFamily="-111" charset="-128"/>
                <a:cs typeface="ＭＳ Ｐゴシック" pitchFamily="-111" charset="-128"/>
              </a:rPr>
              <a:t>If </a:t>
            </a:r>
            <a:r>
              <a:rPr lang="en-US" sz="2000" dirty="0" err="1">
                <a:ea typeface="ＭＳ Ｐゴシック" pitchFamily="-111" charset="-128"/>
                <a:cs typeface="ＭＳ Ｐゴシック" pitchFamily="-111" charset="-128"/>
              </a:rPr>
              <a:t>qaLs</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dirty="0" err="1">
                <a:sym typeface="Symbol" pitchFamily="-111" charset="2"/>
              </a:rPr>
              <a:t>bqac</a:t>
            </a:r>
            <a:r>
              <a:rPr lang="en-US" sz="1600" dirty="0">
                <a:sym typeface="Symbol" pitchFamily="-111" charset="2"/>
              </a:rPr>
              <a:t> </a:t>
            </a:r>
            <a:r>
              <a:rPr lang="en-US" sz="1600" dirty="0" err="1">
                <a:sym typeface="Symbol" pitchFamily="-111" charset="2"/>
              </a:rPr>
              <a:t></a:t>
            </a:r>
            <a:r>
              <a:rPr lang="en-US" sz="1600" dirty="0">
                <a:sym typeface="Symbol" pitchFamily="-111" charset="2"/>
              </a:rPr>
              <a:t> </a:t>
            </a:r>
            <a:r>
              <a:rPr lang="en-US" sz="1600" dirty="0" err="1">
                <a:sym typeface="Symbol" pitchFamily="-111" charset="2"/>
              </a:rPr>
              <a:t>sbac</a:t>
            </a:r>
            <a:r>
              <a:rPr lang="en-US" sz="1600" dirty="0">
                <a:sym typeface="Symbol" pitchFamily="-111" charset="2"/>
              </a:rPr>
              <a:t> 	a,b,c{0,1}</a:t>
            </a:r>
          </a:p>
          <a:p>
            <a:pPr lvl="1" eaLnBrk="1" hangingPunct="1">
              <a:lnSpc>
                <a:spcPct val="90000"/>
              </a:lnSpc>
            </a:pPr>
            <a:r>
              <a:rPr lang="en-US" sz="1600" dirty="0" err="1">
                <a:sym typeface="Symbol" pitchFamily="-111" charset="2"/>
              </a:rPr>
              <a:t>hqac</a:t>
            </a:r>
            <a:r>
              <a:rPr lang="en-US" sz="1600" dirty="0">
                <a:sym typeface="Symbol" pitchFamily="-111" charset="2"/>
              </a:rPr>
              <a:t> </a:t>
            </a:r>
            <a:r>
              <a:rPr lang="en-US" sz="1600" dirty="0" err="1">
                <a:sym typeface="Symbol" pitchFamily="-111" charset="2"/>
              </a:rPr>
              <a:t></a:t>
            </a:r>
            <a:r>
              <a:rPr lang="en-US" sz="1600" dirty="0">
                <a:sym typeface="Symbol" pitchFamily="-111" charset="2"/>
              </a:rPr>
              <a:t> hs0ac	a,c{0,1}</a:t>
            </a:r>
          </a:p>
          <a:p>
            <a:pPr lvl="1" eaLnBrk="1" hangingPunct="1">
              <a:lnSpc>
                <a:spcPct val="90000"/>
              </a:lnSpc>
            </a:pPr>
            <a:r>
              <a:rPr lang="en-US" sz="1600" dirty="0">
                <a:sym typeface="Symbol" pitchFamily="-111" charset="2"/>
              </a:rPr>
              <a:t>bq1h </a:t>
            </a:r>
            <a:r>
              <a:rPr lang="en-US" sz="1600" dirty="0" err="1">
                <a:sym typeface="Symbol" pitchFamily="-111" charset="2"/>
              </a:rPr>
              <a:t></a:t>
            </a:r>
            <a:r>
              <a:rPr lang="en-US" sz="1600" dirty="0">
                <a:sym typeface="Symbol" pitchFamily="-111" charset="2"/>
              </a:rPr>
              <a:t> sb1h 	a=1, b{0,1}</a:t>
            </a:r>
          </a:p>
          <a:p>
            <a:pPr lvl="1" eaLnBrk="1" hangingPunct="1">
              <a:lnSpc>
                <a:spcPct val="90000"/>
              </a:lnSpc>
            </a:pPr>
            <a:r>
              <a:rPr lang="en-US" sz="1600" dirty="0">
                <a:sym typeface="Symbol" pitchFamily="-111" charset="2"/>
              </a:rPr>
              <a:t>hq1h </a:t>
            </a:r>
            <a:r>
              <a:rPr lang="en-US" sz="1600" dirty="0" err="1">
                <a:sym typeface="Symbol" pitchFamily="-111" charset="2"/>
              </a:rPr>
              <a:t></a:t>
            </a:r>
            <a:r>
              <a:rPr lang="en-US" sz="1600" dirty="0">
                <a:sym typeface="Symbol" pitchFamily="-111" charset="2"/>
              </a:rPr>
              <a:t> hs01h 	a=1</a:t>
            </a:r>
          </a:p>
          <a:p>
            <a:pPr lvl="1" eaLnBrk="1" hangingPunct="1">
              <a:lnSpc>
                <a:spcPct val="90000"/>
              </a:lnSpc>
            </a:pPr>
            <a:r>
              <a:rPr lang="en-US" sz="1600" dirty="0">
                <a:sym typeface="Symbol" pitchFamily="-111" charset="2"/>
              </a:rPr>
              <a:t>bq0h </a:t>
            </a:r>
            <a:r>
              <a:rPr lang="en-US" sz="1600" dirty="0" err="1">
                <a:sym typeface="Symbol" pitchFamily="-111" charset="2"/>
              </a:rPr>
              <a:t></a:t>
            </a:r>
            <a:r>
              <a:rPr lang="en-US" sz="1600" dirty="0">
                <a:sym typeface="Symbol" pitchFamily="-111" charset="2"/>
              </a:rPr>
              <a:t> </a:t>
            </a:r>
            <a:r>
              <a:rPr lang="en-US" sz="1600" dirty="0" err="1">
                <a:sym typeface="Symbol" pitchFamily="-111" charset="2"/>
              </a:rPr>
              <a:t>sbh</a:t>
            </a:r>
            <a:r>
              <a:rPr lang="en-US" sz="1600" dirty="0">
                <a:sym typeface="Symbol" pitchFamily="-111" charset="2"/>
              </a:rPr>
              <a:t> 	a=0, b{0,1}</a:t>
            </a:r>
          </a:p>
          <a:p>
            <a:pPr lvl="1" eaLnBrk="1" hangingPunct="1">
              <a:lnSpc>
                <a:spcPct val="90000"/>
              </a:lnSpc>
            </a:pPr>
            <a:r>
              <a:rPr lang="en-US" sz="1600" dirty="0">
                <a:sym typeface="Symbol" pitchFamily="-111" charset="2"/>
              </a:rPr>
              <a:t>hq0h </a:t>
            </a:r>
            <a:r>
              <a:rPr lang="en-US" sz="1600" dirty="0" err="1">
                <a:sym typeface="Symbol" pitchFamily="-111" charset="2"/>
              </a:rPr>
              <a:t></a:t>
            </a:r>
            <a:r>
              <a:rPr lang="en-US" sz="1600" dirty="0">
                <a:sym typeface="Symbol" pitchFamily="-111" charset="2"/>
              </a:rPr>
              <a:t> hs0h 	a=0</a:t>
            </a: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879782463"/>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447</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Clean-Up</a:t>
            </a:r>
          </a:p>
        </p:txBody>
      </p:sp>
      <p:sp>
        <p:nvSpPr>
          <p:cNvPr id="521220" name="Rectangle 3"/>
          <p:cNvSpPr>
            <a:spLocks noGrp="1" noChangeArrowheads="1"/>
          </p:cNvSpPr>
          <p:nvPr>
            <p:ph type="body" idx="1"/>
          </p:nvPr>
        </p:nvSpPr>
        <p:spPr/>
        <p:txBody>
          <a:bodyPr/>
          <a:lstStyle/>
          <a:p>
            <a:pPr eaLnBrk="1" hangingPunct="1">
              <a:lnSpc>
                <a:spcPct val="90000"/>
              </a:lnSpc>
            </a:pPr>
            <a:r>
              <a:rPr lang="en-US" sz="2000" dirty="0">
                <a:ea typeface="ＭＳ Ｐゴシック" pitchFamily="-111" charset="-128"/>
                <a:cs typeface="ＭＳ Ｐゴシック" pitchFamily="-111" charset="-128"/>
              </a:rPr>
              <a:t>Assume q</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is start state and only one accepting state exists q</a:t>
            </a:r>
            <a:r>
              <a:rPr lang="en-US" sz="2000" baseline="-25000" dirty="0">
                <a:ea typeface="ＭＳ Ｐゴシック" pitchFamily="-111" charset="-128"/>
                <a:cs typeface="ＭＳ Ｐゴシック" pitchFamily="-111" charset="-128"/>
              </a:rPr>
              <a:t>0</a:t>
            </a:r>
          </a:p>
          <a:p>
            <a:pPr eaLnBrk="1" hangingPunct="1">
              <a:lnSpc>
                <a:spcPct val="90000"/>
              </a:lnSpc>
            </a:pPr>
            <a:r>
              <a:rPr lang="en-US" sz="2000" dirty="0">
                <a:ea typeface="ＭＳ Ｐゴシック" pitchFamily="-111" charset="-128"/>
                <a:cs typeface="ＭＳ Ｐゴシック" pitchFamily="-111" charset="-128"/>
              </a:rPr>
              <a:t>We will start in h1</a:t>
            </a:r>
            <a:r>
              <a:rPr lang="en-US" sz="2000" baseline="30000"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q</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0h, seeking to accept </a:t>
            </a:r>
            <a:r>
              <a:rPr lang="en-US" sz="2000" dirty="0" err="1">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(enter q</a:t>
            </a:r>
            <a:r>
              <a:rPr lang="en-US" sz="2000"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or reject (run forever).</a:t>
            </a:r>
          </a:p>
          <a:p>
            <a:pPr eaLnBrk="1" hangingPunct="1">
              <a:lnSpc>
                <a:spcPct val="90000"/>
              </a:lnSpc>
            </a:pPr>
            <a:r>
              <a:rPr lang="en-US" sz="2000" dirty="0">
                <a:ea typeface="ＭＳ Ｐゴシック" pitchFamily="-111" charset="-128"/>
                <a:cs typeface="ＭＳ Ｐゴシック" pitchFamily="-111" charset="-128"/>
                <a:sym typeface="Symbol" pitchFamily="-111" charset="2"/>
              </a:rPr>
              <a:t>Add rules </a:t>
            </a:r>
          </a:p>
          <a:p>
            <a:pPr lvl="1" eaLnBrk="1" hangingPunct="1">
              <a:lnSpc>
                <a:spcPct val="90000"/>
              </a:lnSpc>
            </a:pPr>
            <a:r>
              <a:rPr lang="en-US" sz="1600" dirty="0">
                <a:sym typeface="Symbol" pitchFamily="-111" charset="2"/>
              </a:rPr>
              <a:t>q</a:t>
            </a:r>
            <a:r>
              <a:rPr lang="en-US" sz="1600" baseline="-25000" dirty="0">
                <a:sym typeface="Symbol" pitchFamily="-111" charset="2"/>
              </a:rPr>
              <a:t>0</a:t>
            </a:r>
            <a:r>
              <a:rPr lang="en-US" sz="1600" dirty="0">
                <a:sym typeface="Symbol" pitchFamily="-111" charset="2"/>
              </a:rPr>
              <a:t>a </a:t>
            </a:r>
            <a:r>
              <a:rPr lang="en-US" sz="1600" dirty="0" err="1">
                <a:sym typeface="Symbol" pitchFamily="-111" charset="2"/>
              </a:rPr>
              <a:t></a:t>
            </a:r>
            <a:r>
              <a:rPr lang="en-US" sz="1600" dirty="0">
                <a:sym typeface="Symbol" pitchFamily="-111" charset="2"/>
              </a:rPr>
              <a:t> q</a:t>
            </a:r>
            <a:r>
              <a:rPr lang="en-US" sz="1600" baseline="-25000" dirty="0">
                <a:sym typeface="Symbol" pitchFamily="-111" charset="2"/>
              </a:rPr>
              <a:t>0</a:t>
            </a:r>
            <a:r>
              <a:rPr lang="en-US" sz="1600" dirty="0">
                <a:sym typeface="Symbol" pitchFamily="-111" charset="2"/>
              </a:rPr>
              <a:t> 		a{0,1}</a:t>
            </a:r>
          </a:p>
          <a:p>
            <a:pPr lvl="1" eaLnBrk="1" hangingPunct="1">
              <a:lnSpc>
                <a:spcPct val="90000"/>
              </a:lnSpc>
            </a:pPr>
            <a:r>
              <a:rPr lang="en-US" sz="1600" dirty="0">
                <a:sym typeface="Symbol" pitchFamily="-111" charset="2"/>
              </a:rPr>
              <a:t>bq</a:t>
            </a:r>
            <a:r>
              <a:rPr lang="en-US" sz="1600" baseline="-25000" dirty="0">
                <a:sym typeface="Symbol" pitchFamily="-111" charset="2"/>
              </a:rPr>
              <a:t>0</a:t>
            </a:r>
            <a:r>
              <a:rPr lang="en-US" sz="1600" dirty="0">
                <a:sym typeface="Symbol" pitchFamily="-111" charset="2"/>
              </a:rPr>
              <a:t> </a:t>
            </a:r>
            <a:r>
              <a:rPr lang="en-US" sz="1600" dirty="0" err="1">
                <a:sym typeface="Symbol" pitchFamily="-111" charset="2"/>
              </a:rPr>
              <a:t></a:t>
            </a:r>
            <a:r>
              <a:rPr lang="en-US" sz="1600" dirty="0">
                <a:sym typeface="Symbol" pitchFamily="-111" charset="2"/>
              </a:rPr>
              <a:t> q</a:t>
            </a:r>
            <a:r>
              <a:rPr lang="en-US" sz="1600" baseline="-25000" dirty="0">
                <a:sym typeface="Symbol" pitchFamily="-111" charset="2"/>
              </a:rPr>
              <a:t>0</a:t>
            </a:r>
            <a:r>
              <a:rPr lang="en-US" sz="1600" dirty="0">
                <a:sym typeface="Symbol" pitchFamily="-111" charset="2"/>
              </a:rPr>
              <a:t> 		b{0,1}</a:t>
            </a:r>
          </a:p>
          <a:p>
            <a:pPr eaLnBrk="1" hangingPunct="1">
              <a:lnSpc>
                <a:spcPct val="90000"/>
              </a:lnSpc>
            </a:pPr>
            <a:endParaRPr lang="en-US" sz="2000" dirty="0">
              <a:sym typeface="Symbol" pitchFamily="-111" charset="2"/>
            </a:endParaRPr>
          </a:p>
          <a:p>
            <a:pPr eaLnBrk="1" hangingPunct="1">
              <a:lnSpc>
                <a:spcPct val="90000"/>
              </a:lnSpc>
            </a:pPr>
            <a:r>
              <a:rPr lang="en-US" sz="2000" dirty="0">
                <a:sym typeface="Symbol" pitchFamily="-111" charset="2"/>
              </a:rPr>
              <a:t>The added rule allows us to “erase” the tape if we accept </a:t>
            </a:r>
            <a:r>
              <a:rPr lang="en-US" sz="2000" dirty="0" err="1">
                <a:sym typeface="Symbol" pitchFamily="-111" charset="2"/>
              </a:rPr>
              <a:t>x</a:t>
            </a:r>
            <a:r>
              <a:rPr lang="en-US" sz="2000" dirty="0">
                <a:sym typeface="Symbol" pitchFamily="-111" charset="2"/>
              </a:rPr>
              <a:t>.</a:t>
            </a:r>
          </a:p>
          <a:p>
            <a:pPr eaLnBrk="1" hangingPunct="1">
              <a:lnSpc>
                <a:spcPct val="90000"/>
              </a:lnSpc>
            </a:pPr>
            <a:r>
              <a:rPr lang="en-US" sz="2000" dirty="0">
                <a:sym typeface="Symbol" pitchFamily="-111" charset="2"/>
              </a:rPr>
              <a:t>This means that acceptance can be changed to generating </a:t>
            </a:r>
            <a:r>
              <a:rPr lang="en-US" sz="2000" dirty="0">
                <a:ea typeface="ＭＳ Ｐゴシック" pitchFamily="-111" charset="-128"/>
                <a:cs typeface="ＭＳ Ｐゴシック" pitchFamily="-111" charset="-128"/>
                <a:sym typeface="Symbol" pitchFamily="-111" charset="2"/>
              </a:rPr>
              <a:t>h</a:t>
            </a:r>
            <a:r>
              <a:rPr lang="en-US" sz="2000" dirty="0">
                <a:ea typeface="ＭＳ Ｐゴシック" pitchFamily="-111" charset="-128"/>
                <a:cs typeface="ＭＳ Ｐゴシック" pitchFamily="-111" charset="-128"/>
              </a:rPr>
              <a:t>q</a:t>
            </a:r>
            <a:r>
              <a:rPr lang="en-US" sz="2000"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h.</a:t>
            </a:r>
          </a:p>
          <a:p>
            <a:pPr eaLnBrk="1" hangingPunct="1">
              <a:lnSpc>
                <a:spcPct val="90000"/>
              </a:lnSpc>
            </a:pPr>
            <a:endParaRPr lang="en-US" sz="2000" dirty="0">
              <a:ea typeface="ＭＳ Ｐゴシック" pitchFamily="-111" charset="-128"/>
              <a:cs typeface="ＭＳ Ｐゴシック" pitchFamily="-111" charset="-128"/>
              <a:sym typeface="Symbol" pitchFamily="-111" charset="2"/>
            </a:endParaRPr>
          </a:p>
          <a:p>
            <a:pPr eaLnBrk="1" hangingPunct="1">
              <a:lnSpc>
                <a:spcPct val="90000"/>
              </a:lnSpc>
            </a:pPr>
            <a:r>
              <a:rPr lang="en-US" sz="2000" dirty="0">
                <a:ea typeface="ＭＳ Ｐゴシック" pitchFamily="-111" charset="-128"/>
                <a:cs typeface="ＭＳ Ｐゴシック" pitchFamily="-111" charset="-128"/>
                <a:sym typeface="Symbol" pitchFamily="-111" charset="2"/>
              </a:rPr>
              <a:t>The next slide shows the consequences.</a:t>
            </a:r>
            <a:endParaRPr lang="en-US" sz="2000" dirty="0">
              <a:sym typeface="Symbol" pitchFamily="-111" charset="2"/>
            </a:endParaRP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943433985"/>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Number Placeholder 5"/>
          <p:cNvSpPr>
            <a:spLocks noGrp="1"/>
          </p:cNvSpPr>
          <p:nvPr>
            <p:ph type="sldNum" sz="quarter" idx="12"/>
          </p:nvPr>
        </p:nvSpPr>
        <p:spPr>
          <a:noFill/>
        </p:spPr>
        <p:txBody>
          <a:bodyPr/>
          <a:lstStyle/>
          <a:p>
            <a:pPr eaLnBrk="1" hangingPunct="1"/>
            <a:fld id="{FC0B09BE-0065-7040-9D43-CC5288FE8285}" type="slidenum">
              <a:rPr lang="en-US">
                <a:latin typeface="Arial" pitchFamily="-111" charset="0"/>
                <a:ea typeface="ＭＳ Ｐゴシック" pitchFamily="-111" charset="-128"/>
                <a:cs typeface="ＭＳ Ｐゴシック" pitchFamily="-111" charset="-128"/>
              </a:rPr>
              <a:pPr eaLnBrk="1" hangingPunct="1"/>
              <a:t>448</a:t>
            </a:fld>
            <a:endParaRPr lang="en-US">
              <a:latin typeface="Arial" pitchFamily="-111" charset="0"/>
              <a:ea typeface="ＭＳ Ｐゴシック" pitchFamily="-111" charset="-128"/>
              <a:cs typeface="ＭＳ Ｐゴシック" pitchFamily="-111" charset="-128"/>
            </a:endParaRPr>
          </a:p>
        </p:txBody>
      </p:sp>
      <p:sp>
        <p:nvSpPr>
          <p:cNvPr id="5232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Semi-Thue Word Problem</a:t>
            </a:r>
          </a:p>
        </p:txBody>
      </p:sp>
      <p:sp>
        <p:nvSpPr>
          <p:cNvPr id="52326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Construction from TM, M, gets:</a:t>
            </a:r>
          </a:p>
          <a:p>
            <a:pPr eaLnBrk="1" hangingPunct="1"/>
            <a:r>
              <a:rPr lang="en-US" dirty="0">
                <a:ea typeface="ＭＳ Ｐゴシック" pitchFamily="-111" charset="-128"/>
                <a:cs typeface="ＭＳ Ｐゴシック" pitchFamily="-111" charset="-128"/>
              </a:rPr>
              <a:t>h1</a:t>
            </a:r>
            <a:r>
              <a:rPr lang="en-US" baseline="30000"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0h </a:t>
            </a:r>
            <a:r>
              <a:rPr lang="en-US" dirty="0">
                <a:ea typeface="ＭＳ Ｐゴシック" pitchFamily="-111" charset="-128"/>
                <a:cs typeface="ＭＳ Ｐゴシック" pitchFamily="-111" charset="-128"/>
                <a:sym typeface="Symbol" pitchFamily="-111" charset="2"/>
              </a:rPr>
              <a:t></a:t>
            </a:r>
            <a:r>
              <a:rPr lang="en-US" baseline="-25000" dirty="0">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 h</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0</a:t>
            </a:r>
            <a:r>
              <a:rPr lang="en-US" dirty="0">
                <a:ea typeface="ＭＳ Ｐゴシック" pitchFamily="-111" charset="-128"/>
                <a:cs typeface="ＭＳ Ｐゴシック" pitchFamily="-111" charset="-128"/>
              </a:rPr>
              <a:t>h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err="1">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sym typeface="Symbol" pitchFamily="-111" charset="2"/>
              </a:rPr>
              <a:t>h</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0</a:t>
            </a:r>
            <a:r>
              <a:rPr lang="en-US" dirty="0">
                <a:ea typeface="ＭＳ Ｐゴシック" pitchFamily="-111" charset="-128"/>
                <a:cs typeface="ＭＳ Ｐゴシック" pitchFamily="-111" charset="-128"/>
              </a:rPr>
              <a:t>h </a:t>
            </a:r>
            <a:r>
              <a:rPr lang="en-US" dirty="0">
                <a:ea typeface="ＭＳ Ｐゴシック" pitchFamily="-111" charset="-128"/>
                <a:cs typeface="ＭＳ Ｐゴシック" pitchFamily="-111" charset="-128"/>
                <a:sym typeface="Symbol" pitchFamily="-111" charset="2"/>
              </a:rPr>
              <a:t></a:t>
            </a:r>
            <a:r>
              <a:rPr lang="en-US" baseline="-25000" dirty="0">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h1</a:t>
            </a:r>
            <a:r>
              <a:rPr lang="en-US" baseline="30000"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0h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err="1">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sym typeface="Symbol" pitchFamily="-111" charset="2"/>
              </a:rPr>
              <a:t>h</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0</a:t>
            </a:r>
            <a:r>
              <a:rPr lang="en-US" dirty="0">
                <a:ea typeface="ＭＳ Ｐゴシック" pitchFamily="-111" charset="-128"/>
                <a:cs typeface="ＭＳ Ｐゴシック" pitchFamily="-111" charset="-128"/>
              </a:rPr>
              <a:t>h </a:t>
            </a:r>
            <a:r>
              <a:rPr lang="en-US" dirty="0" err="1">
                <a:ea typeface="ＭＳ Ｐゴシック" pitchFamily="-111" charset="-128"/>
                <a:cs typeface="ＭＳ Ｐゴシック" pitchFamily="-111" charset="-128"/>
                <a:sym typeface="Symbol" pitchFamily="-111" charset="2"/>
              </a:rPr>
              <a:t></a:t>
            </a:r>
            <a:r>
              <a:rPr lang="en-US" baseline="-25000" dirty="0" err="1">
                <a:ea typeface="ＭＳ Ｐゴシック" pitchFamily="-111" charset="-128"/>
                <a:cs typeface="ＭＳ Ｐゴシック" pitchFamily="-111" charset="-128"/>
                <a:sym typeface="Symbol" pitchFamily="-111" charset="2"/>
              </a:rPr>
              <a:t></a:t>
            </a:r>
            <a:r>
              <a:rPr lang="en-US" baseline="-25000" dirty="0">
                <a:ea typeface="ＭＳ Ｐゴシック" pitchFamily="-111" charset="-128"/>
                <a:cs typeface="ＭＳ Ｐゴシック" pitchFamily="-111" charset="-128"/>
                <a:sym typeface="Symbol" pitchFamily="-111" charset="2"/>
              </a:rPr>
              <a:t> (M)</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h1</a:t>
            </a:r>
            <a:r>
              <a:rPr lang="en-US" baseline="30000"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q</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0h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err="1">
                <a:ea typeface="ＭＳ Ｐゴシック" pitchFamily="-111" charset="-128"/>
                <a:cs typeface="ＭＳ Ｐゴシック" pitchFamily="-111" charset="-128"/>
                <a:sym typeface="Symbol" pitchFamily="-111" charset="2"/>
              </a:rPr>
              <a:t>(M</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rPr>
              <a:t>Can recast both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and </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 to ones over alphabet {</a:t>
            </a:r>
            <a:r>
              <a:rPr lang="en-US" dirty="0" err="1">
                <a:ea typeface="ＭＳ Ｐゴシック" pitchFamily="-111" charset="-128"/>
                <a:cs typeface="ＭＳ Ｐゴシック" pitchFamily="-111" charset="-128"/>
              </a:rPr>
              <a:t>a,b</a:t>
            </a:r>
            <a:r>
              <a:rPr lang="en-US" dirty="0">
                <a:ea typeface="ＭＳ Ｐゴシック" pitchFamily="-111" charset="-128"/>
                <a:cs typeface="ＭＳ Ｐゴシック" pitchFamily="-111" charset="-128"/>
              </a:rPr>
              <a:t>} or {0,1}. That is, a binary alphabet is sufficient for undecidability.</a:t>
            </a:r>
          </a:p>
        </p:txBody>
      </p:sp>
      <p:sp>
        <p:nvSpPr>
          <p:cNvPr id="523269" name="Date Placeholder 3"/>
          <p:cNvSpPr>
            <a:spLocks noGrp="1"/>
          </p:cNvSpPr>
          <p:nvPr>
            <p:ph type="dt" sz="quarter" idx="10"/>
          </p:nvPr>
        </p:nvSpPr>
        <p:spPr>
          <a:noFill/>
        </p:spPr>
        <p:txBody>
          <a:bodyPr/>
          <a:lstStyle/>
          <a:p>
            <a:fld id="{E3C8DDDF-15C8-364A-B44F-08465573337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232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55130628"/>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Formal Language</a:t>
            </a:r>
          </a:p>
        </p:txBody>
      </p:sp>
      <p:sp>
        <p:nvSpPr>
          <p:cNvPr id="533507"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Undecidability Continued</a:t>
            </a:r>
          </a:p>
          <a:p>
            <a:pPr eaLnBrk="1" hangingPunct="1"/>
            <a:r>
              <a:rPr lang="en-US">
                <a:ea typeface="ＭＳ Ｐゴシック" pitchFamily="-111" charset="-128"/>
                <a:cs typeface="ＭＳ Ｐゴシック" pitchFamily="-111" charset="-128"/>
              </a:rPr>
              <a:t>PCP and Traces</a:t>
            </a:r>
          </a:p>
        </p:txBody>
      </p:sp>
    </p:spTree>
    <p:extLst>
      <p:ext uri="{BB962C8B-B14F-4D97-AF65-F5344CB8AC3E}">
        <p14:creationId xmlns:p14="http://schemas.microsoft.com/office/powerpoint/2010/main" val="2611599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dirty="0">
                <a:latin typeface="Arial" charset="0"/>
                <a:ea typeface="MS PGothic" charset="0"/>
              </a:rPr>
              <a:t>Context-Free #2</a:t>
            </a:r>
          </a:p>
        </p:txBody>
      </p:sp>
      <p:sp>
        <p:nvSpPr>
          <p:cNvPr id="143363" name="Content Placeholder 2"/>
          <p:cNvSpPr>
            <a:spLocks noGrp="1"/>
          </p:cNvSpPr>
          <p:nvPr>
            <p:ph idx="1"/>
          </p:nvPr>
        </p:nvSpPr>
        <p:spPr/>
        <p:txBody>
          <a:bodyPr/>
          <a:lstStyle/>
          <a:p>
            <a:r>
              <a:rPr lang="en-US" dirty="0">
                <a:latin typeface="Arial" charset="0"/>
                <a:ea typeface="MS PGothic" charset="0"/>
              </a:rPr>
              <a:t>Context free grammars</a:t>
            </a:r>
          </a:p>
          <a:p>
            <a:pPr lvl="1"/>
            <a:r>
              <a:rPr lang="en-US" dirty="0">
                <a:latin typeface="Arial" charset="0"/>
                <a:ea typeface="MS PGothic" charset="0"/>
              </a:rPr>
              <a:t>Chomsky Normal Form</a:t>
            </a:r>
          </a:p>
          <a:p>
            <a:pPr lvl="2"/>
            <a:r>
              <a:rPr lang="en-US" dirty="0">
                <a:latin typeface="Arial" charset="0"/>
                <a:ea typeface="MS PGothic" charset="0"/>
              </a:rPr>
              <a:t>Remove lambda rules</a:t>
            </a:r>
          </a:p>
          <a:p>
            <a:pPr lvl="2"/>
            <a:r>
              <a:rPr lang="en-US" dirty="0">
                <a:latin typeface="Arial" charset="0"/>
                <a:ea typeface="MS PGothic" charset="0"/>
              </a:rPr>
              <a:t>Remove chain rules</a:t>
            </a:r>
          </a:p>
          <a:p>
            <a:pPr lvl="2"/>
            <a:r>
              <a:rPr lang="en-US" dirty="0">
                <a:latin typeface="Arial" charset="0"/>
                <a:ea typeface="MS PGothic" charset="0"/>
              </a:rPr>
              <a:t>Remove non-generating (unproductive) non-terminals (and rules)</a:t>
            </a:r>
          </a:p>
          <a:p>
            <a:pPr lvl="2"/>
            <a:r>
              <a:rPr lang="en-US" dirty="0">
                <a:latin typeface="Arial" charset="0"/>
                <a:ea typeface="MS PGothic" charset="0"/>
              </a:rPr>
              <a:t>Remove unreachable non-terminals (and rules)</a:t>
            </a:r>
          </a:p>
          <a:p>
            <a:pPr lvl="2"/>
            <a:r>
              <a:rPr lang="en-US" dirty="0">
                <a:latin typeface="Arial" charset="0"/>
                <a:ea typeface="MS PGothic" charset="0"/>
              </a:rPr>
              <a:t>Make </a:t>
            </a:r>
            <a:r>
              <a:rPr lang="en-US" dirty="0" err="1">
                <a:latin typeface="Arial" charset="0"/>
                <a:ea typeface="MS PGothic" charset="0"/>
              </a:rPr>
              <a:t>rhs</a:t>
            </a:r>
            <a:r>
              <a:rPr lang="en-US" dirty="0">
                <a:latin typeface="Arial" charset="0"/>
                <a:ea typeface="MS PGothic" charset="0"/>
              </a:rPr>
              <a:t> match CNF constraints</a:t>
            </a:r>
          </a:p>
          <a:p>
            <a:pPr lvl="1"/>
            <a:r>
              <a:rPr lang="en-US" sz="3200" dirty="0">
                <a:latin typeface="Arial" charset="0"/>
                <a:ea typeface="MS PGothic" charset="0"/>
              </a:rPr>
              <a:t>CKY algorithm</a:t>
            </a:r>
          </a:p>
        </p:txBody>
      </p:sp>
      <p:sp>
        <p:nvSpPr>
          <p:cNvPr id="143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24A7D7-A1A8-4A4E-93B6-865EE63E4354}" type="datetime1">
              <a:rPr lang="en-US" smtClean="0"/>
              <a:t>4/7/19</a:t>
            </a:fld>
            <a:endParaRPr lang="en-US"/>
          </a:p>
        </p:txBody>
      </p:sp>
      <p:sp>
        <p:nvSpPr>
          <p:cNvPr id="143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CC1B93-326F-B448-81E0-0B08F29DFDF2}" type="slidenum">
              <a:rPr lang="en-US"/>
              <a:pPr/>
              <a:t>45</a:t>
            </a:fld>
            <a:endParaRPr lang="en-US"/>
          </a:p>
        </p:txBody>
      </p:sp>
      <p:sp>
        <p:nvSpPr>
          <p:cNvPr id="7" name="Footer Placeholder 2">
            <a:extLst>
              <a:ext uri="{FF2B5EF4-FFF2-40B4-BE49-F238E27FC236}">
                <a16:creationId xmlns:a16="http://schemas.microsoft.com/office/drawing/2014/main" id="{090BD218-D76F-9844-9956-014888C984E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593866488"/>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Number Placeholder 5"/>
          <p:cNvSpPr>
            <a:spLocks noGrp="1"/>
          </p:cNvSpPr>
          <p:nvPr>
            <p:ph type="sldNum" sz="quarter" idx="12"/>
          </p:nvPr>
        </p:nvSpPr>
        <p:spPr>
          <a:noFill/>
        </p:spPr>
        <p:txBody>
          <a:bodyPr/>
          <a:lstStyle/>
          <a:p>
            <a:pPr eaLnBrk="1" hangingPunct="1"/>
            <a:fld id="{88D06ADA-2737-6741-A547-A47F43A74B36}" type="slidenum">
              <a:rPr lang="en-US">
                <a:latin typeface="Arial" pitchFamily="-111" charset="0"/>
                <a:ea typeface="ＭＳ Ｐゴシック" pitchFamily="-111" charset="-128"/>
                <a:cs typeface="ＭＳ Ｐゴシック" pitchFamily="-111" charset="-128"/>
              </a:rPr>
              <a:pPr eaLnBrk="1" hangingPunct="1"/>
              <a:t>450</a:t>
            </a:fld>
            <a:endParaRPr lang="en-US">
              <a:latin typeface="Arial" pitchFamily="-111" charset="0"/>
              <a:ea typeface="ＭＳ Ｐゴシック" pitchFamily="-111" charset="-128"/>
              <a:cs typeface="ＭＳ Ｐゴシック" pitchFamily="-111" charset="-128"/>
            </a:endParaRPr>
          </a:p>
        </p:txBody>
      </p:sp>
      <p:sp>
        <p:nvSpPr>
          <p:cNvPr id="535555"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Post Correspondence Problem</a:t>
            </a:r>
          </a:p>
        </p:txBody>
      </p:sp>
      <p:sp>
        <p:nvSpPr>
          <p:cNvPr id="535556" name="Rectangle 3"/>
          <p:cNvSpPr>
            <a:spLocks noGrp="1" noChangeArrowheads="1"/>
          </p:cNvSpPr>
          <p:nvPr>
            <p:ph type="body" idx="1"/>
          </p:nvPr>
        </p:nvSpPr>
        <p:spPr/>
        <p:txBody>
          <a:bodyPr/>
          <a:lstStyle/>
          <a:p>
            <a:pPr eaLnBrk="1" hangingPunct="1">
              <a:lnSpc>
                <a:spcPct val="80000"/>
              </a:lnSpc>
            </a:pPr>
            <a:r>
              <a:rPr lang="en-US" sz="2400">
                <a:ea typeface="ＭＳ Ｐゴシック" pitchFamily="-111" charset="-128"/>
                <a:cs typeface="ＭＳ Ｐゴシック" pitchFamily="-111" charset="-128"/>
              </a:rPr>
              <a:t>Many problems related to grammars can be shown to be no more complex than the Post Correspondence Problem (PCP).  </a:t>
            </a:r>
          </a:p>
          <a:p>
            <a:pPr eaLnBrk="1" hangingPunct="1">
              <a:lnSpc>
                <a:spcPct val="80000"/>
              </a:lnSpc>
            </a:pPr>
            <a:r>
              <a:rPr lang="en-US" sz="2400">
                <a:ea typeface="ＭＳ Ｐゴシック" pitchFamily="-111" charset="-128"/>
                <a:cs typeface="ＭＳ Ｐゴシック" pitchFamily="-111" charset="-128"/>
              </a:rPr>
              <a:t>Each instance of PCP is denoted: Given n&gt;0,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 finite alphabet, and two n-tuples of words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x</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x</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 ( y</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y</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 over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does there exist a sequence i</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i</a:t>
            </a:r>
            <a:r>
              <a:rPr lang="en-US" sz="2400" baseline="-25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 k&gt;0, 1 ≤ i</a:t>
            </a:r>
            <a:r>
              <a:rPr lang="en-US" sz="2400" baseline="-25000">
                <a:ea typeface="ＭＳ Ｐゴシック" pitchFamily="-111" charset="-128"/>
                <a:cs typeface="ＭＳ Ｐゴシック" pitchFamily="-111" charset="-128"/>
              </a:rPr>
              <a:t>j</a:t>
            </a:r>
            <a:r>
              <a:rPr lang="en-US" sz="2400">
                <a:ea typeface="ＭＳ Ｐゴシック" pitchFamily="-111" charset="-128"/>
                <a:cs typeface="ＭＳ Ｐゴシック" pitchFamily="-111" charset="-128"/>
              </a:rPr>
              <a:t> ≤ n, such that</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x</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x</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 y</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y</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  </a:t>
            </a:r>
          </a:p>
          <a:p>
            <a:pPr eaLnBrk="1" hangingPunct="1">
              <a:lnSpc>
                <a:spcPct val="80000"/>
              </a:lnSpc>
            </a:pPr>
            <a:r>
              <a:rPr lang="en-US" sz="2400">
                <a:ea typeface="ＭＳ Ｐゴシック" pitchFamily="-111" charset="-128"/>
                <a:cs typeface="ＭＳ Ｐゴシック" pitchFamily="-111" charset="-128"/>
              </a:rPr>
              <a:t>Example of PCP: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n = 3,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 { a , b }, ( a b a , b b , a ),  ( b a b , b , b a a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Solution 2 , 3, 1 , 2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b b   a   a b a   b b   =   b   b a a   b a b   b</a:t>
            </a:r>
          </a:p>
        </p:txBody>
      </p:sp>
      <p:sp>
        <p:nvSpPr>
          <p:cNvPr id="535557" name="Date Placeholder 3"/>
          <p:cNvSpPr>
            <a:spLocks noGrp="1"/>
          </p:cNvSpPr>
          <p:nvPr>
            <p:ph type="dt" sz="quarter" idx="10"/>
          </p:nvPr>
        </p:nvSpPr>
        <p:spPr>
          <a:noFill/>
        </p:spPr>
        <p:txBody>
          <a:bodyPr/>
          <a:lstStyle/>
          <a:p>
            <a:fld id="{4ADF26D0-ED08-7645-AD88-CB31AA67BF3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355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558101799"/>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451</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PCP Example#2</a:t>
            </a:r>
          </a:p>
        </p:txBody>
      </p:sp>
      <p:sp>
        <p:nvSpPr>
          <p:cNvPr id="537604"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Start with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a:t>
            </a:r>
          </a:p>
          <a:p>
            <a:pPr lvl="1" eaLnBrk="1" hangingPunct="1"/>
            <a:r>
              <a:rPr lang="en-US" dirty="0"/>
              <a:t>aba </a:t>
            </a:r>
            <a:r>
              <a:rPr lang="en-US" dirty="0">
                <a:sym typeface="Symbol" pitchFamily="-111" charset="2"/>
              </a:rPr>
              <a:t> </a:t>
            </a:r>
            <a:r>
              <a:rPr lang="en-US" dirty="0" err="1">
                <a:sym typeface="Symbol" pitchFamily="-111" charset="2"/>
              </a:rPr>
              <a:t>ab</a:t>
            </a:r>
            <a:r>
              <a:rPr lang="en-US" dirty="0">
                <a:sym typeface="Symbol" pitchFamily="-111" charset="2"/>
              </a:rPr>
              <a:t>; a  </a:t>
            </a:r>
            <a:r>
              <a:rPr lang="en-US" dirty="0" err="1">
                <a:sym typeface="Symbol" pitchFamily="-111" charset="2"/>
              </a:rPr>
              <a:t>aa</a:t>
            </a:r>
            <a:r>
              <a:rPr lang="en-US" dirty="0">
                <a:sym typeface="Symbol" pitchFamily="-111" charset="2"/>
              </a:rPr>
              <a:t>; b  a</a:t>
            </a:r>
          </a:p>
          <a:p>
            <a:pPr lvl="1" eaLnBrk="1" hangingPunct="1"/>
            <a:r>
              <a:rPr lang="en-US" dirty="0">
                <a:sym typeface="Symbol" pitchFamily="-111" charset="2"/>
              </a:rPr>
              <a:t>Instance of word problem: </a:t>
            </a:r>
            <a:r>
              <a:rPr lang="en-US" dirty="0" err="1">
                <a:sym typeface="Symbol" pitchFamily="-111" charset="2"/>
              </a:rPr>
              <a:t>bbbb</a:t>
            </a:r>
            <a:r>
              <a:rPr lang="en-US" dirty="0">
                <a:sym typeface="Symbol" pitchFamily="-111" charset="2"/>
              </a:rPr>
              <a:t> *? </a:t>
            </a:r>
            <a:r>
              <a:rPr lang="en-US" dirty="0" err="1">
                <a:sym typeface="Symbol" pitchFamily="-111" charset="2"/>
              </a:rPr>
              <a:t>aa</a:t>
            </a:r>
            <a:endParaRPr lang="en-US" dirty="0">
              <a:sym typeface="Symbol" pitchFamily="-111" charset="2"/>
            </a:endParaRPr>
          </a:p>
          <a:p>
            <a:pPr eaLnBrk="1" hangingPunct="1"/>
            <a:r>
              <a:rPr lang="en-US" dirty="0">
                <a:ea typeface="ＭＳ Ｐゴシック" pitchFamily="-111" charset="-128"/>
                <a:cs typeface="ＭＳ Ｐゴシック" pitchFamily="-111" charset="-128"/>
                <a:sym typeface="Symbol" pitchFamily="-111" charset="2"/>
              </a:rPr>
              <a:t>Convert to PCP</a:t>
            </a:r>
          </a:p>
          <a:p>
            <a:pPr lvl="1" eaLnBrk="1" hangingPunct="1"/>
            <a:r>
              <a:rPr lang="en-US" dirty="0">
                <a:sym typeface="Symbol" pitchFamily="-111" charset="2"/>
              </a:rPr>
              <a:t>[</a:t>
            </a:r>
            <a:r>
              <a:rPr lang="en-US" dirty="0" err="1">
                <a:sym typeface="Symbol" pitchFamily="-111" charset="2"/>
              </a:rPr>
              <a:t>bbbb</a:t>
            </a:r>
            <a:r>
              <a:rPr lang="en-US" dirty="0">
                <a:sym typeface="Symbol" pitchFamily="-111" charset="2"/>
              </a:rPr>
              <a:t>*	</a:t>
            </a:r>
            <a:r>
              <a:rPr lang="en-US" dirty="0" err="1">
                <a:sym typeface="Symbol" pitchFamily="-111" charset="2"/>
              </a:rPr>
              <a:t>ab</a:t>
            </a:r>
            <a:r>
              <a:rPr lang="en-US" dirty="0">
                <a:sym typeface="Symbol" pitchFamily="-111" charset="2"/>
              </a:rPr>
              <a:t>	</a:t>
            </a:r>
            <a:r>
              <a:rPr lang="en-US" u="sng" dirty="0" err="1">
                <a:sym typeface="Symbol" pitchFamily="-111" charset="2"/>
              </a:rPr>
              <a:t>ab</a:t>
            </a:r>
            <a:r>
              <a:rPr lang="en-US" dirty="0">
                <a:sym typeface="Symbol" pitchFamily="-111" charset="2"/>
              </a:rPr>
              <a:t>	</a:t>
            </a:r>
            <a:r>
              <a:rPr lang="en-US" dirty="0" err="1">
                <a:sym typeface="Symbol" pitchFamily="-111" charset="2"/>
              </a:rPr>
              <a:t>aa</a:t>
            </a:r>
            <a:r>
              <a:rPr lang="en-US" dirty="0">
                <a:sym typeface="Symbol" pitchFamily="-111" charset="2"/>
              </a:rPr>
              <a:t>	</a:t>
            </a:r>
            <a:r>
              <a:rPr lang="en-US" u="sng" dirty="0" err="1">
                <a:sym typeface="Symbol" pitchFamily="-111" charset="2"/>
              </a:rPr>
              <a:t>aa</a:t>
            </a:r>
            <a:r>
              <a:rPr lang="en-US" dirty="0">
                <a:sym typeface="Symbol" pitchFamily="-111" charset="2"/>
              </a:rPr>
              <a:t>	a	</a:t>
            </a:r>
            <a:r>
              <a:rPr lang="en-US" u="sng" dirty="0">
                <a:sym typeface="Symbol" pitchFamily="-111" charset="2"/>
              </a:rPr>
              <a:t>a</a:t>
            </a:r>
            <a:r>
              <a:rPr lang="en-US" dirty="0">
                <a:sym typeface="Symbol" pitchFamily="-111" charset="2"/>
              </a:rPr>
              <a:t>	]</a:t>
            </a:r>
          </a:p>
          <a:p>
            <a:pPr lvl="1" eaLnBrk="1" hangingPunct="1">
              <a:buFontTx/>
              <a:buNone/>
            </a:pPr>
            <a:r>
              <a:rPr lang="en-US" dirty="0">
                <a:sym typeface="Symbol" pitchFamily="-111" charset="2"/>
              </a:rPr>
              <a:t>	[		</a:t>
            </a:r>
            <a:r>
              <a:rPr lang="en-US" u="sng" dirty="0">
                <a:sym typeface="Symbol" pitchFamily="-111" charset="2"/>
              </a:rPr>
              <a:t>aba</a:t>
            </a:r>
            <a:r>
              <a:rPr lang="en-US" dirty="0">
                <a:sym typeface="Symbol" pitchFamily="-111" charset="2"/>
              </a:rPr>
              <a:t>	aba	</a:t>
            </a:r>
            <a:r>
              <a:rPr lang="en-US" u="sng" dirty="0">
                <a:sym typeface="Symbol" pitchFamily="-111" charset="2"/>
              </a:rPr>
              <a:t>a</a:t>
            </a:r>
            <a:r>
              <a:rPr lang="en-US" dirty="0">
                <a:sym typeface="Symbol" pitchFamily="-111" charset="2"/>
              </a:rPr>
              <a:t>	a	</a:t>
            </a:r>
            <a:r>
              <a:rPr lang="en-US" u="sng" dirty="0">
                <a:sym typeface="Symbol" pitchFamily="-111" charset="2"/>
              </a:rPr>
              <a:t>b</a:t>
            </a:r>
            <a:r>
              <a:rPr lang="en-US" dirty="0">
                <a:sym typeface="Symbol" pitchFamily="-111" charset="2"/>
              </a:rPr>
              <a:t>	b	</a:t>
            </a:r>
            <a:r>
              <a:rPr lang="en-US" u="sng" dirty="0">
                <a:sym typeface="Symbol" pitchFamily="-111" charset="2"/>
              </a:rPr>
              <a:t>*</a:t>
            </a:r>
            <a:r>
              <a:rPr lang="en-US" dirty="0" err="1">
                <a:sym typeface="Symbol" pitchFamily="-111" charset="2"/>
              </a:rPr>
              <a:t>aa</a:t>
            </a:r>
            <a:r>
              <a:rPr lang="en-US" dirty="0">
                <a:sym typeface="Symbol" pitchFamily="-111" charset="2"/>
              </a:rPr>
              <a:t>]</a:t>
            </a:r>
          </a:p>
          <a:p>
            <a:pPr lvl="1" eaLnBrk="1" hangingPunct="1"/>
            <a:r>
              <a:rPr lang="en-US" dirty="0">
                <a:sym typeface="Symbol" pitchFamily="-111" charset="2"/>
              </a:rPr>
              <a:t>And 	*	</a:t>
            </a:r>
            <a:r>
              <a:rPr lang="en-US" u="sng" dirty="0">
                <a:sym typeface="Symbol" pitchFamily="-111" charset="2"/>
              </a:rPr>
              <a:t>*</a:t>
            </a:r>
            <a:r>
              <a:rPr lang="en-US" dirty="0">
                <a:sym typeface="Symbol" pitchFamily="-111" charset="2"/>
              </a:rPr>
              <a:t>	a	</a:t>
            </a:r>
            <a:r>
              <a:rPr lang="en-US" u="sng" dirty="0">
                <a:sym typeface="Symbol" pitchFamily="-111" charset="2"/>
              </a:rPr>
              <a:t>a</a:t>
            </a:r>
            <a:r>
              <a:rPr lang="en-US" dirty="0">
                <a:sym typeface="Symbol" pitchFamily="-111" charset="2"/>
              </a:rPr>
              <a:t>	b	</a:t>
            </a:r>
            <a:r>
              <a:rPr lang="en-US" u="sng" dirty="0">
                <a:sym typeface="Symbol" pitchFamily="-111" charset="2"/>
              </a:rPr>
              <a:t>b</a:t>
            </a:r>
          </a:p>
          <a:p>
            <a:pPr lvl="1" eaLnBrk="1" hangingPunct="1">
              <a:buFontTx/>
              <a:buNone/>
            </a:pPr>
            <a:r>
              <a:rPr lang="en-US" dirty="0">
                <a:sym typeface="Symbol" pitchFamily="-111" charset="2"/>
              </a:rPr>
              <a:t>		 	</a:t>
            </a:r>
            <a:r>
              <a:rPr lang="en-US" u="sng" dirty="0">
                <a:sym typeface="Symbol" pitchFamily="-111" charset="2"/>
              </a:rPr>
              <a:t>*</a:t>
            </a:r>
            <a:r>
              <a:rPr lang="en-US" dirty="0">
                <a:sym typeface="Symbol" pitchFamily="-111" charset="2"/>
              </a:rPr>
              <a:t>	*	</a:t>
            </a:r>
            <a:r>
              <a:rPr lang="en-US" u="sng" dirty="0">
                <a:sym typeface="Symbol" pitchFamily="-111" charset="2"/>
              </a:rPr>
              <a:t>a</a:t>
            </a:r>
            <a:r>
              <a:rPr lang="en-US" dirty="0">
                <a:sym typeface="Symbol" pitchFamily="-111" charset="2"/>
              </a:rPr>
              <a:t>	a	</a:t>
            </a:r>
            <a:r>
              <a:rPr lang="en-US" u="sng" dirty="0">
                <a:sym typeface="Symbol" pitchFamily="-111" charset="2"/>
              </a:rPr>
              <a:t>b</a:t>
            </a:r>
            <a:r>
              <a:rPr lang="en-US" dirty="0">
                <a:sym typeface="Symbol" pitchFamily="-111" charset="2"/>
              </a:rPr>
              <a:t>	b</a:t>
            </a:r>
            <a:endParaRPr lang="en-US" u="sng" dirty="0">
              <a:sym typeface="Symbol" pitchFamily="-111" charset="2"/>
            </a:endParaRPr>
          </a:p>
        </p:txBody>
      </p:sp>
      <p:sp>
        <p:nvSpPr>
          <p:cNvPr id="537605" name="Date Placeholder 3"/>
          <p:cNvSpPr>
            <a:spLocks noGrp="1"/>
          </p:cNvSpPr>
          <p:nvPr>
            <p:ph type="dt" sz="quarter" idx="10"/>
          </p:nvPr>
        </p:nvSpPr>
        <p:spPr>
          <a:noFill/>
        </p:spPr>
        <p:txBody>
          <a:bodyPr/>
          <a:lstStyle/>
          <a:p>
            <a:fld id="{5B518E2B-4993-604C-AFB6-B464DD912DE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365681990"/>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Number Placeholder 5"/>
          <p:cNvSpPr>
            <a:spLocks noGrp="1"/>
          </p:cNvSpPr>
          <p:nvPr>
            <p:ph type="sldNum" sz="quarter" idx="12"/>
          </p:nvPr>
        </p:nvSpPr>
        <p:spPr>
          <a:noFill/>
        </p:spPr>
        <p:txBody>
          <a:bodyPr/>
          <a:lstStyle/>
          <a:p>
            <a:pPr eaLnBrk="1" hangingPunct="1"/>
            <a:fld id="{AA02BC13-BA0D-1D40-8A4A-721D93F79F07}" type="slidenum">
              <a:rPr lang="en-US">
                <a:latin typeface="Arial" pitchFamily="-111" charset="0"/>
                <a:ea typeface="ＭＳ Ｐゴシック" pitchFamily="-111" charset="-128"/>
                <a:cs typeface="ＭＳ Ｐゴシック" pitchFamily="-111" charset="-128"/>
              </a:rPr>
              <a:pPr eaLnBrk="1" hangingPunct="1"/>
              <a:t>452</a:t>
            </a:fld>
            <a:endParaRPr lang="en-US">
              <a:latin typeface="Arial" pitchFamily="-111" charset="0"/>
              <a:ea typeface="ＭＳ Ｐゴシック" pitchFamily="-111" charset="-128"/>
              <a:cs typeface="ＭＳ Ｐゴシック" pitchFamily="-111" charset="-128"/>
            </a:endParaRPr>
          </a:p>
        </p:txBody>
      </p:sp>
      <p:sp>
        <p:nvSpPr>
          <p:cNvPr id="539651"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How PCP Construction Works?</a:t>
            </a:r>
          </a:p>
        </p:txBody>
      </p:sp>
      <p:sp>
        <p:nvSpPr>
          <p:cNvPr id="539652"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Using underscored letters avoids solutions that don’t relate to word problem instance. E.g.,</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aba	a</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	aa</a:t>
            </a:r>
          </a:p>
          <a:p>
            <a:pPr eaLnBrk="1" hangingPunct="1">
              <a:lnSpc>
                <a:spcPct val="90000"/>
              </a:lnSpc>
            </a:pPr>
            <a:r>
              <a:rPr lang="en-US">
                <a:ea typeface="ＭＳ Ｐゴシック" pitchFamily="-111" charset="-128"/>
                <a:cs typeface="ＭＳ Ｐゴシック" pitchFamily="-111" charset="-128"/>
              </a:rPr>
              <a:t>Top row insures start with [W</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insures end with </a:t>
            </a:r>
            <a:r>
              <a:rPr lang="en-US" u="sng">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W</a:t>
            </a:r>
            <a:r>
              <a:rPr lang="en-US" baseline="-25000">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matches W</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while top matches W</a:t>
            </a:r>
            <a:r>
              <a:rPr lang="en-US" baseline="-25000">
                <a:ea typeface="ＭＳ Ｐゴシック" pitchFamily="-111" charset="-128"/>
                <a:cs typeface="ＭＳ Ｐゴシック" pitchFamily="-111" charset="-128"/>
              </a:rPr>
              <a:t>i+1</a:t>
            </a:r>
            <a:r>
              <a:rPr lang="en-US">
                <a:ea typeface="ＭＳ Ｐゴシック" pitchFamily="-111" charset="-128"/>
                <a:cs typeface="ＭＳ Ｐゴシック" pitchFamily="-111" charset="-128"/>
              </a:rPr>
              <a:t> (one is underscored)</a:t>
            </a:r>
            <a:endParaRPr lang="en-US" baseline="-25000">
              <a:ea typeface="ＭＳ Ｐゴシック" pitchFamily="-111" charset="-128"/>
              <a:cs typeface="ＭＳ Ｐゴシック" pitchFamily="-111" charset="-128"/>
            </a:endParaRPr>
          </a:p>
        </p:txBody>
      </p:sp>
      <p:sp>
        <p:nvSpPr>
          <p:cNvPr id="539653" name="Date Placeholder 3"/>
          <p:cNvSpPr>
            <a:spLocks noGrp="1"/>
          </p:cNvSpPr>
          <p:nvPr>
            <p:ph type="dt" sz="quarter" idx="10"/>
          </p:nvPr>
        </p:nvSpPr>
        <p:spPr>
          <a:noFill/>
        </p:spPr>
        <p:txBody>
          <a:bodyPr/>
          <a:lstStyle/>
          <a:p>
            <a:fld id="{5222F660-D271-9348-A087-47C2522C04B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396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285134465"/>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Number Placeholder 5"/>
          <p:cNvSpPr>
            <a:spLocks noGrp="1"/>
          </p:cNvSpPr>
          <p:nvPr>
            <p:ph type="sldNum" sz="quarter" idx="12"/>
          </p:nvPr>
        </p:nvSpPr>
        <p:spPr>
          <a:noFill/>
        </p:spPr>
        <p:txBody>
          <a:bodyPr/>
          <a:lstStyle/>
          <a:p>
            <a:pPr eaLnBrk="1" hangingPunct="1"/>
            <a:fld id="{73A1EAC3-ABE9-744F-B84D-D7F88A20E6B6}" type="slidenum">
              <a:rPr lang="en-US">
                <a:latin typeface="Arial" pitchFamily="-111" charset="0"/>
                <a:ea typeface="ＭＳ Ｐゴシック" pitchFamily="-111" charset="-128"/>
                <a:cs typeface="ＭＳ Ｐゴシック" pitchFamily="-111" charset="-128"/>
              </a:rPr>
              <a:pPr eaLnBrk="1" hangingPunct="1"/>
              <a:t>453</a:t>
            </a:fld>
            <a:endParaRPr lang="en-US">
              <a:latin typeface="Arial" pitchFamily="-111" charset="0"/>
              <a:ea typeface="ＭＳ Ｐゴシック" pitchFamily="-111" charset="-128"/>
              <a:cs typeface="ＭＳ Ｐゴシック" pitchFamily="-111" charset="-128"/>
            </a:endParaRPr>
          </a:p>
        </p:txBody>
      </p:sp>
      <p:sp>
        <p:nvSpPr>
          <p:cNvPr id="54169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Ambiguity of CFG</a:t>
            </a:r>
          </a:p>
        </p:txBody>
      </p:sp>
      <p:sp>
        <p:nvSpPr>
          <p:cNvPr id="541700"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Problem to determine if an arbitrary CFG is ambiguous </a:t>
            </a:r>
          </a:p>
          <a:p>
            <a:pPr lvl="1" eaLnBrk="1" hangingPunct="1">
              <a:lnSpc>
                <a:spcPct val="90000"/>
              </a:lnSpc>
              <a:buFontTx/>
              <a:buNone/>
            </a:pPr>
            <a:r>
              <a:rPr lang="en-US" b="1"/>
              <a:t>S	</a:t>
            </a:r>
            <a:r>
              <a:rPr lang="en-US" b="1">
                <a:sym typeface="Symbol" pitchFamily="-111" charset="2"/>
              </a:rPr>
              <a:t> </a:t>
            </a:r>
            <a:r>
              <a:rPr lang="en-US" b="1"/>
              <a:t>A  |  B</a:t>
            </a:r>
          </a:p>
          <a:p>
            <a:pPr lvl="1" eaLnBrk="1" hangingPunct="1">
              <a:lnSpc>
                <a:spcPct val="90000"/>
              </a:lnSpc>
              <a:buFontTx/>
              <a:buNone/>
            </a:pPr>
            <a:r>
              <a:rPr lang="en-US" b="1"/>
              <a:t>A	</a:t>
            </a:r>
            <a:r>
              <a:rPr lang="en-US" b="1">
                <a:sym typeface="Symbol" pitchFamily="-111" charset="2"/>
              </a:rPr>
              <a:t> </a:t>
            </a:r>
            <a:r>
              <a:rPr lang="en-US" b="1"/>
              <a:t>x</a:t>
            </a:r>
            <a:r>
              <a:rPr lang="en-US" b="1" baseline="-25000"/>
              <a:t>i</a:t>
            </a:r>
            <a:r>
              <a:rPr lang="en-US" b="1"/>
              <a:t> A [i]  |   x</a:t>
            </a:r>
            <a:r>
              <a:rPr lang="en-US" b="1" baseline="-25000"/>
              <a:t>i</a:t>
            </a:r>
            <a:r>
              <a:rPr lang="en-US" b="1"/>
              <a:t> [i]		1 ≤ i ≤ n</a:t>
            </a:r>
          </a:p>
          <a:p>
            <a:pPr lvl="1" eaLnBrk="1" hangingPunct="1">
              <a:lnSpc>
                <a:spcPct val="90000"/>
              </a:lnSpc>
              <a:buFontTx/>
              <a:buNone/>
            </a:pPr>
            <a:r>
              <a:rPr lang="en-US" b="1"/>
              <a:t>B	</a:t>
            </a:r>
            <a:r>
              <a:rPr lang="en-US" b="1">
                <a:sym typeface="Symbol" pitchFamily="-111" charset="2"/>
              </a:rPr>
              <a:t> </a:t>
            </a:r>
            <a:r>
              <a:rPr lang="en-US" b="1"/>
              <a:t>y</a:t>
            </a:r>
            <a:r>
              <a:rPr lang="en-US" b="1" baseline="-25000"/>
              <a:t>i</a:t>
            </a:r>
            <a:r>
              <a:rPr lang="en-US" b="1"/>
              <a:t> B [i]  |   y</a:t>
            </a:r>
            <a:r>
              <a:rPr lang="en-US" b="1" baseline="-25000"/>
              <a:t>i</a:t>
            </a:r>
            <a:r>
              <a:rPr lang="en-US" b="1"/>
              <a:t> [i]		1 ≤ i ≤ n</a:t>
            </a:r>
          </a:p>
          <a:p>
            <a:pPr lvl="1" eaLnBrk="1" hangingPunct="1">
              <a:lnSpc>
                <a:spcPct val="90000"/>
              </a:lnSpc>
              <a:buFontTx/>
              <a:buNone/>
            </a:pPr>
            <a:r>
              <a:rPr lang="en-US" b="1"/>
              <a:t>A</a:t>
            </a:r>
            <a:r>
              <a:rPr lang="en-US" b="1" i="1"/>
              <a:t> </a:t>
            </a:r>
            <a:r>
              <a:rPr lang="en-US" b="1">
                <a:sym typeface="Symbol" pitchFamily="-111" charset="2"/>
              </a:rPr>
              <a:t></a:t>
            </a:r>
            <a:r>
              <a:rPr lang="en-US" b="1">
                <a:ea typeface="Arial" pitchFamily="-111" charset="0"/>
                <a:cs typeface="Arial" pitchFamily="-111" charset="0"/>
                <a:sym typeface="Symbol" pitchFamily="-111" charset="2"/>
              </a:rPr>
              <a:t>*</a:t>
            </a:r>
            <a:r>
              <a:rPr lang="en-US" b="1"/>
              <a:t>  x</a:t>
            </a:r>
            <a:r>
              <a:rPr lang="en-US" b="1" baseline="-25000"/>
              <a:t>i</a:t>
            </a:r>
            <a:r>
              <a:rPr lang="en-US" b="1" baseline="-40000"/>
              <a:t>1</a:t>
            </a:r>
            <a:r>
              <a:rPr lang="en-US" b="1"/>
              <a:t> … x</a:t>
            </a:r>
            <a:r>
              <a:rPr lang="en-US" b="1" baseline="-25000"/>
              <a:t>i</a:t>
            </a:r>
            <a:r>
              <a:rPr lang="en-US" b="1" baseline="-40000"/>
              <a:t>k</a:t>
            </a:r>
            <a:r>
              <a:rPr lang="en-US" b="1"/>
              <a:t> [i</a:t>
            </a:r>
            <a:r>
              <a:rPr lang="en-US" b="1" baseline="-25000"/>
              <a:t>k</a:t>
            </a:r>
            <a:r>
              <a:rPr lang="en-US" b="1"/>
              <a:t>] … [i</a:t>
            </a:r>
            <a:r>
              <a:rPr lang="en-US" b="1" baseline="-25000"/>
              <a:t>1</a:t>
            </a:r>
            <a:r>
              <a:rPr lang="en-US" b="1"/>
              <a:t>]		k &gt; 0</a:t>
            </a:r>
          </a:p>
          <a:p>
            <a:pPr lvl="1" eaLnBrk="1" hangingPunct="1">
              <a:lnSpc>
                <a:spcPct val="90000"/>
              </a:lnSpc>
              <a:buFontTx/>
              <a:buNone/>
            </a:pPr>
            <a:r>
              <a:rPr lang="en-US" b="1"/>
              <a:t>B </a:t>
            </a:r>
            <a:r>
              <a:rPr lang="en-US" b="1">
                <a:sym typeface="Symbol" pitchFamily="-111" charset="2"/>
              </a:rPr>
              <a:t></a:t>
            </a:r>
            <a:r>
              <a:rPr lang="en-US" b="1">
                <a:ea typeface="Arial" pitchFamily="-111" charset="0"/>
                <a:cs typeface="Arial" pitchFamily="-111" charset="0"/>
                <a:sym typeface="Symbol" pitchFamily="-111" charset="2"/>
              </a:rPr>
              <a:t>*</a:t>
            </a:r>
            <a:r>
              <a:rPr lang="en-US" b="1"/>
              <a:t> y</a:t>
            </a:r>
            <a:r>
              <a:rPr lang="en-US" b="1" baseline="-25000"/>
              <a:t>i</a:t>
            </a:r>
            <a:r>
              <a:rPr lang="en-US" b="1" baseline="-40000"/>
              <a:t>1</a:t>
            </a:r>
            <a:r>
              <a:rPr lang="en-US" b="1"/>
              <a:t> … y</a:t>
            </a:r>
            <a:r>
              <a:rPr lang="en-US" b="1" baseline="-25000"/>
              <a:t>i</a:t>
            </a:r>
            <a:r>
              <a:rPr lang="en-US" b="1" baseline="-40000"/>
              <a:t>k</a:t>
            </a:r>
            <a:r>
              <a:rPr lang="en-US" b="1"/>
              <a:t> [i</a:t>
            </a:r>
            <a:r>
              <a:rPr lang="en-US" b="1" baseline="-25000"/>
              <a:t>k</a:t>
            </a:r>
            <a:r>
              <a:rPr lang="en-US" b="1"/>
              <a:t>] … [i</a:t>
            </a:r>
            <a:r>
              <a:rPr lang="en-US" b="1" baseline="-25000"/>
              <a:t>1</a:t>
            </a:r>
            <a:r>
              <a:rPr lang="en-US" b="1"/>
              <a:t>]		k &gt; 0</a:t>
            </a:r>
          </a:p>
          <a:p>
            <a:pPr eaLnBrk="1" hangingPunct="1">
              <a:lnSpc>
                <a:spcPct val="90000"/>
              </a:lnSpc>
            </a:pPr>
            <a:r>
              <a:rPr lang="en-US">
                <a:ea typeface="ＭＳ Ｐゴシック" pitchFamily="-111" charset="-128"/>
                <a:cs typeface="ＭＳ Ｐゴシック" pitchFamily="-111" charset="-128"/>
              </a:rPr>
              <a:t>Ambiguous if and only if there is a solution to this PCP instance. </a:t>
            </a:r>
          </a:p>
        </p:txBody>
      </p:sp>
      <p:sp>
        <p:nvSpPr>
          <p:cNvPr id="541701" name="Date Placeholder 3"/>
          <p:cNvSpPr>
            <a:spLocks noGrp="1"/>
          </p:cNvSpPr>
          <p:nvPr>
            <p:ph type="dt" sz="quarter" idx="10"/>
          </p:nvPr>
        </p:nvSpPr>
        <p:spPr>
          <a:noFill/>
        </p:spPr>
        <p:txBody>
          <a:bodyPr/>
          <a:lstStyle/>
          <a:p>
            <a:fld id="{3ACFFABD-3D3A-134A-B303-1341B7B63FB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417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552803592"/>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Slide Number Placeholder 5"/>
          <p:cNvSpPr>
            <a:spLocks noGrp="1"/>
          </p:cNvSpPr>
          <p:nvPr>
            <p:ph type="sldNum" sz="quarter" idx="12"/>
          </p:nvPr>
        </p:nvSpPr>
        <p:spPr>
          <a:noFill/>
        </p:spPr>
        <p:txBody>
          <a:bodyPr/>
          <a:lstStyle/>
          <a:p>
            <a:pPr eaLnBrk="1" hangingPunct="1"/>
            <a:fld id="{2AD8FD46-B7D3-FE4C-B4DA-A7683DFCDB0E}" type="slidenum">
              <a:rPr lang="en-US">
                <a:latin typeface="Arial" pitchFamily="-111" charset="0"/>
                <a:ea typeface="ＭＳ Ｐゴシック" pitchFamily="-111" charset="-128"/>
                <a:cs typeface="ＭＳ Ｐゴシック" pitchFamily="-111" charset="-128"/>
              </a:rPr>
              <a:pPr eaLnBrk="1" hangingPunct="1"/>
              <a:t>454</a:t>
            </a:fld>
            <a:endParaRPr lang="en-US">
              <a:latin typeface="Arial" pitchFamily="-111" charset="0"/>
              <a:ea typeface="ＭＳ Ｐゴシック" pitchFamily="-111" charset="-128"/>
              <a:cs typeface="ＭＳ Ｐゴシック" pitchFamily="-111" charset="-128"/>
            </a:endParaRPr>
          </a:p>
        </p:txBody>
      </p:sp>
      <p:sp>
        <p:nvSpPr>
          <p:cNvPr id="54374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of CFLs</a:t>
            </a:r>
          </a:p>
        </p:txBody>
      </p:sp>
      <p:sp>
        <p:nvSpPr>
          <p:cNvPr id="543748"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Problem to determine if arbitrary CFG’s define overlapping languages</a:t>
            </a:r>
          </a:p>
          <a:p>
            <a:pPr eaLnBrk="1" hangingPunct="1">
              <a:lnSpc>
                <a:spcPct val="90000"/>
              </a:lnSpc>
            </a:pPr>
            <a:r>
              <a:rPr lang="en-US">
                <a:ea typeface="ＭＳ Ｐゴシック" pitchFamily="-111" charset="-128"/>
                <a:cs typeface="ＭＳ Ｐゴシック" pitchFamily="-111" charset="-128"/>
              </a:rPr>
              <a:t>Just take the grammar consisting of all the A-rules from previous, and a second grammar consisting of all the B-rules.  Call the languages generated by these grammars, L</a:t>
            </a:r>
            <a:r>
              <a:rPr lang="en-US" baseline="-25000">
                <a:ea typeface="ＭＳ Ｐゴシック" pitchFamily="-111" charset="-128"/>
                <a:cs typeface="ＭＳ Ｐゴシック" pitchFamily="-111" charset="-128"/>
              </a:rPr>
              <a:t>A</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B</a:t>
            </a:r>
            <a:r>
              <a:rPr lang="en-US">
                <a:ea typeface="ＭＳ Ｐゴシック" pitchFamily="-111" charset="-128"/>
                <a:cs typeface="ＭＳ Ｐゴシック" pitchFamily="-111" charset="-128"/>
              </a:rPr>
              <a:t>.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A</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a:t>
            </a:r>
            <a:r>
              <a:rPr lang="en-US" baseline="-25000">
                <a:ea typeface="ＭＳ Ｐゴシック" pitchFamily="-111" charset="-128"/>
                <a:cs typeface="ＭＳ Ｐゴシック" pitchFamily="-111" charset="-128"/>
              </a:rPr>
              <a:t>B</a:t>
            </a:r>
            <a:r>
              <a:rPr lang="en-US">
                <a:ea typeface="ＭＳ Ｐゴシック" pitchFamily="-111" charset="-128"/>
                <a:cs typeface="ＭＳ Ｐゴシック" pitchFamily="-111" charset="-128"/>
              </a:rPr>
              <a:t> ≠  Ø, if and only there is a solution to this PCP instance.</a:t>
            </a:r>
          </a:p>
        </p:txBody>
      </p:sp>
      <p:sp>
        <p:nvSpPr>
          <p:cNvPr id="543749" name="Date Placeholder 3"/>
          <p:cNvSpPr>
            <a:spLocks noGrp="1"/>
          </p:cNvSpPr>
          <p:nvPr>
            <p:ph type="dt" sz="quarter" idx="10"/>
          </p:nvPr>
        </p:nvSpPr>
        <p:spPr>
          <a:noFill/>
        </p:spPr>
        <p:txBody>
          <a:bodyPr/>
          <a:lstStyle/>
          <a:p>
            <a:fld id="{01F8F4F8-2D1B-F045-8156-59DBE527463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437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889624602"/>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Number Placeholder 5"/>
          <p:cNvSpPr>
            <a:spLocks noGrp="1"/>
          </p:cNvSpPr>
          <p:nvPr>
            <p:ph type="sldNum" sz="quarter" idx="12"/>
          </p:nvPr>
        </p:nvSpPr>
        <p:spPr>
          <a:noFill/>
        </p:spPr>
        <p:txBody>
          <a:bodyPr/>
          <a:lstStyle/>
          <a:p>
            <a:pPr eaLnBrk="1" hangingPunct="1"/>
            <a:fld id="{62CB5E6A-2281-2049-8D25-8671D24667A3}" type="slidenum">
              <a:rPr lang="en-US">
                <a:latin typeface="Arial" pitchFamily="-111" charset="0"/>
                <a:ea typeface="ＭＳ Ｐゴシック" pitchFamily="-111" charset="-128"/>
                <a:cs typeface="ＭＳ Ｐゴシック" pitchFamily="-111" charset="-128"/>
              </a:rPr>
              <a:pPr eaLnBrk="1" hangingPunct="1"/>
              <a:t>455</a:t>
            </a:fld>
            <a:endParaRPr lang="en-US">
              <a:latin typeface="Arial" pitchFamily="-111" charset="0"/>
              <a:ea typeface="ＭＳ Ｐゴシック" pitchFamily="-111" charset="-128"/>
              <a:cs typeface="ＭＳ Ｐゴシック" pitchFamily="-111" charset="-128"/>
            </a:endParaRPr>
          </a:p>
        </p:txBody>
      </p:sp>
      <p:sp>
        <p:nvSpPr>
          <p:cNvPr id="54579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CSG Produces Something</a:t>
            </a:r>
          </a:p>
        </p:txBody>
      </p:sp>
      <p:sp>
        <p:nvSpPr>
          <p:cNvPr id="545796" name="Rectangle 3"/>
          <p:cNvSpPr>
            <a:spLocks noGrp="1" noChangeArrowheads="1"/>
          </p:cNvSpPr>
          <p:nvPr>
            <p:ph type="body" idx="1"/>
          </p:nvPr>
        </p:nvSpPr>
        <p:spPr/>
        <p:txBody>
          <a:bodyPr/>
          <a:lstStyle/>
          <a:p>
            <a:pPr eaLnBrk="1" hangingPunct="1">
              <a:lnSpc>
                <a:spcPct val="90000"/>
              </a:lnSpc>
              <a:buFontTx/>
              <a:buNone/>
            </a:pPr>
            <a:r>
              <a:rPr lang="en-US">
                <a:ea typeface="ＭＳ Ｐゴシック" pitchFamily="-111" charset="-128"/>
                <a:cs typeface="ＭＳ Ｐゴシック" pitchFamily="-111" charset="-128"/>
              </a:rPr>
              <a:t>	S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S y</a:t>
            </a:r>
            <a:r>
              <a:rPr lang="en-US" baseline="-25000">
                <a:ea typeface="ＭＳ Ｐゴシック" pitchFamily="-111" charset="-128"/>
                <a:cs typeface="ＭＳ Ｐゴシック" pitchFamily="-111" charset="-128"/>
              </a:rPr>
              <a:t>i</a:t>
            </a:r>
            <a:r>
              <a:rPr lang="en-US" baseline="30000">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T y</a:t>
            </a:r>
            <a:r>
              <a:rPr lang="en-US" baseline="-25000">
                <a:ea typeface="ＭＳ Ｐゴシック" pitchFamily="-111" charset="-128"/>
                <a:cs typeface="ＭＳ Ｐゴシック" pitchFamily="-111" charset="-128"/>
              </a:rPr>
              <a:t>i</a:t>
            </a:r>
            <a:r>
              <a:rPr lang="en-US" baseline="30000">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1 ≤ i ≤ n</a:t>
            </a:r>
          </a:p>
          <a:p>
            <a:pPr eaLnBrk="1" hangingPunct="1">
              <a:lnSpc>
                <a:spcPct val="90000"/>
              </a:lnSpc>
              <a:buFontTx/>
              <a:buNone/>
            </a:pPr>
            <a:r>
              <a:rPr lang="en-US">
                <a:ea typeface="ＭＳ Ｐゴシック" pitchFamily="-111" charset="-128"/>
                <a:cs typeface="ＭＳ Ｐゴシック" pitchFamily="-111" charset="-128"/>
              </a:rPr>
              <a:t>	a T a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T *</a:t>
            </a:r>
          </a:p>
          <a:p>
            <a:pPr eaLnBrk="1" hangingPunct="1">
              <a:lnSpc>
                <a:spcPct val="90000"/>
              </a:lnSpc>
              <a:buFontTx/>
              <a:buNone/>
            </a:pPr>
            <a:r>
              <a:rPr lang="en-US">
                <a:ea typeface="ＭＳ Ｐゴシック" pitchFamily="-111" charset="-128"/>
                <a:cs typeface="ＭＳ Ｐゴシック" pitchFamily="-111" charset="-128"/>
              </a:rPr>
              <a:t>	* a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a *</a:t>
            </a:r>
          </a:p>
          <a:p>
            <a:pPr eaLnBrk="1" hangingPunct="1">
              <a:lnSpc>
                <a:spcPct val="90000"/>
              </a:lnSpc>
              <a:buFontTx/>
              <a:buNone/>
            </a:pPr>
            <a:r>
              <a:rPr lang="en-US">
                <a:ea typeface="ＭＳ Ｐゴシック" pitchFamily="-111" charset="-128"/>
                <a:cs typeface="ＭＳ Ｐゴシック" pitchFamily="-111" charset="-128"/>
              </a:rPr>
              <a:t>	a *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a</a:t>
            </a:r>
          </a:p>
          <a:p>
            <a:pPr eaLnBrk="1" hangingPunct="1">
              <a:lnSpc>
                <a:spcPct val="90000"/>
              </a:lnSpc>
              <a:buFontTx/>
              <a:buNone/>
            </a:pPr>
            <a:r>
              <a:rPr lang="en-US">
                <a:ea typeface="ＭＳ Ｐゴシック" pitchFamily="-111" charset="-128"/>
                <a:cs typeface="ＭＳ Ｐゴシック" pitchFamily="-111" charset="-128"/>
              </a:rPr>
              <a:t>	T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Our only terminal is *.  We get strings of form </a:t>
            </a:r>
            <a:r>
              <a:rPr lang="en-US" sz="4400" baseline="-25000">
                <a:ea typeface="ＭＳ Ｐゴシック" pitchFamily="-111" charset="-128"/>
                <a:cs typeface="ＭＳ Ｐゴシック" pitchFamily="-111" charset="-128"/>
              </a:rPr>
              <a:t>*</a:t>
            </a:r>
            <a:r>
              <a:rPr lang="en-US" baseline="30000">
                <a:ea typeface="ＭＳ Ｐゴシック" pitchFamily="-111" charset="-128"/>
                <a:cs typeface="ＭＳ Ｐゴシック" pitchFamily="-111" charset="-128"/>
              </a:rPr>
              <a:t>2j+1</a:t>
            </a:r>
            <a:r>
              <a:rPr lang="en-US">
                <a:ea typeface="ＭＳ Ｐゴシック" pitchFamily="-111" charset="-128"/>
                <a:cs typeface="ＭＳ Ｐゴシック" pitchFamily="-111" charset="-128"/>
              </a:rPr>
              <a:t>, for some j’s if and only if there is a solution to this PCP instance.</a:t>
            </a:r>
          </a:p>
        </p:txBody>
      </p:sp>
      <p:sp>
        <p:nvSpPr>
          <p:cNvPr id="545797" name="Date Placeholder 3"/>
          <p:cNvSpPr>
            <a:spLocks noGrp="1"/>
          </p:cNvSpPr>
          <p:nvPr>
            <p:ph type="dt" sz="quarter" idx="10"/>
          </p:nvPr>
        </p:nvSpPr>
        <p:spPr>
          <a:noFill/>
        </p:spPr>
        <p:txBody>
          <a:bodyPr/>
          <a:lstStyle/>
          <a:p>
            <a:fld id="{4A800D98-DE91-2B4C-84F3-2DC9723051BB}"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457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395969699"/>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Traces and Grammars</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94900455"/>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Date Placeholder 3"/>
          <p:cNvSpPr>
            <a:spLocks noGrp="1"/>
          </p:cNvSpPr>
          <p:nvPr>
            <p:ph type="dt" sz="quarter" idx="10"/>
          </p:nvPr>
        </p:nvSpPr>
        <p:spPr>
          <a:noFill/>
        </p:spPr>
        <p:txBody>
          <a:bodyPr/>
          <a:lstStyle/>
          <a:p>
            <a:fld id="{4AE795D5-5516-894B-A8F4-A39DB417B10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8061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0612" name="Slide Number Placeholder 5"/>
          <p:cNvSpPr>
            <a:spLocks noGrp="1"/>
          </p:cNvSpPr>
          <p:nvPr>
            <p:ph type="sldNum" sz="quarter" idx="12"/>
          </p:nvPr>
        </p:nvSpPr>
        <p:spPr>
          <a:noFill/>
        </p:spPr>
        <p:txBody>
          <a:bodyPr/>
          <a:lstStyle/>
          <a:p>
            <a:fld id="{AA9768D8-B57F-6F4C-922B-A929E897013C}" type="slidenum">
              <a:rPr lang="en-US">
                <a:latin typeface="Arial" pitchFamily="-111" charset="0"/>
                <a:ea typeface="ＭＳ Ｐゴシック" pitchFamily="-111" charset="-128"/>
                <a:cs typeface="ＭＳ Ｐゴシック" pitchFamily="-111" charset="-128"/>
              </a:rPr>
              <a:pPr/>
              <a:t>457</a:t>
            </a:fld>
            <a:endParaRPr lang="en-US">
              <a:latin typeface="Arial" pitchFamily="-111" charset="0"/>
              <a:ea typeface="ＭＳ Ｐゴシック" pitchFamily="-111" charset="-128"/>
              <a:cs typeface="ＭＳ Ｐゴシック" pitchFamily="-111" charset="-128"/>
            </a:endParaRPr>
          </a:p>
        </p:txBody>
      </p:sp>
      <p:sp>
        <p:nvSpPr>
          <p:cNvPr id="580613" name="Rectangle 2"/>
          <p:cNvSpPr>
            <a:spLocks noGrp="1" noChangeArrowheads="1"/>
          </p:cNvSpPr>
          <p:nvPr>
            <p:ph type="title"/>
          </p:nvPr>
        </p:nvSpPr>
        <p:spPr/>
        <p:txBody>
          <a:bodyPr/>
          <a:lstStyle/>
          <a:p>
            <a:pPr eaLnBrk="1" hangingPunct="1"/>
            <a:r>
              <a:rPr lang="en-US" sz="4000" dirty="0">
                <a:ea typeface="ＭＳ Ｐゴシック" pitchFamily="-111" charset="-128"/>
                <a:cs typeface="ＭＳ Ｐゴシック" pitchFamily="-111" charset="-128"/>
              </a:rPr>
              <a:t>Traces</a:t>
            </a:r>
          </a:p>
        </p:txBody>
      </p:sp>
      <p:sp>
        <p:nvSpPr>
          <p:cNvPr id="580614"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A valid trace</a:t>
            </a:r>
          </a:p>
          <a:p>
            <a:pPr lvl="1" eaLnBrk="1" hangingPunct="1">
              <a:lnSpc>
                <a:spcPct val="90000"/>
              </a:lnSpc>
            </a:pPr>
            <a:r>
              <a:rPr lang="en-US" dirty="0"/>
              <a:t># C</a:t>
            </a:r>
            <a:r>
              <a:rPr lang="en-US" baseline="-25000" dirty="0"/>
              <a:t>1</a:t>
            </a:r>
            <a:r>
              <a:rPr lang="en-US" dirty="0"/>
              <a:t> # C</a:t>
            </a:r>
            <a:r>
              <a:rPr lang="en-US" baseline="-25000" dirty="0"/>
              <a:t>2</a:t>
            </a:r>
            <a:r>
              <a:rPr lang="en-US" dirty="0"/>
              <a:t> # C</a:t>
            </a:r>
            <a:r>
              <a:rPr lang="en-US" baseline="-25000" dirty="0"/>
              <a:t>3</a:t>
            </a:r>
            <a:r>
              <a:rPr lang="en-US" dirty="0"/>
              <a:t> # C</a:t>
            </a:r>
            <a:r>
              <a:rPr lang="en-US" baseline="-25000" dirty="0"/>
              <a:t>4</a:t>
            </a:r>
            <a:r>
              <a:rPr lang="en-US" dirty="0"/>
              <a:t>  … # C</a:t>
            </a:r>
            <a:r>
              <a:rPr lang="en-US" baseline="-25000" dirty="0"/>
              <a:t>k-1</a:t>
            </a:r>
            <a:r>
              <a:rPr lang="en-US" dirty="0"/>
              <a:t> # </a:t>
            </a:r>
            <a:r>
              <a:rPr lang="en-US" dirty="0" err="1"/>
              <a:t>C</a:t>
            </a:r>
            <a:r>
              <a:rPr lang="en-US" baseline="-25000" dirty="0" err="1"/>
              <a:t>k</a:t>
            </a:r>
            <a:r>
              <a:rPr lang="en-US" dirty="0"/>
              <a:t> #, </a:t>
            </a:r>
            <a:br>
              <a:rPr lang="en-US" dirty="0"/>
            </a:br>
            <a:r>
              <a:rPr lang="en-US" dirty="0"/>
              <a:t>where k </a:t>
            </a:r>
            <a:r>
              <a:rPr lang="en-US" dirty="0">
                <a:sym typeface="Symbol" pitchFamily="-111" charset="2"/>
              </a:rPr>
              <a:t></a:t>
            </a:r>
            <a:r>
              <a:rPr lang="en-US" dirty="0"/>
              <a:t> 1 and C</a:t>
            </a:r>
            <a:r>
              <a:rPr lang="en-US" baseline="-25000" dirty="0"/>
              <a:t>i</a:t>
            </a:r>
            <a:r>
              <a:rPr lang="en-US" dirty="0"/>
              <a:t>  </a:t>
            </a:r>
            <a:r>
              <a:rPr lang="en-US" dirty="0">
                <a:sym typeface="Symbol" pitchFamily="-111" charset="2"/>
              </a:rPr>
              <a:t></a:t>
            </a:r>
            <a:r>
              <a:rPr lang="en-US" baseline="-25000" dirty="0"/>
              <a:t>M</a:t>
            </a:r>
            <a:r>
              <a:rPr lang="en-US" dirty="0"/>
              <a:t>  C</a:t>
            </a:r>
            <a:r>
              <a:rPr lang="en-US" baseline="-25000" dirty="0"/>
              <a:t>i+1</a:t>
            </a:r>
            <a:r>
              <a:rPr lang="en-US" dirty="0"/>
              <a:t>, for 1 </a:t>
            </a:r>
            <a:r>
              <a:rPr lang="en-US" dirty="0">
                <a:sym typeface="Symbol" pitchFamily="-111" charset="2"/>
              </a:rPr>
              <a:t></a:t>
            </a:r>
            <a:r>
              <a:rPr lang="en-US" dirty="0"/>
              <a:t> </a:t>
            </a:r>
            <a:r>
              <a:rPr lang="en-US" dirty="0" err="1"/>
              <a:t>i</a:t>
            </a:r>
            <a:r>
              <a:rPr lang="en-US" dirty="0"/>
              <a:t> &lt; k. Here, </a:t>
            </a:r>
            <a:r>
              <a:rPr lang="en-US" dirty="0">
                <a:sym typeface="Symbol" pitchFamily="-111" charset="2"/>
              </a:rPr>
              <a:t></a:t>
            </a:r>
            <a:r>
              <a:rPr lang="en-US" baseline="-25000" dirty="0"/>
              <a:t>M</a:t>
            </a:r>
            <a:r>
              <a:rPr lang="en-US" dirty="0"/>
              <a:t> means derive in </a:t>
            </a:r>
            <a:r>
              <a:rPr lang="en-US" b="1" dirty="0"/>
              <a:t>M</a:t>
            </a:r>
            <a:r>
              <a:rPr lang="en-US" dirty="0"/>
              <a:t>, and C is a valid ID (Instantaneous Description)</a:t>
            </a:r>
          </a:p>
          <a:p>
            <a:pPr eaLnBrk="1" hangingPunct="1">
              <a:lnSpc>
                <a:spcPct val="90000"/>
              </a:lnSpc>
            </a:pPr>
            <a:r>
              <a:rPr lang="en-US" dirty="0">
                <a:ea typeface="ＭＳ Ｐゴシック" pitchFamily="-111" charset="-128"/>
                <a:cs typeface="ＭＳ Ｐゴシック" pitchFamily="-111" charset="-128"/>
              </a:rPr>
              <a:t>An invalid trace</a:t>
            </a:r>
          </a:p>
          <a:p>
            <a:pPr lvl="1" eaLnBrk="1" hangingPunct="1">
              <a:lnSpc>
                <a:spcPct val="90000"/>
              </a:lnSpc>
            </a:pPr>
            <a:r>
              <a:rPr lang="en-US" dirty="0"/>
              <a:t># C</a:t>
            </a:r>
            <a:r>
              <a:rPr lang="en-US" baseline="-25000" dirty="0"/>
              <a:t>1</a:t>
            </a:r>
            <a:r>
              <a:rPr lang="en-US" dirty="0"/>
              <a:t> # C</a:t>
            </a:r>
            <a:r>
              <a:rPr lang="en-US" baseline="-25000" dirty="0"/>
              <a:t>2</a:t>
            </a:r>
            <a:r>
              <a:rPr lang="en-US" dirty="0"/>
              <a:t> # C</a:t>
            </a:r>
            <a:r>
              <a:rPr lang="en-US" baseline="-25000" dirty="0"/>
              <a:t>3</a:t>
            </a:r>
            <a:r>
              <a:rPr lang="en-US" dirty="0"/>
              <a:t> # C</a:t>
            </a:r>
            <a:r>
              <a:rPr lang="en-US" baseline="-25000" dirty="0"/>
              <a:t>4</a:t>
            </a:r>
            <a:r>
              <a:rPr lang="en-US" dirty="0"/>
              <a:t>  … # C</a:t>
            </a:r>
            <a:r>
              <a:rPr lang="en-US" baseline="-25000" dirty="0"/>
              <a:t>k-1</a:t>
            </a:r>
            <a:r>
              <a:rPr lang="en-US" dirty="0"/>
              <a:t> # </a:t>
            </a:r>
            <a:r>
              <a:rPr lang="en-US" dirty="0" err="1"/>
              <a:t>C</a:t>
            </a:r>
            <a:r>
              <a:rPr lang="en-US" baseline="-25000" dirty="0" err="1"/>
              <a:t>k</a:t>
            </a:r>
            <a:r>
              <a:rPr lang="en-US" dirty="0"/>
              <a:t> #, </a:t>
            </a:r>
            <a:br>
              <a:rPr lang="en-US" dirty="0"/>
            </a:br>
            <a:r>
              <a:rPr lang="en-US" dirty="0"/>
              <a:t>where k </a:t>
            </a:r>
            <a:r>
              <a:rPr lang="en-US" dirty="0">
                <a:sym typeface="Symbol" pitchFamily="-111" charset="2"/>
              </a:rPr>
              <a:t></a:t>
            </a:r>
            <a:r>
              <a:rPr lang="en-US" dirty="0"/>
              <a:t> 1 and for some </a:t>
            </a:r>
            <a:r>
              <a:rPr lang="en-US" dirty="0" err="1"/>
              <a:t>i</a:t>
            </a:r>
            <a:r>
              <a:rPr lang="en-US" dirty="0"/>
              <a:t>, it is false that </a:t>
            </a:r>
            <a:br>
              <a:rPr lang="en-US" dirty="0"/>
            </a:br>
            <a:r>
              <a:rPr lang="en-US" dirty="0"/>
              <a:t>C</a:t>
            </a:r>
            <a:r>
              <a:rPr lang="en-US" baseline="-25000" dirty="0"/>
              <a:t>i</a:t>
            </a:r>
            <a:r>
              <a:rPr lang="en-US" dirty="0"/>
              <a:t>  </a:t>
            </a:r>
            <a:r>
              <a:rPr lang="en-US" dirty="0">
                <a:sym typeface="Symbol" pitchFamily="-111" charset="2"/>
              </a:rPr>
              <a:t></a:t>
            </a:r>
            <a:r>
              <a:rPr lang="en-US" baseline="-25000" dirty="0"/>
              <a:t>M</a:t>
            </a:r>
            <a:r>
              <a:rPr lang="en-US" dirty="0"/>
              <a:t>  C</a:t>
            </a:r>
            <a:r>
              <a:rPr lang="en-US" baseline="-25000" dirty="0"/>
              <a:t>i+1</a:t>
            </a:r>
            <a:r>
              <a:rPr lang="en-US" dirty="0"/>
              <a:t>. </a:t>
            </a:r>
          </a:p>
        </p:txBody>
      </p:sp>
    </p:spTree>
    <p:extLst>
      <p:ext uri="{BB962C8B-B14F-4D97-AF65-F5344CB8AC3E}">
        <p14:creationId xmlns:p14="http://schemas.microsoft.com/office/powerpoint/2010/main" val="526125919"/>
      </p:ext>
    </p:extLst>
  </p:cSld>
  <p:clrMapOvr>
    <a:masterClrMapping/>
  </p:clrMapOvr>
  <p:transition/>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Number Placeholder 5"/>
          <p:cNvSpPr>
            <a:spLocks noGrp="1"/>
          </p:cNvSpPr>
          <p:nvPr>
            <p:ph type="sldNum" sz="quarter" idx="12"/>
          </p:nvPr>
        </p:nvSpPr>
        <p:spPr>
          <a:noFill/>
        </p:spPr>
        <p:txBody>
          <a:bodyPr/>
          <a:lstStyle/>
          <a:p>
            <a:pPr eaLnBrk="1" hangingPunct="1"/>
            <a:fld id="{85C3AC07-0FDA-8947-B6CC-2DF62D221B2B}" type="slidenum">
              <a:rPr lang="en-US">
                <a:latin typeface="Arial" pitchFamily="-111" charset="0"/>
                <a:ea typeface="ＭＳ Ｐゴシック" pitchFamily="-111" charset="-128"/>
                <a:cs typeface="ＭＳ Ｐゴシック" pitchFamily="-111" charset="-128"/>
              </a:rPr>
              <a:pPr eaLnBrk="1" hangingPunct="1"/>
              <a:t>458</a:t>
            </a:fld>
            <a:endParaRPr lang="en-US">
              <a:latin typeface="Arial" pitchFamily="-111" charset="0"/>
              <a:ea typeface="ＭＳ Ｐゴシック" pitchFamily="-111" charset="-128"/>
              <a:cs typeface="ＭＳ Ｐゴシック" pitchFamily="-111" charset="-128"/>
            </a:endParaRPr>
          </a:p>
        </p:txBody>
      </p:sp>
      <p:sp>
        <p:nvSpPr>
          <p:cNvPr id="54784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(Valid Computations)</a:t>
            </a:r>
          </a:p>
        </p:txBody>
      </p:sp>
      <p:sp>
        <p:nvSpPr>
          <p:cNvPr id="547844"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A terminating trace of a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 word of the form</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C</a:t>
            </a:r>
            <a:r>
              <a:rPr lang="en-US" sz="2000"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 C</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 C</a:t>
            </a:r>
            <a:r>
              <a:rPr lang="en-US" sz="2000" baseline="-25000" dirty="0">
                <a:ea typeface="ＭＳ Ｐゴシック" pitchFamily="-111" charset="-128"/>
                <a:cs typeface="ＭＳ Ｐゴシック" pitchFamily="-111" charset="-128"/>
              </a:rPr>
              <a:t>2</a:t>
            </a:r>
            <a:r>
              <a:rPr lang="en-US" sz="2000" dirty="0">
                <a:ea typeface="ＭＳ Ｐゴシック" pitchFamily="-111" charset="-128"/>
                <a:cs typeface="ＭＳ Ｐゴシック" pitchFamily="-111" charset="-128"/>
              </a:rPr>
              <a:t> # C</a:t>
            </a:r>
            <a:r>
              <a:rPr lang="en-US" sz="2000" baseline="-25000" dirty="0">
                <a:ea typeface="ＭＳ Ｐゴシック" pitchFamily="-111" charset="-128"/>
                <a:cs typeface="ＭＳ Ｐゴシック" pitchFamily="-111" charset="-128"/>
              </a:rPr>
              <a:t>3</a:t>
            </a:r>
            <a:r>
              <a:rPr lang="en-US" sz="2000" dirty="0">
                <a:ea typeface="ＭＳ Ｐゴシック" pitchFamily="-111" charset="-128"/>
                <a:cs typeface="ＭＳ Ｐゴシック" pitchFamily="-111" charset="-128"/>
              </a:rPr>
              <a:t> # … # C</a:t>
            </a:r>
            <a:r>
              <a:rPr lang="en-US" sz="2000" baseline="-25000" dirty="0">
                <a:ea typeface="ＭＳ Ｐゴシック" pitchFamily="-111" charset="-128"/>
                <a:cs typeface="ＭＳ Ｐゴシック" pitchFamily="-111" charset="-128"/>
              </a:rPr>
              <a:t>k-1</a:t>
            </a:r>
            <a:r>
              <a:rPr lang="en-US" sz="2000" dirty="0">
                <a:ea typeface="ＭＳ Ｐゴシック" pitchFamily="-111" charset="-128"/>
                <a:cs typeface="ＭＳ Ｐゴシック" pitchFamily="-111" charset="-128"/>
              </a:rPr>
              <a:t> # </a:t>
            </a:r>
            <a:r>
              <a:rPr lang="en-US" sz="2000" dirty="0" err="1">
                <a:ea typeface="ＭＳ Ｐゴシック" pitchFamily="-111" charset="-128"/>
                <a:cs typeface="ＭＳ Ｐゴシック" pitchFamily="-111" charset="-128"/>
              </a:rPr>
              <a:t>C</a:t>
            </a:r>
            <a:r>
              <a:rPr lang="en-US" sz="2000"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where C</a:t>
            </a:r>
            <a:r>
              <a:rPr lang="en-US" sz="2000" baseline="-25000" dirty="0">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C</a:t>
            </a:r>
            <a:r>
              <a:rPr lang="en-US" sz="2000" baseline="-25000" dirty="0">
                <a:ea typeface="ＭＳ Ｐゴシック" pitchFamily="-111" charset="-128"/>
                <a:cs typeface="ＭＳ Ｐゴシック" pitchFamily="-111" charset="-128"/>
              </a:rPr>
              <a:t>i+1</a:t>
            </a:r>
            <a:r>
              <a:rPr lang="en-US" sz="2000" dirty="0">
                <a:ea typeface="ＭＳ Ｐゴシック" pitchFamily="-111" charset="-128"/>
                <a:cs typeface="ＭＳ Ｐゴシック" pitchFamily="-111" charset="-128"/>
              </a:rPr>
              <a:t> 0 ≤ </a:t>
            </a:r>
            <a:r>
              <a:rPr lang="en-US" sz="2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&lt; k, X</a:t>
            </a:r>
            <a:r>
              <a:rPr lang="en-US" sz="2000"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is a starting configuration and </a:t>
            </a:r>
            <a:r>
              <a:rPr lang="en-US" sz="2000" dirty="0" err="1">
                <a:ea typeface="ＭＳ Ｐゴシック" pitchFamily="-111" charset="-128"/>
                <a:cs typeface="ＭＳ Ｐゴシック" pitchFamily="-111" charset="-128"/>
              </a:rPr>
              <a:t>C</a:t>
            </a:r>
            <a:r>
              <a:rPr lang="en-US" sz="2000"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is a terminating configuration.  </a:t>
            </a:r>
          </a:p>
          <a:p>
            <a:pPr eaLnBrk="1" hangingPunct="1">
              <a:lnSpc>
                <a:spcPct val="80000"/>
              </a:lnSpc>
            </a:pPr>
            <a:r>
              <a:rPr lang="en-US" sz="2000" dirty="0">
                <a:ea typeface="ＭＳ Ｐゴシック" pitchFamily="-111" charset="-128"/>
                <a:cs typeface="ＭＳ Ｐゴシック" pitchFamily="-111" charset="-128"/>
              </a:rPr>
              <a:t>We allow some laxness, where the configurations might be encoded in a manner appropriate to the machine model.  Now, a context free grammar can be devised which approximates traces by either getting the even-odd pairs right, or the odd-even pairs right.  The goal is to then intersect the two languages, so the result is a trace.  This then allows us to create CFLs L1 and L2, where L1 </a:t>
            </a:r>
            <a:r>
              <a:rPr lang="en-US" sz="2000"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L2 ≠ </a:t>
            </a:r>
            <a:r>
              <a:rPr lang="en-US" sz="2000" dirty="0" err="1">
                <a:ea typeface="ＭＳ Ｐゴシック" pitchFamily="-111" charset="-128"/>
                <a:cs typeface="ＭＳ Ｐゴシック" pitchFamily="-111" charset="-128"/>
              </a:rPr>
              <a:t>Ø</a:t>
            </a:r>
            <a:r>
              <a:rPr lang="en-US" sz="2000" dirty="0">
                <a:ea typeface="ＭＳ Ｐゴシック" pitchFamily="-111" charset="-128"/>
                <a:cs typeface="ＭＳ Ｐゴシック" pitchFamily="-111" charset="-128"/>
              </a:rPr>
              <a:t> , just in case the machine has an element in its domain.  Since this is undecidable, the non-emptiness of the intersection problem is also undecidable. This is an alternate proof to one we already showed based on PCP.</a:t>
            </a:r>
          </a:p>
          <a:p>
            <a:pPr eaLnBrk="1" hangingPunct="1">
              <a:lnSpc>
                <a:spcPct val="80000"/>
              </a:lnSpc>
            </a:pPr>
            <a:r>
              <a:rPr lang="en-US" sz="2000" dirty="0">
                <a:ea typeface="ＭＳ Ｐゴシック" pitchFamily="-111" charset="-128"/>
                <a:cs typeface="ＭＳ Ｐゴシック" pitchFamily="-111" charset="-128"/>
              </a:rPr>
              <a:t>Additionally, if L1 </a:t>
            </a:r>
            <a:r>
              <a:rPr lang="en-US" sz="2000"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L2 = </a:t>
            </a:r>
            <a:r>
              <a:rPr lang="en-US" sz="2000" dirty="0" err="1">
                <a:ea typeface="ＭＳ Ｐゴシック" pitchFamily="-111" charset="-128"/>
                <a:cs typeface="ＭＳ Ｐゴシック" pitchFamily="-111" charset="-128"/>
              </a:rPr>
              <a:t>Ø</a:t>
            </a:r>
            <a:r>
              <a:rPr lang="en-US" sz="2000" dirty="0">
                <a:ea typeface="ＭＳ Ｐゴシック" pitchFamily="-111" charset="-128"/>
                <a:cs typeface="ＭＳ Ｐゴシック" pitchFamily="-111" charset="-128"/>
              </a:rPr>
              <a:t>, the complement (bad traces + non-traces) is </a:t>
            </a:r>
            <a:r>
              <a:rPr lang="en-US" sz="2000" dirty="0" err="1">
                <a:ea typeface="ＭＳ Ｐゴシック" pitchFamily="-111" charset="-128"/>
                <a:cs typeface="ＭＳ Ｐゴシック" pitchFamily="-111" charset="-128"/>
              </a:rPr>
              <a:t>Σ</a:t>
            </a:r>
            <a:r>
              <a:rPr lang="en-US" sz="2000" dirty="0">
                <a:ea typeface="ＭＳ Ｐゴシック" pitchFamily="-111" charset="-128"/>
                <a:cs typeface="ＭＳ Ｐゴシック" pitchFamily="-111" charset="-128"/>
              </a:rPr>
              <a:t>*. As this can be shown to be a CFL, determining if a CFG generates </a:t>
            </a:r>
            <a:r>
              <a:rPr lang="en-US" sz="2000" dirty="0" err="1">
                <a:ea typeface="ＭＳ Ｐゴシック" pitchFamily="-111" charset="-128"/>
                <a:cs typeface="ＭＳ Ｐゴシック" pitchFamily="-111" charset="-128"/>
              </a:rPr>
              <a:t>Σ</a:t>
            </a:r>
            <a:r>
              <a:rPr lang="en-US" sz="2000" dirty="0">
                <a:ea typeface="ＭＳ Ｐゴシック" pitchFamily="-111" charset="-128"/>
                <a:cs typeface="ＭＳ Ｐゴシック" pitchFamily="-111" charset="-128"/>
              </a:rPr>
              <a:t>* is undecidable as well. </a:t>
            </a:r>
          </a:p>
        </p:txBody>
      </p:sp>
      <p:sp>
        <p:nvSpPr>
          <p:cNvPr id="547845" name="Date Placeholder 3"/>
          <p:cNvSpPr>
            <a:spLocks noGrp="1"/>
          </p:cNvSpPr>
          <p:nvPr>
            <p:ph type="dt" sz="quarter" idx="10"/>
          </p:nvPr>
        </p:nvSpPr>
        <p:spPr>
          <a:noFill/>
        </p:spPr>
        <p:txBody>
          <a:bodyPr/>
          <a:lstStyle/>
          <a:p>
            <a:fld id="{B82CBE3D-6EC7-EC49-BBE8-A482AD62650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478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313509627"/>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Date Placeholder 3"/>
          <p:cNvSpPr>
            <a:spLocks noGrp="1"/>
          </p:cNvSpPr>
          <p:nvPr>
            <p:ph type="dt" sz="quarter" idx="10"/>
          </p:nvPr>
        </p:nvSpPr>
        <p:spPr>
          <a:noFill/>
        </p:spPr>
        <p:txBody>
          <a:bodyPr/>
          <a:lstStyle/>
          <a:p>
            <a:fld id="{CF67A329-1306-1B44-BC3A-DDCB682E1FD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8675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6756" name="Slide Number Placeholder 5"/>
          <p:cNvSpPr>
            <a:spLocks noGrp="1"/>
          </p:cNvSpPr>
          <p:nvPr>
            <p:ph type="sldNum" sz="quarter" idx="12"/>
          </p:nvPr>
        </p:nvSpPr>
        <p:spPr>
          <a:noFill/>
        </p:spPr>
        <p:txBody>
          <a:bodyPr/>
          <a:lstStyle/>
          <a:p>
            <a:fld id="{F09C1E89-627B-4245-AE72-305514FDAA0C}" type="slidenum">
              <a:rPr lang="en-US">
                <a:latin typeface="Arial" pitchFamily="-111" charset="0"/>
                <a:ea typeface="ＭＳ Ｐゴシック" pitchFamily="-111" charset="-128"/>
                <a:cs typeface="ＭＳ Ｐゴシック" pitchFamily="-111" charset="-128"/>
              </a:rPr>
              <a:pPr/>
              <a:t>459</a:t>
            </a:fld>
            <a:endParaRPr lang="en-US">
              <a:latin typeface="Arial" pitchFamily="-111" charset="0"/>
              <a:ea typeface="ＭＳ Ｐゴシック" pitchFamily="-111" charset="-128"/>
              <a:cs typeface="ＭＳ Ｐゴシック" pitchFamily="-111" charset="-128"/>
            </a:endParaRPr>
          </a:p>
        </p:txBody>
      </p:sp>
      <p:sp>
        <p:nvSpPr>
          <p:cNvPr id="5867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What’s Undecidable?</a:t>
            </a:r>
          </a:p>
        </p:txBody>
      </p:sp>
      <p:sp>
        <p:nvSpPr>
          <p:cNvPr id="58675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We cannot decide if the set of valid terminating traces of an arbitrary machine </a:t>
            </a:r>
            <a:r>
              <a:rPr lang="en-US" b="1" dirty="0">
                <a:ea typeface="ＭＳ Ｐゴシック" pitchFamily="-111" charset="-128"/>
                <a:cs typeface="ＭＳ Ｐゴシック" pitchFamily="-111" charset="-128"/>
              </a:rPr>
              <a:t>M</a:t>
            </a:r>
            <a:r>
              <a:rPr lang="en-US" dirty="0">
                <a:ea typeface="ＭＳ Ｐゴシック" pitchFamily="-111" charset="-128"/>
                <a:cs typeface="ＭＳ Ｐゴシック" pitchFamily="-111" charset="-128"/>
              </a:rPr>
              <a:t> is non-empty.</a:t>
            </a:r>
          </a:p>
          <a:p>
            <a:pPr eaLnBrk="1" hangingPunct="1"/>
            <a:r>
              <a:rPr lang="en-US" dirty="0">
                <a:ea typeface="ＭＳ Ｐゴシック" pitchFamily="-111" charset="-128"/>
                <a:cs typeface="ＭＳ Ｐゴシック" pitchFamily="-111" charset="-128"/>
              </a:rPr>
              <a:t>We cannot decide if the complement of the set of valid terminating traces of an arbitrary machine </a:t>
            </a:r>
            <a:r>
              <a:rPr lang="en-US" b="1" dirty="0">
                <a:ea typeface="ＭＳ Ｐゴシック" pitchFamily="-111" charset="-128"/>
                <a:cs typeface="ＭＳ Ｐゴシック" pitchFamily="-111" charset="-128"/>
              </a:rPr>
              <a:t>M</a:t>
            </a:r>
            <a:r>
              <a:rPr lang="en-US" dirty="0">
                <a:ea typeface="ＭＳ Ｐゴシック" pitchFamily="-111" charset="-128"/>
                <a:cs typeface="ＭＳ Ｐゴシック" pitchFamily="-111" charset="-128"/>
              </a:rPr>
              <a:t> is everything. In fact, this is not even semi-decidable.</a:t>
            </a:r>
          </a:p>
          <a:p>
            <a:pPr eaLnBrk="1" hangingPunct="1">
              <a:buFontTx/>
              <a:buNone/>
            </a:pPr>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7942357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Context-Free #3</a:t>
            </a:r>
          </a:p>
        </p:txBody>
      </p:sp>
      <p:sp>
        <p:nvSpPr>
          <p:cNvPr id="144387" name="Content Placeholder 2"/>
          <p:cNvSpPr>
            <a:spLocks noGrp="1"/>
          </p:cNvSpPr>
          <p:nvPr>
            <p:ph idx="1"/>
          </p:nvPr>
        </p:nvSpPr>
        <p:spPr/>
        <p:txBody>
          <a:bodyPr/>
          <a:lstStyle/>
          <a:p>
            <a:r>
              <a:rPr lang="en-US" dirty="0">
                <a:latin typeface="Arial" charset="0"/>
                <a:ea typeface="MS PGothic" charset="0"/>
              </a:rPr>
              <a:t>Push-down automata</a:t>
            </a:r>
          </a:p>
          <a:p>
            <a:pPr lvl="1"/>
            <a:r>
              <a:rPr lang="en-US" dirty="0">
                <a:latin typeface="Arial" charset="0"/>
                <a:ea typeface="MS PGothic" charset="0"/>
              </a:rPr>
              <a:t>Various notions of acceptance and their equivalence</a:t>
            </a:r>
          </a:p>
          <a:p>
            <a:pPr lvl="1"/>
            <a:r>
              <a:rPr lang="en-US" dirty="0">
                <a:latin typeface="Arial" charset="0"/>
                <a:ea typeface="MS PGothic" charset="0"/>
              </a:rPr>
              <a:t>Deterministic vs non-deterministic</a:t>
            </a:r>
          </a:p>
          <a:p>
            <a:pPr lvl="1"/>
            <a:r>
              <a:rPr lang="en-US" dirty="0">
                <a:latin typeface="Arial" charset="0"/>
                <a:ea typeface="MS PGothic" charset="0"/>
              </a:rPr>
              <a:t>Equivalence to CFLs</a:t>
            </a:r>
          </a:p>
          <a:p>
            <a:pPr lvl="2"/>
            <a:r>
              <a:rPr lang="en-US" sz="2800" dirty="0">
                <a:latin typeface="Arial" charset="0"/>
                <a:ea typeface="MS PGothic" charset="0"/>
              </a:rPr>
              <a:t>CFG to PDA definitely; PDA to CFG, only conceptually</a:t>
            </a:r>
          </a:p>
          <a:p>
            <a:pPr lvl="1"/>
            <a:r>
              <a:rPr lang="en-US" dirty="0">
                <a:latin typeface="Arial" charset="0"/>
                <a:ea typeface="MS PGothic" charset="0"/>
              </a:rPr>
              <a:t>Top-down vs bottom up parsing</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4/7/19</a:t>
            </a:fld>
            <a:endParaRPr lang="en-US"/>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46</a:t>
            </a:fld>
            <a:endParaRPr lang="en-US"/>
          </a:p>
        </p:txBody>
      </p:sp>
      <p:sp>
        <p:nvSpPr>
          <p:cNvPr id="7" name="Footer Placeholder 2">
            <a:extLst>
              <a:ext uri="{FF2B5EF4-FFF2-40B4-BE49-F238E27FC236}">
                <a16:creationId xmlns:a16="http://schemas.microsoft.com/office/drawing/2014/main" id="{227B22DE-6EE6-5945-AEA2-D92B0B8C5E8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508262786"/>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Date Placeholder 3"/>
          <p:cNvSpPr>
            <a:spLocks noGrp="1"/>
          </p:cNvSpPr>
          <p:nvPr>
            <p:ph type="dt" sz="quarter" idx="10"/>
          </p:nvPr>
        </p:nvSpPr>
        <p:spPr>
          <a:noFill/>
        </p:spPr>
        <p:txBody>
          <a:bodyPr/>
          <a:lstStyle/>
          <a:p>
            <a:fld id="{F991CB70-D35F-4748-A69B-3842CE11329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82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2660" name="Slide Number Placeholder 5"/>
          <p:cNvSpPr>
            <a:spLocks noGrp="1"/>
          </p:cNvSpPr>
          <p:nvPr>
            <p:ph type="sldNum" sz="quarter" idx="12"/>
          </p:nvPr>
        </p:nvSpPr>
        <p:spPr>
          <a:noFill/>
        </p:spPr>
        <p:txBody>
          <a:bodyPr/>
          <a:lstStyle/>
          <a:p>
            <a:fld id="{9ECBB881-D91D-4D41-A1F0-81ECB19D14A4}" type="slidenum">
              <a:rPr lang="en-US">
                <a:latin typeface="Arial" pitchFamily="-111" charset="0"/>
                <a:ea typeface="ＭＳ Ｐゴシック" pitchFamily="-111" charset="-128"/>
                <a:cs typeface="ＭＳ Ｐゴシック" pitchFamily="-111" charset="-128"/>
              </a:rPr>
              <a:pPr/>
              <a:t>460</a:t>
            </a:fld>
            <a:endParaRPr lang="en-US">
              <a:latin typeface="Arial" pitchFamily="-111" charset="0"/>
              <a:ea typeface="ＭＳ Ｐゴシック" pitchFamily="-111" charset="-128"/>
              <a:cs typeface="ＭＳ Ｐゴシック" pitchFamily="-111" charset="-128"/>
            </a:endParaRPr>
          </a:p>
        </p:txBody>
      </p:sp>
      <p:sp>
        <p:nvSpPr>
          <p:cNvPr id="58266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What’s a CSL or CFL?</a:t>
            </a:r>
          </a:p>
        </p:txBody>
      </p:sp>
      <p:sp>
        <p:nvSpPr>
          <p:cNvPr id="582662" name="Rectangle 3"/>
          <p:cNvSpPr>
            <a:spLocks noGrp="1" noChangeArrowheads="1"/>
          </p:cNvSpPr>
          <p:nvPr>
            <p:ph type="body" idx="1"/>
          </p:nvPr>
        </p:nvSpPr>
        <p:spPr/>
        <p:txBody>
          <a:bodyPr/>
          <a:lstStyle/>
          <a:p>
            <a:pPr eaLnBrk="1" hangingPunct="1">
              <a:lnSpc>
                <a:spcPct val="90000"/>
              </a:lnSpc>
            </a:pPr>
            <a:r>
              <a:rPr lang="en-US" sz="2800" dirty="0">
                <a:ea typeface="ＭＳ Ｐゴシック" pitchFamily="-111" charset="-128"/>
                <a:cs typeface="ＭＳ Ｐゴシック" pitchFamily="-111" charset="-128"/>
              </a:rPr>
              <a:t>Given some machine </a:t>
            </a:r>
            <a:r>
              <a:rPr lang="en-US" sz="2800" b="1" dirty="0">
                <a:ea typeface="ＭＳ Ｐゴシック" pitchFamily="-111" charset="-128"/>
                <a:cs typeface="ＭＳ Ｐゴシック" pitchFamily="-111" charset="-128"/>
              </a:rPr>
              <a:t>M</a:t>
            </a:r>
            <a:r>
              <a:rPr lang="en-US" sz="2800" dirty="0">
                <a:ea typeface="ＭＳ Ｐゴシック" pitchFamily="-111" charset="-128"/>
                <a:cs typeface="ＭＳ Ｐゴシック" pitchFamily="-111" charset="-128"/>
              </a:rPr>
              <a:t> (I’ll talk about specific models later)</a:t>
            </a:r>
          </a:p>
          <a:p>
            <a:pPr lvl="1" eaLnBrk="1" hangingPunct="1">
              <a:lnSpc>
                <a:spcPct val="90000"/>
              </a:lnSpc>
            </a:pPr>
            <a:r>
              <a:rPr lang="en-US" sz="2400" dirty="0"/>
              <a:t>The set of valid traces of </a:t>
            </a:r>
            <a:r>
              <a:rPr lang="en-US" sz="2400" b="1" dirty="0"/>
              <a:t>M</a:t>
            </a:r>
            <a:r>
              <a:rPr lang="en-US" sz="2400" dirty="0"/>
              <a:t> is Context Sensitive</a:t>
            </a:r>
            <a:br>
              <a:rPr lang="en-US" sz="2400" dirty="0"/>
            </a:br>
            <a:r>
              <a:rPr lang="en-US" sz="2400" dirty="0"/>
              <a:t>(can prove by fact that intersection of two CFLs is a CSG or by direct construction)</a:t>
            </a:r>
          </a:p>
          <a:p>
            <a:pPr lvl="1" eaLnBrk="1" hangingPunct="1">
              <a:lnSpc>
                <a:spcPct val="90000"/>
              </a:lnSpc>
            </a:pPr>
            <a:r>
              <a:rPr lang="en-US" sz="2400" dirty="0"/>
              <a:t>The complement of the valid traces of </a:t>
            </a:r>
            <a:r>
              <a:rPr lang="en-US" sz="2400" b="1" dirty="0"/>
              <a:t>M</a:t>
            </a:r>
            <a:r>
              <a:rPr lang="en-US" sz="2400" dirty="0"/>
              <a:t> is Context Free; that is, the set of invalid traces of </a:t>
            </a:r>
            <a:r>
              <a:rPr lang="en-US" sz="2400" b="1" dirty="0"/>
              <a:t>M</a:t>
            </a:r>
            <a:r>
              <a:rPr lang="en-US" sz="2400" dirty="0"/>
              <a:t> is Context Free (just one mistake required)</a:t>
            </a:r>
          </a:p>
          <a:p>
            <a:pPr lvl="1" eaLnBrk="1" hangingPunct="1">
              <a:lnSpc>
                <a:spcPct val="90000"/>
              </a:lnSpc>
            </a:pPr>
            <a:r>
              <a:rPr lang="en-US" sz="2400" dirty="0"/>
              <a:t>The set of valid terminating traces of </a:t>
            </a:r>
            <a:r>
              <a:rPr lang="en-US" sz="2400" b="1" dirty="0"/>
              <a:t>M </a:t>
            </a:r>
            <a:r>
              <a:rPr lang="en-US" sz="2400" dirty="0"/>
              <a:t>is Context Sensitive (same as above)</a:t>
            </a:r>
          </a:p>
          <a:p>
            <a:pPr lvl="1" eaLnBrk="1" hangingPunct="1">
              <a:lnSpc>
                <a:spcPct val="90000"/>
              </a:lnSpc>
            </a:pPr>
            <a:r>
              <a:rPr lang="en-US" sz="2400" dirty="0"/>
              <a:t>The complement of the valid terminating traces of </a:t>
            </a:r>
            <a:r>
              <a:rPr lang="en-US" sz="2400" b="1" dirty="0"/>
              <a:t>M </a:t>
            </a:r>
            <a:r>
              <a:rPr lang="en-US" sz="2400" dirty="0"/>
              <a:t>is Context Free; again, this requires just one mistake</a:t>
            </a:r>
          </a:p>
        </p:txBody>
      </p:sp>
    </p:spTree>
    <p:extLst>
      <p:ext uri="{BB962C8B-B14F-4D97-AF65-F5344CB8AC3E}">
        <p14:creationId xmlns:p14="http://schemas.microsoft.com/office/powerpoint/2010/main" val="3707944488"/>
      </p:ext>
    </p:extLst>
  </p:cSld>
  <p:clrMapOvr>
    <a:masterClrMapping/>
  </p:clrMapOvr>
  <p:transition/>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461</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p>
        </p:txBody>
      </p:sp>
      <p:sp>
        <p:nvSpPr>
          <p:cNvPr id="588804"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If L is regular, then L =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is decidable</a:t>
            </a:r>
          </a:p>
          <a:p>
            <a:pPr lvl="1" eaLnBrk="1" hangingPunct="1"/>
            <a:r>
              <a:rPr lang="en-US" dirty="0"/>
              <a:t>Easy – Reduce to minimal deterministic FSA, </a:t>
            </a:r>
            <a:r>
              <a:rPr lang="en-US" b="1" dirty="0">
                <a:latin typeface="Script MT Bold" charset="0"/>
              </a:rPr>
              <a:t>A</a:t>
            </a:r>
            <a:r>
              <a:rPr lang="en-US" baseline="-25000" dirty="0"/>
              <a:t>L</a:t>
            </a:r>
            <a:r>
              <a:rPr lang="en-US" dirty="0"/>
              <a:t> accepting L. L = </a:t>
            </a:r>
            <a:r>
              <a:rPr lang="en-US" dirty="0">
                <a:sym typeface="Symbol" pitchFamily="-111" charset="2"/>
              </a:rPr>
              <a:t>* </a:t>
            </a:r>
            <a:r>
              <a:rPr lang="en-US" dirty="0" err="1">
                <a:sym typeface="Symbol" pitchFamily="-111" charset="2"/>
              </a:rPr>
              <a:t>iff</a:t>
            </a:r>
            <a:r>
              <a:rPr lang="en-US" dirty="0">
                <a:sym typeface="Symbol" pitchFamily="-111" charset="2"/>
              </a:rPr>
              <a:t> </a:t>
            </a:r>
            <a:r>
              <a:rPr lang="en-US" b="1" dirty="0">
                <a:latin typeface="Script MT Bold" charset="0"/>
              </a:rPr>
              <a:t>A</a:t>
            </a:r>
            <a:r>
              <a:rPr lang="en-US" baseline="-25000" dirty="0"/>
              <a:t>L</a:t>
            </a:r>
            <a:r>
              <a:rPr lang="en-US" dirty="0"/>
              <a:t> is a one-state machine, whose only state is accepting</a:t>
            </a:r>
          </a:p>
          <a:p>
            <a:pPr eaLnBrk="1" hangingPunct="1"/>
            <a:r>
              <a:rPr lang="en-US" dirty="0">
                <a:ea typeface="ＭＳ Ｐゴシック" pitchFamily="-111" charset="-128"/>
                <a:cs typeface="ＭＳ Ｐゴシック" pitchFamily="-111" charset="-128"/>
              </a:rPr>
              <a:t>If L is context free, then L =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is undecidable</a:t>
            </a:r>
          </a:p>
          <a:p>
            <a:pPr lvl="1" eaLnBrk="1" hangingPunct="1"/>
            <a:r>
              <a:rPr lang="en-US" dirty="0"/>
              <a:t>Just produce the complement of a machine’s valid terminating traces; if it’s </a:t>
            </a:r>
            <a:r>
              <a:rPr lang="en-US" dirty="0">
                <a:ea typeface="ＭＳ Ｐゴシック" pitchFamily="-111" charset="-128"/>
                <a:cs typeface="ＭＳ Ｐゴシック" pitchFamily="-111" charset="-128"/>
                <a:sym typeface="Symbol" pitchFamily="-111" charset="2"/>
              </a:rPr>
              <a:t>* then the original machine accepted nothing</a:t>
            </a:r>
            <a:endParaRPr lang="en-US" dirty="0"/>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674738911"/>
      </p:ext>
    </p:extLst>
  </p:cSld>
  <p:clrMapOvr>
    <a:masterClrMapping/>
  </p:clrMapOvr>
  <p:transition/>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462</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Traces are NOT CFLs</a:t>
            </a:r>
          </a:p>
        </p:txBody>
      </p:sp>
      <p:sp>
        <p:nvSpPr>
          <p:cNvPr id="588804" name="Rectangle 3"/>
          <p:cNvSpPr>
            <a:spLocks noGrp="1" noChangeArrowheads="1"/>
          </p:cNvSpPr>
          <p:nvPr>
            <p:ph type="body" idx="1"/>
          </p:nvPr>
        </p:nvSpPr>
        <p:spPr/>
        <p:txBody>
          <a:bodyPr/>
          <a:lstStyle/>
          <a:p>
            <a:pPr eaLnBrk="1" hangingPunct="1"/>
            <a:r>
              <a:rPr lang="en-US" sz="2400" dirty="0">
                <a:ea typeface="ＭＳ Ｐゴシック" pitchFamily="-111" charset="-128"/>
                <a:cs typeface="ＭＳ Ｐゴシック" pitchFamily="-111" charset="-128"/>
              </a:rPr>
              <a:t>In the previous, we assumed that a trace is NOT a CFL, but we never proved that.</a:t>
            </a:r>
          </a:p>
          <a:p>
            <a:pPr eaLnBrk="1" hangingPunct="1"/>
            <a:r>
              <a:rPr lang="en-US" sz="2400" dirty="0">
                <a:ea typeface="ＭＳ Ｐゴシック" pitchFamily="-111" charset="-128"/>
              </a:rPr>
              <a:t>To show  the trace language for a TM, M, </a:t>
            </a:r>
            <a:br>
              <a:rPr lang="en-US" sz="2400" dirty="0">
                <a:ea typeface="ＭＳ Ｐゴシック" pitchFamily="-111" charset="-128"/>
              </a:rPr>
            </a:br>
            <a:r>
              <a:rPr lang="en-US" sz="2400" dirty="0">
                <a:ea typeface="ＭＳ Ｐゴシック" pitchFamily="-111" charset="-128"/>
              </a:rPr>
              <a:t>{ </a:t>
            </a:r>
            <a:r>
              <a:rPr lang="en-US" sz="2400" dirty="0"/>
              <a:t># C</a:t>
            </a:r>
            <a:r>
              <a:rPr lang="en-US" sz="2400" baseline="-25000" dirty="0"/>
              <a:t>1</a:t>
            </a:r>
            <a:r>
              <a:rPr lang="en-US" sz="2400" dirty="0"/>
              <a:t> # C</a:t>
            </a:r>
            <a:r>
              <a:rPr lang="en-US" sz="2400" baseline="-25000" dirty="0"/>
              <a:t>2</a:t>
            </a:r>
            <a:r>
              <a:rPr lang="en-US" sz="2400" dirty="0"/>
              <a:t> # C</a:t>
            </a:r>
            <a:r>
              <a:rPr lang="en-US" sz="2400" baseline="-25000" dirty="0"/>
              <a:t>3</a:t>
            </a:r>
            <a:r>
              <a:rPr lang="en-US" sz="2400" dirty="0"/>
              <a:t> # C</a:t>
            </a:r>
            <a:r>
              <a:rPr lang="en-US" sz="2400" baseline="-25000" dirty="0"/>
              <a:t>4</a:t>
            </a:r>
            <a:r>
              <a:rPr lang="en-US" sz="2400" dirty="0"/>
              <a:t>  … # C</a:t>
            </a:r>
            <a:r>
              <a:rPr lang="en-US" sz="2400" baseline="-25000" dirty="0"/>
              <a:t>k-1</a:t>
            </a:r>
            <a:r>
              <a:rPr lang="en-US" sz="2400" dirty="0"/>
              <a:t> # </a:t>
            </a:r>
            <a:r>
              <a:rPr lang="en-US" sz="2400" dirty="0" err="1"/>
              <a:t>C</a:t>
            </a:r>
            <a:r>
              <a:rPr lang="en-US" sz="2400" baseline="-25000" dirty="0" err="1"/>
              <a:t>k</a:t>
            </a:r>
            <a:r>
              <a:rPr lang="en-US" sz="2400" dirty="0"/>
              <a:t> # | </a:t>
            </a:r>
            <a:br>
              <a:rPr lang="en-US" sz="2400" dirty="0"/>
            </a:br>
            <a:r>
              <a:rPr lang="en-US" sz="2400" dirty="0"/>
              <a:t>k </a:t>
            </a:r>
            <a:r>
              <a:rPr lang="en-US" sz="2400" dirty="0">
                <a:sym typeface="Symbol" pitchFamily="-111" charset="2"/>
              </a:rPr>
              <a:t></a:t>
            </a:r>
            <a:r>
              <a:rPr lang="en-US" sz="2400" dirty="0"/>
              <a:t> 1 and C</a:t>
            </a:r>
            <a:r>
              <a:rPr lang="en-US" sz="2400" baseline="-25000" dirty="0"/>
              <a:t>i</a:t>
            </a:r>
            <a:r>
              <a:rPr lang="en-US" sz="2400" dirty="0"/>
              <a:t>  </a:t>
            </a:r>
            <a:r>
              <a:rPr lang="en-US" sz="2400" dirty="0">
                <a:sym typeface="Symbol" pitchFamily="-111" charset="2"/>
              </a:rPr>
              <a:t></a:t>
            </a:r>
            <a:r>
              <a:rPr lang="en-US" sz="2400" baseline="-25000" dirty="0"/>
              <a:t>M</a:t>
            </a:r>
            <a:r>
              <a:rPr lang="en-US" sz="2400" dirty="0"/>
              <a:t>  C</a:t>
            </a:r>
            <a:r>
              <a:rPr lang="en-US" sz="2400" baseline="-25000" dirty="0"/>
              <a:t>i+1</a:t>
            </a:r>
            <a:r>
              <a:rPr lang="en-US" sz="2400" dirty="0"/>
              <a:t>, for 1 </a:t>
            </a:r>
            <a:r>
              <a:rPr lang="en-US" sz="2400" dirty="0">
                <a:sym typeface="Symbol" pitchFamily="-111" charset="2"/>
              </a:rPr>
              <a:t></a:t>
            </a:r>
            <a:r>
              <a:rPr lang="en-US" sz="2400" dirty="0"/>
              <a:t> </a:t>
            </a:r>
            <a:r>
              <a:rPr lang="en-US" sz="2400" dirty="0" err="1"/>
              <a:t>i</a:t>
            </a:r>
            <a:r>
              <a:rPr lang="en-US" sz="2400" dirty="0"/>
              <a:t> &lt; k } is not a CFL, we can focus on a simple machine that has just one non-blank {1} and one state {q} and the rules</a:t>
            </a:r>
            <a:br>
              <a:rPr lang="en-US" sz="2400" dirty="0"/>
            </a:br>
            <a:r>
              <a:rPr lang="en-US" sz="2400" dirty="0"/>
              <a:t>q 0 0 q</a:t>
            </a:r>
            <a:br>
              <a:rPr lang="en-US" sz="2400" dirty="0"/>
            </a:br>
            <a:r>
              <a:rPr lang="en-US" sz="2400" dirty="0"/>
              <a:t>q 1 1 q</a:t>
            </a:r>
          </a:p>
          <a:p>
            <a:pPr eaLnBrk="1" hangingPunct="1"/>
            <a:r>
              <a:rPr lang="en-US" sz="2400" dirty="0"/>
              <a:t>This machine has traces of the form</a:t>
            </a:r>
            <a:br>
              <a:rPr lang="en-US" sz="2400" dirty="0"/>
            </a:br>
            <a:r>
              <a:rPr lang="en-US" sz="2400" dirty="0"/>
              <a:t>{ # C # C # C # C  … # C # C # } as it never changes the tape contents or its state.</a:t>
            </a:r>
            <a:endParaRPr lang="en-US" sz="2800" dirty="0"/>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4/7/19</a:t>
            </a:fld>
            <a:endParaRPr lang="en-US" dirty="0">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866301089"/>
      </p:ext>
    </p:extLst>
  </p:cSld>
  <p:clrMapOvr>
    <a:masterClrMapping/>
  </p:clrMapOvr>
  <p:transition/>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463</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Using Pumping Lemma</a:t>
            </a:r>
          </a:p>
        </p:txBody>
      </p:sp>
      <p:sp>
        <p:nvSpPr>
          <p:cNvPr id="588804" name="Rectangle 3"/>
          <p:cNvSpPr>
            <a:spLocks noGrp="1" noChangeArrowheads="1"/>
          </p:cNvSpPr>
          <p:nvPr>
            <p:ph type="body" idx="1"/>
          </p:nvPr>
        </p:nvSpPr>
        <p:spPr/>
        <p:txBody>
          <a:bodyPr/>
          <a:lstStyle/>
          <a:p>
            <a:pPr eaLnBrk="1" hangingPunct="1"/>
            <a:r>
              <a:rPr lang="en-US" sz="1800" dirty="0">
                <a:ea typeface="ＭＳ Ｐゴシック" pitchFamily="-111" charset="-128"/>
                <a:cs typeface="ＭＳ Ｐゴシック" pitchFamily="-111" charset="-128"/>
              </a:rPr>
              <a:t>From previous slide, assume that language of traces,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L = </a:t>
            </a:r>
            <a:r>
              <a:rPr lang="en-US" sz="1800" dirty="0"/>
              <a:t>{ # C # C # C # C  … # C # C # }</a:t>
            </a:r>
            <a:r>
              <a:rPr lang="en-US" sz="1800" dirty="0">
                <a:ea typeface="ＭＳ Ｐゴシック" pitchFamily="-111" charset="-128"/>
                <a:cs typeface="ＭＳ Ｐゴシック" pitchFamily="-111" charset="-128"/>
              </a:rPr>
              <a:t>,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involving no changes in the ID </a:t>
            </a:r>
            <a:r>
              <a:rPr lang="en-US" sz="1800" dirty="0"/>
              <a:t>is Context Free</a:t>
            </a:r>
          </a:p>
          <a:p>
            <a:pPr eaLnBrk="1" hangingPunct="1"/>
            <a:r>
              <a:rPr lang="en-US" sz="1800" dirty="0"/>
              <a:t>Pumping Lemma gives me an N&gt;0</a:t>
            </a:r>
          </a:p>
          <a:p>
            <a:pPr eaLnBrk="1" hangingPunct="1"/>
            <a:r>
              <a:rPr lang="en-US" sz="1800" dirty="0"/>
              <a:t>I choose the valid trace in L that is # q 1</a:t>
            </a:r>
            <a:r>
              <a:rPr lang="en-US" sz="1800" baseline="30000" dirty="0"/>
              <a:t>N</a:t>
            </a:r>
            <a:r>
              <a:rPr lang="en-US" sz="1800" dirty="0"/>
              <a:t> #  q 1</a:t>
            </a:r>
            <a:r>
              <a:rPr lang="en-US" sz="1800" baseline="30000" dirty="0"/>
              <a:t>N</a:t>
            </a:r>
            <a:r>
              <a:rPr lang="en-US" sz="1800" dirty="0"/>
              <a:t> # q 1</a:t>
            </a:r>
            <a:r>
              <a:rPr lang="en-US" sz="1800" baseline="30000" dirty="0"/>
              <a:t>N</a:t>
            </a:r>
            <a:r>
              <a:rPr lang="en-US" sz="1800" dirty="0"/>
              <a:t> #</a:t>
            </a:r>
          </a:p>
          <a:p>
            <a:pPr eaLnBrk="1" hangingPunct="1"/>
            <a:r>
              <a:rPr lang="en-US" sz="1800" dirty="0"/>
              <a:t>PL breaks this up into </a:t>
            </a:r>
            <a:r>
              <a:rPr lang="en-US" sz="1800" dirty="0" err="1"/>
              <a:t>uvwxy</a:t>
            </a:r>
            <a:r>
              <a:rPr lang="en-US" sz="1800" dirty="0"/>
              <a:t>, |</a:t>
            </a:r>
            <a:r>
              <a:rPr lang="en-US" sz="1800" dirty="0" err="1"/>
              <a:t>vwx</a:t>
            </a:r>
            <a:r>
              <a:rPr lang="en-US" sz="1800" dirty="0"/>
              <a:t>| ≤ N, |</a:t>
            </a:r>
            <a:r>
              <a:rPr lang="en-US" sz="1800" dirty="0" err="1"/>
              <a:t>vx</a:t>
            </a:r>
            <a:r>
              <a:rPr lang="en-US" sz="1800" dirty="0"/>
              <a:t>|&gt;0 and</a:t>
            </a:r>
            <a:br>
              <a:rPr lang="en-US" sz="1800" dirty="0"/>
            </a:br>
            <a:r>
              <a:rPr lang="en-US" sz="1800" dirty="0"/>
              <a:t>∀i≥0 </a:t>
            </a:r>
            <a:r>
              <a:rPr lang="en-US" sz="1800" dirty="0" err="1"/>
              <a:t>uv</a:t>
            </a:r>
            <a:r>
              <a:rPr lang="en-US" sz="1800" baseline="30000" dirty="0" err="1"/>
              <a:t>i</a:t>
            </a:r>
            <a:r>
              <a:rPr lang="en-US" sz="1800" dirty="0" err="1"/>
              <a:t>wx</a:t>
            </a:r>
            <a:r>
              <a:rPr lang="en-US" sz="1800" baseline="30000" dirty="0" err="1"/>
              <a:t>i</a:t>
            </a:r>
            <a:r>
              <a:rPr lang="en-US" sz="1800" dirty="0" err="1"/>
              <a:t>y</a:t>
            </a:r>
            <a:r>
              <a:rPr lang="en-US" sz="1800" dirty="0"/>
              <a:t> ∈ L</a:t>
            </a:r>
          </a:p>
          <a:p>
            <a:pPr eaLnBrk="1" hangingPunct="1"/>
            <a:r>
              <a:rPr lang="en-US" sz="1800" dirty="0"/>
              <a:t>Case 1: </a:t>
            </a:r>
            <a:r>
              <a:rPr lang="en-US" sz="1800" dirty="0" err="1"/>
              <a:t>vx</a:t>
            </a:r>
            <a:r>
              <a:rPr lang="en-US" sz="1800" dirty="0"/>
              <a:t> contains some 1’s. Due to fact that |</a:t>
            </a:r>
            <a:r>
              <a:rPr lang="en-US" sz="1800" dirty="0" err="1"/>
              <a:t>vwx</a:t>
            </a:r>
            <a:r>
              <a:rPr lang="en-US" sz="1800" dirty="0"/>
              <a:t>| ≤ N, the 1’s can come from at most two consecutive sequences of 1’s. If </a:t>
            </a:r>
            <a:r>
              <a:rPr lang="en-US" sz="1800" dirty="0" err="1"/>
              <a:t>i</a:t>
            </a:r>
            <a:r>
              <a:rPr lang="en-US" sz="1800" dirty="0"/>
              <a:t>=0, then we reduce 1’s in at most two subsequences, but not in the third, leading to an imbalance, and so the result is not in L.</a:t>
            </a:r>
          </a:p>
          <a:p>
            <a:pPr eaLnBrk="1" hangingPunct="1"/>
            <a:r>
              <a:rPr lang="en-US" sz="1800" dirty="0"/>
              <a:t>Case 2:  </a:t>
            </a:r>
            <a:r>
              <a:rPr lang="en-US" sz="1800" dirty="0" err="1"/>
              <a:t>vx</a:t>
            </a:r>
            <a:r>
              <a:rPr lang="en-US" sz="1800" dirty="0"/>
              <a:t> contains no 1’s, then it must be either ‘q’, ‘#’, or ‘#q’. In any case, if </a:t>
            </a:r>
            <a:r>
              <a:rPr lang="en-US" sz="1800" dirty="0" err="1"/>
              <a:t>i</a:t>
            </a:r>
            <a:r>
              <a:rPr lang="en-US" sz="1800" dirty="0"/>
              <a:t>=1 then we remove a state or a divider or both and the result is not a sequence of fixed configuration, so is not in L.</a:t>
            </a:r>
          </a:p>
          <a:p>
            <a:pPr eaLnBrk="1" hangingPunct="1"/>
            <a:r>
              <a:rPr lang="en-US" sz="1800" dirty="0"/>
              <a:t>By PL, L is not a CFL.</a:t>
            </a:r>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4/7/19</a:t>
            </a:fld>
            <a:endParaRPr lang="en-US" dirty="0">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011719664"/>
      </p:ext>
    </p:extLst>
  </p:cSld>
  <p:clrMapOvr>
    <a:masterClrMapping/>
  </p:clrMapOvr>
  <p:transition/>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464</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Language of Traces is a CSL </a:t>
            </a:r>
          </a:p>
        </p:txBody>
      </p:sp>
      <p:sp>
        <p:nvSpPr>
          <p:cNvPr id="588804" name="Rectangle 3"/>
          <p:cNvSpPr>
            <a:spLocks noGrp="1" noChangeArrowheads="1"/>
          </p:cNvSpPr>
          <p:nvPr>
            <p:ph type="body" idx="1"/>
          </p:nvPr>
        </p:nvSpPr>
        <p:spPr/>
        <p:txBody>
          <a:bodyPr/>
          <a:lstStyle/>
          <a:p>
            <a:pPr eaLnBrk="1" hangingPunct="1"/>
            <a:r>
              <a:rPr lang="en-US" sz="1800" dirty="0">
                <a:ea typeface="ＭＳ Ｐゴシック" pitchFamily="-111" charset="-128"/>
                <a:cs typeface="ＭＳ Ｐゴシック" pitchFamily="-111" charset="-128"/>
              </a:rPr>
              <a:t>The easiest way to show this for Turing machine traces is to describe an LBA that is given a string and wants to check if it is a valid trace.</a:t>
            </a:r>
          </a:p>
          <a:p>
            <a:pPr eaLnBrk="1" hangingPunct="1"/>
            <a:r>
              <a:rPr lang="en-US" sz="1800" dirty="0">
                <a:ea typeface="ＭＳ Ｐゴシック" pitchFamily="-111" charset="-128"/>
              </a:rPr>
              <a:t>The LBA could make a pass over to be sure the string starts with a #, ends with a #, has no 0’s immediately following a #, has a leading 0 immediately prior to a # only if the character preceding that 0 is a state, and has exactly one state between each pair of #’s.</a:t>
            </a:r>
          </a:p>
          <a:p>
            <a:pPr eaLnBrk="1" hangingPunct="1"/>
            <a:r>
              <a:rPr lang="en-US" sz="1800" dirty="0">
                <a:ea typeface="ＭＳ Ｐゴシック" pitchFamily="-111" charset="-128"/>
              </a:rPr>
              <a:t>The LBA could then check each pair by copying the second member of a pair under the first (2 tracks) and then marching over the two one character at a time until a state is found in one or the other. It can then do checks that are based on the Turing machine rules with there being a need to look at only 4 characters in each track – state, character to immediate left of state and up to two characters to immediate right of state on each track (think about it). Of course, all parts of configuration that are not altered must be checked to be sure they match on both tracks.</a:t>
            </a:r>
            <a:endParaRPr lang="en-US" sz="1800" dirty="0"/>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4/7/19</a:t>
            </a:fld>
            <a:endParaRPr lang="en-US" dirty="0">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611294178"/>
      </p:ext>
    </p:extLst>
  </p:cSld>
  <p:clrMapOvr>
    <a:masterClrMapping/>
  </p:clrMapOvr>
  <p:transition/>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465</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Non-Traces is a CFL </a:t>
            </a:r>
          </a:p>
        </p:txBody>
      </p:sp>
      <p:sp>
        <p:nvSpPr>
          <p:cNvPr id="588804" name="Rectangle 3"/>
          <p:cNvSpPr>
            <a:spLocks noGrp="1" noChangeArrowheads="1"/>
          </p:cNvSpPr>
          <p:nvPr>
            <p:ph type="body" idx="1"/>
          </p:nvPr>
        </p:nvSpPr>
        <p:spPr/>
        <p:txBody>
          <a:bodyPr/>
          <a:lstStyle/>
          <a:p>
            <a:pPr eaLnBrk="1" hangingPunct="1"/>
            <a:r>
              <a:rPr lang="en-US" sz="1800" dirty="0">
                <a:ea typeface="ＭＳ Ｐゴシック" pitchFamily="-111" charset="-128"/>
                <a:cs typeface="ＭＳ Ｐゴシック" pitchFamily="-111" charset="-128"/>
              </a:rPr>
              <a:t>There are two ways that a string might not be a valid trace. </a:t>
            </a:r>
          </a:p>
          <a:p>
            <a:pPr eaLnBrk="1" hangingPunct="1"/>
            <a:r>
              <a:rPr lang="en-US" sz="1800" dirty="0">
                <a:ea typeface="ＭＳ Ｐゴシック" pitchFamily="-111" charset="-128"/>
              </a:rPr>
              <a:t>First, it might be ill-formed, but we can easily check if a word looks like a trace. If not, it is in the complement of valid traces</a:t>
            </a:r>
          </a:p>
          <a:p>
            <a:pPr eaLnBrk="1" hangingPunct="1"/>
            <a:r>
              <a:rPr lang="en-US" sz="1800" dirty="0">
                <a:ea typeface="ＭＳ Ｐゴシック" pitchFamily="-111" charset="-128"/>
              </a:rPr>
              <a:t>Second, we can check pairs of configurations, </a:t>
            </a:r>
            <a:r>
              <a:rPr lang="en-US" sz="1800" dirty="0"/>
              <a:t># C</a:t>
            </a:r>
            <a:r>
              <a:rPr lang="en-US" sz="1800" baseline="-25000" dirty="0"/>
              <a:t>i</a:t>
            </a:r>
            <a:r>
              <a:rPr lang="en-US" sz="1800" dirty="0"/>
              <a:t> # C</a:t>
            </a:r>
            <a:r>
              <a:rPr lang="en-US" sz="1800" baseline="-25000" dirty="0"/>
              <a:t>i+1</a:t>
            </a:r>
            <a:r>
              <a:rPr lang="en-US" sz="1800" dirty="0">
                <a:ea typeface="ＭＳ Ｐゴシック" pitchFamily="-111" charset="-128"/>
              </a:rPr>
              <a:t> to  see if there is a transcription error; that is, we can check to see if it is the case that </a:t>
            </a:r>
            <a:r>
              <a:rPr lang="en-US" sz="1800" dirty="0"/>
              <a:t>C</a:t>
            </a:r>
            <a:r>
              <a:rPr lang="en-US" sz="1800" baseline="-25000" dirty="0"/>
              <a:t>i+1</a:t>
            </a:r>
            <a:r>
              <a:rPr lang="en-US" sz="1800" dirty="0"/>
              <a:t> does not follow from C</a:t>
            </a:r>
            <a:r>
              <a:rPr lang="en-US" sz="1800" baseline="-25000" dirty="0"/>
              <a:t>i</a:t>
            </a:r>
            <a:r>
              <a:rPr lang="en-US" sz="1800" dirty="0">
                <a:ea typeface="ＭＳ Ｐゴシック" pitchFamily="-111" charset="-128"/>
              </a:rPr>
              <a:t> in a valid trace. This is a non-deterministic process where we “guess” which pair might be in error and then, if the guess is correct, we accept the string as a bad one that just looks like a trace.</a:t>
            </a:r>
          </a:p>
          <a:p>
            <a:pPr eaLnBrk="1" hangingPunct="1"/>
            <a:r>
              <a:rPr lang="en-US" sz="1800" dirty="0">
                <a:ea typeface="ＭＳ Ｐゴシック" pitchFamily="-111" charset="-128"/>
              </a:rPr>
              <a:t>How hard is it to check for one bad transcription? Well, as noted above it starts with a guess, but then we must check. If it’s a TM trace, we use alternating ID reversals, so such a pair is either </a:t>
            </a:r>
            <a:r>
              <a:rPr lang="en-US" sz="1800" dirty="0"/>
              <a:t># C</a:t>
            </a:r>
            <a:r>
              <a:rPr lang="en-US" sz="1800" baseline="-25000" dirty="0"/>
              <a:t>i</a:t>
            </a:r>
            <a:r>
              <a:rPr lang="en-US" sz="1800" dirty="0"/>
              <a:t> # C</a:t>
            </a:r>
            <a:r>
              <a:rPr lang="en-US" sz="1800" baseline="-25000" dirty="0"/>
              <a:t>i+1</a:t>
            </a:r>
            <a:r>
              <a:rPr lang="en-US" sz="1800" baseline="30000" dirty="0"/>
              <a:t>R</a:t>
            </a:r>
            <a:r>
              <a:rPr lang="en-US" sz="1800" dirty="0">
                <a:ea typeface="ＭＳ Ｐゴシック" pitchFamily="-111" charset="-128"/>
              </a:rPr>
              <a:t> or </a:t>
            </a:r>
            <a:r>
              <a:rPr lang="en-US" sz="1800" dirty="0"/>
              <a:t># </a:t>
            </a:r>
            <a:r>
              <a:rPr lang="en-US" sz="1800" dirty="0" err="1"/>
              <a:t>C</a:t>
            </a:r>
            <a:r>
              <a:rPr lang="en-US" sz="1800" baseline="-25000" dirty="0" err="1"/>
              <a:t>i</a:t>
            </a:r>
            <a:r>
              <a:rPr lang="en-US" sz="1800" baseline="30000" dirty="0" err="1"/>
              <a:t>R</a:t>
            </a:r>
            <a:r>
              <a:rPr lang="en-US" sz="1800" dirty="0"/>
              <a:t> # C</a:t>
            </a:r>
            <a:r>
              <a:rPr lang="en-US" sz="1800" baseline="-25000" dirty="0"/>
              <a:t>i+1</a:t>
            </a:r>
            <a:r>
              <a:rPr lang="en-US" sz="1800" dirty="0"/>
              <a:t>. Checking an error here is just looking as was described with the LBA single step check and can be done with a stack. What the stack cannot do is look at sequences longer than single pairs.</a:t>
            </a:r>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4/7/19</a:t>
            </a:fld>
            <a:endParaRPr lang="en-US" dirty="0">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510461248"/>
      </p:ext>
    </p:extLst>
  </p:cSld>
  <p:clrMapOvr>
    <a:masterClrMapping/>
  </p:clrMapOvr>
  <p:transition/>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Number Placeholder 5"/>
          <p:cNvSpPr>
            <a:spLocks noGrp="1"/>
          </p:cNvSpPr>
          <p:nvPr>
            <p:ph type="sldNum" sz="quarter" idx="12"/>
          </p:nvPr>
        </p:nvSpPr>
        <p:spPr>
          <a:noFill/>
        </p:spPr>
        <p:txBody>
          <a:bodyPr/>
          <a:lstStyle/>
          <a:p>
            <a:pPr eaLnBrk="1" hangingPunct="1"/>
            <a:fld id="{F7E76001-A1E2-754A-AE11-B6EEEE580582}" type="slidenum">
              <a:rPr lang="en-US">
                <a:latin typeface="Arial" pitchFamily="-111" charset="0"/>
                <a:ea typeface="ＭＳ Ｐゴシック" pitchFamily="-111" charset="-128"/>
                <a:cs typeface="ＭＳ Ｐゴシック" pitchFamily="-111" charset="-128"/>
              </a:rPr>
              <a:pPr eaLnBrk="1" hangingPunct="1"/>
              <a:t>466</a:t>
            </a:fld>
            <a:endParaRPr lang="en-US">
              <a:latin typeface="Arial" pitchFamily="-111" charset="0"/>
              <a:ea typeface="ＭＳ Ｐゴシック" pitchFamily="-111" charset="-128"/>
              <a:cs typeface="ＭＳ Ｐゴシック" pitchFamily="-111" charset="-128"/>
            </a:endParaRPr>
          </a:p>
        </p:txBody>
      </p:sp>
      <p:sp>
        <p:nvSpPr>
          <p:cNvPr id="54989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Traces of FRS with Residues</a:t>
            </a:r>
          </a:p>
        </p:txBody>
      </p:sp>
      <p:sp>
        <p:nvSpPr>
          <p:cNvPr id="549892"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I have chosen, once again to use the Factor Replacement Systems, but this time, Factor Systems with Residues.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The rules are unordered and each is of the form</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a x + b  </a:t>
            </a:r>
            <a:r>
              <a:rPr lang="en-US" sz="2000"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c x + d</a:t>
            </a:r>
          </a:p>
          <a:p>
            <a:pPr eaLnBrk="1" hangingPunct="1">
              <a:lnSpc>
                <a:spcPct val="80000"/>
              </a:lnSpc>
            </a:pPr>
            <a:r>
              <a:rPr lang="en-US" sz="2000" dirty="0">
                <a:ea typeface="ＭＳ Ｐゴシック" pitchFamily="-111" charset="-128"/>
                <a:cs typeface="ＭＳ Ｐゴシック" pitchFamily="-111" charset="-128"/>
              </a:rPr>
              <a:t>These systems need to overcome the lack of ordering when simulating Register Machines.  This is done by</a:t>
            </a:r>
            <a:br>
              <a:rPr lang="en-US" sz="20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j.	</a:t>
            </a:r>
            <a:r>
              <a:rPr lang="en-US" sz="1800" dirty="0" err="1">
                <a:ea typeface="ＭＳ Ｐゴシック" pitchFamily="-111" charset="-128"/>
                <a:cs typeface="ＭＳ Ｐゴシック" pitchFamily="-111" charset="-128"/>
              </a:rPr>
              <a:t>INC</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a:t>
            </a:r>
            <a:r>
              <a:rPr lang="en-US" sz="1800" dirty="0" err="1">
                <a:ea typeface="ＭＳ Ｐゴシック" pitchFamily="-111" charset="-128"/>
                <a:cs typeface="ＭＳ Ｐゴシック" pitchFamily="-111" charset="-128"/>
              </a:rPr>
              <a:t>i</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n+j</a:t>
            </a:r>
            <a:r>
              <a:rPr lang="en-US" sz="1800" dirty="0">
                <a:ea typeface="ＭＳ Ｐゴシック" pitchFamily="-111" charset="-128"/>
                <a:cs typeface="ＭＳ Ｐゴシック" pitchFamily="-111" charset="-128"/>
              </a:rPr>
              <a:t>  x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n+i</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  x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j.	</a:t>
            </a:r>
            <a:r>
              <a:rPr lang="en-US" sz="1800" dirty="0" err="1">
                <a:ea typeface="ＭＳ Ｐゴシック" pitchFamily="-111" charset="-128"/>
                <a:cs typeface="ＭＳ Ｐゴシック" pitchFamily="-111" charset="-128"/>
              </a:rPr>
              <a:t>DEC</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[s, f]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n+j</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  x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n+s</a:t>
            </a:r>
            <a:r>
              <a:rPr lang="en-US" sz="1800" dirty="0">
                <a:ea typeface="ＭＳ Ｐゴシック" pitchFamily="-111" charset="-128"/>
                <a:cs typeface="ＭＳ Ｐゴシック" pitchFamily="-111" charset="-128"/>
              </a:rPr>
              <a:t>   x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n+j</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 x + k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n+j</a:t>
            </a:r>
            <a:r>
              <a:rPr lang="en-US" sz="1800" baseline="-250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n+f</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 x + k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n+f</a:t>
            </a:r>
            <a:r>
              <a:rPr lang="en-US" sz="1800" dirty="0">
                <a:ea typeface="ＭＳ Ｐゴシック" pitchFamily="-111" charset="-128"/>
                <a:cs typeface="ＭＳ Ｐゴシック" pitchFamily="-111" charset="-128"/>
              </a:rPr>
              <a:t> , 1 ≤ k &lt;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endParaRPr lang="en-US" sz="1800" baseline="-25000" dirty="0">
              <a:ea typeface="ＭＳ Ｐゴシック" pitchFamily="-111" charset="-128"/>
              <a:cs typeface="ＭＳ Ｐゴシック" pitchFamily="-111" charset="-128"/>
            </a:endParaRPr>
          </a:p>
          <a:p>
            <a:pPr eaLnBrk="1" hangingPunct="1">
              <a:lnSpc>
                <a:spcPct val="80000"/>
              </a:lnSpc>
              <a:buFontTx/>
              <a:buNone/>
            </a:pPr>
            <a:r>
              <a:rPr lang="en-US" sz="2000" dirty="0">
                <a:ea typeface="ＭＳ Ｐゴシック" pitchFamily="-111" charset="-128"/>
                <a:cs typeface="ＭＳ Ｐゴシック" pitchFamily="-111" charset="-128"/>
              </a:rPr>
              <a:t>	We also add the halting rule associated with m+1 of</a:t>
            </a:r>
          </a:p>
          <a:p>
            <a:pPr eaLnBrk="1" hangingPunct="1">
              <a:lnSpc>
                <a:spcPct val="80000"/>
              </a:lnSpc>
              <a:buFontTx/>
              <a:buNone/>
            </a:pPr>
            <a:r>
              <a:rPr lang="en-US" sz="20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rPr>
              <a:t>p</a:t>
            </a:r>
            <a:r>
              <a:rPr lang="en-US" sz="1800" baseline="-25000" dirty="0">
                <a:ea typeface="ＭＳ Ｐゴシック" pitchFamily="-111" charset="-128"/>
                <a:cs typeface="ＭＳ Ｐゴシック" pitchFamily="-111" charset="-128"/>
              </a:rPr>
              <a:t>n+m+1</a:t>
            </a:r>
            <a:r>
              <a:rPr lang="en-US" sz="1800" dirty="0">
                <a:ea typeface="ＭＳ Ｐゴシック" pitchFamily="-111" charset="-128"/>
                <a:cs typeface="ＭＳ Ｐゴシック" pitchFamily="-111" charset="-128"/>
              </a:rPr>
              <a:t>  x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0 </a:t>
            </a:r>
          </a:p>
          <a:p>
            <a:pPr eaLnBrk="1" hangingPunct="1">
              <a:lnSpc>
                <a:spcPct val="80000"/>
              </a:lnSpc>
            </a:pPr>
            <a:r>
              <a:rPr lang="en-US" sz="2000" dirty="0">
                <a:ea typeface="ＭＳ Ｐゴシック" pitchFamily="-111" charset="-128"/>
                <a:cs typeface="ＭＳ Ｐゴシック" pitchFamily="-111" charset="-128"/>
              </a:rPr>
              <a:t>Thus, halting is equivalent to producing 0.  We can also add one more rule that guarantees we can reach 0 on both odd and even numbers of moves</a:t>
            </a:r>
          </a:p>
          <a:p>
            <a:pPr eaLnBrk="1" hangingPunct="1">
              <a:lnSpc>
                <a:spcPct val="80000"/>
              </a:lnSpc>
              <a:buFontTx/>
              <a:buNone/>
            </a:pPr>
            <a:r>
              <a:rPr lang="en-US" sz="20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rPr>
              <a:t>0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0</a:t>
            </a:r>
            <a:r>
              <a:rPr lang="en-US" sz="2000" dirty="0">
                <a:ea typeface="ＭＳ Ｐゴシック" pitchFamily="-111" charset="-128"/>
                <a:cs typeface="ＭＳ Ｐゴシック" pitchFamily="-111" charset="-128"/>
              </a:rPr>
              <a:t> </a:t>
            </a:r>
          </a:p>
        </p:txBody>
      </p:sp>
      <p:sp>
        <p:nvSpPr>
          <p:cNvPr id="549893" name="Date Placeholder 3"/>
          <p:cNvSpPr>
            <a:spLocks noGrp="1"/>
          </p:cNvSpPr>
          <p:nvPr>
            <p:ph type="dt" sz="quarter" idx="10"/>
          </p:nvPr>
        </p:nvSpPr>
        <p:spPr>
          <a:noFill/>
        </p:spPr>
        <p:txBody>
          <a:bodyPr/>
          <a:lstStyle/>
          <a:p>
            <a:fld id="{5222F36E-5C34-F340-B745-7914E7BABD9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4989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602022587"/>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Number Placeholder 5"/>
          <p:cNvSpPr>
            <a:spLocks noGrp="1"/>
          </p:cNvSpPr>
          <p:nvPr>
            <p:ph type="sldNum" sz="quarter" idx="12"/>
          </p:nvPr>
        </p:nvSpPr>
        <p:spPr>
          <a:noFill/>
        </p:spPr>
        <p:txBody>
          <a:bodyPr/>
          <a:lstStyle/>
          <a:p>
            <a:pPr eaLnBrk="1" hangingPunct="1"/>
            <a:fld id="{B606C4E2-345B-FA47-98AE-8B350A29DB79}" type="slidenum">
              <a:rPr lang="en-US">
                <a:latin typeface="Arial" pitchFamily="-111" charset="0"/>
                <a:ea typeface="ＭＳ Ｐゴシック" pitchFamily="-111" charset="-128"/>
                <a:cs typeface="ＭＳ Ｐゴシック" pitchFamily="-111" charset="-128"/>
              </a:rPr>
              <a:pPr eaLnBrk="1" hangingPunct="1"/>
              <a:t>467</a:t>
            </a:fld>
            <a:endParaRPr lang="en-US">
              <a:latin typeface="Arial" pitchFamily="-111" charset="0"/>
              <a:ea typeface="ＭＳ Ｐゴシック" pitchFamily="-111" charset="-128"/>
              <a:cs typeface="ＭＳ Ｐゴシック" pitchFamily="-111" charset="-128"/>
            </a:endParaRPr>
          </a:p>
        </p:txBody>
      </p:sp>
      <p:sp>
        <p:nvSpPr>
          <p:cNvPr id="5519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of CFLs</a:t>
            </a:r>
          </a:p>
        </p:txBody>
      </p:sp>
      <p:sp>
        <p:nvSpPr>
          <p:cNvPr id="551940" name="Rectangle 3"/>
          <p:cNvSpPr>
            <a:spLocks noGrp="1" noChangeArrowheads="1"/>
          </p:cNvSpPr>
          <p:nvPr>
            <p:ph type="body" idx="1"/>
          </p:nvPr>
        </p:nvSpPr>
        <p:spPr/>
        <p:txBody>
          <a:bodyPr/>
          <a:lstStyle/>
          <a:p>
            <a:pPr eaLnBrk="1" hangingPunct="1">
              <a:lnSpc>
                <a:spcPct val="80000"/>
              </a:lnSpc>
            </a:pPr>
            <a:r>
              <a:rPr lang="en-US" sz="1800" dirty="0">
                <a:ea typeface="ＭＳ Ｐゴシック" pitchFamily="-111" charset="-128"/>
                <a:cs typeface="ＭＳ Ｐゴシック" pitchFamily="-111" charset="-128"/>
              </a:rPr>
              <a:t>Let (n, ((a1,b1,c1,d1) , … ,(</a:t>
            </a:r>
            <a:r>
              <a:rPr lang="en-US" sz="1800" dirty="0" err="1">
                <a:ea typeface="ＭＳ Ｐゴシック" pitchFamily="-111" charset="-128"/>
                <a:cs typeface="ＭＳ Ｐゴシック" pitchFamily="-111" charset="-128"/>
              </a:rPr>
              <a:t>ak,bk,ck,dk</a:t>
            </a:r>
            <a:r>
              <a:rPr lang="en-US" sz="1800" dirty="0">
                <a:ea typeface="ＭＳ Ｐゴシック" pitchFamily="-111" charset="-128"/>
                <a:cs typeface="ＭＳ Ｐゴシック" pitchFamily="-111" charset="-128"/>
              </a:rPr>
              <a:t>) ) be some factor replacement system with residues.  Define</a:t>
            </a:r>
            <a:r>
              <a:rPr lang="en-US" sz="16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rPr>
              <a:t>grammars G1 and G2 by using the 4k+2 rules</a:t>
            </a:r>
          </a:p>
          <a:p>
            <a:pPr lvl="1" eaLnBrk="1" hangingPunct="1">
              <a:lnSpc>
                <a:spcPct val="80000"/>
              </a:lnSpc>
              <a:buFontTx/>
              <a:buNone/>
            </a:pPr>
            <a:r>
              <a:rPr lang="en-US" sz="1800" b="1" dirty="0"/>
              <a:t>G : F</a:t>
            </a:r>
            <a:r>
              <a:rPr lang="en-US" sz="1800" b="1" baseline="-25000" dirty="0"/>
              <a:t>i</a:t>
            </a:r>
            <a:r>
              <a:rPr lang="en-US" sz="1800" b="1" dirty="0"/>
              <a:t> 	</a:t>
            </a:r>
            <a:r>
              <a:rPr lang="en-US" sz="1800" b="1" dirty="0">
                <a:sym typeface="Symbol" pitchFamily="-111" charset="2"/>
              </a:rPr>
              <a:t></a:t>
            </a:r>
            <a:r>
              <a:rPr lang="en-US" sz="1800" b="1" dirty="0"/>
              <a:t>  	1</a:t>
            </a:r>
            <a:r>
              <a:rPr lang="en-US" sz="1800" b="1" baseline="30000" dirty="0"/>
              <a:t>ai</a:t>
            </a:r>
            <a:r>
              <a:rPr lang="en-US" sz="1800" b="1" dirty="0"/>
              <a:t>F</a:t>
            </a:r>
            <a:r>
              <a:rPr lang="en-US" sz="1800" b="1" baseline="-25000" dirty="0"/>
              <a:t>i</a:t>
            </a:r>
            <a:r>
              <a:rPr lang="en-US" sz="1800" b="1" dirty="0"/>
              <a:t>1</a:t>
            </a:r>
            <a:r>
              <a:rPr lang="en-US" sz="1800" b="1" baseline="30000" dirty="0"/>
              <a:t>ci</a:t>
            </a:r>
            <a:r>
              <a:rPr lang="en-US" sz="1800" b="1" dirty="0"/>
              <a:t>  |  1</a:t>
            </a:r>
            <a:r>
              <a:rPr lang="en-US" sz="1800" b="1" baseline="30000" dirty="0"/>
              <a:t>ai+bi</a:t>
            </a:r>
            <a:r>
              <a:rPr lang="en-US" sz="1800" b="1" dirty="0"/>
              <a:t>#1</a:t>
            </a:r>
            <a:r>
              <a:rPr lang="en-US" sz="1800" b="1" baseline="30000" dirty="0"/>
              <a:t>ci+di</a:t>
            </a:r>
            <a:r>
              <a:rPr lang="en-US" sz="1800" b="1" dirty="0"/>
              <a:t>	1 ≤ </a:t>
            </a:r>
            <a:r>
              <a:rPr lang="en-US" sz="1800" b="1" dirty="0" err="1"/>
              <a:t>i</a:t>
            </a:r>
            <a:r>
              <a:rPr lang="en-US" sz="1800" b="1" dirty="0"/>
              <a:t> ≤ k</a:t>
            </a:r>
          </a:p>
          <a:p>
            <a:pPr lvl="1" eaLnBrk="1" hangingPunct="1">
              <a:lnSpc>
                <a:spcPct val="80000"/>
              </a:lnSpc>
              <a:buFontTx/>
              <a:buNone/>
            </a:pPr>
            <a:r>
              <a:rPr lang="en-US" sz="1800" b="1" dirty="0"/>
              <a:t>	 S</a:t>
            </a:r>
            <a:r>
              <a:rPr lang="en-US" sz="1800" b="1" baseline="-25000" dirty="0"/>
              <a:t>1</a:t>
            </a:r>
            <a:r>
              <a:rPr lang="en-US" sz="1800" b="1" dirty="0"/>
              <a:t>	</a:t>
            </a:r>
            <a:r>
              <a:rPr lang="en-US" sz="1800" b="1" dirty="0">
                <a:sym typeface="Symbol" pitchFamily="-111" charset="2"/>
              </a:rPr>
              <a:t></a:t>
            </a:r>
            <a:r>
              <a:rPr lang="en-US" sz="1800" b="1" dirty="0"/>
              <a:t> 	# F</a:t>
            </a:r>
            <a:r>
              <a:rPr lang="en-US" sz="1800" b="1" baseline="-25000" dirty="0"/>
              <a:t>i</a:t>
            </a:r>
            <a:r>
              <a:rPr lang="en-US" sz="1800" b="1" dirty="0"/>
              <a:t> S</a:t>
            </a:r>
            <a:r>
              <a:rPr lang="en-US" sz="1800" b="1" baseline="-25000" dirty="0"/>
              <a:t>1</a:t>
            </a:r>
            <a:r>
              <a:rPr lang="en-US" sz="1800" b="1" dirty="0"/>
              <a:t>  |  # F</a:t>
            </a:r>
            <a:r>
              <a:rPr lang="en-US" sz="1800" b="1" baseline="-25000" dirty="0"/>
              <a:t>i</a:t>
            </a:r>
            <a:r>
              <a:rPr lang="en-US" sz="1800" b="1" dirty="0"/>
              <a:t> #	1 ≤ </a:t>
            </a:r>
            <a:r>
              <a:rPr lang="en-US" sz="1800" b="1" dirty="0" err="1"/>
              <a:t>i</a:t>
            </a:r>
            <a:r>
              <a:rPr lang="en-US" sz="1800" b="1" dirty="0"/>
              <a:t> ≤ k</a:t>
            </a:r>
          </a:p>
          <a:p>
            <a:pPr lvl="1" eaLnBrk="1" hangingPunct="1">
              <a:lnSpc>
                <a:spcPct val="80000"/>
              </a:lnSpc>
              <a:buFontTx/>
              <a:buNone/>
            </a:pPr>
            <a:r>
              <a:rPr lang="en-US" sz="1800" b="1" dirty="0"/>
              <a:t>	 S</a:t>
            </a:r>
            <a:r>
              <a:rPr lang="en-US" sz="1800" b="1" baseline="-25000" dirty="0"/>
              <a:t>2</a:t>
            </a:r>
            <a:r>
              <a:rPr lang="en-US" sz="1800" b="1" dirty="0"/>
              <a:t> 	</a:t>
            </a:r>
            <a:r>
              <a:rPr lang="en-US" sz="1800" b="1" dirty="0">
                <a:sym typeface="Symbol" pitchFamily="-111" charset="2"/>
              </a:rPr>
              <a:t></a:t>
            </a:r>
            <a:r>
              <a:rPr lang="en-US" sz="1800" b="1" dirty="0"/>
              <a:t>  	# 1</a:t>
            </a:r>
            <a:r>
              <a:rPr lang="en-US" sz="1800" b="1" baseline="30000" dirty="0"/>
              <a:t>x</a:t>
            </a:r>
            <a:r>
              <a:rPr lang="en-US" sz="1800" b="1" baseline="16000" dirty="0"/>
              <a:t>0</a:t>
            </a:r>
            <a:r>
              <a:rPr lang="en-US" sz="1800" b="1" dirty="0"/>
              <a:t>S</a:t>
            </a:r>
            <a:r>
              <a:rPr lang="en-US" sz="1800" b="1" baseline="-25000" dirty="0"/>
              <a:t>1</a:t>
            </a:r>
            <a:r>
              <a:rPr lang="en-US" sz="1800" b="1" dirty="0"/>
              <a:t>1</a:t>
            </a:r>
            <a:r>
              <a:rPr lang="en-US" sz="1800" b="1" baseline="30000" dirty="0"/>
              <a:t>z</a:t>
            </a:r>
            <a:r>
              <a:rPr lang="en-US" sz="1800" b="1" baseline="16000" dirty="0"/>
              <a:t>0</a:t>
            </a:r>
            <a:r>
              <a:rPr lang="en-US" sz="1800" b="1" dirty="0"/>
              <a:t># 	Z</a:t>
            </a:r>
            <a:r>
              <a:rPr lang="en-US" sz="1800" b="1" baseline="-25000" dirty="0"/>
              <a:t>0</a:t>
            </a:r>
            <a:r>
              <a:rPr lang="en-US" sz="1800" b="1" dirty="0"/>
              <a:t> is 0 for us</a:t>
            </a:r>
          </a:p>
          <a:p>
            <a:pPr lvl="1" eaLnBrk="1" hangingPunct="1">
              <a:lnSpc>
                <a:spcPct val="80000"/>
              </a:lnSpc>
              <a:buFontTx/>
              <a:buNone/>
            </a:pPr>
            <a:r>
              <a:rPr lang="en-US" sz="1800" b="1" dirty="0"/>
              <a:t>G1 starts with S</a:t>
            </a:r>
            <a:r>
              <a:rPr lang="en-US" sz="1800" b="1" baseline="-25000" dirty="0"/>
              <a:t>1</a:t>
            </a:r>
            <a:r>
              <a:rPr lang="en-US" sz="1800" b="1" dirty="0"/>
              <a:t> and G2 with S</a:t>
            </a:r>
            <a:r>
              <a:rPr lang="en-US" sz="1800" b="1" baseline="-25000" dirty="0"/>
              <a:t>2</a:t>
            </a:r>
          </a:p>
          <a:p>
            <a:pPr eaLnBrk="1" hangingPunct="1">
              <a:lnSpc>
                <a:spcPct val="80000"/>
              </a:lnSpc>
            </a:pPr>
            <a:r>
              <a:rPr lang="en-US" sz="1800" dirty="0">
                <a:ea typeface="ＭＳ Ｐゴシック" pitchFamily="-111" charset="-128"/>
                <a:cs typeface="ＭＳ Ｐゴシック" pitchFamily="-111" charset="-128"/>
              </a:rPr>
              <a:t>Thus, using the notation of writing Y in place of 1</a:t>
            </a:r>
            <a:r>
              <a:rPr lang="en-US" sz="1800" baseline="30000" dirty="0">
                <a:ea typeface="ＭＳ Ｐゴシック" pitchFamily="-111" charset="-128"/>
                <a:cs typeface="ＭＳ Ｐゴシック" pitchFamily="-111" charset="-128"/>
              </a:rPr>
              <a:t>Y</a:t>
            </a:r>
            <a:r>
              <a:rPr lang="en-US" sz="1800" dirty="0">
                <a:ea typeface="ＭＳ Ｐゴシック" pitchFamily="-111" charset="-128"/>
                <a:cs typeface="ＭＳ Ｐゴシック" pitchFamily="-111" charset="-128"/>
              </a:rPr>
              <a:t>, </a:t>
            </a:r>
          </a:p>
          <a:p>
            <a:pPr lvl="1" eaLnBrk="1" hangingPunct="1">
              <a:lnSpc>
                <a:spcPct val="80000"/>
              </a:lnSpc>
              <a:buFontTx/>
              <a:buNone/>
            </a:pPr>
            <a:r>
              <a:rPr lang="en-US" sz="1800" b="1" dirty="0"/>
              <a:t>L1 =  L( G1 ) = { #Y</a:t>
            </a:r>
            <a:r>
              <a:rPr lang="en-US" sz="1800" b="1" baseline="-25000" dirty="0"/>
              <a:t>0</a:t>
            </a:r>
            <a:r>
              <a:rPr lang="en-US" sz="1800" b="1" dirty="0"/>
              <a:t> # Y</a:t>
            </a:r>
            <a:r>
              <a:rPr lang="en-US" sz="1800" b="1" baseline="-25000" dirty="0"/>
              <a:t>1</a:t>
            </a:r>
            <a:r>
              <a:rPr lang="en-US" sz="1800" b="1" dirty="0"/>
              <a:t> # Y</a:t>
            </a:r>
            <a:r>
              <a:rPr lang="en-US" sz="1800" b="1" baseline="-25000" dirty="0"/>
              <a:t>2</a:t>
            </a:r>
            <a:r>
              <a:rPr lang="en-US" sz="1800" b="1" dirty="0"/>
              <a:t> # Y</a:t>
            </a:r>
            <a:r>
              <a:rPr lang="en-US" sz="1800" b="1" baseline="-25000" dirty="0"/>
              <a:t>3</a:t>
            </a:r>
            <a:r>
              <a:rPr lang="en-US" sz="1800" b="1" dirty="0"/>
              <a:t> # … # Y</a:t>
            </a:r>
            <a:r>
              <a:rPr lang="en-US" sz="1800" b="1" baseline="-25000" dirty="0"/>
              <a:t>2j</a:t>
            </a:r>
            <a:r>
              <a:rPr lang="en-US" sz="1800" b="1" dirty="0"/>
              <a:t> # Y</a:t>
            </a:r>
            <a:r>
              <a:rPr lang="en-US" sz="1800" b="1" baseline="-25000" dirty="0"/>
              <a:t>2j+1</a:t>
            </a:r>
            <a:r>
              <a:rPr lang="en-US" sz="1800" b="1" dirty="0"/>
              <a:t> # }</a:t>
            </a:r>
          </a:p>
          <a:p>
            <a:pPr lvl="1" eaLnBrk="1" hangingPunct="1">
              <a:lnSpc>
                <a:spcPct val="80000"/>
              </a:lnSpc>
              <a:buFontTx/>
              <a:buNone/>
            </a:pPr>
            <a:r>
              <a:rPr lang="en-US" sz="1800" b="1" dirty="0"/>
              <a:t>where Y</a:t>
            </a:r>
            <a:r>
              <a:rPr lang="en-US" sz="1800" b="1" baseline="-25000" dirty="0"/>
              <a:t>2i</a:t>
            </a:r>
            <a:r>
              <a:rPr lang="en-US" sz="1800" b="1" dirty="0"/>
              <a:t> </a:t>
            </a:r>
            <a:r>
              <a:rPr lang="en-US" sz="1800" b="1" dirty="0">
                <a:sym typeface="Symbol" pitchFamily="-111" charset="2"/>
              </a:rPr>
              <a:t></a:t>
            </a:r>
            <a:r>
              <a:rPr lang="en-US" sz="1800" b="1" dirty="0"/>
              <a:t> Y</a:t>
            </a:r>
            <a:r>
              <a:rPr lang="en-US" sz="1800" b="1" baseline="-25000" dirty="0"/>
              <a:t>2i+1</a:t>
            </a:r>
            <a:r>
              <a:rPr lang="en-US" sz="1800" b="1" dirty="0"/>
              <a:t> , 0 ≤ </a:t>
            </a:r>
            <a:r>
              <a:rPr lang="en-US" sz="1800" b="1" dirty="0" err="1"/>
              <a:t>i</a:t>
            </a:r>
            <a:r>
              <a:rPr lang="en-US" sz="1800" b="1" dirty="0"/>
              <a:t> ≤ j.  </a:t>
            </a:r>
          </a:p>
          <a:p>
            <a:pPr lvl="1" eaLnBrk="1" hangingPunct="1">
              <a:lnSpc>
                <a:spcPct val="80000"/>
              </a:lnSpc>
              <a:buFontTx/>
              <a:buNone/>
            </a:pPr>
            <a:r>
              <a:rPr lang="en-US" sz="1800" b="1" dirty="0"/>
              <a:t>This checks the even/odd steps of an even length computation.</a:t>
            </a:r>
          </a:p>
          <a:p>
            <a:pPr lvl="1" eaLnBrk="1" hangingPunct="1">
              <a:lnSpc>
                <a:spcPct val="80000"/>
              </a:lnSpc>
              <a:buFontTx/>
              <a:buNone/>
            </a:pPr>
            <a:r>
              <a:rPr lang="en-US" sz="1800" b="1" dirty="0"/>
              <a:t>But, L2 =  L( G2 ) = { #X</a:t>
            </a:r>
            <a:r>
              <a:rPr lang="en-US" sz="1800" b="1" baseline="-25000" dirty="0"/>
              <a:t>0</a:t>
            </a:r>
            <a:r>
              <a:rPr lang="en-US" sz="1800" b="1" dirty="0"/>
              <a:t> # X</a:t>
            </a:r>
            <a:r>
              <a:rPr lang="en-US" sz="1800" b="1" baseline="-25000" dirty="0"/>
              <a:t>1</a:t>
            </a:r>
            <a:r>
              <a:rPr lang="en-US" sz="1800" b="1" dirty="0"/>
              <a:t> # X</a:t>
            </a:r>
            <a:r>
              <a:rPr lang="en-US" sz="1800" b="1" baseline="-25000" dirty="0"/>
              <a:t>2</a:t>
            </a:r>
            <a:r>
              <a:rPr lang="en-US" sz="1800" b="1" dirty="0"/>
              <a:t> # X</a:t>
            </a:r>
            <a:r>
              <a:rPr lang="en-US" sz="1800" b="1" baseline="-25000" dirty="0"/>
              <a:t>3</a:t>
            </a:r>
            <a:r>
              <a:rPr lang="en-US" sz="1800" b="1" dirty="0"/>
              <a:t> # X</a:t>
            </a:r>
            <a:r>
              <a:rPr lang="en-US" sz="1800" b="1" baseline="-25000" dirty="0"/>
              <a:t>4</a:t>
            </a:r>
            <a:r>
              <a:rPr lang="en-US" sz="1800" b="1" dirty="0"/>
              <a:t> # … # X</a:t>
            </a:r>
            <a:r>
              <a:rPr lang="en-US" sz="1800" b="1" baseline="-25000" dirty="0"/>
              <a:t>2k-1</a:t>
            </a:r>
            <a:r>
              <a:rPr lang="en-US" sz="1800" b="1" dirty="0"/>
              <a:t> # X</a:t>
            </a:r>
            <a:r>
              <a:rPr lang="en-US" sz="1800" b="1" baseline="-25000" dirty="0"/>
              <a:t>2k</a:t>
            </a:r>
            <a:r>
              <a:rPr lang="en-US" sz="1800" b="1" dirty="0"/>
              <a:t># Z</a:t>
            </a:r>
            <a:r>
              <a:rPr lang="en-US" sz="1800" b="1" baseline="-25000" dirty="0"/>
              <a:t>0</a:t>
            </a:r>
            <a:r>
              <a:rPr lang="en-US" sz="1800" b="1" dirty="0"/>
              <a:t> # }</a:t>
            </a:r>
          </a:p>
          <a:p>
            <a:pPr lvl="1" eaLnBrk="1" hangingPunct="1">
              <a:lnSpc>
                <a:spcPct val="80000"/>
              </a:lnSpc>
              <a:buFontTx/>
              <a:buNone/>
            </a:pPr>
            <a:r>
              <a:rPr lang="en-US" sz="1800" b="1" dirty="0"/>
              <a:t>where X</a:t>
            </a:r>
            <a:r>
              <a:rPr lang="en-US" sz="1800" b="1" baseline="-25000" dirty="0"/>
              <a:t>2i-1</a:t>
            </a:r>
            <a:r>
              <a:rPr lang="en-US" sz="1800" b="1" dirty="0"/>
              <a:t> </a:t>
            </a:r>
            <a:r>
              <a:rPr lang="en-US" sz="1800" b="1" dirty="0">
                <a:sym typeface="Symbol" pitchFamily="-111" charset="2"/>
              </a:rPr>
              <a:t></a:t>
            </a:r>
            <a:r>
              <a:rPr lang="en-US" sz="1800" b="1" dirty="0"/>
              <a:t> X</a:t>
            </a:r>
            <a:r>
              <a:rPr lang="en-US" sz="1800" b="1" baseline="-25000" dirty="0"/>
              <a:t>2i</a:t>
            </a:r>
            <a:r>
              <a:rPr lang="en-US" sz="1800" b="1" dirty="0"/>
              <a:t> , 1 ≤ </a:t>
            </a:r>
            <a:r>
              <a:rPr lang="en-US" sz="1800" b="1" dirty="0" err="1"/>
              <a:t>i</a:t>
            </a:r>
            <a:r>
              <a:rPr lang="en-US" sz="1800" b="1" dirty="0"/>
              <a:t> ≤ k.  </a:t>
            </a:r>
          </a:p>
          <a:p>
            <a:pPr lvl="1" eaLnBrk="1" hangingPunct="1">
              <a:lnSpc>
                <a:spcPct val="80000"/>
              </a:lnSpc>
              <a:buFontTx/>
              <a:buNone/>
            </a:pPr>
            <a:r>
              <a:rPr lang="en-US" sz="1800" b="1" dirty="0"/>
              <a:t>This checks the odd/even steps of an even length computation.</a:t>
            </a:r>
          </a:p>
          <a:p>
            <a:pPr eaLnBrk="1" hangingPunct="1">
              <a:lnSpc>
                <a:spcPct val="80000"/>
              </a:lnSpc>
            </a:pPr>
            <a:r>
              <a:rPr lang="en-US" sz="1800" dirty="0"/>
              <a:t>Given that the intersection of two CFLs is at worst a CSL, we now have an indirect way of showing that the valid terminating traces are a CSL.</a:t>
            </a:r>
          </a:p>
        </p:txBody>
      </p:sp>
      <p:sp>
        <p:nvSpPr>
          <p:cNvPr id="551941" name="Date Placeholder 3"/>
          <p:cNvSpPr>
            <a:spLocks noGrp="1"/>
          </p:cNvSpPr>
          <p:nvPr>
            <p:ph type="dt" sz="quarter" idx="10"/>
          </p:nvPr>
        </p:nvSpPr>
        <p:spPr>
          <a:noFill/>
        </p:spPr>
        <p:txBody>
          <a:bodyPr/>
          <a:lstStyle/>
          <a:p>
            <a:fld id="{7BBFC99C-0B8A-AB48-9C41-F9037FC9CA6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519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575373445"/>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Number Placeholder 5"/>
          <p:cNvSpPr>
            <a:spLocks noGrp="1"/>
          </p:cNvSpPr>
          <p:nvPr>
            <p:ph type="sldNum" sz="quarter" idx="12"/>
          </p:nvPr>
        </p:nvSpPr>
        <p:spPr>
          <a:noFill/>
        </p:spPr>
        <p:txBody>
          <a:bodyPr/>
          <a:lstStyle/>
          <a:p>
            <a:pPr eaLnBrk="1" hangingPunct="1"/>
            <a:fld id="{EBA4ED55-A552-484C-95F6-FF21076522DD}" type="slidenum">
              <a:rPr lang="en-US">
                <a:latin typeface="Arial" pitchFamily="-111" charset="0"/>
                <a:ea typeface="ＭＳ Ｐゴシック" pitchFamily="-111" charset="-128"/>
                <a:cs typeface="ＭＳ Ｐゴシック" pitchFamily="-111" charset="-128"/>
              </a:rPr>
              <a:pPr eaLnBrk="1" hangingPunct="1"/>
              <a:t>468</a:t>
            </a:fld>
            <a:endParaRPr lang="en-US">
              <a:latin typeface="Arial" pitchFamily="-111" charset="0"/>
              <a:ea typeface="ＭＳ Ｐゴシック" pitchFamily="-111" charset="-128"/>
              <a:cs typeface="ＭＳ Ｐゴシック" pitchFamily="-111" charset="-128"/>
            </a:endParaRPr>
          </a:p>
        </p:txBody>
      </p:sp>
      <p:sp>
        <p:nvSpPr>
          <p:cNvPr id="55398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Continued</a:t>
            </a:r>
          </a:p>
        </p:txBody>
      </p:sp>
      <p:sp>
        <p:nvSpPr>
          <p:cNvPr id="553988" name="Rectangle 3"/>
          <p:cNvSpPr>
            <a:spLocks noGrp="1" noChangeArrowheads="1"/>
          </p:cNvSpPr>
          <p:nvPr>
            <p:ph type="body" idx="1"/>
          </p:nvPr>
        </p:nvSpPr>
        <p:spPr/>
        <p:txBody>
          <a:bodyPr/>
          <a:lstStyle/>
          <a:p>
            <a:pPr eaLnBrk="1" hangingPunct="1">
              <a:lnSpc>
                <a:spcPct val="80000"/>
              </a:lnSpc>
              <a:buFontTx/>
              <a:buNone/>
            </a:pPr>
            <a:r>
              <a:rPr lang="en-US" sz="2400" dirty="0">
                <a:ea typeface="ＭＳ Ｐゴシック" pitchFamily="-111" charset="-128"/>
                <a:cs typeface="ＭＳ Ｐゴシック" pitchFamily="-111" charset="-128"/>
              </a:rPr>
              <a:t>	Now, X</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chosen as some selected input value to the Factor System with Residues, and Z</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the unique value (0 in our case) on which the machine halts.  But,</a:t>
            </a:r>
          </a:p>
          <a:p>
            <a:pPr eaLnBrk="1" hangingPunct="1">
              <a:lnSpc>
                <a:spcPct val="80000"/>
              </a:lnSpc>
              <a:buFontTx/>
              <a:buNone/>
            </a:pPr>
            <a:r>
              <a:rPr lang="en-US" sz="2400"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L1 </a:t>
            </a:r>
            <a:r>
              <a:rPr lang="en-US" sz="2000"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L2  = {#X</a:t>
            </a:r>
            <a:r>
              <a:rPr lang="en-US" sz="2000"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2</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3</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4</a:t>
            </a:r>
            <a:r>
              <a:rPr lang="en-US" sz="2000" dirty="0">
                <a:ea typeface="ＭＳ Ｐゴシック" pitchFamily="-111" charset="-128"/>
                <a:cs typeface="ＭＳ Ｐゴシック" pitchFamily="-111" charset="-128"/>
              </a:rPr>
              <a:t> # … # X</a:t>
            </a:r>
            <a:r>
              <a:rPr lang="en-US" sz="2000" baseline="-25000" dirty="0">
                <a:ea typeface="ＭＳ Ｐゴシック" pitchFamily="-111" charset="-128"/>
                <a:cs typeface="ＭＳ Ｐゴシック" pitchFamily="-111" charset="-128"/>
              </a:rPr>
              <a:t>2k-1</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2k</a:t>
            </a:r>
            <a:r>
              <a:rPr lang="en-US" sz="2000" dirty="0">
                <a:ea typeface="ＭＳ Ｐゴシック" pitchFamily="-111" charset="-128"/>
                <a:cs typeface="ＭＳ Ｐゴシック" pitchFamily="-111" charset="-128"/>
              </a:rPr>
              <a:t># Z</a:t>
            </a:r>
            <a:r>
              <a:rPr lang="en-US" sz="2000"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 }</a:t>
            </a:r>
          </a:p>
          <a:p>
            <a:pPr eaLnBrk="1" hangingPunct="1">
              <a:lnSpc>
                <a:spcPct val="80000"/>
              </a:lnSpc>
              <a:buFontTx/>
              <a:buNone/>
            </a:pPr>
            <a:r>
              <a:rPr lang="en-US" sz="2400" dirty="0">
                <a:ea typeface="ＭＳ Ｐゴシック" pitchFamily="-111" charset="-128"/>
                <a:cs typeface="ＭＳ Ｐゴシック" pitchFamily="-111" charset="-128"/>
              </a:rPr>
              <a:t>	where X</a:t>
            </a:r>
            <a:r>
              <a:rPr lang="en-US" sz="2400" baseline="-25000" dirty="0">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X</a:t>
            </a:r>
            <a:r>
              <a:rPr lang="en-US" sz="2400" baseline="-25000" dirty="0">
                <a:ea typeface="ＭＳ Ｐゴシック" pitchFamily="-111" charset="-128"/>
                <a:cs typeface="ＭＳ Ｐゴシック" pitchFamily="-111" charset="-128"/>
              </a:rPr>
              <a:t>i+1</a:t>
            </a:r>
            <a:r>
              <a:rPr lang="en-US" sz="2400" dirty="0">
                <a:ea typeface="ＭＳ Ｐゴシック" pitchFamily="-111" charset="-128"/>
                <a:cs typeface="ＭＳ Ｐゴシック" pitchFamily="-111" charset="-128"/>
              </a:rPr>
              <a:t> , 0 ≤ </a:t>
            </a:r>
            <a:r>
              <a:rPr lang="en-US" sz="2400" dirty="0" err="1">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&lt; 2k, and X</a:t>
            </a:r>
            <a:r>
              <a:rPr lang="en-US" sz="2400" baseline="-25000" dirty="0">
                <a:ea typeface="ＭＳ Ｐゴシック" pitchFamily="-111" charset="-128"/>
                <a:cs typeface="ＭＳ Ｐゴシック" pitchFamily="-111" charset="-128"/>
              </a:rPr>
              <a:t>2k</a:t>
            </a:r>
            <a:r>
              <a:rPr lang="en-US" sz="24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Z</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  This checks </a:t>
            </a:r>
            <a:r>
              <a:rPr lang="en-US" sz="2400" u="sng" dirty="0">
                <a:ea typeface="ＭＳ Ｐゴシック" pitchFamily="-111" charset="-128"/>
                <a:cs typeface="ＭＳ Ｐゴシック" pitchFamily="-111" charset="-128"/>
              </a:rPr>
              <a:t>all</a:t>
            </a:r>
            <a:r>
              <a:rPr lang="en-US" sz="2400" dirty="0">
                <a:ea typeface="ＭＳ Ｐゴシック" pitchFamily="-111" charset="-128"/>
                <a:cs typeface="ＭＳ Ｐゴシック" pitchFamily="-111" charset="-128"/>
              </a:rPr>
              <a:t> steps of an even length computation.  But our original system halts if and only if it produces 0 (Z</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in an even (also odd) number of steps.  Thus the intersection is non-empty just in case the Factor System with residue eventually produces 0 when started on X</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just in case the Register Machine halts when started on the register contents encoded by X</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dirty="0"/>
              <a:t>This is an independent proof of the undecidability of the non-empty intersection problem for CFGs and the non-emptiness problem for CSGs.</a:t>
            </a:r>
            <a:endParaRPr lang="en-US" sz="1800" dirty="0">
              <a:ea typeface="ＭＳ Ｐゴシック" pitchFamily="-111" charset="-128"/>
              <a:cs typeface="ＭＳ Ｐゴシック" pitchFamily="-111" charset="-128"/>
            </a:endParaRPr>
          </a:p>
        </p:txBody>
      </p:sp>
      <p:sp>
        <p:nvSpPr>
          <p:cNvPr id="553989" name="Date Placeholder 3"/>
          <p:cNvSpPr>
            <a:spLocks noGrp="1"/>
          </p:cNvSpPr>
          <p:nvPr>
            <p:ph type="dt" sz="quarter" idx="10"/>
          </p:nvPr>
        </p:nvSpPr>
        <p:spPr>
          <a:noFill/>
        </p:spPr>
        <p:txBody>
          <a:bodyPr/>
          <a:lstStyle/>
          <a:p>
            <a:fld id="{C86B05CA-C0B8-C44C-A1CA-7E376682333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539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793679835"/>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Date Placeholder 3"/>
          <p:cNvSpPr>
            <a:spLocks noGrp="1"/>
          </p:cNvSpPr>
          <p:nvPr>
            <p:ph type="dt" sz="quarter" idx="10"/>
          </p:nvPr>
        </p:nvSpPr>
        <p:spPr>
          <a:noFill/>
        </p:spPr>
        <p:txBody>
          <a:bodyPr/>
          <a:lstStyle/>
          <a:p>
            <a:fld id="{F991CB70-D35F-4748-A69B-3842CE11329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82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2660" name="Slide Number Placeholder 5"/>
          <p:cNvSpPr>
            <a:spLocks noGrp="1"/>
          </p:cNvSpPr>
          <p:nvPr>
            <p:ph type="sldNum" sz="quarter" idx="12"/>
          </p:nvPr>
        </p:nvSpPr>
        <p:spPr>
          <a:noFill/>
        </p:spPr>
        <p:txBody>
          <a:bodyPr/>
          <a:lstStyle/>
          <a:p>
            <a:fld id="{9ECBB881-D91D-4D41-A1F0-81ECB19D14A4}" type="slidenum">
              <a:rPr lang="en-US">
                <a:latin typeface="Arial" pitchFamily="-111" charset="0"/>
                <a:ea typeface="ＭＳ Ｐゴシック" pitchFamily="-111" charset="-128"/>
                <a:cs typeface="ＭＳ Ｐゴシック" pitchFamily="-111" charset="-128"/>
              </a:rPr>
              <a:pPr/>
              <a:t>469</a:t>
            </a:fld>
            <a:endParaRPr lang="en-US">
              <a:latin typeface="Arial" pitchFamily="-111" charset="0"/>
              <a:ea typeface="ＭＳ Ｐゴシック" pitchFamily="-111" charset="-128"/>
              <a:cs typeface="ＭＳ Ｐゴシック" pitchFamily="-111" charset="-128"/>
            </a:endParaRPr>
          </a:p>
        </p:txBody>
      </p:sp>
      <p:sp>
        <p:nvSpPr>
          <p:cNvPr id="58266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What’s a CSL or CFL?</a:t>
            </a:r>
          </a:p>
        </p:txBody>
      </p:sp>
      <p:sp>
        <p:nvSpPr>
          <p:cNvPr id="582662" name="Rectangle 3"/>
          <p:cNvSpPr>
            <a:spLocks noGrp="1" noChangeArrowheads="1"/>
          </p:cNvSpPr>
          <p:nvPr>
            <p:ph type="body" idx="1"/>
          </p:nvPr>
        </p:nvSpPr>
        <p:spPr/>
        <p:txBody>
          <a:bodyPr/>
          <a:lstStyle/>
          <a:p>
            <a:pPr eaLnBrk="1" hangingPunct="1">
              <a:lnSpc>
                <a:spcPct val="90000"/>
              </a:lnSpc>
            </a:pPr>
            <a:r>
              <a:rPr lang="en-US" sz="2800" dirty="0">
                <a:ea typeface="ＭＳ Ｐゴシック" pitchFamily="-111" charset="-128"/>
                <a:cs typeface="ＭＳ Ｐゴシック" pitchFamily="-111" charset="-128"/>
              </a:rPr>
              <a:t>Given an FRS with Residue</a:t>
            </a:r>
          </a:p>
          <a:p>
            <a:pPr lvl="1" eaLnBrk="1" hangingPunct="1">
              <a:lnSpc>
                <a:spcPct val="90000"/>
              </a:lnSpc>
            </a:pPr>
            <a:r>
              <a:rPr lang="en-US" sz="2400" dirty="0"/>
              <a:t>The set of valid traces is Context Sensitive</a:t>
            </a:r>
            <a:br>
              <a:rPr lang="en-US" sz="2400" dirty="0"/>
            </a:br>
            <a:r>
              <a:rPr lang="en-US" sz="2400" dirty="0"/>
              <a:t>(can prove by fact that intersection of two CFLs is a CSG or by direct construction or by describing an LBA that accepts this language)</a:t>
            </a:r>
          </a:p>
          <a:p>
            <a:pPr lvl="1" eaLnBrk="1" hangingPunct="1">
              <a:lnSpc>
                <a:spcPct val="90000"/>
              </a:lnSpc>
            </a:pPr>
            <a:r>
              <a:rPr lang="en-US" sz="2400" dirty="0"/>
              <a:t>The complement of the valid traces is Context Free; that is, the set of invalid traces of M is Context Free (just one mistake required)</a:t>
            </a:r>
          </a:p>
          <a:p>
            <a:pPr lvl="1" eaLnBrk="1" hangingPunct="1">
              <a:lnSpc>
                <a:spcPct val="90000"/>
              </a:lnSpc>
            </a:pPr>
            <a:r>
              <a:rPr lang="en-US" sz="2400" dirty="0"/>
              <a:t>The set of valid terminating traces is Context Sensitive (same as above)</a:t>
            </a:r>
          </a:p>
          <a:p>
            <a:pPr lvl="1" eaLnBrk="1" hangingPunct="1">
              <a:lnSpc>
                <a:spcPct val="90000"/>
              </a:lnSpc>
            </a:pPr>
            <a:r>
              <a:rPr lang="en-US" sz="2400" dirty="0"/>
              <a:t>The complement of the valid terminating traces is Context Free; again, this requires just one mistake</a:t>
            </a:r>
          </a:p>
        </p:txBody>
      </p:sp>
    </p:spTree>
    <p:extLst>
      <p:ext uri="{BB962C8B-B14F-4D97-AF65-F5344CB8AC3E}">
        <p14:creationId xmlns:p14="http://schemas.microsoft.com/office/powerpoint/2010/main" val="211780953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Context-Free #4</a:t>
            </a:r>
          </a:p>
        </p:txBody>
      </p:sp>
      <p:sp>
        <p:nvSpPr>
          <p:cNvPr id="144387" name="Content Placeholder 2"/>
          <p:cNvSpPr>
            <a:spLocks noGrp="1"/>
          </p:cNvSpPr>
          <p:nvPr>
            <p:ph idx="1"/>
          </p:nvPr>
        </p:nvSpPr>
        <p:spPr/>
        <p:txBody>
          <a:bodyPr/>
          <a:lstStyle/>
          <a:p>
            <a:r>
              <a:rPr lang="en-US" dirty="0">
                <a:latin typeface="Arial" charset="0"/>
                <a:ea typeface="MS PGothic" charset="0"/>
              </a:rPr>
              <a:t>Closure</a:t>
            </a:r>
          </a:p>
          <a:p>
            <a:pPr lvl="1"/>
            <a:r>
              <a:rPr lang="en-US" dirty="0">
                <a:latin typeface="Arial" charset="0"/>
                <a:ea typeface="MS PGothic" charset="0"/>
              </a:rPr>
              <a:t>Union, concatenation, star</a:t>
            </a:r>
          </a:p>
          <a:p>
            <a:pPr lvl="1"/>
            <a:r>
              <a:rPr lang="en-US" dirty="0">
                <a:latin typeface="Arial" charset="0"/>
                <a:ea typeface="MS PGothic" charset="0"/>
              </a:rPr>
              <a:t>Substitution</a:t>
            </a:r>
          </a:p>
          <a:p>
            <a:pPr lvl="1"/>
            <a:r>
              <a:rPr lang="en-US" dirty="0">
                <a:latin typeface="Arial" charset="0"/>
                <a:ea typeface="MS PGothic" charset="0"/>
              </a:rPr>
              <a:t>Intersection with regular</a:t>
            </a:r>
          </a:p>
          <a:p>
            <a:pPr lvl="1"/>
            <a:r>
              <a:rPr lang="en-US" dirty="0">
                <a:latin typeface="Arial" charset="0"/>
                <a:ea typeface="MS PGothic" charset="0"/>
              </a:rPr>
              <a:t>Quotient with regular, Prefix, Suffix, Substring</a:t>
            </a:r>
          </a:p>
          <a:p>
            <a:r>
              <a:rPr lang="en-US" dirty="0">
                <a:latin typeface="Arial" charset="0"/>
                <a:ea typeface="MS PGothic" charset="0"/>
              </a:rPr>
              <a:t>Non-Closure</a:t>
            </a:r>
          </a:p>
          <a:p>
            <a:pPr lvl="1"/>
            <a:r>
              <a:rPr lang="en-US" dirty="0">
                <a:latin typeface="Arial" charset="0"/>
                <a:ea typeface="MS PGothic" charset="0"/>
              </a:rPr>
              <a:t>Intersection, complement, min, max</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4/7/19</a:t>
            </a:fld>
            <a:endParaRPr lang="en-US"/>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47</a:t>
            </a:fld>
            <a:endParaRPr lang="en-US"/>
          </a:p>
        </p:txBody>
      </p:sp>
      <p:sp>
        <p:nvSpPr>
          <p:cNvPr id="7" name="Footer Placeholder 2">
            <a:extLst>
              <a:ext uri="{FF2B5EF4-FFF2-40B4-BE49-F238E27FC236}">
                <a16:creationId xmlns:a16="http://schemas.microsoft.com/office/drawing/2014/main" id="{E8AD7FE5-6C84-6949-A6A8-052C855FA74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977736237"/>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Quotients of CFLs (concept)</a:t>
            </a:r>
          </a:p>
        </p:txBody>
      </p:sp>
      <p:sp>
        <p:nvSpPr>
          <p:cNvPr id="556035" name="Content Placeholder 2"/>
          <p:cNvSpPr>
            <a:spLocks noGrp="1"/>
          </p:cNvSpPr>
          <p:nvPr>
            <p:ph idx="1"/>
          </p:nvPr>
        </p:nvSpPr>
        <p:spPr/>
        <p:txBody>
          <a:bodyPr/>
          <a:lstStyle/>
          <a:p>
            <a:pPr marL="339725" lvl="1" indent="-4763" eaLnBrk="1" hangingPunct="1">
              <a:lnSpc>
                <a:spcPct val="80000"/>
              </a:lnSpc>
              <a:buFontTx/>
              <a:buNone/>
            </a:pPr>
            <a:r>
              <a:rPr lang="en-US" sz="1800" b="1" dirty="0"/>
              <a:t>Let L1 =  L( G1 ) = { $ # Y</a:t>
            </a:r>
            <a:r>
              <a:rPr lang="en-US" sz="1800" b="1" baseline="-25000" dirty="0"/>
              <a:t>0</a:t>
            </a:r>
            <a:r>
              <a:rPr lang="en-US" sz="1800" b="1" dirty="0"/>
              <a:t> # Y</a:t>
            </a:r>
            <a:r>
              <a:rPr lang="en-US" sz="1800" b="1" baseline="-25000" dirty="0"/>
              <a:t>1</a:t>
            </a:r>
            <a:r>
              <a:rPr lang="en-US" sz="1800" b="1" dirty="0"/>
              <a:t> # Y</a:t>
            </a:r>
            <a:r>
              <a:rPr lang="en-US" sz="1800" b="1" baseline="-25000" dirty="0"/>
              <a:t>2</a:t>
            </a:r>
            <a:r>
              <a:rPr lang="en-US" sz="1800" b="1" dirty="0"/>
              <a:t> # Y</a:t>
            </a:r>
            <a:r>
              <a:rPr lang="en-US" sz="1800" b="1" baseline="-25000" dirty="0"/>
              <a:t>3</a:t>
            </a:r>
            <a:r>
              <a:rPr lang="en-US" sz="1800" b="1" dirty="0"/>
              <a:t> # … # Y</a:t>
            </a:r>
            <a:r>
              <a:rPr lang="en-US" sz="1800" b="1" baseline="-25000" dirty="0"/>
              <a:t>2j</a:t>
            </a:r>
            <a:r>
              <a:rPr lang="en-US" sz="1800" b="1" dirty="0"/>
              <a:t> # Y</a:t>
            </a:r>
            <a:r>
              <a:rPr lang="en-US" sz="1800" b="1" baseline="-25000" dirty="0"/>
              <a:t>2j+1</a:t>
            </a:r>
            <a:r>
              <a:rPr lang="en-US" sz="1800" b="1" dirty="0"/>
              <a:t> # }</a:t>
            </a:r>
          </a:p>
          <a:p>
            <a:pPr marL="339725" lvl="1" indent="-4763" eaLnBrk="1" hangingPunct="1">
              <a:lnSpc>
                <a:spcPct val="80000"/>
              </a:lnSpc>
              <a:buFontTx/>
              <a:buNone/>
            </a:pPr>
            <a:r>
              <a:rPr lang="en-US" sz="1800" b="1" dirty="0"/>
              <a:t>where Y</a:t>
            </a:r>
            <a:r>
              <a:rPr lang="en-US" sz="1800" b="1" baseline="-25000" dirty="0"/>
              <a:t>2i</a:t>
            </a:r>
            <a:r>
              <a:rPr lang="en-US" sz="1800" b="1" dirty="0"/>
              <a:t> </a:t>
            </a:r>
            <a:r>
              <a:rPr lang="en-US" sz="1800" b="1" dirty="0">
                <a:sym typeface="Symbol" pitchFamily="-111" charset="2"/>
              </a:rPr>
              <a:t></a:t>
            </a:r>
            <a:r>
              <a:rPr lang="en-US" sz="1800" b="1" dirty="0"/>
              <a:t> Y</a:t>
            </a:r>
            <a:r>
              <a:rPr lang="en-US" sz="1800" b="1" baseline="-25000" dirty="0"/>
              <a:t>2i+1</a:t>
            </a:r>
            <a:r>
              <a:rPr lang="en-US" sz="1800" b="1" dirty="0"/>
              <a:t> , 0 ≤ </a:t>
            </a:r>
            <a:r>
              <a:rPr lang="en-US" sz="1800" b="1" dirty="0" err="1"/>
              <a:t>i</a:t>
            </a:r>
            <a:r>
              <a:rPr lang="en-US" sz="1800" b="1" dirty="0"/>
              <a:t> ≤ j.  </a:t>
            </a:r>
          </a:p>
          <a:p>
            <a:pPr marL="339725" lvl="1" indent="-4763" eaLnBrk="1" hangingPunct="1">
              <a:lnSpc>
                <a:spcPct val="80000"/>
              </a:lnSpc>
              <a:buFontTx/>
              <a:buNone/>
            </a:pPr>
            <a:r>
              <a:rPr lang="en-US" sz="1800" b="1" dirty="0"/>
              <a:t>This checks the even/odd steps of an even length computation.</a:t>
            </a:r>
          </a:p>
          <a:p>
            <a:pPr marL="339725" lvl="1" indent="-4763" eaLnBrk="1" hangingPunct="1">
              <a:lnSpc>
                <a:spcPct val="80000"/>
              </a:lnSpc>
              <a:buFontTx/>
              <a:buNone/>
            </a:pPr>
            <a:r>
              <a:rPr lang="en-US" sz="1800" b="1" dirty="0"/>
              <a:t>Now, let L2=L( G2 )={X</a:t>
            </a:r>
            <a:r>
              <a:rPr lang="en-US" sz="1800" b="1" baseline="-25000" dirty="0"/>
              <a:t>0 </a:t>
            </a:r>
            <a:r>
              <a:rPr lang="en-US" sz="1800" b="1" dirty="0"/>
              <a:t>$ # X</a:t>
            </a:r>
            <a:r>
              <a:rPr lang="en-US" sz="1800" b="1" baseline="-25000" dirty="0"/>
              <a:t>0</a:t>
            </a:r>
            <a:r>
              <a:rPr lang="en-US" sz="1800" b="1" dirty="0"/>
              <a:t> # X</a:t>
            </a:r>
            <a:r>
              <a:rPr lang="en-US" sz="1800" b="1" baseline="-25000" dirty="0"/>
              <a:t>1</a:t>
            </a:r>
            <a:r>
              <a:rPr lang="en-US" sz="1800" b="1" dirty="0"/>
              <a:t> # X</a:t>
            </a:r>
            <a:r>
              <a:rPr lang="en-US" sz="1800" b="1" baseline="-25000" dirty="0"/>
              <a:t>2</a:t>
            </a:r>
            <a:r>
              <a:rPr lang="en-US" sz="1800" b="1" dirty="0"/>
              <a:t> # X</a:t>
            </a:r>
            <a:r>
              <a:rPr lang="en-US" sz="1800" b="1" baseline="-25000" dirty="0"/>
              <a:t>3</a:t>
            </a:r>
            <a:r>
              <a:rPr lang="en-US" sz="1800" b="1" dirty="0"/>
              <a:t> # X</a:t>
            </a:r>
            <a:r>
              <a:rPr lang="en-US" sz="1800" b="1" baseline="-25000" dirty="0"/>
              <a:t>4</a:t>
            </a:r>
            <a:r>
              <a:rPr lang="en-US" sz="1800" b="1" dirty="0"/>
              <a:t> # … # X</a:t>
            </a:r>
            <a:r>
              <a:rPr lang="en-US" sz="1800" b="1" baseline="-25000" dirty="0"/>
              <a:t>2k-1</a:t>
            </a:r>
            <a:r>
              <a:rPr lang="en-US" sz="1800" b="1" dirty="0"/>
              <a:t> # X</a:t>
            </a:r>
            <a:r>
              <a:rPr lang="en-US" sz="1800" b="1" baseline="-25000" dirty="0"/>
              <a:t>2k</a:t>
            </a:r>
            <a:r>
              <a:rPr lang="en-US" sz="1800" b="1" dirty="0"/>
              <a:t># Z</a:t>
            </a:r>
            <a:r>
              <a:rPr lang="en-US" sz="1800" b="1" baseline="-25000" dirty="0"/>
              <a:t>0</a:t>
            </a:r>
            <a:r>
              <a:rPr lang="en-US" sz="1800" b="1" dirty="0"/>
              <a:t> #}</a:t>
            </a:r>
          </a:p>
          <a:p>
            <a:pPr marL="339725" lvl="1" indent="-4763" eaLnBrk="1" hangingPunct="1">
              <a:lnSpc>
                <a:spcPct val="80000"/>
              </a:lnSpc>
              <a:buFontTx/>
              <a:buNone/>
            </a:pPr>
            <a:r>
              <a:rPr lang="en-US" sz="1800" b="1" dirty="0"/>
              <a:t>where X</a:t>
            </a:r>
            <a:r>
              <a:rPr lang="en-US" sz="1800" b="1" baseline="-25000" dirty="0"/>
              <a:t>2i-1</a:t>
            </a:r>
            <a:r>
              <a:rPr lang="en-US" sz="1800" b="1" dirty="0"/>
              <a:t> </a:t>
            </a:r>
            <a:r>
              <a:rPr lang="en-US" sz="1800" b="1" dirty="0">
                <a:sym typeface="Symbol" pitchFamily="-111" charset="2"/>
              </a:rPr>
              <a:t></a:t>
            </a:r>
            <a:r>
              <a:rPr lang="en-US" sz="1800" b="1" dirty="0"/>
              <a:t> X</a:t>
            </a:r>
            <a:r>
              <a:rPr lang="en-US" sz="1800" b="1" baseline="-25000" dirty="0"/>
              <a:t>2i</a:t>
            </a:r>
            <a:r>
              <a:rPr lang="en-US" sz="1800" b="1" dirty="0"/>
              <a:t> , 1 ≤ </a:t>
            </a:r>
            <a:r>
              <a:rPr lang="en-US" sz="1800" b="1" dirty="0" err="1"/>
              <a:t>i</a:t>
            </a:r>
            <a:r>
              <a:rPr lang="en-US" sz="1800" b="1" dirty="0"/>
              <a:t> ≤ k and Z is a unique halting configuration.</a:t>
            </a:r>
          </a:p>
          <a:p>
            <a:pPr marL="339725" lvl="1" indent="-4763" eaLnBrk="1" hangingPunct="1">
              <a:lnSpc>
                <a:spcPct val="80000"/>
              </a:lnSpc>
              <a:buFontTx/>
              <a:buNone/>
            </a:pPr>
            <a:r>
              <a:rPr lang="en-US" sz="1800" b="1" dirty="0"/>
              <a:t>This checks the odd/steps of an even length computation and includes an extra copy of the starting number prior to its $.</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Now, consider the quotient of L2 / L1 .  The only way a member of L1 can match a final substring in L2 is to line up the $ signs.  But then they serve to check out the validity and termination of the computation.  Moreover, the quotient leaves only the starting point (the one on which the machine halts.)  Thus,</a:t>
            </a:r>
          </a:p>
          <a:p>
            <a:pPr eaLnBrk="1" hangingPunct="1">
              <a:lnSpc>
                <a:spcPct val="80000"/>
              </a:lnSpc>
              <a:buFontTx/>
              <a:buNone/>
            </a:pPr>
            <a:r>
              <a:rPr lang="en-US" sz="1800" b="1" dirty="0">
                <a:ea typeface="ＭＳ Ｐゴシック" pitchFamily="-111" charset="-128"/>
                <a:cs typeface="ＭＳ Ｐゴシック" pitchFamily="-111" charset="-128"/>
              </a:rPr>
              <a:t>	L2 / L1  = { X</a:t>
            </a:r>
            <a:r>
              <a:rPr lang="en-US" sz="1800" b="1" baseline="-25000" dirty="0">
                <a:ea typeface="ＭＳ Ｐゴシック" pitchFamily="-111" charset="-128"/>
                <a:cs typeface="ＭＳ Ｐゴシック" pitchFamily="-111" charset="-128"/>
              </a:rPr>
              <a:t>0</a:t>
            </a:r>
            <a:r>
              <a:rPr lang="en-US" sz="1800" b="1" dirty="0">
                <a:ea typeface="ＭＳ Ｐゴシック" pitchFamily="-111" charset="-128"/>
                <a:cs typeface="ＭＳ Ｐゴシック" pitchFamily="-111" charset="-128"/>
              </a:rPr>
              <a:t> | the system being traced halts}. </a:t>
            </a:r>
          </a:p>
          <a:p>
            <a:pPr eaLnBrk="1" hangingPunct="1">
              <a:lnSpc>
                <a:spcPct val="80000"/>
              </a:lnSpc>
              <a:buFontTx/>
              <a:buNone/>
            </a:pPr>
            <a:r>
              <a:rPr lang="en-US" sz="1800" b="1" dirty="0">
                <a:ea typeface="ＭＳ Ｐゴシック" pitchFamily="-111" charset="-128"/>
                <a:cs typeface="ＭＳ Ｐゴシック" pitchFamily="-111" charset="-128"/>
              </a:rPr>
              <a:t>	Since deciding the members of an re set is in general undecidable, we have shown that membership in the quotient of two CFLs is also undecidable. </a:t>
            </a:r>
            <a:br>
              <a:rPr lang="en-US" sz="1800" b="1" dirty="0">
                <a:ea typeface="ＭＳ Ｐゴシック" pitchFamily="-111" charset="-128"/>
                <a:cs typeface="ＭＳ Ｐゴシック" pitchFamily="-111" charset="-128"/>
              </a:rPr>
            </a:br>
            <a:r>
              <a:rPr lang="en-US" sz="1800" b="1" dirty="0">
                <a:ea typeface="ＭＳ Ｐゴシック" pitchFamily="-111" charset="-128"/>
                <a:cs typeface="ＭＳ Ｐゴシック" pitchFamily="-111" charset="-128"/>
              </a:rPr>
              <a:t>Note: Intersection of two CFLs is a CSL but quotient of two CFLs is an re set and, in fact, all re sets can be specified by such quotients.</a:t>
            </a:r>
          </a:p>
          <a:p>
            <a:pPr marL="339725" lvl="1" indent="-4763" eaLnBrk="1" hangingPunct="1">
              <a:lnSpc>
                <a:spcPct val="80000"/>
              </a:lnSpc>
              <a:buFontTx/>
              <a:buNone/>
            </a:pPr>
            <a:endParaRPr lang="en-US" sz="2400" dirty="0"/>
          </a:p>
        </p:txBody>
      </p:sp>
      <p:sp>
        <p:nvSpPr>
          <p:cNvPr id="556036" name="Date Placeholder 3"/>
          <p:cNvSpPr>
            <a:spLocks noGrp="1"/>
          </p:cNvSpPr>
          <p:nvPr>
            <p:ph type="dt" sz="quarter" idx="10"/>
          </p:nvPr>
        </p:nvSpPr>
        <p:spPr>
          <a:noFill/>
        </p:spPr>
        <p:txBody>
          <a:bodyPr/>
          <a:lstStyle/>
          <a:p>
            <a:fld id="{496A6470-CF1D-CC43-B163-D3644CB0210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56037" name="Slide Number Placeholder 4"/>
          <p:cNvSpPr>
            <a:spLocks noGrp="1"/>
          </p:cNvSpPr>
          <p:nvPr>
            <p:ph type="sldNum" sz="quarter" idx="12"/>
          </p:nvPr>
        </p:nvSpPr>
        <p:spPr>
          <a:noFill/>
        </p:spPr>
        <p:txBody>
          <a:bodyPr/>
          <a:lstStyle/>
          <a:p>
            <a:fld id="{1DFAEBFE-B9D3-624B-9400-893AC32EB9E1}" type="slidenum">
              <a:rPr lang="en-US">
                <a:latin typeface="Arial" pitchFamily="-111" charset="0"/>
                <a:ea typeface="ＭＳ Ｐゴシック" pitchFamily="-111" charset="-128"/>
                <a:cs typeface="ＭＳ Ｐゴシック" pitchFamily="-111" charset="-128"/>
              </a:rPr>
              <a:pPr/>
              <a:t>470</a:t>
            </a:fld>
            <a:endParaRPr lang="en-US">
              <a:latin typeface="Arial" pitchFamily="-111" charset="0"/>
              <a:ea typeface="ＭＳ Ｐゴシック" pitchFamily="-111" charset="-128"/>
              <a:cs typeface="ＭＳ Ｐゴシック" pitchFamily="-111" charset="-128"/>
            </a:endParaRPr>
          </a:p>
        </p:txBody>
      </p:sp>
      <p:sp>
        <p:nvSpPr>
          <p:cNvPr id="556038"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520722064"/>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Number Placeholder 5"/>
          <p:cNvSpPr>
            <a:spLocks noGrp="1"/>
          </p:cNvSpPr>
          <p:nvPr>
            <p:ph type="sldNum" sz="quarter" idx="12"/>
          </p:nvPr>
        </p:nvSpPr>
        <p:spPr>
          <a:noFill/>
        </p:spPr>
        <p:txBody>
          <a:bodyPr/>
          <a:lstStyle/>
          <a:p>
            <a:pPr eaLnBrk="1" hangingPunct="1"/>
            <a:fld id="{A5F965C0-55BD-C145-A01C-6BC6A5FA9038}" type="slidenum">
              <a:rPr lang="en-US">
                <a:latin typeface="Arial" pitchFamily="-111" charset="0"/>
                <a:ea typeface="ＭＳ Ｐゴシック" pitchFamily="-111" charset="-128"/>
                <a:cs typeface="ＭＳ Ｐゴシック" pitchFamily="-111" charset="-128"/>
              </a:rPr>
              <a:pPr eaLnBrk="1" hangingPunct="1"/>
              <a:t>471</a:t>
            </a:fld>
            <a:endParaRPr lang="en-US">
              <a:latin typeface="Arial" pitchFamily="-111" charset="0"/>
              <a:ea typeface="ＭＳ Ｐゴシック" pitchFamily="-111" charset="-128"/>
              <a:cs typeface="ＭＳ Ｐゴシック" pitchFamily="-111" charset="-128"/>
            </a:endParaRPr>
          </a:p>
        </p:txBody>
      </p:sp>
      <p:sp>
        <p:nvSpPr>
          <p:cNvPr id="55808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Quotients of CFLs (precise)</a:t>
            </a:r>
          </a:p>
        </p:txBody>
      </p:sp>
      <p:sp>
        <p:nvSpPr>
          <p:cNvPr id="558084" name="Rectangle 3"/>
          <p:cNvSpPr>
            <a:spLocks noGrp="1" noChangeArrowheads="1"/>
          </p:cNvSpPr>
          <p:nvPr>
            <p:ph type="body" idx="1"/>
          </p:nvPr>
        </p:nvSpPr>
        <p:spPr/>
        <p:txBody>
          <a:bodyPr/>
          <a:lstStyle/>
          <a:p>
            <a:pPr eaLnBrk="1" hangingPunct="1">
              <a:lnSpc>
                <a:spcPct val="80000"/>
              </a:lnSpc>
            </a:pPr>
            <a:r>
              <a:rPr lang="en-US" sz="1600" dirty="0">
                <a:ea typeface="ＭＳ Ｐゴシック" pitchFamily="-111" charset="-128"/>
                <a:cs typeface="ＭＳ Ｐゴシック" pitchFamily="-111" charset="-128"/>
              </a:rPr>
              <a:t>Let (n, ((a1,b1,c1,d1) , … ,(</a:t>
            </a:r>
            <a:r>
              <a:rPr lang="en-US" sz="1600" dirty="0" err="1">
                <a:ea typeface="ＭＳ Ｐゴシック" pitchFamily="-111" charset="-128"/>
                <a:cs typeface="ＭＳ Ｐゴシック" pitchFamily="-111" charset="-128"/>
              </a:rPr>
              <a:t>ak,bk,ck,dk</a:t>
            </a:r>
            <a:r>
              <a:rPr lang="en-US" sz="1600" dirty="0">
                <a:ea typeface="ＭＳ Ｐゴシック" pitchFamily="-111" charset="-128"/>
                <a:cs typeface="ＭＳ Ｐゴシック" pitchFamily="-111" charset="-128"/>
              </a:rPr>
              <a:t>) ) be some factor replacement system with residues.  Define grammars G1 and G2 by using the 4k+4 rules</a:t>
            </a:r>
          </a:p>
          <a:p>
            <a:pPr lvl="1" eaLnBrk="1" hangingPunct="1">
              <a:lnSpc>
                <a:spcPct val="80000"/>
              </a:lnSpc>
              <a:buFontTx/>
              <a:buNone/>
            </a:pPr>
            <a:r>
              <a:rPr lang="en-US" sz="1600" b="1" dirty="0"/>
              <a:t>G : F</a:t>
            </a:r>
            <a:r>
              <a:rPr lang="en-US" sz="1600" b="1" baseline="-25000" dirty="0"/>
              <a:t>i</a:t>
            </a:r>
            <a:r>
              <a:rPr lang="en-US" sz="1600" b="1" dirty="0"/>
              <a:t> 	</a:t>
            </a:r>
            <a:r>
              <a:rPr lang="en-US" sz="1600" b="1" dirty="0">
                <a:sym typeface="Symbol" pitchFamily="-111" charset="2"/>
              </a:rPr>
              <a:t></a:t>
            </a:r>
            <a:r>
              <a:rPr lang="en-US" sz="1600" b="1" dirty="0"/>
              <a:t>  	1</a:t>
            </a:r>
            <a:r>
              <a:rPr lang="en-US" sz="1600" b="1" baseline="30000" dirty="0"/>
              <a:t>ai</a:t>
            </a:r>
            <a:r>
              <a:rPr lang="en-US" sz="1600" b="1" dirty="0"/>
              <a:t>F</a:t>
            </a:r>
            <a:r>
              <a:rPr lang="en-US" sz="1600" b="1" baseline="-25000" dirty="0"/>
              <a:t>i</a:t>
            </a:r>
            <a:r>
              <a:rPr lang="en-US" sz="1600" b="1" dirty="0"/>
              <a:t>1</a:t>
            </a:r>
            <a:r>
              <a:rPr lang="en-US" sz="1600" b="1" baseline="30000" dirty="0"/>
              <a:t>ci</a:t>
            </a:r>
            <a:r>
              <a:rPr lang="en-US" sz="1600" b="1" dirty="0"/>
              <a:t>  |  1</a:t>
            </a:r>
            <a:r>
              <a:rPr lang="en-US" sz="1600" b="1" baseline="30000" dirty="0"/>
              <a:t>ai+bi</a:t>
            </a:r>
            <a:r>
              <a:rPr lang="en-US" sz="1600" b="1" dirty="0"/>
              <a:t>#1</a:t>
            </a:r>
            <a:r>
              <a:rPr lang="en-US" sz="1600" b="1" baseline="30000" dirty="0"/>
              <a:t>ci+di</a:t>
            </a:r>
            <a:r>
              <a:rPr lang="en-US" sz="1600" b="1" dirty="0"/>
              <a:t>	1 ≤ </a:t>
            </a:r>
            <a:r>
              <a:rPr lang="en-US" sz="1600" b="1" dirty="0" err="1"/>
              <a:t>i</a:t>
            </a:r>
            <a:r>
              <a:rPr lang="en-US" sz="1600" b="1" dirty="0"/>
              <a:t> ≤ k</a:t>
            </a:r>
          </a:p>
          <a:p>
            <a:pPr lvl="1" eaLnBrk="1" hangingPunct="1">
              <a:lnSpc>
                <a:spcPct val="80000"/>
              </a:lnSpc>
              <a:buFontTx/>
              <a:buNone/>
            </a:pPr>
            <a:r>
              <a:rPr lang="en-US" sz="1600" b="1" dirty="0"/>
              <a:t>	 T</a:t>
            </a:r>
            <a:r>
              <a:rPr lang="en-US" sz="1600" b="1" baseline="-25000" dirty="0"/>
              <a:t>1</a:t>
            </a:r>
            <a:r>
              <a:rPr lang="en-US" sz="1600" b="1" dirty="0"/>
              <a:t>	</a:t>
            </a:r>
            <a:r>
              <a:rPr lang="en-US" sz="1600" b="1" dirty="0">
                <a:sym typeface="Symbol" pitchFamily="-111" charset="2"/>
              </a:rPr>
              <a:t></a:t>
            </a:r>
            <a:r>
              <a:rPr lang="en-US" sz="1600" b="1" dirty="0"/>
              <a:t> 	# F</a:t>
            </a:r>
            <a:r>
              <a:rPr lang="en-US" sz="1600" b="1" baseline="-25000" dirty="0"/>
              <a:t>i</a:t>
            </a:r>
            <a:r>
              <a:rPr lang="en-US" sz="1600" b="1" dirty="0"/>
              <a:t> T</a:t>
            </a:r>
            <a:r>
              <a:rPr lang="en-US" sz="1600" b="1" baseline="-25000" dirty="0"/>
              <a:t>1</a:t>
            </a:r>
            <a:r>
              <a:rPr lang="en-US" sz="1600" b="1" dirty="0"/>
              <a:t>  |  # F</a:t>
            </a:r>
            <a:r>
              <a:rPr lang="en-US" sz="1600" b="1" baseline="-25000" dirty="0"/>
              <a:t>i</a:t>
            </a:r>
            <a:r>
              <a:rPr lang="en-US" sz="1600" b="1" dirty="0"/>
              <a:t> #		1 ≤ </a:t>
            </a:r>
            <a:r>
              <a:rPr lang="en-US" sz="1600" b="1" dirty="0" err="1"/>
              <a:t>i</a:t>
            </a:r>
            <a:r>
              <a:rPr lang="en-US" sz="1600" b="1" dirty="0"/>
              <a:t> ≤ k</a:t>
            </a:r>
          </a:p>
          <a:p>
            <a:pPr lvl="1" eaLnBrk="1" hangingPunct="1">
              <a:lnSpc>
                <a:spcPct val="80000"/>
              </a:lnSpc>
              <a:buFontTx/>
              <a:buNone/>
            </a:pPr>
            <a:r>
              <a:rPr lang="en-US" sz="1600" b="1" dirty="0"/>
              <a:t>	 A 	</a:t>
            </a:r>
            <a:r>
              <a:rPr lang="en-US" sz="1600" b="1" dirty="0">
                <a:sym typeface="Symbol" pitchFamily="-111" charset="2"/>
              </a:rPr>
              <a:t></a:t>
            </a:r>
            <a:r>
              <a:rPr lang="en-US" sz="1600" b="1" dirty="0"/>
              <a:t>  	1 A</a:t>
            </a:r>
            <a:r>
              <a:rPr lang="en-US" sz="1600" b="1" baseline="-25000" dirty="0"/>
              <a:t> </a:t>
            </a:r>
            <a:r>
              <a:rPr lang="en-US" sz="1600" b="1" dirty="0"/>
              <a:t>1 | $ #</a:t>
            </a:r>
          </a:p>
          <a:p>
            <a:pPr lvl="1" eaLnBrk="1" hangingPunct="1">
              <a:lnSpc>
                <a:spcPct val="80000"/>
              </a:lnSpc>
              <a:buFontTx/>
              <a:buNone/>
            </a:pPr>
            <a:r>
              <a:rPr lang="en-US" sz="1600" b="1" dirty="0"/>
              <a:t>	 S</a:t>
            </a:r>
            <a:r>
              <a:rPr lang="en-US" sz="1600" b="1" baseline="-25000" dirty="0"/>
              <a:t>1</a:t>
            </a:r>
            <a:r>
              <a:rPr lang="en-US" sz="1600" b="1" dirty="0"/>
              <a:t>	</a:t>
            </a:r>
            <a:r>
              <a:rPr lang="en-US" sz="1600" b="1" dirty="0">
                <a:sym typeface="Symbol" pitchFamily="-111" charset="2"/>
              </a:rPr>
              <a:t></a:t>
            </a:r>
            <a:r>
              <a:rPr lang="en-US" sz="1600" b="1" dirty="0"/>
              <a:t> 	$T</a:t>
            </a:r>
            <a:r>
              <a:rPr lang="en-US" sz="1600" b="1" baseline="-25000" dirty="0"/>
              <a:t>1</a:t>
            </a:r>
          </a:p>
          <a:p>
            <a:pPr lvl="1" eaLnBrk="1" hangingPunct="1">
              <a:lnSpc>
                <a:spcPct val="80000"/>
              </a:lnSpc>
              <a:buFontTx/>
              <a:buNone/>
            </a:pPr>
            <a:r>
              <a:rPr lang="en-US" sz="1600" b="1" dirty="0"/>
              <a:t>	 S</a:t>
            </a:r>
            <a:r>
              <a:rPr lang="en-US" sz="1600" b="1" baseline="-25000" dirty="0"/>
              <a:t>2</a:t>
            </a:r>
            <a:r>
              <a:rPr lang="en-US" sz="1600" b="1" dirty="0"/>
              <a:t> 	</a:t>
            </a:r>
            <a:r>
              <a:rPr lang="en-US" sz="1600" b="1" dirty="0">
                <a:sym typeface="Symbol" pitchFamily="-111" charset="2"/>
              </a:rPr>
              <a:t></a:t>
            </a:r>
            <a:r>
              <a:rPr lang="en-US" sz="1600" b="1" dirty="0"/>
              <a:t>  	 A T</a:t>
            </a:r>
            <a:r>
              <a:rPr lang="en-US" sz="1600" b="1" baseline="-25000" dirty="0"/>
              <a:t>1 </a:t>
            </a:r>
            <a:r>
              <a:rPr lang="en-US" sz="1600" b="1" dirty="0"/>
              <a:t># 1</a:t>
            </a:r>
            <a:r>
              <a:rPr lang="en-US" sz="1600" b="1" baseline="30000" dirty="0"/>
              <a:t>z</a:t>
            </a:r>
            <a:r>
              <a:rPr lang="en-US" sz="1600" b="1" baseline="16000" dirty="0"/>
              <a:t>0</a:t>
            </a:r>
            <a:r>
              <a:rPr lang="en-US" sz="1600" b="1" dirty="0"/>
              <a:t> #	Z</a:t>
            </a:r>
            <a:r>
              <a:rPr lang="en-US" sz="1600" b="1" baseline="-25000" dirty="0"/>
              <a:t>0</a:t>
            </a:r>
            <a:r>
              <a:rPr lang="en-US" sz="1600" b="1" dirty="0"/>
              <a:t> is 0 for us</a:t>
            </a:r>
          </a:p>
          <a:p>
            <a:pPr lvl="1" eaLnBrk="1" hangingPunct="1">
              <a:lnSpc>
                <a:spcPct val="80000"/>
              </a:lnSpc>
              <a:buFontTx/>
              <a:buNone/>
            </a:pPr>
            <a:r>
              <a:rPr lang="en-US" sz="1600" b="1" dirty="0"/>
              <a:t>G1 starts with S</a:t>
            </a:r>
            <a:r>
              <a:rPr lang="en-US" sz="1600" b="1" baseline="-25000" dirty="0"/>
              <a:t>1</a:t>
            </a:r>
            <a:r>
              <a:rPr lang="en-US" sz="1600" b="1" dirty="0"/>
              <a:t> and G2 with S</a:t>
            </a:r>
            <a:r>
              <a:rPr lang="en-US" sz="1600" b="1" baseline="-25000" dirty="0"/>
              <a:t>2</a:t>
            </a:r>
          </a:p>
          <a:p>
            <a:pPr eaLnBrk="1" hangingPunct="1">
              <a:lnSpc>
                <a:spcPct val="80000"/>
              </a:lnSpc>
            </a:pPr>
            <a:r>
              <a:rPr lang="en-US" sz="1600" dirty="0">
                <a:ea typeface="ＭＳ Ｐゴシック" pitchFamily="-111" charset="-128"/>
                <a:cs typeface="ＭＳ Ｐゴシック" pitchFamily="-111" charset="-128"/>
              </a:rPr>
              <a:t>Thus, using the notation of writing Y in place of 1</a:t>
            </a:r>
            <a:r>
              <a:rPr lang="en-US" sz="1600" baseline="30000" dirty="0">
                <a:ea typeface="ＭＳ Ｐゴシック" pitchFamily="-111" charset="-128"/>
                <a:cs typeface="ＭＳ Ｐゴシック" pitchFamily="-111" charset="-128"/>
              </a:rPr>
              <a:t>Y</a:t>
            </a:r>
            <a:r>
              <a:rPr lang="en-US" sz="1600" dirty="0">
                <a:ea typeface="ＭＳ Ｐゴシック" pitchFamily="-111" charset="-128"/>
                <a:cs typeface="ＭＳ Ｐゴシック" pitchFamily="-111" charset="-128"/>
              </a:rPr>
              <a:t>, </a:t>
            </a:r>
          </a:p>
          <a:p>
            <a:pPr lvl="1" eaLnBrk="1" hangingPunct="1">
              <a:lnSpc>
                <a:spcPct val="80000"/>
              </a:lnSpc>
              <a:buFontTx/>
              <a:buNone/>
            </a:pPr>
            <a:r>
              <a:rPr lang="en-US" sz="1600" b="1" dirty="0"/>
              <a:t>L1 =  L( G1 ) = { $ #Y</a:t>
            </a:r>
            <a:r>
              <a:rPr lang="en-US" sz="1600" b="1" baseline="-25000" dirty="0"/>
              <a:t>0</a:t>
            </a:r>
            <a:r>
              <a:rPr lang="en-US" sz="1600" b="1" dirty="0"/>
              <a:t> # Y</a:t>
            </a:r>
            <a:r>
              <a:rPr lang="en-US" sz="1600" b="1" baseline="-25000" dirty="0"/>
              <a:t>1</a:t>
            </a:r>
            <a:r>
              <a:rPr lang="en-US" sz="1600" b="1" dirty="0"/>
              <a:t> # Y</a:t>
            </a:r>
            <a:r>
              <a:rPr lang="en-US" sz="1600" b="1" baseline="-25000" dirty="0"/>
              <a:t>2</a:t>
            </a:r>
            <a:r>
              <a:rPr lang="en-US" sz="1600" b="1" dirty="0"/>
              <a:t> # Y</a:t>
            </a:r>
            <a:r>
              <a:rPr lang="en-US" sz="1600" b="1" baseline="-25000" dirty="0"/>
              <a:t>3</a:t>
            </a:r>
            <a:r>
              <a:rPr lang="en-US" sz="1600" b="1" dirty="0"/>
              <a:t> # … # Y</a:t>
            </a:r>
            <a:r>
              <a:rPr lang="en-US" sz="1600" b="1" baseline="-25000" dirty="0"/>
              <a:t>2j</a:t>
            </a:r>
            <a:r>
              <a:rPr lang="en-US" sz="1600" b="1" dirty="0"/>
              <a:t> # Y</a:t>
            </a:r>
            <a:r>
              <a:rPr lang="en-US" sz="1600" b="1" baseline="-25000" dirty="0"/>
              <a:t>2j+1</a:t>
            </a:r>
            <a:r>
              <a:rPr lang="en-US" sz="1600" b="1" dirty="0"/>
              <a:t> # }</a:t>
            </a:r>
          </a:p>
          <a:p>
            <a:pPr lvl="1" eaLnBrk="1" hangingPunct="1">
              <a:lnSpc>
                <a:spcPct val="80000"/>
              </a:lnSpc>
              <a:buFontTx/>
              <a:buNone/>
            </a:pPr>
            <a:r>
              <a:rPr lang="en-US" sz="1600" b="1" dirty="0"/>
              <a:t>where Y</a:t>
            </a:r>
            <a:r>
              <a:rPr lang="en-US" sz="1600" b="1" baseline="-25000" dirty="0"/>
              <a:t>2i</a:t>
            </a:r>
            <a:r>
              <a:rPr lang="en-US" sz="1600" b="1" dirty="0"/>
              <a:t> </a:t>
            </a:r>
            <a:r>
              <a:rPr lang="en-US" sz="1600" b="1" dirty="0">
                <a:sym typeface="Symbol" pitchFamily="-111" charset="2"/>
              </a:rPr>
              <a:t></a:t>
            </a:r>
            <a:r>
              <a:rPr lang="en-US" sz="1600" b="1" dirty="0"/>
              <a:t> Y</a:t>
            </a:r>
            <a:r>
              <a:rPr lang="en-US" sz="1600" b="1" baseline="-25000" dirty="0"/>
              <a:t>2i+1</a:t>
            </a:r>
            <a:r>
              <a:rPr lang="en-US" sz="1600" b="1" dirty="0"/>
              <a:t> , 0 ≤ </a:t>
            </a:r>
            <a:r>
              <a:rPr lang="en-US" sz="1600" b="1" dirty="0" err="1"/>
              <a:t>i</a:t>
            </a:r>
            <a:r>
              <a:rPr lang="en-US" sz="1600" b="1" dirty="0"/>
              <a:t> ≤ j.  </a:t>
            </a:r>
          </a:p>
          <a:p>
            <a:pPr lvl="1" eaLnBrk="1" hangingPunct="1">
              <a:lnSpc>
                <a:spcPct val="80000"/>
              </a:lnSpc>
              <a:buFontTx/>
              <a:buNone/>
            </a:pPr>
            <a:r>
              <a:rPr lang="en-US" sz="1600" b="1" dirty="0"/>
              <a:t>This checks the even/odd steps of an even length computation.</a:t>
            </a:r>
          </a:p>
          <a:p>
            <a:pPr lvl="1" eaLnBrk="1" hangingPunct="1">
              <a:lnSpc>
                <a:spcPct val="80000"/>
              </a:lnSpc>
              <a:buFontTx/>
              <a:buNone/>
            </a:pPr>
            <a:r>
              <a:rPr lang="en-US" sz="1600" b="1" dirty="0"/>
              <a:t>But, L2 =  L( G2 ) = { X $</a:t>
            </a:r>
            <a:r>
              <a:rPr lang="en-US" sz="1600" dirty="0"/>
              <a:t> </a:t>
            </a:r>
            <a:r>
              <a:rPr lang="en-US" sz="1600" b="1" dirty="0"/>
              <a:t> #X</a:t>
            </a:r>
            <a:r>
              <a:rPr lang="en-US" sz="1600" b="1" baseline="-25000" dirty="0"/>
              <a:t>0</a:t>
            </a:r>
            <a:r>
              <a:rPr lang="en-US" sz="1600" b="1" dirty="0"/>
              <a:t> # X</a:t>
            </a:r>
            <a:r>
              <a:rPr lang="en-US" sz="1600" b="1" baseline="-25000" dirty="0"/>
              <a:t>1</a:t>
            </a:r>
            <a:r>
              <a:rPr lang="en-US" sz="1600" b="1" dirty="0"/>
              <a:t> # X</a:t>
            </a:r>
            <a:r>
              <a:rPr lang="en-US" sz="1600" b="1" baseline="-25000" dirty="0"/>
              <a:t>2</a:t>
            </a:r>
            <a:r>
              <a:rPr lang="en-US" sz="1600" b="1" dirty="0"/>
              <a:t> # X</a:t>
            </a:r>
            <a:r>
              <a:rPr lang="en-US" sz="1600" b="1" baseline="-25000" dirty="0"/>
              <a:t>3</a:t>
            </a:r>
            <a:r>
              <a:rPr lang="en-US" sz="1600" b="1" dirty="0"/>
              <a:t> # X</a:t>
            </a:r>
            <a:r>
              <a:rPr lang="en-US" sz="1600" b="1" baseline="-25000" dirty="0"/>
              <a:t>4</a:t>
            </a:r>
            <a:r>
              <a:rPr lang="en-US" sz="1600" b="1" dirty="0"/>
              <a:t> # … # X</a:t>
            </a:r>
            <a:r>
              <a:rPr lang="en-US" sz="1600" b="1" baseline="-25000" dirty="0"/>
              <a:t>2k-1</a:t>
            </a:r>
            <a:r>
              <a:rPr lang="en-US" sz="1600" b="1" dirty="0"/>
              <a:t> # X</a:t>
            </a:r>
            <a:r>
              <a:rPr lang="en-US" sz="1600" b="1" baseline="-25000" dirty="0"/>
              <a:t>2k</a:t>
            </a:r>
            <a:r>
              <a:rPr lang="en-US" sz="1600" b="1" dirty="0"/>
              <a:t># Z</a:t>
            </a:r>
            <a:r>
              <a:rPr lang="en-US" sz="1600" b="1" baseline="-25000" dirty="0"/>
              <a:t>0</a:t>
            </a:r>
            <a:r>
              <a:rPr lang="en-US" sz="1600" b="1" dirty="0"/>
              <a:t> # }</a:t>
            </a:r>
          </a:p>
          <a:p>
            <a:pPr lvl="1" eaLnBrk="1" hangingPunct="1">
              <a:lnSpc>
                <a:spcPct val="80000"/>
              </a:lnSpc>
              <a:buFontTx/>
              <a:buNone/>
            </a:pPr>
            <a:r>
              <a:rPr lang="en-US" sz="1600" b="1" dirty="0"/>
              <a:t>where X</a:t>
            </a:r>
            <a:r>
              <a:rPr lang="en-US" sz="1600" b="1" baseline="-25000" dirty="0"/>
              <a:t>2i-1</a:t>
            </a:r>
            <a:r>
              <a:rPr lang="en-US" sz="1600" b="1" dirty="0"/>
              <a:t> </a:t>
            </a:r>
            <a:r>
              <a:rPr lang="en-US" sz="1600" b="1" dirty="0">
                <a:sym typeface="Symbol" pitchFamily="-111" charset="2"/>
              </a:rPr>
              <a:t></a:t>
            </a:r>
            <a:r>
              <a:rPr lang="en-US" sz="1600" b="1" dirty="0"/>
              <a:t> X</a:t>
            </a:r>
            <a:r>
              <a:rPr lang="en-US" sz="1600" b="1" baseline="-25000" dirty="0"/>
              <a:t>2i</a:t>
            </a:r>
            <a:r>
              <a:rPr lang="en-US" sz="1600" b="1" dirty="0"/>
              <a:t> , 1 ≤ </a:t>
            </a:r>
            <a:r>
              <a:rPr lang="en-US" sz="1600" b="1" dirty="0" err="1"/>
              <a:t>i</a:t>
            </a:r>
            <a:r>
              <a:rPr lang="en-US" sz="1600" b="1" dirty="0"/>
              <a:t> ≤ k and X = X</a:t>
            </a:r>
            <a:r>
              <a:rPr lang="en-US" sz="1600" b="1" baseline="-25000" dirty="0"/>
              <a:t>0</a:t>
            </a:r>
            <a:r>
              <a:rPr lang="en-US" sz="1600" b="1" dirty="0"/>
              <a:t> </a:t>
            </a:r>
          </a:p>
          <a:p>
            <a:pPr lvl="1" eaLnBrk="1" hangingPunct="1">
              <a:lnSpc>
                <a:spcPct val="80000"/>
              </a:lnSpc>
              <a:buFontTx/>
              <a:buNone/>
            </a:pPr>
            <a:r>
              <a:rPr lang="en-US" sz="1600" b="1" dirty="0"/>
              <a:t>This checks the odd/steps of an even length computation, and includes </a:t>
            </a:r>
          </a:p>
          <a:p>
            <a:pPr lvl="1" eaLnBrk="1" hangingPunct="1">
              <a:lnSpc>
                <a:spcPct val="80000"/>
              </a:lnSpc>
              <a:buFontTx/>
              <a:buNone/>
            </a:pPr>
            <a:r>
              <a:rPr lang="en-US" sz="1600" b="1" dirty="0"/>
              <a:t>an extra copy of the starting number prior to its $.  </a:t>
            </a:r>
          </a:p>
        </p:txBody>
      </p:sp>
      <p:sp>
        <p:nvSpPr>
          <p:cNvPr id="558085" name="Date Placeholder 3"/>
          <p:cNvSpPr>
            <a:spLocks noGrp="1"/>
          </p:cNvSpPr>
          <p:nvPr>
            <p:ph type="dt" sz="quarter" idx="10"/>
          </p:nvPr>
        </p:nvSpPr>
        <p:spPr>
          <a:noFill/>
        </p:spPr>
        <p:txBody>
          <a:bodyPr/>
          <a:lstStyle/>
          <a:p>
            <a:fld id="{E8DBC07F-A632-414E-A284-E081A2AD04D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580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713471190"/>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Number Placeholder 5"/>
          <p:cNvSpPr>
            <a:spLocks noGrp="1"/>
          </p:cNvSpPr>
          <p:nvPr>
            <p:ph type="sldNum" sz="quarter" idx="12"/>
          </p:nvPr>
        </p:nvSpPr>
        <p:spPr>
          <a:noFill/>
        </p:spPr>
        <p:txBody>
          <a:bodyPr/>
          <a:lstStyle/>
          <a:p>
            <a:pPr eaLnBrk="1" hangingPunct="1"/>
            <a:fld id="{B42BDA4F-1F4E-5445-A0C8-539C83B7B60C}" type="slidenum">
              <a:rPr lang="en-US">
                <a:latin typeface="Arial" pitchFamily="-111" charset="0"/>
                <a:ea typeface="ＭＳ Ｐゴシック" pitchFamily="-111" charset="-128"/>
                <a:cs typeface="ＭＳ Ｐゴシック" pitchFamily="-111" charset="-128"/>
              </a:rPr>
              <a:pPr eaLnBrk="1" hangingPunct="1"/>
              <a:t>472</a:t>
            </a:fld>
            <a:endParaRPr lang="en-US">
              <a:latin typeface="Arial" pitchFamily="-111" charset="0"/>
              <a:ea typeface="ＭＳ Ｐゴシック" pitchFamily="-111" charset="-128"/>
              <a:cs typeface="ＭＳ Ｐゴシック" pitchFamily="-111" charset="-128"/>
            </a:endParaRPr>
          </a:p>
        </p:txBody>
      </p:sp>
      <p:sp>
        <p:nvSpPr>
          <p:cNvPr id="56013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Summarizing Quotient</a:t>
            </a:r>
          </a:p>
        </p:txBody>
      </p:sp>
      <p:sp>
        <p:nvSpPr>
          <p:cNvPr id="560132" name="Rectangle 3"/>
          <p:cNvSpPr>
            <a:spLocks noGrp="1" noChangeArrowheads="1"/>
          </p:cNvSpPr>
          <p:nvPr>
            <p:ph type="body" idx="1"/>
          </p:nvPr>
        </p:nvSpPr>
        <p:spPr/>
        <p:txBody>
          <a:bodyPr/>
          <a:lstStyle/>
          <a:p>
            <a:pPr eaLnBrk="1" hangingPunct="1">
              <a:lnSpc>
                <a:spcPct val="80000"/>
              </a:lnSpc>
              <a:buFontTx/>
              <a:buNone/>
            </a:pPr>
            <a:r>
              <a:rPr lang="en-US" sz="2800" dirty="0">
                <a:ea typeface="ＭＳ Ｐゴシック" pitchFamily="-111" charset="-128"/>
                <a:cs typeface="ＭＳ Ｐゴシック" pitchFamily="-111" charset="-128"/>
              </a:rPr>
              <a:t>	Now, consider the quotient L2 / L1 where L1 and L2 are the CFLs on prior slide.  The only way a member of L1 can match a final substring in L2 is to line up the $ signs.  But then they serve to check out the validity and termination of the computation.  Moreover, the quotient leaves only the starting number (the one on which the machine halts.)  Thus,</a:t>
            </a:r>
          </a:p>
          <a:p>
            <a:pPr eaLnBrk="1" hangingPunct="1">
              <a:lnSpc>
                <a:spcPct val="80000"/>
              </a:lnSpc>
              <a:buFontTx/>
              <a:buNone/>
            </a:pPr>
            <a:r>
              <a:rPr lang="en-US" sz="2800" dirty="0">
                <a:ea typeface="ＭＳ Ｐゴシック" pitchFamily="-111" charset="-128"/>
                <a:cs typeface="ＭＳ Ｐゴシック" pitchFamily="-111" charset="-128"/>
              </a:rPr>
              <a:t>	L2 / L1  = { X | the system F halts on zero }. </a:t>
            </a:r>
          </a:p>
          <a:p>
            <a:pPr eaLnBrk="1" hangingPunct="1">
              <a:lnSpc>
                <a:spcPct val="80000"/>
              </a:lnSpc>
              <a:buFontTx/>
              <a:buNone/>
            </a:pPr>
            <a:r>
              <a:rPr lang="en-US" sz="2800" dirty="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eaLnBrk="1" hangingPunct="1">
              <a:lnSpc>
                <a:spcPct val="80000"/>
              </a:lnSpc>
            </a:pPr>
            <a:endParaRPr lang="en-US" sz="2400" dirty="0">
              <a:ea typeface="ＭＳ Ｐゴシック" pitchFamily="-111" charset="-128"/>
              <a:cs typeface="ＭＳ Ｐゴシック" pitchFamily="-111" charset="-128"/>
            </a:endParaRPr>
          </a:p>
        </p:txBody>
      </p:sp>
      <p:sp>
        <p:nvSpPr>
          <p:cNvPr id="560133" name="Date Placeholder 3"/>
          <p:cNvSpPr>
            <a:spLocks noGrp="1"/>
          </p:cNvSpPr>
          <p:nvPr>
            <p:ph type="dt" sz="quarter" idx="10"/>
          </p:nvPr>
        </p:nvSpPr>
        <p:spPr>
          <a:noFill/>
        </p:spPr>
        <p:txBody>
          <a:bodyPr/>
          <a:lstStyle/>
          <a:p>
            <a:fld id="{07A54A32-3F17-F941-BBD6-1B994E7906C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601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311037813"/>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Number Placeholder 5"/>
          <p:cNvSpPr>
            <a:spLocks noGrp="1"/>
          </p:cNvSpPr>
          <p:nvPr>
            <p:ph type="sldNum" sz="quarter" idx="12"/>
          </p:nvPr>
        </p:nvSpPr>
        <p:spPr>
          <a:noFill/>
        </p:spPr>
        <p:txBody>
          <a:bodyPr/>
          <a:lstStyle/>
          <a:p>
            <a:pPr eaLnBrk="1" hangingPunct="1"/>
            <a:fld id="{78BDCED2-3414-E540-8BCF-B0A71D207DE1}" type="slidenum">
              <a:rPr lang="en-US">
                <a:latin typeface="Arial" pitchFamily="-111" charset="0"/>
                <a:ea typeface="ＭＳ Ｐゴシック" pitchFamily="-111" charset="-128"/>
                <a:cs typeface="ＭＳ Ｐゴシック" pitchFamily="-111" charset="-128"/>
              </a:rPr>
              <a:pPr eaLnBrk="1" hangingPunct="1"/>
              <a:t>473</a:t>
            </a:fld>
            <a:endParaRPr lang="en-US">
              <a:latin typeface="Arial" pitchFamily="-111" charset="0"/>
              <a:ea typeface="ＭＳ Ｐゴシック" pitchFamily="-111" charset="-128"/>
              <a:cs typeface="ＭＳ Ｐゴシック" pitchFamily="-111" charset="-128"/>
            </a:endParaRPr>
          </a:p>
        </p:txBody>
      </p:sp>
      <p:sp>
        <p:nvSpPr>
          <p:cNvPr id="56217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Traces and Type 0 </a:t>
            </a:r>
          </a:p>
        </p:txBody>
      </p:sp>
      <p:sp>
        <p:nvSpPr>
          <p:cNvPr id="562180" name="Rectangle 3"/>
          <p:cNvSpPr>
            <a:spLocks noGrp="1" noChangeArrowheads="1"/>
          </p:cNvSpPr>
          <p:nvPr>
            <p:ph type="body" idx="1"/>
          </p:nvPr>
        </p:nvSpPr>
        <p:spPr/>
        <p:txBody>
          <a:bodyPr/>
          <a:lstStyle/>
          <a:p>
            <a:pPr eaLnBrk="1" hangingPunct="1">
              <a:lnSpc>
                <a:spcPct val="80000"/>
              </a:lnSpc>
            </a:pPr>
            <a:r>
              <a:rPr lang="en-US" sz="1600" dirty="0">
                <a:ea typeface="ＭＳ Ｐゴシック" pitchFamily="-111" charset="-128"/>
                <a:cs typeface="ＭＳ Ｐゴシック" pitchFamily="-111" charset="-128"/>
              </a:rPr>
              <a:t>Here, it is easier to show a simulation of a Turing machine than of an FRS.  </a:t>
            </a:r>
          </a:p>
          <a:p>
            <a:pPr eaLnBrk="1" hangingPunct="1">
              <a:lnSpc>
                <a:spcPct val="80000"/>
              </a:lnSpc>
            </a:pPr>
            <a:r>
              <a:rPr lang="en-US" sz="1600" dirty="0">
                <a:ea typeface="ＭＳ Ｐゴシック" pitchFamily="-111" charset="-128"/>
                <a:cs typeface="ＭＳ Ｐゴシック" pitchFamily="-111" charset="-128"/>
              </a:rPr>
              <a:t>Assume we are given some machine M, with Turing table T (using Post notation). We assume a tape alphabet of </a:t>
            </a:r>
            <a:r>
              <a:rPr lang="en-US" sz="1600" dirty="0">
                <a:ea typeface="ＭＳ Ｐゴシック" pitchFamily="-111" charset="-128"/>
                <a:cs typeface="ＭＳ Ｐゴシック" pitchFamily="-111" charset="-128"/>
                <a:sym typeface="Symbol" pitchFamily="-111" charset="2"/>
              </a:rPr>
              <a:t></a:t>
            </a:r>
            <a:r>
              <a:rPr lang="en-US" sz="1600" dirty="0">
                <a:ea typeface="ＭＳ Ｐゴシック" pitchFamily="-111" charset="-128"/>
                <a:cs typeface="ＭＳ Ｐゴシック" pitchFamily="-111" charset="-128"/>
              </a:rPr>
              <a:t> that includes a blank symbol B.</a:t>
            </a:r>
          </a:p>
          <a:p>
            <a:pPr eaLnBrk="1" hangingPunct="1">
              <a:lnSpc>
                <a:spcPct val="80000"/>
              </a:lnSpc>
            </a:pPr>
            <a:r>
              <a:rPr lang="en-US" sz="1600" dirty="0">
                <a:ea typeface="ＭＳ Ｐゴシック" pitchFamily="-111" charset="-128"/>
                <a:cs typeface="ＭＳ Ｐゴシック" pitchFamily="-111" charset="-128"/>
              </a:rPr>
              <a:t>Consider a starting configuration C0. Our rules will be</a:t>
            </a:r>
          </a:p>
          <a:p>
            <a:pPr lvl="1" eaLnBrk="1" hangingPunct="1">
              <a:lnSpc>
                <a:spcPct val="80000"/>
              </a:lnSpc>
              <a:buFontTx/>
              <a:buNone/>
            </a:pPr>
            <a:r>
              <a:rPr lang="en-US" sz="1400" b="1" dirty="0"/>
              <a:t>S			</a:t>
            </a:r>
            <a:r>
              <a:rPr lang="en-US" sz="1400" b="1" dirty="0">
                <a:sym typeface="Symbol" pitchFamily="-111" charset="2"/>
              </a:rPr>
              <a:t></a:t>
            </a:r>
            <a:r>
              <a:rPr lang="en-US" sz="1400" b="1" dirty="0"/>
              <a:t> 	# C0 #	where C0 = αq0aβ is initial ID</a:t>
            </a:r>
          </a:p>
          <a:p>
            <a:pPr lvl="1" eaLnBrk="1" hangingPunct="1">
              <a:lnSpc>
                <a:spcPct val="80000"/>
              </a:lnSpc>
              <a:buFontTx/>
              <a:buNone/>
            </a:pPr>
            <a:r>
              <a:rPr lang="en-US" sz="1400" b="1" dirty="0"/>
              <a:t>q a			</a:t>
            </a:r>
            <a:r>
              <a:rPr lang="en-US" sz="1400" b="1" dirty="0">
                <a:sym typeface="Symbol" pitchFamily="-111" charset="2"/>
              </a:rPr>
              <a:t></a:t>
            </a:r>
            <a:r>
              <a:rPr lang="en-US" sz="1400" b="1" dirty="0"/>
              <a:t> 	s b	if q a b s </a:t>
            </a:r>
            <a:r>
              <a:rPr lang="en-US" sz="1400" b="1" dirty="0">
                <a:sym typeface="Symbol" pitchFamily="-111" charset="2"/>
              </a:rPr>
              <a:t></a:t>
            </a:r>
            <a:r>
              <a:rPr lang="en-US" sz="1400" b="1" dirty="0"/>
              <a:t> T</a:t>
            </a:r>
          </a:p>
          <a:p>
            <a:pPr lvl="1" eaLnBrk="1" hangingPunct="1">
              <a:lnSpc>
                <a:spcPct val="80000"/>
              </a:lnSpc>
              <a:buFontTx/>
              <a:buNone/>
            </a:pPr>
            <a:r>
              <a:rPr lang="en-US" sz="1400" b="1" dirty="0"/>
              <a:t>b q a x 	</a:t>
            </a:r>
            <a:r>
              <a:rPr lang="en-US" sz="1400" b="1" dirty="0">
                <a:sym typeface="Symbol" pitchFamily="-111" charset="2"/>
              </a:rPr>
              <a:t></a:t>
            </a:r>
            <a:r>
              <a:rPr lang="en-US" sz="1400" b="1" dirty="0"/>
              <a:t>  	b a s x	if q a R s </a:t>
            </a:r>
            <a:r>
              <a:rPr lang="en-US" sz="1400" b="1" dirty="0">
                <a:sym typeface="Symbol" pitchFamily="-111" charset="2"/>
              </a:rPr>
              <a:t></a:t>
            </a:r>
            <a:r>
              <a:rPr lang="en-US" sz="1400" b="1" dirty="0"/>
              <a:t> T, </a:t>
            </a:r>
            <a:r>
              <a:rPr lang="en-US" sz="1400" b="1" dirty="0" err="1"/>
              <a:t>a,b,x</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b q a # 	</a:t>
            </a:r>
            <a:r>
              <a:rPr lang="en-US" sz="1400" b="1" dirty="0">
                <a:sym typeface="Symbol" pitchFamily="-111" charset="2"/>
              </a:rPr>
              <a:t></a:t>
            </a:r>
            <a:r>
              <a:rPr lang="en-US" sz="1400" b="1" dirty="0"/>
              <a:t>  	b a s B #	if q a R s </a:t>
            </a:r>
            <a:r>
              <a:rPr lang="en-US" sz="1400" b="1" dirty="0">
                <a:sym typeface="Symbol" pitchFamily="-111" charset="2"/>
              </a:rPr>
              <a:t></a:t>
            </a:r>
            <a:r>
              <a:rPr lang="en-US" sz="1400" b="1" dirty="0"/>
              <a:t> T, </a:t>
            </a:r>
            <a:r>
              <a:rPr lang="en-US" sz="1400" b="1" dirty="0" err="1"/>
              <a:t>a,b</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 q a x 	</a:t>
            </a:r>
            <a:r>
              <a:rPr lang="en-US" sz="1400" b="1" dirty="0">
                <a:sym typeface="Symbol" pitchFamily="-111" charset="2"/>
              </a:rPr>
              <a:t></a:t>
            </a:r>
            <a:r>
              <a:rPr lang="en-US" sz="1400" b="1" dirty="0"/>
              <a:t>  	# a s x	if q a R s </a:t>
            </a:r>
            <a:r>
              <a:rPr lang="en-US" sz="1400" b="1" dirty="0">
                <a:sym typeface="Symbol" pitchFamily="-111" charset="2"/>
              </a:rPr>
              <a:t></a:t>
            </a:r>
            <a:r>
              <a:rPr lang="en-US" sz="1400" b="1" dirty="0"/>
              <a:t> T, </a:t>
            </a:r>
            <a:r>
              <a:rPr lang="en-US" sz="1400" b="1" dirty="0" err="1"/>
              <a:t>a,x</a:t>
            </a:r>
            <a:r>
              <a:rPr lang="en-US" sz="1400" b="1" dirty="0"/>
              <a:t>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 q a # 	</a:t>
            </a:r>
            <a:r>
              <a:rPr lang="en-US" sz="1400" b="1" dirty="0">
                <a:sym typeface="Symbol" pitchFamily="-111" charset="2"/>
              </a:rPr>
              <a:t></a:t>
            </a:r>
            <a:r>
              <a:rPr lang="en-US" sz="1400" b="1" dirty="0"/>
              <a:t>  	# a s B #	if q a R s </a:t>
            </a:r>
            <a:r>
              <a:rPr lang="en-US" sz="1400" b="1" dirty="0">
                <a:sym typeface="Symbol" pitchFamily="-111" charset="2"/>
              </a:rPr>
              <a:t></a:t>
            </a:r>
            <a:r>
              <a:rPr lang="en-US" sz="1400" b="1" dirty="0"/>
              <a:t> T, a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 q a x 	</a:t>
            </a:r>
            <a:r>
              <a:rPr lang="en-US" sz="1400" b="1" dirty="0">
                <a:sym typeface="Symbol" pitchFamily="-111" charset="2"/>
              </a:rPr>
              <a:t></a:t>
            </a:r>
            <a:r>
              <a:rPr lang="en-US" sz="1400" b="1" dirty="0"/>
              <a:t>  	# s x #	if q a R s </a:t>
            </a:r>
            <a:r>
              <a:rPr lang="en-US" sz="1400" b="1" dirty="0">
                <a:sym typeface="Symbol" pitchFamily="-111" charset="2"/>
              </a:rPr>
              <a:t></a:t>
            </a:r>
            <a:r>
              <a:rPr lang="en-US" sz="1400" b="1" dirty="0"/>
              <a:t> T, x </a:t>
            </a:r>
            <a:r>
              <a:rPr lang="en-US" sz="1400" b="1" dirty="0">
                <a:sym typeface="Symbol" pitchFamily="-111" charset="2"/>
              </a:rPr>
              <a:t></a:t>
            </a:r>
            <a:r>
              <a:rPr lang="en-US" sz="1400" b="1" dirty="0"/>
              <a:t> </a:t>
            </a:r>
            <a:r>
              <a:rPr lang="en-US" sz="1400" dirty="0">
                <a:sym typeface="Symbol" pitchFamily="-111" charset="2"/>
              </a:rPr>
              <a:t></a:t>
            </a:r>
            <a:r>
              <a:rPr lang="en-US" sz="1400" b="1" dirty="0"/>
              <a:t>, a=B</a:t>
            </a:r>
          </a:p>
          <a:p>
            <a:pPr lvl="1" eaLnBrk="1" hangingPunct="1">
              <a:lnSpc>
                <a:spcPct val="80000"/>
              </a:lnSpc>
              <a:buFontTx/>
              <a:buNone/>
            </a:pPr>
            <a:r>
              <a:rPr lang="en-US" sz="1400" b="1" dirty="0"/>
              <a:t># q a # 	</a:t>
            </a:r>
            <a:r>
              <a:rPr lang="en-US" sz="1400" b="1" dirty="0">
                <a:sym typeface="Symbol" pitchFamily="-111" charset="2"/>
              </a:rPr>
              <a:t></a:t>
            </a:r>
            <a:r>
              <a:rPr lang="en-US" sz="1400" b="1" dirty="0"/>
              <a:t>  	# s B #	if q a R s </a:t>
            </a:r>
            <a:r>
              <a:rPr lang="en-US" sz="1400" b="1" dirty="0">
                <a:sym typeface="Symbol" pitchFamily="-111" charset="2"/>
              </a:rPr>
              <a:t></a:t>
            </a:r>
            <a:r>
              <a:rPr lang="en-US" sz="1400" b="1" dirty="0"/>
              <a:t> T, a=B</a:t>
            </a:r>
          </a:p>
          <a:p>
            <a:pPr lvl="1" eaLnBrk="1" hangingPunct="1">
              <a:lnSpc>
                <a:spcPct val="80000"/>
              </a:lnSpc>
              <a:buFontTx/>
              <a:buNone/>
            </a:pPr>
            <a:r>
              <a:rPr lang="en-US" sz="1400" b="1" dirty="0"/>
              <a:t>b q a x 	</a:t>
            </a:r>
            <a:r>
              <a:rPr lang="en-US" sz="1400" b="1" dirty="0">
                <a:sym typeface="Symbol" pitchFamily="-111" charset="2"/>
              </a:rPr>
              <a:t></a:t>
            </a:r>
            <a:r>
              <a:rPr lang="en-US" sz="1400" b="1" dirty="0"/>
              <a:t>  	s b a x	if q a L s </a:t>
            </a:r>
            <a:r>
              <a:rPr lang="en-US" sz="1400" b="1" dirty="0">
                <a:sym typeface="Symbol" pitchFamily="-111" charset="2"/>
              </a:rPr>
              <a:t></a:t>
            </a:r>
            <a:r>
              <a:rPr lang="en-US" sz="1400" b="1" dirty="0"/>
              <a:t> T, </a:t>
            </a:r>
            <a:r>
              <a:rPr lang="en-US" sz="1400" b="1" dirty="0" err="1"/>
              <a:t>a,b,x</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 q a x 	</a:t>
            </a:r>
            <a:r>
              <a:rPr lang="en-US" sz="1400" b="1" dirty="0">
                <a:sym typeface="Symbol" pitchFamily="-111" charset="2"/>
              </a:rPr>
              <a:t></a:t>
            </a:r>
            <a:r>
              <a:rPr lang="en-US" sz="1400" b="1" dirty="0"/>
              <a:t>  	# s B a x	if q a L s </a:t>
            </a:r>
            <a:r>
              <a:rPr lang="en-US" sz="1400" b="1" dirty="0">
                <a:sym typeface="Symbol" pitchFamily="-111" charset="2"/>
              </a:rPr>
              <a:t></a:t>
            </a:r>
            <a:r>
              <a:rPr lang="en-US" sz="1400" b="1" dirty="0"/>
              <a:t> T, </a:t>
            </a:r>
            <a:r>
              <a:rPr lang="en-US" sz="1400" b="1" dirty="0" err="1"/>
              <a:t>a,x</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b q a # 	</a:t>
            </a:r>
            <a:r>
              <a:rPr lang="en-US" sz="1400" b="1" dirty="0">
                <a:sym typeface="Symbol" pitchFamily="-111" charset="2"/>
              </a:rPr>
              <a:t></a:t>
            </a:r>
            <a:r>
              <a:rPr lang="en-US" sz="1400" b="1" dirty="0"/>
              <a:t>  	s b a #	if q a L s </a:t>
            </a:r>
            <a:r>
              <a:rPr lang="en-US" sz="1400" b="1" dirty="0">
                <a:sym typeface="Symbol" pitchFamily="-111" charset="2"/>
              </a:rPr>
              <a:t></a:t>
            </a:r>
            <a:r>
              <a:rPr lang="en-US" sz="1400" b="1" dirty="0"/>
              <a:t> T, </a:t>
            </a:r>
            <a:r>
              <a:rPr lang="en-US" sz="1400" b="1" dirty="0" err="1"/>
              <a:t>a,b</a:t>
            </a:r>
            <a:r>
              <a:rPr lang="en-US" sz="1400" b="1" dirty="0"/>
              <a:t>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 q a # 	</a:t>
            </a:r>
            <a:r>
              <a:rPr lang="en-US" sz="1400" b="1" dirty="0">
                <a:sym typeface="Symbol" pitchFamily="-111" charset="2"/>
              </a:rPr>
              <a:t></a:t>
            </a:r>
            <a:r>
              <a:rPr lang="en-US" sz="1400" b="1" dirty="0"/>
              <a:t>  	# s B a #	if q a L s </a:t>
            </a:r>
            <a:r>
              <a:rPr lang="en-US" sz="1400" b="1" dirty="0">
                <a:sym typeface="Symbol" pitchFamily="-111" charset="2"/>
              </a:rPr>
              <a:t></a:t>
            </a:r>
            <a:r>
              <a:rPr lang="en-US" sz="1400" b="1" dirty="0"/>
              <a:t> T, a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b q a # 	</a:t>
            </a:r>
            <a:r>
              <a:rPr lang="en-US" sz="1400" b="1" dirty="0">
                <a:sym typeface="Symbol" pitchFamily="-111" charset="2"/>
              </a:rPr>
              <a:t></a:t>
            </a:r>
            <a:r>
              <a:rPr lang="en-US" sz="1400" b="1" dirty="0"/>
              <a:t>  	s b #	if q a L s </a:t>
            </a:r>
            <a:r>
              <a:rPr lang="en-US" sz="1400" b="1" dirty="0">
                <a:sym typeface="Symbol" pitchFamily="-111" charset="2"/>
              </a:rPr>
              <a:t></a:t>
            </a:r>
            <a:r>
              <a:rPr lang="en-US" sz="1400" b="1" dirty="0"/>
              <a:t> T, b </a:t>
            </a:r>
            <a:r>
              <a:rPr lang="en-US" sz="1400" b="1" dirty="0">
                <a:sym typeface="Symbol" pitchFamily="-111" charset="2"/>
              </a:rPr>
              <a:t></a:t>
            </a:r>
            <a:r>
              <a:rPr lang="en-US" sz="1400" b="1" dirty="0"/>
              <a:t> </a:t>
            </a:r>
            <a:r>
              <a:rPr lang="en-US" sz="1400" dirty="0">
                <a:sym typeface="Symbol" pitchFamily="-111" charset="2"/>
              </a:rPr>
              <a:t></a:t>
            </a:r>
            <a:r>
              <a:rPr lang="en-US" sz="1400" b="1" dirty="0"/>
              <a:t>, a=B</a:t>
            </a:r>
          </a:p>
          <a:p>
            <a:pPr lvl="1" eaLnBrk="1" hangingPunct="1">
              <a:lnSpc>
                <a:spcPct val="80000"/>
              </a:lnSpc>
              <a:buFontTx/>
              <a:buNone/>
            </a:pPr>
            <a:r>
              <a:rPr lang="en-US" sz="1400" b="1" dirty="0"/>
              <a:t># q a # 	</a:t>
            </a:r>
            <a:r>
              <a:rPr lang="en-US" sz="1400" b="1" dirty="0">
                <a:sym typeface="Symbol" pitchFamily="-111" charset="2"/>
              </a:rPr>
              <a:t></a:t>
            </a:r>
            <a:r>
              <a:rPr lang="en-US" sz="1400" b="1" dirty="0"/>
              <a:t>  	# s B #	if q a L s </a:t>
            </a:r>
            <a:r>
              <a:rPr lang="en-US" sz="1400" b="1" dirty="0">
                <a:sym typeface="Symbol" pitchFamily="-111" charset="2"/>
              </a:rPr>
              <a:t></a:t>
            </a:r>
            <a:r>
              <a:rPr lang="en-US" sz="1400" b="1" dirty="0"/>
              <a:t> T, a=B</a:t>
            </a:r>
          </a:p>
          <a:p>
            <a:pPr lvl="1" eaLnBrk="1" hangingPunct="1">
              <a:lnSpc>
                <a:spcPct val="80000"/>
              </a:lnSpc>
              <a:buFontTx/>
              <a:buNone/>
            </a:pPr>
            <a:r>
              <a:rPr lang="en-US" sz="1400" b="1" dirty="0"/>
              <a:t>f 			</a:t>
            </a:r>
            <a:r>
              <a:rPr lang="en-US" sz="1400" b="1" dirty="0">
                <a:sym typeface="Symbol" pitchFamily="-111" charset="2"/>
              </a:rPr>
              <a:t></a:t>
            </a:r>
            <a:r>
              <a:rPr lang="en-US" sz="1400" b="1" dirty="0"/>
              <a:t>  	</a:t>
            </a:r>
            <a:r>
              <a:rPr lang="en-US" sz="1400" b="1" dirty="0">
                <a:latin typeface="Symbol" pitchFamily="-111" charset="2"/>
                <a:sym typeface="Symbol" pitchFamily="-111" charset="2"/>
              </a:rPr>
              <a:t></a:t>
            </a:r>
            <a:r>
              <a:rPr lang="en-US" sz="1400" b="1" dirty="0"/>
              <a:t>	if f is a final state</a:t>
            </a:r>
          </a:p>
          <a:p>
            <a:pPr lvl="1" eaLnBrk="1" hangingPunct="1">
              <a:lnSpc>
                <a:spcPct val="80000"/>
              </a:lnSpc>
              <a:buFontTx/>
              <a:buNone/>
            </a:pPr>
            <a:r>
              <a:rPr lang="en-US" sz="1400" b="1" dirty="0"/>
              <a:t>#			</a:t>
            </a:r>
            <a:r>
              <a:rPr lang="en-US" sz="1400" b="1" dirty="0">
                <a:sym typeface="Symbol" pitchFamily="-111" charset="2"/>
              </a:rPr>
              <a:t></a:t>
            </a:r>
            <a:r>
              <a:rPr lang="en-US" sz="1400" b="1" dirty="0"/>
              <a:t>  	</a:t>
            </a:r>
            <a:r>
              <a:rPr lang="en-US" sz="1400" b="1" dirty="0">
                <a:latin typeface="Symbol" pitchFamily="-111" charset="2"/>
                <a:sym typeface="Symbol" pitchFamily="-111" charset="2"/>
              </a:rPr>
              <a:t></a:t>
            </a:r>
            <a:r>
              <a:rPr lang="en-US" sz="1400" b="1" dirty="0"/>
              <a:t>	just cleaning up the dirty linen </a:t>
            </a:r>
          </a:p>
        </p:txBody>
      </p:sp>
      <p:sp>
        <p:nvSpPr>
          <p:cNvPr id="562181" name="Date Placeholder 3"/>
          <p:cNvSpPr>
            <a:spLocks noGrp="1"/>
          </p:cNvSpPr>
          <p:nvPr>
            <p:ph type="dt" sz="quarter" idx="10"/>
          </p:nvPr>
        </p:nvSpPr>
        <p:spPr>
          <a:noFill/>
        </p:spPr>
        <p:txBody>
          <a:bodyPr/>
          <a:lstStyle/>
          <a:p>
            <a:fld id="{AB36CE3D-F08B-2E45-A85C-AD51AAE0441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621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725478283"/>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Number Placeholder 5"/>
          <p:cNvSpPr>
            <a:spLocks noGrp="1"/>
          </p:cNvSpPr>
          <p:nvPr>
            <p:ph type="sldNum" sz="quarter" idx="12"/>
          </p:nvPr>
        </p:nvSpPr>
        <p:spPr>
          <a:noFill/>
        </p:spPr>
        <p:txBody>
          <a:bodyPr/>
          <a:lstStyle/>
          <a:p>
            <a:pPr eaLnBrk="1" hangingPunct="1"/>
            <a:fld id="{6B606B92-4959-354D-8297-56B01A5979AF}" type="slidenum">
              <a:rPr lang="en-US">
                <a:latin typeface="Arial" pitchFamily="-111" charset="0"/>
                <a:ea typeface="ＭＳ Ｐゴシック" pitchFamily="-111" charset="-128"/>
                <a:cs typeface="ＭＳ Ｐゴシック" pitchFamily="-111" charset="-128"/>
              </a:rPr>
              <a:pPr eaLnBrk="1" hangingPunct="1"/>
              <a:t>474</a:t>
            </a:fld>
            <a:endParaRPr lang="en-US">
              <a:latin typeface="Arial" pitchFamily="-111" charset="0"/>
              <a:ea typeface="ＭＳ Ｐゴシック" pitchFamily="-111" charset="-128"/>
              <a:cs typeface="ＭＳ Ｐゴシック" pitchFamily="-111" charset="-128"/>
            </a:endParaRPr>
          </a:p>
        </p:txBody>
      </p:sp>
      <p:sp>
        <p:nvSpPr>
          <p:cNvPr id="5642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CSG and Undecidability</a:t>
            </a:r>
          </a:p>
        </p:txBody>
      </p:sp>
      <p:sp>
        <p:nvSpPr>
          <p:cNvPr id="564228" name="Rectangle 3"/>
          <p:cNvSpPr>
            <a:spLocks noGrp="1" noChangeArrowheads="1"/>
          </p:cNvSpPr>
          <p:nvPr>
            <p:ph type="body" idx="1"/>
          </p:nvPr>
        </p:nvSpPr>
        <p:spPr/>
        <p:txBody>
          <a:bodyPr/>
          <a:lstStyle/>
          <a:p>
            <a:pPr eaLnBrk="1" hangingPunct="1">
              <a:lnSpc>
                <a:spcPct val="80000"/>
              </a:lnSpc>
            </a:pPr>
            <a:r>
              <a:rPr lang="en-US" sz="1800" dirty="0">
                <a:ea typeface="ＭＳ Ｐゴシック" pitchFamily="-111" charset="-128"/>
                <a:cs typeface="ＭＳ Ｐゴシック" pitchFamily="-111" charset="-128"/>
              </a:rPr>
              <a:t>We can almost do anything with a CSG that can be done with a Type 0 grammar.  The only thing lacking is the ability to reduce lengths, but we can throw in a character that we think of as meaning “deleted”.  Let’s use the letter d as a deleted character and use the letter e to mark both ends of a word.</a:t>
            </a:r>
          </a:p>
          <a:p>
            <a:pPr eaLnBrk="1" hangingPunct="1">
              <a:lnSpc>
                <a:spcPct val="80000"/>
              </a:lnSpc>
            </a:pPr>
            <a:r>
              <a:rPr lang="en-US" sz="1800" dirty="0">
                <a:ea typeface="ＭＳ Ｐゴシック" pitchFamily="-111" charset="-128"/>
                <a:cs typeface="ＭＳ Ｐゴシック" pitchFamily="-111" charset="-128"/>
              </a:rPr>
              <a:t>Let G = ( V, T, P , S) be an arbitrary Type 0 grammar.</a:t>
            </a:r>
          </a:p>
          <a:p>
            <a:pPr eaLnBrk="1" hangingPunct="1">
              <a:lnSpc>
                <a:spcPct val="80000"/>
              </a:lnSpc>
            </a:pPr>
            <a:r>
              <a:rPr lang="en-US" sz="1800" dirty="0">
                <a:ea typeface="ＭＳ Ｐゴシック" pitchFamily="-111" charset="-128"/>
                <a:cs typeface="ＭＳ Ｐゴシック" pitchFamily="-111" charset="-128"/>
              </a:rPr>
              <a:t>Define the CSG G’ = (V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{S’, D}, 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{d, e}, S’, P’), where P’ is</a:t>
            </a:r>
          </a:p>
          <a:p>
            <a:pPr lvl="1" eaLnBrk="1" hangingPunct="1">
              <a:lnSpc>
                <a:spcPct val="80000"/>
              </a:lnSpc>
              <a:buFontTx/>
              <a:buNone/>
            </a:pPr>
            <a:r>
              <a:rPr lang="en-US" sz="1600" b="1" dirty="0"/>
              <a:t>S’ 		</a:t>
            </a:r>
            <a:r>
              <a:rPr lang="en-US" sz="1600" b="1" dirty="0">
                <a:sym typeface="Symbol" pitchFamily="-111" charset="2"/>
              </a:rPr>
              <a:t></a:t>
            </a:r>
            <a:r>
              <a:rPr lang="en-US" sz="1600" b="1" dirty="0"/>
              <a:t>	e S e</a:t>
            </a:r>
          </a:p>
          <a:p>
            <a:pPr lvl="1" eaLnBrk="1" hangingPunct="1">
              <a:lnSpc>
                <a:spcPct val="80000"/>
              </a:lnSpc>
              <a:buFontTx/>
              <a:buNone/>
            </a:pPr>
            <a:r>
              <a:rPr lang="en-US" sz="1600" b="1" dirty="0"/>
              <a:t>D x	</a:t>
            </a:r>
            <a:r>
              <a:rPr lang="en-US" sz="1600" b="1" dirty="0">
                <a:sym typeface="Symbol" pitchFamily="-111" charset="2"/>
              </a:rPr>
              <a:t></a:t>
            </a:r>
            <a:r>
              <a:rPr lang="en-US" sz="1600" b="1" dirty="0"/>
              <a:t>	x D	when x </a:t>
            </a:r>
            <a:r>
              <a:rPr lang="en-US" sz="1600" b="1" dirty="0">
                <a:sym typeface="Symbol" pitchFamily="-111" charset="2"/>
              </a:rPr>
              <a:t></a:t>
            </a:r>
            <a:r>
              <a:rPr lang="en-US" sz="1600" b="1" dirty="0"/>
              <a:t> V </a:t>
            </a:r>
            <a:r>
              <a:rPr lang="en-US" sz="1600" b="1" dirty="0">
                <a:sym typeface="Symbol" pitchFamily="-111" charset="2"/>
              </a:rPr>
              <a:t></a:t>
            </a:r>
            <a:r>
              <a:rPr lang="en-US" sz="1600" b="1" dirty="0"/>
              <a:t> T</a:t>
            </a:r>
          </a:p>
          <a:p>
            <a:pPr lvl="1" eaLnBrk="1" hangingPunct="1">
              <a:lnSpc>
                <a:spcPct val="80000"/>
              </a:lnSpc>
              <a:buFontTx/>
              <a:buNone/>
            </a:pPr>
            <a:r>
              <a:rPr lang="en-US" sz="1600" b="1" dirty="0"/>
              <a:t>D e	</a:t>
            </a:r>
            <a:r>
              <a:rPr lang="en-US" sz="1600" b="1" dirty="0">
                <a:sym typeface="Symbol" pitchFamily="-111" charset="2"/>
              </a:rPr>
              <a:t></a:t>
            </a:r>
            <a:r>
              <a:rPr lang="en-US" sz="1600" b="1" dirty="0"/>
              <a:t>	e d	push the delete characters to far right</a:t>
            </a:r>
          </a:p>
          <a:p>
            <a:pPr lvl="1" eaLnBrk="1" hangingPunct="1">
              <a:lnSpc>
                <a:spcPct val="80000"/>
              </a:lnSpc>
              <a:buFontTx/>
              <a:buNone/>
            </a:pP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where </a:t>
            </a: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a:t>
            </a:r>
            <a:r>
              <a:rPr lang="en-US" sz="1600" b="1" dirty="0">
                <a:sym typeface="Symbol" pitchFamily="-111" charset="2"/>
              </a:rPr>
              <a:t></a:t>
            </a:r>
            <a:r>
              <a:rPr lang="en-US" sz="1600" b="1" dirty="0"/>
              <a:t> P and |</a:t>
            </a:r>
            <a:r>
              <a:rPr lang="en-US" sz="1600" b="1" dirty="0">
                <a:latin typeface="Symbol" pitchFamily="-111" charset="2"/>
              </a:rPr>
              <a:t>a</a:t>
            </a:r>
            <a:r>
              <a:rPr lang="en-US" sz="1600" b="1" dirty="0"/>
              <a:t>| ≤ |</a:t>
            </a:r>
            <a:r>
              <a:rPr lang="en-US" sz="1600" b="1" dirty="0">
                <a:latin typeface="Symbol" pitchFamily="-111" charset="2"/>
              </a:rPr>
              <a:t>b</a:t>
            </a:r>
            <a:r>
              <a:rPr lang="en-US" sz="1600" b="1" dirty="0"/>
              <a:t>|</a:t>
            </a:r>
          </a:p>
          <a:p>
            <a:pPr lvl="1" eaLnBrk="1" hangingPunct="1">
              <a:lnSpc>
                <a:spcPct val="80000"/>
              </a:lnSpc>
              <a:buFontTx/>
              <a:buNone/>
            </a:pP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err="1">
                <a:latin typeface="Symbol" pitchFamily="-111" charset="2"/>
              </a:rPr>
              <a:t>b</a:t>
            </a:r>
            <a:r>
              <a:rPr lang="en-US" sz="1600" b="1" dirty="0" err="1"/>
              <a:t>D</a:t>
            </a:r>
            <a:r>
              <a:rPr lang="en-US" sz="1600" b="1" baseline="30000" dirty="0" err="1"/>
              <a:t>k</a:t>
            </a:r>
            <a:r>
              <a:rPr lang="en-US" sz="1600" b="1" dirty="0"/>
              <a:t>	where </a:t>
            </a: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a:t>
            </a:r>
            <a:r>
              <a:rPr lang="en-US" sz="1600" b="1" dirty="0">
                <a:sym typeface="Symbol" pitchFamily="-111" charset="2"/>
              </a:rPr>
              <a:t></a:t>
            </a:r>
            <a:r>
              <a:rPr lang="en-US" sz="1600" b="1" dirty="0"/>
              <a:t> P and |</a:t>
            </a:r>
            <a:r>
              <a:rPr lang="en-US" sz="1600" b="1" dirty="0">
                <a:latin typeface="Symbol" pitchFamily="-111" charset="2"/>
              </a:rPr>
              <a:t>a</a:t>
            </a:r>
            <a:r>
              <a:rPr lang="en-US" sz="1600" b="1" dirty="0"/>
              <a:t>| - |</a:t>
            </a:r>
            <a:r>
              <a:rPr lang="en-US" sz="1600" b="1" dirty="0">
                <a:latin typeface="Symbol" pitchFamily="-111" charset="2"/>
              </a:rPr>
              <a:t>b</a:t>
            </a:r>
            <a:r>
              <a:rPr lang="en-US" sz="1600" b="1" dirty="0"/>
              <a:t>| = k &gt; 0</a:t>
            </a:r>
          </a:p>
          <a:p>
            <a:pPr eaLnBrk="1" hangingPunct="1">
              <a:lnSpc>
                <a:spcPct val="80000"/>
              </a:lnSpc>
            </a:pPr>
            <a:r>
              <a:rPr lang="en-US" sz="1800" dirty="0">
                <a:ea typeface="ＭＳ Ｐゴシック" pitchFamily="-111" charset="-128"/>
                <a:cs typeface="ＭＳ Ｐゴシック" pitchFamily="-111" charset="-128"/>
              </a:rPr>
              <a:t>Clearly, L(G’) = {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and m≥0 is some integer }</a:t>
            </a:r>
          </a:p>
          <a:p>
            <a:pPr eaLnBrk="1" hangingPunct="1">
              <a:lnSpc>
                <a:spcPct val="80000"/>
              </a:lnSpc>
            </a:pPr>
            <a:r>
              <a:rPr lang="en-US" sz="1800" dirty="0">
                <a:ea typeface="ＭＳ Ｐゴシック" pitchFamily="-111" charset="-128"/>
                <a:cs typeface="ＭＳ Ｐゴシック" pitchFamily="-111" charset="-128"/>
              </a:rPr>
              <a:t>For each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we cannot, in general, determine for which values of m,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We would need to ask a potentially infinite number of questions of the form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“does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for some m≥0 to determine if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That’s a semi-decision procedure because m can be unbounded above.</a:t>
            </a:r>
          </a:p>
        </p:txBody>
      </p:sp>
      <p:sp>
        <p:nvSpPr>
          <p:cNvPr id="564229" name="Date Placeholder 3"/>
          <p:cNvSpPr>
            <a:spLocks noGrp="1"/>
          </p:cNvSpPr>
          <p:nvPr>
            <p:ph type="dt" sz="quarter" idx="10"/>
          </p:nvPr>
        </p:nvSpPr>
        <p:spPr>
          <a:noFill/>
        </p:spPr>
        <p:txBody>
          <a:bodyPr/>
          <a:lstStyle/>
          <a:p>
            <a:fld id="{4FB012FC-1469-9F4C-A20A-23FCDC77E18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642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554494956"/>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Number Placeholder 5"/>
          <p:cNvSpPr>
            <a:spLocks noGrp="1"/>
          </p:cNvSpPr>
          <p:nvPr>
            <p:ph type="sldNum" sz="quarter" idx="12"/>
          </p:nvPr>
        </p:nvSpPr>
        <p:spPr>
          <a:noFill/>
        </p:spPr>
        <p:txBody>
          <a:bodyPr/>
          <a:lstStyle/>
          <a:p>
            <a:pPr eaLnBrk="1" hangingPunct="1"/>
            <a:fld id="{63B69FAB-3790-0744-8FF3-7C9732343C4B}" type="slidenum">
              <a:rPr lang="en-US">
                <a:latin typeface="Arial" pitchFamily="-111" charset="0"/>
                <a:ea typeface="ＭＳ Ｐゴシック" pitchFamily="-111" charset="-128"/>
                <a:cs typeface="ＭＳ Ｐゴシック" pitchFamily="-111" charset="-128"/>
              </a:rPr>
              <a:pPr eaLnBrk="1" hangingPunct="1"/>
              <a:t>475</a:t>
            </a:fld>
            <a:endParaRPr lang="en-US">
              <a:latin typeface="Arial" pitchFamily="-111" charset="0"/>
              <a:ea typeface="ＭＳ Ｐゴシック" pitchFamily="-111" charset="-128"/>
              <a:cs typeface="ＭＳ Ｐゴシック" pitchFamily="-111" charset="-128"/>
            </a:endParaRPr>
          </a:p>
        </p:txBody>
      </p:sp>
      <p:sp>
        <p:nvSpPr>
          <p:cNvPr id="5662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Consequences</a:t>
            </a:r>
          </a:p>
        </p:txBody>
      </p:sp>
      <p:sp>
        <p:nvSpPr>
          <p:cNvPr id="566276" name="Rectangle 3"/>
          <p:cNvSpPr>
            <a:spLocks noGrp="1" noChangeArrowheads="1"/>
          </p:cNvSpPr>
          <p:nvPr>
            <p:ph type="body" idx="1"/>
          </p:nvPr>
        </p:nvSpPr>
        <p:spPr/>
        <p:txBody>
          <a:bodyPr/>
          <a:lstStyle/>
          <a:p>
            <a:pPr eaLnBrk="1" hangingPunct="1"/>
            <a:r>
              <a:rPr lang="en-US" sz="2400" dirty="0">
                <a:ea typeface="ＭＳ Ｐゴシック" pitchFamily="-111" charset="-128"/>
                <a:cs typeface="ＭＳ Ｐゴシック" pitchFamily="-111" charset="-128"/>
              </a:rPr>
              <a:t>CSGs are not closed under </a:t>
            </a:r>
            <a:r>
              <a:rPr lang="en-US" sz="2400" dirty="0" err="1">
                <a:ea typeface="ＭＳ Ｐゴシック" pitchFamily="-111" charset="-128"/>
                <a:cs typeface="ＭＳ Ｐゴシック" pitchFamily="-111" charset="-128"/>
              </a:rPr>
              <a:t>Init</a:t>
            </a:r>
            <a:r>
              <a:rPr lang="en-US" sz="2400" dirty="0">
                <a:ea typeface="ＭＳ Ｐゴシック" pitchFamily="-111" charset="-128"/>
                <a:cs typeface="ＭＳ Ｐゴシック" pitchFamily="-111" charset="-128"/>
              </a:rPr>
              <a:t>, Final, Mid, quotient with regular sets, substitution and homomorphism (okay for </a:t>
            </a:r>
            <a:r>
              <a:rPr lang="en-US" sz="2400" dirty="0">
                <a:latin typeface="Symbol" pitchFamily="-111" charset="2"/>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-free homomorphism and non-length reducing substitutions)</a:t>
            </a:r>
          </a:p>
          <a:p>
            <a:pPr eaLnBrk="1" hangingPunct="1"/>
            <a:r>
              <a:rPr lang="en-US" sz="2400" dirty="0">
                <a:ea typeface="ＭＳ Ｐゴシック" pitchFamily="-111" charset="-128"/>
                <a:cs typeface="ＭＳ Ｐゴシック" pitchFamily="-111" charset="-128"/>
              </a:rPr>
              <a:t>We also have that the emptiness problem is undecidable from this result.  That gives us two proofs of this one result.</a:t>
            </a:r>
          </a:p>
          <a:p>
            <a:pPr eaLnBrk="1" hangingPunct="1"/>
            <a:r>
              <a:rPr lang="en-US" sz="2400" dirty="0">
                <a:ea typeface="ＭＳ Ｐゴシック" pitchFamily="-111" charset="-128"/>
                <a:cs typeface="ＭＳ Ｐゴシック" pitchFamily="-111" charset="-128"/>
              </a:rPr>
              <a:t>For Type 0, emptiness and even the membership problems are undecidable.</a:t>
            </a:r>
          </a:p>
        </p:txBody>
      </p:sp>
      <p:sp>
        <p:nvSpPr>
          <p:cNvPr id="566277" name="Date Placeholder 3"/>
          <p:cNvSpPr>
            <a:spLocks noGrp="1"/>
          </p:cNvSpPr>
          <p:nvPr>
            <p:ph type="dt" sz="quarter" idx="10"/>
          </p:nvPr>
        </p:nvSpPr>
        <p:spPr>
          <a:noFill/>
        </p:spPr>
        <p:txBody>
          <a:bodyPr/>
          <a:lstStyle/>
          <a:p>
            <a:fld id="{994FBE0D-7468-C142-99FB-2E4D8ABC614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662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888466736"/>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Summary of Grammar Results</a:t>
            </a:r>
          </a:p>
        </p:txBody>
      </p:sp>
      <p:sp>
        <p:nvSpPr>
          <p:cNvPr id="56832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0975707"/>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Slide Number Placeholder 5"/>
          <p:cNvSpPr>
            <a:spLocks noGrp="1"/>
          </p:cNvSpPr>
          <p:nvPr>
            <p:ph type="sldNum" sz="quarter" idx="12"/>
          </p:nvPr>
        </p:nvSpPr>
        <p:spPr>
          <a:noFill/>
        </p:spPr>
        <p:txBody>
          <a:bodyPr/>
          <a:lstStyle/>
          <a:p>
            <a:pPr eaLnBrk="1" hangingPunct="1"/>
            <a:fld id="{D00FA5BE-B8FF-7A48-82C4-B2B924BBFC3C}" type="slidenum">
              <a:rPr lang="en-US">
                <a:latin typeface="Arial" pitchFamily="-111" charset="0"/>
                <a:ea typeface="ＭＳ Ｐゴシック" pitchFamily="-111" charset="-128"/>
                <a:cs typeface="ＭＳ Ｐゴシック" pitchFamily="-111" charset="-128"/>
              </a:rPr>
              <a:pPr eaLnBrk="1" hangingPunct="1"/>
              <a:t>477</a:t>
            </a:fld>
            <a:endParaRPr lang="en-US">
              <a:latin typeface="Arial" pitchFamily="-111" charset="0"/>
              <a:ea typeface="ＭＳ Ｐゴシック" pitchFamily="-111" charset="-128"/>
              <a:cs typeface="ＭＳ Ｐゴシック" pitchFamily="-111" charset="-128"/>
            </a:endParaRPr>
          </a:p>
        </p:txBody>
      </p:sp>
      <p:sp>
        <p:nvSpPr>
          <p:cNvPr id="5703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Decidability</a:t>
            </a:r>
          </a:p>
        </p:txBody>
      </p:sp>
      <p:sp>
        <p:nvSpPr>
          <p:cNvPr id="57037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Everything about regular</a:t>
            </a:r>
          </a:p>
          <a:p>
            <a:pPr eaLnBrk="1" hangingPunct="1"/>
            <a:r>
              <a:rPr lang="en-US">
                <a:ea typeface="ＭＳ Ｐゴシック" pitchFamily="-111" charset="-128"/>
                <a:cs typeface="ＭＳ Ｐゴシック" pitchFamily="-111" charset="-128"/>
              </a:rPr>
              <a:t>Membership in CFLs and CSLs</a:t>
            </a:r>
          </a:p>
          <a:p>
            <a:pPr lvl="1" eaLnBrk="1" hangingPunct="1"/>
            <a:r>
              <a:rPr lang="en-US"/>
              <a:t>CKY for CFLs</a:t>
            </a:r>
          </a:p>
          <a:p>
            <a:pPr eaLnBrk="1" hangingPunct="1"/>
            <a:r>
              <a:rPr lang="en-US">
                <a:ea typeface="ＭＳ Ｐゴシック" pitchFamily="-111" charset="-128"/>
                <a:cs typeface="ＭＳ Ｐゴシック" pitchFamily="-111" charset="-128"/>
              </a:rPr>
              <a:t>Emptiness for CFLs</a:t>
            </a:r>
          </a:p>
        </p:txBody>
      </p:sp>
      <p:sp>
        <p:nvSpPr>
          <p:cNvPr id="570373" name="Date Placeholder 3"/>
          <p:cNvSpPr>
            <a:spLocks noGrp="1"/>
          </p:cNvSpPr>
          <p:nvPr>
            <p:ph type="dt" sz="quarter" idx="10"/>
          </p:nvPr>
        </p:nvSpPr>
        <p:spPr>
          <a:noFill/>
        </p:spPr>
        <p:txBody>
          <a:bodyPr/>
          <a:lstStyle/>
          <a:p>
            <a:fld id="{AE4170D9-68D8-074C-A443-A36682B20B3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703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052340226"/>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Number Placeholder 5"/>
          <p:cNvSpPr>
            <a:spLocks noGrp="1"/>
          </p:cNvSpPr>
          <p:nvPr>
            <p:ph type="sldNum" sz="quarter" idx="12"/>
          </p:nvPr>
        </p:nvSpPr>
        <p:spPr>
          <a:noFill/>
        </p:spPr>
        <p:txBody>
          <a:bodyPr/>
          <a:lstStyle/>
          <a:p>
            <a:pPr eaLnBrk="1" hangingPunct="1"/>
            <a:fld id="{554407E6-BEFA-7846-92E5-7585D2A036DF}" type="slidenum">
              <a:rPr lang="en-US">
                <a:latin typeface="Arial" pitchFamily="-111" charset="0"/>
                <a:ea typeface="ＭＳ Ｐゴシック" pitchFamily="-111" charset="-128"/>
                <a:cs typeface="ＭＳ Ｐゴシック" pitchFamily="-111" charset="-128"/>
              </a:rPr>
              <a:pPr eaLnBrk="1" hangingPunct="1"/>
              <a:t>478</a:t>
            </a:fld>
            <a:endParaRPr lang="en-US">
              <a:latin typeface="Arial" pitchFamily="-111" charset="0"/>
              <a:ea typeface="ＭＳ Ｐゴシック" pitchFamily="-111" charset="-128"/>
              <a:cs typeface="ＭＳ Ｐゴシック" pitchFamily="-111" charset="-128"/>
            </a:endParaRPr>
          </a:p>
        </p:txBody>
      </p:sp>
      <p:sp>
        <p:nvSpPr>
          <p:cNvPr id="5724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572420" name="Rectangle 3"/>
          <p:cNvSpPr>
            <a:spLocks noGrp="1" noChangeArrowheads="1"/>
          </p:cNvSpPr>
          <p:nvPr>
            <p:ph type="body" idx="1"/>
          </p:nvPr>
        </p:nvSpPr>
        <p:spPr/>
        <p:txBody>
          <a:bodyPr/>
          <a:lstStyle/>
          <a:p>
            <a:pPr eaLnBrk="1" hangingPunct="1">
              <a:lnSpc>
                <a:spcPct val="90000"/>
              </a:lnSpc>
            </a:pPr>
            <a:r>
              <a:rPr lang="en-US" sz="3600" dirty="0">
                <a:ea typeface="ＭＳ Ｐゴシック" pitchFamily="-111" charset="-128"/>
                <a:cs typeface="ＭＳ Ｐゴシック" pitchFamily="-111" charset="-128"/>
              </a:rPr>
              <a:t>Is L =</a:t>
            </a:r>
            <a:r>
              <a:rPr lang="en-US" sz="3600" dirty="0">
                <a:ea typeface="ＭＳ Ｐゴシック" pitchFamily="-111" charset="-128"/>
                <a:cs typeface="ＭＳ Ｐゴシック" pitchFamily="-111" charset="-128"/>
                <a:sym typeface="Symbol" pitchFamily="-111" charset="2"/>
              </a:rPr>
              <a:t>, for </a:t>
            </a:r>
            <a:r>
              <a:rPr lang="en-US" sz="3600" dirty="0">
                <a:ea typeface="ＭＳ Ｐゴシック" pitchFamily="-111" charset="-128"/>
                <a:cs typeface="ＭＳ Ｐゴシック" pitchFamily="-111" charset="-128"/>
              </a:rPr>
              <a:t>CSL,</a:t>
            </a:r>
            <a:r>
              <a:rPr lang="en-US" sz="3600" dirty="0">
                <a:ea typeface="ＭＳ Ｐゴシック" pitchFamily="-111" charset="-128"/>
                <a:cs typeface="ＭＳ Ｐゴシック" pitchFamily="-111" charset="-128"/>
                <a:sym typeface="Symbol" pitchFamily="-111" charset="2"/>
              </a:rPr>
              <a:t> L</a:t>
            </a:r>
            <a:r>
              <a:rPr lang="en-US" sz="3600" dirty="0">
                <a:ea typeface="ＭＳ Ｐゴシック" pitchFamily="-111" charset="-128"/>
                <a:cs typeface="ＭＳ Ｐゴシック" pitchFamily="-111" charset="-128"/>
              </a:rPr>
              <a:t>?</a:t>
            </a:r>
          </a:p>
          <a:p>
            <a:pPr eaLnBrk="1" hangingPunct="1">
              <a:lnSpc>
                <a:spcPct val="90000"/>
              </a:lnSpc>
            </a:pPr>
            <a:r>
              <a:rPr lang="en-US" sz="3600" dirty="0">
                <a:ea typeface="ＭＳ Ｐゴシック" pitchFamily="-111" charset="-128"/>
                <a:cs typeface="ＭＳ Ｐゴシック" pitchFamily="-111" charset="-128"/>
              </a:rPr>
              <a:t>Is L=</a:t>
            </a:r>
            <a:r>
              <a:rPr lang="en-US" sz="3600" dirty="0">
                <a:latin typeface="Symbol" pitchFamily="-111" charset="2"/>
                <a:ea typeface="ＭＳ Ｐゴシック" pitchFamily="-111" charset="-128"/>
                <a:cs typeface="ＭＳ Ｐゴシック" pitchFamily="-111" charset="-128"/>
                <a:sym typeface="Symbol" pitchFamily="-111" charset="2"/>
              </a:rPr>
              <a:t></a:t>
            </a:r>
            <a:r>
              <a:rPr lang="en-US" sz="3600" dirty="0">
                <a:ea typeface="ＭＳ Ｐゴシック" pitchFamily="-111" charset="-128"/>
                <a:cs typeface="ＭＳ Ｐゴシック" pitchFamily="-111" charset="-128"/>
              </a:rPr>
              <a:t>*, for CFL (CSL), L?</a:t>
            </a:r>
          </a:p>
          <a:p>
            <a:pPr eaLnBrk="1" hangingPunct="1">
              <a:lnSpc>
                <a:spcPct val="90000"/>
              </a:lnSpc>
            </a:pPr>
            <a:r>
              <a:rPr lang="en-US" sz="3600" dirty="0">
                <a:ea typeface="ＭＳ Ｐゴシック" pitchFamily="-111" charset="-128"/>
                <a:cs typeface="ＭＳ Ｐゴシック" pitchFamily="-111" charset="-128"/>
              </a:rPr>
              <a:t>Is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rPr>
              <a:t>=L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 for CFLs (CSLs),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rPr>
              <a:t>, 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a:t>
            </a:r>
          </a:p>
          <a:p>
            <a:pPr eaLnBrk="1" hangingPunct="1">
              <a:lnSpc>
                <a:spcPct val="90000"/>
              </a:lnSpc>
            </a:pPr>
            <a:r>
              <a:rPr lang="en-US" sz="3600" dirty="0">
                <a:ea typeface="ＭＳ Ｐゴシック" pitchFamily="-111" charset="-128"/>
                <a:cs typeface="ＭＳ Ｐゴシック" pitchFamily="-111" charset="-128"/>
              </a:rPr>
              <a:t>Is L</a:t>
            </a:r>
            <a:r>
              <a:rPr lang="en-US" sz="3600" baseline="-25000" dirty="0">
                <a:ea typeface="ＭＳ Ｐゴシック" pitchFamily="-111" charset="-128"/>
                <a:cs typeface="ＭＳ Ｐゴシック" pitchFamily="-111" charset="-128"/>
              </a:rPr>
              <a:t>1</a:t>
            </a:r>
            <a:r>
              <a:rPr lang="en-US" sz="3600" dirty="0">
                <a:latin typeface="Symbol" pitchFamily="-111" charset="2"/>
                <a:ea typeface="ＭＳ Ｐゴシック" pitchFamily="-111" charset="-128"/>
                <a:cs typeface="ＭＳ Ｐゴシック" pitchFamily="-111" charset="-128"/>
                <a:sym typeface="Symbol" pitchFamily="-111" charset="2"/>
              </a:rPr>
              <a:t></a:t>
            </a:r>
            <a:r>
              <a:rPr lang="en-US" sz="3600" dirty="0">
                <a:ea typeface="ＭＳ Ｐゴシック" pitchFamily="-111" charset="-128"/>
                <a:cs typeface="ＭＳ Ｐゴシック" pitchFamily="-111" charset="-128"/>
              </a:rPr>
              <a:t>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 for CFLs (CSLs ),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rPr>
              <a:t>, 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a:t>
            </a:r>
          </a:p>
          <a:p>
            <a:pPr eaLnBrk="1" hangingPunct="1">
              <a:lnSpc>
                <a:spcPct val="90000"/>
              </a:lnSpc>
            </a:pPr>
            <a:r>
              <a:rPr lang="en-US" sz="3600" dirty="0">
                <a:ea typeface="ＭＳ Ｐゴシック" pitchFamily="-111" charset="-128"/>
                <a:cs typeface="ＭＳ Ｐゴシック" pitchFamily="-111" charset="-128"/>
              </a:rPr>
              <a:t>Is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sym typeface="Symbol" pitchFamily="-111" charset="2"/>
              </a:rPr>
              <a:t></a:t>
            </a:r>
            <a:r>
              <a:rPr lang="en-US" sz="3600" dirty="0">
                <a:ea typeface="ＭＳ Ｐゴシック" pitchFamily="-111" charset="-128"/>
                <a:cs typeface="ＭＳ Ｐゴシック" pitchFamily="-111" charset="-128"/>
              </a:rPr>
              <a:t>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a:t>
            </a:r>
            <a:r>
              <a:rPr lang="en-US" sz="3600" dirty="0">
                <a:ea typeface="ＭＳ Ｐゴシック" pitchFamily="-111" charset="-128"/>
                <a:cs typeface="ＭＳ Ｐゴシック" pitchFamily="-111" charset="-128"/>
                <a:sym typeface="Symbol" pitchFamily="-111" charset="2"/>
              </a:rPr>
              <a:t> </a:t>
            </a:r>
            <a:r>
              <a:rPr lang="en-US" sz="3600" dirty="0">
                <a:ea typeface="ＭＳ Ｐゴシック" pitchFamily="-111" charset="-128"/>
                <a:cs typeface="ＭＳ Ｐゴシック" pitchFamily="-111" charset="-128"/>
              </a:rPr>
              <a:t>for CFLs (CSLs ),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rPr>
              <a:t>, 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a:t>
            </a:r>
            <a:endParaRPr lang="en-US" sz="2400" dirty="0">
              <a:ea typeface="ＭＳ Ｐゴシック" pitchFamily="-111" charset="-128"/>
              <a:cs typeface="ＭＳ Ｐゴシック" pitchFamily="-111" charset="-128"/>
            </a:endParaRPr>
          </a:p>
        </p:txBody>
      </p:sp>
      <p:sp>
        <p:nvSpPr>
          <p:cNvPr id="572421" name="Date Placeholder 3"/>
          <p:cNvSpPr>
            <a:spLocks noGrp="1"/>
          </p:cNvSpPr>
          <p:nvPr>
            <p:ph type="dt" sz="quarter" idx="10"/>
          </p:nvPr>
        </p:nvSpPr>
        <p:spPr>
          <a:noFill/>
        </p:spPr>
        <p:txBody>
          <a:bodyPr/>
          <a:lstStyle/>
          <a:p>
            <a:fld id="{F4000E31-9C0C-B14A-8020-82437F458C0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724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475620870"/>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Number Placeholder 5"/>
          <p:cNvSpPr>
            <a:spLocks noGrp="1"/>
          </p:cNvSpPr>
          <p:nvPr>
            <p:ph type="sldNum" sz="quarter" idx="12"/>
          </p:nvPr>
        </p:nvSpPr>
        <p:spPr>
          <a:noFill/>
        </p:spPr>
        <p:txBody>
          <a:bodyPr/>
          <a:lstStyle/>
          <a:p>
            <a:pPr eaLnBrk="1" hangingPunct="1"/>
            <a:fld id="{375ACFB9-16A2-9146-AAC5-A21316212377}" type="slidenum">
              <a:rPr lang="en-US">
                <a:latin typeface="Arial" pitchFamily="-111" charset="0"/>
                <a:ea typeface="ＭＳ Ｐゴシック" pitchFamily="-111" charset="-128"/>
                <a:cs typeface="ＭＳ Ｐゴシック" pitchFamily="-111" charset="-128"/>
              </a:rPr>
              <a:pPr eaLnBrk="1" hangingPunct="1"/>
              <a:t>479</a:t>
            </a:fld>
            <a:endParaRPr lang="en-US">
              <a:latin typeface="Arial" pitchFamily="-111" charset="0"/>
              <a:ea typeface="ＭＳ Ｐゴシック" pitchFamily="-111" charset="-128"/>
              <a:cs typeface="ＭＳ Ｐゴシック" pitchFamily="-111" charset="-128"/>
            </a:endParaRPr>
          </a:p>
        </p:txBody>
      </p:sp>
      <p:sp>
        <p:nvSpPr>
          <p:cNvPr id="5744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Undecidability</a:t>
            </a:r>
          </a:p>
        </p:txBody>
      </p:sp>
      <p:sp>
        <p:nvSpPr>
          <p:cNvPr id="57446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Is CFL, L, ambiguous?</a:t>
            </a:r>
          </a:p>
          <a:p>
            <a:pPr eaLnBrk="1" hangingPunct="1"/>
            <a:r>
              <a:rPr lang="en-US" dirty="0">
                <a:ea typeface="ＭＳ Ｐゴシック" pitchFamily="-111" charset="-128"/>
                <a:cs typeface="ＭＳ Ｐゴシック" pitchFamily="-111" charset="-128"/>
              </a:rPr>
              <a:t>Is L=L</a:t>
            </a:r>
            <a:r>
              <a:rPr lang="en-US" baseline="30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L a CFL?</a:t>
            </a:r>
          </a:p>
          <a:p>
            <a:pPr eaLnBrk="1" hangingPunct="1"/>
            <a:r>
              <a:rPr lang="en-US" dirty="0">
                <a:ea typeface="ＭＳ Ｐゴシック" pitchFamily="-111" charset="-128"/>
                <a:cs typeface="ＭＳ Ｐゴシック" pitchFamily="-111" charset="-128"/>
              </a:rPr>
              <a:t>Does there exist a finite n, L</a:t>
            </a:r>
            <a:r>
              <a:rPr lang="en-US" baseline="30000"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=L</a:t>
            </a:r>
            <a:r>
              <a:rPr lang="en-US" baseline="30000" dirty="0">
                <a:ea typeface="ＭＳ Ｐゴシック" pitchFamily="-111" charset="-128"/>
                <a:cs typeface="ＭＳ Ｐゴシック" pitchFamily="-111" charset="-128"/>
              </a:rPr>
              <a:t>N+1</a:t>
            </a:r>
            <a:r>
              <a:rPr lang="en-US"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rPr>
              <a:t>Is L</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/L</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finite, L</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 and L</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CFLs?</a:t>
            </a:r>
          </a:p>
          <a:p>
            <a:pPr eaLnBrk="1" hangingPunct="1"/>
            <a:r>
              <a:rPr lang="en-US" dirty="0">
                <a:ea typeface="ＭＳ Ｐゴシック" pitchFamily="-111" charset="-128"/>
                <a:cs typeface="ＭＳ Ｐゴシック" pitchFamily="-111" charset="-128"/>
              </a:rPr>
              <a:t>Membership in L</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/L</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where L</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 and L</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are  CFLs?</a:t>
            </a:r>
          </a:p>
        </p:txBody>
      </p:sp>
      <p:sp>
        <p:nvSpPr>
          <p:cNvPr id="574469" name="Date Placeholder 3"/>
          <p:cNvSpPr>
            <a:spLocks noGrp="1"/>
          </p:cNvSpPr>
          <p:nvPr>
            <p:ph type="dt" sz="quarter" idx="10"/>
          </p:nvPr>
        </p:nvSpPr>
        <p:spPr>
          <a:noFill/>
        </p:spPr>
        <p:txBody>
          <a:bodyPr/>
          <a:lstStyle/>
          <a:p>
            <a:fld id="{E4DA3947-107D-6F4F-9813-E5A4A196317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744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072846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Context-Sensitive</a:t>
            </a:r>
          </a:p>
        </p:txBody>
      </p:sp>
      <p:sp>
        <p:nvSpPr>
          <p:cNvPr id="144387" name="Content Placeholder 2"/>
          <p:cNvSpPr>
            <a:spLocks noGrp="1"/>
          </p:cNvSpPr>
          <p:nvPr>
            <p:ph idx="1"/>
          </p:nvPr>
        </p:nvSpPr>
        <p:spPr/>
        <p:txBody>
          <a:bodyPr/>
          <a:lstStyle/>
          <a:p>
            <a:r>
              <a:rPr lang="en-US" dirty="0">
                <a:latin typeface="Arial" charset="0"/>
                <a:ea typeface="MS PGothic" charset="0"/>
              </a:rPr>
              <a:t>Context sensitive grammars and LBAs</a:t>
            </a:r>
          </a:p>
          <a:p>
            <a:pPr lvl="1"/>
            <a:r>
              <a:rPr lang="en-US" sz="3200" dirty="0">
                <a:latin typeface="Arial" charset="0"/>
                <a:ea typeface="MS PGothic" charset="0"/>
              </a:rPr>
              <a:t>Rules for CSG</a:t>
            </a:r>
          </a:p>
          <a:p>
            <a:pPr lvl="1"/>
            <a:r>
              <a:rPr lang="en-US" sz="3200" dirty="0">
                <a:latin typeface="Arial" charset="0"/>
                <a:ea typeface="MS PGothic" charset="0"/>
              </a:rPr>
              <a:t>Ability to shuttle symbols to preset places</a:t>
            </a:r>
          </a:p>
          <a:p>
            <a:pPr lvl="1"/>
            <a:r>
              <a:rPr lang="en-US" sz="3200" dirty="0">
                <a:latin typeface="Arial" charset="0"/>
                <a:ea typeface="MS PGothic" charset="0"/>
              </a:rPr>
              <a:t>Just basic definition of LBA</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4/7/19</a:t>
            </a:fld>
            <a:endParaRPr lang="en-US"/>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48</a:t>
            </a:fld>
            <a:endParaRPr lang="en-US"/>
          </a:p>
        </p:txBody>
      </p:sp>
      <p:sp>
        <p:nvSpPr>
          <p:cNvPr id="7" name="Footer Placeholder 2">
            <a:extLst>
              <a:ext uri="{FF2B5EF4-FFF2-40B4-BE49-F238E27FC236}">
                <a16:creationId xmlns:a16="http://schemas.microsoft.com/office/drawing/2014/main" id="{E5588FA2-252B-1748-A07B-4C9827C622B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42349226"/>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Number Placeholder 5"/>
          <p:cNvSpPr>
            <a:spLocks noGrp="1"/>
          </p:cNvSpPr>
          <p:nvPr>
            <p:ph type="sldNum" sz="quarter" idx="12"/>
          </p:nvPr>
        </p:nvSpPr>
        <p:spPr>
          <a:noFill/>
        </p:spPr>
        <p:txBody>
          <a:bodyPr/>
          <a:lstStyle/>
          <a:p>
            <a:pPr eaLnBrk="1" hangingPunct="1"/>
            <a:fld id="{31CDF9E6-7688-7442-B874-4EC61B8B319A}" type="slidenum">
              <a:rPr lang="en-US">
                <a:latin typeface="Arial" pitchFamily="-111" charset="0"/>
                <a:ea typeface="ＭＳ Ｐゴシック" pitchFamily="-111" charset="-128"/>
                <a:cs typeface="ＭＳ Ｐゴシック" pitchFamily="-111" charset="-128"/>
              </a:rPr>
              <a:pPr eaLnBrk="1" hangingPunct="1"/>
              <a:t>480</a:t>
            </a:fld>
            <a:endParaRPr lang="en-US">
              <a:latin typeface="Arial" pitchFamily="-111" charset="0"/>
              <a:ea typeface="ＭＳ Ｐゴシック" pitchFamily="-111" charset="-128"/>
              <a:cs typeface="ＭＳ Ｐゴシック" pitchFamily="-111" charset="-128"/>
            </a:endParaRPr>
          </a:p>
        </p:txBody>
      </p:sp>
      <p:sp>
        <p:nvSpPr>
          <p:cNvPr id="57651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Word to Grammar Problem</a:t>
            </a:r>
          </a:p>
        </p:txBody>
      </p:sp>
      <p:sp>
        <p:nvSpPr>
          <p:cNvPr id="57651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Recast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 making all symbols non-terminal, adding S and V to non-terminals and terminal set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a:t>
            </a:r>
          </a:p>
          <a:p>
            <a:pPr lvl="1" eaLnBrk="1" hangingPunct="1">
              <a:lnSpc>
                <a:spcPct val="90000"/>
              </a:lnSpc>
              <a:buFontTx/>
              <a:buNone/>
            </a:pPr>
            <a:r>
              <a:rPr lang="en-US" dirty="0"/>
              <a:t>G:	S </a:t>
            </a:r>
            <a:r>
              <a:rPr lang="en-US" dirty="0">
                <a:sym typeface="Symbol" pitchFamily="-111" charset="2"/>
              </a:rPr>
              <a:t> </a:t>
            </a:r>
            <a:r>
              <a:rPr lang="en-US" dirty="0"/>
              <a:t>h1</a:t>
            </a:r>
            <a:r>
              <a:rPr lang="en-US" baseline="30000" dirty="0"/>
              <a:t>x</a:t>
            </a:r>
            <a:r>
              <a:rPr lang="en-US" dirty="0"/>
              <a:t>q</a:t>
            </a:r>
            <a:r>
              <a:rPr lang="en-US" baseline="-25000" dirty="0"/>
              <a:t>1</a:t>
            </a:r>
            <a:r>
              <a:rPr lang="en-US" dirty="0"/>
              <a:t>0h</a:t>
            </a:r>
          </a:p>
          <a:p>
            <a:pPr lvl="1" eaLnBrk="1" hangingPunct="1">
              <a:lnSpc>
                <a:spcPct val="90000"/>
              </a:lnSpc>
              <a:buFontTx/>
              <a:buNone/>
            </a:pPr>
            <a:r>
              <a:rPr lang="en-US" dirty="0"/>
              <a:t>		</a:t>
            </a:r>
            <a:r>
              <a:rPr lang="en-US" dirty="0">
                <a:sym typeface="Symbol" pitchFamily="-111" charset="2"/>
              </a:rPr>
              <a:t>h</a:t>
            </a:r>
            <a:r>
              <a:rPr lang="en-US" dirty="0"/>
              <a:t>q</a:t>
            </a:r>
            <a:r>
              <a:rPr lang="en-US" baseline="-25000" dirty="0"/>
              <a:t>0</a:t>
            </a:r>
            <a:r>
              <a:rPr lang="en-US" dirty="0"/>
              <a:t>h </a:t>
            </a:r>
            <a:r>
              <a:rPr lang="en-US" dirty="0">
                <a:sym typeface="Symbol" pitchFamily="-111" charset="2"/>
              </a:rPr>
              <a:t> V</a:t>
            </a:r>
          </a:p>
          <a:p>
            <a:pPr lvl="1" eaLnBrk="1" hangingPunct="1">
              <a:lnSpc>
                <a:spcPct val="90000"/>
              </a:lnSpc>
              <a:buFontTx/>
              <a:buNone/>
            </a:pPr>
            <a:r>
              <a:rPr lang="en-US" dirty="0">
                <a:sym typeface="Symbol" pitchFamily="-111" charset="2"/>
              </a:rPr>
              <a:t>		V  </a:t>
            </a:r>
            <a:r>
              <a:rPr lang="en-US" dirty="0" err="1">
                <a:sym typeface="Symbol" pitchFamily="-111" charset="2"/>
              </a:rPr>
              <a:t>aV</a:t>
            </a:r>
            <a:endParaRPr lang="en-US" dirty="0">
              <a:sym typeface="Symbol" pitchFamily="-111" charset="2"/>
            </a:endParaRPr>
          </a:p>
          <a:p>
            <a:pPr lvl="1" eaLnBrk="1" hangingPunct="1">
              <a:lnSpc>
                <a:spcPct val="90000"/>
              </a:lnSpc>
              <a:buFontTx/>
              <a:buNone/>
            </a:pPr>
            <a:r>
              <a:rPr lang="en-US" dirty="0">
                <a:sym typeface="Symbol" pitchFamily="-111" charset="2"/>
              </a:rPr>
              <a:t>		V   </a:t>
            </a:r>
          </a:p>
          <a:p>
            <a:pPr eaLnBrk="1" hangingPunct="1">
              <a:lnSpc>
                <a:spcPct val="90000"/>
              </a:lnSpc>
            </a:pP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a:ea typeface="ＭＳ Ｐゴシック" pitchFamily="-111" charset="-128"/>
                <a:cs typeface="ＭＳ Ｐゴシック" pitchFamily="-111" charset="-128"/>
                <a:sym typeface="Symbol" pitchFamily="-111" charset="2"/>
              </a:rPr>
              <a:t>(M) </a:t>
            </a:r>
            <a:r>
              <a:rPr lang="en-US" dirty="0" err="1">
                <a:ea typeface="ＭＳ Ｐゴシック" pitchFamily="-111" charset="-128"/>
                <a:cs typeface="ＭＳ Ｐゴシック" pitchFamily="-111" charset="-128"/>
                <a:sym typeface="Symbol" pitchFamily="-111" charset="2"/>
              </a:rPr>
              <a:t>iff</a:t>
            </a:r>
            <a:r>
              <a:rPr lang="en-US" dirty="0">
                <a:latin typeface="Monotype Corsiva" pitchFamily="-111" charset="0"/>
                <a:ea typeface="ＭＳ Ｐゴシック" pitchFamily="-111" charset="-128"/>
                <a:cs typeface="ＭＳ Ｐゴシック" pitchFamily="-111" charset="-128"/>
              </a:rPr>
              <a:t> L</a:t>
            </a:r>
            <a:r>
              <a:rPr lang="en-US" dirty="0">
                <a:ea typeface="ＭＳ Ｐゴシック" pitchFamily="-111" charset="-128"/>
                <a:cs typeface="ＭＳ Ｐゴシック" pitchFamily="-111" charset="-128"/>
              </a:rPr>
              <a:t>(G) </a:t>
            </a:r>
            <a:r>
              <a:rPr lang="en-US" dirty="0">
                <a:ea typeface="Arial" pitchFamily="-111" charset="0"/>
                <a:cs typeface="Arial" pitchFamily="-111" charset="0"/>
              </a:rPr>
              <a:t>≠</a:t>
            </a:r>
            <a:r>
              <a:rPr lang="en-US" dirty="0">
                <a:ea typeface="ＭＳ Ｐゴシック" pitchFamily="-111" charset="-128"/>
                <a:cs typeface="ＭＳ Ｐゴシック" pitchFamily="-111" charset="-128"/>
              </a:rPr>
              <a:t> </a:t>
            </a:r>
            <a:r>
              <a:rPr lang="en-US" dirty="0">
                <a:ea typeface="Arial" pitchFamily="-111" charset="0"/>
                <a:cs typeface="Arial" pitchFamily="-111" charset="0"/>
              </a:rPr>
              <a:t>Ø </a:t>
            </a:r>
            <a:r>
              <a:rPr lang="en-US" dirty="0" err="1">
                <a:ea typeface="Arial" pitchFamily="-111" charset="0"/>
                <a:cs typeface="Arial" pitchFamily="-111" charset="0"/>
              </a:rPr>
              <a:t>iff</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infinite </a:t>
            </a:r>
            <a:br>
              <a:rPr lang="en-US" dirty="0">
                <a:ea typeface="Arial" pitchFamily="-111" charset="0"/>
                <a:cs typeface="Arial" pitchFamily="-111" charset="0"/>
              </a:rPr>
            </a:br>
            <a:r>
              <a:rPr lang="en-US" dirty="0" err="1">
                <a:ea typeface="Arial" pitchFamily="-111" charset="0"/>
                <a:cs typeface="Arial" pitchFamily="-111" charset="0"/>
              </a:rPr>
              <a:t>iff</a:t>
            </a:r>
            <a:r>
              <a:rPr lang="en-US" dirty="0">
                <a:ea typeface="Arial" pitchFamily="-111" charset="0"/>
                <a:cs typeface="Arial" pitchFamily="-111" charset="0"/>
              </a:rPr>
              <a:t> </a:t>
            </a:r>
            <a:r>
              <a:rPr lang="en-US" dirty="0">
                <a:ea typeface="Arial" pitchFamily="-111" charset="0"/>
                <a:cs typeface="Arial" pitchFamily="-111" charset="0"/>
                <a:sym typeface="Symbol"/>
              </a:rPr>
              <a:t></a:t>
            </a:r>
            <a:r>
              <a:rPr lang="en-US" dirty="0">
                <a:ea typeface="Arial" pitchFamily="-111" charset="0"/>
                <a:cs typeface="Arial" pitchFamily="-111" charset="0"/>
              </a:rPr>
              <a:t> </a:t>
            </a:r>
            <a:r>
              <a:rPr lang="en-US" dirty="0">
                <a:ea typeface="Arial" pitchFamily="-111" charset="0"/>
                <a:cs typeface="Arial" pitchFamily="-111" charset="0"/>
                <a:sym typeface="Symbol" pitchFamily="-111" charset="2"/>
              </a:rPr>
              <a:t></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a:t>
            </a:r>
            <a:r>
              <a:rPr lang="en-US" dirty="0" err="1">
                <a:ea typeface="Arial" pitchFamily="-111" charset="0"/>
                <a:cs typeface="Arial" pitchFamily="-111" charset="0"/>
              </a:rPr>
              <a:t>iff</a:t>
            </a:r>
            <a:r>
              <a:rPr lang="en-US" dirty="0">
                <a:ea typeface="Arial" pitchFamily="-111" charset="0"/>
                <a:cs typeface="Arial" pitchFamily="-111" charset="0"/>
              </a:rPr>
              <a:t> a </a:t>
            </a:r>
            <a:r>
              <a:rPr lang="en-US" dirty="0">
                <a:ea typeface="Arial" pitchFamily="-111" charset="0"/>
                <a:cs typeface="Arial" pitchFamily="-111" charset="0"/>
                <a:sym typeface="Symbol" pitchFamily="-111" charset="2"/>
              </a:rPr>
              <a:t></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a:t>
            </a:r>
            <a:r>
              <a:rPr lang="en-US" dirty="0" err="1">
                <a:ea typeface="Arial" pitchFamily="-111" charset="0"/>
                <a:cs typeface="Arial" pitchFamily="-111" charset="0"/>
              </a:rPr>
              <a:t>iff</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 </a:t>
            </a:r>
            <a:r>
              <a:rPr lang="en-US" dirty="0">
                <a:ea typeface="ＭＳ Ｐゴシック" pitchFamily="-111" charset="-128"/>
                <a:cs typeface="ＭＳ Ｐゴシック" pitchFamily="-111" charset="-128"/>
                <a:sym typeface="Symbol" pitchFamily="-111" charset="2"/>
              </a:rPr>
              <a:t>*</a:t>
            </a:r>
          </a:p>
        </p:txBody>
      </p:sp>
      <p:sp>
        <p:nvSpPr>
          <p:cNvPr id="576517" name="Date Placeholder 3"/>
          <p:cNvSpPr>
            <a:spLocks noGrp="1"/>
          </p:cNvSpPr>
          <p:nvPr>
            <p:ph type="dt" sz="quarter" idx="10"/>
          </p:nvPr>
        </p:nvSpPr>
        <p:spPr>
          <a:noFill/>
        </p:spPr>
        <p:txBody>
          <a:bodyPr/>
          <a:lstStyle/>
          <a:p>
            <a:fld id="{212EBF9C-E292-5F48-8AD2-DAFA7DC89BEB}"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765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647373733"/>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Number Placeholder 5"/>
          <p:cNvSpPr>
            <a:spLocks noGrp="1"/>
          </p:cNvSpPr>
          <p:nvPr>
            <p:ph type="sldNum" sz="quarter" idx="12"/>
          </p:nvPr>
        </p:nvSpPr>
        <p:spPr>
          <a:noFill/>
        </p:spPr>
        <p:txBody>
          <a:bodyPr/>
          <a:lstStyle/>
          <a:p>
            <a:pPr eaLnBrk="1" hangingPunct="1"/>
            <a:fld id="{3B1A62EE-A650-CA48-A443-00172446081E}" type="slidenum">
              <a:rPr lang="en-US">
                <a:latin typeface="Arial" pitchFamily="-111" charset="0"/>
                <a:ea typeface="ＭＳ Ｐゴシック" pitchFamily="-111" charset="-128"/>
                <a:cs typeface="ＭＳ Ｐゴシック" pitchFamily="-111" charset="-128"/>
              </a:rPr>
              <a:pPr eaLnBrk="1" hangingPunct="1"/>
              <a:t>481</a:t>
            </a:fld>
            <a:endParaRPr lang="en-US">
              <a:latin typeface="Arial" pitchFamily="-111" charset="0"/>
              <a:ea typeface="ＭＳ Ｐゴシック" pitchFamily="-111" charset="-128"/>
              <a:cs typeface="ＭＳ Ｐゴシック" pitchFamily="-111" charset="-128"/>
            </a:endParaRPr>
          </a:p>
        </p:txBody>
      </p:sp>
      <p:sp>
        <p:nvSpPr>
          <p:cNvPr id="57856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Consequences for PSG</a:t>
            </a:r>
          </a:p>
        </p:txBody>
      </p:sp>
      <p:sp>
        <p:nvSpPr>
          <p:cNvPr id="578564"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Unsolvables</a:t>
            </a: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rPr>
              <a:t>Ø</a:t>
            </a: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sym typeface="Symbol" pitchFamily="-111" charset="2"/>
              </a:rPr>
              <a:t>*</a:t>
            </a:r>
            <a:endParaRPr lang="en-US">
              <a:ea typeface="Arial" pitchFamily="-111" charset="0"/>
              <a:cs typeface="Arial" pitchFamily="-111" charset="0"/>
            </a:endParaRPr>
          </a:p>
          <a:p>
            <a:pPr lvl="1" eaLnBrk="1" hangingPunct="1">
              <a:lnSpc>
                <a:spcPct val="90000"/>
              </a:lnSpc>
            </a:pP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infinite</a:t>
            </a:r>
          </a:p>
          <a:p>
            <a:pPr lvl="1" eaLnBrk="1" hangingPunct="1">
              <a:lnSpc>
                <a:spcPct val="90000"/>
              </a:lnSpc>
            </a:pPr>
            <a:r>
              <a:rPr lang="en-US">
                <a:ea typeface="Arial" pitchFamily="-111" charset="0"/>
                <a:cs typeface="Arial" pitchFamily="-111" charset="0"/>
              </a:rPr>
              <a:t>w </a:t>
            </a:r>
            <a:r>
              <a:rPr lang="en-US">
                <a:ea typeface="Arial" pitchFamily="-111" charset="0"/>
                <a:cs typeface="Arial" pitchFamily="-111" charset="0"/>
                <a:sym typeface="Symbol" pitchFamily="-111" charset="2"/>
              </a:rPr>
              <a:t>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for arbitrary w</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eaLnBrk="1" hangingPunct="1">
              <a:lnSpc>
                <a:spcPct val="90000"/>
              </a:lnSpc>
            </a:pPr>
            <a:r>
              <a:rPr lang="en-US">
                <a:ea typeface="Arial" pitchFamily="-111" charset="0"/>
                <a:cs typeface="Arial" pitchFamily="-111" charset="0"/>
                <a:sym typeface="Symbol" pitchFamily="-111" charset="2"/>
              </a:rPr>
              <a:t>Latter two results follow when have</a:t>
            </a:r>
          </a:p>
          <a:p>
            <a:pPr lvl="1" eaLnBrk="1" hangingPunct="1">
              <a:lnSpc>
                <a:spcPct val="90000"/>
              </a:lnSpc>
            </a:pPr>
            <a:r>
              <a:rPr lang="en-US">
                <a:ea typeface="Arial" pitchFamily="-111" charset="0"/>
                <a:cs typeface="Arial" pitchFamily="-111" charset="0"/>
                <a:sym typeface="Symbol" pitchFamily="-111" charset="2"/>
              </a:rPr>
              <a:t>G2: S  aS |    a</a:t>
            </a:r>
          </a:p>
        </p:txBody>
      </p:sp>
      <p:sp>
        <p:nvSpPr>
          <p:cNvPr id="578565" name="Date Placeholder 3"/>
          <p:cNvSpPr>
            <a:spLocks noGrp="1"/>
          </p:cNvSpPr>
          <p:nvPr>
            <p:ph type="dt" sz="quarter" idx="10"/>
          </p:nvPr>
        </p:nvSpPr>
        <p:spPr>
          <a:noFill/>
        </p:spPr>
        <p:txBody>
          <a:bodyPr/>
          <a:lstStyle/>
          <a:p>
            <a:fld id="{3394332A-F89A-9B4F-BFA9-3D3BD2E837F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785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469736994"/>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4"/>
          <p:cNvSpPr>
            <a:spLocks noGrp="1" noChangeArrowheads="1"/>
          </p:cNvSpPr>
          <p:nvPr>
            <p:ph type="ctrTitle"/>
          </p:nvPr>
        </p:nvSpPr>
        <p:spPr/>
        <p:txBody>
          <a:bodyPr/>
          <a:lstStyle/>
          <a:p>
            <a:pPr eaLnBrk="1" hangingPunct="1"/>
            <a:r>
              <a:rPr lang="en-US" sz="4000" dirty="0">
                <a:ea typeface="ＭＳ Ｐゴシック" pitchFamily="-111" charset="-128"/>
                <a:cs typeface="ＭＳ Ｐゴシック" pitchFamily="-111" charset="-128"/>
              </a:rPr>
              <a:t>Finite Convergence for Concatenation of Context-Free Languages</a:t>
            </a:r>
          </a:p>
        </p:txBody>
      </p:sp>
      <p:sp>
        <p:nvSpPr>
          <p:cNvPr id="590851" name="Rectangle 5"/>
          <p:cNvSpPr>
            <a:spLocks noGrp="1" noChangeArrowheads="1"/>
          </p:cNvSpPr>
          <p:nvPr>
            <p:ph type="subTitle" idx="1"/>
          </p:nvPr>
        </p:nvSpPr>
        <p:spPr/>
        <p:txBody>
          <a:bodyPr/>
          <a:lstStyle/>
          <a:p>
            <a:pPr eaLnBrk="1" hangingPunct="1"/>
            <a:r>
              <a:rPr lang="en-US" dirty="0">
                <a:ea typeface="ＭＳ Ｐゴシック" pitchFamily="-111" charset="-128"/>
                <a:cs typeface="ＭＳ Ｐゴシック" pitchFamily="-111" charset="-128"/>
              </a:rPr>
              <a:t>Relation to Real-Time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(Constant Time) Execution</a:t>
            </a:r>
          </a:p>
        </p:txBody>
      </p:sp>
    </p:spTree>
    <p:extLst>
      <p:ext uri="{BB962C8B-B14F-4D97-AF65-F5344CB8AC3E}">
        <p14:creationId xmlns:p14="http://schemas.microsoft.com/office/powerpoint/2010/main" val="3230896059"/>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itle 1"/>
          <p:cNvSpPr>
            <a:spLocks noGrp="1"/>
          </p:cNvSpPr>
          <p:nvPr>
            <p:ph type="title"/>
          </p:nvPr>
        </p:nvSpPr>
        <p:spPr/>
        <p:txBody>
          <a:bodyPr/>
          <a:lstStyle/>
          <a:p>
            <a:r>
              <a:rPr lang="en-US">
                <a:ea typeface="ＭＳ Ｐゴシック" pitchFamily="-111" charset="-128"/>
                <a:cs typeface="ＭＳ Ｐゴシック" pitchFamily="-111" charset="-128"/>
              </a:rPr>
              <a:t>Powers of CFLs</a:t>
            </a:r>
          </a:p>
        </p:txBody>
      </p:sp>
      <p:sp>
        <p:nvSpPr>
          <p:cNvPr id="592899" name="Content Placeholder 2"/>
          <p:cNvSpPr>
            <a:spLocks noGrp="1"/>
          </p:cNvSpPr>
          <p:nvPr>
            <p:ph idx="1"/>
          </p:nvPr>
        </p:nvSpPr>
        <p:spPr/>
        <p:txBody>
          <a:bodyPr/>
          <a:lstStyle/>
          <a:p>
            <a:pPr eaLnBrk="1" hangingPunct="1">
              <a:lnSpc>
                <a:spcPct val="90000"/>
              </a:lnSpc>
              <a:buFont typeface="Times" pitchFamily="-111" charset="0"/>
              <a:buNone/>
            </a:pPr>
            <a:r>
              <a:rPr lang="en-US" b="1">
                <a:ea typeface="ＭＳ Ｐゴシック" pitchFamily="-111" charset="-128"/>
                <a:cs typeface="ＭＳ Ｐゴシック" pitchFamily="-111" charset="-128"/>
              </a:rPr>
              <a:t>Let G be a context free grammar.</a:t>
            </a:r>
          </a:p>
          <a:p>
            <a:pPr eaLnBrk="1" hangingPunct="1">
              <a:lnSpc>
                <a:spcPct val="90000"/>
              </a:lnSpc>
              <a:buFont typeface="Times" pitchFamily="-111" charset="0"/>
              <a:buNone/>
            </a:pPr>
            <a:r>
              <a:rPr lang="en-US" b="1">
                <a:ea typeface="ＭＳ Ｐゴシック" pitchFamily="-111" charset="-128"/>
                <a:cs typeface="ＭＳ Ｐゴシック" pitchFamily="-111" charset="-128"/>
              </a:rPr>
              <a:t>Consider L(G)</a:t>
            </a:r>
            <a:r>
              <a:rPr lang="en-US" b="1" baseline="30000">
                <a:ea typeface="ＭＳ Ｐゴシック" pitchFamily="-111" charset="-128"/>
                <a:cs typeface="ＭＳ Ｐゴシック" pitchFamily="-111" charset="-128"/>
              </a:rPr>
              <a:t>n</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Question1: Is L(G) = L(G)</a:t>
            </a:r>
            <a:r>
              <a:rPr lang="en-US" b="1" baseline="30000">
                <a:ea typeface="ＭＳ Ｐゴシック" pitchFamily="-111" charset="-128"/>
                <a:cs typeface="ＭＳ Ｐゴシック" pitchFamily="-111" charset="-128"/>
              </a:rPr>
              <a:t>2</a:t>
            </a:r>
            <a:r>
              <a:rPr lang="en-US" b="1">
                <a:ea typeface="ＭＳ Ｐゴシック" pitchFamily="-111" charset="-128"/>
                <a:cs typeface="ＭＳ Ｐゴシック" pitchFamily="-111" charset="-128"/>
              </a:rPr>
              <a:t>?</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Question2: Is L(G)</a:t>
            </a:r>
            <a:r>
              <a:rPr lang="en-US" b="1" baseline="30000">
                <a:ea typeface="ＭＳ Ｐゴシック" pitchFamily="-111" charset="-128"/>
                <a:cs typeface="ＭＳ Ｐゴシック" pitchFamily="-111" charset="-128"/>
              </a:rPr>
              <a:t>n</a:t>
            </a:r>
            <a:r>
              <a:rPr lang="en-US" b="1">
                <a:ea typeface="ＭＳ Ｐゴシック" pitchFamily="-111" charset="-128"/>
                <a:cs typeface="ＭＳ Ｐゴシック" pitchFamily="-111" charset="-128"/>
              </a:rPr>
              <a:t> = L(G)</a:t>
            </a:r>
            <a:r>
              <a:rPr lang="en-US" b="1" baseline="30000">
                <a:ea typeface="ＭＳ Ｐゴシック" pitchFamily="-111" charset="-128"/>
                <a:cs typeface="ＭＳ Ｐゴシック" pitchFamily="-111" charset="-128"/>
              </a:rPr>
              <a:t>n+1</a:t>
            </a:r>
            <a:r>
              <a:rPr lang="en-US" b="1">
                <a:ea typeface="ＭＳ Ｐゴシック" pitchFamily="-111" charset="-128"/>
                <a:cs typeface="ＭＳ Ｐゴシック" pitchFamily="-111" charset="-128"/>
              </a:rPr>
              <a:t>, for some finite n&gt;0?</a:t>
            </a:r>
          </a:p>
          <a:p>
            <a:pPr eaLnBrk="1" hangingPunct="1">
              <a:lnSpc>
                <a:spcPct val="90000"/>
              </a:lnSpc>
              <a:buFont typeface="Times" pitchFamily="-111" charset="0"/>
              <a:buNone/>
            </a:pPr>
            <a:r>
              <a:rPr lang="en-US" b="1">
                <a:ea typeface="ＭＳ Ｐゴシック" pitchFamily="-111" charset="-128"/>
                <a:cs typeface="ＭＳ Ｐゴシック" pitchFamily="-111" charset="-128"/>
              </a:rPr>
              <a:t>These questions are both undecidable.</a:t>
            </a:r>
          </a:p>
          <a:p>
            <a:pPr eaLnBrk="1" hangingPunct="1">
              <a:lnSpc>
                <a:spcPct val="90000"/>
              </a:lnSpc>
              <a:buFont typeface="Times" pitchFamily="-111" charset="0"/>
              <a:buNone/>
            </a:pPr>
            <a:r>
              <a:rPr lang="en-US" b="1">
                <a:ea typeface="ＭＳ Ｐゴシック" pitchFamily="-111" charset="-128"/>
                <a:cs typeface="ＭＳ Ｐゴシック" pitchFamily="-111" charset="-128"/>
              </a:rPr>
              <a:t>Think about why question1 is as hard as whether or not L(G) is </a:t>
            </a:r>
            <a:r>
              <a:rPr lang="en-US" b="1">
                <a:latin typeface="Symbol" pitchFamily="-111" charset="2"/>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Question2 requires much more thought.</a:t>
            </a:r>
          </a:p>
        </p:txBody>
      </p:sp>
      <p:sp>
        <p:nvSpPr>
          <p:cNvPr id="592900" name="Date Placeholder 3"/>
          <p:cNvSpPr>
            <a:spLocks noGrp="1"/>
          </p:cNvSpPr>
          <p:nvPr>
            <p:ph type="dt" sz="quarter" idx="10"/>
          </p:nvPr>
        </p:nvSpPr>
        <p:spPr>
          <a:noFill/>
        </p:spPr>
        <p:txBody>
          <a:bodyPr/>
          <a:lstStyle/>
          <a:p>
            <a:fld id="{3AEC963A-B06F-0D49-A31B-D49274597ECD}"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929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2902" name="Slide Number Placeholder 5"/>
          <p:cNvSpPr>
            <a:spLocks noGrp="1"/>
          </p:cNvSpPr>
          <p:nvPr>
            <p:ph type="sldNum" sz="quarter" idx="12"/>
          </p:nvPr>
        </p:nvSpPr>
        <p:spPr>
          <a:noFill/>
        </p:spPr>
        <p:txBody>
          <a:bodyPr/>
          <a:lstStyle/>
          <a:p>
            <a:fld id="{5BFF4633-C84A-A641-A0AC-D1853617B8D0}" type="slidenum">
              <a:rPr lang="en-US">
                <a:latin typeface="Arial" pitchFamily="-111" charset="0"/>
                <a:ea typeface="ＭＳ Ｐゴシック" pitchFamily="-111" charset="-128"/>
                <a:cs typeface="ＭＳ Ｐゴシック" pitchFamily="-111" charset="-128"/>
              </a:rPr>
              <a:pPr/>
              <a:t>483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91245574"/>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itle 1"/>
          <p:cNvSpPr>
            <a:spLocks noGrp="1"/>
          </p:cNvSpPr>
          <p:nvPr>
            <p:ph type="title"/>
          </p:nvPr>
        </p:nvSpPr>
        <p:spPr/>
        <p:txBody>
          <a:bodyPr/>
          <a:lstStyle/>
          <a:p>
            <a:r>
              <a:rPr lang="en-US" sz="4000">
                <a:ea typeface="ＭＳ Ｐゴシック" pitchFamily="-111" charset="-128"/>
                <a:cs typeface="ＭＳ Ｐゴシック" pitchFamily="-111" charset="-128"/>
              </a:rPr>
              <a:t>L(G) = L(G)</a:t>
            </a:r>
            <a:r>
              <a:rPr lang="en-US" sz="4000" baseline="30000">
                <a:ea typeface="ＭＳ Ｐゴシック" pitchFamily="-111" charset="-128"/>
                <a:cs typeface="ＭＳ Ｐゴシック" pitchFamily="-111" charset="-128"/>
              </a:rPr>
              <a:t>2</a:t>
            </a:r>
            <a:r>
              <a:rPr lang="en-US" sz="4000">
                <a:ea typeface="ＭＳ Ｐゴシック" pitchFamily="-111" charset="-128"/>
                <a:cs typeface="ＭＳ Ｐゴシック" pitchFamily="-111" charset="-128"/>
              </a:rPr>
              <a:t>?</a:t>
            </a:r>
          </a:p>
        </p:txBody>
      </p:sp>
      <p:sp>
        <p:nvSpPr>
          <p:cNvPr id="593923" name="Content Placeholder 2"/>
          <p:cNvSpPr>
            <a:spLocks noGrp="1"/>
          </p:cNvSpPr>
          <p:nvPr>
            <p:ph idx="1"/>
          </p:nvPr>
        </p:nvSpPr>
        <p:spPr/>
        <p:txBody>
          <a:bodyPr/>
          <a:lstStyle/>
          <a:p>
            <a:pPr eaLnBrk="1" hangingPunct="1"/>
            <a:r>
              <a:rPr lang="en-US" sz="2800" b="1">
                <a:ea typeface="ＭＳ Ｐゴシック" pitchFamily="-111" charset="-128"/>
                <a:cs typeface="ＭＳ Ｐゴシック" pitchFamily="-111" charset="-128"/>
              </a:rPr>
              <a:t>The problem to determine if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is Turing reducible to the problem to decide if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so long as L is selected from a class of languages C over the alphabet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for which we can decide if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p>
          <a:p>
            <a:pPr eaLnBrk="1" hangingPunct="1"/>
            <a:r>
              <a:rPr lang="en-US" sz="2800" b="1">
                <a:ea typeface="ＭＳ Ｐゴシック" pitchFamily="-111" charset="-128"/>
                <a:cs typeface="ＭＳ Ｐゴシック" pitchFamily="-111" charset="-128"/>
              </a:rPr>
              <a:t>Corollary 1: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The problem “is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 L, for L context free or context sensitive?” is undecidable </a:t>
            </a:r>
          </a:p>
        </p:txBody>
      </p:sp>
      <p:sp>
        <p:nvSpPr>
          <p:cNvPr id="593924" name="Date Placeholder 1"/>
          <p:cNvSpPr>
            <a:spLocks noGrp="1"/>
          </p:cNvSpPr>
          <p:nvPr>
            <p:ph type="dt" sz="quarter" idx="10"/>
          </p:nvPr>
        </p:nvSpPr>
        <p:spPr>
          <a:noFill/>
        </p:spPr>
        <p:txBody>
          <a:bodyPr/>
          <a:lstStyle/>
          <a:p>
            <a:fld id="{761E363E-F0A2-794B-A42E-932A7A53F01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9392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3926" name="Slide Number Placeholder 3"/>
          <p:cNvSpPr>
            <a:spLocks noGrp="1"/>
          </p:cNvSpPr>
          <p:nvPr>
            <p:ph type="sldNum" sz="quarter" idx="12"/>
          </p:nvPr>
        </p:nvSpPr>
        <p:spPr>
          <a:noFill/>
        </p:spPr>
        <p:txBody>
          <a:bodyPr/>
          <a:lstStyle/>
          <a:p>
            <a:fld id="{A12D24BD-F924-A14A-95F5-ED2977624471}" type="slidenum">
              <a:rPr lang="en-US">
                <a:latin typeface="Arial" pitchFamily="-111" charset="0"/>
                <a:ea typeface="ＭＳ Ｐゴシック" pitchFamily="-111" charset="-128"/>
                <a:cs typeface="ＭＳ Ｐゴシック" pitchFamily="-111" charset="-128"/>
              </a:rPr>
              <a:pPr/>
              <a:t>484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3634049"/>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itle 1"/>
          <p:cNvSpPr>
            <a:spLocks noGrp="1"/>
          </p:cNvSpPr>
          <p:nvPr>
            <p:ph type="title"/>
          </p:nvPr>
        </p:nvSpPr>
        <p:spPr/>
        <p:txBody>
          <a:bodyPr/>
          <a:lstStyle/>
          <a:p>
            <a:r>
              <a:rPr lang="en-US" sz="4000">
                <a:ea typeface="ＭＳ Ｐゴシック" pitchFamily="-111" charset="-128"/>
                <a:cs typeface="ＭＳ Ｐゴシック" pitchFamily="-111" charset="-128"/>
              </a:rPr>
              <a:t>L(G) = L(G)</a:t>
            </a:r>
            <a:r>
              <a:rPr lang="en-US" sz="4000" baseline="30000">
                <a:ea typeface="ＭＳ Ｐゴシック" pitchFamily="-111" charset="-128"/>
                <a:cs typeface="ＭＳ Ｐゴシック" pitchFamily="-111" charset="-128"/>
              </a:rPr>
              <a:t>2</a:t>
            </a:r>
            <a:r>
              <a:rPr lang="en-US" sz="4000">
                <a:ea typeface="ＭＳ Ｐゴシック" pitchFamily="-111" charset="-128"/>
                <a:cs typeface="ＭＳ Ｐゴシック" pitchFamily="-111" charset="-128"/>
              </a:rPr>
              <a:t>? is undecidable</a:t>
            </a:r>
          </a:p>
        </p:txBody>
      </p:sp>
      <p:sp>
        <p:nvSpPr>
          <p:cNvPr id="595971" name="Content Placeholder 2"/>
          <p:cNvSpPr>
            <a:spLocks noGrp="1"/>
          </p:cNvSpPr>
          <p:nvPr>
            <p:ph idx="1"/>
          </p:nvPr>
        </p:nvSpPr>
        <p:spPr/>
        <p:txBody>
          <a:bodyPr/>
          <a:lstStyle/>
          <a:p>
            <a:pPr eaLnBrk="1" hangingPunct="1">
              <a:lnSpc>
                <a:spcPct val="90000"/>
              </a:lnSpc>
            </a:pPr>
            <a:r>
              <a:rPr lang="en-US" sz="2800" b="1" dirty="0">
                <a:ea typeface="ＭＳ Ｐゴシック" pitchFamily="-111" charset="-128"/>
                <a:cs typeface="ＭＳ Ｐゴシック" pitchFamily="-111" charset="-128"/>
              </a:rPr>
              <a:t>Question: Does L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L get us anything new?</a:t>
            </a:r>
          </a:p>
          <a:p>
            <a:pPr lvl="1" eaLnBrk="1" hangingPunct="1">
              <a:lnSpc>
                <a:spcPct val="90000"/>
              </a:lnSpc>
            </a:pPr>
            <a:r>
              <a:rPr lang="en-US" b="1" dirty="0"/>
              <a:t>i.e., Is L </a:t>
            </a:r>
            <a:r>
              <a:rPr lang="en-US" b="1" dirty="0">
                <a:sym typeface="Symbol" pitchFamily="-111" charset="2"/>
              </a:rPr>
              <a:t></a:t>
            </a:r>
            <a:r>
              <a:rPr lang="en-US" b="1" dirty="0"/>
              <a:t> L = L?</a:t>
            </a:r>
          </a:p>
          <a:p>
            <a:pPr eaLnBrk="1" hangingPunct="1">
              <a:lnSpc>
                <a:spcPct val="90000"/>
              </a:lnSpc>
            </a:pPr>
            <a:r>
              <a:rPr lang="en-US" sz="2800" b="1" dirty="0">
                <a:ea typeface="ＭＳ Ｐゴシック" pitchFamily="-111" charset="-128"/>
                <a:cs typeface="ＭＳ Ｐゴシック" pitchFamily="-111" charset="-128"/>
              </a:rPr>
              <a:t>Membership in a CFL is decidable.</a:t>
            </a:r>
          </a:p>
          <a:p>
            <a:pPr eaLnBrk="1" hangingPunct="1">
              <a:lnSpc>
                <a:spcPct val="90000"/>
              </a:lnSpc>
            </a:pPr>
            <a:r>
              <a:rPr lang="en-US" sz="2800" b="1" dirty="0">
                <a:ea typeface="ＭＳ Ｐゴシック" pitchFamily="-111" charset="-128"/>
                <a:cs typeface="ＭＳ Ｐゴシック" pitchFamily="-111" charset="-128"/>
              </a:rPr>
              <a:t>Claim is that L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iff</a:t>
            </a:r>
            <a:r>
              <a:rPr lang="en-US" sz="2800" b="1" dirty="0">
                <a:ea typeface="ＭＳ Ｐゴシック" pitchFamily="-111" charset="-128"/>
                <a:cs typeface="ＭＳ Ｐゴシック" pitchFamily="-111" charset="-128"/>
              </a:rPr>
              <a:t>  </a:t>
            </a:r>
            <a:endParaRPr lang="en-US" sz="2800" b="1" dirty="0">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b="1" dirty="0">
                <a:sym typeface="Symbol" pitchFamily="-111" charset="2"/>
              </a:rPr>
              <a:t>(1)   {}  L ; and</a:t>
            </a:r>
          </a:p>
          <a:p>
            <a:pPr lvl="1" eaLnBrk="1" hangingPunct="1">
              <a:lnSpc>
                <a:spcPct val="90000"/>
              </a:lnSpc>
              <a:buFontTx/>
              <a:buNone/>
            </a:pPr>
            <a:r>
              <a:rPr lang="en-US" b="1" dirty="0">
                <a:sym typeface="Symbol" pitchFamily="-111" charset="2"/>
              </a:rPr>
              <a:t>(2) L  L = L </a:t>
            </a:r>
          </a:p>
          <a:p>
            <a:pPr eaLnBrk="1" hangingPunct="1">
              <a:lnSpc>
                <a:spcPct val="90000"/>
              </a:lnSpc>
            </a:pPr>
            <a:r>
              <a:rPr lang="en-US" sz="2800" b="1" dirty="0">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b="1" dirty="0">
                <a:ea typeface="ＭＳ Ｐゴシック" pitchFamily="-111" charset="-128"/>
                <a:cs typeface="ＭＳ Ｐゴシック" pitchFamily="-111" charset="-128"/>
                <a:sym typeface="Symbol" pitchFamily="-111" charset="2"/>
              </a:rPr>
              <a:t>Conversely, we have *  L*=  </a:t>
            </a:r>
            <a:r>
              <a:rPr lang="en-US" sz="2800" b="1" baseline="-25000" dirty="0">
                <a:ea typeface="ＭＳ Ｐゴシック" pitchFamily="-111" charset="-128"/>
                <a:cs typeface="ＭＳ Ｐゴシック" pitchFamily="-111" charset="-128"/>
                <a:sym typeface="Symbol" pitchFamily="-111" charset="2"/>
              </a:rPr>
              <a:t>n0</a:t>
            </a:r>
            <a:r>
              <a:rPr lang="en-US" sz="2800" b="1" dirty="0">
                <a:ea typeface="ＭＳ Ｐゴシック" pitchFamily="-111" charset="-128"/>
                <a:cs typeface="ＭＳ Ｐゴシック" pitchFamily="-111" charset="-128"/>
                <a:sym typeface="Symbol" pitchFamily="-111" charset="2"/>
              </a:rPr>
              <a:t> L</a:t>
            </a:r>
            <a:r>
              <a:rPr lang="en-US" sz="2800" b="1" baseline="30000" dirty="0">
                <a:ea typeface="ＭＳ Ｐゴシック" pitchFamily="-111" charset="-128"/>
                <a:cs typeface="ＭＳ Ｐゴシック" pitchFamily="-111" charset="-128"/>
                <a:sym typeface="Symbol" pitchFamily="-111" charset="2"/>
              </a:rPr>
              <a:t>n</a:t>
            </a:r>
            <a:r>
              <a:rPr lang="en-US" sz="2800" b="1" dirty="0">
                <a:ea typeface="ＭＳ Ｐゴシック" pitchFamily="-111" charset="-128"/>
                <a:cs typeface="ＭＳ Ｐゴシック" pitchFamily="-111" charset="-128"/>
                <a:sym typeface="Symbol" pitchFamily="-111" charset="2"/>
              </a:rPr>
              <a:t>  L</a:t>
            </a:r>
          </a:p>
          <a:p>
            <a:pPr lvl="1" eaLnBrk="1" hangingPunct="1">
              <a:lnSpc>
                <a:spcPct val="90000"/>
              </a:lnSpc>
            </a:pPr>
            <a:r>
              <a:rPr lang="en-US" b="1" dirty="0">
                <a:sym typeface="Symbol" pitchFamily="-111" charset="2"/>
              </a:rPr>
              <a:t>first inclusion follows from (1); second from (2)</a:t>
            </a:r>
            <a:endParaRPr lang="en-US" b="1" dirty="0"/>
          </a:p>
        </p:txBody>
      </p:sp>
      <p:sp>
        <p:nvSpPr>
          <p:cNvPr id="595972" name="Date Placeholder 1"/>
          <p:cNvSpPr>
            <a:spLocks noGrp="1"/>
          </p:cNvSpPr>
          <p:nvPr>
            <p:ph type="dt" sz="quarter" idx="10"/>
          </p:nvPr>
        </p:nvSpPr>
        <p:spPr>
          <a:noFill/>
        </p:spPr>
        <p:txBody>
          <a:bodyPr/>
          <a:lstStyle/>
          <a:p>
            <a:fld id="{9240AF4A-F33D-8B4A-A2ED-406B3216E2E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9597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5974" name="Slide Number Placeholder 3"/>
          <p:cNvSpPr>
            <a:spLocks noGrp="1"/>
          </p:cNvSpPr>
          <p:nvPr>
            <p:ph type="sldNum" sz="quarter" idx="12"/>
          </p:nvPr>
        </p:nvSpPr>
        <p:spPr>
          <a:noFill/>
        </p:spPr>
        <p:txBody>
          <a:bodyPr/>
          <a:lstStyle/>
          <a:p>
            <a:fld id="{9DF5C35A-E3AD-1541-A6E5-B7B5A368EC67}" type="slidenum">
              <a:rPr lang="en-US">
                <a:latin typeface="Arial" pitchFamily="-111" charset="0"/>
                <a:ea typeface="ＭＳ Ｐゴシック" pitchFamily="-111" charset="-128"/>
                <a:cs typeface="ＭＳ Ｐゴシック" pitchFamily="-111" charset="-128"/>
              </a:rPr>
              <a:pPr/>
              <a:t>485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15095215"/>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Title 1"/>
          <p:cNvSpPr>
            <a:spLocks noGrp="1"/>
          </p:cNvSpPr>
          <p:nvPr>
            <p:ph type="title"/>
          </p:nvPr>
        </p:nvSpPr>
        <p:spPr/>
        <p:txBody>
          <a:bodyPr/>
          <a:lstStyle/>
          <a:p>
            <a:r>
              <a:rPr lang="en-US">
                <a:ea typeface="ＭＳ Ｐゴシック" pitchFamily="-111" charset="-128"/>
                <a:cs typeface="ＭＳ Ｐゴシック" pitchFamily="-111" charset="-128"/>
              </a:rPr>
              <a:t>Finite Power Problem</a:t>
            </a:r>
          </a:p>
        </p:txBody>
      </p:sp>
      <p:sp>
        <p:nvSpPr>
          <p:cNvPr id="598019" name="Content Placeholder 2"/>
          <p:cNvSpPr>
            <a:spLocks noGrp="1"/>
          </p:cNvSpPr>
          <p:nvPr>
            <p:ph idx="1"/>
          </p:nvPr>
        </p:nvSpPr>
        <p:spPr/>
        <p:txBody>
          <a:bodyPr/>
          <a:lstStyle/>
          <a:p>
            <a:pPr eaLnBrk="1" hangingPunct="1">
              <a:lnSpc>
                <a:spcPct val="90000"/>
              </a:lnSpc>
            </a:pPr>
            <a:r>
              <a:rPr lang="en-US" sz="2800" b="1">
                <a:ea typeface="ＭＳ Ｐゴシック" pitchFamily="-111" charset="-128"/>
                <a:cs typeface="ＭＳ Ｐゴシック" pitchFamily="-111" charset="-128"/>
              </a:rPr>
              <a:t>The problem to determine, for an arbitrary context free language L, if there exist a finite n such that L</a:t>
            </a:r>
            <a:r>
              <a:rPr lang="en-US" sz="2800" b="1" baseline="30000">
                <a:ea typeface="ＭＳ Ｐゴシック" pitchFamily="-111" charset="-128"/>
                <a:cs typeface="ＭＳ Ｐゴシック" pitchFamily="-111" charset="-128"/>
              </a:rPr>
              <a:t>n</a:t>
            </a:r>
            <a:r>
              <a:rPr lang="en-US" sz="2800" b="1">
                <a:ea typeface="ＭＳ Ｐゴシック" pitchFamily="-111" charset="-128"/>
                <a:cs typeface="ＭＳ Ｐゴシック" pitchFamily="-111" charset="-128"/>
              </a:rPr>
              <a:t> = L</a:t>
            </a:r>
            <a:r>
              <a:rPr lang="en-US" sz="2800" b="1" baseline="30000">
                <a:ea typeface="ＭＳ Ｐゴシック" pitchFamily="-111" charset="-128"/>
                <a:cs typeface="ＭＳ Ｐゴシック" pitchFamily="-111" charset="-128"/>
              </a:rPr>
              <a:t>n+1</a:t>
            </a:r>
            <a:r>
              <a:rPr lang="en-US" sz="2800" b="1">
                <a:ea typeface="ＭＳ Ｐゴシック" pitchFamily="-111" charset="-128"/>
                <a:cs typeface="ＭＳ Ｐゴシック" pitchFamily="-111" charset="-128"/>
              </a:rPr>
              <a:t> is undecidable.</a:t>
            </a:r>
          </a:p>
          <a:p>
            <a:pPr eaLnBrk="1" hangingPunct="1"/>
            <a:r>
              <a:rPr lang="en-US" sz="2800" b="1">
                <a:ea typeface="ＭＳ Ｐゴシック" pitchFamily="-111" charset="-128"/>
                <a:cs typeface="ＭＳ Ｐゴシック" pitchFamily="-111" charset="-128"/>
              </a:rPr>
              <a:t>L</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 { C</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2</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 $ |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2</a:t>
            </a:r>
            <a:r>
              <a:rPr lang="en-US" sz="2800" b="1">
                <a:ea typeface="ＭＳ Ｐゴシック" pitchFamily="-111" charset="-128"/>
                <a:cs typeface="ＭＳ Ｐゴシック" pitchFamily="-111" charset="-128"/>
              </a:rPr>
              <a:t> are configurations },</a:t>
            </a:r>
          </a:p>
          <a:p>
            <a:pPr eaLnBrk="1" hangingPunct="1"/>
            <a:r>
              <a:rPr lang="en-US" sz="2800" b="1">
                <a:ea typeface="ＭＳ Ｐゴシック" pitchFamily="-111" charset="-128"/>
                <a:cs typeface="ＭＳ Ｐゴシック" pitchFamily="-111" charset="-128"/>
              </a:rPr>
              <a:t>L</a:t>
            </a:r>
            <a:r>
              <a:rPr lang="en-US" sz="2800" b="1" baseline="-25000">
                <a:ea typeface="ＭＳ Ｐゴシック" pitchFamily="-111" charset="-128"/>
                <a:cs typeface="ＭＳ Ｐゴシック" pitchFamily="-111" charset="-128"/>
              </a:rPr>
              <a:t>2</a:t>
            </a:r>
            <a:r>
              <a:rPr lang="en-US" sz="2800" b="1">
                <a:ea typeface="ＭＳ Ｐゴシック" pitchFamily="-111" charset="-128"/>
                <a:cs typeface="ＭＳ Ｐゴシック" pitchFamily="-111" charset="-128"/>
              </a:rPr>
              <a:t> = { C</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2</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3</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4</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  … $C</a:t>
            </a:r>
            <a:r>
              <a:rPr lang="en-US" sz="2800" b="1" baseline="-25000">
                <a:ea typeface="ＭＳ Ｐゴシック" pitchFamily="-111" charset="-128"/>
                <a:cs typeface="ＭＳ Ｐゴシック" pitchFamily="-111" charset="-128"/>
              </a:rPr>
              <a:t>2k-1</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2k</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 | where k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1 and, for some i, 1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 &lt; 2k, C</a:t>
            </a:r>
            <a:r>
              <a:rPr lang="en-US" sz="2800" b="1" baseline="-25000">
                <a:ea typeface="ＭＳ Ｐゴシック" pitchFamily="-111" charset="-128"/>
                <a:cs typeface="ＭＳ Ｐゴシック" pitchFamily="-111" charset="-128"/>
              </a:rPr>
              <a:t>i</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M</a:t>
            </a: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i+1</a:t>
            </a:r>
            <a:r>
              <a:rPr lang="en-US" sz="2800" b="1">
                <a:ea typeface="ＭＳ Ｐゴシック" pitchFamily="-111" charset="-128"/>
                <a:cs typeface="ＭＳ Ｐゴシック" pitchFamily="-111" charset="-128"/>
              </a:rPr>
              <a:t> is false },</a:t>
            </a:r>
          </a:p>
          <a:p>
            <a:pPr eaLnBrk="1" hangingPunct="1"/>
            <a:r>
              <a:rPr lang="en-US" sz="2800" b="1">
                <a:ea typeface="ＭＳ Ｐゴシック" pitchFamily="-111" charset="-128"/>
                <a:cs typeface="ＭＳ Ｐゴシック" pitchFamily="-111" charset="-128"/>
              </a:rPr>
              <a:t>L = L</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a:t>
            </a:r>
            <a:r>
              <a:rPr lang="en-US" sz="2800" b="1" baseline="-25000">
                <a:ea typeface="ＭＳ Ｐゴシック" pitchFamily="-111" charset="-128"/>
                <a:cs typeface="ＭＳ Ｐゴシック" pitchFamily="-111" charset="-128"/>
              </a:rPr>
              <a:t>2</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a:t>
            </a:r>
          </a:p>
        </p:txBody>
      </p:sp>
      <p:sp>
        <p:nvSpPr>
          <p:cNvPr id="598020" name="Date Placeholder 3"/>
          <p:cNvSpPr>
            <a:spLocks noGrp="1"/>
          </p:cNvSpPr>
          <p:nvPr>
            <p:ph type="dt" sz="quarter" idx="10"/>
          </p:nvPr>
        </p:nvSpPr>
        <p:spPr>
          <a:noFill/>
        </p:spPr>
        <p:txBody>
          <a:bodyPr/>
          <a:lstStyle/>
          <a:p>
            <a:fld id="{42118E59-FBA7-1C46-AA21-944E1B7F6E8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980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8022" name="Slide Number Placeholder 5"/>
          <p:cNvSpPr>
            <a:spLocks noGrp="1"/>
          </p:cNvSpPr>
          <p:nvPr>
            <p:ph type="sldNum" sz="quarter" idx="12"/>
          </p:nvPr>
        </p:nvSpPr>
        <p:spPr>
          <a:noFill/>
        </p:spPr>
        <p:txBody>
          <a:bodyPr/>
          <a:lstStyle/>
          <a:p>
            <a:fld id="{E6241535-EF0D-E541-BF66-42795BD6170F}" type="slidenum">
              <a:rPr lang="en-US">
                <a:latin typeface="Arial" pitchFamily="-111" charset="0"/>
                <a:ea typeface="ＭＳ Ｐゴシック" pitchFamily="-111" charset="-128"/>
                <a:cs typeface="ＭＳ Ｐゴシック" pitchFamily="-111" charset="-128"/>
              </a:rPr>
              <a:pPr/>
              <a:t>486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64678602"/>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Title 1"/>
          <p:cNvSpPr>
            <a:spLocks noGrp="1"/>
          </p:cNvSpPr>
          <p:nvPr>
            <p:ph type="title"/>
          </p:nvPr>
        </p:nvSpPr>
        <p:spPr/>
        <p:txBody>
          <a:bodyPr/>
          <a:lstStyle/>
          <a:p>
            <a:r>
              <a:rPr lang="en-US" sz="4000">
                <a:ea typeface="ＭＳ Ｐゴシック" pitchFamily="-111" charset="-128"/>
                <a:cs typeface="ＭＳ Ｐゴシック" pitchFamily="-111" charset="-128"/>
              </a:rPr>
              <a:t>Undecidability of </a:t>
            </a:r>
            <a:r>
              <a:rPr lang="en-US" sz="4000">
                <a:ea typeface="ＭＳ Ｐゴシック" pitchFamily="-111" charset="-128"/>
                <a:cs typeface="ＭＳ Ｐゴシック" pitchFamily="-111" charset="-128"/>
                <a:sym typeface="Symbol" pitchFamily="-111" charset="2"/>
              </a:rPr>
              <a:t>n L</a:t>
            </a:r>
            <a:r>
              <a:rPr lang="en-US" sz="4000" baseline="30000">
                <a:ea typeface="ＭＳ Ｐゴシック" pitchFamily="-111" charset="-128"/>
                <a:cs typeface="ＭＳ Ｐゴシック" pitchFamily="-111" charset="-128"/>
                <a:sym typeface="Symbol" pitchFamily="-111" charset="2"/>
              </a:rPr>
              <a:t>n</a:t>
            </a:r>
            <a:r>
              <a:rPr lang="en-US" sz="4000">
                <a:ea typeface="ＭＳ Ｐゴシック" pitchFamily="-111" charset="-128"/>
                <a:cs typeface="ＭＳ Ｐゴシック" pitchFamily="-111" charset="-128"/>
                <a:sym typeface="Symbol" pitchFamily="-111" charset="2"/>
              </a:rPr>
              <a:t> = L</a:t>
            </a:r>
            <a:r>
              <a:rPr lang="en-US" sz="4000" baseline="30000">
                <a:ea typeface="ＭＳ Ｐゴシック" pitchFamily="-111" charset="-128"/>
                <a:cs typeface="ＭＳ Ｐゴシック" pitchFamily="-111" charset="-128"/>
                <a:sym typeface="Symbol" pitchFamily="-111" charset="2"/>
              </a:rPr>
              <a:t>n+1</a:t>
            </a:r>
            <a:endParaRPr lang="en-US" sz="4000" baseline="30000">
              <a:ea typeface="ＭＳ Ｐゴシック" pitchFamily="-111" charset="-128"/>
              <a:cs typeface="ＭＳ Ｐゴシック" pitchFamily="-111" charset="-128"/>
            </a:endParaRPr>
          </a:p>
        </p:txBody>
      </p:sp>
      <p:sp>
        <p:nvSpPr>
          <p:cNvPr id="599043" name="Content Placeholder 2"/>
          <p:cNvSpPr>
            <a:spLocks noGrp="1"/>
          </p:cNvSpPr>
          <p:nvPr>
            <p:ph idx="1"/>
          </p:nvPr>
        </p:nvSpPr>
        <p:spPr/>
        <p:txBody>
          <a:bodyPr/>
          <a:lstStyle/>
          <a:p>
            <a:pPr eaLnBrk="1" hangingPunct="1">
              <a:lnSpc>
                <a:spcPct val="90000"/>
              </a:lnSpc>
            </a:pPr>
            <a:r>
              <a:rPr lang="en-US" sz="2400" b="1" dirty="0">
                <a:ea typeface="ＭＳ Ｐゴシック" pitchFamily="-111" charset="-128"/>
                <a:cs typeface="ＭＳ Ｐゴシック" pitchFamily="-111" charset="-128"/>
              </a:rPr>
              <a:t>L is context free. </a:t>
            </a:r>
          </a:p>
          <a:p>
            <a:pPr eaLnBrk="1" hangingPunct="1">
              <a:lnSpc>
                <a:spcPct val="90000"/>
              </a:lnSpc>
            </a:pPr>
            <a:r>
              <a:rPr lang="en-US" sz="2400" b="1" dirty="0">
                <a:ea typeface="ＭＳ Ｐゴシック" pitchFamily="-111" charset="-128"/>
                <a:cs typeface="ＭＳ Ｐゴシック" pitchFamily="-111" charset="-128"/>
              </a:rPr>
              <a:t>Any product of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and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which contains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least once, is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For instance,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This shows that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Thus, L</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Analyzing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and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we see that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just in case there is a word C</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4</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 C</a:t>
            </a:r>
            <a:r>
              <a:rPr lang="en-US" sz="2400" b="1" baseline="-25000" dirty="0">
                <a:ea typeface="ＭＳ Ｐゴシック" pitchFamily="-111" charset="-128"/>
                <a:cs typeface="ＭＳ Ｐゴシック" pitchFamily="-111" charset="-128"/>
              </a:rPr>
              <a:t>2n-1</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2n</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in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that is not also in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But then there is some valid trace of length 2n. </a:t>
            </a:r>
          </a:p>
          <a:p>
            <a:pPr eaLnBrk="1" hangingPunct="1">
              <a:lnSpc>
                <a:spcPct val="90000"/>
              </a:lnSpc>
            </a:pPr>
            <a:r>
              <a:rPr lang="en-US" sz="2400" b="1" dirty="0">
                <a:ea typeface="ＭＳ Ｐゴシック" pitchFamily="-111" charset="-128"/>
                <a:cs typeface="ＭＳ Ｐゴシック" pitchFamily="-111" charset="-128"/>
              </a:rPr>
              <a:t>L has the finite power property </a:t>
            </a:r>
            <a:r>
              <a:rPr lang="en-US" sz="2400" b="1" dirty="0" err="1">
                <a:ea typeface="ＭＳ Ｐゴシック" pitchFamily="-111" charset="-128"/>
                <a:cs typeface="ＭＳ Ｐゴシック" pitchFamily="-111" charset="-128"/>
              </a:rPr>
              <a:t>iff</a:t>
            </a:r>
            <a:r>
              <a:rPr lang="en-US" sz="2400" b="1" dirty="0">
                <a:ea typeface="ＭＳ Ｐゴシック" pitchFamily="-111" charset="-128"/>
                <a:cs typeface="ＭＳ Ｐゴシック" pitchFamily="-111" charset="-128"/>
              </a:rPr>
              <a:t> M executes in constant time.</a:t>
            </a:r>
          </a:p>
        </p:txBody>
      </p:sp>
      <p:sp>
        <p:nvSpPr>
          <p:cNvPr id="599044" name="Date Placeholder 1"/>
          <p:cNvSpPr>
            <a:spLocks noGrp="1"/>
          </p:cNvSpPr>
          <p:nvPr>
            <p:ph type="dt" sz="quarter" idx="10"/>
          </p:nvPr>
        </p:nvSpPr>
        <p:spPr>
          <a:noFill/>
        </p:spPr>
        <p:txBody>
          <a:bodyPr/>
          <a:lstStyle/>
          <a:p>
            <a:fld id="{FCD26E64-F972-3F4D-BD14-C71DF20F767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9904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9046" name="Slide Number Placeholder 3"/>
          <p:cNvSpPr>
            <a:spLocks noGrp="1"/>
          </p:cNvSpPr>
          <p:nvPr>
            <p:ph type="sldNum" sz="quarter" idx="12"/>
          </p:nvPr>
        </p:nvSpPr>
        <p:spPr>
          <a:noFill/>
        </p:spPr>
        <p:txBody>
          <a:bodyPr/>
          <a:lstStyle/>
          <a:p>
            <a:fld id="{40E3F836-A867-E04D-9FFF-E3B8F8468713}" type="slidenum">
              <a:rPr lang="en-US">
                <a:latin typeface="Arial" pitchFamily="-111" charset="0"/>
                <a:ea typeface="ＭＳ Ｐゴシック" pitchFamily="-111" charset="-128"/>
                <a:cs typeface="ＭＳ Ｐゴシック" pitchFamily="-111" charset="-128"/>
              </a:rPr>
              <a:pPr/>
              <a:t>487</a:t>
            </a:fld>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68115321"/>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DB5E-AD98-5848-AB73-A6AC8A02E168}"/>
              </a:ext>
            </a:extLst>
          </p:cNvPr>
          <p:cNvSpPr>
            <a:spLocks noGrp="1"/>
          </p:cNvSpPr>
          <p:nvPr>
            <p:ph type="title"/>
          </p:nvPr>
        </p:nvSpPr>
        <p:spPr/>
        <p:txBody>
          <a:bodyPr/>
          <a:lstStyle/>
          <a:p>
            <a:r>
              <a:rPr lang="en-US" dirty="0"/>
              <a:t>Missing Step</a:t>
            </a:r>
          </a:p>
        </p:txBody>
      </p:sp>
      <p:sp>
        <p:nvSpPr>
          <p:cNvPr id="3" name="Content Placeholder 2">
            <a:extLst>
              <a:ext uri="{FF2B5EF4-FFF2-40B4-BE49-F238E27FC236}">
                <a16:creationId xmlns:a16="http://schemas.microsoft.com/office/drawing/2014/main" id="{BC581095-8BBA-5940-B1F8-816F440C8297}"/>
              </a:ext>
            </a:extLst>
          </p:cNvPr>
          <p:cNvSpPr>
            <a:spLocks noGrp="1"/>
          </p:cNvSpPr>
          <p:nvPr>
            <p:ph idx="1"/>
          </p:nvPr>
        </p:nvSpPr>
        <p:spPr/>
        <p:txBody>
          <a:bodyPr/>
          <a:lstStyle/>
          <a:p>
            <a:r>
              <a:rPr lang="en-US" sz="2800" dirty="0"/>
              <a:t>We have that </a:t>
            </a:r>
            <a:r>
              <a:rPr lang="en-US" sz="2800" b="1" dirty="0"/>
              <a:t>CT</a:t>
            </a:r>
            <a:r>
              <a:rPr lang="en-US" sz="2800" dirty="0"/>
              <a:t> (Constant-Time) is many-one reducible to Finite Power Problem (</a:t>
            </a:r>
            <a:r>
              <a:rPr lang="en-US" sz="2800" b="1" dirty="0"/>
              <a:t>FPC</a:t>
            </a:r>
            <a:r>
              <a:rPr lang="en-US" sz="2800" dirty="0"/>
              <a:t>) for CFLs</a:t>
            </a:r>
          </a:p>
          <a:p>
            <a:r>
              <a:rPr lang="en-US" sz="2800" dirty="0"/>
              <a:t>This means that if </a:t>
            </a:r>
            <a:r>
              <a:rPr lang="en-US" sz="2800" b="1" dirty="0"/>
              <a:t>CT</a:t>
            </a:r>
            <a:r>
              <a:rPr lang="en-US" sz="2800" dirty="0"/>
              <a:t> is unsolvable, so is </a:t>
            </a:r>
            <a:r>
              <a:rPr lang="en-US" sz="2800" b="1" dirty="0"/>
              <a:t>FPC</a:t>
            </a:r>
            <a:r>
              <a:rPr lang="en-US" sz="2800" dirty="0"/>
              <a:t> for CFLs.</a:t>
            </a:r>
          </a:p>
          <a:p>
            <a:r>
              <a:rPr lang="en-US" sz="2800" dirty="0"/>
              <a:t>However, we still lack a proof that </a:t>
            </a:r>
            <a:r>
              <a:rPr lang="en-US" sz="2800" b="1" dirty="0"/>
              <a:t>CT</a:t>
            </a:r>
            <a:r>
              <a:rPr lang="en-US" sz="2800" dirty="0"/>
              <a:t> is unsolvable. I am keeping that open as one of the problems that you folks can attack in your presentation. It takes two papers to get here. I’ll document that.</a:t>
            </a:r>
          </a:p>
        </p:txBody>
      </p:sp>
      <p:sp>
        <p:nvSpPr>
          <p:cNvPr id="4" name="Date Placeholder 3">
            <a:extLst>
              <a:ext uri="{FF2B5EF4-FFF2-40B4-BE49-F238E27FC236}">
                <a16:creationId xmlns:a16="http://schemas.microsoft.com/office/drawing/2014/main" id="{CE880F52-802B-7947-A19C-7EA287151520}"/>
              </a:ext>
            </a:extLst>
          </p:cNvPr>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a:extLst>
              <a:ext uri="{FF2B5EF4-FFF2-40B4-BE49-F238E27FC236}">
                <a16:creationId xmlns:a16="http://schemas.microsoft.com/office/drawing/2014/main" id="{68F042FC-5BD1-0C43-AE8C-919EDBEF51A1}"/>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B96C62E8-282E-BC45-8F21-5C48A26780BD}"/>
              </a:ext>
            </a:extLst>
          </p:cNvPr>
          <p:cNvSpPr>
            <a:spLocks noGrp="1"/>
          </p:cNvSpPr>
          <p:nvPr>
            <p:ph type="sldNum" sz="quarter" idx="12"/>
          </p:nvPr>
        </p:nvSpPr>
        <p:spPr/>
        <p:txBody>
          <a:bodyPr/>
          <a:lstStyle/>
          <a:p>
            <a:pPr>
              <a:defRPr/>
            </a:pPr>
            <a:fld id="{33E9163E-B168-F542-BBC6-C62085C73ADC}" type="slidenum">
              <a:rPr lang="en-US" smtClean="0"/>
              <a:pPr>
                <a:defRPr/>
              </a:pPr>
              <a:t>488</a:t>
            </a:fld>
            <a:endParaRPr lang="en-US"/>
          </a:p>
        </p:txBody>
      </p:sp>
    </p:spTree>
    <p:extLst>
      <p:ext uri="{BB962C8B-B14F-4D97-AF65-F5344CB8AC3E}">
        <p14:creationId xmlns:p14="http://schemas.microsoft.com/office/powerpoint/2010/main" val="4202523770"/>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ctrTitle"/>
          </p:nvPr>
        </p:nvSpPr>
        <p:spPr/>
        <p:txBody>
          <a:bodyPr/>
          <a:lstStyle/>
          <a:p>
            <a:pPr eaLnBrk="1" hangingPunct="1"/>
            <a:r>
              <a:rPr lang="en-US">
                <a:ea typeface="ＭＳ Ｐゴシック" pitchFamily="-111" charset="-128"/>
                <a:cs typeface="ＭＳ Ｐゴシック" pitchFamily="-111" charset="-128"/>
              </a:rPr>
              <a:t>Propositional Calculus</a:t>
            </a:r>
          </a:p>
        </p:txBody>
      </p:sp>
      <p:sp>
        <p:nvSpPr>
          <p:cNvPr id="644099"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Axiomatizable Fragments</a:t>
            </a:r>
          </a:p>
        </p:txBody>
      </p:sp>
    </p:spTree>
    <p:extLst>
      <p:ext uri="{BB962C8B-B14F-4D97-AF65-F5344CB8AC3E}">
        <p14:creationId xmlns:p14="http://schemas.microsoft.com/office/powerpoint/2010/main" val="3779193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Concrete Model of FSA</a:t>
            </a:r>
          </a:p>
        </p:txBody>
      </p:sp>
      <p:sp>
        <p:nvSpPr>
          <p:cNvPr id="3" name="Date Placeholder 2"/>
          <p:cNvSpPr>
            <a:spLocks noGrp="1"/>
          </p:cNvSpPr>
          <p:nvPr>
            <p:ph type="dt" sz="half" idx="10"/>
          </p:nvPr>
        </p:nvSpPr>
        <p:spPr/>
        <p:txBody>
          <a:bodyPr/>
          <a:lstStyle/>
          <a:p>
            <a:fld id="{2219DD89-BAD8-364A-BD2D-467099994EAF}" type="datetime1">
              <a:rPr lang="en-US" smtClean="0"/>
              <a:t>4/7/19</a:t>
            </a:fld>
            <a:endParaRPr lang="en-US"/>
          </a:p>
        </p:txBody>
      </p:sp>
      <p:sp>
        <p:nvSpPr>
          <p:cNvPr id="5" name="Slide Number Placeholder 4"/>
          <p:cNvSpPr>
            <a:spLocks noGrp="1"/>
          </p:cNvSpPr>
          <p:nvPr>
            <p:ph type="sldNum" sz="quarter" idx="12"/>
          </p:nvPr>
        </p:nvSpPr>
        <p:spPr/>
        <p:txBody>
          <a:bodyPr/>
          <a:lstStyle/>
          <a:p>
            <a:fld id="{5F8E28D9-431E-8740-9B48-008ADE63E310}" type="slidenum">
              <a:rPr lang="en-US" smtClean="0"/>
              <a:pPr/>
              <a:t>49</a:t>
            </a:fld>
            <a:endParaRPr lang="en-US"/>
          </a:p>
        </p:txBody>
      </p:sp>
      <p:graphicFrame>
        <p:nvGraphicFramePr>
          <p:cNvPr id="7" name="Table 6"/>
          <p:cNvGraphicFramePr>
            <a:graphicFrameLocks noGrp="1"/>
          </p:cNvGraphicFramePr>
          <p:nvPr>
            <p:extLst/>
          </p:nvPr>
        </p:nvGraphicFramePr>
        <p:xfrm>
          <a:off x="1524000" y="2622054"/>
          <a:ext cx="6096000" cy="365760"/>
        </p:xfrm>
        <a:graphic>
          <a:graphicData uri="http://schemas.openxmlformats.org/drawingml/2006/table">
            <a:tbl>
              <a:tblPr firstRow="1" bandRow="1">
                <a:tableStyleId>{073A0DAA-6AF3-43AB-8588-CEC1D06C72B9}</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0">
                <a:tc>
                  <a:txBody>
                    <a:bodyPr/>
                    <a:lstStyle/>
                    <a:p>
                      <a:r>
                        <a:rPr lang="en-US"/>
                        <a:t>x</a:t>
                      </a:r>
                      <a:r>
                        <a:rPr lang="en-US" baseline="-25000"/>
                        <a:t>1</a:t>
                      </a:r>
                    </a:p>
                  </a:txBody>
                  <a:tcPr/>
                </a:tc>
                <a:tc>
                  <a:txBody>
                    <a:bodyPr/>
                    <a:lstStyle/>
                    <a:p>
                      <a:r>
                        <a:rPr lang="en-US"/>
                        <a:t>x</a:t>
                      </a:r>
                      <a:r>
                        <a:rPr lang="en-US" baseline="-25000"/>
                        <a:t>2</a:t>
                      </a:r>
                    </a:p>
                  </a:txBody>
                  <a:tcPr/>
                </a:tc>
                <a:tc>
                  <a:txBody>
                    <a:bodyPr/>
                    <a:lstStyle/>
                    <a:p>
                      <a:r>
                        <a:rPr lang="en-US"/>
                        <a:t>x</a:t>
                      </a:r>
                      <a:r>
                        <a:rPr lang="en-US" baseline="-25000"/>
                        <a:t>3</a:t>
                      </a:r>
                    </a:p>
                  </a:txBody>
                  <a:tcPr/>
                </a:tc>
                <a:tc>
                  <a:txBody>
                    <a:bodyPr/>
                    <a:lstStyle/>
                    <a:p>
                      <a:r>
                        <a:rPr lang="is-IS"/>
                        <a:t>…</a:t>
                      </a: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a:t>X</a:t>
                      </a:r>
                      <a:r>
                        <a:rPr lang="en-US" baseline="-25000"/>
                        <a:t>n-1</a:t>
                      </a:r>
                    </a:p>
                  </a:txBody>
                  <a:tcPr/>
                </a:tc>
                <a:tc>
                  <a:txBody>
                    <a:bodyPr/>
                    <a:lstStyle/>
                    <a:p>
                      <a:r>
                        <a:rPr lang="en-US" err="1"/>
                        <a:t>x</a:t>
                      </a:r>
                      <a:r>
                        <a:rPr lang="en-US" baseline="-25000" err="1"/>
                        <a:t>n</a:t>
                      </a:r>
                      <a:endParaRPr lang="en-US" baseline="-25000"/>
                    </a:p>
                  </a:txBody>
                  <a:tcPr/>
                </a:tc>
                <a:extLst>
                  <a:ext uri="{0D108BD9-81ED-4DB2-BD59-A6C34878D82A}">
                    <a16:rowId xmlns:a16="http://schemas.microsoft.com/office/drawing/2014/main" val="10000"/>
                  </a:ext>
                </a:extLst>
              </a:tr>
            </a:tbl>
          </a:graphicData>
        </a:graphic>
      </p:graphicFrame>
      <p:sp>
        <p:nvSpPr>
          <p:cNvPr id="8" name="TextBox 7"/>
          <p:cNvSpPr txBox="1"/>
          <p:nvPr/>
        </p:nvSpPr>
        <p:spPr>
          <a:xfrm>
            <a:off x="1508760" y="1568029"/>
            <a:ext cx="6400800" cy="1292662"/>
          </a:xfrm>
          <a:prstGeom prst="rect">
            <a:avLst/>
          </a:prstGeom>
          <a:noFill/>
        </p:spPr>
        <p:txBody>
          <a:bodyPr wrap="square" rtlCol="0">
            <a:spAutoFit/>
          </a:bodyPr>
          <a:lstStyle/>
          <a:p>
            <a:r>
              <a:rPr lang="en-US" sz="1800" dirty="0"/>
              <a:t>L is a finite state (regular) language over finite alphabet </a:t>
            </a:r>
            <a:r>
              <a:rPr lang="en-US" sz="1800" dirty="0">
                <a:latin typeface="Symbol" charset="2"/>
                <a:ea typeface="Symbol" charset="2"/>
                <a:cs typeface="Symbol" charset="2"/>
              </a:rPr>
              <a:t>S </a:t>
            </a:r>
          </a:p>
          <a:p>
            <a:r>
              <a:rPr lang="en-US" sz="1800" dirty="0"/>
              <a:t>Each x</a:t>
            </a:r>
            <a:r>
              <a:rPr lang="en-US" sz="1800" baseline="-25000" dirty="0"/>
              <a:t>i</a:t>
            </a:r>
            <a:r>
              <a:rPr lang="en-US" sz="1800" dirty="0"/>
              <a:t> is a character in </a:t>
            </a:r>
            <a:r>
              <a:rPr lang="en-US" sz="1800" dirty="0">
                <a:latin typeface="Symbol" charset="2"/>
                <a:ea typeface="Symbol" charset="2"/>
                <a:cs typeface="Symbol" charset="2"/>
              </a:rPr>
              <a:t>S</a:t>
            </a:r>
          </a:p>
          <a:p>
            <a:r>
              <a:rPr lang="en-US" sz="1800" dirty="0">
                <a:latin typeface="+mn-lt"/>
                <a:ea typeface="Symbol" charset="2"/>
                <a:cs typeface="Symbol" charset="2"/>
              </a:rPr>
              <a:t>w = x</a:t>
            </a:r>
            <a:r>
              <a:rPr lang="en-US" sz="1800" baseline="-25000" dirty="0">
                <a:latin typeface="+mn-lt"/>
                <a:ea typeface="Symbol" charset="2"/>
                <a:cs typeface="Symbol" charset="2"/>
              </a:rPr>
              <a:t>1</a:t>
            </a:r>
            <a:r>
              <a:rPr lang="en-US" sz="1800" dirty="0">
                <a:latin typeface="+mn-lt"/>
                <a:ea typeface="Symbol" charset="2"/>
                <a:cs typeface="Symbol" charset="2"/>
              </a:rPr>
              <a:t> x</a:t>
            </a:r>
            <a:r>
              <a:rPr lang="en-US" sz="1800" baseline="-25000" dirty="0">
                <a:latin typeface="+mn-lt"/>
                <a:ea typeface="Symbol" charset="2"/>
                <a:cs typeface="Symbol" charset="2"/>
              </a:rPr>
              <a:t>2</a:t>
            </a:r>
            <a:r>
              <a:rPr lang="en-US" sz="1800" dirty="0">
                <a:latin typeface="+mn-lt"/>
                <a:ea typeface="Symbol" charset="2"/>
                <a:cs typeface="Symbol" charset="2"/>
              </a:rPr>
              <a:t> </a:t>
            </a:r>
            <a:r>
              <a:rPr lang="is-IS" sz="1800" dirty="0">
                <a:latin typeface="+mn-lt"/>
                <a:ea typeface="Symbol" charset="2"/>
                <a:cs typeface="Symbol" charset="2"/>
              </a:rPr>
              <a:t>… x</a:t>
            </a:r>
            <a:r>
              <a:rPr lang="is-IS" sz="1800" baseline="-25000" dirty="0">
                <a:latin typeface="+mn-lt"/>
                <a:ea typeface="Symbol" charset="2"/>
                <a:cs typeface="Symbol" charset="2"/>
              </a:rPr>
              <a:t>n</a:t>
            </a:r>
            <a:r>
              <a:rPr lang="is-IS" sz="1800" dirty="0">
                <a:latin typeface="+mn-lt"/>
                <a:ea typeface="Symbol" charset="2"/>
                <a:cs typeface="Symbol" charset="2"/>
              </a:rPr>
              <a:t> is a string to be tested for membership in L</a:t>
            </a:r>
          </a:p>
          <a:p>
            <a:endParaRPr lang="en-US" dirty="0">
              <a:latin typeface="+mn-lt"/>
              <a:ea typeface="Symbol" charset="2"/>
              <a:cs typeface="Symbol" charset="2"/>
            </a:endParaRPr>
          </a:p>
        </p:txBody>
      </p:sp>
      <p:sp>
        <p:nvSpPr>
          <p:cNvPr id="9" name="Triangle 8"/>
          <p:cNvSpPr/>
          <p:nvPr/>
        </p:nvSpPr>
        <p:spPr bwMode="auto">
          <a:xfrm>
            <a:off x="1600200" y="3041771"/>
            <a:ext cx="2286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TextBox 9"/>
          <p:cNvSpPr txBox="1"/>
          <p:nvPr/>
        </p:nvSpPr>
        <p:spPr>
          <a:xfrm>
            <a:off x="1508760" y="3499642"/>
            <a:ext cx="6111240" cy="2585323"/>
          </a:xfrm>
          <a:prstGeom prst="rect">
            <a:avLst/>
          </a:prstGeom>
          <a:noFill/>
        </p:spPr>
        <p:txBody>
          <a:bodyPr wrap="square" rtlCol="0">
            <a:spAutoFit/>
          </a:bodyPr>
          <a:lstStyle/>
          <a:p>
            <a:pPr marL="285750" indent="-285750">
              <a:buFont typeface="Arial" charset="0"/>
              <a:buChar char="•"/>
            </a:pPr>
            <a:r>
              <a:rPr lang="en-US" sz="1800" dirty="0"/>
              <a:t>Arrow above represents read head that starts on left.</a:t>
            </a:r>
          </a:p>
          <a:p>
            <a:pPr marL="285750" indent="-285750">
              <a:buFont typeface="Arial" charset="0"/>
              <a:buChar char="•"/>
            </a:pPr>
            <a:r>
              <a:rPr lang="en-US" sz="1800" dirty="0"/>
              <a:t>q</a:t>
            </a:r>
            <a:r>
              <a:rPr lang="en-US" sz="1800" baseline="-25000" dirty="0"/>
              <a:t>0</a:t>
            </a:r>
            <a:r>
              <a:rPr lang="en-US" sz="1800" dirty="0"/>
              <a:t> ∈ Q (finite state set) is initial state of machine.</a:t>
            </a:r>
          </a:p>
          <a:p>
            <a:pPr marL="285750" indent="-285750">
              <a:buFont typeface="Arial" charset="0"/>
              <a:buChar char="•"/>
            </a:pPr>
            <a:r>
              <a:rPr lang="en-US" sz="1800" dirty="0"/>
              <a:t>Only action at each step is to change state based on character being read and current state. State change is determined by a transition function </a:t>
            </a:r>
            <a:r>
              <a:rPr lang="en-US" sz="1800" dirty="0">
                <a:latin typeface="Symbol" charset="2"/>
                <a:ea typeface="Symbol" charset="2"/>
                <a:cs typeface="Symbol" charset="2"/>
              </a:rPr>
              <a:t>d</a:t>
            </a:r>
            <a:r>
              <a:rPr lang="en-US" sz="1800" dirty="0"/>
              <a:t>: Q × </a:t>
            </a:r>
            <a:r>
              <a:rPr lang="en-US" sz="1800" dirty="0">
                <a:latin typeface="Symbol" charset="2"/>
                <a:ea typeface="Symbol" charset="2"/>
                <a:cs typeface="Symbol" charset="2"/>
              </a:rPr>
              <a:t>S</a:t>
            </a:r>
            <a:r>
              <a:rPr lang="en-US" sz="1800" dirty="0"/>
              <a:t>  ➝ Q.</a:t>
            </a:r>
          </a:p>
          <a:p>
            <a:pPr marL="285750" indent="-285750">
              <a:buFont typeface="Arial" charset="0"/>
              <a:buChar char="•"/>
            </a:pPr>
            <a:r>
              <a:rPr lang="en-US" sz="1800" dirty="0"/>
              <a:t>Once state is changed, read head moves right. </a:t>
            </a:r>
          </a:p>
          <a:p>
            <a:pPr marL="285750" indent="-285750">
              <a:buFont typeface="Arial" charset="0"/>
              <a:buChar char="•"/>
            </a:pPr>
            <a:r>
              <a:rPr lang="en-US" sz="1800" dirty="0"/>
              <a:t>Machine stops when head passes last input character.</a:t>
            </a:r>
          </a:p>
          <a:p>
            <a:pPr marL="285750" indent="-285750">
              <a:buFont typeface="Arial" charset="0"/>
              <a:buChar char="•"/>
            </a:pPr>
            <a:r>
              <a:rPr lang="en-US" sz="1800" dirty="0"/>
              <a:t>Machine accepts string as member of L if it ends up in a state from Final State set F ⊆ Q.</a:t>
            </a:r>
          </a:p>
        </p:txBody>
      </p:sp>
      <p:sp>
        <p:nvSpPr>
          <p:cNvPr id="11" name="TextBox 10"/>
          <p:cNvSpPr txBox="1"/>
          <p:nvPr/>
        </p:nvSpPr>
        <p:spPr>
          <a:xfrm>
            <a:off x="1347216" y="3085705"/>
            <a:ext cx="457200" cy="400110"/>
          </a:xfrm>
          <a:prstGeom prst="rect">
            <a:avLst/>
          </a:prstGeom>
          <a:noFill/>
        </p:spPr>
        <p:txBody>
          <a:bodyPr wrap="square" rtlCol="0">
            <a:spAutoFit/>
          </a:bodyPr>
          <a:lstStyle/>
          <a:p>
            <a:r>
              <a:rPr lang="en-US" sz="2000" dirty="0"/>
              <a:t>q</a:t>
            </a:r>
            <a:r>
              <a:rPr lang="en-US" sz="2000" baseline="-25000" dirty="0"/>
              <a:t>0</a:t>
            </a:r>
          </a:p>
        </p:txBody>
      </p:sp>
      <p:sp>
        <p:nvSpPr>
          <p:cNvPr id="12" name="Footer Placeholder 4">
            <a:extLst>
              <a:ext uri="{FF2B5EF4-FFF2-40B4-BE49-F238E27FC236}">
                <a16:creationId xmlns:a16="http://schemas.microsoft.com/office/drawing/2014/main" id="{2DA3ACC3-FC88-AA40-9F54-EA706954FCD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815166528"/>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Date Placeholder 3"/>
          <p:cNvSpPr>
            <a:spLocks noGrp="1"/>
          </p:cNvSpPr>
          <p:nvPr>
            <p:ph type="dt" sz="quarter" idx="10"/>
          </p:nvPr>
        </p:nvSpPr>
        <p:spPr>
          <a:noFill/>
        </p:spPr>
        <p:txBody>
          <a:bodyPr/>
          <a:lstStyle/>
          <a:p>
            <a:fld id="{806E79F7-B729-D149-9E82-585AAB9E3F3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4614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6148" name="Slide Number Placeholder 5"/>
          <p:cNvSpPr>
            <a:spLocks noGrp="1"/>
          </p:cNvSpPr>
          <p:nvPr>
            <p:ph type="sldNum" sz="quarter" idx="12"/>
          </p:nvPr>
        </p:nvSpPr>
        <p:spPr>
          <a:noFill/>
        </p:spPr>
        <p:txBody>
          <a:bodyPr/>
          <a:lstStyle/>
          <a:p>
            <a:fld id="{121E2272-DA63-894C-9F71-84F49C6F4F96}" type="slidenum">
              <a:rPr lang="en-US">
                <a:latin typeface="Arial" pitchFamily="-111" charset="0"/>
                <a:ea typeface="ＭＳ Ｐゴシック" pitchFamily="-111" charset="-128"/>
                <a:cs typeface="ＭＳ Ｐゴシック" pitchFamily="-111" charset="-128"/>
              </a:rPr>
              <a:pPr/>
              <a:t>490</a:t>
            </a:fld>
            <a:endParaRPr lang="en-US">
              <a:latin typeface="Arial" pitchFamily="-111" charset="0"/>
              <a:ea typeface="ＭＳ Ｐゴシック" pitchFamily="-111" charset="-128"/>
              <a:cs typeface="ＭＳ Ｐゴシック" pitchFamily="-111" charset="-128"/>
            </a:endParaRPr>
          </a:p>
        </p:txBody>
      </p:sp>
      <p:sp>
        <p:nvSpPr>
          <p:cNvPr id="64614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Propositional Calculus</a:t>
            </a:r>
          </a:p>
        </p:txBody>
      </p:sp>
      <p:sp>
        <p:nvSpPr>
          <p:cNvPr id="64615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Mathematical of unquantified logical expressions</a:t>
            </a:r>
          </a:p>
          <a:p>
            <a:pPr eaLnBrk="1" hangingPunct="1"/>
            <a:r>
              <a:rPr lang="en-US">
                <a:ea typeface="ＭＳ Ｐゴシック" pitchFamily="-111" charset="-128"/>
                <a:cs typeface="ＭＳ Ｐゴシック" pitchFamily="-111" charset="-128"/>
              </a:rPr>
              <a:t>Essentially Boolean algebra</a:t>
            </a:r>
          </a:p>
          <a:p>
            <a:pPr eaLnBrk="1" hangingPunct="1"/>
            <a:r>
              <a:rPr lang="en-US">
                <a:ea typeface="ＭＳ Ｐゴシック" pitchFamily="-111" charset="-128"/>
                <a:cs typeface="ＭＳ Ｐゴシック" pitchFamily="-111" charset="-128"/>
              </a:rPr>
              <a:t>Goal is to reason about propositions</a:t>
            </a:r>
          </a:p>
          <a:p>
            <a:pPr eaLnBrk="1" hangingPunct="1"/>
            <a:r>
              <a:rPr lang="en-US">
                <a:ea typeface="ＭＳ Ｐゴシック" pitchFamily="-111" charset="-128"/>
                <a:cs typeface="ＭＳ Ｐゴシック" pitchFamily="-111" charset="-128"/>
              </a:rPr>
              <a:t>Often interested in determining</a:t>
            </a:r>
          </a:p>
          <a:p>
            <a:pPr lvl="1" eaLnBrk="1" hangingPunct="1"/>
            <a:r>
              <a:rPr lang="en-US"/>
              <a:t>Is a well-formed formula (wff) a tautology?</a:t>
            </a:r>
          </a:p>
          <a:p>
            <a:pPr lvl="1" eaLnBrk="1" hangingPunct="1"/>
            <a:r>
              <a:rPr lang="en-US"/>
              <a:t>Is a wff refutable (unsatisfiable)?</a:t>
            </a:r>
          </a:p>
          <a:p>
            <a:pPr lvl="1" eaLnBrk="1" hangingPunct="1"/>
            <a:r>
              <a:rPr lang="en-US"/>
              <a:t>Is a wff satisfiable? (classic NP-complete)</a:t>
            </a:r>
          </a:p>
        </p:txBody>
      </p:sp>
    </p:spTree>
    <p:extLst>
      <p:ext uri="{BB962C8B-B14F-4D97-AF65-F5344CB8AC3E}">
        <p14:creationId xmlns:p14="http://schemas.microsoft.com/office/powerpoint/2010/main" val="1992343403"/>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Date Placeholder 3"/>
          <p:cNvSpPr>
            <a:spLocks noGrp="1"/>
          </p:cNvSpPr>
          <p:nvPr>
            <p:ph type="dt" sz="quarter" idx="10"/>
          </p:nvPr>
        </p:nvSpPr>
        <p:spPr>
          <a:noFill/>
        </p:spPr>
        <p:txBody>
          <a:bodyPr/>
          <a:lstStyle/>
          <a:p>
            <a:fld id="{63EDDA7A-E546-684C-AEFE-F12FC63B6196}"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4819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8196" name="Slide Number Placeholder 5"/>
          <p:cNvSpPr>
            <a:spLocks noGrp="1"/>
          </p:cNvSpPr>
          <p:nvPr>
            <p:ph type="sldNum" sz="quarter" idx="12"/>
          </p:nvPr>
        </p:nvSpPr>
        <p:spPr>
          <a:noFill/>
        </p:spPr>
        <p:txBody>
          <a:bodyPr/>
          <a:lstStyle/>
          <a:p>
            <a:fld id="{3459676C-BEBE-9047-830B-D88CCAA7C9D1}" type="slidenum">
              <a:rPr lang="en-US">
                <a:latin typeface="Arial" pitchFamily="-111" charset="0"/>
                <a:ea typeface="ＭＳ Ｐゴシック" pitchFamily="-111" charset="-128"/>
                <a:cs typeface="ＭＳ Ｐゴシック" pitchFamily="-111" charset="-128"/>
              </a:rPr>
              <a:pPr/>
              <a:t>491</a:t>
            </a:fld>
            <a:endParaRPr lang="en-US">
              <a:latin typeface="Arial" pitchFamily="-111" charset="0"/>
              <a:ea typeface="ＭＳ Ｐゴシック" pitchFamily="-111" charset="-128"/>
              <a:cs typeface="ＭＳ Ｐゴシック" pitchFamily="-111" charset="-128"/>
            </a:endParaRPr>
          </a:p>
        </p:txBody>
      </p:sp>
      <p:sp>
        <p:nvSpPr>
          <p:cNvPr id="6481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Tautology and Satisfiability</a:t>
            </a:r>
          </a:p>
        </p:txBody>
      </p:sp>
      <p:sp>
        <p:nvSpPr>
          <p:cNvPr id="64819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The classic approaches are:</a:t>
            </a:r>
          </a:p>
          <a:p>
            <a:pPr lvl="1" eaLnBrk="1" hangingPunct="1"/>
            <a:r>
              <a:rPr lang="en-US"/>
              <a:t>Truth Table</a:t>
            </a:r>
          </a:p>
          <a:p>
            <a:pPr lvl="1" eaLnBrk="1" hangingPunct="1"/>
            <a:r>
              <a:rPr lang="en-US"/>
              <a:t>Axiomatic System (axioms and inferences)</a:t>
            </a:r>
          </a:p>
          <a:p>
            <a:pPr eaLnBrk="1" hangingPunct="1"/>
            <a:r>
              <a:rPr lang="en-US">
                <a:ea typeface="ＭＳ Ｐゴシック" pitchFamily="-111" charset="-128"/>
                <a:cs typeface="ＭＳ Ｐゴシック" pitchFamily="-111" charset="-128"/>
              </a:rPr>
              <a:t>Truth Table</a:t>
            </a:r>
          </a:p>
          <a:p>
            <a:pPr lvl="1" eaLnBrk="1" hangingPunct="1"/>
            <a:r>
              <a:rPr lang="en-US"/>
              <a:t>Clearly exponential in number of variables</a:t>
            </a:r>
          </a:p>
          <a:p>
            <a:pPr eaLnBrk="1" hangingPunct="1"/>
            <a:r>
              <a:rPr lang="en-US">
                <a:ea typeface="ＭＳ Ｐゴシック" pitchFamily="-111" charset="-128"/>
                <a:cs typeface="ＭＳ Ｐゴシック" pitchFamily="-111" charset="-128"/>
              </a:rPr>
              <a:t>Axiomatic Systems Rules of Inference</a:t>
            </a:r>
          </a:p>
          <a:p>
            <a:pPr lvl="1" eaLnBrk="1" hangingPunct="1"/>
            <a:r>
              <a:rPr lang="en-US"/>
              <a:t>Substitution and Modus Ponens</a:t>
            </a:r>
          </a:p>
          <a:p>
            <a:pPr lvl="1" eaLnBrk="1" hangingPunct="1"/>
            <a:r>
              <a:rPr lang="en-US"/>
              <a:t>Resolution / Unification</a:t>
            </a:r>
          </a:p>
        </p:txBody>
      </p:sp>
    </p:spTree>
    <p:extLst>
      <p:ext uri="{BB962C8B-B14F-4D97-AF65-F5344CB8AC3E}">
        <p14:creationId xmlns:p14="http://schemas.microsoft.com/office/powerpoint/2010/main" val="2126508884"/>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Date Placeholder 3"/>
          <p:cNvSpPr>
            <a:spLocks noGrp="1"/>
          </p:cNvSpPr>
          <p:nvPr>
            <p:ph type="dt" sz="quarter" idx="10"/>
          </p:nvPr>
        </p:nvSpPr>
        <p:spPr>
          <a:noFill/>
        </p:spPr>
        <p:txBody>
          <a:bodyPr/>
          <a:lstStyle/>
          <a:p>
            <a:fld id="{E1C3129D-E257-1A4C-8F24-8CE851FA3C9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502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0244" name="Slide Number Placeholder 5"/>
          <p:cNvSpPr>
            <a:spLocks noGrp="1"/>
          </p:cNvSpPr>
          <p:nvPr>
            <p:ph type="sldNum" sz="quarter" idx="12"/>
          </p:nvPr>
        </p:nvSpPr>
        <p:spPr>
          <a:noFill/>
        </p:spPr>
        <p:txBody>
          <a:bodyPr/>
          <a:lstStyle/>
          <a:p>
            <a:fld id="{3D11B1DF-9750-4846-949C-361E8D6B5FF7}" type="slidenum">
              <a:rPr lang="en-US">
                <a:latin typeface="Arial" pitchFamily="-111" charset="0"/>
                <a:ea typeface="ＭＳ Ｐゴシック" pitchFamily="-111" charset="-128"/>
                <a:cs typeface="ＭＳ Ｐゴシック" pitchFamily="-111" charset="-128"/>
              </a:rPr>
              <a:pPr/>
              <a:t>492</a:t>
            </a:fld>
            <a:endParaRPr lang="en-US">
              <a:latin typeface="Arial" pitchFamily="-111" charset="0"/>
              <a:ea typeface="ＭＳ Ｐゴシック" pitchFamily="-111" charset="-128"/>
              <a:cs typeface="ＭＳ Ｐゴシック" pitchFamily="-111" charset="-128"/>
            </a:endParaRPr>
          </a:p>
        </p:txBody>
      </p:sp>
      <p:sp>
        <p:nvSpPr>
          <p:cNvPr id="65024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Proving Consequences</a:t>
            </a:r>
          </a:p>
        </p:txBody>
      </p:sp>
      <p:sp>
        <p:nvSpPr>
          <p:cNvPr id="650246"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Start with a set of axioms (all tautologies)</a:t>
            </a:r>
          </a:p>
          <a:p>
            <a:pPr eaLnBrk="1" hangingPunct="1">
              <a:lnSpc>
                <a:spcPct val="90000"/>
              </a:lnSpc>
            </a:pPr>
            <a:r>
              <a:rPr lang="en-US">
                <a:ea typeface="ＭＳ Ｐゴシック" pitchFamily="-111" charset="-128"/>
                <a:cs typeface="ＭＳ Ｐゴシック" pitchFamily="-111" charset="-128"/>
              </a:rPr>
              <a:t>Using substitution and MP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 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Q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Q)</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derive consequences of axioms (also tautologies, but just a fragment of all)</a:t>
            </a:r>
          </a:p>
          <a:p>
            <a:pPr eaLnBrk="1" hangingPunct="1">
              <a:lnSpc>
                <a:spcPct val="90000"/>
              </a:lnSpc>
            </a:pPr>
            <a:r>
              <a:rPr lang="en-US">
                <a:ea typeface="ＭＳ Ｐゴシック" pitchFamily="-111" charset="-128"/>
                <a:cs typeface="ＭＳ Ｐゴシック" pitchFamily="-111" charset="-128"/>
              </a:rPr>
              <a:t>Can create complete sets of axioms</a:t>
            </a:r>
          </a:p>
          <a:p>
            <a:pPr eaLnBrk="1" hangingPunct="1">
              <a:lnSpc>
                <a:spcPct val="90000"/>
              </a:lnSpc>
            </a:pPr>
            <a:r>
              <a:rPr lang="en-US">
                <a:ea typeface="ＭＳ Ｐゴシック" pitchFamily="-111" charset="-128"/>
                <a:cs typeface="ＭＳ Ｐゴシック" pitchFamily="-111" charset="-128"/>
              </a:rPr>
              <a:t>Need 3 variables for associativity, e.g.,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(p1 </a:t>
            </a:r>
            <a:r>
              <a:rPr lang="en-US">
                <a:ea typeface="ＭＳ Ｐゴシック" pitchFamily="-111" charset="-128"/>
                <a:cs typeface="ＭＳ Ｐゴシック" pitchFamily="-111" charset="-128"/>
                <a:sym typeface="Symbol" pitchFamily="-111" charset="2"/>
              </a:rPr>
              <a:t> p2)  p3      </a:t>
            </a:r>
            <a:r>
              <a:rPr lang="en-US">
                <a:ea typeface="ＭＳ Ｐゴシック" pitchFamily="-111" charset="-128"/>
                <a:cs typeface="ＭＳ Ｐゴシック" pitchFamily="-111" charset="-128"/>
              </a:rPr>
              <a:t>p1 </a:t>
            </a:r>
            <a:r>
              <a:rPr lang="en-US">
                <a:ea typeface="ＭＳ Ｐゴシック" pitchFamily="-111" charset="-128"/>
                <a:cs typeface="ＭＳ Ｐゴシック" pitchFamily="-111" charset="-128"/>
                <a:sym typeface="Symbol" pitchFamily="-111" charset="2"/>
              </a:rPr>
              <a:t> (p2  p3)</a:t>
            </a:r>
          </a:p>
        </p:txBody>
      </p:sp>
    </p:spTree>
    <p:extLst>
      <p:ext uri="{BB962C8B-B14F-4D97-AF65-F5344CB8AC3E}">
        <p14:creationId xmlns:p14="http://schemas.microsoft.com/office/powerpoint/2010/main" val="2681491815"/>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Date Placeholder 3"/>
          <p:cNvSpPr>
            <a:spLocks noGrp="1"/>
          </p:cNvSpPr>
          <p:nvPr>
            <p:ph type="dt" sz="quarter" idx="10"/>
          </p:nvPr>
        </p:nvSpPr>
        <p:spPr>
          <a:noFill/>
        </p:spPr>
        <p:txBody>
          <a:bodyPr/>
          <a:lstStyle/>
          <a:p>
            <a:fld id="{41600872-6441-244A-9FDE-EBB868D483A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5229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2292" name="Slide Number Placeholder 5"/>
          <p:cNvSpPr>
            <a:spLocks noGrp="1"/>
          </p:cNvSpPr>
          <p:nvPr>
            <p:ph type="sldNum" sz="quarter" idx="12"/>
          </p:nvPr>
        </p:nvSpPr>
        <p:spPr>
          <a:noFill/>
        </p:spPr>
        <p:txBody>
          <a:bodyPr/>
          <a:lstStyle/>
          <a:p>
            <a:fld id="{589CF484-29F9-234C-9CC1-3C160A5DCE23}" type="slidenum">
              <a:rPr lang="en-US">
                <a:latin typeface="Arial" pitchFamily="-111" charset="0"/>
                <a:ea typeface="ＭＳ Ｐゴシック" pitchFamily="-111" charset="-128"/>
                <a:cs typeface="ＭＳ Ｐゴシック" pitchFamily="-111" charset="-128"/>
              </a:rPr>
              <a:pPr/>
              <a:t>493</a:t>
            </a:fld>
            <a:endParaRPr lang="en-US">
              <a:latin typeface="Arial" pitchFamily="-111" charset="0"/>
              <a:ea typeface="ＭＳ Ｐゴシック" pitchFamily="-111" charset="-128"/>
              <a:cs typeface="ＭＳ Ｐゴシック" pitchFamily="-111" charset="-128"/>
            </a:endParaRPr>
          </a:p>
        </p:txBody>
      </p:sp>
      <p:sp>
        <p:nvSpPr>
          <p:cNvPr id="65229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Undecidables</a:t>
            </a:r>
          </a:p>
        </p:txBody>
      </p:sp>
      <p:sp>
        <p:nvSpPr>
          <p:cNvPr id="65229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Given a set of axioms,</a:t>
            </a:r>
          </a:p>
          <a:p>
            <a:pPr lvl="1" eaLnBrk="1" hangingPunct="1"/>
            <a:r>
              <a:rPr lang="en-US"/>
              <a:t>Is this set complete?</a:t>
            </a:r>
          </a:p>
          <a:p>
            <a:pPr lvl="1" eaLnBrk="1" hangingPunct="1"/>
            <a:r>
              <a:rPr lang="en-US"/>
              <a:t>Given a tautology T, is T a consequent?</a:t>
            </a:r>
          </a:p>
          <a:p>
            <a:pPr eaLnBrk="1" hangingPunct="1"/>
            <a:r>
              <a:rPr lang="en-US">
                <a:ea typeface="ＭＳ Ｐゴシック" pitchFamily="-111" charset="-128"/>
                <a:cs typeface="ＭＳ Ｐゴシック" pitchFamily="-111" charset="-128"/>
              </a:rPr>
              <a:t>The above are even undecidable with one axiom and with only 2 variables. I will show this result shortly.</a:t>
            </a:r>
          </a:p>
        </p:txBody>
      </p:sp>
    </p:spTree>
    <p:extLst>
      <p:ext uri="{BB962C8B-B14F-4D97-AF65-F5344CB8AC3E}">
        <p14:creationId xmlns:p14="http://schemas.microsoft.com/office/powerpoint/2010/main" val="4165237134"/>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Date Placeholder 3"/>
          <p:cNvSpPr>
            <a:spLocks noGrp="1"/>
          </p:cNvSpPr>
          <p:nvPr>
            <p:ph type="dt" sz="quarter" idx="10"/>
          </p:nvPr>
        </p:nvSpPr>
        <p:spPr>
          <a:noFill/>
        </p:spPr>
        <p:txBody>
          <a:bodyPr/>
          <a:lstStyle/>
          <a:p>
            <a:fld id="{2D55FAF9-295D-AE44-A7E8-FFD2DFE2A3C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5433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4340" name="Slide Number Placeholder 5"/>
          <p:cNvSpPr>
            <a:spLocks noGrp="1"/>
          </p:cNvSpPr>
          <p:nvPr>
            <p:ph type="sldNum" sz="quarter" idx="12"/>
          </p:nvPr>
        </p:nvSpPr>
        <p:spPr>
          <a:noFill/>
        </p:spPr>
        <p:txBody>
          <a:bodyPr/>
          <a:lstStyle/>
          <a:p>
            <a:fld id="{20BC3D01-CBCA-F247-88EC-1A005F0F1EDE}" type="slidenum">
              <a:rPr lang="en-US">
                <a:latin typeface="Arial" pitchFamily="-111" charset="0"/>
                <a:ea typeface="ＭＳ Ｐゴシック" pitchFamily="-111" charset="-128"/>
                <a:cs typeface="ＭＳ Ｐゴシック" pitchFamily="-111" charset="-128"/>
              </a:rPr>
              <a:pPr/>
              <a:t>494</a:t>
            </a:fld>
            <a:endParaRPr lang="en-US">
              <a:latin typeface="Arial" pitchFamily="-111" charset="0"/>
              <a:ea typeface="ＭＳ Ｐゴシック" pitchFamily="-111" charset="-128"/>
              <a:cs typeface="ＭＳ Ｐゴシック" pitchFamily="-111" charset="-128"/>
            </a:endParaRPr>
          </a:p>
        </p:txBody>
      </p:sp>
      <p:sp>
        <p:nvSpPr>
          <p:cNvPr id="65434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Refutation</a:t>
            </a:r>
          </a:p>
        </p:txBody>
      </p:sp>
      <p:sp>
        <p:nvSpPr>
          <p:cNvPr id="65434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If we wish to prove that some wff, F, is a tautology, we could negate it and try to prove that the new formula is refutable (cannot be satisfied; contains a logical contradiction).</a:t>
            </a:r>
          </a:p>
          <a:p>
            <a:pPr eaLnBrk="1" hangingPunct="1"/>
            <a:r>
              <a:rPr lang="en-US">
                <a:ea typeface="ＭＳ Ｐゴシック" pitchFamily="-111" charset="-128"/>
                <a:cs typeface="ＭＳ Ｐゴシック" pitchFamily="-111" charset="-128"/>
              </a:rPr>
              <a:t>This is often done using resolution.</a:t>
            </a:r>
          </a:p>
        </p:txBody>
      </p:sp>
    </p:spTree>
    <p:extLst>
      <p:ext uri="{BB962C8B-B14F-4D97-AF65-F5344CB8AC3E}">
        <p14:creationId xmlns:p14="http://schemas.microsoft.com/office/powerpoint/2010/main" val="2727342068"/>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Date Placeholder 3"/>
          <p:cNvSpPr>
            <a:spLocks noGrp="1"/>
          </p:cNvSpPr>
          <p:nvPr>
            <p:ph type="dt" sz="quarter" idx="10"/>
          </p:nvPr>
        </p:nvSpPr>
        <p:spPr>
          <a:noFill/>
        </p:spPr>
        <p:txBody>
          <a:bodyPr/>
          <a:lstStyle/>
          <a:p>
            <a:fld id="{52E0BCC5-5FE2-5E47-A805-3BD532D9DA5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5638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6388" name="Slide Number Placeholder 5"/>
          <p:cNvSpPr>
            <a:spLocks noGrp="1"/>
          </p:cNvSpPr>
          <p:nvPr>
            <p:ph type="sldNum" sz="quarter" idx="12"/>
          </p:nvPr>
        </p:nvSpPr>
        <p:spPr>
          <a:noFill/>
        </p:spPr>
        <p:txBody>
          <a:bodyPr/>
          <a:lstStyle/>
          <a:p>
            <a:fld id="{F6AB02A5-D01D-8240-B8B6-8291063709F8}" type="slidenum">
              <a:rPr lang="en-US">
                <a:latin typeface="Arial" pitchFamily="-111" charset="0"/>
                <a:ea typeface="ＭＳ Ｐゴシック" pitchFamily="-111" charset="-128"/>
                <a:cs typeface="ＭＳ Ｐゴシック" pitchFamily="-111" charset="-128"/>
              </a:rPr>
              <a:pPr/>
              <a:t>495</a:t>
            </a:fld>
            <a:endParaRPr lang="en-US">
              <a:latin typeface="Arial" pitchFamily="-111" charset="0"/>
              <a:ea typeface="ＭＳ Ｐゴシック" pitchFamily="-111" charset="-128"/>
              <a:cs typeface="ＭＳ Ｐゴシック" pitchFamily="-111" charset="-128"/>
            </a:endParaRPr>
          </a:p>
        </p:txBody>
      </p:sp>
      <p:sp>
        <p:nvSpPr>
          <p:cNvPr id="6563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Resolution</a:t>
            </a:r>
          </a:p>
        </p:txBody>
      </p:sp>
      <p:sp>
        <p:nvSpPr>
          <p:cNvPr id="656390"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Put formula in Conjunctive Normal Form (CNF)</a:t>
            </a:r>
          </a:p>
          <a:p>
            <a:pPr eaLnBrk="1" hangingPunct="1">
              <a:lnSpc>
                <a:spcPct val="90000"/>
              </a:lnSpc>
            </a:pPr>
            <a:r>
              <a:rPr lang="en-US">
                <a:ea typeface="ＭＳ Ｐゴシック" pitchFamily="-111" charset="-128"/>
                <a:cs typeface="ＭＳ Ｐゴシック" pitchFamily="-111" charset="-128"/>
              </a:rPr>
              <a:t>If have terms of conjunction</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Q), (R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~Q)</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then can determine that (P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R)</a:t>
            </a:r>
          </a:p>
          <a:p>
            <a:pPr eaLnBrk="1" hangingPunct="1">
              <a:lnSpc>
                <a:spcPct val="90000"/>
              </a:lnSpc>
            </a:pPr>
            <a:r>
              <a:rPr lang="en-US">
                <a:ea typeface="ＭＳ Ｐゴシック" pitchFamily="-111" charset="-128"/>
                <a:cs typeface="ＭＳ Ｐゴシック" pitchFamily="-111" charset="-128"/>
              </a:rPr>
              <a:t>If we ever get a null conclusion, we have refuted the proposition</a:t>
            </a:r>
          </a:p>
          <a:p>
            <a:pPr eaLnBrk="1" hangingPunct="1">
              <a:lnSpc>
                <a:spcPct val="90000"/>
              </a:lnSpc>
            </a:pPr>
            <a:r>
              <a:rPr lang="en-US">
                <a:ea typeface="ＭＳ Ｐゴシック" pitchFamily="-111" charset="-128"/>
                <a:cs typeface="ＭＳ Ｐゴシック" pitchFamily="-111" charset="-128"/>
              </a:rPr>
              <a:t>Resolution is not complete for derivation, but it is for refutation</a:t>
            </a:r>
          </a:p>
        </p:txBody>
      </p:sp>
    </p:spTree>
    <p:extLst>
      <p:ext uri="{BB962C8B-B14F-4D97-AF65-F5344CB8AC3E}">
        <p14:creationId xmlns:p14="http://schemas.microsoft.com/office/powerpoint/2010/main" val="3631003805"/>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Date Placeholder 3"/>
          <p:cNvSpPr>
            <a:spLocks noGrp="1"/>
          </p:cNvSpPr>
          <p:nvPr>
            <p:ph type="dt" sz="quarter" idx="10"/>
          </p:nvPr>
        </p:nvSpPr>
        <p:spPr>
          <a:noFill/>
        </p:spPr>
        <p:txBody>
          <a:bodyPr/>
          <a:lstStyle/>
          <a:p>
            <a:fld id="{EB94F5CF-87C0-6642-8042-7F1DA152AAF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5843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8436" name="Slide Number Placeholder 5"/>
          <p:cNvSpPr>
            <a:spLocks noGrp="1"/>
          </p:cNvSpPr>
          <p:nvPr>
            <p:ph type="sldNum" sz="quarter" idx="12"/>
          </p:nvPr>
        </p:nvSpPr>
        <p:spPr>
          <a:noFill/>
        </p:spPr>
        <p:txBody>
          <a:bodyPr/>
          <a:lstStyle/>
          <a:p>
            <a:fld id="{E62FDC59-511D-4B40-B5FB-9848FBCCE776}" type="slidenum">
              <a:rPr lang="en-US">
                <a:latin typeface="Arial" pitchFamily="-111" charset="0"/>
                <a:ea typeface="ＭＳ Ｐゴシック" pitchFamily="-111" charset="-128"/>
                <a:cs typeface="ＭＳ Ｐゴシック" pitchFamily="-111" charset="-128"/>
              </a:rPr>
              <a:pPr/>
              <a:t>496</a:t>
            </a:fld>
            <a:endParaRPr lang="en-US">
              <a:latin typeface="Arial" pitchFamily="-111" charset="0"/>
              <a:ea typeface="ＭＳ Ｐゴシック" pitchFamily="-111" charset="-128"/>
              <a:cs typeface="ＭＳ Ｐゴシック" pitchFamily="-111" charset="-128"/>
            </a:endParaRPr>
          </a:p>
        </p:txBody>
      </p:sp>
      <p:sp>
        <p:nvSpPr>
          <p:cNvPr id="65843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Axioms</a:t>
            </a:r>
          </a:p>
        </p:txBody>
      </p:sp>
      <p:sp>
        <p:nvSpPr>
          <p:cNvPr id="65843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Must be tautologies</a:t>
            </a:r>
          </a:p>
          <a:p>
            <a:pPr eaLnBrk="1" hangingPunct="1"/>
            <a:r>
              <a:rPr lang="en-US" dirty="0">
                <a:ea typeface="ＭＳ Ｐゴシック" pitchFamily="-111" charset="-128"/>
                <a:cs typeface="ＭＳ Ｐゴシック" pitchFamily="-111" charset="-128"/>
              </a:rPr>
              <a:t>Can be incomplete</a:t>
            </a:r>
          </a:p>
          <a:p>
            <a:pPr eaLnBrk="1" hangingPunct="1"/>
            <a:r>
              <a:rPr lang="en-US" dirty="0">
                <a:ea typeface="ＭＳ Ｐゴシック" pitchFamily="-111" charset="-128"/>
                <a:cs typeface="ＭＳ Ｐゴシック" pitchFamily="-111" charset="-128"/>
              </a:rPr>
              <a:t>Might have limitations on them and on WFFs, e.g.,</a:t>
            </a:r>
          </a:p>
          <a:p>
            <a:pPr lvl="1" eaLnBrk="1" hangingPunct="1"/>
            <a:r>
              <a:rPr lang="en-US" dirty="0"/>
              <a:t>Just implication</a:t>
            </a:r>
          </a:p>
          <a:p>
            <a:pPr lvl="1" eaLnBrk="1" hangingPunct="1"/>
            <a:r>
              <a:rPr lang="en-US" dirty="0"/>
              <a:t>Only n variables</a:t>
            </a:r>
          </a:p>
          <a:p>
            <a:pPr lvl="1" eaLnBrk="1" hangingPunct="1"/>
            <a:r>
              <a:rPr lang="en-US" dirty="0"/>
              <a:t>Single axiom</a:t>
            </a:r>
          </a:p>
        </p:txBody>
      </p:sp>
    </p:spTree>
    <p:extLst>
      <p:ext uri="{BB962C8B-B14F-4D97-AF65-F5344CB8AC3E}">
        <p14:creationId xmlns:p14="http://schemas.microsoft.com/office/powerpoint/2010/main" val="1837931152"/>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Date Placeholder 3"/>
          <p:cNvSpPr>
            <a:spLocks noGrp="1"/>
          </p:cNvSpPr>
          <p:nvPr>
            <p:ph type="dt" sz="quarter" idx="10"/>
          </p:nvPr>
        </p:nvSpPr>
        <p:spPr>
          <a:noFill/>
        </p:spPr>
        <p:txBody>
          <a:bodyPr/>
          <a:lstStyle/>
          <a:p>
            <a:fld id="{0E3464A2-699F-4F4A-98EA-D66AD6E9D0C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6048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0484" name="Slide Number Placeholder 5"/>
          <p:cNvSpPr>
            <a:spLocks noGrp="1"/>
          </p:cNvSpPr>
          <p:nvPr>
            <p:ph type="sldNum" sz="quarter" idx="12"/>
          </p:nvPr>
        </p:nvSpPr>
        <p:spPr>
          <a:noFill/>
        </p:spPr>
        <p:txBody>
          <a:bodyPr/>
          <a:lstStyle/>
          <a:p>
            <a:fld id="{290E4666-9E12-7440-967B-0F11EC86C1D5}" type="slidenum">
              <a:rPr lang="en-US">
                <a:latin typeface="Arial" pitchFamily="-111" charset="0"/>
                <a:ea typeface="ＭＳ Ｐゴシック" pitchFamily="-111" charset="-128"/>
                <a:cs typeface="ＭＳ Ｐゴシック" pitchFamily="-111" charset="-128"/>
              </a:rPr>
              <a:pPr/>
              <a:t>497</a:t>
            </a:fld>
            <a:endParaRPr lang="en-US">
              <a:latin typeface="Arial" pitchFamily="-111" charset="0"/>
              <a:ea typeface="ＭＳ Ｐゴシック" pitchFamily="-111" charset="-128"/>
              <a:cs typeface="ＭＳ Ｐゴシック" pitchFamily="-111" charset="-128"/>
            </a:endParaRPr>
          </a:p>
        </p:txBody>
      </p:sp>
      <p:sp>
        <p:nvSpPr>
          <p:cNvPr id="66048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Machines</a:t>
            </a:r>
          </a:p>
        </p:txBody>
      </p:sp>
      <p:sp>
        <p:nvSpPr>
          <p:cNvPr id="660486"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Linear representations require associativity, unless all operations can be performed on prefix only (or suffix only)</a:t>
            </a:r>
          </a:p>
          <a:p>
            <a:pPr eaLnBrk="1" hangingPunct="1"/>
            <a:r>
              <a:rPr lang="en-US" dirty="0">
                <a:ea typeface="ＭＳ Ｐゴシック" pitchFamily="-111" charset="-128"/>
                <a:cs typeface="ＭＳ Ｐゴシック" pitchFamily="-111" charset="-128"/>
              </a:rPr>
              <a:t>Prefix and suffix-based operations are single stacks and limit us to CFLs</a:t>
            </a:r>
          </a:p>
          <a:p>
            <a:pPr eaLnBrk="1" hangingPunct="1"/>
            <a:r>
              <a:rPr lang="en-US" dirty="0">
                <a:ea typeface="ＭＳ Ｐゴシック" pitchFamily="-111" charset="-128"/>
                <a:cs typeface="ＭＳ Ｐゴシック" pitchFamily="-111" charset="-128"/>
              </a:rPr>
              <a:t>Can simulate Post normal Forms with just 3 variables.</a:t>
            </a:r>
          </a:p>
          <a:p>
            <a:pPr lvl="1" eaLnBrk="1" hangingPunct="1"/>
            <a:endParaRPr lang="en-US" dirty="0"/>
          </a:p>
        </p:txBody>
      </p:sp>
    </p:spTree>
    <p:extLst>
      <p:ext uri="{BB962C8B-B14F-4D97-AF65-F5344CB8AC3E}">
        <p14:creationId xmlns:p14="http://schemas.microsoft.com/office/powerpoint/2010/main" val="3961756191"/>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Date Placeholder 3"/>
          <p:cNvSpPr>
            <a:spLocks noGrp="1"/>
          </p:cNvSpPr>
          <p:nvPr>
            <p:ph type="dt" sz="quarter" idx="10"/>
          </p:nvPr>
        </p:nvSpPr>
        <p:spPr>
          <a:noFill/>
        </p:spPr>
        <p:txBody>
          <a:bodyPr/>
          <a:lstStyle/>
          <a:p>
            <a:fld id="{EACB0785-B3F7-124F-BA3C-22731ACC2F6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6253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2532" name="Slide Number Placeholder 5"/>
          <p:cNvSpPr>
            <a:spLocks noGrp="1"/>
          </p:cNvSpPr>
          <p:nvPr>
            <p:ph type="sldNum" sz="quarter" idx="12"/>
          </p:nvPr>
        </p:nvSpPr>
        <p:spPr>
          <a:noFill/>
        </p:spPr>
        <p:txBody>
          <a:bodyPr/>
          <a:lstStyle/>
          <a:p>
            <a:fld id="{81E2D4D0-39E2-3740-B614-95EE1AF7DD75}" type="slidenum">
              <a:rPr lang="en-US">
                <a:latin typeface="Arial" pitchFamily="-111" charset="0"/>
                <a:ea typeface="ＭＳ Ｐゴシック" pitchFamily="-111" charset="-128"/>
                <a:cs typeface="ＭＳ Ｐゴシック" pitchFamily="-111" charset="-128"/>
              </a:rPr>
              <a:pPr/>
              <a:t>498</a:t>
            </a:fld>
            <a:endParaRPr lang="en-US">
              <a:latin typeface="Arial" pitchFamily="-111" charset="0"/>
              <a:ea typeface="ＭＳ Ｐゴシック" pitchFamily="-111" charset="-128"/>
              <a:cs typeface="ＭＳ Ｐゴシック" pitchFamily="-111" charset="-128"/>
            </a:endParaRPr>
          </a:p>
        </p:txBody>
      </p:sp>
      <p:sp>
        <p:nvSpPr>
          <p:cNvPr id="66253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Diadic PIPC</a:t>
            </a:r>
          </a:p>
        </p:txBody>
      </p:sp>
      <p:sp>
        <p:nvSpPr>
          <p:cNvPr id="66253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Diadic limits us to two variables</a:t>
            </a:r>
          </a:p>
          <a:p>
            <a:pPr eaLnBrk="1" hangingPunct="1"/>
            <a:r>
              <a:rPr lang="en-US">
                <a:ea typeface="ＭＳ Ｐゴシック" pitchFamily="-111" charset="-128"/>
                <a:cs typeface="ＭＳ Ｐゴシック" pitchFamily="-111" charset="-128"/>
              </a:rPr>
              <a:t>PIPC means Partial Implicational Propositional Calculus, and limits us to implication as only connective</a:t>
            </a:r>
          </a:p>
          <a:p>
            <a:pPr eaLnBrk="1" hangingPunct="1"/>
            <a:r>
              <a:rPr lang="en-US">
                <a:ea typeface="ＭＳ Ｐゴシック" pitchFamily="-111" charset="-128"/>
                <a:cs typeface="ＭＳ Ｐゴシック" pitchFamily="-111" charset="-128"/>
              </a:rPr>
              <a:t>Partial just means we get a fragment</a:t>
            </a:r>
          </a:p>
          <a:p>
            <a:pPr eaLnBrk="1" hangingPunct="1"/>
            <a:r>
              <a:rPr lang="en-US">
                <a:ea typeface="ＭＳ Ｐゴシック" pitchFamily="-111" charset="-128"/>
                <a:cs typeface="ＭＳ Ｐゴシック" pitchFamily="-111" charset="-128"/>
              </a:rPr>
              <a:t>Problems</a:t>
            </a:r>
          </a:p>
          <a:p>
            <a:pPr lvl="1" eaLnBrk="1" hangingPunct="1"/>
            <a:r>
              <a:rPr lang="en-US"/>
              <a:t>Is fragment complete?</a:t>
            </a:r>
          </a:p>
          <a:p>
            <a:pPr lvl="1" eaLnBrk="1" hangingPunct="1"/>
            <a:r>
              <a:rPr lang="en-US"/>
              <a:t>Can F be derived by substitution and MP?</a:t>
            </a:r>
          </a:p>
          <a:p>
            <a:pPr lvl="1" eaLnBrk="1" hangingPunct="1"/>
            <a:endParaRPr lang="en-US"/>
          </a:p>
        </p:txBody>
      </p:sp>
    </p:spTree>
    <p:extLst>
      <p:ext uri="{BB962C8B-B14F-4D97-AF65-F5344CB8AC3E}">
        <p14:creationId xmlns:p14="http://schemas.microsoft.com/office/powerpoint/2010/main" val="3814777505"/>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Date Placeholder 3"/>
          <p:cNvSpPr>
            <a:spLocks noGrp="1"/>
          </p:cNvSpPr>
          <p:nvPr>
            <p:ph type="dt" sz="quarter" idx="10"/>
          </p:nvPr>
        </p:nvSpPr>
        <p:spPr>
          <a:noFill/>
        </p:spPr>
        <p:txBody>
          <a:bodyPr/>
          <a:lstStyle/>
          <a:p>
            <a:fld id="{B97875D2-DBF7-A942-8A34-D7D6AE86A97B}"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6457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4580" name="Slide Number Placeholder 5"/>
          <p:cNvSpPr>
            <a:spLocks noGrp="1"/>
          </p:cNvSpPr>
          <p:nvPr>
            <p:ph type="sldNum" sz="quarter" idx="12"/>
          </p:nvPr>
        </p:nvSpPr>
        <p:spPr>
          <a:noFill/>
        </p:spPr>
        <p:txBody>
          <a:bodyPr/>
          <a:lstStyle/>
          <a:p>
            <a:fld id="{FFFEF408-5B50-8D47-9F1D-7FEA318C119F}" type="slidenum">
              <a:rPr lang="en-US">
                <a:latin typeface="Arial" pitchFamily="-111" charset="0"/>
                <a:ea typeface="ＭＳ Ｐゴシック" pitchFamily="-111" charset="-128"/>
                <a:cs typeface="ＭＳ Ｐゴシック" pitchFamily="-111" charset="-128"/>
              </a:rPr>
              <a:pPr/>
              <a:t>499</a:t>
            </a:fld>
            <a:endParaRPr lang="en-US">
              <a:latin typeface="Arial" pitchFamily="-111" charset="0"/>
              <a:ea typeface="ＭＳ Ｐゴシック" pitchFamily="-111" charset="-128"/>
              <a:cs typeface="ＭＳ Ｐゴシック" pitchFamily="-111" charset="-128"/>
            </a:endParaRPr>
          </a:p>
        </p:txBody>
      </p:sp>
      <p:sp>
        <p:nvSpPr>
          <p:cNvPr id="66458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Living without Associativity</a:t>
            </a:r>
          </a:p>
        </p:txBody>
      </p:sp>
      <p:sp>
        <p:nvSpPr>
          <p:cNvPr id="66458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Consider a two-stack model of a TM</a:t>
            </a:r>
          </a:p>
          <a:p>
            <a:pPr eaLnBrk="1" hangingPunct="1"/>
            <a:r>
              <a:rPr lang="en-US">
                <a:ea typeface="ＭＳ Ｐゴシック" pitchFamily="-111" charset="-128"/>
                <a:cs typeface="ＭＳ Ｐゴシック" pitchFamily="-111" charset="-128"/>
              </a:rPr>
              <a:t>Could somehow use one variable for left stack and other for right</a:t>
            </a:r>
          </a:p>
          <a:p>
            <a:pPr eaLnBrk="1" hangingPunct="1"/>
            <a:r>
              <a:rPr lang="en-US">
                <a:ea typeface="ＭＳ Ｐゴシック" pitchFamily="-111" charset="-128"/>
                <a:cs typeface="ＭＳ Ｐゴシック" pitchFamily="-111" charset="-128"/>
              </a:rPr>
              <a:t>Must find a way to encode a sequence as a composition of forms – that’s the key to this simulation</a:t>
            </a:r>
          </a:p>
        </p:txBody>
      </p:sp>
    </p:spTree>
    <p:extLst>
      <p:ext uri="{BB962C8B-B14F-4D97-AF65-F5344CB8AC3E}">
        <p14:creationId xmlns:p14="http://schemas.microsoft.com/office/powerpoint/2010/main" val="260373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dt" sz="quarter" idx="10"/>
          </p:nvPr>
        </p:nvSpPr>
        <p:spPr>
          <a:noFill/>
        </p:spPr>
        <p:txBody>
          <a:bodyPr/>
          <a:lstStyle/>
          <a:p>
            <a:fld id="{A854530B-81C2-BF4F-A805-4F47D173770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3174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748" name="Slide Number Placeholder 3"/>
          <p:cNvSpPr>
            <a:spLocks noGrp="1"/>
          </p:cNvSpPr>
          <p:nvPr>
            <p:ph type="sldNum" sz="quarter" idx="12"/>
          </p:nvPr>
        </p:nvSpPr>
        <p:spPr>
          <a:noFill/>
        </p:spPr>
        <p:txBody>
          <a:bodyPr/>
          <a:lstStyle/>
          <a:p>
            <a:fld id="{056B31D6-D808-8445-8220-CEA068DEBBA6}" type="slidenum">
              <a:rPr lang="en-US">
                <a:latin typeface="Arial" pitchFamily="-111" charset="0"/>
                <a:ea typeface="ＭＳ Ｐゴシック" pitchFamily="-111" charset="-128"/>
                <a:cs typeface="ＭＳ Ｐゴシック" pitchFamily="-111" charset="-128"/>
              </a:rPr>
              <a:pPr/>
              <a:t>5</a:t>
            </a:fld>
            <a:endParaRPr lang="en-US">
              <a:latin typeface="Arial" pitchFamily="-111" charset="0"/>
              <a:ea typeface="ＭＳ Ｐゴシック" pitchFamily="-111" charset="-128"/>
              <a:cs typeface="ＭＳ Ｐゴシック" pitchFamily="-111" charset="-128"/>
            </a:endParaRPr>
          </a:p>
        </p:txBody>
      </p:sp>
      <p:sp>
        <p:nvSpPr>
          <p:cNvPr id="3174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Keeping Up</a:t>
            </a:r>
          </a:p>
        </p:txBody>
      </p:sp>
      <p:sp>
        <p:nvSpPr>
          <p:cNvPr id="31750" name="Rectangle 3"/>
          <p:cNvSpPr>
            <a:spLocks noGrp="1" noChangeArrowheads="1"/>
          </p:cNvSpPr>
          <p:nvPr>
            <p:ph type="body" idx="4294967295"/>
          </p:nvPr>
        </p:nvSpPr>
        <p:spPr/>
        <p:txBody>
          <a:bodyPr/>
          <a:lstStyle/>
          <a:p>
            <a:pPr eaLnBrk="1" hangingPunct="1">
              <a:lnSpc>
                <a:spcPct val="90000"/>
              </a:lnSpc>
            </a:pPr>
            <a:r>
              <a:rPr lang="en-US" sz="2400" dirty="0">
                <a:ea typeface="ＭＳ Ｐゴシック" pitchFamily="-111" charset="-128"/>
                <a:cs typeface="ＭＳ Ｐゴシック" pitchFamily="-111" charset="-128"/>
              </a:rPr>
              <a:t>I expect you to visit the course web site regularly (preferably daily) to see if changes have been made or material has been added. </a:t>
            </a:r>
          </a:p>
          <a:p>
            <a:pPr eaLnBrk="1" hangingPunct="1">
              <a:lnSpc>
                <a:spcPct val="90000"/>
              </a:lnSpc>
            </a:pPr>
            <a:r>
              <a:rPr lang="en-US" sz="2400" dirty="0">
                <a:ea typeface="ＭＳ Ｐゴシック" pitchFamily="-111" charset="-128"/>
                <a:cs typeface="ＭＳ Ｐゴシック" pitchFamily="-111" charset="-128"/>
              </a:rPr>
              <a:t>Attendance is preferred, although I do not take roll. </a:t>
            </a:r>
          </a:p>
          <a:p>
            <a:pPr eaLnBrk="1" hangingPunct="1">
              <a:lnSpc>
                <a:spcPct val="90000"/>
              </a:lnSpc>
            </a:pPr>
            <a:r>
              <a:rPr lang="en-US" sz="2400" dirty="0">
                <a:ea typeface="ＭＳ Ｐゴシック" pitchFamily="-111" charset="-128"/>
                <a:cs typeface="ＭＳ Ｐゴシック" pitchFamily="-111" charset="-128"/>
              </a:rPr>
              <a:t>I do, however, ask lots of questions in class and give lots of hints about the kinds of questions I will ask on exams. It would be a shame to miss the hints, or to fail to impress me with your insightful in-class answers.</a:t>
            </a:r>
          </a:p>
          <a:p>
            <a:pPr eaLnBrk="1" hangingPunct="1">
              <a:lnSpc>
                <a:spcPct val="90000"/>
              </a:lnSpc>
            </a:pPr>
            <a:r>
              <a:rPr lang="en-US" sz="2400" dirty="0">
                <a:ea typeface="ＭＳ Ｐゴシック" pitchFamily="-111" charset="-128"/>
                <a:cs typeface="ＭＳ Ｐゴシック" pitchFamily="-111" charset="-128"/>
              </a:rPr>
              <a:t>You are responsible for all material covered in class, whether in the notes or not.</a:t>
            </a:r>
          </a:p>
        </p:txBody>
      </p:sp>
      <p:sp>
        <p:nvSpPr>
          <p:cNvPr id="3175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7CC9B081-CA14-C14C-AEA0-32A39382B2DE}" type="slidenum">
              <a:rPr lang="en-US" sz="1400"/>
              <a:pPr algn="r"/>
              <a:t>5</a:t>
            </a:fld>
            <a:endParaRPr lang="en-US"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Finite State Automata</a:t>
            </a:r>
          </a:p>
        </p:txBody>
      </p:sp>
      <p:sp>
        <p:nvSpPr>
          <p:cNvPr id="69635" name="Rectangle 3"/>
          <p:cNvSpPr>
            <a:spLocks noGrp="1" noChangeArrowheads="1"/>
          </p:cNvSpPr>
          <p:nvPr>
            <p:ph idx="1"/>
          </p:nvPr>
        </p:nvSpPr>
        <p:spPr/>
        <p:txBody>
          <a:bodyPr/>
          <a:lstStyle/>
          <a:p>
            <a:pPr eaLnBrk="1" hangingPunct="1"/>
            <a:r>
              <a:rPr lang="en-US" sz="2400" dirty="0">
                <a:latin typeface="Arial" charset="0"/>
                <a:ea typeface="MS PGothic" charset="0"/>
              </a:rPr>
              <a:t>A deterministic finite state automaton (DFA) A is defined by a 5-tuple </a:t>
            </a:r>
            <a:br>
              <a:rPr lang="en-US" sz="2400" dirty="0">
                <a:latin typeface="Arial" charset="0"/>
                <a:ea typeface="MS PGothic" charset="0"/>
              </a:rPr>
            </a:br>
            <a:r>
              <a:rPr lang="en-US" sz="2400" dirty="0">
                <a:latin typeface="Arial" charset="0"/>
                <a:ea typeface="MS PGothic" charset="0"/>
              </a:rPr>
              <a:t>A = (Q,Σ,δ,q</a:t>
            </a:r>
            <a:r>
              <a:rPr lang="en-US" sz="2400" baseline="-25000" dirty="0">
                <a:latin typeface="Arial" charset="0"/>
                <a:ea typeface="MS PGothic" charset="0"/>
              </a:rPr>
              <a:t>0</a:t>
            </a:r>
            <a:r>
              <a:rPr lang="en-US" sz="2400" dirty="0">
                <a:latin typeface="Arial" charset="0"/>
                <a:ea typeface="MS PGothic" charset="0"/>
              </a:rPr>
              <a:t>,F), where</a:t>
            </a:r>
          </a:p>
          <a:p>
            <a:pPr lvl="1" eaLnBrk="1" hangingPunct="1"/>
            <a:r>
              <a:rPr lang="en-US" sz="2400" dirty="0">
                <a:latin typeface="Arial" charset="0"/>
                <a:ea typeface="MS PGothic" charset="0"/>
              </a:rPr>
              <a:t>Q is a finite set of symbols called the states of A</a:t>
            </a:r>
          </a:p>
          <a:p>
            <a:pPr lvl="1" eaLnBrk="1" hangingPunct="1"/>
            <a:r>
              <a:rPr lang="en-US" sz="2400" dirty="0" err="1">
                <a:latin typeface="Arial" charset="0"/>
                <a:ea typeface="MS PGothic" charset="0"/>
              </a:rPr>
              <a:t>Σ</a:t>
            </a:r>
            <a:r>
              <a:rPr lang="en-US" sz="2400" dirty="0">
                <a:latin typeface="Arial" charset="0"/>
                <a:ea typeface="MS PGothic" charset="0"/>
              </a:rPr>
              <a:t> is a finite set of symbols called the alphabet of A</a:t>
            </a:r>
          </a:p>
          <a:p>
            <a:pPr lvl="1" eaLnBrk="1" hangingPunct="1"/>
            <a:r>
              <a:rPr lang="en-US" sz="2400" dirty="0" err="1">
                <a:latin typeface="Arial" charset="0"/>
                <a:ea typeface="MS PGothic" charset="0"/>
              </a:rPr>
              <a:t>δ</a:t>
            </a:r>
            <a:r>
              <a:rPr lang="en-US" sz="2400" dirty="0">
                <a:latin typeface="Arial" charset="0"/>
                <a:ea typeface="MS PGothic" charset="0"/>
              </a:rPr>
              <a:t> is a function from Q×Σ into Q (</a:t>
            </a:r>
            <a:r>
              <a:rPr lang="en-US" sz="2400" dirty="0" err="1">
                <a:latin typeface="Arial" charset="0"/>
                <a:ea typeface="MS PGothic" charset="0"/>
              </a:rPr>
              <a:t>δ</a:t>
            </a:r>
            <a:r>
              <a:rPr lang="en-US" sz="2400" dirty="0">
                <a:latin typeface="Arial" charset="0"/>
                <a:ea typeface="MS PGothic" charset="0"/>
              </a:rPr>
              <a:t>: Q×Σ → Q) called the transition function of A</a:t>
            </a:r>
          </a:p>
          <a:p>
            <a:pPr lvl="1" eaLnBrk="1" hangingPunct="1"/>
            <a:r>
              <a:rPr lang="en-US" sz="2400" dirty="0">
                <a:latin typeface="Arial" charset="0"/>
                <a:ea typeface="MS PGothic" charset="0"/>
              </a:rPr>
              <a:t>q</a:t>
            </a:r>
            <a:r>
              <a:rPr lang="en-US" sz="2400" baseline="-25000" dirty="0">
                <a:latin typeface="Arial" charset="0"/>
                <a:ea typeface="MS PGothic" charset="0"/>
              </a:rPr>
              <a:t>0</a:t>
            </a:r>
            <a:r>
              <a:rPr lang="en-US" sz="2400" dirty="0">
                <a:latin typeface="Arial" charset="0"/>
                <a:ea typeface="MS PGothic" charset="0"/>
              </a:rPr>
              <a:t>∈Q is a unique element of Q called the start state</a:t>
            </a:r>
          </a:p>
          <a:p>
            <a:pPr lvl="1" eaLnBrk="1" hangingPunct="1"/>
            <a:r>
              <a:rPr lang="en-US" sz="2400" dirty="0">
                <a:latin typeface="Arial" charset="0"/>
                <a:ea typeface="MS PGothic" charset="0"/>
              </a:rPr>
              <a:t>F is a subset of Q (F ⊆ Q) called the final states (can be empty)</a:t>
            </a:r>
          </a:p>
          <a:p>
            <a:pPr lvl="1" eaLnBrk="1" hangingPunct="1"/>
            <a:endParaRPr lang="en-US" sz="2000" dirty="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ED2A082-DAE8-7A46-823B-7063DA8AB570}" type="datetime1">
              <a:rPr lang="en-US" smtClean="0"/>
              <a:t>4/7/19</a:t>
            </a:fld>
            <a:endParaRPr lang="en-US"/>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50</a:t>
            </a:fld>
            <a:endParaRPr lang="en-US"/>
          </a:p>
        </p:txBody>
      </p:sp>
      <p:sp>
        <p:nvSpPr>
          <p:cNvPr id="7" name="Footer Placeholder 4">
            <a:extLst>
              <a:ext uri="{FF2B5EF4-FFF2-40B4-BE49-F238E27FC236}">
                <a16:creationId xmlns:a16="http://schemas.microsoft.com/office/drawing/2014/main" id="{64521D87-1502-1641-A0F8-79D3A5CCED1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729985205"/>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Date Placeholder 3"/>
          <p:cNvSpPr>
            <a:spLocks noGrp="1"/>
          </p:cNvSpPr>
          <p:nvPr>
            <p:ph type="dt" sz="quarter" idx="10"/>
          </p:nvPr>
        </p:nvSpPr>
        <p:spPr>
          <a:noFill/>
        </p:spPr>
        <p:txBody>
          <a:bodyPr/>
          <a:lstStyle/>
          <a:p>
            <a:fld id="{67B91555-3EE5-9441-A680-9FEF333A809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6662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6628" name="Slide Number Placeholder 5"/>
          <p:cNvSpPr>
            <a:spLocks noGrp="1"/>
          </p:cNvSpPr>
          <p:nvPr>
            <p:ph type="sldNum" sz="quarter" idx="12"/>
          </p:nvPr>
        </p:nvSpPr>
        <p:spPr>
          <a:noFill/>
        </p:spPr>
        <p:txBody>
          <a:bodyPr/>
          <a:lstStyle/>
          <a:p>
            <a:fld id="{A6362CBD-2275-4249-9249-932A9DAC1E2C}" type="slidenum">
              <a:rPr lang="en-US">
                <a:latin typeface="Arial" pitchFamily="-111" charset="0"/>
                <a:ea typeface="ＭＳ Ｐゴシック" pitchFamily="-111" charset="-128"/>
                <a:cs typeface="ＭＳ Ｐゴシック" pitchFamily="-111" charset="-128"/>
              </a:rPr>
              <a:pPr/>
              <a:t>500</a:t>
            </a:fld>
            <a:endParaRPr lang="en-US">
              <a:latin typeface="Arial" pitchFamily="-111" charset="0"/>
              <a:ea typeface="ＭＳ Ｐゴシック" pitchFamily="-111" charset="-128"/>
              <a:cs typeface="ＭＳ Ｐゴシック" pitchFamily="-111" charset="-128"/>
            </a:endParaRPr>
          </a:p>
        </p:txBody>
      </p:sp>
      <p:sp>
        <p:nvSpPr>
          <p:cNvPr id="66662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Composition Encoding</a:t>
            </a:r>
          </a:p>
        </p:txBody>
      </p:sp>
      <p:sp>
        <p:nvSpPr>
          <p:cNvPr id="66663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Consider (p </a:t>
            </a:r>
            <a:r>
              <a:rPr lang="en-US">
                <a:ea typeface="ＭＳ Ｐゴシック" pitchFamily="-111" charset="-128"/>
                <a:cs typeface="ＭＳ Ｐゴシック" pitchFamily="-111" charset="-128"/>
                <a:sym typeface="Symbol" pitchFamily="-111" charset="2"/>
              </a:rPr>
              <a:t> p),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p) ), </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p) ) ), …</a:t>
            </a:r>
          </a:p>
          <a:p>
            <a:pPr lvl="1" eaLnBrk="1" hangingPunct="1"/>
            <a:r>
              <a:rPr lang="en-US">
                <a:sym typeface="Symbol" pitchFamily="-111" charset="2"/>
              </a:rPr>
              <a:t>No form is a substitution instance of any of the other, so they can’t be confused</a:t>
            </a:r>
          </a:p>
          <a:p>
            <a:pPr lvl="1" eaLnBrk="1" hangingPunct="1"/>
            <a:r>
              <a:rPr lang="en-US">
                <a:sym typeface="Symbol" pitchFamily="-111" charset="2"/>
              </a:rPr>
              <a:t>All are tautologies</a:t>
            </a:r>
          </a:p>
          <a:p>
            <a:pPr eaLnBrk="1" hangingPunct="1"/>
            <a:r>
              <a:rPr lang="en-US">
                <a:ea typeface="ＭＳ Ｐゴシック" pitchFamily="-111" charset="-128"/>
                <a:cs typeface="ＭＳ Ｐゴシック" pitchFamily="-111" charset="-128"/>
                <a:sym typeface="Symbol" pitchFamily="-111" charset="2"/>
              </a:rPr>
              <a:t>Consider ((X  Y)  Y)</a:t>
            </a:r>
          </a:p>
          <a:p>
            <a:pPr lvl="1" eaLnBrk="1" hangingPunct="1"/>
            <a:r>
              <a:rPr lang="en-US">
                <a:sym typeface="Symbol" pitchFamily="-111" charset="2"/>
              </a:rPr>
              <a:t>This is just X  Y</a:t>
            </a:r>
          </a:p>
        </p:txBody>
      </p:sp>
    </p:spTree>
    <p:extLst>
      <p:ext uri="{BB962C8B-B14F-4D97-AF65-F5344CB8AC3E}">
        <p14:creationId xmlns:p14="http://schemas.microsoft.com/office/powerpoint/2010/main" val="2082087963"/>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Date Placeholder 3"/>
          <p:cNvSpPr>
            <a:spLocks noGrp="1"/>
          </p:cNvSpPr>
          <p:nvPr>
            <p:ph type="dt" sz="quarter" idx="10"/>
          </p:nvPr>
        </p:nvSpPr>
        <p:spPr>
          <a:noFill/>
        </p:spPr>
        <p:txBody>
          <a:bodyPr/>
          <a:lstStyle/>
          <a:p>
            <a:fld id="{3A51F19A-670A-494B-B454-0FAC7E42266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6867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8676" name="Slide Number Placeholder 5"/>
          <p:cNvSpPr>
            <a:spLocks noGrp="1"/>
          </p:cNvSpPr>
          <p:nvPr>
            <p:ph type="sldNum" sz="quarter" idx="12"/>
          </p:nvPr>
        </p:nvSpPr>
        <p:spPr>
          <a:noFill/>
        </p:spPr>
        <p:txBody>
          <a:bodyPr/>
          <a:lstStyle/>
          <a:p>
            <a:fld id="{22E6C6E1-DD6B-1949-83A0-2CC12376C9AF}" type="slidenum">
              <a:rPr lang="en-US">
                <a:latin typeface="Arial" pitchFamily="-111" charset="0"/>
                <a:ea typeface="ＭＳ Ｐゴシック" pitchFamily="-111" charset="-128"/>
                <a:cs typeface="ＭＳ Ｐゴシック" pitchFamily="-111" charset="-128"/>
              </a:rPr>
              <a:pPr/>
              <a:t>501</a:t>
            </a:fld>
            <a:endParaRPr lang="en-US">
              <a:latin typeface="Arial" pitchFamily="-111" charset="0"/>
              <a:ea typeface="ＭＳ Ｐゴシック" pitchFamily="-111" charset="-128"/>
              <a:cs typeface="ＭＳ Ｐゴシック" pitchFamily="-111" charset="-128"/>
            </a:endParaRPr>
          </a:p>
        </p:txBody>
      </p:sp>
      <p:sp>
        <p:nvSpPr>
          <p:cNvPr id="66867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Encoding</a:t>
            </a:r>
          </a:p>
        </p:txBody>
      </p:sp>
      <p:sp>
        <p:nvSpPr>
          <p:cNvPr id="668678" name="Rectangle 3"/>
          <p:cNvSpPr>
            <a:spLocks noGrp="1" noChangeArrowheads="1"/>
          </p:cNvSpPr>
          <p:nvPr>
            <p:ph type="body" idx="1"/>
          </p:nvPr>
        </p:nvSpPr>
        <p:spPr/>
        <p:txBody>
          <a:bodyPr/>
          <a:lstStyle/>
          <a:p>
            <a:pPr eaLnBrk="1" hangingPunct="1"/>
            <a:r>
              <a:rPr lang="en-US" sz="2400">
                <a:ea typeface="ＭＳ Ｐゴシック" pitchFamily="-111" charset="-128"/>
                <a:cs typeface="ＭＳ Ｐゴシック" pitchFamily="-111" charset="-128"/>
              </a:rPr>
              <a:t>Use (p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of bottom of stack</a:t>
            </a:r>
          </a:p>
          <a:p>
            <a:pPr eaLnBrk="1" hangingPunct="1"/>
            <a:r>
              <a:rPr lang="en-US" sz="2400">
                <a:ea typeface="ＭＳ Ｐゴシック" pitchFamily="-111" charset="-128"/>
                <a:cs typeface="ＭＳ Ｐゴシック" pitchFamily="-111" charset="-128"/>
                <a:sym typeface="Symbol" pitchFamily="-111" charset="2"/>
              </a:rPr>
              <a:t>Use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for letter 0</a:t>
            </a:r>
          </a:p>
          <a:p>
            <a:pPr eaLnBrk="1" hangingPunct="1"/>
            <a:r>
              <a:rPr lang="en-US" sz="2400">
                <a:ea typeface="ＭＳ Ｐゴシック" pitchFamily="-111" charset="-128"/>
                <a:cs typeface="ＭＳ Ｐゴシック" pitchFamily="-111" charset="-128"/>
                <a:sym typeface="Symbol" pitchFamily="-111" charset="2"/>
              </a:rPr>
              <a:t>Use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for 1</a:t>
            </a:r>
          </a:p>
          <a:p>
            <a:pPr eaLnBrk="1" hangingPunct="1"/>
            <a:r>
              <a:rPr lang="en-US" sz="2400">
                <a:ea typeface="ＭＳ Ｐゴシック" pitchFamily="-111" charset="-128"/>
                <a:cs typeface="ＭＳ Ｐゴシック" pitchFamily="-111" charset="-128"/>
                <a:sym typeface="Symbol" pitchFamily="-111" charset="2"/>
              </a:rPr>
              <a:t>Etc.</a:t>
            </a:r>
          </a:p>
          <a:p>
            <a:pPr eaLnBrk="1" hangingPunct="1"/>
            <a:r>
              <a:rPr lang="en-US" sz="2400">
                <a:ea typeface="ＭＳ Ｐゴシック" pitchFamily="-111" charset="-128"/>
                <a:cs typeface="ＭＳ Ｐゴシック" pitchFamily="-111" charset="-128"/>
                <a:sym typeface="Symbol" pitchFamily="-111" charset="2"/>
              </a:rPr>
              <a:t>String 01 (reading top to bottom of stack) is</a:t>
            </a:r>
          </a:p>
          <a:p>
            <a:pPr lvl="1" eaLnBrk="1" hangingPunct="1"/>
            <a:r>
              <a:rPr lang="en-US" sz="2000">
                <a:sym typeface="Symbol" pitchFamily="-111" charset="2"/>
              </a:rPr>
              <a:t> </a:t>
            </a:r>
            <a:r>
              <a:rPr lang="en-US" sz="2000">
                <a:solidFill>
                  <a:schemeClr val="hlink"/>
                </a:solidFill>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sym typeface="Symbol" pitchFamily="-111" charset="2"/>
              </a:rPr>
              <a:t> ) ) )</a:t>
            </a:r>
            <a:r>
              <a:rPr lang="en-US" sz="2000"/>
              <a:t> </a:t>
            </a:r>
            <a:r>
              <a:rPr lang="en-US" sz="2000">
                <a:solidFill>
                  <a:schemeClr val="hlink"/>
                </a:solidFill>
                <a:sym typeface="Symbol" pitchFamily="-111" charset="2"/>
              </a:rPr>
              <a:t></a:t>
            </a:r>
            <a:r>
              <a:rPr lang="en-US" sz="2000">
                <a:sym typeface="Symbol" pitchFamily="-111" charset="2"/>
              </a:rPr>
              <a:t> </a:t>
            </a:r>
            <a:br>
              <a:rPr lang="en-US" sz="2000">
                <a:sym typeface="Symbol" pitchFamily="-111" charset="2"/>
              </a:rPr>
            </a:br>
            <a:r>
              <a:rPr lang="en-US" sz="2000">
                <a:sym typeface="Symbol" pitchFamily="-111" charset="2"/>
              </a:rPr>
              <a:t>   </a:t>
            </a:r>
            <a:r>
              <a:rPr lang="en-US" sz="2000">
                <a:solidFill>
                  <a:schemeClr val="hlink"/>
                </a:solidFill>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latin typeface="Symbol" pitchFamily="-111" charset="2"/>
                <a:sym typeface="Symbol" pitchFamily="-111" charset="2"/>
              </a:rPr>
              <a:t></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sym typeface="Symbol" pitchFamily="-111" charset="2"/>
              </a:rPr>
              <a:t> ) ) )</a:t>
            </a:r>
            <a:r>
              <a:rPr lang="en-US" sz="2000"/>
              <a:t> </a:t>
            </a:r>
            <a:r>
              <a:rPr lang="en-US" sz="2000">
                <a:solidFill>
                  <a:schemeClr val="hlink"/>
                </a:solidFill>
                <a:sym typeface="Symbol" pitchFamily="-111" charset="2"/>
              </a:rPr>
              <a:t></a:t>
            </a:r>
            <a:r>
              <a:rPr lang="en-US" sz="2000">
                <a:sym typeface="Symbol" pitchFamily="-111" charset="2"/>
              </a:rPr>
              <a:t> </a:t>
            </a:r>
            <a:br>
              <a:rPr lang="en-US" sz="2000">
                <a:sym typeface="Symbol" pitchFamily="-111" charset="2"/>
              </a:rPr>
            </a:br>
            <a:r>
              <a:rPr lang="en-US" sz="2000">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t> </a:t>
            </a:r>
            <a:r>
              <a:rPr lang="en-US" sz="2000">
                <a:solidFill>
                  <a:srgbClr val="0000FF"/>
                </a:solidFill>
                <a:sym typeface="Symbol" pitchFamily="-111" charset="2"/>
              </a:rPr>
              <a:t></a:t>
            </a:r>
            <a:r>
              <a:rPr lang="en-US" sz="2000">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t> </a:t>
            </a:r>
            <a:r>
              <a:rPr lang="en-US" sz="2000">
                <a:sym typeface="Symbol" pitchFamily="-111" charset="2"/>
              </a:rPr>
              <a:t> </a:t>
            </a:r>
            <a:r>
              <a:rPr lang="en-US" sz="2000">
                <a:solidFill>
                  <a:srgbClr val="0000FF"/>
                </a:solidFill>
              </a:rPr>
              <a:t>(</a:t>
            </a:r>
            <a:r>
              <a:rPr lang="en-US" sz="2000"/>
              <a:t> </a:t>
            </a:r>
            <a:r>
              <a:rPr lang="en-US" sz="2000">
                <a:solidFill>
                  <a:srgbClr val="993366"/>
                </a:solidFill>
              </a:rPr>
              <a:t>(p </a:t>
            </a:r>
            <a:r>
              <a:rPr lang="en-US" sz="2000">
                <a:solidFill>
                  <a:srgbClr val="993366"/>
                </a:solidFill>
                <a:sym typeface="Symbol" pitchFamily="-111" charset="2"/>
              </a:rPr>
              <a:t> p)</a:t>
            </a:r>
            <a:r>
              <a:rPr lang="en-US" sz="2000"/>
              <a:t> </a:t>
            </a:r>
            <a:r>
              <a:rPr lang="en-US" sz="2000">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ym typeface="Symbol" pitchFamily="-111" charset="2"/>
              </a:rPr>
              <a:t> </a:t>
            </a:r>
            <a:r>
              <a:rPr lang="en-US" sz="2000">
                <a:solidFill>
                  <a:srgbClr val="0000FF"/>
                </a:solidFill>
                <a:sym typeface="Symbol" pitchFamily="-111" charset="2"/>
              </a:rPr>
              <a:t>) ) )</a:t>
            </a:r>
            <a:r>
              <a:rPr lang="en-US" sz="2000">
                <a:sym typeface="Symbol" pitchFamily="-111" charset="2"/>
              </a:rPr>
              <a:t> </a:t>
            </a:r>
            <a:r>
              <a:rPr lang="en-US" sz="2000">
                <a:solidFill>
                  <a:schemeClr val="hlink"/>
                </a:solidFill>
                <a:sym typeface="Symbol" pitchFamily="-111" charset="2"/>
              </a:rPr>
              <a:t>) )</a:t>
            </a:r>
          </a:p>
        </p:txBody>
      </p:sp>
    </p:spTree>
    <p:extLst>
      <p:ext uri="{BB962C8B-B14F-4D97-AF65-F5344CB8AC3E}">
        <p14:creationId xmlns:p14="http://schemas.microsoft.com/office/powerpoint/2010/main" val="3959860992"/>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Encoding</a:t>
            </a:r>
          </a:p>
        </p:txBody>
      </p:sp>
      <p:sp>
        <p:nvSpPr>
          <p:cNvPr id="4" name="Content Placeholder 3"/>
          <p:cNvSpPr>
            <a:spLocks noGrp="1"/>
          </p:cNvSpPr>
          <p:nvPr>
            <p:ph idx="1"/>
          </p:nvPr>
        </p:nvSpPr>
        <p:spPr/>
        <p:txBody>
          <a:bodyPr/>
          <a:lstStyle/>
          <a:p>
            <a:pPr marL="0" indent="0">
              <a:buNone/>
            </a:pPr>
            <a:r>
              <a:rPr lang="en-US" sz="2400" b="1" i="1" dirty="0">
                <a:sym typeface="Symbol"/>
              </a:rPr>
              <a:t></a:t>
            </a:r>
            <a:r>
              <a:rPr lang="en-US" sz="2400" b="1" i="1" dirty="0"/>
              <a:t>(p) abbreviates [p </a:t>
            </a:r>
            <a:r>
              <a:rPr lang="en-US" sz="2400" b="1" i="1" dirty="0">
                <a:sym typeface="Symbol"/>
              </a:rPr>
              <a:t> p]</a:t>
            </a:r>
          </a:p>
          <a:p>
            <a:pPr marL="0" indent="0">
              <a:buNone/>
            </a:pPr>
            <a:r>
              <a:rPr lang="en-US" sz="2400" b="1" dirty="0">
                <a:sym typeface="Symbol"/>
              </a:rPr>
              <a:t></a:t>
            </a:r>
            <a:r>
              <a:rPr lang="en-US" sz="2400" b="1" baseline="-25000" dirty="0">
                <a:sym typeface="Symbol"/>
              </a:rPr>
              <a:t>0</a:t>
            </a:r>
            <a:r>
              <a:rPr lang="en-US" sz="2400" b="1" i="1" dirty="0">
                <a:sym typeface="Symbol"/>
              </a:rPr>
              <a:t>(p) is [p  </a:t>
            </a:r>
            <a:r>
              <a:rPr lang="en-US" sz="2400" b="1" i="1" dirty="0"/>
              <a:t>(p)] which is </a:t>
            </a:r>
            <a:r>
              <a:rPr lang="en-US" sz="2400" b="1" i="1" dirty="0">
                <a:sym typeface="Symbol"/>
              </a:rPr>
              <a:t>[p  [</a:t>
            </a:r>
            <a:r>
              <a:rPr lang="en-US" sz="2400" b="1" i="1" dirty="0"/>
              <a:t>p </a:t>
            </a:r>
            <a:r>
              <a:rPr lang="en-US" sz="2400" b="1" i="1" dirty="0">
                <a:sym typeface="Symbol"/>
              </a:rPr>
              <a:t> p]]</a:t>
            </a:r>
          </a:p>
          <a:p>
            <a:pPr marL="0" indent="0">
              <a:buNone/>
            </a:pPr>
            <a:r>
              <a:rPr lang="en-US" sz="2400" b="1" dirty="0">
                <a:sym typeface="Symbol"/>
              </a:rPr>
              <a:t></a:t>
            </a:r>
            <a:r>
              <a:rPr lang="en-US" sz="2400" b="1" baseline="-25000" dirty="0">
                <a:sym typeface="Symbol"/>
              </a:rPr>
              <a:t>1</a:t>
            </a:r>
            <a:r>
              <a:rPr lang="en-US" sz="2400" b="1" i="1" dirty="0">
                <a:sym typeface="Symbol"/>
              </a:rPr>
              <a:t>(p) is [p  </a:t>
            </a:r>
            <a:r>
              <a:rPr lang="en-US" sz="2400" b="1" dirty="0">
                <a:sym typeface="Symbol"/>
              </a:rPr>
              <a:t></a:t>
            </a:r>
            <a:r>
              <a:rPr lang="en-US" sz="2400" b="1" baseline="-25000" dirty="0">
                <a:sym typeface="Symbol"/>
              </a:rPr>
              <a:t>0</a:t>
            </a:r>
            <a:r>
              <a:rPr lang="en-US" sz="2400" b="1" i="1" dirty="0">
                <a:sym typeface="Symbol"/>
              </a:rPr>
              <a:t>(p)</a:t>
            </a:r>
            <a:r>
              <a:rPr lang="en-US" sz="2400" b="1" i="1" dirty="0"/>
              <a:t>]</a:t>
            </a:r>
            <a:endParaRPr lang="en-US" sz="2400" b="1" i="1" dirty="0">
              <a:sym typeface="Symbol"/>
            </a:endParaRPr>
          </a:p>
          <a:p>
            <a:pPr marL="0" indent="0">
              <a:buNone/>
            </a:pPr>
            <a:r>
              <a:rPr lang="en-US" sz="2400" b="1" dirty="0">
                <a:sym typeface="Symbol"/>
              </a:rPr>
              <a:t></a:t>
            </a:r>
            <a:r>
              <a:rPr lang="en-US" sz="2400" b="1" baseline="-25000" dirty="0">
                <a:sym typeface="Symbol"/>
              </a:rPr>
              <a:t>1</a:t>
            </a:r>
            <a:r>
              <a:rPr lang="en-US" sz="2400" b="1" i="1" dirty="0">
                <a:sym typeface="Symbol"/>
              </a:rPr>
              <a:t>(p) is [p  </a:t>
            </a:r>
            <a:r>
              <a:rPr lang="en-US" sz="2400" b="1" dirty="0">
                <a:sym typeface="Symbol"/>
              </a:rPr>
              <a:t></a:t>
            </a:r>
            <a:r>
              <a:rPr lang="en-US" sz="2400" b="1" baseline="-25000" dirty="0">
                <a:sym typeface="Symbol"/>
              </a:rPr>
              <a:t>1</a:t>
            </a:r>
            <a:r>
              <a:rPr lang="en-US" sz="2400" b="1" i="1" dirty="0">
                <a:sym typeface="Symbol"/>
              </a:rPr>
              <a:t>(p)</a:t>
            </a:r>
            <a:r>
              <a:rPr lang="en-US" sz="2400" b="1" i="1" dirty="0"/>
              <a:t>]</a:t>
            </a:r>
          </a:p>
          <a:p>
            <a:pPr marL="0" indent="0">
              <a:buNone/>
            </a:pPr>
            <a:r>
              <a:rPr lang="en-US" sz="2400" b="1" dirty="0">
                <a:sym typeface="Symbol"/>
              </a:rPr>
              <a:t></a:t>
            </a:r>
            <a:r>
              <a:rPr lang="en-US" sz="2400" b="1" baseline="-25000" dirty="0">
                <a:sym typeface="Symbol"/>
              </a:rPr>
              <a:t>2</a:t>
            </a:r>
            <a:r>
              <a:rPr lang="en-US" sz="2400" b="1" i="1" dirty="0">
                <a:sym typeface="Symbol"/>
              </a:rPr>
              <a:t>(p) is [p  </a:t>
            </a:r>
            <a:r>
              <a:rPr lang="en-US" sz="2400" b="1" dirty="0">
                <a:sym typeface="Symbol"/>
              </a:rPr>
              <a:t></a:t>
            </a:r>
            <a:r>
              <a:rPr lang="en-US" sz="2400" b="1" baseline="-25000" dirty="0">
                <a:sym typeface="Symbol"/>
              </a:rPr>
              <a:t>1 </a:t>
            </a:r>
            <a:r>
              <a:rPr lang="en-US" sz="2400" b="1" i="1" dirty="0">
                <a:sym typeface="Symbol"/>
              </a:rPr>
              <a:t>(p)</a:t>
            </a:r>
            <a:r>
              <a:rPr lang="en-US" sz="2400" b="1" i="1" dirty="0"/>
              <a:t>]</a:t>
            </a:r>
            <a:endParaRPr lang="en-US" sz="2400" b="1" i="1" dirty="0">
              <a:sym typeface="Symbol"/>
            </a:endParaRPr>
          </a:p>
          <a:p>
            <a:pPr marL="0" indent="0">
              <a:buNone/>
            </a:pPr>
            <a:r>
              <a:rPr lang="en-US" sz="2400" b="1" dirty="0">
                <a:sym typeface="Symbol"/>
              </a:rPr>
              <a:t></a:t>
            </a:r>
            <a:r>
              <a:rPr lang="en-US" sz="2400" b="1" baseline="-25000" dirty="0">
                <a:sym typeface="Symbol"/>
              </a:rPr>
              <a:t>3</a:t>
            </a:r>
            <a:r>
              <a:rPr lang="en-US" sz="2400" b="1" i="1" dirty="0">
                <a:sym typeface="Symbol"/>
              </a:rPr>
              <a:t>(p) is [p  </a:t>
            </a:r>
            <a:r>
              <a:rPr lang="en-US" sz="2400" b="1" dirty="0">
                <a:sym typeface="Symbol"/>
              </a:rPr>
              <a:t></a:t>
            </a:r>
            <a:r>
              <a:rPr lang="en-US" sz="2400" b="1" baseline="-25000" dirty="0">
                <a:sym typeface="Symbol"/>
              </a:rPr>
              <a:t>2 </a:t>
            </a:r>
            <a:r>
              <a:rPr lang="en-US" sz="2400" b="1" i="1" dirty="0">
                <a:sym typeface="Symbol"/>
              </a:rPr>
              <a:t>(p)</a:t>
            </a:r>
            <a:r>
              <a:rPr lang="en-US" sz="2400" b="1" i="1" dirty="0"/>
              <a:t>]</a:t>
            </a:r>
            <a:endParaRPr lang="en-US" sz="2400" b="1" i="1" dirty="0">
              <a:sym typeface="Symbol"/>
            </a:endParaRPr>
          </a:p>
          <a:p>
            <a:pPr marL="0" indent="0">
              <a:buNone/>
            </a:pPr>
            <a:r>
              <a:rPr lang="en-US" sz="2400" b="1" dirty="0">
                <a:sym typeface="Symbol"/>
              </a:rPr>
              <a:t></a:t>
            </a:r>
            <a:r>
              <a:rPr lang="en-US" sz="2400" b="1" baseline="-25000" dirty="0">
                <a:sym typeface="Symbol"/>
              </a:rPr>
              <a:t>1</a:t>
            </a:r>
            <a:r>
              <a:rPr lang="en-US" sz="2400" b="1" i="1" dirty="0">
                <a:sym typeface="Symbol"/>
              </a:rPr>
              <a:t>(p) is [p  </a:t>
            </a:r>
            <a:r>
              <a:rPr lang="en-US" sz="2400" b="1" dirty="0">
                <a:sym typeface="Symbol"/>
              </a:rPr>
              <a:t></a:t>
            </a:r>
            <a:r>
              <a:rPr lang="en-US" sz="2400" b="1" baseline="-25000" dirty="0">
                <a:sym typeface="Symbol"/>
              </a:rPr>
              <a:t>3 </a:t>
            </a:r>
            <a:r>
              <a:rPr lang="en-US" sz="2400" b="1" i="1" dirty="0">
                <a:sym typeface="Symbol"/>
              </a:rPr>
              <a:t>(p)</a:t>
            </a:r>
            <a:r>
              <a:rPr lang="en-US" sz="2400" b="1" i="1" dirty="0"/>
              <a:t>]</a:t>
            </a:r>
          </a:p>
          <a:p>
            <a:pPr marL="0" indent="0">
              <a:buNone/>
            </a:pPr>
            <a:r>
              <a:rPr lang="en-US" sz="2400" b="1" dirty="0">
                <a:sym typeface="Symbol"/>
              </a:rPr>
              <a:t></a:t>
            </a:r>
            <a:r>
              <a:rPr lang="en-US" sz="2400" b="1" baseline="-25000" dirty="0">
                <a:sym typeface="Symbol"/>
              </a:rPr>
              <a:t>2</a:t>
            </a:r>
            <a:r>
              <a:rPr lang="en-US" sz="2400" b="1" i="1" dirty="0">
                <a:sym typeface="Symbol"/>
              </a:rPr>
              <a:t>(p) is [p  </a:t>
            </a:r>
            <a:r>
              <a:rPr lang="en-US" sz="2400" b="1" dirty="0">
                <a:sym typeface="Symbol"/>
              </a:rPr>
              <a:t></a:t>
            </a:r>
            <a:r>
              <a:rPr lang="en-US" sz="2400" b="1" baseline="-25000" dirty="0">
                <a:sym typeface="Symbol"/>
              </a:rPr>
              <a:t>1 </a:t>
            </a:r>
            <a:r>
              <a:rPr lang="en-US" sz="2400" b="1" i="1" dirty="0">
                <a:sym typeface="Symbol"/>
              </a:rPr>
              <a:t>(p)</a:t>
            </a:r>
            <a:r>
              <a:rPr lang="en-US" sz="2400" b="1" i="1" dirty="0"/>
              <a:t>]</a:t>
            </a:r>
          </a:p>
          <a:p>
            <a:pPr marL="0" indent="0">
              <a:buNone/>
            </a:pPr>
            <a:r>
              <a:rPr lang="en-US" sz="2400" b="1" i="1" dirty="0">
                <a:sym typeface="Symbol"/>
              </a:rPr>
              <a:t>…</a:t>
            </a:r>
          </a:p>
          <a:p>
            <a:pPr marL="0" indent="0">
              <a:buNone/>
            </a:pPr>
            <a:r>
              <a:rPr lang="en-US" sz="2400" b="1" dirty="0">
                <a:sym typeface="Symbol"/>
              </a:rPr>
              <a:t></a:t>
            </a:r>
            <a:r>
              <a:rPr lang="en-US" sz="2400" b="1" baseline="-25000" dirty="0">
                <a:sym typeface="Symbol"/>
              </a:rPr>
              <a:t>m</a:t>
            </a:r>
            <a:r>
              <a:rPr lang="en-US" sz="2400" b="1" i="1" dirty="0">
                <a:sym typeface="Symbol"/>
              </a:rPr>
              <a:t>(p) is [p  </a:t>
            </a:r>
            <a:r>
              <a:rPr lang="en-US" sz="2400" b="1" dirty="0">
                <a:sym typeface="Symbol"/>
              </a:rPr>
              <a:t></a:t>
            </a:r>
            <a:r>
              <a:rPr lang="en-US" sz="2400" b="1" baseline="-25000" dirty="0">
                <a:sym typeface="Symbol"/>
              </a:rPr>
              <a:t>m-1 </a:t>
            </a:r>
            <a:r>
              <a:rPr lang="en-US" sz="2400" b="1" i="1" dirty="0">
                <a:sym typeface="Symbol"/>
              </a:rPr>
              <a:t>(p)</a:t>
            </a:r>
            <a:r>
              <a:rPr lang="en-US" sz="2400" b="1" i="1" dirty="0"/>
              <a:t>]</a:t>
            </a:r>
          </a:p>
          <a:p>
            <a:pPr marL="0" indent="0">
              <a:buNone/>
            </a:pPr>
            <a:endParaRPr lang="en-US" sz="2400" b="1" i="1" dirty="0">
              <a:sym typeface="Symbol"/>
            </a:endParaRPr>
          </a:p>
          <a:p>
            <a:pPr marL="0" indent="0">
              <a:buNone/>
            </a:pPr>
            <a:endParaRPr lang="en-US" sz="2400" b="1" i="1" dirty="0">
              <a:sym typeface="Symbol"/>
            </a:endParaRPr>
          </a:p>
        </p:txBody>
      </p:sp>
      <p:sp>
        <p:nvSpPr>
          <p:cNvPr id="670722" name="Date Placeholder 3"/>
          <p:cNvSpPr>
            <a:spLocks noGrp="1"/>
          </p:cNvSpPr>
          <p:nvPr>
            <p:ph type="dt" sz="half" idx="10"/>
          </p:nvPr>
        </p:nvSpPr>
        <p:spPr>
          <a:noFill/>
        </p:spPr>
        <p:txBody>
          <a:bodyPr/>
          <a:lstStyle/>
          <a:p>
            <a:fld id="{9C1554D0-01C7-AC4D-BC92-8083D3F818B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7072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70724" name="Slide Number Placeholder 5"/>
          <p:cNvSpPr>
            <a:spLocks noGrp="1"/>
          </p:cNvSpPr>
          <p:nvPr>
            <p:ph type="sldNum" sz="quarter" idx="12"/>
          </p:nvPr>
        </p:nvSpPr>
        <p:spPr>
          <a:noFill/>
        </p:spPr>
        <p:txBody>
          <a:bodyPr/>
          <a:lstStyle/>
          <a:p>
            <a:fld id="{D571C608-E79C-B64B-823D-267A42637ABA}" type="slidenum">
              <a:rPr lang="en-US">
                <a:latin typeface="Arial" pitchFamily="-111" charset="0"/>
                <a:ea typeface="ＭＳ Ｐゴシック" pitchFamily="-111" charset="-128"/>
                <a:cs typeface="ＭＳ Ｐゴシック" pitchFamily="-111" charset="-128"/>
              </a:rPr>
              <a:pPr/>
              <a:t>502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43817253"/>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Date Placeholder 3"/>
          <p:cNvSpPr>
            <a:spLocks noGrp="1"/>
          </p:cNvSpPr>
          <p:nvPr>
            <p:ph type="dt" sz="quarter" idx="10"/>
          </p:nvPr>
        </p:nvSpPr>
        <p:spPr>
          <a:noFill/>
        </p:spPr>
        <p:txBody>
          <a:bodyPr/>
          <a:lstStyle/>
          <a:p>
            <a:fld id="{8CC043B0-74AA-2348-B0E9-DCA224C7B65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7277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72772" name="Slide Number Placeholder 5"/>
          <p:cNvSpPr>
            <a:spLocks noGrp="1"/>
          </p:cNvSpPr>
          <p:nvPr>
            <p:ph type="sldNum" sz="quarter" idx="12"/>
          </p:nvPr>
        </p:nvSpPr>
        <p:spPr>
          <a:noFill/>
        </p:spPr>
        <p:txBody>
          <a:bodyPr/>
          <a:lstStyle/>
          <a:p>
            <a:fld id="{64DF7060-972D-A149-89AC-5987D9085642}" type="slidenum">
              <a:rPr lang="en-US">
                <a:latin typeface="Arial" pitchFamily="-111" charset="0"/>
                <a:ea typeface="ＭＳ Ｐゴシック" pitchFamily="-111" charset="-128"/>
                <a:cs typeface="ＭＳ Ｐゴシック" pitchFamily="-111" charset="-128"/>
              </a:rPr>
              <a:pPr/>
              <a:t>503</a:t>
            </a:fld>
            <a:endParaRPr lang="en-US">
              <a:latin typeface="Arial" pitchFamily="-111" charset="0"/>
              <a:ea typeface="ＭＳ Ｐゴシック" pitchFamily="-111" charset="-128"/>
              <a:cs typeface="ＭＳ Ｐゴシック" pitchFamily="-111" charset="-128"/>
            </a:endParaRPr>
          </a:p>
        </p:txBody>
      </p:sp>
      <p:sp>
        <p:nvSpPr>
          <p:cNvPr id="67277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Creating Terminal IDs</a:t>
            </a:r>
          </a:p>
        </p:txBody>
      </p:sp>
      <p:pic>
        <p:nvPicPr>
          <p:cNvPr id="672774" name="Picture 4"/>
          <p:cNvPicPr>
            <a:picLocks noChangeAspect="1" noChangeArrowheads="1"/>
          </p:cNvPicPr>
          <p:nvPr/>
        </p:nvPicPr>
        <p:blipFill>
          <a:blip r:embed="rId3" cstate="print"/>
          <a:srcRect/>
          <a:stretch>
            <a:fillRect/>
          </a:stretch>
        </p:blipFill>
        <p:spPr bwMode="auto">
          <a:xfrm>
            <a:off x="228600" y="1971675"/>
            <a:ext cx="8839200" cy="2867025"/>
          </a:xfrm>
          <a:prstGeom prst="rect">
            <a:avLst/>
          </a:prstGeom>
          <a:noFill/>
          <a:ln w="9525">
            <a:noFill/>
            <a:miter lim="800000"/>
            <a:headEnd/>
            <a:tailEnd/>
          </a:ln>
        </p:spPr>
      </p:pic>
    </p:spTree>
    <p:extLst>
      <p:ext uri="{BB962C8B-B14F-4D97-AF65-F5344CB8AC3E}">
        <p14:creationId xmlns:p14="http://schemas.microsoft.com/office/powerpoint/2010/main" val="1721345239"/>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Date Placeholder 3"/>
          <p:cNvSpPr>
            <a:spLocks noGrp="1"/>
          </p:cNvSpPr>
          <p:nvPr>
            <p:ph type="dt" sz="quarter" idx="10"/>
          </p:nvPr>
        </p:nvSpPr>
        <p:spPr>
          <a:noFill/>
        </p:spPr>
        <p:txBody>
          <a:bodyPr/>
          <a:lstStyle/>
          <a:p>
            <a:fld id="{A528AA83-0059-F147-BED6-A2EF9D308B1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7481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74820" name="Slide Number Placeholder 5"/>
          <p:cNvSpPr>
            <a:spLocks noGrp="1"/>
          </p:cNvSpPr>
          <p:nvPr>
            <p:ph type="sldNum" sz="quarter" idx="12"/>
          </p:nvPr>
        </p:nvSpPr>
        <p:spPr>
          <a:noFill/>
        </p:spPr>
        <p:txBody>
          <a:bodyPr/>
          <a:lstStyle/>
          <a:p>
            <a:fld id="{7DAFD957-060F-BD4A-A206-042B85C73447}" type="slidenum">
              <a:rPr lang="en-US">
                <a:latin typeface="Arial" pitchFamily="-111" charset="0"/>
                <a:ea typeface="ＭＳ Ｐゴシック" pitchFamily="-111" charset="-128"/>
                <a:cs typeface="ＭＳ Ｐゴシック" pitchFamily="-111" charset="-128"/>
              </a:rPr>
              <a:pPr/>
              <a:t>504</a:t>
            </a:fld>
            <a:endParaRPr lang="en-US">
              <a:latin typeface="Arial" pitchFamily="-111" charset="0"/>
              <a:ea typeface="ＭＳ Ｐゴシック" pitchFamily="-111" charset="-128"/>
              <a:cs typeface="ＭＳ Ｐゴシック" pitchFamily="-111" charset="-128"/>
            </a:endParaRPr>
          </a:p>
        </p:txBody>
      </p:sp>
      <p:sp>
        <p:nvSpPr>
          <p:cNvPr id="67482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Reversing Print and Left</a:t>
            </a:r>
          </a:p>
        </p:txBody>
      </p:sp>
      <p:pic>
        <p:nvPicPr>
          <p:cNvPr id="674822" name="Picture 6"/>
          <p:cNvPicPr>
            <a:picLocks noChangeAspect="1" noChangeArrowheads="1"/>
          </p:cNvPicPr>
          <p:nvPr/>
        </p:nvPicPr>
        <p:blipFill>
          <a:blip r:embed="rId3" cstate="print"/>
          <a:srcRect/>
          <a:stretch>
            <a:fillRect/>
          </a:stretch>
        </p:blipFill>
        <p:spPr bwMode="auto">
          <a:xfrm>
            <a:off x="990600" y="1490663"/>
            <a:ext cx="7162800" cy="3876675"/>
          </a:xfrm>
          <a:prstGeom prst="rect">
            <a:avLst/>
          </a:prstGeom>
          <a:noFill/>
          <a:ln w="9525">
            <a:noFill/>
            <a:miter lim="800000"/>
            <a:headEnd/>
            <a:tailEnd/>
          </a:ln>
        </p:spPr>
      </p:pic>
    </p:spTree>
    <p:extLst>
      <p:ext uri="{BB962C8B-B14F-4D97-AF65-F5344CB8AC3E}">
        <p14:creationId xmlns:p14="http://schemas.microsoft.com/office/powerpoint/2010/main" val="4141664133"/>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Date Placeholder 3"/>
          <p:cNvSpPr>
            <a:spLocks noGrp="1"/>
          </p:cNvSpPr>
          <p:nvPr>
            <p:ph type="dt" sz="quarter" idx="10"/>
          </p:nvPr>
        </p:nvSpPr>
        <p:spPr>
          <a:noFill/>
        </p:spPr>
        <p:txBody>
          <a:bodyPr/>
          <a:lstStyle/>
          <a:p>
            <a:fld id="{F391866A-8175-E045-BD2D-B5ECE212CFA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7686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EECS</a:t>
            </a:r>
          </a:p>
        </p:txBody>
      </p:sp>
      <p:sp>
        <p:nvSpPr>
          <p:cNvPr id="676868" name="Slide Number Placeholder 5"/>
          <p:cNvSpPr>
            <a:spLocks noGrp="1"/>
          </p:cNvSpPr>
          <p:nvPr>
            <p:ph type="sldNum" sz="quarter" idx="12"/>
          </p:nvPr>
        </p:nvSpPr>
        <p:spPr>
          <a:noFill/>
        </p:spPr>
        <p:txBody>
          <a:bodyPr/>
          <a:lstStyle/>
          <a:p>
            <a:fld id="{C9866601-F0E0-0345-88D4-80FB5C60C3FA}" type="slidenum">
              <a:rPr lang="en-US">
                <a:latin typeface="Arial" pitchFamily="-111" charset="0"/>
                <a:ea typeface="ＭＳ Ｐゴシック" pitchFamily="-111" charset="-128"/>
                <a:cs typeface="ＭＳ Ｐゴシック" pitchFamily="-111" charset="-128"/>
              </a:rPr>
              <a:pPr/>
              <a:t>505</a:t>
            </a:fld>
            <a:endParaRPr lang="en-US">
              <a:latin typeface="Arial" pitchFamily="-111" charset="0"/>
              <a:ea typeface="ＭＳ Ｐゴシック" pitchFamily="-111" charset="-128"/>
              <a:cs typeface="ＭＳ Ｐゴシック" pitchFamily="-111" charset="-128"/>
            </a:endParaRPr>
          </a:p>
        </p:txBody>
      </p:sp>
      <p:sp>
        <p:nvSpPr>
          <p:cNvPr id="67686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Reversing Right </a:t>
            </a:r>
          </a:p>
        </p:txBody>
      </p:sp>
      <p:pic>
        <p:nvPicPr>
          <p:cNvPr id="676870" name="Picture 7"/>
          <p:cNvPicPr>
            <a:picLocks noChangeAspect="1" noChangeArrowheads="1"/>
          </p:cNvPicPr>
          <p:nvPr/>
        </p:nvPicPr>
        <p:blipFill>
          <a:blip r:embed="rId3" cstate="print"/>
          <a:srcRect/>
          <a:stretch>
            <a:fillRect/>
          </a:stretch>
        </p:blipFill>
        <p:spPr bwMode="auto">
          <a:xfrm>
            <a:off x="1014413" y="1762125"/>
            <a:ext cx="7115175" cy="3571875"/>
          </a:xfrm>
          <a:prstGeom prst="rect">
            <a:avLst/>
          </a:prstGeom>
          <a:noFill/>
          <a:ln w="9525">
            <a:noFill/>
            <a:miter lim="800000"/>
            <a:headEnd/>
            <a:tailEnd/>
          </a:ln>
        </p:spPr>
      </p:pic>
    </p:spTree>
    <p:extLst>
      <p:ext uri="{BB962C8B-B14F-4D97-AF65-F5344CB8AC3E}">
        <p14:creationId xmlns:p14="http://schemas.microsoft.com/office/powerpoint/2010/main" val="40567179"/>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ctrTitle"/>
          </p:nvPr>
        </p:nvSpPr>
        <p:spPr/>
        <p:txBody>
          <a:bodyPr/>
          <a:lstStyle/>
          <a:p>
            <a:pPr eaLnBrk="1" hangingPunct="1"/>
            <a:r>
              <a:rPr lang="en-US" dirty="0">
                <a:ea typeface="ＭＳ Ｐゴシック" pitchFamily="-111" charset="-128"/>
                <a:cs typeface="ＭＳ Ｐゴシック" pitchFamily="-111" charset="-128"/>
              </a:rPr>
              <a:t>Exam Prep</a:t>
            </a:r>
          </a:p>
        </p:txBody>
      </p:sp>
      <p:sp>
        <p:nvSpPr>
          <p:cNvPr id="644099" name="Rectangle 3"/>
          <p:cNvSpPr>
            <a:spLocks noGrp="1" noChangeArrowheads="1"/>
          </p:cNvSpPr>
          <p:nvPr>
            <p:ph type="subTitle" idx="1"/>
          </p:nvPr>
        </p:nvSpPr>
        <p:spPr/>
        <p:txBody>
          <a:bodyPr/>
          <a:lstStyle/>
          <a:p>
            <a:pPr eaLnBrk="1" hangingPunct="1"/>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9972619"/>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Number Placeholder 5"/>
          <p:cNvSpPr>
            <a:spLocks noGrp="1"/>
          </p:cNvSpPr>
          <p:nvPr>
            <p:ph type="sldNum" sz="quarter" idx="12"/>
          </p:nvPr>
        </p:nvSpPr>
        <p:spPr>
          <a:noFill/>
        </p:spPr>
        <p:txBody>
          <a:bodyPr/>
          <a:lstStyle/>
          <a:p>
            <a:pPr eaLnBrk="1" hangingPunct="1"/>
            <a:fld id="{1A163F25-B28E-CD42-98E7-4924C35354EC}" type="slidenum">
              <a:rPr lang="en-US">
                <a:latin typeface="Arial" pitchFamily="-111" charset="0"/>
                <a:ea typeface="ＭＳ Ｐゴシック" pitchFamily="-111" charset="-128"/>
                <a:cs typeface="ＭＳ Ｐゴシック" pitchFamily="-111" charset="-128"/>
              </a:rPr>
              <a:pPr eaLnBrk="1" hangingPunct="1"/>
              <a:t>507</a:t>
            </a:fld>
            <a:endParaRPr lang="en-US">
              <a:latin typeface="Arial" pitchFamily="-111" charset="0"/>
              <a:ea typeface="ＭＳ Ｐゴシック" pitchFamily="-111" charset="-128"/>
              <a:cs typeface="ＭＳ Ｐゴシック" pitchFamily="-111" charset="-128"/>
            </a:endParaRPr>
          </a:p>
        </p:txBody>
      </p:sp>
      <p:sp>
        <p:nvSpPr>
          <p:cNvPr id="48025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80260" name="Rectangle 3"/>
          <p:cNvSpPr>
            <a:spLocks noGrp="1" noChangeArrowheads="1"/>
          </p:cNvSpPr>
          <p:nvPr>
            <p:ph type="body" idx="1"/>
          </p:nvPr>
        </p:nvSpPr>
        <p:spPr/>
        <p:txBody>
          <a:bodyPr>
            <a:normAutofit lnSpcReduction="10000"/>
          </a:bodyPr>
          <a:lstStyle/>
          <a:p>
            <a:pPr marL="0" indent="0" eaLnBrk="1" hangingPunct="1">
              <a:buNone/>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be re sets. For each of the following, either prove that the set is re, or give a counterexample that results in some known non-re set.</a:t>
            </a:r>
          </a:p>
          <a:p>
            <a:pPr marL="0" indent="0" eaLnBrk="1" hangingPunct="1">
              <a:buNone/>
            </a:pPr>
            <a:r>
              <a:rPr lang="en-US" sz="2400" b="1" dirty="0">
                <a:ea typeface="ＭＳ Ｐゴシック" pitchFamily="-111" charset="-128"/>
                <a:cs typeface="ＭＳ Ｐゴシック" pitchFamily="-111" charset="-128"/>
              </a:rPr>
              <a:t>Let A be semi decided by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and B by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endParaRPr lang="en-US" sz="2400" b="1" baseline="-25000" dirty="0">
              <a:ea typeface="ＭＳ Ｐゴシック" pitchFamily="-111" charset="-128"/>
              <a:cs typeface="ＭＳ Ｐゴシック" pitchFamily="-111" charset="-128"/>
            </a:endParaRPr>
          </a:p>
          <a:p>
            <a:pPr marL="990600" lvl="1" indent="-533400" eaLnBrk="1" hangingPunct="1">
              <a:buFont typeface="Times" pitchFamily="-111" charset="0"/>
              <a:buAutoNum type="alphaLcParenR"/>
            </a:pPr>
            <a:r>
              <a:rPr lang="en-US" sz="2400" b="1" dirty="0"/>
              <a:t>A </a:t>
            </a:r>
            <a:r>
              <a:rPr lang="en-US" sz="2400" b="1" dirty="0">
                <a:sym typeface="Symbol" pitchFamily="-111" charset="2"/>
              </a:rPr>
              <a:t></a:t>
            </a:r>
            <a:r>
              <a:rPr lang="en-US" sz="2400" b="1" dirty="0"/>
              <a:t> B: must be re as it is semi-decided by</a:t>
            </a:r>
          </a:p>
          <a:p>
            <a:pPr marL="457200" lvl="1" indent="0">
              <a:buNone/>
            </a:pPr>
            <a:r>
              <a:rPr lang="en-US" sz="2400" b="1" dirty="0"/>
              <a:t>	</a:t>
            </a:r>
            <a:r>
              <a:rPr lang="en-US" sz="2400" b="1" dirty="0" err="1"/>
              <a:t>f</a:t>
            </a:r>
            <a:r>
              <a:rPr lang="en-US" sz="2400" b="1" baseline="-25000" dirty="0" err="1"/>
              <a:t>A</a:t>
            </a:r>
            <a:r>
              <a:rPr lang="en-US" sz="2400" b="1" baseline="-25000" dirty="0"/>
              <a:t> </a:t>
            </a:r>
            <a:r>
              <a:rPr lang="en-US" sz="2400" b="1" baseline="-25000" dirty="0">
                <a:sym typeface="Symbol" pitchFamily="-111" charset="2"/>
              </a:rPr>
              <a:t></a:t>
            </a:r>
            <a:r>
              <a:rPr lang="en-US" sz="2400" b="1" baseline="-25000" dirty="0"/>
              <a:t> B</a:t>
            </a:r>
            <a:r>
              <a:rPr lang="en-US" sz="2400" b="1" dirty="0"/>
              <a:t>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t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x, t) ||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r>
              <a:rPr lang="en-US" sz="2400" b="1" dirty="0">
                <a:ea typeface="ＭＳ Ｐゴシック" pitchFamily="-111" charset="-128"/>
                <a:cs typeface="ＭＳ Ｐゴシック" pitchFamily="-111" charset="-128"/>
              </a:rPr>
              <a:t>, x, t) ]</a:t>
            </a:r>
            <a:endParaRPr lang="en-US" sz="2400" b="1" dirty="0"/>
          </a:p>
          <a:p>
            <a:pPr marL="990600" lvl="1" indent="-533400">
              <a:buFont typeface="+mj-lt"/>
              <a:buAutoNum type="alphaLcParenR" startAt="2"/>
            </a:pPr>
            <a:r>
              <a:rPr lang="en-US" sz="2400" b="1" dirty="0"/>
              <a:t>A </a:t>
            </a:r>
            <a:r>
              <a:rPr lang="en-US" sz="2400" b="1" dirty="0">
                <a:sym typeface="Symbol" pitchFamily="-111" charset="2"/>
              </a:rPr>
              <a:t></a:t>
            </a:r>
            <a:r>
              <a:rPr lang="en-US" sz="2400" b="1" dirty="0"/>
              <a:t> B: must be re as it is semi-decided by</a:t>
            </a:r>
          </a:p>
          <a:p>
            <a:pPr marL="457200" lvl="1" indent="0">
              <a:buNone/>
            </a:pPr>
            <a:r>
              <a:rPr lang="en-US" sz="2400" b="1" dirty="0"/>
              <a:t>	</a:t>
            </a:r>
            <a:r>
              <a:rPr lang="en-US" sz="2400" b="1" dirty="0" err="1"/>
              <a:t>f</a:t>
            </a:r>
            <a:r>
              <a:rPr lang="en-US" sz="2400" b="1" baseline="-25000" dirty="0" err="1"/>
              <a:t>A</a:t>
            </a:r>
            <a:r>
              <a:rPr lang="en-US" sz="2400" b="1" baseline="-25000" dirty="0"/>
              <a:t> </a:t>
            </a:r>
            <a:r>
              <a:rPr lang="en-US" sz="2400" b="1" baseline="-25000" dirty="0">
                <a:sym typeface="Symbol" pitchFamily="-111" charset="2"/>
              </a:rPr>
              <a:t></a:t>
            </a:r>
            <a:r>
              <a:rPr lang="en-US" sz="2400" b="1" baseline="-25000" dirty="0"/>
              <a:t> B</a:t>
            </a:r>
            <a:r>
              <a:rPr lang="en-US" sz="2400" b="1" dirty="0"/>
              <a:t>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t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x, t) &amp;&amp;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r>
              <a:rPr lang="en-US" sz="2400" b="1" dirty="0">
                <a:ea typeface="ＭＳ Ｐゴシック" pitchFamily="-111" charset="-128"/>
                <a:cs typeface="ＭＳ Ｐゴシック" pitchFamily="-111" charset="-128"/>
              </a:rPr>
              <a:t>, x, t) ]</a:t>
            </a:r>
            <a:endParaRPr lang="en-US" sz="2400" b="1" dirty="0"/>
          </a:p>
          <a:p>
            <a:pPr marL="990600" lvl="1" indent="-533400" eaLnBrk="1" hangingPunct="1">
              <a:buFont typeface="+mj-lt"/>
              <a:buAutoNum type="alphaLcParenR" startAt="3"/>
            </a:pPr>
            <a:r>
              <a:rPr lang="en-US" sz="2400" b="1" dirty="0"/>
              <a:t>~A: can be non-re. If ~A is always re, then all re are recursive as any set that is re and whose complement is re is decidable. However, A = K is a non-rec, re set and so ~A is not re.</a:t>
            </a:r>
          </a:p>
        </p:txBody>
      </p:sp>
      <p:sp>
        <p:nvSpPr>
          <p:cNvPr id="480261" name="Date Placeholder 3"/>
          <p:cNvSpPr>
            <a:spLocks noGrp="1"/>
          </p:cNvSpPr>
          <p:nvPr>
            <p:ph type="dt" sz="quarter" idx="10"/>
          </p:nvPr>
        </p:nvSpPr>
        <p:spPr>
          <a:noFill/>
        </p:spPr>
        <p:txBody>
          <a:bodyPr/>
          <a:lstStyle/>
          <a:p>
            <a:fld id="{0C425DBC-4D5E-3345-8521-F717BCA8740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802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296694288"/>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508</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84356" name="Rectangle 3"/>
          <p:cNvSpPr>
            <a:spLocks noGrp="1" noChangeArrowheads="1"/>
          </p:cNvSpPr>
          <p:nvPr>
            <p:ph type="body" idx="1"/>
          </p:nvPr>
        </p:nvSpPr>
        <p:spPr>
          <a:xfrm>
            <a:off x="457200" y="1600200"/>
            <a:ext cx="8229600" cy="4525963"/>
          </a:xfrm>
        </p:spPr>
        <p:txBody>
          <a:bodyPr/>
          <a:lstStyle/>
          <a:p>
            <a:pPr marL="0" indent="0">
              <a:buNone/>
            </a:pPr>
            <a:r>
              <a:rPr lang="en-US" dirty="0">
                <a:ea typeface="ＭＳ Ｐゴシック" pitchFamily="-111" charset="-128"/>
                <a:cs typeface="ＭＳ Ｐゴシック" pitchFamily="-111" charset="-128"/>
              </a:rPr>
              <a:t>Given that the predicate </a:t>
            </a:r>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and the function </a:t>
            </a:r>
            <a:r>
              <a:rPr lang="en-US" b="1" dirty="0">
                <a:ea typeface="ＭＳ Ｐゴシック" pitchFamily="-111" charset="-128"/>
                <a:cs typeface="ＭＳ Ｐゴシック" pitchFamily="-111" charset="-128"/>
              </a:rPr>
              <a:t>VALUE</a:t>
            </a:r>
            <a:r>
              <a:rPr lang="en-US" dirty="0">
                <a:ea typeface="ＭＳ Ｐゴシック" pitchFamily="-111" charset="-128"/>
                <a:cs typeface="ＭＳ Ｐゴシック" pitchFamily="-111" charset="-128"/>
              </a:rPr>
              <a:t> are </a:t>
            </a:r>
            <a:r>
              <a:rPr lang="en-US" dirty="0" err="1">
                <a:ea typeface="ＭＳ Ｐゴシック" pitchFamily="-111" charset="-128"/>
                <a:cs typeface="ＭＳ Ｐゴシック" pitchFamily="-111" charset="-128"/>
              </a:rPr>
              <a:t>prf’s</a:t>
            </a:r>
            <a:r>
              <a:rPr lang="en-US" dirty="0">
                <a:ea typeface="ＭＳ Ｐゴシック" pitchFamily="-111" charset="-128"/>
                <a:cs typeface="ＭＳ Ｐゴシック" pitchFamily="-111" charset="-128"/>
              </a:rPr>
              <a:t>, show that we can semi-decide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evaluates to 0 for some input}</a:t>
            </a:r>
          </a:p>
          <a:p>
            <a:pPr marL="242888" indent="0">
              <a:buNone/>
            </a:pPr>
            <a:r>
              <a:rPr lang="en-US" dirty="0">
                <a:ea typeface="ＭＳ Ｐゴシック" pitchFamily="-111" charset="-128"/>
                <a:cs typeface="ＭＳ Ｐゴシック" pitchFamily="-111" charset="-128"/>
              </a:rPr>
              <a:t>This can be shown re by the predicate</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 | </a:t>
            </a:r>
            <a:r>
              <a:rPr lang="en-US" b="1" dirty="0">
                <a:ea typeface="ＭＳ Ｐゴシック" pitchFamily="-111" charset="-128"/>
                <a:cs typeface="ＭＳ Ｐゴシック" pitchFamily="-111" charset="-128"/>
                <a:sym typeface="Symbol" pitchFamily="-111" charset="2"/>
              </a:rPr>
              <a:t>&lt;</a:t>
            </a:r>
            <a:r>
              <a:rPr lang="en-US" b="1" dirty="0" err="1">
                <a:ea typeface="ＭＳ Ｐゴシック" pitchFamily="-111" charset="-128"/>
                <a:cs typeface="ＭＳ Ｐゴシック" pitchFamily="-111" charset="-128"/>
                <a:sym typeface="Symbol" pitchFamily="-111" charset="2"/>
              </a:rPr>
              <a:t>x,</a:t>
            </a:r>
            <a:r>
              <a:rPr lang="en-US" b="1" dirty="0" err="1">
                <a:ea typeface="ＭＳ Ｐゴシック" pitchFamily="-111" charset="-128"/>
                <a:cs typeface="ＭＳ Ｐゴシック" pitchFamily="-111" charset="-128"/>
              </a:rPr>
              <a:t>t</a:t>
            </a:r>
            <a:r>
              <a:rPr lang="en-US" b="1" dirty="0">
                <a:ea typeface="ＭＳ Ｐゴシック" pitchFamily="-111" charset="-128"/>
                <a:cs typeface="ＭＳ Ｐゴシック" pitchFamily="-111" charset="-128"/>
              </a:rPr>
              <a:t>&gt; [</a:t>
            </a:r>
            <a:r>
              <a:rPr lang="en-US" b="1" dirty="0" err="1">
                <a:ea typeface="ＭＳ Ｐゴシック" pitchFamily="-111" charset="-128"/>
                <a:cs typeface="ＭＳ Ｐゴシック" pitchFamily="-111" charset="-128"/>
              </a:rPr>
              <a:t>stp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f,x,t</a:t>
            </a:r>
            <a:r>
              <a:rPr lang="en-US" b="1" dirty="0">
                <a:ea typeface="ＭＳ Ｐゴシック" pitchFamily="-111" charset="-128"/>
                <a:cs typeface="ＭＳ Ｐゴシック" pitchFamily="-111" charset="-128"/>
              </a:rPr>
              <a:t>) &amp;&amp; value(</a:t>
            </a:r>
            <a:r>
              <a:rPr lang="en-US" b="1" dirty="0" err="1">
                <a:ea typeface="ＭＳ Ｐゴシック" pitchFamily="-111" charset="-128"/>
                <a:cs typeface="ＭＳ Ｐゴシック" pitchFamily="-111" charset="-128"/>
              </a:rPr>
              <a:t>f,x,t</a:t>
            </a:r>
            <a:r>
              <a:rPr lang="en-US" b="1" dirty="0">
                <a:ea typeface="ＭＳ Ｐゴシック" pitchFamily="-111" charset="-128"/>
                <a:cs typeface="ＭＳ Ｐゴシック" pitchFamily="-111" charset="-128"/>
              </a:rPr>
              <a:t>) = 0] } </a:t>
            </a:r>
          </a:p>
        </p:txBody>
      </p:sp>
      <p:sp>
        <p:nvSpPr>
          <p:cNvPr id="484357" name="Date Placeholder 3"/>
          <p:cNvSpPr>
            <a:spLocks noGrp="1"/>
          </p:cNvSpPr>
          <p:nvPr>
            <p:ph type="dt" sz="quarter" idx="10"/>
          </p:nvPr>
        </p:nvSpPr>
        <p:spPr>
          <a:noFill/>
        </p:spPr>
        <p:txBody>
          <a:bodyPr/>
          <a:lstStyle/>
          <a:p>
            <a:fld id="{59E40F41-16F5-E74D-BFBF-260F21EDB02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699909827"/>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509</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86404" name="Rectangle 3"/>
          <p:cNvSpPr>
            <a:spLocks noGrp="1" noChangeArrowheads="1"/>
          </p:cNvSpPr>
          <p:nvPr>
            <p:ph type="body" idx="1"/>
          </p:nvPr>
        </p:nvSpPr>
        <p:spPr/>
        <p:txBody>
          <a:bodyPr>
            <a:normAutofit fontScale="92500" lnSpcReduction="10000"/>
          </a:bodyPr>
          <a:lstStyle/>
          <a:p>
            <a:pPr marL="15875" indent="-15875" eaLnBrk="1" hangingPunct="1">
              <a:lnSpc>
                <a:spcPct val="80000"/>
              </a:lnSpc>
              <a:buFontTx/>
              <a:buNone/>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re, non-empty, possibly recursive set. Let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 </a:t>
            </a:r>
            <a:r>
              <a:rPr lang="en-US" sz="2800" b="1" dirty="0">
                <a:ea typeface="ＭＳ Ｐゴシック" pitchFamily="-111" charset="-128"/>
                <a:cs typeface="ＭＳ Ｐゴシック" pitchFamily="-111" charset="-128"/>
              </a:rPr>
              <a:t>No as we can let S and T be semi-decided by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and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 resp., E is then semi-</a:t>
            </a:r>
            <a:r>
              <a:rPr lang="en-US" sz="2800" b="1" dirty="0" err="1">
                <a:ea typeface="ＭＳ Ｐゴシック" pitchFamily="-111" charset="-128"/>
                <a:cs typeface="ＭＳ Ｐゴシック" pitchFamily="-111" charset="-128"/>
              </a:rPr>
              <a:t>dec.</a:t>
            </a:r>
            <a:r>
              <a:rPr lang="en-US" sz="2800" b="1" dirty="0">
                <a:ea typeface="ＭＳ Ｐゴシック" pitchFamily="-111" charset="-128"/>
                <a:cs typeface="ＭＳ Ｐゴシック" pitchFamily="-111" charset="-128"/>
              </a:rPr>
              <a:t> by</a:t>
            </a:r>
            <a:br>
              <a:rPr lang="en-US" sz="2800" b="1" dirty="0">
                <a:ea typeface="ＭＳ Ｐゴシック" pitchFamily="-111" charset="-128"/>
                <a:cs typeface="ＭＳ Ｐゴシック" pitchFamily="-111" charset="-128"/>
              </a:rPr>
            </a:br>
            <a:r>
              <a:rPr lang="en-US" sz="2400" b="1" dirty="0" err="1"/>
              <a:t>f</a:t>
            </a:r>
            <a:r>
              <a:rPr lang="en-US" sz="2400" b="1" baseline="-25000" dirty="0" err="1"/>
              <a:t>E</a:t>
            </a:r>
            <a:r>
              <a:rPr lang="en-US" sz="2400" b="1" dirty="0"/>
              <a:t> (z) = </a:t>
            </a:r>
            <a:r>
              <a:rPr lang="en-US" sz="2400" b="1" dirty="0">
                <a:ea typeface="ＭＳ Ｐゴシック" pitchFamily="-111" charset="-128"/>
                <a:cs typeface="ＭＳ Ｐゴシック" pitchFamily="-111" charset="-128"/>
                <a:sym typeface="Symbol" pitchFamily="-111" charset="2"/>
              </a:rPr>
              <a:t>&lt;</a:t>
            </a:r>
            <a:r>
              <a:rPr lang="en-US" sz="2400" b="1" dirty="0" err="1">
                <a:ea typeface="ＭＳ Ｐゴシック" pitchFamily="-111" charset="-128"/>
                <a:cs typeface="ＭＳ Ｐゴシック" pitchFamily="-111" charset="-128"/>
                <a:sym typeface="Symbol" pitchFamily="-111" charset="2"/>
              </a:rPr>
              <a:t>x,y,</a:t>
            </a:r>
            <a:r>
              <a:rPr lang="en-US" sz="2400" b="1"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&gt;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t) &amp;&amp;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 y, t) &amp;&amp;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(z = value(</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t) + value(</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 y, t)) ]</a:t>
            </a:r>
            <a:endParaRPr lang="en-US" sz="2800" b="1" dirty="0">
              <a:ea typeface="ＭＳ Ｐゴシック" pitchFamily="-111" charset="-128"/>
              <a:cs typeface="ＭＳ Ｐゴシック" pitchFamily="-111" charset="-128"/>
            </a:endParaRPr>
          </a:p>
          <a:p>
            <a:pPr marL="609600" indent="-609600">
              <a:lnSpc>
                <a:spcPct val="80000"/>
              </a:lnSpc>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 </a:t>
            </a:r>
            <a:r>
              <a:rPr lang="en-US" sz="2800" b="1" dirty="0">
                <a:ea typeface="ＭＳ Ｐゴシック" pitchFamily="-111" charset="-128"/>
                <a:cs typeface="ＭＳ Ｐゴシック" pitchFamily="-111" charset="-128"/>
              </a:rPr>
              <a:t>Yes, just let T = {0}, then E = S which is known to be re, non-rec.</a:t>
            </a:r>
          </a:p>
          <a:p>
            <a:pPr marL="609600" indent="-609600">
              <a:lnSpc>
                <a:spcPct val="80000"/>
              </a:lnSpc>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r>
              <a:rPr lang="en-US" sz="2800" b="1" dirty="0">
                <a:ea typeface="ＭＳ Ｐゴシック" pitchFamily="-111" charset="-128"/>
                <a:cs typeface="ＭＳ Ｐゴシック" pitchFamily="-111" charset="-128"/>
              </a:rPr>
              <a:t>Yes, let T = </a:t>
            </a:r>
            <a:r>
              <a:rPr lang="en-US" sz="2800" b="1" dirty="0">
                <a:ea typeface="ＭＳ Ｐゴシック" pitchFamily="-111" charset="-128"/>
                <a:cs typeface="ＭＳ Ｐゴシック" pitchFamily="-111" charset="-128"/>
                <a:sym typeface="Symbol" pitchFamily="-111" charset="2"/>
              </a:rPr>
              <a:t>, then </a:t>
            </a:r>
            <a:br>
              <a:rPr lang="en-US" sz="2800" b="1"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sym typeface="Symbol" pitchFamily="-111" charset="2"/>
              </a:rPr>
              <a:t>E = { x | x ≥ min (S) } which is a co-finite set and hence rec.</a:t>
            </a:r>
            <a:endParaRPr lang="en-US" sz="2800" dirty="0">
              <a:ea typeface="ＭＳ Ｐゴシック" pitchFamily="-111" charset="-128"/>
              <a:cs typeface="ＭＳ Ｐゴシック" pitchFamily="-111" charset="-128"/>
            </a:endParaRPr>
          </a:p>
        </p:txBody>
      </p:sp>
      <p:sp>
        <p:nvSpPr>
          <p:cNvPr id="486405" name="Date Placeholder 3"/>
          <p:cNvSpPr>
            <a:spLocks noGrp="1"/>
          </p:cNvSpPr>
          <p:nvPr>
            <p:ph type="dt" sz="quarter" idx="10"/>
          </p:nvPr>
        </p:nvSpPr>
        <p:spPr>
          <a:noFill/>
        </p:spPr>
        <p:txBody>
          <a:bodyPr/>
          <a:lstStyle/>
          <a:p>
            <a:fld id="{81A81535-BAB7-7D4E-8ADF-6E46453278AD}"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630104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DFA Transitions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 DFA, A = (Q,Σ,δ,q</a:t>
            </a:r>
            <a:r>
              <a:rPr lang="en-US" sz="2400" baseline="-25000">
                <a:latin typeface="Arial" charset="0"/>
                <a:ea typeface="MS PGothic" charset="0"/>
              </a:rPr>
              <a:t>0</a:t>
            </a:r>
            <a:r>
              <a:rPr lang="en-US" sz="2400">
                <a:latin typeface="Arial" charset="0"/>
                <a:ea typeface="MS PGothic" charset="0"/>
              </a:rPr>
              <a:t>,F), we can definition the reflexive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a:latin typeface="Arial" charset="0"/>
                <a:ea typeface="MS PGothic" charset="0"/>
              </a:rPr>
              <a:t>*:Q×Σ* → Q, by</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 q where </a:t>
            </a:r>
            <a:r>
              <a:rPr lang="en-US" sz="2000">
                <a:latin typeface="Symbol" charset="2"/>
                <a:ea typeface="Symbol" charset="2"/>
                <a:cs typeface="Symbol" charset="2"/>
              </a:rPr>
              <a:t>l</a:t>
            </a:r>
            <a:r>
              <a:rPr lang="en-US" sz="2000">
                <a:latin typeface="Arial" charset="0"/>
                <a:ea typeface="MS PGothic" charset="0"/>
              </a:rPr>
              <a:t> is the string of length 0</a:t>
            </a:r>
          </a:p>
          <a:p>
            <a:pPr lvl="2" eaLnBrk="1" hangingPunct="1"/>
            <a:r>
              <a:rPr lang="en-US" sz="1600">
                <a:latin typeface="Arial" charset="0"/>
                <a:ea typeface="MS PGothic" charset="0"/>
              </a:rPr>
              <a:t>Note that text uses ∊ rather than </a:t>
            </a:r>
            <a:r>
              <a:rPr lang="en-US" sz="1600">
                <a:latin typeface="Symbol" charset="2"/>
                <a:ea typeface="Symbol" charset="2"/>
                <a:cs typeface="Symbol" charset="2"/>
              </a:rPr>
              <a:t>l </a:t>
            </a:r>
            <a:r>
              <a:rPr lang="en-US" sz="1600">
                <a:ea typeface="Symbol" charset="2"/>
                <a:cs typeface="Symbol" charset="2"/>
              </a:rPr>
              <a:t>as symbol for string of length zero</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ax</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),x), where a ∈ </a:t>
            </a:r>
            <a:r>
              <a:rPr lang="en-US" sz="2000" err="1">
                <a:latin typeface="Arial" charset="0"/>
                <a:ea typeface="MS PGothic" charset="0"/>
              </a:rPr>
              <a:t>Σ</a:t>
            </a:r>
            <a:r>
              <a:rPr lang="en-US" sz="2000">
                <a:latin typeface="Arial" charset="0"/>
                <a:ea typeface="MS PGothic" charset="0"/>
              </a:rPr>
              <a:t> and x ∈ </a:t>
            </a:r>
            <a:r>
              <a:rPr lang="en-US" sz="2000" err="1">
                <a:latin typeface="Arial" charset="0"/>
                <a:ea typeface="MS PGothic" charset="0"/>
              </a:rPr>
              <a:t>Σ</a:t>
            </a:r>
            <a:r>
              <a:rPr lang="en-US" sz="2000">
                <a:latin typeface="Arial" charset="0"/>
                <a:ea typeface="MS PGothic" charset="0"/>
              </a:rPr>
              <a:t>*</a:t>
            </a:r>
          </a:p>
          <a:p>
            <a:pPr lvl="1" eaLnBrk="1" hangingPunct="1"/>
            <a:r>
              <a:rPr lang="en-US" sz="2000">
                <a:latin typeface="Arial" charset="0"/>
                <a:ea typeface="MS PGothic" charset="0"/>
              </a:rPr>
              <a:t>Note that this means</a:t>
            </a:r>
            <a:br>
              <a:rPr lang="en-US" sz="2000">
                <a:latin typeface="Arial" charset="0"/>
                <a:ea typeface="MS PGothic" charset="0"/>
              </a:rPr>
            </a:b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 where a ∈ </a:t>
            </a:r>
            <a:r>
              <a:rPr lang="en-US" sz="2000" err="1">
                <a:latin typeface="Arial" charset="0"/>
                <a:ea typeface="MS PGothic" charset="0"/>
              </a:rPr>
              <a:t>Σ</a:t>
            </a:r>
            <a:r>
              <a:rPr lang="en-US" sz="2000">
                <a:latin typeface="Arial" charset="0"/>
                <a:ea typeface="MS PGothic" charset="0"/>
              </a:rPr>
              <a:t> as a = a</a:t>
            </a:r>
            <a:r>
              <a:rPr lang="en-US" sz="2000">
                <a:latin typeface="Symbol" charset="2"/>
                <a:ea typeface="Symbol" charset="2"/>
                <a:cs typeface="Symbol" charset="2"/>
              </a:rPr>
              <a:t>l</a:t>
            </a:r>
          </a:p>
          <a:p>
            <a:pPr eaLnBrk="1" hangingPunct="1"/>
            <a:r>
              <a:rPr lang="en-US" sz="2400">
                <a:ea typeface="Symbol" charset="2"/>
                <a:cs typeface="Symbol" charset="2"/>
              </a:rPr>
              <a:t>We also define the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baseline="30000">
                <a:latin typeface="Arial" charset="0"/>
                <a:ea typeface="MS PGothic" charset="0"/>
              </a:rPr>
              <a:t>+</a:t>
            </a:r>
            <a:r>
              <a:rPr lang="en-US" sz="2400">
                <a:latin typeface="Arial" charset="0"/>
                <a:ea typeface="MS PGothic" charset="0"/>
              </a:rPr>
              <a:t>, by</a:t>
            </a:r>
          </a:p>
          <a:p>
            <a:pPr lvl="1" eaLnBrk="1" hangingPunct="1"/>
            <a:r>
              <a:rPr lang="en-US" sz="2000" err="1">
                <a:latin typeface="Arial" charset="0"/>
                <a:ea typeface="MS PGothic" charset="0"/>
              </a:rPr>
              <a:t>δ</a:t>
            </a:r>
            <a:r>
              <a:rPr lang="en-US" sz="2000" baseline="30000">
                <a:latin typeface="Arial" charset="0"/>
                <a:ea typeface="MS PGothic" charset="0"/>
              </a:rPr>
              <a:t>+</a:t>
            </a:r>
            <a:r>
              <a:rPr lang="en-US" sz="2000">
                <a:latin typeface="Arial" charset="0"/>
                <a:ea typeface="MS PGothic" charset="0"/>
              </a:rPr>
              <a:t>(</a:t>
            </a:r>
            <a:r>
              <a:rPr lang="en-US" sz="2000" err="1">
                <a:latin typeface="Arial" charset="0"/>
                <a:ea typeface="MS PGothic" charset="0"/>
              </a:rPr>
              <a:t>q,w</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w</a:t>
            </a:r>
            <a:r>
              <a:rPr lang="en-US" sz="2000">
                <a:latin typeface="Arial" charset="0"/>
                <a:ea typeface="MS PGothic" charset="0"/>
              </a:rPr>
              <a:t>)  when |w|&gt;0 or, equivalently, w ∈ </a:t>
            </a:r>
            <a:r>
              <a:rPr lang="en-US" sz="2000" err="1">
                <a:latin typeface="Arial" charset="0"/>
                <a:ea typeface="MS PGothic" charset="0"/>
              </a:rPr>
              <a:t>Σ</a:t>
            </a:r>
            <a:r>
              <a:rPr lang="en-US" sz="2000" baseline="30000">
                <a:latin typeface="Arial" charset="0"/>
                <a:ea typeface="MS PGothic" charset="0"/>
              </a:rPr>
              <a:t>+</a:t>
            </a:r>
          </a:p>
          <a:p>
            <a:pPr eaLnBrk="1" hangingPunct="1"/>
            <a:r>
              <a:rPr lang="en-US" sz="2400">
                <a:ea typeface="MS PGothic" charset="0"/>
              </a:rPr>
              <a:t>The function </a:t>
            </a:r>
            <a:r>
              <a:rPr lang="en-US" sz="2400" err="1">
                <a:latin typeface="Arial" charset="0"/>
                <a:ea typeface="MS PGothic" charset="0"/>
              </a:rPr>
              <a:t>δ</a:t>
            </a:r>
            <a:r>
              <a:rPr lang="en-US" sz="2400">
                <a:latin typeface="Arial" charset="0"/>
                <a:ea typeface="MS PGothic" charset="0"/>
              </a:rPr>
              <a:t>* describes every step of computation by the automaton starting in some state until it runs out of characters to read</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D302399-4735-0A41-B9F0-C986EB585034}" type="datetime1">
              <a:rPr lang="en-US" smtClean="0"/>
              <a:t>4/7/19</a:t>
            </a:fld>
            <a:endParaRPr lang="en-US"/>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51</a:t>
            </a:fld>
            <a:endParaRPr lang="en-US"/>
          </a:p>
        </p:txBody>
      </p:sp>
      <p:sp>
        <p:nvSpPr>
          <p:cNvPr id="7" name="Footer Placeholder 4">
            <a:extLst>
              <a:ext uri="{FF2B5EF4-FFF2-40B4-BE49-F238E27FC236}">
                <a16:creationId xmlns:a16="http://schemas.microsoft.com/office/drawing/2014/main" id="{6B58B85E-118A-0C40-A903-E41A95887C3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898449458"/>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Number Placeholder 5"/>
          <p:cNvSpPr>
            <a:spLocks noGrp="1"/>
          </p:cNvSpPr>
          <p:nvPr>
            <p:ph type="sldNum" sz="quarter" idx="12"/>
          </p:nvPr>
        </p:nvSpPr>
        <p:spPr>
          <a:noFill/>
        </p:spPr>
        <p:txBody>
          <a:bodyPr/>
          <a:lstStyle/>
          <a:p>
            <a:pPr eaLnBrk="1" hangingPunct="1"/>
            <a:fld id="{0FC50D1B-2EBB-7542-9CD0-BCC0F054FB5B}" type="slidenum">
              <a:rPr lang="en-US">
                <a:latin typeface="Arial" pitchFamily="-111" charset="0"/>
                <a:ea typeface="ＭＳ Ｐゴシック" pitchFamily="-111" charset="-128"/>
                <a:cs typeface="ＭＳ Ｐゴシック" pitchFamily="-111" charset="-128"/>
              </a:rPr>
              <a:pPr eaLnBrk="1" hangingPunct="1"/>
              <a:t>510</a:t>
            </a:fld>
            <a:endParaRPr lang="en-US">
              <a:latin typeface="Arial" pitchFamily="-111" charset="0"/>
              <a:ea typeface="ＭＳ Ｐゴシック" pitchFamily="-111" charset="-128"/>
              <a:cs typeface="ＭＳ Ｐゴシック" pitchFamily="-111" charset="-128"/>
            </a:endParaRPr>
          </a:p>
        </p:txBody>
      </p:sp>
      <p:sp>
        <p:nvSpPr>
          <p:cNvPr id="48845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88452" name="Rectangle 3"/>
          <p:cNvSpPr>
            <a:spLocks noGrp="1" noChangeArrowheads="1"/>
          </p:cNvSpPr>
          <p:nvPr>
            <p:ph type="body" idx="1"/>
          </p:nvPr>
        </p:nvSpPr>
        <p:spPr/>
        <p:txBody>
          <a:bodyPr/>
          <a:lstStyle/>
          <a:p>
            <a:pPr marL="0" indent="0">
              <a:buNone/>
            </a:pPr>
            <a:r>
              <a:rPr lang="en-US" dirty="0">
                <a:ea typeface="ＭＳ Ｐゴシック" pitchFamily="-111" charset="-128"/>
                <a:cs typeface="ＭＳ Ｐゴシック" pitchFamily="-111" charset="-128"/>
              </a:rPr>
              <a:t>Assuming </a:t>
            </a:r>
            <a:r>
              <a:rPr lang="en-US" b="1" dirty="0">
                <a:ea typeface="ＭＳ Ｐゴシック" pitchFamily="-111" charset="-128"/>
                <a:cs typeface="ＭＳ Ｐゴシック" pitchFamily="-111" charset="-128"/>
              </a:rPr>
              <a:t>TOTAL</a:t>
            </a:r>
            <a:r>
              <a:rPr lang="en-US" dirty="0">
                <a:ea typeface="ＭＳ Ｐゴシック" pitchFamily="-111" charset="-128"/>
                <a:cs typeface="ＭＳ Ｐゴシック" pitchFamily="-111" charset="-128"/>
              </a:rPr>
              <a:t> is undecidable, use reduction to show the undecidability of </a:t>
            </a:r>
            <a:br>
              <a:rPr lang="en-US" dirty="0">
                <a:ea typeface="ＭＳ Ｐゴシック" pitchFamily="-111" charset="-128"/>
                <a:cs typeface="ＭＳ Ｐゴシック" pitchFamily="-111" charset="-128"/>
              </a:rPr>
            </a:b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x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(x+1) &gt;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 }</a:t>
            </a:r>
          </a:p>
          <a:p>
            <a:pPr marL="468313" indent="0">
              <a:buNone/>
            </a:pPr>
            <a:r>
              <a:rPr lang="en-US" b="1" dirty="0">
                <a:ea typeface="ＭＳ Ｐゴシック" pitchFamily="-111" charset="-128"/>
                <a:cs typeface="ＭＳ Ｐゴシック" pitchFamily="-111" charset="-128"/>
              </a:rPr>
              <a:t>Let f be arb.</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Define G</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(x)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 + x</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TOTAL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rPr>
              <a:t>x</a:t>
            </a:r>
            <a:r>
              <a:rPr lang="en-US" b="1" dirty="0" err="1">
                <a:ea typeface="ＭＳ Ｐゴシック" pitchFamily="-111" charset="-128"/>
                <a:cs typeface="ＭＳ Ｐゴシック" pitchFamily="-111" charset="-128"/>
                <a:sym typeface="Symbol" pitchFamily="-111" charset="2"/>
              </a:rPr>
              <a:t></a:t>
            </a:r>
            <a:r>
              <a:rPr lang="en-US" b="1" baseline="-25000" dirty="0" err="1">
                <a:ea typeface="ＭＳ Ｐゴシック" pitchFamily="-111" charset="-128"/>
                <a:cs typeface="ＭＳ Ｐゴシック" pitchFamily="-111" charset="-128"/>
                <a:sym typeface="Symbol" pitchFamily="-111" charset="2"/>
              </a:rPr>
              <a:t>f</a:t>
            </a:r>
            <a:r>
              <a:rPr lang="en-US" b="1" baseline="-25000"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x G</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iff</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x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 + x = x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G</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Incr</a:t>
            </a:r>
            <a:endParaRPr lang="en-US" b="1" dirty="0">
              <a:ea typeface="ＭＳ Ｐゴシック" pitchFamily="-111" charset="-128"/>
              <a:cs typeface="ＭＳ Ｐゴシック" pitchFamily="-111" charset="-128"/>
            </a:endParaRPr>
          </a:p>
        </p:txBody>
      </p:sp>
      <p:sp>
        <p:nvSpPr>
          <p:cNvPr id="488453" name="Date Placeholder 3"/>
          <p:cNvSpPr>
            <a:spLocks noGrp="1"/>
          </p:cNvSpPr>
          <p:nvPr>
            <p:ph type="dt" sz="quarter" idx="10"/>
          </p:nvPr>
        </p:nvSpPr>
        <p:spPr>
          <a:noFill/>
        </p:spPr>
        <p:txBody>
          <a:bodyPr/>
          <a:lstStyle/>
          <a:p>
            <a:fld id="{B8283023-808D-C84C-BC3F-2BDB14D50C0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884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610293667"/>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5"/>
          <p:cNvSpPr>
            <a:spLocks noGrp="1"/>
          </p:cNvSpPr>
          <p:nvPr>
            <p:ph type="sldNum" sz="quarter" idx="12"/>
          </p:nvPr>
        </p:nvSpPr>
        <p:spPr>
          <a:noFill/>
        </p:spPr>
        <p:txBody>
          <a:bodyPr/>
          <a:lstStyle/>
          <a:p>
            <a:pPr eaLnBrk="1" hangingPunct="1"/>
            <a:fld id="{A43D3EF6-9EFB-EE42-9358-6E870DF5BE2A}" type="slidenum">
              <a:rPr lang="en-US">
                <a:latin typeface="Arial" pitchFamily="-111" charset="0"/>
                <a:ea typeface="ＭＳ Ｐゴシック" pitchFamily="-111" charset="-128"/>
                <a:cs typeface="ＭＳ Ｐゴシック" pitchFamily="-111" charset="-128"/>
              </a:rPr>
              <a:pPr eaLnBrk="1" hangingPunct="1"/>
              <a:t>511</a:t>
            </a:fld>
            <a:endParaRPr lang="en-US">
              <a:latin typeface="Arial" pitchFamily="-111" charset="0"/>
              <a:ea typeface="ＭＳ Ｐゴシック" pitchFamily="-111" charset="-128"/>
              <a:cs typeface="ＭＳ Ｐゴシック" pitchFamily="-111" charset="-128"/>
            </a:endParaRPr>
          </a:p>
        </p:txBody>
      </p:sp>
      <p:sp>
        <p:nvSpPr>
          <p:cNvPr id="49664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96644" name="Rectangle 3"/>
          <p:cNvSpPr>
            <a:spLocks noGrp="1" noChangeArrowheads="1"/>
          </p:cNvSpPr>
          <p:nvPr>
            <p:ph type="body" idx="1"/>
          </p:nvPr>
        </p:nvSpPr>
        <p:spPr>
          <a:xfrm>
            <a:off x="457200" y="1600200"/>
            <a:ext cx="8229600" cy="4525963"/>
          </a:xfrm>
        </p:spPr>
        <p:txBody>
          <a:bodyPr/>
          <a:lstStyle/>
          <a:p>
            <a:pPr marL="15875" indent="-15875">
              <a:buNone/>
            </a:pPr>
            <a:r>
              <a:rPr lang="en-US" dirty="0">
                <a:ea typeface="ＭＳ Ｐゴシック" pitchFamily="-111" charset="-128"/>
                <a:cs typeface="ＭＳ Ｐゴシック" pitchFamily="-111" charset="-128"/>
              </a:rPr>
              <a:t>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Let </a:t>
            </a:r>
            <a:r>
              <a:rPr lang="en-US" b="1" dirty="0">
                <a:ea typeface="ＭＳ Ｐゴシック" pitchFamily="-111" charset="-128"/>
                <a:cs typeface="ＭＳ Ｐゴシック" pitchFamily="-111" charset="-128"/>
                <a:sym typeface="Symbol" pitchFamily="-111" charset="2"/>
              </a:rPr>
              <a:t>TOTAL = { f |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rPr>
              <a:t>Prove that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TOTAL</a:t>
            </a:r>
            <a:r>
              <a:rPr lang="en-US" dirty="0">
                <a:ea typeface="ＭＳ Ｐゴシック" pitchFamily="-111" charset="-128"/>
                <a:cs typeface="ＭＳ Ｐゴシック" pitchFamily="-111" charset="-128"/>
              </a:rPr>
              <a:t>. </a:t>
            </a:r>
          </a:p>
          <a:p>
            <a:pPr marL="468313" indent="-68263">
              <a:buNone/>
            </a:pPr>
            <a:r>
              <a:rPr lang="en-US" b="1" dirty="0">
                <a:ea typeface="ＭＳ Ｐゴシック" pitchFamily="-111" charset="-128"/>
                <a:cs typeface="ＭＳ Ｐゴシック" pitchFamily="-111" charset="-128"/>
              </a:rPr>
              <a:t>Let f be arb.</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Define </a:t>
            </a:r>
            <a:r>
              <a:rPr lang="en-US" b="1" dirty="0" err="1">
                <a:ea typeface="ＭＳ Ｐゴシック" pitchFamily="-111" charset="-128"/>
                <a:cs typeface="ＭＳ Ｐゴシック" pitchFamily="-111" charset="-128"/>
              </a:rPr>
              <a:t>G</a:t>
            </a:r>
            <a:r>
              <a:rPr lang="en-US" b="1" baseline="-25000" dirty="0" err="1">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(x) = </a:t>
            </a:r>
            <a:r>
              <a:rPr lang="en-US" b="1" dirty="0">
                <a:ea typeface="ＭＳ Ｐゴシック" pitchFamily="-111" charset="-128"/>
                <a:cs typeface="ＭＳ Ｐゴシック" pitchFamily="-111" charset="-128"/>
                <a:sym typeface="Symbol" pitchFamily="-111" charset="2"/>
              </a:rPr>
              <a:t>t</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stp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f,x,t</a:t>
            </a:r>
            <a:r>
              <a:rPr lang="en-US" b="1" dirty="0">
                <a:ea typeface="ＭＳ Ｐゴシック" pitchFamily="-111" charset="-128"/>
                <a:cs typeface="ＭＳ Ｐゴシック" pitchFamily="-111" charset="-128"/>
              </a:rPr>
              <a:t>) &amp;&amp; </a:t>
            </a:r>
            <a:r>
              <a:rPr lang="en-US" b="1" dirty="0" err="1">
                <a:ea typeface="ＭＳ Ｐゴシック" pitchFamily="-111" charset="-128"/>
                <a:cs typeface="ＭＳ Ｐゴシック" pitchFamily="-111" charset="-128"/>
              </a:rPr>
              <a:t>stp</a:t>
            </a:r>
            <a:r>
              <a:rPr lang="en-US" b="1" dirty="0">
                <a:ea typeface="ＭＳ Ｐゴシック" pitchFamily="-111" charset="-128"/>
                <a:cs typeface="ＭＳ Ｐゴシック" pitchFamily="-111" charset="-128"/>
              </a:rPr>
              <a:t>(f,x+1,t) &amp;&amp; (value(f,x+1,t) &gt; </a:t>
            </a:r>
            <a:r>
              <a:rPr lang="en-US" b="1" dirty="0">
                <a:ea typeface="ＭＳ Ｐゴシック" pitchFamily="-111" charset="-128"/>
                <a:cs typeface="ＭＳ Ｐゴシック" pitchFamily="-111" charset="-128"/>
                <a:sym typeface="Symbol" pitchFamily="-111" charset="2"/>
              </a:rPr>
              <a:t>value(</a:t>
            </a:r>
            <a:r>
              <a:rPr lang="en-US" b="1" dirty="0" err="1">
                <a:ea typeface="ＭＳ Ｐゴシック" pitchFamily="-111" charset="-128"/>
                <a:cs typeface="ＭＳ Ｐゴシック" pitchFamily="-111" charset="-128"/>
                <a:sym typeface="Symbol" pitchFamily="-111" charset="2"/>
              </a:rPr>
              <a:t>f,x,t</a:t>
            </a:r>
            <a:r>
              <a:rPr lang="en-US" b="1" dirty="0">
                <a:ea typeface="ＭＳ Ｐゴシック" pitchFamily="-111" charset="-128"/>
                <a:cs typeface="ＭＳ Ｐゴシック" pitchFamily="-111" charset="-128"/>
                <a:sym typeface="Symbol" pitchFamily="-111" charset="2"/>
              </a:rPr>
              <a:t>))]</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f  </a:t>
            </a:r>
            <a:r>
              <a:rPr lang="en-US" b="1" dirty="0" err="1">
                <a:ea typeface="ＭＳ Ｐゴシック" pitchFamily="-111" charset="-128"/>
                <a:cs typeface="ＭＳ Ｐゴシック" pitchFamily="-111" charset="-128"/>
                <a:sym typeface="Symbol" pitchFamily="-111" charset="2"/>
              </a:rPr>
              <a:t>Incr</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x </a:t>
            </a:r>
            <a:r>
              <a:rPr lang="en-US" b="1" dirty="0" err="1">
                <a:ea typeface="ＭＳ Ｐゴシック" pitchFamily="-111" charset="-128"/>
                <a:cs typeface="ＭＳ Ｐゴシック" pitchFamily="-111" charset="-128"/>
              </a:rPr>
              <a:t>G</a:t>
            </a:r>
            <a:r>
              <a:rPr lang="en-US" b="1" baseline="-25000" dirty="0" err="1">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(x)</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rPr>
              <a:t>G</a:t>
            </a:r>
            <a:r>
              <a:rPr lang="en-US" b="1" baseline="-25000" dirty="0" err="1">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TOT</a:t>
            </a:r>
            <a:endParaRPr lang="en-US" dirty="0">
              <a:ea typeface="ＭＳ Ｐゴシック" pitchFamily="-111" charset="-128"/>
              <a:cs typeface="ＭＳ Ｐゴシック" pitchFamily="-111" charset="-128"/>
            </a:endParaRPr>
          </a:p>
        </p:txBody>
      </p:sp>
      <p:sp>
        <p:nvSpPr>
          <p:cNvPr id="496645" name="Date Placeholder 3"/>
          <p:cNvSpPr>
            <a:spLocks noGrp="1"/>
          </p:cNvSpPr>
          <p:nvPr>
            <p:ph type="dt" sz="quarter" idx="10"/>
          </p:nvPr>
        </p:nvSpPr>
        <p:spPr>
          <a:noFill/>
        </p:spPr>
        <p:txBody>
          <a:bodyPr/>
          <a:lstStyle/>
          <a:p>
            <a:fld id="{B92B65B2-B3A4-F846-9B41-ADF4941CAA0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966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642714796"/>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Number Placeholder 5"/>
          <p:cNvSpPr>
            <a:spLocks noGrp="1"/>
          </p:cNvSpPr>
          <p:nvPr>
            <p:ph type="sldNum" sz="quarter" idx="12"/>
          </p:nvPr>
        </p:nvSpPr>
        <p:spPr>
          <a:noFill/>
        </p:spPr>
        <p:txBody>
          <a:bodyPr/>
          <a:lstStyle/>
          <a:p>
            <a:pPr eaLnBrk="1" hangingPunct="1"/>
            <a:fld id="{2ECB959B-3241-7846-95EE-2CB2ABF51E17}" type="slidenum">
              <a:rPr lang="en-US">
                <a:latin typeface="Arial" pitchFamily="-111" charset="0"/>
                <a:ea typeface="ＭＳ Ｐゴシック" pitchFamily="-111" charset="-128"/>
                <a:cs typeface="ＭＳ Ｐゴシック" pitchFamily="-111" charset="-128"/>
              </a:rPr>
              <a:pPr eaLnBrk="1" hangingPunct="1"/>
              <a:t>512</a:t>
            </a:fld>
            <a:endParaRPr lang="en-US">
              <a:latin typeface="Arial" pitchFamily="-111" charset="0"/>
              <a:ea typeface="ＭＳ Ｐゴシック" pitchFamily="-111" charset="-128"/>
              <a:cs typeface="ＭＳ Ｐゴシック" pitchFamily="-111" charset="-128"/>
            </a:endParaRPr>
          </a:p>
        </p:txBody>
      </p:sp>
      <p:sp>
        <p:nvSpPr>
          <p:cNvPr id="49869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98692" name="Rectangle 3"/>
          <p:cNvSpPr>
            <a:spLocks noGrp="1" noChangeArrowheads="1"/>
          </p:cNvSpPr>
          <p:nvPr>
            <p:ph type="body" idx="1"/>
          </p:nvPr>
        </p:nvSpPr>
        <p:spPr/>
        <p:txBody>
          <a:bodyPr/>
          <a:lstStyle/>
          <a:p>
            <a:pPr marL="15875" indent="0">
              <a:buNone/>
            </a:pPr>
            <a:r>
              <a:rPr lang="en-US" dirty="0">
                <a:ea typeface="ＭＳ Ｐゴシック" pitchFamily="-111" charset="-128"/>
                <a:cs typeface="ＭＳ Ｐゴシック" pitchFamily="-111" charset="-128"/>
              </a:rPr>
              <a:t>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Use Rice’s theorem to show </a:t>
            </a:r>
            <a:r>
              <a:rPr lang="en-US" b="1" dirty="0" err="1">
                <a:ea typeface="ＭＳ Ｐゴシック" pitchFamily="-111" charset="-128"/>
                <a:cs typeface="ＭＳ Ｐゴシック" pitchFamily="-111" charset="-128"/>
                <a:sym typeface="Symbol" pitchFamily="-111" charset="2"/>
              </a:rPr>
              <a:t>Incr</a:t>
            </a:r>
            <a:r>
              <a:rPr lang="en-US" dirty="0">
                <a:ea typeface="ＭＳ Ｐゴシック" pitchFamily="-111" charset="-128"/>
                <a:cs typeface="ＭＳ Ｐゴシック" pitchFamily="-111" charset="-128"/>
                <a:sym typeface="Symbol" pitchFamily="-111" charset="2"/>
              </a:rPr>
              <a:t> is not recursive.</a:t>
            </a:r>
          </a:p>
          <a:p>
            <a:pPr marL="173038" indent="0">
              <a:buNone/>
            </a:pPr>
            <a:r>
              <a:rPr lang="en-US" b="1" dirty="0">
                <a:ea typeface="ＭＳ Ｐゴシック" pitchFamily="-111" charset="-128"/>
                <a:cs typeface="ＭＳ Ｐゴシック" pitchFamily="-111" charset="-128"/>
                <a:sym typeface="Symbol" pitchFamily="-111" charset="2"/>
              </a:rPr>
              <a:t>Non-Trivial as</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C</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(x)=0  </a:t>
            </a:r>
            <a:r>
              <a:rPr lang="en-US" b="1" dirty="0" err="1">
                <a:ea typeface="ＭＳ Ｐゴシック" pitchFamily="-111" charset="-128"/>
                <a:cs typeface="ＭＳ Ｐゴシック" pitchFamily="-111" charset="-128"/>
                <a:sym typeface="Symbol" pitchFamily="-111" charset="2"/>
              </a:rPr>
              <a:t>Incr</a:t>
            </a:r>
            <a:r>
              <a:rPr lang="en-US" b="1" dirty="0">
                <a:ea typeface="ＭＳ Ｐゴシック" pitchFamily="-111" charset="-128"/>
                <a:cs typeface="ＭＳ Ｐゴシック" pitchFamily="-111" charset="-128"/>
                <a:sym typeface="Symbol" pitchFamily="-111" charset="2"/>
              </a:rPr>
              <a:t>; S(x)=x+1  </a:t>
            </a:r>
            <a:r>
              <a:rPr lang="en-US" b="1" dirty="0" err="1">
                <a:ea typeface="ＭＳ Ｐゴシック" pitchFamily="-111" charset="-128"/>
                <a:cs typeface="ＭＳ Ｐゴシック" pitchFamily="-111" charset="-128"/>
                <a:sym typeface="Symbol" pitchFamily="-111" charset="2"/>
              </a:rPr>
              <a:t>Incr</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Let </a:t>
            </a:r>
            <a:r>
              <a:rPr lang="en-US" b="1" dirty="0" err="1">
                <a:ea typeface="ＭＳ Ｐゴシック" pitchFamily="-111" charset="-128"/>
                <a:cs typeface="ＭＳ Ｐゴシック" pitchFamily="-111" charset="-128"/>
                <a:sym typeface="Symbol" pitchFamily="-111" charset="2"/>
              </a:rPr>
              <a:t>f,g</a:t>
            </a:r>
            <a:r>
              <a:rPr lang="en-US" b="1" dirty="0">
                <a:ea typeface="ＭＳ Ｐゴシック" pitchFamily="-111" charset="-128"/>
                <a:cs typeface="ＭＳ Ｐゴシック" pitchFamily="-111" charset="-128"/>
                <a:sym typeface="Symbol" pitchFamily="-111" charset="2"/>
              </a:rPr>
              <a:t> be arb. Such that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a:t>
            </a:r>
            <a:r>
              <a:rPr lang="en-US" b="1" baseline="-25000" dirty="0">
                <a:ea typeface="ＭＳ Ｐゴシック" pitchFamily="-111" charset="-128"/>
                <a:cs typeface="ＭＳ Ｐゴシック" pitchFamily="-111" charset="-128"/>
                <a:sym typeface="Symbol" pitchFamily="-111" charset="2"/>
              </a:rPr>
              <a:t>g</a:t>
            </a:r>
            <a:r>
              <a:rPr lang="en-US" b="1" dirty="0">
                <a:ea typeface="ＭＳ Ｐゴシック" pitchFamily="-111" charset="-128"/>
                <a:cs typeface="ＭＳ Ｐゴシック" pitchFamily="-111" charset="-128"/>
                <a:sym typeface="Symbol" pitchFamily="-111" charset="2"/>
              </a:rPr>
              <a:t>(x) </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f  </a:t>
            </a:r>
            <a:r>
              <a:rPr lang="en-US" b="1" dirty="0" err="1">
                <a:ea typeface="ＭＳ Ｐゴシック" pitchFamily="-111" charset="-128"/>
                <a:cs typeface="ＭＳ Ｐゴシック" pitchFamily="-111" charset="-128"/>
                <a:sym typeface="Symbol" pitchFamily="-111" charset="2"/>
              </a:rPr>
              <a:t>Incr</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g</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g</a:t>
            </a:r>
            <a:r>
              <a:rPr lang="en-US" b="1" dirty="0">
                <a:ea typeface="ＭＳ Ｐゴシック" pitchFamily="-111" charset="-128"/>
                <a:cs typeface="ＭＳ Ｐゴシック" pitchFamily="-111" charset="-128"/>
                <a:sym typeface="Symbol" pitchFamily="-111" charset="2"/>
              </a:rPr>
              <a:t>(x)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g  </a:t>
            </a:r>
            <a:r>
              <a:rPr lang="en-US" b="1" dirty="0" err="1">
                <a:ea typeface="ＭＳ Ｐゴシック" pitchFamily="-111" charset="-128"/>
                <a:cs typeface="ＭＳ Ｐゴシック" pitchFamily="-111" charset="-128"/>
                <a:sym typeface="Symbol" pitchFamily="-111" charset="2"/>
              </a:rPr>
              <a:t>Incr</a:t>
            </a:r>
            <a:r>
              <a:rPr lang="en-US" b="1" dirty="0">
                <a:ea typeface="ＭＳ Ｐゴシック" pitchFamily="-111" charset="-128"/>
                <a:cs typeface="ＭＳ Ｐゴシック" pitchFamily="-111" charset="-128"/>
                <a:sym typeface="Symbol" pitchFamily="-111" charset="2"/>
              </a:rPr>
              <a:t> </a:t>
            </a:r>
          </a:p>
        </p:txBody>
      </p:sp>
      <p:sp>
        <p:nvSpPr>
          <p:cNvPr id="498693" name="Date Placeholder 3"/>
          <p:cNvSpPr>
            <a:spLocks noGrp="1"/>
          </p:cNvSpPr>
          <p:nvPr>
            <p:ph type="dt" sz="quarter" idx="10"/>
          </p:nvPr>
        </p:nvSpPr>
        <p:spPr>
          <a:noFill/>
        </p:spPr>
        <p:txBody>
          <a:bodyPr/>
          <a:lstStyle/>
          <a:p>
            <a:fld id="{AD58D2DF-1C02-FD42-ABE2-6115D70329D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9869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700190187"/>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Number Placeholder 5"/>
          <p:cNvSpPr>
            <a:spLocks noGrp="1"/>
          </p:cNvSpPr>
          <p:nvPr>
            <p:ph type="sldNum" sz="quarter" idx="12"/>
          </p:nvPr>
        </p:nvSpPr>
        <p:spPr>
          <a:noFill/>
        </p:spPr>
        <p:txBody>
          <a:bodyPr/>
          <a:lstStyle/>
          <a:p>
            <a:pPr eaLnBrk="1" hangingPunct="1"/>
            <a:fld id="{C3CA9182-8F09-DC40-A570-A1B3A2611DF6}" type="slidenum">
              <a:rPr lang="en-US">
                <a:latin typeface="Arial" pitchFamily="-111" charset="0"/>
                <a:ea typeface="ＭＳ Ｐゴシック" pitchFamily="-111" charset="-128"/>
                <a:cs typeface="ＭＳ Ｐゴシック" pitchFamily="-111" charset="-128"/>
              </a:rPr>
              <a:pPr eaLnBrk="1" hangingPunct="1"/>
              <a:t>513</a:t>
            </a:fld>
            <a:endParaRPr lang="en-US">
              <a:latin typeface="Arial" pitchFamily="-111" charset="0"/>
              <a:ea typeface="ＭＳ Ｐゴシック" pitchFamily="-111" charset="-128"/>
              <a:cs typeface="ＭＳ Ｐゴシック" pitchFamily="-111" charset="-128"/>
            </a:endParaRPr>
          </a:p>
        </p:txBody>
      </p:sp>
      <p:sp>
        <p:nvSpPr>
          <p:cNvPr id="49049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90500" name="Rectangle 3"/>
          <p:cNvSpPr>
            <a:spLocks noGrp="1" noChangeArrowheads="1"/>
          </p:cNvSpPr>
          <p:nvPr>
            <p:ph type="body" idx="1"/>
          </p:nvPr>
        </p:nvSpPr>
        <p:spPr/>
        <p:txBody>
          <a:bodyPr/>
          <a:lstStyle/>
          <a:p>
            <a:pPr marL="15875" indent="-15875">
              <a:buNone/>
            </a:pPr>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be a recursive (decidable set), what can we say about the complexity (recursive, re non-recursive, non-re) of </a:t>
            </a:r>
            <a:r>
              <a:rPr lang="en-US" b="1" dirty="0">
                <a:ea typeface="ＭＳ Ｐゴシック" pitchFamily="-111" charset="-128"/>
                <a:cs typeface="ＭＳ Ｐゴシック" pitchFamily="-111" charset="-128"/>
              </a:rPr>
              <a:t>T</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S</a:t>
            </a:r>
            <a:r>
              <a:rPr lang="en-US" dirty="0">
                <a:ea typeface="ＭＳ Ｐゴシック" pitchFamily="-111" charset="-128"/>
                <a:cs typeface="ＭＳ Ｐゴシック" pitchFamily="-111" charset="-128"/>
              </a:rPr>
              <a:t>?</a:t>
            </a:r>
          </a:p>
          <a:p>
            <a:pPr marL="400050" indent="0">
              <a:buNone/>
            </a:pPr>
            <a:r>
              <a:rPr lang="en-US" b="1" dirty="0">
                <a:ea typeface="ＭＳ Ｐゴシック" pitchFamily="-111" charset="-128"/>
                <a:cs typeface="ＭＳ Ｐゴシック" pitchFamily="-111" charset="-128"/>
              </a:rPr>
              <a:t>Nothing. Just let S = </a:t>
            </a:r>
            <a:r>
              <a:rPr lang="en-US" b="1" dirty="0">
                <a:ea typeface="ＭＳ Ｐゴシック" pitchFamily="-111" charset="-128"/>
                <a:cs typeface="ＭＳ Ｐゴシック" pitchFamily="-111" charset="-128"/>
                <a:sym typeface="Symbol" pitchFamily="-111" charset="2"/>
              </a:rPr>
              <a:t>, then T could be any subset of . There are an uncountable number of such subsets and some are clearly in each of the categories above.</a:t>
            </a:r>
            <a:endParaRPr lang="en-US" dirty="0">
              <a:ea typeface="ＭＳ Ｐゴシック" pitchFamily="-111" charset="-128"/>
              <a:cs typeface="ＭＳ Ｐゴシック" pitchFamily="-111" charset="-128"/>
            </a:endParaRPr>
          </a:p>
        </p:txBody>
      </p:sp>
      <p:sp>
        <p:nvSpPr>
          <p:cNvPr id="490501" name="Date Placeholder 3"/>
          <p:cNvSpPr>
            <a:spLocks noGrp="1"/>
          </p:cNvSpPr>
          <p:nvPr>
            <p:ph type="dt" sz="quarter" idx="10"/>
          </p:nvPr>
        </p:nvSpPr>
        <p:spPr>
          <a:noFill/>
        </p:spPr>
        <p:txBody>
          <a:bodyPr/>
          <a:lstStyle/>
          <a:p>
            <a:fld id="{153CD2BD-4838-EB49-AD26-B8445E5E716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905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571554335"/>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514</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500740" name="Rectangle 3"/>
          <p:cNvSpPr>
            <a:spLocks noGrp="1" noChangeArrowheads="1"/>
          </p:cNvSpPr>
          <p:nvPr>
            <p:ph type="body" idx="1"/>
          </p:nvPr>
        </p:nvSpPr>
        <p:spPr/>
        <p:txBody>
          <a:bodyPr/>
          <a:lstStyle/>
          <a:p>
            <a:pPr marL="0" indent="0" eaLnBrk="1" hangingPunct="1">
              <a:buNone/>
            </a:pPr>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P = {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 [ STP(f, x, x) ] }</a:t>
            </a:r>
            <a:r>
              <a:rPr lang="en-US" dirty="0">
                <a:ea typeface="ＭＳ Ｐゴシック" pitchFamily="-111" charset="-128"/>
                <a:cs typeface="ＭＳ Ｐゴシック" pitchFamily="-111" charset="-128"/>
                <a:sym typeface="Symbol" pitchFamily="-111" charset="2"/>
              </a:rPr>
              <a:t>. Why does Rice’s theorem not tell us anything about the undecidability of </a:t>
            </a:r>
            <a:r>
              <a:rPr lang="en-US" b="1" dirty="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a:t>
            </a:r>
          </a:p>
          <a:p>
            <a:pPr marL="468313" indent="0" eaLnBrk="1" hangingPunct="1">
              <a:buNone/>
            </a:pPr>
            <a:r>
              <a:rPr lang="en-US" b="1" dirty="0">
                <a:ea typeface="ＭＳ Ｐゴシック" pitchFamily="-111" charset="-128"/>
                <a:cs typeface="ＭＳ Ｐゴシック" pitchFamily="-111" charset="-128"/>
                <a:sym typeface="Symbol" pitchFamily="-111" charset="2"/>
              </a:rPr>
              <a:t>This is not an I/O property as we can have implementations of C</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 that are efficient and satisfy P and others that do not. </a:t>
            </a:r>
            <a:endParaRPr lang="en-US" dirty="0">
              <a:ea typeface="ＭＳ Ｐゴシック" pitchFamily="-111" charset="-128"/>
              <a:cs typeface="ＭＳ Ｐゴシック" pitchFamily="-111" charset="-128"/>
              <a:sym typeface="Symbol" pitchFamily="-111" charset="2"/>
            </a:endParaRPr>
          </a:p>
        </p:txBody>
      </p:sp>
      <p:sp>
        <p:nvSpPr>
          <p:cNvPr id="500741" name="Date Placeholder 3"/>
          <p:cNvSpPr>
            <a:spLocks noGrp="1"/>
          </p:cNvSpPr>
          <p:nvPr>
            <p:ph type="dt" sz="quarter" idx="10"/>
          </p:nvPr>
        </p:nvSpPr>
        <p:spPr>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23652873"/>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6"/>
          <p:cNvSpPr>
            <a:spLocks noGrp="1"/>
          </p:cNvSpPr>
          <p:nvPr>
            <p:ph type="title"/>
          </p:nvPr>
        </p:nvSpPr>
        <p:spPr>
          <a:xfrm>
            <a:off x="722313" y="2362200"/>
            <a:ext cx="7772400" cy="1362075"/>
          </a:xfrm>
        </p:spPr>
        <p:txBody>
          <a:bodyPr/>
          <a:lstStyle/>
          <a:p>
            <a:pPr algn="ctr"/>
            <a:r>
              <a:rPr lang="en-US" cap="none">
                <a:ea typeface="ＭＳ Ｐゴシック" pitchFamily="-111" charset="-128"/>
                <a:cs typeface="ＭＳ Ｐゴシック" pitchFamily="-111" charset="-128"/>
              </a:rPr>
              <a:t>ORDER ANALYSIS</a:t>
            </a:r>
          </a:p>
        </p:txBody>
      </p:sp>
      <p:sp>
        <p:nvSpPr>
          <p:cNvPr id="110595" name="Date Placeholder 3"/>
          <p:cNvSpPr>
            <a:spLocks noGrp="1"/>
          </p:cNvSpPr>
          <p:nvPr>
            <p:ph type="dt" sz="quarter" idx="10"/>
          </p:nvPr>
        </p:nvSpPr>
        <p:spPr>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059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0597" name="Slide Number Placeholder 5"/>
          <p:cNvSpPr>
            <a:spLocks noGrp="1"/>
          </p:cNvSpPr>
          <p:nvPr>
            <p:ph type="sldNum" sz="quarter" idx="12"/>
          </p:nvPr>
        </p:nvSpPr>
        <p:spPr>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515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52747992"/>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r>
              <a:rPr lang="en-US" sz="5400">
                <a:ea typeface="ＭＳ Ｐゴシック" pitchFamily="-111" charset="-128"/>
                <a:cs typeface="ＭＳ Ｐゴシック" pitchFamily="-111" charset="-128"/>
              </a:rPr>
              <a:t>Computability &amp; Complexity Theory</a:t>
            </a:r>
            <a:endParaRPr lang="en-US" sz="4000">
              <a:ea typeface="ＭＳ Ｐゴシック" pitchFamily="-111" charset="-128"/>
              <a:cs typeface="ＭＳ Ｐゴシック" pitchFamily="-111" charset="-128"/>
            </a:endParaRPr>
          </a:p>
        </p:txBody>
      </p:sp>
      <p:sp>
        <p:nvSpPr>
          <p:cNvPr id="21507" name="Rectangle 3"/>
          <p:cNvSpPr>
            <a:spLocks noGrp="1" noChangeArrowheads="1"/>
          </p:cNvSpPr>
          <p:nvPr>
            <p:ph type="subTitle" idx="1"/>
          </p:nvPr>
        </p:nvSpPr>
        <p:spPr/>
        <p:txBody>
          <a:bodyPr/>
          <a:lstStyle/>
          <a:p>
            <a:pPr eaLnBrk="1" hangingPunct="1"/>
            <a:r>
              <a:rPr lang="en-US" b="1" dirty="0">
                <a:solidFill>
                  <a:srgbClr val="009900"/>
                </a:solidFill>
                <a:ea typeface="ＭＳ Ｐゴシック" pitchFamily="-111" charset="-128"/>
                <a:cs typeface="ＭＳ Ｐゴシック" pitchFamily="-111" charset="-128"/>
              </a:rPr>
              <a:t>Charles E. Hughes</a:t>
            </a:r>
          </a:p>
          <a:p>
            <a:pPr eaLnBrk="1" hangingPunct="1"/>
            <a:r>
              <a:rPr lang="en-US" b="1" dirty="0">
                <a:solidFill>
                  <a:srgbClr val="CC3300"/>
                </a:solidFill>
                <a:ea typeface="ＭＳ Ｐゴシック" pitchFamily="-111" charset="-128"/>
                <a:cs typeface="ＭＳ Ｐゴシック" pitchFamily="-111" charset="-128"/>
              </a:rPr>
              <a:t>COT 6410 – Spring 2019</a:t>
            </a:r>
          </a:p>
          <a:p>
            <a:pPr eaLnBrk="1" hangingPunct="1"/>
            <a:r>
              <a:rPr lang="en-US" b="1" dirty="0">
                <a:solidFill>
                  <a:srgbClr val="CC3300"/>
                </a:solidFill>
                <a:ea typeface="ＭＳ Ｐゴシック" pitchFamily="-111" charset="-128"/>
                <a:cs typeface="ＭＳ Ｐゴシック" pitchFamily="-111" charset="-128"/>
              </a:rPr>
              <a:t>Notes</a:t>
            </a:r>
          </a:p>
        </p:txBody>
      </p:sp>
      <p:sp>
        <p:nvSpPr>
          <p:cNvPr id="21508" name="Rectangle 5"/>
          <p:cNvSpPr>
            <a:spLocks noChangeArrowheads="1"/>
          </p:cNvSpPr>
          <p:nvPr/>
        </p:nvSpPr>
        <p:spPr bwMode="auto">
          <a:xfrm>
            <a:off x="1471613" y="3136900"/>
            <a:ext cx="9144000" cy="0"/>
          </a:xfrm>
          <a:prstGeom prst="rect">
            <a:avLst/>
          </a:prstGeom>
          <a:noFill/>
          <a:ln w="9525">
            <a:noFill/>
            <a:miter lim="800000"/>
            <a:headEnd/>
            <a:tailEnd/>
          </a:ln>
        </p:spPr>
        <p:txBody>
          <a:bodyPr wrap="none" anchor="ctr">
            <a:prstTxWarp prst="textNoShape">
              <a:avLst/>
            </a:prstTxWarp>
            <a:spAutoFit/>
          </a:bodyPr>
          <a:lstStyle/>
          <a:p>
            <a:endParaRPr lang="en-US" sz="1800"/>
          </a:p>
        </p:txBody>
      </p:sp>
      <p:pic>
        <p:nvPicPr>
          <p:cNvPr id="21509" name="Picture 4" descr="http://www.ucf.edu/ucflogos/cfwm3bg_.gif"/>
          <p:cNvPicPr>
            <a:picLocks noChangeAspect="1" noChangeArrowheads="1"/>
          </p:cNvPicPr>
          <p:nvPr/>
        </p:nvPicPr>
        <p:blipFill>
          <a:blip r:embed="rId3" cstate="print"/>
          <a:srcRect/>
          <a:stretch>
            <a:fillRect/>
          </a:stretch>
        </p:blipFill>
        <p:spPr bwMode="auto">
          <a:xfrm>
            <a:off x="3200400" y="228600"/>
            <a:ext cx="2857500" cy="1752600"/>
          </a:xfrm>
          <a:prstGeom prst="rect">
            <a:avLst/>
          </a:prstGeom>
          <a:noFill/>
          <a:ln w="9525">
            <a:noFill/>
            <a:miter lim="800000"/>
            <a:headEnd/>
            <a:tailEnd/>
          </a:ln>
        </p:spPr>
      </p:pic>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1619" name="Content Placeholder 7"/>
          <p:cNvSpPr>
            <a:spLocks noGrp="1"/>
          </p:cNvSpPr>
          <p:nvPr>
            <p:ph idx="1"/>
          </p:nvPr>
        </p:nvSpPr>
        <p:spPr/>
        <p:txBody>
          <a:bodyPr/>
          <a:lstStyle/>
          <a:p>
            <a:pPr>
              <a:buFont typeface="Times" pitchFamily="-111" charset="0"/>
              <a:buNone/>
            </a:pP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Throughout the complexity portion of this course, we will be interested in how long an algorithm takes on the instances of some arbitrary "size"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Recognizing that different times can be recorded for two instance of size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we only ask about the worst case. </a:t>
            </a:r>
          </a:p>
          <a:p>
            <a:pPr>
              <a:buFont typeface="Times" pitchFamily="-111" charset="0"/>
              <a:buNone/>
            </a:pPr>
            <a:r>
              <a:rPr lang="en-US" sz="2800" dirty="0">
                <a:ea typeface="ＭＳ Ｐゴシック" pitchFamily="-111" charset="-128"/>
                <a:cs typeface="ＭＳ Ｐゴシック" pitchFamily="-111" charset="-128"/>
              </a:rPr>
              <a:t>	</a:t>
            </a:r>
          </a:p>
          <a:p>
            <a:pPr>
              <a:buFont typeface="Times" pitchFamily="-111" charset="0"/>
              <a:buNone/>
            </a:pPr>
            <a:r>
              <a:rPr lang="en-US" sz="2800" dirty="0">
                <a:ea typeface="ＭＳ Ｐゴシック" pitchFamily="-111" charset="-128"/>
                <a:cs typeface="ＭＳ Ｐゴシック" pitchFamily="-111" charset="-128"/>
              </a:rPr>
              <a:t>	We also understand that different languages, computers, and even skill of the implementer can alter the "running time."</a:t>
            </a:r>
          </a:p>
        </p:txBody>
      </p:sp>
      <p:sp>
        <p:nvSpPr>
          <p:cNvPr id="111620" name="Date Placeholder 3"/>
          <p:cNvSpPr>
            <a:spLocks noGrp="1"/>
          </p:cNvSpPr>
          <p:nvPr>
            <p:ph type="dt" sz="quarter" idx="10"/>
          </p:nvPr>
        </p:nvSpPr>
        <p:spPr>
          <a:noFill/>
        </p:spPr>
        <p:txBody>
          <a:bodyPr/>
          <a:lstStyle/>
          <a:p>
            <a:fld id="{69194B74-F425-4546-ABD3-379D9B2DB77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16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1622" name="Slide Number Placeholder 5"/>
          <p:cNvSpPr>
            <a:spLocks noGrp="1"/>
          </p:cNvSpPr>
          <p:nvPr>
            <p:ph type="sldNum" sz="quarter" idx="12"/>
          </p:nvPr>
        </p:nvSpPr>
        <p:spPr>
          <a:noFill/>
        </p:spPr>
        <p:txBody>
          <a:bodyPr/>
          <a:lstStyle/>
          <a:p>
            <a:fld id="{4EA8EEDF-53C4-8841-9D9C-621E626FE710}" type="slidenum">
              <a:rPr lang="en-US">
                <a:latin typeface="Arial" pitchFamily="-111" charset="0"/>
                <a:ea typeface="ＭＳ Ｐゴシック" pitchFamily="-111" charset="-128"/>
                <a:cs typeface="ＭＳ Ｐゴシック" pitchFamily="-111" charset="-128"/>
              </a:rPr>
              <a:pPr/>
              <a:t>517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2638846"/>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2643" name="Content Placeholder 7"/>
          <p:cNvSpPr>
            <a:spLocks noGrp="1"/>
          </p:cNvSpPr>
          <p:nvPr>
            <p:ph idx="1"/>
          </p:nvPr>
        </p:nvSpPr>
        <p:spPr/>
        <p:txBody>
          <a:bodyPr/>
          <a:lstStyle/>
          <a:p>
            <a:pPr>
              <a:buFont typeface="Times" pitchFamily="-111" charset="0"/>
              <a:buNone/>
            </a:pP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As a result, we really can never know "exactly" how long anything takes.</a:t>
            </a:r>
          </a:p>
          <a:p>
            <a:pPr>
              <a:buFont typeface="Times" pitchFamily="-111" charset="0"/>
              <a:buNone/>
            </a:pPr>
            <a:endParaRPr lang="en-US" sz="2800" dirty="0">
              <a:ea typeface="ＭＳ Ｐゴシック" pitchFamily="-111" charset="-128"/>
              <a:cs typeface="ＭＳ Ｐゴシック" pitchFamily="-111" charset="-128"/>
            </a:endParaRPr>
          </a:p>
          <a:p>
            <a:pPr>
              <a:buFont typeface="Times" pitchFamily="-111" charset="0"/>
              <a:buNone/>
            </a:pPr>
            <a:r>
              <a:rPr lang="en-US" sz="2800" dirty="0">
                <a:ea typeface="ＭＳ Ｐゴシック" pitchFamily="-111" charset="-128"/>
                <a:cs typeface="ＭＳ Ｐゴシック" pitchFamily="-111" charset="-128"/>
              </a:rPr>
              <a:t>	So, we usually settle for a substitute function, and say the function we are trying to measure is "of the order of" this new substitute function.  </a:t>
            </a:r>
          </a:p>
        </p:txBody>
      </p:sp>
      <p:sp>
        <p:nvSpPr>
          <p:cNvPr id="112644" name="Date Placeholder 3"/>
          <p:cNvSpPr>
            <a:spLocks noGrp="1"/>
          </p:cNvSpPr>
          <p:nvPr>
            <p:ph type="dt" sz="quarter" idx="10"/>
          </p:nvPr>
        </p:nvSpPr>
        <p:spPr>
          <a:noFill/>
        </p:spPr>
        <p:txBody>
          <a:bodyPr/>
          <a:lstStyle/>
          <a:p>
            <a:fld id="{959FC410-2A51-8741-B20D-1B93411EE4A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26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2646" name="Slide Number Placeholder 5"/>
          <p:cNvSpPr>
            <a:spLocks noGrp="1"/>
          </p:cNvSpPr>
          <p:nvPr>
            <p:ph type="sldNum" sz="quarter" idx="12"/>
          </p:nvPr>
        </p:nvSpPr>
        <p:spPr>
          <a:noFill/>
        </p:spPr>
        <p:txBody>
          <a:bodyPr/>
          <a:lstStyle/>
          <a:p>
            <a:fld id="{42C43271-185B-EA44-84CD-558076515A9C}" type="slidenum">
              <a:rPr lang="en-US">
                <a:latin typeface="Arial" pitchFamily="-111" charset="0"/>
                <a:ea typeface="ＭＳ Ｐゴシック" pitchFamily="-111" charset="-128"/>
                <a:cs typeface="ＭＳ Ｐゴシック" pitchFamily="-111" charset="-128"/>
              </a:rPr>
              <a:pPr/>
              <a:t>518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50560665"/>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3667" name="Content Placeholder 7"/>
          <p:cNvSpPr>
            <a:spLocks noGrp="1"/>
          </p:cNvSpPr>
          <p:nvPr>
            <p:ph idx="1"/>
          </p:nvPr>
        </p:nvSpPr>
        <p:spPr/>
        <p:txBody>
          <a:bodyPr/>
          <a:lstStyle/>
          <a:p>
            <a:pPr eaLnBrk="1" hangingPunct="1">
              <a:lnSpc>
                <a:spcPct val="90000"/>
              </a:lnSpc>
              <a:buFont typeface="Times" pitchFamily="-111" charset="0"/>
              <a:buNone/>
            </a:pP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"Order" is something we use to describe an upper bound upon something else (in our case, time, but it can apply to almost anything).</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For example, let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be two functions. We say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is order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when there exists constants </a:t>
            </a:r>
            <a:r>
              <a:rPr lang="en-US" sz="2400" b="1" dirty="0">
                <a:ea typeface="ＭＳ Ｐゴシック" pitchFamily="-111" charset="-128"/>
                <a:cs typeface="ＭＳ Ｐゴシック" pitchFamily="-111" charset="-128"/>
              </a:rPr>
              <a:t>c</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f(n) ≤ cg(n) </a:t>
            </a:r>
            <a:r>
              <a:rPr lang="en-US" sz="2400" dirty="0">
                <a:ea typeface="ＭＳ Ｐゴシック" pitchFamily="-111" charset="-128"/>
                <a:cs typeface="ＭＳ Ｐゴシック" pitchFamily="-111" charset="-128"/>
              </a:rPr>
              <a:t>for all </a:t>
            </a:r>
            <a:r>
              <a:rPr lang="en-US" sz="2400" b="1" dirty="0">
                <a:ea typeface="ＭＳ Ｐゴシック" pitchFamily="-111" charset="-128"/>
                <a:cs typeface="ＭＳ Ｐゴシック" pitchFamily="-111" charset="-128"/>
              </a:rPr>
              <a:t>n ≥ 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What this is saying is that when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is 'large enough,'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is bounded above by a constant multiple of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a:t>
            </a:r>
          </a:p>
        </p:txBody>
      </p:sp>
      <p:sp>
        <p:nvSpPr>
          <p:cNvPr id="113668" name="Date Placeholder 3"/>
          <p:cNvSpPr>
            <a:spLocks noGrp="1"/>
          </p:cNvSpPr>
          <p:nvPr>
            <p:ph type="dt" sz="quarter" idx="10"/>
          </p:nvPr>
        </p:nvSpPr>
        <p:spPr>
          <a:noFill/>
        </p:spPr>
        <p:txBody>
          <a:bodyPr/>
          <a:lstStyle/>
          <a:p>
            <a:fld id="{3DA5CDBC-D436-CD4C-A1B7-D4E5682FC12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366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3670" name="Slide Number Placeholder 5"/>
          <p:cNvSpPr>
            <a:spLocks noGrp="1"/>
          </p:cNvSpPr>
          <p:nvPr>
            <p:ph type="sldNum" sz="quarter" idx="12"/>
          </p:nvPr>
        </p:nvSpPr>
        <p:spPr>
          <a:noFill/>
        </p:spPr>
        <p:txBody>
          <a:bodyPr/>
          <a:lstStyle/>
          <a:p>
            <a:fld id="{1BE0F3F9-4DF3-E148-8703-9C5D86E0397D}" type="slidenum">
              <a:rPr lang="en-US">
                <a:latin typeface="Arial" pitchFamily="-111" charset="0"/>
                <a:ea typeface="ＭＳ Ｐゴシック" pitchFamily="-111" charset="-128"/>
                <a:cs typeface="ＭＳ Ｐゴシック" pitchFamily="-111" charset="-128"/>
              </a:rPr>
              <a:pPr/>
              <a:t>519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85449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Regular Languages and DFAs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 DFA, A = (Q,Σ,δ,q</a:t>
            </a:r>
            <a:r>
              <a:rPr lang="en-US" sz="2400" baseline="-25000">
                <a:latin typeface="Arial" charset="0"/>
                <a:ea typeface="MS PGothic" charset="0"/>
              </a:rPr>
              <a:t>0</a:t>
            </a:r>
            <a:r>
              <a:rPr lang="en-US" sz="2400">
                <a:latin typeface="Arial" charset="0"/>
                <a:ea typeface="MS PGothic" charset="0"/>
              </a:rPr>
              <a:t>,F), we can define the language accepted by A as those strings that cause it to end up in a final state once it has consumed the entire string</a:t>
            </a:r>
          </a:p>
          <a:p>
            <a:pPr eaLnBrk="1" hangingPunct="1"/>
            <a:r>
              <a:rPr lang="en-US" sz="2400">
                <a:latin typeface="Arial" charset="0"/>
                <a:ea typeface="MS PGothic" charset="0"/>
              </a:rPr>
              <a:t>Formally, the language accepted by A is</a:t>
            </a:r>
          </a:p>
          <a:p>
            <a:pPr lvl="1" eaLnBrk="1" hangingPunct="1"/>
            <a:r>
              <a:rPr lang="en-US" sz="2000">
                <a:latin typeface="Arial" charset="0"/>
                <a:ea typeface="MS PGothic" charset="0"/>
              </a:rPr>
              <a:t>{ w | </a:t>
            </a:r>
            <a:r>
              <a:rPr lang="en-US" sz="2000" err="1">
                <a:latin typeface="Arial" charset="0"/>
                <a:ea typeface="MS PGothic" charset="0"/>
              </a:rPr>
              <a:t>δ</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,w) ∈ F }</a:t>
            </a:r>
          </a:p>
          <a:p>
            <a:pPr eaLnBrk="1" hangingPunct="1"/>
            <a:r>
              <a:rPr lang="en-US" sz="2400">
                <a:ea typeface="Symbol" charset="2"/>
                <a:cs typeface="Symbol" charset="2"/>
              </a:rPr>
              <a:t>We generally refer to this language as </a:t>
            </a:r>
            <a:r>
              <a:rPr lang="en-US" sz="2400" i="1">
                <a:ea typeface="Symbol" charset="2"/>
                <a:cs typeface="Symbol" charset="2"/>
              </a:rPr>
              <a:t>L</a:t>
            </a:r>
            <a:r>
              <a:rPr lang="en-US" sz="2400">
                <a:ea typeface="Symbol" charset="2"/>
                <a:cs typeface="Symbol" charset="2"/>
              </a:rPr>
              <a:t>(A) </a:t>
            </a:r>
          </a:p>
          <a:p>
            <a:pPr eaLnBrk="1" hangingPunct="1"/>
            <a:r>
              <a:rPr lang="en-US" sz="2400">
                <a:latin typeface="Arial" charset="0"/>
                <a:ea typeface="MS PGothic" charset="0"/>
              </a:rPr>
              <a:t>We define the notion of a Regular Language by saying that a language is Regular if and only if it is accepted (recognized) by some DFA</a:t>
            </a: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30D81A-F44E-C940-BF48-2319E0B9D153}" type="datetime1">
              <a:rPr lang="en-US" smtClean="0"/>
              <a:t>4/7/19</a:t>
            </a:fld>
            <a:endParaRPr lang="en-US"/>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52</a:t>
            </a:fld>
            <a:endParaRPr lang="en-US"/>
          </a:p>
        </p:txBody>
      </p:sp>
      <p:sp>
        <p:nvSpPr>
          <p:cNvPr id="7" name="Footer Placeholder 4">
            <a:extLst>
              <a:ext uri="{FF2B5EF4-FFF2-40B4-BE49-F238E27FC236}">
                <a16:creationId xmlns:a16="http://schemas.microsoft.com/office/drawing/2014/main" id="{A771E24D-7DDE-E945-BC24-E6086D3B658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366025229"/>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4691" name="Content Placeholder 7"/>
          <p:cNvSpPr>
            <a:spLocks noGrp="1"/>
          </p:cNvSpPr>
          <p:nvPr>
            <p:ph idx="1"/>
          </p:nvPr>
        </p:nvSpPr>
        <p:spPr/>
        <p:txBody>
          <a:bodyPr/>
          <a:lstStyle/>
          <a:p>
            <a:pPr eaLnBrk="1" hangingPunct="1">
              <a:lnSpc>
                <a:spcPct val="90000"/>
              </a:lnSpc>
              <a:buFont typeface="Times" pitchFamily="-111" charset="0"/>
              <a:buNone/>
            </a:pP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This is particularly useful when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is not known precisely, is complicated to compute, and/or difficult to use. We can, by this, replace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by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and know we aren't "off too far."</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We say </a:t>
            </a:r>
            <a:r>
              <a:rPr lang="en-US" sz="2400" b="1" dirty="0">
                <a:ea typeface="ＭＳ Ｐゴシック" pitchFamily="-111" charset="-128"/>
                <a:cs typeface="ＭＳ Ｐゴシック" pitchFamily="-111" charset="-128"/>
              </a:rPr>
              <a:t>f(n)</a:t>
            </a:r>
            <a:r>
              <a:rPr lang="en-US" sz="2400" dirty="0">
                <a:ea typeface="ＭＳ Ｐゴシック" pitchFamily="-111" charset="-128"/>
                <a:cs typeface="ＭＳ Ｐゴシック" pitchFamily="-111" charset="-128"/>
              </a:rPr>
              <a:t> is "in the order of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or, simply,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f(n)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O(g(n))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Usually, </a:t>
            </a:r>
            <a:r>
              <a:rPr lang="en-US" sz="2400" b="1" dirty="0">
                <a:ea typeface="ＭＳ Ｐゴシック" pitchFamily="-111" charset="-128"/>
                <a:cs typeface="ＭＳ Ｐゴシック" pitchFamily="-111" charset="-128"/>
              </a:rPr>
              <a:t>g(n)</a:t>
            </a:r>
            <a:r>
              <a:rPr lang="en-US" sz="2400" dirty="0">
                <a:ea typeface="ＭＳ Ｐゴシック" pitchFamily="-111" charset="-128"/>
                <a:cs typeface="ＭＳ Ｐゴシック" pitchFamily="-111" charset="-128"/>
              </a:rPr>
              <a:t> is a simple function, like </a:t>
            </a:r>
            <a:r>
              <a:rPr lang="en-US" sz="2400" b="1" dirty="0" err="1">
                <a:ea typeface="ＭＳ Ｐゴシック" pitchFamily="-111" charset="-128"/>
                <a:cs typeface="ＭＳ Ｐゴシック" pitchFamily="-111" charset="-128"/>
              </a:rPr>
              <a:t>nlog</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n</a:t>
            </a:r>
            <a:r>
              <a:rPr lang="en-US" sz="2400" b="1" baseline="30000" dirty="0">
                <a:ea typeface="ＭＳ Ｐゴシック" pitchFamily="-111" charset="-128"/>
                <a:cs typeface="ＭＳ Ｐゴシック" pitchFamily="-111" charset="-128"/>
              </a:rPr>
              <a:t>3</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etc., that's easy to understand and use.</a:t>
            </a:r>
          </a:p>
        </p:txBody>
      </p:sp>
      <p:sp>
        <p:nvSpPr>
          <p:cNvPr id="114692" name="Date Placeholder 3"/>
          <p:cNvSpPr>
            <a:spLocks noGrp="1"/>
          </p:cNvSpPr>
          <p:nvPr>
            <p:ph type="dt" sz="quarter" idx="10"/>
          </p:nvPr>
        </p:nvSpPr>
        <p:spPr>
          <a:noFill/>
        </p:spPr>
        <p:txBody>
          <a:bodyPr/>
          <a:lstStyle/>
          <a:p>
            <a:fld id="{E2EAD46F-90C3-D042-92AA-48EC278BADEB}"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469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4694" name="Slide Number Placeholder 5"/>
          <p:cNvSpPr>
            <a:spLocks noGrp="1"/>
          </p:cNvSpPr>
          <p:nvPr>
            <p:ph type="sldNum" sz="quarter" idx="12"/>
          </p:nvPr>
        </p:nvSpPr>
        <p:spPr>
          <a:noFill/>
        </p:spPr>
        <p:txBody>
          <a:bodyPr/>
          <a:lstStyle/>
          <a:p>
            <a:fld id="{D354A41D-C78F-9748-99C4-B1EC85E5412E}" type="slidenum">
              <a:rPr lang="en-US">
                <a:latin typeface="Arial" pitchFamily="-111" charset="0"/>
                <a:ea typeface="ＭＳ Ｐゴシック" pitchFamily="-111" charset="-128"/>
                <a:cs typeface="ＭＳ Ｐゴシック" pitchFamily="-111" charset="-128"/>
              </a:rPr>
              <a:pPr/>
              <a:t>520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91904220"/>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5715" name="Content Placeholder 7"/>
          <p:cNvSpPr>
            <a:spLocks noGrp="1"/>
          </p:cNvSpPr>
          <p:nvPr>
            <p:ph idx="1"/>
          </p:nvPr>
        </p:nvSpPr>
        <p:spPr/>
        <p:txBody>
          <a:bodyPr/>
          <a:lstStyle/>
          <a:p>
            <a:pPr eaLnBrk="1" hangingPunct="1">
              <a:buFont typeface="Times" pitchFamily="-111" charset="0"/>
              <a:buNone/>
            </a:pP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Order of an Algorithm: The maximum number of steps required to find the answer to any instance of size </a:t>
            </a:r>
            <a:r>
              <a:rPr lang="en-US" b="1"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 for any arbitrary value of </a:t>
            </a:r>
            <a:r>
              <a:rPr lang="en-US" b="1"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 </a:t>
            </a:r>
          </a:p>
          <a:p>
            <a:pPr eaLnBrk="1" hangingPunct="1"/>
            <a:endParaRPr lang="en-US" dirty="0">
              <a:ea typeface="ＭＳ Ｐゴシック" pitchFamily="-111" charset="-128"/>
              <a:cs typeface="ＭＳ Ｐゴシック" pitchFamily="-111" charset="-128"/>
            </a:endParaRPr>
          </a:p>
          <a:p>
            <a:pPr eaLnBrk="1" hangingPunct="1">
              <a:buFont typeface="Times" pitchFamily="-111" charset="0"/>
              <a:buNone/>
            </a:pPr>
            <a:r>
              <a:rPr lang="en-US" dirty="0">
                <a:ea typeface="ＭＳ Ｐゴシック" pitchFamily="-111" charset="-128"/>
                <a:cs typeface="ＭＳ Ｐゴシック" pitchFamily="-111" charset="-128"/>
              </a:rPr>
              <a:t>	For example, if an algorithm requires at most </a:t>
            </a:r>
            <a:r>
              <a:rPr lang="en-US" b="1" dirty="0">
                <a:ea typeface="ＭＳ Ｐゴシック" pitchFamily="-111" charset="-128"/>
                <a:cs typeface="ＭＳ Ｐゴシック" pitchFamily="-111" charset="-128"/>
              </a:rPr>
              <a:t>6n</a:t>
            </a:r>
            <a:r>
              <a:rPr lang="en-US" b="1" baseline="30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+3n–6</a:t>
            </a:r>
            <a:r>
              <a:rPr lang="en-US" dirty="0">
                <a:ea typeface="ＭＳ Ｐゴシック" pitchFamily="-111" charset="-128"/>
                <a:cs typeface="ＭＳ Ｐゴシック" pitchFamily="-111" charset="-128"/>
              </a:rPr>
              <a:t> steps on any instance of size n, we say it is "order </a:t>
            </a:r>
            <a:r>
              <a:rPr lang="en-US" b="1" dirty="0">
                <a:ea typeface="ＭＳ Ｐゴシック" pitchFamily="-111" charset="-128"/>
                <a:cs typeface="ＭＳ Ｐゴシック" pitchFamily="-111" charset="-128"/>
              </a:rPr>
              <a:t>n</a:t>
            </a:r>
            <a:r>
              <a:rPr lang="en-US" b="1" baseline="30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or, simply, </a:t>
            </a:r>
            <a:r>
              <a:rPr lang="en-US" b="1" dirty="0">
                <a:ea typeface="ＭＳ Ｐゴシック" pitchFamily="-111" charset="-128"/>
                <a:cs typeface="ＭＳ Ｐゴシック" pitchFamily="-111" charset="-128"/>
              </a:rPr>
              <a:t>O(n</a:t>
            </a:r>
            <a:r>
              <a:rPr lang="en-US" b="1" baseline="30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a:t>
            </a:r>
          </a:p>
        </p:txBody>
      </p:sp>
      <p:sp>
        <p:nvSpPr>
          <p:cNvPr id="115716" name="Date Placeholder 3"/>
          <p:cNvSpPr>
            <a:spLocks noGrp="1"/>
          </p:cNvSpPr>
          <p:nvPr>
            <p:ph type="dt" sz="quarter" idx="10"/>
          </p:nvPr>
        </p:nvSpPr>
        <p:spPr>
          <a:noFill/>
        </p:spPr>
        <p:txBody>
          <a:bodyPr/>
          <a:lstStyle/>
          <a:p>
            <a:fld id="{17C2D9B6-8155-0749-B738-3AEF9BAE504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571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5718" name="Slide Number Placeholder 5"/>
          <p:cNvSpPr>
            <a:spLocks noGrp="1"/>
          </p:cNvSpPr>
          <p:nvPr>
            <p:ph type="sldNum" sz="quarter" idx="12"/>
          </p:nvPr>
        </p:nvSpPr>
        <p:spPr>
          <a:noFill/>
        </p:spPr>
        <p:txBody>
          <a:bodyPr/>
          <a:lstStyle/>
          <a:p>
            <a:fld id="{D752B5D3-EC17-7B44-B074-1D04210D9231}" type="slidenum">
              <a:rPr lang="en-US">
                <a:latin typeface="Arial" pitchFamily="-111" charset="0"/>
                <a:ea typeface="ＭＳ Ｐゴシック" pitchFamily="-111" charset="-128"/>
                <a:cs typeface="ＭＳ Ｐゴシック" pitchFamily="-111" charset="-128"/>
              </a:rPr>
              <a:pPr/>
              <a:t>521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61029882"/>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ea typeface="ＭＳ Ｐゴシック" pitchFamily="-111" charset="-128"/>
                <a:cs typeface="ＭＳ Ｐゴシック" pitchFamily="-111" charset="-128"/>
              </a:rPr>
              <a:t>Order</a:t>
            </a:r>
          </a:p>
        </p:txBody>
      </p:sp>
      <p:sp>
        <p:nvSpPr>
          <p:cNvPr id="116739" name="Content Placeholder 2"/>
          <p:cNvSpPr>
            <a:spLocks noGrp="1"/>
          </p:cNvSpPr>
          <p:nvPr>
            <p:ph idx="1"/>
          </p:nvPr>
        </p:nvSpPr>
        <p:spPr/>
        <p:txBody>
          <a:bodyPr/>
          <a:lstStyle/>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Let the order of algorithm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be in </a:t>
            </a:r>
            <a:r>
              <a:rPr lang="en-US" sz="2400" b="1" dirty="0">
                <a:ea typeface="ＭＳ Ｐゴシック" pitchFamily="-111" charset="-128"/>
                <a:cs typeface="ＭＳ Ｐゴシック" pitchFamily="-111" charset="-128"/>
              </a:rPr>
              <a:t>O(</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Then, for algorithms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and their respective order functions,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and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consider the limit of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(n)/</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as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goes to infinity.</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If this value is</a:t>
            </a:r>
          </a:p>
          <a:p>
            <a:pPr lvl="1" eaLnBrk="1" hangingPunct="1">
              <a:lnSpc>
                <a:spcPct val="90000"/>
              </a:lnSpc>
              <a:buFont typeface="Times" pitchFamily="-111" charset="0"/>
              <a:buNone/>
            </a:pPr>
            <a:endParaRPr lang="en-US" sz="2000" dirty="0"/>
          </a:p>
          <a:p>
            <a:pPr lvl="1" eaLnBrk="1" hangingPunct="1">
              <a:lnSpc>
                <a:spcPct val="90000"/>
              </a:lnSpc>
              <a:buFont typeface="Times" pitchFamily="-111" charset="0"/>
              <a:buNone/>
            </a:pPr>
            <a:r>
              <a:rPr lang="en-US" sz="2000" dirty="0"/>
              <a:t>	     0 		</a:t>
            </a:r>
            <a:r>
              <a:rPr lang="en-US" sz="2000" b="1" dirty="0"/>
              <a:t>A</a:t>
            </a:r>
            <a:r>
              <a:rPr lang="en-US" sz="2000" dirty="0"/>
              <a:t> is faster than </a:t>
            </a:r>
            <a:r>
              <a:rPr lang="en-US" sz="2000" b="1" dirty="0"/>
              <a:t>B</a:t>
            </a:r>
          </a:p>
          <a:p>
            <a:pPr lvl="1" eaLnBrk="1" hangingPunct="1">
              <a:lnSpc>
                <a:spcPct val="90000"/>
              </a:lnSpc>
              <a:buFont typeface="Times" pitchFamily="-111" charset="0"/>
              <a:buNone/>
            </a:pPr>
            <a:r>
              <a:rPr lang="en-US" sz="2000" dirty="0"/>
              <a:t>	constant 		</a:t>
            </a:r>
            <a:r>
              <a:rPr lang="en-US" sz="2000" b="1" dirty="0"/>
              <a:t>A</a:t>
            </a:r>
            <a:r>
              <a:rPr lang="en-US" sz="2000" dirty="0"/>
              <a:t> and </a:t>
            </a:r>
            <a:r>
              <a:rPr lang="en-US" sz="2000" b="1" dirty="0"/>
              <a:t>B</a:t>
            </a:r>
            <a:r>
              <a:rPr lang="en-US" sz="2000" dirty="0"/>
              <a:t> are "equally slow/fast"</a:t>
            </a:r>
          </a:p>
          <a:p>
            <a:pPr lvl="1" eaLnBrk="1" hangingPunct="1">
              <a:lnSpc>
                <a:spcPct val="90000"/>
              </a:lnSpc>
              <a:buFont typeface="Times" pitchFamily="-111" charset="0"/>
              <a:buNone/>
            </a:pPr>
            <a:r>
              <a:rPr lang="en-US" sz="2000" dirty="0"/>
              <a:t>	infinity  		</a:t>
            </a:r>
            <a:r>
              <a:rPr lang="en-US" sz="2000" b="1" dirty="0"/>
              <a:t>A</a:t>
            </a:r>
            <a:r>
              <a:rPr lang="en-US" sz="2000" dirty="0"/>
              <a:t> is slower than </a:t>
            </a:r>
            <a:r>
              <a:rPr lang="en-US" sz="2000" b="1" dirty="0"/>
              <a:t>B</a:t>
            </a:r>
            <a:r>
              <a:rPr lang="en-US" sz="2000" dirty="0"/>
              <a:t>.</a:t>
            </a:r>
          </a:p>
        </p:txBody>
      </p:sp>
      <p:sp>
        <p:nvSpPr>
          <p:cNvPr id="116740" name="Date Placeholder 3"/>
          <p:cNvSpPr>
            <a:spLocks noGrp="1"/>
          </p:cNvSpPr>
          <p:nvPr>
            <p:ph type="dt" sz="quarter" idx="10"/>
          </p:nvPr>
        </p:nvSpPr>
        <p:spPr>
          <a:noFill/>
        </p:spPr>
        <p:txBody>
          <a:bodyPr/>
          <a:lstStyle/>
          <a:p>
            <a:fld id="{9D0E868F-4E80-4345-AFDC-EC0355C05E0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674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6742" name="Slide Number Placeholder 5"/>
          <p:cNvSpPr>
            <a:spLocks noGrp="1"/>
          </p:cNvSpPr>
          <p:nvPr>
            <p:ph type="sldNum" sz="quarter" idx="12"/>
          </p:nvPr>
        </p:nvSpPr>
        <p:spPr>
          <a:noFill/>
        </p:spPr>
        <p:txBody>
          <a:bodyPr/>
          <a:lstStyle/>
          <a:p>
            <a:fld id="{0D724F0C-CA35-0648-8488-5BF1A5680F02}" type="slidenum">
              <a:rPr lang="en-US">
                <a:latin typeface="Arial" pitchFamily="-111" charset="0"/>
                <a:ea typeface="ＭＳ Ｐゴシック" pitchFamily="-111" charset="-128"/>
                <a:cs typeface="ＭＳ Ｐゴシック" pitchFamily="-111" charset="-128"/>
              </a:rPr>
              <a:pPr/>
              <a:t>522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23890955"/>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ea typeface="ＭＳ Ｐゴシック" pitchFamily="-111" charset="-128"/>
                <a:cs typeface="ＭＳ Ｐゴシック" pitchFamily="-111" charset="-128"/>
              </a:rPr>
              <a:t>Order of a Problem</a:t>
            </a:r>
          </a:p>
        </p:txBody>
      </p:sp>
      <p:sp>
        <p:nvSpPr>
          <p:cNvPr id="117763" name="Content Placeholder 2"/>
          <p:cNvSpPr>
            <a:spLocks noGrp="1"/>
          </p:cNvSpPr>
          <p:nvPr>
            <p:ph idx="1"/>
          </p:nvPr>
        </p:nvSpPr>
        <p:spPr/>
        <p:txBody>
          <a:bodyPr/>
          <a:lstStyle/>
          <a:p>
            <a:pPr eaLnBrk="1" hangingPunct="1">
              <a:buFont typeface="Times" pitchFamily="-111" charset="0"/>
              <a:buNone/>
            </a:pPr>
            <a:r>
              <a:rPr lang="en-US" dirty="0">
                <a:ea typeface="ＭＳ Ｐゴシック" pitchFamily="-111" charset="-128"/>
                <a:cs typeface="ＭＳ Ｐゴシック" pitchFamily="-111" charset="-128"/>
              </a:rPr>
              <a:t>Order of a Problem </a:t>
            </a:r>
          </a:p>
          <a:p>
            <a:pPr eaLnBrk="1" hangingPunct="1">
              <a:buFont typeface="Times" pitchFamily="-111" charset="0"/>
              <a:buNone/>
            </a:pPr>
            <a:r>
              <a:rPr lang="en-US" dirty="0">
                <a:ea typeface="ＭＳ Ｐゴシック" pitchFamily="-111" charset="-128"/>
                <a:cs typeface="ＭＳ Ｐゴシック" pitchFamily="-111" charset="-128"/>
              </a:rPr>
              <a:t>	The order of the fastest algorithm that can </a:t>
            </a:r>
            <a:r>
              <a:rPr lang="en-US" u="sng" dirty="0">
                <a:ea typeface="ＭＳ Ｐゴシック" pitchFamily="-111" charset="-128"/>
                <a:cs typeface="ＭＳ Ｐゴシック" pitchFamily="-111" charset="-128"/>
              </a:rPr>
              <a:t>ever</a:t>
            </a:r>
            <a:r>
              <a:rPr lang="en-US" dirty="0">
                <a:ea typeface="ＭＳ Ｐゴシック" pitchFamily="-111" charset="-128"/>
                <a:cs typeface="ＭＳ Ｐゴシック" pitchFamily="-111" charset="-128"/>
              </a:rPr>
              <a:t> solve this problem. (Also known as the "Complexity" of the problem.)</a:t>
            </a:r>
          </a:p>
          <a:p>
            <a:pPr lvl="1" eaLnBrk="1" hangingPunct="1"/>
            <a:endParaRPr lang="en-US" dirty="0"/>
          </a:p>
          <a:p>
            <a:pPr lvl="1" eaLnBrk="1" hangingPunct="1">
              <a:buFont typeface="Times" pitchFamily="-111" charset="0"/>
              <a:buNone/>
            </a:pPr>
            <a:r>
              <a:rPr lang="en-US" dirty="0"/>
              <a:t>	Often difficult to determine, since this allows for algorithms not yet discovered.</a:t>
            </a:r>
          </a:p>
        </p:txBody>
      </p:sp>
      <p:sp>
        <p:nvSpPr>
          <p:cNvPr id="117764" name="Date Placeholder 3"/>
          <p:cNvSpPr>
            <a:spLocks noGrp="1"/>
          </p:cNvSpPr>
          <p:nvPr>
            <p:ph type="dt" sz="quarter" idx="10"/>
          </p:nvPr>
        </p:nvSpPr>
        <p:spPr>
          <a:noFill/>
        </p:spPr>
        <p:txBody>
          <a:bodyPr/>
          <a:lstStyle/>
          <a:p>
            <a:fld id="{F4983C25-B849-4545-858A-BAC0F28F745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776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7766" name="Slide Number Placeholder 5"/>
          <p:cNvSpPr>
            <a:spLocks noGrp="1"/>
          </p:cNvSpPr>
          <p:nvPr>
            <p:ph type="sldNum" sz="quarter" idx="12"/>
          </p:nvPr>
        </p:nvSpPr>
        <p:spPr>
          <a:noFill/>
        </p:spPr>
        <p:txBody>
          <a:bodyPr/>
          <a:lstStyle/>
          <a:p>
            <a:fld id="{C21FE3AD-6ECA-5F4B-B1C5-17B925ADDFDB}" type="slidenum">
              <a:rPr lang="en-US">
                <a:latin typeface="Arial" pitchFamily="-111" charset="0"/>
                <a:ea typeface="ＭＳ Ｐゴシック" pitchFamily="-111" charset="-128"/>
                <a:cs typeface="ＭＳ Ｐゴシック" pitchFamily="-111" charset="-128"/>
              </a:rPr>
              <a:pPr/>
              <a:t>523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07044920"/>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dirty="0">
                <a:ea typeface="ＭＳ Ｐゴシック" pitchFamily="-111" charset="-128"/>
                <a:cs typeface="ＭＳ Ｐゴシック" pitchFamily="-111" charset="-128"/>
              </a:rPr>
              <a:t>Decision </a:t>
            </a:r>
            <a:r>
              <a:rPr lang="en-US" dirty="0" err="1">
                <a:ea typeface="ＭＳ Ｐゴシック" pitchFamily="-111" charset="-128"/>
                <a:cs typeface="ＭＳ Ｐゴシック" pitchFamily="-111" charset="-128"/>
              </a:rPr>
              <a:t>vs</a:t>
            </a:r>
            <a:r>
              <a:rPr lang="en-US" dirty="0">
                <a:ea typeface="ＭＳ Ｐゴシック" pitchFamily="-111" charset="-128"/>
                <a:cs typeface="ＭＳ Ｐゴシック" pitchFamily="-111" charset="-128"/>
              </a:rPr>
              <a:t> Optimization</a:t>
            </a:r>
          </a:p>
        </p:txBody>
      </p:sp>
      <p:sp>
        <p:nvSpPr>
          <p:cNvPr id="118787" name="Content Placeholder 2"/>
          <p:cNvSpPr>
            <a:spLocks noGrp="1"/>
          </p:cNvSpPr>
          <p:nvPr>
            <p:ph idx="1"/>
          </p:nvPr>
        </p:nvSpPr>
        <p:spPr/>
        <p:txBody>
          <a:bodyPr/>
          <a:lstStyle/>
          <a:p>
            <a:pPr marL="679450" lvl="2" eaLnBrk="1" hangingPunct="1">
              <a:buFont typeface="Times" pitchFamily="-111" charset="0"/>
              <a:buNone/>
            </a:pPr>
            <a:r>
              <a:rPr lang="en-US" sz="2800" dirty="0">
                <a:ea typeface="ＭＳ Ｐゴシック" pitchFamily="-111" charset="-128"/>
              </a:rPr>
              <a:t>Two types of problems are of particular interest: </a:t>
            </a:r>
          </a:p>
          <a:p>
            <a:pPr lvl="2" eaLnBrk="1" hangingPunct="1"/>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Decision Problems   ("Yes/No" answers)</a:t>
            </a:r>
          </a:p>
          <a:p>
            <a:pPr lvl="2" eaLnBrk="1" hangingPunct="1"/>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Optimization problems  ("best" answers)</a:t>
            </a:r>
          </a:p>
          <a:p>
            <a:pPr lvl="2" eaLnBrk="1" hangingPunct="1">
              <a:buFont typeface="Times" pitchFamily="-111" charset="0"/>
              <a:buNone/>
            </a:pPr>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		(there are other types)</a:t>
            </a:r>
          </a:p>
        </p:txBody>
      </p:sp>
      <p:sp>
        <p:nvSpPr>
          <p:cNvPr id="118788" name="Date Placeholder 3"/>
          <p:cNvSpPr>
            <a:spLocks noGrp="1"/>
          </p:cNvSpPr>
          <p:nvPr>
            <p:ph type="dt" sz="quarter" idx="10"/>
          </p:nvPr>
        </p:nvSpPr>
        <p:spPr>
          <a:noFill/>
        </p:spPr>
        <p:txBody>
          <a:bodyPr/>
          <a:lstStyle/>
          <a:p>
            <a:fld id="{0BE0CB33-AF58-B24B-B224-D141F2C5DE2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878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8790" name="Slide Number Placeholder 5"/>
          <p:cNvSpPr>
            <a:spLocks noGrp="1"/>
          </p:cNvSpPr>
          <p:nvPr>
            <p:ph type="sldNum" sz="quarter" idx="12"/>
          </p:nvPr>
        </p:nvSpPr>
        <p:spPr>
          <a:noFill/>
        </p:spPr>
        <p:txBody>
          <a:bodyPr/>
          <a:lstStyle/>
          <a:p>
            <a:fld id="{9935735E-CF23-E045-828D-5FF7C38FE9CF}" type="slidenum">
              <a:rPr lang="en-US">
                <a:latin typeface="Arial" pitchFamily="-111" charset="0"/>
                <a:ea typeface="ＭＳ Ｐゴシック" pitchFamily="-111" charset="-128"/>
                <a:cs typeface="ＭＳ Ｐゴシック" pitchFamily="-111" charset="-128"/>
              </a:rPr>
              <a:pPr/>
              <a:t>524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37163916"/>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Vertex Cover (VC)</a:t>
            </a:r>
          </a:p>
        </p:txBody>
      </p:sp>
      <p:sp>
        <p:nvSpPr>
          <p:cNvPr id="119811" name="Content Placeholder 2"/>
          <p:cNvSpPr>
            <a:spLocks noGrp="1"/>
          </p:cNvSpPr>
          <p:nvPr>
            <p:ph idx="1"/>
          </p:nvPr>
        </p:nvSpPr>
        <p:spPr/>
        <p:txBody>
          <a:bodyPr/>
          <a:lstStyle/>
          <a:p>
            <a:r>
              <a:rPr lang="en-US" sz="2000">
                <a:ea typeface="ＭＳ Ｐゴシック" pitchFamily="-111" charset="-128"/>
                <a:cs typeface="ＭＳ Ｐゴシック" pitchFamily="-111" charset="-128"/>
              </a:rPr>
              <a:t>Suppose we are in charge of a large network (a graph where edges are links between pairs of cities (vertices). Periodically, a line fails. To mend the line, we must call in a repair crew that goes over the  line to fix it. To minimize down time, we station a repair crew at one end of every line. How many crews must you have and where should they be stationed?</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This is called the Vertex Cover Problem. (Yes, it sounds like it  should be called the Edge Cover problem – something else already had that name.)</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An interesting problem – it is among the hardest problems, yet is one of the easiest of the hard problems.</a:t>
            </a:r>
          </a:p>
        </p:txBody>
      </p:sp>
      <p:sp>
        <p:nvSpPr>
          <p:cNvPr id="119812" name="Date Placeholder 3"/>
          <p:cNvSpPr>
            <a:spLocks noGrp="1"/>
          </p:cNvSpPr>
          <p:nvPr>
            <p:ph type="dt" sz="quarter" idx="10"/>
          </p:nvPr>
        </p:nvSpPr>
        <p:spPr>
          <a:noFill/>
        </p:spPr>
        <p:txBody>
          <a:bodyPr/>
          <a:lstStyle/>
          <a:p>
            <a:fld id="{3B02A8AD-0AB2-5B47-9E13-5562F6BAE2E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981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9814" name="Slide Number Placeholder 5"/>
          <p:cNvSpPr>
            <a:spLocks noGrp="1"/>
          </p:cNvSpPr>
          <p:nvPr>
            <p:ph type="sldNum" sz="quarter" idx="12"/>
          </p:nvPr>
        </p:nvSpPr>
        <p:spPr>
          <a:noFill/>
        </p:spPr>
        <p:txBody>
          <a:bodyPr/>
          <a:lstStyle/>
          <a:p>
            <a:fld id="{3A9C8D43-D6F5-3F43-B72B-39A70137E763}" type="slidenum">
              <a:rPr lang="en-US">
                <a:latin typeface="Arial" pitchFamily="-111" charset="0"/>
                <a:ea typeface="ＭＳ Ｐゴシック" pitchFamily="-111" charset="-128"/>
                <a:cs typeface="ＭＳ Ｐゴシック" pitchFamily="-111" charset="-128"/>
              </a:rPr>
              <a:pPr/>
              <a:t>525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91863442"/>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ea typeface="ＭＳ Ｐゴシック" pitchFamily="-111" charset="-128"/>
                <a:cs typeface="ＭＳ Ｐゴシック" pitchFamily="-111" charset="-128"/>
              </a:rPr>
              <a:t>VC Decision vs Optimization</a:t>
            </a:r>
          </a:p>
        </p:txBody>
      </p:sp>
      <p:sp>
        <p:nvSpPr>
          <p:cNvPr id="120835"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As a Decision Problem:</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Instances: A graph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and an integer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Does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possess a vertex Cover with at most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vertices?</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As an Optimization Problem:</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Instances: A graph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What is the smallest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for which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possesses a vertex cover?</a:t>
            </a:r>
          </a:p>
        </p:txBody>
      </p:sp>
      <p:sp>
        <p:nvSpPr>
          <p:cNvPr id="120836" name="Date Placeholder 3"/>
          <p:cNvSpPr>
            <a:spLocks noGrp="1"/>
          </p:cNvSpPr>
          <p:nvPr>
            <p:ph type="dt" sz="quarter" idx="10"/>
          </p:nvPr>
        </p:nvSpPr>
        <p:spPr>
          <a:noFill/>
        </p:spPr>
        <p:txBody>
          <a:bodyPr/>
          <a:lstStyle/>
          <a:p>
            <a:fld id="{BA5A84F0-280D-9D46-BE01-0C974CA86CE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2083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0838" name="Slide Number Placeholder 5"/>
          <p:cNvSpPr>
            <a:spLocks noGrp="1"/>
          </p:cNvSpPr>
          <p:nvPr>
            <p:ph type="sldNum" sz="quarter" idx="12"/>
          </p:nvPr>
        </p:nvSpPr>
        <p:spPr>
          <a:noFill/>
        </p:spPr>
        <p:txBody>
          <a:bodyPr/>
          <a:lstStyle/>
          <a:p>
            <a:fld id="{2F72646C-0DA1-6447-941E-567098ABE801}" type="slidenum">
              <a:rPr lang="en-US">
                <a:latin typeface="Arial" pitchFamily="-111" charset="0"/>
                <a:ea typeface="ＭＳ Ｐゴシック" pitchFamily="-111" charset="-128"/>
                <a:cs typeface="ＭＳ Ｐゴシック" pitchFamily="-111" charset="-128"/>
              </a:rPr>
              <a:pPr/>
              <a:t>526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2889237"/>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ea typeface="ＭＳ Ｐゴシック" pitchFamily="-111" charset="-128"/>
                <a:cs typeface="ＭＳ Ｐゴシック" pitchFamily="-111" charset="-128"/>
              </a:rPr>
              <a:t>Relation of VC Problems</a:t>
            </a:r>
          </a:p>
        </p:txBody>
      </p:sp>
      <p:sp>
        <p:nvSpPr>
          <p:cNvPr id="121859"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If we can (easily) solve either one of these problems, we can (easily) solve the other. (To solve the optimization version, just solve the  decision version with several different values of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Use a binary search on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between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That is </a:t>
            </a:r>
            <a:r>
              <a:rPr lang="en-US" sz="2000" b="1" dirty="0">
                <a:ea typeface="ＭＳ Ｐゴシック" pitchFamily="-111" charset="-128"/>
                <a:cs typeface="ＭＳ Ｐゴシック" pitchFamily="-111" charset="-128"/>
              </a:rPr>
              <a:t>log(n)</a:t>
            </a:r>
            <a:r>
              <a:rPr lang="en-US" sz="2000" dirty="0">
                <a:ea typeface="ＭＳ Ｐゴシック" pitchFamily="-111" charset="-128"/>
                <a:cs typeface="ＭＳ Ｐゴシック" pitchFamily="-111" charset="-128"/>
              </a:rPr>
              <a:t> solutions  of the  decision problem solves the  optimization problem. It's simple to solve the  decision version if we can  solve the  optimization version.</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We say their time complexity differs by no more than a multiple of </a:t>
            </a:r>
            <a:r>
              <a:rPr lang="en-US" sz="2000" b="1" dirty="0">
                <a:ea typeface="ＭＳ Ｐゴシック" pitchFamily="-111" charset="-128"/>
                <a:cs typeface="ＭＳ Ｐゴシック" pitchFamily="-111" charset="-128"/>
              </a:rPr>
              <a:t>log(n)</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If one is polynomial then so is the other.</a:t>
            </a:r>
          </a:p>
          <a:p>
            <a:r>
              <a:rPr lang="en-US" sz="2000" dirty="0">
                <a:ea typeface="ＭＳ Ｐゴシック" pitchFamily="-111" charset="-128"/>
                <a:cs typeface="ＭＳ Ｐゴシック" pitchFamily="-111" charset="-128"/>
              </a:rPr>
              <a:t>If one is exponential, then so is the other.</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We say they are equally difficult (both poly. or both exponential).</a:t>
            </a:r>
          </a:p>
        </p:txBody>
      </p:sp>
      <p:sp>
        <p:nvSpPr>
          <p:cNvPr id="121860" name="Date Placeholder 3"/>
          <p:cNvSpPr>
            <a:spLocks noGrp="1"/>
          </p:cNvSpPr>
          <p:nvPr>
            <p:ph type="dt" sz="quarter" idx="10"/>
          </p:nvPr>
        </p:nvSpPr>
        <p:spPr>
          <a:noFill/>
        </p:spPr>
        <p:txBody>
          <a:bodyPr/>
          <a:lstStyle/>
          <a:p>
            <a:fld id="{92BC05B9-026F-2544-BAE9-DDAD8E3CB4B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2186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1862" name="Slide Number Placeholder 5"/>
          <p:cNvSpPr>
            <a:spLocks noGrp="1"/>
          </p:cNvSpPr>
          <p:nvPr>
            <p:ph type="sldNum" sz="quarter" idx="12"/>
          </p:nvPr>
        </p:nvSpPr>
        <p:spPr>
          <a:noFill/>
        </p:spPr>
        <p:txBody>
          <a:bodyPr/>
          <a:lstStyle/>
          <a:p>
            <a:fld id="{42A8123E-33E7-B84A-93AF-D2CA509A13EC}" type="slidenum">
              <a:rPr lang="en-US">
                <a:latin typeface="Arial" pitchFamily="-111" charset="0"/>
                <a:ea typeface="ＭＳ Ｐゴシック" pitchFamily="-111" charset="-128"/>
                <a:cs typeface="ＭＳ Ｐゴシック" pitchFamily="-111" charset="-128"/>
              </a:rPr>
              <a:pPr/>
              <a:t>527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47969730"/>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ea typeface="ＭＳ Ｐゴシック" pitchFamily="-111" charset="-128"/>
                <a:cs typeface="ＭＳ Ｐゴシック" pitchFamily="-111" charset="-128"/>
              </a:rPr>
              <a:t>Smallest VC</a:t>
            </a:r>
          </a:p>
        </p:txBody>
      </p:sp>
      <p:sp>
        <p:nvSpPr>
          <p:cNvPr id="122883"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A "stranger version"</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Instances: A graph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and an integer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Does the smallest vertex cover of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have exactly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vertices?</a:t>
            </a:r>
          </a:p>
          <a:p>
            <a:r>
              <a:rPr lang="en-US" sz="2000" dirty="0">
                <a:ea typeface="ＭＳ Ｐゴシック" pitchFamily="-111" charset="-128"/>
                <a:cs typeface="ＭＳ Ｐゴシック" pitchFamily="-111" charset="-128"/>
              </a:rPr>
              <a:t>This is a decision problem. But, notice that it does not seem to be easy to verify either Yes or No instances!! (We can easily verify No instances for which the VC number is less than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but not when it is actually greater than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So, it would seem to be in a different category than either of the  other two. Yet, it also has the property that if we can easily solve either of the first two versions, we can easily solve this one.</a:t>
            </a:r>
          </a:p>
        </p:txBody>
      </p:sp>
      <p:sp>
        <p:nvSpPr>
          <p:cNvPr id="122884" name="Date Placeholder 3"/>
          <p:cNvSpPr>
            <a:spLocks noGrp="1"/>
          </p:cNvSpPr>
          <p:nvPr>
            <p:ph type="dt" sz="quarter" idx="10"/>
          </p:nvPr>
        </p:nvSpPr>
        <p:spPr>
          <a:noFill/>
        </p:spPr>
        <p:txBody>
          <a:bodyPr/>
          <a:lstStyle/>
          <a:p>
            <a:fld id="{1BDBF9EF-481A-AB44-9E1A-B407B8B8402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2288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2886" name="Slide Number Placeholder 5"/>
          <p:cNvSpPr>
            <a:spLocks noGrp="1"/>
          </p:cNvSpPr>
          <p:nvPr>
            <p:ph type="sldNum" sz="quarter" idx="12"/>
          </p:nvPr>
        </p:nvSpPr>
        <p:spPr>
          <a:noFill/>
        </p:spPr>
        <p:txBody>
          <a:bodyPr/>
          <a:lstStyle/>
          <a:p>
            <a:fld id="{FDEEC0C9-5336-7640-BD4F-E1281BE548B2}" type="slidenum">
              <a:rPr lang="en-US">
                <a:latin typeface="Arial" pitchFamily="-111" charset="0"/>
                <a:ea typeface="ＭＳ Ｐゴシック" pitchFamily="-111" charset="-128"/>
                <a:cs typeface="ＭＳ Ｐゴシック" pitchFamily="-111" charset="-128"/>
              </a:rPr>
              <a:pPr/>
              <a:t>528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8470824"/>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ea typeface="ＭＳ Ｐゴシック" pitchFamily="-111" charset="-128"/>
                <a:cs typeface="ＭＳ Ｐゴシック" pitchFamily="-111" charset="-128"/>
              </a:rPr>
              <a:t>Natural Pairs of Problems</a:t>
            </a:r>
          </a:p>
        </p:txBody>
      </p:sp>
      <p:sp>
        <p:nvSpPr>
          <p:cNvPr id="123907" name="Content Placeholder 2"/>
          <p:cNvSpPr>
            <a:spLocks noGrp="1"/>
          </p:cNvSpPr>
          <p:nvPr>
            <p:ph idx="1"/>
          </p:nvPr>
        </p:nvSpPr>
        <p:spPr/>
        <p:txBody>
          <a:bodyPr/>
          <a:lstStyle/>
          <a:p>
            <a:pPr lvl="2" eaLnBrk="1" hangingPunct="1">
              <a:lnSpc>
                <a:spcPct val="90000"/>
              </a:lnSpc>
              <a:buFont typeface="Times" pitchFamily="-111" charset="0"/>
              <a:buNone/>
            </a:pPr>
            <a:r>
              <a:rPr lang="en-US" sz="2000" dirty="0">
                <a:ea typeface="ＭＳ Ｐゴシック" pitchFamily="-111" charset="-128"/>
              </a:rPr>
              <a:t>	Interestingly, these usually come in pairs </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		a </a:t>
            </a:r>
            <a:r>
              <a:rPr lang="en-US" sz="2000" i="1" dirty="0">
                <a:ea typeface="ＭＳ Ｐゴシック" pitchFamily="-111" charset="-128"/>
              </a:rPr>
              <a:t>decision </a:t>
            </a:r>
            <a:r>
              <a:rPr lang="en-US" sz="2000" dirty="0">
                <a:ea typeface="ＭＳ Ｐゴシック" pitchFamily="-111" charset="-128"/>
              </a:rPr>
              <a:t>problem, and</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 		an </a:t>
            </a:r>
            <a:r>
              <a:rPr lang="en-US" sz="2000" i="1" dirty="0">
                <a:ea typeface="ＭＳ Ｐゴシック" pitchFamily="-111" charset="-128"/>
              </a:rPr>
              <a:t>optimization</a:t>
            </a:r>
            <a:r>
              <a:rPr lang="en-US" sz="2000" dirty="0">
                <a:ea typeface="ＭＳ Ｐゴシック" pitchFamily="-111" charset="-128"/>
              </a:rPr>
              <a:t> problem.</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Equally easy, or equally difficult, to solve.</a:t>
            </a:r>
          </a:p>
          <a:p>
            <a:pPr lvl="2" eaLnBrk="1" hangingPunct="1">
              <a:lnSpc>
                <a:spcPct val="90000"/>
              </a:lnSpc>
              <a:buFont typeface="Times" pitchFamily="-111" charset="0"/>
              <a:buNone/>
            </a:pPr>
            <a:r>
              <a:rPr lang="en-US" sz="2000" dirty="0">
                <a:ea typeface="ＭＳ Ｐゴシック" pitchFamily="-111" charset="-128"/>
              </a:rPr>
              <a:t>	</a:t>
            </a:r>
          </a:p>
          <a:p>
            <a:pPr lvl="2" eaLnBrk="1" hangingPunct="1">
              <a:lnSpc>
                <a:spcPct val="90000"/>
              </a:lnSpc>
              <a:buFont typeface="Times" pitchFamily="-111" charset="0"/>
              <a:buNone/>
            </a:pPr>
            <a:r>
              <a:rPr lang="en-US" sz="2000" dirty="0">
                <a:ea typeface="ＭＳ Ｐゴシック" pitchFamily="-111" charset="-128"/>
              </a:rPr>
              <a:t>Both can be solved in polynomial time, or both require exponential time.</a:t>
            </a:r>
          </a:p>
        </p:txBody>
      </p:sp>
      <p:sp>
        <p:nvSpPr>
          <p:cNvPr id="123908" name="Date Placeholder 3"/>
          <p:cNvSpPr>
            <a:spLocks noGrp="1"/>
          </p:cNvSpPr>
          <p:nvPr>
            <p:ph type="dt" sz="quarter" idx="10"/>
          </p:nvPr>
        </p:nvSpPr>
        <p:spPr>
          <a:noFill/>
        </p:spPr>
        <p:txBody>
          <a:bodyPr/>
          <a:lstStyle/>
          <a:p>
            <a:fld id="{78F8BA2B-D175-EB42-A9F8-3967B0C9667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2390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3910" name="Slide Number Placeholder 5"/>
          <p:cNvSpPr>
            <a:spLocks noGrp="1"/>
          </p:cNvSpPr>
          <p:nvPr>
            <p:ph type="sldNum" sz="quarter" idx="12"/>
          </p:nvPr>
        </p:nvSpPr>
        <p:spPr>
          <a:noFill/>
        </p:spPr>
        <p:txBody>
          <a:bodyPr/>
          <a:lstStyle/>
          <a:p>
            <a:fld id="{C4403458-0BFF-6746-9D1B-8D2F261ABB26}" type="slidenum">
              <a:rPr lang="en-US">
                <a:latin typeface="Arial" pitchFamily="-111" charset="0"/>
                <a:ea typeface="ＭＳ Ｐゴシック" pitchFamily="-111" charset="-128"/>
                <a:cs typeface="ＭＳ Ｐゴシック" pitchFamily="-111" charset="-128"/>
              </a:rPr>
              <a:pPr/>
              <a:t>529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41820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Diagram</a:t>
            </a:r>
          </a:p>
        </p:txBody>
      </p:sp>
      <p:sp>
        <p:nvSpPr>
          <p:cNvPr id="3" name="Content Placeholder 2"/>
          <p:cNvSpPr>
            <a:spLocks noGrp="1"/>
          </p:cNvSpPr>
          <p:nvPr>
            <p:ph idx="1"/>
          </p:nvPr>
        </p:nvSpPr>
        <p:spPr>
          <a:xfrm>
            <a:off x="457200" y="1577340"/>
            <a:ext cx="8229600" cy="4525963"/>
          </a:xfrm>
        </p:spPr>
        <p:txBody>
          <a:bodyPr/>
          <a:lstStyle/>
          <a:p>
            <a:r>
              <a:rPr lang="en-US" sz="2800" dirty="0"/>
              <a:t>A finite state automaton can be described by a state diagram, where </a:t>
            </a:r>
          </a:p>
          <a:p>
            <a:pPr lvl="1"/>
            <a:r>
              <a:rPr lang="en-US" sz="2400" dirty="0"/>
              <a:t>Each state is represented by a node labelled with that state, e.g.,    q</a:t>
            </a:r>
          </a:p>
          <a:p>
            <a:pPr lvl="1"/>
            <a:r>
              <a:rPr lang="en-US" sz="2400" dirty="0"/>
              <a:t>The state state has an arc entering it with no source, e.g.,      q</a:t>
            </a:r>
            <a:r>
              <a:rPr lang="en-US" sz="2400" baseline="-25000" dirty="0"/>
              <a:t>0</a:t>
            </a:r>
            <a:r>
              <a:rPr lang="en-US" sz="2400" dirty="0"/>
              <a:t> </a:t>
            </a:r>
          </a:p>
          <a:p>
            <a:pPr lvl="1"/>
            <a:r>
              <a:rPr lang="en-US" sz="2400" dirty="0"/>
              <a:t>Each transition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t>
            </a:r>
            <a:r>
              <a:rPr lang="en-US" sz="2400" dirty="0" err="1">
                <a:ea typeface="Symbol" charset="2"/>
                <a:cs typeface="Symbol" charset="2"/>
              </a:rPr>
              <a:t>a</a:t>
            </a:r>
            <a:r>
              <a:rPr lang="en-US" sz="2400" dirty="0">
                <a:latin typeface="Arial" charset="0"/>
                <a:ea typeface="MS PGothic" charset="0"/>
              </a:rPr>
              <a:t>) = s</a:t>
            </a:r>
            <a:r>
              <a:rPr lang="en-US" sz="2400" dirty="0"/>
              <a:t> is represented by a directed arc from node q to node s that is labelled with the letter a, e.g.,     q    </a:t>
            </a:r>
            <a:r>
              <a:rPr lang="en-US" sz="2400" baseline="30000" dirty="0"/>
              <a:t>a</a:t>
            </a:r>
            <a:r>
              <a:rPr lang="en-US" sz="2400" dirty="0"/>
              <a:t>     s</a:t>
            </a:r>
          </a:p>
          <a:p>
            <a:pPr lvl="1"/>
            <a:r>
              <a:rPr lang="en-US" sz="2400" dirty="0"/>
              <a:t>Each final state has an extra circle around its node, e.g.,      f</a:t>
            </a:r>
          </a:p>
        </p:txBody>
      </p:sp>
      <p:sp>
        <p:nvSpPr>
          <p:cNvPr id="4" name="Date Placeholder 3"/>
          <p:cNvSpPr>
            <a:spLocks noGrp="1"/>
          </p:cNvSpPr>
          <p:nvPr>
            <p:ph type="dt" sz="half" idx="10"/>
          </p:nvPr>
        </p:nvSpPr>
        <p:spPr/>
        <p:txBody>
          <a:bodyPr/>
          <a:lstStyle/>
          <a:p>
            <a:fld id="{F1B26F10-63A9-DE45-9929-43F78F6B8868}"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53</a:t>
            </a:fld>
            <a:endParaRPr lang="en-US"/>
          </a:p>
        </p:txBody>
      </p:sp>
      <p:sp>
        <p:nvSpPr>
          <p:cNvPr id="7" name="Oval 6"/>
          <p:cNvSpPr/>
          <p:nvPr/>
        </p:nvSpPr>
        <p:spPr bwMode="auto">
          <a:xfrm>
            <a:off x="2895600" y="28956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8" name="Oval 7"/>
          <p:cNvSpPr/>
          <p:nvPr/>
        </p:nvSpPr>
        <p:spPr bwMode="auto">
          <a:xfrm>
            <a:off x="2286000" y="3733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2" name="Straight Arrow Connector 11"/>
          <p:cNvCxnSpPr/>
          <p:nvPr/>
        </p:nvCxnSpPr>
        <p:spPr bwMode="auto">
          <a:xfrm>
            <a:off x="1905000" y="3962400"/>
            <a:ext cx="3810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5" name="Oval 14"/>
          <p:cNvSpPr/>
          <p:nvPr/>
        </p:nvSpPr>
        <p:spPr bwMode="auto">
          <a:xfrm>
            <a:off x="3276600" y="4876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6" name="Oval 15"/>
          <p:cNvSpPr/>
          <p:nvPr/>
        </p:nvSpPr>
        <p:spPr bwMode="auto">
          <a:xfrm>
            <a:off x="4267200" y="4876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7" name="Straight Arrow Connector 16"/>
          <p:cNvCxnSpPr/>
          <p:nvPr/>
        </p:nvCxnSpPr>
        <p:spPr bwMode="auto">
          <a:xfrm>
            <a:off x="3733800" y="51054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9" name="Oval 18"/>
          <p:cNvSpPr/>
          <p:nvPr/>
        </p:nvSpPr>
        <p:spPr bwMode="auto">
          <a:xfrm>
            <a:off x="2161794" y="569214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0" name="Oval 19"/>
          <p:cNvSpPr/>
          <p:nvPr/>
        </p:nvSpPr>
        <p:spPr bwMode="auto">
          <a:xfrm>
            <a:off x="2212949" y="5715000"/>
            <a:ext cx="377851" cy="37785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8" name="Footer Placeholder 4">
            <a:extLst>
              <a:ext uri="{FF2B5EF4-FFF2-40B4-BE49-F238E27FC236}">
                <a16:creationId xmlns:a16="http://schemas.microsoft.com/office/drawing/2014/main" id="{2565397A-5BDE-BB40-A649-5FA5C5B25D3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010746377"/>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ea typeface="ＭＳ Ｐゴシック" pitchFamily="-111" charset="-128"/>
                <a:cs typeface="ＭＳ Ｐゴシック" pitchFamily="-111" charset="-128"/>
              </a:rPr>
              <a:t>A Word about Time</a:t>
            </a:r>
          </a:p>
        </p:txBody>
      </p:sp>
      <p:sp>
        <p:nvSpPr>
          <p:cNvPr id="124931" name="Content Placeholder 2"/>
          <p:cNvSpPr>
            <a:spLocks noGrp="1"/>
          </p:cNvSpPr>
          <p:nvPr>
            <p:ph idx="1"/>
          </p:nvPr>
        </p:nvSpPr>
        <p:spPr/>
        <p:txBody>
          <a:bodyPr/>
          <a:lstStyle/>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An algorithm for a problem is said to be polynomial if there exists integers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t(n)</a:t>
            </a:r>
            <a:r>
              <a:rPr lang="en-US" sz="2400" dirty="0">
                <a:ea typeface="ＭＳ Ｐゴシック" pitchFamily="-111" charset="-128"/>
                <a:cs typeface="ＭＳ Ｐゴシック" pitchFamily="-111" charset="-128"/>
              </a:rPr>
              <a:t>, the maximum number of steps required on any instance of size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is at most </a:t>
            </a:r>
            <a:r>
              <a:rPr lang="en-US" sz="2400" b="1"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n ≥ 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Otherwise, we say the algorithm is exponential. Usually, this is interpreted to mean </a:t>
            </a:r>
            <a:r>
              <a:rPr lang="en-US" sz="2400" b="1" dirty="0">
                <a:ea typeface="ＭＳ Ｐゴシック" pitchFamily="-111" charset="-128"/>
                <a:cs typeface="ＭＳ Ｐゴシック" pitchFamily="-111" charset="-128"/>
              </a:rPr>
              <a:t>t(n) ≥ </a:t>
            </a:r>
            <a:r>
              <a:rPr lang="en-US" sz="2400" b="1" dirty="0" err="1">
                <a:ea typeface="ＭＳ Ｐゴシック" pitchFamily="-111" charset="-128"/>
                <a:cs typeface="ＭＳ Ｐゴシック" pitchFamily="-111" charset="-128"/>
              </a:rPr>
              <a:t>c</a:t>
            </a:r>
            <a:r>
              <a:rPr lang="en-US" sz="2400" b="1" baseline="30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 an infinite set of size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instances, and some constant </a:t>
            </a:r>
            <a:r>
              <a:rPr lang="en-US" sz="2400" b="1" dirty="0">
                <a:ea typeface="ＭＳ Ｐゴシック" pitchFamily="-111" charset="-128"/>
                <a:cs typeface="ＭＳ Ｐゴシック" pitchFamily="-111" charset="-128"/>
              </a:rPr>
              <a:t>c &gt; 1 </a:t>
            </a:r>
            <a:r>
              <a:rPr lang="en-US" sz="2400" dirty="0">
                <a:ea typeface="ＭＳ Ｐゴシック" pitchFamily="-111" charset="-128"/>
                <a:cs typeface="ＭＳ Ｐゴシック" pitchFamily="-111" charset="-128"/>
              </a:rPr>
              <a:t>(often, we simply use </a:t>
            </a:r>
            <a:r>
              <a:rPr lang="en-US" sz="2400" b="1" dirty="0">
                <a:ea typeface="ＭＳ Ｐゴシック" pitchFamily="-111" charset="-128"/>
                <a:cs typeface="ＭＳ Ｐゴシック" pitchFamily="-111" charset="-128"/>
              </a:rPr>
              <a:t>c = 2</a:t>
            </a:r>
            <a:r>
              <a:rPr lang="en-US" sz="2400" dirty="0">
                <a:ea typeface="ＭＳ Ｐゴシック" pitchFamily="-111" charset="-128"/>
                <a:cs typeface="ＭＳ Ｐゴシック" pitchFamily="-111" charset="-128"/>
              </a:rPr>
              <a:t>).</a:t>
            </a:r>
          </a:p>
        </p:txBody>
      </p:sp>
      <p:sp>
        <p:nvSpPr>
          <p:cNvPr id="124932" name="Date Placeholder 3"/>
          <p:cNvSpPr>
            <a:spLocks noGrp="1"/>
          </p:cNvSpPr>
          <p:nvPr>
            <p:ph type="dt" sz="quarter" idx="10"/>
          </p:nvPr>
        </p:nvSpPr>
        <p:spPr>
          <a:noFill/>
        </p:spPr>
        <p:txBody>
          <a:bodyPr/>
          <a:lstStyle/>
          <a:p>
            <a:fld id="{88AE62BE-F112-B145-A861-DCC733EA4BB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2493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4934" name="Slide Number Placeholder 5"/>
          <p:cNvSpPr>
            <a:spLocks noGrp="1"/>
          </p:cNvSpPr>
          <p:nvPr>
            <p:ph type="sldNum" sz="quarter" idx="12"/>
          </p:nvPr>
        </p:nvSpPr>
        <p:spPr>
          <a:noFill/>
        </p:spPr>
        <p:txBody>
          <a:bodyPr/>
          <a:lstStyle/>
          <a:p>
            <a:fld id="{55E67394-AB50-E04C-A293-865D95A0E37A}" type="slidenum">
              <a:rPr lang="en-US">
                <a:latin typeface="Arial" pitchFamily="-111" charset="0"/>
                <a:ea typeface="ＭＳ Ｐゴシック" pitchFamily="-111" charset="-128"/>
                <a:cs typeface="ＭＳ Ｐゴシック" pitchFamily="-111" charset="-128"/>
              </a:rPr>
              <a:pPr/>
              <a:t>530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55870328"/>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ea typeface="ＭＳ Ｐゴシック" pitchFamily="-111" charset="-128"/>
                <a:cs typeface="ＭＳ Ｐゴシック" pitchFamily="-111" charset="-128"/>
              </a:rPr>
              <a:t>A Word about “Words”</a:t>
            </a:r>
          </a:p>
        </p:txBody>
      </p:sp>
      <p:sp>
        <p:nvSpPr>
          <p:cNvPr id="125955" name="Content Placeholder 2"/>
          <p:cNvSpPr>
            <a:spLocks noGrp="1"/>
          </p:cNvSpPr>
          <p:nvPr>
            <p:ph idx="1"/>
          </p:nvPr>
        </p:nvSpPr>
        <p:spPr/>
        <p:txBody>
          <a:bodyPr/>
          <a:lstStyle/>
          <a:p>
            <a:pPr eaLnBrk="1" hangingPunct="1">
              <a:lnSpc>
                <a:spcPct val="90000"/>
              </a:lnSpc>
              <a:buFont typeface="Times" pitchFamily="-111" charset="0"/>
              <a:buNone/>
            </a:pPr>
            <a:r>
              <a:rPr lang="en-US" dirty="0">
                <a:ea typeface="ＭＳ Ｐゴシック" pitchFamily="-111" charset="-128"/>
                <a:cs typeface="ＭＳ Ｐゴシック" pitchFamily="-111" charset="-128"/>
              </a:rPr>
              <a:t>	</a:t>
            </a:r>
            <a:r>
              <a:rPr lang="en-US" sz="2400" dirty="0">
                <a:ea typeface="Arial" pitchFamily="-111" charset="0"/>
                <a:cs typeface="Arial" pitchFamily="-111" charset="0"/>
              </a:rPr>
              <a:t>Normally, when we say a problem is "easy" we mean that it has a polynomial algorithm. </a:t>
            </a:r>
          </a:p>
          <a:p>
            <a:pPr eaLnBrk="1" hangingPunct="1">
              <a:lnSpc>
                <a:spcPct val="90000"/>
              </a:lnSpc>
              <a:buFont typeface="Times" pitchFamily="-111" charset="0"/>
              <a:buNone/>
            </a:pPr>
            <a:endParaRPr lang="en-US" sz="2400" dirty="0">
              <a:ea typeface="Arial" pitchFamily="-111" charset="0"/>
              <a:cs typeface="Arial" pitchFamily="-111" charset="0"/>
            </a:endParaRPr>
          </a:p>
          <a:p>
            <a:pPr eaLnBrk="1" hangingPunct="1">
              <a:lnSpc>
                <a:spcPct val="90000"/>
              </a:lnSpc>
              <a:buFont typeface="Times" pitchFamily="-111" charset="0"/>
              <a:buNone/>
            </a:pPr>
            <a:r>
              <a:rPr lang="en-US" sz="2400" dirty="0">
                <a:ea typeface="Arial" pitchFamily="-111" charset="0"/>
                <a:cs typeface="Arial" pitchFamily="-111" charset="0"/>
              </a:rPr>
              <a:t>	But, when we say a problem is "hard" or “apparently hard" we usually mean no polynomial algorithm is known, and none seems likely. </a:t>
            </a:r>
          </a:p>
          <a:p>
            <a:pPr eaLnBrk="1" hangingPunct="1">
              <a:lnSpc>
                <a:spcPct val="90000"/>
              </a:lnSpc>
              <a:buFont typeface="Times" pitchFamily="-111" charset="0"/>
              <a:buNone/>
            </a:pPr>
            <a:endParaRPr lang="en-US" sz="2400" dirty="0">
              <a:ea typeface="Arial" pitchFamily="-111" charset="0"/>
              <a:cs typeface="Arial" pitchFamily="-111" charset="0"/>
            </a:endParaRPr>
          </a:p>
          <a:p>
            <a:pPr eaLnBrk="1" hangingPunct="1">
              <a:lnSpc>
                <a:spcPct val="90000"/>
              </a:lnSpc>
              <a:buFont typeface="Times" pitchFamily="-111" charset="0"/>
              <a:buNone/>
            </a:pPr>
            <a:r>
              <a:rPr lang="en-US" sz="2400" dirty="0">
                <a:ea typeface="Arial" pitchFamily="-111" charset="0"/>
                <a:cs typeface="Arial" pitchFamily="-111" charset="0"/>
              </a:rPr>
              <a:t>	It is possible a polynomial algorithm exists for "hard" problems, but the evidence seems to indicate otherwise</a:t>
            </a:r>
            <a:r>
              <a:rPr lang="en-US" sz="2400" b="1" dirty="0">
                <a:ea typeface="Arial" pitchFamily="-111" charset="0"/>
                <a:cs typeface="Arial" pitchFamily="-111" charset="0"/>
              </a:rPr>
              <a:t>.</a:t>
            </a:r>
          </a:p>
        </p:txBody>
      </p:sp>
      <p:sp>
        <p:nvSpPr>
          <p:cNvPr id="125956" name="Date Placeholder 3"/>
          <p:cNvSpPr>
            <a:spLocks noGrp="1"/>
          </p:cNvSpPr>
          <p:nvPr>
            <p:ph type="dt" sz="quarter" idx="10"/>
          </p:nvPr>
        </p:nvSpPr>
        <p:spPr>
          <a:noFill/>
        </p:spPr>
        <p:txBody>
          <a:bodyPr/>
          <a:lstStyle/>
          <a:p>
            <a:fld id="{F1059E48-106B-5144-9EB5-04432E40A48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2595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5958" name="Slide Number Placeholder 5"/>
          <p:cNvSpPr>
            <a:spLocks noGrp="1"/>
          </p:cNvSpPr>
          <p:nvPr>
            <p:ph type="sldNum" sz="quarter" idx="12"/>
          </p:nvPr>
        </p:nvSpPr>
        <p:spPr>
          <a:noFill/>
        </p:spPr>
        <p:txBody>
          <a:bodyPr/>
          <a:lstStyle/>
          <a:p>
            <a:fld id="{EC75C140-8671-D041-A45E-30BD6905E3D2}" type="slidenum">
              <a:rPr lang="en-US">
                <a:latin typeface="Arial" pitchFamily="-111" charset="0"/>
                <a:ea typeface="ＭＳ Ｐゴシック" pitchFamily="-111" charset="-128"/>
                <a:cs typeface="ＭＳ Ｐゴシック" pitchFamily="-111" charset="-128"/>
              </a:rPr>
              <a:pPr/>
              <a:t>531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60314668"/>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ea typeface="ＭＳ Ｐゴシック" pitchFamily="-111" charset="-128"/>
                <a:cs typeface="ＭＳ Ｐゴシック" pitchFamily="-111" charset="-128"/>
              </a:rPr>
              <a:t>A Word about Abstractions</a:t>
            </a:r>
          </a:p>
        </p:txBody>
      </p:sp>
      <p:sp>
        <p:nvSpPr>
          <p:cNvPr id="126979" name="Content Placeholder 2"/>
          <p:cNvSpPr>
            <a:spLocks noGrp="1"/>
          </p:cNvSpPr>
          <p:nvPr>
            <p:ph idx="1"/>
          </p:nvPr>
        </p:nvSpPr>
        <p:spPr/>
        <p:txBody>
          <a:bodyPr/>
          <a:lstStyle/>
          <a:p>
            <a:pPr eaLnBrk="1" hangingPunct="1">
              <a:buFont typeface="Times" pitchFamily="-111" charset="0"/>
              <a:buNone/>
            </a:pPr>
            <a:r>
              <a:rPr lang="en-US" sz="2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Problems we will discuss are usually "abstractions" of real problems. That is, to the extent possible, non-essential features have been removed, others have been simplified and given variable names, relationships have been replaced with mathematical equations and/or inequalities, etc.</a:t>
            </a:r>
          </a:p>
          <a:p>
            <a:pPr eaLnBrk="1" hangingPunct="1">
              <a:buFont typeface="Times" pitchFamily="-111" charset="0"/>
              <a:buNone/>
            </a:pPr>
            <a:endParaRPr lang="en-US" sz="2400" dirty="0">
              <a:ea typeface="ＭＳ Ｐゴシック" pitchFamily="-111" charset="-128"/>
              <a:cs typeface="ＭＳ Ｐゴシック" pitchFamily="-111" charset="-128"/>
            </a:endParaRPr>
          </a:p>
          <a:p>
            <a:pPr eaLnBrk="1" hangingPunct="1">
              <a:buFont typeface="Times" pitchFamily="-111" charset="0"/>
              <a:buNone/>
            </a:pPr>
            <a:r>
              <a:rPr lang="en-US" sz="2400" dirty="0">
                <a:ea typeface="ＭＳ Ｐゴシック" pitchFamily="-111" charset="-128"/>
                <a:cs typeface="ＭＳ Ｐゴシック" pitchFamily="-111" charset="-128"/>
              </a:rPr>
              <a:t>     If an abstraction is hard, then the real problem is probably even harder!!</a:t>
            </a:r>
          </a:p>
        </p:txBody>
      </p:sp>
      <p:sp>
        <p:nvSpPr>
          <p:cNvPr id="126980" name="Date Placeholder 3"/>
          <p:cNvSpPr>
            <a:spLocks noGrp="1"/>
          </p:cNvSpPr>
          <p:nvPr>
            <p:ph type="dt" sz="quarter" idx="10"/>
          </p:nvPr>
        </p:nvSpPr>
        <p:spPr>
          <a:noFill/>
        </p:spPr>
        <p:txBody>
          <a:bodyPr/>
          <a:lstStyle/>
          <a:p>
            <a:fld id="{FC293359-4F65-114A-9CD4-E2F9E9E29237}"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2698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6982" name="Slide Number Placeholder 5"/>
          <p:cNvSpPr>
            <a:spLocks noGrp="1"/>
          </p:cNvSpPr>
          <p:nvPr>
            <p:ph type="sldNum" sz="quarter" idx="12"/>
          </p:nvPr>
        </p:nvSpPr>
        <p:spPr>
          <a:noFill/>
        </p:spPr>
        <p:txBody>
          <a:bodyPr/>
          <a:lstStyle/>
          <a:p>
            <a:fld id="{324D2F6A-F43D-F542-8D98-7B68B9B2709B}" type="slidenum">
              <a:rPr lang="en-US">
                <a:latin typeface="Arial" pitchFamily="-111" charset="0"/>
                <a:ea typeface="ＭＳ Ｐゴシック" pitchFamily="-111" charset="-128"/>
                <a:cs typeface="ＭＳ Ｐゴシック" pitchFamily="-111" charset="-128"/>
              </a:rPr>
              <a:pPr/>
              <a:t>532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27624890"/>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ea typeface="ＭＳ Ｐゴシック" pitchFamily="-111" charset="-128"/>
                <a:cs typeface="ＭＳ Ｐゴシック" pitchFamily="-111" charset="-128"/>
              </a:rPr>
              <a:t>A Word about Toy Problems</a:t>
            </a:r>
          </a:p>
        </p:txBody>
      </p:sp>
      <p:sp>
        <p:nvSpPr>
          <p:cNvPr id="128003" name="Content Placeholder 2"/>
          <p:cNvSpPr>
            <a:spLocks noGrp="1"/>
          </p:cNvSpPr>
          <p:nvPr>
            <p:ph idx="1"/>
          </p:nvPr>
        </p:nvSpPr>
        <p:spPr/>
        <p:txBody>
          <a:bodyPr/>
          <a:lstStyle/>
          <a:p>
            <a:pPr eaLnBrk="1" hangingPunct="1">
              <a:buFont typeface="Times" pitchFamily="-111" charset="0"/>
              <a:buNone/>
            </a:pPr>
            <a:r>
              <a:rPr lang="en-US" sz="2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This process, Mathematical Modeling, is a field of study in itself, and not our interest here. </a:t>
            </a:r>
          </a:p>
          <a:p>
            <a:pPr eaLnBrk="1" hangingPunct="1">
              <a:buFont typeface="Times" pitchFamily="-111" charset="0"/>
              <a:buNone/>
            </a:pPr>
            <a:r>
              <a:rPr lang="en-US" sz="2400" dirty="0">
                <a:ea typeface="ＭＳ Ｐゴシック" pitchFamily="-111" charset="-128"/>
                <a:cs typeface="ＭＳ Ｐゴシック" pitchFamily="-111" charset="-128"/>
              </a:rPr>
              <a:t>	</a:t>
            </a:r>
          </a:p>
          <a:p>
            <a:pPr eaLnBrk="1" hangingPunct="1">
              <a:buFont typeface="Times" pitchFamily="-111" charset="0"/>
              <a:buNone/>
            </a:pPr>
            <a:r>
              <a:rPr lang="en-US" sz="2400" dirty="0">
                <a:ea typeface="ＭＳ Ｐゴシック" pitchFamily="-111" charset="-128"/>
                <a:cs typeface="ＭＳ Ｐゴシック" pitchFamily="-111" charset="-128"/>
              </a:rPr>
              <a:t>	On the other hand, we sometimes conjure up artificial problems to put a little "reality" into our work. This results in what some call "toy problems."</a:t>
            </a:r>
          </a:p>
          <a:p>
            <a:pPr eaLnBrk="1" hangingPunct="1"/>
            <a:endParaRPr lang="en-US" sz="2400" dirty="0">
              <a:ea typeface="ＭＳ Ｐゴシック" pitchFamily="-111" charset="-128"/>
              <a:cs typeface="ＭＳ Ｐゴシック" pitchFamily="-111" charset="-128"/>
            </a:endParaRPr>
          </a:p>
          <a:p>
            <a:pPr eaLnBrk="1" hangingPunct="1">
              <a:buFont typeface="Times" pitchFamily="-111" charset="0"/>
              <a:buNone/>
            </a:pPr>
            <a:r>
              <a:rPr lang="en-US" sz="2400" dirty="0">
                <a:ea typeface="ＭＳ Ｐゴシック" pitchFamily="-111" charset="-128"/>
                <a:cs typeface="ＭＳ Ｐゴシック" pitchFamily="-111" charset="-128"/>
              </a:rPr>
              <a:t>	Again, if a toy problem is hard, then the real problem is probably harder.</a:t>
            </a:r>
          </a:p>
        </p:txBody>
      </p:sp>
      <p:sp>
        <p:nvSpPr>
          <p:cNvPr id="128004" name="Date Placeholder 3"/>
          <p:cNvSpPr>
            <a:spLocks noGrp="1"/>
          </p:cNvSpPr>
          <p:nvPr>
            <p:ph type="dt" sz="quarter" idx="10"/>
          </p:nvPr>
        </p:nvSpPr>
        <p:spPr>
          <a:noFill/>
        </p:spPr>
        <p:txBody>
          <a:bodyPr/>
          <a:lstStyle/>
          <a:p>
            <a:fld id="{CA80AD49-7FC2-A34C-9E8C-6263DED0889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2800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8006" name="Slide Number Placeholder 5"/>
          <p:cNvSpPr>
            <a:spLocks noGrp="1"/>
          </p:cNvSpPr>
          <p:nvPr>
            <p:ph type="sldNum" sz="quarter" idx="12"/>
          </p:nvPr>
        </p:nvSpPr>
        <p:spPr>
          <a:noFill/>
        </p:spPr>
        <p:txBody>
          <a:bodyPr/>
          <a:lstStyle/>
          <a:p>
            <a:fld id="{682BCB7A-EBFE-9F43-B012-47F619397844}" type="slidenum">
              <a:rPr lang="en-US">
                <a:latin typeface="Arial" pitchFamily="-111" charset="0"/>
                <a:ea typeface="ＭＳ Ｐゴシック" pitchFamily="-111" charset="-128"/>
                <a:cs typeface="ＭＳ Ｐゴシック" pitchFamily="-111" charset="-128"/>
              </a:rPr>
              <a:pPr/>
              <a:t>533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67892810"/>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ea typeface="ＭＳ Ｐゴシック" pitchFamily="-111" charset="-128"/>
                <a:cs typeface="ＭＳ Ｐゴシック" pitchFamily="-111" charset="-128"/>
              </a:rPr>
              <a:t>Very Hard Problems</a:t>
            </a:r>
          </a:p>
        </p:txBody>
      </p:sp>
      <p:sp>
        <p:nvSpPr>
          <p:cNvPr id="129027" name="Content Placeholder 2"/>
          <p:cNvSpPr>
            <a:spLocks noGrp="1"/>
          </p:cNvSpPr>
          <p:nvPr>
            <p:ph idx="1"/>
          </p:nvPr>
        </p:nvSpPr>
        <p:spPr/>
        <p:txBody>
          <a:bodyPr/>
          <a:lstStyle/>
          <a:p>
            <a:pPr eaLnBrk="1" hangingPunct="1">
              <a:lnSpc>
                <a:spcPct val="90000"/>
              </a:lnSpc>
              <a:buFont typeface="Times" pitchFamily="-111" charset="0"/>
              <a:buNone/>
            </a:pPr>
            <a:r>
              <a:rPr lang="en-US" dirty="0">
                <a:ea typeface="ＭＳ Ｐゴシック" pitchFamily="-111" charset="-128"/>
                <a:cs typeface="ＭＳ Ｐゴシック" pitchFamily="-111" charset="-128"/>
              </a:rPr>
              <a:t>	</a:t>
            </a:r>
            <a:r>
              <a:rPr lang="en-US" sz="2400" dirty="0">
                <a:ea typeface="Arial" pitchFamily="-111" charset="0"/>
                <a:cs typeface="Arial" pitchFamily="-111" charset="0"/>
              </a:rPr>
              <a:t>Some problems have no algorithm (e. g., Halting Problem.) </a:t>
            </a:r>
          </a:p>
          <a:p>
            <a:pPr eaLnBrk="1" hangingPunct="1">
              <a:lnSpc>
                <a:spcPct val="90000"/>
              </a:lnSpc>
              <a:buFont typeface="Times" pitchFamily="-111" charset="0"/>
              <a:buNone/>
            </a:pPr>
            <a:r>
              <a:rPr lang="en-US" sz="2400" dirty="0">
                <a:ea typeface="Arial" pitchFamily="-111" charset="0"/>
                <a:cs typeface="Arial" pitchFamily="-111" charset="0"/>
              </a:rPr>
              <a:t>		</a:t>
            </a:r>
          </a:p>
          <a:p>
            <a:pPr eaLnBrk="1" hangingPunct="1">
              <a:lnSpc>
                <a:spcPct val="90000"/>
              </a:lnSpc>
              <a:buFont typeface="Times" pitchFamily="-111" charset="0"/>
              <a:buNone/>
            </a:pPr>
            <a:r>
              <a:rPr lang="en-US" sz="2400" dirty="0">
                <a:ea typeface="Arial" pitchFamily="-111" charset="0"/>
                <a:cs typeface="Arial" pitchFamily="-111" charset="0"/>
              </a:rPr>
              <a:t>	</a:t>
            </a:r>
            <a:r>
              <a:rPr lang="en-US" sz="2400" u="sng" dirty="0">
                <a:ea typeface="Arial" pitchFamily="-111" charset="0"/>
                <a:cs typeface="Arial" pitchFamily="-111" charset="0"/>
              </a:rPr>
              <a:t>No</a:t>
            </a:r>
            <a:r>
              <a:rPr lang="en-US" sz="2400" dirty="0">
                <a:ea typeface="Arial" pitchFamily="-111" charset="0"/>
                <a:cs typeface="Arial" pitchFamily="-111" charset="0"/>
              </a:rPr>
              <a:t> mechanical/logical procedure will ever solve all instances of any such problem!!</a:t>
            </a:r>
          </a:p>
          <a:p>
            <a:pPr eaLnBrk="1" hangingPunct="1">
              <a:lnSpc>
                <a:spcPct val="90000"/>
              </a:lnSpc>
            </a:pPr>
            <a:endParaRPr lang="en-US" sz="2400" dirty="0">
              <a:ea typeface="Arial" pitchFamily="-111" charset="0"/>
              <a:cs typeface="Arial" pitchFamily="-111" charset="0"/>
            </a:endParaRPr>
          </a:p>
          <a:p>
            <a:pPr eaLnBrk="1" hangingPunct="1">
              <a:lnSpc>
                <a:spcPct val="90000"/>
              </a:lnSpc>
              <a:buFont typeface="Times" pitchFamily="-111" charset="0"/>
              <a:buNone/>
            </a:pPr>
            <a:r>
              <a:rPr lang="en-US" sz="2400" dirty="0">
                <a:ea typeface="Arial" pitchFamily="-111" charset="0"/>
                <a:cs typeface="Arial" pitchFamily="-111" charset="0"/>
              </a:rPr>
              <a:t>	Some problems have only exponential algorithms (provably so – they must take at least order </a:t>
            </a:r>
            <a:r>
              <a:rPr lang="en-US" sz="2400" b="1" dirty="0">
                <a:ea typeface="Arial" pitchFamily="-111" charset="0"/>
                <a:cs typeface="Arial" pitchFamily="-111" charset="0"/>
              </a:rPr>
              <a:t>2</a:t>
            </a:r>
            <a:r>
              <a:rPr lang="en-US" sz="2400" b="1" baseline="30000" dirty="0">
                <a:ea typeface="Arial" pitchFamily="-111" charset="0"/>
                <a:cs typeface="Arial" pitchFamily="-111" charset="0"/>
              </a:rPr>
              <a:t>n</a:t>
            </a:r>
            <a:r>
              <a:rPr lang="en-US" sz="2400" dirty="0">
                <a:ea typeface="Arial" pitchFamily="-111" charset="0"/>
                <a:cs typeface="Arial" pitchFamily="-111" charset="0"/>
              </a:rPr>
              <a:t> steps) So far, only a few have been proven, but there may be many. We suspect so.</a:t>
            </a:r>
          </a:p>
        </p:txBody>
      </p:sp>
      <p:sp>
        <p:nvSpPr>
          <p:cNvPr id="129028" name="Date Placeholder 3"/>
          <p:cNvSpPr>
            <a:spLocks noGrp="1"/>
          </p:cNvSpPr>
          <p:nvPr>
            <p:ph type="dt" sz="quarter" idx="10"/>
          </p:nvPr>
        </p:nvSpPr>
        <p:spPr>
          <a:noFill/>
        </p:spPr>
        <p:txBody>
          <a:bodyPr/>
          <a:lstStyle/>
          <a:p>
            <a:fld id="{AC550CE5-88FE-4F48-9289-C0604A16F5F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2902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9030" name="Slide Number Placeholder 5"/>
          <p:cNvSpPr>
            <a:spLocks noGrp="1"/>
          </p:cNvSpPr>
          <p:nvPr>
            <p:ph type="sldNum" sz="quarter" idx="12"/>
          </p:nvPr>
        </p:nvSpPr>
        <p:spPr>
          <a:noFill/>
        </p:spPr>
        <p:txBody>
          <a:bodyPr/>
          <a:lstStyle/>
          <a:p>
            <a:fld id="{A9AB7A16-E117-044B-875E-8DAE19CCA7B7}" type="slidenum">
              <a:rPr lang="en-US">
                <a:latin typeface="Arial" pitchFamily="-111" charset="0"/>
                <a:ea typeface="ＭＳ Ｐゴシック" pitchFamily="-111" charset="-128"/>
                <a:cs typeface="ＭＳ Ｐゴシック" pitchFamily="-111" charset="-128"/>
              </a:rPr>
              <a:pPr/>
              <a:t>534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74250463"/>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ea typeface="ＭＳ Ｐゴシック" pitchFamily="-111" charset="-128"/>
                <a:cs typeface="ＭＳ Ｐゴシック" pitchFamily="-111" charset="-128"/>
              </a:rPr>
              <a:t>Easy Problems</a:t>
            </a:r>
          </a:p>
        </p:txBody>
      </p:sp>
      <p:sp>
        <p:nvSpPr>
          <p:cNvPr id="130051" name="Content Placeholder 2"/>
          <p:cNvSpPr>
            <a:spLocks noGrp="1"/>
          </p:cNvSpPr>
          <p:nvPr>
            <p:ph idx="1"/>
          </p:nvPr>
        </p:nvSpPr>
        <p:spPr/>
        <p:txBody>
          <a:bodyPr/>
          <a:lstStyle/>
          <a:p>
            <a:pPr lvl="1" eaLnBrk="1" hangingPunct="1">
              <a:buFont typeface="Times" pitchFamily="-111" charset="0"/>
              <a:buNone/>
            </a:pPr>
            <a:r>
              <a:rPr lang="en-US" dirty="0"/>
              <a:t>	</a:t>
            </a:r>
            <a:r>
              <a:rPr lang="en-US" dirty="0">
                <a:ea typeface="Arial" pitchFamily="-111" charset="0"/>
                <a:cs typeface="Arial" pitchFamily="-111" charset="0"/>
              </a:rPr>
              <a:t>Many problems have polynomial algorithms (Fortunately). </a:t>
            </a:r>
          </a:p>
          <a:p>
            <a:pPr lvl="1" eaLnBrk="1" hangingPunct="1"/>
            <a:endParaRPr lang="en-US" dirty="0">
              <a:ea typeface="Arial" pitchFamily="-111" charset="0"/>
              <a:cs typeface="Arial" pitchFamily="-111" charset="0"/>
            </a:endParaRPr>
          </a:p>
          <a:p>
            <a:pPr lvl="1" eaLnBrk="1" hangingPunct="1">
              <a:buFont typeface="Times" pitchFamily="-111" charset="0"/>
              <a:buNone/>
            </a:pPr>
            <a:r>
              <a:rPr lang="en-US" dirty="0">
                <a:ea typeface="Arial" pitchFamily="-111" charset="0"/>
                <a:cs typeface="Arial" pitchFamily="-111" charset="0"/>
              </a:rPr>
              <a:t>	Why fortunately? Because, most exponential algorithms are essentially useless for problem instances with </a:t>
            </a:r>
            <a:r>
              <a:rPr lang="en-US" b="1" dirty="0">
                <a:ea typeface="Arial" pitchFamily="-111" charset="0"/>
                <a:cs typeface="Arial" pitchFamily="-111" charset="0"/>
              </a:rPr>
              <a:t>n</a:t>
            </a:r>
            <a:r>
              <a:rPr lang="en-US" dirty="0">
                <a:ea typeface="Arial" pitchFamily="-111" charset="0"/>
                <a:cs typeface="Arial" pitchFamily="-111" charset="0"/>
              </a:rPr>
              <a:t> much larger than 50 or 60. We have algorithms for them, but the best of these will take 100's of years to run, even on much faster computers than we now envision.</a:t>
            </a:r>
          </a:p>
          <a:p>
            <a:pPr lvl="1" eaLnBrk="1" hangingPunct="1"/>
            <a:endParaRPr lang="en-US" dirty="0">
              <a:latin typeface="Times New Roman" pitchFamily="-111" charset="0"/>
            </a:endParaRPr>
          </a:p>
        </p:txBody>
      </p:sp>
      <p:sp>
        <p:nvSpPr>
          <p:cNvPr id="130052" name="Date Placeholder 3"/>
          <p:cNvSpPr>
            <a:spLocks noGrp="1"/>
          </p:cNvSpPr>
          <p:nvPr>
            <p:ph type="dt" sz="quarter" idx="10"/>
          </p:nvPr>
        </p:nvSpPr>
        <p:spPr>
          <a:noFill/>
        </p:spPr>
        <p:txBody>
          <a:bodyPr/>
          <a:lstStyle/>
          <a:p>
            <a:fld id="{4A682C3C-1073-5241-80BB-41DE70067D1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3005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0054" name="Slide Number Placeholder 5"/>
          <p:cNvSpPr>
            <a:spLocks noGrp="1"/>
          </p:cNvSpPr>
          <p:nvPr>
            <p:ph type="sldNum" sz="quarter" idx="12"/>
          </p:nvPr>
        </p:nvSpPr>
        <p:spPr>
          <a:noFill/>
        </p:spPr>
        <p:txBody>
          <a:bodyPr/>
          <a:lstStyle/>
          <a:p>
            <a:fld id="{ACDE92C8-733E-814A-86CC-2A03AE041617}" type="slidenum">
              <a:rPr lang="en-US">
                <a:latin typeface="Arial" pitchFamily="-111" charset="0"/>
                <a:ea typeface="ＭＳ Ｐゴシック" pitchFamily="-111" charset="-128"/>
                <a:cs typeface="ＭＳ Ｐゴシック" pitchFamily="-111" charset="-128"/>
              </a:rPr>
              <a:pPr/>
              <a:t>535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55690251"/>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ea typeface="ＭＳ Ｐゴシック" pitchFamily="-111" charset="-128"/>
                <a:cs typeface="ＭＳ Ｐゴシック" pitchFamily="-111" charset="-128"/>
              </a:rPr>
              <a:t>Three Classes of Problems</a:t>
            </a:r>
          </a:p>
        </p:txBody>
      </p:sp>
      <p:sp>
        <p:nvSpPr>
          <p:cNvPr id="131075" name="Content Placeholder 2"/>
          <p:cNvSpPr>
            <a:spLocks noGrp="1"/>
          </p:cNvSpPr>
          <p:nvPr>
            <p:ph idx="1"/>
          </p:nvPr>
        </p:nvSpPr>
        <p:spPr/>
        <p:txBody>
          <a:bodyPr/>
          <a:lstStyle/>
          <a:p>
            <a:pPr lvl="1" eaLnBrk="1" hangingPunct="1">
              <a:buFont typeface="Times" pitchFamily="-111" charset="0"/>
              <a:buNone/>
            </a:pPr>
            <a:r>
              <a:rPr lang="en-US" dirty="0"/>
              <a:t>	Problems proven to be in these three groups (classes) are, respectively,</a:t>
            </a:r>
          </a:p>
          <a:p>
            <a:pPr lvl="1" eaLnBrk="1" hangingPunct="1"/>
            <a:endParaRPr lang="en-US" dirty="0"/>
          </a:p>
          <a:p>
            <a:pPr lvl="1" eaLnBrk="1" hangingPunct="1">
              <a:buFont typeface="Times" pitchFamily="-111" charset="0"/>
              <a:buNone/>
            </a:pPr>
            <a:r>
              <a:rPr lang="en-US" dirty="0"/>
              <a:t>	</a:t>
            </a:r>
            <a:r>
              <a:rPr lang="en-US" dirty="0" err="1"/>
              <a:t>Undecidable</a:t>
            </a:r>
            <a:r>
              <a:rPr lang="en-US" dirty="0"/>
              <a:t>, Exponential, and Polynomial.</a:t>
            </a:r>
          </a:p>
          <a:p>
            <a:pPr lvl="1" eaLnBrk="1" hangingPunct="1"/>
            <a:endParaRPr lang="en-US" dirty="0"/>
          </a:p>
          <a:p>
            <a:pPr lvl="1" eaLnBrk="1" hangingPunct="1"/>
            <a:endParaRPr lang="en-US" dirty="0"/>
          </a:p>
          <a:p>
            <a:pPr lvl="1" eaLnBrk="1" hangingPunct="1">
              <a:buFont typeface="Times" pitchFamily="-111" charset="0"/>
              <a:buNone/>
            </a:pPr>
            <a:r>
              <a:rPr lang="en-US" dirty="0"/>
              <a:t>	Theoretically, all problems belong to exactly one of these three classes. </a:t>
            </a:r>
          </a:p>
        </p:txBody>
      </p:sp>
      <p:sp>
        <p:nvSpPr>
          <p:cNvPr id="131076" name="Date Placeholder 3"/>
          <p:cNvSpPr>
            <a:spLocks noGrp="1"/>
          </p:cNvSpPr>
          <p:nvPr>
            <p:ph type="dt" sz="quarter" idx="10"/>
          </p:nvPr>
        </p:nvSpPr>
        <p:spPr>
          <a:noFill/>
        </p:spPr>
        <p:txBody>
          <a:bodyPr/>
          <a:lstStyle/>
          <a:p>
            <a:fld id="{0CA5A3DE-515F-9B40-B828-245A35028B5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3107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1078" name="Slide Number Placeholder 5"/>
          <p:cNvSpPr>
            <a:spLocks noGrp="1"/>
          </p:cNvSpPr>
          <p:nvPr>
            <p:ph type="sldNum" sz="quarter" idx="12"/>
          </p:nvPr>
        </p:nvSpPr>
        <p:spPr>
          <a:noFill/>
        </p:spPr>
        <p:txBody>
          <a:bodyPr/>
          <a:lstStyle/>
          <a:p>
            <a:fld id="{E2A9846F-C453-384A-8BD4-20D649C3637D}" type="slidenum">
              <a:rPr lang="en-US">
                <a:latin typeface="Arial" pitchFamily="-111" charset="0"/>
                <a:ea typeface="ＭＳ Ｐゴシック" pitchFamily="-111" charset="-128"/>
                <a:cs typeface="ＭＳ Ｐゴシック" pitchFamily="-111" charset="-128"/>
              </a:rPr>
              <a:pPr/>
              <a:t>536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28951186"/>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ea typeface="ＭＳ Ｐゴシック" pitchFamily="-111" charset="-128"/>
                <a:cs typeface="ＭＳ Ｐゴシック" pitchFamily="-111" charset="-128"/>
              </a:rPr>
              <a:t>Unknown Complexity</a:t>
            </a:r>
          </a:p>
        </p:txBody>
      </p:sp>
      <p:sp>
        <p:nvSpPr>
          <p:cNvPr id="132099" name="Content Placeholder 2"/>
          <p:cNvSpPr>
            <a:spLocks noGrp="1"/>
          </p:cNvSpPr>
          <p:nvPr>
            <p:ph idx="1"/>
          </p:nvPr>
        </p:nvSpPr>
        <p:spPr/>
        <p:txBody>
          <a:bodyPr/>
          <a:lstStyle/>
          <a:p>
            <a:pPr eaLnBrk="1" hangingPunct="1">
              <a:lnSpc>
                <a:spcPct val="90000"/>
              </a:lnSpc>
              <a:buFont typeface="Times" pitchFamily="-111" charset="0"/>
              <a:buNone/>
            </a:pPr>
            <a:r>
              <a:rPr lang="en-US" sz="2800" b="1">
                <a:latin typeface="Times New Roman" pitchFamily="-111" charset="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Practically, there are a lot of problems (maybe, most) that </a:t>
            </a:r>
            <a:r>
              <a:rPr lang="en-US" sz="2400" b="1" u="sng">
                <a:ea typeface="ＭＳ Ｐゴシック" pitchFamily="-111" charset="-128"/>
                <a:cs typeface="ＭＳ Ｐゴシック" pitchFamily="-111" charset="-128"/>
              </a:rPr>
              <a:t>have not</a:t>
            </a:r>
            <a:r>
              <a:rPr lang="en-US" sz="2400" b="1">
                <a:ea typeface="ＭＳ Ｐゴシック" pitchFamily="-111" charset="-128"/>
                <a:cs typeface="ＭＳ Ｐゴシック" pitchFamily="-111" charset="-128"/>
              </a:rPr>
              <a:t> been proven to be in any of the classes (Yet, maybe never will be). </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Most currently "lie between" polynomial and exponential – we know of exponential algorithms, but have been unable to prove that exponential algorithms are necessary. </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Some may have polynomial algorithms, but we have not yet been clever enough to discover them.</a:t>
            </a:r>
          </a:p>
        </p:txBody>
      </p:sp>
      <p:sp>
        <p:nvSpPr>
          <p:cNvPr id="132100" name="Date Placeholder 3"/>
          <p:cNvSpPr>
            <a:spLocks noGrp="1"/>
          </p:cNvSpPr>
          <p:nvPr>
            <p:ph type="dt" sz="quarter" idx="10"/>
          </p:nvPr>
        </p:nvSpPr>
        <p:spPr>
          <a:noFill/>
        </p:spPr>
        <p:txBody>
          <a:bodyPr/>
          <a:lstStyle/>
          <a:p>
            <a:fld id="{76A16218-0862-D84D-B7E0-ADDFF538787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321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2102" name="Slide Number Placeholder 5"/>
          <p:cNvSpPr>
            <a:spLocks noGrp="1"/>
          </p:cNvSpPr>
          <p:nvPr>
            <p:ph type="sldNum" sz="quarter" idx="12"/>
          </p:nvPr>
        </p:nvSpPr>
        <p:spPr>
          <a:noFill/>
        </p:spPr>
        <p:txBody>
          <a:bodyPr/>
          <a:lstStyle/>
          <a:p>
            <a:fld id="{0D45B8D9-9527-4745-8B4C-518878F7DFF4}" type="slidenum">
              <a:rPr lang="en-US">
                <a:latin typeface="Arial" pitchFamily="-111" charset="0"/>
                <a:ea typeface="ＭＳ Ｐゴシック" pitchFamily="-111" charset="-128"/>
                <a:cs typeface="ＭＳ Ｐゴシック" pitchFamily="-111" charset="-128"/>
              </a:rPr>
              <a:pPr/>
              <a:t>537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7081016"/>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dirty="0">
                <a:ea typeface="ＭＳ Ｐゴシック" pitchFamily="-111" charset="-128"/>
                <a:cs typeface="ＭＳ Ｐゴシック" pitchFamily="-111" charset="-128"/>
              </a:rPr>
              <a:t>Why do we Care?</a:t>
            </a:r>
          </a:p>
        </p:txBody>
      </p:sp>
      <p:sp>
        <p:nvSpPr>
          <p:cNvPr id="133123" name="Content Placeholder 2"/>
          <p:cNvSpPr>
            <a:spLocks noGrp="1"/>
          </p:cNvSpPr>
          <p:nvPr>
            <p:ph idx="1"/>
          </p:nvPr>
        </p:nvSpPr>
        <p:spPr/>
        <p:txBody>
          <a:bodyPr/>
          <a:lstStyle/>
          <a:p>
            <a:pPr eaLnBrk="1" hangingPunct="1">
              <a:buFont typeface="Times" pitchFamily="-111" charset="0"/>
              <a:buNone/>
            </a:pPr>
            <a:r>
              <a:rPr lang="en-US" sz="2400" dirty="0">
                <a:ea typeface="ＭＳ Ｐゴシック" pitchFamily="-111" charset="-128"/>
                <a:cs typeface="ＭＳ Ｐゴシック" pitchFamily="-111" charset="-128"/>
              </a:rPr>
              <a:t>	If an algorithm is </a:t>
            </a:r>
            <a:r>
              <a:rPr lang="en-US" sz="2400" b="1" dirty="0">
                <a:ea typeface="ＭＳ Ｐゴシック" pitchFamily="-111" charset="-128"/>
                <a:cs typeface="ＭＳ Ｐゴシック" pitchFamily="-111" charset="-128"/>
              </a:rPr>
              <a:t>O(</a:t>
            </a:r>
            <a:r>
              <a:rPr lang="en-US" sz="2400" b="1"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k</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increasing the size of an instance by one gives a running time that is </a:t>
            </a:r>
            <a:r>
              <a:rPr lang="en-US" sz="2400" b="1" dirty="0">
                <a:ea typeface="ＭＳ Ｐゴシック" pitchFamily="-111" charset="-128"/>
                <a:cs typeface="ＭＳ Ｐゴシック" pitchFamily="-111" charset="-128"/>
              </a:rPr>
              <a:t>O((n+1)</a:t>
            </a:r>
            <a:r>
              <a:rPr lang="en-US" sz="2400" b="1" baseline="30000" dirty="0">
                <a:ea typeface="ＭＳ Ｐゴシック" pitchFamily="-111" charset="-128"/>
                <a:cs typeface="ＭＳ Ｐゴシック" pitchFamily="-111" charset="-128"/>
              </a:rPr>
              <a:t>k</a:t>
            </a:r>
            <a:r>
              <a:rPr lang="en-US" sz="2400" b="1" dirty="0">
                <a:ea typeface="ＭＳ Ｐゴシック" pitchFamily="-111" charset="-128"/>
                <a:cs typeface="ＭＳ Ｐゴシック" pitchFamily="-111" charset="-128"/>
              </a:rPr>
              <a:t>)</a:t>
            </a:r>
          </a:p>
          <a:p>
            <a:pPr eaLnBrk="1" hangingPunct="1"/>
            <a:endParaRPr lang="en-US" sz="2400" dirty="0">
              <a:ea typeface="ＭＳ Ｐゴシック" pitchFamily="-111" charset="-128"/>
              <a:cs typeface="ＭＳ Ｐゴシック" pitchFamily="-111" charset="-128"/>
            </a:endParaRPr>
          </a:p>
          <a:p>
            <a:pPr eaLnBrk="1" hangingPunct="1">
              <a:buFont typeface="Times" pitchFamily="-111" charset="0"/>
              <a:buNone/>
            </a:pPr>
            <a:r>
              <a:rPr lang="en-US" sz="2400" dirty="0">
                <a:ea typeface="ＭＳ Ｐゴシック" pitchFamily="-111" charset="-128"/>
                <a:cs typeface="ＭＳ Ｐゴシック" pitchFamily="-111" charset="-128"/>
              </a:rPr>
              <a:t>	That’s really not much more.</a:t>
            </a:r>
          </a:p>
          <a:p>
            <a:pPr eaLnBrk="1" hangingPunct="1"/>
            <a:endParaRPr lang="en-US" sz="2400" dirty="0">
              <a:ea typeface="ＭＳ Ｐゴシック" pitchFamily="-111" charset="-128"/>
              <a:cs typeface="ＭＳ Ｐゴシック" pitchFamily="-111" charset="-128"/>
            </a:endParaRPr>
          </a:p>
          <a:p>
            <a:pPr eaLnBrk="1" hangingPunct="1">
              <a:buFont typeface="Times" pitchFamily="-111" charset="0"/>
              <a:buNone/>
            </a:pPr>
            <a:r>
              <a:rPr lang="en-US" sz="2400" dirty="0">
                <a:ea typeface="ＭＳ Ｐゴシック" pitchFamily="-111" charset="-128"/>
                <a:cs typeface="ＭＳ Ｐゴシック" pitchFamily="-111" charset="-128"/>
              </a:rPr>
              <a:t>	With an increase of one in an exponential algorithm, </a:t>
            </a:r>
            <a:r>
              <a:rPr lang="en-US" sz="2400" b="1" dirty="0">
                <a:ea typeface="ＭＳ Ｐゴシック" pitchFamily="-111" charset="-128"/>
                <a:cs typeface="ＭＳ Ｐゴシック" pitchFamily="-111" charset="-128"/>
              </a:rPr>
              <a:t>O(2</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changes to </a:t>
            </a:r>
            <a:r>
              <a:rPr lang="en-US" sz="2400" b="1" dirty="0">
                <a:ea typeface="ＭＳ Ｐゴシック" pitchFamily="-111" charset="-128"/>
                <a:cs typeface="ＭＳ Ｐゴシック" pitchFamily="-111" charset="-128"/>
              </a:rPr>
              <a:t>O(2</a:t>
            </a:r>
            <a:r>
              <a:rPr lang="en-US" sz="2400" b="1" baseline="30000" dirty="0">
                <a:ea typeface="ＭＳ Ｐゴシック" pitchFamily="-111" charset="-128"/>
                <a:cs typeface="ＭＳ Ｐゴシック" pitchFamily="-111" charset="-128"/>
              </a:rPr>
              <a:t>n+1</a:t>
            </a:r>
            <a:r>
              <a:rPr lang="en-US" sz="2400" b="1" dirty="0">
                <a:ea typeface="ＭＳ Ｐゴシック" pitchFamily="-111" charset="-128"/>
                <a:cs typeface="ＭＳ Ｐゴシック" pitchFamily="-111" charset="-128"/>
              </a:rPr>
              <a:t>) = O(2*2</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2*O(2</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that is, it takes about twice as long.</a:t>
            </a:r>
            <a:endParaRPr lang="en-US" sz="3600" dirty="0">
              <a:ea typeface="ＭＳ Ｐゴシック" pitchFamily="-111" charset="-128"/>
              <a:cs typeface="ＭＳ Ｐゴシック" pitchFamily="-111" charset="-128"/>
            </a:endParaRPr>
          </a:p>
        </p:txBody>
      </p:sp>
      <p:sp>
        <p:nvSpPr>
          <p:cNvPr id="133124" name="Date Placeholder 3"/>
          <p:cNvSpPr>
            <a:spLocks noGrp="1"/>
          </p:cNvSpPr>
          <p:nvPr>
            <p:ph type="dt" sz="quarter" idx="10"/>
          </p:nvPr>
        </p:nvSpPr>
        <p:spPr>
          <a:noFill/>
        </p:spPr>
        <p:txBody>
          <a:bodyPr/>
          <a:lstStyle/>
          <a:p>
            <a:fld id="{0E7ADDEC-BAC0-F44D-A2A9-F3CEB86F989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3312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3126" name="Slide Number Placeholder 5"/>
          <p:cNvSpPr>
            <a:spLocks noGrp="1"/>
          </p:cNvSpPr>
          <p:nvPr>
            <p:ph type="sldNum" sz="quarter" idx="12"/>
          </p:nvPr>
        </p:nvSpPr>
        <p:spPr>
          <a:noFill/>
        </p:spPr>
        <p:txBody>
          <a:bodyPr/>
          <a:lstStyle/>
          <a:p>
            <a:fld id="{3E047BA2-8D93-F644-8DB9-CF11AB4346E6}" type="slidenum">
              <a:rPr lang="en-US">
                <a:latin typeface="Arial" pitchFamily="-111" charset="0"/>
                <a:ea typeface="ＭＳ Ｐゴシック" pitchFamily="-111" charset="-128"/>
                <a:cs typeface="ＭＳ Ｐゴシック" pitchFamily="-111" charset="-128"/>
              </a:rPr>
              <a:pPr/>
              <a:t>538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97574732"/>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a:ea typeface="ＭＳ Ｐゴシック" pitchFamily="-111" charset="-128"/>
                <a:cs typeface="ＭＳ Ｐゴシック" pitchFamily="-111" charset="-128"/>
              </a:rPr>
              <a:t>A Word about “Size”</a:t>
            </a:r>
          </a:p>
        </p:txBody>
      </p:sp>
      <p:sp>
        <p:nvSpPr>
          <p:cNvPr id="134147" name="Content Placeholder 2"/>
          <p:cNvSpPr>
            <a:spLocks noGrp="1"/>
          </p:cNvSpPr>
          <p:nvPr>
            <p:ph idx="1"/>
          </p:nvPr>
        </p:nvSpPr>
        <p:spPr/>
        <p:txBody>
          <a:bodyPr/>
          <a:lstStyle/>
          <a:p>
            <a:pPr eaLnBrk="1" hangingPunct="1">
              <a:lnSpc>
                <a:spcPct val="90000"/>
              </a:lnSpc>
              <a:buFont typeface="Times" pitchFamily="-111" charset="0"/>
              <a:buNone/>
            </a:pPr>
            <a:r>
              <a:rPr lang="en-US" sz="20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Technically, the size of an instance is the minimum number of bits (information) needed to represent the instance – its "length." </a:t>
            </a:r>
          </a:p>
          <a:p>
            <a:pPr lvl="1" eaLnBrk="1" hangingPunct="1">
              <a:lnSpc>
                <a:spcPct val="90000"/>
              </a:lnSpc>
              <a:buFont typeface="Times" pitchFamily="-111" charset="0"/>
              <a:buNone/>
            </a:pPr>
            <a:r>
              <a:rPr lang="en-US" sz="2000" b="1"/>
              <a:t>	</a:t>
            </a:r>
          </a:p>
          <a:p>
            <a:pPr lvl="1" eaLnBrk="1" hangingPunct="1">
              <a:lnSpc>
                <a:spcPct val="90000"/>
              </a:lnSpc>
              <a:buFont typeface="Times" pitchFamily="-111" charset="0"/>
              <a:buNone/>
            </a:pPr>
            <a:r>
              <a:rPr lang="en-US" sz="2000" b="1"/>
              <a:t>	This comes from early Formal Language researchers who were analyzing the time needed to 'recognize' a string of characters as a function of its length (number of characters).</a:t>
            </a:r>
          </a:p>
          <a:p>
            <a:pPr lvl="1" eaLnBrk="1" hangingPunct="1">
              <a:lnSpc>
                <a:spcPct val="90000"/>
              </a:lnSpc>
            </a:pPr>
            <a:endParaRPr lang="en-US" sz="2000" b="1"/>
          </a:p>
          <a:p>
            <a:pPr lvl="1" eaLnBrk="1" hangingPunct="1">
              <a:lnSpc>
                <a:spcPct val="90000"/>
              </a:lnSpc>
              <a:buFont typeface="Times" pitchFamily="-111" charset="0"/>
              <a:buNone/>
            </a:pPr>
            <a:r>
              <a:rPr lang="en-US" sz="2000" b="1"/>
              <a:t>	When dealing with more general problems there is usually a parameter (number of vertices, processors, variables, etc.) that is polynomially related to the length of the instance. Then, we are justified in using the parameter as a measure of the length (size), since anything polynomially related to one will be polynomially related to the other. </a:t>
            </a:r>
          </a:p>
        </p:txBody>
      </p:sp>
      <p:sp>
        <p:nvSpPr>
          <p:cNvPr id="134148" name="Date Placeholder 3"/>
          <p:cNvSpPr>
            <a:spLocks noGrp="1"/>
          </p:cNvSpPr>
          <p:nvPr>
            <p:ph type="dt" sz="quarter" idx="10"/>
          </p:nvPr>
        </p:nvSpPr>
        <p:spPr>
          <a:noFill/>
        </p:spPr>
        <p:txBody>
          <a:bodyPr/>
          <a:lstStyle/>
          <a:p>
            <a:fld id="{53E21D8C-AC4C-9F4F-BACD-59237F1E89B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3414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4150" name="Slide Number Placeholder 5"/>
          <p:cNvSpPr>
            <a:spLocks noGrp="1"/>
          </p:cNvSpPr>
          <p:nvPr>
            <p:ph type="sldNum" sz="quarter" idx="12"/>
          </p:nvPr>
        </p:nvSpPr>
        <p:spPr>
          <a:noFill/>
        </p:spPr>
        <p:txBody>
          <a:bodyPr/>
          <a:lstStyle/>
          <a:p>
            <a:fld id="{1FAC3745-8BEF-FE40-943B-8F11916DD961}" type="slidenum">
              <a:rPr lang="en-US">
                <a:latin typeface="Arial" pitchFamily="-111" charset="0"/>
                <a:ea typeface="ＭＳ Ｐゴシック" pitchFamily="-111" charset="-128"/>
                <a:cs typeface="ＭＳ Ｐゴシック" pitchFamily="-111" charset="-128"/>
              </a:rPr>
              <a:pPr/>
              <a:t>539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93542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Sample DFAs # 1, 2</a:t>
            </a:r>
          </a:p>
        </p:txBody>
      </p:sp>
      <p:sp>
        <p:nvSpPr>
          <p:cNvPr id="4" name="Date Placeholder 3"/>
          <p:cNvSpPr>
            <a:spLocks noGrp="1"/>
          </p:cNvSpPr>
          <p:nvPr>
            <p:ph type="dt" sz="half" idx="10"/>
          </p:nvPr>
        </p:nvSpPr>
        <p:spPr/>
        <p:txBody>
          <a:bodyPr/>
          <a:lstStyle/>
          <a:p>
            <a:fld id="{2534C2F4-DACC-7046-9C17-8BE104BD396C}" type="datetime1">
              <a:rPr lang="en-US" smtClean="0"/>
              <a:t>4/7/19</a:t>
            </a:fld>
            <a:endParaRPr lang="en-US" dirty="0"/>
          </a:p>
        </p:txBody>
      </p:sp>
      <p:sp>
        <p:nvSpPr>
          <p:cNvPr id="6" name="Slide Number Placeholder 5"/>
          <p:cNvSpPr>
            <a:spLocks noGrp="1"/>
          </p:cNvSpPr>
          <p:nvPr>
            <p:ph type="sldNum" sz="quarter" idx="12"/>
          </p:nvPr>
        </p:nvSpPr>
        <p:spPr/>
        <p:txBody>
          <a:bodyPr/>
          <a:lstStyle/>
          <a:p>
            <a:fld id="{F7F6C048-724C-A44D-A3A9-573A2C2F7973}" type="slidenum">
              <a:rPr lang="en-US" smtClean="0"/>
              <a:pPr/>
              <a:t>54</a:t>
            </a:fld>
            <a:endParaRPr lang="en-US"/>
          </a:p>
        </p:txBody>
      </p:sp>
      <p:sp>
        <p:nvSpPr>
          <p:cNvPr id="8" name="Oval 7"/>
          <p:cNvSpPr/>
          <p:nvPr/>
        </p:nvSpPr>
        <p:spPr bwMode="auto">
          <a:xfrm>
            <a:off x="1679448" y="1905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107" charset="0"/>
            </a:endParaRPr>
          </a:p>
        </p:txBody>
      </p:sp>
      <p:sp>
        <p:nvSpPr>
          <p:cNvPr id="9" name="Oval 8"/>
          <p:cNvSpPr/>
          <p:nvPr/>
        </p:nvSpPr>
        <p:spPr bwMode="auto">
          <a:xfrm>
            <a:off x="2670048" y="1905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107" charset="0"/>
            </a:endParaRPr>
          </a:p>
        </p:txBody>
      </p:sp>
      <p:cxnSp>
        <p:nvCxnSpPr>
          <p:cNvPr id="10" name="Straight Arrow Connector 9"/>
          <p:cNvCxnSpPr/>
          <p:nvPr/>
        </p:nvCxnSpPr>
        <p:spPr bwMode="auto">
          <a:xfrm>
            <a:off x="2136648" y="20574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2" name="TextBox 11"/>
          <p:cNvSpPr txBox="1"/>
          <p:nvPr/>
        </p:nvSpPr>
        <p:spPr>
          <a:xfrm>
            <a:off x="1743829" y="1962603"/>
            <a:ext cx="338554" cy="369332"/>
          </a:xfrm>
          <a:prstGeom prst="rect">
            <a:avLst/>
          </a:prstGeom>
          <a:noFill/>
        </p:spPr>
        <p:txBody>
          <a:bodyPr wrap="none" rtlCol="0">
            <a:spAutoFit/>
          </a:bodyPr>
          <a:lstStyle/>
          <a:p>
            <a:r>
              <a:rPr lang="en-US" sz="1800"/>
              <a:t>E</a:t>
            </a:r>
          </a:p>
        </p:txBody>
      </p:sp>
      <p:sp>
        <p:nvSpPr>
          <p:cNvPr id="13" name="TextBox 12"/>
          <p:cNvSpPr txBox="1"/>
          <p:nvPr/>
        </p:nvSpPr>
        <p:spPr>
          <a:xfrm>
            <a:off x="2735837" y="1955808"/>
            <a:ext cx="364202" cy="369332"/>
          </a:xfrm>
          <a:prstGeom prst="rect">
            <a:avLst/>
          </a:prstGeom>
          <a:noFill/>
        </p:spPr>
        <p:txBody>
          <a:bodyPr wrap="none" rtlCol="0">
            <a:spAutoFit/>
          </a:bodyPr>
          <a:lstStyle/>
          <a:p>
            <a:r>
              <a:rPr lang="en-US" sz="1800"/>
              <a:t>O</a:t>
            </a:r>
          </a:p>
        </p:txBody>
      </p:sp>
      <p:sp>
        <p:nvSpPr>
          <p:cNvPr id="14" name="TextBox 13"/>
          <p:cNvSpPr txBox="1"/>
          <p:nvPr/>
        </p:nvSpPr>
        <p:spPr>
          <a:xfrm>
            <a:off x="2133600" y="1676400"/>
            <a:ext cx="312906" cy="369332"/>
          </a:xfrm>
          <a:prstGeom prst="rect">
            <a:avLst/>
          </a:prstGeom>
          <a:noFill/>
        </p:spPr>
        <p:txBody>
          <a:bodyPr wrap="none" rtlCol="0">
            <a:spAutoFit/>
          </a:bodyPr>
          <a:lstStyle/>
          <a:p>
            <a:r>
              <a:rPr lang="en-US" sz="1800"/>
              <a:t>1</a:t>
            </a:r>
          </a:p>
        </p:txBody>
      </p:sp>
      <p:cxnSp>
        <p:nvCxnSpPr>
          <p:cNvPr id="15" name="Straight Arrow Connector 14"/>
          <p:cNvCxnSpPr/>
          <p:nvPr/>
        </p:nvCxnSpPr>
        <p:spPr bwMode="auto">
          <a:xfrm>
            <a:off x="2136648" y="2209800"/>
            <a:ext cx="533400" cy="0"/>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16" name="TextBox 15"/>
          <p:cNvSpPr txBox="1"/>
          <p:nvPr/>
        </p:nvSpPr>
        <p:spPr>
          <a:xfrm>
            <a:off x="2354094" y="2221468"/>
            <a:ext cx="298480" cy="338554"/>
          </a:xfrm>
          <a:prstGeom prst="rect">
            <a:avLst/>
          </a:prstGeom>
          <a:noFill/>
        </p:spPr>
        <p:txBody>
          <a:bodyPr wrap="none" rtlCol="0">
            <a:spAutoFit/>
          </a:bodyPr>
          <a:lstStyle/>
          <a:p>
            <a:r>
              <a:rPr lang="en-US" sz="1600" dirty="0"/>
              <a:t>1</a:t>
            </a:r>
            <a:endParaRPr lang="en-US" dirty="0"/>
          </a:p>
        </p:txBody>
      </p:sp>
      <p:cxnSp>
        <p:nvCxnSpPr>
          <p:cNvPr id="21" name="Elbow Connector 20"/>
          <p:cNvCxnSpPr>
            <a:stCxn id="8" idx="1"/>
            <a:endCxn id="8" idx="0"/>
          </p:cNvCxnSpPr>
          <p:nvPr/>
        </p:nvCxnSpPr>
        <p:spPr bwMode="auto">
          <a:xfrm rot="5400000" flipH="1" flipV="1">
            <a:off x="1793748" y="1857656"/>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cxnSp>
        <p:nvCxnSpPr>
          <p:cNvPr id="22" name="Elbow Connector 21"/>
          <p:cNvCxnSpPr/>
          <p:nvPr/>
        </p:nvCxnSpPr>
        <p:spPr bwMode="auto">
          <a:xfrm rot="5400000" flipH="1" flipV="1">
            <a:off x="2790545" y="1866900"/>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23" name="TextBox 22"/>
          <p:cNvSpPr txBox="1"/>
          <p:nvPr/>
        </p:nvSpPr>
        <p:spPr>
          <a:xfrm>
            <a:off x="1679448" y="1383268"/>
            <a:ext cx="301752" cy="369332"/>
          </a:xfrm>
          <a:prstGeom prst="rect">
            <a:avLst/>
          </a:prstGeom>
          <a:noFill/>
        </p:spPr>
        <p:txBody>
          <a:bodyPr wrap="square" rtlCol="0">
            <a:spAutoFit/>
          </a:bodyPr>
          <a:lstStyle/>
          <a:p>
            <a:r>
              <a:rPr lang="en-US" sz="1800"/>
              <a:t>0</a:t>
            </a:r>
          </a:p>
        </p:txBody>
      </p:sp>
      <p:sp>
        <p:nvSpPr>
          <p:cNvPr id="24" name="TextBox 23"/>
          <p:cNvSpPr txBox="1"/>
          <p:nvPr/>
        </p:nvSpPr>
        <p:spPr>
          <a:xfrm>
            <a:off x="2667000" y="1383268"/>
            <a:ext cx="233658" cy="369332"/>
          </a:xfrm>
          <a:prstGeom prst="rect">
            <a:avLst/>
          </a:prstGeom>
          <a:noFill/>
        </p:spPr>
        <p:txBody>
          <a:bodyPr wrap="square" rtlCol="0">
            <a:spAutoFit/>
          </a:bodyPr>
          <a:lstStyle/>
          <a:p>
            <a:r>
              <a:rPr lang="en-US" sz="1800"/>
              <a:t>0</a:t>
            </a:r>
          </a:p>
        </p:txBody>
      </p:sp>
      <p:sp>
        <p:nvSpPr>
          <p:cNvPr id="25" name="TextBox 24"/>
          <p:cNvSpPr txBox="1"/>
          <p:nvPr/>
        </p:nvSpPr>
        <p:spPr>
          <a:xfrm>
            <a:off x="457200" y="2526268"/>
            <a:ext cx="6934200" cy="707886"/>
          </a:xfrm>
          <a:prstGeom prst="rect">
            <a:avLst/>
          </a:prstGeom>
          <a:noFill/>
        </p:spPr>
        <p:txBody>
          <a:bodyPr wrap="square" rtlCol="0">
            <a:spAutoFit/>
          </a:bodyPr>
          <a:lstStyle/>
          <a:p>
            <a:r>
              <a:rPr lang="en-US" sz="2000" dirty="0">
                <a:latin typeface="Apple Chancery" charset="0"/>
                <a:ea typeface="Apple Chancery" charset="0"/>
                <a:cs typeface="Apple Chancery" charset="0"/>
              </a:rPr>
              <a:t>A </a:t>
            </a:r>
            <a:r>
              <a:rPr lang="en-US" sz="2000" dirty="0"/>
              <a:t>= ( {E,O}, {0,1}, </a:t>
            </a:r>
            <a:r>
              <a:rPr lang="en-US" sz="2000" dirty="0">
                <a:latin typeface="Symbol" charset="2"/>
                <a:ea typeface="Symbol" charset="2"/>
                <a:cs typeface="Symbol" charset="2"/>
              </a:rPr>
              <a:t>d</a:t>
            </a:r>
            <a:r>
              <a:rPr lang="en-US" sz="2000" dirty="0"/>
              <a:t>, E, {O}), where </a:t>
            </a:r>
            <a:r>
              <a:rPr lang="en-US" sz="2000" dirty="0">
                <a:latin typeface="Symbol" charset="2"/>
                <a:ea typeface="Symbol" charset="2"/>
                <a:cs typeface="Symbol" charset="2"/>
              </a:rPr>
              <a:t>d</a:t>
            </a:r>
            <a:r>
              <a:rPr lang="en-US" sz="2000" dirty="0"/>
              <a:t> is defined by above diagram. L(</a:t>
            </a:r>
            <a:r>
              <a:rPr lang="en-US" sz="2000" dirty="0">
                <a:latin typeface="Apple Chancery" charset="0"/>
                <a:ea typeface="Apple Chancery" charset="0"/>
                <a:cs typeface="Apple Chancery" charset="0"/>
              </a:rPr>
              <a:t>A</a:t>
            </a:r>
            <a:r>
              <a:rPr lang="en-US" sz="2000" dirty="0">
                <a:latin typeface="+mn-lt"/>
                <a:ea typeface="Apple Chancery" charset="0"/>
                <a:cs typeface="Apple Chancery" charset="0"/>
              </a:rPr>
              <a:t>) </a:t>
            </a:r>
            <a:r>
              <a:rPr lang="en-US" sz="2000" dirty="0"/>
              <a:t> = { w | w is a binary string of odd parity }</a:t>
            </a:r>
          </a:p>
        </p:txBody>
      </p:sp>
      <p:cxnSp>
        <p:nvCxnSpPr>
          <p:cNvPr id="27" name="Straight Arrow Connector 26"/>
          <p:cNvCxnSpPr>
            <a:endCxn id="8" idx="2"/>
          </p:cNvCxnSpPr>
          <p:nvPr/>
        </p:nvCxnSpPr>
        <p:spPr bwMode="auto">
          <a:xfrm>
            <a:off x="1295400" y="2133599"/>
            <a:ext cx="384048" cy="1"/>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28" name="TextBox 27"/>
          <p:cNvSpPr txBox="1"/>
          <p:nvPr/>
        </p:nvSpPr>
        <p:spPr>
          <a:xfrm>
            <a:off x="914400" y="1992868"/>
            <a:ext cx="381000" cy="369332"/>
          </a:xfrm>
          <a:prstGeom prst="rect">
            <a:avLst/>
          </a:prstGeom>
          <a:noFill/>
        </p:spPr>
        <p:txBody>
          <a:bodyPr wrap="square" rtlCol="0">
            <a:spAutoFit/>
          </a:bodyPr>
          <a:lstStyle/>
          <a:p>
            <a:r>
              <a:rPr lang="en-US" sz="1800">
                <a:latin typeface="Apple Chancery" charset="0"/>
                <a:ea typeface="Apple Chancery" charset="0"/>
                <a:cs typeface="Apple Chancery" charset="0"/>
              </a:rPr>
              <a:t>A</a:t>
            </a:r>
          </a:p>
        </p:txBody>
      </p:sp>
      <p:sp>
        <p:nvSpPr>
          <p:cNvPr id="29" name="Oval 28"/>
          <p:cNvSpPr/>
          <p:nvPr/>
        </p:nvSpPr>
        <p:spPr bwMode="auto">
          <a:xfrm>
            <a:off x="2715542" y="1962603"/>
            <a:ext cx="378990" cy="34636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107" charset="0"/>
            </a:endParaRPr>
          </a:p>
        </p:txBody>
      </p:sp>
      <p:sp>
        <p:nvSpPr>
          <p:cNvPr id="30" name="TextBox 29"/>
          <p:cNvSpPr txBox="1"/>
          <p:nvPr/>
        </p:nvSpPr>
        <p:spPr>
          <a:xfrm>
            <a:off x="457200" y="4544329"/>
            <a:ext cx="8458200" cy="1323439"/>
          </a:xfrm>
          <a:prstGeom prst="rect">
            <a:avLst/>
          </a:prstGeom>
          <a:noFill/>
        </p:spPr>
        <p:txBody>
          <a:bodyPr wrap="square" rtlCol="0">
            <a:spAutoFit/>
          </a:bodyPr>
          <a:lstStyle/>
          <a:p>
            <a:r>
              <a:rPr lang="en-US" sz="2000" dirty="0">
                <a:latin typeface="Apple Chancery" charset="0"/>
                <a:ea typeface="Apple Chancery" charset="0"/>
                <a:cs typeface="Apple Chancery" charset="0"/>
              </a:rPr>
              <a:t>A’ </a:t>
            </a:r>
            <a:r>
              <a:rPr lang="en-US" sz="2000" dirty="0"/>
              <a:t>= ( {C,NC,X}, {00,01,10,11}, </a:t>
            </a:r>
            <a:r>
              <a:rPr lang="en-US" sz="2000" dirty="0">
                <a:latin typeface="Symbol" charset="2"/>
                <a:ea typeface="Symbol" charset="2"/>
                <a:cs typeface="Symbol" charset="2"/>
              </a:rPr>
              <a:t>d’</a:t>
            </a:r>
            <a:r>
              <a:rPr lang="en-US" sz="2000" dirty="0"/>
              <a:t>, C, {NC}), where </a:t>
            </a:r>
            <a:r>
              <a:rPr lang="en-US" sz="2000" dirty="0">
                <a:latin typeface="Symbol" charset="2"/>
                <a:ea typeface="Symbol" charset="2"/>
                <a:cs typeface="Symbol" charset="2"/>
              </a:rPr>
              <a:t>d’</a:t>
            </a:r>
            <a:r>
              <a:rPr lang="en-US" sz="2000" dirty="0"/>
              <a:t> is defined by above diagram. L(</a:t>
            </a:r>
            <a:r>
              <a:rPr lang="en-US" sz="2000" dirty="0">
                <a:latin typeface="Apple Chancery" charset="0"/>
                <a:ea typeface="Apple Chancery" charset="0"/>
                <a:cs typeface="Apple Chancery" charset="0"/>
              </a:rPr>
              <a:t>A’</a:t>
            </a:r>
            <a:r>
              <a:rPr lang="en-US" sz="2000" dirty="0">
                <a:latin typeface="+mn-lt"/>
                <a:ea typeface="Apple Chancery" charset="0"/>
                <a:cs typeface="Apple Chancery" charset="0"/>
              </a:rPr>
              <a:t>) </a:t>
            </a:r>
            <a:r>
              <a:rPr lang="en-US" sz="2000" dirty="0"/>
              <a:t> = { w | w is a pair of binary strings where the bottom string is the 2’s complement of the top one, both read least (</a:t>
            </a:r>
            <a:r>
              <a:rPr lang="en-US" sz="2000" dirty="0" err="1"/>
              <a:t>lsb</a:t>
            </a:r>
            <a:r>
              <a:rPr lang="en-US" sz="2000" dirty="0"/>
              <a:t>) to most significant bit (</a:t>
            </a:r>
            <a:r>
              <a:rPr lang="en-US" sz="2000" dirty="0" err="1"/>
              <a:t>msb</a:t>
            </a:r>
            <a:r>
              <a:rPr lang="en-US" sz="2000" dirty="0"/>
              <a:t>) }</a:t>
            </a:r>
          </a:p>
        </p:txBody>
      </p:sp>
      <p:sp>
        <p:nvSpPr>
          <p:cNvPr id="31" name="Oval 30"/>
          <p:cNvSpPr/>
          <p:nvPr/>
        </p:nvSpPr>
        <p:spPr bwMode="auto">
          <a:xfrm>
            <a:off x="1752600" y="3743296"/>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07" charset="0"/>
            </a:endParaRPr>
          </a:p>
        </p:txBody>
      </p:sp>
      <p:sp>
        <p:nvSpPr>
          <p:cNvPr id="32" name="Oval 31"/>
          <p:cNvSpPr/>
          <p:nvPr/>
        </p:nvSpPr>
        <p:spPr bwMode="auto">
          <a:xfrm>
            <a:off x="2743200" y="3743296"/>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07" charset="0"/>
            </a:endParaRPr>
          </a:p>
        </p:txBody>
      </p:sp>
      <p:cxnSp>
        <p:nvCxnSpPr>
          <p:cNvPr id="33" name="Straight Arrow Connector 32"/>
          <p:cNvCxnSpPr/>
          <p:nvPr/>
        </p:nvCxnSpPr>
        <p:spPr bwMode="auto">
          <a:xfrm>
            <a:off x="2209800" y="3983564"/>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34" name="TextBox 33"/>
          <p:cNvSpPr txBox="1"/>
          <p:nvPr/>
        </p:nvSpPr>
        <p:spPr>
          <a:xfrm>
            <a:off x="1828800" y="3782329"/>
            <a:ext cx="332142" cy="338554"/>
          </a:xfrm>
          <a:prstGeom prst="rect">
            <a:avLst/>
          </a:prstGeom>
          <a:noFill/>
        </p:spPr>
        <p:txBody>
          <a:bodyPr wrap="none" rtlCol="0">
            <a:spAutoFit/>
          </a:bodyPr>
          <a:lstStyle/>
          <a:p>
            <a:r>
              <a:rPr lang="en-US" sz="1600" dirty="0">
                <a:latin typeface="+mn-lt"/>
                <a:ea typeface="Symbol" charset="2"/>
                <a:cs typeface="Symbol" charset="2"/>
              </a:rPr>
              <a:t>C</a:t>
            </a:r>
          </a:p>
        </p:txBody>
      </p:sp>
      <p:sp>
        <p:nvSpPr>
          <p:cNvPr id="35" name="TextBox 34"/>
          <p:cNvSpPr txBox="1"/>
          <p:nvPr/>
        </p:nvSpPr>
        <p:spPr>
          <a:xfrm>
            <a:off x="2743200" y="3794104"/>
            <a:ext cx="479618" cy="338554"/>
          </a:xfrm>
          <a:prstGeom prst="rect">
            <a:avLst/>
          </a:prstGeom>
          <a:noFill/>
        </p:spPr>
        <p:txBody>
          <a:bodyPr wrap="none" rtlCol="0">
            <a:spAutoFit/>
          </a:bodyPr>
          <a:lstStyle/>
          <a:p>
            <a:r>
              <a:rPr lang="en-US" sz="1600"/>
              <a:t>NC</a:t>
            </a:r>
          </a:p>
        </p:txBody>
      </p:sp>
      <p:sp>
        <p:nvSpPr>
          <p:cNvPr id="36" name="TextBox 35"/>
          <p:cNvSpPr txBox="1"/>
          <p:nvPr/>
        </p:nvSpPr>
        <p:spPr>
          <a:xfrm>
            <a:off x="2206751" y="3690432"/>
            <a:ext cx="457199" cy="338554"/>
          </a:xfrm>
          <a:prstGeom prst="rect">
            <a:avLst/>
          </a:prstGeom>
          <a:noFill/>
        </p:spPr>
        <p:txBody>
          <a:bodyPr wrap="square" rtlCol="0">
            <a:spAutoFit/>
          </a:bodyPr>
          <a:lstStyle/>
          <a:p>
            <a:r>
              <a:rPr lang="en-US" sz="1600" dirty="0"/>
              <a:t>11</a:t>
            </a:r>
          </a:p>
        </p:txBody>
      </p:sp>
      <p:cxnSp>
        <p:nvCxnSpPr>
          <p:cNvPr id="39" name="Elbow Connector 38"/>
          <p:cNvCxnSpPr/>
          <p:nvPr/>
        </p:nvCxnSpPr>
        <p:spPr bwMode="auto">
          <a:xfrm rot="5400000" flipH="1" flipV="1">
            <a:off x="1866900" y="3695952"/>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cxnSp>
        <p:nvCxnSpPr>
          <p:cNvPr id="40" name="Elbow Connector 39"/>
          <p:cNvCxnSpPr/>
          <p:nvPr/>
        </p:nvCxnSpPr>
        <p:spPr bwMode="auto">
          <a:xfrm rot="5400000" flipH="1" flipV="1">
            <a:off x="2863697" y="3705196"/>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41" name="TextBox 40"/>
          <p:cNvSpPr txBox="1"/>
          <p:nvPr/>
        </p:nvSpPr>
        <p:spPr>
          <a:xfrm>
            <a:off x="1752599" y="3221564"/>
            <a:ext cx="457201" cy="338554"/>
          </a:xfrm>
          <a:prstGeom prst="rect">
            <a:avLst/>
          </a:prstGeom>
          <a:noFill/>
        </p:spPr>
        <p:txBody>
          <a:bodyPr wrap="square" rtlCol="0">
            <a:spAutoFit/>
          </a:bodyPr>
          <a:lstStyle/>
          <a:p>
            <a:r>
              <a:rPr lang="en-US" sz="1600" dirty="0"/>
              <a:t>00</a:t>
            </a:r>
          </a:p>
        </p:txBody>
      </p:sp>
      <p:sp>
        <p:nvSpPr>
          <p:cNvPr id="42" name="TextBox 41"/>
          <p:cNvSpPr txBox="1"/>
          <p:nvPr/>
        </p:nvSpPr>
        <p:spPr>
          <a:xfrm>
            <a:off x="2514600" y="3221564"/>
            <a:ext cx="765049" cy="338554"/>
          </a:xfrm>
          <a:prstGeom prst="rect">
            <a:avLst/>
          </a:prstGeom>
          <a:noFill/>
        </p:spPr>
        <p:txBody>
          <a:bodyPr wrap="square" rtlCol="0">
            <a:spAutoFit/>
          </a:bodyPr>
          <a:lstStyle/>
          <a:p>
            <a:r>
              <a:rPr lang="en-US" sz="1600"/>
              <a:t>01,10</a:t>
            </a:r>
          </a:p>
        </p:txBody>
      </p:sp>
      <p:cxnSp>
        <p:nvCxnSpPr>
          <p:cNvPr id="43" name="Straight Arrow Connector 42"/>
          <p:cNvCxnSpPr/>
          <p:nvPr/>
        </p:nvCxnSpPr>
        <p:spPr bwMode="auto">
          <a:xfrm>
            <a:off x="1368552" y="3971895"/>
            <a:ext cx="384048" cy="1"/>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44" name="TextBox 43"/>
          <p:cNvSpPr txBox="1"/>
          <p:nvPr/>
        </p:nvSpPr>
        <p:spPr>
          <a:xfrm>
            <a:off x="914400" y="3831164"/>
            <a:ext cx="454152" cy="400110"/>
          </a:xfrm>
          <a:prstGeom prst="rect">
            <a:avLst/>
          </a:prstGeom>
          <a:noFill/>
        </p:spPr>
        <p:txBody>
          <a:bodyPr wrap="square" rtlCol="0">
            <a:spAutoFit/>
          </a:bodyPr>
          <a:lstStyle/>
          <a:p>
            <a:r>
              <a:rPr lang="en-US" sz="2000" dirty="0">
                <a:latin typeface="Apple Chancery" charset="0"/>
                <a:ea typeface="Apple Chancery" charset="0"/>
                <a:cs typeface="Apple Chancery" charset="0"/>
              </a:rPr>
              <a:t>A’</a:t>
            </a:r>
          </a:p>
        </p:txBody>
      </p:sp>
      <p:sp>
        <p:nvSpPr>
          <p:cNvPr id="45" name="Oval 44"/>
          <p:cNvSpPr/>
          <p:nvPr/>
        </p:nvSpPr>
        <p:spPr bwMode="auto">
          <a:xfrm>
            <a:off x="2788694" y="3800899"/>
            <a:ext cx="378990" cy="34636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07" charset="0"/>
            </a:endParaRPr>
          </a:p>
        </p:txBody>
      </p:sp>
      <p:cxnSp>
        <p:nvCxnSpPr>
          <p:cNvPr id="60" name="Elbow Connector 59"/>
          <p:cNvCxnSpPr>
            <a:stCxn id="31" idx="4"/>
          </p:cNvCxnSpPr>
          <p:nvPr/>
        </p:nvCxnSpPr>
        <p:spPr bwMode="auto">
          <a:xfrm rot="16200000" flipH="1">
            <a:off x="2956537" y="3225159"/>
            <a:ext cx="182927" cy="2133600"/>
          </a:xfrm>
          <a:prstGeom prst="bentConnector2">
            <a:avLst/>
          </a:prstGeom>
          <a:solidFill>
            <a:schemeClr val="accent1"/>
          </a:solidFill>
          <a:ln w="15875" cap="flat" cmpd="sng" algn="ctr">
            <a:solidFill>
              <a:schemeClr val="tx1"/>
            </a:solidFill>
            <a:prstDash val="solid"/>
            <a:round/>
            <a:headEnd type="none" w="med" len="med"/>
            <a:tailEnd type="none"/>
          </a:ln>
          <a:effectLst/>
        </p:spPr>
      </p:cxnSp>
      <p:sp>
        <p:nvSpPr>
          <p:cNvPr id="63" name="TextBox 62"/>
          <p:cNvSpPr txBox="1"/>
          <p:nvPr/>
        </p:nvSpPr>
        <p:spPr>
          <a:xfrm>
            <a:off x="3261291" y="4309646"/>
            <a:ext cx="777310" cy="338554"/>
          </a:xfrm>
          <a:prstGeom prst="rect">
            <a:avLst/>
          </a:prstGeom>
          <a:noFill/>
        </p:spPr>
        <p:txBody>
          <a:bodyPr wrap="square" rtlCol="0">
            <a:spAutoFit/>
          </a:bodyPr>
          <a:lstStyle/>
          <a:p>
            <a:r>
              <a:rPr lang="en-US" sz="1600" dirty="0"/>
              <a:t>01,10</a:t>
            </a:r>
          </a:p>
        </p:txBody>
      </p:sp>
      <p:cxnSp>
        <p:nvCxnSpPr>
          <p:cNvPr id="64" name="Straight Arrow Connector 63"/>
          <p:cNvCxnSpPr>
            <a:endCxn id="70" idx="2"/>
          </p:cNvCxnSpPr>
          <p:nvPr/>
        </p:nvCxnSpPr>
        <p:spPr bwMode="auto">
          <a:xfrm flipV="1">
            <a:off x="3200400" y="3983564"/>
            <a:ext cx="685800" cy="242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65" name="TextBox 64"/>
          <p:cNvSpPr txBox="1"/>
          <p:nvPr/>
        </p:nvSpPr>
        <p:spPr>
          <a:xfrm>
            <a:off x="3962400" y="3796527"/>
            <a:ext cx="320922" cy="338554"/>
          </a:xfrm>
          <a:prstGeom prst="rect">
            <a:avLst/>
          </a:prstGeom>
          <a:noFill/>
        </p:spPr>
        <p:txBody>
          <a:bodyPr wrap="none" rtlCol="0">
            <a:spAutoFit/>
          </a:bodyPr>
          <a:lstStyle/>
          <a:p>
            <a:r>
              <a:rPr lang="en-US" sz="1600"/>
              <a:t>X</a:t>
            </a:r>
          </a:p>
        </p:txBody>
      </p:sp>
      <p:cxnSp>
        <p:nvCxnSpPr>
          <p:cNvPr id="66" name="Elbow Connector 65"/>
          <p:cNvCxnSpPr/>
          <p:nvPr/>
        </p:nvCxnSpPr>
        <p:spPr bwMode="auto">
          <a:xfrm rot="5400000" flipH="1" flipV="1">
            <a:off x="4006697" y="3707619"/>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68" name="TextBox 67"/>
          <p:cNvSpPr txBox="1"/>
          <p:nvPr/>
        </p:nvSpPr>
        <p:spPr>
          <a:xfrm>
            <a:off x="3886199" y="3221564"/>
            <a:ext cx="304801" cy="338554"/>
          </a:xfrm>
          <a:prstGeom prst="rect">
            <a:avLst/>
          </a:prstGeom>
          <a:noFill/>
        </p:spPr>
        <p:txBody>
          <a:bodyPr wrap="square" rtlCol="0">
            <a:spAutoFit/>
          </a:bodyPr>
          <a:lstStyle/>
          <a:p>
            <a:r>
              <a:rPr lang="en-US" sz="1600">
                <a:latin typeface="Symbol" charset="2"/>
                <a:ea typeface="Symbol" charset="2"/>
                <a:cs typeface="Symbol" charset="2"/>
              </a:rPr>
              <a:t>S</a:t>
            </a:r>
          </a:p>
        </p:txBody>
      </p:sp>
      <p:sp>
        <p:nvSpPr>
          <p:cNvPr id="70" name="Oval 69"/>
          <p:cNvSpPr/>
          <p:nvPr/>
        </p:nvSpPr>
        <p:spPr bwMode="auto">
          <a:xfrm>
            <a:off x="3886200" y="3754964"/>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07" charset="0"/>
            </a:endParaRPr>
          </a:p>
        </p:txBody>
      </p:sp>
      <p:cxnSp>
        <p:nvCxnSpPr>
          <p:cNvPr id="73" name="Straight Arrow Connector 72"/>
          <p:cNvCxnSpPr/>
          <p:nvPr/>
        </p:nvCxnSpPr>
        <p:spPr bwMode="auto">
          <a:xfrm flipV="1">
            <a:off x="4114800" y="4212164"/>
            <a:ext cx="0" cy="166122"/>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77" name="TextBox 76"/>
          <p:cNvSpPr txBox="1"/>
          <p:nvPr/>
        </p:nvSpPr>
        <p:spPr>
          <a:xfrm>
            <a:off x="3124200" y="3690432"/>
            <a:ext cx="765049" cy="338554"/>
          </a:xfrm>
          <a:prstGeom prst="rect">
            <a:avLst/>
          </a:prstGeom>
          <a:noFill/>
        </p:spPr>
        <p:txBody>
          <a:bodyPr wrap="square" rtlCol="0">
            <a:spAutoFit/>
          </a:bodyPr>
          <a:lstStyle/>
          <a:p>
            <a:r>
              <a:rPr lang="en-US" sz="1600"/>
              <a:t>00,11</a:t>
            </a:r>
          </a:p>
        </p:txBody>
      </p:sp>
      <p:sp>
        <p:nvSpPr>
          <p:cNvPr id="46" name="Footer Placeholder 4">
            <a:extLst>
              <a:ext uri="{FF2B5EF4-FFF2-40B4-BE49-F238E27FC236}">
                <a16:creationId xmlns:a16="http://schemas.microsoft.com/office/drawing/2014/main" id="{FA636CC9-3778-0343-86AD-B34F390E90C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1920161"/>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ea typeface="ＭＳ Ｐゴシック" pitchFamily="-111" charset="-128"/>
                <a:cs typeface="ＭＳ Ｐゴシック" pitchFamily="-111" charset="-128"/>
              </a:rPr>
              <a:t>The Subtlety of “Size”</a:t>
            </a:r>
          </a:p>
        </p:txBody>
      </p:sp>
      <p:sp>
        <p:nvSpPr>
          <p:cNvPr id="135171" name="Content Placeholder 2"/>
          <p:cNvSpPr>
            <a:spLocks noGrp="1"/>
          </p:cNvSpPr>
          <p:nvPr>
            <p:ph idx="1"/>
          </p:nvPr>
        </p:nvSpPr>
        <p:spPr/>
        <p:txBody>
          <a:bodyPr/>
          <a:lstStyle/>
          <a:p>
            <a:pPr eaLnBrk="1" hangingPunct="1">
              <a:lnSpc>
                <a:spcPct val="90000"/>
              </a:lnSpc>
              <a:buFont typeface="Times" pitchFamily="-111" charset="0"/>
              <a:buNone/>
            </a:pP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But, be careful.</a:t>
            </a:r>
          </a:p>
          <a:p>
            <a:pPr eaLnBrk="1" hangingPunct="1">
              <a:lnSpc>
                <a:spcPct val="90000"/>
              </a:lnSpc>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For instance, if the "value" (magnitude) of n is both the input and the parameter, the 'length' of the input (number of bits) is log</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(n). So, an algorithm that takes n time is running in n = 2</a:t>
            </a:r>
            <a:r>
              <a:rPr lang="en-US" sz="2400" b="1" baseline="30000">
                <a:ea typeface="ＭＳ Ｐゴシック" pitchFamily="-111" charset="-128"/>
                <a:cs typeface="ＭＳ Ｐゴシック" pitchFamily="-111" charset="-128"/>
              </a:rPr>
              <a:t>log2(n)</a:t>
            </a:r>
            <a:r>
              <a:rPr lang="en-US" sz="2400" b="1">
                <a:ea typeface="ＭＳ Ｐゴシック" pitchFamily="-111" charset="-128"/>
                <a:cs typeface="ＭＳ Ｐゴシック" pitchFamily="-111" charset="-128"/>
              </a:rPr>
              <a:t> time, which is exponential in terms of the length, log</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(n), but linear (hence, polynomial) in terms of the "value," or magnitude, of n.</a:t>
            </a:r>
          </a:p>
          <a:p>
            <a:pPr eaLnBrk="1" hangingPunct="1">
              <a:lnSpc>
                <a:spcPct val="90000"/>
              </a:lnSpc>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It's a subtle, and usually unimportant difference, but it can bite you.</a:t>
            </a:r>
          </a:p>
        </p:txBody>
      </p:sp>
      <p:sp>
        <p:nvSpPr>
          <p:cNvPr id="135172" name="Date Placeholder 3"/>
          <p:cNvSpPr>
            <a:spLocks noGrp="1"/>
          </p:cNvSpPr>
          <p:nvPr>
            <p:ph type="dt" sz="quarter" idx="10"/>
          </p:nvPr>
        </p:nvSpPr>
        <p:spPr>
          <a:noFill/>
        </p:spPr>
        <p:txBody>
          <a:bodyPr/>
          <a:lstStyle/>
          <a:p>
            <a:fld id="{8EFFC2D8-7195-B142-B5EB-CCED59EA34D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3517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5174" name="Slide Number Placeholder 5"/>
          <p:cNvSpPr>
            <a:spLocks noGrp="1"/>
          </p:cNvSpPr>
          <p:nvPr>
            <p:ph type="sldNum" sz="quarter" idx="12"/>
          </p:nvPr>
        </p:nvSpPr>
        <p:spPr>
          <a:noFill/>
        </p:spPr>
        <p:txBody>
          <a:bodyPr/>
          <a:lstStyle/>
          <a:p>
            <a:fld id="{ABC5EA96-9FFF-8449-BAD8-895226B1EA4E}" type="slidenum">
              <a:rPr lang="en-US">
                <a:latin typeface="Arial" pitchFamily="-111" charset="0"/>
                <a:ea typeface="ＭＳ Ｐゴシック" pitchFamily="-111" charset="-128"/>
                <a:cs typeface="ＭＳ Ｐゴシック" pitchFamily="-111" charset="-128"/>
              </a:rPr>
              <a:pPr/>
              <a:t>540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10642306"/>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dirty="0">
                <a:ea typeface="ＭＳ Ｐゴシック" pitchFamily="-111" charset="-128"/>
                <a:cs typeface="ＭＳ Ｐゴシック" pitchFamily="-111" charset="-128"/>
              </a:rPr>
              <a:t>Subset Sum</a:t>
            </a:r>
          </a:p>
        </p:txBody>
      </p:sp>
      <p:sp>
        <p:nvSpPr>
          <p:cNvPr id="136195" name="Content Placeholder 2"/>
          <p:cNvSpPr>
            <a:spLocks noGrp="1"/>
          </p:cNvSpPr>
          <p:nvPr>
            <p:ph idx="1"/>
          </p:nvPr>
        </p:nvSpPr>
        <p:spPr/>
        <p:txBody>
          <a:bodyPr/>
          <a:lstStyle/>
          <a:p>
            <a:r>
              <a:rPr lang="en-US" sz="1800" dirty="0">
                <a:ea typeface="ＭＳ Ｐゴシック" pitchFamily="-111" charset="-128"/>
                <a:cs typeface="ＭＳ Ｐゴシック" pitchFamily="-111" charset="-128"/>
              </a:rPr>
              <a:t>Problem – Subset Sum</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Instances: A list </a:t>
            </a:r>
            <a:r>
              <a:rPr lang="en-US" sz="1800" b="1" dirty="0">
                <a:ea typeface="ＭＳ Ｐゴシック" pitchFamily="-111" charset="-128"/>
                <a:cs typeface="ＭＳ Ｐゴシック" pitchFamily="-111" charset="-128"/>
              </a:rPr>
              <a:t>L</a:t>
            </a:r>
            <a:r>
              <a:rPr lang="en-US" sz="1800" dirty="0">
                <a:ea typeface="ＭＳ Ｐゴシック" pitchFamily="-111" charset="-128"/>
                <a:cs typeface="ＭＳ Ｐゴシック" pitchFamily="-111" charset="-128"/>
              </a:rPr>
              <a:t> of </a:t>
            </a:r>
            <a:r>
              <a:rPr lang="en-US" sz="1800" b="1" dirty="0">
                <a:ea typeface="ＭＳ Ｐゴシック" pitchFamily="-111" charset="-128"/>
                <a:cs typeface="ＭＳ Ｐゴシック" pitchFamily="-111" charset="-128"/>
              </a:rPr>
              <a:t>n</a:t>
            </a:r>
            <a:r>
              <a:rPr lang="en-US" sz="1800" dirty="0">
                <a:ea typeface="ＭＳ Ｐゴシック" pitchFamily="-111" charset="-128"/>
                <a:cs typeface="ＭＳ Ｐゴシック" pitchFamily="-111" charset="-128"/>
              </a:rPr>
              <a:t> integer values and an integer </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a:t>
            </a:r>
          </a:p>
          <a:p>
            <a:r>
              <a:rPr lang="en-US" sz="1800" dirty="0">
                <a:ea typeface="ＭＳ Ｐゴシック" pitchFamily="-111" charset="-128"/>
                <a:cs typeface="ＭＳ Ｐゴシック" pitchFamily="-111" charset="-128"/>
              </a:rPr>
              <a:t>Question: Does </a:t>
            </a:r>
            <a:r>
              <a:rPr lang="en-US" sz="1800" b="1" dirty="0">
                <a:ea typeface="ＭＳ Ｐゴシック" pitchFamily="-111" charset="-128"/>
                <a:cs typeface="ＭＳ Ｐゴシック" pitchFamily="-111" charset="-128"/>
              </a:rPr>
              <a:t>L</a:t>
            </a:r>
            <a:r>
              <a:rPr lang="en-US" sz="1800" dirty="0">
                <a:ea typeface="ＭＳ Ｐゴシック" pitchFamily="-111" charset="-128"/>
                <a:cs typeface="ＭＳ Ｐゴシック" pitchFamily="-111" charset="-128"/>
              </a:rPr>
              <a:t> have a subset which sums exactly to </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No one knows of a polynomial (deterministic) solution to this  problem.</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On the other hand, there is a very simple (dynamic programming) algorithm that runs in </a:t>
            </a:r>
            <a:r>
              <a:rPr lang="en-US" sz="1800" b="1" dirty="0">
                <a:ea typeface="ＭＳ Ｐゴシック" pitchFamily="-111" charset="-128"/>
                <a:cs typeface="ＭＳ Ｐゴシック" pitchFamily="-111" charset="-128"/>
              </a:rPr>
              <a:t>O(</a:t>
            </a:r>
            <a:r>
              <a:rPr lang="en-US" sz="1800" b="1" dirty="0" err="1">
                <a:ea typeface="ＭＳ Ｐゴシック" pitchFamily="-111" charset="-128"/>
                <a:cs typeface="ＭＳ Ｐゴシック" pitchFamily="-111" charset="-128"/>
              </a:rPr>
              <a:t>nB</a:t>
            </a:r>
            <a:r>
              <a:rPr lang="en-US" sz="1800" b="1" dirty="0">
                <a:ea typeface="ＭＳ Ｐゴシック" pitchFamily="-111" charset="-128"/>
                <a:cs typeface="ＭＳ Ｐゴシック" pitchFamily="-111" charset="-128"/>
              </a:rPr>
              <a:t>)</a:t>
            </a:r>
            <a:r>
              <a:rPr lang="en-US" sz="1800" dirty="0">
                <a:ea typeface="ＭＳ Ｐゴシック" pitchFamily="-111" charset="-128"/>
                <a:cs typeface="ＭＳ Ｐゴシック" pitchFamily="-111" charset="-128"/>
              </a:rPr>
              <a:t> time.</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Why isn't this "polynomial"? </a:t>
            </a:r>
          </a:p>
          <a:p>
            <a:r>
              <a:rPr lang="en-US" sz="1800" dirty="0">
                <a:ea typeface="ＭＳ Ｐゴシック" pitchFamily="-111" charset="-128"/>
                <a:cs typeface="ＭＳ Ｐゴシック" pitchFamily="-111" charset="-128"/>
              </a:rPr>
              <a:t>   Because, the "length" of an instance is </a:t>
            </a:r>
            <a:r>
              <a:rPr lang="en-US" sz="1800" b="1" dirty="0" err="1">
                <a:ea typeface="ＭＳ Ｐゴシック" pitchFamily="-111" charset="-128"/>
                <a:cs typeface="ＭＳ Ｐゴシック" pitchFamily="-111" charset="-128"/>
              </a:rPr>
              <a:t>nlog</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 and</a:t>
            </a:r>
          </a:p>
          <a:p>
            <a:r>
              <a:rPr lang="en-US" sz="1800" dirty="0">
                <a:ea typeface="ＭＳ Ｐゴシック" pitchFamily="-111" charset="-128"/>
                <a:cs typeface="ＭＳ Ｐゴシック" pitchFamily="-111" charset="-128"/>
              </a:rPr>
              <a:t>   </a:t>
            </a:r>
            <a:r>
              <a:rPr lang="en-US" sz="1800" b="1" dirty="0" err="1">
                <a:ea typeface="ＭＳ Ｐゴシック" pitchFamily="-111" charset="-128"/>
                <a:cs typeface="ＭＳ Ｐゴシック" pitchFamily="-111" charset="-128"/>
              </a:rPr>
              <a:t>nB</a:t>
            </a:r>
            <a:r>
              <a:rPr lang="en-US" sz="1800" b="1" dirty="0">
                <a:ea typeface="ＭＳ Ｐゴシック" pitchFamily="-111" charset="-128"/>
                <a:cs typeface="ＭＳ Ｐゴシック" pitchFamily="-111" charset="-128"/>
              </a:rPr>
              <a:t> &gt; (</a:t>
            </a:r>
            <a:r>
              <a:rPr lang="en-US" sz="1800" b="1" dirty="0" err="1">
                <a:ea typeface="ＭＳ Ｐゴシック" pitchFamily="-111" charset="-128"/>
                <a:cs typeface="ＭＳ Ｐゴシック" pitchFamily="-111" charset="-128"/>
              </a:rPr>
              <a:t>nlog</a:t>
            </a:r>
            <a:r>
              <a:rPr lang="en-US" sz="1800" b="1" dirty="0">
                <a:ea typeface="ＭＳ Ｐゴシック" pitchFamily="-111" charset="-128"/>
                <a:cs typeface="ＭＳ Ｐゴシック" pitchFamily="-111" charset="-128"/>
              </a:rPr>
              <a:t>(B))^k </a:t>
            </a:r>
            <a:r>
              <a:rPr lang="en-US" sz="1800" dirty="0">
                <a:ea typeface="ＭＳ Ｐゴシック" pitchFamily="-111" charset="-128"/>
                <a:cs typeface="ＭＳ Ｐゴシック" pitchFamily="-111" charset="-128"/>
              </a:rPr>
              <a:t>for any fixed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a:t>
            </a:r>
          </a:p>
        </p:txBody>
      </p:sp>
      <p:sp>
        <p:nvSpPr>
          <p:cNvPr id="136196" name="Date Placeholder 3"/>
          <p:cNvSpPr>
            <a:spLocks noGrp="1"/>
          </p:cNvSpPr>
          <p:nvPr>
            <p:ph type="dt" sz="quarter" idx="10"/>
          </p:nvPr>
        </p:nvSpPr>
        <p:spPr>
          <a:noFill/>
        </p:spPr>
        <p:txBody>
          <a:bodyPr/>
          <a:lstStyle/>
          <a:p>
            <a:fld id="{9EC84BAA-8332-6D48-9B3C-10DBF05FF8B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3619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6198" name="Slide Number Placeholder 5"/>
          <p:cNvSpPr>
            <a:spLocks noGrp="1"/>
          </p:cNvSpPr>
          <p:nvPr>
            <p:ph type="sldNum" sz="quarter" idx="12"/>
          </p:nvPr>
        </p:nvSpPr>
        <p:spPr>
          <a:noFill/>
        </p:spPr>
        <p:txBody>
          <a:bodyPr/>
          <a:lstStyle/>
          <a:p>
            <a:fld id="{87967731-E9AA-D144-8B06-C183B66A9282}" type="slidenum">
              <a:rPr lang="en-US">
                <a:latin typeface="Arial" pitchFamily="-111" charset="0"/>
                <a:ea typeface="ＭＳ Ｐゴシック" pitchFamily="-111" charset="-128"/>
                <a:cs typeface="ＭＳ Ｐゴシック" pitchFamily="-111" charset="-128"/>
              </a:rPr>
              <a:pPr/>
              <a:t>541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99168119"/>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ea typeface="ＭＳ Ｐゴシック" pitchFamily="-111" charset="-128"/>
                <a:cs typeface="ＭＳ Ｐゴシック" pitchFamily="-111" charset="-128"/>
              </a:rPr>
              <a:t>Why do we Care?</a:t>
            </a:r>
          </a:p>
        </p:txBody>
      </p:sp>
      <p:sp>
        <p:nvSpPr>
          <p:cNvPr id="137219" name="Content Placeholder 2"/>
          <p:cNvSpPr>
            <a:spLocks noGrp="1"/>
          </p:cNvSpPr>
          <p:nvPr>
            <p:ph idx="1"/>
          </p:nvPr>
        </p:nvSpPr>
        <p:spPr/>
        <p:txBody>
          <a:bodyPr/>
          <a:lstStyle/>
          <a:p>
            <a:pPr eaLnBrk="1" hangingPunct="1">
              <a:lnSpc>
                <a:spcPct val="90000"/>
              </a:lnSpc>
              <a:buFont typeface="Times" pitchFamily="-111" charset="0"/>
              <a:buNone/>
            </a:pPr>
            <a:r>
              <a:rPr lang="en-US" sz="2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When given a new problem to solve (design an algorithm for), if it's </a:t>
            </a:r>
            <a:r>
              <a:rPr lang="en-US" sz="2400" dirty="0" err="1">
                <a:ea typeface="ＭＳ Ｐゴシック" pitchFamily="-111" charset="-128"/>
                <a:cs typeface="ＭＳ Ｐゴシック" pitchFamily="-111" charset="-128"/>
              </a:rPr>
              <a:t>undecidable</a:t>
            </a:r>
            <a:r>
              <a:rPr lang="en-US" sz="2400" dirty="0">
                <a:ea typeface="ＭＳ Ｐゴシック" pitchFamily="-111" charset="-128"/>
                <a:cs typeface="ＭＳ Ｐゴシック" pitchFamily="-111" charset="-128"/>
              </a:rPr>
              <a:t>, or even exponential, you will waste a lot of time trying to write a polynomial solution for it!!</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If the problem really is polynomial, it will be worthwhile spending some time and effort to find a polynomial solution.</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a:t>
            </a:r>
            <a:r>
              <a:rPr lang="en-US" sz="2400" i="1" dirty="0">
                <a:ea typeface="ＭＳ Ｐゴシック" pitchFamily="-111" charset="-128"/>
                <a:cs typeface="ＭＳ Ｐゴシック" pitchFamily="-111" charset="-128"/>
              </a:rPr>
              <a:t>You should know something about how hard a problem is before you try to solve it.</a:t>
            </a:r>
          </a:p>
        </p:txBody>
      </p:sp>
      <p:sp>
        <p:nvSpPr>
          <p:cNvPr id="137220" name="Date Placeholder 3"/>
          <p:cNvSpPr>
            <a:spLocks noGrp="1"/>
          </p:cNvSpPr>
          <p:nvPr>
            <p:ph type="dt" sz="quarter" idx="10"/>
          </p:nvPr>
        </p:nvSpPr>
        <p:spPr>
          <a:noFill/>
        </p:spPr>
        <p:txBody>
          <a:bodyPr/>
          <a:lstStyle/>
          <a:p>
            <a:fld id="{C3162923-0E0F-4142-BE77-78A3FEAD12F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372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7222" name="Slide Number Placeholder 5"/>
          <p:cNvSpPr>
            <a:spLocks noGrp="1"/>
          </p:cNvSpPr>
          <p:nvPr>
            <p:ph type="sldNum" sz="quarter" idx="12"/>
          </p:nvPr>
        </p:nvSpPr>
        <p:spPr>
          <a:noFill/>
        </p:spPr>
        <p:txBody>
          <a:bodyPr/>
          <a:lstStyle/>
          <a:p>
            <a:fld id="{DF247840-2687-AA41-80D3-BF0BD5492473}" type="slidenum">
              <a:rPr lang="en-US">
                <a:latin typeface="Arial" pitchFamily="-111" charset="0"/>
                <a:ea typeface="ＭＳ Ｐゴシック" pitchFamily="-111" charset="-128"/>
                <a:cs typeface="ＭＳ Ｐゴシック" pitchFamily="-111" charset="-128"/>
              </a:rPr>
              <a:pPr/>
              <a:t>542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41032452"/>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ea typeface="ＭＳ Ｐゴシック" pitchFamily="-111" charset="-128"/>
                <a:cs typeface="ＭＳ Ｐゴシック" pitchFamily="-111" charset="-128"/>
              </a:rPr>
              <a:t>Research Territory</a:t>
            </a:r>
          </a:p>
        </p:txBody>
      </p:sp>
      <p:sp>
        <p:nvSpPr>
          <p:cNvPr id="138243" name="Content Placeholder 2"/>
          <p:cNvSpPr>
            <a:spLocks noGrp="1"/>
          </p:cNvSpPr>
          <p:nvPr>
            <p:ph idx="1"/>
          </p:nvPr>
        </p:nvSpPr>
        <p:spPr/>
        <p:txBody>
          <a:bodyPr/>
          <a:lstStyle/>
          <a:p>
            <a:pPr lvl="1" eaLnBrk="1" hangingPunct="1">
              <a:lnSpc>
                <a:spcPct val="90000"/>
              </a:lnSpc>
              <a:buFont typeface="Times" pitchFamily="-111" charset="0"/>
              <a:buNone/>
            </a:pPr>
            <a:r>
              <a:rPr lang="en-US"/>
              <a:t>	</a:t>
            </a:r>
            <a:r>
              <a:rPr lang="en-US" b="1"/>
              <a:t>Decidable – vs – Undecidable     </a:t>
            </a:r>
          </a:p>
          <a:p>
            <a:pPr lvl="1" eaLnBrk="1" hangingPunct="1">
              <a:lnSpc>
                <a:spcPct val="90000"/>
              </a:lnSpc>
              <a:buFont typeface="Times" pitchFamily="-111" charset="0"/>
              <a:buNone/>
            </a:pPr>
            <a:r>
              <a:rPr lang="en-US" b="1"/>
              <a:t>			(area of Computability Theory)</a:t>
            </a:r>
          </a:p>
          <a:p>
            <a:pPr lvl="1" eaLnBrk="1" hangingPunct="1">
              <a:lnSpc>
                <a:spcPct val="90000"/>
              </a:lnSpc>
            </a:pPr>
            <a:endParaRPr lang="en-US" b="1"/>
          </a:p>
          <a:p>
            <a:pPr lvl="1" eaLnBrk="1" hangingPunct="1">
              <a:lnSpc>
                <a:spcPct val="90000"/>
              </a:lnSpc>
              <a:buFont typeface="Times" pitchFamily="-111" charset="0"/>
              <a:buNone/>
            </a:pPr>
            <a:r>
              <a:rPr lang="en-US" b="1"/>
              <a:t>	Exponential – vs – polynomial   </a:t>
            </a:r>
          </a:p>
          <a:p>
            <a:pPr lvl="1" eaLnBrk="1" hangingPunct="1">
              <a:lnSpc>
                <a:spcPct val="90000"/>
              </a:lnSpc>
              <a:buFont typeface="Times" pitchFamily="-111" charset="0"/>
              <a:buNone/>
            </a:pPr>
            <a:r>
              <a:rPr lang="en-US" b="1"/>
              <a:t>			(area of Computational Complexity)</a:t>
            </a:r>
          </a:p>
          <a:p>
            <a:pPr lvl="1" eaLnBrk="1" hangingPunct="1">
              <a:lnSpc>
                <a:spcPct val="90000"/>
              </a:lnSpc>
            </a:pPr>
            <a:endParaRPr lang="en-US" b="1"/>
          </a:p>
          <a:p>
            <a:pPr lvl="1" eaLnBrk="1" hangingPunct="1">
              <a:lnSpc>
                <a:spcPct val="90000"/>
              </a:lnSpc>
              <a:buFont typeface="Times" pitchFamily="-111" charset="0"/>
              <a:buNone/>
            </a:pPr>
            <a:r>
              <a:rPr lang="en-US" b="1"/>
              <a:t>	Algorithms for any of these         </a:t>
            </a:r>
          </a:p>
          <a:p>
            <a:pPr lvl="1" eaLnBrk="1" hangingPunct="1">
              <a:lnSpc>
                <a:spcPct val="90000"/>
              </a:lnSpc>
              <a:buFont typeface="Times" pitchFamily="-111" charset="0"/>
              <a:buNone/>
            </a:pPr>
            <a:r>
              <a:rPr lang="en-US" b="1"/>
              <a:t>			(area of Algorithm Design/Analysis)</a:t>
            </a:r>
          </a:p>
        </p:txBody>
      </p:sp>
      <p:sp>
        <p:nvSpPr>
          <p:cNvPr id="138244" name="Date Placeholder 3"/>
          <p:cNvSpPr>
            <a:spLocks noGrp="1"/>
          </p:cNvSpPr>
          <p:nvPr>
            <p:ph type="dt" sz="quarter" idx="10"/>
          </p:nvPr>
        </p:nvSpPr>
        <p:spPr>
          <a:noFill/>
        </p:spPr>
        <p:txBody>
          <a:bodyPr/>
          <a:lstStyle/>
          <a:p>
            <a:fld id="{ADEECFCF-3AD9-3E4F-ABD9-6E064A09A10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382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8246" name="Slide Number Placeholder 5"/>
          <p:cNvSpPr>
            <a:spLocks noGrp="1"/>
          </p:cNvSpPr>
          <p:nvPr>
            <p:ph type="sldNum" sz="quarter" idx="12"/>
          </p:nvPr>
        </p:nvSpPr>
        <p:spPr>
          <a:noFill/>
        </p:spPr>
        <p:txBody>
          <a:bodyPr/>
          <a:lstStyle/>
          <a:p>
            <a:fld id="{E49907BD-CB1C-C943-9475-B28D7D7D8E02}" type="slidenum">
              <a:rPr lang="en-US">
                <a:latin typeface="Arial" pitchFamily="-111" charset="0"/>
                <a:ea typeface="ＭＳ Ｐゴシック" pitchFamily="-111" charset="-128"/>
                <a:cs typeface="ＭＳ Ｐゴシック" pitchFamily="-111" charset="-128"/>
              </a:rPr>
              <a:pPr/>
              <a:t>543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58319562"/>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itle 1"/>
          <p:cNvSpPr>
            <a:spLocks noGrp="1"/>
          </p:cNvSpPr>
          <p:nvPr>
            <p:ph type="ctrTitle"/>
          </p:nvPr>
        </p:nvSpPr>
        <p:spPr/>
        <p:txBody>
          <a:bodyPr/>
          <a:lstStyle/>
          <a:p>
            <a:r>
              <a:rPr lang="en-US">
                <a:ea typeface="ＭＳ Ｐゴシック" pitchFamily="-111" charset="-128"/>
                <a:cs typeface="ＭＳ Ｐゴシック" pitchFamily="-111" charset="-128"/>
              </a:rPr>
              <a:t>Complexity Theory</a:t>
            </a:r>
          </a:p>
        </p:txBody>
      </p:sp>
      <p:sp>
        <p:nvSpPr>
          <p:cNvPr id="678915" name="Subtitle 2"/>
          <p:cNvSpPr>
            <a:spLocks noGrp="1"/>
          </p:cNvSpPr>
          <p:nvPr>
            <p:ph type="subTitle" idx="1"/>
          </p:nvPr>
        </p:nvSpPr>
        <p:spPr/>
        <p:txBody>
          <a:bodyPr/>
          <a:lstStyle/>
          <a:p>
            <a:r>
              <a:rPr lang="en-US" dirty="0">
                <a:ea typeface="ＭＳ Ｐゴシック" pitchFamily="-111" charset="-128"/>
                <a:cs typeface="ＭＳ Ｐゴシック" pitchFamily="-111" charset="-128"/>
              </a:rPr>
              <a:t>Second Part of Course</a:t>
            </a:r>
          </a:p>
        </p:txBody>
      </p:sp>
    </p:spTree>
    <p:extLst>
      <p:ext uri="{BB962C8B-B14F-4D97-AF65-F5344CB8AC3E}">
        <p14:creationId xmlns:p14="http://schemas.microsoft.com/office/powerpoint/2010/main" val="2260126669"/>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Models of Computation</a:t>
            </a:r>
          </a:p>
        </p:txBody>
      </p:sp>
      <p:sp>
        <p:nvSpPr>
          <p:cNvPr id="377859" name="Rectangle 3"/>
          <p:cNvSpPr>
            <a:spLocks noGrp="1" noChangeArrowheads="1"/>
          </p:cNvSpPr>
          <p:nvPr>
            <p:ph idx="1"/>
          </p:nvPr>
        </p:nvSpPr>
        <p:spPr/>
        <p:txBody>
          <a:bodyPr/>
          <a:lstStyle/>
          <a:p>
            <a:pPr algn="ctr" eaLnBrk="1" hangingPunct="1">
              <a:lnSpc>
                <a:spcPct val="90000"/>
              </a:lnSpc>
              <a:buFont typeface="Times" charset="0"/>
              <a:buNone/>
              <a:defRPr/>
            </a:pPr>
            <a:r>
              <a:rPr lang="en-US" b="1" dirty="0" err="1"/>
              <a:t>NonDeterminism</a:t>
            </a:r>
            <a:endParaRPr lang="en-US" b="1" dirty="0"/>
          </a:p>
          <a:p>
            <a:pPr algn="ctr" eaLnBrk="1" hangingPunct="1">
              <a:lnSpc>
                <a:spcPct val="90000"/>
              </a:lnSpc>
              <a:buFont typeface="Times" charset="0"/>
              <a:buNone/>
              <a:defRPr/>
            </a:pPr>
            <a:endParaRPr lang="en-US" sz="2400" b="1" dirty="0"/>
          </a:p>
          <a:p>
            <a:pPr eaLnBrk="1" hangingPunct="1">
              <a:lnSpc>
                <a:spcPct val="90000"/>
              </a:lnSpc>
              <a:buFont typeface="Times" charset="0"/>
              <a:buNone/>
              <a:defRPr/>
            </a:pPr>
            <a:r>
              <a:rPr lang="en-US" sz="2400" b="1" dirty="0"/>
              <a:t>	Since we can't seem to find a model of computation that is more powerful than a TM, can we find one that is 'faster'?</a:t>
            </a:r>
          </a:p>
          <a:p>
            <a:pPr eaLnBrk="1" hangingPunct="1">
              <a:lnSpc>
                <a:spcPct val="90000"/>
              </a:lnSpc>
              <a:buFont typeface="Times" charset="0"/>
              <a:buNone/>
              <a:defRPr/>
            </a:pPr>
            <a:endParaRPr lang="en-US" sz="2400" b="1" dirty="0"/>
          </a:p>
          <a:p>
            <a:pPr eaLnBrk="1" hangingPunct="1">
              <a:lnSpc>
                <a:spcPct val="90000"/>
              </a:lnSpc>
              <a:buFont typeface="Times" charset="0"/>
              <a:buNone/>
              <a:defRPr/>
            </a:pPr>
            <a:r>
              <a:rPr lang="en-US" sz="2400" b="1" dirty="0"/>
              <a:t>	In particular, we want one that takes us from exponential time to polynomial time.</a:t>
            </a:r>
          </a:p>
          <a:p>
            <a:pPr eaLnBrk="1" hangingPunct="1">
              <a:lnSpc>
                <a:spcPct val="90000"/>
              </a:lnSpc>
              <a:buFont typeface="Times" charset="0"/>
              <a:buNone/>
              <a:defRPr/>
            </a:pPr>
            <a:endParaRPr lang="en-US" sz="2400" b="1" dirty="0"/>
          </a:p>
          <a:p>
            <a:pPr eaLnBrk="1" hangingPunct="1">
              <a:lnSpc>
                <a:spcPct val="90000"/>
              </a:lnSpc>
              <a:buFont typeface="Times" charset="0"/>
              <a:buNone/>
              <a:defRPr/>
            </a:pPr>
            <a:r>
              <a:rPr lang="en-US" sz="2400" b="1" dirty="0"/>
              <a:t>	Our candidate will be the </a:t>
            </a:r>
            <a:r>
              <a:rPr lang="en-US" sz="2400" b="1" dirty="0" err="1"/>
              <a:t>NonDeterministic</a:t>
            </a:r>
            <a:r>
              <a:rPr lang="en-US" sz="2400" b="1" dirty="0"/>
              <a:t> Turing Machine (NDTM).</a:t>
            </a:r>
          </a:p>
        </p:txBody>
      </p:sp>
      <p:sp>
        <p:nvSpPr>
          <p:cNvPr id="4" name="Date Placeholder 3">
            <a:extLst>
              <a:ext uri="{FF2B5EF4-FFF2-40B4-BE49-F238E27FC236}">
                <a16:creationId xmlns:a16="http://schemas.microsoft.com/office/drawing/2014/main" id="{49856BFD-EF9E-9140-80F2-62456104639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8F1048C-3E0B-0E42-BC5C-8539C4D7D4FA}"/>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11DAB7FF-784A-EB4D-9D63-BBEA928BC2C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545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60894836"/>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a:t>
            </a:r>
          </a:p>
        </p:txBody>
      </p:sp>
      <p:sp>
        <p:nvSpPr>
          <p:cNvPr id="378883"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b="1" dirty="0"/>
              <a:t>In the basic Deterministic Turing Machine (DTM) we make one major alteration (and take care of a few repercussions): </a:t>
            </a:r>
          </a:p>
          <a:p>
            <a:pPr lvl="1" eaLnBrk="1" hangingPunct="1">
              <a:lnSpc>
                <a:spcPct val="90000"/>
              </a:lnSpc>
              <a:buFont typeface="Times" charset="0"/>
              <a:buNone/>
              <a:defRPr/>
            </a:pPr>
            <a:r>
              <a:rPr lang="en-US" sz="2400" b="1" dirty="0"/>
              <a:t>	The 'transition </a:t>
            </a:r>
            <a:r>
              <a:rPr lang="en-US" sz="2400" b="1" dirty="0" err="1"/>
              <a:t>functon</a:t>
            </a:r>
            <a:r>
              <a:rPr lang="en-US" sz="2400" b="1" dirty="0"/>
              <a:t>' in DTM's is allowed to become a 'transition mapping' in NDTM's.</a:t>
            </a:r>
          </a:p>
          <a:p>
            <a:pPr eaLnBrk="1" hangingPunct="1">
              <a:lnSpc>
                <a:spcPct val="90000"/>
              </a:lnSpc>
              <a:buFont typeface="Times" charset="0"/>
              <a:buNone/>
              <a:defRPr/>
            </a:pPr>
            <a:r>
              <a:rPr lang="en-US" sz="2400" b="1" dirty="0"/>
              <a:t>	This means that rather than the next action being totally specified (deterministic) by the current state and input character, we now can have many next actions - simultaneously. That is, a NDTM can be in many states at once. (That raises some interesting problems with writing on the tape, just where the tape head is, etc., but those little things can be explained away).</a:t>
            </a:r>
          </a:p>
        </p:txBody>
      </p:sp>
      <p:sp>
        <p:nvSpPr>
          <p:cNvPr id="4" name="Date Placeholder 3">
            <a:extLst>
              <a:ext uri="{FF2B5EF4-FFF2-40B4-BE49-F238E27FC236}">
                <a16:creationId xmlns:a16="http://schemas.microsoft.com/office/drawing/2014/main" id="{89465EC1-B852-B649-B5E4-A78C851D975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C77A86AB-047C-E447-BD11-0B2360D951B7}"/>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CF6ECA0E-9B38-1C42-844A-5C5E5DB2D59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546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24639744"/>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a:t>
            </a:r>
          </a:p>
        </p:txBody>
      </p:sp>
      <p:sp>
        <p:nvSpPr>
          <p:cNvPr id="379907" name="Rectangle 3"/>
          <p:cNvSpPr>
            <a:spLocks noGrp="1" noChangeArrowheads="1"/>
          </p:cNvSpPr>
          <p:nvPr>
            <p:ph idx="1"/>
          </p:nvPr>
        </p:nvSpPr>
        <p:spPr/>
        <p:txBody>
          <a:bodyPr/>
          <a:lstStyle/>
          <a:p>
            <a:pPr eaLnBrk="1" hangingPunct="1">
              <a:lnSpc>
                <a:spcPct val="90000"/>
              </a:lnSpc>
              <a:buFont typeface="Times" charset="0"/>
              <a:buNone/>
              <a:defRPr/>
            </a:pPr>
            <a:r>
              <a:rPr lang="en-US" sz="2400" b="1" dirty="0"/>
              <a:t>	We also require that there be only one halt state - the 'accept' state. That also raises an interesting question - what if we give it an instance that is not 'acceptable'? The answer - it blows up (or goes into an infinite loop). </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The solution is that we are only allowed to give it 'acceptable' input. That means</a:t>
            </a:r>
          </a:p>
          <a:p>
            <a:pPr lvl="1" eaLnBrk="1" hangingPunct="1">
              <a:lnSpc>
                <a:spcPct val="90000"/>
              </a:lnSpc>
              <a:buFont typeface="Times" charset="0"/>
              <a:buNone/>
              <a:defRPr/>
            </a:pPr>
            <a:r>
              <a:rPr lang="en-US" sz="2000" b="1" dirty="0"/>
              <a:t>	</a:t>
            </a:r>
            <a:r>
              <a:rPr lang="en-US" sz="2400" b="1" dirty="0"/>
              <a:t>NDTM's are only defined for decision problems</a:t>
            </a:r>
          </a:p>
          <a:p>
            <a:pPr lvl="1" eaLnBrk="1" hangingPunct="1">
              <a:lnSpc>
                <a:spcPct val="90000"/>
              </a:lnSpc>
              <a:buFont typeface="Times" charset="0"/>
              <a:buNone/>
              <a:defRPr/>
            </a:pPr>
            <a:r>
              <a:rPr lang="en-US" sz="2400" b="1" dirty="0"/>
              <a:t>	and, in particular, only for Yes instances.</a:t>
            </a:r>
            <a:endParaRPr lang="en-US" sz="2400" dirty="0"/>
          </a:p>
        </p:txBody>
      </p:sp>
      <p:sp>
        <p:nvSpPr>
          <p:cNvPr id="4" name="Date Placeholder 3">
            <a:extLst>
              <a:ext uri="{FF2B5EF4-FFF2-40B4-BE49-F238E27FC236}">
                <a16:creationId xmlns:a16="http://schemas.microsoft.com/office/drawing/2014/main" id="{E3D64773-C255-E64A-A5BA-EB98AC46951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8E94ECC-EC35-2C4A-ABCE-D4AC2AC7B6A7}"/>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74FF0375-2F1F-4841-986C-CCA244DC469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547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2020302"/>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0931"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b="1" dirty="0"/>
              <a:t>We want to determine how long it takes to get to the accept state - that's our only motive!!</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So, what is a NDTM doing?</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In a normal (deterministic) algorithm, we often have a loop where each time through the loop we are testing a different option to see if that "choice" leads to a correct solution. If one does, fine, we go on to another part of the problem. If one doesn't, we return to the same place and make a different choice, and test it, etc.</a:t>
            </a:r>
            <a:endParaRPr lang="en-US" sz="2400" dirty="0"/>
          </a:p>
        </p:txBody>
      </p:sp>
      <p:sp>
        <p:nvSpPr>
          <p:cNvPr id="4" name="Date Placeholder 3">
            <a:extLst>
              <a:ext uri="{FF2B5EF4-FFF2-40B4-BE49-F238E27FC236}">
                <a16:creationId xmlns:a16="http://schemas.microsoft.com/office/drawing/2014/main" id="{E391FDD2-ED8D-4846-940C-37E5DDF5D20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D3E97FB-C603-2043-821F-333E77181BC2}"/>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8B7CAC03-3753-2446-8BCE-D5D0665EFF2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548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60449302"/>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1955"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b="1" dirty="0"/>
              <a:t>If this is a Yes instance, we are guaranteed that an acceptable choice will eventually be found and we go on.</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In a NDTM, what we are doing is making, and testing, all of those choices at once by 'spawning' a different NDTM for each of them. Those that don't work out, simply die (or something).</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This is kind of like the ultimate in parallel programming.</a:t>
            </a:r>
            <a:endParaRPr lang="en-US" sz="2400" dirty="0"/>
          </a:p>
        </p:txBody>
      </p:sp>
      <p:sp>
        <p:nvSpPr>
          <p:cNvPr id="4" name="Date Placeholder 3">
            <a:extLst>
              <a:ext uri="{FF2B5EF4-FFF2-40B4-BE49-F238E27FC236}">
                <a16:creationId xmlns:a16="http://schemas.microsoft.com/office/drawing/2014/main" id="{1BD2EF04-6A26-134D-BE9C-8C034342801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E9FCF1F-FC7B-D845-BC03-417EBE4DB906}"/>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5D7D1D9C-015A-2940-BC9D-5CD93AA8222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549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39601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Arrow Connector 97"/>
          <p:cNvCxnSpPr>
            <a:stCxn id="31" idx="5"/>
            <a:endCxn id="32" idx="3"/>
          </p:cNvCxnSpPr>
          <p:nvPr/>
        </p:nvCxnSpPr>
        <p:spPr bwMode="auto">
          <a:xfrm>
            <a:off x="3362045" y="2197763"/>
            <a:ext cx="667310" cy="0"/>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2" name="Title 1"/>
          <p:cNvSpPr>
            <a:spLocks noGrp="1"/>
          </p:cNvSpPr>
          <p:nvPr>
            <p:ph type="title"/>
          </p:nvPr>
        </p:nvSpPr>
        <p:spPr/>
        <p:txBody>
          <a:bodyPr/>
          <a:lstStyle/>
          <a:p>
            <a:r>
              <a:rPr lang="en-US" dirty="0"/>
              <a:t>Sample DFA # 3</a:t>
            </a:r>
          </a:p>
        </p:txBody>
      </p:sp>
      <p:sp>
        <p:nvSpPr>
          <p:cNvPr id="4" name="Date Placeholder 3"/>
          <p:cNvSpPr>
            <a:spLocks noGrp="1"/>
          </p:cNvSpPr>
          <p:nvPr>
            <p:ph type="dt" sz="half" idx="10"/>
          </p:nvPr>
        </p:nvSpPr>
        <p:spPr/>
        <p:txBody>
          <a:bodyPr/>
          <a:lstStyle/>
          <a:p>
            <a:fld id="{2534C2F4-DACC-7046-9C17-8BE104BD396C}"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55</a:t>
            </a:fld>
            <a:endParaRPr lang="en-US"/>
          </a:p>
        </p:txBody>
      </p:sp>
      <p:sp>
        <p:nvSpPr>
          <p:cNvPr id="25" name="TextBox 24"/>
          <p:cNvSpPr txBox="1"/>
          <p:nvPr/>
        </p:nvSpPr>
        <p:spPr>
          <a:xfrm>
            <a:off x="457200" y="3039070"/>
            <a:ext cx="8077200" cy="1938992"/>
          </a:xfrm>
          <a:prstGeom prst="rect">
            <a:avLst/>
          </a:prstGeom>
          <a:noFill/>
        </p:spPr>
        <p:txBody>
          <a:bodyPr wrap="square" rtlCol="0">
            <a:spAutoFit/>
          </a:bodyPr>
          <a:lstStyle/>
          <a:p>
            <a:r>
              <a:rPr lang="en-US" dirty="0">
                <a:latin typeface="Apple Chancery" charset="0"/>
                <a:ea typeface="Apple Chancery" charset="0"/>
                <a:cs typeface="Apple Chancery" charset="0"/>
              </a:rPr>
              <a:t>A” </a:t>
            </a:r>
            <a:r>
              <a:rPr lang="en-US" dirty="0"/>
              <a:t>= ( {0,1,2}, {0,1}, </a:t>
            </a:r>
            <a:r>
              <a:rPr lang="en-US" dirty="0">
                <a:latin typeface="Symbol" charset="2"/>
                <a:ea typeface="Symbol" charset="2"/>
                <a:cs typeface="Symbol" charset="2"/>
              </a:rPr>
              <a:t>d”</a:t>
            </a:r>
            <a:r>
              <a:rPr lang="en-US" dirty="0"/>
              <a:t>, </a:t>
            </a:r>
            <a:r>
              <a:rPr lang="en-US" dirty="0">
                <a:latin typeface="Symbol" charset="2"/>
                <a:ea typeface="Symbol" charset="2"/>
                <a:cs typeface="Symbol" charset="2"/>
              </a:rPr>
              <a:t>0</a:t>
            </a:r>
            <a:r>
              <a:rPr lang="en-US" dirty="0"/>
              <a:t>, {2}), where </a:t>
            </a:r>
            <a:r>
              <a:rPr lang="en-US" dirty="0">
                <a:latin typeface="Symbol" charset="2"/>
                <a:ea typeface="Symbol" charset="2"/>
                <a:cs typeface="Symbol" charset="2"/>
              </a:rPr>
              <a:t>d”</a:t>
            </a:r>
            <a:r>
              <a:rPr lang="en-US" dirty="0"/>
              <a:t> is defined by above diagram. L(</a:t>
            </a:r>
            <a:r>
              <a:rPr lang="en-US" dirty="0">
                <a:latin typeface="Apple Chancery" charset="0"/>
                <a:ea typeface="Apple Chancery" charset="0"/>
                <a:cs typeface="Apple Chancery" charset="0"/>
              </a:rPr>
              <a:t>A”</a:t>
            </a:r>
            <a:r>
              <a:rPr lang="en-US" dirty="0">
                <a:latin typeface="+mn-lt"/>
                <a:ea typeface="Apple Chancery" charset="0"/>
                <a:cs typeface="Apple Chancery" charset="0"/>
              </a:rPr>
              <a:t>) </a:t>
            </a:r>
            <a:r>
              <a:rPr lang="en-US" dirty="0"/>
              <a:t> = { w | w is a binary string of length at least 1 being read left to right (</a:t>
            </a:r>
            <a:r>
              <a:rPr lang="en-US" dirty="0" err="1"/>
              <a:t>msb</a:t>
            </a:r>
            <a:r>
              <a:rPr lang="en-US" dirty="0"/>
              <a:t> to </a:t>
            </a:r>
            <a:r>
              <a:rPr lang="en-US" dirty="0" err="1"/>
              <a:t>lsb</a:t>
            </a:r>
            <a:r>
              <a:rPr lang="en-US" dirty="0"/>
              <a:t>) that, when interpreted as a decimal number divided by 3, has a remainder of 2 }</a:t>
            </a:r>
          </a:p>
        </p:txBody>
      </p:sp>
      <p:sp>
        <p:nvSpPr>
          <p:cNvPr id="31" name="Oval 30"/>
          <p:cNvSpPr/>
          <p:nvPr/>
        </p:nvSpPr>
        <p:spPr bwMode="auto">
          <a:xfrm>
            <a:off x="2971800" y="1807518"/>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07" charset="0"/>
            </a:endParaRPr>
          </a:p>
        </p:txBody>
      </p:sp>
      <p:sp>
        <p:nvSpPr>
          <p:cNvPr id="32" name="Oval 31"/>
          <p:cNvSpPr/>
          <p:nvPr/>
        </p:nvSpPr>
        <p:spPr bwMode="auto">
          <a:xfrm>
            <a:off x="3962400" y="1807518"/>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07" charset="0"/>
            </a:endParaRPr>
          </a:p>
        </p:txBody>
      </p:sp>
      <p:cxnSp>
        <p:nvCxnSpPr>
          <p:cNvPr id="33" name="Straight Arrow Connector 32"/>
          <p:cNvCxnSpPr/>
          <p:nvPr/>
        </p:nvCxnSpPr>
        <p:spPr bwMode="auto">
          <a:xfrm>
            <a:off x="3429000" y="1997988"/>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34" name="TextBox 33"/>
          <p:cNvSpPr txBox="1"/>
          <p:nvPr/>
        </p:nvSpPr>
        <p:spPr>
          <a:xfrm>
            <a:off x="3057121" y="1855613"/>
            <a:ext cx="327334" cy="400110"/>
          </a:xfrm>
          <a:prstGeom prst="rect">
            <a:avLst/>
          </a:prstGeom>
          <a:noFill/>
        </p:spPr>
        <p:txBody>
          <a:bodyPr wrap="none" rtlCol="0">
            <a:spAutoFit/>
          </a:bodyPr>
          <a:lstStyle/>
          <a:p>
            <a:r>
              <a:rPr lang="en-US" sz="2000">
                <a:latin typeface="+mn-lt"/>
                <a:ea typeface="Symbol" charset="2"/>
                <a:cs typeface="Symbol" charset="2"/>
              </a:rPr>
              <a:t>0</a:t>
            </a:r>
          </a:p>
        </p:txBody>
      </p:sp>
      <p:sp>
        <p:nvSpPr>
          <p:cNvPr id="35" name="TextBox 34"/>
          <p:cNvSpPr txBox="1"/>
          <p:nvPr/>
        </p:nvSpPr>
        <p:spPr>
          <a:xfrm>
            <a:off x="4030494" y="1858326"/>
            <a:ext cx="327334" cy="400110"/>
          </a:xfrm>
          <a:prstGeom prst="rect">
            <a:avLst/>
          </a:prstGeom>
          <a:noFill/>
        </p:spPr>
        <p:txBody>
          <a:bodyPr wrap="none" rtlCol="0">
            <a:spAutoFit/>
          </a:bodyPr>
          <a:lstStyle/>
          <a:p>
            <a:r>
              <a:rPr lang="en-US" sz="2000"/>
              <a:t>1</a:t>
            </a:r>
          </a:p>
        </p:txBody>
      </p:sp>
      <p:sp>
        <p:nvSpPr>
          <p:cNvPr id="36" name="TextBox 35"/>
          <p:cNvSpPr txBox="1"/>
          <p:nvPr/>
        </p:nvSpPr>
        <p:spPr>
          <a:xfrm>
            <a:off x="3425952" y="1676400"/>
            <a:ext cx="325076" cy="400110"/>
          </a:xfrm>
          <a:prstGeom prst="rect">
            <a:avLst/>
          </a:prstGeom>
          <a:noFill/>
        </p:spPr>
        <p:txBody>
          <a:bodyPr wrap="square" rtlCol="0">
            <a:spAutoFit/>
          </a:bodyPr>
          <a:lstStyle/>
          <a:p>
            <a:r>
              <a:rPr lang="en-US" sz="2000"/>
              <a:t>1</a:t>
            </a:r>
          </a:p>
        </p:txBody>
      </p:sp>
      <p:cxnSp>
        <p:nvCxnSpPr>
          <p:cNvPr id="39" name="Elbow Connector 38"/>
          <p:cNvCxnSpPr/>
          <p:nvPr/>
        </p:nvCxnSpPr>
        <p:spPr bwMode="auto">
          <a:xfrm rot="5400000" flipH="1" flipV="1">
            <a:off x="3086100" y="1760174"/>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41" name="TextBox 40"/>
          <p:cNvSpPr txBox="1"/>
          <p:nvPr/>
        </p:nvSpPr>
        <p:spPr>
          <a:xfrm>
            <a:off x="2890976" y="1268566"/>
            <a:ext cx="457201" cy="400110"/>
          </a:xfrm>
          <a:prstGeom prst="rect">
            <a:avLst/>
          </a:prstGeom>
          <a:noFill/>
        </p:spPr>
        <p:txBody>
          <a:bodyPr wrap="square" rtlCol="0">
            <a:spAutoFit/>
          </a:bodyPr>
          <a:lstStyle/>
          <a:p>
            <a:r>
              <a:rPr lang="en-US" sz="2000"/>
              <a:t>0</a:t>
            </a:r>
          </a:p>
        </p:txBody>
      </p:sp>
      <p:sp>
        <p:nvSpPr>
          <p:cNvPr id="44" name="TextBox 43"/>
          <p:cNvSpPr txBox="1"/>
          <p:nvPr/>
        </p:nvSpPr>
        <p:spPr>
          <a:xfrm>
            <a:off x="1831848" y="1895386"/>
            <a:ext cx="454152" cy="369332"/>
          </a:xfrm>
          <a:prstGeom prst="rect">
            <a:avLst/>
          </a:prstGeom>
          <a:noFill/>
        </p:spPr>
        <p:txBody>
          <a:bodyPr wrap="square" rtlCol="0">
            <a:spAutoFit/>
          </a:bodyPr>
          <a:lstStyle/>
          <a:p>
            <a:r>
              <a:rPr lang="en-US" sz="1800" dirty="0">
                <a:latin typeface="Apple Chancery" charset="0"/>
                <a:ea typeface="Apple Chancery" charset="0"/>
                <a:cs typeface="Apple Chancery" charset="0"/>
              </a:rPr>
              <a:t>A”</a:t>
            </a:r>
          </a:p>
        </p:txBody>
      </p:sp>
      <p:sp>
        <p:nvSpPr>
          <p:cNvPr id="45" name="Oval 44"/>
          <p:cNvSpPr/>
          <p:nvPr/>
        </p:nvSpPr>
        <p:spPr bwMode="auto">
          <a:xfrm>
            <a:off x="5137466" y="1854892"/>
            <a:ext cx="378990" cy="38100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07" charset="0"/>
            </a:endParaRPr>
          </a:p>
        </p:txBody>
      </p:sp>
      <p:cxnSp>
        <p:nvCxnSpPr>
          <p:cNvPr id="64" name="Straight Arrow Connector 63"/>
          <p:cNvCxnSpPr/>
          <p:nvPr/>
        </p:nvCxnSpPr>
        <p:spPr bwMode="auto">
          <a:xfrm flipV="1">
            <a:off x="4419600" y="1981200"/>
            <a:ext cx="685800" cy="242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65" name="TextBox 64"/>
          <p:cNvSpPr txBox="1"/>
          <p:nvPr/>
        </p:nvSpPr>
        <p:spPr>
          <a:xfrm>
            <a:off x="5181600" y="1861954"/>
            <a:ext cx="327334" cy="400110"/>
          </a:xfrm>
          <a:prstGeom prst="rect">
            <a:avLst/>
          </a:prstGeom>
          <a:noFill/>
        </p:spPr>
        <p:txBody>
          <a:bodyPr wrap="none" rtlCol="0">
            <a:spAutoFit/>
          </a:bodyPr>
          <a:lstStyle/>
          <a:p>
            <a:r>
              <a:rPr lang="en-US" sz="2000"/>
              <a:t>2</a:t>
            </a:r>
          </a:p>
        </p:txBody>
      </p:sp>
      <p:cxnSp>
        <p:nvCxnSpPr>
          <p:cNvPr id="66" name="Elbow Connector 65"/>
          <p:cNvCxnSpPr/>
          <p:nvPr/>
        </p:nvCxnSpPr>
        <p:spPr bwMode="auto">
          <a:xfrm rot="5400000" flipH="1" flipV="1">
            <a:off x="5225897" y="1771841"/>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68" name="TextBox 67"/>
          <p:cNvSpPr txBox="1"/>
          <p:nvPr/>
        </p:nvSpPr>
        <p:spPr>
          <a:xfrm>
            <a:off x="5105400" y="1269978"/>
            <a:ext cx="304801" cy="400110"/>
          </a:xfrm>
          <a:prstGeom prst="rect">
            <a:avLst/>
          </a:prstGeom>
          <a:noFill/>
        </p:spPr>
        <p:txBody>
          <a:bodyPr wrap="square" rtlCol="0">
            <a:spAutoFit/>
          </a:bodyPr>
          <a:lstStyle/>
          <a:p>
            <a:r>
              <a:rPr lang="en-US" sz="2000">
                <a:latin typeface="Symbol" charset="2"/>
                <a:ea typeface="Symbol" charset="2"/>
                <a:cs typeface="Symbol" charset="2"/>
              </a:rPr>
              <a:t>1</a:t>
            </a:r>
          </a:p>
        </p:txBody>
      </p:sp>
      <p:sp>
        <p:nvSpPr>
          <p:cNvPr id="70" name="Oval 69"/>
          <p:cNvSpPr/>
          <p:nvPr/>
        </p:nvSpPr>
        <p:spPr bwMode="auto">
          <a:xfrm>
            <a:off x="5105400" y="1819186"/>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07" charset="0"/>
            </a:endParaRPr>
          </a:p>
        </p:txBody>
      </p:sp>
      <p:sp>
        <p:nvSpPr>
          <p:cNvPr id="77" name="TextBox 76"/>
          <p:cNvSpPr txBox="1"/>
          <p:nvPr/>
        </p:nvSpPr>
        <p:spPr>
          <a:xfrm>
            <a:off x="4419600" y="1676400"/>
            <a:ext cx="315830" cy="400110"/>
          </a:xfrm>
          <a:prstGeom prst="rect">
            <a:avLst/>
          </a:prstGeom>
          <a:noFill/>
        </p:spPr>
        <p:txBody>
          <a:bodyPr wrap="square" rtlCol="0">
            <a:spAutoFit/>
          </a:bodyPr>
          <a:lstStyle/>
          <a:p>
            <a:r>
              <a:rPr lang="en-US" sz="2000"/>
              <a:t>0</a:t>
            </a:r>
          </a:p>
        </p:txBody>
      </p:sp>
      <p:sp>
        <p:nvSpPr>
          <p:cNvPr id="82" name="TextBox 81"/>
          <p:cNvSpPr txBox="1"/>
          <p:nvPr/>
        </p:nvSpPr>
        <p:spPr>
          <a:xfrm>
            <a:off x="2508096" y="1752600"/>
            <a:ext cx="311304" cy="400110"/>
          </a:xfrm>
          <a:prstGeom prst="rect">
            <a:avLst/>
          </a:prstGeom>
          <a:noFill/>
        </p:spPr>
        <p:txBody>
          <a:bodyPr wrap="square" rtlCol="0">
            <a:spAutoFit/>
          </a:bodyPr>
          <a:lstStyle/>
          <a:p>
            <a:r>
              <a:rPr lang="en-US" sz="2000"/>
              <a:t>0</a:t>
            </a:r>
          </a:p>
        </p:txBody>
      </p:sp>
      <p:cxnSp>
        <p:nvCxnSpPr>
          <p:cNvPr id="83" name="Straight Arrow Connector 82"/>
          <p:cNvCxnSpPr/>
          <p:nvPr/>
        </p:nvCxnSpPr>
        <p:spPr bwMode="auto">
          <a:xfrm>
            <a:off x="2286000" y="2057400"/>
            <a:ext cx="682751"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96" name="Straight Arrow Connector 95"/>
          <p:cNvCxnSpPr/>
          <p:nvPr/>
        </p:nvCxnSpPr>
        <p:spPr bwMode="auto">
          <a:xfrm flipV="1">
            <a:off x="4419600" y="2133600"/>
            <a:ext cx="685800" cy="2423"/>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97" name="TextBox 96"/>
          <p:cNvSpPr txBox="1"/>
          <p:nvPr/>
        </p:nvSpPr>
        <p:spPr>
          <a:xfrm>
            <a:off x="4800600" y="2057400"/>
            <a:ext cx="304800" cy="400110"/>
          </a:xfrm>
          <a:prstGeom prst="rect">
            <a:avLst/>
          </a:prstGeom>
          <a:noFill/>
        </p:spPr>
        <p:txBody>
          <a:bodyPr wrap="square" rtlCol="0">
            <a:spAutoFit/>
          </a:bodyPr>
          <a:lstStyle/>
          <a:p>
            <a:r>
              <a:rPr lang="en-US" sz="2000"/>
              <a:t>0</a:t>
            </a:r>
          </a:p>
        </p:txBody>
      </p:sp>
      <p:sp>
        <p:nvSpPr>
          <p:cNvPr id="99" name="TextBox 98"/>
          <p:cNvSpPr txBox="1"/>
          <p:nvPr/>
        </p:nvSpPr>
        <p:spPr>
          <a:xfrm>
            <a:off x="3581400" y="2133600"/>
            <a:ext cx="304800" cy="400110"/>
          </a:xfrm>
          <a:prstGeom prst="rect">
            <a:avLst/>
          </a:prstGeom>
          <a:noFill/>
        </p:spPr>
        <p:txBody>
          <a:bodyPr wrap="square" rtlCol="0">
            <a:spAutoFit/>
          </a:bodyPr>
          <a:lstStyle/>
          <a:p>
            <a:r>
              <a:rPr lang="en-US" sz="2000"/>
              <a:t>1</a:t>
            </a:r>
          </a:p>
        </p:txBody>
      </p:sp>
      <p:sp>
        <p:nvSpPr>
          <p:cNvPr id="29" name="Footer Placeholder 4">
            <a:extLst>
              <a:ext uri="{FF2B5EF4-FFF2-40B4-BE49-F238E27FC236}">
                <a16:creationId xmlns:a16="http://schemas.microsoft.com/office/drawing/2014/main" id="{8DE1688E-583C-EA45-82D8-9E2E47DC47C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408964970"/>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2979" name="Rectangle 3"/>
          <p:cNvSpPr>
            <a:spLocks noGrp="1" noChangeArrowheads="1"/>
          </p:cNvSpPr>
          <p:nvPr>
            <p:ph idx="1"/>
          </p:nvPr>
        </p:nvSpPr>
        <p:spPr/>
        <p:txBody>
          <a:bodyPr/>
          <a:lstStyle/>
          <a:p>
            <a:pPr eaLnBrk="1" hangingPunct="1">
              <a:lnSpc>
                <a:spcPct val="90000"/>
              </a:lnSpc>
              <a:buFont typeface="Times" charset="0"/>
              <a:buNone/>
              <a:defRPr/>
            </a:pPr>
            <a:r>
              <a:rPr lang="en-US" sz="2800" dirty="0"/>
              <a:t>	</a:t>
            </a:r>
            <a:r>
              <a:rPr lang="en-US" b="1" dirty="0"/>
              <a:t>To allay concerns about not being able to write on the tape, we can allow each spawned NDTM to have its own copy of the tape with a read/write head. </a:t>
            </a:r>
          </a:p>
          <a:p>
            <a:pPr eaLnBrk="1" hangingPunct="1">
              <a:lnSpc>
                <a:spcPct val="90000"/>
              </a:lnSpc>
              <a:buFont typeface="Times" charset="0"/>
              <a:buChar char="•"/>
              <a:defRPr/>
            </a:pPr>
            <a:endParaRPr lang="en-US" b="1" dirty="0"/>
          </a:p>
          <a:p>
            <a:pPr eaLnBrk="1" hangingPunct="1">
              <a:lnSpc>
                <a:spcPct val="90000"/>
              </a:lnSpc>
              <a:buFont typeface="Times" charset="0"/>
              <a:buNone/>
              <a:defRPr/>
            </a:pPr>
            <a:r>
              <a:rPr lang="en-US" b="1" dirty="0"/>
              <a:t>	The restriction is that nothing can be reported back except that the accept state was reached.</a:t>
            </a:r>
          </a:p>
        </p:txBody>
      </p:sp>
      <p:sp>
        <p:nvSpPr>
          <p:cNvPr id="4" name="Date Placeholder 3">
            <a:extLst>
              <a:ext uri="{FF2B5EF4-FFF2-40B4-BE49-F238E27FC236}">
                <a16:creationId xmlns:a16="http://schemas.microsoft.com/office/drawing/2014/main" id="{1CA149A5-2720-A149-B8AF-493294E4119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147BBEB-D5C6-C147-BF0D-70A7EB5A8C40}"/>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9F70BAF3-B3B2-024C-886F-927B4103A01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550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94134741"/>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4003"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a:t>Another interpretation of </a:t>
            </a:r>
            <a:r>
              <a:rPr lang="en-US" sz="2800" b="1" dirty="0" err="1"/>
              <a:t>nondeterminism</a:t>
            </a:r>
            <a:r>
              <a:rPr lang="en-US" sz="2800" b="1" dirty="0"/>
              <a:t>:</a:t>
            </a:r>
          </a:p>
          <a:p>
            <a:pPr lvl="1" eaLnBrk="1" hangingPunct="1">
              <a:lnSpc>
                <a:spcPct val="90000"/>
              </a:lnSpc>
              <a:buFont typeface="Times" charset="0"/>
              <a:buNone/>
              <a:defRPr/>
            </a:pPr>
            <a:r>
              <a:rPr lang="en-US" sz="2400" b="1" dirty="0"/>
              <a:t>	From the basic definition, we notice that out of every state having a nondeterministic choice, at least one choice is valid and all the rest sort of die off. That is they really have no reason for being spawned (for this instance - maybe for another). So, we station at each such state, an 'oracle' (an all knowing being) who only allows the correct NDTM to be spawned.</a:t>
            </a:r>
          </a:p>
          <a:p>
            <a:pPr eaLnBrk="1" hangingPunct="1">
              <a:lnSpc>
                <a:spcPct val="90000"/>
              </a:lnSpc>
              <a:buFont typeface="Times" charset="0"/>
              <a:buChar char="•"/>
              <a:defRPr/>
            </a:pPr>
            <a:endParaRPr lang="en-US" sz="1800" b="1" dirty="0"/>
          </a:p>
          <a:p>
            <a:pPr eaLnBrk="1" hangingPunct="1">
              <a:lnSpc>
                <a:spcPct val="90000"/>
              </a:lnSpc>
              <a:buFont typeface="Times" charset="0"/>
              <a:buNone/>
              <a:defRPr/>
            </a:pPr>
            <a:r>
              <a:rPr lang="en-US" sz="2800" b="1" dirty="0"/>
              <a:t>An 'Oracle Machine.'</a:t>
            </a:r>
            <a:endParaRPr lang="en-US" sz="2400" b="1" dirty="0"/>
          </a:p>
        </p:txBody>
      </p:sp>
      <p:sp>
        <p:nvSpPr>
          <p:cNvPr id="4" name="Date Placeholder 3">
            <a:extLst>
              <a:ext uri="{FF2B5EF4-FFF2-40B4-BE49-F238E27FC236}">
                <a16:creationId xmlns:a16="http://schemas.microsoft.com/office/drawing/2014/main" id="{A6CD8AFA-F77F-1743-8A4D-942D2ECE7C2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3179FCE-2CC0-7A4F-9432-A4FE52638F17}"/>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39A99255-CD9D-C04B-A41A-DF172FB5777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551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8803336"/>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5027" name="Rectangle 3"/>
          <p:cNvSpPr>
            <a:spLocks noGrp="1" noChangeArrowheads="1"/>
          </p:cNvSpPr>
          <p:nvPr>
            <p:ph idx="1"/>
          </p:nvPr>
        </p:nvSpPr>
        <p:spPr/>
        <p:txBody>
          <a:bodyPr/>
          <a:lstStyle/>
          <a:p>
            <a:pPr eaLnBrk="1" hangingPunct="1">
              <a:lnSpc>
                <a:spcPct val="90000"/>
              </a:lnSpc>
              <a:buFont typeface="Times" charset="0"/>
              <a:buNone/>
              <a:defRPr/>
            </a:pPr>
            <a:r>
              <a:rPr lang="en-US" sz="2400" b="1" dirty="0"/>
              <a:t>	</a:t>
            </a:r>
            <a:r>
              <a:rPr lang="en-US" sz="2800" b="1" dirty="0"/>
              <a:t>This is not totally unreasonable. We can look at a non deterministic decision as a deterministic algorithm in which, when an "option" is to be tested, it is very lucky, or clever, to make the correct choice the first time.</a:t>
            </a:r>
          </a:p>
          <a:p>
            <a:pPr eaLnBrk="1" hangingPunct="1">
              <a:lnSpc>
                <a:spcPct val="90000"/>
              </a:lnSpc>
              <a:buFont typeface="Times" charset="0"/>
              <a:buChar char="•"/>
              <a:defRPr/>
            </a:pPr>
            <a:endParaRPr lang="en-US" sz="2800" b="1" dirty="0"/>
          </a:p>
          <a:p>
            <a:pPr eaLnBrk="1" hangingPunct="1">
              <a:lnSpc>
                <a:spcPct val="90000"/>
              </a:lnSpc>
              <a:buFont typeface="Times" charset="0"/>
              <a:buNone/>
              <a:defRPr/>
            </a:pPr>
            <a:r>
              <a:rPr lang="en-US" sz="2800" b="1" dirty="0"/>
              <a:t>	In this sense, the two machines would work identically, and we are just asking "How long does a DTM take if it always makes the correct decisions?"</a:t>
            </a:r>
          </a:p>
          <a:p>
            <a:pPr eaLnBrk="1" hangingPunct="1">
              <a:lnSpc>
                <a:spcPct val="90000"/>
              </a:lnSpc>
              <a:buFont typeface="Times" charset="0"/>
              <a:buChar char="•"/>
              <a:defRPr/>
            </a:pPr>
            <a:endParaRPr lang="en-US" sz="2400" b="1" dirty="0"/>
          </a:p>
        </p:txBody>
      </p:sp>
      <p:sp>
        <p:nvSpPr>
          <p:cNvPr id="4" name="Date Placeholder 3">
            <a:extLst>
              <a:ext uri="{FF2B5EF4-FFF2-40B4-BE49-F238E27FC236}">
                <a16:creationId xmlns:a16="http://schemas.microsoft.com/office/drawing/2014/main" id="{713F499C-85B8-DD4C-B047-CEA7F2D5036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8A70397-20FF-4745-8F3F-D4B33C32327B}"/>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A14CDB99-4A1E-3F4F-B5D2-EC13D57FB48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552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6524190"/>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6051" name="Rectangle 3"/>
          <p:cNvSpPr>
            <a:spLocks noGrp="1" noChangeArrowheads="1"/>
          </p:cNvSpPr>
          <p:nvPr>
            <p:ph idx="1"/>
          </p:nvPr>
        </p:nvSpPr>
        <p:spPr/>
        <p:txBody>
          <a:bodyPr/>
          <a:lstStyle/>
          <a:p>
            <a:pPr eaLnBrk="1" hangingPunct="1">
              <a:lnSpc>
                <a:spcPct val="90000"/>
              </a:lnSpc>
              <a:buFont typeface="Times" charset="0"/>
              <a:buNone/>
              <a:defRPr/>
            </a:pPr>
            <a:r>
              <a:rPr lang="en-US" sz="2400" b="1" dirty="0"/>
              <a:t>	</a:t>
            </a:r>
            <a:r>
              <a:rPr lang="en-US" sz="2800" b="1" dirty="0"/>
              <a:t>As long as we are talking magic, we might as well talk about a 'super' oracle stationed at the start state (and get rid of the rest of the oracles) whose task is to examine the given instance and simply tell you what sequence of transitions needs to be executed to reach the accept state. </a:t>
            </a:r>
          </a:p>
          <a:p>
            <a:pPr eaLnBrk="1" hangingPunct="1">
              <a:lnSpc>
                <a:spcPct val="90000"/>
              </a:lnSpc>
              <a:buFont typeface="Times" charset="0"/>
              <a:buNone/>
              <a:defRPr/>
            </a:pPr>
            <a:endParaRPr lang="en-US" sz="2800" b="1" dirty="0"/>
          </a:p>
          <a:p>
            <a:pPr eaLnBrk="1" hangingPunct="1">
              <a:lnSpc>
                <a:spcPct val="90000"/>
              </a:lnSpc>
              <a:buFont typeface="Times" charset="0"/>
              <a:buNone/>
              <a:defRPr/>
            </a:pPr>
            <a:r>
              <a:rPr lang="en-US" sz="2800" b="1" dirty="0"/>
              <a:t>	He/she will write them to the left of cell 0 (the instance is to the right).</a:t>
            </a:r>
          </a:p>
        </p:txBody>
      </p:sp>
      <p:sp>
        <p:nvSpPr>
          <p:cNvPr id="4" name="Date Placeholder 3">
            <a:extLst>
              <a:ext uri="{FF2B5EF4-FFF2-40B4-BE49-F238E27FC236}">
                <a16:creationId xmlns:a16="http://schemas.microsoft.com/office/drawing/2014/main" id="{EADA0F8C-A163-9D4A-92D1-DD9CCBF0A63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6AE98296-35F9-FC4E-AEE5-D077C135D3F8}"/>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BA8E296F-6F61-F044-90EB-60BF0FA9F15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553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53081914"/>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7075" name="Content Placeholder 2"/>
          <p:cNvSpPr>
            <a:spLocks noGrp="1"/>
          </p:cNvSpPr>
          <p:nvPr>
            <p:ph idx="1"/>
          </p:nvPr>
        </p:nvSpPr>
        <p:spPr/>
        <p:txBody>
          <a:bodyPr/>
          <a:lstStyle/>
          <a:p>
            <a:pPr marL="0" indent="0">
              <a:buNone/>
              <a:defRPr/>
            </a:pPr>
            <a:r>
              <a:rPr lang="en-US" sz="2800" b="1" dirty="0"/>
              <a:t>Now, you simply write a DTM to run back and forth between the left of the tape to get the 'next action' and then go back to the right half to examine the NDTM and instance to verify that the provided transition is a valid next action. As predicted by the oracle, the DTM will see that the NDTM would reach the accept state and can report the number of steps required.</a:t>
            </a:r>
            <a:endParaRPr lang="en-US" sz="2800" dirty="0"/>
          </a:p>
        </p:txBody>
      </p:sp>
      <p:sp>
        <p:nvSpPr>
          <p:cNvPr id="4" name="Date Placeholder 3">
            <a:extLst>
              <a:ext uri="{FF2B5EF4-FFF2-40B4-BE49-F238E27FC236}">
                <a16:creationId xmlns:a16="http://schemas.microsoft.com/office/drawing/2014/main" id="{DF450432-73B4-6D44-8ECF-D1C013A3158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BA28DB6F-4086-674C-9B86-BAD5F5C3B0D6}"/>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4CB65345-36BA-AA4F-94C9-2247C144961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554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93987282"/>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8099"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800" b="1" dirty="0"/>
              <a:t>All of this was originally designed with Language Recognition problems in mind. It is not a far stretch to realize the Yes instances of any of our more real word-like decision problems defines a language, and that the same approach can be used to "solve" them.</a:t>
            </a:r>
          </a:p>
          <a:p>
            <a:pPr eaLnBrk="1" hangingPunct="1">
              <a:lnSpc>
                <a:spcPct val="90000"/>
              </a:lnSpc>
              <a:buFont typeface="Times" charset="0"/>
              <a:buChar char="•"/>
              <a:defRPr/>
            </a:pPr>
            <a:endParaRPr lang="en-US" sz="2800" b="1" dirty="0"/>
          </a:p>
          <a:p>
            <a:pPr eaLnBrk="1" hangingPunct="1">
              <a:lnSpc>
                <a:spcPct val="90000"/>
              </a:lnSpc>
              <a:buFont typeface="Times" charset="0"/>
              <a:buNone/>
              <a:defRPr/>
            </a:pPr>
            <a:r>
              <a:rPr lang="en-US" sz="2800" b="1" dirty="0"/>
              <a:t>	Rather than the oracle placing the sequence of transitions on the tape, we ask him/her to provide a 'witness' to (a 'proof' of) the correctness of the instance. </a:t>
            </a:r>
          </a:p>
        </p:txBody>
      </p:sp>
      <p:sp>
        <p:nvSpPr>
          <p:cNvPr id="4" name="Date Placeholder 3">
            <a:extLst>
              <a:ext uri="{FF2B5EF4-FFF2-40B4-BE49-F238E27FC236}">
                <a16:creationId xmlns:a16="http://schemas.microsoft.com/office/drawing/2014/main" id="{6AC8EEB4-AD73-4441-8BDE-1A42C4C683B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24AA57D-340A-CD40-9DAF-5862A4922350}"/>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25641B98-EA64-5041-BB1C-F7F88601838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555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93663112"/>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9123" name="Content Placeholder 2"/>
          <p:cNvSpPr>
            <a:spLocks noGrp="1"/>
          </p:cNvSpPr>
          <p:nvPr>
            <p:ph idx="1"/>
          </p:nvPr>
        </p:nvSpPr>
        <p:spPr/>
        <p:txBody>
          <a:bodyPr/>
          <a:lstStyle/>
          <a:p>
            <a:pPr eaLnBrk="1" hangingPunct="1">
              <a:buFont typeface="Times" charset="0"/>
              <a:buNone/>
              <a:defRPr/>
            </a:pPr>
            <a:r>
              <a:rPr lang="en-US" sz="2000" b="1" dirty="0"/>
              <a:t>	</a:t>
            </a:r>
            <a:r>
              <a:rPr lang="en-US" sz="2800" b="1" dirty="0"/>
              <a:t>For example, in the </a:t>
            </a:r>
            <a:r>
              <a:rPr lang="en-US" sz="2800" b="1" dirty="0" err="1"/>
              <a:t>SubsetSum</a:t>
            </a:r>
            <a:r>
              <a:rPr lang="en-US" sz="2800" b="1" dirty="0"/>
              <a:t> problem, we ask the oracle to write down the subset of objects whose sum is B (the desired sum). Then we ask "Can we write a deterministic polynomial algorithm to test the given witness." </a:t>
            </a:r>
          </a:p>
          <a:p>
            <a:pPr eaLnBrk="1" hangingPunct="1">
              <a:buFont typeface="Times" charset="0"/>
              <a:buNone/>
              <a:defRPr/>
            </a:pPr>
            <a:endParaRPr lang="en-US" sz="2800" b="1" dirty="0"/>
          </a:p>
          <a:p>
            <a:pPr eaLnBrk="1" hangingPunct="1">
              <a:buFont typeface="Times" charset="0"/>
              <a:buNone/>
              <a:defRPr/>
            </a:pPr>
            <a:r>
              <a:rPr lang="en-US" sz="2800" b="1" dirty="0"/>
              <a:t>	The answer for </a:t>
            </a:r>
            <a:r>
              <a:rPr lang="en-US" sz="2800" b="1" dirty="0" err="1"/>
              <a:t>SubsetSum</a:t>
            </a:r>
            <a:r>
              <a:rPr lang="en-US" sz="2800" b="1" dirty="0"/>
              <a:t> is Yes, we can, i.e., the witness is verifiable in deterministic polynomial time.</a:t>
            </a:r>
            <a:endParaRPr lang="en-US" sz="2800" dirty="0"/>
          </a:p>
        </p:txBody>
      </p:sp>
      <p:sp>
        <p:nvSpPr>
          <p:cNvPr id="4" name="Date Placeholder 3">
            <a:extLst>
              <a:ext uri="{FF2B5EF4-FFF2-40B4-BE49-F238E27FC236}">
                <a16:creationId xmlns:a16="http://schemas.microsoft.com/office/drawing/2014/main" id="{27C753C6-0AD0-644E-8B89-62A38140ABD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CD9BB20-C2E3-9E41-8E47-797B8EA9A61D}"/>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C3A064A0-12F2-7B4A-8885-D652A2E9969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556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0976913"/>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0147" name="Rectangle 3"/>
          <p:cNvSpPr>
            <a:spLocks noGrp="1" noChangeArrowheads="1"/>
          </p:cNvSpPr>
          <p:nvPr>
            <p:ph idx="1"/>
          </p:nvPr>
        </p:nvSpPr>
        <p:spPr/>
        <p:txBody>
          <a:bodyPr/>
          <a:lstStyle/>
          <a:p>
            <a:pPr eaLnBrk="1" hangingPunct="1">
              <a:buFont typeface="Times" charset="0"/>
              <a:buNone/>
              <a:defRPr/>
            </a:pPr>
            <a:r>
              <a:rPr lang="en-US" sz="2800" b="1" dirty="0"/>
              <a:t>Just what can we ask and expect of a "witness"?</a:t>
            </a:r>
          </a:p>
          <a:p>
            <a:pPr eaLnBrk="1" hangingPunct="1">
              <a:buFont typeface="Times" charset="0"/>
              <a:buNone/>
              <a:defRPr/>
            </a:pPr>
            <a:endParaRPr lang="en-US" sz="2800" b="1" dirty="0"/>
          </a:p>
          <a:p>
            <a:pPr eaLnBrk="1" hangingPunct="1">
              <a:buFont typeface="Times" charset="0"/>
              <a:buNone/>
              <a:defRPr/>
            </a:pPr>
            <a:r>
              <a:rPr lang="en-US" sz="2800" b="1" dirty="0"/>
              <a:t>	The witness must be something that </a:t>
            </a:r>
          </a:p>
          <a:p>
            <a:pPr lvl="2" eaLnBrk="1" hangingPunct="1">
              <a:buFont typeface="Times" charset="0"/>
              <a:buNone/>
              <a:defRPr/>
            </a:pPr>
            <a:r>
              <a:rPr lang="en-US" b="1" dirty="0"/>
              <a:t>(1) we can verify to be accurate (for the given problem and instance) and</a:t>
            </a:r>
          </a:p>
          <a:p>
            <a:pPr lvl="2" eaLnBrk="1" hangingPunct="1">
              <a:buFont typeface="Times" charset="0"/>
              <a:buNone/>
              <a:defRPr/>
            </a:pPr>
            <a:r>
              <a:rPr lang="en-US" b="1" dirty="0"/>
              <a:t>(2) we must be able to "finish off" the solution.</a:t>
            </a:r>
          </a:p>
          <a:p>
            <a:pPr lvl="2" eaLnBrk="1" hangingPunct="1">
              <a:buFont typeface="Times" charset="0"/>
              <a:buNone/>
              <a:defRPr/>
            </a:pPr>
            <a:endParaRPr lang="en-US" b="1" dirty="0"/>
          </a:p>
          <a:p>
            <a:pPr lvl="2" eaLnBrk="1" hangingPunct="1">
              <a:buFont typeface="Times" charset="0"/>
              <a:buNone/>
              <a:defRPr/>
            </a:pPr>
            <a:r>
              <a:rPr lang="en-US" b="1" dirty="0"/>
              <a:t>All in polynomial time.</a:t>
            </a:r>
            <a:endParaRPr lang="en-US" dirty="0"/>
          </a:p>
        </p:txBody>
      </p:sp>
      <p:sp>
        <p:nvSpPr>
          <p:cNvPr id="4" name="Date Placeholder 3">
            <a:extLst>
              <a:ext uri="{FF2B5EF4-FFF2-40B4-BE49-F238E27FC236}">
                <a16:creationId xmlns:a16="http://schemas.microsoft.com/office/drawing/2014/main" id="{EF6133C2-988F-864B-B3B7-3F152355D25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D2A49C6-FB51-CF41-BBFB-96308FDFB97F}"/>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90AE8DAB-5648-5742-857D-A37C3DD4FBF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557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3768780"/>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a:t>
            </a:r>
            <a:r>
              <a:rPr lang="en-US" sz="3200"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 Witnesses</a:t>
            </a:r>
          </a:p>
        </p:txBody>
      </p:sp>
      <p:sp>
        <p:nvSpPr>
          <p:cNvPr id="391171"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a:t>	</a:t>
            </a:r>
            <a:r>
              <a:rPr lang="en-US" sz="2400" b="1" dirty="0"/>
              <a:t>The witness can be nothing!</a:t>
            </a:r>
          </a:p>
          <a:p>
            <a:pPr lvl="2" eaLnBrk="1" hangingPunct="1">
              <a:lnSpc>
                <a:spcPct val="90000"/>
              </a:lnSpc>
              <a:buFont typeface="Times" charset="0"/>
              <a:buNone/>
              <a:defRPr/>
            </a:pPr>
            <a:r>
              <a:rPr lang="en-US" b="1" dirty="0"/>
              <a:t>	Then, we are on our own. We have to "solve the instance in polynomial time."</a:t>
            </a:r>
          </a:p>
          <a:p>
            <a:pPr eaLnBrk="1" hangingPunct="1">
              <a:lnSpc>
                <a:spcPct val="90000"/>
              </a:lnSpc>
              <a:buFont typeface="Times" charset="0"/>
              <a:buNone/>
              <a:defRPr/>
            </a:pPr>
            <a:r>
              <a:rPr lang="en-US" sz="2400" b="1" dirty="0"/>
              <a:t>	The witness can be "Yes."</a:t>
            </a:r>
          </a:p>
          <a:p>
            <a:pPr lvl="2" eaLnBrk="1" hangingPunct="1">
              <a:lnSpc>
                <a:spcPct val="90000"/>
              </a:lnSpc>
              <a:buFont typeface="Times" charset="0"/>
              <a:buNone/>
              <a:defRPr/>
            </a:pPr>
            <a:r>
              <a:rPr lang="en-US" b="1" dirty="0"/>
              <a:t>	Duh. We already knew that. We have to now verify the yes instance is a yes instance (same as above).</a:t>
            </a:r>
          </a:p>
          <a:p>
            <a:pPr eaLnBrk="1" hangingPunct="1">
              <a:lnSpc>
                <a:spcPct val="90000"/>
              </a:lnSpc>
              <a:buFont typeface="Times" charset="0"/>
              <a:buNone/>
              <a:defRPr/>
            </a:pPr>
            <a:r>
              <a:rPr lang="en-US" sz="2400" b="1" dirty="0"/>
              <a:t>	</a:t>
            </a:r>
          </a:p>
          <a:p>
            <a:pPr eaLnBrk="1" hangingPunct="1">
              <a:lnSpc>
                <a:spcPct val="90000"/>
              </a:lnSpc>
              <a:buFont typeface="Times" charset="0"/>
              <a:buNone/>
              <a:defRPr/>
            </a:pPr>
            <a:r>
              <a:rPr lang="en-US" sz="2400" b="1" dirty="0"/>
              <a:t>	The witness has to be something other than nothing and Yes.</a:t>
            </a:r>
          </a:p>
          <a:p>
            <a:pPr lvl="2" eaLnBrk="1" hangingPunct="1">
              <a:lnSpc>
                <a:spcPct val="90000"/>
              </a:lnSpc>
              <a:buFont typeface="Times" charset="0"/>
              <a:buNone/>
              <a:defRPr/>
            </a:pPr>
            <a:r>
              <a:rPr lang="en-US" sz="2000" b="1" dirty="0"/>
              <a:t>	</a:t>
            </a:r>
          </a:p>
        </p:txBody>
      </p:sp>
      <p:sp>
        <p:nvSpPr>
          <p:cNvPr id="4" name="Date Placeholder 3">
            <a:extLst>
              <a:ext uri="{FF2B5EF4-FFF2-40B4-BE49-F238E27FC236}">
                <a16:creationId xmlns:a16="http://schemas.microsoft.com/office/drawing/2014/main" id="{8C679C41-BF8A-414B-AA39-78754C44DE3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98A52EB-F8F5-D14B-B560-9B21B34D5F6E}"/>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05732BEC-E2F7-334D-97A7-F5D26D8B940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558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85507011"/>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219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b="1" dirty="0"/>
              <a:t>The information provided must be something we could have come up with ourselves, but probably at an exponential cost. And, it has to be enough so that we can conclude the final answer Yes from it.</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a:t>Consider a witness for the graph coloring problem:</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a:t>Given: A graph G = (V, E) and an integer k.</a:t>
            </a:r>
          </a:p>
          <a:p>
            <a:pPr marL="0" indent="0" eaLnBrk="1" hangingPunct="1">
              <a:lnSpc>
                <a:spcPct val="90000"/>
              </a:lnSpc>
              <a:buFont typeface="Times" charset="0"/>
              <a:buNone/>
              <a:defRPr/>
            </a:pPr>
            <a:r>
              <a:rPr lang="en-US" sz="2400" b="1" dirty="0"/>
              <a:t>Question: Can the vertices of G be assigned colors so that adjacent vertices have different colors and use at most k colors?</a:t>
            </a:r>
            <a:endParaRPr lang="en-US" sz="2400" dirty="0"/>
          </a:p>
        </p:txBody>
      </p:sp>
      <p:sp>
        <p:nvSpPr>
          <p:cNvPr id="4" name="Date Placeholder 3">
            <a:extLst>
              <a:ext uri="{FF2B5EF4-FFF2-40B4-BE49-F238E27FC236}">
                <a16:creationId xmlns:a16="http://schemas.microsoft.com/office/drawing/2014/main" id="{18E63382-A004-4B4A-9D78-D0C3E2A82705}"/>
              </a:ext>
            </a:extLst>
          </p:cNvPr>
          <p:cNvSpPr>
            <a:spLocks noGrp="1"/>
          </p:cNvSpPr>
          <p:nvPr>
            <p:ph type="dt" sz="quarter" idx="10"/>
          </p:nvPr>
        </p:nvSpPr>
        <p:spPr>
          <a:xfrm>
            <a:off x="457200" y="6248400"/>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B013FEC-7C1D-AE4B-880C-DC36C5534AE7}"/>
              </a:ext>
            </a:extLst>
          </p:cNvPr>
          <p:cNvSpPr>
            <a:spLocks noGrp="1"/>
          </p:cNvSpPr>
          <p:nvPr>
            <p:ph type="ftr" sz="quarter" idx="11"/>
          </p:nvPr>
        </p:nvSpPr>
        <p:spPr>
          <a:xfrm>
            <a:off x="3124200" y="6248400"/>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C7C6840A-1353-C647-B0F8-0E96B23F0AA2}"/>
              </a:ext>
            </a:extLst>
          </p:cNvPr>
          <p:cNvSpPr>
            <a:spLocks noGrp="1"/>
          </p:cNvSpPr>
          <p:nvPr>
            <p:ph type="sldNum" sz="quarter" idx="12"/>
          </p:nvPr>
        </p:nvSpPr>
        <p:spPr>
          <a:xfrm>
            <a:off x="6553200" y="6248400"/>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559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6755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Transition Table</a:t>
            </a:r>
          </a:p>
        </p:txBody>
      </p:sp>
      <p:sp>
        <p:nvSpPr>
          <p:cNvPr id="3" name="Content Placeholder 2"/>
          <p:cNvSpPr>
            <a:spLocks noGrp="1"/>
          </p:cNvSpPr>
          <p:nvPr>
            <p:ph idx="1"/>
          </p:nvPr>
        </p:nvSpPr>
        <p:spPr>
          <a:xfrm>
            <a:off x="457200" y="1577340"/>
            <a:ext cx="8229600" cy="4525963"/>
          </a:xfrm>
        </p:spPr>
        <p:txBody>
          <a:bodyPr/>
          <a:lstStyle/>
          <a:p>
            <a:r>
              <a:rPr lang="en-US" sz="2400" dirty="0"/>
              <a:t>A finite state automaton can be described by a state transition table with |Q| rows and |</a:t>
            </a:r>
            <a:r>
              <a:rPr lang="en-US" sz="2400" dirty="0" err="1"/>
              <a:t>Σ</a:t>
            </a:r>
            <a:r>
              <a:rPr lang="en-US" sz="2400" dirty="0"/>
              <a:t>| columns</a:t>
            </a:r>
          </a:p>
          <a:p>
            <a:r>
              <a:rPr lang="en-US" sz="2400" dirty="0"/>
              <a:t>Rows are labelled with state names and columns with input letters</a:t>
            </a:r>
          </a:p>
          <a:p>
            <a:r>
              <a:rPr lang="en-US" sz="2400" dirty="0"/>
              <a:t>The start state has some indicator, e.g., a greater than sign (&gt;q) and each final state has some indicator, e.g., an underscore (</a:t>
            </a:r>
            <a:r>
              <a:rPr lang="en-US" sz="2400" u="sng" dirty="0"/>
              <a:t>f</a:t>
            </a:r>
            <a:r>
              <a:rPr lang="en-US" sz="2400" dirty="0"/>
              <a:t>)</a:t>
            </a:r>
          </a:p>
          <a:p>
            <a:r>
              <a:rPr lang="en-US" sz="2400" dirty="0"/>
              <a:t>The entry in row q, column a, contains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t>
            </a:r>
            <a:r>
              <a:rPr lang="en-US" sz="2400" dirty="0" err="1">
                <a:ea typeface="Symbol" charset="2"/>
                <a:cs typeface="Symbol" charset="2"/>
              </a:rPr>
              <a:t>a</a:t>
            </a:r>
            <a:r>
              <a:rPr lang="en-US" sz="2400" dirty="0">
                <a:latin typeface="Arial" charset="0"/>
                <a:ea typeface="MS PGothic" charset="0"/>
              </a:rPr>
              <a:t>)</a:t>
            </a:r>
          </a:p>
          <a:p>
            <a:r>
              <a:rPr lang="en-US" sz="2400" dirty="0">
                <a:latin typeface="Arial" charset="0"/>
                <a:ea typeface="MS PGothic" charset="0"/>
              </a:rPr>
              <a:t>In general we will use state diagrams, but transition tables are useful in some cases (state minimization)</a:t>
            </a:r>
          </a:p>
          <a:p>
            <a:endParaRPr lang="en-US" sz="2400" dirty="0"/>
          </a:p>
        </p:txBody>
      </p:sp>
      <p:sp>
        <p:nvSpPr>
          <p:cNvPr id="4" name="Date Placeholder 3"/>
          <p:cNvSpPr>
            <a:spLocks noGrp="1"/>
          </p:cNvSpPr>
          <p:nvPr>
            <p:ph type="dt" sz="half" idx="10"/>
          </p:nvPr>
        </p:nvSpPr>
        <p:spPr/>
        <p:txBody>
          <a:bodyPr/>
          <a:lstStyle/>
          <a:p>
            <a:fld id="{E879F58F-B162-2842-A4C4-99B09B077C58}"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56</a:t>
            </a:fld>
            <a:endParaRPr lang="en-US"/>
          </a:p>
        </p:txBody>
      </p:sp>
      <p:sp>
        <p:nvSpPr>
          <p:cNvPr id="7" name="Footer Placeholder 4">
            <a:extLst>
              <a:ext uri="{FF2B5EF4-FFF2-40B4-BE49-F238E27FC236}">
                <a16:creationId xmlns:a16="http://schemas.microsoft.com/office/drawing/2014/main" id="{148C6A1F-CBE7-BC48-B0F8-836738A7F80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063178559"/>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3219" name="Rectangle 3"/>
          <p:cNvSpPr>
            <a:spLocks noGrp="1" noChangeArrowheads="1"/>
          </p:cNvSpPr>
          <p:nvPr>
            <p:ph idx="1"/>
          </p:nvPr>
        </p:nvSpPr>
        <p:spPr/>
        <p:txBody>
          <a:bodyPr/>
          <a:lstStyle/>
          <a:p>
            <a:pPr eaLnBrk="1" hangingPunct="1">
              <a:buFont typeface="Times" pitchFamily="-108" charset="0"/>
              <a:buNone/>
              <a:defRPr/>
            </a:pPr>
            <a:r>
              <a:rPr lang="en-US" sz="2400" b="1" dirty="0"/>
              <a:t>The witness could be nothing, or Yes.</a:t>
            </a:r>
          </a:p>
          <a:p>
            <a:pPr lvl="2" eaLnBrk="1" hangingPunct="1">
              <a:buFont typeface="Times" pitchFamily="-108" charset="0"/>
              <a:buNone/>
              <a:defRPr/>
            </a:pPr>
            <a:r>
              <a:rPr lang="en-US" b="1" dirty="0"/>
              <a:t>	But that's not good enough - we don't know of a polynomial algorithm for graph coloring.</a:t>
            </a:r>
          </a:p>
          <a:p>
            <a:pPr eaLnBrk="1" hangingPunct="1">
              <a:buFont typeface="Times" pitchFamily="-108" charset="0"/>
              <a:buNone/>
              <a:defRPr/>
            </a:pPr>
            <a:r>
              <a:rPr lang="en-US" sz="2400" b="1" dirty="0"/>
              <a:t>It could be "vertex 10 is colored Red." </a:t>
            </a:r>
          </a:p>
          <a:p>
            <a:pPr lvl="2" eaLnBrk="1" hangingPunct="1">
              <a:buFont typeface="Times" pitchFamily="-108" charset="0"/>
              <a:buNone/>
              <a:defRPr/>
            </a:pPr>
            <a:r>
              <a:rPr lang="en-US" b="1" dirty="0"/>
              <a:t>	That's not good enough either.  Any single vertex can be colored any color we want.</a:t>
            </a:r>
          </a:p>
          <a:p>
            <a:pPr eaLnBrk="1" hangingPunct="1">
              <a:buFont typeface="Times" pitchFamily="-108" charset="0"/>
              <a:buNone/>
              <a:defRPr/>
            </a:pPr>
            <a:r>
              <a:rPr lang="en-US" sz="2400" b="1" dirty="0"/>
              <a:t>It could be a color assigned to each vertex. </a:t>
            </a:r>
          </a:p>
          <a:p>
            <a:pPr lvl="2" eaLnBrk="1" hangingPunct="1">
              <a:buFont typeface="Times" pitchFamily="-108" charset="0"/>
              <a:buNone/>
              <a:defRPr/>
            </a:pPr>
            <a:r>
              <a:rPr lang="en-US" b="1" dirty="0"/>
              <a:t>	That would work, because we can verify its validity in polynomial time, and we can conclude the correct answer of Yes.</a:t>
            </a:r>
          </a:p>
        </p:txBody>
      </p:sp>
      <p:sp>
        <p:nvSpPr>
          <p:cNvPr id="4" name="Date Placeholder 3">
            <a:extLst>
              <a:ext uri="{FF2B5EF4-FFF2-40B4-BE49-F238E27FC236}">
                <a16:creationId xmlns:a16="http://schemas.microsoft.com/office/drawing/2014/main" id="{87E3AA5D-BAA6-E742-BBAF-DF1D841A192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CA0B27C-8FB6-5149-A043-BDC4BAFD3D91}"/>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07247A52-C5D9-604D-A426-9ED9D9DF5C5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560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66422626"/>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4243" name="Rectangle 3"/>
          <p:cNvSpPr>
            <a:spLocks noGrp="1" noChangeArrowheads="1"/>
          </p:cNvSpPr>
          <p:nvPr>
            <p:ph idx="1"/>
          </p:nvPr>
        </p:nvSpPr>
        <p:spPr/>
        <p:txBody>
          <a:bodyPr/>
          <a:lstStyle/>
          <a:p>
            <a:pPr eaLnBrk="1" hangingPunct="1">
              <a:lnSpc>
                <a:spcPct val="90000"/>
              </a:lnSpc>
              <a:buFont typeface="Times" pitchFamily="-108" charset="0"/>
              <a:buNone/>
              <a:defRPr/>
            </a:pPr>
            <a:r>
              <a:rPr lang="en-US" sz="2400" b="1" dirty="0"/>
              <a:t>What if it was a color for all vertices but one?</a:t>
            </a:r>
          </a:p>
          <a:p>
            <a:pPr marL="911225" lvl="2" indent="3175" eaLnBrk="1" hangingPunct="1">
              <a:lnSpc>
                <a:spcPct val="90000"/>
              </a:lnSpc>
              <a:buFont typeface="Times" pitchFamily="-108" charset="0"/>
              <a:buNone/>
              <a:defRPr/>
            </a:pPr>
            <a:r>
              <a:rPr lang="en-US" b="1" dirty="0"/>
              <a:t>That also is enough. We can verify the correctness of the n-1 given to us, then we can verify that the one uncolored vertex can be colored with a color not on any neighbor, and that the total is not more than k.</a:t>
            </a:r>
          </a:p>
          <a:p>
            <a:pPr eaLnBrk="1" hangingPunct="1">
              <a:lnSpc>
                <a:spcPct val="90000"/>
              </a:lnSpc>
              <a:buFont typeface="Times" pitchFamily="-108" charset="0"/>
              <a:buNone/>
              <a:defRPr/>
            </a:pPr>
            <a:r>
              <a:rPr lang="en-US" sz="2400" b="1" dirty="0"/>
              <a:t>What if all but 2, 3, or 20 vertices are colored</a:t>
            </a:r>
          </a:p>
          <a:p>
            <a:pPr lvl="2" eaLnBrk="1" hangingPunct="1">
              <a:lnSpc>
                <a:spcPct val="90000"/>
              </a:lnSpc>
              <a:buFont typeface="Times" pitchFamily="-108" charset="0"/>
              <a:buNone/>
              <a:defRPr/>
            </a:pPr>
            <a:r>
              <a:rPr lang="en-US" b="1" dirty="0"/>
              <a:t>All are valid witnesses.</a:t>
            </a:r>
          </a:p>
          <a:p>
            <a:pPr eaLnBrk="1" hangingPunct="1">
              <a:lnSpc>
                <a:spcPct val="90000"/>
              </a:lnSpc>
              <a:buFont typeface="Times" pitchFamily="-108" charset="0"/>
              <a:buNone/>
              <a:defRPr/>
            </a:pPr>
            <a:r>
              <a:rPr lang="en-US" sz="2400" b="1" dirty="0"/>
              <a:t>What if half the vertices are colored? </a:t>
            </a:r>
          </a:p>
          <a:p>
            <a:pPr marL="911225" lvl="2" indent="3175" eaLnBrk="1" hangingPunct="1">
              <a:lnSpc>
                <a:spcPct val="90000"/>
              </a:lnSpc>
              <a:buFont typeface="Times" pitchFamily="-108" charset="0"/>
              <a:buNone/>
              <a:defRPr/>
            </a:pPr>
            <a:r>
              <a:rPr lang="en-US" b="1" dirty="0"/>
              <a:t>Usually,  No. There's not enough information. Sure, we can check that what is given to us is properly colored, but we don't know how to "finish it off."</a:t>
            </a:r>
          </a:p>
        </p:txBody>
      </p:sp>
      <p:sp>
        <p:nvSpPr>
          <p:cNvPr id="4" name="Date Placeholder 3">
            <a:extLst>
              <a:ext uri="{FF2B5EF4-FFF2-40B4-BE49-F238E27FC236}">
                <a16:creationId xmlns:a16="http://schemas.microsoft.com/office/drawing/2014/main" id="{13DFD7A7-2766-6C41-AB3A-A15D47DCA07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6E9CA03-9B8D-AF43-91EB-98E7C0511707}"/>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BB125DF1-D61B-EE49-9DFB-8624CC2957F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561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85968401"/>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5267" name="Rectangle 3"/>
          <p:cNvSpPr>
            <a:spLocks noGrp="1" noChangeArrowheads="1"/>
          </p:cNvSpPr>
          <p:nvPr>
            <p:ph idx="1"/>
          </p:nvPr>
        </p:nvSpPr>
        <p:spPr/>
        <p:txBody>
          <a:bodyPr/>
          <a:lstStyle/>
          <a:p>
            <a:pPr eaLnBrk="1" hangingPunct="1">
              <a:buFont typeface="Times" pitchFamily="-108" charset="0"/>
              <a:buNone/>
              <a:defRPr/>
            </a:pPr>
            <a:r>
              <a:rPr lang="en-US" sz="2400" b="1" dirty="0"/>
              <a:t>	</a:t>
            </a:r>
            <a:r>
              <a:rPr lang="en-US" b="1" dirty="0"/>
              <a:t>An interesting question: For a given problem, what are the limits to what can be provided that still allows a polynomial verification?</a:t>
            </a:r>
          </a:p>
        </p:txBody>
      </p:sp>
      <p:sp>
        <p:nvSpPr>
          <p:cNvPr id="4" name="Date Placeholder 3">
            <a:extLst>
              <a:ext uri="{FF2B5EF4-FFF2-40B4-BE49-F238E27FC236}">
                <a16:creationId xmlns:a16="http://schemas.microsoft.com/office/drawing/2014/main" id="{D067C684-31D0-AC44-B5B8-9B7F37F59A7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057736E-67B1-9A49-8A20-F7DB38A7C028}"/>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5720C0A4-950E-B243-A13E-53C7A478394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562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93918011"/>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a:t>
            </a:r>
          </a:p>
        </p:txBody>
      </p:sp>
      <p:sp>
        <p:nvSpPr>
          <p:cNvPr id="396291" name="Rectangle 3"/>
          <p:cNvSpPr>
            <a:spLocks noGrp="1" noChangeArrowheads="1"/>
          </p:cNvSpPr>
          <p:nvPr>
            <p:ph idx="1"/>
          </p:nvPr>
        </p:nvSpPr>
        <p:spPr/>
        <p:txBody>
          <a:bodyPr/>
          <a:lstStyle/>
          <a:p>
            <a:pPr marL="0" indent="0" eaLnBrk="1" hangingPunct="1">
              <a:buFont typeface="Times" charset="0"/>
              <a:buNone/>
              <a:defRPr/>
            </a:pPr>
            <a:r>
              <a:rPr lang="en-US" sz="2800" b="1" dirty="0"/>
              <a:t>A major question remains: Do we have, in NDTMs, a model of computation that solves all deterministic exponential (DE) problems in polynomial time (nondeterministic polynomial time)??</a:t>
            </a:r>
          </a:p>
          <a:p>
            <a:pPr marL="0" indent="0" eaLnBrk="1" hangingPunct="1">
              <a:buFont typeface="Times" charset="0"/>
              <a:buChar char="•"/>
              <a:defRPr/>
            </a:pPr>
            <a:endParaRPr lang="en-US" sz="2800" b="1" dirty="0"/>
          </a:p>
          <a:p>
            <a:pPr marL="0" indent="0" eaLnBrk="1" hangingPunct="1">
              <a:buFont typeface="Times" charset="0"/>
              <a:buNone/>
              <a:defRPr/>
            </a:pPr>
            <a:r>
              <a:rPr lang="en-US" sz="2800" b="1" dirty="0"/>
              <a:t>It definitely solves some problems we </a:t>
            </a:r>
            <a:r>
              <a:rPr lang="en-US" sz="2800" b="1" i="1" dirty="0"/>
              <a:t>think</a:t>
            </a:r>
            <a:r>
              <a:rPr lang="en-US" sz="2800" b="1" dirty="0"/>
              <a:t> are DE in nondeterministic polynomial time.</a:t>
            </a:r>
          </a:p>
        </p:txBody>
      </p:sp>
      <p:sp>
        <p:nvSpPr>
          <p:cNvPr id="4" name="Date Placeholder 3">
            <a:extLst>
              <a:ext uri="{FF2B5EF4-FFF2-40B4-BE49-F238E27FC236}">
                <a16:creationId xmlns:a16="http://schemas.microsoft.com/office/drawing/2014/main" id="{E51E6465-D9FE-E04F-8AB0-72281A81470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C136DBD-BAAF-DA4A-B8A3-1C306D9A16A7}"/>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B040A35F-20BC-B647-BB69-6C88466044A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563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92249019"/>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a:t>
            </a:r>
          </a:p>
        </p:txBody>
      </p:sp>
      <p:sp>
        <p:nvSpPr>
          <p:cNvPr id="39731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800" b="1" dirty="0"/>
              <a:t>But, so far, all problems that have been </a:t>
            </a:r>
            <a:r>
              <a:rPr lang="en-US" sz="2800" b="1" u="sng" dirty="0"/>
              <a:t>proven</a:t>
            </a:r>
            <a:r>
              <a:rPr lang="en-US" sz="2800" b="1" dirty="0"/>
              <a:t> to require deterministic exponential time also require nondeterministic exponential time.</a:t>
            </a:r>
          </a:p>
          <a:p>
            <a:pPr marL="0" indent="0" eaLnBrk="1" hangingPunct="1">
              <a:lnSpc>
                <a:spcPct val="90000"/>
              </a:lnSpc>
              <a:buFont typeface="Times" charset="0"/>
              <a:buChar char="•"/>
              <a:defRPr/>
            </a:pPr>
            <a:endParaRPr lang="en-US" sz="2800" b="1" dirty="0"/>
          </a:p>
          <a:p>
            <a:pPr marL="0" indent="0" eaLnBrk="1" hangingPunct="1">
              <a:lnSpc>
                <a:spcPct val="90000"/>
              </a:lnSpc>
              <a:buFont typeface="Times" charset="0"/>
              <a:buNone/>
              <a:defRPr/>
            </a:pPr>
            <a:r>
              <a:rPr lang="en-US" sz="2800" b="1" dirty="0"/>
              <a:t>So, the jury is still out. In the meantime, NDTMs are still valuable, because they might identify a larger class of problems than does a deterministic TM - the set of decision problems for which Yes instances can be verified in polynomial time.</a:t>
            </a:r>
          </a:p>
          <a:p>
            <a:pPr eaLnBrk="1" hangingPunct="1">
              <a:lnSpc>
                <a:spcPct val="90000"/>
              </a:lnSpc>
              <a:buFont typeface="Times" charset="0"/>
              <a:buChar char="•"/>
              <a:defRPr/>
            </a:pPr>
            <a:endParaRPr lang="en-US" sz="3600" dirty="0"/>
          </a:p>
        </p:txBody>
      </p:sp>
      <p:sp>
        <p:nvSpPr>
          <p:cNvPr id="4" name="Date Placeholder 3">
            <a:extLst>
              <a:ext uri="{FF2B5EF4-FFF2-40B4-BE49-F238E27FC236}">
                <a16:creationId xmlns:a16="http://schemas.microsoft.com/office/drawing/2014/main" id="{B2150DD3-D1F1-5749-A75E-1A6C8914BC7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4E5BB64-59A7-B34E-9CE3-D1F418F2B64C}"/>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A25322CF-888D-264D-B6D8-830C7F8A4F0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564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88203664"/>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398339" name="Rectangle 3"/>
          <p:cNvSpPr>
            <a:spLocks noGrp="1" noChangeArrowheads="1"/>
          </p:cNvSpPr>
          <p:nvPr>
            <p:ph idx="1"/>
          </p:nvPr>
        </p:nvSpPr>
        <p:spPr>
          <a:effectLst>
            <a:outerShdw blurRad="63500" dist="12699" dir="5100221" algn="ctr" rotWithShape="0">
              <a:srgbClr val="FFFFFF">
                <a:alpha val="75000"/>
              </a:srgbClr>
            </a:outerShdw>
          </a:effectLst>
        </p:spPr>
        <p:txBody>
          <a:bodyPr/>
          <a:lstStyle/>
          <a:p>
            <a:pPr marL="0" indent="0" algn="l" eaLnBrk="1" hangingPunct="1">
              <a:buFont typeface="Times" charset="0"/>
              <a:buNone/>
              <a:defRPr/>
            </a:pPr>
            <a:r>
              <a:rPr lang="en-US" sz="2400" b="1" dirty="0"/>
              <a:t>We now begin to discuss several different classes of problems. The first two will be: </a:t>
            </a:r>
          </a:p>
          <a:p>
            <a:pPr marL="0" indent="0" algn="l" eaLnBrk="1" hangingPunct="1">
              <a:buFont typeface="Times" charset="0"/>
              <a:buNone/>
              <a:defRPr/>
            </a:pPr>
            <a:endParaRPr lang="en-US" sz="2400" b="1" dirty="0"/>
          </a:p>
          <a:p>
            <a:pPr marL="0" indent="0" algn="l" eaLnBrk="1" hangingPunct="1">
              <a:buFont typeface="Times" charset="0"/>
              <a:buNone/>
              <a:defRPr/>
            </a:pPr>
            <a:r>
              <a:rPr lang="en-US" sz="2400" b="1" dirty="0"/>
              <a:t>	NP 		'Nondeterministic' Polynomial</a:t>
            </a:r>
          </a:p>
          <a:p>
            <a:pPr marL="0" indent="0" algn="l" eaLnBrk="1" hangingPunct="1">
              <a:buFont typeface="Times" charset="0"/>
              <a:buNone/>
              <a:defRPr/>
            </a:pPr>
            <a:r>
              <a:rPr lang="en-US" sz="2400" b="1" dirty="0"/>
              <a:t>	P   		'Deterministic' Polynomial,</a:t>
            </a:r>
          </a:p>
          <a:p>
            <a:pPr marL="0" indent="0" algn="l" eaLnBrk="1" hangingPunct="1">
              <a:buFont typeface="Times" charset="0"/>
              <a:buNone/>
              <a:defRPr/>
            </a:pPr>
            <a:r>
              <a:rPr lang="en-US" sz="2400" b="1" dirty="0"/>
              <a:t> 			The 'easiest' problems in NP</a:t>
            </a:r>
          </a:p>
          <a:p>
            <a:pPr marL="0" indent="0" algn="l" eaLnBrk="1" hangingPunct="1">
              <a:buFont typeface="Times" charset="0"/>
              <a:buNone/>
              <a:defRPr/>
            </a:pPr>
            <a:endParaRPr lang="en-US" sz="2400" b="1" dirty="0"/>
          </a:p>
          <a:p>
            <a:pPr marL="0" indent="0" algn="l" eaLnBrk="1" hangingPunct="1">
              <a:buFont typeface="Times" charset="0"/>
              <a:buNone/>
              <a:defRPr/>
            </a:pPr>
            <a:r>
              <a:rPr lang="en-US" sz="2400" b="1" dirty="0"/>
              <a:t>Their definitions are rooted in the depths of Computability Theory as just described, but it is worth repeating some of it in the next few slides.</a:t>
            </a:r>
          </a:p>
        </p:txBody>
      </p:sp>
      <p:sp>
        <p:nvSpPr>
          <p:cNvPr id="4" name="Date Placeholder 3">
            <a:extLst>
              <a:ext uri="{FF2B5EF4-FFF2-40B4-BE49-F238E27FC236}">
                <a16:creationId xmlns:a16="http://schemas.microsoft.com/office/drawing/2014/main" id="{F78CD602-21FE-7644-95ED-DAE5B7F04D7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E28CE9C-4238-5748-92CB-0808094607FF}"/>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9876E143-AC1C-CA4F-A2CA-CDA653CC4EB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565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0794910"/>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399363" name="Rectangle 3"/>
          <p:cNvSpPr>
            <a:spLocks noGrp="1" noChangeArrowheads="1"/>
          </p:cNvSpPr>
          <p:nvPr>
            <p:ph idx="1"/>
          </p:nvPr>
        </p:nvSpPr>
        <p:spPr/>
        <p:txBody>
          <a:bodyPr/>
          <a:lstStyle/>
          <a:p>
            <a:pPr marL="0" indent="0" eaLnBrk="1" hangingPunct="1">
              <a:buFont typeface="Times" charset="0"/>
              <a:buNone/>
              <a:defRPr/>
            </a:pPr>
            <a:r>
              <a:rPr lang="en-US" sz="2400" b="1" dirty="0"/>
              <a:t>We assume knowledge of Deterministic and Nondeterministic Turing Machines. (DTM's and NDTM's)</a:t>
            </a:r>
          </a:p>
          <a:p>
            <a:pPr marL="0" indent="0" eaLnBrk="1" hangingPunct="1">
              <a:buFont typeface="Times" charset="0"/>
              <a:buChar char="•"/>
              <a:defRPr/>
            </a:pPr>
            <a:endParaRPr lang="en-US" sz="2400" b="1" dirty="0"/>
          </a:p>
          <a:p>
            <a:pPr marL="0" indent="0" eaLnBrk="1" hangingPunct="1">
              <a:buFont typeface="Times" charset="0"/>
              <a:buNone/>
              <a:defRPr/>
            </a:pPr>
            <a:r>
              <a:rPr lang="en-US" sz="2400" b="1" dirty="0"/>
              <a:t>The only use in life of a NDTM is to scan a string of characters X and proceed by state transitions until an 'accept' state is entered.</a:t>
            </a:r>
          </a:p>
          <a:p>
            <a:pPr marL="0" indent="0" eaLnBrk="1" hangingPunct="1">
              <a:buFont typeface="Times" charset="0"/>
              <a:buChar char="•"/>
              <a:defRPr/>
            </a:pPr>
            <a:endParaRPr lang="en-US" sz="2400" b="1" dirty="0"/>
          </a:p>
          <a:p>
            <a:pPr marL="0" indent="0" eaLnBrk="1" hangingPunct="1">
              <a:buFont typeface="Times" charset="0"/>
              <a:buNone/>
              <a:defRPr/>
            </a:pPr>
            <a:r>
              <a:rPr lang="en-US" sz="2400" b="1" dirty="0"/>
              <a:t>X </a:t>
            </a:r>
            <a:r>
              <a:rPr lang="en-US" sz="2400" b="1" u="sng" dirty="0"/>
              <a:t>must</a:t>
            </a:r>
            <a:r>
              <a:rPr lang="en-US" sz="2400" b="1" dirty="0"/>
              <a:t> be in the language the NDTM is designed to recognize. Otherwise, it blows up!!</a:t>
            </a:r>
          </a:p>
        </p:txBody>
      </p:sp>
      <p:sp>
        <p:nvSpPr>
          <p:cNvPr id="4" name="Date Placeholder 3">
            <a:extLst>
              <a:ext uri="{FF2B5EF4-FFF2-40B4-BE49-F238E27FC236}">
                <a16:creationId xmlns:a16="http://schemas.microsoft.com/office/drawing/2014/main" id="{17B9600D-A398-DA48-AE25-EE1C58E77EE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D3DA394-6054-5F46-A72A-31C789828431}"/>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BD263983-C352-1947-84F1-541905A4F75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566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05565935"/>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400387" name="Rectangle 3"/>
          <p:cNvSpPr>
            <a:spLocks noGrp="1" noChangeArrowheads="1"/>
          </p:cNvSpPr>
          <p:nvPr>
            <p:ph idx="1"/>
          </p:nvPr>
        </p:nvSpPr>
        <p:spPr/>
        <p:txBody>
          <a:bodyPr/>
          <a:lstStyle/>
          <a:p>
            <a:pPr marL="0" indent="0" eaLnBrk="1" hangingPunct="1">
              <a:buFont typeface="Times" charset="0"/>
              <a:buNone/>
              <a:defRPr/>
            </a:pPr>
            <a:r>
              <a:rPr lang="en-US" sz="2800" b="1" dirty="0"/>
              <a:t>So, what good is it? </a:t>
            </a:r>
          </a:p>
          <a:p>
            <a:pPr marL="0" indent="0" eaLnBrk="1" hangingPunct="1">
              <a:buFont typeface="Times" charset="0"/>
              <a:buNone/>
              <a:defRPr/>
            </a:pPr>
            <a:endParaRPr lang="en-US" sz="2800" b="1" dirty="0"/>
          </a:p>
          <a:p>
            <a:pPr marL="0" indent="0" eaLnBrk="1" hangingPunct="1">
              <a:buFont typeface="Times" charset="0"/>
              <a:buNone/>
              <a:defRPr/>
            </a:pPr>
            <a:r>
              <a:rPr lang="en-US" sz="2800" b="1" dirty="0"/>
              <a:t>We can count the number of transitions on the shortest path (elapsed time) to the accept state!!!</a:t>
            </a:r>
          </a:p>
          <a:p>
            <a:pPr marL="0" indent="0" eaLnBrk="1" hangingPunct="1">
              <a:buFont typeface="Times" charset="0"/>
              <a:buNone/>
              <a:defRPr/>
            </a:pPr>
            <a:r>
              <a:rPr lang="en-US" sz="2800" b="1" dirty="0"/>
              <a:t>	</a:t>
            </a:r>
          </a:p>
          <a:p>
            <a:pPr marL="0" indent="0" eaLnBrk="1" hangingPunct="1">
              <a:buFont typeface="Times" charset="0"/>
              <a:buNone/>
              <a:defRPr/>
            </a:pPr>
            <a:r>
              <a:rPr lang="en-US" sz="2800" b="1" dirty="0"/>
              <a:t>If there is a constant k for which the number of transitions is at most |</a:t>
            </a:r>
            <a:r>
              <a:rPr lang="en-US" sz="2800" b="1" dirty="0" err="1"/>
              <a:t>X|</a:t>
            </a:r>
            <a:r>
              <a:rPr lang="en-US" sz="2800" b="1" baseline="30000" dirty="0" err="1"/>
              <a:t>k</a:t>
            </a:r>
            <a:r>
              <a:rPr lang="en-US" sz="2800" b="1" dirty="0"/>
              <a:t>, then the language is said to be 'nondeterministic polynomial.'</a:t>
            </a:r>
          </a:p>
          <a:p>
            <a:pPr eaLnBrk="1" hangingPunct="1">
              <a:buFont typeface="Times" charset="0"/>
              <a:buChar char="•"/>
              <a:defRPr/>
            </a:pPr>
            <a:endParaRPr lang="en-US" sz="2000" b="1" dirty="0"/>
          </a:p>
        </p:txBody>
      </p:sp>
      <p:sp>
        <p:nvSpPr>
          <p:cNvPr id="4" name="Date Placeholder 3">
            <a:extLst>
              <a:ext uri="{FF2B5EF4-FFF2-40B4-BE49-F238E27FC236}">
                <a16:creationId xmlns:a16="http://schemas.microsoft.com/office/drawing/2014/main" id="{E800FAEB-1A38-BF4A-BE8C-093B20B16B1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AA2D17C-4806-6743-9C5F-ECC7A2A42326}"/>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073278CB-38E5-6642-ABA1-F16F2F7D6E4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567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47739929"/>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401411" name="Rectangle 3"/>
          <p:cNvSpPr>
            <a:spLocks noGrp="1" noChangeArrowheads="1"/>
          </p:cNvSpPr>
          <p:nvPr>
            <p:ph idx="1"/>
          </p:nvPr>
        </p:nvSpPr>
        <p:spPr/>
        <p:txBody>
          <a:bodyPr/>
          <a:lstStyle/>
          <a:p>
            <a:pPr marL="0" indent="0" eaLnBrk="1" hangingPunct="1">
              <a:buFont typeface="Times" charset="0"/>
              <a:buNone/>
              <a:defRPr/>
            </a:pPr>
            <a:r>
              <a:rPr lang="en-US" sz="2000" b="1" dirty="0"/>
              <a:t>The subset of YES instances of the set of instances of a decision problem, as we have described them above, is a language.</a:t>
            </a:r>
          </a:p>
          <a:p>
            <a:pPr marL="0" lvl="1" indent="0" eaLnBrk="1" hangingPunct="1">
              <a:buFont typeface="Times" charset="0"/>
              <a:buNone/>
              <a:defRPr/>
            </a:pPr>
            <a:endParaRPr lang="en-US" sz="2000" b="1" dirty="0"/>
          </a:p>
          <a:p>
            <a:pPr marL="0" lvl="1" indent="0" eaLnBrk="1" hangingPunct="1">
              <a:buFont typeface="Times" charset="0"/>
              <a:buNone/>
              <a:defRPr/>
            </a:pPr>
            <a:r>
              <a:rPr lang="en-US" sz="2000" b="1" dirty="0"/>
              <a:t>When given an instance, we want to know that it is in the subset of Yes instances. (All answers to Yes instances look alike - we don't care which one we get or how it was obtained).</a:t>
            </a:r>
          </a:p>
          <a:p>
            <a:pPr marL="0" lvl="1" indent="0" eaLnBrk="1" hangingPunct="1">
              <a:buNone/>
              <a:defRPr/>
            </a:pPr>
            <a:endParaRPr lang="en-US" sz="2000" b="1" dirty="0"/>
          </a:p>
          <a:p>
            <a:pPr marL="0" lvl="1" indent="0" eaLnBrk="1" hangingPunct="1">
              <a:buFont typeface="Times" charset="0"/>
              <a:buNone/>
              <a:defRPr/>
            </a:pPr>
            <a:r>
              <a:rPr lang="en-US" sz="2000" b="1" dirty="0"/>
              <a:t>This begs the question "What about the No instances?"</a:t>
            </a:r>
          </a:p>
          <a:p>
            <a:pPr marL="0" lvl="1" indent="0" eaLnBrk="1" hangingPunct="1">
              <a:buFont typeface="Times" charset="0"/>
              <a:buChar char="•"/>
              <a:defRPr/>
            </a:pPr>
            <a:endParaRPr lang="en-US" sz="2000" b="1" dirty="0"/>
          </a:p>
          <a:p>
            <a:pPr marL="0" lvl="1" indent="0" eaLnBrk="1" hangingPunct="1">
              <a:buFont typeface="Times" charset="0"/>
              <a:buNone/>
              <a:defRPr/>
            </a:pPr>
            <a:r>
              <a:rPr lang="en-US" sz="2000" b="1" dirty="0"/>
              <a:t>The answer is that we will get to them later. (They will actually form another class of problems.)</a:t>
            </a:r>
          </a:p>
        </p:txBody>
      </p:sp>
      <p:sp>
        <p:nvSpPr>
          <p:cNvPr id="4" name="Date Placeholder 3">
            <a:extLst>
              <a:ext uri="{FF2B5EF4-FFF2-40B4-BE49-F238E27FC236}">
                <a16:creationId xmlns:a16="http://schemas.microsoft.com/office/drawing/2014/main" id="{A9BB6574-871D-C04D-928B-E05048D1CCF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76243E4-E361-EF42-B7C1-EE67D5A0B105}"/>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BD53D940-A463-D64F-8F1E-FDECDB10887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568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42496616"/>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40243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200" b="1" dirty="0"/>
              <a:t>This actually defines our first Class, NP, the set of decision problems whose Yes instances can be solved by a Nondeterministic Turing Machine in polynomial time.</a:t>
            </a:r>
          </a:p>
          <a:p>
            <a:pPr marL="0" indent="0" eaLnBrk="1" hangingPunct="1">
              <a:lnSpc>
                <a:spcPct val="90000"/>
              </a:lnSpc>
              <a:buFont typeface="Times" charset="0"/>
              <a:buChar char="•"/>
              <a:defRPr/>
            </a:pPr>
            <a:endParaRPr lang="en-US" sz="2200" b="1" dirty="0"/>
          </a:p>
          <a:p>
            <a:pPr marL="0" indent="0" eaLnBrk="1" hangingPunct="1">
              <a:lnSpc>
                <a:spcPct val="90000"/>
              </a:lnSpc>
              <a:buFont typeface="Times" charset="0"/>
              <a:buNone/>
              <a:defRPr/>
            </a:pPr>
            <a:r>
              <a:rPr lang="en-US" sz="2200" b="1" dirty="0"/>
              <a:t>That knowledge is not of much use!! We still don't know how to tell (easily) if a problem is in NP. And, that's our goal.</a:t>
            </a:r>
          </a:p>
          <a:p>
            <a:pPr marL="0" indent="0" eaLnBrk="1" hangingPunct="1">
              <a:lnSpc>
                <a:spcPct val="90000"/>
              </a:lnSpc>
              <a:buFont typeface="Times" charset="0"/>
              <a:buChar char="•"/>
              <a:defRPr/>
            </a:pPr>
            <a:endParaRPr lang="en-US" sz="2200" b="1" dirty="0"/>
          </a:p>
          <a:p>
            <a:pPr marL="0" indent="0" eaLnBrk="1" hangingPunct="1">
              <a:lnSpc>
                <a:spcPct val="90000"/>
              </a:lnSpc>
              <a:buFont typeface="Times" charset="0"/>
              <a:buNone/>
              <a:defRPr/>
            </a:pPr>
            <a:r>
              <a:rPr lang="en-US" sz="2200" b="1" dirty="0"/>
              <a:t>Fortunately, all we are doing with a NDTM is tracing the correct path to the accept state. Since all we are interested in doing is counting its length, if someone just gave us the correct path and we followed it, we could learn the same thing - how long it is.</a:t>
            </a:r>
          </a:p>
        </p:txBody>
      </p:sp>
      <p:sp>
        <p:nvSpPr>
          <p:cNvPr id="4" name="Date Placeholder 3">
            <a:extLst>
              <a:ext uri="{FF2B5EF4-FFF2-40B4-BE49-F238E27FC236}">
                <a16:creationId xmlns:a16="http://schemas.microsoft.com/office/drawing/2014/main" id="{E37FF481-2D27-7B46-8FC4-CA0D774D3AA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154633C-E481-744F-8EB1-133AE21DA7FE}"/>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FBF4E2DB-E822-9748-AF3F-3FEB502BADA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569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72505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a:extLst>
              <a:ext uri="{FF2B5EF4-FFF2-40B4-BE49-F238E27FC236}">
                <a16:creationId xmlns:a16="http://schemas.microsoft.com/office/drawing/2014/main" id="{2378C00F-E4E0-2346-B8E8-F47EA74F579A}"/>
              </a:ext>
            </a:extLst>
          </p:cNvPr>
          <p:cNvSpPr/>
          <p:nvPr/>
        </p:nvSpPr>
        <p:spPr bwMode="auto">
          <a:xfrm>
            <a:off x="722259" y="1741431"/>
            <a:ext cx="703042" cy="449892"/>
          </a:xfrm>
          <a:prstGeom prst="rightArrow">
            <a:avLst>
              <a:gd name="adj1" fmla="val 50000"/>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 name="Title 1"/>
          <p:cNvSpPr>
            <a:spLocks noGrp="1"/>
          </p:cNvSpPr>
          <p:nvPr>
            <p:ph type="title"/>
          </p:nvPr>
        </p:nvSpPr>
        <p:spPr/>
        <p:txBody>
          <a:bodyPr/>
          <a:lstStyle/>
          <a:p>
            <a:r>
              <a:rPr lang="en-US" dirty="0"/>
              <a:t>Sample DFA # 4</a:t>
            </a:r>
          </a:p>
        </p:txBody>
      </p:sp>
      <p:sp>
        <p:nvSpPr>
          <p:cNvPr id="4" name="Date Placeholder 3"/>
          <p:cNvSpPr>
            <a:spLocks noGrp="1"/>
          </p:cNvSpPr>
          <p:nvPr>
            <p:ph type="dt" sz="half" idx="10"/>
          </p:nvPr>
        </p:nvSpPr>
        <p:spPr/>
        <p:txBody>
          <a:bodyPr/>
          <a:lstStyle/>
          <a:p>
            <a:fld id="{2534C2F4-DACC-7046-9C17-8BE104BD396C}"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57</a:t>
            </a:fld>
            <a:endParaRPr lang="en-US"/>
          </a:p>
        </p:txBody>
      </p:sp>
      <p:sp>
        <p:nvSpPr>
          <p:cNvPr id="25" name="TextBox 24"/>
          <p:cNvSpPr txBox="1"/>
          <p:nvPr/>
        </p:nvSpPr>
        <p:spPr>
          <a:xfrm>
            <a:off x="457200" y="3330476"/>
            <a:ext cx="8077200" cy="2308324"/>
          </a:xfrm>
          <a:prstGeom prst="rect">
            <a:avLst/>
          </a:prstGeom>
          <a:noFill/>
        </p:spPr>
        <p:txBody>
          <a:bodyPr wrap="square" rtlCol="0">
            <a:spAutoFit/>
          </a:bodyPr>
          <a:lstStyle/>
          <a:p>
            <a:r>
              <a:rPr lang="en-US" dirty="0">
                <a:latin typeface="Apple Chancery" charset="0"/>
                <a:ea typeface="Apple Chancery" charset="0"/>
                <a:cs typeface="Apple Chancery" charset="0"/>
              </a:rPr>
              <a:t>A’’’ </a:t>
            </a:r>
            <a:r>
              <a:rPr lang="en-US" dirty="0"/>
              <a:t>= ( {0%5,1%5,2%5,3%5,4%5}, {0,1}, </a:t>
            </a:r>
            <a:r>
              <a:rPr lang="en-US" dirty="0">
                <a:latin typeface="Symbol" charset="2"/>
                <a:ea typeface="Symbol" charset="2"/>
                <a:cs typeface="Symbol" charset="2"/>
              </a:rPr>
              <a:t>d’’’</a:t>
            </a:r>
            <a:r>
              <a:rPr lang="en-US" dirty="0"/>
              <a:t>, </a:t>
            </a:r>
            <a:r>
              <a:rPr lang="en-US" dirty="0">
                <a:latin typeface="Symbol" charset="2"/>
                <a:ea typeface="Symbol" charset="2"/>
                <a:cs typeface="Symbol" charset="2"/>
              </a:rPr>
              <a:t>0</a:t>
            </a:r>
            <a:r>
              <a:rPr lang="en-US" dirty="0"/>
              <a:t>, {3%5}), where </a:t>
            </a:r>
            <a:r>
              <a:rPr lang="en-US" dirty="0">
                <a:latin typeface="Symbol" charset="2"/>
                <a:ea typeface="Symbol" charset="2"/>
                <a:cs typeface="Symbol" charset="2"/>
              </a:rPr>
              <a:t>d’’’</a:t>
            </a:r>
            <a:r>
              <a:rPr lang="en-US" dirty="0"/>
              <a:t> is defined by above diagram.</a:t>
            </a:r>
          </a:p>
          <a:p>
            <a:r>
              <a:rPr lang="en-US" dirty="0"/>
              <a:t>L(</a:t>
            </a:r>
            <a:r>
              <a:rPr lang="en-US" dirty="0">
                <a:latin typeface="Apple Chancery" charset="0"/>
                <a:ea typeface="Apple Chancery" charset="0"/>
                <a:cs typeface="Apple Chancery" charset="0"/>
              </a:rPr>
              <a:t>A’’</a:t>
            </a:r>
            <a:r>
              <a:rPr lang="en-US" dirty="0">
                <a:latin typeface="+mn-lt"/>
                <a:ea typeface="Apple Chancery" charset="0"/>
                <a:cs typeface="Apple Chancery" charset="0"/>
              </a:rPr>
              <a:t>) </a:t>
            </a:r>
            <a:r>
              <a:rPr lang="en-US" dirty="0"/>
              <a:t> = { w | w is a binary string of length at least 1 being read left to right (</a:t>
            </a:r>
            <a:r>
              <a:rPr lang="en-US" dirty="0" err="1"/>
              <a:t>msb</a:t>
            </a:r>
            <a:r>
              <a:rPr lang="en-US" dirty="0"/>
              <a:t> to </a:t>
            </a:r>
            <a:r>
              <a:rPr lang="en-US" dirty="0" err="1"/>
              <a:t>lsb</a:t>
            </a:r>
            <a:r>
              <a:rPr lang="en-US" dirty="0"/>
              <a:t>) that, when interpreted as a decimal number divided by 5, has a remainder of 3 }</a:t>
            </a:r>
          </a:p>
          <a:p>
            <a:endParaRPr lang="en-US" dirty="0"/>
          </a:p>
          <a:p>
            <a:r>
              <a:rPr lang="en-US" dirty="0"/>
              <a:t>Really, this is better done as a state diagram, but have put this up so you can see the pattern.</a:t>
            </a:r>
          </a:p>
        </p:txBody>
      </p:sp>
      <p:graphicFrame>
        <p:nvGraphicFramePr>
          <p:cNvPr id="3" name="Table 2">
            <a:extLst>
              <a:ext uri="{FF2B5EF4-FFF2-40B4-BE49-F238E27FC236}">
                <a16:creationId xmlns:a16="http://schemas.microsoft.com/office/drawing/2014/main" id="{3B1F2961-7E28-DB44-875A-BBF59F538ADB}"/>
              </a:ext>
            </a:extLst>
          </p:cNvPr>
          <p:cNvGraphicFramePr>
            <a:graphicFrameLocks noGrp="1"/>
          </p:cNvGraphicFramePr>
          <p:nvPr>
            <p:extLst/>
          </p:nvPr>
        </p:nvGraphicFramePr>
        <p:xfrm>
          <a:off x="1524000" y="1578438"/>
          <a:ext cx="6629399" cy="1645920"/>
        </p:xfrm>
        <a:graphic>
          <a:graphicData uri="http://schemas.openxmlformats.org/drawingml/2006/table">
            <a:tbl>
              <a:tblPr firstRow="1" firstCol="1" bandRow="1">
                <a:tableStyleId>{5C22544A-7EE6-4342-B048-85BDC9FD1C3A}</a:tableStyleId>
              </a:tblPr>
              <a:tblGrid>
                <a:gridCol w="2209327">
                  <a:extLst>
                    <a:ext uri="{9D8B030D-6E8A-4147-A177-3AD203B41FA5}">
                      <a16:colId xmlns:a16="http://schemas.microsoft.com/office/drawing/2014/main" val="2747385526"/>
                    </a:ext>
                  </a:extLst>
                </a:gridCol>
                <a:gridCol w="2210036">
                  <a:extLst>
                    <a:ext uri="{9D8B030D-6E8A-4147-A177-3AD203B41FA5}">
                      <a16:colId xmlns:a16="http://schemas.microsoft.com/office/drawing/2014/main" val="3646575369"/>
                    </a:ext>
                  </a:extLst>
                </a:gridCol>
                <a:gridCol w="2210036">
                  <a:extLst>
                    <a:ext uri="{9D8B030D-6E8A-4147-A177-3AD203B41FA5}">
                      <a16:colId xmlns:a16="http://schemas.microsoft.com/office/drawing/2014/main" val="4107197670"/>
                    </a:ext>
                  </a:extLst>
                </a:gridCol>
              </a:tblGrid>
              <a:tr h="257627">
                <a:tc>
                  <a:txBody>
                    <a:bodyPr/>
                    <a:lstStyle/>
                    <a:p>
                      <a:pPr marL="0" marR="0" algn="ctr">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0</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1</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4758018"/>
                  </a:ext>
                </a:extLst>
              </a:tr>
              <a:tr h="257627">
                <a:tc>
                  <a:txBody>
                    <a:bodyPr/>
                    <a:lstStyle/>
                    <a:p>
                      <a:pPr marL="0" marR="0" algn="ctr">
                        <a:spcBef>
                          <a:spcPts val="0"/>
                        </a:spcBef>
                        <a:spcAft>
                          <a:spcPts val="0"/>
                        </a:spcAft>
                      </a:pPr>
                      <a:r>
                        <a:rPr lang="en-US" sz="1800">
                          <a:solidFill>
                            <a:schemeClr val="tx1"/>
                          </a:solidFill>
                          <a:effectLst/>
                        </a:rPr>
                        <a:t>0 %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0 %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1 %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3419021"/>
                  </a:ext>
                </a:extLst>
              </a:tr>
              <a:tr h="257627">
                <a:tc>
                  <a:txBody>
                    <a:bodyPr/>
                    <a:lstStyle/>
                    <a:p>
                      <a:pPr marL="0" marR="0" algn="ctr">
                        <a:spcBef>
                          <a:spcPts val="0"/>
                        </a:spcBef>
                        <a:spcAft>
                          <a:spcPts val="0"/>
                        </a:spcAft>
                      </a:pPr>
                      <a:r>
                        <a:rPr lang="en-US" sz="1800">
                          <a:solidFill>
                            <a:schemeClr val="tx1"/>
                          </a:solidFill>
                          <a:effectLst/>
                        </a:rPr>
                        <a:t>1 %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2 %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3 %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8251657"/>
                  </a:ext>
                </a:extLst>
              </a:tr>
              <a:tr h="257627">
                <a:tc>
                  <a:txBody>
                    <a:bodyPr/>
                    <a:lstStyle/>
                    <a:p>
                      <a:pPr marL="0" marR="0" algn="ctr">
                        <a:spcBef>
                          <a:spcPts val="0"/>
                        </a:spcBef>
                        <a:spcAft>
                          <a:spcPts val="0"/>
                        </a:spcAft>
                      </a:pPr>
                      <a:r>
                        <a:rPr lang="en-US" sz="1800">
                          <a:solidFill>
                            <a:schemeClr val="tx1"/>
                          </a:solidFill>
                          <a:effectLst/>
                        </a:rPr>
                        <a:t>2 %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4 %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0 %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2709605"/>
                  </a:ext>
                </a:extLst>
              </a:tr>
              <a:tr h="257627">
                <a:tc>
                  <a:txBody>
                    <a:bodyPr/>
                    <a:lstStyle/>
                    <a:p>
                      <a:pPr marL="0" marR="0" algn="ctr">
                        <a:spcBef>
                          <a:spcPts val="0"/>
                        </a:spcBef>
                        <a:spcAft>
                          <a:spcPts val="0"/>
                        </a:spcAft>
                      </a:pPr>
                      <a:r>
                        <a:rPr lang="en-US" sz="1800" u="sng" dirty="0">
                          <a:solidFill>
                            <a:srgbClr val="009900"/>
                          </a:solidFill>
                          <a:effectLst/>
                        </a:rPr>
                        <a:t>3 % 5</a:t>
                      </a:r>
                      <a:endParaRPr lang="en-US" sz="1800" u="sng"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1 %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2 %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0666151"/>
                  </a:ext>
                </a:extLst>
              </a:tr>
              <a:tr h="257627">
                <a:tc>
                  <a:txBody>
                    <a:bodyPr/>
                    <a:lstStyle/>
                    <a:p>
                      <a:pPr marL="0" marR="0" algn="ctr">
                        <a:spcBef>
                          <a:spcPts val="0"/>
                        </a:spcBef>
                        <a:spcAft>
                          <a:spcPts val="0"/>
                        </a:spcAft>
                      </a:pPr>
                      <a:r>
                        <a:rPr lang="en-US" sz="1800">
                          <a:solidFill>
                            <a:schemeClr val="tx1"/>
                          </a:solidFill>
                          <a:effectLst/>
                        </a:rPr>
                        <a:t>4 %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3 %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chemeClr val="tx1"/>
                          </a:solidFill>
                          <a:effectLst/>
                        </a:rPr>
                        <a:t>4 % 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6490477"/>
                  </a:ext>
                </a:extLst>
              </a:tr>
            </a:tbl>
          </a:graphicData>
        </a:graphic>
      </p:graphicFrame>
      <p:sp>
        <p:nvSpPr>
          <p:cNvPr id="9" name="TextBox 8">
            <a:extLst>
              <a:ext uri="{FF2B5EF4-FFF2-40B4-BE49-F238E27FC236}">
                <a16:creationId xmlns:a16="http://schemas.microsoft.com/office/drawing/2014/main" id="{5E151475-991C-C949-AFB7-39B81BB96C78}"/>
              </a:ext>
            </a:extLst>
          </p:cNvPr>
          <p:cNvSpPr txBox="1"/>
          <p:nvPr/>
        </p:nvSpPr>
        <p:spPr>
          <a:xfrm>
            <a:off x="327422" y="2604307"/>
            <a:ext cx="1492716" cy="369332"/>
          </a:xfrm>
          <a:prstGeom prst="rect">
            <a:avLst/>
          </a:prstGeom>
          <a:noFill/>
        </p:spPr>
        <p:txBody>
          <a:bodyPr wrap="none" rtlCol="0">
            <a:spAutoFit/>
          </a:bodyPr>
          <a:lstStyle/>
          <a:p>
            <a:r>
              <a:rPr lang="en-US" dirty="0"/>
              <a:t>Accept State</a:t>
            </a:r>
          </a:p>
        </p:txBody>
      </p:sp>
      <p:sp>
        <p:nvSpPr>
          <p:cNvPr id="11" name="Footer Placeholder 4">
            <a:extLst>
              <a:ext uri="{FF2B5EF4-FFF2-40B4-BE49-F238E27FC236}">
                <a16:creationId xmlns:a16="http://schemas.microsoft.com/office/drawing/2014/main" id="{0EE2F298-32B8-D543-A6AE-C2B6514E2D8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614908662"/>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403459"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b="1" dirty="0"/>
              <a:t>It is even simpler than that (all this has been proven mathematically). Consider the following problem:</a:t>
            </a:r>
          </a:p>
          <a:p>
            <a:pPr marL="0" indent="0" eaLnBrk="1" hangingPunct="1">
              <a:lnSpc>
                <a:spcPct val="90000"/>
              </a:lnSpc>
              <a:buFont typeface="Times" charset="0"/>
              <a:buNone/>
              <a:defRPr/>
            </a:pPr>
            <a:endParaRPr lang="en-US" sz="2400" b="1" dirty="0"/>
          </a:p>
          <a:p>
            <a:pPr marL="463550" lvl="1" indent="-6350" eaLnBrk="1" hangingPunct="1">
              <a:lnSpc>
                <a:spcPct val="90000"/>
              </a:lnSpc>
              <a:buFont typeface="Times" charset="0"/>
              <a:buNone/>
              <a:defRPr/>
            </a:pPr>
            <a:r>
              <a:rPr lang="en-US" sz="2400" b="1" dirty="0"/>
              <a:t>	You have a big van that can carry 10,000 lbs. You also have a batch of objects with weights w</a:t>
            </a:r>
            <a:r>
              <a:rPr lang="en-US" sz="2400" b="1" baseline="-25000" dirty="0"/>
              <a:t>1</a:t>
            </a:r>
            <a:r>
              <a:rPr lang="en-US" sz="2400" b="1" dirty="0"/>
              <a:t>, w</a:t>
            </a:r>
            <a:r>
              <a:rPr lang="en-US" sz="2400" b="1" baseline="-25000" dirty="0"/>
              <a:t>2</a:t>
            </a:r>
            <a:r>
              <a:rPr lang="en-US" sz="2400" b="1" dirty="0"/>
              <a:t>, …, </a:t>
            </a:r>
            <a:r>
              <a:rPr lang="en-US" sz="2400" b="1" dirty="0" err="1"/>
              <a:t>w</a:t>
            </a:r>
            <a:r>
              <a:rPr lang="en-US" sz="2400" b="1" baseline="-25000" dirty="0" err="1"/>
              <a:t>n</a:t>
            </a:r>
            <a:r>
              <a:rPr lang="en-US" sz="2400" b="1" dirty="0"/>
              <a:t> lbs. Their total sum is more than 10,000 lbs, so you can't haul all of them.</a:t>
            </a:r>
          </a:p>
          <a:p>
            <a:pPr marL="463550" lvl="1" indent="-6350" eaLnBrk="1" hangingPunct="1">
              <a:lnSpc>
                <a:spcPct val="90000"/>
              </a:lnSpc>
              <a:buFont typeface="Times" charset="0"/>
              <a:buNone/>
              <a:defRPr/>
            </a:pPr>
            <a:r>
              <a:rPr lang="en-US" sz="2400" b="1" dirty="0"/>
              <a:t>	</a:t>
            </a:r>
          </a:p>
          <a:p>
            <a:pPr marL="463550" lvl="1" indent="-6350" eaLnBrk="1" hangingPunct="1">
              <a:lnSpc>
                <a:spcPct val="90000"/>
              </a:lnSpc>
              <a:buFont typeface="Times" charset="0"/>
              <a:buNone/>
              <a:defRPr/>
            </a:pPr>
            <a:r>
              <a:rPr lang="en-US" sz="2400" b="1" dirty="0"/>
              <a:t>	Can you load the van with exactly 10,000 lbs?</a:t>
            </a:r>
          </a:p>
          <a:p>
            <a:pPr marL="463550" lvl="1" indent="-6350" eaLnBrk="1" hangingPunct="1">
              <a:lnSpc>
                <a:spcPct val="90000"/>
              </a:lnSpc>
              <a:buFont typeface="Times" charset="0"/>
              <a:buNone/>
              <a:defRPr/>
            </a:pPr>
            <a:r>
              <a:rPr lang="en-US" sz="2400" b="1" dirty="0"/>
              <a:t>	(WOW. That's the </a:t>
            </a:r>
            <a:r>
              <a:rPr lang="en-US" sz="2400" b="1" dirty="0" err="1"/>
              <a:t>SubsetSum</a:t>
            </a:r>
            <a:r>
              <a:rPr lang="en-US" sz="2400" b="1" dirty="0"/>
              <a:t> problem.)</a:t>
            </a:r>
          </a:p>
        </p:txBody>
      </p:sp>
      <p:sp>
        <p:nvSpPr>
          <p:cNvPr id="4" name="Date Placeholder 3">
            <a:extLst>
              <a:ext uri="{FF2B5EF4-FFF2-40B4-BE49-F238E27FC236}">
                <a16:creationId xmlns:a16="http://schemas.microsoft.com/office/drawing/2014/main" id="{AE5F83B9-3D8A-8E49-AA0D-3BAFE7AADB7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E7E927A-C7DB-B042-9DAB-13D705294BD0}"/>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EBCB7EED-6603-2441-B3AE-955843C1CFA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570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85420068"/>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404483"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b="1" dirty="0"/>
              <a:t>Now, suppose it is possible (i.e., a Yes instance) and someone tells you exactly what objects to select.</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a:t>We can add the weights of those selected objects and verify the correctness of the selection.</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a:t>This is the same as following the correct path in a NDTM. (Well, not just the same, but it can be proven to be equivalent.)</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a:t>Therefore, all we have to do is count how long it takes to verify that a "correct" answer" is in fact correct.</a:t>
            </a:r>
            <a:endParaRPr lang="en-US" sz="3600" b="1" dirty="0"/>
          </a:p>
        </p:txBody>
      </p:sp>
      <p:sp>
        <p:nvSpPr>
          <p:cNvPr id="4" name="Date Placeholder 3">
            <a:extLst>
              <a:ext uri="{FF2B5EF4-FFF2-40B4-BE49-F238E27FC236}">
                <a16:creationId xmlns:a16="http://schemas.microsoft.com/office/drawing/2014/main" id="{CC9137D1-DA66-784E-8727-D844474B7C2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8066861-DA64-134B-96B7-A811C560D957}"/>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4908F9FC-54AD-2649-927A-2C767CDE5A4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571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24214441"/>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Class – NP</a:t>
            </a:r>
          </a:p>
        </p:txBody>
      </p:sp>
      <p:sp>
        <p:nvSpPr>
          <p:cNvPr id="405507" name="Rectangle 3"/>
          <p:cNvSpPr>
            <a:spLocks noGrp="1" noChangeArrowheads="1"/>
          </p:cNvSpPr>
          <p:nvPr>
            <p:ph type="subTitle" idx="1"/>
          </p:nvPr>
        </p:nvSpPr>
        <p:spPr/>
        <p:txBody>
          <a:bodyPr/>
          <a:lstStyle/>
          <a:p>
            <a:pPr algn="ctr" eaLnBrk="1" hangingPunct="1">
              <a:buFont typeface="Times" charset="0"/>
              <a:buNone/>
              <a:defRPr/>
            </a:pPr>
            <a:r>
              <a:rPr lang="en-US" b="1" dirty="0">
                <a:latin typeface="Times New Roman" charset="0"/>
              </a:rPr>
              <a:t>First Significant Class of Problems: </a:t>
            </a:r>
          </a:p>
          <a:p>
            <a:pPr algn="ctr" eaLnBrk="1" hangingPunct="1">
              <a:buFont typeface="Times" charset="0"/>
              <a:buNone/>
              <a:defRPr/>
            </a:pPr>
            <a:r>
              <a:rPr lang="en-US" b="1" dirty="0">
                <a:latin typeface="Times New Roman" charset="0"/>
              </a:rPr>
              <a:t>The Class NP</a:t>
            </a:r>
          </a:p>
        </p:txBody>
      </p:sp>
    </p:spTree>
    <p:extLst>
      <p:ext uri="{BB962C8B-B14F-4D97-AF65-F5344CB8AC3E}">
        <p14:creationId xmlns:p14="http://schemas.microsoft.com/office/powerpoint/2010/main" val="1173317139"/>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06531" name="Rectangle 3"/>
          <p:cNvSpPr>
            <a:spLocks noGrp="1" noChangeArrowheads="1"/>
          </p:cNvSpPr>
          <p:nvPr>
            <p:ph idx="1"/>
          </p:nvPr>
        </p:nvSpPr>
        <p:spPr/>
        <p:txBody>
          <a:bodyPr/>
          <a:lstStyle/>
          <a:p>
            <a:pPr eaLnBrk="1" hangingPunct="1">
              <a:buFont typeface="Times" pitchFamily="-108" charset="0"/>
              <a:buNone/>
              <a:defRPr/>
            </a:pPr>
            <a:r>
              <a:rPr lang="en-US" sz="2400" b="1" dirty="0"/>
              <a:t>	</a:t>
            </a:r>
            <a:r>
              <a:rPr lang="en-US" b="1" dirty="0"/>
              <a:t>We have, already, an informal definition for the set NP. We will now try to get a better idea of what NP includes, what it does not include, and give a formal definition.</a:t>
            </a:r>
          </a:p>
        </p:txBody>
      </p:sp>
      <p:sp>
        <p:nvSpPr>
          <p:cNvPr id="4" name="Date Placeholder 3">
            <a:extLst>
              <a:ext uri="{FF2B5EF4-FFF2-40B4-BE49-F238E27FC236}">
                <a16:creationId xmlns:a16="http://schemas.microsoft.com/office/drawing/2014/main" id="{344D2502-99EF-C842-8974-1E29D985BA7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FE0342A-4508-8B4D-8E5A-346D699F909D}"/>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EF22AF9E-2AAC-DF48-9EAC-CD3F6A8CFD4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573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46244053"/>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07555" name="Rectangle 3"/>
          <p:cNvSpPr>
            <a:spLocks noGrp="1" noChangeArrowheads="1"/>
          </p:cNvSpPr>
          <p:nvPr>
            <p:ph idx="1"/>
          </p:nvPr>
        </p:nvSpPr>
        <p:spPr/>
        <p:txBody>
          <a:bodyPr/>
          <a:lstStyle/>
          <a:p>
            <a:pPr marL="0" lvl="2" indent="0" eaLnBrk="1" hangingPunct="1">
              <a:buFont typeface="Times" charset="0"/>
              <a:buNone/>
              <a:defRPr/>
            </a:pPr>
            <a:r>
              <a:rPr lang="en-US" sz="2800" b="1" dirty="0">
                <a:latin typeface="Times New Roman" charset="0"/>
              </a:rPr>
              <a:t>Consider two seemingly closely related statements (versions) of a single problem. We show they are actually very different. Let G = (V, E) be a graph.</a:t>
            </a:r>
          </a:p>
          <a:p>
            <a:pPr lvl="3" eaLnBrk="1" hangingPunct="1">
              <a:buFont typeface="Times" charset="0"/>
              <a:buChar char="•"/>
              <a:defRPr/>
            </a:pPr>
            <a:endParaRPr lang="en-US" sz="2800" b="1" dirty="0">
              <a:latin typeface="Times New Roman" charset="0"/>
            </a:endParaRPr>
          </a:p>
          <a:p>
            <a:pPr marL="1374775" lvl="3" indent="-3175" eaLnBrk="1" hangingPunct="1">
              <a:buFont typeface="Times" charset="0"/>
              <a:buNone/>
              <a:defRPr/>
            </a:pPr>
            <a:r>
              <a:rPr lang="en-US" sz="2800" b="1" dirty="0">
                <a:latin typeface="Times New Roman" charset="0"/>
              </a:rPr>
              <a:t>Definition: X </a:t>
            </a:r>
            <a:r>
              <a:rPr lang="en-US" sz="2800" b="1" dirty="0">
                <a:latin typeface="Times New Roman" charset="0"/>
                <a:sym typeface="Symbol" charset="2"/>
              </a:rPr>
              <a:t></a:t>
            </a:r>
            <a:r>
              <a:rPr lang="en-US" sz="2800" b="1" dirty="0">
                <a:latin typeface="Times New Roman" charset="0"/>
              </a:rPr>
              <a:t> V(G) is a </a:t>
            </a:r>
            <a:r>
              <a:rPr lang="en-US" sz="2800" b="1" i="1" dirty="0">
                <a:latin typeface="Times New Roman" charset="0"/>
              </a:rPr>
              <a:t>vertex cover</a:t>
            </a:r>
            <a:r>
              <a:rPr lang="en-US" sz="2800" b="1" dirty="0">
                <a:latin typeface="Times New Roman" charset="0"/>
              </a:rPr>
              <a:t> if every edge in G has at least one endpoint in X.</a:t>
            </a:r>
          </a:p>
        </p:txBody>
      </p:sp>
      <p:sp>
        <p:nvSpPr>
          <p:cNvPr id="4" name="Date Placeholder 3">
            <a:extLst>
              <a:ext uri="{FF2B5EF4-FFF2-40B4-BE49-F238E27FC236}">
                <a16:creationId xmlns:a16="http://schemas.microsoft.com/office/drawing/2014/main" id="{D84B2BDB-AD9E-DF4B-9E80-CAE3098E26E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B7C29A9B-2398-1045-8596-8E50EDC7D53C}"/>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51E64BB5-9EBD-1E4A-A843-7F4DB319454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574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4556951"/>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08579" name="Rectangle 3"/>
          <p:cNvSpPr>
            <a:spLocks noGrp="1" noChangeArrowheads="1"/>
          </p:cNvSpPr>
          <p:nvPr>
            <p:ph idx="1"/>
          </p:nvPr>
        </p:nvSpPr>
        <p:spPr/>
        <p:txBody>
          <a:bodyPr/>
          <a:lstStyle/>
          <a:p>
            <a:pPr lvl="2" eaLnBrk="1" hangingPunct="1">
              <a:lnSpc>
                <a:spcPct val="90000"/>
              </a:lnSpc>
              <a:buFont typeface="Times" charset="0"/>
              <a:buNone/>
              <a:defRPr/>
            </a:pPr>
            <a:r>
              <a:rPr lang="en-US" sz="2800" b="1" dirty="0">
                <a:latin typeface="Times New Roman" charset="0"/>
              </a:rPr>
              <a:t>Version 1. Given a graph G and an integer k.</a:t>
            </a:r>
          </a:p>
          <a:p>
            <a:pPr lvl="2" eaLnBrk="1" hangingPunct="1">
              <a:lnSpc>
                <a:spcPct val="90000"/>
              </a:lnSpc>
              <a:buFont typeface="Times" charset="0"/>
              <a:buNone/>
              <a:defRPr/>
            </a:pPr>
            <a:r>
              <a:rPr lang="en-US" sz="2800" b="1" dirty="0">
                <a:latin typeface="Times New Roman" charset="0"/>
              </a:rPr>
              <a:t>		         Does G contain a vertex cover </a:t>
            </a:r>
          </a:p>
          <a:p>
            <a:pPr lvl="2" eaLnBrk="1" hangingPunct="1">
              <a:lnSpc>
                <a:spcPct val="90000"/>
              </a:lnSpc>
              <a:buFont typeface="Times" charset="0"/>
              <a:buNone/>
              <a:defRPr/>
            </a:pPr>
            <a:r>
              <a:rPr lang="en-US" sz="2800" b="1" dirty="0">
                <a:latin typeface="Times New Roman" charset="0"/>
              </a:rPr>
              <a:t>		         with at most k vertices?</a:t>
            </a:r>
          </a:p>
          <a:p>
            <a:pPr lvl="2" eaLnBrk="1" hangingPunct="1">
              <a:lnSpc>
                <a:spcPct val="90000"/>
              </a:lnSpc>
              <a:buFont typeface="Times" charset="0"/>
              <a:buNone/>
              <a:defRPr/>
            </a:pPr>
            <a:endParaRPr lang="en-US" sz="2800" b="1" dirty="0">
              <a:latin typeface="Times New Roman" charset="0"/>
            </a:endParaRPr>
          </a:p>
          <a:p>
            <a:pPr lvl="2" eaLnBrk="1" hangingPunct="1">
              <a:lnSpc>
                <a:spcPct val="90000"/>
              </a:lnSpc>
              <a:buFont typeface="Times" charset="0"/>
              <a:buNone/>
              <a:defRPr/>
            </a:pPr>
            <a:r>
              <a:rPr lang="en-US" sz="2800" b="1" dirty="0">
                <a:latin typeface="Times New Roman" charset="0"/>
              </a:rPr>
              <a:t>Version 2. Given a graph G and an integer k. </a:t>
            </a:r>
          </a:p>
          <a:p>
            <a:pPr lvl="2" eaLnBrk="1" hangingPunct="1">
              <a:lnSpc>
                <a:spcPct val="90000"/>
              </a:lnSpc>
              <a:buFont typeface="Times" charset="0"/>
              <a:buNone/>
              <a:defRPr/>
            </a:pPr>
            <a:r>
              <a:rPr lang="en-US" sz="2800" b="1" dirty="0">
                <a:latin typeface="Times New Roman" charset="0"/>
              </a:rPr>
              <a:t>		      Does the smallest vertex cover of G </a:t>
            </a:r>
          </a:p>
          <a:p>
            <a:pPr lvl="2" eaLnBrk="1" hangingPunct="1">
              <a:lnSpc>
                <a:spcPct val="90000"/>
              </a:lnSpc>
              <a:buFont typeface="Times" charset="0"/>
              <a:buNone/>
              <a:defRPr/>
            </a:pPr>
            <a:r>
              <a:rPr lang="en-US" sz="2800" b="1" dirty="0">
                <a:latin typeface="Times New Roman" charset="0"/>
              </a:rPr>
              <a:t>                have exactly k vertices?</a:t>
            </a:r>
          </a:p>
          <a:p>
            <a:pPr eaLnBrk="1" hangingPunct="1">
              <a:lnSpc>
                <a:spcPct val="90000"/>
              </a:lnSpc>
              <a:buFont typeface="Times" charset="0"/>
              <a:buChar char="•"/>
              <a:defRPr/>
            </a:pPr>
            <a:endParaRPr lang="en-US" b="1" dirty="0"/>
          </a:p>
        </p:txBody>
      </p:sp>
      <p:sp>
        <p:nvSpPr>
          <p:cNvPr id="4" name="Date Placeholder 3">
            <a:extLst>
              <a:ext uri="{FF2B5EF4-FFF2-40B4-BE49-F238E27FC236}">
                <a16:creationId xmlns:a16="http://schemas.microsoft.com/office/drawing/2014/main" id="{61B2B6F3-0393-C947-8289-6A9A51461F2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150FDD6-F007-3B42-87C0-69C099F9C2F8}"/>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6F26AFAE-4538-F142-B4D3-08F9B525060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575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32798731"/>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09603" name="Rectangle 3"/>
          <p:cNvSpPr>
            <a:spLocks noGrp="1" noChangeArrowheads="1"/>
          </p:cNvSpPr>
          <p:nvPr>
            <p:ph idx="1"/>
          </p:nvPr>
        </p:nvSpPr>
        <p:spPr/>
        <p:txBody>
          <a:bodyPr/>
          <a:lstStyle/>
          <a:p>
            <a:pPr lvl="2" eaLnBrk="1" hangingPunct="1">
              <a:buFont typeface="Times" charset="0"/>
              <a:buNone/>
              <a:defRPr/>
            </a:pPr>
            <a:r>
              <a:rPr lang="en-US" dirty="0">
                <a:latin typeface="Times New Roman" charset="0"/>
              </a:rPr>
              <a:t>	</a:t>
            </a:r>
            <a:r>
              <a:rPr lang="en-US" sz="3200" b="1" dirty="0">
                <a:latin typeface="Times New Roman" charset="0"/>
              </a:rPr>
              <a:t>Suppose, for either version, we are given a graph G and an integer k for which the answer is "yes." Someone also gives us a set X of vertices and claims </a:t>
            </a:r>
          </a:p>
          <a:p>
            <a:pPr lvl="2" eaLnBrk="1" hangingPunct="1">
              <a:buFont typeface="Times" charset="0"/>
              <a:buNone/>
              <a:defRPr/>
            </a:pPr>
            <a:r>
              <a:rPr lang="en-US" sz="3200" b="1" dirty="0">
                <a:latin typeface="Times New Roman" charset="0"/>
              </a:rPr>
              <a:t>		</a:t>
            </a:r>
          </a:p>
          <a:p>
            <a:pPr lvl="2" eaLnBrk="1" hangingPunct="1">
              <a:buFont typeface="Times" charset="0"/>
              <a:buNone/>
              <a:defRPr/>
            </a:pPr>
            <a:r>
              <a:rPr lang="en-US" sz="3200" b="1" dirty="0">
                <a:latin typeface="Times New Roman" charset="0"/>
              </a:rPr>
              <a:t>		"X satisfies the conditions."</a:t>
            </a:r>
          </a:p>
          <a:p>
            <a:pPr eaLnBrk="1" hangingPunct="1">
              <a:buFont typeface="Times" charset="0"/>
              <a:buChar char="•"/>
              <a:defRPr/>
            </a:pPr>
            <a:endParaRPr lang="en-US" dirty="0"/>
          </a:p>
        </p:txBody>
      </p:sp>
      <p:sp>
        <p:nvSpPr>
          <p:cNvPr id="4" name="Date Placeholder 3">
            <a:extLst>
              <a:ext uri="{FF2B5EF4-FFF2-40B4-BE49-F238E27FC236}">
                <a16:creationId xmlns:a16="http://schemas.microsoft.com/office/drawing/2014/main" id="{B5B53A02-95FF-1E47-9FB5-EC6BB903975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F200FE0-F795-D046-A2AF-69D1F11B8A4A}"/>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E86EC24F-4B17-714E-9312-9EC0B91F4B9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576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94142922"/>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0627" name="Rectangle 3"/>
          <p:cNvSpPr>
            <a:spLocks noGrp="1" noChangeArrowheads="1"/>
          </p:cNvSpPr>
          <p:nvPr>
            <p:ph idx="1"/>
          </p:nvPr>
        </p:nvSpPr>
        <p:spPr/>
        <p:txBody>
          <a:bodyPr/>
          <a:lstStyle/>
          <a:p>
            <a:pPr lvl="2" eaLnBrk="1" hangingPunct="1">
              <a:buFont typeface="Times" charset="0"/>
              <a:buNone/>
              <a:defRPr/>
            </a:pPr>
            <a:r>
              <a:rPr lang="en-US" b="1" dirty="0">
                <a:latin typeface="Times New Roman" charset="0"/>
              </a:rPr>
              <a:t>	</a:t>
            </a:r>
            <a:r>
              <a:rPr lang="en-US" sz="3200" b="1" dirty="0">
                <a:latin typeface="Times New Roman" charset="0"/>
              </a:rPr>
              <a:t>In Version 1, we can fairly easily check that the claim is correct – in polynomial time.</a:t>
            </a:r>
          </a:p>
          <a:p>
            <a:pPr lvl="2" eaLnBrk="1" hangingPunct="1">
              <a:buFont typeface="Times" charset="0"/>
              <a:buNone/>
              <a:defRPr/>
            </a:pPr>
            <a:endParaRPr lang="en-US" sz="3200" b="1" dirty="0">
              <a:latin typeface="Times New Roman" charset="0"/>
            </a:endParaRPr>
          </a:p>
          <a:p>
            <a:pPr lvl="2" eaLnBrk="1" hangingPunct="1">
              <a:buFont typeface="Times" charset="0"/>
              <a:buNone/>
              <a:defRPr/>
            </a:pPr>
            <a:r>
              <a:rPr lang="en-US" sz="3200" b="1" dirty="0">
                <a:latin typeface="Times New Roman" charset="0"/>
              </a:rPr>
              <a:t> 	That is, in polynomial time, we can check that X has k vertices, and that X is a vertex cover.</a:t>
            </a:r>
          </a:p>
          <a:p>
            <a:pPr eaLnBrk="1" hangingPunct="1">
              <a:buFont typeface="Times" charset="0"/>
              <a:buChar char="•"/>
              <a:defRPr/>
            </a:pPr>
            <a:endParaRPr lang="en-US" b="1" dirty="0"/>
          </a:p>
        </p:txBody>
      </p:sp>
      <p:sp>
        <p:nvSpPr>
          <p:cNvPr id="4" name="Date Placeholder 3">
            <a:extLst>
              <a:ext uri="{FF2B5EF4-FFF2-40B4-BE49-F238E27FC236}">
                <a16:creationId xmlns:a16="http://schemas.microsoft.com/office/drawing/2014/main" id="{C46C441D-F492-574F-8A17-F4BB21F16C1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F00D621-DA17-3349-9A36-816370AFFA42}"/>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81CD03E4-2634-B644-A093-D592D1C64D1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577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33146294"/>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1651" name="Rectangle 3"/>
          <p:cNvSpPr>
            <a:spLocks noGrp="1" noChangeArrowheads="1"/>
          </p:cNvSpPr>
          <p:nvPr>
            <p:ph idx="1"/>
          </p:nvPr>
        </p:nvSpPr>
        <p:spPr/>
        <p:txBody>
          <a:bodyPr/>
          <a:lstStyle/>
          <a:p>
            <a:pPr lvl="2" eaLnBrk="1" hangingPunct="1">
              <a:lnSpc>
                <a:spcPct val="90000"/>
              </a:lnSpc>
              <a:buFont typeface="Times" charset="0"/>
              <a:buNone/>
              <a:defRPr/>
            </a:pPr>
            <a:r>
              <a:rPr lang="en-US" sz="2000" b="1" dirty="0">
                <a:latin typeface="Times New Roman" charset="0"/>
              </a:rPr>
              <a:t>	</a:t>
            </a:r>
            <a:r>
              <a:rPr lang="en-US" b="1" dirty="0">
                <a:latin typeface="Times New Roman" charset="0"/>
              </a:rPr>
              <a:t>In Version 2, we can also easily check that X has exactly k vertices and that X is a vertex cover. </a:t>
            </a:r>
          </a:p>
          <a:p>
            <a:pPr lvl="2" eaLnBrk="1" hangingPunct="1">
              <a:lnSpc>
                <a:spcPct val="90000"/>
              </a:lnSpc>
              <a:buFont typeface="Times" charset="0"/>
              <a:buNone/>
              <a:defRPr/>
            </a:pPr>
            <a:r>
              <a:rPr lang="en-US" b="1" dirty="0">
                <a:latin typeface="Times New Roman" charset="0"/>
              </a:rPr>
              <a:t>	</a:t>
            </a:r>
          </a:p>
          <a:p>
            <a:pPr lvl="2" eaLnBrk="1" hangingPunct="1">
              <a:lnSpc>
                <a:spcPct val="90000"/>
              </a:lnSpc>
              <a:buFont typeface="Times" charset="0"/>
              <a:buNone/>
              <a:defRPr/>
            </a:pPr>
            <a:r>
              <a:rPr lang="en-US" b="1" dirty="0">
                <a:latin typeface="Times New Roman" charset="0"/>
              </a:rPr>
              <a:t>	</a:t>
            </a:r>
            <a:r>
              <a:rPr lang="en-US" b="1" u="sng" dirty="0">
                <a:latin typeface="Times New Roman" charset="0"/>
              </a:rPr>
              <a:t>But</a:t>
            </a:r>
            <a:r>
              <a:rPr lang="en-US" b="1" dirty="0">
                <a:latin typeface="Times New Roman" charset="0"/>
              </a:rPr>
              <a:t>, we don't know how to easily check that there is not a smaller vertex cover!!</a:t>
            </a:r>
          </a:p>
          <a:p>
            <a:pPr lvl="2" eaLnBrk="1" hangingPunct="1">
              <a:lnSpc>
                <a:spcPct val="90000"/>
              </a:lnSpc>
              <a:buFont typeface="Times" charset="0"/>
              <a:buNone/>
              <a:defRPr/>
            </a:pPr>
            <a:endParaRPr lang="en-US" b="1" dirty="0">
              <a:latin typeface="Times New Roman" charset="0"/>
            </a:endParaRPr>
          </a:p>
          <a:p>
            <a:pPr lvl="2" eaLnBrk="1" hangingPunct="1">
              <a:lnSpc>
                <a:spcPct val="90000"/>
              </a:lnSpc>
              <a:buFont typeface="Times" charset="0"/>
              <a:buNone/>
              <a:defRPr/>
            </a:pPr>
            <a:r>
              <a:rPr lang="en-US" b="1" dirty="0">
                <a:latin typeface="Times New Roman" charset="0"/>
              </a:rPr>
              <a:t>	That seems to require exponential time.</a:t>
            </a:r>
          </a:p>
          <a:p>
            <a:pPr lvl="2" eaLnBrk="1" hangingPunct="1">
              <a:lnSpc>
                <a:spcPct val="90000"/>
              </a:lnSpc>
              <a:buFont typeface="Times" charset="0"/>
              <a:buNone/>
              <a:defRPr/>
            </a:pPr>
            <a:endParaRPr lang="en-US" b="1" dirty="0">
              <a:latin typeface="Times New Roman" charset="0"/>
            </a:endParaRPr>
          </a:p>
          <a:p>
            <a:pPr lvl="2" eaLnBrk="1" hangingPunct="1">
              <a:lnSpc>
                <a:spcPct val="90000"/>
              </a:lnSpc>
              <a:buFont typeface="Times" charset="0"/>
              <a:buNone/>
              <a:defRPr/>
            </a:pPr>
            <a:r>
              <a:rPr lang="en-US" b="1" dirty="0">
                <a:latin typeface="Times New Roman" charset="0"/>
              </a:rPr>
              <a:t>	These are very similar </a:t>
            </a:r>
            <a:r>
              <a:rPr lang="en-US" b="1" i="1" dirty="0">
                <a:latin typeface="Times New Roman" charset="0"/>
              </a:rPr>
              <a:t>looking</a:t>
            </a:r>
            <a:r>
              <a:rPr lang="en-US" b="1" dirty="0">
                <a:latin typeface="Times New Roman" charset="0"/>
              </a:rPr>
              <a:t> "decision" problems (Yes/No answers), yet they are VERY different in this one important respect.</a:t>
            </a:r>
          </a:p>
          <a:p>
            <a:pPr eaLnBrk="1" hangingPunct="1">
              <a:lnSpc>
                <a:spcPct val="90000"/>
              </a:lnSpc>
              <a:buFont typeface="Times" charset="0"/>
              <a:buChar char="•"/>
              <a:defRPr/>
            </a:pPr>
            <a:endParaRPr lang="en-US" sz="2800" b="1" dirty="0">
              <a:latin typeface="Times New Roman" charset="0"/>
            </a:endParaRPr>
          </a:p>
          <a:p>
            <a:pPr eaLnBrk="1" hangingPunct="1">
              <a:lnSpc>
                <a:spcPct val="90000"/>
              </a:lnSpc>
              <a:buFont typeface="Times" charset="0"/>
              <a:buNone/>
              <a:defRPr/>
            </a:pPr>
            <a:r>
              <a:rPr lang="en-US" sz="2800" dirty="0">
                <a:latin typeface="Times New Roman" charset="0"/>
              </a:rPr>
              <a:t>		</a:t>
            </a:r>
            <a:endParaRPr lang="en-US" sz="2000" dirty="0">
              <a:latin typeface="Times New Roman" charset="0"/>
            </a:endParaRPr>
          </a:p>
          <a:p>
            <a:pPr eaLnBrk="1" hangingPunct="1">
              <a:lnSpc>
                <a:spcPct val="90000"/>
              </a:lnSpc>
              <a:buFont typeface="Times" charset="0"/>
              <a:buChar char="•"/>
              <a:defRPr/>
            </a:pPr>
            <a:endParaRPr lang="en-US" sz="2800" dirty="0"/>
          </a:p>
        </p:txBody>
      </p:sp>
      <p:sp>
        <p:nvSpPr>
          <p:cNvPr id="4" name="Date Placeholder 3">
            <a:extLst>
              <a:ext uri="{FF2B5EF4-FFF2-40B4-BE49-F238E27FC236}">
                <a16:creationId xmlns:a16="http://schemas.microsoft.com/office/drawing/2014/main" id="{AC9D15FF-F873-6541-98A0-F3C4CD145EE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F96540F-CB73-7A4B-8C04-B1700CF343BA}"/>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B38A8B7D-ADC7-7445-B937-8A7DAA3458D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578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15670831"/>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2675" name="Rectangle 3"/>
          <p:cNvSpPr>
            <a:spLocks noGrp="1" noChangeArrowheads="1"/>
          </p:cNvSpPr>
          <p:nvPr>
            <p:ph idx="1"/>
          </p:nvPr>
        </p:nvSpPr>
        <p:spPr/>
        <p:txBody>
          <a:bodyPr/>
          <a:lstStyle/>
          <a:p>
            <a:pPr lvl="2" eaLnBrk="1" hangingPunct="1">
              <a:buFont typeface="Times" charset="0"/>
              <a:buNone/>
              <a:defRPr/>
            </a:pPr>
            <a:r>
              <a:rPr lang="en-US" b="1" dirty="0">
                <a:latin typeface="Times New Roman" charset="0"/>
              </a:rPr>
              <a:t>	</a:t>
            </a:r>
            <a:r>
              <a:rPr lang="en-US" sz="2800" b="1" dirty="0">
                <a:latin typeface="Times New Roman" charset="0"/>
              </a:rPr>
              <a:t>In the first: We </a:t>
            </a:r>
            <a:r>
              <a:rPr lang="en-US" sz="2800" b="1" u="sng" dirty="0">
                <a:latin typeface="Times New Roman" charset="0"/>
              </a:rPr>
              <a:t>can verify</a:t>
            </a:r>
            <a:r>
              <a:rPr lang="en-US" sz="2800" b="1" dirty="0">
                <a:latin typeface="Times New Roman" charset="0"/>
              </a:rPr>
              <a:t> a correct answer in polynomial time.</a:t>
            </a:r>
          </a:p>
          <a:p>
            <a:pPr lvl="2" eaLnBrk="1" hangingPunct="1">
              <a:buFont typeface="Times" charset="0"/>
              <a:buChar char="•"/>
              <a:defRPr/>
            </a:pPr>
            <a:endParaRPr lang="en-US" sz="2800" b="1" dirty="0">
              <a:latin typeface="Times New Roman" charset="0"/>
            </a:endParaRPr>
          </a:p>
          <a:p>
            <a:pPr lvl="2" eaLnBrk="1" hangingPunct="1">
              <a:buFont typeface="Times" charset="0"/>
              <a:buNone/>
              <a:defRPr/>
            </a:pPr>
            <a:r>
              <a:rPr lang="en-US" sz="2800" b="1" dirty="0">
                <a:latin typeface="Times New Roman" charset="0"/>
              </a:rPr>
              <a:t>	In the second: We apparently </a:t>
            </a:r>
            <a:r>
              <a:rPr lang="en-US" sz="2800" b="1" u="sng" dirty="0">
                <a:latin typeface="Times New Roman" charset="0"/>
              </a:rPr>
              <a:t>can not verify</a:t>
            </a:r>
            <a:r>
              <a:rPr lang="en-US" sz="2800" b="1" dirty="0">
                <a:latin typeface="Times New Roman" charset="0"/>
              </a:rPr>
              <a:t> a correct answer in polynomial time. </a:t>
            </a:r>
          </a:p>
          <a:p>
            <a:pPr lvl="4" eaLnBrk="1" hangingPunct="1">
              <a:buFont typeface="Times" charset="0"/>
              <a:buNone/>
              <a:defRPr/>
            </a:pPr>
            <a:r>
              <a:rPr lang="en-US" sz="2800" b="1" dirty="0">
                <a:latin typeface="Times New Roman" charset="0"/>
              </a:rPr>
              <a:t>   (At least, we don't know how to verify one in polynomial time.)</a:t>
            </a:r>
          </a:p>
          <a:p>
            <a:pPr eaLnBrk="1" hangingPunct="1">
              <a:buFont typeface="Times" charset="0"/>
              <a:buChar char="•"/>
              <a:defRPr/>
            </a:pPr>
            <a:endParaRPr lang="en-US" b="1" dirty="0"/>
          </a:p>
        </p:txBody>
      </p:sp>
      <p:sp>
        <p:nvSpPr>
          <p:cNvPr id="4" name="Date Placeholder 3">
            <a:extLst>
              <a:ext uri="{FF2B5EF4-FFF2-40B4-BE49-F238E27FC236}">
                <a16:creationId xmlns:a16="http://schemas.microsoft.com/office/drawing/2014/main" id="{894ACAD0-92FD-B246-98BF-F352A179026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83C7548-6F1B-1D4F-AE7A-76BA6C00873F}"/>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5931E87D-E67B-E64E-8F4D-4755873F71E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579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11013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DFA # 5</a:t>
            </a:r>
          </a:p>
        </p:txBody>
      </p:sp>
      <p:sp>
        <p:nvSpPr>
          <p:cNvPr id="4" name="Date Placeholder 3"/>
          <p:cNvSpPr>
            <a:spLocks noGrp="1"/>
          </p:cNvSpPr>
          <p:nvPr>
            <p:ph type="dt" sz="half" idx="10"/>
          </p:nvPr>
        </p:nvSpPr>
        <p:spPr/>
        <p:txBody>
          <a:bodyPr/>
          <a:lstStyle/>
          <a:p>
            <a:fld id="{2534C2F4-DACC-7046-9C17-8BE104BD396C}"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58</a:t>
            </a:fld>
            <a:endParaRPr lang="en-US"/>
          </a:p>
        </p:txBody>
      </p:sp>
      <p:sp>
        <p:nvSpPr>
          <p:cNvPr id="25" name="TextBox 24"/>
          <p:cNvSpPr txBox="1"/>
          <p:nvPr/>
        </p:nvSpPr>
        <p:spPr>
          <a:xfrm>
            <a:off x="457200" y="4991129"/>
            <a:ext cx="8077200" cy="1200329"/>
          </a:xfrm>
          <a:prstGeom prst="rect">
            <a:avLst/>
          </a:prstGeom>
          <a:noFill/>
        </p:spPr>
        <p:txBody>
          <a:bodyPr wrap="square" rtlCol="0">
            <a:spAutoFit/>
          </a:bodyPr>
          <a:lstStyle/>
          <a:p>
            <a:r>
              <a:rPr lang="en-US" sz="1800" dirty="0">
                <a:latin typeface="+mn-lt"/>
                <a:ea typeface="Apple Chancery" charset="0"/>
                <a:cs typeface="Apple Chancery" charset="0"/>
              </a:rPr>
              <a:t>This checks a string to see if it’s a legal password. In our case, a legal</a:t>
            </a:r>
            <a:r>
              <a:rPr lang="en-US" sz="1800" dirty="0"/>
              <a:t> password must contain at least one of each of the following: lower case letter, upper case letter, number, and special character from the following set {!@#$%^&amp;}. No other characters are allowed </a:t>
            </a:r>
            <a:endParaRPr lang="en-US" sz="1800" dirty="0">
              <a:latin typeface="+mn-lt"/>
            </a:endParaRPr>
          </a:p>
        </p:txBody>
      </p:sp>
      <p:graphicFrame>
        <p:nvGraphicFramePr>
          <p:cNvPr id="7" name="Table 6">
            <a:extLst>
              <a:ext uri="{FF2B5EF4-FFF2-40B4-BE49-F238E27FC236}">
                <a16:creationId xmlns:a16="http://schemas.microsoft.com/office/drawing/2014/main" id="{3235D9CC-296B-EC4E-B73F-618FEF6E896C}"/>
              </a:ext>
            </a:extLst>
          </p:cNvPr>
          <p:cNvGraphicFramePr>
            <a:graphicFrameLocks noGrp="1"/>
          </p:cNvGraphicFramePr>
          <p:nvPr>
            <p:extLst/>
          </p:nvPr>
        </p:nvGraphicFramePr>
        <p:xfrm>
          <a:off x="1603375" y="1310243"/>
          <a:ext cx="5937250" cy="3627120"/>
        </p:xfrm>
        <a:graphic>
          <a:graphicData uri="http://schemas.openxmlformats.org/drawingml/2006/table">
            <a:tbl>
              <a:tblPr firstRow="1" firstCol="1" bandRow="1">
                <a:tableStyleId>{5C22544A-7EE6-4342-B048-85BDC9FD1C3A}</a:tableStyleId>
              </a:tblPr>
              <a:tblGrid>
                <a:gridCol w="1187450">
                  <a:extLst>
                    <a:ext uri="{9D8B030D-6E8A-4147-A177-3AD203B41FA5}">
                      <a16:colId xmlns:a16="http://schemas.microsoft.com/office/drawing/2014/main" val="685847277"/>
                    </a:ext>
                  </a:extLst>
                </a:gridCol>
                <a:gridCol w="1187450">
                  <a:extLst>
                    <a:ext uri="{9D8B030D-6E8A-4147-A177-3AD203B41FA5}">
                      <a16:colId xmlns:a16="http://schemas.microsoft.com/office/drawing/2014/main" val="4201747737"/>
                    </a:ext>
                  </a:extLst>
                </a:gridCol>
                <a:gridCol w="1187450">
                  <a:extLst>
                    <a:ext uri="{9D8B030D-6E8A-4147-A177-3AD203B41FA5}">
                      <a16:colId xmlns:a16="http://schemas.microsoft.com/office/drawing/2014/main" val="101279460"/>
                    </a:ext>
                  </a:extLst>
                </a:gridCol>
                <a:gridCol w="1187450">
                  <a:extLst>
                    <a:ext uri="{9D8B030D-6E8A-4147-A177-3AD203B41FA5}">
                      <a16:colId xmlns:a16="http://schemas.microsoft.com/office/drawing/2014/main" val="3657508809"/>
                    </a:ext>
                  </a:extLst>
                </a:gridCol>
                <a:gridCol w="1187450">
                  <a:extLst>
                    <a:ext uri="{9D8B030D-6E8A-4147-A177-3AD203B41FA5}">
                      <a16:colId xmlns:a16="http://schemas.microsoft.com/office/drawing/2014/main" val="4029264754"/>
                    </a:ext>
                  </a:extLst>
                </a:gridCol>
              </a:tblGrid>
              <a:tr h="0">
                <a:tc>
                  <a:txBody>
                    <a:bodyPr/>
                    <a:lstStyle/>
                    <a:p>
                      <a:pPr marL="0" marR="0" algn="ctr">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A-Z</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a-z</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@#$%^&amp;</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06878"/>
                  </a:ext>
                </a:extLst>
              </a:tr>
              <a:tr h="0">
                <a:tc>
                  <a:txBody>
                    <a:bodyPr/>
                    <a:lstStyle/>
                    <a:p>
                      <a:pPr marL="342900" marR="0" lvl="0" indent="-342900" algn="ctr">
                        <a:spcBef>
                          <a:spcPts val="0"/>
                        </a:spcBef>
                        <a:spcAft>
                          <a:spcPts val="0"/>
                        </a:spcAft>
                        <a:buClr>
                          <a:srgbClr val="FF0000"/>
                        </a:buClr>
                        <a:buFont typeface="Wingdings" pitchFamily="2" charset="2"/>
                        <a:buChar char=""/>
                      </a:pPr>
                      <a:r>
                        <a:rPr lang="en-US" sz="1400" dirty="0">
                          <a:solidFill>
                            <a:schemeClr val="tx1"/>
                          </a:solidFill>
                          <a:effectLst/>
                        </a:rPr>
                        <a:t>Empty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8381588"/>
                  </a:ext>
                </a:extLst>
              </a:tr>
              <a:tr h="0">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7664206"/>
                  </a:ext>
                </a:extLst>
              </a:tr>
              <a:tr h="0">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9452086"/>
                  </a:ext>
                </a:extLst>
              </a:tr>
              <a:tr h="0">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4758787"/>
                  </a:ext>
                </a:extLst>
              </a:tr>
              <a:tr h="0">
                <a:tc>
                  <a:txBody>
                    <a:bodyPr/>
                    <a:lstStyle/>
                    <a:p>
                      <a:pPr marL="0" marR="0" algn="ctr">
                        <a:spcBef>
                          <a:spcPts val="0"/>
                        </a:spcBef>
                        <a:spcAft>
                          <a:spcPts val="0"/>
                        </a:spcAft>
                      </a:pPr>
                      <a:r>
                        <a:rPr lang="en-US" sz="1400">
                          <a:solidFill>
                            <a:schemeClr val="tx1"/>
                          </a:solidFill>
                          <a:effectLst/>
                        </a:rPr>
                        <a: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4283246"/>
                  </a:ext>
                </a:extLst>
              </a:tr>
              <a:tr h="0">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5867495"/>
                  </a:ext>
                </a:extLst>
              </a:tr>
              <a:tr h="0">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5313864"/>
                  </a:ext>
                </a:extLst>
              </a:tr>
              <a:tr h="0">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633178"/>
                  </a:ext>
                </a:extLst>
              </a:tr>
              <a:tr h="0">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0835736"/>
                  </a:ext>
                </a:extLst>
              </a:tr>
              <a:tr h="0">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9854509"/>
                  </a:ext>
                </a:extLst>
              </a:tr>
              <a:tr h="0">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7981014"/>
                  </a:ext>
                </a:extLst>
              </a:tr>
              <a:tr h="0">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6129158"/>
                  </a:ext>
                </a:extLst>
              </a:tr>
              <a:tr h="0">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5952797"/>
                  </a:ext>
                </a:extLst>
              </a:tr>
              <a:tr h="0">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31907"/>
                  </a:ext>
                </a:extLst>
              </a:tr>
              <a:tr h="0">
                <a:tc>
                  <a:txBody>
                    <a:bodyPr/>
                    <a:lstStyle/>
                    <a:p>
                      <a:pPr marL="0" marR="0" algn="ctr">
                        <a:spcBef>
                          <a:spcPts val="0"/>
                        </a:spcBef>
                        <a:spcAft>
                          <a:spcPts val="0"/>
                        </a:spcAft>
                      </a:pPr>
                      <a:r>
                        <a:rPr lang="en-US" sz="1400" dirty="0">
                          <a:solidFill>
                            <a:schemeClr val="tx1"/>
                          </a:solidFill>
                          <a:effectLst/>
                        </a:rPr>
                        <a:t>a0@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6209772"/>
                  </a:ext>
                </a:extLst>
              </a:tr>
              <a:tr h="0">
                <a:tc>
                  <a:txBody>
                    <a:bodyPr/>
                    <a:lstStyle/>
                    <a:p>
                      <a:pPr marL="0" marR="0" algn="ctr">
                        <a:spcBef>
                          <a:spcPts val="0"/>
                        </a:spcBef>
                        <a:spcAft>
                          <a:spcPts val="0"/>
                        </a:spcAft>
                      </a:pPr>
                      <a:r>
                        <a:rPr lang="en-US" sz="1400" u="sng" dirty="0">
                          <a:solidFill>
                            <a:srgbClr val="009900"/>
                          </a:solidFill>
                          <a:effectLst/>
                        </a:rPr>
                        <a:t>Aa0@</a:t>
                      </a:r>
                      <a:endParaRPr lang="en-US" sz="1400" u="sng"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solidFill>
                            <a:schemeClr val="tx1"/>
                          </a:solidFill>
                          <a:effectLst/>
                        </a:rPr>
                        <a:t>Aa0@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6788284"/>
                  </a:ext>
                </a:extLst>
              </a:tr>
            </a:tbl>
          </a:graphicData>
        </a:graphic>
      </p:graphicFrame>
      <p:sp>
        <p:nvSpPr>
          <p:cNvPr id="9" name="Right Arrow 8">
            <a:extLst>
              <a:ext uri="{FF2B5EF4-FFF2-40B4-BE49-F238E27FC236}">
                <a16:creationId xmlns:a16="http://schemas.microsoft.com/office/drawing/2014/main" id="{C3A1DA38-E740-D745-AAEF-4B3618609EBA}"/>
              </a:ext>
            </a:extLst>
          </p:cNvPr>
          <p:cNvSpPr/>
          <p:nvPr/>
        </p:nvSpPr>
        <p:spPr bwMode="auto">
          <a:xfrm>
            <a:off x="900333" y="1417638"/>
            <a:ext cx="703042" cy="449892"/>
          </a:xfrm>
          <a:prstGeom prst="rightArrow">
            <a:avLst>
              <a:gd name="adj1" fmla="val 50000"/>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Footer Placeholder 4">
            <a:extLst>
              <a:ext uri="{FF2B5EF4-FFF2-40B4-BE49-F238E27FC236}">
                <a16:creationId xmlns:a16="http://schemas.microsoft.com/office/drawing/2014/main" id="{631B1748-9220-D14C-B12F-0B7CFBDA3C6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790876252"/>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3699" name="Rectangle 3"/>
          <p:cNvSpPr>
            <a:spLocks noGrp="1" noChangeArrowheads="1"/>
          </p:cNvSpPr>
          <p:nvPr>
            <p:ph idx="1"/>
          </p:nvPr>
        </p:nvSpPr>
        <p:spPr/>
        <p:txBody>
          <a:bodyPr/>
          <a:lstStyle/>
          <a:p>
            <a:pPr lvl="2" eaLnBrk="1" hangingPunct="1">
              <a:lnSpc>
                <a:spcPct val="90000"/>
              </a:lnSpc>
              <a:buFont typeface="Times" charset="0"/>
              <a:buNone/>
              <a:defRPr/>
            </a:pPr>
            <a:endParaRPr lang="en-US" sz="2000" dirty="0">
              <a:latin typeface="Times New Roman" charset="0"/>
            </a:endParaRPr>
          </a:p>
          <a:p>
            <a:pPr lvl="2" eaLnBrk="1" hangingPunct="1">
              <a:lnSpc>
                <a:spcPct val="90000"/>
              </a:lnSpc>
              <a:buFont typeface="Times" charset="0"/>
              <a:buNone/>
              <a:defRPr/>
            </a:pPr>
            <a:endParaRPr lang="en-US" sz="2000" dirty="0">
              <a:latin typeface="Times New Roman" charset="0"/>
            </a:endParaRPr>
          </a:p>
          <a:p>
            <a:pPr lvl="2" eaLnBrk="1" hangingPunct="1">
              <a:lnSpc>
                <a:spcPct val="90000"/>
              </a:lnSpc>
              <a:buFont typeface="Times" charset="0"/>
              <a:buNone/>
              <a:defRPr/>
            </a:pPr>
            <a:r>
              <a:rPr lang="en-US" sz="2000" dirty="0">
                <a:latin typeface="Times New Roman" charset="0"/>
              </a:rPr>
              <a:t>	</a:t>
            </a:r>
            <a:r>
              <a:rPr lang="en-US" sz="2800" b="1" dirty="0">
                <a:latin typeface="Times New Roman" charset="0"/>
              </a:rPr>
              <a:t>Could we have asked to be given something that would have allowed us to easily verify that X was the smallest such set?</a:t>
            </a:r>
          </a:p>
          <a:p>
            <a:pPr lvl="2" eaLnBrk="1" hangingPunct="1">
              <a:lnSpc>
                <a:spcPct val="90000"/>
              </a:lnSpc>
              <a:buFont typeface="Times" charset="0"/>
              <a:buNone/>
              <a:defRPr/>
            </a:pPr>
            <a:endParaRPr lang="en-US" sz="2800" b="1" dirty="0">
              <a:latin typeface="Times New Roman" charset="0"/>
            </a:endParaRPr>
          </a:p>
          <a:p>
            <a:pPr lvl="2" eaLnBrk="1" hangingPunct="1">
              <a:lnSpc>
                <a:spcPct val="90000"/>
              </a:lnSpc>
              <a:buFont typeface="Times" charset="0"/>
              <a:buNone/>
              <a:defRPr/>
            </a:pPr>
            <a:r>
              <a:rPr lang="en-US" sz="2800" b="1" dirty="0">
                <a:latin typeface="Times New Roman" charset="0"/>
              </a:rPr>
              <a:t>	No one knows what to ask for!! </a:t>
            </a:r>
          </a:p>
          <a:p>
            <a:pPr lvl="2" eaLnBrk="1" hangingPunct="1">
              <a:lnSpc>
                <a:spcPct val="90000"/>
              </a:lnSpc>
              <a:buFont typeface="Times" charset="0"/>
              <a:buNone/>
              <a:defRPr/>
            </a:pPr>
            <a:endParaRPr lang="en-US" sz="2800" b="1" dirty="0">
              <a:latin typeface="Times New Roman" charset="0"/>
            </a:endParaRPr>
          </a:p>
          <a:p>
            <a:pPr lvl="2" eaLnBrk="1" hangingPunct="1">
              <a:lnSpc>
                <a:spcPct val="90000"/>
              </a:lnSpc>
              <a:buFont typeface="Times" charset="0"/>
              <a:buNone/>
              <a:defRPr/>
            </a:pPr>
            <a:r>
              <a:rPr lang="en-US" sz="2800" b="1" dirty="0">
                <a:latin typeface="Times New Roman" charset="0"/>
              </a:rPr>
              <a:t>	To check all subsets of k or fewer vertices requires exponential time (there can be an exponential number of them).</a:t>
            </a:r>
          </a:p>
          <a:p>
            <a:pPr eaLnBrk="1" hangingPunct="1">
              <a:lnSpc>
                <a:spcPct val="90000"/>
              </a:lnSpc>
              <a:buFont typeface="Times" charset="0"/>
              <a:buChar char="•"/>
              <a:defRPr/>
            </a:pPr>
            <a:endParaRPr lang="en-US" sz="3600" b="1" dirty="0"/>
          </a:p>
        </p:txBody>
      </p:sp>
      <p:sp>
        <p:nvSpPr>
          <p:cNvPr id="4" name="Date Placeholder 3">
            <a:extLst>
              <a:ext uri="{FF2B5EF4-FFF2-40B4-BE49-F238E27FC236}">
                <a16:creationId xmlns:a16="http://schemas.microsoft.com/office/drawing/2014/main" id="{0396B785-5C95-BB49-ABF5-8A1D2E9BE20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D8391E1-4CCD-D24E-B384-F12C427B81E2}"/>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D1F09CB1-E2F2-8B4F-9469-B6CBFD23F0C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580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09172743"/>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4723" name="Rectangle 3"/>
          <p:cNvSpPr>
            <a:spLocks noGrp="1" noChangeArrowheads="1"/>
          </p:cNvSpPr>
          <p:nvPr>
            <p:ph idx="1"/>
          </p:nvPr>
        </p:nvSpPr>
        <p:spPr/>
        <p:txBody>
          <a:bodyPr/>
          <a:lstStyle/>
          <a:p>
            <a:pPr marL="0" lvl="2" indent="0" eaLnBrk="1" hangingPunct="1">
              <a:lnSpc>
                <a:spcPct val="90000"/>
              </a:lnSpc>
              <a:buFont typeface="Times" charset="0"/>
              <a:buNone/>
              <a:defRPr/>
            </a:pPr>
            <a:r>
              <a:rPr lang="en-US" b="1" dirty="0">
                <a:latin typeface="Times New Roman" charset="0"/>
              </a:rPr>
              <a:t>Version 1 problems make up the class called NP</a:t>
            </a:r>
          </a:p>
          <a:p>
            <a:pPr marL="0" lvl="2" indent="0" eaLnBrk="1" hangingPunct="1">
              <a:lnSpc>
                <a:spcPct val="90000"/>
              </a:lnSpc>
              <a:buFont typeface="Times" charset="0"/>
              <a:buNone/>
              <a:defRPr/>
            </a:pPr>
            <a:endParaRPr lang="en-US" dirty="0">
              <a:latin typeface="Times New Roman" charset="0"/>
            </a:endParaRPr>
          </a:p>
          <a:p>
            <a:pPr marL="0" lvl="2" indent="0" eaLnBrk="1" hangingPunct="1">
              <a:lnSpc>
                <a:spcPct val="90000"/>
              </a:lnSpc>
              <a:buFont typeface="Times" charset="0"/>
              <a:buNone/>
              <a:defRPr/>
            </a:pPr>
            <a:r>
              <a:rPr lang="en-US" b="1" dirty="0">
                <a:latin typeface="Times New Roman" charset="0"/>
              </a:rPr>
              <a:t>Definition: The </a:t>
            </a:r>
            <a:r>
              <a:rPr lang="en-US" b="1" i="1" dirty="0">
                <a:latin typeface="Times New Roman" charset="0"/>
              </a:rPr>
              <a:t>Class NP</a:t>
            </a:r>
            <a:r>
              <a:rPr lang="en-US" b="1" dirty="0">
                <a:latin typeface="Times New Roman" charset="0"/>
              </a:rPr>
              <a:t> is the set of all decision problems for which answers to Yes instances can be </a:t>
            </a:r>
            <a:r>
              <a:rPr lang="en-US" b="1" u="sng" dirty="0">
                <a:latin typeface="Times New Roman" charset="0"/>
              </a:rPr>
              <a:t>verified</a:t>
            </a:r>
            <a:r>
              <a:rPr lang="en-US" b="1" dirty="0">
                <a:latin typeface="Times New Roman" charset="0"/>
              </a:rPr>
              <a:t> in polynomial time. </a:t>
            </a:r>
          </a:p>
          <a:p>
            <a:pPr marL="0" lvl="2" indent="0" eaLnBrk="1" hangingPunct="1">
              <a:lnSpc>
                <a:spcPct val="90000"/>
              </a:lnSpc>
              <a:buFont typeface="Times" charset="0"/>
              <a:buNone/>
              <a:defRPr/>
            </a:pPr>
            <a:r>
              <a:rPr lang="en-US" b="1" dirty="0">
                <a:latin typeface="Times New Roman" charset="0"/>
              </a:rPr>
              <a:t>      </a:t>
            </a:r>
          </a:p>
          <a:p>
            <a:pPr marL="0" lvl="2" indent="0" eaLnBrk="1" hangingPunct="1">
              <a:lnSpc>
                <a:spcPct val="90000"/>
              </a:lnSpc>
              <a:buFont typeface="Times" charset="0"/>
              <a:buNone/>
              <a:defRPr/>
            </a:pPr>
            <a:r>
              <a:rPr lang="en-US" b="1" dirty="0">
                <a:latin typeface="Times New Roman" charset="0"/>
              </a:rPr>
              <a:t>{Why not the NO instances? We'll answer that later.}</a:t>
            </a:r>
          </a:p>
          <a:p>
            <a:pPr marL="0" lvl="2" indent="0" eaLnBrk="1" hangingPunct="1">
              <a:lnSpc>
                <a:spcPct val="90000"/>
              </a:lnSpc>
              <a:buFont typeface="Times" charset="0"/>
              <a:buNone/>
              <a:defRPr/>
            </a:pPr>
            <a:endParaRPr lang="en-US" b="1" dirty="0">
              <a:latin typeface="Times New Roman" charset="0"/>
            </a:endParaRPr>
          </a:p>
          <a:p>
            <a:pPr marL="0" lvl="2" indent="0" eaLnBrk="1" hangingPunct="1">
              <a:lnSpc>
                <a:spcPct val="90000"/>
              </a:lnSpc>
              <a:buFont typeface="Times" charset="0"/>
              <a:buNone/>
              <a:defRPr/>
            </a:pPr>
            <a:r>
              <a:rPr lang="en-US" b="1" dirty="0">
                <a:latin typeface="Times New Roman" charset="0"/>
              </a:rPr>
              <a:t>For historical reasons, NP means </a:t>
            </a:r>
          </a:p>
          <a:p>
            <a:pPr marL="0" lvl="2" indent="0" eaLnBrk="1" hangingPunct="1">
              <a:lnSpc>
                <a:spcPct val="90000"/>
              </a:lnSpc>
              <a:buFont typeface="Times" charset="0"/>
              <a:buNone/>
              <a:defRPr/>
            </a:pPr>
            <a:r>
              <a:rPr lang="en-US" b="1" dirty="0">
                <a:latin typeface="Times New Roman" charset="0"/>
              </a:rPr>
              <a:t>	"Nondeterministic Polynomial." </a:t>
            </a:r>
          </a:p>
          <a:p>
            <a:pPr marL="0" lvl="2" indent="0" eaLnBrk="1" hangingPunct="1">
              <a:lnSpc>
                <a:spcPct val="90000"/>
              </a:lnSpc>
              <a:buFont typeface="Times" charset="0"/>
              <a:buNone/>
              <a:defRPr/>
            </a:pPr>
            <a:r>
              <a:rPr lang="en-US" b="1" i="1" dirty="0">
                <a:latin typeface="Times New Roman" charset="0"/>
              </a:rPr>
              <a:t>(Specifically, it </a:t>
            </a:r>
            <a:r>
              <a:rPr lang="en-US" b="1" i="1" u="sng" dirty="0">
                <a:latin typeface="Times New Roman" charset="0"/>
              </a:rPr>
              <a:t>does no</a:t>
            </a:r>
            <a:r>
              <a:rPr lang="en-US" b="1" i="1" dirty="0">
                <a:latin typeface="Times New Roman" charset="0"/>
              </a:rPr>
              <a:t>t mean "not polynomial").</a:t>
            </a:r>
            <a:endParaRPr lang="en-US" sz="2000" b="1" dirty="0">
              <a:latin typeface="Times New Roman" charset="0"/>
            </a:endParaRPr>
          </a:p>
          <a:p>
            <a:pPr lvl="2" eaLnBrk="1" hangingPunct="1">
              <a:lnSpc>
                <a:spcPct val="90000"/>
              </a:lnSpc>
              <a:buFont typeface="Times" charset="0"/>
              <a:buNone/>
              <a:defRPr/>
            </a:pPr>
            <a:r>
              <a:rPr lang="en-US" sz="2000" b="1" dirty="0">
                <a:latin typeface="Times New Roman" charset="0"/>
              </a:rPr>
              <a:t>	</a:t>
            </a:r>
            <a:endParaRPr lang="en-US" sz="2000" b="1" dirty="0"/>
          </a:p>
        </p:txBody>
      </p:sp>
      <p:sp>
        <p:nvSpPr>
          <p:cNvPr id="4" name="Date Placeholder 3">
            <a:extLst>
              <a:ext uri="{FF2B5EF4-FFF2-40B4-BE49-F238E27FC236}">
                <a16:creationId xmlns:a16="http://schemas.microsoft.com/office/drawing/2014/main" id="{EB512CE1-7D22-E24A-AC81-44E1CE4B238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6BB2C2CF-CEF5-4743-872E-735A727D0B16}"/>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E4072649-D320-B44B-A247-1C2CAA4B363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581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25194638"/>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5747"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b="1" dirty="0"/>
              <a:t>Version 2 of the Vertex Cover problem is not unique. There are other versions that exhibit this same property. For example,</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Version 3: Given:    A graph G = (V, E) and an </a:t>
            </a:r>
          </a:p>
          <a:p>
            <a:pPr eaLnBrk="1" hangingPunct="1">
              <a:lnSpc>
                <a:spcPct val="90000"/>
              </a:lnSpc>
              <a:buFont typeface="Times" charset="0"/>
              <a:buNone/>
              <a:defRPr/>
            </a:pPr>
            <a:r>
              <a:rPr lang="en-US" sz="2400" b="1" dirty="0"/>
              <a:t>				      integer k.</a:t>
            </a:r>
          </a:p>
          <a:p>
            <a:pPr eaLnBrk="1" hangingPunct="1">
              <a:lnSpc>
                <a:spcPct val="90000"/>
              </a:lnSpc>
              <a:buFont typeface="Times" charset="0"/>
              <a:buNone/>
              <a:defRPr/>
            </a:pPr>
            <a:r>
              <a:rPr lang="en-US" sz="2400" b="1" dirty="0"/>
              <a:t>		Question: Do all vertex covers of G </a:t>
            </a:r>
          </a:p>
          <a:p>
            <a:pPr eaLnBrk="1" hangingPunct="1">
              <a:lnSpc>
                <a:spcPct val="90000"/>
              </a:lnSpc>
              <a:buFont typeface="Times" charset="0"/>
              <a:buNone/>
              <a:defRPr/>
            </a:pPr>
            <a:r>
              <a:rPr lang="en-US" sz="2400" b="1" dirty="0"/>
              <a:t>		have more than k vertices?</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What would/could a 'witness' for a Yes instance be? </a:t>
            </a:r>
          </a:p>
        </p:txBody>
      </p:sp>
      <p:sp>
        <p:nvSpPr>
          <p:cNvPr id="4" name="Date Placeholder 3">
            <a:extLst>
              <a:ext uri="{FF2B5EF4-FFF2-40B4-BE49-F238E27FC236}">
                <a16:creationId xmlns:a16="http://schemas.microsoft.com/office/drawing/2014/main" id="{5211B289-8C23-F04E-9BDC-1FDA8D8EDF9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B1BB2D8-4B5C-444E-91C5-ABAC41FCEA13}"/>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0B11A73D-2023-CB40-A473-D97CA706AF4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582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72468558"/>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6771" name="Rectangle 3"/>
          <p:cNvSpPr>
            <a:spLocks noGrp="1" noChangeArrowheads="1"/>
          </p:cNvSpPr>
          <p:nvPr>
            <p:ph idx="1"/>
          </p:nvPr>
        </p:nvSpPr>
        <p:spPr/>
        <p:txBody>
          <a:bodyPr/>
          <a:lstStyle/>
          <a:p>
            <a:pPr eaLnBrk="1" hangingPunct="1">
              <a:buFont typeface="Times" charset="0"/>
              <a:buNone/>
              <a:defRPr/>
            </a:pPr>
            <a:r>
              <a:rPr lang="en-US" sz="2400" b="1" dirty="0"/>
              <a:t>	</a:t>
            </a:r>
            <a:r>
              <a:rPr lang="en-US" sz="2800" b="1" dirty="0"/>
              <a:t>Again, no one knows except to list all subsets of at most k vertices. Then we would have to check each of the possible exponential number of sets.</a:t>
            </a:r>
            <a:endParaRPr lang="en-US" sz="2800" dirty="0"/>
          </a:p>
          <a:p>
            <a:pPr eaLnBrk="1" hangingPunct="1">
              <a:buFont typeface="Times" charset="0"/>
              <a:buNone/>
              <a:defRPr/>
            </a:pPr>
            <a:endParaRPr lang="en-US" sz="2800" dirty="0"/>
          </a:p>
          <a:p>
            <a:pPr eaLnBrk="1" hangingPunct="1">
              <a:buFont typeface="Times" charset="0"/>
              <a:buNone/>
              <a:defRPr/>
            </a:pPr>
            <a:r>
              <a:rPr lang="en-US" sz="2800" dirty="0"/>
              <a:t>	</a:t>
            </a:r>
            <a:r>
              <a:rPr lang="en-US" sz="2800" b="1" dirty="0"/>
              <a:t>Further, this is not isolated to the Vertex Cover problem. Every decision problem has a  'Version 3,' also known as the 'complement' problem (we will discuss these further at a later point).</a:t>
            </a:r>
          </a:p>
          <a:p>
            <a:pPr eaLnBrk="1" hangingPunct="1">
              <a:buFont typeface="Times" charset="0"/>
              <a:buNone/>
              <a:defRPr/>
            </a:pPr>
            <a:endParaRPr lang="en-US" b="1" dirty="0"/>
          </a:p>
        </p:txBody>
      </p:sp>
      <p:sp>
        <p:nvSpPr>
          <p:cNvPr id="4" name="Date Placeholder 3">
            <a:extLst>
              <a:ext uri="{FF2B5EF4-FFF2-40B4-BE49-F238E27FC236}">
                <a16:creationId xmlns:a16="http://schemas.microsoft.com/office/drawing/2014/main" id="{3D7F87DB-27E1-284D-A512-68C1810D13D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DF874A3-0B97-154F-8777-ED09F9A99BA9}"/>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E55012C6-3012-F04E-8E96-0733F2E829E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583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71278457"/>
      </p:ext>
    </p:extLst>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7795" name="Rectangle 3"/>
          <p:cNvSpPr>
            <a:spLocks noGrp="1" noChangeArrowheads="1"/>
          </p:cNvSpPr>
          <p:nvPr>
            <p:ph idx="1"/>
          </p:nvPr>
        </p:nvSpPr>
        <p:spPr/>
        <p:txBody>
          <a:bodyPr/>
          <a:lstStyle/>
          <a:p>
            <a:pPr eaLnBrk="1" hangingPunct="1">
              <a:buFont typeface="Times" charset="0"/>
              <a:buNone/>
              <a:defRPr/>
            </a:pPr>
            <a:r>
              <a:rPr lang="en-US" b="1" dirty="0"/>
              <a:t>All problems in NP are </a:t>
            </a:r>
            <a:r>
              <a:rPr lang="en-US" b="1" i="1" dirty="0"/>
              <a:t>decidable</a:t>
            </a:r>
            <a:r>
              <a:rPr lang="en-US" b="1" dirty="0"/>
              <a:t>. </a:t>
            </a:r>
          </a:p>
          <a:p>
            <a:pPr eaLnBrk="1" hangingPunct="1">
              <a:buFont typeface="Times" charset="0"/>
              <a:buChar char="•"/>
              <a:defRPr/>
            </a:pPr>
            <a:endParaRPr lang="en-US" b="1" dirty="0"/>
          </a:p>
          <a:p>
            <a:pPr eaLnBrk="1" hangingPunct="1">
              <a:buFont typeface="Times" charset="0"/>
              <a:buNone/>
              <a:defRPr/>
            </a:pPr>
            <a:r>
              <a:rPr lang="en-US" b="1" dirty="0"/>
              <a:t>That means there is an algorithm.</a:t>
            </a:r>
          </a:p>
          <a:p>
            <a:pPr eaLnBrk="1" hangingPunct="1">
              <a:buFont typeface="Times" charset="0"/>
              <a:buNone/>
              <a:defRPr/>
            </a:pPr>
            <a:endParaRPr lang="en-US" b="1" dirty="0"/>
          </a:p>
          <a:p>
            <a:pPr eaLnBrk="1" hangingPunct="1">
              <a:buFont typeface="Times" charset="0"/>
              <a:buNone/>
              <a:defRPr/>
            </a:pPr>
            <a:r>
              <a:rPr lang="en-US" b="1" dirty="0"/>
              <a:t>And, the algorithm is no worse than O(2</a:t>
            </a:r>
            <a:r>
              <a:rPr lang="en-US" b="1" baseline="30000" dirty="0"/>
              <a:t>n</a:t>
            </a:r>
            <a:r>
              <a:rPr lang="en-US" b="1" dirty="0"/>
              <a:t>).</a:t>
            </a:r>
            <a:endParaRPr lang="en-US" sz="4000" dirty="0"/>
          </a:p>
        </p:txBody>
      </p:sp>
      <p:sp>
        <p:nvSpPr>
          <p:cNvPr id="4" name="Date Placeholder 3">
            <a:extLst>
              <a:ext uri="{FF2B5EF4-FFF2-40B4-BE49-F238E27FC236}">
                <a16:creationId xmlns:a16="http://schemas.microsoft.com/office/drawing/2014/main" id="{210FCA3F-CAAD-7C48-8827-477FD62CC35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B1AB717-F6BB-3743-8585-4F72BEEB93D4}"/>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D328CE8F-16DA-3A4B-9CA6-E22A879BD1C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584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4356074"/>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NP</a:t>
            </a:r>
          </a:p>
        </p:txBody>
      </p:sp>
      <p:sp>
        <p:nvSpPr>
          <p:cNvPr id="418819" name="Rectangle 3"/>
          <p:cNvSpPr>
            <a:spLocks noGrp="1" noChangeArrowheads="1"/>
          </p:cNvSpPr>
          <p:nvPr>
            <p:ph idx="1"/>
          </p:nvPr>
        </p:nvSpPr>
        <p:spPr/>
        <p:txBody>
          <a:bodyPr/>
          <a:lstStyle/>
          <a:p>
            <a:pPr marL="0" lvl="2" indent="0" eaLnBrk="1" hangingPunct="1">
              <a:buFont typeface="Times" charset="0"/>
              <a:buNone/>
              <a:defRPr/>
            </a:pPr>
            <a:r>
              <a:rPr lang="en-US" sz="2800" b="1" dirty="0">
                <a:latin typeface="Times New Roman" charset="0"/>
              </a:rPr>
              <a:t>Version 2 and 3 problems are </a:t>
            </a:r>
            <a:r>
              <a:rPr lang="en-US" sz="2800" b="1" u="sng" dirty="0">
                <a:latin typeface="Times New Roman" charset="0"/>
              </a:rPr>
              <a:t>apparently not</a:t>
            </a:r>
            <a:r>
              <a:rPr lang="en-US" sz="2800" b="1" dirty="0">
                <a:latin typeface="Times New Roman" charset="0"/>
              </a:rPr>
              <a:t> in NP.</a:t>
            </a:r>
          </a:p>
          <a:p>
            <a:pPr marL="0" lvl="2" indent="0" eaLnBrk="1" hangingPunct="1">
              <a:buFont typeface="Times" charset="0"/>
              <a:buNone/>
              <a:defRPr/>
            </a:pPr>
            <a:endParaRPr lang="en-US" sz="2800" b="1" dirty="0">
              <a:latin typeface="Times New Roman" charset="0"/>
            </a:endParaRPr>
          </a:p>
          <a:p>
            <a:pPr marL="0" lvl="2" indent="0" eaLnBrk="1" hangingPunct="1">
              <a:buFont typeface="Times" charset="0"/>
              <a:buNone/>
              <a:defRPr/>
            </a:pPr>
            <a:r>
              <a:rPr lang="en-US" sz="2800" b="1" dirty="0">
                <a:latin typeface="Times New Roman" charset="0"/>
              </a:rPr>
              <a:t>So, where are they?? </a:t>
            </a:r>
          </a:p>
          <a:p>
            <a:pPr marL="0" indent="0" eaLnBrk="1" hangingPunct="1">
              <a:buFont typeface="Times" charset="0"/>
              <a:buNone/>
              <a:defRPr/>
            </a:pPr>
            <a:r>
              <a:rPr lang="en-US" sz="2800" b="1" dirty="0">
                <a:latin typeface="Times New Roman" charset="0"/>
              </a:rPr>
              <a:t>		</a:t>
            </a:r>
          </a:p>
          <a:p>
            <a:pPr marL="0" indent="0" eaLnBrk="1" hangingPunct="1">
              <a:buFont typeface="Times" charset="0"/>
              <a:buNone/>
              <a:defRPr/>
            </a:pPr>
            <a:r>
              <a:rPr lang="en-US" sz="2800" b="1" dirty="0">
                <a:latin typeface="Times New Roman" charset="0"/>
              </a:rPr>
              <a:t>We need more structure! {Again, later.} </a:t>
            </a:r>
          </a:p>
          <a:p>
            <a:pPr marL="0" indent="0" eaLnBrk="1" hangingPunct="1">
              <a:buFont typeface="Times" charset="0"/>
              <a:buNone/>
              <a:defRPr/>
            </a:pPr>
            <a:r>
              <a:rPr lang="en-US" sz="2800" b="1" dirty="0">
                <a:latin typeface="Times New Roman" charset="0"/>
              </a:rPr>
              <a:t>		</a:t>
            </a:r>
          </a:p>
          <a:p>
            <a:pPr marL="0" indent="0" eaLnBrk="1" hangingPunct="1">
              <a:buFont typeface="Times" charset="0"/>
              <a:buNone/>
              <a:defRPr/>
            </a:pPr>
            <a:r>
              <a:rPr lang="en-US" sz="2800" b="1" dirty="0">
                <a:latin typeface="Times New Roman" charset="0"/>
              </a:rPr>
              <a:t>First we look inward, within NP.</a:t>
            </a:r>
            <a:endParaRPr lang="en-US" sz="3600" b="1" dirty="0"/>
          </a:p>
        </p:txBody>
      </p:sp>
      <p:sp>
        <p:nvSpPr>
          <p:cNvPr id="4" name="Date Placeholder 3">
            <a:extLst>
              <a:ext uri="{FF2B5EF4-FFF2-40B4-BE49-F238E27FC236}">
                <a16:creationId xmlns:a16="http://schemas.microsoft.com/office/drawing/2014/main" id="{8D0E8A7F-F47A-AD46-8F6A-051C3DE9BCB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E9C3D86-BAD6-0941-811C-9F3CF98BC5E5}"/>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36C8E234-1108-AB4F-832F-86C4A35CAC3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585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64580360"/>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Class – P</a:t>
            </a:r>
          </a:p>
        </p:txBody>
      </p:sp>
      <p:sp>
        <p:nvSpPr>
          <p:cNvPr id="419843" name="Rectangle 3"/>
          <p:cNvSpPr>
            <a:spLocks noGrp="1" noChangeArrowheads="1"/>
          </p:cNvSpPr>
          <p:nvPr>
            <p:ph type="subTitle" idx="1"/>
          </p:nvPr>
        </p:nvSpPr>
        <p:spPr/>
        <p:txBody>
          <a:bodyPr/>
          <a:lstStyle/>
          <a:p>
            <a:pPr algn="ctr" eaLnBrk="1" hangingPunct="1">
              <a:buFont typeface="Times" charset="0"/>
              <a:buNone/>
              <a:defRPr/>
            </a:pPr>
            <a:r>
              <a:rPr lang="en-US" b="1" dirty="0">
                <a:latin typeface="Times New Roman" charset="0"/>
              </a:rPr>
              <a:t>Second Significant Class of Problems: The Class P</a:t>
            </a:r>
          </a:p>
          <a:p>
            <a:pPr eaLnBrk="1" hangingPunct="1">
              <a:buFont typeface="Times" charset="0"/>
              <a:buChar char="•"/>
              <a:defRPr/>
            </a:pPr>
            <a:endParaRPr lang="en-US" b="1" dirty="0"/>
          </a:p>
        </p:txBody>
      </p:sp>
    </p:spTree>
    <p:extLst>
      <p:ext uri="{BB962C8B-B14F-4D97-AF65-F5344CB8AC3E}">
        <p14:creationId xmlns:p14="http://schemas.microsoft.com/office/powerpoint/2010/main" val="2952259936"/>
      </p:ext>
    </p:extLst>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0867" name="Rectangle 3"/>
          <p:cNvSpPr>
            <a:spLocks noGrp="1" noChangeArrowheads="1"/>
          </p:cNvSpPr>
          <p:nvPr>
            <p:ph idx="1"/>
          </p:nvPr>
        </p:nvSpPr>
        <p:spPr/>
        <p:txBody>
          <a:bodyPr/>
          <a:lstStyle/>
          <a:p>
            <a:pPr marL="0" lvl="2" indent="0" eaLnBrk="1" hangingPunct="1">
              <a:lnSpc>
                <a:spcPct val="90000"/>
              </a:lnSpc>
              <a:buFont typeface="Times" charset="0"/>
              <a:buNone/>
              <a:defRPr/>
            </a:pPr>
            <a:r>
              <a:rPr lang="en-US" sz="2800" b="1" dirty="0">
                <a:latin typeface="Times New Roman" charset="0"/>
              </a:rPr>
              <a:t>Some decision problems in NP can be solved (without knowing the answer in advance) - in polynomial time. That is, not only can we verify a correct answer in polynomial time, but we can actually </a:t>
            </a:r>
            <a:r>
              <a:rPr lang="en-US" sz="2800" b="1" u="sng" dirty="0">
                <a:latin typeface="Times New Roman" charset="0"/>
              </a:rPr>
              <a:t>compute</a:t>
            </a:r>
            <a:r>
              <a:rPr lang="en-US" sz="2800" b="1" dirty="0">
                <a:latin typeface="Times New Roman" charset="0"/>
              </a:rPr>
              <a:t> the correct answer in polynomial time - from "scratch." </a:t>
            </a:r>
          </a:p>
          <a:p>
            <a:pPr marL="0" lvl="3" indent="0" eaLnBrk="1" hangingPunct="1">
              <a:lnSpc>
                <a:spcPct val="90000"/>
              </a:lnSpc>
              <a:buFont typeface="Times" charset="0"/>
              <a:buChar char="•"/>
              <a:defRPr/>
            </a:pPr>
            <a:endParaRPr lang="en-US" sz="2800" b="1" dirty="0">
              <a:latin typeface="Times New Roman" charset="0"/>
            </a:endParaRPr>
          </a:p>
          <a:p>
            <a:pPr marL="0" lvl="3" indent="0" eaLnBrk="1" hangingPunct="1">
              <a:lnSpc>
                <a:spcPct val="90000"/>
              </a:lnSpc>
              <a:buFont typeface="Times" charset="0"/>
              <a:buNone/>
              <a:defRPr/>
            </a:pPr>
            <a:r>
              <a:rPr lang="en-US" sz="2800" b="1" dirty="0">
                <a:latin typeface="Times New Roman" charset="0"/>
              </a:rPr>
              <a:t>These are the problems that make up the class P.</a:t>
            </a:r>
          </a:p>
          <a:p>
            <a:pPr marL="0" lvl="4" indent="0" eaLnBrk="1" hangingPunct="1">
              <a:lnSpc>
                <a:spcPct val="90000"/>
              </a:lnSpc>
              <a:buFont typeface="Times" charset="0"/>
              <a:buChar char="•"/>
              <a:defRPr/>
            </a:pPr>
            <a:endParaRPr lang="en-US" sz="2800" b="1" dirty="0">
              <a:latin typeface="Times New Roman" charset="0"/>
            </a:endParaRPr>
          </a:p>
          <a:p>
            <a:pPr marL="0" lvl="4" indent="0" eaLnBrk="1" hangingPunct="1">
              <a:lnSpc>
                <a:spcPct val="90000"/>
              </a:lnSpc>
              <a:buFont typeface="Times" charset="0"/>
              <a:buNone/>
              <a:defRPr/>
            </a:pPr>
            <a:r>
              <a:rPr lang="en-US" sz="2800" b="1" dirty="0">
                <a:latin typeface="Times New Roman" charset="0"/>
              </a:rPr>
              <a:t>P is a subset of NP.</a:t>
            </a:r>
          </a:p>
          <a:p>
            <a:pPr eaLnBrk="1" hangingPunct="1">
              <a:lnSpc>
                <a:spcPct val="90000"/>
              </a:lnSpc>
              <a:buFont typeface="Times" charset="0"/>
              <a:buChar char="•"/>
              <a:defRPr/>
            </a:pPr>
            <a:endParaRPr lang="en-US" sz="2800" dirty="0"/>
          </a:p>
        </p:txBody>
      </p:sp>
      <p:sp>
        <p:nvSpPr>
          <p:cNvPr id="4" name="Date Placeholder 3">
            <a:extLst>
              <a:ext uri="{FF2B5EF4-FFF2-40B4-BE49-F238E27FC236}">
                <a16:creationId xmlns:a16="http://schemas.microsoft.com/office/drawing/2014/main" id="{C4E97F2E-5BCD-DF43-8019-C4EC124EB79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C2044FDD-79DA-7F40-9770-60E5E11C8933}"/>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94B608D7-F3C1-E246-B63F-DFE8B434CC7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587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74283627"/>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1891" name="Rectangle 3"/>
          <p:cNvSpPr>
            <a:spLocks noGrp="1" noChangeArrowheads="1"/>
          </p:cNvSpPr>
          <p:nvPr>
            <p:ph idx="1"/>
          </p:nvPr>
        </p:nvSpPr>
        <p:spPr/>
        <p:txBody>
          <a:bodyPr/>
          <a:lstStyle/>
          <a:p>
            <a:pPr eaLnBrk="1" hangingPunct="1">
              <a:buFont typeface="Times" charset="0"/>
              <a:buNone/>
              <a:defRPr/>
            </a:pPr>
            <a:r>
              <a:rPr lang="en-US" b="1" dirty="0"/>
              <a:t>	</a:t>
            </a:r>
            <a:r>
              <a:rPr lang="en-US" sz="2800" b="1" dirty="0"/>
              <a:t>Problems in P can also have a witness – we just don't need one. But, this line of thought leads to an interesting observation. Consider the problem of searching a list L for a key X.</a:t>
            </a:r>
          </a:p>
          <a:p>
            <a:pPr eaLnBrk="1" hangingPunct="1">
              <a:buFont typeface="Times" charset="0"/>
              <a:buNone/>
              <a:defRPr/>
            </a:pPr>
            <a:endParaRPr lang="en-US" sz="2800" b="1" dirty="0"/>
          </a:p>
          <a:p>
            <a:pPr eaLnBrk="1" hangingPunct="1">
              <a:buFont typeface="Times" charset="0"/>
              <a:buNone/>
              <a:defRPr/>
            </a:pPr>
            <a:r>
              <a:rPr lang="en-US" sz="2800" b="1" dirty="0"/>
              <a:t>		Given: A list L of n values and a key X.</a:t>
            </a:r>
          </a:p>
          <a:p>
            <a:pPr eaLnBrk="1" hangingPunct="1">
              <a:buFont typeface="Times" charset="0"/>
              <a:buNone/>
              <a:defRPr/>
            </a:pPr>
            <a:r>
              <a:rPr lang="en-US" sz="2800" b="1" dirty="0"/>
              <a:t>		Question: Is X in L?</a:t>
            </a:r>
          </a:p>
        </p:txBody>
      </p:sp>
      <p:sp>
        <p:nvSpPr>
          <p:cNvPr id="4" name="Date Placeholder 3">
            <a:extLst>
              <a:ext uri="{FF2B5EF4-FFF2-40B4-BE49-F238E27FC236}">
                <a16:creationId xmlns:a16="http://schemas.microsoft.com/office/drawing/2014/main" id="{8C5D3E53-3639-634E-8506-3CCB2C396F6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B5FFB78-AD1E-224D-9E82-70448F6B78A6}"/>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927DE739-AC68-4D4B-B671-DCC2843B102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588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70809063"/>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2915" name="Rectangle 3"/>
          <p:cNvSpPr>
            <a:spLocks noGrp="1" noChangeArrowheads="1"/>
          </p:cNvSpPr>
          <p:nvPr>
            <p:ph idx="1"/>
          </p:nvPr>
        </p:nvSpPr>
        <p:spPr/>
        <p:txBody>
          <a:bodyPr/>
          <a:lstStyle/>
          <a:p>
            <a:pPr eaLnBrk="1" hangingPunct="1">
              <a:lnSpc>
                <a:spcPct val="90000"/>
              </a:lnSpc>
              <a:buFont typeface="Times" pitchFamily="-108" charset="0"/>
              <a:buNone/>
              <a:defRPr/>
            </a:pPr>
            <a:r>
              <a:rPr lang="en-US" sz="2400" b="1" dirty="0"/>
              <a:t>	</a:t>
            </a:r>
            <a:r>
              <a:rPr lang="en-US" sz="2800" b="1" dirty="0"/>
              <a:t>We know this problem is in P. But, we can also envision a nondeterministic solution. An oracle can, in fact, provide a "witness" for a Yes instance by simply writing down the index of  where X is located.</a:t>
            </a:r>
          </a:p>
          <a:p>
            <a:pPr eaLnBrk="1" hangingPunct="1">
              <a:lnSpc>
                <a:spcPct val="90000"/>
              </a:lnSpc>
              <a:buFont typeface="Times" pitchFamily="-108" charset="0"/>
              <a:buNone/>
              <a:defRPr/>
            </a:pPr>
            <a:r>
              <a:rPr lang="en-US" sz="2800" b="1" dirty="0"/>
              <a:t>	</a:t>
            </a:r>
          </a:p>
          <a:p>
            <a:pPr eaLnBrk="1" hangingPunct="1">
              <a:lnSpc>
                <a:spcPct val="90000"/>
              </a:lnSpc>
              <a:buFont typeface="Times" pitchFamily="-108" charset="0"/>
              <a:buNone/>
              <a:defRPr/>
            </a:pPr>
            <a:r>
              <a:rPr lang="en-US" sz="2800" b="1" dirty="0"/>
              <a:t>	We can verify the correctness with one simple comparison and reporting, Yes the witness is correct.</a:t>
            </a:r>
          </a:p>
        </p:txBody>
      </p:sp>
      <p:sp>
        <p:nvSpPr>
          <p:cNvPr id="4" name="Date Placeholder 3">
            <a:extLst>
              <a:ext uri="{FF2B5EF4-FFF2-40B4-BE49-F238E27FC236}">
                <a16:creationId xmlns:a16="http://schemas.microsoft.com/office/drawing/2014/main" id="{156ED706-F6F9-5048-8687-916E45622B4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811DAD7-F57E-CC4C-95BD-A8B6CB650690}"/>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05265160-6DFB-4A44-B31B-6159857A14E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589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348299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DFA Closure</a:t>
            </a:r>
          </a:p>
        </p:txBody>
      </p:sp>
      <p:sp>
        <p:nvSpPr>
          <p:cNvPr id="27" name="Content Placeholder 26"/>
          <p:cNvSpPr>
            <a:spLocks noGrp="1"/>
          </p:cNvSpPr>
          <p:nvPr>
            <p:ph idx="1"/>
          </p:nvPr>
        </p:nvSpPr>
        <p:spPr/>
        <p:txBody>
          <a:bodyPr/>
          <a:lstStyle/>
          <a:p>
            <a:r>
              <a:rPr lang="en-US" sz="2200" dirty="0"/>
              <a:t>Regular languages (those recognized by DFAs) are closed under complement, union, intersection, difference and exclusive or (</a:t>
            </a:r>
            <a:r>
              <a:rPr lang="en-US" sz="2200" dirty="0">
                <a:latin typeface="Arial" charset="0"/>
                <a:ea typeface="MS PGothic" charset="0"/>
              </a:rPr>
              <a:t>⊕) and many other set operations</a:t>
            </a:r>
            <a:endParaRPr lang="en-US" sz="2200" dirty="0"/>
          </a:p>
          <a:p>
            <a:r>
              <a:rPr lang="en-US" sz="2200" dirty="0"/>
              <a:t>Let </a:t>
            </a:r>
            <a:r>
              <a:rPr lang="en-US" sz="2200" dirty="0">
                <a:latin typeface="Arial" charset="0"/>
                <a:ea typeface="MS PGothic" charset="0"/>
              </a:rPr>
              <a:t>A</a:t>
            </a:r>
            <a:r>
              <a:rPr lang="en-US" sz="2200" baseline="-25000" dirty="0">
                <a:latin typeface="Arial" charset="0"/>
                <a:ea typeface="MS PGothic" charset="0"/>
              </a:rPr>
              <a:t>1</a:t>
            </a:r>
            <a:r>
              <a:rPr lang="en-US" sz="2200" dirty="0">
                <a:latin typeface="Arial" charset="0"/>
                <a:ea typeface="MS PGothic" charset="0"/>
              </a:rPr>
              <a:t> = (Q</a:t>
            </a:r>
            <a:r>
              <a:rPr lang="en-US" sz="2200" baseline="-25000" dirty="0">
                <a:latin typeface="Arial" charset="0"/>
                <a:ea typeface="MS PGothic" charset="0"/>
              </a:rPr>
              <a:t>1</a:t>
            </a:r>
            <a:r>
              <a:rPr lang="en-US" sz="2200" dirty="0">
                <a:latin typeface="Arial" charset="0"/>
                <a:ea typeface="MS PGothic" charset="0"/>
              </a:rPr>
              <a:t>,Σ,δ</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0</a:t>
            </a:r>
            <a:r>
              <a:rPr lang="en-US" sz="2200" dirty="0">
                <a:latin typeface="Arial" charset="0"/>
                <a:ea typeface="MS PGothic" charset="0"/>
              </a:rPr>
              <a:t>,F</a:t>
            </a:r>
            <a:r>
              <a:rPr lang="en-US" sz="2200" baseline="-25000" dirty="0">
                <a:latin typeface="Arial" charset="0"/>
                <a:ea typeface="MS PGothic" charset="0"/>
              </a:rPr>
              <a:t>1</a:t>
            </a:r>
            <a:r>
              <a:rPr lang="en-US" sz="2200" dirty="0">
                <a:latin typeface="Arial" charset="0"/>
                <a:ea typeface="MS PGothic" charset="0"/>
              </a:rPr>
              <a:t>), A</a:t>
            </a:r>
            <a:r>
              <a:rPr lang="en-US" sz="2200" baseline="-25000" dirty="0">
                <a:latin typeface="Arial" charset="0"/>
                <a:ea typeface="MS PGothic" charset="0"/>
              </a:rPr>
              <a:t>2</a:t>
            </a:r>
            <a:r>
              <a:rPr lang="en-US" sz="2200" dirty="0">
                <a:latin typeface="Arial" charset="0"/>
                <a:ea typeface="MS PGothic" charset="0"/>
              </a:rPr>
              <a:t> = (Q</a:t>
            </a:r>
            <a:r>
              <a:rPr lang="en-US" sz="2200" baseline="-25000" dirty="0">
                <a:latin typeface="Arial" charset="0"/>
                <a:ea typeface="MS PGothic" charset="0"/>
              </a:rPr>
              <a:t>2</a:t>
            </a:r>
            <a:r>
              <a:rPr lang="en-US" sz="2200" dirty="0">
                <a:latin typeface="Arial" charset="0"/>
                <a:ea typeface="MS PGothic" charset="0"/>
              </a:rPr>
              <a:t>,Σ,δ</a:t>
            </a:r>
            <a:r>
              <a:rPr lang="en-US" sz="2200" baseline="-25000" dirty="0">
                <a:latin typeface="Arial" charset="0"/>
                <a:ea typeface="MS PGothic" charset="0"/>
              </a:rPr>
              <a:t>2</a:t>
            </a:r>
            <a:r>
              <a:rPr lang="en-US" sz="2200" dirty="0">
                <a:latin typeface="Arial" charset="0"/>
                <a:ea typeface="MS PGothic" charset="0"/>
              </a:rPr>
              <a:t>,s</a:t>
            </a:r>
            <a:r>
              <a:rPr lang="en-US" sz="2200" baseline="-25000" dirty="0">
                <a:latin typeface="Arial" charset="0"/>
                <a:ea typeface="MS PGothic" charset="0"/>
              </a:rPr>
              <a:t>0</a:t>
            </a:r>
            <a:r>
              <a:rPr lang="en-US" sz="2200" dirty="0">
                <a:latin typeface="Arial" charset="0"/>
                <a:ea typeface="MS PGothic" charset="0"/>
              </a:rPr>
              <a:t>,F</a:t>
            </a:r>
            <a:r>
              <a:rPr lang="en-US" sz="2200" baseline="-25000" dirty="0">
                <a:latin typeface="Arial" charset="0"/>
                <a:ea typeface="MS PGothic" charset="0"/>
              </a:rPr>
              <a:t>2</a:t>
            </a:r>
            <a:r>
              <a:rPr lang="en-US" sz="2200" dirty="0">
                <a:latin typeface="Arial" charset="0"/>
                <a:ea typeface="MS PGothic" charset="0"/>
              </a:rPr>
              <a:t>) be arbitrary DFAs</a:t>
            </a:r>
          </a:p>
          <a:p>
            <a:r>
              <a:rPr lang="en-US" sz="2200" dirty="0" err="1">
                <a:latin typeface="Arial" charset="0"/>
                <a:ea typeface="MS PGothic" charset="0"/>
              </a:rPr>
              <a:t>Σ</a:t>
            </a:r>
            <a:r>
              <a:rPr lang="en-US" sz="2200" dirty="0">
                <a:latin typeface="Arial" charset="0"/>
                <a:ea typeface="MS PGothic" charset="0"/>
              </a:rPr>
              <a:t>*-</a:t>
            </a:r>
            <a:r>
              <a:rPr lang="en-US" sz="2200" i="1" dirty="0">
                <a:latin typeface="Arial" charset="0"/>
                <a:ea typeface="MS PGothic" charset="0"/>
              </a:rPr>
              <a:t>L</a:t>
            </a:r>
            <a:r>
              <a:rPr lang="en-US" sz="2200" dirty="0">
                <a:latin typeface="Arial" charset="0"/>
                <a:ea typeface="MS PGothic" charset="0"/>
              </a:rPr>
              <a:t>(A</a:t>
            </a:r>
            <a:r>
              <a:rPr lang="en-US" sz="2200" baseline="-25000" dirty="0">
                <a:latin typeface="Arial" charset="0"/>
                <a:ea typeface="MS PGothic" charset="0"/>
              </a:rPr>
              <a:t>1</a:t>
            </a:r>
            <a:r>
              <a:rPr lang="en-US" sz="2200" dirty="0">
                <a:latin typeface="Arial" charset="0"/>
                <a:ea typeface="MS PGothic" charset="0"/>
              </a:rPr>
              <a:t>)</a:t>
            </a:r>
            <a:r>
              <a:rPr lang="en-US" sz="2200" baseline="30000" dirty="0">
                <a:latin typeface="Arial" charset="0"/>
                <a:ea typeface="MS PGothic" charset="0"/>
              </a:rPr>
              <a:t> </a:t>
            </a:r>
            <a:r>
              <a:rPr lang="en-US" sz="2200" dirty="0">
                <a:latin typeface="Arial" charset="0"/>
                <a:ea typeface="MS PGothic" charset="0"/>
              </a:rPr>
              <a:t>is recognized by A</a:t>
            </a:r>
            <a:r>
              <a:rPr lang="en-US" sz="2200" baseline="-25000" dirty="0">
                <a:latin typeface="Arial" charset="0"/>
                <a:ea typeface="MS PGothic" charset="0"/>
              </a:rPr>
              <a:t>1</a:t>
            </a:r>
            <a:r>
              <a:rPr lang="en-US" sz="2200" baseline="30000" dirty="0">
                <a:latin typeface="Arial" charset="0"/>
                <a:ea typeface="MS PGothic" charset="0"/>
              </a:rPr>
              <a:t>C</a:t>
            </a:r>
            <a:r>
              <a:rPr lang="en-US" sz="2200" dirty="0">
                <a:latin typeface="Arial" charset="0"/>
                <a:ea typeface="MS PGothic" charset="0"/>
              </a:rPr>
              <a:t> = (Q</a:t>
            </a:r>
            <a:r>
              <a:rPr lang="en-US" sz="2200" baseline="-25000" dirty="0">
                <a:latin typeface="Arial" charset="0"/>
                <a:ea typeface="MS PGothic" charset="0"/>
              </a:rPr>
              <a:t>1</a:t>
            </a:r>
            <a:r>
              <a:rPr lang="en-US" sz="2200" dirty="0">
                <a:latin typeface="Arial" charset="0"/>
                <a:ea typeface="MS PGothic" charset="0"/>
              </a:rPr>
              <a:t>,Σ,δ</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0</a:t>
            </a:r>
            <a:r>
              <a:rPr lang="en-US" sz="2200" dirty="0">
                <a:latin typeface="Arial" charset="0"/>
                <a:ea typeface="MS PGothic" charset="0"/>
              </a:rPr>
              <a:t>,Q</a:t>
            </a:r>
            <a:r>
              <a:rPr lang="en-US" sz="2200" baseline="-25000" dirty="0">
                <a:latin typeface="Arial" charset="0"/>
                <a:ea typeface="MS PGothic" charset="0"/>
              </a:rPr>
              <a:t>1</a:t>
            </a:r>
            <a:r>
              <a:rPr lang="en-US" sz="2200" dirty="0">
                <a:latin typeface="Arial" charset="0"/>
                <a:ea typeface="MS PGothic" charset="0"/>
              </a:rPr>
              <a:t>-F</a:t>
            </a:r>
            <a:r>
              <a:rPr lang="en-US" sz="2200" baseline="-25000" dirty="0">
                <a:latin typeface="Arial" charset="0"/>
                <a:ea typeface="MS PGothic" charset="0"/>
              </a:rPr>
              <a:t>1</a:t>
            </a:r>
            <a:r>
              <a:rPr lang="en-US" sz="2200" dirty="0">
                <a:latin typeface="Arial" charset="0"/>
                <a:ea typeface="MS PGothic" charset="0"/>
              </a:rPr>
              <a:t>)</a:t>
            </a:r>
          </a:p>
          <a:p>
            <a:r>
              <a:rPr lang="en-US" sz="2200" dirty="0">
                <a:latin typeface="Arial" charset="0"/>
                <a:ea typeface="MS PGothic" charset="0"/>
              </a:rPr>
              <a:t>Define A</a:t>
            </a:r>
            <a:r>
              <a:rPr lang="en-US" sz="2200" baseline="-25000" dirty="0">
                <a:latin typeface="Arial" charset="0"/>
                <a:ea typeface="MS PGothic" charset="0"/>
              </a:rPr>
              <a:t>3</a:t>
            </a:r>
            <a:r>
              <a:rPr lang="en-US" sz="2200" dirty="0">
                <a:latin typeface="Arial" charset="0"/>
                <a:ea typeface="MS PGothic" charset="0"/>
              </a:rPr>
              <a:t> = (Q</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2</a:t>
            </a:r>
            <a:r>
              <a:rPr lang="en-US" sz="2200" dirty="0">
                <a:latin typeface="Arial" charset="0"/>
                <a:ea typeface="MS PGothic" charset="0"/>
              </a:rPr>
              <a:t>,Σ,δ</a:t>
            </a:r>
            <a:r>
              <a:rPr lang="en-US" sz="2200" baseline="-25000" dirty="0">
                <a:latin typeface="Arial" charset="0"/>
                <a:ea typeface="MS PGothic" charset="0"/>
              </a:rPr>
              <a:t>3</a:t>
            </a:r>
            <a:r>
              <a:rPr lang="en-US" sz="2200" dirty="0">
                <a:latin typeface="Arial" charset="0"/>
                <a:ea typeface="MS PGothic" charset="0"/>
              </a:rPr>
              <a:t>,&lt;q</a:t>
            </a:r>
            <a:r>
              <a:rPr lang="en-US" sz="2200" baseline="-25000" dirty="0">
                <a:latin typeface="Arial" charset="0"/>
                <a:ea typeface="MS PGothic" charset="0"/>
              </a:rPr>
              <a:t>0</a:t>
            </a:r>
            <a:r>
              <a:rPr lang="en-US" sz="2200" dirty="0">
                <a:latin typeface="Arial" charset="0"/>
                <a:ea typeface="MS PGothic" charset="0"/>
              </a:rPr>
              <a:t>,s</a:t>
            </a:r>
            <a:r>
              <a:rPr lang="en-US" sz="2200" baseline="-25000" dirty="0">
                <a:latin typeface="Arial" charset="0"/>
                <a:ea typeface="MS PGothic" charset="0"/>
              </a:rPr>
              <a:t>0</a:t>
            </a:r>
            <a:r>
              <a:rPr lang="en-US" sz="2200" dirty="0">
                <a:latin typeface="Arial" charset="0"/>
                <a:ea typeface="MS PGothic" charset="0"/>
              </a:rPr>
              <a:t>&gt;,F</a:t>
            </a:r>
            <a:r>
              <a:rPr lang="en-US" sz="2200" baseline="-25000" dirty="0">
                <a:latin typeface="Arial" charset="0"/>
                <a:ea typeface="MS PGothic" charset="0"/>
              </a:rPr>
              <a:t>3</a:t>
            </a:r>
            <a:r>
              <a:rPr lang="en-US" sz="2200" dirty="0">
                <a:latin typeface="Arial" charset="0"/>
                <a:ea typeface="MS PGothic" charset="0"/>
              </a:rPr>
              <a:t>) where </a:t>
            </a:r>
            <a:br>
              <a:rPr lang="en-US" sz="2200" dirty="0">
                <a:latin typeface="Arial" charset="0"/>
                <a:ea typeface="MS PGothic" charset="0"/>
              </a:rPr>
            </a:br>
            <a:r>
              <a:rPr lang="en-US" sz="2200" dirty="0">
                <a:latin typeface="Arial" charset="0"/>
                <a:ea typeface="MS PGothic" charset="0"/>
              </a:rPr>
              <a:t>δ</a:t>
            </a:r>
            <a:r>
              <a:rPr lang="en-US" sz="2200" baseline="-25000" dirty="0">
                <a:latin typeface="Arial" charset="0"/>
                <a:ea typeface="MS PGothic" charset="0"/>
              </a:rPr>
              <a:t>3</a:t>
            </a:r>
            <a:r>
              <a:rPr lang="en-US" sz="2200" dirty="0">
                <a:latin typeface="Arial" charset="0"/>
                <a:ea typeface="MS PGothic" charset="0"/>
              </a:rPr>
              <a:t>(&lt;</a:t>
            </a:r>
            <a:r>
              <a:rPr lang="en-US" sz="2200" dirty="0" err="1">
                <a:latin typeface="Arial" charset="0"/>
                <a:ea typeface="MS PGothic" charset="0"/>
              </a:rPr>
              <a:t>q,s</a:t>
            </a:r>
            <a:r>
              <a:rPr lang="en-US" sz="2200" dirty="0">
                <a:latin typeface="Arial" charset="0"/>
                <a:ea typeface="MS PGothic" charset="0"/>
              </a:rPr>
              <a:t>&gt;,a)= &lt;δ</a:t>
            </a:r>
            <a:r>
              <a:rPr lang="en-US" sz="2200" baseline="-25000" dirty="0">
                <a:latin typeface="Arial" charset="0"/>
                <a:ea typeface="MS PGothic" charset="0"/>
              </a:rPr>
              <a:t>1</a:t>
            </a:r>
            <a:r>
              <a:rPr lang="en-US" sz="2200" dirty="0">
                <a:latin typeface="Arial" charset="0"/>
                <a:ea typeface="MS PGothic" charset="0"/>
              </a:rPr>
              <a:t>(</a:t>
            </a:r>
            <a:r>
              <a:rPr lang="en-US" sz="2200" dirty="0" err="1">
                <a:latin typeface="Arial" charset="0"/>
                <a:ea typeface="MS PGothic" charset="0"/>
              </a:rPr>
              <a:t>q,a</a:t>
            </a:r>
            <a:r>
              <a:rPr lang="en-US" sz="2200" dirty="0">
                <a:latin typeface="Arial" charset="0"/>
                <a:ea typeface="MS PGothic" charset="0"/>
              </a:rPr>
              <a:t>),δ</a:t>
            </a:r>
            <a:r>
              <a:rPr lang="en-US" sz="2200" baseline="-25000" dirty="0">
                <a:latin typeface="Arial" charset="0"/>
                <a:ea typeface="MS PGothic" charset="0"/>
              </a:rPr>
              <a:t>2</a:t>
            </a:r>
            <a:r>
              <a:rPr lang="en-US" sz="2200" dirty="0">
                <a:latin typeface="Arial" charset="0"/>
                <a:ea typeface="MS PGothic" charset="0"/>
              </a:rPr>
              <a:t>(</a:t>
            </a:r>
            <a:r>
              <a:rPr lang="en-US" sz="2200" dirty="0" err="1">
                <a:latin typeface="Arial" charset="0"/>
                <a:ea typeface="MS PGothic" charset="0"/>
              </a:rPr>
              <a:t>s,a</a:t>
            </a:r>
            <a:r>
              <a:rPr lang="en-US" sz="2200" dirty="0">
                <a:latin typeface="Arial" charset="0"/>
                <a:ea typeface="MS PGothic" charset="0"/>
              </a:rPr>
              <a:t>)&gt;, q</a:t>
            </a:r>
            <a:r>
              <a:rPr lang="en-US" sz="2200" dirty="0">
                <a:latin typeface="Arial" charset="0"/>
                <a:ea typeface="MS PGothic" charset="0"/>
                <a:sym typeface="Symbol" panose="05050102010706020507" pitchFamily="18" charset="2"/>
              </a:rPr>
              <a:t></a:t>
            </a:r>
            <a:r>
              <a:rPr lang="en-US" sz="2200" dirty="0">
                <a:latin typeface="Arial" charset="0"/>
                <a:ea typeface="MS PGothic" charset="0"/>
              </a:rPr>
              <a:t>Q</a:t>
            </a:r>
            <a:r>
              <a:rPr lang="en-US" sz="2200" baseline="-25000" dirty="0">
                <a:latin typeface="Arial" charset="0"/>
                <a:ea typeface="MS PGothic" charset="0"/>
              </a:rPr>
              <a:t>1</a:t>
            </a:r>
            <a:r>
              <a:rPr lang="en-US" sz="2200" dirty="0">
                <a:latin typeface="Arial" charset="0"/>
                <a:ea typeface="MS PGothic" charset="0"/>
              </a:rPr>
              <a:t>, s</a:t>
            </a:r>
            <a:r>
              <a:rPr lang="en-US" sz="2200" dirty="0">
                <a:latin typeface="Arial" charset="0"/>
                <a:ea typeface="MS PGothic" charset="0"/>
                <a:sym typeface="Symbol" panose="05050102010706020507" pitchFamily="18" charset="2"/>
              </a:rPr>
              <a:t></a:t>
            </a:r>
            <a:r>
              <a:rPr lang="en-US" sz="2200" dirty="0">
                <a:latin typeface="Arial" charset="0"/>
                <a:ea typeface="MS PGothic" charset="0"/>
              </a:rPr>
              <a:t>Q</a:t>
            </a:r>
            <a:r>
              <a:rPr lang="en-US" sz="2200" baseline="-25000" dirty="0">
                <a:latin typeface="Arial" charset="0"/>
                <a:ea typeface="MS PGothic" charset="0"/>
              </a:rPr>
              <a:t>2</a:t>
            </a:r>
            <a:r>
              <a:rPr lang="en-US" sz="2200" dirty="0">
                <a:latin typeface="Arial" charset="0"/>
                <a:ea typeface="MS PGothic" charset="0"/>
              </a:rPr>
              <a:t>, </a:t>
            </a:r>
            <a:r>
              <a:rPr lang="en-US" sz="2200" dirty="0" err="1">
                <a:latin typeface="Arial" charset="0"/>
                <a:ea typeface="MS PGothic" charset="0"/>
              </a:rPr>
              <a:t>a</a:t>
            </a:r>
            <a:r>
              <a:rPr lang="en-US" sz="2200" dirty="0" err="1">
                <a:latin typeface="Arial" charset="0"/>
                <a:ea typeface="MS PGothic" charset="0"/>
                <a:sym typeface="Symbol" panose="05050102010706020507" pitchFamily="18" charset="2"/>
              </a:rPr>
              <a:t></a:t>
            </a:r>
            <a:r>
              <a:rPr lang="en-US" sz="2200" dirty="0" err="1">
                <a:latin typeface="Arial" charset="0"/>
                <a:ea typeface="MS PGothic" charset="0"/>
              </a:rPr>
              <a:t>Σ</a:t>
            </a:r>
            <a:endParaRPr lang="en-US" sz="2200" dirty="0">
              <a:latin typeface="Arial" charset="0"/>
              <a:ea typeface="MS PGothic" charset="0"/>
            </a:endParaRPr>
          </a:p>
          <a:p>
            <a:pPr lvl="1"/>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1</a:t>
            </a:r>
            <a:r>
              <a:rPr lang="en-US" sz="2000" dirty="0">
                <a:latin typeface="Arial" charset="0"/>
                <a:ea typeface="MS PGothic" charset="0"/>
              </a:rPr>
              <a:t>)∪</a:t>
            </a:r>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2</a:t>
            </a:r>
            <a:r>
              <a:rPr lang="en-US" sz="2000" dirty="0">
                <a:latin typeface="Arial" charset="0"/>
                <a:ea typeface="MS PGothic" charset="0"/>
              </a:rPr>
              <a:t>) is recognized when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)∪(Q</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2</a:t>
            </a:r>
            <a:r>
              <a:rPr lang="en-US" sz="2000" dirty="0">
                <a:latin typeface="Arial" charset="0"/>
                <a:ea typeface="MS PGothic" charset="0"/>
              </a:rPr>
              <a:t>)</a:t>
            </a:r>
          </a:p>
          <a:p>
            <a:pPr lvl="1"/>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1</a:t>
            </a:r>
            <a:r>
              <a:rPr lang="en-US" sz="2000" dirty="0">
                <a:latin typeface="Arial" charset="0"/>
                <a:ea typeface="MS PGothic" charset="0"/>
              </a:rPr>
              <a:t>)∩</a:t>
            </a:r>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2</a:t>
            </a:r>
            <a:r>
              <a:rPr lang="en-US" sz="2000" dirty="0">
                <a:latin typeface="Arial" charset="0"/>
                <a:ea typeface="MS PGothic" charset="0"/>
              </a:rPr>
              <a:t>) is recognized when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2</a:t>
            </a:r>
            <a:endParaRPr lang="en-US" sz="2000" dirty="0">
              <a:latin typeface="Arial" charset="0"/>
              <a:ea typeface="MS PGothic" charset="0"/>
            </a:endParaRPr>
          </a:p>
          <a:p>
            <a:pPr lvl="1"/>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1</a:t>
            </a:r>
            <a:r>
              <a:rPr lang="en-US" sz="2000" dirty="0">
                <a:latin typeface="Arial" charset="0"/>
                <a:ea typeface="MS PGothic" charset="0"/>
              </a:rPr>
              <a:t>) - </a:t>
            </a:r>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2</a:t>
            </a:r>
            <a:r>
              <a:rPr lang="en-US" sz="2000" dirty="0">
                <a:latin typeface="Arial" charset="0"/>
                <a:ea typeface="MS PGothic" charset="0"/>
              </a:rPr>
              <a:t>) is recognized when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-F</a:t>
            </a:r>
            <a:r>
              <a:rPr lang="en-US" sz="2000" baseline="-25000" dirty="0">
                <a:latin typeface="Arial" charset="0"/>
                <a:ea typeface="MS PGothic" charset="0"/>
              </a:rPr>
              <a:t>2</a:t>
            </a:r>
            <a:r>
              <a:rPr lang="en-US" sz="2000" dirty="0">
                <a:latin typeface="Arial" charset="0"/>
                <a:ea typeface="MS PGothic" charset="0"/>
              </a:rPr>
              <a:t>)</a:t>
            </a:r>
          </a:p>
          <a:p>
            <a:pPr lvl="1"/>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1</a:t>
            </a:r>
            <a:r>
              <a:rPr lang="en-US" sz="2000" dirty="0">
                <a:latin typeface="Arial" charset="0"/>
                <a:ea typeface="MS PGothic" charset="0"/>
              </a:rPr>
              <a:t>) ⊕ </a:t>
            </a:r>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2</a:t>
            </a:r>
            <a:r>
              <a:rPr lang="en-US" sz="2000" dirty="0">
                <a:latin typeface="Arial" charset="0"/>
                <a:ea typeface="MS PGothic" charset="0"/>
              </a:rPr>
              <a:t>) is recognized when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-F</a:t>
            </a:r>
            <a:r>
              <a:rPr lang="en-US" sz="2000" baseline="-25000" dirty="0">
                <a:latin typeface="Arial" charset="0"/>
                <a:ea typeface="MS PGothic" charset="0"/>
              </a:rPr>
              <a:t>2</a:t>
            </a:r>
            <a:r>
              <a:rPr lang="en-US" sz="2000" dirty="0">
                <a:latin typeface="Arial" charset="0"/>
                <a:ea typeface="MS PGothic" charset="0"/>
              </a:rPr>
              <a:t>)∪(Q</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2</a:t>
            </a:r>
          </a:p>
        </p:txBody>
      </p:sp>
      <p:sp>
        <p:nvSpPr>
          <p:cNvPr id="4" name="Date Placeholder 3"/>
          <p:cNvSpPr>
            <a:spLocks noGrp="1"/>
          </p:cNvSpPr>
          <p:nvPr>
            <p:ph type="dt" sz="half" idx="10"/>
          </p:nvPr>
        </p:nvSpPr>
        <p:spPr/>
        <p:txBody>
          <a:bodyPr/>
          <a:lstStyle/>
          <a:p>
            <a:fld id="{F6C2883C-27BA-4C47-86AA-B3B1560AE436}"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59</a:t>
            </a:fld>
            <a:endParaRPr lang="en-US"/>
          </a:p>
        </p:txBody>
      </p:sp>
      <p:sp>
        <p:nvSpPr>
          <p:cNvPr id="7" name="Footer Placeholder 4">
            <a:extLst>
              <a:ext uri="{FF2B5EF4-FFF2-40B4-BE49-F238E27FC236}">
                <a16:creationId xmlns:a16="http://schemas.microsoft.com/office/drawing/2014/main" id="{85EECB9D-B817-3844-B113-646B1625CFB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343301499"/>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3939"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800" b="1" dirty="0"/>
              <a:t>Now, consider the complement (Version 3) of this problem:</a:t>
            </a:r>
          </a:p>
          <a:p>
            <a:pPr marL="0" indent="0" eaLnBrk="1" hangingPunct="1">
              <a:lnSpc>
                <a:spcPct val="90000"/>
              </a:lnSpc>
              <a:buFont typeface="Times" charset="0"/>
              <a:buChar char="•"/>
              <a:defRPr/>
            </a:pPr>
            <a:endParaRPr lang="en-US" sz="2800" b="1" dirty="0"/>
          </a:p>
          <a:p>
            <a:pPr marL="0" indent="0" eaLnBrk="1" hangingPunct="1">
              <a:lnSpc>
                <a:spcPct val="90000"/>
              </a:lnSpc>
              <a:buFont typeface="Times" charset="0"/>
              <a:buNone/>
              <a:defRPr/>
            </a:pPr>
            <a:r>
              <a:rPr lang="en-US" sz="2800" b="1" dirty="0"/>
              <a:t>Given:	A list L of n values and a key X.</a:t>
            </a:r>
          </a:p>
          <a:p>
            <a:pPr marL="0" indent="0" eaLnBrk="1" hangingPunct="1">
              <a:lnSpc>
                <a:spcPct val="90000"/>
              </a:lnSpc>
              <a:buFont typeface="Times" charset="0"/>
              <a:buNone/>
              <a:defRPr/>
            </a:pPr>
            <a:r>
              <a:rPr lang="en-US" sz="2800" b="1" dirty="0"/>
              <a:t>		Question: Is X </a:t>
            </a:r>
            <a:r>
              <a:rPr lang="en-US" sz="2800" b="1" u="sng" dirty="0"/>
              <a:t>not</a:t>
            </a:r>
            <a:r>
              <a:rPr lang="en-US" sz="2800" b="1" dirty="0"/>
              <a:t> in L?</a:t>
            </a:r>
          </a:p>
          <a:p>
            <a:pPr marL="0" indent="0" eaLnBrk="1" hangingPunct="1">
              <a:lnSpc>
                <a:spcPct val="90000"/>
              </a:lnSpc>
              <a:buFont typeface="Times" charset="0"/>
              <a:buNone/>
              <a:defRPr/>
            </a:pPr>
            <a:r>
              <a:rPr lang="en-US" sz="2800" b="1" dirty="0"/>
              <a:t>Here, for any Yes instance, no 'witness' seems to exist, but if the oracle simply writes down "Yes" we can verify the correctness in polynomial time by comparing X with each of the n values and report "Yes, X is not in the list."</a:t>
            </a:r>
            <a:endParaRPr lang="en-US" sz="2800" dirty="0"/>
          </a:p>
        </p:txBody>
      </p:sp>
      <p:sp>
        <p:nvSpPr>
          <p:cNvPr id="4" name="Date Placeholder 3">
            <a:extLst>
              <a:ext uri="{FF2B5EF4-FFF2-40B4-BE49-F238E27FC236}">
                <a16:creationId xmlns:a16="http://schemas.microsoft.com/office/drawing/2014/main" id="{28BC6680-80A7-4942-864C-B477333D595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5D420A3-B7EA-E64B-B41B-66B0AB054A83}"/>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ECD1AEB6-60AF-CD4D-A95D-7901CB512B1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590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23938785"/>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4963" name="Rectangle 3"/>
          <p:cNvSpPr>
            <a:spLocks noGrp="1" noChangeArrowheads="1"/>
          </p:cNvSpPr>
          <p:nvPr>
            <p:ph idx="1"/>
          </p:nvPr>
        </p:nvSpPr>
        <p:spPr/>
        <p:txBody>
          <a:bodyPr/>
          <a:lstStyle/>
          <a:p>
            <a:pPr marL="0" indent="0" eaLnBrk="1" hangingPunct="1">
              <a:buFont typeface="Times" charset="0"/>
              <a:buNone/>
              <a:defRPr/>
            </a:pPr>
            <a:r>
              <a:rPr lang="en-US" sz="2800" b="1" dirty="0"/>
              <a:t>Therefore, both problems can be verified in polynomial time and, hence, both are in NP.</a:t>
            </a:r>
          </a:p>
          <a:p>
            <a:pPr marL="0" indent="0" eaLnBrk="1" hangingPunct="1">
              <a:buFont typeface="Times" charset="0"/>
              <a:buChar char="•"/>
              <a:defRPr/>
            </a:pPr>
            <a:endParaRPr lang="en-US" sz="2800" b="1" dirty="0"/>
          </a:p>
          <a:p>
            <a:pPr marL="0" indent="0" eaLnBrk="1" hangingPunct="1">
              <a:buFont typeface="Times" charset="0"/>
              <a:buNone/>
              <a:defRPr/>
            </a:pPr>
            <a:r>
              <a:rPr lang="en-US" sz="2800" b="1" dirty="0"/>
              <a:t>This is a characteristic of any problem in P - both it and its complement can be verified in polynomial time (of course, they can both be 'solved' in polynomial time, too.)</a:t>
            </a:r>
          </a:p>
          <a:p>
            <a:pPr marL="0" indent="0" eaLnBrk="1" hangingPunct="1">
              <a:buFont typeface="Times" charset="0"/>
              <a:buNone/>
              <a:defRPr/>
            </a:pPr>
            <a:endParaRPr lang="en-US" sz="2800" b="1" dirty="0"/>
          </a:p>
          <a:p>
            <a:pPr marL="0" indent="0" eaLnBrk="1" hangingPunct="1">
              <a:buFont typeface="Times" charset="0"/>
              <a:buNone/>
              <a:defRPr/>
            </a:pPr>
            <a:r>
              <a:rPr lang="en-US" sz="2800" b="1" dirty="0"/>
              <a:t>Therefore, we can again conclude P </a:t>
            </a:r>
            <a:r>
              <a:rPr lang="en-US" sz="2800" b="1" dirty="0">
                <a:sym typeface="Symbol" charset="2"/>
              </a:rPr>
              <a:t></a:t>
            </a:r>
            <a:r>
              <a:rPr lang="en-US" sz="2800" b="1" dirty="0"/>
              <a:t>  NP.</a:t>
            </a:r>
          </a:p>
        </p:txBody>
      </p:sp>
      <p:sp>
        <p:nvSpPr>
          <p:cNvPr id="4" name="Date Placeholder 3">
            <a:extLst>
              <a:ext uri="{FF2B5EF4-FFF2-40B4-BE49-F238E27FC236}">
                <a16:creationId xmlns:a16="http://schemas.microsoft.com/office/drawing/2014/main" id="{A11DA974-21D1-3741-B802-2A3550A46B7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4FD7962-4502-624F-99C8-152E5133BFEC}"/>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E7D69A7B-0961-BA42-A90E-6BC6F3A3806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591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43656262"/>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5987"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b="1" dirty="0"/>
              <a:t>There is a popular conjecture that if any problem and its complement are both in NP, then both are also in P.</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a:t>This has been the case for several problems that for many years were not known to be in P, but both the problem and its complement were known to be in NP.</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a:t>For example, Linear Programming (proven to be in P in the 1980's), and Prime Number (proven in 2006 to be in  P). </a:t>
            </a:r>
          </a:p>
          <a:p>
            <a:pPr marL="0" indent="0" eaLnBrk="1" hangingPunct="1">
              <a:lnSpc>
                <a:spcPct val="90000"/>
              </a:lnSpc>
              <a:buFont typeface="Times" charset="0"/>
              <a:buChar char="•"/>
              <a:defRPr/>
            </a:pPr>
            <a:endParaRPr lang="en-US" sz="2400" b="1" dirty="0"/>
          </a:p>
          <a:p>
            <a:pPr marL="0" indent="0" eaLnBrk="1" hangingPunct="1">
              <a:lnSpc>
                <a:spcPct val="90000"/>
              </a:lnSpc>
              <a:buFont typeface="Times" charset="0"/>
              <a:buNone/>
              <a:defRPr/>
            </a:pPr>
            <a:r>
              <a:rPr lang="en-US" sz="2400" b="1" dirty="0"/>
              <a:t>A notable 'holdout' to date is Graph Isomorphism.</a:t>
            </a:r>
          </a:p>
        </p:txBody>
      </p:sp>
      <p:sp>
        <p:nvSpPr>
          <p:cNvPr id="4" name="Date Placeholder 3">
            <a:extLst>
              <a:ext uri="{FF2B5EF4-FFF2-40B4-BE49-F238E27FC236}">
                <a16:creationId xmlns:a16="http://schemas.microsoft.com/office/drawing/2014/main" id="{AFE24A12-B50C-C14B-9334-6ECEA0A869F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4D29FB4-5F28-304C-A863-96D6E84E1A74}"/>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A6E65FCE-EA69-D943-AF86-B753E504AE8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592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31848192"/>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7011" name="Rectangle 3"/>
          <p:cNvSpPr>
            <a:spLocks noGrp="1" noChangeArrowheads="1"/>
          </p:cNvSpPr>
          <p:nvPr>
            <p:ph idx="1"/>
          </p:nvPr>
        </p:nvSpPr>
        <p:spPr/>
        <p:txBody>
          <a:bodyPr/>
          <a:lstStyle/>
          <a:p>
            <a:pPr marL="0" lvl="2" indent="0" eaLnBrk="1" hangingPunct="1">
              <a:buFont typeface="Times" charset="0"/>
              <a:buNone/>
              <a:defRPr/>
            </a:pPr>
            <a:r>
              <a:rPr lang="en-US" sz="2800" b="1" dirty="0">
                <a:latin typeface="Times New Roman" charset="0"/>
              </a:rPr>
              <a:t>There are a lot of problems in NP that we do not know how to solve in polynomial time. Why? </a:t>
            </a:r>
          </a:p>
          <a:p>
            <a:pPr marL="0" lvl="3" indent="0" eaLnBrk="1" hangingPunct="1">
              <a:buFont typeface="Times" charset="0"/>
              <a:buChar char="•"/>
              <a:defRPr/>
            </a:pPr>
            <a:endParaRPr lang="en-US" sz="2800" b="1" dirty="0">
              <a:latin typeface="Times New Roman" charset="0"/>
            </a:endParaRPr>
          </a:p>
          <a:p>
            <a:pPr marL="0" lvl="3" indent="0" eaLnBrk="1" hangingPunct="1">
              <a:buFont typeface="Times" charset="0"/>
              <a:buNone/>
              <a:defRPr/>
            </a:pPr>
            <a:r>
              <a:rPr lang="en-US" sz="2800" b="1" dirty="0">
                <a:latin typeface="Times New Roman" charset="0"/>
              </a:rPr>
              <a:t>Because they really don't have polynomial algorithms? </a:t>
            </a:r>
          </a:p>
          <a:p>
            <a:pPr marL="0" lvl="3" indent="0" eaLnBrk="1" hangingPunct="1">
              <a:buFont typeface="Times" charset="0"/>
              <a:buChar char="•"/>
              <a:defRPr/>
            </a:pPr>
            <a:endParaRPr lang="en-US" sz="2800" b="1" dirty="0">
              <a:latin typeface="Times New Roman" charset="0"/>
            </a:endParaRPr>
          </a:p>
          <a:p>
            <a:pPr marL="0" lvl="3" indent="0" eaLnBrk="1" hangingPunct="1">
              <a:buFont typeface="Times" charset="0"/>
              <a:buNone/>
              <a:defRPr/>
            </a:pPr>
            <a:r>
              <a:rPr lang="en-US" sz="2800" b="1" dirty="0">
                <a:latin typeface="Times New Roman" charset="0"/>
              </a:rPr>
              <a:t>Or, because we are not yet clever enough to have found a polynomial algorithm for them?</a:t>
            </a:r>
          </a:p>
          <a:p>
            <a:pPr eaLnBrk="1" hangingPunct="1">
              <a:buFont typeface="Times" charset="0"/>
              <a:buChar char="•"/>
              <a:defRPr/>
            </a:pPr>
            <a:endParaRPr lang="en-US" sz="2800" b="1" dirty="0"/>
          </a:p>
        </p:txBody>
      </p:sp>
      <p:sp>
        <p:nvSpPr>
          <p:cNvPr id="4" name="Date Placeholder 3">
            <a:extLst>
              <a:ext uri="{FF2B5EF4-FFF2-40B4-BE49-F238E27FC236}">
                <a16:creationId xmlns:a16="http://schemas.microsoft.com/office/drawing/2014/main" id="{EA9FE12B-7DEA-B345-A2C8-375FA29FC2C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CB9DF522-874A-0243-94F8-D0323EC1F280}"/>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ADE2D428-F9BA-0F44-8CFE-8FC8EF513D3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593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22068710"/>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Class – P</a:t>
            </a:r>
          </a:p>
        </p:txBody>
      </p:sp>
      <p:sp>
        <p:nvSpPr>
          <p:cNvPr id="428035" name="Rectangle 3"/>
          <p:cNvSpPr>
            <a:spLocks noGrp="1" noChangeArrowheads="1"/>
          </p:cNvSpPr>
          <p:nvPr>
            <p:ph idx="1"/>
          </p:nvPr>
        </p:nvSpPr>
        <p:spPr/>
        <p:txBody>
          <a:bodyPr/>
          <a:lstStyle/>
          <a:p>
            <a:pPr marL="0" lvl="2" indent="0" eaLnBrk="1" hangingPunct="1">
              <a:lnSpc>
                <a:spcPct val="90000"/>
              </a:lnSpc>
              <a:buFont typeface="Times" charset="0"/>
              <a:buNone/>
              <a:defRPr/>
            </a:pPr>
            <a:r>
              <a:rPr lang="en-US" b="1" dirty="0">
                <a:latin typeface="Times New Roman" charset="0"/>
              </a:rPr>
              <a:t>At the moment, no one knows. </a:t>
            </a:r>
          </a:p>
          <a:p>
            <a:pPr marL="0" lvl="2" indent="0" eaLnBrk="1" hangingPunct="1">
              <a:lnSpc>
                <a:spcPct val="90000"/>
              </a:lnSpc>
              <a:buFont typeface="Times" charset="0"/>
              <a:buChar char="•"/>
              <a:defRPr/>
            </a:pPr>
            <a:endParaRPr lang="en-US" b="1" dirty="0">
              <a:latin typeface="Times New Roman" charset="0"/>
            </a:endParaRPr>
          </a:p>
          <a:p>
            <a:pPr marL="0" lvl="2" indent="0" eaLnBrk="1" hangingPunct="1">
              <a:lnSpc>
                <a:spcPct val="90000"/>
              </a:lnSpc>
              <a:buFont typeface="Times" charset="0"/>
              <a:buNone/>
              <a:defRPr/>
            </a:pPr>
            <a:r>
              <a:rPr lang="en-US" b="1" dirty="0">
                <a:latin typeface="Times New Roman" charset="0"/>
              </a:rPr>
              <a:t>Some believe all problems in NP have polynomial algorithms. Many do not (believe that).</a:t>
            </a:r>
          </a:p>
          <a:p>
            <a:pPr marL="0" lvl="2" indent="0" eaLnBrk="1" hangingPunct="1">
              <a:lnSpc>
                <a:spcPct val="90000"/>
              </a:lnSpc>
              <a:buFont typeface="Times" charset="0"/>
              <a:buChar char="•"/>
              <a:defRPr/>
            </a:pPr>
            <a:endParaRPr lang="en-US" b="1" dirty="0">
              <a:latin typeface="Times New Roman" charset="0"/>
            </a:endParaRPr>
          </a:p>
          <a:p>
            <a:pPr marL="0" lvl="2" indent="0" eaLnBrk="1" hangingPunct="1">
              <a:lnSpc>
                <a:spcPct val="90000"/>
              </a:lnSpc>
              <a:buFont typeface="Times" charset="0"/>
              <a:buNone/>
              <a:defRPr/>
            </a:pPr>
            <a:r>
              <a:rPr lang="en-US" b="1" dirty="0">
                <a:latin typeface="Times New Roman" charset="0"/>
              </a:rPr>
              <a:t>The fundamental question in theoretical computer science is: </a:t>
            </a:r>
          </a:p>
          <a:p>
            <a:pPr marL="0" lvl="3" indent="0" eaLnBrk="1" hangingPunct="1">
              <a:lnSpc>
                <a:spcPct val="90000"/>
              </a:lnSpc>
              <a:buFont typeface="Times" charset="0"/>
              <a:buNone/>
              <a:defRPr/>
            </a:pPr>
            <a:r>
              <a:rPr lang="en-US" sz="2400" b="1" dirty="0">
                <a:latin typeface="Times New Roman" charset="0"/>
              </a:rPr>
              <a:t>Does P = NP?</a:t>
            </a:r>
          </a:p>
          <a:p>
            <a:pPr marL="0" lvl="3" indent="0" eaLnBrk="1" hangingPunct="1">
              <a:lnSpc>
                <a:spcPct val="90000"/>
              </a:lnSpc>
              <a:buFont typeface="Times" charset="0"/>
              <a:buNone/>
              <a:defRPr/>
            </a:pPr>
            <a:endParaRPr lang="en-US" sz="2400" b="1" dirty="0">
              <a:latin typeface="Times New Roman" charset="0"/>
            </a:endParaRPr>
          </a:p>
          <a:p>
            <a:pPr marL="0" lvl="3" indent="0" eaLnBrk="1" hangingPunct="1">
              <a:lnSpc>
                <a:spcPct val="90000"/>
              </a:lnSpc>
              <a:buFont typeface="Times" charset="0"/>
              <a:buNone/>
              <a:defRPr/>
            </a:pPr>
            <a:r>
              <a:rPr lang="en-US" sz="2400" b="1" dirty="0">
                <a:latin typeface="Times New Roman" charset="0"/>
              </a:rPr>
              <a:t>There is an award of one million dollars for a proof. </a:t>
            </a:r>
          </a:p>
          <a:p>
            <a:pPr marL="0" lvl="3" indent="0" algn="ctr" eaLnBrk="1" hangingPunct="1">
              <a:lnSpc>
                <a:spcPct val="90000"/>
              </a:lnSpc>
              <a:buFont typeface="Times" charset="0"/>
              <a:buNone/>
              <a:defRPr/>
            </a:pPr>
            <a:r>
              <a:rPr lang="en-US" sz="2400" b="1" dirty="0">
                <a:latin typeface="Times New Roman" charset="0"/>
              </a:rPr>
              <a:t>– Either way, True or False.</a:t>
            </a:r>
          </a:p>
        </p:txBody>
      </p:sp>
      <p:sp>
        <p:nvSpPr>
          <p:cNvPr id="4" name="Date Placeholder 3">
            <a:extLst>
              <a:ext uri="{FF2B5EF4-FFF2-40B4-BE49-F238E27FC236}">
                <a16:creationId xmlns:a16="http://schemas.microsoft.com/office/drawing/2014/main" id="{1F431606-2C7C-E64C-8532-0C6F281EE54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90D96C0-A6DE-8A4B-97C8-105D1A5C9B64}"/>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EA6AB32A-C16D-F541-99E2-DF420F6122B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594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98143585"/>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Other Classes</a:t>
            </a:r>
          </a:p>
        </p:txBody>
      </p:sp>
      <p:sp>
        <p:nvSpPr>
          <p:cNvPr id="429059"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800" b="1" dirty="0"/>
              <a:t>We now look at other classes of problems.</a:t>
            </a:r>
          </a:p>
          <a:p>
            <a:pPr marL="0" indent="0" eaLnBrk="1" hangingPunct="1">
              <a:lnSpc>
                <a:spcPct val="90000"/>
              </a:lnSpc>
              <a:buFont typeface="Times" charset="0"/>
              <a:buChar char="•"/>
              <a:defRPr/>
            </a:pPr>
            <a:endParaRPr lang="en-US" sz="2800" b="1" dirty="0"/>
          </a:p>
          <a:p>
            <a:pPr marL="0" indent="0" eaLnBrk="1" hangingPunct="1">
              <a:lnSpc>
                <a:spcPct val="90000"/>
              </a:lnSpc>
              <a:buFont typeface="Times" charset="0"/>
              <a:buNone/>
              <a:defRPr/>
            </a:pPr>
            <a:r>
              <a:rPr lang="en-US" sz="2800" b="1" dirty="0"/>
              <a:t>Hard appearing problems can turn out to be easy to solve. And, easy looking problems can actually be very hard (Graph Theory is rich with such examples).</a:t>
            </a:r>
          </a:p>
          <a:p>
            <a:pPr marL="0" indent="0" eaLnBrk="1" hangingPunct="1">
              <a:lnSpc>
                <a:spcPct val="90000"/>
              </a:lnSpc>
              <a:buFont typeface="Times" charset="0"/>
              <a:buNone/>
              <a:defRPr/>
            </a:pPr>
            <a:endParaRPr lang="en-US" sz="2800" b="1" dirty="0"/>
          </a:p>
          <a:p>
            <a:pPr marL="0" indent="0" eaLnBrk="1" hangingPunct="1">
              <a:lnSpc>
                <a:spcPct val="90000"/>
              </a:lnSpc>
              <a:buFont typeface="Times" charset="0"/>
              <a:buNone/>
              <a:defRPr/>
            </a:pPr>
            <a:r>
              <a:rPr lang="en-US" sz="2800" b="1" dirty="0"/>
              <a:t>We must deal with the concept of "as hard as," "no harder than," etc. in a more rigorous way.</a:t>
            </a:r>
          </a:p>
          <a:p>
            <a:pPr eaLnBrk="1" hangingPunct="1">
              <a:lnSpc>
                <a:spcPct val="90000"/>
              </a:lnSpc>
              <a:buFont typeface="Times" charset="0"/>
              <a:buNone/>
              <a:defRPr/>
            </a:pPr>
            <a:endParaRPr lang="en-US" sz="2000" dirty="0"/>
          </a:p>
        </p:txBody>
      </p:sp>
      <p:sp>
        <p:nvSpPr>
          <p:cNvPr id="4" name="Date Placeholder 3">
            <a:extLst>
              <a:ext uri="{FF2B5EF4-FFF2-40B4-BE49-F238E27FC236}">
                <a16:creationId xmlns:a16="http://schemas.microsoft.com/office/drawing/2014/main" id="{29881664-CCA1-BB46-A7B2-8CA6DBEAB2F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1354D72-4942-214C-BB95-C339CEE20EBF}"/>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D007FB28-12B1-FA4E-988A-05573CABA99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595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36246304"/>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"No harder than"</a:t>
            </a:r>
          </a:p>
        </p:txBody>
      </p:sp>
      <p:sp>
        <p:nvSpPr>
          <p:cNvPr id="430083"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b="1" dirty="0">
                <a:latin typeface="Times New Roman" charset="0"/>
              </a:rPr>
              <a:t>Problem A is said to be 'no harder than' problem B when the smallest class containing A is a subset of the smallest class containing B.</a:t>
            </a:r>
          </a:p>
          <a:p>
            <a:pPr marL="0" indent="0" eaLnBrk="1" hangingPunct="1">
              <a:lnSpc>
                <a:spcPct val="90000"/>
              </a:lnSpc>
              <a:buFont typeface="Times" charset="0"/>
              <a:buNone/>
              <a:defRPr/>
            </a:pPr>
            <a:endParaRPr lang="en-US" sz="2400" b="1" dirty="0">
              <a:latin typeface="Times New Roman" charset="0"/>
            </a:endParaRPr>
          </a:p>
          <a:p>
            <a:pPr marL="0" indent="0" eaLnBrk="1" hangingPunct="1">
              <a:lnSpc>
                <a:spcPct val="90000"/>
              </a:lnSpc>
              <a:buFont typeface="Times" charset="0"/>
              <a:buNone/>
              <a:defRPr/>
            </a:pPr>
            <a:r>
              <a:rPr lang="en-US" sz="2400" b="1" dirty="0">
                <a:latin typeface="Times New Roman" charset="0"/>
              </a:rPr>
              <a:t>Recall that </a:t>
            </a:r>
            <a:r>
              <a:rPr lang="en-US" sz="2400" b="1" dirty="0" err="1">
                <a:latin typeface="Times New Roman" charset="0"/>
              </a:rPr>
              <a:t>f</a:t>
            </a:r>
            <a:r>
              <a:rPr lang="en-US" sz="2400" b="1" baseline="-25000" dirty="0" err="1">
                <a:latin typeface="Times New Roman" charset="0"/>
              </a:rPr>
              <a:t>X</a:t>
            </a:r>
            <a:r>
              <a:rPr lang="en-US" sz="2400" b="1" dirty="0">
                <a:latin typeface="Times New Roman" charset="0"/>
              </a:rPr>
              <a:t>(n) is the order of the smallest complexity class containing problem X.  </a:t>
            </a:r>
          </a:p>
          <a:p>
            <a:pPr marL="0" indent="0" eaLnBrk="1" hangingPunct="1">
              <a:lnSpc>
                <a:spcPct val="90000"/>
              </a:lnSpc>
              <a:buFont typeface="Times" charset="0"/>
              <a:buNone/>
              <a:defRPr/>
            </a:pPr>
            <a:r>
              <a:rPr lang="en-US" sz="2400" b="1" dirty="0">
                <a:latin typeface="Times New Roman" charset="0"/>
              </a:rPr>
              <a:t>	</a:t>
            </a:r>
          </a:p>
          <a:p>
            <a:pPr marL="0" indent="0" eaLnBrk="1" hangingPunct="1">
              <a:lnSpc>
                <a:spcPct val="90000"/>
              </a:lnSpc>
              <a:buFont typeface="Times" charset="0"/>
              <a:buNone/>
              <a:defRPr/>
            </a:pPr>
            <a:r>
              <a:rPr lang="en-US" sz="2400" b="1" dirty="0">
                <a:latin typeface="Times New Roman" charset="0"/>
              </a:rPr>
              <a:t>If, for some constant </a:t>
            </a:r>
            <a:r>
              <a:rPr lang="en-US" sz="2400" b="1" dirty="0">
                <a:latin typeface="Times New Roman" charset="0"/>
                <a:sym typeface="Symbol" charset="2"/>
              </a:rPr>
              <a:t></a:t>
            </a:r>
            <a:r>
              <a:rPr lang="en-US" sz="2400" b="1" dirty="0">
                <a:latin typeface="Times New Roman" charset="0"/>
              </a:rPr>
              <a:t>, </a:t>
            </a:r>
          </a:p>
          <a:p>
            <a:pPr marL="0" indent="0" eaLnBrk="1" hangingPunct="1">
              <a:lnSpc>
                <a:spcPct val="90000"/>
              </a:lnSpc>
              <a:buFont typeface="Times" charset="0"/>
              <a:buNone/>
              <a:defRPr/>
            </a:pPr>
            <a:r>
              <a:rPr lang="en-US" sz="2400" b="1" dirty="0">
                <a:latin typeface="Times New Roman" charset="0"/>
              </a:rPr>
              <a:t>			</a:t>
            </a:r>
            <a:r>
              <a:rPr lang="en-US" sz="2400" b="1" dirty="0" err="1">
                <a:latin typeface="Times New Roman" charset="0"/>
              </a:rPr>
              <a:t>f</a:t>
            </a:r>
            <a:r>
              <a:rPr lang="en-US" sz="2400" b="1" baseline="-25000" dirty="0" err="1">
                <a:latin typeface="Times New Roman" charset="0"/>
              </a:rPr>
              <a:t>A</a:t>
            </a:r>
            <a:r>
              <a:rPr lang="en-US" sz="2400" b="1" dirty="0">
                <a:latin typeface="Times New Roman" charset="0"/>
              </a:rPr>
              <a:t>(n)  ≤ n</a:t>
            </a:r>
            <a:r>
              <a:rPr lang="en-US" sz="2400" b="1" baseline="30000" dirty="0">
                <a:latin typeface="Times New Roman" charset="0"/>
                <a:sym typeface="Symbol" charset="2"/>
              </a:rPr>
              <a:t></a:t>
            </a:r>
            <a:r>
              <a:rPr lang="en-US" sz="2400" b="1" dirty="0">
                <a:latin typeface="Times New Roman" charset="0"/>
                <a:sym typeface="Symbol" charset="2"/>
              </a:rPr>
              <a:t>  </a:t>
            </a:r>
            <a:r>
              <a:rPr lang="en-US" sz="2400" b="1" dirty="0" err="1">
                <a:latin typeface="Times New Roman" charset="0"/>
              </a:rPr>
              <a:t>f</a:t>
            </a:r>
            <a:r>
              <a:rPr lang="en-US" sz="2400" b="1" baseline="-25000" dirty="0" err="1">
                <a:latin typeface="Times New Roman" charset="0"/>
              </a:rPr>
              <a:t>B</a:t>
            </a:r>
            <a:r>
              <a:rPr lang="en-US" sz="2400" b="1" dirty="0">
                <a:latin typeface="Times New Roman" charset="0"/>
              </a:rPr>
              <a:t>(n), </a:t>
            </a:r>
          </a:p>
          <a:p>
            <a:pPr marL="0" indent="0" eaLnBrk="1" hangingPunct="1">
              <a:lnSpc>
                <a:spcPct val="90000"/>
              </a:lnSpc>
              <a:buFont typeface="Times" charset="0"/>
              <a:buNone/>
              <a:defRPr/>
            </a:pPr>
            <a:endParaRPr lang="en-US" sz="2400" b="1" dirty="0">
              <a:latin typeface="Times New Roman" charset="0"/>
            </a:endParaRPr>
          </a:p>
          <a:p>
            <a:pPr marL="0" indent="0" eaLnBrk="1" hangingPunct="1">
              <a:lnSpc>
                <a:spcPct val="90000"/>
              </a:lnSpc>
              <a:buFont typeface="Times" charset="0"/>
              <a:buNone/>
              <a:defRPr/>
            </a:pPr>
            <a:r>
              <a:rPr lang="en-US" sz="2400" b="1" dirty="0">
                <a:latin typeface="Times New Roman" charset="0"/>
              </a:rPr>
              <a:t>the time to solve A is no more than some polynomial multiple of the time required to solve B, i.e., A is 'no harder than' B.</a:t>
            </a:r>
          </a:p>
          <a:p>
            <a:pPr eaLnBrk="1" hangingPunct="1">
              <a:lnSpc>
                <a:spcPct val="90000"/>
              </a:lnSpc>
              <a:buFont typeface="Times" charset="0"/>
              <a:buNone/>
              <a:defRPr/>
            </a:pPr>
            <a:endParaRPr lang="en-US" sz="2000" b="1" dirty="0">
              <a:latin typeface="Times New Roman" charset="0"/>
            </a:endParaRPr>
          </a:p>
        </p:txBody>
      </p:sp>
      <p:sp>
        <p:nvSpPr>
          <p:cNvPr id="4" name="Date Placeholder 3">
            <a:extLst>
              <a:ext uri="{FF2B5EF4-FFF2-40B4-BE49-F238E27FC236}">
                <a16:creationId xmlns:a16="http://schemas.microsoft.com/office/drawing/2014/main" id="{2227F5DB-7265-4D48-B717-61B175DCF1F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5DD83E7-051B-7E47-9C79-2B749D2C75FC}"/>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CCF0C86E-E31B-B54C-AC98-C679E52D369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596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99505791"/>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"No harder than"</a:t>
            </a:r>
          </a:p>
        </p:txBody>
      </p:sp>
      <p:sp>
        <p:nvSpPr>
          <p:cNvPr id="431107" name="Rectangle 3"/>
          <p:cNvSpPr>
            <a:spLocks noGrp="1" noChangeArrowheads="1"/>
          </p:cNvSpPr>
          <p:nvPr>
            <p:ph idx="1"/>
          </p:nvPr>
        </p:nvSpPr>
        <p:spPr/>
        <p:txBody>
          <a:bodyPr/>
          <a:lstStyle/>
          <a:p>
            <a:pPr marL="0" indent="0" eaLnBrk="1" hangingPunct="1">
              <a:buFont typeface="Times" charset="0"/>
              <a:buNone/>
              <a:defRPr/>
            </a:pPr>
            <a:r>
              <a:rPr lang="en-US" sz="2400" b="1" dirty="0"/>
              <a:t>The requirement for determining the relative difficulty of two problems A and B requires that we know, at least, the order of the fastest algorithm for problem B and the order of some algorithm for Problem A.</a:t>
            </a:r>
          </a:p>
          <a:p>
            <a:pPr marL="0" indent="0" eaLnBrk="1" hangingPunct="1">
              <a:buFont typeface="Times" charset="0"/>
              <a:buChar char="•"/>
              <a:defRPr/>
            </a:pPr>
            <a:endParaRPr lang="en-US" sz="2400" b="1" dirty="0"/>
          </a:p>
          <a:p>
            <a:pPr marL="0" indent="0" eaLnBrk="1" hangingPunct="1">
              <a:buFont typeface="Times" charset="0"/>
              <a:buNone/>
              <a:defRPr/>
            </a:pPr>
            <a:r>
              <a:rPr lang="en-US" sz="2400" b="1" dirty="0"/>
              <a:t>We may not know either!!</a:t>
            </a:r>
          </a:p>
          <a:p>
            <a:pPr marL="0" indent="0" eaLnBrk="1" hangingPunct="1">
              <a:buFont typeface="Times" charset="0"/>
              <a:buChar char="•"/>
              <a:defRPr/>
            </a:pPr>
            <a:endParaRPr lang="en-US" sz="2400" b="1" dirty="0"/>
          </a:p>
          <a:p>
            <a:pPr marL="0" indent="0" eaLnBrk="1" hangingPunct="1">
              <a:buFont typeface="Times" charset="0"/>
              <a:buNone/>
              <a:defRPr/>
            </a:pPr>
            <a:r>
              <a:rPr lang="en-US" sz="2400" b="1" dirty="0"/>
              <a:t>In the following we exhibit a technique that can allow us to determine this relationship without knowing anything about an algorithm for either problem.</a:t>
            </a:r>
          </a:p>
        </p:txBody>
      </p:sp>
      <p:sp>
        <p:nvSpPr>
          <p:cNvPr id="4" name="Date Placeholder 3">
            <a:extLst>
              <a:ext uri="{FF2B5EF4-FFF2-40B4-BE49-F238E27FC236}">
                <a16:creationId xmlns:a16="http://schemas.microsoft.com/office/drawing/2014/main" id="{A2A73610-ED3C-EF42-8317-A16FBED6129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CBEA458-19C7-7F45-BAB9-906F0418F7A9}"/>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2881CE97-3C60-4D43-A94A-6742728C321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597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10117723"/>
      </p:ext>
    </p:extLst>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lvl="2" eaLnBrk="1" hangingPunct="1">
              <a:defRPr/>
            </a:pPr>
            <a:r>
              <a:rPr lang="en-US" dirty="0">
                <a:ea typeface="ＭＳ Ｐゴシック" pitchFamily="-111" charset="-128"/>
                <a:cs typeface="ＭＳ Ｐゴシック" pitchFamily="-111" charset="-128"/>
              </a:rPr>
              <a:t>The "Key" to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Complexity Theory</a:t>
            </a:r>
            <a:br>
              <a:rPr lang="en-US" dirty="0"/>
            </a:br>
            <a:endParaRPr lang="en-US" dirty="0"/>
          </a:p>
        </p:txBody>
      </p:sp>
      <p:sp>
        <p:nvSpPr>
          <p:cNvPr id="432131" name="Rectangle 3"/>
          <p:cNvSpPr>
            <a:spLocks noGrp="1" noChangeArrowheads="1"/>
          </p:cNvSpPr>
          <p:nvPr>
            <p:ph type="subTitle" idx="1"/>
          </p:nvPr>
        </p:nvSpPr>
        <p:spPr/>
        <p:txBody>
          <a:bodyPr/>
          <a:lstStyle/>
          <a:p>
            <a:pPr lvl="2" algn="ctr">
              <a:spcBef>
                <a:spcPct val="0"/>
              </a:spcBef>
              <a:buFont typeface="Times" charset="0"/>
              <a:buNone/>
              <a:defRPr/>
            </a:pPr>
            <a:r>
              <a:rPr lang="en-US" sz="4000" b="1" dirty="0">
                <a:latin typeface="+mj-lt"/>
                <a:ea typeface="ＭＳ Ｐゴシック" pitchFamily="-111" charset="-128"/>
                <a:cs typeface="ＭＳ Ｐゴシック" pitchFamily="-111" charset="-128"/>
              </a:rPr>
              <a:t>'Reductions,' 'Reductions,' 'Reductions.' </a:t>
            </a:r>
          </a:p>
          <a:p>
            <a:pPr eaLnBrk="1" hangingPunct="1">
              <a:buFont typeface="Times" charset="0"/>
              <a:buChar char="•"/>
              <a:defRPr/>
            </a:pPr>
            <a:endParaRPr lang="en-US" dirty="0"/>
          </a:p>
        </p:txBody>
      </p:sp>
    </p:spTree>
    <p:extLst>
      <p:ext uri="{BB962C8B-B14F-4D97-AF65-F5344CB8AC3E}">
        <p14:creationId xmlns:p14="http://schemas.microsoft.com/office/powerpoint/2010/main" val="1745581703"/>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Reductions</a:t>
            </a:r>
          </a:p>
        </p:txBody>
      </p:sp>
      <p:sp>
        <p:nvSpPr>
          <p:cNvPr id="433155" name="Rectangle 3"/>
          <p:cNvSpPr>
            <a:spLocks noGrp="1" noChangeArrowheads="1"/>
          </p:cNvSpPr>
          <p:nvPr>
            <p:ph idx="1"/>
          </p:nvPr>
        </p:nvSpPr>
        <p:spPr/>
        <p:txBody>
          <a:bodyPr/>
          <a:lstStyle/>
          <a:p>
            <a:pPr eaLnBrk="1" hangingPunct="1">
              <a:buFont typeface="Times" charset="0"/>
              <a:buNone/>
              <a:defRPr/>
            </a:pPr>
            <a:r>
              <a:rPr lang="en-US" sz="2400" b="1" dirty="0"/>
              <a:t>	</a:t>
            </a:r>
            <a:r>
              <a:rPr lang="en-US" sz="2800" b="1" dirty="0"/>
              <a:t>For any problem X, let X(I</a:t>
            </a:r>
            <a:r>
              <a:rPr lang="en-US" sz="2800" b="1" baseline="-25000" dirty="0"/>
              <a:t>X</a:t>
            </a:r>
            <a:r>
              <a:rPr lang="en-US" sz="2800" b="1" dirty="0"/>
              <a:t>, </a:t>
            </a:r>
            <a:r>
              <a:rPr lang="en-US" sz="2800" b="1" dirty="0" err="1"/>
              <a:t>Answer</a:t>
            </a:r>
            <a:r>
              <a:rPr lang="en-US" sz="2800" b="1" baseline="-25000" dirty="0" err="1"/>
              <a:t>X</a:t>
            </a:r>
            <a:r>
              <a:rPr lang="en-US" sz="2800" b="1" dirty="0"/>
              <a:t>) represents an algorithm for problem X – even if none is known to exist.</a:t>
            </a:r>
          </a:p>
          <a:p>
            <a:pPr lvl="1" eaLnBrk="1" hangingPunct="1">
              <a:buFont typeface="Times" charset="0"/>
              <a:buNone/>
              <a:defRPr/>
            </a:pPr>
            <a:r>
              <a:rPr lang="en-US" b="1" dirty="0"/>
              <a:t>	</a:t>
            </a:r>
          </a:p>
          <a:p>
            <a:pPr lvl="1" eaLnBrk="1" hangingPunct="1">
              <a:buFont typeface="Times" charset="0"/>
              <a:buNone/>
              <a:defRPr/>
            </a:pPr>
            <a:r>
              <a:rPr lang="en-US" b="1" dirty="0"/>
              <a:t>	I</a:t>
            </a:r>
            <a:r>
              <a:rPr lang="en-US" b="1" baseline="-25000" dirty="0"/>
              <a:t>X</a:t>
            </a:r>
            <a:r>
              <a:rPr lang="en-US" b="1" dirty="0"/>
              <a:t> is an arbitrary instance given to the algorithm and </a:t>
            </a:r>
            <a:r>
              <a:rPr lang="en-US" b="1" dirty="0" err="1"/>
              <a:t>Answer</a:t>
            </a:r>
            <a:r>
              <a:rPr lang="en-US" b="1" baseline="-25000" dirty="0" err="1"/>
              <a:t>X</a:t>
            </a:r>
            <a:r>
              <a:rPr lang="en-US" b="1" dirty="0"/>
              <a:t> is the returned answer determined by the algorithm.</a:t>
            </a:r>
          </a:p>
        </p:txBody>
      </p:sp>
      <p:sp>
        <p:nvSpPr>
          <p:cNvPr id="4" name="Date Placeholder 3">
            <a:extLst>
              <a:ext uri="{FF2B5EF4-FFF2-40B4-BE49-F238E27FC236}">
                <a16:creationId xmlns:a16="http://schemas.microsoft.com/office/drawing/2014/main" id="{A5CAF293-63BD-9F48-94BA-FD04C06E09D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2C6A51F-6660-934A-854B-C0F984E1F494}"/>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B1F54D61-65FA-424D-9782-50C570AB964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599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9824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dt" sz="quarter" idx="10"/>
          </p:nvPr>
        </p:nvSpPr>
        <p:spPr>
          <a:noFill/>
        </p:spPr>
        <p:txBody>
          <a:bodyPr/>
          <a:lstStyle/>
          <a:p>
            <a:fld id="{99776D28-C6F8-E64B-9342-E80C2EAD6EC8}"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3379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796" name="Slide Number Placeholder 3"/>
          <p:cNvSpPr>
            <a:spLocks noGrp="1"/>
          </p:cNvSpPr>
          <p:nvPr>
            <p:ph type="sldNum" sz="quarter" idx="12"/>
          </p:nvPr>
        </p:nvSpPr>
        <p:spPr>
          <a:noFill/>
        </p:spPr>
        <p:txBody>
          <a:bodyPr/>
          <a:lstStyle/>
          <a:p>
            <a:fld id="{1B0992FC-F6C1-FA4B-A0A5-0C8B464D356F}" type="slidenum">
              <a:rPr lang="en-US">
                <a:latin typeface="Arial" pitchFamily="-111" charset="0"/>
                <a:ea typeface="ＭＳ Ｐゴシック" pitchFamily="-111" charset="-128"/>
                <a:cs typeface="ＭＳ Ｐゴシック" pitchFamily="-111" charset="-128"/>
              </a:rPr>
              <a:pPr/>
              <a:t>6</a:t>
            </a:fld>
            <a:endParaRPr lang="en-US">
              <a:latin typeface="Arial" pitchFamily="-111" charset="0"/>
              <a:ea typeface="ＭＳ Ｐゴシック" pitchFamily="-111" charset="-128"/>
              <a:cs typeface="ＭＳ Ｐゴシック" pitchFamily="-111" charset="-128"/>
            </a:endParaRPr>
          </a:p>
        </p:txBody>
      </p:sp>
      <p:sp>
        <p:nvSpPr>
          <p:cNvPr id="3379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Rules to Abide By</a:t>
            </a:r>
          </a:p>
        </p:txBody>
      </p:sp>
      <p:sp>
        <p:nvSpPr>
          <p:cNvPr id="33798" name="Rectangle 3"/>
          <p:cNvSpPr>
            <a:spLocks noGrp="1" noChangeArrowheads="1"/>
          </p:cNvSpPr>
          <p:nvPr>
            <p:ph type="body" idx="4294967295"/>
          </p:nvPr>
        </p:nvSpPr>
        <p:spPr/>
        <p:txBody>
          <a:bodyPr/>
          <a:lstStyle/>
          <a:p>
            <a:pPr eaLnBrk="1" hangingPunct="1">
              <a:lnSpc>
                <a:spcPct val="80000"/>
              </a:lnSpc>
            </a:pPr>
            <a:r>
              <a:rPr lang="en-US" sz="2400" dirty="0">
                <a:ea typeface="ＭＳ Ｐゴシック" pitchFamily="-111" charset="-128"/>
                <a:cs typeface="ＭＳ Ｐゴシック" pitchFamily="-111" charset="-128"/>
              </a:rPr>
              <a:t>Do Your Own Work</a:t>
            </a:r>
          </a:p>
          <a:p>
            <a:pPr lvl="1" eaLnBrk="1" hangingPunct="1">
              <a:lnSpc>
                <a:spcPct val="80000"/>
              </a:lnSpc>
            </a:pPr>
            <a:r>
              <a:rPr lang="en-US" sz="2000" dirty="0"/>
              <a:t>When you turn in an assignment, you are implicitly telling me that these are the fruits of your labor. Do not copy anyone else's homework or let anyone else copy yours. In contrast, working together to understand lecture material and solutions to problems not posed as assignments is encouraged.</a:t>
            </a:r>
          </a:p>
          <a:p>
            <a:pPr eaLnBrk="1" hangingPunct="1">
              <a:lnSpc>
                <a:spcPct val="80000"/>
              </a:lnSpc>
            </a:pPr>
            <a:r>
              <a:rPr lang="en-US" sz="2400" dirty="0">
                <a:ea typeface="ＭＳ Ｐゴシック" pitchFamily="-111" charset="-128"/>
                <a:cs typeface="ＭＳ Ｐゴシック" pitchFamily="-111" charset="-128"/>
              </a:rPr>
              <a:t>Late Assignments</a:t>
            </a:r>
          </a:p>
          <a:p>
            <a:pPr lvl="1" eaLnBrk="1" hangingPunct="1">
              <a:lnSpc>
                <a:spcPct val="80000"/>
              </a:lnSpc>
            </a:pPr>
            <a:r>
              <a:rPr lang="en-US" sz="2000" dirty="0"/>
              <a:t>I will accept no late assignments, except under very unusual conditions, and those exceptions must be arranged with me in advance unless associated with some tragic event.</a:t>
            </a:r>
          </a:p>
          <a:p>
            <a:pPr eaLnBrk="1" hangingPunct="1">
              <a:lnSpc>
                <a:spcPct val="80000"/>
              </a:lnSpc>
            </a:pPr>
            <a:r>
              <a:rPr lang="en-US" sz="2400" dirty="0">
                <a:ea typeface="ＭＳ Ｐゴシック" pitchFamily="-111" charset="-128"/>
                <a:cs typeface="ＭＳ Ｐゴシック" pitchFamily="-111" charset="-128"/>
              </a:rPr>
              <a:t>Exams</a:t>
            </a:r>
          </a:p>
          <a:p>
            <a:pPr lvl="1" eaLnBrk="1" hangingPunct="1">
              <a:lnSpc>
                <a:spcPct val="80000"/>
              </a:lnSpc>
            </a:pPr>
            <a:r>
              <a:rPr lang="en-US" sz="2000" dirty="0"/>
              <a:t>No communication during exams, except with me or a designated proctor, will be tolerated. A single offense will lead to termination of your participation in the class, and the assignment of a failing grade.</a:t>
            </a:r>
          </a:p>
        </p:txBody>
      </p:sp>
      <p:sp>
        <p:nvSpPr>
          <p:cNvPr id="3379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0195F89-A894-DD4B-AEAD-E9907A10A118}" type="slidenum">
              <a:rPr lang="en-US" sz="1400"/>
              <a:pPr algn="r"/>
              <a:t>6</a:t>
            </a:fld>
            <a:endParaRPr lang="en-US"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Complement of Regular Sets</a:t>
            </a:r>
          </a:p>
        </p:txBody>
      </p:sp>
      <p:sp>
        <p:nvSpPr>
          <p:cNvPr id="74755" name="Rectangle 3"/>
          <p:cNvSpPr>
            <a:spLocks noGrp="1" noChangeArrowheads="1"/>
          </p:cNvSpPr>
          <p:nvPr>
            <p:ph idx="1"/>
          </p:nvPr>
        </p:nvSpPr>
        <p:spPr/>
        <p:txBody>
          <a:bodyPr/>
          <a:lstStyle/>
          <a:p>
            <a:r>
              <a:rPr lang="en-US" sz="2400">
                <a:latin typeface="Arial" charset="0"/>
                <a:ea typeface="MS PGothic" charset="0"/>
              </a:rPr>
              <a:t>Let A = (Q,Σ,δ,q</a:t>
            </a:r>
            <a:r>
              <a:rPr lang="en-US" sz="2400" baseline="-25000">
                <a:latin typeface="Arial" charset="0"/>
                <a:ea typeface="MS PGothic" charset="0"/>
              </a:rPr>
              <a:t>0</a:t>
            </a:r>
            <a:r>
              <a:rPr lang="en-US" sz="2400">
                <a:latin typeface="Arial" charset="0"/>
                <a:ea typeface="MS PGothic" charset="0"/>
              </a:rPr>
              <a:t>,F)</a:t>
            </a:r>
          </a:p>
          <a:p>
            <a:r>
              <a:rPr lang="en-US" sz="2400">
                <a:latin typeface="Arial" charset="0"/>
                <a:ea typeface="MS PGothic" charset="0"/>
              </a:rPr>
              <a:t>Simply create new automaton</a:t>
            </a:r>
            <a:br>
              <a:rPr lang="en-US" sz="2400">
                <a:latin typeface="Arial" charset="0"/>
                <a:ea typeface="MS PGothic" charset="0"/>
              </a:rPr>
            </a:br>
            <a:r>
              <a:rPr lang="en-US" sz="2400">
                <a:latin typeface="Arial" charset="0"/>
                <a:ea typeface="MS PGothic" charset="0"/>
              </a:rPr>
              <a:t>A</a:t>
            </a:r>
            <a:r>
              <a:rPr lang="en-US" sz="2400" baseline="30000">
                <a:latin typeface="Arial" charset="0"/>
                <a:ea typeface="MS PGothic" charset="0"/>
              </a:rPr>
              <a:t>C</a:t>
            </a:r>
            <a:r>
              <a:rPr lang="en-US" sz="2400">
                <a:latin typeface="Arial" charset="0"/>
                <a:ea typeface="MS PGothic" charset="0"/>
              </a:rPr>
              <a:t> = (Q,Σ,δ,q</a:t>
            </a:r>
            <a:r>
              <a:rPr lang="en-US" sz="2400" baseline="-25000">
                <a:latin typeface="Arial" charset="0"/>
                <a:ea typeface="MS PGothic" charset="0"/>
              </a:rPr>
              <a:t>0</a:t>
            </a:r>
            <a:r>
              <a:rPr lang="en-US" sz="2400">
                <a:latin typeface="Arial" charset="0"/>
                <a:ea typeface="MS PGothic" charset="0"/>
              </a:rPr>
              <a:t>,Q-F)</a:t>
            </a:r>
          </a:p>
          <a:p>
            <a:r>
              <a:rPr lang="en-US" sz="2400" i="1">
                <a:latin typeface="Arial" charset="0"/>
                <a:ea typeface="MS PGothic" charset="0"/>
              </a:rPr>
              <a:t>L</a:t>
            </a:r>
            <a:r>
              <a:rPr lang="en-US" sz="2400">
                <a:latin typeface="Arial" charset="0"/>
                <a:ea typeface="MS PGothic" charset="0"/>
              </a:rPr>
              <a:t>(A</a:t>
            </a:r>
            <a:r>
              <a:rPr lang="en-US" sz="2400" baseline="30000">
                <a:latin typeface="Arial" charset="0"/>
                <a:ea typeface="MS PGothic" charset="0"/>
              </a:rPr>
              <a:t>C</a:t>
            </a:r>
            <a:r>
              <a:rPr lang="en-US" sz="2400">
                <a:latin typeface="Arial" charset="0"/>
                <a:ea typeface="MS PGothic" charset="0"/>
              </a:rPr>
              <a:t>) = { w | </a:t>
            </a:r>
            <a:r>
              <a:rPr lang="en-US" sz="2400" err="1">
                <a:latin typeface="Arial" charset="0"/>
                <a:ea typeface="MS PGothic" charset="0"/>
              </a:rPr>
              <a:t>δ</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,w) ∊ Q-F } = </a:t>
            </a:r>
            <a:br>
              <a:rPr lang="en-US" sz="2400">
                <a:latin typeface="Arial" charset="0"/>
                <a:ea typeface="MS PGothic" charset="0"/>
              </a:rPr>
            </a:br>
            <a:r>
              <a:rPr lang="en-US" sz="2400">
                <a:latin typeface="Arial" charset="0"/>
                <a:ea typeface="MS PGothic" charset="0"/>
              </a:rPr>
              <a:t>{ w | </a:t>
            </a:r>
            <a:r>
              <a:rPr lang="en-US" sz="2400" err="1">
                <a:latin typeface="Arial" charset="0"/>
                <a:ea typeface="MS PGothic" charset="0"/>
              </a:rPr>
              <a:t>δ</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,w) ∉ F } = </a:t>
            </a:r>
            <a:br>
              <a:rPr lang="en-US" sz="2400">
                <a:latin typeface="Arial" charset="0"/>
                <a:ea typeface="MS PGothic" charset="0"/>
              </a:rPr>
            </a:br>
            <a:r>
              <a:rPr lang="en-US" sz="2400">
                <a:latin typeface="Arial" charset="0"/>
                <a:ea typeface="MS PGothic" charset="0"/>
              </a:rPr>
              <a:t>{ w | w ∉ </a:t>
            </a:r>
            <a:r>
              <a:rPr lang="en-US" sz="2400" i="1">
                <a:latin typeface="Arial" charset="0"/>
                <a:ea typeface="MS PGothic" charset="0"/>
              </a:rPr>
              <a:t>L</a:t>
            </a:r>
            <a:r>
              <a:rPr lang="en-US" sz="2400">
                <a:latin typeface="Arial" charset="0"/>
                <a:ea typeface="MS PGothic" charset="0"/>
              </a:rPr>
              <a:t>(A) } </a:t>
            </a:r>
          </a:p>
          <a:p>
            <a:r>
              <a:rPr lang="en-US" sz="2400">
                <a:latin typeface="Arial" charset="0"/>
                <a:ea typeface="MS PGothic" charset="0"/>
              </a:rPr>
              <a:t>Again, imagine trying to do this in the context of regular expressions</a:t>
            </a:r>
          </a:p>
          <a:p>
            <a:r>
              <a:rPr lang="en-US" sz="2400">
                <a:latin typeface="Arial" charset="0"/>
                <a:ea typeface="MS PGothic" charset="0"/>
              </a:rPr>
              <a:t>Choosing the right representation can make a very big difference in how easy or hard it is to prove some property is true</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55D35AE-C13F-3141-A8DA-E4C20FFB8FA1}" type="datetime1">
              <a:rPr lang="en-US" smtClean="0"/>
              <a:t>4/7/19</a:t>
            </a:fld>
            <a:endParaRPr lang="en-US"/>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60</a:t>
            </a:fld>
            <a:endParaRPr lang="en-US"/>
          </a:p>
        </p:txBody>
      </p:sp>
      <p:sp>
        <p:nvSpPr>
          <p:cNvPr id="7" name="Footer Placeholder 4">
            <a:extLst>
              <a:ext uri="{FF2B5EF4-FFF2-40B4-BE49-F238E27FC236}">
                <a16:creationId xmlns:a16="http://schemas.microsoft.com/office/drawing/2014/main" id="{591D0B37-B5CB-E441-AF1C-B7B266DA6B0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632525393"/>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Reductions</a:t>
            </a:r>
          </a:p>
        </p:txBody>
      </p:sp>
      <p:sp>
        <p:nvSpPr>
          <p:cNvPr id="434179" name="Rectangle 3"/>
          <p:cNvSpPr>
            <a:spLocks noGrp="1" noChangeArrowheads="1"/>
          </p:cNvSpPr>
          <p:nvPr>
            <p:ph idx="1"/>
          </p:nvPr>
        </p:nvSpPr>
        <p:spPr/>
        <p:txBody>
          <a:bodyPr/>
          <a:lstStyle/>
          <a:p>
            <a:pPr marL="0" indent="0" eaLnBrk="1" hangingPunct="1">
              <a:buFont typeface="Times" charset="0"/>
              <a:buNone/>
              <a:defRPr/>
            </a:pPr>
            <a:r>
              <a:rPr lang="en-US" sz="2800" b="1" dirty="0">
                <a:latin typeface="Times New Roman" charset="0"/>
              </a:rPr>
              <a:t>Definition: For problems A and B, a (</a:t>
            </a:r>
            <a:r>
              <a:rPr lang="en-US" sz="2800" b="1" i="1" dirty="0">
                <a:latin typeface="Times New Roman" charset="0"/>
              </a:rPr>
              <a:t>Polynomial) Turing Reduction</a:t>
            </a:r>
            <a:r>
              <a:rPr lang="en-US" sz="2800" b="1" dirty="0">
                <a:latin typeface="Times New Roman" charset="0"/>
              </a:rPr>
              <a:t> is an algorithm A(I</a:t>
            </a:r>
            <a:r>
              <a:rPr lang="en-US" sz="2800" b="1" baseline="-25000" dirty="0">
                <a:latin typeface="Times New Roman" charset="0"/>
              </a:rPr>
              <a:t>A</a:t>
            </a:r>
            <a:r>
              <a:rPr lang="en-US" sz="2800" b="1" dirty="0">
                <a:latin typeface="Times New Roman" charset="0"/>
              </a:rPr>
              <a:t>, </a:t>
            </a:r>
            <a:r>
              <a:rPr lang="en-US" sz="2800" b="1" dirty="0" err="1">
                <a:latin typeface="Times New Roman" charset="0"/>
              </a:rPr>
              <a:t>Answer</a:t>
            </a:r>
            <a:r>
              <a:rPr lang="en-US" sz="2800" b="1" baseline="-25000" dirty="0" err="1">
                <a:latin typeface="Times New Roman" charset="0"/>
              </a:rPr>
              <a:t>A</a:t>
            </a:r>
            <a:r>
              <a:rPr lang="en-US" sz="2800" b="1" dirty="0">
                <a:latin typeface="Times New Roman" charset="0"/>
              </a:rPr>
              <a:t>) for solving all instances of problem A and satisfies the following:	</a:t>
            </a:r>
          </a:p>
          <a:p>
            <a:pPr marL="0" lvl="2" indent="0" eaLnBrk="1" hangingPunct="1">
              <a:buFont typeface="Times" charset="0"/>
              <a:buNone/>
              <a:defRPr/>
            </a:pPr>
            <a:r>
              <a:rPr lang="en-US" sz="2800" b="1" dirty="0">
                <a:latin typeface="Times New Roman" charset="0"/>
              </a:rPr>
              <a:t>(1) Constructs zero or more instances of problem B and invokes algorithm B(I</a:t>
            </a:r>
            <a:r>
              <a:rPr lang="en-US" sz="2800" b="1" baseline="-25000" dirty="0">
                <a:latin typeface="Times New Roman" charset="0"/>
              </a:rPr>
              <a:t>B</a:t>
            </a:r>
            <a:r>
              <a:rPr lang="en-US" sz="2800" b="1" dirty="0">
                <a:latin typeface="Times New Roman" charset="0"/>
              </a:rPr>
              <a:t>, </a:t>
            </a:r>
            <a:r>
              <a:rPr lang="en-US" sz="2800" b="1" dirty="0" err="1">
                <a:latin typeface="Times New Roman" charset="0"/>
              </a:rPr>
              <a:t>Answer</a:t>
            </a:r>
            <a:r>
              <a:rPr lang="en-US" sz="2800" b="1" baseline="-25000" dirty="0" err="1">
                <a:latin typeface="Times New Roman" charset="0"/>
              </a:rPr>
              <a:t>B</a:t>
            </a:r>
            <a:r>
              <a:rPr lang="en-US" sz="2800" b="1" dirty="0">
                <a:latin typeface="Times New Roman" charset="0"/>
              </a:rPr>
              <a:t>), on each.</a:t>
            </a:r>
          </a:p>
          <a:p>
            <a:pPr marL="0" lvl="2" indent="0" eaLnBrk="1" hangingPunct="1">
              <a:buFont typeface="Times" charset="0"/>
              <a:buNone/>
              <a:defRPr/>
            </a:pPr>
            <a:r>
              <a:rPr lang="en-US" sz="2800" b="1" dirty="0">
                <a:latin typeface="Times New Roman" charset="0"/>
              </a:rPr>
              <a:t>(2) Computes the result, </a:t>
            </a:r>
            <a:r>
              <a:rPr lang="en-US" sz="2800" b="1" dirty="0" err="1">
                <a:latin typeface="Times New Roman" charset="0"/>
              </a:rPr>
              <a:t>Answer</a:t>
            </a:r>
            <a:r>
              <a:rPr lang="en-US" sz="2800" b="1" baseline="-25000" dirty="0" err="1">
                <a:latin typeface="Times New Roman" charset="0"/>
              </a:rPr>
              <a:t>A</a:t>
            </a:r>
            <a:r>
              <a:rPr lang="en-US" sz="2800" b="1" dirty="0">
                <a:latin typeface="Times New Roman" charset="0"/>
              </a:rPr>
              <a:t>, for I</a:t>
            </a:r>
            <a:r>
              <a:rPr lang="en-US" sz="2800" b="1" baseline="-25000" dirty="0">
                <a:latin typeface="Times New Roman" charset="0"/>
              </a:rPr>
              <a:t>A</a:t>
            </a:r>
            <a:r>
              <a:rPr lang="en-US" sz="2800" b="1" dirty="0">
                <a:latin typeface="Times New Roman" charset="0"/>
              </a:rPr>
              <a:t>.</a:t>
            </a:r>
          </a:p>
          <a:p>
            <a:pPr marL="0" lvl="2" indent="0" eaLnBrk="1" hangingPunct="1">
              <a:buFont typeface="Times" charset="0"/>
              <a:buNone/>
              <a:defRPr/>
            </a:pPr>
            <a:r>
              <a:rPr lang="en-US" sz="2800" b="1" dirty="0">
                <a:latin typeface="Times New Roman" charset="0"/>
              </a:rPr>
              <a:t>(3) Except for the time required to execute algorithm B, the execution time of algorithm A must be polynomial with respect to the size of I</a:t>
            </a:r>
            <a:r>
              <a:rPr lang="en-US" sz="2800" b="1" baseline="-25000" dirty="0">
                <a:latin typeface="Times New Roman" charset="0"/>
              </a:rPr>
              <a:t>A</a:t>
            </a:r>
            <a:r>
              <a:rPr lang="en-US" sz="1800" b="1" dirty="0">
                <a:latin typeface="Times New Roman" charset="0"/>
              </a:rPr>
              <a:t>.</a:t>
            </a:r>
          </a:p>
        </p:txBody>
      </p:sp>
      <p:sp>
        <p:nvSpPr>
          <p:cNvPr id="4" name="Date Placeholder 3">
            <a:extLst>
              <a:ext uri="{FF2B5EF4-FFF2-40B4-BE49-F238E27FC236}">
                <a16:creationId xmlns:a16="http://schemas.microsoft.com/office/drawing/2014/main" id="{4970BEF9-DC34-D24D-9F6C-9C811B4A1F8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7ADEDED-850B-8A44-BC0C-1FBA205019DF}"/>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198DDAB3-80EE-1B4C-BC7D-1320016AA5F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600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27170484"/>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Reductions</a:t>
            </a:r>
          </a:p>
        </p:txBody>
      </p:sp>
      <p:sp>
        <p:nvSpPr>
          <p:cNvPr id="435203"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err="1"/>
              <a:t>Proc</a:t>
            </a:r>
            <a:r>
              <a:rPr lang="en-US" sz="2800" b="1" dirty="0"/>
              <a:t> A(I</a:t>
            </a:r>
            <a:r>
              <a:rPr lang="en-US" sz="2800" b="1" baseline="-25000" dirty="0"/>
              <a:t>A</a:t>
            </a:r>
            <a:r>
              <a:rPr lang="en-US" sz="2800" b="1" dirty="0"/>
              <a:t>, </a:t>
            </a:r>
            <a:r>
              <a:rPr lang="en-US" sz="2800" b="1" dirty="0" err="1"/>
              <a:t>Answer</a:t>
            </a:r>
            <a:r>
              <a:rPr lang="en-US" sz="2800" b="1" baseline="-25000" dirty="0" err="1"/>
              <a:t>A</a:t>
            </a:r>
            <a:r>
              <a:rPr lang="en-US" sz="2800" b="1" dirty="0"/>
              <a:t>) </a:t>
            </a:r>
          </a:p>
          <a:p>
            <a:pPr lvl="1" eaLnBrk="1" hangingPunct="1">
              <a:lnSpc>
                <a:spcPct val="90000"/>
              </a:lnSpc>
              <a:buFont typeface="Times" charset="0"/>
              <a:buNone/>
              <a:defRPr/>
            </a:pPr>
            <a:r>
              <a:rPr lang="en-US" b="1" dirty="0"/>
              <a:t>	For </a:t>
            </a:r>
            <a:r>
              <a:rPr lang="en-US" b="1" dirty="0" err="1"/>
              <a:t>i</a:t>
            </a:r>
            <a:r>
              <a:rPr lang="en-US" b="1" dirty="0"/>
              <a:t> = 1 to alpha</a:t>
            </a:r>
          </a:p>
          <a:p>
            <a:pPr lvl="4" eaLnBrk="1" hangingPunct="1">
              <a:lnSpc>
                <a:spcPct val="90000"/>
              </a:lnSpc>
              <a:buFont typeface="Times" charset="0"/>
              <a:buChar char="•"/>
              <a:defRPr/>
            </a:pPr>
            <a:r>
              <a:rPr lang="en-US" sz="2800" b="1" dirty="0"/>
              <a:t>Compute I</a:t>
            </a:r>
            <a:r>
              <a:rPr lang="en-US" sz="2800" b="1" baseline="-25000" dirty="0"/>
              <a:t>B</a:t>
            </a:r>
          </a:p>
          <a:p>
            <a:pPr lvl="4" eaLnBrk="1" hangingPunct="1">
              <a:lnSpc>
                <a:spcPct val="90000"/>
              </a:lnSpc>
              <a:buFont typeface="Times" charset="0"/>
              <a:buChar char="•"/>
              <a:defRPr/>
            </a:pPr>
            <a:r>
              <a:rPr lang="en-US" sz="2800" b="1" baseline="-25000" dirty="0"/>
              <a:t> </a:t>
            </a:r>
            <a:endParaRPr lang="en-US" sz="2800" b="1" dirty="0"/>
          </a:p>
          <a:p>
            <a:pPr lvl="3" eaLnBrk="1" hangingPunct="1">
              <a:lnSpc>
                <a:spcPct val="90000"/>
              </a:lnSpc>
              <a:buFont typeface="Times" charset="0"/>
              <a:buNone/>
              <a:defRPr/>
            </a:pPr>
            <a:r>
              <a:rPr lang="en-US" sz="2800" b="1" dirty="0"/>
              <a:t>	B(I</a:t>
            </a:r>
            <a:r>
              <a:rPr lang="en-US" sz="2800" b="1" baseline="-25000" dirty="0"/>
              <a:t>B</a:t>
            </a:r>
            <a:r>
              <a:rPr lang="en-US" sz="2800" b="1" dirty="0"/>
              <a:t>, </a:t>
            </a:r>
            <a:r>
              <a:rPr lang="en-US" sz="2800" b="1" dirty="0" err="1"/>
              <a:t>Answer</a:t>
            </a:r>
            <a:r>
              <a:rPr lang="en-US" sz="2800" b="1" baseline="-25000" dirty="0" err="1"/>
              <a:t>B</a:t>
            </a:r>
            <a:r>
              <a:rPr lang="en-US" sz="2800" b="1" dirty="0"/>
              <a:t>)</a:t>
            </a:r>
          </a:p>
          <a:p>
            <a:pPr lvl="4" eaLnBrk="1" hangingPunct="1">
              <a:lnSpc>
                <a:spcPct val="90000"/>
              </a:lnSpc>
              <a:buFont typeface="Times" charset="0"/>
              <a:buChar char="•"/>
              <a:defRPr/>
            </a:pPr>
            <a:r>
              <a:rPr lang="en-US" sz="2800" b="1" dirty="0"/>
              <a:t>  </a:t>
            </a:r>
          </a:p>
          <a:p>
            <a:pPr lvl="1" eaLnBrk="1" hangingPunct="1">
              <a:lnSpc>
                <a:spcPct val="90000"/>
              </a:lnSpc>
              <a:buFont typeface="Times" charset="0"/>
              <a:buNone/>
              <a:defRPr/>
            </a:pPr>
            <a:r>
              <a:rPr lang="en-US" b="1" dirty="0"/>
              <a:t>	End For</a:t>
            </a:r>
          </a:p>
          <a:p>
            <a:pPr lvl="1" eaLnBrk="1" hangingPunct="1">
              <a:lnSpc>
                <a:spcPct val="90000"/>
              </a:lnSpc>
              <a:buFont typeface="Times" charset="0"/>
              <a:buNone/>
              <a:defRPr/>
            </a:pPr>
            <a:r>
              <a:rPr lang="en-US" b="1" dirty="0"/>
              <a:t>	Compute </a:t>
            </a:r>
            <a:r>
              <a:rPr lang="en-US" b="1" dirty="0" err="1"/>
              <a:t>Answer</a:t>
            </a:r>
            <a:r>
              <a:rPr lang="en-US" b="1" baseline="-25000" dirty="0" err="1"/>
              <a:t>A</a:t>
            </a:r>
            <a:endParaRPr lang="en-US" b="1" dirty="0"/>
          </a:p>
          <a:p>
            <a:pPr eaLnBrk="1" hangingPunct="1">
              <a:lnSpc>
                <a:spcPct val="90000"/>
              </a:lnSpc>
              <a:buFont typeface="Times" charset="0"/>
              <a:buNone/>
              <a:defRPr/>
            </a:pPr>
            <a:r>
              <a:rPr lang="en-US" sz="2800" b="1" dirty="0"/>
              <a:t>End </a:t>
            </a:r>
            <a:r>
              <a:rPr lang="en-US" sz="2800" b="1" dirty="0" err="1"/>
              <a:t>proc</a:t>
            </a:r>
            <a:endParaRPr lang="en-US" sz="2800" b="1" dirty="0"/>
          </a:p>
          <a:p>
            <a:pPr lvl="3" eaLnBrk="1" hangingPunct="1">
              <a:lnSpc>
                <a:spcPct val="90000"/>
              </a:lnSpc>
              <a:buFont typeface="Times" charset="0"/>
              <a:buNone/>
              <a:defRPr/>
            </a:pPr>
            <a:endParaRPr lang="en-US" sz="1600" b="1" dirty="0">
              <a:latin typeface="Times New Roman" charset="0"/>
            </a:endParaRPr>
          </a:p>
          <a:p>
            <a:pPr lvl="3" eaLnBrk="1" hangingPunct="1">
              <a:lnSpc>
                <a:spcPct val="90000"/>
              </a:lnSpc>
              <a:buFont typeface="Times" charset="0"/>
              <a:buNone/>
              <a:defRPr/>
            </a:pPr>
            <a:r>
              <a:rPr lang="en-US" sz="1600" b="1" dirty="0">
                <a:latin typeface="Times New Roman" charset="0"/>
              </a:rPr>
              <a:t>  </a:t>
            </a:r>
          </a:p>
        </p:txBody>
      </p:sp>
      <p:sp>
        <p:nvSpPr>
          <p:cNvPr id="4" name="Date Placeholder 3">
            <a:extLst>
              <a:ext uri="{FF2B5EF4-FFF2-40B4-BE49-F238E27FC236}">
                <a16:creationId xmlns:a16="http://schemas.microsoft.com/office/drawing/2014/main" id="{83F86FD7-95F9-8B40-8559-58253D5C761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AFDF1D2-0DAF-2C49-99B2-5D7E6F4649FA}"/>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431E98CB-7390-5B43-9DB7-5008EED75F3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601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13009001"/>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Reductions</a:t>
            </a:r>
          </a:p>
        </p:txBody>
      </p:sp>
      <p:sp>
        <p:nvSpPr>
          <p:cNvPr id="436227" name="Rectangle 3"/>
          <p:cNvSpPr>
            <a:spLocks noGrp="1" noChangeArrowheads="1"/>
          </p:cNvSpPr>
          <p:nvPr>
            <p:ph idx="1"/>
          </p:nvPr>
        </p:nvSpPr>
        <p:spPr/>
        <p:txBody>
          <a:bodyPr/>
          <a:lstStyle/>
          <a:p>
            <a:pPr marL="0" indent="0" eaLnBrk="1" hangingPunct="1">
              <a:buFont typeface="Times" charset="0"/>
              <a:buNone/>
              <a:defRPr/>
            </a:pPr>
            <a:r>
              <a:rPr lang="en-US" b="1" dirty="0">
                <a:latin typeface="Times New Roman" charset="0"/>
              </a:rPr>
              <a:t>We may </a:t>
            </a:r>
            <a:r>
              <a:rPr lang="en-US" b="1" u="sng" dirty="0">
                <a:latin typeface="Times New Roman" charset="0"/>
              </a:rPr>
              <a:t>assume</a:t>
            </a:r>
            <a:r>
              <a:rPr lang="en-US" b="1" dirty="0">
                <a:latin typeface="Times New Roman" charset="0"/>
              </a:rPr>
              <a:t> a 'best' algorithm for problem B without actually knowing it. </a:t>
            </a:r>
          </a:p>
          <a:p>
            <a:pPr marL="0" indent="0" eaLnBrk="1" hangingPunct="1">
              <a:buFont typeface="Times" charset="0"/>
              <a:buNone/>
              <a:defRPr/>
            </a:pPr>
            <a:r>
              <a:rPr lang="en-US" b="1" dirty="0">
                <a:latin typeface="Times New Roman" charset="0"/>
              </a:rPr>
              <a:t>   </a:t>
            </a:r>
          </a:p>
          <a:p>
            <a:pPr marL="0" indent="0" eaLnBrk="1" hangingPunct="1">
              <a:buFont typeface="Times" charset="0"/>
              <a:buNone/>
              <a:defRPr/>
            </a:pPr>
            <a:r>
              <a:rPr lang="en-US" b="1" dirty="0">
                <a:latin typeface="Times New Roman" charset="0"/>
              </a:rPr>
              <a:t>If A(I</a:t>
            </a:r>
            <a:r>
              <a:rPr lang="en-US" b="1" baseline="-25000" dirty="0">
                <a:latin typeface="Times New Roman" charset="0"/>
              </a:rPr>
              <a:t>A</a:t>
            </a:r>
            <a:r>
              <a:rPr lang="en-US" b="1" dirty="0">
                <a:latin typeface="Times New Roman" charset="0"/>
              </a:rPr>
              <a:t>, </a:t>
            </a:r>
            <a:r>
              <a:rPr lang="en-US" b="1" dirty="0" err="1">
                <a:latin typeface="Times New Roman" charset="0"/>
              </a:rPr>
              <a:t>Answer</a:t>
            </a:r>
            <a:r>
              <a:rPr lang="en-US" b="1" baseline="-25000" dirty="0" err="1">
                <a:latin typeface="Times New Roman" charset="0"/>
              </a:rPr>
              <a:t>A</a:t>
            </a:r>
            <a:r>
              <a:rPr lang="en-US" b="1" dirty="0">
                <a:latin typeface="Times New Roman" charset="0"/>
              </a:rPr>
              <a:t>) can be written without algorithm B, then problem A is simply a polynomial problem.</a:t>
            </a:r>
            <a:endParaRPr lang="en-US" dirty="0">
              <a:latin typeface="Times New Roman" charset="0"/>
            </a:endParaRPr>
          </a:p>
        </p:txBody>
      </p:sp>
      <p:sp>
        <p:nvSpPr>
          <p:cNvPr id="4" name="Date Placeholder 3">
            <a:extLst>
              <a:ext uri="{FF2B5EF4-FFF2-40B4-BE49-F238E27FC236}">
                <a16:creationId xmlns:a16="http://schemas.microsoft.com/office/drawing/2014/main" id="{676C1CD5-B405-0D4B-8587-D3DB92357CF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6F44F609-8175-E44C-A690-D42A6C60FF66}"/>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702ABEFB-29E1-E440-AE32-0F27C0E6ABB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602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40936673"/>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Poly Turing Reductions</a:t>
            </a:r>
          </a:p>
        </p:txBody>
      </p:sp>
      <p:sp>
        <p:nvSpPr>
          <p:cNvPr id="437251" name="Rectangle 3"/>
          <p:cNvSpPr>
            <a:spLocks noGrp="1" noChangeArrowheads="1"/>
          </p:cNvSpPr>
          <p:nvPr>
            <p:ph idx="1"/>
          </p:nvPr>
        </p:nvSpPr>
        <p:spPr/>
        <p:txBody>
          <a:bodyPr/>
          <a:lstStyle/>
          <a:p>
            <a:pPr marL="0" indent="0" eaLnBrk="1" hangingPunct="1">
              <a:lnSpc>
                <a:spcPct val="90000"/>
              </a:lnSpc>
              <a:buFont typeface="Times" charset="0"/>
              <a:buNone/>
              <a:defRPr/>
            </a:pPr>
            <a:r>
              <a:rPr lang="en-US" b="1" dirty="0">
                <a:latin typeface="Times New Roman" charset="0"/>
              </a:rPr>
              <a:t>The existence of a Turing reduction is often stated as:</a:t>
            </a:r>
          </a:p>
          <a:p>
            <a:pPr marL="0" lvl="2" indent="0" eaLnBrk="1" hangingPunct="1">
              <a:lnSpc>
                <a:spcPct val="90000"/>
              </a:lnSpc>
              <a:buFont typeface="Times" charset="0"/>
              <a:buNone/>
              <a:defRPr/>
            </a:pPr>
            <a:r>
              <a:rPr lang="en-US" sz="3200" b="1" dirty="0">
                <a:latin typeface="Times New Roman" charset="0"/>
              </a:rPr>
              <a:t>	</a:t>
            </a:r>
          </a:p>
          <a:p>
            <a:pPr marL="0" lvl="2" indent="0" eaLnBrk="1" hangingPunct="1">
              <a:lnSpc>
                <a:spcPct val="90000"/>
              </a:lnSpc>
              <a:buFont typeface="Times" charset="0"/>
              <a:buNone/>
              <a:defRPr/>
            </a:pPr>
            <a:r>
              <a:rPr lang="en-US" sz="3200" b="1" dirty="0">
                <a:latin typeface="Times New Roman" charset="0"/>
              </a:rPr>
              <a:t>"Problem A </a:t>
            </a:r>
            <a:r>
              <a:rPr lang="en-US" sz="3200" b="1" i="1" dirty="0">
                <a:latin typeface="Times New Roman" charset="0"/>
              </a:rPr>
              <a:t>reduces</a:t>
            </a:r>
            <a:r>
              <a:rPr lang="en-US" sz="3200" b="1" dirty="0">
                <a:latin typeface="Times New Roman" charset="0"/>
              </a:rPr>
              <a:t> to problem B" or, simply,</a:t>
            </a:r>
          </a:p>
          <a:p>
            <a:pPr marL="0" lvl="2" indent="0" eaLnBrk="1" hangingPunct="1">
              <a:lnSpc>
                <a:spcPct val="90000"/>
              </a:lnSpc>
              <a:buFont typeface="Times" charset="0"/>
              <a:buNone/>
              <a:defRPr/>
            </a:pPr>
            <a:r>
              <a:rPr lang="en-US" sz="3200" b="1" dirty="0">
                <a:latin typeface="Times New Roman" charset="0"/>
              </a:rPr>
              <a:t>	</a:t>
            </a:r>
          </a:p>
          <a:p>
            <a:pPr marL="0" lvl="2" indent="0" eaLnBrk="1" hangingPunct="1">
              <a:lnSpc>
                <a:spcPct val="90000"/>
              </a:lnSpc>
              <a:buFont typeface="Times" charset="0"/>
              <a:buNone/>
              <a:defRPr/>
            </a:pPr>
            <a:r>
              <a:rPr lang="en-US" sz="3200" b="1" dirty="0">
                <a:latin typeface="Times New Roman" charset="0"/>
              </a:rPr>
              <a:t>	"A </a:t>
            </a:r>
            <a:r>
              <a:rPr lang="en-US" sz="3200" b="1" dirty="0">
                <a:latin typeface="Times New Roman" charset="0"/>
                <a:sym typeface="Zapf Dingbats" charset="2"/>
              </a:rPr>
              <a:t>≤</a:t>
            </a:r>
            <a:r>
              <a:rPr lang="en-US" sz="3200" b="1" baseline="-25000" dirty="0">
                <a:latin typeface="Times New Roman" charset="0"/>
                <a:sym typeface="Zapf Dingbats" charset="2"/>
              </a:rPr>
              <a:t>P</a:t>
            </a:r>
            <a:r>
              <a:rPr lang="en-US" sz="3200" b="1" dirty="0">
                <a:latin typeface="Times New Roman" charset="0"/>
              </a:rPr>
              <a:t> B"      </a:t>
            </a:r>
          </a:p>
        </p:txBody>
      </p:sp>
      <p:sp>
        <p:nvSpPr>
          <p:cNvPr id="4" name="Date Placeholder 3">
            <a:extLst>
              <a:ext uri="{FF2B5EF4-FFF2-40B4-BE49-F238E27FC236}">
                <a16:creationId xmlns:a16="http://schemas.microsoft.com/office/drawing/2014/main" id="{7E43E424-4335-8247-B4E4-6CCBED2E084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A80CDB0-DF16-EB4C-A9FD-F87DB9F04DFB}"/>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AE2B0132-0958-0340-9608-1DCB1CEB5EE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603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75970733"/>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dirty="0" err="1">
                <a:ea typeface="ＭＳ Ｐゴシック" pitchFamily="-111" charset="-128"/>
                <a:cs typeface="ＭＳ Ｐゴシック" pitchFamily="-111" charset="-128"/>
              </a:rPr>
              <a:t>PolyTime</a:t>
            </a:r>
            <a:r>
              <a:rPr lang="en-US" dirty="0">
                <a:ea typeface="ＭＳ Ｐゴシック" pitchFamily="-111" charset="-128"/>
                <a:cs typeface="ＭＳ Ｐゴシック" pitchFamily="-111" charset="-128"/>
              </a:rPr>
              <a:t> Reductions</a:t>
            </a:r>
          </a:p>
        </p:txBody>
      </p:sp>
      <p:sp>
        <p:nvSpPr>
          <p:cNvPr id="438275" name="Rectangle 3"/>
          <p:cNvSpPr>
            <a:spLocks noGrp="1" noChangeArrowheads="1"/>
          </p:cNvSpPr>
          <p:nvPr>
            <p:ph idx="1"/>
          </p:nvPr>
        </p:nvSpPr>
        <p:spPr/>
        <p:txBody>
          <a:bodyPr/>
          <a:lstStyle/>
          <a:p>
            <a:pPr eaLnBrk="1" hangingPunct="1">
              <a:buFont typeface="Times" charset="0"/>
              <a:buNone/>
              <a:defRPr/>
            </a:pPr>
            <a:r>
              <a:rPr lang="en-US" sz="3600" b="1" u="sng" dirty="0">
                <a:latin typeface="Times New Roman" charset="0"/>
              </a:rPr>
              <a:t>Theorem.</a:t>
            </a:r>
            <a:r>
              <a:rPr lang="en-US" sz="3600" b="1" dirty="0">
                <a:latin typeface="Times New Roman" charset="0"/>
              </a:rPr>
              <a:t> If A </a:t>
            </a:r>
            <a:r>
              <a:rPr lang="en-US" sz="3600" b="1" dirty="0">
                <a:latin typeface="Times New Roman" charset="0"/>
                <a:sym typeface="Zapf Dingbats" charset="2"/>
              </a:rPr>
              <a:t>≤</a:t>
            </a:r>
            <a:r>
              <a:rPr lang="en-US" sz="3600" b="1" baseline="-25000" dirty="0">
                <a:latin typeface="Times New Roman" charset="0"/>
                <a:sym typeface="Zapf Dingbats" charset="2"/>
              </a:rPr>
              <a:t>P</a:t>
            </a:r>
            <a:r>
              <a:rPr lang="en-US" sz="3600" b="1" dirty="0">
                <a:latin typeface="Times New Roman" charset="0"/>
              </a:rPr>
              <a:t> B and problem B is polynomial, then problem A is polynomial.</a:t>
            </a:r>
          </a:p>
          <a:p>
            <a:pPr marL="0" indent="0" eaLnBrk="1" hangingPunct="1">
              <a:buNone/>
              <a:defRPr/>
            </a:pPr>
            <a:endParaRPr lang="en-US" sz="3600" b="1" dirty="0">
              <a:latin typeface="Times New Roman" charset="0"/>
            </a:endParaRPr>
          </a:p>
          <a:p>
            <a:pPr eaLnBrk="1" hangingPunct="1">
              <a:buFont typeface="Times" charset="0"/>
              <a:buNone/>
              <a:defRPr/>
            </a:pPr>
            <a:r>
              <a:rPr lang="en-US" sz="3600" b="1" u="sng" dirty="0">
                <a:latin typeface="Times New Roman" charset="0"/>
              </a:rPr>
              <a:t>Corollary.</a:t>
            </a:r>
            <a:r>
              <a:rPr lang="en-US" sz="3600" b="1" dirty="0">
                <a:latin typeface="Times New Roman" charset="0"/>
              </a:rPr>
              <a:t> If A </a:t>
            </a:r>
            <a:r>
              <a:rPr lang="en-US" sz="3600" b="1" dirty="0">
                <a:latin typeface="Times New Roman" charset="0"/>
                <a:sym typeface="Zapf Dingbats" charset="2"/>
              </a:rPr>
              <a:t>≤</a:t>
            </a:r>
            <a:r>
              <a:rPr lang="en-US" sz="3600" b="1" baseline="-25000" dirty="0">
                <a:latin typeface="Times New Roman" charset="0"/>
                <a:sym typeface="Zapf Dingbats" charset="2"/>
              </a:rPr>
              <a:t>P</a:t>
            </a:r>
            <a:r>
              <a:rPr lang="en-US" sz="3600" b="1" dirty="0">
                <a:latin typeface="Times New Roman" charset="0"/>
              </a:rPr>
              <a:t> B and problem A is exponential, then problem B is exponential.</a:t>
            </a:r>
          </a:p>
          <a:p>
            <a:pPr eaLnBrk="1" hangingPunct="1">
              <a:buFont typeface="Times" charset="0"/>
              <a:buChar char="•"/>
              <a:defRPr/>
            </a:pPr>
            <a:endParaRPr lang="en-US" sz="2400" b="1" dirty="0"/>
          </a:p>
        </p:txBody>
      </p:sp>
      <p:sp>
        <p:nvSpPr>
          <p:cNvPr id="4" name="Date Placeholder 3">
            <a:extLst>
              <a:ext uri="{FF2B5EF4-FFF2-40B4-BE49-F238E27FC236}">
                <a16:creationId xmlns:a16="http://schemas.microsoft.com/office/drawing/2014/main" id="{5C230C6C-DE2B-5F40-A34D-F258FADD79A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F419B71-3BDF-2744-A742-FD733F39D9F0}"/>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9A06BC3A-B163-DB49-B17D-FBA268C7086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604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7949434"/>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PT Reductions</a:t>
            </a:r>
          </a:p>
        </p:txBody>
      </p:sp>
      <p:sp>
        <p:nvSpPr>
          <p:cNvPr id="439299" name="Rectangle 3"/>
          <p:cNvSpPr>
            <a:spLocks noGrp="1" noChangeArrowheads="1"/>
          </p:cNvSpPr>
          <p:nvPr>
            <p:ph idx="1"/>
          </p:nvPr>
        </p:nvSpPr>
        <p:spPr/>
        <p:txBody>
          <a:bodyPr/>
          <a:lstStyle/>
          <a:p>
            <a:pPr marL="0" indent="0" eaLnBrk="1" hangingPunct="1">
              <a:lnSpc>
                <a:spcPct val="90000"/>
              </a:lnSpc>
              <a:buFont typeface="Times" charset="0"/>
              <a:buNone/>
              <a:defRPr/>
            </a:pPr>
            <a:r>
              <a:rPr lang="en-US" sz="3000" b="1" dirty="0">
                <a:latin typeface="Times New Roman" charset="0"/>
              </a:rPr>
              <a:t>The previous theorem and its corollary do not capture the full implication of Turing reductions. </a:t>
            </a:r>
          </a:p>
          <a:p>
            <a:pPr marL="0" indent="0" eaLnBrk="1" hangingPunct="1">
              <a:lnSpc>
                <a:spcPct val="90000"/>
              </a:lnSpc>
              <a:buFont typeface="Times" charset="0"/>
              <a:buChar char="•"/>
              <a:defRPr/>
            </a:pPr>
            <a:endParaRPr lang="en-US" sz="3000" b="1" dirty="0">
              <a:latin typeface="Times New Roman" charset="0"/>
            </a:endParaRPr>
          </a:p>
          <a:p>
            <a:pPr marL="0" indent="0" eaLnBrk="1" hangingPunct="1">
              <a:lnSpc>
                <a:spcPct val="90000"/>
              </a:lnSpc>
              <a:buFont typeface="Times" charset="0"/>
              <a:buNone/>
              <a:defRPr/>
            </a:pPr>
            <a:r>
              <a:rPr lang="en-US" sz="3000" b="1" dirty="0">
                <a:latin typeface="Times New Roman" charset="0"/>
              </a:rPr>
              <a:t>Regardless of the complexity class problem B is in, a Turing reduction implies problem A is in a subclass.</a:t>
            </a:r>
          </a:p>
          <a:p>
            <a:pPr marL="0" indent="0" eaLnBrk="1" hangingPunct="1">
              <a:lnSpc>
                <a:spcPct val="90000"/>
              </a:lnSpc>
              <a:buFont typeface="Times" charset="0"/>
              <a:buNone/>
              <a:defRPr/>
            </a:pPr>
            <a:r>
              <a:rPr lang="en-US" sz="3000" b="1" dirty="0">
                <a:latin typeface="Times New Roman" charset="0"/>
              </a:rPr>
              <a:t>   </a:t>
            </a:r>
          </a:p>
          <a:p>
            <a:pPr marL="0" indent="0" eaLnBrk="1" hangingPunct="1">
              <a:lnSpc>
                <a:spcPct val="90000"/>
              </a:lnSpc>
              <a:buFont typeface="Times" charset="0"/>
              <a:buNone/>
              <a:defRPr/>
            </a:pPr>
            <a:r>
              <a:rPr lang="en-US" sz="3000" b="1" dirty="0">
                <a:latin typeface="Times New Roman" charset="0"/>
              </a:rPr>
              <a:t>Regardless of the class problem A might be in, problem B is in a super class.</a:t>
            </a:r>
          </a:p>
        </p:txBody>
      </p:sp>
      <p:sp>
        <p:nvSpPr>
          <p:cNvPr id="4" name="Date Placeholder 3">
            <a:extLst>
              <a:ext uri="{FF2B5EF4-FFF2-40B4-BE49-F238E27FC236}">
                <a16:creationId xmlns:a16="http://schemas.microsoft.com/office/drawing/2014/main" id="{0C268EC8-0F17-654B-A0A7-4A0994516E4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86E8FE5-3A81-D84F-BBEA-35749BD025B9}"/>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D1EDC261-D4A5-6E4C-B451-24E9EB7D4C6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605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4969752"/>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PT Reductions</a:t>
            </a:r>
          </a:p>
        </p:txBody>
      </p:sp>
      <p:sp>
        <p:nvSpPr>
          <p:cNvPr id="440323" name="Rectangle 3"/>
          <p:cNvSpPr>
            <a:spLocks noGrp="1" noChangeArrowheads="1"/>
          </p:cNvSpPr>
          <p:nvPr>
            <p:ph idx="1"/>
          </p:nvPr>
        </p:nvSpPr>
        <p:spPr/>
        <p:txBody>
          <a:bodyPr/>
          <a:lstStyle/>
          <a:p>
            <a:pPr marL="0" indent="0" eaLnBrk="1" hangingPunct="1">
              <a:buFont typeface="Times" charset="0"/>
              <a:buNone/>
              <a:defRPr/>
            </a:pPr>
            <a:r>
              <a:rPr lang="en-US" sz="2800" b="1" i="1" u="sng" dirty="0"/>
              <a:t>Theorem</a:t>
            </a:r>
            <a:r>
              <a:rPr lang="en-US" sz="2800" b="1" u="sng" dirty="0"/>
              <a:t>.</a:t>
            </a:r>
            <a:r>
              <a:rPr lang="en-US" sz="2800" b="1" dirty="0"/>
              <a:t> If </a:t>
            </a:r>
            <a:r>
              <a:rPr lang="en-US" sz="2800" b="1" dirty="0">
                <a:latin typeface="Times New Roman" charset="0"/>
              </a:rPr>
              <a:t>A </a:t>
            </a:r>
            <a:r>
              <a:rPr lang="en-US" sz="2800" b="1" dirty="0">
                <a:latin typeface="Times New Roman" charset="0"/>
                <a:sym typeface="Zapf Dingbats" charset="2"/>
              </a:rPr>
              <a:t>≤</a:t>
            </a:r>
            <a:r>
              <a:rPr lang="en-US" sz="2800" b="1" baseline="-25000" dirty="0">
                <a:latin typeface="Times New Roman" charset="0"/>
                <a:sym typeface="Zapf Dingbats" charset="2"/>
              </a:rPr>
              <a:t>P</a:t>
            </a:r>
            <a:r>
              <a:rPr lang="en-US" sz="2800" b="1" dirty="0">
                <a:latin typeface="Times New Roman" charset="0"/>
              </a:rPr>
              <a:t> B </a:t>
            </a:r>
            <a:r>
              <a:rPr lang="en-US" sz="2800" b="1" dirty="0"/>
              <a:t>, then problem  A is "no harder than" problem B.</a:t>
            </a:r>
          </a:p>
          <a:p>
            <a:pPr marL="0" indent="0" eaLnBrk="1" hangingPunct="1">
              <a:buFont typeface="Times" charset="0"/>
              <a:buNone/>
              <a:defRPr/>
            </a:pPr>
            <a:r>
              <a:rPr lang="en-US" sz="2800" b="1" i="1" u="sng" dirty="0"/>
              <a:t>Proof:</a:t>
            </a:r>
            <a:r>
              <a:rPr lang="en-US" sz="2800" b="1" dirty="0"/>
              <a:t> Let </a:t>
            </a:r>
            <a:r>
              <a:rPr lang="en-US" sz="2800" b="1" dirty="0" err="1"/>
              <a:t>t</a:t>
            </a:r>
            <a:r>
              <a:rPr lang="en-US" sz="2800" b="1" baseline="-25000" dirty="0" err="1"/>
              <a:t>A</a:t>
            </a:r>
            <a:r>
              <a:rPr lang="en-US" sz="2800" b="1" dirty="0"/>
              <a:t>(n) and </a:t>
            </a:r>
            <a:r>
              <a:rPr lang="en-US" sz="2800" b="1" dirty="0" err="1"/>
              <a:t>t</a:t>
            </a:r>
            <a:r>
              <a:rPr lang="en-US" sz="2800" b="1" baseline="-25000" dirty="0" err="1"/>
              <a:t>B</a:t>
            </a:r>
            <a:r>
              <a:rPr lang="en-US" sz="2800" b="1" dirty="0"/>
              <a:t>(n) be the maximum times for algorithms A and B per the definition. Thus, </a:t>
            </a:r>
            <a:r>
              <a:rPr lang="en-US" sz="2800" b="1" dirty="0" err="1"/>
              <a:t>f</a:t>
            </a:r>
            <a:r>
              <a:rPr lang="en-US" sz="2800" b="1" baseline="-25000" dirty="0" err="1"/>
              <a:t>A</a:t>
            </a:r>
            <a:r>
              <a:rPr lang="en-US" sz="2800" b="1" dirty="0"/>
              <a:t>(n) ≤ </a:t>
            </a:r>
            <a:r>
              <a:rPr lang="en-US" sz="2800" b="1" dirty="0" err="1"/>
              <a:t>t</a:t>
            </a:r>
            <a:r>
              <a:rPr lang="en-US" sz="2800" b="1" baseline="-25000" dirty="0" err="1"/>
              <a:t>A</a:t>
            </a:r>
            <a:r>
              <a:rPr lang="en-US" sz="2800" b="1" dirty="0"/>
              <a:t>(n). Further, since we assume the best algorithm for B,  </a:t>
            </a:r>
            <a:r>
              <a:rPr lang="en-US" sz="2800" b="1" dirty="0" err="1"/>
              <a:t>t</a:t>
            </a:r>
            <a:r>
              <a:rPr lang="en-US" sz="2800" b="1" baseline="-25000" dirty="0" err="1"/>
              <a:t>B</a:t>
            </a:r>
            <a:r>
              <a:rPr lang="en-US" sz="2800" b="1" dirty="0"/>
              <a:t>(n) = </a:t>
            </a:r>
            <a:r>
              <a:rPr lang="en-US" sz="2800" b="1" dirty="0" err="1"/>
              <a:t>f</a:t>
            </a:r>
            <a:r>
              <a:rPr lang="en-US" sz="2800" b="1" baseline="-25000" dirty="0" err="1"/>
              <a:t>B</a:t>
            </a:r>
            <a:r>
              <a:rPr lang="en-US" sz="2800" b="1" dirty="0"/>
              <a:t>(n). Since </a:t>
            </a:r>
            <a:r>
              <a:rPr lang="en-US" sz="2800" b="1" dirty="0">
                <a:latin typeface="Times New Roman" charset="0"/>
              </a:rPr>
              <a:t>A </a:t>
            </a:r>
            <a:r>
              <a:rPr lang="en-US" sz="2800" b="1" dirty="0">
                <a:latin typeface="Times New Roman" charset="0"/>
                <a:sym typeface="Zapf Dingbats" charset="2"/>
              </a:rPr>
              <a:t>≤</a:t>
            </a:r>
            <a:r>
              <a:rPr lang="en-US" sz="2800" b="1" baseline="-25000" dirty="0">
                <a:latin typeface="Times New Roman" charset="0"/>
                <a:sym typeface="Zapf Dingbats" charset="2"/>
              </a:rPr>
              <a:t>P</a:t>
            </a:r>
            <a:r>
              <a:rPr lang="en-US" sz="2800" b="1" dirty="0">
                <a:latin typeface="Times New Roman" charset="0"/>
              </a:rPr>
              <a:t> B, there is a constant k such that </a:t>
            </a:r>
            <a:r>
              <a:rPr lang="en-US" sz="2800" b="1" dirty="0" err="1">
                <a:latin typeface="Times New Roman" charset="0"/>
              </a:rPr>
              <a:t>t</a:t>
            </a:r>
            <a:r>
              <a:rPr lang="en-US" sz="2800" b="1" baseline="-25000" dirty="0" err="1">
                <a:latin typeface="Times New Roman" charset="0"/>
              </a:rPr>
              <a:t>A</a:t>
            </a:r>
            <a:r>
              <a:rPr lang="en-US" sz="2800" b="1" dirty="0">
                <a:latin typeface="Times New Roman" charset="0"/>
              </a:rPr>
              <a:t>(n) ≤ </a:t>
            </a:r>
            <a:r>
              <a:rPr lang="en-US" sz="2800" b="1" dirty="0" err="1">
                <a:latin typeface="Times New Roman" charset="0"/>
              </a:rPr>
              <a:t>n</a:t>
            </a:r>
            <a:r>
              <a:rPr lang="en-US" sz="2800" b="1" baseline="30000" dirty="0" err="1">
                <a:latin typeface="Times New Roman" charset="0"/>
              </a:rPr>
              <a:t>k</a:t>
            </a:r>
            <a:r>
              <a:rPr lang="en-US" sz="2800" b="1" dirty="0" err="1">
                <a:latin typeface="Times New Roman" charset="0"/>
              </a:rPr>
              <a:t>t</a:t>
            </a:r>
            <a:r>
              <a:rPr lang="en-US" sz="2800" b="1" baseline="-25000" dirty="0" err="1">
                <a:latin typeface="Times New Roman" charset="0"/>
              </a:rPr>
              <a:t>B</a:t>
            </a:r>
            <a:r>
              <a:rPr lang="en-US" sz="2800" b="1" dirty="0">
                <a:latin typeface="Times New Roman" charset="0"/>
              </a:rPr>
              <a:t>(n). Therefore, </a:t>
            </a:r>
            <a:r>
              <a:rPr lang="en-US" sz="2800" b="1" dirty="0" err="1">
                <a:latin typeface="Times New Roman" charset="0"/>
              </a:rPr>
              <a:t>f</a:t>
            </a:r>
            <a:r>
              <a:rPr lang="en-US" sz="2800" b="1" baseline="-25000" dirty="0" err="1">
                <a:latin typeface="Times New Roman" charset="0"/>
              </a:rPr>
              <a:t>A</a:t>
            </a:r>
            <a:r>
              <a:rPr lang="en-US" sz="2800" b="1" dirty="0">
                <a:latin typeface="Times New Roman" charset="0"/>
              </a:rPr>
              <a:t>(n) ≤ </a:t>
            </a:r>
            <a:r>
              <a:rPr lang="en-US" sz="2800" b="1" dirty="0" err="1">
                <a:latin typeface="Times New Roman" charset="0"/>
              </a:rPr>
              <a:t>t</a:t>
            </a:r>
            <a:r>
              <a:rPr lang="en-US" sz="2800" b="1" baseline="-25000" dirty="0" err="1">
                <a:latin typeface="Times New Roman" charset="0"/>
              </a:rPr>
              <a:t>A</a:t>
            </a:r>
            <a:r>
              <a:rPr lang="en-US" sz="2800" b="1" dirty="0">
                <a:latin typeface="Times New Roman" charset="0"/>
              </a:rPr>
              <a:t>(n) ≤ </a:t>
            </a:r>
            <a:r>
              <a:rPr lang="en-US" sz="2800" b="1" dirty="0" err="1">
                <a:latin typeface="Times New Roman" charset="0"/>
              </a:rPr>
              <a:t>n</a:t>
            </a:r>
            <a:r>
              <a:rPr lang="en-US" sz="2800" b="1" baseline="30000" dirty="0" err="1">
                <a:latin typeface="Times New Roman" charset="0"/>
              </a:rPr>
              <a:t>k</a:t>
            </a:r>
            <a:r>
              <a:rPr lang="en-US" sz="2800" b="1" dirty="0" err="1">
                <a:latin typeface="Times New Roman" charset="0"/>
              </a:rPr>
              <a:t>t</a:t>
            </a:r>
            <a:r>
              <a:rPr lang="en-US" sz="2800" b="1" baseline="-25000" dirty="0" err="1">
                <a:latin typeface="Times New Roman" charset="0"/>
              </a:rPr>
              <a:t>B</a:t>
            </a:r>
            <a:r>
              <a:rPr lang="en-US" sz="2800" b="1" dirty="0">
                <a:latin typeface="Times New Roman" charset="0"/>
              </a:rPr>
              <a:t>(n) =  </a:t>
            </a:r>
            <a:r>
              <a:rPr lang="en-US" sz="2800" b="1" dirty="0" err="1">
                <a:latin typeface="Times New Roman" charset="0"/>
              </a:rPr>
              <a:t>n</a:t>
            </a:r>
            <a:r>
              <a:rPr lang="en-US" sz="2800" b="1" baseline="30000" dirty="0" err="1">
                <a:latin typeface="Times New Roman" charset="0"/>
              </a:rPr>
              <a:t>k</a:t>
            </a:r>
            <a:r>
              <a:rPr lang="en-US" sz="2800" b="1" dirty="0" err="1">
                <a:latin typeface="Times New Roman" charset="0"/>
              </a:rPr>
              <a:t>f</a:t>
            </a:r>
            <a:r>
              <a:rPr lang="en-US" sz="2800" b="1" baseline="-25000" dirty="0" err="1">
                <a:latin typeface="Times New Roman" charset="0"/>
              </a:rPr>
              <a:t>B</a:t>
            </a:r>
            <a:r>
              <a:rPr lang="en-US" sz="2800" b="1" dirty="0">
                <a:latin typeface="Times New Roman" charset="0"/>
              </a:rPr>
              <a:t>(n). That is, A is no harder than B.</a:t>
            </a:r>
          </a:p>
        </p:txBody>
      </p:sp>
      <p:sp>
        <p:nvSpPr>
          <p:cNvPr id="4" name="Date Placeholder 3">
            <a:extLst>
              <a:ext uri="{FF2B5EF4-FFF2-40B4-BE49-F238E27FC236}">
                <a16:creationId xmlns:a16="http://schemas.microsoft.com/office/drawing/2014/main" id="{3CC54B30-EB87-9544-A23C-EFBBCBEAF91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85A31AE-1479-DA46-8F82-13996CF95F29}"/>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D72D7C7D-B689-9740-B872-E552BF9F324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606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54551387"/>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PT Reductions</a:t>
            </a:r>
          </a:p>
        </p:txBody>
      </p:sp>
      <p:sp>
        <p:nvSpPr>
          <p:cNvPr id="441347" name="Rectangle 3"/>
          <p:cNvSpPr>
            <a:spLocks noGrp="1" noChangeArrowheads="1"/>
          </p:cNvSpPr>
          <p:nvPr>
            <p:ph idx="1"/>
          </p:nvPr>
        </p:nvSpPr>
        <p:spPr/>
        <p:txBody>
          <a:bodyPr/>
          <a:lstStyle/>
          <a:p>
            <a:pPr eaLnBrk="1" hangingPunct="1">
              <a:lnSpc>
                <a:spcPct val="90000"/>
              </a:lnSpc>
              <a:buFont typeface="Times" charset="0"/>
              <a:buNone/>
              <a:defRPr/>
            </a:pPr>
            <a:r>
              <a:rPr lang="en-US" b="1" dirty="0">
                <a:latin typeface="Times New Roman" charset="0"/>
              </a:rPr>
              <a:t>Theorem. </a:t>
            </a:r>
          </a:p>
          <a:p>
            <a:pPr lvl="2" eaLnBrk="1" hangingPunct="1">
              <a:lnSpc>
                <a:spcPct val="90000"/>
              </a:lnSpc>
              <a:buFont typeface="Times" charset="0"/>
              <a:buNone/>
              <a:defRPr/>
            </a:pPr>
            <a:r>
              <a:rPr lang="en-US" sz="3200" b="1" dirty="0">
                <a:latin typeface="Times New Roman" charset="0"/>
              </a:rPr>
              <a:t>	If A </a:t>
            </a:r>
            <a:r>
              <a:rPr lang="en-US" sz="3200" b="1" dirty="0">
                <a:latin typeface="Times New Roman" charset="0"/>
                <a:sym typeface="Zapf Dingbats" charset="2"/>
              </a:rPr>
              <a:t>≤</a:t>
            </a:r>
            <a:r>
              <a:rPr lang="en-US" sz="3200" b="1" baseline="-25000" dirty="0">
                <a:latin typeface="Times New Roman" charset="0"/>
                <a:sym typeface="Zapf Dingbats" charset="2"/>
              </a:rPr>
              <a:t>P</a:t>
            </a:r>
            <a:r>
              <a:rPr lang="en-US" sz="3200" b="1" dirty="0">
                <a:latin typeface="Times New Roman" charset="0"/>
              </a:rPr>
              <a:t> B and B </a:t>
            </a:r>
            <a:r>
              <a:rPr lang="en-US" sz="3200" b="1" dirty="0">
                <a:latin typeface="Times New Roman" charset="0"/>
                <a:sym typeface="Zapf Dingbats" charset="2"/>
              </a:rPr>
              <a:t>≤</a:t>
            </a:r>
            <a:r>
              <a:rPr lang="en-US" sz="3200" b="1" baseline="-25000" dirty="0">
                <a:latin typeface="Times New Roman" charset="0"/>
                <a:sym typeface="Zapf Dingbats" charset="2"/>
              </a:rPr>
              <a:t>P</a:t>
            </a:r>
            <a:r>
              <a:rPr lang="en-US" sz="3200" b="1" dirty="0">
                <a:latin typeface="Times New Roman" charset="0"/>
              </a:rPr>
              <a:t> C then A </a:t>
            </a:r>
            <a:r>
              <a:rPr lang="en-US" sz="3200" b="1" dirty="0">
                <a:latin typeface="Times New Roman" charset="0"/>
                <a:sym typeface="Zapf Dingbats" charset="2"/>
              </a:rPr>
              <a:t>≤</a:t>
            </a:r>
            <a:r>
              <a:rPr lang="en-US" sz="3200" b="1" baseline="-25000" dirty="0">
                <a:latin typeface="Times New Roman" charset="0"/>
                <a:sym typeface="Zapf Dingbats" charset="2"/>
              </a:rPr>
              <a:t>P</a:t>
            </a:r>
            <a:r>
              <a:rPr lang="en-US" sz="3200" b="1" dirty="0">
                <a:latin typeface="Times New Roman" charset="0"/>
              </a:rPr>
              <a:t> C.</a:t>
            </a:r>
          </a:p>
          <a:p>
            <a:pPr eaLnBrk="1" hangingPunct="1">
              <a:lnSpc>
                <a:spcPct val="90000"/>
              </a:lnSpc>
              <a:buFont typeface="Times" charset="0"/>
              <a:buChar char="•"/>
              <a:defRPr/>
            </a:pPr>
            <a:endParaRPr lang="en-US" b="1" dirty="0"/>
          </a:p>
          <a:p>
            <a:pPr eaLnBrk="1" hangingPunct="1">
              <a:lnSpc>
                <a:spcPct val="90000"/>
              </a:lnSpc>
              <a:buFont typeface="Times" charset="0"/>
              <a:buNone/>
              <a:defRPr/>
            </a:pPr>
            <a:r>
              <a:rPr lang="en-US" b="1" dirty="0">
                <a:latin typeface="Times New Roman" charset="0"/>
              </a:rPr>
              <a:t>Definition. </a:t>
            </a:r>
          </a:p>
          <a:p>
            <a:pPr lvl="2" eaLnBrk="1" hangingPunct="1">
              <a:lnSpc>
                <a:spcPct val="90000"/>
              </a:lnSpc>
              <a:buFont typeface="Times" charset="0"/>
              <a:buNone/>
              <a:defRPr/>
            </a:pPr>
            <a:r>
              <a:rPr lang="en-US" sz="3200" b="1" dirty="0">
                <a:latin typeface="Times New Roman" charset="0"/>
              </a:rPr>
              <a:t>	If A </a:t>
            </a:r>
            <a:r>
              <a:rPr lang="en-US" sz="3200" b="1" dirty="0">
                <a:latin typeface="Times New Roman" charset="0"/>
                <a:sym typeface="Zapf Dingbats" charset="2"/>
              </a:rPr>
              <a:t>≤</a:t>
            </a:r>
            <a:r>
              <a:rPr lang="en-US" sz="3200" b="1" baseline="-25000" dirty="0">
                <a:latin typeface="Times New Roman" charset="0"/>
                <a:sym typeface="Zapf Dingbats" charset="2"/>
              </a:rPr>
              <a:t>P</a:t>
            </a:r>
            <a:r>
              <a:rPr lang="en-US" sz="3200" b="1" dirty="0">
                <a:latin typeface="Times New Roman" charset="0"/>
              </a:rPr>
              <a:t> B and B </a:t>
            </a:r>
            <a:r>
              <a:rPr lang="en-US" sz="3200" b="1" dirty="0">
                <a:latin typeface="Times New Roman" charset="0"/>
                <a:sym typeface="Zapf Dingbats" charset="2"/>
              </a:rPr>
              <a:t>≤</a:t>
            </a:r>
            <a:r>
              <a:rPr lang="en-US" sz="3200" b="1" baseline="-25000" dirty="0">
                <a:latin typeface="Times New Roman" charset="0"/>
                <a:sym typeface="Zapf Dingbats" charset="2"/>
              </a:rPr>
              <a:t>P</a:t>
            </a:r>
            <a:r>
              <a:rPr lang="en-US" sz="3200" b="1" dirty="0">
                <a:latin typeface="Times New Roman" charset="0"/>
              </a:rPr>
              <a:t> A, then A and B are </a:t>
            </a:r>
            <a:r>
              <a:rPr lang="en-US" sz="3200" b="1" i="1" dirty="0" err="1">
                <a:latin typeface="Times New Roman" charset="0"/>
              </a:rPr>
              <a:t>polynomially</a:t>
            </a:r>
            <a:r>
              <a:rPr lang="en-US" sz="3200" b="1" i="1" dirty="0">
                <a:latin typeface="Times New Roman" charset="0"/>
              </a:rPr>
              <a:t> equivalent</a:t>
            </a:r>
            <a:r>
              <a:rPr lang="en-US" sz="3200" b="1" dirty="0">
                <a:latin typeface="Times New Roman" charset="0"/>
              </a:rPr>
              <a:t>.</a:t>
            </a:r>
          </a:p>
        </p:txBody>
      </p:sp>
      <p:sp>
        <p:nvSpPr>
          <p:cNvPr id="4" name="Date Placeholder 3">
            <a:extLst>
              <a:ext uri="{FF2B5EF4-FFF2-40B4-BE49-F238E27FC236}">
                <a16:creationId xmlns:a16="http://schemas.microsoft.com/office/drawing/2014/main" id="{577FE29B-7C64-774B-B4DA-B90CF7DDE02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7D99453-A2AC-584F-9BEB-BBF1FDF9B04D}"/>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C8447852-2D15-614D-BD81-8EC24C0FA0D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607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28251703"/>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Polynomial Reductions</a:t>
            </a:r>
          </a:p>
        </p:txBody>
      </p:sp>
      <p:sp>
        <p:nvSpPr>
          <p:cNvPr id="442371" name="Rectangle 3"/>
          <p:cNvSpPr>
            <a:spLocks noGrp="1" noChangeArrowheads="1"/>
          </p:cNvSpPr>
          <p:nvPr>
            <p:ph idx="1"/>
          </p:nvPr>
        </p:nvSpPr>
        <p:spPr/>
        <p:txBody>
          <a:bodyPr/>
          <a:lstStyle/>
          <a:p>
            <a:pPr eaLnBrk="1" hangingPunct="1">
              <a:buFont typeface="Times" charset="0"/>
              <a:buNone/>
              <a:defRPr/>
            </a:pPr>
            <a:r>
              <a:rPr lang="en-US" dirty="0">
                <a:latin typeface="Times New Roman" charset="0"/>
              </a:rPr>
              <a:t>			</a:t>
            </a:r>
            <a:r>
              <a:rPr lang="en-US" sz="4000" b="1" dirty="0">
                <a:latin typeface="Times New Roman" charset="0"/>
              </a:rPr>
              <a:t>A </a:t>
            </a:r>
            <a:r>
              <a:rPr lang="en-US" sz="4000" b="1" dirty="0">
                <a:latin typeface="Times New Roman" charset="0"/>
                <a:sym typeface="Zapf Dingbats" charset="2"/>
              </a:rPr>
              <a:t>≤</a:t>
            </a:r>
            <a:r>
              <a:rPr lang="en-US" sz="4000" b="1" baseline="-25000" dirty="0">
                <a:latin typeface="Times New Roman" charset="0"/>
                <a:sym typeface="Zapf Dingbats" charset="2"/>
              </a:rPr>
              <a:t>P</a:t>
            </a:r>
            <a:r>
              <a:rPr lang="en-US" sz="4000" b="1" dirty="0">
                <a:latin typeface="Times New Roman" charset="0"/>
              </a:rPr>
              <a:t> B  means:</a:t>
            </a:r>
          </a:p>
          <a:p>
            <a:pPr lvl="2" eaLnBrk="1" hangingPunct="1">
              <a:buFont typeface="Times" charset="0"/>
              <a:buChar char="•"/>
              <a:defRPr/>
            </a:pPr>
            <a:endParaRPr lang="en-US" sz="3200" b="1" dirty="0">
              <a:latin typeface="Times New Roman" charset="0"/>
            </a:endParaRPr>
          </a:p>
          <a:p>
            <a:pPr lvl="2" eaLnBrk="1" hangingPunct="1">
              <a:buFont typeface="Times" charset="0"/>
              <a:buNone/>
              <a:defRPr/>
            </a:pPr>
            <a:r>
              <a:rPr lang="en-US" sz="3200" b="1" dirty="0">
                <a:latin typeface="Times New Roman" charset="0"/>
              </a:rPr>
              <a:t>'Problem A is </a:t>
            </a:r>
            <a:r>
              <a:rPr lang="en-US" sz="3200" b="1" i="1" dirty="0">
                <a:latin typeface="Times New Roman" charset="0"/>
              </a:rPr>
              <a:t>no harder within a polynomial factor than</a:t>
            </a:r>
            <a:r>
              <a:rPr lang="en-US" sz="3200" b="1" dirty="0">
                <a:latin typeface="Times New Roman" charset="0"/>
              </a:rPr>
              <a:t> problem B,' and</a:t>
            </a:r>
          </a:p>
          <a:p>
            <a:pPr lvl="2" eaLnBrk="1" hangingPunct="1">
              <a:buFont typeface="Times" charset="0"/>
              <a:buChar char="•"/>
              <a:defRPr/>
            </a:pPr>
            <a:endParaRPr lang="en-US" sz="3200" b="1" dirty="0">
              <a:latin typeface="Times New Roman" charset="0"/>
            </a:endParaRPr>
          </a:p>
          <a:p>
            <a:pPr lvl="2" eaLnBrk="1" hangingPunct="1">
              <a:buFont typeface="Times" charset="0"/>
              <a:buNone/>
              <a:defRPr/>
            </a:pPr>
            <a:r>
              <a:rPr lang="en-US" sz="3200" b="1" dirty="0">
                <a:latin typeface="Times New Roman" charset="0"/>
              </a:rPr>
              <a:t>'Problem B is </a:t>
            </a:r>
            <a:r>
              <a:rPr lang="en-US" sz="3200" b="1" i="1" dirty="0">
                <a:latin typeface="Times New Roman" charset="0"/>
              </a:rPr>
              <a:t>as hard within a polynomial factor as</a:t>
            </a:r>
            <a:r>
              <a:rPr lang="en-US" sz="3200" b="1" dirty="0">
                <a:latin typeface="Times New Roman" charset="0"/>
              </a:rPr>
              <a:t> is problem A.'</a:t>
            </a:r>
          </a:p>
          <a:p>
            <a:pPr eaLnBrk="1" hangingPunct="1">
              <a:buFont typeface="Times" charset="0"/>
              <a:buChar char="•"/>
              <a:defRPr/>
            </a:pPr>
            <a:endParaRPr lang="en-US" sz="4000" b="1" dirty="0"/>
          </a:p>
        </p:txBody>
      </p:sp>
      <p:sp>
        <p:nvSpPr>
          <p:cNvPr id="4" name="Date Placeholder 3">
            <a:extLst>
              <a:ext uri="{FF2B5EF4-FFF2-40B4-BE49-F238E27FC236}">
                <a16:creationId xmlns:a16="http://schemas.microsoft.com/office/drawing/2014/main" id="{7F1D1D08-D11A-4144-A0B6-5558DB0C507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AE9E084-F00B-0C41-97B8-760C267E2B22}"/>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8C753045-BECF-3F4B-811F-EEDC600CD9A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608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18893964"/>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An Aside</a:t>
            </a:r>
          </a:p>
        </p:txBody>
      </p:sp>
      <p:sp>
        <p:nvSpPr>
          <p:cNvPr id="443395" name="Rectangle 3"/>
          <p:cNvSpPr>
            <a:spLocks noGrp="1" noChangeArrowheads="1"/>
          </p:cNvSpPr>
          <p:nvPr>
            <p:ph idx="1"/>
          </p:nvPr>
        </p:nvSpPr>
        <p:spPr/>
        <p:txBody>
          <a:bodyPr/>
          <a:lstStyle/>
          <a:p>
            <a:pPr marL="0" indent="0" eaLnBrk="1" hangingPunct="1">
              <a:lnSpc>
                <a:spcPct val="90000"/>
              </a:lnSpc>
              <a:buFont typeface="Times" pitchFamily="-108" charset="0"/>
              <a:buNone/>
              <a:defRPr/>
            </a:pPr>
            <a:r>
              <a:rPr lang="en-US" sz="2800" b="1" dirty="0">
                <a:latin typeface="Times New Roman" pitchFamily="-108" charset="0"/>
              </a:rPr>
              <a:t>Without condition (3) of the definition, a simple Reduction results. </a:t>
            </a:r>
          </a:p>
          <a:p>
            <a:pPr marL="0" indent="0" eaLnBrk="1" hangingPunct="1">
              <a:lnSpc>
                <a:spcPct val="90000"/>
              </a:lnSpc>
              <a:buFont typeface="Times" pitchFamily="-108" charset="0"/>
              <a:buNone/>
              <a:defRPr/>
            </a:pPr>
            <a:endParaRPr lang="en-US" sz="2800" b="1" dirty="0">
              <a:latin typeface="Times New Roman" pitchFamily="-108" charset="0"/>
            </a:endParaRPr>
          </a:p>
          <a:p>
            <a:pPr marL="0" indent="0" eaLnBrk="1" hangingPunct="1">
              <a:lnSpc>
                <a:spcPct val="90000"/>
              </a:lnSpc>
              <a:buFont typeface="Times" pitchFamily="-108" charset="0"/>
              <a:buNone/>
              <a:defRPr/>
            </a:pPr>
            <a:r>
              <a:rPr lang="en-US" sz="2800" b="1" dirty="0">
                <a:latin typeface="Times New Roman" pitchFamily="-108" charset="0"/>
              </a:rPr>
              <a:t>If problem B is decidable, </a:t>
            </a:r>
          </a:p>
          <a:p>
            <a:pPr marL="0" indent="0" eaLnBrk="1" hangingPunct="1">
              <a:lnSpc>
                <a:spcPct val="90000"/>
              </a:lnSpc>
              <a:buFont typeface="Times" pitchFamily="-108" charset="0"/>
              <a:buNone/>
              <a:defRPr/>
            </a:pPr>
            <a:r>
              <a:rPr lang="en-US" sz="2800" b="1" dirty="0">
                <a:latin typeface="Times New Roman" pitchFamily="-108" charset="0"/>
              </a:rPr>
              <a:t>then so is problem A. </a:t>
            </a:r>
          </a:p>
          <a:p>
            <a:pPr marL="0" indent="0" eaLnBrk="1" hangingPunct="1">
              <a:lnSpc>
                <a:spcPct val="90000"/>
              </a:lnSpc>
              <a:buFont typeface="Times" pitchFamily="-108" charset="0"/>
              <a:buNone/>
              <a:defRPr/>
            </a:pPr>
            <a:r>
              <a:rPr lang="en-US" sz="2800" b="1" dirty="0">
                <a:latin typeface="Times New Roman" pitchFamily="-108" charset="0"/>
              </a:rPr>
              <a:t>Equivalently, </a:t>
            </a:r>
          </a:p>
          <a:p>
            <a:pPr marL="0" indent="0" eaLnBrk="1" hangingPunct="1">
              <a:lnSpc>
                <a:spcPct val="90000"/>
              </a:lnSpc>
              <a:buFont typeface="Times" pitchFamily="-108" charset="0"/>
              <a:buNone/>
              <a:defRPr/>
            </a:pPr>
            <a:r>
              <a:rPr lang="en-US" sz="2800" b="1" dirty="0">
                <a:latin typeface="Times New Roman" pitchFamily="-108" charset="0"/>
              </a:rPr>
              <a:t>If problem A is </a:t>
            </a:r>
            <a:r>
              <a:rPr lang="en-US" sz="2800" b="1" dirty="0" err="1">
                <a:latin typeface="Times New Roman" pitchFamily="-108" charset="0"/>
              </a:rPr>
              <a:t>undecidable</a:t>
            </a:r>
            <a:r>
              <a:rPr lang="en-US" sz="2800" b="1" dirty="0">
                <a:latin typeface="Times New Roman" pitchFamily="-108" charset="0"/>
              </a:rPr>
              <a:t>, </a:t>
            </a:r>
          </a:p>
          <a:p>
            <a:pPr marL="0" indent="0" eaLnBrk="1" hangingPunct="1">
              <a:lnSpc>
                <a:spcPct val="90000"/>
              </a:lnSpc>
              <a:buFont typeface="Times" pitchFamily="-108" charset="0"/>
              <a:buNone/>
              <a:defRPr/>
            </a:pPr>
            <a:r>
              <a:rPr lang="en-US" sz="2800" b="1" dirty="0">
                <a:latin typeface="Times New Roman" pitchFamily="-108" charset="0"/>
              </a:rPr>
              <a:t>then problem B is </a:t>
            </a:r>
            <a:r>
              <a:rPr lang="en-US" sz="2800" b="1" dirty="0" err="1">
                <a:latin typeface="Times New Roman" pitchFamily="-108" charset="0"/>
              </a:rPr>
              <a:t>undecidable</a:t>
            </a:r>
            <a:r>
              <a:rPr lang="en-US" sz="2800" dirty="0">
                <a:latin typeface="Times New Roman" pitchFamily="-108" charset="0"/>
              </a:rPr>
              <a:t>.</a:t>
            </a:r>
          </a:p>
        </p:txBody>
      </p:sp>
      <p:sp>
        <p:nvSpPr>
          <p:cNvPr id="4" name="Date Placeholder 3">
            <a:extLst>
              <a:ext uri="{FF2B5EF4-FFF2-40B4-BE49-F238E27FC236}">
                <a16:creationId xmlns:a16="http://schemas.microsoft.com/office/drawing/2014/main" id="{1B3DB003-5F73-524B-9499-45B4E6D29DF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847A08A-131B-424A-B31C-D3858CAD5E52}"/>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1B8C705D-E498-104B-ADF4-DE821003421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609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9029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Parallelizing DFAs</a:t>
            </a:r>
          </a:p>
        </p:txBody>
      </p:sp>
      <p:sp>
        <p:nvSpPr>
          <p:cNvPr id="74755" name="Rectangle 3"/>
          <p:cNvSpPr>
            <a:spLocks noGrp="1" noChangeArrowheads="1"/>
          </p:cNvSpPr>
          <p:nvPr>
            <p:ph idx="1"/>
          </p:nvPr>
        </p:nvSpPr>
        <p:spPr/>
        <p:txBody>
          <a:bodyPr/>
          <a:lstStyle/>
          <a:p>
            <a:r>
              <a:rPr lang="en-US" sz="2000">
                <a:latin typeface="Arial" charset="0"/>
                <a:ea typeface="MS PGothic" charset="0"/>
              </a:rPr>
              <a:t>Regular sets can be shown closed under many binary operations using the notion of parallel machine simulation</a:t>
            </a:r>
          </a:p>
          <a:p>
            <a:r>
              <a:rPr lang="en-US" sz="2000">
                <a:latin typeface="Arial" charset="0"/>
                <a:ea typeface="MS PGothic" charset="0"/>
              </a:rPr>
              <a:t>Let A</a:t>
            </a:r>
            <a:r>
              <a:rPr lang="en-US" sz="2000" baseline="-25000">
                <a:latin typeface="Arial" charset="0"/>
                <a:ea typeface="MS PGothic" charset="0"/>
              </a:rPr>
              <a:t>1</a:t>
            </a:r>
            <a:r>
              <a:rPr lang="en-US" sz="2000">
                <a:latin typeface="Arial" charset="0"/>
                <a:ea typeface="MS PGothic" charset="0"/>
              </a:rPr>
              <a:t> = (Q</a:t>
            </a:r>
            <a:r>
              <a:rPr lang="en-US" sz="2000" baseline="-25000">
                <a:latin typeface="Arial" charset="0"/>
                <a:ea typeface="MS PGothic" charset="0"/>
              </a:rPr>
              <a:t>1</a:t>
            </a:r>
            <a:r>
              <a:rPr lang="en-US" sz="2000">
                <a:latin typeface="Arial" charset="0"/>
                <a:ea typeface="MS PGothic" charset="0"/>
              </a:rPr>
              <a:t>,Σ,δ</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  and A</a:t>
            </a:r>
            <a:r>
              <a:rPr lang="en-US" sz="2000" baseline="-25000">
                <a:latin typeface="Arial" charset="0"/>
                <a:ea typeface="MS PGothic" charset="0"/>
              </a:rPr>
              <a:t>2</a:t>
            </a:r>
            <a:r>
              <a:rPr lang="en-US" sz="2000">
                <a:latin typeface="Arial" charset="0"/>
                <a:ea typeface="MS PGothic" charset="0"/>
              </a:rPr>
              <a:t> = (Q</a:t>
            </a:r>
            <a:r>
              <a:rPr lang="en-US" sz="2000" baseline="-25000">
                <a:latin typeface="Arial" charset="0"/>
                <a:ea typeface="MS PGothic" charset="0"/>
              </a:rPr>
              <a:t>2</a:t>
            </a:r>
            <a:r>
              <a:rPr lang="en-US" sz="2000">
                <a:latin typeface="Arial" charset="0"/>
                <a:ea typeface="MS PGothic" charset="0"/>
              </a:rPr>
              <a:t>,Σ,δ</a:t>
            </a:r>
            <a:r>
              <a:rPr lang="en-US" sz="2000" baseline="-25000">
                <a:latin typeface="Arial" charset="0"/>
                <a:ea typeface="MS PGothic" charset="0"/>
              </a:rPr>
              <a:t>2</a:t>
            </a:r>
            <a:r>
              <a:rPr lang="en-US" sz="2000">
                <a:latin typeface="Arial" charset="0"/>
                <a:ea typeface="MS PGothic" charset="0"/>
              </a:rPr>
              <a:t>,s</a:t>
            </a:r>
            <a:r>
              <a:rPr lang="en-US" sz="2000" baseline="-25000">
                <a:latin typeface="Arial" charset="0"/>
                <a:ea typeface="MS PGothic" charset="0"/>
              </a:rPr>
              <a:t>0</a:t>
            </a:r>
            <a:r>
              <a:rPr lang="en-US" sz="2000">
                <a:latin typeface="Arial" charset="0"/>
                <a:ea typeface="MS PGothic" charset="0"/>
              </a:rPr>
              <a:t>,F</a:t>
            </a:r>
            <a:r>
              <a:rPr lang="en-US" sz="2000" baseline="-25000">
                <a:latin typeface="Arial" charset="0"/>
                <a:ea typeface="MS PGothic" charset="0"/>
              </a:rPr>
              <a:t>2</a:t>
            </a:r>
            <a:r>
              <a:rPr lang="en-US" sz="2000">
                <a:latin typeface="Arial" charset="0"/>
                <a:ea typeface="MS PGothic" charset="0"/>
              </a:rPr>
              <a:t>)</a:t>
            </a:r>
            <a:r>
              <a:rPr lang="en-US" sz="1600">
                <a:latin typeface="Arial" charset="0"/>
                <a:ea typeface="MS PGothic" charset="0"/>
              </a:rPr>
              <a:t>  </a:t>
            </a:r>
            <a:r>
              <a:rPr lang="en-US" sz="2000">
                <a:latin typeface="Arial" charset="0"/>
                <a:ea typeface="MS PGothic" charset="0"/>
              </a:rPr>
              <a:t>where </a:t>
            </a:r>
            <a:br>
              <a:rPr lang="en-US" sz="2000">
                <a:latin typeface="Arial" charset="0"/>
                <a:ea typeface="MS PGothic" charset="0"/>
              </a:rPr>
            </a:br>
            <a:r>
              <a:rPr lang="en-US" sz="2000">
                <a:latin typeface="Arial" charset="0"/>
                <a:ea typeface="MS PGothic" charset="0"/>
              </a:rPr>
              <a:t>Q</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 = </a:t>
            </a:r>
            <a:r>
              <a:rPr lang="en-US" sz="2000" err="1">
                <a:ea typeface="ＭＳ Ｐゴシック" pitchFamily="-111" charset="-128"/>
                <a:cs typeface="ＭＳ Ｐゴシック" pitchFamily="-111" charset="-128"/>
              </a:rPr>
              <a:t>Ø</a:t>
            </a:r>
            <a:r>
              <a:rPr lang="en-US" sz="2000">
                <a:latin typeface="Arial" charset="0"/>
                <a:ea typeface="MS PGothic" charset="0"/>
              </a:rPr>
              <a:t> </a:t>
            </a:r>
          </a:p>
          <a:p>
            <a:r>
              <a:rPr lang="en-US" sz="2000">
                <a:latin typeface="Arial" charset="0"/>
                <a:ea typeface="MS PGothic" charset="0"/>
              </a:rPr>
              <a:t>B = (Q</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,Σ,δ</a:t>
            </a:r>
            <a:r>
              <a:rPr lang="en-US" sz="2000" baseline="-25000">
                <a:latin typeface="Arial" charset="0"/>
                <a:ea typeface="MS PGothic" charset="0"/>
              </a:rPr>
              <a:t>3</a:t>
            </a:r>
            <a:r>
              <a:rPr lang="en-US" sz="2000">
                <a:latin typeface="Arial" charset="0"/>
                <a:ea typeface="MS PGothic" charset="0"/>
              </a:rPr>
              <a:t>,&lt;q</a:t>
            </a:r>
            <a:r>
              <a:rPr lang="en-US" sz="2000" baseline="-25000">
                <a:latin typeface="Arial" charset="0"/>
                <a:ea typeface="MS PGothic" charset="0"/>
              </a:rPr>
              <a:t>0</a:t>
            </a:r>
            <a:r>
              <a:rPr lang="en-US" sz="2000">
                <a:latin typeface="Arial" charset="0"/>
                <a:ea typeface="MS PGothic" charset="0"/>
              </a:rPr>
              <a:t>,s</a:t>
            </a:r>
            <a:r>
              <a:rPr lang="en-US" sz="2000" baseline="-25000">
                <a:latin typeface="Arial" charset="0"/>
                <a:ea typeface="MS PGothic" charset="0"/>
              </a:rPr>
              <a:t>0&gt;,</a:t>
            </a:r>
            <a:r>
              <a:rPr lang="en-US" sz="2000">
                <a:latin typeface="Arial" charset="0"/>
                <a:ea typeface="MS PGothic" charset="0"/>
              </a:rPr>
              <a:t>F</a:t>
            </a:r>
            <a:r>
              <a:rPr lang="en-US" sz="2000" baseline="-25000">
                <a:latin typeface="Arial" charset="0"/>
                <a:ea typeface="MS PGothic" charset="0"/>
              </a:rPr>
              <a:t>3</a:t>
            </a:r>
            <a:r>
              <a:rPr lang="en-US" sz="2000">
                <a:latin typeface="Arial" charset="0"/>
                <a:ea typeface="MS PGothic" charset="0"/>
              </a:rPr>
              <a:t>) where</a:t>
            </a:r>
            <a:br>
              <a:rPr lang="en-US" sz="2000">
                <a:latin typeface="Arial" charset="0"/>
                <a:ea typeface="MS PGothic" charset="0"/>
              </a:rPr>
            </a:br>
            <a:r>
              <a:rPr lang="en-US" sz="2000">
                <a:latin typeface="Arial" charset="0"/>
                <a:ea typeface="MS PGothic" charset="0"/>
              </a:rPr>
              <a:t>δ</a:t>
            </a:r>
            <a:r>
              <a:rPr lang="en-US" sz="2000" baseline="-25000">
                <a:latin typeface="Arial" charset="0"/>
                <a:ea typeface="MS PGothic" charset="0"/>
              </a:rPr>
              <a:t>3</a:t>
            </a:r>
            <a:r>
              <a:rPr lang="en-US" sz="2000">
                <a:latin typeface="Arial" charset="0"/>
                <a:ea typeface="MS PGothic" charset="0"/>
              </a:rPr>
              <a:t>(&lt;</a:t>
            </a:r>
            <a:r>
              <a:rPr lang="en-US" sz="2000" err="1">
                <a:latin typeface="Arial" charset="0"/>
                <a:ea typeface="MS PGothic" charset="0"/>
              </a:rPr>
              <a:t>q,s</a:t>
            </a:r>
            <a:r>
              <a:rPr lang="en-US" sz="2000">
                <a:latin typeface="Arial" charset="0"/>
                <a:ea typeface="MS PGothic" charset="0"/>
              </a:rPr>
              <a:t>&gt;,a) = &lt; δ</a:t>
            </a:r>
            <a:r>
              <a:rPr lang="en-US" sz="2000" baseline="-25000">
                <a:latin typeface="Arial" charset="0"/>
                <a:ea typeface="MS PGothic" charset="0"/>
              </a:rPr>
              <a:t>1</a:t>
            </a:r>
            <a:r>
              <a:rPr lang="en-US" sz="2000">
                <a:latin typeface="Arial" charset="0"/>
                <a:ea typeface="MS PGothic" charset="0"/>
              </a:rPr>
              <a:t>(</a:t>
            </a:r>
            <a:r>
              <a:rPr lang="en-US" sz="2000" err="1">
                <a:latin typeface="Arial" charset="0"/>
                <a:ea typeface="MS PGothic" charset="0"/>
              </a:rPr>
              <a:t>q,a</a:t>
            </a:r>
            <a:r>
              <a:rPr lang="en-US" sz="2000">
                <a:latin typeface="Arial" charset="0"/>
                <a:ea typeface="MS PGothic" charset="0"/>
              </a:rPr>
              <a:t>), δ</a:t>
            </a:r>
            <a:r>
              <a:rPr lang="en-US" sz="2000" baseline="-25000">
                <a:latin typeface="Arial" charset="0"/>
                <a:ea typeface="MS PGothic" charset="0"/>
              </a:rPr>
              <a:t>2</a:t>
            </a:r>
            <a:r>
              <a:rPr lang="en-US" sz="2000">
                <a:latin typeface="Arial" charset="0"/>
                <a:ea typeface="MS PGothic" charset="0"/>
              </a:rPr>
              <a:t>(</a:t>
            </a:r>
            <a:r>
              <a:rPr lang="en-US" sz="2000" err="1">
                <a:latin typeface="Arial" charset="0"/>
                <a:ea typeface="MS PGothic" charset="0"/>
              </a:rPr>
              <a:t>s,a</a:t>
            </a:r>
            <a:r>
              <a:rPr lang="en-US" sz="2000">
                <a:latin typeface="Arial" charset="0"/>
                <a:ea typeface="MS PGothic" charset="0"/>
              </a:rPr>
              <a:t>) &gt;</a:t>
            </a:r>
          </a:p>
          <a:p>
            <a:r>
              <a:rPr lang="en-US" sz="2000">
                <a:latin typeface="Arial" charset="0"/>
                <a:ea typeface="MS PGothic" charset="0"/>
              </a:rPr>
              <a:t>Union is F</a:t>
            </a:r>
            <a:r>
              <a:rPr lang="en-US" sz="2000" baseline="-25000">
                <a:latin typeface="Arial" charset="0"/>
                <a:ea typeface="MS PGothic" charset="0"/>
              </a:rPr>
              <a:t>3</a:t>
            </a:r>
            <a:r>
              <a:rPr lang="en-US" sz="2000">
                <a:latin typeface="Arial" charset="0"/>
                <a:ea typeface="MS PGothic" charset="0"/>
              </a:rPr>
              <a:t> = 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 ∪ Q</a:t>
            </a:r>
            <a:r>
              <a:rPr lang="en-US" sz="2000" baseline="-25000">
                <a:latin typeface="Arial" charset="0"/>
                <a:ea typeface="MS PGothic" charset="0"/>
              </a:rPr>
              <a:t>1</a:t>
            </a:r>
            <a:r>
              <a:rPr lang="en-US" sz="2000">
                <a:latin typeface="Arial" charset="0"/>
                <a:ea typeface="MS PGothic" charset="0"/>
              </a:rPr>
              <a:t>×F</a:t>
            </a:r>
            <a:r>
              <a:rPr lang="en-US" sz="2000" baseline="-25000">
                <a:latin typeface="Arial" charset="0"/>
                <a:ea typeface="MS PGothic" charset="0"/>
              </a:rPr>
              <a:t>2</a:t>
            </a:r>
            <a:endParaRPr lang="en-US" sz="1600">
              <a:latin typeface="Arial" charset="0"/>
              <a:ea typeface="MS PGothic" charset="0"/>
            </a:endParaRPr>
          </a:p>
          <a:p>
            <a:r>
              <a:rPr lang="en-US" sz="2000">
                <a:latin typeface="Arial" charset="0"/>
                <a:ea typeface="MS PGothic" charset="0"/>
              </a:rPr>
              <a:t>Intersection is F</a:t>
            </a:r>
            <a:r>
              <a:rPr lang="en-US" sz="2000" baseline="-25000">
                <a:latin typeface="Arial" charset="0"/>
                <a:ea typeface="MS PGothic" charset="0"/>
              </a:rPr>
              <a:t>3</a:t>
            </a:r>
            <a:r>
              <a:rPr lang="en-US" sz="2000">
                <a:latin typeface="Arial" charset="0"/>
                <a:ea typeface="MS PGothic" charset="0"/>
              </a:rPr>
              <a:t> = F</a:t>
            </a:r>
            <a:r>
              <a:rPr lang="en-US" sz="2000" baseline="-25000">
                <a:latin typeface="Arial" charset="0"/>
                <a:ea typeface="MS PGothic" charset="0"/>
              </a:rPr>
              <a:t>1</a:t>
            </a:r>
            <a:r>
              <a:rPr lang="en-US" sz="2000">
                <a:latin typeface="Arial" charset="0"/>
                <a:ea typeface="MS PGothic" charset="0"/>
              </a:rPr>
              <a:t>×F</a:t>
            </a:r>
            <a:r>
              <a:rPr lang="en-US" sz="2000" baseline="-25000">
                <a:latin typeface="Arial" charset="0"/>
                <a:ea typeface="MS PGothic" charset="0"/>
              </a:rPr>
              <a:t>2</a:t>
            </a:r>
            <a:endParaRPr lang="en-US" sz="2000">
              <a:latin typeface="Arial" charset="0"/>
              <a:ea typeface="MS PGothic" charset="0"/>
            </a:endParaRPr>
          </a:p>
          <a:p>
            <a:pPr lvl="1"/>
            <a:r>
              <a:rPr lang="en-US" sz="1800">
                <a:latin typeface="Arial" charset="0"/>
                <a:ea typeface="MS PGothic" charset="0"/>
              </a:rPr>
              <a:t>Can do by combining union and complement</a:t>
            </a:r>
          </a:p>
          <a:p>
            <a:r>
              <a:rPr lang="en-US" sz="2000">
                <a:latin typeface="Arial" charset="0"/>
                <a:ea typeface="MS PGothic" charset="0"/>
              </a:rPr>
              <a:t>Difference is F</a:t>
            </a:r>
            <a:r>
              <a:rPr lang="en-US" sz="2000" baseline="-25000">
                <a:latin typeface="Arial" charset="0"/>
                <a:ea typeface="MS PGothic" charset="0"/>
              </a:rPr>
              <a:t>3</a:t>
            </a:r>
            <a:r>
              <a:rPr lang="en-US" sz="2000">
                <a:latin typeface="Arial" charset="0"/>
                <a:ea typeface="MS PGothic" charset="0"/>
              </a:rPr>
              <a:t> = 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 – F</a:t>
            </a:r>
            <a:r>
              <a:rPr lang="en-US" sz="2000" baseline="-25000">
                <a:latin typeface="Arial" charset="0"/>
                <a:ea typeface="MS PGothic" charset="0"/>
              </a:rPr>
              <a:t>2</a:t>
            </a:r>
            <a:r>
              <a:rPr lang="en-US" sz="2000">
                <a:latin typeface="Arial" charset="0"/>
                <a:ea typeface="MS PGothic" charset="0"/>
              </a:rPr>
              <a:t>) </a:t>
            </a:r>
          </a:p>
          <a:p>
            <a:pPr lvl="1"/>
            <a:r>
              <a:rPr lang="en-US" sz="1800">
                <a:latin typeface="Arial" charset="0"/>
                <a:ea typeface="MS PGothic" charset="0"/>
              </a:rPr>
              <a:t>Can do by combining intersection and complement</a:t>
            </a:r>
          </a:p>
          <a:p>
            <a:r>
              <a:rPr lang="en-US" sz="2200">
                <a:latin typeface="Arial" charset="0"/>
                <a:ea typeface="MS PGothic" charset="0"/>
              </a:rPr>
              <a:t>Exclusive Or is F</a:t>
            </a:r>
            <a:r>
              <a:rPr lang="en-US" sz="2200" baseline="-25000">
                <a:latin typeface="Arial" charset="0"/>
                <a:ea typeface="MS PGothic" charset="0"/>
              </a:rPr>
              <a:t>3</a:t>
            </a:r>
            <a:r>
              <a:rPr lang="en-US" sz="2200">
                <a:latin typeface="Arial" charset="0"/>
                <a:ea typeface="MS PGothic" charset="0"/>
              </a:rPr>
              <a:t>=F</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2</a:t>
            </a:r>
            <a:r>
              <a:rPr lang="en-US" sz="2200">
                <a:latin typeface="Arial" charset="0"/>
                <a:ea typeface="MS PGothic" charset="0"/>
              </a:rPr>
              <a:t>-F</a:t>
            </a:r>
            <a:r>
              <a:rPr lang="en-US" sz="2200" baseline="-25000">
                <a:latin typeface="Arial" charset="0"/>
                <a:ea typeface="MS PGothic" charset="0"/>
              </a:rPr>
              <a:t>2</a:t>
            </a:r>
            <a:r>
              <a:rPr lang="en-US" sz="2200">
                <a:latin typeface="Arial" charset="0"/>
                <a:ea typeface="MS PGothic" charset="0"/>
              </a:rPr>
              <a:t>)∪(Q</a:t>
            </a:r>
            <a:r>
              <a:rPr lang="en-US" sz="2200" baseline="-25000">
                <a:latin typeface="Arial" charset="0"/>
                <a:ea typeface="MS PGothic" charset="0"/>
              </a:rPr>
              <a:t>1</a:t>
            </a:r>
            <a:r>
              <a:rPr lang="en-US" sz="2200">
                <a:latin typeface="Arial" charset="0"/>
                <a:ea typeface="MS PGothic" charset="0"/>
              </a:rPr>
              <a:t>-F</a:t>
            </a:r>
            <a:r>
              <a:rPr lang="en-US" sz="2200" baseline="-25000">
                <a:latin typeface="Arial" charset="0"/>
                <a:ea typeface="MS PGothic" charset="0"/>
              </a:rPr>
              <a:t>1</a:t>
            </a:r>
            <a:r>
              <a:rPr lang="en-US" sz="2200">
                <a:latin typeface="Arial" charset="0"/>
                <a:ea typeface="MS PGothic" charset="0"/>
              </a:rPr>
              <a:t>)×F</a:t>
            </a:r>
            <a:r>
              <a:rPr lang="en-US" sz="2200" baseline="-25000">
                <a:latin typeface="Arial" charset="0"/>
                <a:ea typeface="MS PGothic" charset="0"/>
              </a:rPr>
              <a:t>2</a:t>
            </a:r>
          </a:p>
          <a:p>
            <a:pPr lvl="1"/>
            <a:endParaRPr lang="en-US" sz="2000">
              <a:latin typeface="Arial" charset="0"/>
              <a:ea typeface="MS PGothic" charset="0"/>
            </a:endParaRP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71120D-2558-494F-9117-37C080F98638}" type="datetime1">
              <a:rPr lang="en-US" smtClean="0"/>
              <a:t>4/7/19</a:t>
            </a:fld>
            <a:endParaRPr lang="en-US"/>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61</a:t>
            </a:fld>
            <a:endParaRPr lang="en-US"/>
          </a:p>
        </p:txBody>
      </p:sp>
      <p:sp>
        <p:nvSpPr>
          <p:cNvPr id="7" name="Footer Placeholder 4">
            <a:extLst>
              <a:ext uri="{FF2B5EF4-FFF2-40B4-BE49-F238E27FC236}">
                <a16:creationId xmlns:a16="http://schemas.microsoft.com/office/drawing/2014/main" id="{86C55E10-2DA3-7B41-8230-AFFBB55F5B2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567467239"/>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NP–Complete</a:t>
            </a:r>
          </a:p>
        </p:txBody>
      </p:sp>
      <p:sp>
        <p:nvSpPr>
          <p:cNvPr id="445443" name="Rectangle 3"/>
          <p:cNvSpPr>
            <a:spLocks noGrp="1" noChangeArrowheads="1"/>
          </p:cNvSpPr>
          <p:nvPr>
            <p:ph type="subTitle" idx="1"/>
          </p:nvPr>
        </p:nvSpPr>
        <p:spPr>
          <a:xfrm>
            <a:off x="914400" y="3886200"/>
            <a:ext cx="7239000" cy="1752600"/>
          </a:xfrm>
        </p:spPr>
        <p:txBody>
          <a:bodyPr/>
          <a:lstStyle/>
          <a:p>
            <a:pPr algn="ctr" eaLnBrk="1" hangingPunct="1">
              <a:buFont typeface="Times" charset="0"/>
              <a:buNone/>
              <a:defRPr/>
            </a:pPr>
            <a:r>
              <a:rPr lang="en-US" b="1" dirty="0">
                <a:latin typeface="Times New Roman" charset="0"/>
              </a:rPr>
              <a:t>Third Significant Class of Problems: </a:t>
            </a:r>
          </a:p>
          <a:p>
            <a:pPr algn="ctr" eaLnBrk="1" hangingPunct="1">
              <a:buFont typeface="Times" charset="0"/>
              <a:buNone/>
              <a:defRPr/>
            </a:pPr>
            <a:r>
              <a:rPr lang="en-US" b="1" dirty="0">
                <a:latin typeface="Times New Roman" charset="0"/>
              </a:rPr>
              <a:t>The Class NP–Complete</a:t>
            </a:r>
          </a:p>
          <a:p>
            <a:pPr eaLnBrk="1" hangingPunct="1">
              <a:buFont typeface="Times" charset="0"/>
              <a:buChar char="•"/>
              <a:defRPr/>
            </a:pPr>
            <a:endParaRPr lang="en-US" dirty="0"/>
          </a:p>
        </p:txBody>
      </p:sp>
    </p:spTree>
    <p:extLst>
      <p:ext uri="{BB962C8B-B14F-4D97-AF65-F5344CB8AC3E}">
        <p14:creationId xmlns:p14="http://schemas.microsoft.com/office/powerpoint/2010/main" val="3303282567"/>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46467" name="Rectangle 3"/>
          <p:cNvSpPr>
            <a:spLocks noGrp="1" noChangeArrowheads="1"/>
          </p:cNvSpPr>
          <p:nvPr>
            <p:ph idx="1"/>
          </p:nvPr>
        </p:nvSpPr>
        <p:spPr/>
        <p:txBody>
          <a:bodyPr/>
          <a:lstStyle/>
          <a:p>
            <a:pPr marL="0" lvl="2" indent="0" eaLnBrk="1" hangingPunct="1">
              <a:buFont typeface="Times" charset="0"/>
              <a:buNone/>
              <a:defRPr/>
            </a:pPr>
            <a:r>
              <a:rPr lang="en-US" sz="2800" b="1" dirty="0">
                <a:latin typeface="Times New Roman" charset="0"/>
              </a:rPr>
              <a:t>Polynomial Transformations enforce an equivalence relationship on all decision problems, particularly, those in the Class NP. Class P is one of those classes and is the "easiest" class of problems in NP. </a:t>
            </a:r>
          </a:p>
          <a:p>
            <a:pPr marL="0" lvl="2" indent="0" eaLnBrk="1" hangingPunct="1">
              <a:buFont typeface="Times" charset="0"/>
              <a:buChar char="•"/>
              <a:defRPr/>
            </a:pPr>
            <a:endParaRPr lang="en-US" sz="2800" b="1" dirty="0">
              <a:latin typeface="Times New Roman" charset="0"/>
            </a:endParaRPr>
          </a:p>
          <a:p>
            <a:pPr marL="0" lvl="2" indent="0" eaLnBrk="1" hangingPunct="1">
              <a:buFont typeface="Times" charset="0"/>
              <a:buNone/>
              <a:defRPr/>
            </a:pPr>
            <a:r>
              <a:rPr lang="en-US" sz="2800" b="1" dirty="0">
                <a:latin typeface="Times New Roman" charset="0"/>
              </a:rPr>
              <a:t>Is there a class in NP that is the hardest class in NP?</a:t>
            </a:r>
          </a:p>
          <a:p>
            <a:pPr marL="0" lvl="2" indent="0" eaLnBrk="1" hangingPunct="1">
              <a:buFont typeface="Times" charset="0"/>
              <a:buNone/>
              <a:defRPr/>
            </a:pPr>
            <a:endParaRPr lang="en-US" sz="2800" b="1" dirty="0">
              <a:latin typeface="Times New Roman" charset="0"/>
            </a:endParaRPr>
          </a:p>
          <a:p>
            <a:pPr marL="0" lvl="2" indent="0" eaLnBrk="1" hangingPunct="1">
              <a:buFont typeface="Times" charset="0"/>
              <a:buNone/>
              <a:defRPr/>
            </a:pPr>
            <a:r>
              <a:rPr lang="en-US" sz="2800" b="1" dirty="0">
                <a:latin typeface="Times New Roman" charset="0"/>
              </a:rPr>
              <a:t>A problem B in NP such that A </a:t>
            </a:r>
            <a:r>
              <a:rPr lang="en-US" sz="2800" b="1" dirty="0">
                <a:latin typeface="Times New Roman" charset="0"/>
                <a:sym typeface="Zapf Dingbats" charset="2"/>
              </a:rPr>
              <a:t>≤</a:t>
            </a:r>
            <a:r>
              <a:rPr lang="en-US" sz="2800" b="1" baseline="-25000" dirty="0">
                <a:latin typeface="Times New Roman" charset="0"/>
                <a:sym typeface="Zapf Dingbats" charset="2"/>
              </a:rPr>
              <a:t>P</a:t>
            </a:r>
            <a:r>
              <a:rPr lang="en-US" sz="2800" b="1" dirty="0">
                <a:latin typeface="Times New Roman" charset="0"/>
              </a:rPr>
              <a:t> B for every A in NP</a:t>
            </a:r>
            <a:r>
              <a:rPr lang="en-US" sz="2800" dirty="0">
                <a:latin typeface="Times New Roman" charset="0"/>
              </a:rPr>
              <a:t>.</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214E1A78-6A3C-3F48-A208-8AC9ACD8A49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B9CFBB4-BC10-8B46-B2D5-3C20FBFD98DB}"/>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0FF7725A-B828-0B4C-8FC0-D2836247060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611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74758414"/>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47491" name="Rectangle 3"/>
          <p:cNvSpPr>
            <a:spLocks noGrp="1" noChangeArrowheads="1"/>
          </p:cNvSpPr>
          <p:nvPr>
            <p:ph idx="1"/>
          </p:nvPr>
        </p:nvSpPr>
        <p:spPr/>
        <p:txBody>
          <a:bodyPr/>
          <a:lstStyle/>
          <a:p>
            <a:pPr lvl="2" eaLnBrk="1" hangingPunct="1">
              <a:buFont typeface="Times" charset="0"/>
              <a:buNone/>
              <a:defRPr/>
            </a:pPr>
            <a:endParaRPr lang="en-US" dirty="0">
              <a:latin typeface="Times New Roman" charset="0"/>
            </a:endParaRPr>
          </a:p>
          <a:p>
            <a:pPr marL="342900" lvl="2" indent="3175" eaLnBrk="1" hangingPunct="1">
              <a:buFont typeface="Times" charset="0"/>
              <a:buNone/>
              <a:defRPr/>
            </a:pPr>
            <a:r>
              <a:rPr lang="en-US" sz="3600" b="1" dirty="0">
                <a:latin typeface="Times New Roman" charset="0"/>
              </a:rPr>
              <a:t>In 1971, Stephen Cook proved there was. Specifically, a problem called </a:t>
            </a:r>
          </a:p>
          <a:p>
            <a:pPr marL="342900" lvl="2" indent="3175" eaLnBrk="1" hangingPunct="1">
              <a:buFont typeface="Times" charset="0"/>
              <a:buNone/>
              <a:defRPr/>
            </a:pPr>
            <a:r>
              <a:rPr lang="en-US" sz="3600" b="1" i="1" dirty="0">
                <a:latin typeface="Times New Roman" charset="0"/>
              </a:rPr>
              <a:t>		</a:t>
            </a:r>
            <a:r>
              <a:rPr lang="en-US" sz="3600" b="1" i="1" dirty="0" err="1">
                <a:latin typeface="Times New Roman" charset="0"/>
              </a:rPr>
              <a:t>Satisfiability</a:t>
            </a:r>
            <a:r>
              <a:rPr lang="en-US" sz="3600" b="1" i="1" dirty="0">
                <a:latin typeface="Times New Roman" charset="0"/>
              </a:rPr>
              <a:t>     </a:t>
            </a:r>
            <a:r>
              <a:rPr lang="en-US" sz="3600" b="1" dirty="0">
                <a:latin typeface="Times New Roman" charset="0"/>
              </a:rPr>
              <a:t>(or, SAT).</a:t>
            </a:r>
          </a:p>
          <a:p>
            <a:pPr lvl="2" eaLnBrk="1" hangingPunct="1">
              <a:buFont typeface="Times" charset="0"/>
              <a:buNone/>
              <a:defRPr/>
            </a:pPr>
            <a:endParaRPr lang="en-US" b="1" dirty="0">
              <a:latin typeface="Times New Roman" charset="0"/>
            </a:endParaRPr>
          </a:p>
          <a:p>
            <a:pPr lvl="2" eaLnBrk="1" hangingPunct="1">
              <a:buFont typeface="Times" charset="0"/>
              <a:buNone/>
              <a:defRPr/>
            </a:pPr>
            <a:endParaRPr lang="en-US" dirty="0">
              <a:latin typeface="Times New Roman" charset="0"/>
            </a:endParaRPr>
          </a:p>
          <a:p>
            <a:pPr eaLnBrk="1" hangingPunct="1">
              <a:buFont typeface="Times" charset="0"/>
              <a:buChar char="•"/>
              <a:defRPr/>
            </a:pPr>
            <a:endParaRPr lang="en-US" dirty="0"/>
          </a:p>
        </p:txBody>
      </p:sp>
      <p:sp>
        <p:nvSpPr>
          <p:cNvPr id="4" name="Date Placeholder 3">
            <a:extLst>
              <a:ext uri="{FF2B5EF4-FFF2-40B4-BE49-F238E27FC236}">
                <a16:creationId xmlns:a16="http://schemas.microsoft.com/office/drawing/2014/main" id="{881A2EB7-D1DF-7547-BBE0-3BC0422DABE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6A6F50B5-2DE8-0F44-9F51-8136CCA3144A}"/>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F457D78C-35A8-AD4F-90B6-EC5436A4C48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612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57383225"/>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err="1">
                <a:ea typeface="ＭＳ Ｐゴシック" pitchFamily="-111" charset="-128"/>
                <a:cs typeface="ＭＳ Ｐゴシック" pitchFamily="-111" charset="-128"/>
              </a:rPr>
              <a:t>Satisfiability</a:t>
            </a:r>
            <a:endParaRPr lang="en-US" dirty="0">
              <a:ea typeface="ＭＳ Ｐゴシック" pitchFamily="-111" charset="-128"/>
              <a:cs typeface="ＭＳ Ｐゴシック" pitchFamily="-111" charset="-128"/>
            </a:endParaRPr>
          </a:p>
        </p:txBody>
      </p:sp>
      <p:sp>
        <p:nvSpPr>
          <p:cNvPr id="448515" name="Rectangle 3"/>
          <p:cNvSpPr>
            <a:spLocks noGrp="1" noChangeArrowheads="1"/>
          </p:cNvSpPr>
          <p:nvPr>
            <p:ph idx="1"/>
          </p:nvPr>
        </p:nvSpPr>
        <p:spPr/>
        <p:txBody>
          <a:bodyPr/>
          <a:lstStyle/>
          <a:p>
            <a:pPr eaLnBrk="1" hangingPunct="1">
              <a:buFont typeface="Times" charset="0"/>
              <a:buNone/>
              <a:defRPr/>
            </a:pPr>
            <a:r>
              <a:rPr lang="en-US" b="1" dirty="0"/>
              <a:t>U = {u</a:t>
            </a:r>
            <a:r>
              <a:rPr lang="en-US" b="1" baseline="-25000" dirty="0"/>
              <a:t>1</a:t>
            </a:r>
            <a:r>
              <a:rPr lang="en-US" b="1" dirty="0"/>
              <a:t>, u</a:t>
            </a:r>
            <a:r>
              <a:rPr lang="en-US" b="1" baseline="-25000" dirty="0"/>
              <a:t>2</a:t>
            </a:r>
            <a:r>
              <a:rPr lang="en-US" b="1" dirty="0"/>
              <a:t>,…, u</a:t>
            </a:r>
            <a:r>
              <a:rPr lang="en-US" b="1" baseline="-25000" dirty="0"/>
              <a:t>n</a:t>
            </a:r>
            <a:r>
              <a:rPr lang="en-US" b="1" dirty="0"/>
              <a:t>}, Boolean variables.</a:t>
            </a:r>
          </a:p>
          <a:p>
            <a:pPr eaLnBrk="1" hangingPunct="1">
              <a:buFont typeface="Times" charset="0"/>
              <a:buNone/>
              <a:defRPr/>
            </a:pPr>
            <a:endParaRPr lang="en-US" b="1" dirty="0"/>
          </a:p>
          <a:p>
            <a:pPr eaLnBrk="1" hangingPunct="1">
              <a:buFont typeface="Times" charset="0"/>
              <a:buNone/>
              <a:defRPr/>
            </a:pPr>
            <a:r>
              <a:rPr lang="en-US" b="1" dirty="0"/>
              <a:t>C = {c</a:t>
            </a:r>
            <a:r>
              <a:rPr lang="en-US" b="1" baseline="-25000" dirty="0"/>
              <a:t>1</a:t>
            </a:r>
            <a:r>
              <a:rPr lang="en-US" b="1" dirty="0"/>
              <a:t>, c</a:t>
            </a:r>
            <a:r>
              <a:rPr lang="en-US" b="1" baseline="-25000" dirty="0"/>
              <a:t>2</a:t>
            </a:r>
            <a:r>
              <a:rPr lang="en-US" b="1" dirty="0"/>
              <a:t>,…, c</a:t>
            </a:r>
            <a:r>
              <a:rPr lang="en-US" b="1" baseline="-25000" dirty="0"/>
              <a:t>m</a:t>
            </a:r>
            <a:r>
              <a:rPr lang="en-US" b="1" dirty="0"/>
              <a:t>}, "OR clauses"</a:t>
            </a:r>
          </a:p>
          <a:p>
            <a:pPr eaLnBrk="1" hangingPunct="1">
              <a:buFont typeface="Times" charset="0"/>
              <a:buNone/>
              <a:defRPr/>
            </a:pPr>
            <a:r>
              <a:rPr lang="en-US" b="1" dirty="0"/>
              <a:t>	For example:</a:t>
            </a:r>
          </a:p>
          <a:p>
            <a:pPr eaLnBrk="1" hangingPunct="1">
              <a:buFont typeface="Times" charset="0"/>
              <a:buNone/>
              <a:defRPr/>
            </a:pPr>
            <a:r>
              <a:rPr lang="en-US" sz="4000" b="1" dirty="0"/>
              <a:t>		</a:t>
            </a:r>
            <a:r>
              <a:rPr lang="en-US" b="1" dirty="0"/>
              <a:t>c</a:t>
            </a:r>
            <a:r>
              <a:rPr lang="en-US" b="1" baseline="-25000" dirty="0"/>
              <a:t>i</a:t>
            </a:r>
            <a:r>
              <a:rPr lang="en-US" b="1" dirty="0"/>
              <a:t> = (u</a:t>
            </a:r>
            <a:r>
              <a:rPr lang="en-US" b="1" baseline="-25000" dirty="0"/>
              <a:t>4</a:t>
            </a:r>
            <a:r>
              <a:rPr lang="en-US" b="1" dirty="0"/>
              <a:t> </a:t>
            </a:r>
            <a:r>
              <a:rPr lang="en-US" b="1" dirty="0">
                <a:sym typeface="Symbol" charset="2"/>
              </a:rPr>
              <a:t></a:t>
            </a:r>
            <a:r>
              <a:rPr lang="en-US" b="1" dirty="0"/>
              <a:t> u</a:t>
            </a:r>
            <a:r>
              <a:rPr lang="en-US" b="1" baseline="-25000" dirty="0"/>
              <a:t>35</a:t>
            </a:r>
            <a:r>
              <a:rPr lang="en-US" b="1" dirty="0"/>
              <a:t> </a:t>
            </a:r>
            <a:r>
              <a:rPr lang="en-US" b="1" dirty="0">
                <a:sym typeface="Symbol" charset="2"/>
              </a:rPr>
              <a:t></a:t>
            </a:r>
            <a:r>
              <a:rPr lang="en-US" b="1" dirty="0"/>
              <a:t> ~u</a:t>
            </a:r>
            <a:r>
              <a:rPr lang="en-US" b="1" baseline="-25000" dirty="0"/>
              <a:t>18 </a:t>
            </a:r>
            <a:r>
              <a:rPr lang="en-US" b="1" dirty="0">
                <a:sym typeface="Symbol" charset="2"/>
              </a:rPr>
              <a:t></a:t>
            </a:r>
            <a:r>
              <a:rPr lang="en-US" b="1" dirty="0"/>
              <a:t> u</a:t>
            </a:r>
            <a:r>
              <a:rPr lang="en-US" b="1" baseline="-25000" dirty="0"/>
              <a:t>3</a:t>
            </a:r>
            <a:r>
              <a:rPr lang="en-US" b="1" dirty="0"/>
              <a:t>… </a:t>
            </a:r>
            <a:r>
              <a:rPr lang="en-US" b="1" dirty="0">
                <a:sym typeface="Symbol" charset="2"/>
              </a:rPr>
              <a:t></a:t>
            </a:r>
            <a:r>
              <a:rPr lang="en-US" b="1" dirty="0"/>
              <a:t> ~u</a:t>
            </a:r>
            <a:r>
              <a:rPr lang="en-US" b="1" baseline="-25000" dirty="0"/>
              <a:t>6</a:t>
            </a:r>
            <a:r>
              <a:rPr lang="en-US" b="1" dirty="0"/>
              <a:t>)</a:t>
            </a:r>
            <a:r>
              <a:rPr lang="en-US" dirty="0"/>
              <a:t> </a:t>
            </a:r>
          </a:p>
        </p:txBody>
      </p:sp>
      <p:sp>
        <p:nvSpPr>
          <p:cNvPr id="4" name="Date Placeholder 3">
            <a:extLst>
              <a:ext uri="{FF2B5EF4-FFF2-40B4-BE49-F238E27FC236}">
                <a16:creationId xmlns:a16="http://schemas.microsoft.com/office/drawing/2014/main" id="{FBD1028F-1159-B446-B2DB-07949C10CB1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3FF256C-1602-E244-9694-783DE3D44873}"/>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5595EA51-514D-B746-9645-1079EA219B1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613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43942610"/>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defRPr/>
            </a:pPr>
            <a:r>
              <a:rPr lang="en-US" dirty="0" err="1">
                <a:ea typeface="ＭＳ Ｐゴシック" pitchFamily="-111" charset="-128"/>
                <a:cs typeface="ＭＳ Ｐゴシック" pitchFamily="-111" charset="-128"/>
              </a:rPr>
              <a:t>Satisfiability</a:t>
            </a:r>
            <a:endParaRPr lang="en-US" dirty="0">
              <a:ea typeface="ＭＳ Ｐゴシック" pitchFamily="-111" charset="-128"/>
              <a:cs typeface="ＭＳ Ｐゴシック" pitchFamily="-111" charset="-128"/>
            </a:endParaRPr>
          </a:p>
        </p:txBody>
      </p:sp>
      <p:sp>
        <p:nvSpPr>
          <p:cNvPr id="449539" name="Rectangle 3"/>
          <p:cNvSpPr>
            <a:spLocks noGrp="1" noChangeArrowheads="1"/>
          </p:cNvSpPr>
          <p:nvPr>
            <p:ph idx="1"/>
          </p:nvPr>
        </p:nvSpPr>
        <p:spPr/>
        <p:txBody>
          <a:bodyPr/>
          <a:lstStyle/>
          <a:p>
            <a:pPr eaLnBrk="1" hangingPunct="1">
              <a:buFont typeface="Times" charset="0"/>
              <a:buNone/>
              <a:defRPr/>
            </a:pPr>
            <a:r>
              <a:rPr lang="en-US" dirty="0"/>
              <a:t>	</a:t>
            </a:r>
          </a:p>
          <a:p>
            <a:pPr marL="0" indent="0" eaLnBrk="1" hangingPunct="1">
              <a:buFont typeface="Times" charset="0"/>
              <a:buNone/>
              <a:defRPr/>
            </a:pPr>
            <a:r>
              <a:rPr lang="en-US" b="1" dirty="0"/>
              <a:t>Can we assign Boolean values to the variables in U so that every clause is TRUE?</a:t>
            </a:r>
          </a:p>
          <a:p>
            <a:pPr marL="0" indent="0" eaLnBrk="1" hangingPunct="1">
              <a:buFont typeface="Times" charset="0"/>
              <a:buNone/>
              <a:defRPr/>
            </a:pPr>
            <a:endParaRPr lang="en-US" b="1" dirty="0"/>
          </a:p>
          <a:p>
            <a:pPr marL="0" indent="0" eaLnBrk="1" hangingPunct="1">
              <a:buFont typeface="Times" charset="0"/>
              <a:buNone/>
              <a:defRPr/>
            </a:pPr>
            <a:r>
              <a:rPr lang="en-US" b="1" dirty="0"/>
              <a:t>There is no known polynomial time algorithm!!</a:t>
            </a:r>
          </a:p>
        </p:txBody>
      </p:sp>
      <p:sp>
        <p:nvSpPr>
          <p:cNvPr id="4" name="Date Placeholder 3">
            <a:extLst>
              <a:ext uri="{FF2B5EF4-FFF2-40B4-BE49-F238E27FC236}">
                <a16:creationId xmlns:a16="http://schemas.microsoft.com/office/drawing/2014/main" id="{62A20718-94F8-B24B-A684-1A46EAE9253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AB85DB4-7B71-D04E-8847-D16A594D20B7}"/>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8E9C577C-8570-FC4A-8763-BB02E6DA88B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614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43350339"/>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50563" name="Rectangle 3"/>
          <p:cNvSpPr>
            <a:spLocks noGrp="1" noChangeArrowheads="1"/>
          </p:cNvSpPr>
          <p:nvPr>
            <p:ph idx="1"/>
          </p:nvPr>
        </p:nvSpPr>
        <p:spPr/>
        <p:txBody>
          <a:bodyPr/>
          <a:lstStyle/>
          <a:p>
            <a:pPr eaLnBrk="1" hangingPunct="1">
              <a:buFont typeface="Times" charset="0"/>
              <a:buNone/>
              <a:defRPr/>
            </a:pPr>
            <a:r>
              <a:rPr lang="en-US" b="1" i="1" u="sng" dirty="0"/>
              <a:t>Cooks Theorem:</a:t>
            </a:r>
            <a:endParaRPr lang="en-US" b="1" i="1" dirty="0"/>
          </a:p>
          <a:p>
            <a:pPr eaLnBrk="1" hangingPunct="1">
              <a:buFont typeface="Times" charset="0"/>
              <a:buNone/>
              <a:defRPr/>
            </a:pPr>
            <a:r>
              <a:rPr lang="en-US" b="1" dirty="0"/>
              <a:t>	1) SAT is in NP</a:t>
            </a:r>
          </a:p>
          <a:p>
            <a:pPr eaLnBrk="1" hangingPunct="1">
              <a:buFont typeface="Times" charset="0"/>
              <a:buNone/>
              <a:defRPr/>
            </a:pPr>
            <a:r>
              <a:rPr lang="en-US" b="1" dirty="0"/>
              <a:t>	2) For every problem A in NP,</a:t>
            </a:r>
          </a:p>
          <a:p>
            <a:pPr eaLnBrk="1" hangingPunct="1">
              <a:buFont typeface="Times" charset="0"/>
              <a:buNone/>
              <a:defRPr/>
            </a:pPr>
            <a:r>
              <a:rPr lang="en-US" b="1" dirty="0"/>
              <a:t>			A </a:t>
            </a:r>
            <a:r>
              <a:rPr lang="en-US" b="1" dirty="0">
                <a:sym typeface="Zapf Dingbats" charset="2"/>
              </a:rPr>
              <a:t>≤</a:t>
            </a:r>
            <a:r>
              <a:rPr lang="en-US" b="1" baseline="-25000" dirty="0">
                <a:sym typeface="Zapf Dingbats" charset="2"/>
              </a:rPr>
              <a:t>P</a:t>
            </a:r>
            <a:r>
              <a:rPr lang="en-US" b="1" dirty="0">
                <a:sym typeface="Zapf Dingbats" charset="2"/>
              </a:rPr>
              <a:t> </a:t>
            </a:r>
            <a:r>
              <a:rPr lang="en-US" b="1" dirty="0"/>
              <a:t>SAT</a:t>
            </a:r>
          </a:p>
          <a:p>
            <a:pPr eaLnBrk="1" hangingPunct="1">
              <a:buFont typeface="Times" charset="0"/>
              <a:buNone/>
              <a:defRPr/>
            </a:pPr>
            <a:endParaRPr lang="en-US" b="1" dirty="0"/>
          </a:p>
          <a:p>
            <a:pPr eaLnBrk="1" hangingPunct="1">
              <a:buFont typeface="Times" charset="0"/>
              <a:buNone/>
              <a:defRPr/>
            </a:pPr>
            <a:r>
              <a:rPr lang="en-US" b="1" dirty="0"/>
              <a:t>Thus, SAT is as hard as every problem in</a:t>
            </a:r>
            <a:r>
              <a:rPr lang="en-US" dirty="0"/>
              <a:t> </a:t>
            </a:r>
            <a:r>
              <a:rPr lang="en-US" b="1" dirty="0"/>
              <a:t>NP.</a:t>
            </a:r>
          </a:p>
        </p:txBody>
      </p:sp>
      <p:sp>
        <p:nvSpPr>
          <p:cNvPr id="4" name="Date Placeholder 3">
            <a:extLst>
              <a:ext uri="{FF2B5EF4-FFF2-40B4-BE49-F238E27FC236}">
                <a16:creationId xmlns:a16="http://schemas.microsoft.com/office/drawing/2014/main" id="{961E9612-6D5C-064B-AB46-9AD3738277D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199423F-AEDF-E34B-AFFC-597977639752}"/>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C7F5E7F4-C5B1-404F-9A65-0B48028F1C4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615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96258310"/>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51587"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a:t>	Since SAT is itself in NP, that means SAT is a hardest problem in NP (there can be more than one.).</a:t>
            </a:r>
          </a:p>
          <a:p>
            <a:pPr eaLnBrk="1" hangingPunct="1">
              <a:lnSpc>
                <a:spcPct val="90000"/>
              </a:lnSpc>
              <a:buFont typeface="Times" charset="0"/>
              <a:buNone/>
              <a:defRPr/>
            </a:pPr>
            <a:endParaRPr lang="en-US" sz="2800" b="1" dirty="0"/>
          </a:p>
          <a:p>
            <a:pPr eaLnBrk="1" hangingPunct="1">
              <a:lnSpc>
                <a:spcPct val="90000"/>
              </a:lnSpc>
              <a:buFont typeface="Times" charset="0"/>
              <a:buNone/>
              <a:defRPr/>
            </a:pPr>
            <a:r>
              <a:rPr lang="en-US" sz="2800" b="1" dirty="0"/>
              <a:t>	A hardest problem in a class is called the "completion" of that class. </a:t>
            </a:r>
          </a:p>
          <a:p>
            <a:pPr eaLnBrk="1" hangingPunct="1">
              <a:lnSpc>
                <a:spcPct val="90000"/>
              </a:lnSpc>
              <a:buFont typeface="Times" charset="0"/>
              <a:buNone/>
              <a:defRPr/>
            </a:pPr>
            <a:endParaRPr lang="en-US" sz="2800" b="1" dirty="0"/>
          </a:p>
          <a:p>
            <a:pPr eaLnBrk="1" hangingPunct="1">
              <a:lnSpc>
                <a:spcPct val="90000"/>
              </a:lnSpc>
              <a:buFont typeface="Times" charset="0"/>
              <a:buNone/>
              <a:defRPr/>
            </a:pPr>
            <a:r>
              <a:rPr lang="en-US" sz="2800" b="1" dirty="0"/>
              <a:t>	Therefore, SAT is NP–Complete.</a:t>
            </a:r>
          </a:p>
        </p:txBody>
      </p:sp>
      <p:sp>
        <p:nvSpPr>
          <p:cNvPr id="4" name="Date Placeholder 3">
            <a:extLst>
              <a:ext uri="{FF2B5EF4-FFF2-40B4-BE49-F238E27FC236}">
                <a16:creationId xmlns:a16="http://schemas.microsoft.com/office/drawing/2014/main" id="{E8C89E9B-F9DD-2248-A010-CFE2D34B957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6CC5E85-C2EC-6240-9F1E-0B6C4AE48808}"/>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E77CC7BF-F7D8-7045-8FBB-E1316BC790E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1995214"/>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52611" name="Rectangle 3"/>
          <p:cNvSpPr>
            <a:spLocks noGrp="1" noChangeArrowheads="1"/>
          </p:cNvSpPr>
          <p:nvPr>
            <p:ph idx="1"/>
          </p:nvPr>
        </p:nvSpPr>
        <p:spPr/>
        <p:txBody>
          <a:bodyPr/>
          <a:lstStyle/>
          <a:p>
            <a:pPr marL="0" lvl="2" indent="0" eaLnBrk="1" hangingPunct="1">
              <a:buFont typeface="Times" charset="0"/>
              <a:buNone/>
              <a:defRPr/>
            </a:pPr>
            <a:r>
              <a:rPr lang="en-US" sz="3200" b="1" dirty="0">
                <a:latin typeface="Times New Roman" charset="0"/>
              </a:rPr>
              <a:t>Today, there are 1,000’s of problems that have been proven to be NP–Complete. (See </a:t>
            </a:r>
            <a:r>
              <a:rPr lang="en-US" sz="3200" b="1" dirty="0" err="1">
                <a:latin typeface="Times New Roman" charset="0"/>
              </a:rPr>
              <a:t>Garey</a:t>
            </a:r>
            <a:r>
              <a:rPr lang="en-US" sz="3200" b="1" dirty="0">
                <a:latin typeface="Times New Roman" charset="0"/>
              </a:rPr>
              <a:t> and Johnson, </a:t>
            </a:r>
            <a:r>
              <a:rPr lang="en-US" sz="3200" b="1" i="1" dirty="0">
                <a:latin typeface="Times New Roman" charset="0"/>
              </a:rPr>
              <a:t>Computers and Intractability: A Guide to the Theory of NP–Completeness</a:t>
            </a:r>
            <a:r>
              <a:rPr lang="en-US" sz="3200" b="1" dirty="0">
                <a:latin typeface="Times New Roman" charset="0"/>
              </a:rPr>
              <a:t>, for a list of over 300 as of the early 1980's).</a:t>
            </a:r>
          </a:p>
        </p:txBody>
      </p:sp>
    </p:spTree>
    <p:extLst>
      <p:ext uri="{BB962C8B-B14F-4D97-AF65-F5344CB8AC3E}">
        <p14:creationId xmlns:p14="http://schemas.microsoft.com/office/powerpoint/2010/main" val="990532370"/>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 = NP?</a:t>
            </a:r>
          </a:p>
        </p:txBody>
      </p:sp>
      <p:sp>
        <p:nvSpPr>
          <p:cNvPr id="453635" name="Rectangle 3"/>
          <p:cNvSpPr>
            <a:spLocks noGrp="1" noChangeArrowheads="1"/>
          </p:cNvSpPr>
          <p:nvPr>
            <p:ph idx="1"/>
          </p:nvPr>
        </p:nvSpPr>
        <p:spPr/>
        <p:txBody>
          <a:bodyPr/>
          <a:lstStyle/>
          <a:p>
            <a:pPr marL="0" indent="0" eaLnBrk="1" hangingPunct="1">
              <a:buFont typeface="Times" charset="0"/>
              <a:buNone/>
              <a:defRPr/>
            </a:pPr>
            <a:r>
              <a:rPr lang="en-US" dirty="0"/>
              <a:t>If P = NP then all problems in NP are polynomial problems.</a:t>
            </a:r>
          </a:p>
          <a:p>
            <a:pPr marL="0" indent="0" eaLnBrk="1" hangingPunct="1">
              <a:buFont typeface="Times" charset="0"/>
              <a:buChar char="•"/>
              <a:defRPr/>
            </a:pPr>
            <a:endParaRPr lang="en-US" dirty="0"/>
          </a:p>
          <a:p>
            <a:pPr marL="0" indent="0" eaLnBrk="1" hangingPunct="1">
              <a:buFont typeface="Times" charset="0"/>
              <a:buNone/>
              <a:defRPr/>
            </a:pPr>
            <a:r>
              <a:rPr lang="en-US" dirty="0"/>
              <a:t>If P ≠ NP then all NP–C problems are at least super-polynomial and perhaps exponential. That is, NP-C problems could require sub-exponential super-polynomial time. (Example of super-polynomial, sub-exponential is </a:t>
            </a:r>
            <a:r>
              <a:rPr lang="en-US" b="1" dirty="0"/>
              <a:t>o(2</a:t>
            </a:r>
            <a:r>
              <a:rPr lang="en-US" b="1" baseline="30000" dirty="0"/>
              <a:t>o(n)</a:t>
            </a:r>
            <a:r>
              <a:rPr lang="en-US" b="1" dirty="0"/>
              <a:t>)</a:t>
            </a:r>
            <a:r>
              <a:rPr lang="en-US" dirty="0"/>
              <a:t>, e.g., </a:t>
            </a:r>
            <a:r>
              <a:rPr lang="en-US" b="1" dirty="0"/>
              <a:t>2</a:t>
            </a:r>
            <a:r>
              <a:rPr lang="en-US" b="1" baseline="30000" dirty="0"/>
              <a:t>∛</a:t>
            </a:r>
            <a:r>
              <a:rPr lang="en-US" b="1" i="1" baseline="30000" dirty="0"/>
              <a:t>n</a:t>
            </a:r>
            <a:endParaRPr lang="en-US" b="1" dirty="0"/>
          </a:p>
        </p:txBody>
      </p:sp>
      <p:sp>
        <p:nvSpPr>
          <p:cNvPr id="4" name="Date Placeholder 3">
            <a:extLst>
              <a:ext uri="{FF2B5EF4-FFF2-40B4-BE49-F238E27FC236}">
                <a16:creationId xmlns:a16="http://schemas.microsoft.com/office/drawing/2014/main" id="{E03A5DA3-014D-B047-9006-231489F26266}"/>
              </a:ext>
            </a:extLst>
          </p:cNvPr>
          <p:cNvSpPr>
            <a:spLocks noGrp="1"/>
          </p:cNvSpPr>
          <p:nvPr>
            <p:ph type="dt" sz="quarter" idx="10"/>
          </p:nvPr>
        </p:nvSpPr>
        <p:spPr>
          <a:xfrm>
            <a:off x="457200" y="6245225"/>
            <a:ext cx="2133600" cy="476250"/>
          </a:xfrm>
          <a:noFill/>
        </p:spPr>
        <p:txBody>
          <a:bodyPr/>
          <a:lstStyle/>
          <a:p>
            <a:fld id="{0DBFF4B7-B70A-B146-8780-C9ADDC994235}" type="datetime1">
              <a:rPr lang="en-US" smtClean="0">
                <a:latin typeface="Arial" pitchFamily="-111" charset="0"/>
                <a:ea typeface="ＭＳ Ｐゴシック" pitchFamily="-111" charset="-128"/>
                <a:cs typeface="ＭＳ Ｐゴシック" pitchFamily="-111" charset="-128"/>
              </a:rPr>
              <a:pPr/>
              <a:t>4/7/19</a:t>
            </a:fld>
            <a:endParaRPr lang="en-US" dirty="0">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72B36D4-F4A7-554D-92F7-4CCCDF608EC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CCCAFE35-9949-0642-A2F1-AF68E3B644B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84389254"/>
      </p:ext>
    </p:extLst>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 = NP?</a:t>
            </a:r>
          </a:p>
        </p:txBody>
      </p:sp>
      <p:sp>
        <p:nvSpPr>
          <p:cNvPr id="454659" name="Rectangle 3"/>
          <p:cNvSpPr>
            <a:spLocks noGrp="1" noChangeArrowheads="1"/>
          </p:cNvSpPr>
          <p:nvPr>
            <p:ph idx="1"/>
          </p:nvPr>
        </p:nvSpPr>
        <p:spPr/>
        <p:txBody>
          <a:bodyPr/>
          <a:lstStyle/>
          <a:p>
            <a:pPr eaLnBrk="1" hangingPunct="1">
              <a:lnSpc>
                <a:spcPct val="90000"/>
              </a:lnSpc>
              <a:buFont typeface="Times" charset="0"/>
              <a:buNone/>
              <a:defRPr/>
            </a:pPr>
            <a:r>
              <a:rPr lang="en-US" sz="2800" dirty="0"/>
              <a:t>Why should P equal NP?</a:t>
            </a:r>
          </a:p>
          <a:p>
            <a:pPr marL="284163" indent="-284163" eaLnBrk="1" hangingPunct="1">
              <a:lnSpc>
                <a:spcPct val="90000"/>
              </a:lnSpc>
              <a:defRPr/>
            </a:pPr>
            <a:r>
              <a:rPr lang="en-US" sz="2600" dirty="0"/>
              <a:t>There seems to be a huge "gap" between the known problems in P and Exponential. That is, almost all known polynomial problems are no worse than n</a:t>
            </a:r>
            <a:r>
              <a:rPr lang="en-US" sz="2600" baseline="30000" dirty="0"/>
              <a:t>3</a:t>
            </a:r>
            <a:r>
              <a:rPr lang="en-US" sz="2600" dirty="0"/>
              <a:t> or n</a:t>
            </a:r>
            <a:r>
              <a:rPr lang="en-US" sz="2600" baseline="30000" dirty="0"/>
              <a:t>4</a:t>
            </a:r>
            <a:r>
              <a:rPr lang="en-US" sz="2600" dirty="0"/>
              <a:t>. </a:t>
            </a:r>
          </a:p>
          <a:p>
            <a:pPr marL="284163" indent="-284163" eaLnBrk="1" hangingPunct="1">
              <a:lnSpc>
                <a:spcPct val="90000"/>
              </a:lnSpc>
              <a:defRPr/>
            </a:pPr>
            <a:r>
              <a:rPr lang="en-US" sz="2600" dirty="0"/>
              <a:t>Where are the O(n</a:t>
            </a:r>
            <a:r>
              <a:rPr lang="en-US" sz="2600" baseline="30000" dirty="0"/>
              <a:t>50</a:t>
            </a:r>
            <a:r>
              <a:rPr lang="en-US" sz="2600" dirty="0"/>
              <a:t>) problems?? O(n</a:t>
            </a:r>
            <a:r>
              <a:rPr lang="en-US" sz="2600" baseline="30000" dirty="0"/>
              <a:t>100</a:t>
            </a:r>
            <a:r>
              <a:rPr lang="en-US" sz="2600" dirty="0"/>
              <a:t>)? Maybe they are the ones in NP–Complete? </a:t>
            </a:r>
          </a:p>
          <a:p>
            <a:pPr marL="284163" indent="-284163" eaLnBrk="1" hangingPunct="1">
              <a:lnSpc>
                <a:spcPct val="90000"/>
              </a:lnSpc>
              <a:defRPr/>
            </a:pPr>
            <a:r>
              <a:rPr lang="en-US" sz="2600" dirty="0"/>
              <a:t>It's awfully hard to envision a problem that would require n</a:t>
            </a:r>
            <a:r>
              <a:rPr lang="en-US" sz="2600" baseline="30000" dirty="0"/>
              <a:t>100</a:t>
            </a:r>
            <a:r>
              <a:rPr lang="en-US" sz="2600" dirty="0"/>
              <a:t>, but surely they exist?</a:t>
            </a:r>
          </a:p>
          <a:p>
            <a:pPr marL="284163" indent="-284163" eaLnBrk="1" hangingPunct="1">
              <a:lnSpc>
                <a:spcPct val="90000"/>
              </a:lnSpc>
              <a:defRPr/>
            </a:pPr>
            <a:r>
              <a:rPr lang="en-US" sz="2600" dirty="0"/>
              <a:t>Some of the problems in NP–C just look like we should be able to find a polynomial solution (looks can be deceiving, though). </a:t>
            </a:r>
          </a:p>
        </p:txBody>
      </p:sp>
      <p:sp>
        <p:nvSpPr>
          <p:cNvPr id="4" name="Date Placeholder 3">
            <a:extLst>
              <a:ext uri="{FF2B5EF4-FFF2-40B4-BE49-F238E27FC236}">
                <a16:creationId xmlns:a16="http://schemas.microsoft.com/office/drawing/2014/main" id="{DCD93D7B-4005-6249-AE65-5324FF21FFC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CB5ED42-807B-4A47-AD8A-091ED8052CED}"/>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F803F92E-85D4-6A45-9D02-E11C51B0A12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625274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Non-determinism NFA</a:t>
            </a:r>
          </a:p>
        </p:txBody>
      </p:sp>
      <p:sp>
        <p:nvSpPr>
          <p:cNvPr id="69635" name="Rectangle 3"/>
          <p:cNvSpPr>
            <a:spLocks noGrp="1" noChangeArrowheads="1"/>
          </p:cNvSpPr>
          <p:nvPr>
            <p:ph idx="1"/>
          </p:nvPr>
        </p:nvSpPr>
        <p:spPr/>
        <p:txBody>
          <a:bodyPr/>
          <a:lstStyle/>
          <a:p>
            <a:pPr eaLnBrk="1" hangingPunct="1"/>
            <a:r>
              <a:rPr lang="en-US" sz="1800" dirty="0">
                <a:latin typeface="Arial" charset="0"/>
                <a:ea typeface="MS PGothic" charset="0"/>
              </a:rPr>
              <a:t>A non-deterministic finite state automaton (NFA) A is defined by a 5-tuple </a:t>
            </a:r>
            <a:br>
              <a:rPr lang="en-US" sz="1800" dirty="0">
                <a:latin typeface="Arial" charset="0"/>
                <a:ea typeface="MS PGothic" charset="0"/>
              </a:rPr>
            </a:br>
            <a:r>
              <a:rPr lang="en-US" sz="1800" dirty="0">
                <a:latin typeface="Arial" charset="0"/>
                <a:ea typeface="MS PGothic" charset="0"/>
              </a:rPr>
              <a:t>A = (Q,Σ,δ,q</a:t>
            </a:r>
            <a:r>
              <a:rPr lang="en-US" sz="1800" baseline="-25000" dirty="0">
                <a:latin typeface="Arial" charset="0"/>
                <a:ea typeface="MS PGothic" charset="0"/>
              </a:rPr>
              <a:t>0</a:t>
            </a:r>
            <a:r>
              <a:rPr lang="en-US" sz="1800" dirty="0">
                <a:latin typeface="Arial" charset="0"/>
                <a:ea typeface="MS PGothic" charset="0"/>
              </a:rPr>
              <a:t>,F), where</a:t>
            </a:r>
          </a:p>
          <a:p>
            <a:pPr lvl="1" eaLnBrk="1" hangingPunct="1"/>
            <a:r>
              <a:rPr lang="en-US" sz="1800" dirty="0">
                <a:latin typeface="Arial" charset="0"/>
                <a:ea typeface="MS PGothic" charset="0"/>
              </a:rPr>
              <a:t>Q is a finite set of symbols called the states of A</a:t>
            </a:r>
          </a:p>
          <a:p>
            <a:pPr lvl="1" eaLnBrk="1" hangingPunct="1"/>
            <a:r>
              <a:rPr lang="en-US" sz="1800" dirty="0" err="1">
                <a:latin typeface="Arial" charset="0"/>
                <a:ea typeface="MS PGothic" charset="0"/>
              </a:rPr>
              <a:t>Σ</a:t>
            </a:r>
            <a:r>
              <a:rPr lang="en-US" sz="1800" dirty="0">
                <a:latin typeface="Arial" charset="0"/>
                <a:ea typeface="MS PGothic" charset="0"/>
              </a:rPr>
              <a:t> is a finite set of symbols called the alphabet of A</a:t>
            </a:r>
          </a:p>
          <a:p>
            <a:pPr lvl="1" eaLnBrk="1" hangingPunct="1"/>
            <a:r>
              <a:rPr lang="en-US" sz="1800" dirty="0" err="1">
                <a:latin typeface="Arial" charset="0"/>
                <a:ea typeface="MS PGothic" charset="0"/>
              </a:rPr>
              <a:t>δ</a:t>
            </a:r>
            <a:r>
              <a:rPr lang="en-US" sz="1800" dirty="0">
                <a:latin typeface="Arial" charset="0"/>
                <a:ea typeface="MS PGothic" charset="0"/>
              </a:rPr>
              <a:t> is a function from </a:t>
            </a:r>
            <a:r>
              <a:rPr lang="en-US" sz="1800" dirty="0" err="1">
                <a:latin typeface="Arial" charset="0"/>
                <a:ea typeface="MS PGothic" charset="0"/>
              </a:rPr>
              <a:t>Q×Σ</a:t>
            </a:r>
            <a:r>
              <a:rPr lang="en-US" sz="1800" baseline="-25000" dirty="0" err="1">
                <a:latin typeface="Arial" charset="0"/>
                <a:ea typeface="MS PGothic" charset="0"/>
              </a:rPr>
              <a:t>e</a:t>
            </a:r>
            <a:r>
              <a:rPr lang="en-US" sz="1800" dirty="0">
                <a:latin typeface="Arial" charset="0"/>
                <a:ea typeface="MS PGothic" charset="0"/>
              </a:rPr>
              <a:t> into P(Q) = 2</a:t>
            </a:r>
            <a:r>
              <a:rPr lang="en-US" sz="1800" baseline="30000" dirty="0">
                <a:latin typeface="Arial" charset="0"/>
                <a:ea typeface="MS PGothic" charset="0"/>
              </a:rPr>
              <a:t>Q  </a:t>
            </a:r>
            <a:r>
              <a:rPr lang="en-US" sz="1800" dirty="0">
                <a:latin typeface="Arial" charset="0"/>
                <a:ea typeface="MS PGothic" charset="0"/>
              </a:rPr>
              <a:t>; Note: </a:t>
            </a:r>
            <a:r>
              <a:rPr lang="en-US" sz="1800" dirty="0" err="1">
                <a:latin typeface="Arial" charset="0"/>
                <a:ea typeface="MS PGothic" charset="0"/>
              </a:rPr>
              <a:t>Σ</a:t>
            </a:r>
            <a:r>
              <a:rPr lang="en-US" sz="1800" baseline="-25000" dirty="0" err="1">
                <a:latin typeface="Arial" charset="0"/>
                <a:ea typeface="MS PGothic" charset="0"/>
              </a:rPr>
              <a:t>e</a:t>
            </a:r>
            <a:r>
              <a:rPr lang="en-US" sz="1800" baseline="-25000" dirty="0">
                <a:latin typeface="Arial" charset="0"/>
                <a:ea typeface="MS PGothic" charset="0"/>
              </a:rPr>
              <a:t> </a:t>
            </a:r>
            <a:r>
              <a:rPr lang="en-US" sz="1800" dirty="0">
                <a:latin typeface="Arial" charset="0"/>
                <a:ea typeface="MS PGothic" charset="0"/>
              </a:rPr>
              <a:t>= (</a:t>
            </a:r>
            <a:r>
              <a:rPr lang="en-US" sz="1800" dirty="0" err="1">
                <a:latin typeface="Arial" charset="0"/>
                <a:ea typeface="MS PGothic" charset="0"/>
              </a:rPr>
              <a:t>Σ</a:t>
            </a:r>
            <a:r>
              <a:rPr lang="en-US" sz="1800" dirty="0">
                <a:latin typeface="Arial" charset="0"/>
                <a:ea typeface="MS PGothic" charset="0"/>
              </a:rPr>
              <a:t>∪{</a:t>
            </a:r>
            <a:r>
              <a:rPr lang="en-US" sz="1800" dirty="0">
                <a:latin typeface="Symbol" charset="2"/>
                <a:ea typeface="Symbol" charset="2"/>
                <a:cs typeface="Symbol" charset="2"/>
              </a:rPr>
              <a:t>l</a:t>
            </a:r>
            <a:r>
              <a:rPr lang="en-US" sz="1800" dirty="0">
                <a:latin typeface="Arial" charset="0"/>
                <a:ea typeface="MS PGothic" charset="0"/>
              </a:rPr>
              <a:t>}) </a:t>
            </a:r>
            <a:br>
              <a:rPr lang="en-US" sz="1800" dirty="0">
                <a:latin typeface="Arial" charset="0"/>
                <a:ea typeface="MS PGothic" charset="0"/>
              </a:rPr>
            </a:br>
            <a:r>
              <a:rPr lang="en-US" sz="1800" dirty="0">
                <a:latin typeface="Arial" charset="0"/>
                <a:ea typeface="MS PGothic" charset="0"/>
              </a:rPr>
              <a:t>(</a:t>
            </a:r>
            <a:r>
              <a:rPr lang="en-US" sz="1800" dirty="0" err="1">
                <a:latin typeface="Arial" charset="0"/>
                <a:ea typeface="MS PGothic" charset="0"/>
              </a:rPr>
              <a:t>δ</a:t>
            </a:r>
            <a:r>
              <a:rPr lang="en-US" sz="1800" dirty="0">
                <a:latin typeface="Arial" charset="0"/>
                <a:ea typeface="MS PGothic" charset="0"/>
              </a:rPr>
              <a:t>: Q× </a:t>
            </a:r>
            <a:r>
              <a:rPr lang="en-US" sz="1800" dirty="0" err="1">
                <a:latin typeface="Arial" charset="0"/>
                <a:ea typeface="MS PGothic" charset="0"/>
              </a:rPr>
              <a:t>Σ</a:t>
            </a:r>
            <a:r>
              <a:rPr lang="en-US" sz="1800" baseline="-25000" dirty="0" err="1">
                <a:latin typeface="Arial" charset="0"/>
                <a:ea typeface="MS PGothic" charset="0"/>
              </a:rPr>
              <a:t>e</a:t>
            </a:r>
            <a:r>
              <a:rPr lang="en-US" sz="1800" baseline="-25000" dirty="0">
                <a:latin typeface="Arial" charset="0"/>
                <a:ea typeface="MS PGothic" charset="0"/>
              </a:rPr>
              <a:t> </a:t>
            </a:r>
            <a:r>
              <a:rPr lang="en-US" sz="1800" dirty="0">
                <a:latin typeface="Arial" charset="0"/>
                <a:ea typeface="MS PGothic" charset="0"/>
              </a:rPr>
              <a:t>→ P(Q)) called the transition function of A; by definition q ∈ </a:t>
            </a:r>
            <a:r>
              <a:rPr lang="en-US" sz="1800" dirty="0" err="1">
                <a:latin typeface="Arial" charset="0"/>
                <a:ea typeface="MS PGothic" charset="0"/>
              </a:rPr>
              <a:t>δ</a:t>
            </a:r>
            <a:r>
              <a:rPr lang="en-US" sz="1800" dirty="0">
                <a:latin typeface="Arial" charset="0"/>
                <a:ea typeface="MS PGothic" charset="0"/>
              </a:rPr>
              <a:t>(</a:t>
            </a:r>
            <a:r>
              <a:rPr lang="en-US" sz="1800" dirty="0" err="1">
                <a:latin typeface="Arial" charset="0"/>
                <a:ea typeface="MS PGothic" charset="0"/>
              </a:rPr>
              <a:t>q,</a:t>
            </a:r>
            <a:r>
              <a:rPr lang="en-US" sz="1800" dirty="0" err="1">
                <a:latin typeface="Symbol" charset="2"/>
                <a:ea typeface="Symbol" charset="2"/>
                <a:cs typeface="Symbol" charset="2"/>
              </a:rPr>
              <a:t>l</a:t>
            </a:r>
            <a:r>
              <a:rPr lang="en-US" sz="1800" dirty="0">
                <a:latin typeface="Arial" charset="0"/>
                <a:ea typeface="MS PGothic" charset="0"/>
              </a:rPr>
              <a:t>)</a:t>
            </a:r>
          </a:p>
          <a:p>
            <a:pPr lvl="1" eaLnBrk="1" hangingPunct="1"/>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∈Q is a unique element of Q called the start state</a:t>
            </a:r>
          </a:p>
          <a:p>
            <a:pPr lvl="1" eaLnBrk="1" hangingPunct="1"/>
            <a:r>
              <a:rPr lang="en-US" sz="1800" dirty="0">
                <a:latin typeface="Arial" charset="0"/>
                <a:ea typeface="MS PGothic" charset="0"/>
              </a:rPr>
              <a:t>F is a subset of Q (F ⊆ Q) called the final states</a:t>
            </a:r>
          </a:p>
          <a:p>
            <a:pPr lvl="1" eaLnBrk="1" hangingPunct="1"/>
            <a:r>
              <a:rPr lang="en-US" sz="1600" dirty="0">
                <a:latin typeface="Arial" charset="0"/>
                <a:ea typeface="MS PGothic" charset="0"/>
              </a:rPr>
              <a:t>Note that a state/input (called a discriminant) can lead nowhere new, one place or many places in an NFA; moreover, an NFA can jump between states even without reading any input symbol</a:t>
            </a:r>
          </a:p>
          <a:p>
            <a:pPr lvl="1" eaLnBrk="1" hangingPunct="1"/>
            <a:r>
              <a:rPr lang="en-US" sz="1600" dirty="0">
                <a:latin typeface="Arial" charset="0"/>
                <a:ea typeface="MS PGothic" charset="0"/>
              </a:rPr>
              <a:t>For simplicity, we often extend the definition of </a:t>
            </a:r>
            <a:r>
              <a:rPr lang="en-US" sz="1600" dirty="0" err="1">
                <a:latin typeface="Arial" charset="0"/>
                <a:ea typeface="MS PGothic" charset="0"/>
              </a:rPr>
              <a:t>δ</a:t>
            </a:r>
            <a:r>
              <a:rPr lang="en-US" sz="1600" dirty="0">
                <a:latin typeface="Arial" charset="0"/>
                <a:ea typeface="MS PGothic" charset="0"/>
              </a:rPr>
              <a:t>: Q× </a:t>
            </a:r>
            <a:r>
              <a:rPr lang="en-US" sz="1600" dirty="0" err="1">
                <a:latin typeface="Arial" charset="0"/>
                <a:ea typeface="MS PGothic" charset="0"/>
              </a:rPr>
              <a:t>Σ</a:t>
            </a:r>
            <a:r>
              <a:rPr lang="en-US" sz="1600" baseline="-25000" dirty="0" err="1">
                <a:latin typeface="Arial" charset="0"/>
                <a:ea typeface="MS PGothic" charset="0"/>
              </a:rPr>
              <a:t>e</a:t>
            </a:r>
            <a:r>
              <a:rPr lang="en-US" sz="1600" dirty="0">
                <a:latin typeface="Arial" charset="0"/>
                <a:ea typeface="MS PGothic" charset="0"/>
              </a:rPr>
              <a:t>  to a variant that handles sets of states, where </a:t>
            </a:r>
            <a:r>
              <a:rPr lang="en-US" sz="1600" dirty="0" err="1">
                <a:latin typeface="Arial" charset="0"/>
                <a:ea typeface="MS PGothic" charset="0"/>
              </a:rPr>
              <a:t>δ</a:t>
            </a:r>
            <a:r>
              <a:rPr lang="en-US" sz="1600" dirty="0">
                <a:latin typeface="Arial" charset="0"/>
                <a:ea typeface="MS PGothic" charset="0"/>
              </a:rPr>
              <a:t>: P(Q)× </a:t>
            </a:r>
            <a:r>
              <a:rPr lang="en-US" sz="1600" dirty="0" err="1">
                <a:latin typeface="Arial" charset="0"/>
                <a:ea typeface="MS PGothic" charset="0"/>
              </a:rPr>
              <a:t>Σ</a:t>
            </a:r>
            <a:r>
              <a:rPr lang="en-US" sz="1600" baseline="-25000" dirty="0" err="1">
                <a:latin typeface="Arial" charset="0"/>
                <a:ea typeface="MS PGothic" charset="0"/>
              </a:rPr>
              <a:t>e</a:t>
            </a:r>
            <a:r>
              <a:rPr lang="en-US" sz="1600" dirty="0">
                <a:latin typeface="Arial" charset="0"/>
                <a:ea typeface="MS PGothic" charset="0"/>
              </a:rPr>
              <a:t> is defined as </a:t>
            </a:r>
            <a:br>
              <a:rPr lang="en-US" sz="1600" dirty="0">
                <a:latin typeface="Arial" charset="0"/>
                <a:ea typeface="MS PGothic" charset="0"/>
              </a:rPr>
            </a:b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S,</a:t>
            </a:r>
            <a:r>
              <a:rPr lang="en-US" sz="1600" dirty="0" err="1">
                <a:ea typeface="Symbol" charset="2"/>
                <a:cs typeface="Symbol" charset="2"/>
              </a:rPr>
              <a:t>a</a:t>
            </a:r>
            <a:r>
              <a:rPr lang="en-US" sz="1600" dirty="0">
                <a:latin typeface="Arial" charset="0"/>
                <a:ea typeface="MS PGothic" charset="0"/>
              </a:rPr>
              <a:t>) = ∪</a:t>
            </a:r>
            <a:r>
              <a:rPr lang="en-US" sz="1600" baseline="-25000" dirty="0" err="1">
                <a:latin typeface="Arial" charset="0"/>
                <a:ea typeface="MS PGothic" charset="0"/>
              </a:rPr>
              <a:t>q∈S</a:t>
            </a:r>
            <a:r>
              <a:rPr lang="en-US" sz="1600" baseline="-25000" dirty="0">
                <a:latin typeface="Arial" charset="0"/>
                <a:ea typeface="MS PGothic" charset="0"/>
              </a:rPr>
              <a:t> </a:t>
            </a: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q,a</a:t>
            </a:r>
            <a:r>
              <a:rPr lang="en-US" sz="1600" dirty="0">
                <a:latin typeface="Arial" charset="0"/>
                <a:ea typeface="MS PGothic" charset="0"/>
              </a:rPr>
              <a:t>), where a ∈ </a:t>
            </a:r>
            <a:r>
              <a:rPr lang="en-US" sz="1600" dirty="0" err="1">
                <a:latin typeface="Arial" charset="0"/>
                <a:ea typeface="MS PGothic" charset="0"/>
              </a:rPr>
              <a:t>Σ</a:t>
            </a:r>
            <a:r>
              <a:rPr lang="en-US" sz="1600" baseline="-25000" dirty="0" err="1">
                <a:latin typeface="Arial" charset="0"/>
                <a:ea typeface="MS PGothic" charset="0"/>
              </a:rPr>
              <a:t>e</a:t>
            </a:r>
            <a:r>
              <a:rPr lang="en-US" sz="1600" dirty="0">
                <a:latin typeface="Arial" charset="0"/>
                <a:ea typeface="MS PGothic" charset="0"/>
              </a:rPr>
              <a:t> – if S=</a:t>
            </a:r>
            <a:r>
              <a:rPr lang="en-US" sz="1600" dirty="0" err="1">
                <a:ea typeface="ＭＳ Ｐゴシック" pitchFamily="-111" charset="-128"/>
                <a:cs typeface="ＭＳ Ｐゴシック" pitchFamily="-111" charset="-128"/>
              </a:rPr>
              <a:t>Ø</a:t>
            </a:r>
            <a:r>
              <a:rPr lang="en-US" sz="1600" dirty="0">
                <a:ea typeface="ＭＳ Ｐゴシック" pitchFamily="-111" charset="-128"/>
                <a:cs typeface="ＭＳ Ｐゴシック" pitchFamily="-111" charset="-128"/>
              </a:rPr>
              <a:t>, </a:t>
            </a:r>
            <a:r>
              <a:rPr lang="en-US" sz="1600" dirty="0">
                <a:latin typeface="Arial" charset="0"/>
                <a:ea typeface="MS PGothic" charset="0"/>
              </a:rPr>
              <a:t>∪</a:t>
            </a:r>
            <a:r>
              <a:rPr lang="en-US" sz="1600" baseline="-25000" dirty="0" err="1">
                <a:latin typeface="Arial" charset="0"/>
                <a:ea typeface="MS PGothic" charset="0"/>
              </a:rPr>
              <a:t>q∈S</a:t>
            </a:r>
            <a:r>
              <a:rPr lang="en-US" sz="1600" baseline="-25000" dirty="0">
                <a:latin typeface="Arial" charset="0"/>
                <a:ea typeface="MS PGothic" charset="0"/>
              </a:rPr>
              <a:t> </a:t>
            </a: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q,a</a:t>
            </a:r>
            <a:r>
              <a:rPr lang="en-US" sz="1600" dirty="0">
                <a:latin typeface="Arial" charset="0"/>
                <a:ea typeface="MS PGothic" charset="0"/>
              </a:rPr>
              <a:t>) =</a:t>
            </a:r>
            <a:r>
              <a:rPr lang="en-US" sz="1600" dirty="0" err="1">
                <a:ea typeface="ＭＳ Ｐゴシック" pitchFamily="-111" charset="-128"/>
                <a:cs typeface="ＭＳ Ｐゴシック" pitchFamily="-111" charset="-128"/>
              </a:rPr>
              <a:t>Ø</a:t>
            </a:r>
            <a:endParaRPr lang="en-US" sz="1600" dirty="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72DED64-BECE-2D40-BC80-69BC491D9C9A}" type="datetime1">
              <a:rPr lang="en-US" smtClean="0"/>
              <a:t>4/7/19</a:t>
            </a:fld>
            <a:endParaRPr lang="en-US"/>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62</a:t>
            </a:fld>
            <a:endParaRPr lang="en-US"/>
          </a:p>
        </p:txBody>
      </p:sp>
      <p:sp>
        <p:nvSpPr>
          <p:cNvPr id="7" name="Footer Placeholder 4">
            <a:extLst>
              <a:ext uri="{FF2B5EF4-FFF2-40B4-BE49-F238E27FC236}">
                <a16:creationId xmlns:a16="http://schemas.microsoft.com/office/drawing/2014/main" id="{C2648650-D4F6-334D-B821-0D817FC0AE7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606331129"/>
      </p:ext>
    </p:extLst>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 ≠ NP?</a:t>
            </a:r>
          </a:p>
        </p:txBody>
      </p:sp>
      <p:sp>
        <p:nvSpPr>
          <p:cNvPr id="455683" name="Rectangle 3"/>
          <p:cNvSpPr>
            <a:spLocks noGrp="1" noChangeArrowheads="1"/>
          </p:cNvSpPr>
          <p:nvPr>
            <p:ph idx="1"/>
          </p:nvPr>
        </p:nvSpPr>
        <p:spPr/>
        <p:txBody>
          <a:bodyPr/>
          <a:lstStyle/>
          <a:p>
            <a:pPr eaLnBrk="1" hangingPunct="1">
              <a:lnSpc>
                <a:spcPct val="90000"/>
              </a:lnSpc>
              <a:buFont typeface="Times" charset="0"/>
              <a:buNone/>
              <a:defRPr/>
            </a:pPr>
            <a:r>
              <a:rPr lang="en-US" sz="2400" b="1" dirty="0"/>
              <a:t>Why should P not equal NP?</a:t>
            </a:r>
          </a:p>
          <a:p>
            <a:pPr marL="469900" lvl="2" eaLnBrk="1" hangingPunct="1">
              <a:lnSpc>
                <a:spcPct val="90000"/>
              </a:lnSpc>
              <a:buFont typeface="Times" charset="0"/>
              <a:buChar char="•"/>
              <a:defRPr/>
            </a:pPr>
            <a:r>
              <a:rPr lang="en-US" dirty="0"/>
              <a:t>P = NP would mean, for any problem in NP, that it is just as easy to solve an instance form "scratch," as it is to verify the answer if someone gives it to you. That seems a bit hard to believe.</a:t>
            </a:r>
          </a:p>
          <a:p>
            <a:pPr marL="469900" lvl="2" eaLnBrk="1" hangingPunct="1">
              <a:lnSpc>
                <a:spcPct val="90000"/>
              </a:lnSpc>
              <a:buFont typeface="Times" charset="0"/>
              <a:buChar char="•"/>
              <a:defRPr/>
            </a:pPr>
            <a:r>
              <a:rPr lang="en-US" dirty="0"/>
              <a:t>There simply are a lot of awfully hard looking problems in NP–Complete (and Co–NP-Complete) and some just don't seem to be solvable in polynomial time.</a:t>
            </a:r>
          </a:p>
          <a:p>
            <a:pPr marL="469900" lvl="2" eaLnBrk="1" hangingPunct="1">
              <a:lnSpc>
                <a:spcPct val="90000"/>
              </a:lnSpc>
              <a:buFont typeface="Times" charset="0"/>
              <a:buChar char="•"/>
              <a:defRPr/>
            </a:pPr>
            <a:r>
              <a:rPr lang="en-US" dirty="0"/>
              <a:t>Many smart people have tried for a long time to find polynomial algorithms for some of the problems in NP-Complete - with no luck.</a:t>
            </a:r>
          </a:p>
        </p:txBody>
      </p:sp>
      <p:sp>
        <p:nvSpPr>
          <p:cNvPr id="4" name="Date Placeholder 3">
            <a:extLst>
              <a:ext uri="{FF2B5EF4-FFF2-40B4-BE49-F238E27FC236}">
                <a16:creationId xmlns:a16="http://schemas.microsoft.com/office/drawing/2014/main" id="{E3286288-CBE7-ED49-811B-AA5B83D24AB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8844D24-B1B0-F24E-A4D4-A7A9041FC5ED}"/>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B6D7DC5A-475E-C345-97C8-D7C30017918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18907481"/>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Date Placeholder 3"/>
          <p:cNvSpPr>
            <a:spLocks noGrp="1"/>
          </p:cNvSpPr>
          <p:nvPr>
            <p:ph type="dt" sz="quarter" idx="10"/>
          </p:nvPr>
        </p:nvSpPr>
        <p:spPr>
          <a:noFill/>
        </p:spPr>
        <p:txBody>
          <a:bodyPr/>
          <a:lstStyle/>
          <a:p>
            <a:fld id="{8C49DF36-B984-5445-AA8F-CC54306CC366}" type="datetime1">
              <a:rPr lang="en-US">
                <a:solidFill>
                  <a:srgbClr val="000000"/>
                </a:solidFill>
                <a:latin typeface="Arial" pitchFamily="-111" charset="0"/>
                <a:ea typeface="ＭＳ Ｐゴシック" pitchFamily="-111" charset="-128"/>
                <a:cs typeface="ＭＳ Ｐゴシック" pitchFamily="-111" charset="-128"/>
              </a:rPr>
              <a:pPr/>
              <a:t>4/7/19</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7395"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27396" name="Slide Number Placeholder 5"/>
          <p:cNvSpPr>
            <a:spLocks noGrp="1"/>
          </p:cNvSpPr>
          <p:nvPr>
            <p:ph type="sldNum" sz="quarter" idx="12"/>
          </p:nvPr>
        </p:nvSpPr>
        <p:spPr>
          <a:noFill/>
        </p:spPr>
        <p:txBody>
          <a:bodyPr/>
          <a:lstStyle/>
          <a:p>
            <a:fld id="{8AA4DAC2-2EB6-CC45-8C45-D94CC1D39BCC}" type="slidenum">
              <a:rPr lang="en-US">
                <a:solidFill>
                  <a:srgbClr val="000000"/>
                </a:solidFill>
                <a:latin typeface="Arial" pitchFamily="-111" charset="0"/>
                <a:ea typeface="ＭＳ Ｐゴシック" pitchFamily="-111" charset="-128"/>
                <a:cs typeface="ＭＳ Ｐゴシック" pitchFamily="-111" charset="-128"/>
              </a:rPr>
              <a:pPr/>
              <a:t>621</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739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NP-Complete; NP-Hard</a:t>
            </a:r>
          </a:p>
        </p:txBody>
      </p:sp>
      <p:sp>
        <p:nvSpPr>
          <p:cNvPr id="827398" name="Rectangle 3"/>
          <p:cNvSpPr>
            <a:spLocks noGrp="1" noChangeArrowheads="1"/>
          </p:cNvSpPr>
          <p:nvPr>
            <p:ph type="body" idx="1"/>
          </p:nvPr>
        </p:nvSpPr>
        <p:spPr/>
        <p:txBody>
          <a:bodyPr/>
          <a:lstStyle/>
          <a:p>
            <a:pPr marL="0" indent="0" eaLnBrk="1" hangingPunct="1">
              <a:lnSpc>
                <a:spcPct val="80000"/>
              </a:lnSpc>
              <a:buNone/>
            </a:pPr>
            <a:r>
              <a:rPr lang="en-US" sz="2000" dirty="0">
                <a:ea typeface="ＭＳ Ｐゴシック" pitchFamily="-111" charset="-128"/>
                <a:cs typeface="ＭＳ Ｐゴシック" pitchFamily="-111" charset="-128"/>
              </a:rPr>
              <a:t>A decision problem,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is NP-complete if:</a:t>
            </a:r>
          </a:p>
          <a:p>
            <a:pPr marL="457200" lvl="1" indent="0" eaLnBrk="1" hangingPunct="1">
              <a:lnSpc>
                <a:spcPct val="80000"/>
              </a:lnSpc>
              <a:buNone/>
            </a:pPr>
            <a:r>
              <a:rPr lang="en-US" sz="2000" dirty="0"/>
              <a:t>C is in NP and </a:t>
            </a:r>
          </a:p>
          <a:p>
            <a:pPr marL="457200" lvl="1" indent="0" eaLnBrk="1" hangingPunct="1">
              <a:lnSpc>
                <a:spcPct val="80000"/>
              </a:lnSpc>
              <a:buNone/>
            </a:pPr>
            <a:r>
              <a:rPr lang="en-US" sz="2000" dirty="0"/>
              <a:t>C is NP-hard. That is, every problem in NP is </a:t>
            </a:r>
            <a:r>
              <a:rPr lang="en-US" sz="2000" dirty="0" err="1"/>
              <a:t>polynomially</a:t>
            </a:r>
            <a:r>
              <a:rPr lang="en-US" sz="2000" dirty="0"/>
              <a:t> reducible to C.</a:t>
            </a:r>
          </a:p>
          <a:p>
            <a:pPr marL="0" indent="0" eaLnBrk="1" hangingPunct="1">
              <a:lnSpc>
                <a:spcPct val="80000"/>
              </a:lnSpc>
              <a:buNone/>
            </a:pPr>
            <a:r>
              <a:rPr lang="en-US" sz="2000" i="1" dirty="0">
                <a:ea typeface="ＭＳ Ｐゴシック" pitchFamily="-111" charset="-128"/>
                <a:cs typeface="ＭＳ Ｐゴシック" pitchFamily="-111" charset="-128"/>
              </a:rPr>
              <a:t>D</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rPr>
              <a:t>polynomially</a:t>
            </a:r>
            <a:r>
              <a:rPr lang="en-US" sz="2000" dirty="0">
                <a:ea typeface="ＭＳ Ｐゴシック" pitchFamily="-111" charset="-128"/>
                <a:cs typeface="ＭＳ Ｐゴシック" pitchFamily="-111" charset="-128"/>
              </a:rPr>
              <a:t> reduces to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means that there is a deterministic polynomial-time many-one algorithm, </a:t>
            </a:r>
            <a:r>
              <a:rPr lang="en-US" sz="2000"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transforms each instance </a:t>
            </a:r>
            <a:r>
              <a:rPr lang="en-US" sz="2000"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of </a:t>
            </a:r>
            <a:r>
              <a:rPr lang="en-US" sz="2000" i="1" dirty="0">
                <a:ea typeface="ＭＳ Ｐゴシック" pitchFamily="-111" charset="-128"/>
                <a:cs typeface="ＭＳ Ｐゴシック" pitchFamily="-111" charset="-128"/>
              </a:rPr>
              <a:t>D</a:t>
            </a:r>
            <a:r>
              <a:rPr lang="en-US" sz="2000" dirty="0">
                <a:ea typeface="ＭＳ Ｐゴシック" pitchFamily="-111" charset="-128"/>
                <a:cs typeface="ＭＳ Ｐゴシック" pitchFamily="-111" charset="-128"/>
              </a:rPr>
              <a:t> into an instance f(x) of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such that the answer to </a:t>
            </a:r>
            <a:r>
              <a:rPr lang="en-US" sz="2000" i="1" dirty="0">
                <a:ea typeface="ＭＳ Ｐゴシック" pitchFamily="-111" charset="-128"/>
                <a:cs typeface="ＭＳ Ｐゴシック" pitchFamily="-111" charset="-128"/>
              </a:rPr>
              <a:t>f(x) </a:t>
            </a:r>
            <a:r>
              <a:rPr lang="en-US" sz="2000" dirty="0">
                <a:ea typeface="ＭＳ Ｐゴシック" pitchFamily="-111" charset="-128"/>
                <a:cs typeface="ＭＳ Ｐゴシック" pitchFamily="-111" charset="-128"/>
              </a:rPr>
              <a:t>is YES if and only if the answer to </a:t>
            </a:r>
            <a:r>
              <a:rPr lang="en-US" sz="2000"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YES. </a:t>
            </a:r>
          </a:p>
          <a:p>
            <a:pPr marL="0" indent="0" eaLnBrk="1" hangingPunct="1">
              <a:lnSpc>
                <a:spcPct val="80000"/>
              </a:lnSpc>
              <a:buNone/>
            </a:pPr>
            <a:r>
              <a:rPr lang="en-US" sz="2000" dirty="0">
                <a:ea typeface="ＭＳ Ｐゴシック" pitchFamily="-111" charset="-128"/>
                <a:cs typeface="ＭＳ Ｐゴシック" pitchFamily="-111" charset="-128"/>
              </a:rPr>
              <a:t>To prove that an NP problem </a:t>
            </a:r>
            <a:r>
              <a:rPr lang="en-US" sz="2000" i="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is NP-complete, it is sufficient to show that an already known NP-complete problem </a:t>
            </a:r>
            <a:r>
              <a:rPr lang="en-US" sz="2000" dirty="0" err="1">
                <a:ea typeface="ＭＳ Ｐゴシック" pitchFamily="-111" charset="-128"/>
                <a:cs typeface="ＭＳ Ｐゴシック" pitchFamily="-111" charset="-128"/>
              </a:rPr>
              <a:t>polynomially</a:t>
            </a:r>
            <a:r>
              <a:rPr lang="en-US" sz="2000" dirty="0">
                <a:ea typeface="ＭＳ Ｐゴシック" pitchFamily="-111" charset="-128"/>
                <a:cs typeface="ＭＳ Ｐゴシック" pitchFamily="-111" charset="-128"/>
              </a:rPr>
              <a:t> reduces to </a:t>
            </a:r>
            <a:r>
              <a:rPr lang="en-US" sz="2000" i="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By transitivity, this shows that </a:t>
            </a:r>
            <a:r>
              <a:rPr lang="en-US" sz="2000" i="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is NP-hard.</a:t>
            </a:r>
          </a:p>
          <a:p>
            <a:pPr marL="0" indent="0" eaLnBrk="1" hangingPunct="1">
              <a:lnSpc>
                <a:spcPct val="80000"/>
              </a:lnSpc>
              <a:buNone/>
            </a:pPr>
            <a:r>
              <a:rPr lang="en-US" sz="2000" dirty="0">
                <a:ea typeface="ＭＳ Ｐゴシック" pitchFamily="-111" charset="-128"/>
                <a:cs typeface="ＭＳ Ｐゴシック" pitchFamily="-111" charset="-128"/>
              </a:rPr>
              <a:t>A consequence of this definition is that if we had a polynomial time algorithm for any NP-complete problem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we could solve all problems in NP in polynomial time. That is, P = NP.</a:t>
            </a:r>
          </a:p>
          <a:p>
            <a:pPr marL="0" indent="0" eaLnBrk="1" hangingPunct="1">
              <a:lnSpc>
                <a:spcPct val="80000"/>
              </a:lnSpc>
              <a:buNone/>
            </a:pPr>
            <a:r>
              <a:rPr lang="en-US" sz="2000" dirty="0">
                <a:ea typeface="ＭＳ Ｐゴシック" pitchFamily="-111" charset="-128"/>
                <a:cs typeface="ＭＳ Ｐゴシック" pitchFamily="-111" charset="-128"/>
              </a:rPr>
              <a:t>Note that NP-hard does not necessarily mean NP-complete, as a given NP-hard problem could be outside NP.</a:t>
            </a:r>
          </a:p>
        </p:txBody>
      </p:sp>
    </p:spTree>
    <p:extLst>
      <p:ext uri="{BB962C8B-B14F-4D97-AF65-F5344CB8AC3E}">
        <p14:creationId xmlns:p14="http://schemas.microsoft.com/office/powerpoint/2010/main" val="3672672610"/>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Date Placeholder 3"/>
          <p:cNvSpPr>
            <a:spLocks noGrp="1"/>
          </p:cNvSpPr>
          <p:nvPr>
            <p:ph type="dt" sz="quarter" idx="10"/>
          </p:nvPr>
        </p:nvSpPr>
        <p:spPr>
          <a:noFill/>
        </p:spPr>
        <p:txBody>
          <a:bodyPr/>
          <a:lstStyle/>
          <a:p>
            <a:fld id="{6E4D700C-E1C5-A04C-B6BF-4A8693AC6AEA}" type="datetime1">
              <a:rPr lang="en-US">
                <a:solidFill>
                  <a:srgbClr val="000000"/>
                </a:solidFill>
                <a:latin typeface="Arial" pitchFamily="-111" charset="0"/>
                <a:ea typeface="ＭＳ Ｐゴシック" pitchFamily="-111" charset="-128"/>
                <a:cs typeface="ＭＳ Ｐゴシック" pitchFamily="-111" charset="-128"/>
              </a:rPr>
              <a:pPr/>
              <a:t>4/7/19</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1491"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1492" name="Slide Number Placeholder 5"/>
          <p:cNvSpPr>
            <a:spLocks noGrp="1"/>
          </p:cNvSpPr>
          <p:nvPr>
            <p:ph type="sldNum" sz="quarter" idx="12"/>
          </p:nvPr>
        </p:nvSpPr>
        <p:spPr>
          <a:noFill/>
        </p:spPr>
        <p:txBody>
          <a:bodyPr/>
          <a:lstStyle/>
          <a:p>
            <a:fld id="{E66E424A-BA4C-2249-8B76-6104756E5408}" type="slidenum">
              <a:rPr lang="en-US">
                <a:solidFill>
                  <a:srgbClr val="000000"/>
                </a:solidFill>
                <a:latin typeface="Arial" pitchFamily="-111" charset="0"/>
                <a:ea typeface="ＭＳ Ｐゴシック" pitchFamily="-111" charset="-128"/>
                <a:cs typeface="ＭＳ Ｐゴシック" pitchFamily="-111" charset="-128"/>
              </a:rPr>
              <a:pPr/>
              <a:t>622</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149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Returning to SAT</a:t>
            </a:r>
          </a:p>
        </p:txBody>
      </p:sp>
      <p:sp>
        <p:nvSpPr>
          <p:cNvPr id="831494"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SAT is the problem to decide of an arbitrary Boolean formula (</a:t>
            </a:r>
            <a:r>
              <a:rPr lang="en-US" sz="2800" dirty="0" err="1">
                <a:ea typeface="ＭＳ Ｐゴシック" pitchFamily="-111" charset="-128"/>
                <a:cs typeface="ＭＳ Ｐゴシック" pitchFamily="-111" charset="-128"/>
              </a:rPr>
              <a:t>wff</a:t>
            </a:r>
            <a:r>
              <a:rPr lang="en-US" sz="2800" dirty="0">
                <a:ea typeface="ＭＳ Ｐゴシック" pitchFamily="-111" charset="-128"/>
                <a:cs typeface="ＭＳ Ｐゴシック" pitchFamily="-111" charset="-128"/>
              </a:rPr>
              <a:t> in the propositional calculus) whether or not this formula is </a:t>
            </a:r>
            <a:r>
              <a:rPr lang="en-US" sz="2800" dirty="0" err="1">
                <a:ea typeface="ＭＳ Ｐゴシック" pitchFamily="-111" charset="-128"/>
                <a:cs typeface="ＭＳ Ｐゴシック" pitchFamily="-111" charset="-128"/>
              </a:rPr>
              <a:t>satisfiable</a:t>
            </a:r>
            <a:r>
              <a:rPr lang="en-US" sz="2800" dirty="0">
                <a:ea typeface="ＭＳ Ｐゴシック" pitchFamily="-111" charset="-128"/>
                <a:cs typeface="ＭＳ Ｐゴシック" pitchFamily="-111" charset="-128"/>
              </a:rPr>
              <a:t> (has a set of variable assignments that evaluate the expression to true).</a:t>
            </a:r>
          </a:p>
          <a:p>
            <a:pPr eaLnBrk="1" hangingPunct="1">
              <a:lnSpc>
                <a:spcPct val="80000"/>
              </a:lnSpc>
            </a:pPr>
            <a:r>
              <a:rPr lang="en-US" sz="2800" dirty="0">
                <a:ea typeface="ＭＳ Ｐゴシック" pitchFamily="-111" charset="-128"/>
                <a:cs typeface="ＭＳ Ｐゴシック" pitchFamily="-111" charset="-128"/>
              </a:rPr>
              <a:t>SAT clearly can be solved in time k2</a:t>
            </a:r>
            <a:r>
              <a:rPr lang="en-US" sz="2800" baseline="30000"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where k is the length of the formula and n is the number of variables in the formula.</a:t>
            </a:r>
          </a:p>
          <a:p>
            <a:pPr eaLnBrk="1" hangingPunct="1">
              <a:lnSpc>
                <a:spcPct val="80000"/>
              </a:lnSpc>
            </a:pPr>
            <a:r>
              <a:rPr lang="en-US" sz="2800" dirty="0">
                <a:ea typeface="ＭＳ Ｐゴシック" pitchFamily="-111" charset="-128"/>
                <a:cs typeface="ＭＳ Ｐゴシック" pitchFamily="-111" charset="-128"/>
              </a:rPr>
              <a:t>What we now show is that SAT is NP-complete, providing us our first concrete example of an NP-complete decision problem.</a:t>
            </a:r>
          </a:p>
        </p:txBody>
      </p:sp>
    </p:spTree>
    <p:extLst>
      <p:ext uri="{BB962C8B-B14F-4D97-AF65-F5344CB8AC3E}">
        <p14:creationId xmlns:p14="http://schemas.microsoft.com/office/powerpoint/2010/main" val="876767319"/>
      </p:ext>
    </p:extLst>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9" name="Rectangle 2"/>
          <p:cNvSpPr>
            <a:spLocks noGrp="1" noChangeArrowheads="1"/>
          </p:cNvSpPr>
          <p:nvPr>
            <p:ph type="title"/>
          </p:nvPr>
        </p:nvSpPr>
        <p:spPr/>
        <p:txBody>
          <a:bodyPr/>
          <a:lstStyle/>
          <a:p>
            <a:pPr eaLnBrk="1" hangingPunct="1"/>
            <a:r>
              <a:rPr lang="en-US">
                <a:latin typeface="Arial" charset="0"/>
                <a:ea typeface="MS PGothic" charset="0"/>
              </a:rPr>
              <a:t>Simulating NDTM</a:t>
            </a:r>
          </a:p>
        </p:txBody>
      </p:sp>
      <p:sp>
        <p:nvSpPr>
          <p:cNvPr id="267270" name="Rectangle 3"/>
          <p:cNvSpPr>
            <a:spLocks noGrp="1" noChangeArrowheads="1"/>
          </p:cNvSpPr>
          <p:nvPr>
            <p:ph type="body" idx="1"/>
          </p:nvPr>
        </p:nvSpPr>
        <p:spPr/>
        <p:txBody>
          <a:bodyPr/>
          <a:lstStyle/>
          <a:p>
            <a:pPr eaLnBrk="1" hangingPunct="1">
              <a:lnSpc>
                <a:spcPct val="90000"/>
              </a:lnSpc>
            </a:pPr>
            <a:r>
              <a:rPr lang="en-US" sz="2400" dirty="0">
                <a:latin typeface="Arial" charset="0"/>
                <a:ea typeface="MS PGothic" charset="0"/>
                <a:sym typeface="Symbol" charset="0"/>
              </a:rPr>
              <a:t>Given a NDTM, </a:t>
            </a:r>
            <a:r>
              <a:rPr lang="en-US" sz="2400" b="1" dirty="0">
                <a:latin typeface="Arial" charset="0"/>
                <a:ea typeface="MS PGothic" charset="0"/>
                <a:sym typeface="Symbol" charset="0"/>
              </a:rPr>
              <a:t>M</a:t>
            </a:r>
            <a:r>
              <a:rPr lang="en-US" sz="2400" dirty="0">
                <a:latin typeface="Arial" charset="0"/>
                <a:ea typeface="MS PGothic" charset="0"/>
                <a:sym typeface="Symbol" charset="0"/>
              </a:rPr>
              <a:t>, and an input </a:t>
            </a:r>
            <a:r>
              <a:rPr lang="en-US" sz="2400" b="1" dirty="0">
                <a:latin typeface="Arial" charset="0"/>
                <a:ea typeface="MS PGothic" charset="0"/>
                <a:sym typeface="Symbol" charset="0"/>
              </a:rPr>
              <a:t>w</a:t>
            </a:r>
            <a:r>
              <a:rPr lang="en-US" sz="2400" dirty="0">
                <a:latin typeface="Arial" charset="0"/>
                <a:ea typeface="MS PGothic" charset="0"/>
                <a:sym typeface="Symbol" charset="0"/>
              </a:rPr>
              <a:t>, we need to create a formula, </a:t>
            </a:r>
            <a:r>
              <a:rPr lang="en-US" sz="2400" b="1" dirty="0">
                <a:latin typeface="Arial" charset="0"/>
                <a:ea typeface="MS PGothic" charset="0"/>
                <a:sym typeface="Symbol" charset="0"/>
              </a:rPr>
              <a:t></a:t>
            </a:r>
            <a:r>
              <a:rPr lang="en-US" sz="2400" b="1" baseline="-25000" dirty="0" err="1">
                <a:latin typeface="Arial" charset="0"/>
                <a:ea typeface="MS PGothic" charset="0"/>
                <a:sym typeface="Symbol" charset="0"/>
              </a:rPr>
              <a:t>M,w</a:t>
            </a:r>
            <a:r>
              <a:rPr lang="en-US" sz="2400" dirty="0">
                <a:latin typeface="Arial" charset="0"/>
                <a:ea typeface="MS PGothic" charset="0"/>
                <a:sym typeface="Symbol" charset="0"/>
              </a:rPr>
              <a:t>, containing a polynomial number of terms that is satisfiable just in case </a:t>
            </a:r>
            <a:r>
              <a:rPr lang="en-US" sz="2400" b="1" dirty="0">
                <a:latin typeface="Arial" charset="0"/>
                <a:ea typeface="MS PGothic" charset="0"/>
                <a:sym typeface="Symbol" charset="0"/>
              </a:rPr>
              <a:t>M</a:t>
            </a:r>
            <a:r>
              <a:rPr lang="en-US" sz="2400" dirty="0">
                <a:latin typeface="Arial" charset="0"/>
                <a:ea typeface="MS PGothic" charset="0"/>
                <a:sym typeface="Symbol" charset="0"/>
              </a:rPr>
              <a:t> accepts </a:t>
            </a:r>
            <a:r>
              <a:rPr lang="en-US" sz="2400" b="1" dirty="0">
                <a:latin typeface="Arial" charset="0"/>
                <a:ea typeface="MS PGothic" charset="0"/>
                <a:sym typeface="Symbol" charset="0"/>
              </a:rPr>
              <a:t>w</a:t>
            </a:r>
            <a:r>
              <a:rPr lang="en-US" sz="2400" dirty="0">
                <a:latin typeface="Arial" charset="0"/>
                <a:ea typeface="MS PGothic" charset="0"/>
                <a:sym typeface="Symbol" charset="0"/>
              </a:rPr>
              <a:t> in polynomial time.</a:t>
            </a:r>
          </a:p>
          <a:p>
            <a:pPr eaLnBrk="1" hangingPunct="1">
              <a:lnSpc>
                <a:spcPct val="90000"/>
              </a:lnSpc>
            </a:pPr>
            <a:r>
              <a:rPr lang="en-US" sz="2400" dirty="0">
                <a:latin typeface="Arial" charset="0"/>
                <a:ea typeface="MS PGothic" charset="0"/>
                <a:sym typeface="Symbol" charset="0"/>
              </a:rPr>
              <a:t>The formula must encode within its terms a trace of configurations that includes</a:t>
            </a:r>
          </a:p>
          <a:p>
            <a:pPr lvl="1" eaLnBrk="1" hangingPunct="1">
              <a:lnSpc>
                <a:spcPct val="90000"/>
              </a:lnSpc>
            </a:pPr>
            <a:r>
              <a:rPr lang="en-US" sz="2000" dirty="0">
                <a:solidFill>
                  <a:srgbClr val="CC3300"/>
                </a:solidFill>
                <a:latin typeface="Arial" charset="0"/>
                <a:ea typeface="MS PGothic" charset="0"/>
                <a:sym typeface="Symbol" charset="0"/>
              </a:rPr>
              <a:t>A term for the starting configuration of the TM</a:t>
            </a:r>
          </a:p>
          <a:p>
            <a:pPr lvl="1" eaLnBrk="1" hangingPunct="1">
              <a:lnSpc>
                <a:spcPct val="90000"/>
              </a:lnSpc>
            </a:pPr>
            <a:r>
              <a:rPr lang="en-US" sz="2000" dirty="0">
                <a:solidFill>
                  <a:srgbClr val="CC3300"/>
                </a:solidFill>
                <a:latin typeface="Arial" charset="0"/>
                <a:ea typeface="MS PGothic" charset="0"/>
                <a:sym typeface="Symbol" charset="0"/>
              </a:rPr>
              <a:t>Terms for all accepting configurations of the TM</a:t>
            </a:r>
          </a:p>
          <a:p>
            <a:pPr lvl="1" eaLnBrk="1" hangingPunct="1">
              <a:lnSpc>
                <a:spcPct val="90000"/>
              </a:lnSpc>
            </a:pPr>
            <a:r>
              <a:rPr lang="en-US" sz="2000" dirty="0">
                <a:solidFill>
                  <a:srgbClr val="CC3300"/>
                </a:solidFill>
                <a:latin typeface="Arial" charset="0"/>
                <a:ea typeface="MS PGothic" charset="0"/>
                <a:sym typeface="Symbol" charset="0"/>
              </a:rPr>
              <a:t>Terms that ensure the consistency of each configuration</a:t>
            </a:r>
          </a:p>
          <a:p>
            <a:pPr lvl="1" eaLnBrk="1" hangingPunct="1">
              <a:lnSpc>
                <a:spcPct val="90000"/>
              </a:lnSpc>
            </a:pPr>
            <a:r>
              <a:rPr lang="en-US" sz="2000" dirty="0">
                <a:solidFill>
                  <a:srgbClr val="CC3300"/>
                </a:solidFill>
                <a:latin typeface="Arial" charset="0"/>
                <a:ea typeface="MS PGothic" charset="0"/>
                <a:sym typeface="Symbol" charset="0"/>
              </a:rPr>
              <a:t>Terms that ensure that each configuration after the first follows from the prior configuration by a single move </a:t>
            </a:r>
          </a:p>
        </p:txBody>
      </p:sp>
      <p:sp>
        <p:nvSpPr>
          <p:cNvPr id="10" name="Date Placeholder 3">
            <a:extLst>
              <a:ext uri="{FF2B5EF4-FFF2-40B4-BE49-F238E27FC236}">
                <a16:creationId xmlns:a16="http://schemas.microsoft.com/office/drawing/2014/main" id="{A951DCAA-B516-0E44-8263-A66A3210ABA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6AF9F861-D9BD-D948-AC9A-247FEC099180}"/>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 name="Slide Number Placeholder 5">
            <a:extLst>
              <a:ext uri="{FF2B5EF4-FFF2-40B4-BE49-F238E27FC236}">
                <a16:creationId xmlns:a16="http://schemas.microsoft.com/office/drawing/2014/main" id="{D2160286-D457-DD45-BDE6-DB0B61A8C84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623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14648441"/>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Tableaus</a:t>
            </a:r>
          </a:p>
        </p:txBody>
      </p:sp>
      <p:sp>
        <p:nvSpPr>
          <p:cNvPr id="3" name="Content Placeholder 2"/>
          <p:cNvSpPr>
            <a:spLocks noGrp="1"/>
          </p:cNvSpPr>
          <p:nvPr>
            <p:ph sz="half" idx="1"/>
          </p:nvPr>
        </p:nvSpPr>
        <p:spPr>
          <a:xfrm>
            <a:off x="76200" y="1428014"/>
            <a:ext cx="4312920" cy="3359150"/>
          </a:xfrm>
        </p:spPr>
        <p:txBody>
          <a:bodyPr>
            <a:noAutofit/>
          </a:bodyPr>
          <a:lstStyle/>
          <a:p>
            <a:pPr marL="0" indent="0">
              <a:buNone/>
            </a:pPr>
            <a:r>
              <a:rPr lang="en-US" sz="1600" dirty="0"/>
              <a:t>A </a:t>
            </a:r>
            <a:r>
              <a:rPr lang="en-US" sz="1600" b="1" dirty="0"/>
              <a:t>tableau</a:t>
            </a:r>
            <a:r>
              <a:rPr lang="en-US" sz="1600" dirty="0"/>
              <a:t> is an array of tape alphabet symbols.</a:t>
            </a:r>
          </a:p>
          <a:p>
            <a:pPr marL="457200" lvl="1" indent="0">
              <a:buNone/>
            </a:pPr>
            <a:r>
              <a:rPr lang="en-US" sz="1400" dirty="0"/>
              <a:t>It represents a configuration history of </a:t>
            </a:r>
            <a:r>
              <a:rPr lang="en-US" sz="1400" b="1" dirty="0"/>
              <a:t>one branch</a:t>
            </a:r>
            <a:r>
              <a:rPr lang="en-US" sz="1400" dirty="0"/>
              <a:t> of our NDTM’s nondeterminism.</a:t>
            </a:r>
          </a:p>
          <a:p>
            <a:pPr marL="457200" lvl="1" indent="0">
              <a:buNone/>
            </a:pPr>
            <a:r>
              <a:rPr lang="en-US" sz="1400" dirty="0"/>
              <a:t>If the NDTM runs in </a:t>
            </a:r>
            <a:r>
              <a:rPr lang="en-US" sz="1400" i="1" dirty="0" err="1"/>
              <a:t>n</a:t>
            </a:r>
            <a:r>
              <a:rPr lang="en-US" sz="1400" i="1" baseline="30000" dirty="0" err="1"/>
              <a:t>k</a:t>
            </a:r>
            <a:r>
              <a:rPr lang="en-US" sz="1400" dirty="0"/>
              <a:t> time, the tableau is an </a:t>
            </a:r>
            <a:br>
              <a:rPr lang="en-US" sz="1400" dirty="0"/>
            </a:br>
            <a:r>
              <a:rPr lang="en-US" sz="1400" dirty="0"/>
              <a:t>(</a:t>
            </a:r>
            <a:r>
              <a:rPr lang="en-US" sz="1400" i="1" dirty="0" err="1"/>
              <a:t>n</a:t>
            </a:r>
            <a:r>
              <a:rPr lang="en-US" sz="1400" i="1" baseline="30000" dirty="0" err="1"/>
              <a:t>k</a:t>
            </a:r>
            <a:r>
              <a:rPr lang="en-US" sz="1400" dirty="0"/>
              <a:t> </a:t>
            </a:r>
            <a:r>
              <a:rPr lang="en-US" sz="1400" dirty="0">
                <a:sym typeface="Symbol" panose="05050102010706020507" pitchFamily="18" charset="2"/>
              </a:rPr>
              <a:t> </a:t>
            </a:r>
            <a:r>
              <a:rPr lang="en-US" sz="1400" i="1" dirty="0" err="1"/>
              <a:t>n</a:t>
            </a:r>
            <a:r>
              <a:rPr lang="en-US" sz="1400" i="1" baseline="30000" dirty="0" err="1"/>
              <a:t>k</a:t>
            </a:r>
            <a:r>
              <a:rPr lang="en-US" sz="1400" dirty="0"/>
              <a:t>) tableau.</a:t>
            </a:r>
          </a:p>
          <a:p>
            <a:pPr marL="914400" lvl="2" indent="0">
              <a:buNone/>
            </a:pPr>
            <a:r>
              <a:rPr lang="en-US" sz="1200" dirty="0"/>
              <a:t>It’s big enough downward because, well, the TM runs in </a:t>
            </a:r>
            <a:r>
              <a:rPr lang="en-US" sz="1200" i="1" dirty="0" err="1"/>
              <a:t>n</a:t>
            </a:r>
            <a:r>
              <a:rPr lang="en-US" sz="1200" i="1" baseline="30000" dirty="0" err="1"/>
              <a:t>k</a:t>
            </a:r>
            <a:r>
              <a:rPr lang="en-US" sz="1200" dirty="0"/>
              <a:t>.</a:t>
            </a:r>
          </a:p>
          <a:p>
            <a:pPr marL="914400" lvl="2" indent="0">
              <a:buNone/>
            </a:pPr>
            <a:r>
              <a:rPr lang="en-US" sz="1200" dirty="0"/>
              <a:t>…and rightward because the TM can only </a:t>
            </a:r>
            <a:r>
              <a:rPr lang="en-US" sz="1200" i="1" dirty="0"/>
              <a:t>count</a:t>
            </a:r>
            <a:r>
              <a:rPr lang="en-US" sz="1200" dirty="0"/>
              <a:t> to </a:t>
            </a:r>
            <a:r>
              <a:rPr lang="en-US" sz="1200" i="1" dirty="0" err="1"/>
              <a:t>n</a:t>
            </a:r>
            <a:r>
              <a:rPr lang="en-US" sz="1200" i="1" baseline="30000" dirty="0" err="1"/>
              <a:t>k</a:t>
            </a:r>
            <a:r>
              <a:rPr lang="en-US" sz="1200" dirty="0"/>
              <a:t>.</a:t>
            </a:r>
          </a:p>
          <a:p>
            <a:pPr marL="457200" lvl="1" indent="0">
              <a:buNone/>
            </a:pPr>
            <a:r>
              <a:rPr lang="en-US" sz="1400" dirty="0"/>
              <a:t>We assume that every configuration starts and ends with a # symbol.</a:t>
            </a:r>
          </a:p>
          <a:p>
            <a:pPr marL="457200" lvl="1" indent="0">
              <a:buNone/>
            </a:pPr>
            <a:r>
              <a:rPr lang="en-US" sz="1400" dirty="0"/>
              <a:t>We think of our tableau as looking like this in the “beginning”: the starting configuration across the top, and the other configurations blank.</a:t>
            </a:r>
          </a:p>
          <a:p>
            <a:pPr marL="914400" lvl="2" indent="0">
              <a:buNone/>
            </a:pPr>
            <a:r>
              <a:rPr lang="en-US" sz="1200" dirty="0"/>
              <a:t>(We quote “beginning” because SAT isn’t really a </a:t>
            </a:r>
            <a:r>
              <a:rPr lang="en-US" sz="1200" dirty="0" err="1"/>
              <a:t>stateful</a:t>
            </a:r>
            <a:r>
              <a:rPr lang="en-US" sz="1200" dirty="0"/>
              <a:t> algorithm, but just go with it for now.)</a:t>
            </a:r>
          </a:p>
          <a:p>
            <a:pPr marL="457200" lvl="1" indent="0">
              <a:buNone/>
            </a:pPr>
            <a:r>
              <a:rPr lang="en-US" sz="1400" dirty="0"/>
              <a:t>But we’ve assumed that we can “represent” alphabet symbols.  How do we do that, in </a:t>
            </a:r>
            <a:r>
              <a:rPr lang="en-US" sz="1400" i="1" dirty="0"/>
              <a:t>SAT</a:t>
            </a:r>
            <a:r>
              <a:rPr lang="en-US" sz="1400" dirty="0"/>
              <a:t>?</a:t>
            </a:r>
          </a:p>
        </p:txBody>
      </p:sp>
      <p:graphicFrame>
        <p:nvGraphicFramePr>
          <p:cNvPr id="5" name="Content Placeholder 4"/>
          <p:cNvGraphicFramePr>
            <a:graphicFrameLocks noGrp="1"/>
          </p:cNvGraphicFramePr>
          <p:nvPr>
            <p:ph sz="half" idx="2"/>
            <p:extLst/>
          </p:nvPr>
        </p:nvGraphicFramePr>
        <p:xfrm>
          <a:off x="4663679" y="2241947"/>
          <a:ext cx="3946921" cy="3101340"/>
        </p:xfrm>
        <a:graphic>
          <a:graphicData uri="http://schemas.openxmlformats.org/drawingml/2006/table">
            <a:tbl>
              <a:tblPr firstRow="1" bandRow="1">
                <a:tableStyleId>{5940675A-B579-460E-94D1-54222C63F5DA}</a:tableStyleId>
              </a:tblPr>
              <a:tblGrid>
                <a:gridCol w="336622">
                  <a:extLst>
                    <a:ext uri="{9D8B030D-6E8A-4147-A177-3AD203B41FA5}">
                      <a16:colId xmlns:a16="http://schemas.microsoft.com/office/drawing/2014/main" val="1497605809"/>
                    </a:ext>
                  </a:extLst>
                </a:gridCol>
                <a:gridCol w="336622">
                  <a:extLst>
                    <a:ext uri="{9D8B030D-6E8A-4147-A177-3AD203B41FA5}">
                      <a16:colId xmlns:a16="http://schemas.microsoft.com/office/drawing/2014/main" val="3918827261"/>
                    </a:ext>
                  </a:extLst>
                </a:gridCol>
                <a:gridCol w="336622">
                  <a:extLst>
                    <a:ext uri="{9D8B030D-6E8A-4147-A177-3AD203B41FA5}">
                      <a16:colId xmlns:a16="http://schemas.microsoft.com/office/drawing/2014/main" val="1748005725"/>
                    </a:ext>
                  </a:extLst>
                </a:gridCol>
                <a:gridCol w="336622">
                  <a:extLst>
                    <a:ext uri="{9D8B030D-6E8A-4147-A177-3AD203B41FA5}">
                      <a16:colId xmlns:a16="http://schemas.microsoft.com/office/drawing/2014/main" val="3193893508"/>
                    </a:ext>
                  </a:extLst>
                </a:gridCol>
                <a:gridCol w="336622">
                  <a:extLst>
                    <a:ext uri="{9D8B030D-6E8A-4147-A177-3AD203B41FA5}">
                      <a16:colId xmlns:a16="http://schemas.microsoft.com/office/drawing/2014/main" val="2476952015"/>
                    </a:ext>
                  </a:extLst>
                </a:gridCol>
                <a:gridCol w="336622">
                  <a:extLst>
                    <a:ext uri="{9D8B030D-6E8A-4147-A177-3AD203B41FA5}">
                      <a16:colId xmlns:a16="http://schemas.microsoft.com/office/drawing/2014/main" val="3323680149"/>
                    </a:ext>
                  </a:extLst>
                </a:gridCol>
                <a:gridCol w="336622">
                  <a:extLst>
                    <a:ext uri="{9D8B030D-6E8A-4147-A177-3AD203B41FA5}">
                      <a16:colId xmlns:a16="http://schemas.microsoft.com/office/drawing/2014/main" val="937234105"/>
                    </a:ext>
                  </a:extLst>
                </a:gridCol>
                <a:gridCol w="336622">
                  <a:extLst>
                    <a:ext uri="{9D8B030D-6E8A-4147-A177-3AD203B41FA5}">
                      <a16:colId xmlns:a16="http://schemas.microsoft.com/office/drawing/2014/main" val="1122897424"/>
                    </a:ext>
                  </a:extLst>
                </a:gridCol>
                <a:gridCol w="336622">
                  <a:extLst>
                    <a:ext uri="{9D8B030D-6E8A-4147-A177-3AD203B41FA5}">
                      <a16:colId xmlns:a16="http://schemas.microsoft.com/office/drawing/2014/main" val="3204903867"/>
                    </a:ext>
                  </a:extLst>
                </a:gridCol>
                <a:gridCol w="336622">
                  <a:extLst>
                    <a:ext uri="{9D8B030D-6E8A-4147-A177-3AD203B41FA5}">
                      <a16:colId xmlns:a16="http://schemas.microsoft.com/office/drawing/2014/main" val="915197043"/>
                    </a:ext>
                  </a:extLst>
                </a:gridCol>
                <a:gridCol w="580701">
                  <a:extLst>
                    <a:ext uri="{9D8B030D-6E8A-4147-A177-3AD203B41FA5}">
                      <a16:colId xmlns:a16="http://schemas.microsoft.com/office/drawing/2014/main" val="1362112756"/>
                    </a:ext>
                  </a:extLst>
                </a:gridCol>
              </a:tblGrid>
              <a:tr h="278130">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r>
                        <a:rPr lang="en-US" sz="1400" i="1" err="1"/>
                        <a:t>n</a:t>
                      </a:r>
                      <a:r>
                        <a:rPr lang="en-US" sz="1400" i="1" baseline="30000" err="1"/>
                        <a:t>k</a:t>
                      </a:r>
                      <a:r>
                        <a:rPr lang="en-US" sz="1400"/>
                        <a:t>↓</a:t>
                      </a:r>
                    </a:p>
                  </a:txBody>
                  <a:tcPr marL="68580" marR="68580" marT="34290" marB="34290" anchor="ctr"/>
                </a:tc>
                <a:extLst>
                  <a:ext uri="{0D108BD9-81ED-4DB2-BD59-A6C34878D82A}">
                    <a16:rowId xmlns:a16="http://schemas.microsoft.com/office/drawing/2014/main" val="74110175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921378379"/>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4039377015"/>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84147364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923906021"/>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2512021737"/>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320277997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973691664"/>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362248362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832183308"/>
                  </a:ext>
                </a:extLst>
              </a:tr>
              <a:tr h="278130">
                <a:tc gridSpan="10">
                  <a:txBody>
                    <a:bodyPr/>
                    <a:lstStyle/>
                    <a:p>
                      <a:pPr algn="ctr"/>
                      <a:r>
                        <a:rPr lang="en-US" sz="1400"/>
                        <a:t>← </a:t>
                      </a:r>
                      <a:r>
                        <a:rPr lang="en-US" sz="1400" i="1" err="1"/>
                        <a:t>n</a:t>
                      </a:r>
                      <a:r>
                        <a:rPr lang="en-US" sz="1400" i="1" baseline="30000" err="1"/>
                        <a:t>k</a:t>
                      </a:r>
                      <a:r>
                        <a:rPr lang="en-US" sz="1400" i="1" baseline="30000"/>
                        <a:t> </a:t>
                      </a:r>
                      <a:r>
                        <a:rPr lang="en-US" sz="1400"/>
                        <a:t>→</a:t>
                      </a:r>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sz="1400" dirty="0"/>
                    </a:p>
                  </a:txBody>
                  <a:tcPr marL="68580" marR="68580" marT="34290" marB="34290"/>
                </a:tc>
                <a:extLst>
                  <a:ext uri="{0D108BD9-81ED-4DB2-BD59-A6C34878D82A}">
                    <a16:rowId xmlns:a16="http://schemas.microsoft.com/office/drawing/2014/main" val="1958921283"/>
                  </a:ext>
                </a:extLst>
              </a:tr>
            </a:tbl>
          </a:graphicData>
        </a:graphic>
      </p:graphicFrame>
      <p:sp>
        <p:nvSpPr>
          <p:cNvPr id="9" name="Date Placeholder 3">
            <a:extLst>
              <a:ext uri="{FF2B5EF4-FFF2-40B4-BE49-F238E27FC236}">
                <a16:creationId xmlns:a16="http://schemas.microsoft.com/office/drawing/2014/main" id="{ECAAE563-3B21-5541-87A9-0A7B88E256F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C8CA72EB-470C-D04A-8626-3EC3B9AFC2D7}"/>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 name="Slide Number Placeholder 5">
            <a:extLst>
              <a:ext uri="{FF2B5EF4-FFF2-40B4-BE49-F238E27FC236}">
                <a16:creationId xmlns:a16="http://schemas.microsoft.com/office/drawing/2014/main" id="{F2349AC2-7B1F-EE4F-A6D0-BB7185AADF9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624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12042801"/>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Basics</a:t>
            </a:r>
          </a:p>
        </p:txBody>
      </p:sp>
      <p:sp>
        <p:nvSpPr>
          <p:cNvPr id="3" name="Content Placeholder 2"/>
          <p:cNvSpPr>
            <a:spLocks noGrp="1"/>
          </p:cNvSpPr>
          <p:nvPr>
            <p:ph sz="half" idx="1"/>
          </p:nvPr>
        </p:nvSpPr>
        <p:spPr>
          <a:xfrm>
            <a:off x="0" y="1752600"/>
            <a:ext cx="4465320" cy="4724400"/>
          </a:xfrm>
        </p:spPr>
        <p:txBody>
          <a:bodyPr>
            <a:noAutofit/>
          </a:bodyPr>
          <a:lstStyle/>
          <a:p>
            <a:pPr marL="0" indent="0">
              <a:buNone/>
            </a:pPr>
            <a:r>
              <a:rPr lang="en-US" sz="1800" dirty="0"/>
              <a:t>Consider a set comprised of:</a:t>
            </a:r>
          </a:p>
          <a:p>
            <a:pPr marL="457200" lvl="1" indent="0">
              <a:buNone/>
            </a:pPr>
            <a:r>
              <a:rPr lang="en-US" sz="1600" dirty="0"/>
              <a:t>The tape alphabet</a:t>
            </a:r>
          </a:p>
          <a:p>
            <a:pPr marL="457200" lvl="1" indent="0">
              <a:buNone/>
            </a:pPr>
            <a:r>
              <a:rPr lang="en-US" sz="1600" dirty="0"/>
              <a:t>The state set</a:t>
            </a:r>
          </a:p>
          <a:p>
            <a:pPr marL="457200" lvl="1" indent="0">
              <a:buNone/>
            </a:pPr>
            <a:r>
              <a:rPr lang="en-US" sz="1600" dirty="0"/>
              <a:t>The separator character</a:t>
            </a:r>
          </a:p>
          <a:p>
            <a:pPr marL="0" indent="0" algn="ctr">
              <a:buNone/>
            </a:pPr>
            <a:r>
              <a:rPr lang="en-US" sz="1800" i="1" dirty="0"/>
              <a:t>C</a:t>
            </a:r>
            <a:r>
              <a:rPr lang="en-US" sz="1800" dirty="0"/>
              <a:t> = </a:t>
            </a:r>
            <a:r>
              <a:rPr lang="en-US" sz="1800" dirty="0">
                <a:sym typeface="Symbol" panose="05050102010706020507" pitchFamily="18" charset="2"/>
              </a:rPr>
              <a:t>  </a:t>
            </a:r>
            <a:r>
              <a:rPr lang="en-US" sz="1800" i="1" dirty="0"/>
              <a:t>Q</a:t>
            </a:r>
            <a:r>
              <a:rPr lang="en-US" sz="1800" dirty="0"/>
              <a:t> </a:t>
            </a:r>
            <a:r>
              <a:rPr lang="en-US" sz="1800" dirty="0">
                <a:sym typeface="Symbol" panose="05050102010706020507" pitchFamily="18" charset="2"/>
              </a:rPr>
              <a:t> { # }</a:t>
            </a:r>
          </a:p>
          <a:p>
            <a:pPr marL="0" indent="0">
              <a:buNone/>
            </a:pPr>
            <a:r>
              <a:rPr lang="en-US" sz="1800" dirty="0">
                <a:sym typeface="Symbol" panose="05050102010706020507" pitchFamily="18" charset="2"/>
              </a:rPr>
              <a:t>Consider a cell variable:</a:t>
            </a:r>
          </a:p>
          <a:p>
            <a:pPr marL="0" indent="0" algn="ctr">
              <a:buNone/>
            </a:pPr>
            <a:r>
              <a:rPr lang="en-US" sz="2000" i="1" dirty="0" err="1"/>
              <a:t>x</a:t>
            </a:r>
            <a:r>
              <a:rPr lang="en-US" sz="2000" i="1" baseline="-25000" dirty="0" err="1"/>
              <a:t>i,j,c</a:t>
            </a:r>
            <a:endParaRPr lang="en-US" sz="2000" dirty="0"/>
          </a:p>
          <a:p>
            <a:pPr marL="0" indent="0">
              <a:buNone/>
            </a:pPr>
            <a:r>
              <a:rPr lang="en-US" sz="1800" b="1" i="1" dirty="0"/>
              <a:t>Turning this variable on</a:t>
            </a:r>
            <a:r>
              <a:rPr lang="en-US" sz="1800" i="1" dirty="0"/>
              <a:t> corresponds to </a:t>
            </a:r>
            <a:r>
              <a:rPr lang="en-US" sz="1800" b="1" i="1" dirty="0"/>
              <a:t>setting cell </a:t>
            </a:r>
            <a:r>
              <a:rPr lang="en-US" sz="1800" b="1" dirty="0"/>
              <a:t>(</a:t>
            </a:r>
            <a:r>
              <a:rPr lang="en-US" sz="1800" b="1" i="1" dirty="0" err="1"/>
              <a:t>i</a:t>
            </a:r>
            <a:r>
              <a:rPr lang="en-US" sz="1800" b="1" dirty="0"/>
              <a:t>, </a:t>
            </a:r>
            <a:r>
              <a:rPr lang="en-US" sz="1800" b="1" i="1" dirty="0"/>
              <a:t>j</a:t>
            </a:r>
            <a:r>
              <a:rPr lang="en-US" sz="1800" b="1" dirty="0"/>
              <a:t>) = </a:t>
            </a:r>
            <a:r>
              <a:rPr lang="en-US" sz="1800" b="1" i="1" dirty="0"/>
              <a:t>c</a:t>
            </a:r>
            <a:r>
              <a:rPr lang="en-US" sz="1800" dirty="0"/>
              <a:t>, for some </a:t>
            </a:r>
            <a:r>
              <a:rPr lang="en-US" sz="1800" i="1" dirty="0"/>
              <a:t>c</a:t>
            </a:r>
            <a:r>
              <a:rPr lang="en-US" sz="1800" dirty="0"/>
              <a:t> </a:t>
            </a:r>
            <a:r>
              <a:rPr lang="en-US" sz="1800" dirty="0">
                <a:sym typeface="Symbol" panose="05050102010706020507" pitchFamily="18" charset="2"/>
              </a:rPr>
              <a:t> </a:t>
            </a:r>
            <a:r>
              <a:rPr lang="en-US" sz="1800" i="1" dirty="0">
                <a:sym typeface="Symbol" panose="05050102010706020507" pitchFamily="18" charset="2"/>
              </a:rPr>
              <a:t>C</a:t>
            </a:r>
            <a:r>
              <a:rPr lang="en-US" sz="1800" dirty="0">
                <a:sym typeface="Symbol" panose="05050102010706020507" pitchFamily="18" charset="2"/>
              </a:rPr>
              <a:t>.</a:t>
            </a:r>
            <a:endParaRPr lang="en-US" sz="1800" dirty="0"/>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p:sp>
        <p:nvSpPr>
          <p:cNvPr id="8" name="Date Placeholder 3">
            <a:extLst>
              <a:ext uri="{FF2B5EF4-FFF2-40B4-BE49-F238E27FC236}">
                <a16:creationId xmlns:a16="http://schemas.microsoft.com/office/drawing/2014/main" id="{6AE4EE86-1B74-584B-A2E2-23D6324C46E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2E514EBA-EFCC-4D4C-B052-690176649CE4}"/>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 name="Slide Number Placeholder 5">
            <a:extLst>
              <a:ext uri="{FF2B5EF4-FFF2-40B4-BE49-F238E27FC236}">
                <a16:creationId xmlns:a16="http://schemas.microsoft.com/office/drawing/2014/main" id="{A9CB6C98-DD6E-2444-BBDD-6BE85883153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67387172"/>
      </p:ext>
    </p:extLst>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Cells</a:t>
            </a:r>
          </a:p>
        </p:txBody>
      </p:sp>
      <p:sp>
        <p:nvSpPr>
          <p:cNvPr id="3" name="Content Placeholder 2"/>
          <p:cNvSpPr>
            <a:spLocks noGrp="1"/>
          </p:cNvSpPr>
          <p:nvPr>
            <p:ph sz="half" idx="1"/>
          </p:nvPr>
        </p:nvSpPr>
        <p:spPr>
          <a:xfrm>
            <a:off x="152831" y="1854128"/>
            <a:ext cx="4510847" cy="4470472"/>
          </a:xfrm>
        </p:spPr>
        <p:txBody>
          <a:bodyPr>
            <a:normAutofit fontScale="47500" lnSpcReduction="20000"/>
          </a:bodyPr>
          <a:lstStyle/>
          <a:p>
            <a:pPr marL="0" indent="0">
              <a:buNone/>
            </a:pPr>
            <a:r>
              <a:rPr lang="en-US" sz="3800"/>
              <a:t>Consider our tableau alphabet:</a:t>
            </a:r>
          </a:p>
          <a:p>
            <a:pPr marL="0" indent="0" algn="ctr">
              <a:buNone/>
            </a:pPr>
            <a:r>
              <a:rPr lang="en-US" sz="3800" i="1"/>
              <a:t>C</a:t>
            </a:r>
            <a:r>
              <a:rPr lang="en-US" sz="3800"/>
              <a:t> = </a:t>
            </a:r>
            <a:r>
              <a:rPr lang="en-US" sz="3800">
                <a:sym typeface="Symbol" panose="05050102010706020507" pitchFamily="18" charset="2"/>
              </a:rPr>
              <a:t>  </a:t>
            </a:r>
            <a:r>
              <a:rPr lang="en-US" sz="3800" i="1"/>
              <a:t>Q</a:t>
            </a:r>
            <a:r>
              <a:rPr lang="en-US" sz="3800"/>
              <a:t> </a:t>
            </a:r>
            <a:r>
              <a:rPr lang="en-US" sz="3800">
                <a:sym typeface="Symbol" panose="05050102010706020507" pitchFamily="18" charset="2"/>
              </a:rPr>
              <a:t> { # }</a:t>
            </a:r>
          </a:p>
          <a:p>
            <a:pPr marL="0" indent="0">
              <a:buNone/>
            </a:pPr>
            <a:r>
              <a:rPr lang="en-US" sz="3800"/>
              <a:t>Consider a cell and corresponding variable:</a:t>
            </a:r>
          </a:p>
          <a:p>
            <a:pPr marL="0" indent="0" algn="ctr">
              <a:buNone/>
            </a:pPr>
            <a:r>
              <a:rPr lang="en-US" sz="4200" i="1" err="1"/>
              <a:t>x</a:t>
            </a:r>
            <a:r>
              <a:rPr lang="en-US" sz="4200" i="1" baseline="-25000" err="1"/>
              <a:t>i,j,c</a:t>
            </a:r>
            <a:endParaRPr lang="en-US" sz="4200"/>
          </a:p>
          <a:p>
            <a:pPr marL="0" indent="0">
              <a:buNone/>
            </a:pPr>
            <a:r>
              <a:rPr lang="en-US" sz="3800"/>
              <a:t>Now we need to make sure the tableau is consistently encoded.</a:t>
            </a:r>
          </a:p>
          <a:p>
            <a:pPr marL="457200" lvl="1" indent="0">
              <a:buNone/>
            </a:pPr>
            <a:r>
              <a:rPr lang="en-US" sz="3400"/>
              <a:t>Create a clause for </a:t>
            </a:r>
            <a:r>
              <a:rPr lang="en-US" sz="3400" b="1"/>
              <a:t>each cell (</a:t>
            </a:r>
            <a:r>
              <a:rPr lang="en-US" sz="3400" b="1" i="1" err="1"/>
              <a:t>i</a:t>
            </a:r>
            <a:r>
              <a:rPr lang="en-US" sz="3400" b="1"/>
              <a:t>, </a:t>
            </a:r>
            <a:r>
              <a:rPr lang="en-US" sz="3400" b="1" i="1"/>
              <a:t>j</a:t>
            </a:r>
            <a:r>
              <a:rPr lang="en-US" sz="3400" b="1"/>
              <a:t>)</a:t>
            </a:r>
            <a:r>
              <a:rPr lang="en-US" sz="3400"/>
              <a:t>.</a:t>
            </a:r>
          </a:p>
          <a:p>
            <a:pPr marL="457200" lvl="1" indent="0">
              <a:buNone/>
            </a:pPr>
            <a:endParaRPr lang="en-US" sz="3400"/>
          </a:p>
          <a:p>
            <a:pPr marL="457200" lvl="1" indent="0">
              <a:buNone/>
            </a:pPr>
            <a:endParaRPr lang="en-US" sz="3400"/>
          </a:p>
          <a:p>
            <a:pPr marL="457200" lvl="1" indent="0">
              <a:buNone/>
            </a:pPr>
            <a:endParaRPr lang="en-US" sz="3400"/>
          </a:p>
          <a:p>
            <a:pPr marL="457200" lvl="1" indent="0">
              <a:buNone/>
            </a:pPr>
            <a:endParaRPr lang="en-US" sz="3400"/>
          </a:p>
          <a:p>
            <a:pPr marL="457200" lvl="1" indent="0">
              <a:buNone/>
            </a:pPr>
            <a:r>
              <a:rPr lang="en-US" sz="3400"/>
              <a:t>The left demands </a:t>
            </a:r>
            <a:r>
              <a:rPr lang="en-US" sz="3400" i="1" err="1"/>
              <a:t>x</a:t>
            </a:r>
            <a:r>
              <a:rPr lang="en-US" sz="3400" i="1" baseline="-25000" err="1"/>
              <a:t>i,j,c</a:t>
            </a:r>
            <a:r>
              <a:rPr lang="en-US" sz="3400" i="1"/>
              <a:t> </a:t>
            </a:r>
            <a:r>
              <a:rPr lang="en-US" sz="3400"/>
              <a:t>be true for </a:t>
            </a:r>
            <a:r>
              <a:rPr lang="en-US" sz="3400" b="1"/>
              <a:t>some </a:t>
            </a:r>
            <a:r>
              <a:rPr lang="en-US" sz="3400" b="1" i="1"/>
              <a:t>c.</a:t>
            </a:r>
            <a:endParaRPr lang="en-US" sz="3400"/>
          </a:p>
          <a:p>
            <a:pPr marL="457200" lvl="1" indent="0">
              <a:buNone/>
            </a:pPr>
            <a:r>
              <a:rPr lang="en-US" sz="3400"/>
              <a:t>The right demands </a:t>
            </a:r>
            <a:r>
              <a:rPr lang="en-US" sz="3400" i="1" err="1"/>
              <a:t>x</a:t>
            </a:r>
            <a:r>
              <a:rPr lang="en-US" sz="3400" i="1" baseline="-25000" err="1"/>
              <a:t>i,j,c</a:t>
            </a:r>
            <a:r>
              <a:rPr lang="en-US" sz="3400" i="1"/>
              <a:t> </a:t>
            </a:r>
            <a:r>
              <a:rPr lang="en-US" sz="3400"/>
              <a:t>be true for </a:t>
            </a:r>
            <a:r>
              <a:rPr lang="en-US" sz="3400" b="1"/>
              <a:t>only one </a:t>
            </a:r>
            <a:r>
              <a:rPr lang="en-US" sz="3400" b="1" i="1"/>
              <a:t>c</a:t>
            </a:r>
            <a:r>
              <a:rPr lang="en-US" sz="3400" b="1"/>
              <a:t>.</a:t>
            </a:r>
            <a:endParaRPr lang="en-US" sz="3400"/>
          </a:p>
          <a:p>
            <a:pPr lvl="1"/>
            <a:endParaRPr lang="en-US"/>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228600" y="397620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smtClean="0">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panose="02040503050406030204" pitchFamily="18" charset="0"/>
                                          <a:ea typeface="Cambria Math" panose="02040503050406030204" pitchFamily="18" charset="0"/>
                                        </a:rPr>
                                      </m:ctrlPr>
                                    </m:dPr>
                                    <m:e>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228600" y="3976207"/>
                <a:ext cx="4237891" cy="824393"/>
              </a:xfrm>
              <a:prstGeom prst="rect">
                <a:avLst/>
              </a:prstGeom>
              <a:blipFill rotWithShape="0">
                <a:blip r:embed="rId2"/>
                <a:stretch>
                  <a:fillRect/>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6A1B5A94-6A54-7C4D-8302-FA8F1987B81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5DBA9BD3-0451-1C4E-95D0-1FB43B90E4E9}"/>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 name="Slide Number Placeholder 5">
            <a:extLst>
              <a:ext uri="{FF2B5EF4-FFF2-40B4-BE49-F238E27FC236}">
                <a16:creationId xmlns:a16="http://schemas.microsoft.com/office/drawing/2014/main" id="{233ED706-5338-DB41-A126-BE9C145ECF5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21544606"/>
      </p:ext>
    </p:extLst>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The Tableau</a:t>
            </a:r>
          </a:p>
        </p:txBody>
      </p:sp>
      <p:sp>
        <p:nvSpPr>
          <p:cNvPr id="3" name="Content Placeholder 2"/>
          <p:cNvSpPr>
            <a:spLocks noGrp="1"/>
          </p:cNvSpPr>
          <p:nvPr>
            <p:ph sz="half" idx="1"/>
          </p:nvPr>
        </p:nvSpPr>
        <p:spPr>
          <a:xfrm>
            <a:off x="-1" y="1752600"/>
            <a:ext cx="4526399" cy="4648200"/>
          </a:xfrm>
        </p:spPr>
        <p:txBody>
          <a:bodyPr>
            <a:normAutofit/>
          </a:bodyPr>
          <a:lstStyle/>
          <a:p>
            <a:pPr marL="0" indent="0">
              <a:buNone/>
            </a:pPr>
            <a:r>
              <a:rPr lang="en-US" sz="1600"/>
              <a:t>Tableau alphabet:	</a:t>
            </a:r>
            <a:r>
              <a:rPr lang="en-US" sz="1600" i="1"/>
              <a:t>C</a:t>
            </a:r>
            <a:r>
              <a:rPr lang="en-US" sz="1600"/>
              <a:t> = </a:t>
            </a:r>
            <a:r>
              <a:rPr lang="en-US" sz="1600">
                <a:sym typeface="Symbol" panose="05050102010706020507" pitchFamily="18" charset="2"/>
              </a:rPr>
              <a:t>  </a:t>
            </a:r>
            <a:r>
              <a:rPr lang="en-US" sz="1600" i="1"/>
              <a:t>Q</a:t>
            </a:r>
            <a:r>
              <a:rPr lang="en-US" sz="1600"/>
              <a:t> </a:t>
            </a:r>
            <a:r>
              <a:rPr lang="en-US" sz="1600">
                <a:sym typeface="Symbol" panose="05050102010706020507" pitchFamily="18" charset="2"/>
              </a:rPr>
              <a:t> { # }</a:t>
            </a:r>
          </a:p>
          <a:p>
            <a:pPr marL="0" indent="0">
              <a:buNone/>
            </a:pPr>
            <a:r>
              <a:rPr lang="en-US" sz="1600"/>
              <a:t>Cell variable:		</a:t>
            </a:r>
            <a:r>
              <a:rPr lang="en-US" sz="1600" i="1" err="1"/>
              <a:t>x</a:t>
            </a:r>
            <a:r>
              <a:rPr lang="en-US" sz="1600" i="1" baseline="-25000" err="1"/>
              <a:t>i,j,c</a:t>
            </a:r>
            <a:endParaRPr lang="en-US" sz="1600"/>
          </a:p>
          <a:p>
            <a:pPr marL="0" indent="0">
              <a:buNone/>
            </a:pPr>
            <a:r>
              <a:rPr lang="en-US" sz="1600"/>
              <a:t>Create an encoding clause for each cell (</a:t>
            </a:r>
            <a:r>
              <a:rPr lang="en-US" sz="1600" err="1"/>
              <a:t>i</a:t>
            </a:r>
            <a:r>
              <a:rPr lang="en-US" sz="1600"/>
              <a:t>, j).</a:t>
            </a:r>
          </a:p>
          <a:p>
            <a:pPr marL="457200" lvl="1" indent="0">
              <a:buNone/>
            </a:pPr>
            <a:endParaRPr lang="en-US" sz="1400"/>
          </a:p>
          <a:p>
            <a:pPr marL="457200" lvl="1" indent="0">
              <a:buNone/>
            </a:pPr>
            <a:endParaRPr lang="en-US" sz="1400"/>
          </a:p>
          <a:p>
            <a:pPr marL="457200" lvl="1" indent="0">
              <a:buNone/>
            </a:pPr>
            <a:endParaRPr lang="en-US" sz="1400"/>
          </a:p>
          <a:p>
            <a:pPr marL="457200" lvl="1" indent="0">
              <a:buNone/>
            </a:pPr>
            <a:endParaRPr lang="en-US" sz="1400"/>
          </a:p>
          <a:p>
            <a:pPr marL="0" indent="0">
              <a:buNone/>
            </a:pPr>
            <a:r>
              <a:rPr lang="en-US" sz="1600"/>
              <a:t>Now repeat the clause across the tableau.</a:t>
            </a:r>
          </a:p>
          <a:p>
            <a:pPr marL="0" indent="0">
              <a:buNone/>
            </a:pPr>
            <a:endParaRPr lang="en-US" sz="1600"/>
          </a:p>
          <a:p>
            <a:pPr marL="0" indent="0">
              <a:buNone/>
            </a:pPr>
            <a:endParaRPr lang="en-US" sz="1600"/>
          </a:p>
          <a:p>
            <a:pPr marL="0" indent="0">
              <a:buNone/>
            </a:pPr>
            <a:endParaRPr lang="en-US" sz="1600"/>
          </a:p>
          <a:p>
            <a:pPr marL="0" indent="0">
              <a:buNone/>
            </a:pPr>
            <a:r>
              <a:rPr lang="en-US" sz="1600" b="1"/>
              <a:t>This is our </a:t>
            </a:r>
            <a:r>
              <a:rPr lang="en-US" sz="1600" b="1" i="1"/>
              <a:t>cell formula</a:t>
            </a:r>
            <a:r>
              <a:rPr lang="en-US" sz="1600" b="1"/>
              <a:t>.  It ensures that each cell in the tableau is assigned a single symbol.</a:t>
            </a:r>
          </a:p>
          <a:p>
            <a:pPr marL="0" indent="0">
              <a:buNone/>
            </a:pPr>
            <a:endParaRPr lang="en-US" sz="1600"/>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144252" y="273296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encode</m:t>
                          </m:r>
                        </m:sub>
                      </m:sSub>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e>
                      </m:d>
                      <m:r>
                        <a:rPr lang="en-US" sz="1400" b="0" i="1" smtClean="0">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smtClean="0">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panose="02040503050406030204" pitchFamily="18" charset="0"/>
                                          <a:ea typeface="Cambria Math" panose="02040503050406030204" pitchFamily="18" charset="0"/>
                                        </a:rPr>
                                      </m:ctrlPr>
                                    </m:dPr>
                                    <m:e>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sz="1400"/>
              </a:p>
            </p:txBody>
          </p:sp>
        </mc:Choice>
        <mc:Fallback xmlns="">
          <p:sp>
            <p:nvSpPr>
              <p:cNvPr id="4" name="Rectangle 3"/>
              <p:cNvSpPr>
                <a:spLocks noRot="1" noChangeAspect="1" noMove="1" noResize="1" noEditPoints="1" noAdjustHandles="1" noChangeArrowheads="1" noChangeShapeType="1" noTextEdit="1"/>
              </p:cNvSpPr>
              <p:nvPr/>
            </p:nvSpPr>
            <p:spPr>
              <a:xfrm>
                <a:off x="144252" y="2732967"/>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24776" y="4076700"/>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024776" y="4076700"/>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A1B41C45-EBEB-064F-A54B-53A4D612B1A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CC2895F5-4771-E947-BCC5-5B64222AB036}"/>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 name="Slide Number Placeholder 5">
            <a:extLst>
              <a:ext uri="{FF2B5EF4-FFF2-40B4-BE49-F238E27FC236}">
                <a16:creationId xmlns:a16="http://schemas.microsoft.com/office/drawing/2014/main" id="{6F5CC8A5-33CF-C34F-A61A-D72BF4C84C7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627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8353637"/>
      </p:ext>
    </p:extLst>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Complexity</a:t>
            </a:r>
          </a:p>
        </p:txBody>
      </p:sp>
      <p:sp>
        <p:nvSpPr>
          <p:cNvPr id="3" name="Content Placeholder 2"/>
          <p:cNvSpPr>
            <a:spLocks noGrp="1"/>
          </p:cNvSpPr>
          <p:nvPr>
            <p:ph sz="half" idx="1"/>
          </p:nvPr>
        </p:nvSpPr>
        <p:spPr>
          <a:xfrm>
            <a:off x="121921" y="1560592"/>
            <a:ext cx="4450079" cy="4916408"/>
          </a:xfrm>
        </p:spPr>
        <p:txBody>
          <a:bodyPr>
            <a:normAutofit fontScale="70000" lnSpcReduction="20000"/>
          </a:bodyPr>
          <a:lstStyle/>
          <a:p>
            <a:endParaRPr lang="en-US"/>
          </a:p>
          <a:p>
            <a:endParaRPr lang="en-US"/>
          </a:p>
          <a:p>
            <a:endParaRPr lang="en-US" b="1"/>
          </a:p>
          <a:p>
            <a:pPr marL="0" indent="0">
              <a:buNone/>
            </a:pPr>
            <a:r>
              <a:rPr lang="en-US"/>
              <a:t>We can create the single-cell encoding  formula in polynomial time with a |</a:t>
            </a:r>
            <a:r>
              <a:rPr lang="en-US" i="1"/>
              <a:t>C</a:t>
            </a:r>
            <a:r>
              <a:rPr lang="en-US"/>
              <a:t>|</a:t>
            </a:r>
            <a:r>
              <a:rPr lang="en-US" baseline="30000"/>
              <a:t>2</a:t>
            </a:r>
            <a:r>
              <a:rPr lang="en-US"/>
              <a:t> iteration.</a:t>
            </a:r>
          </a:p>
          <a:p>
            <a:pPr marL="0" indent="0">
              <a:buNone/>
            </a:pPr>
            <a:endParaRPr lang="en-US"/>
          </a:p>
          <a:p>
            <a:pPr marL="0" indent="0">
              <a:buNone/>
            </a:pPr>
            <a:endParaRPr lang="en-US"/>
          </a:p>
          <a:p>
            <a:pPr marL="0" indent="0">
              <a:buNone/>
            </a:pPr>
            <a:endParaRPr lang="en-US"/>
          </a:p>
          <a:p>
            <a:pPr marL="0" indent="0">
              <a:buNone/>
            </a:pPr>
            <a:r>
              <a:rPr lang="en-US"/>
              <a:t>We can create the </a:t>
            </a:r>
            <a:r>
              <a:rPr lang="en-US" i="1"/>
              <a:t>entire</a:t>
            </a:r>
            <a:r>
              <a:rPr lang="en-US"/>
              <a:t> cell formula in polynomial time with an </a:t>
            </a:r>
            <a:r>
              <a:rPr lang="en-US" i="1"/>
              <a:t>n</a:t>
            </a:r>
            <a:r>
              <a:rPr lang="en-US" baseline="30000"/>
              <a:t>2</a:t>
            </a:r>
            <a:r>
              <a:rPr lang="en-US" i="1" baseline="30000"/>
              <a:t>k</a:t>
            </a:r>
            <a:r>
              <a:rPr lang="en-US"/>
              <a:t> iteration around that.</a:t>
            </a:r>
          </a:p>
          <a:p>
            <a:pPr marL="0" indent="0">
              <a:buNone/>
            </a:pPr>
            <a:r>
              <a:rPr lang="en-US"/>
              <a:t>So we can say that </a:t>
            </a:r>
            <a:r>
              <a:rPr lang="en-US" b="1" i="1">
                <a:sym typeface="Symbol" panose="05050102010706020507" pitchFamily="18" charset="2"/>
              </a:rPr>
              <a:t></a:t>
            </a:r>
            <a:r>
              <a:rPr lang="en-US" b="1" baseline="-25000">
                <a:sym typeface="Symbol" panose="05050102010706020507" pitchFamily="18" charset="2"/>
              </a:rPr>
              <a:t>cells</a:t>
            </a:r>
            <a:r>
              <a:rPr lang="en-US" b="1">
                <a:sym typeface="Symbol" panose="05050102010706020507" pitchFamily="18" charset="2"/>
              </a:rPr>
              <a:t> is satisfied by, and only by, a properly encoded tableau, and is created in polynomial time.</a:t>
            </a:r>
            <a:endParaRPr lang="en-US" b="1"/>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28014" y="1560592"/>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i="1">
                                          <a:latin typeface="Cambria Math" panose="02040503050406030204" pitchFamily="18" charset="0"/>
                                        </a:rPr>
                                        <m:t>,</m:t>
                                      </m:r>
                                      <m:r>
                                        <a:rPr lang="en-US" sz="1400" i="1">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i="1">
                                          <a:latin typeface="Cambria Math" panose="02040503050406030204" pitchFamily="18" charset="0"/>
                                          <a:ea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𝑑</m:t>
                                      </m:r>
                                    </m:e>
                                  </m:eqArr>
                                </m:sub>
                                <m:sup/>
                                <m:e>
                                  <m:d>
                                    <m:dPr>
                                      <m:ctrlPr>
                                        <a:rPr lang="en-US" sz="1400" i="1">
                                          <a:latin typeface="Cambria Math" panose="02040503050406030204" pitchFamily="18" charset="0"/>
                                          <a:ea typeface="Cambria Math" panose="02040503050406030204" pitchFamily="18" charset="0"/>
                                        </a:rPr>
                                      </m:ctrlPr>
                                    </m:dPr>
                                    <m:e>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i="1">
                                          <a:latin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r>
                                        <m:rPr>
                                          <m:nor/>
                                        </m:rPr>
                                        <a:rPr lang="en-US" sz="1400">
                                          <a:latin typeface="Cambria Math" panose="02040503050406030204" pitchFamily="18" charset="0"/>
                                          <a:ea typeface="Cambria Math" panose="02040503050406030204" pitchFamily="18" charset="0"/>
                                        </a:rPr>
                                        <m:t> </m:t>
                                      </m:r>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𝑑</m:t>
                                              </m:r>
                                            </m:sub>
                                          </m:sSub>
                                        </m:e>
                                      </m:acc>
                                    </m:e>
                                  </m:d>
                                </m:e>
                              </m:nary>
                            </m:e>
                          </m:d>
                        </m:e>
                      </m:d>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228014" y="1560592"/>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38200" y="3380919"/>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838200" y="3380919"/>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0064967F-E303-A044-A7CE-83F048BA2C1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4879C37A-D5CA-AB42-9741-D93FE013D720}"/>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 name="Slide Number Placeholder 5">
            <a:extLst>
              <a:ext uri="{FF2B5EF4-FFF2-40B4-BE49-F238E27FC236}">
                <a16:creationId xmlns:a16="http://schemas.microsoft.com/office/drawing/2014/main" id="{11D7CD2A-7CB3-EC4E-8927-07524333399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628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77072244"/>
      </p:ext>
    </p:extLst>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1676400"/>
            <a:ext cx="4373879" cy="4876800"/>
          </a:xfrm>
        </p:spPr>
        <p:txBody>
          <a:bodyPr>
            <a:normAutofit/>
          </a:bodyPr>
          <a:lstStyle/>
          <a:p>
            <a:pPr marL="0" indent="0">
              <a:buNone/>
            </a:pPr>
            <a:r>
              <a:rPr lang="en-US" sz="1350"/>
              <a:t>Starting and accepting are (comparatively) easy.  </a:t>
            </a:r>
          </a:p>
          <a:p>
            <a:pPr marL="0" indent="0">
              <a:buNone/>
            </a:pPr>
            <a:r>
              <a:rPr lang="en-US" sz="1350"/>
              <a:t>To start, take the start configuration padded to </a:t>
            </a:r>
            <a:r>
              <a:rPr lang="en-US" sz="1350" i="1" err="1"/>
              <a:t>n</a:t>
            </a:r>
            <a:r>
              <a:rPr lang="en-US" sz="1350" i="1" baseline="30000" err="1"/>
              <a:t>k</a:t>
            </a:r>
            <a:r>
              <a:rPr lang="en-US" sz="1350"/>
              <a:t> length with blanks…</a:t>
            </a:r>
          </a:p>
          <a:p>
            <a:pPr marL="0" indent="0" algn="ctr">
              <a:buNone/>
            </a:pPr>
            <a:r>
              <a:rPr lang="en-US" sz="1350" i="1"/>
              <a:t>S </a:t>
            </a:r>
            <a:r>
              <a:rPr lang="en-US" sz="1350"/>
              <a:t>= #</a:t>
            </a:r>
            <a:r>
              <a:rPr lang="en-US" sz="1350" i="1"/>
              <a:t>q</a:t>
            </a:r>
            <a:r>
              <a:rPr lang="en-US" sz="1350" baseline="-25000"/>
              <a:t>0</a:t>
            </a:r>
            <a:r>
              <a:rPr lang="en-US" sz="1350" i="1"/>
              <a:t>w</a:t>
            </a:r>
            <a:r>
              <a:rPr lang="en-US" sz="1350" baseline="-25000"/>
              <a:t>1</a:t>
            </a:r>
            <a:r>
              <a:rPr lang="en-US" sz="1350" i="1"/>
              <a:t>w</a:t>
            </a:r>
            <a:r>
              <a:rPr lang="en-US" sz="1350" baseline="-25000"/>
              <a:t>2</a:t>
            </a:r>
            <a:r>
              <a:rPr lang="en-US" sz="1350"/>
              <a:t>…</a:t>
            </a:r>
            <a:r>
              <a:rPr lang="en-US" sz="1350" i="1" err="1"/>
              <a:t>w</a:t>
            </a:r>
            <a:r>
              <a:rPr lang="en-US" sz="1350" i="1" baseline="-25000" err="1"/>
              <a:t>n</a:t>
            </a:r>
            <a:r>
              <a:rPr lang="en-US" sz="1350"/>
              <a:t>□…□# so that |</a:t>
            </a:r>
            <a:r>
              <a:rPr lang="en-US" sz="1350" i="1"/>
              <a:t>S</a:t>
            </a:r>
            <a:r>
              <a:rPr lang="en-US" sz="1350"/>
              <a:t>| = </a:t>
            </a:r>
            <a:r>
              <a:rPr lang="en-US" sz="1350" i="1" err="1"/>
              <a:t>n</a:t>
            </a:r>
            <a:r>
              <a:rPr lang="en-US" sz="1350" i="1" baseline="30000" err="1"/>
              <a:t>k</a:t>
            </a:r>
            <a:endParaRPr lang="en-US" sz="1350"/>
          </a:p>
          <a:p>
            <a:pPr marL="0" indent="0">
              <a:buNone/>
            </a:pPr>
            <a:r>
              <a:rPr lang="en-US" sz="1350"/>
              <a:t>…and </a:t>
            </a:r>
            <a:r>
              <a:rPr lang="en-US" sz="1350" b="1"/>
              <a:t>require the first row be equal to the start configuration</a:t>
            </a:r>
            <a:r>
              <a:rPr lang="en-US" sz="1350"/>
              <a:t>:</a:t>
            </a:r>
          </a:p>
          <a:p>
            <a:pPr marL="0" indent="0">
              <a:buNone/>
            </a:pPr>
            <a:endParaRPr lang="en-US" sz="1350"/>
          </a:p>
          <a:p>
            <a:pPr marL="0" indent="0">
              <a:buNone/>
            </a:pPr>
            <a:endParaRPr lang="en-US" sz="1350"/>
          </a:p>
          <a:p>
            <a:pPr marL="0" indent="0" algn="ctr">
              <a:buNone/>
            </a:pPr>
            <a:endParaRPr lang="en-US" sz="1350"/>
          </a:p>
          <a:p>
            <a:pPr marL="0" indent="0" algn="ctr">
              <a:buNone/>
            </a:pPr>
            <a:endParaRPr lang="en-US" sz="1350" i="1"/>
          </a:p>
          <a:p>
            <a:pPr marL="0" indent="0">
              <a:buNone/>
            </a:pPr>
            <a:r>
              <a:rPr lang="en-US" sz="1350"/>
              <a:t>Then to accept, just </a:t>
            </a:r>
            <a:r>
              <a:rPr lang="en-US" sz="1350" b="1"/>
              <a:t>require an accept state somewhere in the tableau.</a:t>
            </a:r>
            <a:endParaRPr lang="en-US" sz="1350"/>
          </a:p>
          <a:p>
            <a:pPr marL="0" indent="0" algn="ctr">
              <a:buNone/>
            </a:pPr>
            <a:endParaRPr lang="en-US" sz="1350" i="1"/>
          </a:p>
          <a:p>
            <a:pPr marL="0" indent="0" algn="ctr">
              <a:buNone/>
            </a:pPr>
            <a:endParaRPr lang="en-US" sz="1350"/>
          </a:p>
          <a:p>
            <a:pPr marL="0" indent="0">
              <a:buNone/>
            </a:pPr>
            <a:endParaRPr lang="en-US" sz="1350"/>
          </a:p>
          <a:p>
            <a:pPr marL="0" indent="0">
              <a:buNone/>
            </a:pPr>
            <a:endParaRPr lang="en-US" sz="1350" b="1"/>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673499" y="3053356"/>
                <a:ext cx="3331679" cy="106144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73499" y="3053356"/>
                <a:ext cx="3331679" cy="106144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43022" y="4724400"/>
                <a:ext cx="3547978" cy="106144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43022" y="4724400"/>
                <a:ext cx="3547978" cy="1061444"/>
              </a:xfrm>
              <a:prstGeom prst="rect">
                <a:avLst/>
              </a:prstGeom>
              <a:blipFill>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8F7B9541-A0E2-5D4B-8ECA-2E0CA85C2322}" type="datetime1">
              <a:rPr lang="en-US" smtClean="0"/>
              <a:t>4/7/19</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629</a:t>
            </a:fld>
            <a:endParaRPr lang="en-US"/>
          </a:p>
        </p:txBody>
      </p:sp>
    </p:spTree>
    <p:extLst>
      <p:ext uri="{BB962C8B-B14F-4D97-AF65-F5344CB8AC3E}">
        <p14:creationId xmlns:p14="http://schemas.microsoft.com/office/powerpoint/2010/main" val="1374458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NFA Transitions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an NFA, A = (Q,Σ,δ,q</a:t>
            </a:r>
            <a:r>
              <a:rPr lang="en-US" sz="2400" baseline="-25000">
                <a:latin typeface="Arial" charset="0"/>
                <a:ea typeface="MS PGothic" charset="0"/>
              </a:rPr>
              <a:t>0</a:t>
            </a:r>
            <a:r>
              <a:rPr lang="en-US" sz="2400">
                <a:latin typeface="Arial" charset="0"/>
                <a:ea typeface="MS PGothic" charset="0"/>
              </a:rPr>
              <a:t>,F), we can define the reflexive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a:latin typeface="Arial" charset="0"/>
                <a:ea typeface="MS PGothic" charset="0"/>
              </a:rPr>
              <a:t>*:P(Q)×</a:t>
            </a:r>
            <a:r>
              <a:rPr lang="en-US" sz="2400" err="1">
                <a:latin typeface="Arial" charset="0"/>
                <a:ea typeface="MS PGothic" charset="0"/>
              </a:rPr>
              <a:t>Σ</a:t>
            </a:r>
            <a:r>
              <a:rPr lang="en-US" sz="2400">
                <a:latin typeface="Arial" charset="0"/>
                <a:ea typeface="MS PGothic" charset="0"/>
              </a:rPr>
              <a:t>* → P(Q), by</a:t>
            </a:r>
          </a:p>
          <a:p>
            <a:pPr lvl="1" eaLnBrk="1" hangingPunct="1"/>
            <a:r>
              <a:rPr lang="en-US" sz="2000">
                <a:latin typeface="Symbol" charset="2"/>
                <a:ea typeface="Symbol" charset="2"/>
                <a:cs typeface="Symbol" charset="2"/>
              </a:rPr>
              <a:t>l</a:t>
            </a:r>
            <a:r>
              <a:rPr lang="en-US" sz="2000"/>
              <a:t>-Closure</a:t>
            </a:r>
            <a:r>
              <a:rPr lang="en-US" sz="2000">
                <a:latin typeface="Arial" charset="0"/>
                <a:ea typeface="MS PGothic" charset="0"/>
              </a:rPr>
              <a:t>(S)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latin typeface="Symbol" charset="2"/>
                <a:ea typeface="Symbol" charset="2"/>
                <a:cs typeface="Symbol" charset="2"/>
              </a:rPr>
              <a:t>l</a:t>
            </a:r>
            <a:r>
              <a:rPr lang="en-US" sz="2000">
                <a:latin typeface="Arial" charset="0"/>
                <a:ea typeface="MS PGothic" charset="0"/>
              </a:rPr>
              <a:t>)}, S ∈ P(Q) – extended </a:t>
            </a:r>
            <a:r>
              <a:rPr lang="en-US" sz="2000" err="1">
                <a:latin typeface="Arial" charset="0"/>
                <a:ea typeface="MS PGothic" charset="0"/>
              </a:rPr>
              <a:t>δ</a:t>
            </a:r>
            <a:endParaRPr lang="en-US" sz="2000">
              <a:latin typeface="Arial" charset="0"/>
              <a:ea typeface="MS PGothic" charset="0"/>
            </a:endParaRP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latin typeface="Symbol" charset="2"/>
                <a:ea typeface="Symbol" charset="2"/>
                <a:cs typeface="Symbol" charset="2"/>
              </a:rPr>
              <a:t>l</a:t>
            </a:r>
            <a:r>
              <a:rPr lang="en-US" sz="2000">
                <a:latin typeface="Arial" charset="0"/>
                <a:ea typeface="MS PGothic" charset="0"/>
              </a:rPr>
              <a:t>) = </a:t>
            </a:r>
            <a:r>
              <a:rPr lang="en-US" sz="2000">
                <a:latin typeface="Symbol" charset="2"/>
                <a:ea typeface="Symbol" charset="2"/>
                <a:cs typeface="Symbol" charset="2"/>
              </a:rPr>
              <a:t>l</a:t>
            </a:r>
            <a:r>
              <a:rPr lang="en-US" sz="2000"/>
              <a:t>-Closure</a:t>
            </a:r>
            <a:r>
              <a:rPr lang="en-US" sz="2000">
                <a:latin typeface="Arial" charset="0"/>
                <a:ea typeface="MS PGothic" charset="0"/>
              </a:rPr>
              <a:t>(S) </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ea typeface="Symbol" charset="2"/>
                <a:cs typeface="Symbol" charset="2"/>
              </a:rPr>
              <a:t>ax</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a:latin typeface="Symbol" charset="2"/>
                <a:ea typeface="Symbol" charset="2"/>
                <a:cs typeface="Symbol" charset="2"/>
              </a:rPr>
              <a:t>l</a:t>
            </a:r>
            <a:r>
              <a:rPr lang="en-US" sz="2000"/>
              <a:t>-Closure(</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ea typeface="Symbol" charset="2"/>
                <a:cs typeface="Symbol" charset="2"/>
              </a:rPr>
              <a:t>a</a:t>
            </a:r>
            <a:r>
              <a:rPr lang="en-US" sz="2000">
                <a:latin typeface="Arial" charset="0"/>
                <a:ea typeface="MS PGothic" charset="0"/>
              </a:rPr>
              <a:t>),x)), where a ∈ </a:t>
            </a:r>
            <a:r>
              <a:rPr lang="en-US" sz="2000" err="1">
                <a:latin typeface="Arial" charset="0"/>
                <a:ea typeface="MS PGothic" charset="0"/>
              </a:rPr>
              <a:t>Σ</a:t>
            </a:r>
            <a:r>
              <a:rPr lang="en-US" sz="2000">
                <a:latin typeface="Arial" charset="0"/>
                <a:ea typeface="MS PGothic" charset="0"/>
              </a:rPr>
              <a:t> and x ∈ </a:t>
            </a:r>
            <a:r>
              <a:rPr lang="en-US" sz="2000" err="1">
                <a:latin typeface="Arial" charset="0"/>
                <a:ea typeface="MS PGothic" charset="0"/>
              </a:rPr>
              <a:t>Σ</a:t>
            </a:r>
            <a:r>
              <a:rPr lang="en-US" sz="2000">
                <a:latin typeface="Arial" charset="0"/>
                <a:ea typeface="MS PGothic" charset="0"/>
              </a:rPr>
              <a:t>*</a:t>
            </a:r>
          </a:p>
          <a:p>
            <a:pPr lvl="2" eaLnBrk="1" hangingPunct="1"/>
            <a:r>
              <a:rPr lang="en-US" sz="1600">
                <a:latin typeface="Arial" charset="0"/>
                <a:ea typeface="MS PGothic" charset="0"/>
              </a:rPr>
              <a:t>Note that </a:t>
            </a:r>
            <a:r>
              <a:rPr lang="en-US" sz="1600" err="1">
                <a:latin typeface="Arial" charset="0"/>
                <a:ea typeface="MS PGothic" charset="0"/>
              </a:rPr>
              <a:t>δ</a:t>
            </a:r>
            <a:r>
              <a:rPr lang="en-US" sz="1600">
                <a:latin typeface="Arial" charset="0"/>
                <a:ea typeface="MS PGothic" charset="0"/>
              </a:rPr>
              <a:t>*(</a:t>
            </a:r>
            <a:r>
              <a:rPr lang="en-US" sz="1600" err="1">
                <a:latin typeface="Arial" charset="0"/>
                <a:ea typeface="MS PGothic" charset="0"/>
              </a:rPr>
              <a:t>S,</a:t>
            </a:r>
            <a:r>
              <a:rPr lang="en-US" sz="1600" err="1">
                <a:ea typeface="Symbol" charset="2"/>
                <a:cs typeface="Symbol" charset="2"/>
              </a:rPr>
              <a:t>ax</a:t>
            </a:r>
            <a:r>
              <a:rPr lang="en-US" sz="1600">
                <a:latin typeface="Arial" charset="0"/>
                <a:ea typeface="MS PGothic" charset="0"/>
              </a:rPr>
              <a:t>) = ∪</a:t>
            </a:r>
            <a:r>
              <a:rPr lang="en-US" sz="1600" baseline="-25000" err="1">
                <a:latin typeface="Arial" charset="0"/>
                <a:ea typeface="MS PGothic" charset="0"/>
              </a:rPr>
              <a:t>q∈S</a:t>
            </a:r>
            <a:r>
              <a:rPr lang="en-US" sz="1600" baseline="-25000">
                <a:latin typeface="Arial" charset="0"/>
                <a:ea typeface="MS PGothic" charset="0"/>
              </a:rPr>
              <a:t> </a:t>
            </a:r>
            <a:r>
              <a:rPr lang="en-US" sz="1600">
                <a:latin typeface="Arial" charset="0"/>
                <a:ea typeface="MS PGothic" charset="0"/>
              </a:rPr>
              <a:t>∪</a:t>
            </a:r>
            <a:r>
              <a:rPr lang="en-US" sz="1600" baseline="-25000" err="1">
                <a:latin typeface="Arial" charset="0"/>
                <a:ea typeface="MS PGothic" charset="0"/>
              </a:rPr>
              <a:t>p∈</a:t>
            </a:r>
            <a:r>
              <a:rPr lang="en-US" sz="1600" baseline="-25000" err="1">
                <a:latin typeface="Symbol" charset="2"/>
                <a:ea typeface="Symbol" charset="2"/>
                <a:cs typeface="Symbol" charset="2"/>
              </a:rPr>
              <a:t>l</a:t>
            </a:r>
            <a:r>
              <a:rPr lang="en-US" sz="1600" baseline="-25000" err="1"/>
              <a:t>-Closure</a:t>
            </a:r>
            <a:r>
              <a:rPr lang="en-US" sz="1600" baseline="-25000"/>
              <a:t>(</a:t>
            </a:r>
            <a:r>
              <a:rPr lang="en-US" sz="1600" baseline="-25000" err="1">
                <a:latin typeface="Arial" charset="0"/>
                <a:ea typeface="MS PGothic" charset="0"/>
              </a:rPr>
              <a:t>δ</a:t>
            </a:r>
            <a:r>
              <a:rPr lang="en-US" sz="1600" baseline="-25000">
                <a:latin typeface="Arial" charset="0"/>
                <a:ea typeface="MS PGothic" charset="0"/>
              </a:rPr>
              <a:t>(</a:t>
            </a:r>
            <a:r>
              <a:rPr lang="en-US" sz="1600" baseline="-25000" err="1">
                <a:latin typeface="Arial" charset="0"/>
                <a:ea typeface="MS PGothic" charset="0"/>
              </a:rPr>
              <a:t>q,</a:t>
            </a:r>
            <a:r>
              <a:rPr lang="en-US" sz="1600" baseline="-25000" err="1">
                <a:ea typeface="Symbol" charset="2"/>
                <a:cs typeface="Symbol" charset="2"/>
              </a:rPr>
              <a:t>a</a:t>
            </a:r>
            <a:r>
              <a:rPr lang="en-US" sz="1600" baseline="-25000">
                <a:latin typeface="Arial" charset="0"/>
                <a:ea typeface="MS PGothic" charset="0"/>
              </a:rPr>
              <a:t>)) </a:t>
            </a:r>
            <a:r>
              <a:rPr lang="en-US" sz="1600" err="1">
                <a:latin typeface="Arial" charset="0"/>
                <a:ea typeface="MS PGothic" charset="0"/>
              </a:rPr>
              <a:t>δ</a:t>
            </a:r>
            <a:r>
              <a:rPr lang="en-US" sz="1600">
                <a:latin typeface="Arial" charset="0"/>
                <a:ea typeface="MS PGothic" charset="0"/>
              </a:rPr>
              <a:t>*(</a:t>
            </a:r>
            <a:r>
              <a:rPr lang="en-US" sz="1600" err="1">
                <a:latin typeface="Arial" charset="0"/>
                <a:ea typeface="MS PGothic" charset="0"/>
              </a:rPr>
              <a:t>p,x</a:t>
            </a:r>
            <a:r>
              <a:rPr lang="en-US" sz="1600">
                <a:latin typeface="Arial" charset="0"/>
                <a:ea typeface="MS PGothic" charset="0"/>
              </a:rPr>
              <a:t>), where a ∈ </a:t>
            </a:r>
            <a:r>
              <a:rPr lang="en-US" sz="1600" err="1">
                <a:latin typeface="Arial" charset="0"/>
                <a:ea typeface="MS PGothic" charset="0"/>
              </a:rPr>
              <a:t>Σ</a:t>
            </a:r>
            <a:r>
              <a:rPr lang="en-US" sz="1600">
                <a:latin typeface="Arial" charset="0"/>
                <a:ea typeface="MS PGothic" charset="0"/>
              </a:rPr>
              <a:t> and x ∈ </a:t>
            </a:r>
            <a:r>
              <a:rPr lang="en-US" sz="1600" err="1">
                <a:latin typeface="Arial" charset="0"/>
                <a:ea typeface="MS PGothic" charset="0"/>
              </a:rPr>
              <a:t>Σ</a:t>
            </a:r>
            <a:r>
              <a:rPr lang="en-US" sz="1600">
                <a:latin typeface="Arial" charset="0"/>
                <a:ea typeface="MS PGothic" charset="0"/>
              </a:rPr>
              <a:t>*</a:t>
            </a:r>
            <a:endParaRPr lang="en-US" sz="1600">
              <a:latin typeface="Symbol" charset="2"/>
              <a:ea typeface="Symbol" charset="2"/>
              <a:cs typeface="Symbol" charset="2"/>
            </a:endParaRPr>
          </a:p>
          <a:p>
            <a:pPr eaLnBrk="1" hangingPunct="1"/>
            <a:r>
              <a:rPr lang="en-US" sz="2400">
                <a:ea typeface="Symbol" charset="2"/>
                <a:cs typeface="Symbol" charset="2"/>
              </a:rPr>
              <a:t>We also define the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baseline="30000">
                <a:latin typeface="Arial" charset="0"/>
                <a:ea typeface="MS PGothic" charset="0"/>
              </a:rPr>
              <a:t>+</a:t>
            </a:r>
            <a:r>
              <a:rPr lang="en-US" sz="2400">
                <a:latin typeface="Arial" charset="0"/>
                <a:ea typeface="MS PGothic" charset="0"/>
              </a:rPr>
              <a:t>, by</a:t>
            </a:r>
          </a:p>
          <a:p>
            <a:pPr lvl="1" eaLnBrk="1" hangingPunct="1"/>
            <a:r>
              <a:rPr lang="en-US" sz="2000" err="1">
                <a:latin typeface="Arial" charset="0"/>
                <a:ea typeface="MS PGothic" charset="0"/>
              </a:rPr>
              <a:t>δ</a:t>
            </a:r>
            <a:r>
              <a:rPr lang="en-US" sz="2000" baseline="30000">
                <a:latin typeface="Arial" charset="0"/>
                <a:ea typeface="MS PGothic" charset="0"/>
              </a:rPr>
              <a:t>+</a:t>
            </a:r>
            <a:r>
              <a:rPr lang="en-US" sz="2000">
                <a:latin typeface="Arial" charset="0"/>
                <a:ea typeface="MS PGothic" charset="0"/>
              </a:rPr>
              <a:t>(</a:t>
            </a:r>
            <a:r>
              <a:rPr lang="en-US" sz="2000" err="1">
                <a:latin typeface="Arial" charset="0"/>
                <a:ea typeface="MS PGothic" charset="0"/>
              </a:rPr>
              <a:t>S,w</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ea typeface="Symbol" charset="2"/>
                <a:cs typeface="Symbol" charset="2"/>
              </a:rPr>
              <a:t>w</a:t>
            </a:r>
            <a:r>
              <a:rPr lang="en-US" sz="2000">
                <a:latin typeface="Arial" charset="0"/>
                <a:ea typeface="MS PGothic" charset="0"/>
              </a:rPr>
              <a:t>)  when |w|&gt;0 or, equivalently, w ∈ </a:t>
            </a:r>
            <a:r>
              <a:rPr lang="en-US" sz="2000" err="1">
                <a:latin typeface="Arial" charset="0"/>
                <a:ea typeface="MS PGothic" charset="0"/>
              </a:rPr>
              <a:t>Σ</a:t>
            </a:r>
            <a:r>
              <a:rPr lang="en-US" sz="2000" baseline="30000">
                <a:latin typeface="Arial" charset="0"/>
                <a:ea typeface="MS PGothic" charset="0"/>
              </a:rPr>
              <a:t>+</a:t>
            </a:r>
          </a:p>
          <a:p>
            <a:pPr eaLnBrk="1" hangingPunct="1"/>
            <a:r>
              <a:rPr lang="en-US" sz="2400">
                <a:ea typeface="MS PGothic" charset="0"/>
              </a:rPr>
              <a:t>The function </a:t>
            </a:r>
            <a:r>
              <a:rPr lang="en-US" sz="2400" err="1">
                <a:latin typeface="Arial" charset="0"/>
                <a:ea typeface="MS PGothic" charset="0"/>
              </a:rPr>
              <a:t>δ</a:t>
            </a:r>
            <a:r>
              <a:rPr lang="en-US" sz="2400">
                <a:latin typeface="Arial" charset="0"/>
                <a:ea typeface="MS PGothic" charset="0"/>
              </a:rPr>
              <a:t>* describes every “possible” step of computation by the non-deterministic automaton starting in some state until it runs out of characters to read</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72B5738-88E3-0344-B8E0-2F0F1385C3B7}" type="datetime1">
              <a:rPr lang="en-US" smtClean="0"/>
              <a:t>4/7/19</a:t>
            </a:fld>
            <a:endParaRPr lang="en-US"/>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63</a:t>
            </a:fld>
            <a:endParaRPr lang="en-US"/>
          </a:p>
        </p:txBody>
      </p:sp>
      <p:sp>
        <p:nvSpPr>
          <p:cNvPr id="7" name="Footer Placeholder 4">
            <a:extLst>
              <a:ext uri="{FF2B5EF4-FFF2-40B4-BE49-F238E27FC236}">
                <a16:creationId xmlns:a16="http://schemas.microsoft.com/office/drawing/2014/main" id="{378CF732-3645-2440-82A0-4E873E449FA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87415536"/>
      </p:ext>
    </p:extLst>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2393950"/>
            <a:ext cx="4373879" cy="3625850"/>
          </a:xfrm>
        </p:spPr>
        <p:txBody>
          <a:bodyPr>
            <a:noAutofit/>
          </a:bodyPr>
          <a:lstStyle/>
          <a:p>
            <a:pPr marL="0" indent="0">
              <a:buNone/>
            </a:pPr>
            <a:r>
              <a:rPr lang="en-US" sz="1800"/>
              <a:t>We can generate the start and accept formulas in </a:t>
            </a:r>
            <a:r>
              <a:rPr lang="en-US" sz="1800" i="1" err="1"/>
              <a:t>n</a:t>
            </a:r>
            <a:r>
              <a:rPr lang="en-US" sz="1800" i="1" baseline="30000" err="1"/>
              <a:t>k</a:t>
            </a:r>
            <a:r>
              <a:rPr lang="en-US" sz="1800" i="1"/>
              <a:t> </a:t>
            </a:r>
            <a:r>
              <a:rPr lang="en-US" sz="1800"/>
              <a:t>and (</a:t>
            </a:r>
            <a:r>
              <a:rPr lang="en-US" sz="1800" i="1" err="1"/>
              <a:t>n</a:t>
            </a:r>
            <a:r>
              <a:rPr lang="en-US" sz="1800" i="1" baseline="30000" err="1"/>
              <a:t>k</a:t>
            </a:r>
            <a:r>
              <a:rPr lang="en-US" sz="1800"/>
              <a:t>)</a:t>
            </a:r>
            <a:r>
              <a:rPr lang="en-US" sz="1800" baseline="30000"/>
              <a:t>2</a:t>
            </a:r>
            <a:r>
              <a:rPr lang="en-US" sz="1800"/>
              <a:t> time, both polynomial.</a:t>
            </a:r>
          </a:p>
          <a:p>
            <a:pPr marL="0" indent="0">
              <a:buNone/>
            </a:pPr>
            <a:r>
              <a:rPr lang="en-US" sz="1800"/>
              <a:t>So now we can say that:</a:t>
            </a:r>
          </a:p>
          <a:p>
            <a:pPr marL="0" indent="0">
              <a:buNone/>
            </a:pPr>
            <a:r>
              <a:rPr lang="en-US" sz="1800" b="1" i="1">
                <a:sym typeface="Symbol" panose="05050102010706020507" pitchFamily="18" charset="2"/>
              </a:rPr>
              <a:t></a:t>
            </a:r>
            <a:r>
              <a:rPr lang="en-US" sz="1800" b="1" baseline="-25000">
                <a:sym typeface="Symbol" panose="05050102010706020507" pitchFamily="18" charset="2"/>
              </a:rPr>
              <a:t>start</a:t>
            </a:r>
            <a:r>
              <a:rPr lang="en-US" sz="1800" b="1">
                <a:sym typeface="Symbol" panose="05050102010706020507" pitchFamily="18" charset="2"/>
              </a:rPr>
              <a:t> is satisfied by, and only by, a tableau with the starting configuration of </a:t>
            </a:r>
            <a:r>
              <a:rPr lang="en-US" sz="1800" b="1" i="1">
                <a:sym typeface="Symbol" panose="05050102010706020507" pitchFamily="18" charset="2"/>
              </a:rPr>
              <a:t>M</a:t>
            </a:r>
            <a:r>
              <a:rPr lang="en-US" sz="1800" b="1">
                <a:sym typeface="Symbol" panose="05050102010706020507" pitchFamily="18" charset="2"/>
              </a:rPr>
              <a:t> on </a:t>
            </a:r>
            <a:r>
              <a:rPr lang="en-US" sz="1800" b="1" i="1">
                <a:sym typeface="Symbol" panose="05050102010706020507" pitchFamily="18" charset="2"/>
              </a:rPr>
              <a:t>w</a:t>
            </a:r>
            <a:r>
              <a:rPr lang="en-US" sz="1800" b="1">
                <a:sym typeface="Symbol" panose="05050102010706020507" pitchFamily="18" charset="2"/>
              </a:rPr>
              <a:t> encoded as its first row, and is created in polynomial time.</a:t>
            </a:r>
            <a:endParaRPr lang="en-US" sz="1800">
              <a:sym typeface="Symbol" panose="05050102010706020507" pitchFamily="18" charset="2"/>
            </a:endParaRPr>
          </a:p>
          <a:p>
            <a:pPr marL="0" indent="0" algn="ctr">
              <a:buNone/>
            </a:pPr>
            <a:r>
              <a:rPr lang="en-US" sz="1800">
                <a:sym typeface="Symbol" panose="05050102010706020507" pitchFamily="18" charset="2"/>
              </a:rPr>
              <a:t>…and…</a:t>
            </a:r>
            <a:r>
              <a:rPr lang="en-US" sz="1800" b="1">
                <a:sym typeface="Symbol" panose="05050102010706020507" pitchFamily="18" charset="2"/>
              </a:rPr>
              <a:t> </a:t>
            </a:r>
          </a:p>
          <a:p>
            <a:pPr marL="0" indent="0">
              <a:buNone/>
            </a:pPr>
            <a:r>
              <a:rPr lang="en-US" sz="1800" b="1" i="1">
                <a:sym typeface="Symbol" panose="05050102010706020507" pitchFamily="18" charset="2"/>
              </a:rPr>
              <a:t></a:t>
            </a:r>
            <a:r>
              <a:rPr lang="en-US" sz="1800" b="1" baseline="-25000">
                <a:sym typeface="Symbol" panose="05050102010706020507" pitchFamily="18" charset="2"/>
              </a:rPr>
              <a:t>accept</a:t>
            </a:r>
            <a:r>
              <a:rPr lang="en-US" sz="1800" b="1">
                <a:sym typeface="Symbol" panose="05050102010706020507" pitchFamily="18" charset="2"/>
              </a:rPr>
              <a:t> is satisfied by, and only by, a tableau encoding an accepting configuration as one of its rows, and is created in polynomial time.</a:t>
            </a:r>
            <a:endParaRPr lang="en-US" sz="1800">
              <a:sym typeface="Symbol" panose="05050102010706020507" pitchFamily="18" charset="2"/>
            </a:endParaRPr>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z</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z</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73180" y="1147121"/>
                <a:ext cx="3308220" cy="106144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73180" y="1147121"/>
                <a:ext cx="3308220" cy="106144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502832" y="1241676"/>
                <a:ext cx="3863930" cy="106144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502832" y="1241676"/>
                <a:ext cx="3863930" cy="1061444"/>
              </a:xfrm>
              <a:prstGeom prst="rect">
                <a:avLst/>
              </a:prstGeom>
              <a:blipFill>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B1B90F2A-9621-1249-9DE0-393543B3196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5D69051C-C11E-954B-A7EA-77CD09F5B842}"/>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 name="Slide Number Placeholder 5">
            <a:extLst>
              <a:ext uri="{FF2B5EF4-FFF2-40B4-BE49-F238E27FC236}">
                <a16:creationId xmlns:a16="http://schemas.microsoft.com/office/drawing/2014/main" id="{3E17D069-33C4-B546-BF53-8C699110B1B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630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7819501"/>
      </p:ext>
    </p:extLst>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226423" y="2222671"/>
            <a:ext cx="4312920" cy="3359150"/>
          </a:xfrm>
        </p:spPr>
        <p:txBody>
          <a:bodyPr>
            <a:noAutofit/>
          </a:bodyPr>
          <a:lstStyle/>
          <a:p>
            <a:pPr marL="0" indent="0">
              <a:buNone/>
            </a:pPr>
            <a:r>
              <a:rPr lang="en-US" sz="1600" dirty="0"/>
              <a:t>Now, for transitions.  </a:t>
            </a:r>
            <a:r>
              <a:rPr lang="en-US" sz="1600" dirty="0">
                <a:sym typeface="Symbol" panose="05050102010706020507" pitchFamily="18" charset="2"/>
              </a:rPr>
              <a:t>Recall the discussions we had about ID changes being limited to three characters or six, when looking at transitions..</a:t>
            </a:r>
          </a:p>
          <a:p>
            <a:pPr marL="457200" lvl="1" indent="0">
              <a:buNone/>
            </a:pPr>
            <a:r>
              <a:rPr lang="en-US" sz="1400" dirty="0">
                <a:sym typeface="Symbol" panose="05050102010706020507" pitchFamily="18" charset="2"/>
              </a:rPr>
              <a:t>A given 2x3 </a:t>
            </a:r>
            <a:r>
              <a:rPr lang="en-US" sz="1400" b="1" dirty="0">
                <a:sym typeface="Symbol" panose="05050102010706020507" pitchFamily="18" charset="2"/>
              </a:rPr>
              <a:t>window</a:t>
            </a:r>
            <a:r>
              <a:rPr lang="en-US" sz="1400" dirty="0">
                <a:sym typeface="Symbol" panose="05050102010706020507" pitchFamily="18" charset="2"/>
              </a:rPr>
              <a:t> is </a:t>
            </a:r>
            <a:r>
              <a:rPr lang="en-US" sz="1400" b="1" dirty="0">
                <a:sym typeface="Symbol" panose="05050102010706020507" pitchFamily="18" charset="2"/>
              </a:rPr>
              <a:t>legal</a:t>
            </a:r>
            <a:r>
              <a:rPr lang="en-US" sz="1400" dirty="0">
                <a:sym typeface="Symbol" panose="05050102010706020507" pitchFamily="18" charset="2"/>
              </a:rPr>
              <a:t> if it does not violate our machine’s transition function.</a:t>
            </a:r>
          </a:p>
          <a:p>
            <a:pPr marL="457200" lvl="1" indent="0">
              <a:buNone/>
            </a:pPr>
            <a:r>
              <a:rPr lang="en-US" sz="1400" dirty="0">
                <a:sym typeface="Symbol" panose="05050102010706020507" pitchFamily="18" charset="2"/>
              </a:rPr>
              <a:t>Given the linear sets of states and tape symbols, and the finite size of 2x3 windows, we can make a </a:t>
            </a:r>
            <a:r>
              <a:rPr lang="en-US" sz="1400" b="1" dirty="0">
                <a:sym typeface="Symbol" panose="05050102010706020507" pitchFamily="18" charset="2"/>
              </a:rPr>
              <a:t>polynomial-sized set of all legal windows</a:t>
            </a:r>
            <a:r>
              <a:rPr lang="en-US" sz="1400" dirty="0">
                <a:sym typeface="Symbol" panose="05050102010706020507" pitchFamily="18" charset="2"/>
              </a:rPr>
              <a:t>.</a:t>
            </a:r>
            <a:endParaRPr lang="en-US" sz="1400" b="1" dirty="0">
              <a:sym typeface="Symbol" panose="05050102010706020507" pitchFamily="18" charset="2"/>
            </a:endParaRPr>
          </a:p>
          <a:p>
            <a:pPr marL="0" indent="0">
              <a:buNone/>
            </a:pPr>
            <a:r>
              <a:rPr lang="en-US" sz="1600" dirty="0">
                <a:sym typeface="Symbol" panose="05050102010706020507" pitchFamily="18" charset="2"/>
              </a:rPr>
              <a:t>Let a sequence </a:t>
            </a:r>
            <a:r>
              <a:rPr lang="en-US" sz="1600" i="1" dirty="0">
                <a:sym typeface="Symbol" panose="05050102010706020507" pitchFamily="18" charset="2"/>
              </a:rPr>
              <a:t>A </a:t>
            </a:r>
            <a:r>
              <a:rPr lang="en-US" sz="1600" dirty="0">
                <a:sym typeface="Symbol" panose="05050102010706020507" pitchFamily="18" charset="2"/>
              </a:rPr>
              <a:t>=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 </a:t>
            </a:r>
            <a:r>
              <a:rPr lang="en-US" sz="1600" i="1" dirty="0">
                <a:sym typeface="Symbol" panose="05050102010706020507" pitchFamily="18" charset="2"/>
              </a:rPr>
              <a:t>a</a:t>
            </a:r>
            <a:r>
              <a:rPr lang="en-US" sz="1600" baseline="-25000" dirty="0">
                <a:sym typeface="Symbol" panose="05050102010706020507" pitchFamily="18" charset="2"/>
              </a:rPr>
              <a:t>6</a:t>
            </a:r>
            <a:r>
              <a:rPr lang="en-US" sz="1600" dirty="0">
                <a:sym typeface="Symbol" panose="05050102010706020507" pitchFamily="18" charset="2"/>
              </a:rPr>
              <a:t>) be a 2x3 window, with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the top left cell, </a:t>
            </a:r>
            <a:r>
              <a:rPr lang="en-US" sz="1600" i="1" dirty="0">
                <a:sym typeface="Symbol" panose="05050102010706020507" pitchFamily="18" charset="2"/>
              </a:rPr>
              <a:t>a</a:t>
            </a:r>
            <a:r>
              <a:rPr lang="en-US" sz="1600" baseline="-25000" dirty="0">
                <a:sym typeface="Symbol" panose="05050102010706020507" pitchFamily="18" charset="2"/>
              </a:rPr>
              <a:t>2</a:t>
            </a:r>
            <a:r>
              <a:rPr lang="en-US" sz="1600" dirty="0">
                <a:sym typeface="Symbol" panose="05050102010706020507" pitchFamily="18" charset="2"/>
              </a:rPr>
              <a:t> the top middle, etc.</a:t>
            </a:r>
          </a:p>
          <a:p>
            <a:pPr marL="457200" lvl="1" indent="0">
              <a:buNone/>
            </a:pPr>
            <a:r>
              <a:rPr lang="en-US" sz="1400" dirty="0">
                <a:sym typeface="Symbol" panose="05050102010706020507" pitchFamily="18" charset="2"/>
              </a:rPr>
              <a:t>We say that </a:t>
            </a:r>
            <a:r>
              <a:rPr lang="en-US" sz="1400" b="1" i="1" dirty="0">
                <a:sym typeface="Symbol" panose="05050102010706020507" pitchFamily="18" charset="2"/>
              </a:rPr>
              <a:t>A</a:t>
            </a:r>
            <a:r>
              <a:rPr lang="en-US" sz="1400" b="1" dirty="0">
                <a:sym typeface="Symbol" panose="05050102010706020507" pitchFamily="18" charset="2"/>
              </a:rPr>
              <a:t> is </a:t>
            </a:r>
            <a:r>
              <a:rPr lang="en-US" sz="1400" b="1" i="1" dirty="0">
                <a:sym typeface="Symbol" panose="05050102010706020507" pitchFamily="18" charset="2"/>
              </a:rPr>
              <a:t>legal </a:t>
            </a:r>
            <a:r>
              <a:rPr lang="en-US" sz="1400" dirty="0">
                <a:sym typeface="Symbol" panose="05050102010706020507" pitchFamily="18" charset="2"/>
              </a:rPr>
              <a:t>if it </a:t>
            </a:r>
            <a:r>
              <a:rPr lang="en-US" sz="1400" b="1" dirty="0">
                <a:sym typeface="Symbol" panose="05050102010706020507" pitchFamily="18" charset="2"/>
              </a:rPr>
              <a:t>represents a legal window</a:t>
            </a:r>
            <a:r>
              <a:rPr lang="en-US" sz="1400" dirty="0">
                <a:sym typeface="Symbol" panose="05050102010706020507" pitchFamily="18" charset="2"/>
              </a:rPr>
              <a:t>. Here we have </a:t>
            </a:r>
            <a:r>
              <a:rPr lang="en-US" sz="1400" b="1" dirty="0">
                <a:sym typeface="Symbol" panose="05050102010706020507" pitchFamily="18" charset="2"/>
              </a:rPr>
              <a:t>q</a:t>
            </a:r>
            <a:r>
              <a:rPr lang="en-US" sz="1400" b="1" baseline="-25000" dirty="0">
                <a:sym typeface="Symbol" panose="05050102010706020507" pitchFamily="18" charset="2"/>
              </a:rPr>
              <a:t>0</a:t>
            </a:r>
            <a:r>
              <a:rPr lang="en-US" sz="1400" b="1" dirty="0">
                <a:sym typeface="Symbol" panose="05050102010706020507" pitchFamily="18" charset="2"/>
              </a:rPr>
              <a:t> a R q</a:t>
            </a:r>
            <a:r>
              <a:rPr lang="en-US" sz="1400" b="1" baseline="-25000" dirty="0">
                <a:sym typeface="Symbol" panose="05050102010706020507" pitchFamily="18" charset="2"/>
              </a:rPr>
              <a:t>1</a:t>
            </a:r>
          </a:p>
          <a:p>
            <a:endParaRPr lang="en-US" sz="1600" dirty="0"/>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p:sp>
        <p:nvSpPr>
          <p:cNvPr id="8" name="Date Placeholder 3">
            <a:extLst>
              <a:ext uri="{FF2B5EF4-FFF2-40B4-BE49-F238E27FC236}">
                <a16:creationId xmlns:a16="http://schemas.microsoft.com/office/drawing/2014/main" id="{4C1DAF68-7487-8640-950C-CC16B3E51F2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6D422CF1-03F7-4848-A495-B0944E14C17C}"/>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 name="Slide Number Placeholder 5">
            <a:extLst>
              <a:ext uri="{FF2B5EF4-FFF2-40B4-BE49-F238E27FC236}">
                <a16:creationId xmlns:a16="http://schemas.microsoft.com/office/drawing/2014/main" id="{199DC832-67DF-4B46-8F73-348ED0AC4EB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631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83192891"/>
      </p:ext>
    </p:extLst>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121921" y="1600200"/>
            <a:ext cx="4450079" cy="3359150"/>
          </a:xfrm>
        </p:spPr>
        <p:txBody>
          <a:bodyPr>
            <a:noAutofit/>
          </a:bodyPr>
          <a:lstStyle/>
          <a:p>
            <a:pPr marL="457200" lvl="1" indent="0">
              <a:buNone/>
            </a:pPr>
            <a:r>
              <a:rPr lang="en-US" sz="1400">
                <a:sym typeface="Symbol" panose="05050102010706020507" pitchFamily="18" charset="2"/>
              </a:rPr>
              <a:t>A given 2x3 </a:t>
            </a:r>
            <a:r>
              <a:rPr lang="en-US" sz="1400" b="1">
                <a:sym typeface="Symbol" panose="05050102010706020507" pitchFamily="18" charset="2"/>
              </a:rPr>
              <a:t>window</a:t>
            </a:r>
            <a:r>
              <a:rPr lang="en-US" sz="1400">
                <a:sym typeface="Symbol" panose="05050102010706020507" pitchFamily="18" charset="2"/>
              </a:rPr>
              <a:t> is </a:t>
            </a:r>
            <a:r>
              <a:rPr lang="en-US" sz="1400" b="1">
                <a:sym typeface="Symbol" panose="05050102010706020507" pitchFamily="18" charset="2"/>
              </a:rPr>
              <a:t>legal</a:t>
            </a:r>
            <a:r>
              <a:rPr lang="en-US" sz="1400">
                <a:sym typeface="Symbol" panose="05050102010706020507" pitchFamily="18" charset="2"/>
              </a:rPr>
              <a:t> if it does not violate our machine’s transition function.  We have a </a:t>
            </a:r>
            <a:r>
              <a:rPr lang="en-US" sz="1400" b="1">
                <a:sym typeface="Symbol" panose="05050102010706020507" pitchFamily="18" charset="2"/>
              </a:rPr>
              <a:t>polynomial-sized set of all legal windows</a:t>
            </a:r>
            <a:r>
              <a:rPr lang="en-US" sz="1400">
                <a:sym typeface="Symbol" panose="05050102010706020507" pitchFamily="18" charset="2"/>
              </a:rPr>
              <a:t>.</a:t>
            </a:r>
            <a:endParaRPr lang="en-US" sz="1400" b="1">
              <a:sym typeface="Symbol" panose="05050102010706020507" pitchFamily="18" charset="2"/>
            </a:endParaRPr>
          </a:p>
          <a:p>
            <a:pPr marL="457200" lvl="1" indent="0">
              <a:buNone/>
            </a:pPr>
            <a:r>
              <a:rPr lang="en-US" sz="1400">
                <a:sym typeface="Symbol" panose="05050102010706020507" pitchFamily="18" charset="2"/>
              </a:rPr>
              <a:t>Let a sequence </a:t>
            </a:r>
            <a:r>
              <a:rPr lang="en-US" sz="1400" i="1">
                <a:sym typeface="Symbol" panose="05050102010706020507" pitchFamily="18" charset="2"/>
              </a:rPr>
              <a:t>A </a:t>
            </a:r>
            <a:r>
              <a:rPr lang="en-US" sz="1400">
                <a:sym typeface="Symbol" panose="05050102010706020507" pitchFamily="18" charset="2"/>
              </a:rPr>
              <a:t>= (</a:t>
            </a:r>
            <a:r>
              <a:rPr lang="en-US" sz="1400" i="1">
                <a:sym typeface="Symbol" panose="05050102010706020507" pitchFamily="18" charset="2"/>
              </a:rPr>
              <a:t>a</a:t>
            </a:r>
            <a:r>
              <a:rPr lang="en-US" sz="1400" baseline="-25000">
                <a:sym typeface="Symbol" panose="05050102010706020507" pitchFamily="18" charset="2"/>
              </a:rPr>
              <a:t>1</a:t>
            </a:r>
            <a:r>
              <a:rPr lang="en-US" sz="1400">
                <a:sym typeface="Symbol" panose="05050102010706020507" pitchFamily="18" charset="2"/>
              </a:rPr>
              <a:t>, …, </a:t>
            </a:r>
            <a:r>
              <a:rPr lang="en-US" sz="1400" i="1">
                <a:sym typeface="Symbol" panose="05050102010706020507" pitchFamily="18" charset="2"/>
              </a:rPr>
              <a:t>a</a:t>
            </a:r>
            <a:r>
              <a:rPr lang="en-US" sz="1400" baseline="-25000">
                <a:sym typeface="Symbol" panose="05050102010706020507" pitchFamily="18" charset="2"/>
              </a:rPr>
              <a:t>6</a:t>
            </a:r>
            <a:r>
              <a:rPr lang="en-US" sz="1400">
                <a:sym typeface="Symbol" panose="05050102010706020507" pitchFamily="18" charset="2"/>
              </a:rPr>
              <a:t>) be a 2x3 window. </a:t>
            </a:r>
            <a:r>
              <a:rPr lang="en-US" sz="1400" b="1" i="1">
                <a:sym typeface="Symbol" panose="05050102010706020507" pitchFamily="18" charset="2"/>
              </a:rPr>
              <a:t>A</a:t>
            </a:r>
            <a:r>
              <a:rPr lang="en-US" sz="1400" b="1">
                <a:sym typeface="Symbol" panose="05050102010706020507" pitchFamily="18" charset="2"/>
              </a:rPr>
              <a:t> is </a:t>
            </a:r>
            <a:r>
              <a:rPr lang="en-US" sz="1400" b="1" i="1">
                <a:sym typeface="Symbol" panose="05050102010706020507" pitchFamily="18" charset="2"/>
              </a:rPr>
              <a:t>legal </a:t>
            </a:r>
            <a:r>
              <a:rPr lang="en-US" sz="1400">
                <a:sym typeface="Symbol" panose="05050102010706020507" pitchFamily="18" charset="2"/>
              </a:rPr>
              <a:t>if it </a:t>
            </a:r>
            <a:r>
              <a:rPr lang="en-US" sz="1400" b="1">
                <a:sym typeface="Symbol" panose="05050102010706020507" pitchFamily="18" charset="2"/>
              </a:rPr>
              <a:t>represents a legal window</a:t>
            </a:r>
            <a:r>
              <a:rPr lang="en-US" sz="1400">
                <a:sym typeface="Symbol" panose="05050102010706020507" pitchFamily="18" charset="2"/>
              </a:rPr>
              <a:t>.</a:t>
            </a:r>
          </a:p>
          <a:p>
            <a:pPr marL="457200" lvl="1" indent="0">
              <a:buNone/>
            </a:pPr>
            <a:r>
              <a:rPr lang="en-US" sz="1400">
                <a:sym typeface="Symbol" panose="05050102010706020507" pitchFamily="18" charset="2"/>
              </a:rPr>
              <a:t>Now we can come up with a formula to say that the window top-centered at cell (</a:t>
            </a:r>
            <a:r>
              <a:rPr lang="en-US" sz="1400" i="1" err="1">
                <a:sym typeface="Symbol" panose="05050102010706020507" pitchFamily="18" charset="2"/>
              </a:rPr>
              <a:t>i</a:t>
            </a:r>
            <a:r>
              <a:rPr lang="en-US" sz="1400">
                <a:sym typeface="Symbol" panose="05050102010706020507" pitchFamily="18" charset="2"/>
              </a:rPr>
              <a:t>, </a:t>
            </a:r>
            <a:r>
              <a:rPr lang="en-US" sz="1400" i="1">
                <a:sym typeface="Symbol" panose="05050102010706020507" pitchFamily="18" charset="2"/>
              </a:rPr>
              <a:t>j</a:t>
            </a:r>
            <a:r>
              <a:rPr lang="en-US" sz="1400">
                <a:sym typeface="Symbol" panose="05050102010706020507" pitchFamily="18" charset="2"/>
              </a:rPr>
              <a:t>) is legal.</a:t>
            </a:r>
          </a:p>
          <a:p>
            <a:pPr marL="457200" lvl="1" indent="0">
              <a:buNone/>
            </a:pPr>
            <a:endParaRPr lang="en-US" sz="1400">
              <a:sym typeface="Symbol" panose="05050102010706020507" pitchFamily="18" charset="2"/>
            </a:endParaRPr>
          </a:p>
          <a:p>
            <a:pPr marL="457200" lvl="1" indent="0">
              <a:buNone/>
            </a:pPr>
            <a:endParaRPr lang="en-US" sz="1400">
              <a:sym typeface="Symbol" panose="05050102010706020507" pitchFamily="18" charset="2"/>
            </a:endParaRPr>
          </a:p>
          <a:p>
            <a:pPr marL="0" indent="0">
              <a:buNone/>
            </a:pPr>
            <a:endParaRPr lang="en-US" sz="1600"/>
          </a:p>
          <a:p>
            <a:pPr marL="0" indent="0">
              <a:buNone/>
            </a:pPr>
            <a:endParaRPr lang="en-US" sz="1600"/>
          </a:p>
          <a:p>
            <a:pPr marL="0" indent="0">
              <a:buNone/>
            </a:pPr>
            <a:endParaRPr lang="en-US" sz="100"/>
          </a:p>
          <a:p>
            <a:pPr marL="0" indent="0">
              <a:buNone/>
            </a:pPr>
            <a:r>
              <a:rPr lang="en-US" sz="1600" b="1"/>
              <a:t>Don’t be intimidated by this formula!</a:t>
            </a:r>
            <a:endParaRPr lang="en-US" sz="1600"/>
          </a:p>
          <a:p>
            <a:pPr marL="457200" lvl="1" indent="0">
              <a:buNone/>
            </a:pPr>
            <a:r>
              <a:rPr lang="en-US" sz="1400"/>
              <a:t>It’s just </a:t>
            </a:r>
            <a:r>
              <a:rPr lang="en-US" sz="1400" b="1"/>
              <a:t>counting off the six cells of the window </a:t>
            </a:r>
            <a:r>
              <a:rPr lang="en-US" sz="1400"/>
              <a:t>and demanding that each be </a:t>
            </a:r>
            <a:r>
              <a:rPr lang="en-US" sz="1400" b="1"/>
              <a:t>equal to the corresponding cell </a:t>
            </a:r>
            <a:r>
              <a:rPr lang="en-US" sz="1400"/>
              <a:t>in </a:t>
            </a:r>
            <a:r>
              <a:rPr lang="en-US" sz="1400" b="1"/>
              <a:t>some legal window</a:t>
            </a:r>
            <a:r>
              <a:rPr lang="en-US" sz="1400"/>
              <a:t>.</a:t>
            </a:r>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22253" y="3814388"/>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22253" y="3814388"/>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9E10AE9F-A4C7-0B46-9232-322D5889460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A57B5760-97F9-CC40-8AA0-E446CBF51FA7}"/>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 name="Slide Number Placeholder 5">
            <a:extLst>
              <a:ext uri="{FF2B5EF4-FFF2-40B4-BE49-F238E27FC236}">
                <a16:creationId xmlns:a16="http://schemas.microsoft.com/office/drawing/2014/main" id="{ACB23E88-AC72-5A4A-B2C8-11C115E12BE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632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82481853"/>
      </p:ext>
    </p:extLst>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30262" y="1417638"/>
            <a:ext cx="4496017" cy="5211762"/>
          </a:xfrm>
        </p:spPr>
        <p:txBody>
          <a:bodyPr>
            <a:normAutofit fontScale="62500" lnSpcReduction="20000"/>
          </a:bodyPr>
          <a:lstStyle/>
          <a:p>
            <a:pPr marL="57150" indent="0">
              <a:buNone/>
            </a:pPr>
            <a:r>
              <a:rPr lang="en-US" sz="3000">
                <a:sym typeface="Symbol" panose="05050102010706020507" pitchFamily="18" charset="2"/>
              </a:rPr>
              <a:t>A given 2x3 </a:t>
            </a:r>
            <a:r>
              <a:rPr lang="en-US" sz="3000" b="1">
                <a:sym typeface="Symbol" panose="05050102010706020507" pitchFamily="18" charset="2"/>
              </a:rPr>
              <a:t>window</a:t>
            </a:r>
            <a:r>
              <a:rPr lang="en-US" sz="3000">
                <a:sym typeface="Symbol" panose="05050102010706020507" pitchFamily="18" charset="2"/>
              </a:rPr>
              <a:t> is </a:t>
            </a:r>
            <a:r>
              <a:rPr lang="en-US" sz="3000" b="1">
                <a:sym typeface="Symbol" panose="05050102010706020507" pitchFamily="18" charset="2"/>
              </a:rPr>
              <a:t>legal</a:t>
            </a:r>
            <a:r>
              <a:rPr lang="en-US" sz="3000">
                <a:sym typeface="Symbol" panose="05050102010706020507" pitchFamily="18" charset="2"/>
              </a:rPr>
              <a:t> if it does not violate our machine’s transition function.</a:t>
            </a:r>
          </a:p>
          <a:p>
            <a:pPr marL="57150" indent="0">
              <a:buNone/>
            </a:pPr>
            <a:r>
              <a:rPr lang="en-US" sz="3000">
                <a:sym typeface="Symbol" panose="05050102010706020507" pitchFamily="18" charset="2"/>
              </a:rPr>
              <a:t>We have a </a:t>
            </a:r>
            <a:r>
              <a:rPr lang="en-US" sz="3000" b="1">
                <a:sym typeface="Symbol" panose="05050102010706020507" pitchFamily="18" charset="2"/>
              </a:rPr>
              <a:t>polynomial-sized set of all legal windows</a:t>
            </a:r>
            <a:r>
              <a:rPr lang="en-US" sz="3000">
                <a:sym typeface="Symbol" panose="05050102010706020507" pitchFamily="18" charset="2"/>
              </a:rPr>
              <a:t>.</a:t>
            </a:r>
            <a:endParaRPr lang="en-US" sz="3000" b="1">
              <a:sym typeface="Symbol" panose="05050102010706020507" pitchFamily="18" charset="2"/>
            </a:endParaRPr>
          </a:p>
          <a:p>
            <a:pPr marL="57150" indent="0">
              <a:buNone/>
            </a:pPr>
            <a:r>
              <a:rPr lang="en-US" sz="3000">
                <a:sym typeface="Symbol" panose="05050102010706020507" pitchFamily="18" charset="2"/>
              </a:rPr>
              <a:t>Let a sequence </a:t>
            </a:r>
            <a:r>
              <a:rPr lang="en-US" sz="3000" i="1">
                <a:sym typeface="Symbol" panose="05050102010706020507" pitchFamily="18" charset="2"/>
              </a:rPr>
              <a:t>A </a:t>
            </a:r>
            <a:r>
              <a:rPr lang="en-US" sz="3000">
                <a:sym typeface="Symbol" panose="05050102010706020507" pitchFamily="18" charset="2"/>
              </a:rPr>
              <a:t>= (</a:t>
            </a:r>
            <a:r>
              <a:rPr lang="en-US" sz="3000" i="1">
                <a:sym typeface="Symbol" panose="05050102010706020507" pitchFamily="18" charset="2"/>
              </a:rPr>
              <a:t>a</a:t>
            </a:r>
            <a:r>
              <a:rPr lang="en-US" sz="3000" baseline="-25000">
                <a:sym typeface="Symbol" panose="05050102010706020507" pitchFamily="18" charset="2"/>
              </a:rPr>
              <a:t>1</a:t>
            </a:r>
            <a:r>
              <a:rPr lang="en-US" sz="3000">
                <a:sym typeface="Symbol" panose="05050102010706020507" pitchFamily="18" charset="2"/>
              </a:rPr>
              <a:t>, …, </a:t>
            </a:r>
            <a:r>
              <a:rPr lang="en-US" sz="3000" i="1">
                <a:sym typeface="Symbol" panose="05050102010706020507" pitchFamily="18" charset="2"/>
              </a:rPr>
              <a:t>a</a:t>
            </a:r>
            <a:r>
              <a:rPr lang="en-US" sz="3000" baseline="-25000">
                <a:sym typeface="Symbol" panose="05050102010706020507" pitchFamily="18" charset="2"/>
              </a:rPr>
              <a:t>6</a:t>
            </a:r>
            <a:r>
              <a:rPr lang="en-US" sz="3000">
                <a:sym typeface="Symbol" panose="05050102010706020507" pitchFamily="18" charset="2"/>
              </a:rPr>
              <a:t>) be a 2x3 window. </a:t>
            </a:r>
            <a:r>
              <a:rPr lang="en-US" sz="3000" b="1" i="1">
                <a:sym typeface="Symbol" panose="05050102010706020507" pitchFamily="18" charset="2"/>
              </a:rPr>
              <a:t>A</a:t>
            </a:r>
            <a:r>
              <a:rPr lang="en-US" sz="3000" b="1">
                <a:sym typeface="Symbol" panose="05050102010706020507" pitchFamily="18" charset="2"/>
              </a:rPr>
              <a:t> is </a:t>
            </a:r>
            <a:r>
              <a:rPr lang="en-US" sz="3000" b="1" i="1">
                <a:sym typeface="Symbol" panose="05050102010706020507" pitchFamily="18" charset="2"/>
              </a:rPr>
              <a:t>legal </a:t>
            </a:r>
            <a:r>
              <a:rPr lang="en-US" sz="3000">
                <a:sym typeface="Symbol" panose="05050102010706020507" pitchFamily="18" charset="2"/>
              </a:rPr>
              <a:t>if it </a:t>
            </a:r>
            <a:r>
              <a:rPr lang="en-US" sz="3000" b="1">
                <a:sym typeface="Symbol" panose="05050102010706020507" pitchFamily="18" charset="2"/>
              </a:rPr>
              <a:t>represents a legal window</a:t>
            </a:r>
            <a:r>
              <a:rPr lang="en-US" sz="3000">
                <a:sym typeface="Symbol" panose="05050102010706020507" pitchFamily="18" charset="2"/>
              </a:rPr>
              <a:t>.</a:t>
            </a: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r>
              <a:rPr lang="en-US" sz="3000"/>
              <a:t>Since we have a polynomial number of legal windows, this formula is also polynomial.  So we can say:</a:t>
            </a:r>
          </a:p>
          <a:p>
            <a:pPr marL="0" indent="0">
              <a:buNone/>
            </a:pPr>
            <a:r>
              <a:rPr lang="en-US" sz="2900" b="1" i="1">
                <a:sym typeface="Symbol" panose="05050102010706020507" pitchFamily="18" charset="2"/>
              </a:rPr>
              <a:t></a:t>
            </a:r>
            <a:r>
              <a:rPr lang="en-US" sz="2900" b="1" baseline="-25000">
                <a:sym typeface="Symbol" panose="05050102010706020507" pitchFamily="18" charset="2"/>
              </a:rPr>
              <a:t>legal</a:t>
            </a:r>
            <a:r>
              <a:rPr lang="en-US" sz="2900" b="1">
                <a:sym typeface="Symbol" panose="05050102010706020507" pitchFamily="18" charset="2"/>
              </a:rPr>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satisfied by, and only by, a tableau whose window top-centered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legal; and is created in polynomial time. </a:t>
            </a:r>
            <a:endParaRPr lang="en-US" sz="2900" b="1"/>
          </a:p>
          <a:p>
            <a:pPr marL="457200" lvl="1" indent="0">
              <a:buNone/>
            </a:pPr>
            <a:endParaRPr lang="en-US" sz="1400">
              <a:sym typeface="Symbol" panose="05050102010706020507" pitchFamily="18" charset="2"/>
            </a:endParaRPr>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30262" y="35052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30262" y="3505200"/>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1D6F4CC6-2D5D-1045-A780-B41407F843D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8B60CF6E-B394-A548-9356-8ED9C48B7D6B}"/>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 name="Slide Number Placeholder 5">
            <a:extLst>
              <a:ext uri="{FF2B5EF4-FFF2-40B4-BE49-F238E27FC236}">
                <a16:creationId xmlns:a16="http://schemas.microsoft.com/office/drawing/2014/main" id="{953E804A-2C2E-F540-B4FD-B98D8DC2A6D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633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9563085"/>
      </p:ext>
    </p:extLst>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187235" y="2133600"/>
            <a:ext cx="4373879" cy="4267200"/>
          </a:xfrm>
        </p:spPr>
        <p:txBody>
          <a:bodyPr>
            <a:noAutofit/>
          </a:bodyPr>
          <a:lstStyle/>
          <a:p>
            <a:pPr marL="0" indent="0">
              <a:buNone/>
            </a:pPr>
            <a:r>
              <a:rPr lang="en-US" sz="1400" dirty="0"/>
              <a:t>Consider any </a:t>
            </a:r>
            <a:r>
              <a:rPr lang="en-US" sz="1400" b="1" dirty="0"/>
              <a:t>upper </a:t>
            </a:r>
            <a:r>
              <a:rPr lang="en-US" sz="1400" dirty="0"/>
              <a:t>and </a:t>
            </a:r>
            <a:r>
              <a:rPr lang="en-US" sz="1400" b="1" dirty="0"/>
              <a:t>lower</a:t>
            </a:r>
            <a:r>
              <a:rPr lang="en-US" sz="1400" dirty="0"/>
              <a:t> configuration in the tableau, so that the lower configuration is the one immediately below – that is, following – the upper.</a:t>
            </a:r>
          </a:p>
          <a:p>
            <a:pPr marL="0" indent="0">
              <a:buNone/>
            </a:pPr>
            <a:r>
              <a:rPr lang="en-US" sz="1400" dirty="0"/>
              <a:t>If all the windows top-centered on cells in the upper configuration are legal, then:</a:t>
            </a:r>
          </a:p>
          <a:p>
            <a:pPr marL="457200" lvl="1" indent="0">
              <a:buNone/>
            </a:pPr>
            <a:r>
              <a:rPr lang="en-US" sz="1200" dirty="0"/>
              <a:t>The legality of the windows that don’t involve the state symbol easily ensures the legality of the configuration below them.</a:t>
            </a:r>
          </a:p>
          <a:p>
            <a:pPr marL="457200" lvl="1" indent="0">
              <a:buNone/>
            </a:pPr>
            <a:r>
              <a:rPr lang="en-US" sz="1200" dirty="0"/>
              <a:t>The window top-centered on the state symbol in the upper configuration is sufficient to ensure that the state symbol in the lower configuration makes a legal move.</a:t>
            </a:r>
          </a:p>
          <a:p>
            <a:pPr marL="0" indent="0">
              <a:buNone/>
            </a:pPr>
            <a:r>
              <a:rPr lang="en-US" sz="1400" b="1" dirty="0"/>
              <a:t>The upper configuration yields the lower one if and only if all the windows top-centered on cells in the upper configuration are legal</a:t>
            </a:r>
            <a:r>
              <a:rPr lang="en-US" sz="1400" dirty="0"/>
              <a:t> – and that holds all the way down the tableau.</a:t>
            </a:r>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p:sp>
        <p:nvSpPr>
          <p:cNvPr id="8" name="Date Placeholder 3">
            <a:extLst>
              <a:ext uri="{FF2B5EF4-FFF2-40B4-BE49-F238E27FC236}">
                <a16:creationId xmlns:a16="http://schemas.microsoft.com/office/drawing/2014/main" id="{7DB73454-FE5F-A64E-B3E3-BFDEAF3EB45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B3ADAC8D-F2D8-2C40-AB4B-BFB42500A60A}"/>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 name="Slide Number Placeholder 5">
            <a:extLst>
              <a:ext uri="{FF2B5EF4-FFF2-40B4-BE49-F238E27FC236}">
                <a16:creationId xmlns:a16="http://schemas.microsoft.com/office/drawing/2014/main" id="{F57EC5A6-6D8E-8841-BA5D-CE233370F50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634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44018184"/>
      </p:ext>
    </p:extLst>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0" y="1417638"/>
            <a:ext cx="4526279" cy="5287962"/>
          </a:xfrm>
        </p:spPr>
        <p:txBody>
          <a:bodyPr>
            <a:normAutofit/>
          </a:bodyPr>
          <a:lstStyle/>
          <a:p>
            <a:pPr marL="0" indent="0">
              <a:buNone/>
            </a:pPr>
            <a:endParaRPr lang="en-US" sz="1350" i="1">
              <a:sym typeface="Symbol" panose="05050102010706020507" pitchFamily="18" charset="2"/>
            </a:endParaRPr>
          </a:p>
          <a:p>
            <a:pPr marL="0" indent="0">
              <a:buNone/>
            </a:pPr>
            <a:endParaRPr lang="en-US" sz="1350" i="1">
              <a:sym typeface="Symbol" panose="05050102010706020507" pitchFamily="18" charset="2"/>
            </a:endParaRPr>
          </a:p>
          <a:p>
            <a:pPr marL="0" indent="0">
              <a:buNone/>
            </a:pPr>
            <a:br>
              <a:rPr lang="en-US" sz="1350" i="1">
                <a:sym typeface="Symbol" panose="05050102010706020507" pitchFamily="18" charset="2"/>
              </a:rPr>
            </a:br>
            <a:br>
              <a:rPr lang="en-US" sz="1350" i="1">
                <a:sym typeface="Symbol" panose="05050102010706020507" pitchFamily="18" charset="2"/>
              </a:rPr>
            </a:br>
            <a:r>
              <a:rPr lang="en-US" sz="1600" i="1">
                <a:sym typeface="Symbol" panose="05050102010706020507" pitchFamily="18" charset="2"/>
              </a:rPr>
              <a:t></a:t>
            </a:r>
            <a:r>
              <a:rPr lang="en-US" sz="1600" baseline="-25000">
                <a:sym typeface="Symbol" panose="05050102010706020507" pitchFamily="18" charset="2"/>
              </a:rPr>
              <a:t>legal</a:t>
            </a:r>
            <a:r>
              <a:rPr lang="en-US" sz="1600">
                <a:sym typeface="Symbol" panose="05050102010706020507" pitchFamily="18" charset="2"/>
              </a:rPr>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satisfied by, and only by, a tableau whose window top-centered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legal; and is created in polynomial time. </a:t>
            </a:r>
            <a:endParaRPr lang="en-US" sz="1600"/>
          </a:p>
          <a:p>
            <a:pPr marL="0" indent="0">
              <a:buNone/>
            </a:pPr>
            <a:r>
              <a:rPr lang="en-US" sz="1600"/>
              <a:t>An upper configuration yields a lower one </a:t>
            </a:r>
            <a:r>
              <a:rPr lang="en-US" sz="1600" err="1"/>
              <a:t>iff</a:t>
            </a:r>
            <a:r>
              <a:rPr lang="en-US" sz="1600"/>
              <a:t> all the windows top-centered within the upper are legal.</a:t>
            </a:r>
          </a:p>
          <a:p>
            <a:pPr marL="457200" lvl="1" indent="0">
              <a:buNone/>
            </a:pPr>
            <a:r>
              <a:rPr lang="en-US" sz="1600"/>
              <a:t>This holds all the way down the tableau.</a:t>
            </a:r>
          </a:p>
          <a:p>
            <a:pPr marL="0" indent="0">
              <a:buNone/>
            </a:pPr>
            <a:r>
              <a:rPr lang="en-US" sz="1600"/>
              <a:t>Then we have:</a:t>
            </a:r>
          </a:p>
          <a:p>
            <a:pPr marL="0" indent="0">
              <a:buNone/>
            </a:pPr>
            <a:endParaRPr lang="en-US" sz="1600"/>
          </a:p>
          <a:p>
            <a:pPr marL="0" indent="0">
              <a:buNone/>
            </a:pPr>
            <a:br>
              <a:rPr lang="en-US" sz="1600"/>
            </a:br>
            <a:r>
              <a:rPr lang="en-US" sz="1600"/>
              <a:t>And can say </a:t>
            </a:r>
            <a:r>
              <a:rPr lang="en-US" sz="1600" b="1" i="1">
                <a:sym typeface="Symbol" panose="05050102010706020507" pitchFamily="18" charset="2"/>
              </a:rPr>
              <a:t></a:t>
            </a:r>
            <a:r>
              <a:rPr lang="en-US" sz="1600" b="1" baseline="-25000">
                <a:sym typeface="Symbol" panose="05050102010706020507" pitchFamily="18" charset="2"/>
              </a:rPr>
              <a:t>move</a:t>
            </a:r>
            <a:r>
              <a:rPr lang="en-US" sz="1600" b="1">
                <a:sym typeface="Symbol" panose="05050102010706020507" pitchFamily="18" charset="2"/>
              </a:rPr>
              <a:t> is satisfied by, and only by, a tableau that does not violate the machine’s transition function; and is created in polynomial time.</a:t>
            </a:r>
            <a:endParaRPr lang="en-US" sz="1600" b="1"/>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33205" y="13716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33205" y="1371600"/>
                <a:ext cx="4649414" cy="80624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28800" y="4191000"/>
                <a:ext cx="2240677" cy="83221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move</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b="0" i="1" smtClean="0">
                                  <a:latin typeface="Cambria Math" panose="02040503050406030204" pitchFamily="18" charset="0"/>
                                  <a:ea typeface="Cambria Math" panose="02040503050406030204" pitchFamily="18" charset="0"/>
                                </a:rPr>
                              </m:ctrlPr>
                            </m:eqArrPr>
                            <m:e>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&lt;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r>
                                <m:rPr>
                                  <m:brk m:alnAt="7"/>
                                </m:rPr>
                                <a:rPr lang="en-US" sz="1400" b="0" i="1" smtClean="0">
                                  <a:latin typeface="Cambria Math" panose="02040503050406030204" pitchFamily="18" charset="0"/>
                                  <a:ea typeface="Cambria Math" panose="02040503050406030204" pitchFamily="18" charset="0"/>
                                </a:rPr>
                                <m:t>,</m:t>
                              </m:r>
                            </m:e>
                            <m:e>
                              <m:r>
                                <a:rPr lang="en-US" sz="1400" b="0" i="1" smtClean="0">
                                  <a:latin typeface="Cambria Math" panose="02040503050406030204" pitchFamily="18" charset="0"/>
                                  <a:ea typeface="Cambria Math" panose="02040503050406030204" pitchFamily="18" charset="0"/>
                                </a:rPr>
                                <m:t>1&lt;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&lt;</m:t>
                              </m:r>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𝑛</m:t>
                                  </m:r>
                                </m:e>
                                <m:sup>
                                  <m:r>
                                    <a:rPr lang="en-US" sz="1400" i="1">
                                      <a:latin typeface="Cambria Math" panose="02040503050406030204" pitchFamily="18" charset="0"/>
                                      <a:ea typeface="Cambria Math" panose="02040503050406030204" pitchFamily="18" charset="0"/>
                                    </a:rPr>
                                    <m:t>𝑘</m:t>
                                  </m:r>
                                </m:sup>
                              </m:sSup>
                            </m:e>
                          </m:eqArr>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legal</m:t>
                              </m:r>
                            </m:sub>
                          </m:sSub>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828800" y="4191000"/>
                <a:ext cx="2240677" cy="832216"/>
              </a:xfrm>
              <a:prstGeom prst="rect">
                <a:avLst/>
              </a:prstGeom>
              <a:blipFill rotWithShape="0">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07486AE5-C8C6-A241-9C09-7D23D718705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99660C8A-712E-904A-89F6-08CEE7BD9596}"/>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 name="Slide Number Placeholder 5">
            <a:extLst>
              <a:ext uri="{FF2B5EF4-FFF2-40B4-BE49-F238E27FC236}">
                <a16:creationId xmlns:a16="http://schemas.microsoft.com/office/drawing/2014/main" id="{F1DBDCC6-FAD4-B545-99AF-15A2015AB45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635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09695956"/>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Pulling It Together</a:t>
            </a:r>
          </a:p>
        </p:txBody>
      </p:sp>
      <p:sp>
        <p:nvSpPr>
          <p:cNvPr id="4" name="Content Placeholder 3"/>
          <p:cNvSpPr>
            <a:spLocks noGrp="1"/>
          </p:cNvSpPr>
          <p:nvPr>
            <p:ph sz="half" idx="2"/>
          </p:nvPr>
        </p:nvSpPr>
        <p:spPr>
          <a:xfrm>
            <a:off x="5029200" y="1676400"/>
            <a:ext cx="4061460" cy="3359149"/>
          </a:xfrm>
        </p:spPr>
        <p:txBody>
          <a:bodyPr>
            <a:noAutofit/>
          </a:bodyPr>
          <a:lstStyle/>
          <a:p>
            <a:pPr marL="0" indent="0">
              <a:buNone/>
            </a:pPr>
            <a:r>
              <a:rPr lang="en-US" sz="1600" dirty="0"/>
              <a:t>We have:</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cells</a:t>
            </a:r>
            <a:r>
              <a:rPr lang="en-US" sz="1600" dirty="0">
                <a:sym typeface="Symbol" panose="05050102010706020507" pitchFamily="18" charset="2"/>
              </a:rPr>
              <a:t> is satisfied by, and only by, a properly encoded tableau.</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start</a:t>
            </a:r>
            <a:r>
              <a:rPr lang="en-US" sz="1600" dirty="0">
                <a:sym typeface="Symbol" panose="05050102010706020507" pitchFamily="18" charset="2"/>
              </a:rPr>
              <a:t> is satisfied by, and only by, a tableau with the starting configuration of </a:t>
            </a:r>
            <a:r>
              <a:rPr lang="en-US" sz="1600" i="1" dirty="0">
                <a:sym typeface="Symbol" panose="05050102010706020507" pitchFamily="18" charset="2"/>
              </a:rPr>
              <a:t>M</a:t>
            </a:r>
            <a:r>
              <a:rPr lang="en-US" sz="1600" dirty="0">
                <a:sym typeface="Symbol" panose="05050102010706020507" pitchFamily="18" charset="2"/>
              </a:rPr>
              <a:t> on </a:t>
            </a:r>
            <a:r>
              <a:rPr lang="en-US" sz="1600" i="1" dirty="0">
                <a:sym typeface="Symbol" panose="05050102010706020507" pitchFamily="18" charset="2"/>
              </a:rPr>
              <a:t>w</a:t>
            </a:r>
            <a:r>
              <a:rPr lang="en-US" sz="1600" dirty="0">
                <a:sym typeface="Symbol" panose="05050102010706020507" pitchFamily="18" charset="2"/>
              </a:rPr>
              <a:t> encoded as its first row.</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accept</a:t>
            </a:r>
            <a:r>
              <a:rPr lang="en-US" sz="1600" dirty="0">
                <a:sym typeface="Symbol" panose="05050102010706020507" pitchFamily="18" charset="2"/>
              </a:rPr>
              <a:t> is satisfied by, and only by, a tableau encoding an accepting configuration as one of its rows.</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move</a:t>
            </a:r>
            <a:r>
              <a:rPr lang="en-US" sz="1600" dirty="0">
                <a:sym typeface="Symbol" panose="05050102010706020507" pitchFamily="18" charset="2"/>
              </a:rPr>
              <a:t> is satisfied by, and only by, a tableau that does not violate the machine’s transition function.</a:t>
            </a:r>
          </a:p>
          <a:p>
            <a:pPr marL="173038" lvl="1" indent="0">
              <a:buNone/>
            </a:pPr>
            <a:r>
              <a:rPr lang="en-US" sz="1600" dirty="0">
                <a:sym typeface="Symbol" panose="05050102010706020507" pitchFamily="18" charset="2"/>
              </a:rPr>
              <a:t>All are created in polynomial time.</a:t>
            </a:r>
          </a:p>
          <a:p>
            <a:pPr marL="0" indent="0">
              <a:buNone/>
            </a:pPr>
            <a:r>
              <a:rPr lang="en-US" sz="1600" dirty="0">
                <a:sym typeface="Symbol" panose="05050102010706020507" pitchFamily="18" charset="2"/>
              </a:rPr>
              <a:t>Then </a:t>
            </a:r>
            <a:r>
              <a:rPr lang="en-US" sz="1600" b="1" i="1" dirty="0">
                <a:sym typeface="Symbol" panose="05050102010706020507" pitchFamily="18" charset="2"/>
              </a:rPr>
              <a:t></a:t>
            </a:r>
            <a:r>
              <a:rPr lang="en-US" sz="1600" b="1" baseline="-25000" dirty="0">
                <a:sym typeface="Symbol" panose="05050102010706020507" pitchFamily="18" charset="2"/>
              </a:rPr>
              <a:t>NDTM</a:t>
            </a:r>
            <a:r>
              <a:rPr lang="en-US" sz="1600" b="1" dirty="0">
                <a:sym typeface="Symbol" panose="05050102010706020507" pitchFamily="18" charset="2"/>
              </a:rPr>
              <a:t> is satisfied by, and only by, a tableau encoding an accepting computation history of </a:t>
            </a:r>
            <a:r>
              <a:rPr lang="en-US" sz="1600" b="1" i="1" dirty="0">
                <a:sym typeface="Symbol" panose="05050102010706020507" pitchFamily="18" charset="2"/>
              </a:rPr>
              <a:t>M</a:t>
            </a:r>
            <a:r>
              <a:rPr lang="en-US" sz="1600" b="1" dirty="0">
                <a:sym typeface="Symbol" panose="05050102010706020507" pitchFamily="18" charset="2"/>
              </a:rPr>
              <a:t> on </a:t>
            </a:r>
            <a:r>
              <a:rPr lang="en-US" sz="1600" b="1" i="1" dirty="0">
                <a:sym typeface="Symbol" panose="05050102010706020507" pitchFamily="18" charset="2"/>
              </a:rPr>
              <a:t>w</a:t>
            </a:r>
            <a:r>
              <a:rPr lang="en-US" sz="1600" b="1" dirty="0">
                <a:sym typeface="Symbol" panose="05050102010706020507" pitchFamily="18" charset="2"/>
              </a:rPr>
              <a:t>, and is created in polynomial time.</a:t>
            </a:r>
            <a:endParaRPr lang="en-US" sz="1600" b="1" dirty="0"/>
          </a:p>
        </p:txBody>
      </p:sp>
      <mc:AlternateContent xmlns:mc="http://schemas.openxmlformats.org/markup-compatibility/2006" xmlns:a14="http://schemas.microsoft.com/office/drawing/2010/main">
        <mc:Choice Requires="a14">
          <p:sp>
            <p:nvSpPr>
              <p:cNvPr id="7" name="Rectangle 6"/>
              <p:cNvSpPr/>
              <p:nvPr/>
            </p:nvSpPr>
            <p:spPr>
              <a:xfrm>
                <a:off x="152400" y="1574570"/>
                <a:ext cx="4876800" cy="490878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ea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encode</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m:rPr>
                                                <m:sty m:val="p"/>
                                              </m:rPr>
                                              <a:rPr lang="en-US">
                                                <a:latin typeface="Cambria Math" panose="02040503050406030204" pitchFamily="18" charset="0"/>
                                                <a:ea typeface="Cambria Math" panose="02040503050406030204" pitchFamily="18" charset="0"/>
                                              </a:rPr>
                                              <m:t>A</m:t>
                                            </m:r>
                                          </m:sub>
                                        </m:sSub>
                                      </m:sub>
                                    </m:sSub>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eqArr>
                                  <m:eqArrPr>
                                    <m:ctrlPr>
                                      <a:rPr lang="en-US" i="1">
                                        <a:latin typeface="Cambria Math" panose="02040503050406030204" pitchFamily="18" charset="0"/>
                                        <a:ea typeface="Cambria Math" panose="02040503050406030204" pitchFamily="18" charset="0"/>
                                      </a:rPr>
                                    </m:ctrlPr>
                                  </m:eqArrPr>
                                  <m:e>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&lt;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r>
                                      <m:rPr>
                                        <m:brk m:alnAt="7"/>
                                      </m:rP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ea typeface="Cambria Math" panose="02040503050406030204" pitchFamily="18" charset="0"/>
                                      </a:rPr>
                                      <m:t>1&lt;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&lt;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e>
                                </m:eqAr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legal</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e>
                            </m:nary>
                          </m:e>
                        </m:mr>
                        <m:mr>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NDTM</m:t>
                                </m:r>
                              </m:sub>
                            </m:sSub>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e>
                        </m:mr>
                      </m:m>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52400" y="1574570"/>
                <a:ext cx="4876800" cy="4908780"/>
              </a:xfrm>
              <a:prstGeom prst="rect">
                <a:avLst/>
              </a:prstGeom>
              <a:blipFill>
                <a:blip r:embed="rId2"/>
                <a:stretch>
                  <a:fillRect/>
                </a:stretch>
              </a:blipFill>
            </p:spPr>
            <p:txBody>
              <a:bodyPr/>
              <a:lstStyle/>
              <a:p>
                <a:r>
                  <a:rPr lang="en-US">
                    <a:noFill/>
                  </a:rPr>
                  <a:t> </a:t>
                </a:r>
              </a:p>
            </p:txBody>
          </p:sp>
        </mc:Fallback>
      </mc:AlternateContent>
      <p:sp>
        <p:nvSpPr>
          <p:cNvPr id="8" name="Date Placeholder 3">
            <a:extLst>
              <a:ext uri="{FF2B5EF4-FFF2-40B4-BE49-F238E27FC236}">
                <a16:creationId xmlns:a16="http://schemas.microsoft.com/office/drawing/2014/main" id="{55CB005D-6C86-684D-A039-7862521D06C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F32C49D9-C0C0-AC48-A7F5-46B53457B78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
        <p:nvSpPr>
          <p:cNvPr id="10" name="Slide Number Placeholder 5">
            <a:extLst>
              <a:ext uri="{FF2B5EF4-FFF2-40B4-BE49-F238E27FC236}">
                <a16:creationId xmlns:a16="http://schemas.microsoft.com/office/drawing/2014/main" id="{F0F0F2D1-D2C6-E847-B7FA-8AFB79FE486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636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23127750"/>
      </p:ext>
    </p:extLst>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a:t>SAT</a:t>
            </a:r>
            <a:r>
              <a:rPr lang="en-US"/>
              <a:t> is NP-Complete</a:t>
            </a:r>
            <a:endParaRPr lang="en-US" i="1"/>
          </a:p>
        </p:txBody>
      </p:sp>
      <p:sp>
        <p:nvSpPr>
          <p:cNvPr id="6" name="Content Placeholder 5"/>
          <p:cNvSpPr>
            <a:spLocks noGrp="1"/>
          </p:cNvSpPr>
          <p:nvPr>
            <p:ph sz="half" idx="1"/>
          </p:nvPr>
        </p:nvSpPr>
        <p:spPr>
          <a:xfrm>
            <a:off x="739140" y="2371386"/>
            <a:ext cx="3703320" cy="2914650"/>
          </a:xfrm>
        </p:spPr>
        <p:txBody>
          <a:bodyPr>
            <a:noAutofit/>
          </a:bodyPr>
          <a:lstStyle/>
          <a:p>
            <a:pPr marL="0" indent="0">
              <a:buNone/>
            </a:pPr>
            <a:r>
              <a:rPr lang="en-US" sz="1800" i="1">
                <a:sym typeface="Symbol" panose="05050102010706020507" pitchFamily="18" charset="2"/>
              </a:rPr>
              <a:t></a:t>
            </a:r>
            <a:r>
              <a:rPr lang="en-US" sz="1800" baseline="-25000">
                <a:sym typeface="Symbol" panose="05050102010706020507" pitchFamily="18" charset="2"/>
              </a:rPr>
              <a:t>NDTM</a:t>
            </a:r>
            <a:r>
              <a:rPr lang="en-US" sz="1800">
                <a:sym typeface="Symbol" panose="05050102010706020507" pitchFamily="18" charset="2"/>
              </a:rPr>
              <a:t> created from NDTM </a:t>
            </a:r>
            <a:r>
              <a:rPr lang="en-US" sz="1800" i="1">
                <a:sym typeface="Symbol" panose="05050102010706020507" pitchFamily="18" charset="2"/>
              </a:rPr>
              <a:t>M </a:t>
            </a:r>
            <a:r>
              <a:rPr lang="en-US" sz="1800">
                <a:sym typeface="Symbol" panose="05050102010706020507" pitchFamily="18" charset="2"/>
              </a:rPr>
              <a:t>and input </a:t>
            </a:r>
            <a:r>
              <a:rPr lang="en-US" sz="1800" i="1">
                <a:sym typeface="Symbol" panose="05050102010706020507" pitchFamily="18" charset="2"/>
              </a:rPr>
              <a:t>w </a:t>
            </a:r>
            <a:r>
              <a:rPr lang="en-US" sz="1800">
                <a:sym typeface="Symbol" panose="05050102010706020507" pitchFamily="18" charset="2"/>
              </a:rPr>
              <a:t>is satisfied by, and only by, a tableau encoding an accepting computation history of </a:t>
            </a:r>
            <a:r>
              <a:rPr lang="en-US" sz="1800" i="1">
                <a:sym typeface="Symbol" panose="05050102010706020507" pitchFamily="18" charset="2"/>
              </a:rPr>
              <a:t>M</a:t>
            </a:r>
            <a:r>
              <a:rPr lang="en-US" sz="1800">
                <a:sym typeface="Symbol" panose="05050102010706020507" pitchFamily="18" charset="2"/>
              </a:rPr>
              <a:t> on </a:t>
            </a:r>
            <a:r>
              <a:rPr lang="en-US" sz="1800" i="1">
                <a:sym typeface="Symbol" panose="05050102010706020507" pitchFamily="18" charset="2"/>
              </a:rPr>
              <a:t>w</a:t>
            </a:r>
            <a:r>
              <a:rPr lang="en-US" sz="1800">
                <a:sym typeface="Symbol" panose="05050102010706020507" pitchFamily="18" charset="2"/>
              </a:rPr>
              <a:t>, and is created in polynomial time.</a:t>
            </a:r>
          </a:p>
          <a:p>
            <a:pPr marL="0" indent="0">
              <a:buNone/>
            </a:pPr>
            <a:r>
              <a:rPr lang="en-US" sz="1800">
                <a:sym typeface="Symbol" panose="05050102010706020507" pitchFamily="18" charset="2"/>
              </a:rPr>
              <a:t>This means that:</a:t>
            </a:r>
          </a:p>
          <a:p>
            <a:pPr marL="457200" lvl="1" indent="0">
              <a:buNone/>
            </a:pPr>
            <a:r>
              <a:rPr lang="en-US" sz="1600" i="1">
                <a:sym typeface="Symbol" panose="05050102010706020507" pitchFamily="18" charset="2"/>
              </a:rPr>
              <a:t>SAT</a:t>
            </a:r>
            <a:r>
              <a:rPr lang="en-US" sz="1600">
                <a:sym typeface="Symbol" panose="05050102010706020507" pitchFamily="18" charset="2"/>
              </a:rPr>
              <a:t> accepts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if and only if such a tableau exists…</a:t>
            </a:r>
          </a:p>
          <a:p>
            <a:pPr marL="457200" lvl="1" indent="0">
              <a:buNone/>
            </a:pPr>
            <a:r>
              <a:rPr lang="en-US" sz="1600">
                <a:sym typeface="Symbol" panose="05050102010706020507" pitchFamily="18" charset="2"/>
              </a:rPr>
              <a:t>…if and only if the NDTM we are encoding into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accepts </a:t>
            </a:r>
            <a:r>
              <a:rPr lang="en-US" sz="1600" i="1">
                <a:sym typeface="Symbol" panose="05050102010706020507" pitchFamily="18" charset="2"/>
              </a:rPr>
              <a:t>w</a:t>
            </a:r>
            <a:r>
              <a:rPr lang="en-US" sz="1600">
                <a:sym typeface="Symbol" panose="05050102010706020507" pitchFamily="18" charset="2"/>
              </a:rPr>
              <a:t>.</a:t>
            </a:r>
          </a:p>
          <a:p>
            <a:pPr marL="0" indent="0">
              <a:buNone/>
            </a:pPr>
            <a:r>
              <a:rPr lang="en-US" sz="1800">
                <a:sym typeface="Symbol" panose="05050102010706020507" pitchFamily="18" charset="2"/>
              </a:rPr>
              <a:t>We’ve just </a:t>
            </a:r>
            <a:r>
              <a:rPr lang="en-US" sz="1800" err="1">
                <a:sym typeface="Symbol" panose="05050102010706020507" pitchFamily="18" charset="2"/>
              </a:rPr>
              <a:t>polynomially</a:t>
            </a:r>
            <a:r>
              <a:rPr lang="en-US" sz="1800">
                <a:sym typeface="Symbol" panose="05050102010706020507" pitchFamily="18" charset="2"/>
              </a:rPr>
              <a:t> reduced every possible NP language to </a:t>
            </a:r>
            <a:r>
              <a:rPr lang="en-US" sz="1800" i="1">
                <a:sym typeface="Symbol" panose="05050102010706020507" pitchFamily="18" charset="2"/>
              </a:rPr>
              <a:t>SAT</a:t>
            </a:r>
            <a:r>
              <a:rPr lang="en-US" sz="1600">
                <a:sym typeface="Symbol" panose="05050102010706020507" pitchFamily="18" charset="2"/>
              </a:rPr>
              <a:t>.</a:t>
            </a:r>
          </a:p>
        </p:txBody>
      </p:sp>
      <p:sp>
        <p:nvSpPr>
          <p:cNvPr id="9" name="Content Placeholder 8"/>
          <p:cNvSpPr>
            <a:spLocks noGrp="1"/>
          </p:cNvSpPr>
          <p:nvPr>
            <p:ph sz="half" idx="2"/>
          </p:nvPr>
        </p:nvSpPr>
        <p:spPr>
          <a:xfrm>
            <a:off x="4572000" y="2371386"/>
            <a:ext cx="3703320" cy="3559174"/>
          </a:xfrm>
        </p:spPr>
        <p:txBody>
          <a:bodyPr>
            <a:noAutofit/>
          </a:bodyPr>
          <a:lstStyle/>
          <a:p>
            <a:pPr marL="0" indent="0">
              <a:buNone/>
            </a:pPr>
            <a:r>
              <a:rPr lang="en-US" sz="1600">
                <a:sym typeface="Symbol" panose="05050102010706020507" pitchFamily="18" charset="2"/>
              </a:rPr>
              <a:t>Let’s convince ourselves of that a bit more.</a:t>
            </a:r>
          </a:p>
          <a:p>
            <a:pPr marL="457200" lvl="1" indent="0">
              <a:buNone/>
            </a:pPr>
            <a:r>
              <a:rPr lang="en-US" sz="1400">
                <a:sym typeface="Symbol" panose="05050102010706020507" pitchFamily="18" charset="2"/>
              </a:rPr>
              <a:t>By definition, any NP language has an NDTM </a:t>
            </a:r>
            <a:r>
              <a:rPr lang="en-US" sz="1400" i="1">
                <a:sym typeface="Symbol" panose="05050102010706020507" pitchFamily="18" charset="2"/>
              </a:rPr>
              <a:t>M </a:t>
            </a:r>
            <a:r>
              <a:rPr lang="en-US" sz="1400">
                <a:sym typeface="Symbol" panose="05050102010706020507" pitchFamily="18" charset="2"/>
              </a:rPr>
              <a:t>that decides it in polynomial time.</a:t>
            </a:r>
          </a:p>
          <a:p>
            <a:pPr marL="0" indent="0">
              <a:buNone/>
            </a:pPr>
            <a:r>
              <a:rPr lang="en-US" sz="1600" b="1">
                <a:sym typeface="Symbol" panose="05050102010706020507" pitchFamily="18" charset="2"/>
              </a:rPr>
              <a:t>We can decide any NP language with a result from </a:t>
            </a:r>
            <a:r>
              <a:rPr lang="en-US" sz="1600" b="1" i="1">
                <a:sym typeface="Symbol" panose="05050102010706020507" pitchFamily="18" charset="2"/>
              </a:rPr>
              <a:t>SAT</a:t>
            </a:r>
            <a:r>
              <a:rPr lang="en-US" sz="1600" b="1">
                <a:sym typeface="Symbol" panose="05050102010706020507" pitchFamily="18" charset="2"/>
              </a:rPr>
              <a:t> using the following algorithm:</a:t>
            </a:r>
            <a:endParaRPr lang="en-US" sz="1600">
              <a:sym typeface="Symbol" panose="05050102010706020507" pitchFamily="18" charset="2"/>
            </a:endParaRPr>
          </a:p>
          <a:p>
            <a:pPr marL="0" indent="0">
              <a:buNone/>
            </a:pPr>
            <a:r>
              <a:rPr lang="en-US" sz="1600" b="1">
                <a:sym typeface="Symbol" panose="05050102010706020507" pitchFamily="18" charset="2"/>
              </a:rPr>
              <a:t>On input &lt;</a:t>
            </a:r>
            <a:r>
              <a:rPr lang="en-US" sz="1600" b="1" i="1">
                <a:sym typeface="Symbol" panose="05050102010706020507" pitchFamily="18" charset="2"/>
              </a:rPr>
              <a:t>M</a:t>
            </a:r>
            <a:r>
              <a:rPr lang="en-US" sz="1600" b="1">
                <a:sym typeface="Symbol" panose="05050102010706020507" pitchFamily="18" charset="2"/>
              </a:rPr>
              <a:t>, </a:t>
            </a:r>
            <a:r>
              <a:rPr lang="en-US" sz="1600" b="1" i="1">
                <a:sym typeface="Symbol" panose="05050102010706020507" pitchFamily="18" charset="2"/>
              </a:rPr>
              <a:t>w</a:t>
            </a:r>
            <a:r>
              <a:rPr lang="en-US" sz="1600" b="1">
                <a:sym typeface="Symbol" panose="05050102010706020507" pitchFamily="18" charset="2"/>
              </a:rPr>
              <a:t>&gt;:</a:t>
            </a:r>
          </a:p>
          <a:p>
            <a:pPr marL="457200" lvl="1" indent="0">
              <a:buNone/>
            </a:pPr>
            <a:r>
              <a:rPr lang="en-US" sz="1400">
                <a:sym typeface="Symbol" panose="05050102010706020507" pitchFamily="18" charset="2"/>
              </a:rPr>
              <a:t>Create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 from </a:t>
            </a:r>
            <a:r>
              <a:rPr lang="en-US" sz="1400" i="1">
                <a:sym typeface="Symbol" panose="05050102010706020507" pitchFamily="18" charset="2"/>
              </a:rPr>
              <a:t>M</a:t>
            </a:r>
            <a:r>
              <a:rPr lang="en-US" sz="1400">
                <a:sym typeface="Symbol" panose="05050102010706020507" pitchFamily="18" charset="2"/>
              </a:rPr>
              <a:t> and </a:t>
            </a:r>
            <a:r>
              <a:rPr lang="en-US" sz="1400" i="1">
                <a:sym typeface="Symbol" panose="05050102010706020507" pitchFamily="18" charset="2"/>
              </a:rPr>
              <a:t>w</a:t>
            </a:r>
            <a:r>
              <a:rPr lang="en-US" sz="1400">
                <a:sym typeface="Symbol" panose="05050102010706020507" pitchFamily="18" charset="2"/>
              </a:rPr>
              <a:t>.</a:t>
            </a:r>
          </a:p>
          <a:p>
            <a:pPr marL="457200" lvl="1" indent="0">
              <a:buNone/>
            </a:pPr>
            <a:r>
              <a:rPr lang="en-US" sz="1400">
                <a:sym typeface="Symbol" panose="05050102010706020507" pitchFamily="18" charset="2"/>
              </a:rPr>
              <a:t>Run the decider for </a:t>
            </a:r>
            <a:r>
              <a:rPr lang="en-US" sz="1400" i="1">
                <a:sym typeface="Symbol" panose="05050102010706020507" pitchFamily="18" charset="2"/>
              </a:rPr>
              <a:t>SAT</a:t>
            </a:r>
            <a:r>
              <a:rPr lang="en-US" sz="1400">
                <a:sym typeface="Symbol" panose="05050102010706020507" pitchFamily="18" charset="2"/>
              </a:rPr>
              <a:t> on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a:t>
            </a:r>
          </a:p>
          <a:p>
            <a:pPr marL="457200" lvl="1" indent="0">
              <a:buNone/>
            </a:pPr>
            <a:r>
              <a:rPr lang="en-US" sz="1400">
                <a:sym typeface="Symbol" panose="05050102010706020507" pitchFamily="18" charset="2"/>
              </a:rPr>
              <a:t>Accept if </a:t>
            </a:r>
            <a:r>
              <a:rPr lang="en-US" sz="1400" i="1">
                <a:sym typeface="Symbol" panose="05050102010706020507" pitchFamily="18" charset="2"/>
              </a:rPr>
              <a:t>SAT</a:t>
            </a:r>
            <a:r>
              <a:rPr lang="en-US" sz="1400">
                <a:sym typeface="Symbol" panose="05050102010706020507" pitchFamily="18" charset="2"/>
              </a:rPr>
              <a:t> accepts, reject if it rejects.</a:t>
            </a:r>
          </a:p>
          <a:p>
            <a:pPr marL="0" indent="0" algn="ctr">
              <a:buNone/>
            </a:pPr>
            <a:r>
              <a:rPr lang="en-US" sz="1600" b="1" i="1">
                <a:sym typeface="Symbol" panose="05050102010706020507" pitchFamily="18" charset="2"/>
              </a:rPr>
              <a:t>SAT </a:t>
            </a:r>
            <a:r>
              <a:rPr lang="en-US" sz="1600" b="1">
                <a:sym typeface="Symbol" panose="05050102010706020507" pitchFamily="18" charset="2"/>
              </a:rPr>
              <a:t>is NP-complete.</a:t>
            </a:r>
            <a:endParaRPr lang="en-US" sz="1600" b="1"/>
          </a:p>
        </p:txBody>
      </p:sp>
      <mc:AlternateContent xmlns:mc="http://schemas.openxmlformats.org/markup-compatibility/2006" xmlns:a14="http://schemas.microsoft.com/office/drawing/2010/main">
        <mc:Choice Requires="a14">
          <p:sp>
            <p:nvSpPr>
              <p:cNvPr id="8" name="Rectangle 7"/>
              <p:cNvSpPr/>
              <p:nvPr/>
            </p:nvSpPr>
            <p:spPr>
              <a:xfrm>
                <a:off x="739140" y="1648395"/>
                <a:ext cx="6100083" cy="52097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NDTM</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739140" y="1648395"/>
                <a:ext cx="6100083" cy="520976"/>
              </a:xfrm>
              <a:prstGeom prst="rect">
                <a:avLst/>
              </a:prstGeom>
              <a:blipFill>
                <a:blip r:embed="rId2"/>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B7D2B701-0A12-D64B-B6B3-25B8F978113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19532866-F9AD-C648-B3A9-AB6B68446102}"/>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 name="Slide Number Placeholder 5">
            <a:extLst>
              <a:ext uri="{FF2B5EF4-FFF2-40B4-BE49-F238E27FC236}">
                <a16:creationId xmlns:a16="http://schemas.microsoft.com/office/drawing/2014/main" id="{1B368BAB-7430-F943-BCD5-6531126BD90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637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33609090"/>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Date Placeholder 3"/>
          <p:cNvSpPr>
            <a:spLocks noGrp="1"/>
          </p:cNvSpPr>
          <p:nvPr>
            <p:ph type="dt" sz="quarter" idx="10"/>
          </p:nvPr>
        </p:nvSpPr>
        <p:spPr>
          <a:noFill/>
        </p:spPr>
        <p:txBody>
          <a:bodyPr/>
          <a:lstStyle/>
          <a:p>
            <a:fld id="{0642FF67-025E-D440-88BA-66CD6C039CE1}" type="datetime1">
              <a:rPr lang="en-US">
                <a:solidFill>
                  <a:srgbClr val="000000"/>
                </a:solidFill>
                <a:latin typeface="Arial" pitchFamily="-111" charset="0"/>
                <a:ea typeface="ＭＳ Ｐゴシック" pitchFamily="-111" charset="-128"/>
                <a:cs typeface="ＭＳ Ｐゴシック" pitchFamily="-111" charset="-128"/>
              </a:rPr>
              <a:pPr/>
              <a:t>4/7/19</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5587"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5588" name="Slide Number Placeholder 5"/>
          <p:cNvSpPr>
            <a:spLocks noGrp="1"/>
          </p:cNvSpPr>
          <p:nvPr>
            <p:ph type="sldNum" sz="quarter" idx="12"/>
          </p:nvPr>
        </p:nvSpPr>
        <p:spPr>
          <a:noFill/>
        </p:spPr>
        <p:txBody>
          <a:bodyPr/>
          <a:lstStyle/>
          <a:p>
            <a:fld id="{776FBD29-D034-B14E-B0BA-44B0DA4CC02D}" type="slidenum">
              <a:rPr lang="en-US">
                <a:solidFill>
                  <a:srgbClr val="000000"/>
                </a:solidFill>
                <a:latin typeface="Arial" pitchFamily="-111" charset="0"/>
                <a:ea typeface="ＭＳ Ｐゴシック" pitchFamily="-111" charset="-128"/>
                <a:cs typeface="ＭＳ Ｐゴシック" pitchFamily="-111" charset="-128"/>
              </a:rPr>
              <a:pPr/>
              <a:t>638</a:t>
            </a:fld>
            <a:endParaRPr lang="en-US" dirty="0">
              <a:solidFill>
                <a:srgbClr val="000000"/>
              </a:solidFill>
              <a:latin typeface="Arial" pitchFamily="-111" charset="0"/>
              <a:ea typeface="ＭＳ Ｐゴシック" pitchFamily="-111" charset="-128"/>
              <a:cs typeface="ＭＳ Ｐゴシック" pitchFamily="-111" charset="-128"/>
            </a:endParaRPr>
          </a:p>
        </p:txBody>
      </p:sp>
      <p:sp>
        <p:nvSpPr>
          <p:cNvPr id="8355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Cook’s Theorem</a:t>
            </a:r>
          </a:p>
        </p:txBody>
      </p:sp>
      <p:sp>
        <p:nvSpPr>
          <p:cNvPr id="835590" name="Rectangle 3"/>
          <p:cNvSpPr>
            <a:spLocks noGrp="1" noChangeArrowheads="1"/>
          </p:cNvSpPr>
          <p:nvPr>
            <p:ph type="body" idx="1"/>
          </p:nvPr>
        </p:nvSpPr>
        <p:spPr/>
        <p:txBody>
          <a:bodyPr/>
          <a:lstStyle/>
          <a:p>
            <a:pPr eaLnBrk="1" hangingPunct="1"/>
            <a:r>
              <a:rPr lang="en-US" b="1" dirty="0">
                <a:ea typeface="ＭＳ Ｐゴシック" pitchFamily="-111" charset="-128"/>
                <a:cs typeface="ＭＳ Ｐゴシック" pitchFamily="-111" charset="-128"/>
                <a:sym typeface="Symbol" pitchFamily="-111" charset="2"/>
              </a:rPr>
              <a:t></a:t>
            </a:r>
            <a:r>
              <a:rPr lang="en-US" b="1" baseline="-25000" dirty="0" err="1">
                <a:ea typeface="ＭＳ Ｐゴシック" pitchFamily="-111" charset="-128"/>
                <a:cs typeface="ＭＳ Ｐゴシック" pitchFamily="-111" charset="-128"/>
                <a:sym typeface="Symbol" pitchFamily="-111" charset="2"/>
              </a:rPr>
              <a:t>M,w</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cells</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start</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accept</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move</a:t>
            </a:r>
          </a:p>
          <a:p>
            <a:pPr eaLnBrk="1" hangingPunct="1"/>
            <a:r>
              <a:rPr lang="en-US" b="1" dirty="0">
                <a:ea typeface="ＭＳ Ｐゴシック" pitchFamily="-111" charset="-128"/>
                <a:cs typeface="ＭＳ Ｐゴシック" pitchFamily="-111" charset="-128"/>
                <a:sym typeface="Symbol" pitchFamily="-111" charset="2"/>
              </a:rPr>
              <a:t>See the following for another detailed description  and discussion of the four terms that make up this formula.</a:t>
            </a:r>
          </a:p>
          <a:p>
            <a:pPr eaLnBrk="1" hangingPunct="1"/>
            <a:r>
              <a:rPr lang="en-US" sz="2400" b="1" dirty="0">
                <a:ea typeface="ＭＳ Ｐゴシック" pitchFamily="-111" charset="-128"/>
                <a:cs typeface="ＭＳ Ｐゴシック" pitchFamily="-111" charset="-128"/>
                <a:hlinkClick r:id="" action="ppaction://noaction"/>
              </a:rPr>
              <a:t>http://www.cs.tau.ac.il/~safra/Complexity/Cook.ppt</a:t>
            </a:r>
            <a:endParaRPr lang="en-US" b="1"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0804337"/>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r>
              <a:rPr lang="en-US">
                <a:latin typeface="Arial" charset="0"/>
                <a:ea typeface="MS PGothic" charset="0"/>
              </a:rPr>
              <a:t>NP–Complete</a:t>
            </a:r>
          </a:p>
        </p:txBody>
      </p:sp>
      <p:sp>
        <p:nvSpPr>
          <p:cNvPr id="270339" name="Rectangle 3"/>
          <p:cNvSpPr>
            <a:spLocks noGrp="1" noChangeArrowheads="1"/>
          </p:cNvSpPr>
          <p:nvPr>
            <p:ph type="body" idx="1"/>
          </p:nvPr>
        </p:nvSpPr>
        <p:spPr>
          <a:xfrm>
            <a:off x="446314" y="1524000"/>
            <a:ext cx="8011886" cy="4572000"/>
          </a:xfrm>
        </p:spPr>
        <p:txBody>
          <a:bodyPr/>
          <a:lstStyle/>
          <a:p>
            <a:pPr eaLnBrk="1" hangingPunct="1">
              <a:lnSpc>
                <a:spcPct val="90000"/>
              </a:lnSpc>
              <a:buFont typeface="Times" charset="0"/>
              <a:buNone/>
            </a:pPr>
            <a:r>
              <a:rPr lang="en-US" sz="2000" b="1" dirty="0">
                <a:latin typeface="Times New Roman" charset="0"/>
                <a:ea typeface="MS PGothic" charset="0"/>
              </a:rPr>
              <a:t>	</a:t>
            </a:r>
            <a:r>
              <a:rPr lang="en-US" sz="2400" dirty="0">
                <a:ea typeface="MS PGothic" charset="0"/>
              </a:rPr>
              <a:t>Within a year, Richard Karp added 22 problems to this special class.</a:t>
            </a:r>
          </a:p>
          <a:p>
            <a:pPr eaLnBrk="1" hangingPunct="1">
              <a:lnSpc>
                <a:spcPct val="90000"/>
              </a:lnSpc>
              <a:buFont typeface="Times" charset="0"/>
              <a:buNone/>
            </a:pPr>
            <a:r>
              <a:rPr lang="en-US" sz="2400" dirty="0">
                <a:ea typeface="MS PGothic" charset="0"/>
              </a:rPr>
              <a:t>	</a:t>
            </a:r>
          </a:p>
          <a:p>
            <a:pPr eaLnBrk="1" hangingPunct="1">
              <a:lnSpc>
                <a:spcPct val="90000"/>
              </a:lnSpc>
              <a:buFont typeface="Times" charset="0"/>
              <a:buNone/>
            </a:pPr>
            <a:r>
              <a:rPr lang="en-US" sz="2400" dirty="0">
                <a:ea typeface="MS PGothic" charset="0"/>
              </a:rPr>
              <a:t>	We will focus on: </a:t>
            </a:r>
          </a:p>
          <a:p>
            <a:pPr eaLnBrk="1" hangingPunct="1">
              <a:lnSpc>
                <a:spcPct val="90000"/>
              </a:lnSpc>
              <a:buFont typeface="Times" charset="0"/>
              <a:buNone/>
            </a:pPr>
            <a:r>
              <a:rPr lang="en-US" sz="2400" dirty="0">
                <a:ea typeface="MS PGothic" charset="0"/>
              </a:rPr>
              <a:t>		3-SAT</a:t>
            </a:r>
          </a:p>
          <a:p>
            <a:pPr eaLnBrk="1" hangingPunct="1">
              <a:lnSpc>
                <a:spcPct val="90000"/>
              </a:lnSpc>
              <a:buNone/>
            </a:pPr>
            <a:r>
              <a:rPr lang="en-US" sz="2400" dirty="0">
                <a:ea typeface="MS PGothic" charset="0"/>
              </a:rPr>
              <a:t>		Integer Linear Programming</a:t>
            </a:r>
          </a:p>
          <a:p>
            <a:pPr eaLnBrk="1" hangingPunct="1">
              <a:lnSpc>
                <a:spcPct val="90000"/>
              </a:lnSpc>
              <a:buNone/>
            </a:pPr>
            <a:r>
              <a:rPr lang="en-US" sz="2400" dirty="0">
                <a:ea typeface="MS PGothic" charset="0"/>
              </a:rPr>
              <a:t>		</a:t>
            </a:r>
            <a:r>
              <a:rPr lang="en-US" sz="2400" dirty="0" err="1">
                <a:ea typeface="MS PGothic" charset="0"/>
              </a:rPr>
              <a:t>SubsetSum</a:t>
            </a:r>
            <a:endParaRPr lang="en-US" sz="2400" dirty="0">
              <a:ea typeface="MS PGothic" charset="0"/>
            </a:endParaRPr>
          </a:p>
          <a:p>
            <a:pPr eaLnBrk="1" hangingPunct="1">
              <a:lnSpc>
                <a:spcPct val="90000"/>
              </a:lnSpc>
              <a:buNone/>
            </a:pPr>
            <a:r>
              <a:rPr lang="en-US" sz="2400" dirty="0">
                <a:ea typeface="MS PGothic" charset="0"/>
              </a:rPr>
              <a:t>		Partition</a:t>
            </a:r>
          </a:p>
          <a:p>
            <a:pPr eaLnBrk="1" hangingPunct="1">
              <a:lnSpc>
                <a:spcPct val="90000"/>
              </a:lnSpc>
              <a:buNone/>
            </a:pPr>
            <a:r>
              <a:rPr lang="en-US" sz="2400" dirty="0">
                <a:ea typeface="MS PGothic" charset="0"/>
              </a:rPr>
              <a:t>		Vertex Cover</a:t>
            </a:r>
          </a:p>
          <a:p>
            <a:pPr eaLnBrk="1" hangingPunct="1">
              <a:lnSpc>
                <a:spcPct val="90000"/>
              </a:lnSpc>
              <a:buFont typeface="Times" charset="0"/>
              <a:buNone/>
            </a:pPr>
            <a:r>
              <a:rPr lang="en-US" sz="2400" dirty="0">
                <a:ea typeface="MS PGothic" charset="0"/>
              </a:rPr>
              <a:t>		Independent Set</a:t>
            </a:r>
          </a:p>
          <a:p>
            <a:pPr eaLnBrk="1" hangingPunct="1">
              <a:lnSpc>
                <a:spcPct val="90000"/>
              </a:lnSpc>
              <a:buFont typeface="Times" charset="0"/>
              <a:buNone/>
            </a:pPr>
            <a:r>
              <a:rPr lang="en-US" sz="2400" dirty="0">
                <a:ea typeface="MS PGothic" charset="0"/>
              </a:rPr>
              <a:t>		K-Color</a:t>
            </a:r>
          </a:p>
          <a:p>
            <a:pPr eaLnBrk="1" hangingPunct="1">
              <a:lnSpc>
                <a:spcPct val="90000"/>
              </a:lnSpc>
              <a:buFont typeface="Times" charset="0"/>
              <a:buNone/>
            </a:pPr>
            <a:r>
              <a:rPr lang="en-US" sz="2400" dirty="0">
                <a:ea typeface="MS PGothic" charset="0"/>
              </a:rPr>
              <a:t>		Multiprocessor Scheduling </a:t>
            </a:r>
          </a:p>
          <a:p>
            <a:pPr eaLnBrk="1" hangingPunct="1">
              <a:lnSpc>
                <a:spcPct val="90000"/>
              </a:lnSpc>
              <a:buFont typeface="Times" charset="0"/>
              <a:buNone/>
            </a:pPr>
            <a:r>
              <a:rPr lang="en-US" sz="2400" dirty="0">
                <a:ea typeface="MS PGothic" charset="0"/>
              </a:rPr>
              <a:t>		</a:t>
            </a:r>
          </a:p>
        </p:txBody>
      </p:sp>
      <p:sp>
        <p:nvSpPr>
          <p:cNvPr id="7" name="Date Placeholder 3">
            <a:extLst>
              <a:ext uri="{FF2B5EF4-FFF2-40B4-BE49-F238E27FC236}">
                <a16:creationId xmlns:a16="http://schemas.microsoft.com/office/drawing/2014/main" id="{493011B3-1CFE-0C4F-AAD8-FFEF355DE08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F8F0BB8A-ED53-A544-B426-C0A0640336EF}"/>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 name="Slide Number Placeholder 5">
            <a:extLst>
              <a:ext uri="{FF2B5EF4-FFF2-40B4-BE49-F238E27FC236}">
                <a16:creationId xmlns:a16="http://schemas.microsoft.com/office/drawing/2014/main" id="{EC70FAA2-C599-5A4A-A5ED-458321424B9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639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15892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NFA Languages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an NFA, A = (Q,Σ,δ,q</a:t>
            </a:r>
            <a:r>
              <a:rPr lang="en-US" sz="2400" baseline="-25000">
                <a:latin typeface="Arial" charset="0"/>
                <a:ea typeface="MS PGothic" charset="0"/>
              </a:rPr>
              <a:t>0</a:t>
            </a:r>
            <a:r>
              <a:rPr lang="en-US" sz="2400">
                <a:latin typeface="Arial" charset="0"/>
                <a:ea typeface="MS PGothic" charset="0"/>
              </a:rPr>
              <a:t>,F), we can define the language accepted by A as those strings that </a:t>
            </a:r>
            <a:r>
              <a:rPr lang="en-US" sz="2400" u="sng">
                <a:latin typeface="Arial" charset="0"/>
                <a:ea typeface="MS PGothic" charset="0"/>
              </a:rPr>
              <a:t>allow</a:t>
            </a:r>
            <a:r>
              <a:rPr lang="en-US" sz="2400">
                <a:latin typeface="Arial" charset="0"/>
                <a:ea typeface="MS PGothic" charset="0"/>
              </a:rPr>
              <a:t> it to end up in a final state once it has consumed the entire string – here we just mean that there is some accepting path</a:t>
            </a:r>
          </a:p>
          <a:p>
            <a:pPr eaLnBrk="1" hangingPunct="1"/>
            <a:r>
              <a:rPr lang="en-US" sz="2400">
                <a:latin typeface="Arial" charset="0"/>
                <a:ea typeface="MS PGothic" charset="0"/>
              </a:rPr>
              <a:t>Formally, the language accepted by A is</a:t>
            </a:r>
          </a:p>
          <a:p>
            <a:pPr lvl="1" eaLnBrk="1" hangingPunct="1"/>
            <a:r>
              <a:rPr lang="en-US" sz="2000">
                <a:latin typeface="Arial" charset="0"/>
                <a:ea typeface="MS PGothic" charset="0"/>
              </a:rPr>
              <a:t>{ w | (</a:t>
            </a:r>
            <a:r>
              <a:rPr lang="en-US" sz="2000" err="1">
                <a:latin typeface="Arial" charset="0"/>
                <a:ea typeface="MS PGothic" charset="0"/>
              </a:rPr>
              <a:t>δ</a:t>
            </a:r>
            <a:r>
              <a:rPr lang="en-US" sz="2000">
                <a:latin typeface="Arial" charset="0"/>
                <a:ea typeface="MS PGothic" charset="0"/>
              </a:rPr>
              <a:t>*(</a:t>
            </a:r>
            <a:r>
              <a:rPr lang="en-US" sz="2000">
                <a:latin typeface="Symbol" charset="2"/>
                <a:ea typeface="Symbol" charset="2"/>
                <a:cs typeface="Symbol" charset="2"/>
              </a:rPr>
              <a:t>l</a:t>
            </a:r>
            <a:r>
              <a:rPr lang="en-US" sz="2000"/>
              <a:t>-Closure</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}),w) ∩ F) ≠ </a:t>
            </a:r>
            <a:r>
              <a:rPr lang="en-US" sz="2000" err="1">
                <a:ea typeface="ＭＳ Ｐゴシック" pitchFamily="-111" charset="-128"/>
                <a:cs typeface="ＭＳ Ｐゴシック" pitchFamily="-111" charset="-128"/>
              </a:rPr>
              <a:t>Ø</a:t>
            </a:r>
            <a:r>
              <a:rPr lang="en-US" sz="2000">
                <a:latin typeface="Arial" charset="0"/>
                <a:ea typeface="MS PGothic" charset="0"/>
              </a:rPr>
              <a:t> }</a:t>
            </a:r>
          </a:p>
          <a:p>
            <a:pPr eaLnBrk="1" hangingPunct="1"/>
            <a:r>
              <a:rPr lang="en-US" sz="2400">
                <a:ea typeface="Symbol" charset="2"/>
                <a:cs typeface="Symbol" charset="2"/>
              </a:rPr>
              <a:t>Notice that we accept if there is </a:t>
            </a:r>
            <a:r>
              <a:rPr lang="en-US" sz="2400" u="sng">
                <a:ea typeface="Symbol" charset="2"/>
                <a:cs typeface="Symbol" charset="2"/>
              </a:rPr>
              <a:t>any</a:t>
            </a:r>
            <a:r>
              <a:rPr lang="en-US" sz="2400">
                <a:ea typeface="Symbol" charset="2"/>
                <a:cs typeface="Symbol" charset="2"/>
              </a:rPr>
              <a:t> set of choices of transitions that lead to a final state</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C47716-90E8-8E4E-BE7F-EE0E145DFE25}" type="datetime1">
              <a:rPr lang="en-US" smtClean="0"/>
              <a:t>4/7/19</a:t>
            </a:fld>
            <a:endParaRPr lang="en-US"/>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64</a:t>
            </a:fld>
            <a:endParaRPr lang="en-US"/>
          </a:p>
        </p:txBody>
      </p:sp>
      <p:sp>
        <p:nvSpPr>
          <p:cNvPr id="7" name="Footer Placeholder 4">
            <a:extLst>
              <a:ext uri="{FF2B5EF4-FFF2-40B4-BE49-F238E27FC236}">
                <a16:creationId xmlns:a16="http://schemas.microsoft.com/office/drawing/2014/main" id="{6B0CD5FF-E087-434F-98CA-62BB84564B1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517358300"/>
      </p:ext>
    </p:extLst>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r>
              <a:rPr lang="en-US" sz="4800">
                <a:latin typeface="Arial" charset="0"/>
                <a:ea typeface="MS PGothic" charset="0"/>
              </a:rPr>
              <a:t>Co-NP</a:t>
            </a:r>
          </a:p>
        </p:txBody>
      </p:sp>
      <p:sp>
        <p:nvSpPr>
          <p:cNvPr id="282627" name="Rectangle 3"/>
          <p:cNvSpPr>
            <a:spLocks noGrp="1" noChangeArrowheads="1"/>
          </p:cNvSpPr>
          <p:nvPr>
            <p:ph idx="1"/>
          </p:nvPr>
        </p:nvSpPr>
        <p:spPr/>
        <p:txBody>
          <a:bodyPr/>
          <a:lstStyle/>
          <a:p>
            <a:pPr eaLnBrk="1" hangingPunct="1">
              <a:lnSpc>
                <a:spcPct val="90000"/>
              </a:lnSpc>
            </a:pPr>
            <a:r>
              <a:rPr lang="en-US" sz="2800" dirty="0">
                <a:latin typeface="Arial" charset="0"/>
                <a:ea typeface="MS PGothic" charset="0"/>
              </a:rPr>
              <a:t>A problem is in co-NP if its complement is in NP – this is like co-RE, </a:t>
            </a:r>
            <a:r>
              <a:rPr lang="en-US" sz="2800" dirty="0" err="1">
                <a:latin typeface="Arial" charset="0"/>
                <a:ea typeface="MS PGothic" charset="0"/>
              </a:rPr>
              <a:t>wrt</a:t>
            </a:r>
            <a:r>
              <a:rPr lang="en-US" sz="2800" dirty="0">
                <a:latin typeface="Arial" charset="0"/>
                <a:ea typeface="MS PGothic" charset="0"/>
              </a:rPr>
              <a:t> RE problems.</a:t>
            </a:r>
          </a:p>
          <a:p>
            <a:pPr eaLnBrk="1" hangingPunct="1">
              <a:lnSpc>
                <a:spcPct val="90000"/>
              </a:lnSpc>
            </a:pPr>
            <a:r>
              <a:rPr lang="en-US" sz="2800" dirty="0">
                <a:latin typeface="Arial" charset="0"/>
                <a:ea typeface="MS PGothic" charset="0"/>
              </a:rPr>
              <a:t>An example is the problem to determine if a Boolean expression is a tautology.</a:t>
            </a:r>
          </a:p>
          <a:p>
            <a:pPr lvl="1" eaLnBrk="1" hangingPunct="1">
              <a:lnSpc>
                <a:spcPct val="90000"/>
              </a:lnSpc>
            </a:pPr>
            <a:r>
              <a:rPr lang="en-US" sz="2400" dirty="0">
                <a:latin typeface="Arial" charset="0"/>
                <a:ea typeface="MS PGothic" charset="0"/>
              </a:rPr>
              <a:t>If the answer to the problem "is B in TAUT ?" is NO, then ¬A is in SAT. </a:t>
            </a:r>
          </a:p>
          <a:p>
            <a:pPr eaLnBrk="1" hangingPunct="1">
              <a:lnSpc>
                <a:spcPct val="90000"/>
              </a:lnSpc>
            </a:pPr>
            <a:r>
              <a:rPr lang="en-US" sz="2800" dirty="0">
                <a:latin typeface="Arial" charset="0"/>
                <a:ea typeface="MS PGothic" charset="0"/>
              </a:rPr>
              <a:t>A more direct example of a co-NP problem is to determine if a Boolean expression is self-contradictory.</a:t>
            </a:r>
          </a:p>
          <a:p>
            <a:pPr lvl="1" eaLnBrk="1" hangingPunct="1">
              <a:lnSpc>
                <a:spcPct val="90000"/>
              </a:lnSpc>
            </a:pPr>
            <a:r>
              <a:rPr lang="en-US" sz="2400" dirty="0">
                <a:latin typeface="Arial" charset="0"/>
                <a:ea typeface="MS PGothic" charset="0"/>
              </a:rPr>
              <a:t>This is the complement of satisfiability.</a:t>
            </a:r>
          </a:p>
          <a:p>
            <a:pPr eaLnBrk="1" hangingPunct="1">
              <a:lnSpc>
                <a:spcPct val="90000"/>
              </a:lnSpc>
            </a:pPr>
            <a:r>
              <a:rPr lang="en-US" sz="2800" dirty="0">
                <a:latin typeface="Arial" charset="0"/>
                <a:ea typeface="MS PGothic" charset="0"/>
              </a:rPr>
              <a:t>Both of the above are co-NP Complete</a:t>
            </a:r>
          </a:p>
        </p:txBody>
      </p:sp>
      <p:sp>
        <p:nvSpPr>
          <p:cNvPr id="7" name="Date Placeholder 3">
            <a:extLst>
              <a:ext uri="{FF2B5EF4-FFF2-40B4-BE49-F238E27FC236}">
                <a16:creationId xmlns:a16="http://schemas.microsoft.com/office/drawing/2014/main" id="{E9C187BB-618A-F246-99F1-AAA20E83646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C727F890-034D-CE43-910C-4495B637BB3D}"/>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 name="Slide Number Placeholder 5">
            <a:extLst>
              <a:ext uri="{FF2B5EF4-FFF2-40B4-BE49-F238E27FC236}">
                <a16:creationId xmlns:a16="http://schemas.microsoft.com/office/drawing/2014/main" id="{CB4FCDFB-498E-A54E-9599-9CB18486313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640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10453049"/>
      </p:ext>
    </p:extLst>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SAT to 3SAT</a:t>
            </a:r>
          </a:p>
        </p:txBody>
      </p:sp>
      <p:sp>
        <p:nvSpPr>
          <p:cNvPr id="3" name="Content Placeholder 2"/>
          <p:cNvSpPr>
            <a:spLocks noGrp="1"/>
          </p:cNvSpPr>
          <p:nvPr>
            <p:ph idx="1"/>
          </p:nvPr>
        </p:nvSpPr>
        <p:spPr/>
        <p:txBody>
          <a:bodyPr>
            <a:normAutofit fontScale="85000" lnSpcReduction="10000"/>
          </a:bodyPr>
          <a:lstStyle/>
          <a:p>
            <a:r>
              <a:rPr lang="en-US" dirty="0"/>
              <a:t>3-SAT means that each clause has exactly three terms</a:t>
            </a:r>
          </a:p>
          <a:p>
            <a:r>
              <a:rPr lang="en-US" dirty="0"/>
              <a:t>If one term, e.g., (p), expand to (</a:t>
            </a:r>
            <a:r>
              <a:rPr lang="en-US" dirty="0" err="1"/>
              <a:t>p</a:t>
            </a:r>
            <a:r>
              <a:rPr lang="en-US" b="1" dirty="0" err="1">
                <a:latin typeface="Arial" charset="0"/>
                <a:ea typeface="MS PGothic" charset="0"/>
                <a:sym typeface="Symbol" charset="0"/>
              </a:rPr>
              <a:t></a:t>
            </a:r>
            <a:r>
              <a:rPr lang="en-US" dirty="0" err="1"/>
              <a:t>p</a:t>
            </a:r>
            <a:r>
              <a:rPr lang="en-US" b="1" dirty="0" err="1">
                <a:latin typeface="Arial" charset="0"/>
                <a:ea typeface="MS PGothic" charset="0"/>
                <a:sym typeface="Symbol" charset="0"/>
              </a:rPr>
              <a:t></a:t>
            </a:r>
            <a:r>
              <a:rPr lang="en-US" dirty="0" err="1"/>
              <a:t>p</a:t>
            </a:r>
            <a:r>
              <a:rPr lang="en-US" dirty="0"/>
              <a:t>)</a:t>
            </a:r>
          </a:p>
          <a:p>
            <a:r>
              <a:rPr lang="en-US" dirty="0"/>
              <a:t>If two terms, e.g., (</a:t>
            </a:r>
            <a:r>
              <a:rPr lang="en-US" dirty="0" err="1"/>
              <a:t>p</a:t>
            </a:r>
            <a:r>
              <a:rPr lang="en-US" b="1" dirty="0" err="1">
                <a:latin typeface="Arial" charset="0"/>
                <a:ea typeface="MS PGothic" charset="0"/>
                <a:sym typeface="Symbol" charset="0"/>
              </a:rPr>
              <a:t></a:t>
            </a:r>
            <a:r>
              <a:rPr lang="en-US" dirty="0" err="1">
                <a:sym typeface="Symbol" charset="0"/>
              </a:rPr>
              <a:t>q</a:t>
            </a:r>
            <a:r>
              <a:rPr lang="en-US" dirty="0"/>
              <a:t>), expand to (</a:t>
            </a:r>
            <a:r>
              <a:rPr lang="en-US" dirty="0" err="1"/>
              <a:t>p</a:t>
            </a:r>
            <a:r>
              <a:rPr lang="en-US" b="1" dirty="0" err="1">
                <a:latin typeface="Arial" charset="0"/>
                <a:ea typeface="MS PGothic" charset="0"/>
                <a:sym typeface="Symbol" charset="0"/>
              </a:rPr>
              <a:t></a:t>
            </a:r>
            <a:r>
              <a:rPr lang="en-US" dirty="0" err="1"/>
              <a:t>q</a:t>
            </a:r>
            <a:r>
              <a:rPr lang="en-US" b="1" dirty="0" err="1">
                <a:latin typeface="Arial" charset="0"/>
                <a:ea typeface="MS PGothic" charset="0"/>
                <a:sym typeface="Symbol" charset="0"/>
              </a:rPr>
              <a:t></a:t>
            </a:r>
            <a:r>
              <a:rPr lang="en-US" dirty="0" err="1"/>
              <a:t>p</a:t>
            </a:r>
            <a:r>
              <a:rPr lang="en-US" dirty="0"/>
              <a:t>)</a:t>
            </a:r>
          </a:p>
          <a:p>
            <a:r>
              <a:rPr lang="en-US" dirty="0"/>
              <a:t>Any clause with three terms is fine</a:t>
            </a:r>
          </a:p>
          <a:p>
            <a:r>
              <a:rPr lang="en-US" dirty="0"/>
              <a:t>If n &gt; three terms, can reduce to two clauses, one with three terms and one with n-1 terms, e.g., (p1</a:t>
            </a:r>
            <a:r>
              <a:rPr lang="en-US" b="1" dirty="0">
                <a:latin typeface="Arial" charset="0"/>
                <a:ea typeface="MS PGothic" charset="0"/>
                <a:sym typeface="Symbol" charset="0"/>
              </a:rPr>
              <a:t></a:t>
            </a:r>
            <a:r>
              <a:rPr lang="en-US" dirty="0">
                <a:sym typeface="Symbol" charset="0"/>
              </a:rPr>
              <a:t>p2</a:t>
            </a:r>
            <a:r>
              <a:rPr lang="en-US" b="1" dirty="0">
                <a:latin typeface="Arial" charset="0"/>
                <a:ea typeface="MS PGothic" charset="0"/>
                <a:sym typeface="Symbol" charset="0"/>
              </a:rPr>
              <a:t>…</a:t>
            </a:r>
            <a:r>
              <a:rPr lang="en-US" dirty="0" err="1"/>
              <a:t>pn</a:t>
            </a:r>
            <a:r>
              <a:rPr lang="en-US" dirty="0"/>
              <a:t>) to </a:t>
            </a:r>
            <a:br>
              <a:rPr lang="en-US" dirty="0"/>
            </a:br>
            <a:r>
              <a:rPr lang="en-US" dirty="0"/>
              <a:t>(p1</a:t>
            </a:r>
            <a:r>
              <a:rPr lang="en-US" dirty="0">
                <a:latin typeface="Arial" charset="0"/>
                <a:ea typeface="MS PGothic" charset="0"/>
                <a:sym typeface="Symbol" charset="0"/>
              </a:rPr>
              <a:t></a:t>
            </a:r>
            <a:r>
              <a:rPr lang="en-US" dirty="0">
                <a:sym typeface="Symbol" charset="0"/>
              </a:rPr>
              <a:t>p2</a:t>
            </a:r>
            <a:r>
              <a:rPr lang="en-US" dirty="0">
                <a:latin typeface="Arial" charset="0"/>
                <a:ea typeface="MS PGothic" charset="0"/>
                <a:sym typeface="Symbol" charset="0"/>
              </a:rPr>
              <a:t>z) &amp; </a:t>
            </a:r>
            <a:r>
              <a:rPr lang="en-US" dirty="0"/>
              <a:t>(p3</a:t>
            </a:r>
            <a:r>
              <a:rPr lang="en-US" dirty="0">
                <a:latin typeface="Arial" charset="0"/>
                <a:ea typeface="MS PGothic" charset="0"/>
                <a:sym typeface="Symbol" charset="0"/>
              </a:rPr>
              <a:t>…</a:t>
            </a:r>
            <a:r>
              <a:rPr lang="en-US" dirty="0" err="1"/>
              <a:t>pn</a:t>
            </a:r>
            <a:r>
              <a:rPr lang="en-US" dirty="0">
                <a:latin typeface="Arial" charset="0"/>
                <a:ea typeface="MS PGothic" charset="0"/>
                <a:sym typeface="Symbol" charset="0"/>
              </a:rPr>
              <a:t>~z</a:t>
            </a:r>
            <a:r>
              <a:rPr lang="en-US" dirty="0"/>
              <a:t>), where z is a new variable. If n=4, we are done, else apply this approach again with the clause having n-1 terms</a:t>
            </a:r>
          </a:p>
          <a:p>
            <a:endParaRPr lang="en-US" dirty="0"/>
          </a:p>
        </p:txBody>
      </p:sp>
      <p:sp>
        <p:nvSpPr>
          <p:cNvPr id="7" name="Date Placeholder 3">
            <a:extLst>
              <a:ext uri="{FF2B5EF4-FFF2-40B4-BE49-F238E27FC236}">
                <a16:creationId xmlns:a16="http://schemas.microsoft.com/office/drawing/2014/main" id="{E31D5693-C244-3844-B9F6-8D5E877F8EA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D6B7F0DA-A913-9C49-8D96-0C6681B1FAE9}"/>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 name="Slide Number Placeholder 5">
            <a:extLst>
              <a:ext uri="{FF2B5EF4-FFF2-40B4-BE49-F238E27FC236}">
                <a16:creationId xmlns:a16="http://schemas.microsoft.com/office/drawing/2014/main" id="{3C29B7C3-0E3F-9B48-A347-97EB9E7CE2E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641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28278260"/>
      </p:ext>
    </p:extLst>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Integer Linear Programming</a:t>
            </a:r>
          </a:p>
        </p:txBody>
      </p:sp>
      <p:sp>
        <p:nvSpPr>
          <p:cNvPr id="3" name="Content Placeholder 2"/>
          <p:cNvSpPr>
            <a:spLocks noGrp="1"/>
          </p:cNvSpPr>
          <p:nvPr>
            <p:ph idx="1"/>
          </p:nvPr>
        </p:nvSpPr>
        <p:spPr/>
        <p:txBody>
          <a:bodyPr/>
          <a:lstStyle/>
          <a:p>
            <a:r>
              <a:rPr lang="en-US" sz="2400" dirty="0"/>
              <a:t>Show for 0-1 integer linear programming by constraining solution space. Start with an instance of SAT (or 3SAT), assuming variables v1,…, </a:t>
            </a:r>
            <a:r>
              <a:rPr lang="en-US" sz="2400" dirty="0" err="1"/>
              <a:t>vn</a:t>
            </a:r>
            <a:r>
              <a:rPr lang="en-US" sz="2400" dirty="0"/>
              <a:t> and clauses c1,…, cm</a:t>
            </a:r>
          </a:p>
          <a:p>
            <a:r>
              <a:rPr lang="en-US" sz="2400" dirty="0"/>
              <a:t>For each variable vi, have constraint that 0 ≤ vi ≤ 1</a:t>
            </a:r>
          </a:p>
          <a:p>
            <a:r>
              <a:rPr lang="en-US" sz="2400" dirty="0"/>
              <a:t>For each clause we provide a constraint that it must be satisfied (evaluate to at least 1). For example, if clause </a:t>
            </a:r>
            <a:r>
              <a:rPr lang="en-US" sz="2400" dirty="0" err="1"/>
              <a:t>cj</a:t>
            </a:r>
            <a:r>
              <a:rPr lang="en-US" sz="2400" dirty="0"/>
              <a:t> is v2 </a:t>
            </a:r>
            <a:r>
              <a:rPr lang="en-US" sz="2400" dirty="0">
                <a:latin typeface="ＭＳ ゴシック"/>
                <a:ea typeface="ＭＳ ゴシック"/>
                <a:cs typeface="ＭＳ ゴシック"/>
              </a:rPr>
              <a:t>∨</a:t>
            </a:r>
            <a:r>
              <a:rPr lang="en-US" sz="2400" dirty="0"/>
              <a:t> ~v3 </a:t>
            </a:r>
            <a:r>
              <a:rPr lang="en-US" sz="2400" dirty="0">
                <a:latin typeface="ＭＳ ゴシック"/>
                <a:ea typeface="ＭＳ ゴシック"/>
                <a:cs typeface="ＭＳ ゴシック"/>
              </a:rPr>
              <a:t>∨</a:t>
            </a:r>
            <a:r>
              <a:rPr lang="en-US" sz="2400" dirty="0"/>
              <a:t> v5 </a:t>
            </a:r>
            <a:r>
              <a:rPr lang="en-US" sz="2400" dirty="0">
                <a:latin typeface="ＭＳ ゴシック"/>
                <a:ea typeface="ＭＳ ゴシック"/>
                <a:cs typeface="ＭＳ ゴシック"/>
              </a:rPr>
              <a:t>∨</a:t>
            </a:r>
            <a:r>
              <a:rPr lang="en-US" sz="2400" dirty="0"/>
              <a:t> v6 then add the constraint </a:t>
            </a:r>
            <a:br>
              <a:rPr lang="en-US" sz="2400" dirty="0"/>
            </a:br>
            <a:r>
              <a:rPr lang="en-US" sz="2400" dirty="0"/>
              <a:t>v2 </a:t>
            </a:r>
            <a:r>
              <a:rPr lang="en-US" sz="2400" dirty="0">
                <a:latin typeface="ＭＳ ゴシック"/>
                <a:ea typeface="ＭＳ ゴシック"/>
                <a:cs typeface="ＭＳ ゴシック"/>
              </a:rPr>
              <a:t>+</a:t>
            </a:r>
            <a:r>
              <a:rPr lang="en-US" sz="2400" dirty="0"/>
              <a:t> (1-v3) </a:t>
            </a:r>
            <a:r>
              <a:rPr lang="en-US" sz="2400" dirty="0">
                <a:latin typeface="ＭＳ ゴシック"/>
                <a:ea typeface="ＭＳ ゴシック"/>
                <a:cs typeface="ＭＳ ゴシック"/>
              </a:rPr>
              <a:t>+</a:t>
            </a:r>
            <a:r>
              <a:rPr lang="en-US" sz="2400" dirty="0"/>
              <a:t> v5 + v6 ≥ 1</a:t>
            </a:r>
          </a:p>
          <a:p>
            <a:r>
              <a:rPr lang="en-US" sz="2400" dirty="0"/>
              <a:t>A solution to this set of integer linear constraints implies a solution to the instance of SAT and vice versa</a:t>
            </a:r>
          </a:p>
        </p:txBody>
      </p:sp>
      <p:sp>
        <p:nvSpPr>
          <p:cNvPr id="7" name="Date Placeholder 3">
            <a:extLst>
              <a:ext uri="{FF2B5EF4-FFF2-40B4-BE49-F238E27FC236}">
                <a16:creationId xmlns:a16="http://schemas.microsoft.com/office/drawing/2014/main" id="{FE8C1CF0-DC53-FE4B-BF2E-BD2B484BE3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2B121B9F-0DAA-D741-82FB-53D6E5998D9D}"/>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 name="Slide Number Placeholder 5">
            <a:extLst>
              <a:ext uri="{FF2B5EF4-FFF2-40B4-BE49-F238E27FC236}">
                <a16:creationId xmlns:a16="http://schemas.microsoft.com/office/drawing/2014/main" id="{476987E0-B8E4-B64D-95C0-0562B427528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642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43621690"/>
      </p:ext>
    </p:extLst>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r>
              <a:rPr lang="en-US" err="1">
                <a:latin typeface="Arial" charset="0"/>
                <a:ea typeface="MS PGothic" charset="0"/>
              </a:rPr>
              <a:t>SubsetSum</a:t>
            </a:r>
            <a:endParaRPr lang="en-US">
              <a:latin typeface="Arial" charset="0"/>
              <a:ea typeface="MS PGothic" charset="0"/>
            </a:endParaRPr>
          </a:p>
        </p:txBody>
      </p:sp>
      <p:sp>
        <p:nvSpPr>
          <p:cNvPr id="271363" name="Rectangle 3"/>
          <p:cNvSpPr>
            <a:spLocks noGrp="1" noChangeArrowheads="1"/>
          </p:cNvSpPr>
          <p:nvPr>
            <p:ph type="body" idx="1"/>
          </p:nvPr>
        </p:nvSpPr>
        <p:spPr/>
        <p:txBody>
          <a:bodyPr/>
          <a:lstStyle/>
          <a:p>
            <a:pPr eaLnBrk="1" hangingPunct="1">
              <a:lnSpc>
                <a:spcPct val="90000"/>
              </a:lnSpc>
              <a:buFont typeface="Times" charset="0"/>
              <a:buNone/>
            </a:pPr>
            <a:r>
              <a:rPr lang="en-US" sz="2800" dirty="0">
                <a:latin typeface="Arial" charset="0"/>
                <a:ea typeface="MS PGothic" charset="0"/>
              </a:rPr>
              <a:t>   </a:t>
            </a:r>
            <a:r>
              <a:rPr lang="en-US" sz="2800" b="1" dirty="0">
                <a:latin typeface="Arial" charset="0"/>
                <a:ea typeface="MS PGothic" charset="0"/>
              </a:rPr>
              <a:t>S = {s</a:t>
            </a:r>
            <a:r>
              <a:rPr lang="en-US" sz="2800" b="1" baseline="-25000" dirty="0">
                <a:latin typeface="Arial" charset="0"/>
                <a:ea typeface="MS PGothic" charset="0"/>
              </a:rPr>
              <a:t>1</a:t>
            </a:r>
            <a:r>
              <a:rPr lang="en-US" sz="2800" b="1" dirty="0">
                <a:latin typeface="Arial" charset="0"/>
                <a:ea typeface="MS PGothic" charset="0"/>
              </a:rPr>
              <a:t>, s</a:t>
            </a:r>
            <a:r>
              <a:rPr lang="en-US" sz="2800" b="1" baseline="-25000" dirty="0">
                <a:latin typeface="Arial" charset="0"/>
                <a:ea typeface="MS PGothic" charset="0"/>
              </a:rPr>
              <a:t>2</a:t>
            </a:r>
            <a:r>
              <a:rPr lang="en-US" sz="2800" b="1" dirty="0">
                <a:latin typeface="Arial" charset="0"/>
                <a:ea typeface="MS PGothic" charset="0"/>
              </a:rPr>
              <a:t>, …, </a:t>
            </a:r>
            <a:r>
              <a:rPr lang="en-US" sz="2800" b="1" dirty="0" err="1">
                <a:latin typeface="Arial" charset="0"/>
                <a:ea typeface="MS PGothic" charset="0"/>
              </a:rPr>
              <a:t>s</a:t>
            </a:r>
            <a:r>
              <a:rPr lang="en-US" sz="2800" b="1" baseline="-25000" dirty="0" err="1">
                <a:latin typeface="Arial" charset="0"/>
                <a:ea typeface="MS PGothic" charset="0"/>
              </a:rPr>
              <a:t>n</a:t>
            </a:r>
            <a:r>
              <a:rPr lang="en-US" sz="2800" b="1" dirty="0">
                <a:latin typeface="Arial" charset="0"/>
                <a:ea typeface="MS PGothic" charset="0"/>
              </a:rPr>
              <a:t>} </a:t>
            </a:r>
          </a:p>
          <a:p>
            <a:pPr lvl="2" eaLnBrk="1" hangingPunct="1">
              <a:lnSpc>
                <a:spcPct val="90000"/>
              </a:lnSpc>
              <a:buFont typeface="Times" charset="0"/>
              <a:buNone/>
            </a:pPr>
            <a:r>
              <a:rPr lang="en-US" sz="2800" b="1" dirty="0">
                <a:latin typeface="Arial" charset="0"/>
                <a:ea typeface="MS PGothic" charset="0"/>
              </a:rPr>
              <a:t>		set of positive integers</a:t>
            </a:r>
          </a:p>
          <a:p>
            <a:pPr lvl="2" eaLnBrk="1" hangingPunct="1">
              <a:lnSpc>
                <a:spcPct val="90000"/>
              </a:lnSpc>
              <a:buFont typeface="Times" charset="0"/>
              <a:buNone/>
            </a:pPr>
            <a:r>
              <a:rPr lang="en-US" sz="2800" b="1" dirty="0">
                <a:latin typeface="Arial" charset="0"/>
                <a:ea typeface="MS PGothic" charset="0"/>
              </a:rPr>
              <a:t>			and an integer B.</a:t>
            </a:r>
          </a:p>
          <a:p>
            <a:pPr lvl="2" eaLnBrk="1" hangingPunct="1">
              <a:lnSpc>
                <a:spcPct val="90000"/>
              </a:lnSpc>
              <a:buFont typeface="Times" charset="0"/>
              <a:buNone/>
            </a:pPr>
            <a:endParaRPr lang="en-US" sz="2800" b="1" dirty="0">
              <a:latin typeface="Arial" charset="0"/>
              <a:ea typeface="MS PGothic" charset="0"/>
            </a:endParaRPr>
          </a:p>
          <a:p>
            <a:pPr lvl="2" eaLnBrk="1" hangingPunct="1">
              <a:lnSpc>
                <a:spcPct val="90000"/>
              </a:lnSpc>
              <a:buFont typeface="Times" charset="0"/>
              <a:buNone/>
            </a:pPr>
            <a:r>
              <a:rPr lang="en-US" sz="2800" b="1" dirty="0">
                <a:latin typeface="Arial" charset="0"/>
                <a:ea typeface="MS PGothic" charset="0"/>
              </a:rPr>
              <a:t>Question: Does S have a subset whose 		     values sum to B?</a:t>
            </a:r>
          </a:p>
          <a:p>
            <a:pPr eaLnBrk="1" hangingPunct="1">
              <a:lnSpc>
                <a:spcPct val="90000"/>
              </a:lnSpc>
              <a:buFont typeface="Times" charset="0"/>
              <a:buNone/>
            </a:pPr>
            <a:r>
              <a:rPr lang="en-US" sz="3600" b="1" dirty="0">
                <a:latin typeface="Arial" charset="0"/>
                <a:ea typeface="MS PGothic" charset="0"/>
              </a:rPr>
              <a:t>	</a:t>
            </a:r>
            <a:r>
              <a:rPr lang="en-US" sz="2800" b="1" dirty="0">
                <a:latin typeface="Arial" charset="0"/>
                <a:ea typeface="MS PGothic" charset="0"/>
              </a:rPr>
              <a:t>No one knows of a polynomial algorithm.</a:t>
            </a:r>
          </a:p>
          <a:p>
            <a:pPr eaLnBrk="1" hangingPunct="1">
              <a:lnSpc>
                <a:spcPct val="90000"/>
              </a:lnSpc>
              <a:buFont typeface="Times" charset="0"/>
              <a:buNone/>
            </a:pPr>
            <a:endParaRPr lang="en-US" sz="2800" b="1" dirty="0">
              <a:latin typeface="Arial" charset="0"/>
              <a:ea typeface="MS PGothic" charset="0"/>
            </a:endParaRPr>
          </a:p>
          <a:p>
            <a:pPr eaLnBrk="1" hangingPunct="1">
              <a:lnSpc>
                <a:spcPct val="90000"/>
              </a:lnSpc>
              <a:buFont typeface="Times" charset="0"/>
              <a:buNone/>
            </a:pPr>
            <a:r>
              <a:rPr lang="en-US" sz="2800" b="1" dirty="0">
                <a:latin typeface="Arial" charset="0"/>
                <a:ea typeface="MS PGothic" charset="0"/>
              </a:rPr>
              <a:t>	{No one has proven there isn’</a:t>
            </a:r>
            <a:r>
              <a:rPr lang="en-US" altLang="ja-JP" sz="2800" b="1" dirty="0">
                <a:latin typeface="Arial" charset="0"/>
                <a:ea typeface="MS PGothic" charset="0"/>
              </a:rPr>
              <a:t>t one, either!!}</a:t>
            </a:r>
            <a:endParaRPr lang="en-US" sz="2800" dirty="0">
              <a:latin typeface="Arial" charset="0"/>
              <a:ea typeface="MS PGothic" charset="0"/>
            </a:endParaRPr>
          </a:p>
        </p:txBody>
      </p:sp>
      <p:sp>
        <p:nvSpPr>
          <p:cNvPr id="7" name="Date Placeholder 3">
            <a:extLst>
              <a:ext uri="{FF2B5EF4-FFF2-40B4-BE49-F238E27FC236}">
                <a16:creationId xmlns:a16="http://schemas.microsoft.com/office/drawing/2014/main" id="{E3956E55-2EF7-AB4F-BE5F-B841B0A9F5D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1180DC6D-E1F0-E54E-9DE0-1B38A245DDBC}"/>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 name="Slide Number Placeholder 5">
            <a:extLst>
              <a:ext uri="{FF2B5EF4-FFF2-40B4-BE49-F238E27FC236}">
                <a16:creationId xmlns:a16="http://schemas.microsoft.com/office/drawing/2014/main" id="{343E0C56-17DE-A245-87C9-14E10BC342C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643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39953186"/>
      </p:ext>
    </p:extLst>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r>
              <a:rPr lang="en-US" dirty="0" err="1">
                <a:latin typeface="Arial" charset="0"/>
                <a:ea typeface="MS PGothic" charset="0"/>
              </a:rPr>
              <a:t>SubsetSum</a:t>
            </a:r>
            <a:r>
              <a:rPr lang="en-US" dirty="0">
                <a:latin typeface="Arial" charset="0"/>
                <a:ea typeface="MS PGothic" charset="0"/>
              </a:rPr>
              <a:t> ≡</a:t>
            </a:r>
            <a:r>
              <a:rPr lang="en-US" baseline="-25000" dirty="0">
                <a:latin typeface="Arial" charset="0"/>
                <a:ea typeface="MS PGothic" charset="0"/>
              </a:rPr>
              <a:t>p</a:t>
            </a:r>
            <a:r>
              <a:rPr lang="en-US" dirty="0">
                <a:latin typeface="Arial" charset="0"/>
                <a:ea typeface="MS PGothic" charset="0"/>
              </a:rPr>
              <a:t> Partition</a:t>
            </a:r>
          </a:p>
        </p:txBody>
      </p:sp>
      <p:sp>
        <p:nvSpPr>
          <p:cNvPr id="272387" name="Rectangle 3"/>
          <p:cNvSpPr>
            <a:spLocks noGrp="1" noChangeArrowheads="1"/>
          </p:cNvSpPr>
          <p:nvPr>
            <p:ph type="body" idx="1"/>
          </p:nvPr>
        </p:nvSpPr>
        <p:spPr/>
        <p:txBody>
          <a:bodyPr/>
          <a:lstStyle/>
          <a:p>
            <a:pPr eaLnBrk="1" hangingPunct="1">
              <a:lnSpc>
                <a:spcPct val="90000"/>
              </a:lnSpc>
              <a:buFont typeface="Times" charset="0"/>
              <a:buNone/>
            </a:pPr>
            <a:endParaRPr lang="en-US" sz="2000" b="1" dirty="0">
              <a:latin typeface="Arial" charset="0"/>
              <a:ea typeface="MS PGothic" charset="0"/>
            </a:endParaRPr>
          </a:p>
          <a:p>
            <a:pPr eaLnBrk="1" hangingPunct="1">
              <a:lnSpc>
                <a:spcPct val="90000"/>
              </a:lnSpc>
              <a:buFont typeface="Times" charset="0"/>
              <a:buNone/>
            </a:pPr>
            <a:r>
              <a:rPr lang="en-US" sz="2000" b="1" dirty="0">
                <a:latin typeface="Arial" charset="0"/>
                <a:ea typeface="MS PGothic" charset="0"/>
              </a:rPr>
              <a:t>	Theorem. SAT </a:t>
            </a:r>
            <a:r>
              <a:rPr lang="en-US" sz="2800" b="1" dirty="0">
                <a:latin typeface="Times New Roman"/>
                <a:ea typeface="MS PGothic" charset="0"/>
                <a:cs typeface="Times New Roman"/>
                <a:sym typeface="Zapf Dingbats" charset="0"/>
              </a:rPr>
              <a:t>≤</a:t>
            </a:r>
            <a:r>
              <a:rPr lang="en-US" sz="2800" b="1" baseline="-25000" dirty="0">
                <a:latin typeface="Times New Roman" charset="0"/>
                <a:ea typeface="MS PGothic" charset="0"/>
                <a:sym typeface="Zapf Dingbats" charset="0"/>
              </a:rPr>
              <a:t>P</a:t>
            </a:r>
            <a:r>
              <a:rPr lang="en-US" sz="2000" b="1" dirty="0">
                <a:latin typeface="Arial" charset="0"/>
                <a:ea typeface="MS PGothic" charset="0"/>
              </a:rPr>
              <a:t> 3SAT</a:t>
            </a:r>
          </a:p>
          <a:p>
            <a:pPr eaLnBrk="1" hangingPunct="1">
              <a:lnSpc>
                <a:spcPct val="90000"/>
              </a:lnSpc>
            </a:pPr>
            <a:endParaRPr lang="en-US" sz="2000" b="1" dirty="0">
              <a:latin typeface="Arial" charset="0"/>
              <a:ea typeface="MS PGothic" charset="0"/>
            </a:endParaRPr>
          </a:p>
          <a:p>
            <a:pPr eaLnBrk="1" hangingPunct="1">
              <a:lnSpc>
                <a:spcPct val="90000"/>
              </a:lnSpc>
              <a:buFont typeface="Times" charset="0"/>
              <a:buNone/>
            </a:pPr>
            <a:r>
              <a:rPr lang="en-US" sz="2000" b="1" dirty="0">
                <a:latin typeface="Arial" charset="0"/>
                <a:ea typeface="MS PGothic" charset="0"/>
              </a:rPr>
              <a:t>	Theorem. 3SAT </a:t>
            </a:r>
            <a:r>
              <a:rPr lang="en-US" sz="2800" b="1" dirty="0">
                <a:latin typeface="Times New Roman"/>
                <a:ea typeface="MS PGothic" charset="0"/>
                <a:cs typeface="Times New Roman"/>
                <a:sym typeface="Zapf Dingbats" charset="0"/>
              </a:rPr>
              <a:t>≤</a:t>
            </a:r>
            <a:r>
              <a:rPr lang="en-US" sz="2800" b="1" baseline="-25000" dirty="0">
                <a:latin typeface="Times New Roman" charset="0"/>
                <a:ea typeface="MS PGothic" charset="0"/>
                <a:sym typeface="Zapf Dingbats" charset="0"/>
              </a:rPr>
              <a:t>P</a:t>
            </a:r>
            <a:r>
              <a:rPr lang="en-US" sz="2000" b="1" dirty="0">
                <a:latin typeface="Times New Roman" charset="0"/>
                <a:ea typeface="MS PGothic" charset="0"/>
                <a:sym typeface="Zapf Dingbats" charset="0"/>
              </a:rPr>
              <a:t> </a:t>
            </a:r>
            <a:r>
              <a:rPr lang="en-US" sz="2000" b="1" dirty="0" err="1">
                <a:latin typeface="Arial" charset="0"/>
                <a:ea typeface="MS PGothic" charset="0"/>
              </a:rPr>
              <a:t>SubsetSum</a:t>
            </a:r>
            <a:endParaRPr lang="en-US" sz="2000" b="1" dirty="0">
              <a:latin typeface="Arial" charset="0"/>
              <a:ea typeface="MS PGothic" charset="0"/>
            </a:endParaRPr>
          </a:p>
          <a:p>
            <a:pPr eaLnBrk="1" hangingPunct="1">
              <a:lnSpc>
                <a:spcPct val="90000"/>
              </a:lnSpc>
              <a:buFont typeface="Times" charset="0"/>
              <a:buNone/>
            </a:pPr>
            <a:endParaRPr lang="en-US" sz="2000" b="1" dirty="0">
              <a:latin typeface="Arial" charset="0"/>
              <a:ea typeface="MS PGothic" charset="0"/>
            </a:endParaRPr>
          </a:p>
          <a:p>
            <a:pPr eaLnBrk="1" hangingPunct="1">
              <a:lnSpc>
                <a:spcPct val="90000"/>
              </a:lnSpc>
              <a:buFontTx/>
              <a:buNone/>
            </a:pPr>
            <a:r>
              <a:rPr lang="en-US" sz="2000" b="1" dirty="0">
                <a:latin typeface="Arial" charset="0"/>
                <a:ea typeface="MS PGothic" charset="0"/>
              </a:rPr>
              <a:t>	Theorem. </a:t>
            </a:r>
            <a:r>
              <a:rPr lang="en-US" sz="2000" b="1" dirty="0" err="1">
                <a:latin typeface="Arial" charset="0"/>
                <a:ea typeface="MS PGothic" charset="0"/>
              </a:rPr>
              <a:t>SubsetSum</a:t>
            </a:r>
            <a:r>
              <a:rPr lang="en-US" sz="2000" b="1" dirty="0">
                <a:latin typeface="Arial" charset="0"/>
                <a:ea typeface="MS PGothic" charset="0"/>
              </a:rPr>
              <a:t> </a:t>
            </a:r>
            <a:r>
              <a:rPr lang="en-US" sz="2800" b="1" dirty="0">
                <a:latin typeface="Times New Roman"/>
                <a:ea typeface="MS PGothic" charset="0"/>
                <a:cs typeface="Times New Roman"/>
                <a:sym typeface="Zapf Dingbats" charset="0"/>
              </a:rPr>
              <a:t>≤</a:t>
            </a:r>
            <a:r>
              <a:rPr lang="en-US" sz="2800" b="1" baseline="-25000" dirty="0">
                <a:latin typeface="Times New Roman" charset="0"/>
                <a:ea typeface="MS PGothic" charset="0"/>
                <a:sym typeface="Zapf Dingbats" charset="0"/>
              </a:rPr>
              <a:t>P </a:t>
            </a:r>
            <a:r>
              <a:rPr lang="en-US" sz="2000" b="1" dirty="0">
                <a:latin typeface="Arial" charset="0"/>
                <a:ea typeface="MS PGothic" charset="0"/>
                <a:sym typeface="Zapf Dingbats" charset="0"/>
              </a:rPr>
              <a:t>Partition</a:t>
            </a:r>
          </a:p>
          <a:p>
            <a:pPr eaLnBrk="1" hangingPunct="1">
              <a:lnSpc>
                <a:spcPct val="90000"/>
              </a:lnSpc>
              <a:buFontTx/>
              <a:buNone/>
            </a:pPr>
            <a:endParaRPr lang="en-US" sz="2000" b="1" dirty="0">
              <a:latin typeface="Arial" charset="0"/>
              <a:ea typeface="MS PGothic" charset="0"/>
              <a:sym typeface="Zapf Dingbats" charset="0"/>
            </a:endParaRPr>
          </a:p>
          <a:p>
            <a:pPr eaLnBrk="1" hangingPunct="1">
              <a:lnSpc>
                <a:spcPct val="90000"/>
              </a:lnSpc>
              <a:buFontTx/>
              <a:buNone/>
            </a:pPr>
            <a:r>
              <a:rPr lang="en-US" sz="2000" b="1" dirty="0">
                <a:latin typeface="Arial" charset="0"/>
                <a:ea typeface="MS PGothic" charset="0"/>
              </a:rPr>
              <a:t>	Theorem. </a:t>
            </a:r>
            <a:r>
              <a:rPr lang="en-US" sz="2000" b="1" dirty="0">
                <a:latin typeface="Arial" charset="0"/>
                <a:ea typeface="MS PGothic" charset="0"/>
                <a:sym typeface="Zapf Dingbats" charset="0"/>
              </a:rPr>
              <a:t>Partition </a:t>
            </a:r>
            <a:r>
              <a:rPr lang="en-US" sz="2800" b="1" dirty="0">
                <a:latin typeface="Times New Roman"/>
                <a:ea typeface="MS PGothic" charset="0"/>
                <a:cs typeface="Times New Roman"/>
                <a:sym typeface="Zapf Dingbats" charset="0"/>
              </a:rPr>
              <a:t>≤</a:t>
            </a:r>
            <a:r>
              <a:rPr lang="en-US" sz="2800" b="1" baseline="-25000" dirty="0">
                <a:latin typeface="Times New Roman" charset="0"/>
                <a:ea typeface="MS PGothic" charset="0"/>
                <a:sym typeface="Zapf Dingbats" charset="0"/>
              </a:rPr>
              <a:t>P </a:t>
            </a:r>
            <a:r>
              <a:rPr lang="en-US" sz="2000" b="1" dirty="0" err="1">
                <a:latin typeface="Arial" charset="0"/>
                <a:ea typeface="MS PGothic" charset="0"/>
              </a:rPr>
              <a:t>SubsetSum</a:t>
            </a:r>
            <a:endParaRPr lang="en-US" sz="2000" b="1" dirty="0">
              <a:latin typeface="Arial" charset="0"/>
              <a:ea typeface="MS PGothic" charset="0"/>
            </a:endParaRPr>
          </a:p>
          <a:p>
            <a:pPr eaLnBrk="1" hangingPunct="1">
              <a:lnSpc>
                <a:spcPct val="90000"/>
              </a:lnSpc>
              <a:buFontTx/>
              <a:buNone/>
            </a:pPr>
            <a:endParaRPr lang="en-US" sz="2000" b="1" dirty="0">
              <a:latin typeface="Arial" charset="0"/>
              <a:ea typeface="MS PGothic" charset="0"/>
            </a:endParaRPr>
          </a:p>
          <a:p>
            <a:pPr eaLnBrk="1" hangingPunct="1">
              <a:buFont typeface="Times" charset="0"/>
              <a:buNone/>
            </a:pPr>
            <a:r>
              <a:rPr lang="en-US" sz="2000" b="1" dirty="0">
                <a:latin typeface="Arial" charset="0"/>
                <a:ea typeface="MS PGothic" charset="0"/>
              </a:rPr>
              <a:t>	Therefore, not only is Satisfiability in NP–Complete, but so is 3SAT, Partition, and </a:t>
            </a:r>
            <a:r>
              <a:rPr lang="en-US" sz="2000" b="1" dirty="0" err="1">
                <a:latin typeface="Arial" charset="0"/>
                <a:ea typeface="MS PGothic" charset="0"/>
              </a:rPr>
              <a:t>SubsetSum</a:t>
            </a:r>
            <a:r>
              <a:rPr lang="en-US" sz="2000" b="1" dirty="0">
                <a:latin typeface="Arial" charset="0"/>
                <a:ea typeface="MS PGothic" charset="0"/>
              </a:rPr>
              <a:t>.</a:t>
            </a:r>
            <a:endParaRPr lang="en-US" sz="2400" b="1" dirty="0">
              <a:latin typeface="Arial" charset="0"/>
              <a:ea typeface="MS PGothic" charset="0"/>
            </a:endParaRPr>
          </a:p>
          <a:p>
            <a:pPr eaLnBrk="1" hangingPunct="1">
              <a:lnSpc>
                <a:spcPct val="90000"/>
              </a:lnSpc>
              <a:buFontTx/>
              <a:buNone/>
            </a:pPr>
            <a:endParaRPr lang="en-US" sz="2000" b="1" dirty="0">
              <a:latin typeface="Arial" charset="0"/>
              <a:ea typeface="MS PGothic" charset="0"/>
            </a:endParaRPr>
          </a:p>
          <a:p>
            <a:pPr eaLnBrk="1" hangingPunct="1">
              <a:lnSpc>
                <a:spcPct val="90000"/>
              </a:lnSpc>
              <a:buFontTx/>
              <a:buNone/>
            </a:pPr>
            <a:endParaRPr lang="en-US" sz="2000" b="1" dirty="0">
              <a:latin typeface="Arial" charset="0"/>
              <a:ea typeface="MS PGothic" charset="0"/>
            </a:endParaRPr>
          </a:p>
        </p:txBody>
      </p:sp>
      <p:sp>
        <p:nvSpPr>
          <p:cNvPr id="7" name="Date Placeholder 3">
            <a:extLst>
              <a:ext uri="{FF2B5EF4-FFF2-40B4-BE49-F238E27FC236}">
                <a16:creationId xmlns:a16="http://schemas.microsoft.com/office/drawing/2014/main" id="{CBEEF160-5C89-B442-B8D3-26BEC2D5B23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8396E7EF-D288-C84D-BDF6-2592FA9DF70E}"/>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 name="Slide Number Placeholder 5">
            <a:extLst>
              <a:ext uri="{FF2B5EF4-FFF2-40B4-BE49-F238E27FC236}">
                <a16:creationId xmlns:a16="http://schemas.microsoft.com/office/drawing/2014/main" id="{23A8B56A-87D9-2341-A9AC-80B815337BB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644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21116122"/>
      </p:ext>
    </p:extLst>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r>
              <a:rPr lang="en-US" dirty="0">
                <a:latin typeface="Arial" charset="0"/>
                <a:ea typeface="MS PGothic" charset="0"/>
              </a:rPr>
              <a:t>3SAT ≤</a:t>
            </a:r>
            <a:r>
              <a:rPr lang="en-US" baseline="-25000" dirty="0">
                <a:latin typeface="Arial" charset="0"/>
                <a:ea typeface="MS PGothic" charset="0"/>
              </a:rPr>
              <a:t>p</a:t>
            </a:r>
            <a:r>
              <a:rPr lang="en-US" dirty="0">
                <a:latin typeface="Arial" charset="0"/>
                <a:ea typeface="MS PGothic" charset="0"/>
              </a:rPr>
              <a:t> </a:t>
            </a:r>
            <a:r>
              <a:rPr lang="en-US" dirty="0" err="1">
                <a:latin typeface="Arial" charset="0"/>
                <a:ea typeface="MS PGothic" charset="0"/>
              </a:rPr>
              <a:t>SubsetSum</a:t>
            </a:r>
            <a:endParaRPr lang="en-US" dirty="0">
              <a:latin typeface="Arial" charset="0"/>
              <a:ea typeface="MS PGothic" charset="0"/>
            </a:endParaRPr>
          </a:p>
        </p:txBody>
      </p:sp>
      <p:sp>
        <p:nvSpPr>
          <p:cNvPr id="273414" name="Rectangle 6"/>
          <p:cNvSpPr>
            <a:spLocks noChangeArrowheads="1"/>
          </p:cNvSpPr>
          <p:nvPr/>
        </p:nvSpPr>
        <p:spPr bwMode="auto">
          <a:xfrm>
            <a:off x="457200" y="1371600"/>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Assuming a </a:t>
            </a:r>
            <a:r>
              <a:rPr lang="en-US" b="1" dirty="0"/>
              <a:t>3SAT expression (a + ~b + c) (~a + b + ~c)</a:t>
            </a:r>
          </a:p>
        </p:txBody>
      </p:sp>
      <p:graphicFrame>
        <p:nvGraphicFramePr>
          <p:cNvPr id="8" name="Table 7"/>
          <p:cNvGraphicFramePr>
            <a:graphicFrameLocks noGrp="1"/>
          </p:cNvGraphicFramePr>
          <p:nvPr>
            <p:extLst/>
          </p:nvPr>
        </p:nvGraphicFramePr>
        <p:xfrm>
          <a:off x="1219200" y="1838688"/>
          <a:ext cx="6096000" cy="4389120"/>
        </p:xfrm>
        <a:graphic>
          <a:graphicData uri="http://schemas.openxmlformats.org/drawingml/2006/table">
            <a:tbl>
              <a:tblPr firstRow="1" bandRow="1">
                <a:tableStyleId>{00A15C55-8517-42AA-B614-E9B94910E393}</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333489">
                <a:tc>
                  <a:txBody>
                    <a:bodyPr/>
                    <a:lstStyle/>
                    <a:p>
                      <a:pPr algn="ctr"/>
                      <a:endParaRPr lang="en-US" dirty="0"/>
                    </a:p>
                  </a:txBody>
                  <a:tcPr anchor="ctr"/>
                </a:tc>
                <a:tc>
                  <a:txBody>
                    <a:bodyPr/>
                    <a:lstStyle/>
                    <a:p>
                      <a:pPr algn="ctr"/>
                      <a:r>
                        <a:rPr lang="en-US" dirty="0"/>
                        <a:t>a</a:t>
                      </a:r>
                    </a:p>
                  </a:txBody>
                  <a:tcPr anchor="ctr"/>
                </a:tc>
                <a:tc>
                  <a:txBody>
                    <a:bodyPr/>
                    <a:lstStyle/>
                    <a:p>
                      <a:pPr algn="ctr"/>
                      <a:r>
                        <a:rPr lang="en-US" dirty="0"/>
                        <a:t>b</a:t>
                      </a:r>
                    </a:p>
                  </a:txBody>
                  <a:tcPr anchor="ctr"/>
                </a:tc>
                <a:tc>
                  <a:txBody>
                    <a:bodyPr/>
                    <a:lstStyle/>
                    <a:p>
                      <a:pPr algn="ctr"/>
                      <a:r>
                        <a:rPr lang="en-US" dirty="0"/>
                        <a:t>c</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a+~</a:t>
                      </a:r>
                      <a:r>
                        <a:rPr lang="en-US" dirty="0" err="1"/>
                        <a:t>b+c</a:t>
                      </a:r>
                      <a:endParaRPr lang="en-US" dirty="0"/>
                    </a:p>
                  </a:txBody>
                  <a:tcPr anchor="ctr"/>
                </a:tc>
                <a:tc>
                  <a:txBody>
                    <a:bodyPr/>
                    <a:lstStyle/>
                    <a:p>
                      <a:pPr algn="ctr"/>
                      <a:r>
                        <a:rPr lang="en-US" dirty="0"/>
                        <a:t>~</a:t>
                      </a:r>
                      <a:r>
                        <a:rPr lang="en-US" dirty="0" err="1"/>
                        <a:t>a+b</a:t>
                      </a:r>
                      <a:r>
                        <a:rPr lang="en-US" dirty="0"/>
                        <a:t>+~c</a:t>
                      </a:r>
                    </a:p>
                  </a:txBody>
                  <a:tcPr anchor="ctr"/>
                </a:tc>
                <a:extLst>
                  <a:ext uri="{0D108BD9-81ED-4DB2-BD59-A6C34878D82A}">
                    <a16:rowId xmlns:a16="http://schemas.microsoft.com/office/drawing/2014/main" val="10000"/>
                  </a:ext>
                </a:extLst>
              </a:tr>
              <a:tr h="333489">
                <a:tc>
                  <a:txBody>
                    <a:bodyPr/>
                    <a:lstStyle/>
                    <a:p>
                      <a:pPr algn="ctr"/>
                      <a:r>
                        <a:rPr lang="en-US" dirty="0"/>
                        <a:t>a</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10001"/>
                  </a:ext>
                </a:extLst>
              </a:tr>
              <a:tr h="333489">
                <a:tc>
                  <a:txBody>
                    <a:bodyPr/>
                    <a:lstStyle/>
                    <a:p>
                      <a:pPr algn="ctr"/>
                      <a:r>
                        <a:rPr lang="en-US" dirty="0"/>
                        <a:t>~a</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2"/>
                  </a:ext>
                </a:extLst>
              </a:tr>
              <a:tr h="333489">
                <a:tc>
                  <a:txBody>
                    <a:bodyPr/>
                    <a:lstStyle/>
                    <a:p>
                      <a:pPr algn="ctr"/>
                      <a:r>
                        <a:rPr lang="en-US" dirty="0"/>
                        <a:t>b</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3"/>
                  </a:ext>
                </a:extLst>
              </a:tr>
              <a:tr h="333489">
                <a:tc>
                  <a:txBody>
                    <a:bodyPr/>
                    <a:lstStyle/>
                    <a:p>
                      <a:pPr algn="ctr"/>
                      <a:r>
                        <a:rPr lang="en-US" dirty="0"/>
                        <a:t>~b</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4"/>
                  </a:ext>
                </a:extLst>
              </a:tr>
              <a:tr h="333489">
                <a:tc>
                  <a:txBody>
                    <a:bodyPr/>
                    <a:lstStyle/>
                    <a:p>
                      <a:pPr algn="ctr"/>
                      <a:r>
                        <a:rPr lang="en-US" dirty="0"/>
                        <a:t>c</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5"/>
                  </a:ext>
                </a:extLst>
              </a:tr>
              <a:tr h="333489">
                <a:tc>
                  <a:txBody>
                    <a:bodyPr/>
                    <a:lstStyle/>
                    <a:p>
                      <a:pPr algn="ctr"/>
                      <a:r>
                        <a:rPr lang="en-US" dirty="0"/>
                        <a:t>~c</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6"/>
                  </a:ext>
                </a:extLst>
              </a:tr>
              <a:tr h="333489">
                <a:tc>
                  <a:txBody>
                    <a:bodyPr/>
                    <a:lstStyle/>
                    <a:p>
                      <a:pPr algn="ctr"/>
                      <a:r>
                        <a:rPr lang="en-US" dirty="0"/>
                        <a:t>C1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7"/>
                  </a:ext>
                </a:extLst>
              </a:tr>
              <a:tr h="333489">
                <a:tc>
                  <a:txBody>
                    <a:bodyPr/>
                    <a:lstStyle/>
                    <a:p>
                      <a:pPr algn="ctr"/>
                      <a:r>
                        <a:rPr lang="en-US" dirty="0"/>
                        <a:t>C1’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8"/>
                  </a:ext>
                </a:extLst>
              </a:tr>
              <a:tr h="333489">
                <a:tc>
                  <a:txBody>
                    <a:bodyPr/>
                    <a:lstStyle/>
                    <a:p>
                      <a:pPr algn="ctr"/>
                      <a:r>
                        <a:rPr lang="en-US" dirty="0"/>
                        <a:t>C2</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9"/>
                  </a:ext>
                </a:extLst>
              </a:tr>
              <a:tr h="333489">
                <a:tc>
                  <a:txBody>
                    <a:bodyPr/>
                    <a:lstStyle/>
                    <a:p>
                      <a:pPr algn="ctr"/>
                      <a:r>
                        <a:rPr lang="en-US" dirty="0"/>
                        <a:t>C2’</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10"/>
                  </a:ext>
                </a:extLst>
              </a:tr>
              <a:tr h="333489">
                <a:tc>
                  <a:txBody>
                    <a:bodyPr/>
                    <a:lstStyle/>
                    <a:p>
                      <a:pPr algn="ctr"/>
                      <a:endParaRPr lang="en-US" dirty="0"/>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3</a:t>
                      </a:r>
                    </a:p>
                  </a:txBody>
                  <a:tcPr anchor="ctr"/>
                </a:tc>
                <a:tc>
                  <a:txBody>
                    <a:bodyPr/>
                    <a:lstStyle/>
                    <a:p>
                      <a:pPr algn="ctr"/>
                      <a:r>
                        <a:rPr lang="en-US" dirty="0">
                          <a:solidFill>
                            <a:schemeClr val="tx1"/>
                          </a:solidFill>
                        </a:rPr>
                        <a:t>3</a:t>
                      </a:r>
                    </a:p>
                  </a:txBody>
                  <a:tcPr anchor="ctr"/>
                </a:tc>
                <a:extLst>
                  <a:ext uri="{0D108BD9-81ED-4DB2-BD59-A6C34878D82A}">
                    <a16:rowId xmlns:a16="http://schemas.microsoft.com/office/drawing/2014/main" val="10011"/>
                  </a:ext>
                </a:extLst>
              </a:tr>
            </a:tbl>
          </a:graphicData>
        </a:graphic>
      </p:graphicFrame>
      <p:sp>
        <p:nvSpPr>
          <p:cNvPr id="9" name="Date Placeholder 3">
            <a:extLst>
              <a:ext uri="{FF2B5EF4-FFF2-40B4-BE49-F238E27FC236}">
                <a16:creationId xmlns:a16="http://schemas.microsoft.com/office/drawing/2014/main" id="{DF92693D-BF76-3E42-9C2C-F86CDE97893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27F1DCF2-991D-1247-96F9-9F56A57CFBA9}"/>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 name="Slide Number Placeholder 5">
            <a:extLst>
              <a:ext uri="{FF2B5EF4-FFF2-40B4-BE49-F238E27FC236}">
                <a16:creationId xmlns:a16="http://schemas.microsoft.com/office/drawing/2014/main" id="{C67044A6-8E9C-CD48-8AEA-D1591FD13A3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645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21226411"/>
      </p:ext>
    </p:extLst>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dirty="0" err="1">
                <a:latin typeface="Arial" charset="0"/>
                <a:ea typeface="MS PGothic" charset="0"/>
              </a:rPr>
              <a:t>SubsetSum≡</a:t>
            </a:r>
            <a:r>
              <a:rPr lang="en-US" baseline="-25000" dirty="0" err="1">
                <a:latin typeface="Arial" charset="0"/>
                <a:ea typeface="MS PGothic" charset="0"/>
              </a:rPr>
              <a:t>p</a:t>
            </a:r>
            <a:r>
              <a:rPr lang="en-US" dirty="0" err="1">
                <a:latin typeface="Arial" charset="0"/>
                <a:ea typeface="MS PGothic" charset="0"/>
              </a:rPr>
              <a:t>Partition</a:t>
            </a:r>
            <a:r>
              <a:rPr lang="en-US" dirty="0">
                <a:latin typeface="Arial" charset="0"/>
                <a:ea typeface="MS PGothic" charset="0"/>
              </a:rPr>
              <a:t> Details</a:t>
            </a:r>
          </a:p>
        </p:txBody>
      </p:sp>
      <p:sp>
        <p:nvSpPr>
          <p:cNvPr id="274435" name="Content Placeholder 2"/>
          <p:cNvSpPr>
            <a:spLocks noGrp="1"/>
          </p:cNvSpPr>
          <p:nvPr>
            <p:ph idx="1"/>
          </p:nvPr>
        </p:nvSpPr>
        <p:spPr/>
        <p:txBody>
          <a:bodyPr/>
          <a:lstStyle/>
          <a:p>
            <a:r>
              <a:rPr lang="en-US" sz="2800">
                <a:latin typeface="Arial" charset="0"/>
                <a:ea typeface="MS PGothic" charset="0"/>
              </a:rPr>
              <a:t>Partition is polynomial equivalent to </a:t>
            </a:r>
            <a:r>
              <a:rPr lang="en-US" sz="2800" err="1">
                <a:latin typeface="Arial" charset="0"/>
                <a:ea typeface="MS PGothic" charset="0"/>
              </a:rPr>
              <a:t>SubsetSum</a:t>
            </a:r>
            <a:endParaRPr lang="en-US" sz="2800">
              <a:latin typeface="Arial" charset="0"/>
              <a:ea typeface="MS PGothic" charset="0"/>
            </a:endParaRPr>
          </a:p>
          <a:p>
            <a:pPr lvl="1"/>
            <a:r>
              <a:rPr lang="en-US" sz="2400">
                <a:latin typeface="Arial" charset="0"/>
                <a:ea typeface="MS PGothic" charset="0"/>
              </a:rPr>
              <a:t>Let i</a:t>
            </a:r>
            <a:r>
              <a:rPr lang="en-US" sz="2400" baseline="-25000">
                <a:latin typeface="Arial" charset="0"/>
                <a:ea typeface="MS PGothic" charset="0"/>
              </a:rPr>
              <a:t>1</a:t>
            </a:r>
            <a:r>
              <a:rPr lang="en-US" sz="2400">
                <a:latin typeface="Arial" charset="0"/>
                <a:ea typeface="MS PGothic" charset="0"/>
              </a:rPr>
              <a:t>, i</a:t>
            </a:r>
            <a:r>
              <a:rPr lang="en-US" sz="2400" baseline="-25000">
                <a:latin typeface="Arial" charset="0"/>
                <a:ea typeface="MS PGothic" charset="0"/>
              </a:rPr>
              <a:t>2</a:t>
            </a:r>
            <a:r>
              <a:rPr lang="en-US" sz="2400">
                <a:latin typeface="Arial" charset="0"/>
                <a:ea typeface="MS PGothic" charset="0"/>
              </a:rPr>
              <a:t>, .., i</a:t>
            </a:r>
            <a:r>
              <a:rPr lang="en-US" sz="2400" baseline="-25000">
                <a:latin typeface="Arial" charset="0"/>
                <a:ea typeface="MS PGothic" charset="0"/>
              </a:rPr>
              <a:t>n</a:t>
            </a:r>
            <a:r>
              <a:rPr lang="en-US" sz="2400">
                <a:latin typeface="Arial" charset="0"/>
                <a:ea typeface="MS PGothic" charset="0"/>
              </a:rPr>
              <a:t> , G be an instance of </a:t>
            </a:r>
            <a:r>
              <a:rPr lang="en-US" sz="2400" err="1">
                <a:latin typeface="Arial" charset="0"/>
                <a:ea typeface="MS PGothic" charset="0"/>
              </a:rPr>
              <a:t>SubsetSum</a:t>
            </a:r>
            <a:r>
              <a:rPr lang="en-US" sz="2400">
                <a:latin typeface="Arial" charset="0"/>
                <a:ea typeface="MS PGothic" charset="0"/>
              </a:rPr>
              <a:t>. This instance 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a:t>
            </a:r>
            <a:r>
              <a:rPr lang="en-US" altLang="ja-JP" sz="2400" err="1">
                <a:latin typeface="Arial" charset="0"/>
                <a:ea typeface="MS PGothic" charset="0"/>
              </a:rPr>
              <a:t>iff</a:t>
            </a:r>
            <a:r>
              <a:rPr lang="en-US" altLang="ja-JP" sz="2400">
                <a:latin typeface="Arial" charset="0"/>
                <a:ea typeface="MS PGothic" charset="0"/>
              </a:rPr>
              <a:t> </a:t>
            </a:r>
            <a:br>
              <a:rPr lang="en-US" altLang="ja-JP" sz="2400">
                <a:latin typeface="Arial" charset="0"/>
                <a:ea typeface="MS PGothic" charset="0"/>
              </a:rPr>
            </a:b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2*Sum(i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 </a:t>
            </a:r>
            <a:r>
              <a:rPr lang="en-US" altLang="ja-JP" sz="2400" err="1">
                <a:latin typeface="Arial" charset="0"/>
                <a:ea typeface="MS PGothic" charset="0"/>
              </a:rPr>
              <a:t>G,Sum</a:t>
            </a: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 G</a:t>
            </a:r>
            <a:br>
              <a:rPr lang="en-US" altLang="ja-JP" sz="2400">
                <a:latin typeface="Arial" charset="0"/>
                <a:ea typeface="MS PGothic" charset="0"/>
              </a:rPr>
            </a:br>
            <a:r>
              <a:rPr lang="en-US" altLang="ja-JP" sz="2400">
                <a:latin typeface="Arial" charset="0"/>
                <a:ea typeface="MS PGothic" charset="0"/>
              </a:rPr>
              <a:t>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in Partition. Here we assume that </a:t>
            </a:r>
            <a:br>
              <a:rPr lang="en-US" altLang="ja-JP" sz="2400">
                <a:latin typeface="Arial" charset="0"/>
                <a:ea typeface="MS PGothic" charset="0"/>
              </a:rPr>
            </a:br>
            <a:r>
              <a:rPr lang="en-US" altLang="ja-JP" sz="2400">
                <a:latin typeface="Arial" charset="0"/>
                <a:ea typeface="MS PGothic" charset="0"/>
              </a:rPr>
              <a:t>G ≤ 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for, if not, the answer is </a:t>
            </a:r>
            <a:r>
              <a:rPr lang="ja-JP" altLang="en-US" sz="2400">
                <a:latin typeface="Arial" charset="0"/>
                <a:ea typeface="MS PGothic" charset="0"/>
              </a:rPr>
              <a:t>“</a:t>
            </a:r>
            <a:r>
              <a:rPr lang="en-US" altLang="ja-JP" sz="2400">
                <a:latin typeface="Arial" charset="0"/>
                <a:ea typeface="MS PGothic" charset="0"/>
              </a:rPr>
              <a:t>no.</a:t>
            </a:r>
            <a:r>
              <a:rPr lang="ja-JP" altLang="en-US" sz="2400">
                <a:latin typeface="Arial" charset="0"/>
                <a:ea typeface="MS PGothic" charset="0"/>
              </a:rPr>
              <a:t>”</a:t>
            </a:r>
            <a:endParaRPr lang="en-US" altLang="ja-JP" sz="2400">
              <a:latin typeface="Arial" charset="0"/>
              <a:ea typeface="MS PGothic" charset="0"/>
            </a:endParaRPr>
          </a:p>
          <a:p>
            <a:pPr lvl="1"/>
            <a:r>
              <a:rPr lang="en-US" sz="2400">
                <a:latin typeface="Arial" charset="0"/>
                <a:ea typeface="MS PGothic" charset="0"/>
              </a:rPr>
              <a:t>Let i</a:t>
            </a:r>
            <a:r>
              <a:rPr lang="en-US" sz="2400" baseline="-25000">
                <a:latin typeface="Arial" charset="0"/>
                <a:ea typeface="MS PGothic" charset="0"/>
              </a:rPr>
              <a:t>1</a:t>
            </a:r>
            <a:r>
              <a:rPr lang="en-US" sz="2400">
                <a:latin typeface="Arial" charset="0"/>
                <a:ea typeface="MS PGothic" charset="0"/>
              </a:rPr>
              <a:t>, i</a:t>
            </a:r>
            <a:r>
              <a:rPr lang="en-US" sz="2400" baseline="-25000">
                <a:latin typeface="Arial" charset="0"/>
                <a:ea typeface="MS PGothic" charset="0"/>
              </a:rPr>
              <a:t>2</a:t>
            </a:r>
            <a:r>
              <a:rPr lang="en-US" sz="2400">
                <a:latin typeface="Arial" charset="0"/>
                <a:ea typeface="MS PGothic" charset="0"/>
              </a:rPr>
              <a:t>, .., i</a:t>
            </a:r>
            <a:r>
              <a:rPr lang="en-US" sz="2400" baseline="-25000">
                <a:latin typeface="Arial" charset="0"/>
                <a:ea typeface="MS PGothic" charset="0"/>
              </a:rPr>
              <a:t>n</a:t>
            </a:r>
            <a:r>
              <a:rPr lang="en-US" sz="2400">
                <a:latin typeface="Arial" charset="0"/>
                <a:ea typeface="MS PGothic" charset="0"/>
              </a:rPr>
              <a:t> be an instance of Partition. This instance 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a:t>
            </a:r>
            <a:r>
              <a:rPr lang="en-US" altLang="ja-JP" sz="2400" err="1">
                <a:latin typeface="Arial" charset="0"/>
                <a:ea typeface="MS PGothic" charset="0"/>
              </a:rPr>
              <a:t>iff</a:t>
            </a:r>
            <a:r>
              <a:rPr lang="en-US" altLang="ja-JP" sz="2400">
                <a:latin typeface="Arial" charset="0"/>
                <a:ea typeface="MS PGothic" charset="0"/>
              </a:rPr>
              <a:t> </a:t>
            </a:r>
            <a:br>
              <a:rPr lang="en-US" altLang="ja-JP" sz="2400">
                <a:latin typeface="Arial" charset="0"/>
                <a:ea typeface="MS PGothic" charset="0"/>
              </a:rPr>
            </a:b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)/2 </a:t>
            </a:r>
            <a:br>
              <a:rPr lang="en-US" altLang="ja-JP" sz="2400">
                <a:latin typeface="Arial" charset="0"/>
                <a:ea typeface="MS PGothic" charset="0"/>
              </a:rPr>
            </a:br>
            <a:r>
              <a:rPr lang="en-US" altLang="ja-JP" sz="2400">
                <a:latin typeface="Arial" charset="0"/>
                <a:ea typeface="MS PGothic" charset="0"/>
              </a:rPr>
              <a:t>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in </a:t>
            </a:r>
            <a:r>
              <a:rPr lang="en-US" altLang="ja-JP" sz="2400" err="1">
                <a:latin typeface="Arial" charset="0"/>
                <a:ea typeface="MS PGothic" charset="0"/>
              </a:rPr>
              <a:t>SubsetSum</a:t>
            </a:r>
            <a:endParaRPr lang="en-US" sz="2400">
              <a:latin typeface="Arial" charset="0"/>
              <a:ea typeface="MS PGothic" charset="0"/>
            </a:endParaRPr>
          </a:p>
        </p:txBody>
      </p:sp>
      <p:sp>
        <p:nvSpPr>
          <p:cNvPr id="7" name="Date Placeholder 3">
            <a:extLst>
              <a:ext uri="{FF2B5EF4-FFF2-40B4-BE49-F238E27FC236}">
                <a16:creationId xmlns:a16="http://schemas.microsoft.com/office/drawing/2014/main" id="{63F90B55-E032-C548-B646-93CF8F5F743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514150D2-B97E-224D-89D5-D90559FDEFFB}"/>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 name="Slide Number Placeholder 5">
            <a:extLst>
              <a:ext uri="{FF2B5EF4-FFF2-40B4-BE49-F238E27FC236}">
                <a16:creationId xmlns:a16="http://schemas.microsoft.com/office/drawing/2014/main" id="{9752F182-D24F-134C-A125-A52E96B5965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646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4414098"/>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dirty="0" err="1">
                <a:latin typeface="Arial" charset="0"/>
                <a:ea typeface="MS PGothic" charset="0"/>
              </a:rPr>
              <a:t>SubsetSum</a:t>
            </a:r>
            <a:r>
              <a:rPr lang="en-US" dirty="0">
                <a:latin typeface="Arial" charset="0"/>
                <a:ea typeface="MS PGothic" charset="0"/>
              </a:rPr>
              <a:t> ≡</a:t>
            </a:r>
            <a:r>
              <a:rPr lang="en-US" baseline="-25000" dirty="0">
                <a:latin typeface="Arial" charset="0"/>
                <a:ea typeface="MS PGothic" charset="0"/>
              </a:rPr>
              <a:t>p</a:t>
            </a:r>
            <a:r>
              <a:rPr lang="en-US" dirty="0">
                <a:latin typeface="Arial" charset="0"/>
                <a:ea typeface="MS PGothic" charset="0"/>
              </a:rPr>
              <a:t> Partition</a:t>
            </a:r>
          </a:p>
        </p:txBody>
      </p:sp>
      <p:sp>
        <p:nvSpPr>
          <p:cNvPr id="274435" name="Content Placeholder 2"/>
          <p:cNvSpPr>
            <a:spLocks noGrp="1"/>
          </p:cNvSpPr>
          <p:nvPr>
            <p:ph idx="1"/>
          </p:nvPr>
        </p:nvSpPr>
        <p:spPr/>
        <p:txBody>
          <a:bodyPr/>
          <a:lstStyle/>
          <a:p>
            <a:r>
              <a:rPr lang="en-US" sz="2400" dirty="0">
                <a:latin typeface="Arial" charset="0"/>
                <a:ea typeface="MS PGothic" charset="0"/>
              </a:rPr>
              <a:t>[(15, 17, 27, 11, 4, 12, 33, 5, 6, 21, 2), 57]</a:t>
            </a:r>
          </a:p>
          <a:p>
            <a:r>
              <a:rPr lang="en-US" sz="2400" dirty="0">
                <a:latin typeface="Arial" charset="0"/>
                <a:ea typeface="MS PGothic" charset="0"/>
              </a:rPr>
              <a:t>A solution is 15, 17, 11, 12, 2 </a:t>
            </a:r>
          </a:p>
          <a:p>
            <a:r>
              <a:rPr lang="en-US" sz="2400" dirty="0">
                <a:latin typeface="Arial" charset="0"/>
                <a:ea typeface="MS PGothic" charset="0"/>
              </a:rPr>
              <a:t>Sum of all is 153</a:t>
            </a:r>
          </a:p>
          <a:p>
            <a:r>
              <a:rPr lang="en-US" sz="2400" dirty="0">
                <a:latin typeface="Arial" charset="0"/>
                <a:ea typeface="MS PGothic" charset="0"/>
              </a:rPr>
              <a:t>Mapping to Partition is</a:t>
            </a:r>
          </a:p>
          <a:p>
            <a:pPr lvl="1"/>
            <a:r>
              <a:rPr lang="en-US" sz="2000" dirty="0">
                <a:latin typeface="Arial" charset="0"/>
                <a:ea typeface="MS PGothic" charset="0"/>
              </a:rPr>
              <a:t>(15, 17, 27, 11, 4, 12, 33, 5, 6, 21, 2, 306-57, 153+57)</a:t>
            </a:r>
          </a:p>
          <a:p>
            <a:pPr lvl="1"/>
            <a:r>
              <a:rPr lang="en-US" sz="2000" dirty="0">
                <a:latin typeface="Arial" charset="0"/>
                <a:ea typeface="MS PGothic" charset="0"/>
              </a:rPr>
              <a:t>(15, 17, 27, 11, 4, 12, 33, 5, 6, 21, 2, 249, 210)</a:t>
            </a:r>
          </a:p>
          <a:p>
            <a:pPr lvl="1"/>
            <a:r>
              <a:rPr lang="en-US" sz="2000" dirty="0">
                <a:latin typeface="Arial" charset="0"/>
                <a:ea typeface="MS PGothic" charset="0"/>
              </a:rPr>
              <a:t>(15+17+11+12+2+249) = 306</a:t>
            </a:r>
          </a:p>
          <a:p>
            <a:pPr lvl="1"/>
            <a:r>
              <a:rPr lang="en-US" sz="2000" dirty="0">
                <a:latin typeface="Arial" charset="0"/>
                <a:ea typeface="MS PGothic" charset="0"/>
              </a:rPr>
              <a:t>(27+4+33+5+6+21+210) = 306</a:t>
            </a:r>
          </a:p>
          <a:p>
            <a:r>
              <a:rPr lang="en-US" sz="2800" dirty="0">
                <a:latin typeface="Arial" charset="0"/>
                <a:ea typeface="MS PGothic" charset="0"/>
              </a:rPr>
              <a:t>Going other direction map above to </a:t>
            </a:r>
          </a:p>
          <a:p>
            <a:pPr lvl="1"/>
            <a:r>
              <a:rPr lang="en-US" sz="2000" dirty="0">
                <a:latin typeface="Arial" charset="0"/>
                <a:ea typeface="MS PGothic" charset="0"/>
              </a:rPr>
              <a:t>[(15, 17, 27, 11, 4, 12, 33, 5, 6, 21, 2, 249, 210), 306]</a:t>
            </a:r>
          </a:p>
          <a:p>
            <a:pPr lvl="1"/>
            <a:endParaRPr lang="en-US" dirty="0">
              <a:latin typeface="Arial" charset="0"/>
              <a:ea typeface="MS PGothic" charset="0"/>
            </a:endParaRPr>
          </a:p>
        </p:txBody>
      </p:sp>
      <p:sp>
        <p:nvSpPr>
          <p:cNvPr id="7" name="Date Placeholder 3">
            <a:extLst>
              <a:ext uri="{FF2B5EF4-FFF2-40B4-BE49-F238E27FC236}">
                <a16:creationId xmlns:a16="http://schemas.microsoft.com/office/drawing/2014/main" id="{09F459C6-839A-A744-8D45-83FC21E4793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555908A2-68BE-ED43-ACF8-BFDA9B3D8D06}"/>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 name="Slide Number Placeholder 5">
            <a:extLst>
              <a:ext uri="{FF2B5EF4-FFF2-40B4-BE49-F238E27FC236}">
                <a16:creationId xmlns:a16="http://schemas.microsoft.com/office/drawing/2014/main" id="{E47E26EC-1110-264D-9DDF-BFA94F75740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647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9735024"/>
      </p:ext>
    </p:extLst>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VERTEX COVERING (VC) Decision Problem is NP-Hard</a:t>
            </a:r>
          </a:p>
        </p:txBody>
      </p:sp>
      <p:sp>
        <p:nvSpPr>
          <p:cNvPr id="8" name="Date Placeholder 3">
            <a:extLst>
              <a:ext uri="{FF2B5EF4-FFF2-40B4-BE49-F238E27FC236}">
                <a16:creationId xmlns:a16="http://schemas.microsoft.com/office/drawing/2014/main" id="{E5BAC080-DDD4-734A-B21E-07B49C6674A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ABCD0B98-3050-6542-9FBD-D411E631CFE4}"/>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 name="Slide Number Placeholder 5">
            <a:extLst>
              <a:ext uri="{FF2B5EF4-FFF2-40B4-BE49-F238E27FC236}">
                <a16:creationId xmlns:a16="http://schemas.microsoft.com/office/drawing/2014/main" id="{2C208875-9B45-E145-97D7-11B058A14B7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648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88458162"/>
      </p:ext>
    </p:extLst>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itle 1"/>
          <p:cNvSpPr>
            <a:spLocks noGrp="1"/>
          </p:cNvSpPr>
          <p:nvPr>
            <p:ph type="title"/>
          </p:nvPr>
        </p:nvSpPr>
        <p:spPr/>
        <p:txBody>
          <a:bodyPr/>
          <a:lstStyle/>
          <a:p>
            <a:r>
              <a:rPr lang="en-US">
                <a:ea typeface="ＭＳ Ｐゴシック" pitchFamily="-111" charset="-128"/>
                <a:cs typeface="ＭＳ Ｐゴシック" pitchFamily="-111" charset="-128"/>
              </a:rPr>
              <a:t>3SAT to Vertex Cover</a:t>
            </a:r>
          </a:p>
        </p:txBody>
      </p:sp>
      <p:sp>
        <p:nvSpPr>
          <p:cNvPr id="885763" name="Content Placeholder 2"/>
          <p:cNvSpPr>
            <a:spLocks noGrp="1"/>
          </p:cNvSpPr>
          <p:nvPr>
            <p:ph idx="1"/>
          </p:nvPr>
        </p:nvSpPr>
        <p:spPr/>
        <p:txBody>
          <a:bodyPr/>
          <a:lstStyle/>
          <a:p>
            <a:r>
              <a:rPr lang="en-US" sz="1800" b="1">
                <a:ea typeface="ＭＳ Ｐゴシック" pitchFamily="-111" charset="-128"/>
                <a:cs typeface="ＭＳ Ｐゴシック" pitchFamily="-111" charset="-128"/>
              </a:rPr>
              <a:t>Vertex cover seeks a set of vertices that cover every edge in some graph</a:t>
            </a:r>
          </a:p>
          <a:p>
            <a:r>
              <a:rPr lang="en-US" sz="1800" b="1">
                <a:ea typeface="ＭＳ Ｐゴシック" pitchFamily="-111" charset="-128"/>
                <a:cs typeface="ＭＳ Ｐゴシック" pitchFamily="-111" charset="-128"/>
              </a:rPr>
              <a:t>Let I</a:t>
            </a:r>
            <a:r>
              <a:rPr lang="en-US" sz="1800" b="1" baseline="-25000">
                <a:ea typeface="ＭＳ Ｐゴシック" pitchFamily="-111" charset="-128"/>
                <a:cs typeface="ＭＳ Ｐゴシック" pitchFamily="-111" charset="-128"/>
              </a:rPr>
              <a:t>3-SAT</a:t>
            </a:r>
            <a:r>
              <a:rPr lang="en-US" sz="1800" b="1">
                <a:ea typeface="ＭＳ Ｐゴシック" pitchFamily="-111" charset="-128"/>
                <a:cs typeface="ＭＳ Ｐゴシック" pitchFamily="-111" charset="-128"/>
              </a:rPr>
              <a:t> be an arbitrary instance of 3-SAT. For integers n and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U = {u</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u</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u</a:t>
            </a:r>
            <a:r>
              <a:rPr lang="en-US" sz="1800" b="1" baseline="-25000">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and C</a:t>
            </a:r>
            <a:r>
              <a:rPr lang="en-US" sz="1800" b="1" baseline="-25000">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for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where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either a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for some k.</a:t>
            </a:r>
          </a:p>
          <a:p>
            <a:r>
              <a:rPr lang="en-US" sz="1800" b="1">
                <a:ea typeface="ＭＳ Ｐゴシック" pitchFamily="-111" charset="-128"/>
                <a:cs typeface="ＭＳ Ｐゴシック" pitchFamily="-111" charset="-128"/>
              </a:rPr>
              <a:t>Construct an instance of VC as follows.</a:t>
            </a:r>
          </a:p>
          <a:p>
            <a:r>
              <a:rPr lang="en-US" sz="1800" b="1">
                <a:ea typeface="ＭＳ Ｐゴシック" pitchFamily="-111" charset="-128"/>
                <a:cs typeface="ＭＳ Ｐゴシック" pitchFamily="-111" charset="-128"/>
              </a:rPr>
              <a:t>For each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n, construct two vertices,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and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with an edge between them.</a:t>
            </a:r>
          </a:p>
          <a:p>
            <a:r>
              <a:rPr lang="en-US" sz="1800" b="1">
                <a:ea typeface="ＭＳ Ｐゴシック" pitchFamily="-111" charset="-128"/>
                <a:cs typeface="ＭＳ Ｐゴシック" pitchFamily="-111" charset="-128"/>
              </a:rPr>
              <a:t>For each clause </a:t>
            </a:r>
            <a:r>
              <a:rPr lang="en-US" sz="1800" b="1" err="1">
                <a:ea typeface="ＭＳ Ｐゴシック" pitchFamily="-111" charset="-128"/>
                <a:cs typeface="ＭＳ Ｐゴシック" pitchFamily="-111" charset="-128"/>
              </a:rPr>
              <a:t>C</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construct three vertices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and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and form a "triangle on them.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one of the Boolean variables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its complement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Draw an edge between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and the Boolean variable (whichever it is).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has degree 3. Finally, set k = n+2m.</a:t>
            </a:r>
          </a:p>
          <a:p>
            <a:r>
              <a:rPr lang="en-US" sz="1800" b="1">
                <a:ea typeface="ＭＳ Ｐゴシック" pitchFamily="-111" charset="-128"/>
                <a:cs typeface="ＭＳ Ｐゴシック" pitchFamily="-111" charset="-128"/>
              </a:rPr>
              <a:t>Theorem. The given instance of 3-SAT is </a:t>
            </a:r>
            <a:r>
              <a:rPr lang="en-US" sz="1800" b="1" err="1">
                <a:ea typeface="ＭＳ Ｐゴシック" pitchFamily="-111" charset="-128"/>
                <a:cs typeface="ＭＳ Ｐゴシック" pitchFamily="-111" charset="-128"/>
              </a:rPr>
              <a:t>satisfiable</a:t>
            </a:r>
            <a:r>
              <a:rPr lang="en-US" sz="1800" b="1">
                <a:ea typeface="ＭＳ Ｐゴシック" pitchFamily="-111" charset="-128"/>
                <a:cs typeface="ＭＳ Ｐゴシック" pitchFamily="-111" charset="-128"/>
              </a:rPr>
              <a:t> if and only if the constructed instance of VC has a vertex cover with at most k vertices.</a:t>
            </a:r>
          </a:p>
          <a:p>
            <a:endParaRPr lang="en-US" sz="1600" b="1">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DF3CE305-E969-E64B-A659-0EA387C7AC2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8D003B03-68C1-5C40-BAB1-07D77280D512}"/>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 name="Slide Number Placeholder 5">
            <a:extLst>
              <a:ext uri="{FF2B5EF4-FFF2-40B4-BE49-F238E27FC236}">
                <a16:creationId xmlns:a16="http://schemas.microsoft.com/office/drawing/2014/main" id="{A027EDBE-4131-8448-AC91-B0AB456AC50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649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409554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Finite State Diagram</a:t>
            </a:r>
          </a:p>
        </p:txBody>
      </p:sp>
      <p:sp>
        <p:nvSpPr>
          <p:cNvPr id="3" name="Content Placeholder 2"/>
          <p:cNvSpPr>
            <a:spLocks noGrp="1"/>
          </p:cNvSpPr>
          <p:nvPr>
            <p:ph idx="1"/>
          </p:nvPr>
        </p:nvSpPr>
        <p:spPr>
          <a:xfrm>
            <a:off x="457200" y="1577340"/>
            <a:ext cx="8229600" cy="4525963"/>
          </a:xfrm>
        </p:spPr>
        <p:txBody>
          <a:bodyPr/>
          <a:lstStyle/>
          <a:p>
            <a:r>
              <a:rPr lang="en-US" sz="2800"/>
              <a:t>A non-deterministic finite state automaton can be described by a finite state diagram, except</a:t>
            </a:r>
          </a:p>
          <a:p>
            <a:pPr lvl="1"/>
            <a:r>
              <a:rPr lang="en-US" sz="2400"/>
              <a:t>We now can have transitions labelled with </a:t>
            </a:r>
            <a:r>
              <a:rPr lang="en-US" sz="2400">
                <a:latin typeface="Symbol" charset="2"/>
                <a:ea typeface="Symbol" charset="2"/>
                <a:cs typeface="Symbol" charset="2"/>
              </a:rPr>
              <a:t>l</a:t>
            </a:r>
          </a:p>
          <a:p>
            <a:pPr lvl="1"/>
            <a:r>
              <a:rPr lang="en-US" sz="2400"/>
              <a:t>The same letter can appear on multiple arcs from a state q to multiple distinct destination states</a:t>
            </a:r>
          </a:p>
          <a:p>
            <a:endParaRPr lang="en-US" sz="2400"/>
          </a:p>
        </p:txBody>
      </p:sp>
      <p:sp>
        <p:nvSpPr>
          <p:cNvPr id="4" name="Date Placeholder 3"/>
          <p:cNvSpPr>
            <a:spLocks noGrp="1"/>
          </p:cNvSpPr>
          <p:nvPr>
            <p:ph type="dt" sz="half" idx="10"/>
          </p:nvPr>
        </p:nvSpPr>
        <p:spPr/>
        <p:txBody>
          <a:bodyPr/>
          <a:lstStyle/>
          <a:p>
            <a:fld id="{C3B8C695-EE80-9C4B-AB54-D061B409836D}"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65</a:t>
            </a:fld>
            <a:endParaRPr lang="en-US"/>
          </a:p>
        </p:txBody>
      </p:sp>
      <p:sp>
        <p:nvSpPr>
          <p:cNvPr id="7" name="Footer Placeholder 4">
            <a:extLst>
              <a:ext uri="{FF2B5EF4-FFF2-40B4-BE49-F238E27FC236}">
                <a16:creationId xmlns:a16="http://schemas.microsoft.com/office/drawing/2014/main" id="{E43D2EFA-DAC8-644D-9790-ABA933AF447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998100671"/>
      </p:ext>
    </p:extLst>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Variable Gadget</a:t>
            </a:r>
          </a:p>
        </p:txBody>
      </p:sp>
      <p:cxnSp>
        <p:nvCxnSpPr>
          <p:cNvPr id="9" name="Straight Connector 8"/>
          <p:cNvCxnSpPr/>
          <p:nvPr/>
        </p:nvCxnSpPr>
        <p:spPr bwMode="auto">
          <a:xfrm>
            <a:off x="3733800" y="3505200"/>
            <a:ext cx="20574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7912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28194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3048000" y="3276600"/>
            <a:ext cx="415636" cy="461665"/>
          </a:xfrm>
          <a:prstGeom prst="rect">
            <a:avLst/>
          </a:prstGeom>
          <a:noFill/>
        </p:spPr>
        <p:txBody>
          <a:bodyPr wrap="square" rtlCol="0">
            <a:spAutoFit/>
          </a:bodyPr>
          <a:lstStyle/>
          <a:p>
            <a:r>
              <a:rPr lang="en-US" b="1"/>
              <a:t>X</a:t>
            </a:r>
          </a:p>
        </p:txBody>
      </p:sp>
      <p:sp>
        <p:nvSpPr>
          <p:cNvPr id="14" name="TextBox 13"/>
          <p:cNvSpPr txBox="1"/>
          <p:nvPr/>
        </p:nvSpPr>
        <p:spPr>
          <a:xfrm>
            <a:off x="5943600" y="3276600"/>
            <a:ext cx="685800" cy="461665"/>
          </a:xfrm>
          <a:prstGeom prst="rect">
            <a:avLst/>
          </a:prstGeom>
          <a:noFill/>
        </p:spPr>
        <p:txBody>
          <a:bodyPr wrap="square" rtlCol="0">
            <a:spAutoFit/>
          </a:bodyPr>
          <a:lstStyle/>
          <a:p>
            <a:r>
              <a:rPr lang="en-US" b="1"/>
              <a:t>~X</a:t>
            </a:r>
          </a:p>
        </p:txBody>
      </p:sp>
      <p:sp>
        <p:nvSpPr>
          <p:cNvPr id="15" name="Date Placeholder 3">
            <a:extLst>
              <a:ext uri="{FF2B5EF4-FFF2-40B4-BE49-F238E27FC236}">
                <a16:creationId xmlns:a16="http://schemas.microsoft.com/office/drawing/2014/main" id="{9DB73ACF-3001-A94E-89C8-268796D1F4F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6" name="Footer Placeholder 4">
            <a:extLst>
              <a:ext uri="{FF2B5EF4-FFF2-40B4-BE49-F238E27FC236}">
                <a16:creationId xmlns:a16="http://schemas.microsoft.com/office/drawing/2014/main" id="{192B3BC7-51BF-F34F-975C-73BF100FC0B5}"/>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7" name="Slide Number Placeholder 5">
            <a:extLst>
              <a:ext uri="{FF2B5EF4-FFF2-40B4-BE49-F238E27FC236}">
                <a16:creationId xmlns:a16="http://schemas.microsoft.com/office/drawing/2014/main" id="{AD95C227-1F53-FA4E-AA7B-770E1270933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650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85442685"/>
      </p:ext>
    </p:extLst>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Clause Gadget</a:t>
            </a: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sz="2400" b="1"/>
              <a:t>b</a:t>
            </a:r>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
        <p:nvSpPr>
          <p:cNvPr id="16" name="Date Placeholder 3">
            <a:extLst>
              <a:ext uri="{FF2B5EF4-FFF2-40B4-BE49-F238E27FC236}">
                <a16:creationId xmlns:a16="http://schemas.microsoft.com/office/drawing/2014/main" id="{7EC41917-C784-E74E-A1BB-046837C9ED8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1427B3BB-449C-BC41-BAA9-79B22B145AE0}"/>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8" name="Slide Number Placeholder 5">
            <a:extLst>
              <a:ext uri="{FF2B5EF4-FFF2-40B4-BE49-F238E27FC236}">
                <a16:creationId xmlns:a16="http://schemas.microsoft.com/office/drawing/2014/main" id="{0B3A9F13-72EE-9E4D-AA8D-D16191EA5E7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651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81319156"/>
      </p:ext>
    </p:extLst>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Gadgets Combined</a:t>
            </a: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pic>
        <p:nvPicPr>
          <p:cNvPr id="9" name="Picture 8"/>
          <p:cNvPicPr>
            <a:picLocks noChangeAspect="1"/>
          </p:cNvPicPr>
          <p:nvPr/>
        </p:nvPicPr>
        <p:blipFill>
          <a:blip r:embed="rId2"/>
          <a:stretch>
            <a:fillRect/>
          </a:stretch>
        </p:blipFill>
        <p:spPr>
          <a:xfrm>
            <a:off x="533400" y="1189177"/>
            <a:ext cx="7620000" cy="4657937"/>
          </a:xfrm>
          <a:prstGeom prst="rect">
            <a:avLst/>
          </a:prstGeom>
        </p:spPr>
      </p:pic>
      <p:sp>
        <p:nvSpPr>
          <p:cNvPr id="8" name="Date Placeholder 3">
            <a:extLst>
              <a:ext uri="{FF2B5EF4-FFF2-40B4-BE49-F238E27FC236}">
                <a16:creationId xmlns:a16="http://schemas.microsoft.com/office/drawing/2014/main" id="{77157EB6-AB03-6E47-AF91-4D62D5E9C80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AD2D57F3-58E8-EB40-8D52-FAD3D1F60896}"/>
              </a:ext>
            </a:extLst>
          </p:cNvPr>
          <p:cNvSpPr txBox="1">
            <a:spLocks/>
          </p:cNvSpPr>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2pPr>
            <a:lvl3pPr marL="9144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3pPr>
            <a:lvl4pPr marL="13716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4pPr>
            <a:lvl5pPr marL="18288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9pPr>
          </a:lstStyle>
          <a:p>
            <a:r>
              <a:rPr lang="en-US">
                <a:latin typeface="Arial" pitchFamily="-111" charset="0"/>
                <a:ea typeface="ＭＳ Ｐゴシック" pitchFamily="-111" charset="-128"/>
                <a:cs typeface="ＭＳ Ｐゴシック" pitchFamily="-111" charset="-128"/>
              </a:rPr>
              <a:t>© UCF EECS</a:t>
            </a:r>
          </a:p>
        </p:txBody>
      </p:sp>
      <p:sp>
        <p:nvSpPr>
          <p:cNvPr id="11" name="Slide Number Placeholder 5">
            <a:extLst>
              <a:ext uri="{FF2B5EF4-FFF2-40B4-BE49-F238E27FC236}">
                <a16:creationId xmlns:a16="http://schemas.microsoft.com/office/drawing/2014/main" id="{B098A319-02EE-D14A-BC17-4093D2A3447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652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69282949"/>
      </p:ext>
    </p:extLst>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p:txBody>
          <a:bodyPr/>
          <a:lstStyle/>
          <a:p>
            <a:pPr eaLnBrk="1" hangingPunct="1"/>
            <a:r>
              <a:rPr lang="en-US" altLang="en-US">
                <a:solidFill>
                  <a:srgbClr val="009900"/>
                </a:solidFill>
              </a:rPr>
              <a:t>Independent Set</a:t>
            </a:r>
          </a:p>
        </p:txBody>
      </p:sp>
      <p:sp>
        <p:nvSpPr>
          <p:cNvPr id="6147" name="Rectangle 3"/>
          <p:cNvSpPr>
            <a:spLocks noGrp="1" noChangeArrowheads="1"/>
          </p:cNvSpPr>
          <p:nvPr>
            <p:ph type="body" idx="1"/>
            <p:custDataLst>
              <p:tags r:id="rId2"/>
            </p:custDataLst>
          </p:nvPr>
        </p:nvSpPr>
        <p:spPr>
          <a:xfrm>
            <a:off x="457200" y="1600200"/>
            <a:ext cx="8229600" cy="2055813"/>
          </a:xfrm>
        </p:spPr>
        <p:txBody>
          <a:bodyPr/>
          <a:lstStyle/>
          <a:p>
            <a:pPr eaLnBrk="1" hangingPunct="1"/>
            <a:r>
              <a:rPr lang="en-US" altLang="en-US" sz="2800" dirty="0"/>
              <a:t>Independent Set</a:t>
            </a:r>
          </a:p>
          <a:p>
            <a:pPr lvl="1" eaLnBrk="1" hangingPunct="1"/>
            <a:r>
              <a:rPr lang="en-US" altLang="en-US" sz="2400" dirty="0"/>
              <a:t>Given Graph G = (V, E), a subset S of the vertices is independent if there are no edges between vertices in S</a:t>
            </a:r>
          </a:p>
          <a:p>
            <a:pPr lvl="1" eaLnBrk="1" hangingPunct="1"/>
            <a:r>
              <a:rPr lang="en-US" altLang="en-US" sz="2400" dirty="0"/>
              <a:t>The k-IS problem is to determine for a k&gt;0 and a graph G, whether or not G has an independent set of k nodes</a:t>
            </a:r>
          </a:p>
          <a:p>
            <a:pPr eaLnBrk="1" hangingPunct="1"/>
            <a:r>
              <a:rPr lang="en-US" altLang="en-US" sz="2800" dirty="0"/>
              <a:t>Note there is a related NP-Hard optimization problem to find a Maximum Independent Set. It is even hard to approximate a solution to the Maximum Independent Set Problem.</a:t>
            </a:r>
          </a:p>
        </p:txBody>
      </p:sp>
      <p:sp>
        <p:nvSpPr>
          <p:cNvPr id="7" name="Date Placeholder 3">
            <a:extLst>
              <a:ext uri="{FF2B5EF4-FFF2-40B4-BE49-F238E27FC236}">
                <a16:creationId xmlns:a16="http://schemas.microsoft.com/office/drawing/2014/main" id="{C4DF4F1B-E110-C241-9E47-17B6B0BC71F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54893829-1083-C047-8880-8A9B888E62DA}"/>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 name="Slide Number Placeholder 5">
            <a:extLst>
              <a:ext uri="{FF2B5EF4-FFF2-40B4-BE49-F238E27FC236}">
                <a16:creationId xmlns:a16="http://schemas.microsoft.com/office/drawing/2014/main" id="{26010D0D-0D0F-0A44-A546-6C64FCA3FE4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653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10229593"/>
      </p:ext>
    </p:extLst>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IS (VC) Clause Gadget</a:t>
            </a:r>
          </a:p>
        </p:txBody>
      </p:sp>
      <p:sp>
        <p:nvSpPr>
          <p:cNvPr id="4" name="Date Placeholder 3"/>
          <p:cNvSpPr>
            <a:spLocks noGrp="1"/>
          </p:cNvSpPr>
          <p:nvPr>
            <p:ph type="dt" sz="half" idx="10"/>
          </p:nvPr>
        </p:nvSpPr>
        <p:spPr/>
        <p:txBody>
          <a:bodyPr/>
          <a:lstStyle/>
          <a:p>
            <a:pPr>
              <a:defRPr/>
            </a:pPr>
            <a:fld id="{9DAE9FA1-33F3-974D-899F-539DB11ABA94}" type="datetime1">
              <a:rPr lang="en-US" smtClean="0">
                <a:solidFill>
                  <a:srgbClr val="000000"/>
                </a:solidFill>
              </a:rPr>
              <a:t>4/7/19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654</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sz="2400" b="1"/>
              <a:t>b</a:t>
            </a:r>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Tree>
    <p:extLst>
      <p:ext uri="{BB962C8B-B14F-4D97-AF65-F5344CB8AC3E}">
        <p14:creationId xmlns:p14="http://schemas.microsoft.com/office/powerpoint/2010/main" val="3627934163"/>
      </p:ext>
    </p:extLst>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3SAT to IS</a:t>
            </a:r>
          </a:p>
        </p:txBody>
      </p:sp>
      <p:sp>
        <p:nvSpPr>
          <p:cNvPr id="3" name="Content Placeholder 2"/>
          <p:cNvSpPr>
            <a:spLocks noGrp="1"/>
          </p:cNvSpPr>
          <p:nvPr>
            <p:ph idx="1"/>
          </p:nvPr>
        </p:nvSpPr>
        <p:spPr>
          <a:xfrm>
            <a:off x="457200" y="1600201"/>
            <a:ext cx="8229600" cy="838200"/>
          </a:xfrm>
        </p:spPr>
        <p:txBody>
          <a:bodyPr/>
          <a:lstStyle/>
          <a:p>
            <a:pPr marL="0" indent="0" algn="ctr">
              <a:buNone/>
            </a:pPr>
            <a:r>
              <a:rPr lang="en-US" sz="2800" b="1" dirty="0"/>
              <a:t>(a + ~b + c) (~a + b + ~c)(a + b + c), k=3 (k=number of clauses, not variables)</a:t>
            </a:r>
            <a:endParaRPr lang="en-US" dirty="0"/>
          </a:p>
        </p:txBody>
      </p:sp>
      <p:cxnSp>
        <p:nvCxnSpPr>
          <p:cNvPr id="8" name="Straight Connector 7"/>
          <p:cNvCxnSpPr/>
          <p:nvPr/>
        </p:nvCxnSpPr>
        <p:spPr bwMode="auto">
          <a:xfrm>
            <a:off x="1143000" y="5715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 name="Oval 8"/>
          <p:cNvSpPr/>
          <p:nvPr/>
        </p:nvSpPr>
        <p:spPr bwMode="auto">
          <a:xfrm>
            <a:off x="2514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Oval 9"/>
          <p:cNvSpPr/>
          <p:nvPr/>
        </p:nvSpPr>
        <p:spPr bwMode="auto">
          <a:xfrm>
            <a:off x="1371600" y="3657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TextBox 10"/>
          <p:cNvSpPr txBox="1"/>
          <p:nvPr/>
        </p:nvSpPr>
        <p:spPr>
          <a:xfrm>
            <a:off x="533400" y="5486400"/>
            <a:ext cx="415636" cy="461665"/>
          </a:xfrm>
          <a:prstGeom prst="rect">
            <a:avLst/>
          </a:prstGeom>
          <a:noFill/>
        </p:spPr>
        <p:txBody>
          <a:bodyPr wrap="square" rtlCol="0">
            <a:spAutoFit/>
          </a:bodyPr>
          <a:lstStyle/>
          <a:p>
            <a:r>
              <a:rPr lang="en-US" sz="2400" b="1">
                <a:solidFill>
                  <a:srgbClr val="CC3300"/>
                </a:solidFill>
              </a:rPr>
              <a:t>a</a:t>
            </a:r>
          </a:p>
        </p:txBody>
      </p:sp>
      <p:sp>
        <p:nvSpPr>
          <p:cNvPr id="12" name="TextBox 11"/>
          <p:cNvSpPr txBox="1"/>
          <p:nvPr/>
        </p:nvSpPr>
        <p:spPr>
          <a:xfrm>
            <a:off x="2667000" y="5486400"/>
            <a:ext cx="457200" cy="461665"/>
          </a:xfrm>
          <a:prstGeom prst="rect">
            <a:avLst/>
          </a:prstGeom>
          <a:noFill/>
        </p:spPr>
        <p:txBody>
          <a:bodyPr wrap="square" rtlCol="0">
            <a:spAutoFit/>
          </a:bodyPr>
          <a:lstStyle/>
          <a:p>
            <a:r>
              <a:rPr lang="en-US" sz="2400" b="1"/>
              <a:t> c</a:t>
            </a:r>
          </a:p>
        </p:txBody>
      </p:sp>
      <p:sp>
        <p:nvSpPr>
          <p:cNvPr id="13" name="Oval 12"/>
          <p:cNvSpPr/>
          <p:nvPr/>
        </p:nvSpPr>
        <p:spPr bwMode="auto">
          <a:xfrm>
            <a:off x="228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4" name="Straight Connector 13"/>
          <p:cNvCxnSpPr/>
          <p:nvPr/>
        </p:nvCxnSpPr>
        <p:spPr bwMode="auto">
          <a:xfrm flipH="1">
            <a:off x="720437" y="4343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bwMode="auto">
          <a:xfrm>
            <a:off x="2209800" y="4343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1641764" y="3810000"/>
            <a:ext cx="568036" cy="461665"/>
          </a:xfrm>
          <a:prstGeom prst="rect">
            <a:avLst/>
          </a:prstGeom>
          <a:noFill/>
        </p:spPr>
        <p:txBody>
          <a:bodyPr wrap="square" rtlCol="0">
            <a:spAutoFit/>
          </a:bodyPr>
          <a:lstStyle/>
          <a:p>
            <a:r>
              <a:rPr lang="en-US" sz="2400" b="1"/>
              <a:t>~b</a:t>
            </a:r>
          </a:p>
        </p:txBody>
      </p:sp>
      <p:cxnSp>
        <p:nvCxnSpPr>
          <p:cNvPr id="24" name="Straight Connector 23"/>
          <p:cNvCxnSpPr/>
          <p:nvPr/>
        </p:nvCxnSpPr>
        <p:spPr bwMode="auto">
          <a:xfrm>
            <a:off x="4038600" y="4572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5" name="Oval 24"/>
          <p:cNvSpPr/>
          <p:nvPr/>
        </p:nvSpPr>
        <p:spPr bwMode="auto">
          <a:xfrm>
            <a:off x="5410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6" name="Oval 25"/>
          <p:cNvSpPr/>
          <p:nvPr/>
        </p:nvSpPr>
        <p:spPr bwMode="auto">
          <a:xfrm>
            <a:off x="4267200" y="2514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7" name="TextBox 26"/>
          <p:cNvSpPr txBox="1"/>
          <p:nvPr/>
        </p:nvSpPr>
        <p:spPr>
          <a:xfrm>
            <a:off x="3276600" y="4343400"/>
            <a:ext cx="568036" cy="461665"/>
          </a:xfrm>
          <a:prstGeom prst="rect">
            <a:avLst/>
          </a:prstGeom>
          <a:noFill/>
        </p:spPr>
        <p:txBody>
          <a:bodyPr wrap="square" rtlCol="0">
            <a:spAutoFit/>
          </a:bodyPr>
          <a:lstStyle/>
          <a:p>
            <a:r>
              <a:rPr lang="en-US" sz="2400" b="1"/>
              <a:t>~a</a:t>
            </a:r>
          </a:p>
        </p:txBody>
      </p:sp>
      <p:sp>
        <p:nvSpPr>
          <p:cNvPr id="28" name="TextBox 27"/>
          <p:cNvSpPr txBox="1"/>
          <p:nvPr/>
        </p:nvSpPr>
        <p:spPr>
          <a:xfrm>
            <a:off x="5562600" y="4343400"/>
            <a:ext cx="685800" cy="461665"/>
          </a:xfrm>
          <a:prstGeom prst="rect">
            <a:avLst/>
          </a:prstGeom>
          <a:noFill/>
        </p:spPr>
        <p:txBody>
          <a:bodyPr wrap="square" rtlCol="0">
            <a:spAutoFit/>
          </a:bodyPr>
          <a:lstStyle/>
          <a:p>
            <a:r>
              <a:rPr lang="en-US" sz="2400" b="1"/>
              <a:t>~c</a:t>
            </a:r>
          </a:p>
        </p:txBody>
      </p:sp>
      <p:sp>
        <p:nvSpPr>
          <p:cNvPr id="29" name="Oval 28"/>
          <p:cNvSpPr/>
          <p:nvPr/>
        </p:nvSpPr>
        <p:spPr bwMode="auto">
          <a:xfrm>
            <a:off x="3124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0" name="Straight Connector 29"/>
          <p:cNvCxnSpPr/>
          <p:nvPr/>
        </p:nvCxnSpPr>
        <p:spPr bwMode="auto">
          <a:xfrm flipH="1">
            <a:off x="3616037" y="3200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a:off x="5105400" y="3200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4537364" y="2667000"/>
            <a:ext cx="568036" cy="461665"/>
          </a:xfrm>
          <a:prstGeom prst="rect">
            <a:avLst/>
          </a:prstGeom>
          <a:noFill/>
        </p:spPr>
        <p:txBody>
          <a:bodyPr wrap="square" rtlCol="0">
            <a:spAutoFit/>
          </a:bodyPr>
          <a:lstStyle/>
          <a:p>
            <a:r>
              <a:rPr lang="en-US" sz="2400" b="1">
                <a:solidFill>
                  <a:srgbClr val="CC3300"/>
                </a:solidFill>
              </a:rPr>
              <a:t>b</a:t>
            </a:r>
          </a:p>
        </p:txBody>
      </p:sp>
      <p:cxnSp>
        <p:nvCxnSpPr>
          <p:cNvPr id="33" name="Straight Connector 32"/>
          <p:cNvCxnSpPr/>
          <p:nvPr/>
        </p:nvCxnSpPr>
        <p:spPr bwMode="auto">
          <a:xfrm>
            <a:off x="6629400" y="57912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4" name="Oval 33"/>
          <p:cNvSpPr/>
          <p:nvPr/>
        </p:nvSpPr>
        <p:spPr bwMode="auto">
          <a:xfrm>
            <a:off x="8001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5" name="Oval 34"/>
          <p:cNvSpPr/>
          <p:nvPr/>
        </p:nvSpPr>
        <p:spPr bwMode="auto">
          <a:xfrm>
            <a:off x="6858000" y="3733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6" name="TextBox 35"/>
          <p:cNvSpPr txBox="1"/>
          <p:nvPr/>
        </p:nvSpPr>
        <p:spPr>
          <a:xfrm>
            <a:off x="6019800" y="5562600"/>
            <a:ext cx="415636" cy="461665"/>
          </a:xfrm>
          <a:prstGeom prst="rect">
            <a:avLst/>
          </a:prstGeom>
          <a:noFill/>
        </p:spPr>
        <p:txBody>
          <a:bodyPr wrap="square" rtlCol="0">
            <a:spAutoFit/>
          </a:bodyPr>
          <a:lstStyle/>
          <a:p>
            <a:r>
              <a:rPr lang="en-US" sz="2400" b="1"/>
              <a:t>a</a:t>
            </a:r>
          </a:p>
        </p:txBody>
      </p:sp>
      <p:sp>
        <p:nvSpPr>
          <p:cNvPr id="37" name="TextBox 36"/>
          <p:cNvSpPr txBox="1"/>
          <p:nvPr/>
        </p:nvSpPr>
        <p:spPr>
          <a:xfrm>
            <a:off x="8153400" y="5562600"/>
            <a:ext cx="685800" cy="461665"/>
          </a:xfrm>
          <a:prstGeom prst="rect">
            <a:avLst/>
          </a:prstGeom>
          <a:noFill/>
        </p:spPr>
        <p:txBody>
          <a:bodyPr wrap="square" rtlCol="0">
            <a:spAutoFit/>
          </a:bodyPr>
          <a:lstStyle/>
          <a:p>
            <a:r>
              <a:rPr lang="en-US" sz="2400" b="1"/>
              <a:t> </a:t>
            </a:r>
            <a:r>
              <a:rPr lang="en-US" sz="2400" b="1">
                <a:solidFill>
                  <a:srgbClr val="CC3300"/>
                </a:solidFill>
              </a:rPr>
              <a:t>c</a:t>
            </a:r>
          </a:p>
        </p:txBody>
      </p:sp>
      <p:sp>
        <p:nvSpPr>
          <p:cNvPr id="38" name="Oval 37"/>
          <p:cNvSpPr/>
          <p:nvPr/>
        </p:nvSpPr>
        <p:spPr bwMode="auto">
          <a:xfrm>
            <a:off x="5715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9" name="Straight Connector 38"/>
          <p:cNvCxnSpPr/>
          <p:nvPr/>
        </p:nvCxnSpPr>
        <p:spPr bwMode="auto">
          <a:xfrm flipH="1">
            <a:off x="6206837" y="44196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7696200" y="44196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7128164" y="3886200"/>
            <a:ext cx="568036" cy="461665"/>
          </a:xfrm>
          <a:prstGeom prst="rect">
            <a:avLst/>
          </a:prstGeom>
          <a:noFill/>
        </p:spPr>
        <p:txBody>
          <a:bodyPr wrap="square" rtlCol="0">
            <a:spAutoFit/>
          </a:bodyPr>
          <a:lstStyle/>
          <a:p>
            <a:r>
              <a:rPr lang="en-US" sz="2400" b="1"/>
              <a:t>b</a:t>
            </a:r>
          </a:p>
        </p:txBody>
      </p:sp>
      <p:cxnSp>
        <p:nvCxnSpPr>
          <p:cNvPr id="45" name="Straight Connector 44"/>
          <p:cNvCxnSpPr>
            <a:stCxn id="13" idx="7"/>
          </p:cNvCxnSpPr>
          <p:nvPr/>
        </p:nvCxnSpPr>
        <p:spPr bwMode="auto">
          <a:xfrm flipV="1">
            <a:off x="1009089" y="4724400"/>
            <a:ext cx="2115111" cy="6673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a:endCxn id="26" idx="2"/>
          </p:cNvCxnSpPr>
          <p:nvPr/>
        </p:nvCxnSpPr>
        <p:spPr bwMode="auto">
          <a:xfrm flipV="1">
            <a:off x="2178652" y="2971800"/>
            <a:ext cx="2088548" cy="832167"/>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bwMode="auto">
          <a:xfrm>
            <a:off x="2232326" y="3956368"/>
            <a:ext cx="4625674" cy="2452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0" name="Straight Connector 49"/>
          <p:cNvCxnSpPr>
            <a:stCxn id="29" idx="5"/>
            <a:endCxn id="38" idx="2"/>
          </p:cNvCxnSpPr>
          <p:nvPr/>
        </p:nvCxnSpPr>
        <p:spPr bwMode="auto">
          <a:xfrm>
            <a:off x="3904689" y="4895289"/>
            <a:ext cx="1810311" cy="8959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p:cNvCxnSpPr>
            <a:stCxn id="9" idx="6"/>
          </p:cNvCxnSpPr>
          <p:nvPr/>
        </p:nvCxnSpPr>
        <p:spPr bwMode="auto">
          <a:xfrm flipV="1">
            <a:off x="3429000" y="4785769"/>
            <a:ext cx="2040081" cy="92923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5" name="Straight Connector 54"/>
          <p:cNvCxnSpPr>
            <a:endCxn id="34" idx="1"/>
          </p:cNvCxnSpPr>
          <p:nvPr/>
        </p:nvCxnSpPr>
        <p:spPr bwMode="auto">
          <a:xfrm>
            <a:off x="6270926" y="4785769"/>
            <a:ext cx="1863985" cy="682142"/>
          </a:xfrm>
          <a:prstGeom prst="line">
            <a:avLst/>
          </a:prstGeom>
          <a:ln w="50800">
            <a:solidFill>
              <a:srgbClr val="0000FF"/>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2" name="Date Placeholder 3">
            <a:extLst>
              <a:ext uri="{FF2B5EF4-FFF2-40B4-BE49-F238E27FC236}">
                <a16:creationId xmlns:a16="http://schemas.microsoft.com/office/drawing/2014/main" id="{03345C68-2814-0846-9AED-261F6124C94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43" name="Footer Placeholder 4">
            <a:extLst>
              <a:ext uri="{FF2B5EF4-FFF2-40B4-BE49-F238E27FC236}">
                <a16:creationId xmlns:a16="http://schemas.microsoft.com/office/drawing/2014/main" id="{F9EE2444-7E88-FE44-9C4B-75C9071270EB}"/>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 name="Slide Number Placeholder 5">
            <a:extLst>
              <a:ext uri="{FF2B5EF4-FFF2-40B4-BE49-F238E27FC236}">
                <a16:creationId xmlns:a16="http://schemas.microsoft.com/office/drawing/2014/main" id="{893FBA91-0C71-C24A-8D9D-69E7A37FC49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655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03501957"/>
      </p:ext>
    </p:extLst>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K-Color (KC) Decision Problem is NP-Hard</a:t>
            </a:r>
          </a:p>
        </p:txBody>
      </p:sp>
      <p:sp>
        <p:nvSpPr>
          <p:cNvPr id="4" name="Date Placeholder 3"/>
          <p:cNvSpPr>
            <a:spLocks noGrp="1"/>
          </p:cNvSpPr>
          <p:nvPr>
            <p:ph type="dt" sz="half" idx="10"/>
          </p:nvPr>
        </p:nvSpPr>
        <p:spPr/>
        <p:txBody>
          <a:bodyPr/>
          <a:lstStyle/>
          <a:p>
            <a:pPr>
              <a:defRPr/>
            </a:pPr>
            <a:fld id="{DD433FCA-1115-EE4F-9269-9BDA2F46F4F3}" type="datetime1">
              <a:rPr lang="en-US" smtClean="0">
                <a:solidFill>
                  <a:srgbClr val="000000"/>
                </a:solidFill>
              </a:rPr>
              <a:t>4/7/19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656</a:t>
            </a:fld>
            <a:endParaRPr lang="en-US">
              <a:solidFill>
                <a:srgbClr val="000000"/>
              </a:solidFill>
            </a:endParaRPr>
          </a:p>
        </p:txBody>
      </p:sp>
    </p:spTree>
    <p:extLst>
      <p:ext uri="{BB962C8B-B14F-4D97-AF65-F5344CB8AC3E}">
        <p14:creationId xmlns:p14="http://schemas.microsoft.com/office/powerpoint/2010/main" val="1958819328"/>
      </p:ext>
    </p:extLst>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K-Coloring</a:t>
            </a:r>
          </a:p>
        </p:txBody>
      </p:sp>
      <p:sp>
        <p:nvSpPr>
          <p:cNvPr id="8" name="Content Placeholder 7"/>
          <p:cNvSpPr>
            <a:spLocks noGrp="1"/>
          </p:cNvSpPr>
          <p:nvPr>
            <p:ph idx="1"/>
          </p:nvPr>
        </p:nvSpPr>
        <p:spPr/>
        <p:txBody>
          <a:bodyPr/>
          <a:lstStyle/>
          <a:p>
            <a:pPr marL="0" indent="0" eaLnBrk="1" hangingPunct="1">
              <a:lnSpc>
                <a:spcPct val="90000"/>
              </a:lnSpc>
              <a:buFont typeface="Times" charset="0"/>
              <a:buNone/>
              <a:defRPr/>
            </a:pPr>
            <a:r>
              <a:rPr lang="en-US" dirty="0"/>
              <a:t>Given: </a:t>
            </a:r>
          </a:p>
          <a:p>
            <a:pPr marL="0" indent="0" eaLnBrk="1" hangingPunct="1">
              <a:lnSpc>
                <a:spcPct val="90000"/>
              </a:lnSpc>
              <a:buFont typeface="Times" charset="0"/>
              <a:buNone/>
              <a:defRPr/>
            </a:pPr>
            <a:r>
              <a:rPr lang="en-US" dirty="0"/>
              <a:t>A graph G = (V, E) and an integer k.</a:t>
            </a:r>
          </a:p>
          <a:p>
            <a:pPr marL="0" indent="0" eaLnBrk="1" hangingPunct="1">
              <a:lnSpc>
                <a:spcPct val="90000"/>
              </a:lnSpc>
              <a:buFont typeface="Times" charset="0"/>
              <a:buNone/>
              <a:defRPr/>
            </a:pPr>
            <a:r>
              <a:rPr lang="en-US" dirty="0"/>
              <a:t>Question: </a:t>
            </a:r>
          </a:p>
          <a:p>
            <a:pPr marL="0" indent="0" eaLnBrk="1" hangingPunct="1">
              <a:lnSpc>
                <a:spcPct val="90000"/>
              </a:lnSpc>
              <a:buFont typeface="Times" charset="0"/>
              <a:buNone/>
              <a:defRPr/>
            </a:pPr>
            <a:r>
              <a:rPr lang="en-US" dirty="0"/>
              <a:t>Can the vertices of G be assigned colors from a palette of size k, so that adjacent vertices have different colors and use at most k colors?</a:t>
            </a:r>
          </a:p>
          <a:p>
            <a:pPr marL="0" indent="0" eaLnBrk="1" hangingPunct="1">
              <a:lnSpc>
                <a:spcPct val="90000"/>
              </a:lnSpc>
              <a:buFont typeface="Times" charset="0"/>
              <a:buNone/>
              <a:defRPr/>
            </a:pPr>
            <a:endParaRPr lang="en-US" dirty="0"/>
          </a:p>
          <a:p>
            <a:pPr marL="0" indent="0" eaLnBrk="1" hangingPunct="1">
              <a:lnSpc>
                <a:spcPct val="90000"/>
              </a:lnSpc>
              <a:buFont typeface="Times" charset="0"/>
              <a:buNone/>
              <a:defRPr/>
            </a:pPr>
            <a:r>
              <a:rPr lang="en-US" dirty="0"/>
              <a:t>3Coloring (3C) uses k=3</a:t>
            </a:r>
          </a:p>
          <a:p>
            <a:endParaRPr lang="en-US" dirty="0"/>
          </a:p>
        </p:txBody>
      </p:sp>
      <p:sp>
        <p:nvSpPr>
          <p:cNvPr id="9" name="Date Placeholder 3">
            <a:extLst>
              <a:ext uri="{FF2B5EF4-FFF2-40B4-BE49-F238E27FC236}">
                <a16:creationId xmlns:a16="http://schemas.microsoft.com/office/drawing/2014/main" id="{CC2B0E61-FC41-E34D-9D36-DA1E98C301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5DA8428A-FE73-A640-8986-7BD5097EC836}"/>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 name="Slide Number Placeholder 5">
            <a:extLst>
              <a:ext uri="{FF2B5EF4-FFF2-40B4-BE49-F238E27FC236}">
                <a16:creationId xmlns:a16="http://schemas.microsoft.com/office/drawing/2014/main" id="{251158EA-BF01-9F48-B276-9AB0025F726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657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8229746"/>
      </p:ext>
    </p:extLst>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3C Super Gadget</a:t>
            </a:r>
          </a:p>
        </p:txBody>
      </p:sp>
      <p:grpSp>
        <p:nvGrpSpPr>
          <p:cNvPr id="23" name="Group 22"/>
          <p:cNvGrpSpPr/>
          <p:nvPr/>
        </p:nvGrpSpPr>
        <p:grpSpPr>
          <a:xfrm>
            <a:off x="2514600" y="2096622"/>
            <a:ext cx="3962400" cy="2780178"/>
            <a:chOff x="2514600" y="2096622"/>
            <a:chExt cx="3962400" cy="2780178"/>
          </a:xfrm>
        </p:grpSpPr>
        <p:cxnSp>
          <p:nvCxnSpPr>
            <p:cNvPr id="9" name="Straight Connector 8"/>
            <p:cNvCxnSpPr>
              <a:stCxn id="15" idx="6"/>
            </p:cNvCxnSpPr>
            <p:nvPr/>
          </p:nvCxnSpPr>
          <p:spPr bwMode="auto">
            <a:xfrm>
              <a:off x="3429000" y="2553822"/>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39624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2325222"/>
              <a:ext cx="415636" cy="461665"/>
            </a:xfrm>
            <a:prstGeom prst="rect">
              <a:avLst/>
            </a:prstGeom>
            <a:noFill/>
          </p:spPr>
          <p:txBody>
            <a:bodyPr wrap="square" rtlCol="0">
              <a:spAutoFit/>
            </a:bodyPr>
            <a:lstStyle/>
            <a:p>
              <a:r>
                <a:rPr lang="en-US" b="1"/>
                <a:t>T</a:t>
              </a:r>
            </a:p>
          </p:txBody>
        </p:sp>
        <p:sp>
          <p:nvSpPr>
            <p:cNvPr id="14" name="TextBox 13"/>
            <p:cNvSpPr txBox="1"/>
            <p:nvPr/>
          </p:nvSpPr>
          <p:spPr>
            <a:xfrm>
              <a:off x="5791200" y="2325222"/>
              <a:ext cx="685800" cy="461665"/>
            </a:xfrm>
            <a:prstGeom prst="rect">
              <a:avLst/>
            </a:prstGeom>
            <a:noFill/>
          </p:spPr>
          <p:txBody>
            <a:bodyPr wrap="square" rtlCol="0">
              <a:spAutoFit/>
            </a:bodyPr>
            <a:lstStyle/>
            <a:p>
              <a:r>
                <a:rPr lang="en-US" b="1"/>
                <a:t>F</a:t>
              </a:r>
            </a:p>
          </p:txBody>
        </p:sp>
        <p:sp>
          <p:nvSpPr>
            <p:cNvPr id="15" name="Oval 14"/>
            <p:cNvSpPr/>
            <p:nvPr/>
          </p:nvSpPr>
          <p:spPr bwMode="auto">
            <a:xfrm>
              <a:off x="2514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a:endCxn id="15" idx="4"/>
            </p:cNvCxnSpPr>
            <p:nvPr/>
          </p:nvCxnSpPr>
          <p:spPr bwMode="auto">
            <a:xfrm flipH="1" flipV="1">
              <a:off x="2971800" y="3011022"/>
              <a:ext cx="9144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a:endCxn id="11" idx="4"/>
            </p:cNvCxnSpPr>
            <p:nvPr/>
          </p:nvCxnSpPr>
          <p:spPr bwMode="auto">
            <a:xfrm flipV="1">
              <a:off x="4800600" y="3011022"/>
              <a:ext cx="12192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4114800"/>
              <a:ext cx="415636" cy="461665"/>
            </a:xfrm>
            <a:prstGeom prst="rect">
              <a:avLst/>
            </a:prstGeom>
            <a:noFill/>
          </p:spPr>
          <p:txBody>
            <a:bodyPr wrap="square" rtlCol="0">
              <a:spAutoFit/>
            </a:bodyPr>
            <a:lstStyle/>
            <a:p>
              <a:r>
                <a:rPr lang="en-US" b="1"/>
                <a:t>B</a:t>
              </a:r>
            </a:p>
          </p:txBody>
        </p:sp>
      </p:grpSp>
      <p:sp>
        <p:nvSpPr>
          <p:cNvPr id="16" name="Date Placeholder 3">
            <a:extLst>
              <a:ext uri="{FF2B5EF4-FFF2-40B4-BE49-F238E27FC236}">
                <a16:creationId xmlns:a16="http://schemas.microsoft.com/office/drawing/2014/main" id="{A657D556-88A9-2C4B-B272-89D555F1BD3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188C8FD7-CCA7-FE4B-9E6E-D1E63E898A0C}"/>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8" name="Slide Number Placeholder 5">
            <a:extLst>
              <a:ext uri="{FF2B5EF4-FFF2-40B4-BE49-F238E27FC236}">
                <a16:creationId xmlns:a16="http://schemas.microsoft.com/office/drawing/2014/main" id="{9BB0EE87-4E47-2941-A878-141AE0317C4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658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6134746"/>
      </p:ext>
    </p:extLst>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Super + Variables Gadget</a:t>
            </a:r>
          </a:p>
        </p:txBody>
      </p:sp>
      <p:pic>
        <p:nvPicPr>
          <p:cNvPr id="8" name="Picture 7"/>
          <p:cNvPicPr>
            <a:picLocks noChangeAspect="1"/>
          </p:cNvPicPr>
          <p:nvPr/>
        </p:nvPicPr>
        <p:blipFill>
          <a:blip r:embed="rId2"/>
          <a:stretch>
            <a:fillRect/>
          </a:stretch>
        </p:blipFill>
        <p:spPr>
          <a:xfrm>
            <a:off x="1600200" y="1184031"/>
            <a:ext cx="5715000" cy="4835769"/>
          </a:xfrm>
          <a:prstGeom prst="rect">
            <a:avLst/>
          </a:prstGeom>
        </p:spPr>
      </p:pic>
      <p:sp>
        <p:nvSpPr>
          <p:cNvPr id="7" name="Date Placeholder 3">
            <a:extLst>
              <a:ext uri="{FF2B5EF4-FFF2-40B4-BE49-F238E27FC236}">
                <a16:creationId xmlns:a16="http://schemas.microsoft.com/office/drawing/2014/main" id="{75FE3048-A7FD-6C42-B2ED-D172168C82D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4A31FC16-AB4F-274E-93E2-491EDA5EC9AD}"/>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 name="Slide Number Placeholder 5">
            <a:extLst>
              <a:ext uri="{FF2B5EF4-FFF2-40B4-BE49-F238E27FC236}">
                <a16:creationId xmlns:a16="http://schemas.microsoft.com/office/drawing/2014/main" id="{196A29EA-5870-3C43-A9E7-2E502389D44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659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319369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Equivalence of DFA and NFA</a:t>
            </a:r>
          </a:p>
        </p:txBody>
      </p:sp>
      <p:sp>
        <p:nvSpPr>
          <p:cNvPr id="71683" name="Rectangle 3"/>
          <p:cNvSpPr>
            <a:spLocks noGrp="1" noChangeArrowheads="1"/>
          </p:cNvSpPr>
          <p:nvPr>
            <p:ph idx="1"/>
          </p:nvPr>
        </p:nvSpPr>
        <p:spPr/>
        <p:txBody>
          <a:bodyPr/>
          <a:lstStyle/>
          <a:p>
            <a:pPr eaLnBrk="1" hangingPunct="1"/>
            <a:r>
              <a:rPr lang="en-US">
                <a:latin typeface="Arial" charset="0"/>
                <a:ea typeface="MS PGothic" charset="0"/>
              </a:rPr>
              <a:t>Clearly every DFA is an NFA except that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t>
            </a:r>
            <a:r>
              <a:rPr lang="en-US" err="1">
                <a:ea typeface="Symbol" charset="2"/>
                <a:cs typeface="Symbol" charset="2"/>
              </a:rPr>
              <a:t>a</a:t>
            </a:r>
            <a:r>
              <a:rPr lang="en-US">
                <a:latin typeface="Arial" charset="0"/>
                <a:ea typeface="MS PGothic" charset="0"/>
              </a:rPr>
              <a:t>) = s becomes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t>
            </a:r>
            <a:r>
              <a:rPr lang="en-US" err="1">
                <a:ea typeface="Symbol" charset="2"/>
                <a:cs typeface="Symbol" charset="2"/>
              </a:rPr>
              <a:t>a</a:t>
            </a:r>
            <a:r>
              <a:rPr lang="en-US">
                <a:latin typeface="Arial" charset="0"/>
                <a:ea typeface="MS PGothic" charset="0"/>
              </a:rPr>
              <a:t>) = {s}, so any language accepted by a DFA can be accepted by an NFA.</a:t>
            </a:r>
          </a:p>
          <a:p>
            <a:pPr eaLnBrk="1" hangingPunct="1"/>
            <a:r>
              <a:rPr lang="en-US">
                <a:latin typeface="Arial" charset="0"/>
                <a:ea typeface="MS PGothic" charset="0"/>
              </a:rPr>
              <a:t>The challenge is to show every language accepted by an NFA is accepted by an equivalent DFA. That is, if A is an NFA, then we can construct a DFA A’, such that </a:t>
            </a:r>
            <a:r>
              <a:rPr lang="en-US" i="1">
                <a:latin typeface="Arial" charset="0"/>
                <a:ea typeface="MS PGothic" charset="0"/>
              </a:rPr>
              <a:t>L</a:t>
            </a:r>
            <a:r>
              <a:rPr lang="en-US">
                <a:latin typeface="Arial" charset="0"/>
                <a:ea typeface="MS PGothic" charset="0"/>
              </a:rPr>
              <a:t>(A’) = </a:t>
            </a:r>
            <a:r>
              <a:rPr lang="en-US" i="1">
                <a:latin typeface="Arial" charset="0"/>
                <a:ea typeface="MS PGothic" charset="0"/>
              </a:rPr>
              <a:t>L</a:t>
            </a:r>
            <a:r>
              <a:rPr lang="en-US">
                <a:latin typeface="Arial" charset="0"/>
                <a:ea typeface="MS PGothic" charset="0"/>
              </a:rPr>
              <a:t>(A).</a:t>
            </a: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6484E87-0F66-F54D-8DCD-437CCE78160A}" type="datetime1">
              <a:rPr lang="en-US" smtClean="0"/>
              <a:t>4/7/19</a:t>
            </a:fld>
            <a:endParaRPr lang="en-US"/>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66</a:t>
            </a:fld>
            <a:endParaRPr lang="en-US"/>
          </a:p>
        </p:txBody>
      </p:sp>
      <p:sp>
        <p:nvSpPr>
          <p:cNvPr id="7" name="Footer Placeholder 4">
            <a:extLst>
              <a:ext uri="{FF2B5EF4-FFF2-40B4-BE49-F238E27FC236}">
                <a16:creationId xmlns:a16="http://schemas.microsoft.com/office/drawing/2014/main" id="{5E615C42-AE41-E047-8A24-1919F74D594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612854911"/>
      </p:ext>
    </p:extLst>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Clause Gadget</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8" name="Date Placeholder 3">
            <a:extLst>
              <a:ext uri="{FF2B5EF4-FFF2-40B4-BE49-F238E27FC236}">
                <a16:creationId xmlns:a16="http://schemas.microsoft.com/office/drawing/2014/main" id="{AB2219F8-8735-E847-9C0F-47D7F65B5E4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CB828A9B-0022-D04F-A79A-B7A4BB69E0FF}"/>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 name="Slide Number Placeholder 5">
            <a:extLst>
              <a:ext uri="{FF2B5EF4-FFF2-40B4-BE49-F238E27FC236}">
                <a16:creationId xmlns:a16="http://schemas.microsoft.com/office/drawing/2014/main" id="{3FD824DC-46B6-E94D-8957-26569B936F9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660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8739817"/>
      </p:ext>
    </p:extLst>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833304"/>
            <a:ext cx="8765865" cy="3576896"/>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 / B</a:t>
            </a:r>
          </a:p>
        </p:txBody>
      </p:sp>
      <p:sp>
        <p:nvSpPr>
          <p:cNvPr id="12" name="TextBox 11"/>
          <p:cNvSpPr txBox="1"/>
          <p:nvPr/>
        </p:nvSpPr>
        <p:spPr>
          <a:xfrm>
            <a:off x="2362200" y="3897868"/>
            <a:ext cx="914400" cy="369332"/>
          </a:xfrm>
          <a:prstGeom prst="rect">
            <a:avLst/>
          </a:prstGeom>
          <a:noFill/>
        </p:spPr>
        <p:txBody>
          <a:bodyPr wrap="square" rtlCol="0">
            <a:spAutoFit/>
          </a:bodyPr>
          <a:lstStyle/>
          <a:p>
            <a:r>
              <a:rPr lang="en-US" dirty="0"/>
              <a:t>B </a:t>
            </a:r>
            <a:r>
              <a:rPr lang="en-US"/>
              <a:t>/ T</a:t>
            </a:r>
            <a:endParaRPr lang="en-US" dirty="0"/>
          </a:p>
        </p:txBody>
      </p:sp>
      <p:sp>
        <p:nvSpPr>
          <p:cNvPr id="13" name="TextBox 12"/>
          <p:cNvSpPr txBox="1"/>
          <p:nvPr/>
        </p:nvSpPr>
        <p:spPr>
          <a:xfrm>
            <a:off x="2590800" y="1833304"/>
            <a:ext cx="1752600" cy="369332"/>
          </a:xfrm>
          <a:prstGeom prst="rect">
            <a:avLst/>
          </a:prstGeom>
          <a:noFill/>
        </p:spPr>
        <p:txBody>
          <a:bodyPr wrap="square" rtlCol="0">
            <a:spAutoFit/>
          </a:bodyPr>
          <a:lstStyle/>
          <a:p>
            <a:r>
              <a:rPr lang="en-US" dirty="0"/>
              <a:t>F but not legal</a:t>
            </a:r>
          </a:p>
        </p:txBody>
      </p:sp>
      <p:sp>
        <p:nvSpPr>
          <p:cNvPr id="14" name="Date Placeholder 3">
            <a:extLst>
              <a:ext uri="{FF2B5EF4-FFF2-40B4-BE49-F238E27FC236}">
                <a16:creationId xmlns:a16="http://schemas.microsoft.com/office/drawing/2014/main" id="{3F9C69DE-677C-9B49-AF28-C837E1E81C6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5" name="Footer Placeholder 4">
            <a:extLst>
              <a:ext uri="{FF2B5EF4-FFF2-40B4-BE49-F238E27FC236}">
                <a16:creationId xmlns:a16="http://schemas.microsoft.com/office/drawing/2014/main" id="{1F95C8CF-0D79-9E4A-8261-005DCE3FC1A9}"/>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6" name="Slide Number Placeholder 5">
            <a:extLst>
              <a:ext uri="{FF2B5EF4-FFF2-40B4-BE49-F238E27FC236}">
                <a16:creationId xmlns:a16="http://schemas.microsoft.com/office/drawing/2014/main" id="{AD5F7751-FA5A-6542-9EE2-35A5E29311C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661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76222758"/>
      </p:ext>
    </p:extLst>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437731" y="3774993"/>
            <a:ext cx="838200" cy="461665"/>
          </a:xfrm>
          <a:prstGeom prst="rect">
            <a:avLst/>
          </a:prstGeom>
          <a:noFill/>
        </p:spPr>
        <p:txBody>
          <a:bodyPr wrap="square" rtlCol="0">
            <a:spAutoFit/>
          </a:bodyPr>
          <a:lstStyle/>
          <a:p>
            <a:r>
              <a:rPr lang="en-US" dirty="0"/>
              <a:t>B/F</a:t>
            </a:r>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a:t>F/B</a:t>
            </a:r>
            <a:endParaRPr lang="en-US" dirty="0"/>
          </a:p>
        </p:txBody>
      </p:sp>
      <p:sp>
        <p:nvSpPr>
          <p:cNvPr id="14" name="Date Placeholder 3">
            <a:extLst>
              <a:ext uri="{FF2B5EF4-FFF2-40B4-BE49-F238E27FC236}">
                <a16:creationId xmlns:a16="http://schemas.microsoft.com/office/drawing/2014/main" id="{29890902-8EBC-4C45-92EA-359FB082BA9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5" name="Footer Placeholder 4">
            <a:extLst>
              <a:ext uri="{FF2B5EF4-FFF2-40B4-BE49-F238E27FC236}">
                <a16:creationId xmlns:a16="http://schemas.microsoft.com/office/drawing/2014/main" id="{8B8F70FA-B11C-FC48-9BDD-448F38033786}"/>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6" name="Slide Number Placeholder 5">
            <a:extLst>
              <a:ext uri="{FF2B5EF4-FFF2-40B4-BE49-F238E27FC236}">
                <a16:creationId xmlns:a16="http://schemas.microsoft.com/office/drawing/2014/main" id="{1873C8FC-F327-EC44-9E8A-DA87E358391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662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8691781"/>
      </p:ext>
    </p:extLst>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F</a:t>
            </a:r>
          </a:p>
        </p:txBody>
      </p:sp>
      <p:sp>
        <p:nvSpPr>
          <p:cNvPr id="12" name="TextBox 11"/>
          <p:cNvSpPr txBox="1"/>
          <p:nvPr/>
        </p:nvSpPr>
        <p:spPr>
          <a:xfrm>
            <a:off x="2362199" y="3897868"/>
            <a:ext cx="702425" cy="369332"/>
          </a:xfrm>
          <a:prstGeom prst="rect">
            <a:avLst/>
          </a:prstGeom>
          <a:noFill/>
        </p:spPr>
        <p:txBody>
          <a:bodyPr wrap="square" rtlCol="0">
            <a:spAutoFit/>
          </a:bodyPr>
          <a:lstStyle/>
          <a:p>
            <a:r>
              <a:rPr lang="en-US" dirty="0"/>
              <a:t>B,T</a:t>
            </a:r>
          </a:p>
        </p:txBody>
      </p:sp>
      <p:sp>
        <p:nvSpPr>
          <p:cNvPr id="13" name="TextBox 12"/>
          <p:cNvSpPr txBox="1"/>
          <p:nvPr/>
        </p:nvSpPr>
        <p:spPr>
          <a:xfrm>
            <a:off x="2421774" y="1981200"/>
            <a:ext cx="854826" cy="461665"/>
          </a:xfrm>
          <a:prstGeom prst="rect">
            <a:avLst/>
          </a:prstGeom>
          <a:noFill/>
        </p:spPr>
        <p:txBody>
          <a:bodyPr wrap="square" rtlCol="0">
            <a:spAutoFit/>
          </a:bodyPr>
          <a:lstStyle/>
          <a:p>
            <a:r>
              <a:rPr lang="en-US" dirty="0"/>
              <a:t>T, B</a:t>
            </a:r>
          </a:p>
        </p:txBody>
      </p:sp>
      <p:sp>
        <p:nvSpPr>
          <p:cNvPr id="14" name="TextBox 13">
            <a:extLst>
              <a:ext uri="{FF2B5EF4-FFF2-40B4-BE49-F238E27FC236}">
                <a16:creationId xmlns:a16="http://schemas.microsoft.com/office/drawing/2014/main" id="{35D6375A-1230-EC45-B0F6-DE3EA0A32EF1}"/>
              </a:ext>
            </a:extLst>
          </p:cNvPr>
          <p:cNvSpPr txBox="1"/>
          <p:nvPr/>
        </p:nvSpPr>
        <p:spPr>
          <a:xfrm>
            <a:off x="1104207" y="1926711"/>
            <a:ext cx="342231" cy="375166"/>
          </a:xfrm>
          <a:prstGeom prst="rect">
            <a:avLst/>
          </a:prstGeom>
          <a:noFill/>
        </p:spPr>
        <p:txBody>
          <a:bodyPr wrap="square" rtlCol="0">
            <a:spAutoFit/>
          </a:bodyPr>
          <a:lstStyle/>
          <a:p>
            <a:r>
              <a:rPr lang="en-US" dirty="0"/>
              <a:t>F</a:t>
            </a:r>
          </a:p>
        </p:txBody>
      </p:sp>
      <p:sp>
        <p:nvSpPr>
          <p:cNvPr id="15" name="TextBox 14">
            <a:extLst>
              <a:ext uri="{FF2B5EF4-FFF2-40B4-BE49-F238E27FC236}">
                <a16:creationId xmlns:a16="http://schemas.microsoft.com/office/drawing/2014/main" id="{AF69A288-B9CC-A24B-98CD-3B665C1C1894}"/>
              </a:ext>
            </a:extLst>
          </p:cNvPr>
          <p:cNvSpPr txBox="1"/>
          <p:nvPr/>
        </p:nvSpPr>
        <p:spPr>
          <a:xfrm>
            <a:off x="1079269" y="3074123"/>
            <a:ext cx="342231" cy="375166"/>
          </a:xfrm>
          <a:prstGeom prst="rect">
            <a:avLst/>
          </a:prstGeom>
          <a:noFill/>
        </p:spPr>
        <p:txBody>
          <a:bodyPr wrap="square" rtlCol="0">
            <a:spAutoFit/>
          </a:bodyPr>
          <a:lstStyle/>
          <a:p>
            <a:r>
              <a:rPr lang="en-US" dirty="0"/>
              <a:t>F</a:t>
            </a:r>
          </a:p>
        </p:txBody>
      </p:sp>
      <p:sp>
        <p:nvSpPr>
          <p:cNvPr id="16" name="Date Placeholder 3">
            <a:extLst>
              <a:ext uri="{FF2B5EF4-FFF2-40B4-BE49-F238E27FC236}">
                <a16:creationId xmlns:a16="http://schemas.microsoft.com/office/drawing/2014/main" id="{78221FA3-F4AA-2E4D-8E8A-60CA65FAA68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076BBA09-36B0-0E44-BA59-B0BC46558595}"/>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8" name="Slide Number Placeholder 5">
            <a:extLst>
              <a:ext uri="{FF2B5EF4-FFF2-40B4-BE49-F238E27FC236}">
                <a16:creationId xmlns:a16="http://schemas.microsoft.com/office/drawing/2014/main" id="{B7E98821-2599-5740-9548-BF22A4E45C2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663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11926195"/>
      </p:ext>
    </p:extLst>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one of a ||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762000" cy="461665"/>
          </a:xfrm>
          <a:prstGeom prst="rect">
            <a:avLst/>
          </a:prstGeom>
          <a:noFill/>
        </p:spPr>
        <p:txBody>
          <a:bodyPr wrap="square" rtlCol="0">
            <a:spAutoFit/>
          </a:bodyPr>
          <a:lstStyle/>
          <a:p>
            <a:r>
              <a:rPr lang="en-US" dirty="0"/>
              <a:t>B/F</a:t>
            </a:r>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dirty="0"/>
              <a:t>F/B</a:t>
            </a:r>
          </a:p>
        </p:txBody>
      </p:sp>
      <p:sp>
        <p:nvSpPr>
          <p:cNvPr id="14" name="Date Placeholder 3">
            <a:extLst>
              <a:ext uri="{FF2B5EF4-FFF2-40B4-BE49-F238E27FC236}">
                <a16:creationId xmlns:a16="http://schemas.microsoft.com/office/drawing/2014/main" id="{1B0E6EDC-CDA7-8345-9600-63F588B61A7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5" name="Footer Placeholder 4">
            <a:extLst>
              <a:ext uri="{FF2B5EF4-FFF2-40B4-BE49-F238E27FC236}">
                <a16:creationId xmlns:a16="http://schemas.microsoft.com/office/drawing/2014/main" id="{AE8FA4DF-22C0-CA41-A0CD-2C6057568769}"/>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6" name="Slide Number Placeholder 5">
            <a:extLst>
              <a:ext uri="{FF2B5EF4-FFF2-40B4-BE49-F238E27FC236}">
                <a16:creationId xmlns:a16="http://schemas.microsoft.com/office/drawing/2014/main" id="{45DDA2EF-865A-6548-8D81-D184E0D2028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664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97137749"/>
      </p:ext>
    </p:extLst>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85800" cy="461665"/>
          </a:xfrm>
          <a:prstGeom prst="rect">
            <a:avLst/>
          </a:prstGeom>
          <a:noFill/>
        </p:spPr>
        <p:txBody>
          <a:bodyPr wrap="square" rtlCol="0">
            <a:spAutoFit/>
          </a:bodyPr>
          <a:lstStyle/>
          <a:p>
            <a:r>
              <a:rPr lang="en-US" dirty="0"/>
              <a:t>B/F</a:t>
            </a:r>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a:t>F/B</a:t>
            </a:r>
            <a:endParaRPr lang="en-US" dirty="0"/>
          </a:p>
        </p:txBody>
      </p:sp>
      <p:sp>
        <p:nvSpPr>
          <p:cNvPr id="14" name="TextBox 13">
            <a:extLst>
              <a:ext uri="{FF2B5EF4-FFF2-40B4-BE49-F238E27FC236}">
                <a16:creationId xmlns:a16="http://schemas.microsoft.com/office/drawing/2014/main" id="{F62A8CA2-DC39-3E43-BCB4-63C0BC38A9C5}"/>
              </a:ext>
            </a:extLst>
          </p:cNvPr>
          <p:cNvSpPr txBox="1"/>
          <p:nvPr/>
        </p:nvSpPr>
        <p:spPr>
          <a:xfrm>
            <a:off x="1143000" y="2062163"/>
            <a:ext cx="457200" cy="381000"/>
          </a:xfrm>
          <a:prstGeom prst="rect">
            <a:avLst/>
          </a:prstGeom>
          <a:noFill/>
        </p:spPr>
        <p:txBody>
          <a:bodyPr wrap="square" rtlCol="0">
            <a:spAutoFit/>
          </a:bodyPr>
          <a:lstStyle/>
          <a:p>
            <a:r>
              <a:rPr lang="en-US" dirty="0"/>
              <a:t>T</a:t>
            </a:r>
          </a:p>
        </p:txBody>
      </p:sp>
      <p:sp>
        <p:nvSpPr>
          <p:cNvPr id="15" name="TextBox 14">
            <a:extLst>
              <a:ext uri="{FF2B5EF4-FFF2-40B4-BE49-F238E27FC236}">
                <a16:creationId xmlns:a16="http://schemas.microsoft.com/office/drawing/2014/main" id="{DED3C0F5-713F-254E-8A77-57EB689700D7}"/>
              </a:ext>
            </a:extLst>
          </p:cNvPr>
          <p:cNvSpPr txBox="1"/>
          <p:nvPr/>
        </p:nvSpPr>
        <p:spPr>
          <a:xfrm>
            <a:off x="1066800" y="3124200"/>
            <a:ext cx="457200" cy="381000"/>
          </a:xfrm>
          <a:prstGeom prst="rect">
            <a:avLst/>
          </a:prstGeom>
          <a:noFill/>
        </p:spPr>
        <p:txBody>
          <a:bodyPr wrap="square" rtlCol="0">
            <a:spAutoFit/>
          </a:bodyPr>
          <a:lstStyle/>
          <a:p>
            <a:r>
              <a:rPr lang="en-US" dirty="0"/>
              <a:t>T</a:t>
            </a:r>
          </a:p>
        </p:txBody>
      </p:sp>
      <p:sp>
        <p:nvSpPr>
          <p:cNvPr id="16" name="Date Placeholder 3">
            <a:extLst>
              <a:ext uri="{FF2B5EF4-FFF2-40B4-BE49-F238E27FC236}">
                <a16:creationId xmlns:a16="http://schemas.microsoft.com/office/drawing/2014/main" id="{0A49BDA1-6065-C349-A9E3-FF7A15F84BD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A7DD3924-F703-FE40-ABBD-DF7244BC1F9A}"/>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8" name="Slide Number Placeholder 5">
            <a:extLst>
              <a:ext uri="{FF2B5EF4-FFF2-40B4-BE49-F238E27FC236}">
                <a16:creationId xmlns:a16="http://schemas.microsoft.com/office/drawing/2014/main" id="{A5346122-9B17-AB40-9994-CAC5F447A58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665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1919398"/>
      </p:ext>
    </p:extLst>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Gadgets Combined</a:t>
            </a:r>
          </a:p>
        </p:txBody>
      </p:sp>
      <p:grpSp>
        <p:nvGrpSpPr>
          <p:cNvPr id="9" name="Group 8"/>
          <p:cNvGrpSpPr/>
          <p:nvPr/>
        </p:nvGrpSpPr>
        <p:grpSpPr>
          <a:xfrm>
            <a:off x="533400" y="1371600"/>
            <a:ext cx="8153400" cy="4577615"/>
            <a:chOff x="533400" y="1289785"/>
            <a:chExt cx="8153400" cy="4577615"/>
          </a:xfrm>
        </p:grpSpPr>
        <p:pic>
          <p:nvPicPr>
            <p:cNvPr id="7" name="Picture 6"/>
            <p:cNvPicPr>
              <a:picLocks noChangeAspect="1"/>
            </p:cNvPicPr>
            <p:nvPr/>
          </p:nvPicPr>
          <p:blipFill rotWithShape="1">
            <a:blip r:embed="rId2"/>
            <a:srcRect l="15297" t="8182" r="8125" b="5759"/>
            <a:stretch/>
          </p:blipFill>
          <p:spPr>
            <a:xfrm>
              <a:off x="533400" y="1289785"/>
              <a:ext cx="8153400" cy="4577615"/>
            </a:xfrm>
            <a:prstGeom prst="rect">
              <a:avLst/>
            </a:prstGeom>
          </p:spPr>
        </p:pic>
        <p:sp>
          <p:nvSpPr>
            <p:cNvPr id="8" name="TextBox 7"/>
            <p:cNvSpPr txBox="1"/>
            <p:nvPr/>
          </p:nvSpPr>
          <p:spPr>
            <a:xfrm>
              <a:off x="4234543" y="2514600"/>
              <a:ext cx="304800" cy="276999"/>
            </a:xfrm>
            <a:prstGeom prst="rect">
              <a:avLst/>
            </a:prstGeom>
            <a:noFill/>
          </p:spPr>
          <p:txBody>
            <a:bodyPr wrap="square" rtlCol="0">
              <a:spAutoFit/>
            </a:bodyPr>
            <a:lstStyle/>
            <a:p>
              <a:r>
                <a:rPr lang="en-US" sz="1200" dirty="0"/>
                <a:t>B</a:t>
              </a:r>
            </a:p>
          </p:txBody>
        </p:sp>
      </p:grpSp>
      <p:sp>
        <p:nvSpPr>
          <p:cNvPr id="3" name="TextBox 2"/>
          <p:cNvSpPr txBox="1"/>
          <p:nvPr/>
        </p:nvSpPr>
        <p:spPr>
          <a:xfrm>
            <a:off x="2286000" y="5791200"/>
            <a:ext cx="4724400" cy="461665"/>
          </a:xfrm>
          <a:prstGeom prst="rect">
            <a:avLst/>
          </a:prstGeom>
          <a:noFill/>
        </p:spPr>
        <p:txBody>
          <a:bodyPr wrap="square" rtlCol="0">
            <a:spAutoFit/>
          </a:bodyPr>
          <a:lstStyle/>
          <a:p>
            <a:pPr algn="ctr"/>
            <a:r>
              <a:rPr lang="en-US" b="1" dirty="0"/>
              <a:t>K = 3</a:t>
            </a:r>
          </a:p>
        </p:txBody>
      </p:sp>
      <p:sp>
        <p:nvSpPr>
          <p:cNvPr id="10" name="TextBox 9"/>
          <p:cNvSpPr txBox="1"/>
          <p:nvPr/>
        </p:nvSpPr>
        <p:spPr>
          <a:xfrm>
            <a:off x="914400" y="1066800"/>
            <a:ext cx="6858000" cy="461665"/>
          </a:xfrm>
          <a:prstGeom prst="rect">
            <a:avLst/>
          </a:prstGeom>
          <a:noFill/>
        </p:spPr>
        <p:txBody>
          <a:bodyPr wrap="square" rtlCol="0">
            <a:spAutoFit/>
          </a:bodyPr>
          <a:lstStyle/>
          <a:p>
            <a:pPr algn="ctr"/>
            <a:r>
              <a:rPr lang="en-US" sz="2400" b="1" dirty="0"/>
              <a:t>(u + ~v + w) (v + x + ~y)</a:t>
            </a:r>
          </a:p>
        </p:txBody>
      </p:sp>
      <p:sp>
        <p:nvSpPr>
          <p:cNvPr id="11" name="Date Placeholder 3">
            <a:extLst>
              <a:ext uri="{FF2B5EF4-FFF2-40B4-BE49-F238E27FC236}">
                <a16:creationId xmlns:a16="http://schemas.microsoft.com/office/drawing/2014/main" id="{912B197B-E0DA-3646-B8F0-BE85B43FEBE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2" name="Footer Placeholder 4">
            <a:extLst>
              <a:ext uri="{FF2B5EF4-FFF2-40B4-BE49-F238E27FC236}">
                <a16:creationId xmlns:a16="http://schemas.microsoft.com/office/drawing/2014/main" id="{6804F325-5321-C640-A58B-24730A93CA20}"/>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 name="Slide Number Placeholder 5">
            <a:extLst>
              <a:ext uri="{FF2B5EF4-FFF2-40B4-BE49-F238E27FC236}">
                <a16:creationId xmlns:a16="http://schemas.microsoft.com/office/drawing/2014/main" id="{C5EC6A4A-F1A3-444A-9C2D-67580BC9440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666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0189737"/>
      </p:ext>
    </p:extLst>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Register Allocation</a:t>
            </a:r>
          </a:p>
        </p:txBody>
      </p:sp>
      <p:sp>
        <p:nvSpPr>
          <p:cNvPr id="881667" name="Content Placeholder 2"/>
          <p:cNvSpPr>
            <a:spLocks noGrp="1"/>
          </p:cNvSpPr>
          <p:nvPr>
            <p:ph idx="1"/>
          </p:nvPr>
        </p:nvSpPr>
        <p:spPr/>
        <p:txBody>
          <a:bodyPr/>
          <a:lstStyle/>
          <a:p>
            <a:r>
              <a:rPr lang="en-US" sz="1800" b="1" dirty="0">
                <a:ea typeface="ＭＳ Ｐゴシック" pitchFamily="-111" charset="-128"/>
                <a:cs typeface="ＭＳ Ｐゴシック" pitchFamily="-111" charset="-128"/>
              </a:rPr>
              <a:t>Liveness: A variable is live if its current assignment may be used at some future point in a program’s flow</a:t>
            </a:r>
          </a:p>
          <a:p>
            <a:r>
              <a:rPr lang="en-US" sz="1800" b="1" dirty="0">
                <a:ea typeface="ＭＳ Ｐゴシック" pitchFamily="-111" charset="-128"/>
                <a:cs typeface="ＭＳ Ｐゴシック" pitchFamily="-111" charset="-128"/>
              </a:rPr>
              <a:t>Optimizers often try to keep live variables in registers</a:t>
            </a:r>
          </a:p>
          <a:p>
            <a:r>
              <a:rPr lang="en-US" sz="1800" b="1" dirty="0">
                <a:ea typeface="ＭＳ Ｐゴシック" pitchFamily="-111" charset="-128"/>
                <a:cs typeface="ＭＳ Ｐゴシック" pitchFamily="-111" charset="-128"/>
              </a:rPr>
              <a:t>If two variables are simultaneously live, they need to be kept in separate registers</a:t>
            </a:r>
          </a:p>
          <a:p>
            <a:r>
              <a:rPr lang="en-US" sz="1800" b="1" dirty="0">
                <a:ea typeface="ＭＳ Ｐゴシック" pitchFamily="-111" charset="-128"/>
                <a:cs typeface="ＭＳ Ｐゴシック" pitchFamily="-111" charset="-128"/>
              </a:rPr>
              <a:t>Consider the K-coloring problem (can the nodes of a graph be colored with at most K colors under the constraint that adjacent nodes must have different colors?)</a:t>
            </a:r>
          </a:p>
          <a:p>
            <a:r>
              <a:rPr lang="en-US" sz="1800" b="1" dirty="0">
                <a:ea typeface="ＭＳ Ｐゴシック" pitchFamily="-111" charset="-128"/>
                <a:cs typeface="ＭＳ Ｐゴシック" pitchFamily="-111" charset="-128"/>
              </a:rPr>
              <a:t>Register Allocation reduces to K-coloring by mapping each variable to a node and inserting an edge between variables that are simultaneously live</a:t>
            </a:r>
          </a:p>
          <a:p>
            <a:r>
              <a:rPr lang="en-US" sz="1800" b="1" dirty="0">
                <a:ea typeface="ＭＳ Ｐゴシック" pitchFamily="-111" charset="-128"/>
                <a:cs typeface="ＭＳ Ｐゴシック" pitchFamily="-111" charset="-128"/>
              </a:rPr>
              <a:t>K-coloring reduces to Register Allocation by interpreting nodes as variables and edges as indicating concurrent liveness</a:t>
            </a:r>
          </a:p>
          <a:p>
            <a:r>
              <a:rPr lang="en-US" sz="1800" b="1" dirty="0">
                <a:ea typeface="ＭＳ Ｐゴシック" pitchFamily="-111" charset="-128"/>
                <a:cs typeface="ＭＳ Ｐゴシック" pitchFamily="-111" charset="-128"/>
              </a:rPr>
              <a:t>This is a simple mapping because it’s an isomorphism</a:t>
            </a:r>
          </a:p>
          <a:p>
            <a:endParaRPr lang="en-US" sz="1600" dirty="0">
              <a:ea typeface="ＭＳ Ｐゴシック" pitchFamily="-111" charset="-128"/>
              <a:cs typeface="ＭＳ Ｐゴシック" pitchFamily="-111" charset="-128"/>
            </a:endParaRPr>
          </a:p>
        </p:txBody>
      </p:sp>
      <p:sp>
        <p:nvSpPr>
          <p:cNvPr id="10" name="Date Placeholder 3">
            <a:extLst>
              <a:ext uri="{FF2B5EF4-FFF2-40B4-BE49-F238E27FC236}">
                <a16:creationId xmlns:a16="http://schemas.microsoft.com/office/drawing/2014/main" id="{E658672B-6934-A74B-A918-1F7A1F762B4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4249B23B-605A-F94F-8ADD-F801DA004BE4}"/>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 name="Slide Number Placeholder 5">
            <a:extLst>
              <a:ext uri="{FF2B5EF4-FFF2-40B4-BE49-F238E27FC236}">
                <a16:creationId xmlns:a16="http://schemas.microsoft.com/office/drawing/2014/main" id="{EBC1587B-7996-5044-B288-597E5876BB4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667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28336919"/>
      </p:ext>
    </p:extLst>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solidFill>
                  <a:srgbClr val="009900"/>
                </a:solidFill>
              </a:rPr>
              <a:t>Processor Scheduling</a:t>
            </a:r>
            <a:br>
              <a:rPr lang="en-US">
                <a:solidFill>
                  <a:srgbClr val="009900"/>
                </a:solidFill>
              </a:rPr>
            </a:br>
            <a:r>
              <a:rPr lang="en-US">
                <a:solidFill>
                  <a:srgbClr val="009900"/>
                </a:solidFill>
              </a:rPr>
              <a:t>is NP-Hard</a:t>
            </a:r>
          </a:p>
        </p:txBody>
      </p:sp>
      <p:sp>
        <p:nvSpPr>
          <p:cNvPr id="4" name="Date Placeholder 3"/>
          <p:cNvSpPr>
            <a:spLocks noGrp="1"/>
          </p:cNvSpPr>
          <p:nvPr>
            <p:ph type="dt" sz="half" idx="10"/>
          </p:nvPr>
        </p:nvSpPr>
        <p:spPr/>
        <p:txBody>
          <a:bodyPr/>
          <a:lstStyle/>
          <a:p>
            <a:pPr>
              <a:defRPr/>
            </a:pPr>
            <a:fld id="{A44B05E8-A1E8-E841-BDCF-7548A98BC2B3}" type="datetime1">
              <a:rPr lang="en-US" smtClean="0">
                <a:solidFill>
                  <a:srgbClr val="000000"/>
                </a:solidFill>
              </a:rPr>
              <a:t>4/7/19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668</a:t>
            </a:fld>
            <a:endParaRPr lang="en-US">
              <a:solidFill>
                <a:srgbClr val="000000"/>
              </a:solidFill>
            </a:endParaRPr>
          </a:p>
        </p:txBody>
      </p:sp>
    </p:spTree>
    <p:extLst>
      <p:ext uri="{BB962C8B-B14F-4D97-AF65-F5344CB8AC3E}">
        <p14:creationId xmlns:p14="http://schemas.microsoft.com/office/powerpoint/2010/main" val="172085098"/>
      </p:ext>
    </p:extLst>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Processor Scheduling</a:t>
            </a:r>
          </a:p>
        </p:txBody>
      </p:sp>
      <p:sp>
        <p:nvSpPr>
          <p:cNvPr id="886787" name="Content Placeholder 2"/>
          <p:cNvSpPr>
            <a:spLocks noGrp="1"/>
          </p:cNvSpPr>
          <p:nvPr>
            <p:ph idx="1"/>
          </p:nvPr>
        </p:nvSpPr>
        <p:spPr/>
        <p:txBody>
          <a:bodyPr/>
          <a:lstStyle/>
          <a:p>
            <a:r>
              <a:rPr lang="en-US" sz="2400">
                <a:ea typeface="ＭＳ Ｐゴシック" pitchFamily="-111" charset="-128"/>
                <a:cs typeface="ＭＳ Ｐゴシック" pitchFamily="-111" charset="-128"/>
              </a:rPr>
              <a:t>A Process Scheduling Problem can be described by </a:t>
            </a:r>
          </a:p>
          <a:p>
            <a:pPr marL="344488" lvl="1"/>
            <a:r>
              <a:rPr lang="en-US" sz="1800" b="1"/>
              <a:t>m processors P</a:t>
            </a:r>
            <a:r>
              <a:rPr lang="en-US" sz="1800" b="1" baseline="-25000"/>
              <a:t>1</a:t>
            </a:r>
            <a:r>
              <a:rPr lang="en-US" sz="1800" b="1"/>
              <a:t>, P</a:t>
            </a:r>
            <a:r>
              <a:rPr lang="en-US" sz="1800" b="1" baseline="-25000"/>
              <a:t>2</a:t>
            </a:r>
            <a:r>
              <a:rPr lang="en-US" sz="1800" b="1"/>
              <a:t>, …, P</a:t>
            </a:r>
            <a:r>
              <a:rPr lang="en-US" sz="1800" b="1" baseline="-25000"/>
              <a:t>m</a:t>
            </a:r>
            <a:r>
              <a:rPr lang="en-US" sz="1800" b="1"/>
              <a:t>,</a:t>
            </a:r>
          </a:p>
          <a:p>
            <a:pPr marL="344488" lvl="1"/>
            <a:r>
              <a:rPr lang="en-US" sz="1800" b="1"/>
              <a:t>processor timing functions S</a:t>
            </a:r>
            <a:r>
              <a:rPr lang="en-US" sz="1800" b="1" baseline="-25000"/>
              <a:t>1</a:t>
            </a:r>
            <a:r>
              <a:rPr lang="en-US" sz="1800" b="1"/>
              <a:t>, S</a:t>
            </a:r>
            <a:r>
              <a:rPr lang="en-US" sz="1800" b="1" baseline="-25000"/>
              <a:t>2</a:t>
            </a:r>
            <a:r>
              <a:rPr lang="en-US" sz="1800" b="1"/>
              <a:t>, …, </a:t>
            </a:r>
            <a:r>
              <a:rPr lang="en-US" sz="1800" b="1" err="1"/>
              <a:t>S</a:t>
            </a:r>
            <a:r>
              <a:rPr lang="en-US" sz="1800" b="1" baseline="-25000" err="1"/>
              <a:t>m</a:t>
            </a:r>
            <a:r>
              <a:rPr lang="en-US" sz="1800" b="1"/>
              <a:t>, each describing how the corresponding processor responds to an execution profile,</a:t>
            </a:r>
          </a:p>
          <a:p>
            <a:pPr marL="344488" lvl="1"/>
            <a:r>
              <a:rPr lang="en-US" sz="1800" b="1"/>
              <a:t>additional resources R</a:t>
            </a:r>
            <a:r>
              <a:rPr lang="en-US" sz="1800" b="1" baseline="-25000"/>
              <a:t>1</a:t>
            </a:r>
            <a:r>
              <a:rPr lang="en-US" sz="1800" b="1"/>
              <a:t>, R</a:t>
            </a:r>
            <a:r>
              <a:rPr lang="en-US" sz="1800" b="1" baseline="-25000"/>
              <a:t>2</a:t>
            </a:r>
            <a:r>
              <a:rPr lang="en-US" sz="1800" b="1"/>
              <a:t>, …, </a:t>
            </a:r>
            <a:r>
              <a:rPr lang="en-US" sz="1800" b="1" err="1"/>
              <a:t>R</a:t>
            </a:r>
            <a:r>
              <a:rPr lang="en-US" sz="1800" b="1" baseline="-25000" err="1"/>
              <a:t>k</a:t>
            </a:r>
            <a:r>
              <a:rPr lang="en-US" sz="1800" b="1"/>
              <a:t>, e.g., memory</a:t>
            </a:r>
          </a:p>
          <a:p>
            <a:pPr marL="344488" lvl="1"/>
            <a:r>
              <a:rPr lang="en-US" sz="1800" b="1"/>
              <a:t>transmission cost matrix </a:t>
            </a:r>
            <a:r>
              <a:rPr lang="en-US" sz="1800" b="1" err="1"/>
              <a:t>C</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m), based on proc. data sharing,</a:t>
            </a:r>
          </a:p>
          <a:p>
            <a:pPr marL="344488" lvl="1"/>
            <a:r>
              <a:rPr lang="en-US" sz="1800" b="1"/>
              <a:t>tasks to be executed T</a:t>
            </a:r>
            <a:r>
              <a:rPr lang="en-US" sz="1800" b="1" baseline="-25000"/>
              <a:t>1</a:t>
            </a:r>
            <a:r>
              <a:rPr lang="en-US" sz="1800" b="1"/>
              <a:t>, T</a:t>
            </a:r>
            <a:r>
              <a:rPr lang="en-US" sz="1800" b="1" baseline="-25000"/>
              <a:t>2</a:t>
            </a:r>
            <a:r>
              <a:rPr lang="en-US" sz="1800" b="1"/>
              <a:t>, …, </a:t>
            </a:r>
            <a:r>
              <a:rPr lang="en-US" sz="1800" b="1" err="1"/>
              <a:t>T</a:t>
            </a:r>
            <a:r>
              <a:rPr lang="en-US" sz="1800" b="1" baseline="-25000" err="1"/>
              <a:t>n</a:t>
            </a:r>
            <a:r>
              <a:rPr lang="en-US" sz="1800" b="1"/>
              <a:t>,</a:t>
            </a:r>
          </a:p>
          <a:p>
            <a:pPr marL="344488" lvl="1"/>
            <a:r>
              <a:rPr lang="en-US" sz="1800" b="1"/>
              <a:t>task execution profiles A</a:t>
            </a:r>
            <a:r>
              <a:rPr lang="en-US" sz="1800" b="1" baseline="-25000"/>
              <a:t>1</a:t>
            </a:r>
            <a:r>
              <a:rPr lang="en-US" sz="1800" b="1"/>
              <a:t>, A</a:t>
            </a:r>
            <a:r>
              <a:rPr lang="en-US" sz="1800" b="1" baseline="-25000"/>
              <a:t>2</a:t>
            </a:r>
            <a:r>
              <a:rPr lang="en-US" sz="1800" b="1"/>
              <a:t>, …, A</a:t>
            </a:r>
            <a:r>
              <a:rPr lang="en-US" sz="1800" b="1" baseline="-25000"/>
              <a:t>n</a:t>
            </a:r>
            <a:r>
              <a:rPr lang="en-US" sz="1800" b="1"/>
              <a:t>,</a:t>
            </a:r>
          </a:p>
          <a:p>
            <a:pPr marL="344488" lvl="1"/>
            <a:r>
              <a:rPr lang="en-US" sz="1800" b="1"/>
              <a:t>a partial order defined on the tasks such that T</a:t>
            </a:r>
            <a:r>
              <a:rPr lang="en-US" sz="1800" b="1" baseline="-25000"/>
              <a:t>i</a:t>
            </a:r>
            <a:r>
              <a:rPr lang="en-US" sz="1800" b="1"/>
              <a:t> &lt; </a:t>
            </a:r>
            <a:r>
              <a:rPr lang="en-US" sz="1800" b="1" err="1"/>
              <a:t>T</a:t>
            </a:r>
            <a:r>
              <a:rPr lang="en-US" sz="1800" b="1" baseline="-25000" err="1"/>
              <a:t>j</a:t>
            </a:r>
            <a:r>
              <a:rPr lang="en-US" sz="1800" b="1"/>
              <a:t> means that T</a:t>
            </a:r>
            <a:r>
              <a:rPr lang="en-US" sz="1800" b="1" baseline="-25000"/>
              <a:t>i</a:t>
            </a:r>
            <a:r>
              <a:rPr lang="en-US" sz="1800" b="1"/>
              <a:t> must complete before </a:t>
            </a:r>
            <a:r>
              <a:rPr lang="en-US" sz="1800" b="1" err="1"/>
              <a:t>T</a:t>
            </a:r>
            <a:r>
              <a:rPr lang="en-US" sz="1800" b="1" baseline="-25000" err="1"/>
              <a:t>j</a:t>
            </a:r>
            <a:r>
              <a:rPr lang="en-US" sz="1800" b="1"/>
              <a:t> can start execution,</a:t>
            </a:r>
          </a:p>
          <a:p>
            <a:pPr marL="344488" lvl="1"/>
            <a:r>
              <a:rPr lang="en-US" sz="1800" b="1"/>
              <a:t>communication matrix </a:t>
            </a:r>
            <a:r>
              <a:rPr lang="en-US" sz="1800" b="1" err="1"/>
              <a:t>D</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n); </a:t>
            </a:r>
            <a:r>
              <a:rPr lang="en-US" sz="1800" b="1" err="1"/>
              <a:t>D</a:t>
            </a:r>
            <a:r>
              <a:rPr lang="en-US" sz="1800" b="1" baseline="-25000" err="1"/>
              <a:t>ij</a:t>
            </a:r>
            <a:r>
              <a:rPr lang="en-US" sz="1800" b="1"/>
              <a:t> can be non-zero only if T</a:t>
            </a:r>
            <a:r>
              <a:rPr lang="en-US" sz="1800" b="1" baseline="-25000"/>
              <a:t>i</a:t>
            </a:r>
            <a:r>
              <a:rPr lang="en-US" sz="1800" b="1"/>
              <a:t> &lt; </a:t>
            </a:r>
            <a:r>
              <a:rPr lang="en-US" sz="1800" b="1" err="1"/>
              <a:t>T</a:t>
            </a:r>
            <a:r>
              <a:rPr lang="en-US" sz="1800" b="1" baseline="-25000" err="1"/>
              <a:t>j</a:t>
            </a:r>
            <a:r>
              <a:rPr lang="en-US" sz="1800" b="1"/>
              <a:t>,</a:t>
            </a:r>
          </a:p>
          <a:p>
            <a:pPr marL="344488" lvl="1"/>
            <a:r>
              <a:rPr lang="en-US" sz="1800" b="1"/>
              <a:t>weights W</a:t>
            </a:r>
            <a:r>
              <a:rPr lang="en-US" sz="1800" b="1" baseline="-25000"/>
              <a:t>1</a:t>
            </a:r>
            <a:r>
              <a:rPr lang="en-US" sz="1800" b="1"/>
              <a:t>, W</a:t>
            </a:r>
            <a:r>
              <a:rPr lang="en-US" sz="1800" b="1" baseline="-25000"/>
              <a:t>2</a:t>
            </a:r>
            <a:r>
              <a:rPr lang="en-US" sz="1800" b="1"/>
              <a:t>, …, </a:t>
            </a:r>
            <a:r>
              <a:rPr lang="en-US" sz="1800" b="1" err="1"/>
              <a:t>W</a:t>
            </a:r>
            <a:r>
              <a:rPr lang="en-US" sz="1800" b="1" baseline="-25000" err="1"/>
              <a:t>n</a:t>
            </a:r>
            <a:r>
              <a:rPr lang="en-US" sz="1800" b="1"/>
              <a:t> -- cost of deferring execution of task.</a:t>
            </a:r>
            <a:endParaRPr lang="en-US" sz="1600" b="1"/>
          </a:p>
        </p:txBody>
      </p:sp>
      <p:sp>
        <p:nvSpPr>
          <p:cNvPr id="7" name="Date Placeholder 3">
            <a:extLst>
              <a:ext uri="{FF2B5EF4-FFF2-40B4-BE49-F238E27FC236}">
                <a16:creationId xmlns:a16="http://schemas.microsoft.com/office/drawing/2014/main" id="{1D27D2B3-6680-6443-8AC0-662AF5A2A4D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92E177CC-5A60-8B43-9AA1-B4B9E11AA1AC}"/>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 name="Slide Number Placeholder 5">
            <a:extLst>
              <a:ext uri="{FF2B5EF4-FFF2-40B4-BE49-F238E27FC236}">
                <a16:creationId xmlns:a16="http://schemas.microsoft.com/office/drawing/2014/main" id="{6A3B3C16-835E-264C-9886-70070401B21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669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83676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Constructing DFA from NFA</a:t>
            </a:r>
          </a:p>
        </p:txBody>
      </p:sp>
      <p:sp>
        <p:nvSpPr>
          <p:cNvPr id="71683" name="Rectangle 3"/>
          <p:cNvSpPr>
            <a:spLocks noGrp="1" noChangeArrowheads="1"/>
          </p:cNvSpPr>
          <p:nvPr>
            <p:ph idx="1"/>
          </p:nvPr>
        </p:nvSpPr>
        <p:spPr/>
        <p:txBody>
          <a:bodyPr/>
          <a:lstStyle/>
          <a:p>
            <a:pPr eaLnBrk="1" hangingPunct="1"/>
            <a:r>
              <a:rPr lang="en-US" sz="2400">
                <a:latin typeface="Arial" charset="0"/>
                <a:ea typeface="MS PGothic" charset="0"/>
              </a:rPr>
              <a:t>Let A = (Q,Σ,δ,q</a:t>
            </a:r>
            <a:r>
              <a:rPr lang="en-US" sz="2400" baseline="-25000">
                <a:latin typeface="Arial" charset="0"/>
                <a:ea typeface="MS PGothic" charset="0"/>
              </a:rPr>
              <a:t>0</a:t>
            </a:r>
            <a:r>
              <a:rPr lang="en-US" sz="2400">
                <a:latin typeface="Arial" charset="0"/>
                <a:ea typeface="MS PGothic" charset="0"/>
              </a:rPr>
              <a:t>,F) be an arbitrary NFA</a:t>
            </a:r>
          </a:p>
          <a:p>
            <a:pPr eaLnBrk="1" hangingPunct="1"/>
            <a:r>
              <a:rPr lang="en-US" sz="2400">
                <a:latin typeface="Arial" charset="0"/>
                <a:ea typeface="MS PGothic" charset="0"/>
              </a:rPr>
              <a:t>Let S be an arbitrary subset of Q.</a:t>
            </a:r>
          </a:p>
          <a:p>
            <a:pPr lvl="1" eaLnBrk="1" hangingPunct="1"/>
            <a:r>
              <a:rPr lang="en-US" sz="2000">
                <a:latin typeface="Arial" charset="0"/>
                <a:ea typeface="MS PGothic" charset="0"/>
              </a:rPr>
              <a:t>Construct the sequence </a:t>
            </a:r>
            <a:r>
              <a:rPr lang="en-US" sz="2000" err="1">
                <a:latin typeface="Arial" charset="0"/>
                <a:ea typeface="MS PGothic" charset="0"/>
              </a:rPr>
              <a:t>seq</a:t>
            </a:r>
            <a:r>
              <a:rPr lang="en-US" sz="2000">
                <a:latin typeface="Arial" charset="0"/>
                <a:ea typeface="MS PGothic" charset="0"/>
              </a:rPr>
              <a:t>(S) to be a sequence that contains all elements of S in lexicographical order, using angle brackets to . That is, if S={q1, q3, q2} then </a:t>
            </a:r>
            <a:r>
              <a:rPr lang="en-US" sz="2000" err="1">
                <a:latin typeface="Arial" charset="0"/>
                <a:ea typeface="MS PGothic" charset="0"/>
              </a:rPr>
              <a:t>seq</a:t>
            </a:r>
            <a:r>
              <a:rPr lang="en-US" sz="2000">
                <a:latin typeface="Arial" charset="0"/>
                <a:ea typeface="MS PGothic" charset="0"/>
              </a:rPr>
              <a:t>(S)=&lt;q1,q2,q3&gt;. If S=</a:t>
            </a:r>
            <a:r>
              <a:rPr lang="en-US" sz="2000" err="1">
                <a:ea typeface="ＭＳ Ｐゴシック" pitchFamily="-111" charset="-128"/>
                <a:cs typeface="ＭＳ Ｐゴシック" pitchFamily="-111" charset="-128"/>
              </a:rPr>
              <a:t>Ø</a:t>
            </a:r>
            <a:r>
              <a:rPr lang="en-US" sz="2000">
                <a:latin typeface="Arial" charset="0"/>
                <a:ea typeface="MS PGothic" charset="0"/>
              </a:rPr>
              <a:t> then </a:t>
            </a:r>
            <a:r>
              <a:rPr lang="en-US" sz="2000" err="1">
                <a:latin typeface="Arial" charset="0"/>
                <a:ea typeface="MS PGothic" charset="0"/>
              </a:rPr>
              <a:t>seq</a:t>
            </a:r>
            <a:r>
              <a:rPr lang="en-US" sz="2000">
                <a:latin typeface="Arial" charset="0"/>
                <a:ea typeface="MS PGothic" charset="0"/>
              </a:rPr>
              <a:t>(S)=&lt;&gt;</a:t>
            </a:r>
          </a:p>
          <a:p>
            <a:pPr eaLnBrk="1" hangingPunct="1"/>
            <a:r>
              <a:rPr lang="en-US" sz="2400">
                <a:latin typeface="Arial" charset="0"/>
                <a:ea typeface="MS PGothic" charset="0"/>
              </a:rPr>
              <a:t>Our goal is to create a DFA, A’, whose state set contains </a:t>
            </a:r>
            <a:r>
              <a:rPr lang="en-US" sz="2400" err="1">
                <a:latin typeface="Arial" charset="0"/>
                <a:ea typeface="MS PGothic" charset="0"/>
              </a:rPr>
              <a:t>seq</a:t>
            </a:r>
            <a:r>
              <a:rPr lang="en-US" sz="2400">
                <a:latin typeface="Arial" charset="0"/>
                <a:ea typeface="MS PGothic" charset="0"/>
              </a:rPr>
              <a:t>(S), whenever there is some w such that S=</a:t>
            </a:r>
            <a:r>
              <a:rPr lang="en-US" sz="2400" err="1">
                <a:latin typeface="Arial" charset="0"/>
                <a:ea typeface="MS PGothic" charset="0"/>
              </a:rPr>
              <a:t>δ</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,w)</a:t>
            </a:r>
          </a:p>
          <a:p>
            <a:pPr eaLnBrk="1" hangingPunct="1"/>
            <a:r>
              <a:rPr lang="en-US" sz="2400">
                <a:latin typeface="Arial" charset="0"/>
                <a:ea typeface="MS PGothic" charset="0"/>
              </a:rPr>
              <a:t>To make our life easier, we will act as if the states of A’ are sets, knowing that we really are talking about corresponding sequences</a:t>
            </a:r>
          </a:p>
          <a:p>
            <a:pPr eaLnBrk="1" hangingPunct="1"/>
            <a:endParaRPr lang="en-US" sz="240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4DD6F7-5563-0948-9B68-4844AEF0667C}" type="datetime1">
              <a:rPr lang="en-US" smtClean="0"/>
              <a:t>4/7/19</a:t>
            </a:fld>
            <a:endParaRPr lang="en-US"/>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67</a:t>
            </a:fld>
            <a:endParaRPr lang="en-US"/>
          </a:p>
        </p:txBody>
      </p:sp>
      <p:sp>
        <p:nvSpPr>
          <p:cNvPr id="7" name="Footer Placeholder 4">
            <a:extLst>
              <a:ext uri="{FF2B5EF4-FFF2-40B4-BE49-F238E27FC236}">
                <a16:creationId xmlns:a16="http://schemas.microsoft.com/office/drawing/2014/main" id="{73F409BF-6741-F144-AC72-9FDC7C1A869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202101204"/>
      </p:ext>
    </p:extLst>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Complexity Overview</a:t>
            </a:r>
          </a:p>
        </p:txBody>
      </p:sp>
      <p:sp>
        <p:nvSpPr>
          <p:cNvPr id="887811" name="Content Placeholder 2"/>
          <p:cNvSpPr>
            <a:spLocks noGrp="1"/>
          </p:cNvSpPr>
          <p:nvPr>
            <p:ph idx="1"/>
          </p:nvPr>
        </p:nvSpPr>
        <p:spPr/>
        <p:txBody>
          <a:bodyPr/>
          <a:lstStyle/>
          <a:p>
            <a:r>
              <a:rPr lang="en-US" sz="2000" b="1">
                <a:ea typeface="ＭＳ Ｐゴシック" pitchFamily="-111" charset="-128"/>
                <a:cs typeface="ＭＳ Ｐゴシック" pitchFamily="-111" charset="-128"/>
              </a:rPr>
              <a:t>The intent of a scheduling algorithm is to minimize the sum of the weighted completion times of all tasks, while obeying the constraints of the task system. Weights can be made large to impose deadlines.</a:t>
            </a:r>
            <a:endParaRPr lang="en-US" sz="1400" b="1">
              <a:ea typeface="ＭＳ Ｐゴシック" pitchFamily="-111" charset="-128"/>
              <a:cs typeface="ＭＳ Ｐゴシック" pitchFamily="-111" charset="-128"/>
            </a:endParaRPr>
          </a:p>
          <a:p>
            <a:r>
              <a:rPr lang="en-US" sz="2000" b="1">
                <a:ea typeface="ＭＳ Ｐゴシック" pitchFamily="-111" charset="-128"/>
                <a:cs typeface="ＭＳ Ｐゴシック" pitchFamily="-111" charset="-128"/>
              </a:rPr>
              <a:t>The general scheduling problem is quite complex, but even simpler instances, where the processors are uniform, there are no additional resources, there is no data transmission, the execution profile is just processor time and the weights are uniform, are very hard.</a:t>
            </a:r>
            <a:endParaRPr lang="en-US" sz="1400" b="1">
              <a:ea typeface="ＭＳ Ｐゴシック" pitchFamily="-111" charset="-128"/>
              <a:cs typeface="ＭＳ Ｐゴシック" pitchFamily="-111" charset="-128"/>
            </a:endParaRPr>
          </a:p>
          <a:p>
            <a:r>
              <a:rPr lang="en-US" sz="2000" b="1">
                <a:ea typeface="ＭＳ Ｐゴシック" pitchFamily="-111" charset="-128"/>
                <a:cs typeface="ＭＳ Ｐゴシック" pitchFamily="-111" charset="-128"/>
              </a:rPr>
              <a:t>In fact, if we just specify the time to complete each task and we have no partial ordering, then finding an optimal schedule on two processors is an NP-complete problem. It is essentially the subset-sum problem. </a:t>
            </a:r>
            <a:endParaRPr lang="en-US" sz="2800" b="1">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2B2A6CEA-96D9-5A4F-A30F-93C03F9E630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BF0DF36F-CFEF-CA44-8DC8-B5EEA14F8552}"/>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 name="Slide Number Placeholder 5">
            <a:extLst>
              <a:ext uri="{FF2B5EF4-FFF2-40B4-BE49-F238E27FC236}">
                <a16:creationId xmlns:a16="http://schemas.microsoft.com/office/drawing/2014/main" id="{222D6F46-4854-D041-9A2D-B1C43241D0D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670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9499615"/>
      </p:ext>
    </p:extLst>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Scheduling</a:t>
            </a:r>
          </a:p>
        </p:txBody>
      </p:sp>
      <p:sp>
        <p:nvSpPr>
          <p:cNvPr id="888835" name="Content Placeholder 2"/>
          <p:cNvSpPr>
            <a:spLocks noGrp="1"/>
          </p:cNvSpPr>
          <p:nvPr>
            <p:ph idx="1"/>
          </p:nvPr>
        </p:nvSpPr>
        <p:spPr/>
        <p:txBody>
          <a:bodyPr/>
          <a:lstStyle/>
          <a:p>
            <a:pPr>
              <a:buFontTx/>
              <a:buNone/>
            </a:pPr>
            <a:r>
              <a:rPr lang="en-US" sz="1600">
                <a:ea typeface="ＭＳ Ｐゴシック" pitchFamily="-111" charset="-128"/>
                <a:cs typeface="ＭＳ Ｐゴシック" pitchFamily="-111" charset="-128"/>
              </a:rPr>
              <a:t>	</a:t>
            </a:r>
            <a:r>
              <a:rPr lang="en-US" sz="1800" b="1">
                <a:ea typeface="ＭＳ Ｐゴシック" pitchFamily="-111" charset="-128"/>
                <a:cs typeface="ＭＳ Ｐゴシック" pitchFamily="-111" charset="-128"/>
              </a:rPr>
              <a:t>The problem of optimally scheduling n tasks T</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T</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a:t>
            </a:r>
            <a:r>
              <a:rPr lang="en-US" sz="1800" b="1" err="1">
                <a:ea typeface="ＭＳ Ｐゴシック" pitchFamily="-111" charset="-128"/>
                <a:cs typeface="ＭＳ Ｐゴシック" pitchFamily="-111" charset="-128"/>
              </a:rPr>
              <a:t>T</a:t>
            </a:r>
            <a:r>
              <a:rPr lang="en-US" sz="1800" b="1" baseline="-25000" err="1">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onto 2 processors with an empty partial order &lt; is the same as that of dividing a set of positive whole numbers into two subsets, such that the numbers are as close to evenly divided.  So, for example, given the numbers</a:t>
            </a:r>
          </a:p>
          <a:p>
            <a:pPr>
              <a:buFontTx/>
              <a:buNone/>
            </a:pPr>
            <a:r>
              <a:rPr lang="en-US" sz="1800" b="1">
                <a:ea typeface="ＭＳ Ｐゴシック" pitchFamily="-111" charset="-128"/>
                <a:cs typeface="ＭＳ Ｐゴシック" pitchFamily="-111" charset="-128"/>
              </a:rPr>
              <a:t>	3, 2, 4, 1</a:t>
            </a:r>
          </a:p>
          <a:p>
            <a:pPr>
              <a:buFontTx/>
              <a:buNone/>
            </a:pPr>
            <a:r>
              <a:rPr lang="en-US" sz="1800" b="1">
                <a:ea typeface="ＭＳ Ｐゴシック" pitchFamily="-111" charset="-128"/>
                <a:cs typeface="ＭＳ Ｐゴシック" pitchFamily="-111" charset="-128"/>
              </a:rPr>
              <a:t>	we could try a “greedy” approach as follows:</a:t>
            </a:r>
          </a:p>
          <a:p>
            <a:pPr>
              <a:buFontTx/>
              <a:buNone/>
            </a:pPr>
            <a:r>
              <a:rPr lang="en-US" sz="1800" b="1">
                <a:ea typeface="ＭＳ Ｐゴシック" pitchFamily="-111" charset="-128"/>
                <a:cs typeface="ＭＳ Ｐゴシック" pitchFamily="-111" charset="-128"/>
              </a:rPr>
              <a:t>	put 3 in set 1</a:t>
            </a:r>
          </a:p>
          <a:p>
            <a:pPr>
              <a:buFontTx/>
              <a:buNone/>
            </a:pPr>
            <a:r>
              <a:rPr lang="en-US" sz="1800" b="1">
                <a:ea typeface="ＭＳ Ｐゴシック" pitchFamily="-111" charset="-128"/>
                <a:cs typeface="ＭＳ Ｐゴシック" pitchFamily="-111" charset="-128"/>
              </a:rPr>
              <a:t>	put 2 in set 2</a:t>
            </a:r>
          </a:p>
          <a:p>
            <a:pPr>
              <a:buFontTx/>
              <a:buNone/>
            </a:pPr>
            <a:r>
              <a:rPr lang="en-US" sz="1800" b="1">
                <a:ea typeface="ＭＳ Ｐゴシック" pitchFamily="-111" charset="-128"/>
                <a:cs typeface="ＭＳ Ｐゴシック" pitchFamily="-111" charset="-128"/>
              </a:rPr>
              <a:t>	put 4 in set 2 (total is now 6)</a:t>
            </a:r>
          </a:p>
          <a:p>
            <a:pPr>
              <a:buFontTx/>
              <a:buNone/>
            </a:pPr>
            <a:r>
              <a:rPr lang="en-US" sz="1800" b="1">
                <a:ea typeface="ＭＳ Ｐゴシック" pitchFamily="-111" charset="-128"/>
                <a:cs typeface="ＭＳ Ｐゴシック" pitchFamily="-111" charset="-128"/>
              </a:rPr>
              <a:t>	put 1 in set 1 (total is now 4) </a:t>
            </a:r>
          </a:p>
          <a:p>
            <a:pPr>
              <a:buFontTx/>
              <a:buNone/>
            </a:pPr>
            <a:r>
              <a:rPr lang="en-US" sz="1800" b="1">
                <a:ea typeface="ＭＳ Ｐゴシック" pitchFamily="-111" charset="-128"/>
                <a:cs typeface="ＭＳ Ｐゴシック" pitchFamily="-111" charset="-128"/>
              </a:rPr>
              <a:t>	This is not the best solution.  A better option is to put 3 and 2 in one set and 4 and 1 in the other.  Such a solution would have been attained if we did a greedy solution on a sorted version of the original numbers.  In general, however, sorting doesn’t work. </a:t>
            </a:r>
            <a:endParaRPr lang="en-US" sz="2400" b="1">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6339ACE3-26EA-E044-AE27-68FC22FBDB6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67614CBB-5A9F-1B4E-9489-A6D9E3B9697D}"/>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 name="Slide Number Placeholder 5">
            <a:extLst>
              <a:ext uri="{FF2B5EF4-FFF2-40B4-BE49-F238E27FC236}">
                <a16:creationId xmlns:a16="http://schemas.microsoft.com/office/drawing/2014/main" id="{3718AA42-3F84-0B40-BD14-1FB1C136F24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671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17786929"/>
      </p:ext>
    </p:extLst>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Nastiness</a:t>
            </a:r>
          </a:p>
        </p:txBody>
      </p:sp>
      <p:sp>
        <p:nvSpPr>
          <p:cNvPr id="889859" name="Content Placeholder 2"/>
          <p:cNvSpPr>
            <a:spLocks noGrp="1"/>
          </p:cNvSpPr>
          <p:nvPr>
            <p:ph idx="1"/>
          </p:nvPr>
        </p:nvSpPr>
        <p:spPr>
          <a:xfrm>
            <a:off x="457200" y="1600200"/>
            <a:ext cx="8229600" cy="4525963"/>
          </a:xfrm>
        </p:spPr>
        <p:txBody>
          <a:bodyPr/>
          <a:lstStyle/>
          <a:p>
            <a:pPr>
              <a:buFontTx/>
              <a:buNone/>
            </a:pPr>
            <a:r>
              <a:rPr lang="en-US" sz="1400" dirty="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Try the unsorted list </a:t>
            </a:r>
            <a:r>
              <a:rPr lang="en-US" sz="1600" b="1" dirty="0">
                <a:solidFill>
                  <a:srgbClr val="FF0000"/>
                </a:solidFill>
                <a:ea typeface="ＭＳ Ｐゴシック" pitchFamily="-111" charset="-128"/>
                <a:cs typeface="ＭＳ Ｐゴシック" pitchFamily="-111" charset="-128"/>
              </a:rPr>
              <a:t>(2-1/m)</a:t>
            </a:r>
            <a:endParaRPr lang="en-US" sz="1600" b="1"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7, 7, 6, 6, 5, 4, 4, 5, 4</a:t>
            </a:r>
          </a:p>
          <a:p>
            <a:pPr>
              <a:buFontTx/>
              <a:buNone/>
            </a:pPr>
            <a:r>
              <a:rPr lang="en-US" sz="1600" b="1" dirty="0">
                <a:ea typeface="ＭＳ Ｐゴシック" pitchFamily="-111" charset="-128"/>
                <a:cs typeface="ＭＳ Ｐゴシック" pitchFamily="-111" charset="-128"/>
              </a:rPr>
              <a:t>	Greedy (Always in one that is least used)</a:t>
            </a:r>
          </a:p>
          <a:p>
            <a:pPr>
              <a:buFontTx/>
              <a:buNone/>
            </a:pPr>
            <a:r>
              <a:rPr lang="en-US" sz="1600" b="1" dirty="0">
                <a:ea typeface="ＭＳ Ｐゴシック" pitchFamily="-111" charset="-128"/>
                <a:cs typeface="ＭＳ Ｐゴシック" pitchFamily="-111" charset="-128"/>
              </a:rPr>
              <a:t>	7, 6, 5, 5 = 23</a:t>
            </a:r>
          </a:p>
          <a:p>
            <a:pPr>
              <a:buFontTx/>
              <a:buNone/>
            </a:pPr>
            <a:r>
              <a:rPr lang="en-US" sz="1600" b="1" dirty="0">
                <a:ea typeface="ＭＳ Ｐゴシック" pitchFamily="-111" charset="-128"/>
                <a:cs typeface="ＭＳ Ｐゴシック" pitchFamily="-111" charset="-128"/>
              </a:rPr>
              <a:t>	7, 6, 4, 4, 4 = 25 </a:t>
            </a:r>
          </a:p>
          <a:p>
            <a:pPr>
              <a:buFontTx/>
              <a:buNone/>
            </a:pPr>
            <a:r>
              <a:rPr lang="en-US" sz="1600" b="1" dirty="0">
                <a:ea typeface="ＭＳ Ｐゴシック" pitchFamily="-111" charset="-128"/>
                <a:cs typeface="ＭＳ Ｐゴシック" pitchFamily="-111" charset="-128"/>
              </a:rPr>
              <a:t>	Optimal</a:t>
            </a:r>
          </a:p>
          <a:p>
            <a:pPr>
              <a:buFontTx/>
              <a:buNone/>
            </a:pPr>
            <a:r>
              <a:rPr lang="en-US" sz="1600" b="1" dirty="0">
                <a:ea typeface="ＭＳ Ｐゴシック" pitchFamily="-111" charset="-128"/>
                <a:cs typeface="ＭＳ Ｐゴシック" pitchFamily="-111" charset="-128"/>
              </a:rPr>
              <a:t>	7, 6, 6, 5 = 24</a:t>
            </a:r>
          </a:p>
          <a:p>
            <a:pPr>
              <a:buFontTx/>
              <a:buNone/>
            </a:pPr>
            <a:r>
              <a:rPr lang="en-US" sz="1600" b="1" dirty="0">
                <a:ea typeface="ＭＳ Ｐゴシック" pitchFamily="-111" charset="-128"/>
                <a:cs typeface="ＭＳ Ｐゴシック" pitchFamily="-111" charset="-128"/>
              </a:rPr>
              <a:t>	7, 4, 4, 4, 5 = 24</a:t>
            </a:r>
          </a:p>
          <a:p>
            <a:pPr>
              <a:buNone/>
            </a:pPr>
            <a:r>
              <a:rPr lang="en-US" sz="1600" b="1" dirty="0">
                <a:ea typeface="ＭＳ Ｐゴシック" pitchFamily="-111" charset="-128"/>
                <a:cs typeface="ＭＳ Ｐゴシック" pitchFamily="-111" charset="-128"/>
              </a:rPr>
              <a:t>	Sort it (non-increasing)</a:t>
            </a:r>
            <a:r>
              <a:rPr lang="en-US" sz="1600" b="1" dirty="0">
                <a:solidFill>
                  <a:srgbClr val="FF0000"/>
                </a:solidFill>
                <a:ea typeface="ＭＳ Ｐゴシック" pitchFamily="-111" charset="-128"/>
                <a:cs typeface="ＭＳ Ｐゴシック" pitchFamily="-111" charset="-128"/>
              </a:rPr>
              <a:t> (4/3-1/3m)		</a:t>
            </a:r>
            <a:r>
              <a:rPr lang="en-US" sz="1600" b="1" dirty="0">
                <a:ea typeface="ＭＳ Ｐゴシック" pitchFamily="-111" charset="-128"/>
                <a:cs typeface="ＭＳ Ｐゴシック" pitchFamily="-111" charset="-128"/>
              </a:rPr>
              <a:t>Sort it (non-decreasing) </a:t>
            </a:r>
            <a:r>
              <a:rPr lang="en-US" sz="1600" b="1" dirty="0">
                <a:solidFill>
                  <a:srgbClr val="FF0000"/>
                </a:solidFill>
                <a:ea typeface="ＭＳ Ｐゴシック" pitchFamily="-111" charset="-128"/>
                <a:cs typeface="ＭＳ Ｐゴシック" pitchFamily="-111" charset="-128"/>
              </a:rPr>
              <a:t>(2-1/m)</a:t>
            </a:r>
            <a:endParaRPr lang="en-US" sz="1600" b="1" dirty="0">
              <a:ea typeface="ＭＳ Ｐゴシック" pitchFamily="-111" charset="-128"/>
              <a:cs typeface="ＭＳ Ｐゴシック" pitchFamily="-111" charset="-128"/>
            </a:endParaRPr>
          </a:p>
          <a:p>
            <a:pPr>
              <a:buNone/>
            </a:pPr>
            <a:r>
              <a:rPr lang="en-US" sz="1600" b="1" dirty="0">
                <a:ea typeface="ＭＳ Ｐゴシック" pitchFamily="-111" charset="-128"/>
                <a:cs typeface="ＭＳ Ｐゴシック" pitchFamily="-111" charset="-128"/>
              </a:rPr>
              <a:t>	7, 7, 6, 6, 5, 5, 4, 4, 4 			4, 4, 4, 5, 5, 6, 6, 7, 7</a:t>
            </a:r>
          </a:p>
          <a:p>
            <a:pPr>
              <a:buFontTx/>
              <a:buNone/>
            </a:pPr>
            <a:r>
              <a:rPr lang="en-US" sz="1600" b="1" dirty="0">
                <a:ea typeface="ＭＳ Ｐゴシック" pitchFamily="-111" charset="-128"/>
                <a:cs typeface="ＭＳ Ｐゴシック" pitchFamily="-111" charset="-128"/>
              </a:rPr>
              <a:t>	7, 6, 5, 4, 4 = 26				4, 4, 5, 6, 7 = 26</a:t>
            </a:r>
          </a:p>
          <a:p>
            <a:pPr>
              <a:buNone/>
            </a:pPr>
            <a:r>
              <a:rPr lang="en-US" sz="1600" b="1" dirty="0">
                <a:ea typeface="ＭＳ Ｐゴシック" pitchFamily="-111" charset="-128"/>
                <a:cs typeface="ＭＳ Ｐゴシック" pitchFamily="-111" charset="-128"/>
              </a:rPr>
              <a:t>	7, 6, 5, 4 = 22				4, 5, 6, 7 = 22</a:t>
            </a:r>
          </a:p>
          <a:p>
            <a:pPr>
              <a:buFontTx/>
              <a:buNone/>
            </a:pPr>
            <a:r>
              <a:rPr lang="en-US" sz="1600" b="1" dirty="0">
                <a:ea typeface="ＭＳ Ｐゴシック" pitchFamily="-111" charset="-128"/>
                <a:cs typeface="ＭＳ Ｐゴシック" pitchFamily="-111" charset="-128"/>
              </a:rPr>
              <a:t> 	</a:t>
            </a:r>
          </a:p>
          <a:p>
            <a:pPr>
              <a:buFontTx/>
              <a:buNone/>
            </a:pPr>
            <a:r>
              <a:rPr lang="en-US" sz="1600" b="1" dirty="0">
                <a:ea typeface="ＭＳ Ｐゴシック" pitchFamily="-111" charset="-128"/>
                <a:cs typeface="ＭＳ Ｐゴシック" pitchFamily="-111" charset="-128"/>
              </a:rPr>
              <a:t>	Both sorts are even worse than greedy unsorted !! (not a general result)</a:t>
            </a:r>
            <a:endParaRPr lang="en-US" sz="2000" b="1" dirty="0">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86D5B50E-1ACE-FC4B-BC5C-4C83EB31C50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DFA4D151-1C15-EB4B-BCA6-68E1EFE5B5DF}"/>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 name="Slide Number Placeholder 5">
            <a:extLst>
              <a:ext uri="{FF2B5EF4-FFF2-40B4-BE49-F238E27FC236}">
                <a16:creationId xmlns:a16="http://schemas.microsoft.com/office/drawing/2014/main" id="{5C85CC4A-B38B-294E-9F80-9B5449E8FC9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672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26143818"/>
      </p:ext>
    </p:extLst>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3"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Challenge Problem</a:t>
            </a:r>
          </a:p>
        </p:txBody>
      </p:sp>
      <p:sp>
        <p:nvSpPr>
          <p:cNvPr id="898054" name="Content Placeholder 2"/>
          <p:cNvSpPr>
            <a:spLocks noGrp="1"/>
          </p:cNvSpPr>
          <p:nvPr>
            <p:ph idx="1"/>
          </p:nvPr>
        </p:nvSpPr>
        <p:spPr/>
        <p:txBody>
          <a:bodyPr/>
          <a:lstStyle/>
          <a:p>
            <a:pPr marL="0" indent="0">
              <a:buFontTx/>
              <a:buNone/>
            </a:pPr>
            <a:r>
              <a:rPr lang="en-US" sz="1600" dirty="0">
                <a:ea typeface="ＭＳ Ｐゴシック" pitchFamily="-111" charset="-128"/>
                <a:cs typeface="ＭＳ Ｐゴシック" pitchFamily="-111" charset="-128"/>
              </a:rPr>
              <a:t>Consider the simple scheduling problem where we have a set of independent tasks running on a fixed number of processors, and we wish to minimize finishing time.</a:t>
            </a:r>
          </a:p>
          <a:p>
            <a:pPr marL="0" indent="0">
              <a:buFontTx/>
              <a:buNone/>
            </a:pPr>
            <a:r>
              <a:rPr lang="en-US" sz="1600" dirty="0">
                <a:ea typeface="ＭＳ Ｐゴシック" pitchFamily="-111" charset="-128"/>
                <a:cs typeface="ＭＳ Ｐゴシック" pitchFamily="-111" charset="-128"/>
              </a:rPr>
              <a:t>How would a </a:t>
            </a:r>
            <a:r>
              <a:rPr lang="en-US" sz="1600" u="sng" dirty="0">
                <a:ea typeface="ＭＳ Ｐゴシック" pitchFamily="-111" charset="-128"/>
                <a:cs typeface="ＭＳ Ｐゴシック" pitchFamily="-111" charset="-128"/>
              </a:rPr>
              <a:t>list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first fit,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no preemption)</a:t>
            </a:r>
            <a:r>
              <a:rPr lang="en-US" sz="1600" dirty="0">
                <a:ea typeface="ＭＳ Ｐゴシック" pitchFamily="-111" charset="-128"/>
                <a:cs typeface="ＭＳ Ｐゴシック" pitchFamily="-111" charset="-128"/>
              </a:rPr>
              <a:t> strategy schedule tasks with the following IDs and execution times onto four processors?  Answer using Gantt chart.</a:t>
            </a:r>
          </a:p>
          <a:p>
            <a:pPr>
              <a:buNone/>
            </a:pPr>
            <a:r>
              <a:rPr lang="en-US" sz="1600" b="1" dirty="0">
                <a:ea typeface="ＭＳ Ｐゴシック" pitchFamily="-111" charset="-128"/>
                <a:cs typeface="ＭＳ Ｐゴシック" pitchFamily="-111" charset="-128"/>
              </a:rPr>
              <a:t>(T1,4) (T2,1) (T3,3) (T4,6) (T5,2) (T6,1) (T7,4) (T8,5) (T9,7) (T10,3) (T11,4)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b="1"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Now show what would happen if the times were sorted non-decreasing.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	</a:t>
            </a:r>
          </a:p>
          <a:p>
            <a:pPr>
              <a:buFontTx/>
              <a:buNone/>
            </a:pPr>
            <a:r>
              <a:rPr lang="en-US" sz="1600" dirty="0">
                <a:ea typeface="ＭＳ Ｐゴシック" pitchFamily="-111" charset="-128"/>
                <a:cs typeface="ＭＳ Ｐゴシック" pitchFamily="-111" charset="-128"/>
              </a:rPr>
              <a:t>Now show what would happen if the times were sorted non-increasing. </a:t>
            </a:r>
            <a:r>
              <a:rPr lang="en-US" sz="1600" b="1" dirty="0">
                <a:solidFill>
                  <a:srgbClr val="FF0000"/>
                </a:solidFill>
                <a:ea typeface="ＭＳ Ｐゴシック" pitchFamily="-111" charset="-128"/>
                <a:cs typeface="ＭＳ Ｐゴシック" pitchFamily="-111" charset="-128"/>
              </a:rPr>
              <a:t>(4/3-1/3m)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endParaRPr lang="en-US" sz="1600" dirty="0">
              <a:ea typeface="ＭＳ Ｐゴシック" pitchFamily="-111" charset="-128"/>
              <a:cs typeface="ＭＳ Ｐゴシック" pitchFamily="-111" charset="-128"/>
            </a:endParaRPr>
          </a:p>
        </p:txBody>
      </p:sp>
      <p:graphicFrame>
        <p:nvGraphicFramePr>
          <p:cNvPr id="898050" name="Object 2"/>
          <p:cNvGraphicFramePr>
            <a:graphicFrameLocks noChangeAspect="1"/>
          </p:cNvGraphicFramePr>
          <p:nvPr>
            <p:extLst/>
          </p:nvPr>
        </p:nvGraphicFramePr>
        <p:xfrm>
          <a:off x="914400" y="3098800"/>
          <a:ext cx="5715000" cy="787400"/>
        </p:xfrm>
        <a:graphic>
          <a:graphicData uri="http://schemas.openxmlformats.org/presentationml/2006/ole">
            <mc:AlternateContent xmlns:mc="http://schemas.openxmlformats.org/markup-compatibility/2006">
              <mc:Choice xmlns:v="urn:schemas-microsoft-com:vml" Requires="v">
                <p:oleObj spid="_x0000_s32883" name="Document" r:id="rId3" imgW="3111385" imgH="787371" progId="Word.Document.12">
                  <p:link updateAutomatic="1"/>
                </p:oleObj>
              </mc:Choice>
              <mc:Fallback>
                <p:oleObj name="Document" r:id="rId3" imgW="3111385" imgH="787371" progId="Word.Document.12">
                  <p:link updateAutomatic="1"/>
                  <p:pic>
                    <p:nvPicPr>
                      <p:cNvPr id="898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988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graphicFrame>
        <p:nvGraphicFramePr>
          <p:cNvPr id="898051" name="Object 3"/>
          <p:cNvGraphicFramePr>
            <a:graphicFrameLocks noChangeAspect="1"/>
          </p:cNvGraphicFramePr>
          <p:nvPr>
            <p:extLst/>
          </p:nvPr>
        </p:nvGraphicFramePr>
        <p:xfrm>
          <a:off x="914400" y="4165600"/>
          <a:ext cx="5715000" cy="787400"/>
        </p:xfrm>
        <a:graphic>
          <a:graphicData uri="http://schemas.openxmlformats.org/presentationml/2006/ole">
            <mc:AlternateContent xmlns:mc="http://schemas.openxmlformats.org/markup-compatibility/2006">
              <mc:Choice xmlns:v="urn:schemas-microsoft-com:vml" Requires="v">
                <p:oleObj spid="_x0000_s32884" name="Document" r:id="rId3" imgW="3111385" imgH="787371" progId="Word.Document.12">
                  <p:link updateAutomatic="1"/>
                </p:oleObj>
              </mc:Choice>
              <mc:Fallback>
                <p:oleObj name="Document" r:id="rId3" imgW="3111385" imgH="787371" progId="Word.Document.12">
                  <p:link updateAutomatic="1"/>
                  <p:pic>
                    <p:nvPicPr>
                      <p:cNvPr id="8980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656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graphicFrame>
        <p:nvGraphicFramePr>
          <p:cNvPr id="898052" name="Object 4"/>
          <p:cNvGraphicFramePr>
            <a:graphicFrameLocks noChangeAspect="1"/>
          </p:cNvGraphicFramePr>
          <p:nvPr>
            <p:extLst/>
          </p:nvPr>
        </p:nvGraphicFramePr>
        <p:xfrm>
          <a:off x="914400" y="5384800"/>
          <a:ext cx="5715000" cy="787400"/>
        </p:xfrm>
        <a:graphic>
          <a:graphicData uri="http://schemas.openxmlformats.org/presentationml/2006/ole">
            <mc:AlternateContent xmlns:mc="http://schemas.openxmlformats.org/markup-compatibility/2006">
              <mc:Choice xmlns:v="urn:schemas-microsoft-com:vml" Requires="v">
                <p:oleObj spid="_x0000_s32885" name="Document" r:id="rId3" imgW="3111385" imgH="787371" progId="Word.Document.12">
                  <p:link updateAutomatic="1"/>
                </p:oleObj>
              </mc:Choice>
              <mc:Fallback>
                <p:oleObj name="Document" r:id="rId3" imgW="3111385" imgH="787371" progId="Word.Document.12">
                  <p:link updateAutomatic="1"/>
                  <p:pic>
                    <p:nvPicPr>
                      <p:cNvPr id="89805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848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
        <p:nvSpPr>
          <p:cNvPr id="10" name="Date Placeholder 3">
            <a:extLst>
              <a:ext uri="{FF2B5EF4-FFF2-40B4-BE49-F238E27FC236}">
                <a16:creationId xmlns:a16="http://schemas.microsoft.com/office/drawing/2014/main" id="{70EAB6BE-23D8-3E4B-8B16-38A9E9B156D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8164B086-2B81-7749-BD46-43B0949DCF5E}"/>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 name="Slide Number Placeholder 5">
            <a:extLst>
              <a:ext uri="{FF2B5EF4-FFF2-40B4-BE49-F238E27FC236}">
                <a16:creationId xmlns:a16="http://schemas.microsoft.com/office/drawing/2014/main" id="{5982FB01-BD8C-774D-A21E-6758FDBD4D3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673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9424910"/>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3" name="Title 1"/>
          <p:cNvSpPr>
            <a:spLocks noGrp="1"/>
          </p:cNvSpPr>
          <p:nvPr>
            <p:ph type="title"/>
          </p:nvPr>
        </p:nvSpPr>
        <p:spPr/>
        <p:txBody>
          <a:bodyPr/>
          <a:lstStyle/>
          <a:p>
            <a:r>
              <a:rPr lang="en-US">
                <a:ea typeface="ＭＳ Ｐゴシック" pitchFamily="-111" charset="-128"/>
                <a:cs typeface="ＭＳ Ｐゴシック" pitchFamily="-111" charset="-128"/>
              </a:rPr>
              <a:t>2 Processor with partial order</a:t>
            </a:r>
          </a:p>
        </p:txBody>
      </p:sp>
      <p:sp>
        <p:nvSpPr>
          <p:cNvPr id="890884" name="Date Placeholder 3"/>
          <p:cNvSpPr>
            <a:spLocks noGrp="1"/>
          </p:cNvSpPr>
          <p:nvPr>
            <p:ph type="dt" sz="quarter" idx="10"/>
          </p:nvPr>
        </p:nvSpPr>
        <p:spPr>
          <a:noFill/>
        </p:spPr>
        <p:txBody>
          <a:bodyPr/>
          <a:lstStyle/>
          <a:p>
            <a:fld id="{833F8A37-8789-A940-A43F-E299C017FEC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9088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90886" name="Slide Number Placeholder 5"/>
          <p:cNvSpPr>
            <a:spLocks noGrp="1"/>
          </p:cNvSpPr>
          <p:nvPr>
            <p:ph type="sldNum" sz="quarter" idx="12"/>
          </p:nvPr>
        </p:nvSpPr>
        <p:spPr>
          <a:noFill/>
        </p:spPr>
        <p:txBody>
          <a:bodyPr/>
          <a:lstStyle/>
          <a:p>
            <a:fld id="{AC374613-134E-DB4A-9726-EF6EA3E05B99}" type="slidenum">
              <a:rPr lang="en-US">
                <a:latin typeface="Arial" pitchFamily="-111" charset="0"/>
                <a:ea typeface="ＭＳ Ｐゴシック" pitchFamily="-111" charset="-128"/>
                <a:cs typeface="ＭＳ Ｐゴシック" pitchFamily="-111" charset="-128"/>
              </a:rPr>
              <a:pPr/>
              <a:t>674</a:t>
            </a:fld>
            <a:endParaRPr lang="en-US">
              <a:latin typeface="Arial" pitchFamily="-111" charset="0"/>
              <a:ea typeface="ＭＳ Ｐゴシック" pitchFamily="-111" charset="-128"/>
              <a:cs typeface="ＭＳ Ｐゴシック" pitchFamily="-111" charset="-128"/>
            </a:endParaRPr>
          </a:p>
        </p:txBody>
      </p:sp>
      <p:graphicFrame>
        <p:nvGraphicFramePr>
          <p:cNvPr id="890882" name="Object 2"/>
          <p:cNvGraphicFramePr>
            <a:graphicFrameLocks noChangeAspect="1"/>
          </p:cNvGraphicFramePr>
          <p:nvPr>
            <p:extLst/>
          </p:nvPr>
        </p:nvGraphicFramePr>
        <p:xfrm>
          <a:off x="533400" y="1143000"/>
          <a:ext cx="8001000" cy="5068888"/>
        </p:xfrm>
        <a:graphic>
          <a:graphicData uri="http://schemas.openxmlformats.org/presentationml/2006/ole">
            <mc:AlternateContent xmlns:mc="http://schemas.openxmlformats.org/markup-compatibility/2006">
              <mc:Choice xmlns:v="urn:schemas-microsoft-com:vml" Requires="v">
                <p:oleObj spid="_x0000_s27686" name="Document" r:id="rId3" imgW="5486198" imgH="5829085" progId="Word.Document.12">
                  <p:link updateAutomatic="1"/>
                </p:oleObj>
              </mc:Choice>
              <mc:Fallback>
                <p:oleObj name="Document" r:id="rId3" imgW="5486198" imgH="5829085" progId="Word.Document.12">
                  <p:link updateAutomatic="1"/>
                  <p:pic>
                    <p:nvPicPr>
                      <p:cNvPr id="8908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8001000" cy="5068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3307823727"/>
      </p:ext>
    </p:extLst>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7" name="Title 1"/>
          <p:cNvSpPr>
            <a:spLocks noGrp="1"/>
          </p:cNvSpPr>
          <p:nvPr>
            <p:ph type="title"/>
          </p:nvPr>
        </p:nvSpPr>
        <p:spPr/>
        <p:txBody>
          <a:bodyPr/>
          <a:lstStyle/>
          <a:p>
            <a:r>
              <a:rPr lang="en-US">
                <a:ea typeface="ＭＳ Ｐゴシック" pitchFamily="-111" charset="-128"/>
                <a:cs typeface="ＭＳ Ｐゴシック" pitchFamily="-111" charset="-128"/>
              </a:rPr>
              <a:t>Anomalies everywhere</a:t>
            </a:r>
          </a:p>
        </p:txBody>
      </p:sp>
      <p:sp>
        <p:nvSpPr>
          <p:cNvPr id="891908" name="Date Placeholder 3"/>
          <p:cNvSpPr>
            <a:spLocks noGrp="1"/>
          </p:cNvSpPr>
          <p:nvPr>
            <p:ph type="dt" sz="quarter" idx="10"/>
          </p:nvPr>
        </p:nvSpPr>
        <p:spPr>
          <a:noFill/>
        </p:spPr>
        <p:txBody>
          <a:bodyPr/>
          <a:lstStyle/>
          <a:p>
            <a:fld id="{0CC95801-FD4F-414E-A7CE-D9CA7050A3E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9190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91910" name="Slide Number Placeholder 5"/>
          <p:cNvSpPr>
            <a:spLocks noGrp="1"/>
          </p:cNvSpPr>
          <p:nvPr>
            <p:ph type="sldNum" sz="quarter" idx="12"/>
          </p:nvPr>
        </p:nvSpPr>
        <p:spPr>
          <a:noFill/>
        </p:spPr>
        <p:txBody>
          <a:bodyPr/>
          <a:lstStyle/>
          <a:p>
            <a:fld id="{41DA9125-2761-744C-B8C6-698ADCD70268}" type="slidenum">
              <a:rPr lang="en-US">
                <a:latin typeface="Arial" pitchFamily="-111" charset="0"/>
                <a:ea typeface="ＭＳ Ｐゴシック" pitchFamily="-111" charset="-128"/>
                <a:cs typeface="ＭＳ Ｐゴシック" pitchFamily="-111" charset="-128"/>
              </a:rPr>
              <a:pPr/>
              <a:t>675</a:t>
            </a:fld>
            <a:endParaRPr lang="en-US">
              <a:latin typeface="Arial" pitchFamily="-111" charset="0"/>
              <a:ea typeface="ＭＳ Ｐゴシック" pitchFamily="-111" charset="-128"/>
              <a:cs typeface="ＭＳ Ｐゴシック" pitchFamily="-111" charset="-128"/>
            </a:endParaRPr>
          </a:p>
        </p:txBody>
      </p:sp>
      <p:graphicFrame>
        <p:nvGraphicFramePr>
          <p:cNvPr id="891906" name="Object 2"/>
          <p:cNvGraphicFramePr>
            <a:graphicFrameLocks noChangeAspect="1"/>
          </p:cNvGraphicFramePr>
          <p:nvPr>
            <p:extLst/>
          </p:nvPr>
        </p:nvGraphicFramePr>
        <p:xfrm>
          <a:off x="1368425" y="1301750"/>
          <a:ext cx="6175375" cy="4946650"/>
        </p:xfrm>
        <a:graphic>
          <a:graphicData uri="http://schemas.openxmlformats.org/presentationml/2006/ole">
            <mc:AlternateContent xmlns:mc="http://schemas.openxmlformats.org/markup-compatibility/2006">
              <mc:Choice xmlns:v="urn:schemas-microsoft-com:vml" Requires="v">
                <p:oleObj spid="_x0000_s28710" name="Document" r:id="rId3" imgW="3936855" imgH="5752888" progId="Word.Document.12">
                  <p:link updateAutomatic="1"/>
                </p:oleObj>
              </mc:Choice>
              <mc:Fallback>
                <p:oleObj name="Document" r:id="rId3" imgW="3936855" imgH="5752888" progId="Word.Document.12">
                  <p:link updateAutomatic="1"/>
                  <p:pic>
                    <p:nvPicPr>
                      <p:cNvPr id="89190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1301750"/>
                        <a:ext cx="6175375" cy="494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2067629977"/>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1" name="Title 1"/>
          <p:cNvSpPr>
            <a:spLocks noGrp="1"/>
          </p:cNvSpPr>
          <p:nvPr>
            <p:ph type="title"/>
          </p:nvPr>
        </p:nvSpPr>
        <p:spPr/>
        <p:txBody>
          <a:bodyPr/>
          <a:lstStyle/>
          <a:p>
            <a:r>
              <a:rPr lang="en-US">
                <a:ea typeface="ＭＳ Ｐゴシック" pitchFamily="-111" charset="-128"/>
                <a:cs typeface="ＭＳ Ｐゴシック" pitchFamily="-111" charset="-128"/>
              </a:rPr>
              <a:t>More anomalies</a:t>
            </a:r>
          </a:p>
        </p:txBody>
      </p:sp>
      <p:sp>
        <p:nvSpPr>
          <p:cNvPr id="892932" name="Date Placeholder 3"/>
          <p:cNvSpPr>
            <a:spLocks noGrp="1"/>
          </p:cNvSpPr>
          <p:nvPr>
            <p:ph type="dt" sz="quarter" idx="10"/>
          </p:nvPr>
        </p:nvSpPr>
        <p:spPr>
          <a:noFill/>
        </p:spPr>
        <p:txBody>
          <a:bodyPr/>
          <a:lstStyle/>
          <a:p>
            <a:fld id="{1D509647-9383-AF42-9F08-30AF965A8CAE}"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9293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92934" name="Slide Number Placeholder 5"/>
          <p:cNvSpPr>
            <a:spLocks noGrp="1"/>
          </p:cNvSpPr>
          <p:nvPr>
            <p:ph type="sldNum" sz="quarter" idx="12"/>
          </p:nvPr>
        </p:nvSpPr>
        <p:spPr>
          <a:noFill/>
        </p:spPr>
        <p:txBody>
          <a:bodyPr/>
          <a:lstStyle/>
          <a:p>
            <a:fld id="{ED53E906-06EC-0F4D-B2A2-76F1187EC8FA}" type="slidenum">
              <a:rPr lang="en-US">
                <a:latin typeface="Arial" pitchFamily="-111" charset="0"/>
                <a:ea typeface="ＭＳ Ｐゴシック" pitchFamily="-111" charset="-128"/>
                <a:cs typeface="ＭＳ Ｐゴシック" pitchFamily="-111" charset="-128"/>
              </a:rPr>
              <a:pPr/>
              <a:t>676</a:t>
            </a:fld>
            <a:endParaRPr lang="en-US">
              <a:latin typeface="Arial" pitchFamily="-111" charset="0"/>
              <a:ea typeface="ＭＳ Ｐゴシック" pitchFamily="-111" charset="-128"/>
              <a:cs typeface="ＭＳ Ｐゴシック" pitchFamily="-111" charset="-128"/>
            </a:endParaRPr>
          </a:p>
        </p:txBody>
      </p:sp>
      <p:graphicFrame>
        <p:nvGraphicFramePr>
          <p:cNvPr id="892930" name="Object 2"/>
          <p:cNvGraphicFramePr>
            <a:graphicFrameLocks noChangeAspect="1"/>
          </p:cNvGraphicFramePr>
          <p:nvPr>
            <p:extLst>
              <p:ext uri="{D42A27DB-BD31-4B8C-83A1-F6EECF244321}">
                <p14:modId xmlns:p14="http://schemas.microsoft.com/office/powerpoint/2010/main" val="230664218"/>
              </p:ext>
            </p:extLst>
          </p:nvPr>
        </p:nvGraphicFramePr>
        <p:xfrm>
          <a:off x="1371600" y="1752600"/>
          <a:ext cx="6477000" cy="3911600"/>
        </p:xfrm>
        <a:graphic>
          <a:graphicData uri="http://schemas.openxmlformats.org/presentationml/2006/ole">
            <mc:AlternateContent xmlns:mc="http://schemas.openxmlformats.org/markup-compatibility/2006">
              <mc:Choice xmlns:v="urn:schemas-microsoft-com:vml" Requires="v">
                <p:oleObj spid="_x0000_s29734" name="Document" r:id="rId3" imgW="4902020" imgH="3911456" progId="Word.Document.12">
                  <p:link updateAutomatic="1"/>
                </p:oleObj>
              </mc:Choice>
              <mc:Fallback>
                <p:oleObj name="Document" r:id="rId3" imgW="4902020" imgH="3911456" progId="Word.Document.12">
                  <p:link updateAutomatic="1"/>
                  <p:pic>
                    <p:nvPicPr>
                      <p:cNvPr id="89293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752600"/>
                        <a:ext cx="6477000" cy="391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2000168178"/>
      </p:ext>
    </p:extLst>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itle 1"/>
          <p:cNvSpPr>
            <a:spLocks noGrp="1"/>
          </p:cNvSpPr>
          <p:nvPr>
            <p:ph type="title"/>
          </p:nvPr>
        </p:nvSpPr>
        <p:spPr/>
        <p:txBody>
          <a:bodyPr/>
          <a:lstStyle/>
          <a:p>
            <a:r>
              <a:rPr lang="en-US">
                <a:ea typeface="ＭＳ Ｐゴシック" pitchFamily="-111" charset="-128"/>
                <a:cs typeface="ＭＳ Ｐゴシック" pitchFamily="-111" charset="-128"/>
              </a:rPr>
              <a:t>Critical path or level strategy</a:t>
            </a:r>
          </a:p>
        </p:txBody>
      </p:sp>
      <p:sp>
        <p:nvSpPr>
          <p:cNvPr id="894979" name="Content Placeholder 2"/>
          <p:cNvSpPr>
            <a:spLocks noGrp="1"/>
          </p:cNvSpPr>
          <p:nvPr>
            <p:ph idx="1"/>
          </p:nvPr>
        </p:nvSpPr>
        <p:spPr/>
        <p:txBody>
          <a:bodyPr/>
          <a:lstStyle/>
          <a:p>
            <a:pPr>
              <a:buFontTx/>
              <a:buNone/>
            </a:pP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A UET is a Unit Execution Tree.  Our Tree is funny.  It has a single leaf by standard graph definitions.</a:t>
            </a:r>
          </a:p>
          <a:p>
            <a:pPr>
              <a:buFontTx/>
              <a:buNone/>
            </a:pPr>
            <a:r>
              <a:rPr lang="en-US" sz="2000" b="1" dirty="0">
                <a:ea typeface="ＭＳ Ｐゴシック" pitchFamily="-111" charset="-128"/>
                <a:cs typeface="ＭＳ Ｐゴシック" pitchFamily="-111" charset="-128"/>
              </a:rPr>
              <a:t>1.	Assign L(T) = 1, for the leaf task T</a:t>
            </a:r>
          </a:p>
          <a:p>
            <a:pPr>
              <a:buFontTx/>
              <a:buNone/>
            </a:pPr>
            <a:r>
              <a:rPr lang="en-US" sz="2000" b="1" dirty="0">
                <a:ea typeface="ＭＳ Ｐゴシック" pitchFamily="-111" charset="-128"/>
                <a:cs typeface="ＭＳ Ｐゴシック" pitchFamily="-111" charset="-128"/>
              </a:rPr>
              <a:t>2.	Let labels 1, …, k-1 be assigned.  If T is a task with lowest numbered immediate successor then define L(T) = k (non-deterministic)</a:t>
            </a:r>
          </a:p>
          <a:p>
            <a:pPr>
              <a:buFontTx/>
              <a:buNone/>
            </a:pPr>
            <a:r>
              <a:rPr lang="en-US" sz="2000" b="1" dirty="0">
                <a:ea typeface="ＭＳ Ｐゴシック" pitchFamily="-111" charset="-128"/>
                <a:cs typeface="ＭＳ Ｐゴシック" pitchFamily="-111" charset="-128"/>
              </a:rPr>
              <a:t>	This is an order n labeling algorithm that can easily be implemented using a breadth first search.</a:t>
            </a:r>
          </a:p>
          <a:p>
            <a:pPr marL="0" indent="0">
              <a:buFontTx/>
              <a:buNone/>
            </a:pPr>
            <a:r>
              <a:rPr lang="en-US" sz="2000" b="1" dirty="0">
                <a:ea typeface="ＭＳ Ｐゴシック" pitchFamily="-111" charset="-128"/>
                <a:cs typeface="ＭＳ Ｐゴシック" pitchFamily="-111" charset="-128"/>
              </a:rPr>
              <a:t>Note: This can be used for a forest as well as a tree.  Just add a new leaf.  Connect all the old leafs to be immediate successors of the new one.  Use the above to get priorities, starting at 0, rather than 1.  Then delete the new node completely.</a:t>
            </a:r>
          </a:p>
          <a:p>
            <a:pPr marL="0" indent="0">
              <a:buFontTx/>
              <a:buNone/>
            </a:pPr>
            <a:r>
              <a:rPr lang="en-US" sz="2000" b="1" dirty="0">
                <a:ea typeface="ＭＳ Ｐゴシック" pitchFamily="-111" charset="-128"/>
                <a:cs typeface="ＭＳ Ｐゴシック" pitchFamily="-111" charset="-128"/>
              </a:rPr>
              <a:t>Note: This whole thing can also be used for anti-trees.  Make a schedule, read it backwards.  You cannot just reverse priorities. </a:t>
            </a:r>
          </a:p>
        </p:txBody>
      </p:sp>
      <p:sp>
        <p:nvSpPr>
          <p:cNvPr id="894980" name="Date Placeholder 3"/>
          <p:cNvSpPr>
            <a:spLocks noGrp="1"/>
          </p:cNvSpPr>
          <p:nvPr>
            <p:ph type="dt" sz="quarter" idx="10"/>
          </p:nvPr>
        </p:nvSpPr>
        <p:spPr>
          <a:noFill/>
        </p:spPr>
        <p:txBody>
          <a:bodyPr/>
          <a:lstStyle/>
          <a:p>
            <a:fld id="{56F72769-4660-064B-A9B6-4866F0006BAC}" type="datetime1">
              <a:rPr lang="en-US" smtClean="0">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9498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94982" name="Slide Number Placeholder 5"/>
          <p:cNvSpPr>
            <a:spLocks noGrp="1"/>
          </p:cNvSpPr>
          <p:nvPr>
            <p:ph type="sldNum" sz="quarter" idx="12"/>
          </p:nvPr>
        </p:nvSpPr>
        <p:spPr>
          <a:noFill/>
        </p:spPr>
        <p:txBody>
          <a:bodyPr/>
          <a:lstStyle/>
          <a:p>
            <a:fld id="{A5B4419D-0AAB-3C4D-91FF-6826E5A1AE63}" type="slidenum">
              <a:rPr lang="en-US" smtClean="0">
                <a:latin typeface="Arial" pitchFamily="-111" charset="0"/>
                <a:ea typeface="ＭＳ Ｐゴシック" pitchFamily="-111" charset="-128"/>
                <a:cs typeface="ＭＳ Ｐゴシック" pitchFamily="-111" charset="-128"/>
              </a:rPr>
              <a:pPr/>
              <a:t>677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64598368"/>
      </p:ext>
    </p:extLst>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3" name="Title 1"/>
          <p:cNvSpPr>
            <a:spLocks noGrp="1"/>
          </p:cNvSpPr>
          <p:nvPr>
            <p:ph type="title"/>
          </p:nvPr>
        </p:nvSpPr>
        <p:spPr/>
        <p:txBody>
          <a:bodyPr/>
          <a:lstStyle/>
          <a:p>
            <a:r>
              <a:rPr lang="en-US">
                <a:ea typeface="ＭＳ Ｐゴシック" pitchFamily="-111" charset="-128"/>
                <a:cs typeface="ＭＳ Ｐゴシック" pitchFamily="-111" charset="-128"/>
              </a:rPr>
              <a:t>Level strategy and UET</a:t>
            </a:r>
          </a:p>
        </p:txBody>
      </p:sp>
      <p:sp>
        <p:nvSpPr>
          <p:cNvPr id="896004" name="Date Placeholder 3"/>
          <p:cNvSpPr>
            <a:spLocks noGrp="1"/>
          </p:cNvSpPr>
          <p:nvPr>
            <p:ph type="dt" sz="quarter" idx="10"/>
          </p:nvPr>
        </p:nvSpPr>
        <p:spPr>
          <a:noFill/>
        </p:spPr>
        <p:txBody>
          <a:bodyPr/>
          <a:lstStyle/>
          <a:p>
            <a:fld id="{F8D5D540-DAEE-1F4D-8A3F-7C20A95FB7C2}" type="datetime1">
              <a:rPr lang="en-US" smtClean="0">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9600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96006" name="Slide Number Placeholder 5"/>
          <p:cNvSpPr>
            <a:spLocks noGrp="1"/>
          </p:cNvSpPr>
          <p:nvPr>
            <p:ph type="sldNum" sz="quarter" idx="12"/>
          </p:nvPr>
        </p:nvSpPr>
        <p:spPr>
          <a:noFill/>
        </p:spPr>
        <p:txBody>
          <a:bodyPr/>
          <a:lstStyle/>
          <a:p>
            <a:fld id="{6A53488D-BF2A-D449-9264-DE1F351AE5D0}" type="slidenum">
              <a:rPr lang="en-US" smtClean="0">
                <a:latin typeface="Arial" pitchFamily="-111" charset="0"/>
                <a:ea typeface="ＭＳ Ｐゴシック" pitchFamily="-111" charset="-128"/>
                <a:cs typeface="ＭＳ Ｐゴシック" pitchFamily="-111" charset="-128"/>
              </a:rPr>
              <a:pPr/>
              <a:t>678</a:t>
            </a:fld>
            <a:endParaRPr lang="en-US">
              <a:latin typeface="Arial" pitchFamily="-111" charset="0"/>
              <a:ea typeface="ＭＳ Ｐゴシック" pitchFamily="-111" charset="-128"/>
              <a:cs typeface="ＭＳ Ｐゴシック" pitchFamily="-111" charset="-128"/>
            </a:endParaRPr>
          </a:p>
        </p:txBody>
      </p:sp>
      <p:graphicFrame>
        <p:nvGraphicFramePr>
          <p:cNvPr id="896002" name="Object 2"/>
          <p:cNvGraphicFramePr>
            <a:graphicFrameLocks noChangeAspect="1"/>
          </p:cNvGraphicFramePr>
          <p:nvPr>
            <p:extLst/>
          </p:nvPr>
        </p:nvGraphicFramePr>
        <p:xfrm>
          <a:off x="2012950" y="1295400"/>
          <a:ext cx="5118100" cy="4267200"/>
        </p:xfrm>
        <a:graphic>
          <a:graphicData uri="http://schemas.openxmlformats.org/presentationml/2006/ole">
            <mc:AlternateContent xmlns:mc="http://schemas.openxmlformats.org/markup-compatibility/2006">
              <mc:Choice xmlns:v="urn:schemas-microsoft-com:vml" Requires="v">
                <p:oleObj spid="_x0000_s30758" name="Document" r:id="rId3" imgW="5117912" imgH="4267043" progId="Word.Document.12">
                  <p:link updateAutomatic="1"/>
                </p:oleObj>
              </mc:Choice>
              <mc:Fallback>
                <p:oleObj name="Document" r:id="rId3" imgW="5117912" imgH="4267043" progId="Word.Document.12">
                  <p:link updateAutomatic="1"/>
                  <p:pic>
                    <p:nvPicPr>
                      <p:cNvPr id="8960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1295400"/>
                        <a:ext cx="51181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
        <p:nvSpPr>
          <p:cNvPr id="896007" name="Rectangle 7"/>
          <p:cNvSpPr>
            <a:spLocks noChangeArrowheads="1"/>
          </p:cNvSpPr>
          <p:nvPr/>
        </p:nvSpPr>
        <p:spPr bwMode="auto">
          <a:xfrm>
            <a:off x="457200" y="5526088"/>
            <a:ext cx="8153400" cy="646112"/>
          </a:xfrm>
          <a:prstGeom prst="rect">
            <a:avLst/>
          </a:prstGeom>
          <a:noFill/>
          <a:ln w="9525">
            <a:noFill/>
            <a:miter lim="800000"/>
            <a:headEnd/>
            <a:tailEnd/>
          </a:ln>
        </p:spPr>
        <p:txBody>
          <a:bodyPr>
            <a:prstTxWarp prst="textNoShape">
              <a:avLst/>
            </a:prstTxWarp>
            <a:spAutoFit/>
          </a:bodyPr>
          <a:lstStyle/>
          <a:p>
            <a:pPr eaLnBrk="0" hangingPunct="0"/>
            <a:r>
              <a:rPr lang="en-US" sz="1800" b="1" dirty="0"/>
              <a:t>Theorem:  Level Strategy is optimal for unit execution, m arbitrary, forest precedence </a:t>
            </a:r>
          </a:p>
        </p:txBody>
      </p:sp>
    </p:spTree>
    <p:extLst>
      <p:ext uri="{BB962C8B-B14F-4D97-AF65-F5344CB8AC3E}">
        <p14:creationId xmlns:p14="http://schemas.microsoft.com/office/powerpoint/2010/main" val="886768243"/>
      </p:ext>
    </p:extLst>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Title 1"/>
          <p:cNvSpPr>
            <a:spLocks noGrp="1"/>
          </p:cNvSpPr>
          <p:nvPr>
            <p:ph type="title"/>
          </p:nvPr>
        </p:nvSpPr>
        <p:spPr/>
        <p:txBody>
          <a:bodyPr/>
          <a:lstStyle/>
          <a:p>
            <a:r>
              <a:rPr lang="en-US">
                <a:ea typeface="ＭＳ Ｐゴシック" pitchFamily="-111" charset="-128"/>
                <a:cs typeface="ＭＳ Ｐゴシック" pitchFamily="-111" charset="-128"/>
              </a:rPr>
              <a:t>Level – DAG with unit time </a:t>
            </a:r>
          </a:p>
        </p:txBody>
      </p:sp>
      <p:sp>
        <p:nvSpPr>
          <p:cNvPr id="897027" name="Content Placeholder 2"/>
          <p:cNvSpPr>
            <a:spLocks noGrp="1"/>
          </p:cNvSpPr>
          <p:nvPr>
            <p:ph idx="1"/>
          </p:nvPr>
        </p:nvSpPr>
        <p:spPr/>
        <p:txBody>
          <a:bodyPr/>
          <a:lstStyle/>
          <a:p>
            <a:pPr>
              <a:buFontTx/>
              <a:buNone/>
            </a:pPr>
            <a:r>
              <a:rPr lang="en-US" sz="1800">
                <a:ea typeface="ＭＳ Ｐゴシック" pitchFamily="-111" charset="-128"/>
                <a:cs typeface="ＭＳ Ｐゴシック" pitchFamily="-111" charset="-128"/>
              </a:rPr>
              <a:t>1.	Assign L(T) = 1, for an arbitrary leaf task T</a:t>
            </a:r>
          </a:p>
          <a:p>
            <a:pPr>
              <a:buFontTx/>
              <a:buNone/>
            </a:pPr>
            <a:r>
              <a:rPr lang="en-US" sz="1800">
                <a:ea typeface="ＭＳ Ｐゴシック" pitchFamily="-111" charset="-128"/>
                <a:cs typeface="ＭＳ Ｐゴシック" pitchFamily="-111" charset="-128"/>
              </a:rPr>
              <a:t>2.	Let labels 1, …, k-1 be assigned.  For each task T such that</a:t>
            </a:r>
            <a:br>
              <a:rPr lang="en-US" sz="1800">
                <a:ea typeface="ＭＳ Ｐゴシック" pitchFamily="-111" charset="-128"/>
                <a:cs typeface="ＭＳ Ｐゴシック" pitchFamily="-111" charset="-128"/>
              </a:rPr>
            </a:b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 L(T’) is defined for all T’ in Successor(T) }</a:t>
            </a:r>
            <a:br>
              <a:rPr lang="en-US" sz="1800">
                <a:ea typeface="ＭＳ Ｐゴシック" pitchFamily="-111" charset="-128"/>
                <a:cs typeface="ＭＳ Ｐゴシック" pitchFamily="-111" charset="-128"/>
              </a:rPr>
            </a:b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Let N(T) be decreasing sequence of set members in</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{S(T’) | T’ is in S(T)}</a:t>
            </a:r>
            <a:br>
              <a:rPr lang="en-US" sz="1800">
                <a:ea typeface="ＭＳ Ｐゴシック" pitchFamily="-111" charset="-128"/>
                <a:cs typeface="ＭＳ Ｐゴシック" pitchFamily="-111" charset="-128"/>
              </a:rPr>
            </a:b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Choose T* with least N(T*).</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Define L(T*) = K.</a:t>
            </a:r>
          </a:p>
          <a:p>
            <a:pPr>
              <a:buFontTx/>
              <a:buNone/>
            </a:pPr>
            <a:r>
              <a:rPr lang="en-US" sz="1800">
                <a:ea typeface="ＭＳ Ｐゴシック" pitchFamily="-111" charset="-128"/>
                <a:cs typeface="ＭＳ Ｐゴシック" pitchFamily="-111" charset="-128"/>
              </a:rPr>
              <a:t>	This is an order n</a:t>
            </a:r>
            <a:r>
              <a:rPr lang="en-US" sz="1800" baseline="30000">
                <a:ea typeface="ＭＳ Ｐゴシック" pitchFamily="-111" charset="-128"/>
                <a:cs typeface="ＭＳ Ｐゴシック" pitchFamily="-111" charset="-128"/>
              </a:rPr>
              <a:t>2</a:t>
            </a:r>
            <a:r>
              <a:rPr lang="en-US" sz="1800">
                <a:ea typeface="ＭＳ Ｐゴシック" pitchFamily="-111" charset="-128"/>
                <a:cs typeface="ＭＳ Ｐゴシック" pitchFamily="-111" charset="-128"/>
              </a:rPr>
              <a:t> labeling algorithm. Scheduling with it involves n union / find style operations.  Such operations have been shown to be implementable in nearly constant time using an “amortization” algorithm.</a:t>
            </a:r>
          </a:p>
          <a:p>
            <a:pPr>
              <a:buFontTx/>
              <a:buNone/>
            </a:pPr>
            <a:endParaRPr lang="en-US" sz="1800" b="1">
              <a:ea typeface="ＭＳ Ｐゴシック" pitchFamily="-111" charset="-128"/>
              <a:cs typeface="ＭＳ Ｐゴシック" pitchFamily="-111" charset="-128"/>
            </a:endParaRPr>
          </a:p>
          <a:p>
            <a:pPr>
              <a:buFontTx/>
              <a:buNone/>
            </a:pPr>
            <a:r>
              <a:rPr lang="en-US" sz="1800" b="1">
                <a:ea typeface="ＭＳ Ｐゴシック" pitchFamily="-111" charset="-128"/>
                <a:cs typeface="ＭＳ Ｐゴシック" pitchFamily="-111" charset="-128"/>
              </a:rPr>
              <a:t>Theorem</a:t>
            </a:r>
            <a:r>
              <a:rPr lang="en-US" sz="1800">
                <a:ea typeface="ＭＳ Ｐゴシック" pitchFamily="-111" charset="-128"/>
                <a:cs typeface="ＭＳ Ｐゴシック" pitchFamily="-111" charset="-128"/>
              </a:rPr>
              <a:t>: Level Strategy is optimal for unit execution, m=2, dag precedence. </a:t>
            </a:r>
          </a:p>
        </p:txBody>
      </p:sp>
      <p:sp>
        <p:nvSpPr>
          <p:cNvPr id="897028" name="Date Placeholder 3"/>
          <p:cNvSpPr>
            <a:spLocks noGrp="1"/>
          </p:cNvSpPr>
          <p:nvPr>
            <p:ph type="dt" sz="quarter" idx="10"/>
          </p:nvPr>
        </p:nvSpPr>
        <p:spPr>
          <a:noFill/>
        </p:spPr>
        <p:txBody>
          <a:bodyPr/>
          <a:lstStyle/>
          <a:p>
            <a:fld id="{7119DE8F-A1A5-7E45-8B93-822CD48557DC}" type="datetime1">
              <a:rPr lang="en-US" smtClean="0">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9702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97030" name="Slide Number Placeholder 5"/>
          <p:cNvSpPr>
            <a:spLocks noGrp="1"/>
          </p:cNvSpPr>
          <p:nvPr>
            <p:ph type="sldNum" sz="quarter" idx="12"/>
          </p:nvPr>
        </p:nvSpPr>
        <p:spPr>
          <a:noFill/>
        </p:spPr>
        <p:txBody>
          <a:bodyPr/>
          <a:lstStyle/>
          <a:p>
            <a:fld id="{682787CB-2B6C-F64F-AC1F-0C5CDF2FB1A4}" type="slidenum">
              <a:rPr lang="en-US" smtClean="0">
                <a:latin typeface="Arial" pitchFamily="-111" charset="0"/>
                <a:ea typeface="ＭＳ Ｐゴシック" pitchFamily="-111" charset="-128"/>
                <a:cs typeface="ＭＳ Ｐゴシック" pitchFamily="-111" charset="-128"/>
              </a:rPr>
              <a:pPr/>
              <a:t>679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54449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ymbol" charset="2"/>
                <a:ea typeface="Symbol" charset="2"/>
                <a:cs typeface="Symbol" charset="2"/>
              </a:rPr>
              <a:t>l</a:t>
            </a:r>
            <a:r>
              <a:rPr lang="en-US"/>
              <a:t>-Closure</a:t>
            </a:r>
          </a:p>
        </p:txBody>
      </p:sp>
      <p:sp>
        <p:nvSpPr>
          <p:cNvPr id="3" name="Content Placeholder 2"/>
          <p:cNvSpPr>
            <a:spLocks noGrp="1"/>
          </p:cNvSpPr>
          <p:nvPr>
            <p:ph idx="1"/>
          </p:nvPr>
        </p:nvSpPr>
        <p:spPr/>
        <p:txBody>
          <a:bodyPr/>
          <a:lstStyle/>
          <a:p>
            <a:pPr eaLnBrk="1" hangingPunct="1"/>
            <a:r>
              <a:rPr lang="en-US" sz="2000">
                <a:latin typeface="Arial" charset="0"/>
                <a:ea typeface="MS PGothic" charset="0"/>
              </a:rPr>
              <a:t>Define the </a:t>
            </a:r>
            <a:r>
              <a:rPr lang="en-US" sz="2000">
                <a:latin typeface="Symbol" charset="2"/>
                <a:ea typeface="Symbol" charset="2"/>
                <a:cs typeface="Symbol" charset="2"/>
              </a:rPr>
              <a:t>l</a:t>
            </a:r>
            <a:r>
              <a:rPr lang="en-US" sz="2000"/>
              <a:t>-Closure of a state q as the set of states one can arrive at from q, without reading any additional input.</a:t>
            </a:r>
          </a:p>
          <a:p>
            <a:pPr eaLnBrk="1" hangingPunct="1"/>
            <a:r>
              <a:rPr lang="en-US" sz="2000">
                <a:latin typeface="Arial" charset="0"/>
                <a:ea typeface="MS PGothic" charset="0"/>
              </a:rPr>
              <a:t>Formally </a:t>
            </a:r>
            <a:r>
              <a:rPr lang="en-US" sz="2000">
                <a:latin typeface="Symbol" charset="2"/>
                <a:ea typeface="Symbol" charset="2"/>
                <a:cs typeface="Symbol" charset="2"/>
              </a:rPr>
              <a:t>l</a:t>
            </a:r>
            <a:r>
              <a:rPr lang="en-US" sz="2000"/>
              <a:t>-Closure</a:t>
            </a:r>
            <a:r>
              <a:rPr lang="en-US" sz="2000">
                <a:latin typeface="Arial" charset="0"/>
                <a:ea typeface="MS PGothic" charset="0"/>
              </a:rPr>
              <a:t>(q)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a:t>
            </a:r>
          </a:p>
          <a:p>
            <a:pPr eaLnBrk="1" hangingPunct="1"/>
            <a:r>
              <a:rPr lang="en-US" sz="2000">
                <a:latin typeface="Arial" charset="0"/>
                <a:ea typeface="MS PGothic" charset="0"/>
              </a:rPr>
              <a:t>We can extend this to S ∈ P(Q) by</a:t>
            </a:r>
            <a:br>
              <a:rPr lang="en-US" sz="2000">
                <a:latin typeface="Arial" charset="0"/>
                <a:ea typeface="MS PGothic" charset="0"/>
              </a:rPr>
            </a:br>
            <a:r>
              <a:rPr lang="en-US" sz="2000">
                <a:latin typeface="Symbol" charset="2"/>
                <a:ea typeface="Symbol" charset="2"/>
                <a:cs typeface="Symbol" charset="2"/>
              </a:rPr>
              <a:t> l</a:t>
            </a:r>
            <a:r>
              <a:rPr lang="en-US" sz="2000"/>
              <a:t>-Closure</a:t>
            </a:r>
            <a:r>
              <a:rPr lang="en-US" sz="2000">
                <a:latin typeface="Arial" charset="0"/>
                <a:ea typeface="MS PGothic" charset="0"/>
              </a:rPr>
              <a:t>(S)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q ∈ S } = { t | t ∊ </a:t>
            </a:r>
            <a:r>
              <a:rPr lang="en-US" sz="2000">
                <a:latin typeface="Symbol" charset="2"/>
                <a:ea typeface="Symbol" charset="2"/>
                <a:cs typeface="Symbol" charset="2"/>
              </a:rPr>
              <a:t>l</a:t>
            </a:r>
            <a:r>
              <a:rPr lang="en-US" sz="2000"/>
              <a:t>-Closure</a:t>
            </a:r>
            <a:r>
              <a:rPr lang="en-US" sz="2000">
                <a:latin typeface="Arial" charset="0"/>
                <a:ea typeface="MS PGothic" charset="0"/>
              </a:rPr>
              <a:t>(q),q ∈ S}</a:t>
            </a: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3395EA62-3EB9-B64A-BCD4-873ADC77CB64}"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68</a:t>
            </a:fld>
            <a:endParaRPr lang="en-US"/>
          </a:p>
        </p:txBody>
      </p:sp>
      <p:sp>
        <p:nvSpPr>
          <p:cNvPr id="7" name="Rectangle 3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Canvas 640"/>
          <p:cNvGrpSpPr/>
          <p:nvPr/>
        </p:nvGrpSpPr>
        <p:grpSpPr>
          <a:xfrm>
            <a:off x="685800" y="3048000"/>
            <a:ext cx="7696200" cy="2196419"/>
            <a:chOff x="0" y="0"/>
            <a:chExt cx="6172200" cy="1524000"/>
          </a:xfrm>
        </p:grpSpPr>
        <p:sp>
          <p:nvSpPr>
            <p:cNvPr id="9" name="Rectangle 8"/>
            <p:cNvSpPr/>
            <p:nvPr/>
          </p:nvSpPr>
          <p:spPr>
            <a:xfrm>
              <a:off x="0" y="0"/>
              <a:ext cx="6172200" cy="1524000"/>
            </a:xfrm>
            <a:prstGeom prst="rect">
              <a:avLst/>
            </a:prstGeom>
            <a:noFill/>
            <a:ln>
              <a:noFill/>
            </a:ln>
          </p:spPr>
        </p:sp>
        <p:sp>
          <p:nvSpPr>
            <p:cNvPr id="10" name="Oval 9"/>
            <p:cNvSpPr>
              <a:spLocks noChangeArrowheads="1"/>
            </p:cNvSpPr>
            <p:nvPr/>
          </p:nvSpPr>
          <p:spPr bwMode="auto">
            <a:xfrm>
              <a:off x="4113530" y="526415"/>
              <a:ext cx="382270"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4147820" y="560705"/>
              <a:ext cx="313690"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2021840" y="372110"/>
              <a:ext cx="304165" cy="3054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a:off x="5180330" y="526415"/>
              <a:ext cx="382270"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Oval 13"/>
            <p:cNvSpPr>
              <a:spLocks noChangeArrowheads="1"/>
            </p:cNvSpPr>
            <p:nvPr/>
          </p:nvSpPr>
          <p:spPr bwMode="auto">
            <a:xfrm>
              <a:off x="5213350" y="559435"/>
              <a:ext cx="313690"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5" name="Oval 14"/>
            <p:cNvSpPr>
              <a:spLocks noChangeArrowheads="1"/>
            </p:cNvSpPr>
            <p:nvPr/>
          </p:nvSpPr>
          <p:spPr bwMode="auto">
            <a:xfrm>
              <a:off x="3087370" y="372110"/>
              <a:ext cx="303530" cy="3054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Oval 15"/>
            <p:cNvSpPr>
              <a:spLocks noChangeArrowheads="1"/>
            </p:cNvSpPr>
            <p:nvPr/>
          </p:nvSpPr>
          <p:spPr bwMode="auto">
            <a:xfrm>
              <a:off x="910590" y="526415"/>
              <a:ext cx="38163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7" name="Oval 16"/>
            <p:cNvSpPr>
              <a:spLocks noChangeArrowheads="1"/>
            </p:cNvSpPr>
            <p:nvPr/>
          </p:nvSpPr>
          <p:spPr bwMode="auto">
            <a:xfrm>
              <a:off x="1980565" y="526415"/>
              <a:ext cx="37909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8" name="Oval 17"/>
            <p:cNvSpPr>
              <a:spLocks noChangeArrowheads="1"/>
            </p:cNvSpPr>
            <p:nvPr/>
          </p:nvSpPr>
          <p:spPr bwMode="auto">
            <a:xfrm>
              <a:off x="3047365" y="526415"/>
              <a:ext cx="38163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9" name="Line 651"/>
            <p:cNvCxnSpPr/>
            <p:nvPr/>
          </p:nvCxnSpPr>
          <p:spPr bwMode="auto">
            <a:xfrm>
              <a:off x="655955" y="718185"/>
              <a:ext cx="257810"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652"/>
            <p:cNvCxnSpPr/>
            <p:nvPr/>
          </p:nvCxnSpPr>
          <p:spPr bwMode="auto">
            <a:xfrm>
              <a:off x="1292225" y="718185"/>
              <a:ext cx="688340"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653"/>
            <p:cNvCxnSpPr/>
            <p:nvPr/>
          </p:nvCxnSpPr>
          <p:spPr bwMode="auto">
            <a:xfrm>
              <a:off x="2359025" y="664845"/>
              <a:ext cx="68834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Line 654"/>
            <p:cNvCxnSpPr/>
            <p:nvPr/>
          </p:nvCxnSpPr>
          <p:spPr bwMode="auto">
            <a:xfrm>
              <a:off x="3425825" y="718185"/>
              <a:ext cx="687705"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655"/>
            <p:cNvCxnSpPr/>
            <p:nvPr/>
          </p:nvCxnSpPr>
          <p:spPr bwMode="auto">
            <a:xfrm>
              <a:off x="4492625" y="718185"/>
              <a:ext cx="687705"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656"/>
            <p:cNvSpPr txBox="1">
              <a:spLocks noChangeArrowheads="1"/>
            </p:cNvSpPr>
            <p:nvPr/>
          </p:nvSpPr>
          <p:spPr bwMode="auto">
            <a:xfrm>
              <a:off x="949325" y="610235"/>
              <a:ext cx="289560" cy="24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A</a:t>
              </a:r>
              <a:endParaRPr lang="en-US" sz="1200">
                <a:effectLst/>
                <a:latin typeface="New Century Schlbk" charset="0"/>
                <a:ea typeface="Times New Roman" charset="0"/>
                <a:cs typeface="New Century Schlbk" charset="0"/>
              </a:endParaRPr>
            </a:p>
          </p:txBody>
        </p:sp>
        <p:sp>
          <p:nvSpPr>
            <p:cNvPr id="25" name="Text Box 657"/>
            <p:cNvSpPr txBox="1">
              <a:spLocks noChangeArrowheads="1"/>
            </p:cNvSpPr>
            <p:nvPr/>
          </p:nvSpPr>
          <p:spPr bwMode="auto">
            <a:xfrm>
              <a:off x="2025015" y="601980"/>
              <a:ext cx="28892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B</a:t>
              </a:r>
              <a:endParaRPr lang="en-US" sz="1200">
                <a:effectLst/>
                <a:latin typeface="New Century Schlbk" charset="0"/>
                <a:ea typeface="Times New Roman" charset="0"/>
                <a:cs typeface="New Century Schlbk" charset="0"/>
              </a:endParaRPr>
            </a:p>
          </p:txBody>
        </p:sp>
        <p:sp>
          <p:nvSpPr>
            <p:cNvPr id="26" name="Text Box 658"/>
            <p:cNvSpPr txBox="1">
              <a:spLocks noChangeArrowheads="1"/>
            </p:cNvSpPr>
            <p:nvPr/>
          </p:nvSpPr>
          <p:spPr bwMode="auto">
            <a:xfrm>
              <a:off x="3096895" y="607060"/>
              <a:ext cx="28956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C</a:t>
              </a:r>
              <a:endParaRPr lang="en-US" sz="1200">
                <a:effectLst/>
                <a:latin typeface="New Century Schlbk" charset="0"/>
                <a:ea typeface="Times New Roman" charset="0"/>
                <a:cs typeface="New Century Schlbk" charset="0"/>
              </a:endParaRPr>
            </a:p>
          </p:txBody>
        </p:sp>
        <p:sp>
          <p:nvSpPr>
            <p:cNvPr id="27" name="Text Box 659"/>
            <p:cNvSpPr txBox="1">
              <a:spLocks noChangeArrowheads="1"/>
            </p:cNvSpPr>
            <p:nvPr/>
          </p:nvSpPr>
          <p:spPr bwMode="auto">
            <a:xfrm>
              <a:off x="4162425" y="602615"/>
              <a:ext cx="288925"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D</a:t>
              </a:r>
              <a:endParaRPr lang="en-US" sz="1200">
                <a:effectLst/>
                <a:latin typeface="New Century Schlbk" charset="0"/>
                <a:ea typeface="Times New Roman" charset="0"/>
                <a:cs typeface="New Century Schlbk" charset="0"/>
              </a:endParaRPr>
            </a:p>
          </p:txBody>
        </p:sp>
        <p:sp>
          <p:nvSpPr>
            <p:cNvPr id="28" name="Text Box 660"/>
            <p:cNvSpPr txBox="1">
              <a:spLocks noChangeArrowheads="1"/>
            </p:cNvSpPr>
            <p:nvPr/>
          </p:nvSpPr>
          <p:spPr bwMode="auto">
            <a:xfrm>
              <a:off x="5224780" y="604520"/>
              <a:ext cx="29019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E</a:t>
              </a:r>
              <a:endParaRPr lang="en-US" sz="1200">
                <a:effectLst/>
                <a:latin typeface="New Century Schlbk" charset="0"/>
                <a:ea typeface="Times New Roman" charset="0"/>
                <a:cs typeface="New Century Schlbk" charset="0"/>
              </a:endParaRPr>
            </a:p>
          </p:txBody>
        </p:sp>
        <p:sp>
          <p:nvSpPr>
            <p:cNvPr id="29" name="Text Box 661"/>
            <p:cNvSpPr txBox="1">
              <a:spLocks noChangeArrowheads="1"/>
            </p:cNvSpPr>
            <p:nvPr/>
          </p:nvSpPr>
          <p:spPr bwMode="auto">
            <a:xfrm>
              <a:off x="1522730" y="526415"/>
              <a:ext cx="15113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000">
                  <a:effectLst/>
                  <a:latin typeface="Times New Roman" charset="0"/>
                  <a:ea typeface="Times New Roman" charset="0"/>
                  <a:cs typeface="New Century Schlbk" charset="0"/>
                </a:rPr>
                <a:t>1</a:t>
              </a:r>
              <a:r>
                <a:rPr lang="en-US" sz="1000">
                  <a:effectLst/>
                  <a:latin typeface="Times New Roman" charset="0"/>
                  <a:ea typeface="Times New Roman" charset="0"/>
                  <a:cs typeface="Times New Roman" charset="0"/>
                  <a:sym typeface="Symbol" charset="2"/>
                </a:rPr>
                <a:t></a:t>
              </a:r>
              <a:endParaRPr lang="en-US" sz="1200">
                <a:effectLst/>
                <a:latin typeface="New Century Schlbk" charset="0"/>
                <a:ea typeface="Times New Roman" charset="0"/>
                <a:cs typeface="New Century Schlbk" charset="0"/>
              </a:endParaRPr>
            </a:p>
          </p:txBody>
        </p:sp>
        <p:sp>
          <p:nvSpPr>
            <p:cNvPr id="30" name="Text Box 662"/>
            <p:cNvSpPr txBox="1">
              <a:spLocks noChangeArrowheads="1"/>
            </p:cNvSpPr>
            <p:nvPr/>
          </p:nvSpPr>
          <p:spPr bwMode="auto">
            <a:xfrm>
              <a:off x="2599690" y="511810"/>
              <a:ext cx="15113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Times New Roman" charset="0"/>
                  <a:sym typeface="Symbol" charset="2"/>
                </a:rPr>
                <a:t></a:t>
              </a:r>
              <a:endParaRPr lang="en-US" sz="1200">
                <a:effectLst/>
                <a:latin typeface="New Century Schlbk" charset="0"/>
                <a:ea typeface="Times New Roman" charset="0"/>
                <a:cs typeface="New Century Schlbk" charset="0"/>
              </a:endParaRPr>
            </a:p>
          </p:txBody>
        </p:sp>
        <p:sp>
          <p:nvSpPr>
            <p:cNvPr id="31" name="Text Box 663"/>
            <p:cNvSpPr txBox="1">
              <a:spLocks noChangeArrowheads="1"/>
            </p:cNvSpPr>
            <p:nvPr/>
          </p:nvSpPr>
          <p:spPr bwMode="auto">
            <a:xfrm>
              <a:off x="3185795" y="201930"/>
              <a:ext cx="154305"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32" name="Text Box 664"/>
            <p:cNvSpPr txBox="1">
              <a:spLocks noChangeArrowheads="1"/>
            </p:cNvSpPr>
            <p:nvPr/>
          </p:nvSpPr>
          <p:spPr bwMode="auto">
            <a:xfrm>
              <a:off x="3655695" y="526415"/>
              <a:ext cx="15113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3" name="Text Box 665"/>
            <p:cNvSpPr txBox="1">
              <a:spLocks noChangeArrowheads="1"/>
            </p:cNvSpPr>
            <p:nvPr/>
          </p:nvSpPr>
          <p:spPr bwMode="auto">
            <a:xfrm>
              <a:off x="4682490" y="990600"/>
              <a:ext cx="29781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0,1</a:t>
              </a:r>
              <a:endParaRPr lang="en-US" sz="1200">
                <a:effectLst/>
                <a:latin typeface="New Century Schlbk" charset="0"/>
                <a:ea typeface="Times New Roman" charset="0"/>
                <a:cs typeface="New Century Schlbk" charset="0"/>
              </a:endParaRPr>
            </a:p>
          </p:txBody>
        </p:sp>
        <p:sp>
          <p:nvSpPr>
            <p:cNvPr id="34" name="Text Box 666"/>
            <p:cNvSpPr txBox="1">
              <a:spLocks noChangeArrowheads="1"/>
            </p:cNvSpPr>
            <p:nvPr/>
          </p:nvSpPr>
          <p:spPr bwMode="auto">
            <a:xfrm>
              <a:off x="4653280" y="526415"/>
              <a:ext cx="29591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λ</a:t>
              </a:r>
              <a:endParaRPr lang="en-US" sz="1200">
                <a:effectLst/>
                <a:latin typeface="New Century Schlbk" charset="0"/>
                <a:ea typeface="Times New Roman" charset="0"/>
                <a:cs typeface="New Century Schlbk" charset="0"/>
              </a:endParaRPr>
            </a:p>
          </p:txBody>
        </p:sp>
        <p:cxnSp>
          <p:nvCxnSpPr>
            <p:cNvPr id="35" name="Line 667"/>
            <p:cNvCxnSpPr/>
            <p:nvPr/>
          </p:nvCxnSpPr>
          <p:spPr bwMode="auto">
            <a:xfrm>
              <a:off x="3084195" y="494665"/>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6" name="Text Box 668"/>
            <p:cNvSpPr txBox="1">
              <a:spLocks noChangeArrowheads="1"/>
            </p:cNvSpPr>
            <p:nvPr/>
          </p:nvSpPr>
          <p:spPr bwMode="auto">
            <a:xfrm>
              <a:off x="2120900" y="201930"/>
              <a:ext cx="154305"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cxnSp>
          <p:nvCxnSpPr>
            <p:cNvPr id="37" name="Line 669"/>
            <p:cNvCxnSpPr/>
            <p:nvPr/>
          </p:nvCxnSpPr>
          <p:spPr bwMode="auto">
            <a:xfrm>
              <a:off x="2019300" y="494665"/>
              <a:ext cx="6985"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670"/>
            <p:cNvCxnSpPr/>
            <p:nvPr/>
          </p:nvCxnSpPr>
          <p:spPr bwMode="auto">
            <a:xfrm flipH="1">
              <a:off x="2387600" y="762635"/>
              <a:ext cx="66548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9" name="Text Box 671"/>
            <p:cNvSpPr txBox="1">
              <a:spLocks noChangeArrowheads="1"/>
            </p:cNvSpPr>
            <p:nvPr/>
          </p:nvSpPr>
          <p:spPr bwMode="auto">
            <a:xfrm>
              <a:off x="2599690" y="762635"/>
              <a:ext cx="15113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cxnSp>
          <p:nvCxnSpPr>
            <p:cNvPr id="40" name="Line 672"/>
            <p:cNvCxnSpPr/>
            <p:nvPr/>
          </p:nvCxnSpPr>
          <p:spPr bwMode="auto">
            <a:xfrm flipH="1">
              <a:off x="3615690" y="863600"/>
              <a:ext cx="1635125" cy="355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673"/>
            <p:cNvCxnSpPr/>
            <p:nvPr/>
          </p:nvCxnSpPr>
          <p:spPr bwMode="auto">
            <a:xfrm flipH="1" flipV="1">
              <a:off x="2240915" y="889635"/>
              <a:ext cx="1374775" cy="3295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2" name="Text Box 674"/>
            <p:cNvSpPr txBox="1">
              <a:spLocks noChangeArrowheads="1"/>
            </p:cNvSpPr>
            <p:nvPr/>
          </p:nvSpPr>
          <p:spPr bwMode="auto">
            <a:xfrm>
              <a:off x="379095" y="557530"/>
              <a:ext cx="34607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Times New Roman" charset="0"/>
                  <a:ea typeface="Times New Roman" charset="0"/>
                  <a:cs typeface="New Century Schlbk" charset="0"/>
                </a:rPr>
                <a:t>:</a:t>
              </a:r>
              <a:endParaRPr lang="en-US" sz="1200">
                <a:effectLst/>
                <a:latin typeface="New Century Schlbk" charset="0"/>
                <a:ea typeface="Times New Roman" charset="0"/>
                <a:cs typeface="New Century Schlbk" charset="0"/>
              </a:endParaRPr>
            </a:p>
          </p:txBody>
        </p:sp>
      </p:grpSp>
      <p:sp>
        <p:nvSpPr>
          <p:cNvPr id="43" name="Rectangle 51"/>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 name="Table 43"/>
          <p:cNvGraphicFramePr>
            <a:graphicFrameLocks noGrp="1"/>
          </p:cNvGraphicFramePr>
          <p:nvPr>
            <p:extLst/>
          </p:nvPr>
        </p:nvGraphicFramePr>
        <p:xfrm>
          <a:off x="1135098" y="4968238"/>
          <a:ext cx="7018302" cy="793373"/>
        </p:xfrm>
        <a:graphic>
          <a:graphicData uri="http://schemas.openxmlformats.org/drawingml/2006/table">
            <a:tbl>
              <a:tblPr>
                <a:tableStyleId>{5C22544A-7EE6-4342-B048-85BDC9FD1C3A}</a:tableStyleId>
              </a:tblPr>
              <a:tblGrid>
                <a:gridCol w="1169717">
                  <a:extLst>
                    <a:ext uri="{9D8B030D-6E8A-4147-A177-3AD203B41FA5}">
                      <a16:colId xmlns:a16="http://schemas.microsoft.com/office/drawing/2014/main" val="20000"/>
                    </a:ext>
                  </a:extLst>
                </a:gridCol>
                <a:gridCol w="1169717">
                  <a:extLst>
                    <a:ext uri="{9D8B030D-6E8A-4147-A177-3AD203B41FA5}">
                      <a16:colId xmlns:a16="http://schemas.microsoft.com/office/drawing/2014/main" val="20001"/>
                    </a:ext>
                  </a:extLst>
                </a:gridCol>
                <a:gridCol w="1169717">
                  <a:extLst>
                    <a:ext uri="{9D8B030D-6E8A-4147-A177-3AD203B41FA5}">
                      <a16:colId xmlns:a16="http://schemas.microsoft.com/office/drawing/2014/main" val="20002"/>
                    </a:ext>
                  </a:extLst>
                </a:gridCol>
                <a:gridCol w="1169717">
                  <a:extLst>
                    <a:ext uri="{9D8B030D-6E8A-4147-A177-3AD203B41FA5}">
                      <a16:colId xmlns:a16="http://schemas.microsoft.com/office/drawing/2014/main" val="20003"/>
                    </a:ext>
                  </a:extLst>
                </a:gridCol>
                <a:gridCol w="1169717">
                  <a:extLst>
                    <a:ext uri="{9D8B030D-6E8A-4147-A177-3AD203B41FA5}">
                      <a16:colId xmlns:a16="http://schemas.microsoft.com/office/drawing/2014/main" val="20004"/>
                    </a:ext>
                  </a:extLst>
                </a:gridCol>
                <a:gridCol w="1169717">
                  <a:extLst>
                    <a:ext uri="{9D8B030D-6E8A-4147-A177-3AD203B41FA5}">
                      <a16:colId xmlns:a16="http://schemas.microsoft.com/office/drawing/2014/main" val="20005"/>
                    </a:ext>
                  </a:extLst>
                </a:gridCol>
              </a:tblGrid>
              <a:tr h="365762">
                <a:tc>
                  <a:txBody>
                    <a:bodyPr/>
                    <a:lstStyle/>
                    <a:p>
                      <a:pPr marL="0" marR="0">
                        <a:spcBef>
                          <a:spcPts val="0"/>
                        </a:spcBef>
                        <a:spcAft>
                          <a:spcPts val="0"/>
                        </a:spcAft>
                      </a:pPr>
                      <a:r>
                        <a:rPr lang="en-US" sz="1200">
                          <a:effectLst/>
                        </a:rPr>
                        <a:t>State</a:t>
                      </a:r>
                      <a:endParaRPr lang="en-US" sz="1200">
                        <a:effectLst/>
                        <a:latin typeface="New Century Schlbk" charset="0"/>
                        <a:ea typeface="Times New Roman" charset="0"/>
                        <a:cs typeface="New Century Schlbk" charset="0"/>
                      </a:endParaRPr>
                    </a:p>
                  </a:txBody>
                  <a:tcPr marL="50800" marR="50800" marT="0" marB="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A</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B</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C</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D</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E</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7611">
                <a:tc>
                  <a:txBody>
                    <a:bodyPr/>
                    <a:lstStyle/>
                    <a:p>
                      <a:pPr marL="0" marR="0">
                        <a:spcBef>
                          <a:spcPts val="0"/>
                        </a:spcBef>
                        <a:spcAft>
                          <a:spcPts val="0"/>
                        </a:spcAft>
                      </a:pPr>
                      <a:r>
                        <a:rPr lang="en-US" sz="1200">
                          <a:effectLst/>
                          <a:latin typeface="Symbol" charset="2"/>
                          <a:ea typeface="Symbol" charset="2"/>
                          <a:cs typeface="Symbol" charset="2"/>
                        </a:rPr>
                        <a:t>l</a:t>
                      </a:r>
                      <a:r>
                        <a:rPr lang="en-US" sz="1200">
                          <a:effectLst/>
                        </a:rPr>
                        <a:t>-closure</a:t>
                      </a:r>
                      <a:endParaRPr lang="en-US" sz="1200">
                        <a:effectLst/>
                        <a:latin typeface="New Century Schlbk" charset="0"/>
                        <a:ea typeface="Times New Roman" charset="0"/>
                        <a:cs typeface="New Century Schlbk" charset="0"/>
                      </a:endParaRPr>
                    </a:p>
                  </a:txBody>
                  <a:tcPr marL="50800" marR="5080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A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B , C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C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D, E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E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45" name="Footer Placeholder 4">
            <a:extLst>
              <a:ext uri="{FF2B5EF4-FFF2-40B4-BE49-F238E27FC236}">
                <a16:creationId xmlns:a16="http://schemas.microsoft.com/office/drawing/2014/main" id="{1DBDC2D9-A34E-7942-AD7F-B03BE4C0144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925480862"/>
      </p:ext>
    </p:extLst>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5" name="Title 1"/>
          <p:cNvSpPr>
            <a:spLocks noGrp="1"/>
          </p:cNvSpPr>
          <p:nvPr>
            <p:ph type="title"/>
          </p:nvPr>
        </p:nvSpPr>
        <p:spPr/>
        <p:txBody>
          <a:bodyPr/>
          <a:lstStyle/>
          <a:p>
            <a:r>
              <a:rPr lang="en-US" dirty="0">
                <a:ea typeface="ＭＳ Ｐゴシック" pitchFamily="-111" charset="-128"/>
                <a:cs typeface="ＭＳ Ｐゴシック" pitchFamily="-111" charset="-128"/>
              </a:rPr>
              <a:t>Assignment#5</a:t>
            </a:r>
          </a:p>
        </p:txBody>
      </p:sp>
      <p:sp>
        <p:nvSpPr>
          <p:cNvPr id="899076" name="Content Placeholder 2"/>
          <p:cNvSpPr>
            <a:spLocks noGrp="1"/>
          </p:cNvSpPr>
          <p:nvPr>
            <p:ph idx="1"/>
          </p:nvPr>
        </p:nvSpPr>
        <p:spPr/>
        <p:txBody>
          <a:bodyPr/>
          <a:lstStyle/>
          <a:p>
            <a:pPr marL="0" indent="0">
              <a:buNone/>
            </a:pPr>
            <a:r>
              <a:rPr lang="en-US" sz="2000" b="1" dirty="0">
                <a:ea typeface="ＭＳ Ｐゴシック" pitchFamily="-111" charset="-128"/>
                <a:cs typeface="ＭＳ Ｐゴシック" pitchFamily="-111" charset="-128"/>
              </a:rPr>
              <a:t>Looking back at page 678, consider adding two additional tasks numbered 15 and 16 that are siblings of 13 and 14. These four tasks must be completed before 12 is started.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 Show the Gantt chart that reflects the new schedule associated with this enhanced tree</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b) Show the Gantt chart that is associated with the corresponding anti-tree, in which all arcs are turned in the opposite direction. Use the technique of reversing the schedule from (a)</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c) Show the Gantt chart associated with the anti-tree of b), where we now use the priorities obtained by treating lower numbered tasks as higher priority ones</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d) Comment on the results seen in (b) versus (c), providing insight as to why they are different and why one is better than the other.</a:t>
            </a:r>
          </a:p>
        </p:txBody>
      </p:sp>
      <p:sp>
        <p:nvSpPr>
          <p:cNvPr id="899077" name="Date Placeholder 3"/>
          <p:cNvSpPr>
            <a:spLocks noGrp="1"/>
          </p:cNvSpPr>
          <p:nvPr>
            <p:ph type="dt" sz="quarter" idx="10"/>
          </p:nvPr>
        </p:nvSpPr>
        <p:spPr>
          <a:noFill/>
        </p:spPr>
        <p:txBody>
          <a:bodyPr/>
          <a:lstStyle/>
          <a:p>
            <a:fld id="{6BA7D802-C2F0-4D4D-AEA9-8BE3543A438C}" type="datetime1">
              <a:rPr lang="en-US" smtClean="0">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8990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99079" name="Slide Number Placeholder 5"/>
          <p:cNvSpPr>
            <a:spLocks noGrp="1"/>
          </p:cNvSpPr>
          <p:nvPr>
            <p:ph type="sldNum" sz="quarter" idx="12"/>
          </p:nvPr>
        </p:nvSpPr>
        <p:spPr>
          <a:noFill/>
        </p:spPr>
        <p:txBody>
          <a:bodyPr/>
          <a:lstStyle/>
          <a:p>
            <a:fld id="{518D8CB1-0B4B-E742-858B-6D0DDEFE5661}" type="slidenum">
              <a:rPr lang="en-US" smtClean="0">
                <a:latin typeface="Arial" pitchFamily="-111" charset="0"/>
                <a:ea typeface="ＭＳ Ｐゴシック" pitchFamily="-111" charset="-128"/>
                <a:cs typeface="ＭＳ Ｐゴシック" pitchFamily="-111" charset="-128"/>
              </a:rPr>
              <a:pPr/>
              <a:t>680</a:t>
            </a:fld>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559983"/>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957322"/>
            <a:ext cx="8077199" cy="4910078"/>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66800" y="2133601"/>
            <a:ext cx="3734446" cy="235977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2133601"/>
            <a:ext cx="3771254" cy="2359778"/>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00086" y="2998685"/>
            <a:ext cx="980428" cy="646331"/>
          </a:xfrm>
          <a:prstGeom prst="rect">
            <a:avLst/>
          </a:prstGeom>
          <a:noFill/>
        </p:spPr>
        <p:txBody>
          <a:bodyPr wrap="square" rtlCol="0">
            <a:spAutoFit/>
          </a:bodyPr>
          <a:lstStyle/>
          <a:p>
            <a:r>
              <a:rPr lang="en-US" sz="3600" dirty="0"/>
              <a:t>NP</a:t>
            </a:r>
          </a:p>
        </p:txBody>
      </p:sp>
      <p:sp>
        <p:nvSpPr>
          <p:cNvPr id="7" name="TextBox 6"/>
          <p:cNvSpPr txBox="1"/>
          <p:nvPr/>
        </p:nvSpPr>
        <p:spPr>
          <a:xfrm>
            <a:off x="4905732" y="2998684"/>
            <a:ext cx="1799868" cy="646331"/>
          </a:xfrm>
          <a:prstGeom prst="rect">
            <a:avLst/>
          </a:prstGeom>
          <a:noFill/>
        </p:spPr>
        <p:txBody>
          <a:bodyPr wrap="square" rtlCol="0">
            <a:spAutoFit/>
          </a:bodyPr>
          <a:lstStyle/>
          <a:p>
            <a:r>
              <a:rPr lang="en-US" sz="3600" dirty="0"/>
              <a:t>Co-NP</a:t>
            </a:r>
          </a:p>
        </p:txBody>
      </p:sp>
      <p:sp>
        <p:nvSpPr>
          <p:cNvPr id="9" name="TextBox 8"/>
          <p:cNvSpPr txBox="1"/>
          <p:nvPr/>
        </p:nvSpPr>
        <p:spPr>
          <a:xfrm>
            <a:off x="1944875" y="310991"/>
            <a:ext cx="4866919" cy="646331"/>
          </a:xfrm>
          <a:prstGeom prst="rect">
            <a:avLst/>
          </a:prstGeom>
          <a:noFill/>
        </p:spPr>
        <p:txBody>
          <a:bodyPr wrap="square" rtlCol="0">
            <a:spAutoFit/>
          </a:bodyPr>
          <a:lstStyle/>
          <a:p>
            <a:pPr algn="ctr"/>
            <a:r>
              <a:rPr lang="en-US" sz="3600" dirty="0"/>
              <a:t>UNIVERSE OF SETS</a:t>
            </a:r>
          </a:p>
        </p:txBody>
      </p:sp>
      <p:sp>
        <p:nvSpPr>
          <p:cNvPr id="4" name="Oval 3"/>
          <p:cNvSpPr/>
          <p:nvPr/>
        </p:nvSpPr>
        <p:spPr>
          <a:xfrm>
            <a:off x="4042410" y="2950533"/>
            <a:ext cx="701040" cy="825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P</a:t>
            </a:r>
          </a:p>
        </p:txBody>
      </p:sp>
      <p:sp>
        <p:nvSpPr>
          <p:cNvPr id="12" name="Oval 11"/>
          <p:cNvSpPr/>
          <p:nvPr/>
        </p:nvSpPr>
        <p:spPr>
          <a:xfrm>
            <a:off x="1030962" y="2618792"/>
            <a:ext cx="1864638" cy="13830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solidFill>
                  <a:schemeClr val="tx1"/>
                </a:solidFill>
              </a:rPr>
              <a:t>NP-Complete</a:t>
            </a:r>
          </a:p>
        </p:txBody>
      </p:sp>
    </p:spTree>
    <p:extLst>
      <p:ext uri="{BB962C8B-B14F-4D97-AF65-F5344CB8AC3E}">
        <p14:creationId xmlns:p14="http://schemas.microsoft.com/office/powerpoint/2010/main" val="119156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4" grpId="0" animBg="1"/>
      <p:bldP spid="12" grpId="0" animBg="1"/>
    </p:bldLst>
  </p:timing>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a:t>Hamiltonian Circuit (HC) Decision Problem is NP-Hard</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682</a:t>
            </a:fld>
            <a:endParaRPr lang="en-US">
              <a:solidFill>
                <a:srgbClr val="000000"/>
              </a:solidFill>
            </a:endParaRPr>
          </a:p>
        </p:txBody>
      </p:sp>
    </p:spTree>
    <p:extLst>
      <p:ext uri="{BB962C8B-B14F-4D97-AF65-F5344CB8AC3E}">
        <p14:creationId xmlns:p14="http://schemas.microsoft.com/office/powerpoint/2010/main" val="217410045"/>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 Variable Gadget</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683</a:t>
            </a:fld>
            <a:endParaRPr lang="en-US">
              <a:solidFill>
                <a:srgbClr val="000000"/>
              </a:solidFill>
            </a:endParaRPr>
          </a:p>
        </p:txBody>
      </p:sp>
      <p:pic>
        <p:nvPicPr>
          <p:cNvPr id="7" name="Picture 6"/>
          <p:cNvPicPr>
            <a:picLocks noChangeAspect="1"/>
          </p:cNvPicPr>
          <p:nvPr/>
        </p:nvPicPr>
        <p:blipFill rotWithShape="1">
          <a:blip r:embed="rId2"/>
          <a:srcRect l="5681" t="13230" r="7873" b="6334"/>
          <a:stretch/>
        </p:blipFill>
        <p:spPr>
          <a:xfrm>
            <a:off x="111399" y="1524000"/>
            <a:ext cx="9047277" cy="4114800"/>
          </a:xfrm>
          <a:prstGeom prst="rect">
            <a:avLst/>
          </a:prstGeom>
        </p:spPr>
      </p:pic>
      <p:sp>
        <p:nvSpPr>
          <p:cNvPr id="3" name="TextBox 2">
            <a:extLst>
              <a:ext uri="{FF2B5EF4-FFF2-40B4-BE49-F238E27FC236}">
                <a16:creationId xmlns:a16="http://schemas.microsoft.com/office/drawing/2014/main" id="{EF556E06-D9BC-3B46-9290-7469611D8B9D}"/>
              </a:ext>
            </a:extLst>
          </p:cNvPr>
          <p:cNvSpPr txBox="1"/>
          <p:nvPr/>
        </p:nvSpPr>
        <p:spPr>
          <a:xfrm>
            <a:off x="762000" y="5486400"/>
            <a:ext cx="5943600" cy="457200"/>
          </a:xfrm>
          <a:prstGeom prst="rect">
            <a:avLst/>
          </a:prstGeom>
          <a:noFill/>
        </p:spPr>
        <p:txBody>
          <a:bodyPr wrap="square" rtlCol="0">
            <a:spAutoFit/>
          </a:bodyPr>
          <a:lstStyle/>
          <a:p>
            <a:r>
              <a:rPr lang="en-US" dirty="0"/>
              <a:t>This has many Hamiltonian Circuits</a:t>
            </a:r>
          </a:p>
        </p:txBody>
      </p:sp>
    </p:spTree>
    <p:extLst>
      <p:ext uri="{BB962C8B-B14F-4D97-AF65-F5344CB8AC3E}">
        <p14:creationId xmlns:p14="http://schemas.microsoft.com/office/powerpoint/2010/main" val="527418322"/>
      </p:ext>
    </p:extLst>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 Gadgets Combined</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684</a:t>
            </a:fld>
            <a:endParaRPr lang="en-US">
              <a:solidFill>
                <a:srgbClr val="000000"/>
              </a:solidFill>
            </a:endParaRPr>
          </a:p>
        </p:txBody>
      </p:sp>
      <p:pic>
        <p:nvPicPr>
          <p:cNvPr id="8" name="Picture 7"/>
          <p:cNvPicPr>
            <a:picLocks noChangeAspect="1"/>
          </p:cNvPicPr>
          <p:nvPr/>
        </p:nvPicPr>
        <p:blipFill>
          <a:blip r:embed="rId2"/>
          <a:stretch>
            <a:fillRect/>
          </a:stretch>
        </p:blipFill>
        <p:spPr>
          <a:xfrm>
            <a:off x="340833" y="1524000"/>
            <a:ext cx="8626194" cy="4343400"/>
          </a:xfrm>
          <a:prstGeom prst="rect">
            <a:avLst/>
          </a:prstGeom>
        </p:spPr>
      </p:pic>
      <p:sp>
        <p:nvSpPr>
          <p:cNvPr id="7" name="TextBox 6">
            <a:extLst>
              <a:ext uri="{FF2B5EF4-FFF2-40B4-BE49-F238E27FC236}">
                <a16:creationId xmlns:a16="http://schemas.microsoft.com/office/drawing/2014/main" id="{099886AB-C140-EE43-ADF8-886A647A6F45}"/>
              </a:ext>
            </a:extLst>
          </p:cNvPr>
          <p:cNvSpPr txBox="1"/>
          <p:nvPr/>
        </p:nvSpPr>
        <p:spPr>
          <a:xfrm>
            <a:off x="762000" y="5569803"/>
            <a:ext cx="7696200" cy="830997"/>
          </a:xfrm>
          <a:prstGeom prst="rect">
            <a:avLst/>
          </a:prstGeom>
          <a:noFill/>
        </p:spPr>
        <p:txBody>
          <a:bodyPr wrap="square" rtlCol="0">
            <a:spAutoFit/>
          </a:bodyPr>
          <a:lstStyle/>
          <a:p>
            <a:r>
              <a:rPr lang="en-US" dirty="0"/>
              <a:t>This has a Hamiltonian Circuit </a:t>
            </a:r>
            <a:r>
              <a:rPr lang="en-US" dirty="0" err="1"/>
              <a:t>iff</a:t>
            </a:r>
            <a:r>
              <a:rPr lang="en-US" dirty="0"/>
              <a:t> all clauses are satisfied with consistent assignments to each variable</a:t>
            </a:r>
          </a:p>
        </p:txBody>
      </p:sp>
      <p:sp>
        <p:nvSpPr>
          <p:cNvPr id="9" name="TextBox 8">
            <a:extLst>
              <a:ext uri="{FF2B5EF4-FFF2-40B4-BE49-F238E27FC236}">
                <a16:creationId xmlns:a16="http://schemas.microsoft.com/office/drawing/2014/main" id="{784D97AF-A118-2C4E-8BD2-F872C0C3B7EF}"/>
              </a:ext>
            </a:extLst>
          </p:cNvPr>
          <p:cNvSpPr txBox="1"/>
          <p:nvPr/>
        </p:nvSpPr>
        <p:spPr>
          <a:xfrm>
            <a:off x="723900" y="1108501"/>
            <a:ext cx="7696200" cy="830997"/>
          </a:xfrm>
          <a:prstGeom prst="rect">
            <a:avLst/>
          </a:prstGeom>
          <a:noFill/>
        </p:spPr>
        <p:txBody>
          <a:bodyPr wrap="square" rtlCol="0">
            <a:spAutoFit/>
          </a:bodyPr>
          <a:lstStyle/>
          <a:p>
            <a:r>
              <a:rPr lang="en-US" dirty="0"/>
              <a:t>We will set convention on x</a:t>
            </a:r>
            <a:r>
              <a:rPr lang="en-US" baseline="-25000" dirty="0"/>
              <a:t>i</a:t>
            </a:r>
            <a:r>
              <a:rPr lang="en-US" dirty="0"/>
              <a:t> true to be left to right and x</a:t>
            </a:r>
            <a:r>
              <a:rPr lang="en-US" baseline="-25000" dirty="0"/>
              <a:t>i</a:t>
            </a:r>
            <a:r>
              <a:rPr lang="en-US" dirty="0"/>
              <a:t> false to be right to left (can fix for opposite)</a:t>
            </a:r>
          </a:p>
        </p:txBody>
      </p:sp>
    </p:spTree>
    <p:extLst>
      <p:ext uri="{BB962C8B-B14F-4D97-AF65-F5344CB8AC3E}">
        <p14:creationId xmlns:p14="http://schemas.microsoft.com/office/powerpoint/2010/main" val="3302816907"/>
      </p:ext>
    </p:extLst>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Hamiltonian Path</a:t>
            </a:r>
          </a:p>
        </p:txBody>
      </p:sp>
      <p:sp>
        <p:nvSpPr>
          <p:cNvPr id="3" name="Content Placeholder 2"/>
          <p:cNvSpPr>
            <a:spLocks noGrp="1"/>
          </p:cNvSpPr>
          <p:nvPr>
            <p:ph idx="1"/>
          </p:nvPr>
        </p:nvSpPr>
        <p:spPr/>
        <p:txBody>
          <a:bodyPr/>
          <a:lstStyle/>
          <a:p>
            <a:r>
              <a:rPr lang="en-US" dirty="0"/>
              <a:t>Note we can split an arbitrary node, v, into two (</a:t>
            </a:r>
            <a:r>
              <a:rPr lang="en-US" dirty="0" err="1"/>
              <a:t>v’,v</a:t>
            </a:r>
            <a:r>
              <a:rPr lang="en-US" dirty="0"/>
              <a:t>’’) – one, v’, has in-edges of v, other, v’’, has out-edges. Path (not cycle) must start at v’’ and end at v’ and goal is still K (the number of vertices).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685</a:t>
            </a:fld>
            <a:endParaRPr lang="en-US"/>
          </a:p>
        </p:txBody>
      </p:sp>
    </p:spTree>
    <p:extLst>
      <p:ext uri="{BB962C8B-B14F-4D97-AF65-F5344CB8AC3E}">
        <p14:creationId xmlns:p14="http://schemas.microsoft.com/office/powerpoint/2010/main" val="3599314853"/>
      </p:ext>
    </p:extLst>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Travelling Salesman</a:t>
            </a:r>
          </a:p>
        </p:txBody>
      </p:sp>
      <p:sp>
        <p:nvSpPr>
          <p:cNvPr id="3" name="Content Placeholder 2"/>
          <p:cNvSpPr>
            <a:spLocks noGrp="1"/>
          </p:cNvSpPr>
          <p:nvPr>
            <p:ph idx="1"/>
          </p:nvPr>
        </p:nvSpPr>
        <p:spPr/>
        <p:txBody>
          <a:bodyPr/>
          <a:lstStyle/>
          <a:p>
            <a:r>
              <a:rPr lang="en-US" dirty="0"/>
              <a:t>Start with HC = (V,E), K=|V|</a:t>
            </a:r>
          </a:p>
          <a:p>
            <a:r>
              <a:rPr lang="en-US" dirty="0"/>
              <a:t>Set edges from HC instance to 1</a:t>
            </a:r>
          </a:p>
          <a:p>
            <a:r>
              <a:rPr lang="en-US" dirty="0"/>
              <a:t>Add edges between pairs that lack such edges and make those weights 2 (often people make these K+1); this means that the reverse of unidirectional links also get weight 2</a:t>
            </a:r>
          </a:p>
          <a:p>
            <a:r>
              <a:rPr lang="en-US" dirty="0"/>
              <a:t>Goal weight is K for cycle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dirty="0"/>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686</a:t>
            </a:fld>
            <a:endParaRPr lang="en-US"/>
          </a:p>
        </p:txBody>
      </p:sp>
    </p:spTree>
    <p:extLst>
      <p:ext uri="{BB962C8B-B14F-4D97-AF65-F5344CB8AC3E}">
        <p14:creationId xmlns:p14="http://schemas.microsoft.com/office/powerpoint/2010/main" val="1829758382"/>
      </p:ext>
    </p:extLst>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3" name="Content Placeholder 2"/>
          <p:cNvSpPr>
            <a:spLocks noGrp="1"/>
          </p:cNvSpPr>
          <p:nvPr>
            <p:ph idx="1"/>
          </p:nvPr>
        </p:nvSpPr>
        <p:spPr>
          <a:xfrm>
            <a:off x="990600" y="1219200"/>
            <a:ext cx="4267200" cy="4876800"/>
          </a:xfrm>
        </p:spPr>
        <p:txBody>
          <a:bodyPr>
            <a:normAutofit fontScale="92500" lnSpcReduction="20000"/>
          </a:bodyPr>
          <a:lstStyle/>
          <a:p>
            <a:pPr>
              <a:buFont typeface="Wingdings 2" pitchFamily="18" charset="2"/>
              <a:buChar char=""/>
              <a:defRPr/>
            </a:pPr>
            <a:r>
              <a:rPr lang="en-US" sz="3000" dirty="0">
                <a:cs typeface="Times New Roman" pitchFamily="18" charset="0"/>
              </a:rPr>
              <a:t>The goal is to </a:t>
            </a:r>
            <a:r>
              <a:rPr lang="en-US" sz="3000" b="1" dirty="0">
                <a:cs typeface="Times New Roman" pitchFamily="18" charset="0"/>
              </a:rPr>
              <a:t>maximize the value of a knapsack </a:t>
            </a:r>
            <a:r>
              <a:rPr lang="en-US" sz="3000" dirty="0">
                <a:cs typeface="Times New Roman" pitchFamily="18" charset="0"/>
              </a:rPr>
              <a:t>that can hold at most W units (i.e. lbs or kg) worth of goods from a list of items </a:t>
            </a:r>
            <a:r>
              <a:rPr lang="en-US" sz="3000" dirty="0">
                <a:latin typeface="Times New Roman" pitchFamily="18" charset="0"/>
                <a:cs typeface="Times New Roman" pitchFamily="18" charset="0"/>
              </a:rPr>
              <a:t>I</a:t>
            </a:r>
            <a:r>
              <a:rPr lang="en-US" sz="3000" baseline="-25000" dirty="0">
                <a:latin typeface="Times New Roman" pitchFamily="18" charset="0"/>
                <a:cs typeface="Times New Roman" pitchFamily="18" charset="0"/>
              </a:rPr>
              <a:t>0</a:t>
            </a:r>
            <a:r>
              <a:rPr lang="en-US" sz="3000" dirty="0">
                <a:latin typeface="Times New Roman" pitchFamily="18" charset="0"/>
                <a:cs typeface="Times New Roman" pitchFamily="18" charset="0"/>
              </a:rPr>
              <a:t>, I</a:t>
            </a:r>
            <a:r>
              <a:rPr lang="en-US" sz="3000" baseline="-25000" dirty="0">
                <a:latin typeface="Times New Roman" pitchFamily="18" charset="0"/>
                <a:cs typeface="Times New Roman" pitchFamily="18" charset="0"/>
              </a:rPr>
              <a:t>1</a:t>
            </a:r>
            <a:r>
              <a:rPr lang="en-US" sz="3000" dirty="0">
                <a:latin typeface="Times New Roman" pitchFamily="18" charset="0"/>
                <a:cs typeface="Times New Roman" pitchFamily="18" charset="0"/>
              </a:rPr>
              <a:t>, … I</a:t>
            </a:r>
            <a:r>
              <a:rPr lang="en-US" sz="3000" baseline="-25000" dirty="0">
                <a:latin typeface="Times New Roman" pitchFamily="18" charset="0"/>
                <a:cs typeface="Times New Roman" pitchFamily="18" charset="0"/>
              </a:rPr>
              <a:t>n-1</a:t>
            </a:r>
            <a:r>
              <a:rPr lang="en-US" sz="3000" dirty="0">
                <a:latin typeface="Times New Roman" pitchFamily="18" charset="0"/>
                <a:cs typeface="Times New Roman" pitchFamily="18" charset="0"/>
              </a:rPr>
              <a:t>. </a:t>
            </a:r>
          </a:p>
          <a:p>
            <a:pPr lvl="1">
              <a:buFont typeface="Verdana" pitchFamily="34" charset="0"/>
              <a:buChar char="◦"/>
              <a:defRPr/>
            </a:pPr>
            <a:r>
              <a:rPr lang="en-US" dirty="0">
                <a:cs typeface="Times New Roman" pitchFamily="18" charset="0"/>
              </a:rPr>
              <a:t>Each item has 2 attributes:</a:t>
            </a:r>
          </a:p>
          <a:p>
            <a:pPr marL="1163637" lvl="2" indent="-514350">
              <a:buFont typeface="+mj-lt"/>
              <a:buAutoNum type="arabicParenR"/>
              <a:defRPr/>
            </a:pPr>
            <a:r>
              <a:rPr lang="en-US" dirty="0">
                <a:latin typeface="Times New Roman" pitchFamily="18" charset="0"/>
                <a:cs typeface="Times New Roman" pitchFamily="18" charset="0"/>
              </a:rPr>
              <a:t>Value – let this be v</a:t>
            </a:r>
            <a:r>
              <a:rPr lang="en-US" baseline="-25000" dirty="0">
                <a:latin typeface="Times New Roman" pitchFamily="18" charset="0"/>
                <a:cs typeface="Times New Roman" pitchFamily="18" charset="0"/>
              </a:rPr>
              <a:t>i</a:t>
            </a:r>
            <a:r>
              <a:rPr lang="en-US" dirty="0">
                <a:latin typeface="Times New Roman" pitchFamily="18" charset="0"/>
                <a:cs typeface="Times New Roman" pitchFamily="18" charset="0"/>
              </a:rPr>
              <a:t> for item I</a:t>
            </a:r>
            <a:r>
              <a:rPr lang="en-US" baseline="-25000" dirty="0">
                <a:latin typeface="Times New Roman" pitchFamily="18" charset="0"/>
                <a:cs typeface="Times New Roman" pitchFamily="18" charset="0"/>
              </a:rPr>
              <a:t>i</a:t>
            </a:r>
          </a:p>
          <a:p>
            <a:pPr marL="1163637" lvl="2" indent="-514350">
              <a:buFont typeface="+mj-lt"/>
              <a:buAutoNum type="arabicParenR"/>
              <a:defRPr/>
            </a:pPr>
            <a:r>
              <a:rPr lang="en-US" dirty="0">
                <a:latin typeface="Times New Roman" pitchFamily="18" charset="0"/>
                <a:cs typeface="Times New Roman" pitchFamily="18" charset="0"/>
              </a:rPr>
              <a:t>Weight – let this be </a:t>
            </a:r>
            <a:r>
              <a:rPr lang="en-US" dirty="0" err="1">
                <a:latin typeface="Times New Roman" pitchFamily="18" charset="0"/>
                <a:cs typeface="Times New Roman" pitchFamily="18" charset="0"/>
              </a:rPr>
              <a:t>w</a:t>
            </a:r>
            <a:r>
              <a:rPr lang="en-US"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 for item I</a:t>
            </a:r>
            <a:r>
              <a:rPr lang="en-US" baseline="-25000" dirty="0">
                <a:latin typeface="Times New Roman" pitchFamily="18" charset="0"/>
                <a:cs typeface="Times New Roman" pitchFamily="18" charset="0"/>
              </a:rPr>
              <a:t>i</a:t>
            </a:r>
          </a:p>
          <a:p>
            <a:pPr marL="642937" indent="-514350">
              <a:buFont typeface="Wingdings 2" pitchFamily="18" charset="2"/>
              <a:buChar char=""/>
              <a:defRPr/>
            </a:pPr>
            <a:endParaRPr lang="en-US" baseline="-25000" dirty="0">
              <a:latin typeface="Times New Roman" pitchFamily="18" charset="0"/>
              <a:cs typeface="Times New Roman" pitchFamily="18" charset="0"/>
            </a:endParaRPr>
          </a:p>
        </p:txBody>
      </p:sp>
      <p:pic>
        <p:nvPicPr>
          <p:cNvPr id="9220" name="Content Placeholder 5" descr="knapsack_proble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9624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295400" y="5638800"/>
            <a:ext cx="3429000" cy="457200"/>
          </a:xfrm>
          <a:prstGeom prst="rect">
            <a:avLst/>
          </a:prstGeom>
          <a:noFill/>
        </p:spPr>
        <p:txBody>
          <a:bodyPr wrap="square" rtlCol="0">
            <a:spAutoFit/>
          </a:bodyPr>
          <a:lstStyle/>
          <a:p>
            <a:r>
              <a:rPr lang="en-US" dirty="0"/>
              <a:t>Thanks to Arup </a:t>
            </a:r>
            <a:r>
              <a:rPr lang="en-US" dirty="0" err="1"/>
              <a:t>Guha</a:t>
            </a:r>
            <a:endParaRPr lang="en-US" dirty="0"/>
          </a:p>
        </p:txBody>
      </p:sp>
      <p:sp>
        <p:nvSpPr>
          <p:cNvPr id="6" name="Date Placeholder 3">
            <a:extLst>
              <a:ext uri="{FF2B5EF4-FFF2-40B4-BE49-F238E27FC236}">
                <a16:creationId xmlns:a16="http://schemas.microsoft.com/office/drawing/2014/main" id="{398F8495-9FCE-EC46-A9AC-5EB34260D07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88EB1B1F-FE00-9243-9B36-70A5324C60E5}"/>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 name="Slide Number Placeholder 5">
            <a:extLst>
              <a:ext uri="{FF2B5EF4-FFF2-40B4-BE49-F238E27FC236}">
                <a16:creationId xmlns:a16="http://schemas.microsoft.com/office/drawing/2014/main" id="{66795ABE-2884-4349-87A6-DE3ED2B8A0F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687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17168372"/>
      </p:ext>
    </p:extLst>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3" name="Content Placeholder 2"/>
          <p:cNvSpPr>
            <a:spLocks noGrp="1"/>
          </p:cNvSpPr>
          <p:nvPr>
            <p:ph idx="1"/>
          </p:nvPr>
        </p:nvSpPr>
        <p:spPr>
          <a:xfrm>
            <a:off x="990600" y="1219200"/>
            <a:ext cx="3886200" cy="4267200"/>
          </a:xfrm>
        </p:spPr>
        <p:txBody>
          <a:bodyPr>
            <a:normAutofit fontScale="77500" lnSpcReduction="20000"/>
          </a:bodyPr>
          <a:lstStyle/>
          <a:p>
            <a:pPr marL="642937" indent="-514350">
              <a:buFont typeface="Wingdings 2" pitchFamily="18" charset="2"/>
              <a:buChar char=""/>
              <a:defRPr/>
            </a:pPr>
            <a:r>
              <a:rPr lang="en-US" dirty="0">
                <a:cs typeface="Times New Roman" pitchFamily="18" charset="0"/>
              </a:rPr>
              <a:t>The difference between this problem and the fractional knapsack one is that you CANNOT take a fraction of an item.</a:t>
            </a:r>
          </a:p>
          <a:p>
            <a:pPr marL="642937" indent="-514350">
              <a:buFont typeface="Wingdings 2" pitchFamily="18" charset="2"/>
              <a:buNone/>
              <a:defRPr/>
            </a:pPr>
            <a:endParaRPr lang="en-US" dirty="0">
              <a:cs typeface="Times New Roman" pitchFamily="18" charset="0"/>
            </a:endParaRPr>
          </a:p>
          <a:p>
            <a:pPr marL="917575" lvl="1" indent="-514350">
              <a:buFont typeface="Verdana" pitchFamily="34" charset="0"/>
              <a:buChar char="◦"/>
              <a:defRPr/>
            </a:pPr>
            <a:r>
              <a:rPr lang="en-US" dirty="0">
                <a:cs typeface="Times New Roman" pitchFamily="18" charset="0"/>
              </a:rPr>
              <a:t>You can either take it or not.</a:t>
            </a:r>
          </a:p>
          <a:p>
            <a:pPr marL="917575" lvl="1" indent="-514350">
              <a:buFont typeface="Verdana" pitchFamily="34" charset="0"/>
              <a:buChar char="◦"/>
              <a:defRPr/>
            </a:pPr>
            <a:r>
              <a:rPr lang="en-US" dirty="0">
                <a:cs typeface="Times New Roman" pitchFamily="18" charset="0"/>
              </a:rPr>
              <a:t>Hence the name Knapsack 0-1 problem.</a:t>
            </a:r>
          </a:p>
        </p:txBody>
      </p:sp>
      <p:pic>
        <p:nvPicPr>
          <p:cNvPr id="10244" name="Content Placeholder 5" descr="knapsack_proble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9624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3">
            <a:extLst>
              <a:ext uri="{FF2B5EF4-FFF2-40B4-BE49-F238E27FC236}">
                <a16:creationId xmlns:a16="http://schemas.microsoft.com/office/drawing/2014/main" id="{0325B2B5-3426-874F-94E8-6F81F117E7F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45B25178-EAFD-E249-8869-93590B99FBF8}"/>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 name="Slide Number Placeholder 5">
            <a:extLst>
              <a:ext uri="{FF2B5EF4-FFF2-40B4-BE49-F238E27FC236}">
                <a16:creationId xmlns:a16="http://schemas.microsoft.com/office/drawing/2014/main" id="{C1B0687C-E5AD-D544-854A-44F7F3AC18B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688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3295747"/>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Optimize </a:t>
            </a:r>
            <a:r>
              <a:rPr lang="en-US" dirty="0" err="1"/>
              <a:t>vs</a:t>
            </a:r>
            <a:r>
              <a:rPr lang="en-US" dirty="0"/>
              <a:t> Decide</a:t>
            </a:r>
          </a:p>
        </p:txBody>
      </p:sp>
      <p:sp>
        <p:nvSpPr>
          <p:cNvPr id="3" name="Content Placeholder 2"/>
          <p:cNvSpPr>
            <a:spLocks noGrp="1"/>
          </p:cNvSpPr>
          <p:nvPr>
            <p:ph idx="1"/>
          </p:nvPr>
        </p:nvSpPr>
        <p:spPr/>
        <p:txBody>
          <a:bodyPr/>
          <a:lstStyle/>
          <a:p>
            <a:r>
              <a:rPr lang="en-US" dirty="0"/>
              <a:t>As stated, the Knapsack problem is an optimization problem.</a:t>
            </a:r>
          </a:p>
          <a:p>
            <a:r>
              <a:rPr lang="en-US" dirty="0"/>
              <a:t>We can restate as decision problem to determine if there exists a set of items , each with weight &lt; W, that reaches some fixed goal value, W.</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689</a:t>
            </a:fld>
            <a:endParaRPr lang="en-US"/>
          </a:p>
        </p:txBody>
      </p:sp>
    </p:spTree>
    <p:extLst>
      <p:ext uri="{BB962C8B-B14F-4D97-AF65-F5344CB8AC3E}">
        <p14:creationId xmlns:p14="http://schemas.microsoft.com/office/powerpoint/2010/main" val="4277791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Details of DFA</a:t>
            </a:r>
          </a:p>
        </p:txBody>
      </p:sp>
      <p:sp>
        <p:nvSpPr>
          <p:cNvPr id="71683" name="Rectangle 3"/>
          <p:cNvSpPr>
            <a:spLocks noGrp="1" noChangeArrowheads="1"/>
          </p:cNvSpPr>
          <p:nvPr>
            <p:ph idx="1"/>
          </p:nvPr>
        </p:nvSpPr>
        <p:spPr/>
        <p:txBody>
          <a:bodyPr/>
          <a:lstStyle/>
          <a:p>
            <a:pPr eaLnBrk="1" hangingPunct="1"/>
            <a:r>
              <a:rPr lang="en-US" sz="2400" dirty="0">
                <a:latin typeface="Arial" charset="0"/>
                <a:ea typeface="MS PGothic" charset="0"/>
              </a:rPr>
              <a:t>Let A = (Q,Σ,δ,q</a:t>
            </a:r>
            <a:r>
              <a:rPr lang="en-US" sz="2400" baseline="-25000" dirty="0">
                <a:latin typeface="Arial" charset="0"/>
                <a:ea typeface="MS PGothic" charset="0"/>
              </a:rPr>
              <a:t>0</a:t>
            </a:r>
            <a:r>
              <a:rPr lang="en-US" sz="2400" dirty="0">
                <a:latin typeface="Arial" charset="0"/>
                <a:ea typeface="MS PGothic" charset="0"/>
              </a:rPr>
              <a:t>,F) be an arbitrary NFA</a:t>
            </a:r>
            <a:endParaRPr lang="en-US" sz="2000" dirty="0">
              <a:latin typeface="Arial" charset="0"/>
              <a:ea typeface="MS PGothic" charset="0"/>
            </a:endParaRPr>
          </a:p>
          <a:p>
            <a:pPr eaLnBrk="1" hangingPunct="1"/>
            <a:r>
              <a:rPr lang="en-US" sz="2400" dirty="0">
                <a:latin typeface="Arial" charset="0"/>
                <a:ea typeface="MS PGothic" charset="0"/>
              </a:rPr>
              <a:t>In an abstract sense,</a:t>
            </a:r>
            <a:br>
              <a:rPr lang="en-US" sz="2400" dirty="0">
                <a:latin typeface="Arial" charset="0"/>
                <a:ea typeface="MS PGothic" charset="0"/>
              </a:rPr>
            </a:br>
            <a:r>
              <a:rPr lang="en-US" sz="2400" dirty="0">
                <a:latin typeface="Arial" charset="0"/>
                <a:ea typeface="MS PGothic" charset="0"/>
              </a:rPr>
              <a:t>A’ = (&lt;P(Q)&gt;,</a:t>
            </a:r>
            <a:r>
              <a:rPr lang="en-US" sz="2400" dirty="0" err="1">
                <a:latin typeface="Arial" charset="0"/>
                <a:ea typeface="MS PGothic" charset="0"/>
              </a:rPr>
              <a:t>Σ,δ</a:t>
            </a:r>
            <a:r>
              <a:rPr lang="en-US" sz="2400" dirty="0">
                <a:latin typeface="Arial" charset="0"/>
                <a:ea typeface="MS PGothic" charset="0"/>
              </a:rPr>
              <a:t>’,</a:t>
            </a:r>
            <a:r>
              <a:rPr lang="en-US" sz="2400" dirty="0">
                <a:latin typeface="Symbol" charset="2"/>
                <a:ea typeface="Symbol" charset="2"/>
                <a:cs typeface="Symbol" charset="2"/>
              </a:rPr>
              <a:t> &lt;l</a:t>
            </a:r>
            <a:r>
              <a:rPr lang="en-US" sz="2400" dirty="0"/>
              <a:t>-Closure</a:t>
            </a:r>
            <a:r>
              <a:rPr lang="en-US" sz="2400" dirty="0">
                <a:latin typeface="Arial" charset="0"/>
                <a:ea typeface="MS PGothic" charset="0"/>
              </a:rPr>
              <a:t>({q</a:t>
            </a:r>
            <a:r>
              <a:rPr lang="en-US" sz="2400" baseline="-25000" dirty="0">
                <a:latin typeface="Arial" charset="0"/>
                <a:ea typeface="MS PGothic" charset="0"/>
              </a:rPr>
              <a:t>0</a:t>
            </a:r>
            <a:r>
              <a:rPr lang="en-US" sz="2400" dirty="0">
                <a:latin typeface="Arial" charset="0"/>
                <a:ea typeface="MS PGothic" charset="0"/>
              </a:rPr>
              <a:t>})&gt;, F’), </a:t>
            </a:r>
            <a:br>
              <a:rPr lang="en-US" sz="2400" dirty="0">
                <a:latin typeface="Arial" charset="0"/>
                <a:ea typeface="MS PGothic" charset="0"/>
              </a:rPr>
            </a:br>
            <a:r>
              <a:rPr lang="en-US" sz="2400" dirty="0">
                <a:latin typeface="Arial" charset="0"/>
                <a:ea typeface="MS PGothic" charset="0"/>
              </a:rPr>
              <a:t>but we really don’t need so many states (2</a:t>
            </a:r>
            <a:r>
              <a:rPr lang="en-US" sz="2400" baseline="30000" dirty="0">
                <a:latin typeface="Arial" charset="0"/>
                <a:ea typeface="MS PGothic" charset="0"/>
              </a:rPr>
              <a:t>|Q|</a:t>
            </a:r>
            <a:r>
              <a:rPr lang="en-US" sz="2400" dirty="0">
                <a:latin typeface="Arial" charset="0"/>
                <a:ea typeface="MS PGothic" charset="0"/>
              </a:rPr>
              <a:t>) and we can iteratively determine those needed by starting at </a:t>
            </a:r>
            <a:r>
              <a:rPr lang="en-US" sz="2400" dirty="0">
                <a:latin typeface="Symbol" charset="2"/>
                <a:ea typeface="Symbol" charset="2"/>
                <a:cs typeface="Symbol" charset="2"/>
              </a:rPr>
              <a:t>l</a:t>
            </a:r>
            <a:r>
              <a:rPr lang="en-US" sz="2400" dirty="0"/>
              <a:t>-Closure</a:t>
            </a:r>
            <a:r>
              <a:rPr lang="en-US" sz="2400" dirty="0">
                <a:latin typeface="Arial" charset="0"/>
                <a:ea typeface="MS PGothic" charset="0"/>
              </a:rPr>
              <a:t>({q</a:t>
            </a:r>
            <a:r>
              <a:rPr lang="en-US" sz="2400" baseline="-25000" dirty="0">
                <a:latin typeface="Arial" charset="0"/>
                <a:ea typeface="MS PGothic" charset="0"/>
              </a:rPr>
              <a:t>0</a:t>
            </a:r>
            <a:r>
              <a:rPr lang="en-US" sz="2400" dirty="0">
                <a:latin typeface="Arial" charset="0"/>
                <a:ea typeface="MS PGothic" charset="0"/>
              </a:rPr>
              <a:t>}) and keeping only states reachable from here</a:t>
            </a:r>
          </a:p>
          <a:p>
            <a:pPr eaLnBrk="1" hangingPunct="1"/>
            <a:r>
              <a:rPr lang="en-US" sz="2400" dirty="0">
                <a:latin typeface="Arial" charset="0"/>
                <a:ea typeface="MS PGothic" charset="0"/>
              </a:rPr>
              <a:t>Define </a:t>
            </a:r>
            <a:r>
              <a:rPr lang="en-US" sz="2400" dirty="0" err="1">
                <a:latin typeface="Arial" charset="0"/>
                <a:ea typeface="MS PGothic" charset="0"/>
              </a:rPr>
              <a:t>δ</a:t>
            </a:r>
            <a:r>
              <a:rPr lang="en-US" sz="2400" dirty="0">
                <a:latin typeface="Arial" charset="0"/>
                <a:ea typeface="MS PGothic" charset="0"/>
              </a:rPr>
              <a:t>’(&lt;S&gt;,a) = &lt;</a:t>
            </a:r>
            <a:r>
              <a:rPr lang="en-US" sz="2400" dirty="0">
                <a:latin typeface="Symbol" charset="2"/>
                <a:ea typeface="Symbol" charset="2"/>
                <a:cs typeface="Symbol" charset="2"/>
              </a:rPr>
              <a:t>l</a:t>
            </a:r>
            <a:r>
              <a:rPr lang="en-US" sz="2400" dirty="0"/>
              <a:t>-Closure</a:t>
            </a:r>
            <a:r>
              <a:rPr lang="en-US" sz="2400" dirty="0">
                <a:latin typeface="Arial" charset="0"/>
                <a:ea typeface="MS PGothic" charset="0"/>
              </a:rPr>
              <a:t>(</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S,a</a:t>
            </a:r>
            <a:r>
              <a:rPr lang="en-US" sz="2400" dirty="0">
                <a:latin typeface="Arial" charset="0"/>
                <a:ea typeface="MS PGothic" charset="0"/>
              </a:rPr>
              <a:t>))&gt; = </a:t>
            </a:r>
            <a:br>
              <a:rPr lang="en-US" sz="2400" dirty="0">
                <a:latin typeface="Arial" charset="0"/>
                <a:ea typeface="MS PGothic" charset="0"/>
              </a:rPr>
            </a:br>
            <a:r>
              <a:rPr lang="en-US" sz="2400" dirty="0">
                <a:latin typeface="Arial" charset="0"/>
                <a:ea typeface="MS PGothic" charset="0"/>
              </a:rPr>
              <a:t>&lt;∪</a:t>
            </a:r>
            <a:r>
              <a:rPr lang="en-US" sz="2400" baseline="-25000" dirty="0" err="1">
                <a:latin typeface="Arial" charset="0"/>
                <a:ea typeface="MS PGothic" charset="0"/>
              </a:rPr>
              <a:t>q∈S</a:t>
            </a:r>
            <a:r>
              <a:rPr lang="en-US" sz="2400" baseline="-25000" dirty="0">
                <a:latin typeface="Arial" charset="0"/>
                <a:ea typeface="MS PGothic" charset="0"/>
              </a:rPr>
              <a:t> </a:t>
            </a:r>
            <a:r>
              <a:rPr lang="en-US" sz="2400" dirty="0">
                <a:latin typeface="Symbol" charset="2"/>
                <a:ea typeface="Symbol" charset="2"/>
                <a:cs typeface="Symbol" charset="2"/>
              </a:rPr>
              <a:t>l</a:t>
            </a:r>
            <a:r>
              <a:rPr lang="en-US" sz="2400" dirty="0"/>
              <a:t>-Closure</a:t>
            </a:r>
            <a:r>
              <a:rPr lang="en-US" sz="2400" dirty="0">
                <a:latin typeface="Arial" charset="0"/>
                <a:ea typeface="MS PGothic" charset="0"/>
              </a:rPr>
              <a:t>(</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&gt;, where </a:t>
            </a:r>
            <a:r>
              <a:rPr lang="en-US" sz="2400" dirty="0" err="1">
                <a:latin typeface="Arial" charset="0"/>
                <a:ea typeface="MS PGothic" charset="0"/>
              </a:rPr>
              <a:t>a∈Σ</a:t>
            </a:r>
            <a:r>
              <a:rPr lang="en-US" sz="2400" dirty="0">
                <a:latin typeface="Arial" charset="0"/>
                <a:ea typeface="MS PGothic" charset="0"/>
              </a:rPr>
              <a:t>, S ∈ P(Q)</a:t>
            </a:r>
          </a:p>
          <a:p>
            <a:pPr eaLnBrk="1" hangingPunct="1"/>
            <a:r>
              <a:rPr lang="en-US" sz="2400" dirty="0">
                <a:latin typeface="Arial" charset="0"/>
                <a:ea typeface="MS PGothic" charset="0"/>
              </a:rPr>
              <a:t>F’ = {&lt;S&gt; ∈ &lt;P(Q)&gt; | (S ∩ F) ≠ </a:t>
            </a:r>
            <a:r>
              <a:rPr lang="en-US" sz="2400" dirty="0" err="1">
                <a:ea typeface="ＭＳ Ｐゴシック" pitchFamily="-111" charset="-128"/>
                <a:cs typeface="ＭＳ Ｐゴシック" pitchFamily="-111" charset="-128"/>
              </a:rPr>
              <a:t>Ø</a:t>
            </a:r>
            <a:r>
              <a:rPr lang="en-US" sz="2400" dirty="0">
                <a:latin typeface="Arial" charset="0"/>
                <a:ea typeface="MS PGothic" charset="0"/>
              </a:rPr>
              <a:t> }</a:t>
            </a:r>
          </a:p>
          <a:p>
            <a:pPr eaLnBrk="1" hangingPunct="1"/>
            <a:endParaRPr lang="en-US" sz="2400" dirty="0">
              <a:latin typeface="Arial" charset="0"/>
              <a:ea typeface="MS PGothic" charset="0"/>
            </a:endParaRPr>
          </a:p>
          <a:p>
            <a:pPr eaLnBrk="1" hangingPunct="1"/>
            <a:endParaRPr lang="en-US" sz="2400" dirty="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57AC52-0323-0C42-9779-829FC1B0D1AA}" type="datetime1">
              <a:rPr lang="en-US" smtClean="0"/>
              <a:t>4/7/19</a:t>
            </a:fld>
            <a:endParaRPr lang="en-US"/>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69</a:t>
            </a:fld>
            <a:endParaRPr lang="en-US"/>
          </a:p>
        </p:txBody>
      </p:sp>
      <p:sp>
        <p:nvSpPr>
          <p:cNvPr id="7" name="Footer Placeholder 4">
            <a:extLst>
              <a:ext uri="{FF2B5EF4-FFF2-40B4-BE49-F238E27FC236}">
                <a16:creationId xmlns:a16="http://schemas.microsoft.com/office/drawing/2014/main" id="{6972B02C-100D-984C-8344-6017D9EE9ED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040345128"/>
      </p:ext>
    </p:extLst>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and </a:t>
            </a:r>
            <a:r>
              <a:rPr lang="en-US" dirty="0" err="1"/>
              <a:t>SubsetSum</a:t>
            </a:r>
            <a:endParaRPr lang="en-US" dirty="0"/>
          </a:p>
        </p:txBody>
      </p:sp>
      <p:sp>
        <p:nvSpPr>
          <p:cNvPr id="3" name="Content Placeholder 2"/>
          <p:cNvSpPr>
            <a:spLocks noGrp="1"/>
          </p:cNvSpPr>
          <p:nvPr>
            <p:ph idx="1"/>
          </p:nvPr>
        </p:nvSpPr>
        <p:spPr/>
        <p:txBody>
          <a:bodyPr/>
          <a:lstStyle/>
          <a:p>
            <a:r>
              <a:rPr lang="en-US" sz="2800" dirty="0"/>
              <a:t>Let v</a:t>
            </a:r>
            <a:r>
              <a:rPr lang="en-US" sz="2800" baseline="-25000" dirty="0"/>
              <a:t>i</a:t>
            </a:r>
            <a:r>
              <a:rPr lang="en-US" sz="2800" dirty="0"/>
              <a:t> = </a:t>
            </a:r>
            <a:r>
              <a:rPr lang="en-US" sz="2800" dirty="0" err="1"/>
              <a:t>w</a:t>
            </a:r>
            <a:r>
              <a:rPr lang="en-US" sz="2800" baseline="-25000" dirty="0" err="1"/>
              <a:t>i</a:t>
            </a:r>
            <a:r>
              <a:rPr lang="en-US" sz="2800" dirty="0"/>
              <a:t> for each item I</a:t>
            </a:r>
            <a:r>
              <a:rPr lang="en-US" sz="2800" baseline="-25000" dirty="0"/>
              <a:t>i</a:t>
            </a:r>
            <a:r>
              <a:rPr lang="en-US" sz="2800" dirty="0"/>
              <a:t>.</a:t>
            </a:r>
          </a:p>
          <a:p>
            <a:r>
              <a:rPr lang="en-US" sz="2800" dirty="0"/>
              <a:t>By doing so, the value is maximized when the Knapsack is filled as close to capacity.</a:t>
            </a:r>
          </a:p>
          <a:p>
            <a:r>
              <a:rPr lang="en-US" sz="2800" dirty="0"/>
              <a:t>The related decision problem is to determine if we can attain capacity (W).</a:t>
            </a:r>
          </a:p>
          <a:p>
            <a:r>
              <a:rPr lang="en-US" sz="2800" dirty="0"/>
              <a:t>Clearly then, given an instance of the </a:t>
            </a:r>
            <a:r>
              <a:rPr lang="en-US" sz="2800" dirty="0" err="1"/>
              <a:t>SubsetSum</a:t>
            </a:r>
            <a:r>
              <a:rPr lang="en-US" sz="2800" dirty="0"/>
              <a:t> problem, we can create an instance of the Knapsack decision problem problem, such that we reach the goal sum, G, </a:t>
            </a:r>
            <a:r>
              <a:rPr lang="en-US" sz="2800" dirty="0" err="1"/>
              <a:t>iff</a:t>
            </a:r>
            <a:r>
              <a:rPr lang="en-US" sz="2800" dirty="0"/>
              <a:t> we can attain a Knapsack value of G.  </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dirty="0"/>
          </a:p>
        </p:txBody>
      </p:sp>
      <p:sp>
        <p:nvSpPr>
          <p:cNvPr id="5" name="Footer Placeholder 4"/>
          <p:cNvSpPr>
            <a:spLocks noGrp="1"/>
          </p:cNvSpPr>
          <p:nvPr>
            <p:ph type="ftr" sz="quarter" idx="11"/>
          </p:nvPr>
        </p:nvSpPr>
        <p:spPr/>
        <p:txBody>
          <a:bodyPr/>
          <a:lstStyle/>
          <a:p>
            <a:pPr>
              <a:defRPr/>
            </a:pPr>
            <a:r>
              <a:rPr lang="en-US" dirty="0"/>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690</a:t>
            </a:fld>
            <a:endParaRPr lang="en-US" dirty="0"/>
          </a:p>
        </p:txBody>
      </p:sp>
    </p:spTree>
    <p:extLst>
      <p:ext uri="{BB962C8B-B14F-4D97-AF65-F5344CB8AC3E}">
        <p14:creationId xmlns:p14="http://schemas.microsoft.com/office/powerpoint/2010/main" val="581283026"/>
      </p:ext>
    </p:extLst>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Decision Problem</a:t>
            </a:r>
          </a:p>
        </p:txBody>
      </p:sp>
      <p:sp>
        <p:nvSpPr>
          <p:cNvPr id="3" name="Content Placeholder 2"/>
          <p:cNvSpPr>
            <a:spLocks noGrp="1"/>
          </p:cNvSpPr>
          <p:nvPr>
            <p:ph idx="1"/>
          </p:nvPr>
        </p:nvSpPr>
        <p:spPr/>
        <p:txBody>
          <a:bodyPr/>
          <a:lstStyle/>
          <a:p>
            <a:r>
              <a:rPr lang="en-US" dirty="0"/>
              <a:t>The reduction from </a:t>
            </a:r>
            <a:r>
              <a:rPr lang="en-US" dirty="0" err="1"/>
              <a:t>SubsetSum</a:t>
            </a:r>
            <a:r>
              <a:rPr lang="en-US" dirty="0"/>
              <a:t> shows that the Knapsack decision problem is at least as hard as </a:t>
            </a:r>
            <a:r>
              <a:rPr lang="en-US" dirty="0" err="1"/>
              <a:t>SubsetSum</a:t>
            </a:r>
            <a:r>
              <a:rPr lang="en-US" dirty="0"/>
              <a:t>, so it is NP-Complete if it is in NP.</a:t>
            </a:r>
          </a:p>
          <a:p>
            <a:r>
              <a:rPr lang="en-US" dirty="0"/>
              <a:t>Think about whether or not it is in NP.</a:t>
            </a:r>
          </a:p>
          <a:p>
            <a:r>
              <a:rPr lang="en-US" dirty="0"/>
              <a:t>Now, think about optimization problem. </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691</a:t>
            </a:fld>
            <a:endParaRPr lang="en-US"/>
          </a:p>
        </p:txBody>
      </p:sp>
    </p:spTree>
    <p:extLst>
      <p:ext uri="{BB962C8B-B14F-4D97-AF65-F5344CB8AC3E}">
        <p14:creationId xmlns:p14="http://schemas.microsoft.com/office/powerpoint/2010/main" val="1306876435"/>
      </p:ext>
    </p:extLst>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Bin Packing</a:t>
            </a:r>
          </a:p>
        </p:txBody>
      </p:sp>
      <p:sp>
        <p:nvSpPr>
          <p:cNvPr id="3" name="Content Placeholder 2"/>
          <p:cNvSpPr>
            <a:spLocks noGrp="1"/>
          </p:cNvSpPr>
          <p:nvPr>
            <p:ph idx="1"/>
          </p:nvPr>
        </p:nvSpPr>
        <p:spPr/>
        <p:txBody>
          <a:bodyPr/>
          <a:lstStyle/>
          <a:p>
            <a:r>
              <a:rPr lang="en-US" sz="2800" dirty="0"/>
              <a:t>Have a bin capacity of B.</a:t>
            </a:r>
          </a:p>
          <a:p>
            <a:r>
              <a:rPr lang="en-US" sz="2800" dirty="0"/>
              <a:t>Have item set </a:t>
            </a:r>
            <a:r>
              <a:rPr lang="en-US" sz="2800" b="1" dirty="0">
                <a:ea typeface="ＭＳ Ｐゴシック" pitchFamily="-111" charset="-128"/>
                <a:cs typeface="ＭＳ Ｐゴシック" pitchFamily="-111" charset="-128"/>
              </a:rPr>
              <a:t>S = {s</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s</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s</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a:t>
            </a:r>
            <a:endParaRPr lang="en-US" sz="2800" dirty="0"/>
          </a:p>
          <a:p>
            <a:r>
              <a:rPr lang="en-US" sz="2800" dirty="0"/>
              <a:t>Use all items in </a:t>
            </a:r>
            <a:r>
              <a:rPr lang="en-US" sz="2800" b="1" dirty="0"/>
              <a:t>S</a:t>
            </a:r>
            <a:r>
              <a:rPr lang="en-US" sz="2800" dirty="0"/>
              <a:t>, minimizing the number of bins, while adhering to the constraint that any such subset must sum to </a:t>
            </a:r>
            <a:r>
              <a:rPr lang="en-US" sz="2800" b="1" dirty="0"/>
              <a:t>B</a:t>
            </a:r>
            <a:r>
              <a:rPr lang="en-US" sz="2800" dirty="0"/>
              <a:t> or less.</a:t>
            </a:r>
          </a:p>
          <a:p>
            <a:r>
              <a:rPr lang="en-US" sz="2800" dirty="0"/>
              <a:t>This is similar to the processor scheduling problem without constraints, except we optimize on number of processors, not finishing time for all tasks. It is NP-Hard (WHY?)</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692</a:t>
            </a:fld>
            <a:endParaRPr lang="en-US"/>
          </a:p>
        </p:txBody>
      </p:sp>
    </p:spTree>
    <p:extLst>
      <p:ext uri="{BB962C8B-B14F-4D97-AF65-F5344CB8AC3E}">
        <p14:creationId xmlns:p14="http://schemas.microsoft.com/office/powerpoint/2010/main" val="1356478418"/>
      </p:ext>
    </p:extLst>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11267" name="Content Placeholder 2"/>
          <p:cNvSpPr>
            <a:spLocks noGrp="1"/>
          </p:cNvSpPr>
          <p:nvPr>
            <p:ph idx="1"/>
          </p:nvPr>
        </p:nvSpPr>
        <p:spPr/>
        <p:txBody>
          <a:bodyPr/>
          <a:lstStyle/>
          <a:p>
            <a:r>
              <a:rPr lang="en-US" dirty="0"/>
              <a:t>Brute Force</a:t>
            </a:r>
          </a:p>
          <a:p>
            <a:pPr lvl="1"/>
            <a:r>
              <a:rPr lang="en-US" dirty="0"/>
              <a:t>The naïve way to solve the 0-1 Knapsack problem is to cycle through all 2</a:t>
            </a:r>
            <a:r>
              <a:rPr lang="en-US" baseline="30000" dirty="0"/>
              <a:t>n</a:t>
            </a:r>
            <a:r>
              <a:rPr lang="en-US" dirty="0"/>
              <a:t> subsets of the n items and pick the subset with a legal weight that maximizes the value of the knapsack.</a:t>
            </a:r>
            <a:endParaRPr lang="en-US" baseline="30000" dirty="0"/>
          </a:p>
          <a:p>
            <a:pPr lvl="1"/>
            <a:r>
              <a:rPr lang="en-US" dirty="0"/>
              <a:t> We can come up with a dynamic programming algorithm that is USUALLY faster than this brute force technique.</a:t>
            </a:r>
          </a:p>
        </p:txBody>
      </p:sp>
      <p:sp>
        <p:nvSpPr>
          <p:cNvPr id="4" name="Date Placeholder 3">
            <a:extLst>
              <a:ext uri="{FF2B5EF4-FFF2-40B4-BE49-F238E27FC236}">
                <a16:creationId xmlns:a16="http://schemas.microsoft.com/office/drawing/2014/main" id="{6A6F7524-9BE9-DA4E-855D-E36FA47312C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A0832C1-9DAF-5246-9F01-4AAFD55011AF}"/>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42AE84D1-08B7-0F49-8A1C-57D2A1E4FE1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693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20016190"/>
      </p:ext>
    </p:extLst>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lstStyle/>
          <a:p>
            <a:pPr>
              <a:defRPr/>
            </a:pPr>
            <a:r>
              <a:rPr lang="en-US" dirty="0"/>
              <a:t>Knapsack 0-1 Problem</a:t>
            </a:r>
          </a:p>
        </p:txBody>
      </p:sp>
      <p:sp>
        <p:nvSpPr>
          <p:cNvPr id="3" name="Content Placeholder 2"/>
          <p:cNvSpPr>
            <a:spLocks noGrp="1"/>
          </p:cNvSpPr>
          <p:nvPr>
            <p:ph idx="1"/>
          </p:nvPr>
        </p:nvSpPr>
        <p:spPr>
          <a:xfrm>
            <a:off x="838200" y="1295400"/>
            <a:ext cx="8305800" cy="5562600"/>
          </a:xfrm>
        </p:spPr>
        <p:txBody>
          <a:bodyPr>
            <a:normAutofit/>
          </a:bodyPr>
          <a:lstStyle/>
          <a:p>
            <a:pPr>
              <a:buFont typeface="Wingdings 2" pitchFamily="18" charset="2"/>
              <a:buChar char=""/>
              <a:defRPr/>
            </a:pPr>
            <a:r>
              <a:rPr lang="en-US" sz="2800" dirty="0"/>
              <a:t>We are going to solve the problem in terms of sub-problems.</a:t>
            </a:r>
          </a:p>
          <a:p>
            <a:pPr>
              <a:buFont typeface="Wingdings 2" pitchFamily="18" charset="2"/>
              <a:buChar char=""/>
              <a:defRPr/>
            </a:pPr>
            <a:r>
              <a:rPr lang="en-US" sz="2800" dirty="0"/>
              <a:t>Our first attempt might be to characterize a sub-problem as follows:</a:t>
            </a:r>
          </a:p>
          <a:p>
            <a:pPr lvl="1">
              <a:buFont typeface="Verdana" pitchFamily="34" charset="0"/>
              <a:buChar char="◦"/>
              <a:defRPr/>
            </a:pPr>
            <a:r>
              <a:rPr lang="en-US" sz="2400" dirty="0">
                <a:latin typeface="Times New Roman" pitchFamily="18" charset="0"/>
                <a:cs typeface="Times New Roman" pitchFamily="18" charset="0"/>
              </a:rPr>
              <a:t>Let </a:t>
            </a:r>
            <a:r>
              <a:rPr lang="en-US" sz="2400" dirty="0" err="1">
                <a:latin typeface="Times New Roman" pitchFamily="18" charset="0"/>
                <a:cs typeface="Times New Roman" pitchFamily="18" charset="0"/>
              </a:rPr>
              <a:t>S</a:t>
            </a:r>
            <a:r>
              <a:rPr lang="en-US" sz="2400" baseline="-25000" dirty="0" err="1">
                <a:latin typeface="Times New Roman" pitchFamily="18" charset="0"/>
                <a:cs typeface="Times New Roman" pitchFamily="18" charset="0"/>
              </a:rPr>
              <a:t>k</a:t>
            </a:r>
            <a:r>
              <a:rPr lang="en-US" sz="2400" dirty="0">
                <a:latin typeface="Times New Roman" pitchFamily="18" charset="0"/>
                <a:cs typeface="Times New Roman" pitchFamily="18" charset="0"/>
              </a:rPr>
              <a:t> be the optimal subset of elements from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{I</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 I</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I</a:t>
            </a:r>
            <a:r>
              <a:rPr lang="en-US" sz="2400" baseline="-25000" dirty="0" err="1">
                <a:latin typeface="Times New Roman" pitchFamily="18" charset="0"/>
                <a:cs typeface="Times New Roman" pitchFamily="18" charset="0"/>
              </a:rPr>
              <a:t>k</a:t>
            </a:r>
            <a:r>
              <a:rPr lang="en-US" sz="2400" dirty="0">
                <a:latin typeface="Times New Roman" pitchFamily="18" charset="0"/>
                <a:cs typeface="Times New Roman" pitchFamily="18" charset="0"/>
              </a:rPr>
              <a:t>}.  </a:t>
            </a:r>
          </a:p>
          <a:p>
            <a:pPr lvl="2">
              <a:buFont typeface="Wingdings 2" pitchFamily="18" charset="2"/>
              <a:buChar char=""/>
              <a:defRPr/>
            </a:pPr>
            <a:r>
              <a:rPr lang="en-US" sz="2000" dirty="0"/>
              <a:t>What we find is that the optimal subset from the elements </a:t>
            </a:r>
            <a:r>
              <a:rPr lang="en-US" sz="2000" dirty="0">
                <a:latin typeface="Times New Roman" pitchFamily="18" charset="0"/>
                <a:cs typeface="Times New Roman" pitchFamily="18" charset="0"/>
              </a:rPr>
              <a:t>{I</a:t>
            </a:r>
            <a:r>
              <a:rPr lang="en-US" sz="2000" baseline="-25000" dirty="0">
                <a:latin typeface="Times New Roman" pitchFamily="18" charset="0"/>
                <a:cs typeface="Times New Roman" pitchFamily="18" charset="0"/>
              </a:rPr>
              <a:t>0</a:t>
            </a:r>
            <a:r>
              <a:rPr lang="en-US" sz="2000" dirty="0">
                <a:latin typeface="Times New Roman" pitchFamily="18" charset="0"/>
                <a:cs typeface="Times New Roman" pitchFamily="18" charset="0"/>
              </a:rPr>
              <a:t>, I</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 I</a:t>
            </a:r>
            <a:r>
              <a:rPr lang="en-US" sz="2000" baseline="-25000" dirty="0">
                <a:latin typeface="Times New Roman" pitchFamily="18" charset="0"/>
                <a:cs typeface="Times New Roman" pitchFamily="18" charset="0"/>
              </a:rPr>
              <a:t>k+1</a:t>
            </a:r>
            <a:r>
              <a:rPr lang="en-US" sz="2000" dirty="0">
                <a:latin typeface="Times New Roman" pitchFamily="18" charset="0"/>
                <a:cs typeface="Times New Roman" pitchFamily="18" charset="0"/>
              </a:rPr>
              <a:t>}</a:t>
            </a:r>
            <a:r>
              <a:rPr lang="en-US" sz="2000" dirty="0"/>
              <a:t> may not correspond to the optimal subset of elements from </a:t>
            </a:r>
            <a:r>
              <a:rPr lang="en-US" sz="2000" dirty="0">
                <a:latin typeface="Times New Roman" pitchFamily="18" charset="0"/>
                <a:cs typeface="Times New Roman" pitchFamily="18" charset="0"/>
              </a:rPr>
              <a:t>{I</a:t>
            </a:r>
            <a:r>
              <a:rPr lang="en-US" sz="2000" baseline="-25000" dirty="0">
                <a:latin typeface="Times New Roman" pitchFamily="18" charset="0"/>
                <a:cs typeface="Times New Roman" pitchFamily="18" charset="0"/>
              </a:rPr>
              <a:t>0</a:t>
            </a:r>
            <a:r>
              <a:rPr lang="en-US" sz="2000" dirty="0">
                <a:latin typeface="Times New Roman" pitchFamily="18" charset="0"/>
                <a:cs typeface="Times New Roman" pitchFamily="18" charset="0"/>
              </a:rPr>
              <a:t>, I</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I</a:t>
            </a:r>
            <a:r>
              <a:rPr lang="en-US" sz="2000" baseline="-25000" dirty="0" err="1">
                <a:latin typeface="Times New Roman" pitchFamily="18" charset="0"/>
                <a:cs typeface="Times New Roman" pitchFamily="18" charset="0"/>
              </a:rPr>
              <a:t>k</a:t>
            </a:r>
            <a:r>
              <a:rPr lang="en-US" sz="2000" dirty="0">
                <a:latin typeface="Times New Roman" pitchFamily="18" charset="0"/>
                <a:cs typeface="Times New Roman" pitchFamily="18" charset="0"/>
              </a:rPr>
              <a:t>} </a:t>
            </a:r>
            <a:r>
              <a:rPr lang="en-US" sz="2000" dirty="0"/>
              <a:t>in any regular pattern.</a:t>
            </a:r>
          </a:p>
          <a:p>
            <a:pPr lvl="1">
              <a:buFont typeface="Verdana" pitchFamily="34" charset="0"/>
              <a:buChar char="◦"/>
              <a:defRPr/>
            </a:pPr>
            <a:r>
              <a:rPr lang="en-US" sz="2400" dirty="0"/>
              <a:t>Basically, the solution to the optimization problem for </a:t>
            </a:r>
            <a:r>
              <a:rPr lang="en-US" sz="2400" dirty="0">
                <a:latin typeface="Times New Roman" pitchFamily="18" charset="0"/>
                <a:cs typeface="Times New Roman" pitchFamily="18" charset="0"/>
              </a:rPr>
              <a:t>S</a:t>
            </a:r>
            <a:r>
              <a:rPr lang="en-US" sz="2400" baseline="-25000" dirty="0">
                <a:latin typeface="Times New Roman" pitchFamily="18" charset="0"/>
                <a:cs typeface="Times New Roman" pitchFamily="18" charset="0"/>
              </a:rPr>
              <a:t>k+1</a:t>
            </a:r>
            <a:r>
              <a:rPr lang="en-US" sz="2400" dirty="0"/>
              <a:t> might NOT contain the optimal solution from problem </a:t>
            </a:r>
            <a:r>
              <a:rPr lang="en-US" sz="2400" dirty="0">
                <a:latin typeface="Times New Roman" pitchFamily="18" charset="0"/>
                <a:cs typeface="Times New Roman" pitchFamily="18" charset="0"/>
              </a:rPr>
              <a:t>S</a:t>
            </a:r>
            <a:r>
              <a:rPr lang="en-US" sz="2400" baseline="-25000" dirty="0">
                <a:latin typeface="Times New Roman" pitchFamily="18" charset="0"/>
                <a:cs typeface="Times New Roman" pitchFamily="18" charset="0"/>
              </a:rPr>
              <a:t>k</a:t>
            </a:r>
            <a:r>
              <a:rPr lang="en-US" sz="2400" dirty="0"/>
              <a:t>.</a:t>
            </a:r>
          </a:p>
        </p:txBody>
      </p:sp>
      <p:sp>
        <p:nvSpPr>
          <p:cNvPr id="4" name="Date Placeholder 3">
            <a:extLst>
              <a:ext uri="{FF2B5EF4-FFF2-40B4-BE49-F238E27FC236}">
                <a16:creationId xmlns:a16="http://schemas.microsoft.com/office/drawing/2014/main" id="{2EF9781F-E14E-2047-8151-B1356A83239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9B5B846-E73F-4C43-9943-C0F484E2548D}"/>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9EC3EFD0-5BEA-9B49-829F-814B455D841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694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80469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650" y="0"/>
            <a:ext cx="7499350" cy="609600"/>
          </a:xfrm>
        </p:spPr>
        <p:txBody>
          <a:bodyPr>
            <a:normAutofit fontScale="90000"/>
          </a:bodyPr>
          <a:lstStyle/>
          <a:p>
            <a:pPr>
              <a:defRPr/>
            </a:pPr>
            <a:r>
              <a:rPr lang="en-US" dirty="0"/>
              <a:t>Knapsack 0-1 Problem</a:t>
            </a:r>
          </a:p>
        </p:txBody>
      </p:sp>
      <p:sp>
        <p:nvSpPr>
          <p:cNvPr id="3" name="Content Placeholder 2"/>
          <p:cNvSpPr>
            <a:spLocks noGrp="1"/>
          </p:cNvSpPr>
          <p:nvPr>
            <p:ph idx="1"/>
          </p:nvPr>
        </p:nvSpPr>
        <p:spPr>
          <a:xfrm>
            <a:off x="914400" y="762000"/>
            <a:ext cx="8229600" cy="6096000"/>
          </a:xfrm>
        </p:spPr>
        <p:txBody>
          <a:bodyPr>
            <a:normAutofit/>
          </a:bodyPr>
          <a:lstStyle/>
          <a:p>
            <a:pPr>
              <a:buFont typeface="Wingdings 2" pitchFamily="18" charset="2"/>
              <a:buChar char=""/>
              <a:defRPr/>
            </a:pPr>
            <a:r>
              <a:rPr lang="en-US" sz="2400" dirty="0"/>
              <a:t>Let’s illustrate that point with an example:</a:t>
            </a:r>
          </a:p>
          <a:p>
            <a:pPr>
              <a:buFont typeface="Wingdings 2" pitchFamily="18" charset="2"/>
              <a:buNone/>
              <a:defRPr/>
            </a:pPr>
            <a:r>
              <a:rPr lang="en-US" sz="1800" b="1" u="sng" dirty="0"/>
              <a:t>		Item			Weight			Value</a:t>
            </a:r>
            <a:endParaRPr lang="en-US" sz="1800" u="sng" dirty="0"/>
          </a:p>
          <a:p>
            <a:pPr>
              <a:buFont typeface="Wingdings 2" pitchFamily="18" charset="2"/>
              <a:buNone/>
              <a:defRPr/>
            </a:pPr>
            <a:r>
              <a:rPr lang="en-US" sz="1800" b="1" dirty="0"/>
              <a:t>		I</a:t>
            </a:r>
            <a:r>
              <a:rPr lang="en-US" sz="1800" b="1" baseline="-25000" dirty="0"/>
              <a:t>0</a:t>
            </a:r>
            <a:r>
              <a:rPr lang="en-US" sz="1800" b="1" dirty="0"/>
              <a:t>			 3			10</a:t>
            </a:r>
            <a:endParaRPr lang="en-US" sz="1800" dirty="0"/>
          </a:p>
          <a:p>
            <a:pPr>
              <a:buFont typeface="Wingdings 2" pitchFamily="18" charset="2"/>
              <a:buNone/>
              <a:defRPr/>
            </a:pPr>
            <a:r>
              <a:rPr lang="en-US" sz="1800" b="1" dirty="0"/>
              <a:t>		I</a:t>
            </a:r>
            <a:r>
              <a:rPr lang="en-US" sz="1800" b="1" baseline="-25000" dirty="0"/>
              <a:t>1</a:t>
            </a:r>
            <a:r>
              <a:rPr lang="en-US" sz="1800" b="1" dirty="0"/>
              <a:t>			 8			 4</a:t>
            </a:r>
            <a:endParaRPr lang="en-US" sz="1800" dirty="0"/>
          </a:p>
          <a:p>
            <a:pPr>
              <a:buFont typeface="Wingdings 2" pitchFamily="18" charset="2"/>
              <a:buNone/>
              <a:defRPr/>
            </a:pPr>
            <a:r>
              <a:rPr lang="en-US" sz="1800" b="1" dirty="0"/>
              <a:t>		I</a:t>
            </a:r>
            <a:r>
              <a:rPr lang="en-US" sz="1800" b="1" baseline="-25000" dirty="0"/>
              <a:t>2</a:t>
            </a:r>
            <a:r>
              <a:rPr lang="en-US" sz="1800" b="1" dirty="0"/>
              <a:t>			 9			 9</a:t>
            </a:r>
            <a:endParaRPr lang="en-US" sz="1800" dirty="0"/>
          </a:p>
          <a:p>
            <a:pPr>
              <a:buFont typeface="Wingdings 2" pitchFamily="18" charset="2"/>
              <a:buNone/>
              <a:defRPr/>
            </a:pPr>
            <a:r>
              <a:rPr lang="en-US" sz="1800" b="1" dirty="0"/>
              <a:t>		I</a:t>
            </a:r>
            <a:r>
              <a:rPr lang="en-US" sz="1800" b="1" baseline="-25000" dirty="0"/>
              <a:t>3</a:t>
            </a:r>
            <a:r>
              <a:rPr lang="en-US" sz="1800" b="1" dirty="0"/>
              <a:t>			 8			11</a:t>
            </a:r>
          </a:p>
          <a:p>
            <a:pPr>
              <a:buFont typeface="Wingdings 2" pitchFamily="18" charset="2"/>
              <a:buNone/>
              <a:defRPr/>
            </a:pPr>
            <a:endParaRPr lang="en-US" sz="1800" dirty="0"/>
          </a:p>
          <a:p>
            <a:pPr>
              <a:buFont typeface="Wingdings 2" pitchFamily="18" charset="2"/>
              <a:buChar char=""/>
              <a:defRPr/>
            </a:pPr>
            <a:r>
              <a:rPr lang="en-US" sz="2000" b="1" u="sng" dirty="0"/>
              <a:t>The maximum weight the knapsack can hold is 20.</a:t>
            </a:r>
          </a:p>
          <a:p>
            <a:pPr>
              <a:buFont typeface="Wingdings 2" pitchFamily="18" charset="2"/>
              <a:buChar char=""/>
              <a:defRPr/>
            </a:pPr>
            <a:endParaRPr lang="en-US" sz="2400" dirty="0"/>
          </a:p>
          <a:p>
            <a:pPr>
              <a:buFont typeface="Wingdings 2" pitchFamily="18" charset="2"/>
              <a:buChar char=""/>
              <a:defRPr/>
            </a:pPr>
            <a:r>
              <a:rPr lang="en-US" sz="2400" dirty="0"/>
              <a:t>The best set of items from {I</a:t>
            </a:r>
            <a:r>
              <a:rPr lang="en-US" sz="2400" baseline="-25000" dirty="0"/>
              <a:t>0</a:t>
            </a:r>
            <a:r>
              <a:rPr lang="en-US" sz="2400" dirty="0"/>
              <a:t>, I</a:t>
            </a:r>
            <a:r>
              <a:rPr lang="en-US" sz="2400" baseline="-25000" dirty="0"/>
              <a:t>1</a:t>
            </a:r>
            <a:r>
              <a:rPr lang="en-US" sz="2400" dirty="0"/>
              <a:t>, I</a:t>
            </a:r>
            <a:r>
              <a:rPr lang="en-US" sz="2400" baseline="-25000" dirty="0"/>
              <a:t>2</a:t>
            </a:r>
            <a:r>
              <a:rPr lang="en-US" sz="2400" dirty="0"/>
              <a:t>} is {I</a:t>
            </a:r>
            <a:r>
              <a:rPr lang="en-US" sz="2400" baseline="-25000" dirty="0"/>
              <a:t>0</a:t>
            </a:r>
            <a:r>
              <a:rPr lang="en-US" sz="2400" dirty="0"/>
              <a:t>, I</a:t>
            </a:r>
            <a:r>
              <a:rPr lang="en-US" sz="2400" baseline="-25000" dirty="0"/>
              <a:t>1</a:t>
            </a:r>
            <a:r>
              <a:rPr lang="en-US" sz="2400" dirty="0"/>
              <a:t>, I</a:t>
            </a:r>
            <a:r>
              <a:rPr lang="en-US" sz="2400" baseline="-25000" dirty="0"/>
              <a:t>2</a:t>
            </a:r>
            <a:r>
              <a:rPr lang="en-US" sz="2400" dirty="0"/>
              <a:t>}  </a:t>
            </a:r>
          </a:p>
          <a:p>
            <a:pPr>
              <a:buFont typeface="Wingdings 2" pitchFamily="18" charset="2"/>
              <a:buChar char=""/>
              <a:defRPr/>
            </a:pPr>
            <a:r>
              <a:rPr lang="en-US" sz="2400" dirty="0"/>
              <a:t>BUT the best set of items from {I</a:t>
            </a:r>
            <a:r>
              <a:rPr lang="en-US" sz="2400" baseline="-25000" dirty="0"/>
              <a:t>0</a:t>
            </a:r>
            <a:r>
              <a:rPr lang="en-US" sz="2400" dirty="0"/>
              <a:t>, I</a:t>
            </a:r>
            <a:r>
              <a:rPr lang="en-US" sz="2400" baseline="-25000" dirty="0"/>
              <a:t>1</a:t>
            </a:r>
            <a:r>
              <a:rPr lang="en-US" sz="2400" dirty="0"/>
              <a:t>, I</a:t>
            </a:r>
            <a:r>
              <a:rPr lang="en-US" sz="2400" baseline="-25000" dirty="0"/>
              <a:t>2</a:t>
            </a:r>
            <a:r>
              <a:rPr lang="en-US" sz="2400" dirty="0"/>
              <a:t>, I</a:t>
            </a:r>
            <a:r>
              <a:rPr lang="en-US" sz="2400" baseline="-25000" dirty="0"/>
              <a:t>3</a:t>
            </a:r>
            <a:r>
              <a:rPr lang="en-US" sz="2400" dirty="0"/>
              <a:t>}  is {I</a:t>
            </a:r>
            <a:r>
              <a:rPr lang="en-US" sz="2400" baseline="-25000" dirty="0"/>
              <a:t>0</a:t>
            </a:r>
            <a:r>
              <a:rPr lang="en-US" sz="2400" dirty="0"/>
              <a:t>, I</a:t>
            </a:r>
            <a:r>
              <a:rPr lang="en-US" sz="2400" baseline="-25000" dirty="0"/>
              <a:t>2</a:t>
            </a:r>
            <a:r>
              <a:rPr lang="en-US" sz="2400" dirty="0"/>
              <a:t>, I</a:t>
            </a:r>
            <a:r>
              <a:rPr lang="en-US" sz="2400" baseline="-25000" dirty="0"/>
              <a:t>3</a:t>
            </a:r>
            <a:r>
              <a:rPr lang="en-US" sz="2400" dirty="0"/>
              <a:t>}. </a:t>
            </a:r>
          </a:p>
          <a:p>
            <a:pPr lvl="1">
              <a:buFont typeface="Verdana" pitchFamily="34" charset="0"/>
              <a:buChar char="◦"/>
              <a:defRPr/>
            </a:pPr>
            <a:r>
              <a:rPr lang="en-US" sz="2000" dirty="0"/>
              <a:t>In this example, note that this optimal solution, {I</a:t>
            </a:r>
            <a:r>
              <a:rPr lang="en-US" sz="2000" baseline="-25000" dirty="0"/>
              <a:t>0</a:t>
            </a:r>
            <a:r>
              <a:rPr lang="en-US" sz="2000" dirty="0"/>
              <a:t>, I</a:t>
            </a:r>
            <a:r>
              <a:rPr lang="en-US" sz="2000" baseline="-25000" dirty="0"/>
              <a:t>2</a:t>
            </a:r>
            <a:r>
              <a:rPr lang="en-US" sz="2000" dirty="0"/>
              <a:t>, I</a:t>
            </a:r>
            <a:r>
              <a:rPr lang="en-US" sz="2000" baseline="-25000" dirty="0"/>
              <a:t>3</a:t>
            </a:r>
            <a:r>
              <a:rPr lang="en-US" sz="2000" dirty="0"/>
              <a:t>}, does NOT build upon the previous optimal solution, {I</a:t>
            </a:r>
            <a:r>
              <a:rPr lang="en-US" sz="2000" baseline="-25000" dirty="0"/>
              <a:t>0</a:t>
            </a:r>
            <a:r>
              <a:rPr lang="en-US" sz="2000" dirty="0"/>
              <a:t>, I</a:t>
            </a:r>
            <a:r>
              <a:rPr lang="en-US" sz="2000" baseline="-25000" dirty="0"/>
              <a:t>1</a:t>
            </a:r>
            <a:r>
              <a:rPr lang="en-US" sz="2000" dirty="0"/>
              <a:t>, I</a:t>
            </a:r>
            <a:r>
              <a:rPr lang="en-US" sz="2000" baseline="-25000" dirty="0"/>
              <a:t>2</a:t>
            </a:r>
            <a:r>
              <a:rPr lang="en-US" sz="2000" dirty="0"/>
              <a:t>}. </a:t>
            </a:r>
          </a:p>
          <a:p>
            <a:pPr lvl="2">
              <a:buFont typeface="Wingdings 2" pitchFamily="18" charset="2"/>
              <a:buChar char=""/>
              <a:defRPr/>
            </a:pPr>
            <a:r>
              <a:rPr lang="en-US" sz="1800" dirty="0"/>
              <a:t>(Instead it builds upon the solution, {I</a:t>
            </a:r>
            <a:r>
              <a:rPr lang="en-US" sz="1800" baseline="-25000" dirty="0"/>
              <a:t>0</a:t>
            </a:r>
            <a:r>
              <a:rPr lang="en-US" sz="1800" dirty="0"/>
              <a:t>, I</a:t>
            </a:r>
            <a:r>
              <a:rPr lang="en-US" sz="1800" baseline="-25000" dirty="0"/>
              <a:t>2</a:t>
            </a:r>
            <a:r>
              <a:rPr lang="en-US" sz="1800" dirty="0"/>
              <a:t>}, which is really the optimal subset of   {I</a:t>
            </a:r>
            <a:r>
              <a:rPr lang="en-US" sz="1800" baseline="-25000" dirty="0"/>
              <a:t>0</a:t>
            </a:r>
            <a:r>
              <a:rPr lang="en-US" sz="1800" dirty="0"/>
              <a:t>, I</a:t>
            </a:r>
            <a:r>
              <a:rPr lang="en-US" sz="1800" baseline="-25000" dirty="0"/>
              <a:t>1</a:t>
            </a:r>
            <a:r>
              <a:rPr lang="en-US" sz="1800" dirty="0"/>
              <a:t>, I</a:t>
            </a:r>
            <a:r>
              <a:rPr lang="en-US" sz="1800" baseline="-25000" dirty="0"/>
              <a:t>2</a:t>
            </a:r>
            <a:r>
              <a:rPr lang="en-US" sz="1800" dirty="0"/>
              <a:t>}  with weight 12 or less.)</a:t>
            </a:r>
          </a:p>
          <a:p>
            <a:pPr>
              <a:buFont typeface="Wingdings 2" pitchFamily="18" charset="2"/>
              <a:buNone/>
              <a:defRPr/>
            </a:pPr>
            <a:endParaRPr lang="en-US" dirty="0"/>
          </a:p>
        </p:txBody>
      </p:sp>
      <p:sp>
        <p:nvSpPr>
          <p:cNvPr id="4" name="Date Placeholder 3">
            <a:extLst>
              <a:ext uri="{FF2B5EF4-FFF2-40B4-BE49-F238E27FC236}">
                <a16:creationId xmlns:a16="http://schemas.microsoft.com/office/drawing/2014/main" id="{01E2F5F6-7585-114F-B11B-97C2BEB600D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1636B4B-91E6-8B4A-BDBD-E8905C4B8F94}"/>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7A05E92A-3A8E-2846-8556-EE34AC91E1A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695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92992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499350" cy="838200"/>
          </a:xfrm>
        </p:spPr>
        <p:txBody>
          <a:bodyPr/>
          <a:lstStyle/>
          <a:p>
            <a:pPr>
              <a:defRPr/>
            </a:pPr>
            <a:r>
              <a:rPr lang="en-US" dirty="0"/>
              <a:t>Knapsack 0-1 problem</a:t>
            </a:r>
          </a:p>
        </p:txBody>
      </p:sp>
      <p:sp>
        <p:nvSpPr>
          <p:cNvPr id="3" name="Content Placeholder 2"/>
          <p:cNvSpPr>
            <a:spLocks noGrp="1"/>
          </p:cNvSpPr>
          <p:nvPr>
            <p:ph idx="1"/>
          </p:nvPr>
        </p:nvSpPr>
        <p:spPr>
          <a:xfrm>
            <a:off x="914400" y="838200"/>
            <a:ext cx="8229600" cy="5791200"/>
          </a:xfrm>
        </p:spPr>
        <p:txBody>
          <a:bodyPr>
            <a:noAutofit/>
          </a:bodyPr>
          <a:lstStyle/>
          <a:p>
            <a:pPr>
              <a:buFont typeface="Wingdings 2" pitchFamily="18" charset="2"/>
              <a:buChar char=""/>
              <a:defRPr/>
            </a:pPr>
            <a:r>
              <a:rPr lang="en-US" sz="2000" dirty="0"/>
              <a:t>So now we must re-work the way we build upon previous sub-problems…</a:t>
            </a:r>
          </a:p>
          <a:p>
            <a:pPr lvl="1">
              <a:buFont typeface="Verdana" pitchFamily="34" charset="0"/>
              <a:buChar char="◦"/>
              <a:defRPr/>
            </a:pPr>
            <a:r>
              <a:rPr lang="en-US" sz="1800" dirty="0"/>
              <a:t>Let </a:t>
            </a:r>
            <a:r>
              <a:rPr lang="en-US" sz="1800" b="1" dirty="0">
                <a:solidFill>
                  <a:srgbClr val="002060"/>
                </a:solidFill>
              </a:rPr>
              <a:t>B[k, w] </a:t>
            </a:r>
            <a:r>
              <a:rPr lang="en-US" sz="1800" dirty="0"/>
              <a:t>represent the maximum total value of a subset </a:t>
            </a:r>
            <a:r>
              <a:rPr lang="en-US" sz="1800" dirty="0" err="1"/>
              <a:t>S</a:t>
            </a:r>
            <a:r>
              <a:rPr lang="en-US" sz="1800" baseline="-25000" dirty="0" err="1"/>
              <a:t>k</a:t>
            </a:r>
            <a:r>
              <a:rPr lang="en-US" sz="1800" dirty="0"/>
              <a:t> with weight w. </a:t>
            </a:r>
          </a:p>
          <a:p>
            <a:pPr lvl="1">
              <a:buFont typeface="Verdana" pitchFamily="34" charset="0"/>
              <a:buChar char="◦"/>
              <a:defRPr/>
            </a:pPr>
            <a:r>
              <a:rPr lang="en-US" sz="1800" dirty="0"/>
              <a:t>Our goal is to find </a:t>
            </a:r>
            <a:r>
              <a:rPr lang="en-US" sz="1800" b="1" dirty="0">
                <a:solidFill>
                  <a:srgbClr val="002060"/>
                </a:solidFill>
              </a:rPr>
              <a:t>B[n, W],</a:t>
            </a:r>
            <a:r>
              <a:rPr lang="en-US" sz="1800" b="1" dirty="0"/>
              <a:t> </a:t>
            </a:r>
            <a:r>
              <a:rPr lang="en-US" sz="1800" dirty="0"/>
              <a:t>where n is the total number of items and W is the maximal weight the knapsack can carry.</a:t>
            </a:r>
          </a:p>
          <a:p>
            <a:pPr lvl="1">
              <a:buFont typeface="Verdana" pitchFamily="34" charset="0"/>
              <a:buNone/>
              <a:defRPr/>
            </a:pPr>
            <a:endParaRPr lang="en-US" sz="1100" dirty="0"/>
          </a:p>
          <a:p>
            <a:pPr>
              <a:buFont typeface="Wingdings 2" pitchFamily="18" charset="2"/>
              <a:buChar char=""/>
              <a:defRPr/>
            </a:pPr>
            <a:r>
              <a:rPr lang="en-US" sz="2400" dirty="0"/>
              <a:t>So our recursive formula for </a:t>
            </a:r>
            <a:r>
              <a:rPr lang="en-US" sz="2400" dirty="0" err="1"/>
              <a:t>subproblems</a:t>
            </a:r>
            <a:r>
              <a:rPr lang="en-US" sz="2400" dirty="0"/>
              <a:t>:</a:t>
            </a:r>
          </a:p>
          <a:p>
            <a:pPr>
              <a:buFont typeface="Wingdings 2" pitchFamily="18" charset="2"/>
              <a:buNone/>
              <a:defRPr/>
            </a:pPr>
            <a:r>
              <a:rPr lang="en-US" sz="2800" dirty="0"/>
              <a:t>		</a:t>
            </a:r>
            <a:r>
              <a:rPr lang="en-US" sz="1800" b="1" dirty="0">
                <a:solidFill>
                  <a:srgbClr val="002060"/>
                </a:solidFill>
                <a:latin typeface="Times New Roman" pitchFamily="18" charset="0"/>
                <a:cs typeface="Times New Roman" pitchFamily="18" charset="0"/>
              </a:rPr>
              <a:t>B[k, w]   = B[k - 1,w], </a:t>
            </a:r>
            <a:r>
              <a:rPr lang="en-US" sz="1800" b="1" u="sng" dirty="0">
                <a:solidFill>
                  <a:srgbClr val="002060"/>
                </a:solidFill>
                <a:latin typeface="Times New Roman" pitchFamily="18" charset="0"/>
                <a:cs typeface="Times New Roman" pitchFamily="18" charset="0"/>
              </a:rPr>
              <a:t>if w</a:t>
            </a:r>
            <a:r>
              <a:rPr lang="en-US" sz="1800" b="1" u="sng" baseline="-25000" dirty="0">
                <a:solidFill>
                  <a:srgbClr val="002060"/>
                </a:solidFill>
                <a:latin typeface="Times New Roman" pitchFamily="18" charset="0"/>
                <a:cs typeface="Times New Roman" pitchFamily="18" charset="0"/>
              </a:rPr>
              <a:t>k</a:t>
            </a:r>
            <a:r>
              <a:rPr lang="en-US" sz="1800" b="1" u="sng" dirty="0">
                <a:solidFill>
                  <a:srgbClr val="002060"/>
                </a:solidFill>
                <a:latin typeface="Times New Roman" pitchFamily="18" charset="0"/>
                <a:cs typeface="Times New Roman" pitchFamily="18" charset="0"/>
              </a:rPr>
              <a:t> &gt; w</a:t>
            </a:r>
          </a:p>
          <a:p>
            <a:pPr>
              <a:buFont typeface="Wingdings 2" pitchFamily="18" charset="2"/>
              <a:buNone/>
              <a:defRPr/>
            </a:pPr>
            <a:r>
              <a:rPr lang="en-US" sz="1800" b="1" dirty="0">
                <a:solidFill>
                  <a:srgbClr val="002060"/>
                </a:solidFill>
                <a:latin typeface="Times New Roman" pitchFamily="18" charset="0"/>
                <a:cs typeface="Times New Roman" pitchFamily="18" charset="0"/>
              </a:rPr>
              <a:t>		  	= max { B[k - 1,w], B[k - 1,w - w</a:t>
            </a:r>
            <a:r>
              <a:rPr lang="en-US" sz="1800" b="1" baseline="-25000" dirty="0">
                <a:solidFill>
                  <a:srgbClr val="002060"/>
                </a:solidFill>
                <a:latin typeface="Times New Roman" pitchFamily="18" charset="0"/>
                <a:cs typeface="Times New Roman" pitchFamily="18" charset="0"/>
              </a:rPr>
              <a:t>k</a:t>
            </a:r>
            <a:r>
              <a:rPr lang="en-US" sz="1800" b="1" dirty="0">
                <a:solidFill>
                  <a:srgbClr val="002060"/>
                </a:solidFill>
                <a:latin typeface="Times New Roman" pitchFamily="18" charset="0"/>
                <a:cs typeface="Times New Roman" pitchFamily="18" charset="0"/>
              </a:rPr>
              <a:t>] + </a:t>
            </a:r>
            <a:r>
              <a:rPr lang="en-US" sz="1800" b="1" dirty="0" err="1">
                <a:solidFill>
                  <a:srgbClr val="002060"/>
                </a:solidFill>
                <a:latin typeface="Times New Roman" pitchFamily="18" charset="0"/>
                <a:cs typeface="Times New Roman" pitchFamily="18" charset="0"/>
              </a:rPr>
              <a:t>v</a:t>
            </a:r>
            <a:r>
              <a:rPr lang="en-US" sz="1800" b="1" baseline="-25000" dirty="0" err="1">
                <a:solidFill>
                  <a:srgbClr val="002060"/>
                </a:solidFill>
                <a:latin typeface="Times New Roman" pitchFamily="18" charset="0"/>
                <a:cs typeface="Times New Roman" pitchFamily="18" charset="0"/>
              </a:rPr>
              <a:t>k</a:t>
            </a:r>
            <a:r>
              <a:rPr lang="en-US" sz="1800" b="1" dirty="0">
                <a:solidFill>
                  <a:srgbClr val="002060"/>
                </a:solidFill>
                <a:latin typeface="Times New Roman" pitchFamily="18" charset="0"/>
                <a:cs typeface="Times New Roman" pitchFamily="18" charset="0"/>
              </a:rPr>
              <a:t>}, </a:t>
            </a:r>
            <a:r>
              <a:rPr lang="en-US" sz="1800" b="1" u="sng" dirty="0">
                <a:solidFill>
                  <a:srgbClr val="002060"/>
                </a:solidFill>
                <a:latin typeface="Times New Roman" pitchFamily="18" charset="0"/>
                <a:cs typeface="Times New Roman" pitchFamily="18" charset="0"/>
              </a:rPr>
              <a:t>otherwise</a:t>
            </a:r>
          </a:p>
          <a:p>
            <a:pPr>
              <a:buFont typeface="Wingdings 2" pitchFamily="18" charset="2"/>
              <a:buNone/>
              <a:defRPr/>
            </a:pPr>
            <a:endParaRPr lang="en-US" sz="1800" b="1" dirty="0">
              <a:solidFill>
                <a:srgbClr val="002060"/>
              </a:solidFill>
              <a:latin typeface="Times New Roman" pitchFamily="18" charset="0"/>
              <a:cs typeface="Times New Roman" pitchFamily="18" charset="0"/>
            </a:endParaRPr>
          </a:p>
          <a:p>
            <a:pPr>
              <a:buFont typeface="Wingdings 2" pitchFamily="18" charset="2"/>
              <a:buChar char=""/>
              <a:defRPr/>
            </a:pPr>
            <a:r>
              <a:rPr lang="en-US" sz="2000" dirty="0"/>
              <a:t>In English, this means that the best subset of </a:t>
            </a:r>
            <a:r>
              <a:rPr lang="en-US" sz="2000" dirty="0" err="1"/>
              <a:t>S</a:t>
            </a:r>
            <a:r>
              <a:rPr lang="en-US" sz="2000" baseline="-25000" dirty="0" err="1"/>
              <a:t>k</a:t>
            </a:r>
            <a:r>
              <a:rPr lang="en-US" sz="2000" dirty="0"/>
              <a:t> that has total weight w is:</a:t>
            </a:r>
          </a:p>
          <a:p>
            <a:pPr marL="746125" lvl="1" indent="-342900">
              <a:buFont typeface="+mj-lt"/>
              <a:buAutoNum type="arabicParenR"/>
              <a:defRPr/>
            </a:pPr>
            <a:r>
              <a:rPr lang="en-US" sz="1800" dirty="0"/>
              <a:t>The best subset of S</a:t>
            </a:r>
            <a:r>
              <a:rPr lang="en-US" sz="1800" baseline="-25000" dirty="0"/>
              <a:t>k-1</a:t>
            </a:r>
            <a:r>
              <a:rPr lang="en-US" sz="1800" dirty="0"/>
              <a:t> that has total weight w, or</a:t>
            </a:r>
          </a:p>
          <a:p>
            <a:pPr marL="746125" lvl="1" indent="-342900">
              <a:buFont typeface="+mj-lt"/>
              <a:buAutoNum type="arabicParenR"/>
              <a:defRPr/>
            </a:pPr>
            <a:r>
              <a:rPr lang="en-US" sz="1800" dirty="0"/>
              <a:t>The best subset of S</a:t>
            </a:r>
            <a:r>
              <a:rPr lang="en-US" sz="1800" baseline="-25000" dirty="0"/>
              <a:t>k-1</a:t>
            </a:r>
            <a:r>
              <a:rPr lang="en-US" sz="1800" dirty="0"/>
              <a:t> that has total weight w-w</a:t>
            </a:r>
            <a:r>
              <a:rPr lang="en-US" sz="1800" baseline="-25000" dirty="0"/>
              <a:t>k</a:t>
            </a:r>
            <a:r>
              <a:rPr lang="en-US" sz="1800" dirty="0"/>
              <a:t> plus the item k</a:t>
            </a:r>
          </a:p>
        </p:txBody>
      </p:sp>
      <p:sp>
        <p:nvSpPr>
          <p:cNvPr id="4" name="Date Placeholder 3">
            <a:extLst>
              <a:ext uri="{FF2B5EF4-FFF2-40B4-BE49-F238E27FC236}">
                <a16:creationId xmlns:a16="http://schemas.microsoft.com/office/drawing/2014/main" id="{795720BD-7AB2-9F46-8E49-49C40CDA163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983A6F6-EDFB-234B-BCF0-016BBF3DCCA8}"/>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27C15A33-C646-544F-917B-E45AB26BCE8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696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14533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normAutofit fontScale="90000"/>
          </a:bodyPr>
          <a:lstStyle/>
          <a:p>
            <a:pPr>
              <a:defRPr/>
            </a:pPr>
            <a:r>
              <a:rPr lang="en-US" dirty="0"/>
              <a:t>Knapsack 0-1 Problem – </a:t>
            </a:r>
            <a:br>
              <a:rPr lang="en-US" dirty="0"/>
            </a:br>
            <a:r>
              <a:rPr lang="en-US" dirty="0"/>
              <a:t>Recursive Formula</a:t>
            </a:r>
          </a:p>
        </p:txBody>
      </p:sp>
      <p:sp>
        <p:nvSpPr>
          <p:cNvPr id="3" name="Content Placeholder 2"/>
          <p:cNvSpPr>
            <a:spLocks noGrp="1"/>
          </p:cNvSpPr>
          <p:nvPr>
            <p:ph idx="1"/>
          </p:nvPr>
        </p:nvSpPr>
        <p:spPr>
          <a:xfrm>
            <a:off x="876300" y="2130425"/>
            <a:ext cx="7924800" cy="4114800"/>
          </a:xfrm>
        </p:spPr>
        <p:txBody>
          <a:bodyPr>
            <a:normAutofit/>
          </a:bodyPr>
          <a:lstStyle/>
          <a:p>
            <a:pPr>
              <a:buFont typeface="Wingdings 2" pitchFamily="18" charset="2"/>
              <a:buChar char=""/>
              <a:defRPr/>
            </a:pPr>
            <a:r>
              <a:rPr lang="en-US" sz="2400" dirty="0"/>
              <a:t>The best subset of </a:t>
            </a:r>
            <a:r>
              <a:rPr lang="en-US" sz="2400" dirty="0" err="1"/>
              <a:t>S</a:t>
            </a:r>
            <a:r>
              <a:rPr lang="en-US" sz="2400" baseline="-25000" dirty="0" err="1"/>
              <a:t>k</a:t>
            </a:r>
            <a:r>
              <a:rPr lang="en-US" sz="2400" dirty="0"/>
              <a:t> that has the total weight w, either contains item k or not.</a:t>
            </a:r>
          </a:p>
          <a:p>
            <a:pPr>
              <a:buFont typeface="Wingdings 2" pitchFamily="18" charset="2"/>
              <a:buChar char=""/>
              <a:defRPr/>
            </a:pPr>
            <a:endParaRPr lang="en-US" sz="2400" dirty="0"/>
          </a:p>
          <a:p>
            <a:pPr>
              <a:buFont typeface="Wingdings 2" pitchFamily="18" charset="2"/>
              <a:buChar char=""/>
              <a:defRPr/>
            </a:pPr>
            <a:r>
              <a:rPr lang="en-US" sz="2400" b="1" u="sng" dirty="0">
                <a:solidFill>
                  <a:srgbClr val="5A2781"/>
                </a:solidFill>
              </a:rPr>
              <a:t>First case:  </a:t>
            </a:r>
            <a:r>
              <a:rPr lang="en-US" sz="2400" i="1" dirty="0"/>
              <a:t>w</a:t>
            </a:r>
            <a:r>
              <a:rPr lang="en-US" sz="2400" i="1" baseline="-25000" dirty="0"/>
              <a:t>k</a:t>
            </a:r>
            <a:r>
              <a:rPr lang="en-US" sz="2400" i="1" dirty="0"/>
              <a:t> &gt; w</a:t>
            </a:r>
          </a:p>
          <a:p>
            <a:pPr lvl="1">
              <a:buFont typeface="Verdana" pitchFamily="34" charset="0"/>
              <a:buChar char="◦"/>
              <a:defRPr/>
            </a:pPr>
            <a:r>
              <a:rPr lang="en-US" sz="2000" dirty="0"/>
              <a:t>Item </a:t>
            </a:r>
            <a:r>
              <a:rPr lang="en-US" sz="2000" i="1" dirty="0"/>
              <a:t>k</a:t>
            </a:r>
            <a:r>
              <a:rPr lang="en-US" sz="2000" dirty="0"/>
              <a:t> can’t be part of the solution!  If it was the total weight would be &gt; w, which is unacceptable.</a:t>
            </a:r>
          </a:p>
          <a:p>
            <a:pPr lvl="1">
              <a:buFont typeface="Verdana" pitchFamily="34" charset="0"/>
              <a:buChar char="◦"/>
              <a:defRPr/>
            </a:pPr>
            <a:endParaRPr lang="en-US" sz="2000" dirty="0"/>
          </a:p>
          <a:p>
            <a:pPr>
              <a:buFont typeface="Wingdings 2" pitchFamily="18" charset="2"/>
              <a:buChar char=""/>
              <a:defRPr/>
            </a:pPr>
            <a:r>
              <a:rPr lang="en-US" sz="2400" b="1" u="sng" dirty="0">
                <a:solidFill>
                  <a:srgbClr val="5A2781"/>
                </a:solidFill>
              </a:rPr>
              <a:t>Second case:  </a:t>
            </a:r>
            <a:r>
              <a:rPr lang="en-US" sz="2400" i="1" dirty="0"/>
              <a:t>w</a:t>
            </a:r>
            <a:r>
              <a:rPr lang="en-US" sz="2400" i="1" baseline="-25000" dirty="0"/>
              <a:t>k</a:t>
            </a:r>
            <a:r>
              <a:rPr lang="en-US" sz="2400" i="1" dirty="0"/>
              <a:t> ≤ w </a:t>
            </a:r>
          </a:p>
          <a:p>
            <a:pPr lvl="1">
              <a:buFont typeface="Verdana" pitchFamily="34" charset="0"/>
              <a:buChar char="◦"/>
              <a:defRPr/>
            </a:pPr>
            <a:r>
              <a:rPr lang="en-US" sz="2000" dirty="0"/>
              <a:t>Then the item </a:t>
            </a:r>
            <a:r>
              <a:rPr lang="en-US" sz="2000" i="1" dirty="0"/>
              <a:t>k</a:t>
            </a:r>
            <a:r>
              <a:rPr lang="en-US" sz="2000" dirty="0"/>
              <a:t> </a:t>
            </a:r>
            <a:r>
              <a:rPr lang="en-US" sz="2000" u="sng" dirty="0"/>
              <a:t>can </a:t>
            </a:r>
            <a:r>
              <a:rPr lang="en-US" sz="2000" dirty="0"/>
              <a:t>be in the solution, and we choose the case with greater value.</a:t>
            </a:r>
          </a:p>
          <a:p>
            <a:pPr lvl="1">
              <a:buFont typeface="Verdana" pitchFamily="34" charset="0"/>
              <a:buChar char="◦"/>
              <a:defRPr/>
            </a:pPr>
            <a:endParaRPr lang="en-US" dirty="0"/>
          </a:p>
        </p:txBody>
      </p:sp>
      <p:sp>
        <p:nvSpPr>
          <p:cNvPr id="5" name="Date Placeholder 3">
            <a:extLst>
              <a:ext uri="{FF2B5EF4-FFF2-40B4-BE49-F238E27FC236}">
                <a16:creationId xmlns:a16="http://schemas.microsoft.com/office/drawing/2014/main" id="{BF877FC2-37FA-6047-BDFD-741D25C97C7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C67A40FE-4ED7-DA4E-88AD-1C23FFB007BF}"/>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 name="Slide Number Placeholder 5">
            <a:extLst>
              <a:ext uri="{FF2B5EF4-FFF2-40B4-BE49-F238E27FC236}">
                <a16:creationId xmlns:a16="http://schemas.microsoft.com/office/drawing/2014/main" id="{702A6368-2A37-B74D-A68B-5D565166755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697</a:t>
            </a:fld>
            <a:endParaRPr lang="en-US">
              <a:latin typeface="Arial" pitchFamily="-111" charset="0"/>
              <a:ea typeface="ＭＳ Ｐゴシック" pitchFamily="-111" charset="-128"/>
              <a:cs typeface="ＭＳ Ｐゴシック" pitchFamily="-111" charset="-128"/>
            </a:endParaRPr>
          </a:p>
        </p:txBody>
      </p:sp>
      <p:sp>
        <p:nvSpPr>
          <p:cNvPr id="4" name="Rectangle 3">
            <a:extLst>
              <a:ext uri="{FF2B5EF4-FFF2-40B4-BE49-F238E27FC236}">
                <a16:creationId xmlns:a16="http://schemas.microsoft.com/office/drawing/2014/main" id="{5EC29511-D3D0-F845-8014-374D6B2E9056}"/>
              </a:ext>
            </a:extLst>
          </p:cNvPr>
          <p:cNvSpPr/>
          <p:nvPr/>
        </p:nvSpPr>
        <p:spPr>
          <a:xfrm>
            <a:off x="762000" y="1143000"/>
            <a:ext cx="8153400" cy="1200329"/>
          </a:xfrm>
          <a:prstGeom prst="rect">
            <a:avLst/>
          </a:prstGeom>
        </p:spPr>
        <p:txBody>
          <a:bodyPr wrap="square">
            <a:spAutoFit/>
          </a:bodyPr>
          <a:lstStyle/>
          <a:p>
            <a:pPr>
              <a:buFont typeface="Wingdings 2" pitchFamily="18" charset="2"/>
              <a:buNone/>
              <a:defRPr/>
            </a:pPr>
            <a:r>
              <a:rPr lang="en-US" b="1" dirty="0">
                <a:solidFill>
                  <a:srgbClr val="002060"/>
                </a:solidFill>
                <a:latin typeface="Times New Roman" pitchFamily="18" charset="0"/>
                <a:cs typeface="Times New Roman" pitchFamily="18" charset="0"/>
              </a:rPr>
              <a:t>B[k, w]   = B[k - 1,w], 				</a:t>
            </a:r>
            <a:r>
              <a:rPr lang="en-US" b="1" u="sng" dirty="0">
                <a:solidFill>
                  <a:srgbClr val="002060"/>
                </a:solidFill>
                <a:latin typeface="Times New Roman" pitchFamily="18" charset="0"/>
                <a:cs typeface="Times New Roman" pitchFamily="18" charset="0"/>
              </a:rPr>
              <a:t>if </a:t>
            </a:r>
            <a:r>
              <a:rPr lang="en-US" b="1" u="sng" dirty="0" err="1">
                <a:solidFill>
                  <a:srgbClr val="002060"/>
                </a:solidFill>
                <a:latin typeface="Times New Roman" pitchFamily="18" charset="0"/>
                <a:cs typeface="Times New Roman" pitchFamily="18" charset="0"/>
              </a:rPr>
              <a:t>w</a:t>
            </a:r>
            <a:r>
              <a:rPr lang="en-US" b="1" u="sng" baseline="-25000" dirty="0" err="1">
                <a:solidFill>
                  <a:srgbClr val="002060"/>
                </a:solidFill>
                <a:latin typeface="Times New Roman" pitchFamily="18" charset="0"/>
                <a:cs typeface="Times New Roman" pitchFamily="18" charset="0"/>
              </a:rPr>
              <a:t>k</a:t>
            </a:r>
            <a:r>
              <a:rPr lang="en-US" b="1" u="sng" dirty="0">
                <a:solidFill>
                  <a:srgbClr val="002060"/>
                </a:solidFill>
                <a:latin typeface="Times New Roman" pitchFamily="18" charset="0"/>
                <a:cs typeface="Times New Roman" pitchFamily="18" charset="0"/>
              </a:rPr>
              <a:t> &gt; w</a:t>
            </a:r>
          </a:p>
          <a:p>
            <a:pPr>
              <a:buFont typeface="Wingdings 2" pitchFamily="18" charset="2"/>
              <a:buNone/>
              <a:defRPr/>
            </a:pPr>
            <a:r>
              <a:rPr lang="en-US" b="1" dirty="0">
                <a:solidFill>
                  <a:srgbClr val="002060"/>
                </a:solidFill>
                <a:latin typeface="Times New Roman" pitchFamily="18" charset="0"/>
                <a:cs typeface="Times New Roman" pitchFamily="18" charset="0"/>
              </a:rPr>
              <a:t>	    = max { B[k - 1,w], B[k - 1,w - </a:t>
            </a:r>
            <a:r>
              <a:rPr lang="en-US" b="1" dirty="0" err="1">
                <a:solidFill>
                  <a:srgbClr val="002060"/>
                </a:solidFill>
                <a:latin typeface="Times New Roman" pitchFamily="18" charset="0"/>
                <a:cs typeface="Times New Roman" pitchFamily="18" charset="0"/>
              </a:rPr>
              <a:t>w</a:t>
            </a:r>
            <a:r>
              <a:rPr lang="en-US" b="1" baseline="-25000" dirty="0" err="1">
                <a:solidFill>
                  <a:srgbClr val="002060"/>
                </a:solidFill>
                <a:latin typeface="Times New Roman" pitchFamily="18" charset="0"/>
                <a:cs typeface="Times New Roman" pitchFamily="18" charset="0"/>
              </a:rPr>
              <a:t>k</a:t>
            </a:r>
            <a:r>
              <a:rPr lang="en-US" b="1" dirty="0">
                <a:solidFill>
                  <a:srgbClr val="002060"/>
                </a:solidFill>
                <a:latin typeface="Times New Roman" pitchFamily="18" charset="0"/>
                <a:cs typeface="Times New Roman" pitchFamily="18" charset="0"/>
              </a:rPr>
              <a:t>] + </a:t>
            </a:r>
            <a:r>
              <a:rPr lang="en-US" b="1" dirty="0" err="1">
                <a:solidFill>
                  <a:srgbClr val="002060"/>
                </a:solidFill>
                <a:latin typeface="Times New Roman" pitchFamily="18" charset="0"/>
                <a:cs typeface="Times New Roman" pitchFamily="18" charset="0"/>
              </a:rPr>
              <a:t>v</a:t>
            </a:r>
            <a:r>
              <a:rPr lang="en-US" b="1" baseline="-25000" dirty="0" err="1">
                <a:solidFill>
                  <a:srgbClr val="002060"/>
                </a:solidFill>
                <a:latin typeface="Times New Roman" pitchFamily="18" charset="0"/>
                <a:cs typeface="Times New Roman" pitchFamily="18" charset="0"/>
              </a:rPr>
              <a:t>k</a:t>
            </a:r>
            <a:r>
              <a:rPr lang="en-US" b="1" dirty="0">
                <a:solidFill>
                  <a:srgbClr val="002060"/>
                </a:solidFill>
                <a:latin typeface="Times New Roman" pitchFamily="18" charset="0"/>
                <a:cs typeface="Times New Roman" pitchFamily="18" charset="0"/>
              </a:rPr>
              <a:t>}, </a:t>
            </a:r>
            <a:r>
              <a:rPr lang="en-US" b="1" u="sng" dirty="0">
                <a:solidFill>
                  <a:srgbClr val="002060"/>
                </a:solidFill>
                <a:latin typeface="Times New Roman" pitchFamily="18" charset="0"/>
                <a:cs typeface="Times New Roman" pitchFamily="18" charset="0"/>
              </a:rPr>
              <a:t>otherwise</a:t>
            </a:r>
          </a:p>
          <a:p>
            <a:pPr>
              <a:buFont typeface="Wingdings 2" pitchFamily="18" charset="2"/>
              <a:buNone/>
              <a:defRPr/>
            </a:pPr>
            <a:endParaRPr lang="en-US"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430316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609600"/>
          </a:xfrm>
        </p:spPr>
        <p:txBody>
          <a:bodyPr>
            <a:normAutofit fontScale="90000"/>
          </a:bodyPr>
          <a:lstStyle/>
          <a:p>
            <a:pPr>
              <a:defRPr/>
            </a:pPr>
            <a:r>
              <a:rPr lang="en-US" dirty="0"/>
              <a:t>Knapsack 0-1 Algorithm</a:t>
            </a:r>
          </a:p>
        </p:txBody>
      </p:sp>
      <p:sp>
        <p:nvSpPr>
          <p:cNvPr id="19459" name="Content Placeholder 2"/>
          <p:cNvSpPr>
            <a:spLocks noGrp="1"/>
          </p:cNvSpPr>
          <p:nvPr>
            <p:ph idx="1"/>
          </p:nvPr>
        </p:nvSpPr>
        <p:spPr>
          <a:xfrm>
            <a:off x="990600" y="762000"/>
            <a:ext cx="8153400" cy="6096000"/>
          </a:xfrm>
        </p:spPr>
        <p:txBody>
          <a:bodyPr/>
          <a:lstStyle/>
          <a:p>
            <a:pPr>
              <a:buFont typeface="Wingdings 2" pitchFamily="-106" charset="2"/>
              <a:buNone/>
            </a:pPr>
            <a:r>
              <a:rPr lang="pl-PL" sz="1800" b="1">
                <a:latin typeface="Courier New" pitchFamily="-106" charset="0"/>
                <a:cs typeface="Courier New" pitchFamily="-106" charset="0"/>
              </a:rPr>
              <a:t>for w = 0 to W</a:t>
            </a:r>
            <a:r>
              <a:rPr lang="en-US" sz="1800" b="1">
                <a:latin typeface="Courier New" pitchFamily="-106" charset="0"/>
                <a:cs typeface="Courier New" pitchFamily="-106" charset="0"/>
              </a:rPr>
              <a:t> {  // Initialize 1</a:t>
            </a:r>
            <a:r>
              <a:rPr lang="en-US" sz="1800" b="1" baseline="30000">
                <a:latin typeface="Courier New" pitchFamily="-106" charset="0"/>
                <a:cs typeface="Courier New" pitchFamily="-106" charset="0"/>
              </a:rPr>
              <a:t>st</a:t>
            </a:r>
            <a:r>
              <a:rPr lang="en-US" sz="1800" b="1">
                <a:latin typeface="Courier New" pitchFamily="-106" charset="0"/>
                <a:cs typeface="Courier New" pitchFamily="-106" charset="0"/>
              </a:rPr>
              <a:t> row to 0’s</a:t>
            </a:r>
            <a:endParaRPr lang="pl-PL" sz="1800" b="1">
              <a:latin typeface="Courier New" pitchFamily="-106" charset="0"/>
              <a:cs typeface="Courier New" pitchFamily="-106" charset="0"/>
            </a:endParaRPr>
          </a:p>
          <a:p>
            <a:pPr>
              <a:buFont typeface="Wingdings 2" pitchFamily="-106" charset="2"/>
              <a:buNone/>
            </a:pPr>
            <a:r>
              <a:rPr lang="en-US" sz="1800" b="1">
                <a:latin typeface="Courier New" pitchFamily="-106" charset="0"/>
                <a:cs typeface="Courier New" pitchFamily="-106" charset="0"/>
              </a:rPr>
              <a:t>	B[0,w] = 0</a:t>
            </a:r>
          </a:p>
          <a:p>
            <a:pPr>
              <a:buFont typeface="Wingdings 2" pitchFamily="-106" charset="2"/>
              <a:buNone/>
            </a:pPr>
            <a:r>
              <a:rPr lang="en-US" sz="1800" b="1">
                <a:latin typeface="Courier New" pitchFamily="-106" charset="0"/>
                <a:cs typeface="Courier New" pitchFamily="-106" charset="0"/>
              </a:rPr>
              <a:t>}</a:t>
            </a:r>
          </a:p>
          <a:p>
            <a:pPr>
              <a:buFont typeface="Wingdings 2" pitchFamily="-106" charset="2"/>
              <a:buNone/>
            </a:pPr>
            <a:r>
              <a:rPr lang="en-US" sz="1800" b="1">
                <a:latin typeface="Courier New" pitchFamily="-106" charset="0"/>
                <a:cs typeface="Courier New" pitchFamily="-106" charset="0"/>
              </a:rPr>
              <a:t>for i = 1 to n {  // Initialize 1</a:t>
            </a:r>
            <a:r>
              <a:rPr lang="en-US" sz="1800" b="1" baseline="30000">
                <a:latin typeface="Courier New" pitchFamily="-106" charset="0"/>
                <a:cs typeface="Courier New" pitchFamily="-106" charset="0"/>
              </a:rPr>
              <a:t>st</a:t>
            </a:r>
            <a:r>
              <a:rPr lang="en-US" sz="1800" b="1">
                <a:latin typeface="Courier New" pitchFamily="-106" charset="0"/>
                <a:cs typeface="Courier New" pitchFamily="-106" charset="0"/>
              </a:rPr>
              <a:t> column to 0’s</a:t>
            </a:r>
          </a:p>
          <a:p>
            <a:pPr>
              <a:buFont typeface="Wingdings 2" pitchFamily="-106" charset="2"/>
              <a:buNone/>
            </a:pPr>
            <a:r>
              <a:rPr lang="en-US" sz="1800" b="1">
                <a:latin typeface="Courier New" pitchFamily="-106" charset="0"/>
                <a:cs typeface="Courier New" pitchFamily="-106" charset="0"/>
              </a:rPr>
              <a:t>	B[i,0] = 0</a:t>
            </a:r>
          </a:p>
          <a:p>
            <a:pPr>
              <a:buFont typeface="Wingdings 2" pitchFamily="-106" charset="2"/>
              <a:buNone/>
            </a:pPr>
            <a:r>
              <a:rPr lang="en-US" sz="1800" b="1">
                <a:latin typeface="Courier New" pitchFamily="-106" charset="0"/>
                <a:cs typeface="Courier New" pitchFamily="-106" charset="0"/>
              </a:rPr>
              <a:t>}</a:t>
            </a:r>
          </a:p>
          <a:p>
            <a:pPr>
              <a:buFont typeface="Wingdings 2" pitchFamily="-106" charset="2"/>
              <a:buNone/>
            </a:pPr>
            <a:r>
              <a:rPr lang="en-US" sz="1800" b="1">
                <a:latin typeface="Courier New" pitchFamily="-106" charset="0"/>
                <a:cs typeface="Courier New" pitchFamily="-106" charset="0"/>
              </a:rPr>
              <a:t>for i = 1 to n {</a:t>
            </a:r>
          </a:p>
          <a:p>
            <a:pPr>
              <a:buFont typeface="Wingdings 2" pitchFamily="-106" charset="2"/>
              <a:buNone/>
            </a:pPr>
            <a:r>
              <a:rPr lang="en-US" sz="1800" b="1">
                <a:latin typeface="Courier New" pitchFamily="-106" charset="0"/>
                <a:cs typeface="Courier New" pitchFamily="-106" charset="0"/>
              </a:rPr>
              <a:t>	</a:t>
            </a:r>
            <a:r>
              <a:rPr lang="pl-PL" sz="1800" b="1">
                <a:latin typeface="Courier New" pitchFamily="-106" charset="0"/>
                <a:cs typeface="Courier New" pitchFamily="-106" charset="0"/>
              </a:rPr>
              <a:t>for w = 0 to W</a:t>
            </a:r>
            <a:r>
              <a:rPr lang="en-US" sz="1800" b="1">
                <a:latin typeface="Courier New" pitchFamily="-106" charset="0"/>
                <a:cs typeface="Courier New" pitchFamily="-106" charset="0"/>
              </a:rPr>
              <a:t> {</a:t>
            </a:r>
            <a:endParaRPr lang="pl-PL" sz="1800" b="1">
              <a:latin typeface="Courier New" pitchFamily="-106" charset="0"/>
              <a:cs typeface="Courier New" pitchFamily="-106" charset="0"/>
            </a:endParaRPr>
          </a:p>
          <a:p>
            <a:pPr>
              <a:buFont typeface="Wingdings 2" pitchFamily="-106" charset="2"/>
              <a:buNone/>
            </a:pPr>
            <a:r>
              <a:rPr lang="en-US" sz="1800" b="1">
                <a:latin typeface="Courier New" pitchFamily="-106" charset="0"/>
                <a:cs typeface="Courier New" pitchFamily="-106" charset="0"/>
              </a:rPr>
              <a:t>		if w</a:t>
            </a:r>
            <a:r>
              <a:rPr lang="en-US" sz="1800" b="1" baseline="-25000">
                <a:latin typeface="Courier New" pitchFamily="-106" charset="0"/>
                <a:cs typeface="Courier New" pitchFamily="-106" charset="0"/>
              </a:rPr>
              <a:t>i</a:t>
            </a:r>
            <a:r>
              <a:rPr lang="en-US" sz="1800" b="1">
                <a:latin typeface="Courier New" pitchFamily="-106" charset="0"/>
                <a:cs typeface="Courier New" pitchFamily="-106" charset="0"/>
              </a:rPr>
              <a:t> &lt;= w {  //item i can be in the solution</a:t>
            </a:r>
          </a:p>
          <a:p>
            <a:pPr>
              <a:buFont typeface="Wingdings 2" pitchFamily="-106" charset="2"/>
              <a:buNone/>
            </a:pPr>
            <a:r>
              <a:rPr lang="en-US" sz="1800" b="1">
                <a:latin typeface="Courier New" pitchFamily="-106" charset="0"/>
                <a:cs typeface="Courier New" pitchFamily="-106" charset="0"/>
              </a:rPr>
              <a:t>			if v</a:t>
            </a:r>
            <a:r>
              <a:rPr lang="en-US" sz="1800" b="1" baseline="-25000">
                <a:latin typeface="Courier New" pitchFamily="-106" charset="0"/>
                <a:cs typeface="Courier New" pitchFamily="-106" charset="0"/>
              </a:rPr>
              <a:t>i</a:t>
            </a:r>
            <a:r>
              <a:rPr lang="en-US" sz="1800" b="1">
                <a:latin typeface="Courier New" pitchFamily="-106" charset="0"/>
                <a:cs typeface="Courier New" pitchFamily="-106" charset="0"/>
              </a:rPr>
              <a:t> + B[i-1,w-w</a:t>
            </a:r>
            <a:r>
              <a:rPr lang="en-US" sz="1800" b="1" baseline="-25000">
                <a:latin typeface="Courier New" pitchFamily="-106" charset="0"/>
                <a:cs typeface="Courier New" pitchFamily="-106" charset="0"/>
              </a:rPr>
              <a:t>i</a:t>
            </a:r>
            <a:r>
              <a:rPr lang="en-US" sz="1800" b="1">
                <a:latin typeface="Courier New" pitchFamily="-106" charset="0"/>
                <a:cs typeface="Courier New" pitchFamily="-106" charset="0"/>
              </a:rPr>
              <a:t>] &gt; B[i-1,w]</a:t>
            </a:r>
          </a:p>
          <a:p>
            <a:pPr>
              <a:buFont typeface="Wingdings 2" pitchFamily="-106" charset="2"/>
              <a:buNone/>
            </a:pPr>
            <a:r>
              <a:rPr lang="en-US" sz="1800" b="1">
                <a:latin typeface="Courier New" pitchFamily="-106" charset="0"/>
                <a:cs typeface="Courier New" pitchFamily="-106" charset="0"/>
              </a:rPr>
              <a:t>				B[i,w] = v</a:t>
            </a:r>
            <a:r>
              <a:rPr lang="en-US" sz="1800" b="1" baseline="-25000">
                <a:latin typeface="Courier New" pitchFamily="-106" charset="0"/>
                <a:cs typeface="Courier New" pitchFamily="-106" charset="0"/>
              </a:rPr>
              <a:t>i</a:t>
            </a:r>
            <a:r>
              <a:rPr lang="en-US" sz="1800" b="1">
                <a:latin typeface="Courier New" pitchFamily="-106" charset="0"/>
                <a:cs typeface="Courier New" pitchFamily="-106" charset="0"/>
              </a:rPr>
              <a:t> + B[i-1,w- w</a:t>
            </a:r>
            <a:r>
              <a:rPr lang="en-US" sz="1800" b="1" baseline="-25000">
                <a:latin typeface="Courier New" pitchFamily="-106" charset="0"/>
                <a:cs typeface="Courier New" pitchFamily="-106" charset="0"/>
              </a:rPr>
              <a:t>i</a:t>
            </a:r>
            <a:r>
              <a:rPr lang="en-US" sz="1800" b="1">
                <a:latin typeface="Courier New" pitchFamily="-106" charset="0"/>
                <a:cs typeface="Courier New" pitchFamily="-106" charset="0"/>
              </a:rPr>
              <a:t>]</a:t>
            </a:r>
          </a:p>
          <a:p>
            <a:pPr>
              <a:buFont typeface="Wingdings 2" pitchFamily="-106" charset="2"/>
              <a:buNone/>
            </a:pPr>
            <a:r>
              <a:rPr lang="en-US" sz="1800" b="1">
                <a:latin typeface="Courier New" pitchFamily="-106" charset="0"/>
                <a:cs typeface="Courier New" pitchFamily="-106" charset="0"/>
              </a:rPr>
              <a:t>			else</a:t>
            </a:r>
          </a:p>
          <a:p>
            <a:pPr>
              <a:buFont typeface="Wingdings 2" pitchFamily="-106" charset="2"/>
              <a:buNone/>
            </a:pPr>
            <a:r>
              <a:rPr lang="en-US" sz="1800" b="1">
                <a:latin typeface="Courier New" pitchFamily="-106" charset="0"/>
                <a:cs typeface="Courier New" pitchFamily="-106" charset="0"/>
              </a:rPr>
              <a:t>				B[i,w] = B[i-1,w]</a:t>
            </a:r>
          </a:p>
          <a:p>
            <a:pPr>
              <a:buFont typeface="Wingdings 2" pitchFamily="-106" charset="2"/>
              <a:buNone/>
            </a:pPr>
            <a:r>
              <a:rPr lang="en-US" sz="1800" b="1">
                <a:latin typeface="Courier New" pitchFamily="-106" charset="0"/>
                <a:cs typeface="Courier New" pitchFamily="-106" charset="0"/>
              </a:rPr>
              <a:t>		}</a:t>
            </a:r>
          </a:p>
          <a:p>
            <a:pPr>
              <a:buFont typeface="Wingdings 2" pitchFamily="-106" charset="2"/>
              <a:buNone/>
            </a:pPr>
            <a:r>
              <a:rPr lang="en-US" sz="1800" b="1">
                <a:latin typeface="Courier New" pitchFamily="-106" charset="0"/>
                <a:cs typeface="Courier New" pitchFamily="-106" charset="0"/>
              </a:rPr>
              <a:t>		</a:t>
            </a:r>
            <a:r>
              <a:rPr lang="pl-PL" sz="1800" b="1">
                <a:latin typeface="Courier New" pitchFamily="-106" charset="0"/>
                <a:cs typeface="Courier New" pitchFamily="-106" charset="0"/>
              </a:rPr>
              <a:t>else B[i,w] = B[i-1,w] // w</a:t>
            </a:r>
            <a:r>
              <a:rPr lang="pl-PL" sz="1800" b="1" baseline="-25000">
                <a:latin typeface="Courier New" pitchFamily="-106" charset="0"/>
                <a:cs typeface="Courier New" pitchFamily="-106" charset="0"/>
              </a:rPr>
              <a:t>i</a:t>
            </a:r>
            <a:r>
              <a:rPr lang="pl-PL" sz="1800" b="1">
                <a:latin typeface="Courier New" pitchFamily="-106" charset="0"/>
                <a:cs typeface="Courier New" pitchFamily="-106" charset="0"/>
              </a:rPr>
              <a:t> &gt; w</a:t>
            </a:r>
            <a:endParaRPr lang="en-US" sz="1800" b="1">
              <a:latin typeface="Courier New" pitchFamily="-106" charset="0"/>
              <a:cs typeface="Courier New" pitchFamily="-106" charset="0"/>
            </a:endParaRPr>
          </a:p>
          <a:p>
            <a:pPr>
              <a:buFont typeface="Wingdings 2" pitchFamily="-106" charset="2"/>
              <a:buNone/>
            </a:pPr>
            <a:r>
              <a:rPr lang="en-US" sz="1800" b="1">
                <a:latin typeface="Courier New" pitchFamily="-106" charset="0"/>
                <a:cs typeface="Courier New" pitchFamily="-106" charset="0"/>
              </a:rPr>
              <a:t>	}</a:t>
            </a:r>
          </a:p>
          <a:p>
            <a:pPr>
              <a:buFont typeface="Wingdings 2" pitchFamily="-106" charset="2"/>
              <a:buNone/>
            </a:pPr>
            <a:r>
              <a:rPr lang="en-US" sz="1800" b="1">
                <a:latin typeface="Courier New" pitchFamily="-106" charset="0"/>
                <a:cs typeface="Courier New" pitchFamily="-106" charset="0"/>
              </a:rPr>
              <a:t>}</a:t>
            </a:r>
          </a:p>
        </p:txBody>
      </p:sp>
      <p:sp>
        <p:nvSpPr>
          <p:cNvPr id="4" name="Date Placeholder 3">
            <a:extLst>
              <a:ext uri="{FF2B5EF4-FFF2-40B4-BE49-F238E27FC236}">
                <a16:creationId xmlns:a16="http://schemas.microsoft.com/office/drawing/2014/main" id="{09091FCA-2495-9E44-8C28-5050EC08963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2468013-A14A-A649-A6F9-FDF9FC878D0C}"/>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77367A27-5501-3C4B-9427-1C9EFB058BA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698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6483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3" name="Content Placeholder 2"/>
          <p:cNvSpPr>
            <a:spLocks noGrp="1"/>
          </p:cNvSpPr>
          <p:nvPr>
            <p:ph idx="1"/>
          </p:nvPr>
        </p:nvSpPr>
        <p:spPr>
          <a:xfrm>
            <a:off x="1066800" y="1371600"/>
            <a:ext cx="7772400" cy="2743200"/>
          </a:xfrm>
        </p:spPr>
        <p:txBody>
          <a:bodyPr>
            <a:normAutofit fontScale="92500" lnSpcReduction="10000"/>
          </a:bodyPr>
          <a:lstStyle/>
          <a:p>
            <a:pPr>
              <a:buFont typeface="Wingdings 2" pitchFamily="18" charset="2"/>
              <a:buChar char=""/>
              <a:defRPr/>
            </a:pPr>
            <a:r>
              <a:rPr lang="en-US" dirty="0"/>
              <a:t>Let’s run our algorithm on the following data:</a:t>
            </a:r>
          </a:p>
          <a:p>
            <a:pPr lvl="1">
              <a:buFont typeface="Verdana" pitchFamily="34" charset="0"/>
              <a:buChar char="◦"/>
              <a:defRPr/>
            </a:pPr>
            <a:r>
              <a:rPr lang="en-US" dirty="0"/>
              <a:t>n = 4 (# of elements)</a:t>
            </a:r>
          </a:p>
          <a:p>
            <a:pPr lvl="1">
              <a:buFont typeface="Verdana" pitchFamily="34" charset="0"/>
              <a:buChar char="◦"/>
              <a:defRPr/>
            </a:pPr>
            <a:r>
              <a:rPr lang="en-US" dirty="0"/>
              <a:t>W = 5 (max weight)</a:t>
            </a:r>
          </a:p>
          <a:p>
            <a:pPr lvl="1">
              <a:buFont typeface="Verdana" pitchFamily="34" charset="0"/>
              <a:buChar char="◦"/>
              <a:defRPr/>
            </a:pPr>
            <a:r>
              <a:rPr lang="en-US" dirty="0"/>
              <a:t>Elements (weight, value):</a:t>
            </a:r>
          </a:p>
          <a:p>
            <a:pPr lvl="1">
              <a:buFont typeface="Verdana" pitchFamily="34" charset="0"/>
              <a:buNone/>
              <a:defRPr/>
            </a:pPr>
            <a:r>
              <a:rPr lang="en-US" dirty="0"/>
              <a:t>	(2,3), (3,4), (4,5), (5,6)</a:t>
            </a:r>
          </a:p>
        </p:txBody>
      </p:sp>
      <p:sp>
        <p:nvSpPr>
          <p:cNvPr id="4" name="Date Placeholder 3">
            <a:extLst>
              <a:ext uri="{FF2B5EF4-FFF2-40B4-BE49-F238E27FC236}">
                <a16:creationId xmlns:a16="http://schemas.microsoft.com/office/drawing/2014/main" id="{782E2314-833D-184C-A963-E45C77FB009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ED2B78B-1F8B-884D-A272-C7D3CA1EF067}"/>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81A74A84-9491-CA43-8FAD-29E9A2DDC58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699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8908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dt" sz="quarter" idx="10"/>
          </p:nvPr>
        </p:nvSpPr>
        <p:spPr>
          <a:noFill/>
        </p:spPr>
        <p:txBody>
          <a:bodyPr/>
          <a:lstStyle/>
          <a:p>
            <a:fld id="{111750E8-28E1-F14D-9861-CC5ACC5F4B3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3584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5844" name="Slide Number Placeholder 3"/>
          <p:cNvSpPr>
            <a:spLocks noGrp="1"/>
          </p:cNvSpPr>
          <p:nvPr>
            <p:ph type="sldNum" sz="quarter" idx="12"/>
          </p:nvPr>
        </p:nvSpPr>
        <p:spPr>
          <a:noFill/>
        </p:spPr>
        <p:txBody>
          <a:bodyPr/>
          <a:lstStyle/>
          <a:p>
            <a:fld id="{432E43E5-9FEF-8F4C-9FAC-DC10625B767E}" type="slidenum">
              <a:rPr lang="en-US">
                <a:latin typeface="Arial" pitchFamily="-111" charset="0"/>
                <a:ea typeface="ＭＳ Ｐゴシック" pitchFamily="-111" charset="-128"/>
                <a:cs typeface="ＭＳ Ｐゴシック" pitchFamily="-111" charset="-128"/>
              </a:rPr>
              <a:pPr/>
              <a:t>7</a:t>
            </a:fld>
            <a:endParaRPr lang="en-US">
              <a:latin typeface="Arial" pitchFamily="-111" charset="0"/>
              <a:ea typeface="ＭＳ Ｐゴシック" pitchFamily="-111" charset="-128"/>
              <a:cs typeface="ＭＳ Ｐゴシック" pitchFamily="-111" charset="-128"/>
            </a:endParaRPr>
          </a:p>
        </p:txBody>
      </p:sp>
      <p:sp>
        <p:nvSpPr>
          <p:cNvPr id="35845"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Grading</a:t>
            </a:r>
          </a:p>
        </p:txBody>
      </p:sp>
      <p:sp>
        <p:nvSpPr>
          <p:cNvPr id="35846" name="Rectangle 3"/>
          <p:cNvSpPr>
            <a:spLocks noGrp="1" noChangeArrowheads="1"/>
          </p:cNvSpPr>
          <p:nvPr>
            <p:ph type="body" idx="4294967295"/>
          </p:nvPr>
        </p:nvSpPr>
        <p:spPr/>
        <p:txBody>
          <a:bodyPr/>
          <a:lstStyle/>
          <a:p>
            <a:pPr eaLnBrk="1" hangingPunct="1"/>
            <a:r>
              <a:rPr lang="en-US" sz="2800" dirty="0">
                <a:ea typeface="ＭＳ Ｐゴシック" pitchFamily="-111" charset="-128"/>
                <a:cs typeface="ＭＳ Ｐゴシック" pitchFamily="-111" charset="-128"/>
              </a:rPr>
              <a:t>Grading of Assignments and Exams</a:t>
            </a:r>
          </a:p>
          <a:p>
            <a:pPr lvl="1" eaLnBrk="1" hangingPunct="1"/>
            <a:r>
              <a:rPr lang="en-US" sz="2400" dirty="0"/>
              <a:t>I will endeavor to return each exam within a week of its taking place and each assignment within a week of its due date.</a:t>
            </a:r>
          </a:p>
          <a:p>
            <a:pPr eaLnBrk="1" hangingPunct="1"/>
            <a:r>
              <a:rPr lang="en-US" sz="2800" dirty="0">
                <a:ea typeface="ＭＳ Ｐゴシック" pitchFamily="-111" charset="-128"/>
                <a:cs typeface="ＭＳ Ｐゴシック" pitchFamily="-111" charset="-128"/>
              </a:rPr>
              <a:t>Exam Weights</a:t>
            </a:r>
          </a:p>
          <a:p>
            <a:pPr lvl="1" eaLnBrk="1" hangingPunct="1"/>
            <a:r>
              <a:rPr lang="en-US" sz="2400" dirty="0"/>
              <a:t>The weights of exams will be adjusted to your personal benefits, as I weigh the exam you do well in more than one in which you do less well.</a:t>
            </a:r>
          </a:p>
        </p:txBody>
      </p:sp>
      <p:sp>
        <p:nvSpPr>
          <p:cNvPr id="3584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D08A1545-61C9-A141-80E6-A0E58D964C0D}" type="slidenum">
              <a:rPr lang="en-US" sz="1400"/>
              <a:pPr algn="r"/>
              <a:t>7</a:t>
            </a:fld>
            <a:endParaRPr lang="en-US" sz="1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Regular Languages and NFAs</a:t>
            </a:r>
          </a:p>
        </p:txBody>
      </p:sp>
      <p:sp>
        <p:nvSpPr>
          <p:cNvPr id="71683" name="Rectangle 3"/>
          <p:cNvSpPr>
            <a:spLocks noGrp="1" noChangeArrowheads="1"/>
          </p:cNvSpPr>
          <p:nvPr>
            <p:ph idx="1"/>
          </p:nvPr>
        </p:nvSpPr>
        <p:spPr/>
        <p:txBody>
          <a:bodyPr/>
          <a:lstStyle/>
          <a:p>
            <a:pPr eaLnBrk="1" hangingPunct="1"/>
            <a:r>
              <a:rPr lang="en-US" sz="2400">
                <a:latin typeface="Arial" charset="0"/>
                <a:ea typeface="MS PGothic" charset="0"/>
              </a:rPr>
              <a:t>Showing that every NFA can be simulated by a DFA that accepts the same language proves the following</a:t>
            </a:r>
          </a:p>
          <a:p>
            <a:pPr eaLnBrk="1" hangingPunct="1"/>
            <a:r>
              <a:rPr lang="en-US" sz="2400">
                <a:latin typeface="Arial" charset="0"/>
                <a:ea typeface="MS PGothic" charset="0"/>
              </a:rPr>
              <a:t>A language is Regular if and only if it is accepted (recognized) by some NFA</a:t>
            </a:r>
          </a:p>
          <a:p>
            <a:pPr eaLnBrk="1" hangingPunct="1"/>
            <a:endParaRPr lang="en-US" sz="2400">
              <a:latin typeface="Arial" charset="0"/>
              <a:ea typeface="MS PGothic" charset="0"/>
            </a:endParaRPr>
          </a:p>
          <a:p>
            <a:pPr eaLnBrk="1" hangingPunct="1"/>
            <a:endParaRPr lang="en-US" sz="240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51737A-2954-004B-99D2-B6233B101708}" type="datetime1">
              <a:rPr lang="en-US" smtClean="0"/>
              <a:t>4/7/19</a:t>
            </a:fld>
            <a:endParaRPr lang="en-US"/>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70</a:t>
            </a:fld>
            <a:endParaRPr lang="en-US"/>
          </a:p>
        </p:txBody>
      </p:sp>
      <p:sp>
        <p:nvSpPr>
          <p:cNvPr id="7" name="Footer Placeholder 4">
            <a:extLst>
              <a:ext uri="{FF2B5EF4-FFF2-40B4-BE49-F238E27FC236}">
                <a16:creationId xmlns:a16="http://schemas.microsoft.com/office/drawing/2014/main" id="{CCFFEF81-A4D3-4F4E-B74B-8D1FF0B6AD2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075930405"/>
      </p:ext>
    </p:extLst>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graphicFrame>
        <p:nvGraphicFramePr>
          <p:cNvPr id="7" name="Table 6"/>
          <p:cNvGraphicFramePr>
            <a:graphicFrameLocks noGrp="1"/>
          </p:cNvGraphicFramePr>
          <p:nvPr>
            <p:extLst>
              <p:ext uri="{D42A27DB-BD31-4B8C-83A1-F6EECF244321}">
                <p14:modId xmlns:p14="http://schemas.microsoft.com/office/powerpoint/2010/main" val="3342838044"/>
              </p:ext>
            </p:extLst>
          </p:nvPr>
        </p:nvGraphicFramePr>
        <p:xfrm>
          <a:off x="1981200" y="130549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493" name="Content Placeholder 7"/>
          <p:cNvSpPr>
            <a:spLocks noGrp="1"/>
          </p:cNvSpPr>
          <p:nvPr>
            <p:ph idx="1"/>
          </p:nvPr>
        </p:nvSpPr>
        <p:spPr>
          <a:xfrm>
            <a:off x="1957251" y="3470557"/>
            <a:ext cx="4648200" cy="2590800"/>
          </a:xfrm>
        </p:spPr>
        <p:txBody>
          <a:bodyPr/>
          <a:lstStyle/>
          <a:p>
            <a:pPr>
              <a:buFont typeface="Wingdings 2" pitchFamily="-106" charset="2"/>
              <a:buNone/>
            </a:pPr>
            <a:r>
              <a:rPr lang="en-US" sz="2400" dirty="0">
                <a:latin typeface="Times New Roman" pitchFamily="-106" charset="0"/>
                <a:cs typeface="Times New Roman" pitchFamily="-106" charset="0"/>
              </a:rPr>
              <a:t>// Initialize the base cases</a:t>
            </a:r>
          </a:p>
          <a:p>
            <a:pPr>
              <a:buFont typeface="Wingdings 2" pitchFamily="-106" charset="2"/>
              <a:buNone/>
            </a:pPr>
            <a:r>
              <a:rPr lang="en-US" sz="2400" dirty="0">
                <a:latin typeface="Times New Roman" pitchFamily="-106" charset="0"/>
                <a:cs typeface="Times New Roman" pitchFamily="-106" charset="0"/>
              </a:rPr>
              <a:t>for w = 0 to W</a:t>
            </a:r>
          </a:p>
          <a:p>
            <a:pPr>
              <a:buFont typeface="Wingdings 2" pitchFamily="-106" charset="2"/>
              <a:buNone/>
            </a:pPr>
            <a:r>
              <a:rPr lang="en-US" sz="2400" dirty="0">
                <a:latin typeface="Times New Roman" pitchFamily="-106" charset="0"/>
                <a:cs typeface="Times New Roman" pitchFamily="-106" charset="0"/>
              </a:rPr>
              <a:t>		B[0,w] = 0</a:t>
            </a:r>
          </a:p>
          <a:p>
            <a:pPr>
              <a:buFont typeface="Wingdings 2" pitchFamily="-106" charset="2"/>
              <a:buNone/>
            </a:pPr>
            <a:endParaRPr lang="en-US" sz="2400" dirty="0">
              <a:latin typeface="Times New Roman" pitchFamily="-106" charset="0"/>
              <a:cs typeface="Times New Roman" pitchFamily="-106" charset="0"/>
            </a:endParaRPr>
          </a:p>
          <a:p>
            <a:pPr>
              <a:buFont typeface="Wingdings 2" pitchFamily="-106" charset="2"/>
              <a:buNone/>
            </a:pPr>
            <a:r>
              <a:rPr lang="en-US" sz="2400" dirty="0">
                <a:latin typeface="Times New Roman" pitchFamily="-106" charset="0"/>
                <a:cs typeface="Times New Roman" pitchFamily="-106" charset="0"/>
              </a:rPr>
              <a:t>for </a:t>
            </a:r>
            <a:r>
              <a:rPr lang="en-US" sz="2400" dirty="0" err="1">
                <a:latin typeface="Times New Roman" pitchFamily="-106" charset="0"/>
                <a:cs typeface="Times New Roman" pitchFamily="-106" charset="0"/>
              </a:rPr>
              <a:t>i</a:t>
            </a:r>
            <a:r>
              <a:rPr lang="en-US" sz="2400" dirty="0">
                <a:latin typeface="Times New Roman" pitchFamily="-106" charset="0"/>
                <a:cs typeface="Times New Roman" pitchFamily="-106" charset="0"/>
              </a:rPr>
              <a:t> = 1 to n</a:t>
            </a:r>
          </a:p>
          <a:p>
            <a:pPr>
              <a:buFont typeface="Wingdings 2" pitchFamily="-106" charset="2"/>
              <a:buNone/>
            </a:pPr>
            <a:r>
              <a:rPr lang="en-US" sz="2400" dirty="0">
                <a:latin typeface="Times New Roman" pitchFamily="-106" charset="0"/>
                <a:cs typeface="Times New Roman" pitchFamily="-106" charset="0"/>
              </a:rPr>
              <a:t>		B[i,0] = 0</a:t>
            </a:r>
          </a:p>
        </p:txBody>
      </p:sp>
      <p:sp>
        <p:nvSpPr>
          <p:cNvPr id="5" name="Date Placeholder 3">
            <a:extLst>
              <a:ext uri="{FF2B5EF4-FFF2-40B4-BE49-F238E27FC236}">
                <a16:creationId xmlns:a16="http://schemas.microsoft.com/office/drawing/2014/main" id="{8ABC0790-D458-D44F-971B-B244F3FE7A7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26520CD6-48EB-8B48-A8F1-E5BE86208C52}"/>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 name="Slide Number Placeholder 5">
            <a:extLst>
              <a:ext uri="{FF2B5EF4-FFF2-40B4-BE49-F238E27FC236}">
                <a16:creationId xmlns:a16="http://schemas.microsoft.com/office/drawing/2014/main" id="{AA32D900-EB48-7344-A0FA-5150CA8120A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700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08943878"/>
      </p:ext>
    </p:extLst>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a:t>
            </a:r>
            <a:r>
              <a:rPr lang="pl-PL" sz="2000" b="1">
                <a:solidFill>
                  <a:srgbClr val="0070C0"/>
                </a:solidFill>
                <a:latin typeface="Times New Roman" pitchFamily="-106" charset="0"/>
                <a:cs typeface="Times New Roman" pitchFamily="-106" charset="0"/>
              </a:rPr>
              <a:t>B[i,w] = B[i-1,w] </a:t>
            </a:r>
            <a:r>
              <a:rPr lang="pl-PL" sz="2000">
                <a:latin typeface="Times New Roman" pitchFamily="-106" charset="0"/>
                <a:cs typeface="Times New Roman" pitchFamily="-106" charset="0"/>
              </a:rPr>
              <a:t>//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6" name="TextBox 5"/>
          <p:cNvSpPr txBox="1">
            <a:spLocks noChangeArrowheads="1"/>
          </p:cNvSpPr>
          <p:nvPr/>
        </p:nvSpPr>
        <p:spPr bwMode="auto">
          <a:xfrm>
            <a:off x="6248400" y="1905000"/>
            <a:ext cx="117475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a:latin typeface="Times New Roman" pitchFamily="-106" charset="0"/>
                <a:cs typeface="Times New Roman" pitchFamily="-106" charset="0"/>
              </a:rPr>
              <a:t>w = 1</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2781301" y="2247900"/>
            <a:ext cx="3810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Rectangle 11"/>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ate Placeholder 3">
            <a:extLst>
              <a:ext uri="{FF2B5EF4-FFF2-40B4-BE49-F238E27FC236}">
                <a16:creationId xmlns:a16="http://schemas.microsoft.com/office/drawing/2014/main" id="{04E4EBE9-EB4C-7E4E-9465-F1509C02454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FA8F3DA9-C38E-BA4E-8D7A-86012A71C699}"/>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 name="Slide Number Placeholder 5">
            <a:extLst>
              <a:ext uri="{FF2B5EF4-FFF2-40B4-BE49-F238E27FC236}">
                <a16:creationId xmlns:a16="http://schemas.microsoft.com/office/drawing/2014/main" id="{C1D70AE3-1E23-C040-A14E-619DA09ACA5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701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3749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P spid="12" grpId="0" animBg="1"/>
    </p:bldLst>
  </p:timing>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054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0543"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2</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362200" y="2133600"/>
            <a:ext cx="1143000" cy="3048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4" name="Rectangle 13"/>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EF70233E-C202-C045-A0B6-9DE6A5F2F82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3" name="Footer Placeholder 4">
            <a:extLst>
              <a:ext uri="{FF2B5EF4-FFF2-40B4-BE49-F238E27FC236}">
                <a16:creationId xmlns:a16="http://schemas.microsoft.com/office/drawing/2014/main" id="{4ED1D7F6-7364-9A47-8E8F-372B046C4BA3}"/>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 name="Slide Number Placeholder 5">
            <a:extLst>
              <a:ext uri="{FF2B5EF4-FFF2-40B4-BE49-F238E27FC236}">
                <a16:creationId xmlns:a16="http://schemas.microsoft.com/office/drawing/2014/main" id="{6081BD5C-DC70-3547-94C9-B1273FB4C86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702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9397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1566"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156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a:off x="3124200" y="2133600"/>
            <a:ext cx="10668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4" name="Rectangle 13"/>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092948A3-49C4-D14C-90AC-F2661CCA3D1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3" name="Footer Placeholder 4">
            <a:extLst>
              <a:ext uri="{FF2B5EF4-FFF2-40B4-BE49-F238E27FC236}">
                <a16:creationId xmlns:a16="http://schemas.microsoft.com/office/drawing/2014/main" id="{140B6717-5F69-4C46-8685-3266C9A9DA02}"/>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 name="Slide Number Placeholder 5">
            <a:extLst>
              <a:ext uri="{FF2B5EF4-FFF2-40B4-BE49-F238E27FC236}">
                <a16:creationId xmlns:a16="http://schemas.microsoft.com/office/drawing/2014/main" id="{AAA5F7A7-7C1A-3E41-927A-61CE62E203E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703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04519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2590"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2591"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a:off x="3733800" y="2209800"/>
            <a:ext cx="1143000" cy="1524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448538A0-B63E-BE49-9DE2-CB565905D7F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0FC77EAB-B738-5642-916B-2790CDA73895}"/>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 name="Slide Number Placeholder 5">
            <a:extLst>
              <a:ext uri="{FF2B5EF4-FFF2-40B4-BE49-F238E27FC236}">
                <a16:creationId xmlns:a16="http://schemas.microsoft.com/office/drawing/2014/main" id="{0EBDABD7-80A4-024B-9D06-55512126AFC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704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02732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361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361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3</a:t>
            </a:r>
          </a:p>
        </p:txBody>
      </p:sp>
      <p:cxnSp>
        <p:nvCxnSpPr>
          <p:cNvPr id="10" name="Straight Arrow Connector 9"/>
          <p:cNvCxnSpPr/>
          <p:nvPr/>
        </p:nvCxnSpPr>
        <p:spPr>
          <a:xfrm>
            <a:off x="4419600" y="2209800"/>
            <a:ext cx="11430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A40E0212-418A-554B-8D3E-203C2F58A15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5609DBF1-447D-424D-9A00-DC804A3B8902}"/>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 name="Slide Number Placeholder 5">
            <a:extLst>
              <a:ext uri="{FF2B5EF4-FFF2-40B4-BE49-F238E27FC236}">
                <a16:creationId xmlns:a16="http://schemas.microsoft.com/office/drawing/2014/main" id="{375939B2-59B0-B347-9B33-7884435F75E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705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6863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463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4639" name="TextBox 5"/>
          <p:cNvSpPr txBox="1">
            <a:spLocks noChangeArrowheads="1"/>
          </p:cNvSpPr>
          <p:nvPr/>
        </p:nvSpPr>
        <p:spPr bwMode="auto">
          <a:xfrm>
            <a:off x="6248400" y="1905000"/>
            <a:ext cx="117475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1</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rot="5400000">
            <a:off x="2667794" y="2590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Rectangle 11"/>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ate Placeholder 3">
            <a:extLst>
              <a:ext uri="{FF2B5EF4-FFF2-40B4-BE49-F238E27FC236}">
                <a16:creationId xmlns:a16="http://schemas.microsoft.com/office/drawing/2014/main" id="{95C4CAE8-FE2E-F64C-84D5-19CC4B2FE36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78A05C9F-28E8-4548-A105-A0FA516ADB82}"/>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 name="Slide Number Placeholder 5">
            <a:extLst>
              <a:ext uri="{FF2B5EF4-FFF2-40B4-BE49-F238E27FC236}">
                <a16:creationId xmlns:a16="http://schemas.microsoft.com/office/drawing/2014/main" id="{641455E5-6F6D-664A-8D0A-979DBAC702F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706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37022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566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a:t>
            </a:r>
            <a:r>
              <a:rPr lang="pl-PL" sz="2000" b="1" dirty="0">
                <a:solidFill>
                  <a:srgbClr val="0070C0"/>
                </a:solidFill>
                <a:latin typeface="Times New Roman" pitchFamily="-106" charset="0"/>
                <a:cs typeface="Times New Roman" pitchFamily="-106" charset="0"/>
              </a:rPr>
              <a:t>B[</a:t>
            </a:r>
            <a:r>
              <a:rPr lang="pl-PL" sz="2000" b="1" dirty="0" err="1">
                <a:solidFill>
                  <a:srgbClr val="0070C0"/>
                </a:solidFill>
                <a:latin typeface="Times New Roman" pitchFamily="-106" charset="0"/>
                <a:cs typeface="Times New Roman" pitchFamily="-106" charset="0"/>
              </a:rPr>
              <a:t>i,w</a:t>
            </a:r>
            <a:r>
              <a:rPr lang="pl-PL" sz="2000" b="1" dirty="0">
                <a:solidFill>
                  <a:srgbClr val="0070C0"/>
                </a:solidFill>
                <a:latin typeface="Times New Roman" pitchFamily="-106" charset="0"/>
                <a:cs typeface="Times New Roman" pitchFamily="-106" charset="0"/>
              </a:rPr>
              <a:t>] = B[i-1,w] </a:t>
            </a:r>
            <a:r>
              <a:rPr lang="pl-PL" sz="2000" dirty="0">
                <a:latin typeface="Times New Roman" pitchFamily="-106" charset="0"/>
                <a:cs typeface="Times New Roman" pitchFamily="-106" charset="0"/>
              </a:rPr>
              <a:t>//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5663" name="TextBox 5"/>
          <p:cNvSpPr txBox="1">
            <a:spLocks noChangeArrowheads="1"/>
          </p:cNvSpPr>
          <p:nvPr/>
        </p:nvSpPr>
        <p:spPr bwMode="auto">
          <a:xfrm>
            <a:off x="6248400" y="1905000"/>
            <a:ext cx="1154113"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2</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3277394" y="2590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Rectangle 8"/>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DF1780A9-C7FE-3448-887E-EE2D482B9A0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3" name="Footer Placeholder 4">
            <a:extLst>
              <a:ext uri="{FF2B5EF4-FFF2-40B4-BE49-F238E27FC236}">
                <a16:creationId xmlns:a16="http://schemas.microsoft.com/office/drawing/2014/main" id="{E79C28E6-5D93-3A40-A36C-CC304DBCE976}"/>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4" name="Slide Number Placeholder 5">
            <a:extLst>
              <a:ext uri="{FF2B5EF4-FFF2-40B4-BE49-F238E27FC236}">
                <a16:creationId xmlns:a16="http://schemas.microsoft.com/office/drawing/2014/main" id="{DA59214D-267E-7D47-A200-1CDF204267F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707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8288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6686"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endParaRPr lang="en-US" sz="2000" dirty="0">
              <a:latin typeface="Times New Roman" pitchFamily="-106" charset="0"/>
              <a:cs typeface="Times New Roman" pitchFamily="-106" charset="0"/>
            </a:endParaRP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668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514600" y="2514600"/>
            <a:ext cx="1676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2B6BC904-746C-0444-9AC7-1E3EB658EC3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44B30732-A989-354E-B4CF-6DECC6FD85F2}"/>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 name="Slide Number Placeholder 5">
            <a:extLst>
              <a:ext uri="{FF2B5EF4-FFF2-40B4-BE49-F238E27FC236}">
                <a16:creationId xmlns:a16="http://schemas.microsoft.com/office/drawing/2014/main" id="{002C8432-E43F-E247-90B3-9E513F2549F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708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66003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7710"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7711"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a:off x="3124200" y="2514600"/>
            <a:ext cx="1676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9BE2C840-1497-024A-8DBA-BA41E186F73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F7F097C1-B681-B340-91A8-1B960D8F4B23}"/>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 name="Slide Number Placeholder 5">
            <a:extLst>
              <a:ext uri="{FF2B5EF4-FFF2-40B4-BE49-F238E27FC236}">
                <a16:creationId xmlns:a16="http://schemas.microsoft.com/office/drawing/2014/main" id="{93025D0E-8AC6-DE49-95D1-62A09024E5B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709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55618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title"/>
          </p:nvPr>
        </p:nvSpPr>
        <p:spPr/>
        <p:txBody>
          <a:bodyPr/>
          <a:lstStyle/>
          <a:p>
            <a:r>
              <a:rPr lang="en-US">
                <a:latin typeface="Arial" charset="0"/>
                <a:ea typeface="MS PGothic" charset="0"/>
              </a:rPr>
              <a:t>Convert from NFA to DFA</a:t>
            </a:r>
          </a:p>
        </p:txBody>
      </p:sp>
      <p:sp>
        <p:nvSpPr>
          <p:cNvPr id="8089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6032CD-D921-EE41-8982-EEF125773FD8}" type="datetime1">
              <a:rPr lang="en-US" smtClean="0"/>
              <a:t>4/7/19</a:t>
            </a:fld>
            <a:endParaRPr lang="en-US"/>
          </a:p>
        </p:txBody>
      </p:sp>
      <p:sp>
        <p:nvSpPr>
          <p:cNvPr id="8090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A6C33E-0EFD-004D-8A83-4D4FAF69151B}" type="slidenum">
              <a:rPr lang="en-US"/>
              <a:pPr/>
              <a:t>71</a:t>
            </a:fld>
            <a:endParaRPr lang="en-US"/>
          </a:p>
        </p:txBody>
      </p:sp>
      <p:pic>
        <p:nvPicPr>
          <p:cNvPr id="809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24050"/>
            <a:ext cx="8077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2F2C5F68-ED23-AF40-BB31-CAE5D93F312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025765451"/>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873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873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a:off x="3733800" y="2438400"/>
            <a:ext cx="1828800" cy="3048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8270F58B-2E73-5B4F-A5FC-29C6D622F9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00DA94BE-21AD-1042-B7FB-30A1A282CA03}"/>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 name="Slide Number Placeholder 5">
            <a:extLst>
              <a:ext uri="{FF2B5EF4-FFF2-40B4-BE49-F238E27FC236}">
                <a16:creationId xmlns:a16="http://schemas.microsoft.com/office/drawing/2014/main" id="{DDB08FC2-FB62-BA42-830E-064AC11A763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710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86840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975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a:t>
            </a:r>
            <a:r>
              <a:rPr lang="pl-PL" sz="2000" b="1" dirty="0">
                <a:solidFill>
                  <a:srgbClr val="0070C0"/>
                </a:solidFill>
                <a:latin typeface="Times New Roman" pitchFamily="-106" charset="0"/>
                <a:cs typeface="Times New Roman" pitchFamily="-106" charset="0"/>
              </a:rPr>
              <a:t>B[</a:t>
            </a:r>
            <a:r>
              <a:rPr lang="pl-PL" sz="2000" b="1" dirty="0" err="1">
                <a:solidFill>
                  <a:srgbClr val="0070C0"/>
                </a:solidFill>
                <a:latin typeface="Times New Roman" pitchFamily="-106" charset="0"/>
                <a:cs typeface="Times New Roman" pitchFamily="-106" charset="0"/>
              </a:rPr>
              <a:t>i,w</a:t>
            </a:r>
            <a:r>
              <a:rPr lang="pl-PL" sz="2000" b="1" dirty="0">
                <a:solidFill>
                  <a:srgbClr val="0070C0"/>
                </a:solidFill>
                <a:latin typeface="Times New Roman" pitchFamily="-106" charset="0"/>
                <a:cs typeface="Times New Roman" pitchFamily="-106" charset="0"/>
              </a:rPr>
              <a:t>] = B[i-1,w] </a:t>
            </a:r>
            <a:r>
              <a:rPr lang="pl-PL" sz="2000" dirty="0">
                <a:latin typeface="Times New Roman" pitchFamily="-106" charset="0"/>
                <a:cs typeface="Times New Roman" pitchFamily="-106" charset="0"/>
              </a:rPr>
              <a:t>//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9759" name="TextBox 5"/>
          <p:cNvSpPr txBox="1">
            <a:spLocks noChangeArrowheads="1"/>
          </p:cNvSpPr>
          <p:nvPr/>
        </p:nvSpPr>
        <p:spPr bwMode="auto">
          <a:xfrm>
            <a:off x="6248400" y="1905000"/>
            <a:ext cx="149542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1..3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-3..-1</a:t>
            </a:r>
          </a:p>
        </p:txBody>
      </p:sp>
      <p:cxnSp>
        <p:nvCxnSpPr>
          <p:cNvPr id="10" name="Straight Arrow Connector 9"/>
          <p:cNvCxnSpPr/>
          <p:nvPr/>
        </p:nvCxnSpPr>
        <p:spPr>
          <a:xfrm rot="5400000">
            <a:off x="2667001" y="2971800"/>
            <a:ext cx="3048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Arrow Connector 15"/>
          <p:cNvCxnSpPr/>
          <p:nvPr/>
        </p:nvCxnSpPr>
        <p:spPr>
          <a:xfrm rot="5400000">
            <a:off x="3275807" y="2971006"/>
            <a:ext cx="304800" cy="1587"/>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3963194" y="2971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1833948-8DC7-4E46-A1D1-320EE7E6E48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C5A0FD08-14A3-9545-BEA9-ADD5AEE4A723}"/>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 name="Slide Number Placeholder 5">
            <a:extLst>
              <a:ext uri="{FF2B5EF4-FFF2-40B4-BE49-F238E27FC236}">
                <a16:creationId xmlns:a16="http://schemas.microsoft.com/office/drawing/2014/main" id="{FB709D08-973A-5246-B0A4-15047D4139E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711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9079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078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endParaRPr lang="en-US" sz="2000" dirty="0">
              <a:latin typeface="Times New Roman" pitchFamily="-106" charset="0"/>
              <a:cs typeface="Times New Roman" pitchFamily="-106" charset="0"/>
            </a:endParaRP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30783"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514600" y="2819400"/>
            <a:ext cx="2438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C9F2E9AB-C716-C74C-978A-340B2A45A86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3AB33118-A021-014F-AC06-BA2F44BE93E3}"/>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 name="Slide Number Placeholder 5">
            <a:extLst>
              <a:ext uri="{FF2B5EF4-FFF2-40B4-BE49-F238E27FC236}">
                <a16:creationId xmlns:a16="http://schemas.microsoft.com/office/drawing/2014/main" id="{1E7A69D2-F179-2B40-AA77-6CF999A7D85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712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80673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1806" name="Content Placeholder 7"/>
          <p:cNvSpPr>
            <a:spLocks noGrp="1"/>
          </p:cNvSpPr>
          <p:nvPr>
            <p:ph idx="1"/>
          </p:nvPr>
        </p:nvSpPr>
        <p:spPr>
          <a:xfrm>
            <a:off x="1295400" y="38100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B[i-1,w]</a:t>
            </a:r>
            <a:endParaRPr lang="en-US" sz="2000" dirty="0">
              <a:latin typeface="Times New Roman" pitchFamily="-106" charset="0"/>
              <a:cs typeface="Times New Roman" pitchFamily="-106" charset="0"/>
            </a:endParaRP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3180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5410201" y="2971800"/>
            <a:ext cx="3048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39431680-192D-D847-A13E-0304472B2ED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3418583C-8F81-FB4F-9383-45BC89EF1EC3}"/>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 name="Slide Number Placeholder 5">
            <a:extLst>
              <a:ext uri="{FF2B5EF4-FFF2-40B4-BE49-F238E27FC236}">
                <a16:creationId xmlns:a16="http://schemas.microsoft.com/office/drawing/2014/main" id="{B32B2976-DC1B-C34B-A44C-E3A19E4D0A8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713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06848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2831" name="TextBox 5"/>
          <p:cNvSpPr txBox="1">
            <a:spLocks noChangeArrowheads="1"/>
          </p:cNvSpPr>
          <p:nvPr/>
        </p:nvSpPr>
        <p:spPr bwMode="auto">
          <a:xfrm>
            <a:off x="6248400" y="1905000"/>
            <a:ext cx="149542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4</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6</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b="1">
                <a:latin typeface="Times New Roman" pitchFamily="-106" charset="0"/>
                <a:cs typeface="Times New Roman" pitchFamily="-106" charset="0"/>
              </a:rPr>
              <a:t>w = 1..4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-4..-1</a:t>
            </a:r>
          </a:p>
        </p:txBody>
      </p:sp>
      <p:cxnSp>
        <p:nvCxnSpPr>
          <p:cNvPr id="10" name="Straight Arrow Connector 9"/>
          <p:cNvCxnSpPr/>
          <p:nvPr/>
        </p:nvCxnSpPr>
        <p:spPr>
          <a:xfrm rot="5400000">
            <a:off x="25915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1145628"/>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rot="5400000">
            <a:off x="33535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0393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7251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6" name="Content Placeholder 7"/>
          <p:cNvSpPr txBox="1">
            <a:spLocks/>
          </p:cNvSpPr>
          <p:nvPr/>
        </p:nvSpPr>
        <p:spPr bwMode="auto">
          <a:xfrm>
            <a:off x="1295400" y="3962400"/>
            <a:ext cx="64770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else</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B[i-1,w]</a:t>
            </a:r>
          </a:p>
          <a:p>
            <a:pPr>
              <a:spcBef>
                <a:spcPts val="600"/>
              </a:spcBef>
              <a:buClr>
                <a:schemeClr val="accent1"/>
              </a:buClr>
              <a:buSzPct val="80000"/>
              <a:buFont typeface="Wingdings 2" pitchFamily="-106" charset="2"/>
              <a:buNone/>
            </a:pPr>
            <a:r>
              <a:rPr lang="pl-PL" sz="2000">
                <a:latin typeface="Times New Roman" pitchFamily="-106" charset="0"/>
                <a:cs typeface="Times New Roman" pitchFamily="-106" charset="0"/>
              </a:rPr>
              <a:t>else </a:t>
            </a:r>
            <a:r>
              <a:rPr lang="pl-PL" sz="2000" b="1">
                <a:solidFill>
                  <a:srgbClr val="0070C0"/>
                </a:solidFill>
                <a:latin typeface="Times New Roman" pitchFamily="-106" charset="0"/>
                <a:cs typeface="Times New Roman" pitchFamily="-106" charset="0"/>
              </a:rPr>
              <a:t>B[i,w] = B[i-1,w] </a:t>
            </a:r>
            <a:r>
              <a:rPr lang="pl-PL" sz="2000">
                <a:latin typeface="Times New Roman" pitchFamily="-106" charset="0"/>
                <a:cs typeface="Times New Roman" pitchFamily="-106" charset="0"/>
              </a:rPr>
              <a:t>//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17" name="Date Placeholder 3">
            <a:extLst>
              <a:ext uri="{FF2B5EF4-FFF2-40B4-BE49-F238E27FC236}">
                <a16:creationId xmlns:a16="http://schemas.microsoft.com/office/drawing/2014/main" id="{CBE10E94-8794-7142-849A-D24F83F389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8" name="Footer Placeholder 4">
            <a:extLst>
              <a:ext uri="{FF2B5EF4-FFF2-40B4-BE49-F238E27FC236}">
                <a16:creationId xmlns:a16="http://schemas.microsoft.com/office/drawing/2014/main" id="{251FF328-C9A6-0F40-8587-D4965B98E9BD}"/>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9" name="Slide Number Placeholder 5">
            <a:extLst>
              <a:ext uri="{FF2B5EF4-FFF2-40B4-BE49-F238E27FC236}">
                <a16:creationId xmlns:a16="http://schemas.microsoft.com/office/drawing/2014/main" id="{E6DC45E2-E44C-8E4B-8635-4B4180FA5E9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714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8070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385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3385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4</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6</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rot="5400000">
            <a:off x="53347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1145628"/>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68EFA83A-0CAE-7B41-8F49-5B42697C370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0BE895A5-B383-7245-8A60-0103799D338C}"/>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 name="Slide Number Placeholder 5">
            <a:extLst>
              <a:ext uri="{FF2B5EF4-FFF2-40B4-BE49-F238E27FC236}">
                <a16:creationId xmlns:a16="http://schemas.microsoft.com/office/drawing/2014/main" id="{18E7C3FD-4792-3246-9203-A52EE621D26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715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56810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C00000"/>
                          </a:solidFill>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4878" name="Content Placeholder 7"/>
          <p:cNvSpPr>
            <a:spLocks noGrp="1"/>
          </p:cNvSpPr>
          <p:nvPr>
            <p:ph idx="1"/>
          </p:nvPr>
        </p:nvSpPr>
        <p:spPr>
          <a:xfrm>
            <a:off x="1295400" y="3962400"/>
            <a:ext cx="7162800" cy="2514600"/>
          </a:xfrm>
        </p:spPr>
        <p:txBody>
          <a:bodyPr/>
          <a:lstStyle/>
          <a:p>
            <a:pPr>
              <a:buFont typeface="Wingdings 2" pitchFamily="-106" charset="2"/>
              <a:buNone/>
            </a:pPr>
            <a:r>
              <a:rPr lang="en-US" sz="2000">
                <a:latin typeface="Times New Roman" pitchFamily="-106" charset="0"/>
                <a:cs typeface="Times New Roman" pitchFamily="-106" charset="0"/>
              </a:rPr>
              <a:t>We’re DONE!!  </a:t>
            </a:r>
          </a:p>
          <a:p>
            <a:pPr>
              <a:buFont typeface="Wingdings 2" pitchFamily="-106" charset="2"/>
              <a:buNone/>
            </a:pPr>
            <a:r>
              <a:rPr lang="en-US" sz="2000">
                <a:latin typeface="Times New Roman" pitchFamily="-106" charset="0"/>
                <a:cs typeface="Times New Roman" pitchFamily="-106" charset="0"/>
              </a:rPr>
              <a:t>The max possible value that can be carried in this knapsack is </a:t>
            </a:r>
            <a:r>
              <a:rPr lang="en-US" sz="2000" b="1" i="1">
                <a:latin typeface="Times New Roman" pitchFamily="-106" charset="0"/>
                <a:cs typeface="Times New Roman" pitchFamily="-106" charset="0"/>
              </a:rPr>
              <a:t>$7</a:t>
            </a:r>
          </a:p>
        </p:txBody>
      </p:sp>
      <p:sp>
        <p:nvSpPr>
          <p:cNvPr id="13" name="Rectangle 12"/>
          <p:cNvSpPr/>
          <p:nvPr/>
        </p:nvSpPr>
        <p:spPr>
          <a:xfrm>
            <a:off x="7620000" y="1177159"/>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ate Placeholder 3">
            <a:extLst>
              <a:ext uri="{FF2B5EF4-FFF2-40B4-BE49-F238E27FC236}">
                <a16:creationId xmlns:a16="http://schemas.microsoft.com/office/drawing/2014/main" id="{19CDB223-7C40-5249-B04E-DC323CE1FD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45C2B72D-2CBC-7641-8A44-8A0C8A9A8E43}"/>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 name="Slide Number Placeholder 5">
            <a:extLst>
              <a:ext uri="{FF2B5EF4-FFF2-40B4-BE49-F238E27FC236}">
                <a16:creationId xmlns:a16="http://schemas.microsoft.com/office/drawing/2014/main" id="{E3DDD199-7D3D-9144-B597-FC38E8B21C0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36606980"/>
      </p:ext>
    </p:extLst>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Knapsack 0-1 Problem – Run Time</a:t>
            </a:r>
          </a:p>
        </p:txBody>
      </p:sp>
      <p:sp>
        <p:nvSpPr>
          <p:cNvPr id="3" name="Content Placeholder 2"/>
          <p:cNvSpPr>
            <a:spLocks noGrp="1"/>
          </p:cNvSpPr>
          <p:nvPr>
            <p:ph idx="1"/>
          </p:nvPr>
        </p:nvSpPr>
        <p:spPr>
          <a:xfrm>
            <a:off x="1066800" y="1219200"/>
            <a:ext cx="8077200" cy="5638800"/>
          </a:xfrm>
        </p:spPr>
        <p:txBody>
          <a:bodyPr>
            <a:normAutofit fontScale="70000" lnSpcReduction="20000"/>
          </a:bodyPr>
          <a:lstStyle/>
          <a:p>
            <a:pPr>
              <a:buFont typeface="Wingdings 2" pitchFamily="18" charset="2"/>
              <a:buNone/>
              <a:defRPr/>
            </a:pPr>
            <a:r>
              <a:rPr lang="pl-PL" dirty="0">
                <a:latin typeface="Times New Roman" pitchFamily="18" charset="0"/>
                <a:cs typeface="Times New Roman" pitchFamily="18" charset="0"/>
              </a:rPr>
              <a:t>for w = 0 to W</a:t>
            </a:r>
          </a:p>
          <a:p>
            <a:pPr>
              <a:buFont typeface="Wingdings 2" pitchFamily="18" charset="2"/>
              <a:buNone/>
              <a:defRPr/>
            </a:pPr>
            <a:r>
              <a:rPr lang="en-US" dirty="0">
                <a:latin typeface="Times New Roman" pitchFamily="18" charset="0"/>
                <a:cs typeface="Times New Roman" pitchFamily="18" charset="0"/>
              </a:rPr>
              <a:t>	B[0,w] = 0</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for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 1 to n</a:t>
            </a:r>
          </a:p>
          <a:p>
            <a:pPr>
              <a:buFont typeface="Wingdings 2" pitchFamily="18" charset="2"/>
              <a:buNone/>
              <a:defRPr/>
            </a:pPr>
            <a:r>
              <a:rPr lang="en-US" dirty="0">
                <a:latin typeface="Times New Roman" pitchFamily="18" charset="0"/>
                <a:cs typeface="Times New Roman" pitchFamily="18" charset="0"/>
              </a:rPr>
              <a:t>	B[i,0] = 0</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for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 1 to n</a:t>
            </a:r>
          </a:p>
          <a:p>
            <a:pPr>
              <a:buFont typeface="Wingdings 2" pitchFamily="18" charset="2"/>
              <a:buNone/>
              <a:defRPr/>
            </a:pPr>
            <a:r>
              <a:rPr lang="en-US" dirty="0">
                <a:latin typeface="Times New Roman" pitchFamily="18" charset="0"/>
                <a:cs typeface="Times New Roman" pitchFamily="18" charset="0"/>
              </a:rPr>
              <a:t>	</a:t>
            </a:r>
            <a:r>
              <a:rPr lang="pl-PL" dirty="0">
                <a:latin typeface="Times New Roman" pitchFamily="18" charset="0"/>
                <a:cs typeface="Times New Roman" pitchFamily="18" charset="0"/>
              </a:rPr>
              <a:t>for w = 0 to W</a:t>
            </a:r>
          </a:p>
          <a:p>
            <a:pPr>
              <a:buFont typeface="Wingdings 2" pitchFamily="18" charset="2"/>
              <a:buNone/>
              <a:defRPr/>
            </a:pPr>
            <a:r>
              <a:rPr lang="en-US" dirty="0">
                <a:latin typeface="Times New Roman" pitchFamily="18" charset="0"/>
                <a:cs typeface="Times New Roman" pitchFamily="18" charset="0"/>
              </a:rPr>
              <a:t>		&lt; the rest of the code &gt;</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What is the running time of this algorithm?</a:t>
            </a:r>
          </a:p>
          <a:p>
            <a:pPr>
              <a:buFont typeface="Wingdings 2" pitchFamily="18" charset="2"/>
              <a:buNone/>
              <a:defRPr/>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O(</a:t>
            </a:r>
            <a:r>
              <a:rPr lang="en-US" b="1" i="1" dirty="0">
                <a:latin typeface="Times New Roman" pitchFamily="18" charset="0"/>
                <a:cs typeface="Times New Roman" pitchFamily="18" charset="0"/>
              </a:rPr>
              <a:t>n*W</a:t>
            </a:r>
            <a:r>
              <a:rPr lang="en-US" b="1" dirty="0">
                <a:latin typeface="Times New Roman" pitchFamily="18" charset="0"/>
                <a:cs typeface="Times New Roman" pitchFamily="18" charset="0"/>
              </a:rPr>
              <a:t>) – </a:t>
            </a:r>
            <a:r>
              <a:rPr lang="en-US" b="1" i="1" dirty="0">
                <a:latin typeface="Times New Roman" pitchFamily="18" charset="0"/>
                <a:cs typeface="Times New Roman" pitchFamily="18" charset="0"/>
              </a:rPr>
              <a:t>of course, W can be mighty big</a:t>
            </a:r>
          </a:p>
          <a:p>
            <a:pPr>
              <a:buFont typeface="Wingdings 2" pitchFamily="18" charset="2"/>
              <a:buNone/>
              <a:defRPr/>
            </a:pPr>
            <a:r>
              <a:rPr lang="en-US" b="1" dirty="0">
                <a:latin typeface="Times New Roman" pitchFamily="18" charset="0"/>
                <a:cs typeface="Times New Roman" pitchFamily="18" charset="0"/>
              </a:rPr>
              <a:t>		</a:t>
            </a:r>
            <a:r>
              <a:rPr lang="en-US" b="1" i="1" dirty="0">
                <a:latin typeface="Times New Roman" pitchFamily="18" charset="0"/>
                <a:cs typeface="Times New Roman" pitchFamily="18" charset="0"/>
              </a:rPr>
              <a:t>What is an analogy in world of sorting?</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Remember that the brute-force algorithm takes: 	</a:t>
            </a:r>
            <a:r>
              <a:rPr lang="en-US" b="1" dirty="0">
                <a:latin typeface="Times New Roman" pitchFamily="18" charset="0"/>
                <a:cs typeface="Times New Roman" pitchFamily="18" charset="0"/>
              </a:rPr>
              <a:t>O(2</a:t>
            </a:r>
            <a:r>
              <a:rPr lang="en-US" b="1" baseline="30000" dirty="0">
                <a:latin typeface="Times New Roman" pitchFamily="18" charset="0"/>
                <a:cs typeface="Times New Roman" pitchFamily="18" charset="0"/>
              </a:rPr>
              <a:t>n</a:t>
            </a:r>
            <a:r>
              <a:rPr lang="en-US" b="1" dirty="0">
                <a:latin typeface="Times New Roman" pitchFamily="18" charset="0"/>
                <a:cs typeface="Times New Roman" pitchFamily="18" charset="0"/>
              </a:rPr>
              <a:t>)</a:t>
            </a:r>
          </a:p>
        </p:txBody>
      </p:sp>
      <p:sp>
        <p:nvSpPr>
          <p:cNvPr id="4" name="TextBox 3"/>
          <p:cNvSpPr txBox="1">
            <a:spLocks noChangeArrowheads="1"/>
          </p:cNvSpPr>
          <p:nvPr/>
        </p:nvSpPr>
        <p:spPr bwMode="auto">
          <a:xfrm>
            <a:off x="3733800" y="1295400"/>
            <a:ext cx="10223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W</a:t>
            </a:r>
            <a:r>
              <a:rPr lang="en-US" sz="2800" b="1">
                <a:latin typeface="Times New Roman" pitchFamily="-106" charset="0"/>
                <a:cs typeface="Times New Roman" pitchFamily="-106" charset="0"/>
              </a:rPr>
              <a:t>)</a:t>
            </a:r>
          </a:p>
        </p:txBody>
      </p:sp>
      <p:sp>
        <p:nvSpPr>
          <p:cNvPr id="5" name="TextBox 4"/>
          <p:cNvSpPr txBox="1">
            <a:spLocks noChangeArrowheads="1"/>
          </p:cNvSpPr>
          <p:nvPr/>
        </p:nvSpPr>
        <p:spPr bwMode="auto">
          <a:xfrm>
            <a:off x="4692650" y="3743325"/>
            <a:ext cx="10223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W</a:t>
            </a:r>
            <a:r>
              <a:rPr lang="en-US" sz="2800" b="1">
                <a:latin typeface="Times New Roman" pitchFamily="-106" charset="0"/>
                <a:cs typeface="Times New Roman" pitchFamily="-106" charset="0"/>
              </a:rPr>
              <a:t>)</a:t>
            </a:r>
          </a:p>
        </p:txBody>
      </p:sp>
      <p:sp>
        <p:nvSpPr>
          <p:cNvPr id="6" name="TextBox 5"/>
          <p:cNvSpPr txBox="1">
            <a:spLocks noChangeArrowheads="1"/>
          </p:cNvSpPr>
          <p:nvPr/>
        </p:nvSpPr>
        <p:spPr bwMode="auto">
          <a:xfrm>
            <a:off x="3581400" y="3286125"/>
            <a:ext cx="24590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Repeat </a:t>
            </a:r>
            <a:r>
              <a:rPr lang="en-US" sz="2800" b="1" i="1">
                <a:latin typeface="Times New Roman" pitchFamily="-106" charset="0"/>
                <a:cs typeface="Times New Roman" pitchFamily="-106" charset="0"/>
              </a:rPr>
              <a:t>n </a:t>
            </a:r>
            <a:r>
              <a:rPr lang="en-US" sz="2800" b="1">
                <a:latin typeface="Times New Roman" pitchFamily="-106" charset="0"/>
                <a:cs typeface="Times New Roman" pitchFamily="-106" charset="0"/>
              </a:rPr>
              <a:t>times</a:t>
            </a:r>
          </a:p>
        </p:txBody>
      </p:sp>
      <p:sp>
        <p:nvSpPr>
          <p:cNvPr id="7" name="TextBox 6"/>
          <p:cNvSpPr txBox="1">
            <a:spLocks noChangeArrowheads="1"/>
          </p:cNvSpPr>
          <p:nvPr/>
        </p:nvSpPr>
        <p:spPr bwMode="auto">
          <a:xfrm>
            <a:off x="3733800" y="2447925"/>
            <a:ext cx="904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n</a:t>
            </a:r>
            <a:r>
              <a:rPr lang="en-US" sz="2800" b="1">
                <a:latin typeface="Times New Roman" pitchFamily="-106" charset="0"/>
                <a:cs typeface="Times New Roman" pitchFamily="-106" charset="0"/>
              </a:rPr>
              <a:t>)</a:t>
            </a:r>
          </a:p>
        </p:txBody>
      </p:sp>
      <p:sp>
        <p:nvSpPr>
          <p:cNvPr id="8" name="Date Placeholder 3">
            <a:extLst>
              <a:ext uri="{FF2B5EF4-FFF2-40B4-BE49-F238E27FC236}">
                <a16:creationId xmlns:a16="http://schemas.microsoft.com/office/drawing/2014/main" id="{2109DEAB-F7CD-A04D-B57F-776923DB0F1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79D12410-3CCB-B743-A93E-C3CD56745A5C}"/>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 name="Slide Number Placeholder 5">
            <a:extLst>
              <a:ext uri="{FF2B5EF4-FFF2-40B4-BE49-F238E27FC236}">
                <a16:creationId xmlns:a16="http://schemas.microsoft.com/office/drawing/2014/main" id="{8C3FE74C-481A-8443-B47E-8F6CAB51976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8883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Tiling</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err="1">
                <a:latin typeface="Times New Roman" charset="0"/>
              </a:rPr>
              <a:t>Undecidable</a:t>
            </a:r>
            <a:r>
              <a:rPr lang="en-US" b="1" dirty="0">
                <a:latin typeface="Times New Roman" charset="0"/>
              </a:rPr>
              <a:t> and NP-Complete</a:t>
            </a:r>
            <a:br>
              <a:rPr lang="en-US" b="1" dirty="0">
                <a:latin typeface="Times New Roman" charset="0"/>
              </a:rPr>
            </a:br>
            <a:r>
              <a:rPr lang="en-US" b="1" dirty="0">
                <a:latin typeface="Times New Roman" charset="0"/>
              </a:rPr>
              <a:t>Variants</a:t>
            </a:r>
          </a:p>
        </p:txBody>
      </p:sp>
    </p:spTree>
    <p:extLst>
      <p:ext uri="{BB962C8B-B14F-4D97-AF65-F5344CB8AC3E}">
        <p14:creationId xmlns:p14="http://schemas.microsoft.com/office/powerpoint/2010/main" val="2297980940"/>
      </p:ext>
    </p:extLst>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Idea of Tiling</a:t>
            </a:r>
          </a:p>
        </p:txBody>
      </p:sp>
      <p:pic>
        <p:nvPicPr>
          <p:cNvPr id="9" name="Content Placeholder 8" descr="Tile.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197795" y="1752601"/>
            <a:ext cx="1919356" cy="1904999"/>
          </a:xfrm>
        </p:spPr>
      </p:pic>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719</a:t>
            </a:fld>
            <a:endParaRPr lang="en-US"/>
          </a:p>
        </p:txBody>
      </p:sp>
      <p:sp>
        <p:nvSpPr>
          <p:cNvPr id="10" name="TextBox 9"/>
          <p:cNvSpPr txBox="1"/>
          <p:nvPr/>
        </p:nvSpPr>
        <p:spPr>
          <a:xfrm>
            <a:off x="3352800" y="1676400"/>
            <a:ext cx="5792020" cy="4524315"/>
          </a:xfrm>
          <a:prstGeom prst="rect">
            <a:avLst/>
          </a:prstGeom>
          <a:noFill/>
        </p:spPr>
        <p:txBody>
          <a:bodyPr wrap="none" rtlCol="0">
            <a:spAutoFit/>
          </a:bodyPr>
          <a:lstStyle/>
          <a:p>
            <a:r>
              <a:rPr lang="en-US" dirty="0"/>
              <a:t>A single tile has colors on all four sides.</a:t>
            </a:r>
            <a:br>
              <a:rPr lang="en-US" dirty="0"/>
            </a:br>
            <a:r>
              <a:rPr lang="en-US" dirty="0"/>
              <a:t>Tiles are often called dominoes as </a:t>
            </a:r>
            <a:br>
              <a:rPr lang="en-US" dirty="0"/>
            </a:br>
            <a:r>
              <a:rPr lang="en-US" dirty="0"/>
              <a:t>assembling them follows the rules of</a:t>
            </a:r>
            <a:br>
              <a:rPr lang="en-US" dirty="0"/>
            </a:br>
            <a:r>
              <a:rPr lang="en-US" dirty="0"/>
              <a:t>placing dominoes. That is, the color </a:t>
            </a:r>
            <a:br>
              <a:rPr lang="en-US" dirty="0"/>
            </a:br>
            <a:r>
              <a:rPr lang="en-US" dirty="0"/>
              <a:t>(or number) of a side must match that</a:t>
            </a:r>
            <a:br>
              <a:rPr lang="en-US" dirty="0"/>
            </a:br>
            <a:r>
              <a:rPr lang="en-US" dirty="0"/>
              <a:t>of its adjacent tile, e.g., tile, t2, to right </a:t>
            </a:r>
            <a:br>
              <a:rPr lang="en-US" dirty="0"/>
            </a:br>
            <a:r>
              <a:rPr lang="en-US" dirty="0"/>
              <a:t>of a tile, t1, must have same color on</a:t>
            </a:r>
          </a:p>
          <a:p>
            <a:r>
              <a:rPr lang="en-US" dirty="0"/>
              <a:t>Its left as is on the right side of t1.</a:t>
            </a:r>
          </a:p>
          <a:p>
            <a:r>
              <a:rPr lang="en-US" dirty="0"/>
              <a:t>This constraint applies to top and as </a:t>
            </a:r>
            <a:br>
              <a:rPr lang="en-US" dirty="0"/>
            </a:br>
            <a:r>
              <a:rPr lang="en-US" dirty="0"/>
              <a:t>well as sides. Boundary tiles do not</a:t>
            </a:r>
            <a:br>
              <a:rPr lang="en-US" dirty="0"/>
            </a:br>
            <a:r>
              <a:rPr lang="en-US" dirty="0"/>
              <a:t>have constraints on their sides that touch</a:t>
            </a:r>
            <a:br>
              <a:rPr lang="en-US" dirty="0"/>
            </a:br>
            <a:r>
              <a:rPr lang="en-US" dirty="0"/>
              <a:t>the boundaries.</a:t>
            </a:r>
          </a:p>
        </p:txBody>
      </p:sp>
      <p:pic>
        <p:nvPicPr>
          <p:cNvPr id="12" name="Content Placeholder 8" descr="Tile.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flipV="1">
            <a:off x="1219200" y="3886200"/>
            <a:ext cx="1919356" cy="1904999"/>
          </a:xfrm>
          <a:prstGeom prst="rect">
            <a:avLst/>
          </a:prstGeom>
          <a:noFill/>
          <a:ln w="9525">
            <a:noFill/>
            <a:miter lim="800000"/>
            <a:headEnd/>
            <a:tailEnd/>
          </a:ln>
        </p:spPr>
      </p:pic>
    </p:spTree>
    <p:extLst>
      <p:ext uri="{BB962C8B-B14F-4D97-AF65-F5344CB8AC3E}">
        <p14:creationId xmlns:p14="http://schemas.microsoft.com/office/powerpoint/2010/main" val="33840601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Lexical Analysis</a:t>
            </a:r>
          </a:p>
        </p:txBody>
      </p:sp>
      <p:sp>
        <p:nvSpPr>
          <p:cNvPr id="71683" name="Rectangle 3"/>
          <p:cNvSpPr>
            <a:spLocks noGrp="1" noChangeArrowheads="1"/>
          </p:cNvSpPr>
          <p:nvPr>
            <p:ph idx="1"/>
          </p:nvPr>
        </p:nvSpPr>
        <p:spPr/>
        <p:txBody>
          <a:bodyPr/>
          <a:lstStyle/>
          <a:p>
            <a:pPr eaLnBrk="1" hangingPunct="1"/>
            <a:r>
              <a:rPr lang="en-US">
                <a:latin typeface="Arial" charset="0"/>
                <a:ea typeface="MS PGothic" charset="0"/>
              </a:rPr>
              <a:t>Consider distinguishing variable names from keywords like IF, THEN, ELSE, etc.</a:t>
            </a:r>
          </a:p>
          <a:p>
            <a:pPr eaLnBrk="1" hangingPunct="1"/>
            <a:r>
              <a:rPr lang="en-US">
                <a:latin typeface="Arial" charset="0"/>
                <a:ea typeface="MS PGothic" charset="0"/>
              </a:rPr>
              <a:t>This really screams for non-determinism</a:t>
            </a:r>
          </a:p>
          <a:p>
            <a:pPr eaLnBrk="1" hangingPunct="1"/>
            <a:r>
              <a:rPr lang="en-US">
                <a:latin typeface="Arial" charset="0"/>
                <a:ea typeface="MS PGothic" charset="0"/>
              </a:rPr>
              <a:t>Non deterministic automata typically have fewer states</a:t>
            </a:r>
          </a:p>
          <a:p>
            <a:pPr eaLnBrk="1" hangingPunct="1"/>
            <a:r>
              <a:rPr lang="en-US">
                <a:latin typeface="Arial" charset="0"/>
                <a:ea typeface="MS PGothic" charset="0"/>
              </a:rPr>
              <a:t>However, non-deterministic FSA interpretation is not as fast as deterministic</a:t>
            </a: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2CA2FC-E857-D346-8B23-8F0138D261D6}" type="datetime1">
              <a:rPr lang="en-US" smtClean="0"/>
              <a:t>4/7/19</a:t>
            </a:fld>
            <a:endParaRPr lang="en-US"/>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72</a:t>
            </a:fld>
            <a:endParaRPr lang="en-US"/>
          </a:p>
        </p:txBody>
      </p:sp>
      <p:sp>
        <p:nvSpPr>
          <p:cNvPr id="7" name="Footer Placeholder 4">
            <a:extLst>
              <a:ext uri="{FF2B5EF4-FFF2-40B4-BE49-F238E27FC236}">
                <a16:creationId xmlns:a16="http://schemas.microsoft.com/office/drawing/2014/main" id="{9B8D36EB-A7E5-634D-8EC7-C12ACE5977B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426067728"/>
      </p:ext>
    </p:extLst>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Instance of Tiling Problem</a:t>
            </a:r>
          </a:p>
        </p:txBody>
      </p:sp>
      <p:sp>
        <p:nvSpPr>
          <p:cNvPr id="3" name="Content Placeholder 2"/>
          <p:cNvSpPr>
            <a:spLocks noGrp="1"/>
          </p:cNvSpPr>
          <p:nvPr>
            <p:ph idx="1"/>
          </p:nvPr>
        </p:nvSpPr>
        <p:spPr/>
        <p:txBody>
          <a:bodyPr/>
          <a:lstStyle/>
          <a:p>
            <a:r>
              <a:rPr lang="en-US" sz="2800" dirty="0"/>
              <a:t>A finite set of tile types (a type is determined by the colors of its edges)</a:t>
            </a:r>
          </a:p>
          <a:p>
            <a:r>
              <a:rPr lang="en-US" sz="2800" dirty="0"/>
              <a:t>Some 2d area (finite or infinite) on which the tiles are to be laid out</a:t>
            </a:r>
          </a:p>
          <a:p>
            <a:r>
              <a:rPr lang="en-US" sz="2800" dirty="0"/>
              <a:t>An optional starting set of tiles in fixed positions</a:t>
            </a:r>
          </a:p>
          <a:p>
            <a:r>
              <a:rPr lang="en-US" sz="2800" dirty="0"/>
              <a:t>The goal of tiling the plane following the adjacency constraints and whatever constraints are indicated by the starting configuration.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720</a:t>
            </a:fld>
            <a:endParaRPr lang="en-US"/>
          </a:p>
        </p:txBody>
      </p:sp>
    </p:spTree>
    <p:extLst>
      <p:ext uri="{BB962C8B-B14F-4D97-AF65-F5344CB8AC3E}">
        <p14:creationId xmlns:p14="http://schemas.microsoft.com/office/powerpoint/2010/main" val="2602597630"/>
      </p:ext>
    </p:extLst>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Valid 3 by 3 Tiling of Tile Types from Previous Slide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721</a:t>
            </a:fld>
            <a:endParaRPr lang="en-US"/>
          </a:p>
        </p:txBody>
      </p:sp>
      <p:pic>
        <p:nvPicPr>
          <p:cNvPr id="10" name="Picture 9" descr="3 by 3 tiling.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15475" y="1676400"/>
            <a:ext cx="4213925" cy="4199217"/>
          </a:xfrm>
          <a:prstGeom prst="rect">
            <a:avLst/>
          </a:prstGeom>
        </p:spPr>
      </p:pic>
    </p:spTree>
    <p:extLst>
      <p:ext uri="{BB962C8B-B14F-4D97-AF65-F5344CB8AC3E}">
        <p14:creationId xmlns:p14="http://schemas.microsoft.com/office/powerpoint/2010/main" val="2374554236"/>
      </p:ext>
    </p:extLst>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Variations</a:t>
            </a:r>
          </a:p>
        </p:txBody>
      </p:sp>
      <p:sp>
        <p:nvSpPr>
          <p:cNvPr id="3" name="Content Placeholder 2"/>
          <p:cNvSpPr>
            <a:spLocks noGrp="1"/>
          </p:cNvSpPr>
          <p:nvPr>
            <p:ph idx="1"/>
          </p:nvPr>
        </p:nvSpPr>
        <p:spPr/>
        <p:txBody>
          <a:bodyPr/>
          <a:lstStyle/>
          <a:p>
            <a:r>
              <a:rPr lang="en-US" sz="2400" dirty="0"/>
              <a:t>Infinite 2d plane (impossible, co-re-non-rec) in general)</a:t>
            </a:r>
          </a:p>
          <a:p>
            <a:pPr lvl="1"/>
            <a:r>
              <a:rPr lang="en-US" sz="2000" dirty="0"/>
              <a:t>Our two tile types can easily tile the 2d plane</a:t>
            </a:r>
          </a:p>
          <a:p>
            <a:r>
              <a:rPr lang="en-US" sz="2400" dirty="0"/>
              <a:t>Finite 2d plane (hard in general)</a:t>
            </a:r>
          </a:p>
          <a:p>
            <a:pPr lvl="1"/>
            <a:r>
              <a:rPr lang="en-US" sz="2000" dirty="0"/>
              <a:t>Our two tile types can easily tile any finite 2d plane</a:t>
            </a:r>
          </a:p>
          <a:p>
            <a:pPr lvl="1"/>
            <a:r>
              <a:rPr lang="en-US" sz="2000" dirty="0"/>
              <a:t>This is called the Bounded Tiling Problem.</a:t>
            </a:r>
          </a:p>
          <a:p>
            <a:endParaRPr lang="en-US" sz="2400" dirty="0"/>
          </a:p>
          <a:p>
            <a:r>
              <a:rPr lang="en-US" sz="2400" dirty="0"/>
              <a:t>One dimensional space (hmm?)</a:t>
            </a:r>
          </a:p>
          <a:p>
            <a:r>
              <a:rPr lang="en-US" sz="2400" dirty="0"/>
              <a:t>Infinite 3d space (really impossible – multiple quantifiers, in general)</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722</a:t>
            </a:fld>
            <a:endParaRPr lang="en-US"/>
          </a:p>
        </p:txBody>
      </p:sp>
    </p:spTree>
    <p:extLst>
      <p:ext uri="{BB962C8B-B14F-4D97-AF65-F5344CB8AC3E}">
        <p14:creationId xmlns:p14="http://schemas.microsoft.com/office/powerpoint/2010/main" val="1698478661"/>
      </p:ext>
    </p:extLst>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Tiling the Plane</a:t>
            </a:r>
          </a:p>
        </p:txBody>
      </p:sp>
      <p:sp>
        <p:nvSpPr>
          <p:cNvPr id="3" name="Content Placeholder 2"/>
          <p:cNvSpPr>
            <a:spLocks noGrp="1"/>
          </p:cNvSpPr>
          <p:nvPr>
            <p:ph idx="1"/>
          </p:nvPr>
        </p:nvSpPr>
        <p:spPr/>
        <p:txBody>
          <a:bodyPr/>
          <a:lstStyle/>
          <a:p>
            <a:r>
              <a:rPr lang="en-US" sz="2000" dirty="0"/>
              <a:t>We will start with a Post Machine, M = (Q, </a:t>
            </a:r>
            <a:r>
              <a:rPr lang="en-US" sz="2000" dirty="0" err="1"/>
              <a:t>Σ</a:t>
            </a:r>
            <a:r>
              <a:rPr lang="en-US" sz="2000" dirty="0"/>
              <a:t>, </a:t>
            </a:r>
            <a:r>
              <a:rPr lang="en-US" sz="2000" dirty="0" err="1"/>
              <a:t>δ</a:t>
            </a:r>
            <a:r>
              <a:rPr lang="en-US" sz="2000" dirty="0"/>
              <a:t>, q</a:t>
            </a:r>
            <a:r>
              <a:rPr lang="en-US" sz="2000" baseline="-25000" dirty="0"/>
              <a:t>0</a:t>
            </a:r>
            <a:r>
              <a:rPr lang="en-US" sz="2000" dirty="0"/>
              <a:t>), with tape alphabet </a:t>
            </a:r>
            <a:r>
              <a:rPr lang="en-US" sz="2000" dirty="0" err="1"/>
              <a:t>Σ</a:t>
            </a:r>
            <a:r>
              <a:rPr lang="en-US" sz="2000" dirty="0"/>
              <a:t> = {B,1} where B is blank and </a:t>
            </a:r>
            <a:r>
              <a:rPr lang="en-US" sz="2000" dirty="0" err="1"/>
              <a:t>δ</a:t>
            </a:r>
            <a:r>
              <a:rPr lang="en-US" sz="2000" dirty="0"/>
              <a:t> maps pairs from Q×Σ to Q×(</a:t>
            </a:r>
            <a:r>
              <a:rPr lang="en-US" sz="2000" dirty="0" err="1"/>
              <a:t>Σ</a:t>
            </a:r>
            <a:r>
              <a:rPr lang="en-US" sz="2000" dirty="0"/>
              <a:t> </a:t>
            </a:r>
            <a:r>
              <a:rPr lang="en-US" sz="2000" dirty="0">
                <a:sym typeface="Symbol" pitchFamily="-111" charset="2"/>
              </a:rPr>
              <a:t> {R,L}). M starts in state q</a:t>
            </a:r>
            <a:r>
              <a:rPr lang="en-US" sz="2000" baseline="-25000" dirty="0">
                <a:sym typeface="Symbol" pitchFamily="-111" charset="2"/>
              </a:rPr>
              <a:t>0</a:t>
            </a:r>
            <a:endParaRPr lang="en-US" sz="2000" baseline="-25000" dirty="0"/>
          </a:p>
          <a:p>
            <a:pPr lvl="1"/>
            <a:r>
              <a:rPr lang="en-US" sz="1800" dirty="0"/>
              <a:t>(Turing Machine with each action being L, R or Print)</a:t>
            </a:r>
          </a:p>
          <a:p>
            <a:r>
              <a:rPr lang="en-US" sz="2000" dirty="0"/>
              <a:t>We will consider the case of M starting with a blank tape</a:t>
            </a:r>
          </a:p>
          <a:p>
            <a:r>
              <a:rPr lang="en-US" sz="2000" dirty="0"/>
              <a:t>We will constrain our machine to never go to the left of its starting position (semi unbounded tape)</a:t>
            </a:r>
          </a:p>
          <a:p>
            <a:r>
              <a:rPr lang="en-US" sz="2000" dirty="0"/>
              <a:t>We will mimic the computation steps of M</a:t>
            </a:r>
          </a:p>
          <a:p>
            <a:r>
              <a:rPr lang="en-US" sz="2000" dirty="0"/>
              <a:t>Termination occurs if in state q reading b and </a:t>
            </a:r>
            <a:r>
              <a:rPr lang="en-US" sz="2000" dirty="0" err="1"/>
              <a:t>δ</a:t>
            </a:r>
            <a:r>
              <a:rPr lang="en-US" sz="2000" dirty="0"/>
              <a:t>(</a:t>
            </a:r>
            <a:r>
              <a:rPr lang="en-US" sz="2000" dirty="0" err="1"/>
              <a:t>q,b</a:t>
            </a:r>
            <a:r>
              <a:rPr lang="en-US" sz="2000" dirty="0"/>
              <a:t>) is not defined</a:t>
            </a:r>
          </a:p>
          <a:p>
            <a:r>
              <a:rPr lang="en-US" sz="2000" dirty="0"/>
              <a:t>We will use the fact that halting when starting at the left end of a semi unbounded tape in its initial state with a blank tape is </a:t>
            </a:r>
            <a:r>
              <a:rPr lang="en-US" sz="2000" dirty="0" err="1"/>
              <a:t>undecidable</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723</a:t>
            </a:fld>
            <a:endParaRPr lang="en-US"/>
          </a:p>
        </p:txBody>
      </p:sp>
    </p:spTree>
    <p:extLst>
      <p:ext uri="{BB962C8B-B14F-4D97-AF65-F5344CB8AC3E}">
        <p14:creationId xmlns:p14="http://schemas.microsoft.com/office/powerpoint/2010/main" val="3932459960"/>
      </p:ext>
    </p:extLst>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Tiling Decision Problem</a:t>
            </a:r>
          </a:p>
        </p:txBody>
      </p:sp>
      <p:sp>
        <p:nvSpPr>
          <p:cNvPr id="3" name="Content Placeholder 2"/>
          <p:cNvSpPr>
            <a:spLocks noGrp="1"/>
          </p:cNvSpPr>
          <p:nvPr>
            <p:ph idx="1"/>
          </p:nvPr>
        </p:nvSpPr>
        <p:spPr/>
        <p:txBody>
          <a:bodyPr/>
          <a:lstStyle/>
          <a:p>
            <a:r>
              <a:rPr lang="en-US" dirty="0"/>
              <a:t>Given a finite set of tile types and a starting tile in lower left corner of 2d plane, can we tile all places in the plane?</a:t>
            </a:r>
          </a:p>
          <a:p>
            <a:r>
              <a:rPr lang="en-US" dirty="0"/>
              <a:t>A place is defined by its coordinates (</a:t>
            </a:r>
            <a:r>
              <a:rPr lang="en-US" dirty="0" err="1"/>
              <a:t>x,y</a:t>
            </a:r>
            <a:r>
              <a:rPr lang="en-US" dirty="0"/>
              <a:t>), x≥0, y≥0</a:t>
            </a:r>
          </a:p>
          <a:p>
            <a:r>
              <a:rPr lang="en-US" dirty="0"/>
              <a:t>The fixed starting tile is at (0,0)</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724</a:t>
            </a:fld>
            <a:endParaRPr lang="en-US"/>
          </a:p>
        </p:txBody>
      </p:sp>
    </p:spTree>
    <p:extLst>
      <p:ext uri="{BB962C8B-B14F-4D97-AF65-F5344CB8AC3E}">
        <p14:creationId xmlns:p14="http://schemas.microsoft.com/office/powerpoint/2010/main" val="3158694865"/>
      </p:ext>
    </p:extLst>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Colors</a:t>
            </a:r>
          </a:p>
        </p:txBody>
      </p:sp>
      <p:sp>
        <p:nvSpPr>
          <p:cNvPr id="3" name="Content Placeholder 2"/>
          <p:cNvSpPr>
            <a:spLocks noGrp="1"/>
          </p:cNvSpPr>
          <p:nvPr>
            <p:ph idx="1"/>
          </p:nvPr>
        </p:nvSpPr>
        <p:spPr/>
        <p:txBody>
          <a:bodyPr/>
          <a:lstStyle/>
          <a:p>
            <a:r>
              <a:rPr lang="en-US" dirty="0"/>
              <a:t>Given M, define our tile colors as </a:t>
            </a:r>
          </a:p>
          <a:p>
            <a:r>
              <a:rPr lang="en-US" dirty="0"/>
              <a:t>{X, Y, *, B, 1, YB, Y1} </a:t>
            </a:r>
            <a:r>
              <a:rPr lang="en-US" dirty="0">
                <a:sym typeface="Symbol" pitchFamily="-111" charset="2"/>
              </a:rPr>
              <a:t> Q×{B,1}  Q×{YB,Y1}  Q×{R,L}</a:t>
            </a:r>
          </a:p>
          <a:p>
            <a:r>
              <a:rPr lang="en-US" dirty="0">
                <a:sym typeface="Symbol" pitchFamily="-111" charset="2"/>
              </a:rPr>
              <a:t>Simplest tile (represents Blank on X axis)</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dirty="0"/>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725</a:t>
            </a:fld>
            <a:endParaRPr lang="en-US"/>
          </a:p>
        </p:txBody>
      </p:sp>
      <p:sp>
        <p:nvSpPr>
          <p:cNvPr id="7" name="Frame 6"/>
          <p:cNvSpPr/>
          <p:nvPr/>
        </p:nvSpPr>
        <p:spPr bwMode="auto">
          <a:xfrm>
            <a:off x="1295400" y="3886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 name="TextBox 8"/>
          <p:cNvSpPr txBox="1"/>
          <p:nvPr/>
        </p:nvSpPr>
        <p:spPr>
          <a:xfrm>
            <a:off x="1981200" y="4114800"/>
            <a:ext cx="457200" cy="461665"/>
          </a:xfrm>
          <a:prstGeom prst="rect">
            <a:avLst/>
          </a:prstGeom>
          <a:noFill/>
        </p:spPr>
        <p:txBody>
          <a:bodyPr wrap="square" rtlCol="0">
            <a:spAutoFit/>
          </a:bodyPr>
          <a:lstStyle/>
          <a:p>
            <a:pPr algn="ctr"/>
            <a:r>
              <a:rPr lang="en-US" dirty="0"/>
              <a:t>B</a:t>
            </a:r>
          </a:p>
        </p:txBody>
      </p:sp>
      <p:sp>
        <p:nvSpPr>
          <p:cNvPr id="10" name="TextBox 9"/>
          <p:cNvSpPr txBox="1"/>
          <p:nvPr/>
        </p:nvSpPr>
        <p:spPr>
          <a:xfrm>
            <a:off x="2590800" y="4491335"/>
            <a:ext cx="457200" cy="461665"/>
          </a:xfrm>
          <a:prstGeom prst="rect">
            <a:avLst/>
          </a:prstGeom>
          <a:noFill/>
        </p:spPr>
        <p:txBody>
          <a:bodyPr wrap="square" rtlCol="0">
            <a:spAutoFit/>
          </a:bodyPr>
          <a:lstStyle/>
          <a:p>
            <a:pPr algn="ctr"/>
            <a:r>
              <a:rPr lang="en-US" dirty="0"/>
              <a:t>B</a:t>
            </a:r>
          </a:p>
        </p:txBody>
      </p:sp>
      <p:sp>
        <p:nvSpPr>
          <p:cNvPr id="11" name="TextBox 10"/>
          <p:cNvSpPr txBox="1"/>
          <p:nvPr/>
        </p:nvSpPr>
        <p:spPr>
          <a:xfrm>
            <a:off x="1447800" y="4495800"/>
            <a:ext cx="457200" cy="461665"/>
          </a:xfrm>
          <a:prstGeom prst="rect">
            <a:avLst/>
          </a:prstGeom>
          <a:noFill/>
        </p:spPr>
        <p:txBody>
          <a:bodyPr wrap="square" rtlCol="0">
            <a:spAutoFit/>
          </a:bodyPr>
          <a:lstStyle/>
          <a:p>
            <a:pPr algn="ctr"/>
            <a:r>
              <a:rPr lang="en-US" dirty="0"/>
              <a:t>B</a:t>
            </a:r>
          </a:p>
        </p:txBody>
      </p:sp>
      <p:sp>
        <p:nvSpPr>
          <p:cNvPr id="12" name="TextBox 11"/>
          <p:cNvSpPr txBox="1"/>
          <p:nvPr/>
        </p:nvSpPr>
        <p:spPr>
          <a:xfrm>
            <a:off x="1981200" y="4800600"/>
            <a:ext cx="457200" cy="461665"/>
          </a:xfrm>
          <a:prstGeom prst="rect">
            <a:avLst/>
          </a:prstGeom>
          <a:noFill/>
        </p:spPr>
        <p:txBody>
          <a:bodyPr wrap="square" rtlCol="0">
            <a:spAutoFit/>
          </a:bodyPr>
          <a:lstStyle/>
          <a:p>
            <a:pPr algn="ctr"/>
            <a:r>
              <a:rPr lang="en-US" dirty="0"/>
              <a:t>X</a:t>
            </a:r>
          </a:p>
        </p:txBody>
      </p:sp>
    </p:spTree>
    <p:extLst>
      <p:ext uri="{BB962C8B-B14F-4D97-AF65-F5344CB8AC3E}">
        <p14:creationId xmlns:p14="http://schemas.microsoft.com/office/powerpoint/2010/main" val="3526775066"/>
      </p:ext>
    </p:extLst>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Tiles for Copying Tape Cell</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726</a:t>
            </a:fld>
            <a:endParaRPr lang="en-US"/>
          </a:p>
        </p:txBody>
      </p:sp>
      <p:sp>
        <p:nvSpPr>
          <p:cNvPr id="15" name="Frame 14"/>
          <p:cNvSpPr/>
          <p:nvPr/>
        </p:nvSpPr>
        <p:spPr bwMode="auto">
          <a:xfrm>
            <a:off x="990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6" name="TextBox 15"/>
          <p:cNvSpPr txBox="1"/>
          <p:nvPr/>
        </p:nvSpPr>
        <p:spPr>
          <a:xfrm>
            <a:off x="1676400" y="1676400"/>
            <a:ext cx="457200" cy="461665"/>
          </a:xfrm>
          <a:prstGeom prst="rect">
            <a:avLst/>
          </a:prstGeom>
          <a:noFill/>
        </p:spPr>
        <p:txBody>
          <a:bodyPr wrap="square" rtlCol="0">
            <a:spAutoFit/>
          </a:bodyPr>
          <a:lstStyle/>
          <a:p>
            <a:pPr algn="ctr"/>
            <a:r>
              <a:rPr lang="en-US" dirty="0"/>
              <a:t>B</a:t>
            </a:r>
          </a:p>
        </p:txBody>
      </p:sp>
      <p:sp>
        <p:nvSpPr>
          <p:cNvPr id="17" name="TextBox 16"/>
          <p:cNvSpPr txBox="1"/>
          <p:nvPr/>
        </p:nvSpPr>
        <p:spPr>
          <a:xfrm>
            <a:off x="2286000" y="2052935"/>
            <a:ext cx="457200" cy="461665"/>
          </a:xfrm>
          <a:prstGeom prst="rect">
            <a:avLst/>
          </a:prstGeom>
          <a:noFill/>
        </p:spPr>
        <p:txBody>
          <a:bodyPr wrap="square" rtlCol="0">
            <a:spAutoFit/>
          </a:bodyPr>
          <a:lstStyle/>
          <a:p>
            <a:pPr algn="ctr"/>
            <a:r>
              <a:rPr lang="en-US" dirty="0"/>
              <a:t>*</a:t>
            </a:r>
          </a:p>
        </p:txBody>
      </p:sp>
      <p:sp>
        <p:nvSpPr>
          <p:cNvPr id="18" name="TextBox 17"/>
          <p:cNvSpPr txBox="1"/>
          <p:nvPr/>
        </p:nvSpPr>
        <p:spPr>
          <a:xfrm>
            <a:off x="1143000" y="2057400"/>
            <a:ext cx="457200" cy="461665"/>
          </a:xfrm>
          <a:prstGeom prst="rect">
            <a:avLst/>
          </a:prstGeom>
          <a:noFill/>
        </p:spPr>
        <p:txBody>
          <a:bodyPr wrap="square" rtlCol="0">
            <a:spAutoFit/>
          </a:bodyPr>
          <a:lstStyle/>
          <a:p>
            <a:pPr algn="ctr"/>
            <a:r>
              <a:rPr lang="en-US" dirty="0"/>
              <a:t>*</a:t>
            </a:r>
          </a:p>
        </p:txBody>
      </p:sp>
      <p:sp>
        <p:nvSpPr>
          <p:cNvPr id="19" name="TextBox 18"/>
          <p:cNvSpPr txBox="1"/>
          <p:nvPr/>
        </p:nvSpPr>
        <p:spPr>
          <a:xfrm>
            <a:off x="1676400" y="2362200"/>
            <a:ext cx="457200" cy="461665"/>
          </a:xfrm>
          <a:prstGeom prst="rect">
            <a:avLst/>
          </a:prstGeom>
          <a:noFill/>
        </p:spPr>
        <p:txBody>
          <a:bodyPr wrap="square" rtlCol="0">
            <a:spAutoFit/>
          </a:bodyPr>
          <a:lstStyle/>
          <a:p>
            <a:pPr algn="ctr"/>
            <a:r>
              <a:rPr lang="en-US" dirty="0"/>
              <a:t>B</a:t>
            </a:r>
          </a:p>
        </p:txBody>
      </p:sp>
      <p:sp>
        <p:nvSpPr>
          <p:cNvPr id="20" name="Frame 19"/>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1" name="TextBox 20"/>
          <p:cNvSpPr txBox="1"/>
          <p:nvPr/>
        </p:nvSpPr>
        <p:spPr>
          <a:xfrm>
            <a:off x="1219200" y="4191000"/>
            <a:ext cx="1447800" cy="461665"/>
          </a:xfrm>
          <a:prstGeom prst="rect">
            <a:avLst/>
          </a:prstGeom>
          <a:noFill/>
        </p:spPr>
        <p:txBody>
          <a:bodyPr wrap="square" rtlCol="0">
            <a:spAutoFit/>
          </a:bodyPr>
          <a:lstStyle/>
          <a:p>
            <a:pPr algn="ctr"/>
            <a:r>
              <a:rPr lang="en-US" dirty="0"/>
              <a:t>YB</a:t>
            </a:r>
          </a:p>
        </p:txBody>
      </p:sp>
      <p:sp>
        <p:nvSpPr>
          <p:cNvPr id="22" name="TextBox 21"/>
          <p:cNvSpPr txBox="1"/>
          <p:nvPr/>
        </p:nvSpPr>
        <p:spPr>
          <a:xfrm>
            <a:off x="2286000" y="4567535"/>
            <a:ext cx="457200" cy="461665"/>
          </a:xfrm>
          <a:prstGeom prst="rect">
            <a:avLst/>
          </a:prstGeom>
          <a:noFill/>
        </p:spPr>
        <p:txBody>
          <a:bodyPr wrap="square" rtlCol="0">
            <a:spAutoFit/>
          </a:bodyPr>
          <a:lstStyle/>
          <a:p>
            <a:pPr algn="ctr"/>
            <a:r>
              <a:rPr lang="en-US" dirty="0"/>
              <a:t>*</a:t>
            </a:r>
          </a:p>
        </p:txBody>
      </p:sp>
      <p:sp>
        <p:nvSpPr>
          <p:cNvPr id="23" name="TextBox 22"/>
          <p:cNvSpPr txBox="1"/>
          <p:nvPr/>
        </p:nvSpPr>
        <p:spPr>
          <a:xfrm>
            <a:off x="1143000" y="4572000"/>
            <a:ext cx="457200" cy="461665"/>
          </a:xfrm>
          <a:prstGeom prst="rect">
            <a:avLst/>
          </a:prstGeom>
          <a:noFill/>
        </p:spPr>
        <p:txBody>
          <a:bodyPr wrap="square" rtlCol="0">
            <a:spAutoFit/>
          </a:bodyPr>
          <a:lstStyle/>
          <a:p>
            <a:pPr algn="ctr"/>
            <a:r>
              <a:rPr lang="en-US" dirty="0"/>
              <a:t>Y</a:t>
            </a:r>
          </a:p>
        </p:txBody>
      </p:sp>
      <p:sp>
        <p:nvSpPr>
          <p:cNvPr id="24" name="TextBox 23"/>
          <p:cNvSpPr txBox="1"/>
          <p:nvPr/>
        </p:nvSpPr>
        <p:spPr>
          <a:xfrm>
            <a:off x="1219200" y="4876800"/>
            <a:ext cx="1447800" cy="461665"/>
          </a:xfrm>
          <a:prstGeom prst="rect">
            <a:avLst/>
          </a:prstGeom>
          <a:noFill/>
        </p:spPr>
        <p:txBody>
          <a:bodyPr wrap="square" rtlCol="0">
            <a:spAutoFit/>
          </a:bodyPr>
          <a:lstStyle/>
          <a:p>
            <a:pPr algn="ctr"/>
            <a:r>
              <a:rPr lang="en-US" dirty="0"/>
              <a:t>YB</a:t>
            </a:r>
          </a:p>
        </p:txBody>
      </p:sp>
      <p:sp>
        <p:nvSpPr>
          <p:cNvPr id="25" name="TextBox 24"/>
          <p:cNvSpPr txBox="1"/>
          <p:nvPr/>
        </p:nvSpPr>
        <p:spPr>
          <a:xfrm>
            <a:off x="5562600" y="1524000"/>
            <a:ext cx="2563172" cy="1200328"/>
          </a:xfrm>
          <a:prstGeom prst="rect">
            <a:avLst/>
          </a:prstGeom>
          <a:noFill/>
        </p:spPr>
        <p:txBody>
          <a:bodyPr wrap="none" rtlCol="0">
            <a:spAutoFit/>
          </a:bodyPr>
          <a:lstStyle/>
          <a:p>
            <a:r>
              <a:rPr lang="en-US" dirty="0"/>
              <a:t>Copy cells not on</a:t>
            </a:r>
          </a:p>
          <a:p>
            <a:r>
              <a:rPr lang="en-US" dirty="0"/>
              <a:t>left boundary and </a:t>
            </a:r>
            <a:br>
              <a:rPr lang="en-US" dirty="0"/>
            </a:br>
            <a:r>
              <a:rPr lang="en-US" dirty="0"/>
              <a:t>not scanned</a:t>
            </a:r>
          </a:p>
        </p:txBody>
      </p:sp>
      <p:sp>
        <p:nvSpPr>
          <p:cNvPr id="26" name="Frame 25"/>
          <p:cNvSpPr/>
          <p:nvPr/>
        </p:nvSpPr>
        <p:spPr bwMode="auto">
          <a:xfrm>
            <a:off x="3429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7" name="TextBox 26"/>
          <p:cNvSpPr txBox="1"/>
          <p:nvPr/>
        </p:nvSpPr>
        <p:spPr>
          <a:xfrm>
            <a:off x="4114800" y="1676400"/>
            <a:ext cx="457200" cy="461665"/>
          </a:xfrm>
          <a:prstGeom prst="rect">
            <a:avLst/>
          </a:prstGeom>
          <a:noFill/>
        </p:spPr>
        <p:txBody>
          <a:bodyPr wrap="square" rtlCol="0">
            <a:spAutoFit/>
          </a:bodyPr>
          <a:lstStyle/>
          <a:p>
            <a:pPr algn="ctr"/>
            <a:r>
              <a:rPr lang="en-US" dirty="0"/>
              <a:t>1</a:t>
            </a:r>
          </a:p>
        </p:txBody>
      </p:sp>
      <p:sp>
        <p:nvSpPr>
          <p:cNvPr id="28" name="TextBox 27"/>
          <p:cNvSpPr txBox="1"/>
          <p:nvPr/>
        </p:nvSpPr>
        <p:spPr>
          <a:xfrm>
            <a:off x="4724400" y="2052935"/>
            <a:ext cx="457200" cy="461665"/>
          </a:xfrm>
          <a:prstGeom prst="rect">
            <a:avLst/>
          </a:prstGeom>
          <a:noFill/>
        </p:spPr>
        <p:txBody>
          <a:bodyPr wrap="square" rtlCol="0">
            <a:spAutoFit/>
          </a:bodyPr>
          <a:lstStyle/>
          <a:p>
            <a:pPr algn="ctr"/>
            <a:r>
              <a:rPr lang="en-US" dirty="0"/>
              <a:t>*</a:t>
            </a:r>
          </a:p>
        </p:txBody>
      </p:sp>
      <p:sp>
        <p:nvSpPr>
          <p:cNvPr id="29" name="TextBox 28"/>
          <p:cNvSpPr txBox="1"/>
          <p:nvPr/>
        </p:nvSpPr>
        <p:spPr>
          <a:xfrm>
            <a:off x="3581400" y="2057400"/>
            <a:ext cx="457200" cy="461665"/>
          </a:xfrm>
          <a:prstGeom prst="rect">
            <a:avLst/>
          </a:prstGeom>
          <a:noFill/>
        </p:spPr>
        <p:txBody>
          <a:bodyPr wrap="square" rtlCol="0">
            <a:spAutoFit/>
          </a:bodyPr>
          <a:lstStyle/>
          <a:p>
            <a:pPr algn="ctr"/>
            <a:r>
              <a:rPr lang="en-US" dirty="0"/>
              <a:t>*</a:t>
            </a:r>
          </a:p>
        </p:txBody>
      </p:sp>
      <p:sp>
        <p:nvSpPr>
          <p:cNvPr id="30" name="TextBox 29"/>
          <p:cNvSpPr txBox="1"/>
          <p:nvPr/>
        </p:nvSpPr>
        <p:spPr>
          <a:xfrm>
            <a:off x="4114800" y="2362200"/>
            <a:ext cx="457200" cy="461665"/>
          </a:xfrm>
          <a:prstGeom prst="rect">
            <a:avLst/>
          </a:prstGeom>
          <a:noFill/>
        </p:spPr>
        <p:txBody>
          <a:bodyPr wrap="square" rtlCol="0">
            <a:spAutoFit/>
          </a:bodyPr>
          <a:lstStyle/>
          <a:p>
            <a:pPr algn="ctr"/>
            <a:r>
              <a:rPr lang="en-US" dirty="0"/>
              <a:t>1</a:t>
            </a:r>
          </a:p>
        </p:txBody>
      </p:sp>
      <p:sp>
        <p:nvSpPr>
          <p:cNvPr id="31" name="Frame 30"/>
          <p:cNvSpPr/>
          <p:nvPr/>
        </p:nvSpPr>
        <p:spPr bwMode="auto">
          <a:xfrm>
            <a:off x="34290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2" name="TextBox 31"/>
          <p:cNvSpPr txBox="1"/>
          <p:nvPr/>
        </p:nvSpPr>
        <p:spPr>
          <a:xfrm>
            <a:off x="3657600" y="4191000"/>
            <a:ext cx="1447800" cy="461665"/>
          </a:xfrm>
          <a:prstGeom prst="rect">
            <a:avLst/>
          </a:prstGeom>
          <a:noFill/>
        </p:spPr>
        <p:txBody>
          <a:bodyPr wrap="square" rtlCol="0">
            <a:spAutoFit/>
          </a:bodyPr>
          <a:lstStyle/>
          <a:p>
            <a:pPr algn="ctr"/>
            <a:r>
              <a:rPr lang="en-US" dirty="0"/>
              <a:t>Y1</a:t>
            </a:r>
          </a:p>
        </p:txBody>
      </p:sp>
      <p:sp>
        <p:nvSpPr>
          <p:cNvPr id="33" name="TextBox 32"/>
          <p:cNvSpPr txBox="1"/>
          <p:nvPr/>
        </p:nvSpPr>
        <p:spPr>
          <a:xfrm>
            <a:off x="4724400" y="4567535"/>
            <a:ext cx="457200" cy="461665"/>
          </a:xfrm>
          <a:prstGeom prst="rect">
            <a:avLst/>
          </a:prstGeom>
          <a:noFill/>
        </p:spPr>
        <p:txBody>
          <a:bodyPr wrap="square" rtlCol="0">
            <a:spAutoFit/>
          </a:bodyPr>
          <a:lstStyle/>
          <a:p>
            <a:pPr algn="ctr"/>
            <a:r>
              <a:rPr lang="en-US" dirty="0"/>
              <a:t>*</a:t>
            </a:r>
          </a:p>
        </p:txBody>
      </p:sp>
      <p:sp>
        <p:nvSpPr>
          <p:cNvPr id="34" name="TextBox 33"/>
          <p:cNvSpPr txBox="1"/>
          <p:nvPr/>
        </p:nvSpPr>
        <p:spPr>
          <a:xfrm>
            <a:off x="3581400" y="4572000"/>
            <a:ext cx="457200" cy="461665"/>
          </a:xfrm>
          <a:prstGeom prst="rect">
            <a:avLst/>
          </a:prstGeom>
          <a:noFill/>
        </p:spPr>
        <p:txBody>
          <a:bodyPr wrap="square" rtlCol="0">
            <a:spAutoFit/>
          </a:bodyPr>
          <a:lstStyle/>
          <a:p>
            <a:pPr algn="ctr"/>
            <a:r>
              <a:rPr lang="en-US" dirty="0"/>
              <a:t>Y</a:t>
            </a:r>
          </a:p>
        </p:txBody>
      </p:sp>
      <p:sp>
        <p:nvSpPr>
          <p:cNvPr id="35" name="TextBox 34"/>
          <p:cNvSpPr txBox="1"/>
          <p:nvPr/>
        </p:nvSpPr>
        <p:spPr>
          <a:xfrm>
            <a:off x="3657600" y="4876800"/>
            <a:ext cx="1447800" cy="461665"/>
          </a:xfrm>
          <a:prstGeom prst="rect">
            <a:avLst/>
          </a:prstGeom>
          <a:noFill/>
        </p:spPr>
        <p:txBody>
          <a:bodyPr wrap="square" rtlCol="0">
            <a:spAutoFit/>
          </a:bodyPr>
          <a:lstStyle/>
          <a:p>
            <a:pPr algn="ctr"/>
            <a:r>
              <a:rPr lang="en-US" dirty="0"/>
              <a:t>Y1</a:t>
            </a:r>
          </a:p>
        </p:txBody>
      </p:sp>
      <p:sp>
        <p:nvSpPr>
          <p:cNvPr id="36" name="TextBox 35"/>
          <p:cNvSpPr txBox="1"/>
          <p:nvPr/>
        </p:nvSpPr>
        <p:spPr>
          <a:xfrm>
            <a:off x="5562600" y="4267200"/>
            <a:ext cx="2409133" cy="1200328"/>
          </a:xfrm>
          <a:prstGeom prst="rect">
            <a:avLst/>
          </a:prstGeom>
          <a:noFill/>
        </p:spPr>
        <p:txBody>
          <a:bodyPr wrap="none" rtlCol="0">
            <a:spAutoFit/>
          </a:bodyPr>
          <a:lstStyle/>
          <a:p>
            <a:r>
              <a:rPr lang="en-US" dirty="0"/>
              <a:t>Copy cells on</a:t>
            </a:r>
          </a:p>
          <a:p>
            <a:r>
              <a:rPr lang="en-US" dirty="0"/>
              <a:t>left boundary</a:t>
            </a:r>
          </a:p>
          <a:p>
            <a:r>
              <a:rPr lang="en-US" dirty="0"/>
              <a:t>but not scanned</a:t>
            </a:r>
          </a:p>
        </p:txBody>
      </p:sp>
    </p:spTree>
    <p:extLst>
      <p:ext uri="{BB962C8B-B14F-4D97-AF65-F5344CB8AC3E}">
        <p14:creationId xmlns:p14="http://schemas.microsoft.com/office/powerpoint/2010/main" val="1445002161"/>
      </p:ext>
    </p:extLst>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Move </a:t>
            </a:r>
            <a:r>
              <a:rPr lang="en-US" dirty="0" err="1"/>
              <a:t>δ</a:t>
            </a:r>
            <a:r>
              <a:rPr lang="en-US" dirty="0"/>
              <a:t>(</a:t>
            </a:r>
            <a:r>
              <a:rPr lang="en-US" dirty="0" err="1"/>
              <a:t>q,a</a:t>
            </a:r>
            <a:r>
              <a:rPr lang="en-US" dirty="0"/>
              <a:t>) = (</a:t>
            </a:r>
            <a:r>
              <a:rPr lang="en-US" dirty="0" err="1"/>
              <a:t>p,R</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727</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dirty="0" err="1"/>
              <a:t>Ya</a:t>
            </a:r>
            <a:endParaRPr lang="en-US" dirty="0"/>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dirty="0" err="1"/>
              <a:t>p,R</a:t>
            </a:r>
            <a:endParaRPr lang="en-US" dirty="0"/>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dirty="0" err="1"/>
              <a:t>q,Ya</a:t>
            </a:r>
            <a:endParaRPr lang="en-US" dirty="0"/>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dirty="0"/>
              <a:t>a</a:t>
            </a:r>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dirty="0" err="1"/>
              <a:t>p,R</a:t>
            </a:r>
            <a:endParaRPr lang="en-US" dirty="0"/>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dirty="0"/>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dirty="0" err="1"/>
              <a:t>q,a</a:t>
            </a:r>
            <a:endParaRPr lang="en-US" dirty="0"/>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dirty="0" err="1"/>
              <a:t>p,b</a:t>
            </a:r>
            <a:endParaRPr lang="en-US" dirty="0"/>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dirty="0"/>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dirty="0" err="1"/>
              <a:t>p,R</a:t>
            </a:r>
            <a:endParaRPr lang="en-US" dirty="0"/>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dirty="0"/>
              <a:t>b</a:t>
            </a:r>
          </a:p>
        </p:txBody>
      </p:sp>
      <p:sp>
        <p:nvSpPr>
          <p:cNvPr id="23" name="TextBox 22">
            <a:extLst>
              <a:ext uri="{FF2B5EF4-FFF2-40B4-BE49-F238E27FC236}">
                <a16:creationId xmlns:a16="http://schemas.microsoft.com/office/drawing/2014/main" id="{2005F819-654A-4E4E-8A29-D98D1CDB7BB0}"/>
              </a:ext>
            </a:extLst>
          </p:cNvPr>
          <p:cNvSpPr txBox="1"/>
          <p:nvPr/>
        </p:nvSpPr>
        <p:spPr>
          <a:xfrm>
            <a:off x="6172200" y="3352800"/>
            <a:ext cx="2590800" cy="461665"/>
          </a:xfrm>
          <a:prstGeom prst="rect">
            <a:avLst/>
          </a:prstGeom>
          <a:noFill/>
        </p:spPr>
        <p:txBody>
          <a:bodyPr wrap="square" rtlCol="0">
            <a:spAutoFit/>
          </a:bodyPr>
          <a:lstStyle/>
          <a:p>
            <a:r>
              <a:rPr lang="en-US" dirty="0"/>
              <a:t>where </a:t>
            </a:r>
            <a:r>
              <a:rPr lang="en-US" dirty="0" err="1"/>
              <a:t>b</a:t>
            </a:r>
            <a:r>
              <a:rPr lang="en-US" dirty="0" err="1">
                <a:sym typeface="Symbol" pitchFamily="-111" charset="2"/>
              </a:rPr>
              <a:t>Σ</a:t>
            </a:r>
            <a:r>
              <a:rPr lang="en-US" dirty="0">
                <a:sym typeface="Symbol" pitchFamily="-111" charset="2"/>
              </a:rPr>
              <a:t>={B,1}</a:t>
            </a:r>
            <a:endParaRPr lang="en-US" dirty="0"/>
          </a:p>
        </p:txBody>
      </p:sp>
    </p:spTree>
    <p:extLst>
      <p:ext uri="{BB962C8B-B14F-4D97-AF65-F5344CB8AC3E}">
        <p14:creationId xmlns:p14="http://schemas.microsoft.com/office/powerpoint/2010/main" val="3867405177"/>
      </p:ext>
    </p:extLst>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 Move </a:t>
            </a:r>
            <a:r>
              <a:rPr lang="en-US" dirty="0" err="1"/>
              <a:t>δ</a:t>
            </a:r>
            <a:r>
              <a:rPr lang="en-US" dirty="0"/>
              <a:t>(</a:t>
            </a:r>
            <a:r>
              <a:rPr lang="en-US" dirty="0" err="1"/>
              <a:t>q,a</a:t>
            </a:r>
            <a:r>
              <a:rPr lang="en-US" dirty="0"/>
              <a:t>) = (</a:t>
            </a:r>
            <a:r>
              <a:rPr lang="en-US" dirty="0" err="1"/>
              <a:t>p,L</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728</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dirty="0" err="1"/>
              <a:t>p,Yb</a:t>
            </a:r>
            <a:endParaRPr lang="en-US" dirty="0"/>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dirty="0" err="1"/>
              <a:t>p,L</a:t>
            </a:r>
            <a:endParaRPr lang="en-US" dirty="0"/>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dirty="0" err="1"/>
              <a:t>Yb</a:t>
            </a:r>
            <a:endParaRPr lang="en-US" dirty="0"/>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dirty="0" err="1"/>
              <a:t>p,b</a:t>
            </a:r>
            <a:endParaRPr lang="en-US" dirty="0"/>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dirty="0" err="1"/>
              <a:t>p,L</a:t>
            </a:r>
            <a:endParaRPr lang="en-US" dirty="0"/>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dirty="0"/>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dirty="0"/>
              <a:t>b</a:t>
            </a:r>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dirty="0"/>
              <a:t>a</a:t>
            </a:r>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dirty="0"/>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dirty="0" err="1"/>
              <a:t>p,L</a:t>
            </a:r>
            <a:endParaRPr lang="en-US" dirty="0"/>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dirty="0" err="1"/>
              <a:t>q,a</a:t>
            </a:r>
            <a:endParaRPr lang="en-US" dirty="0"/>
          </a:p>
        </p:txBody>
      </p:sp>
      <p:sp>
        <p:nvSpPr>
          <p:cNvPr id="22" name="TextBox 21"/>
          <p:cNvSpPr txBox="1"/>
          <p:nvPr/>
        </p:nvSpPr>
        <p:spPr>
          <a:xfrm>
            <a:off x="6172200" y="3352800"/>
            <a:ext cx="2590800" cy="461665"/>
          </a:xfrm>
          <a:prstGeom prst="rect">
            <a:avLst/>
          </a:prstGeom>
          <a:noFill/>
        </p:spPr>
        <p:txBody>
          <a:bodyPr wrap="square" rtlCol="0">
            <a:spAutoFit/>
          </a:bodyPr>
          <a:lstStyle/>
          <a:p>
            <a:r>
              <a:rPr lang="en-US" dirty="0"/>
              <a:t>where </a:t>
            </a:r>
            <a:r>
              <a:rPr lang="en-US" dirty="0" err="1"/>
              <a:t>b</a:t>
            </a:r>
            <a:r>
              <a:rPr lang="en-US" dirty="0" err="1">
                <a:sym typeface="Symbol" pitchFamily="-111" charset="2"/>
              </a:rPr>
              <a:t>Σ</a:t>
            </a:r>
            <a:r>
              <a:rPr lang="en-US" dirty="0">
                <a:sym typeface="Symbol" pitchFamily="-111" charset="2"/>
              </a:rPr>
              <a:t>={B,1}</a:t>
            </a:r>
            <a:endParaRPr lang="en-US" dirty="0"/>
          </a:p>
        </p:txBody>
      </p:sp>
    </p:spTree>
    <p:extLst>
      <p:ext uri="{BB962C8B-B14F-4D97-AF65-F5344CB8AC3E}">
        <p14:creationId xmlns:p14="http://schemas.microsoft.com/office/powerpoint/2010/main" val="4147770646"/>
      </p:ext>
    </p:extLst>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 </a:t>
            </a:r>
            <a:r>
              <a:rPr lang="en-US" dirty="0" err="1"/>
              <a:t>δ</a:t>
            </a:r>
            <a:r>
              <a:rPr lang="en-US" dirty="0"/>
              <a:t>(</a:t>
            </a:r>
            <a:r>
              <a:rPr lang="en-US" dirty="0" err="1"/>
              <a:t>q,a</a:t>
            </a:r>
            <a:r>
              <a:rPr lang="en-US" dirty="0"/>
              <a:t>) = (</a:t>
            </a:r>
            <a:r>
              <a:rPr lang="en-US" dirty="0" err="1"/>
              <a:t>p,c</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729</a:t>
            </a:fld>
            <a:endParaRPr lang="en-US"/>
          </a:p>
        </p:txBody>
      </p:sp>
      <p:sp>
        <p:nvSpPr>
          <p:cNvPr id="7" name="Frame 6"/>
          <p:cNvSpPr/>
          <p:nvPr/>
        </p:nvSpPr>
        <p:spPr bwMode="auto">
          <a:xfrm>
            <a:off x="3657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3886200" y="4191000"/>
            <a:ext cx="1447800" cy="461665"/>
          </a:xfrm>
          <a:prstGeom prst="rect">
            <a:avLst/>
          </a:prstGeom>
          <a:noFill/>
        </p:spPr>
        <p:txBody>
          <a:bodyPr wrap="square" rtlCol="0">
            <a:spAutoFit/>
          </a:bodyPr>
          <a:lstStyle/>
          <a:p>
            <a:pPr algn="ctr"/>
            <a:r>
              <a:rPr lang="en-US" dirty="0" err="1"/>
              <a:t>p,Yc</a:t>
            </a:r>
            <a:endParaRPr lang="en-US" dirty="0"/>
          </a:p>
        </p:txBody>
      </p:sp>
      <p:sp>
        <p:nvSpPr>
          <p:cNvPr id="9" name="TextBox 8"/>
          <p:cNvSpPr txBox="1"/>
          <p:nvPr/>
        </p:nvSpPr>
        <p:spPr>
          <a:xfrm>
            <a:off x="4648200" y="4567535"/>
            <a:ext cx="762000" cy="461665"/>
          </a:xfrm>
          <a:prstGeom prst="rect">
            <a:avLst/>
          </a:prstGeom>
          <a:noFill/>
        </p:spPr>
        <p:txBody>
          <a:bodyPr wrap="square" rtlCol="0">
            <a:spAutoFit/>
          </a:bodyPr>
          <a:lstStyle/>
          <a:p>
            <a:pPr algn="r"/>
            <a:r>
              <a:rPr lang="en-US" dirty="0"/>
              <a:t>*</a:t>
            </a:r>
          </a:p>
        </p:txBody>
      </p:sp>
      <p:sp>
        <p:nvSpPr>
          <p:cNvPr id="10" name="TextBox 9"/>
          <p:cNvSpPr txBox="1"/>
          <p:nvPr/>
        </p:nvSpPr>
        <p:spPr>
          <a:xfrm>
            <a:off x="3810000" y="4572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3886200" y="4876800"/>
            <a:ext cx="1447800" cy="461665"/>
          </a:xfrm>
          <a:prstGeom prst="rect">
            <a:avLst/>
          </a:prstGeom>
          <a:noFill/>
        </p:spPr>
        <p:txBody>
          <a:bodyPr wrap="square" rtlCol="0">
            <a:spAutoFit/>
          </a:bodyPr>
          <a:lstStyle/>
          <a:p>
            <a:pPr algn="ctr"/>
            <a:r>
              <a:rPr lang="en-US" dirty="0" err="1"/>
              <a:t>q,Ya</a:t>
            </a:r>
            <a:endParaRPr lang="en-US" dirty="0"/>
          </a:p>
        </p:txBody>
      </p:sp>
      <p:sp>
        <p:nvSpPr>
          <p:cNvPr id="12" name="Frame 11"/>
          <p:cNvSpPr/>
          <p:nvPr/>
        </p:nvSpPr>
        <p:spPr bwMode="auto">
          <a:xfrm>
            <a:off x="3657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3886200" y="1981200"/>
            <a:ext cx="1447800" cy="461665"/>
          </a:xfrm>
          <a:prstGeom prst="rect">
            <a:avLst/>
          </a:prstGeom>
          <a:noFill/>
        </p:spPr>
        <p:txBody>
          <a:bodyPr wrap="square" rtlCol="0">
            <a:spAutoFit/>
          </a:bodyPr>
          <a:lstStyle/>
          <a:p>
            <a:pPr algn="ctr"/>
            <a:r>
              <a:rPr lang="en-US" dirty="0" err="1"/>
              <a:t>p,c</a:t>
            </a:r>
            <a:endParaRPr lang="en-US" dirty="0"/>
          </a:p>
        </p:txBody>
      </p:sp>
      <p:sp>
        <p:nvSpPr>
          <p:cNvPr id="14" name="TextBox 13"/>
          <p:cNvSpPr txBox="1"/>
          <p:nvPr/>
        </p:nvSpPr>
        <p:spPr>
          <a:xfrm>
            <a:off x="4648200" y="2357735"/>
            <a:ext cx="762000" cy="461665"/>
          </a:xfrm>
          <a:prstGeom prst="rect">
            <a:avLst/>
          </a:prstGeom>
          <a:noFill/>
        </p:spPr>
        <p:txBody>
          <a:bodyPr wrap="square" rtlCol="0">
            <a:spAutoFit/>
          </a:bodyPr>
          <a:lstStyle/>
          <a:p>
            <a:pPr algn="r"/>
            <a:r>
              <a:rPr lang="en-US" dirty="0"/>
              <a:t>*</a:t>
            </a:r>
          </a:p>
        </p:txBody>
      </p:sp>
      <p:sp>
        <p:nvSpPr>
          <p:cNvPr id="15" name="TextBox 14"/>
          <p:cNvSpPr txBox="1"/>
          <p:nvPr/>
        </p:nvSpPr>
        <p:spPr>
          <a:xfrm>
            <a:off x="3810000" y="2362200"/>
            <a:ext cx="762000" cy="461665"/>
          </a:xfrm>
          <a:prstGeom prst="rect">
            <a:avLst/>
          </a:prstGeom>
          <a:noFill/>
        </p:spPr>
        <p:txBody>
          <a:bodyPr wrap="square" rtlCol="0">
            <a:spAutoFit/>
          </a:bodyPr>
          <a:lstStyle/>
          <a:p>
            <a:r>
              <a:rPr lang="en-US" dirty="0"/>
              <a:t>*</a:t>
            </a:r>
          </a:p>
        </p:txBody>
      </p:sp>
      <p:sp>
        <p:nvSpPr>
          <p:cNvPr id="16" name="TextBox 15"/>
          <p:cNvSpPr txBox="1"/>
          <p:nvPr/>
        </p:nvSpPr>
        <p:spPr>
          <a:xfrm>
            <a:off x="3886200" y="2667000"/>
            <a:ext cx="1447800" cy="461665"/>
          </a:xfrm>
          <a:prstGeom prst="rect">
            <a:avLst/>
          </a:prstGeom>
          <a:noFill/>
        </p:spPr>
        <p:txBody>
          <a:bodyPr wrap="square" rtlCol="0">
            <a:spAutoFit/>
          </a:bodyPr>
          <a:lstStyle/>
          <a:p>
            <a:pPr algn="ctr"/>
            <a:r>
              <a:rPr lang="en-US" dirty="0" err="1"/>
              <a:t>q,a</a:t>
            </a:r>
            <a:endParaRPr lang="en-US" dirty="0"/>
          </a:p>
        </p:txBody>
      </p:sp>
    </p:spTree>
    <p:extLst>
      <p:ext uri="{BB962C8B-B14F-4D97-AF65-F5344CB8AC3E}">
        <p14:creationId xmlns:p14="http://schemas.microsoft.com/office/powerpoint/2010/main" val="30781867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0BA496-7A60-F74A-8963-B19CA124D3FC}" type="datetime1">
              <a:rPr lang="en-US" smtClean="0"/>
              <a:t>4/7/19</a:t>
            </a:fld>
            <a:endParaRPr lang="en-US"/>
          </a:p>
        </p:txBody>
      </p:sp>
      <p:sp>
        <p:nvSpPr>
          <p:cNvPr id="7373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Practice Problems</a:t>
            </a:r>
          </a:p>
        </p:txBody>
      </p:sp>
      <p:sp>
        <p:nvSpPr>
          <p:cNvPr id="73732" name="Rectangle 3"/>
          <p:cNvSpPr>
            <a:spLocks noGrp="1" noChangeArrowheads="1"/>
          </p:cNvSpPr>
          <p:nvPr>
            <p:ph type="body" idx="4294967295"/>
          </p:nvPr>
        </p:nvSpPr>
        <p:spPr/>
        <p:txBody>
          <a:bodyPr/>
          <a:lstStyle/>
          <a:p>
            <a:pPr marL="0" indent="0" eaLnBrk="1" hangingPunct="1">
              <a:lnSpc>
                <a:spcPct val="80000"/>
              </a:lnSpc>
              <a:buNone/>
            </a:pPr>
            <a:r>
              <a:rPr lang="en-US" sz="2400" b="1" dirty="0">
                <a:latin typeface="Arial" charset="0"/>
                <a:ea typeface="MS PGothic" charset="0"/>
              </a:rPr>
              <a:t>Practice</a:t>
            </a:r>
          </a:p>
          <a:p>
            <a:pPr marL="346075" indent="-346075" eaLnBrk="1" hangingPunct="1">
              <a:lnSpc>
                <a:spcPct val="80000"/>
              </a:lnSpc>
              <a:buFontTx/>
              <a:buAutoNum type="arabicPeriod"/>
            </a:pPr>
            <a:r>
              <a:rPr lang="en-US" sz="2400" dirty="0">
                <a:latin typeface="Arial" charset="0"/>
                <a:ea typeface="MS PGothic" charset="0"/>
              </a:rPr>
              <a:t>Using DFA</a:t>
            </a:r>
            <a:r>
              <a:rPr lang="ja-JP" altLang="en-US" sz="2400">
                <a:latin typeface="Arial" charset="0"/>
                <a:ea typeface="MS PGothic" charset="0"/>
              </a:rPr>
              <a:t>’</a:t>
            </a:r>
            <a:r>
              <a:rPr lang="en-US" altLang="ja-JP" sz="2400" dirty="0">
                <a:latin typeface="Arial" charset="0"/>
                <a:ea typeface="MS PGothic" charset="0"/>
              </a:rPr>
              <a:t>s (not any equivalent notation) show that the Regular Languages are closed under Min, where </a:t>
            </a:r>
            <a:br>
              <a:rPr lang="en-US" altLang="ja-JP" sz="2400" dirty="0">
                <a:latin typeface="Arial" charset="0"/>
                <a:ea typeface="MS PGothic" charset="0"/>
              </a:rPr>
            </a:br>
            <a:r>
              <a:rPr lang="en-US" altLang="ja-JP" sz="2400" dirty="0">
                <a:latin typeface="Arial" charset="0"/>
                <a:ea typeface="MS PGothic" charset="0"/>
              </a:rPr>
              <a:t>Min(L) = {</a:t>
            </a:r>
            <a:r>
              <a:rPr lang="en-US" altLang="ja-JP" sz="2400" dirty="0">
                <a:ea typeface="ＭＳ Ｐゴシック" pitchFamily="34" charset="-128"/>
              </a:rPr>
              <a:t> w | w </a:t>
            </a:r>
            <a:r>
              <a:rPr lang="en-US" altLang="ja-JP" sz="2400" dirty="0">
                <a:ea typeface="ＭＳ Ｐゴシック" pitchFamily="34" charset="-128"/>
                <a:sym typeface="Symbol" pitchFamily="18" charset="2"/>
              </a:rPr>
              <a:t> L, but no proper prefix of w is in L}.</a:t>
            </a:r>
            <a:r>
              <a:rPr lang="en-US" altLang="ja-JP" sz="2400" dirty="0">
                <a:latin typeface="Arial" charset="0"/>
                <a:ea typeface="MS PGothic" charset="0"/>
                <a:sym typeface="Symbol" charset="0"/>
              </a:rPr>
              <a:t>. This means that w  </a:t>
            </a:r>
            <a:r>
              <a:rPr lang="en-US" altLang="ja-JP" sz="2400" dirty="0">
                <a:latin typeface="Arial" charset="0"/>
                <a:ea typeface="MS PGothic" charset="0"/>
              </a:rPr>
              <a:t>Min(L) </a:t>
            </a:r>
            <a:r>
              <a:rPr lang="en-US" altLang="ja-JP" sz="2400" dirty="0" err="1">
                <a:latin typeface="Arial" charset="0"/>
                <a:ea typeface="MS PGothic" charset="0"/>
              </a:rPr>
              <a:t>iff</a:t>
            </a:r>
            <a:r>
              <a:rPr lang="en-US" altLang="ja-JP" sz="2400" dirty="0">
                <a:latin typeface="Arial" charset="0"/>
                <a:ea typeface="MS PGothic" charset="0"/>
              </a:rPr>
              <a:t> w </a:t>
            </a:r>
            <a:r>
              <a:rPr lang="en-US" altLang="ja-JP" sz="2400" dirty="0">
                <a:latin typeface="Arial" charset="0"/>
                <a:ea typeface="MS PGothic" charset="0"/>
                <a:sym typeface="Symbol" charset="0"/>
              </a:rPr>
              <a:t> L and for no </a:t>
            </a:r>
            <a:r>
              <a:rPr lang="en-US" altLang="ja-JP" sz="2400" dirty="0" err="1">
                <a:latin typeface="Arial" charset="0"/>
                <a:ea typeface="MS PGothic" charset="0"/>
                <a:sym typeface="Symbol" charset="0"/>
              </a:rPr>
              <a:t>y≠λ</a:t>
            </a:r>
            <a:r>
              <a:rPr lang="en-US" altLang="ja-JP" sz="2400" dirty="0">
                <a:latin typeface="Arial" charset="0"/>
                <a:ea typeface="MS PGothic" charset="0"/>
                <a:sym typeface="Symbol" charset="0"/>
              </a:rPr>
              <a:t> is x in L, where w=</a:t>
            </a:r>
            <a:r>
              <a:rPr lang="en-US" altLang="ja-JP" sz="2400" dirty="0" err="1">
                <a:latin typeface="Arial" charset="0"/>
                <a:ea typeface="MS PGothic" charset="0"/>
                <a:sym typeface="Symbol" charset="0"/>
              </a:rPr>
              <a:t>xy</a:t>
            </a:r>
            <a:r>
              <a:rPr lang="en-US" altLang="ja-JP" sz="2400" dirty="0">
                <a:latin typeface="Arial" charset="0"/>
                <a:ea typeface="MS PGothic" charset="0"/>
                <a:sym typeface="Symbol" charset="0"/>
              </a:rPr>
              <a:t>. Said a third way, w is not an extension of any element in L.</a:t>
            </a:r>
          </a:p>
          <a:p>
            <a:pPr marL="346075" indent="-346075" eaLnBrk="1" hangingPunct="1">
              <a:lnSpc>
                <a:spcPct val="80000"/>
              </a:lnSpc>
              <a:buFontTx/>
              <a:buAutoNum type="arabicPeriod"/>
            </a:pPr>
            <a:r>
              <a:rPr lang="en-US" sz="2400" dirty="0">
                <a:latin typeface="Arial" charset="0"/>
                <a:ea typeface="MS PGothic" charset="0"/>
              </a:rPr>
              <a:t>a.) Present a transition diagram for an NFA for the language associated with the regular expression </a:t>
            </a:r>
            <a:br>
              <a:rPr lang="en-US" sz="2400" dirty="0">
                <a:latin typeface="Arial" charset="0"/>
                <a:ea typeface="MS PGothic" charset="0"/>
              </a:rPr>
            </a:br>
            <a:r>
              <a:rPr lang="en-US" sz="2400" dirty="0">
                <a:latin typeface="Arial" charset="0"/>
                <a:ea typeface="MS PGothic" charset="0"/>
              </a:rPr>
              <a:t>(1011 + 111 + 101)*.</a:t>
            </a:r>
            <a:br>
              <a:rPr lang="en-US" sz="2400" dirty="0">
                <a:latin typeface="Arial" charset="0"/>
                <a:ea typeface="MS PGothic" charset="0"/>
              </a:rPr>
            </a:br>
            <a:r>
              <a:rPr lang="en-US" sz="2400" dirty="0">
                <a:latin typeface="Arial" charset="0"/>
                <a:ea typeface="MS PGothic" charset="0"/>
              </a:rPr>
              <a:t> </a:t>
            </a:r>
            <a:br>
              <a:rPr lang="en-US" sz="2400" dirty="0">
                <a:latin typeface="Arial" charset="0"/>
                <a:ea typeface="MS PGothic" charset="0"/>
              </a:rPr>
            </a:br>
            <a:r>
              <a:rPr lang="en-US" sz="2400" dirty="0">
                <a:latin typeface="Arial" charset="0"/>
                <a:ea typeface="MS PGothic" charset="0"/>
              </a:rPr>
              <a:t>b.) Use the standard conversion technique (subsets of states) to convert the NFA from (a) to an equivalent DFA. Be sure to not include unreachable states. </a:t>
            </a:r>
          </a:p>
          <a:p>
            <a:pPr marL="346075" indent="-346075" eaLnBrk="1" hangingPunct="1">
              <a:lnSpc>
                <a:spcPct val="80000"/>
              </a:lnSpc>
              <a:buFontTx/>
              <a:buAutoNum type="arabicPeriod"/>
            </a:pPr>
            <a:endParaRPr lang="en-US" altLang="ja-JP" sz="2400" dirty="0">
              <a:latin typeface="Arial" charset="0"/>
              <a:ea typeface="MS PGothic" charset="0"/>
              <a:sym typeface="Symbol" charset="0"/>
            </a:endParaRPr>
          </a:p>
        </p:txBody>
      </p:sp>
      <p:sp>
        <p:nvSpPr>
          <p:cNvPr id="7373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3A67234D-ABB8-4648-9BAD-497D14A91EE6}" type="slidenum">
              <a:rPr lang="en-US" sz="1400"/>
              <a:pPr algn="r"/>
              <a:t>73</a:t>
            </a:fld>
            <a:endParaRPr lang="en-US" sz="1400"/>
          </a:p>
        </p:txBody>
      </p:sp>
      <p:sp>
        <p:nvSpPr>
          <p:cNvPr id="737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C0D88-5D3B-BE44-98D3-187196ED8279}" type="slidenum">
              <a:rPr lang="en-US"/>
              <a:pPr/>
              <a:t>73</a:t>
            </a:fld>
            <a:endParaRPr lang="en-US"/>
          </a:p>
        </p:txBody>
      </p:sp>
      <p:sp>
        <p:nvSpPr>
          <p:cNvPr id="10" name="Footer Placeholder 4">
            <a:extLst>
              <a:ext uri="{FF2B5EF4-FFF2-40B4-BE49-F238E27FC236}">
                <a16:creationId xmlns:a16="http://schemas.microsoft.com/office/drawing/2014/main" id="{7B414CD8-4CC8-A04A-8FFA-E135272D889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814198172"/>
      </p:ext>
    </p:extLst>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Corner Tile and Bottom Row</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730</a:t>
            </a:fld>
            <a:endParaRPr lang="en-US"/>
          </a:p>
        </p:txBody>
      </p:sp>
      <p:sp>
        <p:nvSpPr>
          <p:cNvPr id="7" name="Frame 6"/>
          <p:cNvSpPr/>
          <p:nvPr/>
        </p:nvSpPr>
        <p:spPr bwMode="auto">
          <a:xfrm>
            <a:off x="838200" y="1524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17526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9" name="TextBox 8"/>
          <p:cNvSpPr txBox="1"/>
          <p:nvPr/>
        </p:nvSpPr>
        <p:spPr>
          <a:xfrm>
            <a:off x="1828800" y="2129135"/>
            <a:ext cx="762000" cy="461665"/>
          </a:xfrm>
          <a:prstGeom prst="rect">
            <a:avLst/>
          </a:prstGeom>
          <a:noFill/>
        </p:spPr>
        <p:txBody>
          <a:bodyPr wrap="square" rtlCol="0">
            <a:spAutoFit/>
          </a:bodyPr>
          <a:lstStyle/>
          <a:p>
            <a:pPr algn="r"/>
            <a:r>
              <a:rPr lang="en-US" dirty="0"/>
              <a:t>B</a:t>
            </a:r>
          </a:p>
        </p:txBody>
      </p:sp>
      <p:sp>
        <p:nvSpPr>
          <p:cNvPr id="10" name="TextBox 9"/>
          <p:cNvSpPr txBox="1"/>
          <p:nvPr/>
        </p:nvSpPr>
        <p:spPr>
          <a:xfrm>
            <a:off x="990600" y="21336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066800" y="2438400"/>
            <a:ext cx="1447800" cy="461665"/>
          </a:xfrm>
          <a:prstGeom prst="rect">
            <a:avLst/>
          </a:prstGeom>
          <a:noFill/>
        </p:spPr>
        <p:txBody>
          <a:bodyPr wrap="square" rtlCol="0">
            <a:spAutoFit/>
          </a:bodyPr>
          <a:lstStyle/>
          <a:p>
            <a:pPr algn="ctr"/>
            <a:r>
              <a:rPr lang="en-US" dirty="0"/>
              <a:t>X</a:t>
            </a:r>
          </a:p>
        </p:txBody>
      </p:sp>
      <p:sp>
        <p:nvSpPr>
          <p:cNvPr id="3" name="TextBox 2"/>
          <p:cNvSpPr txBox="1"/>
          <p:nvPr/>
        </p:nvSpPr>
        <p:spPr>
          <a:xfrm>
            <a:off x="914400" y="3657600"/>
            <a:ext cx="6096000" cy="461665"/>
          </a:xfrm>
          <a:prstGeom prst="rect">
            <a:avLst/>
          </a:prstGeom>
          <a:noFill/>
        </p:spPr>
        <p:txBody>
          <a:bodyPr wrap="square" rtlCol="0">
            <a:spAutoFit/>
          </a:bodyPr>
          <a:lstStyle/>
          <a:p>
            <a:r>
              <a:rPr lang="en-US" dirty="0"/>
              <a:t>Zero-</a:t>
            </a:r>
            <a:r>
              <a:rPr lang="en-US" dirty="0" err="1"/>
              <a:t>ed</a:t>
            </a:r>
            <a:r>
              <a:rPr lang="en-US" dirty="0"/>
              <a:t> Row is forced to be</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dirty="0"/>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dirty="0"/>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dirty="0"/>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dirty="0"/>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dirty="0"/>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dirty="0"/>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dirty="0"/>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607583697"/>
      </p:ext>
    </p:extLst>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Action Print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731</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dirty="0" err="1"/>
              <a:t>p,Ya</a:t>
            </a:r>
            <a:endParaRPr lang="en-US" dirty="0"/>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dirty="0"/>
              <a:t>*</a:t>
            </a:r>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dirty="0"/>
              <a:t>As we cannot move left of leftmost character first action is either right or print. Assume for now that </a:t>
            </a:r>
            <a:r>
              <a:rPr lang="en-US" dirty="0" err="1"/>
              <a:t>δ</a:t>
            </a:r>
            <a:r>
              <a:rPr lang="en-US" dirty="0"/>
              <a:t>(q</a:t>
            </a:r>
            <a:r>
              <a:rPr lang="en-US" baseline="-25000" dirty="0"/>
              <a:t>0</a:t>
            </a:r>
            <a:r>
              <a:rPr lang="en-US" dirty="0"/>
              <a:t>,B) = (</a:t>
            </a:r>
            <a:r>
              <a:rPr lang="en-US" dirty="0" err="1"/>
              <a:t>p,a</a:t>
            </a:r>
            <a:r>
              <a:rPr lang="en-US" dirty="0"/>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dirty="0"/>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dirty="0"/>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dirty="0"/>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dirty="0"/>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dirty="0"/>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dirty="0"/>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dirty="0"/>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657600" y="2667000"/>
            <a:ext cx="457200" cy="461665"/>
          </a:xfrm>
          <a:prstGeom prst="rect">
            <a:avLst/>
          </a:prstGeom>
          <a:noFill/>
        </p:spPr>
        <p:txBody>
          <a:bodyPr wrap="square" rtlCol="0">
            <a:spAutoFit/>
          </a:bodyPr>
          <a:lstStyle/>
          <a:p>
            <a:pPr algn="ctr"/>
            <a:r>
              <a:rPr lang="en-US" dirty="0"/>
              <a:t>B</a:t>
            </a:r>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dirty="0"/>
              <a:t>*</a:t>
            </a:r>
          </a:p>
        </p:txBody>
      </p:sp>
      <p:sp>
        <p:nvSpPr>
          <p:cNvPr id="37" name="TextBox 36"/>
          <p:cNvSpPr txBox="1"/>
          <p:nvPr/>
        </p:nvSpPr>
        <p:spPr>
          <a:xfrm>
            <a:off x="3124200" y="3048000"/>
            <a:ext cx="457200" cy="461665"/>
          </a:xfrm>
          <a:prstGeom prst="rect">
            <a:avLst/>
          </a:prstGeom>
          <a:noFill/>
        </p:spPr>
        <p:txBody>
          <a:bodyPr wrap="square" rtlCol="0">
            <a:spAutoFit/>
          </a:bodyPr>
          <a:lstStyle/>
          <a:p>
            <a:pPr algn="ctr"/>
            <a:r>
              <a:rPr lang="en-US" dirty="0"/>
              <a:t>*</a:t>
            </a:r>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dirty="0"/>
              <a:t>B</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dirty="0"/>
              <a:t>B</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dirty="0"/>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dirty="0"/>
              <a:t>*</a:t>
            </a:r>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dirty="0"/>
              <a:t>B</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821073847"/>
      </p:ext>
    </p:extLst>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Action Right Move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732</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dirty="0"/>
              <a:t>YB</a:t>
            </a:r>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dirty="0" err="1"/>
              <a:t>p,R</a:t>
            </a:r>
            <a:endParaRPr lang="en-US" dirty="0"/>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dirty="0"/>
              <a:t>As we cannot move left of leftmost character first action is either right or print. Assume for now that </a:t>
            </a:r>
            <a:r>
              <a:rPr lang="en-US" dirty="0" err="1"/>
              <a:t>δ</a:t>
            </a:r>
            <a:r>
              <a:rPr lang="en-US" dirty="0"/>
              <a:t>(q</a:t>
            </a:r>
            <a:r>
              <a:rPr lang="en-US" baseline="-25000" dirty="0"/>
              <a:t>0</a:t>
            </a:r>
            <a:r>
              <a:rPr lang="en-US" dirty="0"/>
              <a:t>,B) = (</a:t>
            </a:r>
            <a:r>
              <a:rPr lang="en-US" dirty="0" err="1"/>
              <a:t>p,R</a:t>
            </a:r>
            <a:r>
              <a:rPr lang="en-US" dirty="0"/>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dirty="0"/>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dirty="0"/>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dirty="0"/>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dirty="0"/>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dirty="0"/>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dirty="0"/>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dirty="0"/>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124200" y="2667000"/>
            <a:ext cx="1524000" cy="461665"/>
          </a:xfrm>
          <a:prstGeom prst="rect">
            <a:avLst/>
          </a:prstGeom>
          <a:noFill/>
        </p:spPr>
        <p:txBody>
          <a:bodyPr wrap="square" rtlCol="0">
            <a:spAutoFit/>
          </a:bodyPr>
          <a:lstStyle/>
          <a:p>
            <a:pPr algn="ctr"/>
            <a:r>
              <a:rPr lang="en-US" dirty="0" err="1"/>
              <a:t>p,B</a:t>
            </a:r>
            <a:endParaRPr lang="en-US" dirty="0"/>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dirty="0"/>
              <a:t>*</a:t>
            </a:r>
          </a:p>
        </p:txBody>
      </p:sp>
      <p:sp>
        <p:nvSpPr>
          <p:cNvPr id="37" name="TextBox 36"/>
          <p:cNvSpPr txBox="1"/>
          <p:nvPr/>
        </p:nvSpPr>
        <p:spPr>
          <a:xfrm>
            <a:off x="3124200" y="3048000"/>
            <a:ext cx="762000" cy="461665"/>
          </a:xfrm>
          <a:prstGeom prst="rect">
            <a:avLst/>
          </a:prstGeom>
          <a:noFill/>
        </p:spPr>
        <p:txBody>
          <a:bodyPr wrap="square" rtlCol="0">
            <a:spAutoFit/>
          </a:bodyPr>
          <a:lstStyle/>
          <a:p>
            <a:r>
              <a:rPr lang="en-US" dirty="0" err="1"/>
              <a:t>p,R</a:t>
            </a:r>
            <a:endParaRPr lang="en-US" dirty="0"/>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dirty="0"/>
              <a:t>B</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dirty="0"/>
              <a:t>B</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dirty="0"/>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dirty="0"/>
              <a:t>*</a:t>
            </a:r>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dirty="0"/>
              <a:t>B</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83859943"/>
      </p:ext>
    </p:extLst>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Story Part 1</a:t>
            </a:r>
          </a:p>
        </p:txBody>
      </p:sp>
      <p:sp>
        <p:nvSpPr>
          <p:cNvPr id="3" name="Content Placeholder 2"/>
          <p:cNvSpPr>
            <a:spLocks noGrp="1"/>
          </p:cNvSpPr>
          <p:nvPr>
            <p:ph idx="1"/>
          </p:nvPr>
        </p:nvSpPr>
        <p:spPr/>
        <p:txBody>
          <a:bodyPr/>
          <a:lstStyle/>
          <a:p>
            <a:r>
              <a:rPr lang="en-US" dirty="0"/>
              <a:t>Inductively we can show that, if the </a:t>
            </a:r>
            <a:r>
              <a:rPr lang="en-US" dirty="0" err="1"/>
              <a:t>i-th</a:t>
            </a:r>
            <a:r>
              <a:rPr lang="en-US" dirty="0"/>
              <a:t> row represents an infinite transcription of the Turing configuration after step </a:t>
            </a:r>
            <a:r>
              <a:rPr lang="en-US" dirty="0" err="1"/>
              <a:t>i</a:t>
            </a:r>
            <a:r>
              <a:rPr lang="en-US" dirty="0"/>
              <a:t> then the (i+1)-</a:t>
            </a:r>
            <a:r>
              <a:rPr lang="en-US" dirty="0" err="1"/>
              <a:t>st</a:t>
            </a:r>
            <a:r>
              <a:rPr lang="en-US" dirty="0"/>
              <a:t> represents such a transcription after step i+1. Since we have shown the base case, we have a successful simulation.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733</a:t>
            </a:fld>
            <a:endParaRPr lang="en-US"/>
          </a:p>
        </p:txBody>
      </p:sp>
    </p:spTree>
    <p:extLst>
      <p:ext uri="{BB962C8B-B14F-4D97-AF65-F5344CB8AC3E}">
        <p14:creationId xmlns:p14="http://schemas.microsoft.com/office/powerpoint/2010/main" val="12354742"/>
      </p:ext>
    </p:extLst>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Story Part 2</a:t>
            </a:r>
          </a:p>
        </p:txBody>
      </p:sp>
      <p:sp>
        <p:nvSpPr>
          <p:cNvPr id="3" name="Content Placeholder 2"/>
          <p:cNvSpPr>
            <a:spLocks noGrp="1"/>
          </p:cNvSpPr>
          <p:nvPr>
            <p:ph idx="1"/>
          </p:nvPr>
        </p:nvSpPr>
        <p:spPr/>
        <p:txBody>
          <a:bodyPr/>
          <a:lstStyle/>
          <a:p>
            <a:r>
              <a:rPr lang="en-US" dirty="0"/>
              <a:t>Consider the case where M eventually halts when started on a blank tape in state q</a:t>
            </a:r>
            <a:r>
              <a:rPr lang="en-US" baseline="-25000" dirty="0"/>
              <a:t>0</a:t>
            </a:r>
            <a:r>
              <a:rPr lang="en-US" dirty="0"/>
              <a:t>. In this case we will reach a point where no actions fill the slots above the one representing the current state. That means that we cannot tile the plane.</a:t>
            </a:r>
          </a:p>
          <a:p>
            <a:r>
              <a:rPr lang="en-US" dirty="0"/>
              <a:t>If M never halts, then we can tile the plane (in the limit).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734</a:t>
            </a:fld>
            <a:endParaRPr lang="en-US"/>
          </a:p>
        </p:txBody>
      </p:sp>
    </p:spTree>
    <p:extLst>
      <p:ext uri="{BB962C8B-B14F-4D97-AF65-F5344CB8AC3E}">
        <p14:creationId xmlns:p14="http://schemas.microsoft.com/office/powerpoint/2010/main" val="1017502906"/>
      </p:ext>
    </p:extLst>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Story Part 3</a:t>
            </a:r>
          </a:p>
        </p:txBody>
      </p:sp>
      <p:sp>
        <p:nvSpPr>
          <p:cNvPr id="3" name="Content Placeholder 2"/>
          <p:cNvSpPr>
            <a:spLocks noGrp="1"/>
          </p:cNvSpPr>
          <p:nvPr>
            <p:ph idx="1"/>
          </p:nvPr>
        </p:nvSpPr>
        <p:spPr/>
        <p:txBody>
          <a:bodyPr/>
          <a:lstStyle/>
          <a:p>
            <a:r>
              <a:rPr lang="en-US" dirty="0"/>
              <a:t>The consequences of Parts 1 and 2 are that Tiling the plane is as hard as the complement of the Halting problem which is co-RE Complete.</a:t>
            </a:r>
          </a:p>
          <a:p>
            <a:r>
              <a:rPr lang="en-US" dirty="0"/>
              <a:t>This is not surprising as this problem involve a universal quantification over all coordinates (</a:t>
            </a:r>
            <a:r>
              <a:rPr lang="en-US" dirty="0" err="1"/>
              <a:t>x,y</a:t>
            </a:r>
            <a:r>
              <a:rPr lang="en-US" dirty="0"/>
              <a:t>) in the plane.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735</a:t>
            </a:fld>
            <a:endParaRPr lang="en-US"/>
          </a:p>
        </p:txBody>
      </p:sp>
    </p:spTree>
    <p:extLst>
      <p:ext uri="{BB962C8B-B14F-4D97-AF65-F5344CB8AC3E}">
        <p14:creationId xmlns:p14="http://schemas.microsoft.com/office/powerpoint/2010/main" val="2604509780"/>
      </p:ext>
    </p:extLst>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Constraints on M</a:t>
            </a:r>
          </a:p>
        </p:txBody>
      </p:sp>
      <p:sp>
        <p:nvSpPr>
          <p:cNvPr id="3" name="Content Placeholder 2"/>
          <p:cNvSpPr>
            <a:spLocks noGrp="1"/>
          </p:cNvSpPr>
          <p:nvPr>
            <p:ph idx="1"/>
          </p:nvPr>
        </p:nvSpPr>
        <p:spPr/>
        <p:txBody>
          <a:bodyPr/>
          <a:lstStyle/>
          <a:p>
            <a:r>
              <a:rPr lang="en-US" sz="2000" dirty="0"/>
              <a:t>The starting blank tape is not a real constraint as we can create M so its first actions are to write arguments on its tape.</a:t>
            </a:r>
          </a:p>
          <a:p>
            <a:r>
              <a:rPr lang="en-US" sz="2000" dirty="0"/>
              <a:t>The semi unbounded tape is not new. If you look back at Standard Turing Computing (STC), we assumed there that we never moved left of the blank preceding our first argument.</a:t>
            </a:r>
          </a:p>
          <a:p>
            <a:r>
              <a:rPr lang="en-US" sz="2000" dirty="0"/>
              <a:t>If you prefer to consider all computation based on the STC model then we can add to M the simple prologue</a:t>
            </a:r>
            <a:br>
              <a:rPr lang="en-US" sz="2000" dirty="0"/>
            </a:br>
            <a:r>
              <a:rPr lang="en-US" sz="2000" dirty="0"/>
              <a:t>(R1)</a:t>
            </a:r>
            <a:r>
              <a:rPr lang="en-US" sz="2000" baseline="30000" dirty="0"/>
              <a:t>x1</a:t>
            </a:r>
            <a:r>
              <a:rPr lang="en-US" sz="2000" dirty="0"/>
              <a:t>R(R1)</a:t>
            </a:r>
            <a:r>
              <a:rPr lang="en-US" sz="2000" baseline="30000" dirty="0"/>
              <a:t>x2</a:t>
            </a:r>
            <a:r>
              <a:rPr lang="en-US" sz="2000" dirty="0"/>
              <a:t>R…(R1)</a:t>
            </a:r>
            <a:r>
              <a:rPr lang="en-US" sz="2000" baseline="30000" dirty="0" err="1"/>
              <a:t>xk</a:t>
            </a:r>
            <a:r>
              <a:rPr lang="en-US" sz="2000" dirty="0" err="1"/>
              <a:t>R</a:t>
            </a:r>
            <a:r>
              <a:rPr lang="en-US" sz="2000" dirty="0"/>
              <a:t> so the actual computation starts with a vector of x1 … </a:t>
            </a:r>
            <a:r>
              <a:rPr lang="en-US" sz="2000" dirty="0" err="1"/>
              <a:t>xk</a:t>
            </a:r>
            <a:r>
              <a:rPr lang="en-US" sz="2000" dirty="0"/>
              <a:t> on the tape and with the scanned square as the blank to right of this vector. The rest of the tape is blank.</a:t>
            </a:r>
          </a:p>
          <a:p>
            <a:r>
              <a:rPr lang="en-US" sz="2000" dirty="0"/>
              <a:t>Think about how, in the preceding pages, you could actually start the tiling in this configuration.</a:t>
            </a:r>
          </a:p>
          <a:p>
            <a:endParaRPr lang="en-US" sz="2000" dirty="0"/>
          </a:p>
          <a:p>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736</a:t>
            </a:fld>
            <a:endParaRPr lang="en-US"/>
          </a:p>
        </p:txBody>
      </p:sp>
    </p:spTree>
    <p:extLst>
      <p:ext uri="{BB962C8B-B14F-4D97-AF65-F5344CB8AC3E}">
        <p14:creationId xmlns:p14="http://schemas.microsoft.com/office/powerpoint/2010/main" val="2668137068"/>
      </p:ext>
    </p:extLst>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Tiling Problem #1</a:t>
            </a:r>
          </a:p>
        </p:txBody>
      </p:sp>
      <p:sp>
        <p:nvSpPr>
          <p:cNvPr id="3" name="Content Placeholder 2"/>
          <p:cNvSpPr>
            <a:spLocks noGrp="1"/>
          </p:cNvSpPr>
          <p:nvPr>
            <p:ph idx="1"/>
          </p:nvPr>
        </p:nvSpPr>
        <p:spPr/>
        <p:txBody>
          <a:bodyPr/>
          <a:lstStyle/>
          <a:p>
            <a:r>
              <a:rPr lang="en-US" sz="2000" dirty="0"/>
              <a:t>Consider a slight change to our machine M. First, it is non-deterministic, so our transition function maps to sets.</a:t>
            </a:r>
          </a:p>
          <a:p>
            <a:r>
              <a:rPr lang="en-US" sz="2000" dirty="0"/>
              <a:t>Second, we add two auxiliary states </a:t>
            </a:r>
            <a:br>
              <a:rPr lang="en-US" sz="2000" dirty="0"/>
            </a:br>
            <a:r>
              <a:rPr lang="en-US" sz="2000" dirty="0"/>
              <a:t>{</a:t>
            </a:r>
            <a:r>
              <a:rPr lang="en-US" sz="2000" dirty="0" err="1"/>
              <a:t>q</a:t>
            </a:r>
            <a:r>
              <a:rPr lang="en-US" sz="2000" baseline="-25000" dirty="0" err="1"/>
              <a:t>a</a:t>
            </a:r>
            <a:r>
              <a:rPr lang="en-US" sz="2000" dirty="0"/>
              <a:t>, </a:t>
            </a:r>
            <a:r>
              <a:rPr lang="en-US" sz="2000" dirty="0" err="1"/>
              <a:t>q</a:t>
            </a:r>
            <a:r>
              <a:rPr lang="en-US" sz="2000" baseline="-25000" dirty="0" err="1"/>
              <a:t>r</a:t>
            </a:r>
            <a:r>
              <a:rPr lang="en-US" sz="2000" dirty="0"/>
              <a:t>}, where </a:t>
            </a:r>
            <a:r>
              <a:rPr lang="en-US" sz="2000" dirty="0" err="1"/>
              <a:t>q</a:t>
            </a:r>
            <a:r>
              <a:rPr lang="en-US" sz="2000" baseline="-25000" dirty="0" err="1"/>
              <a:t>a</a:t>
            </a:r>
            <a:r>
              <a:rPr lang="en-US" sz="2000" dirty="0"/>
              <a:t> is our only accept state and </a:t>
            </a:r>
            <a:r>
              <a:rPr lang="en-US" sz="2000" dirty="0" err="1"/>
              <a:t>q</a:t>
            </a:r>
            <a:r>
              <a:rPr lang="en-US" sz="2000" baseline="-25000" dirty="0" err="1"/>
              <a:t>r</a:t>
            </a:r>
            <a:r>
              <a:rPr lang="en-US" sz="2000" dirty="0"/>
              <a:t> is our only reject state.</a:t>
            </a:r>
          </a:p>
          <a:p>
            <a:r>
              <a:rPr lang="en-US" sz="2000" dirty="0"/>
              <a:t>We make it so the reject state has no successor states, but the accept state always transitions back to itself rewriting the scanned square unchanged.</a:t>
            </a:r>
          </a:p>
          <a:p>
            <a:r>
              <a:rPr lang="en-US" sz="2000" dirty="0"/>
              <a:t>We also assume our machine accepts or rejects in at most </a:t>
            </a:r>
            <a:r>
              <a:rPr lang="en-US" sz="2000" dirty="0" err="1"/>
              <a:t>n</a:t>
            </a:r>
            <a:r>
              <a:rPr lang="en-US" sz="2000" baseline="30000" dirty="0" err="1"/>
              <a:t>k</a:t>
            </a:r>
            <a:r>
              <a:rPr lang="en-US" sz="2000" dirty="0"/>
              <a:t> steps, where n is the length of its starting input which is written immediately to the right of the initial scanned square.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737</a:t>
            </a:fld>
            <a:endParaRPr lang="en-US"/>
          </a:p>
        </p:txBody>
      </p:sp>
    </p:spTree>
    <p:extLst>
      <p:ext uri="{BB962C8B-B14F-4D97-AF65-F5344CB8AC3E}">
        <p14:creationId xmlns:p14="http://schemas.microsoft.com/office/powerpoint/2010/main" val="3895771755"/>
      </p:ext>
    </p:extLst>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Tiling Problem #2</a:t>
            </a:r>
          </a:p>
        </p:txBody>
      </p:sp>
      <p:sp>
        <p:nvSpPr>
          <p:cNvPr id="3" name="Content Placeholder 2"/>
          <p:cNvSpPr>
            <a:spLocks noGrp="1"/>
          </p:cNvSpPr>
          <p:nvPr>
            <p:ph idx="1"/>
          </p:nvPr>
        </p:nvSpPr>
        <p:spPr/>
        <p:txBody>
          <a:bodyPr/>
          <a:lstStyle/>
          <a:p>
            <a:r>
              <a:rPr lang="en-US" sz="2800" dirty="0"/>
              <a:t>We limit our rows and column to be of size </a:t>
            </a:r>
            <a:br>
              <a:rPr lang="en-US" sz="2800" dirty="0"/>
            </a:br>
            <a:r>
              <a:rPr lang="en-US" sz="2800" dirty="0"/>
              <a:t>n</a:t>
            </a:r>
            <a:r>
              <a:rPr lang="en-US" sz="2800" baseline="30000" dirty="0"/>
              <a:t>k</a:t>
            </a:r>
            <a:r>
              <a:rPr lang="en-US" sz="2800" dirty="0"/>
              <a:t>+1. We change our initial condition of the tape to start with the input to M. Thus, it looks like</a:t>
            </a:r>
          </a:p>
          <a:p>
            <a:endParaRPr lang="en-US" sz="2800" dirty="0"/>
          </a:p>
          <a:p>
            <a:endParaRPr lang="en-US" sz="2800" dirty="0"/>
          </a:p>
          <a:p>
            <a:endParaRPr lang="en-US" sz="2800" dirty="0"/>
          </a:p>
          <a:p>
            <a:endParaRPr lang="en-US" sz="2800" dirty="0"/>
          </a:p>
          <a:p>
            <a:r>
              <a:rPr lang="en-US" sz="2400" dirty="0"/>
              <a:t>Note that there are </a:t>
            </a:r>
            <a:r>
              <a:rPr lang="en-US" sz="2400" dirty="0" err="1"/>
              <a:t>n</a:t>
            </a:r>
            <a:r>
              <a:rPr lang="en-US" sz="2400" baseline="30000" dirty="0" err="1"/>
              <a:t>k</a:t>
            </a:r>
            <a:r>
              <a:rPr lang="en-US" sz="2400" dirty="0"/>
              <a:t> – n of these blank representations at the end. We really only need the first as the tiling constraint will force all the others to be of the same form.</a:t>
            </a:r>
          </a:p>
          <a:p>
            <a:endParaRPr lang="en-US" sz="2800" dirty="0"/>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dirty="0"/>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738</a:t>
            </a:fld>
            <a:endParaRPr lang="en-US"/>
          </a:p>
        </p:txBody>
      </p:sp>
      <p:sp>
        <p:nvSpPr>
          <p:cNvPr id="7" name="Frame 6"/>
          <p:cNvSpPr/>
          <p:nvPr/>
        </p:nvSpPr>
        <p:spPr bwMode="auto">
          <a:xfrm>
            <a:off x="228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457200" y="34290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9" name="TextBox 8"/>
          <p:cNvSpPr txBox="1"/>
          <p:nvPr/>
        </p:nvSpPr>
        <p:spPr>
          <a:xfrm>
            <a:off x="1219200" y="3805535"/>
            <a:ext cx="762000" cy="461665"/>
          </a:xfrm>
          <a:prstGeom prst="rect">
            <a:avLst/>
          </a:prstGeom>
          <a:noFill/>
        </p:spPr>
        <p:txBody>
          <a:bodyPr wrap="square" rtlCol="0">
            <a:spAutoFit/>
          </a:bodyPr>
          <a:lstStyle/>
          <a:p>
            <a:pPr algn="r"/>
            <a:r>
              <a:rPr lang="en-US" dirty="0"/>
              <a:t>B</a:t>
            </a:r>
          </a:p>
        </p:txBody>
      </p:sp>
      <p:sp>
        <p:nvSpPr>
          <p:cNvPr id="10" name="TextBox 9"/>
          <p:cNvSpPr txBox="1"/>
          <p:nvPr/>
        </p:nvSpPr>
        <p:spPr>
          <a:xfrm>
            <a:off x="381000" y="3810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457200" y="4114800"/>
            <a:ext cx="1447800" cy="461665"/>
          </a:xfrm>
          <a:prstGeom prst="rect">
            <a:avLst/>
          </a:prstGeom>
          <a:noFill/>
        </p:spPr>
        <p:txBody>
          <a:bodyPr wrap="square" rtlCol="0">
            <a:spAutoFit/>
          </a:bodyPr>
          <a:lstStyle/>
          <a:p>
            <a:pPr algn="ctr"/>
            <a:r>
              <a:rPr lang="en-US" dirty="0"/>
              <a:t>X</a:t>
            </a:r>
          </a:p>
        </p:txBody>
      </p:sp>
      <p:sp>
        <p:nvSpPr>
          <p:cNvPr id="12" name="Frame 11"/>
          <p:cNvSpPr/>
          <p:nvPr/>
        </p:nvSpPr>
        <p:spPr bwMode="auto">
          <a:xfrm>
            <a:off x="23622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2590800" y="3429000"/>
            <a:ext cx="1447800" cy="461665"/>
          </a:xfrm>
          <a:prstGeom prst="rect">
            <a:avLst/>
          </a:prstGeom>
          <a:noFill/>
        </p:spPr>
        <p:txBody>
          <a:bodyPr wrap="square" rtlCol="0">
            <a:spAutoFit/>
          </a:bodyPr>
          <a:lstStyle/>
          <a:p>
            <a:pPr algn="ctr"/>
            <a:r>
              <a:rPr lang="en-US" dirty="0"/>
              <a:t>x</a:t>
            </a:r>
            <a:r>
              <a:rPr lang="en-US" baseline="-25000" dirty="0"/>
              <a:t>0</a:t>
            </a:r>
          </a:p>
        </p:txBody>
      </p:sp>
      <p:sp>
        <p:nvSpPr>
          <p:cNvPr id="14" name="TextBox 13"/>
          <p:cNvSpPr txBox="1"/>
          <p:nvPr/>
        </p:nvSpPr>
        <p:spPr>
          <a:xfrm>
            <a:off x="3657600" y="3805535"/>
            <a:ext cx="457200" cy="461665"/>
          </a:xfrm>
          <a:prstGeom prst="rect">
            <a:avLst/>
          </a:prstGeom>
          <a:noFill/>
        </p:spPr>
        <p:txBody>
          <a:bodyPr wrap="square" rtlCol="0">
            <a:spAutoFit/>
          </a:bodyPr>
          <a:lstStyle/>
          <a:p>
            <a:pPr algn="ctr"/>
            <a:r>
              <a:rPr lang="en-US" dirty="0"/>
              <a:t>B</a:t>
            </a:r>
          </a:p>
        </p:txBody>
      </p:sp>
      <p:sp>
        <p:nvSpPr>
          <p:cNvPr id="15" name="TextBox 14"/>
          <p:cNvSpPr txBox="1"/>
          <p:nvPr/>
        </p:nvSpPr>
        <p:spPr>
          <a:xfrm>
            <a:off x="2514600" y="3810000"/>
            <a:ext cx="457200" cy="461665"/>
          </a:xfrm>
          <a:prstGeom prst="rect">
            <a:avLst/>
          </a:prstGeom>
          <a:noFill/>
        </p:spPr>
        <p:txBody>
          <a:bodyPr wrap="square" rtlCol="0">
            <a:spAutoFit/>
          </a:bodyPr>
          <a:lstStyle/>
          <a:p>
            <a:pPr algn="ctr"/>
            <a:r>
              <a:rPr lang="en-US" dirty="0"/>
              <a:t>B</a:t>
            </a:r>
          </a:p>
        </p:txBody>
      </p:sp>
      <p:sp>
        <p:nvSpPr>
          <p:cNvPr id="16" name="TextBox 15"/>
          <p:cNvSpPr txBox="1"/>
          <p:nvPr/>
        </p:nvSpPr>
        <p:spPr>
          <a:xfrm>
            <a:off x="3048000" y="4114800"/>
            <a:ext cx="457200" cy="461665"/>
          </a:xfrm>
          <a:prstGeom prst="rect">
            <a:avLst/>
          </a:prstGeom>
          <a:noFill/>
        </p:spPr>
        <p:txBody>
          <a:bodyPr wrap="square" rtlCol="0">
            <a:spAutoFit/>
          </a:bodyPr>
          <a:lstStyle/>
          <a:p>
            <a:pPr algn="ctr"/>
            <a:r>
              <a:rPr lang="en-US" dirty="0"/>
              <a:t>X</a:t>
            </a:r>
          </a:p>
        </p:txBody>
      </p:sp>
      <p:sp>
        <p:nvSpPr>
          <p:cNvPr id="17" name="Frame 16"/>
          <p:cNvSpPr/>
          <p:nvPr/>
        </p:nvSpPr>
        <p:spPr bwMode="auto">
          <a:xfrm>
            <a:off x="70104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7696200" y="3429000"/>
            <a:ext cx="457200" cy="461665"/>
          </a:xfrm>
          <a:prstGeom prst="rect">
            <a:avLst/>
          </a:prstGeom>
          <a:noFill/>
        </p:spPr>
        <p:txBody>
          <a:bodyPr wrap="square" rtlCol="0">
            <a:spAutoFit/>
          </a:bodyPr>
          <a:lstStyle/>
          <a:p>
            <a:pPr algn="ctr"/>
            <a:r>
              <a:rPr lang="en-US" dirty="0"/>
              <a:t>B</a:t>
            </a:r>
          </a:p>
        </p:txBody>
      </p:sp>
      <p:sp>
        <p:nvSpPr>
          <p:cNvPr id="19" name="TextBox 18"/>
          <p:cNvSpPr txBox="1"/>
          <p:nvPr/>
        </p:nvSpPr>
        <p:spPr>
          <a:xfrm>
            <a:off x="8305800" y="3805535"/>
            <a:ext cx="457200" cy="461665"/>
          </a:xfrm>
          <a:prstGeom prst="rect">
            <a:avLst/>
          </a:prstGeom>
          <a:noFill/>
        </p:spPr>
        <p:txBody>
          <a:bodyPr wrap="square" rtlCol="0">
            <a:spAutoFit/>
          </a:bodyPr>
          <a:lstStyle/>
          <a:p>
            <a:pPr algn="ctr"/>
            <a:r>
              <a:rPr lang="en-US" dirty="0"/>
              <a:t>B</a:t>
            </a:r>
          </a:p>
        </p:txBody>
      </p:sp>
      <p:sp>
        <p:nvSpPr>
          <p:cNvPr id="20" name="TextBox 19"/>
          <p:cNvSpPr txBox="1"/>
          <p:nvPr/>
        </p:nvSpPr>
        <p:spPr>
          <a:xfrm>
            <a:off x="7162800" y="3810000"/>
            <a:ext cx="457200" cy="461665"/>
          </a:xfrm>
          <a:prstGeom prst="rect">
            <a:avLst/>
          </a:prstGeom>
          <a:noFill/>
        </p:spPr>
        <p:txBody>
          <a:bodyPr wrap="square" rtlCol="0">
            <a:spAutoFit/>
          </a:bodyPr>
          <a:lstStyle/>
          <a:p>
            <a:pPr algn="ctr"/>
            <a:r>
              <a:rPr lang="en-US" dirty="0"/>
              <a:t>B</a:t>
            </a:r>
          </a:p>
        </p:txBody>
      </p:sp>
      <p:sp>
        <p:nvSpPr>
          <p:cNvPr id="21" name="TextBox 20"/>
          <p:cNvSpPr txBox="1"/>
          <p:nvPr/>
        </p:nvSpPr>
        <p:spPr>
          <a:xfrm>
            <a:off x="7696200" y="4114800"/>
            <a:ext cx="457200" cy="461665"/>
          </a:xfrm>
          <a:prstGeom prst="rect">
            <a:avLst/>
          </a:prstGeom>
          <a:noFill/>
        </p:spPr>
        <p:txBody>
          <a:bodyPr wrap="square" rtlCol="0">
            <a:spAutoFit/>
          </a:bodyPr>
          <a:lstStyle/>
          <a:p>
            <a:pPr algn="ctr"/>
            <a:r>
              <a:rPr lang="en-US" dirty="0"/>
              <a:t>X</a:t>
            </a:r>
          </a:p>
        </p:txBody>
      </p:sp>
      <p:sp>
        <p:nvSpPr>
          <p:cNvPr id="22" name="TextBox 21"/>
          <p:cNvSpPr txBox="1"/>
          <p:nvPr/>
        </p:nvSpPr>
        <p:spPr>
          <a:xfrm>
            <a:off x="4343400" y="3962400"/>
            <a:ext cx="533400" cy="461665"/>
          </a:xfrm>
          <a:prstGeom prst="rect">
            <a:avLst/>
          </a:prstGeom>
          <a:noFill/>
        </p:spPr>
        <p:txBody>
          <a:bodyPr wrap="square" rtlCol="0">
            <a:spAutoFit/>
          </a:bodyPr>
          <a:lstStyle/>
          <a:p>
            <a:r>
              <a:rPr lang="en-US" dirty="0"/>
              <a:t>…</a:t>
            </a:r>
          </a:p>
        </p:txBody>
      </p:sp>
      <p:sp>
        <p:nvSpPr>
          <p:cNvPr id="23" name="Frame 22"/>
          <p:cNvSpPr/>
          <p:nvPr/>
        </p:nvSpPr>
        <p:spPr bwMode="auto">
          <a:xfrm>
            <a:off x="4800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5029200" y="3429000"/>
            <a:ext cx="1447800" cy="461665"/>
          </a:xfrm>
          <a:prstGeom prst="rect">
            <a:avLst/>
          </a:prstGeom>
          <a:noFill/>
        </p:spPr>
        <p:txBody>
          <a:bodyPr wrap="square" rtlCol="0">
            <a:spAutoFit/>
          </a:bodyPr>
          <a:lstStyle/>
          <a:p>
            <a:pPr algn="ctr"/>
            <a:r>
              <a:rPr lang="en-US" dirty="0" err="1"/>
              <a:t>x</a:t>
            </a:r>
            <a:r>
              <a:rPr lang="en-US" baseline="-25000" dirty="0" err="1"/>
              <a:t>n</a:t>
            </a:r>
            <a:endParaRPr lang="en-US" baseline="-25000" dirty="0"/>
          </a:p>
        </p:txBody>
      </p:sp>
      <p:sp>
        <p:nvSpPr>
          <p:cNvPr id="25" name="TextBox 24"/>
          <p:cNvSpPr txBox="1"/>
          <p:nvPr/>
        </p:nvSpPr>
        <p:spPr>
          <a:xfrm>
            <a:off x="6096000" y="3805535"/>
            <a:ext cx="457200" cy="461665"/>
          </a:xfrm>
          <a:prstGeom prst="rect">
            <a:avLst/>
          </a:prstGeom>
          <a:noFill/>
        </p:spPr>
        <p:txBody>
          <a:bodyPr wrap="square" rtlCol="0">
            <a:spAutoFit/>
          </a:bodyPr>
          <a:lstStyle/>
          <a:p>
            <a:pPr algn="ctr"/>
            <a:r>
              <a:rPr lang="en-US" dirty="0"/>
              <a:t>B</a:t>
            </a:r>
          </a:p>
        </p:txBody>
      </p:sp>
      <p:sp>
        <p:nvSpPr>
          <p:cNvPr id="26" name="TextBox 25"/>
          <p:cNvSpPr txBox="1"/>
          <p:nvPr/>
        </p:nvSpPr>
        <p:spPr>
          <a:xfrm>
            <a:off x="4953000" y="3810000"/>
            <a:ext cx="457200" cy="461665"/>
          </a:xfrm>
          <a:prstGeom prst="rect">
            <a:avLst/>
          </a:prstGeom>
          <a:noFill/>
        </p:spPr>
        <p:txBody>
          <a:bodyPr wrap="square" rtlCol="0">
            <a:spAutoFit/>
          </a:bodyPr>
          <a:lstStyle/>
          <a:p>
            <a:pPr algn="ctr"/>
            <a:r>
              <a:rPr lang="en-US" dirty="0"/>
              <a:t>B</a:t>
            </a:r>
          </a:p>
        </p:txBody>
      </p:sp>
      <p:sp>
        <p:nvSpPr>
          <p:cNvPr id="27" name="TextBox 26"/>
          <p:cNvSpPr txBox="1"/>
          <p:nvPr/>
        </p:nvSpPr>
        <p:spPr>
          <a:xfrm>
            <a:off x="5486400" y="4114800"/>
            <a:ext cx="457200" cy="461665"/>
          </a:xfrm>
          <a:prstGeom prst="rect">
            <a:avLst/>
          </a:prstGeom>
          <a:noFill/>
        </p:spPr>
        <p:txBody>
          <a:bodyPr wrap="square" rtlCol="0">
            <a:spAutoFit/>
          </a:bodyPr>
          <a:lstStyle/>
          <a:p>
            <a:pPr algn="ctr"/>
            <a:r>
              <a:rPr lang="en-US" dirty="0"/>
              <a:t>X</a:t>
            </a:r>
          </a:p>
        </p:txBody>
      </p:sp>
      <p:sp>
        <p:nvSpPr>
          <p:cNvPr id="28" name="TextBox 27"/>
          <p:cNvSpPr txBox="1"/>
          <p:nvPr/>
        </p:nvSpPr>
        <p:spPr>
          <a:xfrm>
            <a:off x="6629400" y="3962400"/>
            <a:ext cx="5334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657019951"/>
      </p:ext>
    </p:extLst>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Tiling Problem #3</a:t>
            </a:r>
          </a:p>
        </p:txBody>
      </p:sp>
      <p:sp>
        <p:nvSpPr>
          <p:cNvPr id="3" name="Content Placeholder 2"/>
          <p:cNvSpPr>
            <a:spLocks noGrp="1"/>
          </p:cNvSpPr>
          <p:nvPr>
            <p:ph idx="1"/>
          </p:nvPr>
        </p:nvSpPr>
        <p:spPr/>
        <p:txBody>
          <a:bodyPr/>
          <a:lstStyle/>
          <a:p>
            <a:r>
              <a:rPr lang="en-US" sz="2000" dirty="0"/>
              <a:t>The finitely bounded Tiling Problem we just described mimics the operation of any given </a:t>
            </a:r>
            <a:r>
              <a:rPr lang="en-US" sz="2000" dirty="0" err="1"/>
              <a:t>polynomially</a:t>
            </a:r>
            <a:r>
              <a:rPr lang="en-US" sz="2000" dirty="0"/>
              <a:t>-bound non-deterministic Turing machine. </a:t>
            </a:r>
          </a:p>
          <a:p>
            <a:r>
              <a:rPr lang="en-US" sz="2000" dirty="0"/>
              <a:t>This machine can tile the finite plane of size </a:t>
            </a:r>
            <a:br>
              <a:rPr lang="en-US" sz="2000" dirty="0"/>
            </a:br>
            <a:r>
              <a:rPr lang="en-US" sz="2000" dirty="0"/>
              <a:t>(n</a:t>
            </a:r>
            <a:r>
              <a:rPr lang="en-US" sz="2000" baseline="30000" dirty="0"/>
              <a:t>k</a:t>
            </a:r>
            <a:r>
              <a:rPr lang="en-US" sz="2000" dirty="0"/>
              <a:t>+1) * (n</a:t>
            </a:r>
            <a:r>
              <a:rPr lang="en-US" sz="2000" baseline="30000" dirty="0"/>
              <a:t>k</a:t>
            </a:r>
            <a:r>
              <a:rPr lang="en-US" sz="2000" dirty="0"/>
              <a:t>+1) just in case the initial string is accepted in </a:t>
            </a:r>
            <a:r>
              <a:rPr lang="en-US" sz="2000" dirty="0" err="1"/>
              <a:t>n</a:t>
            </a:r>
            <a:r>
              <a:rPr lang="en-US" sz="2000" baseline="30000" dirty="0" err="1"/>
              <a:t>k</a:t>
            </a:r>
            <a:r>
              <a:rPr lang="en-US" sz="2000" dirty="0"/>
              <a:t> or fewer steps on some path (really a trace of at most </a:t>
            </a:r>
            <a:r>
              <a:rPr lang="en-US" sz="2000" dirty="0" err="1"/>
              <a:t>n</a:t>
            </a:r>
            <a:r>
              <a:rPr lang="en-US" sz="2000" baseline="30000" dirty="0" err="1"/>
              <a:t>k</a:t>
            </a:r>
            <a:r>
              <a:rPr lang="en-US" sz="2000" dirty="0"/>
              <a:t>). </a:t>
            </a:r>
          </a:p>
          <a:p>
            <a:r>
              <a:rPr lang="en-US" sz="2000" dirty="0"/>
              <a:t>If the string is not accepted then we will hit a reject state on all paths and never complete tiling.</a:t>
            </a:r>
          </a:p>
          <a:p>
            <a:r>
              <a:rPr lang="en-US" sz="2000" dirty="0"/>
              <a:t>This shows that the bounded tiling problem is NP-Hard</a:t>
            </a:r>
          </a:p>
          <a:p>
            <a:r>
              <a:rPr lang="en-US" sz="2000" dirty="0"/>
              <a:t>Is it in NP? Yes. How? Well, we can be shown a tiling (posed solution takes space polynomial in n) and check it for completeness and consistency (this takes linear time in terms of proposed solution). Thus, we can verify the solution in time polynomial in 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739</a:t>
            </a:fld>
            <a:endParaRPr lang="en-US"/>
          </a:p>
        </p:txBody>
      </p:sp>
    </p:spTree>
    <p:extLst>
      <p:ext uri="{BB962C8B-B14F-4D97-AF65-F5344CB8AC3E}">
        <p14:creationId xmlns:p14="http://schemas.microsoft.com/office/powerpoint/2010/main" val="39199700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0BA496-7A60-F74A-8963-B19CA124D3FC}" type="datetime1">
              <a:rPr lang="en-US" smtClean="0"/>
              <a:t>4/7/19</a:t>
            </a:fld>
            <a:endParaRPr lang="en-US"/>
          </a:p>
        </p:txBody>
      </p:sp>
      <p:sp>
        <p:nvSpPr>
          <p:cNvPr id="7373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Practice DFA/NFA </a:t>
            </a:r>
          </a:p>
        </p:txBody>
      </p:sp>
      <p:sp>
        <p:nvSpPr>
          <p:cNvPr id="73732" name="Rectangle 3"/>
          <p:cNvSpPr>
            <a:spLocks noGrp="1" noChangeArrowheads="1"/>
          </p:cNvSpPr>
          <p:nvPr>
            <p:ph type="body" idx="4294967295"/>
          </p:nvPr>
        </p:nvSpPr>
        <p:spPr/>
        <p:txBody>
          <a:bodyPr/>
          <a:lstStyle/>
          <a:p>
            <a:pPr marL="346075" indent="-346075" eaLnBrk="1" hangingPunct="1">
              <a:lnSpc>
                <a:spcPct val="80000"/>
              </a:lnSpc>
              <a:buFontTx/>
              <a:buAutoNum type="arabicPeriod"/>
            </a:pPr>
            <a:r>
              <a:rPr lang="en-US" altLang="x-none" sz="2400" dirty="0">
                <a:ea typeface="ＭＳ Ｐゴシック" charset="-128"/>
              </a:rPr>
              <a:t>Present a transition diagram for a DFA that recognizes the set of binary strings that, when interpreted as entering the DFA most to least significant digit, each represents a binary number that is divisible by either 2 or 3 or both. Thus, 100, 110, 1001 and 1100 are in the language, but 01, 101, 111 and 1011 are not.</a:t>
            </a:r>
          </a:p>
          <a:p>
            <a:pPr marL="346075" indent="-346075" eaLnBrk="1" hangingPunct="1">
              <a:lnSpc>
                <a:spcPct val="80000"/>
              </a:lnSpc>
              <a:buFontTx/>
              <a:buAutoNum type="arabicPeriod"/>
            </a:pPr>
            <a:r>
              <a:rPr lang="en-US" altLang="x-none" sz="2400" dirty="0">
                <a:ea typeface="ＭＳ Ｐゴシック" charset="-128"/>
              </a:rPr>
              <a:t>a.) Present a transition diagram with no lambda transitions for an NFA associated with the regular expression (0111 + 111 + 011)*. </a:t>
            </a:r>
            <a:br>
              <a:rPr lang="en-US" altLang="x-none" sz="2400" dirty="0">
                <a:ea typeface="ＭＳ Ｐゴシック" charset="-128"/>
              </a:rPr>
            </a:br>
            <a:r>
              <a:rPr lang="en-US" altLang="x-none" sz="2400" dirty="0">
                <a:ea typeface="ＭＳ Ｐゴシック" charset="-128"/>
              </a:rPr>
              <a:t>Your NFA must have no more than four states.</a:t>
            </a:r>
            <a:br>
              <a:rPr lang="en-US" sz="2400" dirty="0">
                <a:latin typeface="Arial" charset="0"/>
                <a:ea typeface="MS PGothic" charset="0"/>
              </a:rPr>
            </a:br>
            <a:r>
              <a:rPr lang="en-US" sz="2400" dirty="0">
                <a:latin typeface="Arial" charset="0"/>
                <a:ea typeface="MS PGothic" charset="0"/>
              </a:rPr>
              <a:t>b.) </a:t>
            </a:r>
            <a:r>
              <a:rPr lang="en-US" altLang="x-none" sz="2400" dirty="0">
                <a:ea typeface="ＭＳ Ｐゴシック" charset="-128"/>
              </a:rPr>
              <a:t>Use the standard conversion technique (subsets of states) to convert the NFA from (a) to an equivalent DFA. Be sure to not include unreachable states.</a:t>
            </a:r>
          </a:p>
          <a:p>
            <a:pPr marL="0" indent="0" eaLnBrk="1" hangingPunct="1">
              <a:lnSpc>
                <a:spcPct val="80000"/>
              </a:lnSpc>
              <a:buNone/>
            </a:pPr>
            <a:endParaRPr lang="en-US" altLang="x-none" sz="1800" strike="sngStrike" dirty="0">
              <a:ea typeface="ＭＳ Ｐゴシック" charset="-128"/>
            </a:endParaRPr>
          </a:p>
          <a:p>
            <a:pPr marL="0" indent="0" eaLnBrk="1" hangingPunct="1">
              <a:lnSpc>
                <a:spcPct val="80000"/>
              </a:lnSpc>
              <a:buNone/>
            </a:pPr>
            <a:endParaRPr lang="en-US" altLang="x-none" sz="1800" strike="sngStrike" dirty="0">
              <a:ea typeface="ＭＳ Ｐゴシック" charset="-128"/>
            </a:endParaRPr>
          </a:p>
        </p:txBody>
      </p:sp>
      <p:sp>
        <p:nvSpPr>
          <p:cNvPr id="7373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3A67234D-ABB8-4648-9BAD-497D14A91EE6}" type="slidenum">
              <a:rPr lang="en-US" sz="1400"/>
              <a:pPr algn="r"/>
              <a:t>74</a:t>
            </a:fld>
            <a:endParaRPr lang="en-US" sz="1400"/>
          </a:p>
        </p:txBody>
      </p:sp>
      <p:sp>
        <p:nvSpPr>
          <p:cNvPr id="737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C0D88-5D3B-BE44-98D3-187196ED8279}" type="slidenum">
              <a:rPr lang="en-US"/>
              <a:pPr/>
              <a:t>74</a:t>
            </a:fld>
            <a:endParaRPr lang="en-US"/>
          </a:p>
        </p:txBody>
      </p:sp>
      <p:sp>
        <p:nvSpPr>
          <p:cNvPr id="10" name="Footer Placeholder 4">
            <a:extLst>
              <a:ext uri="{FF2B5EF4-FFF2-40B4-BE49-F238E27FC236}">
                <a16:creationId xmlns:a16="http://schemas.microsoft.com/office/drawing/2014/main" id="{316D2406-0A99-4A4F-8C1F-5F3224CDDFC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648361839"/>
      </p:ext>
    </p:extLst>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Final Comment on Tiling</a:t>
            </a:r>
          </a:p>
        </p:txBody>
      </p:sp>
      <p:sp>
        <p:nvSpPr>
          <p:cNvPr id="3" name="Content Placeholder 2"/>
          <p:cNvSpPr>
            <a:spLocks noGrp="1"/>
          </p:cNvSpPr>
          <p:nvPr>
            <p:ph idx="1"/>
          </p:nvPr>
        </p:nvSpPr>
        <p:spPr/>
        <p:txBody>
          <a:bodyPr/>
          <a:lstStyle/>
          <a:p>
            <a:r>
              <a:rPr lang="en-US" sz="2400" dirty="0"/>
              <a:t>If you look back at the unbounded version, you can see that we could have simulated a non-deterministic Turing machine there, but it would have had the problem that the plane would be tiled if any of the non-deterministic choices diverged and that is not what we desired.</a:t>
            </a:r>
          </a:p>
          <a:p>
            <a:r>
              <a:rPr lang="en-US" sz="2400" dirty="0"/>
              <a:t>However, we need to use a non-deterministic machine for the finite case as we made this so it tiled </a:t>
            </a:r>
            <a:r>
              <a:rPr lang="en-US" sz="2400" dirty="0" err="1"/>
              <a:t>iff</a:t>
            </a:r>
            <a:r>
              <a:rPr lang="en-US" sz="2400" dirty="0"/>
              <a:t> some path led to acceptance. If all lead to rejection, we get stalled out on all paths as the reject state can go nowhere.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740</a:t>
            </a:fld>
            <a:endParaRPr lang="en-US"/>
          </a:p>
        </p:txBody>
      </p:sp>
    </p:spTree>
    <p:extLst>
      <p:ext uri="{BB962C8B-B14F-4D97-AF65-F5344CB8AC3E}">
        <p14:creationId xmlns:p14="http://schemas.microsoft.com/office/powerpoint/2010/main" val="1575449618"/>
      </p:ext>
    </p:extLst>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9792-22D2-A54C-A9CA-2F7F0320EBCB}"/>
              </a:ext>
            </a:extLst>
          </p:cNvPr>
          <p:cNvSpPr>
            <a:spLocks noGrp="1"/>
          </p:cNvSpPr>
          <p:nvPr>
            <p:ph type="title"/>
          </p:nvPr>
        </p:nvSpPr>
        <p:spPr/>
        <p:txBody>
          <a:bodyPr/>
          <a:lstStyle/>
          <a:p>
            <a:r>
              <a:rPr lang="en-US" dirty="0"/>
              <a:t>Tiling Example</a:t>
            </a:r>
          </a:p>
        </p:txBody>
      </p:sp>
      <p:sp>
        <p:nvSpPr>
          <p:cNvPr id="3" name="Content Placeholder 2">
            <a:extLst>
              <a:ext uri="{FF2B5EF4-FFF2-40B4-BE49-F238E27FC236}">
                <a16:creationId xmlns:a16="http://schemas.microsoft.com/office/drawing/2014/main" id="{16EEB331-C108-0C45-B4C9-44182E509B18}"/>
              </a:ext>
            </a:extLst>
          </p:cNvPr>
          <p:cNvSpPr>
            <a:spLocks noGrp="1"/>
          </p:cNvSpPr>
          <p:nvPr>
            <p:ph idx="1"/>
          </p:nvPr>
        </p:nvSpPr>
        <p:spPr/>
        <p:txBody>
          <a:bodyPr/>
          <a:lstStyle/>
          <a:p>
            <a:r>
              <a:rPr lang="en-US" sz="2800" dirty="0"/>
              <a:t>Turing Machine Recognizes strings of at least two 1’s in succession.</a:t>
            </a:r>
          </a:p>
          <a:p>
            <a:r>
              <a:rPr lang="en-US" sz="2800" dirty="0"/>
              <a:t>q0 0 0 q2</a:t>
            </a:r>
          </a:p>
          <a:p>
            <a:r>
              <a:rPr lang="en-US" sz="2800" dirty="0"/>
              <a:t>q0 1 R q1</a:t>
            </a:r>
          </a:p>
          <a:p>
            <a:r>
              <a:rPr lang="en-US" sz="2800" dirty="0"/>
              <a:t>q1 0 L q2</a:t>
            </a:r>
          </a:p>
          <a:p>
            <a:r>
              <a:rPr lang="en-US" sz="2800" dirty="0"/>
              <a:t>q1 1 1 q3</a:t>
            </a:r>
          </a:p>
          <a:p>
            <a:r>
              <a:rPr lang="en-US" sz="2800" dirty="0"/>
              <a:t>q2 0 0 q2</a:t>
            </a:r>
          </a:p>
          <a:p>
            <a:r>
              <a:rPr lang="en-US" sz="2800" dirty="0"/>
              <a:t>q2 1 1 q2</a:t>
            </a:r>
          </a:p>
          <a:p>
            <a:r>
              <a:rPr lang="en-US" sz="2800" dirty="0"/>
              <a:t>No q3 rules so entering here stops tiling</a:t>
            </a:r>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2ABAAA26-BB21-9D43-B2FF-C760B653C56A}"/>
              </a:ext>
            </a:extLst>
          </p:cNvPr>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a:extLst>
              <a:ext uri="{FF2B5EF4-FFF2-40B4-BE49-F238E27FC236}">
                <a16:creationId xmlns:a16="http://schemas.microsoft.com/office/drawing/2014/main" id="{1A733E4F-E6BB-D345-A2C7-C83C28188B55}"/>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F5AA5924-F05D-E24D-9236-67BD50C7C84A}"/>
              </a:ext>
            </a:extLst>
          </p:cNvPr>
          <p:cNvSpPr>
            <a:spLocks noGrp="1"/>
          </p:cNvSpPr>
          <p:nvPr>
            <p:ph type="sldNum" sz="quarter" idx="12"/>
          </p:nvPr>
        </p:nvSpPr>
        <p:spPr/>
        <p:txBody>
          <a:bodyPr/>
          <a:lstStyle/>
          <a:p>
            <a:pPr>
              <a:defRPr/>
            </a:pPr>
            <a:fld id="{33E9163E-B168-F542-BBC6-C62085C73ADC}" type="slidenum">
              <a:rPr lang="en-US" smtClean="0"/>
              <a:pPr>
                <a:defRPr/>
              </a:pPr>
              <a:t>741</a:t>
            </a:fld>
            <a:endParaRPr lang="en-US"/>
          </a:p>
        </p:txBody>
      </p:sp>
    </p:spTree>
    <p:extLst>
      <p:ext uri="{BB962C8B-B14F-4D97-AF65-F5344CB8AC3E}">
        <p14:creationId xmlns:p14="http://schemas.microsoft.com/office/powerpoint/2010/main" val="2031795566"/>
      </p:ext>
    </p:extLst>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Tile Replication</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4/7/19</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a:t>© UCF EECS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742</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23622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 name="TextBox 6">
            <a:extLst>
              <a:ext uri="{FF2B5EF4-FFF2-40B4-BE49-F238E27FC236}">
                <a16:creationId xmlns:a16="http://schemas.microsoft.com/office/drawing/2014/main" id="{72722E86-0BF4-B643-A7A2-BBC29D3BD74A}"/>
              </a:ext>
            </a:extLst>
          </p:cNvPr>
          <p:cNvSpPr txBox="1"/>
          <p:nvPr/>
        </p:nvSpPr>
        <p:spPr>
          <a:xfrm>
            <a:off x="3048000" y="1676400"/>
            <a:ext cx="457200" cy="461665"/>
          </a:xfrm>
          <a:prstGeom prst="rect">
            <a:avLst/>
          </a:prstGeom>
          <a:noFill/>
        </p:spPr>
        <p:txBody>
          <a:bodyPr wrap="square" rtlCol="0">
            <a:spAutoFit/>
          </a:bodyPr>
          <a:lstStyle/>
          <a:p>
            <a:pPr algn="ctr"/>
            <a:r>
              <a:rPr lang="en-US" dirty="0"/>
              <a:t>0</a:t>
            </a:r>
          </a:p>
        </p:txBody>
      </p:sp>
      <p:sp>
        <p:nvSpPr>
          <p:cNvPr id="8" name="TextBox 7">
            <a:extLst>
              <a:ext uri="{FF2B5EF4-FFF2-40B4-BE49-F238E27FC236}">
                <a16:creationId xmlns:a16="http://schemas.microsoft.com/office/drawing/2014/main" id="{A935C539-A346-5B41-BE35-CB32B3128470}"/>
              </a:ext>
            </a:extLst>
          </p:cNvPr>
          <p:cNvSpPr txBox="1"/>
          <p:nvPr/>
        </p:nvSpPr>
        <p:spPr>
          <a:xfrm>
            <a:off x="3657600" y="2052935"/>
            <a:ext cx="457200" cy="46166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6E5D16A8-A166-6F4D-8A0A-5D996A4299A6}"/>
              </a:ext>
            </a:extLst>
          </p:cNvPr>
          <p:cNvSpPr txBox="1"/>
          <p:nvPr/>
        </p:nvSpPr>
        <p:spPr>
          <a:xfrm>
            <a:off x="2514600" y="2057400"/>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3048000" y="2362200"/>
            <a:ext cx="457200" cy="461665"/>
          </a:xfrm>
          <a:prstGeom prst="rect">
            <a:avLst/>
          </a:prstGeom>
          <a:noFill/>
        </p:spPr>
        <p:txBody>
          <a:bodyPr wrap="square" rtlCol="0">
            <a:spAutoFit/>
          </a:bodyPr>
          <a:lstStyle/>
          <a:p>
            <a:pPr algn="ctr"/>
            <a:r>
              <a:rPr lang="en-US" dirty="0"/>
              <a:t>0</a:t>
            </a:r>
          </a:p>
        </p:txBody>
      </p:sp>
      <p:sp>
        <p:nvSpPr>
          <p:cNvPr id="11" name="Frame 10">
            <a:extLst>
              <a:ext uri="{FF2B5EF4-FFF2-40B4-BE49-F238E27FC236}">
                <a16:creationId xmlns:a16="http://schemas.microsoft.com/office/drawing/2014/main" id="{C1C40973-3C81-2E40-9CF1-F84FDF2ACFEA}"/>
              </a:ext>
            </a:extLst>
          </p:cNvPr>
          <p:cNvSpPr/>
          <p:nvPr/>
        </p:nvSpPr>
        <p:spPr bwMode="auto">
          <a:xfrm>
            <a:off x="23622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92D4D306-7590-8F47-9F63-D4963B523041}"/>
              </a:ext>
            </a:extLst>
          </p:cNvPr>
          <p:cNvSpPr txBox="1"/>
          <p:nvPr/>
        </p:nvSpPr>
        <p:spPr>
          <a:xfrm>
            <a:off x="2590800" y="4191000"/>
            <a:ext cx="1447800" cy="461665"/>
          </a:xfrm>
          <a:prstGeom prst="rect">
            <a:avLst/>
          </a:prstGeom>
          <a:noFill/>
        </p:spPr>
        <p:txBody>
          <a:bodyPr wrap="square" rtlCol="0">
            <a:spAutoFit/>
          </a:bodyPr>
          <a:lstStyle/>
          <a:p>
            <a:pPr algn="ctr"/>
            <a:r>
              <a:rPr lang="en-US" dirty="0"/>
              <a:t>Y0</a:t>
            </a:r>
          </a:p>
        </p:txBody>
      </p:sp>
      <p:sp>
        <p:nvSpPr>
          <p:cNvPr id="13" name="TextBox 12">
            <a:extLst>
              <a:ext uri="{FF2B5EF4-FFF2-40B4-BE49-F238E27FC236}">
                <a16:creationId xmlns:a16="http://schemas.microsoft.com/office/drawing/2014/main" id="{7AFBF843-7712-5248-A629-51146E78FAD8}"/>
              </a:ext>
            </a:extLst>
          </p:cNvPr>
          <p:cNvSpPr txBox="1"/>
          <p:nvPr/>
        </p:nvSpPr>
        <p:spPr>
          <a:xfrm>
            <a:off x="3657600" y="4567535"/>
            <a:ext cx="457200" cy="46166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A0B78BEB-FB74-FA4C-A48C-CDE149673C2B}"/>
              </a:ext>
            </a:extLst>
          </p:cNvPr>
          <p:cNvSpPr txBox="1"/>
          <p:nvPr/>
        </p:nvSpPr>
        <p:spPr>
          <a:xfrm>
            <a:off x="2514600" y="4572000"/>
            <a:ext cx="457200" cy="461665"/>
          </a:xfrm>
          <a:prstGeom prst="rect">
            <a:avLst/>
          </a:prstGeom>
          <a:noFill/>
        </p:spPr>
        <p:txBody>
          <a:bodyPr wrap="square" rtlCol="0">
            <a:spAutoFit/>
          </a:bodyPr>
          <a:lstStyle/>
          <a:p>
            <a:pPr algn="ctr"/>
            <a:r>
              <a:rPr lang="en-US" dirty="0"/>
              <a:t>Y</a:t>
            </a:r>
          </a:p>
        </p:txBody>
      </p:sp>
      <p:sp>
        <p:nvSpPr>
          <p:cNvPr id="15" name="TextBox 14">
            <a:extLst>
              <a:ext uri="{FF2B5EF4-FFF2-40B4-BE49-F238E27FC236}">
                <a16:creationId xmlns:a16="http://schemas.microsoft.com/office/drawing/2014/main" id="{2B5FF831-5D76-2C4B-8A9D-292857BDFF0D}"/>
              </a:ext>
            </a:extLst>
          </p:cNvPr>
          <p:cNvSpPr txBox="1"/>
          <p:nvPr/>
        </p:nvSpPr>
        <p:spPr>
          <a:xfrm>
            <a:off x="2590800" y="4876800"/>
            <a:ext cx="1447800" cy="461665"/>
          </a:xfrm>
          <a:prstGeom prst="rect">
            <a:avLst/>
          </a:prstGeom>
          <a:noFill/>
        </p:spPr>
        <p:txBody>
          <a:bodyPr wrap="square" rtlCol="0">
            <a:spAutoFit/>
          </a:bodyPr>
          <a:lstStyle/>
          <a:p>
            <a:pPr algn="ctr"/>
            <a:r>
              <a:rPr lang="en-US" dirty="0"/>
              <a:t>Y0</a:t>
            </a:r>
          </a:p>
        </p:txBody>
      </p:sp>
      <p:sp>
        <p:nvSpPr>
          <p:cNvPr id="16" name="Frame 15">
            <a:extLst>
              <a:ext uri="{FF2B5EF4-FFF2-40B4-BE49-F238E27FC236}">
                <a16:creationId xmlns:a16="http://schemas.microsoft.com/office/drawing/2014/main" id="{9113F6D1-A1F6-C041-81B2-2F31A3F2A8B0}"/>
              </a:ext>
            </a:extLst>
          </p:cNvPr>
          <p:cNvSpPr/>
          <p:nvPr/>
        </p:nvSpPr>
        <p:spPr bwMode="auto">
          <a:xfrm>
            <a:off x="4800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7" name="TextBox 16">
            <a:extLst>
              <a:ext uri="{FF2B5EF4-FFF2-40B4-BE49-F238E27FC236}">
                <a16:creationId xmlns:a16="http://schemas.microsoft.com/office/drawing/2014/main" id="{721BBA83-CBBD-424B-A485-D639E059FFFC}"/>
              </a:ext>
            </a:extLst>
          </p:cNvPr>
          <p:cNvSpPr txBox="1"/>
          <p:nvPr/>
        </p:nvSpPr>
        <p:spPr>
          <a:xfrm>
            <a:off x="5486400" y="1676400"/>
            <a:ext cx="457200" cy="461665"/>
          </a:xfrm>
          <a:prstGeom prst="rect">
            <a:avLst/>
          </a:prstGeom>
          <a:noFill/>
        </p:spPr>
        <p:txBody>
          <a:bodyPr wrap="square" rtlCol="0">
            <a:spAutoFit/>
          </a:bodyPr>
          <a:lstStyle/>
          <a:p>
            <a:pPr algn="ctr"/>
            <a:r>
              <a:rPr lang="en-US" dirty="0"/>
              <a:t>1</a:t>
            </a:r>
          </a:p>
        </p:txBody>
      </p:sp>
      <p:sp>
        <p:nvSpPr>
          <p:cNvPr id="18" name="TextBox 17">
            <a:extLst>
              <a:ext uri="{FF2B5EF4-FFF2-40B4-BE49-F238E27FC236}">
                <a16:creationId xmlns:a16="http://schemas.microsoft.com/office/drawing/2014/main" id="{6BFCA946-8E1A-8948-9DB1-7FB2ED3A6C4B}"/>
              </a:ext>
            </a:extLst>
          </p:cNvPr>
          <p:cNvSpPr txBox="1"/>
          <p:nvPr/>
        </p:nvSpPr>
        <p:spPr>
          <a:xfrm>
            <a:off x="6096000" y="2052935"/>
            <a:ext cx="457200" cy="461665"/>
          </a:xfrm>
          <a:prstGeom prst="rect">
            <a:avLst/>
          </a:prstGeom>
          <a:noFill/>
        </p:spPr>
        <p:txBody>
          <a:bodyPr wrap="square" rtlCol="0">
            <a:spAutoFit/>
          </a:bodyPr>
          <a:lstStyle/>
          <a:p>
            <a:pPr algn="ctr"/>
            <a:r>
              <a:rPr lang="en-US" dirty="0"/>
              <a:t>*</a:t>
            </a:r>
          </a:p>
        </p:txBody>
      </p:sp>
      <p:sp>
        <p:nvSpPr>
          <p:cNvPr id="19" name="TextBox 18">
            <a:extLst>
              <a:ext uri="{FF2B5EF4-FFF2-40B4-BE49-F238E27FC236}">
                <a16:creationId xmlns:a16="http://schemas.microsoft.com/office/drawing/2014/main" id="{7D4357E7-040B-F04A-A840-7917BB5CC2AF}"/>
              </a:ext>
            </a:extLst>
          </p:cNvPr>
          <p:cNvSpPr txBox="1"/>
          <p:nvPr/>
        </p:nvSpPr>
        <p:spPr>
          <a:xfrm>
            <a:off x="4953000" y="2057400"/>
            <a:ext cx="457200" cy="461665"/>
          </a:xfrm>
          <a:prstGeom prst="rect">
            <a:avLst/>
          </a:prstGeom>
          <a:noFill/>
        </p:spPr>
        <p:txBody>
          <a:bodyPr wrap="square" rtlCol="0">
            <a:spAutoFit/>
          </a:bodyPr>
          <a:lstStyle/>
          <a:p>
            <a:pPr algn="ctr"/>
            <a:r>
              <a:rPr lang="en-US" dirty="0"/>
              <a:t>*</a:t>
            </a:r>
          </a:p>
        </p:txBody>
      </p:sp>
      <p:sp>
        <p:nvSpPr>
          <p:cNvPr id="20" name="TextBox 19">
            <a:extLst>
              <a:ext uri="{FF2B5EF4-FFF2-40B4-BE49-F238E27FC236}">
                <a16:creationId xmlns:a16="http://schemas.microsoft.com/office/drawing/2014/main" id="{FDFEE21B-1FF3-8D4B-BD5D-9F19FAC4DC60}"/>
              </a:ext>
            </a:extLst>
          </p:cNvPr>
          <p:cNvSpPr txBox="1"/>
          <p:nvPr/>
        </p:nvSpPr>
        <p:spPr>
          <a:xfrm>
            <a:off x="5486400" y="2362200"/>
            <a:ext cx="457200" cy="461665"/>
          </a:xfrm>
          <a:prstGeom prst="rect">
            <a:avLst/>
          </a:prstGeom>
          <a:noFill/>
        </p:spPr>
        <p:txBody>
          <a:bodyPr wrap="square" rtlCol="0">
            <a:spAutoFit/>
          </a:bodyPr>
          <a:lstStyle/>
          <a:p>
            <a:pPr algn="ctr"/>
            <a:r>
              <a:rPr lang="en-US" dirty="0"/>
              <a:t>1</a:t>
            </a:r>
          </a:p>
        </p:txBody>
      </p:sp>
      <p:sp>
        <p:nvSpPr>
          <p:cNvPr id="21" name="Frame 20">
            <a:extLst>
              <a:ext uri="{FF2B5EF4-FFF2-40B4-BE49-F238E27FC236}">
                <a16:creationId xmlns:a16="http://schemas.microsoft.com/office/drawing/2014/main" id="{31049AB1-AA9D-2A48-ADE1-8AE28AC490D7}"/>
              </a:ext>
            </a:extLst>
          </p:cNvPr>
          <p:cNvSpPr/>
          <p:nvPr/>
        </p:nvSpPr>
        <p:spPr bwMode="auto">
          <a:xfrm>
            <a:off x="480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2" name="TextBox 21">
            <a:extLst>
              <a:ext uri="{FF2B5EF4-FFF2-40B4-BE49-F238E27FC236}">
                <a16:creationId xmlns:a16="http://schemas.microsoft.com/office/drawing/2014/main" id="{1B47E0A3-1B54-C544-A5DC-ACD187B31A5D}"/>
              </a:ext>
            </a:extLst>
          </p:cNvPr>
          <p:cNvSpPr txBox="1"/>
          <p:nvPr/>
        </p:nvSpPr>
        <p:spPr>
          <a:xfrm>
            <a:off x="5029200" y="4191000"/>
            <a:ext cx="1447800" cy="461665"/>
          </a:xfrm>
          <a:prstGeom prst="rect">
            <a:avLst/>
          </a:prstGeom>
          <a:noFill/>
        </p:spPr>
        <p:txBody>
          <a:bodyPr wrap="square" rtlCol="0">
            <a:spAutoFit/>
          </a:bodyPr>
          <a:lstStyle/>
          <a:p>
            <a:pPr algn="ctr"/>
            <a:r>
              <a:rPr lang="en-US" dirty="0"/>
              <a:t>Y1</a:t>
            </a:r>
          </a:p>
        </p:txBody>
      </p:sp>
      <p:sp>
        <p:nvSpPr>
          <p:cNvPr id="23" name="TextBox 22">
            <a:extLst>
              <a:ext uri="{FF2B5EF4-FFF2-40B4-BE49-F238E27FC236}">
                <a16:creationId xmlns:a16="http://schemas.microsoft.com/office/drawing/2014/main" id="{873E9154-E3ED-0D46-BA8D-E73B56ED3547}"/>
              </a:ext>
            </a:extLst>
          </p:cNvPr>
          <p:cNvSpPr txBox="1"/>
          <p:nvPr/>
        </p:nvSpPr>
        <p:spPr>
          <a:xfrm>
            <a:off x="6096000" y="4567535"/>
            <a:ext cx="457200" cy="461665"/>
          </a:xfrm>
          <a:prstGeom prst="rect">
            <a:avLst/>
          </a:prstGeom>
          <a:noFill/>
        </p:spPr>
        <p:txBody>
          <a:bodyPr wrap="square" rtlCol="0">
            <a:spAutoFit/>
          </a:bodyPr>
          <a:lstStyle/>
          <a:p>
            <a:pPr algn="ctr"/>
            <a:r>
              <a:rPr lang="en-US" dirty="0"/>
              <a:t>*</a:t>
            </a:r>
          </a:p>
        </p:txBody>
      </p:sp>
      <p:sp>
        <p:nvSpPr>
          <p:cNvPr id="24" name="TextBox 23">
            <a:extLst>
              <a:ext uri="{FF2B5EF4-FFF2-40B4-BE49-F238E27FC236}">
                <a16:creationId xmlns:a16="http://schemas.microsoft.com/office/drawing/2014/main" id="{06FF4B5E-A25A-6A47-AE94-FE08867DCB96}"/>
              </a:ext>
            </a:extLst>
          </p:cNvPr>
          <p:cNvSpPr txBox="1"/>
          <p:nvPr/>
        </p:nvSpPr>
        <p:spPr>
          <a:xfrm>
            <a:off x="4953000" y="4572000"/>
            <a:ext cx="457200" cy="461665"/>
          </a:xfrm>
          <a:prstGeom prst="rect">
            <a:avLst/>
          </a:prstGeom>
          <a:noFill/>
        </p:spPr>
        <p:txBody>
          <a:bodyPr wrap="square" rtlCol="0">
            <a:spAutoFit/>
          </a:bodyPr>
          <a:lstStyle/>
          <a:p>
            <a:pPr algn="ctr"/>
            <a:r>
              <a:rPr lang="en-US" dirty="0"/>
              <a:t>Y</a:t>
            </a:r>
          </a:p>
        </p:txBody>
      </p:sp>
      <p:sp>
        <p:nvSpPr>
          <p:cNvPr id="25" name="TextBox 24">
            <a:extLst>
              <a:ext uri="{FF2B5EF4-FFF2-40B4-BE49-F238E27FC236}">
                <a16:creationId xmlns:a16="http://schemas.microsoft.com/office/drawing/2014/main" id="{87AC244D-7AA7-DD42-B226-043E90D61D22}"/>
              </a:ext>
            </a:extLst>
          </p:cNvPr>
          <p:cNvSpPr txBox="1"/>
          <p:nvPr/>
        </p:nvSpPr>
        <p:spPr>
          <a:xfrm>
            <a:off x="5029200" y="4876800"/>
            <a:ext cx="1447800" cy="461665"/>
          </a:xfrm>
          <a:prstGeom prst="rect">
            <a:avLst/>
          </a:prstGeom>
          <a:noFill/>
        </p:spPr>
        <p:txBody>
          <a:bodyPr wrap="square" rtlCol="0">
            <a:spAutoFit/>
          </a:bodyPr>
          <a:lstStyle/>
          <a:p>
            <a:pPr algn="ctr"/>
            <a:r>
              <a:rPr lang="en-US" dirty="0"/>
              <a:t>Y1</a:t>
            </a:r>
          </a:p>
        </p:txBody>
      </p:sp>
    </p:spTree>
    <p:extLst>
      <p:ext uri="{BB962C8B-B14F-4D97-AF65-F5344CB8AC3E}">
        <p14:creationId xmlns:p14="http://schemas.microsoft.com/office/powerpoint/2010/main" val="510524366"/>
      </p:ext>
    </p:extLst>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q0 0 0 q2		q0 1 R q1</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4/7/19</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a:t>© UCF EECS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743</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1524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a:extLst>
              <a:ext uri="{FF2B5EF4-FFF2-40B4-BE49-F238E27FC236}">
                <a16:creationId xmlns:a16="http://schemas.microsoft.com/office/drawing/2014/main" id="{A935C539-A346-5B41-BE35-CB32B3128470}"/>
              </a:ext>
            </a:extLst>
          </p:cNvPr>
          <p:cNvSpPr txBox="1"/>
          <p:nvPr/>
        </p:nvSpPr>
        <p:spPr>
          <a:xfrm>
            <a:off x="2819400" y="2052935"/>
            <a:ext cx="457200" cy="46166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6E5D16A8-A166-6F4D-8A0A-5D996A4299A6}"/>
              </a:ext>
            </a:extLst>
          </p:cNvPr>
          <p:cNvSpPr txBox="1"/>
          <p:nvPr/>
        </p:nvSpPr>
        <p:spPr>
          <a:xfrm>
            <a:off x="1676400" y="2057400"/>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2057400" y="2362200"/>
            <a:ext cx="990600" cy="461665"/>
          </a:xfrm>
          <a:prstGeom prst="rect">
            <a:avLst/>
          </a:prstGeom>
          <a:noFill/>
        </p:spPr>
        <p:txBody>
          <a:bodyPr wrap="square" rtlCol="0">
            <a:spAutoFit/>
          </a:bodyPr>
          <a:lstStyle/>
          <a:p>
            <a:pPr algn="ctr"/>
            <a:r>
              <a:rPr lang="en-US" dirty="0"/>
              <a:t>q0,0</a:t>
            </a:r>
          </a:p>
        </p:txBody>
      </p:sp>
      <p:sp>
        <p:nvSpPr>
          <p:cNvPr id="11" name="Frame 10">
            <a:extLst>
              <a:ext uri="{FF2B5EF4-FFF2-40B4-BE49-F238E27FC236}">
                <a16:creationId xmlns:a16="http://schemas.microsoft.com/office/drawing/2014/main" id="{C1C40973-3C81-2E40-9CF1-F84FDF2ACFEA}"/>
              </a:ext>
            </a:extLst>
          </p:cNvPr>
          <p:cNvSpPr/>
          <p:nvPr/>
        </p:nvSpPr>
        <p:spPr bwMode="auto">
          <a:xfrm>
            <a:off x="15240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92D4D306-7590-8F47-9F63-D4963B523041}"/>
              </a:ext>
            </a:extLst>
          </p:cNvPr>
          <p:cNvSpPr txBox="1"/>
          <p:nvPr/>
        </p:nvSpPr>
        <p:spPr>
          <a:xfrm>
            <a:off x="1752600" y="4191000"/>
            <a:ext cx="1447800" cy="461665"/>
          </a:xfrm>
          <a:prstGeom prst="rect">
            <a:avLst/>
          </a:prstGeom>
          <a:noFill/>
        </p:spPr>
        <p:txBody>
          <a:bodyPr wrap="square" rtlCol="0">
            <a:spAutoFit/>
          </a:bodyPr>
          <a:lstStyle/>
          <a:p>
            <a:pPr algn="ctr"/>
            <a:r>
              <a:rPr lang="en-US" dirty="0"/>
              <a:t>q2,Y0</a:t>
            </a:r>
          </a:p>
        </p:txBody>
      </p:sp>
      <p:sp>
        <p:nvSpPr>
          <p:cNvPr id="13" name="TextBox 12">
            <a:extLst>
              <a:ext uri="{FF2B5EF4-FFF2-40B4-BE49-F238E27FC236}">
                <a16:creationId xmlns:a16="http://schemas.microsoft.com/office/drawing/2014/main" id="{7AFBF843-7712-5248-A629-51146E78FAD8}"/>
              </a:ext>
            </a:extLst>
          </p:cNvPr>
          <p:cNvSpPr txBox="1"/>
          <p:nvPr/>
        </p:nvSpPr>
        <p:spPr>
          <a:xfrm>
            <a:off x="2819400" y="4567535"/>
            <a:ext cx="457200" cy="46166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A0B78BEB-FB74-FA4C-A48C-CDE149673C2B}"/>
              </a:ext>
            </a:extLst>
          </p:cNvPr>
          <p:cNvSpPr txBox="1"/>
          <p:nvPr/>
        </p:nvSpPr>
        <p:spPr>
          <a:xfrm>
            <a:off x="1676400" y="4572000"/>
            <a:ext cx="457200" cy="461665"/>
          </a:xfrm>
          <a:prstGeom prst="rect">
            <a:avLst/>
          </a:prstGeom>
          <a:noFill/>
        </p:spPr>
        <p:txBody>
          <a:bodyPr wrap="square" rtlCol="0">
            <a:spAutoFit/>
          </a:bodyPr>
          <a:lstStyle/>
          <a:p>
            <a:pPr algn="ctr"/>
            <a:r>
              <a:rPr lang="en-US" dirty="0"/>
              <a:t>Y</a:t>
            </a:r>
          </a:p>
        </p:txBody>
      </p:sp>
      <p:sp>
        <p:nvSpPr>
          <p:cNvPr id="15" name="TextBox 14">
            <a:extLst>
              <a:ext uri="{FF2B5EF4-FFF2-40B4-BE49-F238E27FC236}">
                <a16:creationId xmlns:a16="http://schemas.microsoft.com/office/drawing/2014/main" id="{2B5FF831-5D76-2C4B-8A9D-292857BDFF0D}"/>
              </a:ext>
            </a:extLst>
          </p:cNvPr>
          <p:cNvSpPr txBox="1"/>
          <p:nvPr/>
        </p:nvSpPr>
        <p:spPr>
          <a:xfrm>
            <a:off x="1752600" y="4876800"/>
            <a:ext cx="1447800" cy="461665"/>
          </a:xfrm>
          <a:prstGeom prst="rect">
            <a:avLst/>
          </a:prstGeom>
          <a:noFill/>
        </p:spPr>
        <p:txBody>
          <a:bodyPr wrap="square" rtlCol="0">
            <a:spAutoFit/>
          </a:bodyPr>
          <a:lstStyle/>
          <a:p>
            <a:pPr algn="ctr"/>
            <a:r>
              <a:rPr lang="en-US" dirty="0"/>
              <a:t>q0,Y0</a:t>
            </a:r>
          </a:p>
        </p:txBody>
      </p:sp>
      <p:sp>
        <p:nvSpPr>
          <p:cNvPr id="27" name="TextBox 26">
            <a:extLst>
              <a:ext uri="{FF2B5EF4-FFF2-40B4-BE49-F238E27FC236}">
                <a16:creationId xmlns:a16="http://schemas.microsoft.com/office/drawing/2014/main" id="{DBD62D96-BAB0-4E4F-A5B7-2F505EC10EAC}"/>
              </a:ext>
            </a:extLst>
          </p:cNvPr>
          <p:cNvSpPr txBox="1"/>
          <p:nvPr/>
        </p:nvSpPr>
        <p:spPr>
          <a:xfrm>
            <a:off x="2057400" y="1676400"/>
            <a:ext cx="990600" cy="461665"/>
          </a:xfrm>
          <a:prstGeom prst="rect">
            <a:avLst/>
          </a:prstGeom>
          <a:noFill/>
        </p:spPr>
        <p:txBody>
          <a:bodyPr wrap="square" rtlCol="0">
            <a:spAutoFit/>
          </a:bodyPr>
          <a:lstStyle/>
          <a:p>
            <a:pPr algn="ctr"/>
            <a:r>
              <a:rPr lang="en-US" dirty="0"/>
              <a:t>q2,0</a:t>
            </a:r>
          </a:p>
        </p:txBody>
      </p:sp>
      <p:sp>
        <p:nvSpPr>
          <p:cNvPr id="28" name="Frame 27">
            <a:extLst>
              <a:ext uri="{FF2B5EF4-FFF2-40B4-BE49-F238E27FC236}">
                <a16:creationId xmlns:a16="http://schemas.microsoft.com/office/drawing/2014/main" id="{0B2986D1-6987-CA48-B0CC-ED3CF89644DB}"/>
              </a:ext>
            </a:extLst>
          </p:cNvPr>
          <p:cNvSpPr/>
          <p:nvPr/>
        </p:nvSpPr>
        <p:spPr bwMode="auto">
          <a:xfrm>
            <a:off x="42672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a:extLst>
              <a:ext uri="{FF2B5EF4-FFF2-40B4-BE49-F238E27FC236}">
                <a16:creationId xmlns:a16="http://schemas.microsoft.com/office/drawing/2014/main" id="{019138E2-F58D-B348-BBE1-1A4077DDF07B}"/>
              </a:ext>
            </a:extLst>
          </p:cNvPr>
          <p:cNvSpPr txBox="1"/>
          <p:nvPr/>
        </p:nvSpPr>
        <p:spPr>
          <a:xfrm>
            <a:off x="5181600" y="1981200"/>
            <a:ext cx="990600" cy="461665"/>
          </a:xfrm>
          <a:prstGeom prst="rect">
            <a:avLst/>
          </a:prstGeom>
          <a:noFill/>
        </p:spPr>
        <p:txBody>
          <a:bodyPr wrap="square" rtlCol="0">
            <a:spAutoFit/>
          </a:bodyPr>
          <a:lstStyle/>
          <a:p>
            <a:pPr algn="ctr"/>
            <a:r>
              <a:rPr lang="en-US" dirty="0"/>
              <a:t>q1,R</a:t>
            </a:r>
          </a:p>
        </p:txBody>
      </p:sp>
      <p:sp>
        <p:nvSpPr>
          <p:cNvPr id="30" name="TextBox 29">
            <a:extLst>
              <a:ext uri="{FF2B5EF4-FFF2-40B4-BE49-F238E27FC236}">
                <a16:creationId xmlns:a16="http://schemas.microsoft.com/office/drawing/2014/main" id="{8C0ED8C1-3BDA-D746-9B43-FE46BF6A1C55}"/>
              </a:ext>
            </a:extLst>
          </p:cNvPr>
          <p:cNvSpPr txBox="1"/>
          <p:nvPr/>
        </p:nvSpPr>
        <p:spPr>
          <a:xfrm>
            <a:off x="4419600" y="2057400"/>
            <a:ext cx="457200" cy="461665"/>
          </a:xfrm>
          <a:prstGeom prst="rect">
            <a:avLst/>
          </a:prstGeom>
          <a:noFill/>
        </p:spPr>
        <p:txBody>
          <a:bodyPr wrap="square" rtlCol="0">
            <a:spAutoFit/>
          </a:bodyPr>
          <a:lstStyle/>
          <a:p>
            <a:pPr algn="ctr"/>
            <a:r>
              <a:rPr lang="en-US" dirty="0"/>
              <a:t>*</a:t>
            </a:r>
          </a:p>
        </p:txBody>
      </p:sp>
      <p:sp>
        <p:nvSpPr>
          <p:cNvPr id="31" name="TextBox 30">
            <a:extLst>
              <a:ext uri="{FF2B5EF4-FFF2-40B4-BE49-F238E27FC236}">
                <a16:creationId xmlns:a16="http://schemas.microsoft.com/office/drawing/2014/main" id="{5BC33775-E39C-394D-B72D-CAA69AE99675}"/>
              </a:ext>
            </a:extLst>
          </p:cNvPr>
          <p:cNvSpPr txBox="1"/>
          <p:nvPr/>
        </p:nvSpPr>
        <p:spPr>
          <a:xfrm>
            <a:off x="4800600" y="2362200"/>
            <a:ext cx="990600" cy="461665"/>
          </a:xfrm>
          <a:prstGeom prst="rect">
            <a:avLst/>
          </a:prstGeom>
          <a:noFill/>
        </p:spPr>
        <p:txBody>
          <a:bodyPr wrap="square" rtlCol="0">
            <a:spAutoFit/>
          </a:bodyPr>
          <a:lstStyle/>
          <a:p>
            <a:pPr algn="ctr"/>
            <a:r>
              <a:rPr lang="en-US" dirty="0"/>
              <a:t>q0,1</a:t>
            </a:r>
          </a:p>
        </p:txBody>
      </p:sp>
      <p:sp>
        <p:nvSpPr>
          <p:cNvPr id="32" name="Frame 31">
            <a:extLst>
              <a:ext uri="{FF2B5EF4-FFF2-40B4-BE49-F238E27FC236}">
                <a16:creationId xmlns:a16="http://schemas.microsoft.com/office/drawing/2014/main" id="{75102FC7-EC7F-7041-80D4-EB22835F5145}"/>
              </a:ext>
            </a:extLst>
          </p:cNvPr>
          <p:cNvSpPr/>
          <p:nvPr/>
        </p:nvSpPr>
        <p:spPr bwMode="auto">
          <a:xfrm>
            <a:off x="42672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3" name="TextBox 32">
            <a:extLst>
              <a:ext uri="{FF2B5EF4-FFF2-40B4-BE49-F238E27FC236}">
                <a16:creationId xmlns:a16="http://schemas.microsoft.com/office/drawing/2014/main" id="{9DD29F82-A821-CF47-A233-D15188A2B768}"/>
              </a:ext>
            </a:extLst>
          </p:cNvPr>
          <p:cNvSpPr txBox="1"/>
          <p:nvPr/>
        </p:nvSpPr>
        <p:spPr>
          <a:xfrm>
            <a:off x="4495800" y="4191000"/>
            <a:ext cx="1447800" cy="461665"/>
          </a:xfrm>
          <a:prstGeom prst="rect">
            <a:avLst/>
          </a:prstGeom>
          <a:noFill/>
        </p:spPr>
        <p:txBody>
          <a:bodyPr wrap="square" rtlCol="0">
            <a:spAutoFit/>
          </a:bodyPr>
          <a:lstStyle/>
          <a:p>
            <a:pPr algn="ctr"/>
            <a:r>
              <a:rPr lang="en-US" dirty="0"/>
              <a:t>Y1</a:t>
            </a:r>
          </a:p>
        </p:txBody>
      </p:sp>
      <p:sp>
        <p:nvSpPr>
          <p:cNvPr id="35" name="TextBox 34">
            <a:extLst>
              <a:ext uri="{FF2B5EF4-FFF2-40B4-BE49-F238E27FC236}">
                <a16:creationId xmlns:a16="http://schemas.microsoft.com/office/drawing/2014/main" id="{760FE792-64EA-AD4B-843B-AAD3CD7DF7B8}"/>
              </a:ext>
            </a:extLst>
          </p:cNvPr>
          <p:cNvSpPr txBox="1"/>
          <p:nvPr/>
        </p:nvSpPr>
        <p:spPr>
          <a:xfrm>
            <a:off x="4419600" y="4572000"/>
            <a:ext cx="457200" cy="461665"/>
          </a:xfrm>
          <a:prstGeom prst="rect">
            <a:avLst/>
          </a:prstGeom>
          <a:noFill/>
        </p:spPr>
        <p:txBody>
          <a:bodyPr wrap="square" rtlCol="0">
            <a:spAutoFit/>
          </a:bodyPr>
          <a:lstStyle/>
          <a:p>
            <a:pPr algn="ctr"/>
            <a:r>
              <a:rPr lang="en-US" dirty="0"/>
              <a:t>Y</a:t>
            </a:r>
          </a:p>
        </p:txBody>
      </p:sp>
      <p:sp>
        <p:nvSpPr>
          <p:cNvPr id="36" name="TextBox 35">
            <a:extLst>
              <a:ext uri="{FF2B5EF4-FFF2-40B4-BE49-F238E27FC236}">
                <a16:creationId xmlns:a16="http://schemas.microsoft.com/office/drawing/2014/main" id="{FDBF87C9-E709-6E4E-9BC7-713E3FBF5C1B}"/>
              </a:ext>
            </a:extLst>
          </p:cNvPr>
          <p:cNvSpPr txBox="1"/>
          <p:nvPr/>
        </p:nvSpPr>
        <p:spPr>
          <a:xfrm>
            <a:off x="4495800" y="4876800"/>
            <a:ext cx="1447800" cy="461665"/>
          </a:xfrm>
          <a:prstGeom prst="rect">
            <a:avLst/>
          </a:prstGeom>
          <a:noFill/>
        </p:spPr>
        <p:txBody>
          <a:bodyPr wrap="square" rtlCol="0">
            <a:spAutoFit/>
          </a:bodyPr>
          <a:lstStyle/>
          <a:p>
            <a:pPr algn="ctr"/>
            <a:r>
              <a:rPr lang="en-US" dirty="0"/>
              <a:t>q0,Y1</a:t>
            </a:r>
          </a:p>
        </p:txBody>
      </p:sp>
      <p:sp>
        <p:nvSpPr>
          <p:cNvPr id="37" name="TextBox 36">
            <a:extLst>
              <a:ext uri="{FF2B5EF4-FFF2-40B4-BE49-F238E27FC236}">
                <a16:creationId xmlns:a16="http://schemas.microsoft.com/office/drawing/2014/main" id="{6985A0DE-DEB5-3E45-B316-66D5D0B4DB08}"/>
              </a:ext>
            </a:extLst>
          </p:cNvPr>
          <p:cNvSpPr txBox="1"/>
          <p:nvPr/>
        </p:nvSpPr>
        <p:spPr>
          <a:xfrm>
            <a:off x="4800600" y="1676400"/>
            <a:ext cx="990600" cy="461665"/>
          </a:xfrm>
          <a:prstGeom prst="rect">
            <a:avLst/>
          </a:prstGeom>
          <a:noFill/>
        </p:spPr>
        <p:txBody>
          <a:bodyPr wrap="square" rtlCol="0">
            <a:spAutoFit/>
          </a:bodyPr>
          <a:lstStyle/>
          <a:p>
            <a:pPr algn="ctr"/>
            <a:r>
              <a:rPr lang="en-US" dirty="0"/>
              <a:t>1</a:t>
            </a:r>
          </a:p>
        </p:txBody>
      </p:sp>
      <p:sp>
        <p:nvSpPr>
          <p:cNvPr id="38" name="TextBox 37">
            <a:extLst>
              <a:ext uri="{FF2B5EF4-FFF2-40B4-BE49-F238E27FC236}">
                <a16:creationId xmlns:a16="http://schemas.microsoft.com/office/drawing/2014/main" id="{D3123093-D5CC-8E47-8A79-92E1D5A79940}"/>
              </a:ext>
            </a:extLst>
          </p:cNvPr>
          <p:cNvSpPr txBox="1"/>
          <p:nvPr/>
        </p:nvSpPr>
        <p:spPr>
          <a:xfrm>
            <a:off x="5181600" y="4491335"/>
            <a:ext cx="990600" cy="461665"/>
          </a:xfrm>
          <a:prstGeom prst="rect">
            <a:avLst/>
          </a:prstGeom>
          <a:noFill/>
        </p:spPr>
        <p:txBody>
          <a:bodyPr wrap="square" rtlCol="0">
            <a:spAutoFit/>
          </a:bodyPr>
          <a:lstStyle/>
          <a:p>
            <a:pPr algn="ctr"/>
            <a:r>
              <a:rPr lang="en-US" dirty="0"/>
              <a:t>q1,R</a:t>
            </a:r>
          </a:p>
        </p:txBody>
      </p:sp>
      <p:sp>
        <p:nvSpPr>
          <p:cNvPr id="39" name="Frame 38">
            <a:extLst>
              <a:ext uri="{FF2B5EF4-FFF2-40B4-BE49-F238E27FC236}">
                <a16:creationId xmlns:a16="http://schemas.microsoft.com/office/drawing/2014/main" id="{C644B165-65FB-444F-B7B8-FCCD27166E3E}"/>
              </a:ext>
            </a:extLst>
          </p:cNvPr>
          <p:cNvSpPr/>
          <p:nvPr/>
        </p:nvSpPr>
        <p:spPr bwMode="auto">
          <a:xfrm>
            <a:off x="66294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a:extLst>
              <a:ext uri="{FF2B5EF4-FFF2-40B4-BE49-F238E27FC236}">
                <a16:creationId xmlns:a16="http://schemas.microsoft.com/office/drawing/2014/main" id="{531E98B3-BEC5-DA45-A3A3-52CD399A7877}"/>
              </a:ext>
            </a:extLst>
          </p:cNvPr>
          <p:cNvSpPr txBox="1"/>
          <p:nvPr/>
        </p:nvSpPr>
        <p:spPr>
          <a:xfrm>
            <a:off x="6705600" y="1974521"/>
            <a:ext cx="990600" cy="461665"/>
          </a:xfrm>
          <a:prstGeom prst="rect">
            <a:avLst/>
          </a:prstGeom>
          <a:noFill/>
        </p:spPr>
        <p:txBody>
          <a:bodyPr wrap="square" rtlCol="0">
            <a:spAutoFit/>
          </a:bodyPr>
          <a:lstStyle/>
          <a:p>
            <a:pPr algn="ctr"/>
            <a:r>
              <a:rPr lang="en-US" dirty="0"/>
              <a:t>q1,R</a:t>
            </a:r>
          </a:p>
        </p:txBody>
      </p:sp>
      <p:sp>
        <p:nvSpPr>
          <p:cNvPr id="41" name="TextBox 40">
            <a:extLst>
              <a:ext uri="{FF2B5EF4-FFF2-40B4-BE49-F238E27FC236}">
                <a16:creationId xmlns:a16="http://schemas.microsoft.com/office/drawing/2014/main" id="{F753346F-E9AD-F44C-9DDF-1FE06F0E41B0}"/>
              </a:ext>
            </a:extLst>
          </p:cNvPr>
          <p:cNvSpPr txBox="1"/>
          <p:nvPr/>
        </p:nvSpPr>
        <p:spPr>
          <a:xfrm>
            <a:off x="8000484" y="2022620"/>
            <a:ext cx="457200" cy="461665"/>
          </a:xfrm>
          <a:prstGeom prst="rect">
            <a:avLst/>
          </a:prstGeom>
          <a:noFill/>
        </p:spPr>
        <p:txBody>
          <a:bodyPr wrap="square" rtlCol="0">
            <a:spAutoFit/>
          </a:bodyPr>
          <a:lstStyle/>
          <a:p>
            <a:pPr algn="ctr"/>
            <a:r>
              <a:rPr lang="en-US" dirty="0"/>
              <a:t>*</a:t>
            </a:r>
          </a:p>
        </p:txBody>
      </p:sp>
      <p:sp>
        <p:nvSpPr>
          <p:cNvPr id="42" name="TextBox 41">
            <a:extLst>
              <a:ext uri="{FF2B5EF4-FFF2-40B4-BE49-F238E27FC236}">
                <a16:creationId xmlns:a16="http://schemas.microsoft.com/office/drawing/2014/main" id="{DEC7A00D-95DC-3E48-8D5B-2E327867064E}"/>
              </a:ext>
            </a:extLst>
          </p:cNvPr>
          <p:cNvSpPr txBox="1"/>
          <p:nvPr/>
        </p:nvSpPr>
        <p:spPr>
          <a:xfrm>
            <a:off x="7162800" y="2362200"/>
            <a:ext cx="990600" cy="461665"/>
          </a:xfrm>
          <a:prstGeom prst="rect">
            <a:avLst/>
          </a:prstGeom>
          <a:noFill/>
        </p:spPr>
        <p:txBody>
          <a:bodyPr wrap="square" rtlCol="0">
            <a:spAutoFit/>
          </a:bodyPr>
          <a:lstStyle/>
          <a:p>
            <a:pPr algn="ctr"/>
            <a:r>
              <a:rPr lang="en-US" dirty="0"/>
              <a:t>0</a:t>
            </a:r>
          </a:p>
        </p:txBody>
      </p:sp>
      <p:sp>
        <p:nvSpPr>
          <p:cNvPr id="47" name="TextBox 46">
            <a:extLst>
              <a:ext uri="{FF2B5EF4-FFF2-40B4-BE49-F238E27FC236}">
                <a16:creationId xmlns:a16="http://schemas.microsoft.com/office/drawing/2014/main" id="{B09A3827-1DEC-304D-9ECA-EAEDFEF95F85}"/>
              </a:ext>
            </a:extLst>
          </p:cNvPr>
          <p:cNvSpPr txBox="1"/>
          <p:nvPr/>
        </p:nvSpPr>
        <p:spPr>
          <a:xfrm>
            <a:off x="7162800" y="1676400"/>
            <a:ext cx="990600" cy="461665"/>
          </a:xfrm>
          <a:prstGeom prst="rect">
            <a:avLst/>
          </a:prstGeom>
          <a:noFill/>
        </p:spPr>
        <p:txBody>
          <a:bodyPr wrap="square" rtlCol="0">
            <a:spAutoFit/>
          </a:bodyPr>
          <a:lstStyle/>
          <a:p>
            <a:pPr algn="ctr"/>
            <a:r>
              <a:rPr lang="en-US" dirty="0"/>
              <a:t>q1,0</a:t>
            </a:r>
          </a:p>
        </p:txBody>
      </p:sp>
      <p:sp>
        <p:nvSpPr>
          <p:cNvPr id="49" name="Frame 48">
            <a:extLst>
              <a:ext uri="{FF2B5EF4-FFF2-40B4-BE49-F238E27FC236}">
                <a16:creationId xmlns:a16="http://schemas.microsoft.com/office/drawing/2014/main" id="{F55A909B-1DF4-334A-BDD6-3A31778A8815}"/>
              </a:ext>
            </a:extLst>
          </p:cNvPr>
          <p:cNvSpPr/>
          <p:nvPr/>
        </p:nvSpPr>
        <p:spPr bwMode="auto">
          <a:xfrm>
            <a:off x="66294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0" name="TextBox 49">
            <a:extLst>
              <a:ext uri="{FF2B5EF4-FFF2-40B4-BE49-F238E27FC236}">
                <a16:creationId xmlns:a16="http://schemas.microsoft.com/office/drawing/2014/main" id="{1EBF1154-0ADD-0541-820E-0AA21BEF34EA}"/>
              </a:ext>
            </a:extLst>
          </p:cNvPr>
          <p:cNvSpPr txBox="1"/>
          <p:nvPr/>
        </p:nvSpPr>
        <p:spPr>
          <a:xfrm>
            <a:off x="6705600" y="4489121"/>
            <a:ext cx="990600" cy="461665"/>
          </a:xfrm>
          <a:prstGeom prst="rect">
            <a:avLst/>
          </a:prstGeom>
          <a:noFill/>
        </p:spPr>
        <p:txBody>
          <a:bodyPr wrap="square" rtlCol="0">
            <a:spAutoFit/>
          </a:bodyPr>
          <a:lstStyle/>
          <a:p>
            <a:pPr algn="ctr"/>
            <a:r>
              <a:rPr lang="en-US" dirty="0"/>
              <a:t>q1,R</a:t>
            </a:r>
          </a:p>
        </p:txBody>
      </p:sp>
      <p:sp>
        <p:nvSpPr>
          <p:cNvPr id="51" name="TextBox 50">
            <a:extLst>
              <a:ext uri="{FF2B5EF4-FFF2-40B4-BE49-F238E27FC236}">
                <a16:creationId xmlns:a16="http://schemas.microsoft.com/office/drawing/2014/main" id="{2B97B5EA-50C5-3749-9550-C711D1B672C3}"/>
              </a:ext>
            </a:extLst>
          </p:cNvPr>
          <p:cNvSpPr txBox="1"/>
          <p:nvPr/>
        </p:nvSpPr>
        <p:spPr>
          <a:xfrm>
            <a:off x="8000484" y="4537220"/>
            <a:ext cx="457200" cy="461665"/>
          </a:xfrm>
          <a:prstGeom prst="rect">
            <a:avLst/>
          </a:prstGeom>
          <a:noFill/>
        </p:spPr>
        <p:txBody>
          <a:bodyPr wrap="square" rtlCol="0">
            <a:spAutoFit/>
          </a:bodyPr>
          <a:lstStyle/>
          <a:p>
            <a:pPr algn="ctr"/>
            <a:r>
              <a:rPr lang="en-US" dirty="0"/>
              <a:t>*</a:t>
            </a:r>
          </a:p>
        </p:txBody>
      </p:sp>
      <p:sp>
        <p:nvSpPr>
          <p:cNvPr id="52" name="TextBox 51">
            <a:extLst>
              <a:ext uri="{FF2B5EF4-FFF2-40B4-BE49-F238E27FC236}">
                <a16:creationId xmlns:a16="http://schemas.microsoft.com/office/drawing/2014/main" id="{0C5322BE-45E5-BC4A-88CB-650FB93113FB}"/>
              </a:ext>
            </a:extLst>
          </p:cNvPr>
          <p:cNvSpPr txBox="1"/>
          <p:nvPr/>
        </p:nvSpPr>
        <p:spPr>
          <a:xfrm>
            <a:off x="7162800" y="4876800"/>
            <a:ext cx="990600" cy="461665"/>
          </a:xfrm>
          <a:prstGeom prst="rect">
            <a:avLst/>
          </a:prstGeom>
          <a:noFill/>
        </p:spPr>
        <p:txBody>
          <a:bodyPr wrap="square" rtlCol="0">
            <a:spAutoFit/>
          </a:bodyPr>
          <a:lstStyle/>
          <a:p>
            <a:pPr algn="ctr"/>
            <a:r>
              <a:rPr lang="en-US" dirty="0"/>
              <a:t>1</a:t>
            </a:r>
          </a:p>
        </p:txBody>
      </p:sp>
      <p:sp>
        <p:nvSpPr>
          <p:cNvPr id="53" name="TextBox 52">
            <a:extLst>
              <a:ext uri="{FF2B5EF4-FFF2-40B4-BE49-F238E27FC236}">
                <a16:creationId xmlns:a16="http://schemas.microsoft.com/office/drawing/2014/main" id="{609095E6-F253-2B43-8C71-E73885CFDD20}"/>
              </a:ext>
            </a:extLst>
          </p:cNvPr>
          <p:cNvSpPr txBox="1"/>
          <p:nvPr/>
        </p:nvSpPr>
        <p:spPr>
          <a:xfrm>
            <a:off x="7162800" y="4191000"/>
            <a:ext cx="990600" cy="461665"/>
          </a:xfrm>
          <a:prstGeom prst="rect">
            <a:avLst/>
          </a:prstGeom>
          <a:noFill/>
        </p:spPr>
        <p:txBody>
          <a:bodyPr wrap="square" rtlCol="0">
            <a:spAutoFit/>
          </a:bodyPr>
          <a:lstStyle/>
          <a:p>
            <a:pPr algn="ctr"/>
            <a:r>
              <a:rPr lang="en-US" dirty="0"/>
              <a:t>q1,1</a:t>
            </a:r>
          </a:p>
        </p:txBody>
      </p:sp>
    </p:spTree>
    <p:extLst>
      <p:ext uri="{BB962C8B-B14F-4D97-AF65-F5344CB8AC3E}">
        <p14:creationId xmlns:p14="http://schemas.microsoft.com/office/powerpoint/2010/main" val="3029175769"/>
      </p:ext>
    </p:extLst>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	q1 0 L q2			q1 1 1 q3</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4/7/19</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a:t>© UCF EECS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744</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228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a:extLst>
              <a:ext uri="{FF2B5EF4-FFF2-40B4-BE49-F238E27FC236}">
                <a16:creationId xmlns:a16="http://schemas.microsoft.com/office/drawing/2014/main" id="{A935C539-A346-5B41-BE35-CB32B3128470}"/>
              </a:ext>
            </a:extLst>
          </p:cNvPr>
          <p:cNvSpPr txBox="1"/>
          <p:nvPr/>
        </p:nvSpPr>
        <p:spPr>
          <a:xfrm>
            <a:off x="1524000" y="2052935"/>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762000" y="2362200"/>
            <a:ext cx="990600" cy="461665"/>
          </a:xfrm>
          <a:prstGeom prst="rect">
            <a:avLst/>
          </a:prstGeom>
          <a:noFill/>
        </p:spPr>
        <p:txBody>
          <a:bodyPr wrap="square" rtlCol="0">
            <a:spAutoFit/>
          </a:bodyPr>
          <a:lstStyle/>
          <a:p>
            <a:pPr algn="ctr"/>
            <a:r>
              <a:rPr lang="en-US" dirty="0"/>
              <a:t>q1,0</a:t>
            </a:r>
          </a:p>
        </p:txBody>
      </p:sp>
      <p:sp>
        <p:nvSpPr>
          <p:cNvPr id="27" name="TextBox 26">
            <a:extLst>
              <a:ext uri="{FF2B5EF4-FFF2-40B4-BE49-F238E27FC236}">
                <a16:creationId xmlns:a16="http://schemas.microsoft.com/office/drawing/2014/main" id="{DBD62D96-BAB0-4E4F-A5B7-2F505EC10EAC}"/>
              </a:ext>
            </a:extLst>
          </p:cNvPr>
          <p:cNvSpPr txBox="1"/>
          <p:nvPr/>
        </p:nvSpPr>
        <p:spPr>
          <a:xfrm>
            <a:off x="762000" y="1676400"/>
            <a:ext cx="990600" cy="461665"/>
          </a:xfrm>
          <a:prstGeom prst="rect">
            <a:avLst/>
          </a:prstGeom>
          <a:noFill/>
        </p:spPr>
        <p:txBody>
          <a:bodyPr wrap="square" rtlCol="0">
            <a:spAutoFit/>
          </a:bodyPr>
          <a:lstStyle/>
          <a:p>
            <a:pPr algn="ctr"/>
            <a:r>
              <a:rPr lang="en-US" dirty="0"/>
              <a:t>0</a:t>
            </a:r>
          </a:p>
        </p:txBody>
      </p:sp>
      <p:sp>
        <p:nvSpPr>
          <p:cNvPr id="28" name="Frame 27">
            <a:extLst>
              <a:ext uri="{FF2B5EF4-FFF2-40B4-BE49-F238E27FC236}">
                <a16:creationId xmlns:a16="http://schemas.microsoft.com/office/drawing/2014/main" id="{0B2986D1-6987-CA48-B0CC-ED3CF89644DB}"/>
              </a:ext>
            </a:extLst>
          </p:cNvPr>
          <p:cNvSpPr/>
          <p:nvPr/>
        </p:nvSpPr>
        <p:spPr bwMode="auto">
          <a:xfrm>
            <a:off x="2286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a:extLst>
              <a:ext uri="{FF2B5EF4-FFF2-40B4-BE49-F238E27FC236}">
                <a16:creationId xmlns:a16="http://schemas.microsoft.com/office/drawing/2014/main" id="{019138E2-F58D-B348-BBE1-1A4077DDF07B}"/>
              </a:ext>
            </a:extLst>
          </p:cNvPr>
          <p:cNvSpPr txBox="1"/>
          <p:nvPr/>
        </p:nvSpPr>
        <p:spPr>
          <a:xfrm>
            <a:off x="3200400" y="1981200"/>
            <a:ext cx="990600" cy="461665"/>
          </a:xfrm>
          <a:prstGeom prst="rect">
            <a:avLst/>
          </a:prstGeom>
          <a:noFill/>
        </p:spPr>
        <p:txBody>
          <a:bodyPr wrap="square" rtlCol="0">
            <a:spAutoFit/>
          </a:bodyPr>
          <a:lstStyle/>
          <a:p>
            <a:pPr algn="ctr"/>
            <a:r>
              <a:rPr lang="en-US" dirty="0"/>
              <a:t>q2,L</a:t>
            </a:r>
          </a:p>
        </p:txBody>
      </p:sp>
      <p:sp>
        <p:nvSpPr>
          <p:cNvPr id="30" name="TextBox 29">
            <a:extLst>
              <a:ext uri="{FF2B5EF4-FFF2-40B4-BE49-F238E27FC236}">
                <a16:creationId xmlns:a16="http://schemas.microsoft.com/office/drawing/2014/main" id="{8C0ED8C1-3BDA-D746-9B43-FE46BF6A1C55}"/>
              </a:ext>
            </a:extLst>
          </p:cNvPr>
          <p:cNvSpPr txBox="1"/>
          <p:nvPr/>
        </p:nvSpPr>
        <p:spPr>
          <a:xfrm>
            <a:off x="2438400" y="2057400"/>
            <a:ext cx="457200" cy="461665"/>
          </a:xfrm>
          <a:prstGeom prst="rect">
            <a:avLst/>
          </a:prstGeom>
          <a:noFill/>
        </p:spPr>
        <p:txBody>
          <a:bodyPr wrap="square" rtlCol="0">
            <a:spAutoFit/>
          </a:bodyPr>
          <a:lstStyle/>
          <a:p>
            <a:pPr algn="ctr"/>
            <a:r>
              <a:rPr lang="en-US" dirty="0"/>
              <a:t>*</a:t>
            </a:r>
          </a:p>
        </p:txBody>
      </p:sp>
      <p:sp>
        <p:nvSpPr>
          <p:cNvPr id="31" name="TextBox 30">
            <a:extLst>
              <a:ext uri="{FF2B5EF4-FFF2-40B4-BE49-F238E27FC236}">
                <a16:creationId xmlns:a16="http://schemas.microsoft.com/office/drawing/2014/main" id="{5BC33775-E39C-394D-B72D-CAA69AE99675}"/>
              </a:ext>
            </a:extLst>
          </p:cNvPr>
          <p:cNvSpPr txBox="1"/>
          <p:nvPr/>
        </p:nvSpPr>
        <p:spPr>
          <a:xfrm>
            <a:off x="2819400" y="2362200"/>
            <a:ext cx="990600" cy="461665"/>
          </a:xfrm>
          <a:prstGeom prst="rect">
            <a:avLst/>
          </a:prstGeom>
          <a:noFill/>
        </p:spPr>
        <p:txBody>
          <a:bodyPr wrap="square" rtlCol="0">
            <a:spAutoFit/>
          </a:bodyPr>
          <a:lstStyle/>
          <a:p>
            <a:pPr algn="ctr"/>
            <a:r>
              <a:rPr lang="en-US" dirty="0"/>
              <a:t>0</a:t>
            </a:r>
          </a:p>
        </p:txBody>
      </p:sp>
      <p:sp>
        <p:nvSpPr>
          <p:cNvPr id="37" name="TextBox 36">
            <a:extLst>
              <a:ext uri="{FF2B5EF4-FFF2-40B4-BE49-F238E27FC236}">
                <a16:creationId xmlns:a16="http://schemas.microsoft.com/office/drawing/2014/main" id="{6985A0DE-DEB5-3E45-B316-66D5D0B4DB08}"/>
              </a:ext>
            </a:extLst>
          </p:cNvPr>
          <p:cNvSpPr txBox="1"/>
          <p:nvPr/>
        </p:nvSpPr>
        <p:spPr>
          <a:xfrm>
            <a:off x="2819400" y="1676400"/>
            <a:ext cx="990600" cy="461665"/>
          </a:xfrm>
          <a:prstGeom prst="rect">
            <a:avLst/>
          </a:prstGeom>
          <a:noFill/>
        </p:spPr>
        <p:txBody>
          <a:bodyPr wrap="square" rtlCol="0">
            <a:spAutoFit/>
          </a:bodyPr>
          <a:lstStyle/>
          <a:p>
            <a:pPr algn="ctr"/>
            <a:r>
              <a:rPr lang="en-US" dirty="0"/>
              <a:t>q2,0</a:t>
            </a:r>
          </a:p>
        </p:txBody>
      </p:sp>
      <p:sp>
        <p:nvSpPr>
          <p:cNvPr id="43" name="TextBox 42">
            <a:extLst>
              <a:ext uri="{FF2B5EF4-FFF2-40B4-BE49-F238E27FC236}">
                <a16:creationId xmlns:a16="http://schemas.microsoft.com/office/drawing/2014/main" id="{62647EB1-C332-684C-8587-3409AE29E776}"/>
              </a:ext>
            </a:extLst>
          </p:cNvPr>
          <p:cNvSpPr txBox="1"/>
          <p:nvPr/>
        </p:nvSpPr>
        <p:spPr>
          <a:xfrm>
            <a:off x="304800" y="1981200"/>
            <a:ext cx="990600" cy="461665"/>
          </a:xfrm>
          <a:prstGeom prst="rect">
            <a:avLst/>
          </a:prstGeom>
          <a:noFill/>
        </p:spPr>
        <p:txBody>
          <a:bodyPr wrap="square" rtlCol="0">
            <a:spAutoFit/>
          </a:bodyPr>
          <a:lstStyle/>
          <a:p>
            <a:pPr algn="ctr"/>
            <a:r>
              <a:rPr lang="en-US" dirty="0"/>
              <a:t>q2,L</a:t>
            </a:r>
          </a:p>
        </p:txBody>
      </p:sp>
      <p:sp>
        <p:nvSpPr>
          <p:cNvPr id="44" name="Frame 43">
            <a:extLst>
              <a:ext uri="{FF2B5EF4-FFF2-40B4-BE49-F238E27FC236}">
                <a16:creationId xmlns:a16="http://schemas.microsoft.com/office/drawing/2014/main" id="{D1AE9B0F-99F8-F54D-9E07-5530DDFF83BC}"/>
              </a:ext>
            </a:extLst>
          </p:cNvPr>
          <p:cNvSpPr/>
          <p:nvPr/>
        </p:nvSpPr>
        <p:spPr bwMode="auto">
          <a:xfrm>
            <a:off x="4419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5" name="TextBox 44">
            <a:extLst>
              <a:ext uri="{FF2B5EF4-FFF2-40B4-BE49-F238E27FC236}">
                <a16:creationId xmlns:a16="http://schemas.microsoft.com/office/drawing/2014/main" id="{D4C4DD4C-340C-5846-A00A-BB0B96E84944}"/>
              </a:ext>
            </a:extLst>
          </p:cNvPr>
          <p:cNvSpPr txBox="1"/>
          <p:nvPr/>
        </p:nvSpPr>
        <p:spPr>
          <a:xfrm>
            <a:off x="5334000" y="1981200"/>
            <a:ext cx="990600" cy="461665"/>
          </a:xfrm>
          <a:prstGeom prst="rect">
            <a:avLst/>
          </a:prstGeom>
          <a:noFill/>
        </p:spPr>
        <p:txBody>
          <a:bodyPr wrap="square" rtlCol="0">
            <a:spAutoFit/>
          </a:bodyPr>
          <a:lstStyle/>
          <a:p>
            <a:pPr algn="ctr"/>
            <a:r>
              <a:rPr lang="en-US" dirty="0"/>
              <a:t>q2,L</a:t>
            </a:r>
          </a:p>
        </p:txBody>
      </p:sp>
      <p:sp>
        <p:nvSpPr>
          <p:cNvPr id="46" name="TextBox 45">
            <a:extLst>
              <a:ext uri="{FF2B5EF4-FFF2-40B4-BE49-F238E27FC236}">
                <a16:creationId xmlns:a16="http://schemas.microsoft.com/office/drawing/2014/main" id="{D03B392A-ACA6-3949-873F-01DF0646304C}"/>
              </a:ext>
            </a:extLst>
          </p:cNvPr>
          <p:cNvSpPr txBox="1"/>
          <p:nvPr/>
        </p:nvSpPr>
        <p:spPr>
          <a:xfrm>
            <a:off x="4572000" y="2057400"/>
            <a:ext cx="457200" cy="461665"/>
          </a:xfrm>
          <a:prstGeom prst="rect">
            <a:avLst/>
          </a:prstGeom>
          <a:noFill/>
        </p:spPr>
        <p:txBody>
          <a:bodyPr wrap="square" rtlCol="0">
            <a:spAutoFit/>
          </a:bodyPr>
          <a:lstStyle/>
          <a:p>
            <a:pPr algn="ctr"/>
            <a:r>
              <a:rPr lang="en-US" dirty="0"/>
              <a:t>*</a:t>
            </a:r>
          </a:p>
        </p:txBody>
      </p:sp>
      <p:sp>
        <p:nvSpPr>
          <p:cNvPr id="48" name="TextBox 47">
            <a:extLst>
              <a:ext uri="{FF2B5EF4-FFF2-40B4-BE49-F238E27FC236}">
                <a16:creationId xmlns:a16="http://schemas.microsoft.com/office/drawing/2014/main" id="{7EDA9EB9-F1CF-D148-B4CF-F0C18D128EF5}"/>
              </a:ext>
            </a:extLst>
          </p:cNvPr>
          <p:cNvSpPr txBox="1"/>
          <p:nvPr/>
        </p:nvSpPr>
        <p:spPr>
          <a:xfrm>
            <a:off x="4953000" y="2362200"/>
            <a:ext cx="990600" cy="461665"/>
          </a:xfrm>
          <a:prstGeom prst="rect">
            <a:avLst/>
          </a:prstGeom>
          <a:noFill/>
        </p:spPr>
        <p:txBody>
          <a:bodyPr wrap="square" rtlCol="0">
            <a:spAutoFit/>
          </a:bodyPr>
          <a:lstStyle/>
          <a:p>
            <a:pPr algn="ctr"/>
            <a:r>
              <a:rPr lang="en-US" dirty="0"/>
              <a:t>1</a:t>
            </a:r>
          </a:p>
        </p:txBody>
      </p:sp>
      <p:sp>
        <p:nvSpPr>
          <p:cNvPr id="54" name="TextBox 53">
            <a:extLst>
              <a:ext uri="{FF2B5EF4-FFF2-40B4-BE49-F238E27FC236}">
                <a16:creationId xmlns:a16="http://schemas.microsoft.com/office/drawing/2014/main" id="{0C881410-3BD5-1349-B3F4-274CB6494AF3}"/>
              </a:ext>
            </a:extLst>
          </p:cNvPr>
          <p:cNvSpPr txBox="1"/>
          <p:nvPr/>
        </p:nvSpPr>
        <p:spPr>
          <a:xfrm>
            <a:off x="4953000" y="1676400"/>
            <a:ext cx="990600" cy="461665"/>
          </a:xfrm>
          <a:prstGeom prst="rect">
            <a:avLst/>
          </a:prstGeom>
          <a:noFill/>
        </p:spPr>
        <p:txBody>
          <a:bodyPr wrap="square" rtlCol="0">
            <a:spAutoFit/>
          </a:bodyPr>
          <a:lstStyle/>
          <a:p>
            <a:pPr algn="ctr"/>
            <a:r>
              <a:rPr lang="en-US" dirty="0"/>
              <a:t>q2,1</a:t>
            </a:r>
          </a:p>
        </p:txBody>
      </p:sp>
      <p:sp>
        <p:nvSpPr>
          <p:cNvPr id="55" name="Frame 54">
            <a:extLst>
              <a:ext uri="{FF2B5EF4-FFF2-40B4-BE49-F238E27FC236}">
                <a16:creationId xmlns:a16="http://schemas.microsoft.com/office/drawing/2014/main" id="{E4D06FFC-7D38-BE47-8AEB-58DACE229676}"/>
              </a:ext>
            </a:extLst>
          </p:cNvPr>
          <p:cNvSpPr/>
          <p:nvPr/>
        </p:nvSpPr>
        <p:spPr bwMode="auto">
          <a:xfrm>
            <a:off x="2286000" y="3276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6" name="TextBox 55">
            <a:extLst>
              <a:ext uri="{FF2B5EF4-FFF2-40B4-BE49-F238E27FC236}">
                <a16:creationId xmlns:a16="http://schemas.microsoft.com/office/drawing/2014/main" id="{8BA59D4B-F484-AB49-8E27-CC782FC7406E}"/>
              </a:ext>
            </a:extLst>
          </p:cNvPr>
          <p:cNvSpPr txBox="1"/>
          <p:nvPr/>
        </p:nvSpPr>
        <p:spPr>
          <a:xfrm>
            <a:off x="3200400" y="3810000"/>
            <a:ext cx="990600" cy="461665"/>
          </a:xfrm>
          <a:prstGeom prst="rect">
            <a:avLst/>
          </a:prstGeom>
          <a:noFill/>
        </p:spPr>
        <p:txBody>
          <a:bodyPr wrap="square" rtlCol="0">
            <a:spAutoFit/>
          </a:bodyPr>
          <a:lstStyle/>
          <a:p>
            <a:pPr algn="ctr"/>
            <a:r>
              <a:rPr lang="en-US" dirty="0"/>
              <a:t>q2,L</a:t>
            </a:r>
          </a:p>
        </p:txBody>
      </p:sp>
      <p:sp>
        <p:nvSpPr>
          <p:cNvPr id="57" name="TextBox 56">
            <a:extLst>
              <a:ext uri="{FF2B5EF4-FFF2-40B4-BE49-F238E27FC236}">
                <a16:creationId xmlns:a16="http://schemas.microsoft.com/office/drawing/2014/main" id="{595F77C2-5F06-D144-819A-B800DA200A53}"/>
              </a:ext>
            </a:extLst>
          </p:cNvPr>
          <p:cNvSpPr txBox="1"/>
          <p:nvPr/>
        </p:nvSpPr>
        <p:spPr>
          <a:xfrm>
            <a:off x="2438400" y="3886200"/>
            <a:ext cx="457200" cy="461665"/>
          </a:xfrm>
          <a:prstGeom prst="rect">
            <a:avLst/>
          </a:prstGeom>
          <a:noFill/>
        </p:spPr>
        <p:txBody>
          <a:bodyPr wrap="square" rtlCol="0">
            <a:spAutoFit/>
          </a:bodyPr>
          <a:lstStyle/>
          <a:p>
            <a:pPr algn="ctr"/>
            <a:r>
              <a:rPr lang="en-US" dirty="0"/>
              <a:t>Y</a:t>
            </a:r>
          </a:p>
        </p:txBody>
      </p:sp>
      <p:sp>
        <p:nvSpPr>
          <p:cNvPr id="58" name="TextBox 57">
            <a:extLst>
              <a:ext uri="{FF2B5EF4-FFF2-40B4-BE49-F238E27FC236}">
                <a16:creationId xmlns:a16="http://schemas.microsoft.com/office/drawing/2014/main" id="{3004A033-2186-C74F-A198-78BB9B81695B}"/>
              </a:ext>
            </a:extLst>
          </p:cNvPr>
          <p:cNvSpPr txBox="1"/>
          <p:nvPr/>
        </p:nvSpPr>
        <p:spPr>
          <a:xfrm>
            <a:off x="2819400" y="4191000"/>
            <a:ext cx="990600" cy="461665"/>
          </a:xfrm>
          <a:prstGeom prst="rect">
            <a:avLst/>
          </a:prstGeom>
          <a:noFill/>
        </p:spPr>
        <p:txBody>
          <a:bodyPr wrap="square" rtlCol="0">
            <a:spAutoFit/>
          </a:bodyPr>
          <a:lstStyle/>
          <a:p>
            <a:pPr algn="ctr"/>
            <a:r>
              <a:rPr lang="en-US" dirty="0"/>
              <a:t>Y0</a:t>
            </a:r>
          </a:p>
        </p:txBody>
      </p:sp>
      <p:sp>
        <p:nvSpPr>
          <p:cNvPr id="59" name="TextBox 58">
            <a:extLst>
              <a:ext uri="{FF2B5EF4-FFF2-40B4-BE49-F238E27FC236}">
                <a16:creationId xmlns:a16="http://schemas.microsoft.com/office/drawing/2014/main" id="{81476E2F-89AD-294E-BB08-DAACFE656DCB}"/>
              </a:ext>
            </a:extLst>
          </p:cNvPr>
          <p:cNvSpPr txBox="1"/>
          <p:nvPr/>
        </p:nvSpPr>
        <p:spPr>
          <a:xfrm>
            <a:off x="2819400" y="3505200"/>
            <a:ext cx="990600" cy="461665"/>
          </a:xfrm>
          <a:prstGeom prst="rect">
            <a:avLst/>
          </a:prstGeom>
          <a:noFill/>
        </p:spPr>
        <p:txBody>
          <a:bodyPr wrap="square" rtlCol="0">
            <a:spAutoFit/>
          </a:bodyPr>
          <a:lstStyle/>
          <a:p>
            <a:pPr algn="ctr"/>
            <a:r>
              <a:rPr lang="en-US" dirty="0"/>
              <a:t>q2,Y0</a:t>
            </a:r>
          </a:p>
        </p:txBody>
      </p:sp>
      <p:sp>
        <p:nvSpPr>
          <p:cNvPr id="60" name="Frame 59">
            <a:extLst>
              <a:ext uri="{FF2B5EF4-FFF2-40B4-BE49-F238E27FC236}">
                <a16:creationId xmlns:a16="http://schemas.microsoft.com/office/drawing/2014/main" id="{ACEA4F24-9AA1-9E4B-9AB7-DD131E1D396E}"/>
              </a:ext>
            </a:extLst>
          </p:cNvPr>
          <p:cNvSpPr/>
          <p:nvPr/>
        </p:nvSpPr>
        <p:spPr bwMode="auto">
          <a:xfrm>
            <a:off x="4419600" y="3276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1" name="TextBox 60">
            <a:extLst>
              <a:ext uri="{FF2B5EF4-FFF2-40B4-BE49-F238E27FC236}">
                <a16:creationId xmlns:a16="http://schemas.microsoft.com/office/drawing/2014/main" id="{FCAEFFA2-E1A3-494F-AB23-75B86EAF0054}"/>
              </a:ext>
            </a:extLst>
          </p:cNvPr>
          <p:cNvSpPr txBox="1"/>
          <p:nvPr/>
        </p:nvSpPr>
        <p:spPr>
          <a:xfrm>
            <a:off x="5334000" y="3810000"/>
            <a:ext cx="990600" cy="461665"/>
          </a:xfrm>
          <a:prstGeom prst="rect">
            <a:avLst/>
          </a:prstGeom>
          <a:noFill/>
        </p:spPr>
        <p:txBody>
          <a:bodyPr wrap="square" rtlCol="0">
            <a:spAutoFit/>
          </a:bodyPr>
          <a:lstStyle/>
          <a:p>
            <a:pPr algn="ctr"/>
            <a:r>
              <a:rPr lang="en-US" dirty="0"/>
              <a:t>q2,L</a:t>
            </a:r>
          </a:p>
        </p:txBody>
      </p:sp>
      <p:sp>
        <p:nvSpPr>
          <p:cNvPr id="62" name="TextBox 61">
            <a:extLst>
              <a:ext uri="{FF2B5EF4-FFF2-40B4-BE49-F238E27FC236}">
                <a16:creationId xmlns:a16="http://schemas.microsoft.com/office/drawing/2014/main" id="{5EC44F58-D83F-7641-9B76-45D47A2D568F}"/>
              </a:ext>
            </a:extLst>
          </p:cNvPr>
          <p:cNvSpPr txBox="1"/>
          <p:nvPr/>
        </p:nvSpPr>
        <p:spPr>
          <a:xfrm>
            <a:off x="4572000" y="3886200"/>
            <a:ext cx="457200" cy="461665"/>
          </a:xfrm>
          <a:prstGeom prst="rect">
            <a:avLst/>
          </a:prstGeom>
          <a:noFill/>
        </p:spPr>
        <p:txBody>
          <a:bodyPr wrap="square" rtlCol="0">
            <a:spAutoFit/>
          </a:bodyPr>
          <a:lstStyle/>
          <a:p>
            <a:pPr algn="ctr"/>
            <a:r>
              <a:rPr lang="en-US" dirty="0"/>
              <a:t>Y</a:t>
            </a:r>
          </a:p>
        </p:txBody>
      </p:sp>
      <p:sp>
        <p:nvSpPr>
          <p:cNvPr id="63" name="TextBox 62">
            <a:extLst>
              <a:ext uri="{FF2B5EF4-FFF2-40B4-BE49-F238E27FC236}">
                <a16:creationId xmlns:a16="http://schemas.microsoft.com/office/drawing/2014/main" id="{FA41B323-DD0C-7846-900D-81ADE9C70513}"/>
              </a:ext>
            </a:extLst>
          </p:cNvPr>
          <p:cNvSpPr txBox="1"/>
          <p:nvPr/>
        </p:nvSpPr>
        <p:spPr>
          <a:xfrm>
            <a:off x="4953000" y="4191000"/>
            <a:ext cx="990600" cy="461665"/>
          </a:xfrm>
          <a:prstGeom prst="rect">
            <a:avLst/>
          </a:prstGeom>
          <a:noFill/>
        </p:spPr>
        <p:txBody>
          <a:bodyPr wrap="square" rtlCol="0">
            <a:spAutoFit/>
          </a:bodyPr>
          <a:lstStyle/>
          <a:p>
            <a:pPr algn="ctr"/>
            <a:r>
              <a:rPr lang="en-US" dirty="0"/>
              <a:t>Y1</a:t>
            </a:r>
          </a:p>
        </p:txBody>
      </p:sp>
      <p:sp>
        <p:nvSpPr>
          <p:cNvPr id="64" name="TextBox 63">
            <a:extLst>
              <a:ext uri="{FF2B5EF4-FFF2-40B4-BE49-F238E27FC236}">
                <a16:creationId xmlns:a16="http://schemas.microsoft.com/office/drawing/2014/main" id="{048AD32D-17D6-224F-96C1-0E148336738A}"/>
              </a:ext>
            </a:extLst>
          </p:cNvPr>
          <p:cNvSpPr txBox="1"/>
          <p:nvPr/>
        </p:nvSpPr>
        <p:spPr>
          <a:xfrm>
            <a:off x="4953000" y="3505200"/>
            <a:ext cx="990600" cy="461665"/>
          </a:xfrm>
          <a:prstGeom prst="rect">
            <a:avLst/>
          </a:prstGeom>
          <a:noFill/>
        </p:spPr>
        <p:txBody>
          <a:bodyPr wrap="square" rtlCol="0">
            <a:spAutoFit/>
          </a:bodyPr>
          <a:lstStyle/>
          <a:p>
            <a:pPr algn="ctr"/>
            <a:r>
              <a:rPr lang="en-US" dirty="0"/>
              <a:t>q2,Y1</a:t>
            </a:r>
          </a:p>
        </p:txBody>
      </p:sp>
      <p:sp>
        <p:nvSpPr>
          <p:cNvPr id="65" name="Frame 64">
            <a:extLst>
              <a:ext uri="{FF2B5EF4-FFF2-40B4-BE49-F238E27FC236}">
                <a16:creationId xmlns:a16="http://schemas.microsoft.com/office/drawing/2014/main" id="{3D2D0CA1-2EB6-9744-8745-F250A98D035F}"/>
              </a:ext>
            </a:extLst>
          </p:cNvPr>
          <p:cNvSpPr/>
          <p:nvPr/>
        </p:nvSpPr>
        <p:spPr bwMode="auto">
          <a:xfrm>
            <a:off x="67818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6" name="TextBox 65">
            <a:extLst>
              <a:ext uri="{FF2B5EF4-FFF2-40B4-BE49-F238E27FC236}">
                <a16:creationId xmlns:a16="http://schemas.microsoft.com/office/drawing/2014/main" id="{8732E197-52DE-484B-8B67-0FFF37BBD96C}"/>
              </a:ext>
            </a:extLst>
          </p:cNvPr>
          <p:cNvSpPr txBox="1"/>
          <p:nvPr/>
        </p:nvSpPr>
        <p:spPr>
          <a:xfrm>
            <a:off x="8077200" y="2052935"/>
            <a:ext cx="457200" cy="461665"/>
          </a:xfrm>
          <a:prstGeom prst="rect">
            <a:avLst/>
          </a:prstGeom>
          <a:noFill/>
        </p:spPr>
        <p:txBody>
          <a:bodyPr wrap="square" rtlCol="0">
            <a:spAutoFit/>
          </a:bodyPr>
          <a:lstStyle/>
          <a:p>
            <a:pPr algn="ctr"/>
            <a:r>
              <a:rPr lang="en-US" dirty="0"/>
              <a:t>*</a:t>
            </a:r>
          </a:p>
        </p:txBody>
      </p:sp>
      <p:sp>
        <p:nvSpPr>
          <p:cNvPr id="67" name="TextBox 66">
            <a:extLst>
              <a:ext uri="{FF2B5EF4-FFF2-40B4-BE49-F238E27FC236}">
                <a16:creationId xmlns:a16="http://schemas.microsoft.com/office/drawing/2014/main" id="{D526F6B4-3F2F-F847-B762-AF31DA731137}"/>
              </a:ext>
            </a:extLst>
          </p:cNvPr>
          <p:cNvSpPr txBox="1"/>
          <p:nvPr/>
        </p:nvSpPr>
        <p:spPr>
          <a:xfrm>
            <a:off x="6934200" y="2057400"/>
            <a:ext cx="457200" cy="461665"/>
          </a:xfrm>
          <a:prstGeom prst="rect">
            <a:avLst/>
          </a:prstGeom>
          <a:noFill/>
        </p:spPr>
        <p:txBody>
          <a:bodyPr wrap="square" rtlCol="0">
            <a:spAutoFit/>
          </a:bodyPr>
          <a:lstStyle/>
          <a:p>
            <a:pPr algn="ctr"/>
            <a:r>
              <a:rPr lang="en-US" dirty="0"/>
              <a:t>*</a:t>
            </a:r>
          </a:p>
        </p:txBody>
      </p:sp>
      <p:sp>
        <p:nvSpPr>
          <p:cNvPr id="68" name="TextBox 67">
            <a:extLst>
              <a:ext uri="{FF2B5EF4-FFF2-40B4-BE49-F238E27FC236}">
                <a16:creationId xmlns:a16="http://schemas.microsoft.com/office/drawing/2014/main" id="{703E5553-DDF0-7E4E-8469-413F152DA485}"/>
              </a:ext>
            </a:extLst>
          </p:cNvPr>
          <p:cNvSpPr txBox="1"/>
          <p:nvPr/>
        </p:nvSpPr>
        <p:spPr>
          <a:xfrm>
            <a:off x="7315200" y="2362200"/>
            <a:ext cx="990600" cy="461665"/>
          </a:xfrm>
          <a:prstGeom prst="rect">
            <a:avLst/>
          </a:prstGeom>
          <a:noFill/>
        </p:spPr>
        <p:txBody>
          <a:bodyPr wrap="square" rtlCol="0">
            <a:spAutoFit/>
          </a:bodyPr>
          <a:lstStyle/>
          <a:p>
            <a:pPr algn="ctr"/>
            <a:r>
              <a:rPr lang="en-US" dirty="0"/>
              <a:t>q1,1</a:t>
            </a:r>
          </a:p>
        </p:txBody>
      </p:sp>
      <p:sp>
        <p:nvSpPr>
          <p:cNvPr id="69" name="Frame 68">
            <a:extLst>
              <a:ext uri="{FF2B5EF4-FFF2-40B4-BE49-F238E27FC236}">
                <a16:creationId xmlns:a16="http://schemas.microsoft.com/office/drawing/2014/main" id="{60FDD3AD-25E5-6D43-A6BC-40478F4AA2FC}"/>
              </a:ext>
            </a:extLst>
          </p:cNvPr>
          <p:cNvSpPr/>
          <p:nvPr/>
        </p:nvSpPr>
        <p:spPr bwMode="auto">
          <a:xfrm>
            <a:off x="6781800" y="3276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0" name="TextBox 69">
            <a:extLst>
              <a:ext uri="{FF2B5EF4-FFF2-40B4-BE49-F238E27FC236}">
                <a16:creationId xmlns:a16="http://schemas.microsoft.com/office/drawing/2014/main" id="{2D23FADE-89C6-2945-A5F5-6B54705A678D}"/>
              </a:ext>
            </a:extLst>
          </p:cNvPr>
          <p:cNvSpPr txBox="1"/>
          <p:nvPr/>
        </p:nvSpPr>
        <p:spPr>
          <a:xfrm>
            <a:off x="7010400" y="3505200"/>
            <a:ext cx="1447800" cy="461665"/>
          </a:xfrm>
          <a:prstGeom prst="rect">
            <a:avLst/>
          </a:prstGeom>
          <a:noFill/>
        </p:spPr>
        <p:txBody>
          <a:bodyPr wrap="square" rtlCol="0">
            <a:spAutoFit/>
          </a:bodyPr>
          <a:lstStyle/>
          <a:p>
            <a:pPr algn="ctr"/>
            <a:r>
              <a:rPr lang="en-US" dirty="0"/>
              <a:t>q3,Y1</a:t>
            </a:r>
          </a:p>
        </p:txBody>
      </p:sp>
      <p:sp>
        <p:nvSpPr>
          <p:cNvPr id="71" name="TextBox 70">
            <a:extLst>
              <a:ext uri="{FF2B5EF4-FFF2-40B4-BE49-F238E27FC236}">
                <a16:creationId xmlns:a16="http://schemas.microsoft.com/office/drawing/2014/main" id="{37767A82-C48D-514A-A2D0-0CC95D571B75}"/>
              </a:ext>
            </a:extLst>
          </p:cNvPr>
          <p:cNvSpPr txBox="1"/>
          <p:nvPr/>
        </p:nvSpPr>
        <p:spPr>
          <a:xfrm>
            <a:off x="8077200" y="3881735"/>
            <a:ext cx="457200" cy="461665"/>
          </a:xfrm>
          <a:prstGeom prst="rect">
            <a:avLst/>
          </a:prstGeom>
          <a:noFill/>
        </p:spPr>
        <p:txBody>
          <a:bodyPr wrap="square" rtlCol="0">
            <a:spAutoFit/>
          </a:bodyPr>
          <a:lstStyle/>
          <a:p>
            <a:pPr algn="ctr"/>
            <a:r>
              <a:rPr lang="en-US" dirty="0"/>
              <a:t>*</a:t>
            </a:r>
          </a:p>
        </p:txBody>
      </p:sp>
      <p:sp>
        <p:nvSpPr>
          <p:cNvPr id="72" name="TextBox 71">
            <a:extLst>
              <a:ext uri="{FF2B5EF4-FFF2-40B4-BE49-F238E27FC236}">
                <a16:creationId xmlns:a16="http://schemas.microsoft.com/office/drawing/2014/main" id="{41E90796-8B1A-1041-83A8-63E88710ECD6}"/>
              </a:ext>
            </a:extLst>
          </p:cNvPr>
          <p:cNvSpPr txBox="1"/>
          <p:nvPr/>
        </p:nvSpPr>
        <p:spPr>
          <a:xfrm>
            <a:off x="6934200" y="3886200"/>
            <a:ext cx="457200" cy="461665"/>
          </a:xfrm>
          <a:prstGeom prst="rect">
            <a:avLst/>
          </a:prstGeom>
          <a:noFill/>
        </p:spPr>
        <p:txBody>
          <a:bodyPr wrap="square" rtlCol="0">
            <a:spAutoFit/>
          </a:bodyPr>
          <a:lstStyle/>
          <a:p>
            <a:pPr algn="ctr"/>
            <a:r>
              <a:rPr lang="en-US" dirty="0"/>
              <a:t>Y</a:t>
            </a:r>
          </a:p>
        </p:txBody>
      </p:sp>
      <p:sp>
        <p:nvSpPr>
          <p:cNvPr id="73" name="TextBox 72">
            <a:extLst>
              <a:ext uri="{FF2B5EF4-FFF2-40B4-BE49-F238E27FC236}">
                <a16:creationId xmlns:a16="http://schemas.microsoft.com/office/drawing/2014/main" id="{54F12D40-519E-2C44-9841-F1B12AD6A570}"/>
              </a:ext>
            </a:extLst>
          </p:cNvPr>
          <p:cNvSpPr txBox="1"/>
          <p:nvPr/>
        </p:nvSpPr>
        <p:spPr>
          <a:xfrm>
            <a:off x="7010400" y="4191000"/>
            <a:ext cx="1447800" cy="461665"/>
          </a:xfrm>
          <a:prstGeom prst="rect">
            <a:avLst/>
          </a:prstGeom>
          <a:noFill/>
        </p:spPr>
        <p:txBody>
          <a:bodyPr wrap="square" rtlCol="0">
            <a:spAutoFit/>
          </a:bodyPr>
          <a:lstStyle/>
          <a:p>
            <a:pPr algn="ctr"/>
            <a:r>
              <a:rPr lang="en-US" dirty="0"/>
              <a:t>q1,Y1</a:t>
            </a:r>
          </a:p>
        </p:txBody>
      </p:sp>
      <p:sp>
        <p:nvSpPr>
          <p:cNvPr id="74" name="TextBox 73">
            <a:extLst>
              <a:ext uri="{FF2B5EF4-FFF2-40B4-BE49-F238E27FC236}">
                <a16:creationId xmlns:a16="http://schemas.microsoft.com/office/drawing/2014/main" id="{1D8DBCBE-0A43-8F41-BBEC-B0A60AAD541E}"/>
              </a:ext>
            </a:extLst>
          </p:cNvPr>
          <p:cNvSpPr txBox="1"/>
          <p:nvPr/>
        </p:nvSpPr>
        <p:spPr>
          <a:xfrm>
            <a:off x="7315200" y="1676400"/>
            <a:ext cx="990600" cy="461665"/>
          </a:xfrm>
          <a:prstGeom prst="rect">
            <a:avLst/>
          </a:prstGeom>
          <a:noFill/>
        </p:spPr>
        <p:txBody>
          <a:bodyPr wrap="square" rtlCol="0">
            <a:spAutoFit/>
          </a:bodyPr>
          <a:lstStyle/>
          <a:p>
            <a:pPr algn="ctr"/>
            <a:r>
              <a:rPr lang="en-US" dirty="0"/>
              <a:t>q3,1</a:t>
            </a:r>
          </a:p>
        </p:txBody>
      </p:sp>
    </p:spTree>
    <p:extLst>
      <p:ext uri="{BB962C8B-B14F-4D97-AF65-F5344CB8AC3E}">
        <p14:creationId xmlns:p14="http://schemas.microsoft.com/office/powerpoint/2010/main" val="721586091"/>
      </p:ext>
    </p:extLst>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q2 0 0 q2		q2 1 1 q2</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4/7/19</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a:t>© UCF EECS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745</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16764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a:extLst>
              <a:ext uri="{FF2B5EF4-FFF2-40B4-BE49-F238E27FC236}">
                <a16:creationId xmlns:a16="http://schemas.microsoft.com/office/drawing/2014/main" id="{A935C539-A346-5B41-BE35-CB32B3128470}"/>
              </a:ext>
            </a:extLst>
          </p:cNvPr>
          <p:cNvSpPr txBox="1"/>
          <p:nvPr/>
        </p:nvSpPr>
        <p:spPr>
          <a:xfrm>
            <a:off x="2971800" y="2052935"/>
            <a:ext cx="457200" cy="46166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6E5D16A8-A166-6F4D-8A0A-5D996A4299A6}"/>
              </a:ext>
            </a:extLst>
          </p:cNvPr>
          <p:cNvSpPr txBox="1"/>
          <p:nvPr/>
        </p:nvSpPr>
        <p:spPr>
          <a:xfrm>
            <a:off x="1828800" y="2057400"/>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2209800" y="2362200"/>
            <a:ext cx="990600" cy="461665"/>
          </a:xfrm>
          <a:prstGeom prst="rect">
            <a:avLst/>
          </a:prstGeom>
          <a:noFill/>
        </p:spPr>
        <p:txBody>
          <a:bodyPr wrap="square" rtlCol="0">
            <a:spAutoFit/>
          </a:bodyPr>
          <a:lstStyle/>
          <a:p>
            <a:pPr algn="ctr"/>
            <a:r>
              <a:rPr lang="en-US" dirty="0"/>
              <a:t>q2,0</a:t>
            </a:r>
          </a:p>
        </p:txBody>
      </p:sp>
      <p:sp>
        <p:nvSpPr>
          <p:cNvPr id="11" name="Frame 10">
            <a:extLst>
              <a:ext uri="{FF2B5EF4-FFF2-40B4-BE49-F238E27FC236}">
                <a16:creationId xmlns:a16="http://schemas.microsoft.com/office/drawing/2014/main" id="{C1C40973-3C81-2E40-9CF1-F84FDF2ACFEA}"/>
              </a:ext>
            </a:extLst>
          </p:cNvPr>
          <p:cNvSpPr/>
          <p:nvPr/>
        </p:nvSpPr>
        <p:spPr bwMode="auto">
          <a:xfrm>
            <a:off x="16764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92D4D306-7590-8F47-9F63-D4963B523041}"/>
              </a:ext>
            </a:extLst>
          </p:cNvPr>
          <p:cNvSpPr txBox="1"/>
          <p:nvPr/>
        </p:nvSpPr>
        <p:spPr>
          <a:xfrm>
            <a:off x="1905000" y="4191000"/>
            <a:ext cx="1447800" cy="461665"/>
          </a:xfrm>
          <a:prstGeom prst="rect">
            <a:avLst/>
          </a:prstGeom>
          <a:noFill/>
        </p:spPr>
        <p:txBody>
          <a:bodyPr wrap="square" rtlCol="0">
            <a:spAutoFit/>
          </a:bodyPr>
          <a:lstStyle/>
          <a:p>
            <a:pPr algn="ctr"/>
            <a:r>
              <a:rPr lang="en-US" dirty="0"/>
              <a:t>q2,Y0</a:t>
            </a:r>
          </a:p>
        </p:txBody>
      </p:sp>
      <p:sp>
        <p:nvSpPr>
          <p:cNvPr id="13" name="TextBox 12">
            <a:extLst>
              <a:ext uri="{FF2B5EF4-FFF2-40B4-BE49-F238E27FC236}">
                <a16:creationId xmlns:a16="http://schemas.microsoft.com/office/drawing/2014/main" id="{7AFBF843-7712-5248-A629-51146E78FAD8}"/>
              </a:ext>
            </a:extLst>
          </p:cNvPr>
          <p:cNvSpPr txBox="1"/>
          <p:nvPr/>
        </p:nvSpPr>
        <p:spPr>
          <a:xfrm>
            <a:off x="2971800" y="4567535"/>
            <a:ext cx="457200" cy="46166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A0B78BEB-FB74-FA4C-A48C-CDE149673C2B}"/>
              </a:ext>
            </a:extLst>
          </p:cNvPr>
          <p:cNvSpPr txBox="1"/>
          <p:nvPr/>
        </p:nvSpPr>
        <p:spPr>
          <a:xfrm>
            <a:off x="1828800" y="4572000"/>
            <a:ext cx="457200" cy="461665"/>
          </a:xfrm>
          <a:prstGeom prst="rect">
            <a:avLst/>
          </a:prstGeom>
          <a:noFill/>
        </p:spPr>
        <p:txBody>
          <a:bodyPr wrap="square" rtlCol="0">
            <a:spAutoFit/>
          </a:bodyPr>
          <a:lstStyle/>
          <a:p>
            <a:pPr algn="ctr"/>
            <a:r>
              <a:rPr lang="en-US" dirty="0"/>
              <a:t>Y</a:t>
            </a:r>
          </a:p>
        </p:txBody>
      </p:sp>
      <p:sp>
        <p:nvSpPr>
          <p:cNvPr id="15" name="TextBox 14">
            <a:extLst>
              <a:ext uri="{FF2B5EF4-FFF2-40B4-BE49-F238E27FC236}">
                <a16:creationId xmlns:a16="http://schemas.microsoft.com/office/drawing/2014/main" id="{2B5FF831-5D76-2C4B-8A9D-292857BDFF0D}"/>
              </a:ext>
            </a:extLst>
          </p:cNvPr>
          <p:cNvSpPr txBox="1"/>
          <p:nvPr/>
        </p:nvSpPr>
        <p:spPr>
          <a:xfrm>
            <a:off x="1905000" y="4876800"/>
            <a:ext cx="1447800" cy="461665"/>
          </a:xfrm>
          <a:prstGeom prst="rect">
            <a:avLst/>
          </a:prstGeom>
          <a:noFill/>
        </p:spPr>
        <p:txBody>
          <a:bodyPr wrap="square" rtlCol="0">
            <a:spAutoFit/>
          </a:bodyPr>
          <a:lstStyle/>
          <a:p>
            <a:pPr algn="ctr"/>
            <a:r>
              <a:rPr lang="en-US" dirty="0"/>
              <a:t>q2,Y0</a:t>
            </a:r>
          </a:p>
        </p:txBody>
      </p:sp>
      <p:sp>
        <p:nvSpPr>
          <p:cNvPr id="27" name="TextBox 26">
            <a:extLst>
              <a:ext uri="{FF2B5EF4-FFF2-40B4-BE49-F238E27FC236}">
                <a16:creationId xmlns:a16="http://schemas.microsoft.com/office/drawing/2014/main" id="{DBD62D96-BAB0-4E4F-A5B7-2F505EC10EAC}"/>
              </a:ext>
            </a:extLst>
          </p:cNvPr>
          <p:cNvSpPr txBox="1"/>
          <p:nvPr/>
        </p:nvSpPr>
        <p:spPr>
          <a:xfrm>
            <a:off x="2209800" y="1676400"/>
            <a:ext cx="990600" cy="461665"/>
          </a:xfrm>
          <a:prstGeom prst="rect">
            <a:avLst/>
          </a:prstGeom>
          <a:noFill/>
        </p:spPr>
        <p:txBody>
          <a:bodyPr wrap="square" rtlCol="0">
            <a:spAutoFit/>
          </a:bodyPr>
          <a:lstStyle/>
          <a:p>
            <a:pPr algn="ctr"/>
            <a:r>
              <a:rPr lang="en-US" dirty="0"/>
              <a:t>q2,0</a:t>
            </a:r>
          </a:p>
        </p:txBody>
      </p:sp>
      <p:sp>
        <p:nvSpPr>
          <p:cNvPr id="43" name="Frame 42">
            <a:extLst>
              <a:ext uri="{FF2B5EF4-FFF2-40B4-BE49-F238E27FC236}">
                <a16:creationId xmlns:a16="http://schemas.microsoft.com/office/drawing/2014/main" id="{68EFD2A7-D53E-E84A-B65B-B71C31B0B47A}"/>
              </a:ext>
            </a:extLst>
          </p:cNvPr>
          <p:cNvSpPr/>
          <p:nvPr/>
        </p:nvSpPr>
        <p:spPr bwMode="auto">
          <a:xfrm>
            <a:off x="54864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4" name="TextBox 43">
            <a:extLst>
              <a:ext uri="{FF2B5EF4-FFF2-40B4-BE49-F238E27FC236}">
                <a16:creationId xmlns:a16="http://schemas.microsoft.com/office/drawing/2014/main" id="{16917AC1-EAD2-6647-BD20-A67EDE08EE24}"/>
              </a:ext>
            </a:extLst>
          </p:cNvPr>
          <p:cNvSpPr txBox="1"/>
          <p:nvPr/>
        </p:nvSpPr>
        <p:spPr>
          <a:xfrm>
            <a:off x="6781800" y="2052935"/>
            <a:ext cx="457200" cy="461665"/>
          </a:xfrm>
          <a:prstGeom prst="rect">
            <a:avLst/>
          </a:prstGeom>
          <a:noFill/>
        </p:spPr>
        <p:txBody>
          <a:bodyPr wrap="square" rtlCol="0">
            <a:spAutoFit/>
          </a:bodyPr>
          <a:lstStyle/>
          <a:p>
            <a:pPr algn="ctr"/>
            <a:r>
              <a:rPr lang="en-US" dirty="0"/>
              <a:t>*</a:t>
            </a:r>
          </a:p>
        </p:txBody>
      </p:sp>
      <p:sp>
        <p:nvSpPr>
          <p:cNvPr id="45" name="TextBox 44">
            <a:extLst>
              <a:ext uri="{FF2B5EF4-FFF2-40B4-BE49-F238E27FC236}">
                <a16:creationId xmlns:a16="http://schemas.microsoft.com/office/drawing/2014/main" id="{EF3A4E5A-2F55-224A-BDA1-22CFFD6A65A6}"/>
              </a:ext>
            </a:extLst>
          </p:cNvPr>
          <p:cNvSpPr txBox="1"/>
          <p:nvPr/>
        </p:nvSpPr>
        <p:spPr>
          <a:xfrm>
            <a:off x="5638800" y="2057400"/>
            <a:ext cx="457200" cy="461665"/>
          </a:xfrm>
          <a:prstGeom prst="rect">
            <a:avLst/>
          </a:prstGeom>
          <a:noFill/>
        </p:spPr>
        <p:txBody>
          <a:bodyPr wrap="square" rtlCol="0">
            <a:spAutoFit/>
          </a:bodyPr>
          <a:lstStyle/>
          <a:p>
            <a:pPr algn="ctr"/>
            <a:r>
              <a:rPr lang="en-US" dirty="0"/>
              <a:t>*</a:t>
            </a:r>
          </a:p>
        </p:txBody>
      </p:sp>
      <p:sp>
        <p:nvSpPr>
          <p:cNvPr id="46" name="TextBox 45">
            <a:extLst>
              <a:ext uri="{FF2B5EF4-FFF2-40B4-BE49-F238E27FC236}">
                <a16:creationId xmlns:a16="http://schemas.microsoft.com/office/drawing/2014/main" id="{04C0E219-6BF9-DB48-B752-2CB8981AA620}"/>
              </a:ext>
            </a:extLst>
          </p:cNvPr>
          <p:cNvSpPr txBox="1"/>
          <p:nvPr/>
        </p:nvSpPr>
        <p:spPr>
          <a:xfrm>
            <a:off x="6019800" y="2362200"/>
            <a:ext cx="990600" cy="461665"/>
          </a:xfrm>
          <a:prstGeom prst="rect">
            <a:avLst/>
          </a:prstGeom>
          <a:noFill/>
        </p:spPr>
        <p:txBody>
          <a:bodyPr wrap="square" rtlCol="0">
            <a:spAutoFit/>
          </a:bodyPr>
          <a:lstStyle/>
          <a:p>
            <a:pPr algn="ctr"/>
            <a:r>
              <a:rPr lang="en-US" dirty="0"/>
              <a:t>q2,1</a:t>
            </a:r>
          </a:p>
        </p:txBody>
      </p:sp>
      <p:sp>
        <p:nvSpPr>
          <p:cNvPr id="48" name="Frame 47">
            <a:extLst>
              <a:ext uri="{FF2B5EF4-FFF2-40B4-BE49-F238E27FC236}">
                <a16:creationId xmlns:a16="http://schemas.microsoft.com/office/drawing/2014/main" id="{C56BF83F-D8BE-0C47-A359-30121039B0A1}"/>
              </a:ext>
            </a:extLst>
          </p:cNvPr>
          <p:cNvSpPr/>
          <p:nvPr/>
        </p:nvSpPr>
        <p:spPr bwMode="auto">
          <a:xfrm>
            <a:off x="54864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4" name="TextBox 53">
            <a:extLst>
              <a:ext uri="{FF2B5EF4-FFF2-40B4-BE49-F238E27FC236}">
                <a16:creationId xmlns:a16="http://schemas.microsoft.com/office/drawing/2014/main" id="{A663B3C4-0731-6945-8546-A2FDC6EB95E9}"/>
              </a:ext>
            </a:extLst>
          </p:cNvPr>
          <p:cNvSpPr txBox="1"/>
          <p:nvPr/>
        </p:nvSpPr>
        <p:spPr>
          <a:xfrm>
            <a:off x="5715000" y="4191000"/>
            <a:ext cx="1447800" cy="461665"/>
          </a:xfrm>
          <a:prstGeom prst="rect">
            <a:avLst/>
          </a:prstGeom>
          <a:noFill/>
        </p:spPr>
        <p:txBody>
          <a:bodyPr wrap="square" rtlCol="0">
            <a:spAutoFit/>
          </a:bodyPr>
          <a:lstStyle/>
          <a:p>
            <a:pPr algn="ctr"/>
            <a:r>
              <a:rPr lang="en-US" dirty="0"/>
              <a:t>q2,Y1</a:t>
            </a:r>
          </a:p>
        </p:txBody>
      </p:sp>
      <p:sp>
        <p:nvSpPr>
          <p:cNvPr id="55" name="TextBox 54">
            <a:extLst>
              <a:ext uri="{FF2B5EF4-FFF2-40B4-BE49-F238E27FC236}">
                <a16:creationId xmlns:a16="http://schemas.microsoft.com/office/drawing/2014/main" id="{88C70AEB-1F76-3F42-8ED6-DA9357203644}"/>
              </a:ext>
            </a:extLst>
          </p:cNvPr>
          <p:cNvSpPr txBox="1"/>
          <p:nvPr/>
        </p:nvSpPr>
        <p:spPr>
          <a:xfrm>
            <a:off x="6781800" y="4567535"/>
            <a:ext cx="457200" cy="461665"/>
          </a:xfrm>
          <a:prstGeom prst="rect">
            <a:avLst/>
          </a:prstGeom>
          <a:noFill/>
        </p:spPr>
        <p:txBody>
          <a:bodyPr wrap="square" rtlCol="0">
            <a:spAutoFit/>
          </a:bodyPr>
          <a:lstStyle/>
          <a:p>
            <a:pPr algn="ctr"/>
            <a:r>
              <a:rPr lang="en-US" dirty="0"/>
              <a:t>*</a:t>
            </a:r>
          </a:p>
        </p:txBody>
      </p:sp>
      <p:sp>
        <p:nvSpPr>
          <p:cNvPr id="56" name="TextBox 55">
            <a:extLst>
              <a:ext uri="{FF2B5EF4-FFF2-40B4-BE49-F238E27FC236}">
                <a16:creationId xmlns:a16="http://schemas.microsoft.com/office/drawing/2014/main" id="{2CA7E6E1-10A1-F64E-B942-F20EE6907A4D}"/>
              </a:ext>
            </a:extLst>
          </p:cNvPr>
          <p:cNvSpPr txBox="1"/>
          <p:nvPr/>
        </p:nvSpPr>
        <p:spPr>
          <a:xfrm>
            <a:off x="5638800" y="4572000"/>
            <a:ext cx="457200" cy="461665"/>
          </a:xfrm>
          <a:prstGeom prst="rect">
            <a:avLst/>
          </a:prstGeom>
          <a:noFill/>
        </p:spPr>
        <p:txBody>
          <a:bodyPr wrap="square" rtlCol="0">
            <a:spAutoFit/>
          </a:bodyPr>
          <a:lstStyle/>
          <a:p>
            <a:pPr algn="ctr"/>
            <a:r>
              <a:rPr lang="en-US" dirty="0"/>
              <a:t>Y</a:t>
            </a:r>
          </a:p>
        </p:txBody>
      </p:sp>
      <p:sp>
        <p:nvSpPr>
          <p:cNvPr id="57" name="TextBox 56">
            <a:extLst>
              <a:ext uri="{FF2B5EF4-FFF2-40B4-BE49-F238E27FC236}">
                <a16:creationId xmlns:a16="http://schemas.microsoft.com/office/drawing/2014/main" id="{B322536C-B3CC-1040-9DAF-F44DF1EEF8A8}"/>
              </a:ext>
            </a:extLst>
          </p:cNvPr>
          <p:cNvSpPr txBox="1"/>
          <p:nvPr/>
        </p:nvSpPr>
        <p:spPr>
          <a:xfrm>
            <a:off x="5715000" y="4876800"/>
            <a:ext cx="1447800" cy="461665"/>
          </a:xfrm>
          <a:prstGeom prst="rect">
            <a:avLst/>
          </a:prstGeom>
          <a:noFill/>
        </p:spPr>
        <p:txBody>
          <a:bodyPr wrap="square" rtlCol="0">
            <a:spAutoFit/>
          </a:bodyPr>
          <a:lstStyle/>
          <a:p>
            <a:pPr algn="ctr"/>
            <a:r>
              <a:rPr lang="en-US" dirty="0"/>
              <a:t>q2,Y1</a:t>
            </a:r>
          </a:p>
        </p:txBody>
      </p:sp>
      <p:sp>
        <p:nvSpPr>
          <p:cNvPr id="58" name="TextBox 57">
            <a:extLst>
              <a:ext uri="{FF2B5EF4-FFF2-40B4-BE49-F238E27FC236}">
                <a16:creationId xmlns:a16="http://schemas.microsoft.com/office/drawing/2014/main" id="{A861271F-919F-FB4B-B082-F3D2D843B07A}"/>
              </a:ext>
            </a:extLst>
          </p:cNvPr>
          <p:cNvSpPr txBox="1"/>
          <p:nvPr/>
        </p:nvSpPr>
        <p:spPr>
          <a:xfrm>
            <a:off x="6019800" y="1676400"/>
            <a:ext cx="990600" cy="461665"/>
          </a:xfrm>
          <a:prstGeom prst="rect">
            <a:avLst/>
          </a:prstGeom>
          <a:noFill/>
        </p:spPr>
        <p:txBody>
          <a:bodyPr wrap="square" rtlCol="0">
            <a:spAutoFit/>
          </a:bodyPr>
          <a:lstStyle/>
          <a:p>
            <a:pPr algn="ctr"/>
            <a:r>
              <a:rPr lang="en-US" dirty="0"/>
              <a:t>q2,1</a:t>
            </a:r>
          </a:p>
        </p:txBody>
      </p:sp>
    </p:spTree>
    <p:extLst>
      <p:ext uri="{BB962C8B-B14F-4D97-AF65-F5344CB8AC3E}">
        <p14:creationId xmlns:p14="http://schemas.microsoft.com/office/powerpoint/2010/main" val="1622444923"/>
      </p:ext>
    </p:extLst>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Sample Starting Rows</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4/7/19</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a:t>© UCF EECS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746</a:t>
            </a:fld>
            <a:endParaRPr lang="en-US"/>
          </a:p>
        </p:txBody>
      </p:sp>
      <p:sp>
        <p:nvSpPr>
          <p:cNvPr id="6" name="Frame 5">
            <a:extLst>
              <a:ext uri="{FF2B5EF4-FFF2-40B4-BE49-F238E27FC236}">
                <a16:creationId xmlns:a16="http://schemas.microsoft.com/office/drawing/2014/main" id="{73BC4AFE-9A4D-034D-A348-1FFFFD62B61E}"/>
              </a:ext>
            </a:extLst>
          </p:cNvPr>
          <p:cNvSpPr/>
          <p:nvPr/>
        </p:nvSpPr>
        <p:spPr bwMode="auto">
          <a:xfrm>
            <a:off x="304800" y="1676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 name="TextBox 6">
            <a:extLst>
              <a:ext uri="{FF2B5EF4-FFF2-40B4-BE49-F238E27FC236}">
                <a16:creationId xmlns:a16="http://schemas.microsoft.com/office/drawing/2014/main" id="{A0F476AE-56D1-F843-BBB2-95F960CA39E2}"/>
              </a:ext>
            </a:extLst>
          </p:cNvPr>
          <p:cNvSpPr txBox="1"/>
          <p:nvPr/>
        </p:nvSpPr>
        <p:spPr>
          <a:xfrm>
            <a:off x="533400" y="19050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8" name="TextBox 7">
            <a:extLst>
              <a:ext uri="{FF2B5EF4-FFF2-40B4-BE49-F238E27FC236}">
                <a16:creationId xmlns:a16="http://schemas.microsoft.com/office/drawing/2014/main" id="{3F67FF89-559C-1848-8D54-0ECE6F35CD3C}"/>
              </a:ext>
            </a:extLst>
          </p:cNvPr>
          <p:cNvSpPr txBox="1"/>
          <p:nvPr/>
        </p:nvSpPr>
        <p:spPr>
          <a:xfrm>
            <a:off x="1295400" y="2281535"/>
            <a:ext cx="762000" cy="461665"/>
          </a:xfrm>
          <a:prstGeom prst="rect">
            <a:avLst/>
          </a:prstGeom>
          <a:noFill/>
        </p:spPr>
        <p:txBody>
          <a:bodyPr wrap="square" rtlCol="0">
            <a:spAutoFit/>
          </a:bodyPr>
          <a:lstStyle/>
          <a:p>
            <a:pPr algn="r"/>
            <a:r>
              <a:rPr lang="en-US" dirty="0"/>
              <a:t>0</a:t>
            </a:r>
          </a:p>
        </p:txBody>
      </p:sp>
      <p:sp>
        <p:nvSpPr>
          <p:cNvPr id="9" name="TextBox 8">
            <a:extLst>
              <a:ext uri="{FF2B5EF4-FFF2-40B4-BE49-F238E27FC236}">
                <a16:creationId xmlns:a16="http://schemas.microsoft.com/office/drawing/2014/main" id="{52625F46-80BB-4041-A9BA-8EFA1CAC75C0}"/>
              </a:ext>
            </a:extLst>
          </p:cNvPr>
          <p:cNvSpPr txBox="1"/>
          <p:nvPr/>
        </p:nvSpPr>
        <p:spPr>
          <a:xfrm>
            <a:off x="457200" y="2286000"/>
            <a:ext cx="838200" cy="461665"/>
          </a:xfrm>
          <a:prstGeom prst="rect">
            <a:avLst/>
          </a:prstGeom>
          <a:noFill/>
        </p:spPr>
        <p:txBody>
          <a:bodyPr wrap="square" rtlCol="0">
            <a:spAutoFit/>
          </a:bodyPr>
          <a:lstStyle/>
          <a:p>
            <a:r>
              <a:rPr lang="en-US" dirty="0"/>
              <a:t>Y</a:t>
            </a:r>
          </a:p>
        </p:txBody>
      </p:sp>
      <p:sp>
        <p:nvSpPr>
          <p:cNvPr id="10" name="TextBox 9">
            <a:extLst>
              <a:ext uri="{FF2B5EF4-FFF2-40B4-BE49-F238E27FC236}">
                <a16:creationId xmlns:a16="http://schemas.microsoft.com/office/drawing/2014/main" id="{15FF0186-EEB7-764C-9B81-97EB54FBF8EC}"/>
              </a:ext>
            </a:extLst>
          </p:cNvPr>
          <p:cNvSpPr txBox="1"/>
          <p:nvPr/>
        </p:nvSpPr>
        <p:spPr>
          <a:xfrm>
            <a:off x="533400" y="2590800"/>
            <a:ext cx="1447800" cy="461665"/>
          </a:xfrm>
          <a:prstGeom prst="rect">
            <a:avLst/>
          </a:prstGeom>
          <a:noFill/>
        </p:spPr>
        <p:txBody>
          <a:bodyPr wrap="square" rtlCol="0">
            <a:spAutoFit/>
          </a:bodyPr>
          <a:lstStyle/>
          <a:p>
            <a:pPr algn="ctr"/>
            <a:r>
              <a:rPr lang="en-US" dirty="0"/>
              <a:t>X</a:t>
            </a:r>
          </a:p>
        </p:txBody>
      </p:sp>
      <p:sp>
        <p:nvSpPr>
          <p:cNvPr id="11" name="Frame 10">
            <a:extLst>
              <a:ext uri="{FF2B5EF4-FFF2-40B4-BE49-F238E27FC236}">
                <a16:creationId xmlns:a16="http://schemas.microsoft.com/office/drawing/2014/main" id="{2D846F17-96CA-9844-8DB2-F6B8ED1AB8A6}"/>
              </a:ext>
            </a:extLst>
          </p:cNvPr>
          <p:cNvSpPr/>
          <p:nvPr/>
        </p:nvSpPr>
        <p:spPr bwMode="auto">
          <a:xfrm>
            <a:off x="2438400" y="1676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B8690371-7CDB-EB46-BD00-137B7F1685FE}"/>
              </a:ext>
            </a:extLst>
          </p:cNvPr>
          <p:cNvSpPr txBox="1"/>
          <p:nvPr/>
        </p:nvSpPr>
        <p:spPr>
          <a:xfrm>
            <a:off x="3124200" y="1905000"/>
            <a:ext cx="457200" cy="461665"/>
          </a:xfrm>
          <a:prstGeom prst="rect">
            <a:avLst/>
          </a:prstGeom>
          <a:noFill/>
        </p:spPr>
        <p:txBody>
          <a:bodyPr wrap="square" rtlCol="0">
            <a:spAutoFit/>
          </a:bodyPr>
          <a:lstStyle/>
          <a:p>
            <a:pPr algn="ctr"/>
            <a:r>
              <a:rPr lang="en-US" dirty="0"/>
              <a:t>0</a:t>
            </a:r>
          </a:p>
        </p:txBody>
      </p:sp>
      <p:sp>
        <p:nvSpPr>
          <p:cNvPr id="13" name="TextBox 12">
            <a:extLst>
              <a:ext uri="{FF2B5EF4-FFF2-40B4-BE49-F238E27FC236}">
                <a16:creationId xmlns:a16="http://schemas.microsoft.com/office/drawing/2014/main" id="{505F023B-9AD8-074A-B19D-1D7265158704}"/>
              </a:ext>
            </a:extLst>
          </p:cNvPr>
          <p:cNvSpPr txBox="1"/>
          <p:nvPr/>
        </p:nvSpPr>
        <p:spPr>
          <a:xfrm>
            <a:off x="3733800" y="2281535"/>
            <a:ext cx="457200" cy="461665"/>
          </a:xfrm>
          <a:prstGeom prst="rect">
            <a:avLst/>
          </a:prstGeom>
          <a:noFill/>
        </p:spPr>
        <p:txBody>
          <a:bodyPr wrap="square" rtlCol="0">
            <a:spAutoFit/>
          </a:bodyPr>
          <a:lstStyle/>
          <a:p>
            <a:pPr algn="ctr"/>
            <a:r>
              <a:rPr lang="en-US" dirty="0"/>
              <a:t>0</a:t>
            </a:r>
          </a:p>
        </p:txBody>
      </p:sp>
      <p:sp>
        <p:nvSpPr>
          <p:cNvPr id="14" name="TextBox 13">
            <a:extLst>
              <a:ext uri="{FF2B5EF4-FFF2-40B4-BE49-F238E27FC236}">
                <a16:creationId xmlns:a16="http://schemas.microsoft.com/office/drawing/2014/main" id="{0B1B4924-D443-1B4D-9305-E6108B82F7B3}"/>
              </a:ext>
            </a:extLst>
          </p:cNvPr>
          <p:cNvSpPr txBox="1"/>
          <p:nvPr/>
        </p:nvSpPr>
        <p:spPr>
          <a:xfrm>
            <a:off x="2590800" y="2286000"/>
            <a:ext cx="457200" cy="461665"/>
          </a:xfrm>
          <a:prstGeom prst="rect">
            <a:avLst/>
          </a:prstGeom>
          <a:noFill/>
        </p:spPr>
        <p:txBody>
          <a:bodyPr wrap="square" rtlCol="0">
            <a:spAutoFit/>
          </a:bodyPr>
          <a:lstStyle/>
          <a:p>
            <a:pPr algn="ctr"/>
            <a:r>
              <a:rPr lang="en-US" dirty="0"/>
              <a:t>0</a:t>
            </a:r>
          </a:p>
        </p:txBody>
      </p:sp>
      <p:sp>
        <p:nvSpPr>
          <p:cNvPr id="15" name="TextBox 14">
            <a:extLst>
              <a:ext uri="{FF2B5EF4-FFF2-40B4-BE49-F238E27FC236}">
                <a16:creationId xmlns:a16="http://schemas.microsoft.com/office/drawing/2014/main" id="{FCAEC9B2-677F-404D-B15D-705E5AB25CF9}"/>
              </a:ext>
            </a:extLst>
          </p:cNvPr>
          <p:cNvSpPr txBox="1"/>
          <p:nvPr/>
        </p:nvSpPr>
        <p:spPr>
          <a:xfrm>
            <a:off x="3124200" y="2590800"/>
            <a:ext cx="457200" cy="461665"/>
          </a:xfrm>
          <a:prstGeom prst="rect">
            <a:avLst/>
          </a:prstGeom>
          <a:noFill/>
        </p:spPr>
        <p:txBody>
          <a:bodyPr wrap="square" rtlCol="0">
            <a:spAutoFit/>
          </a:bodyPr>
          <a:lstStyle/>
          <a:p>
            <a:pPr algn="ctr"/>
            <a:r>
              <a:rPr lang="en-US" dirty="0"/>
              <a:t>X</a:t>
            </a:r>
          </a:p>
        </p:txBody>
      </p:sp>
      <p:sp>
        <p:nvSpPr>
          <p:cNvPr id="16" name="Frame 15">
            <a:extLst>
              <a:ext uri="{FF2B5EF4-FFF2-40B4-BE49-F238E27FC236}">
                <a16:creationId xmlns:a16="http://schemas.microsoft.com/office/drawing/2014/main" id="{109BD22C-BC1A-4A49-933B-F6609DEC89BB}"/>
              </a:ext>
            </a:extLst>
          </p:cNvPr>
          <p:cNvSpPr/>
          <p:nvPr/>
        </p:nvSpPr>
        <p:spPr bwMode="auto">
          <a:xfrm>
            <a:off x="6934200" y="1676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7" name="TextBox 16">
            <a:extLst>
              <a:ext uri="{FF2B5EF4-FFF2-40B4-BE49-F238E27FC236}">
                <a16:creationId xmlns:a16="http://schemas.microsoft.com/office/drawing/2014/main" id="{748C5CEB-0CFB-1E4C-ABAE-BE86C11D11E7}"/>
              </a:ext>
            </a:extLst>
          </p:cNvPr>
          <p:cNvSpPr txBox="1"/>
          <p:nvPr/>
        </p:nvSpPr>
        <p:spPr>
          <a:xfrm>
            <a:off x="7620000" y="1905000"/>
            <a:ext cx="457200" cy="461665"/>
          </a:xfrm>
          <a:prstGeom prst="rect">
            <a:avLst/>
          </a:prstGeom>
          <a:noFill/>
        </p:spPr>
        <p:txBody>
          <a:bodyPr wrap="square" rtlCol="0">
            <a:spAutoFit/>
          </a:bodyPr>
          <a:lstStyle/>
          <a:p>
            <a:pPr algn="ctr"/>
            <a:r>
              <a:rPr lang="en-US" dirty="0"/>
              <a:t>0</a:t>
            </a:r>
          </a:p>
        </p:txBody>
      </p:sp>
      <p:sp>
        <p:nvSpPr>
          <p:cNvPr id="18" name="TextBox 17">
            <a:extLst>
              <a:ext uri="{FF2B5EF4-FFF2-40B4-BE49-F238E27FC236}">
                <a16:creationId xmlns:a16="http://schemas.microsoft.com/office/drawing/2014/main" id="{EFE455CA-F601-D149-836F-487584F049AB}"/>
              </a:ext>
            </a:extLst>
          </p:cNvPr>
          <p:cNvSpPr txBox="1"/>
          <p:nvPr/>
        </p:nvSpPr>
        <p:spPr>
          <a:xfrm>
            <a:off x="8229600" y="2281535"/>
            <a:ext cx="457200" cy="461665"/>
          </a:xfrm>
          <a:prstGeom prst="rect">
            <a:avLst/>
          </a:prstGeom>
          <a:noFill/>
        </p:spPr>
        <p:txBody>
          <a:bodyPr wrap="square" rtlCol="0">
            <a:spAutoFit/>
          </a:bodyPr>
          <a:lstStyle/>
          <a:p>
            <a:pPr algn="ctr"/>
            <a:r>
              <a:rPr lang="en-US" dirty="0"/>
              <a:t>0</a:t>
            </a:r>
          </a:p>
        </p:txBody>
      </p:sp>
      <p:sp>
        <p:nvSpPr>
          <p:cNvPr id="19" name="TextBox 18">
            <a:extLst>
              <a:ext uri="{FF2B5EF4-FFF2-40B4-BE49-F238E27FC236}">
                <a16:creationId xmlns:a16="http://schemas.microsoft.com/office/drawing/2014/main" id="{CAAC96F8-3F42-724C-A9BF-8312563C0EBA}"/>
              </a:ext>
            </a:extLst>
          </p:cNvPr>
          <p:cNvSpPr txBox="1"/>
          <p:nvPr/>
        </p:nvSpPr>
        <p:spPr>
          <a:xfrm>
            <a:off x="7086600" y="2286000"/>
            <a:ext cx="457200" cy="461665"/>
          </a:xfrm>
          <a:prstGeom prst="rect">
            <a:avLst/>
          </a:prstGeom>
          <a:noFill/>
        </p:spPr>
        <p:txBody>
          <a:bodyPr wrap="square" rtlCol="0">
            <a:spAutoFit/>
          </a:bodyPr>
          <a:lstStyle/>
          <a:p>
            <a:pPr algn="ctr"/>
            <a:r>
              <a:rPr lang="en-US" dirty="0"/>
              <a:t>0</a:t>
            </a:r>
          </a:p>
        </p:txBody>
      </p:sp>
      <p:sp>
        <p:nvSpPr>
          <p:cNvPr id="20" name="TextBox 19">
            <a:extLst>
              <a:ext uri="{FF2B5EF4-FFF2-40B4-BE49-F238E27FC236}">
                <a16:creationId xmlns:a16="http://schemas.microsoft.com/office/drawing/2014/main" id="{FA10BAC6-07BD-F146-A9DA-B213E060741E}"/>
              </a:ext>
            </a:extLst>
          </p:cNvPr>
          <p:cNvSpPr txBox="1"/>
          <p:nvPr/>
        </p:nvSpPr>
        <p:spPr>
          <a:xfrm>
            <a:off x="7620000" y="2590800"/>
            <a:ext cx="457200" cy="461665"/>
          </a:xfrm>
          <a:prstGeom prst="rect">
            <a:avLst/>
          </a:prstGeom>
          <a:noFill/>
        </p:spPr>
        <p:txBody>
          <a:bodyPr wrap="square" rtlCol="0">
            <a:spAutoFit/>
          </a:bodyPr>
          <a:lstStyle/>
          <a:p>
            <a:pPr algn="ctr"/>
            <a:r>
              <a:rPr lang="en-US" dirty="0"/>
              <a:t>X</a:t>
            </a:r>
          </a:p>
        </p:txBody>
      </p:sp>
      <p:sp>
        <p:nvSpPr>
          <p:cNvPr id="21" name="TextBox 20">
            <a:extLst>
              <a:ext uri="{FF2B5EF4-FFF2-40B4-BE49-F238E27FC236}">
                <a16:creationId xmlns:a16="http://schemas.microsoft.com/office/drawing/2014/main" id="{102D5E5A-CA27-F541-857C-847A402C97FE}"/>
              </a:ext>
            </a:extLst>
          </p:cNvPr>
          <p:cNvSpPr txBox="1"/>
          <p:nvPr/>
        </p:nvSpPr>
        <p:spPr>
          <a:xfrm>
            <a:off x="5105400" y="2438400"/>
            <a:ext cx="1371600" cy="461665"/>
          </a:xfrm>
          <a:prstGeom prst="rect">
            <a:avLst/>
          </a:prstGeom>
          <a:noFill/>
        </p:spPr>
        <p:txBody>
          <a:bodyPr wrap="square" rtlCol="0">
            <a:spAutoFit/>
          </a:bodyPr>
          <a:lstStyle/>
          <a:p>
            <a:r>
              <a:rPr lang="en-US" dirty="0"/>
              <a:t>………...</a:t>
            </a:r>
          </a:p>
        </p:txBody>
      </p:sp>
      <p:sp>
        <p:nvSpPr>
          <p:cNvPr id="22" name="Frame 21">
            <a:extLst>
              <a:ext uri="{FF2B5EF4-FFF2-40B4-BE49-F238E27FC236}">
                <a16:creationId xmlns:a16="http://schemas.microsoft.com/office/drawing/2014/main" id="{41C831AA-9C7B-F24B-B02E-0AC36049C78B}"/>
              </a:ext>
            </a:extLst>
          </p:cNvPr>
          <p:cNvSpPr/>
          <p:nvPr/>
        </p:nvSpPr>
        <p:spPr bwMode="auto">
          <a:xfrm>
            <a:off x="3048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3" name="TextBox 22">
            <a:extLst>
              <a:ext uri="{FF2B5EF4-FFF2-40B4-BE49-F238E27FC236}">
                <a16:creationId xmlns:a16="http://schemas.microsoft.com/office/drawing/2014/main" id="{D46E2809-91ED-7449-B8F0-AFCB9B196DBD}"/>
              </a:ext>
            </a:extLst>
          </p:cNvPr>
          <p:cNvSpPr txBox="1"/>
          <p:nvPr/>
        </p:nvSpPr>
        <p:spPr>
          <a:xfrm>
            <a:off x="533400" y="40386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24" name="TextBox 23">
            <a:extLst>
              <a:ext uri="{FF2B5EF4-FFF2-40B4-BE49-F238E27FC236}">
                <a16:creationId xmlns:a16="http://schemas.microsoft.com/office/drawing/2014/main" id="{4FD77FAF-294D-E942-AC38-170C7C35655C}"/>
              </a:ext>
            </a:extLst>
          </p:cNvPr>
          <p:cNvSpPr txBox="1"/>
          <p:nvPr/>
        </p:nvSpPr>
        <p:spPr>
          <a:xfrm>
            <a:off x="1295400" y="4415135"/>
            <a:ext cx="762000" cy="461665"/>
          </a:xfrm>
          <a:prstGeom prst="rect">
            <a:avLst/>
          </a:prstGeom>
          <a:noFill/>
        </p:spPr>
        <p:txBody>
          <a:bodyPr wrap="square" rtlCol="0">
            <a:spAutoFit/>
          </a:bodyPr>
          <a:lstStyle/>
          <a:p>
            <a:pPr algn="r"/>
            <a:r>
              <a:rPr lang="en-US" dirty="0"/>
              <a:t>0</a:t>
            </a:r>
          </a:p>
        </p:txBody>
      </p:sp>
      <p:sp>
        <p:nvSpPr>
          <p:cNvPr id="25" name="TextBox 24">
            <a:extLst>
              <a:ext uri="{FF2B5EF4-FFF2-40B4-BE49-F238E27FC236}">
                <a16:creationId xmlns:a16="http://schemas.microsoft.com/office/drawing/2014/main" id="{384745DB-D722-F64F-9A50-9783A1B21E23}"/>
              </a:ext>
            </a:extLst>
          </p:cNvPr>
          <p:cNvSpPr txBox="1"/>
          <p:nvPr/>
        </p:nvSpPr>
        <p:spPr>
          <a:xfrm>
            <a:off x="457200" y="4419600"/>
            <a:ext cx="838200" cy="461665"/>
          </a:xfrm>
          <a:prstGeom prst="rect">
            <a:avLst/>
          </a:prstGeom>
          <a:noFill/>
        </p:spPr>
        <p:txBody>
          <a:bodyPr wrap="square" rtlCol="0">
            <a:spAutoFit/>
          </a:bodyPr>
          <a:lstStyle/>
          <a:p>
            <a:r>
              <a:rPr lang="en-US" dirty="0"/>
              <a:t>Y</a:t>
            </a:r>
          </a:p>
        </p:txBody>
      </p:sp>
      <p:sp>
        <p:nvSpPr>
          <p:cNvPr id="26" name="TextBox 25">
            <a:extLst>
              <a:ext uri="{FF2B5EF4-FFF2-40B4-BE49-F238E27FC236}">
                <a16:creationId xmlns:a16="http://schemas.microsoft.com/office/drawing/2014/main" id="{3504E97B-75A9-DD47-B107-3EC7C5690D35}"/>
              </a:ext>
            </a:extLst>
          </p:cNvPr>
          <p:cNvSpPr txBox="1"/>
          <p:nvPr/>
        </p:nvSpPr>
        <p:spPr>
          <a:xfrm>
            <a:off x="533400" y="4724400"/>
            <a:ext cx="1447800" cy="461665"/>
          </a:xfrm>
          <a:prstGeom prst="rect">
            <a:avLst/>
          </a:prstGeom>
          <a:noFill/>
        </p:spPr>
        <p:txBody>
          <a:bodyPr wrap="square" rtlCol="0">
            <a:spAutoFit/>
          </a:bodyPr>
          <a:lstStyle/>
          <a:p>
            <a:pPr algn="ctr"/>
            <a:r>
              <a:rPr lang="en-US" dirty="0"/>
              <a:t>X</a:t>
            </a:r>
          </a:p>
        </p:txBody>
      </p:sp>
      <p:sp>
        <p:nvSpPr>
          <p:cNvPr id="27" name="Frame 26">
            <a:extLst>
              <a:ext uri="{FF2B5EF4-FFF2-40B4-BE49-F238E27FC236}">
                <a16:creationId xmlns:a16="http://schemas.microsoft.com/office/drawing/2014/main" id="{A7CDE8F8-C749-4A45-A34C-9D49128B6E27}"/>
              </a:ext>
            </a:extLst>
          </p:cNvPr>
          <p:cNvSpPr/>
          <p:nvPr/>
        </p:nvSpPr>
        <p:spPr bwMode="auto">
          <a:xfrm>
            <a:off x="24384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8" name="TextBox 27">
            <a:extLst>
              <a:ext uri="{FF2B5EF4-FFF2-40B4-BE49-F238E27FC236}">
                <a16:creationId xmlns:a16="http://schemas.microsoft.com/office/drawing/2014/main" id="{D89EA7BC-CB05-784D-B9A1-AAC5E185EDD3}"/>
              </a:ext>
            </a:extLst>
          </p:cNvPr>
          <p:cNvSpPr txBox="1"/>
          <p:nvPr/>
        </p:nvSpPr>
        <p:spPr>
          <a:xfrm>
            <a:off x="3124200" y="4038600"/>
            <a:ext cx="457200" cy="461665"/>
          </a:xfrm>
          <a:prstGeom prst="rect">
            <a:avLst/>
          </a:prstGeom>
          <a:noFill/>
        </p:spPr>
        <p:txBody>
          <a:bodyPr wrap="square" rtlCol="0">
            <a:spAutoFit/>
          </a:bodyPr>
          <a:lstStyle/>
          <a:p>
            <a:pPr algn="ctr"/>
            <a:r>
              <a:rPr lang="en-US" dirty="0"/>
              <a:t>1</a:t>
            </a:r>
          </a:p>
        </p:txBody>
      </p:sp>
      <p:sp>
        <p:nvSpPr>
          <p:cNvPr id="29" name="TextBox 28">
            <a:extLst>
              <a:ext uri="{FF2B5EF4-FFF2-40B4-BE49-F238E27FC236}">
                <a16:creationId xmlns:a16="http://schemas.microsoft.com/office/drawing/2014/main" id="{0B91D409-56AD-DD44-8DA6-2BA2CE15F7C4}"/>
              </a:ext>
            </a:extLst>
          </p:cNvPr>
          <p:cNvSpPr txBox="1"/>
          <p:nvPr/>
        </p:nvSpPr>
        <p:spPr>
          <a:xfrm>
            <a:off x="3733800" y="4415135"/>
            <a:ext cx="457200" cy="461665"/>
          </a:xfrm>
          <a:prstGeom prst="rect">
            <a:avLst/>
          </a:prstGeom>
          <a:noFill/>
        </p:spPr>
        <p:txBody>
          <a:bodyPr wrap="square" rtlCol="0">
            <a:spAutoFit/>
          </a:bodyPr>
          <a:lstStyle/>
          <a:p>
            <a:pPr algn="ctr"/>
            <a:r>
              <a:rPr lang="en-US" dirty="0"/>
              <a:t>0</a:t>
            </a:r>
          </a:p>
        </p:txBody>
      </p:sp>
      <p:sp>
        <p:nvSpPr>
          <p:cNvPr id="30" name="TextBox 29">
            <a:extLst>
              <a:ext uri="{FF2B5EF4-FFF2-40B4-BE49-F238E27FC236}">
                <a16:creationId xmlns:a16="http://schemas.microsoft.com/office/drawing/2014/main" id="{3347C8A7-D763-5949-AB3C-806C206B1F2A}"/>
              </a:ext>
            </a:extLst>
          </p:cNvPr>
          <p:cNvSpPr txBox="1"/>
          <p:nvPr/>
        </p:nvSpPr>
        <p:spPr>
          <a:xfrm>
            <a:off x="2590800" y="4419600"/>
            <a:ext cx="457200" cy="461665"/>
          </a:xfrm>
          <a:prstGeom prst="rect">
            <a:avLst/>
          </a:prstGeom>
          <a:noFill/>
        </p:spPr>
        <p:txBody>
          <a:bodyPr wrap="square" rtlCol="0">
            <a:spAutoFit/>
          </a:bodyPr>
          <a:lstStyle/>
          <a:p>
            <a:pPr algn="ctr"/>
            <a:r>
              <a:rPr lang="en-US" dirty="0"/>
              <a:t>0</a:t>
            </a:r>
          </a:p>
        </p:txBody>
      </p:sp>
      <p:sp>
        <p:nvSpPr>
          <p:cNvPr id="31" name="TextBox 30">
            <a:extLst>
              <a:ext uri="{FF2B5EF4-FFF2-40B4-BE49-F238E27FC236}">
                <a16:creationId xmlns:a16="http://schemas.microsoft.com/office/drawing/2014/main" id="{607159BF-7030-D644-9398-7510533CBE31}"/>
              </a:ext>
            </a:extLst>
          </p:cNvPr>
          <p:cNvSpPr txBox="1"/>
          <p:nvPr/>
        </p:nvSpPr>
        <p:spPr>
          <a:xfrm>
            <a:off x="3124200" y="4724400"/>
            <a:ext cx="457200" cy="461665"/>
          </a:xfrm>
          <a:prstGeom prst="rect">
            <a:avLst/>
          </a:prstGeom>
          <a:noFill/>
        </p:spPr>
        <p:txBody>
          <a:bodyPr wrap="square" rtlCol="0">
            <a:spAutoFit/>
          </a:bodyPr>
          <a:lstStyle/>
          <a:p>
            <a:pPr algn="ctr"/>
            <a:r>
              <a:rPr lang="en-US" dirty="0"/>
              <a:t>X</a:t>
            </a:r>
          </a:p>
        </p:txBody>
      </p:sp>
      <p:sp>
        <p:nvSpPr>
          <p:cNvPr id="38" name="Frame 37">
            <a:extLst>
              <a:ext uri="{FF2B5EF4-FFF2-40B4-BE49-F238E27FC236}">
                <a16:creationId xmlns:a16="http://schemas.microsoft.com/office/drawing/2014/main" id="{D4C20BFC-9F5D-3A43-9DED-A34E09254ED8}"/>
              </a:ext>
            </a:extLst>
          </p:cNvPr>
          <p:cNvSpPr/>
          <p:nvPr/>
        </p:nvSpPr>
        <p:spPr bwMode="auto">
          <a:xfrm>
            <a:off x="44958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9" name="TextBox 38">
            <a:extLst>
              <a:ext uri="{FF2B5EF4-FFF2-40B4-BE49-F238E27FC236}">
                <a16:creationId xmlns:a16="http://schemas.microsoft.com/office/drawing/2014/main" id="{6E3C9CAD-5EC8-8F4F-B0F9-2AE72005331D}"/>
              </a:ext>
            </a:extLst>
          </p:cNvPr>
          <p:cNvSpPr txBox="1"/>
          <p:nvPr/>
        </p:nvSpPr>
        <p:spPr>
          <a:xfrm>
            <a:off x="5181600" y="4038600"/>
            <a:ext cx="457200" cy="461665"/>
          </a:xfrm>
          <a:prstGeom prst="rect">
            <a:avLst/>
          </a:prstGeom>
          <a:noFill/>
        </p:spPr>
        <p:txBody>
          <a:bodyPr wrap="square" rtlCol="0">
            <a:spAutoFit/>
          </a:bodyPr>
          <a:lstStyle/>
          <a:p>
            <a:pPr algn="ctr"/>
            <a:r>
              <a:rPr lang="en-US" dirty="0"/>
              <a:t>0</a:t>
            </a:r>
          </a:p>
        </p:txBody>
      </p:sp>
      <p:sp>
        <p:nvSpPr>
          <p:cNvPr id="40" name="TextBox 39">
            <a:extLst>
              <a:ext uri="{FF2B5EF4-FFF2-40B4-BE49-F238E27FC236}">
                <a16:creationId xmlns:a16="http://schemas.microsoft.com/office/drawing/2014/main" id="{CC84DBA9-6A00-FF4A-BC8F-7E1428DB22F6}"/>
              </a:ext>
            </a:extLst>
          </p:cNvPr>
          <p:cNvSpPr txBox="1"/>
          <p:nvPr/>
        </p:nvSpPr>
        <p:spPr>
          <a:xfrm>
            <a:off x="5791200" y="4415135"/>
            <a:ext cx="457200" cy="461665"/>
          </a:xfrm>
          <a:prstGeom prst="rect">
            <a:avLst/>
          </a:prstGeom>
          <a:noFill/>
        </p:spPr>
        <p:txBody>
          <a:bodyPr wrap="square" rtlCol="0">
            <a:spAutoFit/>
          </a:bodyPr>
          <a:lstStyle/>
          <a:p>
            <a:pPr algn="ctr"/>
            <a:r>
              <a:rPr lang="en-US" dirty="0"/>
              <a:t>0</a:t>
            </a:r>
          </a:p>
        </p:txBody>
      </p:sp>
      <p:sp>
        <p:nvSpPr>
          <p:cNvPr id="41" name="TextBox 40">
            <a:extLst>
              <a:ext uri="{FF2B5EF4-FFF2-40B4-BE49-F238E27FC236}">
                <a16:creationId xmlns:a16="http://schemas.microsoft.com/office/drawing/2014/main" id="{ECD5CF7B-048B-2540-93CD-63A32E713DDE}"/>
              </a:ext>
            </a:extLst>
          </p:cNvPr>
          <p:cNvSpPr txBox="1"/>
          <p:nvPr/>
        </p:nvSpPr>
        <p:spPr>
          <a:xfrm>
            <a:off x="4648200" y="4419600"/>
            <a:ext cx="457200" cy="461665"/>
          </a:xfrm>
          <a:prstGeom prst="rect">
            <a:avLst/>
          </a:prstGeom>
          <a:noFill/>
        </p:spPr>
        <p:txBody>
          <a:bodyPr wrap="square" rtlCol="0">
            <a:spAutoFit/>
          </a:bodyPr>
          <a:lstStyle/>
          <a:p>
            <a:pPr algn="ctr"/>
            <a:r>
              <a:rPr lang="en-US" dirty="0"/>
              <a:t>0</a:t>
            </a:r>
          </a:p>
        </p:txBody>
      </p:sp>
      <p:sp>
        <p:nvSpPr>
          <p:cNvPr id="42" name="TextBox 41">
            <a:extLst>
              <a:ext uri="{FF2B5EF4-FFF2-40B4-BE49-F238E27FC236}">
                <a16:creationId xmlns:a16="http://schemas.microsoft.com/office/drawing/2014/main" id="{4F21F5F0-E202-1640-AC54-DAE0F9DB81A2}"/>
              </a:ext>
            </a:extLst>
          </p:cNvPr>
          <p:cNvSpPr txBox="1"/>
          <p:nvPr/>
        </p:nvSpPr>
        <p:spPr>
          <a:xfrm>
            <a:off x="5181600" y="4724400"/>
            <a:ext cx="457200" cy="461665"/>
          </a:xfrm>
          <a:prstGeom prst="rect">
            <a:avLst/>
          </a:prstGeom>
          <a:noFill/>
        </p:spPr>
        <p:txBody>
          <a:bodyPr wrap="square" rtlCol="0">
            <a:spAutoFit/>
          </a:bodyPr>
          <a:lstStyle/>
          <a:p>
            <a:pPr algn="ctr"/>
            <a:r>
              <a:rPr lang="en-US" dirty="0"/>
              <a:t>X</a:t>
            </a:r>
          </a:p>
        </p:txBody>
      </p:sp>
      <p:sp>
        <p:nvSpPr>
          <p:cNvPr id="43" name="Frame 42">
            <a:extLst>
              <a:ext uri="{FF2B5EF4-FFF2-40B4-BE49-F238E27FC236}">
                <a16:creationId xmlns:a16="http://schemas.microsoft.com/office/drawing/2014/main" id="{F71CD1EC-AAA3-0F4B-BF21-F854577A816E}"/>
              </a:ext>
            </a:extLst>
          </p:cNvPr>
          <p:cNvSpPr/>
          <p:nvPr/>
        </p:nvSpPr>
        <p:spPr bwMode="auto">
          <a:xfrm>
            <a:off x="69342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4" name="TextBox 43">
            <a:extLst>
              <a:ext uri="{FF2B5EF4-FFF2-40B4-BE49-F238E27FC236}">
                <a16:creationId xmlns:a16="http://schemas.microsoft.com/office/drawing/2014/main" id="{C205710D-27C1-AB4F-B1B6-77350D8EB8C9}"/>
              </a:ext>
            </a:extLst>
          </p:cNvPr>
          <p:cNvSpPr txBox="1"/>
          <p:nvPr/>
        </p:nvSpPr>
        <p:spPr>
          <a:xfrm>
            <a:off x="7620000" y="4038600"/>
            <a:ext cx="457200" cy="461665"/>
          </a:xfrm>
          <a:prstGeom prst="rect">
            <a:avLst/>
          </a:prstGeom>
          <a:noFill/>
        </p:spPr>
        <p:txBody>
          <a:bodyPr wrap="square" rtlCol="0">
            <a:spAutoFit/>
          </a:bodyPr>
          <a:lstStyle/>
          <a:p>
            <a:pPr algn="ctr"/>
            <a:r>
              <a:rPr lang="en-US" dirty="0"/>
              <a:t>0</a:t>
            </a:r>
          </a:p>
        </p:txBody>
      </p:sp>
      <p:sp>
        <p:nvSpPr>
          <p:cNvPr id="45" name="TextBox 44">
            <a:extLst>
              <a:ext uri="{FF2B5EF4-FFF2-40B4-BE49-F238E27FC236}">
                <a16:creationId xmlns:a16="http://schemas.microsoft.com/office/drawing/2014/main" id="{B5A33D9D-E32B-1440-96B2-9B55F8369817}"/>
              </a:ext>
            </a:extLst>
          </p:cNvPr>
          <p:cNvSpPr txBox="1"/>
          <p:nvPr/>
        </p:nvSpPr>
        <p:spPr>
          <a:xfrm>
            <a:off x="8229600" y="4415135"/>
            <a:ext cx="457200" cy="461665"/>
          </a:xfrm>
          <a:prstGeom prst="rect">
            <a:avLst/>
          </a:prstGeom>
          <a:noFill/>
        </p:spPr>
        <p:txBody>
          <a:bodyPr wrap="square" rtlCol="0">
            <a:spAutoFit/>
          </a:bodyPr>
          <a:lstStyle/>
          <a:p>
            <a:pPr algn="ctr"/>
            <a:r>
              <a:rPr lang="en-US" dirty="0"/>
              <a:t>0</a:t>
            </a:r>
          </a:p>
        </p:txBody>
      </p:sp>
      <p:sp>
        <p:nvSpPr>
          <p:cNvPr id="46" name="TextBox 45">
            <a:extLst>
              <a:ext uri="{FF2B5EF4-FFF2-40B4-BE49-F238E27FC236}">
                <a16:creationId xmlns:a16="http://schemas.microsoft.com/office/drawing/2014/main" id="{958CF05B-3337-B44D-BE77-533412EA3079}"/>
              </a:ext>
            </a:extLst>
          </p:cNvPr>
          <p:cNvSpPr txBox="1"/>
          <p:nvPr/>
        </p:nvSpPr>
        <p:spPr>
          <a:xfrm>
            <a:off x="7086600" y="4419600"/>
            <a:ext cx="457200" cy="461665"/>
          </a:xfrm>
          <a:prstGeom prst="rect">
            <a:avLst/>
          </a:prstGeom>
          <a:noFill/>
        </p:spPr>
        <p:txBody>
          <a:bodyPr wrap="square" rtlCol="0">
            <a:spAutoFit/>
          </a:bodyPr>
          <a:lstStyle/>
          <a:p>
            <a:pPr algn="ctr"/>
            <a:r>
              <a:rPr lang="en-US" dirty="0"/>
              <a:t>0</a:t>
            </a:r>
          </a:p>
        </p:txBody>
      </p:sp>
      <p:sp>
        <p:nvSpPr>
          <p:cNvPr id="47" name="TextBox 46">
            <a:extLst>
              <a:ext uri="{FF2B5EF4-FFF2-40B4-BE49-F238E27FC236}">
                <a16:creationId xmlns:a16="http://schemas.microsoft.com/office/drawing/2014/main" id="{BC8575CC-7234-F349-8919-A7CB5382E939}"/>
              </a:ext>
            </a:extLst>
          </p:cNvPr>
          <p:cNvSpPr txBox="1"/>
          <p:nvPr/>
        </p:nvSpPr>
        <p:spPr>
          <a:xfrm>
            <a:off x="7620000" y="4724400"/>
            <a:ext cx="457200" cy="461665"/>
          </a:xfrm>
          <a:prstGeom prst="rect">
            <a:avLst/>
          </a:prstGeom>
          <a:noFill/>
        </p:spPr>
        <p:txBody>
          <a:bodyPr wrap="square" rtlCol="0">
            <a:spAutoFit/>
          </a:bodyPr>
          <a:lstStyle/>
          <a:p>
            <a:pPr algn="ctr"/>
            <a:r>
              <a:rPr lang="en-US" dirty="0"/>
              <a:t>X</a:t>
            </a:r>
          </a:p>
        </p:txBody>
      </p:sp>
      <p:sp>
        <p:nvSpPr>
          <p:cNvPr id="48" name="TextBox 47">
            <a:extLst>
              <a:ext uri="{FF2B5EF4-FFF2-40B4-BE49-F238E27FC236}">
                <a16:creationId xmlns:a16="http://schemas.microsoft.com/office/drawing/2014/main" id="{11A622C7-BD97-B745-BD06-9FDF53A869C6}"/>
              </a:ext>
            </a:extLst>
          </p:cNvPr>
          <p:cNvSpPr txBox="1"/>
          <p:nvPr/>
        </p:nvSpPr>
        <p:spPr>
          <a:xfrm>
            <a:off x="6400800" y="4530080"/>
            <a:ext cx="4572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411678982"/>
      </p:ext>
    </p:extLst>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Case 1; Two More Rows</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4/7/19</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a:t>© UCF EECS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747</a:t>
            </a:fld>
            <a:endParaRPr lang="en-US"/>
          </a:p>
        </p:txBody>
      </p:sp>
      <p:sp>
        <p:nvSpPr>
          <p:cNvPr id="6" name="Frame 5">
            <a:extLst>
              <a:ext uri="{FF2B5EF4-FFF2-40B4-BE49-F238E27FC236}">
                <a16:creationId xmlns:a16="http://schemas.microsoft.com/office/drawing/2014/main" id="{73BC4AFE-9A4D-034D-A348-1FFFFD62B61E}"/>
              </a:ext>
            </a:extLst>
          </p:cNvPr>
          <p:cNvSpPr/>
          <p:nvPr/>
        </p:nvSpPr>
        <p:spPr bwMode="auto">
          <a:xfrm>
            <a:off x="304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 name="TextBox 6">
            <a:extLst>
              <a:ext uri="{FF2B5EF4-FFF2-40B4-BE49-F238E27FC236}">
                <a16:creationId xmlns:a16="http://schemas.microsoft.com/office/drawing/2014/main" id="{A0F476AE-56D1-F843-BBB2-95F960CA39E2}"/>
              </a:ext>
            </a:extLst>
          </p:cNvPr>
          <p:cNvSpPr txBox="1"/>
          <p:nvPr/>
        </p:nvSpPr>
        <p:spPr>
          <a:xfrm>
            <a:off x="533400" y="48006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8" name="TextBox 7">
            <a:extLst>
              <a:ext uri="{FF2B5EF4-FFF2-40B4-BE49-F238E27FC236}">
                <a16:creationId xmlns:a16="http://schemas.microsoft.com/office/drawing/2014/main" id="{3F67FF89-559C-1848-8D54-0ECE6F35CD3C}"/>
              </a:ext>
            </a:extLst>
          </p:cNvPr>
          <p:cNvSpPr txBox="1"/>
          <p:nvPr/>
        </p:nvSpPr>
        <p:spPr>
          <a:xfrm>
            <a:off x="1295400" y="5177135"/>
            <a:ext cx="762000" cy="461665"/>
          </a:xfrm>
          <a:prstGeom prst="rect">
            <a:avLst/>
          </a:prstGeom>
          <a:noFill/>
        </p:spPr>
        <p:txBody>
          <a:bodyPr wrap="square" rtlCol="0">
            <a:spAutoFit/>
          </a:bodyPr>
          <a:lstStyle/>
          <a:p>
            <a:pPr algn="r"/>
            <a:r>
              <a:rPr lang="en-US" dirty="0"/>
              <a:t>0</a:t>
            </a:r>
          </a:p>
        </p:txBody>
      </p:sp>
      <p:sp>
        <p:nvSpPr>
          <p:cNvPr id="9" name="TextBox 8">
            <a:extLst>
              <a:ext uri="{FF2B5EF4-FFF2-40B4-BE49-F238E27FC236}">
                <a16:creationId xmlns:a16="http://schemas.microsoft.com/office/drawing/2014/main" id="{52625F46-80BB-4041-A9BA-8EFA1CAC75C0}"/>
              </a:ext>
            </a:extLst>
          </p:cNvPr>
          <p:cNvSpPr txBox="1"/>
          <p:nvPr/>
        </p:nvSpPr>
        <p:spPr>
          <a:xfrm>
            <a:off x="457200" y="5181600"/>
            <a:ext cx="838200" cy="461665"/>
          </a:xfrm>
          <a:prstGeom prst="rect">
            <a:avLst/>
          </a:prstGeom>
          <a:noFill/>
        </p:spPr>
        <p:txBody>
          <a:bodyPr wrap="square" rtlCol="0">
            <a:spAutoFit/>
          </a:bodyPr>
          <a:lstStyle/>
          <a:p>
            <a:r>
              <a:rPr lang="en-US" dirty="0"/>
              <a:t>Y</a:t>
            </a:r>
          </a:p>
        </p:txBody>
      </p:sp>
      <p:sp>
        <p:nvSpPr>
          <p:cNvPr id="10" name="TextBox 9">
            <a:extLst>
              <a:ext uri="{FF2B5EF4-FFF2-40B4-BE49-F238E27FC236}">
                <a16:creationId xmlns:a16="http://schemas.microsoft.com/office/drawing/2014/main" id="{15FF0186-EEB7-764C-9B81-97EB54FBF8EC}"/>
              </a:ext>
            </a:extLst>
          </p:cNvPr>
          <p:cNvSpPr txBox="1"/>
          <p:nvPr/>
        </p:nvSpPr>
        <p:spPr>
          <a:xfrm>
            <a:off x="533400" y="5486400"/>
            <a:ext cx="1447800" cy="461665"/>
          </a:xfrm>
          <a:prstGeom prst="rect">
            <a:avLst/>
          </a:prstGeom>
          <a:noFill/>
        </p:spPr>
        <p:txBody>
          <a:bodyPr wrap="square" rtlCol="0">
            <a:spAutoFit/>
          </a:bodyPr>
          <a:lstStyle/>
          <a:p>
            <a:pPr algn="ctr"/>
            <a:r>
              <a:rPr lang="en-US" dirty="0"/>
              <a:t>X</a:t>
            </a:r>
          </a:p>
        </p:txBody>
      </p:sp>
      <p:sp>
        <p:nvSpPr>
          <p:cNvPr id="11" name="Frame 10">
            <a:extLst>
              <a:ext uri="{FF2B5EF4-FFF2-40B4-BE49-F238E27FC236}">
                <a16:creationId xmlns:a16="http://schemas.microsoft.com/office/drawing/2014/main" id="{2D846F17-96CA-9844-8DB2-F6B8ED1AB8A6}"/>
              </a:ext>
            </a:extLst>
          </p:cNvPr>
          <p:cNvSpPr/>
          <p:nvPr/>
        </p:nvSpPr>
        <p:spPr bwMode="auto">
          <a:xfrm>
            <a:off x="24384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B8690371-7CDB-EB46-BD00-137B7F1685FE}"/>
              </a:ext>
            </a:extLst>
          </p:cNvPr>
          <p:cNvSpPr txBox="1"/>
          <p:nvPr/>
        </p:nvSpPr>
        <p:spPr>
          <a:xfrm>
            <a:off x="3124200" y="4800600"/>
            <a:ext cx="457200" cy="461665"/>
          </a:xfrm>
          <a:prstGeom prst="rect">
            <a:avLst/>
          </a:prstGeom>
          <a:noFill/>
        </p:spPr>
        <p:txBody>
          <a:bodyPr wrap="square" rtlCol="0">
            <a:spAutoFit/>
          </a:bodyPr>
          <a:lstStyle/>
          <a:p>
            <a:pPr algn="ctr"/>
            <a:r>
              <a:rPr lang="en-US" dirty="0"/>
              <a:t>0</a:t>
            </a:r>
          </a:p>
        </p:txBody>
      </p:sp>
      <p:sp>
        <p:nvSpPr>
          <p:cNvPr id="13" name="TextBox 12">
            <a:extLst>
              <a:ext uri="{FF2B5EF4-FFF2-40B4-BE49-F238E27FC236}">
                <a16:creationId xmlns:a16="http://schemas.microsoft.com/office/drawing/2014/main" id="{505F023B-9AD8-074A-B19D-1D7265158704}"/>
              </a:ext>
            </a:extLst>
          </p:cNvPr>
          <p:cNvSpPr txBox="1"/>
          <p:nvPr/>
        </p:nvSpPr>
        <p:spPr>
          <a:xfrm>
            <a:off x="3733800" y="5177135"/>
            <a:ext cx="457200" cy="461665"/>
          </a:xfrm>
          <a:prstGeom prst="rect">
            <a:avLst/>
          </a:prstGeom>
          <a:noFill/>
        </p:spPr>
        <p:txBody>
          <a:bodyPr wrap="square" rtlCol="0">
            <a:spAutoFit/>
          </a:bodyPr>
          <a:lstStyle/>
          <a:p>
            <a:pPr algn="ctr"/>
            <a:r>
              <a:rPr lang="en-US" dirty="0"/>
              <a:t>0</a:t>
            </a:r>
          </a:p>
        </p:txBody>
      </p:sp>
      <p:sp>
        <p:nvSpPr>
          <p:cNvPr id="14" name="TextBox 13">
            <a:extLst>
              <a:ext uri="{FF2B5EF4-FFF2-40B4-BE49-F238E27FC236}">
                <a16:creationId xmlns:a16="http://schemas.microsoft.com/office/drawing/2014/main" id="{0B1B4924-D443-1B4D-9305-E6108B82F7B3}"/>
              </a:ext>
            </a:extLst>
          </p:cNvPr>
          <p:cNvSpPr txBox="1"/>
          <p:nvPr/>
        </p:nvSpPr>
        <p:spPr>
          <a:xfrm>
            <a:off x="2590800" y="5181600"/>
            <a:ext cx="457200" cy="461665"/>
          </a:xfrm>
          <a:prstGeom prst="rect">
            <a:avLst/>
          </a:prstGeom>
          <a:noFill/>
        </p:spPr>
        <p:txBody>
          <a:bodyPr wrap="square" rtlCol="0">
            <a:spAutoFit/>
          </a:bodyPr>
          <a:lstStyle/>
          <a:p>
            <a:pPr algn="ctr"/>
            <a:r>
              <a:rPr lang="en-US" dirty="0"/>
              <a:t>0</a:t>
            </a:r>
          </a:p>
        </p:txBody>
      </p:sp>
      <p:sp>
        <p:nvSpPr>
          <p:cNvPr id="15" name="TextBox 14">
            <a:extLst>
              <a:ext uri="{FF2B5EF4-FFF2-40B4-BE49-F238E27FC236}">
                <a16:creationId xmlns:a16="http://schemas.microsoft.com/office/drawing/2014/main" id="{FCAEC9B2-677F-404D-B15D-705E5AB25CF9}"/>
              </a:ext>
            </a:extLst>
          </p:cNvPr>
          <p:cNvSpPr txBox="1"/>
          <p:nvPr/>
        </p:nvSpPr>
        <p:spPr>
          <a:xfrm>
            <a:off x="3124200" y="5486400"/>
            <a:ext cx="457200" cy="461665"/>
          </a:xfrm>
          <a:prstGeom prst="rect">
            <a:avLst/>
          </a:prstGeom>
          <a:noFill/>
        </p:spPr>
        <p:txBody>
          <a:bodyPr wrap="square" rtlCol="0">
            <a:spAutoFit/>
          </a:bodyPr>
          <a:lstStyle/>
          <a:p>
            <a:pPr algn="ctr"/>
            <a:r>
              <a:rPr lang="en-US" dirty="0"/>
              <a:t>X</a:t>
            </a:r>
          </a:p>
        </p:txBody>
      </p:sp>
      <p:sp>
        <p:nvSpPr>
          <p:cNvPr id="49" name="Frame 48">
            <a:extLst>
              <a:ext uri="{FF2B5EF4-FFF2-40B4-BE49-F238E27FC236}">
                <a16:creationId xmlns:a16="http://schemas.microsoft.com/office/drawing/2014/main" id="{874811F4-FBEA-3042-9ADE-4C44DE9415DE}"/>
              </a:ext>
            </a:extLst>
          </p:cNvPr>
          <p:cNvSpPr/>
          <p:nvPr/>
        </p:nvSpPr>
        <p:spPr bwMode="auto">
          <a:xfrm>
            <a:off x="304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0" name="TextBox 49">
            <a:extLst>
              <a:ext uri="{FF2B5EF4-FFF2-40B4-BE49-F238E27FC236}">
                <a16:creationId xmlns:a16="http://schemas.microsoft.com/office/drawing/2014/main" id="{5145A038-6446-E348-AB32-1ADADAA68112}"/>
              </a:ext>
            </a:extLst>
          </p:cNvPr>
          <p:cNvSpPr txBox="1"/>
          <p:nvPr/>
        </p:nvSpPr>
        <p:spPr>
          <a:xfrm>
            <a:off x="533400" y="3048000"/>
            <a:ext cx="1447800" cy="461665"/>
          </a:xfrm>
          <a:prstGeom prst="rect">
            <a:avLst/>
          </a:prstGeom>
          <a:noFill/>
        </p:spPr>
        <p:txBody>
          <a:bodyPr wrap="square" rtlCol="0">
            <a:spAutoFit/>
          </a:bodyPr>
          <a:lstStyle/>
          <a:p>
            <a:pPr algn="ctr"/>
            <a:r>
              <a:rPr lang="en-US" dirty="0"/>
              <a:t>Y1</a:t>
            </a:r>
          </a:p>
        </p:txBody>
      </p:sp>
      <p:sp>
        <p:nvSpPr>
          <p:cNvPr id="51" name="TextBox 50">
            <a:extLst>
              <a:ext uri="{FF2B5EF4-FFF2-40B4-BE49-F238E27FC236}">
                <a16:creationId xmlns:a16="http://schemas.microsoft.com/office/drawing/2014/main" id="{B2D964C2-02F9-514C-8632-95E101A10DF0}"/>
              </a:ext>
            </a:extLst>
          </p:cNvPr>
          <p:cNvSpPr txBox="1"/>
          <p:nvPr/>
        </p:nvSpPr>
        <p:spPr>
          <a:xfrm>
            <a:off x="1295400" y="3424535"/>
            <a:ext cx="838200" cy="461665"/>
          </a:xfrm>
          <a:prstGeom prst="rect">
            <a:avLst/>
          </a:prstGeom>
          <a:noFill/>
        </p:spPr>
        <p:txBody>
          <a:bodyPr wrap="square" rtlCol="0">
            <a:spAutoFit/>
          </a:bodyPr>
          <a:lstStyle/>
          <a:p>
            <a:pPr algn="ctr"/>
            <a:r>
              <a:rPr lang="en-US" dirty="0"/>
              <a:t>q1,R</a:t>
            </a:r>
          </a:p>
        </p:txBody>
      </p:sp>
      <p:sp>
        <p:nvSpPr>
          <p:cNvPr id="52" name="TextBox 51">
            <a:extLst>
              <a:ext uri="{FF2B5EF4-FFF2-40B4-BE49-F238E27FC236}">
                <a16:creationId xmlns:a16="http://schemas.microsoft.com/office/drawing/2014/main" id="{F6CB391C-3894-8748-B0B1-E58FA7090494}"/>
              </a:ext>
            </a:extLst>
          </p:cNvPr>
          <p:cNvSpPr txBox="1"/>
          <p:nvPr/>
        </p:nvSpPr>
        <p:spPr>
          <a:xfrm>
            <a:off x="457200" y="3429000"/>
            <a:ext cx="838200" cy="461665"/>
          </a:xfrm>
          <a:prstGeom prst="rect">
            <a:avLst/>
          </a:prstGeom>
          <a:noFill/>
        </p:spPr>
        <p:txBody>
          <a:bodyPr wrap="square" rtlCol="0">
            <a:spAutoFit/>
          </a:bodyPr>
          <a:lstStyle/>
          <a:p>
            <a:r>
              <a:rPr lang="en-US" dirty="0"/>
              <a:t>Y</a:t>
            </a:r>
          </a:p>
        </p:txBody>
      </p:sp>
      <p:sp>
        <p:nvSpPr>
          <p:cNvPr id="53" name="TextBox 52">
            <a:extLst>
              <a:ext uri="{FF2B5EF4-FFF2-40B4-BE49-F238E27FC236}">
                <a16:creationId xmlns:a16="http://schemas.microsoft.com/office/drawing/2014/main" id="{3AD10D5C-DC4F-064C-ADDB-0BC816DB2357}"/>
              </a:ext>
            </a:extLst>
          </p:cNvPr>
          <p:cNvSpPr txBox="1"/>
          <p:nvPr/>
        </p:nvSpPr>
        <p:spPr>
          <a:xfrm>
            <a:off x="533400" y="37338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54" name="Frame 53">
            <a:extLst>
              <a:ext uri="{FF2B5EF4-FFF2-40B4-BE49-F238E27FC236}">
                <a16:creationId xmlns:a16="http://schemas.microsoft.com/office/drawing/2014/main" id="{A375476F-1E0C-5A4C-8F2C-366016C5DD01}"/>
              </a:ext>
            </a:extLst>
          </p:cNvPr>
          <p:cNvSpPr/>
          <p:nvPr/>
        </p:nvSpPr>
        <p:spPr bwMode="auto">
          <a:xfrm>
            <a:off x="24384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5" name="TextBox 54">
            <a:extLst>
              <a:ext uri="{FF2B5EF4-FFF2-40B4-BE49-F238E27FC236}">
                <a16:creationId xmlns:a16="http://schemas.microsoft.com/office/drawing/2014/main" id="{8FE93B26-AB8C-254D-B3BD-E486F0859F87}"/>
              </a:ext>
            </a:extLst>
          </p:cNvPr>
          <p:cNvSpPr txBox="1"/>
          <p:nvPr/>
        </p:nvSpPr>
        <p:spPr>
          <a:xfrm>
            <a:off x="2819400" y="3048000"/>
            <a:ext cx="1066800" cy="461665"/>
          </a:xfrm>
          <a:prstGeom prst="rect">
            <a:avLst/>
          </a:prstGeom>
          <a:noFill/>
        </p:spPr>
        <p:txBody>
          <a:bodyPr wrap="square" rtlCol="0">
            <a:spAutoFit/>
          </a:bodyPr>
          <a:lstStyle/>
          <a:p>
            <a:pPr algn="ctr"/>
            <a:r>
              <a:rPr lang="en-US" dirty="0"/>
              <a:t>q1,0</a:t>
            </a:r>
          </a:p>
        </p:txBody>
      </p:sp>
      <p:sp>
        <p:nvSpPr>
          <p:cNvPr id="56" name="TextBox 55">
            <a:extLst>
              <a:ext uri="{FF2B5EF4-FFF2-40B4-BE49-F238E27FC236}">
                <a16:creationId xmlns:a16="http://schemas.microsoft.com/office/drawing/2014/main" id="{2EEA05D1-7450-4445-837E-BCABFA5EBE25}"/>
              </a:ext>
            </a:extLst>
          </p:cNvPr>
          <p:cNvSpPr txBox="1"/>
          <p:nvPr/>
        </p:nvSpPr>
        <p:spPr>
          <a:xfrm>
            <a:off x="3733800" y="3424535"/>
            <a:ext cx="457200" cy="461665"/>
          </a:xfrm>
          <a:prstGeom prst="rect">
            <a:avLst/>
          </a:prstGeom>
          <a:noFill/>
        </p:spPr>
        <p:txBody>
          <a:bodyPr wrap="square" rtlCol="0">
            <a:spAutoFit/>
          </a:bodyPr>
          <a:lstStyle/>
          <a:p>
            <a:pPr algn="ctr"/>
            <a:r>
              <a:rPr lang="en-US" dirty="0"/>
              <a:t>*</a:t>
            </a:r>
          </a:p>
        </p:txBody>
      </p:sp>
      <p:sp>
        <p:nvSpPr>
          <p:cNvPr id="58" name="TextBox 57">
            <a:extLst>
              <a:ext uri="{FF2B5EF4-FFF2-40B4-BE49-F238E27FC236}">
                <a16:creationId xmlns:a16="http://schemas.microsoft.com/office/drawing/2014/main" id="{0AC61F8C-CF47-B540-A41B-53364EEBFEC2}"/>
              </a:ext>
            </a:extLst>
          </p:cNvPr>
          <p:cNvSpPr txBox="1"/>
          <p:nvPr/>
        </p:nvSpPr>
        <p:spPr>
          <a:xfrm>
            <a:off x="3124200" y="3733800"/>
            <a:ext cx="457200" cy="461665"/>
          </a:xfrm>
          <a:prstGeom prst="rect">
            <a:avLst/>
          </a:prstGeom>
          <a:noFill/>
        </p:spPr>
        <p:txBody>
          <a:bodyPr wrap="square" rtlCol="0">
            <a:spAutoFit/>
          </a:bodyPr>
          <a:lstStyle/>
          <a:p>
            <a:pPr algn="ctr"/>
            <a:r>
              <a:rPr lang="en-US" dirty="0"/>
              <a:t>0</a:t>
            </a:r>
          </a:p>
        </p:txBody>
      </p:sp>
      <p:sp>
        <p:nvSpPr>
          <p:cNvPr id="59" name="Frame 58">
            <a:extLst>
              <a:ext uri="{FF2B5EF4-FFF2-40B4-BE49-F238E27FC236}">
                <a16:creationId xmlns:a16="http://schemas.microsoft.com/office/drawing/2014/main" id="{FF7D6DB9-08BB-A445-B2C4-9E53964EFC7E}"/>
              </a:ext>
            </a:extLst>
          </p:cNvPr>
          <p:cNvSpPr/>
          <p:nvPr/>
        </p:nvSpPr>
        <p:spPr bwMode="auto">
          <a:xfrm>
            <a:off x="69342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0" name="TextBox 59">
            <a:extLst>
              <a:ext uri="{FF2B5EF4-FFF2-40B4-BE49-F238E27FC236}">
                <a16:creationId xmlns:a16="http://schemas.microsoft.com/office/drawing/2014/main" id="{4BBFA242-2446-7F48-8203-AC2474E0CBD8}"/>
              </a:ext>
            </a:extLst>
          </p:cNvPr>
          <p:cNvSpPr txBox="1"/>
          <p:nvPr/>
        </p:nvSpPr>
        <p:spPr>
          <a:xfrm>
            <a:off x="7620000" y="3048000"/>
            <a:ext cx="457200" cy="461665"/>
          </a:xfrm>
          <a:prstGeom prst="rect">
            <a:avLst/>
          </a:prstGeom>
          <a:noFill/>
        </p:spPr>
        <p:txBody>
          <a:bodyPr wrap="square" rtlCol="0">
            <a:spAutoFit/>
          </a:bodyPr>
          <a:lstStyle/>
          <a:p>
            <a:pPr algn="ctr"/>
            <a:r>
              <a:rPr lang="en-US" dirty="0"/>
              <a:t>0</a:t>
            </a:r>
          </a:p>
        </p:txBody>
      </p:sp>
      <p:sp>
        <p:nvSpPr>
          <p:cNvPr id="61" name="TextBox 60">
            <a:extLst>
              <a:ext uri="{FF2B5EF4-FFF2-40B4-BE49-F238E27FC236}">
                <a16:creationId xmlns:a16="http://schemas.microsoft.com/office/drawing/2014/main" id="{88D5F23F-6643-744A-908A-65DCE834AEFA}"/>
              </a:ext>
            </a:extLst>
          </p:cNvPr>
          <p:cNvSpPr txBox="1"/>
          <p:nvPr/>
        </p:nvSpPr>
        <p:spPr>
          <a:xfrm>
            <a:off x="8229600" y="3424535"/>
            <a:ext cx="457200" cy="461665"/>
          </a:xfrm>
          <a:prstGeom prst="rect">
            <a:avLst/>
          </a:prstGeom>
          <a:noFill/>
        </p:spPr>
        <p:txBody>
          <a:bodyPr wrap="square" rtlCol="0">
            <a:spAutoFit/>
          </a:bodyPr>
          <a:lstStyle/>
          <a:p>
            <a:pPr algn="ctr"/>
            <a:r>
              <a:rPr lang="en-US" dirty="0"/>
              <a:t>*</a:t>
            </a:r>
          </a:p>
        </p:txBody>
      </p:sp>
      <p:sp>
        <p:nvSpPr>
          <p:cNvPr id="62" name="TextBox 61">
            <a:extLst>
              <a:ext uri="{FF2B5EF4-FFF2-40B4-BE49-F238E27FC236}">
                <a16:creationId xmlns:a16="http://schemas.microsoft.com/office/drawing/2014/main" id="{1BED765D-9EA6-0B4E-9120-38B535ED7E38}"/>
              </a:ext>
            </a:extLst>
          </p:cNvPr>
          <p:cNvSpPr txBox="1"/>
          <p:nvPr/>
        </p:nvSpPr>
        <p:spPr>
          <a:xfrm>
            <a:off x="7086600" y="3429000"/>
            <a:ext cx="457200" cy="461665"/>
          </a:xfrm>
          <a:prstGeom prst="rect">
            <a:avLst/>
          </a:prstGeom>
          <a:noFill/>
        </p:spPr>
        <p:txBody>
          <a:bodyPr wrap="square" rtlCol="0">
            <a:spAutoFit/>
          </a:bodyPr>
          <a:lstStyle/>
          <a:p>
            <a:pPr algn="ctr"/>
            <a:r>
              <a:rPr lang="en-US" dirty="0"/>
              <a:t>*</a:t>
            </a:r>
          </a:p>
        </p:txBody>
      </p:sp>
      <p:sp>
        <p:nvSpPr>
          <p:cNvPr id="63" name="TextBox 62">
            <a:extLst>
              <a:ext uri="{FF2B5EF4-FFF2-40B4-BE49-F238E27FC236}">
                <a16:creationId xmlns:a16="http://schemas.microsoft.com/office/drawing/2014/main" id="{E85D07E8-9665-F740-B3FB-3137B159051B}"/>
              </a:ext>
            </a:extLst>
          </p:cNvPr>
          <p:cNvSpPr txBox="1"/>
          <p:nvPr/>
        </p:nvSpPr>
        <p:spPr>
          <a:xfrm>
            <a:off x="7620000" y="3733800"/>
            <a:ext cx="457200" cy="461665"/>
          </a:xfrm>
          <a:prstGeom prst="rect">
            <a:avLst/>
          </a:prstGeom>
          <a:noFill/>
        </p:spPr>
        <p:txBody>
          <a:bodyPr wrap="square" rtlCol="0">
            <a:spAutoFit/>
          </a:bodyPr>
          <a:lstStyle/>
          <a:p>
            <a:pPr algn="ctr"/>
            <a:r>
              <a:rPr lang="en-US" dirty="0"/>
              <a:t>0</a:t>
            </a:r>
          </a:p>
        </p:txBody>
      </p:sp>
      <p:sp>
        <p:nvSpPr>
          <p:cNvPr id="64" name="TextBox 63">
            <a:extLst>
              <a:ext uri="{FF2B5EF4-FFF2-40B4-BE49-F238E27FC236}">
                <a16:creationId xmlns:a16="http://schemas.microsoft.com/office/drawing/2014/main" id="{F7D40AA3-CD3B-5E40-B2FE-8F0A86F05872}"/>
              </a:ext>
            </a:extLst>
          </p:cNvPr>
          <p:cNvSpPr txBox="1"/>
          <p:nvPr/>
        </p:nvSpPr>
        <p:spPr>
          <a:xfrm>
            <a:off x="6400800" y="3429000"/>
            <a:ext cx="838200" cy="461665"/>
          </a:xfrm>
          <a:prstGeom prst="rect">
            <a:avLst/>
          </a:prstGeom>
          <a:noFill/>
        </p:spPr>
        <p:txBody>
          <a:bodyPr wrap="square" rtlCol="0">
            <a:spAutoFit/>
          </a:bodyPr>
          <a:lstStyle/>
          <a:p>
            <a:r>
              <a:rPr lang="en-US" dirty="0"/>
              <a:t>…</a:t>
            </a:r>
          </a:p>
        </p:txBody>
      </p:sp>
      <p:sp>
        <p:nvSpPr>
          <p:cNvPr id="65" name="TextBox 64">
            <a:extLst>
              <a:ext uri="{FF2B5EF4-FFF2-40B4-BE49-F238E27FC236}">
                <a16:creationId xmlns:a16="http://schemas.microsoft.com/office/drawing/2014/main" id="{0577699A-3F83-A64B-B247-366375618FAD}"/>
              </a:ext>
            </a:extLst>
          </p:cNvPr>
          <p:cNvSpPr txBox="1"/>
          <p:nvPr/>
        </p:nvSpPr>
        <p:spPr>
          <a:xfrm>
            <a:off x="2514600" y="3429000"/>
            <a:ext cx="838200" cy="461665"/>
          </a:xfrm>
          <a:prstGeom prst="rect">
            <a:avLst/>
          </a:prstGeom>
          <a:noFill/>
        </p:spPr>
        <p:txBody>
          <a:bodyPr wrap="square" rtlCol="0">
            <a:spAutoFit/>
          </a:bodyPr>
          <a:lstStyle/>
          <a:p>
            <a:pPr algn="ctr"/>
            <a:r>
              <a:rPr lang="en-US" dirty="0"/>
              <a:t>q1,R</a:t>
            </a:r>
          </a:p>
        </p:txBody>
      </p:sp>
      <p:sp>
        <p:nvSpPr>
          <p:cNvPr id="66" name="Frame 65">
            <a:extLst>
              <a:ext uri="{FF2B5EF4-FFF2-40B4-BE49-F238E27FC236}">
                <a16:creationId xmlns:a16="http://schemas.microsoft.com/office/drawing/2014/main" id="{AF1B092C-EB53-F649-A0B6-72BFA556A382}"/>
              </a:ext>
            </a:extLst>
          </p:cNvPr>
          <p:cNvSpPr/>
          <p:nvPr/>
        </p:nvSpPr>
        <p:spPr bwMode="auto">
          <a:xfrm>
            <a:off x="4495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7" name="TextBox 66">
            <a:extLst>
              <a:ext uri="{FF2B5EF4-FFF2-40B4-BE49-F238E27FC236}">
                <a16:creationId xmlns:a16="http://schemas.microsoft.com/office/drawing/2014/main" id="{86179832-0AFF-EE41-B303-290ABA57199B}"/>
              </a:ext>
            </a:extLst>
          </p:cNvPr>
          <p:cNvSpPr txBox="1"/>
          <p:nvPr/>
        </p:nvSpPr>
        <p:spPr>
          <a:xfrm>
            <a:off x="5181600" y="3048000"/>
            <a:ext cx="457200" cy="461665"/>
          </a:xfrm>
          <a:prstGeom prst="rect">
            <a:avLst/>
          </a:prstGeom>
          <a:noFill/>
        </p:spPr>
        <p:txBody>
          <a:bodyPr wrap="square" rtlCol="0">
            <a:spAutoFit/>
          </a:bodyPr>
          <a:lstStyle/>
          <a:p>
            <a:pPr algn="ctr"/>
            <a:r>
              <a:rPr lang="en-US" dirty="0"/>
              <a:t>0</a:t>
            </a:r>
          </a:p>
        </p:txBody>
      </p:sp>
      <p:sp>
        <p:nvSpPr>
          <p:cNvPr id="68" name="TextBox 67">
            <a:extLst>
              <a:ext uri="{FF2B5EF4-FFF2-40B4-BE49-F238E27FC236}">
                <a16:creationId xmlns:a16="http://schemas.microsoft.com/office/drawing/2014/main" id="{FDA35AFC-AA10-3644-85B2-B9BF89C0EDA7}"/>
              </a:ext>
            </a:extLst>
          </p:cNvPr>
          <p:cNvSpPr txBox="1"/>
          <p:nvPr/>
        </p:nvSpPr>
        <p:spPr>
          <a:xfrm>
            <a:off x="5791200" y="3424535"/>
            <a:ext cx="457200" cy="461665"/>
          </a:xfrm>
          <a:prstGeom prst="rect">
            <a:avLst/>
          </a:prstGeom>
          <a:noFill/>
        </p:spPr>
        <p:txBody>
          <a:bodyPr wrap="square" rtlCol="0">
            <a:spAutoFit/>
          </a:bodyPr>
          <a:lstStyle/>
          <a:p>
            <a:pPr algn="ctr"/>
            <a:r>
              <a:rPr lang="en-US" dirty="0"/>
              <a:t>*</a:t>
            </a:r>
          </a:p>
        </p:txBody>
      </p:sp>
      <p:sp>
        <p:nvSpPr>
          <p:cNvPr id="69" name="TextBox 68">
            <a:extLst>
              <a:ext uri="{FF2B5EF4-FFF2-40B4-BE49-F238E27FC236}">
                <a16:creationId xmlns:a16="http://schemas.microsoft.com/office/drawing/2014/main" id="{B3ACD314-6129-E843-8E2E-196DFBA1B8DD}"/>
              </a:ext>
            </a:extLst>
          </p:cNvPr>
          <p:cNvSpPr txBox="1"/>
          <p:nvPr/>
        </p:nvSpPr>
        <p:spPr>
          <a:xfrm>
            <a:off x="4648200" y="3429000"/>
            <a:ext cx="457200" cy="461665"/>
          </a:xfrm>
          <a:prstGeom prst="rect">
            <a:avLst/>
          </a:prstGeom>
          <a:noFill/>
        </p:spPr>
        <p:txBody>
          <a:bodyPr wrap="square" rtlCol="0">
            <a:spAutoFit/>
          </a:bodyPr>
          <a:lstStyle/>
          <a:p>
            <a:pPr algn="ctr"/>
            <a:r>
              <a:rPr lang="en-US" dirty="0"/>
              <a:t>*</a:t>
            </a:r>
          </a:p>
        </p:txBody>
      </p:sp>
      <p:sp>
        <p:nvSpPr>
          <p:cNvPr id="70" name="TextBox 69">
            <a:extLst>
              <a:ext uri="{FF2B5EF4-FFF2-40B4-BE49-F238E27FC236}">
                <a16:creationId xmlns:a16="http://schemas.microsoft.com/office/drawing/2014/main" id="{679B7C0D-B3BE-4E43-8E72-323CC9E512AD}"/>
              </a:ext>
            </a:extLst>
          </p:cNvPr>
          <p:cNvSpPr txBox="1"/>
          <p:nvPr/>
        </p:nvSpPr>
        <p:spPr>
          <a:xfrm>
            <a:off x="5181600" y="3733800"/>
            <a:ext cx="457200" cy="461665"/>
          </a:xfrm>
          <a:prstGeom prst="rect">
            <a:avLst/>
          </a:prstGeom>
          <a:noFill/>
        </p:spPr>
        <p:txBody>
          <a:bodyPr wrap="square" rtlCol="0">
            <a:spAutoFit/>
          </a:bodyPr>
          <a:lstStyle/>
          <a:p>
            <a:pPr algn="ctr"/>
            <a:r>
              <a:rPr lang="en-US" dirty="0"/>
              <a:t>0</a:t>
            </a:r>
          </a:p>
        </p:txBody>
      </p:sp>
      <p:sp>
        <p:nvSpPr>
          <p:cNvPr id="71" name="Frame 70">
            <a:extLst>
              <a:ext uri="{FF2B5EF4-FFF2-40B4-BE49-F238E27FC236}">
                <a16:creationId xmlns:a16="http://schemas.microsoft.com/office/drawing/2014/main" id="{DC6E4F4A-4459-A24B-8FC3-D49F2752D63F}"/>
              </a:ext>
            </a:extLst>
          </p:cNvPr>
          <p:cNvSpPr/>
          <p:nvPr/>
        </p:nvSpPr>
        <p:spPr bwMode="auto">
          <a:xfrm>
            <a:off x="69342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2" name="TextBox 71">
            <a:extLst>
              <a:ext uri="{FF2B5EF4-FFF2-40B4-BE49-F238E27FC236}">
                <a16:creationId xmlns:a16="http://schemas.microsoft.com/office/drawing/2014/main" id="{9C7CBD34-D977-6B44-AB54-E55A8D860147}"/>
              </a:ext>
            </a:extLst>
          </p:cNvPr>
          <p:cNvSpPr txBox="1"/>
          <p:nvPr/>
        </p:nvSpPr>
        <p:spPr>
          <a:xfrm>
            <a:off x="7620000" y="4800600"/>
            <a:ext cx="457200" cy="461665"/>
          </a:xfrm>
          <a:prstGeom prst="rect">
            <a:avLst/>
          </a:prstGeom>
          <a:noFill/>
        </p:spPr>
        <p:txBody>
          <a:bodyPr wrap="square" rtlCol="0">
            <a:spAutoFit/>
          </a:bodyPr>
          <a:lstStyle/>
          <a:p>
            <a:pPr algn="ctr"/>
            <a:r>
              <a:rPr lang="en-US" dirty="0"/>
              <a:t>0</a:t>
            </a:r>
          </a:p>
        </p:txBody>
      </p:sp>
      <p:sp>
        <p:nvSpPr>
          <p:cNvPr id="73" name="TextBox 72">
            <a:extLst>
              <a:ext uri="{FF2B5EF4-FFF2-40B4-BE49-F238E27FC236}">
                <a16:creationId xmlns:a16="http://schemas.microsoft.com/office/drawing/2014/main" id="{07E4E6E1-0460-2C4A-B633-7EB37D3F50F2}"/>
              </a:ext>
            </a:extLst>
          </p:cNvPr>
          <p:cNvSpPr txBox="1"/>
          <p:nvPr/>
        </p:nvSpPr>
        <p:spPr>
          <a:xfrm>
            <a:off x="8229600" y="5177135"/>
            <a:ext cx="457200" cy="461665"/>
          </a:xfrm>
          <a:prstGeom prst="rect">
            <a:avLst/>
          </a:prstGeom>
          <a:noFill/>
        </p:spPr>
        <p:txBody>
          <a:bodyPr wrap="square" rtlCol="0">
            <a:spAutoFit/>
          </a:bodyPr>
          <a:lstStyle/>
          <a:p>
            <a:pPr algn="ctr"/>
            <a:r>
              <a:rPr lang="en-US" dirty="0"/>
              <a:t>0</a:t>
            </a:r>
          </a:p>
        </p:txBody>
      </p:sp>
      <p:sp>
        <p:nvSpPr>
          <p:cNvPr id="74" name="TextBox 73">
            <a:extLst>
              <a:ext uri="{FF2B5EF4-FFF2-40B4-BE49-F238E27FC236}">
                <a16:creationId xmlns:a16="http://schemas.microsoft.com/office/drawing/2014/main" id="{E472FF3F-ED9D-964F-BA9D-62452716A3D9}"/>
              </a:ext>
            </a:extLst>
          </p:cNvPr>
          <p:cNvSpPr txBox="1"/>
          <p:nvPr/>
        </p:nvSpPr>
        <p:spPr>
          <a:xfrm>
            <a:off x="7086600" y="5181600"/>
            <a:ext cx="457200" cy="461665"/>
          </a:xfrm>
          <a:prstGeom prst="rect">
            <a:avLst/>
          </a:prstGeom>
          <a:noFill/>
        </p:spPr>
        <p:txBody>
          <a:bodyPr wrap="square" rtlCol="0">
            <a:spAutoFit/>
          </a:bodyPr>
          <a:lstStyle/>
          <a:p>
            <a:pPr algn="ctr"/>
            <a:r>
              <a:rPr lang="en-US" dirty="0"/>
              <a:t>0</a:t>
            </a:r>
          </a:p>
        </p:txBody>
      </p:sp>
      <p:sp>
        <p:nvSpPr>
          <p:cNvPr id="75" name="TextBox 74">
            <a:extLst>
              <a:ext uri="{FF2B5EF4-FFF2-40B4-BE49-F238E27FC236}">
                <a16:creationId xmlns:a16="http://schemas.microsoft.com/office/drawing/2014/main" id="{B0699B7D-8895-4046-A0D3-11F3FF52F3E8}"/>
              </a:ext>
            </a:extLst>
          </p:cNvPr>
          <p:cNvSpPr txBox="1"/>
          <p:nvPr/>
        </p:nvSpPr>
        <p:spPr>
          <a:xfrm>
            <a:off x="7620000" y="5486400"/>
            <a:ext cx="457200" cy="461665"/>
          </a:xfrm>
          <a:prstGeom prst="rect">
            <a:avLst/>
          </a:prstGeom>
          <a:noFill/>
        </p:spPr>
        <p:txBody>
          <a:bodyPr wrap="square" rtlCol="0">
            <a:spAutoFit/>
          </a:bodyPr>
          <a:lstStyle/>
          <a:p>
            <a:pPr algn="ctr"/>
            <a:r>
              <a:rPr lang="en-US" dirty="0"/>
              <a:t>X</a:t>
            </a:r>
          </a:p>
        </p:txBody>
      </p:sp>
      <p:sp>
        <p:nvSpPr>
          <p:cNvPr id="76" name="TextBox 75">
            <a:extLst>
              <a:ext uri="{FF2B5EF4-FFF2-40B4-BE49-F238E27FC236}">
                <a16:creationId xmlns:a16="http://schemas.microsoft.com/office/drawing/2014/main" id="{432F0566-F723-ED43-BBC3-1B65627C17E1}"/>
              </a:ext>
            </a:extLst>
          </p:cNvPr>
          <p:cNvSpPr txBox="1"/>
          <p:nvPr/>
        </p:nvSpPr>
        <p:spPr>
          <a:xfrm>
            <a:off x="6400800" y="5181600"/>
            <a:ext cx="838200" cy="461665"/>
          </a:xfrm>
          <a:prstGeom prst="rect">
            <a:avLst/>
          </a:prstGeom>
          <a:noFill/>
        </p:spPr>
        <p:txBody>
          <a:bodyPr wrap="square" rtlCol="0">
            <a:spAutoFit/>
          </a:bodyPr>
          <a:lstStyle/>
          <a:p>
            <a:r>
              <a:rPr lang="en-US" dirty="0"/>
              <a:t>…</a:t>
            </a:r>
          </a:p>
        </p:txBody>
      </p:sp>
      <p:sp>
        <p:nvSpPr>
          <p:cNvPr id="77" name="Frame 76">
            <a:extLst>
              <a:ext uri="{FF2B5EF4-FFF2-40B4-BE49-F238E27FC236}">
                <a16:creationId xmlns:a16="http://schemas.microsoft.com/office/drawing/2014/main" id="{310033E6-FC60-1F4E-A525-632469002D69}"/>
              </a:ext>
            </a:extLst>
          </p:cNvPr>
          <p:cNvSpPr/>
          <p:nvPr/>
        </p:nvSpPr>
        <p:spPr bwMode="auto">
          <a:xfrm>
            <a:off x="4495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8" name="TextBox 77">
            <a:extLst>
              <a:ext uri="{FF2B5EF4-FFF2-40B4-BE49-F238E27FC236}">
                <a16:creationId xmlns:a16="http://schemas.microsoft.com/office/drawing/2014/main" id="{1AE4EE8E-F55B-FD45-847A-685419F42CF0}"/>
              </a:ext>
            </a:extLst>
          </p:cNvPr>
          <p:cNvSpPr txBox="1"/>
          <p:nvPr/>
        </p:nvSpPr>
        <p:spPr>
          <a:xfrm>
            <a:off x="5181600" y="4800600"/>
            <a:ext cx="457200" cy="461665"/>
          </a:xfrm>
          <a:prstGeom prst="rect">
            <a:avLst/>
          </a:prstGeom>
          <a:noFill/>
        </p:spPr>
        <p:txBody>
          <a:bodyPr wrap="square" rtlCol="0">
            <a:spAutoFit/>
          </a:bodyPr>
          <a:lstStyle/>
          <a:p>
            <a:pPr algn="ctr"/>
            <a:r>
              <a:rPr lang="en-US" dirty="0"/>
              <a:t>0</a:t>
            </a:r>
          </a:p>
        </p:txBody>
      </p:sp>
      <p:sp>
        <p:nvSpPr>
          <p:cNvPr id="79" name="TextBox 78">
            <a:extLst>
              <a:ext uri="{FF2B5EF4-FFF2-40B4-BE49-F238E27FC236}">
                <a16:creationId xmlns:a16="http://schemas.microsoft.com/office/drawing/2014/main" id="{95180379-5DE5-5647-89A1-B4EF5B26A907}"/>
              </a:ext>
            </a:extLst>
          </p:cNvPr>
          <p:cNvSpPr txBox="1"/>
          <p:nvPr/>
        </p:nvSpPr>
        <p:spPr>
          <a:xfrm>
            <a:off x="5791200" y="5177135"/>
            <a:ext cx="457200" cy="461665"/>
          </a:xfrm>
          <a:prstGeom prst="rect">
            <a:avLst/>
          </a:prstGeom>
          <a:noFill/>
        </p:spPr>
        <p:txBody>
          <a:bodyPr wrap="square" rtlCol="0">
            <a:spAutoFit/>
          </a:bodyPr>
          <a:lstStyle/>
          <a:p>
            <a:pPr algn="ctr"/>
            <a:r>
              <a:rPr lang="en-US" dirty="0"/>
              <a:t>0</a:t>
            </a:r>
          </a:p>
        </p:txBody>
      </p:sp>
      <p:sp>
        <p:nvSpPr>
          <p:cNvPr id="80" name="TextBox 79">
            <a:extLst>
              <a:ext uri="{FF2B5EF4-FFF2-40B4-BE49-F238E27FC236}">
                <a16:creationId xmlns:a16="http://schemas.microsoft.com/office/drawing/2014/main" id="{6BC55D86-419C-924E-B2AC-353231021133}"/>
              </a:ext>
            </a:extLst>
          </p:cNvPr>
          <p:cNvSpPr txBox="1"/>
          <p:nvPr/>
        </p:nvSpPr>
        <p:spPr>
          <a:xfrm>
            <a:off x="4648200" y="5181600"/>
            <a:ext cx="457200" cy="461665"/>
          </a:xfrm>
          <a:prstGeom prst="rect">
            <a:avLst/>
          </a:prstGeom>
          <a:noFill/>
        </p:spPr>
        <p:txBody>
          <a:bodyPr wrap="square" rtlCol="0">
            <a:spAutoFit/>
          </a:bodyPr>
          <a:lstStyle/>
          <a:p>
            <a:pPr algn="ctr"/>
            <a:r>
              <a:rPr lang="en-US" dirty="0"/>
              <a:t>0</a:t>
            </a:r>
          </a:p>
        </p:txBody>
      </p:sp>
      <p:sp>
        <p:nvSpPr>
          <p:cNvPr id="81" name="TextBox 80">
            <a:extLst>
              <a:ext uri="{FF2B5EF4-FFF2-40B4-BE49-F238E27FC236}">
                <a16:creationId xmlns:a16="http://schemas.microsoft.com/office/drawing/2014/main" id="{C7D374AE-DA08-824E-8639-780AE41ADFB7}"/>
              </a:ext>
            </a:extLst>
          </p:cNvPr>
          <p:cNvSpPr txBox="1"/>
          <p:nvPr/>
        </p:nvSpPr>
        <p:spPr>
          <a:xfrm>
            <a:off x="5181600" y="5486400"/>
            <a:ext cx="457200" cy="461665"/>
          </a:xfrm>
          <a:prstGeom prst="rect">
            <a:avLst/>
          </a:prstGeom>
          <a:noFill/>
        </p:spPr>
        <p:txBody>
          <a:bodyPr wrap="square" rtlCol="0">
            <a:spAutoFit/>
          </a:bodyPr>
          <a:lstStyle/>
          <a:p>
            <a:pPr algn="ctr"/>
            <a:r>
              <a:rPr lang="en-US" dirty="0"/>
              <a:t>X</a:t>
            </a:r>
          </a:p>
        </p:txBody>
      </p:sp>
      <p:sp>
        <p:nvSpPr>
          <p:cNvPr id="82" name="Frame 81">
            <a:extLst>
              <a:ext uri="{FF2B5EF4-FFF2-40B4-BE49-F238E27FC236}">
                <a16:creationId xmlns:a16="http://schemas.microsoft.com/office/drawing/2014/main" id="{51A6F291-A0DE-A84A-B98F-7FA1A34DAD5D}"/>
              </a:ext>
            </a:extLst>
          </p:cNvPr>
          <p:cNvSpPr/>
          <p:nvPr/>
        </p:nvSpPr>
        <p:spPr bwMode="auto">
          <a:xfrm>
            <a:off x="304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3" name="TextBox 82">
            <a:extLst>
              <a:ext uri="{FF2B5EF4-FFF2-40B4-BE49-F238E27FC236}">
                <a16:creationId xmlns:a16="http://schemas.microsoft.com/office/drawing/2014/main" id="{BF8946F3-F218-BC4D-9A6E-5BF77B357096}"/>
              </a:ext>
            </a:extLst>
          </p:cNvPr>
          <p:cNvSpPr txBox="1"/>
          <p:nvPr/>
        </p:nvSpPr>
        <p:spPr>
          <a:xfrm>
            <a:off x="533400" y="1371600"/>
            <a:ext cx="1447800" cy="461665"/>
          </a:xfrm>
          <a:prstGeom prst="rect">
            <a:avLst/>
          </a:prstGeom>
          <a:noFill/>
        </p:spPr>
        <p:txBody>
          <a:bodyPr wrap="square" rtlCol="0">
            <a:spAutoFit/>
          </a:bodyPr>
          <a:lstStyle/>
          <a:p>
            <a:pPr algn="ctr"/>
            <a:r>
              <a:rPr lang="en-US" dirty="0"/>
              <a:t>q2,Y1</a:t>
            </a:r>
          </a:p>
        </p:txBody>
      </p:sp>
      <p:sp>
        <p:nvSpPr>
          <p:cNvPr id="84" name="TextBox 83">
            <a:extLst>
              <a:ext uri="{FF2B5EF4-FFF2-40B4-BE49-F238E27FC236}">
                <a16:creationId xmlns:a16="http://schemas.microsoft.com/office/drawing/2014/main" id="{DEBC8AE4-8E5F-784F-BB88-62921534A9C0}"/>
              </a:ext>
            </a:extLst>
          </p:cNvPr>
          <p:cNvSpPr txBox="1"/>
          <p:nvPr/>
        </p:nvSpPr>
        <p:spPr>
          <a:xfrm>
            <a:off x="1295400" y="1748135"/>
            <a:ext cx="838200" cy="461665"/>
          </a:xfrm>
          <a:prstGeom prst="rect">
            <a:avLst/>
          </a:prstGeom>
          <a:noFill/>
        </p:spPr>
        <p:txBody>
          <a:bodyPr wrap="square" rtlCol="0">
            <a:spAutoFit/>
          </a:bodyPr>
          <a:lstStyle/>
          <a:p>
            <a:pPr algn="ctr"/>
            <a:r>
              <a:rPr lang="en-US" dirty="0"/>
              <a:t>q2,L</a:t>
            </a:r>
          </a:p>
        </p:txBody>
      </p:sp>
      <p:sp>
        <p:nvSpPr>
          <p:cNvPr id="85" name="TextBox 84">
            <a:extLst>
              <a:ext uri="{FF2B5EF4-FFF2-40B4-BE49-F238E27FC236}">
                <a16:creationId xmlns:a16="http://schemas.microsoft.com/office/drawing/2014/main" id="{B8BC5F9A-A3BA-D14D-AC31-CB9656ED2137}"/>
              </a:ext>
            </a:extLst>
          </p:cNvPr>
          <p:cNvSpPr txBox="1"/>
          <p:nvPr/>
        </p:nvSpPr>
        <p:spPr>
          <a:xfrm>
            <a:off x="457200" y="1752600"/>
            <a:ext cx="838200" cy="461665"/>
          </a:xfrm>
          <a:prstGeom prst="rect">
            <a:avLst/>
          </a:prstGeom>
          <a:noFill/>
        </p:spPr>
        <p:txBody>
          <a:bodyPr wrap="square" rtlCol="0">
            <a:spAutoFit/>
          </a:bodyPr>
          <a:lstStyle/>
          <a:p>
            <a:r>
              <a:rPr lang="en-US" dirty="0"/>
              <a:t>Y</a:t>
            </a:r>
          </a:p>
        </p:txBody>
      </p:sp>
      <p:sp>
        <p:nvSpPr>
          <p:cNvPr id="86" name="TextBox 85">
            <a:extLst>
              <a:ext uri="{FF2B5EF4-FFF2-40B4-BE49-F238E27FC236}">
                <a16:creationId xmlns:a16="http://schemas.microsoft.com/office/drawing/2014/main" id="{4E8414EF-FFBF-F54D-93CB-E9436938F694}"/>
              </a:ext>
            </a:extLst>
          </p:cNvPr>
          <p:cNvSpPr txBox="1"/>
          <p:nvPr/>
        </p:nvSpPr>
        <p:spPr>
          <a:xfrm>
            <a:off x="533400" y="2057400"/>
            <a:ext cx="1447800" cy="461665"/>
          </a:xfrm>
          <a:prstGeom prst="rect">
            <a:avLst/>
          </a:prstGeom>
          <a:noFill/>
        </p:spPr>
        <p:txBody>
          <a:bodyPr wrap="square" rtlCol="0">
            <a:spAutoFit/>
          </a:bodyPr>
          <a:lstStyle/>
          <a:p>
            <a:pPr algn="ctr"/>
            <a:r>
              <a:rPr lang="en-US" dirty="0"/>
              <a:t>Y1</a:t>
            </a:r>
          </a:p>
        </p:txBody>
      </p:sp>
      <p:sp>
        <p:nvSpPr>
          <p:cNvPr id="87" name="Frame 86">
            <a:extLst>
              <a:ext uri="{FF2B5EF4-FFF2-40B4-BE49-F238E27FC236}">
                <a16:creationId xmlns:a16="http://schemas.microsoft.com/office/drawing/2014/main" id="{0D498268-5FE2-0A4E-B99A-1DE65CE7F2F3}"/>
              </a:ext>
            </a:extLst>
          </p:cNvPr>
          <p:cNvSpPr/>
          <p:nvPr/>
        </p:nvSpPr>
        <p:spPr bwMode="auto">
          <a:xfrm>
            <a:off x="24384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8" name="TextBox 87">
            <a:extLst>
              <a:ext uri="{FF2B5EF4-FFF2-40B4-BE49-F238E27FC236}">
                <a16:creationId xmlns:a16="http://schemas.microsoft.com/office/drawing/2014/main" id="{6D8099CA-43BD-B94F-AC09-B5DEA3B81CEB}"/>
              </a:ext>
            </a:extLst>
          </p:cNvPr>
          <p:cNvSpPr txBox="1"/>
          <p:nvPr/>
        </p:nvSpPr>
        <p:spPr>
          <a:xfrm>
            <a:off x="2819400" y="1371600"/>
            <a:ext cx="1066800" cy="461665"/>
          </a:xfrm>
          <a:prstGeom prst="rect">
            <a:avLst/>
          </a:prstGeom>
          <a:noFill/>
        </p:spPr>
        <p:txBody>
          <a:bodyPr wrap="square" rtlCol="0">
            <a:spAutoFit/>
          </a:bodyPr>
          <a:lstStyle/>
          <a:p>
            <a:pPr algn="ctr"/>
            <a:r>
              <a:rPr lang="en-US" dirty="0"/>
              <a:t>0</a:t>
            </a:r>
          </a:p>
        </p:txBody>
      </p:sp>
      <p:sp>
        <p:nvSpPr>
          <p:cNvPr id="89" name="TextBox 88">
            <a:extLst>
              <a:ext uri="{FF2B5EF4-FFF2-40B4-BE49-F238E27FC236}">
                <a16:creationId xmlns:a16="http://schemas.microsoft.com/office/drawing/2014/main" id="{18B48D48-EB94-1F47-B2CA-7B64C232B9D3}"/>
              </a:ext>
            </a:extLst>
          </p:cNvPr>
          <p:cNvSpPr txBox="1"/>
          <p:nvPr/>
        </p:nvSpPr>
        <p:spPr>
          <a:xfrm>
            <a:off x="3733800" y="1748135"/>
            <a:ext cx="457200" cy="461665"/>
          </a:xfrm>
          <a:prstGeom prst="rect">
            <a:avLst/>
          </a:prstGeom>
          <a:noFill/>
        </p:spPr>
        <p:txBody>
          <a:bodyPr wrap="square" rtlCol="0">
            <a:spAutoFit/>
          </a:bodyPr>
          <a:lstStyle/>
          <a:p>
            <a:pPr algn="ctr"/>
            <a:r>
              <a:rPr lang="en-US" dirty="0"/>
              <a:t>*</a:t>
            </a:r>
          </a:p>
        </p:txBody>
      </p:sp>
      <p:sp>
        <p:nvSpPr>
          <p:cNvPr id="91" name="Frame 90">
            <a:extLst>
              <a:ext uri="{FF2B5EF4-FFF2-40B4-BE49-F238E27FC236}">
                <a16:creationId xmlns:a16="http://schemas.microsoft.com/office/drawing/2014/main" id="{2D0BF27D-FD04-BC4B-9803-DC0FF8B117FE}"/>
              </a:ext>
            </a:extLst>
          </p:cNvPr>
          <p:cNvSpPr/>
          <p:nvPr/>
        </p:nvSpPr>
        <p:spPr bwMode="auto">
          <a:xfrm>
            <a:off x="69342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2" name="TextBox 91">
            <a:extLst>
              <a:ext uri="{FF2B5EF4-FFF2-40B4-BE49-F238E27FC236}">
                <a16:creationId xmlns:a16="http://schemas.microsoft.com/office/drawing/2014/main" id="{9E813432-ED55-7348-B28D-C7493AB2E914}"/>
              </a:ext>
            </a:extLst>
          </p:cNvPr>
          <p:cNvSpPr txBox="1"/>
          <p:nvPr/>
        </p:nvSpPr>
        <p:spPr>
          <a:xfrm>
            <a:off x="7620000" y="1371600"/>
            <a:ext cx="457200" cy="461665"/>
          </a:xfrm>
          <a:prstGeom prst="rect">
            <a:avLst/>
          </a:prstGeom>
          <a:noFill/>
        </p:spPr>
        <p:txBody>
          <a:bodyPr wrap="square" rtlCol="0">
            <a:spAutoFit/>
          </a:bodyPr>
          <a:lstStyle/>
          <a:p>
            <a:pPr algn="ctr"/>
            <a:r>
              <a:rPr lang="en-US" dirty="0"/>
              <a:t>0</a:t>
            </a:r>
          </a:p>
        </p:txBody>
      </p:sp>
      <p:sp>
        <p:nvSpPr>
          <p:cNvPr id="93" name="TextBox 92">
            <a:extLst>
              <a:ext uri="{FF2B5EF4-FFF2-40B4-BE49-F238E27FC236}">
                <a16:creationId xmlns:a16="http://schemas.microsoft.com/office/drawing/2014/main" id="{43B01C61-43DC-1C49-BC40-E469CE4781B5}"/>
              </a:ext>
            </a:extLst>
          </p:cNvPr>
          <p:cNvSpPr txBox="1"/>
          <p:nvPr/>
        </p:nvSpPr>
        <p:spPr>
          <a:xfrm>
            <a:off x="8229600" y="1748135"/>
            <a:ext cx="457200" cy="461665"/>
          </a:xfrm>
          <a:prstGeom prst="rect">
            <a:avLst/>
          </a:prstGeom>
          <a:noFill/>
        </p:spPr>
        <p:txBody>
          <a:bodyPr wrap="square" rtlCol="0">
            <a:spAutoFit/>
          </a:bodyPr>
          <a:lstStyle/>
          <a:p>
            <a:pPr algn="ctr"/>
            <a:r>
              <a:rPr lang="en-US" dirty="0"/>
              <a:t>*</a:t>
            </a:r>
          </a:p>
        </p:txBody>
      </p:sp>
      <p:sp>
        <p:nvSpPr>
          <p:cNvPr id="94" name="TextBox 93">
            <a:extLst>
              <a:ext uri="{FF2B5EF4-FFF2-40B4-BE49-F238E27FC236}">
                <a16:creationId xmlns:a16="http://schemas.microsoft.com/office/drawing/2014/main" id="{43197EF3-9660-094D-B683-CD35A86ECD2C}"/>
              </a:ext>
            </a:extLst>
          </p:cNvPr>
          <p:cNvSpPr txBox="1"/>
          <p:nvPr/>
        </p:nvSpPr>
        <p:spPr>
          <a:xfrm>
            <a:off x="7086600" y="1752600"/>
            <a:ext cx="457200" cy="461665"/>
          </a:xfrm>
          <a:prstGeom prst="rect">
            <a:avLst/>
          </a:prstGeom>
          <a:noFill/>
        </p:spPr>
        <p:txBody>
          <a:bodyPr wrap="square" rtlCol="0">
            <a:spAutoFit/>
          </a:bodyPr>
          <a:lstStyle/>
          <a:p>
            <a:pPr algn="ctr"/>
            <a:r>
              <a:rPr lang="en-US" dirty="0"/>
              <a:t>*</a:t>
            </a:r>
          </a:p>
        </p:txBody>
      </p:sp>
      <p:sp>
        <p:nvSpPr>
          <p:cNvPr id="95" name="TextBox 94">
            <a:extLst>
              <a:ext uri="{FF2B5EF4-FFF2-40B4-BE49-F238E27FC236}">
                <a16:creationId xmlns:a16="http://schemas.microsoft.com/office/drawing/2014/main" id="{EC109AED-5202-B347-B954-29EE5E7B9540}"/>
              </a:ext>
            </a:extLst>
          </p:cNvPr>
          <p:cNvSpPr txBox="1"/>
          <p:nvPr/>
        </p:nvSpPr>
        <p:spPr>
          <a:xfrm>
            <a:off x="7620000" y="2057400"/>
            <a:ext cx="457200" cy="461665"/>
          </a:xfrm>
          <a:prstGeom prst="rect">
            <a:avLst/>
          </a:prstGeom>
          <a:noFill/>
        </p:spPr>
        <p:txBody>
          <a:bodyPr wrap="square" rtlCol="0">
            <a:spAutoFit/>
          </a:bodyPr>
          <a:lstStyle/>
          <a:p>
            <a:pPr algn="ctr"/>
            <a:r>
              <a:rPr lang="en-US" dirty="0"/>
              <a:t>0</a:t>
            </a:r>
          </a:p>
        </p:txBody>
      </p:sp>
      <p:sp>
        <p:nvSpPr>
          <p:cNvPr id="96" name="TextBox 95">
            <a:extLst>
              <a:ext uri="{FF2B5EF4-FFF2-40B4-BE49-F238E27FC236}">
                <a16:creationId xmlns:a16="http://schemas.microsoft.com/office/drawing/2014/main" id="{A2AA45BF-7AD2-FC4B-896F-36602D9CAC01}"/>
              </a:ext>
            </a:extLst>
          </p:cNvPr>
          <p:cNvSpPr txBox="1"/>
          <p:nvPr/>
        </p:nvSpPr>
        <p:spPr>
          <a:xfrm>
            <a:off x="6400800" y="1752600"/>
            <a:ext cx="838200" cy="461665"/>
          </a:xfrm>
          <a:prstGeom prst="rect">
            <a:avLst/>
          </a:prstGeom>
          <a:noFill/>
        </p:spPr>
        <p:txBody>
          <a:bodyPr wrap="square" rtlCol="0">
            <a:spAutoFit/>
          </a:bodyPr>
          <a:lstStyle/>
          <a:p>
            <a:r>
              <a:rPr lang="en-US" dirty="0"/>
              <a:t>…</a:t>
            </a:r>
          </a:p>
        </p:txBody>
      </p:sp>
      <p:sp>
        <p:nvSpPr>
          <p:cNvPr id="97" name="TextBox 96">
            <a:extLst>
              <a:ext uri="{FF2B5EF4-FFF2-40B4-BE49-F238E27FC236}">
                <a16:creationId xmlns:a16="http://schemas.microsoft.com/office/drawing/2014/main" id="{E132442C-2368-5349-9AA9-8485792F3D3F}"/>
              </a:ext>
            </a:extLst>
          </p:cNvPr>
          <p:cNvSpPr txBox="1"/>
          <p:nvPr/>
        </p:nvSpPr>
        <p:spPr>
          <a:xfrm>
            <a:off x="2514600" y="1752600"/>
            <a:ext cx="838200" cy="461665"/>
          </a:xfrm>
          <a:prstGeom prst="rect">
            <a:avLst/>
          </a:prstGeom>
          <a:noFill/>
        </p:spPr>
        <p:txBody>
          <a:bodyPr wrap="square" rtlCol="0">
            <a:spAutoFit/>
          </a:bodyPr>
          <a:lstStyle/>
          <a:p>
            <a:pPr algn="ctr"/>
            <a:r>
              <a:rPr lang="en-US" dirty="0"/>
              <a:t>q2,L</a:t>
            </a:r>
          </a:p>
        </p:txBody>
      </p:sp>
      <p:sp>
        <p:nvSpPr>
          <p:cNvPr id="98" name="Frame 97">
            <a:extLst>
              <a:ext uri="{FF2B5EF4-FFF2-40B4-BE49-F238E27FC236}">
                <a16:creationId xmlns:a16="http://schemas.microsoft.com/office/drawing/2014/main" id="{85A6C885-4545-3847-A40B-093F7B043C93}"/>
              </a:ext>
            </a:extLst>
          </p:cNvPr>
          <p:cNvSpPr/>
          <p:nvPr/>
        </p:nvSpPr>
        <p:spPr bwMode="auto">
          <a:xfrm>
            <a:off x="4495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9" name="TextBox 98">
            <a:extLst>
              <a:ext uri="{FF2B5EF4-FFF2-40B4-BE49-F238E27FC236}">
                <a16:creationId xmlns:a16="http://schemas.microsoft.com/office/drawing/2014/main" id="{4B3AAE2B-C879-0C49-9AE5-E44EA64E9E6B}"/>
              </a:ext>
            </a:extLst>
          </p:cNvPr>
          <p:cNvSpPr txBox="1"/>
          <p:nvPr/>
        </p:nvSpPr>
        <p:spPr>
          <a:xfrm>
            <a:off x="5181600" y="1371600"/>
            <a:ext cx="457200" cy="461665"/>
          </a:xfrm>
          <a:prstGeom prst="rect">
            <a:avLst/>
          </a:prstGeom>
          <a:noFill/>
        </p:spPr>
        <p:txBody>
          <a:bodyPr wrap="square" rtlCol="0">
            <a:spAutoFit/>
          </a:bodyPr>
          <a:lstStyle/>
          <a:p>
            <a:pPr algn="ctr"/>
            <a:r>
              <a:rPr lang="en-US" dirty="0"/>
              <a:t>0</a:t>
            </a:r>
          </a:p>
        </p:txBody>
      </p:sp>
      <p:sp>
        <p:nvSpPr>
          <p:cNvPr id="100" name="TextBox 99">
            <a:extLst>
              <a:ext uri="{FF2B5EF4-FFF2-40B4-BE49-F238E27FC236}">
                <a16:creationId xmlns:a16="http://schemas.microsoft.com/office/drawing/2014/main" id="{46B1E010-6423-6341-BAB0-D386FE35E68D}"/>
              </a:ext>
            </a:extLst>
          </p:cNvPr>
          <p:cNvSpPr txBox="1"/>
          <p:nvPr/>
        </p:nvSpPr>
        <p:spPr>
          <a:xfrm>
            <a:off x="5791200" y="1748135"/>
            <a:ext cx="457200" cy="461665"/>
          </a:xfrm>
          <a:prstGeom prst="rect">
            <a:avLst/>
          </a:prstGeom>
          <a:noFill/>
        </p:spPr>
        <p:txBody>
          <a:bodyPr wrap="square" rtlCol="0">
            <a:spAutoFit/>
          </a:bodyPr>
          <a:lstStyle/>
          <a:p>
            <a:pPr algn="ctr"/>
            <a:r>
              <a:rPr lang="en-US" dirty="0"/>
              <a:t>*</a:t>
            </a:r>
          </a:p>
        </p:txBody>
      </p:sp>
      <p:sp>
        <p:nvSpPr>
          <p:cNvPr id="101" name="TextBox 100">
            <a:extLst>
              <a:ext uri="{FF2B5EF4-FFF2-40B4-BE49-F238E27FC236}">
                <a16:creationId xmlns:a16="http://schemas.microsoft.com/office/drawing/2014/main" id="{940E515F-82E6-EA44-9606-886729D039FF}"/>
              </a:ext>
            </a:extLst>
          </p:cNvPr>
          <p:cNvSpPr txBox="1"/>
          <p:nvPr/>
        </p:nvSpPr>
        <p:spPr>
          <a:xfrm>
            <a:off x="4648200" y="1752600"/>
            <a:ext cx="457200" cy="461665"/>
          </a:xfrm>
          <a:prstGeom prst="rect">
            <a:avLst/>
          </a:prstGeom>
          <a:noFill/>
        </p:spPr>
        <p:txBody>
          <a:bodyPr wrap="square" rtlCol="0">
            <a:spAutoFit/>
          </a:bodyPr>
          <a:lstStyle/>
          <a:p>
            <a:pPr algn="ctr"/>
            <a:r>
              <a:rPr lang="en-US" dirty="0"/>
              <a:t>*</a:t>
            </a:r>
          </a:p>
        </p:txBody>
      </p:sp>
      <p:sp>
        <p:nvSpPr>
          <p:cNvPr id="102" name="TextBox 101">
            <a:extLst>
              <a:ext uri="{FF2B5EF4-FFF2-40B4-BE49-F238E27FC236}">
                <a16:creationId xmlns:a16="http://schemas.microsoft.com/office/drawing/2014/main" id="{99A15B7A-83AF-2F46-B9C0-045CFE2F97D4}"/>
              </a:ext>
            </a:extLst>
          </p:cNvPr>
          <p:cNvSpPr txBox="1"/>
          <p:nvPr/>
        </p:nvSpPr>
        <p:spPr>
          <a:xfrm>
            <a:off x="5181600" y="2057400"/>
            <a:ext cx="457200" cy="461665"/>
          </a:xfrm>
          <a:prstGeom prst="rect">
            <a:avLst/>
          </a:prstGeom>
          <a:noFill/>
        </p:spPr>
        <p:txBody>
          <a:bodyPr wrap="square" rtlCol="0">
            <a:spAutoFit/>
          </a:bodyPr>
          <a:lstStyle/>
          <a:p>
            <a:pPr algn="ctr"/>
            <a:r>
              <a:rPr lang="en-US" dirty="0"/>
              <a:t>0</a:t>
            </a:r>
          </a:p>
        </p:txBody>
      </p:sp>
      <p:sp>
        <p:nvSpPr>
          <p:cNvPr id="103" name="TextBox 102">
            <a:extLst>
              <a:ext uri="{FF2B5EF4-FFF2-40B4-BE49-F238E27FC236}">
                <a16:creationId xmlns:a16="http://schemas.microsoft.com/office/drawing/2014/main" id="{AC72E1CD-E229-654E-8CB8-AA6BDCFAB74A}"/>
              </a:ext>
            </a:extLst>
          </p:cNvPr>
          <p:cNvSpPr txBox="1"/>
          <p:nvPr/>
        </p:nvSpPr>
        <p:spPr>
          <a:xfrm>
            <a:off x="2819400" y="2133600"/>
            <a:ext cx="1066800" cy="461665"/>
          </a:xfrm>
          <a:prstGeom prst="rect">
            <a:avLst/>
          </a:prstGeom>
          <a:noFill/>
        </p:spPr>
        <p:txBody>
          <a:bodyPr wrap="square" rtlCol="0">
            <a:spAutoFit/>
          </a:bodyPr>
          <a:lstStyle/>
          <a:p>
            <a:pPr algn="ctr"/>
            <a:r>
              <a:rPr lang="en-US" dirty="0"/>
              <a:t>q1,0</a:t>
            </a:r>
          </a:p>
        </p:txBody>
      </p:sp>
    </p:spTree>
    <p:extLst>
      <p:ext uri="{BB962C8B-B14F-4D97-AF65-F5344CB8AC3E}">
        <p14:creationId xmlns:p14="http://schemas.microsoft.com/office/powerpoint/2010/main" val="1960038744"/>
      </p:ext>
    </p:extLst>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Case 1; Row 3 repeated</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4/7/19</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a:t>© UCF EECS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748</a:t>
            </a:fld>
            <a:endParaRPr lang="en-US"/>
          </a:p>
        </p:txBody>
      </p:sp>
      <p:sp>
        <p:nvSpPr>
          <p:cNvPr id="82" name="Frame 81">
            <a:extLst>
              <a:ext uri="{FF2B5EF4-FFF2-40B4-BE49-F238E27FC236}">
                <a16:creationId xmlns:a16="http://schemas.microsoft.com/office/drawing/2014/main" id="{51A6F291-A0DE-A84A-B98F-7FA1A34DAD5D}"/>
              </a:ext>
            </a:extLst>
          </p:cNvPr>
          <p:cNvSpPr/>
          <p:nvPr/>
        </p:nvSpPr>
        <p:spPr bwMode="auto">
          <a:xfrm>
            <a:off x="3048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3" name="TextBox 82">
            <a:extLst>
              <a:ext uri="{FF2B5EF4-FFF2-40B4-BE49-F238E27FC236}">
                <a16:creationId xmlns:a16="http://schemas.microsoft.com/office/drawing/2014/main" id="{BF8946F3-F218-BC4D-9A6E-5BF77B357096}"/>
              </a:ext>
            </a:extLst>
          </p:cNvPr>
          <p:cNvSpPr txBox="1"/>
          <p:nvPr/>
        </p:nvSpPr>
        <p:spPr>
          <a:xfrm>
            <a:off x="533400" y="4876800"/>
            <a:ext cx="1447800" cy="461665"/>
          </a:xfrm>
          <a:prstGeom prst="rect">
            <a:avLst/>
          </a:prstGeom>
          <a:noFill/>
        </p:spPr>
        <p:txBody>
          <a:bodyPr wrap="square" rtlCol="0">
            <a:spAutoFit/>
          </a:bodyPr>
          <a:lstStyle/>
          <a:p>
            <a:pPr algn="ctr"/>
            <a:r>
              <a:rPr lang="en-US" dirty="0"/>
              <a:t>q2,Y1</a:t>
            </a:r>
          </a:p>
        </p:txBody>
      </p:sp>
      <p:sp>
        <p:nvSpPr>
          <p:cNvPr id="84" name="TextBox 83">
            <a:extLst>
              <a:ext uri="{FF2B5EF4-FFF2-40B4-BE49-F238E27FC236}">
                <a16:creationId xmlns:a16="http://schemas.microsoft.com/office/drawing/2014/main" id="{DEBC8AE4-8E5F-784F-BB88-62921534A9C0}"/>
              </a:ext>
            </a:extLst>
          </p:cNvPr>
          <p:cNvSpPr txBox="1"/>
          <p:nvPr/>
        </p:nvSpPr>
        <p:spPr>
          <a:xfrm>
            <a:off x="1295400" y="5253335"/>
            <a:ext cx="838200" cy="461665"/>
          </a:xfrm>
          <a:prstGeom prst="rect">
            <a:avLst/>
          </a:prstGeom>
          <a:noFill/>
        </p:spPr>
        <p:txBody>
          <a:bodyPr wrap="square" rtlCol="0">
            <a:spAutoFit/>
          </a:bodyPr>
          <a:lstStyle/>
          <a:p>
            <a:pPr algn="ctr"/>
            <a:r>
              <a:rPr lang="en-US" dirty="0"/>
              <a:t>q2,L</a:t>
            </a:r>
          </a:p>
        </p:txBody>
      </p:sp>
      <p:sp>
        <p:nvSpPr>
          <p:cNvPr id="85" name="TextBox 84">
            <a:extLst>
              <a:ext uri="{FF2B5EF4-FFF2-40B4-BE49-F238E27FC236}">
                <a16:creationId xmlns:a16="http://schemas.microsoft.com/office/drawing/2014/main" id="{B8BC5F9A-A3BA-D14D-AC31-CB9656ED2137}"/>
              </a:ext>
            </a:extLst>
          </p:cNvPr>
          <p:cNvSpPr txBox="1"/>
          <p:nvPr/>
        </p:nvSpPr>
        <p:spPr>
          <a:xfrm>
            <a:off x="457200" y="5257800"/>
            <a:ext cx="838200" cy="461665"/>
          </a:xfrm>
          <a:prstGeom prst="rect">
            <a:avLst/>
          </a:prstGeom>
          <a:noFill/>
        </p:spPr>
        <p:txBody>
          <a:bodyPr wrap="square" rtlCol="0">
            <a:spAutoFit/>
          </a:bodyPr>
          <a:lstStyle/>
          <a:p>
            <a:r>
              <a:rPr lang="en-US" dirty="0"/>
              <a:t>Y</a:t>
            </a:r>
          </a:p>
        </p:txBody>
      </p:sp>
      <p:sp>
        <p:nvSpPr>
          <p:cNvPr id="86" name="TextBox 85">
            <a:extLst>
              <a:ext uri="{FF2B5EF4-FFF2-40B4-BE49-F238E27FC236}">
                <a16:creationId xmlns:a16="http://schemas.microsoft.com/office/drawing/2014/main" id="{4E8414EF-FFBF-F54D-93CB-E9436938F694}"/>
              </a:ext>
            </a:extLst>
          </p:cNvPr>
          <p:cNvSpPr txBox="1"/>
          <p:nvPr/>
        </p:nvSpPr>
        <p:spPr>
          <a:xfrm>
            <a:off x="533400" y="5562600"/>
            <a:ext cx="1447800" cy="461665"/>
          </a:xfrm>
          <a:prstGeom prst="rect">
            <a:avLst/>
          </a:prstGeom>
          <a:noFill/>
        </p:spPr>
        <p:txBody>
          <a:bodyPr wrap="square" rtlCol="0">
            <a:spAutoFit/>
          </a:bodyPr>
          <a:lstStyle/>
          <a:p>
            <a:pPr algn="ctr"/>
            <a:r>
              <a:rPr lang="en-US" dirty="0"/>
              <a:t>Y1</a:t>
            </a:r>
          </a:p>
        </p:txBody>
      </p:sp>
      <p:sp>
        <p:nvSpPr>
          <p:cNvPr id="87" name="Frame 86">
            <a:extLst>
              <a:ext uri="{FF2B5EF4-FFF2-40B4-BE49-F238E27FC236}">
                <a16:creationId xmlns:a16="http://schemas.microsoft.com/office/drawing/2014/main" id="{0D498268-5FE2-0A4E-B99A-1DE65CE7F2F3}"/>
              </a:ext>
            </a:extLst>
          </p:cNvPr>
          <p:cNvSpPr/>
          <p:nvPr/>
        </p:nvSpPr>
        <p:spPr bwMode="auto">
          <a:xfrm>
            <a:off x="24384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8" name="TextBox 87">
            <a:extLst>
              <a:ext uri="{FF2B5EF4-FFF2-40B4-BE49-F238E27FC236}">
                <a16:creationId xmlns:a16="http://schemas.microsoft.com/office/drawing/2014/main" id="{6D8099CA-43BD-B94F-AC09-B5DEA3B81CEB}"/>
              </a:ext>
            </a:extLst>
          </p:cNvPr>
          <p:cNvSpPr txBox="1"/>
          <p:nvPr/>
        </p:nvSpPr>
        <p:spPr>
          <a:xfrm>
            <a:off x="2819400" y="4876800"/>
            <a:ext cx="1066800" cy="461665"/>
          </a:xfrm>
          <a:prstGeom prst="rect">
            <a:avLst/>
          </a:prstGeom>
          <a:noFill/>
        </p:spPr>
        <p:txBody>
          <a:bodyPr wrap="square" rtlCol="0">
            <a:spAutoFit/>
          </a:bodyPr>
          <a:lstStyle/>
          <a:p>
            <a:pPr algn="ctr"/>
            <a:r>
              <a:rPr lang="en-US" dirty="0"/>
              <a:t>0</a:t>
            </a:r>
          </a:p>
        </p:txBody>
      </p:sp>
      <p:sp>
        <p:nvSpPr>
          <p:cNvPr id="89" name="TextBox 88">
            <a:extLst>
              <a:ext uri="{FF2B5EF4-FFF2-40B4-BE49-F238E27FC236}">
                <a16:creationId xmlns:a16="http://schemas.microsoft.com/office/drawing/2014/main" id="{18B48D48-EB94-1F47-B2CA-7B64C232B9D3}"/>
              </a:ext>
            </a:extLst>
          </p:cNvPr>
          <p:cNvSpPr txBox="1"/>
          <p:nvPr/>
        </p:nvSpPr>
        <p:spPr>
          <a:xfrm>
            <a:off x="3733800" y="5253335"/>
            <a:ext cx="457200" cy="461665"/>
          </a:xfrm>
          <a:prstGeom prst="rect">
            <a:avLst/>
          </a:prstGeom>
          <a:noFill/>
        </p:spPr>
        <p:txBody>
          <a:bodyPr wrap="square" rtlCol="0">
            <a:spAutoFit/>
          </a:bodyPr>
          <a:lstStyle/>
          <a:p>
            <a:pPr algn="ctr"/>
            <a:r>
              <a:rPr lang="en-US" dirty="0"/>
              <a:t>*</a:t>
            </a:r>
          </a:p>
        </p:txBody>
      </p:sp>
      <p:sp>
        <p:nvSpPr>
          <p:cNvPr id="91" name="Frame 90">
            <a:extLst>
              <a:ext uri="{FF2B5EF4-FFF2-40B4-BE49-F238E27FC236}">
                <a16:creationId xmlns:a16="http://schemas.microsoft.com/office/drawing/2014/main" id="{2D0BF27D-FD04-BC4B-9803-DC0FF8B117FE}"/>
              </a:ext>
            </a:extLst>
          </p:cNvPr>
          <p:cNvSpPr/>
          <p:nvPr/>
        </p:nvSpPr>
        <p:spPr bwMode="auto">
          <a:xfrm>
            <a:off x="69342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2" name="TextBox 91">
            <a:extLst>
              <a:ext uri="{FF2B5EF4-FFF2-40B4-BE49-F238E27FC236}">
                <a16:creationId xmlns:a16="http://schemas.microsoft.com/office/drawing/2014/main" id="{9E813432-ED55-7348-B28D-C7493AB2E914}"/>
              </a:ext>
            </a:extLst>
          </p:cNvPr>
          <p:cNvSpPr txBox="1"/>
          <p:nvPr/>
        </p:nvSpPr>
        <p:spPr>
          <a:xfrm>
            <a:off x="7620000" y="4876800"/>
            <a:ext cx="457200" cy="461665"/>
          </a:xfrm>
          <a:prstGeom prst="rect">
            <a:avLst/>
          </a:prstGeom>
          <a:noFill/>
        </p:spPr>
        <p:txBody>
          <a:bodyPr wrap="square" rtlCol="0">
            <a:spAutoFit/>
          </a:bodyPr>
          <a:lstStyle/>
          <a:p>
            <a:pPr algn="ctr"/>
            <a:r>
              <a:rPr lang="en-US" dirty="0"/>
              <a:t>0</a:t>
            </a:r>
          </a:p>
        </p:txBody>
      </p:sp>
      <p:sp>
        <p:nvSpPr>
          <p:cNvPr id="93" name="TextBox 92">
            <a:extLst>
              <a:ext uri="{FF2B5EF4-FFF2-40B4-BE49-F238E27FC236}">
                <a16:creationId xmlns:a16="http://schemas.microsoft.com/office/drawing/2014/main" id="{43B01C61-43DC-1C49-BC40-E469CE4781B5}"/>
              </a:ext>
            </a:extLst>
          </p:cNvPr>
          <p:cNvSpPr txBox="1"/>
          <p:nvPr/>
        </p:nvSpPr>
        <p:spPr>
          <a:xfrm>
            <a:off x="8229600" y="5253335"/>
            <a:ext cx="457200" cy="461665"/>
          </a:xfrm>
          <a:prstGeom prst="rect">
            <a:avLst/>
          </a:prstGeom>
          <a:noFill/>
        </p:spPr>
        <p:txBody>
          <a:bodyPr wrap="square" rtlCol="0">
            <a:spAutoFit/>
          </a:bodyPr>
          <a:lstStyle/>
          <a:p>
            <a:pPr algn="ctr"/>
            <a:r>
              <a:rPr lang="en-US" dirty="0"/>
              <a:t>*</a:t>
            </a:r>
          </a:p>
        </p:txBody>
      </p:sp>
      <p:sp>
        <p:nvSpPr>
          <p:cNvPr id="94" name="TextBox 93">
            <a:extLst>
              <a:ext uri="{FF2B5EF4-FFF2-40B4-BE49-F238E27FC236}">
                <a16:creationId xmlns:a16="http://schemas.microsoft.com/office/drawing/2014/main" id="{43197EF3-9660-094D-B683-CD35A86ECD2C}"/>
              </a:ext>
            </a:extLst>
          </p:cNvPr>
          <p:cNvSpPr txBox="1"/>
          <p:nvPr/>
        </p:nvSpPr>
        <p:spPr>
          <a:xfrm>
            <a:off x="7086600" y="5257800"/>
            <a:ext cx="457200" cy="461665"/>
          </a:xfrm>
          <a:prstGeom prst="rect">
            <a:avLst/>
          </a:prstGeom>
          <a:noFill/>
        </p:spPr>
        <p:txBody>
          <a:bodyPr wrap="square" rtlCol="0">
            <a:spAutoFit/>
          </a:bodyPr>
          <a:lstStyle/>
          <a:p>
            <a:pPr algn="ctr"/>
            <a:r>
              <a:rPr lang="en-US" dirty="0"/>
              <a:t>*</a:t>
            </a:r>
          </a:p>
        </p:txBody>
      </p:sp>
      <p:sp>
        <p:nvSpPr>
          <p:cNvPr id="95" name="TextBox 94">
            <a:extLst>
              <a:ext uri="{FF2B5EF4-FFF2-40B4-BE49-F238E27FC236}">
                <a16:creationId xmlns:a16="http://schemas.microsoft.com/office/drawing/2014/main" id="{EC109AED-5202-B347-B954-29EE5E7B9540}"/>
              </a:ext>
            </a:extLst>
          </p:cNvPr>
          <p:cNvSpPr txBox="1"/>
          <p:nvPr/>
        </p:nvSpPr>
        <p:spPr>
          <a:xfrm>
            <a:off x="7620000" y="5562600"/>
            <a:ext cx="457200" cy="461665"/>
          </a:xfrm>
          <a:prstGeom prst="rect">
            <a:avLst/>
          </a:prstGeom>
          <a:noFill/>
        </p:spPr>
        <p:txBody>
          <a:bodyPr wrap="square" rtlCol="0">
            <a:spAutoFit/>
          </a:bodyPr>
          <a:lstStyle/>
          <a:p>
            <a:pPr algn="ctr"/>
            <a:r>
              <a:rPr lang="en-US" dirty="0"/>
              <a:t>0</a:t>
            </a:r>
          </a:p>
        </p:txBody>
      </p:sp>
      <p:sp>
        <p:nvSpPr>
          <p:cNvPr id="96" name="TextBox 95">
            <a:extLst>
              <a:ext uri="{FF2B5EF4-FFF2-40B4-BE49-F238E27FC236}">
                <a16:creationId xmlns:a16="http://schemas.microsoft.com/office/drawing/2014/main" id="{A2AA45BF-7AD2-FC4B-896F-36602D9CAC01}"/>
              </a:ext>
            </a:extLst>
          </p:cNvPr>
          <p:cNvSpPr txBox="1"/>
          <p:nvPr/>
        </p:nvSpPr>
        <p:spPr>
          <a:xfrm>
            <a:off x="6400800" y="5257800"/>
            <a:ext cx="838200" cy="461665"/>
          </a:xfrm>
          <a:prstGeom prst="rect">
            <a:avLst/>
          </a:prstGeom>
          <a:noFill/>
        </p:spPr>
        <p:txBody>
          <a:bodyPr wrap="square" rtlCol="0">
            <a:spAutoFit/>
          </a:bodyPr>
          <a:lstStyle/>
          <a:p>
            <a:r>
              <a:rPr lang="en-US" dirty="0"/>
              <a:t>…</a:t>
            </a:r>
          </a:p>
        </p:txBody>
      </p:sp>
      <p:sp>
        <p:nvSpPr>
          <p:cNvPr id="97" name="TextBox 96">
            <a:extLst>
              <a:ext uri="{FF2B5EF4-FFF2-40B4-BE49-F238E27FC236}">
                <a16:creationId xmlns:a16="http://schemas.microsoft.com/office/drawing/2014/main" id="{E132442C-2368-5349-9AA9-8485792F3D3F}"/>
              </a:ext>
            </a:extLst>
          </p:cNvPr>
          <p:cNvSpPr txBox="1"/>
          <p:nvPr/>
        </p:nvSpPr>
        <p:spPr>
          <a:xfrm>
            <a:off x="2514600" y="5257800"/>
            <a:ext cx="838200" cy="461665"/>
          </a:xfrm>
          <a:prstGeom prst="rect">
            <a:avLst/>
          </a:prstGeom>
          <a:noFill/>
        </p:spPr>
        <p:txBody>
          <a:bodyPr wrap="square" rtlCol="0">
            <a:spAutoFit/>
          </a:bodyPr>
          <a:lstStyle/>
          <a:p>
            <a:pPr algn="ctr"/>
            <a:r>
              <a:rPr lang="en-US" dirty="0"/>
              <a:t>q2,L</a:t>
            </a:r>
          </a:p>
        </p:txBody>
      </p:sp>
      <p:sp>
        <p:nvSpPr>
          <p:cNvPr id="98" name="Frame 97">
            <a:extLst>
              <a:ext uri="{FF2B5EF4-FFF2-40B4-BE49-F238E27FC236}">
                <a16:creationId xmlns:a16="http://schemas.microsoft.com/office/drawing/2014/main" id="{85A6C885-4545-3847-A40B-093F7B043C93}"/>
              </a:ext>
            </a:extLst>
          </p:cNvPr>
          <p:cNvSpPr/>
          <p:nvPr/>
        </p:nvSpPr>
        <p:spPr bwMode="auto">
          <a:xfrm>
            <a:off x="44958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9" name="TextBox 98">
            <a:extLst>
              <a:ext uri="{FF2B5EF4-FFF2-40B4-BE49-F238E27FC236}">
                <a16:creationId xmlns:a16="http://schemas.microsoft.com/office/drawing/2014/main" id="{4B3AAE2B-C879-0C49-9AE5-E44EA64E9E6B}"/>
              </a:ext>
            </a:extLst>
          </p:cNvPr>
          <p:cNvSpPr txBox="1"/>
          <p:nvPr/>
        </p:nvSpPr>
        <p:spPr>
          <a:xfrm>
            <a:off x="5181600" y="4876800"/>
            <a:ext cx="457200" cy="461665"/>
          </a:xfrm>
          <a:prstGeom prst="rect">
            <a:avLst/>
          </a:prstGeom>
          <a:noFill/>
        </p:spPr>
        <p:txBody>
          <a:bodyPr wrap="square" rtlCol="0">
            <a:spAutoFit/>
          </a:bodyPr>
          <a:lstStyle/>
          <a:p>
            <a:pPr algn="ctr"/>
            <a:r>
              <a:rPr lang="en-US" dirty="0"/>
              <a:t>0</a:t>
            </a:r>
          </a:p>
        </p:txBody>
      </p:sp>
      <p:sp>
        <p:nvSpPr>
          <p:cNvPr id="100" name="TextBox 99">
            <a:extLst>
              <a:ext uri="{FF2B5EF4-FFF2-40B4-BE49-F238E27FC236}">
                <a16:creationId xmlns:a16="http://schemas.microsoft.com/office/drawing/2014/main" id="{46B1E010-6423-6341-BAB0-D386FE35E68D}"/>
              </a:ext>
            </a:extLst>
          </p:cNvPr>
          <p:cNvSpPr txBox="1"/>
          <p:nvPr/>
        </p:nvSpPr>
        <p:spPr>
          <a:xfrm>
            <a:off x="5791200" y="5253335"/>
            <a:ext cx="457200" cy="461665"/>
          </a:xfrm>
          <a:prstGeom prst="rect">
            <a:avLst/>
          </a:prstGeom>
          <a:noFill/>
        </p:spPr>
        <p:txBody>
          <a:bodyPr wrap="square" rtlCol="0">
            <a:spAutoFit/>
          </a:bodyPr>
          <a:lstStyle/>
          <a:p>
            <a:pPr algn="ctr"/>
            <a:r>
              <a:rPr lang="en-US" dirty="0"/>
              <a:t>*</a:t>
            </a:r>
          </a:p>
        </p:txBody>
      </p:sp>
      <p:sp>
        <p:nvSpPr>
          <p:cNvPr id="101" name="TextBox 100">
            <a:extLst>
              <a:ext uri="{FF2B5EF4-FFF2-40B4-BE49-F238E27FC236}">
                <a16:creationId xmlns:a16="http://schemas.microsoft.com/office/drawing/2014/main" id="{940E515F-82E6-EA44-9606-886729D039FF}"/>
              </a:ext>
            </a:extLst>
          </p:cNvPr>
          <p:cNvSpPr txBox="1"/>
          <p:nvPr/>
        </p:nvSpPr>
        <p:spPr>
          <a:xfrm>
            <a:off x="4648200" y="5257800"/>
            <a:ext cx="457200" cy="461665"/>
          </a:xfrm>
          <a:prstGeom prst="rect">
            <a:avLst/>
          </a:prstGeom>
          <a:noFill/>
        </p:spPr>
        <p:txBody>
          <a:bodyPr wrap="square" rtlCol="0">
            <a:spAutoFit/>
          </a:bodyPr>
          <a:lstStyle/>
          <a:p>
            <a:pPr algn="ctr"/>
            <a:r>
              <a:rPr lang="en-US" dirty="0"/>
              <a:t>*</a:t>
            </a:r>
          </a:p>
        </p:txBody>
      </p:sp>
      <p:sp>
        <p:nvSpPr>
          <p:cNvPr id="102" name="TextBox 101">
            <a:extLst>
              <a:ext uri="{FF2B5EF4-FFF2-40B4-BE49-F238E27FC236}">
                <a16:creationId xmlns:a16="http://schemas.microsoft.com/office/drawing/2014/main" id="{99A15B7A-83AF-2F46-B9C0-045CFE2F97D4}"/>
              </a:ext>
            </a:extLst>
          </p:cNvPr>
          <p:cNvSpPr txBox="1"/>
          <p:nvPr/>
        </p:nvSpPr>
        <p:spPr>
          <a:xfrm>
            <a:off x="5181600" y="5562600"/>
            <a:ext cx="457200" cy="461665"/>
          </a:xfrm>
          <a:prstGeom prst="rect">
            <a:avLst/>
          </a:prstGeom>
          <a:noFill/>
        </p:spPr>
        <p:txBody>
          <a:bodyPr wrap="square" rtlCol="0">
            <a:spAutoFit/>
          </a:bodyPr>
          <a:lstStyle/>
          <a:p>
            <a:pPr algn="ctr"/>
            <a:r>
              <a:rPr lang="en-US" dirty="0"/>
              <a:t>0</a:t>
            </a:r>
          </a:p>
        </p:txBody>
      </p:sp>
      <p:sp>
        <p:nvSpPr>
          <p:cNvPr id="103" name="TextBox 102">
            <a:extLst>
              <a:ext uri="{FF2B5EF4-FFF2-40B4-BE49-F238E27FC236}">
                <a16:creationId xmlns:a16="http://schemas.microsoft.com/office/drawing/2014/main" id="{AC72E1CD-E229-654E-8CB8-AA6BDCFAB74A}"/>
              </a:ext>
            </a:extLst>
          </p:cNvPr>
          <p:cNvSpPr txBox="1"/>
          <p:nvPr/>
        </p:nvSpPr>
        <p:spPr>
          <a:xfrm>
            <a:off x="2819400" y="5638800"/>
            <a:ext cx="1066800" cy="461665"/>
          </a:xfrm>
          <a:prstGeom prst="rect">
            <a:avLst/>
          </a:prstGeom>
          <a:noFill/>
        </p:spPr>
        <p:txBody>
          <a:bodyPr wrap="square" rtlCol="0">
            <a:spAutoFit/>
          </a:bodyPr>
          <a:lstStyle/>
          <a:p>
            <a:pPr algn="ctr"/>
            <a:r>
              <a:rPr lang="en-US" dirty="0"/>
              <a:t>q1,0</a:t>
            </a:r>
          </a:p>
        </p:txBody>
      </p:sp>
      <p:sp>
        <p:nvSpPr>
          <p:cNvPr id="90" name="Frame 89">
            <a:extLst>
              <a:ext uri="{FF2B5EF4-FFF2-40B4-BE49-F238E27FC236}">
                <a16:creationId xmlns:a16="http://schemas.microsoft.com/office/drawing/2014/main" id="{5625B062-BE39-4343-AAB4-9985DB12FDAA}"/>
              </a:ext>
            </a:extLst>
          </p:cNvPr>
          <p:cNvSpPr/>
          <p:nvPr/>
        </p:nvSpPr>
        <p:spPr bwMode="auto">
          <a:xfrm>
            <a:off x="3048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4" name="TextBox 103">
            <a:extLst>
              <a:ext uri="{FF2B5EF4-FFF2-40B4-BE49-F238E27FC236}">
                <a16:creationId xmlns:a16="http://schemas.microsoft.com/office/drawing/2014/main" id="{0D62DF3A-2ACF-6C4D-BA97-2737D56F5941}"/>
              </a:ext>
            </a:extLst>
          </p:cNvPr>
          <p:cNvSpPr txBox="1"/>
          <p:nvPr/>
        </p:nvSpPr>
        <p:spPr>
          <a:xfrm>
            <a:off x="533400" y="3124200"/>
            <a:ext cx="1447800" cy="461665"/>
          </a:xfrm>
          <a:prstGeom prst="rect">
            <a:avLst/>
          </a:prstGeom>
          <a:noFill/>
        </p:spPr>
        <p:txBody>
          <a:bodyPr wrap="square" rtlCol="0">
            <a:spAutoFit/>
          </a:bodyPr>
          <a:lstStyle/>
          <a:p>
            <a:pPr algn="ctr"/>
            <a:r>
              <a:rPr lang="en-US" dirty="0"/>
              <a:t>q2,Y1</a:t>
            </a:r>
          </a:p>
        </p:txBody>
      </p:sp>
      <p:sp>
        <p:nvSpPr>
          <p:cNvPr id="105" name="TextBox 104">
            <a:extLst>
              <a:ext uri="{FF2B5EF4-FFF2-40B4-BE49-F238E27FC236}">
                <a16:creationId xmlns:a16="http://schemas.microsoft.com/office/drawing/2014/main" id="{51033C47-8C22-B843-AD79-7299E443F53C}"/>
              </a:ext>
            </a:extLst>
          </p:cNvPr>
          <p:cNvSpPr txBox="1"/>
          <p:nvPr/>
        </p:nvSpPr>
        <p:spPr>
          <a:xfrm>
            <a:off x="1295400" y="3500735"/>
            <a:ext cx="838200" cy="461665"/>
          </a:xfrm>
          <a:prstGeom prst="rect">
            <a:avLst/>
          </a:prstGeom>
          <a:noFill/>
        </p:spPr>
        <p:txBody>
          <a:bodyPr wrap="square" rtlCol="0">
            <a:spAutoFit/>
          </a:bodyPr>
          <a:lstStyle/>
          <a:p>
            <a:pPr algn="ctr"/>
            <a:r>
              <a:rPr lang="en-US" dirty="0"/>
              <a:t>*</a:t>
            </a:r>
          </a:p>
        </p:txBody>
      </p:sp>
      <p:sp>
        <p:nvSpPr>
          <p:cNvPr id="106" name="TextBox 105">
            <a:extLst>
              <a:ext uri="{FF2B5EF4-FFF2-40B4-BE49-F238E27FC236}">
                <a16:creationId xmlns:a16="http://schemas.microsoft.com/office/drawing/2014/main" id="{0EE07425-686A-E146-86C3-AF1119CC4D7C}"/>
              </a:ext>
            </a:extLst>
          </p:cNvPr>
          <p:cNvSpPr txBox="1"/>
          <p:nvPr/>
        </p:nvSpPr>
        <p:spPr>
          <a:xfrm>
            <a:off x="457200" y="3505200"/>
            <a:ext cx="838200" cy="461665"/>
          </a:xfrm>
          <a:prstGeom prst="rect">
            <a:avLst/>
          </a:prstGeom>
          <a:noFill/>
        </p:spPr>
        <p:txBody>
          <a:bodyPr wrap="square" rtlCol="0">
            <a:spAutoFit/>
          </a:bodyPr>
          <a:lstStyle/>
          <a:p>
            <a:r>
              <a:rPr lang="en-US" dirty="0"/>
              <a:t>Y</a:t>
            </a:r>
          </a:p>
        </p:txBody>
      </p:sp>
      <p:sp>
        <p:nvSpPr>
          <p:cNvPr id="107" name="TextBox 106">
            <a:extLst>
              <a:ext uri="{FF2B5EF4-FFF2-40B4-BE49-F238E27FC236}">
                <a16:creationId xmlns:a16="http://schemas.microsoft.com/office/drawing/2014/main" id="{311DBF7F-6CDD-C745-83FF-5D0DDE360A81}"/>
              </a:ext>
            </a:extLst>
          </p:cNvPr>
          <p:cNvSpPr txBox="1"/>
          <p:nvPr/>
        </p:nvSpPr>
        <p:spPr>
          <a:xfrm>
            <a:off x="533400" y="3810000"/>
            <a:ext cx="1447800" cy="461665"/>
          </a:xfrm>
          <a:prstGeom prst="rect">
            <a:avLst/>
          </a:prstGeom>
          <a:noFill/>
        </p:spPr>
        <p:txBody>
          <a:bodyPr wrap="square" rtlCol="0">
            <a:spAutoFit/>
          </a:bodyPr>
          <a:lstStyle/>
          <a:p>
            <a:pPr algn="ctr"/>
            <a:r>
              <a:rPr lang="en-US" dirty="0"/>
              <a:t>q2,Y1</a:t>
            </a:r>
          </a:p>
        </p:txBody>
      </p:sp>
      <p:sp>
        <p:nvSpPr>
          <p:cNvPr id="108" name="Frame 107">
            <a:extLst>
              <a:ext uri="{FF2B5EF4-FFF2-40B4-BE49-F238E27FC236}">
                <a16:creationId xmlns:a16="http://schemas.microsoft.com/office/drawing/2014/main" id="{7D1F4E54-EB84-3F4A-A423-53257C32835C}"/>
              </a:ext>
            </a:extLst>
          </p:cNvPr>
          <p:cNvSpPr/>
          <p:nvPr/>
        </p:nvSpPr>
        <p:spPr bwMode="auto">
          <a:xfrm>
            <a:off x="24384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9" name="TextBox 108">
            <a:extLst>
              <a:ext uri="{FF2B5EF4-FFF2-40B4-BE49-F238E27FC236}">
                <a16:creationId xmlns:a16="http://schemas.microsoft.com/office/drawing/2014/main" id="{EC81CA52-D07F-5047-A5A1-C3C61A7C68B8}"/>
              </a:ext>
            </a:extLst>
          </p:cNvPr>
          <p:cNvSpPr txBox="1"/>
          <p:nvPr/>
        </p:nvSpPr>
        <p:spPr>
          <a:xfrm>
            <a:off x="2819400" y="3124200"/>
            <a:ext cx="1066800" cy="461665"/>
          </a:xfrm>
          <a:prstGeom prst="rect">
            <a:avLst/>
          </a:prstGeom>
          <a:noFill/>
        </p:spPr>
        <p:txBody>
          <a:bodyPr wrap="square" rtlCol="0">
            <a:spAutoFit/>
          </a:bodyPr>
          <a:lstStyle/>
          <a:p>
            <a:pPr algn="ctr"/>
            <a:r>
              <a:rPr lang="en-US" dirty="0"/>
              <a:t>0</a:t>
            </a:r>
          </a:p>
        </p:txBody>
      </p:sp>
      <p:sp>
        <p:nvSpPr>
          <p:cNvPr id="110" name="TextBox 109">
            <a:extLst>
              <a:ext uri="{FF2B5EF4-FFF2-40B4-BE49-F238E27FC236}">
                <a16:creationId xmlns:a16="http://schemas.microsoft.com/office/drawing/2014/main" id="{D11311B4-67F6-9344-A04A-6F3CDA59928B}"/>
              </a:ext>
            </a:extLst>
          </p:cNvPr>
          <p:cNvSpPr txBox="1"/>
          <p:nvPr/>
        </p:nvSpPr>
        <p:spPr>
          <a:xfrm>
            <a:off x="3733800" y="3500735"/>
            <a:ext cx="457200" cy="461665"/>
          </a:xfrm>
          <a:prstGeom prst="rect">
            <a:avLst/>
          </a:prstGeom>
          <a:noFill/>
        </p:spPr>
        <p:txBody>
          <a:bodyPr wrap="square" rtlCol="0">
            <a:spAutoFit/>
          </a:bodyPr>
          <a:lstStyle/>
          <a:p>
            <a:pPr algn="ctr"/>
            <a:r>
              <a:rPr lang="en-US" dirty="0"/>
              <a:t>*</a:t>
            </a:r>
          </a:p>
        </p:txBody>
      </p:sp>
      <p:sp>
        <p:nvSpPr>
          <p:cNvPr id="111" name="Frame 110">
            <a:extLst>
              <a:ext uri="{FF2B5EF4-FFF2-40B4-BE49-F238E27FC236}">
                <a16:creationId xmlns:a16="http://schemas.microsoft.com/office/drawing/2014/main" id="{92FEFF60-8C63-E641-B694-30AFC1A4B92C}"/>
              </a:ext>
            </a:extLst>
          </p:cNvPr>
          <p:cNvSpPr/>
          <p:nvPr/>
        </p:nvSpPr>
        <p:spPr bwMode="auto">
          <a:xfrm>
            <a:off x="6934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2" name="TextBox 111">
            <a:extLst>
              <a:ext uri="{FF2B5EF4-FFF2-40B4-BE49-F238E27FC236}">
                <a16:creationId xmlns:a16="http://schemas.microsoft.com/office/drawing/2014/main" id="{9161910D-5F1D-9242-B97D-CB8B012EF184}"/>
              </a:ext>
            </a:extLst>
          </p:cNvPr>
          <p:cNvSpPr txBox="1"/>
          <p:nvPr/>
        </p:nvSpPr>
        <p:spPr>
          <a:xfrm>
            <a:off x="7620000" y="3124200"/>
            <a:ext cx="457200" cy="461665"/>
          </a:xfrm>
          <a:prstGeom prst="rect">
            <a:avLst/>
          </a:prstGeom>
          <a:noFill/>
        </p:spPr>
        <p:txBody>
          <a:bodyPr wrap="square" rtlCol="0">
            <a:spAutoFit/>
          </a:bodyPr>
          <a:lstStyle/>
          <a:p>
            <a:pPr algn="ctr"/>
            <a:r>
              <a:rPr lang="en-US" dirty="0"/>
              <a:t>0</a:t>
            </a:r>
          </a:p>
        </p:txBody>
      </p:sp>
      <p:sp>
        <p:nvSpPr>
          <p:cNvPr id="113" name="TextBox 112">
            <a:extLst>
              <a:ext uri="{FF2B5EF4-FFF2-40B4-BE49-F238E27FC236}">
                <a16:creationId xmlns:a16="http://schemas.microsoft.com/office/drawing/2014/main" id="{E9CAF8C3-2182-3044-8460-E0002C502723}"/>
              </a:ext>
            </a:extLst>
          </p:cNvPr>
          <p:cNvSpPr txBox="1"/>
          <p:nvPr/>
        </p:nvSpPr>
        <p:spPr>
          <a:xfrm>
            <a:off x="8229600" y="3500735"/>
            <a:ext cx="457200" cy="461665"/>
          </a:xfrm>
          <a:prstGeom prst="rect">
            <a:avLst/>
          </a:prstGeom>
          <a:noFill/>
        </p:spPr>
        <p:txBody>
          <a:bodyPr wrap="square" rtlCol="0">
            <a:spAutoFit/>
          </a:bodyPr>
          <a:lstStyle/>
          <a:p>
            <a:pPr algn="ctr"/>
            <a:r>
              <a:rPr lang="en-US" dirty="0"/>
              <a:t>*</a:t>
            </a:r>
          </a:p>
        </p:txBody>
      </p:sp>
      <p:sp>
        <p:nvSpPr>
          <p:cNvPr id="114" name="TextBox 113">
            <a:extLst>
              <a:ext uri="{FF2B5EF4-FFF2-40B4-BE49-F238E27FC236}">
                <a16:creationId xmlns:a16="http://schemas.microsoft.com/office/drawing/2014/main" id="{4B680838-C38E-0E4D-BD41-45A3F9EAB4CA}"/>
              </a:ext>
            </a:extLst>
          </p:cNvPr>
          <p:cNvSpPr txBox="1"/>
          <p:nvPr/>
        </p:nvSpPr>
        <p:spPr>
          <a:xfrm>
            <a:off x="7086600" y="3505200"/>
            <a:ext cx="457200" cy="461665"/>
          </a:xfrm>
          <a:prstGeom prst="rect">
            <a:avLst/>
          </a:prstGeom>
          <a:noFill/>
        </p:spPr>
        <p:txBody>
          <a:bodyPr wrap="square" rtlCol="0">
            <a:spAutoFit/>
          </a:bodyPr>
          <a:lstStyle/>
          <a:p>
            <a:pPr algn="ctr"/>
            <a:r>
              <a:rPr lang="en-US" dirty="0"/>
              <a:t>*</a:t>
            </a:r>
          </a:p>
        </p:txBody>
      </p:sp>
      <p:sp>
        <p:nvSpPr>
          <p:cNvPr id="115" name="TextBox 114">
            <a:extLst>
              <a:ext uri="{FF2B5EF4-FFF2-40B4-BE49-F238E27FC236}">
                <a16:creationId xmlns:a16="http://schemas.microsoft.com/office/drawing/2014/main" id="{C88A247B-03F1-634B-9F33-216901EE9591}"/>
              </a:ext>
            </a:extLst>
          </p:cNvPr>
          <p:cNvSpPr txBox="1"/>
          <p:nvPr/>
        </p:nvSpPr>
        <p:spPr>
          <a:xfrm>
            <a:off x="7620000" y="3810000"/>
            <a:ext cx="457200" cy="461665"/>
          </a:xfrm>
          <a:prstGeom prst="rect">
            <a:avLst/>
          </a:prstGeom>
          <a:noFill/>
        </p:spPr>
        <p:txBody>
          <a:bodyPr wrap="square" rtlCol="0">
            <a:spAutoFit/>
          </a:bodyPr>
          <a:lstStyle/>
          <a:p>
            <a:pPr algn="ctr"/>
            <a:r>
              <a:rPr lang="en-US" dirty="0"/>
              <a:t>0</a:t>
            </a:r>
          </a:p>
        </p:txBody>
      </p:sp>
      <p:sp>
        <p:nvSpPr>
          <p:cNvPr id="116" name="TextBox 115">
            <a:extLst>
              <a:ext uri="{FF2B5EF4-FFF2-40B4-BE49-F238E27FC236}">
                <a16:creationId xmlns:a16="http://schemas.microsoft.com/office/drawing/2014/main" id="{550AB832-CB52-0C44-8FDC-1B3263C04F55}"/>
              </a:ext>
            </a:extLst>
          </p:cNvPr>
          <p:cNvSpPr txBox="1"/>
          <p:nvPr/>
        </p:nvSpPr>
        <p:spPr>
          <a:xfrm>
            <a:off x="6400800" y="3505200"/>
            <a:ext cx="838200" cy="461665"/>
          </a:xfrm>
          <a:prstGeom prst="rect">
            <a:avLst/>
          </a:prstGeom>
          <a:noFill/>
        </p:spPr>
        <p:txBody>
          <a:bodyPr wrap="square" rtlCol="0">
            <a:spAutoFit/>
          </a:bodyPr>
          <a:lstStyle/>
          <a:p>
            <a:r>
              <a:rPr lang="en-US" dirty="0"/>
              <a:t>…</a:t>
            </a:r>
          </a:p>
        </p:txBody>
      </p:sp>
      <p:sp>
        <p:nvSpPr>
          <p:cNvPr id="117" name="TextBox 116">
            <a:extLst>
              <a:ext uri="{FF2B5EF4-FFF2-40B4-BE49-F238E27FC236}">
                <a16:creationId xmlns:a16="http://schemas.microsoft.com/office/drawing/2014/main" id="{66181DFE-5B0D-DD4F-A7BF-93CA0E2A1B97}"/>
              </a:ext>
            </a:extLst>
          </p:cNvPr>
          <p:cNvSpPr txBox="1"/>
          <p:nvPr/>
        </p:nvSpPr>
        <p:spPr>
          <a:xfrm>
            <a:off x="2400300" y="3520127"/>
            <a:ext cx="838200" cy="461665"/>
          </a:xfrm>
          <a:prstGeom prst="rect">
            <a:avLst/>
          </a:prstGeom>
          <a:noFill/>
        </p:spPr>
        <p:txBody>
          <a:bodyPr wrap="square" rtlCol="0">
            <a:spAutoFit/>
          </a:bodyPr>
          <a:lstStyle/>
          <a:p>
            <a:pPr algn="ctr"/>
            <a:r>
              <a:rPr lang="en-US" dirty="0"/>
              <a:t>*</a:t>
            </a:r>
          </a:p>
        </p:txBody>
      </p:sp>
      <p:sp>
        <p:nvSpPr>
          <p:cNvPr id="118" name="Frame 117">
            <a:extLst>
              <a:ext uri="{FF2B5EF4-FFF2-40B4-BE49-F238E27FC236}">
                <a16:creationId xmlns:a16="http://schemas.microsoft.com/office/drawing/2014/main" id="{F5DE50D7-A9D7-3C4E-97B9-6020031A05DF}"/>
              </a:ext>
            </a:extLst>
          </p:cNvPr>
          <p:cNvSpPr/>
          <p:nvPr/>
        </p:nvSpPr>
        <p:spPr bwMode="auto">
          <a:xfrm>
            <a:off x="44958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9" name="TextBox 118">
            <a:extLst>
              <a:ext uri="{FF2B5EF4-FFF2-40B4-BE49-F238E27FC236}">
                <a16:creationId xmlns:a16="http://schemas.microsoft.com/office/drawing/2014/main" id="{3DDC42BC-973E-A848-B272-84A372DCBD39}"/>
              </a:ext>
            </a:extLst>
          </p:cNvPr>
          <p:cNvSpPr txBox="1"/>
          <p:nvPr/>
        </p:nvSpPr>
        <p:spPr>
          <a:xfrm>
            <a:off x="5181600" y="3124200"/>
            <a:ext cx="457200" cy="461665"/>
          </a:xfrm>
          <a:prstGeom prst="rect">
            <a:avLst/>
          </a:prstGeom>
          <a:noFill/>
        </p:spPr>
        <p:txBody>
          <a:bodyPr wrap="square" rtlCol="0">
            <a:spAutoFit/>
          </a:bodyPr>
          <a:lstStyle/>
          <a:p>
            <a:pPr algn="ctr"/>
            <a:r>
              <a:rPr lang="en-US" dirty="0"/>
              <a:t>0</a:t>
            </a:r>
          </a:p>
        </p:txBody>
      </p:sp>
      <p:sp>
        <p:nvSpPr>
          <p:cNvPr id="120" name="TextBox 119">
            <a:extLst>
              <a:ext uri="{FF2B5EF4-FFF2-40B4-BE49-F238E27FC236}">
                <a16:creationId xmlns:a16="http://schemas.microsoft.com/office/drawing/2014/main" id="{ADCA93A0-C1A7-AA48-A897-1C6CBB15FF6D}"/>
              </a:ext>
            </a:extLst>
          </p:cNvPr>
          <p:cNvSpPr txBox="1"/>
          <p:nvPr/>
        </p:nvSpPr>
        <p:spPr>
          <a:xfrm>
            <a:off x="5791200" y="3500735"/>
            <a:ext cx="457200" cy="461665"/>
          </a:xfrm>
          <a:prstGeom prst="rect">
            <a:avLst/>
          </a:prstGeom>
          <a:noFill/>
        </p:spPr>
        <p:txBody>
          <a:bodyPr wrap="square" rtlCol="0">
            <a:spAutoFit/>
          </a:bodyPr>
          <a:lstStyle/>
          <a:p>
            <a:pPr algn="ctr"/>
            <a:r>
              <a:rPr lang="en-US" dirty="0"/>
              <a:t>*</a:t>
            </a:r>
          </a:p>
        </p:txBody>
      </p:sp>
      <p:sp>
        <p:nvSpPr>
          <p:cNvPr id="121" name="TextBox 120">
            <a:extLst>
              <a:ext uri="{FF2B5EF4-FFF2-40B4-BE49-F238E27FC236}">
                <a16:creationId xmlns:a16="http://schemas.microsoft.com/office/drawing/2014/main" id="{257AEDC7-DCE9-DD42-AE87-DACFC43FECA8}"/>
              </a:ext>
            </a:extLst>
          </p:cNvPr>
          <p:cNvSpPr txBox="1"/>
          <p:nvPr/>
        </p:nvSpPr>
        <p:spPr>
          <a:xfrm>
            <a:off x="4648200" y="3505200"/>
            <a:ext cx="457200" cy="461665"/>
          </a:xfrm>
          <a:prstGeom prst="rect">
            <a:avLst/>
          </a:prstGeom>
          <a:noFill/>
        </p:spPr>
        <p:txBody>
          <a:bodyPr wrap="square" rtlCol="0">
            <a:spAutoFit/>
          </a:bodyPr>
          <a:lstStyle/>
          <a:p>
            <a:pPr algn="ctr"/>
            <a:r>
              <a:rPr lang="en-US" dirty="0"/>
              <a:t>*</a:t>
            </a:r>
          </a:p>
        </p:txBody>
      </p:sp>
      <p:sp>
        <p:nvSpPr>
          <p:cNvPr id="122" name="TextBox 121">
            <a:extLst>
              <a:ext uri="{FF2B5EF4-FFF2-40B4-BE49-F238E27FC236}">
                <a16:creationId xmlns:a16="http://schemas.microsoft.com/office/drawing/2014/main" id="{6C27D396-2419-9C4A-811C-352ED3E177BB}"/>
              </a:ext>
            </a:extLst>
          </p:cNvPr>
          <p:cNvSpPr txBox="1"/>
          <p:nvPr/>
        </p:nvSpPr>
        <p:spPr>
          <a:xfrm>
            <a:off x="5181600" y="3810000"/>
            <a:ext cx="457200" cy="461665"/>
          </a:xfrm>
          <a:prstGeom prst="rect">
            <a:avLst/>
          </a:prstGeom>
          <a:noFill/>
        </p:spPr>
        <p:txBody>
          <a:bodyPr wrap="square" rtlCol="0">
            <a:spAutoFit/>
          </a:bodyPr>
          <a:lstStyle/>
          <a:p>
            <a:pPr algn="ctr"/>
            <a:r>
              <a:rPr lang="en-US" dirty="0"/>
              <a:t>0</a:t>
            </a:r>
          </a:p>
        </p:txBody>
      </p:sp>
      <p:sp>
        <p:nvSpPr>
          <p:cNvPr id="123" name="TextBox 122">
            <a:extLst>
              <a:ext uri="{FF2B5EF4-FFF2-40B4-BE49-F238E27FC236}">
                <a16:creationId xmlns:a16="http://schemas.microsoft.com/office/drawing/2014/main" id="{6EEC6338-8587-9C47-87AE-C4BC1752FD67}"/>
              </a:ext>
            </a:extLst>
          </p:cNvPr>
          <p:cNvSpPr txBox="1"/>
          <p:nvPr/>
        </p:nvSpPr>
        <p:spPr>
          <a:xfrm>
            <a:off x="2819400" y="3886200"/>
            <a:ext cx="1066800" cy="461665"/>
          </a:xfrm>
          <a:prstGeom prst="rect">
            <a:avLst/>
          </a:prstGeom>
          <a:noFill/>
        </p:spPr>
        <p:txBody>
          <a:bodyPr wrap="square" rtlCol="0">
            <a:spAutoFit/>
          </a:bodyPr>
          <a:lstStyle/>
          <a:p>
            <a:pPr algn="ctr"/>
            <a:r>
              <a:rPr lang="en-US" dirty="0"/>
              <a:t>0</a:t>
            </a:r>
          </a:p>
        </p:txBody>
      </p:sp>
      <p:sp>
        <p:nvSpPr>
          <p:cNvPr id="124" name="Frame 123">
            <a:extLst>
              <a:ext uri="{FF2B5EF4-FFF2-40B4-BE49-F238E27FC236}">
                <a16:creationId xmlns:a16="http://schemas.microsoft.com/office/drawing/2014/main" id="{9E13F26B-5804-034F-9658-5A88A1D90F13}"/>
              </a:ext>
            </a:extLst>
          </p:cNvPr>
          <p:cNvSpPr/>
          <p:nvPr/>
        </p:nvSpPr>
        <p:spPr bwMode="auto">
          <a:xfrm>
            <a:off x="304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5" name="TextBox 124">
            <a:extLst>
              <a:ext uri="{FF2B5EF4-FFF2-40B4-BE49-F238E27FC236}">
                <a16:creationId xmlns:a16="http://schemas.microsoft.com/office/drawing/2014/main" id="{6F78B973-7BC3-914B-8196-7D5769D08013}"/>
              </a:ext>
            </a:extLst>
          </p:cNvPr>
          <p:cNvSpPr txBox="1"/>
          <p:nvPr/>
        </p:nvSpPr>
        <p:spPr>
          <a:xfrm>
            <a:off x="533400" y="1371600"/>
            <a:ext cx="1447800" cy="461665"/>
          </a:xfrm>
          <a:prstGeom prst="rect">
            <a:avLst/>
          </a:prstGeom>
          <a:noFill/>
        </p:spPr>
        <p:txBody>
          <a:bodyPr wrap="square" rtlCol="0">
            <a:spAutoFit/>
          </a:bodyPr>
          <a:lstStyle/>
          <a:p>
            <a:pPr algn="ctr"/>
            <a:r>
              <a:rPr lang="en-US" dirty="0"/>
              <a:t>q2,Y1</a:t>
            </a:r>
          </a:p>
        </p:txBody>
      </p:sp>
      <p:sp>
        <p:nvSpPr>
          <p:cNvPr id="126" name="TextBox 125">
            <a:extLst>
              <a:ext uri="{FF2B5EF4-FFF2-40B4-BE49-F238E27FC236}">
                <a16:creationId xmlns:a16="http://schemas.microsoft.com/office/drawing/2014/main" id="{67573B3D-B552-4D45-85FD-2380F829D2D7}"/>
              </a:ext>
            </a:extLst>
          </p:cNvPr>
          <p:cNvSpPr txBox="1"/>
          <p:nvPr/>
        </p:nvSpPr>
        <p:spPr>
          <a:xfrm>
            <a:off x="1295400" y="1748135"/>
            <a:ext cx="838200" cy="461665"/>
          </a:xfrm>
          <a:prstGeom prst="rect">
            <a:avLst/>
          </a:prstGeom>
          <a:noFill/>
        </p:spPr>
        <p:txBody>
          <a:bodyPr wrap="square" rtlCol="0">
            <a:spAutoFit/>
          </a:bodyPr>
          <a:lstStyle/>
          <a:p>
            <a:pPr algn="ctr"/>
            <a:r>
              <a:rPr lang="en-US" dirty="0"/>
              <a:t>*</a:t>
            </a:r>
          </a:p>
        </p:txBody>
      </p:sp>
      <p:sp>
        <p:nvSpPr>
          <p:cNvPr id="127" name="TextBox 126">
            <a:extLst>
              <a:ext uri="{FF2B5EF4-FFF2-40B4-BE49-F238E27FC236}">
                <a16:creationId xmlns:a16="http://schemas.microsoft.com/office/drawing/2014/main" id="{973CDBCD-5638-E246-B1F2-FE4D628689F7}"/>
              </a:ext>
            </a:extLst>
          </p:cNvPr>
          <p:cNvSpPr txBox="1"/>
          <p:nvPr/>
        </p:nvSpPr>
        <p:spPr>
          <a:xfrm>
            <a:off x="457200" y="1752600"/>
            <a:ext cx="838200" cy="461665"/>
          </a:xfrm>
          <a:prstGeom prst="rect">
            <a:avLst/>
          </a:prstGeom>
          <a:noFill/>
        </p:spPr>
        <p:txBody>
          <a:bodyPr wrap="square" rtlCol="0">
            <a:spAutoFit/>
          </a:bodyPr>
          <a:lstStyle/>
          <a:p>
            <a:r>
              <a:rPr lang="en-US" dirty="0"/>
              <a:t>Y</a:t>
            </a:r>
          </a:p>
        </p:txBody>
      </p:sp>
      <p:sp>
        <p:nvSpPr>
          <p:cNvPr id="128" name="TextBox 127">
            <a:extLst>
              <a:ext uri="{FF2B5EF4-FFF2-40B4-BE49-F238E27FC236}">
                <a16:creationId xmlns:a16="http://schemas.microsoft.com/office/drawing/2014/main" id="{CE9E5CEE-4003-734A-AB9C-31C78C6B132D}"/>
              </a:ext>
            </a:extLst>
          </p:cNvPr>
          <p:cNvSpPr txBox="1"/>
          <p:nvPr/>
        </p:nvSpPr>
        <p:spPr>
          <a:xfrm>
            <a:off x="533400" y="2057400"/>
            <a:ext cx="1447800" cy="461665"/>
          </a:xfrm>
          <a:prstGeom prst="rect">
            <a:avLst/>
          </a:prstGeom>
          <a:noFill/>
        </p:spPr>
        <p:txBody>
          <a:bodyPr wrap="square" rtlCol="0">
            <a:spAutoFit/>
          </a:bodyPr>
          <a:lstStyle/>
          <a:p>
            <a:pPr algn="ctr"/>
            <a:r>
              <a:rPr lang="en-US" dirty="0"/>
              <a:t>q2,Y1</a:t>
            </a:r>
          </a:p>
        </p:txBody>
      </p:sp>
      <p:sp>
        <p:nvSpPr>
          <p:cNvPr id="129" name="Frame 128">
            <a:extLst>
              <a:ext uri="{FF2B5EF4-FFF2-40B4-BE49-F238E27FC236}">
                <a16:creationId xmlns:a16="http://schemas.microsoft.com/office/drawing/2014/main" id="{DF0302A7-4E1D-5345-A383-28456391743B}"/>
              </a:ext>
            </a:extLst>
          </p:cNvPr>
          <p:cNvSpPr/>
          <p:nvPr/>
        </p:nvSpPr>
        <p:spPr bwMode="auto">
          <a:xfrm>
            <a:off x="24384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0" name="TextBox 129">
            <a:extLst>
              <a:ext uri="{FF2B5EF4-FFF2-40B4-BE49-F238E27FC236}">
                <a16:creationId xmlns:a16="http://schemas.microsoft.com/office/drawing/2014/main" id="{213AFC69-7D63-0A43-BEB5-215050E5485C}"/>
              </a:ext>
            </a:extLst>
          </p:cNvPr>
          <p:cNvSpPr txBox="1"/>
          <p:nvPr/>
        </p:nvSpPr>
        <p:spPr>
          <a:xfrm>
            <a:off x="2819400" y="1371600"/>
            <a:ext cx="1066800" cy="461665"/>
          </a:xfrm>
          <a:prstGeom prst="rect">
            <a:avLst/>
          </a:prstGeom>
          <a:noFill/>
        </p:spPr>
        <p:txBody>
          <a:bodyPr wrap="square" rtlCol="0">
            <a:spAutoFit/>
          </a:bodyPr>
          <a:lstStyle/>
          <a:p>
            <a:pPr algn="ctr"/>
            <a:r>
              <a:rPr lang="en-US" dirty="0"/>
              <a:t>0</a:t>
            </a:r>
          </a:p>
        </p:txBody>
      </p:sp>
      <p:sp>
        <p:nvSpPr>
          <p:cNvPr id="131" name="TextBox 130">
            <a:extLst>
              <a:ext uri="{FF2B5EF4-FFF2-40B4-BE49-F238E27FC236}">
                <a16:creationId xmlns:a16="http://schemas.microsoft.com/office/drawing/2014/main" id="{F2446D5D-2998-CC42-AF4C-7CC357B70211}"/>
              </a:ext>
            </a:extLst>
          </p:cNvPr>
          <p:cNvSpPr txBox="1"/>
          <p:nvPr/>
        </p:nvSpPr>
        <p:spPr>
          <a:xfrm>
            <a:off x="3733800" y="1748135"/>
            <a:ext cx="457200" cy="461665"/>
          </a:xfrm>
          <a:prstGeom prst="rect">
            <a:avLst/>
          </a:prstGeom>
          <a:noFill/>
        </p:spPr>
        <p:txBody>
          <a:bodyPr wrap="square" rtlCol="0">
            <a:spAutoFit/>
          </a:bodyPr>
          <a:lstStyle/>
          <a:p>
            <a:pPr algn="ctr"/>
            <a:r>
              <a:rPr lang="en-US" dirty="0"/>
              <a:t>*</a:t>
            </a:r>
          </a:p>
        </p:txBody>
      </p:sp>
      <p:sp>
        <p:nvSpPr>
          <p:cNvPr id="132" name="Frame 131">
            <a:extLst>
              <a:ext uri="{FF2B5EF4-FFF2-40B4-BE49-F238E27FC236}">
                <a16:creationId xmlns:a16="http://schemas.microsoft.com/office/drawing/2014/main" id="{9F8E48FA-5C5D-DC4A-ACAA-544D047918B6}"/>
              </a:ext>
            </a:extLst>
          </p:cNvPr>
          <p:cNvSpPr/>
          <p:nvPr/>
        </p:nvSpPr>
        <p:spPr bwMode="auto">
          <a:xfrm>
            <a:off x="69342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3" name="TextBox 132">
            <a:extLst>
              <a:ext uri="{FF2B5EF4-FFF2-40B4-BE49-F238E27FC236}">
                <a16:creationId xmlns:a16="http://schemas.microsoft.com/office/drawing/2014/main" id="{2F81D283-4E03-5D44-8BF8-6A586A376C2E}"/>
              </a:ext>
            </a:extLst>
          </p:cNvPr>
          <p:cNvSpPr txBox="1"/>
          <p:nvPr/>
        </p:nvSpPr>
        <p:spPr>
          <a:xfrm>
            <a:off x="7620000" y="1371600"/>
            <a:ext cx="457200" cy="461665"/>
          </a:xfrm>
          <a:prstGeom prst="rect">
            <a:avLst/>
          </a:prstGeom>
          <a:noFill/>
        </p:spPr>
        <p:txBody>
          <a:bodyPr wrap="square" rtlCol="0">
            <a:spAutoFit/>
          </a:bodyPr>
          <a:lstStyle/>
          <a:p>
            <a:pPr algn="ctr"/>
            <a:r>
              <a:rPr lang="en-US" dirty="0"/>
              <a:t>0</a:t>
            </a:r>
          </a:p>
        </p:txBody>
      </p:sp>
      <p:sp>
        <p:nvSpPr>
          <p:cNvPr id="134" name="TextBox 133">
            <a:extLst>
              <a:ext uri="{FF2B5EF4-FFF2-40B4-BE49-F238E27FC236}">
                <a16:creationId xmlns:a16="http://schemas.microsoft.com/office/drawing/2014/main" id="{0BC9EC0D-C78C-8B4B-B057-31B1BA37AE8A}"/>
              </a:ext>
            </a:extLst>
          </p:cNvPr>
          <p:cNvSpPr txBox="1"/>
          <p:nvPr/>
        </p:nvSpPr>
        <p:spPr>
          <a:xfrm>
            <a:off x="8229600" y="1748135"/>
            <a:ext cx="457200" cy="461665"/>
          </a:xfrm>
          <a:prstGeom prst="rect">
            <a:avLst/>
          </a:prstGeom>
          <a:noFill/>
        </p:spPr>
        <p:txBody>
          <a:bodyPr wrap="square" rtlCol="0">
            <a:spAutoFit/>
          </a:bodyPr>
          <a:lstStyle/>
          <a:p>
            <a:pPr algn="ctr"/>
            <a:r>
              <a:rPr lang="en-US" dirty="0"/>
              <a:t>*</a:t>
            </a:r>
          </a:p>
        </p:txBody>
      </p:sp>
      <p:sp>
        <p:nvSpPr>
          <p:cNvPr id="135" name="TextBox 134">
            <a:extLst>
              <a:ext uri="{FF2B5EF4-FFF2-40B4-BE49-F238E27FC236}">
                <a16:creationId xmlns:a16="http://schemas.microsoft.com/office/drawing/2014/main" id="{7F526592-CCF9-CB49-84AB-0BAA63B7A332}"/>
              </a:ext>
            </a:extLst>
          </p:cNvPr>
          <p:cNvSpPr txBox="1"/>
          <p:nvPr/>
        </p:nvSpPr>
        <p:spPr>
          <a:xfrm>
            <a:off x="7086600" y="1752600"/>
            <a:ext cx="457200" cy="461665"/>
          </a:xfrm>
          <a:prstGeom prst="rect">
            <a:avLst/>
          </a:prstGeom>
          <a:noFill/>
        </p:spPr>
        <p:txBody>
          <a:bodyPr wrap="square" rtlCol="0">
            <a:spAutoFit/>
          </a:bodyPr>
          <a:lstStyle/>
          <a:p>
            <a:pPr algn="ctr"/>
            <a:r>
              <a:rPr lang="en-US" dirty="0"/>
              <a:t>*</a:t>
            </a:r>
          </a:p>
        </p:txBody>
      </p:sp>
      <p:sp>
        <p:nvSpPr>
          <p:cNvPr id="136" name="TextBox 135">
            <a:extLst>
              <a:ext uri="{FF2B5EF4-FFF2-40B4-BE49-F238E27FC236}">
                <a16:creationId xmlns:a16="http://schemas.microsoft.com/office/drawing/2014/main" id="{7524022E-14E4-B447-977D-DC248343D6EE}"/>
              </a:ext>
            </a:extLst>
          </p:cNvPr>
          <p:cNvSpPr txBox="1"/>
          <p:nvPr/>
        </p:nvSpPr>
        <p:spPr>
          <a:xfrm>
            <a:off x="7620000" y="2057400"/>
            <a:ext cx="457200" cy="461665"/>
          </a:xfrm>
          <a:prstGeom prst="rect">
            <a:avLst/>
          </a:prstGeom>
          <a:noFill/>
        </p:spPr>
        <p:txBody>
          <a:bodyPr wrap="square" rtlCol="0">
            <a:spAutoFit/>
          </a:bodyPr>
          <a:lstStyle/>
          <a:p>
            <a:pPr algn="ctr"/>
            <a:r>
              <a:rPr lang="en-US" dirty="0"/>
              <a:t>0</a:t>
            </a:r>
          </a:p>
        </p:txBody>
      </p:sp>
      <p:sp>
        <p:nvSpPr>
          <p:cNvPr id="137" name="TextBox 136">
            <a:extLst>
              <a:ext uri="{FF2B5EF4-FFF2-40B4-BE49-F238E27FC236}">
                <a16:creationId xmlns:a16="http://schemas.microsoft.com/office/drawing/2014/main" id="{EB99A47D-6B9F-D34F-8F0F-799D9E896E1E}"/>
              </a:ext>
            </a:extLst>
          </p:cNvPr>
          <p:cNvSpPr txBox="1"/>
          <p:nvPr/>
        </p:nvSpPr>
        <p:spPr>
          <a:xfrm>
            <a:off x="6400800" y="1752600"/>
            <a:ext cx="838200" cy="461665"/>
          </a:xfrm>
          <a:prstGeom prst="rect">
            <a:avLst/>
          </a:prstGeom>
          <a:noFill/>
        </p:spPr>
        <p:txBody>
          <a:bodyPr wrap="square" rtlCol="0">
            <a:spAutoFit/>
          </a:bodyPr>
          <a:lstStyle/>
          <a:p>
            <a:r>
              <a:rPr lang="en-US" dirty="0"/>
              <a:t>…</a:t>
            </a:r>
          </a:p>
        </p:txBody>
      </p:sp>
      <p:sp>
        <p:nvSpPr>
          <p:cNvPr id="138" name="TextBox 137">
            <a:extLst>
              <a:ext uri="{FF2B5EF4-FFF2-40B4-BE49-F238E27FC236}">
                <a16:creationId xmlns:a16="http://schemas.microsoft.com/office/drawing/2014/main" id="{AA7373D4-1496-984E-9654-C8B00EC8CB6A}"/>
              </a:ext>
            </a:extLst>
          </p:cNvPr>
          <p:cNvSpPr txBox="1"/>
          <p:nvPr/>
        </p:nvSpPr>
        <p:spPr>
          <a:xfrm>
            <a:off x="2400300" y="1767527"/>
            <a:ext cx="838200" cy="461665"/>
          </a:xfrm>
          <a:prstGeom prst="rect">
            <a:avLst/>
          </a:prstGeom>
          <a:noFill/>
        </p:spPr>
        <p:txBody>
          <a:bodyPr wrap="square" rtlCol="0">
            <a:spAutoFit/>
          </a:bodyPr>
          <a:lstStyle/>
          <a:p>
            <a:pPr algn="ctr"/>
            <a:r>
              <a:rPr lang="en-US" dirty="0"/>
              <a:t>*</a:t>
            </a:r>
          </a:p>
        </p:txBody>
      </p:sp>
      <p:sp>
        <p:nvSpPr>
          <p:cNvPr id="139" name="Frame 138">
            <a:extLst>
              <a:ext uri="{FF2B5EF4-FFF2-40B4-BE49-F238E27FC236}">
                <a16:creationId xmlns:a16="http://schemas.microsoft.com/office/drawing/2014/main" id="{6D001F21-8789-4049-BA7F-2E3B2FD946AE}"/>
              </a:ext>
            </a:extLst>
          </p:cNvPr>
          <p:cNvSpPr/>
          <p:nvPr/>
        </p:nvSpPr>
        <p:spPr bwMode="auto">
          <a:xfrm>
            <a:off x="4495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40" name="TextBox 139">
            <a:extLst>
              <a:ext uri="{FF2B5EF4-FFF2-40B4-BE49-F238E27FC236}">
                <a16:creationId xmlns:a16="http://schemas.microsoft.com/office/drawing/2014/main" id="{04F29B99-C148-9945-BC81-E26500ADE29C}"/>
              </a:ext>
            </a:extLst>
          </p:cNvPr>
          <p:cNvSpPr txBox="1"/>
          <p:nvPr/>
        </p:nvSpPr>
        <p:spPr>
          <a:xfrm>
            <a:off x="5181600" y="1371600"/>
            <a:ext cx="457200" cy="461665"/>
          </a:xfrm>
          <a:prstGeom prst="rect">
            <a:avLst/>
          </a:prstGeom>
          <a:noFill/>
        </p:spPr>
        <p:txBody>
          <a:bodyPr wrap="square" rtlCol="0">
            <a:spAutoFit/>
          </a:bodyPr>
          <a:lstStyle/>
          <a:p>
            <a:pPr algn="ctr"/>
            <a:r>
              <a:rPr lang="en-US" dirty="0"/>
              <a:t>0</a:t>
            </a:r>
          </a:p>
        </p:txBody>
      </p:sp>
      <p:sp>
        <p:nvSpPr>
          <p:cNvPr id="141" name="TextBox 140">
            <a:extLst>
              <a:ext uri="{FF2B5EF4-FFF2-40B4-BE49-F238E27FC236}">
                <a16:creationId xmlns:a16="http://schemas.microsoft.com/office/drawing/2014/main" id="{F4F93DE8-CF19-DE42-AA87-57C26B9234F1}"/>
              </a:ext>
            </a:extLst>
          </p:cNvPr>
          <p:cNvSpPr txBox="1"/>
          <p:nvPr/>
        </p:nvSpPr>
        <p:spPr>
          <a:xfrm>
            <a:off x="5791200" y="1748135"/>
            <a:ext cx="457200" cy="461665"/>
          </a:xfrm>
          <a:prstGeom prst="rect">
            <a:avLst/>
          </a:prstGeom>
          <a:noFill/>
        </p:spPr>
        <p:txBody>
          <a:bodyPr wrap="square" rtlCol="0">
            <a:spAutoFit/>
          </a:bodyPr>
          <a:lstStyle/>
          <a:p>
            <a:pPr algn="ctr"/>
            <a:r>
              <a:rPr lang="en-US" dirty="0"/>
              <a:t>*</a:t>
            </a:r>
          </a:p>
        </p:txBody>
      </p:sp>
      <p:sp>
        <p:nvSpPr>
          <p:cNvPr id="142" name="TextBox 141">
            <a:extLst>
              <a:ext uri="{FF2B5EF4-FFF2-40B4-BE49-F238E27FC236}">
                <a16:creationId xmlns:a16="http://schemas.microsoft.com/office/drawing/2014/main" id="{5F763B78-8C04-DD4F-85F0-4275E8035BF9}"/>
              </a:ext>
            </a:extLst>
          </p:cNvPr>
          <p:cNvSpPr txBox="1"/>
          <p:nvPr/>
        </p:nvSpPr>
        <p:spPr>
          <a:xfrm>
            <a:off x="4648200" y="1752600"/>
            <a:ext cx="457200" cy="461665"/>
          </a:xfrm>
          <a:prstGeom prst="rect">
            <a:avLst/>
          </a:prstGeom>
          <a:noFill/>
        </p:spPr>
        <p:txBody>
          <a:bodyPr wrap="square" rtlCol="0">
            <a:spAutoFit/>
          </a:bodyPr>
          <a:lstStyle/>
          <a:p>
            <a:pPr algn="ctr"/>
            <a:r>
              <a:rPr lang="en-US" dirty="0"/>
              <a:t>*</a:t>
            </a:r>
          </a:p>
        </p:txBody>
      </p:sp>
      <p:sp>
        <p:nvSpPr>
          <p:cNvPr id="143" name="TextBox 142">
            <a:extLst>
              <a:ext uri="{FF2B5EF4-FFF2-40B4-BE49-F238E27FC236}">
                <a16:creationId xmlns:a16="http://schemas.microsoft.com/office/drawing/2014/main" id="{AFC1506C-698A-E24F-823D-FC24D5D81255}"/>
              </a:ext>
            </a:extLst>
          </p:cNvPr>
          <p:cNvSpPr txBox="1"/>
          <p:nvPr/>
        </p:nvSpPr>
        <p:spPr>
          <a:xfrm>
            <a:off x="5181600" y="2057400"/>
            <a:ext cx="457200" cy="461665"/>
          </a:xfrm>
          <a:prstGeom prst="rect">
            <a:avLst/>
          </a:prstGeom>
          <a:noFill/>
        </p:spPr>
        <p:txBody>
          <a:bodyPr wrap="square" rtlCol="0">
            <a:spAutoFit/>
          </a:bodyPr>
          <a:lstStyle/>
          <a:p>
            <a:pPr algn="ctr"/>
            <a:r>
              <a:rPr lang="en-US" dirty="0"/>
              <a:t>0</a:t>
            </a:r>
          </a:p>
        </p:txBody>
      </p:sp>
      <p:sp>
        <p:nvSpPr>
          <p:cNvPr id="144" name="TextBox 143">
            <a:extLst>
              <a:ext uri="{FF2B5EF4-FFF2-40B4-BE49-F238E27FC236}">
                <a16:creationId xmlns:a16="http://schemas.microsoft.com/office/drawing/2014/main" id="{CF2A8C4B-B558-FC4D-A3E1-1D71C351F4A2}"/>
              </a:ext>
            </a:extLst>
          </p:cNvPr>
          <p:cNvSpPr txBox="1"/>
          <p:nvPr/>
        </p:nvSpPr>
        <p:spPr>
          <a:xfrm>
            <a:off x="2819400" y="2133600"/>
            <a:ext cx="1066800" cy="461665"/>
          </a:xfrm>
          <a:prstGeom prst="rect">
            <a:avLst/>
          </a:prstGeom>
          <a:noFill/>
        </p:spPr>
        <p:txBody>
          <a:bodyPr wrap="square" rtlCol="0">
            <a:spAutoFit/>
          </a:bodyPr>
          <a:lstStyle/>
          <a:p>
            <a:pPr algn="ctr"/>
            <a:r>
              <a:rPr lang="en-US" dirty="0"/>
              <a:t>0</a:t>
            </a:r>
          </a:p>
        </p:txBody>
      </p:sp>
    </p:spTree>
    <p:extLst>
      <p:ext uri="{BB962C8B-B14F-4D97-AF65-F5344CB8AC3E}">
        <p14:creationId xmlns:p14="http://schemas.microsoft.com/office/powerpoint/2010/main" val="1387937461"/>
      </p:ext>
    </p:extLst>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Case 2; Only Two More Rows</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4/7/19</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a:t>© UCF EECS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749</a:t>
            </a:fld>
            <a:endParaRPr lang="en-US"/>
          </a:p>
        </p:txBody>
      </p:sp>
      <p:sp>
        <p:nvSpPr>
          <p:cNvPr id="49" name="Frame 48">
            <a:extLst>
              <a:ext uri="{FF2B5EF4-FFF2-40B4-BE49-F238E27FC236}">
                <a16:creationId xmlns:a16="http://schemas.microsoft.com/office/drawing/2014/main" id="{874811F4-FBEA-3042-9ADE-4C44DE9415DE}"/>
              </a:ext>
            </a:extLst>
          </p:cNvPr>
          <p:cNvSpPr/>
          <p:nvPr/>
        </p:nvSpPr>
        <p:spPr bwMode="auto">
          <a:xfrm>
            <a:off x="304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0" name="TextBox 49">
            <a:extLst>
              <a:ext uri="{FF2B5EF4-FFF2-40B4-BE49-F238E27FC236}">
                <a16:creationId xmlns:a16="http://schemas.microsoft.com/office/drawing/2014/main" id="{5145A038-6446-E348-AB32-1ADADAA68112}"/>
              </a:ext>
            </a:extLst>
          </p:cNvPr>
          <p:cNvSpPr txBox="1"/>
          <p:nvPr/>
        </p:nvSpPr>
        <p:spPr>
          <a:xfrm>
            <a:off x="533400" y="3048000"/>
            <a:ext cx="1447800" cy="461665"/>
          </a:xfrm>
          <a:prstGeom prst="rect">
            <a:avLst/>
          </a:prstGeom>
          <a:noFill/>
        </p:spPr>
        <p:txBody>
          <a:bodyPr wrap="square" rtlCol="0">
            <a:spAutoFit/>
          </a:bodyPr>
          <a:lstStyle/>
          <a:p>
            <a:pPr algn="ctr"/>
            <a:r>
              <a:rPr lang="en-US" dirty="0"/>
              <a:t>Y1</a:t>
            </a:r>
          </a:p>
        </p:txBody>
      </p:sp>
      <p:sp>
        <p:nvSpPr>
          <p:cNvPr id="51" name="TextBox 50">
            <a:extLst>
              <a:ext uri="{FF2B5EF4-FFF2-40B4-BE49-F238E27FC236}">
                <a16:creationId xmlns:a16="http://schemas.microsoft.com/office/drawing/2014/main" id="{B2D964C2-02F9-514C-8632-95E101A10DF0}"/>
              </a:ext>
            </a:extLst>
          </p:cNvPr>
          <p:cNvSpPr txBox="1"/>
          <p:nvPr/>
        </p:nvSpPr>
        <p:spPr>
          <a:xfrm>
            <a:off x="1295400" y="3424535"/>
            <a:ext cx="838200" cy="461665"/>
          </a:xfrm>
          <a:prstGeom prst="rect">
            <a:avLst/>
          </a:prstGeom>
          <a:noFill/>
        </p:spPr>
        <p:txBody>
          <a:bodyPr wrap="square" rtlCol="0">
            <a:spAutoFit/>
          </a:bodyPr>
          <a:lstStyle/>
          <a:p>
            <a:pPr algn="ctr"/>
            <a:r>
              <a:rPr lang="en-US" dirty="0"/>
              <a:t>q1,R</a:t>
            </a:r>
          </a:p>
        </p:txBody>
      </p:sp>
      <p:sp>
        <p:nvSpPr>
          <p:cNvPr id="52" name="TextBox 51">
            <a:extLst>
              <a:ext uri="{FF2B5EF4-FFF2-40B4-BE49-F238E27FC236}">
                <a16:creationId xmlns:a16="http://schemas.microsoft.com/office/drawing/2014/main" id="{F6CB391C-3894-8748-B0B1-E58FA7090494}"/>
              </a:ext>
            </a:extLst>
          </p:cNvPr>
          <p:cNvSpPr txBox="1"/>
          <p:nvPr/>
        </p:nvSpPr>
        <p:spPr>
          <a:xfrm>
            <a:off x="457200" y="3429000"/>
            <a:ext cx="838200" cy="461665"/>
          </a:xfrm>
          <a:prstGeom prst="rect">
            <a:avLst/>
          </a:prstGeom>
          <a:noFill/>
        </p:spPr>
        <p:txBody>
          <a:bodyPr wrap="square" rtlCol="0">
            <a:spAutoFit/>
          </a:bodyPr>
          <a:lstStyle/>
          <a:p>
            <a:r>
              <a:rPr lang="en-US" dirty="0"/>
              <a:t>Y</a:t>
            </a:r>
          </a:p>
        </p:txBody>
      </p:sp>
      <p:sp>
        <p:nvSpPr>
          <p:cNvPr id="53" name="TextBox 52">
            <a:extLst>
              <a:ext uri="{FF2B5EF4-FFF2-40B4-BE49-F238E27FC236}">
                <a16:creationId xmlns:a16="http://schemas.microsoft.com/office/drawing/2014/main" id="{3AD10D5C-DC4F-064C-ADDB-0BC816DB2357}"/>
              </a:ext>
            </a:extLst>
          </p:cNvPr>
          <p:cNvSpPr txBox="1"/>
          <p:nvPr/>
        </p:nvSpPr>
        <p:spPr>
          <a:xfrm>
            <a:off x="533400" y="37338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54" name="Frame 53">
            <a:extLst>
              <a:ext uri="{FF2B5EF4-FFF2-40B4-BE49-F238E27FC236}">
                <a16:creationId xmlns:a16="http://schemas.microsoft.com/office/drawing/2014/main" id="{A375476F-1E0C-5A4C-8F2C-366016C5DD01}"/>
              </a:ext>
            </a:extLst>
          </p:cNvPr>
          <p:cNvSpPr/>
          <p:nvPr/>
        </p:nvSpPr>
        <p:spPr bwMode="auto">
          <a:xfrm>
            <a:off x="24384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5" name="TextBox 54">
            <a:extLst>
              <a:ext uri="{FF2B5EF4-FFF2-40B4-BE49-F238E27FC236}">
                <a16:creationId xmlns:a16="http://schemas.microsoft.com/office/drawing/2014/main" id="{8FE93B26-AB8C-254D-B3BD-E486F0859F87}"/>
              </a:ext>
            </a:extLst>
          </p:cNvPr>
          <p:cNvSpPr txBox="1"/>
          <p:nvPr/>
        </p:nvSpPr>
        <p:spPr>
          <a:xfrm>
            <a:off x="2819400" y="3048000"/>
            <a:ext cx="1066800" cy="461665"/>
          </a:xfrm>
          <a:prstGeom prst="rect">
            <a:avLst/>
          </a:prstGeom>
          <a:noFill/>
        </p:spPr>
        <p:txBody>
          <a:bodyPr wrap="square" rtlCol="0">
            <a:spAutoFit/>
          </a:bodyPr>
          <a:lstStyle/>
          <a:p>
            <a:pPr algn="ctr"/>
            <a:r>
              <a:rPr lang="en-US" dirty="0"/>
              <a:t>q1,1</a:t>
            </a:r>
          </a:p>
        </p:txBody>
      </p:sp>
      <p:sp>
        <p:nvSpPr>
          <p:cNvPr id="56" name="TextBox 55">
            <a:extLst>
              <a:ext uri="{FF2B5EF4-FFF2-40B4-BE49-F238E27FC236}">
                <a16:creationId xmlns:a16="http://schemas.microsoft.com/office/drawing/2014/main" id="{2EEA05D1-7450-4445-837E-BCABFA5EBE25}"/>
              </a:ext>
            </a:extLst>
          </p:cNvPr>
          <p:cNvSpPr txBox="1"/>
          <p:nvPr/>
        </p:nvSpPr>
        <p:spPr>
          <a:xfrm>
            <a:off x="3733800" y="3424535"/>
            <a:ext cx="457200" cy="461665"/>
          </a:xfrm>
          <a:prstGeom prst="rect">
            <a:avLst/>
          </a:prstGeom>
          <a:noFill/>
        </p:spPr>
        <p:txBody>
          <a:bodyPr wrap="square" rtlCol="0">
            <a:spAutoFit/>
          </a:bodyPr>
          <a:lstStyle/>
          <a:p>
            <a:pPr algn="ctr"/>
            <a:r>
              <a:rPr lang="en-US" dirty="0"/>
              <a:t>*</a:t>
            </a:r>
          </a:p>
        </p:txBody>
      </p:sp>
      <p:sp>
        <p:nvSpPr>
          <p:cNvPr id="58" name="TextBox 57">
            <a:extLst>
              <a:ext uri="{FF2B5EF4-FFF2-40B4-BE49-F238E27FC236}">
                <a16:creationId xmlns:a16="http://schemas.microsoft.com/office/drawing/2014/main" id="{0AC61F8C-CF47-B540-A41B-53364EEBFEC2}"/>
              </a:ext>
            </a:extLst>
          </p:cNvPr>
          <p:cNvSpPr txBox="1"/>
          <p:nvPr/>
        </p:nvSpPr>
        <p:spPr>
          <a:xfrm>
            <a:off x="3124200" y="3733800"/>
            <a:ext cx="457200" cy="461665"/>
          </a:xfrm>
          <a:prstGeom prst="rect">
            <a:avLst/>
          </a:prstGeom>
          <a:noFill/>
        </p:spPr>
        <p:txBody>
          <a:bodyPr wrap="square" rtlCol="0">
            <a:spAutoFit/>
          </a:bodyPr>
          <a:lstStyle/>
          <a:p>
            <a:pPr algn="ctr"/>
            <a:r>
              <a:rPr lang="en-US" dirty="0"/>
              <a:t>1</a:t>
            </a:r>
          </a:p>
        </p:txBody>
      </p:sp>
      <p:sp>
        <p:nvSpPr>
          <p:cNvPr id="59" name="Frame 58">
            <a:extLst>
              <a:ext uri="{FF2B5EF4-FFF2-40B4-BE49-F238E27FC236}">
                <a16:creationId xmlns:a16="http://schemas.microsoft.com/office/drawing/2014/main" id="{FF7D6DB9-08BB-A445-B2C4-9E53964EFC7E}"/>
              </a:ext>
            </a:extLst>
          </p:cNvPr>
          <p:cNvSpPr/>
          <p:nvPr/>
        </p:nvSpPr>
        <p:spPr bwMode="auto">
          <a:xfrm>
            <a:off x="69342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0" name="TextBox 59">
            <a:extLst>
              <a:ext uri="{FF2B5EF4-FFF2-40B4-BE49-F238E27FC236}">
                <a16:creationId xmlns:a16="http://schemas.microsoft.com/office/drawing/2014/main" id="{4BBFA242-2446-7F48-8203-AC2474E0CBD8}"/>
              </a:ext>
            </a:extLst>
          </p:cNvPr>
          <p:cNvSpPr txBox="1"/>
          <p:nvPr/>
        </p:nvSpPr>
        <p:spPr>
          <a:xfrm>
            <a:off x="7620000" y="3048000"/>
            <a:ext cx="457200" cy="461665"/>
          </a:xfrm>
          <a:prstGeom prst="rect">
            <a:avLst/>
          </a:prstGeom>
          <a:noFill/>
        </p:spPr>
        <p:txBody>
          <a:bodyPr wrap="square" rtlCol="0">
            <a:spAutoFit/>
          </a:bodyPr>
          <a:lstStyle/>
          <a:p>
            <a:pPr algn="ctr"/>
            <a:r>
              <a:rPr lang="en-US" dirty="0"/>
              <a:t>0</a:t>
            </a:r>
          </a:p>
        </p:txBody>
      </p:sp>
      <p:sp>
        <p:nvSpPr>
          <p:cNvPr id="61" name="TextBox 60">
            <a:extLst>
              <a:ext uri="{FF2B5EF4-FFF2-40B4-BE49-F238E27FC236}">
                <a16:creationId xmlns:a16="http://schemas.microsoft.com/office/drawing/2014/main" id="{88D5F23F-6643-744A-908A-65DCE834AEFA}"/>
              </a:ext>
            </a:extLst>
          </p:cNvPr>
          <p:cNvSpPr txBox="1"/>
          <p:nvPr/>
        </p:nvSpPr>
        <p:spPr>
          <a:xfrm>
            <a:off x="8229600" y="3424535"/>
            <a:ext cx="457200" cy="461665"/>
          </a:xfrm>
          <a:prstGeom prst="rect">
            <a:avLst/>
          </a:prstGeom>
          <a:noFill/>
        </p:spPr>
        <p:txBody>
          <a:bodyPr wrap="square" rtlCol="0">
            <a:spAutoFit/>
          </a:bodyPr>
          <a:lstStyle/>
          <a:p>
            <a:pPr algn="ctr"/>
            <a:r>
              <a:rPr lang="en-US" dirty="0"/>
              <a:t>*</a:t>
            </a:r>
          </a:p>
        </p:txBody>
      </p:sp>
      <p:sp>
        <p:nvSpPr>
          <p:cNvPr id="62" name="TextBox 61">
            <a:extLst>
              <a:ext uri="{FF2B5EF4-FFF2-40B4-BE49-F238E27FC236}">
                <a16:creationId xmlns:a16="http://schemas.microsoft.com/office/drawing/2014/main" id="{1BED765D-9EA6-0B4E-9120-38B535ED7E38}"/>
              </a:ext>
            </a:extLst>
          </p:cNvPr>
          <p:cNvSpPr txBox="1"/>
          <p:nvPr/>
        </p:nvSpPr>
        <p:spPr>
          <a:xfrm>
            <a:off x="7086600" y="3429000"/>
            <a:ext cx="457200" cy="461665"/>
          </a:xfrm>
          <a:prstGeom prst="rect">
            <a:avLst/>
          </a:prstGeom>
          <a:noFill/>
        </p:spPr>
        <p:txBody>
          <a:bodyPr wrap="square" rtlCol="0">
            <a:spAutoFit/>
          </a:bodyPr>
          <a:lstStyle/>
          <a:p>
            <a:pPr algn="ctr"/>
            <a:r>
              <a:rPr lang="en-US" dirty="0"/>
              <a:t>*</a:t>
            </a:r>
          </a:p>
        </p:txBody>
      </p:sp>
      <p:sp>
        <p:nvSpPr>
          <p:cNvPr id="63" name="TextBox 62">
            <a:extLst>
              <a:ext uri="{FF2B5EF4-FFF2-40B4-BE49-F238E27FC236}">
                <a16:creationId xmlns:a16="http://schemas.microsoft.com/office/drawing/2014/main" id="{E85D07E8-9665-F740-B3FB-3137B159051B}"/>
              </a:ext>
            </a:extLst>
          </p:cNvPr>
          <p:cNvSpPr txBox="1"/>
          <p:nvPr/>
        </p:nvSpPr>
        <p:spPr>
          <a:xfrm>
            <a:off x="7620000" y="3733800"/>
            <a:ext cx="457200" cy="461665"/>
          </a:xfrm>
          <a:prstGeom prst="rect">
            <a:avLst/>
          </a:prstGeom>
          <a:noFill/>
        </p:spPr>
        <p:txBody>
          <a:bodyPr wrap="square" rtlCol="0">
            <a:spAutoFit/>
          </a:bodyPr>
          <a:lstStyle/>
          <a:p>
            <a:pPr algn="ctr"/>
            <a:r>
              <a:rPr lang="en-US" dirty="0"/>
              <a:t>0</a:t>
            </a:r>
          </a:p>
        </p:txBody>
      </p:sp>
      <p:sp>
        <p:nvSpPr>
          <p:cNvPr id="64" name="TextBox 63">
            <a:extLst>
              <a:ext uri="{FF2B5EF4-FFF2-40B4-BE49-F238E27FC236}">
                <a16:creationId xmlns:a16="http://schemas.microsoft.com/office/drawing/2014/main" id="{F7D40AA3-CD3B-5E40-B2FE-8F0A86F05872}"/>
              </a:ext>
            </a:extLst>
          </p:cNvPr>
          <p:cNvSpPr txBox="1"/>
          <p:nvPr/>
        </p:nvSpPr>
        <p:spPr>
          <a:xfrm>
            <a:off x="6400800" y="3429000"/>
            <a:ext cx="838200" cy="461665"/>
          </a:xfrm>
          <a:prstGeom prst="rect">
            <a:avLst/>
          </a:prstGeom>
          <a:noFill/>
        </p:spPr>
        <p:txBody>
          <a:bodyPr wrap="square" rtlCol="0">
            <a:spAutoFit/>
          </a:bodyPr>
          <a:lstStyle/>
          <a:p>
            <a:r>
              <a:rPr lang="en-US" dirty="0"/>
              <a:t>…</a:t>
            </a:r>
          </a:p>
        </p:txBody>
      </p:sp>
      <p:sp>
        <p:nvSpPr>
          <p:cNvPr id="65" name="TextBox 64">
            <a:extLst>
              <a:ext uri="{FF2B5EF4-FFF2-40B4-BE49-F238E27FC236}">
                <a16:creationId xmlns:a16="http://schemas.microsoft.com/office/drawing/2014/main" id="{0577699A-3F83-A64B-B247-366375618FAD}"/>
              </a:ext>
            </a:extLst>
          </p:cNvPr>
          <p:cNvSpPr txBox="1"/>
          <p:nvPr/>
        </p:nvSpPr>
        <p:spPr>
          <a:xfrm>
            <a:off x="2514600" y="3429000"/>
            <a:ext cx="838200" cy="461665"/>
          </a:xfrm>
          <a:prstGeom prst="rect">
            <a:avLst/>
          </a:prstGeom>
          <a:noFill/>
        </p:spPr>
        <p:txBody>
          <a:bodyPr wrap="square" rtlCol="0">
            <a:spAutoFit/>
          </a:bodyPr>
          <a:lstStyle/>
          <a:p>
            <a:pPr algn="ctr"/>
            <a:r>
              <a:rPr lang="en-US" dirty="0"/>
              <a:t>q1,R</a:t>
            </a:r>
          </a:p>
        </p:txBody>
      </p:sp>
      <p:sp>
        <p:nvSpPr>
          <p:cNvPr id="66" name="Frame 65">
            <a:extLst>
              <a:ext uri="{FF2B5EF4-FFF2-40B4-BE49-F238E27FC236}">
                <a16:creationId xmlns:a16="http://schemas.microsoft.com/office/drawing/2014/main" id="{AF1B092C-EB53-F649-A0B6-72BFA556A382}"/>
              </a:ext>
            </a:extLst>
          </p:cNvPr>
          <p:cNvSpPr/>
          <p:nvPr/>
        </p:nvSpPr>
        <p:spPr bwMode="auto">
          <a:xfrm>
            <a:off x="4495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7" name="TextBox 66">
            <a:extLst>
              <a:ext uri="{FF2B5EF4-FFF2-40B4-BE49-F238E27FC236}">
                <a16:creationId xmlns:a16="http://schemas.microsoft.com/office/drawing/2014/main" id="{86179832-0AFF-EE41-B303-290ABA57199B}"/>
              </a:ext>
            </a:extLst>
          </p:cNvPr>
          <p:cNvSpPr txBox="1"/>
          <p:nvPr/>
        </p:nvSpPr>
        <p:spPr>
          <a:xfrm>
            <a:off x="5181600" y="3048000"/>
            <a:ext cx="457200" cy="461665"/>
          </a:xfrm>
          <a:prstGeom prst="rect">
            <a:avLst/>
          </a:prstGeom>
          <a:noFill/>
        </p:spPr>
        <p:txBody>
          <a:bodyPr wrap="square" rtlCol="0">
            <a:spAutoFit/>
          </a:bodyPr>
          <a:lstStyle/>
          <a:p>
            <a:pPr algn="ctr"/>
            <a:r>
              <a:rPr lang="en-US" dirty="0"/>
              <a:t>0</a:t>
            </a:r>
          </a:p>
        </p:txBody>
      </p:sp>
      <p:sp>
        <p:nvSpPr>
          <p:cNvPr id="68" name="TextBox 67">
            <a:extLst>
              <a:ext uri="{FF2B5EF4-FFF2-40B4-BE49-F238E27FC236}">
                <a16:creationId xmlns:a16="http://schemas.microsoft.com/office/drawing/2014/main" id="{FDA35AFC-AA10-3644-85B2-B9BF89C0EDA7}"/>
              </a:ext>
            </a:extLst>
          </p:cNvPr>
          <p:cNvSpPr txBox="1"/>
          <p:nvPr/>
        </p:nvSpPr>
        <p:spPr>
          <a:xfrm>
            <a:off x="5791200" y="3424535"/>
            <a:ext cx="457200" cy="461665"/>
          </a:xfrm>
          <a:prstGeom prst="rect">
            <a:avLst/>
          </a:prstGeom>
          <a:noFill/>
        </p:spPr>
        <p:txBody>
          <a:bodyPr wrap="square" rtlCol="0">
            <a:spAutoFit/>
          </a:bodyPr>
          <a:lstStyle/>
          <a:p>
            <a:pPr algn="ctr"/>
            <a:r>
              <a:rPr lang="en-US" dirty="0"/>
              <a:t>*</a:t>
            </a:r>
          </a:p>
        </p:txBody>
      </p:sp>
      <p:sp>
        <p:nvSpPr>
          <p:cNvPr id="69" name="TextBox 68">
            <a:extLst>
              <a:ext uri="{FF2B5EF4-FFF2-40B4-BE49-F238E27FC236}">
                <a16:creationId xmlns:a16="http://schemas.microsoft.com/office/drawing/2014/main" id="{B3ACD314-6129-E843-8E2E-196DFBA1B8DD}"/>
              </a:ext>
            </a:extLst>
          </p:cNvPr>
          <p:cNvSpPr txBox="1"/>
          <p:nvPr/>
        </p:nvSpPr>
        <p:spPr>
          <a:xfrm>
            <a:off x="4648200" y="3429000"/>
            <a:ext cx="457200" cy="461665"/>
          </a:xfrm>
          <a:prstGeom prst="rect">
            <a:avLst/>
          </a:prstGeom>
          <a:noFill/>
        </p:spPr>
        <p:txBody>
          <a:bodyPr wrap="square" rtlCol="0">
            <a:spAutoFit/>
          </a:bodyPr>
          <a:lstStyle/>
          <a:p>
            <a:pPr algn="ctr"/>
            <a:r>
              <a:rPr lang="en-US" dirty="0"/>
              <a:t>*</a:t>
            </a:r>
          </a:p>
        </p:txBody>
      </p:sp>
      <p:sp>
        <p:nvSpPr>
          <p:cNvPr id="70" name="TextBox 69">
            <a:extLst>
              <a:ext uri="{FF2B5EF4-FFF2-40B4-BE49-F238E27FC236}">
                <a16:creationId xmlns:a16="http://schemas.microsoft.com/office/drawing/2014/main" id="{679B7C0D-B3BE-4E43-8E72-323CC9E512AD}"/>
              </a:ext>
            </a:extLst>
          </p:cNvPr>
          <p:cNvSpPr txBox="1"/>
          <p:nvPr/>
        </p:nvSpPr>
        <p:spPr>
          <a:xfrm>
            <a:off x="5181600" y="3733800"/>
            <a:ext cx="457200" cy="461665"/>
          </a:xfrm>
          <a:prstGeom prst="rect">
            <a:avLst/>
          </a:prstGeom>
          <a:noFill/>
        </p:spPr>
        <p:txBody>
          <a:bodyPr wrap="square" rtlCol="0">
            <a:spAutoFit/>
          </a:bodyPr>
          <a:lstStyle/>
          <a:p>
            <a:pPr algn="ctr"/>
            <a:r>
              <a:rPr lang="en-US" dirty="0"/>
              <a:t>0</a:t>
            </a:r>
          </a:p>
        </p:txBody>
      </p:sp>
      <p:sp>
        <p:nvSpPr>
          <p:cNvPr id="82" name="Frame 81">
            <a:extLst>
              <a:ext uri="{FF2B5EF4-FFF2-40B4-BE49-F238E27FC236}">
                <a16:creationId xmlns:a16="http://schemas.microsoft.com/office/drawing/2014/main" id="{51A6F291-A0DE-A84A-B98F-7FA1A34DAD5D}"/>
              </a:ext>
            </a:extLst>
          </p:cNvPr>
          <p:cNvSpPr/>
          <p:nvPr/>
        </p:nvSpPr>
        <p:spPr bwMode="auto">
          <a:xfrm>
            <a:off x="304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3" name="TextBox 82">
            <a:extLst>
              <a:ext uri="{FF2B5EF4-FFF2-40B4-BE49-F238E27FC236}">
                <a16:creationId xmlns:a16="http://schemas.microsoft.com/office/drawing/2014/main" id="{BF8946F3-F218-BC4D-9A6E-5BF77B357096}"/>
              </a:ext>
            </a:extLst>
          </p:cNvPr>
          <p:cNvSpPr txBox="1"/>
          <p:nvPr/>
        </p:nvSpPr>
        <p:spPr>
          <a:xfrm>
            <a:off x="533400" y="1371600"/>
            <a:ext cx="1447800" cy="461665"/>
          </a:xfrm>
          <a:prstGeom prst="rect">
            <a:avLst/>
          </a:prstGeom>
          <a:noFill/>
        </p:spPr>
        <p:txBody>
          <a:bodyPr wrap="square" rtlCol="0">
            <a:spAutoFit/>
          </a:bodyPr>
          <a:lstStyle/>
          <a:p>
            <a:pPr algn="ctr"/>
            <a:r>
              <a:rPr lang="en-US" dirty="0"/>
              <a:t>Y1</a:t>
            </a:r>
          </a:p>
        </p:txBody>
      </p:sp>
      <p:sp>
        <p:nvSpPr>
          <p:cNvPr id="84" name="TextBox 83">
            <a:extLst>
              <a:ext uri="{FF2B5EF4-FFF2-40B4-BE49-F238E27FC236}">
                <a16:creationId xmlns:a16="http://schemas.microsoft.com/office/drawing/2014/main" id="{DEBC8AE4-8E5F-784F-BB88-62921534A9C0}"/>
              </a:ext>
            </a:extLst>
          </p:cNvPr>
          <p:cNvSpPr txBox="1"/>
          <p:nvPr/>
        </p:nvSpPr>
        <p:spPr>
          <a:xfrm>
            <a:off x="1447800" y="1757065"/>
            <a:ext cx="838200" cy="461665"/>
          </a:xfrm>
          <a:prstGeom prst="rect">
            <a:avLst/>
          </a:prstGeom>
          <a:noFill/>
        </p:spPr>
        <p:txBody>
          <a:bodyPr wrap="square" rtlCol="0">
            <a:spAutoFit/>
          </a:bodyPr>
          <a:lstStyle/>
          <a:p>
            <a:pPr algn="ctr"/>
            <a:r>
              <a:rPr lang="en-US" dirty="0"/>
              <a:t>*</a:t>
            </a:r>
          </a:p>
        </p:txBody>
      </p:sp>
      <p:sp>
        <p:nvSpPr>
          <p:cNvPr id="85" name="TextBox 84">
            <a:extLst>
              <a:ext uri="{FF2B5EF4-FFF2-40B4-BE49-F238E27FC236}">
                <a16:creationId xmlns:a16="http://schemas.microsoft.com/office/drawing/2014/main" id="{B8BC5F9A-A3BA-D14D-AC31-CB9656ED2137}"/>
              </a:ext>
            </a:extLst>
          </p:cNvPr>
          <p:cNvSpPr txBox="1"/>
          <p:nvPr/>
        </p:nvSpPr>
        <p:spPr>
          <a:xfrm>
            <a:off x="457200" y="1752600"/>
            <a:ext cx="838200" cy="461665"/>
          </a:xfrm>
          <a:prstGeom prst="rect">
            <a:avLst/>
          </a:prstGeom>
          <a:noFill/>
        </p:spPr>
        <p:txBody>
          <a:bodyPr wrap="square" rtlCol="0">
            <a:spAutoFit/>
          </a:bodyPr>
          <a:lstStyle/>
          <a:p>
            <a:r>
              <a:rPr lang="en-US" dirty="0"/>
              <a:t>Y</a:t>
            </a:r>
          </a:p>
        </p:txBody>
      </p:sp>
      <p:sp>
        <p:nvSpPr>
          <p:cNvPr id="86" name="TextBox 85">
            <a:extLst>
              <a:ext uri="{FF2B5EF4-FFF2-40B4-BE49-F238E27FC236}">
                <a16:creationId xmlns:a16="http://schemas.microsoft.com/office/drawing/2014/main" id="{4E8414EF-FFBF-F54D-93CB-E9436938F694}"/>
              </a:ext>
            </a:extLst>
          </p:cNvPr>
          <p:cNvSpPr txBox="1"/>
          <p:nvPr/>
        </p:nvSpPr>
        <p:spPr>
          <a:xfrm>
            <a:off x="533400" y="2057400"/>
            <a:ext cx="1447800" cy="461665"/>
          </a:xfrm>
          <a:prstGeom prst="rect">
            <a:avLst/>
          </a:prstGeom>
          <a:noFill/>
        </p:spPr>
        <p:txBody>
          <a:bodyPr wrap="square" rtlCol="0">
            <a:spAutoFit/>
          </a:bodyPr>
          <a:lstStyle/>
          <a:p>
            <a:pPr algn="ctr"/>
            <a:r>
              <a:rPr lang="en-US" dirty="0"/>
              <a:t>Y1</a:t>
            </a:r>
          </a:p>
        </p:txBody>
      </p:sp>
      <p:sp>
        <p:nvSpPr>
          <p:cNvPr id="87" name="Frame 86">
            <a:extLst>
              <a:ext uri="{FF2B5EF4-FFF2-40B4-BE49-F238E27FC236}">
                <a16:creationId xmlns:a16="http://schemas.microsoft.com/office/drawing/2014/main" id="{0D498268-5FE2-0A4E-B99A-1DE65CE7F2F3}"/>
              </a:ext>
            </a:extLst>
          </p:cNvPr>
          <p:cNvSpPr/>
          <p:nvPr/>
        </p:nvSpPr>
        <p:spPr bwMode="auto">
          <a:xfrm>
            <a:off x="24384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8" name="TextBox 87">
            <a:extLst>
              <a:ext uri="{FF2B5EF4-FFF2-40B4-BE49-F238E27FC236}">
                <a16:creationId xmlns:a16="http://schemas.microsoft.com/office/drawing/2014/main" id="{6D8099CA-43BD-B94F-AC09-B5DEA3B81CEB}"/>
              </a:ext>
            </a:extLst>
          </p:cNvPr>
          <p:cNvSpPr txBox="1"/>
          <p:nvPr/>
        </p:nvSpPr>
        <p:spPr>
          <a:xfrm>
            <a:off x="2819400" y="1371600"/>
            <a:ext cx="1066800" cy="461665"/>
          </a:xfrm>
          <a:prstGeom prst="rect">
            <a:avLst/>
          </a:prstGeom>
          <a:noFill/>
        </p:spPr>
        <p:txBody>
          <a:bodyPr wrap="square" rtlCol="0">
            <a:spAutoFit/>
          </a:bodyPr>
          <a:lstStyle/>
          <a:p>
            <a:pPr algn="ctr"/>
            <a:r>
              <a:rPr lang="en-US" dirty="0"/>
              <a:t>q3,1</a:t>
            </a:r>
          </a:p>
        </p:txBody>
      </p:sp>
      <p:sp>
        <p:nvSpPr>
          <p:cNvPr id="89" name="TextBox 88">
            <a:extLst>
              <a:ext uri="{FF2B5EF4-FFF2-40B4-BE49-F238E27FC236}">
                <a16:creationId xmlns:a16="http://schemas.microsoft.com/office/drawing/2014/main" id="{18B48D48-EB94-1F47-B2CA-7B64C232B9D3}"/>
              </a:ext>
            </a:extLst>
          </p:cNvPr>
          <p:cNvSpPr txBox="1"/>
          <p:nvPr/>
        </p:nvSpPr>
        <p:spPr>
          <a:xfrm>
            <a:off x="3733800" y="1748135"/>
            <a:ext cx="457200" cy="461665"/>
          </a:xfrm>
          <a:prstGeom prst="rect">
            <a:avLst/>
          </a:prstGeom>
          <a:noFill/>
        </p:spPr>
        <p:txBody>
          <a:bodyPr wrap="square" rtlCol="0">
            <a:spAutoFit/>
          </a:bodyPr>
          <a:lstStyle/>
          <a:p>
            <a:pPr algn="ctr"/>
            <a:r>
              <a:rPr lang="en-US" dirty="0"/>
              <a:t>*</a:t>
            </a:r>
          </a:p>
        </p:txBody>
      </p:sp>
      <p:sp>
        <p:nvSpPr>
          <p:cNvPr id="91" name="Frame 90">
            <a:extLst>
              <a:ext uri="{FF2B5EF4-FFF2-40B4-BE49-F238E27FC236}">
                <a16:creationId xmlns:a16="http://schemas.microsoft.com/office/drawing/2014/main" id="{2D0BF27D-FD04-BC4B-9803-DC0FF8B117FE}"/>
              </a:ext>
            </a:extLst>
          </p:cNvPr>
          <p:cNvSpPr/>
          <p:nvPr/>
        </p:nvSpPr>
        <p:spPr bwMode="auto">
          <a:xfrm>
            <a:off x="69342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2" name="TextBox 91">
            <a:extLst>
              <a:ext uri="{FF2B5EF4-FFF2-40B4-BE49-F238E27FC236}">
                <a16:creationId xmlns:a16="http://schemas.microsoft.com/office/drawing/2014/main" id="{9E813432-ED55-7348-B28D-C7493AB2E914}"/>
              </a:ext>
            </a:extLst>
          </p:cNvPr>
          <p:cNvSpPr txBox="1"/>
          <p:nvPr/>
        </p:nvSpPr>
        <p:spPr>
          <a:xfrm>
            <a:off x="7620000" y="1371600"/>
            <a:ext cx="457200" cy="461665"/>
          </a:xfrm>
          <a:prstGeom prst="rect">
            <a:avLst/>
          </a:prstGeom>
          <a:noFill/>
        </p:spPr>
        <p:txBody>
          <a:bodyPr wrap="square" rtlCol="0">
            <a:spAutoFit/>
          </a:bodyPr>
          <a:lstStyle/>
          <a:p>
            <a:pPr algn="ctr"/>
            <a:r>
              <a:rPr lang="en-US" dirty="0"/>
              <a:t>0</a:t>
            </a:r>
          </a:p>
        </p:txBody>
      </p:sp>
      <p:sp>
        <p:nvSpPr>
          <p:cNvPr id="93" name="TextBox 92">
            <a:extLst>
              <a:ext uri="{FF2B5EF4-FFF2-40B4-BE49-F238E27FC236}">
                <a16:creationId xmlns:a16="http://schemas.microsoft.com/office/drawing/2014/main" id="{43B01C61-43DC-1C49-BC40-E469CE4781B5}"/>
              </a:ext>
            </a:extLst>
          </p:cNvPr>
          <p:cNvSpPr txBox="1"/>
          <p:nvPr/>
        </p:nvSpPr>
        <p:spPr>
          <a:xfrm>
            <a:off x="8229600" y="1748135"/>
            <a:ext cx="457200" cy="461665"/>
          </a:xfrm>
          <a:prstGeom prst="rect">
            <a:avLst/>
          </a:prstGeom>
          <a:noFill/>
        </p:spPr>
        <p:txBody>
          <a:bodyPr wrap="square" rtlCol="0">
            <a:spAutoFit/>
          </a:bodyPr>
          <a:lstStyle/>
          <a:p>
            <a:pPr algn="ctr"/>
            <a:r>
              <a:rPr lang="en-US" dirty="0"/>
              <a:t>*</a:t>
            </a:r>
          </a:p>
        </p:txBody>
      </p:sp>
      <p:sp>
        <p:nvSpPr>
          <p:cNvPr id="94" name="TextBox 93">
            <a:extLst>
              <a:ext uri="{FF2B5EF4-FFF2-40B4-BE49-F238E27FC236}">
                <a16:creationId xmlns:a16="http://schemas.microsoft.com/office/drawing/2014/main" id="{43197EF3-9660-094D-B683-CD35A86ECD2C}"/>
              </a:ext>
            </a:extLst>
          </p:cNvPr>
          <p:cNvSpPr txBox="1"/>
          <p:nvPr/>
        </p:nvSpPr>
        <p:spPr>
          <a:xfrm>
            <a:off x="7086600" y="1752600"/>
            <a:ext cx="457200" cy="461665"/>
          </a:xfrm>
          <a:prstGeom prst="rect">
            <a:avLst/>
          </a:prstGeom>
          <a:noFill/>
        </p:spPr>
        <p:txBody>
          <a:bodyPr wrap="square" rtlCol="0">
            <a:spAutoFit/>
          </a:bodyPr>
          <a:lstStyle/>
          <a:p>
            <a:pPr algn="ctr"/>
            <a:r>
              <a:rPr lang="en-US" dirty="0"/>
              <a:t>*</a:t>
            </a:r>
          </a:p>
        </p:txBody>
      </p:sp>
      <p:sp>
        <p:nvSpPr>
          <p:cNvPr id="95" name="TextBox 94">
            <a:extLst>
              <a:ext uri="{FF2B5EF4-FFF2-40B4-BE49-F238E27FC236}">
                <a16:creationId xmlns:a16="http://schemas.microsoft.com/office/drawing/2014/main" id="{EC109AED-5202-B347-B954-29EE5E7B9540}"/>
              </a:ext>
            </a:extLst>
          </p:cNvPr>
          <p:cNvSpPr txBox="1"/>
          <p:nvPr/>
        </p:nvSpPr>
        <p:spPr>
          <a:xfrm>
            <a:off x="7620000" y="2057400"/>
            <a:ext cx="457200" cy="461665"/>
          </a:xfrm>
          <a:prstGeom prst="rect">
            <a:avLst/>
          </a:prstGeom>
          <a:noFill/>
        </p:spPr>
        <p:txBody>
          <a:bodyPr wrap="square" rtlCol="0">
            <a:spAutoFit/>
          </a:bodyPr>
          <a:lstStyle/>
          <a:p>
            <a:pPr algn="ctr"/>
            <a:r>
              <a:rPr lang="en-US" dirty="0"/>
              <a:t>0</a:t>
            </a:r>
          </a:p>
        </p:txBody>
      </p:sp>
      <p:sp>
        <p:nvSpPr>
          <p:cNvPr id="96" name="TextBox 95">
            <a:extLst>
              <a:ext uri="{FF2B5EF4-FFF2-40B4-BE49-F238E27FC236}">
                <a16:creationId xmlns:a16="http://schemas.microsoft.com/office/drawing/2014/main" id="{A2AA45BF-7AD2-FC4B-896F-36602D9CAC01}"/>
              </a:ext>
            </a:extLst>
          </p:cNvPr>
          <p:cNvSpPr txBox="1"/>
          <p:nvPr/>
        </p:nvSpPr>
        <p:spPr>
          <a:xfrm>
            <a:off x="6400800" y="1752600"/>
            <a:ext cx="838200" cy="461665"/>
          </a:xfrm>
          <a:prstGeom prst="rect">
            <a:avLst/>
          </a:prstGeom>
          <a:noFill/>
        </p:spPr>
        <p:txBody>
          <a:bodyPr wrap="square" rtlCol="0">
            <a:spAutoFit/>
          </a:bodyPr>
          <a:lstStyle/>
          <a:p>
            <a:r>
              <a:rPr lang="en-US" dirty="0"/>
              <a:t>…</a:t>
            </a:r>
          </a:p>
        </p:txBody>
      </p:sp>
      <p:sp>
        <p:nvSpPr>
          <p:cNvPr id="97" name="TextBox 96">
            <a:extLst>
              <a:ext uri="{FF2B5EF4-FFF2-40B4-BE49-F238E27FC236}">
                <a16:creationId xmlns:a16="http://schemas.microsoft.com/office/drawing/2014/main" id="{E132442C-2368-5349-9AA9-8485792F3D3F}"/>
              </a:ext>
            </a:extLst>
          </p:cNvPr>
          <p:cNvSpPr txBox="1"/>
          <p:nvPr/>
        </p:nvSpPr>
        <p:spPr>
          <a:xfrm>
            <a:off x="2514600" y="1752600"/>
            <a:ext cx="533400" cy="461665"/>
          </a:xfrm>
          <a:prstGeom prst="rect">
            <a:avLst/>
          </a:prstGeom>
          <a:noFill/>
        </p:spPr>
        <p:txBody>
          <a:bodyPr wrap="square" rtlCol="0">
            <a:spAutoFit/>
          </a:bodyPr>
          <a:lstStyle/>
          <a:p>
            <a:pPr algn="ctr"/>
            <a:r>
              <a:rPr lang="en-US" dirty="0"/>
              <a:t>*</a:t>
            </a:r>
          </a:p>
        </p:txBody>
      </p:sp>
      <p:sp>
        <p:nvSpPr>
          <p:cNvPr id="98" name="Frame 97">
            <a:extLst>
              <a:ext uri="{FF2B5EF4-FFF2-40B4-BE49-F238E27FC236}">
                <a16:creationId xmlns:a16="http://schemas.microsoft.com/office/drawing/2014/main" id="{85A6C885-4545-3847-A40B-093F7B043C93}"/>
              </a:ext>
            </a:extLst>
          </p:cNvPr>
          <p:cNvSpPr/>
          <p:nvPr/>
        </p:nvSpPr>
        <p:spPr bwMode="auto">
          <a:xfrm>
            <a:off x="4495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9" name="TextBox 98">
            <a:extLst>
              <a:ext uri="{FF2B5EF4-FFF2-40B4-BE49-F238E27FC236}">
                <a16:creationId xmlns:a16="http://schemas.microsoft.com/office/drawing/2014/main" id="{4B3AAE2B-C879-0C49-9AE5-E44EA64E9E6B}"/>
              </a:ext>
            </a:extLst>
          </p:cNvPr>
          <p:cNvSpPr txBox="1"/>
          <p:nvPr/>
        </p:nvSpPr>
        <p:spPr>
          <a:xfrm>
            <a:off x="5181600" y="1371600"/>
            <a:ext cx="457200" cy="461665"/>
          </a:xfrm>
          <a:prstGeom prst="rect">
            <a:avLst/>
          </a:prstGeom>
          <a:noFill/>
        </p:spPr>
        <p:txBody>
          <a:bodyPr wrap="square" rtlCol="0">
            <a:spAutoFit/>
          </a:bodyPr>
          <a:lstStyle/>
          <a:p>
            <a:pPr algn="ctr"/>
            <a:r>
              <a:rPr lang="en-US" dirty="0"/>
              <a:t>0</a:t>
            </a:r>
          </a:p>
        </p:txBody>
      </p:sp>
      <p:sp>
        <p:nvSpPr>
          <p:cNvPr id="100" name="TextBox 99">
            <a:extLst>
              <a:ext uri="{FF2B5EF4-FFF2-40B4-BE49-F238E27FC236}">
                <a16:creationId xmlns:a16="http://schemas.microsoft.com/office/drawing/2014/main" id="{46B1E010-6423-6341-BAB0-D386FE35E68D}"/>
              </a:ext>
            </a:extLst>
          </p:cNvPr>
          <p:cNvSpPr txBox="1"/>
          <p:nvPr/>
        </p:nvSpPr>
        <p:spPr>
          <a:xfrm>
            <a:off x="5791200" y="1748135"/>
            <a:ext cx="457200" cy="461665"/>
          </a:xfrm>
          <a:prstGeom prst="rect">
            <a:avLst/>
          </a:prstGeom>
          <a:noFill/>
        </p:spPr>
        <p:txBody>
          <a:bodyPr wrap="square" rtlCol="0">
            <a:spAutoFit/>
          </a:bodyPr>
          <a:lstStyle/>
          <a:p>
            <a:pPr algn="ctr"/>
            <a:r>
              <a:rPr lang="en-US" dirty="0"/>
              <a:t>*</a:t>
            </a:r>
          </a:p>
        </p:txBody>
      </p:sp>
      <p:sp>
        <p:nvSpPr>
          <p:cNvPr id="101" name="TextBox 100">
            <a:extLst>
              <a:ext uri="{FF2B5EF4-FFF2-40B4-BE49-F238E27FC236}">
                <a16:creationId xmlns:a16="http://schemas.microsoft.com/office/drawing/2014/main" id="{940E515F-82E6-EA44-9606-886729D039FF}"/>
              </a:ext>
            </a:extLst>
          </p:cNvPr>
          <p:cNvSpPr txBox="1"/>
          <p:nvPr/>
        </p:nvSpPr>
        <p:spPr>
          <a:xfrm>
            <a:off x="4648200" y="1752600"/>
            <a:ext cx="457200" cy="461665"/>
          </a:xfrm>
          <a:prstGeom prst="rect">
            <a:avLst/>
          </a:prstGeom>
          <a:noFill/>
        </p:spPr>
        <p:txBody>
          <a:bodyPr wrap="square" rtlCol="0">
            <a:spAutoFit/>
          </a:bodyPr>
          <a:lstStyle/>
          <a:p>
            <a:pPr algn="ctr"/>
            <a:r>
              <a:rPr lang="en-US" dirty="0"/>
              <a:t>*</a:t>
            </a:r>
          </a:p>
        </p:txBody>
      </p:sp>
      <p:sp>
        <p:nvSpPr>
          <p:cNvPr id="102" name="TextBox 101">
            <a:extLst>
              <a:ext uri="{FF2B5EF4-FFF2-40B4-BE49-F238E27FC236}">
                <a16:creationId xmlns:a16="http://schemas.microsoft.com/office/drawing/2014/main" id="{99A15B7A-83AF-2F46-B9C0-045CFE2F97D4}"/>
              </a:ext>
            </a:extLst>
          </p:cNvPr>
          <p:cNvSpPr txBox="1"/>
          <p:nvPr/>
        </p:nvSpPr>
        <p:spPr>
          <a:xfrm>
            <a:off x="5181600" y="2057400"/>
            <a:ext cx="457200" cy="461665"/>
          </a:xfrm>
          <a:prstGeom prst="rect">
            <a:avLst/>
          </a:prstGeom>
          <a:noFill/>
        </p:spPr>
        <p:txBody>
          <a:bodyPr wrap="square" rtlCol="0">
            <a:spAutoFit/>
          </a:bodyPr>
          <a:lstStyle/>
          <a:p>
            <a:pPr algn="ctr"/>
            <a:r>
              <a:rPr lang="en-US" dirty="0"/>
              <a:t>0</a:t>
            </a:r>
          </a:p>
        </p:txBody>
      </p:sp>
      <p:sp>
        <p:nvSpPr>
          <p:cNvPr id="103" name="TextBox 102">
            <a:extLst>
              <a:ext uri="{FF2B5EF4-FFF2-40B4-BE49-F238E27FC236}">
                <a16:creationId xmlns:a16="http://schemas.microsoft.com/office/drawing/2014/main" id="{AC72E1CD-E229-654E-8CB8-AA6BDCFAB74A}"/>
              </a:ext>
            </a:extLst>
          </p:cNvPr>
          <p:cNvSpPr txBox="1"/>
          <p:nvPr/>
        </p:nvSpPr>
        <p:spPr>
          <a:xfrm>
            <a:off x="2819400" y="2133600"/>
            <a:ext cx="1066800" cy="461665"/>
          </a:xfrm>
          <a:prstGeom prst="rect">
            <a:avLst/>
          </a:prstGeom>
          <a:noFill/>
        </p:spPr>
        <p:txBody>
          <a:bodyPr wrap="square" rtlCol="0">
            <a:spAutoFit/>
          </a:bodyPr>
          <a:lstStyle/>
          <a:p>
            <a:pPr algn="ctr"/>
            <a:r>
              <a:rPr lang="en-US" dirty="0"/>
              <a:t>q1,1</a:t>
            </a:r>
          </a:p>
        </p:txBody>
      </p:sp>
      <p:sp>
        <p:nvSpPr>
          <p:cNvPr id="90" name="Frame 89">
            <a:extLst>
              <a:ext uri="{FF2B5EF4-FFF2-40B4-BE49-F238E27FC236}">
                <a16:creationId xmlns:a16="http://schemas.microsoft.com/office/drawing/2014/main" id="{6FFE1730-15C4-864D-A4F6-8E2A18C56773}"/>
              </a:ext>
            </a:extLst>
          </p:cNvPr>
          <p:cNvSpPr/>
          <p:nvPr/>
        </p:nvSpPr>
        <p:spPr bwMode="auto">
          <a:xfrm>
            <a:off x="304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4" name="TextBox 103">
            <a:extLst>
              <a:ext uri="{FF2B5EF4-FFF2-40B4-BE49-F238E27FC236}">
                <a16:creationId xmlns:a16="http://schemas.microsoft.com/office/drawing/2014/main" id="{E1FFA82F-3CE2-7C4C-A856-AA5510DCD7CB}"/>
              </a:ext>
            </a:extLst>
          </p:cNvPr>
          <p:cNvSpPr txBox="1"/>
          <p:nvPr/>
        </p:nvSpPr>
        <p:spPr>
          <a:xfrm>
            <a:off x="533400" y="48006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105" name="TextBox 104">
            <a:extLst>
              <a:ext uri="{FF2B5EF4-FFF2-40B4-BE49-F238E27FC236}">
                <a16:creationId xmlns:a16="http://schemas.microsoft.com/office/drawing/2014/main" id="{89E81112-77C2-A64E-BD78-4EED82997720}"/>
              </a:ext>
            </a:extLst>
          </p:cNvPr>
          <p:cNvSpPr txBox="1"/>
          <p:nvPr/>
        </p:nvSpPr>
        <p:spPr>
          <a:xfrm>
            <a:off x="1295400" y="5177135"/>
            <a:ext cx="762000" cy="461665"/>
          </a:xfrm>
          <a:prstGeom prst="rect">
            <a:avLst/>
          </a:prstGeom>
          <a:noFill/>
        </p:spPr>
        <p:txBody>
          <a:bodyPr wrap="square" rtlCol="0">
            <a:spAutoFit/>
          </a:bodyPr>
          <a:lstStyle/>
          <a:p>
            <a:pPr algn="r"/>
            <a:r>
              <a:rPr lang="en-US" dirty="0"/>
              <a:t>0</a:t>
            </a:r>
          </a:p>
        </p:txBody>
      </p:sp>
      <p:sp>
        <p:nvSpPr>
          <p:cNvPr id="106" name="TextBox 105">
            <a:extLst>
              <a:ext uri="{FF2B5EF4-FFF2-40B4-BE49-F238E27FC236}">
                <a16:creationId xmlns:a16="http://schemas.microsoft.com/office/drawing/2014/main" id="{9F0E9ABC-EFCA-CA4C-8272-432DA418ED3D}"/>
              </a:ext>
            </a:extLst>
          </p:cNvPr>
          <p:cNvSpPr txBox="1"/>
          <p:nvPr/>
        </p:nvSpPr>
        <p:spPr>
          <a:xfrm>
            <a:off x="457200" y="5181600"/>
            <a:ext cx="838200" cy="461665"/>
          </a:xfrm>
          <a:prstGeom prst="rect">
            <a:avLst/>
          </a:prstGeom>
          <a:noFill/>
        </p:spPr>
        <p:txBody>
          <a:bodyPr wrap="square" rtlCol="0">
            <a:spAutoFit/>
          </a:bodyPr>
          <a:lstStyle/>
          <a:p>
            <a:r>
              <a:rPr lang="en-US" dirty="0"/>
              <a:t>Y</a:t>
            </a:r>
          </a:p>
        </p:txBody>
      </p:sp>
      <p:sp>
        <p:nvSpPr>
          <p:cNvPr id="107" name="TextBox 106">
            <a:extLst>
              <a:ext uri="{FF2B5EF4-FFF2-40B4-BE49-F238E27FC236}">
                <a16:creationId xmlns:a16="http://schemas.microsoft.com/office/drawing/2014/main" id="{9A192C77-6304-9246-B6E7-D32A6EB7F4CC}"/>
              </a:ext>
            </a:extLst>
          </p:cNvPr>
          <p:cNvSpPr txBox="1"/>
          <p:nvPr/>
        </p:nvSpPr>
        <p:spPr>
          <a:xfrm>
            <a:off x="533400" y="5486400"/>
            <a:ext cx="1447800" cy="461665"/>
          </a:xfrm>
          <a:prstGeom prst="rect">
            <a:avLst/>
          </a:prstGeom>
          <a:noFill/>
        </p:spPr>
        <p:txBody>
          <a:bodyPr wrap="square" rtlCol="0">
            <a:spAutoFit/>
          </a:bodyPr>
          <a:lstStyle/>
          <a:p>
            <a:pPr algn="ctr"/>
            <a:r>
              <a:rPr lang="en-US" dirty="0"/>
              <a:t>X</a:t>
            </a:r>
          </a:p>
        </p:txBody>
      </p:sp>
      <p:sp>
        <p:nvSpPr>
          <p:cNvPr id="108" name="Frame 107">
            <a:extLst>
              <a:ext uri="{FF2B5EF4-FFF2-40B4-BE49-F238E27FC236}">
                <a16:creationId xmlns:a16="http://schemas.microsoft.com/office/drawing/2014/main" id="{38C54B85-323E-B545-9776-671A67B7518A}"/>
              </a:ext>
            </a:extLst>
          </p:cNvPr>
          <p:cNvSpPr/>
          <p:nvPr/>
        </p:nvSpPr>
        <p:spPr bwMode="auto">
          <a:xfrm>
            <a:off x="24384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9" name="TextBox 108">
            <a:extLst>
              <a:ext uri="{FF2B5EF4-FFF2-40B4-BE49-F238E27FC236}">
                <a16:creationId xmlns:a16="http://schemas.microsoft.com/office/drawing/2014/main" id="{1016F6FF-216F-B24F-8DB8-C80C20F4C39F}"/>
              </a:ext>
            </a:extLst>
          </p:cNvPr>
          <p:cNvSpPr txBox="1"/>
          <p:nvPr/>
        </p:nvSpPr>
        <p:spPr>
          <a:xfrm>
            <a:off x="3124200" y="4800600"/>
            <a:ext cx="457200" cy="461665"/>
          </a:xfrm>
          <a:prstGeom prst="rect">
            <a:avLst/>
          </a:prstGeom>
          <a:noFill/>
        </p:spPr>
        <p:txBody>
          <a:bodyPr wrap="square" rtlCol="0">
            <a:spAutoFit/>
          </a:bodyPr>
          <a:lstStyle/>
          <a:p>
            <a:pPr algn="ctr"/>
            <a:r>
              <a:rPr lang="en-US" dirty="0"/>
              <a:t>1</a:t>
            </a:r>
          </a:p>
        </p:txBody>
      </p:sp>
      <p:sp>
        <p:nvSpPr>
          <p:cNvPr id="110" name="TextBox 109">
            <a:extLst>
              <a:ext uri="{FF2B5EF4-FFF2-40B4-BE49-F238E27FC236}">
                <a16:creationId xmlns:a16="http://schemas.microsoft.com/office/drawing/2014/main" id="{2F7476CC-3B10-A74E-9E60-E496F8D7652B}"/>
              </a:ext>
            </a:extLst>
          </p:cNvPr>
          <p:cNvSpPr txBox="1"/>
          <p:nvPr/>
        </p:nvSpPr>
        <p:spPr>
          <a:xfrm>
            <a:off x="3733800" y="5177135"/>
            <a:ext cx="457200" cy="461665"/>
          </a:xfrm>
          <a:prstGeom prst="rect">
            <a:avLst/>
          </a:prstGeom>
          <a:noFill/>
        </p:spPr>
        <p:txBody>
          <a:bodyPr wrap="square" rtlCol="0">
            <a:spAutoFit/>
          </a:bodyPr>
          <a:lstStyle/>
          <a:p>
            <a:pPr algn="ctr"/>
            <a:r>
              <a:rPr lang="en-US" dirty="0"/>
              <a:t>0</a:t>
            </a:r>
          </a:p>
        </p:txBody>
      </p:sp>
      <p:sp>
        <p:nvSpPr>
          <p:cNvPr id="111" name="TextBox 110">
            <a:extLst>
              <a:ext uri="{FF2B5EF4-FFF2-40B4-BE49-F238E27FC236}">
                <a16:creationId xmlns:a16="http://schemas.microsoft.com/office/drawing/2014/main" id="{2D1DBAE7-891E-6B48-8EB2-24E10A74990B}"/>
              </a:ext>
            </a:extLst>
          </p:cNvPr>
          <p:cNvSpPr txBox="1"/>
          <p:nvPr/>
        </p:nvSpPr>
        <p:spPr>
          <a:xfrm>
            <a:off x="2590800" y="5181600"/>
            <a:ext cx="457200" cy="461665"/>
          </a:xfrm>
          <a:prstGeom prst="rect">
            <a:avLst/>
          </a:prstGeom>
          <a:noFill/>
        </p:spPr>
        <p:txBody>
          <a:bodyPr wrap="square" rtlCol="0">
            <a:spAutoFit/>
          </a:bodyPr>
          <a:lstStyle/>
          <a:p>
            <a:pPr algn="ctr"/>
            <a:r>
              <a:rPr lang="en-US" dirty="0"/>
              <a:t>0</a:t>
            </a:r>
          </a:p>
        </p:txBody>
      </p:sp>
      <p:sp>
        <p:nvSpPr>
          <p:cNvPr id="112" name="TextBox 111">
            <a:extLst>
              <a:ext uri="{FF2B5EF4-FFF2-40B4-BE49-F238E27FC236}">
                <a16:creationId xmlns:a16="http://schemas.microsoft.com/office/drawing/2014/main" id="{0A57D894-CC1C-1842-BE4D-7B423AEE1D65}"/>
              </a:ext>
            </a:extLst>
          </p:cNvPr>
          <p:cNvSpPr txBox="1"/>
          <p:nvPr/>
        </p:nvSpPr>
        <p:spPr>
          <a:xfrm>
            <a:off x="3124200" y="5486400"/>
            <a:ext cx="457200" cy="461665"/>
          </a:xfrm>
          <a:prstGeom prst="rect">
            <a:avLst/>
          </a:prstGeom>
          <a:noFill/>
        </p:spPr>
        <p:txBody>
          <a:bodyPr wrap="square" rtlCol="0">
            <a:spAutoFit/>
          </a:bodyPr>
          <a:lstStyle/>
          <a:p>
            <a:pPr algn="ctr"/>
            <a:r>
              <a:rPr lang="en-US" dirty="0"/>
              <a:t>X</a:t>
            </a:r>
          </a:p>
        </p:txBody>
      </p:sp>
      <p:sp>
        <p:nvSpPr>
          <p:cNvPr id="113" name="Frame 112">
            <a:extLst>
              <a:ext uri="{FF2B5EF4-FFF2-40B4-BE49-F238E27FC236}">
                <a16:creationId xmlns:a16="http://schemas.microsoft.com/office/drawing/2014/main" id="{D20DBB85-316E-E640-8CBF-FD58A413E589}"/>
              </a:ext>
            </a:extLst>
          </p:cNvPr>
          <p:cNvSpPr/>
          <p:nvPr/>
        </p:nvSpPr>
        <p:spPr bwMode="auto">
          <a:xfrm>
            <a:off x="4495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4" name="TextBox 113">
            <a:extLst>
              <a:ext uri="{FF2B5EF4-FFF2-40B4-BE49-F238E27FC236}">
                <a16:creationId xmlns:a16="http://schemas.microsoft.com/office/drawing/2014/main" id="{3AD48C52-0709-C44F-BD4B-4470E50FE13C}"/>
              </a:ext>
            </a:extLst>
          </p:cNvPr>
          <p:cNvSpPr txBox="1"/>
          <p:nvPr/>
        </p:nvSpPr>
        <p:spPr>
          <a:xfrm>
            <a:off x="5181600" y="4800600"/>
            <a:ext cx="457200" cy="461665"/>
          </a:xfrm>
          <a:prstGeom prst="rect">
            <a:avLst/>
          </a:prstGeom>
          <a:noFill/>
        </p:spPr>
        <p:txBody>
          <a:bodyPr wrap="square" rtlCol="0">
            <a:spAutoFit/>
          </a:bodyPr>
          <a:lstStyle/>
          <a:p>
            <a:pPr algn="ctr"/>
            <a:r>
              <a:rPr lang="en-US" dirty="0"/>
              <a:t>0</a:t>
            </a:r>
          </a:p>
        </p:txBody>
      </p:sp>
      <p:sp>
        <p:nvSpPr>
          <p:cNvPr id="115" name="TextBox 114">
            <a:extLst>
              <a:ext uri="{FF2B5EF4-FFF2-40B4-BE49-F238E27FC236}">
                <a16:creationId xmlns:a16="http://schemas.microsoft.com/office/drawing/2014/main" id="{56466820-7294-C247-8991-818A9A782527}"/>
              </a:ext>
            </a:extLst>
          </p:cNvPr>
          <p:cNvSpPr txBox="1"/>
          <p:nvPr/>
        </p:nvSpPr>
        <p:spPr>
          <a:xfrm>
            <a:off x="5791200" y="5177135"/>
            <a:ext cx="457200" cy="461665"/>
          </a:xfrm>
          <a:prstGeom prst="rect">
            <a:avLst/>
          </a:prstGeom>
          <a:noFill/>
        </p:spPr>
        <p:txBody>
          <a:bodyPr wrap="square" rtlCol="0">
            <a:spAutoFit/>
          </a:bodyPr>
          <a:lstStyle/>
          <a:p>
            <a:pPr algn="ctr"/>
            <a:r>
              <a:rPr lang="en-US" dirty="0"/>
              <a:t>0</a:t>
            </a:r>
          </a:p>
        </p:txBody>
      </p:sp>
      <p:sp>
        <p:nvSpPr>
          <p:cNvPr id="116" name="TextBox 115">
            <a:extLst>
              <a:ext uri="{FF2B5EF4-FFF2-40B4-BE49-F238E27FC236}">
                <a16:creationId xmlns:a16="http://schemas.microsoft.com/office/drawing/2014/main" id="{06568E05-BC9F-0E45-ADCD-DA1EE7BEAB7F}"/>
              </a:ext>
            </a:extLst>
          </p:cNvPr>
          <p:cNvSpPr txBox="1"/>
          <p:nvPr/>
        </p:nvSpPr>
        <p:spPr>
          <a:xfrm>
            <a:off x="4648200" y="5181600"/>
            <a:ext cx="457200" cy="461665"/>
          </a:xfrm>
          <a:prstGeom prst="rect">
            <a:avLst/>
          </a:prstGeom>
          <a:noFill/>
        </p:spPr>
        <p:txBody>
          <a:bodyPr wrap="square" rtlCol="0">
            <a:spAutoFit/>
          </a:bodyPr>
          <a:lstStyle/>
          <a:p>
            <a:pPr algn="ctr"/>
            <a:r>
              <a:rPr lang="en-US" dirty="0"/>
              <a:t>0</a:t>
            </a:r>
          </a:p>
        </p:txBody>
      </p:sp>
      <p:sp>
        <p:nvSpPr>
          <p:cNvPr id="117" name="TextBox 116">
            <a:extLst>
              <a:ext uri="{FF2B5EF4-FFF2-40B4-BE49-F238E27FC236}">
                <a16:creationId xmlns:a16="http://schemas.microsoft.com/office/drawing/2014/main" id="{282DB83E-8603-5745-B38B-9AF1CF0133E8}"/>
              </a:ext>
            </a:extLst>
          </p:cNvPr>
          <p:cNvSpPr txBox="1"/>
          <p:nvPr/>
        </p:nvSpPr>
        <p:spPr>
          <a:xfrm>
            <a:off x="5181600" y="5486400"/>
            <a:ext cx="457200" cy="461665"/>
          </a:xfrm>
          <a:prstGeom prst="rect">
            <a:avLst/>
          </a:prstGeom>
          <a:noFill/>
        </p:spPr>
        <p:txBody>
          <a:bodyPr wrap="square" rtlCol="0">
            <a:spAutoFit/>
          </a:bodyPr>
          <a:lstStyle/>
          <a:p>
            <a:pPr algn="ctr"/>
            <a:r>
              <a:rPr lang="en-US" dirty="0"/>
              <a:t>X</a:t>
            </a:r>
          </a:p>
        </p:txBody>
      </p:sp>
      <p:sp>
        <p:nvSpPr>
          <p:cNvPr id="118" name="Frame 117">
            <a:extLst>
              <a:ext uri="{FF2B5EF4-FFF2-40B4-BE49-F238E27FC236}">
                <a16:creationId xmlns:a16="http://schemas.microsoft.com/office/drawing/2014/main" id="{4AB57568-3DE5-DB4B-9104-7A4E9A7F2D10}"/>
              </a:ext>
            </a:extLst>
          </p:cNvPr>
          <p:cNvSpPr/>
          <p:nvPr/>
        </p:nvSpPr>
        <p:spPr bwMode="auto">
          <a:xfrm>
            <a:off x="69342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9" name="TextBox 118">
            <a:extLst>
              <a:ext uri="{FF2B5EF4-FFF2-40B4-BE49-F238E27FC236}">
                <a16:creationId xmlns:a16="http://schemas.microsoft.com/office/drawing/2014/main" id="{667BEA5C-8DDD-A747-8548-750D83691A54}"/>
              </a:ext>
            </a:extLst>
          </p:cNvPr>
          <p:cNvSpPr txBox="1"/>
          <p:nvPr/>
        </p:nvSpPr>
        <p:spPr>
          <a:xfrm>
            <a:off x="7620000" y="4800600"/>
            <a:ext cx="457200" cy="461665"/>
          </a:xfrm>
          <a:prstGeom prst="rect">
            <a:avLst/>
          </a:prstGeom>
          <a:noFill/>
        </p:spPr>
        <p:txBody>
          <a:bodyPr wrap="square" rtlCol="0">
            <a:spAutoFit/>
          </a:bodyPr>
          <a:lstStyle/>
          <a:p>
            <a:pPr algn="ctr"/>
            <a:r>
              <a:rPr lang="en-US" dirty="0"/>
              <a:t>0</a:t>
            </a:r>
          </a:p>
        </p:txBody>
      </p:sp>
      <p:sp>
        <p:nvSpPr>
          <p:cNvPr id="120" name="TextBox 119">
            <a:extLst>
              <a:ext uri="{FF2B5EF4-FFF2-40B4-BE49-F238E27FC236}">
                <a16:creationId xmlns:a16="http://schemas.microsoft.com/office/drawing/2014/main" id="{F03F2D18-9AEC-264B-B2CD-15DD1DE3BB4E}"/>
              </a:ext>
            </a:extLst>
          </p:cNvPr>
          <p:cNvSpPr txBox="1"/>
          <p:nvPr/>
        </p:nvSpPr>
        <p:spPr>
          <a:xfrm>
            <a:off x="8229600" y="5177135"/>
            <a:ext cx="457200" cy="461665"/>
          </a:xfrm>
          <a:prstGeom prst="rect">
            <a:avLst/>
          </a:prstGeom>
          <a:noFill/>
        </p:spPr>
        <p:txBody>
          <a:bodyPr wrap="square" rtlCol="0">
            <a:spAutoFit/>
          </a:bodyPr>
          <a:lstStyle/>
          <a:p>
            <a:pPr algn="ctr"/>
            <a:r>
              <a:rPr lang="en-US" dirty="0"/>
              <a:t>0</a:t>
            </a:r>
          </a:p>
        </p:txBody>
      </p:sp>
      <p:sp>
        <p:nvSpPr>
          <p:cNvPr id="121" name="TextBox 120">
            <a:extLst>
              <a:ext uri="{FF2B5EF4-FFF2-40B4-BE49-F238E27FC236}">
                <a16:creationId xmlns:a16="http://schemas.microsoft.com/office/drawing/2014/main" id="{DA2AAFBD-2E89-EB44-ABF1-79B966F72802}"/>
              </a:ext>
            </a:extLst>
          </p:cNvPr>
          <p:cNvSpPr txBox="1"/>
          <p:nvPr/>
        </p:nvSpPr>
        <p:spPr>
          <a:xfrm>
            <a:off x="7086600" y="5181600"/>
            <a:ext cx="457200" cy="461665"/>
          </a:xfrm>
          <a:prstGeom prst="rect">
            <a:avLst/>
          </a:prstGeom>
          <a:noFill/>
        </p:spPr>
        <p:txBody>
          <a:bodyPr wrap="square" rtlCol="0">
            <a:spAutoFit/>
          </a:bodyPr>
          <a:lstStyle/>
          <a:p>
            <a:pPr algn="ctr"/>
            <a:r>
              <a:rPr lang="en-US" dirty="0"/>
              <a:t>0</a:t>
            </a:r>
          </a:p>
        </p:txBody>
      </p:sp>
      <p:sp>
        <p:nvSpPr>
          <p:cNvPr id="122" name="TextBox 121">
            <a:extLst>
              <a:ext uri="{FF2B5EF4-FFF2-40B4-BE49-F238E27FC236}">
                <a16:creationId xmlns:a16="http://schemas.microsoft.com/office/drawing/2014/main" id="{E04515BC-2C1B-9F42-8BA9-394CCE3A274A}"/>
              </a:ext>
            </a:extLst>
          </p:cNvPr>
          <p:cNvSpPr txBox="1"/>
          <p:nvPr/>
        </p:nvSpPr>
        <p:spPr>
          <a:xfrm>
            <a:off x="7620000" y="5486400"/>
            <a:ext cx="457200" cy="461665"/>
          </a:xfrm>
          <a:prstGeom prst="rect">
            <a:avLst/>
          </a:prstGeom>
          <a:noFill/>
        </p:spPr>
        <p:txBody>
          <a:bodyPr wrap="square" rtlCol="0">
            <a:spAutoFit/>
          </a:bodyPr>
          <a:lstStyle/>
          <a:p>
            <a:pPr algn="ctr"/>
            <a:r>
              <a:rPr lang="en-US" dirty="0"/>
              <a:t>X</a:t>
            </a:r>
          </a:p>
        </p:txBody>
      </p:sp>
      <p:sp>
        <p:nvSpPr>
          <p:cNvPr id="123" name="TextBox 122">
            <a:extLst>
              <a:ext uri="{FF2B5EF4-FFF2-40B4-BE49-F238E27FC236}">
                <a16:creationId xmlns:a16="http://schemas.microsoft.com/office/drawing/2014/main" id="{781D7E06-0C1F-6C4B-ADC0-B905388E5A18}"/>
              </a:ext>
            </a:extLst>
          </p:cNvPr>
          <p:cNvSpPr txBox="1"/>
          <p:nvPr/>
        </p:nvSpPr>
        <p:spPr>
          <a:xfrm>
            <a:off x="6400800" y="5292080"/>
            <a:ext cx="4572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16820219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Regular Expressions</a:t>
            </a:r>
          </a:p>
        </p:txBody>
      </p:sp>
      <p:sp>
        <p:nvSpPr>
          <p:cNvPr id="74755" name="Rectangle 3"/>
          <p:cNvSpPr>
            <a:spLocks noGrp="1" noChangeArrowheads="1"/>
          </p:cNvSpPr>
          <p:nvPr>
            <p:ph idx="1"/>
          </p:nvPr>
        </p:nvSpPr>
        <p:spPr/>
        <p:txBody>
          <a:bodyPr/>
          <a:lstStyle/>
          <a:p>
            <a:r>
              <a:rPr lang="en-US" sz="2400">
                <a:latin typeface="Arial" charset="0"/>
                <a:ea typeface="MS PGothic" charset="0"/>
              </a:rPr>
              <a:t>Primitive:</a:t>
            </a:r>
          </a:p>
          <a:p>
            <a:pPr lvl="1"/>
            <a:r>
              <a:rPr lang="en-US" sz="2000" err="1">
                <a:latin typeface="Arial" charset="0"/>
                <a:ea typeface="MS PGothic" charset="0"/>
              </a:rPr>
              <a:t>Φ</a:t>
            </a:r>
            <a:r>
              <a:rPr lang="en-US" sz="2000">
                <a:latin typeface="Arial" charset="0"/>
                <a:ea typeface="MS PGothic" charset="0"/>
              </a:rPr>
              <a:t>	denotes {}</a:t>
            </a:r>
          </a:p>
          <a:p>
            <a:pPr lvl="1"/>
            <a:r>
              <a:rPr lang="en-US" sz="2000" err="1">
                <a:latin typeface="Arial" charset="0"/>
                <a:ea typeface="MS PGothic" charset="0"/>
              </a:rPr>
              <a:t>λ</a:t>
            </a:r>
            <a:r>
              <a:rPr lang="en-US" sz="2000">
                <a:latin typeface="Arial" charset="0"/>
                <a:ea typeface="MS PGothic" charset="0"/>
              </a:rPr>
              <a:t>		denotes {</a:t>
            </a:r>
            <a:r>
              <a:rPr lang="en-US" sz="2000" err="1">
                <a:latin typeface="Arial" charset="0"/>
                <a:ea typeface="MS PGothic" charset="0"/>
              </a:rPr>
              <a:t>λ</a:t>
            </a:r>
            <a:r>
              <a:rPr lang="en-US" sz="2000">
                <a:latin typeface="Arial" charset="0"/>
                <a:ea typeface="MS PGothic" charset="0"/>
              </a:rPr>
              <a:t>} </a:t>
            </a:r>
          </a:p>
          <a:p>
            <a:pPr lvl="1"/>
            <a:r>
              <a:rPr lang="en-US" sz="2000">
                <a:latin typeface="Arial" charset="0"/>
                <a:ea typeface="MS PGothic" charset="0"/>
              </a:rPr>
              <a:t>a		where a is in </a:t>
            </a:r>
            <a:r>
              <a:rPr lang="en-US" sz="2000" err="1">
                <a:latin typeface="Arial" charset="0"/>
                <a:ea typeface="MS PGothic" charset="0"/>
              </a:rPr>
              <a:t>Σ</a:t>
            </a:r>
            <a:r>
              <a:rPr lang="en-US" sz="2000">
                <a:latin typeface="Arial" charset="0"/>
                <a:ea typeface="MS PGothic" charset="0"/>
              </a:rPr>
              <a:t> denotes {a}</a:t>
            </a:r>
          </a:p>
          <a:p>
            <a:r>
              <a:rPr lang="en-US" sz="2400">
                <a:latin typeface="Arial" charset="0"/>
                <a:ea typeface="MS PGothic" charset="0"/>
              </a:rPr>
              <a:t>Closure:</a:t>
            </a:r>
          </a:p>
          <a:p>
            <a:pPr lvl="1"/>
            <a:r>
              <a:rPr lang="en-US" sz="2000">
                <a:latin typeface="Arial" charset="0"/>
                <a:ea typeface="MS PGothic" charset="0"/>
              </a:rPr>
              <a:t>If R and S are regular expressions then so are R ・ S, R + S and R*, where</a:t>
            </a:r>
          </a:p>
          <a:p>
            <a:pPr lvl="2"/>
            <a:r>
              <a:rPr lang="en-US" sz="1800">
                <a:latin typeface="Arial" charset="0"/>
                <a:ea typeface="MS PGothic" charset="0"/>
              </a:rPr>
              <a:t>R ・ S denotes RS = { </a:t>
            </a:r>
            <a:r>
              <a:rPr lang="en-US" sz="1800" err="1">
                <a:latin typeface="Arial" charset="0"/>
                <a:ea typeface="MS PGothic" charset="0"/>
              </a:rPr>
              <a:t>xy</a:t>
            </a:r>
            <a:r>
              <a:rPr lang="en-US" sz="1800">
                <a:latin typeface="Arial" charset="0"/>
                <a:ea typeface="MS PGothic" charset="0"/>
              </a:rPr>
              <a:t> | x is in R and y is in S }</a:t>
            </a:r>
          </a:p>
          <a:p>
            <a:pPr lvl="2"/>
            <a:r>
              <a:rPr lang="en-US" sz="1800">
                <a:latin typeface="Arial" charset="0"/>
                <a:ea typeface="MS PGothic" charset="0"/>
              </a:rPr>
              <a:t>R + S denotes R</a:t>
            </a:r>
            <a:r>
              <a:rPr lang="en-US" sz="1800">
                <a:latin typeface="Arial" charset="0"/>
                <a:ea typeface="MS PGothic" charset="0"/>
                <a:sym typeface="Symbol" charset="0"/>
              </a:rPr>
              <a:t>S =</a:t>
            </a:r>
            <a:r>
              <a:rPr lang="en-US" sz="1800">
                <a:latin typeface="Arial" charset="0"/>
                <a:ea typeface="MS PGothic" charset="0"/>
              </a:rPr>
              <a:t> { x | x is in R or x is in S }</a:t>
            </a:r>
          </a:p>
          <a:p>
            <a:pPr lvl="2"/>
            <a:r>
              <a:rPr lang="en-US" sz="1800">
                <a:latin typeface="Arial" charset="0"/>
                <a:ea typeface="MS PGothic" charset="0"/>
              </a:rPr>
              <a:t>R* denotes R*</a:t>
            </a:r>
          </a:p>
          <a:p>
            <a:r>
              <a:rPr lang="en-US" sz="2400">
                <a:latin typeface="Arial" charset="0"/>
                <a:ea typeface="MS PGothic" charset="0"/>
              </a:rPr>
              <a:t>Parentheses are used as needed</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31460D-5D7E-6949-A595-0F19D817C148}" type="datetime1">
              <a:rPr lang="en-US" smtClean="0"/>
              <a:t>4/7/19</a:t>
            </a:fld>
            <a:endParaRPr lang="en-US"/>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75</a:t>
            </a:fld>
            <a:endParaRPr lang="en-US"/>
          </a:p>
        </p:txBody>
      </p:sp>
      <p:sp>
        <p:nvSpPr>
          <p:cNvPr id="7" name="Footer Placeholder 4">
            <a:extLst>
              <a:ext uri="{FF2B5EF4-FFF2-40B4-BE49-F238E27FC236}">
                <a16:creationId xmlns:a16="http://schemas.microsoft.com/office/drawing/2014/main" id="{F38AD3C8-CC3F-1446-AAF3-59F97E1E3CF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92461675"/>
      </p:ext>
    </p:extLst>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on Variations</a:t>
            </a:r>
          </a:p>
        </p:txBody>
      </p:sp>
      <p:sp>
        <p:nvSpPr>
          <p:cNvPr id="3" name="Content Placeholder 2"/>
          <p:cNvSpPr>
            <a:spLocks noGrp="1"/>
          </p:cNvSpPr>
          <p:nvPr>
            <p:ph idx="1"/>
          </p:nvPr>
        </p:nvSpPr>
        <p:spPr/>
        <p:txBody>
          <a:bodyPr/>
          <a:lstStyle/>
          <a:p>
            <a:r>
              <a:rPr lang="en-US" sz="2800" dirty="0"/>
              <a:t>One dimensional space (think about it)</a:t>
            </a:r>
          </a:p>
          <a:p>
            <a:pPr lvl="1"/>
            <a:endParaRPr lang="en-US" sz="2000" dirty="0"/>
          </a:p>
          <a:p>
            <a:r>
              <a:rPr lang="en-US" sz="2800" dirty="0"/>
              <a:t>Infinite 3d space (really impossible in general)</a:t>
            </a:r>
          </a:p>
          <a:p>
            <a:pPr lvl="1"/>
            <a:r>
              <a:rPr lang="en-US" sz="2400" dirty="0"/>
              <a:t>This become a for all, there exists problem</a:t>
            </a:r>
          </a:p>
          <a:p>
            <a:pPr lvl="1"/>
            <a:r>
              <a:rPr lang="en-US" sz="2400" dirty="0"/>
              <a:t>In fact, one can mimic acceptance on all inputs here, meaning M is an algorithm </a:t>
            </a:r>
            <a:r>
              <a:rPr lang="en-US" sz="2400" dirty="0" err="1"/>
              <a:t>iff</a:t>
            </a:r>
            <a:r>
              <a:rPr lang="en-US" sz="2400" dirty="0"/>
              <a:t> we can tile the 3d space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750</a:t>
            </a:fld>
            <a:endParaRPr lang="en-US"/>
          </a:p>
        </p:txBody>
      </p:sp>
    </p:spTree>
    <p:extLst>
      <p:ext uri="{BB962C8B-B14F-4D97-AF65-F5344CB8AC3E}">
        <p14:creationId xmlns:p14="http://schemas.microsoft.com/office/powerpoint/2010/main" val="2610034429"/>
      </p:ext>
    </p:extLst>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PCP Revisited</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Bounded Post Correspondence</a:t>
            </a:r>
          </a:p>
        </p:txBody>
      </p:sp>
    </p:spTree>
    <p:extLst>
      <p:ext uri="{BB962C8B-B14F-4D97-AF65-F5344CB8AC3E}">
        <p14:creationId xmlns:p14="http://schemas.microsoft.com/office/powerpoint/2010/main" val="1013005272"/>
      </p:ext>
    </p:extLst>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Variation</a:t>
            </a:r>
          </a:p>
        </p:txBody>
      </p:sp>
      <p:sp>
        <p:nvSpPr>
          <p:cNvPr id="3" name="Content Placeholder 2"/>
          <p:cNvSpPr>
            <a:spLocks noGrp="1"/>
          </p:cNvSpPr>
          <p:nvPr>
            <p:ph idx="1"/>
          </p:nvPr>
        </p:nvSpPr>
        <p:spPr/>
        <p:txBody>
          <a:bodyPr/>
          <a:lstStyle/>
          <a:p>
            <a:r>
              <a:rPr lang="en-US" sz="2800" dirty="0"/>
              <a:t>Limit correspondence to a length that is polynomial in n, where n is length of initial input string.</a:t>
            </a:r>
            <a:endParaRPr lang="en-US" sz="2000" dirty="0"/>
          </a:p>
          <a:p>
            <a:r>
              <a:rPr lang="en-US" sz="2800" dirty="0"/>
              <a:t>Outline of proof we can get for almost free</a:t>
            </a:r>
          </a:p>
          <a:p>
            <a:pPr lvl="1"/>
            <a:r>
              <a:rPr lang="en-US" sz="2000" dirty="0"/>
              <a:t>Convert halting problem for a Non-deterministic Turing machine to word problem for a Semi-</a:t>
            </a:r>
            <a:r>
              <a:rPr lang="en-US" sz="2000" dirty="0" err="1"/>
              <a:t>Thue</a:t>
            </a:r>
            <a:r>
              <a:rPr lang="en-US" sz="2000" dirty="0"/>
              <a:t> System</a:t>
            </a:r>
            <a:br>
              <a:rPr lang="en-US" sz="2000" dirty="0"/>
            </a:br>
            <a:r>
              <a:rPr lang="en-US" sz="1600" dirty="0"/>
              <a:t>Note: we originally did for deterministic machines but the construction works for non-determinism and maps nicely to Semi-</a:t>
            </a:r>
            <a:r>
              <a:rPr lang="en-US" sz="1600" dirty="0" err="1"/>
              <a:t>Thue</a:t>
            </a:r>
            <a:r>
              <a:rPr lang="en-US" sz="1600" dirty="0"/>
              <a:t> systems which are non-deterministic by definition.</a:t>
            </a:r>
          </a:p>
          <a:p>
            <a:pPr lvl="1"/>
            <a:r>
              <a:rPr lang="en-US" sz="2000" dirty="0"/>
              <a:t>Recast as an instance of PCP</a:t>
            </a:r>
          </a:p>
          <a:p>
            <a:pPr lvl="1"/>
            <a:r>
              <a:rPr lang="en-US" sz="2000" dirty="0"/>
              <a:t>Limit the length of word to (n+2)</a:t>
            </a:r>
            <a:r>
              <a:rPr lang="en-US" sz="2000" baseline="30000" dirty="0"/>
              <a:t>k</a:t>
            </a:r>
            <a:r>
              <a:rPr lang="en-US" sz="2000" dirty="0"/>
              <a:t>, where original TM accepts or rejects in </a:t>
            </a:r>
            <a:r>
              <a:rPr lang="en-US" sz="2000" dirty="0" err="1"/>
              <a:t>n</a:t>
            </a:r>
            <a:r>
              <a:rPr lang="en-US" sz="2000" baseline="30000" dirty="0" err="1"/>
              <a:t>k</a:t>
            </a:r>
            <a:r>
              <a:rPr lang="en-US" sz="2000" dirty="0"/>
              <a:t> steps.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752</a:t>
            </a:fld>
            <a:endParaRPr lang="en-US"/>
          </a:p>
        </p:txBody>
      </p:sp>
    </p:spTree>
    <p:extLst>
      <p:ext uri="{BB962C8B-B14F-4D97-AF65-F5344CB8AC3E}">
        <p14:creationId xmlns:p14="http://schemas.microsoft.com/office/powerpoint/2010/main" val="3211071673"/>
      </p:ext>
    </p:extLst>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Approach </a:t>
            </a:r>
          </a:p>
        </p:txBody>
      </p:sp>
      <p:sp>
        <p:nvSpPr>
          <p:cNvPr id="3" name="Content Placeholder 2"/>
          <p:cNvSpPr>
            <a:spLocks noGrp="1"/>
          </p:cNvSpPr>
          <p:nvPr>
            <p:ph idx="1"/>
          </p:nvPr>
        </p:nvSpPr>
        <p:spPr/>
        <p:txBody>
          <a:bodyPr/>
          <a:lstStyle/>
          <a:p>
            <a:r>
              <a:rPr lang="en-US" sz="2400" dirty="0"/>
              <a:t>There is a tighter bound on Bounded PCP.</a:t>
            </a:r>
          </a:p>
          <a:p>
            <a:endParaRPr lang="en-US" sz="2400" dirty="0"/>
          </a:p>
          <a:p>
            <a:r>
              <a:rPr lang="en-US" sz="2400" dirty="0"/>
              <a:t>Given sequences (x1, x2, …, </a:t>
            </a:r>
            <a:r>
              <a:rPr lang="en-US" sz="2400" dirty="0" err="1"/>
              <a:t>xn</a:t>
            </a:r>
            <a:r>
              <a:rPr lang="en-US" sz="2400" dirty="0"/>
              <a:t>) and (y1, y2, …, </a:t>
            </a:r>
            <a:r>
              <a:rPr lang="en-US" sz="2400" dirty="0" err="1"/>
              <a:t>yn</a:t>
            </a:r>
            <a:r>
              <a:rPr lang="en-US" sz="2400" dirty="0"/>
              <a:t>), and a positive integer </a:t>
            </a:r>
            <a:br>
              <a:rPr lang="en-US" sz="2400" dirty="0"/>
            </a:br>
            <a:r>
              <a:rPr lang="en-US" sz="2400" dirty="0" err="1"/>
              <a:t>K≤p</a:t>
            </a:r>
            <a:r>
              <a:rPr lang="en-US" sz="2400" dirty="0"/>
              <a:t>(max(|x1|+…+|</a:t>
            </a:r>
            <a:r>
              <a:rPr lang="en-US" sz="2400" dirty="0" err="1"/>
              <a:t>xn</a:t>
            </a:r>
            <a:r>
              <a:rPr lang="en-US" sz="2400" dirty="0"/>
              <a:t>|, |y1|+…+|</a:t>
            </a:r>
            <a:r>
              <a:rPr lang="en-US" sz="2400" dirty="0" err="1"/>
              <a:t>yn</a:t>
            </a:r>
            <a:r>
              <a:rPr lang="en-US" sz="2400" dirty="0"/>
              <a:t>|), </a:t>
            </a:r>
            <a:br>
              <a:rPr lang="en-US" sz="2400" dirty="0"/>
            </a:br>
            <a:r>
              <a:rPr lang="en-US" sz="2400" dirty="0"/>
              <a:t>where p is some polynomial, is there a solution to this instance involving indices i1, …,</a:t>
            </a:r>
            <a:r>
              <a:rPr lang="en-US" sz="2400" dirty="0" err="1"/>
              <a:t>ik</a:t>
            </a:r>
            <a:r>
              <a:rPr lang="en-US" sz="2400" dirty="0"/>
              <a:t>, </a:t>
            </a:r>
            <a:r>
              <a:rPr lang="en-US" sz="2400" dirty="0" err="1"/>
              <a:t>k≤K</a:t>
            </a:r>
            <a:r>
              <a:rPr lang="en-US" sz="2400" dirty="0"/>
              <a:t> (not necessarily distinct), of integers between 1 and n, such that the corresponding x and y strings are identical.</a:t>
            </a:r>
          </a:p>
          <a:p>
            <a:r>
              <a:rPr lang="en-US" sz="2400" dirty="0"/>
              <a:t>Follows from Constable, Hunt and </a:t>
            </a:r>
            <a:r>
              <a:rPr lang="en-US" sz="2400" dirty="0" err="1"/>
              <a:t>Sahni</a:t>
            </a:r>
            <a:r>
              <a:rPr lang="en-US" sz="2400" dirty="0"/>
              <a:t> (1974). “On the Computational Complexity of Program Scheme Equivalence,” </a:t>
            </a:r>
            <a:r>
              <a:rPr lang="en-US" sz="2400" i="1" dirty="0"/>
              <a:t>Siam Journal of Computing </a:t>
            </a:r>
            <a:r>
              <a:rPr lang="en-US" sz="2400" dirty="0"/>
              <a:t>9(2), 396-416.</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dirty="0"/>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753</a:t>
            </a:fld>
            <a:endParaRPr lang="en-US"/>
          </a:p>
        </p:txBody>
      </p:sp>
    </p:spTree>
    <p:extLst>
      <p:ext uri="{BB962C8B-B14F-4D97-AF65-F5344CB8AC3E}">
        <p14:creationId xmlns:p14="http://schemas.microsoft.com/office/powerpoint/2010/main" val="630276587"/>
      </p:ext>
    </p:extLst>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Co-NP</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Fourth Significant Class of Problems</a:t>
            </a:r>
          </a:p>
        </p:txBody>
      </p:sp>
    </p:spTree>
    <p:extLst>
      <p:ext uri="{BB962C8B-B14F-4D97-AF65-F5344CB8AC3E}">
        <p14:creationId xmlns:p14="http://schemas.microsoft.com/office/powerpoint/2010/main" val="4016321851"/>
      </p:ext>
    </p:extLst>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dirty="0"/>
              <a:t>Co–NP</a:t>
            </a:r>
          </a:p>
        </p:txBody>
      </p:sp>
      <p:sp>
        <p:nvSpPr>
          <p:cNvPr id="498691" name="Rectangle 3"/>
          <p:cNvSpPr>
            <a:spLocks noGrp="1" noChangeArrowheads="1"/>
          </p:cNvSpPr>
          <p:nvPr>
            <p:ph idx="1"/>
          </p:nvPr>
        </p:nvSpPr>
        <p:spPr/>
        <p:txBody>
          <a:bodyPr/>
          <a:lstStyle/>
          <a:p>
            <a:pPr lvl="2" eaLnBrk="1" hangingPunct="1">
              <a:lnSpc>
                <a:spcPct val="90000"/>
              </a:lnSpc>
              <a:buFont typeface="Times" charset="0"/>
              <a:buNone/>
              <a:defRPr/>
            </a:pPr>
            <a:r>
              <a:rPr lang="en-US" sz="2000" b="1" dirty="0">
                <a:latin typeface="Times New Roman" charset="0"/>
              </a:rPr>
              <a:t>	</a:t>
            </a:r>
            <a:r>
              <a:rPr lang="en-US" sz="2800" b="1" dirty="0">
                <a:latin typeface="Arial" panose="020B0604020202020204" pitchFamily="34" charset="0"/>
                <a:cs typeface="Arial" panose="020B0604020202020204" pitchFamily="34" charset="0"/>
              </a:rPr>
              <a:t>For any decision problem A in NP, there is a ‘complement’ problem Co–A defined on the same instances as A, but with a question whose answer is the negation of the answer in A. That is, an instance is a "yes" instance for A if and only if it is a "no" instance in Co–A. </a:t>
            </a:r>
          </a:p>
          <a:p>
            <a:pPr lvl="2" eaLnBrk="1" hangingPunct="1">
              <a:lnSpc>
                <a:spcPct val="90000"/>
              </a:lnSpc>
              <a:buFont typeface="Times" charset="0"/>
              <a:buChar char="•"/>
              <a:defRPr/>
            </a:pPr>
            <a:endParaRPr lang="en-US" sz="2800" b="1" dirty="0">
              <a:latin typeface="Arial" panose="020B0604020202020204" pitchFamily="34" charset="0"/>
              <a:cs typeface="Arial" panose="020B0604020202020204" pitchFamily="34" charset="0"/>
            </a:endParaRPr>
          </a:p>
          <a:p>
            <a:pPr lvl="2" eaLnBrk="1" hangingPunct="1">
              <a:lnSpc>
                <a:spcPct val="90000"/>
              </a:lnSpc>
              <a:buFont typeface="Times" charset="0"/>
              <a:buNone/>
              <a:defRPr/>
            </a:pPr>
            <a:r>
              <a:rPr lang="en-US" sz="2800" b="1" dirty="0">
                <a:latin typeface="Arial" panose="020B0604020202020204" pitchFamily="34" charset="0"/>
                <a:cs typeface="Arial" panose="020B0604020202020204" pitchFamily="34" charset="0"/>
              </a:rPr>
              <a:t>	Notice that the complement of the complement of a problem is the original problem.</a:t>
            </a:r>
          </a:p>
          <a:p>
            <a:pPr eaLnBrk="1" hangingPunct="1">
              <a:lnSpc>
                <a:spcPct val="90000"/>
              </a:lnSpc>
              <a:buFont typeface="Times" charset="0"/>
              <a:buChar char="•"/>
              <a:defRPr/>
            </a:pPr>
            <a:endParaRPr lang="en-US" sz="2800" dirty="0"/>
          </a:p>
        </p:txBody>
      </p:sp>
      <p:sp>
        <p:nvSpPr>
          <p:cNvPr id="4" name="Date Placeholder 3">
            <a:extLst>
              <a:ext uri="{FF2B5EF4-FFF2-40B4-BE49-F238E27FC236}">
                <a16:creationId xmlns:a16="http://schemas.microsoft.com/office/drawing/2014/main" id="{BBED27F8-9FDF-4A4E-BF06-96843407815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7D96FDC-7F26-DF4A-BF77-85B574569C7D}"/>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ED69205C-C7EE-A84E-B4B9-4F630B34812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755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23265938"/>
      </p:ext>
    </p:extLst>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dirty="0"/>
              <a:t>Co–NP</a:t>
            </a:r>
          </a:p>
        </p:txBody>
      </p:sp>
      <p:sp>
        <p:nvSpPr>
          <p:cNvPr id="499715" name="Rectangle 3"/>
          <p:cNvSpPr>
            <a:spLocks noGrp="1" noChangeArrowheads="1"/>
          </p:cNvSpPr>
          <p:nvPr>
            <p:ph idx="1"/>
          </p:nvPr>
        </p:nvSpPr>
        <p:spPr/>
        <p:txBody>
          <a:bodyPr/>
          <a:lstStyle/>
          <a:p>
            <a:pPr lvl="2" eaLnBrk="1" hangingPunct="1">
              <a:buFont typeface="Times" charset="0"/>
              <a:buNone/>
              <a:defRPr/>
            </a:pPr>
            <a:r>
              <a:rPr lang="en-US" sz="2000" b="1" dirty="0">
                <a:latin typeface="Times New Roman" charset="0"/>
              </a:rPr>
              <a:t>	</a:t>
            </a:r>
            <a:r>
              <a:rPr lang="en-US" sz="2800" b="1" dirty="0">
                <a:latin typeface="Arial" panose="020B0604020202020204" pitchFamily="34" charset="0"/>
                <a:cs typeface="Arial" panose="020B0604020202020204" pitchFamily="34" charset="0"/>
              </a:rPr>
              <a:t>Co–NP is the set of all decision problems whose complements are members of NP.</a:t>
            </a:r>
          </a:p>
          <a:p>
            <a:pPr eaLnBrk="1" hangingPunct="1">
              <a:buFont typeface="Times" charset="0"/>
              <a:buChar char="•"/>
              <a:defRPr/>
            </a:pPr>
            <a:endParaRPr lang="en-US" sz="3600" b="1" dirty="0">
              <a:latin typeface="Arial" panose="020B0604020202020204" pitchFamily="34" charset="0"/>
              <a:cs typeface="Arial" panose="020B0604020202020204" pitchFamily="34" charset="0"/>
            </a:endParaRPr>
          </a:p>
          <a:p>
            <a:pPr lvl="2" eaLnBrk="1" hangingPunct="1">
              <a:buFont typeface="Times" charset="0"/>
              <a:buNone/>
              <a:defRPr/>
            </a:pPr>
            <a:r>
              <a:rPr lang="en-US" sz="2800" b="1" dirty="0">
                <a:latin typeface="Arial" panose="020B0604020202020204" pitchFamily="34" charset="0"/>
                <a:cs typeface="Arial" panose="020B0604020202020204" pitchFamily="34" charset="0"/>
              </a:rPr>
              <a:t>	For example: consider Graph Color GC</a:t>
            </a:r>
          </a:p>
          <a:p>
            <a:pPr lvl="3" eaLnBrk="1" hangingPunct="1">
              <a:buFont typeface="Times" charset="0"/>
              <a:buNone/>
              <a:defRPr/>
            </a:pPr>
            <a:r>
              <a:rPr lang="en-US" sz="2400" b="1" dirty="0">
                <a:latin typeface="Arial" panose="020B0604020202020204" pitchFamily="34" charset="0"/>
                <a:cs typeface="Arial" panose="020B0604020202020204" pitchFamily="34" charset="0"/>
              </a:rPr>
              <a:t>	Given: A graph G and an integer k.</a:t>
            </a:r>
          </a:p>
          <a:p>
            <a:pPr lvl="3" eaLnBrk="1" hangingPunct="1">
              <a:buFont typeface="Times" charset="0"/>
              <a:buNone/>
              <a:defRPr/>
            </a:pPr>
            <a:r>
              <a:rPr lang="en-US" sz="2400" b="1" dirty="0">
                <a:latin typeface="Arial" panose="020B0604020202020204" pitchFamily="34" charset="0"/>
                <a:cs typeface="Arial" panose="020B0604020202020204" pitchFamily="34" charset="0"/>
              </a:rPr>
              <a:t>	Question: Can G be properly colored with k colors?</a:t>
            </a:r>
          </a:p>
          <a:p>
            <a:pPr eaLnBrk="1" hangingPunct="1">
              <a:buFont typeface="Times" charset="0"/>
              <a:buChar char="•"/>
              <a:defRPr/>
            </a:pPr>
            <a:endParaRPr lang="en-US" sz="2800" b="1" dirty="0"/>
          </a:p>
        </p:txBody>
      </p:sp>
      <p:sp>
        <p:nvSpPr>
          <p:cNvPr id="4" name="Date Placeholder 3">
            <a:extLst>
              <a:ext uri="{FF2B5EF4-FFF2-40B4-BE49-F238E27FC236}">
                <a16:creationId xmlns:a16="http://schemas.microsoft.com/office/drawing/2014/main" id="{C437C3FD-0F96-0B4F-81BA-343BFED59A28}"/>
              </a:ext>
            </a:extLst>
          </p:cNvPr>
          <p:cNvSpPr>
            <a:spLocks noGrp="1"/>
          </p:cNvSpPr>
          <p:nvPr>
            <p:ph type="dt" sz="quarter" idx="10"/>
          </p:nvPr>
        </p:nvSpPr>
        <p:spPr>
          <a:xfrm>
            <a:off x="457200" y="6248400"/>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CBFBB0A-8922-4748-A0F2-A1A3E426D03E}"/>
              </a:ext>
            </a:extLst>
          </p:cNvPr>
          <p:cNvSpPr>
            <a:spLocks noGrp="1"/>
          </p:cNvSpPr>
          <p:nvPr>
            <p:ph type="ftr" sz="quarter" idx="11"/>
          </p:nvPr>
        </p:nvSpPr>
        <p:spPr>
          <a:xfrm>
            <a:off x="3124200" y="6248400"/>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9001E38D-4A59-754A-8777-5F1C464B5D2F}"/>
              </a:ext>
            </a:extLst>
          </p:cNvPr>
          <p:cNvSpPr>
            <a:spLocks noGrp="1"/>
          </p:cNvSpPr>
          <p:nvPr>
            <p:ph type="sldNum" sz="quarter" idx="12"/>
          </p:nvPr>
        </p:nvSpPr>
        <p:spPr>
          <a:xfrm>
            <a:off x="6553200" y="6248400"/>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756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42345303"/>
      </p:ext>
    </p:extLst>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dirty="0"/>
              <a:t>Co–NP</a:t>
            </a:r>
          </a:p>
        </p:txBody>
      </p:sp>
      <p:sp>
        <p:nvSpPr>
          <p:cNvPr id="500739" name="Rectangle 3"/>
          <p:cNvSpPr>
            <a:spLocks noGrp="1" noChangeArrowheads="1"/>
          </p:cNvSpPr>
          <p:nvPr>
            <p:ph idx="1"/>
          </p:nvPr>
        </p:nvSpPr>
        <p:spPr/>
        <p:txBody>
          <a:bodyPr/>
          <a:lstStyle/>
          <a:p>
            <a:pPr lvl="2" eaLnBrk="1" hangingPunct="1">
              <a:buFont typeface="Times" charset="0"/>
              <a:buNone/>
              <a:defRPr/>
            </a:pPr>
            <a:r>
              <a:rPr lang="en-US" sz="2600" b="1" dirty="0">
                <a:latin typeface="Arial" panose="020B0604020202020204" pitchFamily="34" charset="0"/>
                <a:cs typeface="Arial" panose="020B0604020202020204" pitchFamily="34" charset="0"/>
              </a:rPr>
              <a:t>The complement problem of GC</a:t>
            </a:r>
          </a:p>
          <a:p>
            <a:pPr lvl="2" eaLnBrk="1" hangingPunct="1">
              <a:buFont typeface="Times" charset="0"/>
              <a:buNone/>
              <a:defRPr/>
            </a:pPr>
            <a:endParaRPr lang="en-US" sz="2600" dirty="0">
              <a:latin typeface="Arial" panose="020B0604020202020204" pitchFamily="34" charset="0"/>
              <a:cs typeface="Arial" panose="020B0604020202020204" pitchFamily="34" charset="0"/>
            </a:endParaRPr>
          </a:p>
          <a:p>
            <a:pPr lvl="2" eaLnBrk="1" hangingPunct="1">
              <a:buFont typeface="Times" charset="0"/>
              <a:buNone/>
              <a:defRPr/>
            </a:pPr>
            <a:r>
              <a:rPr lang="en-US" sz="2600" b="1" dirty="0">
                <a:latin typeface="Arial" panose="020B0604020202020204" pitchFamily="34" charset="0"/>
                <a:cs typeface="Arial" panose="020B0604020202020204" pitchFamily="34" charset="0"/>
              </a:rPr>
              <a:t>	Co–GC</a:t>
            </a:r>
          </a:p>
          <a:p>
            <a:pPr lvl="2" eaLnBrk="1" hangingPunct="1">
              <a:buFont typeface="Times" charset="0"/>
              <a:buNone/>
              <a:defRPr/>
            </a:pPr>
            <a:r>
              <a:rPr lang="en-US" sz="2600" b="1" dirty="0">
                <a:latin typeface="Arial" panose="020B0604020202020204" pitchFamily="34" charset="0"/>
                <a:cs typeface="Arial" panose="020B0604020202020204" pitchFamily="34" charset="0"/>
              </a:rPr>
              <a:t>		Given: A graph G and an integer k.</a:t>
            </a:r>
          </a:p>
          <a:p>
            <a:pPr lvl="2" eaLnBrk="1" hangingPunct="1">
              <a:buFont typeface="Times" charset="0"/>
              <a:buNone/>
              <a:defRPr/>
            </a:pPr>
            <a:r>
              <a:rPr lang="en-US" sz="2600" b="1" dirty="0">
                <a:latin typeface="Arial" panose="020B0604020202020204" pitchFamily="34" charset="0"/>
                <a:cs typeface="Arial" panose="020B0604020202020204" pitchFamily="34" charset="0"/>
              </a:rPr>
              <a:t>		Question: Do all proper colorings of G 		     require </a:t>
            </a:r>
            <a:r>
              <a:rPr lang="en-US" sz="2600" b="1" u="sng" dirty="0">
                <a:latin typeface="Arial" panose="020B0604020202020204" pitchFamily="34" charset="0"/>
                <a:cs typeface="Arial" panose="020B0604020202020204" pitchFamily="34" charset="0"/>
              </a:rPr>
              <a:t>more than</a:t>
            </a:r>
            <a:r>
              <a:rPr lang="en-US" sz="2600" b="1" dirty="0">
                <a:latin typeface="Arial" panose="020B0604020202020204" pitchFamily="34" charset="0"/>
                <a:cs typeface="Arial" panose="020B0604020202020204" pitchFamily="34" charset="0"/>
              </a:rPr>
              <a:t> k colors?</a:t>
            </a:r>
          </a:p>
        </p:txBody>
      </p:sp>
      <p:sp>
        <p:nvSpPr>
          <p:cNvPr id="4" name="Date Placeholder 3">
            <a:extLst>
              <a:ext uri="{FF2B5EF4-FFF2-40B4-BE49-F238E27FC236}">
                <a16:creationId xmlns:a16="http://schemas.microsoft.com/office/drawing/2014/main" id="{E77D71AA-FA26-A841-848D-945C7760B6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C7DA7EA-AAFF-4840-8CD9-335144DA6E5B}"/>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5DBFEC38-FB86-A640-A7F2-3D402A0A581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757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35227239"/>
      </p:ext>
    </p:extLst>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defRPr/>
            </a:pPr>
            <a:r>
              <a:rPr lang="en-US" dirty="0"/>
              <a:t>Co–NP</a:t>
            </a:r>
          </a:p>
        </p:txBody>
      </p:sp>
      <p:sp>
        <p:nvSpPr>
          <p:cNvPr id="501763" name="Rectangle 3"/>
          <p:cNvSpPr>
            <a:spLocks noGrp="1" noChangeArrowheads="1"/>
          </p:cNvSpPr>
          <p:nvPr>
            <p:ph idx="1"/>
          </p:nvPr>
        </p:nvSpPr>
        <p:spPr/>
        <p:txBody>
          <a:bodyPr/>
          <a:lstStyle/>
          <a:p>
            <a:pPr lvl="2" eaLnBrk="1" hangingPunct="1">
              <a:lnSpc>
                <a:spcPct val="90000"/>
              </a:lnSpc>
              <a:buFont typeface="Times" charset="0"/>
              <a:buNone/>
              <a:defRPr/>
            </a:pPr>
            <a:r>
              <a:rPr lang="en-US" b="1" dirty="0">
                <a:latin typeface="Times New Roman" charset="0"/>
              </a:rPr>
              <a:t>	</a:t>
            </a:r>
            <a:r>
              <a:rPr lang="en-US" sz="2800" b="1" dirty="0">
                <a:latin typeface="Arial" panose="020B0604020202020204" pitchFamily="34" charset="0"/>
                <a:cs typeface="Arial" panose="020B0604020202020204" pitchFamily="34" charset="0"/>
              </a:rPr>
              <a:t>Notice that Co–GC is a problem that does not appear to be in the set NP. That is, we know of no way to check in polynomial time the answer to a "Yes" instance of Co–GC.</a:t>
            </a:r>
          </a:p>
          <a:p>
            <a:pPr lvl="2" eaLnBrk="1" hangingPunct="1">
              <a:lnSpc>
                <a:spcPct val="90000"/>
              </a:lnSpc>
              <a:buFont typeface="Times" charset="0"/>
              <a:buNone/>
              <a:defRPr/>
            </a:pPr>
            <a:endParaRPr lang="en-US" sz="2800" b="1" dirty="0">
              <a:latin typeface="Arial" panose="020B0604020202020204" pitchFamily="34" charset="0"/>
              <a:cs typeface="Arial" panose="020B0604020202020204" pitchFamily="34" charset="0"/>
            </a:endParaRPr>
          </a:p>
          <a:p>
            <a:pPr lvl="2" eaLnBrk="1" hangingPunct="1">
              <a:lnSpc>
                <a:spcPct val="90000"/>
              </a:lnSpc>
              <a:buFont typeface="Times" charset="0"/>
              <a:buNone/>
              <a:defRPr/>
            </a:pPr>
            <a:r>
              <a:rPr lang="en-US" sz="2800" b="1" dirty="0">
                <a:latin typeface="Arial" panose="020B0604020202020204" pitchFamily="34" charset="0"/>
                <a:cs typeface="Arial" panose="020B0604020202020204" pitchFamily="34" charset="0"/>
              </a:rPr>
              <a:t>	What is the "answer" to  a Yes instance that can be verified in polynomial time?</a:t>
            </a:r>
          </a:p>
          <a:p>
            <a:pPr eaLnBrk="1" hangingPunct="1">
              <a:lnSpc>
                <a:spcPct val="90000"/>
              </a:lnSpc>
              <a:buFont typeface="Times" charset="0"/>
              <a:buChar char="•"/>
              <a:defRPr/>
            </a:pPr>
            <a:endParaRPr lang="en-US" b="1" dirty="0"/>
          </a:p>
        </p:txBody>
      </p:sp>
      <p:sp>
        <p:nvSpPr>
          <p:cNvPr id="4" name="Date Placeholder 3">
            <a:extLst>
              <a:ext uri="{FF2B5EF4-FFF2-40B4-BE49-F238E27FC236}">
                <a16:creationId xmlns:a16="http://schemas.microsoft.com/office/drawing/2014/main" id="{C21E1FCE-1AAD-BC46-A351-CDABCD571BB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B88904DA-D47C-554B-AE38-BC06D9C6290A}"/>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4443C46B-5089-F147-B1E7-79D8AF8ED2A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758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42860452"/>
      </p:ext>
    </p:extLst>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dirty="0"/>
              <a:t>Co–NP</a:t>
            </a:r>
          </a:p>
        </p:txBody>
      </p:sp>
      <p:sp>
        <p:nvSpPr>
          <p:cNvPr id="502787" name="Rectangle 3"/>
          <p:cNvSpPr>
            <a:spLocks noGrp="1" noChangeArrowheads="1"/>
          </p:cNvSpPr>
          <p:nvPr>
            <p:ph idx="1"/>
          </p:nvPr>
        </p:nvSpPr>
        <p:spPr/>
        <p:txBody>
          <a:bodyPr/>
          <a:lstStyle/>
          <a:p>
            <a:pPr lvl="2" eaLnBrk="1" hangingPunct="1">
              <a:lnSpc>
                <a:spcPct val="90000"/>
              </a:lnSpc>
              <a:buFont typeface="Times" charset="0"/>
              <a:buNone/>
              <a:defRPr/>
            </a:pPr>
            <a:r>
              <a:rPr lang="en-US" sz="2000" b="1" dirty="0">
                <a:latin typeface="Times New Roman" charset="0"/>
              </a:rPr>
              <a:t>	</a:t>
            </a:r>
            <a:r>
              <a:rPr lang="en-US" b="1" dirty="0">
                <a:latin typeface="Arial" panose="020B0604020202020204" pitchFamily="34" charset="0"/>
                <a:cs typeface="Arial" panose="020B0604020202020204" pitchFamily="34" charset="0"/>
              </a:rPr>
              <a:t>Not all problems in NP behave this way. For example, if X is a problem in class P, then both "yes" and "no" instances can be solved in polynomial time. </a:t>
            </a:r>
          </a:p>
          <a:p>
            <a:pPr lvl="2"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	</a:t>
            </a:r>
          </a:p>
          <a:p>
            <a:pPr lvl="2"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   That is, both "yes" and "no" instances can be verified in polynomial time and hence, X and Co–X are both in NP, in fact, both are in P. </a:t>
            </a:r>
          </a:p>
          <a:p>
            <a:pPr lvl="2"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		This implies P = Co–P and, further,</a:t>
            </a:r>
          </a:p>
          <a:p>
            <a:pPr lvl="3"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P = Co–P </a:t>
            </a:r>
            <a:r>
              <a:rPr lang="en-US" sz="2400" b="1" dirty="0">
                <a:latin typeface="Arial" panose="020B0604020202020204" pitchFamily="34" charset="0"/>
                <a:cs typeface="Arial" panose="020B0604020202020204" pitchFamily="34" charset="0"/>
                <a:sym typeface="Symbol" charset="2"/>
              </a:rPr>
              <a:t></a:t>
            </a:r>
            <a:r>
              <a:rPr lang="en-US" sz="2400" b="1" dirty="0">
                <a:latin typeface="Arial" panose="020B0604020202020204" pitchFamily="34" charset="0"/>
                <a:cs typeface="Arial" panose="020B0604020202020204" pitchFamily="34" charset="0"/>
              </a:rPr>
              <a:t> NP </a:t>
            </a:r>
            <a:r>
              <a:rPr lang="en-US" sz="2400" b="1" dirty="0">
                <a:latin typeface="Arial" panose="020B0604020202020204" pitchFamily="34" charset="0"/>
                <a:cs typeface="Arial" panose="020B0604020202020204" pitchFamily="34" charset="0"/>
                <a:sym typeface="Symbol" charset="2"/>
              </a:rPr>
              <a:t></a:t>
            </a:r>
            <a:r>
              <a:rPr lang="en-US" sz="2400" b="1" dirty="0">
                <a:latin typeface="Arial" panose="020B0604020202020204" pitchFamily="34" charset="0"/>
                <a:cs typeface="Arial" panose="020B0604020202020204" pitchFamily="34" charset="0"/>
              </a:rPr>
              <a:t> Co–NP</a:t>
            </a:r>
            <a:r>
              <a:rPr lang="en-US" sz="2400" dirty="0">
                <a:latin typeface="Arial" panose="020B0604020202020204" pitchFamily="34" charset="0"/>
                <a:cs typeface="Arial" panose="020B0604020202020204" pitchFamily="34" charset="0"/>
              </a:rPr>
              <a:t>.</a:t>
            </a:r>
          </a:p>
          <a:p>
            <a:pPr marL="0" indent="0" eaLnBrk="1" hangingPunct="1">
              <a:lnSpc>
                <a:spcPct val="90000"/>
              </a:lnSpc>
              <a:buNone/>
              <a:defRPr/>
            </a:pPr>
            <a:endParaRPr lang="en-US" sz="2800" dirty="0"/>
          </a:p>
        </p:txBody>
      </p:sp>
      <p:sp>
        <p:nvSpPr>
          <p:cNvPr id="4" name="Date Placeholder 3">
            <a:extLst>
              <a:ext uri="{FF2B5EF4-FFF2-40B4-BE49-F238E27FC236}">
                <a16:creationId xmlns:a16="http://schemas.microsoft.com/office/drawing/2014/main" id="{EC71CFAD-022F-8846-884B-AD9CE717261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E94A78C-9437-7B4F-9C0A-A29E5952ABC3}"/>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BE9F903F-5C76-7346-94CD-73A744EBE80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759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71512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atin typeface="Arial" charset="0"/>
                <a:ea typeface="MS PGothic" charset="0"/>
              </a:rPr>
              <a:t>Regular Sets =</a:t>
            </a:r>
            <a:br>
              <a:rPr lang="en-US">
                <a:latin typeface="Arial" charset="0"/>
                <a:ea typeface="MS PGothic" charset="0"/>
              </a:rPr>
            </a:br>
            <a:r>
              <a:rPr lang="en-US">
                <a:latin typeface="Arial" charset="0"/>
                <a:ea typeface="MS PGothic" charset="0"/>
              </a:rPr>
              <a:t>Regular Languages</a:t>
            </a:r>
          </a:p>
        </p:txBody>
      </p:sp>
      <p:sp>
        <p:nvSpPr>
          <p:cNvPr id="75779" name="Content Placeholder 2"/>
          <p:cNvSpPr>
            <a:spLocks noGrp="1"/>
          </p:cNvSpPr>
          <p:nvPr>
            <p:ph idx="1"/>
          </p:nvPr>
        </p:nvSpPr>
        <p:spPr/>
        <p:txBody>
          <a:bodyPr/>
          <a:lstStyle/>
          <a:p>
            <a:r>
              <a:rPr lang="en-US">
                <a:latin typeface="Arial" charset="0"/>
                <a:ea typeface="MS PGothic" charset="0"/>
              </a:rPr>
              <a:t>Show every regular expression denotes a language recognized by a finite state automaton (can do deterministic or non-deterministic)</a:t>
            </a:r>
          </a:p>
          <a:p>
            <a:r>
              <a:rPr lang="en-US">
                <a:latin typeface="Arial" charset="0"/>
                <a:ea typeface="MS PGothic" charset="0"/>
              </a:rPr>
              <a:t>Show every Finite State Automata recognizes a language denoted by a regular expression</a:t>
            </a:r>
          </a:p>
        </p:txBody>
      </p:sp>
      <p:sp>
        <p:nvSpPr>
          <p:cNvPr id="757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F82EAB-944E-DB47-8527-747B05DEFA7C}" type="datetime1">
              <a:rPr lang="en-US" smtClean="0"/>
              <a:t>4/7/19</a:t>
            </a:fld>
            <a:endParaRPr lang="en-US"/>
          </a:p>
        </p:txBody>
      </p:sp>
      <p:sp>
        <p:nvSpPr>
          <p:cNvPr id="757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8592D76-36FB-984B-A727-F5D351640B99}" type="slidenum">
              <a:rPr lang="en-US"/>
              <a:pPr/>
              <a:t>76</a:t>
            </a:fld>
            <a:endParaRPr lang="en-US"/>
          </a:p>
        </p:txBody>
      </p:sp>
      <p:sp>
        <p:nvSpPr>
          <p:cNvPr id="7" name="Footer Placeholder 4">
            <a:extLst>
              <a:ext uri="{FF2B5EF4-FFF2-40B4-BE49-F238E27FC236}">
                <a16:creationId xmlns:a16="http://schemas.microsoft.com/office/drawing/2014/main" id="{291A2E6B-1458-C640-86F4-13BF3E3C7CD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07988854"/>
      </p:ext>
    </p:extLst>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dirty="0"/>
              <a:t>Co–NP</a:t>
            </a:r>
          </a:p>
        </p:txBody>
      </p:sp>
      <p:sp>
        <p:nvSpPr>
          <p:cNvPr id="503811" name="Rectangle 3"/>
          <p:cNvSpPr>
            <a:spLocks noGrp="1" noChangeArrowheads="1"/>
          </p:cNvSpPr>
          <p:nvPr>
            <p:ph idx="1"/>
          </p:nvPr>
        </p:nvSpPr>
        <p:spPr/>
        <p:txBody>
          <a:bodyPr/>
          <a:lstStyle/>
          <a:p>
            <a:pPr lvl="2" eaLnBrk="1" hangingPunct="1">
              <a:buFont typeface="Times" pitchFamily="-111" charset="0"/>
              <a:buNone/>
            </a:pPr>
            <a:r>
              <a:rPr lang="en-US" sz="2800" b="1" dirty="0">
                <a:latin typeface="Arial" panose="020B0604020202020204" pitchFamily="34" charset="0"/>
                <a:cs typeface="Arial" panose="020B0604020202020204" pitchFamily="34" charset="0"/>
              </a:rPr>
              <a:t>  This gives rise to a second fundamental question: </a:t>
            </a:r>
          </a:p>
          <a:p>
            <a:pPr lvl="3" eaLnBrk="1" hangingPunct="1">
              <a:buFont typeface="Times" pitchFamily="-111" charset="0"/>
              <a:buNone/>
            </a:pPr>
            <a:r>
              <a:rPr lang="en-US" sz="2400" b="1" dirty="0">
                <a:latin typeface="Arial" panose="020B0604020202020204" pitchFamily="34" charset="0"/>
                <a:cs typeface="Arial" panose="020B0604020202020204" pitchFamily="34" charset="0"/>
              </a:rPr>
              <a:t>			NP = Co–NP?</a:t>
            </a:r>
          </a:p>
          <a:p>
            <a:pPr lvl="2" eaLnBrk="1" hangingPunct="1"/>
            <a:endParaRPr lang="en-US" sz="2800" b="1" dirty="0">
              <a:latin typeface="Arial" panose="020B0604020202020204" pitchFamily="34" charset="0"/>
              <a:cs typeface="Arial" panose="020B0604020202020204" pitchFamily="34" charset="0"/>
            </a:endParaRPr>
          </a:p>
          <a:p>
            <a:pPr lvl="2" eaLnBrk="1" hangingPunct="1">
              <a:buFont typeface="Times" pitchFamily="-111" charset="0"/>
              <a:buNone/>
            </a:pPr>
            <a:r>
              <a:rPr lang="en-US" sz="2800" b="1" dirty="0">
                <a:latin typeface="Arial" panose="020B0604020202020204" pitchFamily="34" charset="0"/>
                <a:cs typeface="Arial" panose="020B0604020202020204" pitchFamily="34" charset="0"/>
              </a:rPr>
              <a:t>	If P = NP, then NP = Co–NP. </a:t>
            </a:r>
          </a:p>
          <a:p>
            <a:pPr lvl="2" eaLnBrk="1" hangingPunct="1">
              <a:buFont typeface="Times" pitchFamily="-111" charset="0"/>
              <a:buNone/>
            </a:pPr>
            <a:r>
              <a:rPr lang="en-US" sz="2800" b="1" dirty="0">
                <a:latin typeface="Arial" panose="020B0604020202020204" pitchFamily="34" charset="0"/>
                <a:cs typeface="Arial" panose="020B0604020202020204" pitchFamily="34" charset="0"/>
              </a:rPr>
              <a:t>		This is not "if and only if." </a:t>
            </a:r>
          </a:p>
          <a:p>
            <a:pPr lvl="2" eaLnBrk="1" hangingPunct="1">
              <a:buFont typeface="Times" pitchFamily="-111" charset="0"/>
              <a:buNone/>
            </a:pPr>
            <a:endParaRPr lang="en-US" sz="2800" b="1" dirty="0">
              <a:latin typeface="Arial" panose="020B0604020202020204" pitchFamily="34" charset="0"/>
              <a:cs typeface="Arial" panose="020B0604020202020204" pitchFamily="34" charset="0"/>
            </a:endParaRPr>
          </a:p>
          <a:p>
            <a:pPr lvl="2" eaLnBrk="1" hangingPunct="1">
              <a:buFont typeface="Times" pitchFamily="-111" charset="0"/>
              <a:buNone/>
            </a:pPr>
            <a:r>
              <a:rPr lang="en-US" sz="2800" b="1" dirty="0">
                <a:latin typeface="Arial" panose="020B0604020202020204" pitchFamily="34" charset="0"/>
                <a:cs typeface="Arial" panose="020B0604020202020204" pitchFamily="34" charset="0"/>
              </a:rPr>
              <a:t>	It is possible that NP = Co–NP and, yet,  P ≠ NP.</a:t>
            </a:r>
          </a:p>
          <a:p>
            <a:pPr eaLnBrk="1" hangingPunct="1"/>
            <a:endParaRPr lang="en-US" sz="2800" b="1" dirty="0"/>
          </a:p>
        </p:txBody>
      </p:sp>
      <p:sp>
        <p:nvSpPr>
          <p:cNvPr id="4" name="Date Placeholder 3">
            <a:extLst>
              <a:ext uri="{FF2B5EF4-FFF2-40B4-BE49-F238E27FC236}">
                <a16:creationId xmlns:a16="http://schemas.microsoft.com/office/drawing/2014/main" id="{85B805F0-8931-9A43-8F11-124E112B12C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AF17744-288E-AC44-9394-DACF285AE87A}"/>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0D175E83-59E7-2C42-8C54-EB7350EF841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760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56240761"/>
      </p:ext>
    </p:extLst>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a:defRPr/>
            </a:pPr>
            <a:r>
              <a:rPr lang="en-US" dirty="0"/>
              <a:t>Co–NP</a:t>
            </a:r>
          </a:p>
        </p:txBody>
      </p:sp>
      <p:sp>
        <p:nvSpPr>
          <p:cNvPr id="504835" name="Rectangle 3"/>
          <p:cNvSpPr>
            <a:spLocks noGrp="1" noChangeArrowheads="1"/>
          </p:cNvSpPr>
          <p:nvPr>
            <p:ph idx="1"/>
          </p:nvPr>
        </p:nvSpPr>
        <p:spPr/>
        <p:txBody>
          <a:bodyPr/>
          <a:lstStyle/>
          <a:p>
            <a:pPr eaLnBrk="1" hangingPunct="1">
              <a:buFont typeface="Times" charset="0"/>
              <a:buNone/>
              <a:defRPr/>
            </a:pPr>
            <a:r>
              <a:rPr lang="en-US" sz="2400" dirty="0"/>
              <a:t>	</a:t>
            </a:r>
            <a:r>
              <a:rPr lang="en-US" sz="2400" b="1" dirty="0">
                <a:latin typeface="Arial" panose="020B0604020202020204" pitchFamily="34" charset="0"/>
                <a:cs typeface="Arial" panose="020B0604020202020204" pitchFamily="34" charset="0"/>
              </a:rPr>
              <a:t>If  A </a:t>
            </a:r>
            <a:r>
              <a:rPr lang="en-US" sz="2400" b="1" dirty="0">
                <a:latin typeface="Arial" panose="020B0604020202020204" pitchFamily="34" charset="0"/>
                <a:cs typeface="Arial" panose="020B0604020202020204" pitchFamily="34" charset="0"/>
                <a:sym typeface="Zapf Dingbats" charset="2"/>
              </a:rPr>
              <a:t>≤</a:t>
            </a:r>
            <a:r>
              <a:rPr lang="en-US" sz="2400" b="1" baseline="-25000" dirty="0">
                <a:latin typeface="Arial" panose="020B0604020202020204" pitchFamily="34" charset="0"/>
                <a:cs typeface="Arial" panose="020B0604020202020204" pitchFamily="34" charset="0"/>
                <a:sym typeface="Zapf Dingbats" charset="2"/>
              </a:rPr>
              <a:t>P</a:t>
            </a:r>
            <a:r>
              <a:rPr lang="en-US" sz="2400" b="1" dirty="0">
                <a:latin typeface="Arial" panose="020B0604020202020204" pitchFamily="34" charset="0"/>
                <a:cs typeface="Arial" panose="020B0604020202020204" pitchFamily="34" charset="0"/>
                <a:sym typeface="Zapf Dingbats" charset="2"/>
              </a:rPr>
              <a:t> B and both are in NP, then the same polynomial transformation will reduce Co-A to Co–B. That is, </a:t>
            </a:r>
            <a:br>
              <a:rPr lang="en-US" sz="2400" b="1" dirty="0">
                <a:latin typeface="Arial" panose="020B0604020202020204" pitchFamily="34" charset="0"/>
                <a:cs typeface="Arial" panose="020B0604020202020204" pitchFamily="34" charset="0"/>
                <a:sym typeface="Zapf Dingbats" charset="2"/>
              </a:rPr>
            </a:br>
            <a:r>
              <a:rPr lang="en-US" sz="2400" b="1" dirty="0">
                <a:latin typeface="Arial" panose="020B0604020202020204" pitchFamily="34" charset="0"/>
                <a:cs typeface="Arial" panose="020B0604020202020204" pitchFamily="34" charset="0"/>
                <a:sym typeface="Zapf Dingbats" charset="2"/>
              </a:rPr>
              <a:t>Co–A ≤</a:t>
            </a:r>
            <a:r>
              <a:rPr lang="en-US" sz="2400" b="1" baseline="-25000" dirty="0">
                <a:latin typeface="Arial" panose="020B0604020202020204" pitchFamily="34" charset="0"/>
                <a:cs typeface="Arial" panose="020B0604020202020204" pitchFamily="34" charset="0"/>
                <a:sym typeface="Zapf Dingbats" charset="2"/>
              </a:rPr>
              <a:t>P</a:t>
            </a:r>
            <a:r>
              <a:rPr lang="en-US" sz="2400" b="1" dirty="0">
                <a:latin typeface="Arial" panose="020B0604020202020204" pitchFamily="34" charset="0"/>
                <a:cs typeface="Arial" panose="020B0604020202020204" pitchFamily="34" charset="0"/>
                <a:sym typeface="Zapf Dingbats" charset="2"/>
              </a:rPr>
              <a:t> Co–B. Therefore, Co–SAT is 'complete' in </a:t>
            </a:r>
            <a:br>
              <a:rPr lang="en-US" sz="2400" b="1" dirty="0">
                <a:latin typeface="Arial" panose="020B0604020202020204" pitchFamily="34" charset="0"/>
                <a:cs typeface="Arial" panose="020B0604020202020204" pitchFamily="34" charset="0"/>
                <a:sym typeface="Zapf Dingbats" charset="2"/>
              </a:rPr>
            </a:br>
            <a:r>
              <a:rPr lang="en-US" sz="2400" b="1" dirty="0">
                <a:latin typeface="Arial" panose="020B0604020202020204" pitchFamily="34" charset="0"/>
                <a:cs typeface="Arial" panose="020B0604020202020204" pitchFamily="34" charset="0"/>
                <a:sym typeface="Zapf Dingbats" charset="2"/>
              </a:rPr>
              <a:t>Co–NP. </a:t>
            </a:r>
          </a:p>
          <a:p>
            <a:pPr eaLnBrk="1" hangingPunct="1">
              <a:buFont typeface="Times" charset="0"/>
              <a:buNone/>
              <a:defRPr/>
            </a:pPr>
            <a:r>
              <a:rPr lang="en-US" sz="2400" b="1" dirty="0">
                <a:latin typeface="Arial" panose="020B0604020202020204" pitchFamily="34" charset="0"/>
                <a:cs typeface="Arial" panose="020B0604020202020204" pitchFamily="34" charset="0"/>
                <a:sym typeface="Zapf Dingbats" charset="2"/>
              </a:rPr>
              <a:t>	</a:t>
            </a:r>
          </a:p>
          <a:p>
            <a:pPr eaLnBrk="1" hangingPunct="1">
              <a:buFont typeface="Times" charset="0"/>
              <a:buNone/>
              <a:defRPr/>
            </a:pPr>
            <a:r>
              <a:rPr lang="en-US" sz="2400" b="1" dirty="0">
                <a:latin typeface="Arial" panose="020B0604020202020204" pitchFamily="34" charset="0"/>
                <a:cs typeface="Arial" panose="020B0604020202020204" pitchFamily="34" charset="0"/>
                <a:sym typeface="Zapf Dingbats" charset="2"/>
              </a:rPr>
              <a:t>	In fact, corresponding to NP–Complete is the complement set Co–NP–Complete, the set of hardest problems in </a:t>
            </a:r>
            <a:br>
              <a:rPr lang="en-US" sz="2400" b="1" dirty="0">
                <a:latin typeface="Arial" panose="020B0604020202020204" pitchFamily="34" charset="0"/>
                <a:cs typeface="Arial" panose="020B0604020202020204" pitchFamily="34" charset="0"/>
                <a:sym typeface="Zapf Dingbats" charset="2"/>
              </a:rPr>
            </a:br>
            <a:r>
              <a:rPr lang="en-US" sz="2400" b="1" dirty="0">
                <a:latin typeface="Arial" panose="020B0604020202020204" pitchFamily="34" charset="0"/>
                <a:cs typeface="Arial" panose="020B0604020202020204" pitchFamily="34" charset="0"/>
                <a:sym typeface="Zapf Dingbats" charset="2"/>
              </a:rPr>
              <a:t>Co–NP.</a:t>
            </a:r>
            <a:r>
              <a:rPr lang="en-US" sz="2400" b="1" dirty="0">
                <a:latin typeface="Arial" panose="020B0604020202020204" pitchFamily="34" charset="0"/>
                <a:cs typeface="Arial" panose="020B0604020202020204" pitchFamily="34" charset="0"/>
              </a:rPr>
              <a:t> </a:t>
            </a:r>
          </a:p>
        </p:txBody>
      </p:sp>
      <p:sp>
        <p:nvSpPr>
          <p:cNvPr id="4" name="Date Placeholder 3">
            <a:extLst>
              <a:ext uri="{FF2B5EF4-FFF2-40B4-BE49-F238E27FC236}">
                <a16:creationId xmlns:a16="http://schemas.microsoft.com/office/drawing/2014/main" id="{34F4F4CA-E9CA-4F45-94C3-43CECF874D9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901CC7B-1AA3-5149-B38F-95CE24CDB0EB}"/>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0501D485-8BD5-0D43-B314-6440455AB2F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761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33769761"/>
      </p:ext>
    </p:extLst>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pPr>
              <a:defRPr/>
            </a:pPr>
            <a:r>
              <a:rPr lang="en-US" dirty="0"/>
              <a:t>Turing Reductions</a:t>
            </a:r>
          </a:p>
        </p:txBody>
      </p:sp>
      <p:sp>
        <p:nvSpPr>
          <p:cNvPr id="505859" name="Rectangle 3"/>
          <p:cNvSpPr>
            <a:spLocks noGrp="1" noChangeArrowheads="1"/>
          </p:cNvSpPr>
          <p:nvPr>
            <p:ph idx="1"/>
          </p:nvPr>
        </p:nvSpPr>
        <p:spPr/>
        <p:txBody>
          <a:bodyPr/>
          <a:lstStyle/>
          <a:p>
            <a:pPr eaLnBrk="1" hangingPunct="1">
              <a:buFont typeface="Times" charset="0"/>
              <a:buNone/>
              <a:defRPr/>
            </a:pPr>
            <a:r>
              <a:rPr lang="en-US" sz="2800" b="1" dirty="0"/>
              <a:t>	Now, return to Turing Reductions.</a:t>
            </a:r>
          </a:p>
          <a:p>
            <a:pPr eaLnBrk="1" hangingPunct="1">
              <a:buFont typeface="Times" charset="0"/>
              <a:buNone/>
              <a:defRPr/>
            </a:pPr>
            <a:endParaRPr lang="en-US" sz="2800" b="1" dirty="0"/>
          </a:p>
          <a:p>
            <a:pPr eaLnBrk="1" hangingPunct="1">
              <a:buFont typeface="Times" charset="0"/>
              <a:buNone/>
              <a:defRPr/>
            </a:pPr>
            <a:r>
              <a:rPr lang="en-US" sz="2800" b="1" dirty="0"/>
              <a:t>	Recall that Turing reductions include polynomial transformations as a special case. So, we should expect they will be more powerful.</a:t>
            </a:r>
            <a:endParaRPr lang="en-US" b="1" dirty="0"/>
          </a:p>
        </p:txBody>
      </p:sp>
      <p:sp>
        <p:nvSpPr>
          <p:cNvPr id="4" name="Date Placeholder 3">
            <a:extLst>
              <a:ext uri="{FF2B5EF4-FFF2-40B4-BE49-F238E27FC236}">
                <a16:creationId xmlns:a16="http://schemas.microsoft.com/office/drawing/2014/main" id="{1BD2792C-574C-B640-BFA4-11765FD248D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2FF40EC-05F5-2541-9AAA-20120A8C70A5}"/>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7D617BCE-0653-0745-A41B-6A371309CED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762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7558445"/>
      </p:ext>
    </p:extLst>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effectLst>
            <a:outerShdw blurRad="63500" dist="25400" dir="5100233" algn="ctr" rotWithShape="0">
              <a:schemeClr val="bg2">
                <a:alpha val="75000"/>
              </a:schemeClr>
            </a:outerShdw>
          </a:effectLst>
        </p:spPr>
        <p:txBody>
          <a:bodyPr/>
          <a:lstStyle/>
          <a:p>
            <a:pPr>
              <a:defRPr/>
            </a:pPr>
            <a:r>
              <a:rPr lang="en-US" dirty="0"/>
              <a:t>Turing Reductions</a:t>
            </a:r>
            <a:endParaRPr lang="en-US" dirty="0">
              <a:ea typeface="ＭＳ Ｐゴシック" pitchFamily="-111" charset="-128"/>
              <a:cs typeface="ＭＳ Ｐゴシック" pitchFamily="-111" charset="-128"/>
            </a:endParaRPr>
          </a:p>
        </p:txBody>
      </p:sp>
      <p:sp>
        <p:nvSpPr>
          <p:cNvPr id="506883" name="Rectangle 3"/>
          <p:cNvSpPr>
            <a:spLocks noGrp="1" noChangeArrowheads="1"/>
          </p:cNvSpPr>
          <p:nvPr>
            <p:ph idx="1"/>
          </p:nvPr>
        </p:nvSpPr>
        <p:spPr/>
        <p:txBody>
          <a:bodyPr/>
          <a:lstStyle/>
          <a:p>
            <a:pPr marL="230188" lvl="2" eaLnBrk="1" hangingPunct="1">
              <a:buFont typeface="Times" charset="0"/>
              <a:buNone/>
              <a:defRPr/>
            </a:pPr>
            <a:r>
              <a:rPr lang="en-US" sz="2800" dirty="0">
                <a:latin typeface="Times New Roman" charset="0"/>
              </a:rPr>
              <a:t> </a:t>
            </a:r>
            <a:r>
              <a:rPr lang="en-US" sz="2800" b="1" dirty="0">
                <a:latin typeface="Arial" panose="020B0604020202020204" pitchFamily="34" charset="0"/>
                <a:cs typeface="Arial" panose="020B0604020202020204" pitchFamily="34" charset="0"/>
              </a:rPr>
              <a:t>(1)  Problems A and B can, but need not, be</a:t>
            </a:r>
          </a:p>
          <a:p>
            <a:pPr marL="230188" lvl="2" eaLnBrk="1" hangingPunct="1">
              <a:buFont typeface="Times" charset="0"/>
              <a:buNone/>
              <a:defRPr/>
            </a:pPr>
            <a:r>
              <a:rPr lang="en-US" sz="2800" b="1" dirty="0">
                <a:latin typeface="Arial" panose="020B0604020202020204" pitchFamily="34" charset="0"/>
                <a:cs typeface="Arial" panose="020B0604020202020204" pitchFamily="34" charset="0"/>
              </a:rPr>
              <a:t>       decision problems. </a:t>
            </a:r>
          </a:p>
          <a:p>
            <a:pPr marL="230188" lvl="2" eaLnBrk="1" hangingPunct="1">
              <a:buFont typeface="Times" charset="0"/>
              <a:buNone/>
              <a:defRPr/>
            </a:pPr>
            <a:r>
              <a:rPr lang="en-US" sz="2800" b="1" dirty="0">
                <a:latin typeface="Arial" panose="020B0604020202020204" pitchFamily="34" charset="0"/>
                <a:cs typeface="Arial" panose="020B0604020202020204" pitchFamily="34" charset="0"/>
              </a:rPr>
              <a:t>   </a:t>
            </a:r>
          </a:p>
          <a:p>
            <a:pPr marL="230188" lvl="2" eaLnBrk="1" hangingPunct="1">
              <a:buFont typeface="Times" charset="0"/>
              <a:buNone/>
              <a:defRPr/>
            </a:pPr>
            <a:r>
              <a:rPr lang="en-US" sz="2800" b="1" dirty="0">
                <a:latin typeface="Arial" panose="020B0604020202020204" pitchFamily="34" charset="0"/>
                <a:cs typeface="Arial" panose="020B0604020202020204" pitchFamily="34" charset="0"/>
              </a:rPr>
              <a:t> (2) No restriction placed upon the number </a:t>
            </a:r>
          </a:p>
          <a:p>
            <a:pPr marL="230188" lvl="2" eaLnBrk="1" hangingPunct="1">
              <a:buFont typeface="Times" charset="0"/>
              <a:buNone/>
              <a:defRPr/>
            </a:pPr>
            <a:r>
              <a:rPr lang="en-US" sz="2800" b="1" dirty="0">
                <a:latin typeface="Arial" panose="020B0604020202020204" pitchFamily="34" charset="0"/>
                <a:cs typeface="Arial" panose="020B0604020202020204" pitchFamily="34" charset="0"/>
              </a:rPr>
              <a:t>       of instances of B that are constructed.</a:t>
            </a:r>
          </a:p>
          <a:p>
            <a:pPr marL="230188" lvl="2" eaLnBrk="1" hangingPunct="1">
              <a:buFont typeface="Times" charset="0"/>
              <a:buNone/>
              <a:defRPr/>
            </a:pPr>
            <a:r>
              <a:rPr lang="en-US" sz="2800" b="1" dirty="0">
                <a:latin typeface="Arial" panose="020B0604020202020204" pitchFamily="34" charset="0"/>
                <a:cs typeface="Arial" panose="020B0604020202020204" pitchFamily="34" charset="0"/>
              </a:rPr>
              <a:t>   </a:t>
            </a:r>
          </a:p>
          <a:p>
            <a:pPr marL="230188" lvl="2" eaLnBrk="1" hangingPunct="1">
              <a:buFont typeface="Times" charset="0"/>
              <a:buNone/>
              <a:defRPr/>
            </a:pPr>
            <a:r>
              <a:rPr lang="en-US" sz="2800" b="1" dirty="0">
                <a:latin typeface="Arial" panose="020B0604020202020204" pitchFamily="34" charset="0"/>
                <a:cs typeface="Arial" panose="020B0604020202020204" pitchFamily="34" charset="0"/>
              </a:rPr>
              <a:t> (3) Nor, how the result, </a:t>
            </a:r>
            <a:r>
              <a:rPr lang="en-US" sz="2800" b="1" dirty="0" err="1">
                <a:latin typeface="Arial" panose="020B0604020202020204" pitchFamily="34" charset="0"/>
                <a:cs typeface="Arial" panose="020B0604020202020204" pitchFamily="34" charset="0"/>
              </a:rPr>
              <a:t>Answer</a:t>
            </a:r>
            <a:r>
              <a:rPr lang="en-US" sz="2800" b="1" baseline="-25000" dirty="0" err="1">
                <a:latin typeface="Arial" panose="020B0604020202020204" pitchFamily="34" charset="0"/>
                <a:cs typeface="Arial" panose="020B0604020202020204" pitchFamily="34" charset="0"/>
              </a:rPr>
              <a:t>A</a:t>
            </a:r>
            <a:r>
              <a:rPr lang="en-US" sz="2800" b="1" dirty="0">
                <a:latin typeface="Arial" panose="020B0604020202020204" pitchFamily="34" charset="0"/>
                <a:cs typeface="Arial" panose="020B0604020202020204" pitchFamily="34" charset="0"/>
              </a:rPr>
              <a:t>, is computed.</a:t>
            </a:r>
          </a:p>
          <a:p>
            <a:pPr marL="230188" lvl="2" eaLnBrk="1" hangingPunct="1">
              <a:buFont typeface="Times" charset="0"/>
              <a:buNone/>
              <a:defRPr/>
            </a:pPr>
            <a:endParaRPr lang="en-US" sz="2800" b="1" dirty="0">
              <a:latin typeface="Arial" panose="020B0604020202020204" pitchFamily="34" charset="0"/>
              <a:cs typeface="Arial" panose="020B0604020202020204" pitchFamily="34" charset="0"/>
            </a:endParaRPr>
          </a:p>
          <a:p>
            <a:pPr marL="230188" lvl="2" eaLnBrk="1" hangingPunct="1">
              <a:buFont typeface="Times" charset="0"/>
              <a:buNone/>
              <a:defRPr/>
            </a:pPr>
            <a:r>
              <a:rPr lang="en-US" sz="2800" b="1" dirty="0">
                <a:latin typeface="Arial" panose="020B0604020202020204" pitchFamily="34" charset="0"/>
                <a:cs typeface="Arial" panose="020B0604020202020204" pitchFamily="34" charset="0"/>
              </a:rPr>
              <a:t>In effect, we use an Oracle for B.</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8B40DC0E-A11A-8F41-8B1F-C15250953E9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FA6EF54-4F4F-7A47-953A-AFEAA54FBD04}"/>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421D1F65-CC2F-C945-ADAA-847EAFFE6DC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763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96760711"/>
      </p:ext>
    </p:extLst>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effectLst/>
        </p:spPr>
        <p:txBody>
          <a:bodyPr/>
          <a:lstStyle/>
          <a:p>
            <a:pPr>
              <a:defRPr/>
            </a:pPr>
            <a:r>
              <a:rPr lang="en-US" dirty="0"/>
              <a:t>Turing Reductions</a:t>
            </a:r>
          </a:p>
        </p:txBody>
      </p:sp>
      <p:sp>
        <p:nvSpPr>
          <p:cNvPr id="507907" name="Rectangle 3"/>
          <p:cNvSpPr>
            <a:spLocks noGrp="1" noChangeArrowheads="1"/>
          </p:cNvSpPr>
          <p:nvPr>
            <p:ph idx="1"/>
          </p:nvPr>
        </p:nvSpPr>
        <p:spPr/>
        <p:txBody>
          <a:bodyPr/>
          <a:lstStyle/>
          <a:p>
            <a:pPr eaLnBrk="1" hangingPunct="1">
              <a:buFont typeface="Times" charset="0"/>
              <a:buNone/>
              <a:defRPr/>
            </a:pPr>
            <a:r>
              <a:rPr lang="en-US" sz="2400" b="1" dirty="0">
                <a:latin typeface="Times New Roman" charset="0"/>
              </a:rPr>
              <a:t>	</a:t>
            </a:r>
            <a:r>
              <a:rPr lang="en-US" b="1" dirty="0">
                <a:latin typeface="Arial" panose="020B0604020202020204" pitchFamily="34" charset="0"/>
                <a:cs typeface="Arial" panose="020B0604020202020204" pitchFamily="34" charset="0"/>
              </a:rPr>
              <a:t>Technically, Turing Reductions include Polynomial Transformations, but it is useful to distinguish them.</a:t>
            </a:r>
          </a:p>
          <a:p>
            <a:pPr eaLnBrk="1" hangingPunct="1">
              <a:buFont typeface="Times" charset="0"/>
              <a:buChar char="•"/>
              <a:defRPr/>
            </a:pPr>
            <a:endParaRPr lang="en-US" b="1" dirty="0">
              <a:latin typeface="Arial" panose="020B0604020202020204" pitchFamily="34" charset="0"/>
              <a:cs typeface="Arial" panose="020B0604020202020204" pitchFamily="34" charset="0"/>
            </a:endParaRPr>
          </a:p>
          <a:p>
            <a:pPr eaLnBrk="1" hangingPunct="1">
              <a:buFont typeface="Times" charset="0"/>
              <a:buNone/>
              <a:defRPr/>
            </a:pPr>
            <a:r>
              <a:rPr lang="en-US" b="1" dirty="0">
                <a:latin typeface="Arial" panose="020B0604020202020204" pitchFamily="34" charset="0"/>
                <a:cs typeface="Arial" panose="020B0604020202020204" pitchFamily="34" charset="0"/>
              </a:rPr>
              <a:t>    Polynomial transformations are often the easiest to apply.</a:t>
            </a:r>
          </a:p>
        </p:txBody>
      </p:sp>
      <p:sp>
        <p:nvSpPr>
          <p:cNvPr id="4" name="Date Placeholder 3">
            <a:extLst>
              <a:ext uri="{FF2B5EF4-FFF2-40B4-BE49-F238E27FC236}">
                <a16:creationId xmlns:a16="http://schemas.microsoft.com/office/drawing/2014/main" id="{B2275B1D-1A9C-9D4D-B895-CF4CC712FD2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AF28DC0-CC1D-7347-A87A-036D2D1628A6}"/>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E73BF4CB-FA75-0643-9DFB-2CAAC26484C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764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9588218"/>
      </p:ext>
    </p:extLst>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pPr>
              <a:defRPr/>
            </a:pPr>
            <a:r>
              <a:rPr lang="en-US" dirty="0"/>
              <a:t>NP–Hard</a:t>
            </a:r>
          </a:p>
        </p:txBody>
      </p:sp>
      <p:sp>
        <p:nvSpPr>
          <p:cNvPr id="508931" name="Rectangle 3"/>
          <p:cNvSpPr>
            <a:spLocks noGrp="1" noChangeArrowheads="1"/>
          </p:cNvSpPr>
          <p:nvPr>
            <p:ph type="subTitle" idx="1"/>
          </p:nvPr>
        </p:nvSpPr>
        <p:spPr/>
        <p:txBody>
          <a:bodyPr/>
          <a:lstStyle/>
          <a:p>
            <a:pPr algn="ctr" eaLnBrk="1" hangingPunct="1">
              <a:buFont typeface="Times" charset="0"/>
              <a:buNone/>
              <a:defRPr/>
            </a:pPr>
            <a:r>
              <a:rPr lang="en-US" b="1" dirty="0">
                <a:latin typeface="Times New Roman" charset="0"/>
              </a:rPr>
              <a:t> </a:t>
            </a:r>
          </a:p>
          <a:p>
            <a:pPr algn="ctr" eaLnBrk="1" hangingPunct="1">
              <a:buFont typeface="Times" charset="0"/>
              <a:buNone/>
              <a:defRPr/>
            </a:pPr>
            <a:r>
              <a:rPr lang="en-US" b="1" dirty="0">
                <a:latin typeface="Arial" panose="020B0604020202020204" pitchFamily="34" charset="0"/>
                <a:cs typeface="Arial" panose="020B0604020202020204" pitchFamily="34" charset="0"/>
              </a:rPr>
              <a:t>Fifth Significant Class of Problems</a:t>
            </a:r>
          </a:p>
        </p:txBody>
      </p:sp>
    </p:spTree>
    <p:extLst>
      <p:ext uri="{BB962C8B-B14F-4D97-AF65-F5344CB8AC3E}">
        <p14:creationId xmlns:p14="http://schemas.microsoft.com/office/powerpoint/2010/main" val="3988434698"/>
      </p:ext>
    </p:extLst>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dirty="0"/>
              <a:t>NP–Hard</a:t>
            </a:r>
          </a:p>
        </p:txBody>
      </p:sp>
      <p:sp>
        <p:nvSpPr>
          <p:cNvPr id="509955"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a:latin typeface="Times New Roman" charset="0"/>
              </a:rPr>
              <a:t>	</a:t>
            </a:r>
            <a:r>
              <a:rPr lang="en-US" sz="2800" b="1" dirty="0">
                <a:latin typeface="Arial" panose="020B0604020202020204" pitchFamily="34" charset="0"/>
                <a:cs typeface="Arial" panose="020B0604020202020204" pitchFamily="34" charset="0"/>
              </a:rPr>
              <a:t>To date, we have concerned ourselves with decision problems. We are now in a position to include additional problems. In particular, optimization problems. </a:t>
            </a:r>
          </a:p>
          <a:p>
            <a:pPr eaLnBrk="1" hangingPunct="1">
              <a:lnSpc>
                <a:spcPct val="90000"/>
              </a:lnSpc>
              <a:buFont typeface="Times" charset="0"/>
              <a:buNone/>
              <a:defRPr/>
            </a:pPr>
            <a:endParaRPr lang="en-US" sz="2800" b="1" dirty="0">
              <a:latin typeface="Arial" panose="020B0604020202020204" pitchFamily="34" charset="0"/>
              <a:cs typeface="Arial" panose="020B0604020202020204" pitchFamily="34" charset="0"/>
            </a:endParaRPr>
          </a:p>
          <a:p>
            <a:pPr eaLnBrk="1" hangingPunct="1">
              <a:lnSpc>
                <a:spcPct val="90000"/>
              </a:lnSpc>
              <a:buFont typeface="Times" charset="0"/>
              <a:buNone/>
              <a:defRPr/>
            </a:pPr>
            <a:r>
              <a:rPr lang="en-US" sz="2800" b="1" dirty="0">
                <a:latin typeface="Arial" panose="020B0604020202020204" pitchFamily="34" charset="0"/>
                <a:cs typeface="Arial" panose="020B0604020202020204" pitchFamily="34" charset="0"/>
              </a:rPr>
              <a:t>   We require one additional tool – the second type of transformation discussed above – Turing reductions.</a:t>
            </a:r>
          </a:p>
        </p:txBody>
      </p:sp>
      <p:sp>
        <p:nvSpPr>
          <p:cNvPr id="4" name="Date Placeholder 3">
            <a:extLst>
              <a:ext uri="{FF2B5EF4-FFF2-40B4-BE49-F238E27FC236}">
                <a16:creationId xmlns:a16="http://schemas.microsoft.com/office/drawing/2014/main" id="{A189B0D3-5B96-C84D-AF7F-805A6FB3984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76699B7-8E28-204B-86DE-9EBE3F8C4A51}"/>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992BB239-3C87-0B4F-A1E8-696090DEA5C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766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88420179"/>
      </p:ext>
    </p:extLst>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n-US" dirty="0"/>
              <a:t>NP–Hard</a:t>
            </a:r>
          </a:p>
        </p:txBody>
      </p:sp>
      <p:sp>
        <p:nvSpPr>
          <p:cNvPr id="510979" name="Rectangle 3"/>
          <p:cNvSpPr>
            <a:spLocks noGrp="1" noChangeArrowheads="1"/>
          </p:cNvSpPr>
          <p:nvPr>
            <p:ph idx="1"/>
          </p:nvPr>
        </p:nvSpPr>
        <p:spPr/>
        <p:txBody>
          <a:bodyPr/>
          <a:lstStyle/>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Definition: Problem B is NP–Hard if there is a polynomial time Turing reduction A </a:t>
            </a:r>
            <a:r>
              <a:rPr lang="en-US" sz="2000" b="1" dirty="0">
                <a:latin typeface="Arial" panose="020B0604020202020204" pitchFamily="34" charset="0"/>
                <a:cs typeface="Arial" panose="020B0604020202020204" pitchFamily="34" charset="0"/>
                <a:sym typeface="Zapf Dingbats" charset="2"/>
              </a:rPr>
              <a:t>≤</a:t>
            </a:r>
            <a:r>
              <a:rPr lang="en-US" sz="2000" b="1" baseline="-25000" dirty="0">
                <a:latin typeface="Arial" panose="020B0604020202020204" pitchFamily="34" charset="0"/>
                <a:cs typeface="Arial" panose="020B0604020202020204" pitchFamily="34" charset="0"/>
                <a:sym typeface="Zapf Dingbats" charset="2"/>
              </a:rPr>
              <a:t>PT</a:t>
            </a:r>
            <a:r>
              <a:rPr lang="en-US" sz="2000" b="1" dirty="0">
                <a:latin typeface="Arial" panose="020B0604020202020204" pitchFamily="34" charset="0"/>
                <a:cs typeface="Arial" panose="020B0604020202020204" pitchFamily="34" charset="0"/>
                <a:sym typeface="Zapf Dingbats" charset="2"/>
              </a:rPr>
              <a:t> </a:t>
            </a:r>
            <a:r>
              <a:rPr lang="en-US" sz="2800" b="1" dirty="0">
                <a:latin typeface="Arial" panose="020B0604020202020204" pitchFamily="34" charset="0"/>
                <a:cs typeface="Arial" panose="020B0604020202020204" pitchFamily="34" charset="0"/>
              </a:rPr>
              <a:t> B for some problem A in NP–Complete.</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This implies NP–Hard problems are at least as hard as NP–Complete problems. Therefore, they cannot be solved in polynomial time </a:t>
            </a:r>
            <a:r>
              <a:rPr lang="en-US" sz="2800" b="1" u="sng" dirty="0">
                <a:latin typeface="Arial" panose="020B0604020202020204" pitchFamily="34" charset="0"/>
                <a:cs typeface="Arial" panose="020B0604020202020204" pitchFamily="34" charset="0"/>
              </a:rPr>
              <a:t>unless</a:t>
            </a:r>
            <a:r>
              <a:rPr lang="en-US" sz="2800" b="1" dirty="0">
                <a:latin typeface="Arial" panose="020B0604020202020204" pitchFamily="34" charset="0"/>
                <a:cs typeface="Arial" panose="020B0604020202020204" pitchFamily="34" charset="0"/>
              </a:rPr>
              <a:t> P = NP (and maybe not then). </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This use of an oracle, allows us to reduce co-NP-Complete problems to NP-Complete ones and vice versa.</a:t>
            </a:r>
          </a:p>
          <a:p>
            <a:pPr eaLnBrk="1" hangingPunct="1">
              <a:buFont typeface="Times" charset="0"/>
              <a:buChar char="•"/>
              <a:defRPr/>
            </a:pPr>
            <a:endParaRPr lang="en-US" sz="2800" b="1" dirty="0"/>
          </a:p>
        </p:txBody>
      </p:sp>
      <p:sp>
        <p:nvSpPr>
          <p:cNvPr id="4" name="Date Placeholder 3">
            <a:extLst>
              <a:ext uri="{FF2B5EF4-FFF2-40B4-BE49-F238E27FC236}">
                <a16:creationId xmlns:a16="http://schemas.microsoft.com/office/drawing/2014/main" id="{C597AB8D-CD2E-C847-A143-1CB2735FC34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CF88C64E-3A12-994B-94C8-CB9D9655089C}"/>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AB3B91A9-6536-5643-B69A-1474BCE1DCF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767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88349162"/>
      </p:ext>
    </p:extLst>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QSAT</a:t>
            </a:r>
          </a:p>
        </p:txBody>
      </p:sp>
      <p:sp>
        <p:nvSpPr>
          <p:cNvPr id="512003" name="Rectangle 3"/>
          <p:cNvSpPr>
            <a:spLocks noGrp="1" noChangeArrowheads="1"/>
          </p:cNvSpPr>
          <p:nvPr>
            <p:ph idx="1"/>
          </p:nvPr>
        </p:nvSpPr>
        <p:spPr/>
        <p:txBody>
          <a:bodyPr/>
          <a:lstStyle/>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 is the problem to determine if an arbitrary fully quantified Boolean expression is true. Note: SAT only uses existential.</a:t>
            </a:r>
          </a:p>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 is NP-Hard but may not be in NP.</a:t>
            </a:r>
          </a:p>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 can be solved in polynomial space (PSPACE).</a:t>
            </a:r>
          </a:p>
        </p:txBody>
      </p:sp>
      <p:sp>
        <p:nvSpPr>
          <p:cNvPr id="4" name="Date Placeholder 3">
            <a:extLst>
              <a:ext uri="{FF2B5EF4-FFF2-40B4-BE49-F238E27FC236}">
                <a16:creationId xmlns:a16="http://schemas.microsoft.com/office/drawing/2014/main" id="{ABA91965-C7E8-2144-87F7-450193C458B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BA19E23-A3AC-6E43-9B83-B6B1DE02365B}"/>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C7A2A89A-30F7-1D45-A323-6D1CB99D8A6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768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28339337"/>
      </p:ext>
    </p:extLst>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en-US" dirty="0"/>
              <a:t>NP–Hard</a:t>
            </a:r>
          </a:p>
        </p:txBody>
      </p:sp>
      <p:sp>
        <p:nvSpPr>
          <p:cNvPr id="513027" name="Rectangle 3"/>
          <p:cNvSpPr>
            <a:spLocks noGrp="1" noChangeArrowheads="1"/>
          </p:cNvSpPr>
          <p:nvPr>
            <p:ph idx="1"/>
          </p:nvPr>
        </p:nvSpPr>
        <p:spPr/>
        <p:txBody>
          <a:bodyPr/>
          <a:lstStyle/>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Polynomial transformations are Turing reductions.</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	</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Thus, NP–Complete is a subset of NP–Hard. </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Co–NP–Complete also is a subset of NP–Hard. </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NP–Hard contains many other interesting problems.</a:t>
            </a:r>
          </a:p>
          <a:p>
            <a:pPr eaLnBrk="1" hangingPunct="1">
              <a:buFont typeface="Times" charset="0"/>
              <a:buChar char="•"/>
              <a:defRPr/>
            </a:pPr>
            <a:endParaRPr lang="en-US" sz="2800" b="1" dirty="0"/>
          </a:p>
        </p:txBody>
      </p:sp>
      <p:sp>
        <p:nvSpPr>
          <p:cNvPr id="4" name="Date Placeholder 3">
            <a:extLst>
              <a:ext uri="{FF2B5EF4-FFF2-40B4-BE49-F238E27FC236}">
                <a16:creationId xmlns:a16="http://schemas.microsoft.com/office/drawing/2014/main" id="{FA81CB21-B263-3843-82E7-CEB15C18D9C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1693C6F-1AA6-5943-B0CE-1D750644363F}"/>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AE8E124A-D3D7-0644-8D3B-E5EAEB3F2DF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769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441181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Every Regular Set is a Regular Language</a:t>
            </a:r>
          </a:p>
        </p:txBody>
      </p:sp>
      <p:sp>
        <p:nvSpPr>
          <p:cNvPr id="74755" name="Rectangle 3"/>
          <p:cNvSpPr>
            <a:spLocks noGrp="1" noChangeArrowheads="1"/>
          </p:cNvSpPr>
          <p:nvPr>
            <p:ph idx="1"/>
          </p:nvPr>
        </p:nvSpPr>
        <p:spPr/>
        <p:txBody>
          <a:bodyPr/>
          <a:lstStyle/>
          <a:p>
            <a:r>
              <a:rPr lang="en-US" sz="2400">
                <a:latin typeface="Arial" charset="0"/>
                <a:ea typeface="MS PGothic" charset="0"/>
              </a:rPr>
              <a:t>Primitive:</a:t>
            </a:r>
          </a:p>
          <a:p>
            <a:pPr lvl="1"/>
            <a:r>
              <a:rPr lang="en-US" sz="2000" err="1">
                <a:latin typeface="Arial" charset="0"/>
                <a:ea typeface="MS PGothic" charset="0"/>
              </a:rPr>
              <a:t>Φ</a:t>
            </a:r>
            <a:r>
              <a:rPr lang="en-US" sz="2000">
                <a:latin typeface="Arial" charset="0"/>
                <a:ea typeface="MS PGothic" charset="0"/>
              </a:rPr>
              <a:t>	denotes {}</a:t>
            </a:r>
          </a:p>
          <a:p>
            <a:pPr lvl="1"/>
            <a:r>
              <a:rPr lang="en-US" sz="2000" err="1">
                <a:latin typeface="Arial" charset="0"/>
                <a:ea typeface="MS PGothic" charset="0"/>
              </a:rPr>
              <a:t>λ</a:t>
            </a:r>
            <a:r>
              <a:rPr lang="en-US" sz="2000">
                <a:latin typeface="Arial" charset="0"/>
                <a:ea typeface="MS PGothic" charset="0"/>
              </a:rPr>
              <a:t>		denotes {</a:t>
            </a:r>
            <a:r>
              <a:rPr lang="en-US" sz="2000" err="1">
                <a:latin typeface="Arial" charset="0"/>
                <a:ea typeface="MS PGothic" charset="0"/>
              </a:rPr>
              <a:t>λ</a:t>
            </a:r>
            <a:r>
              <a:rPr lang="en-US" sz="2000">
                <a:latin typeface="Arial" charset="0"/>
                <a:ea typeface="MS PGothic" charset="0"/>
              </a:rPr>
              <a:t>} </a:t>
            </a:r>
          </a:p>
          <a:p>
            <a:pPr lvl="1"/>
            <a:r>
              <a:rPr lang="en-US" sz="2000">
                <a:latin typeface="Arial" charset="0"/>
                <a:ea typeface="MS PGothic" charset="0"/>
              </a:rPr>
              <a:t>a		where a is in </a:t>
            </a:r>
            <a:r>
              <a:rPr lang="en-US" sz="2000" err="1">
                <a:latin typeface="Arial" charset="0"/>
                <a:ea typeface="MS PGothic" charset="0"/>
              </a:rPr>
              <a:t>Σ</a:t>
            </a:r>
            <a:r>
              <a:rPr lang="en-US" sz="2000">
                <a:latin typeface="Arial" charset="0"/>
                <a:ea typeface="MS PGothic" charset="0"/>
              </a:rPr>
              <a:t> denotes {a}</a:t>
            </a:r>
          </a:p>
          <a:p>
            <a:r>
              <a:rPr lang="en-US" sz="2400">
                <a:latin typeface="Arial" charset="0"/>
                <a:ea typeface="MS PGothic" charset="0"/>
              </a:rPr>
              <a:t>Closure: (Assume that R’s and S’s states do not overlap)</a:t>
            </a:r>
          </a:p>
          <a:p>
            <a:pPr lvl="1"/>
            <a:r>
              <a:rPr lang="en-US" sz="2000">
                <a:latin typeface="Arial" charset="0"/>
                <a:ea typeface="MS PGothic" charset="0"/>
              </a:rPr>
              <a:t>R ・ S	start with machine for R, add </a:t>
            </a:r>
            <a:r>
              <a:rPr lang="en-US" sz="2000">
                <a:latin typeface="Symbol" charset="2"/>
                <a:ea typeface="Symbol" charset="2"/>
                <a:cs typeface="Symbol" charset="2"/>
              </a:rPr>
              <a:t>l</a:t>
            </a:r>
            <a:r>
              <a:rPr lang="en-US" sz="2000">
                <a:latin typeface="Arial" charset="0"/>
                <a:ea typeface="MS PGothic" charset="0"/>
              </a:rPr>
              <a:t> transitions from </a:t>
            </a:r>
            <a:br>
              <a:rPr lang="en-US" sz="2000">
                <a:latin typeface="Arial" charset="0"/>
                <a:ea typeface="MS PGothic" charset="0"/>
              </a:rPr>
            </a:br>
            <a:r>
              <a:rPr lang="en-US" sz="2000">
                <a:latin typeface="Arial" charset="0"/>
                <a:ea typeface="MS PGothic" charset="0"/>
              </a:rPr>
              <a:t>		every final state of R’s recognizer to start state of S,</a:t>
            </a:r>
            <a:br>
              <a:rPr lang="en-US" sz="2000">
                <a:latin typeface="Arial" charset="0"/>
                <a:ea typeface="MS PGothic" charset="0"/>
              </a:rPr>
            </a:br>
            <a:r>
              <a:rPr lang="en-US" sz="2000">
                <a:latin typeface="Arial" charset="0"/>
                <a:ea typeface="MS PGothic" charset="0"/>
              </a:rPr>
              <a:t>		making final state of S final states of new machine</a:t>
            </a:r>
          </a:p>
          <a:p>
            <a:pPr lvl="1"/>
            <a:r>
              <a:rPr lang="en-US" sz="2000">
                <a:latin typeface="Arial" charset="0"/>
                <a:ea typeface="MS PGothic" charset="0"/>
              </a:rPr>
              <a:t>R + S 	create new start state and add </a:t>
            </a:r>
            <a:r>
              <a:rPr lang="en-US" sz="2000">
                <a:latin typeface="Symbol" charset="2"/>
                <a:ea typeface="Symbol" charset="2"/>
                <a:cs typeface="Symbol" charset="2"/>
              </a:rPr>
              <a:t>l</a:t>
            </a:r>
            <a:r>
              <a:rPr lang="en-US" sz="2000">
                <a:latin typeface="Arial" charset="0"/>
                <a:ea typeface="MS PGothic" charset="0"/>
              </a:rPr>
              <a:t> transitions from new</a:t>
            </a:r>
            <a:br>
              <a:rPr lang="en-US" sz="2000">
                <a:latin typeface="Arial" charset="0"/>
                <a:ea typeface="MS PGothic" charset="0"/>
              </a:rPr>
            </a:br>
            <a:r>
              <a:rPr lang="en-US" sz="2000">
                <a:latin typeface="Arial" charset="0"/>
                <a:ea typeface="MS PGothic" charset="0"/>
              </a:rPr>
              <a:t>		state to start states of each of R and S, making union </a:t>
            </a:r>
            <a:br>
              <a:rPr lang="en-US" sz="2000">
                <a:latin typeface="Arial" charset="0"/>
                <a:ea typeface="MS PGothic" charset="0"/>
              </a:rPr>
            </a:br>
            <a:r>
              <a:rPr lang="en-US" sz="2000">
                <a:latin typeface="Arial" charset="0"/>
                <a:ea typeface="MS PGothic" charset="0"/>
              </a:rPr>
              <a:t>		of R’s and S’s final states the new final states </a:t>
            </a:r>
          </a:p>
          <a:p>
            <a:pPr lvl="1"/>
            <a:r>
              <a:rPr lang="en-US" sz="2000">
                <a:latin typeface="Arial" charset="0"/>
                <a:ea typeface="MS PGothic" charset="0"/>
              </a:rPr>
              <a:t>R</a:t>
            </a:r>
            <a:r>
              <a:rPr lang="en-US" sz="1800">
                <a:latin typeface="Arial" charset="0"/>
                <a:ea typeface="MS PGothic" charset="0"/>
              </a:rPr>
              <a:t>*	add </a:t>
            </a:r>
            <a:r>
              <a:rPr lang="en-US" sz="1800">
                <a:latin typeface="Symbol" charset="2"/>
                <a:ea typeface="Symbol" charset="2"/>
                <a:cs typeface="Symbol" charset="2"/>
              </a:rPr>
              <a:t>l</a:t>
            </a:r>
            <a:r>
              <a:rPr lang="en-US" sz="1800">
                <a:latin typeface="Arial" charset="0"/>
                <a:ea typeface="MS PGothic" charset="0"/>
              </a:rPr>
              <a:t> transitions from each final state of R back to its start</a:t>
            </a:r>
            <a:br>
              <a:rPr lang="en-US" sz="1800">
                <a:latin typeface="Arial" charset="0"/>
                <a:ea typeface="MS PGothic" charset="0"/>
              </a:rPr>
            </a:br>
            <a:r>
              <a:rPr lang="en-US" sz="1800">
                <a:latin typeface="Arial" charset="0"/>
                <a:ea typeface="MS PGothic" charset="0"/>
              </a:rPr>
              <a:t>		state, keeping original start and final states (gets R</a:t>
            </a:r>
            <a:r>
              <a:rPr lang="en-US" sz="1600" baseline="30000">
                <a:latin typeface="Arial" charset="0"/>
                <a:ea typeface="MS PGothic" charset="0"/>
              </a:rPr>
              <a:t>+</a:t>
            </a:r>
            <a:r>
              <a:rPr lang="en-US" sz="1600">
                <a:latin typeface="Arial" charset="0"/>
                <a:ea typeface="MS PGothic" charset="0"/>
              </a:rPr>
              <a:t>) – FIX?</a:t>
            </a:r>
            <a:endParaRPr lang="en-US" sz="1800">
              <a:latin typeface="Arial" charset="0"/>
              <a:ea typeface="MS PGothic" charset="0"/>
            </a:endParaRP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42753C7-068B-7B49-A57C-5D4E53C9B676}" type="datetime1">
              <a:rPr lang="en-US" smtClean="0"/>
              <a:t>4/7/19</a:t>
            </a:fld>
            <a:endParaRPr lang="en-US"/>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77</a:t>
            </a:fld>
            <a:endParaRPr lang="en-US"/>
          </a:p>
        </p:txBody>
      </p:sp>
      <p:cxnSp>
        <p:nvCxnSpPr>
          <p:cNvPr id="3" name="Straight Arrow Connector 2"/>
          <p:cNvCxnSpPr/>
          <p:nvPr/>
        </p:nvCxnSpPr>
        <p:spPr bwMode="auto">
          <a:xfrm>
            <a:off x="4572000" y="2209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Oval 9"/>
          <p:cNvSpPr/>
          <p:nvPr/>
        </p:nvSpPr>
        <p:spPr bwMode="auto">
          <a:xfrm>
            <a:off x="5029200" y="1981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4" name="Straight Arrow Connector 13"/>
          <p:cNvCxnSpPr/>
          <p:nvPr/>
        </p:nvCxnSpPr>
        <p:spPr bwMode="auto">
          <a:xfrm>
            <a:off x="5410200" y="25146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Oval 14"/>
          <p:cNvSpPr/>
          <p:nvPr/>
        </p:nvSpPr>
        <p:spPr bwMode="auto">
          <a:xfrm>
            <a:off x="5867400" y="2286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5" name="TextBox 4"/>
          <p:cNvSpPr txBox="1"/>
          <p:nvPr/>
        </p:nvSpPr>
        <p:spPr>
          <a:xfrm>
            <a:off x="5954735" y="2329934"/>
            <a:ext cx="300082" cy="369332"/>
          </a:xfrm>
          <a:prstGeom prst="rect">
            <a:avLst/>
          </a:prstGeom>
          <a:noFill/>
        </p:spPr>
        <p:txBody>
          <a:bodyPr wrap="none" rtlCol="0">
            <a:spAutoFit/>
          </a:bodyPr>
          <a:lstStyle/>
          <a:p>
            <a:r>
              <a:rPr lang="en-US"/>
              <a:t>λ</a:t>
            </a:r>
          </a:p>
        </p:txBody>
      </p:sp>
      <p:sp>
        <p:nvSpPr>
          <p:cNvPr id="17" name="Oval 16"/>
          <p:cNvSpPr/>
          <p:nvPr/>
        </p:nvSpPr>
        <p:spPr bwMode="auto">
          <a:xfrm>
            <a:off x="5943600" y="2362200"/>
            <a:ext cx="324078" cy="31399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8" name="Straight Arrow Connector 17"/>
          <p:cNvCxnSpPr/>
          <p:nvPr/>
        </p:nvCxnSpPr>
        <p:spPr bwMode="auto">
          <a:xfrm>
            <a:off x="6858000" y="2971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Oval 18"/>
          <p:cNvSpPr/>
          <p:nvPr/>
        </p:nvSpPr>
        <p:spPr bwMode="auto">
          <a:xfrm>
            <a:off x="7315200" y="2743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0" name="TextBox 19"/>
          <p:cNvSpPr txBox="1"/>
          <p:nvPr/>
        </p:nvSpPr>
        <p:spPr>
          <a:xfrm>
            <a:off x="7402535" y="2787134"/>
            <a:ext cx="312906" cy="369332"/>
          </a:xfrm>
          <a:prstGeom prst="rect">
            <a:avLst/>
          </a:prstGeom>
          <a:noFill/>
        </p:spPr>
        <p:txBody>
          <a:bodyPr wrap="none" rtlCol="0">
            <a:spAutoFit/>
          </a:bodyPr>
          <a:lstStyle/>
          <a:p>
            <a:r>
              <a:rPr lang="en-US"/>
              <a:t>a</a:t>
            </a:r>
          </a:p>
        </p:txBody>
      </p:sp>
      <p:sp>
        <p:nvSpPr>
          <p:cNvPr id="21" name="Oval 20"/>
          <p:cNvSpPr/>
          <p:nvPr/>
        </p:nvSpPr>
        <p:spPr bwMode="auto">
          <a:xfrm>
            <a:off x="7391400" y="2819400"/>
            <a:ext cx="324078" cy="31399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22" name="Straight Arrow Connector 21"/>
          <p:cNvCxnSpPr/>
          <p:nvPr/>
        </p:nvCxnSpPr>
        <p:spPr bwMode="auto">
          <a:xfrm>
            <a:off x="5943600" y="2971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Oval 22"/>
          <p:cNvSpPr/>
          <p:nvPr/>
        </p:nvSpPr>
        <p:spPr bwMode="auto">
          <a:xfrm>
            <a:off x="6400800" y="2743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6" name="TextBox 5"/>
          <p:cNvSpPr txBox="1"/>
          <p:nvPr/>
        </p:nvSpPr>
        <p:spPr>
          <a:xfrm>
            <a:off x="6934200" y="2676190"/>
            <a:ext cx="304800" cy="369332"/>
          </a:xfrm>
          <a:prstGeom prst="rect">
            <a:avLst/>
          </a:prstGeom>
          <a:noFill/>
        </p:spPr>
        <p:txBody>
          <a:bodyPr wrap="square" rtlCol="0">
            <a:spAutoFit/>
          </a:bodyPr>
          <a:lstStyle/>
          <a:p>
            <a:r>
              <a:rPr lang="en-US"/>
              <a:t>a</a:t>
            </a:r>
          </a:p>
        </p:txBody>
      </p:sp>
      <p:sp>
        <p:nvSpPr>
          <p:cNvPr id="24" name="Footer Placeholder 4">
            <a:extLst>
              <a:ext uri="{FF2B5EF4-FFF2-40B4-BE49-F238E27FC236}">
                <a16:creationId xmlns:a16="http://schemas.microsoft.com/office/drawing/2014/main" id="{0D375D8C-49D4-3147-A570-ED1BCCFEB6E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232005003"/>
      </p:ext>
    </p:extLst>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NP-Easy</a:t>
            </a:r>
          </a:p>
        </p:txBody>
      </p:sp>
      <p:sp>
        <p:nvSpPr>
          <p:cNvPr id="3" name="Content Placeholder 2"/>
          <p:cNvSpPr>
            <a:spLocks noGrp="1"/>
          </p:cNvSpPr>
          <p:nvPr>
            <p:ph idx="1"/>
          </p:nvPr>
        </p:nvSpPr>
        <p:spPr/>
        <p:txBody>
          <a:bodyPr/>
          <a:lstStyle/>
          <a:p>
            <a:r>
              <a:rPr lang="en-US" sz="2800" b="1" dirty="0"/>
              <a:t>NP-Easy</a:t>
            </a:r>
            <a:r>
              <a:rPr lang="en-US" sz="2800" dirty="0"/>
              <a:t> is the set of function problems that are solvable in polynomial time by a deterministic Turing machine with an oracle for some decision problem in NP.</a:t>
            </a:r>
          </a:p>
          <a:p>
            <a:r>
              <a:rPr lang="en-US" sz="2800" dirty="0"/>
              <a:t>That is, given an Oracle for some NP problem </a:t>
            </a:r>
            <a:r>
              <a:rPr lang="en-US" sz="2800" b="1" dirty="0"/>
              <a:t>Y</a:t>
            </a:r>
            <a:r>
              <a:rPr lang="en-US" sz="2800" dirty="0"/>
              <a:t>, if </a:t>
            </a:r>
            <a:r>
              <a:rPr lang="en-US" sz="2800" b="1" dirty="0"/>
              <a:t>X</a:t>
            </a:r>
            <a:r>
              <a:rPr lang="en-US" sz="2800" dirty="0"/>
              <a:t> is Turing reducible to </a:t>
            </a:r>
            <a:r>
              <a:rPr lang="en-US" sz="2800" b="1" dirty="0"/>
              <a:t>Y</a:t>
            </a:r>
            <a:r>
              <a:rPr lang="en-US" sz="2800" dirty="0"/>
              <a:t> in polynomial time then </a:t>
            </a:r>
            <a:r>
              <a:rPr lang="en-US" sz="2800" b="1" dirty="0"/>
              <a:t>X</a:t>
            </a:r>
            <a:r>
              <a:rPr lang="en-US" sz="2800" dirty="0"/>
              <a:t> is </a:t>
            </a:r>
            <a:r>
              <a:rPr lang="en-US" sz="2800" b="1" dirty="0"/>
              <a:t>NP-Easy</a:t>
            </a:r>
            <a:r>
              <a:rPr lang="en-US" sz="2800" dirty="0"/>
              <a:t>.</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770</a:t>
            </a:fld>
            <a:endParaRPr lang="en-US" dirty="0">
              <a:solidFill>
                <a:srgbClr val="000000"/>
              </a:solidFill>
            </a:endParaRPr>
          </a:p>
        </p:txBody>
      </p:sp>
    </p:spTree>
    <p:extLst>
      <p:ext uri="{BB962C8B-B14F-4D97-AF65-F5344CB8AC3E}">
        <p14:creationId xmlns:p14="http://schemas.microsoft.com/office/powerpoint/2010/main" val="1633305856"/>
      </p:ext>
    </p:extLst>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a:defRPr/>
            </a:pPr>
            <a:r>
              <a:rPr lang="en-US" dirty="0"/>
              <a:t>NP–Easy</a:t>
            </a:r>
          </a:p>
        </p:txBody>
      </p:sp>
      <p:sp>
        <p:nvSpPr>
          <p:cNvPr id="516099" name="Rectangle 3"/>
          <p:cNvSpPr>
            <a:spLocks noGrp="1" noChangeArrowheads="1"/>
          </p:cNvSpPr>
          <p:nvPr>
            <p:ph idx="1"/>
          </p:nvPr>
        </p:nvSpPr>
        <p:spPr/>
        <p:txBody>
          <a:bodyPr/>
          <a:lstStyle/>
          <a:p>
            <a:pPr marL="0" indent="0" eaLnBrk="1" hangingPunct="1">
              <a:buFont typeface="Times" charset="0"/>
              <a:buNone/>
              <a:defRPr/>
            </a:pPr>
            <a:r>
              <a:rPr lang="en-US" sz="2800" b="1" dirty="0"/>
              <a:t>Problem X need not be, but often is, NP–Complete. </a:t>
            </a:r>
          </a:p>
          <a:p>
            <a:pPr marL="0" indent="0" eaLnBrk="1" hangingPunct="1">
              <a:buFont typeface="Times" charset="0"/>
              <a:buChar char="•"/>
              <a:defRPr/>
            </a:pPr>
            <a:endParaRPr lang="en-US" sz="2800" b="1" dirty="0"/>
          </a:p>
          <a:p>
            <a:pPr marL="0" indent="0" eaLnBrk="1" hangingPunct="1">
              <a:buFont typeface="Times" charset="0"/>
              <a:buNone/>
              <a:defRPr/>
            </a:pPr>
            <a:r>
              <a:rPr lang="en-US" sz="2800" b="1" dirty="0"/>
              <a:t>In fact, X can be any problem in NP or Co–NP.</a:t>
            </a:r>
          </a:p>
          <a:p>
            <a:pPr marL="0" indent="0" eaLnBrk="1" hangingPunct="1">
              <a:buFont typeface="Times" charset="0"/>
              <a:buNone/>
              <a:defRPr/>
            </a:pPr>
            <a:endParaRPr lang="en-US" sz="2800" b="1" dirty="0"/>
          </a:p>
          <a:p>
            <a:pPr marL="0" indent="0" eaLnBrk="1" hangingPunct="1">
              <a:buFont typeface="Times" charset="0"/>
              <a:buNone/>
              <a:defRPr/>
            </a:pPr>
            <a:r>
              <a:rPr lang="en-US" sz="2800" b="1" dirty="0"/>
              <a:t>More to the point, an NP-Easy problem does not even need to be a decision problem – it can be an optimization problem or some other problem seeking a numerical rather than binary (yes/no answer).</a:t>
            </a:r>
            <a:endParaRPr lang="en-US" sz="2800" dirty="0"/>
          </a:p>
        </p:txBody>
      </p:sp>
      <p:sp>
        <p:nvSpPr>
          <p:cNvPr id="4" name="Date Placeholder 3">
            <a:extLst>
              <a:ext uri="{FF2B5EF4-FFF2-40B4-BE49-F238E27FC236}">
                <a16:creationId xmlns:a16="http://schemas.microsoft.com/office/drawing/2014/main" id="{302FB789-945D-D745-B8CA-BB9468BE22E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4170541-9C81-2041-ABFB-B711CB50A973}"/>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B62E1994-9D5C-A045-8760-1B82C5019AF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771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3877689"/>
      </p:ext>
    </p:extLst>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a:defRPr/>
            </a:pPr>
            <a:r>
              <a:rPr lang="en-US" dirty="0"/>
              <a:t>NP–Equivalent</a:t>
            </a:r>
          </a:p>
        </p:txBody>
      </p:sp>
      <p:sp>
        <p:nvSpPr>
          <p:cNvPr id="51507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000" b="1" dirty="0"/>
              <a:t>Problem B in NP–Hard is </a:t>
            </a:r>
            <a:r>
              <a:rPr lang="en-US" sz="2000" b="1" i="1" dirty="0"/>
              <a:t>NP–Equivalent</a:t>
            </a:r>
            <a:r>
              <a:rPr lang="en-US" sz="2000" b="1" dirty="0"/>
              <a:t> when B reduces to some problem X in NP, That is, B </a:t>
            </a:r>
            <a:r>
              <a:rPr lang="en-US" sz="2000" b="1" dirty="0">
                <a:sym typeface="Zapf Dingbats" charset="2"/>
              </a:rPr>
              <a:t>≤</a:t>
            </a:r>
            <a:r>
              <a:rPr lang="en-US" sz="2000" b="1" baseline="-25000" dirty="0">
                <a:sym typeface="Zapf Dingbats" charset="2"/>
              </a:rPr>
              <a:t>PT</a:t>
            </a:r>
            <a:r>
              <a:rPr lang="en-US" sz="2000" b="1" dirty="0">
                <a:sym typeface="Zapf Dingbats" charset="2"/>
              </a:rPr>
              <a:t> </a:t>
            </a:r>
            <a:r>
              <a:rPr lang="en-US" sz="2000" b="1" dirty="0"/>
              <a:t> X. This is, when B is also NP-Easy.</a:t>
            </a:r>
          </a:p>
          <a:p>
            <a:pPr marL="0" indent="0" eaLnBrk="1" hangingPunct="1">
              <a:lnSpc>
                <a:spcPct val="90000"/>
              </a:lnSpc>
              <a:buFont typeface="Times" charset="0"/>
              <a:buNone/>
              <a:defRPr/>
            </a:pPr>
            <a:endParaRPr lang="en-US" sz="2000" b="1" dirty="0"/>
          </a:p>
          <a:p>
            <a:pPr marL="0" indent="0" eaLnBrk="1" hangingPunct="1">
              <a:lnSpc>
                <a:spcPct val="90000"/>
              </a:lnSpc>
              <a:buFont typeface="Times" charset="0"/>
              <a:buNone/>
              <a:defRPr/>
            </a:pPr>
            <a:r>
              <a:rPr lang="en-US" sz="2000" b="1" dirty="0"/>
              <a:t>Since B is in NP–Hard, we already know there is a problem A in NP–Complete that reduces to B. That is, A </a:t>
            </a:r>
            <a:r>
              <a:rPr lang="en-US" sz="2000" b="1" dirty="0">
                <a:sym typeface="Zapf Dingbats" charset="2"/>
              </a:rPr>
              <a:t>≤</a:t>
            </a:r>
            <a:r>
              <a:rPr lang="en-US" sz="2000" b="1" baseline="-25000" dirty="0">
                <a:sym typeface="Zapf Dingbats" charset="2"/>
              </a:rPr>
              <a:t>PT</a:t>
            </a:r>
            <a:r>
              <a:rPr lang="en-US" sz="2000" b="1" dirty="0">
                <a:sym typeface="Zapf Dingbats" charset="2"/>
              </a:rPr>
              <a:t> </a:t>
            </a:r>
            <a:r>
              <a:rPr lang="en-US" sz="2000" b="1" dirty="0"/>
              <a:t> B. </a:t>
            </a:r>
          </a:p>
          <a:p>
            <a:pPr marL="0" indent="0" eaLnBrk="1" hangingPunct="1">
              <a:lnSpc>
                <a:spcPct val="90000"/>
              </a:lnSpc>
              <a:buFont typeface="Times" charset="0"/>
              <a:buNone/>
              <a:defRPr/>
            </a:pPr>
            <a:endParaRPr lang="en-US" sz="2000" b="1" dirty="0"/>
          </a:p>
          <a:p>
            <a:pPr marL="0" indent="0" eaLnBrk="1" hangingPunct="1">
              <a:lnSpc>
                <a:spcPct val="90000"/>
              </a:lnSpc>
              <a:buFont typeface="Times" charset="0"/>
              <a:buNone/>
              <a:defRPr/>
            </a:pPr>
            <a:r>
              <a:rPr lang="en-US" sz="2000" b="1" dirty="0"/>
              <a:t>Since X is in NP, X </a:t>
            </a:r>
            <a:r>
              <a:rPr lang="en-US" sz="2000" b="1" dirty="0">
                <a:sym typeface="Zapf Dingbats" charset="2"/>
              </a:rPr>
              <a:t>≤</a:t>
            </a:r>
            <a:r>
              <a:rPr lang="en-US" sz="2000" b="1" baseline="-25000" dirty="0">
                <a:sym typeface="Zapf Dingbats" charset="2"/>
              </a:rPr>
              <a:t>PT</a:t>
            </a:r>
            <a:r>
              <a:rPr lang="en-US" sz="2000" b="1" dirty="0">
                <a:sym typeface="Zapf Dingbats" charset="2"/>
              </a:rPr>
              <a:t> </a:t>
            </a:r>
            <a:r>
              <a:rPr lang="en-US" sz="2000" b="1" dirty="0"/>
              <a:t> A. Therefore, X </a:t>
            </a:r>
            <a:r>
              <a:rPr lang="en-US" sz="2000" b="1" dirty="0">
                <a:sym typeface="Zapf Dingbats" charset="2"/>
              </a:rPr>
              <a:t>≤</a:t>
            </a:r>
            <a:r>
              <a:rPr lang="en-US" sz="2000" b="1" baseline="-25000" dirty="0">
                <a:sym typeface="Zapf Dingbats" charset="2"/>
              </a:rPr>
              <a:t>PT</a:t>
            </a:r>
            <a:r>
              <a:rPr lang="en-US" sz="2000" b="1" dirty="0"/>
              <a:t>  A </a:t>
            </a:r>
            <a:r>
              <a:rPr lang="en-US" sz="2000" b="1" dirty="0">
                <a:sym typeface="Zapf Dingbats" charset="2"/>
              </a:rPr>
              <a:t>≤</a:t>
            </a:r>
            <a:r>
              <a:rPr lang="en-US" sz="2000" b="1" baseline="-25000" dirty="0">
                <a:sym typeface="Zapf Dingbats" charset="2"/>
              </a:rPr>
              <a:t>PT</a:t>
            </a:r>
            <a:r>
              <a:rPr lang="en-US" sz="2000" b="1" dirty="0"/>
              <a:t>  B </a:t>
            </a:r>
            <a:r>
              <a:rPr lang="en-US" sz="2000" b="1" dirty="0">
                <a:sym typeface="Zapf Dingbats" charset="2"/>
              </a:rPr>
              <a:t>≤</a:t>
            </a:r>
            <a:r>
              <a:rPr lang="en-US" sz="2000" b="1" baseline="-25000" dirty="0">
                <a:sym typeface="Zapf Dingbats" charset="2"/>
              </a:rPr>
              <a:t>PT</a:t>
            </a:r>
            <a:r>
              <a:rPr lang="en-US" sz="2000" b="1" dirty="0"/>
              <a:t> X.</a:t>
            </a:r>
          </a:p>
          <a:p>
            <a:pPr marL="0" indent="0" eaLnBrk="1" hangingPunct="1">
              <a:lnSpc>
                <a:spcPct val="90000"/>
              </a:lnSpc>
              <a:buFont typeface="Times" charset="0"/>
              <a:buNone/>
              <a:defRPr/>
            </a:pPr>
            <a:r>
              <a:rPr lang="en-US" sz="2000" b="1" dirty="0"/>
              <a:t>	</a:t>
            </a:r>
          </a:p>
          <a:p>
            <a:pPr marL="0" indent="0" eaLnBrk="1" hangingPunct="1">
              <a:lnSpc>
                <a:spcPct val="90000"/>
              </a:lnSpc>
              <a:buFont typeface="Times" charset="0"/>
              <a:buNone/>
              <a:defRPr/>
            </a:pPr>
            <a:r>
              <a:rPr lang="en-US" sz="2000" b="1" dirty="0"/>
              <a:t>Thus, X, A, and B are all </a:t>
            </a:r>
            <a:r>
              <a:rPr lang="en-US" sz="2000" b="1" dirty="0" err="1"/>
              <a:t>polynomially</a:t>
            </a:r>
            <a:r>
              <a:rPr lang="en-US" sz="2000" b="1" dirty="0"/>
              <a:t> equivalent, and we can say</a:t>
            </a:r>
          </a:p>
          <a:p>
            <a:pPr marL="0" indent="0" eaLnBrk="1" hangingPunct="1">
              <a:lnSpc>
                <a:spcPct val="90000"/>
              </a:lnSpc>
              <a:buFont typeface="Times" charset="0"/>
              <a:buNone/>
              <a:defRPr/>
            </a:pPr>
            <a:endParaRPr lang="en-US" sz="2000" b="1" dirty="0"/>
          </a:p>
          <a:p>
            <a:pPr marL="0" indent="0" eaLnBrk="1" hangingPunct="1">
              <a:lnSpc>
                <a:spcPct val="90000"/>
              </a:lnSpc>
              <a:buFont typeface="Times" charset="0"/>
              <a:buNone/>
              <a:defRPr/>
            </a:pPr>
            <a:r>
              <a:rPr lang="en-US" sz="2000" b="1" u="sng" dirty="0"/>
              <a:t>Theorem.</a:t>
            </a:r>
            <a:r>
              <a:rPr lang="en-US" sz="2000" b="1" dirty="0"/>
              <a:t> Problems in NP–Equivalent are polynomial if and only if P = NP.</a:t>
            </a:r>
          </a:p>
          <a:p>
            <a:pPr marL="0" indent="0" eaLnBrk="1" hangingPunct="1">
              <a:lnSpc>
                <a:spcPct val="90000"/>
              </a:lnSpc>
              <a:buFont typeface="Times" charset="0"/>
              <a:buNone/>
              <a:defRPr/>
            </a:pPr>
            <a:endParaRPr lang="en-US" sz="2000" b="1" dirty="0"/>
          </a:p>
          <a:p>
            <a:pPr marL="0" indent="0" eaLnBrk="1" hangingPunct="1">
              <a:lnSpc>
                <a:spcPct val="90000"/>
              </a:lnSpc>
              <a:buFont typeface="Times" charset="0"/>
              <a:buNone/>
              <a:defRPr/>
            </a:pPr>
            <a:r>
              <a:rPr lang="en-US" sz="2000" b="1" dirty="0"/>
              <a:t>Example: Optimization version of Subset-Sum is NP-Equivalent. </a:t>
            </a:r>
          </a:p>
          <a:p>
            <a:pPr marL="0" indent="0" eaLnBrk="1" hangingPunct="1">
              <a:lnSpc>
                <a:spcPct val="90000"/>
              </a:lnSpc>
              <a:buFont typeface="Times" charset="0"/>
              <a:buNone/>
              <a:defRPr/>
            </a:pPr>
            <a:endParaRPr lang="en-US" sz="2000" b="1" dirty="0"/>
          </a:p>
          <a:p>
            <a:pPr marL="0" indent="0" eaLnBrk="1" hangingPunct="1">
              <a:lnSpc>
                <a:spcPct val="90000"/>
              </a:lnSpc>
              <a:buFont typeface="Times" charset="0"/>
              <a:buNone/>
              <a:defRPr/>
            </a:pPr>
            <a:endParaRPr lang="en-US" sz="2000" b="1" dirty="0"/>
          </a:p>
          <a:p>
            <a:pPr eaLnBrk="1" hangingPunct="1">
              <a:lnSpc>
                <a:spcPct val="90000"/>
              </a:lnSpc>
              <a:buFont typeface="Times" charset="0"/>
              <a:buNone/>
              <a:defRPr/>
            </a:pPr>
            <a:endParaRPr lang="en-US" sz="1800" b="1" dirty="0"/>
          </a:p>
          <a:p>
            <a:pPr eaLnBrk="1" hangingPunct="1">
              <a:lnSpc>
                <a:spcPct val="90000"/>
              </a:lnSpc>
              <a:buFont typeface="Times" charset="0"/>
              <a:buNone/>
              <a:defRPr/>
            </a:pPr>
            <a:endParaRPr lang="en-US" sz="2000" dirty="0"/>
          </a:p>
          <a:p>
            <a:pPr eaLnBrk="1" hangingPunct="1">
              <a:lnSpc>
                <a:spcPct val="90000"/>
              </a:lnSpc>
              <a:buFont typeface="Times" charset="0"/>
              <a:buNone/>
              <a:defRPr/>
            </a:pPr>
            <a:endParaRPr lang="en-US" sz="2000" dirty="0"/>
          </a:p>
        </p:txBody>
      </p:sp>
      <p:sp>
        <p:nvSpPr>
          <p:cNvPr id="4" name="Date Placeholder 3">
            <a:extLst>
              <a:ext uri="{FF2B5EF4-FFF2-40B4-BE49-F238E27FC236}">
                <a16:creationId xmlns:a16="http://schemas.microsoft.com/office/drawing/2014/main" id="{8C68C4DC-ABE4-9F46-9BA0-182BCDD45C1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BF331DF-A58F-2A47-89D3-AD67C61443D9}"/>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C4D9C27B-D0D1-BE4B-8DAE-8E9907225F0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772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19736877"/>
      </p:ext>
    </p:extLst>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NP-Easy and Equivalent</a:t>
            </a:r>
          </a:p>
        </p:txBody>
      </p:sp>
      <p:sp>
        <p:nvSpPr>
          <p:cNvPr id="3" name="Content Placeholder 2"/>
          <p:cNvSpPr>
            <a:spLocks noGrp="1"/>
          </p:cNvSpPr>
          <p:nvPr>
            <p:ph idx="1"/>
          </p:nvPr>
        </p:nvSpPr>
        <p:spPr/>
        <p:txBody>
          <a:bodyPr/>
          <a:lstStyle/>
          <a:p>
            <a:r>
              <a:rPr lang="en-US" sz="2800" b="1" dirty="0"/>
              <a:t>NP-Easy -- these are problems that are polynomial when using an NP oracle (≤</a:t>
            </a:r>
            <a:r>
              <a:rPr lang="en-US" sz="2800" b="1" dirty="0" err="1"/>
              <a:t>pt</a:t>
            </a:r>
            <a:r>
              <a:rPr lang="en-US" sz="2800" b="1" dirty="0"/>
              <a:t>)</a:t>
            </a:r>
          </a:p>
          <a:p>
            <a:r>
              <a:rPr lang="en-US" sz="2800" b="1" dirty="0"/>
              <a:t>NP-Equivalent is the class of NP-Easy and NP-Hard problems (assuming Turing rather than many-one reductions)</a:t>
            </a:r>
          </a:p>
          <a:p>
            <a:pPr lvl="1"/>
            <a:r>
              <a:rPr lang="en-US" b="1" dirty="0"/>
              <a:t>In essence this is the functional equivalent of NP-Complete but also of </a:t>
            </a:r>
            <a:br>
              <a:rPr lang="en-US" b="1" dirty="0"/>
            </a:br>
            <a:r>
              <a:rPr lang="en-US" b="1" dirty="0"/>
              <a:t>Co-NP-Complete since can negate answers</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773</a:t>
            </a:fld>
            <a:endParaRPr lang="en-US">
              <a:solidFill>
                <a:srgbClr val="000000"/>
              </a:solidFill>
            </a:endParaRPr>
          </a:p>
        </p:txBody>
      </p:sp>
    </p:spTree>
    <p:extLst>
      <p:ext uri="{BB962C8B-B14F-4D97-AF65-F5344CB8AC3E}">
        <p14:creationId xmlns:p14="http://schemas.microsoft.com/office/powerpoint/2010/main" val="948756851"/>
      </p:ext>
    </p:extLst>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25CE-819F-E043-A4C0-4B292A2F4AB8}"/>
              </a:ext>
            </a:extLst>
          </p:cNvPr>
          <p:cNvSpPr>
            <a:spLocks noGrp="1"/>
          </p:cNvSpPr>
          <p:nvPr>
            <p:ph type="title"/>
          </p:nvPr>
        </p:nvSpPr>
        <p:spPr/>
        <p:txBody>
          <a:bodyPr/>
          <a:lstStyle/>
          <a:p>
            <a:r>
              <a:rPr lang="en-US" dirty="0" err="1"/>
              <a:t>SubsetSum</a:t>
            </a:r>
            <a:r>
              <a:rPr lang="en-US" dirty="0"/>
              <a:t> Optimization</a:t>
            </a:r>
          </a:p>
        </p:txBody>
      </p:sp>
      <p:sp>
        <p:nvSpPr>
          <p:cNvPr id="3" name="Content Placeholder 2">
            <a:extLst>
              <a:ext uri="{FF2B5EF4-FFF2-40B4-BE49-F238E27FC236}">
                <a16:creationId xmlns:a16="http://schemas.microsoft.com/office/drawing/2014/main" id="{163B48CB-9DE7-5247-BFDA-BEA0BB24AB16}"/>
              </a:ext>
            </a:extLst>
          </p:cNvPr>
          <p:cNvSpPr>
            <a:spLocks noGrp="1"/>
          </p:cNvSpPr>
          <p:nvPr>
            <p:ph idx="1"/>
          </p:nvPr>
        </p:nvSpPr>
        <p:spPr/>
        <p:txBody>
          <a:bodyPr/>
          <a:lstStyle/>
          <a:p>
            <a:pPr eaLnBrk="1" hangingPunct="1">
              <a:lnSpc>
                <a:spcPct val="90000"/>
              </a:lnSpc>
              <a:buFont typeface="Times" charset="0"/>
              <a:buNone/>
            </a:pPr>
            <a:r>
              <a:rPr lang="en-US" sz="2800" b="1" dirty="0">
                <a:latin typeface="Arial" charset="0"/>
                <a:ea typeface="MS PGothic" charset="0"/>
              </a:rPr>
              <a:t>S = {s</a:t>
            </a:r>
            <a:r>
              <a:rPr lang="en-US" sz="2800" b="1" baseline="-25000" dirty="0">
                <a:latin typeface="Arial" charset="0"/>
                <a:ea typeface="MS PGothic" charset="0"/>
              </a:rPr>
              <a:t>1</a:t>
            </a:r>
            <a:r>
              <a:rPr lang="en-US" sz="2800" b="1" dirty="0">
                <a:latin typeface="Arial" charset="0"/>
                <a:ea typeface="MS PGothic" charset="0"/>
              </a:rPr>
              <a:t>, s</a:t>
            </a:r>
            <a:r>
              <a:rPr lang="en-US" sz="2800" b="1" baseline="-25000" dirty="0">
                <a:latin typeface="Arial" charset="0"/>
                <a:ea typeface="MS PGothic" charset="0"/>
              </a:rPr>
              <a:t>2</a:t>
            </a:r>
            <a:r>
              <a:rPr lang="en-US" sz="2800" b="1" dirty="0">
                <a:latin typeface="Arial" charset="0"/>
                <a:ea typeface="MS PGothic" charset="0"/>
              </a:rPr>
              <a:t>, …, </a:t>
            </a:r>
            <a:r>
              <a:rPr lang="en-US" sz="2800" b="1" dirty="0" err="1">
                <a:latin typeface="Arial" charset="0"/>
                <a:ea typeface="MS PGothic" charset="0"/>
              </a:rPr>
              <a:t>s</a:t>
            </a:r>
            <a:r>
              <a:rPr lang="en-US" sz="2800" b="1" baseline="-25000" dirty="0" err="1">
                <a:latin typeface="Arial" charset="0"/>
                <a:ea typeface="MS PGothic" charset="0"/>
              </a:rPr>
              <a:t>n</a:t>
            </a:r>
            <a:r>
              <a:rPr lang="en-US" sz="2800" b="1" dirty="0">
                <a:latin typeface="Arial" charset="0"/>
                <a:ea typeface="MS PGothic" charset="0"/>
              </a:rPr>
              <a:t>} </a:t>
            </a:r>
          </a:p>
          <a:p>
            <a:pPr lvl="2" eaLnBrk="1" hangingPunct="1">
              <a:lnSpc>
                <a:spcPct val="90000"/>
              </a:lnSpc>
              <a:buFont typeface="Times" charset="0"/>
              <a:buNone/>
            </a:pPr>
            <a:r>
              <a:rPr lang="en-US" sz="2800" b="1" dirty="0">
                <a:latin typeface="Arial" charset="0"/>
                <a:ea typeface="MS PGothic" charset="0"/>
              </a:rPr>
              <a:t>		set of positive integers</a:t>
            </a:r>
          </a:p>
          <a:p>
            <a:pPr lvl="2" eaLnBrk="1" hangingPunct="1">
              <a:lnSpc>
                <a:spcPct val="90000"/>
              </a:lnSpc>
              <a:buFont typeface="Times" charset="0"/>
              <a:buNone/>
            </a:pPr>
            <a:r>
              <a:rPr lang="en-US" sz="2800" b="1" dirty="0">
                <a:latin typeface="Arial" charset="0"/>
                <a:ea typeface="MS PGothic" charset="0"/>
              </a:rPr>
              <a:t>			and an integer B.</a:t>
            </a:r>
          </a:p>
          <a:p>
            <a:pPr lvl="2" eaLnBrk="1" hangingPunct="1">
              <a:lnSpc>
                <a:spcPct val="90000"/>
              </a:lnSpc>
              <a:buFont typeface="Times" charset="0"/>
              <a:buNone/>
            </a:pPr>
            <a:r>
              <a:rPr lang="en-US" sz="2800" b="1" dirty="0">
                <a:latin typeface="Arial" charset="0"/>
                <a:ea typeface="MS PGothic" charset="0"/>
              </a:rPr>
              <a:t>Optimization: Find a subset of S whose 		values sum to the largest</a:t>
            </a:r>
            <a:br>
              <a:rPr lang="en-US" sz="2800" b="1" dirty="0">
                <a:latin typeface="Arial" charset="0"/>
                <a:ea typeface="MS PGothic" charset="0"/>
              </a:rPr>
            </a:br>
            <a:r>
              <a:rPr lang="en-US" sz="2800" b="1" dirty="0">
                <a:latin typeface="Arial" charset="0"/>
                <a:ea typeface="MS PGothic" charset="0"/>
              </a:rPr>
              <a:t>		attainable value ≤B?</a:t>
            </a:r>
          </a:p>
          <a:p>
            <a:pPr lvl="2" eaLnBrk="1" hangingPunct="1">
              <a:lnSpc>
                <a:spcPct val="90000"/>
              </a:lnSpc>
              <a:buFont typeface="Times" charset="0"/>
              <a:buNone/>
            </a:pPr>
            <a:r>
              <a:rPr lang="en-US" b="1" dirty="0">
                <a:latin typeface="Arial" charset="0"/>
                <a:ea typeface="MS PGothic" charset="0"/>
              </a:rPr>
              <a:t>Strategy: Use Oracle for </a:t>
            </a:r>
            <a:r>
              <a:rPr lang="en-US" b="1" dirty="0" err="1">
                <a:latin typeface="Arial" charset="0"/>
                <a:ea typeface="MS PGothic" charset="0"/>
              </a:rPr>
              <a:t>SubsetSum</a:t>
            </a:r>
            <a:r>
              <a:rPr lang="en-US" b="1" dirty="0">
                <a:latin typeface="Arial" charset="0"/>
                <a:ea typeface="MS PGothic" charset="0"/>
              </a:rPr>
              <a:t> Decision</a:t>
            </a:r>
          </a:p>
          <a:p>
            <a:pPr lvl="2" eaLnBrk="1" hangingPunct="1">
              <a:lnSpc>
                <a:spcPct val="90000"/>
              </a:lnSpc>
              <a:buFont typeface="Times" charset="0"/>
              <a:buNone/>
            </a:pPr>
            <a:r>
              <a:rPr lang="en-US" b="1" dirty="0">
                <a:latin typeface="Arial" charset="0"/>
                <a:ea typeface="MS PGothic" charset="0"/>
              </a:rPr>
              <a:t>			Problem but only use it a</a:t>
            </a:r>
          </a:p>
          <a:p>
            <a:pPr lvl="2" eaLnBrk="1" hangingPunct="1">
              <a:lnSpc>
                <a:spcPct val="90000"/>
              </a:lnSpc>
              <a:buFont typeface="Times" charset="0"/>
              <a:buNone/>
            </a:pPr>
            <a:r>
              <a:rPr lang="en-US" b="1" dirty="0">
                <a:latin typeface="Arial" charset="0"/>
                <a:ea typeface="MS PGothic" charset="0"/>
              </a:rPr>
              <a:t>			polynomial number of times</a:t>
            </a:r>
            <a:endParaRPr lang="en-US" dirty="0"/>
          </a:p>
        </p:txBody>
      </p:sp>
      <p:sp>
        <p:nvSpPr>
          <p:cNvPr id="4" name="Date Placeholder 3">
            <a:extLst>
              <a:ext uri="{FF2B5EF4-FFF2-40B4-BE49-F238E27FC236}">
                <a16:creationId xmlns:a16="http://schemas.microsoft.com/office/drawing/2014/main" id="{727EC51E-A521-5D4D-BFE6-F12C7944D3A5}"/>
              </a:ext>
            </a:extLst>
          </p:cNvPr>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a:extLst>
              <a:ext uri="{FF2B5EF4-FFF2-40B4-BE49-F238E27FC236}">
                <a16:creationId xmlns:a16="http://schemas.microsoft.com/office/drawing/2014/main" id="{E9EEDA05-1F2A-444A-9758-D740A8DC1197}"/>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CA464040-63B2-6A44-A555-3BDBA4C89C85}"/>
              </a:ext>
            </a:extLst>
          </p:cNvPr>
          <p:cNvSpPr>
            <a:spLocks noGrp="1"/>
          </p:cNvSpPr>
          <p:nvPr>
            <p:ph type="sldNum" sz="quarter" idx="12"/>
          </p:nvPr>
        </p:nvSpPr>
        <p:spPr/>
        <p:txBody>
          <a:bodyPr/>
          <a:lstStyle/>
          <a:p>
            <a:pPr>
              <a:defRPr/>
            </a:pPr>
            <a:fld id="{33E9163E-B168-F542-BBC6-C62085C73ADC}" type="slidenum">
              <a:rPr lang="en-US" smtClean="0"/>
              <a:pPr>
                <a:defRPr/>
              </a:pPr>
              <a:t>774</a:t>
            </a:fld>
            <a:endParaRPr lang="en-US"/>
          </a:p>
        </p:txBody>
      </p:sp>
    </p:spTree>
    <p:extLst>
      <p:ext uri="{BB962C8B-B14F-4D97-AF65-F5344CB8AC3E}">
        <p14:creationId xmlns:p14="http://schemas.microsoft.com/office/powerpoint/2010/main" val="2568039090"/>
      </p:ext>
    </p:extLst>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FF651-292C-C44C-B770-AF31F0C5B208}"/>
              </a:ext>
            </a:extLst>
          </p:cNvPr>
          <p:cNvSpPr>
            <a:spLocks noGrp="1"/>
          </p:cNvSpPr>
          <p:nvPr>
            <p:ph type="title"/>
          </p:nvPr>
        </p:nvSpPr>
        <p:spPr/>
        <p:txBody>
          <a:bodyPr/>
          <a:lstStyle/>
          <a:p>
            <a:r>
              <a:rPr lang="en-US" dirty="0"/>
              <a:t>Using </a:t>
            </a:r>
            <a:r>
              <a:rPr lang="en-US" dirty="0" err="1"/>
              <a:t>SubsetSum</a:t>
            </a:r>
            <a:r>
              <a:rPr lang="en-US" dirty="0"/>
              <a:t> Oracle</a:t>
            </a:r>
          </a:p>
        </p:txBody>
      </p:sp>
      <p:sp>
        <p:nvSpPr>
          <p:cNvPr id="3" name="Content Placeholder 2">
            <a:extLst>
              <a:ext uri="{FF2B5EF4-FFF2-40B4-BE49-F238E27FC236}">
                <a16:creationId xmlns:a16="http://schemas.microsoft.com/office/drawing/2014/main" id="{22A1703D-A9B7-344B-BABB-987392EFF23B}"/>
              </a:ext>
            </a:extLst>
          </p:cNvPr>
          <p:cNvSpPr>
            <a:spLocks noGrp="1"/>
          </p:cNvSpPr>
          <p:nvPr>
            <p:ph idx="1"/>
          </p:nvPr>
        </p:nvSpPr>
        <p:spPr/>
        <p:txBody>
          <a:bodyPr/>
          <a:lstStyle/>
          <a:p>
            <a:pPr marL="0" indent="0">
              <a:buNone/>
            </a:pPr>
            <a:r>
              <a:rPr lang="en-US" sz="2800" dirty="0"/>
              <a:t>SUBSET-SUM-OPTIMIZATION(A, b) </a:t>
            </a:r>
          </a:p>
          <a:p>
            <a:pPr marL="0" indent="0">
              <a:buNone/>
            </a:pPr>
            <a:r>
              <a:rPr lang="en-US" sz="2800" dirty="0"/>
              <a:t>	</a:t>
            </a:r>
            <a:r>
              <a:rPr lang="en-US" sz="2800" dirty="0" err="1"/>
              <a:t>int</a:t>
            </a:r>
            <a:r>
              <a:rPr lang="en-US" sz="2800" dirty="0"/>
              <a:t> best = b;</a:t>
            </a:r>
          </a:p>
          <a:p>
            <a:pPr marL="0" indent="0">
              <a:buNone/>
            </a:pPr>
            <a:r>
              <a:rPr lang="en-US" sz="2800" dirty="0"/>
              <a:t>	for </a:t>
            </a:r>
            <a:r>
              <a:rPr lang="en-US" sz="2800" dirty="0" err="1"/>
              <a:t>i</a:t>
            </a:r>
            <a:r>
              <a:rPr lang="en-US" sz="2800" dirty="0"/>
              <a:t> = floor(log</a:t>
            </a:r>
            <a:r>
              <a:rPr lang="en-US" sz="2800" baseline="-25000" dirty="0"/>
              <a:t>2</a:t>
            </a:r>
            <a:r>
              <a:rPr lang="en-US" sz="2800" dirty="0"/>
              <a:t>b) </a:t>
            </a:r>
            <a:r>
              <a:rPr lang="en-US" sz="2800" dirty="0" err="1"/>
              <a:t>downto</a:t>
            </a:r>
            <a:r>
              <a:rPr lang="en-US" sz="2800" dirty="0"/>
              <a:t> 0 do </a:t>
            </a:r>
          </a:p>
          <a:p>
            <a:pPr marL="0" indent="0">
              <a:buNone/>
            </a:pPr>
            <a:r>
              <a:rPr lang="en-US" sz="2800" dirty="0"/>
              <a:t>		A = A + { 2</a:t>
            </a:r>
            <a:r>
              <a:rPr lang="en-US" sz="2800" baseline="30000" dirty="0"/>
              <a:t>i</a:t>
            </a:r>
            <a:r>
              <a:rPr lang="en-US" sz="2800" dirty="0"/>
              <a:t> } 	// add to set</a:t>
            </a:r>
          </a:p>
          <a:p>
            <a:pPr marL="0" indent="0">
              <a:buNone/>
            </a:pPr>
            <a:r>
              <a:rPr lang="en-US" sz="2800" dirty="0"/>
              <a:t>	for </a:t>
            </a:r>
            <a:r>
              <a:rPr lang="en-US" sz="2800" dirty="0" err="1"/>
              <a:t>i</a:t>
            </a:r>
            <a:r>
              <a:rPr lang="en-US" sz="2800" dirty="0"/>
              <a:t> = floor(log</a:t>
            </a:r>
            <a:r>
              <a:rPr lang="en-US" sz="2800" baseline="-25000" dirty="0"/>
              <a:t>2</a:t>
            </a:r>
            <a:r>
              <a:rPr lang="en-US" sz="2800" dirty="0"/>
              <a:t>b) </a:t>
            </a:r>
            <a:r>
              <a:rPr lang="en-US" sz="2800" dirty="0" err="1"/>
              <a:t>downto</a:t>
            </a:r>
            <a:r>
              <a:rPr lang="en-US" sz="2800" dirty="0"/>
              <a:t> 0 do </a:t>
            </a:r>
          </a:p>
          <a:p>
            <a:pPr marL="0" indent="0">
              <a:buNone/>
            </a:pPr>
            <a:r>
              <a:rPr lang="en-US" sz="2800" dirty="0"/>
              <a:t>		A = A - { 2</a:t>
            </a:r>
            <a:r>
              <a:rPr lang="en-US" sz="2800" baseline="30000" dirty="0"/>
              <a:t>i</a:t>
            </a:r>
            <a:r>
              <a:rPr lang="en-US" sz="2800" dirty="0"/>
              <a:t>} 	// remove from set</a:t>
            </a:r>
          </a:p>
          <a:p>
            <a:pPr marL="0" indent="0">
              <a:buNone/>
            </a:pPr>
            <a:r>
              <a:rPr lang="en-US" sz="2800" dirty="0"/>
              <a:t>		if not SUBSET-SUM(A, best) then </a:t>
            </a:r>
          </a:p>
          <a:p>
            <a:pPr marL="0" indent="0">
              <a:buNone/>
            </a:pPr>
            <a:r>
              <a:rPr lang="en-US" sz="2800" dirty="0"/>
              <a:t>			best = best - 2</a:t>
            </a:r>
            <a:r>
              <a:rPr lang="en-US" sz="2800" baseline="30000" dirty="0"/>
              <a:t>i</a:t>
            </a:r>
            <a:r>
              <a:rPr lang="en-US" sz="2800" dirty="0"/>
              <a:t>	// reduce best</a:t>
            </a:r>
          </a:p>
          <a:p>
            <a:pPr marL="0" indent="0">
              <a:buNone/>
            </a:pPr>
            <a:r>
              <a:rPr lang="en-US" sz="2800" dirty="0"/>
              <a:t>	return best</a:t>
            </a:r>
          </a:p>
        </p:txBody>
      </p:sp>
      <p:sp>
        <p:nvSpPr>
          <p:cNvPr id="4" name="Date Placeholder 3">
            <a:extLst>
              <a:ext uri="{FF2B5EF4-FFF2-40B4-BE49-F238E27FC236}">
                <a16:creationId xmlns:a16="http://schemas.microsoft.com/office/drawing/2014/main" id="{C9F4107B-2387-904F-8E84-FAC4046A5FE0}"/>
              </a:ext>
            </a:extLst>
          </p:cNvPr>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a:extLst>
              <a:ext uri="{FF2B5EF4-FFF2-40B4-BE49-F238E27FC236}">
                <a16:creationId xmlns:a16="http://schemas.microsoft.com/office/drawing/2014/main" id="{81C939A2-AA47-834C-AA7D-B2D3DA617F02}"/>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6FE2233C-FB41-C845-AA5A-2385D6C3A6B0}"/>
              </a:ext>
            </a:extLst>
          </p:cNvPr>
          <p:cNvSpPr>
            <a:spLocks noGrp="1"/>
          </p:cNvSpPr>
          <p:nvPr>
            <p:ph type="sldNum" sz="quarter" idx="12"/>
          </p:nvPr>
        </p:nvSpPr>
        <p:spPr/>
        <p:txBody>
          <a:bodyPr/>
          <a:lstStyle/>
          <a:p>
            <a:pPr>
              <a:defRPr/>
            </a:pPr>
            <a:fld id="{33E9163E-B168-F542-BBC6-C62085C73ADC}" type="slidenum">
              <a:rPr lang="en-US" smtClean="0"/>
              <a:pPr>
                <a:defRPr/>
              </a:pPr>
              <a:t>775</a:t>
            </a:fld>
            <a:endParaRPr lang="en-US"/>
          </a:p>
        </p:txBody>
      </p:sp>
    </p:spTree>
    <p:extLst>
      <p:ext uri="{BB962C8B-B14F-4D97-AF65-F5344CB8AC3E}">
        <p14:creationId xmlns:p14="http://schemas.microsoft.com/office/powerpoint/2010/main" val="1261813772"/>
      </p:ext>
    </p:extLst>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FEF1-C716-444F-AB60-FC700AFB4C77}"/>
              </a:ext>
            </a:extLst>
          </p:cNvPr>
          <p:cNvSpPr>
            <a:spLocks noGrp="1"/>
          </p:cNvSpPr>
          <p:nvPr>
            <p:ph type="title"/>
          </p:nvPr>
        </p:nvSpPr>
        <p:spPr/>
        <p:txBody>
          <a:bodyPr/>
          <a:lstStyle/>
          <a:p>
            <a:r>
              <a:rPr lang="en-US" dirty="0"/>
              <a:t>Example of </a:t>
            </a:r>
            <a:r>
              <a:rPr lang="en-US" dirty="0" err="1"/>
              <a:t>SubsetSum</a:t>
            </a:r>
            <a:r>
              <a:rPr lang="en-US" dirty="0"/>
              <a:t> </a:t>
            </a:r>
            <a:r>
              <a:rPr lang="en-US" dirty="0" err="1"/>
              <a:t>Opt</a:t>
            </a:r>
            <a:endParaRPr lang="en-US" dirty="0"/>
          </a:p>
        </p:txBody>
      </p:sp>
      <p:sp>
        <p:nvSpPr>
          <p:cNvPr id="3" name="Content Placeholder 2">
            <a:extLst>
              <a:ext uri="{FF2B5EF4-FFF2-40B4-BE49-F238E27FC236}">
                <a16:creationId xmlns:a16="http://schemas.microsoft.com/office/drawing/2014/main" id="{A5B6E814-C197-A047-982A-E23094C903EC}"/>
              </a:ext>
            </a:extLst>
          </p:cNvPr>
          <p:cNvSpPr>
            <a:spLocks noGrp="1"/>
          </p:cNvSpPr>
          <p:nvPr>
            <p:ph idx="1"/>
          </p:nvPr>
        </p:nvSpPr>
        <p:spPr/>
        <p:txBody>
          <a:bodyPr/>
          <a:lstStyle/>
          <a:p>
            <a:r>
              <a:rPr lang="en-US" dirty="0"/>
              <a:t>Initial Values: </a:t>
            </a:r>
          </a:p>
          <a:p>
            <a:r>
              <a:rPr lang="en-US" dirty="0"/>
              <a:t>A = {1, 4, 5, 7}, best = b = 15</a:t>
            </a:r>
          </a:p>
          <a:p>
            <a:r>
              <a:rPr lang="en-US" dirty="0"/>
              <a:t>A = {1, 4, 5, 7, 8, 4, 2, 1}, best = 15</a:t>
            </a:r>
          </a:p>
          <a:p>
            <a:r>
              <a:rPr lang="en-US" dirty="0"/>
              <a:t>A = {1, 4, 5, 7, 4, 2, 1}, best = 15</a:t>
            </a:r>
          </a:p>
          <a:p>
            <a:r>
              <a:rPr lang="en-US" dirty="0"/>
              <a:t>A = {1, 4, 5, 7, 2, 1}, best = 15</a:t>
            </a:r>
          </a:p>
          <a:p>
            <a:r>
              <a:rPr lang="en-US" dirty="0"/>
              <a:t>A = {1, 4, 5, 7, 1}, best = 15-2 = 13</a:t>
            </a:r>
          </a:p>
          <a:p>
            <a:r>
              <a:rPr lang="en-US" dirty="0"/>
              <a:t> A = {1, 4, 5, 7}, best = 13</a:t>
            </a:r>
          </a:p>
          <a:p>
            <a:endParaRPr lang="en-US" dirty="0"/>
          </a:p>
        </p:txBody>
      </p:sp>
      <p:sp>
        <p:nvSpPr>
          <p:cNvPr id="4" name="Date Placeholder 3">
            <a:extLst>
              <a:ext uri="{FF2B5EF4-FFF2-40B4-BE49-F238E27FC236}">
                <a16:creationId xmlns:a16="http://schemas.microsoft.com/office/drawing/2014/main" id="{CE898B29-DB6D-0344-9D97-80AC8F875F17}"/>
              </a:ext>
            </a:extLst>
          </p:cNvPr>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a:extLst>
              <a:ext uri="{FF2B5EF4-FFF2-40B4-BE49-F238E27FC236}">
                <a16:creationId xmlns:a16="http://schemas.microsoft.com/office/drawing/2014/main" id="{BCF1CE74-311F-FA42-B047-20DF2BEC277D}"/>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4F1F888E-355C-5846-BB5A-E25DC82A1819}"/>
              </a:ext>
            </a:extLst>
          </p:cNvPr>
          <p:cNvSpPr>
            <a:spLocks noGrp="1"/>
          </p:cNvSpPr>
          <p:nvPr>
            <p:ph type="sldNum" sz="quarter" idx="12"/>
          </p:nvPr>
        </p:nvSpPr>
        <p:spPr/>
        <p:txBody>
          <a:bodyPr/>
          <a:lstStyle/>
          <a:p>
            <a:pPr>
              <a:defRPr/>
            </a:pPr>
            <a:fld id="{33E9163E-B168-F542-BBC6-C62085C73ADC}" type="slidenum">
              <a:rPr lang="en-US" smtClean="0"/>
              <a:pPr>
                <a:defRPr/>
              </a:pPr>
              <a:t>776</a:t>
            </a:fld>
            <a:endParaRPr lang="en-US"/>
          </a:p>
        </p:txBody>
      </p:sp>
    </p:spTree>
    <p:extLst>
      <p:ext uri="{BB962C8B-B14F-4D97-AF65-F5344CB8AC3E}">
        <p14:creationId xmlns:p14="http://schemas.microsoft.com/office/powerpoint/2010/main" val="1599242281"/>
      </p:ext>
    </p:extLst>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FEF1-C716-444F-AB60-FC700AFB4C77}"/>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A5B6E814-C197-A047-982A-E23094C903EC}"/>
              </a:ext>
            </a:extLst>
          </p:cNvPr>
          <p:cNvSpPr>
            <a:spLocks noGrp="1"/>
          </p:cNvSpPr>
          <p:nvPr>
            <p:ph idx="1"/>
          </p:nvPr>
        </p:nvSpPr>
        <p:spPr/>
        <p:txBody>
          <a:bodyPr/>
          <a:lstStyle/>
          <a:p>
            <a:r>
              <a:rPr lang="en-US" dirty="0"/>
              <a:t>Initial Values: </a:t>
            </a:r>
          </a:p>
          <a:p>
            <a:r>
              <a:rPr lang="en-US" dirty="0"/>
              <a:t>A = {1, 4, 5, 7}, best = b = 20</a:t>
            </a:r>
          </a:p>
          <a:p>
            <a:r>
              <a:rPr lang="en-US" dirty="0"/>
              <a:t>A = {1, 4, 5, 7, 16, 8, 4, 2, 1}, best = 20</a:t>
            </a:r>
          </a:p>
          <a:p>
            <a:r>
              <a:rPr lang="en-US" dirty="0"/>
              <a:t>A = {1, 4, 5, 7, 8, 4, 2, 1}, best = 20</a:t>
            </a:r>
          </a:p>
          <a:p>
            <a:r>
              <a:rPr lang="en-US" dirty="0"/>
              <a:t>A = {1, 4, 5, 7, 4, 2, 1}, best = 20</a:t>
            </a:r>
          </a:p>
          <a:p>
            <a:r>
              <a:rPr lang="en-US" dirty="0"/>
              <a:t>A = {1, 4, 5, 7, 2, 1}, best = 20-2 = 18</a:t>
            </a:r>
          </a:p>
          <a:p>
            <a:r>
              <a:rPr lang="en-US" dirty="0"/>
              <a:t>A = {1, 4, 5, 7, 1}, best = 20-2 = 18 </a:t>
            </a:r>
          </a:p>
          <a:p>
            <a:r>
              <a:rPr lang="en-US" dirty="0"/>
              <a:t>A = {1, 4, 5, 7}, best = 18-1 = 17</a:t>
            </a:r>
          </a:p>
          <a:p>
            <a:endParaRPr lang="en-US" dirty="0"/>
          </a:p>
        </p:txBody>
      </p:sp>
      <p:sp>
        <p:nvSpPr>
          <p:cNvPr id="4" name="Date Placeholder 3">
            <a:extLst>
              <a:ext uri="{FF2B5EF4-FFF2-40B4-BE49-F238E27FC236}">
                <a16:creationId xmlns:a16="http://schemas.microsoft.com/office/drawing/2014/main" id="{CE898B29-DB6D-0344-9D97-80AC8F875F17}"/>
              </a:ext>
            </a:extLst>
          </p:cNvPr>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a:extLst>
              <a:ext uri="{FF2B5EF4-FFF2-40B4-BE49-F238E27FC236}">
                <a16:creationId xmlns:a16="http://schemas.microsoft.com/office/drawing/2014/main" id="{BCF1CE74-311F-FA42-B047-20DF2BEC277D}"/>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4F1F888E-355C-5846-BB5A-E25DC82A1819}"/>
              </a:ext>
            </a:extLst>
          </p:cNvPr>
          <p:cNvSpPr>
            <a:spLocks noGrp="1"/>
          </p:cNvSpPr>
          <p:nvPr>
            <p:ph type="sldNum" sz="quarter" idx="12"/>
          </p:nvPr>
        </p:nvSpPr>
        <p:spPr/>
        <p:txBody>
          <a:bodyPr/>
          <a:lstStyle/>
          <a:p>
            <a:pPr>
              <a:defRPr/>
            </a:pPr>
            <a:fld id="{33E9163E-B168-F542-BBC6-C62085C73ADC}" type="slidenum">
              <a:rPr lang="en-US" smtClean="0"/>
              <a:pPr>
                <a:defRPr/>
              </a:pPr>
              <a:t>777</a:t>
            </a:fld>
            <a:endParaRPr lang="en-US"/>
          </a:p>
        </p:txBody>
      </p:sp>
    </p:spTree>
    <p:extLst>
      <p:ext uri="{BB962C8B-B14F-4D97-AF65-F5344CB8AC3E}">
        <p14:creationId xmlns:p14="http://schemas.microsoft.com/office/powerpoint/2010/main" val="2249896836"/>
      </p:ext>
    </p:extLst>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0DEB-AA97-BE42-96B2-880BD388666C}"/>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107D116F-EA9C-C54A-B0AD-9FBD9D7A6CA9}"/>
              </a:ext>
            </a:extLst>
          </p:cNvPr>
          <p:cNvSpPr>
            <a:spLocks noGrp="1"/>
          </p:cNvSpPr>
          <p:nvPr>
            <p:ph idx="1"/>
          </p:nvPr>
        </p:nvSpPr>
        <p:spPr/>
        <p:txBody>
          <a:bodyPr/>
          <a:lstStyle/>
          <a:p>
            <a:r>
              <a:rPr lang="en-US" dirty="0"/>
              <a:t>Each loop has O(log</a:t>
            </a:r>
            <a:r>
              <a:rPr lang="en-US" baseline="-25000" dirty="0"/>
              <a:t>2</a:t>
            </a:r>
            <a:r>
              <a:rPr lang="en-US" dirty="0"/>
              <a:t>b) iterations, which is linear with respect to the size of b. </a:t>
            </a:r>
          </a:p>
          <a:p>
            <a:r>
              <a:rPr lang="en-US" dirty="0"/>
              <a:t>Note that if we tried all values less that b, we would have O(b) tries and that is exponential in log</a:t>
            </a:r>
            <a:r>
              <a:rPr lang="en-US" baseline="-25000" dirty="0"/>
              <a:t>2</a:t>
            </a:r>
            <a:r>
              <a:rPr lang="en-US" dirty="0"/>
              <a:t>b, the size of b.</a:t>
            </a:r>
          </a:p>
          <a:p>
            <a:r>
              <a:rPr lang="en-US" dirty="0"/>
              <a:t>The correct solution takes advantage of the NP-complete power of the oracle.</a:t>
            </a:r>
          </a:p>
        </p:txBody>
      </p:sp>
      <p:sp>
        <p:nvSpPr>
          <p:cNvPr id="4" name="Date Placeholder 3">
            <a:extLst>
              <a:ext uri="{FF2B5EF4-FFF2-40B4-BE49-F238E27FC236}">
                <a16:creationId xmlns:a16="http://schemas.microsoft.com/office/drawing/2014/main" id="{E171BB91-32ED-0940-871E-9F162B3A5E26}"/>
              </a:ext>
            </a:extLst>
          </p:cNvPr>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a:extLst>
              <a:ext uri="{FF2B5EF4-FFF2-40B4-BE49-F238E27FC236}">
                <a16:creationId xmlns:a16="http://schemas.microsoft.com/office/drawing/2014/main" id="{C2C3B858-8459-BF43-A205-4582E5A5CC19}"/>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040EDB58-CF7B-584D-AF2B-2BAEC1C0E704}"/>
              </a:ext>
            </a:extLst>
          </p:cNvPr>
          <p:cNvSpPr>
            <a:spLocks noGrp="1"/>
          </p:cNvSpPr>
          <p:nvPr>
            <p:ph type="sldNum" sz="quarter" idx="12"/>
          </p:nvPr>
        </p:nvSpPr>
        <p:spPr/>
        <p:txBody>
          <a:bodyPr/>
          <a:lstStyle/>
          <a:p>
            <a:pPr>
              <a:defRPr/>
            </a:pPr>
            <a:fld id="{33E9163E-B168-F542-BBC6-C62085C73ADC}" type="slidenum">
              <a:rPr lang="en-US" smtClean="0"/>
              <a:pPr>
                <a:defRPr/>
              </a:pPr>
              <a:t>778</a:t>
            </a:fld>
            <a:endParaRPr lang="en-US"/>
          </a:p>
        </p:txBody>
      </p:sp>
    </p:spTree>
    <p:extLst>
      <p:ext uri="{BB962C8B-B14F-4D97-AF65-F5344CB8AC3E}">
        <p14:creationId xmlns:p14="http://schemas.microsoft.com/office/powerpoint/2010/main" val="3247015516"/>
      </p:ext>
    </p:extLst>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B81F-79D4-E246-86CA-8E88EA99C9E6}"/>
              </a:ext>
            </a:extLst>
          </p:cNvPr>
          <p:cNvSpPr>
            <a:spLocks noGrp="1"/>
          </p:cNvSpPr>
          <p:nvPr>
            <p:ph type="title"/>
          </p:nvPr>
        </p:nvSpPr>
        <p:spPr/>
        <p:txBody>
          <a:bodyPr/>
          <a:lstStyle/>
          <a:p>
            <a:r>
              <a:rPr lang="en-US" dirty="0"/>
              <a:t>Minimum Colors for a Graph</a:t>
            </a:r>
          </a:p>
        </p:txBody>
      </p:sp>
      <p:sp>
        <p:nvSpPr>
          <p:cNvPr id="3" name="Content Placeholder 2">
            <a:extLst>
              <a:ext uri="{FF2B5EF4-FFF2-40B4-BE49-F238E27FC236}">
                <a16:creationId xmlns:a16="http://schemas.microsoft.com/office/drawing/2014/main" id="{54D52DC2-D437-8048-9269-EEBC73ECF509}"/>
              </a:ext>
            </a:extLst>
          </p:cNvPr>
          <p:cNvSpPr>
            <a:spLocks noGrp="1"/>
          </p:cNvSpPr>
          <p:nvPr>
            <p:ph idx="1"/>
          </p:nvPr>
        </p:nvSpPr>
        <p:spPr/>
        <p:txBody>
          <a:bodyPr/>
          <a:lstStyle/>
          <a:p>
            <a:r>
              <a:rPr lang="en-US" sz="2800" dirty="0"/>
              <a:t>We know K-Color is NP Complete</a:t>
            </a:r>
          </a:p>
          <a:p>
            <a:r>
              <a:rPr lang="en-US" sz="2800" dirty="0"/>
              <a:t>We can reduce KC to Min Color problem just by seeing if Min is ≤ K.</a:t>
            </a:r>
          </a:p>
          <a:p>
            <a:r>
              <a:rPr lang="en-US" sz="2800" dirty="0"/>
              <a:t>How do we reduce Min Color to KC asking only a log number of questions of the oracle for KC?</a:t>
            </a:r>
          </a:p>
          <a:p>
            <a:r>
              <a:rPr lang="en-US" sz="2800" dirty="0"/>
              <a:t>Consider, if N nodes, then can easily N-Color</a:t>
            </a:r>
          </a:p>
          <a:p>
            <a:r>
              <a:rPr lang="en-US" sz="2800" dirty="0"/>
              <a:t>Can we N/2-Color? </a:t>
            </a:r>
          </a:p>
          <a:p>
            <a:pPr lvl="1"/>
            <a:r>
              <a:rPr lang="en-US" sz="2400" dirty="0"/>
              <a:t>If not, then try N/4</a:t>
            </a:r>
          </a:p>
          <a:p>
            <a:pPr lvl="1"/>
            <a:r>
              <a:rPr lang="en-US" sz="2400" dirty="0"/>
              <a:t>If so, then try 3N/4</a:t>
            </a:r>
          </a:p>
          <a:p>
            <a:r>
              <a:rPr lang="en-US" sz="2800" dirty="0"/>
              <a:t>This is a simple binary search for optimal value</a:t>
            </a:r>
          </a:p>
        </p:txBody>
      </p:sp>
      <p:sp>
        <p:nvSpPr>
          <p:cNvPr id="4" name="Date Placeholder 3">
            <a:extLst>
              <a:ext uri="{FF2B5EF4-FFF2-40B4-BE49-F238E27FC236}">
                <a16:creationId xmlns:a16="http://schemas.microsoft.com/office/drawing/2014/main" id="{36A79A67-EC15-AD4A-9C3A-C50CC0588DF6}"/>
              </a:ext>
            </a:extLst>
          </p:cNvPr>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a:extLst>
              <a:ext uri="{FF2B5EF4-FFF2-40B4-BE49-F238E27FC236}">
                <a16:creationId xmlns:a16="http://schemas.microsoft.com/office/drawing/2014/main" id="{5DEFA346-E157-B540-BF1B-734D7C4286E8}"/>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A2D42BFF-9A32-7C4C-A919-F6F1B030AB13}"/>
              </a:ext>
            </a:extLst>
          </p:cNvPr>
          <p:cNvSpPr>
            <a:spLocks noGrp="1"/>
          </p:cNvSpPr>
          <p:nvPr>
            <p:ph type="sldNum" sz="quarter" idx="12"/>
          </p:nvPr>
        </p:nvSpPr>
        <p:spPr/>
        <p:txBody>
          <a:bodyPr/>
          <a:lstStyle/>
          <a:p>
            <a:pPr>
              <a:defRPr/>
            </a:pPr>
            <a:fld id="{33E9163E-B168-F542-BBC6-C62085C73ADC}" type="slidenum">
              <a:rPr lang="en-US" smtClean="0"/>
              <a:pPr>
                <a:defRPr/>
              </a:pPr>
              <a:t>779</a:t>
            </a:fld>
            <a:endParaRPr lang="en-US"/>
          </a:p>
        </p:txBody>
      </p:sp>
    </p:spTree>
    <p:extLst>
      <p:ext uri="{BB962C8B-B14F-4D97-AF65-F5344CB8AC3E}">
        <p14:creationId xmlns:p14="http://schemas.microsoft.com/office/powerpoint/2010/main" val="42374493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Every Regular Language is a Regular Set Using </a:t>
            </a:r>
            <a:r>
              <a:rPr lang="en-US" err="1">
                <a:solidFill>
                  <a:srgbClr val="009900"/>
                </a:solidFill>
                <a:latin typeface="Arial" charset="0"/>
                <a:ea typeface="MS PGothic" charset="0"/>
              </a:rPr>
              <a:t>R</a:t>
            </a:r>
            <a:r>
              <a:rPr lang="en-US" baseline="-25000" err="1">
                <a:solidFill>
                  <a:srgbClr val="009900"/>
                </a:solidFill>
                <a:latin typeface="Arial" charset="0"/>
                <a:ea typeface="MS PGothic" charset="0"/>
              </a:rPr>
              <a:t>ij</a:t>
            </a:r>
            <a:r>
              <a:rPr lang="en-US" baseline="30000" err="1">
                <a:solidFill>
                  <a:srgbClr val="009900"/>
                </a:solidFill>
                <a:latin typeface="Arial" charset="0"/>
                <a:ea typeface="MS PGothic" charset="0"/>
              </a:rPr>
              <a:t>k</a:t>
            </a:r>
            <a:endParaRPr lang="en-US">
              <a:solidFill>
                <a:srgbClr val="009900"/>
              </a:solidFill>
              <a:latin typeface="Arial" charset="0"/>
              <a:ea typeface="MS PGothic" charset="0"/>
            </a:endParaRPr>
          </a:p>
        </p:txBody>
      </p:sp>
      <p:sp>
        <p:nvSpPr>
          <p:cNvPr id="74755" name="Rectangle 3"/>
          <p:cNvSpPr>
            <a:spLocks noGrp="1" noChangeArrowheads="1"/>
          </p:cNvSpPr>
          <p:nvPr>
            <p:ph idx="1"/>
          </p:nvPr>
        </p:nvSpPr>
        <p:spPr/>
        <p:txBody>
          <a:bodyPr/>
          <a:lstStyle/>
          <a:p>
            <a:r>
              <a:rPr lang="en-US" sz="2200" dirty="0">
                <a:latin typeface="Arial" charset="0"/>
                <a:ea typeface="MS PGothic" charset="0"/>
              </a:rPr>
              <a:t>This is a challenge that can be addressed in multiple ways but I like to start with the </a:t>
            </a:r>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k</a:t>
            </a:r>
            <a:r>
              <a:rPr lang="en-US" sz="2200" dirty="0">
                <a:latin typeface="Arial" charset="0"/>
                <a:ea typeface="MS PGothic" charset="0"/>
              </a:rPr>
              <a:t> approach. Here’s how it works.</a:t>
            </a:r>
          </a:p>
          <a:p>
            <a:r>
              <a:rPr lang="en-US" sz="2200" dirty="0">
                <a:latin typeface="Arial" charset="0"/>
                <a:ea typeface="MS PGothic" charset="0"/>
              </a:rPr>
              <a:t>Let A = (Q,Σ,δ,q</a:t>
            </a:r>
            <a:r>
              <a:rPr lang="en-US" sz="2200" baseline="-25000" dirty="0">
                <a:latin typeface="Arial" charset="0"/>
                <a:ea typeface="MS PGothic" charset="0"/>
              </a:rPr>
              <a:t>1</a:t>
            </a:r>
            <a:r>
              <a:rPr lang="en-US" sz="2200" dirty="0">
                <a:latin typeface="Arial" charset="0"/>
                <a:ea typeface="MS PGothic" charset="0"/>
              </a:rPr>
              <a:t>,F) be a DFA, where Q = {q</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2</a:t>
            </a:r>
            <a:r>
              <a:rPr lang="en-US" sz="2200" dirty="0">
                <a:latin typeface="Arial" charset="0"/>
                <a:ea typeface="MS PGothic" charset="0"/>
              </a:rPr>
              <a:t>, </a:t>
            </a:r>
            <a:r>
              <a:rPr lang="is-IS" sz="2200" dirty="0">
                <a:latin typeface="Arial" charset="0"/>
                <a:ea typeface="MS PGothic" charset="0"/>
              </a:rPr>
              <a:t>… , q</a:t>
            </a:r>
            <a:r>
              <a:rPr lang="is-IS" sz="2200" baseline="-25000" dirty="0">
                <a:latin typeface="Arial" charset="0"/>
                <a:ea typeface="MS PGothic" charset="0"/>
              </a:rPr>
              <a:t>n</a:t>
            </a:r>
            <a:r>
              <a:rPr lang="is-IS" sz="2200" dirty="0">
                <a:latin typeface="Arial" charset="0"/>
                <a:ea typeface="MS PGothic" charset="0"/>
              </a:rPr>
              <a:t>}</a:t>
            </a:r>
            <a:endParaRPr lang="en-US" sz="2200" dirty="0">
              <a:latin typeface="Arial" charset="0"/>
              <a:ea typeface="MS PGothic" charset="0"/>
            </a:endParaRPr>
          </a:p>
          <a:p>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k</a:t>
            </a:r>
            <a:r>
              <a:rPr lang="en-US" sz="2200" dirty="0">
                <a:latin typeface="Arial" charset="0"/>
                <a:ea typeface="MS PGothic" charset="0"/>
              </a:rPr>
              <a:t> = {w | </a:t>
            </a:r>
            <a:r>
              <a:rPr lang="en-US" sz="2200" dirty="0" err="1">
                <a:latin typeface="Arial" charset="0"/>
                <a:ea typeface="MS PGothic" charset="0"/>
              </a:rPr>
              <a:t>δ</a:t>
            </a:r>
            <a:r>
              <a:rPr lang="en-US" sz="2200" dirty="0">
                <a:latin typeface="Arial" charset="0"/>
                <a:ea typeface="MS PGothic" charset="0"/>
              </a:rPr>
              <a:t>*(</a:t>
            </a:r>
            <a:r>
              <a:rPr lang="en-US" sz="2200" dirty="0" err="1">
                <a:latin typeface="Arial" charset="0"/>
                <a:ea typeface="MS PGothic" charset="0"/>
              </a:rPr>
              <a:t>q</a:t>
            </a:r>
            <a:r>
              <a:rPr lang="en-US" sz="2200" baseline="-25000" dirty="0" err="1">
                <a:latin typeface="Arial" charset="0"/>
                <a:ea typeface="MS PGothic" charset="0"/>
              </a:rPr>
              <a:t>i</a:t>
            </a:r>
            <a:r>
              <a:rPr lang="en-US" sz="2200" dirty="0" err="1">
                <a:latin typeface="Arial" charset="0"/>
                <a:ea typeface="MS PGothic" charset="0"/>
              </a:rPr>
              <a:t>,w</a:t>
            </a:r>
            <a:r>
              <a:rPr lang="en-US" sz="2200" dirty="0">
                <a:latin typeface="Arial" charset="0"/>
                <a:ea typeface="MS PGothic" charset="0"/>
              </a:rPr>
              <a:t>) = </a:t>
            </a:r>
            <a:r>
              <a:rPr lang="en-US" sz="2200" dirty="0" err="1">
                <a:latin typeface="Arial" charset="0"/>
                <a:ea typeface="MS PGothic" charset="0"/>
              </a:rPr>
              <a:t>q</a:t>
            </a:r>
            <a:r>
              <a:rPr lang="en-US" sz="2200" baseline="-25000" dirty="0" err="1">
                <a:latin typeface="Arial" charset="0"/>
                <a:ea typeface="MS PGothic" charset="0"/>
              </a:rPr>
              <a:t>j</a:t>
            </a:r>
            <a:r>
              <a:rPr lang="en-US" sz="2200" dirty="0">
                <a:latin typeface="Arial" charset="0"/>
                <a:ea typeface="MS PGothic" charset="0"/>
              </a:rPr>
              <a:t>, and no intermediate state visited between q</a:t>
            </a:r>
            <a:r>
              <a:rPr lang="en-US" sz="2200" baseline="-25000" dirty="0">
                <a:latin typeface="Arial" charset="0"/>
                <a:ea typeface="MS PGothic" charset="0"/>
              </a:rPr>
              <a:t>i</a:t>
            </a:r>
            <a:r>
              <a:rPr lang="en-US" sz="2200" dirty="0">
                <a:latin typeface="Arial" charset="0"/>
                <a:ea typeface="MS PGothic" charset="0"/>
              </a:rPr>
              <a:t> and </a:t>
            </a:r>
            <a:r>
              <a:rPr lang="en-US" sz="2200" dirty="0" err="1">
                <a:latin typeface="Arial" charset="0"/>
                <a:ea typeface="MS PGothic" charset="0"/>
              </a:rPr>
              <a:t>q</a:t>
            </a:r>
            <a:r>
              <a:rPr lang="en-US" sz="2200" baseline="-25000" dirty="0" err="1">
                <a:latin typeface="Arial" charset="0"/>
                <a:ea typeface="MS PGothic" charset="0"/>
              </a:rPr>
              <a:t>j</a:t>
            </a:r>
            <a:r>
              <a:rPr lang="en-US" sz="2200" dirty="0">
                <a:latin typeface="Arial" charset="0"/>
                <a:ea typeface="MS PGothic" charset="0"/>
              </a:rPr>
              <a:t>, while reading w, has index &gt; k</a:t>
            </a:r>
          </a:p>
          <a:p>
            <a:r>
              <a:rPr lang="en-US" sz="2200" dirty="0">
                <a:latin typeface="Arial" charset="0"/>
                <a:ea typeface="MS PGothic" charset="0"/>
              </a:rPr>
              <a:t>Basis: k=0, R</a:t>
            </a:r>
            <a:r>
              <a:rPr lang="en-US" sz="2200" baseline="-25000" dirty="0">
                <a:latin typeface="Arial" charset="0"/>
                <a:ea typeface="MS PGothic" charset="0"/>
              </a:rPr>
              <a:t>ij</a:t>
            </a:r>
            <a:r>
              <a:rPr lang="en-US" sz="2200" baseline="30000" dirty="0">
                <a:latin typeface="Arial" charset="0"/>
                <a:ea typeface="MS PGothic" charset="0"/>
              </a:rPr>
              <a:t>0</a:t>
            </a:r>
            <a:r>
              <a:rPr lang="en-US" sz="2200" dirty="0">
                <a:latin typeface="Arial" charset="0"/>
                <a:ea typeface="MS PGothic" charset="0"/>
              </a:rPr>
              <a:t> = { a | </a:t>
            </a:r>
            <a:r>
              <a:rPr lang="en-US" sz="2200" dirty="0" err="1">
                <a:latin typeface="Arial" charset="0"/>
                <a:ea typeface="MS PGothic" charset="0"/>
              </a:rPr>
              <a:t>δ</a:t>
            </a:r>
            <a:r>
              <a:rPr lang="en-US" sz="2200" dirty="0">
                <a:latin typeface="Arial" charset="0"/>
                <a:ea typeface="MS PGothic" charset="0"/>
              </a:rPr>
              <a:t>(</a:t>
            </a:r>
            <a:r>
              <a:rPr lang="en-US" sz="2200" dirty="0" err="1">
                <a:latin typeface="Arial" charset="0"/>
                <a:ea typeface="MS PGothic" charset="0"/>
              </a:rPr>
              <a:t>q</a:t>
            </a:r>
            <a:r>
              <a:rPr lang="en-US" sz="2200" baseline="-25000" dirty="0" err="1">
                <a:latin typeface="Arial" charset="0"/>
                <a:ea typeface="MS PGothic" charset="0"/>
              </a:rPr>
              <a:t>i</a:t>
            </a:r>
            <a:r>
              <a:rPr lang="en-US" sz="2200" dirty="0" err="1">
                <a:latin typeface="Arial" charset="0"/>
                <a:ea typeface="MS PGothic" charset="0"/>
              </a:rPr>
              <a:t>,a</a:t>
            </a:r>
            <a:r>
              <a:rPr lang="en-US" sz="2200" dirty="0">
                <a:latin typeface="Arial" charset="0"/>
                <a:ea typeface="MS PGothic" charset="0"/>
              </a:rPr>
              <a:t>) = </a:t>
            </a:r>
            <a:r>
              <a:rPr lang="en-US" sz="2200" dirty="0" err="1">
                <a:latin typeface="Arial" charset="0"/>
                <a:ea typeface="MS PGothic" charset="0"/>
              </a:rPr>
              <a:t>q</a:t>
            </a:r>
            <a:r>
              <a:rPr lang="en-US" sz="2200" baseline="-25000" dirty="0" err="1">
                <a:latin typeface="Arial" charset="0"/>
                <a:ea typeface="MS PGothic" charset="0"/>
              </a:rPr>
              <a:t>j</a:t>
            </a:r>
            <a:r>
              <a:rPr lang="en-US" sz="2200" dirty="0">
                <a:latin typeface="Arial" charset="0"/>
                <a:ea typeface="MS PGothic" charset="0"/>
              </a:rPr>
              <a:t> } sets are either </a:t>
            </a:r>
            <a:r>
              <a:rPr lang="en-US" sz="2200" dirty="0" err="1">
                <a:latin typeface="Arial" charset="0"/>
                <a:ea typeface="MS PGothic" charset="0"/>
              </a:rPr>
              <a:t>Φ</a:t>
            </a:r>
            <a:r>
              <a:rPr lang="en-US" sz="2200" dirty="0">
                <a:latin typeface="Arial" charset="0"/>
                <a:ea typeface="MS PGothic" charset="0"/>
              </a:rPr>
              <a:t>, </a:t>
            </a:r>
            <a:r>
              <a:rPr lang="en-US" sz="2200" dirty="0" err="1">
                <a:latin typeface="Arial" charset="0"/>
                <a:ea typeface="MS PGothic" charset="0"/>
              </a:rPr>
              <a:t>λ</a:t>
            </a:r>
            <a:r>
              <a:rPr lang="en-US" sz="2200" dirty="0">
                <a:latin typeface="Arial" charset="0"/>
                <a:ea typeface="MS PGothic" charset="0"/>
              </a:rPr>
              <a:t>, or an element of </a:t>
            </a:r>
            <a:r>
              <a:rPr lang="en-US" sz="2200" dirty="0" err="1">
                <a:latin typeface="Arial" charset="0"/>
                <a:ea typeface="MS PGothic" charset="0"/>
              </a:rPr>
              <a:t>Σ</a:t>
            </a:r>
            <a:r>
              <a:rPr lang="en-US" sz="2200" dirty="0">
                <a:latin typeface="Arial" charset="0"/>
                <a:ea typeface="MS PGothic" charset="0"/>
              </a:rPr>
              <a:t> or </a:t>
            </a:r>
            <a:r>
              <a:rPr lang="en-US" sz="2200" dirty="0" err="1">
                <a:latin typeface="Arial" charset="0"/>
                <a:ea typeface="MS PGothic" charset="0"/>
              </a:rPr>
              <a:t>λ</a:t>
            </a:r>
            <a:r>
              <a:rPr lang="en-US" sz="2200" dirty="0">
                <a:latin typeface="Arial" charset="0"/>
                <a:ea typeface="MS PGothic" charset="0"/>
              </a:rPr>
              <a:t> + element of </a:t>
            </a:r>
            <a:r>
              <a:rPr lang="en-US" sz="2200" dirty="0" err="1">
                <a:latin typeface="Arial" charset="0"/>
                <a:ea typeface="MS PGothic" charset="0"/>
              </a:rPr>
              <a:t>Σ</a:t>
            </a:r>
            <a:r>
              <a:rPr lang="en-US" sz="2200" dirty="0">
                <a:latin typeface="Arial" charset="0"/>
                <a:ea typeface="MS PGothic" charset="0"/>
              </a:rPr>
              <a:t>, and so are regular sets</a:t>
            </a:r>
          </a:p>
          <a:p>
            <a:r>
              <a:rPr lang="en-US" sz="2200" dirty="0">
                <a:latin typeface="Arial" charset="0"/>
                <a:ea typeface="MS PGothic" charset="0"/>
              </a:rPr>
              <a:t>Inductive hypothesis: Assume </a:t>
            </a:r>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m</a:t>
            </a:r>
            <a:r>
              <a:rPr lang="en-US" sz="2200" baseline="30000" dirty="0">
                <a:latin typeface="Arial" charset="0"/>
                <a:ea typeface="MS PGothic" charset="0"/>
              </a:rPr>
              <a:t> </a:t>
            </a:r>
            <a:r>
              <a:rPr lang="en-US" sz="2200" dirty="0">
                <a:latin typeface="Arial" charset="0"/>
                <a:ea typeface="MS PGothic" charset="0"/>
              </a:rPr>
              <a:t>are regular sets for </a:t>
            </a:r>
            <a:br>
              <a:rPr lang="en-US" sz="2200" dirty="0">
                <a:latin typeface="Arial" charset="0"/>
                <a:ea typeface="MS PGothic" charset="0"/>
              </a:rPr>
            </a:br>
            <a:r>
              <a:rPr lang="en-US" sz="2200" dirty="0">
                <a:latin typeface="Arial" charset="0"/>
                <a:ea typeface="MS PGothic" charset="0"/>
              </a:rPr>
              <a:t>0 ≤ m ≤ k</a:t>
            </a:r>
          </a:p>
          <a:p>
            <a:r>
              <a:rPr lang="en-US" sz="2200" dirty="0">
                <a:latin typeface="Arial" charset="0"/>
                <a:ea typeface="MS PGothic" charset="0"/>
              </a:rPr>
              <a:t>Inductive step: k+1, R</a:t>
            </a:r>
            <a:r>
              <a:rPr lang="en-US" sz="2200" baseline="-25000" dirty="0">
                <a:latin typeface="Arial" charset="0"/>
                <a:ea typeface="MS PGothic" charset="0"/>
              </a:rPr>
              <a:t>ij</a:t>
            </a:r>
            <a:r>
              <a:rPr lang="en-US" sz="2200" baseline="30000" dirty="0">
                <a:latin typeface="Arial" charset="0"/>
                <a:ea typeface="MS PGothic" charset="0"/>
              </a:rPr>
              <a:t>k+1</a:t>
            </a:r>
            <a:r>
              <a:rPr lang="en-US" sz="2200" dirty="0">
                <a:latin typeface="Arial" charset="0"/>
                <a:ea typeface="MS PGothic" charset="0"/>
              </a:rPr>
              <a:t> = (</a:t>
            </a:r>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k</a:t>
            </a:r>
            <a:r>
              <a:rPr lang="en-US" sz="2200" dirty="0">
                <a:latin typeface="Arial" charset="0"/>
                <a:ea typeface="MS PGothic" charset="0"/>
              </a:rPr>
              <a:t> + R</a:t>
            </a:r>
            <a:r>
              <a:rPr lang="en-US" sz="2200" baseline="-25000" dirty="0">
                <a:latin typeface="Arial" charset="0"/>
                <a:ea typeface="MS PGothic" charset="0"/>
              </a:rPr>
              <a:t>ik+1</a:t>
            </a:r>
            <a:r>
              <a:rPr lang="en-US" sz="2200" baseline="30000" dirty="0">
                <a:latin typeface="Arial" charset="0"/>
                <a:ea typeface="MS PGothic" charset="0"/>
              </a:rPr>
              <a:t>k</a:t>
            </a:r>
            <a:r>
              <a:rPr lang="en-US" sz="2200" dirty="0">
                <a:latin typeface="Arial" charset="0"/>
                <a:ea typeface="MS PGothic" charset="0"/>
              </a:rPr>
              <a:t> ・ ( R</a:t>
            </a:r>
            <a:r>
              <a:rPr lang="en-US" sz="2200" baseline="-25000" dirty="0">
                <a:latin typeface="Arial" charset="0"/>
                <a:ea typeface="MS PGothic" charset="0"/>
              </a:rPr>
              <a:t>k+1k+1</a:t>
            </a:r>
            <a:r>
              <a:rPr lang="en-US" sz="2200" baseline="30000" dirty="0">
                <a:latin typeface="Arial" charset="0"/>
                <a:ea typeface="MS PGothic" charset="0"/>
              </a:rPr>
              <a:t>k</a:t>
            </a:r>
            <a:r>
              <a:rPr lang="en-US" sz="2200" dirty="0">
                <a:latin typeface="Arial" charset="0"/>
                <a:ea typeface="MS PGothic" charset="0"/>
              </a:rPr>
              <a:t> )* ・ R</a:t>
            </a:r>
            <a:r>
              <a:rPr lang="en-US" sz="2200" baseline="-25000" dirty="0">
                <a:latin typeface="Arial" charset="0"/>
                <a:ea typeface="MS PGothic" charset="0"/>
              </a:rPr>
              <a:t>k+1j</a:t>
            </a:r>
            <a:r>
              <a:rPr lang="en-US" sz="2200" baseline="30000" dirty="0">
                <a:latin typeface="Arial" charset="0"/>
                <a:ea typeface="MS PGothic" charset="0"/>
              </a:rPr>
              <a:t>k</a:t>
            </a:r>
            <a:r>
              <a:rPr lang="en-US" sz="2200" dirty="0">
                <a:latin typeface="Arial" charset="0"/>
                <a:ea typeface="MS PGothic" charset="0"/>
              </a:rPr>
              <a:t>)</a:t>
            </a:r>
          </a:p>
          <a:p>
            <a:r>
              <a:rPr lang="en-US" sz="2200" i="1" dirty="0">
                <a:latin typeface="Arial" charset="0"/>
                <a:ea typeface="MS PGothic" charset="0"/>
              </a:rPr>
              <a:t>L</a:t>
            </a:r>
            <a:r>
              <a:rPr lang="en-US" sz="2200" dirty="0">
                <a:latin typeface="Arial" charset="0"/>
                <a:ea typeface="MS PGothic" charset="0"/>
              </a:rPr>
              <a:t>(A) = +</a:t>
            </a:r>
            <a:r>
              <a:rPr lang="en-US" sz="2200" baseline="-25000" dirty="0" err="1">
                <a:latin typeface="Arial" charset="0"/>
                <a:ea typeface="MS PGothic" charset="0"/>
              </a:rPr>
              <a:t>f∈F</a:t>
            </a:r>
            <a:r>
              <a:rPr lang="en-US" sz="2200" dirty="0">
                <a:latin typeface="Arial" charset="0"/>
                <a:ea typeface="MS PGothic" charset="0"/>
              </a:rPr>
              <a:t> R</a:t>
            </a:r>
            <a:r>
              <a:rPr lang="en-US" sz="2200" baseline="-25000" dirty="0">
                <a:latin typeface="Arial" charset="0"/>
                <a:ea typeface="MS PGothic" charset="0"/>
              </a:rPr>
              <a:t>1f</a:t>
            </a:r>
            <a:r>
              <a:rPr lang="en-US" sz="2200" baseline="30000" dirty="0">
                <a:latin typeface="Arial" charset="0"/>
                <a:ea typeface="MS PGothic" charset="0"/>
              </a:rPr>
              <a:t>n</a:t>
            </a:r>
            <a:r>
              <a:rPr lang="en-US" sz="2200" dirty="0">
                <a:latin typeface="Arial" charset="0"/>
                <a:ea typeface="MS PGothic" charset="0"/>
              </a:rPr>
              <a:t> </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833FE02-0EA2-BB4E-AEF4-AD6C75ED7365}" type="datetime1">
              <a:rPr lang="en-US" smtClean="0"/>
              <a:t>4/7/19</a:t>
            </a:fld>
            <a:endParaRPr lang="en-US"/>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78</a:t>
            </a:fld>
            <a:endParaRPr lang="en-US"/>
          </a:p>
        </p:txBody>
      </p:sp>
      <p:sp>
        <p:nvSpPr>
          <p:cNvPr id="7" name="Footer Placeholder 4">
            <a:extLst>
              <a:ext uri="{FF2B5EF4-FFF2-40B4-BE49-F238E27FC236}">
                <a16:creationId xmlns:a16="http://schemas.microsoft.com/office/drawing/2014/main" id="{EE79CB62-7ED2-E242-A4E0-CA2454B9E41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145917869"/>
      </p:ext>
    </p:extLst>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PSPACE</a:t>
            </a:r>
          </a:p>
        </p:txBody>
      </p:sp>
      <p:sp>
        <p:nvSpPr>
          <p:cNvPr id="3" name="Content Placeholder 2"/>
          <p:cNvSpPr>
            <a:spLocks noGrp="1"/>
          </p:cNvSpPr>
          <p:nvPr>
            <p:ph idx="1"/>
          </p:nvPr>
        </p:nvSpPr>
        <p:spPr/>
        <p:txBody>
          <a:bodyPr/>
          <a:lstStyle/>
          <a:p>
            <a:r>
              <a:rPr lang="en-US" sz="2800" dirty="0"/>
              <a:t>PSPACE is set of problems solvable in polynomial space with unlimited time </a:t>
            </a:r>
            <a:br>
              <a:rPr lang="en-US" sz="2800" dirty="0"/>
            </a:br>
            <a:r>
              <a:rPr lang="en-US" sz="2800" dirty="0"/>
              <a:t>PSPACE = </a:t>
            </a:r>
            <a:r>
              <a:rPr lang="en-US" sz="3600" dirty="0"/>
              <a:t>∪</a:t>
            </a:r>
            <a:r>
              <a:rPr lang="en-US" sz="2800" dirty="0"/>
              <a:t> SPACE(</a:t>
            </a:r>
            <a:r>
              <a:rPr lang="en-US" sz="2800" dirty="0" err="1"/>
              <a:t>n</a:t>
            </a:r>
            <a:r>
              <a:rPr lang="en-US" sz="2800" baseline="30000" dirty="0" err="1"/>
              <a:t>k</a:t>
            </a:r>
            <a:r>
              <a:rPr lang="en-US" sz="2800" dirty="0"/>
              <a:t>)</a:t>
            </a:r>
          </a:p>
          <a:p>
            <a:r>
              <a:rPr lang="en-US" sz="2800" dirty="0"/>
              <a:t>PSPACE = co-PSPACE = NPSPACE</a:t>
            </a:r>
          </a:p>
          <a:p>
            <a:r>
              <a:rPr lang="en-US" sz="2800" dirty="0"/>
              <a:t>PSPACE is a strict superset of CSLs</a:t>
            </a:r>
          </a:p>
          <a:p>
            <a:r>
              <a:rPr lang="en-US" sz="2800" dirty="0"/>
              <a:t>A PSPACE-Complete Problem is, given a regular expression e over </a:t>
            </a:r>
            <a:r>
              <a:rPr lang="en-US" sz="2800" dirty="0" err="1"/>
              <a:t>Σ</a:t>
            </a:r>
            <a:r>
              <a:rPr lang="en-US" sz="2800" dirty="0"/>
              <a:t>, does e denote all strings in </a:t>
            </a:r>
            <a:r>
              <a:rPr lang="en-US" sz="2800" dirty="0" err="1"/>
              <a:t>Σ</a:t>
            </a:r>
            <a:r>
              <a:rPr lang="en-US" sz="2800" dirty="0"/>
              <a:t>*?</a:t>
            </a:r>
          </a:p>
          <a:p>
            <a:r>
              <a:rPr lang="en-US" sz="2800" dirty="0"/>
              <a:t>Another PSPACE-Complete problem is QSAT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dirty="0"/>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780</a:t>
            </a:fld>
            <a:endParaRPr lang="en-US"/>
          </a:p>
        </p:txBody>
      </p:sp>
    </p:spTree>
    <p:extLst>
      <p:ext uri="{BB962C8B-B14F-4D97-AF65-F5344CB8AC3E}">
        <p14:creationId xmlns:p14="http://schemas.microsoft.com/office/powerpoint/2010/main" val="2370155250"/>
      </p:ext>
    </p:extLst>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0034B-52F8-7142-9938-E6EB6581245A}"/>
              </a:ext>
            </a:extLst>
          </p:cNvPr>
          <p:cNvSpPr>
            <a:spLocks noGrp="1"/>
          </p:cNvSpPr>
          <p:nvPr>
            <p:ph type="title"/>
          </p:nvPr>
        </p:nvSpPr>
        <p:spPr/>
        <p:txBody>
          <a:bodyPr/>
          <a:lstStyle/>
          <a:p>
            <a:r>
              <a:rPr lang="en-US" dirty="0"/>
              <a:t>EXPTIME and EXPSPACE</a:t>
            </a:r>
          </a:p>
        </p:txBody>
      </p:sp>
      <p:sp>
        <p:nvSpPr>
          <p:cNvPr id="3" name="Content Placeholder 2">
            <a:extLst>
              <a:ext uri="{FF2B5EF4-FFF2-40B4-BE49-F238E27FC236}">
                <a16:creationId xmlns:a16="http://schemas.microsoft.com/office/drawing/2014/main" id="{045BB67B-FD5E-0741-AB76-BE1B64D04352}"/>
              </a:ext>
            </a:extLst>
          </p:cNvPr>
          <p:cNvSpPr>
            <a:spLocks noGrp="1"/>
          </p:cNvSpPr>
          <p:nvPr>
            <p:ph idx="1"/>
          </p:nvPr>
        </p:nvSpPr>
        <p:spPr/>
        <p:txBody>
          <a:bodyPr/>
          <a:lstStyle/>
          <a:p>
            <a:r>
              <a:rPr lang="en-US" dirty="0"/>
              <a:t>EXPTIME is the set of problems solvable in 2</a:t>
            </a:r>
            <a:r>
              <a:rPr lang="en-US" baseline="30000" dirty="0"/>
              <a:t>p(n) </a:t>
            </a:r>
            <a:r>
              <a:rPr lang="en-US" dirty="0"/>
              <a:t>where is p is some polynomial.</a:t>
            </a:r>
          </a:p>
          <a:p>
            <a:r>
              <a:rPr lang="en-US" dirty="0"/>
              <a:t>NEXPTIME is the set of problems solvable in 2</a:t>
            </a:r>
            <a:r>
              <a:rPr lang="en-US" baseline="30000" dirty="0"/>
              <a:t>p(n) </a:t>
            </a:r>
            <a:r>
              <a:rPr lang="en-US" dirty="0"/>
              <a:t>on a non-deterministic TM.</a:t>
            </a:r>
          </a:p>
          <a:p>
            <a:r>
              <a:rPr lang="en-US" dirty="0"/>
              <a:t>EXPSPACE is set of problems solvable in 2</a:t>
            </a:r>
            <a:r>
              <a:rPr lang="en-US" baseline="30000" dirty="0"/>
              <a:t>p(n) </a:t>
            </a:r>
            <a:r>
              <a:rPr lang="en-US" dirty="0"/>
              <a:t>space and unlimited time</a:t>
            </a:r>
          </a:p>
          <a:p>
            <a:endParaRPr lang="en-US" dirty="0"/>
          </a:p>
        </p:txBody>
      </p:sp>
      <p:sp>
        <p:nvSpPr>
          <p:cNvPr id="4" name="Date Placeholder 3">
            <a:extLst>
              <a:ext uri="{FF2B5EF4-FFF2-40B4-BE49-F238E27FC236}">
                <a16:creationId xmlns:a16="http://schemas.microsoft.com/office/drawing/2014/main" id="{4D598CDE-5DA5-6141-A018-BF4FE04A11CC}"/>
              </a:ext>
            </a:extLst>
          </p:cNvPr>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a:extLst>
              <a:ext uri="{FF2B5EF4-FFF2-40B4-BE49-F238E27FC236}">
                <a16:creationId xmlns:a16="http://schemas.microsoft.com/office/drawing/2014/main" id="{AEE6CB52-EAFB-AD47-87C8-9F2FB5E0C447}"/>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F1AB5AA5-C410-3E4F-A2C3-1A8715ED20D6}"/>
              </a:ext>
            </a:extLst>
          </p:cNvPr>
          <p:cNvSpPr>
            <a:spLocks noGrp="1"/>
          </p:cNvSpPr>
          <p:nvPr>
            <p:ph type="sldNum" sz="quarter" idx="12"/>
          </p:nvPr>
        </p:nvSpPr>
        <p:spPr/>
        <p:txBody>
          <a:bodyPr/>
          <a:lstStyle/>
          <a:p>
            <a:pPr>
              <a:defRPr/>
            </a:pPr>
            <a:fld id="{33E9163E-B168-F542-BBC6-C62085C73ADC}" type="slidenum">
              <a:rPr lang="en-US" smtClean="0"/>
              <a:pPr>
                <a:defRPr/>
              </a:pPr>
              <a:t>781</a:t>
            </a:fld>
            <a:endParaRPr lang="en-US"/>
          </a:p>
        </p:txBody>
      </p:sp>
    </p:spTree>
    <p:extLst>
      <p:ext uri="{BB962C8B-B14F-4D97-AF65-F5344CB8AC3E}">
        <p14:creationId xmlns:p14="http://schemas.microsoft.com/office/powerpoint/2010/main" val="1939367825"/>
      </p:ext>
    </p:extLst>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4D05-FFC2-DA4B-B3FE-CB13A4C6020F}"/>
              </a:ext>
            </a:extLst>
          </p:cNvPr>
          <p:cNvSpPr>
            <a:spLocks noGrp="1"/>
          </p:cNvSpPr>
          <p:nvPr>
            <p:ph type="title"/>
          </p:nvPr>
        </p:nvSpPr>
        <p:spPr/>
        <p:txBody>
          <a:bodyPr/>
          <a:lstStyle/>
          <a:p>
            <a:r>
              <a:rPr lang="en-US" dirty="0"/>
              <a:t>Complexity Hierarchy</a:t>
            </a:r>
          </a:p>
        </p:txBody>
      </p:sp>
      <p:sp>
        <p:nvSpPr>
          <p:cNvPr id="3" name="Content Placeholder 2">
            <a:extLst>
              <a:ext uri="{FF2B5EF4-FFF2-40B4-BE49-F238E27FC236}">
                <a16:creationId xmlns:a16="http://schemas.microsoft.com/office/drawing/2014/main" id="{4A387CE2-3711-8A43-A20F-425DF02A07D3}"/>
              </a:ext>
            </a:extLst>
          </p:cNvPr>
          <p:cNvSpPr>
            <a:spLocks noGrp="1"/>
          </p:cNvSpPr>
          <p:nvPr>
            <p:ph idx="1"/>
          </p:nvPr>
        </p:nvSpPr>
        <p:spPr/>
        <p:txBody>
          <a:bodyPr/>
          <a:lstStyle/>
          <a:p>
            <a:r>
              <a:rPr lang="en-US" sz="2000" dirty="0"/>
              <a:t>P </a:t>
            </a:r>
            <a:r>
              <a:rPr lang="en-US" sz="2000" dirty="0">
                <a:sym typeface="Symbol" panose="05050102010706020507" pitchFamily="18" charset="2"/>
              </a:rPr>
              <a:t> NP  PSPACE = NPSPACE ⊆ EXPTIME  NEXPTIME  EXPSPACE ⊈ 2-EXPTIME ⊈ 3-EXPTIME ⊈ … ⊈ ELEMENTARY ⊈ PRF ⊈ REC</a:t>
            </a:r>
          </a:p>
          <a:p>
            <a:r>
              <a:rPr lang="en-US" sz="2000" dirty="0"/>
              <a:t>P </a:t>
            </a:r>
            <a:r>
              <a:rPr lang="en-US" sz="2000" dirty="0">
                <a:sym typeface="Symbol" panose="05050102010706020507" pitchFamily="18" charset="2"/>
              </a:rPr>
              <a:t> EXPTIME; At least one of these is true</a:t>
            </a:r>
          </a:p>
          <a:p>
            <a:pPr lvl="1"/>
            <a:r>
              <a:rPr lang="en-US" sz="1800" dirty="0">
                <a:sym typeface="Symbol" panose="05050102010706020507" pitchFamily="18" charset="2"/>
              </a:rPr>
              <a:t>P ⊈ NP</a:t>
            </a:r>
          </a:p>
          <a:p>
            <a:pPr lvl="1"/>
            <a:r>
              <a:rPr lang="en-US" sz="1800" dirty="0">
                <a:sym typeface="Symbol" panose="05050102010706020507" pitchFamily="18" charset="2"/>
              </a:rPr>
              <a:t>NP ⊈ PSPACE</a:t>
            </a:r>
          </a:p>
          <a:p>
            <a:pPr lvl="1"/>
            <a:r>
              <a:rPr lang="en-US" sz="1800" dirty="0">
                <a:sym typeface="Symbol" panose="05050102010706020507" pitchFamily="18" charset="2"/>
              </a:rPr>
              <a:t>PSPACE ⊈ EXPTIME</a:t>
            </a:r>
          </a:p>
          <a:p>
            <a:r>
              <a:rPr lang="en-US" sz="2000" dirty="0">
                <a:sym typeface="Symbol" panose="05050102010706020507" pitchFamily="18" charset="2"/>
              </a:rPr>
              <a:t>NP  NEXPTIME</a:t>
            </a:r>
          </a:p>
          <a:p>
            <a:pPr lvl="1"/>
            <a:r>
              <a:rPr lang="en-US" sz="1800" dirty="0">
                <a:sym typeface="Symbol" panose="05050102010706020507" pitchFamily="18" charset="2"/>
              </a:rPr>
              <a:t>Note that EXPTIME = NEXPTIME </a:t>
            </a:r>
            <a:r>
              <a:rPr lang="en-US" sz="1800" dirty="0" err="1">
                <a:sym typeface="Symbol" panose="05050102010706020507" pitchFamily="18" charset="2"/>
              </a:rPr>
              <a:t>iff</a:t>
            </a:r>
            <a:r>
              <a:rPr lang="en-US" sz="1800" dirty="0">
                <a:sym typeface="Symbol" panose="05050102010706020507" pitchFamily="18" charset="2"/>
              </a:rPr>
              <a:t> P=NP</a:t>
            </a:r>
          </a:p>
          <a:p>
            <a:pPr lvl="1"/>
            <a:r>
              <a:rPr lang="en-US" sz="1800" dirty="0">
                <a:sym typeface="Symbol" panose="05050102010706020507" pitchFamily="18" charset="2"/>
              </a:rPr>
              <a:t>Note that k-EXPTIME ⊈ (k+1)-EXPTIME, k&gt;0</a:t>
            </a:r>
          </a:p>
          <a:p>
            <a:r>
              <a:rPr lang="en-US" sz="2000" dirty="0">
                <a:sym typeface="Symbol" panose="05050102010706020507" pitchFamily="18" charset="2"/>
              </a:rPr>
              <a:t>PSPACE  EXPSPACE; At least one of these is true</a:t>
            </a:r>
          </a:p>
          <a:p>
            <a:pPr lvl="1"/>
            <a:r>
              <a:rPr lang="en-US" sz="1800" dirty="0">
                <a:sym typeface="Symbol" panose="05050102010706020507" pitchFamily="18" charset="2"/>
              </a:rPr>
              <a:t>PSPACE ⊈ EXPTIME</a:t>
            </a:r>
          </a:p>
          <a:p>
            <a:pPr lvl="1"/>
            <a:r>
              <a:rPr lang="en-US" sz="1800" dirty="0">
                <a:sym typeface="Symbol" panose="05050102010706020507" pitchFamily="18" charset="2"/>
              </a:rPr>
              <a:t>EXPTIME ⊈ EXPSPACE</a:t>
            </a:r>
          </a:p>
        </p:txBody>
      </p:sp>
      <p:sp>
        <p:nvSpPr>
          <p:cNvPr id="4" name="Date Placeholder 3">
            <a:extLst>
              <a:ext uri="{FF2B5EF4-FFF2-40B4-BE49-F238E27FC236}">
                <a16:creationId xmlns:a16="http://schemas.microsoft.com/office/drawing/2014/main" id="{EDA116EF-46D7-AC4C-A888-31068B19CEB8}"/>
              </a:ext>
            </a:extLst>
          </p:cNvPr>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a:extLst>
              <a:ext uri="{FF2B5EF4-FFF2-40B4-BE49-F238E27FC236}">
                <a16:creationId xmlns:a16="http://schemas.microsoft.com/office/drawing/2014/main" id="{C1A8ACD4-372E-A146-87EE-C6BAC80B1E6F}"/>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9CDE78D1-98C2-004B-ACFD-1533DC15A1B1}"/>
              </a:ext>
            </a:extLst>
          </p:cNvPr>
          <p:cNvSpPr>
            <a:spLocks noGrp="1"/>
          </p:cNvSpPr>
          <p:nvPr>
            <p:ph type="sldNum" sz="quarter" idx="12"/>
          </p:nvPr>
        </p:nvSpPr>
        <p:spPr/>
        <p:txBody>
          <a:bodyPr/>
          <a:lstStyle/>
          <a:p>
            <a:pPr>
              <a:defRPr/>
            </a:pPr>
            <a:fld id="{33E9163E-B168-F542-BBC6-C62085C73ADC}" type="slidenum">
              <a:rPr lang="en-US" smtClean="0"/>
              <a:pPr>
                <a:defRPr/>
              </a:pPr>
              <a:t>782</a:t>
            </a:fld>
            <a:endParaRPr lang="en-US"/>
          </a:p>
        </p:txBody>
      </p:sp>
    </p:spTree>
    <p:extLst>
      <p:ext uri="{BB962C8B-B14F-4D97-AF65-F5344CB8AC3E}">
        <p14:creationId xmlns:p14="http://schemas.microsoft.com/office/powerpoint/2010/main" val="1293950049"/>
      </p:ext>
    </p:extLst>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Alternating TM (ATM)</a:t>
            </a:r>
          </a:p>
        </p:txBody>
      </p:sp>
      <p:sp>
        <p:nvSpPr>
          <p:cNvPr id="3" name="Content Placeholder 2"/>
          <p:cNvSpPr>
            <a:spLocks noGrp="1"/>
          </p:cNvSpPr>
          <p:nvPr>
            <p:ph idx="1"/>
          </p:nvPr>
        </p:nvSpPr>
        <p:spPr/>
        <p:txBody>
          <a:bodyPr/>
          <a:lstStyle/>
          <a:p>
            <a:r>
              <a:rPr lang="en-US" sz="2800" dirty="0"/>
              <a:t>ATM adds to NDTM notation the notion where, for each state q, q has one of the following properties: (accept, reject</a:t>
            </a:r>
            <a:r>
              <a:rPr lang="en-US" sz="2800" dirty="0">
                <a:sym typeface="Symbol" panose="05050102010706020507" pitchFamily="18" charset="2"/>
              </a:rPr>
              <a:t>, </a:t>
            </a:r>
            <a:r>
              <a:rPr lang="en-US" sz="2800" dirty="0"/>
              <a:t>, </a:t>
            </a:r>
            <a:r>
              <a:rPr lang="en-US" sz="2800" dirty="0">
                <a:sym typeface="Symbol" panose="05050102010706020507" pitchFamily="18" charset="2"/>
              </a:rPr>
              <a:t>)</a:t>
            </a:r>
          </a:p>
          <a:p>
            <a:pPr lvl="1"/>
            <a:r>
              <a:rPr lang="en-US" sz="2400" dirty="0">
                <a:sym typeface="Symbol" panose="05050102010706020507" pitchFamily="18" charset="2"/>
              </a:rPr>
              <a:t> means mean accept the string if </a:t>
            </a:r>
            <a:r>
              <a:rPr lang="en-US" sz="2400" u="sng" dirty="0">
                <a:sym typeface="Symbol" panose="05050102010706020507" pitchFamily="18" charset="2"/>
              </a:rPr>
              <a:t>any</a:t>
            </a:r>
            <a:r>
              <a:rPr lang="en-US" sz="2400" dirty="0">
                <a:sym typeface="Symbol" panose="05050102010706020507" pitchFamily="18" charset="2"/>
              </a:rPr>
              <a:t> final state reached after q is accepting</a:t>
            </a:r>
          </a:p>
          <a:p>
            <a:pPr lvl="1"/>
            <a:r>
              <a:rPr lang="en-US" sz="2400" dirty="0">
                <a:sym typeface="Symbol" panose="05050102010706020507" pitchFamily="18" charset="2"/>
              </a:rPr>
              <a:t> means mean accept the string if </a:t>
            </a:r>
            <a:r>
              <a:rPr lang="en-US" sz="2400" u="sng" dirty="0">
                <a:sym typeface="Symbol" panose="05050102010706020507" pitchFamily="18" charset="2"/>
              </a:rPr>
              <a:t>all</a:t>
            </a:r>
            <a:r>
              <a:rPr lang="en-US" sz="2400" dirty="0">
                <a:sym typeface="Symbol" panose="05050102010706020507" pitchFamily="18" charset="2"/>
              </a:rPr>
              <a:t> final states reached after q are accepting</a:t>
            </a:r>
          </a:p>
          <a:p>
            <a:r>
              <a:rPr lang="en-US" sz="2800" dirty="0">
                <a:sym typeface="Symbol" panose="05050102010706020507" pitchFamily="18" charset="2"/>
              </a:rPr>
              <a:t>AP = PSPACE where AP is class of problems solvable in polynomial time on an ATM </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4/7/19</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783</a:t>
            </a:fld>
            <a:endParaRPr lang="en-US" dirty="0"/>
          </a:p>
        </p:txBody>
      </p:sp>
    </p:spTree>
    <p:extLst>
      <p:ext uri="{BB962C8B-B14F-4D97-AF65-F5344CB8AC3E}">
        <p14:creationId xmlns:p14="http://schemas.microsoft.com/office/powerpoint/2010/main" val="2335740741"/>
      </p:ext>
    </p:extLst>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QSAT, Petri Net, </a:t>
            </a:r>
            <a:r>
              <a:rPr lang="en-US" dirty="0" err="1"/>
              <a:t>Presburger</a:t>
            </a:r>
            <a:endParaRPr lang="en-US" dirty="0"/>
          </a:p>
        </p:txBody>
      </p:sp>
      <p:sp>
        <p:nvSpPr>
          <p:cNvPr id="3" name="Content Placeholder 2"/>
          <p:cNvSpPr>
            <a:spLocks noGrp="1"/>
          </p:cNvSpPr>
          <p:nvPr>
            <p:ph idx="1"/>
          </p:nvPr>
        </p:nvSpPr>
        <p:spPr/>
        <p:txBody>
          <a:bodyPr/>
          <a:lstStyle/>
          <a:p>
            <a:r>
              <a:rPr lang="en-US" sz="2800" dirty="0"/>
              <a:t>QSAT is solvable by an alternating TM in polynomial time and polynomial space</a:t>
            </a:r>
          </a:p>
          <a:p>
            <a:r>
              <a:rPr lang="en-US" sz="2800" dirty="0"/>
              <a:t>As noted before, QSAT is PSPACE-Complete</a:t>
            </a:r>
          </a:p>
          <a:p>
            <a:r>
              <a:rPr lang="en-US" sz="2800" dirty="0"/>
              <a:t>Petri net reachability is EXPSPACE-hard and requires 2-EXPTIME</a:t>
            </a:r>
          </a:p>
          <a:p>
            <a:r>
              <a:rPr lang="en-US" sz="2800" dirty="0" err="1"/>
              <a:t>Presburger</a:t>
            </a:r>
            <a:r>
              <a:rPr lang="en-US" sz="2800" dirty="0"/>
              <a:t> arithmetic is at least in 2-EXPTIME, at most in  3-EXPTIME, and can be solved by an ATM with n alternating quantifiers in doubly exponential time</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784</a:t>
            </a:fld>
            <a:endParaRPr lang="en-US">
              <a:solidFill>
                <a:srgbClr val="000000"/>
              </a:solidFill>
            </a:endParaRPr>
          </a:p>
        </p:txBody>
      </p:sp>
    </p:spTree>
    <p:extLst>
      <p:ext uri="{BB962C8B-B14F-4D97-AF65-F5344CB8AC3E}">
        <p14:creationId xmlns:p14="http://schemas.microsoft.com/office/powerpoint/2010/main" val="4191571995"/>
      </p:ext>
    </p:extLst>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FP and FNP</a:t>
            </a:r>
          </a:p>
        </p:txBody>
      </p:sp>
      <p:sp>
        <p:nvSpPr>
          <p:cNvPr id="7" name="Content Placeholder 6"/>
          <p:cNvSpPr>
            <a:spLocks noGrp="1"/>
          </p:cNvSpPr>
          <p:nvPr>
            <p:ph idx="1"/>
          </p:nvPr>
        </p:nvSpPr>
        <p:spPr/>
        <p:txBody>
          <a:bodyPr/>
          <a:lstStyle/>
          <a:p>
            <a:r>
              <a:rPr lang="en-US" b="1" dirty="0"/>
              <a:t>FP is functional equivalent to P</a:t>
            </a:r>
            <a:br>
              <a:rPr lang="en-US" b="1" dirty="0"/>
            </a:br>
            <a:r>
              <a:rPr lang="en-US" b="1" dirty="0"/>
              <a:t>R(</a:t>
            </a:r>
            <a:r>
              <a:rPr lang="en-US" b="1" dirty="0" err="1"/>
              <a:t>x,y</a:t>
            </a:r>
            <a:r>
              <a:rPr lang="en-US" b="1" dirty="0"/>
              <a:t>) in FP if can provide value y for input x via a deterministic polynomial time algorithm</a:t>
            </a:r>
          </a:p>
          <a:p>
            <a:r>
              <a:rPr lang="en-US" b="1" dirty="0"/>
              <a:t>FNP is functional equivalent to NP; R(</a:t>
            </a:r>
            <a:r>
              <a:rPr lang="en-US" b="1" dirty="0" err="1"/>
              <a:t>x,y</a:t>
            </a:r>
            <a:r>
              <a:rPr lang="en-US" b="1" dirty="0"/>
              <a:t>) in FNP if can verify any pair (</a:t>
            </a:r>
            <a:r>
              <a:rPr lang="en-US" b="1" dirty="0" err="1"/>
              <a:t>x,y</a:t>
            </a:r>
            <a:r>
              <a:rPr lang="en-US" b="1" dirty="0"/>
              <a:t>) via a deterministic polynomial time algorithm</a:t>
            </a:r>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4/7/19</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a:solidFill>
                  <a:srgbClr val="000000"/>
                </a:solidFill>
              </a:rPr>
              <a:t>© UCF EECS</a:t>
            </a: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785</a:t>
            </a:fld>
            <a:endParaRPr lang="en-US">
              <a:solidFill>
                <a:srgbClr val="000000"/>
              </a:solidFill>
            </a:endParaRPr>
          </a:p>
        </p:txBody>
      </p:sp>
    </p:spTree>
    <p:extLst>
      <p:ext uri="{BB962C8B-B14F-4D97-AF65-F5344CB8AC3E}">
        <p14:creationId xmlns:p14="http://schemas.microsoft.com/office/powerpoint/2010/main" val="359571320"/>
      </p:ext>
    </p:extLst>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TFNP</a:t>
            </a:r>
          </a:p>
        </p:txBody>
      </p:sp>
      <p:sp>
        <p:nvSpPr>
          <p:cNvPr id="3" name="Content Placeholder 2"/>
          <p:cNvSpPr>
            <a:spLocks noGrp="1"/>
          </p:cNvSpPr>
          <p:nvPr>
            <p:ph idx="1"/>
          </p:nvPr>
        </p:nvSpPr>
        <p:spPr/>
        <p:txBody>
          <a:bodyPr/>
          <a:lstStyle/>
          <a:p>
            <a:r>
              <a:rPr lang="en-US" sz="2800" b="1" dirty="0"/>
              <a:t>TFNP is the subset of FNP where a solution always exists, i.e., there is a y for each x such that R(</a:t>
            </a:r>
            <a:r>
              <a:rPr lang="en-US" sz="2800" b="1" dirty="0" err="1"/>
              <a:t>x,y</a:t>
            </a:r>
            <a:r>
              <a:rPr lang="en-US" sz="2800" b="1" dirty="0"/>
              <a:t>).</a:t>
            </a:r>
          </a:p>
          <a:p>
            <a:pPr lvl="1"/>
            <a:r>
              <a:rPr lang="en-US" b="1" dirty="0"/>
              <a:t>Task of a TFNP algorithm is to find a y, given x, such that R(</a:t>
            </a:r>
            <a:r>
              <a:rPr lang="en-US" b="1" dirty="0" err="1"/>
              <a:t>x,y</a:t>
            </a:r>
            <a:r>
              <a:rPr lang="en-US" b="1" dirty="0"/>
              <a:t>)</a:t>
            </a:r>
          </a:p>
          <a:p>
            <a:pPr lvl="1"/>
            <a:r>
              <a:rPr lang="en-US" b="1" dirty="0"/>
              <a:t>Unlike FNP, the search for a y is always successful</a:t>
            </a:r>
          </a:p>
          <a:p>
            <a:r>
              <a:rPr lang="en-US" sz="2800" b="1" dirty="0"/>
              <a:t>FNP properly contains TFNP contains FP (we don't know if proper)</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786</a:t>
            </a:fld>
            <a:endParaRPr lang="en-US" dirty="0">
              <a:solidFill>
                <a:srgbClr val="000000"/>
              </a:solidFill>
            </a:endParaRPr>
          </a:p>
        </p:txBody>
      </p:sp>
    </p:spTree>
    <p:extLst>
      <p:ext uri="{BB962C8B-B14F-4D97-AF65-F5344CB8AC3E}">
        <p14:creationId xmlns:p14="http://schemas.microsoft.com/office/powerpoint/2010/main" val="2202383870"/>
      </p:ext>
    </p:extLst>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Factoring</a:t>
            </a:r>
          </a:p>
        </p:txBody>
      </p:sp>
      <p:sp>
        <p:nvSpPr>
          <p:cNvPr id="3" name="Content Placeholder 2"/>
          <p:cNvSpPr>
            <a:spLocks noGrp="1"/>
          </p:cNvSpPr>
          <p:nvPr>
            <p:ph idx="1"/>
          </p:nvPr>
        </p:nvSpPr>
        <p:spPr/>
        <p:txBody>
          <a:bodyPr/>
          <a:lstStyle/>
          <a:p>
            <a:pPr>
              <a:buFont typeface="Arial"/>
              <a:buChar char="•"/>
            </a:pPr>
            <a:r>
              <a:rPr lang="en-US" b="1" dirty="0"/>
              <a:t>Prime factoring is defined as, given n and k, does n have a prime factor &lt;k?</a:t>
            </a:r>
          </a:p>
          <a:p>
            <a:pPr>
              <a:buFont typeface="Arial"/>
              <a:buChar char="•"/>
            </a:pPr>
            <a:r>
              <a:rPr lang="en-US" b="1" dirty="0"/>
              <a:t>Factoring is in NP and co-NP</a:t>
            </a:r>
          </a:p>
          <a:p>
            <a:pPr lvl="1">
              <a:buFont typeface="Arial"/>
              <a:buChar char="•"/>
            </a:pPr>
            <a:r>
              <a:rPr lang="en-US" b="1" dirty="0"/>
              <a:t>Given candidate factor can check its </a:t>
            </a:r>
            <a:r>
              <a:rPr lang="en-US" b="1" dirty="0" err="1"/>
              <a:t>primality</a:t>
            </a:r>
            <a:r>
              <a:rPr lang="en-US" b="1" dirty="0"/>
              <a:t> in poly time and then see if it divides n</a:t>
            </a:r>
          </a:p>
          <a:p>
            <a:pPr lvl="1">
              <a:buFont typeface="Arial"/>
              <a:buChar char="•"/>
            </a:pPr>
            <a:r>
              <a:rPr lang="en-US" b="1" dirty="0"/>
              <a:t>Given candidate set of factors can check their </a:t>
            </a:r>
            <a:r>
              <a:rPr lang="en-US" b="1" dirty="0" err="1"/>
              <a:t>primalities</a:t>
            </a:r>
            <a:r>
              <a:rPr lang="en-US" b="1" dirty="0"/>
              <a:t>, and see if product equals n; if so, and no candidate &lt; k, then answer is no</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787</a:t>
            </a:fld>
            <a:endParaRPr lang="en-US" dirty="0">
              <a:solidFill>
                <a:srgbClr val="000000"/>
              </a:solidFill>
            </a:endParaRPr>
          </a:p>
        </p:txBody>
      </p:sp>
    </p:spTree>
    <p:extLst>
      <p:ext uri="{BB962C8B-B14F-4D97-AF65-F5344CB8AC3E}">
        <p14:creationId xmlns:p14="http://schemas.microsoft.com/office/powerpoint/2010/main" val="2746532439"/>
      </p:ext>
    </p:extLst>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Factoring and TFNP</a:t>
            </a:r>
          </a:p>
        </p:txBody>
      </p:sp>
      <p:sp>
        <p:nvSpPr>
          <p:cNvPr id="3" name="Content Placeholder 2"/>
          <p:cNvSpPr>
            <a:spLocks noGrp="1"/>
          </p:cNvSpPr>
          <p:nvPr>
            <p:ph idx="1"/>
          </p:nvPr>
        </p:nvSpPr>
        <p:spPr/>
        <p:txBody>
          <a:bodyPr/>
          <a:lstStyle/>
          <a:p>
            <a:pPr>
              <a:buFont typeface="Arial"/>
              <a:buChar char="•"/>
            </a:pPr>
            <a:r>
              <a:rPr lang="en-US" sz="2800" b="1" dirty="0"/>
              <a:t>Prime Factoring as a functional problem is in TFNP, but is it in FP?</a:t>
            </a:r>
          </a:p>
          <a:p>
            <a:r>
              <a:rPr lang="en-US" sz="2800" b="1" dirty="0"/>
              <a:t>If TFNP in FP then TFNP = FP since FP contained in TFNP</a:t>
            </a:r>
          </a:p>
          <a:p>
            <a:r>
              <a:rPr lang="en-US" sz="2800" b="1" dirty="0"/>
              <a:t>If that is so, then carrying out Prime Factoring is in FP and its decision problem is in P</a:t>
            </a:r>
          </a:p>
          <a:p>
            <a:pPr lvl="1"/>
            <a:r>
              <a:rPr lang="en-US" sz="2400" b="1" dirty="0"/>
              <a:t>If this is so, we must fear for encryption, most of which depends on difficulty of finding factors of a large number</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788</a:t>
            </a:fld>
            <a:endParaRPr lang="en-US" dirty="0">
              <a:solidFill>
                <a:srgbClr val="000000"/>
              </a:solidFill>
            </a:endParaRPr>
          </a:p>
        </p:txBody>
      </p:sp>
    </p:spTree>
    <p:extLst>
      <p:ext uri="{BB962C8B-B14F-4D97-AF65-F5344CB8AC3E}">
        <p14:creationId xmlns:p14="http://schemas.microsoft.com/office/powerpoint/2010/main" val="4133585385"/>
      </p:ext>
    </p:extLst>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TFNP</a:t>
            </a:r>
          </a:p>
        </p:txBody>
      </p:sp>
      <p:sp>
        <p:nvSpPr>
          <p:cNvPr id="3" name="Content Placeholder 2"/>
          <p:cNvSpPr>
            <a:spLocks noGrp="1"/>
          </p:cNvSpPr>
          <p:nvPr>
            <p:ph idx="1"/>
          </p:nvPr>
        </p:nvSpPr>
        <p:spPr/>
        <p:txBody>
          <a:bodyPr/>
          <a:lstStyle/>
          <a:p>
            <a:r>
              <a:rPr lang="en-US" sz="2800" b="1" dirty="0"/>
              <a:t>There is no known recursive enumeration of TFNP but there is of FNP</a:t>
            </a:r>
          </a:p>
          <a:p>
            <a:pPr lvl="1"/>
            <a:r>
              <a:rPr lang="en-US" b="1" dirty="0"/>
              <a:t>This is similar to total versus partially recursive functions (analogies are everywhere)</a:t>
            </a:r>
          </a:p>
          <a:p>
            <a:r>
              <a:rPr lang="en-US" sz="2800" b="1" dirty="0"/>
              <a:t>It appears that TFNP does not have any complete problems!!!</a:t>
            </a:r>
          </a:p>
          <a:p>
            <a:pPr lvl="1"/>
            <a:r>
              <a:rPr lang="en-US" b="1" dirty="0"/>
              <a:t>But there are subclasses of TFNP that do have complete problems!!</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789</a:t>
            </a:fld>
            <a:endParaRPr lang="en-US">
              <a:solidFill>
                <a:srgbClr val="000000"/>
              </a:solidFill>
            </a:endParaRPr>
          </a:p>
        </p:txBody>
      </p:sp>
    </p:spTree>
    <p:extLst>
      <p:ext uri="{BB962C8B-B14F-4D97-AF65-F5344CB8AC3E}">
        <p14:creationId xmlns:p14="http://schemas.microsoft.com/office/powerpoint/2010/main" val="16153044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p:nvPr>
        </p:nvSpPr>
        <p:spPr/>
        <p:txBody>
          <a:bodyPr/>
          <a:lstStyle/>
          <a:p>
            <a:r>
              <a:rPr lang="en-US">
                <a:latin typeface="Arial" charset="0"/>
                <a:ea typeface="MS PGothic" charset="0"/>
              </a:rPr>
              <a:t>Convert to RE</a:t>
            </a:r>
          </a:p>
        </p:txBody>
      </p:sp>
      <p:sp>
        <p:nvSpPr>
          <p:cNvPr id="8294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1B02D3-043A-B441-AB36-5B3EA0E81D76}" type="datetime1">
              <a:rPr lang="en-US" smtClean="0"/>
              <a:t>4/7/19</a:t>
            </a:fld>
            <a:endParaRPr lang="en-US"/>
          </a:p>
        </p:txBody>
      </p:sp>
      <p:sp>
        <p:nvSpPr>
          <p:cNvPr id="8294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C9EE600-3451-A348-B467-43163F7B0DC9}" type="slidenum">
              <a:rPr lang="en-US"/>
              <a:pPr/>
              <a:t>79</a:t>
            </a:fld>
            <a:endParaRPr lang="en-US"/>
          </a:p>
        </p:txBody>
      </p:sp>
      <p:grpSp>
        <p:nvGrpSpPr>
          <p:cNvPr id="82950" name="Group 55"/>
          <p:cNvGrpSpPr>
            <a:grpSpLocks/>
          </p:cNvGrpSpPr>
          <p:nvPr/>
        </p:nvGrpSpPr>
        <p:grpSpPr bwMode="auto">
          <a:xfrm>
            <a:off x="609600" y="2514600"/>
            <a:ext cx="7772400" cy="2198688"/>
            <a:chOff x="609600" y="2514600"/>
            <a:chExt cx="7772400" cy="2198132"/>
          </a:xfrm>
        </p:grpSpPr>
        <p:sp>
          <p:nvSpPr>
            <p:cNvPr id="82951"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2"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3"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4"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2955"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2956"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2957"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2958" name="Straight Arrow Connector 15"/>
            <p:cNvCxnSpPr>
              <a:cxnSpLocks noChangeShapeType="1"/>
              <a:endCxn id="82951"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59" name="Curved Connector 20"/>
            <p:cNvCxnSpPr>
              <a:cxnSpLocks noChangeShapeType="1"/>
              <a:stCxn id="82951" idx="5"/>
              <a:endCxn id="82952"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0" name="Curved Connector 23"/>
            <p:cNvCxnSpPr>
              <a:cxnSpLocks noChangeShapeType="1"/>
              <a:stCxn id="82952" idx="1"/>
              <a:endCxn id="82951"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1" name="Curved Connector 29"/>
            <p:cNvCxnSpPr>
              <a:cxnSpLocks noChangeShapeType="1"/>
              <a:stCxn id="82952" idx="5"/>
              <a:endCxn id="82953"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2" name="Curved Connector 31"/>
            <p:cNvCxnSpPr>
              <a:cxnSpLocks noChangeShapeType="1"/>
              <a:stCxn id="82953" idx="1"/>
              <a:endCxn id="82952"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3" name="Shape 45"/>
            <p:cNvCxnSpPr>
              <a:cxnSpLocks noChangeShapeType="1"/>
              <a:stCxn id="82953" idx="0"/>
              <a:endCxn id="82953"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4"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965"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2966"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2967"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2968"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2969"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2970"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27" name="Footer Placeholder 4">
            <a:extLst>
              <a:ext uri="{FF2B5EF4-FFF2-40B4-BE49-F238E27FC236}">
                <a16:creationId xmlns:a16="http://schemas.microsoft.com/office/drawing/2014/main" id="{45A8567B-5477-264A-813B-D62426C76E5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4590981"/>
      </p:ext>
    </p:extLst>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Possible Analogy</a:t>
            </a:r>
          </a:p>
        </p:txBody>
      </p:sp>
      <p:sp>
        <p:nvSpPr>
          <p:cNvPr id="3" name="Content Placeholder 2"/>
          <p:cNvSpPr>
            <a:spLocks noGrp="1"/>
          </p:cNvSpPr>
          <p:nvPr>
            <p:ph idx="1"/>
          </p:nvPr>
        </p:nvSpPr>
        <p:spPr/>
        <p:txBody>
          <a:bodyPr/>
          <a:lstStyle/>
          <a:p>
            <a:r>
              <a:rPr lang="en-US" b="1" dirty="0"/>
              <a:t>Is P = (NP intersect Co-NP)? </a:t>
            </a:r>
          </a:p>
          <a:p>
            <a:r>
              <a:rPr lang="en-US" b="1" dirty="0"/>
              <a:t>Recall that REC = (RE intersect co-RE)</a:t>
            </a:r>
          </a:p>
          <a:p>
            <a:r>
              <a:rPr lang="en-US" b="1" dirty="0"/>
              <a:t>The analogous result may not hold here</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790</a:t>
            </a:fld>
            <a:endParaRPr lang="en-US">
              <a:solidFill>
                <a:srgbClr val="000000"/>
              </a:solidFill>
            </a:endParaRPr>
          </a:p>
        </p:txBody>
      </p:sp>
    </p:spTree>
    <p:extLst>
      <p:ext uri="{BB962C8B-B14F-4D97-AF65-F5344CB8AC3E}">
        <p14:creationId xmlns:p14="http://schemas.microsoft.com/office/powerpoint/2010/main" val="835066006"/>
      </p:ext>
    </p:extLst>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Turing </a:t>
            </a:r>
            <a:r>
              <a:rPr lang="en-US" dirty="0" err="1"/>
              <a:t>vs</a:t>
            </a:r>
            <a:r>
              <a:rPr lang="en-US" dirty="0"/>
              <a:t> m-1 Reductions</a:t>
            </a:r>
          </a:p>
        </p:txBody>
      </p:sp>
      <p:sp>
        <p:nvSpPr>
          <p:cNvPr id="3" name="Content Placeholder 2"/>
          <p:cNvSpPr>
            <a:spLocks noGrp="1"/>
          </p:cNvSpPr>
          <p:nvPr>
            <p:ph idx="1"/>
          </p:nvPr>
        </p:nvSpPr>
        <p:spPr/>
        <p:txBody>
          <a:bodyPr/>
          <a:lstStyle/>
          <a:p>
            <a:pPr marL="342900" lvl="1" indent="-342900">
              <a:buFontTx/>
              <a:buChar char="•"/>
            </a:pPr>
            <a:r>
              <a:rPr lang="en-US" sz="3200" b="1" dirty="0"/>
              <a:t>In effect, our normal polynomial reduction (≤p) is a many-one polynomial time reduction as it just asks and then accepts its oracle’s answer</a:t>
            </a:r>
          </a:p>
          <a:p>
            <a:pPr marL="342900" lvl="1" indent="-342900">
              <a:buFontTx/>
              <a:buChar char="•"/>
            </a:pPr>
            <a:r>
              <a:rPr lang="en-US" sz="3200" b="1" dirty="0"/>
              <a:t>In contrast, NP-Easy and NP-Equivalent employ a Turing machine polynomial time reduction (≤</a:t>
            </a:r>
            <a:r>
              <a:rPr lang="en-US" sz="3200" b="1" dirty="0" err="1"/>
              <a:t>pt</a:t>
            </a:r>
            <a:r>
              <a:rPr lang="en-US" sz="3200" b="1" dirty="0"/>
              <a:t>) that uses rather than mimics answers from its oracle</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791</a:t>
            </a:fld>
            <a:endParaRPr lang="en-US">
              <a:solidFill>
                <a:srgbClr val="000000"/>
              </a:solidFill>
            </a:endParaRPr>
          </a:p>
        </p:txBody>
      </p:sp>
    </p:spTree>
    <p:extLst>
      <p:ext uri="{BB962C8B-B14F-4D97-AF65-F5344CB8AC3E}">
        <p14:creationId xmlns:p14="http://schemas.microsoft.com/office/powerpoint/2010/main" val="677359168"/>
      </p:ext>
    </p:extLst>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itle 1"/>
          <p:cNvSpPr>
            <a:spLocks noGrp="1"/>
          </p:cNvSpPr>
          <p:nvPr>
            <p:ph type="ctrTitle"/>
          </p:nvPr>
        </p:nvSpPr>
        <p:spPr/>
        <p:txBody>
          <a:bodyPr/>
          <a:lstStyle/>
          <a:p>
            <a:r>
              <a:rPr lang="en-US" dirty="0">
                <a:ea typeface="ＭＳ Ｐゴシック" pitchFamily="-111" charset="-128"/>
                <a:cs typeface="ＭＳ Ｐゴシック" pitchFamily="-111" charset="-128"/>
              </a:rPr>
              <a:t>More Examples of NP Complete Problems</a:t>
            </a:r>
          </a:p>
        </p:txBody>
      </p:sp>
      <p:sp>
        <p:nvSpPr>
          <p:cNvPr id="678915" name="Subtitle 2"/>
          <p:cNvSpPr>
            <a:spLocks noGrp="1"/>
          </p:cNvSpPr>
          <p:nvPr>
            <p:ph type="subTitle" idx="1"/>
          </p:nvPr>
        </p:nvSpPr>
        <p:spPr/>
        <p:txBody>
          <a:bodyPr/>
          <a:lstStyle/>
          <a:p>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83650404"/>
      </p:ext>
    </p:extLst>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TipOver</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793</a:t>
            </a:fld>
            <a:endParaRPr lang="en-US">
              <a:solidFill>
                <a:srgbClr val="000000"/>
              </a:solidFill>
            </a:endParaRPr>
          </a:p>
        </p:txBody>
      </p:sp>
      <p:pic>
        <p:nvPicPr>
          <p:cNvPr id="900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108445"/>
            <a:ext cx="6781800" cy="4589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143833"/>
      </p:ext>
    </p:extLst>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Game</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794</a:t>
            </a:fld>
            <a:endParaRPr lang="en-US">
              <a:solidFill>
                <a:srgbClr val="000000"/>
              </a:solidFill>
            </a:endParaRPr>
          </a:p>
        </p:txBody>
      </p:sp>
      <p:pic>
        <p:nvPicPr>
          <p:cNvPr id="901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90650"/>
            <a:ext cx="7620000" cy="407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457200" y="5410200"/>
            <a:ext cx="8229600" cy="830997"/>
          </a:xfrm>
          <a:prstGeom prst="rect">
            <a:avLst/>
          </a:prstGeom>
          <a:noFill/>
        </p:spPr>
        <p:txBody>
          <a:bodyPr wrap="square" rtlCol="0">
            <a:spAutoFit/>
          </a:bodyPr>
          <a:lstStyle/>
          <a:p>
            <a:pPr algn="ctr"/>
            <a:r>
              <a:rPr lang="en-US" b="1" dirty="0">
                <a:solidFill>
                  <a:srgbClr val="CC9900"/>
                </a:solidFill>
              </a:rPr>
              <a:t>Numbers are height of crate stack;</a:t>
            </a:r>
          </a:p>
          <a:p>
            <a:pPr algn="ctr"/>
            <a:r>
              <a:rPr lang="en-US" b="1" dirty="0">
                <a:solidFill>
                  <a:srgbClr val="CC9900"/>
                </a:solidFill>
              </a:rPr>
              <a:t>If could get 4 high out of way we can attain goal</a:t>
            </a:r>
          </a:p>
        </p:txBody>
      </p:sp>
    </p:spTree>
    <p:extLst>
      <p:ext uri="{BB962C8B-B14F-4D97-AF65-F5344CB8AC3E}">
        <p14:creationId xmlns:p14="http://schemas.microsoft.com/office/powerpoint/2010/main" val="2728864361"/>
      </p:ext>
    </p:extLst>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Problematic OR Gadget</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795</a:t>
            </a:fld>
            <a:endParaRPr lang="en-US">
              <a:solidFill>
                <a:srgbClr val="000000"/>
              </a:solidFill>
            </a:endParaRPr>
          </a:p>
        </p:txBody>
      </p:sp>
      <p:pic>
        <p:nvPicPr>
          <p:cNvPr id="902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690813"/>
            <a:ext cx="4284528" cy="2338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2133600" y="5192889"/>
            <a:ext cx="4724400" cy="461665"/>
          </a:xfrm>
          <a:prstGeom prst="rect">
            <a:avLst/>
          </a:prstGeom>
          <a:noFill/>
        </p:spPr>
        <p:txBody>
          <a:bodyPr wrap="square" rtlCol="0">
            <a:spAutoFit/>
          </a:bodyPr>
          <a:lstStyle/>
          <a:p>
            <a:r>
              <a:rPr lang="en-US" b="1" dirty="0">
                <a:solidFill>
                  <a:srgbClr val="CC9900"/>
                </a:solidFill>
              </a:rPr>
              <a:t>Can go out where did not enter</a:t>
            </a:r>
          </a:p>
        </p:txBody>
      </p:sp>
    </p:spTree>
    <p:extLst>
      <p:ext uri="{BB962C8B-B14F-4D97-AF65-F5344CB8AC3E}">
        <p14:creationId xmlns:p14="http://schemas.microsoft.com/office/powerpoint/2010/main" val="3377975022"/>
      </p:ext>
    </p:extLst>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gadget</a:t>
            </a:r>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4/7/19</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a:solidFill>
                  <a:srgbClr val="000000"/>
                </a:solidFill>
              </a:rPr>
              <a:t>© UCF EECS</a:t>
            </a: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796</a:t>
            </a:fld>
            <a:endParaRPr lang="en-US">
              <a:solidFill>
                <a:srgbClr val="000000"/>
              </a:solidFill>
            </a:endParaRPr>
          </a:p>
        </p:txBody>
      </p:sp>
      <p:pic>
        <p:nvPicPr>
          <p:cNvPr id="903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819401"/>
            <a:ext cx="7971724" cy="995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838200" y="3962400"/>
            <a:ext cx="8077200" cy="1200329"/>
          </a:xfrm>
          <a:prstGeom prst="rect">
            <a:avLst/>
          </a:prstGeom>
          <a:noFill/>
        </p:spPr>
        <p:txBody>
          <a:bodyPr wrap="square" rtlCol="0">
            <a:spAutoFit/>
          </a:bodyPr>
          <a:lstStyle/>
          <a:p>
            <a:r>
              <a:rPr lang="en-US" b="1" dirty="0">
                <a:solidFill>
                  <a:srgbClr val="CC9900"/>
                </a:solidFill>
              </a:rPr>
              <a:t>Single stack is two high; </a:t>
            </a:r>
          </a:p>
          <a:p>
            <a:r>
              <a:rPr lang="en-US" b="1" dirty="0">
                <a:solidFill>
                  <a:srgbClr val="CC9900"/>
                </a:solidFill>
              </a:rPr>
              <a:t>tipped over stack is one high, two long; </a:t>
            </a:r>
          </a:p>
          <a:p>
            <a:r>
              <a:rPr lang="en-US" b="1" dirty="0">
                <a:solidFill>
                  <a:srgbClr val="CC9900"/>
                </a:solidFill>
              </a:rPr>
              <a:t>red square is location of person travelling the towers</a:t>
            </a:r>
          </a:p>
        </p:txBody>
      </p:sp>
    </p:spTree>
    <p:extLst>
      <p:ext uri="{BB962C8B-B14F-4D97-AF65-F5344CB8AC3E}">
        <p14:creationId xmlns:p14="http://schemas.microsoft.com/office/powerpoint/2010/main" val="614087638"/>
      </p:ext>
    </p:extLst>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directional Or gadget</a:t>
            </a:r>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4/7/19</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a:solidFill>
                  <a:srgbClr val="000000"/>
                </a:solidFill>
              </a:rPr>
              <a:t>© UCF EECS</a:t>
            </a: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797</a:t>
            </a:fld>
            <a:endParaRPr lang="en-US">
              <a:solidFill>
                <a:srgbClr val="000000"/>
              </a:solidFill>
            </a:endParaRPr>
          </a:p>
        </p:txBody>
      </p:sp>
      <p:pic>
        <p:nvPicPr>
          <p:cNvPr id="904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432600"/>
            <a:ext cx="7162800" cy="458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557573"/>
      </p:ext>
    </p:extLst>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Gadget</a:t>
            </a:r>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4/7/19</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a:solidFill>
                  <a:srgbClr val="000000"/>
                </a:solidFill>
              </a:rPr>
              <a:t>© UCF EECS</a:t>
            </a: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798</a:t>
            </a:fld>
            <a:endParaRPr lang="en-US">
              <a:solidFill>
                <a:srgbClr val="000000"/>
              </a:solidFill>
            </a:endParaRPr>
          </a:p>
        </p:txBody>
      </p:sp>
      <p:pic>
        <p:nvPicPr>
          <p:cNvPr id="905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411336"/>
            <a:ext cx="4267200" cy="262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7" y="4191000"/>
            <a:ext cx="9056743"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819400" y="3886200"/>
            <a:ext cx="2895599" cy="461665"/>
          </a:xfrm>
          <a:prstGeom prst="rect">
            <a:avLst/>
          </a:prstGeom>
          <a:noFill/>
        </p:spPr>
        <p:txBody>
          <a:bodyPr wrap="square" rtlCol="0">
            <a:spAutoFit/>
          </a:bodyPr>
          <a:lstStyle/>
          <a:p>
            <a:r>
              <a:rPr lang="en-US" b="1" dirty="0">
                <a:solidFill>
                  <a:srgbClr val="CC9900"/>
                </a:solidFill>
              </a:rPr>
              <a:t>How AND Works</a:t>
            </a:r>
          </a:p>
        </p:txBody>
      </p:sp>
    </p:spTree>
    <p:extLst>
      <p:ext uri="{BB962C8B-B14F-4D97-AF65-F5344CB8AC3E}">
        <p14:creationId xmlns:p14="http://schemas.microsoft.com/office/powerpoint/2010/main" val="4097744393"/>
      </p:ext>
    </p:extLst>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Select Gadget</a:t>
            </a:r>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4/7/19</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a:solidFill>
                  <a:srgbClr val="000000"/>
                </a:solidFill>
              </a:rPr>
              <a:t>© UCF EECS</a:t>
            </a: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799</a:t>
            </a:fld>
            <a:endParaRPr lang="en-US">
              <a:solidFill>
                <a:srgbClr val="000000"/>
              </a:solidFill>
            </a:endParaRPr>
          </a:p>
        </p:txBody>
      </p:sp>
      <p:pic>
        <p:nvPicPr>
          <p:cNvPr id="907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563" y="1676400"/>
            <a:ext cx="8624637"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14563" y="5181600"/>
            <a:ext cx="8624637" cy="830997"/>
          </a:xfrm>
          <a:prstGeom prst="rect">
            <a:avLst/>
          </a:prstGeom>
          <a:noFill/>
        </p:spPr>
        <p:txBody>
          <a:bodyPr wrap="square" rtlCol="0">
            <a:spAutoFit/>
          </a:bodyPr>
          <a:lstStyle/>
          <a:p>
            <a:pPr algn="ctr"/>
            <a:r>
              <a:rPr lang="en-US" b="1" dirty="0">
                <a:solidFill>
                  <a:srgbClr val="CC9900"/>
                </a:solidFill>
              </a:rPr>
              <a:t>Tip A left to set x true; right to set x false</a:t>
            </a:r>
          </a:p>
          <a:p>
            <a:pPr algn="ctr"/>
            <a:r>
              <a:rPr lang="en-US" b="1" dirty="0">
                <a:solidFill>
                  <a:srgbClr val="CC9900"/>
                </a:solidFill>
              </a:rPr>
              <a:t>Can build bridge to go back but never to change choice</a:t>
            </a:r>
          </a:p>
        </p:txBody>
      </p:sp>
    </p:spTree>
    <p:extLst>
      <p:ext uri="{BB962C8B-B14F-4D97-AF65-F5344CB8AC3E}">
        <p14:creationId xmlns:p14="http://schemas.microsoft.com/office/powerpoint/2010/main" val="297488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dt" sz="quarter" idx="10"/>
          </p:nvPr>
        </p:nvSpPr>
        <p:spPr>
          <a:noFill/>
        </p:spPr>
        <p:txBody>
          <a:bodyPr/>
          <a:lstStyle/>
          <a:p>
            <a:fld id="{A615BBF6-744D-7648-B8E8-9B08151F45E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3789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892" name="Slide Number Placeholder 3"/>
          <p:cNvSpPr>
            <a:spLocks noGrp="1"/>
          </p:cNvSpPr>
          <p:nvPr>
            <p:ph type="sldNum" sz="quarter" idx="12"/>
          </p:nvPr>
        </p:nvSpPr>
        <p:spPr>
          <a:noFill/>
        </p:spPr>
        <p:txBody>
          <a:bodyPr/>
          <a:lstStyle/>
          <a:p>
            <a:fld id="{1DB02C24-AC7F-4847-8C16-3C2603F68392}" type="slidenum">
              <a:rPr lang="en-US">
                <a:latin typeface="Arial" pitchFamily="-111" charset="0"/>
                <a:ea typeface="ＭＳ Ｐゴシック" pitchFamily="-111" charset="-128"/>
                <a:cs typeface="ＭＳ Ｐゴシック" pitchFamily="-111" charset="-128"/>
              </a:rPr>
              <a:pPr/>
              <a:t>8</a:t>
            </a:fld>
            <a:endParaRPr lang="en-US">
              <a:latin typeface="Arial" pitchFamily="-111" charset="0"/>
              <a:ea typeface="ＭＳ Ｐゴシック" pitchFamily="-111" charset="-128"/>
              <a:cs typeface="ＭＳ Ｐゴシック" pitchFamily="-111" charset="-128"/>
            </a:endParaRPr>
          </a:p>
        </p:txBody>
      </p:sp>
      <p:sp>
        <p:nvSpPr>
          <p:cNvPr id="37893"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Important Dates</a:t>
            </a:r>
          </a:p>
        </p:txBody>
      </p:sp>
      <p:sp>
        <p:nvSpPr>
          <p:cNvPr id="37894" name="Rectangle 3"/>
          <p:cNvSpPr>
            <a:spLocks noGrp="1" noChangeArrowheads="1"/>
          </p:cNvSpPr>
          <p:nvPr>
            <p:ph type="body" idx="4294967295"/>
          </p:nvPr>
        </p:nvSpPr>
        <p:spPr/>
        <p:txBody>
          <a:bodyPr/>
          <a:lstStyle/>
          <a:p>
            <a:pPr lvl="0"/>
            <a:r>
              <a:rPr lang="en-US" sz="3000" dirty="0"/>
              <a:t>Midterm – Tues., March 5 (tentative)</a:t>
            </a:r>
          </a:p>
          <a:p>
            <a:pPr lvl="0"/>
            <a:r>
              <a:rPr lang="en-US" sz="3000" dirty="0"/>
              <a:t>Spring Break – March11-16</a:t>
            </a:r>
          </a:p>
          <a:p>
            <a:pPr lvl="0"/>
            <a:r>
              <a:rPr lang="en-US" sz="3000" dirty="0"/>
              <a:t>Withdraw Deadline – Wednesday, March 20</a:t>
            </a:r>
          </a:p>
          <a:p>
            <a:pPr lvl="0"/>
            <a:r>
              <a:rPr lang="en-US" sz="3000" dirty="0"/>
              <a:t>Final – Tues., April 30, 1:00PM–3:50PM</a:t>
            </a:r>
          </a:p>
        </p:txBody>
      </p:sp>
      <p:sp>
        <p:nvSpPr>
          <p:cNvPr id="3789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47C99371-EB5F-A347-B52D-A6B890645F5C}" type="slidenum">
              <a:rPr lang="en-US" sz="1400"/>
              <a:pPr algn="r"/>
              <a:t>8</a:t>
            </a:fld>
            <a:endParaRPr lang="en-US" sz="1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Title 6"/>
          <p:cNvGrpSpPr>
            <a:grpSpLocks noGrp="1"/>
          </p:cNvGrpSpPr>
          <p:nvPr/>
        </p:nvGrpSpPr>
        <p:grpSpPr bwMode="auto">
          <a:xfrm>
            <a:off x="457200" y="152400"/>
            <a:ext cx="8229600" cy="1265238"/>
            <a:chOff x="609600" y="2279521"/>
            <a:chExt cx="7772400" cy="2433211"/>
          </a:xfrm>
        </p:grpSpPr>
        <p:sp>
          <p:nvSpPr>
            <p:cNvPr id="83975" name="Oval 7"/>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6"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7"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8"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3979"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3980"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3981"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3982" name="Straight Arrow Connector 14"/>
            <p:cNvCxnSpPr>
              <a:cxnSpLocks noChangeShapeType="1"/>
              <a:endCxn id="83975"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3" name="Curved Connector 15"/>
            <p:cNvCxnSpPr>
              <a:cxnSpLocks noChangeShapeType="1"/>
              <a:stCxn id="83975" idx="5"/>
              <a:endCxn id="83976"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4" name="Curved Connector 16"/>
            <p:cNvCxnSpPr>
              <a:cxnSpLocks noChangeShapeType="1"/>
              <a:stCxn id="83976" idx="1"/>
              <a:endCxn id="83975"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5" name="Curved Connector 17"/>
            <p:cNvCxnSpPr>
              <a:cxnSpLocks noChangeShapeType="1"/>
              <a:stCxn id="83976" idx="5"/>
              <a:endCxn id="83977"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6" name="Curved Connector 18"/>
            <p:cNvCxnSpPr>
              <a:cxnSpLocks noChangeShapeType="1"/>
              <a:stCxn id="83977" idx="1"/>
              <a:endCxn id="83976"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7" name="Shape 19"/>
            <p:cNvCxnSpPr>
              <a:cxnSpLocks noChangeShapeType="1"/>
              <a:stCxn id="83977" idx="0"/>
              <a:endCxn id="83977"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8" name="Shape 20"/>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3989" name="TextBox 21"/>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3990" name="TextBox 22"/>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3991" name="TextBox 23"/>
            <p:cNvSpPr txBox="1">
              <a:spLocks noChangeArrowheads="1"/>
            </p:cNvSpPr>
            <p:nvPr/>
          </p:nvSpPr>
          <p:spPr bwMode="auto">
            <a:xfrm>
              <a:off x="6096000" y="227952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3992" name="TextBox 24"/>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3993" name="TextBox 25"/>
            <p:cNvSpPr txBox="1">
              <a:spLocks noChangeArrowheads="1"/>
            </p:cNvSpPr>
            <p:nvPr/>
          </p:nvSpPr>
          <p:spPr bwMode="auto">
            <a:xfrm>
              <a:off x="2895600" y="227952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3994" name="TextBox 26"/>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3971" name="Content Placeholder 2"/>
          <p:cNvSpPr>
            <a:spLocks noGrp="1"/>
          </p:cNvSpPr>
          <p:nvPr>
            <p:ph idx="1"/>
          </p:nvPr>
        </p:nvSpPr>
        <p:spPr/>
        <p:txBody>
          <a:bodyPr/>
          <a:lstStyle/>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12</a:t>
            </a:r>
            <a:r>
              <a:rPr lang="en-US" sz="1800" baseline="30000" dirty="0">
                <a:solidFill>
                  <a:srgbClr val="FF0000"/>
                </a:solidFill>
                <a:latin typeface="Arial" charset="0"/>
                <a:ea typeface="MS PGothic" charset="0"/>
              </a:rPr>
              <a:t>0</a:t>
            </a:r>
            <a:r>
              <a:rPr lang="en-US" sz="1800" dirty="0">
                <a:solidFill>
                  <a:srgbClr val="FF0000"/>
                </a:solidFill>
                <a:latin typeface="Arial" charset="0"/>
                <a:ea typeface="MS PGothic" charset="0"/>
              </a:rPr>
              <a:t>= 0</a:t>
            </a:r>
            <a:r>
              <a:rPr lang="en-US" sz="1800" dirty="0">
                <a:latin typeface="Arial" charset="0"/>
                <a:ea typeface="MS PGothic" charset="0"/>
              </a:rPr>
              <a:t>		 	R</a:t>
            </a:r>
            <a:r>
              <a:rPr lang="en-US" sz="1800" baseline="-25000" dirty="0">
                <a:latin typeface="Arial" charset="0"/>
                <a:ea typeface="MS PGothic" charset="0"/>
              </a:rPr>
              <a:t>13</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t>
            </a:r>
            <a:endParaRPr lang="en-US" sz="1800" dirty="0">
              <a:latin typeface="Arial" charset="0"/>
              <a:ea typeface="MS PGothic" charset="0"/>
            </a:endParaRPr>
          </a:p>
          <a:p>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21</a:t>
            </a:r>
            <a:r>
              <a:rPr lang="en-US" sz="1800" baseline="30000" dirty="0">
                <a:solidFill>
                  <a:srgbClr val="FF0000"/>
                </a:solidFill>
                <a:latin typeface="Arial" charset="0"/>
                <a:ea typeface="MS PGothic" charset="0"/>
              </a:rPr>
              <a:t>0</a:t>
            </a:r>
            <a:r>
              <a:rPr lang="en-US" sz="1800" dirty="0">
                <a:solidFill>
                  <a:srgbClr val="FF0000"/>
                </a:solidFill>
                <a:latin typeface="Arial" charset="0"/>
                <a:ea typeface="MS PGothic" charset="0"/>
              </a:rPr>
              <a:t>= 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22</a:t>
            </a:r>
            <a:r>
              <a:rPr lang="en-US" sz="1800" baseline="30000" dirty="0">
                <a:solidFill>
                  <a:srgbClr val="FF0000"/>
                </a:solidFill>
                <a:latin typeface="Arial" charset="0"/>
                <a:ea typeface="MS PGothic" charset="0"/>
              </a:rPr>
              <a:t>0</a:t>
            </a:r>
            <a:r>
              <a:rPr lang="en-US" sz="1800" dirty="0">
                <a:solidFill>
                  <a:srgbClr val="FF0000"/>
                </a:solidFill>
                <a:latin typeface="Arial" charset="0"/>
                <a:ea typeface="MS PGothic" charset="0"/>
              </a:rPr>
              <a:t>= </a:t>
            </a:r>
            <a:r>
              <a:rPr lang="en-US" sz="1800" dirty="0">
                <a:solidFill>
                  <a:srgbClr val="FF0000"/>
                </a:solidFill>
                <a:latin typeface="Arial" charset="0"/>
                <a:ea typeface="MS PGothic" charset="0"/>
                <a:sym typeface="Symbol" charset="0"/>
              </a:rPr>
              <a:t> + </a:t>
            </a:r>
            <a:r>
              <a:rPr lang="en-US" sz="1800" dirty="0">
                <a:solidFill>
                  <a:srgbClr val="FF0000"/>
                </a:solidFill>
                <a:latin typeface="Arial" charset="0"/>
                <a:ea typeface="MS PGothic" charset="0"/>
              </a:rPr>
              <a:t>1</a:t>
            </a:r>
            <a:r>
              <a:rPr lang="en-US" sz="1800" dirty="0">
                <a:latin typeface="Arial" charset="0"/>
                <a:ea typeface="MS PGothic" charset="0"/>
              </a:rPr>
              <a:t>		R</a:t>
            </a:r>
            <a:r>
              <a:rPr lang="en-US" sz="1800" baseline="-25000" dirty="0">
                <a:latin typeface="Arial" charset="0"/>
                <a:ea typeface="MS PGothic" charset="0"/>
              </a:rPr>
              <a:t>23</a:t>
            </a:r>
            <a:r>
              <a:rPr lang="en-US" sz="1800" baseline="30000" dirty="0">
                <a:latin typeface="Arial" charset="0"/>
                <a:ea typeface="MS PGothic" charset="0"/>
              </a:rPr>
              <a:t>0</a:t>
            </a:r>
            <a:r>
              <a:rPr lang="en-US" sz="1800" dirty="0">
                <a:latin typeface="Arial" charset="0"/>
                <a:ea typeface="MS PGothic" charset="0"/>
              </a:rPr>
              <a:t>= 0 + 1</a:t>
            </a:r>
          </a:p>
          <a:p>
            <a:pPr>
              <a:spcAft>
                <a:spcPts val="600"/>
              </a:spcAft>
            </a:pPr>
            <a:r>
              <a:rPr lang="en-US" sz="1800" dirty="0">
                <a:latin typeface="Arial" charset="0"/>
                <a:ea typeface="MS PGothic" charset="0"/>
              </a:rPr>
              <a:t>R</a:t>
            </a:r>
            <a:r>
              <a:rPr lang="en-US" sz="1800" baseline="-25000" dirty="0">
                <a:latin typeface="Arial" charset="0"/>
                <a:ea typeface="MS PGothic" charset="0"/>
              </a:rPr>
              <a:t>31</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		R</a:t>
            </a:r>
            <a:r>
              <a:rPr lang="en-US" sz="1800" baseline="-25000" dirty="0">
                <a:latin typeface="Arial" charset="0"/>
                <a:ea typeface="MS PGothic" charset="0"/>
              </a:rPr>
              <a:t>32</a:t>
            </a:r>
            <a:r>
              <a:rPr lang="en-US" sz="1800" baseline="30000" dirty="0">
                <a:latin typeface="Arial" charset="0"/>
                <a:ea typeface="MS PGothic" charset="0"/>
              </a:rPr>
              <a:t>0</a:t>
            </a:r>
            <a:r>
              <a:rPr lang="en-US" sz="1800" dirty="0">
                <a:latin typeface="Arial" charset="0"/>
                <a:ea typeface="MS PGothic" charset="0"/>
              </a:rPr>
              <a:t>= 1			R</a:t>
            </a:r>
            <a:r>
              <a:rPr lang="en-US" sz="1800" baseline="-25000" dirty="0">
                <a:latin typeface="Arial" charset="0"/>
                <a:ea typeface="MS PGothic" charset="0"/>
              </a:rPr>
              <a:t>33</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+ 1</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12</a:t>
            </a:r>
            <a:r>
              <a:rPr lang="en-US" sz="1800" baseline="30000" dirty="0">
                <a:solidFill>
                  <a:srgbClr val="FF0000"/>
                </a:solidFill>
                <a:latin typeface="Arial" charset="0"/>
                <a:ea typeface="MS PGothic" charset="0"/>
              </a:rPr>
              <a:t>1</a:t>
            </a:r>
            <a:r>
              <a:rPr lang="en-US" sz="1800" dirty="0">
                <a:solidFill>
                  <a:srgbClr val="FF0000"/>
                </a:solidFill>
                <a:latin typeface="Arial" charset="0"/>
                <a:ea typeface="MS PGothic" charset="0"/>
              </a:rPr>
              <a:t>= 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13</a:t>
            </a:r>
            <a:r>
              <a:rPr lang="en-US" sz="1800" baseline="30000" dirty="0">
                <a:solidFill>
                  <a:srgbClr val="FF0000"/>
                </a:solidFill>
                <a:latin typeface="Arial" charset="0"/>
                <a:ea typeface="MS PGothic" charset="0"/>
              </a:rPr>
              <a:t>1</a:t>
            </a:r>
            <a:r>
              <a:rPr lang="en-US" sz="1800" dirty="0">
                <a:solidFill>
                  <a:srgbClr val="FF0000"/>
                </a:solidFill>
                <a:latin typeface="Arial" charset="0"/>
                <a:ea typeface="MS PGothic" charset="0"/>
              </a:rPr>
              <a:t>= </a:t>
            </a:r>
            <a:r>
              <a:rPr lang="en-US" sz="1800" dirty="0">
                <a:solidFill>
                  <a:srgbClr val="FF0000"/>
                </a:solidFill>
                <a:latin typeface="Arial" charset="0"/>
                <a:ea typeface="MS PGothic" charset="0"/>
                <a:sym typeface="Symbol" charset="0"/>
              </a:rPr>
              <a:t></a:t>
            </a:r>
            <a:endParaRPr lang="en-US" sz="1800" dirty="0">
              <a:solidFill>
                <a:srgbClr val="FF0000"/>
              </a:solidFill>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21</a:t>
            </a:r>
            <a:r>
              <a:rPr lang="en-US" sz="1800" baseline="30000" dirty="0">
                <a:latin typeface="Arial" charset="0"/>
                <a:ea typeface="MS PGothic" charset="0"/>
              </a:rPr>
              <a:t>1</a:t>
            </a:r>
            <a:r>
              <a:rPr lang="en-US" sz="1800" dirty="0">
                <a:latin typeface="Arial" charset="0"/>
                <a:ea typeface="MS PGothic" charset="0"/>
              </a:rPr>
              <a:t>= 0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22</a:t>
            </a:r>
            <a:r>
              <a:rPr lang="en-US" sz="1800" baseline="30000" dirty="0">
                <a:solidFill>
                  <a:srgbClr val="FF0000"/>
                </a:solidFill>
                <a:latin typeface="Arial" charset="0"/>
                <a:ea typeface="MS PGothic" charset="0"/>
              </a:rPr>
              <a:t>1</a:t>
            </a:r>
            <a:r>
              <a:rPr lang="en-US" sz="1800" dirty="0">
                <a:solidFill>
                  <a:srgbClr val="FF0000"/>
                </a:solidFill>
                <a:latin typeface="Arial" charset="0"/>
                <a:ea typeface="MS PGothic" charset="0"/>
              </a:rPr>
              <a:t>= </a:t>
            </a:r>
            <a:r>
              <a:rPr lang="en-US" sz="1800" dirty="0">
                <a:solidFill>
                  <a:srgbClr val="FF0000"/>
                </a:solidFill>
                <a:latin typeface="Arial" charset="0"/>
                <a:ea typeface="MS PGothic" charset="0"/>
                <a:sym typeface="Symbol" charset="0"/>
              </a:rPr>
              <a:t> + </a:t>
            </a:r>
            <a:r>
              <a:rPr lang="en-US" sz="1800" dirty="0">
                <a:solidFill>
                  <a:srgbClr val="FF0000"/>
                </a:solidFill>
                <a:latin typeface="Arial" charset="0"/>
                <a:ea typeface="MS PGothic" charset="0"/>
              </a:rPr>
              <a:t>1 + 00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23</a:t>
            </a:r>
            <a:r>
              <a:rPr lang="en-US" sz="1800" baseline="30000" dirty="0">
                <a:solidFill>
                  <a:srgbClr val="FF0000"/>
                </a:solidFill>
                <a:latin typeface="Arial" charset="0"/>
                <a:ea typeface="MS PGothic" charset="0"/>
              </a:rPr>
              <a:t>1</a:t>
            </a:r>
            <a:r>
              <a:rPr lang="en-US" sz="1800" dirty="0">
                <a:solidFill>
                  <a:srgbClr val="FF0000"/>
                </a:solidFill>
                <a:latin typeface="Arial" charset="0"/>
                <a:ea typeface="MS PGothic" charset="0"/>
              </a:rPr>
              <a:t>= 0 + 1</a:t>
            </a:r>
          </a:p>
          <a:p>
            <a:pPr>
              <a:spcAft>
                <a:spcPts val="600"/>
              </a:spcAft>
            </a:pPr>
            <a:r>
              <a:rPr lang="en-US" sz="1800" dirty="0">
                <a:latin typeface="Arial" charset="0"/>
                <a:ea typeface="MS PGothic" charset="0"/>
              </a:rPr>
              <a:t>R</a:t>
            </a:r>
            <a:r>
              <a:rPr lang="en-US" sz="1800" baseline="-25000" dirty="0">
                <a:latin typeface="Arial" charset="0"/>
                <a:ea typeface="MS PGothic" charset="0"/>
              </a:rPr>
              <a:t>31</a:t>
            </a:r>
            <a:r>
              <a:rPr lang="en-US" sz="1800" baseline="30000" dirty="0">
                <a:latin typeface="Arial" charset="0"/>
                <a:ea typeface="MS PGothic" charset="0"/>
              </a:rPr>
              <a:t>1</a:t>
            </a:r>
            <a:r>
              <a:rPr lang="en-US" sz="1800" dirty="0">
                <a:latin typeface="Arial" charset="0"/>
                <a:ea typeface="MS PGothic" charset="0"/>
              </a:rPr>
              <a:t> = </a:t>
            </a:r>
            <a:r>
              <a:rPr lang="en-US" sz="1800" dirty="0">
                <a:latin typeface="Arial" charset="0"/>
                <a:ea typeface="MS PGothic" charset="0"/>
                <a:sym typeface="Symbol" charset="0"/>
              </a:rPr>
              <a:t> </a:t>
            </a:r>
            <a:r>
              <a:rPr lang="en-US" sz="1800" dirty="0">
                <a:latin typeface="Arial" charset="0"/>
                <a:ea typeface="MS PGothic" charset="0"/>
              </a:rPr>
              <a:t>		R</a:t>
            </a:r>
            <a:r>
              <a:rPr lang="en-US" sz="1800" baseline="-25000" dirty="0">
                <a:latin typeface="Arial" charset="0"/>
                <a:ea typeface="MS PGothic" charset="0"/>
              </a:rPr>
              <a:t>32</a:t>
            </a:r>
            <a:r>
              <a:rPr lang="en-US" sz="1800" baseline="30000" dirty="0">
                <a:latin typeface="Arial" charset="0"/>
                <a:ea typeface="MS PGothic" charset="0"/>
              </a:rPr>
              <a:t>1</a:t>
            </a:r>
            <a:r>
              <a:rPr lang="en-US" sz="1800" dirty="0">
                <a:latin typeface="Arial" charset="0"/>
                <a:ea typeface="MS PGothic" charset="0"/>
              </a:rPr>
              <a:t>= 1			R</a:t>
            </a:r>
            <a:r>
              <a:rPr lang="en-US" sz="1800" baseline="-25000" dirty="0">
                <a:latin typeface="Arial" charset="0"/>
                <a:ea typeface="MS PGothic" charset="0"/>
              </a:rPr>
              <a:t>33</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 + 1</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2</a:t>
            </a:r>
            <a:r>
              <a:rPr lang="en-US" sz="1800" dirty="0">
                <a:latin typeface="Arial" charset="0"/>
                <a:ea typeface="MS PGothic" charset="0"/>
              </a:rPr>
              <a:t>= </a:t>
            </a:r>
            <a:r>
              <a:rPr lang="en-US" sz="1800" dirty="0">
                <a:latin typeface="Arial" charset="0"/>
                <a:ea typeface="MS PGothic" charset="0"/>
                <a:sym typeface="Symbol" charset="0"/>
              </a:rPr>
              <a:t> + 0(1+00)*0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12</a:t>
            </a:r>
            <a:r>
              <a:rPr lang="en-US" sz="1800" baseline="30000" dirty="0">
                <a:solidFill>
                  <a:srgbClr val="FF0000"/>
                </a:solidFill>
                <a:latin typeface="Arial" charset="0"/>
                <a:ea typeface="MS PGothic" charset="0"/>
              </a:rPr>
              <a:t>2</a:t>
            </a:r>
            <a:r>
              <a:rPr lang="en-US" sz="1800" dirty="0">
                <a:solidFill>
                  <a:srgbClr val="FF0000"/>
                </a:solidFill>
                <a:latin typeface="Arial" charset="0"/>
                <a:ea typeface="MS PGothic" charset="0"/>
              </a:rPr>
              <a:t>=</a:t>
            </a:r>
            <a:r>
              <a:rPr lang="en-US" sz="1800" dirty="0">
                <a:solidFill>
                  <a:srgbClr val="FF0000"/>
                </a:solidFill>
                <a:latin typeface="Arial" charset="0"/>
                <a:ea typeface="MS PGothic" charset="0"/>
                <a:sym typeface="Symbol" charset="0"/>
              </a:rPr>
              <a:t> 0(1+00)*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13</a:t>
            </a:r>
            <a:r>
              <a:rPr lang="en-US" sz="1800" baseline="30000" dirty="0">
                <a:solidFill>
                  <a:srgbClr val="FF0000"/>
                </a:solidFill>
                <a:latin typeface="Arial" charset="0"/>
                <a:ea typeface="MS PGothic" charset="0"/>
              </a:rPr>
              <a:t>2</a:t>
            </a:r>
            <a:r>
              <a:rPr lang="en-US" sz="1800" dirty="0">
                <a:solidFill>
                  <a:srgbClr val="FF0000"/>
                </a:solidFill>
                <a:latin typeface="Arial" charset="0"/>
                <a:ea typeface="MS PGothic" charset="0"/>
              </a:rPr>
              <a:t>= 0(1+00)*(0+1)</a:t>
            </a:r>
          </a:p>
          <a:p>
            <a:r>
              <a:rPr lang="en-US" sz="1800" dirty="0">
                <a:latin typeface="Arial" charset="0"/>
                <a:ea typeface="MS PGothic" charset="0"/>
              </a:rPr>
              <a:t>R</a:t>
            </a:r>
            <a:r>
              <a:rPr lang="en-US" sz="1800" baseline="-25000" dirty="0">
                <a:latin typeface="Arial" charset="0"/>
                <a:ea typeface="MS PGothic" charset="0"/>
              </a:rPr>
              <a:t>21</a:t>
            </a:r>
            <a:r>
              <a:rPr lang="en-US" sz="1800" baseline="30000" dirty="0">
                <a:latin typeface="Arial" charset="0"/>
                <a:ea typeface="MS PGothic" charset="0"/>
              </a:rPr>
              <a:t>2</a:t>
            </a:r>
            <a:r>
              <a:rPr lang="en-US" sz="1800" dirty="0">
                <a:latin typeface="Arial" charset="0"/>
                <a:ea typeface="MS PGothic" charset="0"/>
              </a:rPr>
              <a:t>=	 (1+00)*0	R</a:t>
            </a:r>
            <a:r>
              <a:rPr lang="en-US" sz="1800" baseline="-25000" dirty="0">
                <a:latin typeface="Arial" charset="0"/>
                <a:ea typeface="MS PGothic" charset="0"/>
              </a:rPr>
              <a:t>22</a:t>
            </a:r>
            <a:r>
              <a:rPr lang="en-US" sz="1800" baseline="30000" dirty="0">
                <a:latin typeface="Arial" charset="0"/>
                <a:ea typeface="MS PGothic" charset="0"/>
              </a:rPr>
              <a:t>2</a:t>
            </a:r>
            <a:r>
              <a:rPr lang="en-US" sz="1800" dirty="0">
                <a:latin typeface="Arial" charset="0"/>
                <a:ea typeface="MS PGothic" charset="0"/>
              </a:rPr>
              <a:t>= (1+00)*		R</a:t>
            </a:r>
            <a:r>
              <a:rPr lang="en-US" sz="1800" baseline="-25000" dirty="0">
                <a:latin typeface="Arial" charset="0"/>
                <a:ea typeface="MS PGothic" charset="0"/>
              </a:rPr>
              <a:t>23</a:t>
            </a:r>
            <a:r>
              <a:rPr lang="en-US" sz="1800" baseline="30000" dirty="0">
                <a:latin typeface="Arial" charset="0"/>
                <a:ea typeface="MS PGothic" charset="0"/>
              </a:rPr>
              <a:t>2</a:t>
            </a:r>
            <a:r>
              <a:rPr lang="en-US" sz="1800" dirty="0">
                <a:latin typeface="Arial" charset="0"/>
                <a:ea typeface="MS PGothic" charset="0"/>
              </a:rPr>
              <a:t>= (1+00)*(0+1)</a:t>
            </a:r>
          </a:p>
          <a:p>
            <a:pPr>
              <a:spcAft>
                <a:spcPts val="600"/>
              </a:spcAft>
            </a:pPr>
            <a:r>
              <a:rPr lang="en-US" sz="1800" dirty="0">
                <a:latin typeface="Arial" charset="0"/>
                <a:ea typeface="MS PGothic" charset="0"/>
              </a:rPr>
              <a:t>R</a:t>
            </a:r>
            <a:r>
              <a:rPr lang="en-US" sz="1800" baseline="-25000" dirty="0">
                <a:latin typeface="Arial" charset="0"/>
                <a:ea typeface="MS PGothic" charset="0"/>
              </a:rPr>
              <a:t>31</a:t>
            </a:r>
            <a:r>
              <a:rPr lang="en-US" sz="1800" baseline="30000" dirty="0">
                <a:latin typeface="Arial" charset="0"/>
                <a:ea typeface="MS PGothic" charset="0"/>
              </a:rPr>
              <a:t>2</a:t>
            </a:r>
            <a:r>
              <a:rPr lang="en-US" sz="1800" dirty="0">
                <a:latin typeface="Arial" charset="0"/>
                <a:ea typeface="MS PGothic" charset="0"/>
              </a:rPr>
              <a:t>=	 1(1+00)*0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32</a:t>
            </a:r>
            <a:r>
              <a:rPr lang="en-US" sz="1800" baseline="30000" dirty="0">
                <a:solidFill>
                  <a:srgbClr val="FF0000"/>
                </a:solidFill>
                <a:latin typeface="Arial" charset="0"/>
                <a:ea typeface="MS PGothic" charset="0"/>
              </a:rPr>
              <a:t>2</a:t>
            </a:r>
            <a:r>
              <a:rPr lang="en-US" sz="1800" dirty="0">
                <a:solidFill>
                  <a:srgbClr val="FF0000"/>
                </a:solidFill>
                <a:latin typeface="Arial" charset="0"/>
                <a:ea typeface="MS PGothic" charset="0"/>
              </a:rPr>
              <a:t>= 1(1+00)*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33</a:t>
            </a:r>
            <a:r>
              <a:rPr lang="en-US" sz="1800" baseline="30000" dirty="0">
                <a:solidFill>
                  <a:srgbClr val="FF0000"/>
                </a:solidFill>
                <a:latin typeface="Arial" charset="0"/>
                <a:ea typeface="MS PGothic" charset="0"/>
              </a:rPr>
              <a:t>2</a:t>
            </a:r>
            <a:r>
              <a:rPr lang="en-US" sz="1800" dirty="0">
                <a:solidFill>
                  <a:srgbClr val="FF0000"/>
                </a:solidFill>
                <a:latin typeface="Arial" charset="0"/>
                <a:ea typeface="MS PGothic" charset="0"/>
              </a:rPr>
              <a:t>= </a:t>
            </a:r>
            <a:r>
              <a:rPr lang="en-US" sz="1800" dirty="0">
                <a:solidFill>
                  <a:srgbClr val="FF0000"/>
                </a:solidFill>
                <a:latin typeface="Arial" charset="0"/>
                <a:ea typeface="MS PGothic" charset="0"/>
                <a:sym typeface="Symbol" charset="0"/>
              </a:rPr>
              <a:t>+1+1(1+00)*(0+1)</a:t>
            </a:r>
            <a:endParaRPr lang="en-US" sz="1800" dirty="0">
              <a:solidFill>
                <a:srgbClr val="FF0000"/>
              </a:solidFill>
              <a:latin typeface="Arial" charset="0"/>
              <a:ea typeface="MS PGothic" charset="0"/>
            </a:endParaRPr>
          </a:p>
          <a:p>
            <a:r>
              <a:rPr lang="en-US" sz="2000" dirty="0">
                <a:latin typeface="Arial" charset="0"/>
                <a:ea typeface="MS PGothic" charset="0"/>
              </a:rPr>
              <a:t>L = R</a:t>
            </a:r>
            <a:r>
              <a:rPr lang="en-US" sz="2000" baseline="-25000" dirty="0">
                <a:latin typeface="Arial" charset="0"/>
                <a:ea typeface="MS PGothic" charset="0"/>
              </a:rPr>
              <a:t>12</a:t>
            </a:r>
            <a:r>
              <a:rPr lang="en-US" sz="2000" baseline="30000" dirty="0">
                <a:latin typeface="Arial" charset="0"/>
                <a:ea typeface="MS PGothic" charset="0"/>
              </a:rPr>
              <a:t>3</a:t>
            </a:r>
            <a:r>
              <a:rPr lang="en-US" sz="2000" dirty="0">
                <a:latin typeface="Arial" charset="0"/>
                <a:ea typeface="MS PGothic" charset="0"/>
              </a:rPr>
              <a:t>= </a:t>
            </a:r>
            <a:br>
              <a:rPr lang="en-US" sz="2000" dirty="0">
                <a:latin typeface="Arial" charset="0"/>
                <a:ea typeface="MS PGothic" charset="0"/>
              </a:rPr>
            </a:br>
            <a:r>
              <a:rPr lang="en-US" sz="2000" dirty="0">
                <a:latin typeface="Arial" charset="0"/>
                <a:ea typeface="MS PGothic" charset="0"/>
                <a:sym typeface="Symbol" charset="0"/>
              </a:rPr>
              <a:t>0(1+00)* +</a:t>
            </a:r>
            <a:r>
              <a:rPr lang="en-US" sz="2000" dirty="0">
                <a:latin typeface="Arial" charset="0"/>
                <a:ea typeface="MS PGothic" charset="0"/>
              </a:rPr>
              <a:t> 0(1+00)*(0+1) (</a:t>
            </a:r>
            <a:r>
              <a:rPr lang="en-US" sz="2000" dirty="0">
                <a:latin typeface="Arial" charset="0"/>
                <a:ea typeface="MS PGothic" charset="0"/>
                <a:sym typeface="Symbol" charset="0"/>
              </a:rPr>
              <a:t>1+1(1+00)*(0+1))*</a:t>
            </a:r>
            <a:r>
              <a:rPr lang="en-US" sz="2000" dirty="0">
                <a:latin typeface="Arial" charset="0"/>
                <a:ea typeface="MS PGothic" charset="0"/>
              </a:rPr>
              <a:t> 1(1+00)*		</a:t>
            </a:r>
          </a:p>
        </p:txBody>
      </p:sp>
      <p:sp>
        <p:nvSpPr>
          <p:cNvPr id="839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C98753A-BBD0-D940-8E5A-BFD78EE565A8}" type="datetime1">
              <a:rPr lang="en-US" smtClean="0"/>
              <a:t>4/7/19</a:t>
            </a:fld>
            <a:endParaRPr lang="en-US"/>
          </a:p>
        </p:txBody>
      </p:sp>
      <p:sp>
        <p:nvSpPr>
          <p:cNvPr id="839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F57AC1A-CA5B-2045-B543-D27828F933B3}" type="slidenum">
              <a:rPr lang="en-US"/>
              <a:pPr/>
              <a:t>80</a:t>
            </a:fld>
            <a:endParaRPr lang="en-US"/>
          </a:p>
        </p:txBody>
      </p:sp>
      <p:sp>
        <p:nvSpPr>
          <p:cNvPr id="27" name="Footer Placeholder 4">
            <a:extLst>
              <a:ext uri="{FF2B5EF4-FFF2-40B4-BE49-F238E27FC236}">
                <a16:creationId xmlns:a16="http://schemas.microsoft.com/office/drawing/2014/main" id="{307DECFF-E951-E045-AA50-DE350B7BB46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746615861"/>
      </p:ext>
    </p:extLst>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a:t>
            </a:r>
            <a:r>
              <a:rPr lang="en-US" dirty="0">
                <a:sym typeface="Symbol"/>
              </a:rPr>
              <a:t>~</a:t>
            </a:r>
            <a:r>
              <a:rPr lang="en-US" dirty="0" err="1">
                <a:sym typeface="Symbol"/>
              </a:rPr>
              <a:t>xy</a:t>
            </a:r>
            <a:r>
              <a:rPr lang="en-US" dirty="0">
                <a:sym typeface="Symbol"/>
              </a:rPr>
              <a:t>)(~</a:t>
            </a:r>
            <a:r>
              <a:rPr lang="en-US" dirty="0" err="1">
                <a:sym typeface="Symbol"/>
              </a:rPr>
              <a:t>yzw</a:t>
            </a:r>
            <a:r>
              <a:rPr lang="en-US" dirty="0">
                <a:sym typeface="Symbol"/>
              </a:rPr>
              <a:t>)~w)</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4/7/19</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a:solidFill>
                  <a:srgbClr val="000000"/>
                </a:solidFill>
              </a:rPr>
              <a:t>© UCF EECS</a:t>
            </a: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800</a:t>
            </a:fld>
            <a:endParaRPr lang="en-US">
              <a:solidFill>
                <a:srgbClr val="000000"/>
              </a:solidFill>
            </a:endParaRPr>
          </a:p>
        </p:txBody>
      </p:sp>
      <p:pic>
        <p:nvPicPr>
          <p:cNvPr id="908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788" y="1457325"/>
            <a:ext cx="7210425" cy="471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207294" y="4724400"/>
            <a:ext cx="481012" cy="461665"/>
          </a:xfrm>
          <a:prstGeom prst="rect">
            <a:avLst/>
          </a:prstGeom>
          <a:noFill/>
        </p:spPr>
        <p:txBody>
          <a:bodyPr wrap="square" rtlCol="0">
            <a:spAutoFit/>
          </a:bodyPr>
          <a:lstStyle/>
          <a:p>
            <a:r>
              <a:rPr lang="en-US" b="1" dirty="0">
                <a:solidFill>
                  <a:srgbClr val="CC9900"/>
                </a:solidFill>
              </a:rPr>
              <a:t>x</a:t>
            </a:r>
          </a:p>
        </p:txBody>
      </p:sp>
      <p:sp>
        <p:nvSpPr>
          <p:cNvPr id="8" name="TextBox 7"/>
          <p:cNvSpPr txBox="1"/>
          <p:nvPr/>
        </p:nvSpPr>
        <p:spPr>
          <a:xfrm>
            <a:off x="2209800" y="4724400"/>
            <a:ext cx="609600" cy="461665"/>
          </a:xfrm>
          <a:prstGeom prst="rect">
            <a:avLst/>
          </a:prstGeom>
          <a:noFill/>
        </p:spPr>
        <p:txBody>
          <a:bodyPr wrap="square" rtlCol="0">
            <a:spAutoFit/>
          </a:bodyPr>
          <a:lstStyle/>
          <a:p>
            <a:r>
              <a:rPr lang="en-US" b="1" dirty="0">
                <a:solidFill>
                  <a:srgbClr val="CC9900"/>
                </a:solidFill>
              </a:rPr>
              <a:t>~x</a:t>
            </a:r>
          </a:p>
        </p:txBody>
      </p:sp>
      <p:sp>
        <p:nvSpPr>
          <p:cNvPr id="9" name="TextBox 8"/>
          <p:cNvSpPr txBox="1"/>
          <p:nvPr/>
        </p:nvSpPr>
        <p:spPr>
          <a:xfrm>
            <a:off x="2033588" y="3352800"/>
            <a:ext cx="481012" cy="461665"/>
          </a:xfrm>
          <a:prstGeom prst="rect">
            <a:avLst/>
          </a:prstGeom>
          <a:noFill/>
        </p:spPr>
        <p:txBody>
          <a:bodyPr wrap="square" rtlCol="0">
            <a:spAutoFit/>
          </a:bodyPr>
          <a:lstStyle/>
          <a:p>
            <a:r>
              <a:rPr lang="en-US" b="1" dirty="0">
                <a:solidFill>
                  <a:srgbClr val="CC9900"/>
                </a:solidFill>
                <a:sym typeface="Symbol"/>
              </a:rPr>
              <a:t></a:t>
            </a:r>
            <a:endParaRPr lang="en-US" b="1" dirty="0">
              <a:solidFill>
                <a:srgbClr val="CC9900"/>
              </a:solidFill>
            </a:endParaRPr>
          </a:p>
        </p:txBody>
      </p:sp>
      <p:sp>
        <p:nvSpPr>
          <p:cNvPr id="10" name="TextBox 9"/>
          <p:cNvSpPr txBox="1"/>
          <p:nvPr/>
        </p:nvSpPr>
        <p:spPr>
          <a:xfrm>
            <a:off x="2578894" y="2209800"/>
            <a:ext cx="481012" cy="461665"/>
          </a:xfrm>
          <a:prstGeom prst="rect">
            <a:avLst/>
          </a:prstGeom>
          <a:noFill/>
        </p:spPr>
        <p:txBody>
          <a:bodyPr wrap="square" rtlCol="0">
            <a:spAutoFit/>
          </a:bodyPr>
          <a:lstStyle/>
          <a:p>
            <a:r>
              <a:rPr lang="en-US" b="1" dirty="0">
                <a:solidFill>
                  <a:srgbClr val="CC9900"/>
                </a:solidFill>
                <a:sym typeface="Symbol"/>
              </a:rPr>
              <a:t></a:t>
            </a:r>
            <a:endParaRPr lang="en-US" b="1" dirty="0">
              <a:solidFill>
                <a:srgbClr val="CC9900"/>
              </a:solidFill>
            </a:endParaRPr>
          </a:p>
        </p:txBody>
      </p:sp>
      <p:sp>
        <p:nvSpPr>
          <p:cNvPr id="11" name="TextBox 10"/>
          <p:cNvSpPr txBox="1"/>
          <p:nvPr/>
        </p:nvSpPr>
        <p:spPr>
          <a:xfrm>
            <a:off x="4267200" y="3586454"/>
            <a:ext cx="481012" cy="461665"/>
          </a:xfrm>
          <a:prstGeom prst="rect">
            <a:avLst/>
          </a:prstGeom>
          <a:noFill/>
        </p:spPr>
        <p:txBody>
          <a:bodyPr wrap="square" rtlCol="0">
            <a:spAutoFit/>
          </a:bodyPr>
          <a:lstStyle/>
          <a:p>
            <a:r>
              <a:rPr lang="en-US" b="1" dirty="0">
                <a:solidFill>
                  <a:srgbClr val="CC9900"/>
                </a:solidFill>
                <a:sym typeface="Symbol"/>
              </a:rPr>
              <a:t></a:t>
            </a:r>
            <a:endParaRPr lang="en-US" b="1" dirty="0">
              <a:solidFill>
                <a:srgbClr val="CC9900"/>
              </a:solidFill>
            </a:endParaRPr>
          </a:p>
        </p:txBody>
      </p:sp>
      <p:sp>
        <p:nvSpPr>
          <p:cNvPr id="12" name="TextBox 11"/>
          <p:cNvSpPr txBox="1"/>
          <p:nvPr/>
        </p:nvSpPr>
        <p:spPr>
          <a:xfrm>
            <a:off x="5691188" y="3500735"/>
            <a:ext cx="481012" cy="461665"/>
          </a:xfrm>
          <a:prstGeom prst="rect">
            <a:avLst/>
          </a:prstGeom>
          <a:noFill/>
        </p:spPr>
        <p:txBody>
          <a:bodyPr wrap="square" rtlCol="0">
            <a:spAutoFit/>
          </a:bodyPr>
          <a:lstStyle/>
          <a:p>
            <a:r>
              <a:rPr lang="en-US" b="1" dirty="0">
                <a:solidFill>
                  <a:srgbClr val="CC9900"/>
                </a:solidFill>
                <a:sym typeface="Symbol"/>
              </a:rPr>
              <a:t></a:t>
            </a:r>
            <a:endParaRPr lang="en-US" b="1" dirty="0">
              <a:solidFill>
                <a:srgbClr val="CC9900"/>
              </a:solidFill>
            </a:endParaRPr>
          </a:p>
        </p:txBody>
      </p:sp>
      <p:sp>
        <p:nvSpPr>
          <p:cNvPr id="13" name="TextBox 12"/>
          <p:cNvSpPr txBox="1"/>
          <p:nvPr/>
        </p:nvSpPr>
        <p:spPr>
          <a:xfrm>
            <a:off x="2947988" y="4719935"/>
            <a:ext cx="481012" cy="461665"/>
          </a:xfrm>
          <a:prstGeom prst="rect">
            <a:avLst/>
          </a:prstGeom>
          <a:noFill/>
        </p:spPr>
        <p:txBody>
          <a:bodyPr wrap="square" rtlCol="0">
            <a:spAutoFit/>
          </a:bodyPr>
          <a:lstStyle/>
          <a:p>
            <a:r>
              <a:rPr lang="en-US" b="1" dirty="0">
                <a:solidFill>
                  <a:srgbClr val="CC9900"/>
                </a:solidFill>
              </a:rPr>
              <a:t>y</a:t>
            </a:r>
          </a:p>
        </p:txBody>
      </p:sp>
      <p:sp>
        <p:nvSpPr>
          <p:cNvPr id="14" name="TextBox 13"/>
          <p:cNvSpPr txBox="1"/>
          <p:nvPr/>
        </p:nvSpPr>
        <p:spPr>
          <a:xfrm>
            <a:off x="4698029" y="4724400"/>
            <a:ext cx="481012" cy="461665"/>
          </a:xfrm>
          <a:prstGeom prst="rect">
            <a:avLst/>
          </a:prstGeom>
          <a:noFill/>
        </p:spPr>
        <p:txBody>
          <a:bodyPr wrap="square" rtlCol="0">
            <a:spAutoFit/>
          </a:bodyPr>
          <a:lstStyle/>
          <a:p>
            <a:r>
              <a:rPr lang="en-US" b="1" dirty="0">
                <a:solidFill>
                  <a:srgbClr val="CC9900"/>
                </a:solidFill>
              </a:rPr>
              <a:t>z</a:t>
            </a:r>
          </a:p>
        </p:txBody>
      </p:sp>
      <p:sp>
        <p:nvSpPr>
          <p:cNvPr id="15" name="TextBox 14"/>
          <p:cNvSpPr txBox="1"/>
          <p:nvPr/>
        </p:nvSpPr>
        <p:spPr>
          <a:xfrm>
            <a:off x="6400800" y="4724400"/>
            <a:ext cx="481012" cy="461665"/>
          </a:xfrm>
          <a:prstGeom prst="rect">
            <a:avLst/>
          </a:prstGeom>
          <a:noFill/>
        </p:spPr>
        <p:txBody>
          <a:bodyPr wrap="square" rtlCol="0">
            <a:spAutoFit/>
          </a:bodyPr>
          <a:lstStyle/>
          <a:p>
            <a:r>
              <a:rPr lang="en-US" b="1" dirty="0">
                <a:solidFill>
                  <a:srgbClr val="CC9900"/>
                </a:solidFill>
              </a:rPr>
              <a:t>w</a:t>
            </a:r>
          </a:p>
        </p:txBody>
      </p:sp>
      <p:sp>
        <p:nvSpPr>
          <p:cNvPr id="16" name="TextBox 15"/>
          <p:cNvSpPr txBox="1"/>
          <p:nvPr/>
        </p:nvSpPr>
        <p:spPr>
          <a:xfrm>
            <a:off x="3898106" y="4758267"/>
            <a:ext cx="609600" cy="461665"/>
          </a:xfrm>
          <a:prstGeom prst="rect">
            <a:avLst/>
          </a:prstGeom>
          <a:noFill/>
        </p:spPr>
        <p:txBody>
          <a:bodyPr wrap="square" rtlCol="0">
            <a:spAutoFit/>
          </a:bodyPr>
          <a:lstStyle/>
          <a:p>
            <a:r>
              <a:rPr lang="en-US" b="1" dirty="0">
                <a:solidFill>
                  <a:srgbClr val="CC9900"/>
                </a:solidFill>
              </a:rPr>
              <a:t>~y</a:t>
            </a:r>
          </a:p>
        </p:txBody>
      </p:sp>
      <p:sp>
        <p:nvSpPr>
          <p:cNvPr id="17" name="TextBox 16"/>
          <p:cNvSpPr txBox="1"/>
          <p:nvPr/>
        </p:nvSpPr>
        <p:spPr>
          <a:xfrm>
            <a:off x="5638800" y="4719934"/>
            <a:ext cx="609600" cy="461665"/>
          </a:xfrm>
          <a:prstGeom prst="rect">
            <a:avLst/>
          </a:prstGeom>
          <a:noFill/>
        </p:spPr>
        <p:txBody>
          <a:bodyPr wrap="square" rtlCol="0">
            <a:spAutoFit/>
          </a:bodyPr>
          <a:lstStyle/>
          <a:p>
            <a:r>
              <a:rPr lang="en-US" b="1" dirty="0">
                <a:solidFill>
                  <a:srgbClr val="CC9900"/>
                </a:solidFill>
              </a:rPr>
              <a:t>~z</a:t>
            </a:r>
          </a:p>
        </p:txBody>
      </p:sp>
      <p:sp>
        <p:nvSpPr>
          <p:cNvPr id="18" name="TextBox 17"/>
          <p:cNvSpPr txBox="1"/>
          <p:nvPr/>
        </p:nvSpPr>
        <p:spPr>
          <a:xfrm>
            <a:off x="7339012" y="4758266"/>
            <a:ext cx="609600" cy="461665"/>
          </a:xfrm>
          <a:prstGeom prst="rect">
            <a:avLst/>
          </a:prstGeom>
          <a:noFill/>
        </p:spPr>
        <p:txBody>
          <a:bodyPr wrap="square" rtlCol="0">
            <a:spAutoFit/>
          </a:bodyPr>
          <a:lstStyle/>
          <a:p>
            <a:r>
              <a:rPr lang="en-US" b="1" dirty="0">
                <a:solidFill>
                  <a:srgbClr val="CC9900"/>
                </a:solidFill>
              </a:rPr>
              <a:t>~w</a:t>
            </a:r>
          </a:p>
        </p:txBody>
      </p:sp>
      <p:sp>
        <p:nvSpPr>
          <p:cNvPr id="7" name="TextBox 6"/>
          <p:cNvSpPr txBox="1"/>
          <p:nvPr/>
        </p:nvSpPr>
        <p:spPr>
          <a:xfrm>
            <a:off x="3276600" y="2286000"/>
            <a:ext cx="2286000" cy="830997"/>
          </a:xfrm>
          <a:prstGeom prst="rect">
            <a:avLst/>
          </a:prstGeom>
          <a:noFill/>
        </p:spPr>
        <p:txBody>
          <a:bodyPr wrap="square" rtlCol="0">
            <a:spAutoFit/>
          </a:bodyPr>
          <a:lstStyle/>
          <a:p>
            <a:r>
              <a:rPr lang="en-US" b="1" dirty="0">
                <a:solidFill>
                  <a:srgbClr val="CC9900"/>
                </a:solidFill>
              </a:rPr>
              <a:t>Bridges back for true paths</a:t>
            </a:r>
          </a:p>
        </p:txBody>
      </p:sp>
      <p:sp>
        <p:nvSpPr>
          <p:cNvPr id="20" name="TextBox 19"/>
          <p:cNvSpPr txBox="1"/>
          <p:nvPr/>
        </p:nvSpPr>
        <p:spPr>
          <a:xfrm>
            <a:off x="5562600" y="1676400"/>
            <a:ext cx="481012" cy="461665"/>
          </a:xfrm>
          <a:prstGeom prst="rect">
            <a:avLst/>
          </a:prstGeom>
          <a:noFill/>
        </p:spPr>
        <p:txBody>
          <a:bodyPr wrap="square" rtlCol="0">
            <a:spAutoFit/>
          </a:bodyPr>
          <a:lstStyle/>
          <a:p>
            <a:r>
              <a:rPr lang="en-US" b="1" dirty="0">
                <a:solidFill>
                  <a:srgbClr val="CC9900"/>
                </a:solidFill>
                <a:sym typeface="Symbol"/>
              </a:rPr>
              <a:t></a:t>
            </a:r>
            <a:endParaRPr lang="en-US" b="1" dirty="0">
              <a:solidFill>
                <a:srgbClr val="CC9900"/>
              </a:solidFill>
            </a:endParaRPr>
          </a:p>
        </p:txBody>
      </p:sp>
      <p:sp>
        <p:nvSpPr>
          <p:cNvPr id="21" name="TextBox 20"/>
          <p:cNvSpPr txBox="1"/>
          <p:nvPr/>
        </p:nvSpPr>
        <p:spPr>
          <a:xfrm>
            <a:off x="7708106" y="1752600"/>
            <a:ext cx="481012" cy="461665"/>
          </a:xfrm>
          <a:prstGeom prst="rect">
            <a:avLst/>
          </a:prstGeom>
          <a:noFill/>
        </p:spPr>
        <p:txBody>
          <a:bodyPr wrap="square" rtlCol="0">
            <a:spAutoFit/>
          </a:bodyPr>
          <a:lstStyle/>
          <a:p>
            <a:r>
              <a:rPr lang="en-US" b="1" dirty="0">
                <a:solidFill>
                  <a:srgbClr val="CC9900"/>
                </a:solidFill>
                <a:sym typeface="Symbol"/>
              </a:rPr>
              <a:t></a:t>
            </a:r>
            <a:endParaRPr lang="en-US" b="1" dirty="0">
              <a:solidFill>
                <a:srgbClr val="CC9900"/>
              </a:solidFill>
            </a:endParaRPr>
          </a:p>
        </p:txBody>
      </p:sp>
    </p:spTree>
    <p:extLst>
      <p:ext uri="{BB962C8B-B14F-4D97-AF65-F5344CB8AC3E}">
        <p14:creationId xmlns:p14="http://schemas.microsoft.com/office/powerpoint/2010/main" val="768195951"/>
      </p:ext>
    </p:extLst>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 Strategy is NP-Complete</a:t>
            </a:r>
          </a:p>
        </p:txBody>
      </p:sp>
      <p:sp>
        <p:nvSpPr>
          <p:cNvPr id="3" name="Content Placeholder 2"/>
          <p:cNvSpPr>
            <a:spLocks noGrp="1"/>
          </p:cNvSpPr>
          <p:nvPr>
            <p:ph idx="1"/>
          </p:nvPr>
        </p:nvSpPr>
        <p:spPr/>
        <p:txBody>
          <a:bodyPr/>
          <a:lstStyle/>
          <a:p>
            <a:r>
              <a:rPr lang="en-US" sz="2800" b="1" dirty="0" err="1"/>
              <a:t>TipOver</a:t>
            </a:r>
            <a:r>
              <a:rPr lang="en-US" sz="2800" b="1" dirty="0"/>
              <a:t> win strategy is NP-Complete</a:t>
            </a:r>
          </a:p>
          <a:p>
            <a:r>
              <a:rPr lang="en-US" sz="2800" b="1" dirty="0"/>
              <a:t>Minesweeper consistency is NP-Complete</a:t>
            </a:r>
          </a:p>
          <a:p>
            <a:r>
              <a:rPr lang="en-US" sz="2800" b="1" dirty="0" err="1"/>
              <a:t>Phutball</a:t>
            </a:r>
            <a:r>
              <a:rPr lang="en-US" sz="2800" b="1" dirty="0"/>
              <a:t> single move win is NP-Complete</a:t>
            </a:r>
          </a:p>
          <a:p>
            <a:pPr lvl="1"/>
            <a:r>
              <a:rPr lang="en-US" b="1" dirty="0"/>
              <a:t>Do not know complexity of winning strategy</a:t>
            </a:r>
          </a:p>
          <a:p>
            <a:r>
              <a:rPr lang="en-US" sz="2800" b="1" dirty="0"/>
              <a:t>Checkers is really interesting</a:t>
            </a:r>
          </a:p>
          <a:p>
            <a:pPr lvl="1"/>
            <a:r>
              <a:rPr lang="en-US" b="1" dirty="0"/>
              <a:t>Single move to King is in P</a:t>
            </a:r>
          </a:p>
          <a:p>
            <a:pPr lvl="1"/>
            <a:r>
              <a:rPr lang="en-US" b="1" dirty="0"/>
              <a:t>Winning strategy is </a:t>
            </a:r>
            <a:r>
              <a:rPr lang="en-US" b="1" dirty="0" err="1"/>
              <a:t>PSpace</a:t>
            </a:r>
            <a:r>
              <a:rPr lang="en-US" b="1" dirty="0"/>
              <a:t>-Complete</a:t>
            </a:r>
            <a:r>
              <a:rPr lang="en-US" dirty="0"/>
              <a:t>	</a:t>
            </a:r>
          </a:p>
          <a:p>
            <a:pPr lvl="1"/>
            <a:endParaRPr lang="en-US" dirty="0"/>
          </a:p>
          <a:p>
            <a:pPr lvl="1"/>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801</a:t>
            </a:fld>
            <a:endParaRPr lang="en-US">
              <a:solidFill>
                <a:srgbClr val="000000"/>
              </a:solidFill>
            </a:endParaRPr>
          </a:p>
        </p:txBody>
      </p:sp>
    </p:spTree>
    <p:extLst>
      <p:ext uri="{BB962C8B-B14F-4D97-AF65-F5344CB8AC3E}">
        <p14:creationId xmlns:p14="http://schemas.microsoft.com/office/powerpoint/2010/main" val="2114782969"/>
      </p:ext>
    </p:extLst>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t>Finding Triangle Strips</a:t>
            </a:r>
          </a:p>
        </p:txBody>
      </p:sp>
      <p:sp>
        <p:nvSpPr>
          <p:cNvPr id="3075" name="Rectangle 3"/>
          <p:cNvSpPr>
            <a:spLocks noGrp="1" noChangeArrowheads="1"/>
          </p:cNvSpPr>
          <p:nvPr>
            <p:ph type="subTitle" idx="1"/>
          </p:nvPr>
        </p:nvSpPr>
        <p:spPr/>
        <p:txBody>
          <a:bodyPr/>
          <a:lstStyle/>
          <a:p>
            <a:pPr eaLnBrk="1" hangingPunct="1">
              <a:buFont typeface="Wingdings" pitchFamily="-108" charset="2"/>
              <a:buNone/>
            </a:pPr>
            <a:r>
              <a:rPr lang="en-US" b="1" dirty="0"/>
              <a:t>Adapted from presentation by </a:t>
            </a:r>
            <a:br>
              <a:rPr lang="en-US" b="1" dirty="0"/>
            </a:br>
            <a:r>
              <a:rPr lang="en-US" b="1" dirty="0" err="1"/>
              <a:t>Ajit</a:t>
            </a:r>
            <a:r>
              <a:rPr lang="en-US" b="1" dirty="0"/>
              <a:t> </a:t>
            </a:r>
            <a:r>
              <a:rPr lang="en-US" b="1" dirty="0" err="1"/>
              <a:t>Hakke</a:t>
            </a:r>
            <a:r>
              <a:rPr lang="en-US" b="1" dirty="0"/>
              <a:t> </a:t>
            </a:r>
            <a:r>
              <a:rPr lang="en-US" b="1" dirty="0" err="1"/>
              <a:t>Patil</a:t>
            </a:r>
            <a:br>
              <a:rPr lang="en-US" b="1" dirty="0"/>
            </a:br>
            <a:r>
              <a:rPr lang="en-US" b="1" dirty="0"/>
              <a:t>Spring 2010</a:t>
            </a:r>
          </a:p>
        </p:txBody>
      </p:sp>
    </p:spTree>
    <p:extLst>
      <p:ext uri="{BB962C8B-B14F-4D97-AF65-F5344CB8AC3E}">
        <p14:creationId xmlns:p14="http://schemas.microsoft.com/office/powerpoint/2010/main" val="1441972305"/>
      </p:ext>
    </p:extLst>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Graphics Subsystem</a:t>
            </a:r>
          </a:p>
        </p:txBody>
      </p:sp>
      <p:sp>
        <p:nvSpPr>
          <p:cNvPr id="5123" name="Rectangle 3"/>
          <p:cNvSpPr>
            <a:spLocks noGrp="1" noChangeArrowheads="1"/>
          </p:cNvSpPr>
          <p:nvPr>
            <p:ph type="body" idx="1"/>
          </p:nvPr>
        </p:nvSpPr>
        <p:spPr/>
        <p:txBody>
          <a:bodyPr/>
          <a:lstStyle/>
          <a:p>
            <a:pPr eaLnBrk="1" hangingPunct="1"/>
            <a:r>
              <a:rPr lang="en-US" sz="2800" b="1" dirty="0"/>
              <a:t>The graphics subsystem (GS) receives graphics commands from the application running on CPU/GPU over a bus, builds the image specified by the commands, and outputs the resulting image to display hardware</a:t>
            </a:r>
          </a:p>
          <a:p>
            <a:pPr eaLnBrk="1" hangingPunct="1"/>
            <a:r>
              <a:rPr lang="en-US" sz="2800" b="1" dirty="0"/>
              <a:t>Graphics Libraries:</a:t>
            </a:r>
          </a:p>
          <a:p>
            <a:pPr lvl="1" eaLnBrk="1" hangingPunct="1"/>
            <a:r>
              <a:rPr lang="en-US" b="1" dirty="0"/>
              <a:t>OpenGL, DirectX.</a:t>
            </a:r>
          </a:p>
          <a:p>
            <a:pPr lvl="1" eaLnBrk="1" hangingPunct="1"/>
            <a:endParaRPr lang="en-US" dirty="0"/>
          </a:p>
        </p:txBody>
      </p:sp>
      <p:sp>
        <p:nvSpPr>
          <p:cNvPr id="4" name="Date Placeholder 3">
            <a:extLst>
              <a:ext uri="{FF2B5EF4-FFF2-40B4-BE49-F238E27FC236}">
                <a16:creationId xmlns:a16="http://schemas.microsoft.com/office/drawing/2014/main" id="{48D91F3C-B69C-6B48-B5D4-1A10D5B36A8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84AA7B3-C877-634F-B219-C982DE3F5DC0}"/>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109A9B03-86D0-8E41-90BE-D5734909685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803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81350314"/>
      </p:ext>
    </p:extLst>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Surface Visualization</a:t>
            </a:r>
          </a:p>
        </p:txBody>
      </p:sp>
      <p:sp>
        <p:nvSpPr>
          <p:cNvPr id="6147" name="Rectangle 3"/>
          <p:cNvSpPr>
            <a:spLocks noGrp="1" noChangeArrowheads="1"/>
          </p:cNvSpPr>
          <p:nvPr>
            <p:ph type="body" sz="half" idx="1"/>
          </p:nvPr>
        </p:nvSpPr>
        <p:spPr>
          <a:xfrm>
            <a:off x="1182688" y="2017713"/>
            <a:ext cx="4303712" cy="1981200"/>
          </a:xfrm>
        </p:spPr>
        <p:txBody>
          <a:bodyPr/>
          <a:lstStyle/>
          <a:p>
            <a:pPr eaLnBrk="1" hangingPunct="1"/>
            <a:r>
              <a:rPr lang="en-US" sz="2200"/>
              <a:t>As Triangle Mesh</a:t>
            </a:r>
          </a:p>
          <a:p>
            <a:pPr eaLnBrk="1" hangingPunct="1"/>
            <a:r>
              <a:rPr lang="en-US" sz="2200"/>
              <a:t>Generated by triangulating the geometry </a:t>
            </a:r>
          </a:p>
        </p:txBody>
      </p:sp>
      <p:pic>
        <p:nvPicPr>
          <p:cNvPr id="6148" name="Picture 7" descr="SolidCube"/>
          <p:cNvPicPr>
            <a:picLocks noChangeAspect="1" noChangeArrowheads="1"/>
          </p:cNvPicPr>
          <p:nvPr/>
        </p:nvPicPr>
        <p:blipFill>
          <a:blip r:embed="rId3" cstate="print"/>
          <a:srcRect/>
          <a:stretch>
            <a:fillRect/>
          </a:stretch>
        </p:blipFill>
        <p:spPr bwMode="auto">
          <a:xfrm>
            <a:off x="1905000" y="3429000"/>
            <a:ext cx="2924175" cy="2676525"/>
          </a:xfrm>
          <a:prstGeom prst="rect">
            <a:avLst/>
          </a:prstGeom>
          <a:noFill/>
          <a:ln w="9525">
            <a:noFill/>
            <a:miter lim="800000"/>
            <a:headEnd/>
            <a:tailEnd/>
          </a:ln>
        </p:spPr>
      </p:pic>
      <p:pic>
        <p:nvPicPr>
          <p:cNvPr id="6149" name="Picture 9" descr="cube_mesh"/>
          <p:cNvPicPr>
            <a:picLocks noGrp="1" noChangeAspect="1" noChangeArrowheads="1"/>
          </p:cNvPicPr>
          <p:nvPr>
            <p:ph sz="half" idx="2"/>
          </p:nvPr>
        </p:nvPicPr>
        <p:blipFill>
          <a:blip r:embed="rId4" cstate="print"/>
          <a:srcRect/>
          <a:stretch>
            <a:fillRect/>
          </a:stretch>
        </p:blipFill>
        <p:spPr>
          <a:xfrm>
            <a:off x="5410200" y="2438400"/>
            <a:ext cx="3505200" cy="3810000"/>
          </a:xfrm>
          <a:noFill/>
        </p:spPr>
      </p:pic>
      <p:sp>
        <p:nvSpPr>
          <p:cNvPr id="6" name="Date Placeholder 3">
            <a:extLst>
              <a:ext uri="{FF2B5EF4-FFF2-40B4-BE49-F238E27FC236}">
                <a16:creationId xmlns:a16="http://schemas.microsoft.com/office/drawing/2014/main" id="{E88B5B06-F2E8-944E-906C-7E2EDBD40EE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474DC3F3-5017-E045-A908-9766C9EE483A}"/>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 name="Slide Number Placeholder 5">
            <a:extLst>
              <a:ext uri="{FF2B5EF4-FFF2-40B4-BE49-F238E27FC236}">
                <a16:creationId xmlns:a16="http://schemas.microsoft.com/office/drawing/2014/main" id="{BE028582-4D71-F743-999C-B70799C8D70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804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61250567"/>
      </p:ext>
    </p:extLst>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Triangle List vs Triangle Strip</a:t>
            </a:r>
          </a:p>
        </p:txBody>
      </p:sp>
      <p:sp>
        <p:nvSpPr>
          <p:cNvPr id="7171" name="Rectangle 3"/>
          <p:cNvSpPr>
            <a:spLocks noGrp="1" noChangeArrowheads="1"/>
          </p:cNvSpPr>
          <p:nvPr>
            <p:ph type="body" idx="1"/>
          </p:nvPr>
        </p:nvSpPr>
        <p:spPr>
          <a:xfrm>
            <a:off x="533400" y="2017713"/>
            <a:ext cx="8382000" cy="4383087"/>
          </a:xfrm>
        </p:spPr>
        <p:txBody>
          <a:bodyPr/>
          <a:lstStyle/>
          <a:p>
            <a:pPr eaLnBrk="1" hangingPunct="1">
              <a:lnSpc>
                <a:spcPct val="80000"/>
              </a:lnSpc>
              <a:buFont typeface="Wingdings" pitchFamily="-108" charset="2"/>
              <a:buNone/>
            </a:pPr>
            <a:endParaRPr lang="en-US" sz="2800" dirty="0"/>
          </a:p>
          <a:p>
            <a:pPr eaLnBrk="1" hangingPunct="1">
              <a:lnSpc>
                <a:spcPct val="80000"/>
              </a:lnSpc>
            </a:pPr>
            <a:r>
              <a:rPr lang="en-US" sz="2200" dirty="0"/>
              <a:t>Triangle List: </a:t>
            </a:r>
            <a:r>
              <a:rPr lang="en-US" sz="2200" i="1" dirty="0"/>
              <a:t>Arbitrary ordering of triangles.</a:t>
            </a:r>
            <a:endParaRPr lang="en-US" sz="2200" dirty="0"/>
          </a:p>
          <a:p>
            <a:pPr eaLnBrk="1" hangingPunct="1">
              <a:lnSpc>
                <a:spcPct val="80000"/>
              </a:lnSpc>
            </a:pPr>
            <a:r>
              <a:rPr lang="en-US" sz="2200" dirty="0"/>
              <a:t>Triangle Strip: </a:t>
            </a:r>
            <a:r>
              <a:rPr lang="en-US" sz="2200" i="1" dirty="0"/>
              <a:t>A triangle strip is a sequential ordering of triangles</a:t>
            </a:r>
            <a:r>
              <a:rPr lang="en-US" sz="2200" dirty="0"/>
              <a:t>. </a:t>
            </a:r>
            <a:r>
              <a:rPr lang="en-US" sz="2200" dirty="0" err="1"/>
              <a:t>i.e</a:t>
            </a:r>
            <a:r>
              <a:rPr lang="en-US" sz="2200" dirty="0"/>
              <a:t> consecutive triangles share an edge</a:t>
            </a:r>
          </a:p>
          <a:p>
            <a:pPr eaLnBrk="1" hangingPunct="1">
              <a:lnSpc>
                <a:spcPct val="80000"/>
              </a:lnSpc>
            </a:pPr>
            <a:r>
              <a:rPr lang="en-US" sz="2200" dirty="0"/>
              <a:t>In case of triangle lists we draw each triangle separately.</a:t>
            </a:r>
          </a:p>
          <a:p>
            <a:pPr eaLnBrk="1" hangingPunct="1">
              <a:lnSpc>
                <a:spcPct val="80000"/>
              </a:lnSpc>
            </a:pPr>
            <a:r>
              <a:rPr lang="en-US" sz="2200" dirty="0"/>
              <a:t>So for drawing N triangles you need to call/send 3N vertex drawing commands/data.</a:t>
            </a:r>
          </a:p>
          <a:p>
            <a:pPr eaLnBrk="1" hangingPunct="1">
              <a:lnSpc>
                <a:spcPct val="80000"/>
              </a:lnSpc>
            </a:pPr>
            <a:r>
              <a:rPr lang="en-US" sz="2200" dirty="0"/>
              <a:t>However, using a Triangle Strip reduces this requirement from 3N to N + 2, provided a single strip is sufficient.</a:t>
            </a:r>
          </a:p>
        </p:txBody>
      </p:sp>
      <p:sp>
        <p:nvSpPr>
          <p:cNvPr id="4" name="Date Placeholder 3">
            <a:extLst>
              <a:ext uri="{FF2B5EF4-FFF2-40B4-BE49-F238E27FC236}">
                <a16:creationId xmlns:a16="http://schemas.microsoft.com/office/drawing/2014/main" id="{0CD99402-D109-504B-AD1F-B19E061535B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34DCDD5-3ADC-C649-A9B0-C4570D58B024}"/>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 name="Slide Number Placeholder 5">
            <a:extLst>
              <a:ext uri="{FF2B5EF4-FFF2-40B4-BE49-F238E27FC236}">
                <a16:creationId xmlns:a16="http://schemas.microsoft.com/office/drawing/2014/main" id="{427003A8-EEAC-C441-A696-35DE8176C1E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805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02356419"/>
      </p:ext>
    </p:extLst>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p:txBody>
          <a:bodyPr/>
          <a:lstStyle/>
          <a:p>
            <a:pPr eaLnBrk="1" hangingPunct="1"/>
            <a:r>
              <a:rPr lang="en-US"/>
              <a:t>Triangle List vs Triangle Strip</a:t>
            </a:r>
          </a:p>
        </p:txBody>
      </p:sp>
      <p:sp>
        <p:nvSpPr>
          <p:cNvPr id="8195" name="Rectangle 8"/>
          <p:cNvSpPr>
            <a:spLocks noGrp="1" noChangeArrowheads="1"/>
          </p:cNvSpPr>
          <p:nvPr>
            <p:ph type="body" sz="half" idx="1"/>
          </p:nvPr>
        </p:nvSpPr>
        <p:spPr>
          <a:xfrm>
            <a:off x="609600" y="1676400"/>
            <a:ext cx="3810000" cy="4114800"/>
          </a:xfrm>
        </p:spPr>
        <p:txBody>
          <a:bodyPr/>
          <a:lstStyle/>
          <a:p>
            <a:pPr eaLnBrk="1" hangingPunct="1">
              <a:lnSpc>
                <a:spcPct val="80000"/>
              </a:lnSpc>
            </a:pPr>
            <a:r>
              <a:rPr lang="en-US" sz="2200" dirty="0"/>
              <a:t>four separate triangles: ABC, CBD, CDE, and EDF </a:t>
            </a:r>
          </a:p>
          <a:p>
            <a:pPr eaLnBrk="1" hangingPunct="1">
              <a:lnSpc>
                <a:spcPct val="80000"/>
              </a:lnSpc>
            </a:pPr>
            <a:r>
              <a:rPr lang="en-US" sz="2200" dirty="0"/>
              <a:t>But if we know that it is a triangle strip or if we rearrange the triangles such that it becomes a triangle strip, then we can store it as a sequence of vertices ABCDEF </a:t>
            </a:r>
          </a:p>
          <a:p>
            <a:pPr eaLnBrk="1" hangingPunct="1">
              <a:lnSpc>
                <a:spcPct val="80000"/>
              </a:lnSpc>
            </a:pPr>
            <a:r>
              <a:rPr lang="en-US" sz="2200" dirty="0"/>
              <a:t>This sequence would be decoded as a set of triangles ABC, BCD, CDE and DEF </a:t>
            </a:r>
          </a:p>
          <a:p>
            <a:pPr eaLnBrk="1" hangingPunct="1">
              <a:lnSpc>
                <a:spcPct val="80000"/>
              </a:lnSpc>
            </a:pPr>
            <a:r>
              <a:rPr lang="en-US" sz="2200" dirty="0"/>
              <a:t>Storage requirement: </a:t>
            </a:r>
          </a:p>
          <a:p>
            <a:pPr lvl="1" eaLnBrk="1" hangingPunct="1">
              <a:lnSpc>
                <a:spcPct val="80000"/>
              </a:lnSpc>
            </a:pPr>
            <a:r>
              <a:rPr lang="en-US" sz="2200" dirty="0"/>
              <a:t>3N =&gt; N + 2</a:t>
            </a:r>
          </a:p>
        </p:txBody>
      </p:sp>
      <p:pic>
        <p:nvPicPr>
          <p:cNvPr id="8197" name="Picture 10" descr="Triangle_Strip"/>
          <p:cNvPicPr>
            <a:picLocks noChangeAspect="1" noChangeArrowheads="1"/>
          </p:cNvPicPr>
          <p:nvPr/>
        </p:nvPicPr>
        <p:blipFill>
          <a:blip r:embed="rId3" cstate="print"/>
          <a:srcRect/>
          <a:stretch>
            <a:fillRect/>
          </a:stretch>
        </p:blipFill>
        <p:spPr bwMode="auto">
          <a:xfrm>
            <a:off x="5029200" y="2667000"/>
            <a:ext cx="3962400" cy="2633663"/>
          </a:xfrm>
          <a:prstGeom prst="rect">
            <a:avLst/>
          </a:prstGeom>
          <a:noFill/>
          <a:ln w="9525">
            <a:noFill/>
            <a:miter lim="800000"/>
            <a:headEnd/>
            <a:tailEnd/>
          </a:ln>
        </p:spPr>
      </p:pic>
      <p:sp>
        <p:nvSpPr>
          <p:cNvPr id="5" name="Date Placeholder 3">
            <a:extLst>
              <a:ext uri="{FF2B5EF4-FFF2-40B4-BE49-F238E27FC236}">
                <a16:creationId xmlns:a16="http://schemas.microsoft.com/office/drawing/2014/main" id="{2F6FF859-262C-7348-9F4D-97CC800C872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1DDAFB8D-AAC5-244E-A98B-CCF5CEF74C75}"/>
              </a:ext>
            </a:extLst>
          </p:cNvPr>
          <p:cNvSpPr>
            <a:spLocks noGrp="1"/>
          </p:cNvSpPr>
          <p:nvPr>
            <p:ph type="ftr" sz="quarter" idx="11"/>
          </p:nvPr>
        </p:nvSpPr>
        <p:spPr>
          <a:xfrm>
            <a:off x="3124200" y="6245225"/>
            <a:ext cx="2895600" cy="476250"/>
          </a:xfrm>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 name="Slide Number Placeholder 5">
            <a:extLst>
              <a:ext uri="{FF2B5EF4-FFF2-40B4-BE49-F238E27FC236}">
                <a16:creationId xmlns:a16="http://schemas.microsoft.com/office/drawing/2014/main" id="{69A9D240-5FE2-7547-930A-12678A99A23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806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3353157"/>
      </p:ext>
    </p:extLst>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Tri-strips example</a:t>
            </a:r>
          </a:p>
        </p:txBody>
      </p:sp>
      <p:sp>
        <p:nvSpPr>
          <p:cNvPr id="3" name="Content Placeholder 2"/>
          <p:cNvSpPr>
            <a:spLocks noGrp="1"/>
          </p:cNvSpPr>
          <p:nvPr>
            <p:ph idx="1"/>
          </p:nvPr>
        </p:nvSpPr>
        <p:spPr/>
        <p:txBody>
          <a:bodyPr/>
          <a:lstStyle/>
          <a:p>
            <a:r>
              <a:rPr lang="en-US" dirty="0"/>
              <a:t>Single tri-strip that describes triangles is:</a:t>
            </a:r>
            <a:br>
              <a:rPr lang="en-US" dirty="0"/>
            </a:br>
            <a:r>
              <a:rPr lang="en-US" dirty="0"/>
              <a:t>1,2,3,4,1,5,6,7,8,9,6,10,1,2</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807</a:t>
            </a:fld>
            <a:endParaRPr lang="en-US">
              <a:solidFill>
                <a:srgbClr val="000000"/>
              </a:solidFill>
            </a:endParaRPr>
          </a:p>
        </p:txBody>
      </p:sp>
      <p:pic>
        <p:nvPicPr>
          <p:cNvPr id="909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6530" y="2743200"/>
            <a:ext cx="491007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658599"/>
      </p:ext>
    </p:extLst>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US" dirty="0" err="1"/>
              <a:t>Stripability</a:t>
            </a:r>
            <a:endParaRPr lang="en-US" dirty="0"/>
          </a:p>
        </p:txBody>
      </p:sp>
      <p:sp>
        <p:nvSpPr>
          <p:cNvPr id="3" name="Content Placeholder 2"/>
          <p:cNvSpPr>
            <a:spLocks noGrp="1"/>
          </p:cNvSpPr>
          <p:nvPr>
            <p:ph idx="1"/>
          </p:nvPr>
        </p:nvSpPr>
        <p:spPr/>
        <p:txBody>
          <a:bodyPr/>
          <a:lstStyle/>
          <a:p>
            <a:r>
              <a:rPr lang="en-US" dirty="0"/>
              <a:t>Given some positive integer K (less than the number of triangles).</a:t>
            </a:r>
          </a:p>
          <a:p>
            <a:r>
              <a:rPr lang="en-US" dirty="0"/>
              <a:t>Can we create K tri-strips for some given triangulation – no repeated triangles.</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4/7/19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808</a:t>
            </a:fld>
            <a:endParaRPr lang="en-US">
              <a:solidFill>
                <a:srgbClr val="000000"/>
              </a:solidFill>
            </a:endParaRPr>
          </a:p>
        </p:txBody>
      </p:sp>
    </p:spTree>
    <p:extLst>
      <p:ext uri="{BB962C8B-B14F-4D97-AF65-F5344CB8AC3E}">
        <p14:creationId xmlns:p14="http://schemas.microsoft.com/office/powerpoint/2010/main" val="3766046853"/>
      </p:ext>
    </p:extLst>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Triangle List vs Triangle Strip</a:t>
            </a:r>
          </a:p>
        </p:txBody>
      </p:sp>
      <p:sp>
        <p:nvSpPr>
          <p:cNvPr id="9219" name="Rectangle 3"/>
          <p:cNvSpPr>
            <a:spLocks noGrp="1" noChangeArrowheads="1"/>
          </p:cNvSpPr>
          <p:nvPr>
            <p:ph type="body" sz="half" idx="1"/>
          </p:nvPr>
        </p:nvSpPr>
        <p:spPr>
          <a:xfrm>
            <a:off x="304800" y="2209800"/>
            <a:ext cx="4343400" cy="4114800"/>
          </a:xfrm>
        </p:spPr>
        <p:txBody>
          <a:bodyPr/>
          <a:lstStyle/>
          <a:p>
            <a:pPr eaLnBrk="1" hangingPunct="1">
              <a:buFont typeface="Wingdings" pitchFamily="-108" charset="2"/>
              <a:buNone/>
            </a:pPr>
            <a:r>
              <a:rPr lang="en-US" sz="2000">
                <a:latin typeface="Arial Narrow" pitchFamily="-108" charset="0"/>
              </a:rPr>
              <a:t>// Draw Triangle Strip</a:t>
            </a:r>
          </a:p>
          <a:p>
            <a:pPr eaLnBrk="1" hangingPunct="1">
              <a:buFont typeface="Wingdings" pitchFamily="-108" charset="2"/>
              <a:buNone/>
            </a:pPr>
            <a:r>
              <a:rPr lang="en-US" sz="2000">
                <a:latin typeface="Arial Narrow" pitchFamily="-108" charset="0"/>
              </a:rPr>
              <a:t>glBegin(GL_TRIANGLE_STRIP); </a:t>
            </a:r>
          </a:p>
          <a:p>
            <a:pPr eaLnBrk="1" hangingPunct="1">
              <a:buFont typeface="Wingdings" pitchFamily="-108" charset="2"/>
              <a:buNone/>
            </a:pPr>
            <a:r>
              <a:rPr lang="en-US" sz="2000">
                <a:latin typeface="Arial Narrow" pitchFamily="-108" charset="0"/>
              </a:rPr>
              <a:t> For each Vertex</a:t>
            </a:r>
          </a:p>
          <a:p>
            <a:pPr eaLnBrk="1" hangingPunct="1">
              <a:buFont typeface="Wingdings" pitchFamily="-108" charset="2"/>
              <a:buNone/>
            </a:pPr>
            <a:r>
              <a:rPr lang="en-US" sz="2000">
                <a:latin typeface="Arial Narrow" pitchFamily="-108" charset="0"/>
              </a:rPr>
              <a:t>{</a:t>
            </a:r>
          </a:p>
          <a:p>
            <a:pPr eaLnBrk="1" hangingPunct="1">
              <a:buFont typeface="Wingdings" pitchFamily="-108" charset="2"/>
              <a:buNone/>
            </a:pPr>
            <a:r>
              <a:rPr lang="en-US" sz="2000">
                <a:latin typeface="Arial Narrow" pitchFamily="-108" charset="0"/>
              </a:rPr>
              <a:t>    glVertex3f(x,y,z); //vertex</a:t>
            </a:r>
          </a:p>
          <a:p>
            <a:pPr eaLnBrk="1" hangingPunct="1">
              <a:buFont typeface="Wingdings" pitchFamily="-108" charset="2"/>
              <a:buNone/>
            </a:pPr>
            <a:r>
              <a:rPr lang="en-US" sz="2000">
                <a:latin typeface="Arial Narrow" pitchFamily="-108" charset="0"/>
              </a:rPr>
              <a:t>}</a:t>
            </a:r>
            <a:endParaRPr lang="en-US" sz="2400">
              <a:latin typeface="Arial Narrow" pitchFamily="-108" charset="0"/>
            </a:endParaRPr>
          </a:p>
          <a:p>
            <a:pPr eaLnBrk="1" hangingPunct="1">
              <a:buFont typeface="Wingdings" pitchFamily="-108" charset="2"/>
              <a:buNone/>
            </a:pPr>
            <a:r>
              <a:rPr lang="en-US" sz="2000">
                <a:latin typeface="Arial Narrow" pitchFamily="-108" charset="0"/>
              </a:rPr>
              <a:t>glEnd(); </a:t>
            </a:r>
          </a:p>
        </p:txBody>
      </p:sp>
      <p:sp>
        <p:nvSpPr>
          <p:cNvPr id="9220" name="Rectangle 4"/>
          <p:cNvSpPr>
            <a:spLocks noGrp="1" noChangeArrowheads="1"/>
          </p:cNvSpPr>
          <p:nvPr>
            <p:ph type="body" sz="half" idx="2"/>
          </p:nvPr>
        </p:nvSpPr>
        <p:spPr>
          <a:xfrm>
            <a:off x="4648200" y="2057400"/>
            <a:ext cx="4191000" cy="4114800"/>
          </a:xfrm>
        </p:spPr>
        <p:txBody>
          <a:bodyPr/>
          <a:lstStyle/>
          <a:p>
            <a:pPr eaLnBrk="1" hangingPunct="1">
              <a:buFont typeface="Wingdings" pitchFamily="-108" charset="2"/>
              <a:buNone/>
            </a:pPr>
            <a:r>
              <a:rPr lang="en-US" sz="2000">
                <a:latin typeface="Arial Narrow" pitchFamily="-108" charset="0"/>
              </a:rPr>
              <a:t>// Draw Triangle List</a:t>
            </a:r>
          </a:p>
          <a:p>
            <a:pPr eaLnBrk="1" hangingPunct="1">
              <a:buFont typeface="Wingdings" pitchFamily="-108" charset="2"/>
              <a:buNone/>
            </a:pPr>
            <a:r>
              <a:rPr lang="en-US" sz="2000">
                <a:latin typeface="Arial Narrow" pitchFamily="-108" charset="0"/>
              </a:rPr>
              <a:t>glBegin(GL_TRIANGLES);</a:t>
            </a:r>
          </a:p>
          <a:p>
            <a:pPr eaLnBrk="1" hangingPunct="1">
              <a:buFont typeface="Wingdings" pitchFamily="-108" charset="2"/>
              <a:buNone/>
            </a:pPr>
            <a:r>
              <a:rPr lang="en-US" sz="2000">
                <a:latin typeface="Arial Narrow" pitchFamily="-108" charset="0"/>
              </a:rPr>
              <a:t>For each Triangle</a:t>
            </a:r>
          </a:p>
          <a:p>
            <a:pPr eaLnBrk="1" hangingPunct="1">
              <a:buFont typeface="Wingdings" pitchFamily="-108" charset="2"/>
              <a:buNone/>
            </a:pPr>
            <a:r>
              <a:rPr lang="en-US" sz="2000">
                <a:latin typeface="Arial Narrow" pitchFamily="-108" charset="0"/>
              </a:rPr>
              <a:t>{</a:t>
            </a:r>
          </a:p>
          <a:p>
            <a:pPr eaLnBrk="1" hangingPunct="1">
              <a:buFont typeface="Wingdings" pitchFamily="-108" charset="2"/>
              <a:buNone/>
            </a:pPr>
            <a:r>
              <a:rPr lang="en-US" sz="2000">
                <a:latin typeface="Arial Narrow" pitchFamily="-108" charset="0"/>
              </a:rPr>
              <a:t>      glVertex3f(x1,y1,z1);// vertex 1 glVertex3f(x2,y2,z2);// vertex 2</a:t>
            </a:r>
            <a:r>
              <a:rPr lang="en-US" sz="2400">
                <a:latin typeface="Arial Narrow" pitchFamily="-108" charset="0"/>
              </a:rPr>
              <a:t> </a:t>
            </a:r>
          </a:p>
          <a:p>
            <a:pPr eaLnBrk="1" hangingPunct="1">
              <a:buFont typeface="Wingdings" pitchFamily="-108" charset="2"/>
              <a:buNone/>
            </a:pPr>
            <a:r>
              <a:rPr lang="en-US" sz="2400">
                <a:latin typeface="Arial Narrow" pitchFamily="-108" charset="0"/>
              </a:rPr>
              <a:t>	</a:t>
            </a:r>
            <a:r>
              <a:rPr lang="en-US" sz="2000">
                <a:latin typeface="Arial Narrow" pitchFamily="-108" charset="0"/>
              </a:rPr>
              <a:t>glVertex3f(x3,y3,z3);// vertex 3</a:t>
            </a:r>
          </a:p>
          <a:p>
            <a:pPr eaLnBrk="1" hangingPunct="1">
              <a:buFont typeface="Wingdings" pitchFamily="-108" charset="2"/>
              <a:buNone/>
            </a:pPr>
            <a:r>
              <a:rPr lang="en-US" sz="2000">
                <a:latin typeface="Arial Narrow" pitchFamily="-108" charset="0"/>
              </a:rPr>
              <a:t>}</a:t>
            </a:r>
          </a:p>
          <a:p>
            <a:pPr eaLnBrk="1" hangingPunct="1">
              <a:buFont typeface="Wingdings" pitchFamily="-108" charset="2"/>
              <a:buNone/>
            </a:pPr>
            <a:r>
              <a:rPr lang="en-US" sz="2000">
                <a:latin typeface="Arial Narrow" pitchFamily="-108" charset="0"/>
              </a:rPr>
              <a:t>glEnd();</a:t>
            </a:r>
          </a:p>
        </p:txBody>
      </p:sp>
      <p:sp>
        <p:nvSpPr>
          <p:cNvPr id="5" name="Date Placeholder 3">
            <a:extLst>
              <a:ext uri="{FF2B5EF4-FFF2-40B4-BE49-F238E27FC236}">
                <a16:creationId xmlns:a16="http://schemas.microsoft.com/office/drawing/2014/main" id="{07C64A41-671E-D546-BD27-0757F9145D2B}"/>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4/7/19</a:t>
            </a:fld>
            <a:endParaRPr lang="en-US" dirty="0">
              <a:solidFill>
                <a:srgbClr val="000000"/>
              </a:solidFill>
            </a:endParaRPr>
          </a:p>
        </p:txBody>
      </p:sp>
      <p:sp>
        <p:nvSpPr>
          <p:cNvPr id="6" name="Footer Placeholder 4">
            <a:extLst>
              <a:ext uri="{FF2B5EF4-FFF2-40B4-BE49-F238E27FC236}">
                <a16:creationId xmlns:a16="http://schemas.microsoft.com/office/drawing/2014/main" id="{655A2770-8F03-DB4E-A571-ED0BABA3A913}"/>
              </a:ext>
            </a:extLst>
          </p:cNvPr>
          <p:cNvSpPr>
            <a:spLocks noGrp="1"/>
          </p:cNvSpPr>
          <p:nvPr>
            <p:ph type="ftr" sz="quarter" idx="11"/>
          </p:nvPr>
        </p:nvSpPr>
        <p:spPr>
          <a:xfrm>
            <a:off x="3124200" y="6245225"/>
            <a:ext cx="2895600" cy="476250"/>
          </a:xfrm>
        </p:spPr>
        <p:txBody>
          <a:bodyPr/>
          <a:lstStyle/>
          <a:p>
            <a:pPr>
              <a:defRPr/>
            </a:pPr>
            <a:r>
              <a:rPr lang="en-US">
                <a:solidFill>
                  <a:srgbClr val="000000"/>
                </a:solidFill>
              </a:rPr>
              <a:t>© UCF EECS</a:t>
            </a:r>
          </a:p>
        </p:txBody>
      </p:sp>
      <p:sp>
        <p:nvSpPr>
          <p:cNvPr id="7" name="Slide Number Placeholder 5">
            <a:extLst>
              <a:ext uri="{FF2B5EF4-FFF2-40B4-BE49-F238E27FC236}">
                <a16:creationId xmlns:a16="http://schemas.microsoft.com/office/drawing/2014/main" id="{BA304E7D-3CA6-1A45-9301-D46BB990C0F0}"/>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809</a:t>
            </a:fld>
            <a:endParaRPr lang="en-US">
              <a:solidFill>
                <a:srgbClr val="000000"/>
              </a:solidFill>
            </a:endParaRPr>
          </a:p>
        </p:txBody>
      </p:sp>
    </p:spTree>
    <p:extLst>
      <p:ext uri="{BB962C8B-B14F-4D97-AF65-F5344CB8AC3E}">
        <p14:creationId xmlns:p14="http://schemas.microsoft.com/office/powerpoint/2010/main" val="23801381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Ripping Concept</a:t>
            </a:r>
          </a:p>
        </p:txBody>
      </p:sp>
      <p:sp>
        <p:nvSpPr>
          <p:cNvPr id="3" name="Content Placeholder 2"/>
          <p:cNvSpPr>
            <a:spLocks noGrp="1"/>
          </p:cNvSpPr>
          <p:nvPr>
            <p:ph idx="1"/>
          </p:nvPr>
        </p:nvSpPr>
        <p:spPr/>
        <p:txBody>
          <a:bodyPr/>
          <a:lstStyle/>
          <a:p>
            <a:r>
              <a:rPr lang="en-US" sz="2000"/>
              <a:t>This is similar to generalized automata approach but with fewer arcs than text. It actually gets some of its motivation from </a:t>
            </a:r>
            <a:r>
              <a:rPr lang="en-US" sz="2000" err="1">
                <a:latin typeface="Arial" charset="0"/>
                <a:ea typeface="MS PGothic" charset="0"/>
              </a:rPr>
              <a:t>R</a:t>
            </a:r>
            <a:r>
              <a:rPr lang="en-US" sz="2000" baseline="-25000" err="1">
                <a:latin typeface="Arial" charset="0"/>
                <a:ea typeface="MS PGothic" charset="0"/>
              </a:rPr>
              <a:t>ij</a:t>
            </a:r>
            <a:r>
              <a:rPr lang="en-US" sz="2000" baseline="30000" err="1">
                <a:latin typeface="Arial" charset="0"/>
                <a:ea typeface="MS PGothic" charset="0"/>
              </a:rPr>
              <a:t>k</a:t>
            </a:r>
            <a:r>
              <a:rPr lang="en-US" sz="2000">
                <a:latin typeface="Arial" charset="0"/>
                <a:ea typeface="MS PGothic" charset="0"/>
              </a:rPr>
              <a:t> approach as well</a:t>
            </a:r>
            <a:endParaRPr lang="en-US" sz="2000"/>
          </a:p>
          <a:p>
            <a:r>
              <a:rPr lang="en-US" sz="2000"/>
              <a:t>Add a new start state and add a </a:t>
            </a:r>
            <a:r>
              <a:rPr lang="en-US" sz="2000">
                <a:latin typeface="Symbol" charset="2"/>
                <a:ea typeface="Symbol" charset="2"/>
                <a:cs typeface="Symbol" charset="2"/>
              </a:rPr>
              <a:t>l</a:t>
            </a:r>
            <a:r>
              <a:rPr lang="en-US" sz="2000"/>
              <a:t>–transition to existing start state</a:t>
            </a:r>
          </a:p>
          <a:p>
            <a:r>
              <a:rPr lang="en-US" sz="2000"/>
              <a:t>Add a new final state </a:t>
            </a:r>
            <a:r>
              <a:rPr lang="en-US" sz="2000" err="1"/>
              <a:t>q</a:t>
            </a:r>
            <a:r>
              <a:rPr lang="en-US" sz="2000" baseline="-25000" err="1"/>
              <a:t>f</a:t>
            </a:r>
            <a:r>
              <a:rPr lang="en-US" sz="2000"/>
              <a:t> and insert </a:t>
            </a:r>
            <a:r>
              <a:rPr lang="en-US" sz="2000">
                <a:latin typeface="Symbol" charset="2"/>
                <a:ea typeface="Symbol" charset="2"/>
                <a:cs typeface="Symbol" charset="2"/>
              </a:rPr>
              <a:t>l</a:t>
            </a:r>
            <a:r>
              <a:rPr lang="en-US" sz="2000"/>
              <a:t>–transitions from all existing final states to the new one; make the old final states non-final</a:t>
            </a:r>
          </a:p>
          <a:p>
            <a:r>
              <a:rPr lang="en-US" sz="2000"/>
              <a:t>Leaving the start and final states, successively pick states to remove</a:t>
            </a:r>
          </a:p>
          <a:p>
            <a:r>
              <a:rPr lang="en-US" sz="2000"/>
              <a:t>For each state to be removed, change the arcs of every pair of externally entering and exiting arcs to reflect the regular expression that describes all strings that could result is such a double transition; be sure to account for loops in the state being removed. Also, or (+) together expressions that have the same start and end nodes</a:t>
            </a:r>
          </a:p>
          <a:p>
            <a:r>
              <a:rPr lang="en-US" sz="2000"/>
              <a:t>When have just start and final, the regular expression that leads from start to final describes the associated regular set</a:t>
            </a:r>
          </a:p>
        </p:txBody>
      </p:sp>
      <p:sp>
        <p:nvSpPr>
          <p:cNvPr id="4" name="Date Placeholder 3"/>
          <p:cNvSpPr>
            <a:spLocks noGrp="1"/>
          </p:cNvSpPr>
          <p:nvPr>
            <p:ph type="dt" sz="half" idx="10"/>
          </p:nvPr>
        </p:nvSpPr>
        <p:spPr/>
        <p:txBody>
          <a:bodyPr/>
          <a:lstStyle/>
          <a:p>
            <a:fld id="{AD94D692-D899-3C44-B416-91B127E3F73A}"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81</a:t>
            </a:fld>
            <a:endParaRPr lang="en-US"/>
          </a:p>
        </p:txBody>
      </p:sp>
      <p:sp>
        <p:nvSpPr>
          <p:cNvPr id="7" name="Footer Placeholder 4">
            <a:extLst>
              <a:ext uri="{FF2B5EF4-FFF2-40B4-BE49-F238E27FC236}">
                <a16:creationId xmlns:a16="http://schemas.microsoft.com/office/drawing/2014/main" id="{45177CD8-62A5-C347-B2C1-3C06770AE61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77743183"/>
      </p:ext>
    </p:extLst>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Problem Definition</a:t>
            </a:r>
          </a:p>
        </p:txBody>
      </p:sp>
      <p:sp>
        <p:nvSpPr>
          <p:cNvPr id="10243" name="Rectangle 3"/>
          <p:cNvSpPr>
            <a:spLocks noGrp="1" noChangeArrowheads="1"/>
          </p:cNvSpPr>
          <p:nvPr>
            <p:ph type="body" idx="1"/>
          </p:nvPr>
        </p:nvSpPr>
        <p:spPr/>
        <p:txBody>
          <a:bodyPr/>
          <a:lstStyle/>
          <a:p>
            <a:pPr eaLnBrk="1" hangingPunct="1"/>
            <a:r>
              <a:rPr lang="en-US" sz="2800" dirty="0"/>
              <a:t>Given a triangulation T = {t</a:t>
            </a:r>
            <a:r>
              <a:rPr lang="en-US" sz="2800" baseline="-25000" dirty="0"/>
              <a:t>1</a:t>
            </a:r>
            <a:r>
              <a:rPr lang="en-US" sz="2800" dirty="0"/>
              <a:t>, t</a:t>
            </a:r>
            <a:r>
              <a:rPr lang="en-US" sz="2800" baseline="-25000" dirty="0"/>
              <a:t>2</a:t>
            </a:r>
            <a:r>
              <a:rPr lang="en-US" sz="2800" dirty="0"/>
              <a:t>, t</a:t>
            </a:r>
            <a:r>
              <a:rPr lang="en-US" sz="2800" baseline="-25000" dirty="0"/>
              <a:t>3</a:t>
            </a:r>
            <a:r>
              <a:rPr lang="en-US" sz="2800" dirty="0"/>
              <a:t> ,.. </a:t>
            </a:r>
            <a:r>
              <a:rPr lang="en-US" sz="2800" dirty="0" err="1"/>
              <a:t>t</a:t>
            </a:r>
            <a:r>
              <a:rPr lang="en-US" sz="2800" baseline="-25000" dirty="0" err="1"/>
              <a:t>n</a:t>
            </a:r>
            <a:r>
              <a:rPr lang="en-US" sz="2800" dirty="0"/>
              <a:t>}. Find the triangle strip (sequential ordering) for it?</a:t>
            </a:r>
          </a:p>
          <a:p>
            <a:pPr eaLnBrk="1" hangingPunct="1"/>
            <a:r>
              <a:rPr lang="en-US" sz="2800" dirty="0"/>
              <a:t>Converting this to a decision problem.</a:t>
            </a:r>
          </a:p>
          <a:p>
            <a:pPr eaLnBrk="1" hangingPunct="1"/>
            <a:r>
              <a:rPr lang="en-US" sz="2800" dirty="0"/>
              <a:t>Formal Definition:</a:t>
            </a:r>
            <a:br>
              <a:rPr lang="en-US" sz="2800" dirty="0"/>
            </a:br>
            <a:r>
              <a:rPr lang="en-US" sz="2800" dirty="0"/>
              <a:t>Given a triangulation T = {t</a:t>
            </a:r>
            <a:r>
              <a:rPr lang="en-US" sz="2800" baseline="-25000" dirty="0"/>
              <a:t>1</a:t>
            </a:r>
            <a:r>
              <a:rPr lang="en-US" sz="2800" dirty="0"/>
              <a:t>, t</a:t>
            </a:r>
            <a:r>
              <a:rPr lang="en-US" sz="2800" baseline="-25000" dirty="0"/>
              <a:t>2</a:t>
            </a:r>
            <a:r>
              <a:rPr lang="en-US" sz="2800" dirty="0"/>
              <a:t>, t</a:t>
            </a:r>
            <a:r>
              <a:rPr lang="en-US" sz="2800" baseline="-25000" dirty="0"/>
              <a:t>3</a:t>
            </a:r>
            <a:r>
              <a:rPr lang="en-US" sz="2800" dirty="0"/>
              <a:t> ,.. </a:t>
            </a:r>
            <a:r>
              <a:rPr lang="en-US" sz="2800" dirty="0" err="1"/>
              <a:t>t</a:t>
            </a:r>
            <a:r>
              <a:rPr lang="en-US" sz="2800" baseline="-25000" dirty="0" err="1"/>
              <a:t>N</a:t>
            </a:r>
            <a:r>
              <a:rPr lang="en-US" sz="2800" dirty="0"/>
              <a:t>}. Does there exists a triangle strip?</a:t>
            </a:r>
          </a:p>
          <a:p>
            <a:pPr eaLnBrk="1" hangingPunct="1">
              <a:buFont typeface="Wingdings" pitchFamily="-108" charset="2"/>
              <a:buNone/>
            </a:pPr>
            <a:endParaRPr lang="en-US" dirty="0"/>
          </a:p>
        </p:txBody>
      </p:sp>
      <p:sp>
        <p:nvSpPr>
          <p:cNvPr id="4" name="Date Placeholder 3">
            <a:extLst>
              <a:ext uri="{FF2B5EF4-FFF2-40B4-BE49-F238E27FC236}">
                <a16:creationId xmlns:a16="http://schemas.microsoft.com/office/drawing/2014/main" id="{FA6E1591-17C8-AB49-8116-32D50CE06CF9}"/>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4/7/19</a:t>
            </a:fld>
            <a:endParaRPr lang="en-US" dirty="0">
              <a:solidFill>
                <a:srgbClr val="000000"/>
              </a:solidFill>
            </a:endParaRPr>
          </a:p>
        </p:txBody>
      </p:sp>
      <p:sp>
        <p:nvSpPr>
          <p:cNvPr id="5" name="Footer Placeholder 4">
            <a:extLst>
              <a:ext uri="{FF2B5EF4-FFF2-40B4-BE49-F238E27FC236}">
                <a16:creationId xmlns:a16="http://schemas.microsoft.com/office/drawing/2014/main" id="{EE012BBE-38DD-FF42-B7F7-689A2F173E57}"/>
              </a:ext>
            </a:extLst>
          </p:cNvPr>
          <p:cNvSpPr>
            <a:spLocks noGrp="1"/>
          </p:cNvSpPr>
          <p:nvPr>
            <p:ph type="ftr" sz="quarter" idx="11"/>
          </p:nvPr>
        </p:nvSpPr>
        <p:spPr>
          <a:xfrm>
            <a:off x="3124200" y="6245225"/>
            <a:ext cx="2895600" cy="476250"/>
          </a:xfrm>
        </p:spPr>
        <p:txBody>
          <a:bodyPr/>
          <a:lstStyle/>
          <a:p>
            <a:pPr>
              <a:defRPr/>
            </a:pPr>
            <a:r>
              <a:rPr lang="en-US">
                <a:solidFill>
                  <a:srgbClr val="000000"/>
                </a:solidFill>
              </a:rPr>
              <a:t>© UCF EECS</a:t>
            </a:r>
          </a:p>
        </p:txBody>
      </p:sp>
      <p:sp>
        <p:nvSpPr>
          <p:cNvPr id="6" name="Slide Number Placeholder 5">
            <a:extLst>
              <a:ext uri="{FF2B5EF4-FFF2-40B4-BE49-F238E27FC236}">
                <a16:creationId xmlns:a16="http://schemas.microsoft.com/office/drawing/2014/main" id="{E4A4964D-18A9-394F-9322-80D1F1BD0B2A}"/>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810</a:t>
            </a:fld>
            <a:endParaRPr lang="en-US">
              <a:solidFill>
                <a:srgbClr val="000000"/>
              </a:solidFill>
            </a:endParaRPr>
          </a:p>
        </p:txBody>
      </p:sp>
    </p:spTree>
    <p:extLst>
      <p:ext uri="{BB962C8B-B14F-4D97-AF65-F5344CB8AC3E}">
        <p14:creationId xmlns:p14="http://schemas.microsoft.com/office/powerpoint/2010/main" val="2637361177"/>
      </p:ext>
    </p:extLst>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NP Proof</a:t>
            </a:r>
          </a:p>
        </p:txBody>
      </p:sp>
      <p:sp>
        <p:nvSpPr>
          <p:cNvPr id="11267" name="Rectangle 3"/>
          <p:cNvSpPr>
            <a:spLocks noGrp="1" noChangeArrowheads="1"/>
          </p:cNvSpPr>
          <p:nvPr>
            <p:ph type="body" idx="1"/>
          </p:nvPr>
        </p:nvSpPr>
        <p:spPr>
          <a:xfrm>
            <a:off x="457200" y="2017713"/>
            <a:ext cx="8497888" cy="4459287"/>
          </a:xfrm>
        </p:spPr>
        <p:txBody>
          <a:bodyPr/>
          <a:lstStyle/>
          <a:p>
            <a:pPr eaLnBrk="1" hangingPunct="1">
              <a:lnSpc>
                <a:spcPct val="90000"/>
              </a:lnSpc>
            </a:pPr>
            <a:r>
              <a:rPr lang="en-US" sz="2200"/>
              <a:t>Provided a witness of a ‘Yes’ instance of the problem. we can verify it in polynomial time by checking if the sequential triangles are connected.</a:t>
            </a:r>
          </a:p>
          <a:p>
            <a:pPr eaLnBrk="1" hangingPunct="1">
              <a:lnSpc>
                <a:spcPct val="90000"/>
              </a:lnSpc>
            </a:pPr>
            <a:r>
              <a:rPr lang="en-US" sz="2200"/>
              <a:t>Cost of checking if the consecutive triangles are connected</a:t>
            </a:r>
          </a:p>
          <a:p>
            <a:pPr lvl="1" eaLnBrk="1" hangingPunct="1">
              <a:lnSpc>
                <a:spcPct val="90000"/>
              </a:lnSpc>
            </a:pPr>
            <a:r>
              <a:rPr lang="en-US" sz="2200"/>
              <a:t>For i to N -1 </a:t>
            </a:r>
          </a:p>
          <a:p>
            <a:pPr lvl="2" eaLnBrk="1" hangingPunct="1">
              <a:lnSpc>
                <a:spcPct val="90000"/>
              </a:lnSpc>
            </a:pPr>
            <a:r>
              <a:rPr lang="en-US" sz="2200"/>
              <a:t>Check of i</a:t>
            </a:r>
            <a:r>
              <a:rPr lang="en-US" sz="2200" baseline="-25000"/>
              <a:t>th</a:t>
            </a:r>
            <a:r>
              <a:rPr lang="en-US" sz="2200"/>
              <a:t> and i+1</a:t>
            </a:r>
            <a:r>
              <a:rPr lang="en-US" sz="2200" baseline="-25000"/>
              <a:t>th</a:t>
            </a:r>
            <a:r>
              <a:rPr lang="en-US" sz="2200"/>
              <a:t> triangle are adjacent (have a common edge)</a:t>
            </a:r>
          </a:p>
          <a:p>
            <a:pPr lvl="2" eaLnBrk="1" hangingPunct="1">
              <a:lnSpc>
                <a:spcPct val="90000"/>
              </a:lnSpc>
            </a:pPr>
            <a:r>
              <a:rPr lang="en-US" sz="2200"/>
              <a:t>Three edge comparisions or six vertex comparisions</a:t>
            </a:r>
          </a:p>
          <a:p>
            <a:pPr lvl="1" eaLnBrk="1" hangingPunct="1">
              <a:lnSpc>
                <a:spcPct val="90000"/>
              </a:lnSpc>
            </a:pPr>
            <a:r>
              <a:rPr lang="en-US" sz="2200"/>
              <a:t>~ 6N</a:t>
            </a:r>
          </a:p>
          <a:p>
            <a:pPr eaLnBrk="1" hangingPunct="1">
              <a:lnSpc>
                <a:spcPct val="90000"/>
              </a:lnSpc>
            </a:pPr>
            <a:r>
              <a:rPr lang="en-US" sz="2200"/>
              <a:t>Hence it is in NP.</a:t>
            </a:r>
          </a:p>
        </p:txBody>
      </p:sp>
      <p:sp>
        <p:nvSpPr>
          <p:cNvPr id="4" name="Date Placeholder 3">
            <a:extLst>
              <a:ext uri="{FF2B5EF4-FFF2-40B4-BE49-F238E27FC236}">
                <a16:creationId xmlns:a16="http://schemas.microsoft.com/office/drawing/2014/main" id="{24E0BBAC-3163-2845-BEE4-CC2090880579}"/>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4/7/19</a:t>
            </a:fld>
            <a:endParaRPr lang="en-US" dirty="0">
              <a:solidFill>
                <a:srgbClr val="000000"/>
              </a:solidFill>
            </a:endParaRPr>
          </a:p>
        </p:txBody>
      </p:sp>
      <p:sp>
        <p:nvSpPr>
          <p:cNvPr id="5" name="Footer Placeholder 4">
            <a:extLst>
              <a:ext uri="{FF2B5EF4-FFF2-40B4-BE49-F238E27FC236}">
                <a16:creationId xmlns:a16="http://schemas.microsoft.com/office/drawing/2014/main" id="{45E2DAEC-45BB-F243-B1FE-C626E6316295}"/>
              </a:ext>
            </a:extLst>
          </p:cNvPr>
          <p:cNvSpPr>
            <a:spLocks noGrp="1"/>
          </p:cNvSpPr>
          <p:nvPr>
            <p:ph type="ftr" sz="quarter" idx="11"/>
          </p:nvPr>
        </p:nvSpPr>
        <p:spPr>
          <a:xfrm>
            <a:off x="3124200" y="6245225"/>
            <a:ext cx="2895600" cy="476250"/>
          </a:xfrm>
        </p:spPr>
        <p:txBody>
          <a:bodyPr/>
          <a:lstStyle/>
          <a:p>
            <a:pPr>
              <a:defRPr/>
            </a:pPr>
            <a:r>
              <a:rPr lang="en-US">
                <a:solidFill>
                  <a:srgbClr val="000000"/>
                </a:solidFill>
              </a:rPr>
              <a:t>© UCF EECS</a:t>
            </a:r>
          </a:p>
        </p:txBody>
      </p:sp>
      <p:sp>
        <p:nvSpPr>
          <p:cNvPr id="6" name="Slide Number Placeholder 5">
            <a:extLst>
              <a:ext uri="{FF2B5EF4-FFF2-40B4-BE49-F238E27FC236}">
                <a16:creationId xmlns:a16="http://schemas.microsoft.com/office/drawing/2014/main" id="{260C930D-049F-964B-9C6F-817F3A24F989}"/>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811</a:t>
            </a:fld>
            <a:endParaRPr lang="en-US">
              <a:solidFill>
                <a:srgbClr val="000000"/>
              </a:solidFill>
            </a:endParaRPr>
          </a:p>
        </p:txBody>
      </p:sp>
    </p:spTree>
    <p:extLst>
      <p:ext uri="{BB962C8B-B14F-4D97-AF65-F5344CB8AC3E}">
        <p14:creationId xmlns:p14="http://schemas.microsoft.com/office/powerpoint/2010/main" val="2113977356"/>
      </p:ext>
    </p:extLst>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Dual Graph</a:t>
            </a:r>
          </a:p>
        </p:txBody>
      </p:sp>
      <p:sp>
        <p:nvSpPr>
          <p:cNvPr id="12291" name="Rectangle 3"/>
          <p:cNvSpPr>
            <a:spLocks noGrp="1" noChangeArrowheads="1"/>
          </p:cNvSpPr>
          <p:nvPr>
            <p:ph type="body" sz="half" idx="1"/>
          </p:nvPr>
        </p:nvSpPr>
        <p:spPr>
          <a:xfrm>
            <a:off x="685800" y="1447800"/>
            <a:ext cx="3810000" cy="4114800"/>
          </a:xfrm>
          <a:solidFill>
            <a:schemeClr val="bg1"/>
          </a:solidFill>
        </p:spPr>
        <p:txBody>
          <a:bodyPr/>
          <a:lstStyle/>
          <a:p>
            <a:pPr eaLnBrk="1" hangingPunct="1"/>
            <a:r>
              <a:rPr lang="en-US" sz="2000" dirty="0"/>
              <a:t>The </a:t>
            </a:r>
            <a:r>
              <a:rPr lang="en-US" sz="2000" i="1" dirty="0"/>
              <a:t>dual graph </a:t>
            </a:r>
            <a:r>
              <a:rPr lang="en-US" sz="2000" dirty="0"/>
              <a:t>of a triangulation is obtained by defining a vertex for each triangle and drawing an edge between two vertices if their corresponding triangles share an edge</a:t>
            </a:r>
          </a:p>
          <a:p>
            <a:pPr eaLnBrk="1" hangingPunct="1"/>
            <a:r>
              <a:rPr lang="en-US" sz="2000" dirty="0"/>
              <a:t>This gives the triangulations </a:t>
            </a:r>
            <a:r>
              <a:rPr lang="en-US" sz="2000" i="1" dirty="0"/>
              <a:t>edge-adjacency</a:t>
            </a:r>
            <a:r>
              <a:rPr lang="en-US" sz="2000" dirty="0"/>
              <a:t>  in terms of a graph</a:t>
            </a:r>
          </a:p>
          <a:p>
            <a:pPr eaLnBrk="1" hangingPunct="1"/>
            <a:r>
              <a:rPr lang="en-US" sz="2000" dirty="0"/>
              <a:t>Cost of building a Dual Graph</a:t>
            </a:r>
          </a:p>
          <a:p>
            <a:pPr lvl="1" eaLnBrk="1" hangingPunct="1"/>
            <a:r>
              <a:rPr lang="en-US" sz="1600" dirty="0"/>
              <a:t>O(N</a:t>
            </a:r>
            <a:r>
              <a:rPr lang="en-US" sz="1400" baseline="30000" dirty="0"/>
              <a:t>2</a:t>
            </a:r>
            <a:r>
              <a:rPr lang="en-US" sz="1600" dirty="0"/>
              <a:t>)</a:t>
            </a:r>
          </a:p>
          <a:p>
            <a:pPr eaLnBrk="1" hangingPunct="1"/>
            <a:r>
              <a:rPr lang="en-US" sz="2000" dirty="0" err="1"/>
              <a:t>e.g</a:t>
            </a:r>
            <a:r>
              <a:rPr lang="en-US" sz="2000" dirty="0">
                <a:solidFill>
                  <a:schemeClr val="hlink"/>
                </a:solidFill>
              </a:rPr>
              <a:t> G’ </a:t>
            </a:r>
            <a:r>
              <a:rPr lang="en-US" sz="2000" dirty="0"/>
              <a:t>is a dual graph of G.</a:t>
            </a:r>
          </a:p>
        </p:txBody>
      </p:sp>
      <p:pic>
        <p:nvPicPr>
          <p:cNvPr id="12293" name="Picture 5" descr="dual"/>
          <p:cNvPicPr>
            <a:picLocks noChangeAspect="1" noChangeArrowheads="1"/>
          </p:cNvPicPr>
          <p:nvPr/>
        </p:nvPicPr>
        <p:blipFill>
          <a:blip r:embed="rId3" cstate="print"/>
          <a:srcRect/>
          <a:stretch>
            <a:fillRect/>
          </a:stretch>
        </p:blipFill>
        <p:spPr bwMode="auto">
          <a:xfrm>
            <a:off x="5181600" y="2438400"/>
            <a:ext cx="3648075" cy="3067050"/>
          </a:xfrm>
          <a:prstGeom prst="rect">
            <a:avLst/>
          </a:prstGeom>
          <a:noFill/>
          <a:ln w="9525">
            <a:noFill/>
            <a:miter lim="800000"/>
            <a:headEnd/>
            <a:tailEnd/>
          </a:ln>
        </p:spPr>
      </p:pic>
      <p:sp>
        <p:nvSpPr>
          <p:cNvPr id="5" name="Date Placeholder 3">
            <a:extLst>
              <a:ext uri="{FF2B5EF4-FFF2-40B4-BE49-F238E27FC236}">
                <a16:creationId xmlns:a16="http://schemas.microsoft.com/office/drawing/2014/main" id="{248F1372-38E2-0647-86F8-FE26AAABBD05}"/>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4/7/19</a:t>
            </a:fld>
            <a:endParaRPr lang="en-US" dirty="0">
              <a:solidFill>
                <a:srgbClr val="000000"/>
              </a:solidFill>
            </a:endParaRPr>
          </a:p>
        </p:txBody>
      </p:sp>
      <p:sp>
        <p:nvSpPr>
          <p:cNvPr id="6" name="Footer Placeholder 4">
            <a:extLst>
              <a:ext uri="{FF2B5EF4-FFF2-40B4-BE49-F238E27FC236}">
                <a16:creationId xmlns:a16="http://schemas.microsoft.com/office/drawing/2014/main" id="{AB745CE6-DAFE-DB42-84E4-58CC19F9B7E8}"/>
              </a:ext>
            </a:extLst>
          </p:cNvPr>
          <p:cNvSpPr>
            <a:spLocks noGrp="1"/>
          </p:cNvSpPr>
          <p:nvPr>
            <p:ph type="ftr" sz="quarter" idx="11"/>
          </p:nvPr>
        </p:nvSpPr>
        <p:spPr>
          <a:xfrm>
            <a:off x="3124200" y="6245225"/>
            <a:ext cx="2895600" cy="476250"/>
          </a:xfrm>
        </p:spPr>
        <p:txBody>
          <a:bodyPr/>
          <a:lstStyle/>
          <a:p>
            <a:pPr>
              <a:defRPr/>
            </a:pPr>
            <a:r>
              <a:rPr lang="en-US">
                <a:solidFill>
                  <a:srgbClr val="000000"/>
                </a:solidFill>
              </a:rPr>
              <a:t>© UCF EECS</a:t>
            </a:r>
          </a:p>
        </p:txBody>
      </p:sp>
      <p:sp>
        <p:nvSpPr>
          <p:cNvPr id="7" name="Slide Number Placeholder 5">
            <a:extLst>
              <a:ext uri="{FF2B5EF4-FFF2-40B4-BE49-F238E27FC236}">
                <a16:creationId xmlns:a16="http://schemas.microsoft.com/office/drawing/2014/main" id="{F0B46E65-585D-544F-9375-885E6BE02A3C}"/>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812</a:t>
            </a:fld>
            <a:endParaRPr lang="en-US">
              <a:solidFill>
                <a:srgbClr val="000000"/>
              </a:solidFill>
            </a:endParaRPr>
          </a:p>
        </p:txBody>
      </p:sp>
    </p:spTree>
    <p:extLst>
      <p:ext uri="{BB962C8B-B14F-4D97-AF65-F5344CB8AC3E}">
        <p14:creationId xmlns:p14="http://schemas.microsoft.com/office/powerpoint/2010/main" val="1809877026"/>
      </p:ext>
    </p:extLst>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NP-Completeness</a:t>
            </a:r>
          </a:p>
        </p:txBody>
      </p:sp>
      <p:sp>
        <p:nvSpPr>
          <p:cNvPr id="13315" name="Rectangle 7"/>
          <p:cNvSpPr>
            <a:spLocks noGrp="1" noChangeArrowheads="1"/>
          </p:cNvSpPr>
          <p:nvPr>
            <p:ph type="body" idx="1"/>
          </p:nvPr>
        </p:nvSpPr>
        <p:spPr/>
        <p:txBody>
          <a:bodyPr/>
          <a:lstStyle/>
          <a:p>
            <a:pPr eaLnBrk="1" hangingPunct="1"/>
            <a:r>
              <a:rPr lang="en-US" sz="2200" dirty="0"/>
              <a:t>To prove it’s NP-Complete we reduce a known NP-Complete problem to this one;  the Hamiltonian Path Problem.</a:t>
            </a:r>
          </a:p>
          <a:p>
            <a:pPr eaLnBrk="1" hangingPunct="1"/>
            <a:r>
              <a:rPr lang="en-US" sz="2200" dirty="0"/>
              <a:t>Hamiltonian Path Problem:</a:t>
            </a:r>
          </a:p>
          <a:p>
            <a:pPr lvl="1" eaLnBrk="1" hangingPunct="1"/>
            <a:r>
              <a:rPr lang="en-US" sz="2200" dirty="0"/>
              <a:t>Given: A Graph G = (V, E). Does G contains a path that visits every vertex exactly once?</a:t>
            </a:r>
          </a:p>
          <a:p>
            <a:pPr lvl="1" eaLnBrk="1" hangingPunct="1">
              <a:buFont typeface="Wingdings" pitchFamily="-108" charset="2"/>
              <a:buNone/>
            </a:pPr>
            <a:endParaRPr lang="en-US" sz="2200" dirty="0"/>
          </a:p>
          <a:p>
            <a:pPr eaLnBrk="1" hangingPunct="1">
              <a:buFont typeface="Wingdings" pitchFamily="-108" charset="2"/>
              <a:buNone/>
            </a:pPr>
            <a:r>
              <a:rPr lang="en-US" sz="3600" dirty="0"/>
              <a:t>	</a:t>
            </a:r>
          </a:p>
          <a:p>
            <a:pPr eaLnBrk="1" hangingPunct="1"/>
            <a:endParaRPr lang="en-US" sz="3600" dirty="0"/>
          </a:p>
          <a:p>
            <a:pPr eaLnBrk="1" hangingPunct="1"/>
            <a:endParaRPr lang="en-US" sz="3600" dirty="0"/>
          </a:p>
        </p:txBody>
      </p:sp>
      <p:sp>
        <p:nvSpPr>
          <p:cNvPr id="4" name="Date Placeholder 3">
            <a:extLst>
              <a:ext uri="{FF2B5EF4-FFF2-40B4-BE49-F238E27FC236}">
                <a16:creationId xmlns:a16="http://schemas.microsoft.com/office/drawing/2014/main" id="{59BC98EC-D575-3A49-8728-5A39D822EB00}"/>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4/7/19</a:t>
            </a:fld>
            <a:endParaRPr lang="en-US" dirty="0">
              <a:solidFill>
                <a:srgbClr val="000000"/>
              </a:solidFill>
            </a:endParaRPr>
          </a:p>
        </p:txBody>
      </p:sp>
      <p:sp>
        <p:nvSpPr>
          <p:cNvPr id="5" name="Footer Placeholder 4">
            <a:extLst>
              <a:ext uri="{FF2B5EF4-FFF2-40B4-BE49-F238E27FC236}">
                <a16:creationId xmlns:a16="http://schemas.microsoft.com/office/drawing/2014/main" id="{040994B4-D131-9249-A980-DF55F932C7FA}"/>
              </a:ext>
            </a:extLst>
          </p:cNvPr>
          <p:cNvSpPr>
            <a:spLocks noGrp="1"/>
          </p:cNvSpPr>
          <p:nvPr>
            <p:ph type="ftr" sz="quarter" idx="11"/>
          </p:nvPr>
        </p:nvSpPr>
        <p:spPr>
          <a:xfrm>
            <a:off x="3124200" y="6245225"/>
            <a:ext cx="2895600" cy="476250"/>
          </a:xfrm>
        </p:spPr>
        <p:txBody>
          <a:bodyPr/>
          <a:lstStyle/>
          <a:p>
            <a:pPr>
              <a:defRPr/>
            </a:pPr>
            <a:r>
              <a:rPr lang="en-US">
                <a:solidFill>
                  <a:srgbClr val="000000"/>
                </a:solidFill>
              </a:rPr>
              <a:t>© UCF EECS</a:t>
            </a:r>
          </a:p>
        </p:txBody>
      </p:sp>
      <p:sp>
        <p:nvSpPr>
          <p:cNvPr id="6" name="Slide Number Placeholder 5">
            <a:extLst>
              <a:ext uri="{FF2B5EF4-FFF2-40B4-BE49-F238E27FC236}">
                <a16:creationId xmlns:a16="http://schemas.microsoft.com/office/drawing/2014/main" id="{015D8D53-AC30-C243-9D24-97657F1BDF66}"/>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813</a:t>
            </a:fld>
            <a:endParaRPr lang="en-US">
              <a:solidFill>
                <a:srgbClr val="000000"/>
              </a:solidFill>
            </a:endParaRPr>
          </a:p>
        </p:txBody>
      </p:sp>
    </p:spTree>
    <p:extLst>
      <p:ext uri="{BB962C8B-B14F-4D97-AF65-F5344CB8AC3E}">
        <p14:creationId xmlns:p14="http://schemas.microsoft.com/office/powerpoint/2010/main" val="377286639"/>
      </p:ext>
    </p:extLst>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NP-Completeness proof by restriction</a:t>
            </a:r>
          </a:p>
        </p:txBody>
      </p:sp>
      <p:sp>
        <p:nvSpPr>
          <p:cNvPr id="14339" name="Rectangle 10"/>
          <p:cNvSpPr>
            <a:spLocks noGrp="1" noChangeArrowheads="1"/>
          </p:cNvSpPr>
          <p:nvPr>
            <p:ph idx="1"/>
          </p:nvPr>
        </p:nvSpPr>
        <p:spPr>
          <a:xfrm>
            <a:off x="381000" y="2057400"/>
            <a:ext cx="8610600" cy="4114800"/>
          </a:xfrm>
        </p:spPr>
        <p:txBody>
          <a:bodyPr/>
          <a:lstStyle/>
          <a:p>
            <a:pPr eaLnBrk="1" hangingPunct="1">
              <a:lnSpc>
                <a:spcPct val="90000"/>
              </a:lnSpc>
            </a:pPr>
            <a:r>
              <a:rPr lang="en-US" sz="2000" dirty="0"/>
              <a:t>Accept an Instance of Hamiltonian Path, G = (V, E)</a:t>
            </a:r>
            <a:r>
              <a:rPr lang="en-US" sz="2000" dirty="0">
                <a:sym typeface="Symbol" pitchFamily="-108" charset="2"/>
              </a:rPr>
              <a:t>, we restrict this graph to have max. degree = 3.The problem is still NP-Complete.</a:t>
            </a:r>
            <a:endParaRPr lang="en-US" sz="2000" dirty="0"/>
          </a:p>
          <a:p>
            <a:pPr eaLnBrk="1" hangingPunct="1">
              <a:lnSpc>
                <a:spcPct val="90000"/>
              </a:lnSpc>
            </a:pPr>
            <a:r>
              <a:rPr lang="en-US" sz="2000" dirty="0"/>
              <a:t>Construct an Instance of </a:t>
            </a:r>
            <a:r>
              <a:rPr lang="en-US" sz="2000" dirty="0" err="1"/>
              <a:t>HasTriangleStrip</a:t>
            </a:r>
            <a:endParaRPr lang="en-US" sz="2000" dirty="0"/>
          </a:p>
          <a:p>
            <a:pPr lvl="1" eaLnBrk="1" hangingPunct="1">
              <a:lnSpc>
                <a:spcPct val="90000"/>
              </a:lnSpc>
            </a:pPr>
            <a:r>
              <a:rPr lang="en-US" sz="1800" dirty="0"/>
              <a:t>G’ = G</a:t>
            </a:r>
          </a:p>
          <a:p>
            <a:pPr lvl="2" eaLnBrk="1" hangingPunct="1">
              <a:lnSpc>
                <a:spcPct val="90000"/>
              </a:lnSpc>
            </a:pPr>
            <a:r>
              <a:rPr lang="en-US" sz="1800" dirty="0"/>
              <a:t>V’ = V</a:t>
            </a:r>
          </a:p>
          <a:p>
            <a:pPr lvl="2" eaLnBrk="1" hangingPunct="1">
              <a:lnSpc>
                <a:spcPct val="90000"/>
              </a:lnSpc>
            </a:pPr>
            <a:r>
              <a:rPr lang="en-US" sz="1800" dirty="0"/>
              <a:t>E’ = E</a:t>
            </a:r>
            <a:endParaRPr lang="en-US" sz="1600" dirty="0"/>
          </a:p>
          <a:p>
            <a:pPr lvl="1" eaLnBrk="1" hangingPunct="1">
              <a:lnSpc>
                <a:spcPct val="90000"/>
              </a:lnSpc>
            </a:pPr>
            <a:r>
              <a:rPr lang="en-US" sz="2000" dirty="0"/>
              <a:t>Let this be the dual graph G’ = (V’, E’) of the triangulation T = {t1, t2, t3 ,.. </a:t>
            </a:r>
            <a:r>
              <a:rPr lang="en-US" sz="2000" dirty="0" err="1"/>
              <a:t>tN</a:t>
            </a:r>
            <a:r>
              <a:rPr lang="en-US" sz="2000" dirty="0"/>
              <a:t>}.</a:t>
            </a:r>
          </a:p>
          <a:p>
            <a:pPr lvl="2" eaLnBrk="1" hangingPunct="1">
              <a:lnSpc>
                <a:spcPct val="90000"/>
              </a:lnSpc>
            </a:pPr>
            <a:r>
              <a:rPr lang="en-US" sz="2000" dirty="0"/>
              <a:t>V’ ~ Vertex v</a:t>
            </a:r>
            <a:r>
              <a:rPr lang="en-US" sz="2000" baseline="-25000" dirty="0"/>
              <a:t>i </a:t>
            </a:r>
            <a:r>
              <a:rPr lang="en-US" sz="2000" dirty="0"/>
              <a:t>represents triangle </a:t>
            </a:r>
            <a:r>
              <a:rPr lang="en-US" sz="2000" dirty="0" err="1"/>
              <a:t>t</a:t>
            </a:r>
            <a:r>
              <a:rPr lang="en-US" sz="2000" baseline="-25000" dirty="0" err="1"/>
              <a:t>i</a:t>
            </a:r>
            <a:r>
              <a:rPr lang="en-US" sz="2000" baseline="-25000" dirty="0"/>
              <a:t>,</a:t>
            </a:r>
            <a:r>
              <a:rPr lang="en-US" sz="2000" dirty="0"/>
              <a:t> </a:t>
            </a:r>
            <a:r>
              <a:rPr lang="en-US" sz="2000" dirty="0" err="1"/>
              <a:t>i</a:t>
            </a:r>
            <a:r>
              <a:rPr lang="en-US" sz="2000" dirty="0"/>
              <a:t> = 1 to N</a:t>
            </a:r>
          </a:p>
          <a:p>
            <a:pPr lvl="2" eaLnBrk="1" hangingPunct="1">
              <a:lnSpc>
                <a:spcPct val="90000"/>
              </a:lnSpc>
            </a:pPr>
            <a:r>
              <a:rPr lang="en-US" sz="2000" dirty="0"/>
              <a:t>E’ ~ An edge represents that two triangles are </a:t>
            </a:r>
            <a:r>
              <a:rPr lang="en-US" sz="2000" i="1" dirty="0"/>
              <a:t>edge-adjacent </a:t>
            </a:r>
            <a:r>
              <a:rPr lang="en-US" sz="2000" dirty="0"/>
              <a:t> (share an edge)</a:t>
            </a:r>
          </a:p>
          <a:p>
            <a:pPr eaLnBrk="1" hangingPunct="1">
              <a:lnSpc>
                <a:spcPct val="90000"/>
              </a:lnSpc>
            </a:pPr>
            <a:r>
              <a:rPr lang="en-US" sz="2000" dirty="0"/>
              <a:t>Return </a:t>
            </a:r>
            <a:r>
              <a:rPr lang="en-US" sz="2000" dirty="0" err="1"/>
              <a:t>HasTriangleStrip(T</a:t>
            </a:r>
            <a:r>
              <a:rPr lang="en-US" sz="2000" dirty="0"/>
              <a:t>)</a:t>
            </a:r>
          </a:p>
        </p:txBody>
      </p:sp>
      <p:sp>
        <p:nvSpPr>
          <p:cNvPr id="4" name="Date Placeholder 3">
            <a:extLst>
              <a:ext uri="{FF2B5EF4-FFF2-40B4-BE49-F238E27FC236}">
                <a16:creationId xmlns:a16="http://schemas.microsoft.com/office/drawing/2014/main" id="{0D75BBD7-139A-664D-B7A3-B683FC455B01}"/>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4/7/19</a:t>
            </a:fld>
            <a:endParaRPr lang="en-US" dirty="0">
              <a:solidFill>
                <a:srgbClr val="000000"/>
              </a:solidFill>
            </a:endParaRPr>
          </a:p>
        </p:txBody>
      </p:sp>
      <p:sp>
        <p:nvSpPr>
          <p:cNvPr id="5" name="Footer Placeholder 4">
            <a:extLst>
              <a:ext uri="{FF2B5EF4-FFF2-40B4-BE49-F238E27FC236}">
                <a16:creationId xmlns:a16="http://schemas.microsoft.com/office/drawing/2014/main" id="{42DF1DCB-CC99-A143-839C-8A504CEE5F5B}"/>
              </a:ext>
            </a:extLst>
          </p:cNvPr>
          <p:cNvSpPr>
            <a:spLocks noGrp="1"/>
          </p:cNvSpPr>
          <p:nvPr>
            <p:ph type="ftr" sz="quarter" idx="11"/>
          </p:nvPr>
        </p:nvSpPr>
        <p:spPr>
          <a:xfrm>
            <a:off x="3124200" y="6245225"/>
            <a:ext cx="2895600" cy="476250"/>
          </a:xfrm>
        </p:spPr>
        <p:txBody>
          <a:bodyPr/>
          <a:lstStyle/>
          <a:p>
            <a:pPr>
              <a:defRPr/>
            </a:pPr>
            <a:r>
              <a:rPr lang="en-US">
                <a:solidFill>
                  <a:srgbClr val="000000"/>
                </a:solidFill>
              </a:rPr>
              <a:t>© UCF EECS</a:t>
            </a:r>
          </a:p>
        </p:txBody>
      </p:sp>
      <p:sp>
        <p:nvSpPr>
          <p:cNvPr id="6" name="Slide Number Placeholder 5">
            <a:extLst>
              <a:ext uri="{FF2B5EF4-FFF2-40B4-BE49-F238E27FC236}">
                <a16:creationId xmlns:a16="http://schemas.microsoft.com/office/drawing/2014/main" id="{0F5F923B-599C-B94E-A0DC-203DDD15AE44}"/>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814</a:t>
            </a:fld>
            <a:endParaRPr lang="en-US">
              <a:solidFill>
                <a:srgbClr val="000000"/>
              </a:solidFill>
            </a:endParaRPr>
          </a:p>
        </p:txBody>
      </p:sp>
    </p:spTree>
    <p:extLst>
      <p:ext uri="{BB962C8B-B14F-4D97-AF65-F5344CB8AC3E}">
        <p14:creationId xmlns:p14="http://schemas.microsoft.com/office/powerpoint/2010/main" val="1734592168"/>
      </p:ext>
    </p:extLst>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NP-Completeness</a:t>
            </a:r>
          </a:p>
        </p:txBody>
      </p:sp>
      <p:sp>
        <p:nvSpPr>
          <p:cNvPr id="15363" name="Rectangle 3"/>
          <p:cNvSpPr>
            <a:spLocks noGrp="1" noChangeArrowheads="1"/>
          </p:cNvSpPr>
          <p:nvPr>
            <p:ph type="body" sz="half" idx="1"/>
          </p:nvPr>
        </p:nvSpPr>
        <p:spPr/>
        <p:txBody>
          <a:bodyPr/>
          <a:lstStyle/>
          <a:p>
            <a:pPr eaLnBrk="1" hangingPunct="1"/>
            <a:r>
              <a:rPr lang="en-US" sz="2200" dirty="0"/>
              <a:t>G will have a Hamiltonian Path </a:t>
            </a:r>
            <a:r>
              <a:rPr lang="en-US" sz="2200" dirty="0" err="1"/>
              <a:t>iff</a:t>
            </a:r>
            <a:r>
              <a:rPr lang="en-US" sz="2200" dirty="0"/>
              <a:t> G’ has one (they are the same).</a:t>
            </a:r>
          </a:p>
          <a:p>
            <a:pPr eaLnBrk="1" hangingPunct="1"/>
            <a:r>
              <a:rPr lang="en-US" sz="2200" dirty="0"/>
              <a:t>G’ has a Hamiltonian Path </a:t>
            </a:r>
            <a:r>
              <a:rPr lang="en-US" sz="2200" dirty="0" err="1"/>
              <a:t>iff</a:t>
            </a:r>
            <a:r>
              <a:rPr lang="en-US" sz="2200" dirty="0"/>
              <a:t> T has a triangle strip of length N – 1.</a:t>
            </a:r>
          </a:p>
          <a:p>
            <a:pPr eaLnBrk="1" hangingPunct="1"/>
            <a:r>
              <a:rPr lang="en-US" sz="2200" dirty="0"/>
              <a:t>T will have a triangle strip of length N – 1 </a:t>
            </a:r>
            <a:r>
              <a:rPr lang="en-US" sz="2200" dirty="0" err="1"/>
              <a:t>iff</a:t>
            </a:r>
            <a:r>
              <a:rPr lang="en-US" sz="2200" dirty="0"/>
              <a:t> G (G’) has a Hamiltonian Path.</a:t>
            </a:r>
          </a:p>
          <a:p>
            <a:pPr eaLnBrk="1" hangingPunct="1"/>
            <a:r>
              <a:rPr lang="en-US" sz="2200" dirty="0"/>
              <a:t>‘Yes’ instance maps to ‘Yes’ instance. ‘No’ maps to ‘No.’</a:t>
            </a:r>
          </a:p>
        </p:txBody>
      </p:sp>
      <p:pic>
        <p:nvPicPr>
          <p:cNvPr id="15364" name="Picture 5" descr="sequential"/>
          <p:cNvPicPr>
            <a:picLocks noChangeAspect="1" noChangeArrowheads="1"/>
          </p:cNvPicPr>
          <p:nvPr/>
        </p:nvPicPr>
        <p:blipFill>
          <a:blip r:embed="rId3" cstate="print"/>
          <a:srcRect/>
          <a:stretch>
            <a:fillRect/>
          </a:stretch>
        </p:blipFill>
        <p:spPr bwMode="auto">
          <a:xfrm>
            <a:off x="5181600" y="1600200"/>
            <a:ext cx="3105150" cy="2085975"/>
          </a:xfrm>
          <a:prstGeom prst="rect">
            <a:avLst/>
          </a:prstGeom>
          <a:noFill/>
          <a:ln w="9525">
            <a:noFill/>
            <a:miter lim="800000"/>
            <a:headEnd/>
            <a:tailEnd/>
          </a:ln>
        </p:spPr>
      </p:pic>
      <p:pic>
        <p:nvPicPr>
          <p:cNvPr id="5" name="Content Placeholder 11" descr="noinstance.jpg"/>
          <p:cNvPicPr>
            <a:picLocks noGrp="1" noChangeAspect="1"/>
          </p:cNvPicPr>
          <p:nvPr>
            <p:ph sz="half" idx="2"/>
          </p:nvPr>
        </p:nvPicPr>
        <p:blipFill>
          <a:blip r:embed="rId4" cstate="print"/>
          <a:srcRect/>
          <a:stretch>
            <a:fillRect/>
          </a:stretch>
        </p:blipFill>
        <p:spPr>
          <a:xfrm>
            <a:off x="4800600" y="4114800"/>
            <a:ext cx="3886200" cy="2205038"/>
          </a:xfrm>
        </p:spPr>
      </p:pic>
      <p:sp>
        <p:nvSpPr>
          <p:cNvPr id="6" name="Date Placeholder 3">
            <a:extLst>
              <a:ext uri="{FF2B5EF4-FFF2-40B4-BE49-F238E27FC236}">
                <a16:creationId xmlns:a16="http://schemas.microsoft.com/office/drawing/2014/main" id="{77D3BCFA-AAC3-E34F-BFDE-79AD90856BA0}"/>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4/7/19</a:t>
            </a:fld>
            <a:endParaRPr lang="en-US" dirty="0">
              <a:solidFill>
                <a:srgbClr val="000000"/>
              </a:solidFill>
            </a:endParaRPr>
          </a:p>
        </p:txBody>
      </p:sp>
      <p:sp>
        <p:nvSpPr>
          <p:cNvPr id="7" name="Footer Placeholder 4">
            <a:extLst>
              <a:ext uri="{FF2B5EF4-FFF2-40B4-BE49-F238E27FC236}">
                <a16:creationId xmlns:a16="http://schemas.microsoft.com/office/drawing/2014/main" id="{1C339266-8C49-FC45-9E2A-DA721B22E14A}"/>
              </a:ext>
            </a:extLst>
          </p:cNvPr>
          <p:cNvSpPr>
            <a:spLocks noGrp="1"/>
          </p:cNvSpPr>
          <p:nvPr>
            <p:ph type="ftr" sz="quarter" idx="11"/>
          </p:nvPr>
        </p:nvSpPr>
        <p:spPr>
          <a:xfrm>
            <a:off x="3124200" y="6245225"/>
            <a:ext cx="2895600" cy="476250"/>
          </a:xfrm>
        </p:spPr>
        <p:txBody>
          <a:bodyPr/>
          <a:lstStyle/>
          <a:p>
            <a:pPr>
              <a:defRPr/>
            </a:pPr>
            <a:r>
              <a:rPr lang="en-US">
                <a:solidFill>
                  <a:srgbClr val="000000"/>
                </a:solidFill>
              </a:rPr>
              <a:t>© UCF EECS</a:t>
            </a:r>
          </a:p>
        </p:txBody>
      </p:sp>
      <p:sp>
        <p:nvSpPr>
          <p:cNvPr id="8" name="Slide Number Placeholder 5">
            <a:extLst>
              <a:ext uri="{FF2B5EF4-FFF2-40B4-BE49-F238E27FC236}">
                <a16:creationId xmlns:a16="http://schemas.microsoft.com/office/drawing/2014/main" id="{91CE0C2E-2144-1743-99A4-5F0670460DC0}"/>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815</a:t>
            </a:fld>
            <a:endParaRPr lang="en-US">
              <a:solidFill>
                <a:srgbClr val="000000"/>
              </a:solidFill>
            </a:endParaRPr>
          </a:p>
        </p:txBody>
      </p:sp>
    </p:spTree>
    <p:extLst>
      <p:ext uri="{BB962C8B-B14F-4D97-AF65-F5344CB8AC3E}">
        <p14:creationId xmlns:p14="http://schemas.microsoft.com/office/powerpoint/2010/main" val="3667699285"/>
      </p:ext>
    </p:extLst>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t>HP &lt;</a:t>
            </a:r>
            <a:r>
              <a:rPr lang="en-US" baseline="-25000" dirty="0"/>
              <a:t>P</a:t>
            </a:r>
            <a:r>
              <a:rPr lang="en-US" dirty="0"/>
              <a:t> </a:t>
            </a:r>
            <a:r>
              <a:rPr lang="en-US" dirty="0" err="1"/>
              <a:t>HasTriangleStrip</a:t>
            </a:r>
            <a:endParaRPr lang="en-US" dirty="0"/>
          </a:p>
        </p:txBody>
      </p:sp>
      <p:sp>
        <p:nvSpPr>
          <p:cNvPr id="17411" name="Rectangle 3"/>
          <p:cNvSpPr>
            <a:spLocks noGrp="1" noChangeArrowheads="1"/>
          </p:cNvSpPr>
          <p:nvPr>
            <p:ph type="body" idx="1"/>
          </p:nvPr>
        </p:nvSpPr>
        <p:spPr/>
        <p:txBody>
          <a:bodyPr/>
          <a:lstStyle/>
          <a:p>
            <a:pPr eaLnBrk="1" hangingPunct="1"/>
            <a:r>
              <a:rPr lang="en-US" sz="2200" dirty="0"/>
              <a:t>The ‘Yes/No’ instance maps to ‘Yes/No’ instance respectively and the transformation runs in polynomial time.</a:t>
            </a:r>
          </a:p>
          <a:p>
            <a:pPr eaLnBrk="1" hangingPunct="1"/>
            <a:r>
              <a:rPr lang="en-US" sz="2200" dirty="0"/>
              <a:t>Polynomial Transformation</a:t>
            </a:r>
          </a:p>
          <a:p>
            <a:pPr eaLnBrk="1" hangingPunct="1"/>
            <a:r>
              <a:rPr lang="en-US" sz="2200" dirty="0"/>
              <a:t>Hence finding Triangle Strip in a given triangulation is a NP-Complete Problem</a:t>
            </a:r>
            <a:endParaRPr lang="en-US" dirty="0"/>
          </a:p>
          <a:p>
            <a:pPr eaLnBrk="1" hangingPunct="1">
              <a:buFont typeface="Wingdings" pitchFamily="-108" charset="2"/>
              <a:buNone/>
            </a:pPr>
            <a:endParaRPr lang="en-US" dirty="0"/>
          </a:p>
          <a:p>
            <a:pPr eaLnBrk="1" hangingPunct="1">
              <a:buFont typeface="Wingdings" pitchFamily="-108" charset="2"/>
              <a:buNone/>
            </a:pPr>
            <a:endParaRPr lang="en-US" dirty="0"/>
          </a:p>
        </p:txBody>
      </p:sp>
      <p:sp>
        <p:nvSpPr>
          <p:cNvPr id="4" name="Date Placeholder 3">
            <a:extLst>
              <a:ext uri="{FF2B5EF4-FFF2-40B4-BE49-F238E27FC236}">
                <a16:creationId xmlns:a16="http://schemas.microsoft.com/office/drawing/2014/main" id="{F618A363-D751-6542-8DC2-A237DE6352FE}"/>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4/7/19</a:t>
            </a:fld>
            <a:endParaRPr lang="en-US" dirty="0">
              <a:solidFill>
                <a:srgbClr val="000000"/>
              </a:solidFill>
            </a:endParaRPr>
          </a:p>
        </p:txBody>
      </p:sp>
      <p:sp>
        <p:nvSpPr>
          <p:cNvPr id="5" name="Footer Placeholder 4">
            <a:extLst>
              <a:ext uri="{FF2B5EF4-FFF2-40B4-BE49-F238E27FC236}">
                <a16:creationId xmlns:a16="http://schemas.microsoft.com/office/drawing/2014/main" id="{423793BA-5FE6-554E-8087-3A144C8559AA}"/>
              </a:ext>
            </a:extLst>
          </p:cNvPr>
          <p:cNvSpPr>
            <a:spLocks noGrp="1"/>
          </p:cNvSpPr>
          <p:nvPr>
            <p:ph type="ftr" sz="quarter" idx="11"/>
          </p:nvPr>
        </p:nvSpPr>
        <p:spPr>
          <a:xfrm>
            <a:off x="3124200" y="6245225"/>
            <a:ext cx="2895600" cy="476250"/>
          </a:xfrm>
        </p:spPr>
        <p:txBody>
          <a:bodyPr/>
          <a:lstStyle/>
          <a:p>
            <a:pPr>
              <a:defRPr/>
            </a:pPr>
            <a:r>
              <a:rPr lang="en-US">
                <a:solidFill>
                  <a:srgbClr val="000000"/>
                </a:solidFill>
              </a:rPr>
              <a:t>© UCF EECS</a:t>
            </a:r>
          </a:p>
        </p:txBody>
      </p:sp>
      <p:sp>
        <p:nvSpPr>
          <p:cNvPr id="6" name="Slide Number Placeholder 5">
            <a:extLst>
              <a:ext uri="{FF2B5EF4-FFF2-40B4-BE49-F238E27FC236}">
                <a16:creationId xmlns:a16="http://schemas.microsoft.com/office/drawing/2014/main" id="{3CFDF885-3472-C945-91AF-D93E5CF6B7DE}"/>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816</a:t>
            </a:fld>
            <a:endParaRPr lang="en-US">
              <a:solidFill>
                <a:srgbClr val="000000"/>
              </a:solidFill>
            </a:endParaRPr>
          </a:p>
        </p:txBody>
      </p:sp>
    </p:spTree>
    <p:extLst>
      <p:ext uri="{BB962C8B-B14F-4D97-AF65-F5344CB8AC3E}">
        <p14:creationId xmlns:p14="http://schemas.microsoft.com/office/powerpoint/2010/main" val="2107473297"/>
      </p:ext>
    </p:extLst>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4"/>
          <p:cNvSpPr>
            <a:spLocks noGrp="1" noChangeArrowheads="1"/>
          </p:cNvSpPr>
          <p:nvPr>
            <p:ph type="ctrTitle"/>
          </p:nvPr>
        </p:nvSpPr>
        <p:spPr/>
        <p:txBody>
          <a:bodyPr/>
          <a:lstStyle/>
          <a:p>
            <a:pPr eaLnBrk="1" hangingPunct="1"/>
            <a:r>
              <a:rPr lang="en-US" sz="4000">
                <a:ea typeface="ＭＳ Ｐゴシック" pitchFamily="-111" charset="-128"/>
                <a:cs typeface="ＭＳ Ｐゴシック" pitchFamily="-111" charset="-128"/>
              </a:rPr>
              <a:t>Undecidability of Finite Convergence for Operators on Formal Languages</a:t>
            </a:r>
          </a:p>
        </p:txBody>
      </p:sp>
      <p:sp>
        <p:nvSpPr>
          <p:cNvPr id="590851" name="Rectangle 5"/>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Relation to Real-Time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(Constant Time) Execution</a:t>
            </a:r>
          </a:p>
        </p:txBody>
      </p:sp>
    </p:spTree>
    <p:extLst>
      <p:ext uri="{BB962C8B-B14F-4D97-AF65-F5344CB8AC3E}">
        <p14:creationId xmlns:p14="http://schemas.microsoft.com/office/powerpoint/2010/main" val="461932617"/>
      </p:ext>
    </p:extLst>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Slide Number Placeholder 5"/>
          <p:cNvSpPr>
            <a:spLocks noGrp="1"/>
          </p:cNvSpPr>
          <p:nvPr>
            <p:ph type="sldNum" sz="quarter" idx="12"/>
          </p:nvPr>
        </p:nvSpPr>
        <p:spPr>
          <a:noFill/>
        </p:spPr>
        <p:txBody>
          <a:bodyPr/>
          <a:lstStyle/>
          <a:p>
            <a:pPr eaLnBrk="1" hangingPunct="1"/>
            <a:fld id="{F12477C9-E32A-CC42-98FD-EEB43FE1266D}" type="slidenum">
              <a:rPr lang="en-US">
                <a:latin typeface="Arial" pitchFamily="-111" charset="0"/>
                <a:ea typeface="ＭＳ Ｐゴシック" pitchFamily="-111" charset="-128"/>
                <a:cs typeface="ＭＳ Ｐゴシック" pitchFamily="-111" charset="-128"/>
              </a:rPr>
              <a:pPr eaLnBrk="1" hangingPunct="1"/>
              <a:t>818</a:t>
            </a:fld>
            <a:endParaRPr lang="en-US">
              <a:latin typeface="Arial" pitchFamily="-111" charset="0"/>
              <a:ea typeface="ＭＳ Ｐゴシック" pitchFamily="-111" charset="-128"/>
              <a:cs typeface="ＭＳ Ｐゴシック" pitchFamily="-111" charset="-128"/>
            </a:endParaRPr>
          </a:p>
        </p:txBody>
      </p:sp>
      <p:sp>
        <p:nvSpPr>
          <p:cNvPr id="60109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Simple Operators</a:t>
            </a:r>
          </a:p>
        </p:txBody>
      </p:sp>
      <p:sp>
        <p:nvSpPr>
          <p:cNvPr id="60109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Concatenation</a:t>
            </a:r>
          </a:p>
          <a:p>
            <a:pPr lvl="1" eaLnBrk="1" hangingPunct="1"/>
            <a:r>
              <a:rPr lang="en-US"/>
              <a:t>A </a:t>
            </a:r>
            <a:r>
              <a:rPr lang="en-US">
                <a:sym typeface="Symbol" pitchFamily="-111" charset="2"/>
              </a:rPr>
              <a:t></a:t>
            </a:r>
            <a:r>
              <a:rPr lang="en-US"/>
              <a:t> B = { xy | x </a:t>
            </a:r>
            <a:r>
              <a:rPr lang="en-US">
                <a:sym typeface="Symbol" pitchFamily="-111" charset="2"/>
              </a:rPr>
              <a:t> </a:t>
            </a:r>
            <a:r>
              <a:rPr lang="en-US"/>
              <a:t>A &amp; y </a:t>
            </a:r>
            <a:r>
              <a:rPr lang="en-US">
                <a:sym typeface="Symbol" pitchFamily="-111" charset="2"/>
              </a:rPr>
              <a:t></a:t>
            </a:r>
            <a:r>
              <a:rPr lang="en-US"/>
              <a:t> B }</a:t>
            </a:r>
          </a:p>
          <a:p>
            <a:pPr eaLnBrk="1" hangingPunct="1"/>
            <a:endParaRPr lang="en-US">
              <a:ea typeface="ＭＳ Ｐゴシック" pitchFamily="-111" charset="-128"/>
              <a:cs typeface="ＭＳ Ｐゴシック" pitchFamily="-111" charset="-128"/>
            </a:endParaRPr>
          </a:p>
          <a:p>
            <a:pPr eaLnBrk="1" hangingPunct="1"/>
            <a:r>
              <a:rPr lang="en-US">
                <a:ea typeface="ＭＳ Ｐゴシック" pitchFamily="-111" charset="-128"/>
                <a:cs typeface="ＭＳ Ｐゴシック" pitchFamily="-111" charset="-128"/>
              </a:rPr>
              <a:t>Insertion</a:t>
            </a:r>
          </a:p>
          <a:p>
            <a:pPr lvl="1" eaLnBrk="1" hangingPunct="1"/>
            <a:r>
              <a:rPr lang="en-US"/>
              <a:t>A </a:t>
            </a:r>
            <a:r>
              <a:rPr lang="en-US">
                <a:sym typeface="Wingdings 3" pitchFamily="-111" charset="2"/>
              </a:rPr>
              <a:t></a:t>
            </a:r>
            <a:r>
              <a:rPr lang="en-US"/>
              <a:t> B = { xyz |  y </a:t>
            </a:r>
            <a:r>
              <a:rPr lang="en-US">
                <a:sym typeface="Symbol" pitchFamily="-111" charset="2"/>
              </a:rPr>
              <a:t></a:t>
            </a:r>
            <a:r>
              <a:rPr lang="en-US"/>
              <a:t> A, xz </a:t>
            </a:r>
            <a:r>
              <a:rPr lang="en-US">
                <a:sym typeface="Symbol" pitchFamily="-111" charset="2"/>
              </a:rPr>
              <a:t></a:t>
            </a:r>
            <a:r>
              <a:rPr lang="en-US"/>
              <a:t> B, x, y, z </a:t>
            </a:r>
            <a:r>
              <a:rPr lang="en-US">
                <a:sym typeface="Symbol" pitchFamily="-111" charset="2"/>
              </a:rPr>
              <a:t></a:t>
            </a:r>
            <a:r>
              <a:rPr lang="en-US"/>
              <a:t> </a:t>
            </a:r>
            <a:r>
              <a:rPr lang="en-US">
                <a:sym typeface="Symbol" pitchFamily="-111" charset="2"/>
              </a:rPr>
              <a:t></a:t>
            </a:r>
            <a:r>
              <a:rPr lang="en-US"/>
              <a:t>*}</a:t>
            </a:r>
          </a:p>
          <a:p>
            <a:pPr lvl="1" eaLnBrk="1" hangingPunct="1"/>
            <a:r>
              <a:rPr lang="en-US"/>
              <a:t>Clearly, since x can be </a:t>
            </a:r>
            <a:r>
              <a:rPr lang="en-US">
                <a:sym typeface="Symbol" pitchFamily="-111" charset="2"/>
              </a:rPr>
              <a:t></a:t>
            </a:r>
            <a:r>
              <a:rPr lang="en-US"/>
              <a:t>, A </a:t>
            </a:r>
            <a:r>
              <a:rPr lang="en-US">
                <a:sym typeface="Symbol" pitchFamily="-111" charset="2"/>
              </a:rPr>
              <a:t></a:t>
            </a:r>
            <a:r>
              <a:rPr lang="en-US"/>
              <a:t> B </a:t>
            </a:r>
            <a:r>
              <a:rPr lang="en-US">
                <a:sym typeface="Symbol" pitchFamily="-111" charset="2"/>
              </a:rPr>
              <a:t></a:t>
            </a:r>
            <a:r>
              <a:rPr lang="en-US"/>
              <a:t> A </a:t>
            </a:r>
            <a:r>
              <a:rPr lang="en-US">
                <a:sym typeface="Wingdings 3" pitchFamily="-111" charset="2"/>
              </a:rPr>
              <a:t></a:t>
            </a:r>
            <a:r>
              <a:rPr lang="en-US"/>
              <a:t> B</a:t>
            </a:r>
          </a:p>
        </p:txBody>
      </p:sp>
      <p:sp>
        <p:nvSpPr>
          <p:cNvPr id="601093" name="Date Placeholder 3"/>
          <p:cNvSpPr>
            <a:spLocks noGrp="1"/>
          </p:cNvSpPr>
          <p:nvPr>
            <p:ph type="dt" sz="quarter" idx="10"/>
          </p:nvPr>
        </p:nvSpPr>
        <p:spPr>
          <a:noFill/>
        </p:spPr>
        <p:txBody>
          <a:bodyPr/>
          <a:lstStyle/>
          <a:p>
            <a:fld id="{6ED8E754-EA17-FC45-BDE7-ECF6830075CB}"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0109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863404698"/>
      </p:ext>
    </p:extLst>
  </p:cSld>
  <p:clrMapOvr>
    <a:masterClrMapping/>
  </p:clrMapOvr>
  <p:transition/>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Slide Number Placeholder 5"/>
          <p:cNvSpPr>
            <a:spLocks noGrp="1"/>
          </p:cNvSpPr>
          <p:nvPr>
            <p:ph type="sldNum" sz="quarter" idx="12"/>
          </p:nvPr>
        </p:nvSpPr>
        <p:spPr>
          <a:noFill/>
        </p:spPr>
        <p:txBody>
          <a:bodyPr/>
          <a:lstStyle/>
          <a:p>
            <a:pPr eaLnBrk="1" hangingPunct="1"/>
            <a:fld id="{5DDA5DC2-F20B-1F46-A45F-7FB30FF9FC49}" type="slidenum">
              <a:rPr lang="en-US">
                <a:latin typeface="Arial" pitchFamily="-111" charset="0"/>
                <a:ea typeface="ＭＳ Ｐゴシック" pitchFamily="-111" charset="-128"/>
                <a:cs typeface="ＭＳ Ｐゴシック" pitchFamily="-111" charset="-128"/>
              </a:rPr>
              <a:pPr eaLnBrk="1" hangingPunct="1"/>
              <a:t>819</a:t>
            </a:fld>
            <a:endParaRPr lang="en-US">
              <a:latin typeface="Arial" pitchFamily="-111" charset="0"/>
              <a:ea typeface="ＭＳ Ｐゴシック" pitchFamily="-111" charset="-128"/>
              <a:cs typeface="ＭＳ Ｐゴシック" pitchFamily="-111" charset="-128"/>
            </a:endParaRPr>
          </a:p>
        </p:txBody>
      </p:sp>
      <p:sp>
        <p:nvSpPr>
          <p:cNvPr id="6031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K-insertion </a:t>
            </a:r>
          </a:p>
        </p:txBody>
      </p:sp>
      <p:sp>
        <p:nvSpPr>
          <p:cNvPr id="60314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rPr>
              <a:t> </a:t>
            </a:r>
            <a:r>
              <a:rPr lang="en-US" baseline="30000">
                <a:ea typeface="ＭＳ Ｐゴシック" pitchFamily="-111" charset="-128"/>
                <a:cs typeface="ＭＳ Ｐゴシック" pitchFamily="-111" charset="-128"/>
              </a:rPr>
              <a:t>[ </a:t>
            </a:r>
            <a:r>
              <a:rPr lang="en-US" i="1" baseline="30000">
                <a:ea typeface="ＭＳ Ｐゴシック" pitchFamily="-111" charset="-128"/>
                <a:cs typeface="ＭＳ Ｐゴシック" pitchFamily="-111" charset="-128"/>
              </a:rPr>
              <a:t>k </a:t>
            </a:r>
            <a:r>
              <a:rPr lang="en-US" baseline="30000">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 B = { 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k+1</a:t>
            </a:r>
            <a:r>
              <a:rPr lang="en-US">
                <a:ea typeface="ＭＳ Ｐゴシック" pitchFamily="-111" charset="-128"/>
                <a:cs typeface="ＭＳ Ｐゴシック" pitchFamily="-111" charset="-128"/>
              </a:rPr>
              <a:t> |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y</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 y</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k+1</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y</a:t>
            </a:r>
            <a:r>
              <a:rPr lang="en-US" baseline="-25000">
                <a:ea typeface="ＭＳ Ｐゴシック" pitchFamily="-111" charset="-128"/>
                <a:cs typeface="ＭＳ Ｐゴシック" pitchFamily="-111" charset="-128"/>
              </a:rPr>
              <a:t>j</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a:t>
            </a:r>
          </a:p>
          <a:p>
            <a:pPr eaLnBrk="1" hangingPunct="1"/>
            <a:endParaRPr lang="en-US">
              <a:ea typeface="ＭＳ Ｐゴシック" pitchFamily="-111" charset="-128"/>
              <a:cs typeface="ＭＳ Ｐゴシック" pitchFamily="-111" charset="-128"/>
            </a:endParaRPr>
          </a:p>
          <a:p>
            <a:pPr eaLnBrk="1" hangingPunct="1"/>
            <a:r>
              <a:rPr lang="en-US">
                <a:ea typeface="ＭＳ Ｐゴシック" pitchFamily="-111" charset="-128"/>
                <a:cs typeface="ＭＳ Ｐゴシック" pitchFamily="-111" charset="-128"/>
              </a:rPr>
              <a:t>Clearly,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Wingdings 3" pitchFamily="-111" charset="2"/>
              </a:rPr>
              <a:t> </a:t>
            </a:r>
            <a:r>
              <a:rPr lang="en-US" baseline="30000">
                <a:ea typeface="ＭＳ Ｐゴシック" pitchFamily="-111" charset="-128"/>
                <a:cs typeface="ＭＳ Ｐゴシック" pitchFamily="-111" charset="-128"/>
              </a:rPr>
              <a:t>[ </a:t>
            </a:r>
            <a:r>
              <a:rPr lang="en-US" i="1" baseline="30000">
                <a:ea typeface="ＭＳ Ｐゴシック" pitchFamily="-111" charset="-128"/>
                <a:cs typeface="ＭＳ Ｐゴシック" pitchFamily="-111" charset="-128"/>
              </a:rPr>
              <a:t>k </a:t>
            </a:r>
            <a:r>
              <a:rPr lang="en-US" baseline="30000">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 B , for all k&gt;0</a:t>
            </a:r>
          </a:p>
        </p:txBody>
      </p:sp>
      <p:sp>
        <p:nvSpPr>
          <p:cNvPr id="603141" name="Date Placeholder 3"/>
          <p:cNvSpPr>
            <a:spLocks noGrp="1"/>
          </p:cNvSpPr>
          <p:nvPr>
            <p:ph type="dt" sz="quarter" idx="10"/>
          </p:nvPr>
        </p:nvSpPr>
        <p:spPr>
          <a:noFill/>
        </p:spPr>
        <p:txBody>
          <a:bodyPr/>
          <a:lstStyle/>
          <a:p>
            <a:fld id="{D9CB53EC-686C-7A43-A701-5603D8E42FB4}"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031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63406034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Ripping Details</a:t>
            </a:r>
          </a:p>
        </p:txBody>
      </p:sp>
      <p:sp>
        <p:nvSpPr>
          <p:cNvPr id="3" name="Content Placeholder 2"/>
          <p:cNvSpPr>
            <a:spLocks noGrp="1"/>
          </p:cNvSpPr>
          <p:nvPr>
            <p:ph idx="1"/>
          </p:nvPr>
        </p:nvSpPr>
        <p:spPr/>
        <p:txBody>
          <a:bodyPr/>
          <a:lstStyle/>
          <a:p>
            <a:r>
              <a:rPr lang="en-US" sz="1800"/>
              <a:t>Let B be the node to be removed</a:t>
            </a:r>
          </a:p>
          <a:p>
            <a:r>
              <a:rPr lang="en-US" sz="1800"/>
              <a:t>Let e1 be the regular expression on the arc from some node A to some node B (A≠B); e2 be the expression from B back to B (or </a:t>
            </a:r>
            <a:r>
              <a:rPr lang="en-US" sz="1800">
                <a:latin typeface="Arial" charset="0"/>
                <a:ea typeface="MS PGothic" charset="0"/>
                <a:sym typeface="Symbol" charset="0"/>
              </a:rPr>
              <a:t> if there is no recursive arc)</a:t>
            </a:r>
            <a:r>
              <a:rPr lang="en-US" sz="1800"/>
              <a:t>; e3 be the expression on the arc from B to some other node C (C ≠B but C could be A); e4 be the expression from A to C</a:t>
            </a:r>
          </a:p>
          <a:p>
            <a:r>
              <a:rPr lang="en-US" sz="1800"/>
              <a:t>Erase the existing arcs from A to B and A to C, adding a new arc from A to C labelled with the expression</a:t>
            </a:r>
            <a:br>
              <a:rPr lang="en-US" sz="1800"/>
            </a:br>
            <a:r>
              <a:rPr lang="en-US" sz="1800"/>
              <a:t>e4 + e1 e2* e3</a:t>
            </a:r>
          </a:p>
          <a:p>
            <a:r>
              <a:rPr lang="en-US" sz="1800"/>
              <a:t>Do this for all nodes that have edges to B until B has no more entering edges; at this point remove B and any edges it has to other nodes and itself</a:t>
            </a:r>
          </a:p>
          <a:p>
            <a:r>
              <a:rPr lang="en-US" sz="1800"/>
              <a:t>Iterate until all but the start and final nodes remain</a:t>
            </a:r>
          </a:p>
          <a:p>
            <a:r>
              <a:rPr lang="en-US" sz="1800"/>
              <a:t>The expression from start to final describes regular set that is equivalent to regular language accepted by original automaton</a:t>
            </a:r>
          </a:p>
          <a:p>
            <a:r>
              <a:rPr lang="en-US" sz="1800"/>
              <a:t>Note: Your choices of the order of removal make a big difference in how hard or easy this is</a:t>
            </a:r>
          </a:p>
        </p:txBody>
      </p:sp>
      <p:sp>
        <p:nvSpPr>
          <p:cNvPr id="4" name="Date Placeholder 3"/>
          <p:cNvSpPr>
            <a:spLocks noGrp="1"/>
          </p:cNvSpPr>
          <p:nvPr>
            <p:ph type="dt" sz="half" idx="10"/>
          </p:nvPr>
        </p:nvSpPr>
        <p:spPr/>
        <p:txBody>
          <a:bodyPr/>
          <a:lstStyle/>
          <a:p>
            <a:fld id="{D781D4B2-03E7-1947-AAD0-C0742F590259}"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82</a:t>
            </a:fld>
            <a:endParaRPr lang="en-US"/>
          </a:p>
        </p:txBody>
      </p:sp>
      <p:sp>
        <p:nvSpPr>
          <p:cNvPr id="7" name="Footer Placeholder 4">
            <a:extLst>
              <a:ext uri="{FF2B5EF4-FFF2-40B4-BE49-F238E27FC236}">
                <a16:creationId xmlns:a16="http://schemas.microsoft.com/office/drawing/2014/main" id="{43A4FF4D-97E2-6D4E-BC0A-44F6EE64474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63075742"/>
      </p:ext>
    </p:extLst>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Slide Number Placeholder 5"/>
          <p:cNvSpPr>
            <a:spLocks noGrp="1"/>
          </p:cNvSpPr>
          <p:nvPr>
            <p:ph type="sldNum" sz="quarter" idx="12"/>
          </p:nvPr>
        </p:nvSpPr>
        <p:spPr>
          <a:noFill/>
        </p:spPr>
        <p:txBody>
          <a:bodyPr/>
          <a:lstStyle/>
          <a:p>
            <a:pPr eaLnBrk="1" hangingPunct="1"/>
            <a:fld id="{B32069F6-9FD9-EC43-A668-5DC48F54CDFF}" type="slidenum">
              <a:rPr lang="en-US">
                <a:latin typeface="Arial" pitchFamily="-111" charset="0"/>
                <a:ea typeface="ＭＳ Ｐゴシック" pitchFamily="-111" charset="-128"/>
                <a:cs typeface="ＭＳ Ｐゴシック" pitchFamily="-111" charset="-128"/>
              </a:rPr>
              <a:pPr eaLnBrk="1" hangingPunct="1"/>
              <a:t>820</a:t>
            </a:fld>
            <a:endParaRPr lang="en-US">
              <a:latin typeface="Arial" pitchFamily="-111" charset="0"/>
              <a:ea typeface="ＭＳ Ｐゴシック" pitchFamily="-111" charset="-128"/>
              <a:cs typeface="ＭＳ Ｐゴシック" pitchFamily="-111" charset="-128"/>
            </a:endParaRPr>
          </a:p>
        </p:txBody>
      </p:sp>
      <p:sp>
        <p:nvSpPr>
          <p:cNvPr id="60518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Iterated Insertion</a:t>
            </a:r>
          </a:p>
        </p:txBody>
      </p:sp>
      <p:sp>
        <p:nvSpPr>
          <p:cNvPr id="60518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A (1)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 = A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a:t>
            </a:r>
          </a:p>
          <a:p>
            <a:pPr eaLnBrk="1" hangingPunct="1"/>
            <a:endParaRPr lang="en-US">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A (k+1)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 = A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(A (k)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a:t>
            </a:r>
          </a:p>
          <a:p>
            <a:pPr eaLnBrk="1" hangingPunct="1"/>
            <a:endParaRPr lang="en-US">
              <a:ea typeface="ＭＳ Ｐゴシック" pitchFamily="-111" charset="-128"/>
              <a:cs typeface="ＭＳ Ｐゴシック" pitchFamily="-111" charset="-128"/>
            </a:endParaRPr>
          </a:p>
        </p:txBody>
      </p:sp>
      <p:sp>
        <p:nvSpPr>
          <p:cNvPr id="605189" name="Date Placeholder 3"/>
          <p:cNvSpPr>
            <a:spLocks noGrp="1"/>
          </p:cNvSpPr>
          <p:nvPr>
            <p:ph type="dt" sz="quarter" idx="10"/>
          </p:nvPr>
        </p:nvSpPr>
        <p:spPr>
          <a:noFill/>
        </p:spPr>
        <p:txBody>
          <a:bodyPr/>
          <a:lstStyle/>
          <a:p>
            <a:fld id="{58558373-F610-EC44-8569-B6384C356F3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051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860949978"/>
      </p:ext>
    </p:extLst>
  </p:cSld>
  <p:clrMapOvr>
    <a:masterClrMapping/>
  </p:clrMapOvr>
  <p:transition/>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Slide Number Placeholder 5"/>
          <p:cNvSpPr>
            <a:spLocks noGrp="1"/>
          </p:cNvSpPr>
          <p:nvPr>
            <p:ph type="sldNum" sz="quarter" idx="12"/>
          </p:nvPr>
        </p:nvSpPr>
        <p:spPr>
          <a:noFill/>
        </p:spPr>
        <p:txBody>
          <a:bodyPr/>
          <a:lstStyle/>
          <a:p>
            <a:pPr eaLnBrk="1" hangingPunct="1"/>
            <a:fld id="{48C5FC2B-5B68-814D-8CD3-226E26A1E553}" type="slidenum">
              <a:rPr lang="en-US">
                <a:latin typeface="Arial" pitchFamily="-111" charset="0"/>
                <a:ea typeface="ＭＳ Ｐゴシック" pitchFamily="-111" charset="-128"/>
                <a:cs typeface="ＭＳ Ｐゴシック" pitchFamily="-111" charset="-128"/>
              </a:rPr>
              <a:pPr eaLnBrk="1" hangingPunct="1"/>
              <a:t>821</a:t>
            </a:fld>
            <a:endParaRPr lang="en-US">
              <a:latin typeface="Arial" pitchFamily="-111" charset="0"/>
              <a:ea typeface="ＭＳ Ｐゴシック" pitchFamily="-111" charset="-128"/>
              <a:cs typeface="ＭＳ Ｐゴシック" pitchFamily="-111" charset="-128"/>
            </a:endParaRPr>
          </a:p>
        </p:txBody>
      </p:sp>
      <p:sp>
        <p:nvSpPr>
          <p:cNvPr id="60723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Shuffle</a:t>
            </a:r>
          </a:p>
        </p:txBody>
      </p:sp>
      <p:sp>
        <p:nvSpPr>
          <p:cNvPr id="607236"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Shuffle (product and bounded product)</a:t>
            </a:r>
          </a:p>
          <a:p>
            <a:pPr lvl="1" eaLnBrk="1" hangingPunct="1"/>
            <a:r>
              <a:rPr lang="en-US" sz="2400"/>
              <a:t>A </a:t>
            </a:r>
            <a:r>
              <a:rPr lang="en-US" sz="2400">
                <a:sym typeface="Wingdings 2" pitchFamily="-111" charset="2"/>
              </a:rPr>
              <a:t></a:t>
            </a:r>
            <a:r>
              <a:rPr lang="en-US" sz="2400"/>
              <a:t> B = </a:t>
            </a:r>
            <a:r>
              <a:rPr lang="en-US" sz="2400">
                <a:sym typeface="Symbol" pitchFamily="-111" charset="2"/>
              </a:rPr>
              <a:t></a:t>
            </a:r>
            <a:r>
              <a:rPr lang="en-US" sz="2400"/>
              <a:t> </a:t>
            </a:r>
            <a:r>
              <a:rPr lang="en-US" sz="2400" baseline="-25000"/>
              <a:t>j </a:t>
            </a:r>
            <a:r>
              <a:rPr lang="en-US" sz="2400" baseline="-25000">
                <a:sym typeface="Symbol" pitchFamily="-111" charset="2"/>
              </a:rPr>
              <a:t></a:t>
            </a:r>
            <a:r>
              <a:rPr lang="en-US" sz="2400" baseline="-25000"/>
              <a:t> 1</a:t>
            </a:r>
            <a:r>
              <a:rPr lang="en-US" sz="2400"/>
              <a:t> A </a:t>
            </a:r>
            <a:r>
              <a:rPr lang="en-US" sz="2400">
                <a:sym typeface="Wingdings 3" pitchFamily="-111" charset="2"/>
              </a:rPr>
              <a:t></a:t>
            </a:r>
            <a:r>
              <a:rPr lang="en-US" sz="2400" baseline="30000"/>
              <a:t>[ </a:t>
            </a:r>
            <a:r>
              <a:rPr lang="en-US" sz="2400" i="1" baseline="30000"/>
              <a:t>j </a:t>
            </a:r>
            <a:r>
              <a:rPr lang="en-US" sz="2400" baseline="30000"/>
              <a:t>]</a:t>
            </a:r>
            <a:r>
              <a:rPr lang="en-US" sz="2400"/>
              <a:t> B </a:t>
            </a:r>
          </a:p>
          <a:p>
            <a:pPr lvl="1" eaLnBrk="1" hangingPunct="1"/>
            <a:r>
              <a:rPr lang="en-US" sz="2400"/>
              <a:t>A </a:t>
            </a:r>
            <a:r>
              <a:rPr lang="en-US" sz="2400">
                <a:sym typeface="Wingdings 2" pitchFamily="-111" charset="2"/>
              </a:rPr>
              <a:t></a:t>
            </a:r>
            <a:r>
              <a:rPr lang="en-US" sz="2400" baseline="30000"/>
              <a:t>[ </a:t>
            </a:r>
            <a:r>
              <a:rPr lang="en-US" sz="2400" i="1" baseline="30000"/>
              <a:t>k </a:t>
            </a:r>
            <a:r>
              <a:rPr lang="en-US" sz="2400" baseline="30000"/>
              <a:t>]</a:t>
            </a:r>
            <a:r>
              <a:rPr lang="en-US" sz="2400"/>
              <a:t> B = </a:t>
            </a:r>
            <a:r>
              <a:rPr lang="en-US" sz="2400">
                <a:sym typeface="Symbol" pitchFamily="-111" charset="2"/>
              </a:rPr>
              <a:t></a:t>
            </a:r>
            <a:r>
              <a:rPr lang="en-US" sz="2400"/>
              <a:t> </a:t>
            </a:r>
            <a:r>
              <a:rPr lang="en-US" sz="2400" baseline="-25000"/>
              <a:t>1</a:t>
            </a:r>
            <a:r>
              <a:rPr lang="en-US" sz="2400" baseline="-25000">
                <a:sym typeface="Symbol" pitchFamily="-111" charset="2"/>
              </a:rPr>
              <a:t></a:t>
            </a:r>
            <a:r>
              <a:rPr lang="en-US" sz="2400" baseline="-25000"/>
              <a:t>j</a:t>
            </a:r>
            <a:r>
              <a:rPr lang="en-US" sz="2400" baseline="-25000">
                <a:sym typeface="Symbol" pitchFamily="-111" charset="2"/>
              </a:rPr>
              <a:t></a:t>
            </a:r>
            <a:r>
              <a:rPr lang="en-US" sz="2400" baseline="-25000"/>
              <a:t>k</a:t>
            </a:r>
            <a:r>
              <a:rPr lang="en-US" sz="2400"/>
              <a:t>  A </a:t>
            </a:r>
            <a:r>
              <a:rPr lang="en-US" sz="2400">
                <a:sym typeface="Wingdings 3" pitchFamily="-111" charset="2"/>
              </a:rPr>
              <a:t></a:t>
            </a:r>
            <a:r>
              <a:rPr lang="en-US" sz="2400" baseline="30000"/>
              <a:t>[ </a:t>
            </a:r>
            <a:r>
              <a:rPr lang="en-US" sz="2400" i="1" baseline="30000"/>
              <a:t>j </a:t>
            </a:r>
            <a:r>
              <a:rPr lang="en-US" sz="2400" baseline="30000"/>
              <a:t>]</a:t>
            </a:r>
            <a:r>
              <a:rPr lang="en-US" sz="2400"/>
              <a:t> B = A </a:t>
            </a:r>
            <a:r>
              <a:rPr lang="en-US" sz="2400">
                <a:sym typeface="Wingdings 3" pitchFamily="-111" charset="2"/>
              </a:rPr>
              <a:t></a:t>
            </a:r>
            <a:r>
              <a:rPr lang="en-US" sz="2400" baseline="30000"/>
              <a:t>[ </a:t>
            </a:r>
            <a:r>
              <a:rPr lang="en-US" sz="2400" i="1" baseline="30000"/>
              <a:t>k </a:t>
            </a:r>
            <a:r>
              <a:rPr lang="en-US" sz="2400" baseline="30000"/>
              <a:t>]</a:t>
            </a:r>
            <a:r>
              <a:rPr lang="en-US" sz="2400"/>
              <a:t> B </a:t>
            </a:r>
          </a:p>
          <a:p>
            <a:pPr lvl="1" eaLnBrk="1" hangingPunct="1"/>
            <a:endParaRPr lang="en-US" sz="2400"/>
          </a:p>
          <a:p>
            <a:pPr eaLnBrk="1" hangingPunct="1"/>
            <a:r>
              <a:rPr lang="en-US" sz="2800">
                <a:ea typeface="ＭＳ Ｐゴシック" pitchFamily="-111" charset="-128"/>
                <a:cs typeface="ＭＳ Ｐゴシック" pitchFamily="-111" charset="-128"/>
              </a:rPr>
              <a:t>One is tempted to define shuffle product as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Wingdings 2" pitchFamily="-111" charset="2"/>
              </a:rPr>
              <a:t></a:t>
            </a:r>
            <a:r>
              <a:rPr lang="en-US" sz="2800">
                <a:ea typeface="ＭＳ Ｐゴシック" pitchFamily="-111" charset="-128"/>
                <a:cs typeface="ＭＳ Ｐゴシック" pitchFamily="-111" charset="-128"/>
              </a:rPr>
              <a:t> B = 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k </a:t>
            </a:r>
            <a:r>
              <a:rPr lang="en-US" sz="2800" baseline="30000">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B where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k = </a:t>
            </a:r>
            <a:r>
              <a:rPr lang="en-US" sz="2800">
                <a:ea typeface="ＭＳ Ｐゴシック" pitchFamily="-111" charset="-128"/>
                <a:cs typeface="ＭＳ Ｐゴシック" pitchFamily="-111" charset="-128"/>
                <a:sym typeface="Symbol" pitchFamily="-111" charset="2"/>
              </a:rPr>
              <a:t> y [ </a:t>
            </a: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j </a:t>
            </a:r>
            <a:r>
              <a:rPr lang="en-US" sz="2800" baseline="30000">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B = 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j</a:t>
            </a:r>
            <a:r>
              <a:rPr lang="en-US" sz="2800" baseline="30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 B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but such a k may not exist – in fact, we will show the undecidability of determining whether or not k exists</a:t>
            </a:r>
          </a:p>
        </p:txBody>
      </p:sp>
      <p:sp>
        <p:nvSpPr>
          <p:cNvPr id="607237" name="Date Placeholder 3"/>
          <p:cNvSpPr>
            <a:spLocks noGrp="1"/>
          </p:cNvSpPr>
          <p:nvPr>
            <p:ph type="dt" sz="quarter" idx="10"/>
          </p:nvPr>
        </p:nvSpPr>
        <p:spPr>
          <a:noFill/>
        </p:spPr>
        <p:txBody>
          <a:bodyPr/>
          <a:lstStyle/>
          <a:p>
            <a:fld id="{68352945-53A2-474D-8538-0BBD5562B5C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072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992790594"/>
      </p:ext>
    </p:extLst>
  </p:cSld>
  <p:clrMapOvr>
    <a:masterClrMapping/>
  </p:clrMapOvr>
  <p:transition/>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Slide Number Placeholder 5"/>
          <p:cNvSpPr>
            <a:spLocks noGrp="1"/>
          </p:cNvSpPr>
          <p:nvPr>
            <p:ph type="sldNum" sz="quarter" idx="12"/>
          </p:nvPr>
        </p:nvSpPr>
        <p:spPr>
          <a:noFill/>
        </p:spPr>
        <p:txBody>
          <a:bodyPr/>
          <a:lstStyle/>
          <a:p>
            <a:pPr eaLnBrk="1" hangingPunct="1"/>
            <a:fld id="{B8405A12-0840-EB4C-8289-F51E43CD199E}" type="slidenum">
              <a:rPr lang="en-US">
                <a:latin typeface="Arial" pitchFamily="-111" charset="0"/>
                <a:ea typeface="ＭＳ Ｐゴシック" pitchFamily="-111" charset="-128"/>
                <a:cs typeface="ＭＳ Ｐゴシック" pitchFamily="-111" charset="-128"/>
              </a:rPr>
              <a:pPr eaLnBrk="1" hangingPunct="1"/>
              <a:t>822</a:t>
            </a:fld>
            <a:endParaRPr lang="en-US">
              <a:latin typeface="Arial" pitchFamily="-111" charset="0"/>
              <a:ea typeface="ＭＳ Ｐゴシック" pitchFamily="-111" charset="-128"/>
              <a:cs typeface="ＭＳ Ｐゴシック" pitchFamily="-111" charset="-128"/>
            </a:endParaRPr>
          </a:p>
        </p:txBody>
      </p:sp>
      <p:sp>
        <p:nvSpPr>
          <p:cNvPr id="60928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Shuffles</a:t>
            </a:r>
          </a:p>
        </p:txBody>
      </p:sp>
      <p:sp>
        <p:nvSpPr>
          <p:cNvPr id="60928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Iterated shuffle</a:t>
            </a:r>
          </a:p>
          <a:p>
            <a:pPr lvl="1" eaLnBrk="1" hangingPunct="1"/>
            <a:r>
              <a:rPr lang="en-US"/>
              <a:t>A </a:t>
            </a:r>
            <a:r>
              <a:rPr lang="en-US">
                <a:sym typeface="Wingdings 2" pitchFamily="-111" charset="2"/>
              </a:rPr>
              <a:t></a:t>
            </a:r>
            <a:r>
              <a:rPr lang="en-US" baseline="30000">
                <a:sym typeface="Wingdings 2" pitchFamily="-111" charset="2"/>
              </a:rPr>
              <a:t>0</a:t>
            </a:r>
            <a:r>
              <a:rPr lang="en-US"/>
              <a:t> B = A</a:t>
            </a:r>
          </a:p>
          <a:p>
            <a:pPr lvl="1" eaLnBrk="1" hangingPunct="1"/>
            <a:r>
              <a:rPr lang="en-US"/>
              <a:t>A </a:t>
            </a:r>
            <a:r>
              <a:rPr lang="en-US">
                <a:sym typeface="Wingdings 2" pitchFamily="-111" charset="2"/>
              </a:rPr>
              <a:t></a:t>
            </a:r>
            <a:r>
              <a:rPr lang="en-US" i="1" baseline="30000"/>
              <a:t>k +1</a:t>
            </a:r>
            <a:r>
              <a:rPr lang="en-US"/>
              <a:t> B = (A </a:t>
            </a:r>
            <a:r>
              <a:rPr lang="en-US">
                <a:sym typeface="Wingdings 2" pitchFamily="-111" charset="2"/>
              </a:rPr>
              <a:t></a:t>
            </a:r>
            <a:r>
              <a:rPr lang="en-US" baseline="30000"/>
              <a:t>[ </a:t>
            </a:r>
            <a:r>
              <a:rPr lang="en-US" i="1" baseline="30000"/>
              <a:t>k </a:t>
            </a:r>
            <a:r>
              <a:rPr lang="en-US" baseline="30000"/>
              <a:t>]</a:t>
            </a:r>
            <a:r>
              <a:rPr lang="en-US"/>
              <a:t> B) </a:t>
            </a:r>
            <a:r>
              <a:rPr lang="en-US">
                <a:sym typeface="Wingdings 2" pitchFamily="-111" charset="2"/>
              </a:rPr>
              <a:t></a:t>
            </a:r>
            <a:r>
              <a:rPr lang="en-US"/>
              <a:t> B </a:t>
            </a:r>
          </a:p>
          <a:p>
            <a:pPr lvl="1" eaLnBrk="1" hangingPunct="1"/>
            <a:endParaRPr lang="en-US"/>
          </a:p>
          <a:p>
            <a:pPr eaLnBrk="1" hangingPunct="1"/>
            <a:r>
              <a:rPr lang="en-US">
                <a:ea typeface="ＭＳ Ｐゴシック" pitchFamily="-111" charset="-128"/>
                <a:cs typeface="ＭＳ Ｐゴシック" pitchFamily="-111" charset="-128"/>
              </a:rPr>
              <a:t>Shuffle closure</a:t>
            </a:r>
          </a:p>
          <a:p>
            <a:pPr lvl="1" eaLnBrk="1" hangingPunct="1"/>
            <a:r>
              <a:rPr lang="en-US"/>
              <a:t>A </a:t>
            </a:r>
            <a:r>
              <a:rPr lang="en-US">
                <a:sym typeface="Wingdings 2" pitchFamily="-111" charset="2"/>
              </a:rPr>
              <a:t></a:t>
            </a:r>
            <a:r>
              <a:rPr lang="en-US" i="1" baseline="30000"/>
              <a:t>*</a:t>
            </a:r>
            <a:r>
              <a:rPr lang="en-US"/>
              <a:t> B = </a:t>
            </a:r>
            <a:r>
              <a:rPr lang="en-US">
                <a:sym typeface="Symbol" pitchFamily="-111" charset="2"/>
              </a:rPr>
              <a:t></a:t>
            </a:r>
            <a:r>
              <a:rPr lang="en-US"/>
              <a:t> </a:t>
            </a:r>
            <a:r>
              <a:rPr lang="en-US" baseline="-25000"/>
              <a:t>k </a:t>
            </a:r>
            <a:r>
              <a:rPr lang="en-US" baseline="-25000">
                <a:sym typeface="Symbol" pitchFamily="-111" charset="2"/>
              </a:rPr>
              <a:t></a:t>
            </a:r>
            <a:r>
              <a:rPr lang="en-US" baseline="-25000"/>
              <a:t> 0</a:t>
            </a:r>
            <a:r>
              <a:rPr lang="en-US"/>
              <a:t> (A </a:t>
            </a:r>
            <a:r>
              <a:rPr lang="en-US">
                <a:sym typeface="Wingdings 2" pitchFamily="-111" charset="2"/>
              </a:rPr>
              <a:t></a:t>
            </a:r>
            <a:r>
              <a:rPr lang="en-US" baseline="30000"/>
              <a:t>[ </a:t>
            </a:r>
            <a:r>
              <a:rPr lang="en-US" i="1" baseline="30000"/>
              <a:t>k </a:t>
            </a:r>
            <a:r>
              <a:rPr lang="en-US" baseline="30000"/>
              <a:t>]</a:t>
            </a:r>
            <a:r>
              <a:rPr lang="en-US"/>
              <a:t> B)</a:t>
            </a:r>
          </a:p>
        </p:txBody>
      </p:sp>
      <p:pic>
        <p:nvPicPr>
          <p:cNvPr id="609285" name="Picture 4" descr="force">
            <a:hlinkClick r:id="" action="ppaction://noaction"/>
          </p:cNvPr>
          <p:cNvPicPr>
            <a:picLocks noChangeAspect="1" noChangeArrowheads="1"/>
          </p:cNvPicPr>
          <p:nvPr/>
        </p:nvPicPr>
        <p:blipFill>
          <a:blip r:embed="rId3" cstate="print"/>
          <a:srcRect/>
          <a:stretch>
            <a:fillRect/>
          </a:stretch>
        </p:blipFill>
        <p:spPr bwMode="auto">
          <a:xfrm>
            <a:off x="6019800" y="2133600"/>
            <a:ext cx="2971800" cy="2971800"/>
          </a:xfrm>
          <a:prstGeom prst="rect">
            <a:avLst/>
          </a:prstGeom>
          <a:noFill/>
          <a:ln w="9525">
            <a:noFill/>
            <a:miter lim="800000"/>
            <a:headEnd/>
            <a:tailEnd/>
          </a:ln>
        </p:spPr>
      </p:pic>
      <p:sp>
        <p:nvSpPr>
          <p:cNvPr id="609286" name="Date Placeholder 3"/>
          <p:cNvSpPr>
            <a:spLocks noGrp="1"/>
          </p:cNvSpPr>
          <p:nvPr>
            <p:ph type="dt" sz="quarter" idx="10"/>
          </p:nvPr>
        </p:nvSpPr>
        <p:spPr>
          <a:noFill/>
        </p:spPr>
        <p:txBody>
          <a:bodyPr/>
          <a:lstStyle/>
          <a:p>
            <a:fld id="{677EC5B7-9BF5-3C4D-9922-7A2B30C6E63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0928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950488084"/>
      </p:ext>
    </p:extLst>
  </p:cSld>
  <p:clrMapOvr>
    <a:masterClrMapping/>
  </p:clrMapOvr>
  <p:transition/>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Slide Number Placeholder 5"/>
          <p:cNvSpPr>
            <a:spLocks noGrp="1"/>
          </p:cNvSpPr>
          <p:nvPr>
            <p:ph type="sldNum" sz="quarter" idx="12"/>
          </p:nvPr>
        </p:nvSpPr>
        <p:spPr>
          <a:noFill/>
        </p:spPr>
        <p:txBody>
          <a:bodyPr/>
          <a:lstStyle/>
          <a:p>
            <a:pPr eaLnBrk="1" hangingPunct="1"/>
            <a:fld id="{89C294E0-E405-9F4E-8557-2AE5AA33DBC0}" type="slidenum">
              <a:rPr lang="en-US">
                <a:latin typeface="Arial" pitchFamily="-111" charset="0"/>
                <a:ea typeface="ＭＳ Ｐゴシック" pitchFamily="-111" charset="-128"/>
                <a:cs typeface="ＭＳ Ｐゴシック" pitchFamily="-111" charset="-128"/>
              </a:rPr>
              <a:pPr eaLnBrk="1" hangingPunct="1"/>
              <a:t>823</a:t>
            </a:fld>
            <a:endParaRPr lang="en-US">
              <a:latin typeface="Arial" pitchFamily="-111" charset="0"/>
              <a:ea typeface="ＭＳ Ｐゴシック" pitchFamily="-111" charset="-128"/>
              <a:cs typeface="ＭＳ Ｐゴシック" pitchFamily="-111" charset="-128"/>
            </a:endParaRPr>
          </a:p>
        </p:txBody>
      </p:sp>
      <p:sp>
        <p:nvSpPr>
          <p:cNvPr id="6113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Crossover</a:t>
            </a:r>
          </a:p>
        </p:txBody>
      </p:sp>
      <p:sp>
        <p:nvSpPr>
          <p:cNvPr id="61133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Unconstrained crossover is defined by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u</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a:t>
            </a:r>
          </a:p>
          <a:p>
            <a:pPr eaLnBrk="1" hangingPunct="1"/>
            <a:endParaRPr lang="en-US">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rPr>
              <a:t>Constrained crossover is defined by</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 </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sym typeface="Symbol" pitchFamily="-111" charset="2"/>
              </a:rPr>
              <a:t>			|w| = |y|, |x| = |z| }</a:t>
            </a:r>
          </a:p>
        </p:txBody>
      </p:sp>
      <p:sp>
        <p:nvSpPr>
          <p:cNvPr id="611333" name="Date Placeholder 3"/>
          <p:cNvSpPr>
            <a:spLocks noGrp="1"/>
          </p:cNvSpPr>
          <p:nvPr>
            <p:ph type="dt" sz="quarter" idx="10"/>
          </p:nvPr>
        </p:nvSpPr>
        <p:spPr>
          <a:noFill/>
        </p:spPr>
        <p:txBody>
          <a:bodyPr/>
          <a:lstStyle/>
          <a:p>
            <a:fld id="{B006345A-F88D-9846-9A6F-D8A31E0AB4A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113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879020077"/>
      </p:ext>
    </p:extLst>
  </p:cSld>
  <p:clrMapOvr>
    <a:masterClrMapping/>
  </p:clrMapOvr>
  <p:transition/>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Slide Number Placeholder 5"/>
          <p:cNvSpPr>
            <a:spLocks noGrp="1"/>
          </p:cNvSpPr>
          <p:nvPr>
            <p:ph type="sldNum" sz="quarter" idx="12"/>
          </p:nvPr>
        </p:nvSpPr>
        <p:spPr>
          <a:noFill/>
        </p:spPr>
        <p:txBody>
          <a:bodyPr/>
          <a:lstStyle/>
          <a:p>
            <a:pPr eaLnBrk="1" hangingPunct="1"/>
            <a:fld id="{10E15D4B-F1CC-C84E-BBEC-A2E4F1B313A7}" type="slidenum">
              <a:rPr lang="en-US">
                <a:latin typeface="Arial" pitchFamily="-111" charset="0"/>
                <a:ea typeface="ＭＳ Ｐゴシック" pitchFamily="-111" charset="-128"/>
                <a:cs typeface="ＭＳ Ｐゴシック" pitchFamily="-111" charset="-128"/>
              </a:rPr>
              <a:pPr eaLnBrk="1" hangingPunct="1"/>
              <a:t>824</a:t>
            </a:fld>
            <a:endParaRPr lang="en-US">
              <a:latin typeface="Arial" pitchFamily="-111" charset="0"/>
              <a:ea typeface="ＭＳ Ｐゴシック" pitchFamily="-111" charset="-128"/>
              <a:cs typeface="ＭＳ Ｐゴシック" pitchFamily="-111" charset="-128"/>
            </a:endParaRPr>
          </a:p>
        </p:txBody>
      </p:sp>
      <p:sp>
        <p:nvSpPr>
          <p:cNvPr id="61337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Who Cares?</a:t>
            </a:r>
          </a:p>
        </p:txBody>
      </p:sp>
      <p:sp>
        <p:nvSpPr>
          <p:cNvPr id="613380" name="Rectangle 3"/>
          <p:cNvSpPr>
            <a:spLocks noGrp="1" noChangeArrowheads="1"/>
          </p:cNvSpPr>
          <p:nvPr>
            <p:ph type="body" idx="1"/>
          </p:nvPr>
        </p:nvSpPr>
        <p:spPr/>
        <p:txBody>
          <a:bodyPr/>
          <a:lstStyle/>
          <a:p>
            <a:pPr eaLnBrk="1" hangingPunct="1"/>
            <a:r>
              <a:rPr lang="en-US" sz="3000">
                <a:ea typeface="ＭＳ Ｐゴシック" pitchFamily="-111" charset="-128"/>
                <a:cs typeface="ＭＳ Ｐゴシック" pitchFamily="-111" charset="-128"/>
              </a:rPr>
              <a:t>People with no real life (me?)</a:t>
            </a:r>
          </a:p>
          <a:p>
            <a:pPr eaLnBrk="1" hangingPunct="1"/>
            <a:r>
              <a:rPr lang="en-US" sz="3000">
                <a:ea typeface="ＭＳ Ｐゴシック" pitchFamily="-111" charset="-128"/>
                <a:cs typeface="ＭＳ Ｐゴシック" pitchFamily="-111" charset="-128"/>
              </a:rPr>
              <a:t>Insertion and a related deletion operation are used in biomolecular computing and dynamical systems</a:t>
            </a:r>
          </a:p>
          <a:p>
            <a:pPr eaLnBrk="1" hangingPunct="1"/>
            <a:r>
              <a:rPr lang="en-US" sz="3000">
                <a:ea typeface="ＭＳ Ｐゴシック" pitchFamily="-111" charset="-128"/>
                <a:cs typeface="ＭＳ Ｐゴシック" pitchFamily="-111" charset="-128"/>
              </a:rPr>
              <a:t>Shuffle is used in analyzing concurrency as the arbitrary interleaving of parallel events</a:t>
            </a:r>
          </a:p>
          <a:p>
            <a:pPr eaLnBrk="1" hangingPunct="1"/>
            <a:r>
              <a:rPr lang="en-US" sz="3000">
                <a:ea typeface="ＭＳ Ｐゴシック" pitchFamily="-111" charset="-128"/>
                <a:cs typeface="ＭＳ Ｐゴシック" pitchFamily="-111" charset="-128"/>
              </a:rPr>
              <a:t>Crossover is used in genetic algorithms</a:t>
            </a:r>
          </a:p>
        </p:txBody>
      </p:sp>
      <p:sp>
        <p:nvSpPr>
          <p:cNvPr id="613381" name="Date Placeholder 3"/>
          <p:cNvSpPr>
            <a:spLocks noGrp="1"/>
          </p:cNvSpPr>
          <p:nvPr>
            <p:ph type="dt" sz="quarter" idx="10"/>
          </p:nvPr>
        </p:nvSpPr>
        <p:spPr>
          <a:noFill/>
        </p:spPr>
        <p:txBody>
          <a:bodyPr/>
          <a:lstStyle/>
          <a:p>
            <a:fld id="{9AFC6592-4897-4447-91B7-9CBA4591DD0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133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5337360"/>
      </p:ext>
    </p:extLst>
  </p:cSld>
  <p:clrMapOvr>
    <a:masterClrMapping/>
  </p:clrMapOvr>
  <p:transition/>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Slide Number Placeholder 5"/>
          <p:cNvSpPr>
            <a:spLocks noGrp="1"/>
          </p:cNvSpPr>
          <p:nvPr>
            <p:ph type="sldNum" sz="quarter" idx="12"/>
          </p:nvPr>
        </p:nvSpPr>
        <p:spPr>
          <a:noFill/>
        </p:spPr>
        <p:txBody>
          <a:bodyPr/>
          <a:lstStyle/>
          <a:p>
            <a:pPr eaLnBrk="1" hangingPunct="1"/>
            <a:fld id="{3C1B4E66-5DE7-FB42-825B-AA4BA65DB2D0}" type="slidenum">
              <a:rPr lang="en-US">
                <a:latin typeface="Arial" pitchFamily="-111" charset="0"/>
                <a:ea typeface="ＭＳ Ｐゴシック" pitchFamily="-111" charset="-128"/>
                <a:cs typeface="ＭＳ Ｐゴシック" pitchFamily="-111" charset="-128"/>
              </a:rPr>
              <a:pPr eaLnBrk="1" hangingPunct="1"/>
              <a:t>825</a:t>
            </a:fld>
            <a:endParaRPr lang="en-US">
              <a:latin typeface="Arial" pitchFamily="-111" charset="0"/>
              <a:ea typeface="ＭＳ Ｐゴシック" pitchFamily="-111" charset="-128"/>
              <a:cs typeface="ＭＳ Ｐゴシック" pitchFamily="-111" charset="-128"/>
            </a:endParaRPr>
          </a:p>
        </p:txBody>
      </p:sp>
      <p:sp>
        <p:nvSpPr>
          <p:cNvPr id="6154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Known Results</a:t>
            </a:r>
          </a:p>
        </p:txBody>
      </p:sp>
      <p:sp>
        <p:nvSpPr>
          <p:cNvPr id="61542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Regular languages, A and B</a:t>
            </a:r>
          </a:p>
          <a:p>
            <a:pPr lvl="1" eaLnBrk="1" hangingPunct="1"/>
            <a:r>
              <a:rPr lang="en-US"/>
              <a:t>A </a:t>
            </a:r>
            <a:r>
              <a:rPr lang="en-US">
                <a:sym typeface="Symbol" pitchFamily="-111" charset="2"/>
              </a:rPr>
              <a:t></a:t>
            </a:r>
            <a:r>
              <a:rPr lang="en-US"/>
              <a:t> B is regular</a:t>
            </a:r>
          </a:p>
          <a:p>
            <a:pPr lvl="1" eaLnBrk="1" hangingPunct="1"/>
            <a:r>
              <a:rPr lang="en-US"/>
              <a:t>A </a:t>
            </a:r>
            <a:r>
              <a:rPr lang="en-US">
                <a:sym typeface="Wingdings 3" pitchFamily="-111" charset="2"/>
              </a:rPr>
              <a:t></a:t>
            </a:r>
            <a:r>
              <a:rPr lang="en-US"/>
              <a:t> </a:t>
            </a:r>
            <a:r>
              <a:rPr lang="en-US" baseline="30000"/>
              <a:t>[ </a:t>
            </a:r>
            <a:r>
              <a:rPr lang="en-US" i="1" baseline="30000"/>
              <a:t>k </a:t>
            </a:r>
            <a:r>
              <a:rPr lang="en-US" baseline="30000"/>
              <a:t>]</a:t>
            </a:r>
            <a:r>
              <a:rPr lang="en-US"/>
              <a:t> B is regular, for all k&gt;0</a:t>
            </a:r>
          </a:p>
          <a:p>
            <a:pPr lvl="1" eaLnBrk="1" hangingPunct="1"/>
            <a:r>
              <a:rPr lang="en-US"/>
              <a:t>A </a:t>
            </a:r>
            <a:r>
              <a:rPr lang="en-US">
                <a:sym typeface="Wingdings 2" pitchFamily="-111" charset="2"/>
              </a:rPr>
              <a:t></a:t>
            </a:r>
            <a:r>
              <a:rPr lang="en-US"/>
              <a:t> B is regular</a:t>
            </a:r>
          </a:p>
          <a:p>
            <a:pPr lvl="1" eaLnBrk="1" hangingPunct="1"/>
            <a:r>
              <a:rPr lang="en-US"/>
              <a:t>A </a:t>
            </a:r>
            <a:r>
              <a:rPr lang="en-US">
                <a:sym typeface="Wingdings 2" pitchFamily="-111" charset="2"/>
              </a:rPr>
              <a:t>*</a:t>
            </a:r>
            <a:r>
              <a:rPr lang="en-US"/>
              <a:t> B is not necessarily regular </a:t>
            </a:r>
          </a:p>
          <a:p>
            <a:pPr lvl="2" eaLnBrk="1" hangingPunct="1"/>
            <a:r>
              <a:rPr lang="en-US">
                <a:ea typeface="ＭＳ Ｐゴシック" pitchFamily="-111" charset="-128"/>
              </a:rPr>
              <a:t>Deciding whether or not A </a:t>
            </a:r>
            <a:r>
              <a:rPr lang="en-US">
                <a:ea typeface="ＭＳ Ｐゴシック" pitchFamily="-111" charset="-128"/>
                <a:sym typeface="Wingdings 2" pitchFamily="-111" charset="2"/>
              </a:rPr>
              <a:t>*</a:t>
            </a:r>
            <a:r>
              <a:rPr lang="en-US">
                <a:ea typeface="ＭＳ Ｐゴシック" pitchFamily="-111" charset="-128"/>
              </a:rPr>
              <a:t> B is regular is an open problem</a:t>
            </a:r>
          </a:p>
        </p:txBody>
      </p:sp>
      <p:sp>
        <p:nvSpPr>
          <p:cNvPr id="615429" name="Date Placeholder 3"/>
          <p:cNvSpPr>
            <a:spLocks noGrp="1"/>
          </p:cNvSpPr>
          <p:nvPr>
            <p:ph type="dt" sz="quarter" idx="10"/>
          </p:nvPr>
        </p:nvSpPr>
        <p:spPr>
          <a:noFill/>
        </p:spPr>
        <p:txBody>
          <a:bodyPr/>
          <a:lstStyle/>
          <a:p>
            <a:fld id="{6A4DF99C-BD13-4349-BAD4-78C9329C520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154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152030074"/>
      </p:ext>
    </p:extLst>
  </p:cSld>
  <p:clrMapOvr>
    <a:masterClrMapping/>
  </p:clrMapOvr>
  <p:transition/>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Slide Number Placeholder 5"/>
          <p:cNvSpPr>
            <a:spLocks noGrp="1"/>
          </p:cNvSpPr>
          <p:nvPr>
            <p:ph type="sldNum" sz="quarter" idx="12"/>
          </p:nvPr>
        </p:nvSpPr>
        <p:spPr>
          <a:noFill/>
        </p:spPr>
        <p:txBody>
          <a:bodyPr/>
          <a:lstStyle/>
          <a:p>
            <a:pPr eaLnBrk="1" hangingPunct="1"/>
            <a:fld id="{EC1CC122-DDB0-C643-965D-5559D65E28BD}" type="slidenum">
              <a:rPr lang="en-US">
                <a:latin typeface="Arial" pitchFamily="-111" charset="0"/>
                <a:ea typeface="ＭＳ Ｐゴシック" pitchFamily="-111" charset="-128"/>
                <a:cs typeface="ＭＳ Ｐゴシック" pitchFamily="-111" charset="-128"/>
              </a:rPr>
              <a:pPr eaLnBrk="1" hangingPunct="1"/>
              <a:t>826</a:t>
            </a:fld>
            <a:endParaRPr lang="en-US">
              <a:latin typeface="Arial" pitchFamily="-111" charset="0"/>
              <a:ea typeface="ＭＳ Ｐゴシック" pitchFamily="-111" charset="-128"/>
              <a:cs typeface="ＭＳ Ｐゴシック" pitchFamily="-111" charset="-128"/>
            </a:endParaRPr>
          </a:p>
        </p:txBody>
      </p:sp>
      <p:sp>
        <p:nvSpPr>
          <p:cNvPr id="6174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Known Stuff</a:t>
            </a:r>
          </a:p>
        </p:txBody>
      </p:sp>
      <p:sp>
        <p:nvSpPr>
          <p:cNvPr id="617476"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CFLs, A and B</a:t>
            </a:r>
          </a:p>
          <a:p>
            <a:pPr lvl="1" eaLnBrk="1" hangingPunct="1"/>
            <a:r>
              <a:rPr lang="en-US" sz="2400"/>
              <a:t>A </a:t>
            </a:r>
            <a:r>
              <a:rPr lang="en-US" sz="2400">
                <a:sym typeface="Symbol" pitchFamily="-111" charset="2"/>
              </a:rPr>
              <a:t></a:t>
            </a:r>
            <a:r>
              <a:rPr lang="en-US" sz="2400"/>
              <a:t> B is a CFL</a:t>
            </a:r>
          </a:p>
          <a:p>
            <a:pPr lvl="1" eaLnBrk="1" hangingPunct="1"/>
            <a:r>
              <a:rPr lang="en-US" sz="2400"/>
              <a:t>A </a:t>
            </a:r>
            <a:r>
              <a:rPr lang="en-US" sz="2400">
                <a:sym typeface="Wingdings 3" pitchFamily="-111" charset="2"/>
              </a:rPr>
              <a:t></a:t>
            </a:r>
            <a:r>
              <a:rPr lang="en-US" sz="2400"/>
              <a:t> B is a CFL</a:t>
            </a:r>
          </a:p>
          <a:p>
            <a:pPr lvl="1" eaLnBrk="1" hangingPunct="1"/>
            <a:r>
              <a:rPr lang="en-US" sz="2400"/>
              <a:t>A </a:t>
            </a:r>
            <a:r>
              <a:rPr lang="en-US" sz="2400">
                <a:sym typeface="Wingdings 3" pitchFamily="-111" charset="2"/>
              </a:rPr>
              <a:t></a:t>
            </a:r>
            <a:r>
              <a:rPr lang="en-US" sz="2400"/>
              <a:t> </a:t>
            </a:r>
            <a:r>
              <a:rPr lang="en-US" sz="2400" baseline="30000"/>
              <a:t>[ </a:t>
            </a:r>
            <a:r>
              <a:rPr lang="en-US" sz="2400" i="1" baseline="30000"/>
              <a:t>k </a:t>
            </a:r>
            <a:r>
              <a:rPr lang="en-US" sz="2400" baseline="30000"/>
              <a:t>]</a:t>
            </a:r>
            <a:r>
              <a:rPr lang="en-US" sz="2400"/>
              <a:t> B is not necessarily a CFL, for k&gt;1</a:t>
            </a:r>
          </a:p>
          <a:p>
            <a:pPr lvl="2" eaLnBrk="1" hangingPunct="1"/>
            <a:r>
              <a:rPr lang="en-US" sz="2000">
                <a:ea typeface="ＭＳ Ｐゴシック" pitchFamily="-111" charset="-128"/>
              </a:rPr>
              <a:t>Consider A=a</a:t>
            </a:r>
            <a:r>
              <a:rPr lang="en-US" sz="2000" baseline="30000">
                <a:ea typeface="ＭＳ Ｐゴシック" pitchFamily="-111" charset="-128"/>
              </a:rPr>
              <a:t>n</a:t>
            </a:r>
            <a:r>
              <a:rPr lang="en-US" sz="2000">
                <a:ea typeface="ＭＳ Ｐゴシック" pitchFamily="-111" charset="-128"/>
              </a:rPr>
              <a:t>b</a:t>
            </a:r>
            <a:r>
              <a:rPr lang="en-US" sz="2000" baseline="30000">
                <a:ea typeface="ＭＳ Ｐゴシック" pitchFamily="-111" charset="-128"/>
              </a:rPr>
              <a:t>n</a:t>
            </a:r>
            <a:r>
              <a:rPr lang="en-US" sz="2000">
                <a:ea typeface="ＭＳ Ｐゴシック" pitchFamily="-111" charset="-128"/>
              </a:rPr>
              <a:t>; B = c</a:t>
            </a:r>
            <a:r>
              <a:rPr lang="en-US" sz="2000" baseline="30000">
                <a:ea typeface="ＭＳ Ｐゴシック" pitchFamily="-111" charset="-128"/>
              </a:rPr>
              <a:t>m</a:t>
            </a:r>
            <a:r>
              <a:rPr lang="en-US" sz="2000">
                <a:ea typeface="ＭＳ Ｐゴシック" pitchFamily="-111" charset="-128"/>
              </a:rPr>
              <a:t>d</a:t>
            </a:r>
            <a:r>
              <a:rPr lang="en-US" sz="2000" baseline="30000">
                <a:ea typeface="ＭＳ Ｐゴシック" pitchFamily="-111" charset="-128"/>
              </a:rPr>
              <a:t>m</a:t>
            </a:r>
            <a:r>
              <a:rPr lang="en-US" sz="2000">
                <a:ea typeface="ＭＳ Ｐゴシック" pitchFamily="-111" charset="-128"/>
              </a:rPr>
              <a:t> and k=2</a:t>
            </a:r>
          </a:p>
          <a:p>
            <a:pPr lvl="2" eaLnBrk="1" hangingPunct="1"/>
            <a:r>
              <a:rPr lang="en-US" sz="2000">
                <a:ea typeface="ＭＳ Ｐゴシック" pitchFamily="-111" charset="-128"/>
              </a:rPr>
              <a:t>Trick is to consider (A </a:t>
            </a:r>
            <a:r>
              <a:rPr lang="en-US" sz="2000">
                <a:ea typeface="ＭＳ Ｐゴシック" pitchFamily="-111" charset="-128"/>
                <a:sym typeface="Wingdings 3" pitchFamily="-111" charset="2"/>
              </a:rPr>
              <a:t></a:t>
            </a:r>
            <a:r>
              <a:rPr lang="en-US" sz="2000">
                <a:ea typeface="ＭＳ Ｐゴシック" pitchFamily="-111" charset="-128"/>
              </a:rPr>
              <a:t> </a:t>
            </a:r>
            <a:r>
              <a:rPr lang="en-US" sz="2000" baseline="30000">
                <a:ea typeface="ＭＳ Ｐゴシック" pitchFamily="-111" charset="-128"/>
              </a:rPr>
              <a:t>[ </a:t>
            </a:r>
            <a:r>
              <a:rPr lang="en-US" sz="2000" i="1" baseline="30000">
                <a:ea typeface="ＭＳ Ｐゴシック" pitchFamily="-111" charset="-128"/>
              </a:rPr>
              <a:t>2 </a:t>
            </a:r>
            <a:r>
              <a:rPr lang="en-US" sz="2000" baseline="30000">
                <a:ea typeface="ＭＳ Ｐゴシック" pitchFamily="-111" charset="-128"/>
              </a:rPr>
              <a:t>]</a:t>
            </a:r>
            <a:r>
              <a:rPr lang="en-US" sz="2000">
                <a:ea typeface="ＭＳ Ｐゴシック" pitchFamily="-111" charset="-128"/>
              </a:rPr>
              <a:t> B) </a:t>
            </a:r>
            <a:r>
              <a:rPr lang="en-US" sz="2000">
                <a:ea typeface="ＭＳ Ｐゴシック" pitchFamily="-111" charset="-128"/>
                <a:sym typeface="Symbol" pitchFamily="-111" charset="2"/>
              </a:rPr>
              <a:t> a*c*b*d*</a:t>
            </a:r>
            <a:endParaRPr lang="en-US" sz="2000">
              <a:ea typeface="ＭＳ Ｐゴシック" pitchFamily="-111" charset="-128"/>
            </a:endParaRPr>
          </a:p>
          <a:p>
            <a:pPr lvl="1" eaLnBrk="1" hangingPunct="1"/>
            <a:r>
              <a:rPr lang="en-US" sz="2400"/>
              <a:t>A </a:t>
            </a:r>
            <a:r>
              <a:rPr lang="en-US" sz="2400">
                <a:sym typeface="Wingdings 2" pitchFamily="-111" charset="2"/>
              </a:rPr>
              <a:t></a:t>
            </a:r>
            <a:r>
              <a:rPr lang="en-US" sz="2400"/>
              <a:t> B is not necessarily a CFL</a:t>
            </a:r>
          </a:p>
          <a:p>
            <a:pPr lvl="1" eaLnBrk="1" hangingPunct="1"/>
            <a:r>
              <a:rPr lang="en-US" sz="2400"/>
              <a:t>A </a:t>
            </a:r>
            <a:r>
              <a:rPr lang="en-US" sz="2400">
                <a:sym typeface="Wingdings 2" pitchFamily="-111" charset="2"/>
              </a:rPr>
              <a:t>*</a:t>
            </a:r>
            <a:r>
              <a:rPr lang="en-US" sz="2400"/>
              <a:t> B is not necessarily a CFL </a:t>
            </a:r>
          </a:p>
          <a:p>
            <a:pPr lvl="2" eaLnBrk="1" hangingPunct="1"/>
            <a:r>
              <a:rPr lang="en-US" sz="2000">
                <a:ea typeface="ＭＳ Ｐゴシック" pitchFamily="-111" charset="-128"/>
              </a:rPr>
              <a:t>Deciding whether or not A </a:t>
            </a:r>
            <a:r>
              <a:rPr lang="en-US" sz="2000">
                <a:ea typeface="ＭＳ Ｐゴシック" pitchFamily="-111" charset="-128"/>
                <a:sym typeface="Wingdings 2" pitchFamily="-111" charset="2"/>
              </a:rPr>
              <a:t>*</a:t>
            </a:r>
            <a:r>
              <a:rPr lang="en-US" sz="2000">
                <a:ea typeface="ＭＳ Ｐゴシック" pitchFamily="-111" charset="-128"/>
              </a:rPr>
              <a:t> B is a CFL is an open problem</a:t>
            </a:r>
          </a:p>
        </p:txBody>
      </p:sp>
      <p:sp>
        <p:nvSpPr>
          <p:cNvPr id="617477" name="Date Placeholder 3"/>
          <p:cNvSpPr>
            <a:spLocks noGrp="1"/>
          </p:cNvSpPr>
          <p:nvPr>
            <p:ph type="dt" sz="quarter" idx="10"/>
          </p:nvPr>
        </p:nvSpPr>
        <p:spPr>
          <a:noFill/>
        </p:spPr>
        <p:txBody>
          <a:bodyPr/>
          <a:lstStyle/>
          <a:p>
            <a:fld id="{43A7C0BF-A45C-A342-8F08-A5A51B6FBCA0}"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174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197553690"/>
      </p:ext>
    </p:extLst>
  </p:cSld>
  <p:clrMapOvr>
    <a:masterClrMapping/>
  </p:clrMapOvr>
  <p:transition/>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Slide Number Placeholder 5"/>
          <p:cNvSpPr>
            <a:spLocks noGrp="1"/>
          </p:cNvSpPr>
          <p:nvPr>
            <p:ph type="sldNum" sz="quarter" idx="12"/>
          </p:nvPr>
        </p:nvSpPr>
        <p:spPr>
          <a:noFill/>
        </p:spPr>
        <p:txBody>
          <a:bodyPr/>
          <a:lstStyle/>
          <a:p>
            <a:pPr eaLnBrk="1" hangingPunct="1"/>
            <a:fld id="{DCF6127A-E362-1444-A7BE-9E5722949DD7}" type="slidenum">
              <a:rPr lang="en-US">
                <a:latin typeface="Arial" pitchFamily="-111" charset="0"/>
                <a:ea typeface="ＭＳ Ｐゴシック" pitchFamily="-111" charset="-128"/>
                <a:cs typeface="ＭＳ Ｐゴシック" pitchFamily="-111" charset="-128"/>
              </a:rPr>
              <a:pPr eaLnBrk="1" hangingPunct="1"/>
              <a:t>827</a:t>
            </a:fld>
            <a:endParaRPr lang="en-US">
              <a:latin typeface="Arial" pitchFamily="-111" charset="0"/>
              <a:ea typeface="ＭＳ Ｐゴシック" pitchFamily="-111" charset="-128"/>
              <a:cs typeface="ＭＳ Ｐゴシック" pitchFamily="-111" charset="-128"/>
            </a:endParaRPr>
          </a:p>
        </p:txBody>
      </p:sp>
      <p:sp>
        <p:nvSpPr>
          <p:cNvPr id="619523"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Immediate Convergence</a:t>
            </a:r>
          </a:p>
        </p:txBody>
      </p:sp>
      <p:sp>
        <p:nvSpPr>
          <p:cNvPr id="61952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L = L</a:t>
            </a:r>
            <a:r>
              <a:rPr lang="en-US" baseline="30000">
                <a:ea typeface="ＭＳ Ｐゴシック" pitchFamily="-111" charset="-128"/>
                <a:cs typeface="ＭＳ Ｐゴシック" pitchFamily="-111" charset="-128"/>
                <a:sym typeface="Symbol" pitchFamily="-111" charset="2"/>
              </a:rPr>
              <a:t>2 </a:t>
            </a:r>
            <a:r>
              <a:rPr lang="en-US">
                <a:ea typeface="ＭＳ Ｐゴシック" pitchFamily="-111" charset="-128"/>
                <a:cs typeface="ＭＳ Ｐゴシック" pitchFamily="-111" charset="-128"/>
              </a:rPr>
              <a:t>?</a:t>
            </a:r>
            <a:endParaRPr lang="en-US" baseline="30000">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sym typeface="Symbol" pitchFamily="-111" charset="2"/>
              </a:rPr>
              <a:t>L </a:t>
            </a:r>
            <a:r>
              <a:rPr lang="en-US">
                <a:ea typeface="ＭＳ Ｐゴシック" pitchFamily="-111" charset="-128"/>
                <a:cs typeface="ＭＳ Ｐゴシック" pitchFamily="-111" charset="-128"/>
              </a:rPr>
              <a:t>?</a:t>
            </a:r>
            <a:r>
              <a:rPr lang="en-US">
                <a:ea typeface="ＭＳ Ｐゴシック" pitchFamily="-111" charset="-128"/>
                <a:cs typeface="ＭＳ Ｐゴシック" pitchFamily="-111" charset="-128"/>
                <a:sym typeface="Symbol" pitchFamily="-111" charset="2"/>
              </a:rPr>
              <a:t> </a:t>
            </a: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2" pitchFamily="-111" charset="2"/>
              </a:rPr>
              <a:t> L </a:t>
            </a:r>
            <a:r>
              <a:rPr lang="en-US">
                <a:ea typeface="ＭＳ Ｐゴシック" pitchFamily="-111" charset="-128"/>
                <a:cs typeface="ＭＳ Ｐゴシック" pitchFamily="-111" charset="-128"/>
              </a:rPr>
              <a:t>?</a:t>
            </a:r>
            <a:r>
              <a:rPr lang="en-US">
                <a:ea typeface="ＭＳ Ｐゴシック" pitchFamily="-111" charset="-128"/>
                <a:cs typeface="ＭＳ Ｐゴシック" pitchFamily="-111" charset="-128"/>
                <a:sym typeface="Symbol" pitchFamily="-111" charset="2"/>
              </a:rPr>
              <a:t> </a:t>
            </a: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2" pitchFamily="-111" charset="2"/>
              </a:rPr>
              <a:t>* L </a:t>
            </a:r>
            <a:r>
              <a:rPr lang="en-US">
                <a:ea typeface="ＭＳ Ｐゴシック" pitchFamily="-111" charset="-128"/>
                <a:cs typeface="ＭＳ Ｐゴシック" pitchFamily="-111" charset="-128"/>
              </a:rPr>
              <a:t>?</a:t>
            </a:r>
            <a:endParaRPr lang="en-US">
              <a:ea typeface="ＭＳ Ｐゴシック" pitchFamily="-111" charset="-128"/>
              <a:cs typeface="ＭＳ Ｐゴシック" pitchFamily="-111" charset="-128"/>
              <a:sym typeface="Wingdings 2"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Wingdings 2" pitchFamily="-111" charset="2"/>
              </a:rPr>
              <a:t>L </a:t>
            </a:r>
            <a:r>
              <a:rPr lang="en-US">
                <a:ea typeface="ＭＳ Ｐゴシック" pitchFamily="-111" charset="-128"/>
                <a:cs typeface="ＭＳ Ｐゴシック" pitchFamily="-111" charset="-128"/>
              </a:rPr>
              <a:t>?</a:t>
            </a:r>
            <a:endParaRPr lang="en-US">
              <a:ea typeface="ＭＳ Ｐゴシック" pitchFamily="-111" charset="-128"/>
              <a:cs typeface="ＭＳ Ｐゴシック" pitchFamily="-111" charset="-128"/>
              <a:sym typeface="Wingdings 2"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baseline="-25000">
                <a:ea typeface="ＭＳ Ｐゴシック" pitchFamily="-111" charset="-128"/>
                <a:cs typeface="ＭＳ Ｐゴシック" pitchFamily="-111" charset="-128"/>
                <a:sym typeface="Symbol" pitchFamily="-111" charset="2"/>
              </a:rPr>
              <a:t>u</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Wingdings 2" pitchFamily="-111" charset="2"/>
              </a:rPr>
              <a:t>L </a:t>
            </a:r>
            <a:r>
              <a:rPr lang="en-US">
                <a:ea typeface="ＭＳ Ｐゴシック" pitchFamily="-111" charset="-128"/>
                <a:cs typeface="ＭＳ Ｐゴシック" pitchFamily="-111" charset="-128"/>
              </a:rPr>
              <a:t>?</a:t>
            </a:r>
          </a:p>
        </p:txBody>
      </p:sp>
      <p:sp>
        <p:nvSpPr>
          <p:cNvPr id="619525" name="Date Placeholder 3"/>
          <p:cNvSpPr>
            <a:spLocks noGrp="1"/>
          </p:cNvSpPr>
          <p:nvPr>
            <p:ph type="dt" sz="quarter" idx="10"/>
          </p:nvPr>
        </p:nvSpPr>
        <p:spPr>
          <a:noFill/>
        </p:spPr>
        <p:txBody>
          <a:bodyPr/>
          <a:lstStyle/>
          <a:p>
            <a:fld id="{2139754E-0AA9-8748-96B1-01550CA7569B}"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195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884724068"/>
      </p:ext>
    </p:extLst>
  </p:cSld>
  <p:clrMapOvr>
    <a:masterClrMapping/>
  </p:clrMapOvr>
  <p:transition/>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Slide Number Placeholder 5"/>
          <p:cNvSpPr>
            <a:spLocks noGrp="1"/>
          </p:cNvSpPr>
          <p:nvPr>
            <p:ph type="sldNum" sz="quarter" idx="12"/>
          </p:nvPr>
        </p:nvSpPr>
        <p:spPr>
          <a:noFill/>
        </p:spPr>
        <p:txBody>
          <a:bodyPr/>
          <a:lstStyle/>
          <a:p>
            <a:pPr eaLnBrk="1" hangingPunct="1"/>
            <a:fld id="{A4B97CA3-1C5A-B44E-A99E-3C787879633F}" type="slidenum">
              <a:rPr lang="en-US">
                <a:latin typeface="Arial" pitchFamily="-111" charset="0"/>
                <a:ea typeface="ＭＳ Ｐゴシック" pitchFamily="-111" charset="-128"/>
                <a:cs typeface="ＭＳ Ｐゴシック" pitchFamily="-111" charset="-128"/>
              </a:rPr>
              <a:pPr eaLnBrk="1" hangingPunct="1"/>
              <a:t>828</a:t>
            </a:fld>
            <a:endParaRPr lang="en-US">
              <a:latin typeface="Arial" pitchFamily="-111" charset="0"/>
              <a:ea typeface="ＭＳ Ｐゴシック" pitchFamily="-111" charset="-128"/>
              <a:cs typeface="ＭＳ Ｐゴシック" pitchFamily="-111" charset="-128"/>
            </a:endParaRPr>
          </a:p>
        </p:txBody>
      </p:sp>
      <p:sp>
        <p:nvSpPr>
          <p:cNvPr id="6215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Finite Convergence</a:t>
            </a:r>
          </a:p>
        </p:txBody>
      </p:sp>
      <p:sp>
        <p:nvSpPr>
          <p:cNvPr id="621572"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sym typeface="Symbol" pitchFamily="-111" charset="2"/>
              </a:rPr>
              <a:t>k&gt;0 L</a:t>
            </a:r>
            <a:r>
              <a:rPr lang="en-US" sz="2000" baseline="30000">
                <a:ea typeface="ＭＳ Ｐゴシック" pitchFamily="-111" charset="-128"/>
                <a:cs typeface="ＭＳ Ｐゴシック" pitchFamily="-111" charset="-128"/>
                <a:sym typeface="Symbol" pitchFamily="-111" charset="2"/>
              </a:rPr>
              <a:t>k</a:t>
            </a:r>
            <a:r>
              <a:rPr lang="en-US" sz="2000">
                <a:ea typeface="ＭＳ Ｐゴシック" pitchFamily="-111" charset="-128"/>
                <a:cs typeface="ＭＳ Ｐゴシック" pitchFamily="-111" charset="-128"/>
                <a:sym typeface="Symbol" pitchFamily="-111" charset="2"/>
              </a:rPr>
              <a:t> = L</a:t>
            </a:r>
            <a:r>
              <a:rPr lang="en-US" sz="2000" baseline="30000">
                <a:ea typeface="ＭＳ Ｐゴシック" pitchFamily="-111" charset="-128"/>
                <a:cs typeface="ＭＳ Ｐゴシック" pitchFamily="-111" charset="-128"/>
                <a:sym typeface="Symbol" pitchFamily="-111" charset="2"/>
              </a:rPr>
              <a:t>k+1</a:t>
            </a:r>
            <a:r>
              <a:rPr lang="en-US" sz="2000">
                <a:ea typeface="ＭＳ Ｐゴシック" pitchFamily="-111" charset="-128"/>
                <a:cs typeface="ＭＳ Ｐゴシック" pitchFamily="-111" charset="-128"/>
                <a:sym typeface="Symbol" pitchFamily="-111" charset="2"/>
              </a:rPr>
              <a:t> </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L = L (k+1) </a:t>
            </a:r>
            <a:r>
              <a:rPr lang="en-US" sz="2000">
                <a:ea typeface="ＭＳ Ｐゴシック" pitchFamily="-111" charset="-128"/>
                <a:cs typeface="ＭＳ Ｐゴシック" pitchFamily="-111" charset="-128"/>
                <a:sym typeface="Wingdings 3" pitchFamily="-111" charset="2"/>
              </a:rPr>
              <a:t></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r>
              <a:rPr lang="en-US" sz="2000">
                <a:ea typeface="ＭＳ Ｐゴシック" pitchFamily="-111" charset="-128"/>
                <a:cs typeface="ＭＳ Ｐゴシック" pitchFamily="-111" charset="-128"/>
                <a:sym typeface="Symbol" pitchFamily="-111" charset="2"/>
              </a:rPr>
              <a:t>k0 L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L = L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k+1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L</a:t>
            </a:r>
          </a:p>
          <a:p>
            <a:pPr eaLnBrk="1" hangingPunct="1">
              <a:lnSpc>
                <a:spcPct val="80000"/>
              </a:lnSpc>
            </a:pPr>
            <a:r>
              <a:rPr lang="en-US" sz="2000">
                <a:ea typeface="ＭＳ Ｐゴシック" pitchFamily="-111" charset="-128"/>
                <a:cs typeface="ＭＳ Ｐゴシック" pitchFamily="-111" charset="-128"/>
                <a:sym typeface="Symbol" pitchFamily="-111" charset="2"/>
              </a:rPr>
              <a:t>k0 L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a:t>
            </a:r>
            <a:r>
              <a:rPr lang="en-US" sz="2000">
                <a:ea typeface="ＭＳ Ｐゴシック" pitchFamily="-111" charset="-128"/>
                <a:cs typeface="ＭＳ Ｐゴシック" pitchFamily="-111" charset="-128"/>
                <a:sym typeface="Symbol" pitchFamily="-111" charset="2"/>
              </a:rPr>
              <a:t>L = L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+1</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L</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L = L (k+1)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baseline="-25000">
                <a:ea typeface="ＭＳ Ｐゴシック" pitchFamily="-111" charset="-128"/>
                <a:cs typeface="ＭＳ Ｐゴシック" pitchFamily="-111" charset="-128"/>
                <a:sym typeface="Symbol" pitchFamily="-111" charset="2"/>
              </a:rPr>
              <a:t>u </a:t>
            </a:r>
            <a:r>
              <a:rPr lang="en-US" sz="2000">
                <a:ea typeface="ＭＳ Ｐゴシック" pitchFamily="-111" charset="-128"/>
                <a:cs typeface="ＭＳ Ｐゴシック" pitchFamily="-111" charset="-128"/>
                <a:sym typeface="Symbol" pitchFamily="-111" charset="2"/>
              </a:rPr>
              <a:t>L = L (k+1) </a:t>
            </a:r>
            <a:r>
              <a:rPr lang="en-US" sz="2000" baseline="-25000">
                <a:ea typeface="ＭＳ Ｐゴシック" pitchFamily="-111" charset="-128"/>
                <a:cs typeface="ＭＳ Ｐゴシック" pitchFamily="-111" charset="-128"/>
                <a:sym typeface="Symbol" pitchFamily="-111" charset="2"/>
              </a:rPr>
              <a:t>u</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endParaRPr lang="en-US" sz="2000">
              <a:ea typeface="ＭＳ Ｐゴシック" pitchFamily="-111" charset="-128"/>
              <a:cs typeface="ＭＳ Ｐゴシック" pitchFamily="-111" charset="-128"/>
              <a:sym typeface="Symbol" pitchFamily="-111" charset="2"/>
            </a:endParaRP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B = A (k+1) </a:t>
            </a:r>
            <a:r>
              <a:rPr lang="en-US" sz="2000">
                <a:ea typeface="ＭＳ Ｐゴシック" pitchFamily="-111" charset="-128"/>
                <a:cs typeface="ＭＳ Ｐゴシック" pitchFamily="-111" charset="-128"/>
                <a:sym typeface="Wingdings 3" pitchFamily="-111" charset="2"/>
              </a:rPr>
              <a:t></a:t>
            </a:r>
            <a:r>
              <a:rPr lang="en-US" sz="2000">
                <a:ea typeface="ＭＳ Ｐゴシック" pitchFamily="-111" charset="-128"/>
                <a:cs typeface="ＭＳ Ｐゴシック" pitchFamily="-111" charset="-128"/>
                <a:sym typeface="Symbol" pitchFamily="-111" charset="2"/>
              </a:rPr>
              <a:t> B</a:t>
            </a:r>
          </a:p>
          <a:p>
            <a:pPr eaLnBrk="1" hangingPunct="1">
              <a:lnSpc>
                <a:spcPct val="80000"/>
              </a:lnSpc>
            </a:pPr>
            <a:r>
              <a:rPr lang="en-US" sz="2000">
                <a:ea typeface="ＭＳ Ｐゴシック" pitchFamily="-111" charset="-128"/>
                <a:cs typeface="ＭＳ Ｐゴシック" pitchFamily="-111" charset="-128"/>
                <a:sym typeface="Symbol" pitchFamily="-111" charset="2"/>
              </a:rPr>
              <a:t>k0 A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B = A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k+1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B </a:t>
            </a:r>
          </a:p>
          <a:p>
            <a:pPr eaLnBrk="1" hangingPunct="1">
              <a:lnSpc>
                <a:spcPct val="80000"/>
              </a:lnSpc>
            </a:pPr>
            <a:r>
              <a:rPr lang="en-US" sz="2000">
                <a:ea typeface="ＭＳ Ｐゴシック" pitchFamily="-111" charset="-128"/>
                <a:cs typeface="ＭＳ Ｐゴシック" pitchFamily="-111" charset="-128"/>
                <a:sym typeface="Symbol" pitchFamily="-111" charset="2"/>
              </a:rPr>
              <a:t>k0 A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a:t>
            </a:r>
            <a:r>
              <a:rPr lang="en-US" sz="2000">
                <a:ea typeface="ＭＳ Ｐゴシック" pitchFamily="-111" charset="-128"/>
                <a:cs typeface="ＭＳ Ｐゴシック" pitchFamily="-111" charset="-128"/>
                <a:sym typeface="Symbol" pitchFamily="-111" charset="2"/>
              </a:rPr>
              <a:t>B = A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+1</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B</a:t>
            </a: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B = A (k+1)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Symbol" pitchFamily="-111" charset="2"/>
              </a:rPr>
              <a:t> B </a:t>
            </a: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baseline="-25000">
                <a:ea typeface="ＭＳ Ｐゴシック" pitchFamily="-111" charset="-128"/>
                <a:cs typeface="ＭＳ Ｐゴシック" pitchFamily="-111" charset="-128"/>
                <a:sym typeface="Symbol" pitchFamily="-111" charset="2"/>
              </a:rPr>
              <a:t>u </a:t>
            </a:r>
            <a:r>
              <a:rPr lang="en-US" sz="2000">
                <a:ea typeface="ＭＳ Ｐゴシック" pitchFamily="-111" charset="-128"/>
                <a:cs typeface="ＭＳ Ｐゴシック" pitchFamily="-111" charset="-128"/>
                <a:sym typeface="Symbol" pitchFamily="-111" charset="2"/>
              </a:rPr>
              <a:t>B = A (k+1) </a:t>
            </a:r>
            <a:r>
              <a:rPr lang="en-US" sz="2000" baseline="-25000">
                <a:ea typeface="ＭＳ Ｐゴシック" pitchFamily="-111" charset="-128"/>
                <a:cs typeface="ＭＳ Ｐゴシック" pitchFamily="-111" charset="-128"/>
                <a:sym typeface="Symbol" pitchFamily="-111" charset="2"/>
              </a:rPr>
              <a:t>u</a:t>
            </a:r>
            <a:r>
              <a:rPr lang="en-US" sz="2000">
                <a:ea typeface="ＭＳ Ｐゴシック" pitchFamily="-111" charset="-128"/>
                <a:cs typeface="ＭＳ Ｐゴシック" pitchFamily="-111" charset="-128"/>
                <a:sym typeface="Symbol" pitchFamily="-111" charset="2"/>
              </a:rPr>
              <a:t> L </a:t>
            </a:r>
          </a:p>
        </p:txBody>
      </p:sp>
      <p:sp>
        <p:nvSpPr>
          <p:cNvPr id="621573" name="Date Placeholder 3"/>
          <p:cNvSpPr>
            <a:spLocks noGrp="1"/>
          </p:cNvSpPr>
          <p:nvPr>
            <p:ph type="dt" sz="quarter" idx="10"/>
          </p:nvPr>
        </p:nvSpPr>
        <p:spPr>
          <a:noFill/>
        </p:spPr>
        <p:txBody>
          <a:bodyPr/>
          <a:lstStyle/>
          <a:p>
            <a:fld id="{9DE6745B-C410-EE4C-B452-BE48C274A269}"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215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10968228"/>
      </p:ext>
    </p:extLst>
  </p:cSld>
  <p:clrMapOvr>
    <a:masterClrMapping/>
  </p:clrMapOvr>
  <p:transition/>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Slide Number Placeholder 5"/>
          <p:cNvSpPr>
            <a:spLocks noGrp="1"/>
          </p:cNvSpPr>
          <p:nvPr>
            <p:ph type="sldNum" sz="quarter" idx="12"/>
          </p:nvPr>
        </p:nvSpPr>
        <p:spPr>
          <a:noFill/>
        </p:spPr>
        <p:txBody>
          <a:bodyPr/>
          <a:lstStyle/>
          <a:p>
            <a:pPr eaLnBrk="1" hangingPunct="1"/>
            <a:fld id="{E4995A76-2C9A-6445-91DB-93DCADABD52F}" type="slidenum">
              <a:rPr lang="en-US">
                <a:latin typeface="Arial" pitchFamily="-111" charset="0"/>
                <a:ea typeface="ＭＳ Ｐゴシック" pitchFamily="-111" charset="-128"/>
                <a:cs typeface="ＭＳ Ｐゴシック" pitchFamily="-111" charset="-128"/>
              </a:rPr>
              <a:pPr eaLnBrk="1" hangingPunct="1"/>
              <a:t>829</a:t>
            </a:fld>
            <a:endParaRPr lang="en-US">
              <a:latin typeface="Arial" pitchFamily="-111" charset="0"/>
              <a:ea typeface="ＭＳ Ｐゴシック" pitchFamily="-111" charset="-128"/>
              <a:cs typeface="ＭＳ Ｐゴシック" pitchFamily="-111" charset="-128"/>
            </a:endParaRPr>
          </a:p>
        </p:txBody>
      </p:sp>
      <p:sp>
        <p:nvSpPr>
          <p:cNvPr id="6236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Finite Power of CFG</a:t>
            </a:r>
          </a:p>
        </p:txBody>
      </p:sp>
      <p:sp>
        <p:nvSpPr>
          <p:cNvPr id="623620" name="Rectangle 3"/>
          <p:cNvSpPr>
            <a:spLocks noGrp="1" noChangeArrowheads="1"/>
          </p:cNvSpPr>
          <p:nvPr>
            <p:ph type="body" idx="1"/>
          </p:nvPr>
        </p:nvSpPr>
        <p:spPr/>
        <p:txBody>
          <a:bodyPr/>
          <a:lstStyle/>
          <a:p>
            <a:pPr eaLnBrk="1" hangingPunct="1">
              <a:lnSpc>
                <a:spcPct val="90000"/>
              </a:lnSpc>
            </a:pPr>
            <a:r>
              <a:rPr lang="en-US" sz="2800">
                <a:ea typeface="ＭＳ Ｐゴシック" pitchFamily="-111" charset="-128"/>
                <a:cs typeface="ＭＳ Ｐゴシック" pitchFamily="-111" charset="-128"/>
              </a:rPr>
              <a:t>Let G be a context free grammar.</a:t>
            </a:r>
          </a:p>
          <a:p>
            <a:pPr eaLnBrk="1" hangingPunct="1">
              <a:lnSpc>
                <a:spcPct val="90000"/>
              </a:lnSpc>
            </a:pPr>
            <a:r>
              <a:rPr lang="en-US" sz="2800">
                <a:ea typeface="ＭＳ Ｐゴシック" pitchFamily="-111" charset="-128"/>
                <a:cs typeface="ＭＳ Ｐゴシック" pitchFamily="-111" charset="-128"/>
              </a:rPr>
              <a:t>Consider L(G)</a:t>
            </a:r>
            <a:r>
              <a:rPr lang="en-US" sz="2800" baseline="30000">
                <a:ea typeface="ＭＳ Ｐゴシック" pitchFamily="-111" charset="-128"/>
                <a:cs typeface="ＭＳ Ｐゴシック" pitchFamily="-111" charset="-128"/>
              </a:rPr>
              <a:t>n</a:t>
            </a:r>
          </a:p>
          <a:p>
            <a:pPr eaLnBrk="1" hangingPunct="1">
              <a:lnSpc>
                <a:spcPct val="90000"/>
              </a:lnSpc>
            </a:pPr>
            <a:r>
              <a:rPr lang="en-US" sz="2800">
                <a:ea typeface="ＭＳ Ｐゴシック" pitchFamily="-111" charset="-128"/>
                <a:cs typeface="ＭＳ Ｐゴシック" pitchFamily="-111" charset="-128"/>
              </a:rPr>
              <a:t>Question1: Is L(G) = L(G)</a:t>
            </a:r>
            <a:r>
              <a:rPr lang="en-US" sz="2800" baseline="30000">
                <a:ea typeface="ＭＳ Ｐゴシック" pitchFamily="-111" charset="-128"/>
                <a:cs typeface="ＭＳ Ｐゴシック" pitchFamily="-111" charset="-128"/>
              </a:rPr>
              <a:t>2</a:t>
            </a:r>
            <a:r>
              <a:rPr lang="en-US" sz="2800">
                <a:ea typeface="ＭＳ Ｐゴシック" pitchFamily="-111" charset="-128"/>
                <a:cs typeface="ＭＳ Ｐゴシック" pitchFamily="-111" charset="-128"/>
              </a:rPr>
              <a:t>?</a:t>
            </a:r>
          </a:p>
          <a:p>
            <a:pPr eaLnBrk="1" hangingPunct="1">
              <a:lnSpc>
                <a:spcPct val="90000"/>
              </a:lnSpc>
            </a:pPr>
            <a:r>
              <a:rPr lang="en-US" sz="2800">
                <a:ea typeface="ＭＳ Ｐゴシック" pitchFamily="-111" charset="-128"/>
                <a:cs typeface="ＭＳ Ｐゴシック" pitchFamily="-111" charset="-128"/>
              </a:rPr>
              <a:t>Question2: Is L(G)</a:t>
            </a:r>
            <a:r>
              <a:rPr lang="en-US" sz="2800" baseline="30000">
                <a:ea typeface="ＭＳ Ｐゴシック" pitchFamily="-111" charset="-128"/>
                <a:cs typeface="ＭＳ Ｐゴシック" pitchFamily="-111" charset="-128"/>
              </a:rPr>
              <a:t>n</a:t>
            </a:r>
            <a:r>
              <a:rPr lang="en-US" sz="2800">
                <a:ea typeface="ＭＳ Ｐゴシック" pitchFamily="-111" charset="-128"/>
                <a:cs typeface="ＭＳ Ｐゴシック" pitchFamily="-111" charset="-128"/>
              </a:rPr>
              <a:t> = L(G)</a:t>
            </a:r>
            <a:r>
              <a:rPr lang="en-US" sz="2800" baseline="30000">
                <a:ea typeface="ＭＳ Ｐゴシック" pitchFamily="-111" charset="-128"/>
                <a:cs typeface="ＭＳ Ｐゴシック" pitchFamily="-111" charset="-128"/>
              </a:rPr>
              <a:t>n+1</a:t>
            </a:r>
            <a:r>
              <a:rPr lang="en-US" sz="2800">
                <a:ea typeface="ＭＳ Ｐゴシック" pitchFamily="-111" charset="-128"/>
                <a:cs typeface="ＭＳ Ｐゴシック" pitchFamily="-111" charset="-128"/>
              </a:rPr>
              <a:t>, for some finite n&gt;0?</a:t>
            </a:r>
          </a:p>
          <a:p>
            <a:pPr eaLnBrk="1" hangingPunct="1">
              <a:lnSpc>
                <a:spcPct val="90000"/>
              </a:lnSpc>
            </a:pPr>
            <a:r>
              <a:rPr lang="en-US" sz="2800">
                <a:ea typeface="ＭＳ Ｐゴシック" pitchFamily="-111" charset="-128"/>
                <a:cs typeface="ＭＳ Ｐゴシック" pitchFamily="-111" charset="-128"/>
              </a:rPr>
              <a:t>These questions are both undecidable.</a:t>
            </a:r>
          </a:p>
          <a:p>
            <a:pPr eaLnBrk="1" hangingPunct="1">
              <a:lnSpc>
                <a:spcPct val="90000"/>
              </a:lnSpc>
            </a:pPr>
            <a:r>
              <a:rPr lang="en-US" sz="2800">
                <a:ea typeface="ＭＳ Ｐゴシック" pitchFamily="-111" charset="-128"/>
                <a:cs typeface="ＭＳ Ｐゴシック" pitchFamily="-111" charset="-128"/>
              </a:rPr>
              <a:t>Think about why question1 is as hard as whether or not L(G) is </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p>
          <a:p>
            <a:pPr eaLnBrk="1" hangingPunct="1">
              <a:lnSpc>
                <a:spcPct val="90000"/>
              </a:lnSpc>
            </a:pPr>
            <a:r>
              <a:rPr lang="en-US" sz="2800">
                <a:ea typeface="ＭＳ Ｐゴシック" pitchFamily="-111" charset="-128"/>
                <a:cs typeface="ＭＳ Ｐゴシック" pitchFamily="-111" charset="-128"/>
              </a:rPr>
              <a:t>Question2 requires much more thought.</a:t>
            </a:r>
          </a:p>
        </p:txBody>
      </p:sp>
      <p:sp>
        <p:nvSpPr>
          <p:cNvPr id="623621" name="Date Placeholder 1"/>
          <p:cNvSpPr>
            <a:spLocks noGrp="1"/>
          </p:cNvSpPr>
          <p:nvPr>
            <p:ph type="dt" sz="quarter" idx="10"/>
          </p:nvPr>
        </p:nvSpPr>
        <p:spPr>
          <a:noFill/>
        </p:spPr>
        <p:txBody>
          <a:bodyPr/>
          <a:lstStyle/>
          <a:p>
            <a:fld id="{0F9F641A-DEA5-D641-B64B-9347643E6191}"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23622"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200055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75"/>
          <p:cNvSpPr>
            <a:spLocks noGrp="1"/>
          </p:cNvSpPr>
          <p:nvPr>
            <p:ph type="title"/>
          </p:nvPr>
        </p:nvSpPr>
        <p:spPr/>
        <p:txBody>
          <a:bodyPr/>
          <a:lstStyle/>
          <a:p>
            <a:r>
              <a:rPr lang="en-US">
                <a:latin typeface="Arial" charset="0"/>
                <a:ea typeface="MS PGothic" charset="0"/>
              </a:rPr>
              <a:t>Use Ripping; Rip q3</a:t>
            </a:r>
          </a:p>
        </p:txBody>
      </p:sp>
      <p:sp>
        <p:nvSpPr>
          <p:cNvPr id="8499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410427-9727-9C43-BCA0-2D1C0B37502B}" type="datetime1">
              <a:rPr lang="en-US" smtClean="0"/>
              <a:t>4/7/19</a:t>
            </a:fld>
            <a:endParaRPr lang="en-US"/>
          </a:p>
        </p:txBody>
      </p:sp>
      <p:sp>
        <p:nvSpPr>
          <p:cNvPr id="8499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677FFDC-E984-0744-BB36-78AC7C005CDD}" type="slidenum">
              <a:rPr lang="en-US"/>
              <a:pPr/>
              <a:t>83</a:t>
            </a:fld>
            <a:endParaRPr lang="en-US"/>
          </a:p>
        </p:txBody>
      </p:sp>
      <p:grpSp>
        <p:nvGrpSpPr>
          <p:cNvPr id="84998" name="Group 37"/>
          <p:cNvGrpSpPr>
            <a:grpSpLocks/>
          </p:cNvGrpSpPr>
          <p:nvPr/>
        </p:nvGrpSpPr>
        <p:grpSpPr bwMode="auto">
          <a:xfrm>
            <a:off x="381000" y="1143000"/>
            <a:ext cx="8229600" cy="2286000"/>
            <a:chOff x="152400" y="304800"/>
            <a:chExt cx="8534400" cy="2514600"/>
          </a:xfrm>
        </p:grpSpPr>
        <p:sp>
          <p:nvSpPr>
            <p:cNvPr id="85020" name="Oval 26"/>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21" name="Oval 28"/>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5022" name="Group 55"/>
            <p:cNvGrpSpPr>
              <a:grpSpLocks/>
            </p:cNvGrpSpPr>
            <p:nvPr/>
          </p:nvGrpSpPr>
          <p:grpSpPr bwMode="auto">
            <a:xfrm>
              <a:off x="914400" y="304800"/>
              <a:ext cx="7772400" cy="2133600"/>
              <a:chOff x="609600" y="2514600"/>
              <a:chExt cx="7772400" cy="2198132"/>
            </a:xfrm>
          </p:grpSpPr>
          <p:sp>
            <p:nvSpPr>
              <p:cNvPr id="85029"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0"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1"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2"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5033"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5034"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5035" name="Straight Arrow Connector 15"/>
              <p:cNvCxnSpPr>
                <a:cxnSpLocks noChangeShapeType="1"/>
                <a:endCxn id="85029"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6" name="Curved Connector 20"/>
              <p:cNvCxnSpPr>
                <a:cxnSpLocks noChangeShapeType="1"/>
                <a:stCxn id="85029" idx="5"/>
                <a:endCxn id="85030"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7" name="Curved Connector 23"/>
              <p:cNvCxnSpPr>
                <a:cxnSpLocks noChangeShapeType="1"/>
                <a:stCxn id="85030" idx="1"/>
                <a:endCxn id="85029"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8" name="Curved Connector 29"/>
              <p:cNvCxnSpPr>
                <a:cxnSpLocks noChangeShapeType="1"/>
                <a:stCxn id="85030" idx="5"/>
                <a:endCxn id="85031"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9" name="Curved Connector 31"/>
              <p:cNvCxnSpPr>
                <a:cxnSpLocks noChangeShapeType="1"/>
                <a:stCxn id="85031" idx="1"/>
                <a:endCxn id="85030"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40" name="Shape 45"/>
              <p:cNvCxnSpPr>
                <a:cxnSpLocks noChangeShapeType="1"/>
                <a:stCxn id="85031" idx="0"/>
                <a:endCxn id="85031"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41"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42"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43"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5044"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5045"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0+1</a:t>
                </a:r>
              </a:p>
            </p:txBody>
          </p:sp>
          <p:sp>
            <p:nvSpPr>
              <p:cNvPr id="85046"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47"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5023" name="Rectangle 2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5024" name="Straight Arrow Connector 32"/>
            <p:cNvCxnSpPr>
              <a:cxnSpLocks noChangeShapeType="1"/>
              <a:stCxn id="85030" idx="4"/>
              <a:endCxn id="85020"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25" name="TextBox 33"/>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26" name="TextBox 34"/>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27" name="Oval 35"/>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5028" name="Rectangle 36"/>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4999" name="Group 38"/>
          <p:cNvGrpSpPr>
            <a:grpSpLocks/>
          </p:cNvGrpSpPr>
          <p:nvPr/>
        </p:nvGrpSpPr>
        <p:grpSpPr bwMode="auto">
          <a:xfrm>
            <a:off x="381000" y="3429000"/>
            <a:ext cx="6553200" cy="2286000"/>
            <a:chOff x="152400" y="304795"/>
            <a:chExt cx="6795911" cy="2514605"/>
          </a:xfrm>
        </p:grpSpPr>
        <p:sp>
          <p:nvSpPr>
            <p:cNvPr id="85000" name="Oval 39"/>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01" name="Oval 40"/>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5002" name="Group 55"/>
            <p:cNvGrpSpPr>
              <a:grpSpLocks/>
            </p:cNvGrpSpPr>
            <p:nvPr/>
          </p:nvGrpSpPr>
          <p:grpSpPr bwMode="auto">
            <a:xfrm>
              <a:off x="914400" y="304795"/>
              <a:ext cx="6033911" cy="2070961"/>
              <a:chOff x="609600" y="2514600"/>
              <a:chExt cx="6033911" cy="2133600"/>
            </a:xfrm>
          </p:grpSpPr>
          <p:sp>
            <p:nvSpPr>
              <p:cNvPr id="85009" name="Oval 5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10" name="Oval 57"/>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11" name="Rectangle 59"/>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5012" name="Rectangle 61"/>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5013" name="Straight Arrow Connector 62"/>
              <p:cNvCxnSpPr>
                <a:cxnSpLocks noChangeShapeType="1"/>
                <a:endCxn id="85009"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4" name="Curved Connector 63"/>
              <p:cNvCxnSpPr>
                <a:cxnSpLocks noChangeShapeType="1"/>
                <a:stCxn id="85009" idx="5"/>
                <a:endCxn id="85010"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5" name="Curved Connector 64"/>
              <p:cNvCxnSpPr>
                <a:cxnSpLocks noChangeShapeType="1"/>
                <a:stCxn id="85010" idx="1"/>
                <a:endCxn id="85009"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6" name="Shape 6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17" name="TextBox 6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18" name="TextBox 7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19" name="TextBox 74"/>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p>
            </p:txBody>
          </p:sp>
        </p:grpSp>
        <p:sp>
          <p:nvSpPr>
            <p:cNvPr id="85003" name="Rectangle 42"/>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5004" name="Straight Arrow Connector 43"/>
            <p:cNvCxnSpPr>
              <a:cxnSpLocks noChangeShapeType="1"/>
              <a:stCxn id="85010" idx="4"/>
              <a:endCxn id="85000"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05" name="TextBox 44"/>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06" name="TextBox 46"/>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07" name="Oval 47"/>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5008" name="Rectangle 55"/>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
        <p:nvSpPr>
          <p:cNvPr id="56" name="Footer Placeholder 4">
            <a:extLst>
              <a:ext uri="{FF2B5EF4-FFF2-40B4-BE49-F238E27FC236}">
                <a16:creationId xmlns:a16="http://schemas.microsoft.com/office/drawing/2014/main" id="{0EFEACEF-8FFF-BB4B-9833-A7F0B75681E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405497609"/>
      </p:ext>
    </p:extLst>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Slide Number Placeholder 5"/>
          <p:cNvSpPr>
            <a:spLocks noGrp="1"/>
          </p:cNvSpPr>
          <p:nvPr>
            <p:ph type="sldNum" sz="quarter" idx="12"/>
          </p:nvPr>
        </p:nvSpPr>
        <p:spPr>
          <a:noFill/>
        </p:spPr>
        <p:txBody>
          <a:bodyPr/>
          <a:lstStyle/>
          <a:p>
            <a:pPr eaLnBrk="1" hangingPunct="1"/>
            <a:fld id="{F778452D-8FBF-824C-B1D3-6D631FF13439}" type="slidenum">
              <a:rPr lang="en-US">
                <a:latin typeface="Arial" pitchFamily="-111" charset="0"/>
                <a:ea typeface="ＭＳ Ｐゴシック" pitchFamily="-111" charset="-128"/>
                <a:cs typeface="ＭＳ Ｐゴシック" pitchFamily="-111" charset="-128"/>
              </a:rPr>
              <a:pPr eaLnBrk="1" hangingPunct="1"/>
              <a:t>830</a:t>
            </a:fld>
            <a:endParaRPr lang="en-US">
              <a:latin typeface="Arial" pitchFamily="-111" charset="0"/>
              <a:ea typeface="ＭＳ Ｐゴシック" pitchFamily="-111" charset="-128"/>
              <a:cs typeface="ＭＳ Ｐゴシック" pitchFamily="-111" charset="-128"/>
            </a:endParaRPr>
          </a:p>
        </p:txBody>
      </p:sp>
      <p:sp>
        <p:nvSpPr>
          <p:cNvPr id="6256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1981 Results</a:t>
            </a:r>
          </a:p>
        </p:txBody>
      </p:sp>
      <p:sp>
        <p:nvSpPr>
          <p:cNvPr id="625668"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Theorem 1:</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The problem to determine if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is Turing reducible to the problem to decide if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so long as L is selected from a class of languages C over the alphabet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for which we can decide if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a:t>
            </a:r>
          </a:p>
          <a:p>
            <a:pPr eaLnBrk="1" hangingPunct="1"/>
            <a:r>
              <a:rPr lang="en-US" sz="2800">
                <a:ea typeface="ＭＳ Ｐゴシック" pitchFamily="-111" charset="-128"/>
                <a:cs typeface="ＭＳ Ｐゴシック" pitchFamily="-111" charset="-128"/>
              </a:rPr>
              <a:t>Corollary 1: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The problem “is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 L, for L context free or context sensitive?” is undecidable </a:t>
            </a:r>
          </a:p>
        </p:txBody>
      </p:sp>
      <p:sp>
        <p:nvSpPr>
          <p:cNvPr id="625669" name="Date Placeholder 3"/>
          <p:cNvSpPr>
            <a:spLocks noGrp="1"/>
          </p:cNvSpPr>
          <p:nvPr>
            <p:ph type="dt" sz="quarter" idx="10"/>
          </p:nvPr>
        </p:nvSpPr>
        <p:spPr>
          <a:noFill/>
        </p:spPr>
        <p:txBody>
          <a:bodyPr/>
          <a:lstStyle/>
          <a:p>
            <a:fld id="{045A9331-9A40-6049-8FCC-7F9FBAA08013}"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256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110131052"/>
      </p:ext>
    </p:extLst>
  </p:cSld>
  <p:clrMapOvr>
    <a:masterClrMapping/>
  </p:clrMapOvr>
  <p:transition/>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Slide Number Placeholder 5"/>
          <p:cNvSpPr>
            <a:spLocks noGrp="1"/>
          </p:cNvSpPr>
          <p:nvPr>
            <p:ph type="sldNum" sz="quarter" idx="12"/>
          </p:nvPr>
        </p:nvSpPr>
        <p:spPr>
          <a:noFill/>
        </p:spPr>
        <p:txBody>
          <a:bodyPr/>
          <a:lstStyle/>
          <a:p>
            <a:pPr eaLnBrk="1" hangingPunct="1"/>
            <a:fld id="{762B6848-3DE7-FB4E-884C-FA77ED4737AB}" type="slidenum">
              <a:rPr lang="en-US">
                <a:latin typeface="Arial" pitchFamily="-111" charset="0"/>
                <a:ea typeface="ＭＳ Ｐゴシック" pitchFamily="-111" charset="-128"/>
                <a:cs typeface="ＭＳ Ｐゴシック" pitchFamily="-111" charset="-128"/>
              </a:rPr>
              <a:pPr eaLnBrk="1" hangingPunct="1"/>
              <a:t>831</a:t>
            </a:fld>
            <a:endParaRPr lang="en-US">
              <a:latin typeface="Arial" pitchFamily="-111" charset="0"/>
              <a:ea typeface="ＭＳ Ｐゴシック" pitchFamily="-111" charset="-128"/>
              <a:cs typeface="ＭＳ Ｐゴシック" pitchFamily="-111" charset="-128"/>
            </a:endParaRPr>
          </a:p>
        </p:txBody>
      </p:sp>
      <p:sp>
        <p:nvSpPr>
          <p:cNvPr id="62771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Proof #1</a:t>
            </a:r>
          </a:p>
        </p:txBody>
      </p:sp>
      <p:sp>
        <p:nvSpPr>
          <p:cNvPr id="627716" name="Rectangle 3"/>
          <p:cNvSpPr>
            <a:spLocks noGrp="1" noChangeArrowheads="1"/>
          </p:cNvSpPr>
          <p:nvPr>
            <p:ph type="body" idx="1"/>
          </p:nvPr>
        </p:nvSpPr>
        <p:spPr/>
        <p:txBody>
          <a:bodyPr/>
          <a:lstStyle/>
          <a:p>
            <a:pPr eaLnBrk="1" hangingPunct="1">
              <a:lnSpc>
                <a:spcPct val="90000"/>
              </a:lnSpc>
            </a:pPr>
            <a:r>
              <a:rPr lang="en-US" sz="2800">
                <a:ea typeface="ＭＳ Ｐゴシック" pitchFamily="-111" charset="-128"/>
                <a:cs typeface="ＭＳ Ｐゴシック" pitchFamily="-111" charset="-128"/>
              </a:rPr>
              <a:t>Question: Does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get us anything new?</a:t>
            </a:r>
          </a:p>
          <a:p>
            <a:pPr lvl="1" eaLnBrk="1" hangingPunct="1">
              <a:lnSpc>
                <a:spcPct val="90000"/>
              </a:lnSpc>
            </a:pPr>
            <a:r>
              <a:rPr lang="en-US" sz="2400"/>
              <a:t>i.e., Is L </a:t>
            </a:r>
            <a:r>
              <a:rPr lang="en-US" sz="2400">
                <a:sym typeface="Symbol" pitchFamily="-111" charset="2"/>
              </a:rPr>
              <a:t></a:t>
            </a:r>
            <a:r>
              <a:rPr lang="en-US" sz="2400"/>
              <a:t> L = L?</a:t>
            </a:r>
          </a:p>
          <a:p>
            <a:pPr eaLnBrk="1" hangingPunct="1">
              <a:lnSpc>
                <a:spcPct val="90000"/>
              </a:lnSpc>
            </a:pPr>
            <a:r>
              <a:rPr lang="en-US" sz="2800">
                <a:ea typeface="ＭＳ Ｐゴシック" pitchFamily="-111" charset="-128"/>
                <a:cs typeface="ＭＳ Ｐゴシック" pitchFamily="-111" charset="-128"/>
              </a:rPr>
              <a:t>Membership in a CSL is decidable.</a:t>
            </a:r>
          </a:p>
          <a:p>
            <a:pPr eaLnBrk="1" hangingPunct="1">
              <a:lnSpc>
                <a:spcPct val="90000"/>
              </a:lnSpc>
            </a:pPr>
            <a:r>
              <a:rPr lang="en-US" sz="2800">
                <a:ea typeface="ＭＳ Ｐゴシック" pitchFamily="-111" charset="-128"/>
                <a:cs typeface="ＭＳ Ｐゴシック" pitchFamily="-111" charset="-128"/>
              </a:rPr>
              <a:t>Claim is that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iff  </a:t>
            </a:r>
            <a:endParaRPr lang="en-US" sz="2800">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sz="2400">
                <a:sym typeface="Symbol" pitchFamily="-111" charset="2"/>
              </a:rPr>
              <a:t>(1)   {}  L ; and</a:t>
            </a:r>
          </a:p>
          <a:p>
            <a:pPr lvl="1" eaLnBrk="1" hangingPunct="1">
              <a:lnSpc>
                <a:spcPct val="90000"/>
              </a:lnSpc>
              <a:buFontTx/>
              <a:buNone/>
            </a:pPr>
            <a:r>
              <a:rPr lang="en-US" sz="2400">
                <a:sym typeface="Symbol" pitchFamily="-111" charset="2"/>
              </a:rPr>
              <a:t>(2) L  L = L </a:t>
            </a:r>
          </a:p>
          <a:p>
            <a:pPr eaLnBrk="1" hangingPunct="1">
              <a:lnSpc>
                <a:spcPct val="90000"/>
              </a:lnSpc>
            </a:pPr>
            <a:r>
              <a:rPr lang="en-US" sz="2800">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a:ea typeface="ＭＳ Ｐゴシック" pitchFamily="-111" charset="-128"/>
                <a:cs typeface="ＭＳ Ｐゴシック" pitchFamily="-111" charset="-128"/>
                <a:sym typeface="Symbol" pitchFamily="-111" charset="2"/>
              </a:rPr>
              <a:t>Conversely, we have *  L*=  </a:t>
            </a:r>
            <a:r>
              <a:rPr lang="en-US" sz="2800" baseline="-25000">
                <a:ea typeface="ＭＳ Ｐゴシック" pitchFamily="-111" charset="-128"/>
                <a:cs typeface="ＭＳ Ｐゴシック" pitchFamily="-111" charset="-128"/>
                <a:sym typeface="Symbol" pitchFamily="-111" charset="2"/>
              </a:rPr>
              <a:t>n0</a:t>
            </a:r>
            <a:r>
              <a:rPr lang="en-US" sz="2800">
                <a:ea typeface="ＭＳ Ｐゴシック" pitchFamily="-111" charset="-128"/>
                <a:cs typeface="ＭＳ Ｐゴシック" pitchFamily="-111" charset="-128"/>
                <a:sym typeface="Symbol" pitchFamily="-111" charset="2"/>
              </a:rPr>
              <a:t> L</a:t>
            </a:r>
            <a:r>
              <a:rPr lang="en-US" sz="2800" baseline="30000">
                <a:ea typeface="ＭＳ Ｐゴシック" pitchFamily="-111" charset="-128"/>
                <a:cs typeface="ＭＳ Ｐゴシック" pitchFamily="-111" charset="-128"/>
                <a:sym typeface="Symbol" pitchFamily="-111" charset="2"/>
              </a:rPr>
              <a:t>n</a:t>
            </a:r>
            <a:r>
              <a:rPr lang="en-US" sz="2800">
                <a:ea typeface="ＭＳ Ｐゴシック" pitchFamily="-111" charset="-128"/>
                <a:cs typeface="ＭＳ Ｐゴシック" pitchFamily="-111" charset="-128"/>
                <a:sym typeface="Symbol" pitchFamily="-111" charset="2"/>
              </a:rPr>
              <a:t>  L</a:t>
            </a:r>
          </a:p>
          <a:p>
            <a:pPr lvl="1" eaLnBrk="1" hangingPunct="1">
              <a:lnSpc>
                <a:spcPct val="90000"/>
              </a:lnSpc>
            </a:pPr>
            <a:r>
              <a:rPr lang="en-US" sz="2400">
                <a:sym typeface="Symbol" pitchFamily="-111" charset="2"/>
              </a:rPr>
              <a:t>first inclusion follows from (1); second from (2)  </a:t>
            </a:r>
          </a:p>
        </p:txBody>
      </p:sp>
      <p:sp>
        <p:nvSpPr>
          <p:cNvPr id="627717" name="Date Placeholder 3"/>
          <p:cNvSpPr>
            <a:spLocks noGrp="1"/>
          </p:cNvSpPr>
          <p:nvPr>
            <p:ph type="dt" sz="quarter" idx="10"/>
          </p:nvPr>
        </p:nvSpPr>
        <p:spPr>
          <a:noFill/>
        </p:spPr>
        <p:txBody>
          <a:bodyPr/>
          <a:lstStyle/>
          <a:p>
            <a:fld id="{83C75D62-49A4-6441-B66F-8A504CEEEDC2}"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277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467507833"/>
      </p:ext>
    </p:extLst>
  </p:cSld>
  <p:clrMapOvr>
    <a:masterClrMapping/>
  </p:clrMapOvr>
  <p:transition/>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Slide Number Placeholder 5"/>
          <p:cNvSpPr>
            <a:spLocks noGrp="1"/>
          </p:cNvSpPr>
          <p:nvPr>
            <p:ph type="sldNum" sz="quarter" idx="12"/>
          </p:nvPr>
        </p:nvSpPr>
        <p:spPr>
          <a:noFill/>
        </p:spPr>
        <p:txBody>
          <a:bodyPr/>
          <a:lstStyle/>
          <a:p>
            <a:pPr eaLnBrk="1" hangingPunct="1"/>
            <a:fld id="{F4F98106-A8B3-CA45-BE6C-94AF7779957B}" type="slidenum">
              <a:rPr lang="en-US">
                <a:latin typeface="Arial" pitchFamily="-111" charset="0"/>
                <a:ea typeface="ＭＳ Ｐゴシック" pitchFamily="-111" charset="-128"/>
                <a:cs typeface="ＭＳ Ｐゴシック" pitchFamily="-111" charset="-128"/>
              </a:rPr>
              <a:pPr eaLnBrk="1" hangingPunct="1"/>
              <a:t>832</a:t>
            </a:fld>
            <a:endParaRPr lang="en-US">
              <a:latin typeface="Arial" pitchFamily="-111" charset="0"/>
              <a:ea typeface="ＭＳ Ｐゴシック" pitchFamily="-111" charset="-128"/>
              <a:cs typeface="ＭＳ Ｐゴシック" pitchFamily="-111" charset="-128"/>
            </a:endParaRPr>
          </a:p>
        </p:txBody>
      </p:sp>
      <p:sp>
        <p:nvSpPr>
          <p:cNvPr id="62976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Subsuming </a:t>
            </a:r>
            <a:r>
              <a:rPr lang="en-US" b="0">
                <a:ea typeface="ＭＳ Ｐゴシック" pitchFamily="-111" charset="-128"/>
                <a:cs typeface="ＭＳ Ｐゴシック" pitchFamily="-111" charset="-128"/>
                <a:sym typeface="Symbol" pitchFamily="-111" charset="2"/>
              </a:rPr>
              <a:t></a:t>
            </a:r>
          </a:p>
        </p:txBody>
      </p:sp>
      <p:sp>
        <p:nvSpPr>
          <p:cNvPr id="62976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Let </a:t>
            </a:r>
            <a:r>
              <a:rPr lang="en-US">
                <a:ea typeface="ＭＳ Ｐゴシック" pitchFamily="-111" charset="-128"/>
                <a:cs typeface="ＭＳ Ｐゴシック" pitchFamily="-111" charset="-128"/>
              </a:rPr>
              <a:t> be any operation that subsumes concatenation, that is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p>
          <a:p>
            <a:pPr eaLnBrk="1" hangingPunct="1"/>
            <a:r>
              <a:rPr lang="en-US">
                <a:ea typeface="ＭＳ Ｐゴシック" pitchFamily="-111" charset="-128"/>
                <a:cs typeface="ＭＳ Ｐゴシック" pitchFamily="-111" charset="-128"/>
              </a:rPr>
              <a:t>Simple insertion is such an operation, since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rPr>
              <a:t> B. </a:t>
            </a:r>
          </a:p>
          <a:p>
            <a:pPr eaLnBrk="1" hangingPunct="1"/>
            <a:r>
              <a:rPr lang="en-US">
                <a:ea typeface="ＭＳ Ｐゴシック" pitchFamily="-111" charset="-128"/>
                <a:cs typeface="ＭＳ Ｐゴシック" pitchFamily="-111" charset="-128"/>
              </a:rPr>
              <a:t>Unconstrained crossover also subsumes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a:t>
            </a:r>
          </a:p>
        </p:txBody>
      </p:sp>
      <p:sp>
        <p:nvSpPr>
          <p:cNvPr id="629765" name="Date Placeholder 3"/>
          <p:cNvSpPr>
            <a:spLocks noGrp="1"/>
          </p:cNvSpPr>
          <p:nvPr>
            <p:ph type="dt" sz="quarter" idx="10"/>
          </p:nvPr>
        </p:nvSpPr>
        <p:spPr>
          <a:noFill/>
        </p:spPr>
        <p:txBody>
          <a:bodyPr/>
          <a:lstStyle/>
          <a:p>
            <a:fld id="{D087D209-7449-E841-B050-C2DD530D9BDA}"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297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210430992"/>
      </p:ext>
    </p:extLst>
  </p:cSld>
  <p:clrMapOvr>
    <a:masterClrMapping/>
  </p:clrMapOvr>
  <p:transition/>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Slide Number Placeholder 5"/>
          <p:cNvSpPr>
            <a:spLocks noGrp="1"/>
          </p:cNvSpPr>
          <p:nvPr>
            <p:ph type="sldNum" sz="quarter" idx="12"/>
          </p:nvPr>
        </p:nvSpPr>
        <p:spPr>
          <a:noFill/>
        </p:spPr>
        <p:txBody>
          <a:bodyPr/>
          <a:lstStyle/>
          <a:p>
            <a:pPr eaLnBrk="1" hangingPunct="1"/>
            <a:fld id="{DED5F9FF-97CD-8541-A08D-99D41E3CF621}" type="slidenum">
              <a:rPr lang="en-US">
                <a:latin typeface="Arial" pitchFamily="-111" charset="0"/>
                <a:ea typeface="ＭＳ Ｐゴシック" pitchFamily="-111" charset="-128"/>
                <a:cs typeface="ＭＳ Ｐゴシック" pitchFamily="-111" charset="-128"/>
              </a:rPr>
              <a:pPr eaLnBrk="1" hangingPunct="1"/>
              <a:t>833</a:t>
            </a:fld>
            <a:endParaRPr lang="en-US">
              <a:latin typeface="Arial" pitchFamily="-111" charset="0"/>
              <a:ea typeface="ＭＳ Ｐゴシック" pitchFamily="-111" charset="-128"/>
              <a:cs typeface="ＭＳ Ｐゴシック" pitchFamily="-111" charset="-128"/>
            </a:endParaRPr>
          </a:p>
        </p:txBody>
      </p:sp>
      <p:sp>
        <p:nvSpPr>
          <p:cNvPr id="63181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 =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endParaRPr lang="en-US">
              <a:ea typeface="ＭＳ Ｐゴシック" pitchFamily="-111" charset="-128"/>
              <a:cs typeface="ＭＳ Ｐゴシック" pitchFamily="-111" charset="-128"/>
            </a:endParaRPr>
          </a:p>
        </p:txBody>
      </p:sp>
      <p:sp>
        <p:nvSpPr>
          <p:cNvPr id="63181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Theorem 2: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The problem to determine if 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is Turing reducible to the problem to decide if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so long as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and L is selected from a class of languages C over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for which we can decide if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p>
        </p:txBody>
      </p:sp>
      <p:sp>
        <p:nvSpPr>
          <p:cNvPr id="631813" name="Date Placeholder 3"/>
          <p:cNvSpPr>
            <a:spLocks noGrp="1"/>
          </p:cNvSpPr>
          <p:nvPr>
            <p:ph type="dt" sz="quarter" idx="10"/>
          </p:nvPr>
        </p:nvSpPr>
        <p:spPr>
          <a:noFill/>
        </p:spPr>
        <p:txBody>
          <a:bodyPr/>
          <a:lstStyle/>
          <a:p>
            <a:fld id="{962CB8C5-C5EB-0143-868C-966C70797DA5}"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318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019749324"/>
      </p:ext>
    </p:extLst>
  </p:cSld>
  <p:clrMapOvr>
    <a:masterClrMapping/>
  </p:clrMapOvr>
  <p:transition/>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Slide Number Placeholder 5"/>
          <p:cNvSpPr>
            <a:spLocks noGrp="1"/>
          </p:cNvSpPr>
          <p:nvPr>
            <p:ph type="sldNum" sz="quarter" idx="12"/>
          </p:nvPr>
        </p:nvSpPr>
        <p:spPr>
          <a:noFill/>
        </p:spPr>
        <p:txBody>
          <a:bodyPr/>
          <a:lstStyle/>
          <a:p>
            <a:pPr eaLnBrk="1" hangingPunct="1"/>
            <a:fld id="{DB74EA61-5119-8D42-9F23-1FA5C0E01601}" type="slidenum">
              <a:rPr lang="en-US">
                <a:latin typeface="Arial" pitchFamily="-111" charset="0"/>
                <a:ea typeface="ＭＳ Ｐゴシック" pitchFamily="-111" charset="-128"/>
                <a:cs typeface="ＭＳ Ｐゴシック" pitchFamily="-111" charset="-128"/>
              </a:rPr>
              <a:pPr eaLnBrk="1" hangingPunct="1"/>
              <a:t>834</a:t>
            </a:fld>
            <a:endParaRPr lang="en-US">
              <a:latin typeface="Arial" pitchFamily="-111" charset="0"/>
              <a:ea typeface="ＭＳ Ｐゴシック" pitchFamily="-111" charset="-128"/>
              <a:cs typeface="ＭＳ Ｐゴシック" pitchFamily="-111" charset="-128"/>
            </a:endParaRPr>
          </a:p>
        </p:txBody>
      </p:sp>
      <p:sp>
        <p:nvSpPr>
          <p:cNvPr id="63385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Proof #2</a:t>
            </a:r>
          </a:p>
        </p:txBody>
      </p:sp>
      <p:sp>
        <p:nvSpPr>
          <p:cNvPr id="633860" name="Rectangle 3"/>
          <p:cNvSpPr>
            <a:spLocks noGrp="1" noChangeArrowheads="1"/>
          </p:cNvSpPr>
          <p:nvPr>
            <p:ph type="body" idx="1"/>
          </p:nvPr>
        </p:nvSpPr>
        <p:spPr/>
        <p:txBody>
          <a:bodyPr/>
          <a:lstStyle/>
          <a:p>
            <a:pPr eaLnBrk="1" hangingPunct="1">
              <a:lnSpc>
                <a:spcPct val="80000"/>
              </a:lnSpc>
            </a:pPr>
            <a:r>
              <a:rPr lang="en-US" sz="2800">
                <a:ea typeface="ＭＳ Ｐゴシック" pitchFamily="-111" charset="-128"/>
                <a:cs typeface="ＭＳ Ｐゴシック" pitchFamily="-111" charset="-128"/>
              </a:rPr>
              <a:t>Question: Does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get us anything new?</a:t>
            </a:r>
          </a:p>
          <a:p>
            <a:pPr lvl="1" eaLnBrk="1" hangingPunct="1">
              <a:lnSpc>
                <a:spcPct val="80000"/>
              </a:lnSpc>
            </a:pPr>
            <a:r>
              <a:rPr lang="en-US" sz="2400"/>
              <a:t>i.e., Is L </a:t>
            </a:r>
            <a:r>
              <a:rPr lang="en-US" sz="2400">
                <a:sym typeface="Symbol" pitchFamily="-111" charset="2"/>
              </a:rPr>
              <a:t></a:t>
            </a:r>
            <a:r>
              <a:rPr lang="en-US" sz="2400"/>
              <a:t> L = L?</a:t>
            </a:r>
          </a:p>
          <a:p>
            <a:pPr eaLnBrk="1" hangingPunct="1">
              <a:lnSpc>
                <a:spcPct val="80000"/>
              </a:lnSpc>
            </a:pPr>
            <a:r>
              <a:rPr lang="en-US" sz="2800">
                <a:ea typeface="ＭＳ Ｐゴシック" pitchFamily="-111" charset="-128"/>
                <a:cs typeface="ＭＳ Ｐゴシック" pitchFamily="-111" charset="-128"/>
              </a:rPr>
              <a:t>Membership in a CSL is decidable.</a:t>
            </a:r>
          </a:p>
          <a:p>
            <a:pPr eaLnBrk="1" hangingPunct="1">
              <a:lnSpc>
                <a:spcPct val="80000"/>
              </a:lnSpc>
            </a:pPr>
            <a:r>
              <a:rPr lang="en-US" sz="2800">
                <a:ea typeface="ＭＳ Ｐゴシック" pitchFamily="-111" charset="-128"/>
                <a:cs typeface="ＭＳ Ｐゴシック" pitchFamily="-111" charset="-128"/>
              </a:rPr>
              <a:t>Claim is that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iff  </a:t>
            </a:r>
            <a:endParaRPr lang="en-US" sz="2800">
              <a:ea typeface="ＭＳ Ｐゴシック" pitchFamily="-111" charset="-128"/>
              <a:cs typeface="ＭＳ Ｐゴシック" pitchFamily="-111" charset="-128"/>
              <a:sym typeface="Symbol" pitchFamily="-111" charset="2"/>
            </a:endParaRPr>
          </a:p>
          <a:p>
            <a:pPr lvl="1" eaLnBrk="1" hangingPunct="1">
              <a:lnSpc>
                <a:spcPct val="80000"/>
              </a:lnSpc>
              <a:buFontTx/>
              <a:buNone/>
            </a:pPr>
            <a:r>
              <a:rPr lang="en-US" sz="2400">
                <a:sym typeface="Symbol" pitchFamily="-111" charset="2"/>
              </a:rPr>
              <a:t>(1)   {}  L ; and</a:t>
            </a:r>
          </a:p>
          <a:p>
            <a:pPr lvl="1" eaLnBrk="1" hangingPunct="1">
              <a:lnSpc>
                <a:spcPct val="80000"/>
              </a:lnSpc>
              <a:buFontTx/>
              <a:buNone/>
            </a:pPr>
            <a:r>
              <a:rPr lang="en-US" sz="2400">
                <a:sym typeface="Symbol" pitchFamily="-111" charset="2"/>
              </a:rPr>
              <a:t>(2) L  L = L </a:t>
            </a:r>
          </a:p>
          <a:p>
            <a:pPr eaLnBrk="1" hangingPunct="1">
              <a:lnSpc>
                <a:spcPct val="80000"/>
              </a:lnSpc>
            </a:pPr>
            <a:r>
              <a:rPr lang="en-US" sz="2800">
                <a:ea typeface="ＭＳ Ｐゴシック" pitchFamily="-111" charset="-128"/>
                <a:cs typeface="ＭＳ Ｐゴシック" pitchFamily="-111" charset="-128"/>
                <a:sym typeface="Symbol" pitchFamily="-111" charset="2"/>
              </a:rPr>
              <a:t>Clearly, if L = * then (1) and (2) trivially hold.</a:t>
            </a:r>
          </a:p>
          <a:p>
            <a:pPr eaLnBrk="1" hangingPunct="1">
              <a:lnSpc>
                <a:spcPct val="80000"/>
              </a:lnSpc>
            </a:pPr>
            <a:r>
              <a:rPr lang="en-US" sz="2800">
                <a:ea typeface="ＭＳ Ｐゴシック" pitchFamily="-111" charset="-128"/>
                <a:cs typeface="ＭＳ Ｐゴシック" pitchFamily="-111" charset="-128"/>
                <a:sym typeface="Symbol" pitchFamily="-111" charset="2"/>
              </a:rPr>
              <a:t>Conversely, we have *  L*=  </a:t>
            </a:r>
            <a:r>
              <a:rPr lang="en-US" sz="2800" baseline="-25000">
                <a:ea typeface="ＭＳ Ｐゴシック" pitchFamily="-111" charset="-128"/>
                <a:cs typeface="ＭＳ Ｐゴシック" pitchFamily="-111" charset="-128"/>
                <a:sym typeface="Symbol" pitchFamily="-111" charset="2"/>
              </a:rPr>
              <a:t>n0</a:t>
            </a:r>
            <a:r>
              <a:rPr lang="en-US" sz="2800">
                <a:ea typeface="ＭＳ Ｐゴシック" pitchFamily="-111" charset="-128"/>
                <a:cs typeface="ＭＳ Ｐゴシック" pitchFamily="-111" charset="-128"/>
                <a:sym typeface="Symbol" pitchFamily="-111" charset="2"/>
              </a:rPr>
              <a:t> L</a:t>
            </a:r>
            <a:r>
              <a:rPr lang="en-US" sz="2800" baseline="30000">
                <a:ea typeface="ＭＳ Ｐゴシック" pitchFamily="-111" charset="-128"/>
                <a:cs typeface="ＭＳ Ｐゴシック" pitchFamily="-111" charset="-128"/>
                <a:sym typeface="Symbol" pitchFamily="-111" charset="2"/>
              </a:rPr>
              <a:t>n</a:t>
            </a:r>
            <a:r>
              <a:rPr lang="en-US" sz="2800">
                <a:ea typeface="ＭＳ Ｐゴシック" pitchFamily="-111" charset="-128"/>
                <a:cs typeface="ＭＳ Ｐゴシック" pitchFamily="-111" charset="-128"/>
                <a:sym typeface="Symbol" pitchFamily="-111" charset="2"/>
              </a:rPr>
              <a:t>  L</a:t>
            </a:r>
          </a:p>
          <a:p>
            <a:pPr lvl="1" eaLnBrk="1" hangingPunct="1">
              <a:lnSpc>
                <a:spcPct val="80000"/>
              </a:lnSpc>
            </a:pPr>
            <a:r>
              <a:rPr lang="en-US" sz="2400">
                <a:sym typeface="Symbol" pitchFamily="-111" charset="2"/>
              </a:rPr>
              <a:t>first inclusion follows from (1); second from (1), (2) and the fact that L  L  L  L </a:t>
            </a:r>
          </a:p>
        </p:txBody>
      </p:sp>
      <p:sp>
        <p:nvSpPr>
          <p:cNvPr id="633861" name="Date Placeholder 3"/>
          <p:cNvSpPr>
            <a:spLocks noGrp="1"/>
          </p:cNvSpPr>
          <p:nvPr>
            <p:ph type="dt" sz="quarter" idx="10"/>
          </p:nvPr>
        </p:nvSpPr>
        <p:spPr>
          <a:noFill/>
        </p:spPr>
        <p:txBody>
          <a:bodyPr/>
          <a:lstStyle/>
          <a:p>
            <a:fld id="{E23647CA-7D72-C14B-9612-2869FC811BCD}"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6338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427855313"/>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75"/>
          <p:cNvSpPr>
            <a:spLocks noGrp="1"/>
          </p:cNvSpPr>
          <p:nvPr>
            <p:ph type="title"/>
          </p:nvPr>
        </p:nvSpPr>
        <p:spPr/>
        <p:txBody>
          <a:bodyPr/>
          <a:lstStyle/>
          <a:p>
            <a:r>
              <a:rPr lang="en-US">
                <a:latin typeface="Arial" charset="0"/>
                <a:ea typeface="MS PGothic" charset="0"/>
              </a:rPr>
              <a:t>Use Ripping; Rip q1</a:t>
            </a:r>
          </a:p>
        </p:txBody>
      </p:sp>
      <p:sp>
        <p:nvSpPr>
          <p:cNvPr id="8601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D31BE13-D3CB-F249-A2B7-8F3EF59AF3FE}" type="datetime1">
              <a:rPr lang="en-US" smtClean="0"/>
              <a:t>4/7/19</a:t>
            </a:fld>
            <a:endParaRPr lang="en-US"/>
          </a:p>
        </p:txBody>
      </p:sp>
      <p:sp>
        <p:nvSpPr>
          <p:cNvPr id="8602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9C80EE-FF54-BA47-B868-7CE11C145540}" type="slidenum">
              <a:rPr lang="en-US"/>
              <a:pPr/>
              <a:t>84</a:t>
            </a:fld>
            <a:endParaRPr lang="en-US"/>
          </a:p>
        </p:txBody>
      </p:sp>
      <p:grpSp>
        <p:nvGrpSpPr>
          <p:cNvPr id="86022" name="Group 38"/>
          <p:cNvGrpSpPr>
            <a:grpSpLocks/>
          </p:cNvGrpSpPr>
          <p:nvPr/>
        </p:nvGrpSpPr>
        <p:grpSpPr bwMode="auto">
          <a:xfrm>
            <a:off x="381000" y="1143000"/>
            <a:ext cx="6553200" cy="2286000"/>
            <a:chOff x="152400" y="304795"/>
            <a:chExt cx="6795911" cy="2514605"/>
          </a:xfrm>
        </p:grpSpPr>
        <p:sp>
          <p:nvSpPr>
            <p:cNvPr id="86038" name="Oval 39"/>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39" name="Oval 40"/>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6040" name="Group 55"/>
            <p:cNvGrpSpPr>
              <a:grpSpLocks/>
            </p:cNvGrpSpPr>
            <p:nvPr/>
          </p:nvGrpSpPr>
          <p:grpSpPr bwMode="auto">
            <a:xfrm>
              <a:off x="914400" y="304795"/>
              <a:ext cx="6033911" cy="2070961"/>
              <a:chOff x="609600" y="2514600"/>
              <a:chExt cx="6033911" cy="2133600"/>
            </a:xfrm>
          </p:grpSpPr>
          <p:sp>
            <p:nvSpPr>
              <p:cNvPr id="86047" name="Oval 5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48" name="Oval 57"/>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49" name="Rectangle 59"/>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6050" name="Rectangle 61"/>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6051" name="Straight Arrow Connector 62"/>
              <p:cNvCxnSpPr>
                <a:cxnSpLocks noChangeShapeType="1"/>
                <a:endCxn id="86047"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2" name="Curved Connector 63"/>
              <p:cNvCxnSpPr>
                <a:cxnSpLocks noChangeShapeType="1"/>
                <a:stCxn id="86047" idx="5"/>
                <a:endCxn id="86048"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3" name="Curved Connector 64"/>
              <p:cNvCxnSpPr>
                <a:cxnSpLocks noChangeShapeType="1"/>
                <a:stCxn id="86048" idx="1"/>
                <a:endCxn id="86047"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4" name="Shape 6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55" name="TextBox 6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56" name="TextBox 7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57" name="TextBox 74"/>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p>
            </p:txBody>
          </p:sp>
        </p:grpSp>
        <p:sp>
          <p:nvSpPr>
            <p:cNvPr id="86041" name="Rectangle 42"/>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6042" name="Straight Arrow Connector 43"/>
            <p:cNvCxnSpPr>
              <a:cxnSpLocks noChangeShapeType="1"/>
              <a:stCxn id="86048" idx="4"/>
              <a:endCxn id="86038"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43" name="TextBox 44"/>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44" name="TextBox 46"/>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45" name="Oval 47"/>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6046" name="Rectangle 55"/>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6023" name="Group 38"/>
          <p:cNvGrpSpPr>
            <a:grpSpLocks/>
          </p:cNvGrpSpPr>
          <p:nvPr/>
        </p:nvGrpSpPr>
        <p:grpSpPr bwMode="auto">
          <a:xfrm>
            <a:off x="381000" y="3505200"/>
            <a:ext cx="6553200" cy="2286000"/>
            <a:chOff x="152400" y="304797"/>
            <a:chExt cx="6795911" cy="2514603"/>
          </a:xfrm>
        </p:grpSpPr>
        <p:sp>
          <p:nvSpPr>
            <p:cNvPr id="86024" name="Oval 60"/>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25" name="Oval 65"/>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6026" name="Group 55"/>
            <p:cNvGrpSpPr>
              <a:grpSpLocks/>
            </p:cNvGrpSpPr>
            <p:nvPr/>
          </p:nvGrpSpPr>
          <p:grpSpPr bwMode="auto">
            <a:xfrm>
              <a:off x="914400" y="304797"/>
              <a:ext cx="6033911" cy="1405295"/>
              <a:chOff x="609600" y="2514600"/>
              <a:chExt cx="6033911" cy="1447800"/>
            </a:xfrm>
          </p:grpSpPr>
          <p:sp>
            <p:nvSpPr>
              <p:cNvPr id="86032" name="Oval 79"/>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33" name="Rectangle 80"/>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cxnSp>
            <p:nvCxnSpPr>
              <p:cNvPr id="86034" name="Straight Arrow Connector 82"/>
              <p:cNvCxnSpPr>
                <a:cxnSpLocks noChangeShapeType="1"/>
                <a:endCxn id="86032" idx="2"/>
              </p:cNvCxnSpPr>
              <p:nvPr/>
            </p:nvCxnSpPr>
            <p:spPr bwMode="auto">
              <a:xfrm>
                <a:off x="609600" y="3505201"/>
                <a:ext cx="3581400" cy="3810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35" name="Shape 85"/>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36" name="TextBox 87"/>
              <p:cNvSpPr txBox="1">
                <a:spLocks noChangeArrowheads="1"/>
              </p:cNvSpPr>
              <p:nvPr/>
            </p:nvSpPr>
            <p:spPr bwMode="auto">
              <a:xfrm>
                <a:off x="1270000" y="303272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37" name="TextBox 88"/>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r>
                  <a:rPr lang="en-US"/>
                  <a:t>+00</a:t>
                </a:r>
                <a:endParaRPr lang="en-US" baseline="30000"/>
              </a:p>
            </p:txBody>
          </p:sp>
        </p:grpSp>
        <p:sp>
          <p:nvSpPr>
            <p:cNvPr id="86027" name="Rectangle 6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6028" name="Straight Arrow Connector 70"/>
            <p:cNvCxnSpPr>
              <a:cxnSpLocks noChangeShapeType="1"/>
              <a:stCxn id="86032" idx="4"/>
              <a:endCxn id="86024"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29" name="TextBox 71"/>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30" name="Oval 76"/>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6031" name="Rectangle 77"/>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
        <p:nvSpPr>
          <p:cNvPr id="42" name="Footer Placeholder 4">
            <a:extLst>
              <a:ext uri="{FF2B5EF4-FFF2-40B4-BE49-F238E27FC236}">
                <a16:creationId xmlns:a16="http://schemas.microsoft.com/office/drawing/2014/main" id="{E5CD65BB-28C9-7A45-8C70-18C79D68232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6929804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75"/>
          <p:cNvSpPr>
            <a:spLocks noGrp="1"/>
          </p:cNvSpPr>
          <p:nvPr>
            <p:ph type="title"/>
          </p:nvPr>
        </p:nvSpPr>
        <p:spPr/>
        <p:txBody>
          <a:bodyPr/>
          <a:lstStyle/>
          <a:p>
            <a:r>
              <a:rPr lang="en-US">
                <a:latin typeface="Arial" charset="0"/>
                <a:ea typeface="MS PGothic" charset="0"/>
              </a:rPr>
              <a:t>Use Ripping; Rip q2</a:t>
            </a:r>
          </a:p>
        </p:txBody>
      </p:sp>
      <p:sp>
        <p:nvSpPr>
          <p:cNvPr id="8704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50745A6-1146-124F-89C5-787A65BD628E}" type="datetime1">
              <a:rPr lang="en-US" smtClean="0"/>
              <a:t>4/7/19</a:t>
            </a:fld>
            <a:endParaRPr lang="en-US"/>
          </a:p>
        </p:txBody>
      </p:sp>
      <p:sp>
        <p:nvSpPr>
          <p:cNvPr id="8704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2E3BEDC-6D23-7B45-9FDD-EE96B424122C}" type="slidenum">
              <a:rPr lang="en-US"/>
              <a:pPr/>
              <a:t>85</a:t>
            </a:fld>
            <a:endParaRPr lang="en-US"/>
          </a:p>
        </p:txBody>
      </p:sp>
      <p:grpSp>
        <p:nvGrpSpPr>
          <p:cNvPr id="87046" name="Group 38"/>
          <p:cNvGrpSpPr>
            <a:grpSpLocks/>
          </p:cNvGrpSpPr>
          <p:nvPr/>
        </p:nvGrpSpPr>
        <p:grpSpPr bwMode="auto">
          <a:xfrm>
            <a:off x="381000" y="1447800"/>
            <a:ext cx="6553200" cy="2286000"/>
            <a:chOff x="152400" y="304797"/>
            <a:chExt cx="6795911" cy="2514603"/>
          </a:xfrm>
        </p:grpSpPr>
        <p:sp>
          <p:nvSpPr>
            <p:cNvPr id="87058" name="Oval 60"/>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59" name="Oval 65"/>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7060" name="Group 55"/>
            <p:cNvGrpSpPr>
              <a:grpSpLocks/>
            </p:cNvGrpSpPr>
            <p:nvPr/>
          </p:nvGrpSpPr>
          <p:grpSpPr bwMode="auto">
            <a:xfrm>
              <a:off x="914400" y="304797"/>
              <a:ext cx="6033911" cy="1405295"/>
              <a:chOff x="609600" y="2514600"/>
              <a:chExt cx="6033911" cy="1447800"/>
            </a:xfrm>
          </p:grpSpPr>
          <p:sp>
            <p:nvSpPr>
              <p:cNvPr id="87066" name="Oval 79"/>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67" name="Rectangle 80"/>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cxnSp>
            <p:nvCxnSpPr>
              <p:cNvPr id="87068" name="Straight Arrow Connector 82"/>
              <p:cNvCxnSpPr>
                <a:cxnSpLocks noChangeShapeType="1"/>
                <a:endCxn id="87066" idx="2"/>
              </p:cNvCxnSpPr>
              <p:nvPr/>
            </p:nvCxnSpPr>
            <p:spPr bwMode="auto">
              <a:xfrm>
                <a:off x="609600" y="3505201"/>
                <a:ext cx="3581400" cy="3810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7069" name="Shape 85"/>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70" name="TextBox 87"/>
              <p:cNvSpPr txBox="1">
                <a:spLocks noChangeArrowheads="1"/>
              </p:cNvSpPr>
              <p:nvPr/>
            </p:nvSpPr>
            <p:spPr bwMode="auto">
              <a:xfrm>
                <a:off x="1270000" y="303272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7071" name="TextBox 88"/>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r>
                  <a:rPr lang="en-US"/>
                  <a:t>+00</a:t>
                </a:r>
                <a:endParaRPr lang="en-US" baseline="30000"/>
              </a:p>
            </p:txBody>
          </p:sp>
        </p:grpSp>
        <p:sp>
          <p:nvSpPr>
            <p:cNvPr id="87061" name="Rectangle 6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7062" name="Straight Arrow Connector 70"/>
            <p:cNvCxnSpPr>
              <a:cxnSpLocks noChangeShapeType="1"/>
              <a:stCxn id="87066" idx="4"/>
              <a:endCxn id="87058"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63" name="TextBox 71"/>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7064" name="Oval 76"/>
            <p:cNvSpPr>
              <a:spLocks noChangeArrowheads="1"/>
            </p:cNvSpPr>
            <p:nvPr/>
          </p:nvSpPr>
          <p:spPr bwMode="auto">
            <a:xfrm>
              <a:off x="152400" y="815338"/>
              <a:ext cx="914400" cy="914399"/>
            </a:xfrm>
            <a:prstGeom prst="ellipse">
              <a:avLst/>
            </a:prstGeom>
            <a:solidFill>
              <a:schemeClr val="accent1"/>
            </a:solidFill>
            <a:ln w="9525">
              <a:solidFill>
                <a:schemeClr val="tx1"/>
              </a:solidFill>
              <a:round/>
              <a:headEnd/>
              <a:tailEnd/>
            </a:ln>
          </p:spPr>
          <p:txBody>
            <a:bodyPr/>
            <a:lstStyle/>
            <a:p>
              <a:endParaRPr lang="en-US"/>
            </a:p>
          </p:txBody>
        </p:sp>
        <p:sp>
          <p:nvSpPr>
            <p:cNvPr id="87065" name="Rectangle 77"/>
            <p:cNvSpPr>
              <a:spLocks noChangeArrowheads="1"/>
            </p:cNvSpPr>
            <p:nvPr/>
          </p:nvSpPr>
          <p:spPr bwMode="auto">
            <a:xfrm>
              <a:off x="381000" y="11201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7047" name="Group 38"/>
          <p:cNvGrpSpPr>
            <a:grpSpLocks/>
          </p:cNvGrpSpPr>
          <p:nvPr/>
        </p:nvGrpSpPr>
        <p:grpSpPr bwMode="auto">
          <a:xfrm>
            <a:off x="381000" y="4191000"/>
            <a:ext cx="6523038" cy="1195388"/>
            <a:chOff x="152400" y="807717"/>
            <a:chExt cx="6764867" cy="1314215"/>
          </a:xfrm>
        </p:grpSpPr>
        <p:sp>
          <p:nvSpPr>
            <p:cNvPr id="87049" name="Oval 45"/>
            <p:cNvSpPr>
              <a:spLocks noChangeArrowheads="1"/>
            </p:cNvSpPr>
            <p:nvPr/>
          </p:nvSpPr>
          <p:spPr bwMode="auto">
            <a:xfrm>
              <a:off x="6079067" y="891537"/>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50" name="Oval 48"/>
            <p:cNvSpPr>
              <a:spLocks noChangeArrowheads="1"/>
            </p:cNvSpPr>
            <p:nvPr/>
          </p:nvSpPr>
          <p:spPr bwMode="auto">
            <a:xfrm>
              <a:off x="6192845" y="1006360"/>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7051" name="Group 55"/>
            <p:cNvGrpSpPr>
              <a:grpSpLocks/>
            </p:cNvGrpSpPr>
            <p:nvPr/>
          </p:nvGrpSpPr>
          <p:grpSpPr bwMode="auto">
            <a:xfrm>
              <a:off x="914400" y="807717"/>
              <a:ext cx="5164666" cy="502919"/>
              <a:chOff x="609600" y="3032729"/>
              <a:chExt cx="5164666" cy="518130"/>
            </a:xfrm>
          </p:grpSpPr>
          <p:cxnSp>
            <p:nvCxnSpPr>
              <p:cNvPr id="87056" name="Straight Arrow Connector 72"/>
              <p:cNvCxnSpPr>
                <a:cxnSpLocks noChangeShapeType="1"/>
                <a:endCxn id="87049" idx="2"/>
              </p:cNvCxnSpPr>
              <p:nvPr/>
            </p:nvCxnSpPr>
            <p:spPr bwMode="auto">
              <a:xfrm>
                <a:off x="609600" y="3505200"/>
                <a:ext cx="5164666" cy="4565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57" name="TextBox 83"/>
              <p:cNvSpPr txBox="1">
                <a:spLocks noChangeArrowheads="1"/>
              </p:cNvSpPr>
              <p:nvPr/>
            </p:nvSpPr>
            <p:spPr bwMode="auto">
              <a:xfrm>
                <a:off x="1586089" y="3032729"/>
                <a:ext cx="2212622"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(1+(0+1)1</a:t>
                </a:r>
                <a:r>
                  <a:rPr lang="en-US" baseline="30000"/>
                  <a:t>+</a:t>
                </a:r>
                <a:r>
                  <a:rPr lang="en-US"/>
                  <a:t>+00)*</a:t>
                </a:r>
                <a:endParaRPr lang="en-US" baseline="30000"/>
              </a:p>
            </p:txBody>
          </p:sp>
        </p:grpSp>
        <p:sp>
          <p:nvSpPr>
            <p:cNvPr id="87052" name="Rectangle 50"/>
            <p:cNvSpPr>
              <a:spLocks noChangeArrowheads="1"/>
            </p:cNvSpPr>
            <p:nvPr/>
          </p:nvSpPr>
          <p:spPr bwMode="auto">
            <a:xfrm>
              <a:off x="6307667" y="1120137"/>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sp>
          <p:nvSpPr>
            <p:cNvPr id="87053" name="TextBox 52"/>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7054" name="Oval 53"/>
            <p:cNvSpPr>
              <a:spLocks noChangeArrowheads="1"/>
            </p:cNvSpPr>
            <p:nvPr/>
          </p:nvSpPr>
          <p:spPr bwMode="auto">
            <a:xfrm>
              <a:off x="152400" y="815338"/>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7055" name="Rectangle 54"/>
            <p:cNvSpPr>
              <a:spLocks noChangeArrowheads="1"/>
            </p:cNvSpPr>
            <p:nvPr/>
          </p:nvSpPr>
          <p:spPr bwMode="auto">
            <a:xfrm>
              <a:off x="381000" y="11201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
        <p:nvSpPr>
          <p:cNvPr id="87048" name="TextBox 89"/>
          <p:cNvSpPr txBox="1">
            <a:spLocks noChangeArrowheads="1"/>
          </p:cNvSpPr>
          <p:nvPr/>
        </p:nvSpPr>
        <p:spPr bwMode="auto">
          <a:xfrm>
            <a:off x="685800" y="55626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L = 0 (1+(0+1)1</a:t>
            </a:r>
            <a:r>
              <a:rPr lang="en-US" baseline="30000"/>
              <a:t>+</a:t>
            </a:r>
            <a:r>
              <a:rPr lang="en-US"/>
              <a:t>+00)*</a:t>
            </a:r>
            <a:r>
              <a:rPr lang="en-US" baseline="30000"/>
              <a:t> </a:t>
            </a:r>
            <a:r>
              <a:rPr lang="en-US"/>
              <a:t>= 0 (1+(0+1)1</a:t>
            </a:r>
            <a:r>
              <a:rPr lang="en-US" baseline="30000"/>
              <a:t>+</a:t>
            </a:r>
            <a:r>
              <a:rPr lang="en-US"/>
              <a:t>+00)*  </a:t>
            </a:r>
          </a:p>
        </p:txBody>
      </p:sp>
      <p:sp>
        <p:nvSpPr>
          <p:cNvPr id="32" name="Footer Placeholder 4">
            <a:extLst>
              <a:ext uri="{FF2B5EF4-FFF2-40B4-BE49-F238E27FC236}">
                <a16:creationId xmlns:a16="http://schemas.microsoft.com/office/drawing/2014/main" id="{D9D79BFC-78D0-3544-8605-290907CE378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2393150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Regular Equations</a:t>
            </a:r>
          </a:p>
        </p:txBody>
      </p:sp>
      <p:sp>
        <p:nvSpPr>
          <p:cNvPr id="76803" name="Rectangle 3"/>
          <p:cNvSpPr>
            <a:spLocks noGrp="1" noChangeArrowheads="1"/>
          </p:cNvSpPr>
          <p:nvPr>
            <p:ph idx="1"/>
          </p:nvPr>
        </p:nvSpPr>
        <p:spPr/>
        <p:txBody>
          <a:bodyPr/>
          <a:lstStyle/>
          <a:p>
            <a:r>
              <a:rPr lang="en-US" sz="2800">
                <a:latin typeface="Arial" charset="0"/>
                <a:ea typeface="MS PGothic" charset="0"/>
              </a:rPr>
              <a:t>Assume that R, Q and P are sets such that P does not contain the string of length zero, and R is defined by</a:t>
            </a:r>
          </a:p>
          <a:p>
            <a:r>
              <a:rPr lang="en-US" sz="2800">
                <a:latin typeface="Arial" charset="0"/>
                <a:ea typeface="MS PGothic" charset="0"/>
              </a:rPr>
              <a:t>R = Q + RP</a:t>
            </a:r>
          </a:p>
          <a:p>
            <a:r>
              <a:rPr lang="en-US" sz="2800">
                <a:latin typeface="Arial" charset="0"/>
                <a:ea typeface="MS PGothic" charset="0"/>
              </a:rPr>
              <a:t>We wish to show that</a:t>
            </a:r>
          </a:p>
          <a:p>
            <a:r>
              <a:rPr lang="en-US" sz="2800">
                <a:latin typeface="Arial" charset="0"/>
                <a:ea typeface="MS PGothic" charset="0"/>
              </a:rPr>
              <a:t>R = QP*</a:t>
            </a:r>
          </a:p>
        </p:txBody>
      </p:sp>
      <p:sp>
        <p:nvSpPr>
          <p:cNvPr id="7680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1FE12C-F0A5-5949-8617-E1B321CCB7EC}" type="datetime1">
              <a:rPr lang="en-US" smtClean="0"/>
              <a:t>4/7/19</a:t>
            </a:fld>
            <a:endParaRPr lang="en-US"/>
          </a:p>
        </p:txBody>
      </p:sp>
      <p:sp>
        <p:nvSpPr>
          <p:cNvPr id="768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A2F402F-765A-3447-87E0-125FE69904E6}" type="slidenum">
              <a:rPr lang="en-US"/>
              <a:pPr/>
              <a:t>86</a:t>
            </a:fld>
            <a:endParaRPr lang="en-US"/>
          </a:p>
        </p:txBody>
      </p:sp>
      <p:sp>
        <p:nvSpPr>
          <p:cNvPr id="7" name="Footer Placeholder 4">
            <a:extLst>
              <a:ext uri="{FF2B5EF4-FFF2-40B4-BE49-F238E27FC236}">
                <a16:creationId xmlns:a16="http://schemas.microsoft.com/office/drawing/2014/main" id="{72FBCCE1-B836-3446-A00E-156A865507A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1360812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Show QP* is a Solution</a:t>
            </a:r>
          </a:p>
        </p:txBody>
      </p:sp>
      <p:sp>
        <p:nvSpPr>
          <p:cNvPr id="77827" name="Rectangle 3"/>
          <p:cNvSpPr>
            <a:spLocks noGrp="1" noChangeArrowheads="1"/>
          </p:cNvSpPr>
          <p:nvPr>
            <p:ph idx="1"/>
          </p:nvPr>
        </p:nvSpPr>
        <p:spPr/>
        <p:txBody>
          <a:bodyPr/>
          <a:lstStyle/>
          <a:p>
            <a:r>
              <a:rPr lang="en-US" sz="2800">
                <a:latin typeface="Arial" charset="0"/>
                <a:ea typeface="MS PGothic" charset="0"/>
              </a:rPr>
              <a:t>We first show that QP* is contained in R. By definition, R = Q + RP.</a:t>
            </a:r>
          </a:p>
          <a:p>
            <a:r>
              <a:rPr lang="en-US" sz="2800">
                <a:latin typeface="Arial" charset="0"/>
                <a:ea typeface="MS PGothic" charset="0"/>
              </a:rPr>
              <a:t>To see if QP* is a solution, we insert it as the value of R in Q + RP and see if the equation balances</a:t>
            </a:r>
          </a:p>
          <a:p>
            <a:r>
              <a:rPr lang="en-US" sz="2800">
                <a:latin typeface="Arial" charset="0"/>
                <a:ea typeface="MS PGothic" charset="0"/>
              </a:rPr>
              <a:t>R = Q + QP*P = Q(</a:t>
            </a:r>
            <a:r>
              <a:rPr lang="en-US" sz="2800" err="1">
                <a:latin typeface="Arial" charset="0"/>
                <a:ea typeface="MS PGothic" charset="0"/>
              </a:rPr>
              <a:t>λ+P</a:t>
            </a:r>
            <a:r>
              <a:rPr lang="en-US" sz="2800">
                <a:latin typeface="Arial" charset="0"/>
                <a:ea typeface="MS PGothic" charset="0"/>
              </a:rPr>
              <a:t>*P) = QP*</a:t>
            </a:r>
          </a:p>
          <a:p>
            <a:r>
              <a:rPr lang="en-US" sz="2800">
                <a:latin typeface="Arial" charset="0"/>
                <a:ea typeface="MS PGothic" charset="0"/>
              </a:rPr>
              <a:t>Hence QP* is a solution, but not necessarily the only solution.</a:t>
            </a:r>
          </a:p>
        </p:txBody>
      </p:sp>
      <p:sp>
        <p:nvSpPr>
          <p:cNvPr id="7782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5A86B7-3890-6542-9317-E57F406E975C}" type="datetime1">
              <a:rPr lang="en-US" smtClean="0"/>
              <a:t>4/7/19</a:t>
            </a:fld>
            <a:endParaRPr lang="en-US"/>
          </a:p>
        </p:txBody>
      </p:sp>
      <p:sp>
        <p:nvSpPr>
          <p:cNvPr id="778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68B1F00-875F-794B-9AE5-9D0CC242E9F6}" type="slidenum">
              <a:rPr lang="en-US"/>
              <a:pPr/>
              <a:t>87</a:t>
            </a:fld>
            <a:endParaRPr lang="en-US"/>
          </a:p>
        </p:txBody>
      </p:sp>
      <p:sp>
        <p:nvSpPr>
          <p:cNvPr id="7" name="Footer Placeholder 4">
            <a:extLst>
              <a:ext uri="{FF2B5EF4-FFF2-40B4-BE49-F238E27FC236}">
                <a16:creationId xmlns:a16="http://schemas.microsoft.com/office/drawing/2014/main" id="{4674AEA4-8BA7-9044-8681-3C047663991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6564864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Uniqueness of Solution</a:t>
            </a:r>
          </a:p>
        </p:txBody>
      </p:sp>
      <p:sp>
        <p:nvSpPr>
          <p:cNvPr id="78851" name="Rectangle 3"/>
          <p:cNvSpPr>
            <a:spLocks noGrp="1" noChangeArrowheads="1"/>
          </p:cNvSpPr>
          <p:nvPr>
            <p:ph idx="1"/>
          </p:nvPr>
        </p:nvSpPr>
        <p:spPr/>
        <p:txBody>
          <a:bodyPr/>
          <a:lstStyle/>
          <a:p>
            <a:r>
              <a:rPr lang="en-US" sz="2000">
                <a:latin typeface="Arial" charset="0"/>
                <a:ea typeface="MS PGothic" charset="0"/>
              </a:rPr>
              <a:t>To prove uniqueness, we show that R is contained in QP*. </a:t>
            </a:r>
          </a:p>
          <a:p>
            <a:r>
              <a:rPr lang="en-US" sz="2000">
                <a:latin typeface="Arial" charset="0"/>
                <a:ea typeface="MS PGothic" charset="0"/>
              </a:rPr>
              <a:t>By definition, R = Q+RP = Q+(Q+RP)P </a:t>
            </a:r>
          </a:p>
          <a:p>
            <a:r>
              <a:rPr lang="en-US" sz="2000">
                <a:latin typeface="Arial" charset="0"/>
                <a:ea typeface="MS PGothic" charset="0"/>
              </a:rPr>
              <a:t>= Q+QP+RP</a:t>
            </a:r>
            <a:r>
              <a:rPr lang="en-US" sz="2000" baseline="30000">
                <a:latin typeface="Arial" charset="0"/>
                <a:ea typeface="MS PGothic" charset="0"/>
              </a:rPr>
              <a:t>2</a:t>
            </a:r>
            <a:r>
              <a:rPr lang="en-US" sz="2000">
                <a:latin typeface="Arial" charset="0"/>
                <a:ea typeface="MS PGothic" charset="0"/>
              </a:rPr>
              <a:t> = Q+QP+(Q+RP)P</a:t>
            </a:r>
            <a:r>
              <a:rPr lang="en-US" sz="2000" baseline="30000">
                <a:latin typeface="Arial" charset="0"/>
                <a:ea typeface="MS PGothic" charset="0"/>
              </a:rPr>
              <a:t>2</a:t>
            </a:r>
            <a:r>
              <a:rPr lang="en-US" sz="2000">
                <a:latin typeface="Arial" charset="0"/>
                <a:ea typeface="MS PGothic" charset="0"/>
              </a:rPr>
              <a:t> </a:t>
            </a:r>
          </a:p>
          <a:p>
            <a:r>
              <a:rPr lang="en-US" sz="2000">
                <a:latin typeface="Arial" charset="0"/>
                <a:ea typeface="MS PGothic" charset="0"/>
              </a:rPr>
              <a:t>= Q+QP+QP</a:t>
            </a:r>
            <a:r>
              <a:rPr lang="en-US" sz="2000" baseline="30000">
                <a:latin typeface="Arial" charset="0"/>
                <a:ea typeface="MS PGothic" charset="0"/>
              </a:rPr>
              <a:t>2</a:t>
            </a:r>
            <a:r>
              <a:rPr lang="en-US" sz="2000">
                <a:latin typeface="Arial" charset="0"/>
                <a:ea typeface="MS PGothic" charset="0"/>
              </a:rPr>
              <a:t>+RP</a:t>
            </a:r>
            <a:r>
              <a:rPr lang="en-US" sz="2000" baseline="30000">
                <a:latin typeface="Arial" charset="0"/>
                <a:ea typeface="MS PGothic" charset="0"/>
              </a:rPr>
              <a:t>3</a:t>
            </a:r>
            <a:r>
              <a:rPr lang="en-US" sz="2000">
                <a:latin typeface="Arial" charset="0"/>
                <a:ea typeface="MS PGothic" charset="0"/>
              </a:rPr>
              <a:t> </a:t>
            </a:r>
          </a:p>
          <a:p>
            <a:r>
              <a:rPr lang="en-US" sz="2000">
                <a:latin typeface="Arial" charset="0"/>
                <a:ea typeface="MS PGothic" charset="0"/>
              </a:rPr>
              <a:t>... </a:t>
            </a:r>
          </a:p>
          <a:p>
            <a:r>
              <a:rPr lang="en-US" sz="2000">
                <a:latin typeface="Arial" charset="0"/>
                <a:ea typeface="MS PGothic" charset="0"/>
              </a:rPr>
              <a:t>= Q(λ+P+P</a:t>
            </a:r>
            <a:r>
              <a:rPr lang="en-US" sz="2000" baseline="30000">
                <a:latin typeface="Arial" charset="0"/>
                <a:ea typeface="MS PGothic" charset="0"/>
              </a:rPr>
              <a:t>2</a:t>
            </a:r>
            <a:r>
              <a:rPr lang="en-US" sz="2000">
                <a:latin typeface="Arial" charset="0"/>
                <a:ea typeface="MS PGothic" charset="0"/>
              </a:rPr>
              <a:t>+ ... +P</a:t>
            </a:r>
            <a:r>
              <a:rPr lang="en-US" sz="2000" baseline="30000">
                <a:latin typeface="Arial" charset="0"/>
                <a:ea typeface="MS PGothic" charset="0"/>
              </a:rPr>
              <a:t>i</a:t>
            </a:r>
            <a:r>
              <a:rPr lang="en-US" sz="2000">
                <a:latin typeface="Arial" charset="0"/>
                <a:ea typeface="MS PGothic" charset="0"/>
              </a:rPr>
              <a:t>)+RP</a:t>
            </a:r>
            <a:r>
              <a:rPr lang="en-US" sz="2000" baseline="30000">
                <a:latin typeface="Arial" charset="0"/>
                <a:ea typeface="MS PGothic" charset="0"/>
              </a:rPr>
              <a:t>i+1</a:t>
            </a:r>
            <a:r>
              <a:rPr lang="en-US" sz="2000">
                <a:latin typeface="Arial" charset="0"/>
                <a:ea typeface="MS PGothic" charset="0"/>
              </a:rPr>
              <a:t>, for all </a:t>
            </a:r>
            <a:r>
              <a:rPr lang="en-US" sz="2000" err="1">
                <a:latin typeface="Arial" charset="0"/>
                <a:ea typeface="MS PGothic" charset="0"/>
              </a:rPr>
              <a:t>i</a:t>
            </a:r>
            <a:r>
              <a:rPr lang="en-US" sz="2000">
                <a:latin typeface="Arial" charset="0"/>
                <a:ea typeface="MS PGothic" charset="0"/>
              </a:rPr>
              <a:t>&gt;=0</a:t>
            </a:r>
          </a:p>
          <a:p>
            <a:r>
              <a:rPr lang="en-US" sz="2000">
                <a:latin typeface="Arial" charset="0"/>
                <a:ea typeface="MS PGothic" charset="0"/>
              </a:rPr>
              <a:t>Choose any w in R, where |W| = k. Then, from above,</a:t>
            </a:r>
          </a:p>
          <a:p>
            <a:r>
              <a:rPr lang="en-US" sz="2000">
                <a:latin typeface="Arial" charset="0"/>
                <a:ea typeface="MS PGothic" charset="0"/>
              </a:rPr>
              <a:t>R = Q(λ+P+P</a:t>
            </a:r>
            <a:r>
              <a:rPr lang="en-US" sz="2000" baseline="30000">
                <a:latin typeface="Arial" charset="0"/>
                <a:ea typeface="MS PGothic" charset="0"/>
              </a:rPr>
              <a:t>2</a:t>
            </a:r>
            <a:r>
              <a:rPr lang="en-US" sz="2000">
                <a:latin typeface="Arial" charset="0"/>
                <a:ea typeface="MS PGothic" charset="0"/>
              </a:rPr>
              <a:t>+ ... +</a:t>
            </a:r>
            <a:r>
              <a:rPr lang="en-US" sz="2000" err="1">
                <a:latin typeface="Arial" charset="0"/>
                <a:ea typeface="MS PGothic" charset="0"/>
              </a:rPr>
              <a:t>P</a:t>
            </a:r>
            <a:r>
              <a:rPr lang="en-US" sz="2000" baseline="30000" err="1">
                <a:latin typeface="Arial" charset="0"/>
                <a:ea typeface="MS PGothic" charset="0"/>
              </a:rPr>
              <a:t>k</a:t>
            </a:r>
            <a:r>
              <a:rPr lang="en-US" sz="2000">
                <a:latin typeface="Arial" charset="0"/>
                <a:ea typeface="MS PGothic" charset="0"/>
              </a:rPr>
              <a:t>)+RP</a:t>
            </a:r>
            <a:r>
              <a:rPr lang="en-US" sz="2000" baseline="30000">
                <a:latin typeface="Arial" charset="0"/>
                <a:ea typeface="MS PGothic" charset="0"/>
              </a:rPr>
              <a:t>k+1</a:t>
            </a:r>
            <a:endParaRPr lang="en-US" sz="2000">
              <a:latin typeface="Arial" charset="0"/>
              <a:ea typeface="MS PGothic" charset="0"/>
            </a:endParaRPr>
          </a:p>
          <a:p>
            <a:r>
              <a:rPr lang="en-US" sz="2000">
                <a:latin typeface="Arial" charset="0"/>
                <a:ea typeface="MS PGothic" charset="0"/>
              </a:rPr>
              <a:t>but, since P does not contain the string of length zero, w is not in RP</a:t>
            </a:r>
            <a:r>
              <a:rPr lang="en-US" sz="2000" baseline="30000">
                <a:latin typeface="Arial" charset="0"/>
                <a:ea typeface="MS PGothic" charset="0"/>
              </a:rPr>
              <a:t>k+1</a:t>
            </a:r>
            <a:r>
              <a:rPr lang="en-US" sz="2000">
                <a:latin typeface="Arial" charset="0"/>
                <a:ea typeface="MS PGothic" charset="0"/>
              </a:rPr>
              <a:t>. But then w is in</a:t>
            </a:r>
          </a:p>
          <a:p>
            <a:r>
              <a:rPr lang="en-US" sz="2000">
                <a:latin typeface="Arial" charset="0"/>
                <a:ea typeface="MS PGothic" charset="0"/>
              </a:rPr>
              <a:t>Q(λ+P+P</a:t>
            </a:r>
            <a:r>
              <a:rPr lang="en-US" sz="2000" baseline="30000">
                <a:latin typeface="Arial" charset="0"/>
                <a:ea typeface="MS PGothic" charset="0"/>
              </a:rPr>
              <a:t>2</a:t>
            </a:r>
            <a:r>
              <a:rPr lang="en-US" sz="2000">
                <a:latin typeface="Arial" charset="0"/>
                <a:ea typeface="MS PGothic" charset="0"/>
              </a:rPr>
              <a:t>+ ... +</a:t>
            </a:r>
            <a:r>
              <a:rPr lang="en-US" sz="2000" err="1">
                <a:latin typeface="Arial" charset="0"/>
                <a:ea typeface="MS PGothic" charset="0"/>
              </a:rPr>
              <a:t>P</a:t>
            </a:r>
            <a:r>
              <a:rPr lang="en-US" sz="2000" baseline="30000" err="1">
                <a:latin typeface="Arial" charset="0"/>
                <a:ea typeface="MS PGothic" charset="0"/>
              </a:rPr>
              <a:t>k</a:t>
            </a:r>
            <a:r>
              <a:rPr lang="en-US" sz="2000">
                <a:latin typeface="Arial" charset="0"/>
                <a:ea typeface="MS PGothic" charset="0"/>
              </a:rPr>
              <a:t>) and hence w is in QP*.</a:t>
            </a:r>
          </a:p>
        </p:txBody>
      </p:sp>
      <p:sp>
        <p:nvSpPr>
          <p:cNvPr id="7885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002761-BFAA-734B-AD23-510938A921EA}" type="datetime1">
              <a:rPr lang="en-US" smtClean="0"/>
              <a:t>4/7/19</a:t>
            </a:fld>
            <a:endParaRPr lang="en-US"/>
          </a:p>
        </p:txBody>
      </p:sp>
      <p:sp>
        <p:nvSpPr>
          <p:cNvPr id="788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BA38EBB-1CEA-DA48-8FC9-DE78ED72E1FD}" type="slidenum">
              <a:rPr lang="en-US"/>
              <a:pPr/>
              <a:t>88</a:t>
            </a:fld>
            <a:endParaRPr lang="en-US"/>
          </a:p>
        </p:txBody>
      </p:sp>
      <p:sp>
        <p:nvSpPr>
          <p:cNvPr id="7" name="Footer Placeholder 4">
            <a:extLst>
              <a:ext uri="{FF2B5EF4-FFF2-40B4-BE49-F238E27FC236}">
                <a16:creationId xmlns:a16="http://schemas.microsoft.com/office/drawing/2014/main" id="{FAFD9074-4408-7047-805B-EF11CBBE323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6807215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Example</a:t>
            </a:r>
          </a:p>
        </p:txBody>
      </p:sp>
      <p:sp>
        <p:nvSpPr>
          <p:cNvPr id="159747" name="Rectangle 3"/>
          <p:cNvSpPr>
            <a:spLocks noGrp="1" noChangeArrowheads="1"/>
          </p:cNvSpPr>
          <p:nvPr>
            <p:ph idx="1"/>
          </p:nvPr>
        </p:nvSpPr>
        <p:spPr/>
        <p:txBody>
          <a:bodyPr/>
          <a:lstStyle/>
          <a:p>
            <a:pPr>
              <a:defRPr/>
            </a:pPr>
            <a:r>
              <a:rPr lang="en-US" sz="2200">
                <a:ea typeface="ＭＳ Ｐゴシック" pitchFamily="-107" charset="-128"/>
                <a:cs typeface="ＭＳ Ｐゴシック" pitchFamily="-107" charset="-128"/>
              </a:rPr>
              <a:t>We use the above to solve simultaneous regular equations. For example, we can associate regular expressions with finite state automata as follows </a:t>
            </a:r>
          </a:p>
          <a:p>
            <a:pPr>
              <a:defRPr/>
            </a:pPr>
            <a:r>
              <a:rPr lang="en-US" sz="2200">
                <a:ea typeface="ＭＳ Ｐゴシック" pitchFamily="-107" charset="-128"/>
                <a:cs typeface="ＭＳ Ｐゴシック" pitchFamily="-107" charset="-128"/>
              </a:rPr>
              <a:t>Hence,</a:t>
            </a:r>
          </a:p>
          <a:p>
            <a:pPr>
              <a:defRPr/>
            </a:pPr>
            <a:r>
              <a:rPr lang="en-US" sz="2200">
                <a:ea typeface="ＭＳ Ｐゴシック" pitchFamily="-107" charset="-128"/>
                <a:cs typeface="ＭＳ Ｐゴシック" pitchFamily="-107" charset="-128"/>
              </a:rPr>
              <a:t>For A, Q=</a:t>
            </a:r>
            <a:r>
              <a:rPr lang="en-US" sz="2200">
                <a:latin typeface="Symbol" charset="2"/>
                <a:ea typeface="Symbol" charset="2"/>
                <a:cs typeface="Symbol" charset="2"/>
              </a:rPr>
              <a:t>l</a:t>
            </a:r>
            <a:r>
              <a:rPr lang="en-US" sz="2200">
                <a:ea typeface="ＭＳ Ｐゴシック" pitchFamily="-107" charset="-128"/>
                <a:cs typeface="ＭＳ Ｐゴシック" pitchFamily="-107" charset="-128"/>
              </a:rPr>
              <a:t>+B1; P=0</a:t>
            </a:r>
            <a:br>
              <a:rPr lang="en-US" sz="2200">
                <a:ea typeface="ＭＳ Ｐゴシック" pitchFamily="-107" charset="-128"/>
                <a:cs typeface="ＭＳ Ｐゴシック" pitchFamily="-107" charset="-128"/>
              </a:rPr>
            </a:br>
            <a:r>
              <a:rPr lang="en-US" sz="2200">
                <a:ea typeface="ＭＳ Ｐゴシック" pitchFamily="-107" charset="-128"/>
                <a:cs typeface="ＭＳ Ｐゴシック" pitchFamily="-107" charset="-128"/>
              </a:rPr>
              <a:t>A = QP* = (</a:t>
            </a:r>
            <a:r>
              <a:rPr lang="en-US" sz="2200">
                <a:latin typeface="Symbol" charset="2"/>
                <a:ea typeface="Symbol" charset="2"/>
                <a:cs typeface="Symbol" charset="2"/>
              </a:rPr>
              <a:t>l</a:t>
            </a:r>
            <a:r>
              <a:rPr lang="en-US" sz="2200">
                <a:ea typeface="ＭＳ Ｐゴシック" pitchFamily="-107" charset="-128"/>
                <a:cs typeface="ＭＳ Ｐゴシック" pitchFamily="-107" charset="-128"/>
              </a:rPr>
              <a:t>+B1)0*</a:t>
            </a:r>
            <a:br>
              <a:rPr lang="en-US" sz="2200">
                <a:ea typeface="ＭＳ Ｐゴシック" pitchFamily="-107" charset="-128"/>
                <a:cs typeface="ＭＳ Ｐゴシック" pitchFamily="-107" charset="-128"/>
              </a:rPr>
            </a:br>
            <a:r>
              <a:rPr lang="en-US" sz="2200">
                <a:ea typeface="ＭＳ Ｐゴシック" pitchFamily="-107" charset="-128"/>
                <a:cs typeface="ＭＳ Ｐゴシック" pitchFamily="-107" charset="-128"/>
              </a:rPr>
              <a:t>   = B10* + 0*</a:t>
            </a:r>
          </a:p>
          <a:p>
            <a:pPr>
              <a:defRPr/>
            </a:pPr>
            <a:r>
              <a:rPr lang="en-US" sz="2200">
                <a:ea typeface="ＭＳ Ｐゴシック" pitchFamily="-107" charset="-128"/>
                <a:cs typeface="ＭＳ Ｐゴシック" pitchFamily="-107" charset="-128"/>
              </a:rPr>
              <a:t>B = B10*1 + B0 + 0*1  </a:t>
            </a:r>
            <a:br>
              <a:rPr lang="en-US" sz="2200">
                <a:ea typeface="ＭＳ Ｐゴシック" pitchFamily="-107" charset="-128"/>
                <a:cs typeface="ＭＳ Ｐゴシック" pitchFamily="-107" charset="-128"/>
              </a:rPr>
            </a:br>
            <a:r>
              <a:rPr lang="en-US" sz="2200">
                <a:ea typeface="ＭＳ Ｐゴシック" pitchFamily="-107" charset="-128"/>
                <a:cs typeface="ＭＳ Ｐゴシック" pitchFamily="-107" charset="-128"/>
              </a:rPr>
              <a:t>For B, Q=0*1; P= B10*1 + B0 = B(10*1 + 0)</a:t>
            </a:r>
          </a:p>
          <a:p>
            <a:pPr>
              <a:defRPr/>
            </a:pPr>
            <a:r>
              <a:rPr lang="en-US" sz="2200">
                <a:ea typeface="ＭＳ Ｐゴシック" pitchFamily="-107" charset="-128"/>
                <a:cs typeface="ＭＳ Ｐゴシック" pitchFamily="-107" charset="-128"/>
              </a:rPr>
              <a:t>and therefore</a:t>
            </a:r>
          </a:p>
          <a:p>
            <a:pPr>
              <a:defRPr/>
            </a:pPr>
            <a:r>
              <a:rPr lang="en-US" sz="2200">
                <a:ea typeface="ＭＳ Ｐゴシック" pitchFamily="-107" charset="-128"/>
                <a:cs typeface="ＭＳ Ｐゴシック" pitchFamily="-107" charset="-128"/>
              </a:rPr>
              <a:t>B = 0*1(10*1 + 0)*  </a:t>
            </a:r>
          </a:p>
          <a:p>
            <a:pPr>
              <a:defRPr/>
            </a:pPr>
            <a:r>
              <a:rPr lang="en-US" sz="2200">
                <a:ea typeface="ＭＳ Ｐゴシック" pitchFamily="-107" charset="-128"/>
                <a:cs typeface="ＭＳ Ｐゴシック" pitchFamily="-107" charset="-128"/>
              </a:rPr>
              <a:t>Note: This technique fails if there are lambda transitions.</a:t>
            </a:r>
          </a:p>
        </p:txBody>
      </p:sp>
      <p:sp>
        <p:nvSpPr>
          <p:cNvPr id="798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C590DA-EF5D-9748-8833-2D4696F509B6}" type="datetime1">
              <a:rPr lang="en-US" smtClean="0"/>
              <a:t>4/7/19</a:t>
            </a:fld>
            <a:endParaRPr lang="en-US"/>
          </a:p>
        </p:txBody>
      </p:sp>
      <p:sp>
        <p:nvSpPr>
          <p:cNvPr id="798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98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2B7E7E-5EFF-584C-985A-153FF115DDA8}" type="slidenum">
              <a:rPr lang="en-US"/>
              <a:pPr/>
              <a:t>89</a:t>
            </a:fld>
            <a:endParaRPr lang="en-US"/>
          </a:p>
        </p:txBody>
      </p:sp>
      <p:pic>
        <p:nvPicPr>
          <p:cNvPr id="79879" name="Picture 1" descr="fsa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19400"/>
            <a:ext cx="5101829"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06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dt" sz="quarter" idx="10"/>
          </p:nvPr>
        </p:nvSpPr>
        <p:spPr>
          <a:noFill/>
        </p:spPr>
        <p:txBody>
          <a:bodyPr/>
          <a:lstStyle/>
          <a:p>
            <a:fld id="{76244C81-5E2D-2643-8A17-70BB0A7AD01F}" type="datetime1">
              <a:rPr lang="en-US">
                <a:latin typeface="Arial" pitchFamily="-111" charset="0"/>
                <a:ea typeface="ＭＳ Ｐゴシック" pitchFamily="-111" charset="-128"/>
                <a:cs typeface="ＭＳ Ｐゴシック" pitchFamily="-111" charset="-128"/>
              </a:rPr>
              <a:pPr/>
              <a:t>4/7/19</a:t>
            </a:fld>
            <a:endParaRPr lang="en-US">
              <a:latin typeface="Arial" pitchFamily="-111" charset="0"/>
              <a:ea typeface="ＭＳ Ｐゴシック" pitchFamily="-111" charset="-128"/>
              <a:cs typeface="ＭＳ Ｐゴシック" pitchFamily="-111" charset="-128"/>
            </a:endParaRPr>
          </a:p>
        </p:txBody>
      </p:sp>
      <p:sp>
        <p:nvSpPr>
          <p:cNvPr id="3993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940" name="Slide Number Placeholder 3"/>
          <p:cNvSpPr>
            <a:spLocks noGrp="1"/>
          </p:cNvSpPr>
          <p:nvPr>
            <p:ph type="sldNum" sz="quarter" idx="12"/>
          </p:nvPr>
        </p:nvSpPr>
        <p:spPr>
          <a:noFill/>
        </p:spPr>
        <p:txBody>
          <a:bodyPr/>
          <a:lstStyle/>
          <a:p>
            <a:fld id="{76726091-66E1-B94C-905C-59D42884F7C1}" type="slidenum">
              <a:rPr lang="en-US">
                <a:latin typeface="Arial" pitchFamily="-111" charset="0"/>
                <a:ea typeface="ＭＳ Ｐゴシック" pitchFamily="-111" charset="-128"/>
                <a:cs typeface="ＭＳ Ｐゴシック" pitchFamily="-111" charset="-128"/>
              </a:rPr>
              <a:pPr/>
              <a:t>9</a:t>
            </a:fld>
            <a:endParaRPr lang="en-US">
              <a:latin typeface="Arial" pitchFamily="-111" charset="0"/>
              <a:ea typeface="ＭＳ Ｐゴシック" pitchFamily="-111" charset="-128"/>
              <a:cs typeface="ＭＳ Ｐゴシック" pitchFamily="-111" charset="-128"/>
            </a:endParaRPr>
          </a:p>
        </p:txBody>
      </p:sp>
      <p:sp>
        <p:nvSpPr>
          <p:cNvPr id="3994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Evaluation (tentative)</a:t>
            </a:r>
          </a:p>
        </p:txBody>
      </p:sp>
      <p:sp>
        <p:nvSpPr>
          <p:cNvPr id="39942" name="Rectangle 3"/>
          <p:cNvSpPr>
            <a:spLocks noGrp="1" noChangeArrowheads="1"/>
          </p:cNvSpPr>
          <p:nvPr>
            <p:ph type="body" idx="4294967295"/>
          </p:nvPr>
        </p:nvSpPr>
        <p:spPr/>
        <p:txBody>
          <a:bodyPr/>
          <a:lstStyle/>
          <a:p>
            <a:r>
              <a:rPr lang="en-US" sz="2800" dirty="0">
                <a:ea typeface="ＭＳ Ｐゴシック" pitchFamily="-111" charset="-128"/>
                <a:cs typeface="ＭＳ Ｐゴシック" pitchFamily="-111" charset="-128"/>
              </a:rPr>
              <a:t>Mid Term – 125 points ; Final – 200 points </a:t>
            </a:r>
          </a:p>
          <a:p>
            <a:r>
              <a:rPr lang="en-US" sz="2800" dirty="0">
                <a:ea typeface="ＭＳ Ｐゴシック" pitchFamily="-111" charset="-128"/>
                <a:cs typeface="ＭＳ Ｐゴシック" pitchFamily="-111" charset="-128"/>
              </a:rPr>
              <a:t>Assignments – 75 points;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Paper and Presentation – 75 points</a:t>
            </a:r>
          </a:p>
          <a:p>
            <a:r>
              <a:rPr lang="en-US" sz="2800" dirty="0"/>
              <a:t>Extra </a:t>
            </a:r>
            <a:r>
              <a:rPr lang="en-US" sz="2800" dirty="0">
                <a:ea typeface="ＭＳ Ｐゴシック" pitchFamily="-111" charset="-128"/>
                <a:cs typeface="ＭＳ Ｐゴシック" pitchFamily="-111" charset="-128"/>
              </a:rPr>
              <a:t>– </a:t>
            </a:r>
            <a:r>
              <a:rPr lang="en-US" sz="2800" dirty="0"/>
              <a:t>25 points used to increase weight of exams or maybe paper/presentation, always to your benefit</a:t>
            </a:r>
            <a:endParaRPr lang="en-US" sz="2800" dirty="0">
              <a:ea typeface="ＭＳ Ｐゴシック" pitchFamily="-111" charset="-128"/>
              <a:cs typeface="ＭＳ Ｐゴシック" pitchFamily="-111" charset="-128"/>
            </a:endParaRPr>
          </a:p>
          <a:p>
            <a:r>
              <a:rPr lang="en-US" sz="2800" dirty="0">
                <a:ea typeface="ＭＳ Ｐゴシック" pitchFamily="-111" charset="-128"/>
                <a:cs typeface="ＭＳ Ｐゴシック" pitchFamily="-111" charset="-128"/>
              </a:rPr>
              <a:t>Total Available: 500 points</a:t>
            </a:r>
          </a:p>
          <a:p>
            <a:r>
              <a:rPr lang="en-US" sz="2800" dirty="0">
                <a:ea typeface="ＭＳ Ｐゴシック" pitchFamily="-111" charset="-128"/>
                <a:cs typeface="ＭＳ Ｐゴシック" pitchFamily="-111" charset="-128"/>
              </a:rPr>
              <a:t>Grading will be  A &gt;= 90%, B+ &gt;= 85%,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B &gt;= 80%, C+ &gt;= 75%, C &gt;= 70%,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D &gt;= 50%, F &lt; 50% (Minuses might be used)</a:t>
            </a:r>
          </a:p>
        </p:txBody>
      </p:sp>
      <p:sp>
        <p:nvSpPr>
          <p:cNvPr id="3994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A82B476-FC9D-484A-AAD7-7BC34C124FC6}" type="slidenum">
              <a:rPr lang="en-US" sz="1400"/>
              <a:pPr algn="r"/>
              <a:t>9</a:t>
            </a:fld>
            <a:endParaRPr lang="en-US" sz="14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4"/>
          <p:cNvSpPr>
            <a:spLocks noGrp="1"/>
          </p:cNvSpPr>
          <p:nvPr>
            <p:ph type="title"/>
          </p:nvPr>
        </p:nvSpPr>
        <p:spPr/>
        <p:txBody>
          <a:bodyPr/>
          <a:lstStyle/>
          <a:p>
            <a:r>
              <a:rPr lang="en-US">
                <a:solidFill>
                  <a:srgbClr val="009900"/>
                </a:solidFill>
                <a:latin typeface="Arial" charset="0"/>
                <a:ea typeface="MS PGothic" charset="0"/>
              </a:rPr>
              <a:t>Using Regular Equations</a:t>
            </a:r>
          </a:p>
        </p:txBody>
      </p:sp>
      <p:sp>
        <p:nvSpPr>
          <p:cNvPr id="8806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2401D8A-3B7A-E149-85B7-677AFB2B073B}" type="datetime1">
              <a:rPr lang="en-US" smtClean="0"/>
              <a:t>4/7/19</a:t>
            </a:fld>
            <a:endParaRPr lang="en-US"/>
          </a:p>
        </p:txBody>
      </p:sp>
      <p:sp>
        <p:nvSpPr>
          <p:cNvPr id="8806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806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8945598-35BB-474E-9481-7E08D607541C}" type="slidenum">
              <a:rPr lang="en-US"/>
              <a:pPr/>
              <a:t>90</a:t>
            </a:fld>
            <a:endParaRPr lang="en-US"/>
          </a:p>
        </p:txBody>
      </p:sp>
      <p:grpSp>
        <p:nvGrpSpPr>
          <p:cNvPr id="88070" name="Group 55"/>
          <p:cNvGrpSpPr>
            <a:grpSpLocks/>
          </p:cNvGrpSpPr>
          <p:nvPr/>
        </p:nvGrpSpPr>
        <p:grpSpPr bwMode="auto">
          <a:xfrm>
            <a:off x="457200" y="1181100"/>
            <a:ext cx="7772400" cy="2198688"/>
            <a:chOff x="609600" y="2514600"/>
            <a:chExt cx="7772400" cy="2198132"/>
          </a:xfrm>
        </p:grpSpPr>
        <p:sp>
          <p:nvSpPr>
            <p:cNvPr id="88072"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3"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4"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5"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8076" name="Rectangle 11"/>
            <p:cNvSpPr>
              <a:spLocks noChangeArrowheads="1"/>
            </p:cNvSpPr>
            <p:nvPr/>
          </p:nvSpPr>
          <p:spPr bwMode="auto">
            <a:xfrm>
              <a:off x="4419600" y="33528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B</a:t>
              </a:r>
            </a:p>
          </p:txBody>
        </p:sp>
        <p:sp>
          <p:nvSpPr>
            <p:cNvPr id="88077" name="Rectangle 12"/>
            <p:cNvSpPr>
              <a:spLocks noChangeArrowheads="1"/>
            </p:cNvSpPr>
            <p:nvPr/>
          </p:nvSpPr>
          <p:spPr bwMode="auto">
            <a:xfrm>
              <a:off x="7696200" y="34290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C</a:t>
              </a:r>
              <a:endParaRPr lang="en-US"/>
            </a:p>
          </p:txBody>
        </p:sp>
        <p:sp>
          <p:nvSpPr>
            <p:cNvPr id="88078" name="Rectangle 13"/>
            <p:cNvSpPr>
              <a:spLocks noChangeArrowheads="1"/>
            </p:cNvSpPr>
            <p:nvPr/>
          </p:nvSpPr>
          <p:spPr bwMode="auto">
            <a:xfrm>
              <a:off x="1447800" y="33528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endParaRPr lang="en-US"/>
            </a:p>
          </p:txBody>
        </p:sp>
        <p:cxnSp>
          <p:nvCxnSpPr>
            <p:cNvPr id="88079" name="Straight Arrow Connector 15"/>
            <p:cNvCxnSpPr>
              <a:cxnSpLocks noChangeShapeType="1"/>
              <a:endCxn id="88072" idx="2"/>
            </p:cNvCxnSpPr>
            <p:nvPr/>
          </p:nvCxnSpPr>
          <p:spPr bwMode="auto">
            <a:xfrm flipV="1">
              <a:off x="609600" y="3543300"/>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80" name="Curved Connector 20"/>
            <p:cNvCxnSpPr>
              <a:cxnSpLocks noChangeShapeType="1"/>
              <a:stCxn id="88072" idx="5"/>
              <a:endCxn id="88073" idx="3"/>
            </p:cNvCxnSpPr>
            <p:nvPr/>
          </p:nvCxnSpPr>
          <p:spPr bwMode="auto">
            <a:xfrm rot="16200000" flipH="1">
              <a:off x="3124200" y="2650097"/>
              <a:ext cx="1588" cy="2379104"/>
            </a:xfrm>
            <a:prstGeom prst="curvedConnector3">
              <a:avLst>
                <a:gd name="adj1" fmla="val 22125384"/>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1" name="Curved Connector 23"/>
            <p:cNvCxnSpPr>
              <a:cxnSpLocks noChangeShapeType="1"/>
              <a:stCxn id="88073" idx="1"/>
              <a:endCxn id="88072" idx="7"/>
            </p:cNvCxnSpPr>
            <p:nvPr/>
          </p:nvCxnSpPr>
          <p:spPr bwMode="auto">
            <a:xfrm rot="16200000" flipV="1">
              <a:off x="3124202" y="2057400"/>
              <a:ext cx="12697" cy="2379104"/>
            </a:xfrm>
            <a:prstGeom prst="curvedConnector3">
              <a:avLst>
                <a:gd name="adj1" fmla="val 2766795"/>
              </a:avLst>
            </a:prstGeom>
            <a:ln>
              <a:headEnd w="lg" len="lg"/>
              <a:tailEnd type="arrow" w="med" len="med"/>
            </a:ln>
            <a:extLst/>
          </p:spPr>
          <p:style>
            <a:lnRef idx="3">
              <a:schemeClr val="dk1"/>
            </a:lnRef>
            <a:fillRef idx="0">
              <a:schemeClr val="dk1"/>
            </a:fillRef>
            <a:effectRef idx="2">
              <a:schemeClr val="dk1"/>
            </a:effectRef>
            <a:fontRef idx="minor">
              <a:schemeClr val="tx1"/>
            </a:fontRef>
          </p:style>
        </p:cxnSp>
        <p:cxnSp>
          <p:nvCxnSpPr>
            <p:cNvPr id="88082" name="Curved Connector 29"/>
            <p:cNvCxnSpPr>
              <a:cxnSpLocks noChangeShapeType="1"/>
              <a:stCxn id="88073" idx="5"/>
              <a:endCxn id="88074" idx="3"/>
            </p:cNvCxnSpPr>
            <p:nvPr/>
          </p:nvCxnSpPr>
          <p:spPr bwMode="auto">
            <a:xfrm rot="16200000" flipH="1">
              <a:off x="6210300" y="2535797"/>
              <a:ext cx="76200" cy="2683904"/>
            </a:xfrm>
            <a:prstGeom prst="curvedConnector3">
              <a:avLst>
                <a:gd name="adj1" fmla="val 561093"/>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3" name="Curved Connector 31"/>
            <p:cNvCxnSpPr>
              <a:cxnSpLocks noChangeShapeType="1"/>
              <a:stCxn id="88074" idx="1"/>
              <a:endCxn id="88073" idx="7"/>
            </p:cNvCxnSpPr>
            <p:nvPr/>
          </p:nvCxnSpPr>
          <p:spPr bwMode="auto">
            <a:xfrm rot="16200000" flipV="1">
              <a:off x="6210300" y="1943099"/>
              <a:ext cx="76200" cy="2683904"/>
            </a:xfrm>
            <a:prstGeom prst="curvedConnector3">
              <a:avLst>
                <a:gd name="adj1" fmla="val 561093"/>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4" name="Shape 45"/>
            <p:cNvCxnSpPr>
              <a:cxnSpLocks noChangeShapeType="1"/>
              <a:stCxn id="88074" idx="0"/>
              <a:endCxn id="88074" idx="6"/>
            </p:cNvCxnSpPr>
            <p:nvPr/>
          </p:nvCxnSpPr>
          <p:spPr bwMode="auto">
            <a:xfrm rot="16200000" flipH="1">
              <a:off x="7886700" y="3200400"/>
              <a:ext cx="419100" cy="419100"/>
            </a:xfrm>
            <a:prstGeom prst="curvedConnector4">
              <a:avLst>
                <a:gd name="adj1" fmla="val -54546"/>
                <a:gd name="adj2" fmla="val 154546"/>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5"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ln>
              <a:headEnd/>
              <a:tailEnd type="arrow" w="med" len="med"/>
            </a:ln>
            <a:extLst/>
          </p:spPr>
          <p:style>
            <a:lnRef idx="3">
              <a:schemeClr val="dk1"/>
            </a:lnRef>
            <a:fillRef idx="0">
              <a:schemeClr val="dk1"/>
            </a:fillRef>
            <a:effectRef idx="2">
              <a:schemeClr val="dk1"/>
            </a:effectRef>
            <a:fontRef idx="minor">
              <a:schemeClr val="tx1"/>
            </a:fontRef>
          </p:style>
        </p:cxnSp>
        <p:sp>
          <p:nvSpPr>
            <p:cNvPr id="88086"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8087"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8088"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8089"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8090"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8091"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8071" name="TextBox 26"/>
          <p:cNvSpPr txBox="1">
            <a:spLocks noChangeArrowheads="1"/>
          </p:cNvSpPr>
          <p:nvPr/>
        </p:nvSpPr>
        <p:spPr bwMode="auto">
          <a:xfrm>
            <a:off x="533400" y="3657600"/>
            <a:ext cx="8153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A = </a:t>
            </a:r>
            <a:r>
              <a:rPr lang="en-US">
                <a:sym typeface="Symbol" charset="0"/>
              </a:rPr>
              <a:t> + B0</a:t>
            </a:r>
          </a:p>
          <a:p>
            <a:r>
              <a:rPr lang="en-US">
                <a:sym typeface="Symbol" charset="0"/>
              </a:rPr>
              <a:t>B = A0 + C1 + B1</a:t>
            </a:r>
          </a:p>
          <a:p>
            <a:r>
              <a:rPr lang="en-US">
                <a:sym typeface="Symbol" charset="0"/>
              </a:rPr>
              <a:t>C = B(0+1) + C1; C = B(0+1)1*</a:t>
            </a:r>
          </a:p>
          <a:p>
            <a:r>
              <a:rPr lang="en-US">
                <a:sym typeface="Symbol" charset="0"/>
              </a:rPr>
              <a:t>B = 0 + B00 + B(0+1)1</a:t>
            </a:r>
            <a:r>
              <a:rPr lang="en-US" baseline="30000">
                <a:sym typeface="Symbol" charset="0"/>
              </a:rPr>
              <a:t>+</a:t>
            </a:r>
            <a:r>
              <a:rPr lang="en-US">
                <a:sym typeface="Symbol" charset="0"/>
              </a:rPr>
              <a:t> + B1</a:t>
            </a:r>
          </a:p>
          <a:p>
            <a:r>
              <a:rPr lang="en-US">
                <a:sym typeface="Symbol" charset="0"/>
              </a:rPr>
              <a:t>B = 0 + B (00+(0+1) 1</a:t>
            </a:r>
            <a:r>
              <a:rPr lang="en-US" baseline="30000">
                <a:sym typeface="Symbol" charset="0"/>
              </a:rPr>
              <a:t>+</a:t>
            </a:r>
            <a:r>
              <a:rPr lang="en-US">
                <a:sym typeface="Symbol" charset="0"/>
              </a:rPr>
              <a:t> + 1); B = 0(00 +(0+1)1</a:t>
            </a:r>
            <a:r>
              <a:rPr lang="en-US" baseline="30000">
                <a:sym typeface="Symbol" charset="0"/>
              </a:rPr>
              <a:t>+</a:t>
            </a:r>
            <a:r>
              <a:rPr lang="en-US">
                <a:sym typeface="Symbol" charset="0"/>
              </a:rPr>
              <a:t> + 1)*</a:t>
            </a:r>
          </a:p>
          <a:p>
            <a:endParaRPr lang="en-US">
              <a:sym typeface="Symbol" charset="0"/>
            </a:endParaRPr>
          </a:p>
          <a:p>
            <a:r>
              <a:rPr lang="en-US">
                <a:sym typeface="Symbol" charset="0"/>
              </a:rPr>
              <a:t>This is same form as with state ripping. It won’t always be so.</a:t>
            </a:r>
            <a:endParaRPr lang="en-US"/>
          </a:p>
        </p:txBody>
      </p:sp>
    </p:spTree>
    <p:extLst>
      <p:ext uri="{BB962C8B-B14F-4D97-AF65-F5344CB8AC3E}">
        <p14:creationId xmlns:p14="http://schemas.microsoft.com/office/powerpoint/2010/main" val="42108060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dirty="0">
                <a:solidFill>
                  <a:srgbClr val="CC3300"/>
                </a:solidFill>
                <a:latin typeface="Arial" charset="0"/>
                <a:ea typeface="MS PGothic" charset="0"/>
              </a:rPr>
              <a:t>Practice NFAs</a:t>
            </a:r>
          </a:p>
        </p:txBody>
      </p:sp>
      <p:sp>
        <p:nvSpPr>
          <p:cNvPr id="90115" name="Content Placeholder 2"/>
          <p:cNvSpPr>
            <a:spLocks noGrp="1"/>
          </p:cNvSpPr>
          <p:nvPr>
            <p:ph idx="1"/>
          </p:nvPr>
        </p:nvSpPr>
        <p:spPr/>
        <p:txBody>
          <a:bodyPr/>
          <a:lstStyle/>
          <a:p>
            <a:r>
              <a:rPr lang="en-US">
                <a:latin typeface="Arial" charset="0"/>
                <a:ea typeface="MS PGothic" charset="0"/>
              </a:rPr>
              <a:t>Write NFAs for each of the following</a:t>
            </a:r>
          </a:p>
          <a:p>
            <a:pPr marL="971550" lvl="1" indent="-514350"/>
            <a:r>
              <a:rPr lang="en-US">
                <a:latin typeface="Arial" charset="0"/>
                <a:ea typeface="MS PGothic" charset="0"/>
              </a:rPr>
              <a:t>( 111 + 000 )</a:t>
            </a:r>
            <a:r>
              <a:rPr lang="en-US" baseline="30000">
                <a:latin typeface="Arial" charset="0"/>
                <a:ea typeface="MS PGothic" charset="0"/>
              </a:rPr>
              <a:t>+</a:t>
            </a:r>
          </a:p>
          <a:p>
            <a:pPr marL="971550" lvl="1" indent="-514350"/>
            <a:r>
              <a:rPr lang="en-US">
                <a:latin typeface="Arial" charset="0"/>
                <a:ea typeface="MS PGothic" charset="0"/>
              </a:rPr>
              <a:t>(0+1)* 101 (0+1)</a:t>
            </a:r>
            <a:r>
              <a:rPr lang="en-US" baseline="30000">
                <a:latin typeface="Arial" charset="0"/>
                <a:ea typeface="MS PGothic" charset="0"/>
              </a:rPr>
              <a:t>+</a:t>
            </a:r>
            <a:endParaRPr lang="en-US" baseline="30000">
              <a:latin typeface="Arial" charset="0"/>
              <a:ea typeface="MS PGothic" charset="0"/>
              <a:sym typeface="Symbol" charset="0"/>
            </a:endParaRPr>
          </a:p>
          <a:p>
            <a:pPr marL="971550" lvl="1" indent="-514350"/>
            <a:r>
              <a:rPr lang="en-US">
                <a:latin typeface="Arial" charset="0"/>
                <a:ea typeface="MS PGothic" charset="0"/>
                <a:sym typeface="Symbol" charset="0"/>
              </a:rPr>
              <a:t>(1 (0+1)* 0) + (0 (0+1)* 1)</a:t>
            </a:r>
          </a:p>
          <a:p>
            <a:pPr marL="571500" indent="-514350"/>
            <a:r>
              <a:rPr lang="en-US">
                <a:latin typeface="Arial" charset="0"/>
                <a:ea typeface="MS PGothic" charset="0"/>
              </a:rPr>
              <a:t>Convert each NFA you just created to an equivalent DFA.</a:t>
            </a:r>
            <a:endParaRPr lang="en-US">
              <a:latin typeface="Arial" charset="0"/>
              <a:ea typeface="MS PGothic" charset="0"/>
              <a:sym typeface="Symbol" charset="0"/>
            </a:endParaRPr>
          </a:p>
        </p:txBody>
      </p:sp>
      <p:sp>
        <p:nvSpPr>
          <p:cNvPr id="901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37FE21-3FEB-1341-8679-011D0E4C377B}" type="datetime1">
              <a:rPr lang="en-US" smtClean="0"/>
              <a:t>4/7/19</a:t>
            </a:fld>
            <a:endParaRPr lang="en-US"/>
          </a:p>
        </p:txBody>
      </p:sp>
      <p:sp>
        <p:nvSpPr>
          <p:cNvPr id="901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D658EFF-FF29-5C47-A1F7-D3BCF97A91FB}" type="slidenum">
              <a:rPr lang="en-US"/>
              <a:pPr/>
              <a:t>91</a:t>
            </a:fld>
            <a:endParaRPr lang="en-US"/>
          </a:p>
        </p:txBody>
      </p:sp>
      <p:sp>
        <p:nvSpPr>
          <p:cNvPr id="7" name="Footer Placeholder 4">
            <a:extLst>
              <a:ext uri="{FF2B5EF4-FFF2-40B4-BE49-F238E27FC236}">
                <a16:creationId xmlns:a16="http://schemas.microsoft.com/office/drawing/2014/main" id="{8493635F-DAE5-CC45-BF85-B9AD0936FB9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1802898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solidFill>
                  <a:srgbClr val="CC3300"/>
                </a:solidFill>
                <a:latin typeface="Arial" charset="0"/>
                <a:ea typeface="MS PGothic" charset="0"/>
              </a:rPr>
              <a:t>DFAs to REs</a:t>
            </a:r>
          </a:p>
        </p:txBody>
      </p:sp>
      <p:sp>
        <p:nvSpPr>
          <p:cNvPr id="92163" name="Content Placeholder 2"/>
          <p:cNvSpPr>
            <a:spLocks noGrp="1"/>
          </p:cNvSpPr>
          <p:nvPr>
            <p:ph idx="1"/>
          </p:nvPr>
        </p:nvSpPr>
        <p:spPr/>
        <p:txBody>
          <a:bodyPr/>
          <a:lstStyle/>
          <a:p>
            <a:r>
              <a:rPr lang="en-US" dirty="0">
                <a:latin typeface="Arial" charset="0"/>
                <a:ea typeface="MS PGothic" charset="0"/>
              </a:rPr>
              <a:t>For each of the DFAs you created for the previous page, use ripping of states and then regular equations to compute the associated regular expression. Note: You obviously ought to get expressions that are equivalent to the initial expressions.</a:t>
            </a:r>
            <a:endParaRPr lang="en-US" dirty="0">
              <a:latin typeface="Arial" charset="0"/>
              <a:ea typeface="MS PGothic" charset="0"/>
              <a:sym typeface="Symbol" charset="0"/>
            </a:endParaRPr>
          </a:p>
        </p:txBody>
      </p:sp>
      <p:sp>
        <p:nvSpPr>
          <p:cNvPr id="921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9786FC7-D0D4-E842-AC74-7986C5470CBC}" type="datetime1">
              <a:rPr lang="en-US" smtClean="0"/>
              <a:t>4/7/19</a:t>
            </a:fld>
            <a:endParaRPr lang="en-US"/>
          </a:p>
        </p:txBody>
      </p:sp>
      <p:sp>
        <p:nvSpPr>
          <p:cNvPr id="921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FFB9EC-ED59-C14F-84D1-6FDDBA5B9848}" type="slidenum">
              <a:rPr lang="en-US"/>
              <a:pPr/>
              <a:t>92</a:t>
            </a:fld>
            <a:endParaRPr lang="en-US"/>
          </a:p>
        </p:txBody>
      </p:sp>
      <p:sp>
        <p:nvSpPr>
          <p:cNvPr id="7" name="Footer Placeholder 4">
            <a:extLst>
              <a:ext uri="{FF2B5EF4-FFF2-40B4-BE49-F238E27FC236}">
                <a16:creationId xmlns:a16="http://schemas.microsoft.com/office/drawing/2014/main" id="{A3C7A20F-BCD2-E84A-ACDC-1279082BF25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1993122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State Minimization</a:t>
            </a:r>
          </a:p>
        </p:txBody>
      </p:sp>
      <p:sp>
        <p:nvSpPr>
          <p:cNvPr id="3" name="Content Placeholder 2"/>
          <p:cNvSpPr>
            <a:spLocks noGrp="1"/>
          </p:cNvSpPr>
          <p:nvPr>
            <p:ph idx="1"/>
          </p:nvPr>
        </p:nvSpPr>
        <p:spPr/>
        <p:txBody>
          <a:bodyPr/>
          <a:lstStyle/>
          <a:p>
            <a:r>
              <a:rPr lang="en-US" sz="2000" dirty="0"/>
              <a:t>Text makes it an assignment on Page 299 in </a:t>
            </a:r>
            <a:r>
              <a:rPr lang="en-US" sz="2000" dirty="0" err="1"/>
              <a:t>Sipser</a:t>
            </a:r>
            <a:r>
              <a:rPr lang="en-US" sz="2000" dirty="0"/>
              <a:t> Edition 2.</a:t>
            </a:r>
          </a:p>
          <a:p>
            <a:r>
              <a:rPr lang="en-US" sz="2000" dirty="0"/>
              <a:t>This is too important to defer, IMHO.</a:t>
            </a:r>
          </a:p>
          <a:p>
            <a:r>
              <a:rPr lang="en-US" sz="2000" dirty="0"/>
              <a:t>First step is to remove any state that is unreachable from the start state; a depth first search rooted at start state will identify all reachable states</a:t>
            </a:r>
          </a:p>
          <a:p>
            <a:r>
              <a:rPr lang="en-US" sz="2000" dirty="0"/>
              <a:t>One seeks to merge compatible states – states q and s are compatible if, for all strings x, </a:t>
            </a:r>
            <a:r>
              <a:rPr lang="en-US" sz="2000" dirty="0">
                <a:latin typeface="Arial" charset="0"/>
                <a:ea typeface="MS PGothic" charset="0"/>
              </a:rPr>
              <a:t>δ*(</a:t>
            </a:r>
            <a:r>
              <a:rPr lang="en-US" sz="2000" dirty="0" err="1">
                <a:latin typeface="Arial" charset="0"/>
                <a:ea typeface="MS PGothic" charset="0"/>
              </a:rPr>
              <a:t>q,x</a:t>
            </a:r>
            <a:r>
              <a:rPr lang="en-US" sz="2000" dirty="0">
                <a:latin typeface="Arial" charset="0"/>
                <a:ea typeface="MS PGothic" charset="0"/>
              </a:rPr>
              <a:t>) and δ*(</a:t>
            </a:r>
            <a:r>
              <a:rPr lang="en-US" sz="2000" dirty="0" err="1">
                <a:latin typeface="Arial" charset="0"/>
                <a:ea typeface="MS PGothic" charset="0"/>
              </a:rPr>
              <a:t>s,x</a:t>
            </a:r>
            <a:r>
              <a:rPr lang="en-US" sz="2000" dirty="0">
                <a:latin typeface="Arial" charset="0"/>
                <a:ea typeface="MS PGothic" charset="0"/>
              </a:rPr>
              <a:t>) are either both an accepting or both rejecting states</a:t>
            </a:r>
          </a:p>
          <a:p>
            <a:r>
              <a:rPr lang="en-US" sz="2000" dirty="0"/>
              <a:t>One approach is to discover incompatible states – states q and s are incompatible if there exists a string x such that one of </a:t>
            </a:r>
            <a:r>
              <a:rPr lang="en-US" sz="2000" dirty="0">
                <a:latin typeface="Arial" charset="0"/>
                <a:ea typeface="MS PGothic" charset="0"/>
              </a:rPr>
              <a:t>δ*(</a:t>
            </a:r>
            <a:r>
              <a:rPr lang="en-US" sz="2000" dirty="0" err="1">
                <a:latin typeface="Arial" charset="0"/>
                <a:ea typeface="MS PGothic" charset="0"/>
              </a:rPr>
              <a:t>q,x</a:t>
            </a:r>
            <a:r>
              <a:rPr lang="en-US" sz="2000" dirty="0">
                <a:latin typeface="Arial" charset="0"/>
                <a:ea typeface="MS PGothic" charset="0"/>
              </a:rPr>
              <a:t>) and δ*(</a:t>
            </a:r>
            <a:r>
              <a:rPr lang="en-US" sz="2000" dirty="0" err="1">
                <a:latin typeface="Arial" charset="0"/>
                <a:ea typeface="MS PGothic" charset="0"/>
              </a:rPr>
              <a:t>s,x</a:t>
            </a:r>
            <a:r>
              <a:rPr lang="en-US" sz="2000" dirty="0">
                <a:latin typeface="Arial" charset="0"/>
                <a:ea typeface="MS PGothic" charset="0"/>
              </a:rPr>
              <a:t>) is an accepting state and the other is not</a:t>
            </a:r>
          </a:p>
          <a:p>
            <a:r>
              <a:rPr lang="en-US" sz="2000" dirty="0"/>
              <a:t>There are many ways to approach this but my favorite is to do incompatible states via an n by n lower triangular matrix</a:t>
            </a:r>
            <a:endParaRPr lang="en-US" sz="2800" dirty="0"/>
          </a:p>
        </p:txBody>
      </p:sp>
      <p:sp>
        <p:nvSpPr>
          <p:cNvPr id="4" name="Date Placeholder 3"/>
          <p:cNvSpPr>
            <a:spLocks noGrp="1"/>
          </p:cNvSpPr>
          <p:nvPr>
            <p:ph type="dt" sz="half" idx="10"/>
          </p:nvPr>
        </p:nvSpPr>
        <p:spPr/>
        <p:txBody>
          <a:bodyPr/>
          <a:lstStyle/>
          <a:p>
            <a:fld id="{A8903F13-9EDE-834B-9AE1-8882D354ADCE}"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93</a:t>
            </a:fld>
            <a:endParaRPr lang="en-US"/>
          </a:p>
        </p:txBody>
      </p:sp>
      <p:sp>
        <p:nvSpPr>
          <p:cNvPr id="7" name="Footer Placeholder 4">
            <a:extLst>
              <a:ext uri="{FF2B5EF4-FFF2-40B4-BE49-F238E27FC236}">
                <a16:creationId xmlns:a16="http://schemas.microsoft.com/office/drawing/2014/main" id="{C167927E-8EE1-3A48-8555-BC0E721F778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484151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rgbClr val="0000FF"/>
                </a:solidFill>
              </a:rPr>
              <a:t>Sample Minimization</a:t>
            </a:r>
          </a:p>
        </p:txBody>
      </p:sp>
      <p:sp>
        <p:nvSpPr>
          <p:cNvPr id="13" name="Content Placeholder 12"/>
          <p:cNvSpPr>
            <a:spLocks noGrp="1"/>
          </p:cNvSpPr>
          <p:nvPr>
            <p:ph sz="half" idx="1"/>
          </p:nvPr>
        </p:nvSpPr>
        <p:spPr>
          <a:xfrm>
            <a:off x="457200" y="1600201"/>
            <a:ext cx="2895600" cy="4495800"/>
          </a:xfrm>
        </p:spPr>
        <p:txBody>
          <a:bodyPr/>
          <a:lstStyle/>
          <a:p>
            <a:r>
              <a:rPr lang="en-US" sz="1600"/>
              <a:t>This uses a transition table</a:t>
            </a:r>
          </a:p>
          <a:p>
            <a:r>
              <a:rPr lang="en-US" sz="1600"/>
              <a:t>Just an X denotes</a:t>
            </a:r>
            <a:br>
              <a:rPr lang="en-US" sz="1600"/>
            </a:br>
            <a:r>
              <a:rPr lang="en-US" sz="1600"/>
              <a:t>Immediately incompatible</a:t>
            </a:r>
          </a:p>
          <a:p>
            <a:r>
              <a:rPr lang="en-US" sz="1600"/>
              <a:t>Pairs are dependencies for compatibility</a:t>
            </a:r>
          </a:p>
          <a:p>
            <a:r>
              <a:rPr lang="en-US" sz="1600"/>
              <a:t>If a dependent is incompatible, so are pairs that depend on it</a:t>
            </a:r>
          </a:p>
          <a:p>
            <a:r>
              <a:rPr lang="en-US" sz="1600"/>
              <a:t>When done, any not x--</a:t>
            </a:r>
            <a:r>
              <a:rPr lang="en-US" sz="1600" err="1"/>
              <a:t>ed</a:t>
            </a:r>
            <a:r>
              <a:rPr lang="en-US" sz="1600"/>
              <a:t> out are compatible</a:t>
            </a:r>
          </a:p>
          <a:p>
            <a:r>
              <a:rPr lang="en-US" sz="1600"/>
              <a:t>Here, new states are &lt;1,3&gt;, &lt;2,4,5&gt;, &lt;6&gt;; &lt;1,3&gt; is start and not accept; others are accept</a:t>
            </a:r>
          </a:p>
          <a:p>
            <a:r>
              <a:rPr lang="en-US" sz="1600"/>
              <a:t>Write new diagram</a:t>
            </a:r>
          </a:p>
        </p:txBody>
      </p:sp>
      <p:sp>
        <p:nvSpPr>
          <p:cNvPr id="4" name="Date Placeholder 3"/>
          <p:cNvSpPr>
            <a:spLocks noGrp="1"/>
          </p:cNvSpPr>
          <p:nvPr>
            <p:ph type="dt" sz="half" idx="10"/>
          </p:nvPr>
        </p:nvSpPr>
        <p:spPr/>
        <p:txBody>
          <a:bodyPr/>
          <a:lstStyle/>
          <a:p>
            <a:fld id="{1475D655-61EE-DF4B-818B-2AF5D198D227}"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94</a:t>
            </a:fld>
            <a:endParaRPr lang="en-US"/>
          </a:p>
        </p:txBody>
      </p:sp>
      <p:pic>
        <p:nvPicPr>
          <p:cNvPr id="15" name="Picture 14"/>
          <p:cNvPicPr>
            <a:picLocks noChangeAspect="1"/>
          </p:cNvPicPr>
          <p:nvPr/>
        </p:nvPicPr>
        <p:blipFill>
          <a:blip r:embed="rId2"/>
          <a:stretch>
            <a:fillRect/>
          </a:stretch>
        </p:blipFill>
        <p:spPr>
          <a:xfrm>
            <a:off x="3352800" y="1411287"/>
            <a:ext cx="5791200" cy="4725037"/>
          </a:xfrm>
          <a:prstGeom prst="rect">
            <a:avLst/>
          </a:prstGeom>
        </p:spPr>
      </p:pic>
      <p:pic>
        <p:nvPicPr>
          <p:cNvPr id="2" name="Picture 1"/>
          <p:cNvPicPr>
            <a:picLocks noChangeAspect="1"/>
          </p:cNvPicPr>
          <p:nvPr/>
        </p:nvPicPr>
        <p:blipFill>
          <a:blip r:embed="rId3"/>
          <a:stretch>
            <a:fillRect/>
          </a:stretch>
        </p:blipFill>
        <p:spPr>
          <a:xfrm>
            <a:off x="6705600" y="3338831"/>
            <a:ext cx="304800" cy="292100"/>
          </a:xfrm>
          <a:prstGeom prst="rect">
            <a:avLst/>
          </a:prstGeom>
        </p:spPr>
      </p:pic>
      <p:sp>
        <p:nvSpPr>
          <p:cNvPr id="9" name="Footer Placeholder 4">
            <a:extLst>
              <a:ext uri="{FF2B5EF4-FFF2-40B4-BE49-F238E27FC236}">
                <a16:creationId xmlns:a16="http://schemas.microsoft.com/office/drawing/2014/main" id="{4E7B5997-6342-184A-91DE-F90898F4A45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2434069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Reversal of Regular Sets</a:t>
            </a:r>
          </a:p>
        </p:txBody>
      </p:sp>
      <p:sp>
        <p:nvSpPr>
          <p:cNvPr id="74755" name="Rectangle 3"/>
          <p:cNvSpPr>
            <a:spLocks noGrp="1" noChangeArrowheads="1"/>
          </p:cNvSpPr>
          <p:nvPr>
            <p:ph idx="1"/>
          </p:nvPr>
        </p:nvSpPr>
        <p:spPr/>
        <p:txBody>
          <a:bodyPr/>
          <a:lstStyle/>
          <a:p>
            <a:r>
              <a:rPr lang="en-US" sz="2200">
                <a:latin typeface="Arial" charset="0"/>
                <a:ea typeface="MS PGothic" charset="0"/>
              </a:rPr>
              <a:t>It is easier to do this with regular sets than with DFAs</a:t>
            </a:r>
          </a:p>
          <a:p>
            <a:r>
              <a:rPr lang="en-US" sz="2200">
                <a:latin typeface="Arial" charset="0"/>
                <a:ea typeface="MS PGothic" charset="0"/>
              </a:rPr>
              <a:t>Let E be some arbitrary expression; E</a:t>
            </a:r>
            <a:r>
              <a:rPr lang="en-US" sz="2200" baseline="30000">
                <a:latin typeface="Arial" charset="0"/>
                <a:ea typeface="MS PGothic" charset="0"/>
              </a:rPr>
              <a:t>R</a:t>
            </a:r>
            <a:r>
              <a:rPr lang="en-US" sz="2200">
                <a:latin typeface="Arial" charset="0"/>
                <a:ea typeface="MS PGothic" charset="0"/>
              </a:rPr>
              <a:t> is formed by</a:t>
            </a:r>
          </a:p>
          <a:p>
            <a:pPr lvl="1"/>
            <a:r>
              <a:rPr lang="en-US" sz="2200">
                <a:latin typeface="Arial" charset="0"/>
                <a:ea typeface="MS PGothic" charset="0"/>
              </a:rPr>
              <a:t>Primitives: 	</a:t>
            </a:r>
            <a:r>
              <a:rPr lang="en-US" sz="2200">
                <a:ea typeface="ＭＳ Ｐゴシック" pitchFamily="-111" charset="-128"/>
                <a:cs typeface="ＭＳ Ｐゴシック" pitchFamily="-111" charset="-128"/>
              </a:rPr>
              <a:t> Ø</a:t>
            </a:r>
            <a:r>
              <a:rPr lang="en-US" sz="2200" baseline="30000">
                <a:latin typeface="Arial" charset="0"/>
                <a:ea typeface="MS PGothic" charset="0"/>
              </a:rPr>
              <a:t>R</a:t>
            </a:r>
            <a:r>
              <a:rPr lang="en-US" sz="2200">
                <a:latin typeface="Arial" charset="0"/>
                <a:ea typeface="MS PGothic" charset="0"/>
              </a:rPr>
              <a:t>=</a:t>
            </a:r>
            <a:r>
              <a:rPr lang="en-US" sz="2200" err="1">
                <a:ea typeface="ＭＳ Ｐゴシック" pitchFamily="-111" charset="-128"/>
                <a:cs typeface="ＭＳ Ｐゴシック" pitchFamily="-111" charset="-128"/>
              </a:rPr>
              <a:t>Ø</a:t>
            </a:r>
            <a:r>
              <a:rPr lang="en-US" sz="2200">
                <a:ea typeface="ＭＳ Ｐゴシック" pitchFamily="-111" charset="-128"/>
                <a:cs typeface="ＭＳ Ｐゴシック" pitchFamily="-111" charset="-128"/>
              </a:rPr>
              <a:t> </a:t>
            </a:r>
            <a:r>
              <a:rPr lang="en-US" sz="2200">
                <a:latin typeface="Arial" charset="0"/>
                <a:ea typeface="MS PGothic" charset="0"/>
              </a:rPr>
              <a:t>	</a:t>
            </a:r>
            <a:r>
              <a:rPr lang="en-US" sz="2200" err="1">
                <a:latin typeface="Arial" charset="0"/>
                <a:ea typeface="MS PGothic" charset="0"/>
              </a:rPr>
              <a:t>λ</a:t>
            </a:r>
            <a:r>
              <a:rPr lang="en-US" sz="2200" baseline="30000" err="1">
                <a:latin typeface="Arial" charset="0"/>
                <a:ea typeface="MS PGothic" charset="0"/>
              </a:rPr>
              <a:t>R</a:t>
            </a:r>
            <a:r>
              <a:rPr lang="en-US" sz="2200">
                <a:latin typeface="Arial" charset="0"/>
                <a:ea typeface="MS PGothic" charset="0"/>
              </a:rPr>
              <a:t>=</a:t>
            </a:r>
            <a:r>
              <a:rPr lang="en-US" sz="2200" err="1">
                <a:latin typeface="Arial" charset="0"/>
                <a:ea typeface="MS PGothic" charset="0"/>
              </a:rPr>
              <a:t>λ</a:t>
            </a:r>
            <a:r>
              <a:rPr lang="en-US" sz="2200">
                <a:latin typeface="Arial" charset="0"/>
                <a:ea typeface="MS PGothic" charset="0"/>
              </a:rPr>
              <a:t> 	</a:t>
            </a:r>
            <a:r>
              <a:rPr lang="en-US" sz="2200" err="1">
                <a:latin typeface="Arial" charset="0"/>
                <a:ea typeface="MS PGothic" charset="0"/>
              </a:rPr>
              <a:t>a</a:t>
            </a:r>
            <a:r>
              <a:rPr lang="en-US" sz="2200" baseline="30000" err="1">
                <a:latin typeface="Arial" charset="0"/>
                <a:ea typeface="MS PGothic" charset="0"/>
              </a:rPr>
              <a:t>R</a:t>
            </a:r>
            <a:r>
              <a:rPr lang="en-US" sz="2200">
                <a:latin typeface="Arial" charset="0"/>
                <a:ea typeface="MS PGothic" charset="0"/>
              </a:rPr>
              <a:t>=a		</a:t>
            </a:r>
          </a:p>
          <a:p>
            <a:pPr lvl="1"/>
            <a:r>
              <a:rPr lang="en-US" sz="2200">
                <a:latin typeface="Arial" charset="0"/>
                <a:ea typeface="MS PGothic" charset="0"/>
              </a:rPr>
              <a:t>Closure:</a:t>
            </a:r>
          </a:p>
          <a:p>
            <a:pPr lvl="2"/>
            <a:r>
              <a:rPr lang="en-US" sz="2200">
                <a:latin typeface="Arial" charset="0"/>
                <a:ea typeface="MS PGothic" charset="0"/>
              </a:rPr>
              <a:t>(A ・ B)</a:t>
            </a:r>
            <a:r>
              <a:rPr lang="en-US" sz="2200" baseline="30000">
                <a:latin typeface="Arial" charset="0"/>
                <a:ea typeface="MS PGothic" charset="0"/>
              </a:rPr>
              <a:t>R</a:t>
            </a:r>
            <a:r>
              <a:rPr lang="en-US" sz="2200">
                <a:latin typeface="Arial" charset="0"/>
                <a:ea typeface="MS PGothic" charset="0"/>
              </a:rPr>
              <a:t> = (B</a:t>
            </a:r>
            <a:r>
              <a:rPr lang="en-US" sz="2200" baseline="30000">
                <a:latin typeface="Arial" charset="0"/>
                <a:ea typeface="MS PGothic" charset="0"/>
              </a:rPr>
              <a:t>R</a:t>
            </a:r>
            <a:r>
              <a:rPr lang="en-US" sz="2200">
                <a:latin typeface="Arial" charset="0"/>
                <a:ea typeface="MS PGothic" charset="0"/>
              </a:rPr>
              <a:t> ・ A</a:t>
            </a:r>
            <a:r>
              <a:rPr lang="en-US" sz="2200" baseline="30000">
                <a:latin typeface="Arial" charset="0"/>
                <a:ea typeface="MS PGothic" charset="0"/>
              </a:rPr>
              <a:t>R</a:t>
            </a:r>
            <a:r>
              <a:rPr lang="en-US" sz="2200">
                <a:latin typeface="Arial" charset="0"/>
                <a:ea typeface="MS PGothic" charset="0"/>
              </a:rPr>
              <a:t>)</a:t>
            </a:r>
          </a:p>
          <a:p>
            <a:pPr lvl="2"/>
            <a:r>
              <a:rPr lang="en-US" sz="2200">
                <a:latin typeface="Arial" charset="0"/>
                <a:ea typeface="MS PGothic" charset="0"/>
              </a:rPr>
              <a:t>(A + B)</a:t>
            </a:r>
            <a:r>
              <a:rPr lang="en-US" sz="2200" baseline="30000">
                <a:latin typeface="Arial" charset="0"/>
                <a:ea typeface="MS PGothic" charset="0"/>
              </a:rPr>
              <a:t>R</a:t>
            </a:r>
            <a:r>
              <a:rPr lang="en-US" sz="2200">
                <a:latin typeface="Arial" charset="0"/>
                <a:ea typeface="MS PGothic" charset="0"/>
              </a:rPr>
              <a:t> = (A</a:t>
            </a:r>
            <a:r>
              <a:rPr lang="en-US" sz="2200" baseline="30000">
                <a:latin typeface="Arial" charset="0"/>
                <a:ea typeface="MS PGothic" charset="0"/>
              </a:rPr>
              <a:t>R</a:t>
            </a:r>
            <a:r>
              <a:rPr lang="en-US" sz="2200">
                <a:latin typeface="Arial" charset="0"/>
                <a:ea typeface="MS PGothic" charset="0"/>
              </a:rPr>
              <a:t> + B</a:t>
            </a:r>
            <a:r>
              <a:rPr lang="en-US" sz="2200" baseline="30000">
                <a:latin typeface="Arial" charset="0"/>
                <a:ea typeface="MS PGothic" charset="0"/>
              </a:rPr>
              <a:t>R</a:t>
            </a:r>
            <a:r>
              <a:rPr lang="en-US" sz="2200">
                <a:latin typeface="Arial" charset="0"/>
                <a:ea typeface="MS PGothic" charset="0"/>
              </a:rPr>
              <a:t>) 	</a:t>
            </a:r>
          </a:p>
          <a:p>
            <a:pPr lvl="2"/>
            <a:r>
              <a:rPr lang="en-US" sz="2200">
                <a:latin typeface="Arial" charset="0"/>
                <a:ea typeface="MS PGothic" charset="0"/>
              </a:rPr>
              <a:t>(A*)</a:t>
            </a:r>
            <a:r>
              <a:rPr lang="en-US" sz="2200" baseline="30000">
                <a:latin typeface="Arial" charset="0"/>
                <a:ea typeface="MS PGothic" charset="0"/>
              </a:rPr>
              <a:t>R</a:t>
            </a:r>
            <a:r>
              <a:rPr lang="en-US" sz="2200">
                <a:latin typeface="Arial" charset="0"/>
                <a:ea typeface="MS PGothic" charset="0"/>
              </a:rPr>
              <a:t> = (A</a:t>
            </a:r>
            <a:r>
              <a:rPr lang="en-US" sz="2200" baseline="30000">
                <a:latin typeface="Arial" charset="0"/>
                <a:ea typeface="MS PGothic" charset="0"/>
              </a:rPr>
              <a:t>R</a:t>
            </a:r>
            <a:r>
              <a:rPr lang="en-US" sz="2200">
                <a:latin typeface="Arial" charset="0"/>
                <a:ea typeface="MS PGothic" charset="0"/>
              </a:rPr>
              <a:t>*)</a:t>
            </a:r>
          </a:p>
          <a:p>
            <a:r>
              <a:rPr lang="en-US" sz="2200">
                <a:latin typeface="Arial" charset="0"/>
                <a:ea typeface="MS PGothic" charset="0"/>
              </a:rPr>
              <a:t>Challenge: How would you do this with FSA models?</a:t>
            </a:r>
          </a:p>
          <a:p>
            <a:pPr lvl="1"/>
            <a:r>
              <a:rPr lang="en-US" sz="2200">
                <a:latin typeface="Arial" charset="0"/>
                <a:ea typeface="MS PGothic" charset="0"/>
              </a:rPr>
              <a:t>Start with DFA; change all final to start states; change start to a final state; and reverse edges</a:t>
            </a:r>
          </a:p>
          <a:p>
            <a:pPr lvl="1"/>
            <a:r>
              <a:rPr lang="en-US" sz="2200">
                <a:latin typeface="Arial" charset="0"/>
                <a:ea typeface="MS PGothic" charset="0"/>
              </a:rPr>
              <a:t>Note that this creates multiple start states; can create a new start state with </a:t>
            </a:r>
            <a:r>
              <a:rPr lang="en-US" sz="2200">
                <a:latin typeface="Symbol" charset="2"/>
                <a:ea typeface="Symbol" charset="2"/>
                <a:cs typeface="Symbol" charset="2"/>
              </a:rPr>
              <a:t>l</a:t>
            </a:r>
            <a:r>
              <a:rPr lang="en-US" sz="2200">
                <a:latin typeface="Arial" charset="0"/>
                <a:ea typeface="MS PGothic" charset="0"/>
              </a:rPr>
              <a:t>-transitions to multiple starts</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7173AC0-B882-4743-99A8-9F7773798561}" type="datetime1">
              <a:rPr lang="en-US" smtClean="0"/>
              <a:t>4/7/19</a:t>
            </a:fld>
            <a:endParaRPr lang="en-US"/>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95</a:t>
            </a:fld>
            <a:endParaRPr lang="en-US"/>
          </a:p>
        </p:txBody>
      </p:sp>
      <p:sp>
        <p:nvSpPr>
          <p:cNvPr id="7" name="Footer Placeholder 4">
            <a:extLst>
              <a:ext uri="{FF2B5EF4-FFF2-40B4-BE49-F238E27FC236}">
                <a16:creationId xmlns:a16="http://schemas.microsoft.com/office/drawing/2014/main" id="{D8A9DEA1-A971-EA4F-8812-E98D47E8BA2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35564826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Substitution</a:t>
            </a:r>
          </a:p>
        </p:txBody>
      </p:sp>
      <p:sp>
        <p:nvSpPr>
          <p:cNvPr id="3" name="Content Placeholder 2"/>
          <p:cNvSpPr>
            <a:spLocks noGrp="1"/>
          </p:cNvSpPr>
          <p:nvPr>
            <p:ph idx="1"/>
          </p:nvPr>
        </p:nvSpPr>
        <p:spPr/>
        <p:txBody>
          <a:bodyPr/>
          <a:lstStyle/>
          <a:p>
            <a:r>
              <a:rPr lang="en-US" sz="2800">
                <a:latin typeface="Arial" charset="0"/>
                <a:ea typeface="MS PGothic" charset="0"/>
              </a:rPr>
              <a:t>A substitution is a function, f, from each member, a, of an alphabet, </a:t>
            </a:r>
            <a:r>
              <a:rPr lang="en-US" sz="2800" err="1">
                <a:latin typeface="Arial" charset="0"/>
                <a:ea typeface="MS PGothic" charset="0"/>
              </a:rPr>
              <a:t>Σ</a:t>
            </a:r>
            <a:r>
              <a:rPr lang="en-US" sz="2800">
                <a:latin typeface="Arial" charset="0"/>
                <a:ea typeface="MS PGothic" charset="0"/>
              </a:rPr>
              <a:t>, to a language L</a:t>
            </a:r>
            <a:r>
              <a:rPr lang="en-US" sz="2800" baseline="-25000">
                <a:latin typeface="Arial" charset="0"/>
                <a:ea typeface="MS PGothic" charset="0"/>
              </a:rPr>
              <a:t>a</a:t>
            </a:r>
            <a:endParaRPr lang="en-US" sz="2800">
              <a:latin typeface="Arial" charset="0"/>
              <a:ea typeface="MS PGothic" charset="0"/>
            </a:endParaRPr>
          </a:p>
          <a:p>
            <a:r>
              <a:rPr lang="en-US" sz="2800">
                <a:latin typeface="Arial" charset="0"/>
                <a:ea typeface="MS PGothic" charset="0"/>
              </a:rPr>
              <a:t>Regular languages are closed under substitution of regular languages (i.e., each L</a:t>
            </a:r>
            <a:r>
              <a:rPr lang="en-US" sz="2800" baseline="-25000">
                <a:latin typeface="Arial" charset="0"/>
                <a:ea typeface="MS PGothic" charset="0"/>
              </a:rPr>
              <a:t>a </a:t>
            </a:r>
            <a:r>
              <a:rPr lang="en-US" sz="2800">
                <a:latin typeface="Arial" charset="0"/>
                <a:ea typeface="MS PGothic" charset="0"/>
              </a:rPr>
              <a:t>is regular)</a:t>
            </a:r>
          </a:p>
          <a:p>
            <a:r>
              <a:rPr lang="en-US" sz="2800">
                <a:latin typeface="Arial" charset="0"/>
                <a:ea typeface="MS PGothic" charset="0"/>
              </a:rPr>
              <a:t>Easy to prove by replacing each member of </a:t>
            </a:r>
            <a:r>
              <a:rPr lang="en-US" sz="2800" err="1">
                <a:latin typeface="Arial" charset="0"/>
                <a:ea typeface="MS PGothic" charset="0"/>
              </a:rPr>
              <a:t>Σ</a:t>
            </a:r>
            <a:r>
              <a:rPr lang="en-US" sz="2800">
                <a:latin typeface="Arial" charset="0"/>
                <a:ea typeface="MS PGothic" charset="0"/>
              </a:rPr>
              <a:t> in a regular expression for a language L with regular expression for L</a:t>
            </a:r>
            <a:r>
              <a:rPr lang="en-US" sz="2800" baseline="-25000">
                <a:latin typeface="Arial" charset="0"/>
                <a:ea typeface="MS PGothic" charset="0"/>
              </a:rPr>
              <a:t>a</a:t>
            </a:r>
          </a:p>
          <a:p>
            <a:r>
              <a:rPr lang="en-US" sz="2800">
                <a:latin typeface="Arial" charset="0"/>
                <a:ea typeface="MS PGothic" charset="0"/>
              </a:rPr>
              <a:t>A homomorphism is a substitution where each L</a:t>
            </a:r>
            <a:r>
              <a:rPr lang="en-US" sz="2800" baseline="-25000">
                <a:latin typeface="Arial" charset="0"/>
                <a:ea typeface="MS PGothic" charset="0"/>
              </a:rPr>
              <a:t>a </a:t>
            </a:r>
            <a:r>
              <a:rPr lang="en-US" sz="2800">
                <a:latin typeface="Arial" charset="0"/>
                <a:ea typeface="MS PGothic" charset="0"/>
              </a:rPr>
              <a:t>is a single string</a:t>
            </a:r>
            <a:endParaRPr lang="en-US"/>
          </a:p>
        </p:txBody>
      </p:sp>
      <p:sp>
        <p:nvSpPr>
          <p:cNvPr id="4" name="Date Placeholder 3"/>
          <p:cNvSpPr>
            <a:spLocks noGrp="1"/>
          </p:cNvSpPr>
          <p:nvPr>
            <p:ph type="dt" sz="half" idx="10"/>
          </p:nvPr>
        </p:nvSpPr>
        <p:spPr/>
        <p:txBody>
          <a:bodyPr/>
          <a:lstStyle/>
          <a:p>
            <a:fld id="{24558097-7302-3A48-A4A1-89A61345E176}"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96</a:t>
            </a:fld>
            <a:endParaRPr lang="en-US"/>
          </a:p>
        </p:txBody>
      </p:sp>
      <p:sp>
        <p:nvSpPr>
          <p:cNvPr id="7" name="Footer Placeholder 4">
            <a:extLst>
              <a:ext uri="{FF2B5EF4-FFF2-40B4-BE49-F238E27FC236}">
                <a16:creationId xmlns:a16="http://schemas.microsoft.com/office/drawing/2014/main" id="{0E6B6EE4-D733-B24E-B5ED-52D6B0AA70D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7201077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Quotient with Regular Sets</a:t>
            </a:r>
          </a:p>
        </p:txBody>
      </p:sp>
      <p:sp>
        <p:nvSpPr>
          <p:cNvPr id="3" name="Content Placeholder 2"/>
          <p:cNvSpPr>
            <a:spLocks noGrp="1"/>
          </p:cNvSpPr>
          <p:nvPr>
            <p:ph idx="1"/>
          </p:nvPr>
        </p:nvSpPr>
        <p:spPr/>
        <p:txBody>
          <a:bodyPr/>
          <a:lstStyle/>
          <a:p>
            <a:r>
              <a:rPr lang="en-US" sz="2000">
                <a:latin typeface="Arial" charset="0"/>
                <a:ea typeface="MS PGothic" charset="0"/>
              </a:rPr>
              <a:t>Quotient of two languages B and C, denoted B/C, is defined as </a:t>
            </a:r>
            <a:br>
              <a:rPr lang="en-US" sz="2000">
                <a:latin typeface="Arial" charset="0"/>
                <a:ea typeface="MS PGothic" charset="0"/>
              </a:rPr>
            </a:br>
            <a:r>
              <a:rPr lang="en-US" sz="2000">
                <a:latin typeface="Arial" charset="0"/>
                <a:ea typeface="MS PGothic" charset="0"/>
              </a:rPr>
              <a:t>B/C = {x | ∃</a:t>
            </a:r>
            <a:r>
              <a:rPr lang="en-US" sz="2000" err="1">
                <a:latin typeface="Arial" charset="0"/>
                <a:ea typeface="MS PGothic" charset="0"/>
              </a:rPr>
              <a:t>y∈C</a:t>
            </a:r>
            <a:r>
              <a:rPr lang="en-US" sz="2000">
                <a:latin typeface="Arial" charset="0"/>
                <a:ea typeface="MS PGothic" charset="0"/>
              </a:rPr>
              <a:t> where </a:t>
            </a:r>
            <a:r>
              <a:rPr lang="en-US" sz="2000" err="1">
                <a:latin typeface="Arial" charset="0"/>
                <a:ea typeface="MS PGothic" charset="0"/>
              </a:rPr>
              <a:t>xy∈B</a:t>
            </a:r>
            <a:r>
              <a:rPr lang="en-US" sz="2000">
                <a:latin typeface="Arial" charset="0"/>
                <a:ea typeface="MS PGothic" charset="0"/>
              </a:rPr>
              <a:t>}</a:t>
            </a:r>
          </a:p>
          <a:p>
            <a:r>
              <a:rPr lang="en-US" sz="2000"/>
              <a:t>Let B be recognized by DFA </a:t>
            </a:r>
            <a:br>
              <a:rPr lang="en-US" sz="2000"/>
            </a:br>
            <a:r>
              <a:rPr lang="en-US" sz="2000"/>
              <a:t>A</a:t>
            </a:r>
            <a:r>
              <a:rPr lang="en-US" sz="2000" baseline="-25000"/>
              <a:t>B</a:t>
            </a:r>
            <a:r>
              <a:rPr lang="en-US" sz="2000"/>
              <a:t> = </a:t>
            </a:r>
            <a:r>
              <a:rPr lang="en-US" sz="2000">
                <a:latin typeface="Arial" charset="0"/>
                <a:ea typeface="MS PGothic" charset="0"/>
              </a:rPr>
              <a:t>(Q</a:t>
            </a:r>
            <a:r>
              <a:rPr lang="en-US" sz="2000" baseline="-25000"/>
              <a:t>B</a:t>
            </a:r>
            <a:r>
              <a:rPr lang="en-US" sz="2000">
                <a:latin typeface="Arial" charset="0"/>
                <a:ea typeface="MS PGothic" charset="0"/>
              </a:rPr>
              <a:t>,Σ,δ</a:t>
            </a:r>
            <a:r>
              <a:rPr lang="en-US" sz="2000" baseline="-25000"/>
              <a:t>B</a:t>
            </a:r>
            <a:r>
              <a:rPr lang="en-US" sz="2000">
                <a:latin typeface="Arial" charset="0"/>
                <a:ea typeface="MS PGothic" charset="0"/>
              </a:rPr>
              <a:t>,q</a:t>
            </a:r>
            <a:r>
              <a:rPr lang="en-US" sz="2000" baseline="-25000">
                <a:latin typeface="Arial" charset="0"/>
                <a:ea typeface="MS PGothic" charset="0"/>
              </a:rPr>
              <a:t>1</a:t>
            </a:r>
            <a:r>
              <a:rPr lang="en-US" sz="2000" baseline="-25000"/>
              <a:t>B</a:t>
            </a:r>
            <a:r>
              <a:rPr lang="en-US" sz="2000">
                <a:latin typeface="Arial" charset="0"/>
                <a:ea typeface="MS PGothic" charset="0"/>
              </a:rPr>
              <a:t>,F</a:t>
            </a:r>
            <a:r>
              <a:rPr lang="en-US" sz="2000" baseline="-25000"/>
              <a:t>B</a:t>
            </a:r>
            <a:r>
              <a:rPr lang="en-US" sz="2000">
                <a:latin typeface="Arial" charset="0"/>
                <a:ea typeface="MS PGothic" charset="0"/>
              </a:rPr>
              <a:t>) </a:t>
            </a:r>
            <a:r>
              <a:rPr lang="en-US" sz="2000"/>
              <a:t>and C by </a:t>
            </a:r>
            <a:br>
              <a:rPr lang="en-US" sz="2000"/>
            </a:br>
            <a:r>
              <a:rPr lang="en-US" sz="2000"/>
              <a:t>A</a:t>
            </a:r>
            <a:r>
              <a:rPr lang="en-US" sz="2000" baseline="-25000"/>
              <a:t>C</a:t>
            </a:r>
            <a:r>
              <a:rPr lang="en-US" sz="2000"/>
              <a:t> = </a:t>
            </a:r>
            <a:r>
              <a:rPr lang="en-US" sz="2000">
                <a:latin typeface="Arial" charset="0"/>
                <a:ea typeface="MS PGothic" charset="0"/>
              </a:rPr>
              <a:t>(Q</a:t>
            </a:r>
            <a:r>
              <a:rPr lang="en-US" sz="2000" baseline="-25000"/>
              <a:t>C</a:t>
            </a:r>
            <a:r>
              <a:rPr lang="en-US" sz="2000">
                <a:latin typeface="Arial" charset="0"/>
                <a:ea typeface="MS PGothic" charset="0"/>
              </a:rPr>
              <a:t>,Σ,δ</a:t>
            </a:r>
            <a:r>
              <a:rPr lang="en-US" sz="2000" baseline="-25000"/>
              <a:t>C</a:t>
            </a:r>
            <a:r>
              <a:rPr lang="en-US" sz="2000">
                <a:latin typeface="Arial" charset="0"/>
                <a:ea typeface="MS PGothic" charset="0"/>
              </a:rPr>
              <a:t>,q</a:t>
            </a:r>
            <a:r>
              <a:rPr lang="en-US" sz="2000" baseline="-25000">
                <a:latin typeface="Arial" charset="0"/>
                <a:ea typeface="MS PGothic" charset="0"/>
              </a:rPr>
              <a:t>1</a:t>
            </a:r>
            <a:r>
              <a:rPr lang="en-US" sz="2000" baseline="-25000"/>
              <a:t>C</a:t>
            </a:r>
            <a:r>
              <a:rPr lang="en-US" sz="2000">
                <a:latin typeface="Arial" charset="0"/>
                <a:ea typeface="MS PGothic" charset="0"/>
              </a:rPr>
              <a:t>,F</a:t>
            </a:r>
            <a:r>
              <a:rPr lang="en-US" sz="2000" baseline="-25000"/>
              <a:t>C</a:t>
            </a:r>
            <a:r>
              <a:rPr lang="en-US" sz="2000">
                <a:latin typeface="Arial" charset="0"/>
                <a:ea typeface="MS PGothic" charset="0"/>
              </a:rPr>
              <a:t>)</a:t>
            </a:r>
          </a:p>
          <a:p>
            <a:r>
              <a:rPr lang="en-US" sz="2000">
                <a:latin typeface="Arial" charset="0"/>
                <a:ea typeface="MS PGothic" charset="0"/>
              </a:rPr>
              <a:t>Define the recognizer for B/C by </a:t>
            </a:r>
            <a:br>
              <a:rPr lang="en-US" sz="2000">
                <a:latin typeface="Arial" charset="0"/>
                <a:ea typeface="MS PGothic" charset="0"/>
              </a:rPr>
            </a:br>
            <a:r>
              <a:rPr lang="en-US" sz="2000"/>
              <a:t>A</a:t>
            </a:r>
            <a:r>
              <a:rPr lang="en-US" sz="2000" baseline="-25000"/>
              <a:t>B/C</a:t>
            </a:r>
            <a:r>
              <a:rPr lang="en-US" sz="2000"/>
              <a:t> = </a:t>
            </a:r>
            <a:r>
              <a:rPr lang="en-US" sz="2000">
                <a:latin typeface="Arial" charset="0"/>
                <a:ea typeface="MS PGothic" charset="0"/>
              </a:rPr>
              <a:t>(</a:t>
            </a:r>
            <a:r>
              <a:rPr lang="en-US" sz="2000" err="1">
                <a:latin typeface="Arial" charset="0"/>
                <a:ea typeface="MS PGothic" charset="0"/>
              </a:rPr>
              <a:t>Q</a:t>
            </a:r>
            <a:r>
              <a:rPr lang="en-US" sz="2000" baseline="-25000" err="1"/>
              <a:t>B</a:t>
            </a:r>
            <a:r>
              <a:rPr lang="en-US" sz="2000" err="1"/>
              <a:t>∪</a:t>
            </a:r>
            <a:r>
              <a:rPr lang="en-US" sz="2000" err="1">
                <a:latin typeface="Arial" charset="0"/>
                <a:ea typeface="MS PGothic" charset="0"/>
              </a:rPr>
              <a:t>Q</a:t>
            </a:r>
            <a:r>
              <a:rPr lang="en-US" sz="2000" baseline="-25000" err="1">
                <a:latin typeface="Arial" charset="0"/>
                <a:ea typeface="MS PGothic" charset="0"/>
              </a:rPr>
              <a:t>B</a:t>
            </a:r>
            <a:r>
              <a:rPr lang="en-US" sz="2000" err="1">
                <a:latin typeface="Arial" charset="0"/>
                <a:ea typeface="MS PGothic" charset="0"/>
              </a:rPr>
              <a:t>×Q</a:t>
            </a:r>
            <a:r>
              <a:rPr lang="en-US" sz="2000" baseline="-25000" err="1">
                <a:latin typeface="Arial" charset="0"/>
                <a:ea typeface="MS PGothic" charset="0"/>
              </a:rPr>
              <a:t>C</a:t>
            </a:r>
            <a:r>
              <a:rPr lang="en-US" sz="2000" err="1">
                <a:latin typeface="Arial" charset="0"/>
                <a:ea typeface="MS PGothic" charset="0"/>
              </a:rPr>
              <a:t>,Σ,δ</a:t>
            </a:r>
            <a:r>
              <a:rPr lang="en-US" sz="2000" baseline="-25000" err="1"/>
              <a:t>B</a:t>
            </a:r>
            <a:r>
              <a:rPr lang="en-US" sz="2000" baseline="-25000"/>
              <a:t>/C</a:t>
            </a:r>
            <a:r>
              <a:rPr lang="en-US" sz="2000">
                <a:latin typeface="Arial" charset="0"/>
                <a:ea typeface="MS PGothic" charset="0"/>
              </a:rPr>
              <a:t>,q</a:t>
            </a:r>
            <a:r>
              <a:rPr lang="en-US" sz="2000" baseline="-25000">
                <a:latin typeface="Arial" charset="0"/>
                <a:ea typeface="MS PGothic" charset="0"/>
              </a:rPr>
              <a:t>1</a:t>
            </a:r>
            <a:r>
              <a:rPr lang="en-US" sz="2000" baseline="-25000"/>
              <a:t>B</a:t>
            </a:r>
            <a:r>
              <a:rPr lang="en-US" sz="2000">
                <a:latin typeface="Arial" charset="0"/>
                <a:ea typeface="MS PGothic" charset="0"/>
              </a:rPr>
              <a:t>, F</a:t>
            </a:r>
            <a:r>
              <a:rPr lang="en-US" sz="2000" baseline="-25000">
                <a:latin typeface="Arial" charset="0"/>
                <a:ea typeface="MS PGothic" charset="0"/>
              </a:rPr>
              <a:t>B</a:t>
            </a:r>
            <a:r>
              <a:rPr lang="en-US" sz="2000">
                <a:latin typeface="Arial" charset="0"/>
                <a:ea typeface="MS PGothic" charset="0"/>
              </a:rPr>
              <a:t>×F</a:t>
            </a:r>
            <a:r>
              <a:rPr lang="en-US" sz="2000" baseline="-25000">
                <a:latin typeface="Arial" charset="0"/>
                <a:ea typeface="MS PGothic" charset="0"/>
              </a:rPr>
              <a:t>C</a:t>
            </a:r>
            <a:r>
              <a:rPr lang="en-US" sz="2000">
                <a:latin typeface="Arial" charset="0"/>
                <a:ea typeface="MS PGothic" charset="0"/>
              </a:rPr>
              <a:t>)</a:t>
            </a:r>
            <a:br>
              <a:rPr lang="en-US" sz="2000">
                <a:latin typeface="Arial" charset="0"/>
                <a:ea typeface="MS PGothic" charset="0"/>
              </a:rPr>
            </a:br>
            <a:r>
              <a:rPr lang="en-US" sz="2000" err="1">
                <a:latin typeface="Arial" charset="0"/>
                <a:ea typeface="MS PGothic" charset="0"/>
              </a:rPr>
              <a:t>δ</a:t>
            </a:r>
            <a:r>
              <a:rPr lang="en-US" sz="2000" baseline="-25000" err="1"/>
              <a:t>B</a:t>
            </a:r>
            <a:r>
              <a:rPr lang="en-US" sz="2000" baseline="-25000"/>
              <a:t>/C</a:t>
            </a:r>
            <a:r>
              <a:rPr lang="en-US" sz="2000"/>
              <a:t>(</a:t>
            </a:r>
            <a:r>
              <a:rPr lang="en-US" sz="2000" err="1"/>
              <a:t>q,a</a:t>
            </a:r>
            <a:r>
              <a:rPr lang="en-US" sz="2000"/>
              <a:t>) = {</a:t>
            </a:r>
            <a:r>
              <a:rPr lang="en-US" sz="2000" err="1">
                <a:latin typeface="Arial" charset="0"/>
                <a:ea typeface="MS PGothic" charset="0"/>
              </a:rPr>
              <a:t>δ</a:t>
            </a:r>
            <a:r>
              <a:rPr lang="en-US" sz="2000" baseline="-25000" err="1"/>
              <a:t>B</a:t>
            </a:r>
            <a:r>
              <a:rPr lang="en-US" sz="2000">
                <a:latin typeface="Arial" charset="0"/>
                <a:ea typeface="MS PGothic" charset="0"/>
              </a:rPr>
              <a:t>(</a:t>
            </a:r>
            <a:r>
              <a:rPr lang="en-US" sz="2000" err="1">
                <a:latin typeface="Arial" charset="0"/>
                <a:ea typeface="MS PGothic" charset="0"/>
              </a:rPr>
              <a:t>q,a</a:t>
            </a:r>
            <a:r>
              <a:rPr lang="en-US" sz="2000">
                <a:latin typeface="Arial" charset="0"/>
                <a:ea typeface="MS PGothic" charset="0"/>
              </a:rPr>
              <a:t>)}</a:t>
            </a:r>
            <a:r>
              <a:rPr lang="en-US" sz="2000"/>
              <a:t> </a:t>
            </a:r>
            <a:r>
              <a:rPr lang="en-US" sz="2000">
                <a:latin typeface="Arial" charset="0"/>
                <a:ea typeface="MS PGothic" charset="0"/>
              </a:rPr>
              <a:t>			</a:t>
            </a:r>
            <a:r>
              <a:rPr lang="en-US" sz="2000" err="1"/>
              <a:t>a</a:t>
            </a:r>
            <a:r>
              <a:rPr lang="en-US" sz="2000" err="1">
                <a:latin typeface="Arial" charset="0"/>
                <a:ea typeface="MS PGothic" charset="0"/>
              </a:rPr>
              <a:t>∈Σ,q∈Q</a:t>
            </a:r>
            <a:r>
              <a:rPr lang="en-US" sz="2000" baseline="-25000" err="1"/>
              <a:t>B</a:t>
            </a:r>
            <a:r>
              <a:rPr lang="en-US" sz="2000"/>
              <a:t> </a:t>
            </a:r>
            <a:br>
              <a:rPr lang="en-US" sz="2000">
                <a:latin typeface="Arial" charset="0"/>
                <a:ea typeface="MS PGothic" charset="0"/>
              </a:rPr>
            </a:br>
            <a:r>
              <a:rPr lang="en-US" sz="2000" err="1">
                <a:latin typeface="Arial" charset="0"/>
                <a:ea typeface="MS PGothic" charset="0"/>
              </a:rPr>
              <a:t>δ</a:t>
            </a:r>
            <a:r>
              <a:rPr lang="en-US" sz="2000" baseline="-25000" err="1"/>
              <a:t>B</a:t>
            </a:r>
            <a:r>
              <a:rPr lang="en-US" sz="2000" baseline="-25000"/>
              <a:t>/C</a:t>
            </a:r>
            <a:r>
              <a:rPr lang="en-US" sz="2000"/>
              <a:t>(</a:t>
            </a:r>
            <a:r>
              <a:rPr lang="en-US" sz="2000" err="1"/>
              <a:t>q,</a:t>
            </a:r>
            <a:r>
              <a:rPr lang="en-US" sz="2000" err="1">
                <a:latin typeface="Symbol" charset="2"/>
                <a:ea typeface="Symbol" charset="2"/>
                <a:cs typeface="Symbol" charset="2"/>
              </a:rPr>
              <a:t>l</a:t>
            </a:r>
            <a:r>
              <a:rPr lang="en-US" sz="2000"/>
              <a:t>) = {&lt;q</a:t>
            </a:r>
            <a:r>
              <a:rPr lang="en-US" sz="2000">
                <a:latin typeface="Arial" charset="0"/>
                <a:ea typeface="MS PGothic" charset="0"/>
              </a:rPr>
              <a:t>,q</a:t>
            </a:r>
            <a:r>
              <a:rPr lang="en-US" sz="2000" baseline="-25000">
                <a:latin typeface="Arial" charset="0"/>
                <a:ea typeface="MS PGothic" charset="0"/>
              </a:rPr>
              <a:t>1</a:t>
            </a:r>
            <a:r>
              <a:rPr lang="en-US" sz="2000" baseline="-25000"/>
              <a:t>C</a:t>
            </a:r>
            <a:r>
              <a:rPr lang="en-US" sz="2000">
                <a:latin typeface="Arial" charset="0"/>
                <a:ea typeface="MS PGothic" charset="0"/>
              </a:rPr>
              <a:t>&gt;}			</a:t>
            </a:r>
            <a:r>
              <a:rPr lang="en-US" sz="2000" err="1">
                <a:latin typeface="Arial" charset="0"/>
                <a:ea typeface="MS PGothic" charset="0"/>
              </a:rPr>
              <a:t>q∈Q</a:t>
            </a:r>
            <a:r>
              <a:rPr lang="en-US" sz="2000" baseline="-25000" err="1"/>
              <a:t>B</a:t>
            </a:r>
            <a:br>
              <a:rPr lang="en-US" sz="2000"/>
            </a:br>
            <a:r>
              <a:rPr lang="en-US" sz="2000" err="1">
                <a:latin typeface="Arial" charset="0"/>
                <a:ea typeface="MS PGothic" charset="0"/>
              </a:rPr>
              <a:t>δ</a:t>
            </a:r>
            <a:r>
              <a:rPr lang="en-US" sz="2000" baseline="-25000" err="1"/>
              <a:t>B</a:t>
            </a:r>
            <a:r>
              <a:rPr lang="en-US" sz="2000" baseline="-25000"/>
              <a:t>/C</a:t>
            </a:r>
            <a:r>
              <a:rPr lang="en-US" sz="2000"/>
              <a:t>(&lt;</a:t>
            </a:r>
            <a:r>
              <a:rPr lang="en-US" sz="2000" err="1"/>
              <a:t>q,p</a:t>
            </a:r>
            <a:r>
              <a:rPr lang="en-US" sz="2000"/>
              <a:t>&gt;,</a:t>
            </a:r>
            <a:r>
              <a:rPr lang="en-US" sz="2000">
                <a:latin typeface="Symbol" charset="2"/>
                <a:ea typeface="Symbol" charset="2"/>
                <a:cs typeface="Symbol" charset="2"/>
              </a:rPr>
              <a:t>l</a:t>
            </a:r>
            <a:r>
              <a:rPr lang="en-US" sz="2000"/>
              <a:t>) = {</a:t>
            </a:r>
            <a:r>
              <a:rPr lang="en-US" sz="2000" err="1">
                <a:latin typeface="Arial" charset="0"/>
                <a:ea typeface="MS PGothic" charset="0"/>
              </a:rPr>
              <a:t>δ</a:t>
            </a:r>
            <a:r>
              <a:rPr lang="en-US" sz="2000" baseline="-25000" err="1"/>
              <a:t>B</a:t>
            </a:r>
            <a:r>
              <a:rPr lang="en-US" sz="2000">
                <a:latin typeface="Arial" charset="0"/>
                <a:ea typeface="MS PGothic" charset="0"/>
              </a:rPr>
              <a:t>(</a:t>
            </a:r>
            <a:r>
              <a:rPr lang="en-US" sz="2000" err="1">
                <a:latin typeface="Arial" charset="0"/>
                <a:ea typeface="MS PGothic" charset="0"/>
              </a:rPr>
              <a:t>q,a</a:t>
            </a:r>
            <a:r>
              <a:rPr lang="en-US" sz="2000">
                <a:latin typeface="Arial" charset="0"/>
                <a:ea typeface="MS PGothic" charset="0"/>
              </a:rPr>
              <a:t>),</a:t>
            </a:r>
            <a:r>
              <a:rPr lang="en-US" sz="2000" err="1">
                <a:latin typeface="Arial" charset="0"/>
                <a:ea typeface="MS PGothic" charset="0"/>
              </a:rPr>
              <a:t>δ</a:t>
            </a:r>
            <a:r>
              <a:rPr lang="en-US" sz="2000" baseline="-25000" err="1"/>
              <a:t>C</a:t>
            </a:r>
            <a:r>
              <a:rPr lang="en-US" sz="2000">
                <a:latin typeface="Arial" charset="0"/>
                <a:ea typeface="MS PGothic" charset="0"/>
              </a:rPr>
              <a:t>(</a:t>
            </a:r>
            <a:r>
              <a:rPr lang="en-US" sz="2000" err="1">
                <a:latin typeface="Arial" charset="0"/>
                <a:ea typeface="MS PGothic" charset="0"/>
              </a:rPr>
              <a:t>p,a</a:t>
            </a:r>
            <a:r>
              <a:rPr lang="en-US" sz="2000">
                <a:latin typeface="Arial" charset="0"/>
                <a:ea typeface="MS PGothic" charset="0"/>
              </a:rPr>
              <a:t>)}	</a:t>
            </a:r>
            <a:r>
              <a:rPr lang="en-US" sz="2000" err="1"/>
              <a:t>a</a:t>
            </a:r>
            <a:r>
              <a:rPr lang="en-US" sz="2000" err="1">
                <a:latin typeface="Arial" charset="0"/>
                <a:ea typeface="MS PGothic" charset="0"/>
              </a:rPr>
              <a:t>∈Σ,q∈Q</a:t>
            </a:r>
            <a:r>
              <a:rPr lang="en-US" sz="2000" baseline="-25000" err="1"/>
              <a:t>B</a:t>
            </a:r>
            <a:r>
              <a:rPr lang="en-US" sz="2000" err="1"/>
              <a:t>,</a:t>
            </a:r>
            <a:r>
              <a:rPr lang="en-US" sz="2000" err="1">
                <a:latin typeface="Arial" charset="0"/>
                <a:ea typeface="MS PGothic" charset="0"/>
              </a:rPr>
              <a:t>p∈Q</a:t>
            </a:r>
            <a:r>
              <a:rPr lang="en-US" sz="2000" baseline="-25000" err="1"/>
              <a:t>C</a:t>
            </a:r>
            <a:endParaRPr lang="en-US" sz="2000">
              <a:latin typeface="Arial" charset="0"/>
              <a:ea typeface="MS PGothic" charset="0"/>
            </a:endParaRPr>
          </a:p>
          <a:p>
            <a:r>
              <a:rPr lang="en-US" sz="2000">
                <a:latin typeface="Arial" charset="0"/>
                <a:ea typeface="MS PGothic" charset="0"/>
              </a:rPr>
              <a:t>The basic idea is that we simulate B and then randomly decide it has seen x and continue by looking for y, simulating B continuing after x but with C starting from scratch </a:t>
            </a:r>
            <a:endParaRPr lang="en-US" sz="2000"/>
          </a:p>
        </p:txBody>
      </p:sp>
      <p:sp>
        <p:nvSpPr>
          <p:cNvPr id="4" name="Date Placeholder 3"/>
          <p:cNvSpPr>
            <a:spLocks noGrp="1"/>
          </p:cNvSpPr>
          <p:nvPr>
            <p:ph type="dt" sz="half" idx="10"/>
          </p:nvPr>
        </p:nvSpPr>
        <p:spPr/>
        <p:txBody>
          <a:bodyPr/>
          <a:lstStyle/>
          <a:p>
            <a:fld id="{CE858025-E403-064E-B81B-97BE265200C5}"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97</a:t>
            </a:fld>
            <a:endParaRPr lang="en-US"/>
          </a:p>
        </p:txBody>
      </p:sp>
      <p:sp>
        <p:nvSpPr>
          <p:cNvPr id="7" name="Footer Placeholder 4">
            <a:extLst>
              <a:ext uri="{FF2B5EF4-FFF2-40B4-BE49-F238E27FC236}">
                <a16:creationId xmlns:a16="http://schemas.microsoft.com/office/drawing/2014/main" id="{27E14242-6C0B-CC45-A8FC-23769C9D408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26230064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Quotient Again</a:t>
            </a:r>
          </a:p>
        </p:txBody>
      </p:sp>
      <p:sp>
        <p:nvSpPr>
          <p:cNvPr id="3" name="Content Placeholder 2"/>
          <p:cNvSpPr>
            <a:spLocks noGrp="1"/>
          </p:cNvSpPr>
          <p:nvPr>
            <p:ph idx="1"/>
          </p:nvPr>
        </p:nvSpPr>
        <p:spPr/>
        <p:txBody>
          <a:bodyPr/>
          <a:lstStyle/>
          <a:p>
            <a:r>
              <a:rPr lang="en-US" sz="2800">
                <a:latin typeface="Arial" charset="0"/>
                <a:ea typeface="MS PGothic" charset="0"/>
              </a:rPr>
              <a:t>Assume some class of languages, </a:t>
            </a:r>
            <a:r>
              <a:rPr lang="en-US" sz="2800">
                <a:latin typeface="Lucida Blackletter" charset="0"/>
                <a:ea typeface="Lucida Blackletter" charset="0"/>
                <a:cs typeface="Lucida Blackletter" charset="0"/>
              </a:rPr>
              <a:t>C</a:t>
            </a:r>
            <a:r>
              <a:rPr lang="en-US" sz="2800">
                <a:latin typeface="Arial" charset="0"/>
                <a:ea typeface="MS PGothic" charset="0"/>
              </a:rPr>
              <a:t>, is closed under concatenation, intersection with regular and substitution of members of </a:t>
            </a:r>
            <a:r>
              <a:rPr lang="en-US" sz="2800">
                <a:latin typeface="Lucida Blackletter" charset="0"/>
                <a:ea typeface="Lucida Blackletter" charset="0"/>
                <a:cs typeface="Lucida Blackletter" charset="0"/>
              </a:rPr>
              <a:t>C</a:t>
            </a:r>
            <a:r>
              <a:rPr lang="en-US" sz="2800">
                <a:latin typeface="Arial" charset="0"/>
                <a:ea typeface="MS PGothic" charset="0"/>
              </a:rPr>
              <a:t>, show </a:t>
            </a:r>
            <a:r>
              <a:rPr lang="en-US" sz="2800">
                <a:latin typeface="Lucida Blackletter" charset="0"/>
                <a:ea typeface="Lucida Blackletter" charset="0"/>
                <a:cs typeface="Lucida Blackletter" charset="0"/>
              </a:rPr>
              <a:t>C </a:t>
            </a:r>
            <a:r>
              <a:rPr lang="en-US" sz="2800">
                <a:ea typeface="Lucida Blackletter" charset="0"/>
                <a:cs typeface="Lucida Blackletter" charset="0"/>
              </a:rPr>
              <a:t>is closed under Quotient with Regular</a:t>
            </a:r>
          </a:p>
          <a:p>
            <a:r>
              <a:rPr lang="en-US" sz="2800">
                <a:latin typeface="Arial" charset="0"/>
                <a:ea typeface="MS PGothic" charset="0"/>
              </a:rPr>
              <a:t>L/R = { x |∃</a:t>
            </a:r>
            <a:r>
              <a:rPr lang="en-US" sz="2800" err="1">
                <a:latin typeface="Arial" charset="0"/>
                <a:ea typeface="MS PGothic" charset="0"/>
              </a:rPr>
              <a:t>y∈R</a:t>
            </a:r>
            <a:r>
              <a:rPr lang="en-US" sz="2800">
                <a:latin typeface="Arial" charset="0"/>
                <a:ea typeface="MS PGothic" charset="0"/>
              </a:rPr>
              <a:t> where </a:t>
            </a:r>
            <a:r>
              <a:rPr lang="en-US" sz="2800" err="1">
                <a:latin typeface="Arial" charset="0"/>
                <a:ea typeface="MS PGothic" charset="0"/>
              </a:rPr>
              <a:t>xy∈L</a:t>
            </a:r>
            <a:r>
              <a:rPr lang="en-US" sz="2800">
                <a:latin typeface="Arial" charset="0"/>
                <a:ea typeface="MS PGothic" charset="0"/>
              </a:rPr>
              <a:t> }</a:t>
            </a:r>
          </a:p>
          <a:p>
            <a:pPr lvl="1"/>
            <a:r>
              <a:rPr lang="en-US" sz="2400">
                <a:latin typeface="Arial" charset="0"/>
                <a:ea typeface="MS PGothic" charset="0"/>
              </a:rPr>
              <a:t>Define </a:t>
            </a:r>
            <a:r>
              <a:rPr lang="en-US" sz="2400" err="1">
                <a:latin typeface="Arial" charset="0"/>
                <a:ea typeface="MS PGothic" charset="0"/>
              </a:rPr>
              <a:t>Σ</a:t>
            </a:r>
            <a:r>
              <a:rPr lang="en-US" sz="2400">
                <a:latin typeface="Arial" charset="0"/>
                <a:ea typeface="MS PGothic" charset="0"/>
              </a:rPr>
              <a:t>’ = { a’ | </a:t>
            </a:r>
            <a:r>
              <a:rPr lang="en-US" sz="2400" err="1">
                <a:latin typeface="Arial" charset="0"/>
                <a:ea typeface="MS PGothic" charset="0"/>
              </a:rPr>
              <a:t>a∈Σ</a:t>
            </a:r>
            <a:r>
              <a:rPr lang="en-US" sz="2400">
                <a:latin typeface="Arial" charset="0"/>
                <a:ea typeface="MS PGothic" charset="0"/>
              </a:rPr>
              <a:t> }</a:t>
            </a:r>
            <a:endParaRPr lang="en-US" sz="2400">
              <a:ea typeface="MS PGothic" charset="0"/>
            </a:endParaRPr>
          </a:p>
          <a:p>
            <a:pPr lvl="1"/>
            <a:r>
              <a:rPr lang="en-US" sz="2400">
                <a:latin typeface="Arial" charset="0"/>
                <a:ea typeface="MS PGothic" charset="0"/>
              </a:rPr>
              <a:t>Let h(a) = a; h(a’) = </a:t>
            </a:r>
            <a:r>
              <a:rPr lang="en-US" sz="2400">
                <a:latin typeface="Symbol" charset="2"/>
                <a:ea typeface="Symbol" charset="2"/>
                <a:cs typeface="Symbol" charset="2"/>
              </a:rPr>
              <a:t>l 	</a:t>
            </a:r>
            <a:r>
              <a:rPr lang="en-US" sz="2400">
                <a:ea typeface="Symbol" charset="2"/>
                <a:cs typeface="Symbol" charset="2"/>
              </a:rPr>
              <a:t>where </a:t>
            </a:r>
            <a:r>
              <a:rPr lang="en-US" sz="2400" err="1"/>
              <a:t>a</a:t>
            </a:r>
            <a:r>
              <a:rPr lang="en-US" sz="2400" err="1">
                <a:latin typeface="Arial" charset="0"/>
                <a:ea typeface="MS PGothic" charset="0"/>
              </a:rPr>
              <a:t>∈Σ</a:t>
            </a:r>
            <a:endParaRPr lang="en-US" sz="2400">
              <a:ea typeface="MS PGothic" charset="0"/>
            </a:endParaRPr>
          </a:p>
          <a:p>
            <a:pPr lvl="1"/>
            <a:r>
              <a:rPr lang="en-US" sz="2400">
                <a:latin typeface="Arial" charset="0"/>
                <a:ea typeface="MS PGothic" charset="0"/>
              </a:rPr>
              <a:t>Let g(a) = a’		</a:t>
            </a:r>
            <a:r>
              <a:rPr lang="en-US" sz="2400">
                <a:latin typeface="Symbol" charset="2"/>
                <a:ea typeface="Symbol" charset="2"/>
                <a:cs typeface="Symbol" charset="2"/>
              </a:rPr>
              <a:t>	</a:t>
            </a:r>
            <a:r>
              <a:rPr lang="en-US" sz="2400">
                <a:ea typeface="Symbol" charset="2"/>
                <a:cs typeface="Symbol" charset="2"/>
              </a:rPr>
              <a:t>where </a:t>
            </a:r>
            <a:r>
              <a:rPr lang="en-US" sz="2400" err="1"/>
              <a:t>a</a:t>
            </a:r>
            <a:r>
              <a:rPr lang="en-US" sz="2400" err="1">
                <a:latin typeface="Arial" charset="0"/>
                <a:ea typeface="MS PGothic" charset="0"/>
              </a:rPr>
              <a:t>∈Σ</a:t>
            </a:r>
            <a:endParaRPr lang="en-US" sz="2400">
              <a:ea typeface="MS PGothic" charset="0"/>
            </a:endParaRPr>
          </a:p>
          <a:p>
            <a:pPr lvl="1"/>
            <a:r>
              <a:rPr lang="en-US" sz="2400">
                <a:latin typeface="Arial" charset="0"/>
                <a:ea typeface="MS PGothic" charset="0"/>
              </a:rPr>
              <a:t>Let f(a) = {</a:t>
            </a:r>
            <a:r>
              <a:rPr lang="en-US" sz="2400" err="1">
                <a:latin typeface="Arial" charset="0"/>
                <a:ea typeface="MS PGothic" charset="0"/>
              </a:rPr>
              <a:t>a,a</a:t>
            </a:r>
            <a:r>
              <a:rPr lang="en-US" sz="2400">
                <a:latin typeface="Arial" charset="0"/>
                <a:ea typeface="MS PGothic" charset="0"/>
              </a:rPr>
              <a:t>’}		</a:t>
            </a:r>
            <a:r>
              <a:rPr lang="en-US" sz="2400">
                <a:ea typeface="Symbol" charset="2"/>
                <a:cs typeface="Symbol" charset="2"/>
              </a:rPr>
              <a:t> where </a:t>
            </a:r>
            <a:r>
              <a:rPr lang="en-US" sz="2400" err="1"/>
              <a:t>a</a:t>
            </a:r>
            <a:r>
              <a:rPr lang="en-US" sz="2400" err="1">
                <a:latin typeface="Arial" charset="0"/>
                <a:ea typeface="MS PGothic" charset="0"/>
              </a:rPr>
              <a:t>∈Σ</a:t>
            </a:r>
            <a:endParaRPr lang="en-US" sz="2400">
              <a:latin typeface="Arial" charset="0"/>
              <a:ea typeface="MS PGothic" charset="0"/>
            </a:endParaRPr>
          </a:p>
          <a:p>
            <a:pPr lvl="1"/>
            <a:r>
              <a:rPr lang="en-US" sz="2400">
                <a:latin typeface="Arial" charset="0"/>
                <a:ea typeface="MS PGothic" charset="0"/>
              </a:rPr>
              <a:t>L/R = h( f(L) ∩ ( </a:t>
            </a:r>
            <a:r>
              <a:rPr lang="en-US" sz="2400" err="1">
                <a:latin typeface="Arial" charset="0"/>
                <a:ea typeface="MS PGothic" charset="0"/>
              </a:rPr>
              <a:t>Σ</a:t>
            </a:r>
            <a:r>
              <a:rPr lang="en-US" sz="2400">
                <a:latin typeface="Arial" charset="0"/>
                <a:ea typeface="MS PGothic" charset="0"/>
              </a:rPr>
              <a:t>* ・ g(R) ) )</a:t>
            </a:r>
          </a:p>
        </p:txBody>
      </p:sp>
      <p:sp>
        <p:nvSpPr>
          <p:cNvPr id="4" name="Date Placeholder 3"/>
          <p:cNvSpPr>
            <a:spLocks noGrp="1"/>
          </p:cNvSpPr>
          <p:nvPr>
            <p:ph type="dt" sz="half" idx="10"/>
          </p:nvPr>
        </p:nvSpPr>
        <p:spPr/>
        <p:txBody>
          <a:bodyPr/>
          <a:lstStyle/>
          <a:p>
            <a:fld id="{0F5701D5-0BE5-F74C-B88B-23904139B773}"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98</a:t>
            </a:fld>
            <a:endParaRPr lang="en-US"/>
          </a:p>
        </p:txBody>
      </p:sp>
      <p:sp>
        <p:nvSpPr>
          <p:cNvPr id="7" name="Footer Placeholder 4">
            <a:extLst>
              <a:ext uri="{FF2B5EF4-FFF2-40B4-BE49-F238E27FC236}">
                <a16:creationId xmlns:a16="http://schemas.microsoft.com/office/drawing/2014/main" id="{83AC1D82-81E1-5547-B369-5DE4509498E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12091941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Applying Meta Approach</a:t>
            </a:r>
            <a:endParaRPr lang="en-US"/>
          </a:p>
        </p:txBody>
      </p:sp>
      <p:sp>
        <p:nvSpPr>
          <p:cNvPr id="3" name="Content Placeholder 2"/>
          <p:cNvSpPr>
            <a:spLocks noGrp="1"/>
          </p:cNvSpPr>
          <p:nvPr>
            <p:ph idx="1"/>
          </p:nvPr>
        </p:nvSpPr>
        <p:spPr/>
        <p:txBody>
          <a:bodyPr/>
          <a:lstStyle/>
          <a:p>
            <a:r>
              <a:rPr lang="en-US" sz="2800" dirty="0">
                <a:latin typeface="Arial" charset="0"/>
                <a:ea typeface="MS PGothic" charset="0"/>
              </a:rPr>
              <a:t>INIT(L) = { x |∃</a:t>
            </a:r>
            <a:r>
              <a:rPr lang="en-US" sz="2800" dirty="0" err="1">
                <a:latin typeface="Arial" charset="0"/>
                <a:ea typeface="MS PGothic" charset="0"/>
              </a:rPr>
              <a:t>y∈Σ</a:t>
            </a:r>
            <a:r>
              <a:rPr lang="en-US" sz="2800" dirty="0">
                <a:latin typeface="Arial" charset="0"/>
                <a:ea typeface="MS PGothic" charset="0"/>
              </a:rPr>
              <a:t>* where </a:t>
            </a:r>
            <a:r>
              <a:rPr lang="en-US" sz="2800" dirty="0" err="1">
                <a:latin typeface="Arial" charset="0"/>
                <a:ea typeface="MS PGothic" charset="0"/>
              </a:rPr>
              <a:t>xy∈L</a:t>
            </a:r>
            <a:r>
              <a:rPr lang="en-US" sz="2800" dirty="0">
                <a:latin typeface="Arial" charset="0"/>
                <a:ea typeface="MS PGothic" charset="0"/>
              </a:rPr>
              <a:t> }</a:t>
            </a:r>
          </a:p>
          <a:p>
            <a:pPr lvl="1"/>
            <a:r>
              <a:rPr lang="en-US" sz="2400" dirty="0">
                <a:latin typeface="Arial" charset="0"/>
                <a:ea typeface="MS PGothic" charset="0"/>
              </a:rPr>
              <a:t>INIT(L) = h( f(L) ∩ ( </a:t>
            </a:r>
            <a:r>
              <a:rPr lang="en-US" sz="2400" dirty="0" err="1">
                <a:latin typeface="Arial" charset="0"/>
                <a:ea typeface="MS PGothic" charset="0"/>
              </a:rPr>
              <a:t>Σ</a:t>
            </a:r>
            <a:r>
              <a:rPr lang="en-US" sz="2400" dirty="0">
                <a:latin typeface="Arial" charset="0"/>
                <a:ea typeface="MS PGothic" charset="0"/>
              </a:rPr>
              <a:t>* ・ g(</a:t>
            </a:r>
            <a:r>
              <a:rPr lang="en-US" sz="2400" dirty="0" err="1">
                <a:latin typeface="Arial" charset="0"/>
                <a:ea typeface="MS PGothic" charset="0"/>
              </a:rPr>
              <a:t>Σ</a:t>
            </a:r>
            <a:r>
              <a:rPr lang="en-US" sz="2400" dirty="0">
                <a:latin typeface="Arial" charset="0"/>
                <a:ea typeface="MS PGothic" charset="0"/>
              </a:rPr>
              <a:t>*) ) )</a:t>
            </a:r>
          </a:p>
          <a:p>
            <a:pPr lvl="1"/>
            <a:r>
              <a:rPr lang="en-US" sz="2400" dirty="0">
                <a:latin typeface="Arial" charset="0"/>
                <a:ea typeface="MS PGothic" charset="0"/>
              </a:rPr>
              <a:t>Also INIT(L) = L / </a:t>
            </a:r>
            <a:r>
              <a:rPr lang="en-US" sz="2400" dirty="0" err="1">
                <a:latin typeface="Arial" charset="0"/>
                <a:ea typeface="MS PGothic" charset="0"/>
              </a:rPr>
              <a:t>Σ</a:t>
            </a:r>
            <a:r>
              <a:rPr lang="en-US" sz="2400" dirty="0">
                <a:latin typeface="Arial" charset="0"/>
                <a:ea typeface="MS PGothic" charset="0"/>
              </a:rPr>
              <a:t>*</a:t>
            </a:r>
          </a:p>
          <a:p>
            <a:r>
              <a:rPr lang="en-US" sz="2800" dirty="0">
                <a:latin typeface="Arial" charset="0"/>
                <a:ea typeface="MS PGothic" charset="0"/>
              </a:rPr>
              <a:t>LAST(L) = { y |∃</a:t>
            </a:r>
            <a:r>
              <a:rPr lang="en-US" sz="2800" dirty="0" err="1">
                <a:latin typeface="Arial" charset="0"/>
                <a:ea typeface="MS PGothic" charset="0"/>
              </a:rPr>
              <a:t>x∈Σ</a:t>
            </a:r>
            <a:r>
              <a:rPr lang="en-US" sz="2800" dirty="0">
                <a:latin typeface="Arial" charset="0"/>
                <a:ea typeface="MS PGothic" charset="0"/>
              </a:rPr>
              <a:t>* where </a:t>
            </a:r>
            <a:r>
              <a:rPr lang="en-US" sz="2800" dirty="0" err="1">
                <a:latin typeface="Arial" charset="0"/>
                <a:ea typeface="MS PGothic" charset="0"/>
              </a:rPr>
              <a:t>xy∈L</a:t>
            </a:r>
            <a:r>
              <a:rPr lang="en-US" sz="2800" dirty="0">
                <a:latin typeface="Arial" charset="0"/>
                <a:ea typeface="MS PGothic" charset="0"/>
              </a:rPr>
              <a:t> }</a:t>
            </a:r>
            <a:endParaRPr lang="en-US" dirty="0">
              <a:latin typeface="Arial" charset="0"/>
              <a:ea typeface="MS PGothic" charset="0"/>
            </a:endParaRPr>
          </a:p>
          <a:p>
            <a:pPr lvl="1"/>
            <a:r>
              <a:rPr lang="en-US" sz="2400" dirty="0">
                <a:latin typeface="Arial" charset="0"/>
                <a:ea typeface="MS PGothic" charset="0"/>
              </a:rPr>
              <a:t>LAST(L) = h( f(L) ∩ ( g(</a:t>
            </a:r>
            <a:r>
              <a:rPr lang="en-US" sz="2400" dirty="0" err="1">
                <a:latin typeface="Arial" charset="0"/>
                <a:ea typeface="MS PGothic" charset="0"/>
              </a:rPr>
              <a:t>Σ</a:t>
            </a:r>
            <a:r>
              <a:rPr lang="en-US" sz="2400" dirty="0">
                <a:latin typeface="Arial" charset="0"/>
                <a:ea typeface="MS PGothic" charset="0"/>
              </a:rPr>
              <a:t>*) ・ </a:t>
            </a:r>
            <a:r>
              <a:rPr lang="en-US" sz="2400" dirty="0" err="1">
                <a:latin typeface="Arial" charset="0"/>
                <a:ea typeface="MS PGothic" charset="0"/>
              </a:rPr>
              <a:t>Σ</a:t>
            </a:r>
            <a:r>
              <a:rPr lang="en-US" sz="2400" dirty="0">
                <a:latin typeface="Arial" charset="0"/>
                <a:ea typeface="MS PGothic" charset="0"/>
              </a:rPr>
              <a:t>* ) )</a:t>
            </a:r>
          </a:p>
          <a:p>
            <a:r>
              <a:rPr lang="en-US" sz="2800" dirty="0">
                <a:latin typeface="Arial" charset="0"/>
                <a:ea typeface="MS PGothic" charset="0"/>
              </a:rPr>
              <a:t>MID(L) = { y |∃</a:t>
            </a:r>
            <a:r>
              <a:rPr lang="en-US" sz="2800" dirty="0" err="1">
                <a:latin typeface="Arial" charset="0"/>
                <a:ea typeface="MS PGothic" charset="0"/>
              </a:rPr>
              <a:t>x,z∈Σ</a:t>
            </a:r>
            <a:r>
              <a:rPr lang="en-US" sz="2800" dirty="0">
                <a:latin typeface="Arial" charset="0"/>
                <a:ea typeface="MS PGothic" charset="0"/>
              </a:rPr>
              <a:t>* where </a:t>
            </a:r>
            <a:r>
              <a:rPr lang="en-US" sz="2800" dirty="0" err="1">
                <a:latin typeface="Arial" charset="0"/>
                <a:ea typeface="MS PGothic" charset="0"/>
              </a:rPr>
              <a:t>xyz∈L</a:t>
            </a:r>
            <a:r>
              <a:rPr lang="en-US" sz="2800" dirty="0">
                <a:latin typeface="Arial" charset="0"/>
                <a:ea typeface="MS PGothic" charset="0"/>
              </a:rPr>
              <a:t> }</a:t>
            </a:r>
            <a:endParaRPr lang="en-US" dirty="0"/>
          </a:p>
          <a:p>
            <a:pPr marL="742950" lvl="2" indent="-342900"/>
            <a:r>
              <a:rPr lang="en-US" dirty="0">
                <a:latin typeface="Arial" charset="0"/>
                <a:ea typeface="MS PGothic" charset="0"/>
              </a:rPr>
              <a:t>MID(L) = h( f(L) ∩ ( g(</a:t>
            </a:r>
            <a:r>
              <a:rPr lang="en-US" dirty="0" err="1">
                <a:latin typeface="Arial" charset="0"/>
                <a:ea typeface="MS PGothic" charset="0"/>
              </a:rPr>
              <a:t>Σ</a:t>
            </a:r>
            <a:r>
              <a:rPr lang="en-US" dirty="0">
                <a:latin typeface="Arial" charset="0"/>
                <a:ea typeface="MS PGothic" charset="0"/>
              </a:rPr>
              <a:t>*) ・ </a:t>
            </a:r>
            <a:r>
              <a:rPr lang="en-US" dirty="0" err="1">
                <a:latin typeface="Arial" charset="0"/>
                <a:ea typeface="MS PGothic" charset="0"/>
              </a:rPr>
              <a:t>Σ</a:t>
            </a:r>
            <a:r>
              <a:rPr lang="en-US" dirty="0">
                <a:latin typeface="Arial" charset="0"/>
                <a:ea typeface="MS PGothic" charset="0"/>
              </a:rPr>
              <a:t>* ・ g(</a:t>
            </a:r>
            <a:r>
              <a:rPr lang="en-US" dirty="0" err="1">
                <a:latin typeface="Arial" charset="0"/>
                <a:ea typeface="MS PGothic" charset="0"/>
              </a:rPr>
              <a:t>Σ</a:t>
            </a:r>
            <a:r>
              <a:rPr lang="en-US" dirty="0">
                <a:latin typeface="Arial" charset="0"/>
                <a:ea typeface="MS PGothic" charset="0"/>
              </a:rPr>
              <a:t>*) ) )</a:t>
            </a:r>
          </a:p>
          <a:p>
            <a:r>
              <a:rPr lang="en-US" sz="2800" dirty="0">
                <a:latin typeface="Arial" charset="0"/>
                <a:ea typeface="MS PGothic" charset="0"/>
              </a:rPr>
              <a:t>EXTERIOR(L) = { </a:t>
            </a:r>
            <a:r>
              <a:rPr lang="en-US" sz="2800" dirty="0" err="1">
                <a:latin typeface="Arial" charset="0"/>
                <a:ea typeface="MS PGothic" charset="0"/>
              </a:rPr>
              <a:t>xz</a:t>
            </a:r>
            <a:r>
              <a:rPr lang="en-US" sz="2800" dirty="0">
                <a:latin typeface="Arial" charset="0"/>
                <a:ea typeface="MS PGothic" charset="0"/>
              </a:rPr>
              <a:t> |∃</a:t>
            </a:r>
            <a:r>
              <a:rPr lang="en-US" sz="2800" dirty="0" err="1">
                <a:latin typeface="Arial" charset="0"/>
                <a:ea typeface="MS PGothic" charset="0"/>
              </a:rPr>
              <a:t>y∈Σ</a:t>
            </a:r>
            <a:r>
              <a:rPr lang="en-US" sz="2800" dirty="0">
                <a:latin typeface="Arial" charset="0"/>
                <a:ea typeface="MS PGothic" charset="0"/>
              </a:rPr>
              <a:t>* where </a:t>
            </a:r>
            <a:r>
              <a:rPr lang="en-US" sz="2800" dirty="0" err="1">
                <a:latin typeface="Arial" charset="0"/>
                <a:ea typeface="MS PGothic" charset="0"/>
              </a:rPr>
              <a:t>xyz∈L</a:t>
            </a:r>
            <a:r>
              <a:rPr lang="en-US" sz="2800" dirty="0">
                <a:latin typeface="Arial" charset="0"/>
                <a:ea typeface="MS PGothic" charset="0"/>
              </a:rPr>
              <a:t> }</a:t>
            </a:r>
            <a:endParaRPr lang="en-US" sz="2800" dirty="0"/>
          </a:p>
          <a:p>
            <a:pPr marL="800100" lvl="3" indent="-342900"/>
            <a:r>
              <a:rPr lang="en-US" sz="2400" dirty="0">
                <a:latin typeface="Arial" charset="0"/>
                <a:ea typeface="MS PGothic" charset="0"/>
              </a:rPr>
              <a:t>EXTERIOR(L) = h( f(L) ∩ ( </a:t>
            </a:r>
            <a:r>
              <a:rPr lang="en-US" sz="2400" dirty="0" err="1">
                <a:latin typeface="Arial" charset="0"/>
                <a:ea typeface="MS PGothic" charset="0"/>
              </a:rPr>
              <a:t>Σ</a:t>
            </a:r>
            <a:r>
              <a:rPr lang="en-US" sz="2400" dirty="0">
                <a:latin typeface="Arial" charset="0"/>
                <a:ea typeface="MS PGothic" charset="0"/>
              </a:rPr>
              <a:t>* ・ g(</a:t>
            </a:r>
            <a:r>
              <a:rPr lang="en-US" sz="2400" dirty="0" err="1">
                <a:latin typeface="Arial" charset="0"/>
                <a:ea typeface="MS PGothic" charset="0"/>
              </a:rPr>
              <a:t>Σ</a:t>
            </a:r>
            <a:r>
              <a:rPr lang="en-US" sz="2400" dirty="0">
                <a:latin typeface="Arial" charset="0"/>
                <a:ea typeface="MS PGothic" charset="0"/>
              </a:rPr>
              <a:t>*) ・ </a:t>
            </a:r>
            <a:r>
              <a:rPr lang="en-US" sz="2400" dirty="0" err="1">
                <a:latin typeface="Arial" charset="0"/>
                <a:ea typeface="MS PGothic" charset="0"/>
              </a:rPr>
              <a:t>Σ</a:t>
            </a:r>
            <a:r>
              <a:rPr lang="en-US" sz="2400" dirty="0">
                <a:latin typeface="Arial" charset="0"/>
                <a:ea typeface="MS PGothic" charset="0"/>
              </a:rPr>
              <a:t>* ) )</a:t>
            </a:r>
          </a:p>
        </p:txBody>
      </p:sp>
      <p:sp>
        <p:nvSpPr>
          <p:cNvPr id="4" name="Date Placeholder 3"/>
          <p:cNvSpPr>
            <a:spLocks noGrp="1"/>
          </p:cNvSpPr>
          <p:nvPr>
            <p:ph type="dt" sz="half" idx="10"/>
          </p:nvPr>
        </p:nvSpPr>
        <p:spPr/>
        <p:txBody>
          <a:bodyPr/>
          <a:lstStyle/>
          <a:p>
            <a:fld id="{B80CBA9B-B4DD-F24F-A241-D0E459B8C0C4}" type="datetime1">
              <a:rPr lang="en-US" smtClean="0"/>
              <a:t>4/7/19</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99</a:t>
            </a:fld>
            <a:endParaRPr lang="en-US"/>
          </a:p>
        </p:txBody>
      </p:sp>
      <p:sp>
        <p:nvSpPr>
          <p:cNvPr id="7" name="Footer Placeholder 4">
            <a:extLst>
              <a:ext uri="{FF2B5EF4-FFF2-40B4-BE49-F238E27FC236}">
                <a16:creationId xmlns:a16="http://schemas.microsoft.com/office/drawing/2014/main" id="{3E7FA39C-523C-344A-AFDC-80FCD38745A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EECS</a:t>
            </a:r>
          </a:p>
        </p:txBody>
      </p:sp>
    </p:spTree>
    <p:extLst>
      <p:ext uri="{BB962C8B-B14F-4D97-AF65-F5344CB8AC3E}">
        <p14:creationId xmlns:p14="http://schemas.microsoft.com/office/powerpoint/2010/main" val="40861705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30000">
            <a:ln>
              <a:noFill/>
            </a:ln>
            <a:solidFill>
              <a:schemeClr val="tx1"/>
            </a:solidFill>
            <a:effectLst/>
            <a:latin typeface="Trebuchet MS" pitchFamily="17" charset="0"/>
            <a:ea typeface="ＭＳ Ｐゴシック" pitchFamily="17" charset="-128"/>
            <a:cs typeface="ＭＳ Ｐゴシック" pitchFamily="1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30000">
            <a:ln>
              <a:noFill/>
            </a:ln>
            <a:solidFill>
              <a:schemeClr val="tx1"/>
            </a:solidFill>
            <a:effectLst/>
            <a:latin typeface="Trebuchet MS" pitchFamily="17" charset="0"/>
            <a:ea typeface="ＭＳ Ｐゴシック" pitchFamily="17" charset="-128"/>
            <a:cs typeface="ＭＳ Ｐゴシック" pitchFamily="17" charset="-128"/>
          </a:defRPr>
        </a:defPPr>
      </a:lst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59816</TotalTime>
  <Words>46880</Words>
  <Application>Microsoft Macintosh PowerPoint</Application>
  <PresentationFormat>On-screen Show (4:3)</PresentationFormat>
  <Paragraphs>10513</Paragraphs>
  <Slides>834</Slides>
  <Notes>427</Notes>
  <HiddenSlides>0</HiddenSlides>
  <MMClips>0</MMClips>
  <ScaleCrop>false</ScaleCrop>
  <HeadingPairs>
    <vt:vector size="10" baseType="variant">
      <vt:variant>
        <vt:lpstr>Fonts Used</vt:lpstr>
      </vt:variant>
      <vt:variant>
        <vt:i4>22</vt:i4>
      </vt:variant>
      <vt:variant>
        <vt:lpstr>Theme</vt:lpstr>
      </vt:variant>
      <vt:variant>
        <vt:i4>2</vt:i4>
      </vt:variant>
      <vt:variant>
        <vt:lpstr>Links</vt:lpstr>
      </vt:variant>
      <vt:variant>
        <vt:i4>7</vt:i4>
      </vt:variant>
      <vt:variant>
        <vt:lpstr>Embedded OLE Servers</vt:lpstr>
      </vt:variant>
      <vt:variant>
        <vt:i4>3</vt:i4>
      </vt:variant>
      <vt:variant>
        <vt:lpstr>Slide Titles</vt:lpstr>
      </vt:variant>
      <vt:variant>
        <vt:i4>834</vt:i4>
      </vt:variant>
    </vt:vector>
  </HeadingPairs>
  <TitlesOfParts>
    <vt:vector size="868" baseType="lpstr">
      <vt:lpstr>ＭＳ ゴシック</vt:lpstr>
      <vt:lpstr>Apple Chancery</vt:lpstr>
      <vt:lpstr>Arial</vt:lpstr>
      <vt:lpstr>Arial Black</vt:lpstr>
      <vt:lpstr>Arial Narrow</vt:lpstr>
      <vt:lpstr>Calibri</vt:lpstr>
      <vt:lpstr>Cambria Math</vt:lpstr>
      <vt:lpstr>Courier New</vt:lpstr>
      <vt:lpstr>Gigi</vt:lpstr>
      <vt:lpstr>Lucida Blackletter</vt:lpstr>
      <vt:lpstr>Lucida Calligraphy</vt:lpstr>
      <vt:lpstr>Monotype Corsiva</vt:lpstr>
      <vt:lpstr>New Century Schlbk</vt:lpstr>
      <vt:lpstr>Script MT Bold</vt:lpstr>
      <vt:lpstr>Segoe Print</vt:lpstr>
      <vt:lpstr>Symbol</vt:lpstr>
      <vt:lpstr>Times</vt:lpstr>
      <vt:lpstr>Times New Roman</vt:lpstr>
      <vt:lpstr>Trebuchet MS</vt:lpstr>
      <vt:lpstr>Verdana</vt:lpstr>
      <vt:lpstr>Wingdings</vt:lpstr>
      <vt:lpstr>Wingdings 2</vt:lpstr>
      <vt:lpstr>Custom Design</vt:lpstr>
      <vt:lpstr>Desk Lamp</vt:lpstr>
      <vt:lpstr>???</vt:lpstr>
      <vt:lpstr>???</vt:lpstr>
      <vt:lpstr>???</vt:lpstr>
      <vt:lpstr>???</vt:lpstr>
      <vt:lpstr>???</vt:lpstr>
      <vt:lpstr>???</vt:lpstr>
      <vt:lpstr>???</vt:lpstr>
      <vt:lpstr>משוואה</vt:lpstr>
      <vt:lpstr>Picture</vt:lpstr>
      <vt:lpstr>Equation</vt:lpstr>
      <vt:lpstr>Who, What, Where and When</vt:lpstr>
      <vt:lpstr>Text Material</vt:lpstr>
      <vt:lpstr>Goals of Course</vt:lpstr>
      <vt:lpstr>Expected Outcomes</vt:lpstr>
      <vt:lpstr>Keeping Up</vt:lpstr>
      <vt:lpstr>Rules to Abide By</vt:lpstr>
      <vt:lpstr>Grading</vt:lpstr>
      <vt:lpstr>Important Dates</vt:lpstr>
      <vt:lpstr>Evaluation (tentative)</vt:lpstr>
      <vt:lpstr>Decision Problems</vt:lpstr>
      <vt:lpstr>PowerPoint Presentation</vt:lpstr>
      <vt:lpstr>Recognizer and Generators</vt:lpstr>
      <vt:lpstr>Alphabets and Strings</vt:lpstr>
      <vt:lpstr>Languages</vt:lpstr>
      <vt:lpstr>PowerPoint Presentation</vt:lpstr>
      <vt:lpstr>PowerPoint Presentation</vt:lpstr>
      <vt:lpstr>PowerPoint Presentation</vt:lpstr>
      <vt:lpstr>What We are Studying</vt:lpstr>
      <vt:lpstr>Graph Coloring</vt:lpstr>
      <vt:lpstr>Checking a “Yes” Answer</vt:lpstr>
      <vt:lpstr>Checking a “No” Answer</vt:lpstr>
      <vt:lpstr>Hard and Easy</vt:lpstr>
      <vt:lpstr>Easy Verification</vt:lpstr>
      <vt:lpstr>Verify vs Solve</vt:lpstr>
      <vt:lpstr>Instances vs Problems</vt:lpstr>
      <vt:lpstr>Three Classes of Problems</vt:lpstr>
      <vt:lpstr>Why do we Care?</vt:lpstr>
      <vt:lpstr>Procedure (Program)</vt:lpstr>
      <vt:lpstr>Algorithm</vt:lpstr>
      <vt:lpstr>Sample Algorithm/Procedure</vt:lpstr>
      <vt:lpstr>Procedure vs Algorithm</vt:lpstr>
      <vt:lpstr>Notion of Solvable</vt:lpstr>
      <vt:lpstr>An Old Solvable Problem</vt:lpstr>
      <vt:lpstr>Research Territory</vt:lpstr>
      <vt:lpstr>A CS Grand Challenge</vt:lpstr>
      <vt:lpstr>Computability vs Complexity</vt:lpstr>
      <vt:lpstr>Review Regular languages</vt:lpstr>
      <vt:lpstr>Regular Languages # 1</vt:lpstr>
      <vt:lpstr>Regular Languages # 2</vt:lpstr>
      <vt:lpstr>Regular Languages # 3</vt:lpstr>
      <vt:lpstr>Regular Languages # 4</vt:lpstr>
      <vt:lpstr>Regular Languages # 5</vt:lpstr>
      <vt:lpstr>Review Context-Free  &amp;  Context-Sensitive languages</vt:lpstr>
      <vt:lpstr>Context-Free #1</vt:lpstr>
      <vt:lpstr>Context-Free #2</vt:lpstr>
      <vt:lpstr>Context-Free #3</vt:lpstr>
      <vt:lpstr>Context-Free #4</vt:lpstr>
      <vt:lpstr>Context-Sensitive</vt:lpstr>
      <vt:lpstr>Concrete Model of FSA</vt:lpstr>
      <vt:lpstr>Finite State Automata</vt:lpstr>
      <vt:lpstr>DFA Transitions</vt:lpstr>
      <vt:lpstr>Regular Languages and DFAs</vt:lpstr>
      <vt:lpstr>State Diagram</vt:lpstr>
      <vt:lpstr>Sample DFAs # 1, 2</vt:lpstr>
      <vt:lpstr>Sample DFA # 3</vt:lpstr>
      <vt:lpstr>State Transition Table</vt:lpstr>
      <vt:lpstr>Sample DFA # 4</vt:lpstr>
      <vt:lpstr>Sample DFA # 5</vt:lpstr>
      <vt:lpstr>DFA Closure</vt:lpstr>
      <vt:lpstr>Complement of Regular Sets</vt:lpstr>
      <vt:lpstr>Parallelizing DFAs</vt:lpstr>
      <vt:lpstr>Non-determinism NFA</vt:lpstr>
      <vt:lpstr>NFA Transitions</vt:lpstr>
      <vt:lpstr>NFA Languages</vt:lpstr>
      <vt:lpstr>Finite State Diagram</vt:lpstr>
      <vt:lpstr>Equivalence of DFA and NFA</vt:lpstr>
      <vt:lpstr>Constructing DFA from NFA</vt:lpstr>
      <vt:lpstr>l-Closure</vt:lpstr>
      <vt:lpstr>Details of DFA</vt:lpstr>
      <vt:lpstr>Regular Languages and NFAs</vt:lpstr>
      <vt:lpstr>Convert from NFA to DFA</vt:lpstr>
      <vt:lpstr>Lexical Analysis</vt:lpstr>
      <vt:lpstr>Practice Problems</vt:lpstr>
      <vt:lpstr>Practice DFA/NFA </vt:lpstr>
      <vt:lpstr>Regular Expressions</vt:lpstr>
      <vt:lpstr>Regular Sets = Regular Languages</vt:lpstr>
      <vt:lpstr>Every Regular Set is a Regular Language</vt:lpstr>
      <vt:lpstr>Every Regular Language is a Regular Set Using Rijk</vt:lpstr>
      <vt:lpstr>Convert to RE</vt:lpstr>
      <vt:lpstr>PowerPoint Presentation</vt:lpstr>
      <vt:lpstr>State Ripping Concept</vt:lpstr>
      <vt:lpstr>State Ripping Details</vt:lpstr>
      <vt:lpstr>Use Ripping; Rip q3</vt:lpstr>
      <vt:lpstr>Use Ripping; Rip q1</vt:lpstr>
      <vt:lpstr>Use Ripping; Rip q2</vt:lpstr>
      <vt:lpstr>Regular Equations</vt:lpstr>
      <vt:lpstr>Show QP* is a Solution</vt:lpstr>
      <vt:lpstr>Uniqueness of Solution</vt:lpstr>
      <vt:lpstr>Example</vt:lpstr>
      <vt:lpstr>Using Regular Equations</vt:lpstr>
      <vt:lpstr>Practice NFAs</vt:lpstr>
      <vt:lpstr>DFAs to REs</vt:lpstr>
      <vt:lpstr>State Minimization</vt:lpstr>
      <vt:lpstr>Sample Minimization</vt:lpstr>
      <vt:lpstr>Reversal of Regular Sets</vt:lpstr>
      <vt:lpstr>Substitution</vt:lpstr>
      <vt:lpstr>Quotient with Regular Sets</vt:lpstr>
      <vt:lpstr>Quotient Again</vt:lpstr>
      <vt:lpstr>Applying Meta Approach</vt:lpstr>
      <vt:lpstr>Making Life Easy</vt:lpstr>
      <vt:lpstr>Reachable and Reaching</vt:lpstr>
      <vt:lpstr>Min and Max</vt:lpstr>
      <vt:lpstr>Regular Closed under Min</vt:lpstr>
      <vt:lpstr>Regular Closed under Max</vt:lpstr>
      <vt:lpstr>Practice Rijk</vt:lpstr>
      <vt:lpstr>Practice Minimization</vt:lpstr>
      <vt:lpstr>Pumping Lemma Concept</vt:lpstr>
      <vt:lpstr>Pumping Lemma For Regular</vt:lpstr>
      <vt:lpstr>Pumping Lemma Proof</vt:lpstr>
      <vt:lpstr>Lemma’s Adversarial Process</vt:lpstr>
      <vt:lpstr>xwx is not Regular (PL)</vt:lpstr>
      <vt:lpstr>aFib(k) is not Regular (PL)</vt:lpstr>
      <vt:lpstr>Pumping Lemma Problems</vt:lpstr>
      <vt:lpstr>Myhill-Nerode Theorem</vt:lpstr>
      <vt:lpstr>Myhill-Nerode 1 ⇒ 2</vt:lpstr>
      <vt:lpstr>Myhill-Nerode 2 ⇒ 3</vt:lpstr>
      <vt:lpstr>Myhill-Nerode 3 ⇒ 1</vt:lpstr>
      <vt:lpstr>Use of Myhill-Nerode</vt:lpstr>
      <vt:lpstr>xwx is not Regular (MN)</vt:lpstr>
      <vt:lpstr>aFib(k) is not Regular (MN)</vt:lpstr>
      <vt:lpstr>Myhill-Nerode and Minimization</vt:lpstr>
      <vt:lpstr>What is Regular So Far?</vt:lpstr>
      <vt:lpstr>What is NOT Regular?</vt:lpstr>
      <vt:lpstr>Finite State Transducers</vt:lpstr>
      <vt:lpstr>Sample Mealy Model</vt:lpstr>
      <vt:lpstr>Finite State Transducers</vt:lpstr>
      <vt:lpstr>Practice MNT, Grammar, Mealy</vt:lpstr>
      <vt:lpstr>Decision and Closure Properties</vt:lpstr>
      <vt:lpstr>Decidable Properties</vt:lpstr>
      <vt:lpstr>Closure Properties</vt:lpstr>
      <vt:lpstr>Formal Languages</vt:lpstr>
      <vt:lpstr>History of Formal Language</vt:lpstr>
      <vt:lpstr>Formalism for Grammars</vt:lpstr>
      <vt:lpstr>Grammars</vt:lpstr>
      <vt:lpstr>Derivations</vt:lpstr>
      <vt:lpstr>Regular Grammars</vt:lpstr>
      <vt:lpstr>DFA to Regular Grammar</vt:lpstr>
      <vt:lpstr>Example of DFA to Grammar</vt:lpstr>
      <vt:lpstr>Regular Grammar to NFA</vt:lpstr>
      <vt:lpstr>Example of Grammar to NFA</vt:lpstr>
      <vt:lpstr>What More is Regular?</vt:lpstr>
      <vt:lpstr>Mixing Right and Left Linear</vt:lpstr>
      <vt:lpstr>Context Free Languages</vt:lpstr>
      <vt:lpstr>Context Free Grammar</vt:lpstr>
      <vt:lpstr>Sample CFG</vt:lpstr>
      <vt:lpstr>Derivation</vt:lpstr>
      <vt:lpstr>Parse Trees</vt:lpstr>
      <vt:lpstr>Ambiguity</vt:lpstr>
      <vt:lpstr>Ambiguous Parse</vt:lpstr>
      <vt:lpstr>Precedence</vt:lpstr>
      <vt:lpstr>Left (right)most Derivations</vt:lpstr>
      <vt:lpstr>Ambiguity Test</vt:lpstr>
      <vt:lpstr>Unambiguous Grammar</vt:lpstr>
      <vt:lpstr>Parsing Problem</vt:lpstr>
      <vt:lpstr>Removing Left Recursion if doing Top Down</vt:lpstr>
      <vt:lpstr>Right Recursive Expressions</vt:lpstr>
      <vt:lpstr>Bottom Up vs Top Down</vt:lpstr>
      <vt:lpstr>Chomsky Normal Form</vt:lpstr>
      <vt:lpstr>Nullable Symbols</vt:lpstr>
      <vt:lpstr>Removal of l-Rules</vt:lpstr>
      <vt:lpstr>Chains (Unit Rules)</vt:lpstr>
      <vt:lpstr>Removal of Unit-Rules</vt:lpstr>
      <vt:lpstr>Non-Productive Symbols</vt:lpstr>
      <vt:lpstr>Unreachable Symbols</vt:lpstr>
      <vt:lpstr>Reduced CFG</vt:lpstr>
      <vt:lpstr>CFG to CNF</vt:lpstr>
      <vt:lpstr>Example of CNF Conversion</vt:lpstr>
      <vt:lpstr>Starting Grammars</vt:lpstr>
      <vt:lpstr>Remove Null Rules</vt:lpstr>
      <vt:lpstr>Remove Unit Rules</vt:lpstr>
      <vt:lpstr>Remove Useless Symbols</vt:lpstr>
      <vt:lpstr>Normalize rhs as CNF</vt:lpstr>
      <vt:lpstr>CKY (Cocke, Kasami, Younger) O(N3) PARSING</vt:lpstr>
      <vt:lpstr>Dynamic Programming</vt:lpstr>
      <vt:lpstr>CKY (Bottom-Up Technique)</vt:lpstr>
      <vt:lpstr>CKY Parser</vt:lpstr>
      <vt:lpstr>2nd CKY Example</vt:lpstr>
      <vt:lpstr>Practice CFGs</vt:lpstr>
      <vt:lpstr>CFL Pumping Lemma Concept</vt:lpstr>
      <vt:lpstr>Pumping Lemma For CFL</vt:lpstr>
      <vt:lpstr>Pumping Lemma Proof</vt:lpstr>
      <vt:lpstr>Visual Support of Proof</vt:lpstr>
      <vt:lpstr>Lemma’s Adversarial Process</vt:lpstr>
      <vt:lpstr>Practice CFL Pumping Lemma</vt:lpstr>
      <vt:lpstr>Non-Closure</vt:lpstr>
      <vt:lpstr>Max and Min of CFL</vt:lpstr>
      <vt:lpstr>Complement of ww</vt:lpstr>
      <vt:lpstr>Solvable CFL Problems</vt:lpstr>
      <vt:lpstr>Formalization of PDA</vt:lpstr>
      <vt:lpstr>Notion of ID for PDA</vt:lpstr>
      <vt:lpstr>Language Recognized by PDA</vt:lpstr>
      <vt:lpstr>Top Down Parsing by PDA</vt:lpstr>
      <vt:lpstr>Top Down Parsing by PDA</vt:lpstr>
      <vt:lpstr>Bottom Up Parsing by PDA</vt:lpstr>
      <vt:lpstr>Bottom Up Parsing by PDA</vt:lpstr>
      <vt:lpstr>Challenge</vt:lpstr>
      <vt:lpstr>Converting a PDA to CFG</vt:lpstr>
      <vt:lpstr>Rules for PDA to CFG</vt:lpstr>
      <vt:lpstr>Greibach Normal Form</vt:lpstr>
      <vt:lpstr>Closure Properties</vt:lpstr>
      <vt:lpstr>Intersection with Regular</vt:lpstr>
      <vt:lpstr>Substitution</vt:lpstr>
      <vt:lpstr>More on Substitution</vt:lpstr>
      <vt:lpstr>Context Sensitive</vt:lpstr>
      <vt:lpstr>Context Sensitive Grammar</vt:lpstr>
      <vt:lpstr>CSG Example#1</vt:lpstr>
      <vt:lpstr>CSG Example#2</vt:lpstr>
      <vt:lpstr>Phrase Structured Grammar</vt:lpstr>
      <vt:lpstr>HISTORY</vt:lpstr>
      <vt:lpstr>Hilbert, Russell and Whitehead</vt:lpstr>
      <vt:lpstr>Hilbert</vt:lpstr>
      <vt:lpstr>Hilbert’s Belief</vt:lpstr>
      <vt:lpstr>Gödel</vt:lpstr>
      <vt:lpstr>Turing (Post, Church, Kleene)</vt:lpstr>
      <vt:lpstr>More on Emil Post</vt:lpstr>
      <vt:lpstr>Computability</vt:lpstr>
      <vt:lpstr>Basic Definitions</vt:lpstr>
      <vt:lpstr>Goals of Computability</vt:lpstr>
      <vt:lpstr>Effective Procedure</vt:lpstr>
      <vt:lpstr>Algorithm</vt:lpstr>
      <vt:lpstr>Sets and Decision Problems</vt:lpstr>
      <vt:lpstr>Categorizing Problems (Sets)</vt:lpstr>
      <vt:lpstr>Categorizing Problems (Sets) # 2</vt:lpstr>
      <vt:lpstr>Immediate Implications</vt:lpstr>
      <vt:lpstr>Slightly Harder Implications</vt:lpstr>
      <vt:lpstr>Existence of Undecidables</vt:lpstr>
      <vt:lpstr>Hilbert’s Tenth</vt:lpstr>
      <vt:lpstr>Hilbert’s 10th</vt:lpstr>
      <vt:lpstr>Hilbert’s 10th is Semi-Decidable</vt:lpstr>
      <vt:lpstr>P(x) = 0 is Decidable</vt:lpstr>
      <vt:lpstr>P(x) = 0 is Decidable</vt:lpstr>
      <vt:lpstr>Undecidability</vt:lpstr>
      <vt:lpstr>Classic Unsolvable Problem</vt:lpstr>
      <vt:lpstr>Some terminology</vt:lpstr>
      <vt:lpstr>Halting Problem</vt:lpstr>
      <vt:lpstr>The Contradiction</vt:lpstr>
      <vt:lpstr>Halting is recognizable</vt:lpstr>
      <vt:lpstr>Why not just algorithms?</vt:lpstr>
      <vt:lpstr>The universal machine</vt:lpstr>
      <vt:lpstr>Non-re Problems</vt:lpstr>
      <vt:lpstr>The Contradiction</vt:lpstr>
      <vt:lpstr>Consequences</vt:lpstr>
      <vt:lpstr>Insights</vt:lpstr>
      <vt:lpstr>Non-re nature of algorithms</vt:lpstr>
      <vt:lpstr>Many unbounded ways</vt:lpstr>
      <vt:lpstr>Non-determinism</vt:lpstr>
      <vt:lpstr>Models of Computation</vt:lpstr>
      <vt:lpstr>Turing Machines</vt:lpstr>
      <vt:lpstr>Typical Textbook Description</vt:lpstr>
      <vt:lpstr>Turing versus Post</vt:lpstr>
      <vt:lpstr>Basic Description</vt:lpstr>
      <vt:lpstr>Base Machines</vt:lpstr>
      <vt:lpstr>Useful Composite Machines</vt:lpstr>
      <vt:lpstr>Commentary on Machines</vt:lpstr>
      <vt:lpstr>Computing with TMs</vt:lpstr>
      <vt:lpstr>Addition by TM</vt:lpstr>
      <vt:lpstr>Turing Machine Variations</vt:lpstr>
      <vt:lpstr>Register Machines</vt:lpstr>
      <vt:lpstr>Register Machine Concepts</vt:lpstr>
      <vt:lpstr>Computing by Register Machines</vt:lpstr>
      <vt:lpstr>Register Instructions</vt:lpstr>
      <vt:lpstr>Addition by RM</vt:lpstr>
      <vt:lpstr>Limited Subtraction by RM</vt:lpstr>
      <vt:lpstr>Factor Replacement Systems</vt:lpstr>
      <vt:lpstr>Factor Replacement Concepts</vt:lpstr>
      <vt:lpstr>Addition by FRS</vt:lpstr>
      <vt:lpstr>Limited Subtraction by FRS</vt:lpstr>
      <vt:lpstr>Ordering of Rules</vt:lpstr>
      <vt:lpstr>Why Deterministic?</vt:lpstr>
      <vt:lpstr>More on Determinism</vt:lpstr>
      <vt:lpstr>Sample RM and FRS</vt:lpstr>
      <vt:lpstr>Sample FRS</vt:lpstr>
      <vt:lpstr>Systems Related to FRS</vt:lpstr>
      <vt:lpstr>Petri Net Operation</vt:lpstr>
      <vt:lpstr>Petri Net Computation</vt:lpstr>
      <vt:lpstr>Variants of Petri Nets</vt:lpstr>
      <vt:lpstr>Petri Net Example</vt:lpstr>
      <vt:lpstr>Vector Addition</vt:lpstr>
      <vt:lpstr>Vectors as Resource Models</vt:lpstr>
      <vt:lpstr>Factors with Residues</vt:lpstr>
      <vt:lpstr>Abelian Semi-Group</vt:lpstr>
      <vt:lpstr>Finitely Presented</vt:lpstr>
      <vt:lpstr>Recursive Functions</vt:lpstr>
      <vt:lpstr>Primitive Recursive</vt:lpstr>
      <vt:lpstr>Basis of PRFs</vt:lpstr>
      <vt:lpstr>Building New Functions</vt:lpstr>
      <vt:lpstr>Addition &amp; Multiplication</vt:lpstr>
      <vt:lpstr>Basic Arithmetic</vt:lpstr>
      <vt:lpstr>2nd Grade Arithmetic</vt:lpstr>
      <vt:lpstr>Basic Relations</vt:lpstr>
      <vt:lpstr>Basic Boolean Operations</vt:lpstr>
      <vt:lpstr>Definition by Cases </vt:lpstr>
      <vt:lpstr>Bounded Minimization 1</vt:lpstr>
      <vt:lpstr>Bounded Minimization 2</vt:lpstr>
      <vt:lpstr>Intermediate Arithmetic</vt:lpstr>
      <vt:lpstr>Primality</vt:lpstr>
      <vt:lpstr>Exponents</vt:lpstr>
      <vt:lpstr>Pairing Functions</vt:lpstr>
      <vt:lpstr>Pairing Function is 1-1 Onto</vt:lpstr>
      <vt:lpstr>Case 1 (x=0)</vt:lpstr>
      <vt:lpstr>Case 2 (x &gt; 0)</vt:lpstr>
      <vt:lpstr>Pairing Function is 1-1 Onto</vt:lpstr>
      <vt:lpstr>Alternate Proof</vt:lpstr>
      <vt:lpstr>Application of Pairing</vt:lpstr>
      <vt:lpstr>Fibonacci Recursion</vt:lpstr>
      <vt:lpstr>m Recursive</vt:lpstr>
      <vt:lpstr>m Recursive Concepts</vt:lpstr>
      <vt:lpstr>Ackermann’s Function</vt:lpstr>
      <vt:lpstr>Union/Find</vt:lpstr>
      <vt:lpstr>The  Operator</vt:lpstr>
      <vt:lpstr>Equivalence of Models</vt:lpstr>
      <vt:lpstr>Proving Equivalence</vt:lpstr>
      <vt:lpstr>Instantaneous Descriptions</vt:lpstr>
      <vt:lpstr>id Definitions</vt:lpstr>
      <vt:lpstr>Equivalence Steps</vt:lpstr>
      <vt:lpstr>All Models are Equivalent</vt:lpstr>
      <vt:lpstr>Our Plan of Attack</vt:lpstr>
      <vt:lpstr>TURING ≤ REGISTER</vt:lpstr>
      <vt:lpstr>Encoding a TM’s State</vt:lpstr>
      <vt:lpstr>More on Encoding of TM</vt:lpstr>
      <vt:lpstr>Simulation by RM</vt:lpstr>
      <vt:lpstr>Fixups</vt:lpstr>
      <vt:lpstr>Prolog</vt:lpstr>
      <vt:lpstr>Epilog</vt:lpstr>
      <vt:lpstr>REGISTER  FACTOR</vt:lpstr>
      <vt:lpstr>Encoding a RM’s State</vt:lpstr>
      <vt:lpstr>Simulation by FRS</vt:lpstr>
      <vt:lpstr>Importance of Order</vt:lpstr>
      <vt:lpstr>Sample RM and FRS (repeat)</vt:lpstr>
      <vt:lpstr>Example of Order</vt:lpstr>
      <vt:lpstr>Subtraction Encoding</vt:lpstr>
      <vt:lpstr>Analysis of Problem</vt:lpstr>
      <vt:lpstr>FACTOR  RECURSIVE</vt:lpstr>
      <vt:lpstr>Universal Machine</vt:lpstr>
      <vt:lpstr>Encoding FRS</vt:lpstr>
      <vt:lpstr>Simulation by Recursive # 1</vt:lpstr>
      <vt:lpstr>Simulation by Recursive # 2</vt:lpstr>
      <vt:lpstr>Simulation by Recursive # 3</vt:lpstr>
      <vt:lpstr>FRS Subtraction</vt:lpstr>
      <vt:lpstr>Rest of simulation</vt:lpstr>
      <vt:lpstr>Simplicity of Universal</vt:lpstr>
      <vt:lpstr>RECURSIVE  TURING</vt:lpstr>
      <vt:lpstr>Standard Turing Computation</vt:lpstr>
      <vt:lpstr>More Helpers</vt:lpstr>
      <vt:lpstr>Basic Functions</vt:lpstr>
      <vt:lpstr>Closure Under Composition</vt:lpstr>
      <vt:lpstr>Closure Under Induction</vt:lpstr>
      <vt:lpstr>Closure Under Minimization</vt:lpstr>
      <vt:lpstr>Consequences of Equivalence</vt:lpstr>
      <vt:lpstr>Additional Notations</vt:lpstr>
      <vt:lpstr>Universal Machine</vt:lpstr>
      <vt:lpstr>Universal Machine Mapping</vt:lpstr>
      <vt:lpstr>SNAP and TERM</vt:lpstr>
      <vt:lpstr>STP Predicate</vt:lpstr>
      <vt:lpstr>VALUE PRF</vt:lpstr>
      <vt:lpstr>Recursively Enumerable</vt:lpstr>
      <vt:lpstr>Definition of re</vt:lpstr>
      <vt:lpstr>Semi-Decidable Implies re</vt:lpstr>
      <vt:lpstr>re Implies Semi-Decidable</vt:lpstr>
      <vt:lpstr>Domain of a Procedure</vt:lpstr>
      <vt:lpstr>Recursive Implies re </vt:lpstr>
      <vt:lpstr>Related Results</vt:lpstr>
      <vt:lpstr>Enumeration Theorem</vt:lpstr>
      <vt:lpstr>The Set K</vt:lpstr>
      <vt:lpstr>K is not Recursive</vt:lpstr>
      <vt:lpstr>re Characterizations</vt:lpstr>
      <vt:lpstr>S-m-n Theorem</vt:lpstr>
      <vt:lpstr>Parameter (S-m-n) Theorem</vt:lpstr>
      <vt:lpstr>S-m-n for FRS</vt:lpstr>
      <vt:lpstr>Details of S-m-n for FRS</vt:lpstr>
      <vt:lpstr>Quantification 1 &amp;2</vt:lpstr>
      <vt:lpstr>Quantification#1</vt:lpstr>
      <vt:lpstr>Quantification#2</vt:lpstr>
      <vt:lpstr>Diagonalization and Reducibility</vt:lpstr>
      <vt:lpstr>Non-re Problems</vt:lpstr>
      <vt:lpstr>The Contradiction</vt:lpstr>
      <vt:lpstr>The Set TOT</vt:lpstr>
      <vt:lpstr>Reducibility</vt:lpstr>
      <vt:lpstr>Reduction Concepts</vt:lpstr>
      <vt:lpstr>Diagonalization is a Bummer</vt:lpstr>
      <vt:lpstr>Reduction to TOTAL</vt:lpstr>
      <vt:lpstr>Reduction to ZERO</vt:lpstr>
      <vt:lpstr>Classic Undecidable Sets</vt:lpstr>
      <vt:lpstr>Lne is re</vt:lpstr>
      <vt:lpstr>Lne is Non-Recursive</vt:lpstr>
      <vt:lpstr>Lne is re by Quantification</vt:lpstr>
      <vt:lpstr>Le is not re</vt:lpstr>
      <vt:lpstr>Reduction and Equivalence</vt:lpstr>
      <vt:lpstr>Many-One Reduction</vt:lpstr>
      <vt:lpstr>Many-One Degrees</vt:lpstr>
      <vt:lpstr>One-One Reduction</vt:lpstr>
      <vt:lpstr>One-One Degrees</vt:lpstr>
      <vt:lpstr>Turing (Oracle) Reduction</vt:lpstr>
      <vt:lpstr>Turing Degrees</vt:lpstr>
      <vt:lpstr>Complete re Sets</vt:lpstr>
      <vt:lpstr>The Set Halt = K0 = Lu</vt:lpstr>
      <vt:lpstr>The Set K</vt:lpstr>
      <vt:lpstr>Quantification # 3 and the Overall Picture</vt:lpstr>
      <vt:lpstr>Quantification#3</vt:lpstr>
      <vt:lpstr>PowerPoint Presentation</vt:lpstr>
      <vt:lpstr>Reduction and Rice’s</vt:lpstr>
      <vt:lpstr>Either Trivial or Undecidable</vt:lpstr>
      <vt:lpstr>Rice’s Theorem</vt:lpstr>
      <vt:lpstr>Rice’s Proof-1</vt:lpstr>
      <vt:lpstr>Rice’s Proof-2</vt:lpstr>
      <vt:lpstr>Rice’s Proof-3</vt:lpstr>
      <vt:lpstr>I/O Property</vt:lpstr>
      <vt:lpstr>Strong Rice’s Theorem</vt:lpstr>
      <vt:lpstr>Strong Rice’s Proof</vt:lpstr>
      <vt:lpstr>Picture Proof</vt:lpstr>
      <vt:lpstr>Corollaries to Rice’s</vt:lpstr>
      <vt:lpstr>Practice</vt:lpstr>
      <vt:lpstr>Practice Classifications</vt:lpstr>
      <vt:lpstr>Sample Question#1</vt:lpstr>
      <vt:lpstr>Sample Questions#2,3</vt:lpstr>
      <vt:lpstr>Sample Question#4</vt:lpstr>
      <vt:lpstr>Sample Question#5</vt:lpstr>
      <vt:lpstr>Constant time:  Not amenable to Rice’s</vt:lpstr>
      <vt:lpstr>Constant Time</vt:lpstr>
      <vt:lpstr>Quantifier Analysis</vt:lpstr>
      <vt:lpstr>Complexity of CTime</vt:lpstr>
      <vt:lpstr>What We’ve Done in Computability</vt:lpstr>
      <vt:lpstr>List Minus Some Tedious Stuff</vt:lpstr>
      <vt:lpstr>More Practice Problems</vt:lpstr>
      <vt:lpstr>Sample Question#1</vt:lpstr>
      <vt:lpstr>Sample Question#2</vt:lpstr>
      <vt:lpstr>Sample Question#3</vt:lpstr>
      <vt:lpstr>Sample Question#4</vt:lpstr>
      <vt:lpstr>Sample Question#5</vt:lpstr>
      <vt:lpstr>Sample Question#6</vt:lpstr>
      <vt:lpstr>Sample Question#7</vt:lpstr>
      <vt:lpstr>Sample Question#8</vt:lpstr>
      <vt:lpstr>Sample Question#9</vt:lpstr>
      <vt:lpstr>Sample Question#10</vt:lpstr>
      <vt:lpstr>Sample Question#11</vt:lpstr>
      <vt:lpstr>Sample Question#12</vt:lpstr>
      <vt:lpstr>Post Systems</vt:lpstr>
      <vt:lpstr>Thue Systems</vt:lpstr>
      <vt:lpstr>Semi-Thue Systems</vt:lpstr>
      <vt:lpstr>Word Problems</vt:lpstr>
      <vt:lpstr>Post Canonical Systems</vt:lpstr>
      <vt:lpstr>Examples of Canonical Forms</vt:lpstr>
      <vt:lpstr>Simplified Canonical Forms</vt:lpstr>
      <vt:lpstr>Examples of Post Systems</vt:lpstr>
      <vt:lpstr>Simulating Turing Machines</vt:lpstr>
      <vt:lpstr>Details of Halt(TM)  Word(ST)</vt:lpstr>
      <vt:lpstr>Clean-Up</vt:lpstr>
      <vt:lpstr>Semi-Thue Word Problem</vt:lpstr>
      <vt:lpstr>Formal Language</vt:lpstr>
      <vt:lpstr>Post Correspondence Problem</vt:lpstr>
      <vt:lpstr>PCP Example#2</vt:lpstr>
      <vt:lpstr>How PCP Construction Works?</vt:lpstr>
      <vt:lpstr>Ambiguity of CFG</vt:lpstr>
      <vt:lpstr>Intersection of CFLs</vt:lpstr>
      <vt:lpstr>CSG Produces Something</vt:lpstr>
      <vt:lpstr>Traces and Grammars</vt:lpstr>
      <vt:lpstr>Traces</vt:lpstr>
      <vt:lpstr>Traces (Valid Computations)</vt:lpstr>
      <vt:lpstr>What’s Undecidable?</vt:lpstr>
      <vt:lpstr>What’s a CSL or CFL?</vt:lpstr>
      <vt:lpstr>L = *? </vt:lpstr>
      <vt:lpstr>Traces are NOT CFLs</vt:lpstr>
      <vt:lpstr>Using Pumping Lemma</vt:lpstr>
      <vt:lpstr>Language of Traces is a CSL </vt:lpstr>
      <vt:lpstr>Non-Traces is a CFL </vt:lpstr>
      <vt:lpstr>Traces of FRS with Residues</vt:lpstr>
      <vt:lpstr>Intersection of CFLs</vt:lpstr>
      <vt:lpstr>Intersection Continued</vt:lpstr>
      <vt:lpstr>What’s a CSL or CFL?</vt:lpstr>
      <vt:lpstr>Quotients of CFLs (concept)</vt:lpstr>
      <vt:lpstr>Quotients of CFLs (precise)</vt:lpstr>
      <vt:lpstr>Summarizing Quotient</vt:lpstr>
      <vt:lpstr>Traces and Type 0 </vt:lpstr>
      <vt:lpstr>CSG and Undecidability</vt:lpstr>
      <vt:lpstr>Some Consequences</vt:lpstr>
      <vt:lpstr>Summary of Grammar Results</vt:lpstr>
      <vt:lpstr>Decidability</vt:lpstr>
      <vt:lpstr>Undecidability</vt:lpstr>
      <vt:lpstr>More Undecidability</vt:lpstr>
      <vt:lpstr>Word to Grammar Problem</vt:lpstr>
      <vt:lpstr>Consequences for PSG</vt:lpstr>
      <vt:lpstr>Finite Convergence for Concatenation of Context-Free Languages</vt:lpstr>
      <vt:lpstr>Powers of CFLs</vt:lpstr>
      <vt:lpstr>L(G) = L(G)2?</vt:lpstr>
      <vt:lpstr>L(G) = L(G)2? is undecidable</vt:lpstr>
      <vt:lpstr>Finite Power Problem</vt:lpstr>
      <vt:lpstr>Undecidability of n Ln = Ln+1</vt:lpstr>
      <vt:lpstr>Missing Step</vt:lpstr>
      <vt:lpstr>Propositional Calculus</vt:lpstr>
      <vt:lpstr>Propositional Calculus</vt:lpstr>
      <vt:lpstr>Tautology and Satisfiability</vt:lpstr>
      <vt:lpstr>Proving Consequences</vt:lpstr>
      <vt:lpstr>Some Undecidables</vt:lpstr>
      <vt:lpstr>Refutation</vt:lpstr>
      <vt:lpstr>Resolution</vt:lpstr>
      <vt:lpstr>Axioms</vt:lpstr>
      <vt:lpstr>Simulating Machines</vt:lpstr>
      <vt:lpstr>Diadic PIPC</vt:lpstr>
      <vt:lpstr>Living without Associativity</vt:lpstr>
      <vt:lpstr>Composition Encoding</vt:lpstr>
      <vt:lpstr>Encoding</vt:lpstr>
      <vt:lpstr>Encoding</vt:lpstr>
      <vt:lpstr>Creating Terminal IDs</vt:lpstr>
      <vt:lpstr>Reversing Print and Left</vt:lpstr>
      <vt:lpstr>Reversing Right </vt:lpstr>
      <vt:lpstr>Exam Prep</vt:lpstr>
      <vt:lpstr>Sample Question</vt:lpstr>
      <vt:lpstr>Sample Question</vt:lpstr>
      <vt:lpstr>Sample Question</vt:lpstr>
      <vt:lpstr>Sample Question</vt:lpstr>
      <vt:lpstr>Sample Question</vt:lpstr>
      <vt:lpstr>Sample Question</vt:lpstr>
      <vt:lpstr>Sample Question</vt:lpstr>
      <vt:lpstr>Sample Question</vt:lpstr>
      <vt:lpstr>ORDER ANALYSIS</vt:lpstr>
      <vt:lpstr>Computability &amp; Complexity Theory</vt:lpstr>
      <vt:lpstr>Notion of “Order”</vt:lpstr>
      <vt:lpstr>Notion of “Order”</vt:lpstr>
      <vt:lpstr>Notion of “Order”</vt:lpstr>
      <vt:lpstr>Notion of “Order”</vt:lpstr>
      <vt:lpstr>Notion of “Order”</vt:lpstr>
      <vt:lpstr>Order</vt:lpstr>
      <vt:lpstr>Order of a Problem</vt:lpstr>
      <vt:lpstr>Decision vs Optimization</vt:lpstr>
      <vt:lpstr> Vertex Cover (VC)</vt:lpstr>
      <vt:lpstr>VC Decision vs Optimization</vt:lpstr>
      <vt:lpstr>Relation of VC Problems</vt:lpstr>
      <vt:lpstr>Smallest VC</vt:lpstr>
      <vt:lpstr>Natural Pairs of Problems</vt:lpstr>
      <vt:lpstr>A Word about Time</vt:lpstr>
      <vt:lpstr>A Word about “Words”</vt:lpstr>
      <vt:lpstr>A Word about Abstractions</vt:lpstr>
      <vt:lpstr>A Word about Toy Problems</vt:lpstr>
      <vt:lpstr>Very Hard Problems</vt:lpstr>
      <vt:lpstr>Easy Problems</vt:lpstr>
      <vt:lpstr>Three Classes of Problems</vt:lpstr>
      <vt:lpstr>Unknown Complexity</vt:lpstr>
      <vt:lpstr>Why do we Care?</vt:lpstr>
      <vt:lpstr>A Word about “Size”</vt:lpstr>
      <vt:lpstr>The Subtlety of “Size”</vt:lpstr>
      <vt:lpstr>Subset Sum</vt:lpstr>
      <vt:lpstr>Why do we Care?</vt:lpstr>
      <vt:lpstr>Research Territory</vt:lpstr>
      <vt:lpstr>Complexity Theory</vt:lpstr>
      <vt:lpstr>Models of Computation</vt:lpstr>
      <vt:lpstr>NDTM's</vt:lpstr>
      <vt:lpstr>NDTM's</vt:lpstr>
      <vt:lpstr>NDTM's</vt:lpstr>
      <vt:lpstr>NDTM's</vt:lpstr>
      <vt:lpstr>NDTM's</vt:lpstr>
      <vt:lpstr>NDTM's</vt:lpstr>
      <vt:lpstr>NDTM's</vt:lpstr>
      <vt:lpstr>NDTM's</vt:lpstr>
      <vt:lpstr>NDTM's</vt:lpstr>
      <vt:lpstr>NDTM's</vt:lpstr>
      <vt:lpstr>NDTM's</vt:lpstr>
      <vt:lpstr>NDTM's - Witnesses</vt:lpstr>
      <vt:lpstr>NDTM's - Witnesses</vt:lpstr>
      <vt:lpstr>NDTM's - Witnesses</vt:lpstr>
      <vt:lpstr>NDTM's - Witnesses</vt:lpstr>
      <vt:lpstr>NDTM's - Witnesses</vt:lpstr>
      <vt:lpstr>NDTM's - Witnesses</vt:lpstr>
      <vt:lpstr>NDTM's</vt:lpstr>
      <vt:lpstr>NDTM's</vt:lpstr>
      <vt:lpstr>Problem Classes</vt:lpstr>
      <vt:lpstr>Problem Classes</vt:lpstr>
      <vt:lpstr>Problem Classes</vt:lpstr>
      <vt:lpstr>Problem Classes</vt:lpstr>
      <vt:lpstr>Problem Classes</vt:lpstr>
      <vt:lpstr>Problem Classes</vt:lpstr>
      <vt:lpstr>Problem Classes</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P</vt:lpstr>
      <vt:lpstr>Class – P</vt:lpstr>
      <vt:lpstr>Class – P</vt:lpstr>
      <vt:lpstr>Class – P</vt:lpstr>
      <vt:lpstr>Class – P</vt:lpstr>
      <vt:lpstr>Class – P</vt:lpstr>
      <vt:lpstr>Class – P</vt:lpstr>
      <vt:lpstr>Class – P</vt:lpstr>
      <vt:lpstr>Class – P</vt:lpstr>
      <vt:lpstr>Other Classes</vt:lpstr>
      <vt:lpstr>"No harder than"</vt:lpstr>
      <vt:lpstr>"No harder than"</vt:lpstr>
      <vt:lpstr>The "Key" to  Complexity Theory </vt:lpstr>
      <vt:lpstr>Reductions</vt:lpstr>
      <vt:lpstr>Reductions</vt:lpstr>
      <vt:lpstr>Reductions</vt:lpstr>
      <vt:lpstr>Reductions</vt:lpstr>
      <vt:lpstr>Poly Turing Reductions</vt:lpstr>
      <vt:lpstr>PolyTime Reductions</vt:lpstr>
      <vt:lpstr>PT Reductions</vt:lpstr>
      <vt:lpstr>PT Reductions</vt:lpstr>
      <vt:lpstr>PT Reductions</vt:lpstr>
      <vt:lpstr>Polynomial Reductions</vt:lpstr>
      <vt:lpstr>An Aside</vt:lpstr>
      <vt:lpstr>NP–Complete</vt:lpstr>
      <vt:lpstr>NP–Complete</vt:lpstr>
      <vt:lpstr>NP–Complete</vt:lpstr>
      <vt:lpstr>Satisfiability</vt:lpstr>
      <vt:lpstr>Satisfiability</vt:lpstr>
      <vt:lpstr>NP–Complete</vt:lpstr>
      <vt:lpstr>NP–Complete</vt:lpstr>
      <vt:lpstr>NP–Complete</vt:lpstr>
      <vt:lpstr>P = NP?</vt:lpstr>
      <vt:lpstr>P = NP?</vt:lpstr>
      <vt:lpstr>P ≠ NP?</vt:lpstr>
      <vt:lpstr>NP-Complete; NP-Hard</vt:lpstr>
      <vt:lpstr>Returning to SAT</vt:lpstr>
      <vt:lpstr>Simulating NDTM</vt:lpstr>
      <vt:lpstr>Tableaus</vt:lpstr>
      <vt:lpstr>Encoding the Tableau: Basics</vt:lpstr>
      <vt:lpstr>Encoding the Tableau: Cells</vt:lpstr>
      <vt:lpstr>Encoding the Tableau: The Tableau</vt:lpstr>
      <vt:lpstr>Encoding the Tableau: Complexity</vt:lpstr>
      <vt:lpstr>Starting and Accepting</vt:lpstr>
      <vt:lpstr>Starting and Accepting</vt:lpstr>
      <vt:lpstr>Transitions</vt:lpstr>
      <vt:lpstr>Transitions</vt:lpstr>
      <vt:lpstr>Transitions</vt:lpstr>
      <vt:lpstr>Windows and Configurations</vt:lpstr>
      <vt:lpstr>Windows and Configurations</vt:lpstr>
      <vt:lpstr>Pulling It Together</vt:lpstr>
      <vt:lpstr>SAT is NP-Complete</vt:lpstr>
      <vt:lpstr>Cook’s Theorem</vt:lpstr>
      <vt:lpstr>NP–Complete</vt:lpstr>
      <vt:lpstr>Co-NP</vt:lpstr>
      <vt:lpstr>SAT to 3SAT</vt:lpstr>
      <vt:lpstr>Integer Linear Programming</vt:lpstr>
      <vt:lpstr>SubsetSum</vt:lpstr>
      <vt:lpstr>SubsetSum ≡p Partition</vt:lpstr>
      <vt:lpstr>3SAT ≤p SubsetSum</vt:lpstr>
      <vt:lpstr>SubsetSum≡pPartition Details</vt:lpstr>
      <vt:lpstr>SubsetSum ≡p Partition</vt:lpstr>
      <vt:lpstr>VERTEX COVERING (VC) Decision Problem is NP-Hard</vt:lpstr>
      <vt:lpstr>3SAT to Vertex Cover</vt:lpstr>
      <vt:lpstr>VC Variable Gadget</vt:lpstr>
      <vt:lpstr>VC Clause Gadget</vt:lpstr>
      <vt:lpstr>VC Gadgets Combined</vt:lpstr>
      <vt:lpstr>Independent Set</vt:lpstr>
      <vt:lpstr>IS (VC) Clause Gadget</vt:lpstr>
      <vt:lpstr>3SAT to IS</vt:lpstr>
      <vt:lpstr>K-Color (KC) Decision Problem is NP-Hard</vt:lpstr>
      <vt:lpstr>K-Coloring</vt:lpstr>
      <vt:lpstr>3C Super Gadget</vt:lpstr>
      <vt:lpstr>KC Super + Variables Gadget</vt:lpstr>
      <vt:lpstr>KC Clause Gadget</vt:lpstr>
      <vt:lpstr>Consider ~a, ~b, ~c</vt:lpstr>
      <vt:lpstr>Consider a || b, ~c</vt:lpstr>
      <vt:lpstr>Consider ~a, ~b, c</vt:lpstr>
      <vt:lpstr>Consider one of a || b, c</vt:lpstr>
      <vt:lpstr>Consider a, b, c</vt:lpstr>
      <vt:lpstr>KC Gadgets Combined</vt:lpstr>
      <vt:lpstr>Register Allocation</vt:lpstr>
      <vt:lpstr>Processor Scheduling is NP-Hard</vt:lpstr>
      <vt:lpstr>Processor Scheduling</vt:lpstr>
      <vt:lpstr>Complexity Overview</vt:lpstr>
      <vt:lpstr>2 Processor Scheduling</vt:lpstr>
      <vt:lpstr>2 Processor Nastiness</vt:lpstr>
      <vt:lpstr>Challenge Problem</vt:lpstr>
      <vt:lpstr>2 Processor with partial order</vt:lpstr>
      <vt:lpstr>Anomalies everywhere</vt:lpstr>
      <vt:lpstr>More anomalies</vt:lpstr>
      <vt:lpstr>Critical path or level strategy</vt:lpstr>
      <vt:lpstr>Level strategy and UET</vt:lpstr>
      <vt:lpstr>Level – DAG with unit time </vt:lpstr>
      <vt:lpstr>Assignment#5</vt:lpstr>
      <vt:lpstr>PowerPoint Presentation</vt:lpstr>
      <vt:lpstr>Hamiltonian Circuit (HC) Decision Problem is NP-Hard</vt:lpstr>
      <vt:lpstr>HC Variable Gadget</vt:lpstr>
      <vt:lpstr>HC Gadgets Combined</vt:lpstr>
      <vt:lpstr>Hamiltonian Path</vt:lpstr>
      <vt:lpstr>Travelling Salesman</vt:lpstr>
      <vt:lpstr>Knapsack 0-1 Problem</vt:lpstr>
      <vt:lpstr>Knapsack 0-1 Problem</vt:lpstr>
      <vt:lpstr>Knapsack Optimize vs Decide</vt:lpstr>
      <vt:lpstr>Knapsack and SubsetSum</vt:lpstr>
      <vt:lpstr>Knapsack Decision Problem</vt:lpstr>
      <vt:lpstr>Related Bin Packing</vt:lpstr>
      <vt:lpstr>Knapsack 0-1 Problem</vt:lpstr>
      <vt:lpstr>Knapsack 0-1 Problem</vt:lpstr>
      <vt:lpstr>Knapsack 0-1 Problem</vt:lpstr>
      <vt:lpstr>Knapsack 0-1 problem</vt:lpstr>
      <vt:lpstr>Knapsack 0-1 Problem –  Recursive Formula</vt:lpstr>
      <vt:lpstr>Knapsack 0-1 Algorithm</vt:lpstr>
      <vt:lpstr>Knapsack 0-1 Problem</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Problem – Run Time</vt:lpstr>
      <vt:lpstr>Tiling</vt:lpstr>
      <vt:lpstr>Basic Idea of Tiling</vt:lpstr>
      <vt:lpstr>Instance of Tiling Problem</vt:lpstr>
      <vt:lpstr>A Valid 3 by 3 Tiling of Tile Types from Previous Slide</vt:lpstr>
      <vt:lpstr>Some Variations</vt:lpstr>
      <vt:lpstr>Tiling the Plane</vt:lpstr>
      <vt:lpstr>The Tiling Decision Problem</vt:lpstr>
      <vt:lpstr>Colors</vt:lpstr>
      <vt:lpstr>Tiles for Copying Tape Cell</vt:lpstr>
      <vt:lpstr>Right Move δ(q,a) = (p,R) </vt:lpstr>
      <vt:lpstr>Left Move δ(q,a) = (p,L) </vt:lpstr>
      <vt:lpstr>Print δ(q,a) = (p,c) </vt:lpstr>
      <vt:lpstr>Corner Tile and Bottom Row</vt:lpstr>
      <vt:lpstr>First Action Print</vt:lpstr>
      <vt:lpstr>First Action Right Move</vt:lpstr>
      <vt:lpstr>The Rest of the Story Part 1</vt:lpstr>
      <vt:lpstr>The Rest of the Story Part 2</vt:lpstr>
      <vt:lpstr>The Rest of the Story Part 3</vt:lpstr>
      <vt:lpstr>Constraints on M</vt:lpstr>
      <vt:lpstr>Bounded Tiling Problem #1</vt:lpstr>
      <vt:lpstr>Bounded Tiling Problem #2</vt:lpstr>
      <vt:lpstr>Bounded Tiling Problem #3</vt:lpstr>
      <vt:lpstr>A Final Comment on Tiling</vt:lpstr>
      <vt:lpstr>Tiling Example</vt:lpstr>
      <vt:lpstr>Tile Replication</vt:lpstr>
      <vt:lpstr>q0 0 0 q2  q0 1 R q1</vt:lpstr>
      <vt:lpstr> q1 0 L q2   q1 1 1 q3</vt:lpstr>
      <vt:lpstr>q2 0 0 q2  q2 1 1 q2</vt:lpstr>
      <vt:lpstr>Sample Starting Rows</vt:lpstr>
      <vt:lpstr>Case 1; Two More Rows</vt:lpstr>
      <vt:lpstr>Case 1; Row 3 repeated</vt:lpstr>
      <vt:lpstr>Case 2; Only Two More Rows</vt:lpstr>
      <vt:lpstr>Comments on Variations</vt:lpstr>
      <vt:lpstr>PCP Revisited</vt:lpstr>
      <vt:lpstr>Bounded Variation</vt:lpstr>
      <vt:lpstr>Another Approach </vt:lpstr>
      <vt:lpstr>Co-NP</vt:lpstr>
      <vt:lpstr>Co–NP</vt:lpstr>
      <vt:lpstr>Co–NP</vt:lpstr>
      <vt:lpstr>Co–NP</vt:lpstr>
      <vt:lpstr>Co–NP</vt:lpstr>
      <vt:lpstr>Co–NP</vt:lpstr>
      <vt:lpstr>Co–NP</vt:lpstr>
      <vt:lpstr>Co–NP</vt:lpstr>
      <vt:lpstr>Turing Reductions</vt:lpstr>
      <vt:lpstr>Turing Reductions</vt:lpstr>
      <vt:lpstr>Turing Reductions</vt:lpstr>
      <vt:lpstr>NP–Hard</vt:lpstr>
      <vt:lpstr>NP–Hard</vt:lpstr>
      <vt:lpstr>NP–Hard</vt:lpstr>
      <vt:lpstr>QSAT</vt:lpstr>
      <vt:lpstr>NP–Hard</vt:lpstr>
      <vt:lpstr>NP-Easy</vt:lpstr>
      <vt:lpstr>NP–Easy</vt:lpstr>
      <vt:lpstr>NP–Equivalent</vt:lpstr>
      <vt:lpstr>NP-Easy and Equivalent</vt:lpstr>
      <vt:lpstr>SubsetSum Optimization</vt:lpstr>
      <vt:lpstr>Using SubsetSum Oracle</vt:lpstr>
      <vt:lpstr>Example of SubsetSum Opt</vt:lpstr>
      <vt:lpstr>Another Example</vt:lpstr>
      <vt:lpstr>Analysis</vt:lpstr>
      <vt:lpstr>Minimum Colors for a Graph</vt:lpstr>
      <vt:lpstr>PSPACE</vt:lpstr>
      <vt:lpstr>EXPTIME and EXPSPACE</vt:lpstr>
      <vt:lpstr>Complexity Hierarchy</vt:lpstr>
      <vt:lpstr>Alternating TM (ATM)</vt:lpstr>
      <vt:lpstr>QSAT, Petri Net, Presburger</vt:lpstr>
      <vt:lpstr>FP and FNP</vt:lpstr>
      <vt:lpstr>TFNP</vt:lpstr>
      <vt:lpstr>Prime Factoring</vt:lpstr>
      <vt:lpstr>Prime Factoring and TFNP</vt:lpstr>
      <vt:lpstr>More TFNP</vt:lpstr>
      <vt:lpstr>Another Possible Analogy</vt:lpstr>
      <vt:lpstr>Turing vs m-1 Reductions</vt:lpstr>
      <vt:lpstr>More Examples of NP Complete Problems</vt:lpstr>
      <vt:lpstr>TipOver</vt:lpstr>
      <vt:lpstr>Rules of Game</vt:lpstr>
      <vt:lpstr>Problematic OR Gadget</vt:lpstr>
      <vt:lpstr>Directional gadget</vt:lpstr>
      <vt:lpstr>One directional Or gadget</vt:lpstr>
      <vt:lpstr>AND Gadget</vt:lpstr>
      <vt:lpstr>Variable Select Gadget</vt:lpstr>
      <vt:lpstr>((x~xy)(~yzw)~w)</vt:lpstr>
      <vt:lpstr>Win Strategy is NP-Complete</vt:lpstr>
      <vt:lpstr>Finding Triangle Strips</vt:lpstr>
      <vt:lpstr>Graphics Subsystem</vt:lpstr>
      <vt:lpstr>Surface Visualization</vt:lpstr>
      <vt:lpstr>Triangle List vs Triangle Strip</vt:lpstr>
      <vt:lpstr>Triangle List vs Triangle Strip</vt:lpstr>
      <vt:lpstr>Tri-strips example</vt:lpstr>
      <vt:lpstr>K-Stripability</vt:lpstr>
      <vt:lpstr>Triangle List vs Triangle Strip</vt:lpstr>
      <vt:lpstr>Problem Definition</vt:lpstr>
      <vt:lpstr>NP Proof</vt:lpstr>
      <vt:lpstr>Dual Graph</vt:lpstr>
      <vt:lpstr>NP-Completeness</vt:lpstr>
      <vt:lpstr>NP-Completeness proof by restriction</vt:lpstr>
      <vt:lpstr>NP-Completeness</vt:lpstr>
      <vt:lpstr>HP &lt;P HasTriangleStrip</vt:lpstr>
      <vt:lpstr>Undecidability of Finite Convergence for Operators on Formal Languages</vt:lpstr>
      <vt:lpstr>Simple Operators</vt:lpstr>
      <vt:lpstr>K-insertion </vt:lpstr>
      <vt:lpstr>Iterated Insertion</vt:lpstr>
      <vt:lpstr>Shuffle</vt:lpstr>
      <vt:lpstr>More Shuffles</vt:lpstr>
      <vt:lpstr>Crossover</vt:lpstr>
      <vt:lpstr>Who Cares?</vt:lpstr>
      <vt:lpstr>Some Known Results</vt:lpstr>
      <vt:lpstr>More Known Stuff</vt:lpstr>
      <vt:lpstr>Immediate Convergence</vt:lpstr>
      <vt:lpstr>Finite Convergence</vt:lpstr>
      <vt:lpstr>Finite Power of CFG</vt:lpstr>
      <vt:lpstr>1981 Results</vt:lpstr>
      <vt:lpstr>Proof #1</vt:lpstr>
      <vt:lpstr>Subsuming </vt:lpstr>
      <vt:lpstr>L = L  L ?</vt:lpstr>
      <vt:lpstr>Proof #2</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Charles Hughes</cp:lastModifiedBy>
  <cp:revision>758</cp:revision>
  <cp:lastPrinted>2019-03-26T17:17:08Z</cp:lastPrinted>
  <dcterms:created xsi:type="dcterms:W3CDTF">2012-02-23T14:52:25Z</dcterms:created>
  <dcterms:modified xsi:type="dcterms:W3CDTF">2019-04-08T02:50:39Z</dcterms:modified>
</cp:coreProperties>
</file>