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521" r:id="rId2"/>
    <p:sldId id="523" r:id="rId3"/>
    <p:sldId id="524" r:id="rId4"/>
    <p:sldId id="473" r:id="rId5"/>
    <p:sldId id="525" r:id="rId6"/>
    <p:sldId id="532" r:id="rId7"/>
    <p:sldId id="534" r:id="rId8"/>
    <p:sldId id="522" r:id="rId9"/>
    <p:sldId id="529" r:id="rId10"/>
    <p:sldId id="530" r:id="rId11"/>
    <p:sldId id="531" r:id="rId12"/>
    <p:sldId id="526" r:id="rId13"/>
    <p:sldId id="527" r:id="rId14"/>
    <p:sldId id="528" r:id="rId15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00000"/>
    <a:srgbClr val="048830"/>
    <a:srgbClr val="FFFFFF"/>
    <a:srgbClr val="0000FF"/>
    <a:srgbClr val="66FF66"/>
    <a:srgbClr val="990000"/>
    <a:srgbClr val="FFC907"/>
    <a:srgbClr val="CC9900"/>
    <a:srgbClr val="06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454" autoAdjust="0"/>
  </p:normalViewPr>
  <p:slideViewPr>
    <p:cSldViewPr>
      <p:cViewPr varScale="1">
        <p:scale>
          <a:sx n="93" d="100"/>
          <a:sy n="93" d="100"/>
        </p:scale>
        <p:origin x="5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838" y="-108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Slides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437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C28222-CD9F-472F-975B-08BE322D4F14}" type="datetime3">
              <a:rPr lang="en-US" smtClean="0"/>
              <a:t>23 January 2017</a:t>
            </a:fld>
            <a:endParaRPr lang="en-US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Computer Science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D440A6E7-414A-4853-8D40-788143E61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6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437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October 27, 2005</a:t>
            </a:r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049" y="4561226"/>
            <a:ext cx="5361104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437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71CEFF3-DEDA-44FA-9CCB-FF9744CD1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649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2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 descr="grad-logoHeader-gif"/>
          <p:cNvPicPr>
            <a:picLocks noChangeAspect="1" noChangeArrowheads="1"/>
          </p:cNvPicPr>
          <p:nvPr/>
        </p:nvPicPr>
        <p:blipFill>
          <a:blip r:embed="rId3" cstate="print"/>
          <a:srcRect r="3226" b="24161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838200" y="1905000"/>
            <a:ext cx="7467600" cy="1600200"/>
          </a:xfrm>
        </p:spPr>
        <p:txBody>
          <a:bodyPr/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657600"/>
            <a:ext cx="6400800" cy="1066800"/>
          </a:xfr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042650"/>
            <a:ext cx="9144000" cy="1838541"/>
            <a:chOff x="0" y="5042650"/>
            <a:chExt cx="9144000" cy="18385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42650"/>
              <a:ext cx="9144000" cy="18385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 userDrawn="1"/>
          </p:nvSpPr>
          <p:spPr>
            <a:xfrm>
              <a:off x="3257550" y="6400183"/>
              <a:ext cx="2628900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tx2"/>
                  </a:solidFill>
                  <a:latin typeface="Bauhaus 93" panose="04030905020B02020C02" pitchFamily="82" charset="0"/>
                </a:rPr>
                <a:t>www.cs.ucf.edu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8097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52768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67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9" descr="logo-b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7848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9661525" y="217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Charlie </a:t>
            </a:r>
            <a:r>
              <a:rPr lang="en-US" dirty="0"/>
              <a:t>Hughes</a:t>
            </a:r>
          </a:p>
          <a:p>
            <a:r>
              <a:rPr lang="en-US" dirty="0"/>
              <a:t>Synthetic Reality Laboratory (SREAL)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601862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Non-Verbal Messaging (posture/vocalization) Leila </a:t>
            </a:r>
            <a:r>
              <a:rPr lang="en-US" sz="3600" dirty="0" err="1">
                <a:latin typeface="+mn-lt"/>
              </a:rPr>
              <a:t>Barmaki</a:t>
            </a:r>
            <a:endParaRPr lang="en-US" sz="3600" dirty="0">
              <a:latin typeface="+mn-lt"/>
            </a:endParaRPr>
          </a:p>
        </p:txBody>
      </p:sp>
      <p:pic>
        <p:nvPicPr>
          <p:cNvPr id="3" name="image17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707" y="2208847"/>
            <a:ext cx="6860721" cy="37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Emotions (</a:t>
            </a:r>
            <a:r>
              <a:rPr lang="en-US" sz="3600" dirty="0" smtClean="0">
                <a:latin typeface="+mn-lt"/>
              </a:rPr>
              <a:t>Facial/Vocalization</a:t>
            </a:r>
            <a:r>
              <a:rPr lang="en-US" sz="3600" dirty="0">
                <a:latin typeface="+mn-lt"/>
              </a:rPr>
              <a:t>) </a:t>
            </a:r>
            <a:br>
              <a:rPr lang="en-US" sz="3600" dirty="0">
                <a:latin typeface="+mn-lt"/>
              </a:rPr>
            </a:br>
            <a:r>
              <a:rPr lang="en-US" sz="3600" dirty="0" err="1">
                <a:latin typeface="+mn-lt"/>
              </a:rPr>
              <a:t>Behnaz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Nojavanasghari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314" y="1891393"/>
            <a:ext cx="6487886" cy="397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6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 smtClean="0"/>
              <a:t>Arts &amp; Humanities (English, </a:t>
            </a:r>
            <a:r>
              <a:rPr lang="en-US" sz="2100" dirty="0" smtClean="0"/>
              <a:t>History, </a:t>
            </a:r>
            <a:r>
              <a:rPr lang="en-US" sz="2100" dirty="0" smtClean="0"/>
              <a:t>Visual Arts &amp; </a:t>
            </a:r>
            <a:r>
              <a:rPr lang="en-US" sz="2100" dirty="0" smtClean="0"/>
              <a:t>Des.) </a:t>
            </a:r>
            <a:endParaRPr lang="en-US" sz="2100" dirty="0" smtClean="0"/>
          </a:p>
          <a:p>
            <a:r>
              <a:rPr lang="en-US" sz="2100" dirty="0" smtClean="0"/>
              <a:t>Business</a:t>
            </a:r>
          </a:p>
          <a:p>
            <a:r>
              <a:rPr lang="en-US" sz="2100" dirty="0" smtClean="0"/>
              <a:t>Education &amp; Human Performance</a:t>
            </a:r>
          </a:p>
          <a:p>
            <a:r>
              <a:rPr lang="en-US" sz="2100" dirty="0" smtClean="0"/>
              <a:t>Engineering &amp; Computer Science</a:t>
            </a:r>
          </a:p>
          <a:p>
            <a:r>
              <a:rPr lang="en-US" sz="2100" dirty="0" smtClean="0"/>
              <a:t>Hospitality Management</a:t>
            </a:r>
          </a:p>
          <a:p>
            <a:r>
              <a:rPr lang="en-US" sz="2100" dirty="0" smtClean="0"/>
              <a:t>Law Enforcement</a:t>
            </a:r>
          </a:p>
          <a:p>
            <a:r>
              <a:rPr lang="en-US" sz="2100" dirty="0" smtClean="0"/>
              <a:t>Medicine</a:t>
            </a:r>
          </a:p>
          <a:p>
            <a:r>
              <a:rPr lang="en-US" sz="2100" dirty="0" smtClean="0"/>
              <a:t>Modeling &amp; Simulation</a:t>
            </a:r>
          </a:p>
          <a:p>
            <a:r>
              <a:rPr lang="en-US" sz="2100" dirty="0" smtClean="0"/>
              <a:t>Nursing</a:t>
            </a:r>
          </a:p>
          <a:p>
            <a:r>
              <a:rPr lang="en-US" sz="2100" dirty="0" smtClean="0"/>
              <a:t>Public Health and Affairs</a:t>
            </a:r>
          </a:p>
          <a:p>
            <a:r>
              <a:rPr lang="en-US" sz="2100" dirty="0" smtClean="0"/>
              <a:t>Sciences (</a:t>
            </a:r>
            <a:r>
              <a:rPr lang="en-US" sz="2100" dirty="0" err="1" smtClean="0"/>
              <a:t>Biol</a:t>
            </a:r>
            <a:r>
              <a:rPr lang="en-US" sz="2100" dirty="0" smtClean="0"/>
              <a:t>, </a:t>
            </a:r>
            <a:r>
              <a:rPr lang="en-US" sz="2100" dirty="0" err="1" smtClean="0"/>
              <a:t>Chem</a:t>
            </a:r>
            <a:r>
              <a:rPr lang="en-US" sz="2100" dirty="0" smtClean="0"/>
              <a:t>, Math, Phil, Physics, Psych, Stat)</a:t>
            </a:r>
          </a:p>
          <a:p>
            <a:r>
              <a:rPr lang="en-US" sz="2100" dirty="0" smtClean="0"/>
              <a:t>Student Development and Enrollment Services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Current UCF Collaborators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951"/>
            <a:ext cx="7543800" cy="1066800"/>
          </a:xfrm>
        </p:spPr>
        <p:txBody>
          <a:bodyPr/>
          <a:lstStyle/>
          <a:p>
            <a:pPr algn="ctr"/>
            <a:r>
              <a:rPr lang="en-US" b="1" dirty="0"/>
              <a:t>Research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National Science Foundation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Office of Naval Research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 err="1"/>
              <a:t>Bill&amp;Melinda</a:t>
            </a:r>
            <a:r>
              <a:rPr lang="en-US" dirty="0"/>
              <a:t> Gates Foundation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 err="1"/>
              <a:t>NewSchools</a:t>
            </a:r>
            <a:r>
              <a:rPr lang="en-US" dirty="0"/>
              <a:t> Venture Fund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National Endowment for the Humanities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8" descr="Bill &amp; Melinda Gates Foundati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200400"/>
            <a:ext cx="2829732" cy="568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humbnail of small NSF logo in color 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337" y="1417638"/>
            <a:ext cx="1141530" cy="1159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educationnews.org/wp-content/uploads/2011/10/Image-for-NewSchool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886200"/>
            <a:ext cx="2898078" cy="681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245219"/>
            <a:ext cx="1947001" cy="876300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27000"/>
            <a:ext cx="1462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ational Endowment for the Humanitie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000625"/>
            <a:ext cx="2667000" cy="63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Charlie Hughes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Pegasus Professor, Computer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  Co-Director, IST/Synthetic Reality Lab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  Professor, School of Visual Arts &amp; Design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University of Central Florida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Orlando, FL 32816-2362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E-mail: ceh@cs.ucf.edu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Web: http://www.cs.ucf.edu/~ceh/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/>
              <a:t>http://teachlive.org</a:t>
            </a:r>
            <a:br>
              <a:rPr lang="en-US" dirty="0"/>
            </a:br>
            <a:r>
              <a:rPr lang="en-US" dirty="0"/>
              <a:t>http://sreal.ucf.edu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9699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Virtual Human: </a:t>
            </a:r>
          </a:p>
          <a:p>
            <a:pPr lvl="1"/>
            <a:r>
              <a:rPr lang="en-US" sz="2400" dirty="0"/>
              <a:t>Synthetic character that has a human form and human-like behaviors. </a:t>
            </a:r>
            <a:endParaRPr lang="en-US" sz="2400" dirty="0" smtClean="0"/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Avatar: 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person’s alter ego </a:t>
            </a:r>
            <a:r>
              <a:rPr lang="en-US" sz="2400" dirty="0" smtClean="0"/>
              <a:t>often </a:t>
            </a:r>
            <a:r>
              <a:rPr lang="en-US" sz="2400" dirty="0"/>
              <a:t>with an idealized </a:t>
            </a:r>
            <a:r>
              <a:rPr lang="en-US" sz="2400" dirty="0" smtClean="0"/>
              <a:t>appearance. For our purposes, our avatars are virtual humans and each has a very distinct personality and personal history (backstory)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066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Virtual </a:t>
            </a:r>
            <a:r>
              <a:rPr lang="en-US" sz="3200" dirty="0" smtClean="0">
                <a:solidFill>
                  <a:schemeClr val="accent6"/>
                </a:solidFill>
              </a:rPr>
              <a:t>Humans and </a:t>
            </a:r>
            <a:r>
              <a:rPr lang="en-US" sz="3200" dirty="0">
                <a:solidFill>
                  <a:schemeClr val="accent6"/>
                </a:solidFill>
              </a:rPr>
              <a:t>Avatars</a:t>
            </a:r>
          </a:p>
        </p:txBody>
      </p:sp>
    </p:spTree>
    <p:extLst>
      <p:ext uri="{BB962C8B-B14F-4D97-AF65-F5344CB8AC3E}">
        <p14:creationId xmlns:p14="http://schemas.microsoft.com/office/powerpoint/2010/main" val="16343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80948" cy="1654493"/>
          </a:xfrm>
        </p:spPr>
        <p:txBody>
          <a:bodyPr/>
          <a:lstStyle/>
          <a:p>
            <a:r>
              <a:rPr lang="en-US" sz="3600" cap="small" dirty="0"/>
              <a:t>TeachLivE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0100" y="1577340"/>
            <a:ext cx="7580948" cy="4357688"/>
          </a:xfrm>
          <a:prstGeom prst="rect">
            <a:avLst/>
          </a:prstGeom>
        </p:spPr>
        <p:txBody>
          <a:bodyPr lIns="82296" tIns="41148" rIns="82296" bIns="41148"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Realistic virtual classroom experiences</a:t>
            </a:r>
          </a:p>
          <a:p>
            <a:pPr lvl="1"/>
            <a:r>
              <a:rPr lang="en-US" sz="2800" dirty="0"/>
              <a:t>classroom management</a:t>
            </a:r>
          </a:p>
          <a:p>
            <a:pPr lvl="1"/>
            <a:r>
              <a:rPr lang="en-US" sz="2800" dirty="0"/>
              <a:t>pedagogy</a:t>
            </a:r>
          </a:p>
          <a:p>
            <a:pPr lvl="1"/>
            <a:r>
              <a:rPr lang="en-US" sz="2800" dirty="0"/>
              <a:t>content delivery</a:t>
            </a:r>
          </a:p>
          <a:p>
            <a:pPr lvl="1"/>
            <a:r>
              <a:rPr lang="en-US" sz="2800" dirty="0"/>
              <a:t>parent-teacher meetings</a:t>
            </a:r>
          </a:p>
          <a:p>
            <a:pPr lvl="1"/>
            <a:r>
              <a:rPr lang="en-US" sz="2800" dirty="0"/>
              <a:t>teacher-principal interviews, evaluations</a:t>
            </a:r>
          </a:p>
          <a:p>
            <a:r>
              <a:rPr lang="en-US" sz="2800" dirty="0"/>
              <a:t>Integrated reflection tools</a:t>
            </a:r>
          </a:p>
        </p:txBody>
      </p:sp>
    </p:spTree>
    <p:extLst>
      <p:ext uri="{BB962C8B-B14F-4D97-AF65-F5344CB8AC3E}">
        <p14:creationId xmlns:p14="http://schemas.microsoft.com/office/powerpoint/2010/main" val="12155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b="1" dirty="0"/>
              <a:t>Teacher Rehearsal </a:t>
            </a:r>
            <a:br>
              <a:rPr lang="en-US" b="1" dirty="0"/>
            </a:br>
            <a:r>
              <a:rPr lang="en-US" sz="2400" b="1" dirty="0"/>
              <a:t>(four 10-minute sessions change targeted behaviors)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137675"/>
              </p:ext>
            </p:extLst>
          </p:nvPr>
        </p:nvGraphicFramePr>
        <p:xfrm>
          <a:off x="1295400" y="5715000"/>
          <a:ext cx="6400800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Personalities: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Dependent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Aggressive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Attention-Grabber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Leader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Follower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Withdrawn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LisaAndClass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&gt;85 Universities and 10 school districts use it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50,000+ teachers/administrators </a:t>
            </a:r>
            <a:r>
              <a:rPr lang="en-US" sz="2200" dirty="0" smtClean="0">
                <a:solidFill>
                  <a:srgbClr val="000000"/>
                </a:solidFill>
              </a:rPr>
              <a:t>used </a:t>
            </a:r>
            <a:r>
              <a:rPr lang="en-US" sz="2200" dirty="0">
                <a:solidFill>
                  <a:srgbClr val="000000"/>
                </a:solidFill>
              </a:rPr>
              <a:t>in 2014-16</a:t>
            </a:r>
          </a:p>
          <a:p>
            <a:r>
              <a:rPr lang="en-US" sz="2200" dirty="0">
                <a:solidFill>
                  <a:srgbClr val="000000"/>
                </a:solidFill>
              </a:rPr>
              <a:t>Changes targeted classroom behaviors, e.g., high order questions and wait time, in four 10-minute sessions and changes </a:t>
            </a:r>
            <a:r>
              <a:rPr lang="en-US" sz="2200" dirty="0" smtClean="0">
                <a:solidFill>
                  <a:srgbClr val="000000"/>
                </a:solidFill>
              </a:rPr>
              <a:t>transferred </a:t>
            </a:r>
            <a:r>
              <a:rPr lang="en-US" sz="2200" dirty="0">
                <a:solidFill>
                  <a:srgbClr val="000000"/>
                </a:solidFill>
              </a:rPr>
              <a:t>to classroom</a:t>
            </a:r>
          </a:p>
          <a:p>
            <a:r>
              <a:rPr lang="en-US" sz="2200" dirty="0">
                <a:solidFill>
                  <a:srgbClr val="000000"/>
                </a:solidFill>
              </a:rPr>
              <a:t>Used </a:t>
            </a:r>
            <a:r>
              <a:rPr lang="en-US" sz="2200" dirty="0" smtClean="0">
                <a:solidFill>
                  <a:srgbClr val="000000"/>
                </a:solidFill>
              </a:rPr>
              <a:t>in </a:t>
            </a:r>
            <a:r>
              <a:rPr lang="en-US" sz="2200" dirty="0">
                <a:solidFill>
                  <a:srgbClr val="000000"/>
                </a:solidFill>
              </a:rPr>
              <a:t>Abu Dhabi, </a:t>
            </a:r>
            <a:r>
              <a:rPr lang="en-US" sz="2200" dirty="0" smtClean="0">
                <a:solidFill>
                  <a:srgbClr val="000000"/>
                </a:solidFill>
              </a:rPr>
              <a:t>Australia, Italy</a:t>
            </a:r>
            <a:r>
              <a:rPr lang="en-US" sz="2200" dirty="0">
                <a:solidFill>
                  <a:srgbClr val="000000"/>
                </a:solidFill>
              </a:rPr>
              <a:t>, Malaysia, </a:t>
            </a:r>
            <a:r>
              <a:rPr lang="mr-IN" sz="2200" dirty="0">
                <a:solidFill>
                  <a:srgbClr val="000000"/>
                </a:solidFill>
              </a:rPr>
              <a:t>…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Helps </a:t>
            </a:r>
            <a:r>
              <a:rPr lang="en-US" sz="2200" dirty="0" smtClean="0">
                <a:solidFill>
                  <a:srgbClr val="000000"/>
                </a:solidFill>
              </a:rPr>
              <a:t>people hone </a:t>
            </a:r>
            <a:r>
              <a:rPr lang="en-US" sz="2200" dirty="0">
                <a:solidFill>
                  <a:srgbClr val="000000"/>
                </a:solidFill>
              </a:rPr>
              <a:t>social skills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Selected one </a:t>
            </a:r>
            <a:r>
              <a:rPr lang="en-US" sz="2200" dirty="0" smtClean="0">
                <a:solidFill>
                  <a:srgbClr val="000000"/>
                </a:solidFill>
              </a:rPr>
              <a:t>of most </a:t>
            </a:r>
            <a:r>
              <a:rPr lang="en-US" sz="2200">
                <a:solidFill>
                  <a:srgbClr val="000000"/>
                </a:solidFill>
              </a:rPr>
              <a:t>innovative </a:t>
            </a:r>
            <a:r>
              <a:rPr lang="en-US" sz="2200" smtClean="0">
                <a:solidFill>
                  <a:srgbClr val="000000"/>
                </a:solidFill>
              </a:rPr>
              <a:t>in teacher </a:t>
            </a:r>
            <a:r>
              <a:rPr lang="en-US" sz="2200" dirty="0">
                <a:solidFill>
                  <a:srgbClr val="000000"/>
                </a:solidFill>
              </a:rPr>
              <a:t>preparation by Children’s Television Workshop</a:t>
            </a:r>
          </a:p>
          <a:p>
            <a:r>
              <a:rPr lang="en-US" sz="2200" dirty="0">
                <a:solidFill>
                  <a:srgbClr val="000000"/>
                </a:solidFill>
              </a:rPr>
              <a:t>Applied to desk staff training at </a:t>
            </a:r>
            <a:r>
              <a:rPr lang="en-US" sz="2200" dirty="0" smtClean="0">
                <a:solidFill>
                  <a:srgbClr val="000000"/>
                </a:solidFill>
              </a:rPr>
              <a:t>North America Best-Western hotels (2400 hotels, 12000 desk staff)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Applied by ETS to teacher/administrator licensure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TeachLivE’s</a:t>
            </a:r>
            <a:r>
              <a:rPr lang="en-US" dirty="0"/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2692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Reflection</a:t>
            </a:r>
            <a:endParaRPr lang="en-US" b="1" dirty="0"/>
          </a:p>
        </p:txBody>
      </p:sp>
      <p:pic>
        <p:nvPicPr>
          <p:cNvPr id="3" name="Picture 2" descr="C:\Users\irobot\Desktop\ThumbDrive\VRST\presentation\Media_Material\rematerialforarjun\Session Repor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" y="1417637"/>
            <a:ext cx="7932898" cy="53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open </a:t>
            </a:r>
            <a:r>
              <a:rPr lang="en-US" dirty="0"/>
              <a:t>source plug-in for Unity that supports video and textual </a:t>
            </a:r>
            <a:r>
              <a:rPr lang="en-US" dirty="0" smtClean="0"/>
              <a:t>coaching (embedded window that can be moved and can be active or </a:t>
            </a:r>
            <a:r>
              <a:rPr lang="en-US" dirty="0" smtClean="0"/>
              <a:t>inactive).</a:t>
            </a:r>
            <a:endParaRPr lang="en-US" dirty="0"/>
          </a:p>
          <a:p>
            <a:r>
              <a:rPr lang="en-US" dirty="0" smtClean="0"/>
              <a:t>Extend this to include video </a:t>
            </a:r>
            <a:r>
              <a:rPr lang="en-US" dirty="0"/>
              <a:t>capture (similar to Camtasia but embedded into our reflection system in the TeachLivE </a:t>
            </a:r>
            <a:r>
              <a:rPr lang="en-US" dirty="0" smtClean="0"/>
              <a:t>environment). This </a:t>
            </a:r>
            <a:r>
              <a:rPr lang="en-US" dirty="0" smtClean="0"/>
              <a:t>should automatically select </a:t>
            </a:r>
            <a:r>
              <a:rPr lang="en-US" dirty="0" smtClean="0"/>
              <a:t>simulation and Skype windows.</a:t>
            </a:r>
            <a:endParaRPr lang="en-US" dirty="0"/>
          </a:p>
          <a:p>
            <a:r>
              <a:rPr lang="en-US" dirty="0" smtClean="0"/>
              <a:t>Replace Skype with an open source secure alternative, such as </a:t>
            </a:r>
            <a:r>
              <a:rPr lang="en-US" dirty="0" err="1" smtClean="0"/>
              <a:t>Tox</a:t>
            </a:r>
            <a:r>
              <a:rPr lang="en-US" dirty="0" smtClean="0"/>
              <a:t>, embedding in TeachLivE.</a:t>
            </a:r>
          </a:p>
          <a:p>
            <a:endParaRPr lang="en-US" b="0" dirty="0"/>
          </a:p>
          <a:p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Project: Coaching and Reflection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906713"/>
            <a:ext cx="8839199" cy="1500187"/>
          </a:xfrm>
        </p:spPr>
        <p:txBody>
          <a:bodyPr/>
          <a:lstStyle/>
          <a:p>
            <a:pPr algn="ctr"/>
            <a:r>
              <a:rPr lang="en-US" sz="6600" dirty="0"/>
              <a:t>Nonverbal Messaging</a:t>
            </a:r>
          </a:p>
        </p:txBody>
      </p:sp>
    </p:spTree>
    <p:extLst>
      <p:ext uri="{BB962C8B-B14F-4D97-AF65-F5344CB8AC3E}">
        <p14:creationId xmlns:p14="http://schemas.microsoft.com/office/powerpoint/2010/main" val="8891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bcFHpiVIs1YQrHS7HY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wMcbbW5t4hDwOtlJIZ4w"/>
</p:tagLst>
</file>

<file path=ppt/theme/theme1.xml><?xml version="1.0" encoding="utf-8"?>
<a:theme xmlns:a="http://schemas.openxmlformats.org/drawingml/2006/main" name="GS_PowerPoint_template">
  <a:themeElements>
    <a:clrScheme name="GS_PowerPoint_templat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GS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S_PowerPoint_templat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H:\Publications\_Forms &amp; Files\GS_PowerPoint_template.pot</Template>
  <TotalTime>20799</TotalTime>
  <Words>360</Words>
  <Application>Microsoft Macintosh PowerPoint</Application>
  <PresentationFormat>On-screen Show (4:3)</PresentationFormat>
  <Paragraphs>70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Bauhaus 93</vt:lpstr>
      <vt:lpstr>ＭＳ Ｐゴシック</vt:lpstr>
      <vt:lpstr>Times New Roman</vt:lpstr>
      <vt:lpstr>Arial</vt:lpstr>
      <vt:lpstr>Arial</vt:lpstr>
      <vt:lpstr>GS_PowerPoint_template</vt:lpstr>
      <vt:lpstr>PowerPoint Presentation</vt:lpstr>
      <vt:lpstr>Virtual Humans and Avatars</vt:lpstr>
      <vt:lpstr>TeachLivE Paradigm</vt:lpstr>
      <vt:lpstr>Teacher Rehearsal  (four 10-minute sessions change targeted behaviors)</vt:lpstr>
      <vt:lpstr>TeachLivE’s Usage</vt:lpstr>
      <vt:lpstr>Reflection</vt:lpstr>
      <vt:lpstr>PowerPoint Presentation</vt:lpstr>
      <vt:lpstr>Project: Coaching and Reflection</vt:lpstr>
      <vt:lpstr>PowerPoint Presentation</vt:lpstr>
      <vt:lpstr>Non-Verbal Messaging (posture/vocalization) Leila Barmaki</vt:lpstr>
      <vt:lpstr>Emotions (Facial/Vocalization)  Behnaz Nojavanasghari</vt:lpstr>
      <vt:lpstr>Current UCF Collaborators</vt:lpstr>
      <vt:lpstr>Research Funding</vt:lpstr>
      <vt:lpstr>Contact Information</vt:lpstr>
    </vt:vector>
  </TitlesOfParts>
  <Company>University of Central Florida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Design Projects</dc:title>
  <dc:creator>ceh@cs.ucf.edu</dc:creator>
  <cp:lastModifiedBy>charles.e.hughes</cp:lastModifiedBy>
  <cp:revision>1117</cp:revision>
  <cp:lastPrinted>2014-05-02T16:10:57Z</cp:lastPrinted>
  <dcterms:created xsi:type="dcterms:W3CDTF">2009-03-19T20:40:08Z</dcterms:created>
  <dcterms:modified xsi:type="dcterms:W3CDTF">2017-01-23T17:11:00Z</dcterms:modified>
</cp:coreProperties>
</file>