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49"/>
  </p:notesMasterIdLst>
  <p:handoutMasterIdLst>
    <p:handoutMasterId r:id="rId550"/>
  </p:handoutMasterIdLst>
  <p:sldIdLst>
    <p:sldId id="256" r:id="rId2"/>
    <p:sldId id="257" r:id="rId3"/>
    <p:sldId id="259" r:id="rId4"/>
    <p:sldId id="258" r:id="rId5"/>
    <p:sldId id="260" r:id="rId6"/>
    <p:sldId id="261" r:id="rId7"/>
    <p:sldId id="263" r:id="rId8"/>
    <p:sldId id="264" r:id="rId9"/>
    <p:sldId id="265" r:id="rId10"/>
    <p:sldId id="315" r:id="rId11"/>
    <p:sldId id="316" r:id="rId12"/>
    <p:sldId id="1977" r:id="rId13"/>
    <p:sldId id="1222" r:id="rId14"/>
    <p:sldId id="1187" r:id="rId15"/>
    <p:sldId id="1188" r:id="rId16"/>
    <p:sldId id="1198" r:id="rId17"/>
    <p:sldId id="1223" r:id="rId18"/>
    <p:sldId id="1189" r:id="rId19"/>
    <p:sldId id="2220" r:id="rId20"/>
    <p:sldId id="1190" r:id="rId21"/>
    <p:sldId id="1191" r:id="rId22"/>
    <p:sldId id="1200" r:id="rId23"/>
    <p:sldId id="1192" r:id="rId24"/>
    <p:sldId id="1194" r:id="rId25"/>
    <p:sldId id="2157" r:id="rId26"/>
    <p:sldId id="2158" r:id="rId27"/>
    <p:sldId id="2159" r:id="rId28"/>
    <p:sldId id="2160" r:id="rId29"/>
    <p:sldId id="1905" r:id="rId30"/>
    <p:sldId id="1906" r:id="rId31"/>
    <p:sldId id="1907" r:id="rId32"/>
    <p:sldId id="1908" r:id="rId33"/>
    <p:sldId id="1921" r:id="rId34"/>
    <p:sldId id="2351" r:id="rId35"/>
    <p:sldId id="2352" r:id="rId36"/>
    <p:sldId id="2355" r:id="rId37"/>
    <p:sldId id="2354" r:id="rId38"/>
    <p:sldId id="2161" r:id="rId39"/>
    <p:sldId id="2221" r:id="rId40"/>
    <p:sldId id="2222" r:id="rId41"/>
    <p:sldId id="2164" r:id="rId42"/>
    <p:sldId id="2163" r:id="rId43"/>
    <p:sldId id="1219" r:id="rId44"/>
    <p:sldId id="2224" r:id="rId45"/>
    <p:sldId id="275" r:id="rId46"/>
    <p:sldId id="1996" r:id="rId47"/>
    <p:sldId id="1914" r:id="rId48"/>
    <p:sldId id="1917" r:id="rId49"/>
    <p:sldId id="1918" r:id="rId50"/>
    <p:sldId id="2356" r:id="rId51"/>
    <p:sldId id="1213" r:id="rId52"/>
    <p:sldId id="1214" r:id="rId53"/>
    <p:sldId id="2357" r:id="rId54"/>
    <p:sldId id="1221" r:id="rId55"/>
    <p:sldId id="1176" r:id="rId56"/>
    <p:sldId id="1177" r:id="rId57"/>
    <p:sldId id="1178" r:id="rId58"/>
    <p:sldId id="2258" r:id="rId59"/>
    <p:sldId id="1926" r:id="rId60"/>
    <p:sldId id="1927" r:id="rId61"/>
    <p:sldId id="1928" r:id="rId62"/>
    <p:sldId id="1929" r:id="rId63"/>
    <p:sldId id="2260" r:id="rId64"/>
    <p:sldId id="2259" r:id="rId65"/>
    <p:sldId id="1957" r:id="rId66"/>
    <p:sldId id="1224" r:id="rId67"/>
    <p:sldId id="1936" r:id="rId68"/>
    <p:sldId id="2262" r:id="rId69"/>
    <p:sldId id="2261" r:id="rId70"/>
    <p:sldId id="1930" r:id="rId71"/>
    <p:sldId id="1931" r:id="rId72"/>
    <p:sldId id="1932" r:id="rId73"/>
    <p:sldId id="1933" r:id="rId74"/>
    <p:sldId id="1937" r:id="rId75"/>
    <p:sldId id="1226" r:id="rId76"/>
    <p:sldId id="1935" r:id="rId77"/>
    <p:sldId id="2113" r:id="rId78"/>
    <p:sldId id="1938" r:id="rId79"/>
    <p:sldId id="1939" r:id="rId80"/>
    <p:sldId id="1945" r:id="rId81"/>
    <p:sldId id="1934" r:id="rId82"/>
    <p:sldId id="1229" r:id="rId83"/>
    <p:sldId id="2225" r:id="rId84"/>
    <p:sldId id="1768" r:id="rId85"/>
    <p:sldId id="1769" r:id="rId86"/>
    <p:sldId id="1940" r:id="rId87"/>
    <p:sldId id="1942" r:id="rId88"/>
    <p:sldId id="1946" r:id="rId89"/>
    <p:sldId id="1944" r:id="rId90"/>
    <p:sldId id="1953" r:id="rId91"/>
    <p:sldId id="1954" r:id="rId92"/>
    <p:sldId id="1948" r:id="rId93"/>
    <p:sldId id="1949" r:id="rId94"/>
    <p:sldId id="1950" r:id="rId95"/>
    <p:sldId id="1764" r:id="rId96"/>
    <p:sldId id="1765" r:id="rId97"/>
    <p:sldId id="1766" r:id="rId98"/>
    <p:sldId id="1767" r:id="rId99"/>
    <p:sldId id="1947" r:id="rId100"/>
    <p:sldId id="1955" r:id="rId101"/>
    <p:sldId id="1956" r:id="rId102"/>
    <p:sldId id="1241" r:id="rId103"/>
    <p:sldId id="1242" r:id="rId104"/>
    <p:sldId id="1775" r:id="rId105"/>
    <p:sldId id="1962" r:id="rId106"/>
    <p:sldId id="1963" r:id="rId107"/>
    <p:sldId id="1964" r:id="rId108"/>
    <p:sldId id="1777" r:id="rId109"/>
    <p:sldId id="1779" r:id="rId110"/>
    <p:sldId id="2155" r:id="rId111"/>
    <p:sldId id="1961" r:id="rId112"/>
    <p:sldId id="2379" r:id="rId113"/>
    <p:sldId id="2380" r:id="rId114"/>
    <p:sldId id="2377" r:id="rId115"/>
    <p:sldId id="2378" r:id="rId116"/>
    <p:sldId id="2381" r:id="rId117"/>
    <p:sldId id="2382" r:id="rId118"/>
    <p:sldId id="2369" r:id="rId119"/>
    <p:sldId id="2370" r:id="rId120"/>
    <p:sldId id="2371" r:id="rId121"/>
    <p:sldId id="2372" r:id="rId122"/>
    <p:sldId id="2373" r:id="rId123"/>
    <p:sldId id="2374" r:id="rId124"/>
    <p:sldId id="2375" r:id="rId125"/>
    <p:sldId id="2376" r:id="rId126"/>
    <p:sldId id="2360" r:id="rId127"/>
    <p:sldId id="2361" r:id="rId128"/>
    <p:sldId id="2362" r:id="rId129"/>
    <p:sldId id="2363" r:id="rId130"/>
    <p:sldId id="2364" r:id="rId131"/>
    <p:sldId id="2365" r:id="rId132"/>
    <p:sldId id="2366" r:id="rId133"/>
    <p:sldId id="1885" r:id="rId134"/>
    <p:sldId id="2153" r:id="rId135"/>
    <p:sldId id="1886" r:id="rId136"/>
    <p:sldId id="1244" r:id="rId137"/>
    <p:sldId id="1976" r:id="rId138"/>
    <p:sldId id="1788" r:id="rId139"/>
    <p:sldId id="1789" r:id="rId140"/>
    <p:sldId id="1883" r:id="rId141"/>
    <p:sldId id="1884" r:id="rId142"/>
    <p:sldId id="1965" r:id="rId143"/>
    <p:sldId id="1966" r:id="rId144"/>
    <p:sldId id="2118" r:id="rId145"/>
    <p:sldId id="1967" r:id="rId146"/>
    <p:sldId id="2117" r:id="rId147"/>
    <p:sldId id="1974" r:id="rId148"/>
    <p:sldId id="2234" r:id="rId149"/>
    <p:sldId id="2165" r:id="rId150"/>
    <p:sldId id="2166" r:id="rId151"/>
    <p:sldId id="2168" r:id="rId152"/>
    <p:sldId id="2230" r:id="rId153"/>
    <p:sldId id="2231" r:id="rId154"/>
    <p:sldId id="2232" r:id="rId155"/>
    <p:sldId id="2233" r:id="rId156"/>
    <p:sldId id="2235" r:id="rId157"/>
    <p:sldId id="2167" r:id="rId158"/>
    <p:sldId id="2196" r:id="rId159"/>
    <p:sldId id="1792" r:id="rId160"/>
    <p:sldId id="1793" r:id="rId161"/>
    <p:sldId id="1794" r:id="rId162"/>
    <p:sldId id="1795" r:id="rId163"/>
    <p:sldId id="1796" r:id="rId164"/>
    <p:sldId id="1797" r:id="rId165"/>
    <p:sldId id="1798" r:id="rId166"/>
    <p:sldId id="1809" r:id="rId167"/>
    <p:sldId id="1800" r:id="rId168"/>
    <p:sldId id="1802" r:id="rId169"/>
    <p:sldId id="1807" r:id="rId170"/>
    <p:sldId id="1808" r:id="rId171"/>
    <p:sldId id="1784" r:id="rId172"/>
    <p:sldId id="1999" r:id="rId173"/>
    <p:sldId id="2001" r:id="rId174"/>
    <p:sldId id="2008" r:id="rId175"/>
    <p:sldId id="2009" r:id="rId176"/>
    <p:sldId id="2010" r:id="rId177"/>
    <p:sldId id="2013" r:id="rId178"/>
    <p:sldId id="2011" r:id="rId179"/>
    <p:sldId id="2014" r:id="rId180"/>
    <p:sldId id="2000" r:id="rId181"/>
    <p:sldId id="2002" r:id="rId182"/>
    <p:sldId id="2003" r:id="rId183"/>
    <p:sldId id="2004" r:id="rId184"/>
    <p:sldId id="2005" r:id="rId185"/>
    <p:sldId id="2006" r:id="rId186"/>
    <p:sldId id="2007" r:id="rId187"/>
    <p:sldId id="2226" r:id="rId188"/>
    <p:sldId id="1780" r:id="rId189"/>
    <p:sldId id="1781" r:id="rId190"/>
    <p:sldId id="1782" r:id="rId191"/>
    <p:sldId id="1783" r:id="rId192"/>
    <p:sldId id="1818" r:id="rId193"/>
    <p:sldId id="2041" r:id="rId194"/>
    <p:sldId id="2042" r:id="rId195"/>
    <p:sldId id="2039" r:id="rId196"/>
    <p:sldId id="2043" r:id="rId197"/>
    <p:sldId id="2040" r:id="rId198"/>
    <p:sldId id="2279" r:id="rId199"/>
    <p:sldId id="2280" r:id="rId200"/>
    <p:sldId id="2281" r:id="rId201"/>
    <p:sldId id="2282" r:id="rId202"/>
    <p:sldId id="2267" r:id="rId203"/>
    <p:sldId id="2268" r:id="rId204"/>
    <p:sldId id="2269" r:id="rId205"/>
    <p:sldId id="2270" r:id="rId206"/>
    <p:sldId id="2272" r:id="rId207"/>
    <p:sldId id="2273" r:id="rId208"/>
    <p:sldId id="2274" r:id="rId209"/>
    <p:sldId id="2275" r:id="rId210"/>
    <p:sldId id="2277" r:id="rId211"/>
    <p:sldId id="2278" r:id="rId212"/>
    <p:sldId id="2288" r:id="rId213"/>
    <p:sldId id="2284" r:id="rId214"/>
    <p:sldId id="2285" r:id="rId215"/>
    <p:sldId id="2286" r:id="rId216"/>
    <p:sldId id="2287" r:id="rId217"/>
    <p:sldId id="2252" r:id="rId218"/>
    <p:sldId id="2253" r:id="rId219"/>
    <p:sldId id="2254" r:id="rId220"/>
    <p:sldId id="2383" r:id="rId221"/>
    <p:sldId id="2387" r:id="rId222"/>
    <p:sldId id="2388" r:id="rId223"/>
    <p:sldId id="1749" r:id="rId224"/>
    <p:sldId id="1750" r:id="rId225"/>
    <p:sldId id="2348" r:id="rId226"/>
    <p:sldId id="1392" r:id="rId227"/>
    <p:sldId id="1989" r:id="rId228"/>
    <p:sldId id="1995" r:id="rId229"/>
    <p:sldId id="1990" r:id="rId230"/>
    <p:sldId id="1991" r:id="rId231"/>
    <p:sldId id="1992" r:id="rId232"/>
    <p:sldId id="1740" r:id="rId233"/>
    <p:sldId id="1741" r:id="rId234"/>
    <p:sldId id="1924" r:id="rId235"/>
    <p:sldId id="1925" r:id="rId236"/>
    <p:sldId id="1994" r:id="rId237"/>
    <p:sldId id="1732" r:id="rId238"/>
    <p:sldId id="2114" r:id="rId239"/>
    <p:sldId id="1733" r:id="rId240"/>
    <p:sldId id="1734" r:id="rId241"/>
    <p:sldId id="1735" r:id="rId242"/>
    <p:sldId id="1558" r:id="rId243"/>
    <p:sldId id="2115" r:id="rId244"/>
    <p:sldId id="2116" r:id="rId245"/>
    <p:sldId id="1559" r:id="rId246"/>
    <p:sldId id="1560" r:id="rId247"/>
    <p:sldId id="1561" r:id="rId248"/>
    <p:sldId id="1562" r:id="rId249"/>
    <p:sldId id="1563" r:id="rId250"/>
    <p:sldId id="1564" r:id="rId251"/>
    <p:sldId id="1565" r:id="rId252"/>
    <p:sldId id="1831" r:id="rId253"/>
    <p:sldId id="1832" r:id="rId254"/>
    <p:sldId id="1833" r:id="rId255"/>
    <p:sldId id="1834" r:id="rId256"/>
    <p:sldId id="1835" r:id="rId257"/>
    <p:sldId id="1836" r:id="rId258"/>
    <p:sldId id="1837" r:id="rId259"/>
    <p:sldId id="1838" r:id="rId260"/>
    <p:sldId id="1839" r:id="rId261"/>
    <p:sldId id="1840" r:id="rId262"/>
    <p:sldId id="1841" r:id="rId263"/>
    <p:sldId id="1842" r:id="rId264"/>
    <p:sldId id="1843" r:id="rId265"/>
    <p:sldId id="1844" r:id="rId266"/>
    <p:sldId id="1845" r:id="rId267"/>
    <p:sldId id="2183" r:id="rId268"/>
    <p:sldId id="2184" r:id="rId269"/>
    <p:sldId id="2185" r:id="rId270"/>
    <p:sldId id="2294" r:id="rId271"/>
    <p:sldId id="2292" r:id="rId272"/>
    <p:sldId id="2293" r:id="rId273"/>
    <p:sldId id="2295" r:id="rId274"/>
    <p:sldId id="2296" r:id="rId275"/>
    <p:sldId id="2297" r:id="rId276"/>
    <p:sldId id="2298" r:id="rId277"/>
    <p:sldId id="2299" r:id="rId278"/>
    <p:sldId id="2300" r:id="rId279"/>
    <p:sldId id="2301" r:id="rId280"/>
    <p:sldId id="2302" r:id="rId281"/>
    <p:sldId id="2303" r:id="rId282"/>
    <p:sldId id="2304" r:id="rId283"/>
    <p:sldId id="2305" r:id="rId284"/>
    <p:sldId id="2306" r:id="rId285"/>
    <p:sldId id="2307" r:id="rId286"/>
    <p:sldId id="2308" r:id="rId287"/>
    <p:sldId id="2187" r:id="rId288"/>
    <p:sldId id="2188" r:id="rId289"/>
    <p:sldId id="2189" r:id="rId290"/>
    <p:sldId id="2190" r:id="rId291"/>
    <p:sldId id="2191" r:id="rId292"/>
    <p:sldId id="2399" r:id="rId293"/>
    <p:sldId id="2400" r:id="rId294"/>
    <p:sldId id="2401" r:id="rId295"/>
    <p:sldId id="2402" r:id="rId296"/>
    <p:sldId id="2403" r:id="rId297"/>
    <p:sldId id="1639" r:id="rId298"/>
    <p:sldId id="1985" r:id="rId299"/>
    <p:sldId id="1978" r:id="rId300"/>
    <p:sldId id="1979" r:id="rId301"/>
    <p:sldId id="1980" r:id="rId302"/>
    <p:sldId id="1981" r:id="rId303"/>
    <p:sldId id="1982" r:id="rId304"/>
    <p:sldId id="1983" r:id="rId305"/>
    <p:sldId id="1984" r:id="rId306"/>
    <p:sldId id="1986" r:id="rId307"/>
    <p:sldId id="1987" r:id="rId308"/>
    <p:sldId id="1988" r:id="rId309"/>
    <p:sldId id="1566" r:id="rId310"/>
    <p:sldId id="1567" r:id="rId311"/>
    <p:sldId id="2181" r:id="rId312"/>
    <p:sldId id="2182" r:id="rId313"/>
    <p:sldId id="1640" r:id="rId314"/>
    <p:sldId id="1641" r:id="rId315"/>
    <p:sldId id="1570" r:id="rId316"/>
    <p:sldId id="2309" r:id="rId317"/>
    <p:sldId id="1642" r:id="rId318"/>
    <p:sldId id="1643" r:id="rId319"/>
    <p:sldId id="1644" r:id="rId320"/>
    <p:sldId id="1575" r:id="rId321"/>
    <p:sldId id="1343" r:id="rId322"/>
    <p:sldId id="1344" r:id="rId323"/>
    <p:sldId id="1345" r:id="rId324"/>
    <p:sldId id="1346" r:id="rId325"/>
    <p:sldId id="1527" r:id="rId326"/>
    <p:sldId id="1532" r:id="rId327"/>
    <p:sldId id="1533" r:id="rId328"/>
    <p:sldId id="1822" r:id="rId329"/>
    <p:sldId id="1539" r:id="rId330"/>
    <p:sldId id="1540" r:id="rId331"/>
    <p:sldId id="1541" r:id="rId332"/>
    <p:sldId id="1542" r:id="rId333"/>
    <p:sldId id="1543" r:id="rId334"/>
    <p:sldId id="1544" r:id="rId335"/>
    <p:sldId id="1545" r:id="rId336"/>
    <p:sldId id="1546" r:id="rId337"/>
    <p:sldId id="1547" r:id="rId338"/>
    <p:sldId id="1548" r:id="rId339"/>
    <p:sldId id="1549" r:id="rId340"/>
    <p:sldId id="1554" r:id="rId341"/>
    <p:sldId id="2389" r:id="rId342"/>
    <p:sldId id="2391" r:id="rId343"/>
    <p:sldId id="2392" r:id="rId344"/>
    <p:sldId id="2393" r:id="rId345"/>
    <p:sldId id="2394" r:id="rId346"/>
    <p:sldId id="2395" r:id="rId347"/>
    <p:sldId id="2397" r:id="rId348"/>
    <p:sldId id="2398" r:id="rId349"/>
    <p:sldId id="1557" r:id="rId350"/>
    <p:sldId id="2256" r:id="rId351"/>
    <p:sldId id="1859" r:id="rId352"/>
    <p:sldId id="1860" r:id="rId353"/>
    <p:sldId id="1858" r:id="rId354"/>
    <p:sldId id="1861" r:id="rId355"/>
    <p:sldId id="1862" r:id="rId356"/>
    <p:sldId id="1863" r:id="rId357"/>
    <p:sldId id="1864" r:id="rId358"/>
    <p:sldId id="1865" r:id="rId359"/>
    <p:sldId id="1869" r:id="rId360"/>
    <p:sldId id="1871" r:id="rId361"/>
    <p:sldId id="1872" r:id="rId362"/>
    <p:sldId id="1873" r:id="rId363"/>
    <p:sldId id="2347" r:id="rId364"/>
    <p:sldId id="1894" r:id="rId365"/>
    <p:sldId id="1903" r:id="rId366"/>
    <p:sldId id="1902" r:id="rId367"/>
    <p:sldId id="1895" r:id="rId368"/>
    <p:sldId id="2244" r:id="rId369"/>
    <p:sldId id="2139" r:id="rId370"/>
    <p:sldId id="2144" r:id="rId371"/>
    <p:sldId id="2140" r:id="rId372"/>
    <p:sldId id="2141" r:id="rId373"/>
    <p:sldId id="2142" r:id="rId374"/>
    <p:sldId id="2143" r:id="rId375"/>
    <p:sldId id="1367" r:id="rId376"/>
    <p:sldId id="1655" r:id="rId377"/>
    <p:sldId id="1657" r:id="rId378"/>
    <p:sldId id="2145" r:id="rId379"/>
    <p:sldId id="2146" r:id="rId380"/>
    <p:sldId id="1683" r:id="rId381"/>
    <p:sldId id="1692" r:id="rId382"/>
    <p:sldId id="1693" r:id="rId383"/>
    <p:sldId id="1694" r:id="rId384"/>
    <p:sldId id="2148" r:id="rId385"/>
    <p:sldId id="2169" r:id="rId386"/>
    <p:sldId id="2170" r:id="rId387"/>
    <p:sldId id="2174" r:id="rId388"/>
    <p:sldId id="2176" r:id="rId389"/>
    <p:sldId id="2177" r:id="rId390"/>
    <p:sldId id="2178" r:id="rId391"/>
    <p:sldId id="2179" r:id="rId392"/>
    <p:sldId id="2151" r:id="rId393"/>
    <p:sldId id="2152" r:id="rId394"/>
    <p:sldId id="2149" r:id="rId395"/>
    <p:sldId id="2150" r:id="rId396"/>
    <p:sldId id="1699" r:id="rId397"/>
    <p:sldId id="2198" r:id="rId398"/>
    <p:sldId id="2199" r:id="rId399"/>
    <p:sldId id="1645" r:id="rId400"/>
    <p:sldId id="2054" r:id="rId401"/>
    <p:sldId id="2046" r:id="rId402"/>
    <p:sldId id="2045" r:id="rId403"/>
    <p:sldId id="2047" r:id="rId404"/>
    <p:sldId id="2048" r:id="rId405"/>
    <p:sldId id="2049" r:id="rId406"/>
    <p:sldId id="2050" r:id="rId407"/>
    <p:sldId id="2051" r:id="rId408"/>
    <p:sldId id="2052" r:id="rId409"/>
    <p:sldId id="2053" r:id="rId410"/>
    <p:sldId id="1646" r:id="rId411"/>
    <p:sldId id="2200" r:id="rId412"/>
    <p:sldId id="1647" r:id="rId413"/>
    <p:sldId id="2134" r:id="rId414"/>
    <p:sldId id="2133" r:id="rId415"/>
    <p:sldId id="1648" r:id="rId416"/>
    <p:sldId id="2128" r:id="rId417"/>
    <p:sldId id="2129" r:id="rId418"/>
    <p:sldId id="2130" r:id="rId419"/>
    <p:sldId id="1700" r:id="rId420"/>
    <p:sldId id="1649" r:id="rId421"/>
    <p:sldId id="2201" r:id="rId422"/>
    <p:sldId id="1650" r:id="rId423"/>
    <p:sldId id="2202" r:id="rId424"/>
    <p:sldId id="2203" r:id="rId425"/>
    <p:sldId id="2204" r:id="rId426"/>
    <p:sldId id="2205" r:id="rId427"/>
    <p:sldId id="2206" r:id="rId428"/>
    <p:sldId id="2207" r:id="rId429"/>
    <p:sldId id="2208" r:id="rId430"/>
    <p:sldId id="2209" r:id="rId431"/>
    <p:sldId id="2210" r:id="rId432"/>
    <p:sldId id="2211" r:id="rId433"/>
    <p:sldId id="2212" r:id="rId434"/>
    <p:sldId id="2213" r:id="rId435"/>
    <p:sldId id="2214" r:id="rId436"/>
    <p:sldId id="2215" r:id="rId437"/>
    <p:sldId id="2216" r:id="rId438"/>
    <p:sldId id="1704" r:id="rId439"/>
    <p:sldId id="1887" r:id="rId440"/>
    <p:sldId id="1705" r:id="rId441"/>
    <p:sldId id="1706" r:id="rId442"/>
    <p:sldId id="1751" r:id="rId443"/>
    <p:sldId id="1754" r:id="rId444"/>
    <p:sldId id="1889" r:id="rId445"/>
    <p:sldId id="2257" r:id="rId446"/>
    <p:sldId id="2056" r:id="rId447"/>
    <p:sldId id="2055" r:id="rId448"/>
    <p:sldId id="2057" r:id="rId449"/>
    <p:sldId id="2137" r:id="rId450"/>
    <p:sldId id="2059" r:id="rId451"/>
    <p:sldId id="2344" r:id="rId452"/>
    <p:sldId id="2345" r:id="rId453"/>
    <p:sldId id="2346" r:id="rId454"/>
    <p:sldId id="2060" r:id="rId455"/>
    <p:sldId id="2119" r:id="rId456"/>
    <p:sldId id="2061" r:id="rId457"/>
    <p:sldId id="2062" r:id="rId458"/>
    <p:sldId id="2063" r:id="rId459"/>
    <p:sldId id="2310" r:id="rId460"/>
    <p:sldId id="2314" r:id="rId461"/>
    <p:sldId id="2311" r:id="rId462"/>
    <p:sldId id="2312" r:id="rId463"/>
    <p:sldId id="2313" r:id="rId464"/>
    <p:sldId id="2064" r:id="rId465"/>
    <p:sldId id="2065" r:id="rId466"/>
    <p:sldId id="2245" r:id="rId467"/>
    <p:sldId id="2246" r:id="rId468"/>
    <p:sldId id="2247" r:id="rId469"/>
    <p:sldId id="2248" r:id="rId470"/>
    <p:sldId id="2249" r:id="rId471"/>
    <p:sldId id="2250" r:id="rId472"/>
    <p:sldId id="2251" r:id="rId473"/>
    <p:sldId id="2349" r:id="rId474"/>
    <p:sldId id="1877" r:id="rId475"/>
    <p:sldId id="1878" r:id="rId476"/>
    <p:sldId id="1879" r:id="rId477"/>
    <p:sldId id="1880" r:id="rId478"/>
    <p:sldId id="1881" r:id="rId479"/>
    <p:sldId id="1882" r:id="rId480"/>
    <p:sldId id="2442" r:id="rId481"/>
    <p:sldId id="2404" r:id="rId482"/>
    <p:sldId id="2405" r:id="rId483"/>
    <p:sldId id="2406" r:id="rId484"/>
    <p:sldId id="2407" r:id="rId485"/>
    <p:sldId id="2408" r:id="rId486"/>
    <p:sldId id="2409" r:id="rId487"/>
    <p:sldId id="2410" r:id="rId488"/>
    <p:sldId id="2411" r:id="rId489"/>
    <p:sldId id="2412" r:id="rId490"/>
    <p:sldId id="2413" r:id="rId491"/>
    <p:sldId id="2414" r:id="rId492"/>
    <p:sldId id="2415" r:id="rId493"/>
    <p:sldId id="2416" r:id="rId494"/>
    <p:sldId id="2417" r:id="rId495"/>
    <p:sldId id="2418" r:id="rId496"/>
    <p:sldId id="2419" r:id="rId497"/>
    <p:sldId id="2420" r:id="rId498"/>
    <p:sldId id="2421" r:id="rId499"/>
    <p:sldId id="2422" r:id="rId500"/>
    <p:sldId id="2423" r:id="rId501"/>
    <p:sldId id="2424" r:id="rId502"/>
    <p:sldId id="2425" r:id="rId503"/>
    <p:sldId id="2426" r:id="rId504"/>
    <p:sldId id="2427" r:id="rId505"/>
    <p:sldId id="2428" r:id="rId506"/>
    <p:sldId id="2429" r:id="rId507"/>
    <p:sldId id="2430" r:id="rId508"/>
    <p:sldId id="2431" r:id="rId509"/>
    <p:sldId id="2432" r:id="rId510"/>
    <p:sldId id="2433" r:id="rId511"/>
    <p:sldId id="2434" r:id="rId512"/>
    <p:sldId id="2435" r:id="rId513"/>
    <p:sldId id="2436" r:id="rId514"/>
    <p:sldId id="2437" r:id="rId515"/>
    <p:sldId id="2438" r:id="rId516"/>
    <p:sldId id="2439" r:id="rId517"/>
    <p:sldId id="2440" r:id="rId518"/>
    <p:sldId id="2441" r:id="rId519"/>
    <p:sldId id="2315" r:id="rId520"/>
    <p:sldId id="2316" r:id="rId521"/>
    <p:sldId id="2317" r:id="rId522"/>
    <p:sldId id="2318" r:id="rId523"/>
    <p:sldId id="2319" r:id="rId524"/>
    <p:sldId id="2320" r:id="rId525"/>
    <p:sldId id="2321" r:id="rId526"/>
    <p:sldId id="2322" r:id="rId527"/>
    <p:sldId id="2323" r:id="rId528"/>
    <p:sldId id="2324" r:id="rId529"/>
    <p:sldId id="2325" r:id="rId530"/>
    <p:sldId id="2326" r:id="rId531"/>
    <p:sldId id="2327" r:id="rId532"/>
    <p:sldId id="2328" r:id="rId533"/>
    <p:sldId id="2329" r:id="rId534"/>
    <p:sldId id="2330" r:id="rId535"/>
    <p:sldId id="2331" r:id="rId536"/>
    <p:sldId id="2332" r:id="rId537"/>
    <p:sldId id="2333" r:id="rId538"/>
    <p:sldId id="2334" r:id="rId539"/>
    <p:sldId id="2335" r:id="rId540"/>
    <p:sldId id="2336" r:id="rId541"/>
    <p:sldId id="2337" r:id="rId542"/>
    <p:sldId id="2338" r:id="rId543"/>
    <p:sldId id="2339" r:id="rId544"/>
    <p:sldId id="2340" r:id="rId545"/>
    <p:sldId id="2341" r:id="rId546"/>
    <p:sldId id="2342" r:id="rId547"/>
    <p:sldId id="2343" r:id="rId54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009900"/>
    <a:srgbClr val="0000FF"/>
    <a:srgbClr val="CC9900"/>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88"/>
    <p:restoredTop sz="94801"/>
  </p:normalViewPr>
  <p:slideViewPr>
    <p:cSldViewPr>
      <p:cViewPr>
        <p:scale>
          <a:sx n="98" d="100"/>
          <a:sy n="98" d="100"/>
        </p:scale>
        <p:origin x="584" y="14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8.xml"/><Relationship Id="rId510" Type="http://schemas.openxmlformats.org/officeDocument/2006/relationships/slide" Target="slides/slide509.xml"/><Relationship Id="rId511" Type="http://schemas.openxmlformats.org/officeDocument/2006/relationships/slide" Target="slides/slide510.xml"/><Relationship Id="rId512" Type="http://schemas.openxmlformats.org/officeDocument/2006/relationships/slide" Target="slides/slide51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3" Type="http://schemas.openxmlformats.org/officeDocument/2006/relationships/slide" Target="slides/slide512.xml"/><Relationship Id="rId514" Type="http://schemas.openxmlformats.org/officeDocument/2006/relationships/slide" Target="slides/slide513.xml"/><Relationship Id="rId515" Type="http://schemas.openxmlformats.org/officeDocument/2006/relationships/slide" Target="slides/slide514.xml"/><Relationship Id="rId516" Type="http://schemas.openxmlformats.org/officeDocument/2006/relationships/slide" Target="slides/slide515.xml"/><Relationship Id="rId517" Type="http://schemas.openxmlformats.org/officeDocument/2006/relationships/slide" Target="slides/slide516.xml"/><Relationship Id="rId518" Type="http://schemas.openxmlformats.org/officeDocument/2006/relationships/slide" Target="slides/slide517.xml"/><Relationship Id="rId519" Type="http://schemas.openxmlformats.org/officeDocument/2006/relationships/slide" Target="slides/slide51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460" Type="http://schemas.openxmlformats.org/officeDocument/2006/relationships/slide" Target="slides/slide459.xml"/><Relationship Id="rId461" Type="http://schemas.openxmlformats.org/officeDocument/2006/relationships/slide" Target="slides/slide460.xml"/><Relationship Id="rId462" Type="http://schemas.openxmlformats.org/officeDocument/2006/relationships/slide" Target="slides/slide461.xml"/><Relationship Id="rId463" Type="http://schemas.openxmlformats.org/officeDocument/2006/relationships/slide" Target="slides/slide462.xml"/><Relationship Id="rId464" Type="http://schemas.openxmlformats.org/officeDocument/2006/relationships/slide" Target="slides/slide463.xml"/><Relationship Id="rId465" Type="http://schemas.openxmlformats.org/officeDocument/2006/relationships/slide" Target="slides/slide464.xml"/><Relationship Id="rId466" Type="http://schemas.openxmlformats.org/officeDocument/2006/relationships/slide" Target="slides/slide465.xml"/><Relationship Id="rId467" Type="http://schemas.openxmlformats.org/officeDocument/2006/relationships/slide" Target="slides/slide466.xml"/><Relationship Id="rId468" Type="http://schemas.openxmlformats.org/officeDocument/2006/relationships/slide" Target="slides/slide467.xml"/><Relationship Id="rId469" Type="http://schemas.openxmlformats.org/officeDocument/2006/relationships/slide" Target="slides/slide468.xml"/><Relationship Id="rId520" Type="http://schemas.openxmlformats.org/officeDocument/2006/relationships/slide" Target="slides/slide519.xml"/><Relationship Id="rId521" Type="http://schemas.openxmlformats.org/officeDocument/2006/relationships/slide" Target="slides/slide520.xml"/><Relationship Id="rId522" Type="http://schemas.openxmlformats.org/officeDocument/2006/relationships/slide" Target="slides/slide52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23" Type="http://schemas.openxmlformats.org/officeDocument/2006/relationships/slide" Target="slides/slide522.xml"/><Relationship Id="rId524" Type="http://schemas.openxmlformats.org/officeDocument/2006/relationships/slide" Target="slides/slide523.xml"/><Relationship Id="rId525" Type="http://schemas.openxmlformats.org/officeDocument/2006/relationships/slide" Target="slides/slide524.xml"/><Relationship Id="rId526" Type="http://schemas.openxmlformats.org/officeDocument/2006/relationships/slide" Target="slides/slide525.xml"/><Relationship Id="rId527" Type="http://schemas.openxmlformats.org/officeDocument/2006/relationships/slide" Target="slides/slide526.xml"/><Relationship Id="rId528" Type="http://schemas.openxmlformats.org/officeDocument/2006/relationships/slide" Target="slides/slide527.xml"/><Relationship Id="rId529" Type="http://schemas.openxmlformats.org/officeDocument/2006/relationships/slide" Target="slides/slide52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70" Type="http://schemas.openxmlformats.org/officeDocument/2006/relationships/slide" Target="slides/slide469.xml"/><Relationship Id="rId471" Type="http://schemas.openxmlformats.org/officeDocument/2006/relationships/slide" Target="slides/slide470.xml"/><Relationship Id="rId472" Type="http://schemas.openxmlformats.org/officeDocument/2006/relationships/slide" Target="slides/slide471.xml"/><Relationship Id="rId473" Type="http://schemas.openxmlformats.org/officeDocument/2006/relationships/slide" Target="slides/slide472.xml"/><Relationship Id="rId474" Type="http://schemas.openxmlformats.org/officeDocument/2006/relationships/slide" Target="slides/slide473.xml"/><Relationship Id="rId475" Type="http://schemas.openxmlformats.org/officeDocument/2006/relationships/slide" Target="slides/slide474.xml"/><Relationship Id="rId476" Type="http://schemas.openxmlformats.org/officeDocument/2006/relationships/slide" Target="slides/slide475.xml"/><Relationship Id="rId477" Type="http://schemas.openxmlformats.org/officeDocument/2006/relationships/slide" Target="slides/slide476.xml"/><Relationship Id="rId478" Type="http://schemas.openxmlformats.org/officeDocument/2006/relationships/slide" Target="slides/slide477.xml"/><Relationship Id="rId479" Type="http://schemas.openxmlformats.org/officeDocument/2006/relationships/slide" Target="slides/slide478.xml"/><Relationship Id="rId530" Type="http://schemas.openxmlformats.org/officeDocument/2006/relationships/slide" Target="slides/slide529.xml"/><Relationship Id="rId531" Type="http://schemas.openxmlformats.org/officeDocument/2006/relationships/slide" Target="slides/slide530.xml"/><Relationship Id="rId532" Type="http://schemas.openxmlformats.org/officeDocument/2006/relationships/slide" Target="slides/slide53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33" Type="http://schemas.openxmlformats.org/officeDocument/2006/relationships/slide" Target="slides/slide532.xml"/><Relationship Id="rId534" Type="http://schemas.openxmlformats.org/officeDocument/2006/relationships/slide" Target="slides/slide533.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535" Type="http://schemas.openxmlformats.org/officeDocument/2006/relationships/slide" Target="slides/slide534.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536" Type="http://schemas.openxmlformats.org/officeDocument/2006/relationships/slide" Target="slides/slide535.xml"/><Relationship Id="rId537" Type="http://schemas.openxmlformats.org/officeDocument/2006/relationships/slide" Target="slides/slide536.xml"/><Relationship Id="rId538" Type="http://schemas.openxmlformats.org/officeDocument/2006/relationships/slide" Target="slides/slide537.xml"/><Relationship Id="rId539" Type="http://schemas.openxmlformats.org/officeDocument/2006/relationships/slide" Target="slides/slide53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480" Type="http://schemas.openxmlformats.org/officeDocument/2006/relationships/slide" Target="slides/slide479.xml"/><Relationship Id="rId481" Type="http://schemas.openxmlformats.org/officeDocument/2006/relationships/slide" Target="slides/slide480.xml"/><Relationship Id="rId482" Type="http://schemas.openxmlformats.org/officeDocument/2006/relationships/slide" Target="slides/slide481.xml"/><Relationship Id="rId483" Type="http://schemas.openxmlformats.org/officeDocument/2006/relationships/slide" Target="slides/slide482.xml"/><Relationship Id="rId484" Type="http://schemas.openxmlformats.org/officeDocument/2006/relationships/slide" Target="slides/slide483.xml"/><Relationship Id="rId485" Type="http://schemas.openxmlformats.org/officeDocument/2006/relationships/slide" Target="slides/slide484.xml"/><Relationship Id="rId486" Type="http://schemas.openxmlformats.org/officeDocument/2006/relationships/slide" Target="slides/slide485.xml"/><Relationship Id="rId487" Type="http://schemas.openxmlformats.org/officeDocument/2006/relationships/slide" Target="slides/slide486.xml"/><Relationship Id="rId488" Type="http://schemas.openxmlformats.org/officeDocument/2006/relationships/slide" Target="slides/slide487.xml"/><Relationship Id="rId489" Type="http://schemas.openxmlformats.org/officeDocument/2006/relationships/slide" Target="slides/slide488.xml"/><Relationship Id="rId540" Type="http://schemas.openxmlformats.org/officeDocument/2006/relationships/slide" Target="slides/slide539.xml"/><Relationship Id="rId541" Type="http://schemas.openxmlformats.org/officeDocument/2006/relationships/slide" Target="slides/slide540.xml"/><Relationship Id="rId542" Type="http://schemas.openxmlformats.org/officeDocument/2006/relationships/slide" Target="slides/slide54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543" Type="http://schemas.openxmlformats.org/officeDocument/2006/relationships/slide" Target="slides/slide542.xml"/><Relationship Id="rId544" Type="http://schemas.openxmlformats.org/officeDocument/2006/relationships/slide" Target="slides/slide543.xml"/><Relationship Id="rId545" Type="http://schemas.openxmlformats.org/officeDocument/2006/relationships/slide" Target="slides/slide544.xml"/><Relationship Id="rId546" Type="http://schemas.openxmlformats.org/officeDocument/2006/relationships/slide" Target="slides/slide545.xml"/><Relationship Id="rId547" Type="http://schemas.openxmlformats.org/officeDocument/2006/relationships/slide" Target="slides/slide546.xml"/><Relationship Id="rId548" Type="http://schemas.openxmlformats.org/officeDocument/2006/relationships/slide" Target="slides/slide547.xml"/><Relationship Id="rId549" Type="http://schemas.openxmlformats.org/officeDocument/2006/relationships/notesMaster" Target="notesMasters/notesMaster1.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490" Type="http://schemas.openxmlformats.org/officeDocument/2006/relationships/slide" Target="slides/slide489.xml"/><Relationship Id="rId491" Type="http://schemas.openxmlformats.org/officeDocument/2006/relationships/slide" Target="slides/slide490.xml"/><Relationship Id="rId492" Type="http://schemas.openxmlformats.org/officeDocument/2006/relationships/slide" Target="slides/slide491.xml"/><Relationship Id="rId493" Type="http://schemas.openxmlformats.org/officeDocument/2006/relationships/slide" Target="slides/slide492.xml"/><Relationship Id="rId494" Type="http://schemas.openxmlformats.org/officeDocument/2006/relationships/slide" Target="slides/slide493.xml"/><Relationship Id="rId495" Type="http://schemas.openxmlformats.org/officeDocument/2006/relationships/slide" Target="slides/slide494.xml"/><Relationship Id="rId496" Type="http://schemas.openxmlformats.org/officeDocument/2006/relationships/slide" Target="slides/slide495.xml"/><Relationship Id="rId497" Type="http://schemas.openxmlformats.org/officeDocument/2006/relationships/slide" Target="slides/slide496.xml"/><Relationship Id="rId498" Type="http://schemas.openxmlformats.org/officeDocument/2006/relationships/slide" Target="slides/slide497.xml"/><Relationship Id="rId499" Type="http://schemas.openxmlformats.org/officeDocument/2006/relationships/slide" Target="slides/slide49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50" Type="http://schemas.openxmlformats.org/officeDocument/2006/relationships/handoutMaster" Target="handoutMasters/handoutMaster1.xml"/><Relationship Id="rId551" Type="http://schemas.openxmlformats.org/officeDocument/2006/relationships/commentAuthors" Target="commentAuthors.xml"/><Relationship Id="rId552" Type="http://schemas.openxmlformats.org/officeDocument/2006/relationships/presProps" Target="presProps.xml"/><Relationship Id="rId553" Type="http://schemas.openxmlformats.org/officeDocument/2006/relationships/viewProps" Target="viewProps.xml"/><Relationship Id="rId554" Type="http://schemas.openxmlformats.org/officeDocument/2006/relationships/theme" Target="theme/theme1.xml"/><Relationship Id="rId555" Type="http://schemas.openxmlformats.org/officeDocument/2006/relationships/tableStyles" Target="tableStyles.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slide" Target="slides/slide442.xml"/><Relationship Id="rId444" Type="http://schemas.openxmlformats.org/officeDocument/2006/relationships/slide" Target="slides/slide443.xml"/><Relationship Id="rId445" Type="http://schemas.openxmlformats.org/officeDocument/2006/relationships/slide" Target="slides/slide444.xml"/><Relationship Id="rId446" Type="http://schemas.openxmlformats.org/officeDocument/2006/relationships/slide" Target="slides/slide445.xml"/><Relationship Id="rId447" Type="http://schemas.openxmlformats.org/officeDocument/2006/relationships/slide" Target="slides/slide446.xml"/><Relationship Id="rId448" Type="http://schemas.openxmlformats.org/officeDocument/2006/relationships/slide" Target="slides/slide447.xml"/><Relationship Id="rId449" Type="http://schemas.openxmlformats.org/officeDocument/2006/relationships/slide" Target="slides/slide448.xml"/><Relationship Id="rId500" Type="http://schemas.openxmlformats.org/officeDocument/2006/relationships/slide" Target="slides/slide499.xml"/><Relationship Id="rId501" Type="http://schemas.openxmlformats.org/officeDocument/2006/relationships/slide" Target="slides/slide500.xml"/><Relationship Id="rId502" Type="http://schemas.openxmlformats.org/officeDocument/2006/relationships/slide" Target="slides/slide50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3" Type="http://schemas.openxmlformats.org/officeDocument/2006/relationships/slide" Target="slides/slide502.xml"/><Relationship Id="rId504" Type="http://schemas.openxmlformats.org/officeDocument/2006/relationships/slide" Target="slides/slide503.xml"/><Relationship Id="rId505" Type="http://schemas.openxmlformats.org/officeDocument/2006/relationships/slide" Target="slides/slide504.xml"/><Relationship Id="rId506" Type="http://schemas.openxmlformats.org/officeDocument/2006/relationships/slide" Target="slides/slide505.xml"/><Relationship Id="rId507" Type="http://schemas.openxmlformats.org/officeDocument/2006/relationships/slide" Target="slides/slide506.xml"/><Relationship Id="rId508" Type="http://schemas.openxmlformats.org/officeDocument/2006/relationships/slide" Target="slides/slide507.xml"/><Relationship Id="rId509" Type="http://schemas.openxmlformats.org/officeDocument/2006/relationships/slide" Target="slides/slide50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 Id="rId450" Type="http://schemas.openxmlformats.org/officeDocument/2006/relationships/slide" Target="slides/slide449.xml"/><Relationship Id="rId451" Type="http://schemas.openxmlformats.org/officeDocument/2006/relationships/slide" Target="slides/slide450.xml"/><Relationship Id="rId452" Type="http://schemas.openxmlformats.org/officeDocument/2006/relationships/slide" Target="slides/slide451.xml"/><Relationship Id="rId453" Type="http://schemas.openxmlformats.org/officeDocument/2006/relationships/slide" Target="slides/slide452.xml"/><Relationship Id="rId454" Type="http://schemas.openxmlformats.org/officeDocument/2006/relationships/slide" Target="slides/slide453.xml"/><Relationship Id="rId455" Type="http://schemas.openxmlformats.org/officeDocument/2006/relationships/slide" Target="slides/slide454.xml"/><Relationship Id="rId456" Type="http://schemas.openxmlformats.org/officeDocument/2006/relationships/slide" Target="slides/slide455.xml"/><Relationship Id="rId457" Type="http://schemas.openxmlformats.org/officeDocument/2006/relationships/slide" Target="slides/slide456.xml"/><Relationship Id="rId458" Type="http://schemas.openxmlformats.org/officeDocument/2006/relationships/slide" Target="slides/slide45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08T17:20:10.902" idx="1">
    <p:pos x="7136" y="905"/>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7.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2.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3.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5.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0.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2.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3.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4.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5.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7.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8.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9.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0.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2.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3.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4.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5.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7.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8.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9.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0.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2.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3.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4.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5.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7.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8.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9.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0.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2.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3.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4.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5.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10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258</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259</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260</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261</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262</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263</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264</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398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11</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7769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84199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509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30079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56474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315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16309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955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7873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6065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87451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77516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86700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071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2716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2832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29011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65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040393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8897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9580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74037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48663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01056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24571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297</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561656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071487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443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345077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02255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624693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605494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6779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309</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310</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36755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311</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312</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313</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314</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315</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316</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4591970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317</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318</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319</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320</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126646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321</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322</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323</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324</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325</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326</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327</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328</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329</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330</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54093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331</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332</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333</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334</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335</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336</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337</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338</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339</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340</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19</a:t>
            </a:fld>
            <a:endParaRPr lang="en-US"/>
          </a:p>
        </p:txBody>
      </p:sp>
    </p:spTree>
    <p:extLst>
      <p:ext uri="{BB962C8B-B14F-4D97-AF65-F5344CB8AC3E}">
        <p14:creationId xmlns:p14="http://schemas.microsoft.com/office/powerpoint/2010/main" val="79324883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341</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5278827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342</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4486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343</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3889570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344</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6213688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345</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6583793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346</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475079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347</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6521367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F8CAC9-DA01-EC4A-909F-3288917776B0}" type="slidenum">
              <a:rPr lang="en-US"/>
              <a:pPr/>
              <a:t>349</a:t>
            </a:fld>
            <a:endParaRPr lang="en-US"/>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194015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350</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5101177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351</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742686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352</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353</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316415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354</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355</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356</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357</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358</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359</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360</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361</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9815376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362</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883041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2410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080055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41695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368</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1191937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79427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371</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181419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757642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974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899181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20773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375</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376</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377</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3544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01871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380</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381</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382</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383</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46398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55479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34193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388</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602851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24413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5143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32946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205521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14023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2328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396</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397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59480628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398</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023252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399</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410</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412</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415</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420</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130182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422</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423</a:t>
            </a:fld>
            <a:endParaRPr lang="en-US"/>
          </a:p>
        </p:txBody>
      </p:sp>
    </p:spTree>
    <p:extLst>
      <p:ext uri="{BB962C8B-B14F-4D97-AF65-F5344CB8AC3E}">
        <p14:creationId xmlns:p14="http://schemas.microsoft.com/office/powerpoint/2010/main" val="13148847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445</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863461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480</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007382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481</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83637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50279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5740868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18860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06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486</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12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015135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62927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488</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651885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565540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724180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334201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50328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520433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98230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485374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1713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499842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9703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98802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685763"/>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774356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720064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87437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571632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658955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138602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471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19675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79275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420521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014734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82585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511</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74249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67931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228733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46015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846257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320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86564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26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7104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0669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24BEAA4-DD96-5243-A851-0AF91A659545}" type="slidenum">
              <a:rPr lang="en-US"/>
              <a:pPr/>
              <a:t>45</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8494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46</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25782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47</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20781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48</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434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49</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949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52997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25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55</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240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56</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3868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57</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19976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5627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8940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0637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63</a:t>
            </a:fld>
            <a:endParaRPr lang="en-US"/>
          </a:p>
        </p:txBody>
      </p:sp>
    </p:spTree>
    <p:extLst>
      <p:ext uri="{BB962C8B-B14F-4D97-AF65-F5344CB8AC3E}">
        <p14:creationId xmlns:p14="http://schemas.microsoft.com/office/powerpoint/2010/main" val="1668893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8328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791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2353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21024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92991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68681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11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69843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301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29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603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217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025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333446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54486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26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981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8561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0561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1519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226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227</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76225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228</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222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229</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962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230</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231</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232</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233</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234</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236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237</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238</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239</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240</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19935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241</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934330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C23F242-5B1E-5141-A1A0-882E99BE271D}" type="slidenum">
              <a:rPr lang="en-US"/>
              <a:pPr/>
              <a:t>9</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447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4/17/17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4/17/17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4/17/17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4/17/17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4/17/17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4/17/17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4/17/17</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4/17/17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4/17/17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4/17/17</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4/17/17</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4/17/17</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4/17/17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4/17/17</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 Id="rId3"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mailto:slotfian@knights.ucf.edu"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http://www.cs.ucf.edu/courses/cot4210/Spring2017" TargetMode="External"/><Relationship Id="rId5" Type="http://schemas.openxmlformats.org/officeDocument/2006/relationships/hyperlink" Target="mailto:slotfian@knights.ucf.edu"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24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4.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oleObject" Target="../embeddings/oleObject5.bin"/><Relationship Id="rId5"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12.xml"/><Relationship Id="rId4" Type="http://schemas.openxmlformats.org/officeDocument/2006/relationships/oleObject" Target="../embeddings/oleObject6.bin"/><Relationship Id="rId5" Type="http://schemas.openxmlformats.org/officeDocument/2006/relationships/image" Target="../media/image13.wmf"/><Relationship Id="rId6" Type="http://schemas.openxmlformats.org/officeDocument/2006/relationships/oleObject" Target="../embeddings/oleObject7.bin"/><Relationship Id="rId7" Type="http://schemas.openxmlformats.org/officeDocument/2006/relationships/image" Target="../media/image14.wmf"/><Relationship Id="rId8" Type="http://schemas.openxmlformats.org/officeDocument/2006/relationships/oleObject" Target="../embeddings/oleObject8.bin"/><Relationship Id="rId9" Type="http://schemas.openxmlformats.org/officeDocument/2006/relationships/image" Target="../media/image15.wmf"/><Relationship Id="rId10"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132.xml"/><Relationship Id="rId4" Type="http://schemas.openxmlformats.org/officeDocument/2006/relationships/oleObject" Target="../embeddings/oleObject10.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141.xml"/><Relationship Id="rId4" Type="http://schemas.openxmlformats.org/officeDocument/2006/relationships/oleObject" Target="../embeddings/oleObject11.bin"/><Relationship Id="rId5" Type="http://schemas.openxmlformats.org/officeDocument/2006/relationships/image" Target="../media/image17.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omments" Target="../comments/commen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30.pn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 Id="rId3" Type="http://schemas.openxmlformats.org/officeDocument/2006/relationships/image" Target="../media/image34.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3.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4.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259.xml"/><Relationship Id="rId4" Type="http://schemas.openxmlformats.org/officeDocument/2006/relationships/oleObject" Target="../embeddings/oleObject12.bin"/><Relationship Id="rId5" Type="http://schemas.openxmlformats.org/officeDocument/2006/relationships/image" Target="../media/image36.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267.xml"/><Relationship Id="rId4" Type="http://schemas.openxmlformats.org/officeDocument/2006/relationships/oleObject" Target="../embeddings/oleObject13.bin"/><Relationship Id="rId5"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4.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276.xml"/><Relationship Id="rId4" Type="http://schemas.openxmlformats.org/officeDocument/2006/relationships/oleObject" Target="../embeddings/oleObject14.bin"/><Relationship Id="rId5" Type="http://schemas.openxmlformats.org/officeDocument/2006/relationships/image" Target="../media/image37.emf"/><Relationship Id="rId6" Type="http://schemas.openxmlformats.org/officeDocument/2006/relationships/oleObject" Target="../embeddings/oleObject15.bin"/><Relationship Id="rId7" Type="http://schemas.openxmlformats.org/officeDocument/2006/relationships/image" Target="../media/image38.emf"/><Relationship Id="rId8" Type="http://schemas.openxmlformats.org/officeDocument/2006/relationships/oleObject" Target="../embeddings/oleObject16.bin"/><Relationship Id="rId9" Type="http://schemas.openxmlformats.org/officeDocument/2006/relationships/image" Target="../media/image39.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277.xml"/><Relationship Id="rId4" Type="http://schemas.openxmlformats.org/officeDocument/2006/relationships/oleObject" Target="../embeddings/oleObject17.bin"/><Relationship Id="rId5" Type="http://schemas.openxmlformats.org/officeDocument/2006/relationships/image" Target="../media/image1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279.xml"/><Relationship Id="rId4" Type="http://schemas.openxmlformats.org/officeDocument/2006/relationships/oleObject" Target="../embeddings/oleObject18.bin"/><Relationship Id="rId5" Type="http://schemas.openxmlformats.org/officeDocument/2006/relationships/image" Target="../media/image40.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dirty="0">
                <a:latin typeface="Arial" charset="0"/>
                <a:ea typeface="MS PGothic" charset="0"/>
              </a:rPr>
              <a:t>Discrete II</a:t>
            </a:r>
            <a:br>
              <a:rPr lang="en-US" sz="5400" dirty="0">
                <a:latin typeface="Arial" charset="0"/>
                <a:ea typeface="MS PGothic" charset="0"/>
              </a:rPr>
            </a:br>
            <a:r>
              <a:rPr lang="en-US" sz="5400" dirty="0">
                <a:latin typeface="Arial" charset="0"/>
                <a:ea typeface="MS PGothic" charset="0"/>
              </a:rPr>
              <a:t>Theory of Computation</a:t>
            </a:r>
            <a:r>
              <a:rPr lang="en-US" sz="4000" dirty="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a:t>
            </a:r>
            <a:r>
              <a:rPr lang="en-US" dirty="0" smtClean="0">
                <a:solidFill>
                  <a:srgbClr val="CC3300"/>
                </a:solidFill>
                <a:latin typeface="Arial" charset="0"/>
                <a:ea typeface="MS PGothic" charset="0"/>
              </a:rPr>
              <a:t>Spring 2017 Notes</a:t>
            </a:r>
            <a:endParaRPr lang="en-US" dirty="0">
              <a:solidFill>
                <a:srgbClr val="CC3300"/>
              </a:solidFill>
              <a:latin typeface="Arial" charset="0"/>
              <a:ea typeface="MS PGothic" charset="0"/>
            </a:endParaRP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7B952-6ADD-6948-BDC0-0AD0235B6DE3}" type="datetime1">
              <a:rPr lang="en-US" smtClean="0"/>
              <a:t>4/17/17</a:t>
            </a:fld>
            <a:endParaRPr lang="en-US"/>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10</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Exam#1 – Tentatively Thursday, February 16</a:t>
            </a:r>
          </a:p>
          <a:p>
            <a:pPr eaLnBrk="1" hangingPunct="1"/>
            <a:r>
              <a:rPr lang="en-US" sz="2800" dirty="0">
                <a:latin typeface="Arial" charset="0"/>
                <a:ea typeface="MS PGothic" charset="0"/>
              </a:rPr>
              <a:t>Withdraw Deadline – Wed., March 22</a:t>
            </a:r>
          </a:p>
          <a:p>
            <a:pPr eaLnBrk="1" hangingPunct="1"/>
            <a:r>
              <a:rPr lang="en-US" sz="2800" dirty="0">
                <a:latin typeface="Arial" charset="0"/>
                <a:ea typeface="MS PGothic" charset="0"/>
              </a:rPr>
              <a:t>Exam#2 – Tentatively Thursday, March 30</a:t>
            </a:r>
          </a:p>
          <a:p>
            <a:pPr eaLnBrk="1" hangingPunct="1"/>
            <a:r>
              <a:rPr lang="en-US" sz="2800" dirty="0">
                <a:latin typeface="Arial" charset="0"/>
                <a:ea typeface="MS PGothic" charset="0"/>
              </a:rPr>
              <a:t>Final – Thurs., May 2, 10:00AM–12:50PM </a:t>
            </a:r>
          </a:p>
          <a:p>
            <a:pPr eaLnBrk="1" hangingPunct="1"/>
            <a:r>
              <a:rPr lang="en-US" sz="2800" dirty="0">
                <a:latin typeface="Arial" charset="0"/>
                <a:ea typeface="MS PGothic" charset="0"/>
              </a:rPr>
              <a:t>Days off: Spring Break – Week of March 13</a:t>
            </a:r>
          </a:p>
          <a:p>
            <a:pPr eaLnBrk="1" hangingPunct="1"/>
            <a:r>
              <a:rPr lang="en-US" sz="2800" dirty="0">
                <a:latin typeface="Arial" charset="0"/>
                <a:ea typeface="MS PGothic" charset="0"/>
              </a:rPr>
              <a:t>Exam #1/#2 dates are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10</a:t>
            </a:fld>
            <a:endParaRPr lang="en-US"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dirty="0"/>
              <a:t>Text makes it an assignment on Page 299 in Edition 2.</a:t>
            </a:r>
          </a:p>
          <a:p>
            <a:r>
              <a:rPr lang="en-US" sz="2000" dirty="0"/>
              <a:t>This is too important to defer, IMHO.</a:t>
            </a:r>
          </a:p>
          <a:p>
            <a:r>
              <a:rPr lang="en-US" sz="2000" dirty="0"/>
              <a:t>First step is to remove any state that is unreachable from the start state; a depth first search rooted at start state will identify all reachable states</a:t>
            </a:r>
          </a:p>
          <a:p>
            <a:r>
              <a:rPr lang="en-US" sz="2000" dirty="0"/>
              <a:t>One seeks to merge compatible states – states q and s are compatible if, for all strings x,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are either both an accepting or both rejecting states</a:t>
            </a:r>
          </a:p>
          <a:p>
            <a:r>
              <a:rPr lang="en-US" sz="2000" dirty="0"/>
              <a:t>One approach is to discover incompatible states – states q and s are incompatible if there exists a string x such that one of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is an accepting state and the other is not</a:t>
            </a:r>
          </a:p>
          <a:p>
            <a:r>
              <a:rPr lang="en-US" sz="2000" dirty="0"/>
              <a:t>There are many ways to approach this but my favorite is to do incompatible states via an n by n lower triangular matrix</a:t>
            </a:r>
            <a:endParaRPr lang="en-US" sz="2800" dirty="0"/>
          </a:p>
        </p:txBody>
      </p:sp>
      <p:sp>
        <p:nvSpPr>
          <p:cNvPr id="4" name="Date Placeholder 3"/>
          <p:cNvSpPr>
            <a:spLocks noGrp="1"/>
          </p:cNvSpPr>
          <p:nvPr>
            <p:ph type="dt" sz="half" idx="10"/>
          </p:nvPr>
        </p:nvSpPr>
        <p:spPr/>
        <p:txBody>
          <a:bodyPr/>
          <a:lstStyle/>
          <a:p>
            <a:fld id="{A8903F13-9EDE-834B-9AE1-8882D354ADC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100</a:t>
            </a:fld>
            <a:endParaRPr lang="en-US"/>
          </a:p>
        </p:txBody>
      </p:sp>
    </p:spTree>
    <p:extLst>
      <p:ext uri="{BB962C8B-B14F-4D97-AF65-F5344CB8AC3E}">
        <p14:creationId xmlns:p14="http://schemas.microsoft.com/office/powerpoint/2010/main" val="12715164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a:t>This uses a transition table</a:t>
            </a:r>
          </a:p>
          <a:p>
            <a:r>
              <a:rPr lang="en-US" sz="1600"/>
              <a:t>Just an X denotes</a:t>
            </a:r>
            <a:br>
              <a:rPr lang="en-US" sz="1600"/>
            </a:br>
            <a:r>
              <a:rPr lang="en-US" sz="1600"/>
              <a:t>Immediately incompatible</a:t>
            </a:r>
          </a:p>
          <a:p>
            <a:r>
              <a:rPr lang="en-US" sz="1600"/>
              <a:t>Pairs are dependencies for compatibility</a:t>
            </a:r>
          </a:p>
          <a:p>
            <a:r>
              <a:rPr lang="en-US" sz="1600"/>
              <a:t>If a dependent is incompatible, so are pairs that depend on it</a:t>
            </a:r>
          </a:p>
          <a:p>
            <a:r>
              <a:rPr lang="en-US" sz="1600"/>
              <a:t>When done, any not x--</a:t>
            </a:r>
            <a:r>
              <a:rPr lang="en-US" sz="1600" err="1"/>
              <a:t>ed</a:t>
            </a:r>
            <a:r>
              <a:rPr lang="en-US" sz="1600"/>
              <a:t> out are compatible</a:t>
            </a:r>
          </a:p>
          <a:p>
            <a:r>
              <a:rPr lang="en-US" sz="1600"/>
              <a:t>Here, new states are &lt;1,3&gt;, &lt;2,4,5&gt;, &lt;6&gt;; &lt;1,3&gt; is start and not accept; others are accept</a:t>
            </a:r>
          </a:p>
          <a:p>
            <a:r>
              <a:rPr lang="en-US" sz="160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101</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pic>
        <p:nvPicPr>
          <p:cNvPr id="2" name="Picture 1"/>
          <p:cNvPicPr>
            <a:picLocks noChangeAspect="1"/>
          </p:cNvPicPr>
          <p:nvPr/>
        </p:nvPicPr>
        <p:blipFill>
          <a:blip r:embed="rId3"/>
          <a:stretch>
            <a:fillRect/>
          </a:stretch>
        </p:blipFill>
        <p:spPr>
          <a:xfrm>
            <a:off x="6705600" y="3338831"/>
            <a:ext cx="304800" cy="292100"/>
          </a:xfrm>
          <a:prstGeom prst="rect">
            <a:avLst/>
          </a:prstGeom>
        </p:spPr>
      </p:pic>
    </p:spTree>
    <p:extLst>
      <p:ext uri="{BB962C8B-B14F-4D97-AF65-F5344CB8AC3E}">
        <p14:creationId xmlns:p14="http://schemas.microsoft.com/office/powerpoint/2010/main" val="12629189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4/17/17</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4/17/17</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4/17/17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4/17/17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105</a:t>
            </a:fld>
            <a:endParaRPr lang="en-US"/>
          </a:p>
        </p:txBody>
      </p:sp>
    </p:spTree>
    <p:extLst>
      <p:ext uri="{BB962C8B-B14F-4D97-AF65-F5344CB8AC3E}">
        <p14:creationId xmlns:p14="http://schemas.microsoft.com/office/powerpoint/2010/main" val="20862120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4/17/17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106</a:t>
            </a:fld>
            <a:endParaRPr lang="en-US"/>
          </a:p>
        </p:txBody>
      </p:sp>
    </p:spTree>
    <p:extLst>
      <p:ext uri="{BB962C8B-B14F-4D97-AF65-F5344CB8AC3E}">
        <p14:creationId xmlns:p14="http://schemas.microsoft.com/office/powerpoint/2010/main" val="550756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r>
              <a:rPr lang="en-US" sz="2400" dirty="0">
                <a:latin typeface="Arial" charset="0"/>
                <a:ea typeface="MS PGothic" charset="0"/>
              </a:rPr>
              <a:t/>
            </a: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r>
              <a:rPr lang="en-US" sz="2400" dirty="0">
                <a:latin typeface="Arial" charset="0"/>
                <a:ea typeface="MS PGothic" charset="0"/>
                <a:sym typeface="Symbol" charset="0"/>
              </a:rPr>
              <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4/17/17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107</a:t>
            </a:fld>
            <a:endParaRPr lang="en-US"/>
          </a:p>
        </p:txBody>
      </p:sp>
    </p:spTree>
    <p:extLst>
      <p:ext uri="{BB962C8B-B14F-4D97-AF65-F5344CB8AC3E}">
        <p14:creationId xmlns:p14="http://schemas.microsoft.com/office/powerpoint/2010/main" val="15074728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4/17/17</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a:t>
            </a:r>
          </a:p>
          <a:p>
            <a:r>
              <a:rPr lang="en-US" sz="2400" dirty="0">
                <a:latin typeface="Arial" charset="0"/>
                <a:ea typeface="MS PGothic" charset="0"/>
              </a:rPr>
              <a:t>It’s clear that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 is in the language, but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baa</a:t>
            </a:r>
            <a:r>
              <a:rPr lang="en-US" sz="2400" baseline="30000" dirty="0" err="1">
                <a:latin typeface="Arial" charset="0"/>
                <a:ea typeface="MS PGothic" charset="0"/>
              </a:rPr>
              <a:t>k</a:t>
            </a:r>
            <a:r>
              <a:rPr lang="en-US" sz="2400" dirty="0" err="1">
                <a:latin typeface="Arial" charset="0"/>
                <a:ea typeface="MS PGothic" charset="0"/>
              </a:rPr>
              <a:t>b</a:t>
            </a:r>
            <a:r>
              <a:rPr lang="en-US" sz="2400" dirty="0">
                <a:latin typeface="Arial" charset="0"/>
                <a:ea typeface="MS PGothic" charset="0"/>
              </a:rPr>
              <a:t> is not when k &lt; j. </a:t>
            </a:r>
          </a:p>
          <a:p>
            <a:r>
              <a:rPr lang="en-US" sz="2400" dirty="0">
                <a:latin typeface="Arial" charset="0"/>
                <a:ea typeface="MS PGothic" charset="0"/>
              </a:rPr>
              <a:t>This shows that there is a separate equivalence class, [</a:t>
            </a:r>
            <a:r>
              <a:rPr lang="en-US" sz="2400" dirty="0" err="1">
                <a:latin typeface="Arial" charset="0"/>
                <a:ea typeface="MS PGothic" charset="0"/>
              </a:rPr>
              <a:t>a</a:t>
            </a:r>
            <a:r>
              <a:rPr lang="en-US" sz="2400" baseline="30000" dirty="0" err="1">
                <a:latin typeface="Arial" charset="0"/>
                <a:ea typeface="MS PGothic" charset="0"/>
              </a:rPr>
              <a:t>j</a:t>
            </a:r>
            <a:r>
              <a:rPr lang="en-US" sz="2400" dirty="0" err="1">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j&gt;0.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4/17/17</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A2F96C-8E3A-B24C-9D9C-8168E5EB0A09}" type="datetime1">
              <a:rPr lang="en-US" smtClean="0"/>
              <a:t>4/17/17</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11</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Mid Terms – 100 points each (combined for 200)</a:t>
            </a:r>
          </a:p>
          <a:p>
            <a:pPr eaLnBrk="1" hangingPunct="1">
              <a:lnSpc>
                <a:spcPct val="90000"/>
              </a:lnSpc>
            </a:pPr>
            <a:r>
              <a:rPr lang="en-US" sz="2800" dirty="0">
                <a:latin typeface="Arial" charset="0"/>
                <a:ea typeface="MS PGothic" charset="0"/>
              </a:rPr>
              <a:t>Final Exam – 175 points </a:t>
            </a:r>
          </a:p>
          <a:p>
            <a:pPr eaLnBrk="1" hangingPunct="1">
              <a:lnSpc>
                <a:spcPct val="90000"/>
              </a:lnSpc>
            </a:pPr>
            <a:r>
              <a:rPr lang="en-US" sz="2800" dirty="0">
                <a:latin typeface="Arial" charset="0"/>
                <a:ea typeface="MS PGothic" charset="0"/>
              </a:rPr>
              <a:t>Quizzes and Assignments – 75 points</a:t>
            </a:r>
          </a:p>
          <a:p>
            <a:pPr eaLnBrk="1" hangingPunct="1">
              <a:lnSpc>
                <a:spcPct val="90000"/>
              </a:lnSpc>
            </a:pPr>
            <a:r>
              <a:rPr lang="en-US" sz="2800" dirty="0">
                <a:latin typeface="Arial" charset="0"/>
                <a:ea typeface="MS PGothic" charset="0"/>
              </a:rPr>
              <a:t>Bonus – best </a:t>
            </a:r>
            <a:r>
              <a:rPr lang="en-US" sz="2800" dirty="0" smtClean="0">
                <a:latin typeface="Arial" charset="0"/>
                <a:ea typeface="MS PGothic" charset="0"/>
              </a:rPr>
              <a:t>exam (combined midterm or final) </a:t>
            </a:r>
            <a:r>
              <a:rPr lang="en-US" sz="2800" dirty="0">
                <a:latin typeface="Arial" charset="0"/>
                <a:ea typeface="MS PGothic" charset="0"/>
              </a:rPr>
              <a:t>weighed +50 points</a:t>
            </a:r>
          </a:p>
          <a:p>
            <a:pPr eaLnBrk="1" hangingPunct="1">
              <a:lnSpc>
                <a:spcPct val="90000"/>
              </a:lnSpc>
            </a:pPr>
            <a:r>
              <a:rPr lang="en-US" sz="2800" dirty="0">
                <a:latin typeface="Arial" charset="0"/>
                <a:ea typeface="MS PGothic" charset="0"/>
              </a:rPr>
              <a:t>Total Available: 500 </a:t>
            </a:r>
          </a:p>
          <a:p>
            <a:pPr eaLnBrk="1" hangingPunct="1">
              <a:lnSpc>
                <a:spcPct val="90000"/>
              </a:lnSpc>
            </a:pPr>
            <a:r>
              <a:rPr lang="en-US" sz="2800" dirty="0">
                <a:latin typeface="Arial" charset="0"/>
                <a:ea typeface="MS PGothic" charset="0"/>
              </a:rPr>
              <a:t>Grading will be A ≥ 90%, A- ≥ 88%, </a:t>
            </a:r>
            <a:br>
              <a:rPr lang="en-US" sz="2800" dirty="0">
                <a:latin typeface="Arial" charset="0"/>
                <a:ea typeface="MS PGothic" charset="0"/>
              </a:rPr>
            </a:br>
            <a:r>
              <a:rPr lang="en-US" sz="2800" dirty="0">
                <a:latin typeface="Arial" charset="0"/>
                <a:ea typeface="MS PGothic" charset="0"/>
              </a:rPr>
              <a:t>B+ ≥  85%, B ≥ 80%,  B- ≥ 78%, </a:t>
            </a:r>
            <a:br>
              <a:rPr lang="en-US" sz="2800" dirty="0">
                <a:latin typeface="Arial" charset="0"/>
                <a:ea typeface="MS PGothic" charset="0"/>
              </a:rPr>
            </a:br>
            <a:r>
              <a:rPr lang="en-US" sz="2800" dirty="0">
                <a:latin typeface="Arial" charset="0"/>
                <a:ea typeface="MS PGothic" charset="0"/>
              </a:rPr>
              <a:t>C+ ≥ 75%, C ≥ 70%, C- ≥ 60%, </a:t>
            </a:r>
            <a:br>
              <a:rPr lang="en-US" sz="2800" dirty="0">
                <a:latin typeface="Arial" charset="0"/>
                <a:ea typeface="MS PGothic" charset="0"/>
              </a:rPr>
            </a:br>
            <a:r>
              <a:rPr lang="en-US" sz="2800" dirty="0">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11</a:t>
            </a:fld>
            <a:endParaRPr lang="en-US" sz="1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4/17/17</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110</a:t>
            </a:fld>
            <a:endParaRPr lang="en-US"/>
          </a:p>
        </p:txBody>
      </p:sp>
    </p:spTree>
    <p:extLst>
      <p:ext uri="{BB962C8B-B14F-4D97-AF65-F5344CB8AC3E}">
        <p14:creationId xmlns:p14="http://schemas.microsoft.com/office/powerpoint/2010/main" val="14260352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111</a:t>
            </a:fld>
            <a:endParaRPr lang="en-US"/>
          </a:p>
        </p:txBody>
      </p:sp>
    </p:spTree>
    <p:extLst>
      <p:ext uri="{BB962C8B-B14F-4D97-AF65-F5344CB8AC3E}">
        <p14:creationId xmlns:p14="http://schemas.microsoft.com/office/powerpoint/2010/main" val="2153655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4/17/17</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112</a:t>
            </a:fld>
            <a:endParaRPr lang="en-US"/>
          </a:p>
        </p:txBody>
      </p:sp>
    </p:spTree>
    <p:extLst>
      <p:ext uri="{BB962C8B-B14F-4D97-AF65-F5344CB8AC3E}">
        <p14:creationId xmlns:p14="http://schemas.microsoft.com/office/powerpoint/2010/main" val="13463821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a:latin typeface="Arial" charset="0"/>
                <a:ea typeface="MS PGothic" charset="0"/>
                <a:sym typeface="Symbol" charset="0"/>
              </a:rPr>
              <a:t>There are two tools we have:</a:t>
            </a:r>
          </a:p>
          <a:p>
            <a:pPr lvl="1"/>
            <a:r>
              <a:rPr lang="en-US">
                <a:latin typeface="Arial" charset="0"/>
                <a:ea typeface="MS PGothic" charset="0"/>
                <a:sym typeface="Symbol" charset="0"/>
              </a:rPr>
              <a:t>Pumping Lemma for Regular </a:t>
            </a:r>
            <a:r>
              <a:rPr lang="en-US" err="1">
                <a:latin typeface="Arial" charset="0"/>
                <a:ea typeface="MS PGothic" charset="0"/>
                <a:sym typeface="Symbol" charset="0"/>
              </a:rPr>
              <a:t>Lnaguges</a:t>
            </a:r>
            <a:endParaRPr lang="en-US">
              <a:latin typeface="Arial" charset="0"/>
              <a:ea typeface="MS PGothic" charset="0"/>
              <a:sym typeface="Symbol" charset="0"/>
            </a:endParaRPr>
          </a:p>
          <a:p>
            <a:pPr lvl="1"/>
            <a:r>
              <a:rPr lang="en-US" err="1">
                <a:latin typeface="Arial" charset="0"/>
                <a:ea typeface="MS PGothic" charset="0"/>
                <a:sym typeface="Symbol" charset="0"/>
              </a:rPr>
              <a:t>Myhill-Nerode</a:t>
            </a:r>
            <a:r>
              <a:rPr lang="en-US">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4/17/17</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113</a:t>
            </a:fld>
            <a:endParaRPr lang="en-US"/>
          </a:p>
        </p:txBody>
      </p:sp>
    </p:spTree>
    <p:extLst>
      <p:ext uri="{BB962C8B-B14F-4D97-AF65-F5344CB8AC3E}">
        <p14:creationId xmlns:p14="http://schemas.microsoft.com/office/powerpoint/2010/main" val="6089175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4/17/17</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4.1,2</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114</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114</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2000" dirty="0"/>
              <a:t>Convert the following NFA to an equivalent DFA.</a:t>
            </a:r>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r>
              <a:rPr lang="en-US" sz="2000" dirty="0"/>
              <a:t/>
            </a: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r>
              <a:rPr lang="en-US" sz="2000" dirty="0">
                <a:sym typeface="Symbol" charset="0"/>
              </a:rPr>
              <a:t>Convert the DFA you developed in #1 to a regular expression, first by using either the GNFA (or state ripping) or </a:t>
            </a:r>
            <a:r>
              <a:rPr lang="en-US" sz="2000" dirty="0" err="1">
                <a:sym typeface="Symbol" charset="0"/>
              </a:rPr>
              <a:t>R</a:t>
            </a:r>
            <a:r>
              <a:rPr lang="en-US" sz="2000" baseline="-25000" dirty="0" err="1">
                <a:sym typeface="Symbol" charset="0"/>
              </a:rPr>
              <a:t>ij</a:t>
            </a:r>
            <a:r>
              <a:rPr lang="en-US" sz="2000" baseline="30000" dirty="0" err="1">
                <a:sym typeface="Symbol" charset="0"/>
              </a:rPr>
              <a:t>k</a:t>
            </a:r>
            <a:r>
              <a:rPr lang="en-US" sz="2000" dirty="0">
                <a:sym typeface="Symbol" charset="0"/>
              </a:rPr>
              <a:t> approach, and then by using regular equations. You must show all steps in each part of this solution.</a:t>
            </a:r>
          </a:p>
          <a:p>
            <a:pPr eaLnBrk="1" hangingPunct="1">
              <a:lnSpc>
                <a:spcPct val="90000"/>
              </a:lnSpc>
              <a:spcBef>
                <a:spcPct val="20000"/>
              </a:spcBef>
              <a:buFont typeface="+mj-lt"/>
              <a:buAutoNum type="arabicPeriod" startAt="2"/>
            </a:pPr>
            <a:endParaRPr lang="en-US" sz="2800" b="1" dirty="0">
              <a:solidFill>
                <a:srgbClr val="CC3300"/>
              </a:solidFill>
            </a:endParaRPr>
          </a:p>
          <a:p>
            <a:pPr eaLnBrk="1" hangingPunct="1">
              <a:lnSpc>
                <a:spcPct val="90000"/>
              </a:lnSpc>
            </a:pPr>
            <a:r>
              <a:rPr lang="en-US" sz="2000" b="1" dirty="0">
                <a:solidFill>
                  <a:srgbClr val="CC3300"/>
                </a:solidFill>
              </a:rPr>
              <a:t>Due: Thursday, February 2, </a:t>
            </a:r>
            <a:r>
              <a:rPr lang="en-US" sz="2000" b="1" dirty="0" smtClean="0">
                <a:solidFill>
                  <a:srgbClr val="CC3300"/>
                </a:solidFill>
              </a:rPr>
              <a:t>10:30AM </a:t>
            </a:r>
            <a:r>
              <a:rPr lang="en-US" sz="2000" b="1" dirty="0">
                <a:solidFill>
                  <a:srgbClr val="CC3300"/>
                </a:solidFill>
              </a:rPr>
              <a:t>(</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2043113" y="2236788"/>
            <a:ext cx="4899025" cy="1222375"/>
            <a:chOff x="2043113" y="2236788"/>
            <a:chExt cx="4899025" cy="1222375"/>
          </a:xfrm>
        </p:grpSpPr>
        <p:sp>
          <p:nvSpPr>
            <p:cNvPr id="36" name="Oval 14"/>
            <p:cNvSpPr>
              <a:spLocks noChangeArrowheads="1"/>
            </p:cNvSpPr>
            <p:nvPr/>
          </p:nvSpPr>
          <p:spPr bwMode="auto">
            <a:xfrm>
              <a:off x="6400800"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grpSp>
          <p:nvGrpSpPr>
            <p:cNvPr id="37" name="Group 6"/>
            <p:cNvGrpSpPr>
              <a:grpSpLocks noChangeAspect="1"/>
            </p:cNvGrpSpPr>
            <p:nvPr/>
          </p:nvGrpSpPr>
          <p:grpSpPr bwMode="auto">
            <a:xfrm>
              <a:off x="2043113" y="2236788"/>
              <a:ext cx="4899025" cy="1222375"/>
              <a:chOff x="3524" y="2427"/>
              <a:chExt cx="5828" cy="1452"/>
            </a:xfrm>
          </p:grpSpPr>
          <p:sp>
            <p:nvSpPr>
              <p:cNvPr id="41" name="Oval 8"/>
              <p:cNvSpPr>
                <a:spLocks noChangeArrowheads="1"/>
              </p:cNvSpPr>
              <p:nvPr/>
            </p:nvSpPr>
            <p:spPr bwMode="auto">
              <a:xfrm>
                <a:off x="8706" y="2562"/>
                <a:ext cx="481" cy="4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2" name="Oval 9"/>
              <p:cNvSpPr>
                <a:spLocks noChangeArrowheads="1"/>
              </p:cNvSpPr>
              <p:nvPr/>
            </p:nvSpPr>
            <p:spPr bwMode="auto">
              <a:xfrm>
                <a:off x="6654" y="2573"/>
                <a:ext cx="481" cy="477"/>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3" name="Oval 10"/>
              <p:cNvSpPr>
                <a:spLocks noChangeArrowheads="1"/>
              </p:cNvSpPr>
              <p:nvPr/>
            </p:nvSpPr>
            <p:spPr bwMode="auto">
              <a:xfrm>
                <a:off x="4552" y="2562"/>
                <a:ext cx="480" cy="479"/>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4" name="Oval 11"/>
              <p:cNvSpPr>
                <a:spLocks noChangeArrowheads="1"/>
              </p:cNvSpPr>
              <p:nvPr/>
            </p:nvSpPr>
            <p:spPr bwMode="auto">
              <a:xfrm>
                <a:off x="4490" y="2790"/>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5" name="Text Box 12"/>
              <p:cNvSpPr txBox="1">
                <a:spLocks noChangeArrowheads="1"/>
              </p:cNvSpPr>
              <p:nvPr/>
            </p:nvSpPr>
            <p:spPr bwMode="auto">
              <a:xfrm>
                <a:off x="4552" y="2922"/>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A</a:t>
                </a:r>
                <a:endParaRPr lang="en-US" altLang="x-none" sz="2800"/>
              </a:p>
            </p:txBody>
          </p:sp>
          <p:sp>
            <p:nvSpPr>
              <p:cNvPr id="46" name="Oval 16"/>
              <p:cNvSpPr>
                <a:spLocks noChangeArrowheads="1"/>
              </p:cNvSpPr>
              <p:nvPr/>
            </p:nvSpPr>
            <p:spPr bwMode="auto">
              <a:xfrm>
                <a:off x="6592" y="2801"/>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7" name="Line 18"/>
              <p:cNvSpPr>
                <a:spLocks noChangeShapeType="1"/>
              </p:cNvSpPr>
              <p:nvPr/>
            </p:nvSpPr>
            <p:spPr bwMode="auto">
              <a:xfrm>
                <a:off x="4539" y="2760"/>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9"/>
              <p:cNvSpPr>
                <a:spLocks noChangeShapeType="1"/>
              </p:cNvSpPr>
              <p:nvPr/>
            </p:nvSpPr>
            <p:spPr bwMode="auto">
              <a:xfrm>
                <a:off x="6642" y="2771"/>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0"/>
              <p:cNvSpPr>
                <a:spLocks noChangeShapeType="1"/>
              </p:cNvSpPr>
              <p:nvPr/>
            </p:nvSpPr>
            <p:spPr bwMode="auto">
              <a:xfrm>
                <a:off x="8695" y="2760"/>
                <a:ext cx="11"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1"/>
              <p:cNvSpPr>
                <a:spLocks noChangeShapeType="1"/>
              </p:cNvSpPr>
              <p:nvPr/>
            </p:nvSpPr>
            <p:spPr bwMode="auto">
              <a:xfrm>
                <a:off x="3967" y="3094"/>
                <a:ext cx="4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22"/>
              <p:cNvSpPr txBox="1">
                <a:spLocks noChangeArrowheads="1"/>
              </p:cNvSpPr>
              <p:nvPr/>
            </p:nvSpPr>
            <p:spPr bwMode="auto">
              <a:xfrm>
                <a:off x="3524" y="2886"/>
                <a:ext cx="55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800" b="1">
                    <a:latin typeface="Script MT Bold" charset="0"/>
                  </a:rPr>
                  <a:t>A</a:t>
                </a:r>
                <a:r>
                  <a:rPr lang="en-US" altLang="x-none" sz="1800" b="1"/>
                  <a:t>:</a:t>
                </a:r>
                <a:endParaRPr lang="en-US" altLang="x-none" sz="2800"/>
              </a:p>
            </p:txBody>
          </p:sp>
          <p:sp>
            <p:nvSpPr>
              <p:cNvPr id="52" name="Text Box 23"/>
              <p:cNvSpPr txBox="1">
                <a:spLocks noChangeArrowheads="1"/>
              </p:cNvSpPr>
              <p:nvPr/>
            </p:nvSpPr>
            <p:spPr bwMode="auto">
              <a:xfrm>
                <a:off x="4972" y="2427"/>
                <a:ext cx="47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0,1</a:t>
                </a:r>
                <a:endParaRPr lang="en-US" altLang="x-none" sz="2800"/>
              </a:p>
            </p:txBody>
          </p:sp>
          <p:sp>
            <p:nvSpPr>
              <p:cNvPr id="53" name="Text Box 24"/>
              <p:cNvSpPr txBox="1">
                <a:spLocks noChangeArrowheads="1"/>
              </p:cNvSpPr>
              <p:nvPr/>
            </p:nvSpPr>
            <p:spPr bwMode="auto">
              <a:xfrm>
                <a:off x="7057"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1</a:t>
                </a:r>
                <a:endParaRPr lang="en-US" altLang="x-none" sz="2800"/>
              </a:p>
            </p:txBody>
          </p:sp>
          <p:sp>
            <p:nvSpPr>
              <p:cNvPr id="54" name="Text Box 25"/>
              <p:cNvSpPr txBox="1">
                <a:spLocks noChangeArrowheads="1"/>
              </p:cNvSpPr>
              <p:nvPr/>
            </p:nvSpPr>
            <p:spPr bwMode="auto">
              <a:xfrm>
                <a:off x="9112"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55" name="Line 26"/>
              <p:cNvSpPr>
                <a:spLocks noChangeShapeType="1"/>
              </p:cNvSpPr>
              <p:nvPr/>
            </p:nvSpPr>
            <p:spPr bwMode="auto">
              <a:xfrm>
                <a:off x="5137" y="3091"/>
                <a:ext cx="145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28"/>
              <p:cNvSpPr>
                <a:spLocks noChangeShapeType="1"/>
              </p:cNvSpPr>
              <p:nvPr/>
            </p:nvSpPr>
            <p:spPr bwMode="auto">
              <a:xfrm>
                <a:off x="7192" y="3124"/>
                <a:ext cx="14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29"/>
              <p:cNvSpPr>
                <a:spLocks noChangeShapeType="1"/>
              </p:cNvSpPr>
              <p:nvPr/>
            </p:nvSpPr>
            <p:spPr bwMode="auto">
              <a:xfrm flipH="1">
                <a:off x="6832" y="3364"/>
                <a:ext cx="1950" cy="39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0"/>
              <p:cNvSpPr>
                <a:spLocks noChangeShapeType="1"/>
              </p:cNvSpPr>
              <p:nvPr/>
            </p:nvSpPr>
            <p:spPr bwMode="auto">
              <a:xfrm flipH="1" flipV="1">
                <a:off x="5002" y="3334"/>
                <a:ext cx="1830" cy="4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31"/>
              <p:cNvSpPr txBox="1">
                <a:spLocks noChangeArrowheads="1"/>
              </p:cNvSpPr>
              <p:nvPr/>
            </p:nvSpPr>
            <p:spPr bwMode="auto">
              <a:xfrm>
                <a:off x="580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0" name="Text Box 33"/>
              <p:cNvSpPr txBox="1">
                <a:spLocks noChangeArrowheads="1"/>
              </p:cNvSpPr>
              <p:nvPr/>
            </p:nvSpPr>
            <p:spPr bwMode="auto">
              <a:xfrm>
                <a:off x="772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1" name="Text Box 34"/>
              <p:cNvSpPr txBox="1">
                <a:spLocks noChangeArrowheads="1"/>
              </p:cNvSpPr>
              <p:nvPr/>
            </p:nvSpPr>
            <p:spPr bwMode="auto">
              <a:xfrm>
                <a:off x="8324" y="352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1</a:t>
                </a:r>
                <a:endParaRPr lang="en-US" altLang="x-none" sz="2800"/>
              </a:p>
            </p:txBody>
          </p:sp>
          <p:sp>
            <p:nvSpPr>
              <p:cNvPr id="62" name="Oval 14"/>
              <p:cNvSpPr>
                <a:spLocks noChangeArrowheads="1"/>
              </p:cNvSpPr>
              <p:nvPr/>
            </p:nvSpPr>
            <p:spPr bwMode="auto">
              <a:xfrm>
                <a:off x="6644" y="2847"/>
                <a:ext cx="491" cy="493"/>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63" name="Text Box 17"/>
              <p:cNvSpPr txBox="1">
                <a:spLocks noChangeArrowheads="1"/>
              </p:cNvSpPr>
              <p:nvPr/>
            </p:nvSpPr>
            <p:spPr bwMode="auto">
              <a:xfrm>
                <a:off x="6644" y="2933"/>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B</a:t>
                </a:r>
                <a:endParaRPr lang="en-US" altLang="x-none" sz="2800"/>
              </a:p>
            </p:txBody>
          </p:sp>
        </p:grpSp>
        <p:sp>
          <p:nvSpPr>
            <p:cNvPr id="38" name="Oval 16"/>
            <p:cNvSpPr>
              <a:spLocks noChangeArrowheads="1"/>
            </p:cNvSpPr>
            <p:nvPr/>
          </p:nvSpPr>
          <p:spPr bwMode="auto">
            <a:xfrm>
              <a:off x="6351588" y="2551113"/>
              <a:ext cx="506412" cy="506412"/>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39" name="Oval 14"/>
            <p:cNvSpPr>
              <a:spLocks noChangeArrowheads="1"/>
            </p:cNvSpPr>
            <p:nvPr/>
          </p:nvSpPr>
          <p:spPr bwMode="auto">
            <a:xfrm>
              <a:off x="6396038"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0" name="Text Box 17"/>
            <p:cNvSpPr txBox="1">
              <a:spLocks noChangeArrowheads="1"/>
            </p:cNvSpPr>
            <p:nvPr/>
          </p:nvSpPr>
          <p:spPr bwMode="auto">
            <a:xfrm>
              <a:off x="6396038" y="2662238"/>
              <a:ext cx="3825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C</a:t>
              </a:r>
              <a:endParaRPr lang="en-US" altLang="x-none" sz="2800"/>
            </a:p>
          </p:txBody>
        </p:sp>
      </p:grpSp>
    </p:spTree>
    <p:extLst>
      <p:ext uri="{BB962C8B-B14F-4D97-AF65-F5344CB8AC3E}">
        <p14:creationId xmlns:p14="http://schemas.microsoft.com/office/powerpoint/2010/main" val="20527850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4/17/17</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4.3</a:t>
            </a: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115</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115</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 typeface="+mj-lt"/>
              <a:buAutoNum type="arabicPeriod" startAt="3"/>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a:p>
            <a:pPr eaLnBrk="1" hangingPunct="1">
              <a:lnSpc>
                <a:spcPct val="90000"/>
              </a:lnSpc>
            </a:pPr>
            <a:r>
              <a:rPr lang="en-US" sz="2000" b="1" dirty="0">
                <a:solidFill>
                  <a:srgbClr val="CC3300"/>
                </a:solidFill>
              </a:rPr>
              <a:t>Due: Thursday, February 2, 10:30AM (</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0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 xmlns:a16="http://schemas.microsoft.com/office/drawing/2014/main" val="20000"/>
                    </a:ext>
                  </a:extLst>
                </a:gridCol>
                <a:gridCol w="497811">
                  <a:extLst>
                    <a:ext uri="{9D8B030D-6E8A-4147-A177-3AD203B41FA5}">
                      <a16:colId xmlns="" xmlns:a16="http://schemas.microsoft.com/office/drawing/2014/main" val="20001"/>
                    </a:ext>
                  </a:extLst>
                </a:gridCol>
                <a:gridCol w="497811">
                  <a:extLst>
                    <a:ext uri="{9D8B030D-6E8A-4147-A177-3AD203B41FA5}">
                      <a16:colId xmlns="" xmlns:a16="http://schemas.microsoft.com/office/drawing/2014/main" val="20002"/>
                    </a:ext>
                  </a:extLst>
                </a:gridCol>
                <a:gridCol w="497811">
                  <a:extLst>
                    <a:ext uri="{9D8B030D-6E8A-4147-A177-3AD203B41FA5}">
                      <a16:colId xmlns="" xmlns:a16="http://schemas.microsoft.com/office/drawing/2014/main" val="20003"/>
                    </a:ext>
                  </a:extLst>
                </a:gridCol>
                <a:gridCol w="497811">
                  <a:extLst>
                    <a:ext uri="{9D8B030D-6E8A-4147-A177-3AD203B41FA5}">
                      <a16:colId xmlns="" xmlns:a16="http://schemas.microsoft.com/office/drawing/2014/main" val="20004"/>
                    </a:ext>
                  </a:extLst>
                </a:gridCol>
                <a:gridCol w="791658">
                  <a:extLst>
                    <a:ext uri="{9D8B030D-6E8A-4147-A177-3AD203B41FA5}">
                      <a16:colId xmlns="" xmlns:a16="http://schemas.microsoft.com/office/drawing/2014/main" val="20005"/>
                    </a:ext>
                  </a:extLst>
                </a:gridCol>
                <a:gridCol w="791658">
                  <a:extLst>
                    <a:ext uri="{9D8B030D-6E8A-4147-A177-3AD203B41FA5}">
                      <a16:colId xmlns="" xmlns:a16="http://schemas.microsoft.com/office/drawing/2014/main" val="20006"/>
                    </a:ext>
                  </a:extLst>
                </a:gridCol>
                <a:gridCol w="791658">
                  <a:extLst>
                    <a:ext uri="{9D8B030D-6E8A-4147-A177-3AD203B41FA5}">
                      <a16:colId xmlns="" xmlns:a16="http://schemas.microsoft.com/office/drawing/2014/main" val="20007"/>
                    </a:ext>
                  </a:extLst>
                </a:gridCol>
                <a:gridCol w="805486">
                  <a:extLst>
                    <a:ext uri="{9D8B030D-6E8A-4147-A177-3AD203B41FA5}">
                      <a16:colId xmlns="" xmlns:a16="http://schemas.microsoft.com/office/drawing/2014/main" val="20008"/>
                    </a:ext>
                  </a:extLst>
                </a:gridCol>
                <a:gridCol w="777830">
                  <a:extLst>
                    <a:ext uri="{9D8B030D-6E8A-4147-A177-3AD203B41FA5}">
                      <a16:colId xmlns="" xmlns:a16="http://schemas.microsoft.com/office/drawing/2014/main" val="20009"/>
                    </a:ext>
                  </a:extLst>
                </a:gridCol>
                <a:gridCol w="791658">
                  <a:extLst>
                    <a:ext uri="{9D8B030D-6E8A-4147-A177-3AD203B41FA5}">
                      <a16:colId xmlns="" xmlns:a16="http://schemas.microsoft.com/office/drawing/2014/main"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3</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6</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1</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87186">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87186">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1</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86739">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sng" dirty="0">
                          <a:solidFill>
                            <a:srgbClr val="FF0000"/>
                          </a:solidFill>
                          <a:effectLst/>
                        </a:rPr>
                        <a:t>5</a:t>
                      </a:r>
                      <a:endParaRPr lang="en-US" sz="1800"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9275099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a:latin typeface="Arial" charset="0"/>
                <a:ea typeface="MS PGothic" charset="0"/>
              </a:rPr>
              <a:t>It is easier to do this with regular sets than with DFAs</a:t>
            </a:r>
          </a:p>
          <a:p>
            <a:r>
              <a:rPr lang="en-US" sz="2200">
                <a:latin typeface="Arial" charset="0"/>
                <a:ea typeface="MS PGothic" charset="0"/>
              </a:rPr>
              <a:t>Let E be some arbitrary expression; E</a:t>
            </a:r>
            <a:r>
              <a:rPr lang="en-US" sz="2200" baseline="30000">
                <a:latin typeface="Arial" charset="0"/>
                <a:ea typeface="MS PGothic" charset="0"/>
              </a:rPr>
              <a:t>R</a:t>
            </a:r>
            <a:r>
              <a:rPr lang="en-US" sz="2200">
                <a:latin typeface="Arial" charset="0"/>
                <a:ea typeface="MS PGothic" charset="0"/>
              </a:rPr>
              <a:t> is formed by</a:t>
            </a:r>
          </a:p>
          <a:p>
            <a:pPr lvl="1"/>
            <a:r>
              <a:rPr lang="en-US" sz="2200">
                <a:latin typeface="Arial" charset="0"/>
                <a:ea typeface="MS PGothic" charset="0"/>
              </a:rPr>
              <a:t>Primitives: 	</a:t>
            </a:r>
            <a:r>
              <a:rPr lang="en-US" sz="2200">
                <a:ea typeface="ＭＳ Ｐゴシック" pitchFamily="-111" charset="-128"/>
                <a:cs typeface="ＭＳ Ｐゴシック" pitchFamily="-111" charset="-128"/>
              </a:rPr>
              <a:t> Ø</a:t>
            </a:r>
            <a:r>
              <a:rPr lang="en-US" sz="2200" baseline="30000">
                <a:latin typeface="Arial" charset="0"/>
                <a:ea typeface="MS PGothic" charset="0"/>
              </a:rPr>
              <a:t>R</a:t>
            </a:r>
            <a:r>
              <a:rPr lang="en-US" sz="2200">
                <a:latin typeface="Arial" charset="0"/>
                <a:ea typeface="MS PGothic" charset="0"/>
              </a:rPr>
              <a:t>=</a:t>
            </a:r>
            <a:r>
              <a:rPr lang="en-US" sz="2200" err="1">
                <a:ea typeface="ＭＳ Ｐゴシック" pitchFamily="-111" charset="-128"/>
                <a:cs typeface="ＭＳ Ｐゴシック" pitchFamily="-111" charset="-128"/>
              </a:rPr>
              <a:t>Ø</a:t>
            </a:r>
            <a:r>
              <a:rPr lang="en-US" sz="2200">
                <a:ea typeface="ＭＳ Ｐゴシック" pitchFamily="-111" charset="-128"/>
                <a:cs typeface="ＭＳ Ｐゴシック" pitchFamily="-111" charset="-128"/>
              </a:rPr>
              <a:t> </a:t>
            </a:r>
            <a:r>
              <a:rPr lang="en-US" sz="2200">
                <a:latin typeface="Arial" charset="0"/>
                <a:ea typeface="MS PGothic" charset="0"/>
              </a:rPr>
              <a:t>	</a:t>
            </a:r>
            <a:r>
              <a:rPr lang="en-US" sz="2200" err="1">
                <a:latin typeface="Arial" charset="0"/>
                <a:ea typeface="MS PGothic" charset="0"/>
              </a:rPr>
              <a:t>λ</a:t>
            </a:r>
            <a:r>
              <a:rPr lang="en-US" sz="2200" baseline="30000" err="1">
                <a:latin typeface="Arial" charset="0"/>
                <a:ea typeface="MS PGothic" charset="0"/>
              </a:rPr>
              <a:t>R</a:t>
            </a:r>
            <a:r>
              <a:rPr lang="en-US" sz="2200">
                <a:latin typeface="Arial" charset="0"/>
                <a:ea typeface="MS PGothic" charset="0"/>
              </a:rPr>
              <a:t>=</a:t>
            </a:r>
            <a:r>
              <a:rPr lang="en-US" sz="2200" err="1">
                <a:latin typeface="Arial" charset="0"/>
                <a:ea typeface="MS PGothic" charset="0"/>
              </a:rPr>
              <a:t>λ</a:t>
            </a:r>
            <a:r>
              <a:rPr lang="en-US" sz="2200">
                <a:latin typeface="Arial" charset="0"/>
                <a:ea typeface="MS PGothic" charset="0"/>
              </a:rPr>
              <a:t> 	</a:t>
            </a:r>
            <a:r>
              <a:rPr lang="en-US" sz="2200" err="1">
                <a:latin typeface="Arial" charset="0"/>
                <a:ea typeface="MS PGothic" charset="0"/>
              </a:rPr>
              <a:t>a</a:t>
            </a:r>
            <a:r>
              <a:rPr lang="en-US" sz="2200" baseline="30000" err="1">
                <a:latin typeface="Arial" charset="0"/>
                <a:ea typeface="MS PGothic" charset="0"/>
              </a:rPr>
              <a:t>R</a:t>
            </a:r>
            <a:r>
              <a:rPr lang="en-US" sz="2200">
                <a:latin typeface="Arial" charset="0"/>
                <a:ea typeface="MS PGothic" charset="0"/>
              </a:rPr>
              <a:t>=a		</a:t>
            </a:r>
          </a:p>
          <a:p>
            <a:pPr lvl="1"/>
            <a:r>
              <a:rPr lang="en-US" sz="2200">
                <a:latin typeface="Arial" charset="0"/>
                <a:ea typeface="MS PGothic" charset="0"/>
              </a:rPr>
              <a:t>Closure:</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a:t>
            </a:r>
          </a:p>
          <a:p>
            <a:pPr lvl="2"/>
            <a:r>
              <a:rPr lang="en-US" sz="2200">
                <a:latin typeface="Arial" charset="0"/>
                <a:ea typeface="MS PGothic" charset="0"/>
              </a:rPr>
              <a:t>(A*)</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r>
              <a:rPr lang="en-US" sz="2200">
                <a:latin typeface="Arial" charset="0"/>
                <a:ea typeface="MS PGothic" charset="0"/>
              </a:rPr>
              <a:t>Challenge: How would you do this with FSA models?</a:t>
            </a:r>
          </a:p>
          <a:p>
            <a:pPr lvl="1"/>
            <a:r>
              <a:rPr lang="en-US" sz="2200">
                <a:latin typeface="Arial" charset="0"/>
                <a:ea typeface="MS PGothic" charset="0"/>
              </a:rPr>
              <a:t>Start with DFA; change all final to start states; change start to a final state; and reverse edges</a:t>
            </a:r>
          </a:p>
          <a:p>
            <a:pPr lvl="1"/>
            <a:r>
              <a:rPr lang="en-US" sz="2200">
                <a:latin typeface="Arial" charset="0"/>
                <a:ea typeface="MS PGothic" charset="0"/>
              </a:rPr>
              <a:t>Note that this creates multiple start states; can create a new start state with </a:t>
            </a:r>
            <a:r>
              <a:rPr lang="en-US" sz="2200">
                <a:latin typeface="Symbol" charset="2"/>
                <a:ea typeface="Symbol" charset="2"/>
                <a:cs typeface="Symbol" charset="2"/>
              </a:rPr>
              <a:t>l</a:t>
            </a:r>
            <a:r>
              <a:rPr lang="en-US" sz="220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116</a:t>
            </a:fld>
            <a:endParaRPr lang="en-US"/>
          </a:p>
        </p:txBody>
      </p:sp>
    </p:spTree>
    <p:extLst>
      <p:ext uri="{BB962C8B-B14F-4D97-AF65-F5344CB8AC3E}">
        <p14:creationId xmlns:p14="http://schemas.microsoft.com/office/powerpoint/2010/main" val="15313707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117</a:t>
            </a:fld>
            <a:endParaRPr lang="en-US"/>
          </a:p>
        </p:txBody>
      </p:sp>
    </p:spTree>
    <p:extLst>
      <p:ext uri="{BB962C8B-B14F-4D97-AF65-F5344CB8AC3E}">
        <p14:creationId xmlns:p14="http://schemas.microsoft.com/office/powerpoint/2010/main" val="12798045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a:latin typeface="Arial" charset="0"/>
                <a:ea typeface="MS PGothic" charset="0"/>
              </a:rPr>
              <a:t>Quotient of two languages B and C, denoted B/C, is defined as </a:t>
            </a:r>
            <a:br>
              <a:rPr lang="en-US" sz="2000">
                <a:latin typeface="Arial" charset="0"/>
                <a:ea typeface="MS PGothic" charset="0"/>
              </a:rPr>
            </a:br>
            <a:r>
              <a:rPr lang="en-US" sz="2000">
                <a:latin typeface="Arial" charset="0"/>
                <a:ea typeface="MS PGothic" charset="0"/>
              </a:rPr>
              <a:t>B/C = {x | ∃</a:t>
            </a:r>
            <a:r>
              <a:rPr lang="en-US" sz="2000" err="1">
                <a:latin typeface="Arial" charset="0"/>
                <a:ea typeface="MS PGothic" charset="0"/>
              </a:rPr>
              <a:t>y∈C</a:t>
            </a:r>
            <a:r>
              <a:rPr lang="en-US" sz="2000">
                <a:latin typeface="Arial" charset="0"/>
                <a:ea typeface="MS PGothic" charset="0"/>
              </a:rPr>
              <a:t> where </a:t>
            </a:r>
            <a:r>
              <a:rPr lang="en-US" sz="2000" err="1">
                <a:latin typeface="Arial" charset="0"/>
                <a:ea typeface="MS PGothic" charset="0"/>
              </a:rPr>
              <a:t>xy∈B</a:t>
            </a:r>
            <a:r>
              <a:rPr lang="en-US" sz="2000">
                <a:latin typeface="Arial" charset="0"/>
                <a:ea typeface="MS PGothic" charset="0"/>
              </a:rPr>
              <a:t>}</a:t>
            </a:r>
          </a:p>
          <a:p>
            <a:r>
              <a:rPr lang="en-US" sz="2000"/>
              <a:t>Let B be recognized by DFA </a:t>
            </a:r>
            <a:br>
              <a:rPr lang="en-US" sz="2000"/>
            </a:br>
            <a:r>
              <a:rPr lang="en-US" sz="2000"/>
              <a:t>A</a:t>
            </a:r>
            <a:r>
              <a:rPr lang="en-US" sz="2000" baseline="-25000"/>
              <a:t>B</a:t>
            </a:r>
            <a:r>
              <a:rPr lang="en-US" sz="2000"/>
              <a:t> = </a:t>
            </a:r>
            <a:r>
              <a:rPr lang="en-US" sz="2000">
                <a:latin typeface="Arial" charset="0"/>
                <a:ea typeface="MS PGothic" charset="0"/>
              </a:rPr>
              <a:t>(Q</a:t>
            </a:r>
            <a:r>
              <a:rPr lang="en-US" sz="2000" baseline="-25000"/>
              <a:t>B</a:t>
            </a:r>
            <a:r>
              <a:rPr lang="en-US" sz="2000">
                <a:latin typeface="Arial" charset="0"/>
                <a:ea typeface="MS PGothic" charset="0"/>
              </a:rPr>
              <a:t>,Σ,δ</a:t>
            </a:r>
            <a:r>
              <a:rPr lang="en-US" sz="2000" baseline="-25000"/>
              <a:t>B</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,F</a:t>
            </a:r>
            <a:r>
              <a:rPr lang="en-US" sz="2000" baseline="-25000"/>
              <a:t>B</a:t>
            </a:r>
            <a:r>
              <a:rPr lang="en-US" sz="2000">
                <a:latin typeface="Arial" charset="0"/>
                <a:ea typeface="MS PGothic" charset="0"/>
              </a:rPr>
              <a:t>) </a:t>
            </a:r>
            <a:r>
              <a:rPr lang="en-US" sz="2000"/>
              <a:t>and C by </a:t>
            </a:r>
            <a:br>
              <a:rPr lang="en-US" sz="2000"/>
            </a:br>
            <a:r>
              <a:rPr lang="en-US" sz="2000"/>
              <a:t>A</a:t>
            </a:r>
            <a:r>
              <a:rPr lang="en-US" sz="2000" baseline="-25000"/>
              <a:t>C</a:t>
            </a:r>
            <a:r>
              <a:rPr lang="en-US" sz="2000"/>
              <a:t> = </a:t>
            </a:r>
            <a:r>
              <a:rPr lang="en-US" sz="2000">
                <a:latin typeface="Arial" charset="0"/>
                <a:ea typeface="MS PGothic" charset="0"/>
              </a:rPr>
              <a:t>(Q</a:t>
            </a:r>
            <a:r>
              <a:rPr lang="en-US" sz="2000" baseline="-25000"/>
              <a:t>C</a:t>
            </a:r>
            <a:r>
              <a:rPr lang="en-US" sz="2000">
                <a:latin typeface="Arial" charset="0"/>
                <a:ea typeface="MS PGothic" charset="0"/>
              </a:rPr>
              <a:t>,Σ,δ</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,F</a:t>
            </a:r>
            <a:r>
              <a:rPr lang="en-US" sz="2000" baseline="-25000"/>
              <a:t>C</a:t>
            </a:r>
            <a:r>
              <a:rPr lang="en-US" sz="2000">
                <a:latin typeface="Arial" charset="0"/>
                <a:ea typeface="MS PGothic" charset="0"/>
              </a:rPr>
              <a:t>)</a:t>
            </a:r>
          </a:p>
          <a:p>
            <a:r>
              <a:rPr lang="en-US" sz="2000">
                <a:latin typeface="Arial" charset="0"/>
                <a:ea typeface="MS PGothic" charset="0"/>
              </a:rPr>
              <a:t>Define the recognizer for B/C by </a:t>
            </a:r>
            <a:br>
              <a:rPr lang="en-US" sz="2000">
                <a:latin typeface="Arial" charset="0"/>
                <a:ea typeface="MS PGothic" charset="0"/>
              </a:rPr>
            </a:br>
            <a:r>
              <a:rPr lang="en-US" sz="2000"/>
              <a:t>A</a:t>
            </a:r>
            <a:r>
              <a:rPr lang="en-US" sz="2000" baseline="-25000"/>
              <a:t>B/C</a:t>
            </a:r>
            <a:r>
              <a:rPr lang="en-US" sz="2000"/>
              <a:t> = </a:t>
            </a:r>
            <a:r>
              <a:rPr lang="en-US" sz="2000">
                <a:latin typeface="Arial" charset="0"/>
                <a:ea typeface="MS PGothic" charset="0"/>
              </a:rPr>
              <a:t>(</a:t>
            </a:r>
            <a:r>
              <a:rPr lang="en-US" sz="2000" err="1">
                <a:latin typeface="Arial" charset="0"/>
                <a:ea typeface="MS PGothic" charset="0"/>
              </a:rPr>
              <a:t>Q</a:t>
            </a:r>
            <a:r>
              <a:rPr lang="en-US" sz="2000" baseline="-25000" err="1"/>
              <a:t>B</a:t>
            </a:r>
            <a:r>
              <a:rPr lang="en-US" sz="2000" err="1"/>
              <a:t>∪</a:t>
            </a:r>
            <a:r>
              <a:rPr lang="en-US" sz="2000" err="1">
                <a:latin typeface="Arial" charset="0"/>
                <a:ea typeface="MS PGothic" charset="0"/>
              </a:rPr>
              <a:t>Q</a:t>
            </a:r>
            <a:r>
              <a:rPr lang="en-US" sz="2000" baseline="-25000" err="1">
                <a:latin typeface="Arial" charset="0"/>
                <a:ea typeface="MS PGothic" charset="0"/>
              </a:rPr>
              <a:t>B</a:t>
            </a:r>
            <a:r>
              <a:rPr lang="en-US" sz="2000" err="1">
                <a:latin typeface="Arial" charset="0"/>
                <a:ea typeface="MS PGothic" charset="0"/>
              </a:rPr>
              <a:t>×Q</a:t>
            </a:r>
            <a:r>
              <a:rPr lang="en-US" sz="2000" baseline="-25000" err="1">
                <a:latin typeface="Arial" charset="0"/>
                <a:ea typeface="MS PGothic" charset="0"/>
              </a:rPr>
              <a:t>C</a:t>
            </a:r>
            <a:r>
              <a:rPr lang="en-US" sz="2000" err="1">
                <a:latin typeface="Arial" charset="0"/>
                <a:ea typeface="MS PGothic" charset="0"/>
              </a:rPr>
              <a:t>,Σ,δ</a:t>
            </a:r>
            <a:r>
              <a:rPr lang="en-US" sz="2000" baseline="-25000" err="1"/>
              <a:t>B</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 F</a:t>
            </a:r>
            <a:r>
              <a:rPr lang="en-US" sz="2000" baseline="-25000">
                <a:latin typeface="Arial" charset="0"/>
                <a:ea typeface="MS PGothic" charset="0"/>
              </a:rPr>
              <a:t>B</a:t>
            </a:r>
            <a:r>
              <a:rPr lang="en-US" sz="2000">
                <a:latin typeface="Arial" charset="0"/>
                <a:ea typeface="MS PGothic" charset="0"/>
              </a:rPr>
              <a:t>×F</a:t>
            </a:r>
            <a:r>
              <a:rPr lang="en-US" sz="2000" baseline="-25000">
                <a:latin typeface="Arial" charset="0"/>
                <a:ea typeface="MS PGothic" charset="0"/>
              </a:rPr>
              <a:t>C</a:t>
            </a:r>
            <a:r>
              <a:rPr lang="en-US" sz="2000">
                <a:latin typeface="Arial" charset="0"/>
                <a:ea typeface="MS PGothic" charset="0"/>
              </a:rPr>
              <a:t>)</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a:t> </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a:t> </a:t>
            </a:r>
            <a:r>
              <a:rPr lang="en-US" sz="2000">
                <a:latin typeface="Arial" charset="0"/>
                <a:ea typeface="MS PGothic" charset="0"/>
              </a:rPr>
              <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t>
            </a:r>
            <a:r>
              <a:rPr lang="en-US" sz="2000" err="1">
                <a:latin typeface="Symbol" charset="2"/>
                <a:ea typeface="Symbol" charset="2"/>
                <a:cs typeface="Symbol" charset="2"/>
              </a:rPr>
              <a:t>l</a:t>
            </a:r>
            <a:r>
              <a:rPr lang="en-US" sz="2000"/>
              <a:t>) = {&lt;q</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&gt;}			</a:t>
            </a:r>
            <a:r>
              <a:rPr lang="en-US" sz="2000" err="1">
                <a:latin typeface="Arial" charset="0"/>
                <a:ea typeface="MS PGothic" charset="0"/>
              </a:rPr>
              <a:t>q∈Q</a:t>
            </a:r>
            <a:r>
              <a:rPr lang="en-US" sz="2000" baseline="-25000" err="1"/>
              <a:t>B</a:t>
            </a:r>
            <a:r>
              <a:rPr lang="en-US" sz="2000"/>
              <a:t/>
            </a:r>
            <a:br>
              <a:rPr lang="en-US" sz="2000"/>
            </a:br>
            <a:r>
              <a:rPr lang="en-US" sz="2000" err="1">
                <a:latin typeface="Arial" charset="0"/>
                <a:ea typeface="MS PGothic" charset="0"/>
              </a:rPr>
              <a:t>δ</a:t>
            </a:r>
            <a:r>
              <a:rPr lang="en-US" sz="2000" baseline="-25000" err="1"/>
              <a:t>B</a:t>
            </a:r>
            <a:r>
              <a:rPr lang="en-US" sz="2000" baseline="-25000"/>
              <a:t>/C</a:t>
            </a:r>
            <a:r>
              <a:rPr lang="en-US" sz="2000"/>
              <a:t>(&lt;</a:t>
            </a:r>
            <a:r>
              <a:rPr lang="en-US" sz="2000" err="1"/>
              <a:t>q,p</a:t>
            </a:r>
            <a:r>
              <a:rPr lang="en-US" sz="2000"/>
              <a:t>&gt;,</a:t>
            </a:r>
            <a:r>
              <a:rPr lang="en-US" sz="2000">
                <a:latin typeface="Symbol" charset="2"/>
                <a:ea typeface="Symbol" charset="2"/>
                <a:cs typeface="Symbol" charset="2"/>
              </a:rPr>
              <a:t>l</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err="1">
                <a:latin typeface="Arial" charset="0"/>
                <a:ea typeface="MS PGothic" charset="0"/>
              </a:rPr>
              <a:t>δ</a:t>
            </a:r>
            <a:r>
              <a:rPr lang="en-US" sz="2000" baseline="-25000" err="1"/>
              <a:t>C</a:t>
            </a:r>
            <a:r>
              <a:rPr lang="en-US" sz="2000">
                <a:latin typeface="Arial" charset="0"/>
                <a:ea typeface="MS PGothic" charset="0"/>
              </a:rPr>
              <a:t>(</a:t>
            </a:r>
            <a:r>
              <a:rPr lang="en-US" sz="2000" err="1">
                <a:latin typeface="Arial" charset="0"/>
                <a:ea typeface="MS PGothic" charset="0"/>
              </a:rPr>
              <a:t>p,a</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err="1"/>
              <a:t>,</a:t>
            </a:r>
            <a:r>
              <a:rPr lang="en-US" sz="2000" err="1">
                <a:latin typeface="Arial" charset="0"/>
                <a:ea typeface="MS PGothic" charset="0"/>
              </a:rPr>
              <a:t>p∈Q</a:t>
            </a:r>
            <a:r>
              <a:rPr lang="en-US" sz="2000" baseline="-25000" err="1"/>
              <a:t>C</a:t>
            </a:r>
            <a:endParaRPr lang="en-US" sz="2000">
              <a:latin typeface="Arial" charset="0"/>
              <a:ea typeface="MS PGothic" charset="0"/>
            </a:endParaRPr>
          </a:p>
          <a:p>
            <a:r>
              <a:rPr lang="en-US" sz="2000">
                <a:latin typeface="Arial" charset="0"/>
                <a:ea typeface="MS PGothic" charset="0"/>
              </a:rPr>
              <a:t>The basic idea is that we simulate B and then randomly decide it has seen x and continue by looking for y, simulating B continuing after x but with C starting from scratch </a:t>
            </a:r>
            <a:endParaRPr lang="en-US" sz="2000"/>
          </a:p>
        </p:txBody>
      </p:sp>
      <p:sp>
        <p:nvSpPr>
          <p:cNvPr id="4" name="Date Placeholder 3"/>
          <p:cNvSpPr>
            <a:spLocks noGrp="1"/>
          </p:cNvSpPr>
          <p:nvPr>
            <p:ph type="dt" sz="half" idx="10"/>
          </p:nvPr>
        </p:nvSpPr>
        <p:spPr/>
        <p:txBody>
          <a:bodyPr/>
          <a:lstStyle/>
          <a:p>
            <a:fld id="{CE858025-E403-064E-B81B-97BE265200C5}"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118</a:t>
            </a:fld>
            <a:endParaRPr lang="en-US"/>
          </a:p>
        </p:txBody>
      </p:sp>
    </p:spTree>
    <p:extLst>
      <p:ext uri="{BB962C8B-B14F-4D97-AF65-F5344CB8AC3E}">
        <p14:creationId xmlns:p14="http://schemas.microsoft.com/office/powerpoint/2010/main" val="17450634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119</a:t>
            </a:fld>
            <a:endParaRPr lang="en-US"/>
          </a:p>
        </p:txBody>
      </p:sp>
    </p:spTree>
    <p:extLst>
      <p:ext uri="{BB962C8B-B14F-4D97-AF65-F5344CB8AC3E}">
        <p14:creationId xmlns:p14="http://schemas.microsoft.com/office/powerpoint/2010/main" val="109790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Notes</a:t>
            </a:r>
          </a:p>
        </p:txBody>
      </p:sp>
      <p:sp>
        <p:nvSpPr>
          <p:cNvPr id="3" name="Content Placeholder 2"/>
          <p:cNvSpPr>
            <a:spLocks noGrp="1"/>
          </p:cNvSpPr>
          <p:nvPr>
            <p:ph idx="1"/>
          </p:nvPr>
        </p:nvSpPr>
        <p:spPr/>
        <p:txBody>
          <a:bodyPr/>
          <a:lstStyle/>
          <a:p>
            <a:pPr eaLnBrk="1" hangingPunct="1"/>
            <a:r>
              <a:rPr lang="en-US" dirty="0">
                <a:latin typeface="Arial" charset="0"/>
                <a:ea typeface="MS PGothic" charset="0"/>
              </a:rPr>
              <a:t>When a slide is presenting a problem set, I will highlight the slide title in </a:t>
            </a:r>
            <a:r>
              <a:rPr lang="en-US" b="1" dirty="0">
                <a:solidFill>
                  <a:srgbClr val="CC3300"/>
                </a:solidFill>
                <a:latin typeface="Arial" charset="0"/>
                <a:ea typeface="MS PGothic" charset="0"/>
              </a:rPr>
              <a:t>Red</a:t>
            </a:r>
          </a:p>
          <a:p>
            <a:pPr eaLnBrk="1" hangingPunct="1"/>
            <a:r>
              <a:rPr lang="en-US" dirty="0">
                <a:latin typeface="Arial" charset="0"/>
                <a:ea typeface="MS PGothic" charset="0"/>
              </a:rPr>
              <a:t>When a topic is not in the text, I will highlight the slide title in </a:t>
            </a:r>
            <a:r>
              <a:rPr lang="en-US" b="1" dirty="0">
                <a:solidFill>
                  <a:srgbClr val="009900"/>
                </a:solidFill>
                <a:latin typeface="Arial" charset="0"/>
                <a:ea typeface="MS PGothic" charset="0"/>
              </a:rPr>
              <a:t>Green</a:t>
            </a:r>
          </a:p>
          <a:p>
            <a:pPr eaLnBrk="1" hangingPunct="1"/>
            <a:r>
              <a:rPr lang="en-US" dirty="0">
                <a:latin typeface="Arial" charset="0"/>
                <a:ea typeface="MS PGothic" charset="0"/>
              </a:rPr>
              <a:t>When a topic is covered either in part or only in exercises in the text, I will highlight the slide title in </a:t>
            </a:r>
            <a:r>
              <a:rPr lang="en-US" b="1" dirty="0">
                <a:solidFill>
                  <a:srgbClr val="0000FF"/>
                </a:solidFill>
                <a:latin typeface="Arial" charset="0"/>
                <a:ea typeface="MS PGothic" charset="0"/>
              </a:rPr>
              <a:t>Blue</a:t>
            </a:r>
            <a:endParaRPr lang="en-US" dirty="0">
              <a:solidFill>
                <a:srgbClr val="0000FF"/>
              </a:solidFill>
              <a:latin typeface="Arial" charset="0"/>
              <a:ea typeface="MS PGothic" charset="0"/>
            </a:endParaRPr>
          </a:p>
          <a:p>
            <a:endParaRPr lang="en-US" dirty="0"/>
          </a:p>
        </p:txBody>
      </p:sp>
      <p:sp>
        <p:nvSpPr>
          <p:cNvPr id="4" name="Date Placeholder 3"/>
          <p:cNvSpPr>
            <a:spLocks noGrp="1"/>
          </p:cNvSpPr>
          <p:nvPr>
            <p:ph type="dt" sz="half" idx="10"/>
          </p:nvPr>
        </p:nvSpPr>
        <p:spPr/>
        <p:txBody>
          <a:bodyPr/>
          <a:lstStyle/>
          <a:p>
            <a:fld id="{7085AD03-D314-AC47-8937-B45AAE1B931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a:t>
            </a:fld>
            <a:endParaRPr lang="en-US"/>
          </a:p>
        </p:txBody>
      </p:sp>
    </p:spTree>
    <p:extLst>
      <p:ext uri="{BB962C8B-B14F-4D97-AF65-F5344CB8AC3E}">
        <p14:creationId xmlns:p14="http://schemas.microsoft.com/office/powerpoint/2010/main" val="14666250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a:latin typeface="Arial" charset="0"/>
                <a:ea typeface="MS PGothic" charset="0"/>
              </a:rPr>
              <a:t>INIT(L) = { x |∃</a:t>
            </a:r>
            <a:r>
              <a:rPr lang="en-US" sz="2800" err="1">
                <a:latin typeface="Arial" charset="0"/>
                <a:ea typeface="MS PGothic" charset="0"/>
              </a:rPr>
              <a:t>y∈Σ</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INIT(L) = h( f(L) ∩ ( </a:t>
            </a:r>
            <a:r>
              <a:rPr lang="en-US" sz="2400" err="1">
                <a:latin typeface="Arial" charset="0"/>
                <a:ea typeface="MS PGothic" charset="0"/>
              </a:rPr>
              <a:t>Σ</a:t>
            </a:r>
            <a:r>
              <a:rPr lang="en-US" sz="2400">
                <a:latin typeface="Arial" charset="0"/>
                <a:ea typeface="MS PGothic" charset="0"/>
              </a:rPr>
              <a:t>* ・ g(</a:t>
            </a:r>
            <a:r>
              <a:rPr lang="en-US" sz="2400" err="1">
                <a:latin typeface="Arial" charset="0"/>
                <a:ea typeface="MS PGothic" charset="0"/>
              </a:rPr>
              <a:t>Σ</a:t>
            </a:r>
            <a:r>
              <a:rPr lang="en-US" sz="2400">
                <a:latin typeface="Arial" charset="0"/>
                <a:ea typeface="MS PGothic" charset="0"/>
              </a:rPr>
              <a:t>*) ) )</a:t>
            </a:r>
          </a:p>
          <a:p>
            <a:pPr lvl="1"/>
            <a:r>
              <a:rPr lang="en-US" sz="2400">
                <a:latin typeface="Arial" charset="0"/>
                <a:ea typeface="MS PGothic" charset="0"/>
              </a:rPr>
              <a:t>Also INIT(L) = L / </a:t>
            </a:r>
            <a:r>
              <a:rPr lang="en-US" sz="2400" err="1">
                <a:latin typeface="Arial" charset="0"/>
                <a:ea typeface="MS PGothic" charset="0"/>
              </a:rPr>
              <a:t>Σ</a:t>
            </a:r>
            <a:r>
              <a:rPr lang="en-US" sz="2400">
                <a:latin typeface="Arial" charset="0"/>
                <a:ea typeface="MS PGothic" charset="0"/>
              </a:rPr>
              <a:t>*</a:t>
            </a:r>
          </a:p>
          <a:p>
            <a:r>
              <a:rPr lang="en-US" sz="2800">
                <a:latin typeface="Arial" charset="0"/>
                <a:ea typeface="MS PGothic" charset="0"/>
              </a:rPr>
              <a:t>LAST(L) = { y |∃</a:t>
            </a:r>
            <a:r>
              <a:rPr lang="en-US" sz="2800" err="1">
                <a:latin typeface="Arial" charset="0"/>
                <a:ea typeface="MS PGothic" charset="0"/>
              </a:rPr>
              <a:t>x∈Σ</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endParaRPr lang="en-US">
              <a:latin typeface="Arial" charset="0"/>
              <a:ea typeface="MS PGothic" charset="0"/>
            </a:endParaRPr>
          </a:p>
          <a:p>
            <a:pPr lvl="1"/>
            <a:r>
              <a:rPr lang="en-US" sz="2400">
                <a:latin typeface="Arial" charset="0"/>
                <a:ea typeface="MS PGothic" charset="0"/>
              </a:rPr>
              <a:t>LAST(L) = h( f(L) ∩ ( g(</a:t>
            </a:r>
            <a:r>
              <a:rPr lang="en-US" sz="2400" err="1">
                <a:latin typeface="Arial" charset="0"/>
                <a:ea typeface="MS PGothic" charset="0"/>
              </a:rPr>
              <a:t>Σ</a:t>
            </a:r>
            <a:r>
              <a:rPr lang="en-US" sz="2400">
                <a:latin typeface="Arial" charset="0"/>
                <a:ea typeface="MS PGothic" charset="0"/>
              </a:rPr>
              <a:t>*) ・ </a:t>
            </a:r>
            <a:r>
              <a:rPr lang="en-US" sz="2400" err="1">
                <a:latin typeface="Arial" charset="0"/>
                <a:ea typeface="MS PGothic" charset="0"/>
              </a:rPr>
              <a:t>Σ</a:t>
            </a:r>
            <a:r>
              <a:rPr lang="en-US" sz="2400">
                <a:latin typeface="Arial" charset="0"/>
                <a:ea typeface="MS PGothic" charset="0"/>
              </a:rPr>
              <a:t>* ) )</a:t>
            </a:r>
          </a:p>
          <a:p>
            <a:r>
              <a:rPr lang="en-US" sz="2800">
                <a:latin typeface="Arial" charset="0"/>
                <a:ea typeface="MS PGothic" charset="0"/>
              </a:rPr>
              <a:t>MID(L) = { y |∃</a:t>
            </a:r>
            <a:r>
              <a:rPr lang="en-US" sz="2800" err="1">
                <a:latin typeface="Arial" charset="0"/>
                <a:ea typeface="MS PGothic" charset="0"/>
              </a:rPr>
              <a:t>x,z∈Σ</a:t>
            </a:r>
            <a:r>
              <a:rPr lang="en-US" sz="2800">
                <a:latin typeface="Arial" charset="0"/>
                <a:ea typeface="MS PGothic" charset="0"/>
              </a:rPr>
              <a:t>* where </a:t>
            </a:r>
            <a:r>
              <a:rPr lang="en-US" sz="2800" err="1">
                <a:latin typeface="Arial" charset="0"/>
                <a:ea typeface="MS PGothic" charset="0"/>
              </a:rPr>
              <a:t>xyz∈L</a:t>
            </a:r>
            <a:r>
              <a:rPr lang="en-US" sz="2800">
                <a:latin typeface="Arial" charset="0"/>
                <a:ea typeface="MS PGothic" charset="0"/>
              </a:rPr>
              <a:t> }</a:t>
            </a:r>
            <a:endParaRPr lang="en-US"/>
          </a:p>
          <a:p>
            <a:pPr marL="742950" lvl="2" indent="-342900"/>
            <a:r>
              <a:rPr lang="en-US">
                <a:latin typeface="Arial" charset="0"/>
                <a:ea typeface="MS PGothic" charset="0"/>
              </a:rPr>
              <a:t>MID(L) = h( f(L) ∩ ( g(</a:t>
            </a:r>
            <a:r>
              <a:rPr lang="en-US" err="1">
                <a:latin typeface="Arial" charset="0"/>
                <a:ea typeface="MS PGothic" charset="0"/>
              </a:rPr>
              <a:t>Σ</a:t>
            </a:r>
            <a:r>
              <a:rPr lang="en-US">
                <a:latin typeface="Arial" charset="0"/>
                <a:ea typeface="MS PGothic" charset="0"/>
              </a:rPr>
              <a:t>*) ・ </a:t>
            </a:r>
            <a:r>
              <a:rPr lang="en-US" err="1">
                <a:latin typeface="Arial" charset="0"/>
                <a:ea typeface="MS PGothic" charset="0"/>
              </a:rPr>
              <a:t>Σ</a:t>
            </a:r>
            <a:r>
              <a:rPr lang="en-US">
                <a:latin typeface="Arial" charset="0"/>
                <a:ea typeface="MS PGothic" charset="0"/>
              </a:rPr>
              <a:t>* ・ g(</a:t>
            </a:r>
            <a:r>
              <a:rPr lang="en-US" err="1">
                <a:latin typeface="Arial" charset="0"/>
                <a:ea typeface="MS PGothic" charset="0"/>
              </a:rPr>
              <a:t>Σ</a:t>
            </a:r>
            <a:r>
              <a:rPr lang="en-US">
                <a:latin typeface="Arial" charset="0"/>
                <a:ea typeface="MS PGothic" charset="0"/>
              </a:rPr>
              <a:t>*) ) )</a:t>
            </a:r>
          </a:p>
          <a:p>
            <a:r>
              <a:rPr lang="en-US" sz="2800">
                <a:latin typeface="Arial" charset="0"/>
                <a:ea typeface="MS PGothic" charset="0"/>
              </a:rPr>
              <a:t>ETERIOR(L) = { </a:t>
            </a:r>
            <a:r>
              <a:rPr lang="en-US" sz="2800" err="1">
                <a:latin typeface="Arial" charset="0"/>
                <a:ea typeface="MS PGothic" charset="0"/>
              </a:rPr>
              <a:t>xz</a:t>
            </a:r>
            <a:r>
              <a:rPr lang="en-US" sz="2800">
                <a:latin typeface="Arial" charset="0"/>
                <a:ea typeface="MS PGothic" charset="0"/>
              </a:rPr>
              <a:t> |∃</a:t>
            </a:r>
            <a:r>
              <a:rPr lang="en-US" sz="2800" err="1">
                <a:latin typeface="Arial" charset="0"/>
                <a:ea typeface="MS PGothic" charset="0"/>
              </a:rPr>
              <a:t>y∈Σ</a:t>
            </a:r>
            <a:r>
              <a:rPr lang="en-US" sz="2800">
                <a:latin typeface="Arial" charset="0"/>
                <a:ea typeface="MS PGothic" charset="0"/>
              </a:rPr>
              <a:t>* where </a:t>
            </a:r>
            <a:r>
              <a:rPr lang="en-US" sz="2800" err="1">
                <a:latin typeface="Arial" charset="0"/>
                <a:ea typeface="MS PGothic" charset="0"/>
              </a:rPr>
              <a:t>xyz∈L</a:t>
            </a:r>
            <a:r>
              <a:rPr lang="en-US" sz="2800">
                <a:latin typeface="Arial" charset="0"/>
                <a:ea typeface="MS PGothic" charset="0"/>
              </a:rPr>
              <a:t> }</a:t>
            </a:r>
            <a:endParaRPr lang="en-US" sz="2800"/>
          </a:p>
          <a:p>
            <a:pPr marL="800100" lvl="3" indent="-342900"/>
            <a:r>
              <a:rPr lang="en-US" sz="2400">
                <a:latin typeface="Arial" charset="0"/>
                <a:ea typeface="MS PGothic" charset="0"/>
              </a:rPr>
              <a:t>EXTERIOR(L) = h( f(L) ∩ ( </a:t>
            </a:r>
            <a:r>
              <a:rPr lang="en-US" sz="2400" err="1">
                <a:latin typeface="Arial" charset="0"/>
                <a:ea typeface="MS PGothic" charset="0"/>
              </a:rPr>
              <a:t>Σ</a:t>
            </a:r>
            <a:r>
              <a:rPr lang="en-US" sz="2400">
                <a:latin typeface="Arial" charset="0"/>
                <a:ea typeface="MS PGothic" charset="0"/>
              </a:rPr>
              <a:t>* ・ g(</a:t>
            </a:r>
            <a:r>
              <a:rPr lang="en-US" sz="2400" err="1">
                <a:latin typeface="Arial" charset="0"/>
                <a:ea typeface="MS PGothic" charset="0"/>
              </a:rPr>
              <a:t>Σ</a:t>
            </a:r>
            <a:r>
              <a:rPr lang="en-US" sz="2400">
                <a:latin typeface="Arial" charset="0"/>
                <a:ea typeface="MS PGothic" charset="0"/>
              </a:rPr>
              <a:t>*) ・ </a:t>
            </a:r>
            <a:r>
              <a:rPr lang="en-US" sz="2400" err="1">
                <a:latin typeface="Arial" charset="0"/>
                <a:ea typeface="MS PGothic" charset="0"/>
              </a:rPr>
              <a:t>Σ</a:t>
            </a:r>
            <a:r>
              <a:rPr lang="en-US" sz="240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120</a:t>
            </a:fld>
            <a:endParaRPr lang="en-US"/>
          </a:p>
        </p:txBody>
      </p:sp>
    </p:spTree>
    <p:extLst>
      <p:ext uri="{BB962C8B-B14F-4D97-AF65-F5344CB8AC3E}">
        <p14:creationId xmlns:p14="http://schemas.microsoft.com/office/powerpoint/2010/main" val="13829672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The key in proving closure is to always try to identify the “best” equivalent formal model for regular sets when trying to prove a particular property</a:t>
            </a:r>
          </a:p>
          <a:p>
            <a:r>
              <a:rPr lang="en-US" sz="2400" dirty="0">
                <a:latin typeface="Arial" charset="0"/>
                <a:ea typeface="MS PGothic" charset="0"/>
              </a:rPr>
              <a:t>For example, how could you even conceive of proving closure under intersection and complement in regular expression notations?</a:t>
            </a:r>
          </a:p>
          <a:p>
            <a:r>
              <a:rPr lang="en-US" sz="2400" dirty="0">
                <a:latin typeface="Arial" charset="0"/>
                <a:ea typeface="MS PGothic" charset="0"/>
              </a:rPr>
              <a:t>Note how much easier quotient is when have </a:t>
            </a:r>
            <a:r>
              <a:rPr lang="en-US" sz="2400" dirty="0" smtClean="0">
                <a:latin typeface="Arial" charset="0"/>
                <a:ea typeface="MS PGothic" charset="0"/>
              </a:rPr>
              <a:t>closure </a:t>
            </a:r>
            <a:r>
              <a:rPr lang="en-US" sz="2400" dirty="0">
                <a:latin typeface="Arial" charset="0"/>
                <a:ea typeface="MS PGothic" charset="0"/>
              </a:rPr>
              <a:t>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121</a:t>
            </a:fld>
            <a:endParaRPr lang="en-US"/>
          </a:p>
        </p:txBody>
      </p:sp>
    </p:spTree>
    <p:extLst>
      <p:ext uri="{BB962C8B-B14F-4D97-AF65-F5344CB8AC3E}">
        <p14:creationId xmlns:p14="http://schemas.microsoft.com/office/powerpoint/2010/main" val="13147735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122</a:t>
            </a:fld>
            <a:endParaRPr lang="en-US"/>
          </a:p>
        </p:txBody>
      </p:sp>
    </p:spTree>
    <p:extLst>
      <p:ext uri="{BB962C8B-B14F-4D97-AF65-F5344CB8AC3E}">
        <p14:creationId xmlns:p14="http://schemas.microsoft.com/office/powerpoint/2010/main" val="14519965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Min and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smtClean="0"/>
              <a:t>{</a:t>
            </a:r>
            <a:r>
              <a:rPr lang="hr-HR" sz="1800" dirty="0" err="1" smtClean="0"/>
              <a:t>λ</a:t>
            </a:r>
            <a:r>
              <a:rPr lang="hr-HR" sz="1800" dirty="0" smtClean="0"/>
              <a:t>}</a:t>
            </a:r>
            <a:endParaRPr lang="hr-HR" sz="1800" dirty="0"/>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123</a:t>
            </a:fld>
            <a:endParaRPr lang="en-US"/>
          </a:p>
        </p:txBody>
      </p:sp>
    </p:spTree>
    <p:extLst>
      <p:ext uri="{BB962C8B-B14F-4D97-AF65-F5344CB8AC3E}">
        <p14:creationId xmlns:p14="http://schemas.microsoft.com/office/powerpoint/2010/main" val="18495366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124</a:t>
            </a:fld>
            <a:endParaRPr lang="en-US"/>
          </a:p>
        </p:txBody>
      </p:sp>
    </p:spTree>
    <p:extLst>
      <p:ext uri="{BB962C8B-B14F-4D97-AF65-F5344CB8AC3E}">
        <p14:creationId xmlns:p14="http://schemas.microsoft.com/office/powerpoint/2010/main" val="3370727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a:latin typeface="Arial" charset="0"/>
                <a:ea typeface="MS PGothic" charset="0"/>
              </a:rPr>
              <a:t>Assume L is regular then Max(L) is regular</a:t>
            </a:r>
          </a:p>
          <a:p>
            <a:r>
              <a:rPr lang="en-US" sz="2000">
                <a:latin typeface="Arial" charset="0"/>
                <a:ea typeface="MS PGothic" charset="0"/>
              </a:rPr>
              <a:t>Let L= </a:t>
            </a:r>
            <a:r>
              <a:rPr lang="en-US" sz="2000" i="1">
                <a:latin typeface="Arial" charset="0"/>
                <a:ea typeface="MS PGothic" charset="0"/>
              </a:rPr>
              <a:t>L</a:t>
            </a:r>
            <a:r>
              <a:rPr lang="en-US" sz="2000">
                <a:latin typeface="Arial" charset="0"/>
                <a:ea typeface="MS PGothic" charset="0"/>
              </a:rPr>
              <a:t>(A), where A = (Q,Σ,δ,q</a:t>
            </a:r>
            <a:r>
              <a:rPr lang="en-US" sz="2000" baseline="-25000">
                <a:latin typeface="Arial" charset="0"/>
                <a:ea typeface="MS PGothic" charset="0"/>
              </a:rPr>
              <a:t>0</a:t>
            </a:r>
            <a:r>
              <a:rPr lang="en-US" sz="2000">
                <a:latin typeface="Arial" charset="0"/>
                <a:ea typeface="MS PGothic" charset="0"/>
              </a:rPr>
              <a:t>,F</a:t>
            </a:r>
            <a:r>
              <a:rPr lang="en-US" sz="2000"/>
              <a:t>)</a:t>
            </a:r>
            <a:r>
              <a:rPr lang="en-US" sz="2000">
                <a:latin typeface="Arial" charset="0"/>
                <a:ea typeface="MS PGothic" charset="0"/>
              </a:rPr>
              <a:t> is a DFA with no state unreachable from q</a:t>
            </a:r>
            <a:r>
              <a:rPr lang="en-US" sz="2000" baseline="-25000">
                <a:latin typeface="Arial" charset="0"/>
                <a:ea typeface="MS PGothic" charset="0"/>
              </a:rPr>
              <a:t>0</a:t>
            </a:r>
            <a:r>
              <a:rPr lang="en-US" sz="2000">
                <a:latin typeface="Arial" charset="0"/>
                <a:ea typeface="MS PGothic" charset="0"/>
              </a:rPr>
              <a:t> </a:t>
            </a:r>
          </a:p>
          <a:p>
            <a:r>
              <a:rPr lang="en-US" sz="2000">
                <a:latin typeface="Arial" charset="0"/>
                <a:ea typeface="MS PGothic" charset="0"/>
              </a:rPr>
              <a:t>Define A</a:t>
            </a:r>
            <a:r>
              <a:rPr lang="en-US" sz="2000" baseline="-25000">
                <a:latin typeface="Arial" charset="0"/>
                <a:ea typeface="MS PGothic" charset="0"/>
              </a:rPr>
              <a:t>max</a:t>
            </a:r>
            <a:r>
              <a:rPr lang="en-US" sz="2000">
                <a:latin typeface="Arial" charset="0"/>
                <a:ea typeface="MS PGothic" charset="0"/>
              </a:rPr>
              <a:t> = (Q,Σ,δ,q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max</a:t>
            </a:r>
            <a:r>
              <a:rPr lang="en-US" sz="2000"/>
              <a:t>)</a:t>
            </a:r>
            <a:r>
              <a:rPr lang="en-US" sz="2000">
                <a:latin typeface="Arial" charset="0"/>
                <a:ea typeface="MS PGothic" charset="0"/>
              </a:rPr>
              <a:t>, where </a:t>
            </a:r>
            <a:br>
              <a:rPr lang="en-US" sz="2000">
                <a:latin typeface="Arial" charset="0"/>
                <a:ea typeface="MS PGothic" charset="0"/>
              </a:rPr>
            </a:br>
            <a:r>
              <a:rPr lang="en-US" sz="2000" err="1">
                <a:latin typeface="Arial" charset="0"/>
                <a:ea typeface="MS PGothic" charset="0"/>
              </a:rPr>
              <a:t>F</a:t>
            </a:r>
            <a:r>
              <a:rPr lang="en-US" sz="2000" baseline="-25000" err="1">
                <a:latin typeface="Arial" charset="0"/>
                <a:ea typeface="MS PGothic" charset="0"/>
              </a:rPr>
              <a:t>max</a:t>
            </a:r>
            <a:r>
              <a:rPr lang="en-US" sz="2000">
                <a:latin typeface="Arial" charset="0"/>
                <a:ea typeface="MS PGothic" charset="0"/>
              </a:rPr>
              <a:t>= { f | </a:t>
            </a:r>
            <a:r>
              <a:rPr lang="en-US" sz="2000" err="1">
                <a:latin typeface="Arial" charset="0"/>
                <a:ea typeface="MS PGothic" charset="0"/>
              </a:rPr>
              <a:t>f∈F</a:t>
            </a:r>
            <a:r>
              <a:rPr lang="en-US" sz="2000">
                <a:latin typeface="Arial" charset="0"/>
                <a:ea typeface="MS PGothic" charset="0"/>
              </a:rPr>
              <a:t> and </a:t>
            </a:r>
            <a:r>
              <a:rPr lang="en-US" sz="2000" err="1">
                <a:latin typeface="Arial" charset="0"/>
                <a:ea typeface="MS PGothic" charset="0"/>
              </a:rPr>
              <a:t>Reachable</a:t>
            </a:r>
            <a:r>
              <a:rPr lang="en-US" sz="2000" i="1" err="1">
                <a:latin typeface="Arial" charset="0"/>
                <a:ea typeface="MS PGothic" charset="0"/>
              </a:rPr>
              <a:t>from</a:t>
            </a:r>
            <a:r>
              <a:rPr lang="en-US" sz="2000" baseline="30000">
                <a:latin typeface="Arial" charset="0"/>
                <a:ea typeface="MS PGothic" charset="0"/>
              </a:rPr>
              <a:t>+</a:t>
            </a:r>
            <a:r>
              <a:rPr lang="en-US" sz="2000">
                <a:latin typeface="Arial" charset="0"/>
                <a:ea typeface="MS PGothic" charset="0"/>
              </a:rPr>
              <a:t>(f)∩F=</a:t>
            </a:r>
            <a:r>
              <a:rPr lang="en-US" sz="2000" err="1">
                <a:latin typeface="Arial" charset="0"/>
                <a:ea typeface="MS PGothic" charset="0"/>
              </a:rPr>
              <a:t>Φ</a:t>
            </a:r>
            <a:r>
              <a:rPr lang="en-US" sz="2000">
                <a:latin typeface="Arial" charset="0"/>
                <a:ea typeface="MS PGothic" charset="0"/>
              </a:rPr>
              <a:t> }</a:t>
            </a:r>
            <a:br>
              <a:rPr lang="en-US" sz="2000">
                <a:latin typeface="Arial" charset="0"/>
                <a:ea typeface="MS PGothic" charset="0"/>
              </a:rPr>
            </a:br>
            <a:r>
              <a:rPr lang="en-US" sz="2000">
                <a:latin typeface="Arial" charset="0"/>
                <a:ea typeface="MS PGothic" charset="0"/>
              </a:rPr>
              <a:t>where </a:t>
            </a:r>
            <a:r>
              <a:rPr lang="en-US" sz="2000" err="1"/>
              <a:t>Reachable</a:t>
            </a:r>
            <a:r>
              <a:rPr lang="en-US" sz="2000" i="1" err="1">
                <a:latin typeface="Arial" charset="0"/>
                <a:ea typeface="MS PGothic" charset="0"/>
              </a:rPr>
              <a:t>from</a:t>
            </a:r>
            <a:r>
              <a:rPr lang="en-US" sz="2000" baseline="30000"/>
              <a:t>+</a:t>
            </a:r>
            <a:r>
              <a:rPr lang="en-US" sz="2000"/>
              <a:t>(q) = { p | ∃w ∍ |w|&gt;0 and </a:t>
            </a:r>
            <a:r>
              <a:rPr lang="en-US" sz="2000" err="1"/>
              <a:t>δ</a:t>
            </a:r>
            <a:r>
              <a:rPr lang="en-US" sz="2000"/>
              <a:t>(</a:t>
            </a:r>
            <a:r>
              <a:rPr lang="en-US" sz="2000" err="1"/>
              <a:t>q,w</a:t>
            </a:r>
            <a:r>
              <a:rPr lang="en-US" sz="2000"/>
              <a:t>) = p }</a:t>
            </a:r>
          </a:p>
          <a:p>
            <a:pPr marL="11113" indent="-11113">
              <a:buFontTx/>
              <a:buNone/>
            </a:pPr>
            <a:r>
              <a:rPr lang="en-US" altLang="en-US" sz="1600">
                <a:ea typeface="ＭＳ Ｐゴシック" charset="-128"/>
              </a:rPr>
              <a:t>The reasoning is that the machine </a:t>
            </a:r>
            <a:r>
              <a:rPr lang="en-US" sz="1600">
                <a:latin typeface="Arial" charset="0"/>
                <a:ea typeface="MS PGothic" charset="0"/>
              </a:rPr>
              <a:t>A</a:t>
            </a:r>
            <a:r>
              <a:rPr lang="en-US" sz="1600" baseline="-25000">
                <a:latin typeface="Arial" charset="0"/>
                <a:ea typeface="MS PGothic" charset="0"/>
              </a:rPr>
              <a:t>max</a:t>
            </a:r>
            <a:r>
              <a:rPr lang="en-US" altLang="en-US" sz="1600">
                <a:ea typeface="ＭＳ Ｐゴシック" charset="-128"/>
              </a:rPr>
              <a:t> accepts only elements in L that cannot be extended. If there is a non-empty string that leads from some final state f to any final state, including f, then f cannot be final in </a:t>
            </a:r>
            <a:r>
              <a:rPr lang="en-US" sz="1600">
                <a:latin typeface="Arial" charset="0"/>
                <a:ea typeface="MS PGothic" charset="0"/>
              </a:rPr>
              <a:t>A</a:t>
            </a:r>
            <a:r>
              <a:rPr lang="en-US" sz="1600" baseline="-25000">
                <a:latin typeface="Arial" charset="0"/>
                <a:ea typeface="MS PGothic" charset="0"/>
              </a:rPr>
              <a:t>max</a:t>
            </a:r>
            <a:r>
              <a:rPr lang="en-US" altLang="en-US" sz="1600">
                <a:ea typeface="ＭＳ Ｐゴシック" charset="-128"/>
              </a:rPr>
              <a:t>. All other final states can be retained. </a:t>
            </a:r>
            <a:br>
              <a:rPr lang="en-US" altLang="en-US" sz="1600">
                <a:ea typeface="ＭＳ Ｐゴシック" charset="-128"/>
              </a:rPr>
            </a:br>
            <a:r>
              <a:rPr lang="en-US" altLang="en-US" sz="1600">
                <a:ea typeface="ＭＳ Ｐゴシック" charset="-128"/>
              </a:rPr>
              <a:t>The inductive definition of </a:t>
            </a:r>
            <a:r>
              <a:rPr lang="en-US" altLang="en-US" sz="1600" err="1">
                <a:ea typeface="ＭＳ Ｐゴシック" charset="-128"/>
              </a:rPr>
              <a:t>NontrivialReachable</a:t>
            </a:r>
            <a:r>
              <a:rPr lang="en-US" altLang="en-US" sz="1600">
                <a:ea typeface="ＭＳ Ｐゴシック" charset="-128"/>
              </a:rPr>
              <a:t> is:</a:t>
            </a:r>
            <a:br>
              <a:rPr lang="en-US" altLang="en-US" sz="1600">
                <a:ea typeface="ＭＳ Ｐゴシック" charset="-128"/>
              </a:rPr>
            </a:br>
            <a:r>
              <a:rPr lang="en-US" altLang="en-US" sz="1600">
                <a:ea typeface="ＭＳ Ｐゴシック" charset="-128"/>
              </a:rPr>
              <a:t>1. </a:t>
            </a:r>
            <a:r>
              <a:rPr lang="en-US" sz="1600" err="1"/>
              <a:t>Reachable</a:t>
            </a:r>
            <a:r>
              <a:rPr lang="en-US" sz="1600" i="1" err="1">
                <a:latin typeface="Arial" charset="0"/>
                <a:ea typeface="MS PGothic" charset="0"/>
              </a:rPr>
              <a:t>from</a:t>
            </a:r>
            <a:r>
              <a:rPr lang="en-US" sz="1600" baseline="30000"/>
              <a:t>+</a:t>
            </a:r>
            <a:r>
              <a:rPr lang="en-US" altLang="en-US" sz="1600">
                <a:ea typeface="ＭＳ Ｐゴシック" charset="-128"/>
              </a:rPr>
              <a:t>(q) contains { s | there exists an element of </a:t>
            </a:r>
            <a:r>
              <a:rPr lang="en-US" altLang="en-US" sz="1600">
                <a:ea typeface="ＭＳ Ｐゴシック" charset="-128"/>
                <a:sym typeface="Symbol" charset="2"/>
              </a:rPr>
              <a:t></a:t>
            </a:r>
            <a:r>
              <a:rPr lang="en-US" altLang="en-US" sz="1600">
                <a:ea typeface="ＭＳ Ｐゴシック" charset="-128"/>
              </a:rPr>
              <a:t>, a, such that </a:t>
            </a:r>
            <a:r>
              <a:rPr lang="en-US" altLang="en-US" sz="1600">
                <a:ea typeface="ＭＳ Ｐゴシック" charset="-128"/>
                <a:sym typeface="Symbol" charset="2"/>
              </a:rPr>
              <a:t></a:t>
            </a:r>
            <a:r>
              <a:rPr lang="en-US" altLang="en-US" sz="1600">
                <a:ea typeface="ＭＳ Ｐゴシック" charset="-128"/>
              </a:rPr>
              <a:t>(</a:t>
            </a:r>
            <a:r>
              <a:rPr lang="en-US" altLang="en-US" sz="1600" err="1">
                <a:ea typeface="ＭＳ Ｐゴシック" charset="-128"/>
              </a:rPr>
              <a:t>q,a</a:t>
            </a:r>
            <a:r>
              <a:rPr lang="en-US" altLang="en-US" sz="1600">
                <a:ea typeface="ＭＳ Ｐゴシック" charset="-128"/>
              </a:rPr>
              <a:t>) = s }</a:t>
            </a:r>
            <a:br>
              <a:rPr lang="en-US" altLang="en-US" sz="1600">
                <a:ea typeface="ＭＳ Ｐゴシック" charset="-128"/>
              </a:rPr>
            </a:br>
            <a:r>
              <a:rPr lang="en-US" altLang="en-US" sz="1600">
                <a:ea typeface="ＭＳ Ｐゴシック" charset="-128"/>
              </a:rPr>
              <a:t>2. If s is in </a:t>
            </a:r>
            <a:r>
              <a:rPr lang="en-US" sz="1600" err="1"/>
              <a:t>Reachable</a:t>
            </a:r>
            <a:r>
              <a:rPr lang="en-US" sz="1600" i="1" err="1">
                <a:latin typeface="Arial" charset="0"/>
                <a:ea typeface="MS PGothic" charset="0"/>
              </a:rPr>
              <a:t>from</a:t>
            </a:r>
            <a:r>
              <a:rPr lang="en-US" sz="1600" baseline="30000"/>
              <a:t>+ </a:t>
            </a:r>
            <a:r>
              <a:rPr lang="en-US" altLang="en-US" sz="1600">
                <a:ea typeface="ＭＳ Ｐゴシック" charset="-128"/>
              </a:rPr>
              <a:t>(q) then </a:t>
            </a:r>
            <a:r>
              <a:rPr lang="en-US" sz="1600" err="1"/>
              <a:t>Reachable</a:t>
            </a:r>
            <a:r>
              <a:rPr lang="en-US" sz="1600" i="1" err="1">
                <a:latin typeface="Arial" charset="0"/>
                <a:ea typeface="MS PGothic" charset="0"/>
              </a:rPr>
              <a:t>from</a:t>
            </a:r>
            <a:r>
              <a:rPr lang="en-US" sz="1600" baseline="30000"/>
              <a:t>+ </a:t>
            </a:r>
            <a:r>
              <a:rPr lang="en-US" altLang="en-US" sz="1600">
                <a:ea typeface="ＭＳ Ｐゴシック" charset="-128"/>
              </a:rPr>
              <a:t>(q) contains </a:t>
            </a:r>
            <a:br>
              <a:rPr lang="en-US" altLang="en-US" sz="1600">
                <a:ea typeface="ＭＳ Ｐゴシック" charset="-128"/>
              </a:rPr>
            </a:br>
            <a:r>
              <a:rPr lang="en-US" altLang="en-US" sz="1600">
                <a:ea typeface="ＭＳ Ｐゴシック" charset="-128"/>
              </a:rPr>
              <a:t>    { t | there exists an element of </a:t>
            </a:r>
            <a:r>
              <a:rPr lang="en-US" altLang="en-US" sz="1600">
                <a:ea typeface="ＭＳ Ｐゴシック" charset="-128"/>
                <a:sym typeface="Symbol" charset="2"/>
              </a:rPr>
              <a:t></a:t>
            </a:r>
            <a:r>
              <a:rPr lang="en-US" altLang="en-US" sz="1600">
                <a:ea typeface="ＭＳ Ｐゴシック" charset="-128"/>
              </a:rPr>
              <a:t>, a, such that </a:t>
            </a:r>
            <a:r>
              <a:rPr lang="en-US" altLang="en-US" sz="1600">
                <a:ea typeface="ＭＳ Ｐゴシック" charset="-128"/>
                <a:sym typeface="Symbol" charset="2"/>
              </a:rPr>
              <a:t></a:t>
            </a:r>
            <a:r>
              <a:rPr lang="en-US" altLang="en-US" sz="1600">
                <a:ea typeface="ＭＳ Ｐゴシック" charset="-128"/>
              </a:rPr>
              <a:t>(</a:t>
            </a:r>
            <a:r>
              <a:rPr lang="en-US" altLang="en-US" sz="1600" err="1">
                <a:ea typeface="ＭＳ Ｐゴシック" charset="-128"/>
              </a:rPr>
              <a:t>s,a</a:t>
            </a:r>
            <a:r>
              <a:rPr lang="en-US" altLang="en-US" sz="1600">
                <a:ea typeface="ＭＳ Ｐゴシック" charset="-128"/>
              </a:rPr>
              <a:t>) = t }</a:t>
            </a:r>
            <a:br>
              <a:rPr lang="en-US" altLang="en-US" sz="1600">
                <a:ea typeface="ＭＳ Ｐゴシック" charset="-128"/>
              </a:rPr>
            </a:br>
            <a:r>
              <a:rPr lang="en-US" altLang="en-US" sz="1600">
                <a:ea typeface="ＭＳ Ｐゴシック" charset="-128"/>
              </a:rPr>
              <a:t>3. No other states are in </a:t>
            </a:r>
            <a:r>
              <a:rPr lang="en-US" altLang="en-US" sz="1600" err="1">
                <a:ea typeface="ＭＳ Ｐゴシック" charset="-128"/>
              </a:rPr>
              <a:t>NontrivialReachable</a:t>
            </a:r>
            <a:r>
              <a:rPr lang="en-US" altLang="en-US" sz="1600">
                <a:ea typeface="ＭＳ Ｐゴシック" charset="-128"/>
              </a:rPr>
              <a:t>(q)</a:t>
            </a:r>
          </a:p>
          <a:p>
            <a:pPr marL="11113" indent="-11113">
              <a:buFontTx/>
              <a:buNone/>
            </a:pPr>
            <a:r>
              <a:rPr lang="en-US" altLang="en-US" sz="1600">
                <a:ea typeface="ＭＳ Ｐゴシック" charset="-128"/>
              </a:rPr>
              <a:t>	Therefore, Regular Languages are closed under Max.</a:t>
            </a:r>
          </a:p>
          <a:p>
            <a:endParaRPr lang="en-US" sz="160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125</a:t>
            </a:fld>
            <a:endParaRPr lang="en-US"/>
          </a:p>
        </p:txBody>
      </p:sp>
    </p:spTree>
    <p:extLst>
      <p:ext uri="{BB962C8B-B14F-4D97-AF65-F5344CB8AC3E}">
        <p14:creationId xmlns:p14="http://schemas.microsoft.com/office/powerpoint/2010/main" val="12045351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Pumping Lemma Concept</a:t>
            </a:r>
          </a:p>
        </p:txBody>
      </p:sp>
      <p:sp>
        <p:nvSpPr>
          <p:cNvPr id="9" name="Content Placeholder 8"/>
          <p:cNvSpPr>
            <a:spLocks noGrp="1"/>
          </p:cNvSpPr>
          <p:nvPr>
            <p:ph idx="1"/>
          </p:nvPr>
        </p:nvSpPr>
        <p:spPr/>
        <p:txBody>
          <a:bodyPr/>
          <a:lstStyle/>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p>
          <a:p>
            <a:r>
              <a:rPr lang="en-US" sz="2200">
                <a:latin typeface="Arial" charset="0"/>
                <a:ea typeface="MS PGothic" charset="0"/>
              </a:rPr>
              <a:t>The “pigeon hole principle” tells us that whenever we visit N+1 or more states, we must visit at least one state more than once (loop)</a:t>
            </a:r>
          </a:p>
          <a:p>
            <a:r>
              <a:rPr lang="en-US" sz="220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126</a:t>
            </a:fld>
            <a:endParaRPr lang="en-US"/>
          </a:p>
        </p:txBody>
      </p:sp>
    </p:spTree>
    <p:extLst>
      <p:ext uri="{BB962C8B-B14F-4D97-AF65-F5344CB8AC3E}">
        <p14:creationId xmlns:p14="http://schemas.microsoft.com/office/powerpoint/2010/main" val="1134339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4/17/17</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127</a:t>
            </a:fld>
            <a:endParaRPr lang="en-US"/>
          </a:p>
        </p:txBody>
      </p:sp>
    </p:spTree>
    <p:extLst>
      <p:ext uri="{BB962C8B-B14F-4D97-AF65-F5344CB8AC3E}">
        <p14:creationId xmlns:p14="http://schemas.microsoft.com/office/powerpoint/2010/main" val="16348522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4/17/17</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128</a:t>
            </a:fld>
            <a:endParaRPr lang="en-US"/>
          </a:p>
        </p:txBody>
      </p:sp>
    </p:spTree>
    <p:extLst>
      <p:ext uri="{BB962C8B-B14F-4D97-AF65-F5344CB8AC3E}">
        <p14:creationId xmlns:p14="http://schemas.microsoft.com/office/powerpoint/2010/main" val="20554482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4/17/17</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129</a:t>
            </a:fld>
            <a:endParaRPr lang="en-US"/>
          </a:p>
        </p:txBody>
      </p:sp>
    </p:spTree>
    <p:extLst>
      <p:ext uri="{BB962C8B-B14F-4D97-AF65-F5344CB8AC3E}">
        <p14:creationId xmlns:p14="http://schemas.microsoft.com/office/powerpoint/2010/main" val="149608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1 Includes</a:t>
            </a:r>
            <a:r>
              <a:rPr lang="en-US" dirty="0">
                <a:solidFill>
                  <a:srgbClr val="CC3300"/>
                </a:solidFill>
                <a:latin typeface="Arial" charset="0"/>
                <a:ea typeface="MS PGothic" charset="0"/>
              </a:rPr>
              <a:t/>
            </a:r>
            <a:br>
              <a:rPr lang="en-US" dirty="0">
                <a:solidFill>
                  <a:srgbClr val="CC3300"/>
                </a:solidFill>
                <a:latin typeface="Arial" charset="0"/>
                <a:ea typeface="MS PGothic" charset="0"/>
              </a:rPr>
            </a:br>
            <a:r>
              <a:rPr lang="en-US" dirty="0">
                <a:solidFill>
                  <a:srgbClr val="CC3300"/>
                </a:solidFill>
                <a:latin typeface="Arial" charset="0"/>
                <a:ea typeface="MS PGothic" charset="0"/>
              </a:rPr>
              <a:t>Financial Aid Related Activity</a:t>
            </a:r>
          </a:p>
        </p:txBody>
      </p:sp>
      <p:sp>
        <p:nvSpPr>
          <p:cNvPr id="13315" name="Rectangle 3"/>
          <p:cNvSpPr>
            <a:spLocks noGrp="1" noChangeArrowheads="1"/>
          </p:cNvSpPr>
          <p:nvPr>
            <p:ph idx="1"/>
          </p:nvPr>
        </p:nvSpPr>
        <p:spPr/>
        <p:txBody>
          <a:bodyPr/>
          <a:lstStyle/>
          <a:p>
            <a:pPr marL="466725" indent="-466725" eaLnBrk="1" hangingPunct="1">
              <a:lnSpc>
                <a:spcPct val="90000"/>
              </a:lnSpc>
              <a:buFont typeface="+mj-lt"/>
              <a:buAutoNum type="arabicPeriod"/>
            </a:pPr>
            <a:r>
              <a:rPr lang="en-US" sz="2000" dirty="0">
                <a:latin typeface="Arial" charset="0"/>
                <a:ea typeface="MS PGothic" charset="0"/>
                <a:sym typeface="Symbol" charset="0"/>
              </a:rPr>
              <a:t>Send an e-mail to me. </a:t>
            </a:r>
            <a:br>
              <a:rPr lang="en-US" sz="2000" dirty="0">
                <a:latin typeface="Arial" charset="0"/>
                <a:ea typeface="MS PGothic" charset="0"/>
                <a:sym typeface="Symbol" charset="0"/>
              </a:rPr>
            </a:br>
            <a:r>
              <a:rPr lang="en-US" sz="2000" dirty="0">
                <a:latin typeface="Arial" charset="0"/>
                <a:ea typeface="MS PGothic" charset="0"/>
                <a:sym typeface="Symbol" charset="0"/>
              </a:rPr>
              <a:t>The subject must be </a:t>
            </a:r>
            <a:r>
              <a:rPr lang="en-US" sz="2000" b="1" dirty="0">
                <a:solidFill>
                  <a:srgbClr val="CC3300"/>
                </a:solidFill>
                <a:latin typeface="Arial" charset="0"/>
                <a:ea typeface="MS PGothic" charset="0"/>
                <a:sym typeface="Symbol" charset="0"/>
              </a:rPr>
              <a:t>COT4210</a:t>
            </a:r>
            <a:r>
              <a:rPr lang="en-US" sz="2000" dirty="0">
                <a:latin typeface="Arial" charset="0"/>
                <a:ea typeface="MS PGothic" charset="0"/>
                <a:sym typeface="Symbol" charset="0"/>
              </a:rPr>
              <a:t>. </a:t>
            </a:r>
            <a:br>
              <a:rPr lang="en-US" sz="2000" dirty="0">
                <a:latin typeface="Arial" charset="0"/>
                <a:ea typeface="MS PGothic" charset="0"/>
                <a:sym typeface="Symbol" charset="0"/>
              </a:rPr>
            </a:br>
            <a:r>
              <a:rPr lang="en-US" sz="2000" dirty="0">
                <a:latin typeface="Arial" charset="0"/>
                <a:ea typeface="MS PGothic" charset="0"/>
                <a:sym typeface="Symbol" charset="0"/>
              </a:rPr>
              <a:t>Send it to </a:t>
            </a:r>
            <a:r>
              <a:rPr lang="en-US" sz="2000" dirty="0">
                <a:latin typeface="Arial" charset="0"/>
                <a:ea typeface="MS PGothic" charset="0"/>
                <a:hlinkClick r:id="rId3"/>
              </a:rPr>
              <a:t>charles.e.hughes@knights.ucf.edu</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I will use that for all class communication.</a:t>
            </a:r>
            <a:br>
              <a:rPr lang="en-US" sz="2000" dirty="0">
                <a:latin typeface="Arial" charset="0"/>
                <a:ea typeface="MS PGothic" charset="0"/>
              </a:rPr>
            </a:br>
            <a:r>
              <a:rPr lang="en-US" sz="2000" dirty="0">
                <a:latin typeface="Arial" charset="0"/>
                <a:ea typeface="MS PGothic" charset="0"/>
              </a:rPr>
              <a:t>Cc: </a:t>
            </a:r>
            <a:r>
              <a:rPr lang="en-US" sz="2000" dirty="0">
                <a:latin typeface="Arial" charset="0"/>
                <a:ea typeface="MS PGothic" charset="0"/>
                <a:sym typeface="Symbol" charset="0"/>
              </a:rPr>
              <a:t>GTA </a:t>
            </a:r>
            <a:r>
              <a:rPr lang="en-US" sz="2000" dirty="0" err="1">
                <a:latin typeface="Arial" charset="0"/>
                <a:ea typeface="MS PGothic" charset="0"/>
                <a:sym typeface="Symbol" charset="0"/>
              </a:rPr>
              <a:t>Sina</a:t>
            </a:r>
            <a:r>
              <a:rPr lang="en-US" sz="2000" dirty="0">
                <a:latin typeface="Arial" charset="0"/>
                <a:ea typeface="MS PGothic" charset="0"/>
                <a:sym typeface="Symbol" charset="0"/>
              </a:rPr>
              <a:t> </a:t>
            </a:r>
            <a:r>
              <a:rPr lang="en-US" sz="2000" dirty="0" err="1">
                <a:latin typeface="Arial" charset="0"/>
                <a:ea typeface="MS PGothic" charset="0"/>
                <a:sym typeface="Symbol" charset="0"/>
              </a:rPr>
              <a:t>Lotfian</a:t>
            </a:r>
            <a:r>
              <a:rPr lang="en-US" sz="2000" dirty="0">
                <a:latin typeface="Arial" charset="0"/>
                <a:ea typeface="MS PGothic" charset="0"/>
                <a:sym typeface="Symbol" charset="0"/>
              </a:rPr>
              <a:t> </a:t>
            </a:r>
            <a:r>
              <a:rPr lang="en-US" sz="2000" dirty="0">
                <a:hlinkClick r:id="rId4"/>
              </a:rPr>
              <a:t>slotfian</a:t>
            </a:r>
            <a:r>
              <a:rPr lang="en-US" sz="2000" dirty="0">
                <a:latin typeface="Arial" charset="0"/>
                <a:ea typeface="MS PGothic" charset="0"/>
                <a:sym typeface="Symbol" charset="0"/>
                <a:hlinkClick r:id="rId4"/>
              </a:rPr>
              <a:t>@knights.ucf.edu</a:t>
            </a:r>
            <a:r>
              <a:rPr lang="en-US" sz="2000" dirty="0">
                <a:latin typeface="Arial" charset="0"/>
                <a:ea typeface="MS PGothic" charset="0"/>
                <a:sym typeface="Symbol" charset="0"/>
              </a:rPr>
              <a:t/>
            </a:r>
            <a:br>
              <a:rPr lang="en-US" sz="2000" dirty="0">
                <a:latin typeface="Arial" charset="0"/>
                <a:ea typeface="MS PGothic" charset="0"/>
                <a:sym typeface="Symbol" charset="0"/>
              </a:rPr>
            </a:br>
            <a:r>
              <a:rPr lang="en-US" sz="2000" dirty="0">
                <a:latin typeface="Arial" charset="0"/>
                <a:ea typeface="MS PGothic" charset="0"/>
              </a:rPr>
              <a:t>In the message, tell me where and when you took Discrete Structures I or its equivalent. Also, tell me what days/times you are </a:t>
            </a:r>
            <a:r>
              <a:rPr lang="en-US" sz="2000" b="1" u="sng" dirty="0">
                <a:latin typeface="Arial" charset="0"/>
                <a:ea typeface="MS PGothic" charset="0"/>
              </a:rPr>
              <a:t>NOT</a:t>
            </a:r>
            <a:r>
              <a:rPr lang="en-US" sz="2000" dirty="0">
                <a:latin typeface="Arial" charset="0"/>
                <a:ea typeface="MS PGothic" charset="0"/>
              </a:rPr>
              <a:t> free to make office hours. </a:t>
            </a:r>
          </a:p>
          <a:p>
            <a:pPr marL="457200" indent="-457200" eaLnBrk="1" hangingPunct="1">
              <a:lnSpc>
                <a:spcPct val="90000"/>
              </a:lnSpc>
              <a:spcBef>
                <a:spcPts val="0"/>
              </a:spcBef>
              <a:buFont typeface="+mj-lt"/>
              <a:buAutoNum type="arabicPeriod"/>
            </a:pPr>
            <a:r>
              <a:rPr lang="en-US" sz="2000" dirty="0">
                <a:latin typeface="Arial" charset="0"/>
                <a:ea typeface="MS PGothic" charset="0"/>
              </a:rPr>
              <a:t>Prove or disprove the </a:t>
            </a:r>
            <a:r>
              <a:rPr lang="en-US" sz="2000" dirty="0" smtClean="0">
                <a:latin typeface="Arial" charset="0"/>
                <a:ea typeface="MS PGothic" charset="0"/>
              </a:rPr>
              <a:t>following:</a:t>
            </a:r>
            <a:br>
              <a:rPr lang="en-US" sz="2000" dirty="0" smtClean="0">
                <a:latin typeface="Arial" charset="0"/>
                <a:ea typeface="MS PGothic" charset="0"/>
              </a:rPr>
            </a:br>
            <a:r>
              <a:rPr lang="en-US" sz="2000" dirty="0" smtClean="0"/>
              <a:t>For </a:t>
            </a:r>
            <a:r>
              <a:rPr lang="en-US" sz="2000" dirty="0"/>
              <a:t>non-empty sets A and B, (A</a:t>
            </a:r>
            <a:r>
              <a:rPr lang="en-US" sz="2000" dirty="0">
                <a:sym typeface="Symbol" pitchFamily="-107" charset="2"/>
              </a:rPr>
              <a:t>-</a:t>
            </a:r>
            <a:r>
              <a:rPr lang="en-US" sz="2000" dirty="0"/>
              <a:t>B)=A if and only if A∩</a:t>
            </a:r>
            <a:r>
              <a:rPr lang="en-US" sz="2000" dirty="0" smtClean="0"/>
              <a:t>B =</a:t>
            </a:r>
            <a:r>
              <a:rPr lang="en-US" dirty="0" smtClean="0">
                <a:solidFill>
                  <a:srgbClr val="3366FF"/>
                </a:solidFill>
              </a:rPr>
              <a:t> </a:t>
            </a:r>
            <a:r>
              <a:rPr lang="en-US" sz="2000" dirty="0" err="1"/>
              <a:t>Ø</a:t>
            </a:r>
            <a:r>
              <a:rPr lang="en-US" sz="2000" dirty="0">
                <a:solidFill>
                  <a:srgbClr val="3366FF"/>
                </a:solidFill>
              </a:rPr>
              <a:t> </a:t>
            </a:r>
            <a:r>
              <a:rPr lang="en-US" sz="2000" dirty="0" smtClean="0">
                <a:sym typeface="Symbol" panose="05050102010706020507" pitchFamily="18" charset="2"/>
              </a:rPr>
              <a:t/>
            </a:r>
            <a:br>
              <a:rPr lang="en-US" sz="2000" dirty="0" smtClean="0">
                <a:sym typeface="Symbol" panose="05050102010706020507" pitchFamily="18" charset="2"/>
              </a:rPr>
            </a:br>
            <a:r>
              <a:rPr lang="en-US" sz="2000" dirty="0" smtClean="0">
                <a:sym typeface="Symbol" panose="05050102010706020507" pitchFamily="18" charset="2"/>
              </a:rPr>
              <a:t>A negative result must include sample sets A and B that contradict the assertion.</a:t>
            </a:r>
            <a:r>
              <a:rPr lang="en-US" sz="2000" dirty="0"/>
              <a:t/>
            </a:r>
            <a:br>
              <a:rPr lang="en-US" sz="2000" dirty="0"/>
            </a:br>
            <a:r>
              <a:rPr lang="en-US" sz="2000" dirty="0" smtClean="0"/>
              <a:t>A supporting result must </a:t>
            </a:r>
            <a:r>
              <a:rPr lang="en-US" sz="2000" dirty="0"/>
              <a:t>prove both directions as it’s an </a:t>
            </a:r>
            <a:r>
              <a:rPr lang="en-US" sz="2000" dirty="0" err="1"/>
              <a:t>iff</a:t>
            </a:r>
            <a:r>
              <a:rPr lang="en-US" sz="2000" dirty="0"/>
              <a:t> property</a:t>
            </a:r>
            <a:br>
              <a:rPr lang="en-US" sz="2000" dirty="0"/>
            </a:br>
            <a:r>
              <a:rPr lang="en-US" sz="2000" dirty="0"/>
              <a:t>Hint: You might try proof by contradiction for one direction </a:t>
            </a:r>
            <a:br>
              <a:rPr lang="en-US" sz="2000" dirty="0"/>
            </a:br>
            <a:r>
              <a:rPr lang="en-US" sz="2000" dirty="0">
                <a:latin typeface="Arial" charset="0"/>
                <a:ea typeface="MS PGothic" charset="0"/>
              </a:rPr>
              <a:t>The </a:t>
            </a:r>
            <a:r>
              <a:rPr lang="en-US" sz="2000" dirty="0" smtClean="0">
                <a:latin typeface="Arial" charset="0"/>
                <a:ea typeface="MS PGothic" charset="0"/>
              </a:rPr>
              <a:t>assignment needs </a:t>
            </a:r>
            <a:r>
              <a:rPr lang="en-US" sz="2000" dirty="0">
                <a:latin typeface="Arial" charset="0"/>
                <a:ea typeface="MS PGothic" charset="0"/>
              </a:rPr>
              <a:t>to be submitted through </a:t>
            </a:r>
            <a:r>
              <a:rPr lang="en-US" sz="2000" dirty="0" err="1">
                <a:latin typeface="Arial" charset="0"/>
                <a:ea typeface="MS PGothic" charset="0"/>
              </a:rPr>
              <a:t>Webcourses</a:t>
            </a:r>
            <a:r>
              <a:rPr lang="en-US" sz="2000" dirty="0">
                <a:latin typeface="Arial" charset="0"/>
                <a:ea typeface="MS PGothic" charset="0"/>
              </a:rPr>
              <a:t>.</a:t>
            </a:r>
          </a:p>
          <a:p>
            <a:pPr marL="0" indent="0" eaLnBrk="1" hangingPunct="1">
              <a:lnSpc>
                <a:spcPct val="90000"/>
              </a:lnSpc>
              <a:buFontTx/>
              <a:buNone/>
            </a:pPr>
            <a:r>
              <a:rPr lang="en-US" sz="2000" b="1" dirty="0">
                <a:solidFill>
                  <a:srgbClr val="CC3300"/>
                </a:solidFill>
                <a:latin typeface="Arial" charset="0"/>
                <a:ea typeface="MS PGothic" charset="0"/>
              </a:rPr>
              <a:t>Complete and submit both parts by Midnight Friday, 1/13</a:t>
            </a:r>
            <a:r>
              <a:rPr lang="en-US" sz="2400" b="1" dirty="0">
                <a:solidFill>
                  <a:srgbClr val="CC3300"/>
                </a:solidFill>
                <a:latin typeface="Arial" charset="0"/>
                <a:ea typeface="MS PGothic" charset="0"/>
              </a:rPr>
              <a:t>.</a:t>
            </a: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988CC7-3484-E147-AAF0-FC39A5B13644}" type="datetime1">
              <a:rPr lang="en-US" smtClean="0"/>
              <a:t>4/17/17</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(could also use </a:t>
            </a:r>
            <a:r>
              <a:rPr lang="en-US" sz="1800" dirty="0" err="1">
                <a:latin typeface="Arial" charset="0"/>
                <a:ea typeface="MS PGothic" charset="0"/>
              </a:rPr>
              <a:t>i</a:t>
            </a:r>
            <a:r>
              <a:rPr lang="en-US" sz="1800" dirty="0">
                <a:latin typeface="Arial" charset="0"/>
                <a:ea typeface="MS PGothic" charset="0"/>
              </a:rPr>
              <a:t> = 0)</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4/17/17</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130</a:t>
            </a:fld>
            <a:endParaRPr lang="en-US"/>
          </a:p>
        </p:txBody>
      </p:sp>
    </p:spTree>
    <p:extLst>
      <p:ext uri="{BB962C8B-B14F-4D97-AF65-F5344CB8AC3E}">
        <p14:creationId xmlns:p14="http://schemas.microsoft.com/office/powerpoint/2010/main" val="19824596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ea typeface="MS PGothic" charset="0"/>
              </a:rPr>
              <a:t>a</a:t>
            </a:r>
            <a:r>
              <a:rPr lang="en-US" baseline="30000" err="1">
                <a:ea typeface="MS PGothic" charset="0"/>
              </a:rPr>
              <a:t>Fib</a:t>
            </a:r>
            <a:r>
              <a:rPr lang="en-US" baseline="30000">
                <a:ea typeface="MS PGothic" charset="0"/>
              </a:rPr>
              <a:t>(k)</a:t>
            </a:r>
            <a:r>
              <a:rPr lang="en-US">
                <a:ea typeface="MS PGothic" charset="0"/>
              </a:rPr>
              <a:t> is </a:t>
            </a:r>
            <a:r>
              <a:rPr lang="en-US">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Fibonacci 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4/17/17</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131</a:t>
            </a:fld>
            <a:endParaRPr lang="en-US"/>
          </a:p>
        </p:txBody>
      </p:sp>
    </p:spTree>
    <p:extLst>
      <p:ext uri="{BB962C8B-B14F-4D97-AF65-F5344CB8AC3E}">
        <p14:creationId xmlns:p14="http://schemas.microsoft.com/office/powerpoint/2010/main" val="9900837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4/17/17</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132</a:t>
            </a:fld>
            <a:endParaRPr lang="en-US"/>
          </a:p>
        </p:txBody>
      </p:sp>
    </p:spTree>
    <p:extLst>
      <p:ext uri="{BB962C8B-B14F-4D97-AF65-F5344CB8AC3E}">
        <p14:creationId xmlns:p14="http://schemas.microsoft.com/office/powerpoint/2010/main" val="16342724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133</a:t>
            </a:fld>
            <a:endParaRPr lang="en-US"/>
          </a:p>
        </p:txBody>
      </p:sp>
    </p:spTree>
    <p:extLst>
      <p:ext uri="{BB962C8B-B14F-4D97-AF65-F5344CB8AC3E}">
        <p14:creationId xmlns:p14="http://schemas.microsoft.com/office/powerpoint/2010/main" val="10735610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a:ea typeface="MS PGothic" charset="0"/>
              </a:rPr>
              <a:t>Write a Mealy finite state machine that produces the 2’s complement result of subtracting 1101 from a binary input stream (assuming at least 4 bits of input)</a:t>
            </a:r>
          </a:p>
          <a:p>
            <a:endParaRPr lang="en-US"/>
          </a:p>
        </p:txBody>
      </p:sp>
      <p:sp>
        <p:nvSpPr>
          <p:cNvPr id="4" name="Date Placeholder 3"/>
          <p:cNvSpPr>
            <a:spLocks noGrp="1"/>
          </p:cNvSpPr>
          <p:nvPr>
            <p:ph type="dt" sz="half" idx="10"/>
          </p:nvPr>
        </p:nvSpPr>
        <p:spPr/>
        <p:txBody>
          <a:bodyPr/>
          <a:lstStyle/>
          <a:p>
            <a:fld id="{CEAB3CED-6BD3-0743-8E36-DAAB0C3779C0}"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134</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14399" cy="369332"/>
            </a:xfrm>
            <a:prstGeom prst="rect">
              <a:avLst/>
            </a:prstGeom>
            <a:noFill/>
          </p:spPr>
          <p:txBody>
            <a:bodyPr wrap="square" rtlCol="0">
              <a:spAutoFit/>
            </a:bodyPr>
            <a:lstStyle/>
            <a:p>
              <a:r>
                <a:rPr lang="en-US"/>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69363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135</a:t>
            </a:fld>
            <a:endParaRPr lang="en-US"/>
          </a:p>
        </p:txBody>
      </p:sp>
    </p:spTree>
    <p:extLst>
      <p:ext uri="{BB962C8B-B14F-4D97-AF65-F5344CB8AC3E}">
        <p14:creationId xmlns:p14="http://schemas.microsoft.com/office/powerpoint/2010/main" val="1081721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4/17/17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600" dirty="0">
                <a:latin typeface="Arial" charset="0"/>
                <a:ea typeface="MS PGothic" charset="0"/>
              </a:rPr>
              <a:t>For each of the following, prove 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one of these using the Pumping Lemma and at least one using </a:t>
            </a:r>
            <a:r>
              <a:rPr lang="en-US" sz="1600" dirty="0" err="1">
                <a:latin typeface="Arial" charset="0"/>
                <a:ea typeface="MS PGothic" charset="0"/>
              </a:rPr>
              <a:t>Myhill-Nerode</a:t>
            </a:r>
            <a:r>
              <a:rPr lang="en-US" sz="1600" dirty="0" smtClean="0">
                <a:latin typeface="Arial" charset="0"/>
                <a:ea typeface="MS PGothic" charset="0"/>
              </a:rPr>
              <a:t>.</a:t>
            </a: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b="1" dirty="0"/>
              <a:t>L = { </a:t>
            </a:r>
            <a:r>
              <a:rPr lang="en-US" sz="1600" b="1" dirty="0" err="1" smtClean="0"/>
              <a:t>xy</a:t>
            </a:r>
            <a:r>
              <a:rPr lang="en-US" sz="1600" b="1" dirty="0" smtClean="0"/>
              <a:t> | |x| = |y|; x </a:t>
            </a:r>
            <a:r>
              <a:rPr lang="en-US" sz="1600" b="1" dirty="0"/>
              <a:t>≠ y; x, y</a:t>
            </a:r>
            <a:r>
              <a:rPr lang="en-US" sz="1600" b="1" dirty="0">
                <a:sym typeface="Symbol" charset="2"/>
              </a:rPr>
              <a:t></a:t>
            </a:r>
            <a:r>
              <a:rPr lang="en-US" sz="1600" b="1" dirty="0"/>
              <a:t> 0,1</a:t>
            </a:r>
            <a:r>
              <a:rPr lang="en-US" sz="1600" b="1" dirty="0" smtClean="0"/>
              <a:t>}* }</a:t>
            </a:r>
          </a:p>
          <a:p>
            <a:pPr marL="346075" indent="-346075" eaLnBrk="1" hangingPunct="1">
              <a:lnSpc>
                <a:spcPct val="90000"/>
              </a:lnSpc>
              <a:buFontTx/>
              <a:buAutoNum type="alphaLcPeriod"/>
            </a:pPr>
            <a:r>
              <a:rPr lang="en-US" sz="1600" b="1" dirty="0" smtClean="0"/>
              <a:t>L = </a:t>
            </a:r>
            <a:r>
              <a:rPr lang="en-US" sz="1600" b="1" dirty="0"/>
              <a:t>{ </a:t>
            </a:r>
            <a:r>
              <a:rPr lang="en-US" sz="1600" b="1" dirty="0" err="1">
                <a:latin typeface="Arial" charset="0"/>
                <a:ea typeface="MS PGothic" charset="0"/>
              </a:rPr>
              <a:t>a</a:t>
            </a:r>
            <a:r>
              <a:rPr lang="en-US" sz="1600" b="1" baseline="30000" dirty="0" err="1">
                <a:latin typeface="Arial" charset="0"/>
                <a:ea typeface="MS PGothic" charset="0"/>
              </a:rPr>
              <a:t>i</a:t>
            </a:r>
            <a:r>
              <a:rPr lang="en-US" sz="1600" b="1" dirty="0" err="1">
                <a:latin typeface="Arial" charset="0"/>
                <a:ea typeface="MS PGothic" charset="0"/>
              </a:rPr>
              <a:t>b</a:t>
            </a:r>
            <a:r>
              <a:rPr lang="en-US" sz="1600" b="1" baseline="30000" dirty="0" err="1">
                <a:latin typeface="Arial" charset="0"/>
                <a:ea typeface="MS PGothic" charset="0"/>
              </a:rPr>
              <a:t>j</a:t>
            </a:r>
            <a:r>
              <a:rPr lang="en-US" sz="1600" b="1" dirty="0" err="1">
                <a:latin typeface="Arial" charset="0"/>
                <a:ea typeface="MS PGothic" charset="0"/>
              </a:rPr>
              <a:t>c</a:t>
            </a:r>
            <a:r>
              <a:rPr lang="en-US" sz="1600" b="1" baseline="30000" dirty="0" err="1">
                <a:latin typeface="Arial" charset="0"/>
                <a:ea typeface="MS PGothic" charset="0"/>
              </a:rPr>
              <a:t>k</a:t>
            </a:r>
            <a:r>
              <a:rPr lang="en-US" sz="1600" b="1" baseline="30000" dirty="0">
                <a:latin typeface="Arial" charset="0"/>
                <a:ea typeface="MS PGothic" charset="0"/>
              </a:rPr>
              <a:t> </a:t>
            </a:r>
            <a:r>
              <a:rPr lang="en-US" sz="1600" b="1" dirty="0">
                <a:latin typeface="Arial" charset="0"/>
                <a:ea typeface="MS PGothic" charset="0"/>
              </a:rPr>
              <a:t>| </a:t>
            </a:r>
            <a:r>
              <a:rPr lang="en-US" sz="1600" b="1" dirty="0"/>
              <a:t>i≥0, j≥0, k≥0, if </a:t>
            </a:r>
            <a:r>
              <a:rPr lang="en-US" sz="1600" b="1" dirty="0" err="1"/>
              <a:t>i</a:t>
            </a:r>
            <a:r>
              <a:rPr lang="en-US" sz="1600" b="1" dirty="0"/>
              <a:t>=1 then j&gt;k }</a:t>
            </a:r>
            <a:endParaRPr lang="en-US" sz="1600" b="1" dirty="0">
              <a:latin typeface="Arial" charset="0"/>
              <a:ea typeface="MS PGothic" charset="0"/>
            </a:endParaRPr>
          </a:p>
          <a:p>
            <a:pPr marL="346075" indent="-346075" eaLnBrk="1" hangingPunct="1">
              <a:lnSpc>
                <a:spcPct val="90000"/>
              </a:lnSpc>
              <a:buFontTx/>
              <a:buAutoNum type="alphaLcPeriod"/>
            </a:pPr>
            <a:r>
              <a:rPr lang="en-US" sz="1600" b="1" dirty="0" smtClean="0"/>
              <a:t>L = { </a:t>
            </a:r>
            <a:r>
              <a:rPr lang="en-US" sz="1600" b="1" dirty="0"/>
              <a:t>x x w | x, w </a:t>
            </a:r>
            <a:r>
              <a:rPr lang="en-US" sz="1600" b="1" dirty="0">
                <a:sym typeface="Symbol" charset="2"/>
              </a:rPr>
              <a:t></a:t>
            </a:r>
            <a:r>
              <a:rPr lang="en-US" sz="1600" b="1" dirty="0"/>
              <a:t> </a:t>
            </a:r>
            <a:r>
              <a:rPr lang="en-US" sz="1600" b="1" dirty="0" smtClean="0">
                <a:sym typeface="Symbol" charset="2"/>
              </a:rPr>
              <a:t>{</a:t>
            </a:r>
            <a:r>
              <a:rPr lang="en-US" sz="1600" b="1" dirty="0" err="1" smtClean="0">
                <a:sym typeface="Symbol" charset="2"/>
              </a:rPr>
              <a:t>a,b</a:t>
            </a:r>
            <a:r>
              <a:rPr lang="en-US" sz="1600" b="1" dirty="0" smtClean="0">
                <a:sym typeface="Symbol" charset="2"/>
              </a:rPr>
              <a:t>}</a:t>
            </a:r>
            <a:r>
              <a:rPr lang="en-US" sz="1600" b="1" baseline="30000" dirty="0" smtClean="0"/>
              <a:t>+</a:t>
            </a:r>
            <a:r>
              <a:rPr lang="en-US" sz="1600" b="1" dirty="0" smtClean="0"/>
              <a:t> </a:t>
            </a:r>
            <a:r>
              <a:rPr lang="en-US" sz="1600" b="1" dirty="0"/>
              <a:t>} </a:t>
            </a:r>
            <a:endParaRPr lang="en-US" sz="1600" b="1" dirty="0" smtClean="0"/>
          </a:p>
          <a:p>
            <a:pPr marL="346075" indent="-346075" eaLnBrk="1" hangingPunct="1">
              <a:lnSpc>
                <a:spcPct val="90000"/>
              </a:lnSpc>
              <a:buFontTx/>
              <a:buAutoNum type="alphaLcPeriod"/>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a:t>
            </a:r>
            <a:r>
              <a:rPr lang="en-US" sz="1600" b="1" dirty="0" smtClean="0">
                <a:ea typeface="MS PGothic" charset="0"/>
              </a:rPr>
              <a:t>L = </a:t>
            </a:r>
            <a:r>
              <a:rPr lang="en-US" sz="1600" b="1" dirty="0" smtClean="0"/>
              <a:t>{ </a:t>
            </a:r>
            <a:r>
              <a:rPr lang="en-US" sz="1600" b="1" dirty="0"/>
              <a:t>w | w </a:t>
            </a:r>
            <a:r>
              <a:rPr lang="en-US" sz="1600" b="1" dirty="0">
                <a:sym typeface="Symbol" charset="2"/>
              </a:rPr>
              <a:t></a:t>
            </a:r>
            <a:r>
              <a:rPr lang="en-US" sz="1600" b="1" dirty="0"/>
              <a:t> {0,1}* </a:t>
            </a:r>
            <a:r>
              <a:rPr lang="en-US" sz="1600" dirty="0"/>
              <a:t>and </a:t>
            </a:r>
            <a:r>
              <a:rPr lang="en-US" sz="1600" b="1" dirty="0"/>
              <a:t>w</a:t>
            </a:r>
            <a:r>
              <a:rPr lang="en-US" sz="1600" dirty="0"/>
              <a:t> interpreted as a binary number has a remainder of 2 when divided by 5 } </a:t>
            </a:r>
            <a:r>
              <a:rPr lang="en-US" sz="1600" dirty="0" smtClean="0">
                <a:ea typeface="MS PGothic" charset="0"/>
              </a:rPr>
              <a:t>. </a:t>
            </a: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buFont typeface="+mj-lt"/>
              <a:buAutoNum type="arabicPeriod" startAt="2"/>
            </a:pPr>
            <a:r>
              <a:rPr lang="en-US" sz="1600" dirty="0"/>
              <a:t>Present a Mealy Model finite state machine that reads an input </a:t>
            </a:r>
            <a:r>
              <a:rPr lang="en-US" sz="1600" b="1" dirty="0"/>
              <a:t>x </a:t>
            </a:r>
            <a:r>
              <a:rPr lang="en-US" sz="1600" b="1" dirty="0">
                <a:sym typeface="Symbol" charset="2"/>
              </a:rPr>
              <a:t></a:t>
            </a:r>
            <a:r>
              <a:rPr lang="en-US" sz="1600" b="1" dirty="0"/>
              <a:t> {0, 1}*</a:t>
            </a:r>
            <a:r>
              <a:rPr lang="en-US" sz="1600" dirty="0"/>
              <a:t> and produces the binary number that represents the result of subtracting binary </a:t>
            </a:r>
            <a:r>
              <a:rPr lang="en-US" sz="1600" b="1" dirty="0"/>
              <a:t>10</a:t>
            </a:r>
            <a:r>
              <a:rPr lang="en-US" sz="1600" dirty="0"/>
              <a:t> from </a:t>
            </a:r>
            <a:r>
              <a:rPr lang="en-US" sz="1600" b="1" dirty="0"/>
              <a:t>x </a:t>
            </a:r>
            <a:r>
              <a:rPr lang="en-US" sz="1600" dirty="0"/>
              <a:t>(assumes all numbers are positive, including results).  Assume that </a:t>
            </a:r>
            <a:r>
              <a:rPr lang="en-US" sz="1600" b="1" dirty="0"/>
              <a:t>x</a:t>
            </a:r>
            <a:r>
              <a:rPr lang="en-US" sz="1600" dirty="0"/>
              <a:t> is read starting with its least significant digit.</a:t>
            </a:r>
            <a:br>
              <a:rPr lang="en-US" sz="1600" dirty="0"/>
            </a:br>
            <a:r>
              <a:rPr lang="en-US" sz="1600" dirty="0"/>
              <a:t>Examples: </a:t>
            </a:r>
            <a:r>
              <a:rPr lang="en-US" sz="1600" b="1" dirty="0"/>
              <a:t>0010 </a:t>
            </a:r>
            <a:r>
              <a:rPr lang="en-US" sz="1600" b="1" dirty="0">
                <a:sym typeface="Symbol" charset="2"/>
              </a:rPr>
              <a:t></a:t>
            </a:r>
            <a:r>
              <a:rPr lang="en-US" sz="1600" b="1" dirty="0"/>
              <a:t> 0000; 1000 </a:t>
            </a:r>
            <a:r>
              <a:rPr lang="en-US" sz="1600" b="1" dirty="0">
                <a:sym typeface="Symbol" charset="2"/>
              </a:rPr>
              <a:t></a:t>
            </a:r>
            <a:r>
              <a:rPr lang="en-US" sz="1600" b="1" dirty="0"/>
              <a:t> 0110; 0001 </a:t>
            </a:r>
            <a:r>
              <a:rPr lang="en-US" sz="1600" b="1" dirty="0">
                <a:sym typeface="Symbol" charset="2"/>
              </a:rPr>
              <a:t></a:t>
            </a:r>
            <a:r>
              <a:rPr lang="en-US" sz="1600" b="1" dirty="0"/>
              <a:t> 1111</a:t>
            </a:r>
            <a:r>
              <a:rPr lang="en-US" sz="1600" dirty="0"/>
              <a:t> (wrong answer due to going </a:t>
            </a:r>
            <a:r>
              <a:rPr lang="en-US" sz="1600" dirty="0" smtClean="0"/>
              <a:t>negative, but </a:t>
            </a:r>
            <a:r>
              <a:rPr lang="en-US" sz="1600" dirty="0"/>
              <a:t>nothing we can do about it</a:t>
            </a:r>
            <a:r>
              <a:rPr lang="en-US" sz="1600" dirty="0" smtClean="0"/>
              <a:t>.) Note: Can be attacked with 2’s complement addition or direct subtraction.</a:t>
            </a:r>
          </a:p>
          <a:p>
            <a:pPr marL="346075" indent="-346075" eaLnBrk="1" hangingPunct="1">
              <a:lnSpc>
                <a:spcPct val="90000"/>
              </a:lnSpc>
              <a:spcBef>
                <a:spcPct val="0"/>
              </a:spcBef>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Thursday, </a:t>
            </a:r>
            <a:r>
              <a:rPr lang="en-US" sz="2000" b="1" dirty="0" smtClean="0">
                <a:solidFill>
                  <a:srgbClr val="CC3300"/>
                </a:solidFill>
                <a:latin typeface="Arial" charset="0"/>
                <a:ea typeface="MS PGothic" charset="0"/>
              </a:rPr>
              <a:t>2/13</a:t>
            </a:r>
            <a:r>
              <a:rPr lang="en-US" sz="2000" b="1" smtClean="0">
                <a:solidFill>
                  <a:srgbClr val="CC3300"/>
                </a:solidFill>
                <a:latin typeface="Arial" charset="0"/>
                <a:ea typeface="MS PGothic" charset="0"/>
              </a:rPr>
              <a:t>, 11:59PM </a:t>
            </a:r>
            <a:r>
              <a:rPr lang="en-US" sz="2000" b="1" dirty="0">
                <a:solidFill>
                  <a:srgbClr val="CC3300"/>
                </a:solidFill>
                <a:latin typeface="Arial" charset="0"/>
                <a:ea typeface="MS PGothic" charset="0"/>
              </a:rPr>
              <a:t>(</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136</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136</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1496754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4/17/17</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a:latin typeface="Times New Roman" charset="0"/>
                <a:ea typeface="MS PGothic" charset="0"/>
              </a:rPr>
              <a:t>Definition </a:t>
            </a:r>
            <a:r>
              <a:rPr lang="en-US" sz="2000">
                <a:latin typeface="Times New Roman" charset="0"/>
                <a:ea typeface="MS PGothic" charset="0"/>
              </a:rPr>
              <a:t>: A </a:t>
            </a:r>
            <a:r>
              <a:rPr lang="en-US" sz="2000">
                <a:solidFill>
                  <a:srgbClr val="0000FF"/>
                </a:solidFill>
                <a:latin typeface="Times New Roman" charset="0"/>
                <a:ea typeface="MS PGothic" charset="0"/>
              </a:rPr>
              <a:t>language</a:t>
            </a:r>
            <a:r>
              <a:rPr lang="en-US" sz="2000">
                <a:latin typeface="Times New Roman" charset="0"/>
                <a:ea typeface="MS PGothic" charset="0"/>
              </a:rPr>
              <a:t> is a set of strings of characters from some alphabet.</a:t>
            </a:r>
          </a:p>
          <a:p>
            <a:pPr marL="0" indent="0" eaLnBrk="1" hangingPunct="1">
              <a:spcBef>
                <a:spcPct val="50000"/>
              </a:spcBef>
              <a:buFontTx/>
              <a:buNone/>
            </a:pPr>
            <a:r>
              <a:rPr lang="en-US" sz="2000">
                <a:latin typeface="Times New Roman" charset="0"/>
                <a:ea typeface="MS PGothic" charset="0"/>
              </a:rPr>
              <a:t>The strings of the language are called </a:t>
            </a:r>
            <a:r>
              <a:rPr lang="en-US" sz="2000">
                <a:solidFill>
                  <a:srgbClr val="0000FF"/>
                </a:solidFill>
                <a:latin typeface="Times New Roman" charset="0"/>
                <a:ea typeface="MS PGothic" charset="0"/>
              </a:rPr>
              <a:t>sentences</a:t>
            </a:r>
            <a:r>
              <a:rPr lang="en-US" sz="2000">
                <a:latin typeface="Times New Roman" charset="0"/>
                <a:ea typeface="MS PGothic" charset="0"/>
              </a:rPr>
              <a:t> or </a:t>
            </a:r>
            <a:r>
              <a:rPr lang="en-US" sz="2000">
                <a:solidFill>
                  <a:srgbClr val="0000FF"/>
                </a:solidFill>
                <a:latin typeface="Times New Roman" charset="0"/>
                <a:ea typeface="MS PGothic" charset="0"/>
              </a:rPr>
              <a:t>statements</a:t>
            </a:r>
            <a:r>
              <a:rPr lang="en-US" sz="2000">
                <a:latin typeface="Times New Roman" charset="0"/>
                <a:ea typeface="MS PGothic" charset="0"/>
              </a:rPr>
              <a:t>.</a:t>
            </a:r>
          </a:p>
          <a:p>
            <a:pPr marL="0" indent="0" eaLnBrk="1" hangingPunct="1">
              <a:spcBef>
                <a:spcPct val="50000"/>
              </a:spcBef>
              <a:buFontTx/>
              <a:buNone/>
            </a:pPr>
            <a:r>
              <a:rPr lang="en-US" sz="200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a:latin typeface="Times New Roman" charset="0"/>
                <a:ea typeface="MS PGothic" charset="0"/>
              </a:rPr>
              <a:t>A </a:t>
            </a:r>
            <a:r>
              <a:rPr lang="en-US" sz="2000">
                <a:solidFill>
                  <a:srgbClr val="0000FF"/>
                </a:solidFill>
                <a:latin typeface="Times New Roman" charset="0"/>
                <a:ea typeface="MS PGothic" charset="0"/>
              </a:rPr>
              <a:t>meta-language</a:t>
            </a:r>
            <a:r>
              <a:rPr lang="en-US" sz="2000">
                <a:latin typeface="Times New Roman" charset="0"/>
                <a:ea typeface="MS PGothic" charset="0"/>
              </a:rPr>
              <a:t> is a language that is used to describe another language.</a:t>
            </a:r>
          </a:p>
          <a:p>
            <a:pPr marL="0" indent="0" eaLnBrk="1" hangingPunct="1">
              <a:spcBef>
                <a:spcPct val="50000"/>
              </a:spcBef>
              <a:buFontTx/>
              <a:buNone/>
            </a:pPr>
            <a:r>
              <a:rPr lang="en-US" sz="2000">
                <a:latin typeface="Times New Roman" charset="0"/>
                <a:ea typeface="MS PGothic" charset="0"/>
              </a:rPr>
              <a:t>A very well known meta-language is BNF (Backus </a:t>
            </a:r>
            <a:r>
              <a:rPr lang="en-US" sz="2000" err="1">
                <a:latin typeface="Times New Roman" charset="0"/>
                <a:ea typeface="MS PGothic" charset="0"/>
              </a:rPr>
              <a:t>Naur</a:t>
            </a:r>
            <a:r>
              <a:rPr lang="en-US" sz="2000">
                <a:latin typeface="Times New Roman" charset="0"/>
                <a:ea typeface="MS PGothic" charset="0"/>
              </a:rPr>
              <a:t> Form)</a:t>
            </a:r>
          </a:p>
          <a:p>
            <a:pPr marL="0" indent="0" eaLnBrk="1" hangingPunct="1">
              <a:spcBef>
                <a:spcPct val="50000"/>
              </a:spcBef>
              <a:buFontTx/>
              <a:buNone/>
            </a:pPr>
            <a:r>
              <a:rPr lang="en-US" sz="2000">
                <a:latin typeface="Times New Roman" charset="0"/>
                <a:ea typeface="MS PGothic" charset="0"/>
              </a:rPr>
              <a:t>It was developed by John Backus and Peter </a:t>
            </a:r>
            <a:r>
              <a:rPr lang="en-US" sz="2000" err="1">
                <a:latin typeface="Times New Roman" charset="0"/>
                <a:ea typeface="MS PGothic" charset="0"/>
              </a:rPr>
              <a:t>Naur</a:t>
            </a:r>
            <a:r>
              <a:rPr lang="en-US" sz="2000">
                <a:latin typeface="Times New Roman" charset="0"/>
                <a:ea typeface="MS PGothic" charset="0"/>
              </a:rPr>
              <a:t>, in the late 50s, to describe programming languages.</a:t>
            </a:r>
          </a:p>
          <a:p>
            <a:pPr marL="0" indent="0" eaLnBrk="1" hangingPunct="1">
              <a:spcBef>
                <a:spcPct val="50000"/>
              </a:spcBef>
              <a:buFontTx/>
              <a:buNone/>
            </a:pPr>
            <a:r>
              <a:rPr lang="en-US" sz="2000">
                <a:latin typeface="Times New Roman" charset="0"/>
                <a:ea typeface="MS PGothic" charset="0"/>
              </a:rPr>
              <a:t>Noam Chomsky</a:t>
            </a:r>
            <a:r>
              <a:rPr lang="en-US" sz="2000">
                <a:solidFill>
                  <a:srgbClr val="0000FF"/>
                </a:solidFill>
                <a:latin typeface="Times New Roman" charset="0"/>
                <a:ea typeface="MS PGothic" charset="0"/>
              </a:rPr>
              <a:t> </a:t>
            </a:r>
            <a:r>
              <a:rPr lang="en-US" sz="2000">
                <a:latin typeface="Times New Roman" charset="0"/>
                <a:ea typeface="MS PGothic" charset="0"/>
              </a:rPr>
              <a:t>in the early 50s developed context free grammars that can be expressed using BNF.</a:t>
            </a:r>
          </a:p>
          <a:p>
            <a:pPr marL="0" indent="0" eaLnBrk="1" hangingPunct="1">
              <a:spcBef>
                <a:spcPct val="50000"/>
              </a:spcBef>
              <a:buFontTx/>
              <a:buNone/>
            </a:pPr>
            <a:endParaRPr lang="en-US" sz="200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9F5597-09DF-4644-9BBA-B753F58AAD8C}" type="datetime1">
              <a:rPr lang="en-US" smtClean="0"/>
              <a:t>4/17/17</a:t>
            </a:fld>
            <a:endParaRPr lang="en-US"/>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dirty="0">
                <a:latin typeface="Arial" charset="0"/>
                <a:ea typeface="MS PGothic" charset="0"/>
              </a:rPr>
              <a:t>Sets, Sequences, Relations, </a:t>
            </a:r>
            <a:r>
              <a:rPr lang="en-US" dirty="0" smtClean="0">
                <a:latin typeface="Arial" charset="0"/>
                <a:ea typeface="MS PGothic" charset="0"/>
              </a:rPr>
              <a:t>Functions, Cardinality, Graphs and Languages</a:t>
            </a:r>
            <a:endParaRPr lang="en-US" dirty="0">
              <a:latin typeface="Arial" charset="0"/>
              <a:ea typeface="MS PGothic" charset="0"/>
            </a:endParaRPr>
          </a:p>
        </p:txBody>
      </p:sp>
      <p:sp>
        <p:nvSpPr>
          <p:cNvPr id="29699" name="Rectangle 3"/>
          <p:cNvSpPr>
            <a:spLocks noGrp="1" noChangeArrowheads="1"/>
          </p:cNvSpPr>
          <p:nvPr>
            <p:ph type="subTitle" idx="1"/>
          </p:nvPr>
        </p:nvSpPr>
        <p:spPr/>
        <p:txBody>
          <a:bodyPr/>
          <a:lstStyle/>
          <a:p>
            <a:pPr eaLnBrk="1" hangingPunct="1"/>
            <a:r>
              <a:rPr lang="en-US" dirty="0"/>
              <a:t>Mostly from Chapter 0 of </a:t>
            </a:r>
            <a:r>
              <a:rPr lang="en-US" dirty="0" err="1"/>
              <a:t>Sipser</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140</a:t>
            </a:fld>
            <a:endParaRPr lang="en-US"/>
          </a:p>
        </p:txBody>
      </p:sp>
    </p:spTree>
    <p:extLst>
      <p:ext uri="{BB962C8B-B14F-4D97-AF65-F5344CB8AC3E}">
        <p14:creationId xmlns:p14="http://schemas.microsoft.com/office/powerpoint/2010/main" val="909778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a:sym typeface="Symbol" charset="0"/>
              </a:rPr>
              <a:t>x  y reads as x derives y </a:t>
            </a:r>
            <a:r>
              <a:rPr lang="en-US" err="1">
                <a:sym typeface="Symbol" charset="0"/>
              </a:rPr>
              <a:t>iff</a:t>
            </a:r>
            <a:endParaRPr lang="en-US">
              <a:sym typeface="Symbol" charset="0"/>
            </a:endParaRPr>
          </a:p>
          <a:p>
            <a:pPr lvl="1"/>
            <a:r>
              <a:rPr lang="en-US">
                <a:sym typeface="Symbol" charset="0"/>
              </a:rPr>
              <a:t>x = </a:t>
            </a:r>
            <a:r>
              <a:rPr lang="en-US" err="1">
                <a:sym typeface="Symbol" charset="0"/>
              </a:rPr>
              <a:t>γ</a:t>
            </a:r>
            <a:r>
              <a:rPr lang="en-US">
                <a:sym typeface="Symbol" charset="0"/>
              </a:rPr>
              <a:t>α</a:t>
            </a:r>
            <a:r>
              <a:rPr lang="en-US" err="1">
                <a:sym typeface="Symbol" charset="0"/>
              </a:rPr>
              <a:t>δ</a:t>
            </a:r>
            <a:r>
              <a:rPr lang="en-US">
                <a:sym typeface="Symbol" charset="0"/>
              </a:rPr>
              <a:t>, y = </a:t>
            </a:r>
            <a:r>
              <a:rPr lang="en-US" err="1">
                <a:sym typeface="Symbol" charset="0"/>
              </a:rPr>
              <a:t>γ</a:t>
            </a:r>
            <a:r>
              <a:rPr lang="en-US">
                <a:sym typeface="Symbol" charset="0"/>
              </a:rPr>
              <a:t>β</a:t>
            </a:r>
            <a:r>
              <a:rPr lang="en-US" err="1">
                <a:sym typeface="Symbol" charset="0"/>
              </a:rPr>
              <a:t>δ</a:t>
            </a:r>
            <a:r>
              <a:rPr lang="en-US">
                <a:sym typeface="Symbol" charset="0"/>
              </a:rPr>
              <a:t> and </a:t>
            </a:r>
            <a:r>
              <a:rPr lang="el-GR">
                <a:sym typeface="Symbol" charset="0"/>
              </a:rPr>
              <a:t>α</a:t>
            </a:r>
            <a:r>
              <a:rPr lang="en-US">
                <a:sym typeface="Symbol" charset="0"/>
              </a:rPr>
              <a:t> </a:t>
            </a:r>
            <a:r>
              <a:rPr lang="en-US" b="1">
                <a:latin typeface="Arial" charset="0"/>
                <a:ea typeface="MS PGothic" charset="0"/>
                <a:sym typeface="Symbol" charset="0"/>
              </a:rPr>
              <a:t></a:t>
            </a:r>
            <a:r>
              <a:rPr lang="en-US">
                <a:sym typeface="Symbol" charset="0"/>
              </a:rPr>
              <a:t> β </a:t>
            </a:r>
          </a:p>
          <a:p>
            <a:r>
              <a:rPr lang="en-US">
                <a:sym typeface="Symbol" charset="0"/>
              </a:rPr>
              <a:t>* is the reflexive, transitive closure of </a:t>
            </a:r>
          </a:p>
          <a:p>
            <a:r>
              <a:rPr lang="en-US">
                <a:sym typeface="Symbol" charset="0"/>
              </a:rPr>
              <a:t>+ is the transitive closure of </a:t>
            </a:r>
          </a:p>
          <a:p>
            <a:r>
              <a:rPr lang="en-US">
                <a:sym typeface="Symbol" charset="0"/>
              </a:rPr>
              <a:t>x * y </a:t>
            </a:r>
            <a:r>
              <a:rPr lang="en-US" err="1">
                <a:sym typeface="Symbol" charset="0"/>
              </a:rPr>
              <a:t>iff</a:t>
            </a:r>
            <a:r>
              <a:rPr lang="en-US">
                <a:sym typeface="Symbol" charset="0"/>
              </a:rPr>
              <a:t> x = y or x * z and z  y</a:t>
            </a:r>
          </a:p>
          <a:p>
            <a:r>
              <a:rPr lang="en-US"/>
              <a:t>Or, </a:t>
            </a:r>
            <a:r>
              <a:rPr lang="en-US">
                <a:sym typeface="Symbol" charset="0"/>
              </a:rPr>
              <a:t>x * y </a:t>
            </a:r>
            <a:r>
              <a:rPr lang="en-US" err="1">
                <a:sym typeface="Symbol" charset="0"/>
              </a:rPr>
              <a:t>iff</a:t>
            </a:r>
            <a:r>
              <a:rPr lang="en-US">
                <a:sym typeface="Symbol" charset="0"/>
              </a:rPr>
              <a:t> x = y or x  z and z * y</a:t>
            </a:r>
          </a:p>
          <a:p>
            <a:r>
              <a:rPr lang="en-US" i="1"/>
              <a:t>L</a:t>
            </a:r>
            <a:r>
              <a:rPr lang="en-US"/>
              <a:t>(G) = { w | S </a:t>
            </a:r>
            <a:r>
              <a:rPr lang="en-US">
                <a:sym typeface="Symbol" charset="0"/>
              </a:rPr>
              <a:t>*</a:t>
            </a:r>
            <a:r>
              <a:rPr lang="en-US"/>
              <a:t> w } is the language generated by G.</a:t>
            </a:r>
          </a:p>
          <a:p>
            <a:endParaRPr lang="en-US"/>
          </a:p>
        </p:txBody>
      </p:sp>
      <p:sp>
        <p:nvSpPr>
          <p:cNvPr id="4" name="Date Placeholder 3"/>
          <p:cNvSpPr>
            <a:spLocks noGrp="1"/>
          </p:cNvSpPr>
          <p:nvPr>
            <p:ph type="dt" sz="half" idx="10"/>
          </p:nvPr>
        </p:nvSpPr>
        <p:spPr/>
        <p:txBody>
          <a:bodyPr/>
          <a:lstStyle/>
          <a:p>
            <a:fld id="{B83F9D82-209A-0B49-9FF1-6D8BAC9212A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141</a:t>
            </a:fld>
            <a:endParaRPr lang="en-US"/>
          </a:p>
        </p:txBody>
      </p:sp>
    </p:spTree>
    <p:extLst>
      <p:ext uri="{BB962C8B-B14F-4D97-AF65-F5344CB8AC3E}">
        <p14:creationId xmlns:p14="http://schemas.microsoft.com/office/powerpoint/2010/main" val="16944757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a:t>Each rule of a regular grammar is constrained to be of one of the three forms:</a:t>
            </a:r>
            <a:br>
              <a:rPr lang="en-US"/>
            </a:br>
            <a:r>
              <a:rPr lang="en-US"/>
              <a:t>A → a, 		A ∈ V, a ∈ </a:t>
            </a:r>
            <a:r>
              <a:rPr lang="en-US" err="1"/>
              <a:t>Σ</a:t>
            </a:r>
            <a:r>
              <a:rPr lang="en-US"/>
              <a:t>*</a:t>
            </a:r>
            <a:br>
              <a:rPr lang="en-US"/>
            </a:br>
            <a:r>
              <a:rPr lang="en-US"/>
              <a:t>A → </a:t>
            </a:r>
            <a:r>
              <a:rPr lang="en-US">
                <a:latin typeface="Symbol" charset="2"/>
                <a:ea typeface="Symbol" charset="2"/>
                <a:cs typeface="Symbol" charset="2"/>
              </a:rPr>
              <a:t>l</a:t>
            </a:r>
            <a:r>
              <a:rPr lang="en-US"/>
              <a:t>, 		A ∈ V, a ∈ </a:t>
            </a:r>
            <a:r>
              <a:rPr lang="en-US" err="1"/>
              <a:t>Σ</a:t>
            </a:r>
            <a:r>
              <a:rPr lang="en-US"/>
              <a:t>*</a:t>
            </a:r>
            <a:br>
              <a:rPr lang="en-US"/>
            </a:br>
            <a:r>
              <a:rPr lang="en-US"/>
              <a:t>A → </a:t>
            </a:r>
            <a:r>
              <a:rPr lang="en-US" dirty="0" err="1"/>
              <a:t>aB</a:t>
            </a:r>
            <a:r>
              <a:rPr lang="en-US" dirty="0"/>
              <a:t>, 	A, B ∈ V, a ∈ Σ*</a:t>
            </a:r>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142</a:t>
            </a:fld>
            <a:endParaRPr lang="en-US"/>
          </a:p>
        </p:txBody>
      </p:sp>
    </p:spTree>
    <p:extLst>
      <p:ext uri="{BB962C8B-B14F-4D97-AF65-F5344CB8AC3E}">
        <p14:creationId xmlns:p14="http://schemas.microsoft.com/office/powerpoint/2010/main" val="168346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a:t>Every language recognized by a DFA is generated by an equivalent regular grammar</a:t>
            </a:r>
          </a:p>
          <a:p>
            <a:r>
              <a:rPr lang="en-US"/>
              <a:t>Given </a:t>
            </a:r>
            <a:r>
              <a:rPr lang="en-US">
                <a:latin typeface="Arial" charset="0"/>
                <a:ea typeface="MS PGothic" charset="0"/>
              </a:rPr>
              <a:t>A = (Q,Σ,δ,q</a:t>
            </a:r>
            <a:r>
              <a:rPr lang="en-US" baseline="-25000">
                <a:latin typeface="Arial" charset="0"/>
                <a:ea typeface="MS PGothic" charset="0"/>
              </a:rPr>
              <a:t>0</a:t>
            </a:r>
            <a:r>
              <a:rPr lang="en-US">
                <a:latin typeface="Arial" charset="0"/>
                <a:ea typeface="MS PGothic" charset="0"/>
              </a:rPr>
              <a:t>,F), </a:t>
            </a:r>
            <a:r>
              <a:rPr lang="en-US" i="1">
                <a:latin typeface="Arial" charset="0"/>
                <a:ea typeface="MS PGothic" charset="0"/>
              </a:rPr>
              <a:t>L</a:t>
            </a:r>
            <a:r>
              <a:rPr lang="en-US">
                <a:latin typeface="Arial" charset="0"/>
                <a:ea typeface="MS PGothic" charset="0"/>
              </a:rPr>
              <a:t>(A) is generated by </a:t>
            </a:r>
            <a:r>
              <a:rPr lang="en-US"/>
              <a:t>G</a:t>
            </a:r>
            <a:r>
              <a:rPr lang="en-US" baseline="-25000"/>
              <a:t>A</a:t>
            </a:r>
            <a:r>
              <a:rPr lang="en-US"/>
              <a:t> = (Q,Σ,R,</a:t>
            </a:r>
            <a:r>
              <a:rPr lang="en-US">
                <a:latin typeface="Arial" charset="0"/>
                <a:ea typeface="MS PGothic" charset="0"/>
              </a:rPr>
              <a:t>q</a:t>
            </a:r>
            <a:r>
              <a:rPr lang="en-US" baseline="-25000">
                <a:latin typeface="Arial" charset="0"/>
                <a:ea typeface="MS PGothic" charset="0"/>
              </a:rPr>
              <a:t>0</a:t>
            </a:r>
            <a:r>
              <a:rPr lang="en-US"/>
              <a:t>) where R contains</a:t>
            </a:r>
            <a:br>
              <a:rPr lang="en-US"/>
            </a:br>
            <a:r>
              <a:rPr lang="en-US"/>
              <a:t>q </a:t>
            </a:r>
            <a:r>
              <a:rPr lang="en-US">
                <a:latin typeface="Arial" charset="0"/>
                <a:ea typeface="MS PGothic" charset="0"/>
                <a:sym typeface="Symbol" charset="0"/>
              </a:rPr>
              <a:t> as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a:t>
            </a:r>
            <a:r>
              <a:rPr lang="en-US">
                <a:latin typeface="Arial" charset="0"/>
                <a:ea typeface="MS PGothic" charset="0"/>
              </a:rPr>
              <a:t>) = s</a:t>
            </a:r>
            <a:br>
              <a:rPr lang="en-US">
                <a:latin typeface="Arial" charset="0"/>
                <a:ea typeface="MS PGothic" charset="0"/>
              </a:rPr>
            </a:br>
            <a:r>
              <a:rPr lang="en-US">
                <a:latin typeface="Arial" charset="0"/>
                <a:ea typeface="MS PGothic" charset="0"/>
              </a:rPr>
              <a:t>q </a:t>
            </a:r>
            <a:r>
              <a:rPr lang="en-US">
                <a:latin typeface="Arial" charset="0"/>
                <a:ea typeface="MS PGothic" charset="0"/>
                <a:sym typeface="Symbol" charset="0"/>
              </a:rPr>
              <a:t> </a:t>
            </a:r>
            <a:r>
              <a:rPr lang="en-US">
                <a:latin typeface="Symbol" charset="2"/>
                <a:ea typeface="Symbol" charset="2"/>
                <a:cs typeface="Symbol" charset="2"/>
                <a:sym typeface="Symbol" charset="0"/>
              </a:rPr>
              <a:t>l</a:t>
            </a:r>
            <a:r>
              <a:rPr lang="en-US">
                <a:latin typeface="Arial" charset="0"/>
                <a:ea typeface="MS PGothic" charset="0"/>
                <a:sym typeface="Symbol" charset="0"/>
              </a:rPr>
              <a:t>	 	</a:t>
            </a:r>
            <a:r>
              <a:rPr lang="en-US" err="1">
                <a:latin typeface="Arial" charset="0"/>
                <a:ea typeface="MS PGothic" charset="0"/>
                <a:sym typeface="Symbol" charset="0"/>
              </a:rPr>
              <a:t>iff</a:t>
            </a:r>
            <a:r>
              <a:rPr lang="en-US">
                <a:latin typeface="Arial" charset="0"/>
                <a:ea typeface="MS PGothic" charset="0"/>
                <a:sym typeface="Symbol" charset="0"/>
              </a:rPr>
              <a:t> </a:t>
            </a:r>
            <a:r>
              <a:rPr lang="en-US">
                <a:latin typeface="Arial" charset="0"/>
                <a:ea typeface="MS PGothic" charset="0"/>
              </a:rPr>
              <a:t>q ∈ F</a:t>
            </a:r>
            <a:endParaRPr lang="en-US">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143</a:t>
            </a:fld>
            <a:endParaRPr lang="en-US"/>
          </a:p>
        </p:txBody>
      </p:sp>
    </p:spTree>
    <p:extLst>
      <p:ext uri="{BB962C8B-B14F-4D97-AF65-F5344CB8AC3E}">
        <p14:creationId xmlns:p14="http://schemas.microsoft.com/office/powerpoint/2010/main" val="14837476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a:t>DFA</a:t>
            </a:r>
          </a:p>
          <a:p>
            <a:endParaRPr lang="en-US" b="1"/>
          </a:p>
          <a:p>
            <a:r>
              <a:rPr lang="en-US" b="1"/>
              <a:t>Grammar</a:t>
            </a:r>
          </a:p>
          <a:p>
            <a:pPr marL="0" indent="0">
              <a:buNone/>
            </a:pPr>
            <a:r>
              <a:rPr lang="en-US" b="1"/>
              <a:t>A	</a:t>
            </a:r>
            <a:r>
              <a:rPr lang="en-US" b="1">
                <a:sym typeface="Symbol" charset="2"/>
              </a:rPr>
              <a:t></a:t>
            </a:r>
            <a:r>
              <a:rPr lang="en-US" b="1"/>
              <a:t>	0 B 	|	1 B</a:t>
            </a:r>
            <a:endParaRPr lang="en-US"/>
          </a:p>
          <a:p>
            <a:pPr marL="0" indent="0">
              <a:buNone/>
            </a:pPr>
            <a:r>
              <a:rPr lang="en-US" b="1"/>
              <a:t>B	</a:t>
            </a:r>
            <a:r>
              <a:rPr lang="en-US" b="1">
                <a:sym typeface="Symbol" charset="2"/>
              </a:rPr>
              <a:t></a:t>
            </a:r>
            <a:r>
              <a:rPr lang="en-US" b="1"/>
              <a:t>	0 A	|	1 C	|	</a:t>
            </a:r>
            <a:r>
              <a:rPr lang="en-US" b="1">
                <a:latin typeface="Symbol" charset="2"/>
                <a:ea typeface="Symbol" charset="2"/>
                <a:cs typeface="Symbol" charset="2"/>
              </a:rPr>
              <a:t>l</a:t>
            </a:r>
            <a:r>
              <a:rPr lang="en-US" b="1"/>
              <a:t>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C	</a:t>
            </a:r>
            <a:r>
              <a:rPr lang="en-US" b="1">
                <a:sym typeface="Symbol" charset="2"/>
              </a:rPr>
              <a:t></a:t>
            </a:r>
            <a:r>
              <a:rPr lang="en-US" b="1"/>
              <a:t>	0 C	|	1 S</a:t>
            </a:r>
          </a:p>
          <a:p>
            <a:endParaRPr lang="en-US" b="1"/>
          </a:p>
        </p:txBody>
      </p:sp>
      <p:sp>
        <p:nvSpPr>
          <p:cNvPr id="4" name="Date Placeholder 3"/>
          <p:cNvSpPr>
            <a:spLocks noGrp="1"/>
          </p:cNvSpPr>
          <p:nvPr>
            <p:ph type="dt" sz="half" idx="10"/>
          </p:nvPr>
        </p:nvSpPr>
        <p:spPr/>
        <p:txBody>
          <a:bodyPr/>
          <a:lstStyle/>
          <a:p>
            <a:fld id="{FE7808EA-3B1E-C44D-AEB7-D16CDC80AB0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144</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Tree>
    <p:extLst>
      <p:ext uri="{BB962C8B-B14F-4D97-AF65-F5344CB8AC3E}">
        <p14:creationId xmlns:p14="http://schemas.microsoft.com/office/powerpoint/2010/main" val="17633459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145</a:t>
            </a:fld>
            <a:endParaRPr lang="en-US"/>
          </a:p>
        </p:txBody>
      </p:sp>
    </p:spTree>
    <p:extLst>
      <p:ext uri="{BB962C8B-B14F-4D97-AF65-F5344CB8AC3E}">
        <p14:creationId xmlns:p14="http://schemas.microsoft.com/office/powerpoint/2010/main" val="6565702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a:t>Grammar</a:t>
            </a:r>
          </a:p>
          <a:p>
            <a:pPr marL="0" indent="0">
              <a:buNone/>
            </a:pPr>
            <a:r>
              <a:rPr lang="en-US" b="1"/>
              <a:t>S	</a:t>
            </a:r>
            <a:r>
              <a:rPr lang="en-US" b="1">
                <a:sym typeface="Symbol" charset="2"/>
              </a:rPr>
              <a:t></a:t>
            </a:r>
            <a:r>
              <a:rPr lang="en-US" b="1"/>
              <a:t>	0 S 	|	1 A</a:t>
            </a:r>
            <a:endParaRPr lang="en-US"/>
          </a:p>
          <a:p>
            <a:pPr marL="0" indent="0">
              <a:buNone/>
            </a:pPr>
            <a:r>
              <a:rPr lang="en-US" b="1"/>
              <a:t>A	</a:t>
            </a:r>
            <a:r>
              <a:rPr lang="en-US" b="1">
                <a:sym typeface="Symbol" charset="2"/>
              </a:rPr>
              <a:t></a:t>
            </a:r>
            <a:r>
              <a:rPr lang="en-US" b="1"/>
              <a:t>	0 S	|	0 A	|	1 B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B	</a:t>
            </a:r>
            <a:r>
              <a:rPr lang="en-US" b="1">
                <a:sym typeface="Symbol" charset="2"/>
              </a:rPr>
              <a:t></a:t>
            </a:r>
            <a:r>
              <a:rPr lang="en-US" b="1"/>
              <a:t>	1 S	|	0 B</a:t>
            </a:r>
          </a:p>
          <a:p>
            <a:r>
              <a:rPr lang="en-US" b="1"/>
              <a:t>DFA</a:t>
            </a:r>
            <a:endParaRPr lang="en-US"/>
          </a:p>
        </p:txBody>
      </p:sp>
      <p:sp>
        <p:nvSpPr>
          <p:cNvPr id="4" name="Date Placeholder 3"/>
          <p:cNvSpPr>
            <a:spLocks noGrp="1"/>
          </p:cNvSpPr>
          <p:nvPr>
            <p:ph type="dt" sz="half" idx="10"/>
          </p:nvPr>
        </p:nvSpPr>
        <p:spPr/>
        <p:txBody>
          <a:bodyPr/>
          <a:lstStyle/>
          <a:p>
            <a:fld id="{BCFB7C59-D8BF-834D-94C3-1247EA55BFA7}"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146</a:t>
            </a:fld>
            <a:endParaRPr lang="en-US"/>
          </a:p>
        </p:txBody>
      </p:sp>
      <p:grpSp>
        <p:nvGrpSpPr>
          <p:cNvPr id="7" name="Canvas 580"/>
          <p:cNvGrpSpPr/>
          <p:nvPr/>
        </p:nvGrpSpPr>
        <p:grpSpPr>
          <a:xfrm>
            <a:off x="381000" y="4267200"/>
            <a:ext cx="8382000" cy="1295400"/>
            <a:chOff x="0" y="0"/>
            <a:chExt cx="6858000" cy="1066800"/>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90525"/>
              <a:ext cx="28956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S</a:t>
              </a:r>
              <a:endParaRPr lang="en-US" sz="120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90525"/>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24400"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4224020" y="7715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4" name="Oval 33"/>
            <p:cNvSpPr>
              <a:spLocks noChangeArrowheads="1"/>
            </p:cNvSpPr>
            <p:nvPr/>
          </p:nvSpPr>
          <p:spPr bwMode="auto">
            <a:xfrm>
              <a:off x="3158490" y="349250"/>
              <a:ext cx="313690" cy="313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608"/>
            <p:cNvSpPr txBox="1">
              <a:spLocks noChangeArrowheads="1"/>
            </p:cNvSpPr>
            <p:nvPr/>
          </p:nvSpPr>
          <p:spPr bwMode="auto">
            <a:xfrm>
              <a:off x="3168650" y="387350"/>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grpSp>
    </p:spTree>
    <p:extLst>
      <p:ext uri="{BB962C8B-B14F-4D97-AF65-F5344CB8AC3E}">
        <p14:creationId xmlns:p14="http://schemas.microsoft.com/office/powerpoint/2010/main" val="18516290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4/17/17</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147</a:t>
            </a:fld>
            <a:endParaRPr lang="en-US"/>
          </a:p>
        </p:txBody>
      </p:sp>
    </p:spTree>
    <p:extLst>
      <p:ext uri="{BB962C8B-B14F-4D97-AF65-F5344CB8AC3E}">
        <p14:creationId xmlns:p14="http://schemas.microsoft.com/office/powerpoint/2010/main" val="4051577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4/17/17</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148</a:t>
            </a:fld>
            <a:endParaRPr lang="en-US"/>
          </a:p>
        </p:txBody>
      </p:sp>
    </p:spTree>
    <p:extLst>
      <p:ext uri="{BB962C8B-B14F-4D97-AF65-F5344CB8AC3E}">
        <p14:creationId xmlns:p14="http://schemas.microsoft.com/office/powerpoint/2010/main" val="11178619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3628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latin typeface="Arial" charset="0"/>
                <a:ea typeface="MS PGothic" charset="0"/>
              </a:rPr>
              <a:t>Sets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2000" i="1" dirty="0">
                <a:solidFill>
                  <a:srgbClr val="0000FF"/>
                </a:solidFill>
                <a:latin typeface="Arial" charset="0"/>
                <a:ea typeface="MS PGothic" charset="0"/>
              </a:rPr>
              <a:t>Sets</a:t>
            </a:r>
            <a:r>
              <a:rPr lang="en-US" sz="2000" dirty="0">
                <a:latin typeface="Arial" charset="0"/>
                <a:ea typeface="MS PGothic" charset="0"/>
              </a:rPr>
              <a:t> are unordered collections of distinct objects.</a:t>
            </a:r>
          </a:p>
          <a:p>
            <a:pPr eaLnBrk="1" hangingPunct="1">
              <a:lnSpc>
                <a:spcPct val="90000"/>
              </a:lnSpc>
            </a:pPr>
            <a:r>
              <a:rPr lang="en-US" sz="2000" dirty="0">
                <a:latin typeface="Arial" charset="0"/>
                <a:ea typeface="MS PGothic" charset="0"/>
              </a:rPr>
              <a:t>Sets can be defined or specified in many ways:</a:t>
            </a:r>
          </a:p>
          <a:p>
            <a:pPr lvl="1" eaLnBrk="1" hangingPunct="1">
              <a:lnSpc>
                <a:spcPct val="90000"/>
              </a:lnSpc>
            </a:pPr>
            <a:r>
              <a:rPr lang="en-US" sz="1800" dirty="0">
                <a:latin typeface="Arial" charset="0"/>
                <a:ea typeface="MS PGothic" charset="0"/>
              </a:rPr>
              <a:t>By explicitly enumerating their members or elements</a:t>
            </a:r>
            <a:br>
              <a:rPr lang="en-US" sz="1800" dirty="0">
                <a:latin typeface="Arial" charset="0"/>
                <a:ea typeface="MS PGothic" charset="0"/>
              </a:rPr>
            </a:br>
            <a:r>
              <a:rPr lang="en-US" sz="1800" dirty="0">
                <a:latin typeface="Arial" charset="0"/>
                <a:ea typeface="MS PGothic" charset="0"/>
              </a:rPr>
              <a:t>e.g.  S = { a, b, c}</a:t>
            </a:r>
            <a:br>
              <a:rPr lang="en-US" sz="1800" dirty="0">
                <a:latin typeface="Arial" charset="0"/>
                <a:ea typeface="MS PGothic" charset="0"/>
              </a:rPr>
            </a:br>
            <a:r>
              <a:rPr lang="en-US" sz="1800" dirty="0">
                <a:latin typeface="Arial" charset="0"/>
                <a:ea typeface="MS PGothic" charset="0"/>
              </a:rPr>
              <a:t>Note: If S' = { b, c, a}, then S and S' denote the same set (that is, S' = S)</a:t>
            </a:r>
          </a:p>
          <a:p>
            <a:pPr lvl="1" eaLnBrk="1" hangingPunct="1">
              <a:lnSpc>
                <a:spcPct val="90000"/>
              </a:lnSpc>
            </a:pPr>
            <a:r>
              <a:rPr lang="en-US" sz="1800" dirty="0">
                <a:latin typeface="Arial" charset="0"/>
                <a:ea typeface="MS PGothic" charset="0"/>
              </a:rPr>
              <a:t>By specifying a condition for membership</a:t>
            </a:r>
            <a:br>
              <a:rPr lang="en-US" sz="1800" dirty="0">
                <a:latin typeface="Arial" charset="0"/>
                <a:ea typeface="MS PGothic" charset="0"/>
              </a:rPr>
            </a:br>
            <a:r>
              <a:rPr lang="en-US" sz="1800" dirty="0">
                <a:latin typeface="Arial" charset="0"/>
                <a:ea typeface="MS PGothic" charset="0"/>
              </a:rPr>
              <a:t>S =  { x </a:t>
            </a:r>
            <a:r>
              <a:rPr lang="en-US" sz="1800" dirty="0">
                <a:latin typeface="Arial" charset="0"/>
                <a:ea typeface="MS PGothic" charset="0"/>
                <a:sym typeface="Symbol" charset="0"/>
              </a:rPr>
              <a:t> </a:t>
            </a:r>
            <a:r>
              <a:rPr lang="en-US" sz="1800" dirty="0">
                <a:latin typeface="Arial" charset="0"/>
                <a:ea typeface="MS PGothic" charset="0"/>
              </a:rPr>
              <a:t>  |  P(x) }, reads "S is the set of all x in </a:t>
            </a:r>
            <a:r>
              <a:rPr lang="en-US" sz="1800" dirty="0">
                <a:latin typeface="Arial" charset="0"/>
                <a:ea typeface="MS PGothic" charset="0"/>
                <a:sym typeface="Symbol" charset="0"/>
              </a:rPr>
              <a:t></a:t>
            </a:r>
            <a:r>
              <a:rPr lang="en-US" sz="1800" dirty="0">
                <a:latin typeface="Arial" charset="0"/>
                <a:ea typeface="MS PGothic" charset="0"/>
              </a:rPr>
              <a:t> such that P(x) is true"</a:t>
            </a:r>
            <a:br>
              <a:rPr lang="en-US" sz="1800" dirty="0">
                <a:latin typeface="Arial" charset="0"/>
                <a:ea typeface="MS PGothic" charset="0"/>
              </a:rPr>
            </a:br>
            <a:r>
              <a:rPr lang="en-US" sz="1800" dirty="0">
                <a:latin typeface="Arial" charset="0"/>
                <a:ea typeface="MS PGothic" charset="0"/>
              </a:rPr>
              <a:t>P is called a "predicate" ( a function from set </a:t>
            </a:r>
            <a:r>
              <a:rPr lang="en-US" sz="1800" dirty="0">
                <a:latin typeface="Arial" charset="0"/>
                <a:ea typeface="MS PGothic" charset="0"/>
                <a:sym typeface="Symbol" charset="0"/>
              </a:rPr>
              <a:t></a:t>
            </a:r>
            <a:r>
              <a:rPr lang="en-US" sz="1800" dirty="0">
                <a:latin typeface="Arial" charset="0"/>
                <a:ea typeface="MS PGothic" charset="0"/>
              </a:rPr>
              <a:t>  to {true, false} )</a:t>
            </a:r>
            <a:br>
              <a:rPr lang="en-US" sz="1800" dirty="0">
                <a:latin typeface="Arial" charset="0"/>
                <a:ea typeface="MS PGothic" charset="0"/>
              </a:rPr>
            </a:br>
            <a:r>
              <a:rPr lang="en-US" sz="1800" dirty="0">
                <a:latin typeface="Arial" charset="0"/>
                <a:ea typeface="MS PGothic" charset="0"/>
              </a:rPr>
              <a:t>E.g.  S = { x </a:t>
            </a:r>
            <a:r>
              <a:rPr lang="en-US" sz="1800" dirty="0">
                <a:latin typeface="Arial" charset="0"/>
                <a:ea typeface="MS PGothic" charset="0"/>
                <a:sym typeface="Symbol" charset="0"/>
              </a:rPr>
              <a:t> </a:t>
            </a:r>
            <a:r>
              <a:rPr lang="en-US" sz="1800" dirty="0" err="1">
                <a:latin typeface="Arial" charset="0"/>
                <a:ea typeface="MS PGothic" charset="0"/>
                <a:sym typeface="Symbol" charset="0"/>
              </a:rPr>
              <a:t>UCF_Students</a:t>
            </a:r>
            <a:r>
              <a:rPr lang="en-US" sz="1800" dirty="0">
                <a:latin typeface="Arial" charset="0"/>
                <a:ea typeface="MS PGothic" charset="0"/>
                <a:sym typeface="Symbol" charset="0"/>
              </a:rPr>
              <a:t> | x is a </a:t>
            </a:r>
            <a:r>
              <a:rPr lang="en-US" sz="1800" dirty="0" err="1">
                <a:latin typeface="Arial" charset="0"/>
                <a:ea typeface="MS PGothic" charset="0"/>
                <a:sym typeface="Symbol" charset="0"/>
              </a:rPr>
              <a:t>CS_major</a:t>
            </a:r>
            <a:r>
              <a:rPr lang="en-US" sz="1800" dirty="0">
                <a:latin typeface="Arial" charset="0"/>
                <a:ea typeface="MS PGothic" charset="0"/>
                <a:sym typeface="Symbol" charset="0"/>
              </a:rPr>
              <a:t> }</a:t>
            </a:r>
          </a:p>
          <a:p>
            <a:pPr eaLnBrk="1" hangingPunct="1">
              <a:lnSpc>
                <a:spcPct val="90000"/>
              </a:lnSpc>
            </a:pPr>
            <a:r>
              <a:rPr lang="en-US" sz="2000" dirty="0">
                <a:latin typeface="Arial" charset="0"/>
                <a:ea typeface="MS PGothic" charset="0"/>
                <a:sym typeface="Symbol" charset="0"/>
              </a:rPr>
              <a:t>The </a:t>
            </a:r>
            <a:r>
              <a:rPr lang="en-US" sz="2000" dirty="0">
                <a:solidFill>
                  <a:srgbClr val="0066FF"/>
                </a:solidFill>
                <a:latin typeface="Arial" charset="0"/>
                <a:ea typeface="MS PGothic" charset="0"/>
                <a:sym typeface="Symbol" charset="0"/>
              </a:rPr>
              <a:t>empty set</a:t>
            </a:r>
            <a:r>
              <a:rPr lang="en-US" sz="2000" dirty="0">
                <a:latin typeface="Arial" charset="0"/>
                <a:ea typeface="MS PGothic" charset="0"/>
                <a:sym typeface="Symbol" charset="0"/>
              </a:rPr>
              <a:t> is denoted, </a:t>
            </a:r>
            <a:r>
              <a:rPr lang="en-US" sz="2000" dirty="0" err="1">
                <a:solidFill>
                  <a:srgbClr val="3366FF"/>
                </a:solidFill>
              </a:rPr>
              <a:t>Ø</a:t>
            </a:r>
            <a:r>
              <a:rPr lang="en-US" sz="2000" dirty="0">
                <a:latin typeface="Arial" charset="0"/>
                <a:ea typeface="MS PGothic" charset="0"/>
                <a:sym typeface="Symbol" charset="0"/>
              </a:rPr>
              <a:t>, and is the set with no members; that is,</a:t>
            </a:r>
            <a:br>
              <a:rPr lang="en-US" sz="2000" dirty="0">
                <a:latin typeface="Arial" charset="0"/>
                <a:ea typeface="MS PGothic" charset="0"/>
                <a:sym typeface="Symbol" charset="0"/>
              </a:rPr>
            </a:br>
            <a:r>
              <a:rPr lang="en-US" sz="2000" dirty="0">
                <a:latin typeface="Arial" charset="0"/>
                <a:ea typeface="MS PGothic" charset="0"/>
                <a:sym typeface="Symbol" charset="0"/>
              </a:rPr>
              <a:t> </a:t>
            </a:r>
            <a:r>
              <a:rPr lang="en-US" sz="2000" dirty="0" err="1">
                <a:solidFill>
                  <a:srgbClr val="3366FF"/>
                </a:solidFill>
              </a:rPr>
              <a:t>Ø</a:t>
            </a:r>
            <a:r>
              <a:rPr lang="en-US" sz="2000" dirty="0">
                <a:solidFill>
                  <a:srgbClr val="0066FF"/>
                </a:solidFill>
                <a:latin typeface="Arial" charset="0"/>
                <a:ea typeface="MS PGothic" charset="0"/>
                <a:sym typeface="Symbol" charset="0"/>
              </a:rPr>
              <a:t> = { }.</a:t>
            </a:r>
            <a:r>
              <a:rPr lang="en-US" sz="2000" dirty="0">
                <a:latin typeface="Arial" charset="0"/>
                <a:ea typeface="MS PGothic" charset="0"/>
                <a:sym typeface="Symbol" charset="0"/>
              </a:rPr>
              <a:t>  Also, the predicate, </a:t>
            </a:r>
            <a:r>
              <a:rPr lang="en-US" sz="2000" dirty="0">
                <a:solidFill>
                  <a:srgbClr val="0066FF"/>
                </a:solidFill>
                <a:latin typeface="Arial" charset="0"/>
                <a:ea typeface="MS PGothic" charset="0"/>
                <a:sym typeface="Symbol" charset="0"/>
              </a:rPr>
              <a:t>x  </a:t>
            </a:r>
            <a:r>
              <a:rPr lang="en-US" sz="2000" dirty="0" err="1">
                <a:solidFill>
                  <a:srgbClr val="3366FF"/>
                </a:solidFill>
              </a:rPr>
              <a:t>Ø</a:t>
            </a:r>
            <a:r>
              <a:rPr lang="en-US" sz="2000" dirty="0">
                <a:solidFill>
                  <a:srgbClr val="0066FF"/>
                </a:solidFill>
                <a:latin typeface="Arial" charset="0"/>
                <a:ea typeface="MS PGothic" charset="0"/>
                <a:sym typeface="Symbol" charset="0"/>
              </a:rPr>
              <a:t> is always false</a:t>
            </a:r>
            <a:r>
              <a:rPr lang="en-US" sz="2000" dirty="0">
                <a:latin typeface="Arial" charset="0"/>
                <a:ea typeface="MS PGothic" charset="0"/>
                <a:sym typeface="Symbol" charset="0"/>
              </a:rPr>
              <a:t>!</a:t>
            </a:r>
          </a:p>
          <a:p>
            <a:pPr eaLnBrk="1" hangingPunct="1">
              <a:lnSpc>
                <a:spcPct val="90000"/>
              </a:lnSpc>
            </a:pPr>
            <a:r>
              <a:rPr lang="en-US" sz="2000" i="1" dirty="0">
                <a:solidFill>
                  <a:srgbClr val="0000FF"/>
                </a:solidFill>
                <a:latin typeface="Arial" charset="0"/>
                <a:ea typeface="MS PGothic" charset="0"/>
              </a:rPr>
              <a:t>Multisets</a:t>
            </a:r>
            <a:r>
              <a:rPr lang="en-US" sz="2000" dirty="0">
                <a:latin typeface="Arial" charset="0"/>
                <a:ea typeface="MS PGothic" charset="0"/>
              </a:rPr>
              <a:t> or </a:t>
            </a:r>
            <a:r>
              <a:rPr lang="en-US" sz="2000" i="1" dirty="0">
                <a:solidFill>
                  <a:srgbClr val="0000FF"/>
                </a:solidFill>
                <a:latin typeface="Arial" charset="0"/>
                <a:ea typeface="MS PGothic" charset="0"/>
              </a:rPr>
              <a:t>Bags </a:t>
            </a:r>
            <a:r>
              <a:rPr lang="en-US" sz="2000" dirty="0">
                <a:latin typeface="Arial" charset="0"/>
                <a:ea typeface="MS PGothic" charset="0"/>
              </a:rPr>
              <a:t>are unordered collections of objects where we keep track of repeated elements (usually with a count per element)</a:t>
            </a: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84FDDFC-53DB-6146-86C1-21F35795ECB8}" type="datetime1">
              <a:rPr lang="en-US" smtClean="0"/>
              <a:t>4/17/17</a:t>
            </a:fld>
            <a:endParaRPr lang="en-US"/>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a:latin typeface="Arial" charset="0"/>
                <a:ea typeface="MS PGothic" charset="0"/>
              </a:rPr>
              <a:t>Membership (just run DFA over string)</a:t>
            </a:r>
          </a:p>
          <a:p>
            <a:r>
              <a:rPr lang="en-US" sz="2400">
                <a:latin typeface="Arial" charset="0"/>
                <a:ea typeface="MS PGothic" charset="0"/>
              </a:rPr>
              <a:t>L = </a:t>
            </a:r>
            <a:r>
              <a:rPr lang="en-US" sz="2400" err="1">
                <a:ea typeface="ＭＳ Ｐゴシック" pitchFamily="-111" charset="-128"/>
                <a:cs typeface="ＭＳ Ｐゴシック" pitchFamily="-111" charset="-128"/>
              </a:rPr>
              <a:t>Ø</a:t>
            </a:r>
            <a:r>
              <a:rPr lang="en-US" sz="2400">
                <a:latin typeface="Arial" charset="0"/>
                <a:ea typeface="MS PGothic" charset="0"/>
              </a:rPr>
              <a:t>: Minimize and see if minimum state DFA is</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L = </a:t>
            </a:r>
            <a:r>
              <a:rPr lang="en-US" sz="2400" err="1">
                <a:latin typeface="Arial" charset="0"/>
                <a:ea typeface="MS PGothic" charset="0"/>
              </a:rPr>
              <a:t>Σ</a:t>
            </a:r>
            <a:r>
              <a:rPr lang="en-US" sz="2400">
                <a:latin typeface="Arial" charset="0"/>
                <a:ea typeface="MS PGothic" charset="0"/>
              </a:rPr>
              <a:t>*: Minimize and see if minimum state DFA is </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Finiteness: Minimize and see if there are no loops emanating from a final state</a:t>
            </a:r>
          </a:p>
          <a:p>
            <a:r>
              <a:rPr lang="en-US" sz="2400">
                <a:latin typeface="Arial" charset="0"/>
                <a:ea typeface="MS PGothic" charset="0"/>
              </a:rPr>
              <a:t>Equivalence: Minimize both and see if isomorphic</a:t>
            </a:r>
            <a:r>
              <a:rPr lang="en-US" sz="2400" b="1">
                <a:latin typeface="Arial" charset="0"/>
                <a:ea typeface="MS PGothic" charset="0"/>
              </a:rPr>
              <a:t> </a:t>
            </a:r>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150</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99701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151</a:t>
            </a:fld>
            <a:endParaRPr lang="en-US"/>
          </a:p>
        </p:txBody>
      </p:sp>
    </p:spTree>
    <p:extLst>
      <p:ext uri="{BB962C8B-B14F-4D97-AF65-F5344CB8AC3E}">
        <p14:creationId xmlns:p14="http://schemas.microsoft.com/office/powerpoint/2010/main" val="1309166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a:latin typeface="Arial" charset="0"/>
                <a:ea typeface="MS PGothic" charset="0"/>
              </a:rPr>
              <a:t>Midterm#1 Topics.1</a:t>
            </a:r>
          </a:p>
        </p:txBody>
      </p:sp>
      <p:sp>
        <p:nvSpPr>
          <p:cNvPr id="142339" name="Content Placeholder 2"/>
          <p:cNvSpPr>
            <a:spLocks noGrp="1"/>
          </p:cNvSpPr>
          <p:nvPr>
            <p:ph idx="1"/>
          </p:nvPr>
        </p:nvSpPr>
        <p:spPr/>
        <p:txBody>
          <a:bodyPr/>
          <a:lstStyle/>
          <a:p>
            <a:r>
              <a:rPr lang="en-US" sz="2800"/>
              <a:t>Properties of sets, sequences, relations, functions and graphs</a:t>
            </a:r>
          </a:p>
          <a:p>
            <a:pPr lvl="1"/>
            <a:r>
              <a:rPr lang="en-US" sz="2400"/>
              <a:t>Basic notions </a:t>
            </a:r>
          </a:p>
          <a:p>
            <a:pPr lvl="1"/>
            <a:r>
              <a:rPr lang="en-US" sz="2400"/>
              <a:t>Proof techniques </a:t>
            </a:r>
          </a:p>
          <a:p>
            <a:r>
              <a:rPr lang="en-US" sz="2800"/>
              <a:t>Computability, complexity, languages</a:t>
            </a:r>
          </a:p>
          <a:p>
            <a:pPr lvl="1"/>
            <a:r>
              <a:rPr lang="en-US" sz="2400"/>
              <a:t>Basic notions</a:t>
            </a:r>
            <a:endParaRPr lang="en-US">
              <a:latin typeface="Arial" charset="0"/>
              <a:ea typeface="MS PGothic" charset="0"/>
            </a:endParaRPr>
          </a:p>
        </p:txBody>
      </p:sp>
      <p:sp>
        <p:nvSpPr>
          <p:cNvPr id="142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E5CF4B-03A9-1546-B225-DA812AF1D58D}" type="datetime1">
              <a:rPr lang="en-US" smtClean="0"/>
              <a:t>4/17/17</a:t>
            </a:fld>
            <a:endParaRPr lang="en-US"/>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2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785F17-89F3-8243-9F6A-803504CFBF07}" type="slidenum">
              <a:rPr lang="en-US"/>
              <a:pPr/>
              <a:t>152</a:t>
            </a:fld>
            <a:endParaRPr lang="en-US"/>
          </a:p>
        </p:txBody>
      </p:sp>
    </p:spTree>
    <p:extLst>
      <p:ext uri="{BB962C8B-B14F-4D97-AF65-F5344CB8AC3E}">
        <p14:creationId xmlns:p14="http://schemas.microsoft.com/office/powerpoint/2010/main" val="1319011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Midterm#1 Topics.2</a:t>
            </a:r>
          </a:p>
        </p:txBody>
      </p:sp>
      <p:sp>
        <p:nvSpPr>
          <p:cNvPr id="143363" name="Content Placeholder 2"/>
          <p:cNvSpPr>
            <a:spLocks noGrp="1"/>
          </p:cNvSpPr>
          <p:nvPr>
            <p:ph idx="1"/>
          </p:nvPr>
        </p:nvSpPr>
        <p:spPr/>
        <p:txBody>
          <a:bodyPr/>
          <a:lstStyle/>
          <a:p>
            <a:r>
              <a:rPr lang="en-US" sz="2000"/>
              <a:t>Finite state automata and Regular languages </a:t>
            </a:r>
          </a:p>
          <a:p>
            <a:pPr lvl="1"/>
            <a:r>
              <a:rPr lang="en-US" sz="1600"/>
              <a:t>Definitions: Deterministic and Non-Deterministic </a:t>
            </a:r>
          </a:p>
          <a:p>
            <a:pPr lvl="1"/>
            <a:r>
              <a:rPr lang="en-US" sz="1600"/>
              <a:t>Notions of state transitions, acceptance and language accepted </a:t>
            </a:r>
          </a:p>
          <a:p>
            <a:pPr lvl="1"/>
            <a:r>
              <a:rPr lang="en-US" sz="1600"/>
              <a:t>State diagrams and state tables </a:t>
            </a:r>
          </a:p>
          <a:p>
            <a:pPr lvl="1"/>
            <a:r>
              <a:rPr lang="en-US" sz="1600"/>
              <a:t>Construction from descriptions of languages </a:t>
            </a:r>
          </a:p>
          <a:p>
            <a:pPr lvl="1"/>
            <a:r>
              <a:rPr lang="en-US" sz="1600"/>
              <a:t>Conversion of NFA to DFA</a:t>
            </a:r>
          </a:p>
          <a:p>
            <a:pPr lvl="2"/>
            <a:r>
              <a:rPr lang="en-US" sz="1400">
                <a:latin typeface="Symbol" charset="2"/>
                <a:ea typeface="Symbol" charset="2"/>
                <a:cs typeface="Symbol" charset="2"/>
              </a:rPr>
              <a:t>l</a:t>
            </a:r>
            <a:r>
              <a:rPr lang="en-US" sz="1400"/>
              <a:t>-Closure</a:t>
            </a:r>
          </a:p>
          <a:p>
            <a:pPr lvl="2"/>
            <a:r>
              <a:rPr lang="en-US" sz="1400"/>
              <a:t>Subset construction</a:t>
            </a:r>
          </a:p>
          <a:p>
            <a:pPr lvl="2"/>
            <a:r>
              <a:rPr lang="en-US" sz="1400"/>
              <a:t>Reachable states </a:t>
            </a:r>
          </a:p>
          <a:p>
            <a:pPr lvl="2"/>
            <a:r>
              <a:rPr lang="en-US" sz="1400"/>
              <a:t>Reaching states </a:t>
            </a:r>
          </a:p>
          <a:p>
            <a:pPr lvl="2"/>
            <a:r>
              <a:rPr lang="en-US" sz="1400"/>
              <a:t>Minimizing DFAs (distinguishable states)</a:t>
            </a:r>
            <a:endParaRPr lang="en-US" sz="105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4/17/17</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153</a:t>
            </a:fld>
            <a:endParaRPr lang="en-US"/>
          </a:p>
        </p:txBody>
      </p:sp>
    </p:spTree>
    <p:extLst>
      <p:ext uri="{BB962C8B-B14F-4D97-AF65-F5344CB8AC3E}">
        <p14:creationId xmlns:p14="http://schemas.microsoft.com/office/powerpoint/2010/main" val="6595379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Topics.3</a:t>
            </a:r>
          </a:p>
        </p:txBody>
      </p:sp>
      <p:sp>
        <p:nvSpPr>
          <p:cNvPr id="144387" name="Content Placeholder 2"/>
          <p:cNvSpPr>
            <a:spLocks noGrp="1"/>
          </p:cNvSpPr>
          <p:nvPr>
            <p:ph idx="1"/>
          </p:nvPr>
        </p:nvSpPr>
        <p:spPr/>
        <p:txBody>
          <a:bodyPr/>
          <a:lstStyle/>
          <a:p>
            <a:r>
              <a:rPr lang="en-US" sz="2800"/>
              <a:t>Regular expressions and Regular Sets </a:t>
            </a:r>
          </a:p>
          <a:p>
            <a:pPr lvl="1"/>
            <a:r>
              <a:rPr lang="en-US" sz="2400"/>
              <a:t>Definition of regular expressions and regular sets </a:t>
            </a:r>
          </a:p>
          <a:p>
            <a:pPr lvl="1"/>
            <a:r>
              <a:rPr lang="en-US" sz="2400"/>
              <a:t>Every regular sets is a regular language </a:t>
            </a:r>
          </a:p>
          <a:p>
            <a:pPr lvl="1"/>
            <a:r>
              <a:rPr lang="en-US" sz="2400"/>
              <a:t>Every regular language is a regular set </a:t>
            </a:r>
          </a:p>
          <a:p>
            <a:pPr lvl="2"/>
            <a:r>
              <a:rPr lang="en-US"/>
              <a:t>Ripping states (GNFA) </a:t>
            </a:r>
          </a:p>
          <a:p>
            <a:pPr lvl="2"/>
            <a:r>
              <a:rPr lang="en-US" err="1"/>
              <a:t>R</a:t>
            </a:r>
            <a:r>
              <a:rPr lang="en-US" baseline="-25000" err="1"/>
              <a:t>i,j</a:t>
            </a:r>
            <a:r>
              <a:rPr lang="en-US" baseline="30000" err="1"/>
              <a:t>k</a:t>
            </a:r>
            <a:r>
              <a:rPr lang="en-US"/>
              <a:t> expressions</a:t>
            </a:r>
          </a:p>
          <a:p>
            <a:pPr lvl="3"/>
            <a:r>
              <a:rPr lang="en-US">
                <a:latin typeface="Arial" charset="0"/>
                <a:ea typeface="MS PGothic" charset="0"/>
              </a:rPr>
              <a:t>R</a:t>
            </a:r>
            <a:r>
              <a:rPr lang="en-US" baseline="-25000">
                <a:latin typeface="Arial" charset="0"/>
                <a:ea typeface="MS PGothic" charset="0"/>
              </a:rPr>
              <a:t>ij</a:t>
            </a:r>
            <a:r>
              <a:rPr lang="en-US" baseline="30000">
                <a:latin typeface="Arial" charset="0"/>
                <a:ea typeface="MS PGothic" charset="0"/>
              </a:rPr>
              <a:t>k+1</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ij</a:t>
            </a:r>
            <a:r>
              <a:rPr lang="en-US" baseline="30000" err="1">
                <a:latin typeface="Arial" charset="0"/>
                <a:ea typeface="MS PGothic" charset="0"/>
              </a:rPr>
              <a:t>k</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kj</a:t>
            </a:r>
            <a:r>
              <a:rPr lang="en-US" baseline="30000" err="1">
                <a:latin typeface="Arial" charset="0"/>
                <a:ea typeface="MS PGothic" charset="0"/>
              </a:rPr>
              <a:t>k</a:t>
            </a:r>
            <a:r>
              <a:rPr lang="en-US">
                <a:latin typeface="Arial" charset="0"/>
                <a:ea typeface="MS PGothic" charset="0"/>
              </a:rPr>
              <a:t>)</a:t>
            </a:r>
          </a:p>
          <a:p>
            <a:pPr lvl="3"/>
            <a:r>
              <a:rPr lang="en-US" i="1">
                <a:latin typeface="Arial" charset="0"/>
                <a:ea typeface="MS PGothic" charset="0"/>
              </a:rPr>
              <a:t>L</a:t>
            </a:r>
            <a:r>
              <a:rPr lang="en-US">
                <a:latin typeface="Arial" charset="0"/>
                <a:ea typeface="MS PGothic" charset="0"/>
              </a:rPr>
              <a:t>(A) = +</a:t>
            </a:r>
            <a:r>
              <a:rPr lang="en-US" baseline="-25000" err="1">
                <a:latin typeface="Arial" charset="0"/>
                <a:ea typeface="MS PGothic" charset="0"/>
              </a:rPr>
              <a:t>f∈F</a:t>
            </a:r>
            <a:r>
              <a:rPr lang="en-US">
                <a:latin typeface="Arial" charset="0"/>
                <a:ea typeface="MS PGothic" charset="0"/>
              </a:rPr>
              <a:t> R</a:t>
            </a:r>
            <a:r>
              <a:rPr lang="en-US" baseline="-25000">
                <a:latin typeface="Arial" charset="0"/>
                <a:ea typeface="MS PGothic" charset="0"/>
              </a:rPr>
              <a:t>1f</a:t>
            </a:r>
            <a:r>
              <a:rPr lang="en-US" baseline="30000">
                <a:latin typeface="Arial" charset="0"/>
                <a:ea typeface="MS PGothic" charset="0"/>
              </a:rPr>
              <a:t>n</a:t>
            </a:r>
            <a:r>
              <a:rPr lang="en-US">
                <a:latin typeface="Arial" charset="0"/>
                <a:ea typeface="MS PGothic" charset="0"/>
              </a:rPr>
              <a:t> </a:t>
            </a:r>
            <a:endParaRPr lang="en-US"/>
          </a:p>
          <a:p>
            <a:pPr lvl="2"/>
            <a:r>
              <a:rPr lang="en-US"/>
              <a:t>Regular equations </a:t>
            </a:r>
          </a:p>
          <a:p>
            <a:pPr lvl="3"/>
            <a:r>
              <a:rPr lang="en-US"/>
              <a:t>Uniqueness of solution to R=Q+RP </a:t>
            </a:r>
          </a:p>
          <a:p>
            <a:pPr lvl="3"/>
            <a:r>
              <a:rPr lang="en-US"/>
              <a:t>Solving for expressions associated with states</a:t>
            </a:r>
            <a:endParaRPr lang="en-US" sz="280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4/17/17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154</a:t>
            </a:fld>
            <a:endParaRPr lang="en-US"/>
          </a:p>
        </p:txBody>
      </p:sp>
    </p:spTree>
    <p:extLst>
      <p:ext uri="{BB962C8B-B14F-4D97-AF65-F5344CB8AC3E}">
        <p14:creationId xmlns:p14="http://schemas.microsoft.com/office/powerpoint/2010/main" val="16913915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Topics.4</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4/17/17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155</a:t>
            </a:fld>
            <a:endParaRPr lang="en-US"/>
          </a:p>
        </p:txBody>
      </p:sp>
    </p:spTree>
    <p:extLst>
      <p:ext uri="{BB962C8B-B14F-4D97-AF65-F5344CB8AC3E}">
        <p14:creationId xmlns:p14="http://schemas.microsoft.com/office/powerpoint/2010/main" val="4343011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Topics.5</a:t>
            </a:r>
          </a:p>
        </p:txBody>
      </p:sp>
      <p:sp>
        <p:nvSpPr>
          <p:cNvPr id="144387" name="Content Placeholder 2"/>
          <p:cNvSpPr>
            <a:spLocks noGrp="1"/>
          </p:cNvSpPr>
          <p:nvPr>
            <p:ph idx="1"/>
          </p:nvPr>
        </p:nvSpPr>
        <p:spPr/>
        <p:txBody>
          <a:bodyPr/>
          <a:lstStyle/>
          <a:p>
            <a:r>
              <a:rPr lang="en-US" sz="1800" dirty="0"/>
              <a:t>Grammars </a:t>
            </a:r>
          </a:p>
          <a:p>
            <a:pPr lvl="1"/>
            <a:r>
              <a:rPr lang="en-US" sz="1400" dirty="0"/>
              <a:t>Definition of grammar and notions of derivation and language </a:t>
            </a:r>
          </a:p>
          <a:p>
            <a:pPr lvl="1"/>
            <a:r>
              <a:rPr lang="en-US" sz="1400" dirty="0"/>
              <a:t>Restricted grammars: Regular (right and left linear)</a:t>
            </a:r>
          </a:p>
          <a:p>
            <a:pPr lvl="1"/>
            <a:r>
              <a:rPr lang="en-US" sz="1400" dirty="0"/>
              <a:t>Why you can’t mix right and left linear and stay in Regular domain </a:t>
            </a:r>
          </a:p>
          <a:p>
            <a:pPr lvl="1"/>
            <a:r>
              <a:rPr lang="en-US" sz="1400" dirty="0"/>
              <a:t>Relation of regular grammars to finite state automata </a:t>
            </a:r>
          </a:p>
          <a:p>
            <a:r>
              <a:rPr lang="en-US" sz="2000" dirty="0"/>
              <a:t>Closures</a:t>
            </a:r>
          </a:p>
          <a:p>
            <a:pPr lvl="1"/>
            <a:r>
              <a:rPr lang="en-US" sz="1400" dirty="0"/>
              <a:t>Union, Concatenation, Keene star </a:t>
            </a:r>
          </a:p>
          <a:p>
            <a:pPr lvl="1"/>
            <a:r>
              <a:rPr lang="en-US" sz="1400" dirty="0"/>
              <a:t>Complement, Exclusive Union, Intersection, Set Difference, Reversal</a:t>
            </a:r>
          </a:p>
          <a:p>
            <a:pPr lvl="1"/>
            <a:r>
              <a:rPr lang="en-US" sz="1400" dirty="0"/>
              <a:t>Substitution, Homomorphism, Quotient, Prefix, Suffix, Substring </a:t>
            </a:r>
          </a:p>
          <a:p>
            <a:pPr lvl="1"/>
            <a:r>
              <a:rPr lang="en-US" sz="1400" dirty="0"/>
              <a:t>Max, Min </a:t>
            </a:r>
          </a:p>
          <a:p>
            <a:r>
              <a:rPr lang="en-US" sz="1600" dirty="0"/>
              <a:t>Decidable Properties </a:t>
            </a:r>
          </a:p>
          <a:p>
            <a:pPr lvl="1"/>
            <a:r>
              <a:rPr lang="en-US" sz="1400" dirty="0">
                <a:latin typeface="Arial" charset="0"/>
                <a:ea typeface="MS PGothic" charset="0"/>
              </a:rPr>
              <a:t>Membership</a:t>
            </a:r>
          </a:p>
          <a:p>
            <a:pPr lvl="1"/>
            <a:r>
              <a:rPr lang="en-US" sz="1400" dirty="0">
                <a:latin typeface="Arial" charset="0"/>
                <a:ea typeface="MS PGothic" charset="0"/>
              </a:rPr>
              <a:t>L = </a:t>
            </a:r>
            <a:r>
              <a:rPr lang="en-US" sz="1400" dirty="0" err="1">
                <a:ea typeface="ＭＳ Ｐゴシック" pitchFamily="-111" charset="-128"/>
                <a:cs typeface="ＭＳ Ｐゴシック" pitchFamily="-111" charset="-128"/>
              </a:rPr>
              <a:t>Ø</a:t>
            </a:r>
            <a:endParaRPr lang="en-US" sz="1400" dirty="0">
              <a:ea typeface="ＭＳ Ｐゴシック" pitchFamily="-111" charset="-128"/>
              <a:cs typeface="ＭＳ Ｐゴシック" pitchFamily="-111" charset="-128"/>
            </a:endParaRPr>
          </a:p>
          <a:p>
            <a:pPr lvl="1"/>
            <a:r>
              <a:rPr lang="en-US" sz="1400" dirty="0">
                <a:latin typeface="Arial" charset="0"/>
                <a:ea typeface="MS PGothic" charset="0"/>
              </a:rPr>
              <a:t>L = </a:t>
            </a:r>
            <a:r>
              <a:rPr lang="en-US" sz="1400" dirty="0" err="1">
                <a:latin typeface="Arial" charset="0"/>
                <a:ea typeface="MS PGothic" charset="0"/>
              </a:rPr>
              <a:t>Σ</a:t>
            </a:r>
            <a:r>
              <a:rPr lang="en-US" sz="1400" dirty="0">
                <a:latin typeface="Arial" charset="0"/>
                <a:ea typeface="MS PGothic" charset="0"/>
              </a:rPr>
              <a:t>*</a:t>
            </a:r>
          </a:p>
          <a:p>
            <a:pPr lvl="1"/>
            <a:r>
              <a:rPr lang="en-US" sz="1400" dirty="0">
                <a:latin typeface="Arial" charset="0"/>
                <a:ea typeface="MS PGothic" charset="0"/>
              </a:rPr>
              <a:t>Finiteness / Infiniteness</a:t>
            </a:r>
          </a:p>
          <a:p>
            <a:pPr lvl="1"/>
            <a:r>
              <a:rPr lang="en-US" sz="1400" dirty="0">
                <a:latin typeface="Arial" charset="0"/>
                <a:ea typeface="MS PGothic" charset="0"/>
              </a:rPr>
              <a:t>Equivalence</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4/17/17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156</a:t>
            </a:fld>
            <a:endParaRPr lang="en-US"/>
          </a:p>
        </p:txBody>
      </p:sp>
    </p:spTree>
    <p:extLst>
      <p:ext uri="{BB962C8B-B14F-4D97-AF65-F5344CB8AC3E}">
        <p14:creationId xmlns:p14="http://schemas.microsoft.com/office/powerpoint/2010/main" val="8474072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331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Tree>
    <p:extLst>
      <p:ext uri="{BB962C8B-B14F-4D97-AF65-F5344CB8AC3E}">
        <p14:creationId xmlns:p14="http://schemas.microsoft.com/office/powerpoint/2010/main" val="11284614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Arial" charset="0"/>
                <a:ea typeface="MS PGothic" charset="0"/>
              </a:rPr>
              <a:t>Interesting 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4/17/17</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ea typeface="MS PGothic" charset="0"/>
              </a:rPr>
              <a:t>More on Sets</a:t>
            </a:r>
          </a:p>
        </p:txBody>
      </p:sp>
      <p:sp>
        <p:nvSpPr>
          <p:cNvPr id="31747" name="Rectangle 3"/>
          <p:cNvSpPr>
            <a:spLocks noGrp="1" noChangeArrowheads="1"/>
          </p:cNvSpPr>
          <p:nvPr>
            <p:ph idx="1"/>
          </p:nvPr>
        </p:nvSpPr>
        <p:spPr/>
        <p:txBody>
          <a:bodyPr/>
          <a:lstStyle/>
          <a:p>
            <a:pPr eaLnBrk="1" hangingPunct="1"/>
            <a:r>
              <a:rPr lang="en-US" sz="1800" dirty="0">
                <a:latin typeface="Arial" charset="0"/>
                <a:ea typeface="MS PGothic" charset="0"/>
                <a:sym typeface="Symbol" charset="0"/>
              </a:rPr>
              <a:t>If S  </a:t>
            </a:r>
            <a:r>
              <a:rPr lang="en-US" sz="1800" dirty="0" err="1"/>
              <a:t>Ø</a:t>
            </a:r>
            <a:r>
              <a:rPr lang="en-US" sz="1800" dirty="0">
                <a:latin typeface="Arial" charset="0"/>
                <a:ea typeface="MS PGothic" charset="0"/>
                <a:sym typeface="Symbol" charset="0"/>
              </a:rPr>
              <a:t>, then there exists an x for which x  S is true; this predicate is read "</a:t>
            </a:r>
            <a:r>
              <a:rPr lang="en-US" sz="1800" dirty="0">
                <a:solidFill>
                  <a:srgbClr val="0066FF"/>
                </a:solidFill>
                <a:latin typeface="Arial" charset="0"/>
                <a:ea typeface="MS PGothic" charset="0"/>
                <a:sym typeface="Symbol" charset="0"/>
              </a:rPr>
              <a:t>x is an </a:t>
            </a:r>
            <a:r>
              <a:rPr lang="en-US" sz="1800" u="sng" dirty="0">
                <a:solidFill>
                  <a:srgbClr val="0066FF"/>
                </a:solidFill>
                <a:latin typeface="Arial" charset="0"/>
                <a:ea typeface="MS PGothic" charset="0"/>
                <a:sym typeface="Symbol" charset="0"/>
              </a:rPr>
              <a:t>element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or "</a:t>
            </a:r>
            <a:r>
              <a:rPr lang="en-US" sz="1800" dirty="0">
                <a:solidFill>
                  <a:srgbClr val="0066FF"/>
                </a:solidFill>
                <a:latin typeface="Arial" charset="0"/>
                <a:ea typeface="MS PGothic" charset="0"/>
                <a:sym typeface="Symbol" charset="0"/>
              </a:rPr>
              <a:t>x is a </a:t>
            </a:r>
            <a:r>
              <a:rPr lang="en-US" sz="1800" u="sng" dirty="0">
                <a:solidFill>
                  <a:srgbClr val="0066FF"/>
                </a:solidFill>
                <a:latin typeface="Arial" charset="0"/>
                <a:ea typeface="MS PGothic" charset="0"/>
                <a:sym typeface="Symbol" charset="0"/>
              </a:rPr>
              <a:t>member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The symbol  "" denotes the </a:t>
            </a:r>
            <a:r>
              <a:rPr lang="en-US" sz="1800" u="sng" dirty="0">
                <a:latin typeface="Arial" charset="0"/>
                <a:ea typeface="MS PGothic" charset="0"/>
                <a:sym typeface="Symbol" charset="0"/>
              </a:rPr>
              <a:t>member relation</a:t>
            </a:r>
            <a:r>
              <a:rPr lang="en-US" sz="1800" dirty="0">
                <a:latin typeface="Arial" charset="0"/>
                <a:ea typeface="MS PGothic" charset="0"/>
                <a:sym typeface="Symbol" charset="0"/>
              </a:rPr>
              <a:t>. x  S is true when x is not in S. </a:t>
            </a:r>
          </a:p>
          <a:p>
            <a:pPr eaLnBrk="1" hangingPunct="1"/>
            <a:r>
              <a:rPr lang="en-US" sz="1800" dirty="0">
                <a:latin typeface="Arial" charset="0"/>
                <a:ea typeface="MS PGothic" charset="0"/>
                <a:sym typeface="Symbol" charset="0"/>
              </a:rPr>
              <a:t>We use normal set operation of union (A  B), intersection (A  B) and complement ~A (usually A with a bar on it).</a:t>
            </a:r>
          </a:p>
          <a:p>
            <a:pPr eaLnBrk="1" hangingPunct="1"/>
            <a:r>
              <a:rPr lang="en-US" sz="1800" dirty="0">
                <a:latin typeface="Arial" charset="0"/>
                <a:ea typeface="MS PGothic" charset="0"/>
                <a:sym typeface="Symbol" charset="0"/>
              </a:rPr>
              <a:t>If  A and B are sets,  then we write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to mean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This means that for all x  A, x  B.  Or, x [x  A  x  B].</a:t>
            </a:r>
          </a:p>
          <a:p>
            <a:pPr eaLnBrk="1" hangingPunct="1"/>
            <a:r>
              <a:rPr lang="en-US" sz="1800" dirty="0">
                <a:latin typeface="Arial" charset="0"/>
                <a:ea typeface="MS PGothic" charset="0"/>
                <a:sym typeface="Symbol" charset="0"/>
              </a:rPr>
              <a:t>The expression, ”</a:t>
            </a:r>
            <a:r>
              <a:rPr lang="en-US" sz="1800" dirty="0">
                <a:solidFill>
                  <a:srgbClr val="0066FF"/>
                </a:solidFill>
                <a:latin typeface="Arial" charset="0"/>
                <a:ea typeface="MS PGothic" charset="0"/>
                <a:sym typeface="Symbol" charset="0"/>
              </a:rPr>
              <a:t>A </a:t>
            </a:r>
            <a:r>
              <a:rPr lang="en-US" sz="1800" b="1" dirty="0">
                <a:solidFill>
                  <a:srgbClr val="0066FF"/>
                </a:solidFill>
                <a:latin typeface="Arial" charset="0"/>
                <a:ea typeface="MS PGothic" charset="0"/>
                <a:sym typeface="Symbol" charset="0"/>
              </a:rPr>
              <a:t>⊊</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means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proper 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Mathematically, x [x  A  x  B] and y [ y  B and y A]</a:t>
            </a:r>
          </a:p>
          <a:p>
            <a:pPr eaLnBrk="1" hangingPunct="1"/>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denoted,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and is the set defined as follows: </a:t>
            </a: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a:t>
            </a:r>
            <a:r>
              <a:rPr lang="en-US" sz="1800" dirty="0">
                <a:latin typeface="Arial" charset="0"/>
                <a:ea typeface="MS PGothic" charset="0"/>
                <a:sym typeface="Symbol" charset="0"/>
              </a:rPr>
              <a:t> .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an expression composed from elements, </a:t>
            </a:r>
            <a:r>
              <a:rPr lang="en-US" sz="1800" dirty="0" err="1">
                <a:latin typeface="Arial" charset="0"/>
                <a:ea typeface="MS PGothic" charset="0"/>
                <a:sym typeface="Symbol" charset="0"/>
              </a:rPr>
              <a:t>a,b</a:t>
            </a:r>
            <a:r>
              <a:rPr lang="en-US" sz="1800" dirty="0">
                <a:latin typeface="Arial" charset="0"/>
                <a:ea typeface="MS PGothic" charset="0"/>
                <a:sym typeface="Symbol" charset="0"/>
              </a:rPr>
              <a:t>, selected arbitrarily from sets A and B, respectively.  If A  B, then A  B  B  A.</a:t>
            </a:r>
            <a:br>
              <a:rPr lang="en-US" sz="1800" dirty="0">
                <a:latin typeface="Arial" charset="0"/>
                <a:ea typeface="MS PGothic" charset="0"/>
                <a:sym typeface="Symbol" charset="0"/>
              </a:rPr>
            </a:b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 not a set. See next slide.</a:t>
            </a:r>
          </a:p>
        </p:txBody>
      </p:sp>
      <p:sp>
        <p:nvSpPr>
          <p:cNvPr id="3174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270CBE-D88D-5047-BB68-8CAB38E44F69}" type="datetime1">
              <a:rPr lang="en-US" smtClean="0"/>
              <a:t>4/17/17</a:t>
            </a:fld>
            <a:endParaRPr lang="en-US"/>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87F73D-34C5-944E-956E-D8195A2CA48C}" type="slidenum">
              <a:rPr lang="en-US"/>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4/17/17</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160</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b="1" dirty="0"/>
              <a:t>Grammar for a simple </a:t>
            </a:r>
          </a:p>
          <a:p>
            <a:pPr eaLnBrk="1" hangingPunct="1"/>
            <a:r>
              <a:rPr lang="en-US" b="1" dirty="0"/>
              <a:t>assignment statement:</a:t>
            </a:r>
          </a:p>
          <a:p>
            <a:pPr eaLnBrk="1" hangingPunct="1"/>
            <a:endParaRPr lang="en-US" b="1" dirty="0"/>
          </a:p>
          <a:p>
            <a:pPr eaLnBrk="1" hangingPunct="1"/>
            <a:r>
              <a:rPr lang="en-US" b="1" dirty="0"/>
              <a:t>R1  &lt;</a:t>
            </a:r>
            <a:r>
              <a:rPr lang="en-US" b="1" dirty="0" err="1"/>
              <a:t>assgn</a:t>
            </a:r>
            <a:r>
              <a:rPr lang="en-US" b="1" dirty="0"/>
              <a:t>&gt; </a:t>
            </a:r>
            <a:r>
              <a:rPr lang="en-US" b="1" dirty="0">
                <a:sym typeface="Wingdings" charset="0"/>
              </a:rPr>
              <a:t> &lt;id&gt; := &lt;expr&gt;</a:t>
            </a:r>
          </a:p>
          <a:p>
            <a:pPr eaLnBrk="1" hangingPunct="1"/>
            <a:r>
              <a:rPr lang="en-US" b="1" dirty="0">
                <a:sym typeface="Wingdings" charset="0"/>
              </a:rPr>
              <a:t>R2  &lt;id&gt;	         a | b | c</a:t>
            </a:r>
          </a:p>
          <a:p>
            <a:pPr eaLnBrk="1" hangingPunct="1"/>
            <a:r>
              <a:rPr lang="en-US" b="1" dirty="0">
                <a:sym typeface="Wingdings" charset="0"/>
              </a:rPr>
              <a:t>R3  &lt;expr&gt;     &lt;id&gt; + &lt;expr&gt;</a:t>
            </a:r>
          </a:p>
          <a:p>
            <a:pPr eaLnBrk="1" hangingPunct="1"/>
            <a:r>
              <a:rPr lang="en-US" b="1" dirty="0">
                <a:sym typeface="Wingdings" charset="0"/>
              </a:rPr>
              <a:t>R4	         |   &lt;id&gt; * &lt;expr&gt;</a:t>
            </a:r>
          </a:p>
          <a:p>
            <a:pPr eaLnBrk="1" hangingPunct="1"/>
            <a:r>
              <a:rPr lang="en-US" b="1" dirty="0">
                <a:sym typeface="Wingdings" charset="0"/>
              </a:rPr>
              <a:t>R5	         |   ( &lt;expr&gt; )</a:t>
            </a:r>
          </a:p>
          <a:p>
            <a:pPr eaLnBrk="1" hangingPunct="1"/>
            <a:r>
              <a:rPr lang="en-US"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a:t>The statement a := b * ( a + c ) </a:t>
            </a:r>
          </a:p>
          <a:p>
            <a:pPr eaLnBrk="1" hangingPunct="1"/>
            <a:r>
              <a:rPr lang="en-US" b="1"/>
              <a:t>Is generated by the </a:t>
            </a:r>
            <a:r>
              <a:rPr lang="en-US" b="1">
                <a:solidFill>
                  <a:srgbClr val="0000FF"/>
                </a:solidFill>
              </a:rPr>
              <a:t>leftmost derivation</a:t>
            </a:r>
            <a:r>
              <a:rPr lang="en-US" b="1"/>
              <a:t>:</a:t>
            </a:r>
          </a:p>
          <a:p>
            <a:pPr eaLnBrk="1" hangingPunct="1"/>
            <a:endParaRPr lang="en-US" b="1"/>
          </a:p>
          <a:p>
            <a:pPr eaLnBrk="1" hangingPunct="1"/>
            <a:r>
              <a:rPr lang="en-US" b="1"/>
              <a:t>&lt;</a:t>
            </a:r>
            <a:r>
              <a:rPr lang="en-US" b="1" err="1"/>
              <a:t>assgn</a:t>
            </a:r>
            <a:r>
              <a:rPr lang="en-US" b="1"/>
              <a:t>&gt; </a:t>
            </a:r>
            <a:r>
              <a:rPr lang="en-US" b="1">
                <a:sym typeface="Symbol" charset="0"/>
              </a:rPr>
              <a:t></a:t>
            </a:r>
            <a:r>
              <a:rPr lang="en-US" b="1">
                <a:sym typeface="Wingdings" charset="0"/>
              </a:rPr>
              <a:t> &lt;id&gt; := &lt;</a:t>
            </a:r>
            <a:r>
              <a:rPr lang="en-US" b="1" err="1">
                <a:sym typeface="Wingdings" charset="0"/>
              </a:rPr>
              <a:t>expr</a:t>
            </a:r>
            <a:r>
              <a:rPr lang="en-US" b="1">
                <a:sym typeface="Wingdings" charset="0"/>
              </a:rPr>
              <a:t>&gt;	      R1</a:t>
            </a:r>
          </a:p>
          <a:p>
            <a:pPr eaLnBrk="1" hangingPunct="1"/>
            <a:r>
              <a:rPr lang="en-US" b="1">
                <a:sym typeface="Wingdings" charset="0"/>
              </a:rPr>
              <a:t> 	 </a:t>
            </a:r>
            <a:r>
              <a:rPr lang="en-US" b="1">
                <a:sym typeface="Symbol" charset="0"/>
              </a:rPr>
              <a:t></a:t>
            </a:r>
            <a:r>
              <a:rPr lang="en-US" b="1">
                <a:sym typeface="Wingdings" charset="0"/>
              </a:rPr>
              <a:t> a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&lt;id&gt; * &lt;</a:t>
            </a:r>
            <a:r>
              <a:rPr lang="en-US" b="1" err="1">
                <a:sym typeface="Wingdings" charset="0"/>
              </a:rPr>
              <a:t>expr</a:t>
            </a:r>
            <a:r>
              <a:rPr lang="en-US" b="1">
                <a:sym typeface="Wingdings" charset="0"/>
              </a:rPr>
              <a:t>&gt;	      R4</a:t>
            </a:r>
          </a:p>
          <a:p>
            <a:pPr eaLnBrk="1" hangingPunct="1"/>
            <a:r>
              <a:rPr lang="en-US" b="1">
                <a:sym typeface="Wingdings" charset="0"/>
              </a:rPr>
              <a:t>	 </a:t>
            </a:r>
            <a:r>
              <a:rPr lang="en-US" b="1">
                <a:sym typeface="Symbol" charset="0"/>
              </a:rPr>
              <a:t> </a:t>
            </a:r>
            <a:r>
              <a:rPr lang="en-US" b="1">
                <a:sym typeface="Wingdings" charset="0"/>
              </a:rPr>
              <a:t>a := b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b * ( &lt;</a:t>
            </a:r>
            <a:r>
              <a:rPr lang="en-US" b="1" err="1">
                <a:sym typeface="Wingdings" charset="0"/>
              </a:rPr>
              <a:t>expr</a:t>
            </a:r>
            <a:r>
              <a:rPr lang="en-US" b="1">
                <a:sym typeface="Wingdings" charset="0"/>
              </a:rPr>
              <a:t>&gt; )               R5</a:t>
            </a:r>
          </a:p>
          <a:p>
            <a:pPr eaLnBrk="1" hangingPunct="1"/>
            <a:r>
              <a:rPr lang="en-US" b="1">
                <a:sym typeface="Wingdings" charset="0"/>
              </a:rPr>
              <a:t>	 </a:t>
            </a:r>
            <a:r>
              <a:rPr lang="en-US" b="1">
                <a:sym typeface="Symbol" charset="0"/>
              </a:rPr>
              <a:t> </a:t>
            </a:r>
            <a:r>
              <a:rPr lang="en-US" b="1">
                <a:sym typeface="Wingdings" charset="0"/>
              </a:rPr>
              <a:t>a := b * ( &lt;id&gt; + &lt;</a:t>
            </a:r>
            <a:r>
              <a:rPr lang="en-US" b="1" err="1">
                <a:sym typeface="Wingdings" charset="0"/>
              </a:rPr>
              <a:t>expr</a:t>
            </a:r>
            <a:r>
              <a:rPr lang="en-US" b="1">
                <a:sym typeface="Wingdings" charset="0"/>
              </a:rPr>
              <a:t>&gt; )   R3</a:t>
            </a:r>
          </a:p>
          <a:p>
            <a:pPr eaLnBrk="1" hangingPunct="1"/>
            <a:r>
              <a:rPr lang="en-US" b="1">
                <a:sym typeface="Wingdings" charset="0"/>
              </a:rPr>
              <a:t>	 </a:t>
            </a:r>
            <a:r>
              <a:rPr lang="en-US" b="1">
                <a:sym typeface="Symbol" charset="0"/>
              </a:rPr>
              <a:t> </a:t>
            </a:r>
            <a:r>
              <a:rPr lang="en-US" b="1">
                <a:sym typeface="Wingdings" charset="0"/>
              </a:rPr>
              <a:t>a := b * ( a + &lt;</a:t>
            </a:r>
            <a:r>
              <a:rPr lang="en-US" b="1" err="1">
                <a:sym typeface="Wingdings" charset="0"/>
              </a:rPr>
              <a:t>expr</a:t>
            </a:r>
            <a:r>
              <a:rPr lang="en-US" b="1">
                <a:sym typeface="Wingdings" charset="0"/>
              </a:rPr>
              <a:t>&gt; )	      R2</a:t>
            </a:r>
          </a:p>
          <a:p>
            <a:pPr eaLnBrk="1" hangingPunct="1"/>
            <a:r>
              <a:rPr lang="en-US" b="1">
                <a:sym typeface="Wingdings" charset="0"/>
              </a:rPr>
              <a:t>	 </a:t>
            </a:r>
            <a:r>
              <a:rPr lang="en-US" b="1">
                <a:sym typeface="Symbol" charset="0"/>
              </a:rPr>
              <a:t> </a:t>
            </a:r>
            <a:r>
              <a:rPr lang="en-US" b="1">
                <a:sym typeface="Wingdings" charset="0"/>
              </a:rPr>
              <a:t>a := b * ( a + &lt;id&gt; )	      R6</a:t>
            </a:r>
          </a:p>
          <a:p>
            <a:pPr eaLnBrk="1" hangingPunct="1"/>
            <a:r>
              <a:rPr lang="en-US" b="1">
                <a:sym typeface="Wingdings" charset="0"/>
              </a:rPr>
              <a:t>	 </a:t>
            </a:r>
            <a:r>
              <a:rPr lang="en-US" b="1">
                <a:sym typeface="Symbol" charset="0"/>
              </a:rPr>
              <a:t> </a:t>
            </a:r>
            <a:r>
              <a:rPr lang="en-US" b="1">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4/17/17</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161</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A grammar that generates a sentence for which there are two or more </a:t>
            </a:r>
          </a:p>
          <a:p>
            <a:pPr marL="0" indent="0" eaLnBrk="1" hangingPunct="1">
              <a:buFontTx/>
              <a:buNone/>
            </a:pPr>
            <a:r>
              <a:rPr lang="en-US" sz="1800" b="1">
                <a:latin typeface="Arial" charset="0"/>
                <a:ea typeface="MS PGothic" charset="0"/>
              </a:rPr>
              <a:t>distinct parse trees is said to be </a:t>
            </a:r>
            <a:r>
              <a:rPr lang="ja-JP" altLang="en-US" sz="1800" b="1">
                <a:latin typeface="Arial" charset="0"/>
                <a:ea typeface="MS PGothic" charset="0"/>
              </a:rPr>
              <a:t>“</a:t>
            </a:r>
            <a:r>
              <a:rPr lang="en-US" altLang="ja-JP" sz="1800" b="1" u="sng">
                <a:latin typeface="Arial" charset="0"/>
                <a:ea typeface="MS PGothic" charset="0"/>
              </a:rPr>
              <a:t>ambiguous</a:t>
            </a:r>
            <a:r>
              <a:rPr lang="ja-JP" altLang="en-US" sz="1800" b="1">
                <a:latin typeface="Arial" charset="0"/>
                <a:ea typeface="MS PGothic" charset="0"/>
              </a:rPr>
              <a:t>”</a:t>
            </a:r>
            <a:endParaRPr lang="en-US" altLang="ja-JP" sz="1800" b="1">
              <a:latin typeface="Arial" charset="0"/>
              <a:ea typeface="MS PGothic" charset="0"/>
            </a:endParaRP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For instance, the following grammar is ambiguous because it generates </a:t>
            </a:r>
          </a:p>
          <a:p>
            <a:pPr marL="0" indent="0" eaLnBrk="1" hangingPunct="1">
              <a:buFontTx/>
              <a:buNone/>
            </a:pPr>
            <a:r>
              <a:rPr lang="en-US" sz="1800" b="1">
                <a:latin typeface="Arial" charset="0"/>
                <a:ea typeface="MS PGothic" charset="0"/>
              </a:rPr>
              <a:t>distinct  parse trees for the expression a := b + c * a</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  &lt;assgn&gt; </a:t>
            </a:r>
            <a:r>
              <a:rPr lang="en-US" sz="1800" b="1">
                <a:latin typeface="Arial" charset="0"/>
                <a:ea typeface="MS PGothic" charset="0"/>
                <a:sym typeface="Wingdings" charset="0"/>
              </a:rPr>
              <a:t> &lt;id&gt; := &lt;expr&gt;</a:t>
            </a:r>
          </a:p>
          <a:p>
            <a:pPr marL="0" indent="0" eaLnBrk="1" hangingPunct="1">
              <a:buFontTx/>
              <a:buNone/>
            </a:pPr>
            <a:r>
              <a:rPr lang="en-US" sz="1800" b="1">
                <a:latin typeface="Arial" charset="0"/>
                <a:ea typeface="MS PGothic" charset="0"/>
                <a:sym typeface="Wingdings" charset="0"/>
              </a:rPr>
              <a:t>  &lt;id&gt;	    a | b | c</a:t>
            </a:r>
          </a:p>
          <a:p>
            <a:pPr marL="0" indent="0" eaLnBrk="1" hangingPunct="1">
              <a:buFontTx/>
              <a:buNone/>
            </a:pPr>
            <a:r>
              <a:rPr lang="en-US" sz="1800" b="1">
                <a:latin typeface="Arial" charset="0"/>
                <a:ea typeface="MS PGothic" charset="0"/>
                <a:sym typeface="Wingdings" charset="0"/>
              </a:rPr>
              <a:t>  &lt;expr&gt;     &lt;expr&gt; + &lt;expr&gt;</a:t>
            </a:r>
          </a:p>
          <a:p>
            <a:pPr marL="0" indent="0" eaLnBrk="1" hangingPunct="1">
              <a:buFontTx/>
              <a:buNone/>
            </a:pPr>
            <a:r>
              <a:rPr lang="en-US" sz="1800" b="1">
                <a:latin typeface="Arial" charset="0"/>
                <a:ea typeface="MS PGothic" charset="0"/>
                <a:sym typeface="Wingdings" charset="0"/>
              </a:rPr>
              <a:t>	     |   &lt;expr&gt; * &lt;expr&gt;</a:t>
            </a:r>
          </a:p>
          <a:p>
            <a:pPr marL="0" indent="0" eaLnBrk="1" hangingPunct="1">
              <a:buFontTx/>
              <a:buNone/>
            </a:pPr>
            <a:r>
              <a:rPr lang="en-US" sz="1800" b="1">
                <a:latin typeface="Arial" charset="0"/>
                <a:ea typeface="MS PGothic" charset="0"/>
                <a:sym typeface="Wingdings" charset="0"/>
              </a:rPr>
              <a:t>	     |   ( &lt;expr&gt; )</a:t>
            </a:r>
          </a:p>
          <a:p>
            <a:pPr marL="0" indent="0" eaLnBrk="1" hangingPunct="1">
              <a:buFontTx/>
              <a:buNone/>
            </a:pPr>
            <a:r>
              <a:rPr lang="en-US" sz="1800" b="1">
                <a:latin typeface="Arial" charset="0"/>
                <a:ea typeface="MS PGothic" charset="0"/>
                <a:sym typeface="Wingdings" charset="0"/>
              </a:rPr>
              <a:t>                   | &lt;id&gt;</a:t>
            </a:r>
            <a:endParaRPr lang="en-US" sz="1800" b="1">
              <a:latin typeface="Arial" charset="0"/>
              <a:ea typeface="MS PGothic" charset="0"/>
            </a:endParaRPr>
          </a:p>
          <a:p>
            <a:pPr marL="0" indent="0">
              <a:buFontTx/>
              <a:buNone/>
            </a:pPr>
            <a:endParaRPr lang="en-US" sz="180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4/17/17</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4/17/17</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163</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4/17/17</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164</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4/17/17</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165</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4/17/17</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When we encounter ambiguity, we try to rewrite the grammar to avoid ambiguity.</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The ambiguous expression grammar:</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solidFill>
                  <a:srgbClr val="0000FF"/>
                </a:solidFill>
                <a:latin typeface="Arial" charset="0"/>
                <a:ea typeface="MS PGothic" charset="0"/>
              </a:rPr>
              <a:t>&lt;expr&gt; </a:t>
            </a:r>
            <a:r>
              <a:rPr lang="en-US" sz="1800" b="1">
                <a:solidFill>
                  <a:srgbClr val="0000FF"/>
                </a:solidFill>
                <a:latin typeface="Arial" charset="0"/>
                <a:ea typeface="MS PGothic" charset="0"/>
                <a:sym typeface="Wingdings" charset="0"/>
              </a:rPr>
              <a:t> &lt;expr&gt; &lt;op&gt; &lt;expr&gt; | id | int | (&lt;expr&gt;)</a:t>
            </a:r>
          </a:p>
          <a:p>
            <a:pPr marL="0" indent="0" eaLnBrk="1" hangingPunct="1">
              <a:buFontTx/>
              <a:buNone/>
            </a:pPr>
            <a:r>
              <a:rPr lang="en-US" sz="1800" b="1">
                <a:solidFill>
                  <a:srgbClr val="0000FF"/>
                </a:solidFill>
                <a:latin typeface="Arial" charset="0"/>
                <a:ea typeface="MS PGothic" charset="0"/>
                <a:sym typeface="Wingdings" charset="0"/>
              </a:rPr>
              <a:t>&lt;op&gt;     + | - | * | /</a:t>
            </a:r>
          </a:p>
          <a:p>
            <a:pPr marL="0" indent="0" eaLnBrk="1" hangingPunct="1">
              <a:buFontTx/>
              <a:buNone/>
            </a:pPr>
            <a:endParaRPr lang="en-US" sz="1800" b="1">
              <a:solidFill>
                <a:srgbClr val="0000FF"/>
              </a:solidFill>
              <a:latin typeface="Arial" charset="0"/>
              <a:ea typeface="MS PGothic" charset="0"/>
              <a:sym typeface="Wingdings" charset="0"/>
            </a:endParaRPr>
          </a:p>
          <a:p>
            <a:pPr marL="0" indent="0" eaLnBrk="1" hangingPunct="1">
              <a:buFontTx/>
              <a:buNone/>
            </a:pPr>
            <a:r>
              <a:rPr lang="en-US" sz="1800" b="1">
                <a:latin typeface="Arial" charset="0"/>
                <a:ea typeface="MS PGothic" charset="0"/>
                <a:sym typeface="Wingdings" charset="0"/>
              </a:rPr>
              <a:t>Can be rewritten as:</a:t>
            </a:r>
          </a:p>
          <a:p>
            <a:pPr marL="0" indent="0" eaLnBrk="1" hangingPunct="1">
              <a:buFontTx/>
              <a:buNone/>
            </a:pPr>
            <a:endParaRPr lang="en-US" sz="1800" b="1">
              <a:latin typeface="Arial" charset="0"/>
              <a:ea typeface="MS PGothic" charset="0"/>
              <a:sym typeface="Wingdings" charset="0"/>
            </a:endParaRPr>
          </a:p>
          <a:p>
            <a:pPr marL="0" indent="0" eaLnBrk="1" hangingPunct="1">
              <a:buFontTx/>
              <a:buNone/>
            </a:pPr>
            <a:r>
              <a:rPr lang="en-US" sz="1800" b="1">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a:solidFill>
                  <a:srgbClr val="0000FF"/>
                </a:solidFill>
                <a:latin typeface="Arial" charset="0"/>
                <a:ea typeface="MS PGothic" charset="0"/>
                <a:sym typeface="Wingdings" charset="0"/>
              </a:rPr>
              <a:t>&lt;factor&gt;  id | int | (&lt;expr&gt;)</a:t>
            </a:r>
            <a:endParaRPr lang="en-US" sz="1800" b="1">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4/17/17</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a:solidFill>
                  <a:srgbClr val="0000FF"/>
                </a:solidFill>
                <a:latin typeface="Arial" charset="0"/>
                <a:ea typeface="MS PGothic" charset="0"/>
              </a:rPr>
              <a:t>The parsing Problem</a:t>
            </a:r>
            <a:r>
              <a:rPr lang="en-US" sz="200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a:latin typeface="Arial" charset="0"/>
                <a:ea typeface="MS PGothic" charset="0"/>
              </a:rPr>
              <a:t>	For correct strings:</a:t>
            </a:r>
          </a:p>
          <a:p>
            <a:pPr marL="0" indent="0" eaLnBrk="1" hangingPunct="1">
              <a:spcBef>
                <a:spcPct val="50000"/>
              </a:spcBef>
              <a:buFontTx/>
              <a:buNone/>
            </a:pPr>
            <a:r>
              <a:rPr lang="en-US" sz="2000">
                <a:latin typeface="Arial" charset="0"/>
                <a:ea typeface="MS PGothic" charset="0"/>
              </a:rPr>
              <a:t>	Sentence + grammar </a:t>
            </a:r>
            <a:r>
              <a:rPr lang="en-US" sz="2000">
                <a:latin typeface="Arial" charset="0"/>
                <a:ea typeface="MS PGothic" charset="0"/>
                <a:sym typeface="Wingdings" charset="0"/>
              </a:rPr>
              <a:t> parse tree</a:t>
            </a:r>
          </a:p>
          <a:p>
            <a:pPr marL="0" indent="0" eaLnBrk="1" hangingPunct="1">
              <a:spcBef>
                <a:spcPct val="50000"/>
              </a:spcBef>
              <a:buFontTx/>
              <a:buNone/>
            </a:pPr>
            <a:r>
              <a:rPr lang="en-US" sz="2000">
                <a:latin typeface="Arial" charset="0"/>
                <a:ea typeface="MS PGothic" charset="0"/>
                <a:sym typeface="Wingdings" charset="0"/>
              </a:rPr>
              <a:t>	For a compiler,  a sentence is a program:</a:t>
            </a:r>
          </a:p>
          <a:p>
            <a:pPr marL="0" indent="0" eaLnBrk="1" hangingPunct="1">
              <a:spcBef>
                <a:spcPct val="50000"/>
              </a:spcBef>
              <a:buFontTx/>
              <a:buNone/>
            </a:pPr>
            <a:r>
              <a:rPr lang="en-US" sz="2000">
                <a:latin typeface="Arial" charset="0"/>
                <a:ea typeface="MS PGothic" charset="0"/>
                <a:sym typeface="Wingdings" charset="0"/>
              </a:rPr>
              <a:t>	Program + grammar  parse tree</a:t>
            </a:r>
          </a:p>
          <a:p>
            <a:pPr marL="0" indent="0" eaLnBrk="1" hangingPunct="1">
              <a:spcBef>
                <a:spcPct val="50000"/>
              </a:spcBef>
              <a:buFontTx/>
              <a:buNone/>
            </a:pPr>
            <a:r>
              <a:rPr lang="en-US" sz="2000">
                <a:latin typeface="Arial" charset="0"/>
                <a:ea typeface="MS PGothic" charset="0"/>
              </a:rPr>
              <a:t>	</a:t>
            </a:r>
            <a:r>
              <a:rPr lang="en-US" sz="2000" b="1" u="sng">
                <a:solidFill>
                  <a:srgbClr val="0000FF"/>
                </a:solidFill>
                <a:latin typeface="Arial" charset="0"/>
                <a:ea typeface="MS PGothic" charset="0"/>
              </a:rPr>
              <a:t>Types of parsers</a:t>
            </a:r>
            <a:r>
              <a:rPr lang="en-US" sz="2000">
                <a:latin typeface="Arial" charset="0"/>
                <a:ea typeface="MS PGothic" charset="0"/>
              </a:rPr>
              <a:t>:</a:t>
            </a:r>
          </a:p>
          <a:p>
            <a:pPr marL="0" indent="0" eaLnBrk="1" hangingPunct="1">
              <a:spcBef>
                <a:spcPct val="50000"/>
              </a:spcBef>
              <a:buFontTx/>
              <a:buNone/>
            </a:pPr>
            <a:r>
              <a:rPr lang="en-US" sz="2000">
                <a:latin typeface="Arial" charset="0"/>
                <a:ea typeface="MS PGothic" charset="0"/>
              </a:rPr>
              <a:t>	Top-down aka predictive (recursive descent parsing)</a:t>
            </a:r>
          </a:p>
          <a:p>
            <a:pPr marL="0" indent="0" eaLnBrk="1" hangingPunct="1">
              <a:spcBef>
                <a:spcPct val="50000"/>
              </a:spcBef>
              <a:buFontTx/>
              <a:buNone/>
            </a:pPr>
            <a:r>
              <a:rPr lang="en-US" sz="2000">
                <a:latin typeface="Arial" charset="0"/>
                <a:ea typeface="MS PGothic" charset="0"/>
              </a:rPr>
              <a:t>	Bottom-up aka shift-reduce</a:t>
            </a: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4/17/17</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solidFill>
                  <a:srgbClr val="009900"/>
                </a:solidFill>
                <a:latin typeface="Arial" charset="0"/>
                <a:ea typeface="MS PGothic" charset="0"/>
              </a:rPr>
              <a:t>Removing Left Recursion</a:t>
            </a:r>
          </a:p>
        </p:txBody>
      </p:sp>
      <p:sp>
        <p:nvSpPr>
          <p:cNvPr id="118787" name="Content Placeholder 2"/>
          <p:cNvSpPr>
            <a:spLocks noGrp="1"/>
          </p:cNvSpPr>
          <p:nvPr>
            <p:ph idx="1"/>
          </p:nvPr>
        </p:nvSpPr>
        <p:spPr/>
        <p:txBody>
          <a:bodyPr/>
          <a:lstStyle/>
          <a:p>
            <a:pPr marL="0" indent="0">
              <a:buFontTx/>
              <a:buNone/>
            </a:pPr>
            <a:r>
              <a:rPr lang="en-US" sz="2400">
                <a:latin typeface="Arial" charset="0"/>
                <a:ea typeface="MS PGothic" charset="0"/>
              </a:rPr>
              <a:t>Given left recursive and non left recursive rules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a:t>
            </a:r>
            <a:r>
              <a:rPr lang="en-US" sz="2400" baseline="-25000">
                <a:latin typeface="Arial" charset="0"/>
                <a:ea typeface="MS PGothic" charset="0"/>
                <a:sym typeface="Symbol" charset="0"/>
              </a:rPr>
              <a:t>1</a:t>
            </a:r>
            <a:r>
              <a:rPr lang="en-US" sz="2400">
                <a:latin typeface="Arial" charset="0"/>
                <a:ea typeface="MS PGothic" charset="0"/>
                <a:sym typeface="Symbol" charset="0"/>
              </a:rPr>
              <a:t> | … | A</a:t>
            </a:r>
            <a:r>
              <a:rPr lang="en-US" sz="2400" baseline="-25000">
                <a:latin typeface="Arial" charset="0"/>
                <a:ea typeface="MS PGothic" charset="0"/>
                <a:sym typeface="Symbol" charset="0"/>
              </a:rPr>
              <a:t>n</a:t>
            </a:r>
            <a:r>
              <a:rPr lang="en-US" sz="2400">
                <a:latin typeface="Arial" charset="0"/>
                <a:ea typeface="MS PGothic" charset="0"/>
                <a:sym typeface="Symbol" charset="0"/>
              </a:rPr>
              <a:t> |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Can view as </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m</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 | … | </a:t>
            </a:r>
            <a:r>
              <a:rPr lang="en-US" sz="2400" baseline="-25000">
                <a:latin typeface="Arial" charset="0"/>
                <a:ea typeface="MS PGothic" charset="0"/>
                <a:sym typeface="Symbol" charset="0"/>
              </a:rPr>
              <a:t>n</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Star notation is an extension to normal notation with obvious meaning</a:t>
            </a:r>
          </a:p>
          <a:p>
            <a:pPr marL="0" indent="0">
              <a:buFontTx/>
              <a:buNone/>
            </a:pPr>
            <a:r>
              <a:rPr lang="en-US" sz="2400">
                <a:latin typeface="Arial" charset="0"/>
                <a:ea typeface="MS PGothic" charset="0"/>
                <a:sym typeface="Symbol" charset="0"/>
              </a:rPr>
              <a:t>Now, it should be clear this can be done right recursive as</a:t>
            </a:r>
          </a:p>
          <a:p>
            <a:pPr marL="0" indent="0">
              <a:buFontTx/>
              <a:buNone/>
            </a:pPr>
            <a:r>
              <a:rPr lang="en-US" sz="2400">
                <a:latin typeface="Arial" charset="0"/>
                <a:ea typeface="MS PGothic" charset="0"/>
              </a:rPr>
              <a:t>A </a:t>
            </a:r>
            <a:r>
              <a:rPr lang="en-US" sz="2400">
                <a:latin typeface="Arial" charset="0"/>
                <a:ea typeface="MS PGothic" charset="0"/>
                <a:sym typeface="Symbol" charset="0"/>
              </a:rPr>
              <a:t> </a:t>
            </a:r>
            <a:r>
              <a:rPr lang="en-US" sz="2400" baseline="-25000">
                <a:latin typeface="Arial" charset="0"/>
                <a:ea typeface="MS PGothic" charset="0"/>
                <a:sym typeface="Symbol" charset="0"/>
              </a:rPr>
              <a:t>1</a:t>
            </a:r>
            <a:r>
              <a:rPr lang="en-US" sz="2400">
                <a:latin typeface="Arial" charset="0"/>
                <a:ea typeface="MS PGothic" charset="0"/>
                <a:sym typeface="Symbol" charset="0"/>
              </a:rPr>
              <a:t>B | … | </a:t>
            </a:r>
            <a:r>
              <a:rPr lang="en-US" sz="2400" baseline="-25000">
                <a:latin typeface="Arial" charset="0"/>
                <a:ea typeface="MS PGothic" charset="0"/>
                <a:sym typeface="Symbol" charset="0"/>
              </a:rPr>
              <a:t>m</a:t>
            </a:r>
            <a:r>
              <a:rPr lang="en-US" sz="2400">
                <a:latin typeface="Arial" charset="0"/>
                <a:ea typeface="MS PGothic" charset="0"/>
                <a:sym typeface="Symbol" charset="0"/>
              </a:rPr>
              <a:t> B</a:t>
            </a:r>
          </a:p>
          <a:p>
            <a:pPr marL="0" indent="0">
              <a:buFontTx/>
              <a:buNone/>
            </a:pPr>
            <a:r>
              <a:rPr lang="en-US" sz="2400">
                <a:latin typeface="Arial" charset="0"/>
                <a:ea typeface="MS PGothic" charset="0"/>
                <a:sym typeface="Symbol" charset="0"/>
              </a:rPr>
              <a:t>B  </a:t>
            </a:r>
            <a:r>
              <a:rPr lang="en-US" sz="2400" baseline="-25000">
                <a:latin typeface="Arial" charset="0"/>
                <a:ea typeface="MS PGothic" charset="0"/>
                <a:sym typeface="Symbol" charset="0"/>
              </a:rPr>
              <a:t>1</a:t>
            </a:r>
            <a:r>
              <a:rPr lang="en-US" sz="2400">
                <a:latin typeface="Arial" charset="0"/>
                <a:ea typeface="MS PGothic" charset="0"/>
                <a:sym typeface="Symbol" charset="0"/>
              </a:rPr>
              <a:t>B| … | </a:t>
            </a:r>
            <a:r>
              <a:rPr lang="en-US" sz="2400" baseline="-25000">
                <a:latin typeface="Arial" charset="0"/>
                <a:ea typeface="MS PGothic" charset="0"/>
                <a:sym typeface="Symbol" charset="0"/>
              </a:rPr>
              <a:t>n</a:t>
            </a:r>
            <a:r>
              <a:rPr lang="en-US" sz="2400">
                <a:latin typeface="Arial" charset="0"/>
                <a:ea typeface="MS PGothic" charset="0"/>
                <a:sym typeface="Symbol" charset="0"/>
              </a:rPr>
              <a:t>B | λ</a:t>
            </a:r>
          </a:p>
          <a:p>
            <a:pPr marL="0" indent="0">
              <a:buFontTx/>
              <a:buNone/>
            </a:pPr>
            <a:endParaRPr lang="en-US" sz="240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4/17/17</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ea typeface="MS PGothic" charset="0"/>
              </a:rPr>
              <a:t>Sequences</a:t>
            </a:r>
          </a:p>
        </p:txBody>
      </p:sp>
      <p:sp>
        <p:nvSpPr>
          <p:cNvPr id="32771"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While sets have no order and no repeated elements, </a:t>
            </a:r>
            <a:r>
              <a:rPr lang="en-US" sz="2400" i="1">
                <a:solidFill>
                  <a:srgbClr val="0000FF"/>
                </a:solidFill>
                <a:latin typeface="Arial" charset="0"/>
                <a:ea typeface="MS PGothic" charset="0"/>
              </a:rPr>
              <a:t>sequences</a:t>
            </a:r>
            <a:r>
              <a:rPr lang="en-US" sz="2400">
                <a:latin typeface="Arial" charset="0"/>
                <a:ea typeface="MS PGothic" charset="0"/>
              </a:rPr>
              <a:t> have order and can contain repeats at differing positions in the order.</a:t>
            </a:r>
          </a:p>
          <a:p>
            <a:pPr lvl="1" eaLnBrk="1" hangingPunct="1">
              <a:lnSpc>
                <a:spcPct val="80000"/>
              </a:lnSpc>
            </a:pPr>
            <a:r>
              <a:rPr lang="en-US" sz="2000">
                <a:latin typeface="Arial" charset="0"/>
                <a:ea typeface="MS PGothic" charset="0"/>
              </a:rPr>
              <a:t>The set {5,2,5} = {5,2} = {2,5}</a:t>
            </a:r>
          </a:p>
          <a:p>
            <a:pPr lvl="1" eaLnBrk="1" hangingPunct="1">
              <a:lnSpc>
                <a:spcPct val="80000"/>
              </a:lnSpc>
            </a:pPr>
            <a:r>
              <a:rPr lang="en-US" sz="2000">
                <a:latin typeface="Arial" charset="0"/>
                <a:ea typeface="MS PGothic" charset="0"/>
              </a:rPr>
              <a:t>The sequence (5,2,5) </a:t>
            </a:r>
            <a:r>
              <a:rPr lang="en-US" sz="2000">
                <a:latin typeface="Arial" charset="0"/>
                <a:ea typeface="MS PGothic" charset="0"/>
                <a:sym typeface="Symbol" charset="0"/>
              </a:rPr>
              <a:t> (2,5,5)  (5,5,2)  (5,2)  (2,5)</a:t>
            </a:r>
          </a:p>
          <a:p>
            <a:pPr eaLnBrk="1" hangingPunct="1">
              <a:lnSpc>
                <a:spcPct val="80000"/>
              </a:lnSpc>
            </a:pPr>
            <a:r>
              <a:rPr lang="en-US" sz="2400">
                <a:latin typeface="Arial" charset="0"/>
                <a:ea typeface="MS PGothic" charset="0"/>
              </a:rPr>
              <a:t>Actually, there is a notion of a </a:t>
            </a:r>
            <a:r>
              <a:rPr lang="en-US" sz="2400" i="1">
                <a:solidFill>
                  <a:srgbClr val="0000FF"/>
                </a:solidFill>
                <a:latin typeface="Arial" charset="0"/>
                <a:ea typeface="MS PGothic" charset="0"/>
              </a:rPr>
              <a:t>multiset</a:t>
            </a:r>
            <a:r>
              <a:rPr lang="en-US" sz="2400">
                <a:latin typeface="Arial" charset="0"/>
                <a:ea typeface="MS PGothic" charset="0"/>
              </a:rPr>
              <a:t> or </a:t>
            </a:r>
            <a:r>
              <a:rPr lang="en-US" sz="2400" i="1">
                <a:solidFill>
                  <a:srgbClr val="0000FF"/>
                </a:solidFill>
                <a:latin typeface="Arial" charset="0"/>
                <a:ea typeface="MS PGothic" charset="0"/>
              </a:rPr>
              <a:t>bag</a:t>
            </a:r>
            <a:r>
              <a:rPr lang="en-US" sz="2400" i="1">
                <a:solidFill>
                  <a:srgbClr val="00B0F0"/>
                </a:solidFill>
                <a:latin typeface="Arial" charset="0"/>
                <a:ea typeface="MS PGothic" charset="0"/>
              </a:rPr>
              <a:t> </a:t>
            </a:r>
            <a:r>
              <a:rPr lang="en-US" sz="2400">
                <a:latin typeface="Arial" charset="0"/>
                <a:ea typeface="MS PGothic" charset="0"/>
              </a:rPr>
              <a:t>that we sometimes use. It has no order, but repeated elements are allowed. Since position is irrelevant, we just record each unique elements with a count.</a:t>
            </a:r>
          </a:p>
          <a:p>
            <a:pPr eaLnBrk="1" hangingPunct="1">
              <a:lnSpc>
                <a:spcPct val="80000"/>
              </a:lnSpc>
            </a:pPr>
            <a:r>
              <a:rPr lang="en-US" sz="2400">
                <a:latin typeface="Arial" charset="0"/>
                <a:ea typeface="MS PGothic" charset="0"/>
              </a:rPr>
              <a:t>We can talk about the </a:t>
            </a:r>
            <a:r>
              <a:rPr lang="en-US" sz="2400" i="1">
                <a:solidFill>
                  <a:srgbClr val="0000FF"/>
                </a:solidFill>
                <a:latin typeface="Arial" charset="0"/>
                <a:ea typeface="MS PGothic" charset="0"/>
              </a:rPr>
              <a:t>k-</a:t>
            </a:r>
            <a:r>
              <a:rPr lang="en-US" sz="2400" i="1" err="1">
                <a:solidFill>
                  <a:srgbClr val="0000FF"/>
                </a:solidFill>
                <a:latin typeface="Arial" charset="0"/>
                <a:ea typeface="MS PGothic" charset="0"/>
              </a:rPr>
              <a:t>th</a:t>
            </a:r>
            <a:r>
              <a:rPr lang="en-US" sz="2400" i="1">
                <a:solidFill>
                  <a:srgbClr val="0000FF"/>
                </a:solidFill>
                <a:latin typeface="Arial" charset="0"/>
                <a:ea typeface="MS PGothic" charset="0"/>
              </a:rPr>
              <a:t> element</a:t>
            </a:r>
            <a:r>
              <a:rPr lang="en-US" sz="2400">
                <a:solidFill>
                  <a:srgbClr val="0000FF"/>
                </a:solidFill>
                <a:latin typeface="Arial" charset="0"/>
                <a:ea typeface="MS PGothic" charset="0"/>
              </a:rPr>
              <a:t> </a:t>
            </a:r>
            <a:r>
              <a:rPr lang="en-US" sz="2400">
                <a:latin typeface="Arial" charset="0"/>
                <a:ea typeface="MS PGothic" charset="0"/>
              </a:rPr>
              <a:t>of a sequence, but not of a set or multiset.</a:t>
            </a:r>
          </a:p>
          <a:p>
            <a:pPr eaLnBrk="1" hangingPunct="1">
              <a:lnSpc>
                <a:spcPct val="80000"/>
              </a:lnSpc>
            </a:pPr>
            <a:r>
              <a:rPr lang="en-US" sz="2400">
                <a:latin typeface="Arial" charset="0"/>
                <a:ea typeface="MS PGothic" charset="0"/>
              </a:rPr>
              <a:t>Finite sequences are often called </a:t>
            </a:r>
            <a:r>
              <a:rPr lang="en-US" sz="2400" i="1">
                <a:solidFill>
                  <a:srgbClr val="0000FF"/>
                </a:solidFill>
                <a:latin typeface="Arial" charset="0"/>
                <a:ea typeface="MS PGothic" charset="0"/>
              </a:rPr>
              <a:t>tuples</a:t>
            </a:r>
            <a:r>
              <a:rPr lang="en-US" sz="2400">
                <a:latin typeface="Arial" charset="0"/>
                <a:ea typeface="MS PGothic" charset="0"/>
              </a:rPr>
              <a:t>. Those of length k are </a:t>
            </a:r>
            <a:r>
              <a:rPr lang="en-US" sz="2400" i="1">
                <a:solidFill>
                  <a:srgbClr val="0000FF"/>
                </a:solidFill>
                <a:latin typeface="Arial" charset="0"/>
                <a:ea typeface="MS PGothic" charset="0"/>
              </a:rPr>
              <a:t>k-tuples</a:t>
            </a:r>
            <a:r>
              <a:rPr lang="en-US" sz="2400">
                <a:latin typeface="Arial" charset="0"/>
                <a:ea typeface="MS PGothic" charset="0"/>
              </a:rPr>
              <a:t>. A 2-tuple is also called a </a:t>
            </a:r>
            <a:r>
              <a:rPr lang="en-US" sz="2400" i="1">
                <a:solidFill>
                  <a:srgbClr val="0000FF"/>
                </a:solidFill>
                <a:latin typeface="Arial" charset="0"/>
                <a:ea typeface="MS PGothic" charset="0"/>
              </a:rPr>
              <a:t>pair</a:t>
            </a:r>
            <a:r>
              <a:rPr lang="en-US" sz="2400">
                <a:latin typeface="Arial" charset="0"/>
                <a:ea typeface="MS PGothic" charset="0"/>
              </a:rPr>
              <a:t>.</a:t>
            </a:r>
          </a:p>
        </p:txBody>
      </p:sp>
      <p:sp>
        <p:nvSpPr>
          <p:cNvPr id="3277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58F2E2-4314-4E40-867C-9AF3C965FEE2}" type="datetime1">
              <a:rPr lang="en-US" smtClean="0"/>
              <a:t>4/17/17</a:t>
            </a:fld>
            <a:endParaRPr lang="en-US"/>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3CE187-94EA-7246-BFB4-F42E822335A1}" type="slidenum">
              <a:rPr lang="en-US"/>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a:latin typeface="Arial" charset="0"/>
                <a:ea typeface="MS PGothic" charset="0"/>
                <a:sym typeface="Wingdings" charset="0"/>
              </a:rPr>
              <a:t>Grammar: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Expr + Term | Term</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Term * Factor | Factor</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a:p>
            <a:pPr marL="0" indent="0" eaLnBrk="1" hangingPunct="1">
              <a:buFontTx/>
              <a:buNone/>
            </a:pPr>
            <a:r>
              <a:rPr lang="en-US" sz="2000">
                <a:latin typeface="Arial" charset="0"/>
                <a:ea typeface="MS PGothic" charset="0"/>
                <a:sym typeface="Wingdings" charset="0"/>
              </a:rPr>
              <a:t>Fix: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Term </a:t>
            </a:r>
            <a:r>
              <a:rPr lang="en-US" sz="2000" err="1">
                <a:solidFill>
                  <a:srgbClr val="0000FF"/>
                </a:solidFill>
                <a:latin typeface="Arial" charset="0"/>
                <a:ea typeface="MS PGothic" charset="0"/>
                <a:sym typeface="Wingdings" charset="0"/>
              </a:rPr>
              <a:t>ExprRest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 Term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Factor </a:t>
            </a:r>
            <a:r>
              <a:rPr lang="en-US" sz="2000" err="1">
                <a:solidFill>
                  <a:srgbClr val="0000FF"/>
                </a:solidFill>
                <a:latin typeface="Arial" charset="0"/>
                <a:ea typeface="MS PGothic" charset="0"/>
                <a:sym typeface="Wingdings" charset="0"/>
              </a:rPr>
              <a:t>TermRest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 Factor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4/17/17</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4/17/17</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a:t>Each rule of a CFG is constrained to be of one of the three forms:</a:t>
            </a:r>
            <a:br>
              <a:rPr lang="en-US"/>
            </a:br>
            <a:r>
              <a:rPr lang="en-US"/>
              <a:t>A → a, 		A ∈ V, a ∈ </a:t>
            </a:r>
            <a:r>
              <a:rPr lang="en-US" err="1"/>
              <a:t>Σ</a:t>
            </a:r>
            <a:r>
              <a:rPr lang="en-US"/>
              <a:t/>
            </a:r>
            <a:br>
              <a:rPr lang="en-US"/>
            </a:br>
            <a:r>
              <a:rPr lang="en-US"/>
              <a:t>A → BC, 	A,B,C ∈ V</a:t>
            </a:r>
          </a:p>
          <a:p>
            <a:r>
              <a:rPr lang="en-US"/>
              <a:t>If the language contains </a:t>
            </a:r>
            <a:r>
              <a:rPr lang="en-US">
                <a:latin typeface="Symbol" charset="2"/>
                <a:ea typeface="Symbol" charset="2"/>
                <a:cs typeface="Symbol" charset="2"/>
              </a:rPr>
              <a:t>l</a:t>
            </a:r>
            <a:r>
              <a:rPr lang="en-US"/>
              <a:t> then we allow</a:t>
            </a:r>
            <a:br>
              <a:rPr lang="en-US"/>
            </a:br>
            <a:r>
              <a:rPr lang="en-US"/>
              <a:t>S → </a:t>
            </a:r>
            <a:r>
              <a:rPr lang="en-US">
                <a:latin typeface="Symbol" charset="2"/>
                <a:ea typeface="Symbol" charset="2"/>
                <a:cs typeface="Symbol" charset="2"/>
              </a:rPr>
              <a:t>l</a:t>
            </a:r>
            <a:r>
              <a:rPr lang="en-US"/>
              <a:t/>
            </a:r>
            <a:br>
              <a:rPr lang="en-US"/>
            </a:br>
            <a:r>
              <a:rPr lang="en-US"/>
              <a:t>and constrain all rules of form to be</a:t>
            </a:r>
            <a:br>
              <a:rPr lang="en-US"/>
            </a:br>
            <a:r>
              <a:rPr lang="en-US"/>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172</a:t>
            </a:fld>
            <a:endParaRPr lang="en-US"/>
          </a:p>
        </p:txBody>
      </p:sp>
    </p:spTree>
    <p:extLst>
      <p:ext uri="{BB962C8B-B14F-4D97-AF65-F5344CB8AC3E}">
        <p14:creationId xmlns:p14="http://schemas.microsoft.com/office/powerpoint/2010/main" val="20626085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173</a:t>
            </a:fld>
            <a:endParaRPr lang="en-US"/>
          </a:p>
        </p:txBody>
      </p:sp>
    </p:spTree>
    <p:extLst>
      <p:ext uri="{BB962C8B-B14F-4D97-AF65-F5344CB8AC3E}">
        <p14:creationId xmlns:p14="http://schemas.microsoft.com/office/powerpoint/2010/main" val="6978818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174</a:t>
            </a:fld>
            <a:endParaRPr lang="en-US"/>
          </a:p>
        </p:txBody>
      </p:sp>
    </p:spTree>
    <p:extLst>
      <p:ext uri="{BB962C8B-B14F-4D97-AF65-F5344CB8AC3E}">
        <p14:creationId xmlns:p14="http://schemas.microsoft.com/office/powerpoint/2010/main" val="2342029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Chains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175</a:t>
            </a:fld>
            <a:endParaRPr lang="en-US"/>
          </a:p>
        </p:txBody>
      </p:sp>
    </p:spTree>
    <p:extLst>
      <p:ext uri="{BB962C8B-B14F-4D97-AF65-F5344CB8AC3E}">
        <p14:creationId xmlns:p14="http://schemas.microsoft.com/office/powerpoint/2010/main" val="10876467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176</a:t>
            </a:fld>
            <a:endParaRPr lang="en-US"/>
          </a:p>
        </p:txBody>
      </p:sp>
    </p:spTree>
    <p:extLst>
      <p:ext uri="{BB962C8B-B14F-4D97-AF65-F5344CB8AC3E}">
        <p14:creationId xmlns:p14="http://schemas.microsoft.com/office/powerpoint/2010/main" val="6985105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177</a:t>
            </a:fld>
            <a:endParaRPr lang="en-US"/>
          </a:p>
        </p:txBody>
      </p:sp>
    </p:spTree>
    <p:extLst>
      <p:ext uri="{BB962C8B-B14F-4D97-AF65-F5344CB8AC3E}">
        <p14:creationId xmlns:p14="http://schemas.microsoft.com/office/powerpoint/2010/main" val="75510596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178</a:t>
            </a:fld>
            <a:endParaRPr lang="en-US"/>
          </a:p>
        </p:txBody>
      </p:sp>
    </p:spTree>
    <p:extLst>
      <p:ext uri="{BB962C8B-B14F-4D97-AF65-F5344CB8AC3E}">
        <p14:creationId xmlns:p14="http://schemas.microsoft.com/office/powerpoint/2010/main" val="66539578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179</a:t>
            </a:fld>
            <a:endParaRPr lang="en-US"/>
          </a:p>
        </p:txBody>
      </p:sp>
    </p:spTree>
    <p:extLst>
      <p:ext uri="{BB962C8B-B14F-4D97-AF65-F5344CB8AC3E}">
        <p14:creationId xmlns:p14="http://schemas.microsoft.com/office/powerpoint/2010/main" val="177155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3795"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rPr>
              <a:t>A </a:t>
            </a:r>
            <a:r>
              <a:rPr lang="en-US" sz="2800" i="1">
                <a:solidFill>
                  <a:srgbClr val="0000FF"/>
                </a:solidFill>
                <a:latin typeface="Arial" charset="0"/>
                <a:ea typeface="MS PGothic" charset="0"/>
              </a:rPr>
              <a:t>relation</a:t>
            </a:r>
            <a:r>
              <a:rPr lang="en-US" sz="2800">
                <a:latin typeface="Arial" charset="0"/>
                <a:ea typeface="MS PGothic" charset="0"/>
              </a:rPr>
              <a:t>, r, is a mapping from some set A to some set B;</a:t>
            </a:r>
          </a:p>
          <a:p>
            <a:pPr lvl="1" eaLnBrk="1" hangingPunct="1">
              <a:buFontTx/>
              <a:buNone/>
            </a:pPr>
            <a:r>
              <a:rPr lang="en-US" sz="2400">
                <a:latin typeface="Arial" charset="0"/>
                <a:ea typeface="MS PGothic" charset="0"/>
              </a:rPr>
              <a:t>We write,  r: A </a:t>
            </a:r>
            <a:r>
              <a:rPr lang="en-US" sz="2400">
                <a:latin typeface="Arial" charset="0"/>
                <a:ea typeface="MS PGothic" charset="0"/>
                <a:sym typeface="Symbol" charset="0"/>
              </a:rPr>
              <a:t> B, and we mean that r assigns </a:t>
            </a:r>
            <a:r>
              <a:rPr lang="en-US" sz="2400" u="sng">
                <a:latin typeface="Arial" charset="0"/>
                <a:ea typeface="MS PGothic" charset="0"/>
                <a:sym typeface="Symbol" charset="0"/>
              </a:rPr>
              <a:t>to every member of A</a:t>
            </a:r>
            <a:r>
              <a:rPr lang="en-US" sz="2400">
                <a:latin typeface="Arial" charset="0"/>
                <a:ea typeface="MS PGothic" charset="0"/>
                <a:sym typeface="Symbol" charset="0"/>
              </a:rPr>
              <a:t> a subset of B; that is, for every a  A, </a:t>
            </a:r>
            <a:br>
              <a:rPr lang="en-US" sz="2400">
                <a:latin typeface="Arial" charset="0"/>
                <a:ea typeface="MS PGothic" charset="0"/>
                <a:sym typeface="Symbol" charset="0"/>
              </a:rPr>
            </a:br>
            <a:r>
              <a:rPr lang="en-US" sz="2400">
                <a:latin typeface="Arial" charset="0"/>
                <a:ea typeface="MS PGothic" charset="0"/>
                <a:sym typeface="Symbol" charset="0"/>
              </a:rPr>
              <a:t>r(a)  B and r(a)  </a:t>
            </a:r>
            <a:r>
              <a:rPr lang="en-US" sz="2400" err="1">
                <a:solidFill>
                  <a:schemeClr val="accent4"/>
                </a:solidFill>
              </a:rPr>
              <a:t>Ø</a:t>
            </a:r>
            <a:r>
              <a:rPr lang="en-US" sz="2400">
                <a:latin typeface="Arial" charset="0"/>
                <a:ea typeface="MS PGothic" charset="0"/>
                <a:sym typeface="Symbol" charset="0"/>
              </a:rPr>
              <a:t>.</a:t>
            </a:r>
            <a:r>
              <a:rPr lang="en-US" sz="2000">
                <a:latin typeface="Arial" charset="0"/>
                <a:ea typeface="MS PGothic" charset="0"/>
                <a:sym typeface="Symbol" charset="0"/>
              </a:rPr>
              <a:t> </a:t>
            </a:r>
          </a:p>
          <a:p>
            <a:pPr lvl="1" eaLnBrk="1" hangingPunct="1">
              <a:buFontTx/>
              <a:buNone/>
            </a:pPr>
            <a:r>
              <a:rPr lang="en-US" sz="2400">
                <a:latin typeface="Arial" charset="0"/>
                <a:ea typeface="MS PGothic" charset="0"/>
                <a:sym typeface="Symbol" charset="0"/>
              </a:rPr>
              <a:t>A relation, r, can also be defined in terms of the cross product of A and B: </a:t>
            </a:r>
            <a:br>
              <a:rPr lang="en-US" sz="2400">
                <a:latin typeface="Arial" charset="0"/>
                <a:ea typeface="MS PGothic" charset="0"/>
                <a:sym typeface="Symbol" charset="0"/>
              </a:rPr>
            </a:br>
            <a:r>
              <a:rPr lang="en-US" sz="2400">
                <a:latin typeface="Arial" charset="0"/>
                <a:ea typeface="MS PGothic" charset="0"/>
                <a:sym typeface="Symbol" charset="0"/>
              </a:rPr>
              <a:t>r  A  B such that for every a  A there is at least one b  B such that (a, b)  r.</a:t>
            </a:r>
          </a:p>
          <a:p>
            <a:pPr eaLnBrk="1" hangingPunct="1">
              <a:spcBef>
                <a:spcPct val="0"/>
              </a:spcBef>
            </a:pPr>
            <a:r>
              <a:rPr lang="en-US" sz="2400">
                <a:solidFill>
                  <a:srgbClr val="FF0000"/>
                </a:solidFill>
                <a:latin typeface="Arial" charset="0"/>
                <a:ea typeface="MS PGothic" charset="0"/>
              </a:rPr>
              <a:t>We say that a relation, r, from A to B is a </a:t>
            </a:r>
            <a:r>
              <a:rPr lang="en-US" sz="2400" i="1">
                <a:solidFill>
                  <a:srgbClr val="0066FF"/>
                </a:solidFill>
                <a:latin typeface="Arial" charset="0"/>
                <a:ea typeface="MS PGothic" charset="0"/>
              </a:rPr>
              <a:t>partial relation</a:t>
            </a:r>
            <a:r>
              <a:rPr lang="en-US" sz="2400">
                <a:solidFill>
                  <a:srgbClr val="FF0000"/>
                </a:solidFill>
                <a:latin typeface="Arial" charset="0"/>
                <a:ea typeface="MS PGothic" charset="0"/>
              </a:rPr>
              <a:t> if and only if for some</a:t>
            </a:r>
            <a:r>
              <a:rPr lang="en-US" sz="2400" b="1">
                <a:solidFill>
                  <a:srgbClr val="FF0000"/>
                </a:solidFill>
                <a:latin typeface="Arial" charset="0"/>
                <a:ea typeface="MS PGothic" charset="0"/>
              </a:rPr>
              <a:t> </a:t>
            </a:r>
            <a:r>
              <a:rPr lang="en-US" sz="2400">
                <a:solidFill>
                  <a:srgbClr val="FF0000"/>
                </a:solidFill>
                <a:latin typeface="Arial" charset="0"/>
                <a:ea typeface="MS PGothic" charset="0"/>
                <a:sym typeface="Symbol" charset="0"/>
              </a:rPr>
              <a:t>a  A,  r(a) = </a:t>
            </a:r>
            <a:r>
              <a:rPr lang="en-US" sz="2400" err="1">
                <a:solidFill>
                  <a:srgbClr val="FF0000"/>
                </a:solidFill>
              </a:rPr>
              <a:t>Ø</a:t>
            </a:r>
            <a:r>
              <a:rPr lang="en-US" sz="2400" b="1">
                <a:solidFill>
                  <a:srgbClr val="FF0000"/>
                </a:solidFill>
              </a:rPr>
              <a:t> </a:t>
            </a:r>
            <a:r>
              <a:rPr lang="en-US" sz="2400">
                <a:solidFill>
                  <a:srgbClr val="FF0000"/>
                </a:solidFill>
              </a:rPr>
              <a:t>= { }</a:t>
            </a:r>
            <a:r>
              <a:rPr lang="en-US" sz="2400">
                <a:solidFill>
                  <a:srgbClr val="FF0000"/>
                </a:solidFill>
                <a:latin typeface="Arial" charset="0"/>
                <a:ea typeface="MS PGothic" charset="0"/>
                <a:sym typeface="Symbol" charset="0"/>
              </a:rPr>
              <a:t>. </a:t>
            </a:r>
            <a:r>
              <a:rPr lang="en-US" sz="2400" b="1">
                <a:solidFill>
                  <a:srgbClr val="FF0000"/>
                </a:solidFill>
                <a:latin typeface="Arial" charset="0"/>
                <a:ea typeface="MS PGothic" charset="0"/>
              </a:rPr>
              <a:t> </a:t>
            </a:r>
            <a:endParaRPr lang="en-US" sz="2000">
              <a:latin typeface="Arial" charset="0"/>
              <a:ea typeface="MS PGothic" charset="0"/>
              <a:sym typeface="Symbol" charset="0"/>
            </a:endParaRPr>
          </a:p>
        </p:txBody>
      </p:sp>
      <p:sp>
        <p:nvSpPr>
          <p:cNvPr id="3379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BF119C-6D95-EA49-BEBA-E2FD333E001C}" type="datetime1">
              <a:rPr lang="en-US" smtClean="0"/>
              <a:t>4/17/17</a:t>
            </a:fld>
            <a:endParaRPr lang="en-US"/>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4933BB-4373-194E-93E8-AE2D780FFB06}" type="slidenum">
              <a:rPr lang="en-US"/>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arbitrary reduced CFG </a:t>
            </a:r>
          </a:p>
          <a:p>
            <a:r>
              <a:rPr lang="en-US" sz="2400">
                <a:latin typeface="Arial" charset="0"/>
                <a:ea typeface="MS PGothic" charset="0"/>
                <a:sym typeface="Symbol" charset="0"/>
              </a:rPr>
              <a:t>Define </a:t>
            </a:r>
            <a:r>
              <a:rPr lang="en-US" sz="2400">
                <a:latin typeface="Arial" charset="0"/>
                <a:ea typeface="MS PGothic" charset="0"/>
              </a:rPr>
              <a:t>G’=(V∪{&lt;a&gt;|</a:t>
            </a:r>
            <a:r>
              <a:rPr lang="en-US" sz="2400" err="1">
                <a:latin typeface="Arial" charset="0"/>
                <a:ea typeface="MS PGothic" charset="0"/>
              </a:rPr>
              <a:t>a∈Σ</a:t>
            </a:r>
            <a:r>
              <a:rPr lang="en-US" sz="2400">
                <a:latin typeface="Arial" charset="0"/>
                <a:ea typeface="MS PGothic" charset="0"/>
              </a:rPr>
              <a:t>}, </a:t>
            </a:r>
            <a:r>
              <a:rPr lang="en-US" sz="2400">
                <a:latin typeface="Arial" charset="0"/>
                <a:ea typeface="MS PGothic" charset="0"/>
                <a:sym typeface="Symbol" charset="0"/>
              </a:rPr>
              <a:t>, R, S)</a:t>
            </a:r>
          </a:p>
          <a:p>
            <a:r>
              <a:rPr lang="en-US" sz="2400">
                <a:latin typeface="Arial" charset="0"/>
                <a:ea typeface="MS PGothic" charset="0"/>
                <a:sym typeface="Symbol" charset="0"/>
              </a:rPr>
              <a:t>Add the rules &lt;a&gt; → a, for all </a:t>
            </a:r>
            <a:r>
              <a:rPr lang="en-US" sz="2400" err="1">
                <a:latin typeface="Arial" charset="0"/>
                <a:ea typeface="MS PGothic" charset="0"/>
              </a:rPr>
              <a:t>a∈Σ</a:t>
            </a:r>
            <a:endParaRPr lang="en-US" sz="2400">
              <a:latin typeface="Arial" charset="0"/>
              <a:ea typeface="MS PGothic" charset="0"/>
              <a:sym typeface="Symbol" charset="0"/>
            </a:endParaRPr>
          </a:p>
          <a:p>
            <a:r>
              <a:rPr lang="en-US" sz="2400">
                <a:latin typeface="Arial" charset="0"/>
                <a:ea typeface="MS PGothic" charset="0"/>
                <a:sym typeface="Symbol" charset="0"/>
              </a:rPr>
              <a:t>For any rule, A → </a:t>
            </a:r>
            <a:r>
              <a:rPr lang="en-US" sz="2400">
                <a:latin typeface="Symbol" charset="2"/>
                <a:ea typeface="Symbol" charset="2"/>
                <a:cs typeface="Symbol" charset="2"/>
              </a:rPr>
              <a:t>a</a:t>
            </a:r>
            <a:r>
              <a:rPr lang="en-US" sz="2400">
                <a:ea typeface="Symbol" charset="2"/>
                <a:cs typeface="Symbol" charset="2"/>
              </a:rPr>
              <a:t>, |</a:t>
            </a:r>
            <a:r>
              <a:rPr lang="en-US" sz="2400">
                <a:latin typeface="Symbol" charset="2"/>
                <a:ea typeface="Symbol" charset="2"/>
                <a:cs typeface="Symbol" charset="2"/>
              </a:rPr>
              <a:t>a</a:t>
            </a:r>
            <a:r>
              <a:rPr lang="en-US" sz="2400">
                <a:ea typeface="Symbol" charset="2"/>
                <a:cs typeface="Symbol" charset="2"/>
              </a:rPr>
              <a:t>|</a:t>
            </a:r>
            <a:r>
              <a:rPr lang="en-US" sz="2400">
                <a:latin typeface="Arial" charset="0"/>
                <a:ea typeface="MS PGothic" charset="0"/>
                <a:sym typeface="Symbol" charset="0"/>
              </a:rPr>
              <a:t> &gt; 1, change each terminal symbol, a, in </a:t>
            </a:r>
            <a:r>
              <a:rPr lang="en-US" sz="2400">
                <a:latin typeface="Symbol" charset="2"/>
                <a:ea typeface="Symbol" charset="2"/>
                <a:cs typeface="Symbol" charset="2"/>
              </a:rPr>
              <a:t>a</a:t>
            </a:r>
            <a:r>
              <a:rPr lang="en-US" sz="2400">
                <a:latin typeface="Arial" charset="0"/>
                <a:ea typeface="MS PGothic" charset="0"/>
                <a:sym typeface="Symbol" charset="0"/>
              </a:rPr>
              <a:t> to the non-terminal &lt;a&gt; </a:t>
            </a:r>
          </a:p>
          <a:p>
            <a:r>
              <a:rPr lang="en-US" sz="2400"/>
              <a:t>Now, for each rule </a:t>
            </a:r>
            <a:r>
              <a:rPr lang="en-US" sz="2400">
                <a:latin typeface="Arial" charset="0"/>
                <a:ea typeface="MS PGothic" charset="0"/>
                <a:sym typeface="Symbol" charset="0"/>
              </a:rPr>
              <a:t>A → </a:t>
            </a:r>
            <a:r>
              <a:rPr lang="en-US" sz="2400" err="1">
                <a:ea typeface="Symbol" charset="2"/>
                <a:cs typeface="Symbol" charset="2"/>
              </a:rPr>
              <a:t>BC</a:t>
            </a:r>
            <a:r>
              <a:rPr lang="en-US" sz="2400" err="1">
                <a:latin typeface="Symbol" charset="2"/>
                <a:ea typeface="Symbol" charset="2"/>
                <a:cs typeface="Symbol" charset="2"/>
              </a:rPr>
              <a:t>a</a:t>
            </a:r>
            <a:r>
              <a:rPr lang="en-US" sz="2400">
                <a:ea typeface="Symbol" charset="2"/>
                <a:cs typeface="Symbol" charset="2"/>
              </a:rPr>
              <a:t>, |</a:t>
            </a:r>
            <a:r>
              <a:rPr lang="en-US" sz="2400">
                <a:latin typeface="Symbol" charset="2"/>
                <a:ea typeface="Symbol" charset="2"/>
                <a:cs typeface="Symbol" charset="2"/>
              </a:rPr>
              <a:t>a</a:t>
            </a:r>
            <a:r>
              <a:rPr lang="en-US" sz="2400">
                <a:ea typeface="Symbol" charset="2"/>
                <a:cs typeface="Symbol" charset="2"/>
              </a:rPr>
              <a:t>|</a:t>
            </a:r>
            <a:r>
              <a:rPr lang="en-US" sz="2400">
                <a:latin typeface="Arial" charset="0"/>
                <a:ea typeface="MS PGothic" charset="0"/>
                <a:sym typeface="Symbol" charset="0"/>
              </a:rPr>
              <a:t> &gt; 0, introduce the new non-terminal </a:t>
            </a:r>
            <a:r>
              <a:rPr lang="en-US" sz="2400">
                <a:ea typeface="Symbol" charset="2"/>
                <a:cs typeface="Symbol" charset="2"/>
              </a:rPr>
              <a:t>B&lt;C</a:t>
            </a:r>
            <a:r>
              <a:rPr lang="en-US" sz="2400">
                <a:latin typeface="Symbol" charset="2"/>
                <a:ea typeface="Symbol" charset="2"/>
                <a:cs typeface="Symbol" charset="2"/>
              </a:rPr>
              <a:t>a&gt;</a:t>
            </a:r>
            <a:r>
              <a:rPr lang="en-US" sz="2400">
                <a:ea typeface="Symbol" charset="2"/>
                <a:cs typeface="Symbol" charset="2"/>
              </a:rPr>
              <a:t>, and </a:t>
            </a:r>
            <a:r>
              <a:rPr lang="en-US" sz="2400">
                <a:latin typeface="Arial" charset="0"/>
                <a:ea typeface="MS PGothic" charset="0"/>
                <a:sym typeface="Symbol" charset="0"/>
              </a:rPr>
              <a:t>replace the rule rule A → </a:t>
            </a:r>
            <a:r>
              <a:rPr lang="en-US" sz="2400">
                <a:ea typeface="Symbol" charset="2"/>
                <a:cs typeface="Symbol" charset="2"/>
              </a:rPr>
              <a:t>B&lt;C</a:t>
            </a:r>
            <a:r>
              <a:rPr lang="en-US" sz="2400">
                <a:latin typeface="Symbol" charset="2"/>
                <a:ea typeface="Symbol" charset="2"/>
                <a:cs typeface="Symbol" charset="2"/>
              </a:rPr>
              <a:t>a&gt;</a:t>
            </a:r>
            <a:endParaRPr lang="en-US" sz="2400">
              <a:ea typeface="Symbol" charset="2"/>
              <a:cs typeface="Symbol" charset="2"/>
            </a:endParaRPr>
          </a:p>
          <a:p>
            <a:r>
              <a:rPr lang="en-US" sz="2400">
                <a:ea typeface="Symbol" charset="2"/>
                <a:cs typeface="Symbol" charset="2"/>
              </a:rPr>
              <a:t>Iteratively apply the above step until all rules are in CNF </a:t>
            </a:r>
            <a:endParaRPr lang="en-US" sz="2400"/>
          </a:p>
        </p:txBody>
      </p:sp>
      <p:sp>
        <p:nvSpPr>
          <p:cNvPr id="4" name="Date Placeholder 3"/>
          <p:cNvSpPr>
            <a:spLocks noGrp="1"/>
          </p:cNvSpPr>
          <p:nvPr>
            <p:ph type="dt" sz="half" idx="10"/>
          </p:nvPr>
        </p:nvSpPr>
        <p:spPr/>
        <p:txBody>
          <a:bodyPr/>
          <a:lstStyle/>
          <a:p>
            <a:fld id="{2F352995-C8EA-A541-BC1D-E67CD95A01A5}"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180</a:t>
            </a:fld>
            <a:endParaRPr lang="en-US"/>
          </a:p>
        </p:txBody>
      </p:sp>
    </p:spTree>
    <p:extLst>
      <p:ext uri="{BB962C8B-B14F-4D97-AF65-F5344CB8AC3E}">
        <p14:creationId xmlns:p14="http://schemas.microsoft.com/office/powerpoint/2010/main" val="15480796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740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a:t>L = { </a:t>
            </a:r>
            <a:r>
              <a:rPr lang="en-US" b="1" err="1"/>
              <a:t>a</a:t>
            </a:r>
            <a:r>
              <a:rPr lang="en-US" b="1" baseline="30000" err="1"/>
              <a:t>i</a:t>
            </a:r>
            <a:r>
              <a:rPr lang="en-US" b="1"/>
              <a:t> </a:t>
            </a:r>
            <a:r>
              <a:rPr lang="en-US" b="1" err="1"/>
              <a:t>b</a:t>
            </a:r>
            <a:r>
              <a:rPr lang="en-US" b="1" baseline="30000" err="1"/>
              <a:t>j</a:t>
            </a:r>
            <a:r>
              <a:rPr lang="en-US" b="1"/>
              <a:t> </a:t>
            </a:r>
            <a:r>
              <a:rPr lang="en-US" b="1" err="1"/>
              <a:t>c</a:t>
            </a:r>
            <a:r>
              <a:rPr lang="en-US" b="1" baseline="30000" err="1"/>
              <a:t>k</a:t>
            </a:r>
            <a:r>
              <a:rPr lang="en-US" b="1"/>
              <a:t> | </a:t>
            </a:r>
            <a:r>
              <a:rPr lang="en-US" b="1" err="1"/>
              <a:t>i</a:t>
            </a:r>
            <a:r>
              <a:rPr lang="en-US" b="1"/>
              <a:t>=j or j=k }</a:t>
            </a:r>
          </a:p>
          <a:p>
            <a:r>
              <a:rPr lang="en-US" b="1"/>
              <a:t>G = ({S,A,&lt;B=C&gt;,C,&lt;A=B&gt;}, {</a:t>
            </a:r>
            <a:r>
              <a:rPr lang="en-US" b="1" err="1"/>
              <a:t>a,b</a:t>
            </a:r>
            <a:r>
              <a:rPr lang="en-US" b="1"/>
              <a:t>}, R, S)</a:t>
            </a:r>
          </a:p>
          <a:p>
            <a:r>
              <a:rPr lang="en-US" b="1"/>
              <a:t>R: </a:t>
            </a:r>
          </a:p>
          <a:p>
            <a:pPr lvl="1"/>
            <a:r>
              <a:rPr lang="en-US" b="1"/>
              <a:t>S </a:t>
            </a:r>
            <a:r>
              <a:rPr lang="en-US" b="1">
                <a:sym typeface="Wingdings" charset="0"/>
              </a:rPr>
              <a:t> A | C</a:t>
            </a:r>
          </a:p>
          <a:p>
            <a:pPr lvl="1"/>
            <a:r>
              <a:rPr lang="en-US" b="1">
                <a:sym typeface="Wingdings" charset="0"/>
              </a:rPr>
              <a:t>A  a A | &lt;B=C&gt;</a:t>
            </a:r>
          </a:p>
          <a:p>
            <a:pPr lvl="1"/>
            <a:r>
              <a:rPr lang="en-US" b="1">
                <a:sym typeface="Wingdings" charset="0"/>
              </a:rPr>
              <a:t>&lt;B=C&gt;  b &lt;B=C&gt; c | </a:t>
            </a:r>
            <a:r>
              <a:rPr lang="en-US" b="1" err="1">
                <a:latin typeface="Arial" charset="0"/>
                <a:ea typeface="MS PGothic" charset="0"/>
                <a:sym typeface="Symbol" charset="0"/>
              </a:rPr>
              <a:t>λ</a:t>
            </a:r>
            <a:endParaRPr lang="en-US" b="1">
              <a:sym typeface="Wingdings" charset="0"/>
            </a:endParaRPr>
          </a:p>
          <a:p>
            <a:pPr lvl="1"/>
            <a:r>
              <a:rPr lang="en-US" b="1">
                <a:sym typeface="Wingdings" charset="0"/>
              </a:rPr>
              <a:t>C  C c | &lt;A=B&gt;</a:t>
            </a:r>
          </a:p>
          <a:p>
            <a:pPr lvl="1"/>
            <a:r>
              <a:rPr lang="en-US" b="1">
                <a:sym typeface="Wingdings" charset="0"/>
              </a:rPr>
              <a:t>&lt;A=B&gt;  a &lt;A=B&gt; b | </a:t>
            </a:r>
            <a:r>
              <a:rPr lang="en-US" b="1" err="1">
                <a:latin typeface="Arial" charset="0"/>
                <a:ea typeface="MS PGothic" charset="0"/>
                <a:sym typeface="Symbol" charset="0"/>
              </a:rPr>
              <a:t>λ</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85631C6E-260A-9A4D-BD8C-DD8BC037EA0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182</a:t>
            </a:fld>
            <a:endParaRPr lang="en-US"/>
          </a:p>
        </p:txBody>
      </p:sp>
    </p:spTree>
    <p:extLst>
      <p:ext uri="{BB962C8B-B14F-4D97-AF65-F5344CB8AC3E}">
        <p14:creationId xmlns:p14="http://schemas.microsoft.com/office/powerpoint/2010/main" val="30896975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183</a:t>
            </a:fld>
            <a:endParaRPr lang="en-US"/>
          </a:p>
        </p:txBody>
      </p:sp>
    </p:spTree>
    <p:extLst>
      <p:ext uri="{BB962C8B-B14F-4D97-AF65-F5344CB8AC3E}">
        <p14:creationId xmlns:p14="http://schemas.microsoft.com/office/powerpoint/2010/main" val="2391802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184</a:t>
            </a:fld>
            <a:endParaRPr lang="en-US"/>
          </a:p>
        </p:txBody>
      </p:sp>
    </p:spTree>
    <p:extLst>
      <p:ext uri="{BB962C8B-B14F-4D97-AF65-F5344CB8AC3E}">
        <p14:creationId xmlns:p14="http://schemas.microsoft.com/office/powerpoint/2010/main" val="19601380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185</a:t>
            </a:fld>
            <a:endParaRPr lang="en-US"/>
          </a:p>
        </p:txBody>
      </p:sp>
    </p:spTree>
    <p:extLst>
      <p:ext uri="{BB962C8B-B14F-4D97-AF65-F5344CB8AC3E}">
        <p14:creationId xmlns:p14="http://schemas.microsoft.com/office/powerpoint/2010/main" val="16408596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a:t>S’ </a:t>
            </a:r>
            <a:r>
              <a:rPr lang="en-US" sz="3300" b="1">
                <a:sym typeface="Wingdings" charset="0"/>
              </a:rPr>
              <a:t> </a:t>
            </a:r>
            <a:r>
              <a:rPr lang="en-US" sz="3300" b="1" err="1">
                <a:latin typeface="Arial" charset="0"/>
                <a:ea typeface="MS PGothic" charset="0"/>
                <a:sym typeface="Symbol" charset="0"/>
              </a:rPr>
              <a:t>λ</a:t>
            </a:r>
            <a:r>
              <a:rPr lang="en-US" sz="3300" b="1">
                <a:latin typeface="Arial" charset="0"/>
                <a:ea typeface="MS PGothic" charset="0"/>
                <a:sym typeface="Symbol" charset="0"/>
              </a:rPr>
              <a:t> | &lt;a&gt;A | a | &lt;b&gt;&lt;&lt;B=C&gt;&lt;c&gt;&gt; | &lt;b&gt;&lt;c&gt; | C&lt;c&gt; | c | &lt;a&gt;&lt;&lt;A=B&gt;&lt;b&gt;&gt; | &lt;a&gt;&lt;b&gt;</a:t>
            </a:r>
            <a:endParaRPr lang="en-US" sz="3300" b="1">
              <a:sym typeface="Wingdings" charset="0"/>
            </a:endParaRPr>
          </a:p>
          <a:p>
            <a:pPr marL="280988" indent="-280988"/>
            <a:r>
              <a:rPr lang="en-US" sz="3300" b="1">
                <a:sym typeface="Wingdings" charset="0"/>
              </a:rPr>
              <a:t>A  &lt;a&gt;A | a |&lt;</a:t>
            </a:r>
            <a:r>
              <a:rPr lang="en-US" sz="3300" b="1">
                <a:latin typeface="Arial" charset="0"/>
                <a:ea typeface="MS PGothic" charset="0"/>
                <a:sym typeface="Symbol" charset="0"/>
              </a:rPr>
              <a:t>b&gt;&lt;&lt;B=C&gt;&lt;c&gt;&gt; | &lt;b&gt;&lt;c&gt; </a:t>
            </a:r>
            <a:endParaRPr lang="en-US" sz="3300" b="1">
              <a:sym typeface="Wingdings" charset="0"/>
            </a:endParaRPr>
          </a:p>
          <a:p>
            <a:pPr marL="280988" indent="-280988"/>
            <a:r>
              <a:rPr lang="en-US" sz="3300" b="1">
                <a:sym typeface="Wingdings" charset="0"/>
              </a:rPr>
              <a:t>&lt;B=C&gt;  &lt;b&gt;&lt;&lt;B=C&gt;&lt;c&gt;&gt; | &lt;</a:t>
            </a:r>
            <a:r>
              <a:rPr lang="en-US" sz="3300" b="1">
                <a:latin typeface="Arial" charset="0"/>
                <a:ea typeface="MS PGothic" charset="0"/>
                <a:sym typeface="Symbol" charset="0"/>
              </a:rPr>
              <a:t>b&gt;&lt;c&gt;</a:t>
            </a:r>
            <a:endParaRPr lang="en-US" sz="3300" b="1">
              <a:sym typeface="Wingdings" charset="0"/>
            </a:endParaRPr>
          </a:p>
          <a:p>
            <a:pPr marL="280988" indent="-280988"/>
            <a:r>
              <a:rPr lang="en-US" sz="3300" b="1">
                <a:sym typeface="Wingdings" charset="0"/>
              </a:rPr>
              <a:t>C  </a:t>
            </a:r>
            <a:r>
              <a:rPr lang="en-US" sz="3300" b="1">
                <a:latin typeface="Arial" charset="0"/>
                <a:ea typeface="MS PGothic" charset="0"/>
                <a:sym typeface="Symbol" charset="0"/>
              </a:rPr>
              <a:t>C&lt;c&gt; | c | &lt;a&gt;&lt;&lt;A=B&gt;&lt;b&gt;&gt; | &lt;a&gt;&lt;b&gt;</a:t>
            </a:r>
          </a:p>
          <a:p>
            <a:pPr marL="280988" indent="-280988"/>
            <a:r>
              <a:rPr lang="en-US" sz="3300" b="1">
                <a:sym typeface="Wingdings" charset="0"/>
              </a:rPr>
              <a:t>&lt;A=B&gt;  &lt;a&gt; &lt;&lt;A=B&gt;&lt;b&gt;&gt; | &lt;</a:t>
            </a:r>
            <a:r>
              <a:rPr lang="en-US" sz="3300" b="1">
                <a:latin typeface="Arial" charset="0"/>
                <a:ea typeface="MS PGothic" charset="0"/>
                <a:sym typeface="Symbol" charset="0"/>
              </a:rPr>
              <a:t>a&gt;&lt;b&gt;</a:t>
            </a:r>
          </a:p>
          <a:p>
            <a:pPr marL="280988" indent="-280988"/>
            <a:r>
              <a:rPr lang="en-US" sz="3300" b="1">
                <a:latin typeface="Arial" charset="0"/>
                <a:ea typeface="MS PGothic" charset="0"/>
                <a:sym typeface="Symbol" charset="0"/>
              </a:rPr>
              <a:t>&lt;&lt;B=C&gt;&lt;c&gt;&gt; </a:t>
            </a:r>
            <a:r>
              <a:rPr lang="en-US" sz="3300" b="1">
                <a:sym typeface="Wingdings" charset="0"/>
              </a:rPr>
              <a:t> </a:t>
            </a:r>
            <a:r>
              <a:rPr lang="en-US" sz="3300" b="1">
                <a:latin typeface="Arial" charset="0"/>
                <a:ea typeface="MS PGothic" charset="0"/>
                <a:sym typeface="Symbol" charset="0"/>
              </a:rPr>
              <a:t>&lt;B=C&gt;&lt;c&gt;</a:t>
            </a:r>
          </a:p>
          <a:p>
            <a:pPr marL="280988" indent="-280988"/>
            <a:r>
              <a:rPr lang="en-US" sz="3300" b="1">
                <a:latin typeface="Arial" charset="0"/>
                <a:ea typeface="MS PGothic" charset="0"/>
                <a:sym typeface="Symbol" charset="0"/>
              </a:rPr>
              <a:t>&lt;&lt;A=B&gt;&lt;b&gt;&gt; </a:t>
            </a:r>
            <a:r>
              <a:rPr lang="en-US" sz="3300" b="1">
                <a:sym typeface="Wingdings" charset="0"/>
              </a:rPr>
              <a:t> </a:t>
            </a:r>
            <a:r>
              <a:rPr lang="en-US" sz="3300" b="1">
                <a:latin typeface="Arial" charset="0"/>
                <a:ea typeface="MS PGothic" charset="0"/>
                <a:sym typeface="Symbol" charset="0"/>
              </a:rPr>
              <a:t>&lt;A=B&gt;&lt;b&gt;</a:t>
            </a:r>
          </a:p>
          <a:p>
            <a:pPr marL="280988" indent="-280988"/>
            <a:r>
              <a:rPr lang="en-US" sz="3300" b="1">
                <a:latin typeface="Arial" charset="0"/>
                <a:ea typeface="MS PGothic" charset="0"/>
                <a:sym typeface="Symbol" charset="0"/>
              </a:rPr>
              <a:t>&lt;a&gt; </a:t>
            </a:r>
            <a:r>
              <a:rPr lang="en-US" sz="3300" b="1">
                <a:sym typeface="Wingdings" charset="0"/>
              </a:rPr>
              <a:t> a</a:t>
            </a:r>
          </a:p>
          <a:p>
            <a:pPr marL="280988" indent="-280988"/>
            <a:r>
              <a:rPr lang="en-US" sz="3300" b="1">
                <a:latin typeface="Arial" charset="0"/>
                <a:ea typeface="MS PGothic" charset="0"/>
                <a:sym typeface="Symbol" charset="0"/>
              </a:rPr>
              <a:t>&lt;b&gt; </a:t>
            </a:r>
            <a:r>
              <a:rPr lang="en-US" sz="3300" b="1">
                <a:sym typeface="Wingdings" charset="0"/>
              </a:rPr>
              <a:t> b</a:t>
            </a:r>
          </a:p>
          <a:p>
            <a:pPr marL="280988" indent="-280988"/>
            <a:r>
              <a:rPr lang="en-US" sz="3300" b="1">
                <a:latin typeface="Arial" charset="0"/>
                <a:ea typeface="MS PGothic" charset="0"/>
                <a:sym typeface="Symbol" charset="0"/>
              </a:rPr>
              <a:t>&lt;c&gt; </a:t>
            </a:r>
            <a:r>
              <a:rPr lang="en-US" sz="3300" b="1">
                <a:sym typeface="Wingdings" charset="0"/>
              </a:rPr>
              <a:t> c</a:t>
            </a:r>
          </a:p>
          <a:p>
            <a:endParaRPr lang="en-US"/>
          </a:p>
          <a:p>
            <a:endParaRPr lang="en-US"/>
          </a:p>
        </p:txBody>
      </p:sp>
      <p:sp>
        <p:nvSpPr>
          <p:cNvPr id="4" name="Date Placeholder 3"/>
          <p:cNvSpPr>
            <a:spLocks noGrp="1"/>
          </p:cNvSpPr>
          <p:nvPr>
            <p:ph type="dt" sz="half" idx="10"/>
          </p:nvPr>
        </p:nvSpPr>
        <p:spPr/>
        <p:txBody>
          <a:bodyPr/>
          <a:lstStyle/>
          <a:p>
            <a:fld id="{0E77020B-71E0-8149-BD09-7FA39447194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186</a:t>
            </a:fld>
            <a:endParaRPr lang="en-US"/>
          </a:p>
        </p:txBody>
      </p:sp>
    </p:spTree>
    <p:extLst>
      <p:ext uri="{BB962C8B-B14F-4D97-AF65-F5344CB8AC3E}">
        <p14:creationId xmlns:p14="http://schemas.microsoft.com/office/powerpoint/2010/main" val="20912314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4/17/17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6</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400" dirty="0">
                <a:latin typeface="Arial" charset="0"/>
                <a:ea typeface="MS PGothic" charset="0"/>
              </a:rPr>
              <a:t>Write a CFG for the following languages: </a:t>
            </a:r>
            <a:br>
              <a:rPr lang="en-US" sz="1400" dirty="0">
                <a:latin typeface="Arial" charset="0"/>
                <a:ea typeface="MS PGothic" charset="0"/>
              </a:rPr>
            </a:br>
            <a:r>
              <a:rPr lang="en-US" sz="1400" b="1" dirty="0" smtClean="0"/>
              <a:t>L </a:t>
            </a:r>
            <a:r>
              <a:rPr lang="en-US" sz="1400" b="1" dirty="0"/>
              <a:t>= </a:t>
            </a:r>
            <a:r>
              <a:rPr lang="en-US" sz="1400" b="1" dirty="0" smtClean="0"/>
              <a:t>{ w | w ∈ {</a:t>
            </a:r>
            <a:r>
              <a:rPr lang="en-US" sz="1400" b="1" dirty="0" err="1" smtClean="0"/>
              <a:t>a,b</a:t>
            </a:r>
            <a:r>
              <a:rPr lang="en-US" sz="1400" b="1" dirty="0" smtClean="0"/>
              <a:t>}</a:t>
            </a:r>
            <a:r>
              <a:rPr lang="en-US" sz="1400" b="1" baseline="30000" dirty="0" smtClean="0"/>
              <a:t>+</a:t>
            </a:r>
            <a:r>
              <a:rPr lang="en-US" sz="1400" b="1" dirty="0" smtClean="0"/>
              <a:t> </a:t>
            </a:r>
            <a:r>
              <a:rPr lang="en-US" sz="1400" b="1" dirty="0" err="1" smtClean="0"/>
              <a:t>w</a:t>
            </a:r>
            <a:r>
              <a:rPr lang="en-US" sz="1400" b="1" baseline="-25000" dirty="0" err="1" smtClean="0"/>
              <a:t>a</a:t>
            </a:r>
            <a:r>
              <a:rPr lang="en-US" sz="1400" b="1" dirty="0" smtClean="0"/>
              <a:t> = 2*</a:t>
            </a:r>
            <a:r>
              <a:rPr lang="en-US" sz="1400" b="1" dirty="0" err="1" smtClean="0"/>
              <a:t>w</a:t>
            </a:r>
            <a:r>
              <a:rPr lang="en-US" sz="1400" b="1" baseline="-25000" dirty="0" err="1" smtClean="0"/>
              <a:t>b</a:t>
            </a:r>
            <a:r>
              <a:rPr lang="en-US" sz="1400" b="1" dirty="0" smtClean="0"/>
              <a:t> </a:t>
            </a:r>
            <a:r>
              <a:rPr lang="en-US" sz="1400" dirty="0" smtClean="0"/>
              <a:t>where</a:t>
            </a:r>
            <a:r>
              <a:rPr lang="en-US" sz="1400" b="1" dirty="0" smtClean="0"/>
              <a:t> </a:t>
            </a:r>
            <a:r>
              <a:rPr lang="en-US" sz="1400" b="1" dirty="0" err="1"/>
              <a:t>w</a:t>
            </a:r>
            <a:r>
              <a:rPr lang="en-US" sz="1400" b="1" baseline="-25000" dirty="0" err="1"/>
              <a:t>a</a:t>
            </a:r>
            <a:r>
              <a:rPr lang="en-US" sz="1400" b="1" dirty="0"/>
              <a:t> </a:t>
            </a:r>
            <a:r>
              <a:rPr lang="en-US" sz="1400" dirty="0" smtClean="0"/>
              <a:t>is the number of </a:t>
            </a:r>
            <a:r>
              <a:rPr lang="en-US" sz="1400" b="1" dirty="0" smtClean="0"/>
              <a:t>a’s </a:t>
            </a:r>
            <a:r>
              <a:rPr lang="en-US" sz="1400" dirty="0" smtClean="0"/>
              <a:t>in</a:t>
            </a:r>
            <a:r>
              <a:rPr lang="en-US" sz="1400" b="1" dirty="0" smtClean="0"/>
              <a:t> w; </a:t>
            </a:r>
            <a:r>
              <a:rPr lang="en-US" sz="1400" b="1" dirty="0" err="1" smtClean="0"/>
              <a:t>w</a:t>
            </a:r>
            <a:r>
              <a:rPr lang="en-US" sz="1400" b="1" baseline="-25000" dirty="0" err="1" smtClean="0"/>
              <a:t>b</a:t>
            </a:r>
            <a:r>
              <a:rPr lang="en-US" sz="1400" b="1" dirty="0" smtClean="0"/>
              <a:t> </a:t>
            </a:r>
            <a:r>
              <a:rPr lang="en-US" sz="1400" dirty="0" smtClean="0"/>
              <a:t>is the number of </a:t>
            </a:r>
            <a:r>
              <a:rPr lang="en-US" sz="1400" b="1" dirty="0" smtClean="0"/>
              <a:t>b’s }</a:t>
            </a:r>
            <a:r>
              <a:rPr lang="en-US" sz="1400" dirty="0" smtClean="0"/>
              <a:t>. </a:t>
            </a:r>
            <a:endParaRPr lang="en-US" sz="1400" dirty="0">
              <a:latin typeface="Arial" charset="0"/>
              <a:ea typeface="MS PGothic" charset="0"/>
            </a:endParaRPr>
          </a:p>
          <a:p>
            <a:pPr>
              <a:buFont typeface="+mj-lt"/>
              <a:buAutoNum type="arabicPeriod"/>
            </a:pPr>
            <a:r>
              <a:rPr lang="en-US" sz="1400" dirty="0">
                <a:latin typeface="Arial" charset="0"/>
                <a:ea typeface="MS PGothic" charset="0"/>
              </a:rPr>
              <a:t>Convert the following grammar to a CNF equivalent grammar. Show all steps.</a:t>
            </a:r>
            <a:br>
              <a:rPr lang="en-US" sz="1400" dirty="0">
                <a:latin typeface="Arial" charset="0"/>
                <a:ea typeface="MS PGothic" charset="0"/>
              </a:rPr>
            </a:br>
            <a:r>
              <a:rPr lang="en-US" sz="1400" b="1" dirty="0"/>
              <a:t>G = ({</a:t>
            </a:r>
            <a:r>
              <a:rPr lang="en-US" sz="1400" b="1" dirty="0" smtClean="0"/>
              <a:t>S,A,B,C,D}, </a:t>
            </a:r>
            <a:r>
              <a:rPr lang="en-US" sz="1400" b="1" dirty="0"/>
              <a:t>{</a:t>
            </a:r>
            <a:r>
              <a:rPr lang="en-US" sz="1400" b="1" dirty="0" err="1"/>
              <a:t>a,b,c</a:t>
            </a:r>
            <a:r>
              <a:rPr lang="en-US" sz="1400" b="1" dirty="0"/>
              <a:t>}, </a:t>
            </a:r>
            <a:r>
              <a:rPr lang="en-US" sz="1400" b="1" dirty="0" smtClean="0"/>
              <a:t>R, S) </a:t>
            </a:r>
            <a:r>
              <a:rPr lang="en-US" sz="1400" dirty="0"/>
              <a:t>where</a:t>
            </a:r>
            <a:r>
              <a:rPr lang="en-US" sz="1400" b="1" dirty="0"/>
              <a:t> </a:t>
            </a:r>
            <a:r>
              <a:rPr lang="en-US" sz="1400" b="1" dirty="0" smtClean="0"/>
              <a:t>R </a:t>
            </a:r>
            <a:r>
              <a:rPr lang="en-US" sz="1400" dirty="0"/>
              <a:t>is</a:t>
            </a:r>
          </a:p>
          <a:p>
            <a:pPr marL="400050" lvl="1" indent="0">
              <a:buNone/>
            </a:pPr>
            <a:r>
              <a:rPr lang="en-US" sz="1400" b="1" dirty="0"/>
              <a:t>S </a:t>
            </a:r>
            <a:r>
              <a:rPr lang="en-US" sz="1400" b="1" dirty="0">
                <a:sym typeface="Symbol" charset="2"/>
              </a:rPr>
              <a:t></a:t>
            </a:r>
            <a:r>
              <a:rPr lang="en-US" sz="1400" b="1" dirty="0"/>
              <a:t>   A | B</a:t>
            </a:r>
            <a:endParaRPr lang="en-US" sz="1400" dirty="0"/>
          </a:p>
          <a:p>
            <a:pPr marL="400050" lvl="1" indent="0">
              <a:buNone/>
            </a:pPr>
            <a:r>
              <a:rPr lang="en-US" sz="1400" b="1" dirty="0"/>
              <a:t>A </a:t>
            </a:r>
            <a:r>
              <a:rPr lang="en-US" sz="1400" b="1" dirty="0">
                <a:sym typeface="Symbol" charset="2"/>
              </a:rPr>
              <a:t></a:t>
            </a:r>
            <a:r>
              <a:rPr lang="en-US" sz="1400" b="1" dirty="0"/>
              <a:t>   </a:t>
            </a:r>
            <a:r>
              <a:rPr lang="en-US" sz="1400" b="1" dirty="0" err="1"/>
              <a:t>aA</a:t>
            </a:r>
            <a:r>
              <a:rPr lang="en-US" sz="1400" b="1" dirty="0"/>
              <a:t> | C</a:t>
            </a:r>
            <a:r>
              <a:rPr lang="en-US" sz="1400" b="1" dirty="0" smtClean="0"/>
              <a:t>c</a:t>
            </a:r>
            <a:endParaRPr lang="en-US" sz="1400" dirty="0"/>
          </a:p>
          <a:p>
            <a:pPr marL="400050" lvl="1" indent="0">
              <a:buNone/>
            </a:pPr>
            <a:r>
              <a:rPr lang="en-US" sz="1400" b="1" dirty="0"/>
              <a:t>C</a:t>
            </a:r>
            <a:r>
              <a:rPr lang="en-US" sz="1400" b="1" dirty="0" smtClean="0"/>
              <a:t> </a:t>
            </a:r>
            <a:r>
              <a:rPr lang="en-US" sz="1400" b="1" dirty="0">
                <a:sym typeface="Symbol" charset="2"/>
              </a:rPr>
              <a:t></a:t>
            </a:r>
            <a:r>
              <a:rPr lang="en-US" sz="1400" b="1" dirty="0"/>
              <a:t>  </a:t>
            </a:r>
            <a:r>
              <a:rPr lang="en-US" sz="1400" b="1" dirty="0" err="1" smtClean="0"/>
              <a:t>bCc</a:t>
            </a:r>
            <a:r>
              <a:rPr lang="en-US" sz="1400" b="1" dirty="0" smtClean="0"/>
              <a:t> </a:t>
            </a:r>
            <a:r>
              <a:rPr lang="en-US" sz="1400" b="1" dirty="0"/>
              <a:t>| C</a:t>
            </a:r>
            <a:r>
              <a:rPr lang="en-US" sz="1400" b="1" dirty="0" smtClean="0"/>
              <a:t>c </a:t>
            </a:r>
            <a:r>
              <a:rPr lang="en-US" sz="1400" b="1" dirty="0"/>
              <a:t>| </a:t>
            </a:r>
            <a:r>
              <a:rPr lang="en-US" sz="1400" b="1" dirty="0">
                <a:sym typeface="Symbol" charset="2"/>
              </a:rPr>
              <a:t></a:t>
            </a:r>
            <a:endParaRPr lang="en-US" sz="1400" dirty="0"/>
          </a:p>
          <a:p>
            <a:pPr marL="400050" lvl="1" indent="0">
              <a:buNone/>
            </a:pPr>
            <a:r>
              <a:rPr lang="en-US" sz="1400" b="1" dirty="0"/>
              <a:t>B </a:t>
            </a:r>
            <a:r>
              <a:rPr lang="en-US" sz="1400" b="1" dirty="0">
                <a:sym typeface="Symbol" charset="2"/>
              </a:rPr>
              <a:t></a:t>
            </a:r>
            <a:r>
              <a:rPr lang="en-US" sz="1400" b="1" dirty="0"/>
              <a:t>   </a:t>
            </a:r>
            <a:r>
              <a:rPr lang="en-US" sz="1400" b="1" dirty="0" err="1"/>
              <a:t>aBc</a:t>
            </a:r>
            <a:r>
              <a:rPr lang="en-US" sz="1400" b="1" dirty="0"/>
              <a:t> | </a:t>
            </a:r>
            <a:r>
              <a:rPr lang="en-US" sz="1400" b="1" dirty="0" err="1"/>
              <a:t>Bc</a:t>
            </a:r>
            <a:r>
              <a:rPr lang="en-US" sz="1400" b="1" dirty="0"/>
              <a:t> | D</a:t>
            </a:r>
            <a:r>
              <a:rPr lang="en-US" sz="1400" b="1" dirty="0" smtClean="0"/>
              <a:t>c</a:t>
            </a:r>
            <a:endParaRPr lang="en-US" sz="1400" dirty="0"/>
          </a:p>
          <a:p>
            <a:pPr marL="400050" lvl="1" indent="0">
              <a:buNone/>
            </a:pPr>
            <a:r>
              <a:rPr lang="en-US" sz="1400" b="1" dirty="0" smtClean="0"/>
              <a:t>D </a:t>
            </a:r>
            <a:r>
              <a:rPr lang="en-US" sz="1400" b="1" dirty="0">
                <a:sym typeface="Symbol" charset="2"/>
              </a:rPr>
              <a:t></a:t>
            </a:r>
            <a:r>
              <a:rPr lang="en-US" sz="1400" b="1" dirty="0"/>
              <a:t>   </a:t>
            </a:r>
            <a:r>
              <a:rPr lang="en-US" sz="1400" b="1" dirty="0" err="1" smtClean="0"/>
              <a:t>bD</a:t>
            </a:r>
            <a:r>
              <a:rPr lang="en-US" sz="1400" b="1" dirty="0" smtClean="0"/>
              <a:t> | </a:t>
            </a:r>
            <a:r>
              <a:rPr lang="en-US" sz="1400" b="1" dirty="0" err="1" smtClean="0"/>
              <a:t>aD</a:t>
            </a:r>
            <a:endParaRPr lang="en-US" sz="1400" dirty="0"/>
          </a:p>
          <a:p>
            <a:pPr marL="349250" indent="-349250">
              <a:buFont typeface="+mj-lt"/>
              <a:buAutoNum type="arabicPeriod" startAt="3"/>
            </a:pPr>
            <a:r>
              <a:rPr lang="en-US" sz="1400" dirty="0" smtClean="0">
                <a:latin typeface="Arial" charset="0"/>
                <a:ea typeface="MS PGothic" charset="0"/>
              </a:rPr>
              <a:t>Present </a:t>
            </a:r>
            <a:r>
              <a:rPr lang="en-US" sz="1400" dirty="0">
                <a:latin typeface="Arial" charset="0"/>
                <a:ea typeface="MS PGothic" charset="0"/>
              </a:rPr>
              <a:t>the CKY recognition matrix for the string  </a:t>
            </a:r>
            <a:r>
              <a:rPr lang="en-US" sz="1400" b="1" dirty="0" err="1" smtClean="0">
                <a:latin typeface="Arial" charset="0"/>
                <a:ea typeface="MS PGothic" charset="0"/>
              </a:rPr>
              <a:t>abaabab</a:t>
            </a:r>
            <a:r>
              <a:rPr lang="en-US" sz="1400" dirty="0" smtClean="0">
                <a:latin typeface="Arial" charset="0"/>
                <a:ea typeface="MS PGothic" charset="0"/>
              </a:rPr>
              <a:t>  </a:t>
            </a:r>
            <a:r>
              <a:rPr lang="en-US" sz="1400" dirty="0">
                <a:latin typeface="Arial" charset="0"/>
                <a:ea typeface="MS PGothic" charset="0"/>
              </a:rPr>
              <a:t>assuming the Chomsky Normal Form grammar, </a:t>
            </a:r>
            <a:r>
              <a:rPr lang="en-US" sz="1400" b="1" dirty="0">
                <a:latin typeface="Arial" charset="0"/>
                <a:ea typeface="MS PGothic" charset="0"/>
              </a:rPr>
              <a:t>G = ({S,A,B,C,D }, {</a:t>
            </a:r>
            <a:r>
              <a:rPr lang="en-US" sz="1400" b="1" dirty="0" err="1">
                <a:latin typeface="Arial" charset="0"/>
                <a:ea typeface="MS PGothic" charset="0"/>
              </a:rPr>
              <a:t>a,b</a:t>
            </a:r>
            <a:r>
              <a:rPr lang="en-US" sz="1400" b="1" dirty="0">
                <a:latin typeface="Arial" charset="0"/>
                <a:ea typeface="MS PGothic" charset="0"/>
              </a:rPr>
              <a:t>}, </a:t>
            </a:r>
            <a:r>
              <a:rPr lang="en-US" sz="1400" b="1" dirty="0" smtClean="0">
                <a:latin typeface="Arial" charset="0"/>
                <a:ea typeface="MS PGothic" charset="0"/>
              </a:rPr>
              <a:t>R, S)</a:t>
            </a:r>
            <a:r>
              <a:rPr lang="en-US" sz="1400" dirty="0" smtClean="0">
                <a:latin typeface="Arial" charset="0"/>
                <a:ea typeface="MS PGothic" charset="0"/>
              </a:rPr>
              <a:t>, </a:t>
            </a:r>
            <a:r>
              <a:rPr lang="en-US" sz="1400" dirty="0">
                <a:latin typeface="Arial" charset="0"/>
                <a:ea typeface="MS PGothic" charset="0"/>
              </a:rPr>
              <a:t>specified by the rules </a:t>
            </a:r>
            <a:r>
              <a:rPr lang="en-US" sz="1400" b="1" dirty="0" smtClean="0">
                <a:latin typeface="Arial" charset="0"/>
                <a:ea typeface="MS PGothic" charset="0"/>
              </a:rPr>
              <a:t>R</a:t>
            </a:r>
            <a:r>
              <a:rPr lang="en-US" sz="1400" dirty="0" smtClean="0">
                <a:latin typeface="Arial" charset="0"/>
                <a:ea typeface="MS PGothic" charset="0"/>
              </a:rPr>
              <a:t>:</a:t>
            </a:r>
            <a:endParaRPr lang="en-US" sz="1600" dirty="0">
              <a:latin typeface="Arial" charset="0"/>
              <a:ea typeface="MS PGothic" charset="0"/>
            </a:endParaRPr>
          </a:p>
          <a:p>
            <a:pPr marL="400050" lvl="1" indent="0">
              <a:buNone/>
            </a:pPr>
            <a:r>
              <a:rPr lang="en-US" sz="1400" b="1" dirty="0"/>
              <a:t>S  </a:t>
            </a:r>
            <a:r>
              <a:rPr lang="en-US" sz="1400" b="1" dirty="0">
                <a:sym typeface="Symbol" charset="2"/>
              </a:rPr>
              <a:t></a:t>
            </a:r>
            <a:r>
              <a:rPr lang="en-US" sz="1400" b="1" dirty="0"/>
              <a:t>	AB  |  BA</a:t>
            </a:r>
            <a:endParaRPr lang="en-US" sz="1400" dirty="0"/>
          </a:p>
          <a:p>
            <a:pPr marL="400050" lvl="1" indent="0">
              <a:buNone/>
            </a:pPr>
            <a:r>
              <a:rPr lang="en-US" sz="1400" b="1" dirty="0"/>
              <a:t>A  </a:t>
            </a:r>
            <a:r>
              <a:rPr lang="en-US" sz="1400" b="1" dirty="0">
                <a:sym typeface="Symbol" charset="2"/>
              </a:rPr>
              <a:t></a:t>
            </a:r>
            <a:r>
              <a:rPr lang="en-US" sz="1400" b="1" dirty="0"/>
              <a:t>	</a:t>
            </a:r>
            <a:r>
              <a:rPr lang="en-US" sz="1400" b="1" dirty="0" smtClean="0"/>
              <a:t>SC  </a:t>
            </a:r>
            <a:r>
              <a:rPr lang="en-US" sz="1400" b="1" dirty="0"/>
              <a:t>|  CD | a</a:t>
            </a:r>
            <a:endParaRPr lang="en-US" sz="1400" dirty="0"/>
          </a:p>
          <a:p>
            <a:pPr marL="400050" lvl="1" indent="0">
              <a:buNone/>
            </a:pPr>
            <a:r>
              <a:rPr lang="en-US" sz="1400" b="1" dirty="0"/>
              <a:t>B  </a:t>
            </a:r>
            <a:r>
              <a:rPr lang="en-US" sz="1400" b="1" dirty="0">
                <a:sym typeface="Symbol" charset="2"/>
              </a:rPr>
              <a:t></a:t>
            </a:r>
            <a:r>
              <a:rPr lang="en-US" sz="1400" b="1" dirty="0"/>
              <a:t> 	</a:t>
            </a:r>
            <a:r>
              <a:rPr lang="en-US" sz="1400" b="1" dirty="0" smtClean="0"/>
              <a:t>SD  </a:t>
            </a:r>
            <a:r>
              <a:rPr lang="en-US" sz="1400" b="1" dirty="0"/>
              <a:t>|  DC | b</a:t>
            </a:r>
            <a:endParaRPr lang="en-US" sz="1400" dirty="0"/>
          </a:p>
          <a:p>
            <a:pPr marL="400050" lvl="1" indent="0">
              <a:buNone/>
            </a:pPr>
            <a:r>
              <a:rPr lang="en-US" sz="1400" b="1" dirty="0"/>
              <a:t>C  </a:t>
            </a:r>
            <a:r>
              <a:rPr lang="en-US" sz="1400" b="1" dirty="0">
                <a:sym typeface="Symbol" charset="2"/>
              </a:rPr>
              <a:t></a:t>
            </a:r>
            <a:r>
              <a:rPr lang="en-US" sz="1400" b="1" dirty="0"/>
              <a:t> 	a</a:t>
            </a:r>
            <a:endParaRPr lang="en-US" sz="1400" dirty="0"/>
          </a:p>
          <a:p>
            <a:pPr marL="400050" lvl="1" indent="0">
              <a:buNone/>
            </a:pPr>
            <a:r>
              <a:rPr lang="en-US" sz="1400" b="1" dirty="0"/>
              <a:t>D  </a:t>
            </a:r>
            <a:r>
              <a:rPr lang="en-US" sz="1400" b="1" dirty="0">
                <a:sym typeface="Symbol" charset="2"/>
              </a:rPr>
              <a:t></a:t>
            </a:r>
            <a:r>
              <a:rPr lang="en-US" sz="1400" b="1" dirty="0"/>
              <a:t>	</a:t>
            </a:r>
            <a:r>
              <a:rPr lang="en-US" sz="1400" b="1" dirty="0" smtClean="0"/>
              <a:t>b</a:t>
            </a:r>
          </a:p>
          <a:p>
            <a:pPr marL="400050" lvl="1" indent="0">
              <a:buNone/>
            </a:pPr>
            <a:r>
              <a:rPr lang="en-US" sz="1400" b="1" dirty="0" smtClean="0"/>
              <a:t>Is </a:t>
            </a:r>
            <a:r>
              <a:rPr lang="en-US" sz="1400" b="1" dirty="0" err="1" smtClean="0"/>
              <a:t>abaabab</a:t>
            </a:r>
            <a:r>
              <a:rPr lang="en-US" sz="1400" b="1" dirty="0" smtClean="0"/>
              <a:t> in L(G)?</a:t>
            </a:r>
            <a:endParaRPr lang="en-US" sz="1400" dirty="0"/>
          </a:p>
          <a:p>
            <a:pPr marL="346075" indent="-346075" eaLnBrk="1" hangingPunct="1">
              <a:lnSpc>
                <a:spcPct val="90000"/>
              </a:lnSpc>
              <a:spcBef>
                <a:spcPct val="0"/>
              </a:spcBef>
              <a:buNone/>
            </a:pPr>
            <a:r>
              <a:rPr lang="en-US" sz="1800" b="1" dirty="0" smtClean="0">
                <a:solidFill>
                  <a:srgbClr val="CC3300"/>
                </a:solidFill>
                <a:latin typeface="Arial" charset="0"/>
                <a:ea typeface="MS PGothic" charset="0"/>
              </a:rPr>
              <a:t>Due</a:t>
            </a:r>
            <a:r>
              <a:rPr lang="en-US" sz="1800" b="1" dirty="0">
                <a:solidFill>
                  <a:srgbClr val="CC3300"/>
                </a:solidFill>
                <a:latin typeface="Arial" charset="0"/>
                <a:ea typeface="MS PGothic" charset="0"/>
              </a:rPr>
              <a:t>: Thursday 3/2, 10:30AM (</a:t>
            </a:r>
            <a:r>
              <a:rPr lang="en-US" sz="1800" b="1" dirty="0">
                <a:solidFill>
                  <a:srgbClr val="CC3300"/>
                </a:solidFill>
                <a:ea typeface="MS PGothic" charset="0"/>
                <a:sym typeface="Symbol" charset="0"/>
              </a:rPr>
              <a:t>use </a:t>
            </a:r>
            <a:r>
              <a:rPr lang="en-US" sz="1800" b="1" dirty="0" err="1">
                <a:solidFill>
                  <a:srgbClr val="CC3300"/>
                </a:solidFill>
                <a:ea typeface="MS PGothic" charset="0"/>
                <a:sym typeface="Symbol" charset="0"/>
              </a:rPr>
              <a:t>Webcourses</a:t>
            </a:r>
            <a:r>
              <a:rPr lang="en-US" sz="1800" b="1" dirty="0">
                <a:solidFill>
                  <a:srgbClr val="CC3300"/>
                </a:solidFill>
                <a:ea typeface="MS PGothic" charset="0"/>
                <a:sym typeface="Symbol" charset="0"/>
              </a:rPr>
              <a:t> to turn in)</a:t>
            </a:r>
            <a:endParaRPr lang="en-US" sz="18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187</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187</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2122381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4/17/17</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4/17/17</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Relations</a:t>
            </a:r>
          </a:p>
        </p:txBody>
      </p:sp>
      <p:sp>
        <p:nvSpPr>
          <p:cNvPr id="3" name="Content Placeholder 2"/>
          <p:cNvSpPr>
            <a:spLocks noGrp="1"/>
          </p:cNvSpPr>
          <p:nvPr>
            <p:ph idx="1"/>
          </p:nvPr>
        </p:nvSpPr>
        <p:spPr/>
        <p:txBody>
          <a:bodyPr/>
          <a:lstStyle/>
          <a:p>
            <a:r>
              <a:rPr lang="en-US" sz="2400"/>
              <a:t>A </a:t>
            </a:r>
            <a:r>
              <a:rPr lang="en-US" sz="2400" i="1"/>
              <a:t>predicate</a:t>
            </a:r>
            <a:r>
              <a:rPr lang="en-US" sz="2400"/>
              <a:t> or </a:t>
            </a:r>
            <a:r>
              <a:rPr lang="en-US" sz="2400" i="1"/>
              <a:t>property</a:t>
            </a:r>
            <a:r>
              <a:rPr lang="en-US" sz="2400"/>
              <a:t> is a function with range {TRUE, FALSE}</a:t>
            </a:r>
          </a:p>
          <a:p>
            <a:r>
              <a:rPr lang="en-US" sz="2400"/>
              <a:t>A property with a domain of </a:t>
            </a:r>
            <a:r>
              <a:rPr lang="en-US" sz="2400" i="1"/>
              <a:t>n</a:t>
            </a:r>
            <a:r>
              <a:rPr lang="en-US" sz="2400"/>
              <a:t>-tuples </a:t>
            </a:r>
            <a:r>
              <a:rPr lang="en-US" sz="2400" i="1"/>
              <a:t>A</a:t>
            </a:r>
            <a:r>
              <a:rPr lang="en-US" sz="2400" i="1" baseline="30000"/>
              <a:t>n</a:t>
            </a:r>
            <a:r>
              <a:rPr lang="en-US" sz="2400"/>
              <a:t> is an </a:t>
            </a:r>
            <a:r>
              <a:rPr lang="en-US" sz="2400" i="1"/>
              <a:t>n</a:t>
            </a:r>
            <a:r>
              <a:rPr lang="en-US" sz="2400"/>
              <a:t>-</a:t>
            </a:r>
            <a:r>
              <a:rPr lang="en-US" sz="2400" err="1"/>
              <a:t>ary</a:t>
            </a:r>
            <a:r>
              <a:rPr lang="en-US" sz="2400"/>
              <a:t> relation</a:t>
            </a:r>
          </a:p>
          <a:p>
            <a:r>
              <a:rPr lang="en-US" sz="2400"/>
              <a:t>Binary relations are common, and like binary functions, we use infix notations for them</a:t>
            </a:r>
          </a:p>
          <a:p>
            <a:r>
              <a:rPr lang="en-US" sz="2400"/>
              <a:t>Let </a:t>
            </a:r>
            <a:r>
              <a:rPr lang="en-US" sz="2400" i="1"/>
              <a:t>R</a:t>
            </a:r>
            <a:r>
              <a:rPr lang="en-US" sz="2400"/>
              <a:t> be a binary relation on </a:t>
            </a:r>
            <a:r>
              <a:rPr lang="en-US" sz="2400" i="1"/>
              <a:t>A</a:t>
            </a:r>
            <a:r>
              <a:rPr lang="en-US" sz="2400" baseline="30000"/>
              <a:t>2</a:t>
            </a:r>
            <a:r>
              <a:rPr lang="en-US" sz="2400"/>
              <a:t>.  </a:t>
            </a:r>
            <a:r>
              <a:rPr lang="en-US" sz="2400" i="1"/>
              <a:t>R</a:t>
            </a:r>
            <a:r>
              <a:rPr lang="en-US" sz="2400"/>
              <a:t> is:</a:t>
            </a:r>
          </a:p>
          <a:p>
            <a:pPr lvl="1"/>
            <a:r>
              <a:rPr lang="en-US" sz="2000" i="1"/>
              <a:t>Reflexive</a:t>
            </a:r>
            <a:r>
              <a:rPr lang="en-US" sz="2000"/>
              <a:t> if </a:t>
            </a:r>
            <a:r>
              <a:rPr lang="en-US" sz="2000">
                <a:sym typeface="Symbol" panose="05050102010706020507" pitchFamily="18" charset="2"/>
              </a:rPr>
              <a:t> </a:t>
            </a:r>
            <a:r>
              <a:rPr lang="en-US" sz="2000" i="1">
                <a:sym typeface="Symbol" panose="05050102010706020507" pitchFamily="18" charset="2"/>
              </a:rPr>
              <a:t>x</a:t>
            </a:r>
            <a:r>
              <a:rPr lang="en-US" sz="2000">
                <a:sym typeface="Symbol" panose="05050102010706020507" pitchFamily="18" charset="2"/>
              </a:rPr>
              <a:t>  </a:t>
            </a:r>
            <a:r>
              <a:rPr lang="en-US" sz="2000" i="1">
                <a:sym typeface="Symbol" panose="05050102010706020507" pitchFamily="18" charset="2"/>
              </a:rPr>
              <a:t>a</a:t>
            </a:r>
            <a:r>
              <a:rPr lang="en-US" sz="2000">
                <a:sym typeface="Symbol" panose="05050102010706020507" pitchFamily="18" charset="2"/>
              </a:rPr>
              <a:t>,</a:t>
            </a:r>
            <a:r>
              <a:rPr lang="en-US" sz="2000"/>
              <a:t> </a:t>
            </a:r>
            <a:r>
              <a:rPr lang="en-US" sz="2000" i="1"/>
              <a:t>x</a:t>
            </a:r>
            <a:r>
              <a:rPr lang="en-US" sz="2000"/>
              <a:t> </a:t>
            </a:r>
            <a:r>
              <a:rPr lang="en-US" sz="2000" i="1"/>
              <a:t>R</a:t>
            </a:r>
            <a:r>
              <a:rPr lang="en-US" sz="2000"/>
              <a:t> </a:t>
            </a:r>
            <a:r>
              <a:rPr lang="en-US" sz="2000" i="1"/>
              <a:t>x </a:t>
            </a:r>
            <a:endParaRPr lang="en-US" sz="2000"/>
          </a:p>
          <a:p>
            <a:pPr lvl="1"/>
            <a:r>
              <a:rPr lang="en-US" sz="2000" i="1"/>
              <a:t>Symmetric</a:t>
            </a:r>
            <a:r>
              <a:rPr lang="en-US" sz="2000"/>
              <a:t> if </a:t>
            </a:r>
            <a:r>
              <a:rPr lang="en-US" sz="2000" i="1"/>
              <a:t>x R y</a:t>
            </a:r>
            <a:r>
              <a:rPr lang="en-US" sz="2000"/>
              <a:t> </a:t>
            </a:r>
            <a:r>
              <a:rPr lang="en-US" sz="2000">
                <a:sym typeface="Symbol" panose="05050102010706020507" pitchFamily="18" charset="2"/>
              </a:rPr>
              <a:t> </a:t>
            </a:r>
            <a:r>
              <a:rPr lang="en-US" sz="2000" i="1">
                <a:sym typeface="Symbol" panose="05050102010706020507" pitchFamily="18" charset="2"/>
              </a:rPr>
              <a:t>y R x</a:t>
            </a:r>
            <a:endParaRPr lang="en-US" sz="2000">
              <a:sym typeface="Symbol" panose="05050102010706020507" pitchFamily="18" charset="2"/>
            </a:endParaRPr>
          </a:p>
          <a:p>
            <a:pPr lvl="1"/>
            <a:r>
              <a:rPr lang="en-US" sz="2000" i="1"/>
              <a:t>Transitive </a:t>
            </a:r>
            <a:r>
              <a:rPr lang="en-US" sz="2000"/>
              <a:t>if ( </a:t>
            </a:r>
            <a:r>
              <a:rPr lang="en-US" sz="2000" i="1"/>
              <a:t>x R y</a:t>
            </a:r>
            <a:r>
              <a:rPr lang="en-US" sz="2000"/>
              <a:t>,</a:t>
            </a:r>
            <a:r>
              <a:rPr lang="en-US" sz="2000" i="1"/>
              <a:t> y R z</a:t>
            </a:r>
            <a:r>
              <a:rPr lang="en-US" sz="2000"/>
              <a:t> ) </a:t>
            </a:r>
            <a:r>
              <a:rPr lang="en-US" sz="2000">
                <a:sym typeface="Symbol" panose="05050102010706020507" pitchFamily="18" charset="2"/>
              </a:rPr>
              <a:t> </a:t>
            </a:r>
            <a:r>
              <a:rPr lang="en-US" sz="2000" i="1">
                <a:sym typeface="Symbol" panose="05050102010706020507" pitchFamily="18" charset="2"/>
              </a:rPr>
              <a:t>x R z</a:t>
            </a:r>
            <a:endParaRPr lang="en-US" sz="2000">
              <a:sym typeface="Symbol" panose="05050102010706020507" pitchFamily="18" charset="2"/>
            </a:endParaRPr>
          </a:p>
          <a:p>
            <a:pPr lvl="1"/>
            <a:r>
              <a:rPr lang="en-US" sz="2000">
                <a:sym typeface="Symbol" panose="05050102010706020507" pitchFamily="18" charset="2"/>
              </a:rPr>
              <a:t>An </a:t>
            </a:r>
            <a:r>
              <a:rPr lang="en-US" sz="2000" i="1">
                <a:sym typeface="Symbol" panose="05050102010706020507" pitchFamily="18" charset="2"/>
              </a:rPr>
              <a:t>equivalence</a:t>
            </a:r>
            <a:r>
              <a:rPr lang="en-US" sz="2000">
                <a:sym typeface="Symbol" panose="05050102010706020507" pitchFamily="18" charset="2"/>
              </a:rPr>
              <a:t> relation if it is reflexive, symmetric and transitive</a:t>
            </a:r>
          </a:p>
          <a:p>
            <a:endParaRPr lang="en-US"/>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a:t>
            </a:fld>
            <a:endParaRPr lang="en-US"/>
          </a:p>
        </p:txBody>
      </p:sp>
    </p:spTree>
    <p:extLst>
      <p:ext uri="{BB962C8B-B14F-4D97-AF65-F5344CB8AC3E}">
        <p14:creationId xmlns:p14="http://schemas.microsoft.com/office/powerpoint/2010/main" val="135185192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input string be a sequence of </a:t>
            </a:r>
            <a:r>
              <a:rPr lang="en-US" sz="1600" i="1">
                <a:latin typeface="Arial" charset="0"/>
                <a:ea typeface="MS PGothic" charset="0"/>
              </a:rPr>
              <a:t>n</a:t>
            </a:r>
            <a:r>
              <a:rPr lang="en-US" sz="1600">
                <a:latin typeface="Arial" charset="0"/>
                <a:ea typeface="MS PGothic" charset="0"/>
              </a:rPr>
              <a:t> letters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grammar contain </a:t>
            </a:r>
            <a:r>
              <a:rPr lang="en-US" sz="1600" i="1">
                <a:latin typeface="Arial" charset="0"/>
                <a:ea typeface="MS PGothic" charset="0"/>
              </a:rPr>
              <a:t>r</a:t>
            </a:r>
            <a:r>
              <a:rPr lang="en-US" sz="1600">
                <a:latin typeface="Arial" charset="0"/>
                <a:ea typeface="MS PGothic" charset="0"/>
              </a:rPr>
              <a:t> terminal and nonterminal symbols </a:t>
            </a:r>
            <a:r>
              <a:rPr lang="en-US" sz="1600" i="1">
                <a:latin typeface="Arial" charset="0"/>
                <a:ea typeface="MS PGothic" charset="0"/>
              </a:rPr>
              <a:t>R</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R</a:t>
            </a:r>
            <a:r>
              <a:rPr lang="en-US" sz="1600" i="1" baseline="-25000">
                <a:latin typeface="Arial" charset="0"/>
                <a:ea typeface="MS PGothic" charset="0"/>
              </a:rPr>
              <a:t>r</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R</a:t>
            </a:r>
            <a:r>
              <a:rPr lang="en-US" sz="1600" baseline="-25000">
                <a:latin typeface="Arial" charset="0"/>
                <a:ea typeface="MS PGothic" charset="0"/>
              </a:rPr>
              <a:t>1</a:t>
            </a:r>
            <a:r>
              <a:rPr lang="en-US" sz="160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P[n,n,r]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For each i = 1 to n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unit production R</a:t>
            </a:r>
            <a:r>
              <a:rPr lang="en-US" sz="1600" baseline="-25000">
                <a:latin typeface="Arial" charset="0"/>
                <a:ea typeface="MS PGothic" charset="0"/>
              </a:rPr>
              <a:t>j</a:t>
            </a:r>
            <a:r>
              <a:rPr lang="en-US" sz="1600">
                <a:latin typeface="Arial" charset="0"/>
                <a:ea typeface="MS PGothic" charset="0"/>
              </a:rPr>
              <a:t> → a</a:t>
            </a:r>
            <a:r>
              <a:rPr lang="en-US" sz="1600" baseline="-25000">
                <a:latin typeface="Arial" charset="0"/>
                <a:ea typeface="MS PGothic" charset="0"/>
              </a:rPr>
              <a:t>i</a:t>
            </a:r>
            <a:r>
              <a:rPr lang="en-US" sz="160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i = 2 to n</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production R</a:t>
            </a:r>
            <a:r>
              <a:rPr lang="en-US" sz="1600" baseline="-25000">
                <a:latin typeface="Arial" charset="0"/>
                <a:ea typeface="MS PGothic" charset="0"/>
              </a:rPr>
              <a:t>A</a:t>
            </a:r>
            <a:r>
              <a:rPr lang="en-US" sz="1600">
                <a:latin typeface="Arial" charset="0"/>
                <a:ea typeface="MS PGothic" charset="0"/>
              </a:rPr>
              <a:t> -&gt; R</a:t>
            </a:r>
            <a:r>
              <a:rPr lang="en-US" sz="1600" baseline="-25000">
                <a:latin typeface="Arial" charset="0"/>
                <a:ea typeface="MS PGothic" charset="0"/>
              </a:rPr>
              <a:t>B</a:t>
            </a:r>
            <a:r>
              <a:rPr lang="en-US" sz="1600">
                <a:latin typeface="Arial" charset="0"/>
                <a:ea typeface="MS PGothic" charset="0"/>
              </a:rPr>
              <a:t> R</a:t>
            </a:r>
            <a:r>
              <a:rPr lang="en-US" sz="1600" baseline="-25000">
                <a:latin typeface="Arial" charset="0"/>
                <a:ea typeface="MS PGothic" charset="0"/>
              </a:rPr>
              <a:t>C</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If P[j,k,B] and P[j+k,i-k,C] then set P[j,i,A]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If P[1,n,1] is true then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 </a:t>
            </a:r>
            <a:r>
              <a:rPr lang="en-US" sz="160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else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4/17/17</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a:latin typeface="Arial" charset="0"/>
                <a:ea typeface="MS PGothic" charset="0"/>
              </a:rPr>
              <a:t>	</a:t>
            </a:r>
            <a:r>
              <a:rPr lang="en-US" sz="1600">
                <a:latin typeface="Arial" charset="0"/>
                <a:ea typeface="MS PGothic" charset="0"/>
              </a:rPr>
              <a:t>Present the </a:t>
            </a:r>
            <a:r>
              <a:rPr lang="en-US" sz="1600" b="1">
                <a:latin typeface="Arial" charset="0"/>
                <a:ea typeface="MS PGothic" charset="0"/>
              </a:rPr>
              <a:t>CKY</a:t>
            </a:r>
            <a:r>
              <a:rPr lang="en-US" sz="1600">
                <a:latin typeface="Arial" charset="0"/>
                <a:ea typeface="MS PGothic" charset="0"/>
              </a:rPr>
              <a:t> recognition matrix for the string  </a:t>
            </a:r>
            <a:r>
              <a:rPr lang="en-US" sz="1600" b="1" err="1">
                <a:latin typeface="Arial" charset="0"/>
                <a:ea typeface="MS PGothic" charset="0"/>
              </a:rPr>
              <a:t>abba</a:t>
            </a:r>
            <a:r>
              <a:rPr lang="en-US" sz="1600" b="1">
                <a:latin typeface="Arial" charset="0"/>
                <a:ea typeface="MS PGothic" charset="0"/>
              </a:rPr>
              <a:t>  </a:t>
            </a:r>
            <a:r>
              <a:rPr lang="en-US" sz="1600">
                <a:latin typeface="Arial" charset="0"/>
                <a:ea typeface="MS PGothic" charset="0"/>
              </a:rPr>
              <a:t>assuming the Chomsky Normal Form grammar, </a:t>
            </a:r>
            <a:r>
              <a:rPr lang="en-US" sz="1600" b="1">
                <a:latin typeface="Arial" charset="0"/>
                <a:ea typeface="MS PGothic" charset="0"/>
              </a:rPr>
              <a:t>G = ({S,A,B,C,D,E}, {</a:t>
            </a:r>
            <a:r>
              <a:rPr lang="en-US" sz="1600" b="1" err="1">
                <a:latin typeface="Arial" charset="0"/>
                <a:ea typeface="MS PGothic" charset="0"/>
              </a:rPr>
              <a:t>a,b</a:t>
            </a:r>
            <a:r>
              <a:rPr lang="en-US" sz="1600" b="1">
                <a:latin typeface="Arial" charset="0"/>
                <a:ea typeface="MS PGothic" charset="0"/>
              </a:rPr>
              <a:t>}, R, S)</a:t>
            </a:r>
            <a:r>
              <a:rPr lang="en-US" sz="1600">
                <a:latin typeface="Arial" charset="0"/>
                <a:ea typeface="MS PGothic" charset="0"/>
              </a:rPr>
              <a:t>, specified by the rules </a:t>
            </a:r>
            <a:r>
              <a:rPr lang="en-US" sz="1600" b="1">
                <a:latin typeface="Arial" charset="0"/>
                <a:ea typeface="MS PGothic" charset="0"/>
              </a:rPr>
              <a:t>R</a:t>
            </a:r>
            <a:r>
              <a:rPr lang="en-US" sz="1600">
                <a:latin typeface="Arial" charset="0"/>
                <a:ea typeface="MS PGothic" charset="0"/>
              </a:rPr>
              <a:t>:</a:t>
            </a:r>
          </a:p>
          <a:p>
            <a:pPr>
              <a:buFontTx/>
              <a:buNone/>
            </a:pPr>
            <a:r>
              <a:rPr lang="en-US" sz="1600" b="1">
                <a:latin typeface="Arial" charset="0"/>
                <a:ea typeface="MS PGothic" charset="0"/>
              </a:rPr>
              <a:t>S  </a:t>
            </a:r>
            <a:r>
              <a:rPr lang="en-US" sz="1600" b="1">
                <a:latin typeface="Arial" charset="0"/>
                <a:ea typeface="MS PGothic" charset="0"/>
                <a:sym typeface="Symbol" charset="0"/>
              </a:rPr>
              <a:t>	</a:t>
            </a:r>
            <a:r>
              <a:rPr lang="en-US" sz="1600" b="1">
                <a:latin typeface="Arial" charset="0"/>
                <a:ea typeface="MS PGothic" charset="0"/>
              </a:rPr>
              <a:t>AB  |  BA</a:t>
            </a:r>
            <a:endParaRPr lang="en-US" sz="1600">
              <a:latin typeface="Arial" charset="0"/>
              <a:ea typeface="MS PGothic" charset="0"/>
            </a:endParaRPr>
          </a:p>
          <a:p>
            <a:pPr>
              <a:buFontTx/>
              <a:buNone/>
            </a:pPr>
            <a:r>
              <a:rPr lang="en-US" sz="1600" b="1">
                <a:latin typeface="Arial" charset="0"/>
                <a:ea typeface="MS PGothic" charset="0"/>
              </a:rPr>
              <a:t>A  </a:t>
            </a:r>
            <a:r>
              <a:rPr lang="en-US" sz="1600" b="1">
                <a:latin typeface="Arial" charset="0"/>
                <a:ea typeface="MS PGothic" charset="0"/>
                <a:sym typeface="Symbol" charset="0"/>
              </a:rPr>
              <a:t></a:t>
            </a:r>
            <a:r>
              <a:rPr lang="en-US" sz="1600" b="1">
                <a:latin typeface="Arial" charset="0"/>
                <a:ea typeface="MS PGothic" charset="0"/>
              </a:rPr>
              <a:t>	CD  |  a</a:t>
            </a:r>
            <a:endParaRPr lang="en-US" sz="1600">
              <a:latin typeface="Arial" charset="0"/>
              <a:ea typeface="MS PGothic" charset="0"/>
            </a:endParaRPr>
          </a:p>
          <a:p>
            <a:pPr>
              <a:buFontTx/>
              <a:buNone/>
            </a:pPr>
            <a:r>
              <a:rPr lang="en-US" sz="1600" b="1">
                <a:latin typeface="Arial" charset="0"/>
                <a:ea typeface="MS PGothic" charset="0"/>
              </a:rPr>
              <a:t>B  </a:t>
            </a:r>
            <a:r>
              <a:rPr lang="en-US" sz="1600" b="1">
                <a:latin typeface="Arial" charset="0"/>
                <a:ea typeface="MS PGothic" charset="0"/>
                <a:sym typeface="Symbol" charset="0"/>
              </a:rPr>
              <a:t></a:t>
            </a:r>
            <a:r>
              <a:rPr lang="en-US" sz="1600" b="1">
                <a:latin typeface="Arial" charset="0"/>
                <a:ea typeface="MS PGothic" charset="0"/>
              </a:rPr>
              <a:t> 	CE  |  b </a:t>
            </a:r>
            <a:endParaRPr lang="en-US" sz="1600">
              <a:latin typeface="Arial" charset="0"/>
              <a:ea typeface="MS PGothic" charset="0"/>
            </a:endParaRPr>
          </a:p>
          <a:p>
            <a:pPr>
              <a:buFontTx/>
              <a:buNone/>
            </a:pPr>
            <a:r>
              <a:rPr lang="en-US" sz="1600" b="1">
                <a:latin typeface="Arial" charset="0"/>
                <a:ea typeface="MS PGothic" charset="0"/>
              </a:rPr>
              <a:t>C  </a:t>
            </a:r>
            <a:r>
              <a:rPr lang="en-US" sz="1600" b="1">
                <a:latin typeface="Arial" charset="0"/>
                <a:ea typeface="MS PGothic" charset="0"/>
                <a:sym typeface="Symbol" charset="0"/>
              </a:rPr>
              <a:t></a:t>
            </a:r>
            <a:r>
              <a:rPr lang="en-US" sz="1600" b="1">
                <a:latin typeface="Arial" charset="0"/>
                <a:ea typeface="MS PGothic" charset="0"/>
              </a:rPr>
              <a:t> 	a      |  b</a:t>
            </a:r>
            <a:endParaRPr lang="en-US" sz="1600">
              <a:latin typeface="Arial" charset="0"/>
              <a:ea typeface="MS PGothic" charset="0"/>
            </a:endParaRPr>
          </a:p>
          <a:p>
            <a:pPr>
              <a:buFontTx/>
              <a:buNone/>
            </a:pPr>
            <a:r>
              <a:rPr lang="en-US" sz="1600" b="1">
                <a:latin typeface="Arial" charset="0"/>
                <a:ea typeface="MS PGothic" charset="0"/>
              </a:rPr>
              <a:t>D  </a:t>
            </a:r>
            <a:r>
              <a:rPr lang="en-US" sz="1600" b="1">
                <a:latin typeface="Arial" charset="0"/>
                <a:ea typeface="MS PGothic" charset="0"/>
                <a:sym typeface="Symbol" charset="0"/>
              </a:rPr>
              <a:t></a:t>
            </a:r>
            <a:r>
              <a:rPr lang="en-US" sz="1600" b="1">
                <a:latin typeface="Arial" charset="0"/>
                <a:ea typeface="MS PGothic" charset="0"/>
              </a:rPr>
              <a:t>	AC</a:t>
            </a:r>
            <a:endParaRPr lang="en-US" sz="1600">
              <a:latin typeface="Arial" charset="0"/>
              <a:ea typeface="MS PGothic" charset="0"/>
            </a:endParaRPr>
          </a:p>
          <a:p>
            <a:pPr>
              <a:buFontTx/>
              <a:buNone/>
            </a:pPr>
            <a:r>
              <a:rPr lang="en-US" sz="1600" b="1">
                <a:latin typeface="Arial" charset="0"/>
                <a:ea typeface="MS PGothic" charset="0"/>
              </a:rPr>
              <a:t>E  </a:t>
            </a:r>
            <a:r>
              <a:rPr lang="en-US" sz="1600" b="1">
                <a:latin typeface="Arial" charset="0"/>
                <a:ea typeface="MS PGothic" charset="0"/>
                <a:sym typeface="Symbol" charset="0"/>
              </a:rPr>
              <a:t></a:t>
            </a:r>
            <a:r>
              <a:rPr lang="en-US" sz="1600" b="1">
                <a:latin typeface="Arial" charset="0"/>
                <a:ea typeface="MS PGothic" charset="0"/>
              </a:rPr>
              <a:t> 	BC </a:t>
            </a:r>
            <a:endParaRPr lang="en-US" sz="1200">
              <a:latin typeface="Arial" charset="0"/>
              <a:ea typeface="MS PGothic" charset="0"/>
            </a:endParaRPr>
          </a:p>
          <a:p>
            <a:pPr>
              <a:buFontTx/>
              <a:buNone/>
            </a:pPr>
            <a:r>
              <a:rPr lang="en-US" sz="1200" b="1">
                <a:latin typeface="Arial" charset="0"/>
                <a:ea typeface="MS PGothic" charset="0"/>
              </a:rPr>
              <a:t> </a:t>
            </a:r>
          </a:p>
          <a:p>
            <a:pPr>
              <a:buFontTx/>
              <a:buNone/>
            </a:pPr>
            <a:endParaRPr lang="en-US" sz="1200">
              <a:latin typeface="Arial" charset="0"/>
              <a:ea typeface="MS PGothic" charset="0"/>
            </a:endParaRPr>
          </a:p>
          <a:p>
            <a:pPr>
              <a:buFontTx/>
              <a:buNone/>
            </a:pPr>
            <a:r>
              <a:rPr lang="en-US" sz="900" b="1">
                <a:latin typeface="Arial" charset="0"/>
                <a:ea typeface="MS PGothic" charset="0"/>
              </a:rPr>
              <a:t> </a:t>
            </a:r>
            <a:endParaRPr lang="en-US" sz="900">
              <a:latin typeface="Arial" charset="0"/>
              <a:ea typeface="MS PGothic" charset="0"/>
            </a:endParaRPr>
          </a:p>
          <a:p>
            <a:pPr>
              <a:buFontTx/>
              <a:buNone/>
            </a:pPr>
            <a:endParaRPr lang="en-US" sz="90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4/17/17</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191</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4/17/17</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192</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 xmlns:a16="http://schemas.microsoft.com/office/drawing/2014/main" val="20000"/>
                    </a:ext>
                  </a:extLst>
                </a:gridCol>
                <a:gridCol w="746125">
                  <a:extLst>
                    <a:ext uri="{9D8B030D-6E8A-4147-A177-3AD203B41FA5}">
                      <a16:colId xmlns="" xmlns:a16="http://schemas.microsoft.com/office/drawing/2014/main" val="20001"/>
                    </a:ext>
                  </a:extLst>
                </a:gridCol>
                <a:gridCol w="747713">
                  <a:extLst>
                    <a:ext uri="{9D8B030D-6E8A-4147-A177-3AD203B41FA5}">
                      <a16:colId xmlns="" xmlns:a16="http://schemas.microsoft.com/office/drawing/2014/main" val="20002"/>
                    </a:ext>
                  </a:extLst>
                </a:gridCol>
                <a:gridCol w="747712">
                  <a:extLst>
                    <a:ext uri="{9D8B030D-6E8A-4147-A177-3AD203B41FA5}">
                      <a16:colId xmlns="" xmlns:a16="http://schemas.microsoft.com/office/drawing/2014/main" val="20003"/>
                    </a:ext>
                  </a:extLst>
                </a:gridCol>
                <a:gridCol w="747713">
                  <a:extLst>
                    <a:ext uri="{9D8B030D-6E8A-4147-A177-3AD203B41FA5}">
                      <a16:colId xmlns="" xmlns:a16="http://schemas.microsoft.com/office/drawing/2014/main" val="20004"/>
                    </a:ext>
                  </a:extLst>
                </a:gridCol>
                <a:gridCol w="747712">
                  <a:extLst>
                    <a:ext uri="{9D8B030D-6E8A-4147-A177-3AD203B41FA5}">
                      <a16:colId xmlns="" xmlns:a16="http://schemas.microsoft.com/office/drawing/2014/main" val="20005"/>
                    </a:ext>
                  </a:extLst>
                </a:gridCol>
                <a:gridCol w="747713">
                  <a:extLst>
                    <a:ext uri="{9D8B030D-6E8A-4147-A177-3AD203B41FA5}">
                      <a16:colId xmlns="" xmlns:a16="http://schemas.microsoft.com/office/drawing/2014/main" val="20006"/>
                    </a:ext>
                  </a:extLst>
                </a:gridCol>
                <a:gridCol w="747712">
                  <a:extLst>
                    <a:ext uri="{9D8B030D-6E8A-4147-A177-3AD203B41FA5}">
                      <a16:colId xmlns="" xmlns:a16="http://schemas.microsoft.com/office/drawing/2014/main"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 xmlns:a16="http://schemas.microsoft.com/office/drawing/2014/main"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 xmlns:a16="http://schemas.microsoft.com/office/drawing/2014/main"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 hole principle” tells us that whenever we visit |V| +1 or more nodes, we must </a:t>
            </a:r>
            <a:r>
              <a:rPr lang="en-US" sz="1800" dirty="0" smtClean="0">
                <a:latin typeface="Arial" charset="0"/>
                <a:ea typeface="MS PGothic" charset="0"/>
              </a:rPr>
              <a:t>use at </a:t>
            </a:r>
            <a:r>
              <a:rPr lang="en-US" sz="1800" dirty="0">
                <a:latin typeface="Arial" charset="0"/>
                <a:ea typeface="MS PGothic" charset="0"/>
              </a:rPr>
              <a:t>least one </a:t>
            </a:r>
            <a:r>
              <a:rPr lang="en-US" sz="1800" smtClean="0">
                <a:latin typeface="Arial" charset="0"/>
                <a:ea typeface="MS PGothic" charset="0"/>
              </a:rPr>
              <a:t>variable label more </a:t>
            </a:r>
            <a:r>
              <a:rPr lang="en-US" sz="1800" dirty="0">
                <a:latin typeface="Arial" charset="0"/>
                <a:ea typeface="MS PGothic" charset="0"/>
              </a:rPr>
              <a:t>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4/17/17</a:t>
            </a:fld>
            <a:endParaRPr lang="en-US"/>
          </a:p>
        </p:txBody>
      </p:sp>
      <p:sp>
        <p:nvSpPr>
          <p:cNvPr id="6" name="Footer Placeholder 5"/>
          <p:cNvSpPr>
            <a:spLocks noGrp="1"/>
          </p:cNvSpPr>
          <p:nvPr>
            <p:ph type="ftr" sz="quarter" idx="11"/>
          </p:nvPr>
        </p:nvSpPr>
        <p:spPr/>
        <p:txBody>
          <a:bodyPr/>
          <a:lstStyle/>
          <a:p>
            <a:r>
              <a:rPr lang="de-DE"/>
              <a:t>COT 4210 © UCF</a:t>
            </a:r>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193</a:t>
            </a:fld>
            <a:endParaRPr lang="en-US"/>
          </a:p>
        </p:txBody>
      </p:sp>
    </p:spTree>
    <p:extLst>
      <p:ext uri="{BB962C8B-B14F-4D97-AF65-F5344CB8AC3E}">
        <p14:creationId xmlns:p14="http://schemas.microsoft.com/office/powerpoint/2010/main" val="3208054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a:latin typeface="Arial" charset="0"/>
                <a:ea typeface="MS PGothic" charset="0"/>
                <a:sym typeface="Symbol" charset="0"/>
              </a:rPr>
              <a:t>Let L be a CFL then there exists an N&gt;0 such that, if z </a:t>
            </a:r>
            <a:r>
              <a:rPr lang="en-US" sz="2800">
                <a:latin typeface="Arial" charset="0"/>
                <a:ea typeface="MS PGothic" charset="0"/>
              </a:rPr>
              <a:t> </a:t>
            </a:r>
            <a:r>
              <a:rPr lang="en-US" sz="2800">
                <a:latin typeface="Arial" charset="0"/>
                <a:ea typeface="MS PGothic" charset="0"/>
                <a:sym typeface="Symbol" charset="0"/>
              </a:rPr>
              <a:t>L and |z| ≥ N, then z can be written in the form </a:t>
            </a:r>
            <a:r>
              <a:rPr lang="en-US" sz="2800" err="1">
                <a:latin typeface="Arial" charset="0"/>
                <a:ea typeface="MS PGothic" charset="0"/>
                <a:sym typeface="Symbol" charset="0"/>
              </a:rPr>
              <a:t>uvwxy</a:t>
            </a:r>
            <a:r>
              <a:rPr lang="en-US" sz="2800">
                <a:latin typeface="Arial" charset="0"/>
                <a:ea typeface="MS PGothic" charset="0"/>
                <a:sym typeface="Symbol" charset="0"/>
              </a:rPr>
              <a:t>, where |</a:t>
            </a:r>
            <a:r>
              <a:rPr lang="en-US" sz="2800" err="1">
                <a:latin typeface="Arial" charset="0"/>
                <a:ea typeface="MS PGothic" charset="0"/>
                <a:sym typeface="Symbol" charset="0"/>
              </a:rPr>
              <a:t>vwy</a:t>
            </a:r>
            <a:r>
              <a:rPr lang="en-US" sz="2800">
                <a:latin typeface="Arial" charset="0"/>
                <a:ea typeface="MS PGothic" charset="0"/>
                <a:sym typeface="Symbol" charset="0"/>
              </a:rPr>
              <a:t>| ≤ N, |</a:t>
            </a:r>
            <a:r>
              <a:rPr lang="en-US" sz="2800" err="1">
                <a:latin typeface="Arial" charset="0"/>
                <a:ea typeface="MS PGothic" charset="0"/>
                <a:sym typeface="Symbol" charset="0"/>
              </a:rPr>
              <a:t>vx</a:t>
            </a:r>
            <a:r>
              <a:rPr lang="en-US" sz="2800">
                <a:latin typeface="Arial" charset="0"/>
                <a:ea typeface="MS PGothic" charset="0"/>
                <a:sym typeface="Symbol" charset="0"/>
              </a:rPr>
              <a:t>|&gt;0, and for all i≥0, </a:t>
            </a:r>
            <a:r>
              <a:rPr lang="en-US" sz="2800" err="1">
                <a:latin typeface="Arial" charset="0"/>
                <a:ea typeface="MS PGothic" charset="0"/>
                <a:sym typeface="Symbol" charset="0"/>
              </a:rPr>
              <a:t>uv</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wx</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y</a:t>
            </a:r>
            <a:r>
              <a:rPr lang="en-US" sz="2800">
                <a:latin typeface="Arial" charset="0"/>
                <a:ea typeface="MS PGothic" charset="0"/>
                <a:sym typeface="Symbol" charset="0"/>
              </a:rPr>
              <a:t>  L.</a:t>
            </a:r>
          </a:p>
          <a:p>
            <a:r>
              <a:rPr lang="en-US" sz="280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4/17/17</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194</a:t>
            </a:fld>
            <a:endParaRPr lang="en-US"/>
          </a:p>
        </p:txBody>
      </p:sp>
    </p:spTree>
    <p:extLst>
      <p:ext uri="{BB962C8B-B14F-4D97-AF65-F5344CB8AC3E}">
        <p14:creationId xmlns:p14="http://schemas.microsoft.com/office/powerpoint/2010/main" val="15940004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dirty="0">
                <a:latin typeface="Arial" charset="0"/>
                <a:ea typeface="MS PGothic" charset="0"/>
                <a:sym typeface="Symbol" charset="0"/>
              </a:rPr>
              <a:t>If L is a CFL then it is generated by some CNF grammar, </a:t>
            </a:r>
            <a:r>
              <a:rPr lang="en-US" sz="2000" dirty="0">
                <a:latin typeface="Arial" charset="0"/>
                <a:ea typeface="MS PGothic" charset="0"/>
              </a:rPr>
              <a:t>G = (V, </a:t>
            </a:r>
            <a:r>
              <a:rPr lang="en-US" sz="2000" dirty="0" err="1">
                <a:latin typeface="Arial" charset="0"/>
                <a:ea typeface="MS PGothic" charset="0"/>
              </a:rPr>
              <a:t>Σ</a:t>
            </a:r>
            <a:r>
              <a:rPr lang="en-US" sz="2000" dirty="0">
                <a:latin typeface="Arial" charset="0"/>
                <a:ea typeface="MS PGothic" charset="0"/>
              </a:rPr>
              <a:t>, R, S). </a:t>
            </a:r>
            <a:r>
              <a:rPr lang="en-US" sz="2000" dirty="0">
                <a:latin typeface="Arial" charset="0"/>
                <a:ea typeface="MS PGothic" charset="0"/>
                <a:sym typeface="Symbol" charset="0"/>
              </a:rPr>
              <a:t>Let |V| = k. For any string z, such that |z| ≥ N = 2</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the derivation tree for z based on G must have a branch with at least k+1 nodes labelled with variables from G. </a:t>
            </a:r>
          </a:p>
          <a:p>
            <a:r>
              <a:rPr lang="en-US" sz="2000" dirty="0">
                <a:latin typeface="Arial" charset="0"/>
                <a:ea typeface="MS PGothic" charset="0"/>
                <a:sym typeface="Symbol" charset="0"/>
              </a:rPr>
              <a:t>By the Pigeon Hole Principle at least two of these labels must be the same. Let the first repeated variable be T and consider the </a:t>
            </a:r>
            <a:r>
              <a:rPr lang="en-US" sz="2000" dirty="0" smtClean="0">
                <a:latin typeface="Arial" charset="0"/>
                <a:ea typeface="MS PGothic" charset="0"/>
                <a:sym typeface="Symbol" charset="0"/>
              </a:rPr>
              <a:t>last two </a:t>
            </a:r>
            <a:r>
              <a:rPr lang="en-US" sz="2000" dirty="0">
                <a:latin typeface="Arial" charset="0"/>
                <a:ea typeface="MS PGothic" charset="0"/>
                <a:sym typeface="Symbol" charset="0"/>
              </a:rPr>
              <a:t>instances of T on this path.</a:t>
            </a:r>
          </a:p>
          <a:p>
            <a:r>
              <a:rPr lang="en-US" sz="2000" dirty="0">
                <a:latin typeface="Arial" charset="0"/>
                <a:ea typeface="MS PGothic" charset="0"/>
                <a:sym typeface="Symbol" charset="0"/>
              </a:rPr>
              <a:t>Let z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where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uvTxy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a:t>
            </a:r>
          </a:p>
          <a:p>
            <a:r>
              <a:rPr lang="en-US" sz="2000" dirty="0">
                <a:latin typeface="Arial" charset="0"/>
                <a:ea typeface="MS PGothic" charset="0"/>
                <a:sym typeface="Symbol" charset="0"/>
              </a:rPr>
              <a:t>Clearly, then, we know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and T ⇒* w</a:t>
            </a:r>
          </a:p>
          <a:p>
            <a:r>
              <a:rPr lang="en-US" sz="2000" dirty="0">
                <a:latin typeface="Arial" charset="0"/>
                <a:ea typeface="MS PGothic" charset="0"/>
                <a:sym typeface="Symbol" charset="0"/>
              </a:rPr>
              <a:t>But then, we can start with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repeat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zero or more times; and then apply T ⇒* w.</a:t>
            </a:r>
          </a:p>
          <a:p>
            <a:r>
              <a:rPr lang="en-US" sz="2000" dirty="0">
                <a:latin typeface="Arial" charset="0"/>
                <a:ea typeface="MS PGothic" charset="0"/>
                <a:sym typeface="Symbol" charset="0"/>
              </a:rPr>
              <a:t>But then, S ⇒*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for all i≥0, and thus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 L,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4/17/17</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195</a:t>
            </a:fld>
            <a:endParaRPr lang="en-US"/>
          </a:p>
        </p:txBody>
      </p:sp>
    </p:spTree>
    <p:extLst>
      <p:ext uri="{BB962C8B-B14F-4D97-AF65-F5344CB8AC3E}">
        <p14:creationId xmlns:p14="http://schemas.microsoft.com/office/powerpoint/2010/main" val="9770896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4/17/17</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196</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2044" name="משוואה" r:id="rId3" imgW="317160" imgH="152280" progId="Equation.3">
                  <p:embed/>
                </p:oleObj>
              </mc:Choice>
              <mc:Fallback>
                <p:oleObj name="משוואה" r:id="rId3" imgW="31716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2045" name="משוואה" r:id="rId5" imgW="304560" imgH="152280" progId="Equation.3">
                  <p:embed/>
                </p:oleObj>
              </mc:Choice>
              <mc:Fallback>
                <p:oleObj name="משוואה" r:id="rId5" imgW="30456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14304681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r>
              <a:rPr lang="en-US" sz="1600" dirty="0">
                <a:latin typeface="Arial" charset="0"/>
                <a:ea typeface="MS PGothic" charset="0"/>
                <a:sym typeface="Symbol" charset="0"/>
              </a:rPr>
              <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dirty="0" err="1">
                <a:latin typeface="Arial" charset="0"/>
                <a:ea typeface="MS PGothic" charset="0"/>
                <a:sym typeface="Symbol" charset="0"/>
              </a:rPr>
              <a:t>vwx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4/17/17</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197</a:t>
            </a:fld>
            <a:endParaRPr lang="en-US"/>
          </a:p>
        </p:txBody>
      </p:sp>
    </p:spTree>
    <p:extLst>
      <p:ext uri="{BB962C8B-B14F-4D97-AF65-F5344CB8AC3E}">
        <p14:creationId xmlns:p14="http://schemas.microsoft.com/office/powerpoint/2010/main" val="1389208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198</a:t>
            </a:fld>
            <a:endParaRPr lang="en-US"/>
          </a:p>
        </p:txBody>
      </p:sp>
    </p:spTree>
    <p:extLst>
      <p:ext uri="{BB962C8B-B14F-4D97-AF65-F5344CB8AC3E}">
        <p14:creationId xmlns:p14="http://schemas.microsoft.com/office/powerpoint/2010/main" val="11080404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0054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D74F8-9FF3-F043-84AB-5BD340BD9B06}" type="datetime1">
              <a:rPr lang="en-US" smtClean="0"/>
              <a:t>4/17/17</a:t>
            </a:fld>
            <a:endParaRPr lang="en-US" dirty="0"/>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dirty="0"/>
          </a:p>
        </p:txBody>
      </p:sp>
      <p:sp>
        <p:nvSpPr>
          <p:cNvPr id="3077" name="Rectangle 2"/>
          <p:cNvSpPr>
            <a:spLocks noGrp="1" noChangeArrowheads="1"/>
          </p:cNvSpPr>
          <p:nvPr>
            <p:ph type="title" idx="4294967295"/>
          </p:nvPr>
        </p:nvSpPr>
        <p:spPr/>
        <p:txBody>
          <a:bodyPr/>
          <a:lstStyle/>
          <a:p>
            <a:pPr eaLnBrk="1" hangingPunct="1"/>
            <a:r>
              <a:rPr lang="en-US" dirty="0">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400" b="1" dirty="0">
                <a:latin typeface="Arial" charset="0"/>
                <a:ea typeface="MS PGothic" charset="0"/>
              </a:rPr>
              <a:t>Instructor</a:t>
            </a:r>
            <a:r>
              <a:rPr lang="en-US" sz="2400" dirty="0">
                <a:latin typeface="Arial" charset="0"/>
                <a:ea typeface="MS PGothic" charset="0"/>
              </a:rPr>
              <a:t>: Charles Hughes; </a:t>
            </a:r>
            <a:br>
              <a:rPr lang="en-US" sz="2400" dirty="0">
                <a:latin typeface="Arial" charset="0"/>
                <a:ea typeface="MS PGothic" charset="0"/>
              </a:rPr>
            </a:br>
            <a:r>
              <a:rPr lang="en-US" sz="2400" dirty="0">
                <a:latin typeface="Arial" charset="0"/>
                <a:ea typeface="MS PGothic" charset="0"/>
              </a:rPr>
              <a:t>Harris Engineering 247C; 823-2762 </a:t>
            </a:r>
            <a:br>
              <a:rPr lang="en-US" sz="2400" dirty="0">
                <a:latin typeface="Arial" charset="0"/>
                <a:ea typeface="MS PGothic" charset="0"/>
              </a:rPr>
            </a:br>
            <a:r>
              <a:rPr lang="en-US" sz="2400" dirty="0">
                <a:latin typeface="Arial" charset="0"/>
                <a:ea typeface="MS PGothic" charset="0"/>
              </a:rPr>
              <a:t>(phone is not a good way to get me); </a:t>
            </a:r>
            <a:br>
              <a:rPr lang="en-US" sz="2400" dirty="0">
                <a:latin typeface="Arial" charset="0"/>
                <a:ea typeface="MS PGothic" charset="0"/>
              </a:rPr>
            </a:br>
            <a:r>
              <a:rPr lang="en-US" sz="2000" dirty="0">
                <a:latin typeface="Arial" charset="0"/>
                <a:ea typeface="MS PGothic" charset="0"/>
                <a:hlinkClick r:id="rId3"/>
              </a:rPr>
              <a:t>charles.e.hughes@knights.ucf.edu</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(e-mail is a good way to get me)</a:t>
            </a:r>
            <a:br>
              <a:rPr lang="en-US" sz="2000" dirty="0">
                <a:latin typeface="Arial" charset="0"/>
                <a:ea typeface="MS PGothic" charset="0"/>
              </a:rPr>
            </a:br>
            <a:r>
              <a:rPr lang="en-US" sz="2000" dirty="0">
                <a:latin typeface="Arial" charset="0"/>
                <a:ea typeface="MS PGothic" charset="0"/>
              </a:rPr>
              <a:t>Please use Subject: COT4210 </a:t>
            </a:r>
          </a:p>
          <a:p>
            <a:pPr eaLnBrk="1" hangingPunct="1">
              <a:lnSpc>
                <a:spcPct val="80000"/>
              </a:lnSpc>
            </a:pPr>
            <a:r>
              <a:rPr lang="en-US" sz="2400" b="1" dirty="0">
                <a:latin typeface="Arial" charset="0"/>
                <a:ea typeface="MS PGothic" charset="0"/>
              </a:rPr>
              <a:t>Web Page</a:t>
            </a:r>
            <a:r>
              <a:rPr lang="en-US" sz="2400" dirty="0">
                <a:latin typeface="Arial" charset="0"/>
                <a:ea typeface="MS PGothic" charset="0"/>
              </a:rPr>
              <a:t>: </a:t>
            </a:r>
            <a:r>
              <a:rPr lang="en-US" sz="2000" dirty="0">
                <a:latin typeface="Arial" charset="0"/>
                <a:ea typeface="MS PGothic" charset="0"/>
                <a:hlinkClick r:id="rId4"/>
              </a:rPr>
              <a:t>http://www.cs.ucf.edu/courses/cot4210/Spring2017  </a:t>
            </a:r>
            <a:endParaRPr lang="en-US" sz="2000" dirty="0">
              <a:latin typeface="Arial" charset="0"/>
              <a:ea typeface="MS PGothic" charset="0"/>
            </a:endParaRPr>
          </a:p>
          <a:p>
            <a:pPr eaLnBrk="1" hangingPunct="1">
              <a:lnSpc>
                <a:spcPct val="80000"/>
              </a:lnSpc>
            </a:pPr>
            <a:r>
              <a:rPr lang="en-US" sz="2400" b="1" dirty="0">
                <a:latin typeface="Arial" charset="0"/>
                <a:ea typeface="MS PGothic" charset="0"/>
              </a:rPr>
              <a:t>Meetings</a:t>
            </a:r>
            <a:r>
              <a:rPr lang="en-US" sz="2400" dirty="0">
                <a:latin typeface="Arial" charset="0"/>
                <a:ea typeface="MS PGothic" charset="0"/>
              </a:rPr>
              <a:t>: TR 10:30AM – 11:45AM, </a:t>
            </a:r>
            <a:r>
              <a:rPr lang="en-US" sz="2400" dirty="0" smtClean="0">
                <a:latin typeface="Arial" charset="0"/>
                <a:ea typeface="MS PGothic" charset="0"/>
              </a:rPr>
              <a:t>HPA1-116</a:t>
            </a:r>
            <a:r>
              <a:rPr lang="en-US" sz="2400" dirty="0">
                <a:latin typeface="Arial" charset="0"/>
                <a:ea typeface="MS PGothic" charset="0"/>
              </a:rPr>
              <a:t>; </a:t>
            </a:r>
            <a:br>
              <a:rPr lang="en-US" sz="2400" dirty="0">
                <a:latin typeface="Arial" charset="0"/>
                <a:ea typeface="MS PGothic" charset="0"/>
              </a:rPr>
            </a:br>
            <a:r>
              <a:rPr lang="en-US" sz="2000" dirty="0">
                <a:latin typeface="Arial" charset="0"/>
                <a:ea typeface="MS PGothic" charset="0"/>
              </a:rPr>
              <a:t>30 class periods, each 75 minutes long.  </a:t>
            </a:r>
          </a:p>
          <a:p>
            <a:pPr eaLnBrk="1" hangingPunct="1">
              <a:lnSpc>
                <a:spcPct val="80000"/>
              </a:lnSpc>
              <a:buFontTx/>
              <a:buNone/>
            </a:pPr>
            <a:r>
              <a:rPr lang="en-US" sz="2000" dirty="0">
                <a:latin typeface="Arial" charset="0"/>
                <a:ea typeface="MS PGothic" charset="0"/>
              </a:rPr>
              <a:t>	Office Hours: TR 1:15PM – 3:00PM in HEC-247C</a:t>
            </a:r>
          </a:p>
          <a:p>
            <a:pPr eaLnBrk="1" hangingPunct="1">
              <a:lnSpc>
                <a:spcPct val="80000"/>
              </a:lnSpc>
            </a:pPr>
            <a:r>
              <a:rPr lang="en-US" sz="2400" b="1" dirty="0">
                <a:latin typeface="Arial" charset="0"/>
                <a:ea typeface="MS PGothic" charset="0"/>
              </a:rPr>
              <a:t>GTA</a:t>
            </a:r>
            <a:r>
              <a:rPr lang="en-US" sz="2400" dirty="0">
                <a:latin typeface="Arial" charset="0"/>
                <a:ea typeface="MS PGothic" charset="0"/>
              </a:rPr>
              <a:t>: </a:t>
            </a:r>
            <a:r>
              <a:rPr lang="en-US" sz="2400" dirty="0" err="1">
                <a:latin typeface="Arial" charset="0"/>
                <a:ea typeface="MS PGothic" charset="0"/>
                <a:sym typeface="Symbol" charset="0"/>
              </a:rPr>
              <a:t>Sina</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Lotfian</a:t>
            </a:r>
            <a:r>
              <a:rPr lang="en-US" sz="2400" dirty="0" smtClean="0"/>
              <a:t>; </a:t>
            </a:r>
            <a:r>
              <a:rPr lang="en-US" sz="2400" dirty="0"/>
              <a:t>Harris Engineering Center 234</a:t>
            </a:r>
            <a:r>
              <a:rPr lang="en-US" sz="2400" dirty="0">
                <a:latin typeface="Arial" charset="0"/>
                <a:ea typeface="MS PGothic" charset="0"/>
                <a:sym typeface="Symbol" charset="0"/>
              </a:rPr>
              <a:t/>
            </a:r>
            <a:br>
              <a:rPr lang="en-US" sz="2400" dirty="0">
                <a:latin typeface="Arial" charset="0"/>
                <a:ea typeface="MS PGothic" charset="0"/>
                <a:sym typeface="Symbol" charset="0"/>
              </a:rPr>
            </a:br>
            <a:r>
              <a:rPr lang="en-US" sz="2000" dirty="0">
                <a:hlinkClick r:id="rId5"/>
              </a:rPr>
              <a:t>slotfian@knights.ucf.edu</a:t>
            </a:r>
            <a:r>
              <a:rPr lang="en-US" sz="2400" dirty="0">
                <a:latin typeface="Arial" charset="0"/>
                <a:ea typeface="MS PGothic" charset="0"/>
                <a:sym typeface="Symbol" charset="0"/>
              </a:rPr>
              <a:t/>
            </a:r>
            <a:br>
              <a:rPr lang="en-US" sz="2400" dirty="0">
                <a:latin typeface="Arial" charset="0"/>
                <a:ea typeface="MS PGothic" charset="0"/>
                <a:sym typeface="Symbol" charset="0"/>
              </a:rPr>
            </a:br>
            <a:r>
              <a:rPr lang="en-US" sz="2000" dirty="0">
                <a:latin typeface="Arial" charset="0"/>
                <a:ea typeface="MS PGothic" charset="0"/>
              </a:rPr>
              <a:t>Please use Subject: COT4210 </a:t>
            </a:r>
            <a:br>
              <a:rPr lang="en-US" sz="2000" dirty="0">
                <a:latin typeface="Arial" charset="0"/>
                <a:ea typeface="MS PGothic" charset="0"/>
              </a:rPr>
            </a:br>
            <a:r>
              <a:rPr lang="en-US" sz="2000" b="1" dirty="0"/>
              <a:t>Office Hours:</a:t>
            </a:r>
            <a:r>
              <a:rPr lang="en-US" sz="2000" dirty="0"/>
              <a:t> </a:t>
            </a:r>
            <a:r>
              <a:rPr lang="en-US" sz="2000" dirty="0" smtClean="0"/>
              <a:t>WF 4:00PM </a:t>
            </a:r>
            <a:r>
              <a:rPr lang="mr-IN" sz="2000" dirty="0" smtClean="0"/>
              <a:t>–</a:t>
            </a:r>
            <a:r>
              <a:rPr lang="en-US" sz="2000" dirty="0" smtClean="0"/>
              <a:t> 6:00PM in HEC-234</a:t>
            </a:r>
            <a:endParaRPr lang="en-US" sz="2000" dirty="0">
              <a:latin typeface="Arial" charset="0"/>
              <a:ea typeface="MS PGothic" charset="0"/>
            </a:endParaRP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ea typeface="MS PGothic" charset="0"/>
              </a:rPr>
              <a:t>Functions</a:t>
            </a:r>
          </a:p>
        </p:txBody>
      </p:sp>
      <p:sp>
        <p:nvSpPr>
          <p:cNvPr id="35843" name="Rectangle 3"/>
          <p:cNvSpPr>
            <a:spLocks noGrp="1" noChangeArrowheads="1"/>
          </p:cNvSpPr>
          <p:nvPr>
            <p:ph idx="1"/>
          </p:nvPr>
        </p:nvSpPr>
        <p:spPr>
          <a:xfrm>
            <a:off x="381000" y="1371600"/>
            <a:ext cx="8458200" cy="4648200"/>
          </a:xfrm>
        </p:spPr>
        <p:txBody>
          <a:bodyPr/>
          <a:lstStyle/>
          <a:p>
            <a:pPr eaLnBrk="1" hangingPunct="1">
              <a:lnSpc>
                <a:spcPct val="80000"/>
              </a:lnSpc>
            </a:pPr>
            <a:r>
              <a:rPr lang="en-US" sz="1800">
                <a:latin typeface="Arial" charset="0"/>
                <a:ea typeface="MS PGothic" charset="0"/>
              </a:rPr>
              <a:t>Functions are special types of relations.  Specifically, a relation</a:t>
            </a:r>
            <a:br>
              <a:rPr lang="en-US" sz="1800">
                <a:latin typeface="Arial" charset="0"/>
                <a:ea typeface="MS PGothic" charset="0"/>
              </a:rPr>
            </a:br>
            <a:r>
              <a:rPr lang="en-US" sz="1800">
                <a:latin typeface="Arial" charset="0"/>
                <a:ea typeface="MS PGothic" charset="0"/>
              </a:rPr>
              <a:t>f: A</a:t>
            </a:r>
            <a:r>
              <a:rPr lang="en-US" sz="1800">
                <a:latin typeface="Arial" charset="0"/>
                <a:ea typeface="MS PGothic" charset="0"/>
                <a:sym typeface="Symbol" charset="0"/>
              </a:rPr>
              <a:t> B, is said to be a </a:t>
            </a:r>
            <a:r>
              <a:rPr lang="en-US" sz="1800">
                <a:solidFill>
                  <a:srgbClr val="0066FF"/>
                </a:solidFill>
                <a:latin typeface="Arial" charset="0"/>
                <a:ea typeface="MS PGothic" charset="0"/>
                <a:sym typeface="Symbol" charset="0"/>
              </a:rPr>
              <a:t>(total)</a:t>
            </a:r>
            <a:r>
              <a:rPr lang="en-US" sz="1800">
                <a:latin typeface="Arial" charset="0"/>
                <a:ea typeface="MS PGothic" charset="0"/>
                <a:sym typeface="Symbol" charset="0"/>
              </a:rPr>
              <a:t> </a:t>
            </a:r>
            <a:r>
              <a:rPr lang="en-US" sz="1800">
                <a:solidFill>
                  <a:srgbClr val="0066FF"/>
                </a:solidFill>
                <a:latin typeface="Arial" charset="0"/>
                <a:ea typeface="MS PGothic" charset="0"/>
                <a:sym typeface="Symbol" charset="0"/>
              </a:rPr>
              <a:t>function from A to B </a:t>
            </a:r>
            <a:r>
              <a:rPr lang="en-US" sz="1800">
                <a:latin typeface="Arial" charset="0"/>
                <a:ea typeface="MS PGothic" charset="0"/>
                <a:sym typeface="Symbol" charset="0"/>
              </a:rPr>
              <a:t>if and only if,</a:t>
            </a:r>
            <a:br>
              <a:rPr lang="en-US" sz="1800">
                <a:latin typeface="Arial" charset="0"/>
                <a:ea typeface="MS PGothic" charset="0"/>
                <a:sym typeface="Symbol" charset="0"/>
              </a:rPr>
            </a:br>
            <a:r>
              <a:rPr lang="en-US" sz="1800">
                <a:latin typeface="Arial" charset="0"/>
                <a:ea typeface="MS PGothic" charset="0"/>
                <a:sym typeface="Symbol" charset="0"/>
              </a:rPr>
              <a:t>for every a  A, f(a) has exactly </a:t>
            </a:r>
            <a:r>
              <a:rPr lang="en-US" sz="1800" u="sng">
                <a:latin typeface="Arial" charset="0"/>
                <a:ea typeface="MS PGothic" charset="0"/>
                <a:sym typeface="Symbol" charset="0"/>
              </a:rPr>
              <a:t>one element</a:t>
            </a:r>
            <a:r>
              <a:rPr lang="en-US" sz="1800">
                <a:latin typeface="Arial" charset="0"/>
                <a:ea typeface="MS PGothic" charset="0"/>
                <a:sym typeface="Symbol" charset="0"/>
              </a:rPr>
              <a:t>;  that is, |f(a)| = 1.</a:t>
            </a:r>
          </a:p>
          <a:p>
            <a:pPr eaLnBrk="1" hangingPunct="1">
              <a:lnSpc>
                <a:spcPct val="80000"/>
              </a:lnSpc>
            </a:pPr>
            <a:r>
              <a:rPr lang="en-US" sz="1800">
                <a:latin typeface="Arial" charset="0"/>
                <a:ea typeface="MS PGothic" charset="0"/>
                <a:sym typeface="Symbol" charset="0"/>
              </a:rPr>
              <a:t>If f is a </a:t>
            </a:r>
            <a:r>
              <a:rPr lang="en-US" sz="1800" i="1">
                <a:solidFill>
                  <a:srgbClr val="0066FF"/>
                </a:solidFill>
                <a:latin typeface="Arial" charset="0"/>
                <a:ea typeface="MS PGothic" charset="0"/>
                <a:sym typeface="Symbol" charset="0"/>
              </a:rPr>
              <a:t>partial</a:t>
            </a:r>
            <a:r>
              <a:rPr lang="en-US" sz="1800">
                <a:solidFill>
                  <a:srgbClr val="0066FF"/>
                </a:solidFill>
                <a:latin typeface="Arial" charset="0"/>
                <a:ea typeface="MS PGothic" charset="0"/>
                <a:sym typeface="Symbol" charset="0"/>
              </a:rPr>
              <a:t> function from A to B</a:t>
            </a:r>
            <a:r>
              <a:rPr lang="en-US" sz="1800">
                <a:latin typeface="Arial" charset="0"/>
                <a:ea typeface="MS PGothic" charset="0"/>
                <a:sym typeface="Symbol" charset="0"/>
              </a:rPr>
              <a:t>, then f may not be defined for every a  A.  In this case we write |f(a)|  1, for every a in A; note that |f(a)| = 0 if and only if f(a) = </a:t>
            </a:r>
            <a:r>
              <a:rPr lang="en-US" sz="1800" err="1">
                <a:solidFill>
                  <a:schemeClr val="accent4"/>
                </a:solidFill>
              </a:rPr>
              <a:t>Ø</a:t>
            </a:r>
            <a:r>
              <a:rPr lang="en-US" sz="1800">
                <a:latin typeface="Arial" charset="0"/>
                <a:ea typeface="MS PGothic" charset="0"/>
                <a:sym typeface="Symbol" charset="0"/>
              </a:rPr>
              <a:t>, and we say the function is </a:t>
            </a:r>
            <a:r>
              <a:rPr lang="en-US" sz="1800" i="1">
                <a:solidFill>
                  <a:srgbClr val="0066FF"/>
                </a:solidFill>
                <a:latin typeface="Arial" charset="0"/>
                <a:ea typeface="MS PGothic" charset="0"/>
                <a:sym typeface="Symbol" charset="0"/>
              </a:rPr>
              <a:t>undefined</a:t>
            </a:r>
            <a:r>
              <a:rPr lang="en-US" sz="1800">
                <a:solidFill>
                  <a:srgbClr val="0066FF"/>
                </a:solidFill>
                <a:latin typeface="Arial" charset="0"/>
                <a:ea typeface="MS PGothic" charset="0"/>
                <a:sym typeface="Symbol" charset="0"/>
              </a:rPr>
              <a:t> at a. </a:t>
            </a:r>
            <a:br>
              <a:rPr lang="en-US" sz="1800">
                <a:solidFill>
                  <a:srgbClr val="0066FF"/>
                </a:solidFill>
                <a:latin typeface="Arial" charset="0"/>
                <a:ea typeface="MS PGothic" charset="0"/>
                <a:sym typeface="Symbol" charset="0"/>
              </a:rPr>
            </a:br>
            <a:r>
              <a:rPr lang="en-US" sz="1800">
                <a:solidFill>
                  <a:srgbClr val="CC3300"/>
                </a:solidFill>
                <a:latin typeface="Arial" charset="0"/>
                <a:ea typeface="MS PGothic" charset="0"/>
                <a:sym typeface="Symbol" charset="0"/>
              </a:rPr>
              <a:t>Note: Text calls the set of possible inputs a function’</a:t>
            </a:r>
            <a:r>
              <a:rPr lang="en-US" altLang="ja-JP" sz="1800">
                <a:solidFill>
                  <a:srgbClr val="CC3300"/>
                </a:solidFill>
                <a:latin typeface="Arial" charset="0"/>
                <a:ea typeface="MS PGothic" charset="0"/>
                <a:sym typeface="Symbol" charset="0"/>
              </a:rPr>
              <a:t>s </a:t>
            </a:r>
            <a:r>
              <a:rPr lang="en-US" altLang="ja-JP" sz="1800" i="1">
                <a:solidFill>
                  <a:srgbClr val="CC3300"/>
                </a:solidFill>
                <a:latin typeface="Arial" charset="0"/>
                <a:ea typeface="MS PGothic" charset="0"/>
                <a:sym typeface="Symbol" charset="0"/>
              </a:rPr>
              <a:t>domain</a:t>
            </a:r>
            <a:r>
              <a:rPr lang="en-US" altLang="ja-JP" sz="1800">
                <a:solidFill>
                  <a:srgbClr val="CC3300"/>
                </a:solidFill>
                <a:latin typeface="Arial" charset="0"/>
                <a:ea typeface="MS PGothic" charset="0"/>
                <a:sym typeface="Symbol" charset="0"/>
              </a:rPr>
              <a:t>.</a:t>
            </a:r>
            <a:r>
              <a:rPr lang="en-US" altLang="ja-JP" sz="1800">
                <a:solidFill>
                  <a:srgbClr val="0066FF"/>
                </a:solidFill>
                <a:latin typeface="Arial" charset="0"/>
                <a:ea typeface="MS PGothic" charset="0"/>
                <a:sym typeface="Symbol" charset="0"/>
              </a:rPr>
              <a:t> </a:t>
            </a:r>
            <a:r>
              <a:rPr lang="en-US" altLang="ja-JP" sz="1800">
                <a:solidFill>
                  <a:srgbClr val="CC3300"/>
                </a:solidFill>
                <a:latin typeface="Arial" charset="0"/>
                <a:ea typeface="MS PGothic" charset="0"/>
                <a:sym typeface="Symbol" charset="0"/>
              </a:rPr>
              <a:t>We will often use domain for the set of input values on which f is defined, referring to the input set as the universe of discourse. If a function is </a:t>
            </a:r>
            <a:r>
              <a:rPr lang="en-US" altLang="ja-JP" sz="1800" i="1">
                <a:solidFill>
                  <a:srgbClr val="CC3300"/>
                </a:solidFill>
                <a:latin typeface="Arial" charset="0"/>
                <a:ea typeface="MS PGothic" charset="0"/>
                <a:sym typeface="Symbol" charset="0"/>
              </a:rPr>
              <a:t>total</a:t>
            </a:r>
            <a:r>
              <a:rPr lang="en-US" altLang="ja-JP" sz="1800">
                <a:solidFill>
                  <a:srgbClr val="CC3300"/>
                </a:solidFill>
                <a:latin typeface="Arial" charset="0"/>
                <a:ea typeface="MS PGothic" charset="0"/>
                <a:sym typeface="Symbol" charset="0"/>
              </a:rPr>
              <a:t> (defined everywhere) then there is no terminology difference.</a:t>
            </a:r>
          </a:p>
          <a:p>
            <a:pPr eaLnBrk="1" hangingPunct="1">
              <a:lnSpc>
                <a:spcPct val="80000"/>
              </a:lnSpc>
            </a:pPr>
            <a:r>
              <a:rPr lang="en-US" sz="1800">
                <a:latin typeface="Arial" charset="0"/>
                <a:ea typeface="MS PGothic" charset="0"/>
                <a:sym typeface="Symbol" charset="0"/>
              </a:rPr>
              <a:t>A function, f, is said to be </a:t>
            </a:r>
            <a:r>
              <a:rPr lang="en-US" sz="1800">
                <a:solidFill>
                  <a:srgbClr val="0066FF"/>
                </a:solidFill>
                <a:latin typeface="Arial" charset="0"/>
                <a:ea typeface="MS PGothic" charset="0"/>
                <a:sym typeface="Symbol" charset="0"/>
              </a:rPr>
              <a:t>one-to-one (1-1)</a:t>
            </a:r>
            <a:r>
              <a:rPr lang="en-US" sz="1800">
                <a:latin typeface="Arial" charset="0"/>
                <a:ea typeface="MS PGothic" charset="0"/>
                <a:sym typeface="Symbol" charset="0"/>
              </a:rPr>
              <a:t> if and only if x  y implies</a:t>
            </a:r>
            <a:br>
              <a:rPr lang="en-US" sz="1800">
                <a:latin typeface="Arial" charset="0"/>
                <a:ea typeface="MS PGothic" charset="0"/>
                <a:sym typeface="Symbol" charset="0"/>
              </a:rPr>
            </a:br>
            <a:r>
              <a:rPr lang="en-US" sz="1800">
                <a:latin typeface="Arial" charset="0"/>
                <a:ea typeface="MS PGothic" charset="0"/>
                <a:sym typeface="Symbol" charset="0"/>
              </a:rPr>
              <a:t>f(x)  f(y). A total function that is one-to-one is sometimes called an </a:t>
            </a:r>
            <a:r>
              <a:rPr lang="en-US" sz="1800" i="1" u="sng">
                <a:solidFill>
                  <a:srgbClr val="0066FF"/>
                </a:solidFill>
                <a:latin typeface="Arial" charset="0"/>
                <a:ea typeface="MS PGothic" charset="0"/>
                <a:sym typeface="Symbol" charset="0"/>
              </a:rPr>
              <a:t>injection.</a:t>
            </a:r>
          </a:p>
          <a:p>
            <a:pPr eaLnBrk="1" hangingPunct="1">
              <a:lnSpc>
                <a:spcPct val="80000"/>
              </a:lnSpc>
            </a:pPr>
            <a:r>
              <a:rPr lang="en-US" sz="1800">
                <a:latin typeface="Arial" charset="0"/>
                <a:ea typeface="MS PGothic" charset="0"/>
                <a:sym typeface="Symbol" charset="0"/>
              </a:rPr>
              <a:t>A function, </a:t>
            </a:r>
            <a:r>
              <a:rPr lang="en-US" sz="1800">
                <a:latin typeface="Arial" charset="0"/>
                <a:ea typeface="MS PGothic" charset="0"/>
              </a:rPr>
              <a:t>f: A</a:t>
            </a:r>
            <a:r>
              <a:rPr lang="en-US" sz="1800">
                <a:latin typeface="Arial" charset="0"/>
                <a:ea typeface="MS PGothic" charset="0"/>
                <a:sym typeface="Symbol" charset="0"/>
              </a:rPr>
              <a:t> B, is said to be </a:t>
            </a:r>
            <a:r>
              <a:rPr lang="en-US" sz="1800">
                <a:solidFill>
                  <a:srgbClr val="0066FF"/>
                </a:solidFill>
                <a:latin typeface="Arial" charset="0"/>
                <a:ea typeface="MS PGothic" charset="0"/>
                <a:sym typeface="Symbol" charset="0"/>
              </a:rPr>
              <a:t>onto</a:t>
            </a:r>
            <a:r>
              <a:rPr lang="en-US" sz="1800">
                <a:latin typeface="Arial" charset="0"/>
                <a:ea typeface="MS PGothic" charset="0"/>
                <a:sym typeface="Symbol" charset="0"/>
              </a:rPr>
              <a:t> if and only if for every y  B there is an x  A such that y = f(x).  </a:t>
            </a:r>
            <a:br>
              <a:rPr lang="en-US" sz="1800">
                <a:latin typeface="Arial" charset="0"/>
                <a:ea typeface="MS PGothic" charset="0"/>
                <a:sym typeface="Symbol" charset="0"/>
              </a:rPr>
            </a:br>
            <a:r>
              <a:rPr lang="en-US" sz="1800">
                <a:latin typeface="Arial" charset="0"/>
                <a:ea typeface="MS PGothic" charset="0"/>
                <a:sym typeface="Symbol" charset="0"/>
              </a:rPr>
              <a:t>Note: technically we should write {y} = f(x), since functions are relations, however, the more convenient and less baroque notation is used when dealing with functions.  Total functions that are onto are called </a:t>
            </a:r>
            <a:r>
              <a:rPr lang="en-US" sz="1800" i="1" u="sng">
                <a:solidFill>
                  <a:srgbClr val="0066FF"/>
                </a:solidFill>
                <a:latin typeface="Arial" charset="0"/>
                <a:ea typeface="MS PGothic" charset="0"/>
                <a:sym typeface="Symbol" charset="0"/>
              </a:rPr>
              <a:t>surjections</a:t>
            </a:r>
            <a:r>
              <a:rPr lang="en-US" sz="1800">
                <a:latin typeface="Arial" charset="0"/>
                <a:ea typeface="MS PGothic" charset="0"/>
                <a:sym typeface="Symbol" charset="0"/>
              </a:rPr>
              <a:t>. Ones that are 1-1 and onto are called </a:t>
            </a:r>
            <a:r>
              <a:rPr lang="en-US" sz="1800" i="1" u="sng" err="1">
                <a:solidFill>
                  <a:srgbClr val="0066FF"/>
                </a:solidFill>
                <a:latin typeface="Arial" charset="0"/>
                <a:ea typeface="MS PGothic" charset="0"/>
                <a:sym typeface="Symbol" charset="0"/>
              </a:rPr>
              <a:t>bijections</a:t>
            </a:r>
            <a:r>
              <a:rPr lang="en-US" sz="1800">
                <a:latin typeface="Arial" charset="0"/>
                <a:ea typeface="MS PGothic" charset="0"/>
                <a:sym typeface="Symbol" charset="0"/>
              </a:rPr>
              <a:t>.</a:t>
            </a:r>
          </a:p>
        </p:txBody>
      </p:sp>
      <p:sp>
        <p:nvSpPr>
          <p:cNvPr id="3584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0ED84F-ABDE-934F-BB43-3578F38F56F9}" type="datetime1">
              <a:rPr lang="en-US" smtClean="0"/>
              <a:t>4/17/17</a:t>
            </a:fld>
            <a:endParaRPr lang="en-US"/>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A48FCC-C755-6444-A4FA-3B74394B8950}" type="slidenum">
              <a:rPr lang="en-US"/>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a:t>Let L = { </a:t>
            </a:r>
            <a:r>
              <a:rPr lang="en-US" sz="2000" err="1"/>
              <a:t>ww</a:t>
            </a:r>
            <a:r>
              <a:rPr lang="en-US" sz="2000"/>
              <a:t> | w ∈ {</a:t>
            </a:r>
            <a:r>
              <a:rPr lang="en-US" sz="2000" err="1"/>
              <a:t>a,b</a:t>
            </a:r>
            <a:r>
              <a:rPr lang="en-US" sz="2000"/>
              <a:t>}</a:t>
            </a:r>
            <a:r>
              <a:rPr lang="en-US" sz="2000" baseline="30000"/>
              <a:t>+</a:t>
            </a:r>
            <a:r>
              <a:rPr lang="en-US" sz="2000"/>
              <a:t> }. L is not a CFL</a:t>
            </a:r>
          </a:p>
          <a:p>
            <a:r>
              <a:rPr lang="en-US" sz="2000"/>
              <a:t>Consider L’s complement, it must be of form </a:t>
            </a:r>
            <a:r>
              <a:rPr lang="en-US" sz="2000" err="1"/>
              <a:t>xayx’by</a:t>
            </a:r>
            <a:r>
              <a:rPr lang="en-US" sz="2000"/>
              <a:t>’ or </a:t>
            </a:r>
            <a:r>
              <a:rPr lang="en-US" sz="2000" err="1"/>
              <a:t>xbyx’ay</a:t>
            </a:r>
            <a:r>
              <a:rPr lang="en-US" sz="2000"/>
              <a:t>’, </a:t>
            </a:r>
            <a:br>
              <a:rPr lang="en-US" sz="2000"/>
            </a:br>
            <a:r>
              <a:rPr lang="en-US" sz="2000"/>
              <a:t>where |x|=|x’| and |y|=|y’|</a:t>
            </a:r>
          </a:p>
          <a:p>
            <a:r>
              <a:rPr lang="en-US" sz="2000"/>
              <a:t>The above reflects that this </a:t>
            </a:r>
            <a:r>
              <a:rPr lang="en-US" sz="2000" err="1"/>
              <a:t>langugaage</a:t>
            </a:r>
            <a:r>
              <a:rPr lang="en-US" sz="2000"/>
              <a:t> has one “transcription error”</a:t>
            </a:r>
          </a:p>
          <a:p>
            <a:r>
              <a:rPr lang="en-US" sz="2000"/>
              <a:t>This seems really hard to write a CFG but it’s all a matter of how you view it</a:t>
            </a:r>
          </a:p>
          <a:p>
            <a:r>
              <a:rPr lang="en-US" sz="2000"/>
              <a:t>We don’t care about what precedes or follows the errors so long as the lengths are right</a:t>
            </a:r>
          </a:p>
          <a:p>
            <a:r>
              <a:rPr lang="en-US" sz="2000"/>
              <a:t>Thus, we can view above as </a:t>
            </a:r>
            <a:r>
              <a:rPr lang="en-US" sz="2000" err="1"/>
              <a:t>xax’yby</a:t>
            </a:r>
            <a:r>
              <a:rPr lang="en-US" sz="2000"/>
              <a:t>’ or </a:t>
            </a:r>
            <a:r>
              <a:rPr lang="en-US" sz="2000" err="1"/>
              <a:t>xbx’y’ay</a:t>
            </a:r>
            <a:r>
              <a:rPr lang="en-US" sz="2000"/>
              <a:t>’, </a:t>
            </a:r>
            <a:br>
              <a:rPr lang="en-US" sz="2000"/>
            </a:br>
            <a:r>
              <a:rPr lang="en-US" sz="2000"/>
              <a:t>where |x|=|x’| and |y|=|y’|</a:t>
            </a:r>
          </a:p>
          <a:p>
            <a:r>
              <a:rPr lang="en-US" sz="2000"/>
              <a:t>The grammar for this has rules </a:t>
            </a:r>
            <a:br>
              <a:rPr lang="en-US" sz="2000"/>
            </a:br>
            <a:r>
              <a:rPr lang="en-US" sz="2000" b="1">
                <a:latin typeface="Arial" charset="0"/>
                <a:ea typeface="MS PGothic" charset="0"/>
              </a:rPr>
              <a:t>S </a:t>
            </a:r>
            <a:r>
              <a:rPr lang="en-US" sz="2000" b="1">
                <a:latin typeface="Arial" charset="0"/>
                <a:ea typeface="MS PGothic" charset="0"/>
                <a:sym typeface="Symbol" charset="0"/>
              </a:rPr>
              <a:t>➝ </a:t>
            </a:r>
            <a:r>
              <a:rPr lang="en-US" sz="2000" b="1">
                <a:latin typeface="Arial" charset="0"/>
                <a:ea typeface="MS PGothic" charset="0"/>
              </a:rPr>
              <a:t>AB  |  BA ; A </a:t>
            </a:r>
            <a:r>
              <a:rPr lang="en-US" sz="2000" b="1">
                <a:latin typeface="Arial" charset="0"/>
                <a:ea typeface="MS PGothic" charset="0"/>
                <a:sym typeface="Symbol" charset="0"/>
              </a:rPr>
              <a:t>➝ </a:t>
            </a:r>
            <a:r>
              <a:rPr lang="en-US" sz="2000" b="1">
                <a:latin typeface="Arial" charset="0"/>
                <a:ea typeface="MS PGothic" charset="0"/>
              </a:rPr>
              <a:t>XAX  |  a ; B </a:t>
            </a:r>
            <a:r>
              <a:rPr lang="en-US" sz="2000" b="1">
                <a:latin typeface="Arial" charset="0"/>
                <a:ea typeface="MS PGothic" charset="0"/>
                <a:sym typeface="Symbol" charset="0"/>
              </a:rPr>
              <a:t>➝ </a:t>
            </a:r>
            <a:r>
              <a:rPr lang="en-US" sz="2000" b="1">
                <a:latin typeface="Arial" charset="0"/>
                <a:ea typeface="MS PGothic" charset="0"/>
              </a:rPr>
              <a:t>XBX  |  b </a:t>
            </a:r>
            <a:r>
              <a:rPr lang="en-US" sz="2000">
                <a:latin typeface="Arial" charset="0"/>
                <a:ea typeface="MS PGothic" charset="0"/>
              </a:rPr>
              <a:t/>
            </a:r>
            <a:br>
              <a:rPr lang="en-US" sz="2000">
                <a:latin typeface="Arial" charset="0"/>
                <a:ea typeface="MS PGothic" charset="0"/>
              </a:rPr>
            </a:br>
            <a:r>
              <a:rPr lang="en-US" sz="2000" b="1">
                <a:latin typeface="Arial" charset="0"/>
                <a:ea typeface="MS PGothic" charset="0"/>
              </a:rPr>
              <a:t>X </a:t>
            </a:r>
            <a:r>
              <a:rPr lang="en-US" sz="2000" b="1">
                <a:latin typeface="Arial" charset="0"/>
                <a:ea typeface="MS PGothic" charset="0"/>
                <a:sym typeface="Symbol" charset="0"/>
              </a:rPr>
              <a:t>➝ </a:t>
            </a:r>
            <a:r>
              <a:rPr lang="en-US" sz="2000" b="1">
                <a:latin typeface="Arial" charset="0"/>
                <a:ea typeface="MS PGothic" charset="0"/>
              </a:rPr>
              <a:t>	a  |  b</a:t>
            </a:r>
            <a:r>
              <a:rPr lang="en-US" sz="2000"/>
              <a:t/>
            </a:r>
            <a:br>
              <a:rPr lang="en-US" sz="2000"/>
            </a:br>
            <a:endParaRPr lang="en-US" sz="2000"/>
          </a:p>
          <a:p>
            <a:endParaRPr lang="en-US" sz="2000"/>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1519628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6808913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4/17/17</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202</a:t>
            </a:fld>
            <a:endParaRPr lang="en-US"/>
          </a:p>
        </p:txBody>
      </p:sp>
    </p:spTree>
    <p:extLst>
      <p:ext uri="{BB962C8B-B14F-4D97-AF65-F5344CB8AC3E}">
        <p14:creationId xmlns:p14="http://schemas.microsoft.com/office/powerpoint/2010/main" val="10083477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a:t>
            </a:r>
            <a:r>
              <a:rPr lang="en-US" sz="2800" err="1">
                <a:latin typeface="Arial" charset="0"/>
                <a:ea typeface="MS PGothic" charset="0"/>
              </a:rPr>
              <a:t>γ</a:t>
            </a:r>
            <a:r>
              <a:rPr lang="en-US" sz="2800">
                <a:latin typeface="Arial" charset="0"/>
                <a:ea typeface="MS PGothic" charset="0"/>
              </a:rPr>
              <a:t>]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err="1">
                <a:latin typeface="Arial" charset="0"/>
                <a:ea typeface="MS PGothic" charset="0"/>
              </a:rPr>
              <a:t>γ</a:t>
            </a:r>
            <a:r>
              <a:rPr lang="en-US" sz="2400">
                <a:latin typeface="Arial" charset="0"/>
                <a:ea typeface="MS PGothic" charset="0"/>
              </a:rPr>
              <a:t>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a:t>
            </a:r>
            <a:r>
              <a:rPr lang="en-US" sz="2400" err="1">
                <a:latin typeface="Arial" charset="0"/>
                <a:ea typeface="MS PGothic" charset="0"/>
              </a:rPr>
              <a:t>q,ax,Z</a:t>
            </a:r>
            <a:r>
              <a:rPr lang="en-US" sz="2400">
                <a:latin typeface="Arial" charset="0"/>
                <a:ea typeface="MS PGothic" charset="0"/>
              </a:rPr>
              <a:t>α] |— [</a:t>
            </a:r>
            <a:r>
              <a:rPr lang="en-US" sz="2400" err="1">
                <a:latin typeface="Arial" charset="0"/>
                <a:ea typeface="MS PGothic" charset="0"/>
              </a:rPr>
              <a:t>p,x</a:t>
            </a:r>
            <a:r>
              <a:rPr lang="en-US" sz="2400">
                <a:latin typeface="Arial" charset="0"/>
                <a:ea typeface="MS PGothic" charset="0"/>
              </a:rPr>
              <a:t>,βα] if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q,a,Z</a:t>
            </a:r>
            <a:r>
              <a:rPr lang="en-US" sz="2400">
                <a:latin typeface="Arial" charset="0"/>
                <a:ea typeface="MS PGothic" charset="0"/>
              </a:rPr>
              <a:t>)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4/17/17</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203</a:t>
            </a:fld>
            <a:endParaRPr lang="en-US"/>
          </a:p>
        </p:txBody>
      </p:sp>
    </p:spTree>
    <p:extLst>
      <p:ext uri="{BB962C8B-B14F-4D97-AF65-F5344CB8AC3E}">
        <p14:creationId xmlns:p14="http://schemas.microsoft.com/office/powerpoint/2010/main" val="15069572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a:t>
            </a:r>
            <a:r>
              <a:rPr lang="en-US" err="1">
                <a:latin typeface="Arial" charset="0"/>
                <a:ea typeface="MS PGothic" charset="0"/>
              </a:rPr>
              <a:t>Σ</a:t>
            </a:r>
            <a:r>
              <a:rPr lang="en-US">
                <a:latin typeface="Arial" charset="0"/>
                <a:ea typeface="MS PGothic" charset="0"/>
              </a:rPr>
              <a:t>, </a:t>
            </a:r>
            <a:r>
              <a:rPr lang="en-US" err="1">
                <a:latin typeface="Arial" charset="0"/>
                <a:ea typeface="MS PGothic" charset="0"/>
              </a:rPr>
              <a:t>Γ</a:t>
            </a:r>
            <a:r>
              <a:rPr lang="en-US">
                <a:latin typeface="Arial" charset="0"/>
                <a:ea typeface="MS PGothic" charset="0"/>
              </a:rPr>
              <a:t>, </a:t>
            </a:r>
            <a:r>
              <a:rPr lang="en-US" err="1">
                <a:latin typeface="Arial" charset="0"/>
                <a:ea typeface="MS PGothic" charset="0"/>
              </a:rPr>
              <a:t>δ</a:t>
            </a:r>
            <a:r>
              <a:rPr lang="en-US">
                <a:latin typeface="Arial" charset="0"/>
                <a:ea typeface="MS PGothic" charset="0"/>
              </a:rPr>
              <a:t>,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a:t>
            </a:r>
            <a:r>
              <a:rPr lang="en-US">
                <a:latin typeface="Arial" charset="0"/>
                <a:ea typeface="MS PGothic" charset="0"/>
              </a:rPr>
              <a:t>,β]}, where </a:t>
            </a:r>
            <a:r>
              <a:rPr lang="en-US" err="1">
                <a:latin typeface="Arial" charset="0"/>
                <a:ea typeface="MS PGothic" charset="0"/>
              </a:rPr>
              <a:t>f∈F</a:t>
            </a:r>
            <a:endParaRPr lang="en-US">
              <a:latin typeface="Arial" charset="0"/>
              <a:ea typeface="MS PGothic" charset="0"/>
            </a:endParaRP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q,λ,λ</a:t>
            </a:r>
            <a:r>
              <a:rPr lang="en-US">
                <a:latin typeface="Arial" charset="0"/>
                <a:ea typeface="MS PGothic" charset="0"/>
              </a:rPr>
              <a:t>]}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f,λ,λ</a:t>
            </a:r>
            <a:r>
              <a:rPr lang="en-US">
                <a:latin typeface="Arial" charset="0"/>
                <a:ea typeface="MS PGothic" charset="0"/>
              </a:rPr>
              <a:t>]}, where </a:t>
            </a:r>
            <a:r>
              <a:rPr lang="en-US" err="1">
                <a:latin typeface="Arial" charset="0"/>
                <a:ea typeface="MS PGothic" charset="0"/>
              </a:rPr>
              <a:t>f∈F</a:t>
            </a:r>
            <a:endParaRPr lang="en-US">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4/17/17</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204</a:t>
            </a:fld>
            <a:endParaRPr lang="en-US"/>
          </a:p>
        </p:txBody>
      </p:sp>
    </p:spTree>
    <p:extLst>
      <p:ext uri="{BB962C8B-B14F-4D97-AF65-F5344CB8AC3E}">
        <p14:creationId xmlns:p14="http://schemas.microsoft.com/office/powerpoint/2010/main" val="89058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altLang="ja-JP" i="1" dirty="0">
                <a:latin typeface="Gigi" charset="0"/>
                <a:ea typeface="MS PGothic" charset="0"/>
                <a:sym typeface="Symbol" charset="0"/>
              </a:rPr>
              <a:t>L</a:t>
            </a:r>
            <a:r>
              <a:rPr lang="en-US" dirty="0">
                <a:latin typeface="Arial" charset="0"/>
                <a:ea typeface="MS PGothic" charset="0"/>
              </a:rPr>
              <a:t>(G)</a:t>
            </a: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4/17/17</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205</a:t>
            </a:fld>
            <a:endParaRPr lang="en-US"/>
          </a:p>
        </p:txBody>
      </p:sp>
    </p:spTree>
    <p:extLst>
      <p:ext uri="{BB962C8B-B14F-4D97-AF65-F5344CB8AC3E}">
        <p14:creationId xmlns:p14="http://schemas.microsoft.com/office/powerpoint/2010/main" val="1504350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4/17/17</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206</a:t>
            </a:fld>
            <a:endParaRPr lang="en-US"/>
          </a:p>
        </p:txBody>
      </p:sp>
    </p:spTree>
    <p:extLst>
      <p:ext uri="{BB962C8B-B14F-4D97-AF65-F5344CB8AC3E}">
        <p14:creationId xmlns:p14="http://schemas.microsoft.com/office/powerpoint/2010/main" val="4129666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altLang="ja-JP" sz="2800" i="1" dirty="0">
                <a:latin typeface="Gigi" charset="0"/>
                <a:ea typeface="MS PGothic" charset="0"/>
                <a:sym typeface="Symbol" charset="0"/>
              </a:rPr>
              <a:t>L</a:t>
            </a:r>
            <a:r>
              <a:rPr lang="en-US" sz="3000" dirty="0">
                <a:latin typeface="Arial" charset="0"/>
                <a:ea typeface="MS PGothic" charset="0"/>
              </a:rPr>
              <a:t>(G)</a:t>
            </a: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4/17/17</a:t>
            </a:fld>
            <a:endParaRPr lang="en-US" dirty="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207</a:t>
            </a:fld>
            <a:endParaRPr lang="en-US"/>
          </a:p>
        </p:txBody>
      </p:sp>
    </p:spTree>
    <p:extLst>
      <p:ext uri="{BB962C8B-B14F-4D97-AF65-F5344CB8AC3E}">
        <p14:creationId xmlns:p14="http://schemas.microsoft.com/office/powerpoint/2010/main" val="629024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altLang="ja-JP" sz="2000" i="1" dirty="0">
                <a:latin typeface="Gigi" charset="0"/>
                <a:ea typeface="MS PGothic" charset="0"/>
                <a:sym typeface="Symbol"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4/17/17</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208</a:t>
            </a:fld>
            <a:endParaRPr lang="en-US"/>
          </a:p>
        </p:txBody>
      </p:sp>
    </p:spTree>
    <p:extLst>
      <p:ext uri="{BB962C8B-B14F-4D97-AF65-F5344CB8AC3E}">
        <p14:creationId xmlns:p14="http://schemas.microsoft.com/office/powerpoint/2010/main" val="6397581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4/17/17</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209</a:t>
            </a:fld>
            <a:endParaRPr lang="en-US"/>
          </a:p>
        </p:txBody>
      </p:sp>
    </p:spTree>
    <p:extLst>
      <p:ext uri="{BB962C8B-B14F-4D97-AF65-F5344CB8AC3E}">
        <p14:creationId xmlns:p14="http://schemas.microsoft.com/office/powerpoint/2010/main" val="21116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Arial" charset="0"/>
                <a:ea typeface="MS PGothic" charset="0"/>
              </a:rPr>
              <a:t>Ordinal and Cardinal Numbers</a:t>
            </a:r>
          </a:p>
        </p:txBody>
      </p:sp>
      <p:sp>
        <p:nvSpPr>
          <p:cNvPr id="36867" name="Rectangle 3"/>
          <p:cNvSpPr>
            <a:spLocks noGrp="1" noChangeArrowheads="1"/>
          </p:cNvSpPr>
          <p:nvPr>
            <p:ph type="body" sz="half" idx="1"/>
          </p:nvPr>
        </p:nvSpPr>
        <p:spPr>
          <a:xfrm>
            <a:off x="457200" y="1600200"/>
            <a:ext cx="8077200" cy="4525963"/>
          </a:xfrm>
        </p:spPr>
        <p:txBody>
          <a:bodyPr/>
          <a:lstStyle/>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a:t>
            </a:r>
            <a:r>
              <a:rPr lang="en-US" sz="2000" i="1" dirty="0">
                <a:solidFill>
                  <a:srgbClr val="0066FF"/>
                </a:solidFill>
                <a:latin typeface="Arial" charset="0"/>
                <a:ea typeface="MS PGothic" charset="0"/>
              </a:rPr>
              <a:t>Ordinal numbers</a:t>
            </a:r>
            <a:r>
              <a:rPr lang="en-US" sz="2000" dirty="0">
                <a:latin typeface="Arial" charset="0"/>
                <a:ea typeface="MS PGothic" charset="0"/>
              </a:rPr>
              <a:t> are symbols used to designate relative position in an ordered collection.  The ordinals correspond to the natural numbers: 0, 1, 2, … The set of all natural (ordinal) numbers is denoted,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(Note: Here we include 0 as a natural number.)</a:t>
            </a:r>
          </a:p>
          <a:p>
            <a:pPr eaLnBrk="1" hangingPunct="1">
              <a:lnSpc>
                <a:spcPct val="80000"/>
              </a:lnSpc>
              <a:buFontTx/>
              <a:buNone/>
            </a:pPr>
            <a:r>
              <a:rPr lang="en-US" sz="2000" dirty="0">
                <a:latin typeface="Arial" charset="0"/>
                <a:ea typeface="MS PGothic" charset="0"/>
              </a:rPr>
              <a:t>A fundamental concept in set theory is the </a:t>
            </a:r>
            <a:r>
              <a:rPr lang="en-US" sz="2000" dirty="0">
                <a:solidFill>
                  <a:srgbClr val="0066FF"/>
                </a:solidFill>
                <a:latin typeface="Arial" charset="0"/>
                <a:ea typeface="MS PGothic" charset="0"/>
              </a:rPr>
              <a:t>size of a set, S.</a:t>
            </a:r>
            <a:r>
              <a:rPr lang="en-US" sz="2000" dirty="0">
                <a:latin typeface="Arial" charset="0"/>
                <a:ea typeface="MS PGothic" charset="0"/>
              </a:rPr>
              <a:t>   We begin with a definition.</a:t>
            </a:r>
          </a:p>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Let S be any set.  We associate with S, the unique symbol </a:t>
            </a:r>
            <a:r>
              <a:rPr lang="en-US" sz="2000" dirty="0">
                <a:solidFill>
                  <a:srgbClr val="0066FF"/>
                </a:solidFill>
                <a:latin typeface="Arial" charset="0"/>
                <a:ea typeface="MS PGothic" charset="0"/>
              </a:rPr>
              <a:t>|S|</a:t>
            </a:r>
            <a:r>
              <a:rPr lang="en-US" sz="2000" dirty="0">
                <a:latin typeface="Arial" charset="0"/>
                <a:ea typeface="MS PGothic" charset="0"/>
              </a:rPr>
              <a:t> called its </a:t>
            </a:r>
            <a:r>
              <a:rPr lang="en-US" sz="2000" i="1" dirty="0">
                <a:solidFill>
                  <a:srgbClr val="0066FF"/>
                </a:solidFill>
                <a:latin typeface="Arial" charset="0"/>
                <a:ea typeface="MS PGothic" charset="0"/>
              </a:rPr>
              <a:t>cardinality</a:t>
            </a:r>
            <a:r>
              <a:rPr lang="en-US" sz="2000" dirty="0">
                <a:latin typeface="Arial" charset="0"/>
                <a:ea typeface="MS PGothic" charset="0"/>
              </a:rPr>
              <a:t>. Symbols of this kind are called </a:t>
            </a:r>
            <a:r>
              <a:rPr lang="en-US" sz="2000" i="1" dirty="0">
                <a:solidFill>
                  <a:srgbClr val="0066FF"/>
                </a:solidFill>
                <a:latin typeface="Arial" charset="0"/>
                <a:ea typeface="MS PGothic" charset="0"/>
              </a:rPr>
              <a:t>cardinal numbers</a:t>
            </a:r>
            <a:r>
              <a:rPr lang="en-US" sz="2000" dirty="0">
                <a:latin typeface="Arial" charset="0"/>
                <a:ea typeface="MS PGothic" charset="0"/>
              </a:rPr>
              <a:t> and denote the size of the set with which they are associated.</a:t>
            </a:r>
            <a:br>
              <a:rPr lang="en-US" sz="2000" dirty="0">
                <a:latin typeface="Arial" charset="0"/>
                <a:ea typeface="MS PGothic" charset="0"/>
              </a:rPr>
            </a:br>
            <a:r>
              <a:rPr lang="en-US" sz="2000" dirty="0">
                <a:solidFill>
                  <a:srgbClr val="0066FF"/>
                </a:solidFill>
                <a:latin typeface="Arial" charset="0"/>
                <a:ea typeface="MS PGothic" charset="0"/>
              </a:rPr>
              <a:t>|</a:t>
            </a:r>
            <a:r>
              <a:rPr lang="en-US" sz="2000" dirty="0">
                <a:solidFill>
                  <a:srgbClr val="3366FF"/>
                </a:solidFill>
              </a:rPr>
              <a:t>Ø</a:t>
            </a:r>
            <a:r>
              <a:rPr lang="en-US" sz="2000" dirty="0">
                <a:solidFill>
                  <a:srgbClr val="0066FF"/>
                </a:solidFill>
                <a:latin typeface="Arial" charset="0"/>
                <a:ea typeface="MS PGothic" charset="0"/>
                <a:sym typeface="Symbol" charset="0"/>
              </a:rPr>
              <a:t>| = 0</a:t>
            </a:r>
            <a:r>
              <a:rPr lang="en-US" sz="2000" dirty="0">
                <a:latin typeface="Arial" charset="0"/>
                <a:ea typeface="MS PGothic" charset="0"/>
                <a:sym typeface="Symbol" charset="0"/>
              </a:rPr>
              <a:t>   (the cardinal number defining the size of the empty set is the ordinal, 0)</a:t>
            </a:r>
            <a:br>
              <a:rPr lang="en-US" sz="2000" dirty="0">
                <a:latin typeface="Arial" charset="0"/>
                <a:ea typeface="MS PGothic" charset="0"/>
                <a:sym typeface="Symbol" charset="0"/>
              </a:rPr>
            </a:br>
            <a:r>
              <a:rPr lang="en-US" sz="2000" dirty="0">
                <a:solidFill>
                  <a:srgbClr val="0066FF"/>
                </a:solidFill>
                <a:latin typeface="Arial" charset="0"/>
                <a:ea typeface="MS PGothic" charset="0"/>
                <a:sym typeface="Symbol" charset="0"/>
              </a:rPr>
              <a:t>If S = {0, 1, 2, 3, …, n-1}, for some natural number n&gt;0, then |S|=n.</a:t>
            </a:r>
            <a:br>
              <a:rPr lang="en-US" sz="2000" dirty="0">
                <a:solidFill>
                  <a:srgbClr val="0066FF"/>
                </a:solidFill>
                <a:latin typeface="Arial" charset="0"/>
                <a:ea typeface="MS PGothic" charset="0"/>
                <a:sym typeface="Symbol" charset="0"/>
              </a:rPr>
            </a:br>
            <a:r>
              <a:rPr lang="en-US" sz="2000" dirty="0">
                <a:latin typeface="Arial" charset="0"/>
                <a:ea typeface="MS PGothic" charset="0"/>
                <a:sym typeface="Symbol" charset="0"/>
              </a:rPr>
              <a:t>To summarize,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the cardinality of any </a:t>
            </a:r>
            <a:r>
              <a:rPr lang="en-US" sz="2000" u="sng" dirty="0">
                <a:latin typeface="Arial" charset="0"/>
                <a:ea typeface="MS PGothic" charset="0"/>
                <a:sym typeface="Symbol" charset="0"/>
              </a:rPr>
              <a:t>finite set</a:t>
            </a:r>
            <a:r>
              <a:rPr lang="en-US" sz="2000" dirty="0">
                <a:latin typeface="Arial" charset="0"/>
                <a:ea typeface="MS PGothic" charset="0"/>
                <a:sym typeface="Symbol" charset="0"/>
              </a:rPr>
              <a:t> (including the empty set) is simply the ordinal number that specifies the number of elements in that set.</a:t>
            </a:r>
          </a:p>
        </p:txBody>
      </p:sp>
      <p:sp>
        <p:nvSpPr>
          <p:cNvPr id="3686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2D4007-9F8E-D346-89AD-559BF2172097}" type="datetime1">
              <a:rPr lang="en-US" smtClean="0"/>
              <a:t>4/17/17</a:t>
            </a:fld>
            <a:endParaRPr lang="en-US"/>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68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BF3BAD-CF31-F64F-920C-8CEB89E65D73}" type="slidenum">
              <a:rPr lang="en-US"/>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a:latin typeface="Arial" charset="0"/>
                <a:ea typeface="MS PGothic" charset="0"/>
              </a:rPr>
              <a:t>Book has one approach; here is another</a:t>
            </a:r>
          </a:p>
          <a:p>
            <a:r>
              <a:rPr lang="en-US" sz="1800">
                <a:latin typeface="Arial" charset="0"/>
                <a:ea typeface="MS PGothic" charset="0"/>
              </a:rPr>
              <a:t>Let A = ( Q,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Z, F) accept L by empty stack and final state</a:t>
            </a:r>
          </a:p>
          <a:p>
            <a:r>
              <a:rPr lang="en-US" sz="1800">
                <a:latin typeface="Arial" charset="0"/>
                <a:ea typeface="MS PGothic" charset="0"/>
              </a:rPr>
              <a:t>Define A’ = (Q</a:t>
            </a:r>
            <a:r>
              <a:rPr lang="en-US" sz="1800">
                <a:latin typeface="Arial" charset="0"/>
                <a:ea typeface="MS PGothic" charset="0"/>
                <a:sym typeface="Symbol" charset="0"/>
              </a:rPr>
              <a:t></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’,f},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 {f}) where</a:t>
            </a:r>
          </a:p>
          <a:p>
            <a:pPr lvl="1"/>
            <a:r>
              <a:rPr lang="en-US" sz="1400">
                <a:latin typeface="Arial" charset="0"/>
                <a:ea typeface="MS PGothic" charset="0"/>
                <a:sym typeface="Symbol" charset="0"/>
              </a:rPr>
              <a:t>’(</a:t>
            </a:r>
            <a:r>
              <a:rPr lang="en-US" sz="1400">
                <a:latin typeface="Arial" charset="0"/>
                <a:ea typeface="MS PGothic" charset="0"/>
              </a:rPr>
              <a:t>q</a:t>
            </a:r>
            <a:r>
              <a:rPr lang="en-US" sz="1400" baseline="-25000">
                <a:latin typeface="Arial" charset="0"/>
                <a:ea typeface="MS PGothic" charset="0"/>
              </a:rPr>
              <a:t>0</a:t>
            </a:r>
            <a:r>
              <a:rPr lang="en-US" sz="1400">
                <a:latin typeface="Arial" charset="0"/>
                <a:ea typeface="MS PGothic" charset="0"/>
              </a:rPr>
              <a:t>’, </a:t>
            </a:r>
            <a:r>
              <a:rPr lang="en-US" sz="1400" err="1">
                <a:latin typeface="Arial" charset="0"/>
                <a:ea typeface="MS PGothic" charset="0"/>
              </a:rPr>
              <a:t>λ</a:t>
            </a:r>
            <a:r>
              <a:rPr lang="en-US" sz="1400">
                <a:latin typeface="Arial" charset="0"/>
                <a:ea typeface="MS PGothic" charset="0"/>
              </a:rPr>
              <a:t>, $) = {(q</a:t>
            </a:r>
            <a:r>
              <a:rPr lang="en-US" sz="1400" baseline="-25000">
                <a:latin typeface="Arial" charset="0"/>
                <a:ea typeface="MS PGothic" charset="0"/>
              </a:rPr>
              <a:t>0</a:t>
            </a:r>
            <a:r>
              <a:rPr lang="en-US" sz="1400">
                <a:latin typeface="Arial" charset="0"/>
                <a:ea typeface="MS PGothic" charset="0"/>
              </a:rPr>
              <a:t>, PUSH(Z)) or in normal notation {(q</a:t>
            </a:r>
            <a:r>
              <a:rPr lang="en-US" sz="1400" baseline="-25000">
                <a:latin typeface="Arial" charset="0"/>
                <a:ea typeface="MS PGothic" charset="0"/>
              </a:rPr>
              <a:t>0</a:t>
            </a:r>
            <a:r>
              <a:rPr lang="en-US" sz="1400">
                <a:latin typeface="Arial" charset="0"/>
                <a:ea typeface="MS PGothic" charset="0"/>
              </a:rPr>
              <a:t>, Z$)}</a:t>
            </a:r>
          </a:p>
          <a:p>
            <a:pPr lvl="1"/>
            <a:r>
              <a:rPr lang="en-US" sz="140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err="1">
                <a:latin typeface="Arial" charset="0"/>
                <a:ea typeface="MS PGothic" charset="0"/>
              </a:rPr>
              <a:t>λ</a:t>
            </a:r>
            <a:r>
              <a:rPr lang="en-US" sz="1400">
                <a:latin typeface="Arial" charset="0"/>
                <a:ea typeface="MS PGothic" charset="0"/>
              </a:rPr>
              <a:t> for stack check. This guarantees we have top of stack until very end.</a:t>
            </a:r>
            <a:br>
              <a:rPr lang="en-US" sz="1400">
                <a:latin typeface="Arial" charset="0"/>
                <a:ea typeface="MS PGothic" charset="0"/>
              </a:rPr>
            </a:br>
            <a:r>
              <a:rPr lang="en-US" sz="1400">
                <a:latin typeface="Arial" charset="0"/>
                <a:ea typeface="MS PGothic" charset="0"/>
              </a:rPr>
              <a:t>Note2: If original adds stuff to stack, we do pop, followed by a bunch of pushes.</a:t>
            </a:r>
          </a:p>
          <a:p>
            <a:pPr lvl="1"/>
            <a:r>
              <a:rPr lang="en-US" sz="1400">
                <a:latin typeface="Arial" charset="0"/>
                <a:ea typeface="MS PGothic" charset="0"/>
              </a:rPr>
              <a:t>We add (f, </a:t>
            </a:r>
            <a:r>
              <a:rPr lang="en-US" sz="1400" err="1">
                <a:latin typeface="Arial" charset="0"/>
                <a:ea typeface="MS PGothic" charset="0"/>
              </a:rPr>
              <a:t>λ</a:t>
            </a:r>
            <a:r>
              <a:rPr lang="en-US" sz="1400">
                <a:latin typeface="Arial" charset="0"/>
                <a:ea typeface="MS PGothic" charset="0"/>
              </a:rPr>
              <a:t>) = (f, POP) to </a:t>
            </a:r>
            <a:r>
              <a:rPr lang="en-US" sz="1400">
                <a:latin typeface="Arial" charset="0"/>
                <a:ea typeface="MS PGothic" charset="0"/>
                <a:sym typeface="Symbol" charset="0"/>
              </a:rPr>
              <a:t>’(</a:t>
            </a:r>
            <a:r>
              <a:rPr lang="en-US" sz="1400" err="1">
                <a:latin typeface="Arial" charset="0"/>
                <a:ea typeface="MS PGothic" charset="0"/>
              </a:rPr>
              <a:t>q</a:t>
            </a:r>
            <a:r>
              <a:rPr lang="en-US" sz="1400" baseline="-25000" err="1">
                <a:latin typeface="Arial" charset="0"/>
                <a:ea typeface="MS PGothic" charset="0"/>
              </a:rPr>
              <a:t>f</a:t>
            </a:r>
            <a:r>
              <a:rPr lang="en-US" sz="1400">
                <a:latin typeface="Arial" charset="0"/>
                <a:ea typeface="MS PGothic" charset="0"/>
              </a:rPr>
              <a:t>, </a:t>
            </a:r>
            <a:r>
              <a:rPr lang="en-US" sz="1400" err="1">
                <a:latin typeface="Arial" charset="0"/>
                <a:ea typeface="MS PGothic" charset="0"/>
              </a:rPr>
              <a:t>λ</a:t>
            </a:r>
            <a:r>
              <a:rPr lang="en-US" sz="1400">
                <a:latin typeface="Arial" charset="0"/>
                <a:ea typeface="MS PGothic" charset="0"/>
              </a:rPr>
              <a:t>, $) whenever </a:t>
            </a:r>
            <a:r>
              <a:rPr lang="en-US" sz="1400" err="1">
                <a:latin typeface="Arial" charset="0"/>
                <a:ea typeface="MS PGothic" charset="0"/>
              </a:rPr>
              <a:t>q</a:t>
            </a:r>
            <a:r>
              <a:rPr lang="en-US" sz="1400" baseline="-25000" err="1">
                <a:latin typeface="Arial" charset="0"/>
                <a:ea typeface="MS PGothic" charset="0"/>
              </a:rPr>
              <a:t>f</a:t>
            </a:r>
            <a:r>
              <a:rPr lang="en-US" sz="1400">
                <a:latin typeface="Arial" charset="0"/>
                <a:ea typeface="MS PGothic" charset="0"/>
              </a:rPr>
              <a:t> is in F, so we jump to a fixed final state.</a:t>
            </a:r>
          </a:p>
          <a:p>
            <a:r>
              <a:rPr lang="en-US" sz="1800">
                <a:latin typeface="Arial" charset="0"/>
                <a:ea typeface="MS PGothic" charset="0"/>
              </a:rPr>
              <a:t>Now, </a:t>
            </a:r>
            <a:r>
              <a:rPr lang="en-US" sz="1800" err="1">
                <a:latin typeface="Arial" charset="0"/>
                <a:ea typeface="MS PGothic" charset="0"/>
              </a:rPr>
              <a:t>wlog</a:t>
            </a:r>
            <a:r>
              <a:rPr lang="en-US" sz="180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a:latin typeface="Arial" charset="0"/>
                <a:ea typeface="MS PGothic" charset="0"/>
              </a:rPr>
              <a:t>Define G = (V, </a:t>
            </a:r>
            <a:r>
              <a:rPr lang="en-US" sz="1800">
                <a:latin typeface="Arial" charset="0"/>
                <a:ea typeface="MS PGothic" charset="0"/>
                <a:sym typeface="Symbol" charset="0"/>
              </a:rPr>
              <a:t>, R, S) where</a:t>
            </a:r>
          </a:p>
          <a:p>
            <a:pPr lvl="1"/>
            <a:r>
              <a:rPr lang="en-US" sz="1800">
                <a:latin typeface="Arial" charset="0"/>
                <a:ea typeface="MS PGothic" charset="0"/>
                <a:sym typeface="Symbol" charset="0"/>
              </a:rPr>
              <a:t>V = {S}  { &lt;q, X, p&gt; | </a:t>
            </a:r>
            <a:r>
              <a:rPr lang="en-US" sz="1800" err="1">
                <a:latin typeface="Arial" charset="0"/>
                <a:ea typeface="MS PGothic" charset="0"/>
                <a:sym typeface="Symbol" charset="0"/>
              </a:rPr>
              <a:t>q,p</a:t>
            </a:r>
            <a:r>
              <a:rPr lang="en-US" sz="1800">
                <a:latin typeface="Arial" charset="0"/>
                <a:ea typeface="MS PGothic" charset="0"/>
                <a:sym typeface="Symbol" charset="0"/>
              </a:rPr>
              <a:t>  Q, X   }</a:t>
            </a:r>
          </a:p>
          <a:p>
            <a:pPr lvl="1"/>
            <a:r>
              <a:rPr lang="en-US" sz="1800">
                <a:latin typeface="Arial" charset="0"/>
                <a:ea typeface="MS PGothic" charset="0"/>
                <a:sym typeface="Symbol" charset="0"/>
              </a:rPr>
              <a:t>R on next page</a:t>
            </a:r>
            <a:endParaRPr lang="en-US" sz="180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4/17/17</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210</a:t>
            </a:fld>
            <a:endParaRPr lang="en-US"/>
          </a:p>
        </p:txBody>
      </p:sp>
    </p:spTree>
    <p:extLst>
      <p:ext uri="{BB962C8B-B14F-4D97-AF65-F5344CB8AC3E}">
        <p14:creationId xmlns:p14="http://schemas.microsoft.com/office/powerpoint/2010/main" val="8845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p,λ,λ</a:t>
            </a:r>
            <a:r>
              <a:rPr lang="en-US" sz="2800" dirty="0">
                <a:latin typeface="Arial" charset="0"/>
                <a:ea typeface="MS PGothic" charset="0"/>
              </a:rPr>
              <a:t>]</a:t>
            </a:r>
            <a:br>
              <a:rPr lang="en-US" sz="2800" dirty="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4/17/17</a:t>
            </a:fld>
            <a:endParaRPr lang="en-US"/>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211</a:t>
            </a:fld>
            <a:endParaRPr lang="en-US"/>
          </a:p>
        </p:txBody>
      </p:sp>
    </p:spTree>
    <p:extLst>
      <p:ext uri="{BB962C8B-B14F-4D97-AF65-F5344CB8AC3E}">
        <p14:creationId xmlns:p14="http://schemas.microsoft.com/office/powerpoint/2010/main" val="1900166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Greibach</a:t>
            </a:r>
            <a:r>
              <a:rPr lang="en-US">
                <a:solidFill>
                  <a:srgbClr val="009900"/>
                </a:solidFill>
              </a:rPr>
              <a:t> Normal Form</a:t>
            </a:r>
          </a:p>
        </p:txBody>
      </p:sp>
      <p:sp>
        <p:nvSpPr>
          <p:cNvPr id="3" name="Content Placeholder 2"/>
          <p:cNvSpPr>
            <a:spLocks noGrp="1"/>
          </p:cNvSpPr>
          <p:nvPr>
            <p:ph idx="1"/>
          </p:nvPr>
        </p:nvSpPr>
        <p:spPr/>
        <p:txBody>
          <a:bodyPr/>
          <a:lstStyle/>
          <a:p>
            <a:r>
              <a:rPr lang="en-US" sz="2400" dirty="0"/>
              <a:t>Each rule of a GNF is constrained to be of form:</a:t>
            </a:r>
            <a:br>
              <a:rPr lang="en-US" sz="2400" dirty="0"/>
            </a:br>
            <a:r>
              <a:rPr lang="en-US" sz="2400" dirty="0"/>
              <a:t>A → a</a:t>
            </a:r>
            <a:r>
              <a:rPr lang="en-US" sz="2400" dirty="0">
                <a:latin typeface="Symbol" charset="2"/>
                <a:ea typeface="Symbol" charset="2"/>
                <a:cs typeface="Symbol" charset="2"/>
              </a:rPr>
              <a:t>a</a:t>
            </a:r>
            <a:r>
              <a:rPr lang="en-US" sz="2400" dirty="0"/>
              <a:t>, 	A ∈ V, a ∈ </a:t>
            </a:r>
            <a:r>
              <a:rPr lang="en-US" sz="2400" dirty="0" err="1"/>
              <a:t>Σ</a:t>
            </a:r>
            <a:r>
              <a:rPr lang="en-US" sz="2400" dirty="0"/>
              <a:t>, </a:t>
            </a:r>
            <a:r>
              <a:rPr lang="en-US" sz="2400" dirty="0">
                <a:latin typeface="Symbol" charset="2"/>
                <a:ea typeface="Symbol" charset="2"/>
                <a:cs typeface="Symbol" charset="2"/>
              </a:rPr>
              <a:t>a</a:t>
            </a:r>
            <a:r>
              <a:rPr lang="en-US" sz="2400" dirty="0"/>
              <a:t> ∈ V* </a:t>
            </a:r>
          </a:p>
          <a:p>
            <a:r>
              <a:rPr lang="en-US" sz="2400" dirty="0"/>
              <a:t>If the language contains </a:t>
            </a:r>
            <a:r>
              <a:rPr lang="en-US" sz="2400" dirty="0">
                <a:latin typeface="Symbol" charset="2"/>
                <a:ea typeface="Symbol" charset="2"/>
                <a:cs typeface="Symbol" charset="2"/>
              </a:rPr>
              <a:t>l</a:t>
            </a:r>
            <a:r>
              <a:rPr lang="en-US" sz="2400" dirty="0"/>
              <a:t> then we allow</a:t>
            </a:r>
            <a:br>
              <a:rPr lang="en-US" sz="2400" dirty="0"/>
            </a:br>
            <a:r>
              <a:rPr lang="en-US" sz="2400" dirty="0"/>
              <a:t>S → </a:t>
            </a:r>
            <a:r>
              <a:rPr lang="en-US" sz="2400" dirty="0">
                <a:latin typeface="Symbol" charset="2"/>
                <a:ea typeface="Symbol" charset="2"/>
                <a:cs typeface="Symbol" charset="2"/>
              </a:rPr>
              <a:t>l</a:t>
            </a:r>
            <a:r>
              <a:rPr lang="en-US" sz="2400" dirty="0"/>
              <a:t> </a:t>
            </a:r>
            <a:br>
              <a:rPr lang="en-US" sz="2400" dirty="0"/>
            </a:br>
            <a:r>
              <a:rPr lang="en-US" sz="2400" dirty="0"/>
              <a:t>and constrain S to not be on right hand side of any rule</a:t>
            </a:r>
          </a:p>
          <a:p>
            <a:r>
              <a:rPr lang="en-US" sz="2400" dirty="0"/>
              <a:t>The beauty of this form is that, in a bottom up parse, every step consumes an input character and so parse is linear (if we guess right)</a:t>
            </a:r>
          </a:p>
          <a:p>
            <a:r>
              <a:rPr lang="en-US" sz="2400"/>
              <a:t>We will not show details of conversion but it is dependent on starting in CNF and then removing left recursion, both of which we have already shown</a:t>
            </a:r>
          </a:p>
          <a:p>
            <a:endParaRPr lang="en-US" dirty="0"/>
          </a:p>
        </p:txBody>
      </p:sp>
      <p:sp>
        <p:nvSpPr>
          <p:cNvPr id="4" name="Date Placeholder 3"/>
          <p:cNvSpPr>
            <a:spLocks noGrp="1"/>
          </p:cNvSpPr>
          <p:nvPr>
            <p:ph type="dt" sz="half" idx="10"/>
          </p:nvPr>
        </p:nvSpPr>
        <p:spPr/>
        <p:txBody>
          <a:bodyPr/>
          <a:lstStyle/>
          <a:p>
            <a:fld id="{86968307-B11F-8E4A-BA38-193E6B8D0932}"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212</a:t>
            </a:fld>
            <a:endParaRPr lang="en-US"/>
          </a:p>
        </p:txBody>
      </p:sp>
    </p:spTree>
    <p:extLst>
      <p:ext uri="{BB962C8B-B14F-4D97-AF65-F5344CB8AC3E}">
        <p14:creationId xmlns:p14="http://schemas.microsoft.com/office/powerpoint/2010/main" val="283400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14968481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a:latin typeface="Arial" charset="0"/>
                <a:ea typeface="MS PGothic" charset="0"/>
              </a:rPr>
              <a:t>CFLs are closed under intersection with Regular sets</a:t>
            </a:r>
          </a:p>
          <a:p>
            <a:pPr lvl="1"/>
            <a:r>
              <a:rPr lang="en-US" sz="1800">
                <a:latin typeface="Arial" charset="0"/>
                <a:ea typeface="MS PGothic" charset="0"/>
              </a:rPr>
              <a:t>To show this we use the equivalence of CFGs generative power with the recognition power of PDAs.</a:t>
            </a:r>
          </a:p>
          <a:p>
            <a:pPr lvl="1"/>
            <a:r>
              <a:rPr lang="en-US" sz="1800">
                <a:latin typeface="Arial" charset="0"/>
                <a:ea typeface="MS PGothic" charset="0"/>
              </a:rPr>
              <a:t>Let A</a:t>
            </a:r>
            <a:r>
              <a:rPr lang="en-US" sz="1800" baseline="-25000">
                <a:latin typeface="Arial" charset="0"/>
                <a:ea typeface="MS PGothic" charset="0"/>
              </a:rPr>
              <a:t>0</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0</a:t>
            </a:r>
            <a:r>
              <a:rPr lang="en-US" sz="1800">
                <a:latin typeface="Arial" charset="0"/>
                <a:ea typeface="MS PGothic" charset="0"/>
              </a:rPr>
              <a:t>, q</a:t>
            </a:r>
            <a:r>
              <a:rPr lang="en-US" sz="1800" baseline="-25000">
                <a:latin typeface="Arial" charset="0"/>
                <a:ea typeface="MS PGothic" charset="0"/>
              </a:rPr>
              <a:t>0</a:t>
            </a:r>
            <a:r>
              <a:rPr lang="en-US" sz="1800">
                <a:latin typeface="Arial" charset="0"/>
                <a:ea typeface="MS PGothic" charset="0"/>
              </a:rPr>
              <a:t>, $, F</a:t>
            </a:r>
            <a:r>
              <a:rPr lang="en-US" sz="1800" baseline="-25000">
                <a:latin typeface="Arial" charset="0"/>
                <a:ea typeface="MS PGothic" charset="0"/>
              </a:rPr>
              <a:t>0</a:t>
            </a:r>
            <a:r>
              <a:rPr lang="en-US" sz="1800">
                <a:latin typeface="Arial" charset="0"/>
                <a:ea typeface="MS PGothic" charset="0"/>
              </a:rPr>
              <a:t>) be an arbitrary PDA</a:t>
            </a:r>
          </a:p>
          <a:p>
            <a:pPr lvl="1"/>
            <a:r>
              <a:rPr lang="en-US" sz="1800">
                <a:latin typeface="Arial" charset="0"/>
                <a:ea typeface="MS PGothic" charset="0"/>
              </a:rPr>
              <a:t>Let A</a:t>
            </a:r>
            <a:r>
              <a:rPr lang="en-US" sz="1800" baseline="-25000">
                <a:latin typeface="Arial" charset="0"/>
                <a:ea typeface="MS PGothic" charset="0"/>
              </a:rPr>
              <a:t>1</a:t>
            </a:r>
            <a:r>
              <a:rPr lang="en-US" sz="1800">
                <a:latin typeface="Arial" charset="0"/>
                <a:ea typeface="MS PGothic" charset="0"/>
              </a:rPr>
              <a:t> = ( 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1</a:t>
            </a:r>
            <a:r>
              <a:rPr lang="en-US" sz="1800">
                <a:latin typeface="Arial" charset="0"/>
                <a:ea typeface="MS PGothic" charset="0"/>
              </a:rPr>
              <a:t>, q</a:t>
            </a:r>
            <a:r>
              <a:rPr lang="en-US" sz="1800" baseline="-25000">
                <a:latin typeface="Arial" charset="0"/>
                <a:ea typeface="MS PGothic" charset="0"/>
              </a:rPr>
              <a:t>1</a:t>
            </a:r>
            <a:r>
              <a:rPr lang="en-US" sz="1800">
                <a:latin typeface="Arial" charset="0"/>
                <a:ea typeface="MS PGothic" charset="0"/>
              </a:rPr>
              <a:t>, F</a:t>
            </a:r>
            <a:r>
              <a:rPr lang="en-US" sz="1800" baseline="-25000">
                <a:latin typeface="Arial" charset="0"/>
                <a:ea typeface="MS PGothic" charset="0"/>
              </a:rPr>
              <a:t>1</a:t>
            </a:r>
            <a:r>
              <a:rPr lang="en-US" sz="1800">
                <a:latin typeface="Arial" charset="0"/>
                <a:ea typeface="MS PGothic" charset="0"/>
              </a:rPr>
              <a:t>) be an arbitrary DFA</a:t>
            </a:r>
          </a:p>
          <a:p>
            <a:pPr lvl="1"/>
            <a:r>
              <a:rPr lang="en-US" sz="1800">
                <a:latin typeface="Arial" charset="0"/>
                <a:ea typeface="MS PGothic" charset="0"/>
              </a:rPr>
              <a:t>Define A</a:t>
            </a:r>
            <a:r>
              <a:rPr lang="en-US" sz="1800" baseline="-25000">
                <a:latin typeface="Arial" charset="0"/>
                <a:ea typeface="MS PGothic" charset="0"/>
              </a:rPr>
              <a:t>2</a:t>
            </a:r>
            <a:r>
              <a:rPr lang="en-US" sz="1800">
                <a:latin typeface="Arial" charset="0"/>
                <a:ea typeface="MS PGothic" charset="0"/>
              </a:rPr>
              <a:t> = ( Q</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a:latin typeface="Arial" charset="0"/>
                <a:ea typeface="MS PGothic" charset="0"/>
              </a:rPr>
              <a:t>, </a:t>
            </a:r>
            <a:r>
              <a:rPr lang="en-US" sz="1800">
                <a:latin typeface="Arial" charset="0"/>
                <a:ea typeface="MS PGothic" charset="0"/>
                <a:sym typeface="Symbol" charset="0"/>
              </a:rPr>
              <a:t></a:t>
            </a:r>
            <a:r>
              <a:rPr lang="en-US" sz="1800" baseline="-25000">
                <a:latin typeface="Arial" charset="0"/>
                <a:ea typeface="MS PGothic" charset="0"/>
                <a:sym typeface="Symbol" charset="0"/>
              </a:rPr>
              <a:t>2</a:t>
            </a:r>
            <a:r>
              <a:rPr lang="en-US" sz="1800">
                <a:latin typeface="Arial" charset="0"/>
                <a:ea typeface="MS PGothic" charset="0"/>
              </a:rPr>
              <a:t>, &lt;q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 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where</a:t>
            </a:r>
          </a:p>
          <a:p>
            <a:pPr lvl="2"/>
            <a:r>
              <a:rPr lang="en-US" sz="1400">
                <a:latin typeface="Arial" charset="0"/>
                <a:ea typeface="MS PGothic" charset="0"/>
                <a:sym typeface="Symbol" charset="0"/>
              </a:rPr>
              <a:t></a:t>
            </a:r>
            <a:r>
              <a:rPr lang="en-US" sz="1400" baseline="-25000">
                <a:latin typeface="Arial" charset="0"/>
                <a:ea typeface="MS PGothic" charset="0"/>
                <a:sym typeface="Symbol" charset="0"/>
              </a:rPr>
              <a:t>2</a:t>
            </a:r>
            <a:r>
              <a:rPr lang="en-US" sz="1400">
                <a:latin typeface="Arial" charset="0"/>
                <a:ea typeface="MS PGothic" charset="0"/>
              </a:rPr>
              <a:t>(&lt;q,s&gt;, a, X) </a:t>
            </a:r>
            <a:r>
              <a:rPr lang="en-US" sz="1400">
                <a:latin typeface="Arial" charset="0"/>
                <a:ea typeface="MS PGothic" charset="0"/>
                <a:sym typeface="Symbol" charset="0"/>
              </a:rPr>
              <a:t>⊇</a:t>
            </a:r>
            <a:r>
              <a:rPr lang="en-US" sz="1400">
                <a:latin typeface="Arial" charset="0"/>
                <a:ea typeface="MS PGothic" charset="0"/>
              </a:rPr>
              <a:t> {(&lt;q</a:t>
            </a:r>
            <a:r>
              <a:rPr lang="ja-JP" altLang="en-US" sz="1400">
                <a:latin typeface="Arial" charset="0"/>
                <a:ea typeface="MS PGothic" charset="0"/>
              </a:rPr>
              <a:t>’</a:t>
            </a:r>
            <a:r>
              <a:rPr lang="en-US" altLang="ja-JP" sz="1400">
                <a:latin typeface="Arial" charset="0"/>
                <a:ea typeface="MS PGothic" charset="0"/>
              </a:rPr>
              <a:t>,s</a:t>
            </a:r>
            <a:r>
              <a:rPr lang="ja-JP" altLang="en-US" sz="1400">
                <a:latin typeface="Arial" charset="0"/>
                <a:ea typeface="MS PGothic" charset="0"/>
              </a:rPr>
              <a:t>’</a:t>
            </a:r>
            <a:r>
              <a:rPr lang="en-US" altLang="ja-JP" sz="1400">
                <a:latin typeface="Arial" charset="0"/>
                <a:ea typeface="MS PGothic" charset="0"/>
              </a:rPr>
              <a:t>&gt;, </a:t>
            </a:r>
            <a:r>
              <a:rPr lang="en-US" altLang="ja-JP" sz="1400">
                <a:latin typeface="Arial" charset="0"/>
                <a:ea typeface="MS PGothic" charset="0"/>
                <a:sym typeface="Symbol" charset="0"/>
              </a:rPr>
              <a:t>)}, a{}, X iff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0</a:t>
            </a:r>
            <a:r>
              <a:rPr lang="en-US" altLang="ja-JP" sz="1400">
                <a:latin typeface="Arial" charset="0"/>
                <a:ea typeface="MS PGothic" charset="0"/>
              </a:rPr>
              <a:t>(q, a, X) </a:t>
            </a:r>
            <a:r>
              <a:rPr lang="en-US" altLang="ja-JP" sz="1400">
                <a:latin typeface="Arial" charset="0"/>
                <a:ea typeface="MS PGothic" charset="0"/>
                <a:sym typeface="Symbol" charset="0"/>
              </a:rPr>
              <a:t>⊇</a:t>
            </a:r>
            <a:r>
              <a:rPr lang="en-US" altLang="ja-JP" sz="1400">
                <a:latin typeface="Arial" charset="0"/>
                <a:ea typeface="MS PGothic" charset="0"/>
              </a:rPr>
              <a:t> {(q</a:t>
            </a:r>
            <a:r>
              <a:rPr lang="ja-JP" altLang="en-US" sz="1400">
                <a:latin typeface="Arial" charset="0"/>
                <a:ea typeface="MS PGothic" charset="0"/>
              </a:rPr>
              <a:t>’</a:t>
            </a:r>
            <a:r>
              <a:rPr lang="en-US" altLang="ja-JP" sz="1400">
                <a:latin typeface="Arial" charset="0"/>
                <a:ea typeface="MS PGothic" charset="0"/>
              </a:rPr>
              <a:t>, </a:t>
            </a:r>
            <a:r>
              <a:rPr lang="en-US" altLang="ja-JP" sz="1400">
                <a:latin typeface="Arial" charset="0"/>
                <a:ea typeface="MS PGothic" charset="0"/>
                <a:sym typeface="Symbol" charset="0"/>
              </a:rPr>
              <a:t>)} and </a:t>
            </a:r>
            <a:br>
              <a:rPr lang="en-US" altLang="ja-JP" sz="1400">
                <a:latin typeface="Arial" charset="0"/>
                <a:ea typeface="MS PGothic" charset="0"/>
                <a:sym typeface="Symbol" charset="0"/>
              </a:rPr>
            </a:br>
            <a:r>
              <a:rPr lang="en-US" altLang="ja-JP" sz="1400">
                <a:latin typeface="Arial" charset="0"/>
                <a:ea typeface="MS PGothic" charset="0"/>
                <a:sym typeface="Symbol" charset="0"/>
              </a:rPr>
              <a:t></a:t>
            </a:r>
            <a:r>
              <a:rPr lang="en-US" altLang="ja-JP" sz="1400" baseline="-25000">
                <a:latin typeface="Arial" charset="0"/>
                <a:ea typeface="MS PGothic" charset="0"/>
                <a:sym typeface="Symbol" charset="0"/>
              </a:rPr>
              <a:t>1</a:t>
            </a:r>
            <a:r>
              <a:rPr lang="en-US" altLang="ja-JP" sz="1400">
                <a:latin typeface="Arial" charset="0"/>
                <a:ea typeface="MS PGothic" charset="0"/>
              </a:rPr>
              <a:t>(s,a) = s</a:t>
            </a:r>
            <a:r>
              <a:rPr lang="ja-JP" altLang="en-US" sz="1400">
                <a:latin typeface="Arial" charset="0"/>
                <a:ea typeface="MS PGothic" charset="0"/>
              </a:rPr>
              <a:t>’</a:t>
            </a:r>
            <a:r>
              <a:rPr lang="en-US" altLang="ja-JP" sz="1400">
                <a:latin typeface="Arial" charset="0"/>
                <a:ea typeface="MS PGothic" charset="0"/>
              </a:rPr>
              <a:t> (if a=</a:t>
            </a:r>
            <a:r>
              <a:rPr lang="en-US" altLang="ja-JP" sz="1400">
                <a:latin typeface="Arial" charset="0"/>
                <a:ea typeface="MS PGothic" charset="0"/>
                <a:sym typeface="Symbol" charset="0"/>
              </a:rPr>
              <a:t> then s</a:t>
            </a:r>
            <a:r>
              <a:rPr lang="ja-JP" altLang="en-US" sz="1400">
                <a:latin typeface="Arial" charset="0"/>
                <a:ea typeface="MS PGothic" charset="0"/>
                <a:sym typeface="Symbol" charset="0"/>
              </a:rPr>
              <a:t>’</a:t>
            </a:r>
            <a:r>
              <a:rPr lang="en-US" altLang="ja-JP" sz="1400">
                <a:latin typeface="Arial" charset="0"/>
                <a:ea typeface="MS PGothic" charset="0"/>
                <a:sym typeface="Symbol" charset="0"/>
              </a:rPr>
              <a:t> = s).</a:t>
            </a:r>
          </a:p>
          <a:p>
            <a:pPr lvl="1"/>
            <a:r>
              <a:rPr lang="en-US" sz="1800">
                <a:latin typeface="Arial" charset="0"/>
                <a:ea typeface="MS PGothic" charset="0"/>
                <a:sym typeface="Symbol" charset="0"/>
              </a:rPr>
              <a:t>Using the definition of derivations we see that</a:t>
            </a:r>
            <a:br>
              <a:rPr lang="en-US" sz="1800">
                <a:latin typeface="Arial" charset="0"/>
                <a:ea typeface="MS PGothic" charset="0"/>
                <a:sym typeface="Symbol" charset="0"/>
              </a:rPr>
            </a:br>
            <a:r>
              <a:rPr lang="en-US" sz="1800">
                <a:latin typeface="Arial" charset="0"/>
                <a:ea typeface="MS PGothic" charset="0"/>
                <a:sym typeface="Symbol" charset="0"/>
              </a:rPr>
              <a:t>  [&lt;</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&gt;, w, $] |</a:t>
            </a:r>
            <a:r>
              <a:rPr lang="en-US" sz="1800">
                <a:latin typeface="Arial" charset="0"/>
                <a:ea typeface="MS PGothic" charset="0"/>
                <a:sym typeface="Symbol" charset="0"/>
              </a:rPr>
              <a:t>* </a:t>
            </a:r>
            <a:r>
              <a:rPr lang="en-US" sz="1800">
                <a:latin typeface="Arial" charset="0"/>
                <a:ea typeface="MS PGothic" charset="0"/>
              </a:rPr>
              <a:t> [&lt;t,s&gt;,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a:t>
            </a:r>
            <a:br>
              <a:rPr lang="en-US" sz="1800">
                <a:latin typeface="Arial" charset="0"/>
                <a:ea typeface="MS PGothic" charset="0"/>
                <a:sym typeface="Symbol" charset="0"/>
              </a:rPr>
            </a:b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0</a:t>
            </a:r>
            <a:r>
              <a:rPr lang="en-US" sz="1800">
                <a:latin typeface="Arial" charset="0"/>
                <a:ea typeface="MS PGothic" charset="0"/>
              </a:rPr>
              <a:t>, w, $] |</a:t>
            </a:r>
            <a:r>
              <a:rPr lang="en-US" sz="1800">
                <a:latin typeface="Arial" charset="0"/>
                <a:ea typeface="MS PGothic" charset="0"/>
                <a:sym typeface="Symbol" charset="0"/>
              </a:rPr>
              <a:t>* </a:t>
            </a:r>
            <a:r>
              <a:rPr lang="en-US" sz="1800">
                <a:latin typeface="Arial" charset="0"/>
                <a:ea typeface="MS PGothic" charset="0"/>
              </a:rPr>
              <a:t> [t, </a:t>
            </a:r>
            <a:r>
              <a:rPr lang="en-US" sz="1800">
                <a:latin typeface="Arial" charset="0"/>
                <a:ea typeface="MS PGothic" charset="0"/>
                <a:sym typeface="Symbol" charset="0"/>
              </a:rPr>
              <a:t>, ] in </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rPr>
              <a:t> and</a:t>
            </a:r>
            <a:br>
              <a:rPr lang="en-US" sz="1800">
                <a:latin typeface="Arial" charset="0"/>
                <a:ea typeface="MS PGothic" charset="0"/>
              </a:rPr>
            </a:br>
            <a:r>
              <a:rPr lang="en-US" sz="1800">
                <a:latin typeface="Arial" charset="0"/>
                <a:ea typeface="MS PGothic" charset="0"/>
              </a:rPr>
              <a:t> </a:t>
            </a:r>
            <a:r>
              <a:rPr lang="en-US" sz="1800">
                <a:latin typeface="Arial" charset="0"/>
                <a:ea typeface="MS PGothic" charset="0"/>
                <a:sym typeface="Symbol" charset="0"/>
              </a:rPr>
              <a:t> [</a:t>
            </a:r>
            <a:r>
              <a:rPr lang="en-US" sz="1800">
                <a:latin typeface="Arial" charset="0"/>
                <a:ea typeface="MS PGothic" charset="0"/>
              </a:rPr>
              <a:t>q</a:t>
            </a:r>
            <a:r>
              <a:rPr lang="en-US" sz="1800" baseline="-25000">
                <a:latin typeface="Arial" charset="0"/>
                <a:ea typeface="MS PGothic" charset="0"/>
              </a:rPr>
              <a:t>1</a:t>
            </a:r>
            <a:r>
              <a:rPr lang="en-US" sz="1800">
                <a:latin typeface="Arial" charset="0"/>
                <a:ea typeface="MS PGothic" charset="0"/>
              </a:rPr>
              <a:t>, w] |</a:t>
            </a:r>
            <a:r>
              <a:rPr lang="en-US" sz="1800">
                <a:latin typeface="Arial" charset="0"/>
                <a:ea typeface="MS PGothic" charset="0"/>
                <a:sym typeface="Symbol" charset="0"/>
              </a:rPr>
              <a:t>* </a:t>
            </a:r>
            <a:r>
              <a:rPr lang="en-US" sz="1800">
                <a:latin typeface="Arial" charset="0"/>
                <a:ea typeface="MS PGothic" charset="0"/>
              </a:rPr>
              <a:t> [s, </a:t>
            </a:r>
            <a:r>
              <a:rPr lang="en-US" sz="1800">
                <a:latin typeface="Arial" charset="0"/>
                <a:ea typeface="MS PGothic" charset="0"/>
                <a:sym typeface="Symbol" charset="0"/>
              </a:rPr>
              <a:t>] in </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rPr>
              <a:t> </a:t>
            </a:r>
            <a:br>
              <a:rPr lang="en-US" sz="1800">
                <a:latin typeface="Arial" charset="0"/>
                <a:ea typeface="MS PGothic" charset="0"/>
              </a:rPr>
            </a:br>
            <a:r>
              <a:rPr lang="en-US" sz="1800">
                <a:latin typeface="Arial" charset="0"/>
                <a:ea typeface="MS PGothic" charset="0"/>
              </a:rPr>
              <a:t>But then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2</a:t>
            </a:r>
            <a:r>
              <a:rPr lang="en-US" sz="1800">
                <a:latin typeface="Arial" charset="0"/>
                <a:ea typeface="MS PGothic" charset="0"/>
                <a:sym typeface="Symbol" charset="0"/>
              </a:rPr>
              <a:t>) iff t</a:t>
            </a:r>
            <a:r>
              <a:rPr lang="en-US" sz="1800">
                <a:latin typeface="Arial" charset="0"/>
                <a:ea typeface="MS PGothic" charset="0"/>
              </a:rPr>
              <a:t>F</a:t>
            </a:r>
            <a:r>
              <a:rPr lang="en-US" sz="1800" baseline="-25000">
                <a:latin typeface="Arial" charset="0"/>
                <a:ea typeface="MS PGothic" charset="0"/>
              </a:rPr>
              <a:t>0</a:t>
            </a:r>
            <a:r>
              <a:rPr lang="en-US" sz="1800">
                <a:latin typeface="Arial" charset="0"/>
                <a:ea typeface="MS PGothic" charset="0"/>
              </a:rPr>
              <a:t> </a:t>
            </a:r>
            <a:r>
              <a:rPr lang="en-US" sz="1800">
                <a:latin typeface="Arial" charset="0"/>
                <a:ea typeface="MS PGothic" charset="0"/>
                <a:sym typeface="Symbol" charset="0"/>
              </a:rPr>
              <a:t>and s</a:t>
            </a:r>
            <a:r>
              <a:rPr lang="en-US" sz="1800">
                <a:latin typeface="Arial" charset="0"/>
                <a:ea typeface="MS PGothic" charset="0"/>
              </a:rPr>
              <a:t>F</a:t>
            </a:r>
            <a:r>
              <a:rPr lang="en-US" sz="1800" baseline="-25000">
                <a:latin typeface="Arial" charset="0"/>
                <a:ea typeface="MS PGothic" charset="0"/>
              </a:rPr>
              <a:t>1</a:t>
            </a:r>
            <a:r>
              <a:rPr lang="en-US" sz="1800">
                <a:latin typeface="Arial" charset="0"/>
                <a:ea typeface="MS PGothic" charset="0"/>
              </a:rPr>
              <a:t> iff 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0</a:t>
            </a:r>
            <a:r>
              <a:rPr lang="en-US" sz="1800">
                <a:latin typeface="Arial" charset="0"/>
                <a:ea typeface="MS PGothic" charset="0"/>
                <a:sym typeface="Symbol" charset="0"/>
              </a:rPr>
              <a:t>) and </a:t>
            </a:r>
            <a:r>
              <a:rPr lang="en-US" sz="1800">
                <a:latin typeface="Arial" charset="0"/>
                <a:ea typeface="MS PGothic" charset="0"/>
              </a:rPr>
              <a:t>w</a:t>
            </a:r>
            <a:r>
              <a:rPr lang="en-US" sz="1800">
                <a:latin typeface="Arial" charset="0"/>
                <a:ea typeface="MS PGothic" charset="0"/>
                <a:sym typeface="Symbol" charset="0"/>
              </a:rPr>
              <a:t></a:t>
            </a:r>
            <a:r>
              <a:rPr lang="en-US" sz="1800">
                <a:latin typeface="Gigi" charset="0"/>
                <a:ea typeface="MS PGothic" charset="0"/>
                <a:sym typeface="Symbol" charset="0"/>
              </a:rPr>
              <a:t>F</a:t>
            </a:r>
            <a:r>
              <a:rPr lang="en-US" sz="1800">
                <a:latin typeface="Arial" charset="0"/>
                <a:ea typeface="MS PGothic" charset="0"/>
                <a:sym typeface="Symbol" charset="0"/>
              </a:rPr>
              <a:t>(</a:t>
            </a:r>
            <a:r>
              <a:rPr lang="en-US" sz="1800">
                <a:latin typeface="Arial" charset="0"/>
                <a:ea typeface="MS PGothic" charset="0"/>
              </a:rPr>
              <a:t>A</a:t>
            </a:r>
            <a:r>
              <a:rPr lang="en-US" sz="1800" baseline="-25000">
                <a:latin typeface="Arial" charset="0"/>
                <a:ea typeface="MS PGothic" charset="0"/>
              </a:rPr>
              <a:t>1</a:t>
            </a:r>
            <a:r>
              <a:rPr lang="en-US" sz="1800">
                <a:latin typeface="Arial" charset="0"/>
                <a:ea typeface="MS PGothic" charset="0"/>
                <a:sym typeface="Symbol" charset="0"/>
              </a:rPr>
              <a:t>)</a:t>
            </a:r>
            <a:endParaRPr lang="en-US" sz="180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4/17/17</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214</a:t>
            </a:fld>
            <a:endParaRPr lang="en-US"/>
          </a:p>
        </p:txBody>
      </p:sp>
    </p:spTree>
    <p:extLst>
      <p:ext uri="{BB962C8B-B14F-4D97-AF65-F5344CB8AC3E}">
        <p14:creationId xmlns:p14="http://schemas.microsoft.com/office/powerpoint/2010/main" val="1903651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4/17/17</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215</a:t>
            </a:fld>
            <a:endParaRPr lang="en-US"/>
          </a:p>
        </p:txBody>
      </p:sp>
    </p:spTree>
    <p:extLst>
      <p:ext uri="{BB962C8B-B14F-4D97-AF65-F5344CB8AC3E}">
        <p14:creationId xmlns:p14="http://schemas.microsoft.com/office/powerpoint/2010/main" val="1457538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smtClean="0">
                <a:latin typeface="Arial" charset="0"/>
                <a:ea typeface="MS PGothic" charset="0"/>
              </a:rPr>
              <a:t>R</a:t>
            </a:r>
            <a:r>
              <a:rPr lang="ja-JP" altLang="en-US" sz="2000" dirty="0" smtClean="0">
                <a:latin typeface="Arial" charset="0"/>
                <a:ea typeface="MS PGothic" charset="0"/>
              </a:rPr>
              <a:t>’</a:t>
            </a:r>
            <a:r>
              <a:rPr lang="en-US" altLang="ja-JP" sz="2000" dirty="0" smtClean="0">
                <a:latin typeface="Arial" charset="0"/>
                <a:ea typeface="MS PGothic" charset="0"/>
              </a:rPr>
              <a:t> </a:t>
            </a:r>
            <a:r>
              <a:rPr lang="en-US" altLang="ja-JP" sz="2000" dirty="0">
                <a:latin typeface="Arial" charset="0"/>
                <a:ea typeface="MS PGothic" charset="0"/>
              </a:rPr>
              <a:t>=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4/17/17</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216</a:t>
            </a:fld>
            <a:endParaRPr lang="en-US"/>
          </a:p>
        </p:txBody>
      </p:sp>
    </p:spTree>
    <p:extLst>
      <p:ext uri="{BB962C8B-B14F-4D97-AF65-F5344CB8AC3E}">
        <p14:creationId xmlns:p14="http://schemas.microsoft.com/office/powerpoint/2010/main" val="5073729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380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a:latin typeface="Arial" charset="0"/>
                <a:ea typeface="MS PGothic" charset="0"/>
                <a:sym typeface="Symbol" charset="0"/>
              </a:rPr>
              <a:t>λ</a:t>
            </a:r>
            <a:r>
              <a:rPr lang="en-US" sz="2000" dirty="0">
                <a:latin typeface="Arial" charset="0"/>
                <a:ea typeface="MS PGothic" charset="0"/>
                <a:sym typeface="Symbol" charset="0"/>
              </a:rPr>
              <a:t> 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4/17/17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218</a:t>
            </a:fld>
            <a:endParaRPr lang="en-US"/>
          </a:p>
        </p:txBody>
      </p:sp>
    </p:spTree>
    <p:extLst>
      <p:ext uri="{BB962C8B-B14F-4D97-AF65-F5344CB8AC3E}">
        <p14:creationId xmlns:p14="http://schemas.microsoft.com/office/powerpoint/2010/main" val="13679524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dirty="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dirty="0">
              <a:latin typeface="Arial" charset="0"/>
              <a:ea typeface="MS PGothic" charset="0"/>
              <a:sym typeface="Symbol" charset="0"/>
            </a:endParaRPr>
          </a:p>
          <a:p>
            <a:pPr marL="0" indent="0">
              <a:buFontTx/>
              <a:buNone/>
            </a:pPr>
            <a:r>
              <a:rPr lang="en-US" sz="2400" dirty="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219</a:t>
            </a:fld>
            <a:endParaRPr lang="en-US"/>
          </a:p>
        </p:txBody>
      </p:sp>
    </p:spTree>
    <p:extLst>
      <p:ext uri="{BB962C8B-B14F-4D97-AF65-F5344CB8AC3E}">
        <p14:creationId xmlns:p14="http://schemas.microsoft.com/office/powerpoint/2010/main" val="21722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More on Cardinality</a:t>
            </a:r>
          </a:p>
        </p:txBody>
      </p:sp>
      <p:sp>
        <p:nvSpPr>
          <p:cNvPr id="3789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sym typeface="Symbol" charset="0"/>
              </a:rPr>
              <a:t>To determine the relative size of two sets, we need the following definitions:</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exists an injection, f, from A to B; f is a 1-1 function from A </a:t>
            </a:r>
            <a:r>
              <a:rPr lang="en-US" sz="2000" u="sng" dirty="0">
                <a:latin typeface="Arial" charset="0"/>
                <a:ea typeface="MS PGothic" charset="0"/>
                <a:sym typeface="Symbol" charset="0"/>
              </a:rPr>
              <a:t>into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|B|  |A|</a:t>
            </a:r>
            <a:r>
              <a:rPr lang="en-US" sz="2000" dirty="0">
                <a:latin typeface="Arial" charset="0"/>
                <a:ea typeface="MS PGothic" charset="0"/>
                <a:sym typeface="Symbol" charset="0"/>
              </a:rPr>
              <a:t>. We may also say that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is a bijection, f, from A to B; f is a 1-1 function from A </a:t>
            </a:r>
            <a:r>
              <a:rPr lang="en-US" sz="2000" u="sng" dirty="0">
                <a:latin typeface="Arial" charset="0"/>
                <a:ea typeface="MS PGothic" charset="0"/>
                <a:sym typeface="Symbol" charset="0"/>
              </a:rPr>
              <a:t>onto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&lt;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|A|  |B|.</a:t>
            </a:r>
          </a:p>
          <a:p>
            <a:pPr eaLnBrk="1" hangingPunct="1">
              <a:buFontTx/>
              <a:buNone/>
            </a:pPr>
            <a:r>
              <a:rPr lang="en-US" sz="2000" dirty="0">
                <a:solidFill>
                  <a:srgbClr val="0066FF"/>
                </a:solidFill>
                <a:latin typeface="Arial" charset="0"/>
                <a:ea typeface="MS PGothic" charset="0"/>
                <a:sym typeface="Symbol" charset="0"/>
              </a:rPr>
              <a:t>Definition.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finite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a:t>
            </a:r>
            <a:r>
              <a:rPr lang="en-US" sz="2000" dirty="0">
                <a:solidFill>
                  <a:srgbClr val="0066FF"/>
                </a:solidFill>
                <a:latin typeface="Arial" charset="0"/>
                <a:ea typeface="MS PGothic" charset="0"/>
                <a:sym typeface="Symbol" charset="0"/>
              </a:rPr>
              <a:t>|S|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otherwise, S is said to be </a:t>
            </a:r>
            <a:r>
              <a:rPr lang="en-US" sz="2000" u="sng" dirty="0">
                <a:solidFill>
                  <a:srgbClr val="0066FF"/>
                </a:solidFill>
                <a:latin typeface="Arial" charset="0"/>
                <a:ea typeface="MS PGothic" charset="0"/>
              </a:rPr>
              <a:t>infinite</a:t>
            </a:r>
            <a:r>
              <a:rPr lang="en-US" sz="2000" dirty="0">
                <a:solidFill>
                  <a:srgbClr val="0066FF"/>
                </a:solidFill>
                <a:latin typeface="Arial" charset="0"/>
                <a:ea typeface="MS PGothic" charset="0"/>
              </a:rPr>
              <a:t>.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S is</a:t>
            </a:r>
            <a:r>
              <a:rPr lang="en-US" sz="2000" dirty="0">
                <a:solidFill>
                  <a:srgbClr val="0066FF"/>
                </a:solidFill>
                <a:latin typeface="Arial" charset="0"/>
                <a:ea typeface="MS PGothic" charset="0"/>
                <a:sym typeface="Symbol" charset="0"/>
              </a:rPr>
              <a:t> finite or |S| =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solidFill>
                  <a:srgbClr val="0066FF"/>
                </a:solidFill>
                <a:latin typeface="Forte" charset="0"/>
                <a:ea typeface="MS PGothic" charset="0"/>
              </a:rPr>
              <a:t> </a:t>
            </a:r>
            <a:r>
              <a:rPr lang="en-US" sz="2000" dirty="0">
                <a:solidFill>
                  <a:srgbClr val="0066FF"/>
                </a:solidFill>
                <a:latin typeface="Arial" charset="0"/>
                <a:ea typeface="MS PGothic" charset="0"/>
                <a:sym typeface="Symbol" charset="0"/>
              </a:rPr>
              <a:t>|</a:t>
            </a:r>
            <a:r>
              <a:rPr lang="en-US" sz="2000" dirty="0">
                <a:latin typeface="Arial" charset="0"/>
                <a:ea typeface="MS PGothic" charset="0"/>
                <a:sym typeface="Symbol" charset="0"/>
              </a:rPr>
              <a:t>; otherwise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uncountable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We discuss cardinality in more details later.</a:t>
            </a:r>
          </a:p>
        </p:txBody>
      </p:sp>
      <p:sp>
        <p:nvSpPr>
          <p:cNvPr id="378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A110FE-5357-754E-A132-3A3B119702E4}" type="datetime1">
              <a:rPr lang="en-US" smtClean="0"/>
              <a:t>4/17/17</a:t>
            </a:fld>
            <a:endParaRPr lang="en-US"/>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57DEBF-D99E-914D-A0CF-2F811043D247}" type="slidenum">
              <a:rPr lang="en-US"/>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4/17/17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a:t>
            </a:r>
            <a:endParaRPr lang="en-US" dirty="0">
              <a:solidFill>
                <a:srgbClr val="CC3300"/>
              </a:solidFill>
              <a:latin typeface="Arial" charset="0"/>
              <a:ea typeface="MS PGothic" charset="0"/>
            </a:endParaRPr>
          </a:p>
        </p:txBody>
      </p:sp>
      <p:sp>
        <p:nvSpPr>
          <p:cNvPr id="104452" name="Rectangle 3"/>
          <p:cNvSpPr>
            <a:spLocks noGrp="1" noChangeArrowheads="1"/>
          </p:cNvSpPr>
          <p:nvPr>
            <p:ph type="body" idx="4294967295"/>
          </p:nvPr>
        </p:nvSpPr>
        <p:spPr/>
        <p:txBody>
          <a:bodyPr/>
          <a:lstStyle/>
          <a:p>
            <a:pPr lvl="0">
              <a:spcBef>
                <a:spcPct val="0"/>
              </a:spcBef>
              <a:buFont typeface="+mj-lt"/>
              <a:buAutoNum type="arabicPeriod"/>
            </a:pPr>
            <a:r>
              <a:rPr lang="en-US" altLang="en-US" sz="2000" dirty="0" smtClean="0">
                <a:latin typeface="Arial" charset="0"/>
              </a:rPr>
              <a:t>Write a CFG to show the language is a CFL or use the Pumping Lemma for CFLs to prove that it is not for each of the following.</a:t>
            </a:r>
          </a:p>
          <a:p>
            <a:pPr marL="685800" lvl="1" indent="-228600">
              <a:spcBef>
                <a:spcPct val="0"/>
              </a:spcBef>
              <a:buFont typeface="+mj-lt"/>
              <a:buAutoNum type="alphaLcParenR"/>
            </a:pPr>
            <a:r>
              <a:rPr lang="en-US" sz="2000" b="1" dirty="0" smtClean="0">
                <a:latin typeface="Arial" charset="0"/>
                <a:ea typeface="MS PGothic" charset="0"/>
              </a:rPr>
              <a:t> L = { </a:t>
            </a:r>
            <a:r>
              <a:rPr lang="en-US" sz="2000" b="1" dirty="0" err="1" smtClean="0">
                <a:latin typeface="Arial" charset="0"/>
                <a:ea typeface="MS PGothic" charset="0"/>
              </a:rPr>
              <a:t>xww</a:t>
            </a:r>
            <a:r>
              <a:rPr lang="en-US" sz="2000" b="1" baseline="30000" dirty="0" err="1" smtClean="0">
                <a:latin typeface="Arial" charset="0"/>
                <a:ea typeface="MS PGothic" charset="0"/>
              </a:rPr>
              <a:t>R</a:t>
            </a:r>
            <a:r>
              <a:rPr lang="en-US" sz="2000" b="1" dirty="0" smtClean="0">
                <a:latin typeface="Arial" charset="0"/>
                <a:ea typeface="MS PGothic" charset="0"/>
              </a:rPr>
              <a:t> | </a:t>
            </a:r>
            <a:r>
              <a:rPr lang="en-US" sz="2000" b="1" dirty="0" err="1" smtClean="0">
                <a:latin typeface="Arial" charset="0"/>
                <a:ea typeface="MS PGothic" charset="0"/>
              </a:rPr>
              <a:t>w,x</a:t>
            </a:r>
            <a:r>
              <a:rPr lang="en-US" sz="2000" b="1" dirty="0" smtClean="0">
                <a:latin typeface="Arial" charset="0"/>
                <a:ea typeface="MS PGothic" charset="0"/>
              </a:rPr>
              <a:t>∈{</a:t>
            </a:r>
            <a:r>
              <a:rPr lang="en-US" sz="2000" b="1" dirty="0" err="1" smtClean="0">
                <a:latin typeface="Arial" charset="0"/>
                <a:ea typeface="MS PGothic" charset="0"/>
              </a:rPr>
              <a:t>a,b</a:t>
            </a:r>
            <a:r>
              <a:rPr lang="en-US" sz="2000" b="1" dirty="0" smtClean="0">
                <a:latin typeface="Arial" charset="0"/>
                <a:ea typeface="MS PGothic" charset="0"/>
              </a:rPr>
              <a:t>}</a:t>
            </a:r>
            <a:r>
              <a:rPr lang="en-US" sz="2000" b="1" baseline="30000" dirty="0" smtClean="0">
                <a:latin typeface="Arial" charset="0"/>
                <a:ea typeface="MS PGothic" charset="0"/>
              </a:rPr>
              <a:t>+</a:t>
            </a:r>
            <a:r>
              <a:rPr lang="en-US" sz="2000" b="1" dirty="0" smtClean="0">
                <a:latin typeface="Arial" charset="0"/>
                <a:ea typeface="MS PGothic" charset="0"/>
              </a:rPr>
              <a:t> } </a:t>
            </a:r>
          </a:p>
          <a:p>
            <a:pPr marL="685800" lvl="1" indent="-228600">
              <a:spcBef>
                <a:spcPct val="0"/>
              </a:spcBef>
              <a:buFont typeface="+mj-lt"/>
              <a:buAutoNum type="alphaLcParenR"/>
            </a:pPr>
            <a:r>
              <a:rPr lang="en-US" sz="2000" b="1" dirty="0" smtClean="0"/>
              <a:t> L </a:t>
            </a:r>
            <a:r>
              <a:rPr lang="en-US" sz="2000" b="1" dirty="0"/>
              <a:t>= { a</a:t>
            </a:r>
            <a:r>
              <a:rPr lang="en-US" sz="2000" b="1" baseline="30000" dirty="0"/>
              <a:t>n</a:t>
            </a:r>
            <a:r>
              <a:rPr lang="en-US" sz="2000" b="1" dirty="0"/>
              <a:t> </a:t>
            </a:r>
            <a:r>
              <a:rPr lang="en-US" sz="2000" b="1" dirty="0" err="1" smtClean="0"/>
              <a:t>b</a:t>
            </a:r>
            <a:r>
              <a:rPr lang="en-US" sz="2000" b="1" baseline="30000" dirty="0" err="1" smtClean="0"/>
              <a:t>sum</a:t>
            </a:r>
            <a:r>
              <a:rPr lang="en-US" sz="2000" b="1" baseline="30000" dirty="0" smtClean="0"/>
              <a:t>(1..n)</a:t>
            </a:r>
            <a:r>
              <a:rPr lang="en-US" sz="2000" b="1" dirty="0" smtClean="0"/>
              <a:t> </a:t>
            </a:r>
            <a:r>
              <a:rPr lang="en-US" sz="2000" b="1" dirty="0"/>
              <a:t>| n&gt;0 </a:t>
            </a:r>
            <a:r>
              <a:rPr lang="en-US" sz="2000" b="1" dirty="0" smtClean="0"/>
              <a:t>}</a:t>
            </a:r>
            <a:endParaRPr lang="en-US" sz="1800" dirty="0"/>
          </a:p>
          <a:p>
            <a:pPr marL="457200" lvl="0" indent="-457200">
              <a:spcBef>
                <a:spcPct val="0"/>
              </a:spcBef>
              <a:buFont typeface="+mj-lt"/>
              <a:buAutoNum type="arabicPeriod" startAt="2"/>
            </a:pPr>
            <a:r>
              <a:rPr lang="en-US" altLang="en-US" sz="2000" dirty="0">
                <a:latin typeface="Arial" charset="0"/>
              </a:rPr>
              <a:t>Consider the context-free grammar </a:t>
            </a:r>
            <a:r>
              <a:rPr lang="en-US" altLang="en-US" sz="2000" b="1" dirty="0">
                <a:latin typeface="Arial" charset="0"/>
              </a:rPr>
              <a:t>G = ( { S } , { a , b } , </a:t>
            </a:r>
            <a:r>
              <a:rPr lang="en-US" altLang="en-US" sz="2000" b="1" dirty="0" smtClean="0">
                <a:latin typeface="Arial" charset="0"/>
              </a:rPr>
              <a:t>R </a:t>
            </a:r>
            <a:r>
              <a:rPr lang="en-US" altLang="en-US" sz="2000" b="1" dirty="0">
                <a:latin typeface="Arial" charset="0"/>
              </a:rPr>
              <a:t>, </a:t>
            </a:r>
            <a:r>
              <a:rPr lang="en-US" altLang="en-US" sz="2000" b="1" dirty="0" smtClean="0">
                <a:latin typeface="Arial" charset="0"/>
              </a:rPr>
              <a:t>S </a:t>
            </a:r>
            <a:r>
              <a:rPr lang="en-US" altLang="en-US" sz="2000" b="1" dirty="0">
                <a:latin typeface="Arial" charset="0"/>
              </a:rPr>
              <a:t>), </a:t>
            </a:r>
            <a:r>
              <a:rPr lang="en-US" altLang="en-US" sz="2000" dirty="0">
                <a:latin typeface="Arial" charset="0"/>
              </a:rPr>
              <a:t>where</a:t>
            </a:r>
            <a:r>
              <a:rPr lang="en-US" altLang="en-US" sz="2000" b="1" dirty="0">
                <a:latin typeface="Arial" charset="0"/>
              </a:rPr>
              <a:t> </a:t>
            </a:r>
            <a:r>
              <a:rPr lang="en-US" altLang="en-US" sz="2000" b="1" dirty="0" smtClean="0">
                <a:latin typeface="Arial" charset="0"/>
              </a:rPr>
              <a:t>R </a:t>
            </a:r>
            <a:r>
              <a:rPr lang="en-US" altLang="en-US" sz="2000" dirty="0">
                <a:latin typeface="Arial" charset="0"/>
              </a:rPr>
              <a:t>is</a:t>
            </a:r>
            <a:r>
              <a:rPr lang="en-US" altLang="en-US" sz="2000" b="1" dirty="0">
                <a:latin typeface="Arial" charset="0"/>
              </a:rPr>
              <a:t>:</a:t>
            </a:r>
            <a:endParaRPr lang="en-US" altLang="en-US" sz="2000" dirty="0">
              <a:latin typeface="Arial" charset="0"/>
            </a:endParaRPr>
          </a:p>
          <a:p>
            <a:pPr marL="400050" lvl="1" indent="0">
              <a:spcBef>
                <a:spcPct val="0"/>
              </a:spcBef>
              <a:buNone/>
            </a:pPr>
            <a:r>
              <a:rPr lang="en-US" altLang="en-US" sz="2000" b="1" dirty="0">
                <a:latin typeface="Arial" charset="0"/>
              </a:rPr>
              <a:t>	S  →   S a S b S  |  S b S a S | </a:t>
            </a:r>
            <a:r>
              <a:rPr lang="en-US" altLang="en-US" sz="2000" b="1" dirty="0" err="1" smtClean="0">
                <a:latin typeface="Symbol" charset="2"/>
                <a:ea typeface="Symbol" charset="2"/>
                <a:cs typeface="Symbol" charset="2"/>
              </a:rPr>
              <a:t>λ</a:t>
            </a:r>
            <a:endParaRPr lang="en-US" altLang="en-US" sz="2000" b="1" dirty="0">
              <a:latin typeface="Symbol" charset="2"/>
              <a:ea typeface="Symbol" charset="2"/>
              <a:cs typeface="Symbol" charset="2"/>
            </a:endParaRPr>
          </a:p>
          <a:p>
            <a:pPr marL="400050" lvl="1" indent="0">
              <a:spcBef>
                <a:spcPct val="0"/>
              </a:spcBef>
              <a:buNone/>
            </a:pPr>
            <a:r>
              <a:rPr lang="en-US" altLang="en-US" sz="2000" dirty="0">
                <a:latin typeface="Arial" charset="0"/>
              </a:rPr>
              <a:t>Provide </a:t>
            </a:r>
            <a:r>
              <a:rPr lang="en-US" altLang="en-US" sz="2000" dirty="0" smtClean="0">
                <a:latin typeface="Arial" charset="0"/>
              </a:rPr>
              <a:t>the part of </a:t>
            </a:r>
            <a:r>
              <a:rPr lang="en-US" altLang="en-US" sz="2000" dirty="0">
                <a:latin typeface="Arial" charset="0"/>
              </a:rPr>
              <a:t>the proof that </a:t>
            </a:r>
            <a:r>
              <a:rPr lang="en-US" altLang="en-US" sz="2000" dirty="0" smtClean="0">
                <a:latin typeface="Arial" charset="0"/>
              </a:rPr>
              <a:t>shows</a:t>
            </a:r>
            <a:endParaRPr lang="en-US" altLang="en-US" sz="2000" dirty="0">
              <a:latin typeface="Arial" charset="0"/>
            </a:endParaRPr>
          </a:p>
          <a:p>
            <a:pPr marL="400050" lvl="1" indent="0">
              <a:spcBef>
                <a:spcPct val="0"/>
              </a:spcBef>
              <a:buNone/>
            </a:pPr>
            <a:r>
              <a:rPr lang="en-US" altLang="en-US" sz="2000" b="1" dirty="0">
                <a:latin typeface="Arial" charset="0"/>
              </a:rPr>
              <a:t>	</a:t>
            </a:r>
            <a:r>
              <a:rPr lang="en-US" altLang="en-US" sz="2000" b="1" dirty="0" smtClean="0">
                <a:latin typeface="Arial" charset="0"/>
              </a:rPr>
              <a:t>L </a:t>
            </a:r>
            <a:r>
              <a:rPr lang="en-US" altLang="en-US" sz="2000" b="1" dirty="0">
                <a:latin typeface="Arial" charset="0"/>
              </a:rPr>
              <a:t>= { w | w </a:t>
            </a:r>
            <a:r>
              <a:rPr lang="en-US" altLang="en-US" sz="2000" dirty="0">
                <a:latin typeface="Arial" charset="0"/>
              </a:rPr>
              <a:t>has </a:t>
            </a:r>
            <a:r>
              <a:rPr lang="en-US" altLang="en-US" sz="2000" dirty="0" smtClean="0">
                <a:latin typeface="Arial" charset="0"/>
              </a:rPr>
              <a:t>as </a:t>
            </a:r>
            <a:r>
              <a:rPr lang="en-US" altLang="en-US" sz="2000" dirty="0">
                <a:latin typeface="Arial" charset="0"/>
              </a:rPr>
              <a:t>many </a:t>
            </a:r>
            <a:r>
              <a:rPr lang="en-US" altLang="en-US" sz="2000" b="1" dirty="0">
                <a:latin typeface="Arial" charset="0"/>
              </a:rPr>
              <a:t>a’s </a:t>
            </a:r>
            <a:r>
              <a:rPr lang="en-US" altLang="en-US" sz="2000" dirty="0">
                <a:latin typeface="Arial" charset="0"/>
              </a:rPr>
              <a:t>as</a:t>
            </a:r>
            <a:r>
              <a:rPr lang="en-US" altLang="en-US" sz="2000" b="1" dirty="0">
                <a:latin typeface="Arial" charset="0"/>
              </a:rPr>
              <a:t> b’s </a:t>
            </a:r>
            <a:r>
              <a:rPr lang="en-US" altLang="en-US" sz="2000" b="1" dirty="0" smtClean="0">
                <a:latin typeface="Arial" charset="0"/>
              </a:rPr>
              <a:t>} </a:t>
            </a:r>
            <a:r>
              <a:rPr lang="en-US" altLang="en-US" sz="2000" b="1" dirty="0">
                <a:latin typeface="Symbol" charset="2"/>
                <a:ea typeface="Symbol" charset="2"/>
                <a:cs typeface="Symbol" charset="2"/>
              </a:rPr>
              <a:t>⊆</a:t>
            </a:r>
            <a:r>
              <a:rPr lang="en-US" altLang="en-US" sz="2000" b="1" dirty="0">
                <a:latin typeface="Arial" charset="0"/>
              </a:rPr>
              <a:t> L ( G </a:t>
            </a:r>
            <a:r>
              <a:rPr lang="en-US" altLang="en-US" sz="2000" b="1" dirty="0" smtClean="0">
                <a:latin typeface="Arial" charset="0"/>
              </a:rPr>
              <a:t>)</a:t>
            </a:r>
            <a:endParaRPr lang="en-US" altLang="en-US" sz="2000" b="1" dirty="0">
              <a:latin typeface="Arial" charset="0"/>
            </a:endParaRPr>
          </a:p>
          <a:p>
            <a:pPr marL="400050" lvl="1" indent="0">
              <a:spcBef>
                <a:spcPct val="0"/>
              </a:spcBef>
              <a:buNone/>
            </a:pPr>
            <a:r>
              <a:rPr lang="en-US" altLang="en-US" sz="2000" dirty="0" smtClean="0">
                <a:latin typeface="Arial" charset="0"/>
              </a:rPr>
              <a:t>You will need to provide an inductive proof</a:t>
            </a:r>
            <a:endParaRPr lang="en-US" sz="2000" dirty="0">
              <a:ea typeface="MS PGothic" charset="0"/>
            </a:endParaRPr>
          </a:p>
          <a:p>
            <a:pPr marL="346075" indent="-346075" eaLnBrk="1" hangingPunct="1">
              <a:lnSpc>
                <a:spcPct val="90000"/>
              </a:lnSpc>
              <a:spcBef>
                <a:spcPct val="0"/>
              </a:spcBef>
              <a:buNone/>
            </a:pPr>
            <a:endParaRPr lang="en-US" sz="2000" b="1" dirty="0" smtClean="0">
              <a:solidFill>
                <a:srgbClr val="CC3300"/>
              </a:solidFill>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a:t>
            </a:r>
            <a:r>
              <a:rPr lang="en-US" sz="2000" b="1" dirty="0" smtClean="0">
                <a:solidFill>
                  <a:srgbClr val="CC3300"/>
                </a:solidFill>
                <a:latin typeface="Arial" charset="0"/>
                <a:ea typeface="MS PGothic" charset="0"/>
              </a:rPr>
              <a:t>3/9 (Thursday), 10:30AM </a:t>
            </a:r>
            <a:r>
              <a:rPr lang="en-US" sz="2000" b="1" dirty="0">
                <a:solidFill>
                  <a:srgbClr val="CC3300"/>
                </a:solidFill>
                <a:latin typeface="Arial" charset="0"/>
                <a:ea typeface="MS PGothic" charset="0"/>
              </a:rPr>
              <a:t>(</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r>
              <a:rPr lang="en-US" sz="2000" b="1" dirty="0" smtClean="0">
                <a:solidFill>
                  <a:srgbClr val="CC3300"/>
                </a:solidFill>
                <a:ea typeface="MS PGothic" charset="0"/>
                <a:sym typeface="Symbol" charset="0"/>
              </a:rPr>
              <a:t>)</a:t>
            </a:r>
            <a:endParaRPr lang="en-US" sz="2000" b="1" dirty="0">
              <a:solidFill>
                <a:srgbClr val="CC3300"/>
              </a:solidFill>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220</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220</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6699826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solidFill>
                  <a:srgbClr val="009900"/>
                </a:solidFill>
                <a:latin typeface="Arial" charset="0"/>
                <a:ea typeface="MS PGothic" charset="0"/>
              </a:rPr>
              <a:t>CSG Example#1</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FontTx/>
              <a:buNone/>
            </a:pPr>
            <a:r>
              <a:rPr lang="en-US" sz="2400" dirty="0" smtClean="0">
                <a:latin typeface="Arial" charset="0"/>
                <a:ea typeface="MS PGothic" charset="0"/>
              </a:rPr>
              <a:t>L = { </a:t>
            </a:r>
            <a:r>
              <a:rPr lang="en-US" sz="2400" dirty="0" err="1" smtClean="0">
                <a:latin typeface="Arial" charset="0"/>
                <a:ea typeface="MS PGothic" charset="0"/>
              </a:rPr>
              <a:t>a</a:t>
            </a:r>
            <a:r>
              <a:rPr lang="en-US" sz="2400" baseline="30000" dirty="0" err="1" smtClean="0">
                <a:latin typeface="Arial" charset="0"/>
                <a:ea typeface="MS PGothic" charset="0"/>
              </a:rPr>
              <a:t>n</a:t>
            </a:r>
            <a:r>
              <a:rPr lang="en-US" sz="2400" dirty="0" err="1" smtClean="0">
                <a:latin typeface="Arial" charset="0"/>
                <a:ea typeface="MS PGothic" charset="0"/>
              </a:rPr>
              <a:t>b</a:t>
            </a:r>
            <a:r>
              <a:rPr lang="en-US" sz="2400" baseline="30000" dirty="0" err="1" smtClean="0">
                <a:latin typeface="Arial" charset="0"/>
                <a:ea typeface="MS PGothic" charset="0"/>
              </a:rPr>
              <a:t>n</a:t>
            </a:r>
            <a:r>
              <a:rPr lang="en-US" sz="2400" dirty="0" err="1" smtClean="0">
                <a:latin typeface="Arial" charset="0"/>
                <a:ea typeface="MS PGothic" charset="0"/>
              </a:rPr>
              <a:t>c</a:t>
            </a:r>
            <a:r>
              <a:rPr lang="en-US" sz="2400" baseline="30000" dirty="0" err="1" smtClean="0">
                <a:latin typeface="Arial" charset="0"/>
                <a:ea typeface="MS PGothic" charset="0"/>
              </a:rPr>
              <a:t>n</a:t>
            </a:r>
            <a:r>
              <a:rPr lang="en-US" sz="2400" dirty="0" smtClean="0">
                <a:latin typeface="Arial" charset="0"/>
                <a:ea typeface="MS PGothic" charset="0"/>
              </a:rPr>
              <a:t> | n.0 }</a:t>
            </a:r>
          </a:p>
          <a:p>
            <a:pPr marL="0" indent="0">
              <a:buFontTx/>
              <a:buNone/>
            </a:pPr>
            <a:r>
              <a:rPr lang="en-US" sz="2400" dirty="0" smtClean="0">
                <a:latin typeface="Arial" charset="0"/>
                <a:ea typeface="MS PGothic" charset="0"/>
              </a:rPr>
              <a:t>G </a:t>
            </a:r>
            <a:r>
              <a:rPr lang="en-US" sz="2400" dirty="0">
                <a:latin typeface="Arial" charset="0"/>
                <a:ea typeface="MS PGothic" charset="0"/>
              </a:rPr>
              <a:t>= </a:t>
            </a:r>
            <a:r>
              <a:rPr lang="en-US" sz="2400" dirty="0" smtClean="0">
                <a:latin typeface="Arial" charset="0"/>
                <a:ea typeface="MS PGothic" charset="0"/>
              </a:rPr>
              <a:t>({A,B,C}, </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a,b,c</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R, </a:t>
            </a:r>
            <a:r>
              <a:rPr lang="en-US" sz="2400" dirty="0" smtClean="0">
                <a:latin typeface="Arial" charset="0"/>
                <a:ea typeface="MS PGothic" charset="0"/>
                <a:sym typeface="Symbol" charset="0"/>
              </a:rPr>
              <a:t>A) where R is</a:t>
            </a:r>
          </a:p>
          <a:p>
            <a:pPr marL="0" indent="0">
              <a:buFontTx/>
              <a:buNone/>
            </a:pPr>
            <a:r>
              <a:rPr lang="en-US" sz="2400" dirty="0" smtClean="0">
                <a:latin typeface="Arial" charset="0"/>
                <a:ea typeface="MS PGothic" charset="0"/>
                <a:sym typeface="Symbol" charset="0"/>
              </a:rPr>
              <a:t>A   → </a:t>
            </a:r>
            <a:r>
              <a:rPr lang="en-US" sz="2400" dirty="0" err="1" smtClean="0">
                <a:latin typeface="Arial" charset="0"/>
                <a:ea typeface="MS PGothic" charset="0"/>
                <a:sym typeface="Symbol" charset="0"/>
              </a:rPr>
              <a:t>aBbc</a:t>
            </a:r>
            <a:r>
              <a:rPr lang="en-US" sz="2400" dirty="0" smtClean="0">
                <a:latin typeface="Arial" charset="0"/>
                <a:ea typeface="MS PGothic" charset="0"/>
                <a:sym typeface="Symbol" charset="0"/>
              </a:rPr>
              <a:t> | </a:t>
            </a:r>
            <a:r>
              <a:rPr lang="en-US" sz="2400" dirty="0" err="1" smtClean="0">
                <a:latin typeface="Arial" charset="0"/>
                <a:ea typeface="MS PGothic" charset="0"/>
                <a:sym typeface="Symbol" charset="0"/>
              </a:rPr>
              <a:t>abc</a:t>
            </a:r>
            <a:endParaRPr lang="en-US" sz="2400" dirty="0" smtClean="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B   → </a:t>
            </a:r>
            <a:r>
              <a:rPr lang="en-US" sz="2400" dirty="0" err="1" smtClean="0">
                <a:latin typeface="Arial" charset="0"/>
                <a:ea typeface="MS PGothic" charset="0"/>
                <a:sym typeface="Symbol" charset="0"/>
              </a:rPr>
              <a:t>aBbC</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abC</a:t>
            </a:r>
            <a:endParaRPr lang="en-US" sz="2400" dirty="0" smtClean="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Note: A ⇒ </a:t>
            </a:r>
            <a:r>
              <a:rPr lang="en-US" sz="2400" dirty="0" err="1" smtClean="0">
                <a:latin typeface="Arial" charset="0"/>
                <a:ea typeface="MS PGothic" charset="0"/>
                <a:sym typeface="Symbol" charset="0"/>
              </a:rPr>
              <a:t>aBbc</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⇒n 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a:t>
            </a:r>
            <a:r>
              <a:rPr lang="en-US" sz="2400" baseline="30000" dirty="0" smtClean="0">
                <a:latin typeface="Arial" charset="0"/>
                <a:ea typeface="MS PGothic" charset="0"/>
                <a:sym typeface="Symbol" charset="0"/>
              </a:rPr>
              <a:t>n</a:t>
            </a:r>
            <a:r>
              <a:rPr lang="en-US" sz="2400" dirty="0" smtClean="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n&gt;0</a:t>
            </a:r>
            <a:endParaRPr lang="en-US" sz="2400" dirty="0">
              <a:latin typeface="Arial" charset="0"/>
              <a:ea typeface="MS PGothic" charset="0"/>
              <a:sym typeface="Symbol" charset="0"/>
            </a:endParaRPr>
          </a:p>
          <a:p>
            <a:pPr marL="0" indent="0">
              <a:buNone/>
            </a:pPr>
            <a:r>
              <a:rPr lang="en-US" sz="2400" dirty="0" err="1" smtClean="0">
                <a:latin typeface="Arial" charset="0"/>
                <a:ea typeface="MS PGothic" charset="0"/>
                <a:sym typeface="Symbol" charset="0"/>
              </a:rPr>
              <a:t>Cb</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Shuttle C over to a c</a:t>
            </a:r>
            <a:endParaRPr lang="en-US" sz="2400" dirty="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Cc </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cc		// Change C to a c</a:t>
            </a:r>
          </a:p>
          <a:p>
            <a:pPr marL="0" indent="0">
              <a:buNone/>
            </a:pPr>
            <a:r>
              <a:rPr lang="en-US" sz="2400" dirty="0">
                <a:latin typeface="Arial" charset="0"/>
                <a:ea typeface="MS PGothic" charset="0"/>
                <a:sym typeface="Symbol" charset="0"/>
              </a:rPr>
              <a:t>Note: </a:t>
            </a:r>
            <a:r>
              <a:rPr lang="en-US" sz="2400" dirty="0" smtClean="0">
                <a:latin typeface="Arial" charset="0"/>
                <a:ea typeface="MS PGothic" charset="0"/>
                <a:sym typeface="Symbol" charset="0"/>
              </a:rPr>
              <a:t>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a:t>
            </a:r>
            <a:r>
              <a:rPr lang="en-US" sz="2400" baseline="30000" dirty="0" smtClean="0">
                <a:latin typeface="Arial" charset="0"/>
                <a:ea typeface="MS PGothic" charset="0"/>
                <a:sym typeface="Symbol" charset="0"/>
              </a:rPr>
              <a:t>n</a:t>
            </a:r>
            <a:r>
              <a:rPr lang="en-US" sz="2400" dirty="0" smtClean="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b</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c</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 </a:t>
            </a:r>
            <a:endParaRPr lang="en-US" sz="2400" dirty="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Thus, A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a</a:t>
            </a:r>
            <a:r>
              <a:rPr lang="en-US" sz="2400" baseline="30000" dirty="0" err="1" smtClean="0">
                <a:latin typeface="Arial" charset="0"/>
                <a:ea typeface="MS PGothic" charset="0"/>
                <a:sym typeface="Symbol" charset="0"/>
              </a:rPr>
              <a:t>n</a:t>
            </a:r>
            <a:r>
              <a:rPr lang="en-US" sz="2400" dirty="0" err="1" smtClean="0">
                <a:latin typeface="Arial" charset="0"/>
                <a:ea typeface="MS PGothic" charset="0"/>
                <a:sym typeface="Symbol" charset="0"/>
              </a:rPr>
              <a:t>b</a:t>
            </a:r>
            <a:r>
              <a:rPr lang="en-US" sz="2400" baseline="30000" dirty="0" err="1" smtClean="0">
                <a:latin typeface="Arial" charset="0"/>
                <a:ea typeface="MS PGothic" charset="0"/>
                <a:sym typeface="Symbol" charset="0"/>
              </a:rPr>
              <a:t>n</a:t>
            </a:r>
            <a:r>
              <a:rPr lang="en-US" sz="2400" dirty="0" err="1" smtClean="0">
                <a:latin typeface="Arial" charset="0"/>
                <a:ea typeface="MS PGothic" charset="0"/>
                <a:sym typeface="Symbol" charset="0"/>
              </a:rPr>
              <a:t>c</a:t>
            </a:r>
            <a:r>
              <a:rPr lang="en-US" sz="2400" baseline="30000" dirty="0" err="1" smtClean="0">
                <a:latin typeface="Arial" charset="0"/>
                <a:ea typeface="MS PGothic" charset="0"/>
                <a:sym typeface="Symbol" charset="0"/>
              </a:rPr>
              <a:t>n</a:t>
            </a:r>
            <a:r>
              <a:rPr lang="en-US" sz="2400" dirty="0" smtClean="0">
                <a:latin typeface="Arial" charset="0"/>
                <a:ea typeface="MS PGothic" charset="0"/>
                <a:sym typeface="Symbol" charset="0"/>
              </a:rPr>
              <a:t> , n&gt;0</a:t>
            </a:r>
            <a:endParaRPr lang="en-US" sz="24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4/17/17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221</a:t>
            </a:fld>
            <a:endParaRPr lang="en-US"/>
          </a:p>
        </p:txBody>
      </p:sp>
    </p:spTree>
    <p:extLst>
      <p:ext uri="{BB962C8B-B14F-4D97-AF65-F5344CB8AC3E}">
        <p14:creationId xmlns:p14="http://schemas.microsoft.com/office/powerpoint/2010/main" val="8178228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solidFill>
                  <a:srgbClr val="009900"/>
                </a:solidFill>
                <a:latin typeface="Arial" charset="0"/>
                <a:ea typeface="MS PGothic" charset="0"/>
              </a:rPr>
              <a:t>CSG Example#2</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None/>
            </a:pPr>
            <a:r>
              <a:rPr lang="en-US" sz="2000" dirty="0" smtClean="0">
                <a:latin typeface="Arial" charset="0"/>
                <a:ea typeface="MS PGothic" charset="0"/>
                <a:sym typeface="Symbol" charset="0"/>
              </a:rPr>
              <a:t>L = { </a:t>
            </a:r>
            <a:r>
              <a:rPr lang="en-US" sz="2000" dirty="0" err="1" smtClean="0">
                <a:latin typeface="Arial" charset="0"/>
                <a:ea typeface="MS PGothic" charset="0"/>
                <a:sym typeface="Symbol" charset="0"/>
              </a:rPr>
              <a:t>ww</a:t>
            </a:r>
            <a:r>
              <a:rPr lang="en-US" sz="2000" dirty="0" smtClean="0">
                <a:latin typeface="Arial" charset="0"/>
                <a:ea typeface="MS PGothic" charset="0"/>
                <a:sym typeface="Symbol" charset="0"/>
              </a:rPr>
              <a:t> | w ∈{0,1}</a:t>
            </a:r>
            <a:r>
              <a:rPr lang="en-US" sz="2000" baseline="30000" dirty="0" smtClean="0">
                <a:latin typeface="Arial" charset="0"/>
                <a:ea typeface="MS PGothic" charset="0"/>
                <a:sym typeface="Symbol" charset="0"/>
              </a:rPr>
              <a:t>+</a:t>
            </a:r>
            <a:r>
              <a:rPr lang="en-US" sz="2000" dirty="0" smtClean="0">
                <a:latin typeface="Arial" charset="0"/>
                <a:ea typeface="MS PGothic" charset="0"/>
                <a:sym typeface="Symbol" charset="0"/>
              </a:rPr>
              <a:t> }</a:t>
            </a:r>
          </a:p>
          <a:p>
            <a:pPr marL="0" indent="0">
              <a:buFontTx/>
              <a:buNone/>
            </a:pPr>
            <a:r>
              <a:rPr lang="en-US" sz="2000" dirty="0" smtClean="0">
                <a:latin typeface="Arial" charset="0"/>
                <a:ea typeface="MS PGothic" charset="0"/>
              </a:rPr>
              <a:t>G = ({S,A,X,Z,&lt;0&gt;,&lt;1&gt;}, </a:t>
            </a:r>
            <a:r>
              <a:rPr lang="en-US" sz="2000" dirty="0" smtClean="0">
                <a:latin typeface="Arial" charset="0"/>
                <a:ea typeface="MS PGothic" charset="0"/>
                <a:sym typeface="Symbol" charset="0"/>
              </a:rPr>
              <a:t>{0,1}, R, S) where R is</a:t>
            </a:r>
          </a:p>
          <a:p>
            <a:pPr marL="0" indent="0">
              <a:buNone/>
            </a:pPr>
            <a:r>
              <a:rPr lang="en-US" sz="2000" dirty="0" smtClean="0">
                <a:latin typeface="Arial" charset="0"/>
                <a:ea typeface="MS PGothic" charset="0"/>
                <a:sym typeface="Symbol" charset="0"/>
              </a:rPr>
              <a:t>S   → 00 | 11 | 0A&lt;0&gt; | </a:t>
            </a:r>
            <a:r>
              <a:rPr lang="en-US" sz="2000" dirty="0" err="1" smtClean="0">
                <a:latin typeface="Arial" charset="0"/>
                <a:ea typeface="MS PGothic" charset="0"/>
                <a:sym typeface="Symbol" charset="0"/>
              </a:rPr>
              <a:t>aA</a:t>
            </a:r>
            <a:r>
              <a:rPr lang="en-US" sz="2000" dirty="0" smtClean="0">
                <a:latin typeface="Arial" charset="0"/>
                <a:ea typeface="MS PGothic" charset="0"/>
                <a:sym typeface="Symbol" charset="0"/>
              </a:rPr>
              <a:t>&lt;1&gt; | 1A&lt;1&gt;</a:t>
            </a:r>
          </a:p>
          <a:p>
            <a:pPr marL="0" indent="0">
              <a:buNone/>
            </a:pPr>
            <a:r>
              <a:rPr lang="en-US" sz="2000" dirty="0" smtClean="0">
                <a:latin typeface="Arial" charset="0"/>
                <a:ea typeface="MS PGothic" charset="0"/>
                <a:sym typeface="Symbol" charset="0"/>
              </a:rPr>
              <a:t>A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0AZ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1AX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0Z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1X</a:t>
            </a:r>
          </a:p>
          <a:p>
            <a:pPr marL="0" indent="0">
              <a:buNone/>
            </a:pPr>
            <a:r>
              <a:rPr lang="en-US" sz="2000" dirty="0" smtClean="0">
                <a:latin typeface="Arial" charset="0"/>
                <a:ea typeface="MS PGothic" charset="0"/>
                <a:sym typeface="Symbol" charset="0"/>
              </a:rPr>
              <a:t>Z0 → 0Z	Z1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1Z	// Shuttle Z (for owe zero)</a:t>
            </a:r>
          </a:p>
          <a:p>
            <a:pPr marL="0" indent="0">
              <a:buNone/>
            </a:pPr>
            <a:r>
              <a:rPr lang="en-US" sz="2000" dirty="0" smtClean="0">
                <a:latin typeface="Arial" charset="0"/>
                <a:ea typeface="MS PGothic" charset="0"/>
                <a:sym typeface="Symbol" charset="0"/>
              </a:rPr>
              <a:t>X0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0X</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X1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1X	// Shuttle X (for owe one)</a:t>
            </a:r>
            <a:endParaRPr lang="en-US" sz="2000" dirty="0">
              <a:latin typeface="Arial" charset="0"/>
              <a:ea typeface="MS PGothic" charset="0"/>
              <a:sym typeface="Symbol" charset="0"/>
            </a:endParaRPr>
          </a:p>
          <a:p>
            <a:pPr marL="0" indent="0">
              <a:buNone/>
            </a:pPr>
            <a:r>
              <a:rPr lang="en-US" sz="2000" dirty="0" smtClean="0">
                <a:latin typeface="Arial" charset="0"/>
                <a:ea typeface="MS PGothic" charset="0"/>
                <a:sym typeface="Symbol" charset="0"/>
              </a:rPr>
              <a:t>Z&lt;0&gt; → 0&lt;0&gt;	</a:t>
            </a:r>
            <a:r>
              <a:rPr lang="en-US" sz="2000" dirty="0">
                <a:latin typeface="Arial" charset="0"/>
                <a:ea typeface="MS PGothic" charset="0"/>
                <a:sym typeface="Symbol" charset="0"/>
              </a:rPr>
              <a:t>Z&lt;1&gt; → 1&lt;0</a:t>
            </a:r>
            <a:r>
              <a:rPr lang="en-US" sz="2000" dirty="0" smtClean="0">
                <a:latin typeface="Arial" charset="0"/>
                <a:ea typeface="MS PGothic" charset="0"/>
                <a:sym typeface="Symbol" charset="0"/>
              </a:rPr>
              <a:t>&gt;	// New 0 must be on </a:t>
            </a:r>
            <a:r>
              <a:rPr lang="en-US" sz="2000" dirty="0" err="1" smtClean="0">
                <a:latin typeface="Arial" charset="0"/>
                <a:ea typeface="MS PGothic" charset="0"/>
                <a:sym typeface="Symbol" charset="0"/>
              </a:rPr>
              <a:t>rhs</a:t>
            </a:r>
            <a:r>
              <a:rPr lang="en-US" sz="2000" dirty="0" smtClean="0">
                <a:latin typeface="Arial" charset="0"/>
                <a:ea typeface="MS PGothic" charset="0"/>
                <a:sym typeface="Symbol" charset="0"/>
              </a:rPr>
              <a:t> of old 0/1’s</a:t>
            </a:r>
          </a:p>
          <a:p>
            <a:pPr marL="0" indent="0">
              <a:buNone/>
            </a:pPr>
            <a:r>
              <a:rPr lang="en-US" sz="2000" dirty="0" smtClean="0">
                <a:latin typeface="Arial" charset="0"/>
                <a:ea typeface="MS PGothic" charset="0"/>
                <a:sym typeface="Symbol" charset="0"/>
              </a:rPr>
              <a:t>X&lt;0</a:t>
            </a:r>
            <a:r>
              <a:rPr lang="en-US" sz="2000" dirty="0">
                <a:latin typeface="Arial" charset="0"/>
                <a:ea typeface="MS PGothic" charset="0"/>
                <a:sym typeface="Symbol" charset="0"/>
              </a:rPr>
              <a:t>&gt; → </a:t>
            </a:r>
            <a:r>
              <a:rPr lang="en-US" sz="2000" dirty="0" smtClean="0">
                <a:latin typeface="Arial" charset="0"/>
                <a:ea typeface="MS PGothic" charset="0"/>
                <a:sym typeface="Symbol" charset="0"/>
              </a:rPr>
              <a:t>0&lt;1&gt;	</a:t>
            </a:r>
            <a:r>
              <a:rPr lang="en-US" sz="2000" dirty="0">
                <a:latin typeface="Arial" charset="0"/>
                <a:ea typeface="MS PGothic" charset="0"/>
                <a:sym typeface="Symbol" charset="0"/>
              </a:rPr>
              <a:t>X&lt;1&gt; → 1&lt;1</a:t>
            </a:r>
            <a:r>
              <a:rPr lang="en-US" sz="2000" dirty="0" smtClean="0">
                <a:latin typeface="Arial" charset="0"/>
                <a:ea typeface="MS PGothic" charset="0"/>
                <a:sym typeface="Symbol" charset="0"/>
              </a:rPr>
              <a:t>&gt;	// New 1 must be on </a:t>
            </a:r>
            <a:r>
              <a:rPr lang="en-US" sz="2000" dirty="0" err="1" smtClean="0">
                <a:latin typeface="Arial" charset="0"/>
                <a:ea typeface="MS PGothic" charset="0"/>
                <a:sym typeface="Symbol" charset="0"/>
              </a:rPr>
              <a:t>rhs</a:t>
            </a:r>
            <a:r>
              <a:rPr lang="en-US" sz="2000" dirty="0" smtClean="0">
                <a:latin typeface="Arial" charset="0"/>
                <a:ea typeface="MS PGothic" charset="0"/>
                <a:sym typeface="Symbol" charset="0"/>
              </a:rPr>
              <a:t> of </a:t>
            </a:r>
            <a:r>
              <a:rPr lang="en-US" sz="2000" dirty="0">
                <a:latin typeface="Arial" charset="0"/>
                <a:ea typeface="MS PGothic" charset="0"/>
                <a:sym typeface="Symbol" charset="0"/>
              </a:rPr>
              <a:t>old </a:t>
            </a:r>
            <a:r>
              <a:rPr lang="en-US" sz="2000" dirty="0" smtClean="0">
                <a:latin typeface="Arial" charset="0"/>
                <a:ea typeface="MS PGothic" charset="0"/>
                <a:sym typeface="Symbol" charset="0"/>
              </a:rPr>
              <a:t>0/1’s</a:t>
            </a:r>
          </a:p>
          <a:p>
            <a:pPr marL="0" indent="0">
              <a:buNone/>
            </a:pPr>
            <a:r>
              <a:rPr lang="en-US" sz="2000" dirty="0" smtClean="0">
                <a:latin typeface="Arial" charset="0"/>
                <a:ea typeface="MS PGothic" charset="0"/>
                <a:sym typeface="Symbol" charset="0"/>
              </a:rPr>
              <a:t>&lt;0&gt;</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 0			// Guess we are done</a:t>
            </a:r>
            <a:endParaRPr lang="en-US" sz="2000" dirty="0">
              <a:latin typeface="Arial" charset="0"/>
              <a:ea typeface="MS PGothic" charset="0"/>
              <a:sym typeface="Symbol" charset="0"/>
            </a:endParaRPr>
          </a:p>
          <a:p>
            <a:pPr marL="0" indent="0">
              <a:buNone/>
            </a:pPr>
            <a:r>
              <a:rPr lang="en-US" sz="2000" dirty="0" smtClean="0">
                <a:latin typeface="Arial" charset="0"/>
                <a:ea typeface="MS PGothic" charset="0"/>
                <a:sym typeface="Symbol" charset="0"/>
              </a:rPr>
              <a:t>&lt;1&gt;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a:t>
            </a:r>
            <a:r>
              <a:rPr lang="en-US" sz="2000" dirty="0">
                <a:latin typeface="Arial" charset="0"/>
                <a:ea typeface="MS PGothic" charset="0"/>
                <a:sym typeface="Symbol" charset="0"/>
              </a:rPr>
              <a:t>			// Guess we are done</a:t>
            </a:r>
          </a:p>
          <a:p>
            <a:pPr marL="0" indent="0">
              <a:buNone/>
            </a:pPr>
            <a:endParaRPr lang="en-US" sz="20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4/17/17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222</a:t>
            </a:fld>
            <a:endParaRPr lang="en-US"/>
          </a:p>
        </p:txBody>
      </p:sp>
    </p:spTree>
    <p:extLst>
      <p:ext uri="{BB962C8B-B14F-4D97-AF65-F5344CB8AC3E}">
        <p14:creationId xmlns:p14="http://schemas.microsoft.com/office/powerpoint/2010/main" val="12306250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Midterm#2 Topics</a:t>
            </a:r>
          </a:p>
        </p:txBody>
      </p:sp>
      <p:sp>
        <p:nvSpPr>
          <p:cNvPr id="143363" name="Content Placeholder 2"/>
          <p:cNvSpPr>
            <a:spLocks noGrp="1"/>
          </p:cNvSpPr>
          <p:nvPr>
            <p:ph idx="1"/>
          </p:nvPr>
        </p:nvSpPr>
        <p:spPr/>
        <p:txBody>
          <a:bodyPr/>
          <a:lstStyle/>
          <a:p>
            <a:r>
              <a:rPr lang="en-US" sz="2000" dirty="0">
                <a:latin typeface="Arial" charset="0"/>
                <a:ea typeface="MS PGothic" charset="0"/>
              </a:rPr>
              <a:t>Context free grammars</a:t>
            </a:r>
          </a:p>
          <a:p>
            <a:pPr lvl="1"/>
            <a:r>
              <a:rPr lang="en-US" sz="1800" dirty="0">
                <a:latin typeface="Arial" charset="0"/>
                <a:ea typeface="MS PGothic" charset="0"/>
              </a:rPr>
              <a:t>Writing grammars for specific languages</a:t>
            </a:r>
          </a:p>
          <a:p>
            <a:pPr lvl="1"/>
            <a:r>
              <a:rPr lang="en-US" sz="1800" dirty="0">
                <a:latin typeface="Arial" charset="0"/>
                <a:ea typeface="MS PGothic" charset="0"/>
              </a:rPr>
              <a:t>Leftmost and rightmost derivations, Parse trees, Ambiguity</a:t>
            </a:r>
          </a:p>
          <a:p>
            <a:pPr lvl="1"/>
            <a:r>
              <a:rPr lang="en-US" sz="1800" dirty="0">
                <a:latin typeface="Arial" charset="0"/>
                <a:ea typeface="MS PGothic" charset="0"/>
              </a:rPr>
              <a:t>Closure (union, concatenation, reversal, substitution, homomorphism)</a:t>
            </a:r>
          </a:p>
          <a:p>
            <a:pPr lvl="1"/>
            <a:r>
              <a:rPr lang="en-US" sz="1800" dirty="0">
                <a:latin typeface="Arial" charset="0"/>
                <a:ea typeface="MS PGothic" charset="0"/>
              </a:rPr>
              <a:t>Pumping Lemma for CFLs</a:t>
            </a:r>
          </a:p>
          <a:p>
            <a:pPr lvl="1"/>
            <a:r>
              <a:rPr lang="en-US" sz="1800" dirty="0">
                <a:latin typeface="Arial" charset="0"/>
                <a:ea typeface="MS PGothic" charset="0"/>
              </a:rPr>
              <a:t>Chomsky Normal Form</a:t>
            </a:r>
          </a:p>
          <a:p>
            <a:pPr lvl="2"/>
            <a:r>
              <a:rPr lang="en-US" sz="1600" dirty="0">
                <a:latin typeface="Arial" charset="0"/>
                <a:ea typeface="MS PGothic" charset="0"/>
              </a:rPr>
              <a:t>Remove lambda rules</a:t>
            </a:r>
          </a:p>
          <a:p>
            <a:pPr lvl="2"/>
            <a:r>
              <a:rPr lang="en-US" sz="1600" dirty="0">
                <a:latin typeface="Arial" charset="0"/>
                <a:ea typeface="MS PGothic" charset="0"/>
              </a:rPr>
              <a:t>Remove chain rules</a:t>
            </a:r>
          </a:p>
          <a:p>
            <a:pPr lvl="2"/>
            <a:r>
              <a:rPr lang="en-US" sz="1600" dirty="0">
                <a:latin typeface="Arial" charset="0"/>
                <a:ea typeface="MS PGothic" charset="0"/>
              </a:rPr>
              <a:t>Remove non-generating (unproductive) non-terminals (and rules)</a:t>
            </a:r>
          </a:p>
          <a:p>
            <a:pPr lvl="2"/>
            <a:r>
              <a:rPr lang="en-US" sz="1600" dirty="0">
                <a:latin typeface="Arial" charset="0"/>
                <a:ea typeface="MS PGothic" charset="0"/>
              </a:rPr>
              <a:t>Remove unreachable non-terminals (and rules)</a:t>
            </a:r>
          </a:p>
          <a:p>
            <a:pPr lvl="2"/>
            <a:r>
              <a:rPr lang="en-US" sz="1600" dirty="0">
                <a:latin typeface="Arial" charset="0"/>
                <a:ea typeface="MS PGothic" charset="0"/>
              </a:rPr>
              <a:t>Make </a:t>
            </a:r>
            <a:r>
              <a:rPr lang="en-US" sz="1600" dirty="0" err="1">
                <a:latin typeface="Arial" charset="0"/>
                <a:ea typeface="MS PGothic" charset="0"/>
              </a:rPr>
              <a:t>rhs</a:t>
            </a:r>
            <a:r>
              <a:rPr lang="en-US" sz="1600" dirty="0">
                <a:latin typeface="Arial" charset="0"/>
                <a:ea typeface="MS PGothic" charset="0"/>
              </a:rPr>
              <a:t> match CNF constraints</a:t>
            </a:r>
          </a:p>
          <a:p>
            <a:pPr lvl="1"/>
            <a:r>
              <a:rPr lang="en-US" sz="18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4/17/17</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000" dirty="0">
                <a:latin typeface="Arial" charset="0"/>
                <a:ea typeface="MS PGothic" charset="0"/>
              </a:rPr>
              <a:t>Push-down automata</a:t>
            </a:r>
          </a:p>
          <a:p>
            <a:pPr lvl="1"/>
            <a:r>
              <a:rPr lang="en-US" sz="1800" dirty="0">
                <a:latin typeface="Arial" charset="0"/>
                <a:ea typeface="MS PGothic" charset="0"/>
              </a:rPr>
              <a:t>Various notions of acceptance and their equivalence</a:t>
            </a:r>
          </a:p>
          <a:p>
            <a:pPr lvl="1"/>
            <a:r>
              <a:rPr lang="en-US" sz="1800" dirty="0">
                <a:latin typeface="Arial" charset="0"/>
                <a:ea typeface="MS PGothic" charset="0"/>
              </a:rPr>
              <a:t>Deterministic vs non-deterministic</a:t>
            </a:r>
          </a:p>
          <a:p>
            <a:pPr lvl="1"/>
            <a:r>
              <a:rPr lang="en-US" sz="1800" dirty="0">
                <a:latin typeface="Arial" charset="0"/>
                <a:ea typeface="MS PGothic" charset="0"/>
              </a:rPr>
              <a:t>Equivalence to CFLs</a:t>
            </a:r>
          </a:p>
          <a:p>
            <a:pPr lvl="1"/>
            <a:r>
              <a:rPr lang="en-US" sz="1800" dirty="0">
                <a:latin typeface="Arial" charset="0"/>
                <a:ea typeface="MS PGothic" charset="0"/>
              </a:rPr>
              <a:t>Top-down vs bottom up parsing</a:t>
            </a:r>
          </a:p>
          <a:p>
            <a:r>
              <a:rPr lang="en-US" sz="2000" dirty="0">
                <a:latin typeface="Arial" charset="0"/>
                <a:ea typeface="MS PGothic" charset="0"/>
              </a:rPr>
              <a:t>Closure</a:t>
            </a:r>
          </a:p>
          <a:p>
            <a:pPr lvl="1"/>
            <a:r>
              <a:rPr lang="en-US" sz="1800" dirty="0">
                <a:latin typeface="Arial" charset="0"/>
                <a:ea typeface="MS PGothic" charset="0"/>
              </a:rPr>
              <a:t>Intersection with regular</a:t>
            </a:r>
          </a:p>
          <a:p>
            <a:pPr lvl="1"/>
            <a:r>
              <a:rPr lang="en-US" sz="1800" dirty="0">
                <a:latin typeface="Arial" charset="0"/>
                <a:ea typeface="MS PGothic" charset="0"/>
              </a:rPr>
              <a:t>Quotient with regular, Prefix, Suffix, Substring</a:t>
            </a:r>
          </a:p>
          <a:p>
            <a:r>
              <a:rPr lang="en-US" sz="2000" dirty="0">
                <a:latin typeface="Arial" charset="0"/>
                <a:ea typeface="MS PGothic" charset="0"/>
              </a:rPr>
              <a:t>Non-Closure</a:t>
            </a:r>
          </a:p>
          <a:p>
            <a:pPr lvl="1"/>
            <a:r>
              <a:rPr lang="en-US" sz="1800" dirty="0">
                <a:latin typeface="Arial" charset="0"/>
                <a:ea typeface="MS PGothic" charset="0"/>
              </a:rPr>
              <a:t>Intersection, complement, min, max</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4/17/17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000" dirty="0" smtClean="0">
                <a:latin typeface="Arial" charset="0"/>
                <a:ea typeface="MS PGothic" charset="0"/>
              </a:rPr>
              <a:t>Context sensitive grammars and LBAs</a:t>
            </a:r>
          </a:p>
          <a:p>
            <a:pPr lvl="1"/>
            <a:r>
              <a:rPr lang="en-US" sz="1600" dirty="0" smtClean="0">
                <a:latin typeface="Arial" charset="0"/>
                <a:ea typeface="MS PGothic" charset="0"/>
              </a:rPr>
              <a:t>Rules for CSG</a:t>
            </a:r>
          </a:p>
          <a:p>
            <a:pPr lvl="1"/>
            <a:r>
              <a:rPr lang="en-US" sz="1600" dirty="0" smtClean="0">
                <a:latin typeface="Arial" charset="0"/>
                <a:ea typeface="MS PGothic" charset="0"/>
              </a:rPr>
              <a:t>Ability to shuttle symbols to preset places</a:t>
            </a:r>
          </a:p>
          <a:p>
            <a:pPr lvl="1"/>
            <a:r>
              <a:rPr lang="en-US" sz="1600" dirty="0" smtClean="0">
                <a:latin typeface="Arial" charset="0"/>
                <a:ea typeface="MS PGothic" charset="0"/>
              </a:rPr>
              <a:t>Just basic definition of LBA</a:t>
            </a:r>
          </a:p>
          <a:p>
            <a:r>
              <a:rPr lang="en-US" sz="2000" dirty="0" smtClean="0">
                <a:latin typeface="Arial" charset="0"/>
                <a:ea typeface="MS PGothic" charset="0"/>
              </a:rPr>
              <a:t>Other</a:t>
            </a:r>
            <a:endParaRPr lang="en-US" sz="2000" dirty="0">
              <a:latin typeface="Arial" charset="0"/>
              <a:ea typeface="MS PGothic" charset="0"/>
            </a:endParaRPr>
          </a:p>
          <a:p>
            <a:pPr lvl="1"/>
            <a:r>
              <a:rPr lang="en-US" sz="1800" dirty="0" smtClean="0">
                <a:latin typeface="Arial" charset="0"/>
                <a:ea typeface="MS PGothic" charset="0"/>
              </a:rPr>
              <a:t>Guarantee closure based on substitution and intersection with Regular sets </a:t>
            </a:r>
            <a:r>
              <a:rPr lang="en-US" sz="1800" dirty="0">
                <a:latin typeface="Arial" charset="0"/>
                <a:ea typeface="MS PGothic" charset="0"/>
              </a:rPr>
              <a:t>in </a:t>
            </a:r>
            <a:r>
              <a:rPr lang="en-US" sz="1800" dirty="0" smtClean="0">
                <a:latin typeface="Arial" charset="0"/>
                <a:ea typeface="MS PGothic" charset="0"/>
              </a:rPr>
              <a:t>Exam#1</a:t>
            </a:r>
            <a:endParaRPr lang="en-US" sz="1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4/17/17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225</a:t>
            </a:fld>
            <a:endParaRPr lang="en-US"/>
          </a:p>
        </p:txBody>
      </p:sp>
    </p:spTree>
    <p:extLst>
      <p:ext uri="{BB962C8B-B14F-4D97-AF65-F5344CB8AC3E}">
        <p14:creationId xmlns:p14="http://schemas.microsoft.com/office/powerpoint/2010/main" val="65218253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7029270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4/17/17</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228</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228</a:t>
            </a:fld>
            <a:endParaRPr lang="en-US" sz="1400"/>
          </a:p>
        </p:txBody>
      </p:sp>
    </p:spTree>
    <p:extLst>
      <p:ext uri="{BB962C8B-B14F-4D97-AF65-F5344CB8AC3E}">
        <p14:creationId xmlns:p14="http://schemas.microsoft.com/office/powerpoint/2010/main" val="88317178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4/17/17</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229</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229</a:t>
            </a:fld>
            <a:endParaRPr lang="en-US" sz="1400"/>
          </a:p>
        </p:txBody>
      </p:sp>
    </p:spTree>
    <p:extLst>
      <p:ext uri="{BB962C8B-B14F-4D97-AF65-F5344CB8AC3E}">
        <p14:creationId xmlns:p14="http://schemas.microsoft.com/office/powerpoint/2010/main" val="48217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Infinities</a:t>
            </a:r>
          </a:p>
        </p:txBody>
      </p:sp>
      <p:sp>
        <p:nvSpPr>
          <p:cNvPr id="38915" name="Rectangle 3"/>
          <p:cNvSpPr>
            <a:spLocks noGrp="1" noChangeArrowheads="1"/>
          </p:cNvSpPr>
          <p:nvPr>
            <p:ph idx="1"/>
          </p:nvPr>
        </p:nvSpPr>
        <p:spPr>
          <a:xfrm>
            <a:off x="533400" y="1371600"/>
            <a:ext cx="8229600" cy="4724400"/>
          </a:xfrm>
        </p:spPr>
        <p:txBody>
          <a:bodyPr/>
          <a:lstStyle/>
          <a:p>
            <a:pPr eaLnBrk="1" hangingPunct="1">
              <a:buFontTx/>
              <a:buNone/>
            </a:pPr>
            <a:r>
              <a:rPr lang="en-US" sz="2800" dirty="0">
                <a:latin typeface="Arial" charset="0"/>
                <a:ea typeface="MS PGothic" charset="0"/>
              </a:rPr>
              <a:t>By the definitions above, there are many infinite sets with which you are familiar.</a:t>
            </a:r>
          </a:p>
          <a:p>
            <a:pPr eaLnBrk="1" hangingPunct="1">
              <a:buFontTx/>
              <a:buNone/>
            </a:pPr>
            <a:r>
              <a:rPr lang="en-US" sz="2800" dirty="0">
                <a:latin typeface="Arial" charset="0"/>
                <a:ea typeface="MS PGothic" charset="0"/>
              </a:rPr>
              <a:t>For example:</a:t>
            </a:r>
            <a:br>
              <a:rPr lang="en-US" sz="2800" dirty="0">
                <a:latin typeface="Arial" charset="0"/>
                <a:ea typeface="MS PGothic" charset="0"/>
              </a:rPr>
            </a:br>
            <a:r>
              <a:rPr lang="en-US" sz="2800" b="1" i="1" dirty="0">
                <a:latin typeface="Cambria Math" panose="02040503050406030204" pitchFamily="18" charset="0"/>
                <a:ea typeface="Cambria Math" panose="02040503050406030204" pitchFamily="18" charset="0"/>
                <a:sym typeface="Symbol" panose="05050102010706020507" pitchFamily="18" charset="2"/>
              </a:rPr>
              <a:t>N</a:t>
            </a:r>
            <a:r>
              <a:rPr lang="en-US" sz="2800" dirty="0">
                <a:latin typeface="Arial" charset="0"/>
                <a:ea typeface="MS PGothic" charset="0"/>
              </a:rPr>
              <a:t> (the set of Natural numbers), </a:t>
            </a:r>
            <a:r>
              <a:rPr lang="en-US" sz="2800" b="1" i="1" dirty="0">
                <a:latin typeface="Cambria Math" panose="02040503050406030204" pitchFamily="18" charset="0"/>
                <a:ea typeface="Cambria Math" panose="02040503050406030204" pitchFamily="18" charset="0"/>
              </a:rPr>
              <a:t>Z</a:t>
            </a:r>
            <a:r>
              <a:rPr lang="en-US" sz="2800" dirty="0">
                <a:latin typeface="Arial" charset="0"/>
                <a:ea typeface="MS PGothic" charset="0"/>
              </a:rPr>
              <a:t> (the set of Integers),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(the set of Positive Integers), </a:t>
            </a:r>
            <a:r>
              <a:rPr lang="en-US" sz="2800" b="1" i="1" dirty="0">
                <a:latin typeface="Cambria Math" panose="02040503050406030204" pitchFamily="18" charset="0"/>
                <a:ea typeface="Cambria Math" panose="02040503050406030204" pitchFamily="18" charset="0"/>
              </a:rPr>
              <a:t>Q</a:t>
            </a:r>
            <a:r>
              <a:rPr lang="en-US" sz="2800" dirty="0">
                <a:latin typeface="Arial" charset="0"/>
                <a:ea typeface="MS PGothic" charset="0"/>
              </a:rPr>
              <a:t> (the set of Rational numbers) and </a:t>
            </a:r>
            <a:r>
              <a:rPr lang="en-US" sz="2800" b="1" i="1" dirty="0">
                <a:latin typeface="Cambria Math" panose="02040503050406030204" pitchFamily="18" charset="0"/>
                <a:ea typeface="Cambria Math" panose="02040503050406030204" pitchFamily="18" charset="0"/>
                <a:sym typeface="Symbol" panose="05050102010706020507" pitchFamily="18" charset="2"/>
              </a:rPr>
              <a:t>R</a:t>
            </a:r>
            <a:r>
              <a:rPr lang="en-US" sz="2800" dirty="0">
                <a:latin typeface="Arial" charset="0"/>
                <a:ea typeface="MS PGothic" charset="0"/>
              </a:rPr>
              <a:t> (the set of Real numbers).</a:t>
            </a:r>
          </a:p>
          <a:p>
            <a:pPr eaLnBrk="1" hangingPunct="1">
              <a:buFontTx/>
              <a:buNone/>
            </a:pPr>
            <a:r>
              <a:rPr lang="en-US" sz="2800" dirty="0">
                <a:latin typeface="Arial" charset="0"/>
                <a:ea typeface="MS PGothic" charset="0"/>
              </a:rPr>
              <a:t>But, are all these infinite sets the same size?? </a:t>
            </a:r>
          </a:p>
          <a:p>
            <a:pPr eaLnBrk="1" hangingPunct="1">
              <a:buFontTx/>
              <a:buNone/>
            </a:pPr>
            <a:r>
              <a:rPr lang="en-US" sz="2800" dirty="0">
                <a:solidFill>
                  <a:srgbClr val="CC3300"/>
                </a:solidFill>
                <a:latin typeface="Arial" charset="0"/>
                <a:ea typeface="MS PGothic" charset="0"/>
              </a:rPr>
              <a:t>Brash statement:</a:t>
            </a:r>
            <a:r>
              <a:rPr lang="en-US" sz="2800" dirty="0">
                <a:latin typeface="Arial" charset="0"/>
                <a:ea typeface="MS PGothic" charset="0"/>
              </a:rPr>
              <a:t> |</a:t>
            </a:r>
            <a:r>
              <a:rPr lang="en-US" sz="2800" b="1" i="1" dirty="0">
                <a:latin typeface="Cambria Math" panose="02040503050406030204" pitchFamily="18" charset="0"/>
                <a:ea typeface="Cambria Math" panose="02040503050406030204" pitchFamily="18" charset="0"/>
                <a:sym typeface="Symbol" panose="05050102010706020507" pitchFamily="18" charset="2"/>
              </a:rPr>
              <a:t>N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Q </a:t>
            </a:r>
            <a:r>
              <a:rPr lang="en-US" sz="2800" dirty="0">
                <a:latin typeface="Arial" charset="0"/>
                <a:ea typeface="MS PGothic" charset="0"/>
              </a:rPr>
              <a:t>| &lt; |</a:t>
            </a:r>
            <a:r>
              <a:rPr lang="en-US" sz="2800" b="1" i="1" dirty="0">
                <a:latin typeface="Cambria Math" panose="02040503050406030204" pitchFamily="18" charset="0"/>
                <a:ea typeface="Cambria Math" panose="02040503050406030204" pitchFamily="18" charset="0"/>
                <a:sym typeface="Symbol" panose="05050102010706020507" pitchFamily="18" charset="2"/>
              </a:rPr>
              <a:t>R </a:t>
            </a:r>
            <a:r>
              <a:rPr lang="en-US" sz="2800" dirty="0">
                <a:latin typeface="Arial" charset="0"/>
                <a:ea typeface="MS PGothic" charset="0"/>
              </a:rPr>
              <a:t>|.</a:t>
            </a:r>
            <a:endParaRPr lang="en-US" sz="2800" dirty="0">
              <a:solidFill>
                <a:srgbClr val="0066FF"/>
              </a:solidFill>
              <a:latin typeface="Arial" charset="0"/>
              <a:ea typeface="MS PGothic" charset="0"/>
            </a:endParaRPr>
          </a:p>
        </p:txBody>
      </p:sp>
      <p:sp>
        <p:nvSpPr>
          <p:cNvPr id="389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213A63-73AE-AB49-B93B-006BF12C6CD0}" type="datetime1">
              <a:rPr lang="en-US" smtClean="0"/>
              <a:t>4/17/17</a:t>
            </a:fld>
            <a:endParaRPr lang="en-US"/>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B1CE2E-F16D-C147-8AB7-0B8E3AAC0BCA}" type="slidenum">
              <a:rPr lang="en-US"/>
              <a:pPr/>
              <a:t>23</a:t>
            </a:fld>
            <a:endParaRPr lang="en-US"/>
          </a:p>
        </p:txBody>
      </p:sp>
      <p:sp>
        <p:nvSpPr>
          <p:cNvPr id="38919" name="Rectangle 4"/>
          <p:cNvSpPr>
            <a:spLocks noChangeArrowheads="1"/>
          </p:cNvSpPr>
          <p:nvPr/>
        </p:nvSpPr>
        <p:spPr bwMode="auto">
          <a:xfrm>
            <a:off x="381000" y="5029200"/>
            <a:ext cx="7543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4/17/17</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230</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230</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4/17/17</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231</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a:t>
            </a:r>
            <a:r>
              <a:rPr lang="en-US" b="1">
                <a:ea typeface="ＭＳ Ｐゴシック" pitchFamily="-111" charset="-128"/>
                <a:cs typeface="ＭＳ Ｐゴシック" pitchFamily="-111" charset="-128"/>
              </a:rPr>
              <a:t>U</a:t>
            </a:r>
            <a:r>
              <a:rPr lang="en-US">
                <a:ea typeface="ＭＳ Ｐゴシック" pitchFamily="-111" charset="-128"/>
                <a:cs typeface="ＭＳ Ｐゴシック" pitchFamily="-111" charset="-128"/>
              </a:rPr>
              <a:t>.  </a:t>
            </a:r>
            <a:r>
              <a:rPr lang="en-US" b="1" err="1">
                <a:ea typeface="ＭＳ Ｐゴシック" pitchFamily="-111" charset="-128"/>
                <a:cs typeface="ＭＳ Ｐゴシック" pitchFamily="-111" charset="-128"/>
              </a:rPr>
              <a:t>Ø</a:t>
            </a:r>
            <a:r>
              <a:rPr lang="en-US">
                <a:ea typeface="ＭＳ Ｐゴシック" pitchFamily="-111" charset="-128"/>
                <a:cs typeface="ＭＳ Ｐゴシック" pitchFamily="-111" charset="-128"/>
              </a:rPr>
              <a:t>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231</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4/17/17</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232</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232</a:t>
            </a:fld>
            <a:endParaRPr lang="en-US" sz="140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4/17/17</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233</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233</a:t>
            </a:fld>
            <a:endParaRPr lang="en-US" sz="14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234</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4/17/17</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236</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236</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4/17/17</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238</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238</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4/17/17</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239</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239</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Power Set</a:t>
            </a:r>
          </a:p>
        </p:txBody>
      </p:sp>
      <p:sp>
        <p:nvSpPr>
          <p:cNvPr id="40963"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4F451-2B4F-9B45-B3D1-234B616A540D}" type="datetime1">
              <a:rPr lang="en-US" smtClean="0"/>
              <a:t>4/17/17</a:t>
            </a:fld>
            <a:endParaRPr lang="en-US"/>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8D50C-3B00-6149-AD4F-D3CAA13EA9C5}" type="slidenum">
              <a:rPr lang="en-US"/>
              <a:pPr/>
              <a:t>24</a:t>
            </a:fld>
            <a:endParaRPr lang="en-US"/>
          </a:p>
        </p:txBody>
      </p:sp>
      <p:sp>
        <p:nvSpPr>
          <p:cNvPr id="40966" name="Text Box 4"/>
          <p:cNvSpPr txBox="1">
            <a:spLocks noChangeArrowheads="1"/>
          </p:cNvSpPr>
          <p:nvPr/>
        </p:nvSpPr>
        <p:spPr bwMode="auto">
          <a:xfrm>
            <a:off x="838200" y="1524000"/>
            <a:ext cx="7315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000" b="1" dirty="0"/>
              <a:t>Definition.  Let S be a set, then the </a:t>
            </a:r>
            <a:r>
              <a:rPr lang="en-US" sz="2000" b="1" dirty="0">
                <a:solidFill>
                  <a:srgbClr val="0066FF"/>
                </a:solidFill>
              </a:rPr>
              <a:t>power set of S</a:t>
            </a:r>
            <a:r>
              <a:rPr lang="en-US" sz="2000" b="1" dirty="0"/>
              <a:t>, denoted </a:t>
            </a:r>
            <a:r>
              <a:rPr lang="en-US" sz="2000" b="1" dirty="0">
                <a:solidFill>
                  <a:srgbClr val="0066FF"/>
                </a:solidFill>
                <a:latin typeface="Lucida Handwriting" charset="0"/>
              </a:rPr>
              <a:t>P</a:t>
            </a:r>
            <a:r>
              <a:rPr lang="en-US" sz="2000" b="1" dirty="0">
                <a:solidFill>
                  <a:srgbClr val="0066FF"/>
                </a:solidFill>
              </a:rPr>
              <a:t>(S) or 2</a:t>
            </a:r>
            <a:r>
              <a:rPr lang="en-US" sz="2000" b="1" baseline="30000" dirty="0">
                <a:solidFill>
                  <a:srgbClr val="0066FF"/>
                </a:solidFill>
              </a:rPr>
              <a:t>S</a:t>
            </a:r>
            <a:r>
              <a:rPr lang="en-US" sz="2000" b="1" dirty="0"/>
              <a:t>, is defined by</a:t>
            </a:r>
            <a:br>
              <a:rPr lang="en-US" sz="2000" b="1" dirty="0"/>
            </a:br>
            <a:r>
              <a:rPr lang="en-US" sz="2000" b="1" dirty="0">
                <a:solidFill>
                  <a:srgbClr val="0066FF"/>
                </a:solidFill>
                <a:latin typeface="Lucida Handwriting" charset="0"/>
              </a:rPr>
              <a:t>P</a:t>
            </a:r>
            <a:r>
              <a:rPr lang="en-US" sz="2000" b="1" dirty="0">
                <a:solidFill>
                  <a:srgbClr val="0066FF"/>
                </a:solidFill>
              </a:rPr>
              <a:t>(S)</a:t>
            </a:r>
            <a:r>
              <a:rPr lang="en-US" sz="2000" b="1" dirty="0"/>
              <a:t> </a:t>
            </a:r>
            <a:r>
              <a:rPr lang="en-US" sz="2000" b="1" dirty="0">
                <a:solidFill>
                  <a:srgbClr val="0066FF"/>
                </a:solidFill>
              </a:rPr>
              <a:t>= { A |  A </a:t>
            </a:r>
            <a:r>
              <a:rPr lang="en-US" sz="2000" b="1" dirty="0">
                <a:solidFill>
                  <a:srgbClr val="0066FF"/>
                </a:solidFill>
                <a:sym typeface="Symbol" charset="0"/>
              </a:rPr>
              <a:t> S }.</a:t>
            </a:r>
          </a:p>
          <a:p>
            <a:endParaRPr lang="en-US" sz="2000" b="1" dirty="0">
              <a:solidFill>
                <a:srgbClr val="0066FF"/>
              </a:solidFill>
              <a:sym typeface="Symbol" charset="0"/>
            </a:endParaRPr>
          </a:p>
          <a:p>
            <a:r>
              <a:rPr lang="en-US" sz="2000" b="1" dirty="0">
                <a:solidFill>
                  <a:srgbClr val="0066FF"/>
                </a:solidFill>
                <a:sym typeface="Symbol" charset="0"/>
              </a:rPr>
              <a:t>Examples.</a:t>
            </a:r>
          </a:p>
          <a:p>
            <a:r>
              <a:rPr lang="en-US" sz="2000" b="1" dirty="0">
                <a:solidFill>
                  <a:srgbClr val="0066FF"/>
                </a:solidFill>
                <a:latin typeface="Lucida Handwriting" charset="0"/>
              </a:rPr>
              <a:t>P</a:t>
            </a:r>
            <a:r>
              <a:rPr lang="en-US" sz="2000" b="1" dirty="0">
                <a:solidFill>
                  <a:srgbClr val="0066FF"/>
                </a:solidFill>
              </a:rPr>
              <a:t>(</a:t>
            </a:r>
            <a:r>
              <a:rPr lang="en-US" sz="2000" b="1" dirty="0">
                <a:solidFill>
                  <a:srgbClr val="3366FF"/>
                </a:solidFill>
              </a:rPr>
              <a:t>Ø</a:t>
            </a:r>
            <a:r>
              <a:rPr lang="en-US" sz="2000" b="1" dirty="0">
                <a:solidFill>
                  <a:srgbClr val="0066FF"/>
                </a:solidFill>
              </a:rPr>
              <a:t>)           = {</a:t>
            </a:r>
            <a:r>
              <a:rPr lang="en-US" sz="2000" b="1" dirty="0">
                <a:solidFill>
                  <a:srgbClr val="3366FF"/>
                </a:solidFill>
              </a:rPr>
              <a:t>Ø</a:t>
            </a:r>
            <a:r>
              <a:rPr lang="en-US" sz="2000" b="1" dirty="0">
                <a:solidFill>
                  <a:srgbClr val="0066FF"/>
                </a:solidFill>
                <a:sym typeface="Symbol" charset="0"/>
              </a:rPr>
              <a:t>}</a:t>
            </a:r>
            <a:r>
              <a:rPr lang="en-US" sz="2000" b="1" dirty="0"/>
              <a:t>,</a:t>
            </a:r>
          </a:p>
          <a:p>
            <a:r>
              <a:rPr lang="en-US" sz="2000" b="1" dirty="0">
                <a:solidFill>
                  <a:srgbClr val="0066FF"/>
                </a:solidFill>
                <a:latin typeface="Lucida Handwriting" charset="0"/>
              </a:rPr>
              <a:t>P</a:t>
            </a:r>
            <a:r>
              <a:rPr lang="en-US" sz="2000" b="1" dirty="0">
                <a:solidFill>
                  <a:srgbClr val="0066FF"/>
                </a:solidFill>
              </a:rPr>
              <a:t>( {1,2,3} ) = {</a:t>
            </a:r>
            <a:r>
              <a:rPr lang="en-US" sz="2000" b="1" dirty="0">
                <a:solidFill>
                  <a:srgbClr val="3366FF"/>
                </a:solidFill>
              </a:rPr>
              <a:t>Ø</a:t>
            </a:r>
            <a:r>
              <a:rPr lang="en-US" sz="2000" b="1" dirty="0">
                <a:solidFill>
                  <a:srgbClr val="0066FF"/>
                </a:solidFill>
                <a:sym typeface="Symbol" charset="0"/>
              </a:rPr>
              <a:t>, {1}, {2}, {3}, {1,2}, {1,3}, {2,3}, {1,2,3}}</a:t>
            </a:r>
          </a:p>
          <a:p>
            <a:r>
              <a:rPr lang="en-US" sz="2000" b="1" dirty="0">
                <a:solidFill>
                  <a:srgbClr val="0066FF"/>
                </a:solidFill>
                <a:latin typeface="Lucida Handwriting" charset="0"/>
              </a:rPr>
              <a:t>P(</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000" b="1" dirty="0">
                <a:solidFill>
                  <a:srgbClr val="0066FF"/>
                </a:solidFill>
                <a:latin typeface="Lucida Handwriting" charset="0"/>
              </a:rPr>
              <a:t>) </a:t>
            </a:r>
            <a:r>
              <a:rPr lang="en-US" sz="2800" dirty="0"/>
              <a:t>= </a:t>
            </a:r>
            <a:r>
              <a:rPr lang="en-US" sz="2000" b="1" dirty="0">
                <a:solidFill>
                  <a:srgbClr val="0066FF"/>
                </a:solidFill>
              </a:rPr>
              <a:t>{</a:t>
            </a:r>
            <a:r>
              <a:rPr lang="en-US" sz="2000" b="1" dirty="0">
                <a:solidFill>
                  <a:srgbClr val="3366FF"/>
                </a:solidFill>
              </a:rPr>
              <a:t>Ø</a:t>
            </a:r>
            <a:r>
              <a:rPr lang="en-US" sz="2000" b="1" dirty="0">
                <a:solidFill>
                  <a:srgbClr val="0066FF"/>
                </a:solidFill>
                <a:sym typeface="Symbol" charset="0"/>
              </a:rPr>
              <a:t>, {0}, {1}, {2}, {3}, …</a:t>
            </a:r>
            <a:br>
              <a:rPr lang="en-US" sz="2000" b="1" dirty="0">
                <a:solidFill>
                  <a:srgbClr val="0066FF"/>
                </a:solidFill>
                <a:sym typeface="Symbol" charset="0"/>
              </a:rPr>
            </a:br>
            <a:r>
              <a:rPr lang="en-US" sz="2000" b="1" dirty="0">
                <a:solidFill>
                  <a:srgbClr val="0066FF"/>
                </a:solidFill>
                <a:sym typeface="Symbol" charset="0"/>
              </a:rPr>
              <a:t>                     , {0,1}, {0,2}, {0,3}, …</a:t>
            </a:r>
            <a:br>
              <a:rPr lang="en-US" sz="2000" b="1" dirty="0">
                <a:solidFill>
                  <a:srgbClr val="0066FF"/>
                </a:solidFill>
                <a:sym typeface="Symbol" charset="0"/>
              </a:rPr>
            </a:br>
            <a:r>
              <a:rPr lang="en-US" sz="2000" b="1" dirty="0">
                <a:solidFill>
                  <a:srgbClr val="0066FF"/>
                </a:solidFill>
                <a:sym typeface="Symbol" charset="0"/>
              </a:rPr>
              <a:t>                     , {0,1,2}, …</a:t>
            </a:r>
          </a:p>
          <a:p>
            <a:r>
              <a:rPr lang="en-US" sz="2000" b="1" dirty="0">
                <a:solidFill>
                  <a:srgbClr val="0066FF"/>
                </a:solidFill>
                <a:sym typeface="Symbol" charset="0"/>
              </a:rPr>
              <a:t>                  … { </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400" b="1" i="1" dirty="0">
                <a:solidFill>
                  <a:srgbClr val="FF0000"/>
                </a:solidFill>
                <a:latin typeface="Forte" charset="0"/>
                <a:sym typeface="Symbol" panose="05050102010706020507" pitchFamily="18" charset="2"/>
              </a:rPr>
              <a:t> </a:t>
            </a:r>
            <a:r>
              <a:rPr lang="en-US" sz="2400" b="1" dirty="0">
                <a:solidFill>
                  <a:srgbClr val="0066FF"/>
                </a:solidFill>
              </a:rPr>
              <a:t>}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4/17/17</a:t>
            </a:fld>
            <a:endParaRPr lang="en-US"/>
          </a:p>
        </p:txBody>
      </p:sp>
      <p:sp>
        <p:nvSpPr>
          <p:cNvPr id="152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240</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240</a:t>
            </a:fld>
            <a:endParaRPr lang="en-US" sz="140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4/17/17</a:t>
            </a:fld>
            <a:endParaRPr lang="en-US"/>
          </a:p>
        </p:txBody>
      </p:sp>
      <p:sp>
        <p:nvSpPr>
          <p:cNvPr id="153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241</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241</a:t>
            </a:fld>
            <a:endParaRPr lang="en-US" sz="14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243</a:t>
            </a:fld>
            <a:endParaRPr lang="en-US"/>
          </a:p>
        </p:txBody>
      </p:sp>
    </p:spTree>
    <p:extLst>
      <p:ext uri="{BB962C8B-B14F-4D97-AF65-F5344CB8AC3E}">
        <p14:creationId xmlns:p14="http://schemas.microsoft.com/office/powerpoint/2010/main" val="1852371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a:t>The Turing description just given requires you to write a new symbol and move off the current tape square</a:t>
            </a:r>
          </a:p>
          <a:p>
            <a:r>
              <a:rPr lang="en-US" sz="2000"/>
              <a:t>Post had a variant where</a:t>
            </a:r>
            <a:br>
              <a:rPr lang="en-US" sz="2000"/>
            </a:br>
            <a:r>
              <a:rPr lang="en-US" sz="2000" err="1">
                <a:latin typeface="Arial" charset="0"/>
                <a:ea typeface="MS PGothic" charset="0"/>
              </a:rPr>
              <a:t>δ</a:t>
            </a:r>
            <a:r>
              <a:rPr lang="en-US" sz="2000">
                <a:latin typeface="Arial" charset="0"/>
                <a:ea typeface="MS PGothic" charset="0"/>
              </a:rPr>
              <a:t>: Q×Γ➝ Q×(</a:t>
            </a:r>
            <a:r>
              <a:rPr lang="en-US" sz="2000" err="1">
                <a:latin typeface="Arial" charset="0"/>
                <a:ea typeface="MS PGothic" charset="0"/>
              </a:rPr>
              <a:t>Γ</a:t>
            </a:r>
            <a:r>
              <a:rPr lang="en-US" sz="2000">
                <a:latin typeface="Arial" charset="0"/>
                <a:ea typeface="MS PGothic" charset="0"/>
              </a:rPr>
              <a:t>∪{R,L})</a:t>
            </a:r>
          </a:p>
          <a:p>
            <a:r>
              <a:rPr lang="en-US" sz="2000">
                <a:latin typeface="Arial" charset="0"/>
                <a:ea typeface="MS PGothic" charset="0"/>
              </a:rPr>
              <a:t>Here, you either write or move, not both</a:t>
            </a:r>
          </a:p>
          <a:p>
            <a:r>
              <a:rPr lang="en-US" sz="200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a:latin typeface="Arial" charset="0"/>
                <a:ea typeface="MS PGothic" charset="0"/>
              </a:rPr>
              <a:t>The way we stop our machines from running is to omit actions for some discriminants making the transition function partial</a:t>
            </a:r>
          </a:p>
          <a:p>
            <a:r>
              <a:rPr lang="en-US" sz="2000">
                <a:latin typeface="Arial" charset="0"/>
                <a:ea typeface="MS PGothic" charset="0"/>
              </a:rPr>
              <a:t>I tend to use Post’s notation and to create macros so machines are easy to create</a:t>
            </a:r>
          </a:p>
          <a:p>
            <a:r>
              <a:rPr lang="en-US" sz="2000">
                <a:latin typeface="Arial" charset="0"/>
                <a:ea typeface="MS PGothic" charset="0"/>
              </a:rPr>
              <a:t>I am not a fan of having you build Turing tables</a:t>
            </a:r>
          </a:p>
          <a:p>
            <a:endParaRPr lang="en-US"/>
          </a:p>
        </p:txBody>
      </p:sp>
      <p:sp>
        <p:nvSpPr>
          <p:cNvPr id="4" name="Date Placeholder 3"/>
          <p:cNvSpPr>
            <a:spLocks noGrp="1"/>
          </p:cNvSpPr>
          <p:nvPr>
            <p:ph type="dt" sz="half" idx="10"/>
          </p:nvPr>
        </p:nvSpPr>
        <p:spPr/>
        <p:txBody>
          <a:bodyPr/>
          <a:lstStyle/>
          <a:p>
            <a:fld id="{67B4E428-1241-4F4D-9FBF-744DBDBB1E5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244</a:t>
            </a:fld>
            <a:endParaRPr lang="en-US"/>
          </a:p>
        </p:txBody>
      </p:sp>
    </p:spTree>
    <p:extLst>
      <p:ext uri="{BB962C8B-B14F-4D97-AF65-F5344CB8AC3E}">
        <p14:creationId xmlns:p14="http://schemas.microsoft.com/office/powerpoint/2010/main" val="10843288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4/17/17</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4/17/17</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4/17/17</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4/17/17</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4/17/17</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Undirected Graphs	</a:t>
            </a:r>
          </a:p>
        </p:txBody>
      </p:sp>
      <p:sp>
        <p:nvSpPr>
          <p:cNvPr id="3" name="Content Placeholder 2"/>
          <p:cNvSpPr>
            <a:spLocks noGrp="1"/>
          </p:cNvSpPr>
          <p:nvPr>
            <p:ph idx="1"/>
          </p:nvPr>
        </p:nvSpPr>
        <p:spPr/>
        <p:txBody>
          <a:bodyPr/>
          <a:lstStyle/>
          <a:p>
            <a:r>
              <a:rPr lang="en-US" sz="2400" dirty="0"/>
              <a:t>An </a:t>
            </a:r>
            <a:r>
              <a:rPr lang="en-US" sz="2400" b="1" dirty="0"/>
              <a:t>undirected</a:t>
            </a:r>
            <a:r>
              <a:rPr lang="en-US" sz="2400" dirty="0"/>
              <a:t> </a:t>
            </a:r>
            <a:r>
              <a:rPr lang="en-US" sz="2400" b="1" dirty="0"/>
              <a:t>Graph</a:t>
            </a:r>
            <a:r>
              <a:rPr lang="en-US" sz="2400" dirty="0"/>
              <a:t> </a:t>
            </a:r>
            <a:r>
              <a:rPr lang="en-US" sz="2400" b="1" dirty="0"/>
              <a:t>G</a:t>
            </a:r>
            <a:r>
              <a:rPr lang="en-US" sz="2400" dirty="0"/>
              <a:t> is defined by a pair </a:t>
            </a:r>
            <a:r>
              <a:rPr lang="en-US" sz="2400" b="1" dirty="0"/>
              <a:t>(V, E)</a:t>
            </a:r>
          </a:p>
          <a:p>
            <a:r>
              <a:rPr lang="en-US" sz="2400" b="1" dirty="0"/>
              <a:t>V</a:t>
            </a:r>
            <a:r>
              <a:rPr lang="en-US" sz="2400" dirty="0"/>
              <a:t>: Finite Set of </a:t>
            </a:r>
            <a:r>
              <a:rPr lang="en-US" sz="2400" b="1" dirty="0"/>
              <a:t>Nodes/Vertices</a:t>
            </a:r>
          </a:p>
          <a:p>
            <a:r>
              <a:rPr lang="en-US" sz="2400" b="1" dirty="0"/>
              <a:t>E</a:t>
            </a:r>
            <a:r>
              <a:rPr lang="en-US" sz="2400" dirty="0"/>
              <a:t>: { &lt;</a:t>
            </a:r>
            <a:r>
              <a:rPr lang="en-US" sz="2400" dirty="0" err="1"/>
              <a:t>a,b</a:t>
            </a:r>
            <a:r>
              <a:rPr lang="en-US" sz="2400" dirty="0"/>
              <a:t>&gt; | </a:t>
            </a:r>
            <a:r>
              <a:rPr lang="en-US" sz="2400" dirty="0" err="1"/>
              <a:t>a,b∈</a:t>
            </a:r>
            <a:r>
              <a:rPr lang="en-US" sz="2400" b="1" dirty="0" err="1"/>
              <a:t>V</a:t>
            </a:r>
            <a:r>
              <a:rPr lang="en-US" sz="2400" dirty="0"/>
              <a:t> are called </a:t>
            </a:r>
            <a:r>
              <a:rPr lang="en-US" sz="2400" b="1" dirty="0"/>
              <a:t>Edges/Arcs</a:t>
            </a:r>
            <a:r>
              <a:rPr lang="en-US" sz="2400" dirty="0"/>
              <a:t>}</a:t>
            </a:r>
          </a:p>
          <a:p>
            <a:pPr lvl="1"/>
            <a:r>
              <a:rPr lang="en-US" sz="2000" b="1" dirty="0"/>
              <a:t>E⊆V×V</a:t>
            </a:r>
            <a:r>
              <a:rPr lang="en-US" sz="2000" dirty="0"/>
              <a:t> such that &lt;</a:t>
            </a:r>
            <a:r>
              <a:rPr lang="en-US" sz="2000" dirty="0" err="1"/>
              <a:t>a,b</a:t>
            </a:r>
            <a:r>
              <a:rPr lang="en-US" sz="2000" dirty="0"/>
              <a:t>&gt;∈</a:t>
            </a:r>
            <a:r>
              <a:rPr lang="en-US" sz="2000" b="1" dirty="0"/>
              <a:t>E</a:t>
            </a:r>
            <a:r>
              <a:rPr lang="en-US" sz="2000" dirty="0"/>
              <a:t> implies &lt;</a:t>
            </a:r>
            <a:r>
              <a:rPr lang="en-US" sz="2000" dirty="0" err="1"/>
              <a:t>b,a</a:t>
            </a:r>
            <a:r>
              <a:rPr lang="en-US" sz="2000" dirty="0"/>
              <a:t>&gt;∈</a:t>
            </a:r>
            <a:r>
              <a:rPr lang="en-US" sz="2000" b="1" dirty="0"/>
              <a:t>E</a:t>
            </a:r>
          </a:p>
          <a:p>
            <a:r>
              <a:rPr lang="en-US" sz="2400" b="1" dirty="0"/>
              <a:t>Degree</a:t>
            </a:r>
            <a:r>
              <a:rPr lang="en-US" sz="2400" dirty="0"/>
              <a:t> of node is number of edges at that node </a:t>
            </a:r>
            <a:br>
              <a:rPr lang="en-US" sz="2400" dirty="0"/>
            </a:br>
            <a:r>
              <a:rPr lang="en-US" sz="2400" dirty="0"/>
              <a:t>(number of nodes it relates to)</a:t>
            </a:r>
          </a:p>
          <a:p>
            <a:r>
              <a:rPr lang="en-US" sz="2400" dirty="0"/>
              <a:t>Graphs can be </a:t>
            </a:r>
            <a:r>
              <a:rPr lang="en-US" sz="2400" b="1" dirty="0"/>
              <a:t>labeled</a:t>
            </a:r>
            <a:r>
              <a:rPr lang="en-US" sz="2400" dirty="0"/>
              <a:t>, as we did above on the nodes, or unlabeled. </a:t>
            </a:r>
          </a:p>
          <a:p>
            <a:r>
              <a:rPr lang="en-US" sz="2400" dirty="0"/>
              <a:t>Labels can go on nodes, edges or both.</a:t>
            </a:r>
          </a:p>
        </p:txBody>
      </p:sp>
      <p:sp>
        <p:nvSpPr>
          <p:cNvPr id="4" name="Date Placeholder 3"/>
          <p:cNvSpPr>
            <a:spLocks noGrp="1"/>
          </p:cNvSpPr>
          <p:nvPr>
            <p:ph type="dt" sz="half" idx="10"/>
          </p:nvPr>
        </p:nvSpPr>
        <p:spPr/>
        <p:txBody>
          <a:bodyPr/>
          <a:lstStyle/>
          <a:p>
            <a:fld id="{51061836-CE1D-0E47-9984-F62CE3A68D10}"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25</a:t>
            </a:fld>
            <a:endParaRPr lang="en-US"/>
          </a:p>
        </p:txBody>
      </p:sp>
    </p:spTree>
    <p:extLst>
      <p:ext uri="{BB962C8B-B14F-4D97-AF65-F5344CB8AC3E}">
        <p14:creationId xmlns:p14="http://schemas.microsoft.com/office/powerpoint/2010/main" val="142761596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4/17/17</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61483"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4/17/17</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4/17/17</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254</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4/17/17</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255</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4/17/17</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256</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4/17/17</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257</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4/17/17</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solidFill>
                  <a:srgbClr val="009900"/>
                </a:solidFill>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259</a:t>
            </a:fld>
            <a:endParaRPr lang="en-US"/>
          </a:p>
        </p:txBody>
      </p:sp>
      <p:sp>
        <p:nvSpPr>
          <p:cNvPr id="169988" name="Rectangle 2"/>
          <p:cNvSpPr>
            <a:spLocks noGrp="1" noChangeArrowheads="1"/>
          </p:cNvSpPr>
          <p:nvPr>
            <p:ph type="title"/>
          </p:nvPr>
        </p:nvSpPr>
        <p:spPr/>
        <p:txBody>
          <a:bodyPr/>
          <a:lstStyle/>
          <a:p>
            <a:r>
              <a:rPr lang="en-US">
                <a:solidFill>
                  <a:srgbClr val="009900"/>
                </a:solidFill>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a:latin typeface="Arial" charset="0"/>
                <a:ea typeface="MS PGothic" charset="0"/>
              </a:rPr>
              <a:t>A factor replacement system (FRS) consists of a finite (ordered) sequence of fractions, and some starting natural number </a:t>
            </a:r>
            <a:r>
              <a:rPr lang="en-US" sz="2400" b="1">
                <a:latin typeface="Arial" charset="0"/>
                <a:ea typeface="MS PGothic" charset="0"/>
              </a:rPr>
              <a:t>x</a:t>
            </a:r>
            <a:r>
              <a:rPr lang="en-US" sz="2400">
                <a:latin typeface="Arial" charset="0"/>
                <a:ea typeface="MS PGothic" charset="0"/>
              </a:rPr>
              <a:t>.  </a:t>
            </a:r>
          </a:p>
          <a:p>
            <a:pPr>
              <a:lnSpc>
                <a:spcPct val="80000"/>
              </a:lnSpc>
            </a:pPr>
            <a:r>
              <a:rPr lang="en-US" sz="2400">
                <a:latin typeface="Arial" charset="0"/>
                <a:ea typeface="MS PGothic" charset="0"/>
              </a:rPr>
              <a:t>A fraction </a:t>
            </a:r>
            <a:r>
              <a:rPr lang="en-US" sz="2400" b="1">
                <a:latin typeface="Arial" charset="0"/>
                <a:ea typeface="MS PGothic" charset="0"/>
              </a:rPr>
              <a:t>a/b</a:t>
            </a:r>
            <a:r>
              <a:rPr lang="en-US" sz="2400">
                <a:latin typeface="Arial" charset="0"/>
                <a:ea typeface="MS PGothic" charset="0"/>
              </a:rPr>
              <a:t> is applicable to some natural number </a:t>
            </a:r>
            <a:r>
              <a:rPr lang="en-US" sz="2400" b="1">
                <a:latin typeface="Arial" charset="0"/>
                <a:ea typeface="MS PGothic" charset="0"/>
              </a:rPr>
              <a:t>x</a:t>
            </a:r>
            <a:r>
              <a:rPr lang="en-US" sz="2400">
                <a:latin typeface="Arial" charset="0"/>
                <a:ea typeface="MS PGothic" charset="0"/>
              </a:rPr>
              <a:t>, just in case </a:t>
            </a:r>
            <a:r>
              <a:rPr lang="en-US" sz="2400" b="1">
                <a:latin typeface="Arial" charset="0"/>
                <a:ea typeface="MS PGothic" charset="0"/>
              </a:rPr>
              <a:t>x</a:t>
            </a:r>
            <a:r>
              <a:rPr lang="en-US" sz="2400">
                <a:latin typeface="Arial" charset="0"/>
                <a:ea typeface="MS PGothic" charset="0"/>
              </a:rPr>
              <a:t> is divisible by </a:t>
            </a:r>
            <a:r>
              <a:rPr lang="en-US" sz="2400" b="1">
                <a:latin typeface="Arial" charset="0"/>
                <a:ea typeface="MS PGothic" charset="0"/>
              </a:rPr>
              <a:t>b</a:t>
            </a:r>
            <a:r>
              <a:rPr lang="en-US" sz="2400">
                <a:latin typeface="Arial" charset="0"/>
                <a:ea typeface="MS PGothic" charset="0"/>
              </a:rPr>
              <a:t>.  We always chose the first applicable fraction (</a:t>
            </a:r>
            <a:r>
              <a:rPr lang="en-US" sz="2400" b="1">
                <a:latin typeface="Arial" charset="0"/>
                <a:ea typeface="MS PGothic" charset="0"/>
              </a:rPr>
              <a:t>a/b</a:t>
            </a:r>
            <a:r>
              <a:rPr lang="en-US" sz="2400">
                <a:latin typeface="Arial" charset="0"/>
                <a:ea typeface="MS PGothic" charset="0"/>
              </a:rPr>
              <a:t>), multiplying it times </a:t>
            </a:r>
            <a:r>
              <a:rPr lang="en-US" sz="2400" b="1">
                <a:latin typeface="Arial" charset="0"/>
                <a:ea typeface="MS PGothic" charset="0"/>
              </a:rPr>
              <a:t>x</a:t>
            </a:r>
            <a:r>
              <a:rPr lang="en-US" sz="2400">
                <a:latin typeface="Arial" charset="0"/>
                <a:ea typeface="MS PGothic" charset="0"/>
              </a:rPr>
              <a:t> to produce a new natural number </a:t>
            </a:r>
            <a:r>
              <a:rPr lang="en-US" sz="2400" b="1">
                <a:latin typeface="Arial" charset="0"/>
                <a:ea typeface="MS PGothic" charset="0"/>
              </a:rPr>
              <a:t>x*a/b</a:t>
            </a:r>
            <a:r>
              <a:rPr lang="en-US" sz="2400">
                <a:latin typeface="Arial" charset="0"/>
                <a:ea typeface="MS PGothic" charset="0"/>
              </a:rPr>
              <a:t>.  The process is then applied to this new number.  </a:t>
            </a:r>
          </a:p>
          <a:p>
            <a:pPr>
              <a:lnSpc>
                <a:spcPct val="80000"/>
              </a:lnSpc>
            </a:pPr>
            <a:r>
              <a:rPr lang="en-US" sz="2400">
                <a:latin typeface="Arial" charset="0"/>
                <a:ea typeface="MS PGothic" charset="0"/>
              </a:rPr>
              <a:t>Termination occurs when no fraction is applicable.  </a:t>
            </a:r>
          </a:p>
          <a:p>
            <a:pPr>
              <a:lnSpc>
                <a:spcPct val="80000"/>
              </a:lnSpc>
            </a:pPr>
            <a:r>
              <a:rPr lang="en-US" sz="2400">
                <a:latin typeface="Arial" charset="0"/>
                <a:ea typeface="MS PGothic" charset="0"/>
              </a:rPr>
              <a:t>A factor replacement system partially computing </a:t>
            </a:r>
            <a:r>
              <a:rPr lang="en-US" sz="2400" b="1">
                <a:latin typeface="Arial" charset="0"/>
                <a:ea typeface="MS PGothic" charset="0"/>
              </a:rPr>
              <a:t>n</a:t>
            </a:r>
            <a:r>
              <a:rPr lang="en-US" sz="2400">
                <a:latin typeface="Arial" charset="0"/>
                <a:ea typeface="MS PGothic" charset="0"/>
              </a:rPr>
              <a:t>-</a:t>
            </a:r>
            <a:r>
              <a:rPr lang="en-US" sz="2400" err="1">
                <a:latin typeface="Arial" charset="0"/>
                <a:ea typeface="MS PGothic" charset="0"/>
              </a:rPr>
              <a:t>ary</a:t>
            </a:r>
            <a:r>
              <a:rPr lang="en-US" sz="2400">
                <a:latin typeface="Arial" charset="0"/>
                <a:ea typeface="MS PGothic" charset="0"/>
              </a:rPr>
              <a:t> function </a:t>
            </a:r>
            <a:r>
              <a:rPr lang="en-US" sz="2400" b="1">
                <a:latin typeface="Arial" charset="0"/>
                <a:ea typeface="MS PGothic" charset="0"/>
              </a:rPr>
              <a:t>F</a:t>
            </a:r>
            <a:r>
              <a:rPr lang="en-US" sz="2400">
                <a:latin typeface="Arial" charset="0"/>
                <a:ea typeface="MS PGothic" charset="0"/>
              </a:rPr>
              <a:t> typically starts with its argument encoded as powers of the first </a:t>
            </a:r>
            <a:r>
              <a:rPr lang="en-US" sz="2400" b="1">
                <a:latin typeface="Arial" charset="0"/>
                <a:ea typeface="MS PGothic" charset="0"/>
              </a:rPr>
              <a:t>n</a:t>
            </a:r>
            <a:r>
              <a:rPr lang="en-US" sz="2400">
                <a:latin typeface="Arial" charset="0"/>
                <a:ea typeface="MS PGothic" charset="0"/>
              </a:rPr>
              <a:t> odd primes.  Thus, arguments </a:t>
            </a:r>
            <a:r>
              <a:rPr lang="en-US" sz="2400" b="1">
                <a:latin typeface="Arial" charset="0"/>
                <a:ea typeface="MS PGothic" charset="0"/>
              </a:rPr>
              <a:t>x1</a:t>
            </a:r>
            <a:r>
              <a:rPr lang="en-US" sz="2400">
                <a:latin typeface="Arial" charset="0"/>
                <a:ea typeface="MS PGothic" charset="0"/>
              </a:rPr>
              <a:t>,</a:t>
            </a:r>
            <a:r>
              <a:rPr lang="en-US" sz="2400" b="1">
                <a:latin typeface="Arial" charset="0"/>
                <a:ea typeface="MS PGothic" charset="0"/>
              </a:rPr>
              <a:t>x2</a:t>
            </a:r>
            <a:r>
              <a:rPr lang="en-US" sz="2400">
                <a:latin typeface="Arial" charset="0"/>
                <a:ea typeface="MS PGothic" charset="0"/>
              </a:rPr>
              <a:t>,…,</a:t>
            </a:r>
            <a:r>
              <a:rPr lang="en-US" sz="2400" b="1" err="1">
                <a:latin typeface="Arial" charset="0"/>
                <a:ea typeface="MS PGothic" charset="0"/>
              </a:rPr>
              <a:t>xn</a:t>
            </a:r>
            <a:r>
              <a:rPr lang="en-US" sz="2400">
                <a:latin typeface="Arial" charset="0"/>
                <a:ea typeface="MS PGothic" charset="0"/>
              </a:rPr>
              <a:t> are encoded as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b="1">
                <a:latin typeface="Arial" charset="0"/>
                <a:ea typeface="MS PGothic" charset="0"/>
              </a:rPr>
              <a:t>…</a:t>
            </a:r>
            <a:r>
              <a:rPr lang="en-US" sz="2400" b="1" err="1">
                <a:latin typeface="Arial" charset="0"/>
                <a:ea typeface="MS PGothic" charset="0"/>
              </a:rPr>
              <a:t>p</a:t>
            </a:r>
            <a:r>
              <a:rPr lang="en-US" sz="2400" b="1" baseline="-25000" err="1">
                <a:latin typeface="Arial" charset="0"/>
                <a:ea typeface="MS PGothic" charset="0"/>
              </a:rPr>
              <a:t>n</a:t>
            </a:r>
            <a:r>
              <a:rPr lang="en-US" sz="2400" b="1" baseline="30000" err="1">
                <a:latin typeface="Arial" charset="0"/>
                <a:ea typeface="MS PGothic" charset="0"/>
              </a:rPr>
              <a:t>xn</a:t>
            </a:r>
            <a:r>
              <a:rPr lang="en-US" sz="2400">
                <a:latin typeface="Arial" charset="0"/>
                <a:ea typeface="MS PGothic" charset="0"/>
              </a:rPr>
              <a:t>.  The result then appears as the power of the prime </a:t>
            </a:r>
            <a:r>
              <a:rPr lang="en-US" sz="2400" b="1">
                <a:latin typeface="Arial" charset="0"/>
                <a:ea typeface="MS PGothic" charset="0"/>
              </a:rPr>
              <a:t>2</a:t>
            </a:r>
            <a:r>
              <a:rPr lang="en-US" sz="240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F55F2B-DB84-8B4B-908D-F8C1C4CD4FF6}" type="datetime1">
              <a:rPr lang="en-US" smtClean="0"/>
              <a:t>4/17/17</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Graphs</a:t>
            </a:r>
          </a:p>
        </p:txBody>
      </p:sp>
      <p:sp>
        <p:nvSpPr>
          <p:cNvPr id="3" name="Content Placeholder 2"/>
          <p:cNvSpPr>
            <a:spLocks noGrp="1"/>
          </p:cNvSpPr>
          <p:nvPr>
            <p:ph idx="1"/>
          </p:nvPr>
        </p:nvSpPr>
        <p:spPr/>
        <p:txBody>
          <a:bodyPr/>
          <a:lstStyle/>
          <a:p>
            <a:r>
              <a:rPr lang="en-US" sz="2000" dirty="0"/>
              <a:t>A </a:t>
            </a:r>
            <a:r>
              <a:rPr lang="en-US" sz="2000" b="1" dirty="0"/>
              <a:t>subgraph</a:t>
            </a:r>
            <a:r>
              <a:rPr lang="en-US" sz="2000" dirty="0"/>
              <a:t> H of a graph G is a subset of the nodes of G with all edges retained from G that involve node pairs in H.</a:t>
            </a:r>
          </a:p>
          <a:p>
            <a:r>
              <a:rPr lang="en-US" sz="2000" dirty="0"/>
              <a:t>A </a:t>
            </a:r>
            <a:r>
              <a:rPr lang="en-US" sz="2000" b="1" dirty="0"/>
              <a:t>path</a:t>
            </a:r>
            <a:r>
              <a:rPr lang="en-US" sz="2000" dirty="0"/>
              <a:t> is a sequence of nodes connected by edges.</a:t>
            </a:r>
          </a:p>
          <a:p>
            <a:r>
              <a:rPr lang="en-US" sz="2000" dirty="0"/>
              <a:t>A graph is </a:t>
            </a:r>
            <a:r>
              <a:rPr lang="en-US" sz="2000" b="1" dirty="0"/>
              <a:t>connected</a:t>
            </a:r>
            <a:r>
              <a:rPr lang="en-US" sz="2000" dirty="0"/>
              <a:t> if every two nodes are connected by a path.</a:t>
            </a:r>
          </a:p>
          <a:p>
            <a:r>
              <a:rPr lang="en-US" sz="2000" dirty="0"/>
              <a:t>A </a:t>
            </a:r>
            <a:r>
              <a:rPr lang="en-US" sz="2000" b="1" dirty="0"/>
              <a:t>cycle</a:t>
            </a:r>
            <a:r>
              <a:rPr lang="en-US" sz="2000" dirty="0"/>
              <a:t> is a path that starts and ends in the same node.</a:t>
            </a:r>
          </a:p>
          <a:p>
            <a:r>
              <a:rPr lang="en-US" sz="2000" dirty="0"/>
              <a:t>A </a:t>
            </a:r>
            <a:r>
              <a:rPr lang="en-US" sz="2000" b="1" dirty="0"/>
              <a:t>simple cycle </a:t>
            </a:r>
            <a:r>
              <a:rPr lang="en-US" sz="2000" dirty="0"/>
              <a:t>is a path that involves at least three nodes and starts and ends in the same node. (excludes self loop)</a:t>
            </a:r>
          </a:p>
          <a:p>
            <a:r>
              <a:rPr lang="en-US" sz="2000" dirty="0"/>
              <a:t>A </a:t>
            </a:r>
            <a:r>
              <a:rPr lang="en-US" sz="2000" b="1" dirty="0"/>
              <a:t>tree</a:t>
            </a:r>
            <a:r>
              <a:rPr lang="en-US" sz="2000" dirty="0"/>
              <a:t> is a graph that is connected and has no simple cycles.</a:t>
            </a:r>
          </a:p>
          <a:p>
            <a:r>
              <a:rPr lang="en-US" sz="2000" dirty="0"/>
              <a:t>A tree may contain a special node called the </a:t>
            </a:r>
            <a:r>
              <a:rPr lang="en-US" sz="2000" b="1" dirty="0"/>
              <a:t>root</a:t>
            </a:r>
            <a:r>
              <a:rPr lang="en-US" sz="2000" dirty="0"/>
              <a:t>.</a:t>
            </a:r>
          </a:p>
          <a:p>
            <a:r>
              <a:rPr lang="en-US" sz="2000" dirty="0"/>
              <a:t>The nodes of degree 1 in a tree, excepting the root, are called </a:t>
            </a:r>
            <a:r>
              <a:rPr lang="en-US" sz="2000" b="1" dirty="0"/>
              <a:t>leaves</a:t>
            </a:r>
            <a:r>
              <a:rPr lang="en-US" sz="2000" dirty="0"/>
              <a:t>.</a:t>
            </a:r>
          </a:p>
          <a:p>
            <a:r>
              <a:rPr lang="en-US" sz="2000" dirty="0"/>
              <a:t>The set of leaves of a tree are called the </a:t>
            </a:r>
            <a:r>
              <a:rPr lang="en-US" sz="2000" b="1" dirty="0"/>
              <a:t>frontier</a:t>
            </a:r>
            <a:r>
              <a:rPr lang="en-US" sz="2000" dirty="0"/>
              <a:t>.</a:t>
            </a:r>
          </a:p>
          <a:p>
            <a:r>
              <a:rPr lang="en-US" sz="2000" dirty="0"/>
              <a:t>If the edges have direction then a graph is called </a:t>
            </a:r>
            <a:r>
              <a:rPr lang="en-US" sz="2000" b="1" dirty="0"/>
              <a:t>directed</a:t>
            </a:r>
          </a:p>
        </p:txBody>
      </p:sp>
      <p:sp>
        <p:nvSpPr>
          <p:cNvPr id="4" name="Date Placeholder 3"/>
          <p:cNvSpPr>
            <a:spLocks noGrp="1"/>
          </p:cNvSpPr>
          <p:nvPr>
            <p:ph type="dt" sz="half" idx="10"/>
          </p:nvPr>
        </p:nvSpPr>
        <p:spPr/>
        <p:txBody>
          <a:bodyPr/>
          <a:lstStyle/>
          <a:p>
            <a:fld id="{D8261B9B-637B-AC47-A0A7-B803AE0DB03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26</a:t>
            </a:fld>
            <a:endParaRPr lang="en-US"/>
          </a:p>
        </p:txBody>
      </p:sp>
    </p:spTree>
    <p:extLst>
      <p:ext uri="{BB962C8B-B14F-4D97-AF65-F5344CB8AC3E}">
        <p14:creationId xmlns:p14="http://schemas.microsoft.com/office/powerpoint/2010/main" val="10673582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260</a:t>
            </a:fld>
            <a:endParaRPr lang="en-US"/>
          </a:p>
        </p:txBody>
      </p:sp>
      <p:sp>
        <p:nvSpPr>
          <p:cNvPr id="171012" name="Rectangle 2"/>
          <p:cNvSpPr>
            <a:spLocks noGrp="1" noChangeArrowheads="1"/>
          </p:cNvSpPr>
          <p:nvPr>
            <p:ph type="title"/>
          </p:nvPr>
        </p:nvSpPr>
        <p:spPr/>
        <p:txBody>
          <a:bodyPr/>
          <a:lstStyle/>
          <a:p>
            <a:r>
              <a:rPr lang="en-US">
                <a:solidFill>
                  <a:srgbClr val="009900"/>
                </a:solidFill>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87EE4D-05D5-2344-8A9C-0540B6891D1C}" type="datetime1">
              <a:rPr lang="en-US" smtClean="0"/>
              <a:t>4/17/17</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261</a:t>
            </a:fld>
            <a:endParaRPr lang="en-US"/>
          </a:p>
        </p:txBody>
      </p:sp>
      <p:sp>
        <p:nvSpPr>
          <p:cNvPr id="172036"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Subtraction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max(0,x1-x2)</a:t>
            </a:r>
            <a:r>
              <a:rPr lang="en-US" sz="2400" baseline="30000">
                <a:latin typeface="Arial" charset="0"/>
                <a:ea typeface="MS PGothic" charset="0"/>
              </a:rPr>
              <a:t> </a:t>
            </a:r>
            <a:r>
              <a:rPr lang="en-US" sz="2400">
                <a:latin typeface="Arial" charset="0"/>
                <a:ea typeface="MS PGothic" charset="0"/>
              </a:rPr>
              <a:t>	</a:t>
            </a:r>
          </a:p>
          <a:p>
            <a:pPr>
              <a:lnSpc>
                <a:spcPct val="80000"/>
              </a:lnSpc>
              <a:buFontTx/>
              <a:buNone/>
            </a:pPr>
            <a:endParaRPr lang="en-US" sz="2400">
              <a:latin typeface="Arial" charset="0"/>
              <a:ea typeface="MS PGothic" charset="0"/>
            </a:endParaRPr>
          </a:p>
          <a:p>
            <a:pPr>
              <a:lnSpc>
                <a:spcPct val="80000"/>
              </a:lnSpc>
              <a:buFontTx/>
              <a:buNone/>
            </a:pPr>
            <a:r>
              <a:rPr lang="en-US" sz="2400" b="1">
                <a:latin typeface="Arial" charset="0"/>
                <a:ea typeface="MS PGothic" charset="0"/>
              </a:rPr>
              <a:t>		3</a:t>
            </a:r>
            <a:r>
              <a:rPr lang="en-US" sz="2400" b="1">
                <a:latin typeface="Arial" charset="0"/>
                <a:ea typeface="MS PGothic" charset="0"/>
                <a:sym typeface="Symbol" charset="0"/>
              </a:rPr>
              <a:t>5</a:t>
            </a:r>
            <a:r>
              <a:rPr lang="en-US" sz="2400" b="1">
                <a:latin typeface="Arial" charset="0"/>
                <a:ea typeface="MS PGothic" charset="0"/>
              </a:rPr>
              <a:t>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r>
              <a:rPr lang="en-US" sz="2400" b="1">
                <a:latin typeface="Arial" charset="0"/>
                <a:ea typeface="MS PGothic" charset="0"/>
              </a:rPr>
              <a:t>		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endParaRPr lang="en-US" sz="2400" b="1">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C3B812-FFDB-3D41-A0D3-36F7DEDA1E6E}" type="datetime1">
              <a:rPr lang="en-US" smtClean="0"/>
              <a:t>4/17/17</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262</a:t>
            </a:fld>
            <a:endParaRPr lang="en-US"/>
          </a:p>
        </p:txBody>
      </p:sp>
      <p:sp>
        <p:nvSpPr>
          <p:cNvPr id="173060" name="Rectangle 2"/>
          <p:cNvSpPr>
            <a:spLocks noGrp="1" noChangeArrowheads="1"/>
          </p:cNvSpPr>
          <p:nvPr>
            <p:ph type="title"/>
          </p:nvPr>
        </p:nvSpPr>
        <p:spPr/>
        <p:txBody>
          <a:bodyPr/>
          <a:lstStyle/>
          <a:p>
            <a:r>
              <a:rPr lang="en-US">
                <a:solidFill>
                  <a:srgbClr val="009900"/>
                </a:solidFill>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a:latin typeface="Arial" charset="0"/>
                <a:ea typeface="MS PGothic" charset="0"/>
              </a:rPr>
              <a:t>The ordering of rules are immaterial for the addition example, but are critical to the workings of limited subtraction.</a:t>
            </a:r>
          </a:p>
          <a:p>
            <a:pPr>
              <a:lnSpc>
                <a:spcPct val="90000"/>
              </a:lnSpc>
            </a:pPr>
            <a:r>
              <a:rPr lang="en-US" sz="280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C78B6B-2118-CA4A-8EBD-8BA6BA049C3A}" type="datetime1">
              <a:rPr lang="en-US" smtClean="0"/>
              <a:t>4/17/17</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263</a:t>
            </a:fld>
            <a:endParaRPr lang="en-US"/>
          </a:p>
        </p:txBody>
      </p:sp>
      <p:sp>
        <p:nvSpPr>
          <p:cNvPr id="174084" name="Rectangle 2"/>
          <p:cNvSpPr>
            <a:spLocks noGrp="1" noChangeArrowheads="1"/>
          </p:cNvSpPr>
          <p:nvPr>
            <p:ph type="title"/>
          </p:nvPr>
        </p:nvSpPr>
        <p:spPr/>
        <p:txBody>
          <a:bodyPr/>
          <a:lstStyle/>
          <a:p>
            <a:r>
              <a:rPr lang="en-US">
                <a:solidFill>
                  <a:srgbClr val="009900"/>
                </a:solidFill>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To see why determinism makes a difference, consider</a:t>
            </a:r>
          </a:p>
          <a:p>
            <a:pPr>
              <a:lnSpc>
                <a:spcPct val="80000"/>
              </a:lnSpc>
              <a:buFontTx/>
              <a:buNone/>
            </a:pPr>
            <a:r>
              <a:rPr lang="en-US" sz="1800" b="1">
                <a:latin typeface="Arial" charset="0"/>
                <a:ea typeface="MS PGothic" charset="0"/>
              </a:rPr>
              <a:t>		3</a:t>
            </a:r>
            <a:r>
              <a:rPr lang="en-US" sz="1800" b="1">
                <a:latin typeface="Arial" charset="0"/>
                <a:ea typeface="MS PGothic" charset="0"/>
                <a:sym typeface="Symbol" charset="0"/>
              </a:rPr>
              <a:t>5</a:t>
            </a:r>
            <a:r>
              <a:rPr lang="en-US" sz="1800" b="1">
                <a:latin typeface="Arial" charset="0"/>
                <a:ea typeface="MS PGothic" charset="0"/>
              </a:rPr>
              <a:t>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b="1">
                <a:latin typeface="Arial" charset="0"/>
                <a:ea typeface="MS PGothic" charset="0"/>
              </a:rPr>
              <a:t>		3x     </a:t>
            </a:r>
            <a:r>
              <a:rPr lang="en-US" sz="1800" b="1">
                <a:latin typeface="Arial" charset="0"/>
                <a:ea typeface="MS PGothic" charset="0"/>
                <a:sym typeface="Symbol" charset="0"/>
              </a:rPr>
              <a:t></a:t>
            </a:r>
            <a:r>
              <a:rPr lang="en-US" sz="1800" b="1">
                <a:latin typeface="Arial" charset="0"/>
                <a:ea typeface="MS PGothic" charset="0"/>
              </a:rPr>
              <a:t>  2x</a:t>
            </a:r>
          </a:p>
          <a:p>
            <a:pPr>
              <a:lnSpc>
                <a:spcPct val="80000"/>
              </a:lnSpc>
              <a:buFontTx/>
              <a:buNone/>
            </a:pPr>
            <a:r>
              <a:rPr lang="en-US" sz="1800" b="1">
                <a:latin typeface="Arial" charset="0"/>
                <a:ea typeface="MS PGothic" charset="0"/>
              </a:rPr>
              <a:t>		5x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a:latin typeface="Arial" charset="0"/>
                <a:ea typeface="MS PGothic" charset="0"/>
              </a:rPr>
              <a:t>Starting with </a:t>
            </a:r>
            <a:r>
              <a:rPr lang="en-US" sz="1800" b="1">
                <a:latin typeface="Arial" charset="0"/>
                <a:ea typeface="MS PGothic" charset="0"/>
              </a:rPr>
              <a:t>135 = 3</a:t>
            </a:r>
            <a:r>
              <a:rPr lang="en-US" sz="1800" b="1" baseline="30000">
                <a:latin typeface="Arial" charset="0"/>
                <a:ea typeface="MS PGothic" charset="0"/>
              </a:rPr>
              <a:t>3</a:t>
            </a:r>
            <a:r>
              <a:rPr lang="en-US" sz="1800" b="1">
                <a:latin typeface="Arial" charset="0"/>
                <a:ea typeface="MS PGothic" charset="0"/>
              </a:rPr>
              <a:t>5</a:t>
            </a:r>
            <a:r>
              <a:rPr lang="en-US" sz="1800" b="1" baseline="30000">
                <a:latin typeface="Arial" charset="0"/>
                <a:ea typeface="MS PGothic" charset="0"/>
              </a:rPr>
              <a:t>1</a:t>
            </a:r>
            <a:r>
              <a:rPr lang="en-US" sz="1800">
                <a:latin typeface="Arial" charset="0"/>
                <a:ea typeface="MS PGothic" charset="0"/>
              </a:rPr>
              <a:t>, deterministically we get</a:t>
            </a:r>
          </a:p>
          <a:p>
            <a:pPr>
              <a:lnSpc>
                <a:spcPct val="80000"/>
              </a:lnSpc>
              <a:buFontTx/>
              <a:buNone/>
            </a:pPr>
            <a:r>
              <a:rPr lang="en-US" sz="1800">
                <a:latin typeface="Arial" charset="0"/>
                <a:ea typeface="MS PGothic" charset="0"/>
              </a:rPr>
              <a:t>		</a:t>
            </a:r>
            <a:r>
              <a:rPr lang="en-US" sz="1800" b="1">
                <a:latin typeface="Arial" charset="0"/>
                <a:ea typeface="MS PGothic" charset="0"/>
              </a:rPr>
              <a:t>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a:latin typeface="Arial" charset="0"/>
                <a:ea typeface="MS PGothic" charset="0"/>
              </a:rPr>
              <a:t>Non-deterministically we get a larger, less selective set.</a:t>
            </a: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p>
          <a:p>
            <a:pPr>
              <a:lnSpc>
                <a:spcPct val="80000"/>
              </a:lnSpc>
              <a:buFontTx/>
              <a:buNone/>
            </a:pPr>
            <a:r>
              <a:rPr lang="en-US" sz="1800">
                <a:latin typeface="Arial" charset="0"/>
                <a:ea typeface="MS PGothic" charset="0"/>
              </a:rPr>
              <a:t>		… </a:t>
            </a:r>
          </a:p>
          <a:p>
            <a:pPr>
              <a:lnSpc>
                <a:spcPct val="80000"/>
              </a:lnSpc>
              <a:buFontTx/>
              <a:buNone/>
            </a:pPr>
            <a:r>
              <a:rPr lang="en-US" sz="1800">
                <a:latin typeface="Arial" charset="0"/>
                <a:ea typeface="MS PGothic" charset="0"/>
              </a:rPr>
              <a:t>This computes </a:t>
            </a:r>
            <a:r>
              <a:rPr lang="en-US" sz="1800" b="1">
                <a:latin typeface="Arial" charset="0"/>
                <a:ea typeface="MS PGothic" charset="0"/>
              </a:rPr>
              <a:t>2</a:t>
            </a:r>
            <a:r>
              <a:rPr lang="en-US" sz="1800" b="1" baseline="30000">
                <a:latin typeface="Arial" charset="0"/>
                <a:ea typeface="MS PGothic" charset="0"/>
              </a:rPr>
              <a:t>z</a:t>
            </a:r>
            <a:r>
              <a:rPr lang="en-US" sz="1800">
                <a:latin typeface="Arial" charset="0"/>
                <a:ea typeface="MS PGothic" charset="0"/>
              </a:rPr>
              <a:t> where </a:t>
            </a:r>
            <a:r>
              <a:rPr lang="en-US" sz="1800" b="1">
                <a:latin typeface="Arial" charset="0"/>
                <a:ea typeface="MS PGothic" charset="0"/>
              </a:rPr>
              <a:t>0 ≤ z≤x</a:t>
            </a:r>
            <a:r>
              <a:rPr lang="en-US" sz="1800" b="1" baseline="-25000">
                <a:latin typeface="Arial" charset="0"/>
                <a:ea typeface="MS PGothic" charset="0"/>
              </a:rPr>
              <a:t>1</a:t>
            </a:r>
            <a:r>
              <a:rPr lang="en-US" sz="180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4502E2-2251-9545-BFE7-B9DE0C0949C0}" type="datetime1">
              <a:rPr lang="en-US" smtClean="0"/>
              <a:t>4/17/17</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264</a:t>
            </a:fld>
            <a:endParaRPr lang="en-US"/>
          </a:p>
        </p:txBody>
      </p:sp>
      <p:sp>
        <p:nvSpPr>
          <p:cNvPr id="175108" name="Rectangle 2"/>
          <p:cNvSpPr>
            <a:spLocks noGrp="1" noChangeArrowheads="1"/>
          </p:cNvSpPr>
          <p:nvPr>
            <p:ph type="title"/>
          </p:nvPr>
        </p:nvSpPr>
        <p:spPr/>
        <p:txBody>
          <a:bodyPr/>
          <a:lstStyle/>
          <a:p>
            <a:r>
              <a:rPr lang="en-US">
                <a:solidFill>
                  <a:srgbClr val="009900"/>
                </a:solidFill>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620641-D2C8-274A-91FB-FE228EDA1F39}" type="datetime1">
              <a:rPr lang="en-US" smtClean="0"/>
              <a:t>4/17/17</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solidFill>
                  <a:srgbClr val="009900"/>
                </a:solidFill>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a:latin typeface="Arial" charset="0"/>
                <a:ea typeface="MS PGothic" charset="0"/>
              </a:rPr>
              <a:t>Present a Register Machine that computes IsOdd. Assume R2=x; at termination, set R2=1 if x is odd; 0 otherwise.</a:t>
            </a:r>
            <a:r>
              <a:rPr lang="en-US" sz="2000">
                <a:latin typeface="Arial" charset="0"/>
                <a:ea typeface="MS PGothic" charset="0"/>
              </a:rPr>
              <a:t> </a:t>
            </a:r>
          </a:p>
          <a:p>
            <a:pPr marL="0" indent="0">
              <a:buFontTx/>
              <a:buNone/>
            </a:pPr>
            <a:r>
              <a:rPr lang="en-US" sz="2000">
                <a:latin typeface="Arial" charset="0"/>
                <a:ea typeface="MS PGothic" charset="0"/>
              </a:rPr>
              <a:t>1. DEC2[2, 4]</a:t>
            </a:r>
            <a:endParaRPr lang="en-US">
              <a:latin typeface="Arial" charset="0"/>
              <a:ea typeface="MS PGothic" charset="0"/>
            </a:endParaRPr>
          </a:p>
          <a:p>
            <a:pPr marL="0" indent="0">
              <a:buFontTx/>
              <a:buNone/>
            </a:pPr>
            <a:r>
              <a:rPr lang="en-US" sz="2000">
                <a:latin typeface="Arial" charset="0"/>
                <a:ea typeface="MS PGothic" charset="0"/>
              </a:rPr>
              <a:t>2. DEC2[1, 3]</a:t>
            </a:r>
            <a:endParaRPr lang="en-US">
              <a:latin typeface="Arial" charset="0"/>
              <a:ea typeface="MS PGothic" charset="0"/>
            </a:endParaRPr>
          </a:p>
          <a:p>
            <a:pPr marL="0" indent="0">
              <a:buFontTx/>
              <a:buNone/>
            </a:pPr>
            <a:r>
              <a:rPr lang="en-US" sz="2000">
                <a:latin typeface="Arial" charset="0"/>
                <a:ea typeface="MS PGothic" charset="0"/>
              </a:rPr>
              <a:t>3. INC1[4]</a:t>
            </a:r>
          </a:p>
          <a:p>
            <a:pPr marL="0" indent="0">
              <a:buFontTx/>
              <a:buNone/>
            </a:pPr>
            <a:r>
              <a:rPr lang="en-US" sz="2000">
                <a:latin typeface="Arial" charset="0"/>
                <a:ea typeface="MS PGothic" charset="0"/>
              </a:rPr>
              <a:t>4. </a:t>
            </a:r>
          </a:p>
          <a:p>
            <a:pPr marL="0" indent="0">
              <a:buFontTx/>
              <a:buNone/>
            </a:pPr>
            <a:r>
              <a:rPr lang="en-US" sz="2000" b="1">
                <a:latin typeface="Arial" charset="0"/>
                <a:ea typeface="MS PGothic" charset="0"/>
              </a:rPr>
              <a:t>Present a Factor Replacement System that computes IsOdd. Assume starting number is 3^x; at termination, result is 2=2^1 if x is odd; 1= 2^0 otherwise.</a:t>
            </a:r>
            <a:r>
              <a:rPr lang="en-US" sz="2000">
                <a:latin typeface="Arial" charset="0"/>
                <a:ea typeface="MS PGothic" charset="0"/>
              </a:rPr>
              <a:t> </a:t>
            </a:r>
          </a:p>
          <a:p>
            <a:pPr marL="0" indent="0">
              <a:buFontTx/>
              <a:buNone/>
            </a:pPr>
            <a:r>
              <a:rPr lang="en-US" sz="2000">
                <a:latin typeface="Arial" charset="0"/>
                <a:ea typeface="MS PGothic" charset="0"/>
              </a:rPr>
              <a:t>3*3 x </a:t>
            </a:r>
            <a:r>
              <a:rPr lang="en-US" sz="2000">
                <a:latin typeface="Arial" charset="0"/>
                <a:ea typeface="MS PGothic" charset="0"/>
                <a:sym typeface="Symbol" charset="0"/>
              </a:rPr>
              <a:t></a:t>
            </a:r>
            <a:r>
              <a:rPr lang="en-US" sz="2000">
                <a:latin typeface="Arial" charset="0"/>
                <a:ea typeface="MS PGothic" charset="0"/>
              </a:rPr>
              <a:t> x</a:t>
            </a:r>
          </a:p>
          <a:p>
            <a:pPr marL="0" indent="0">
              <a:buFontTx/>
              <a:buNone/>
            </a:pPr>
            <a:r>
              <a:rPr lang="en-US" sz="2000">
                <a:latin typeface="Arial" charset="0"/>
                <a:ea typeface="MS PGothic" charset="0"/>
              </a:rPr>
              <a:t>3 x </a:t>
            </a:r>
            <a:r>
              <a:rPr lang="en-US" sz="2000">
                <a:latin typeface="Arial" charset="0"/>
                <a:ea typeface="MS PGothic" charset="0"/>
                <a:sym typeface="Symbol" charset="0"/>
              </a:rPr>
              <a:t></a:t>
            </a:r>
            <a:r>
              <a:rPr lang="en-US" sz="200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730DF-9F43-404F-8D4A-19EDF616101D}" type="datetime1">
              <a:rPr lang="en-US" smtClean="0"/>
              <a:t>4/17/17</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solidFill>
                  <a:srgbClr val="009900"/>
                </a:solidFill>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a:t>Present a Factor Replacement System that computes IsPowerOf2. Assume starting number is 3</a:t>
            </a:r>
            <a:r>
              <a:rPr lang="en-US" sz="2000" b="1" baseline="30000"/>
              <a:t>x</a:t>
            </a:r>
            <a:r>
              <a:rPr lang="en-US" sz="2000" b="1"/>
              <a:t> 5; at termination, result is 2=2</a:t>
            </a:r>
            <a:r>
              <a:rPr lang="en-US" sz="2000" b="1" baseline="30000"/>
              <a:t>1</a:t>
            </a:r>
            <a:r>
              <a:rPr lang="en-US" sz="2000" b="1"/>
              <a:t> if x is a power of 2; 1= 2</a:t>
            </a:r>
            <a:r>
              <a:rPr lang="en-US" sz="2000" b="1" baseline="30000"/>
              <a:t>0</a:t>
            </a:r>
            <a:r>
              <a:rPr lang="en-US" sz="2000" b="1"/>
              <a:t> otherwise</a:t>
            </a:r>
            <a:endParaRPr lang="en-US" sz="2000"/>
          </a:p>
          <a:p>
            <a:pPr marL="0" indent="0">
              <a:buFontTx/>
              <a:buNone/>
              <a:defRPr/>
            </a:pPr>
            <a:r>
              <a:rPr lang="en-US" sz="1800"/>
              <a:t>3</a:t>
            </a:r>
            <a:r>
              <a:rPr lang="en-US" sz="1800" baseline="30000"/>
              <a:t>2</a:t>
            </a:r>
            <a:r>
              <a:rPr lang="en-US" sz="1800"/>
              <a:t>*5 x </a:t>
            </a:r>
            <a:r>
              <a:rPr lang="en-US" sz="1800">
                <a:sym typeface="Symbol"/>
              </a:rPr>
              <a:t></a:t>
            </a:r>
            <a:r>
              <a:rPr lang="en-US" sz="1800"/>
              <a:t> 5*7 x</a:t>
            </a:r>
            <a:endParaRPr lang="en-US"/>
          </a:p>
          <a:p>
            <a:pPr marL="0" indent="0">
              <a:buFontTx/>
              <a:buNone/>
              <a:defRPr/>
            </a:pPr>
            <a:r>
              <a:rPr lang="en-US" sz="1800"/>
              <a:t>3*5*7 x </a:t>
            </a:r>
            <a:r>
              <a:rPr lang="en-US" sz="1800">
                <a:sym typeface="Symbol"/>
              </a:rPr>
              <a:t></a:t>
            </a:r>
            <a:r>
              <a:rPr lang="en-US" sz="1800"/>
              <a:t> x</a:t>
            </a:r>
            <a:endParaRPr lang="en-US"/>
          </a:p>
          <a:p>
            <a:pPr marL="0" indent="0">
              <a:buFontTx/>
              <a:buNone/>
              <a:defRPr/>
            </a:pPr>
            <a:r>
              <a:rPr lang="en-US" sz="1800"/>
              <a:t>3*5 x </a:t>
            </a:r>
            <a:r>
              <a:rPr lang="en-US" sz="1800">
                <a:sym typeface="Symbol"/>
              </a:rPr>
              <a:t></a:t>
            </a:r>
            <a:r>
              <a:rPr lang="en-US" sz="1800"/>
              <a:t> 2 x</a:t>
            </a:r>
            <a:endParaRPr lang="en-US"/>
          </a:p>
          <a:p>
            <a:pPr marL="0" indent="0">
              <a:buFontTx/>
              <a:buNone/>
              <a:defRPr/>
            </a:pPr>
            <a:r>
              <a:rPr lang="en-US" sz="1800"/>
              <a:t>5*7 x </a:t>
            </a:r>
            <a:r>
              <a:rPr lang="en-US" sz="1800">
                <a:sym typeface="Symbol"/>
              </a:rPr>
              <a:t></a:t>
            </a:r>
            <a:r>
              <a:rPr lang="en-US" sz="1800"/>
              <a:t> 7*11 x</a:t>
            </a:r>
            <a:endParaRPr lang="en-US"/>
          </a:p>
          <a:p>
            <a:pPr marL="0" indent="0">
              <a:buFontTx/>
              <a:buNone/>
              <a:defRPr/>
            </a:pPr>
            <a:r>
              <a:rPr lang="en-US" sz="1800"/>
              <a:t>7*11 x </a:t>
            </a:r>
            <a:r>
              <a:rPr lang="en-US" sz="1800">
                <a:sym typeface="Symbol"/>
              </a:rPr>
              <a:t></a:t>
            </a:r>
            <a:r>
              <a:rPr lang="en-US" sz="1800"/>
              <a:t> 3*11 x</a:t>
            </a:r>
            <a:endParaRPr lang="en-US"/>
          </a:p>
          <a:p>
            <a:pPr marL="0" indent="0">
              <a:buFontTx/>
              <a:buNone/>
              <a:defRPr/>
            </a:pPr>
            <a:r>
              <a:rPr lang="en-US" sz="1800"/>
              <a:t>11 x </a:t>
            </a:r>
            <a:r>
              <a:rPr lang="en-US" sz="1800">
                <a:sym typeface="Symbol"/>
              </a:rPr>
              <a:t></a:t>
            </a:r>
            <a:r>
              <a:rPr lang="en-US" sz="1800"/>
              <a:t> 5 x</a:t>
            </a:r>
            <a:endParaRPr lang="en-US"/>
          </a:p>
          <a:p>
            <a:pPr marL="0" indent="0">
              <a:buFontTx/>
              <a:buNone/>
              <a:defRPr/>
            </a:pPr>
            <a:r>
              <a:rPr lang="en-US" sz="1800"/>
              <a:t>5 x </a:t>
            </a:r>
            <a:r>
              <a:rPr lang="en-US" sz="1800">
                <a:sym typeface="Symbol"/>
              </a:rPr>
              <a:t></a:t>
            </a:r>
            <a:r>
              <a:rPr lang="en-US" sz="1800"/>
              <a:t> x</a:t>
            </a:r>
            <a:endParaRPr lang="en-US"/>
          </a:p>
          <a:p>
            <a:pPr marL="0" indent="0">
              <a:buFontTx/>
              <a:buNone/>
              <a:defRPr/>
            </a:pPr>
            <a:r>
              <a:rPr lang="en-US" sz="1800"/>
              <a:t>7 x </a:t>
            </a:r>
            <a:r>
              <a:rPr lang="en-US" sz="1800">
                <a:sym typeface="Symbol"/>
              </a:rPr>
              <a:t></a:t>
            </a:r>
            <a:r>
              <a:rPr lang="en-US" sz="1800"/>
              <a:t> x</a:t>
            </a:r>
            <a:endParaRPr lang="en-US"/>
          </a:p>
          <a:p>
            <a:pPr>
              <a:defRPr/>
            </a:pPr>
            <a:endParaRPr lang="en-US"/>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35335B-2E10-CB4F-8864-D9F4144BCB21}" type="datetime1">
              <a:rPr lang="en-US" smtClean="0"/>
              <a:t>4/17/17</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solidFill>
                  <a:srgbClr val="009900"/>
                </a:solidFill>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04825470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a:t>
            </a:r>
            <a:r>
              <a:rPr lang="en-US" sz="2800" b="1">
                <a:solidFill>
                  <a:srgbClr val="FF0000"/>
                </a:solidFill>
                <a:ea typeface="ＭＳ Ｐゴシック" pitchFamily="-111" charset="-128"/>
                <a:cs typeface="ＭＳ Ｐゴシック" pitchFamily="-111" charset="-128"/>
              </a:rPr>
              <a:t>base functions </a:t>
            </a:r>
            <a:r>
              <a:rPr lang="en-US" sz="2800">
                <a:ea typeface="ＭＳ Ｐゴシック" pitchFamily="-111" charset="-128"/>
                <a:cs typeface="ＭＳ Ｐゴシック" pitchFamily="-111" charset="-128"/>
              </a:rPr>
              <a:t>are:</a:t>
            </a:r>
          </a:p>
          <a:p>
            <a:pPr>
              <a:lnSpc>
                <a:spcPct val="80000"/>
              </a:lnSpc>
              <a:buFontTx/>
              <a:buNone/>
            </a:pPr>
            <a:r>
              <a:rPr lang="en-US" sz="2800">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C</a:t>
            </a:r>
            <a:r>
              <a:rPr lang="en-US" sz="2800" b="1" baseline="-25000" err="1">
                <a:ea typeface="ＭＳ Ｐゴシック" pitchFamily="-111" charset="-128"/>
                <a:cs typeface="ＭＳ Ｐゴシック" pitchFamily="-111" charset="-128"/>
              </a:rPr>
              <a:t>a</a:t>
            </a:r>
            <a:r>
              <a:rPr lang="en-US" sz="2800" b="1">
                <a:ea typeface="ＭＳ Ｐゴシック" pitchFamily="-111" charset="-128"/>
                <a:cs typeface="ＭＳ Ｐゴシック" pitchFamily="-111" charset="-128"/>
              </a:rPr>
              <a:t>(x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a	</a:t>
            </a:r>
            <a:r>
              <a:rPr lang="en-US" sz="2800">
                <a:ea typeface="ＭＳ Ｐゴシック" pitchFamily="-111" charset="-128"/>
                <a:cs typeface="ＭＳ Ｐゴシック" pitchFamily="-111" charset="-128"/>
              </a:rPr>
              <a:t>: constant functions</a:t>
            </a:r>
          </a:p>
          <a:p>
            <a:pPr>
              <a:lnSpc>
                <a:spcPct val="80000"/>
              </a:lnSpc>
              <a:buFontTx/>
              <a:buNone/>
            </a:pPr>
            <a:r>
              <a:rPr lang="en-US" sz="2800" b="1">
                <a:ea typeface="ＭＳ Ｐゴシック" pitchFamily="-111" charset="-128"/>
                <a:cs typeface="ＭＳ Ｐゴシック" pitchFamily="-111" charset="-128"/>
              </a:rPr>
              <a:t>	    (x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x</a:t>
            </a:r>
            <a:r>
              <a:rPr lang="en-US" sz="2800" b="1"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S(x) = x+1</a:t>
            </a:r>
            <a:r>
              <a:rPr lang="en-US" sz="280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199089"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546C97F9-87B5-AA45-8C2E-58B625E4CE2B}"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784102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a:solidFill>
                  <a:srgbClr val="CC3300"/>
                </a:solidFill>
                <a:ea typeface="ＭＳ Ｐゴシック" pitchFamily="-111" charset="-128"/>
                <a:cs typeface="ＭＳ Ｐゴシック" pitchFamily="-111" charset="-128"/>
              </a:rPr>
              <a:t>Composition:</a:t>
            </a:r>
            <a:r>
              <a:rPr lang="en-US" sz="2400">
                <a:solidFill>
                  <a:srgbClr val="CC3300"/>
                </a:solidFill>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b="1"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F(x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G(H</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pPr>
            <a:r>
              <a:rPr lang="en-US" sz="2400" b="1">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b="1">
                <a:ea typeface="ＭＳ Ｐゴシック" pitchFamily="-111" charset="-128"/>
                <a:cs typeface="ＭＳ Ｐゴシック" pitchFamily="-111" charset="-128"/>
              </a:rPr>
              <a:t>		F(0,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b="1">
                <a:ea typeface="ＭＳ Ｐゴシック" pitchFamily="-111" charset="-128"/>
                <a:cs typeface="ＭＳ Ｐゴシック" pitchFamily="-111" charset="-128"/>
              </a:rPr>
              <a:t>		F(y+1,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H(y,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10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Directed vs Undirected</a:t>
            </a:r>
          </a:p>
        </p:txBody>
      </p:sp>
      <p:sp>
        <p:nvSpPr>
          <p:cNvPr id="3" name="Content Placeholder 2"/>
          <p:cNvSpPr>
            <a:spLocks noGrp="1"/>
          </p:cNvSpPr>
          <p:nvPr>
            <p:ph idx="1"/>
          </p:nvPr>
        </p:nvSpPr>
        <p:spPr/>
        <p:txBody>
          <a:bodyPr/>
          <a:lstStyle/>
          <a:p>
            <a:endParaRPr lang="en-US"/>
          </a:p>
          <a:p>
            <a:r>
              <a:rPr lang="en-US"/>
              <a:t>If directed, we differentiate </a:t>
            </a:r>
            <a:r>
              <a:rPr lang="en-US" b="1"/>
              <a:t>in-degree</a:t>
            </a:r>
            <a:r>
              <a:rPr lang="en-US"/>
              <a:t> (edges into node) from </a:t>
            </a:r>
            <a:r>
              <a:rPr lang="en-US" b="1"/>
              <a:t>out-degree (edges out of node)</a:t>
            </a:r>
            <a:r>
              <a:rPr lang="en-US"/>
              <a:t>.</a:t>
            </a:r>
            <a:endParaRPr lang="en-US" b="1"/>
          </a:p>
          <a:p>
            <a:r>
              <a:rPr lang="en-US"/>
              <a:t>Undirected		     	Directed</a:t>
            </a:r>
          </a:p>
          <a:p>
            <a:endParaRPr lang="en-US"/>
          </a:p>
        </p:txBody>
      </p:sp>
      <p:sp>
        <p:nvSpPr>
          <p:cNvPr id="4" name="Date Placeholder 3"/>
          <p:cNvSpPr>
            <a:spLocks noGrp="1"/>
          </p:cNvSpPr>
          <p:nvPr>
            <p:ph type="dt" sz="half" idx="10"/>
          </p:nvPr>
        </p:nvSpPr>
        <p:spPr/>
        <p:txBody>
          <a:bodyPr/>
          <a:lstStyle/>
          <a:p>
            <a:fld id="{57E99941-D894-B142-BCE0-9435EB9982D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27</a:t>
            </a:fld>
            <a:endParaRPr lang="en-US"/>
          </a:p>
        </p:txBody>
      </p:sp>
      <p:sp>
        <p:nvSpPr>
          <p:cNvPr id="7" name="Oval 23"/>
          <p:cNvSpPr>
            <a:spLocks noChangeAspect="1" noChangeArrowheads="1"/>
          </p:cNvSpPr>
          <p:nvPr/>
        </p:nvSpPr>
        <p:spPr bwMode="auto">
          <a:xfrm>
            <a:off x="6781800"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8" name="Oval 23"/>
          <p:cNvSpPr>
            <a:spLocks noChangeAspect="1" noChangeArrowheads="1"/>
          </p:cNvSpPr>
          <p:nvPr/>
        </p:nvSpPr>
        <p:spPr bwMode="auto">
          <a:xfrm>
            <a:off x="8043069"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9" name="TextBox 8"/>
          <p:cNvSpPr txBox="1"/>
          <p:nvPr/>
        </p:nvSpPr>
        <p:spPr>
          <a:xfrm>
            <a:off x="6815763" y="3886200"/>
            <a:ext cx="312906" cy="369332"/>
          </a:xfrm>
          <a:prstGeom prst="rect">
            <a:avLst/>
          </a:prstGeom>
          <a:noFill/>
        </p:spPr>
        <p:txBody>
          <a:bodyPr wrap="none" rtlCol="0">
            <a:spAutoFit/>
          </a:bodyPr>
          <a:lstStyle/>
          <a:p>
            <a:r>
              <a:rPr lang="en-US"/>
              <a:t>a</a:t>
            </a:r>
          </a:p>
        </p:txBody>
      </p:sp>
      <p:sp>
        <p:nvSpPr>
          <p:cNvPr id="10" name="TextBox 9"/>
          <p:cNvSpPr txBox="1"/>
          <p:nvPr/>
        </p:nvSpPr>
        <p:spPr>
          <a:xfrm>
            <a:off x="8111163" y="3886200"/>
            <a:ext cx="312906" cy="369332"/>
          </a:xfrm>
          <a:prstGeom prst="rect">
            <a:avLst/>
          </a:prstGeom>
          <a:noFill/>
        </p:spPr>
        <p:txBody>
          <a:bodyPr wrap="none" rtlCol="0">
            <a:spAutoFit/>
          </a:bodyPr>
          <a:lstStyle/>
          <a:p>
            <a:r>
              <a:rPr lang="en-US"/>
              <a:t>b</a:t>
            </a:r>
          </a:p>
        </p:txBody>
      </p:sp>
      <p:sp>
        <p:nvSpPr>
          <p:cNvPr id="11" name="Oval 23"/>
          <p:cNvSpPr>
            <a:spLocks noChangeAspect="1" noChangeArrowheads="1"/>
          </p:cNvSpPr>
          <p:nvPr/>
        </p:nvSpPr>
        <p:spPr bwMode="auto">
          <a:xfrm>
            <a:off x="3074193"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2" name="Oval 23"/>
          <p:cNvSpPr>
            <a:spLocks noChangeAspect="1" noChangeArrowheads="1"/>
          </p:cNvSpPr>
          <p:nvPr/>
        </p:nvSpPr>
        <p:spPr bwMode="auto">
          <a:xfrm>
            <a:off x="4335462"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cxnSp>
        <p:nvCxnSpPr>
          <p:cNvPr id="13" name="Straight Connector 12"/>
          <p:cNvCxnSpPr/>
          <p:nvPr/>
        </p:nvCxnSpPr>
        <p:spPr bwMode="auto">
          <a:xfrm>
            <a:off x="3463131" y="4072731"/>
            <a:ext cx="8723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108156" y="3886200"/>
            <a:ext cx="312906" cy="369332"/>
          </a:xfrm>
          <a:prstGeom prst="rect">
            <a:avLst/>
          </a:prstGeom>
          <a:noFill/>
        </p:spPr>
        <p:txBody>
          <a:bodyPr wrap="none" rtlCol="0">
            <a:spAutoFit/>
          </a:bodyPr>
          <a:lstStyle/>
          <a:p>
            <a:r>
              <a:rPr lang="en-US"/>
              <a:t>a</a:t>
            </a:r>
          </a:p>
        </p:txBody>
      </p:sp>
      <p:sp>
        <p:nvSpPr>
          <p:cNvPr id="15" name="TextBox 14"/>
          <p:cNvSpPr txBox="1"/>
          <p:nvPr/>
        </p:nvSpPr>
        <p:spPr>
          <a:xfrm>
            <a:off x="4403556" y="3886200"/>
            <a:ext cx="312906" cy="369332"/>
          </a:xfrm>
          <a:prstGeom prst="rect">
            <a:avLst/>
          </a:prstGeom>
          <a:noFill/>
        </p:spPr>
        <p:txBody>
          <a:bodyPr wrap="none" rtlCol="0">
            <a:spAutoFit/>
          </a:bodyPr>
          <a:lstStyle/>
          <a:p>
            <a:r>
              <a:rPr lang="en-US"/>
              <a:t>b</a:t>
            </a:r>
          </a:p>
        </p:txBody>
      </p:sp>
      <p:cxnSp>
        <p:nvCxnSpPr>
          <p:cNvPr id="16" name="Straight Arrow Connector 15"/>
          <p:cNvCxnSpPr/>
          <p:nvPr/>
        </p:nvCxnSpPr>
        <p:spPr bwMode="auto">
          <a:xfrm flipV="1">
            <a:off x="7170738" y="4072731"/>
            <a:ext cx="872331" cy="60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6014872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204431" name="Equation" r:id="rId4" imgW="99060" imgH="106680" progId="Equation.3">
                  <p:embed/>
                </p:oleObj>
              </mc:Choice>
              <mc:Fallback>
                <p:oleObj name="Equation" r:id="rId4" imgW="99060" imgH="10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204432" name="Equation" r:id="rId6" imgW="91440" imgH="106680" progId="Equation.3">
                  <p:embed/>
                </p:oleObj>
              </mc:Choice>
              <mc:Fallback>
                <p:oleObj name="Equation" r:id="rId6" imgW="91440" imgH="10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204433" name="Equation" r:id="rId8" imgW="99060" imgH="114300" progId="Equation.3">
                  <p:embed/>
                </p:oleObj>
              </mc:Choice>
              <mc:Fallback>
                <p:oleObj name="Equation" r:id="rId8" imgW="99060" imgH="114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204434" name="Equation" r:id="rId10" imgW="99060" imgH="114300" progId="Equation.3">
                  <p:embed/>
                </p:oleObj>
              </mc:Choice>
              <mc:Fallback>
                <p:oleObj name="Equation" r:id="rId10" imgW="99060" imgH="1143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50CC6D00-7E65-164A-B282-172EA58A6046}"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22215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Exaple#1: If g and h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f(x) = g(h(x)). As an explicit example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Add2(x) = S(S(x))  = x+2 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g, h and j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f(</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x  (formally +(x,0) = I(x)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(formally +(x,y+1)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0  (formally *(x,0) = C</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a:t>
            </a:r>
            <a:r>
              <a:rPr lang="en-US" sz="2400" dirty="0" err="1">
                <a:ea typeface="ＭＳ Ｐゴシック" pitchFamily="-111" charset="-128"/>
                <a:cs typeface="ＭＳ Ｐゴシック" pitchFamily="-111" charset="-128"/>
              </a:rPr>
              <a:t>x,x</a:t>
            </a:r>
            <a:r>
              <a:rPr lang="en-US" sz="2400" dirty="0">
                <a:ea typeface="ＭＳ Ｐゴシック" pitchFamily="-111" charset="-128"/>
                <a:cs typeface="ＭＳ Ｐゴシック" pitchFamily="-111" charset="-128"/>
              </a:rPr>
              <a:t>*y))  (formally *(x,y+1) = +(x,*(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1876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893984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84355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172041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8074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51477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158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G = (V, E)</a:t>
            </a:r>
          </a:p>
        </p:txBody>
      </p:sp>
      <p:sp>
        <p:nvSpPr>
          <p:cNvPr id="4" name="Date Placeholder 3"/>
          <p:cNvSpPr>
            <a:spLocks noGrp="1"/>
          </p:cNvSpPr>
          <p:nvPr>
            <p:ph type="dt" sz="half" idx="10"/>
          </p:nvPr>
        </p:nvSpPr>
        <p:spPr/>
        <p:txBody>
          <a:bodyPr/>
          <a:lstStyle/>
          <a:p>
            <a:fld id="{070963BB-E688-1945-929E-29A467E3E993}"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28</a:t>
            </a:fld>
            <a:endParaRPr lang="en-US"/>
          </a:p>
        </p:txBody>
      </p:sp>
      <p:grpSp>
        <p:nvGrpSpPr>
          <p:cNvPr id="7" name="Group 4"/>
          <p:cNvGrpSpPr>
            <a:grpSpLocks/>
          </p:cNvGrpSpPr>
          <p:nvPr/>
        </p:nvGrpSpPr>
        <p:grpSpPr bwMode="auto">
          <a:xfrm>
            <a:off x="408442" y="2467429"/>
            <a:ext cx="2414588" cy="3238500"/>
            <a:chOff x="330" y="1774"/>
            <a:chExt cx="1521" cy="2040"/>
          </a:xfrm>
        </p:grpSpPr>
        <p:sp>
          <p:nvSpPr>
            <p:cNvPr id="8" name="Line 5"/>
            <p:cNvSpPr>
              <a:spLocks noChangeAspect="1" noChangeShapeType="1"/>
            </p:cNvSpPr>
            <p:nvPr/>
          </p:nvSpPr>
          <p:spPr bwMode="auto">
            <a:xfrm flipV="1">
              <a:off x="539" y="1954"/>
              <a:ext cx="452" cy="33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
            <p:cNvSpPr>
              <a:spLocks noChangeAspect="1" noChangeShapeType="1"/>
            </p:cNvSpPr>
            <p:nvPr/>
          </p:nvSpPr>
          <p:spPr bwMode="auto">
            <a:xfrm>
              <a:off x="512" y="2489"/>
              <a:ext cx="145" cy="4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Aspect="1" noChangeShapeType="1"/>
            </p:cNvSpPr>
            <p:nvPr/>
          </p:nvSpPr>
          <p:spPr bwMode="auto">
            <a:xfrm flipH="1">
              <a:off x="1554" y="2500"/>
              <a:ext cx="163" cy="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Aspect="1" noChangeShapeType="1"/>
            </p:cNvSpPr>
            <p:nvPr/>
          </p:nvSpPr>
          <p:spPr bwMode="auto">
            <a:xfrm>
              <a:off x="820" y="3045"/>
              <a:ext cx="57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Aspect="1" noChangeShapeType="1"/>
            </p:cNvSpPr>
            <p:nvPr/>
          </p:nvSpPr>
          <p:spPr bwMode="auto">
            <a:xfrm flipH="1">
              <a:off x="745" y="2005"/>
              <a:ext cx="299" cy="91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Aspect="1" noChangeShapeType="1"/>
            </p:cNvSpPr>
            <p:nvPr/>
          </p:nvSpPr>
          <p:spPr bwMode="auto">
            <a:xfrm>
              <a:off x="1132" y="2004"/>
              <a:ext cx="326" cy="90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Aspect="1" noChangeShapeType="1"/>
            </p:cNvSpPr>
            <p:nvPr/>
          </p:nvSpPr>
          <p:spPr bwMode="auto">
            <a:xfrm>
              <a:off x="582" y="2345"/>
              <a:ext cx="10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Aspect="1" noChangeShapeType="1"/>
            </p:cNvSpPr>
            <p:nvPr/>
          </p:nvSpPr>
          <p:spPr bwMode="auto">
            <a:xfrm>
              <a:off x="582" y="2420"/>
              <a:ext cx="843"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Aspect="1" noChangeShapeType="1"/>
            </p:cNvSpPr>
            <p:nvPr/>
          </p:nvSpPr>
          <p:spPr bwMode="auto">
            <a:xfrm flipV="1">
              <a:off x="806" y="244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Aspect="1" noChangeShapeType="1"/>
            </p:cNvSpPr>
            <p:nvPr/>
          </p:nvSpPr>
          <p:spPr bwMode="auto">
            <a:xfrm flipH="1">
              <a:off x="541" y="3168"/>
              <a:ext cx="143" cy="40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Aspect="1" noChangeShapeType="1"/>
            </p:cNvSpPr>
            <p:nvPr/>
          </p:nvSpPr>
          <p:spPr bwMode="auto">
            <a:xfrm>
              <a:off x="602" y="3698"/>
              <a:ext cx="102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Aspect="1" noChangeShapeType="1"/>
            </p:cNvSpPr>
            <p:nvPr/>
          </p:nvSpPr>
          <p:spPr bwMode="auto">
            <a:xfrm>
              <a:off x="1561" y="3147"/>
              <a:ext cx="136" cy="42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Aspect="1" noChangeShapeType="1"/>
            </p:cNvSpPr>
            <p:nvPr/>
          </p:nvSpPr>
          <p:spPr bwMode="auto">
            <a:xfrm>
              <a:off x="1777" y="2494"/>
              <a:ext cx="0" cy="108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Aspect="1" noChangeShapeType="1"/>
            </p:cNvSpPr>
            <p:nvPr/>
          </p:nvSpPr>
          <p:spPr bwMode="auto">
            <a:xfrm>
              <a:off x="772" y="3134"/>
              <a:ext cx="877" cy="49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Aspect="1" noChangeShapeType="1"/>
            </p:cNvSpPr>
            <p:nvPr/>
          </p:nvSpPr>
          <p:spPr bwMode="auto">
            <a:xfrm flipH="1">
              <a:off x="419" y="2508"/>
              <a:ext cx="0" cy="108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21"/>
            <p:cNvSpPr>
              <a:spLocks noChangeAspect="1" noChangeArrowheads="1"/>
            </p:cNvSpPr>
            <p:nvPr/>
          </p:nvSpPr>
          <p:spPr bwMode="auto">
            <a:xfrm>
              <a:off x="357" y="356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5"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6" name="Oval 23"/>
            <p:cNvSpPr>
              <a:spLocks noChangeAspect="1" noChangeArrowheads="1"/>
            </p:cNvSpPr>
            <p:nvPr/>
          </p:nvSpPr>
          <p:spPr bwMode="auto">
            <a:xfrm>
              <a:off x="330" y="226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7" name="Oval 24"/>
            <p:cNvSpPr>
              <a:spLocks noChangeAspect="1" noChangeArrowheads="1"/>
            </p:cNvSpPr>
            <p:nvPr/>
          </p:nvSpPr>
          <p:spPr bwMode="auto">
            <a:xfrm>
              <a:off x="575"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8" name="Oval 25"/>
            <p:cNvSpPr>
              <a:spLocks noChangeAspect="1" noChangeArrowheads="1"/>
            </p:cNvSpPr>
            <p:nvPr/>
          </p:nvSpPr>
          <p:spPr bwMode="auto">
            <a:xfrm>
              <a:off x="1362"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9"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30" name="Oval 27"/>
            <p:cNvSpPr>
              <a:spLocks noChangeAspect="1" noChangeArrowheads="1"/>
            </p:cNvSpPr>
            <p:nvPr/>
          </p:nvSpPr>
          <p:spPr bwMode="auto">
            <a:xfrm>
              <a:off x="1607" y="356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sp>
        <p:nvSpPr>
          <p:cNvPr id="31" name="AutoShape 29"/>
          <p:cNvSpPr>
            <a:spLocks/>
          </p:cNvSpPr>
          <p:nvPr/>
        </p:nvSpPr>
        <p:spPr bwMode="auto">
          <a:xfrm>
            <a:off x="3352800" y="2057400"/>
            <a:ext cx="1274762" cy="317500"/>
          </a:xfrm>
          <a:prstGeom prst="borderCallout2">
            <a:avLst>
              <a:gd name="adj1" fmla="val 36000"/>
              <a:gd name="adj2" fmla="val -7500"/>
              <a:gd name="adj3" fmla="val 36000"/>
              <a:gd name="adj4" fmla="val -66250"/>
              <a:gd name="adj5" fmla="val 254000"/>
              <a:gd name="adj6" fmla="val -115940"/>
            </a:avLst>
          </a:prstGeom>
          <a:solidFill>
            <a:srgbClr val="C0C0C0">
              <a:alpha val="43137"/>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Edges / Arcs</a:t>
            </a:r>
          </a:p>
        </p:txBody>
      </p:sp>
      <p:sp>
        <p:nvSpPr>
          <p:cNvPr id="32" name="AutoShape 30"/>
          <p:cNvSpPr>
            <a:spLocks/>
          </p:cNvSpPr>
          <p:nvPr/>
        </p:nvSpPr>
        <p:spPr bwMode="auto">
          <a:xfrm>
            <a:off x="2199142" y="1626395"/>
            <a:ext cx="1687513" cy="360362"/>
          </a:xfrm>
          <a:prstGeom prst="borderCallout2">
            <a:avLst>
              <a:gd name="adj1" fmla="val 31718"/>
              <a:gd name="adj2" fmla="val -4514"/>
              <a:gd name="adj3" fmla="val 31718"/>
              <a:gd name="adj4" fmla="val -18343"/>
              <a:gd name="adj5" fmla="val 235241"/>
              <a:gd name="adj6" fmla="val -36782"/>
            </a:avLst>
          </a:prstGeom>
          <a:solidFill>
            <a:srgbClr val="C0C0C0">
              <a:alpha val="45882"/>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Nodes / Vertices</a:t>
            </a:r>
          </a:p>
        </p:txBody>
      </p:sp>
      <p:sp>
        <p:nvSpPr>
          <p:cNvPr id="33" name="Rectangle 28"/>
          <p:cNvSpPr>
            <a:spLocks noChangeArrowheads="1"/>
          </p:cNvSpPr>
          <p:nvPr/>
        </p:nvSpPr>
        <p:spPr bwMode="auto">
          <a:xfrm>
            <a:off x="125413" y="1676400"/>
            <a:ext cx="1819275" cy="457200"/>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Undirected</a:t>
            </a:r>
            <a:endParaRPr lang="en-US">
              <a:latin typeface="Georgia" pitchFamily="18" charset="0"/>
              <a:ea typeface="+mn-ea"/>
            </a:endParaRPr>
          </a:p>
        </p:txBody>
      </p:sp>
      <p:grpSp>
        <p:nvGrpSpPr>
          <p:cNvPr id="34" name="Group 31"/>
          <p:cNvGrpSpPr>
            <a:grpSpLocks/>
          </p:cNvGrpSpPr>
          <p:nvPr/>
        </p:nvGrpSpPr>
        <p:grpSpPr bwMode="auto">
          <a:xfrm>
            <a:off x="3048000" y="2627313"/>
            <a:ext cx="2951163" cy="3470275"/>
            <a:chOff x="3814" y="1578"/>
            <a:chExt cx="1859" cy="2186"/>
          </a:xfrm>
        </p:grpSpPr>
        <p:sp>
          <p:nvSpPr>
            <p:cNvPr id="35" name="Line 32"/>
            <p:cNvSpPr>
              <a:spLocks noChangeAspect="1" noChangeShapeType="1"/>
            </p:cNvSpPr>
            <p:nvPr/>
          </p:nvSpPr>
          <p:spPr bwMode="auto">
            <a:xfrm flipV="1">
              <a:off x="4023" y="1904"/>
              <a:ext cx="452" cy="335"/>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3"/>
            <p:cNvSpPr>
              <a:spLocks noChangeAspect="1" noChangeShapeType="1"/>
            </p:cNvSpPr>
            <p:nvPr/>
          </p:nvSpPr>
          <p:spPr bwMode="auto">
            <a:xfrm>
              <a:off x="3996" y="2439"/>
              <a:ext cx="145" cy="427"/>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4"/>
            <p:cNvSpPr>
              <a:spLocks noChangeAspect="1" noChangeShapeType="1"/>
            </p:cNvSpPr>
            <p:nvPr/>
          </p:nvSpPr>
          <p:spPr bwMode="auto">
            <a:xfrm>
              <a:off x="4670" y="1900"/>
              <a:ext cx="469" cy="32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5"/>
            <p:cNvSpPr>
              <a:spLocks noChangeAspect="1" noChangeShapeType="1"/>
            </p:cNvSpPr>
            <p:nvPr/>
          </p:nvSpPr>
          <p:spPr bwMode="auto">
            <a:xfrm flipH="1">
              <a:off x="5038" y="2450"/>
              <a:ext cx="163" cy="4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6"/>
            <p:cNvSpPr>
              <a:spLocks noChangeAspect="1" noChangeShapeType="1"/>
            </p:cNvSpPr>
            <p:nvPr/>
          </p:nvSpPr>
          <p:spPr bwMode="auto">
            <a:xfrm>
              <a:off x="4304" y="2995"/>
              <a:ext cx="539"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7"/>
            <p:cNvSpPr>
              <a:spLocks noChangeAspect="1" noChangeShapeType="1"/>
            </p:cNvSpPr>
            <p:nvPr/>
          </p:nvSpPr>
          <p:spPr bwMode="auto">
            <a:xfrm flipH="1">
              <a:off x="4229" y="1955"/>
              <a:ext cx="299" cy="918"/>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8"/>
            <p:cNvSpPr>
              <a:spLocks noChangeAspect="1" noChangeShapeType="1"/>
            </p:cNvSpPr>
            <p:nvPr/>
          </p:nvSpPr>
          <p:spPr bwMode="auto">
            <a:xfrm>
              <a:off x="4616" y="1954"/>
              <a:ext cx="326" cy="9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9"/>
            <p:cNvSpPr>
              <a:spLocks noChangeAspect="1" noChangeShapeType="1"/>
            </p:cNvSpPr>
            <p:nvPr/>
          </p:nvSpPr>
          <p:spPr bwMode="auto">
            <a:xfrm>
              <a:off x="4066" y="2295"/>
              <a:ext cx="1054" cy="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0"/>
            <p:cNvSpPr>
              <a:spLocks noChangeAspect="1" noChangeShapeType="1"/>
            </p:cNvSpPr>
            <p:nvPr/>
          </p:nvSpPr>
          <p:spPr bwMode="auto">
            <a:xfrm>
              <a:off x="4066" y="2370"/>
              <a:ext cx="843" cy="53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1"/>
            <p:cNvSpPr>
              <a:spLocks noChangeAspect="1" noChangeShapeType="1"/>
            </p:cNvSpPr>
            <p:nvPr/>
          </p:nvSpPr>
          <p:spPr bwMode="auto">
            <a:xfrm flipV="1">
              <a:off x="4290" y="239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2"/>
            <p:cNvSpPr>
              <a:spLocks noChangeAspect="1" noChangeShapeType="1"/>
            </p:cNvSpPr>
            <p:nvPr/>
          </p:nvSpPr>
          <p:spPr bwMode="auto">
            <a:xfrm flipH="1">
              <a:off x="4025" y="3118"/>
              <a:ext cx="143" cy="401"/>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Aspect="1" noChangeShapeType="1"/>
            </p:cNvSpPr>
            <p:nvPr/>
          </p:nvSpPr>
          <p:spPr bwMode="auto">
            <a:xfrm>
              <a:off x="4086" y="3648"/>
              <a:ext cx="102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Aspect="1" noChangeShapeType="1"/>
            </p:cNvSpPr>
            <p:nvPr/>
          </p:nvSpPr>
          <p:spPr bwMode="auto">
            <a:xfrm>
              <a:off x="5045" y="3097"/>
              <a:ext cx="136" cy="4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5"/>
            <p:cNvSpPr>
              <a:spLocks noChangeAspect="1" noChangeShapeType="1"/>
            </p:cNvSpPr>
            <p:nvPr/>
          </p:nvSpPr>
          <p:spPr bwMode="auto">
            <a:xfrm>
              <a:off x="5261" y="2444"/>
              <a:ext cx="0" cy="1082"/>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6"/>
            <p:cNvSpPr>
              <a:spLocks noChangeAspect="1" noChangeShapeType="1"/>
            </p:cNvSpPr>
            <p:nvPr/>
          </p:nvSpPr>
          <p:spPr bwMode="auto">
            <a:xfrm>
              <a:off x="4251" y="3084"/>
              <a:ext cx="877" cy="496"/>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7"/>
            <p:cNvSpPr>
              <a:spLocks noChangeAspect="1" noChangeShapeType="1"/>
            </p:cNvSpPr>
            <p:nvPr/>
          </p:nvSpPr>
          <p:spPr bwMode="auto">
            <a:xfrm flipH="1">
              <a:off x="3903" y="2458"/>
              <a:ext cx="0" cy="1081"/>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Oval 48"/>
            <p:cNvSpPr>
              <a:spLocks noChangeAspect="1" noChangeArrowheads="1"/>
            </p:cNvSpPr>
            <p:nvPr/>
          </p:nvSpPr>
          <p:spPr bwMode="auto">
            <a:xfrm>
              <a:off x="3841" y="351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2" name="Oval 49"/>
            <p:cNvSpPr>
              <a:spLocks noChangeAspect="1" noChangeArrowheads="1"/>
            </p:cNvSpPr>
            <p:nvPr/>
          </p:nvSpPr>
          <p:spPr bwMode="auto">
            <a:xfrm>
              <a:off x="4438" y="172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3" name="Oval 50"/>
            <p:cNvSpPr>
              <a:spLocks noChangeAspect="1" noChangeArrowheads="1"/>
            </p:cNvSpPr>
            <p:nvPr/>
          </p:nvSpPr>
          <p:spPr bwMode="auto">
            <a:xfrm>
              <a:off x="3814" y="221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4" name="Oval 51"/>
            <p:cNvSpPr>
              <a:spLocks noChangeAspect="1" noChangeArrowheads="1"/>
            </p:cNvSpPr>
            <p:nvPr/>
          </p:nvSpPr>
          <p:spPr bwMode="auto">
            <a:xfrm>
              <a:off x="4059"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5" name="Oval 52"/>
            <p:cNvSpPr>
              <a:spLocks noChangeAspect="1" noChangeArrowheads="1"/>
            </p:cNvSpPr>
            <p:nvPr/>
          </p:nvSpPr>
          <p:spPr bwMode="auto">
            <a:xfrm>
              <a:off x="4846"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6" name="Oval 53"/>
            <p:cNvSpPr>
              <a:spLocks noChangeAspect="1" noChangeArrowheads="1"/>
            </p:cNvSpPr>
            <p:nvPr/>
          </p:nvSpPr>
          <p:spPr bwMode="auto">
            <a:xfrm>
              <a:off x="5091" y="221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7" name="Oval 54"/>
            <p:cNvSpPr>
              <a:spLocks noChangeAspect="1" noChangeArrowheads="1"/>
            </p:cNvSpPr>
            <p:nvPr/>
          </p:nvSpPr>
          <p:spPr bwMode="auto">
            <a:xfrm>
              <a:off x="5091" y="351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8" name="Rectangle 55"/>
            <p:cNvSpPr>
              <a:spLocks noChangeArrowheads="1"/>
            </p:cNvSpPr>
            <p:nvPr/>
          </p:nvSpPr>
          <p:spPr bwMode="auto">
            <a:xfrm>
              <a:off x="4781" y="1578"/>
              <a:ext cx="892" cy="288"/>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Directed</a:t>
              </a:r>
              <a:endParaRPr lang="en-US">
                <a:latin typeface="Georgia" pitchFamily="18" charset="0"/>
                <a:ea typeface="+mn-ea"/>
              </a:endParaRPr>
            </a:p>
          </p:txBody>
        </p:sp>
      </p:grpSp>
      <p:graphicFrame>
        <p:nvGraphicFramePr>
          <p:cNvPr id="60" name="Object 57"/>
          <p:cNvGraphicFramePr>
            <a:graphicFrameLocks noChangeAspect="1"/>
          </p:cNvGraphicFramePr>
          <p:nvPr/>
        </p:nvGraphicFramePr>
        <p:xfrm>
          <a:off x="914400" y="5791200"/>
          <a:ext cx="1538288" cy="379413"/>
        </p:xfrm>
        <a:graphic>
          <a:graphicData uri="http://schemas.openxmlformats.org/presentationml/2006/ole">
            <mc:AlternateContent xmlns:mc="http://schemas.openxmlformats.org/markup-compatibility/2006">
              <mc:Choice xmlns:v="urn:schemas-microsoft-com:vml" Requires="v">
                <p:oleObj spid="_x0000_s198081"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91200"/>
                        <a:ext cx="1538288" cy="379413"/>
                      </a:xfrm>
                      <a:prstGeom prst="rect">
                        <a:avLst/>
                      </a:prstGeom>
                      <a:noFill/>
                      <a:ln>
                        <a:noFill/>
                      </a:ln>
                      <a:effectLst/>
                    </p:spPr>
                  </p:pic>
                </p:oleObj>
              </mc:Fallback>
            </mc:AlternateContent>
          </a:graphicData>
        </a:graphic>
      </p:graphicFrame>
      <p:sp>
        <p:nvSpPr>
          <p:cNvPr id="63" name="TextBox 62"/>
          <p:cNvSpPr txBox="1"/>
          <p:nvPr/>
        </p:nvSpPr>
        <p:spPr>
          <a:xfrm>
            <a:off x="4991100" y="1626395"/>
            <a:ext cx="3467100" cy="646331"/>
          </a:xfrm>
          <a:prstGeom prst="rect">
            <a:avLst/>
          </a:prstGeom>
          <a:noFill/>
        </p:spPr>
        <p:txBody>
          <a:bodyPr wrap="square" rtlCol="0">
            <a:spAutoFit/>
          </a:bodyPr>
          <a:lstStyle/>
          <a:p>
            <a:r>
              <a:rPr lang="en-US"/>
              <a:t>V: Finite Set of Nodes/Vertices</a:t>
            </a:r>
          </a:p>
          <a:p>
            <a:r>
              <a:rPr lang="en-US"/>
              <a:t>E: V×V ➝ V are Edges/Arcs</a:t>
            </a:r>
          </a:p>
        </p:txBody>
      </p:sp>
      <p:sp>
        <p:nvSpPr>
          <p:cNvPr id="90" name="Rectangle 55"/>
          <p:cNvSpPr>
            <a:spLocks noChangeArrowheads="1"/>
          </p:cNvSpPr>
          <p:nvPr/>
        </p:nvSpPr>
        <p:spPr bwMode="auto">
          <a:xfrm>
            <a:off x="5686425" y="4973519"/>
            <a:ext cx="3305174" cy="635000"/>
          </a:xfrm>
          <a:prstGeom prst="rect">
            <a:avLst/>
          </a:prstGeom>
          <a:noFill/>
          <a:ln w="9525">
            <a:noFill/>
            <a:miter lim="800000"/>
            <a:headEnd/>
            <a:tailEnd/>
          </a:ln>
          <a:effectLst/>
        </p:spPr>
        <p:txBody>
          <a:bodyPr/>
          <a:lstStyle/>
          <a:p>
            <a:pPr marL="9525" indent="-9525">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Tree has no simple cycles and often has a root</a:t>
            </a:r>
            <a:endParaRPr lang="en-US">
              <a:latin typeface="Georgia" pitchFamily="18" charset="0"/>
              <a:ea typeface="+mn-ea"/>
            </a:endParaRPr>
          </a:p>
        </p:txBody>
      </p:sp>
      <p:grpSp>
        <p:nvGrpSpPr>
          <p:cNvPr id="91" name="Group 4"/>
          <p:cNvGrpSpPr>
            <a:grpSpLocks/>
          </p:cNvGrpSpPr>
          <p:nvPr/>
        </p:nvGrpSpPr>
        <p:grpSpPr bwMode="auto">
          <a:xfrm>
            <a:off x="6024109" y="2614266"/>
            <a:ext cx="2627313" cy="2363788"/>
            <a:chOff x="230" y="1774"/>
            <a:chExt cx="1655" cy="1489"/>
          </a:xfrm>
        </p:grpSpPr>
        <p:sp>
          <p:nvSpPr>
            <p:cNvPr id="92" name="Line 5"/>
            <p:cNvSpPr>
              <a:spLocks noChangeAspect="1" noChangeShapeType="1"/>
            </p:cNvSpPr>
            <p:nvPr/>
          </p:nvSpPr>
          <p:spPr bwMode="auto">
            <a:xfrm flipV="1">
              <a:off x="716" y="1977"/>
              <a:ext cx="262" cy="19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8"/>
            <p:cNvSpPr>
              <a:spLocks noChangeAspect="1" noChangeShapeType="1"/>
            </p:cNvSpPr>
            <p:nvPr/>
          </p:nvSpPr>
          <p:spPr bwMode="auto">
            <a:xfrm>
              <a:off x="1763" y="2479"/>
              <a:ext cx="0" cy="54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Oval 21"/>
            <p:cNvSpPr>
              <a:spLocks noChangeAspect="1" noChangeArrowheads="1"/>
            </p:cNvSpPr>
            <p:nvPr/>
          </p:nvSpPr>
          <p:spPr bwMode="auto">
            <a:xfrm>
              <a:off x="230"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09"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0" name="Oval 23"/>
            <p:cNvSpPr>
              <a:spLocks noChangeAspect="1" noChangeArrowheads="1"/>
            </p:cNvSpPr>
            <p:nvPr/>
          </p:nvSpPr>
          <p:spPr bwMode="auto">
            <a:xfrm>
              <a:off x="476" y="213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1" name="Oval 24"/>
            <p:cNvSpPr>
              <a:spLocks noChangeAspect="1" noChangeArrowheads="1"/>
            </p:cNvSpPr>
            <p:nvPr/>
          </p:nvSpPr>
          <p:spPr bwMode="auto">
            <a:xfrm>
              <a:off x="774"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2" name="Oval 25"/>
            <p:cNvSpPr>
              <a:spLocks noChangeAspect="1" noChangeArrowheads="1"/>
            </p:cNvSpPr>
            <p:nvPr/>
          </p:nvSpPr>
          <p:spPr bwMode="auto">
            <a:xfrm>
              <a:off x="990" y="219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3"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4" name="Oval 27"/>
            <p:cNvSpPr>
              <a:spLocks noChangeAspect="1" noChangeArrowheads="1"/>
            </p:cNvSpPr>
            <p:nvPr/>
          </p:nvSpPr>
          <p:spPr bwMode="auto">
            <a:xfrm>
              <a:off x="1641" y="3018"/>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cxnSp>
        <p:nvCxnSpPr>
          <p:cNvPr id="116" name="Straight Connector 115"/>
          <p:cNvCxnSpPr/>
          <p:nvPr/>
        </p:nvCxnSpPr>
        <p:spPr bwMode="auto">
          <a:xfrm flipH="1">
            <a:off x="6171144" y="3563841"/>
            <a:ext cx="343503" cy="6951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10" idx="4"/>
            <a:endCxn id="111" idx="0"/>
          </p:cNvCxnSpPr>
          <p:nvPr/>
        </p:nvCxnSpPr>
        <p:spPr bwMode="auto">
          <a:xfrm>
            <a:off x="6609103" y="3573116"/>
            <a:ext cx="473075" cy="6715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a:stCxn id="109" idx="4"/>
            <a:endCxn id="112" idx="0"/>
          </p:cNvCxnSpPr>
          <p:nvPr/>
        </p:nvCxnSpPr>
        <p:spPr bwMode="auto">
          <a:xfrm>
            <a:off x="7367928" y="3001615"/>
            <a:ext cx="57150" cy="2746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Line 14"/>
          <p:cNvSpPr>
            <a:spLocks noChangeAspect="1" noChangeShapeType="1"/>
          </p:cNvSpPr>
          <p:nvPr/>
        </p:nvSpPr>
        <p:spPr bwMode="auto">
          <a:xfrm flipV="1">
            <a:off x="825956" y="4540250"/>
            <a:ext cx="1317625" cy="841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3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670739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8263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95359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22831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4/17/17</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284</a:t>
            </a:fld>
            <a:endParaRPr lang="en-US"/>
          </a:p>
        </p:txBody>
      </p:sp>
    </p:spTree>
    <p:extLst>
      <p:ext uri="{BB962C8B-B14F-4D97-AF65-F5344CB8AC3E}">
        <p14:creationId xmlns:p14="http://schemas.microsoft.com/office/powerpoint/2010/main" val="80713265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4/17/17</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285</a:t>
            </a:fld>
            <a:endParaRPr lang="en-US"/>
          </a:p>
        </p:txBody>
      </p:sp>
    </p:spTree>
    <p:extLst>
      <p:ext uri="{BB962C8B-B14F-4D97-AF65-F5344CB8AC3E}">
        <p14:creationId xmlns:p14="http://schemas.microsoft.com/office/powerpoint/2010/main" val="19717845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4/17/17</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286</a:t>
            </a:fld>
            <a:endParaRPr lang="en-US"/>
          </a:p>
        </p:txBody>
      </p:sp>
    </p:spTree>
    <p:extLst>
      <p:ext uri="{BB962C8B-B14F-4D97-AF65-F5344CB8AC3E}">
        <p14:creationId xmlns:p14="http://schemas.microsoft.com/office/powerpoint/2010/main" val="19622539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13375144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All primitive recursive functions are algorithms since the only iterator is bounded.  That’s a clear limitation.</a:t>
            </a:r>
          </a:p>
          <a:p>
            <a:r>
              <a:rPr lang="en-US" sz="280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a:ea typeface="ＭＳ Ｐゴシック" pitchFamily="-111" charset="-128"/>
                <a:cs typeface="ＭＳ Ｐゴシック" pitchFamily="-111" charset="-128"/>
              </a:rPr>
              <a:t>The class of recursive functions adds one more iterator, the minimization operator (</a:t>
            </a:r>
            <a:r>
              <a:rPr lang="en-US" sz="2800" b="1">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82058D92-E5D8-514C-9DC5-6F5E7D7695EB}"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202900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a:ea typeface="ＭＳ Ｐゴシック" pitchFamily="-111" charset="-128"/>
                <a:cs typeface="ＭＳ Ｐゴシック" pitchFamily="-111" charset="-128"/>
              </a:rPr>
              <a:t>A(1, j)=2j for j ≥ 1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1)=A(i-1, 2)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2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j)=A(i-1, 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j-1))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 ≥ 2</a:t>
            </a:r>
            <a:r>
              <a:rPr lang="en-US" sz="2400">
                <a:ea typeface="ＭＳ Ｐゴシック" pitchFamily="-111" charset="-128"/>
                <a:cs typeface="ＭＳ Ｐゴシック" pitchFamily="-111" charset="-128"/>
              </a:rPr>
              <a:t> </a:t>
            </a:r>
          </a:p>
          <a:p>
            <a:pPr>
              <a:lnSpc>
                <a:spcPct val="90000"/>
              </a:lnSpc>
            </a:pPr>
            <a:r>
              <a:rPr lang="en-US" sz="220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a:ea typeface="ＭＳ Ｐゴシック" pitchFamily="-111" charset="-128"/>
                <a:cs typeface="ＭＳ Ｐゴシック" pitchFamily="-111" charset="-128"/>
              </a:rPr>
              <a:t>Ackermann’s function grows too fast to have a for-loop implementation.</a:t>
            </a:r>
          </a:p>
          <a:p>
            <a:pPr>
              <a:lnSpc>
                <a:spcPct val="90000"/>
              </a:lnSpc>
            </a:pPr>
            <a:r>
              <a:rPr lang="en-US" sz="2200">
                <a:ea typeface="ＭＳ Ｐゴシック" pitchFamily="-111" charset="-128"/>
                <a:cs typeface="ＭＳ Ｐゴシック" pitchFamily="-111" charset="-128"/>
              </a:rPr>
              <a:t>The inverse of Ackermann’s function is important to analyze Union/Find algorithm. Note: A(4,4) is </a:t>
            </a:r>
            <a:br>
              <a:rPr lang="en-US" sz="2200">
                <a:ea typeface="ＭＳ Ｐゴシック" pitchFamily="-111" charset="-128"/>
                <a:cs typeface="ＭＳ Ｐゴシック" pitchFamily="-111" charset="-128"/>
              </a:rPr>
            </a:br>
            <a:r>
              <a:rPr lang="en-US" sz="2200">
                <a:ea typeface="ＭＳ Ｐゴシック" pitchFamily="-111" charset="-128"/>
                <a:cs typeface="ＭＳ Ｐゴシック" pitchFamily="-111" charset="-128"/>
              </a:rPr>
              <a:t>a super exponential number involving six levels of exponentiation. </a:t>
            </a:r>
            <a:r>
              <a:rPr lang="en-US" sz="2200">
                <a:latin typeface="Symbol" charset="2"/>
                <a:ea typeface="ＭＳ Ｐゴシック" pitchFamily="-111" charset="-128"/>
                <a:cs typeface="Symbol" charset="2"/>
              </a:rPr>
              <a:t>a</a:t>
            </a:r>
            <a:r>
              <a:rPr lang="en-US" sz="2200">
                <a:ea typeface="ＭＳ Ｐゴシック" pitchFamily="-111" charset="-128"/>
                <a:cs typeface="ＭＳ Ｐゴシック" pitchFamily="-111" charset="-128"/>
              </a:rPr>
              <a:t>(n) = A</a:t>
            </a:r>
            <a:r>
              <a:rPr lang="en-US" sz="2200" baseline="30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(n, n) grows so slowly that it is less than 5 for any value of n that can be written using the number of atoms in our universe.</a:t>
            </a:r>
          </a:p>
        </p:txBody>
      </p:sp>
      <p:sp>
        <p:nvSpPr>
          <p:cNvPr id="273414" name="Date Placeholder 3"/>
          <p:cNvSpPr>
            <a:spLocks noGrp="1"/>
          </p:cNvSpPr>
          <p:nvPr>
            <p:ph type="dt" sz="quarter" idx="10"/>
          </p:nvPr>
        </p:nvSpPr>
        <p:spPr>
          <a:noFill/>
        </p:spPr>
        <p:txBody>
          <a:bodyPr/>
          <a:lstStyle/>
          <a:p>
            <a:fld id="{CBE0AB4C-E812-7048-8541-E692FCEC0899}"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018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 [text uses </a:t>
            </a:r>
            <a:r>
              <a:rPr lang="en-US" sz="2000" dirty="0">
                <a:latin typeface="Arial" charset="0"/>
                <a:ea typeface="MS PGothic" charset="0"/>
                <a:sym typeface="Symbol" panose="05050102010706020507" pitchFamily="18" charset="2"/>
              </a:rPr>
              <a:t> but I avoid that as hate saying 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 it’s really confusing when manually written]</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a:t>
            </a:r>
          </a:p>
          <a:p>
            <a:pPr lvl="1" eaLnBrk="1" hangingPunct="1">
              <a:lnSpc>
                <a:spcPct val="80000"/>
              </a:lnSpc>
            </a:pPr>
            <a:r>
              <a:rPr lang="en-US" altLang="ja-JP" sz="2000" dirty="0">
                <a:latin typeface="Arial" charset="0"/>
                <a:ea typeface="MS PGothic" charset="0"/>
              </a:rPr>
              <a:t>We could have skipped saying </a:t>
            </a: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as this is covered by the induction step.</a:t>
            </a:r>
            <a:endParaRPr lang="en-US" altLang="ja-JP" sz="2000" dirty="0">
              <a:latin typeface="Arial" charset="0"/>
              <a:ea typeface="MS PGothic" charset="0"/>
            </a:endParaRP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4/17/17</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29</a:t>
            </a:fld>
            <a:endParaRPr lang="en-US"/>
          </a:p>
        </p:txBody>
      </p:sp>
    </p:spTree>
    <p:extLst>
      <p:ext uri="{BB962C8B-B14F-4D97-AF65-F5344CB8AC3E}">
        <p14:creationId xmlns:p14="http://schemas.microsoft.com/office/powerpoint/2010/main" val="722167632"/>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of unrelated elements – singleton equivalence classes</a:t>
            </a:r>
          </a:p>
          <a:p>
            <a:r>
              <a:rPr lang="en-US" sz="2800" b="1">
                <a:ea typeface="ＭＳ Ｐゴシック" pitchFamily="-111" charset="-128"/>
                <a:cs typeface="ＭＳ Ｐゴシック" pitchFamily="-111" charset="-128"/>
              </a:rPr>
              <a:t>Union(</a:t>
            </a:r>
            <a:r>
              <a:rPr lang="en-US" sz="2800" b="1" err="1">
                <a:ea typeface="ＭＳ Ｐゴシック" pitchFamily="-111" charset="-128"/>
                <a:cs typeface="ＭＳ Ｐゴシック" pitchFamily="-111" charset="-128"/>
              </a:rPr>
              <a:t>x,y</a:t>
            </a:r>
            <a:r>
              <a:rPr lang="en-US" sz="2800" b="1">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are in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merges the class containing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with that containing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a:t>
            </a:r>
          </a:p>
          <a:p>
            <a:r>
              <a:rPr lang="en-US" sz="2800" b="1">
                <a:ea typeface="ＭＳ Ｐゴシック" pitchFamily="-111" charset="-128"/>
                <a:cs typeface="ＭＳ Ｐゴシック" pitchFamily="-111" charset="-128"/>
              </a:rPr>
              <a:t>Find(x)</a:t>
            </a:r>
            <a:r>
              <a:rPr lang="en-US" sz="2800">
                <a:ea typeface="ＭＳ Ｐゴシック" pitchFamily="-111" charset="-128"/>
                <a:cs typeface="ＭＳ Ｐゴシック" pitchFamily="-111" charset="-128"/>
              </a:rPr>
              <a:t> returns the canonical element of </a:t>
            </a:r>
            <a:r>
              <a:rPr lang="en-US" sz="2800" b="1">
                <a:ea typeface="ＭＳ Ｐゴシック" pitchFamily="-111" charset="-128"/>
                <a:cs typeface="ＭＳ Ｐゴシック" pitchFamily="-111" charset="-128"/>
              </a:rPr>
              <a:t>[x]</a:t>
            </a:r>
          </a:p>
          <a:p>
            <a:r>
              <a:rPr lang="en-US" sz="2800">
                <a:ea typeface="ＭＳ Ｐゴシック" pitchFamily="-111" charset="-128"/>
                <a:cs typeface="ＭＳ Ｐゴシック" pitchFamily="-111" charset="-128"/>
              </a:rPr>
              <a:t>Can see if </a:t>
            </a:r>
            <a:r>
              <a:rPr lang="en-US" sz="2800" b="1" err="1">
                <a:ea typeface="ＭＳ Ｐゴシック" pitchFamily="-111" charset="-128"/>
                <a:cs typeface="ＭＳ Ｐゴシック" pitchFamily="-111" charset="-128"/>
              </a:rPr>
              <a:t>x</a:t>
            </a:r>
            <a:r>
              <a:rPr lang="en-US" sz="2800" b="1" err="1">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 by seeing if </a:t>
            </a:r>
            <a:r>
              <a:rPr lang="en-US" sz="2800" b="1">
                <a:ea typeface="ＭＳ Ｐゴシック" pitchFamily="-111" charset="-128"/>
                <a:cs typeface="ＭＳ Ｐゴシック" pitchFamily="-111" charset="-128"/>
                <a:sym typeface="Symbol" pitchFamily="-111" charset="2"/>
              </a:rPr>
              <a:t>Find(x)==Find(y)</a:t>
            </a:r>
          </a:p>
          <a:p>
            <a:r>
              <a:rPr lang="en-US" sz="2800">
                <a:ea typeface="ＭＳ Ｐゴシック" pitchFamily="-111" charset="-128"/>
                <a:cs typeface="ＭＳ Ｐゴシック" pitchFamily="-111" charset="-128"/>
              </a:rPr>
              <a:t>How do we represent the classes? </a:t>
            </a:r>
          </a:p>
          <a:p>
            <a:r>
              <a:rPr lang="en-US" sz="2800">
                <a:ea typeface="ＭＳ Ｐゴシック" pitchFamily="-111" charset="-128"/>
                <a:cs typeface="ＭＳ Ｐゴシック" pitchFamily="-111" charset="-128"/>
              </a:rPr>
              <a:t>You should have learned that in CS2</a:t>
            </a:r>
          </a:p>
        </p:txBody>
      </p:sp>
      <p:sp>
        <p:nvSpPr>
          <p:cNvPr id="275462" name="Date Placeholder 3"/>
          <p:cNvSpPr>
            <a:spLocks noGrp="1"/>
          </p:cNvSpPr>
          <p:nvPr>
            <p:ph type="dt" sz="quarter" idx="10"/>
          </p:nvPr>
        </p:nvSpPr>
        <p:spPr>
          <a:noFill/>
        </p:spPr>
        <p:txBody>
          <a:bodyPr/>
          <a:lstStyle/>
          <a:p>
            <a:fld id="{C3A650B3-80FC-7740-868B-BBF689D1ED7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8691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The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a:t>
            </a:r>
            <a:r>
              <a:rPr lang="en-US" b="1">
                <a:ea typeface="ＭＳ Ｐゴシック" pitchFamily="-111" charset="-128"/>
                <a:cs typeface="ＭＳ Ｐゴシック" pitchFamily="-111" charset="-128"/>
              </a:rPr>
              <a:t>G</a:t>
            </a:r>
            <a:r>
              <a:rPr lang="en-US">
                <a:ea typeface="ＭＳ Ｐゴシック" pitchFamily="-111" charset="-128"/>
                <a:cs typeface="ＭＳ Ｐゴシック" pitchFamily="-111" charset="-128"/>
              </a:rPr>
              <a:t> is already known to be recursive, then so is </a:t>
            </a:r>
            <a:r>
              <a:rPr lang="en-US" b="1">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where</a:t>
            </a:r>
          </a:p>
          <a:p>
            <a:pPr>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F(x1,…,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a:t>
            </a:r>
            <a:r>
              <a:rPr lang="en-US" b="1">
                <a:latin typeface="Symbol" pitchFamily="-111" charset="2"/>
                <a:ea typeface="ＭＳ Ｐゴシック" pitchFamily="-111" charset="-128"/>
                <a:cs typeface="ＭＳ Ｐゴシック" pitchFamily="-111" charset="-128"/>
              </a:rPr>
              <a:t>m</a:t>
            </a:r>
            <a:r>
              <a:rPr lang="en-US" b="1">
                <a:ea typeface="ＭＳ Ｐゴシック" pitchFamily="-111" charset="-128"/>
                <a:cs typeface="ＭＳ Ｐゴシック" pitchFamily="-111" charset="-128"/>
              </a:rPr>
              <a:t>y (G(y,x1,…,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55D057AE-756E-2348-BF0F-ACC694645966}"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17315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00FF"/>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In the process of doing this reduction, we will build a Universal Machine.  </a:t>
            </a:r>
          </a:p>
          <a:p>
            <a:r>
              <a:rPr lang="en-US">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393349"/>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1143001" y="672585"/>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graphicFrame>
        <p:nvGraphicFramePr>
          <p:cNvPr id="326658" name="Object 4"/>
          <p:cNvGraphicFramePr>
            <a:graphicFrameLocks noChangeAspect="1"/>
          </p:cNvGraphicFramePr>
          <p:nvPr/>
        </p:nvGraphicFramePr>
        <p:xfrm>
          <a:off x="1657351" y="4114801"/>
          <a:ext cx="5547122" cy="711994"/>
        </p:xfrm>
        <a:graphic>
          <a:graphicData uri="http://schemas.openxmlformats.org/presentationml/2006/ole">
            <mc:AlternateContent xmlns:mc="http://schemas.openxmlformats.org/markup-compatibility/2006">
              <mc:Choice xmlns:v="urn:schemas-microsoft-com:vml" Requires="v">
                <p:oleObj spid="_x0000_s206878"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1" y="4114801"/>
                        <a:ext cx="5547122" cy="7119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0635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1500" dirty="0">
                <a:ea typeface="ＭＳ Ｐゴシック" pitchFamily="-111" charset="-128"/>
                <a:cs typeface="ＭＳ Ｐゴシック" pitchFamily="-111" charset="-128"/>
              </a:rPr>
              <a:t>We can determine the rule of </a:t>
            </a:r>
            <a:r>
              <a:rPr lang="en-US" sz="1500" b="1" dirty="0">
                <a:ea typeface="ＭＳ Ｐゴシック" pitchFamily="-111" charset="-128"/>
                <a:cs typeface="ＭＳ Ｐゴシック" pitchFamily="-111" charset="-128"/>
              </a:rPr>
              <a:t>F</a:t>
            </a:r>
            <a:r>
              <a:rPr lang="en-US" sz="1500" dirty="0">
                <a:ea typeface="ＭＳ Ｐゴシック" pitchFamily="-111" charset="-128"/>
                <a:cs typeface="ＭＳ Ｐゴシック" pitchFamily="-111" charset="-128"/>
              </a:rPr>
              <a:t> that applies to </a:t>
            </a:r>
            <a:r>
              <a:rPr lang="en-US" sz="1500" b="1" dirty="0">
                <a:ea typeface="ＭＳ Ｐゴシック" pitchFamily="-111" charset="-128"/>
                <a:cs typeface="ＭＳ Ｐゴシック" pitchFamily="-111" charset="-128"/>
              </a:rPr>
              <a:t>x</a:t>
            </a:r>
            <a:r>
              <a:rPr lang="en-US" sz="1500" dirty="0">
                <a:ea typeface="ＭＳ Ｐゴシック" pitchFamily="-111" charset="-128"/>
                <a:cs typeface="ＭＳ Ｐゴシック" pitchFamily="-111" charset="-128"/>
              </a:rPr>
              <a:t> by</a:t>
            </a:r>
            <a:br>
              <a:rPr lang="en-US" sz="1500" dirty="0">
                <a:ea typeface="ＭＳ Ｐゴシック" pitchFamily="-111" charset="-128"/>
                <a:cs typeface="ＭＳ Ｐゴシック" pitchFamily="-111" charset="-128"/>
              </a:rPr>
            </a:br>
            <a:r>
              <a:rPr lang="en-US" sz="1500" dirty="0">
                <a:ea typeface="ＭＳ Ｐゴシック" pitchFamily="-111" charset="-128"/>
                <a:cs typeface="ＭＳ Ｐゴシック" pitchFamily="-111" charset="-128"/>
              </a:rPr>
              <a:t/>
            </a:r>
            <a:br>
              <a:rPr lang="en-US" sz="1500" dirty="0">
                <a:ea typeface="ＭＳ Ｐゴシック" pitchFamily="-111" charset="-128"/>
                <a:cs typeface="ＭＳ Ｐゴシック" pitchFamily="-111" charset="-128"/>
              </a:rPr>
            </a:br>
            <a:r>
              <a:rPr lang="en-US" sz="1500" dirty="0">
                <a:ea typeface="ＭＳ Ｐゴシック" pitchFamily="-111" charset="-128"/>
                <a:cs typeface="ＭＳ Ｐゴシック" pitchFamily="-111" charset="-128"/>
              </a:rPr>
              <a:t>	</a:t>
            </a:r>
            <a:r>
              <a:rPr lang="en-US" sz="1500" b="1" dirty="0">
                <a:ea typeface="ＭＳ Ｐゴシック" pitchFamily="-111" charset="-128"/>
                <a:cs typeface="ＭＳ Ｐゴシック" pitchFamily="-111" charset="-128"/>
              </a:rPr>
              <a:t>RULE(F, x) = </a:t>
            </a:r>
            <a:r>
              <a:rPr lang="en-US" sz="1500" b="1" dirty="0">
                <a:ea typeface="ＭＳ Ｐゴシック" pitchFamily="-111" charset="-128"/>
                <a:cs typeface="ＭＳ Ｐゴシック" pitchFamily="-111" charset="-128"/>
                <a:sym typeface="Symbol" pitchFamily="-111" charset="2"/>
              </a:rPr>
              <a:t></a:t>
            </a:r>
            <a:r>
              <a:rPr lang="en-US" sz="1500" b="1" dirty="0">
                <a:ea typeface="ＭＳ Ｐゴシック" pitchFamily="-111" charset="-128"/>
                <a:cs typeface="ＭＳ Ｐゴシック" pitchFamily="-111" charset="-128"/>
              </a:rPr>
              <a:t> z (1 ≤ z ≤ </a:t>
            </a:r>
            <a:r>
              <a:rPr lang="en-US" sz="1500" b="1" dirty="0" err="1">
                <a:ea typeface="ＭＳ Ｐゴシック" pitchFamily="-111" charset="-128"/>
                <a:cs typeface="ＭＳ Ｐゴシック" pitchFamily="-111" charset="-128"/>
              </a:rPr>
              <a:t>exp</a:t>
            </a:r>
            <a:r>
              <a:rPr lang="en-US" sz="1500" b="1" dirty="0">
                <a:ea typeface="ＭＳ Ｐゴシック" pitchFamily="-111" charset="-128"/>
                <a:cs typeface="ＭＳ Ｐゴシック" pitchFamily="-111" charset="-128"/>
              </a:rPr>
              <a:t>(F, 0)+1) [ </a:t>
            </a:r>
            <a:r>
              <a:rPr lang="en-US" sz="1500" b="1" dirty="0" err="1">
                <a:ea typeface="ＭＳ Ｐゴシック" pitchFamily="-111" charset="-128"/>
                <a:cs typeface="ＭＳ Ｐゴシック" pitchFamily="-111" charset="-128"/>
              </a:rPr>
              <a:t>exp</a:t>
            </a:r>
            <a:r>
              <a:rPr lang="en-US" sz="1500" b="1" dirty="0">
                <a:ea typeface="ＭＳ Ｐゴシック" pitchFamily="-111" charset="-128"/>
                <a:cs typeface="ＭＳ Ｐゴシック" pitchFamily="-111" charset="-128"/>
              </a:rPr>
              <a:t>(F, 2*z-1) | x ]</a:t>
            </a:r>
          </a:p>
          <a:p>
            <a:pPr>
              <a:lnSpc>
                <a:spcPct val="90000"/>
              </a:lnSpc>
            </a:pPr>
            <a:r>
              <a:rPr lang="en-US" sz="1500" dirty="0">
                <a:ea typeface="ＭＳ Ｐゴシック" pitchFamily="-111" charset="-128"/>
                <a:cs typeface="ＭＳ Ｐゴシック" pitchFamily="-111" charset="-128"/>
              </a:rPr>
              <a:t>Note: if </a:t>
            </a:r>
            <a:r>
              <a:rPr lang="en-US" sz="1500" b="1" dirty="0">
                <a:ea typeface="ＭＳ Ｐゴシック" pitchFamily="-111" charset="-128"/>
                <a:cs typeface="ＭＳ Ｐゴシック" pitchFamily="-111" charset="-128"/>
              </a:rPr>
              <a:t>x</a:t>
            </a:r>
            <a:r>
              <a:rPr lang="en-US" sz="1500" dirty="0">
                <a:ea typeface="ＭＳ Ｐゴシック" pitchFamily="-111" charset="-128"/>
                <a:cs typeface="ＭＳ Ｐゴシック" pitchFamily="-111" charset="-128"/>
              </a:rPr>
              <a:t> is divisible by </a:t>
            </a:r>
            <a:r>
              <a:rPr lang="en-US" sz="1500" b="1" dirty="0" err="1">
                <a:ea typeface="ＭＳ Ｐゴシック" pitchFamily="-111" charset="-128"/>
                <a:cs typeface="ＭＳ Ｐゴシック" pitchFamily="-111" charset="-128"/>
              </a:rPr>
              <a:t>a</a:t>
            </a:r>
            <a:r>
              <a:rPr lang="en-US" sz="1500" b="1" baseline="-25000" dirty="0" err="1">
                <a:ea typeface="ＭＳ Ｐゴシック" pitchFamily="-111" charset="-128"/>
                <a:cs typeface="ＭＳ Ｐゴシック" pitchFamily="-111" charset="-128"/>
              </a:rPr>
              <a:t>i</a:t>
            </a:r>
            <a:r>
              <a:rPr lang="en-US" sz="1500" dirty="0">
                <a:ea typeface="ＭＳ Ｐゴシック" pitchFamily="-111" charset="-128"/>
                <a:cs typeface="ＭＳ Ｐゴシック" pitchFamily="-111" charset="-128"/>
              </a:rPr>
              <a:t>, and </a:t>
            </a:r>
            <a:r>
              <a:rPr lang="en-US" sz="1500" b="1" dirty="0" err="1">
                <a:ea typeface="ＭＳ Ｐゴシック" pitchFamily="-111" charset="-128"/>
                <a:cs typeface="ＭＳ Ｐゴシック" pitchFamily="-111" charset="-128"/>
              </a:rPr>
              <a:t>i</a:t>
            </a:r>
            <a:r>
              <a:rPr lang="en-US" sz="1500" dirty="0">
                <a:ea typeface="ＭＳ Ｐゴシック" pitchFamily="-111" charset="-128"/>
                <a:cs typeface="ＭＳ Ｐゴシック" pitchFamily="-111" charset="-128"/>
              </a:rPr>
              <a:t> is the least integer for which this is true, then </a:t>
            </a:r>
            <a:r>
              <a:rPr lang="en-US" sz="1500" b="1" dirty="0" err="1">
                <a:ea typeface="ＭＳ Ｐゴシック" pitchFamily="-111" charset="-128"/>
                <a:cs typeface="ＭＳ Ｐゴシック" pitchFamily="-111" charset="-128"/>
              </a:rPr>
              <a:t>exp</a:t>
            </a:r>
            <a:r>
              <a:rPr lang="en-US" sz="1500" b="1" dirty="0">
                <a:ea typeface="ＭＳ Ｐゴシック" pitchFamily="-111" charset="-128"/>
                <a:cs typeface="ＭＳ Ｐゴシック" pitchFamily="-111" charset="-128"/>
              </a:rPr>
              <a:t>(F,2*i-1) = </a:t>
            </a:r>
            <a:r>
              <a:rPr lang="en-US" sz="1500" b="1" dirty="0" err="1">
                <a:ea typeface="ＭＳ Ｐゴシック" pitchFamily="-111" charset="-128"/>
                <a:cs typeface="ＭＳ Ｐゴシック" pitchFamily="-111" charset="-128"/>
              </a:rPr>
              <a:t>a</a:t>
            </a:r>
            <a:r>
              <a:rPr lang="en-US" sz="1500" b="1" baseline="-25000" dirty="0" err="1">
                <a:ea typeface="ＭＳ Ｐゴシック" pitchFamily="-111" charset="-128"/>
                <a:cs typeface="ＭＳ Ｐゴシック" pitchFamily="-111" charset="-128"/>
              </a:rPr>
              <a:t>i</a:t>
            </a:r>
            <a:r>
              <a:rPr lang="en-US" sz="1500" b="1" dirty="0">
                <a:ea typeface="ＭＳ Ｐゴシック" pitchFamily="-111" charset="-128"/>
                <a:cs typeface="ＭＳ Ｐゴシック" pitchFamily="-111" charset="-128"/>
              </a:rPr>
              <a:t> </a:t>
            </a:r>
            <a:r>
              <a:rPr lang="en-US" sz="1500" dirty="0">
                <a:ea typeface="ＭＳ Ｐゴシック" pitchFamily="-111" charset="-128"/>
                <a:cs typeface="ＭＳ Ｐゴシック" pitchFamily="-111" charset="-128"/>
              </a:rPr>
              <a:t>where </a:t>
            </a:r>
            <a:r>
              <a:rPr lang="en-US" sz="1500" b="1" dirty="0" err="1">
                <a:ea typeface="ＭＳ Ｐゴシック" pitchFamily="-111" charset="-128"/>
                <a:cs typeface="ＭＳ Ｐゴシック" pitchFamily="-111" charset="-128"/>
              </a:rPr>
              <a:t>a</a:t>
            </a:r>
            <a:r>
              <a:rPr lang="en-US" sz="1500" b="1" baseline="-25000" dirty="0" err="1">
                <a:ea typeface="ＭＳ Ｐゴシック" pitchFamily="-111" charset="-128"/>
                <a:cs typeface="ＭＳ Ｐゴシック" pitchFamily="-111" charset="-128"/>
              </a:rPr>
              <a:t>i</a:t>
            </a:r>
            <a:r>
              <a:rPr lang="en-US" sz="1500" dirty="0">
                <a:ea typeface="ＭＳ Ｐゴシック" pitchFamily="-111" charset="-128"/>
                <a:cs typeface="ＭＳ Ｐゴシック" pitchFamily="-111" charset="-128"/>
              </a:rPr>
              <a:t> is the number of prime factors of </a:t>
            </a:r>
            <a:r>
              <a:rPr lang="en-US" sz="1500" b="1" dirty="0">
                <a:ea typeface="ＭＳ Ｐゴシック" pitchFamily="-111" charset="-128"/>
                <a:cs typeface="ＭＳ Ｐゴシック" pitchFamily="-111" charset="-128"/>
              </a:rPr>
              <a:t>F</a:t>
            </a:r>
            <a:r>
              <a:rPr lang="en-US" sz="1500" dirty="0">
                <a:ea typeface="ＭＳ Ｐゴシック" pitchFamily="-111" charset="-128"/>
                <a:cs typeface="ＭＳ Ｐゴシック" pitchFamily="-111" charset="-128"/>
              </a:rPr>
              <a:t> involving </a:t>
            </a:r>
            <a:r>
              <a:rPr lang="en-US" sz="1500" b="1" dirty="0">
                <a:ea typeface="ＭＳ Ｐゴシック" pitchFamily="-111" charset="-128"/>
                <a:cs typeface="ＭＳ Ｐゴシック" pitchFamily="-111" charset="-128"/>
              </a:rPr>
              <a:t>p</a:t>
            </a:r>
            <a:r>
              <a:rPr lang="en-US" sz="1500" b="1" baseline="-25000" dirty="0">
                <a:ea typeface="ＭＳ Ｐゴシック" pitchFamily="-111" charset="-128"/>
                <a:cs typeface="ＭＳ Ｐゴシック" pitchFamily="-111" charset="-128"/>
              </a:rPr>
              <a:t>2i-1</a:t>
            </a:r>
            <a:r>
              <a:rPr lang="en-US" sz="1500" dirty="0">
                <a:ea typeface="ＭＳ Ｐゴシック" pitchFamily="-111" charset="-128"/>
                <a:cs typeface="ＭＳ Ｐゴシック" pitchFamily="-111" charset="-128"/>
              </a:rPr>
              <a:t>.  Thus, </a:t>
            </a:r>
            <a:r>
              <a:rPr lang="en-US" sz="1500" b="1" dirty="0">
                <a:ea typeface="ＭＳ Ｐゴシック" pitchFamily="-111" charset="-128"/>
                <a:cs typeface="ＭＳ Ｐゴシック" pitchFamily="-111" charset="-128"/>
              </a:rPr>
              <a:t>RULE(</a:t>
            </a:r>
            <a:r>
              <a:rPr lang="en-US" sz="1500" b="1" dirty="0" err="1">
                <a:ea typeface="ＭＳ Ｐゴシック" pitchFamily="-111" charset="-128"/>
                <a:cs typeface="ＭＳ Ｐゴシック" pitchFamily="-111" charset="-128"/>
              </a:rPr>
              <a:t>F,x</a:t>
            </a:r>
            <a:r>
              <a:rPr lang="en-US" sz="1500" b="1" dirty="0">
                <a:ea typeface="ＭＳ Ｐゴシック" pitchFamily="-111" charset="-128"/>
                <a:cs typeface="ＭＳ Ｐゴシック" pitchFamily="-111" charset="-128"/>
              </a:rPr>
              <a:t>) = </a:t>
            </a:r>
            <a:r>
              <a:rPr lang="en-US" sz="1500" b="1" dirty="0" err="1">
                <a:ea typeface="ＭＳ Ｐゴシック" pitchFamily="-111" charset="-128"/>
                <a:cs typeface="ＭＳ Ｐゴシック" pitchFamily="-111" charset="-128"/>
              </a:rPr>
              <a:t>i</a:t>
            </a:r>
            <a:r>
              <a:rPr lang="en-US" sz="1500" dirty="0">
                <a:ea typeface="ＭＳ Ｐゴシック" pitchFamily="-111" charset="-128"/>
                <a:cs typeface="ＭＳ Ｐゴシック" pitchFamily="-111" charset="-128"/>
              </a:rPr>
              <a:t>. </a:t>
            </a:r>
            <a:br>
              <a:rPr lang="en-US" sz="1500" dirty="0">
                <a:ea typeface="ＭＳ Ｐゴシック" pitchFamily="-111" charset="-128"/>
                <a:cs typeface="ＭＳ Ｐゴシック" pitchFamily="-111" charset="-128"/>
              </a:rPr>
            </a:br>
            <a:r>
              <a:rPr lang="en-US" sz="1500" dirty="0">
                <a:ea typeface="ＭＳ Ｐゴシック" pitchFamily="-111" charset="-128"/>
                <a:cs typeface="ＭＳ Ｐゴシック" pitchFamily="-111" charset="-128"/>
              </a:rPr>
              <a:t/>
            </a:r>
            <a:br>
              <a:rPr lang="en-US" sz="1500" dirty="0">
                <a:ea typeface="ＭＳ Ｐゴシック" pitchFamily="-111" charset="-128"/>
                <a:cs typeface="ＭＳ Ｐゴシック" pitchFamily="-111" charset="-128"/>
              </a:rPr>
            </a:br>
            <a:r>
              <a:rPr lang="en-US" sz="1500" dirty="0">
                <a:ea typeface="ＭＳ Ｐゴシック" pitchFamily="-111" charset="-128"/>
                <a:cs typeface="ＭＳ Ｐゴシック" pitchFamily="-111" charset="-128"/>
              </a:rPr>
              <a:t>If x is not divisible by any </a:t>
            </a:r>
            <a:r>
              <a:rPr lang="en-US" sz="1500" b="1" dirty="0" err="1">
                <a:ea typeface="ＭＳ Ｐゴシック" pitchFamily="-111" charset="-128"/>
                <a:cs typeface="ＭＳ Ｐゴシック" pitchFamily="-111" charset="-128"/>
              </a:rPr>
              <a:t>a</a:t>
            </a:r>
            <a:r>
              <a:rPr lang="en-US" sz="1500" b="1" baseline="-25000" dirty="0" err="1">
                <a:ea typeface="ＭＳ Ｐゴシック" pitchFamily="-111" charset="-128"/>
                <a:cs typeface="ＭＳ Ｐゴシック" pitchFamily="-111" charset="-128"/>
              </a:rPr>
              <a:t>i</a:t>
            </a:r>
            <a:r>
              <a:rPr lang="en-US" sz="1500" dirty="0">
                <a:ea typeface="ＭＳ Ｐゴシック" pitchFamily="-111" charset="-128"/>
                <a:cs typeface="ＭＳ Ｐゴシック" pitchFamily="-111" charset="-128"/>
              </a:rPr>
              <a:t>, </a:t>
            </a:r>
            <a:r>
              <a:rPr lang="en-US" sz="1500" b="1" dirty="0">
                <a:ea typeface="ＭＳ Ｐゴシック" pitchFamily="-111" charset="-128"/>
                <a:cs typeface="ＭＳ Ｐゴシック" pitchFamily="-111" charset="-128"/>
              </a:rPr>
              <a:t>1≤i≤n</a:t>
            </a:r>
            <a:r>
              <a:rPr lang="en-US" sz="1500" dirty="0">
                <a:ea typeface="ＭＳ Ｐゴシック" pitchFamily="-111" charset="-128"/>
                <a:cs typeface="ＭＳ Ｐゴシック" pitchFamily="-111" charset="-128"/>
              </a:rPr>
              <a:t>, then </a:t>
            </a:r>
            <a:r>
              <a:rPr lang="en-US" sz="1500" b="1" dirty="0">
                <a:ea typeface="ＭＳ Ｐゴシック" pitchFamily="-111" charset="-128"/>
                <a:cs typeface="ＭＳ Ｐゴシック" pitchFamily="-111" charset="-128"/>
              </a:rPr>
              <a:t>x</a:t>
            </a:r>
            <a:r>
              <a:rPr lang="en-US" sz="1500" dirty="0">
                <a:ea typeface="ＭＳ Ｐゴシック" pitchFamily="-111" charset="-128"/>
                <a:cs typeface="ＭＳ Ｐゴシック" pitchFamily="-111" charset="-128"/>
              </a:rPr>
              <a:t> is divisible by </a:t>
            </a:r>
            <a:r>
              <a:rPr lang="en-US" sz="1500" b="1" dirty="0">
                <a:ea typeface="ＭＳ Ｐゴシック" pitchFamily="-111" charset="-128"/>
                <a:cs typeface="ＭＳ Ｐゴシック" pitchFamily="-111" charset="-128"/>
              </a:rPr>
              <a:t>1</a:t>
            </a:r>
            <a:r>
              <a:rPr lang="en-US" sz="1500" dirty="0">
                <a:ea typeface="ＭＳ Ｐゴシック" pitchFamily="-111" charset="-128"/>
                <a:cs typeface="ＭＳ Ｐゴシック" pitchFamily="-111" charset="-128"/>
              </a:rPr>
              <a:t>, and </a:t>
            </a:r>
            <a:r>
              <a:rPr lang="en-US" sz="1500" b="1" dirty="0">
                <a:ea typeface="ＭＳ Ｐゴシック" pitchFamily="-111" charset="-128"/>
                <a:cs typeface="ＭＳ Ｐゴシック" pitchFamily="-111" charset="-128"/>
              </a:rPr>
              <a:t>RULE(</a:t>
            </a:r>
            <a:r>
              <a:rPr lang="en-US" sz="1500" b="1" dirty="0" err="1">
                <a:ea typeface="ＭＳ Ｐゴシック" pitchFamily="-111" charset="-128"/>
                <a:cs typeface="ＭＳ Ｐゴシック" pitchFamily="-111" charset="-128"/>
              </a:rPr>
              <a:t>F,x</a:t>
            </a:r>
            <a:r>
              <a:rPr lang="en-US" sz="1500" b="1" dirty="0">
                <a:ea typeface="ＭＳ Ｐゴシック" pitchFamily="-111" charset="-128"/>
                <a:cs typeface="ＭＳ Ｐゴシック" pitchFamily="-111" charset="-128"/>
              </a:rPr>
              <a:t>)</a:t>
            </a:r>
            <a:r>
              <a:rPr lang="en-US" sz="1500" dirty="0">
                <a:ea typeface="ＭＳ Ｐゴシック" pitchFamily="-111" charset="-128"/>
                <a:cs typeface="ＭＳ Ｐゴシック" pitchFamily="-111" charset="-128"/>
              </a:rPr>
              <a:t> returns </a:t>
            </a:r>
            <a:r>
              <a:rPr lang="en-US" sz="1500" b="1" dirty="0">
                <a:ea typeface="ＭＳ Ｐゴシック" pitchFamily="-111" charset="-128"/>
                <a:cs typeface="ＭＳ Ｐゴシック" pitchFamily="-111" charset="-128"/>
              </a:rPr>
              <a:t>n+1</a:t>
            </a:r>
            <a:r>
              <a:rPr lang="en-US" sz="1500" dirty="0">
                <a:ea typeface="ＭＳ Ｐゴシック" pitchFamily="-111" charset="-128"/>
                <a:cs typeface="ＭＳ Ｐゴシック" pitchFamily="-111" charset="-128"/>
              </a:rPr>
              <a:t>.  That’s why we added </a:t>
            </a:r>
            <a:r>
              <a:rPr lang="en-US" sz="1500" b="1" dirty="0">
                <a:ea typeface="ＭＳ Ｐゴシック" pitchFamily="-111" charset="-128"/>
                <a:cs typeface="ＭＳ Ｐゴシック" pitchFamily="-111" charset="-128"/>
              </a:rPr>
              <a:t>p</a:t>
            </a:r>
            <a:r>
              <a:rPr lang="en-US" sz="1500" b="1" baseline="-25000" dirty="0">
                <a:ea typeface="ＭＳ Ｐゴシック" pitchFamily="-111" charset="-128"/>
                <a:cs typeface="ＭＳ Ｐゴシック" pitchFamily="-111" charset="-128"/>
              </a:rPr>
              <a:t>2n+1</a:t>
            </a:r>
            <a:r>
              <a:rPr lang="en-US" sz="1500" b="1" dirty="0">
                <a:ea typeface="ＭＳ Ｐゴシック" pitchFamily="-111" charset="-128"/>
                <a:cs typeface="ＭＳ Ｐゴシック" pitchFamily="-111" charset="-128"/>
              </a:rPr>
              <a:t> p</a:t>
            </a:r>
            <a:r>
              <a:rPr lang="en-US" sz="1500" b="1" baseline="-25000" dirty="0">
                <a:ea typeface="ＭＳ Ｐゴシック" pitchFamily="-111" charset="-128"/>
                <a:cs typeface="ＭＳ Ｐゴシック" pitchFamily="-111" charset="-128"/>
              </a:rPr>
              <a:t>2n+2</a:t>
            </a:r>
            <a:r>
              <a:rPr lang="en-US" sz="1500" dirty="0">
                <a:ea typeface="ＭＳ Ｐゴシック" pitchFamily="-111" charset="-128"/>
                <a:cs typeface="ＭＳ Ｐゴシック" pitchFamily="-111" charset="-128"/>
              </a:rPr>
              <a:t>.</a:t>
            </a:r>
          </a:p>
          <a:p>
            <a:pPr>
              <a:lnSpc>
                <a:spcPct val="90000"/>
              </a:lnSpc>
            </a:pPr>
            <a:r>
              <a:rPr lang="en-US" sz="1500" dirty="0">
                <a:ea typeface="ＭＳ Ｐゴシック" pitchFamily="-111" charset="-128"/>
                <a:cs typeface="ＭＳ Ｐゴシック" pitchFamily="-111" charset="-128"/>
              </a:rPr>
              <a:t>Given the function </a:t>
            </a:r>
            <a:r>
              <a:rPr lang="en-US" sz="1500" b="1" dirty="0">
                <a:ea typeface="ＭＳ Ｐゴシック" pitchFamily="-111" charset="-128"/>
                <a:cs typeface="ＭＳ Ｐゴシック" pitchFamily="-111" charset="-128"/>
              </a:rPr>
              <a:t>RULE(</a:t>
            </a:r>
            <a:r>
              <a:rPr lang="en-US" sz="1500" b="1" dirty="0" err="1">
                <a:ea typeface="ＭＳ Ｐゴシック" pitchFamily="-111" charset="-128"/>
                <a:cs typeface="ＭＳ Ｐゴシック" pitchFamily="-111" charset="-128"/>
              </a:rPr>
              <a:t>F,x</a:t>
            </a:r>
            <a:r>
              <a:rPr lang="en-US" sz="1500" b="1" dirty="0">
                <a:ea typeface="ＭＳ Ｐゴシック" pitchFamily="-111" charset="-128"/>
                <a:cs typeface="ＭＳ Ｐゴシック" pitchFamily="-111" charset="-128"/>
              </a:rPr>
              <a:t>)</a:t>
            </a:r>
            <a:r>
              <a:rPr lang="en-US" sz="1500" dirty="0">
                <a:ea typeface="ＭＳ Ｐゴシック" pitchFamily="-111" charset="-128"/>
                <a:cs typeface="ＭＳ Ｐゴシック" pitchFamily="-111" charset="-128"/>
              </a:rPr>
              <a:t>, we can determine </a:t>
            </a:r>
            <a:r>
              <a:rPr lang="en-US" sz="1500" b="1" dirty="0">
                <a:ea typeface="ＭＳ Ｐゴシック" pitchFamily="-111" charset="-128"/>
                <a:cs typeface="ＭＳ Ｐゴシック" pitchFamily="-111" charset="-128"/>
              </a:rPr>
              <a:t>NEXT(</a:t>
            </a:r>
            <a:r>
              <a:rPr lang="en-US" sz="1500" b="1" dirty="0" err="1">
                <a:ea typeface="ＭＳ Ｐゴシック" pitchFamily="-111" charset="-128"/>
                <a:cs typeface="ＭＳ Ｐゴシック" pitchFamily="-111" charset="-128"/>
              </a:rPr>
              <a:t>F,x</a:t>
            </a:r>
            <a:r>
              <a:rPr lang="en-US" sz="1500" b="1" dirty="0">
                <a:ea typeface="ＭＳ Ｐゴシック" pitchFamily="-111" charset="-128"/>
                <a:cs typeface="ＭＳ Ｐゴシック" pitchFamily="-111" charset="-128"/>
              </a:rPr>
              <a:t>)</a:t>
            </a:r>
            <a:r>
              <a:rPr lang="en-US" sz="1500" dirty="0">
                <a:ea typeface="ＭＳ Ｐゴシック" pitchFamily="-111" charset="-128"/>
                <a:cs typeface="ＭＳ Ｐゴシック" pitchFamily="-111" charset="-128"/>
              </a:rPr>
              <a:t>, the number that follows </a:t>
            </a:r>
            <a:r>
              <a:rPr lang="en-US" sz="1500" b="1" dirty="0">
                <a:ea typeface="ＭＳ Ｐゴシック" pitchFamily="-111" charset="-128"/>
                <a:cs typeface="ＭＳ Ｐゴシック" pitchFamily="-111" charset="-128"/>
              </a:rPr>
              <a:t>x</a:t>
            </a:r>
            <a:r>
              <a:rPr lang="en-US" sz="1500" dirty="0">
                <a:ea typeface="ＭＳ Ｐゴシック" pitchFamily="-111" charset="-128"/>
                <a:cs typeface="ＭＳ Ｐゴシック" pitchFamily="-111" charset="-128"/>
              </a:rPr>
              <a:t>, when using </a:t>
            </a:r>
            <a:r>
              <a:rPr lang="en-US" sz="1500" b="1" dirty="0">
                <a:ea typeface="ＭＳ Ｐゴシック" pitchFamily="-111" charset="-128"/>
                <a:cs typeface="ＭＳ Ｐゴシック" pitchFamily="-111" charset="-128"/>
              </a:rPr>
              <a:t>F</a:t>
            </a:r>
            <a:r>
              <a:rPr lang="en-US" sz="1500" dirty="0">
                <a:ea typeface="ＭＳ Ｐゴシック" pitchFamily="-111" charset="-128"/>
                <a:cs typeface="ＭＳ Ｐゴシック" pitchFamily="-111" charset="-128"/>
              </a:rPr>
              <a:t>, by</a:t>
            </a:r>
            <a:br>
              <a:rPr lang="en-US" sz="1500" dirty="0">
                <a:ea typeface="ＭＳ Ｐゴシック" pitchFamily="-111" charset="-128"/>
                <a:cs typeface="ＭＳ Ｐゴシック" pitchFamily="-111" charset="-128"/>
              </a:rPr>
            </a:br>
            <a:r>
              <a:rPr lang="en-US" sz="1500" dirty="0">
                <a:ea typeface="ＭＳ Ｐゴシック" pitchFamily="-111" charset="-128"/>
                <a:cs typeface="ＭＳ Ｐゴシック" pitchFamily="-111" charset="-128"/>
              </a:rPr>
              <a:t/>
            </a:r>
            <a:br>
              <a:rPr lang="en-US" sz="1500" dirty="0">
                <a:ea typeface="ＭＳ Ｐゴシック" pitchFamily="-111" charset="-128"/>
                <a:cs typeface="ＭＳ Ｐゴシック" pitchFamily="-111" charset="-128"/>
              </a:rPr>
            </a:br>
            <a:r>
              <a:rPr lang="en-US" sz="1500" b="1" dirty="0">
                <a:ea typeface="ＭＳ Ｐゴシック" pitchFamily="-111" charset="-128"/>
                <a:cs typeface="ＭＳ Ｐゴシック" pitchFamily="-111" charset="-128"/>
              </a:rPr>
              <a:t>NEXT(F, x) = (x // </a:t>
            </a:r>
            <a:r>
              <a:rPr lang="en-US" sz="1500" b="1" dirty="0" err="1">
                <a:ea typeface="ＭＳ Ｐゴシック" pitchFamily="-111" charset="-128"/>
                <a:cs typeface="ＭＳ Ｐゴシック" pitchFamily="-111" charset="-128"/>
              </a:rPr>
              <a:t>exp</a:t>
            </a:r>
            <a:r>
              <a:rPr lang="en-US" sz="1500" b="1" dirty="0">
                <a:ea typeface="ＭＳ Ｐゴシック" pitchFamily="-111" charset="-128"/>
                <a:cs typeface="ＭＳ Ｐゴシック" pitchFamily="-111" charset="-128"/>
              </a:rPr>
              <a:t>(F, 2*RULE(F, x)-1)) * </a:t>
            </a:r>
            <a:r>
              <a:rPr lang="en-US" sz="1500" b="1" dirty="0" err="1">
                <a:ea typeface="ＭＳ Ｐゴシック" pitchFamily="-111" charset="-128"/>
                <a:cs typeface="ＭＳ Ｐゴシック" pitchFamily="-111" charset="-128"/>
              </a:rPr>
              <a:t>exp</a:t>
            </a:r>
            <a:r>
              <a:rPr lang="en-US" sz="15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323725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smtClean="0">
                <a:ea typeface="ＭＳ Ｐゴシック" pitchFamily="-111" charset="-128"/>
                <a:cs typeface="ＭＳ Ｐゴシック" pitchFamily="-111" charset="-128"/>
              </a:rPr>
              <a:t>x</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endParaRPr lang="en-US" sz="2000" b="1" dirty="0">
              <a:ea typeface="ＭＳ Ｐゴシック" pitchFamily="-111" charset="-128"/>
              <a:cs typeface="ＭＳ Ｐゴシック" pitchFamily="-111" charset="-128"/>
            </a:endParaRPr>
          </a:p>
          <a:p>
            <a:pPr marL="0" indent="0">
              <a:buNone/>
            </a:pPr>
            <a:r>
              <a:rPr lang="en-US" sz="1800" b="1" i="1" dirty="0">
                <a:solidFill>
                  <a:srgbClr val="FF0000"/>
                </a:solidFill>
                <a:ea typeface="ＭＳ Ｐゴシック" pitchFamily="-111" charset="-128"/>
                <a:cs typeface="ＭＳ Ｐゴシック" pitchFamily="-111" charset="-128"/>
              </a:rPr>
              <a:t>This assumes we converge to a fixed point only if we stop</a:t>
            </a:r>
            <a:endParaRPr lang="en-US" sz="18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30200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This assumes that the answer will be returned as the exponent of the only even prime,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We can fix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812582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Cantor and Infinities</a:t>
            </a:r>
          </a:p>
        </p:txBody>
      </p:sp>
      <p:sp>
        <p:nvSpPr>
          <p:cNvPr id="39939" name="Rectangle 3"/>
          <p:cNvSpPr>
            <a:spLocks noGrp="1" noChangeArrowheads="1"/>
          </p:cNvSpPr>
          <p:nvPr>
            <p:ph idx="1"/>
          </p:nvPr>
        </p:nvSpPr>
        <p:spPr/>
        <p:txBody>
          <a:bodyPr/>
          <a:lstStyle/>
          <a:p>
            <a:pPr eaLnBrk="1" hangingPunct="1">
              <a:lnSpc>
                <a:spcPct val="90000"/>
              </a:lnSpc>
              <a:buFontTx/>
              <a:buNone/>
            </a:pPr>
            <a:r>
              <a:rPr lang="en-US" sz="2000" dirty="0">
                <a:latin typeface="Arial" charset="0"/>
                <a:ea typeface="MS PGothic" charset="0"/>
              </a:rPr>
              <a:t>The previous </a:t>
            </a:r>
            <a:r>
              <a:rPr lang="ja-JP" altLang="en-US" sz="2000" dirty="0">
                <a:latin typeface="Arial" charset="0"/>
                <a:ea typeface="MS PGothic" charset="0"/>
              </a:rPr>
              <a:t>“</a:t>
            </a:r>
            <a:r>
              <a:rPr lang="en-US" altLang="ja-JP" sz="2000" dirty="0">
                <a:latin typeface="Arial" charset="0"/>
                <a:ea typeface="MS PGothic" charset="0"/>
              </a:rPr>
              <a:t>brash</a:t>
            </a:r>
            <a:r>
              <a:rPr lang="ja-JP" altLang="en-US" sz="2000" dirty="0">
                <a:latin typeface="Arial" charset="0"/>
                <a:ea typeface="MS PGothic" charset="0"/>
              </a:rPr>
              <a:t>”</a:t>
            </a:r>
            <a:r>
              <a:rPr lang="en-US" altLang="ja-JP" sz="2000" dirty="0">
                <a:latin typeface="Arial" charset="0"/>
                <a:ea typeface="MS PGothic" charset="0"/>
              </a:rPr>
              <a:t> statement (page 24) suggests there are at least two infinite cardinals,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Furthermore,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is a countable cardinal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is an uncountable cardinal.  In fact there are infinitely many distinct cardinal numbers representing infinite sets!</a:t>
            </a:r>
          </a:p>
          <a:p>
            <a:pPr eaLnBrk="1" hangingPunct="1">
              <a:lnSpc>
                <a:spcPct val="90000"/>
              </a:lnSpc>
              <a:buFontTx/>
              <a:buNone/>
            </a:pPr>
            <a:r>
              <a:rPr lang="en-US" sz="2000" dirty="0">
                <a:latin typeface="Arial" charset="0"/>
                <a:ea typeface="MS PGothic" charset="0"/>
              </a:rPr>
              <a:t>In addition to these facts, Cantor proved that there is a smallest infinite cardinal number. He designated this smallest infinite cardinal number,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baseline="-25000" dirty="0">
                <a:latin typeface="Arial" charset="0"/>
                <a:ea typeface="MS PGothic" charset="0"/>
              </a:rPr>
              <a:t> </a:t>
            </a:r>
            <a:r>
              <a:rPr lang="en-US" sz="2000" dirty="0">
                <a:latin typeface="Arial" charset="0"/>
                <a:ea typeface="MS PGothic" charset="0"/>
              </a:rPr>
              <a:t>, named </a:t>
            </a:r>
            <a:r>
              <a:rPr lang="ja-JP" altLang="en-US" sz="2000" dirty="0">
                <a:latin typeface="Arial" charset="0"/>
                <a:ea typeface="MS PGothic" charset="0"/>
              </a:rPr>
              <a:t>“</a:t>
            </a:r>
            <a:r>
              <a:rPr lang="en-US" altLang="ja-JP" sz="2000" dirty="0">
                <a:latin typeface="Arial" charset="0"/>
                <a:ea typeface="MS PGothic" charset="0"/>
              </a:rPr>
              <a:t>aleph-null</a:t>
            </a:r>
            <a:r>
              <a:rPr lang="ja-JP" altLang="en-US" sz="2000" dirty="0">
                <a:latin typeface="Arial" charset="0"/>
                <a:ea typeface="MS PGothic" charset="0"/>
              </a:rPr>
              <a:t>”</a:t>
            </a:r>
            <a:r>
              <a:rPr lang="en-US" altLang="ja-JP" sz="2000" dirty="0">
                <a:latin typeface="Arial" charset="0"/>
                <a:ea typeface="MS PGothic" charset="0"/>
              </a:rPr>
              <a:t>; aleph is a symbol in the Hebrew alphabet.  He further showed that given any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a:t>
            </a:r>
            <a:r>
              <a:rPr lang="en-US" altLang="ja-JP" sz="2000" baseline="-25000" dirty="0">
                <a:latin typeface="Arial" charset="0"/>
                <a:ea typeface="MS PGothic" charset="0"/>
              </a:rPr>
              <a:t> </a:t>
            </a:r>
            <a:r>
              <a:rPr lang="en-US" altLang="ja-JP" sz="2000" dirty="0">
                <a:latin typeface="Arial" charset="0"/>
                <a:ea typeface="MS PGothic" charset="0"/>
              </a:rPr>
              <a:t>, there is a next smallest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k+1</a:t>
            </a:r>
            <a:r>
              <a:rPr lang="en-US" altLang="ja-JP" sz="2400" dirty="0">
                <a:latin typeface="Arial" charset="0"/>
                <a:ea typeface="MS PGothic" charset="0"/>
              </a:rPr>
              <a:t>.</a:t>
            </a:r>
          </a:p>
          <a:p>
            <a:pPr eaLnBrk="1" hangingPunct="1">
              <a:lnSpc>
                <a:spcPct val="90000"/>
              </a:lnSpc>
              <a:buFontTx/>
              <a:buNone/>
            </a:pPr>
            <a:r>
              <a:rPr lang="en-US" sz="2000" dirty="0">
                <a:latin typeface="Arial" charset="0"/>
                <a:ea typeface="MS PGothic" charset="0"/>
              </a:rPr>
              <a:t>Cantor was able to prove that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 N  </a:t>
            </a:r>
            <a:r>
              <a:rPr lang="en-US" sz="2000" dirty="0">
                <a:latin typeface="Arial" charset="0"/>
                <a:ea typeface="MS PGothic" charset="0"/>
              </a:rPr>
              <a: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dirty="0">
                <a:latin typeface="Arial" charset="0"/>
                <a:ea typeface="MS PGothic" charset="0"/>
              </a:rPr>
              <a:t>, and although many mathematicians believe that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1</a:t>
            </a:r>
            <a:r>
              <a:rPr lang="en-US" sz="2000" baseline="-25000" dirty="0">
                <a:latin typeface="Arial" charset="0"/>
                <a:ea typeface="MS PGothic" charset="0"/>
              </a:rPr>
              <a:t> </a:t>
            </a:r>
            <a:r>
              <a:rPr lang="en-US" sz="2000"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sz="2000" dirty="0">
                <a:latin typeface="Arial" charset="0"/>
                <a:ea typeface="MS PGothic" charset="0"/>
              </a:rPr>
              <a:t>|, this has never been proven from the axioms of mathematical set theory.</a:t>
            </a:r>
          </a:p>
        </p:txBody>
      </p:sp>
      <p:sp>
        <p:nvSpPr>
          <p:cNvPr id="3994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87A06E-336E-9946-BDC3-6F7E7C8A4E1E}" type="datetime1">
              <a:rPr lang="en-US" smtClean="0"/>
              <a:t>4/17/17</a:t>
            </a:fld>
            <a:endParaRPr lang="en-US"/>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2CD8C8-7542-954D-B2D7-063666684033}" type="slidenum">
              <a:rPr lang="en-US"/>
              <a:pPr/>
              <a:t>298</a:t>
            </a:fld>
            <a:endParaRPr lang="en-US"/>
          </a:p>
        </p:txBody>
      </p:sp>
    </p:spTree>
    <p:extLst>
      <p:ext uri="{BB962C8B-B14F-4D97-AF65-F5344CB8AC3E}">
        <p14:creationId xmlns:p14="http://schemas.microsoft.com/office/powerpoint/2010/main" val="42678952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How Many Infinities?</a:t>
            </a:r>
          </a:p>
        </p:txBody>
      </p:sp>
      <p:sp>
        <p:nvSpPr>
          <p:cNvPr id="41987" name="Text Box 4"/>
          <p:cNvSpPr>
            <a:spLocks noGrp="1" noChangeArrowheads="1"/>
          </p:cNvSpPr>
          <p:nvPr>
            <p:ph idx="1"/>
          </p:nvPr>
        </p:nvSpPr>
        <p:spPr/>
        <p:txBody>
          <a:bodyPr/>
          <a:lstStyle/>
          <a:p>
            <a:pPr eaLnBrk="1" hangingPunct="1">
              <a:lnSpc>
                <a:spcPct val="90000"/>
              </a:lnSpc>
            </a:pPr>
            <a:r>
              <a:rPr lang="en-US" sz="2400">
                <a:latin typeface="Arial" charset="0"/>
                <a:ea typeface="MS PGothic" charset="0"/>
              </a:rPr>
              <a:t>The theorem stated and proven next is due to Cantor and gives us a mechanism for defining two sets of distinctly different cardinality (one being strictly larger than the other).  By inductively applying Cantor</a:t>
            </a:r>
            <a:r>
              <a:rPr lang="ja-JP" altLang="en-US" sz="2400">
                <a:latin typeface="Arial" charset="0"/>
                <a:ea typeface="MS PGothic" charset="0"/>
              </a:rPr>
              <a:t>’</a:t>
            </a:r>
            <a:r>
              <a:rPr lang="en-US" altLang="ja-JP" sz="2400">
                <a:latin typeface="Arial" charset="0"/>
                <a:ea typeface="MS PGothic" charset="0"/>
              </a:rPr>
              <a:t>s theorem it follows that there are infinitely many cardinal numbers denoting the sizes of infinite sets.  Cantor</a:t>
            </a:r>
            <a:r>
              <a:rPr lang="ja-JP" altLang="en-US" sz="2400">
                <a:latin typeface="Arial" charset="0"/>
                <a:ea typeface="MS PGothic" charset="0"/>
              </a:rPr>
              <a:t>’</a:t>
            </a:r>
            <a:r>
              <a:rPr lang="en-US" altLang="ja-JP" sz="2400">
                <a:latin typeface="Arial" charset="0"/>
                <a:ea typeface="MS PGothic" charset="0"/>
              </a:rPr>
              <a:t>s theorem uses the power set of a given set.</a:t>
            </a:r>
            <a:endParaRPr lang="en-US" sz="2400">
              <a:latin typeface="Arial" charset="0"/>
              <a:ea typeface="MS PGothic" charset="0"/>
            </a:endParaRPr>
          </a:p>
        </p:txBody>
      </p:sp>
      <p:sp>
        <p:nvSpPr>
          <p:cNvPr id="419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C0CC72-193A-184D-BCBE-B20FA2B5EBFF}" type="datetime1">
              <a:rPr lang="en-US" smtClean="0"/>
              <a:t>4/17/17</a:t>
            </a:fld>
            <a:endParaRPr lang="en-US"/>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C72C6E-6945-D54E-AFD5-F7A326ACAE73}" type="slidenum">
              <a:rPr lang="en-US"/>
              <a:pPr/>
              <a:t>299</a:t>
            </a:fld>
            <a:endParaRPr lang="en-US"/>
          </a:p>
        </p:txBody>
      </p:sp>
    </p:spTree>
    <p:extLst>
      <p:ext uri="{BB962C8B-B14F-4D97-AF65-F5344CB8AC3E}">
        <p14:creationId xmlns:p14="http://schemas.microsoft.com/office/powerpoint/2010/main" val="154814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03A842-28F5-1C41-8FC6-8962F335F3B3}" type="datetime1">
              <a:rPr lang="en-US" smtClean="0"/>
              <a:t>4/17/17</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This and other material linked from web site. </a:t>
            </a:r>
          </a:p>
          <a:p>
            <a:pPr eaLnBrk="1" hangingPunct="1"/>
            <a:r>
              <a:rPr lang="en-US" sz="2800" dirty="0">
                <a:latin typeface="Arial" charset="0"/>
                <a:ea typeface="MS PGothic" charset="0"/>
              </a:rPr>
              <a:t>Text:</a:t>
            </a:r>
          </a:p>
          <a:p>
            <a:pPr lvl="1" eaLnBrk="1" hangingPunct="1"/>
            <a:r>
              <a:rPr lang="en-US" sz="2400" b="1" dirty="0" err="1">
                <a:latin typeface="Arial" charset="0"/>
                <a:ea typeface="MS PGothic" charset="0"/>
              </a:rPr>
              <a:t>Sipser</a:t>
            </a:r>
            <a:r>
              <a:rPr lang="en-US" sz="2400" b="1" dirty="0">
                <a:latin typeface="Arial" charset="0"/>
                <a:ea typeface="MS PGothic" charset="0"/>
              </a:rPr>
              <a:t>, </a:t>
            </a:r>
            <a:r>
              <a:rPr lang="en-US" sz="2400" b="1" i="1" dirty="0">
                <a:latin typeface="Arial" charset="0"/>
                <a:ea typeface="MS PGothic" charset="0"/>
              </a:rPr>
              <a:t>Introduction to the Theory of Computation 2nd or 3rd Ed.</a:t>
            </a:r>
            <a:r>
              <a:rPr lang="en-US" sz="2400" b="1" dirty="0">
                <a:latin typeface="Arial" charset="0"/>
                <a:ea typeface="MS PGothic" charset="0"/>
              </a:rPr>
              <a:t>, Course Technologies, 2005/2013.</a:t>
            </a:r>
          </a:p>
          <a:p>
            <a:pPr lvl="1" eaLnBrk="1" hangingPunct="1"/>
            <a:r>
              <a:rPr lang="en-US" sz="2400" b="1" dirty="0">
                <a:latin typeface="Arial" charset="0"/>
                <a:ea typeface="MS PGothic" charset="0"/>
              </a:rPr>
              <a:t>Focus on Chapters 1-5,7</a:t>
            </a:r>
          </a:p>
          <a:p>
            <a:pPr eaLnBrk="1" hangingPunct="1"/>
            <a:r>
              <a:rPr lang="en-US" sz="2800" dirty="0">
                <a:latin typeface="Arial" charset="0"/>
                <a:ea typeface="MS PGothic" charset="0"/>
              </a:rPr>
              <a:t>Reference: </a:t>
            </a:r>
          </a:p>
          <a:p>
            <a:pPr lvl="1" eaLnBrk="1" hangingPunct="1"/>
            <a:r>
              <a:rPr lang="en-US" sz="2400" b="1" dirty="0">
                <a:latin typeface="Arial" charset="0"/>
                <a:ea typeface="MS PGothic" charset="0"/>
              </a:rPr>
              <a:t>Hopcroft, </a:t>
            </a:r>
            <a:r>
              <a:rPr lang="en-US" sz="2400" b="1" dirty="0" err="1">
                <a:latin typeface="Arial" charset="0"/>
                <a:ea typeface="MS PGothic" charset="0"/>
              </a:rPr>
              <a:t>Motwani</a:t>
            </a:r>
            <a:r>
              <a:rPr lang="en-US" sz="2400" b="1" dirty="0">
                <a:latin typeface="Arial" charset="0"/>
                <a:ea typeface="MS PGothic" charset="0"/>
              </a:rPr>
              <a:t> and Ullman, </a:t>
            </a:r>
            <a:r>
              <a:rPr lang="en-US" sz="2400" b="1" i="1" dirty="0">
                <a:latin typeface="Arial" charset="0"/>
                <a:ea typeface="MS PGothic" charset="0"/>
              </a:rPr>
              <a:t>Introduction to Automata Theory, Languages and Computation</a:t>
            </a:r>
            <a:r>
              <a:rPr lang="en-US" sz="2400" b="1" dirty="0">
                <a:latin typeface="Arial" charset="0"/>
                <a:ea typeface="MS PGothic" charset="0"/>
              </a:rPr>
              <a:t> </a:t>
            </a:r>
            <a:r>
              <a:rPr lang="en-US" sz="2400" b="1" i="1" dirty="0">
                <a:latin typeface="Arial" charset="0"/>
                <a:ea typeface="MS PGothic" charset="0"/>
              </a:rPr>
              <a:t>3rd Ed.</a:t>
            </a:r>
            <a:r>
              <a:rPr lang="en-US" sz="2400" b="1" dirty="0">
                <a:latin typeface="Arial" charset="0"/>
                <a:ea typeface="MS PGothic" charset="0"/>
              </a:rPr>
              <a:t>, Addison-Wesley, 2006.</a:t>
            </a: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2400" dirty="0">
                <a:latin typeface="Arial" charset="0"/>
                <a:ea typeface="MS PGothic"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a:solidFill>
                  <a:srgbClr val="000000"/>
                </a:solidFill>
              </a:rPr>
              <a:t>Ø</a:t>
            </a:r>
            <a:r>
              <a:rPr lang="en-US" sz="1600" dirty="0">
                <a:latin typeface="Arial" charset="0"/>
                <a:ea typeface="MS PGothic" charset="0"/>
              </a:rPr>
              <a:t> (the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subset) 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r>
              <a:rPr lang="en-US" sz="1800" dirty="0">
                <a:latin typeface="Arial" charset="0"/>
                <a:ea typeface="MS PGothic" charset="0"/>
              </a:rPr>
              <a:t/>
            </a:r>
            <a:br>
              <a:rPr lang="en-US" sz="1800" dirty="0">
                <a:latin typeface="Arial" charset="0"/>
                <a:ea typeface="MS PGothic" charset="0"/>
              </a:rPr>
            </a:br>
            <a:r>
              <a:rPr lang="en-US" sz="1800" dirty="0">
                <a:latin typeface="Arial" charset="0"/>
                <a:ea typeface="MS PGothic" charset="0"/>
              </a:rPr>
              <a:t>The concatenation of arbitrary strings x and y is defined inductively as follows. </a:t>
            </a:r>
            <a:br>
              <a:rPr lang="en-US" sz="1800" dirty="0">
                <a:latin typeface="Arial" charset="0"/>
                <a:ea typeface="MS PGothic" charset="0"/>
              </a:rPr>
            </a:br>
            <a:r>
              <a:rPr lang="en-US" sz="1600" dirty="0">
                <a:latin typeface="Arial" charset="0"/>
                <a:ea typeface="MS PGothic" charset="0"/>
              </a:rPr>
              <a:t>Basis: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is defined as in Definition 2. </a:t>
            </a:r>
            <a:br>
              <a:rPr lang="en-US" sz="1600" dirty="0">
                <a:latin typeface="Arial" charset="0"/>
                <a:ea typeface="MS PGothic" charset="0"/>
              </a:rPr>
            </a:br>
            <a:r>
              <a:rPr lang="en-US" sz="1600" dirty="0">
                <a:latin typeface="Arial" charset="0"/>
                <a:ea typeface="MS PGothic" charset="0"/>
              </a:rPr>
              <a:t>Inductive rule: when |x| &gt; 1 and |y| &gt; 1, then x = x</a:t>
            </a:r>
            <a:r>
              <a:rPr lang="en-US" sz="1600" dirty="0">
                <a:latin typeface="Arial" charset="0"/>
                <a:ea typeface="MS PGothic" charset="0"/>
                <a:sym typeface="Symbol" charset="0"/>
              </a:rPr>
              <a:t>  </a:t>
            </a:r>
            <a:r>
              <a:rPr lang="en-US" altLang="ja-JP" sz="1600" dirty="0">
                <a:latin typeface="Arial" charset="0"/>
                <a:ea typeface="MS PGothic" charset="0"/>
              </a:rPr>
              <a:t>a 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2000" dirty="0">
                <a:latin typeface="Arial" charset="0"/>
                <a:ea typeface="MS PGothic"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a:latin typeface="Arial" charset="0"/>
                <a:ea typeface="MS PGothic" charset="0"/>
              </a:rPr>
              <a:t>= x</a:t>
            </a:r>
            <a:r>
              <a:rPr lang="fr-FR" sz="1600" dirty="0">
                <a:latin typeface="Arial" charset="0"/>
                <a:ea typeface="MS PGothic" charset="0"/>
              </a:rPr>
              <a:t>’</a:t>
            </a:r>
            <a:r>
              <a:rPr lang="en-US" sz="1600" dirty="0">
                <a:latin typeface="Arial" charset="0"/>
                <a:ea typeface="MS PGothic" charset="0"/>
                <a:sym typeface="Symbol" charset="0"/>
              </a:rPr>
              <a:t>(</a:t>
            </a:r>
            <a:r>
              <a:rPr lang="fr-FR" altLang="ja-JP" sz="1600" dirty="0">
                <a:latin typeface="Arial" charset="0"/>
                <a:ea typeface="MS PGothic" charset="0"/>
              </a:rPr>
              <a:t>a</a:t>
            </a:r>
            <a:r>
              <a:rPr lang="en-US" sz="1600" dirty="0">
                <a:latin typeface="Arial" charset="0"/>
                <a:ea typeface="MS PGothic" charset="0"/>
                <a:sym typeface="Symbol" charset="0"/>
              </a:rPr>
              <a:t></a:t>
            </a:r>
            <a:r>
              <a:rPr lang="fr-FR" altLang="ja-JP" sz="1600" dirty="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4/17/17</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30</a:t>
            </a:fld>
            <a:endParaRPr lang="en-US"/>
          </a:p>
        </p:txBody>
      </p:sp>
    </p:spTree>
    <p:extLst>
      <p:ext uri="{BB962C8B-B14F-4D97-AF65-F5344CB8AC3E}">
        <p14:creationId xmlns:p14="http://schemas.microsoft.com/office/powerpoint/2010/main" val="210854556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Cantor</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4301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EB2DD9-BCD3-F14F-AF90-68115E923D85}" type="datetime1">
              <a:rPr lang="en-US" smtClean="0"/>
              <a:t>4/17/17</a:t>
            </a:fld>
            <a:endParaRPr lang="en-US"/>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07729A-0DB6-2B4F-A3B8-0FDA9F2C667D}" type="slidenum">
              <a:rPr lang="en-US"/>
              <a:pPr/>
              <a:t>300</a:t>
            </a:fld>
            <a:endParaRPr lang="en-US"/>
          </a:p>
        </p:txBody>
      </p:sp>
      <p:sp>
        <p:nvSpPr>
          <p:cNvPr id="43014" name="Text Box 3"/>
          <p:cNvSpPr txBox="1">
            <a:spLocks noChangeArrowheads="1"/>
          </p:cNvSpPr>
          <p:nvPr/>
        </p:nvSpPr>
        <p:spPr bwMode="auto">
          <a:xfrm>
            <a:off x="457200" y="1295400"/>
            <a:ext cx="8534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b="1"/>
              <a:t>Theorem (Cantor).  Let S be any set.  Then |S| &lt; |</a:t>
            </a:r>
            <a:r>
              <a:rPr lang="en-US" sz="1600" b="1">
                <a:latin typeface="Lucida Handwriting" charset="0"/>
              </a:rPr>
              <a:t>P</a:t>
            </a:r>
            <a:r>
              <a:rPr lang="en-US" sz="1600" b="1"/>
              <a:t>(S)|.</a:t>
            </a:r>
          </a:p>
          <a:p>
            <a:r>
              <a:rPr lang="en-US" sz="1600" b="1"/>
              <a:t>Proof.  </a:t>
            </a:r>
          </a:p>
          <a:p>
            <a:r>
              <a:rPr lang="en-US" sz="1600" b="1">
                <a:solidFill>
                  <a:srgbClr val="FF0000"/>
                </a:solidFill>
              </a:rPr>
              <a:t>Case1:</a:t>
            </a:r>
            <a:r>
              <a:rPr lang="en-US" sz="1600" b="1">
                <a:solidFill>
                  <a:srgbClr val="0066FF"/>
                </a:solidFill>
              </a:rPr>
              <a:t>  Suppose S = </a:t>
            </a:r>
            <a:r>
              <a:rPr lang="en-US" sz="1600" b="1" err="1">
                <a:solidFill>
                  <a:srgbClr val="3366FF"/>
                </a:solidFill>
              </a:rPr>
              <a:t>Ø</a:t>
            </a:r>
            <a:r>
              <a:rPr lang="en-US" sz="1600" b="1">
                <a:solidFill>
                  <a:srgbClr val="3366FF"/>
                </a:solidFill>
                <a:sym typeface="Symbol" charset="0"/>
              </a:rPr>
              <a:t>. Then </a:t>
            </a:r>
            <a:r>
              <a:rPr lang="en-US" sz="1600" b="1">
                <a:solidFill>
                  <a:srgbClr val="3366FF"/>
                </a:solidFill>
                <a:latin typeface="Lucida Handwriting" charset="0"/>
              </a:rPr>
              <a:t>P</a:t>
            </a:r>
            <a:r>
              <a:rPr lang="en-US" sz="1600" b="1">
                <a:solidFill>
                  <a:srgbClr val="3366FF"/>
                </a:solidFill>
              </a:rPr>
              <a:t>(S) = {</a:t>
            </a:r>
            <a:r>
              <a:rPr lang="en-US" sz="1600" b="1" err="1">
                <a:solidFill>
                  <a:srgbClr val="3366FF"/>
                </a:solidFill>
              </a:rPr>
              <a:t>Ø</a:t>
            </a:r>
            <a:r>
              <a:rPr lang="en-US" sz="1600" b="1">
                <a:solidFill>
                  <a:srgbClr val="3366FF"/>
                </a:solidFill>
              </a:rPr>
              <a:t>}</a:t>
            </a:r>
            <a:r>
              <a:rPr lang="en-US" sz="1600" b="1">
                <a:solidFill>
                  <a:srgbClr val="0066FF"/>
                </a:solidFill>
              </a:rPr>
              <a:t>. Since |S| = 0 and |</a:t>
            </a:r>
            <a:r>
              <a:rPr lang="en-US" sz="1600" b="1">
                <a:solidFill>
                  <a:srgbClr val="0066FF"/>
                </a:solidFill>
                <a:latin typeface="Lucida Handwriting" charset="0"/>
              </a:rPr>
              <a:t>P</a:t>
            </a:r>
            <a:r>
              <a:rPr lang="en-US" sz="1600" b="1">
                <a:solidFill>
                  <a:srgbClr val="0066FF"/>
                </a:solidFill>
              </a:rPr>
              <a:t>(S)| = 1, the result holds.</a:t>
            </a:r>
          </a:p>
          <a:p>
            <a:r>
              <a:rPr lang="en-US" sz="1600" b="1">
                <a:solidFill>
                  <a:srgbClr val="FF0000"/>
                </a:solidFill>
              </a:rPr>
              <a:t>Case2:</a:t>
            </a:r>
            <a:r>
              <a:rPr lang="en-US" sz="1600" b="1">
                <a:solidFill>
                  <a:srgbClr val="0066FF"/>
                </a:solidFill>
              </a:rPr>
              <a:t>  Assume S </a:t>
            </a:r>
            <a:r>
              <a:rPr lang="en-US" sz="1600" b="1">
                <a:solidFill>
                  <a:srgbClr val="0066FF"/>
                </a:solidFill>
                <a:sym typeface="Symbol" charset="0"/>
              </a:rPr>
              <a:t> </a:t>
            </a:r>
            <a:r>
              <a:rPr lang="en-US" sz="1600" b="1" err="1">
                <a:solidFill>
                  <a:srgbClr val="3366FF"/>
                </a:solidFill>
              </a:rPr>
              <a:t>Ø</a:t>
            </a:r>
            <a:r>
              <a:rPr lang="en-US" sz="1600" b="1">
                <a:solidFill>
                  <a:srgbClr val="0066FF"/>
                </a:solidFill>
                <a:sym typeface="Symbol" charset="0"/>
              </a:rPr>
              <a:t>. </a:t>
            </a:r>
          </a:p>
          <a:p>
            <a:r>
              <a:rPr lang="en-US" sz="1600" b="1">
                <a:solidFill>
                  <a:srgbClr val="FF0000"/>
                </a:solidFill>
                <a:sym typeface="Symbol" charset="0"/>
              </a:rPr>
              <a:t>(a)</a:t>
            </a:r>
            <a:r>
              <a:rPr lang="en-US" sz="1600" b="1">
                <a:solidFill>
                  <a:srgbClr val="0066FF"/>
                </a:solidFill>
                <a:sym typeface="Symbol" charset="0"/>
              </a:rPr>
              <a:t>  </a:t>
            </a:r>
            <a:r>
              <a:rPr lang="en-US" sz="1600" b="1">
                <a:solidFill>
                  <a:srgbClr val="0066FF"/>
                </a:solidFill>
              </a:rPr>
              <a:t>First we show that </a:t>
            </a:r>
            <a:r>
              <a:rPr lang="en-US" sz="1600" b="1">
                <a:solidFill>
                  <a:srgbClr val="FF0000"/>
                </a:solidFill>
              </a:rPr>
              <a:t>|S| </a:t>
            </a:r>
            <a:r>
              <a:rPr lang="en-US" sz="1600" b="1">
                <a:solidFill>
                  <a:srgbClr val="FF0000"/>
                </a:solidFill>
                <a:sym typeface="Symbol" charset="0"/>
              </a:rPr>
              <a:t> </a:t>
            </a:r>
            <a:r>
              <a:rPr lang="en-US" sz="1600" b="1">
                <a:solidFill>
                  <a:srgbClr val="FF0000"/>
                </a:solidFill>
              </a:rPr>
              <a:t>|</a:t>
            </a:r>
            <a:r>
              <a:rPr lang="en-US" sz="1600" b="1">
                <a:solidFill>
                  <a:srgbClr val="FF0000"/>
                </a:solidFill>
                <a:latin typeface="Lucida Handwriting" charset="0"/>
              </a:rPr>
              <a:t>P</a:t>
            </a:r>
            <a:r>
              <a:rPr lang="en-US" sz="1600" b="1">
                <a:solidFill>
                  <a:srgbClr val="FF0000"/>
                </a:solidFill>
              </a:rPr>
              <a:t>(S)|.</a:t>
            </a:r>
            <a:br>
              <a:rPr lang="en-US" sz="1600" b="1">
                <a:solidFill>
                  <a:srgbClr val="FF0000"/>
                </a:solidFill>
              </a:rPr>
            </a:br>
            <a:r>
              <a:rPr lang="en-US" sz="1600" b="1">
                <a:solidFill>
                  <a:srgbClr val="0066FF"/>
                </a:solidFill>
              </a:rPr>
              <a:t>To show this we must find an injection, f, from S to </a:t>
            </a:r>
            <a:r>
              <a:rPr lang="en-US" sz="1600" b="1">
                <a:solidFill>
                  <a:srgbClr val="0066FF"/>
                </a:solidFill>
                <a:latin typeface="Lucida Handwriting" charset="0"/>
              </a:rPr>
              <a:t>P</a:t>
            </a:r>
            <a:r>
              <a:rPr lang="en-US" sz="1600" b="1">
                <a:solidFill>
                  <a:srgbClr val="0066FF"/>
                </a:solidFill>
              </a:rPr>
              <a:t>(S).  </a:t>
            </a:r>
            <a:br>
              <a:rPr lang="en-US" sz="1600" b="1">
                <a:solidFill>
                  <a:srgbClr val="0066FF"/>
                </a:solidFill>
              </a:rPr>
            </a:br>
            <a:r>
              <a:rPr lang="en-US" sz="1600" b="1">
                <a:solidFill>
                  <a:srgbClr val="0066FF"/>
                </a:solidFill>
              </a:rPr>
              <a:t>Consider f(x) = {x}.  Clearly, f(x) </a:t>
            </a:r>
            <a:r>
              <a:rPr lang="en-US" sz="1600" b="1">
                <a:solidFill>
                  <a:srgbClr val="0066FF"/>
                </a:solidFill>
                <a:sym typeface="Symbol" charset="0"/>
              </a:rPr>
              <a:t> </a:t>
            </a:r>
            <a:r>
              <a:rPr lang="en-US" sz="1600" b="1">
                <a:solidFill>
                  <a:srgbClr val="0066FF"/>
                </a:solidFill>
                <a:latin typeface="Lucida Handwriting" charset="0"/>
              </a:rPr>
              <a:t>P</a:t>
            </a:r>
            <a:r>
              <a:rPr lang="en-US" sz="1600" b="1">
                <a:solidFill>
                  <a:srgbClr val="0066FF"/>
                </a:solidFill>
              </a:rPr>
              <a:t>(S) for all x </a:t>
            </a:r>
            <a:r>
              <a:rPr lang="en-US" sz="1600" b="1">
                <a:solidFill>
                  <a:srgbClr val="0066FF"/>
                </a:solidFill>
                <a:sym typeface="Symbol" charset="0"/>
              </a:rPr>
              <a:t>S. </a:t>
            </a:r>
            <a:br>
              <a:rPr lang="en-US" sz="1600" b="1">
                <a:solidFill>
                  <a:srgbClr val="0066FF"/>
                </a:solidFill>
                <a:sym typeface="Symbol" charset="0"/>
              </a:rPr>
            </a:br>
            <a:r>
              <a:rPr lang="en-US" sz="1600" b="1">
                <a:solidFill>
                  <a:srgbClr val="0066FF"/>
                </a:solidFill>
                <a:sym typeface="Symbol" charset="0"/>
              </a:rPr>
              <a:t>Furthermore,</a:t>
            </a:r>
            <a:r>
              <a:rPr lang="en-US" sz="1600" b="1">
                <a:solidFill>
                  <a:srgbClr val="0066FF"/>
                </a:solidFill>
              </a:rPr>
              <a:t> if x </a:t>
            </a:r>
            <a:r>
              <a:rPr lang="en-US" sz="1600" b="1">
                <a:solidFill>
                  <a:srgbClr val="0066FF"/>
                </a:solidFill>
                <a:sym typeface="Symbol" charset="0"/>
              </a:rPr>
              <a:t> y, then f(x) = {x}  {y} = f(y). </a:t>
            </a:r>
            <a:br>
              <a:rPr lang="en-US" sz="1600" b="1">
                <a:solidFill>
                  <a:srgbClr val="0066FF"/>
                </a:solidFill>
                <a:sym typeface="Symbol" charset="0"/>
              </a:rPr>
            </a:br>
            <a:r>
              <a:rPr lang="en-US" sz="1600" b="1">
                <a:solidFill>
                  <a:srgbClr val="0066FF"/>
                </a:solidFill>
                <a:sym typeface="Symbol" charset="0"/>
              </a:rPr>
              <a:t>Thus f is the desired function and we may conclude that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a:t>
            </a:r>
          </a:p>
          <a:p>
            <a:r>
              <a:rPr lang="en-US" sz="1600" b="1">
                <a:solidFill>
                  <a:srgbClr val="FF0000"/>
                </a:solidFill>
              </a:rPr>
              <a:t>(b)</a:t>
            </a:r>
            <a:r>
              <a:rPr lang="en-US" sz="1600" b="1">
                <a:solidFill>
                  <a:srgbClr val="0066FF"/>
                </a:solidFill>
              </a:rPr>
              <a:t> Next we wish to show |S| </a:t>
            </a:r>
            <a:r>
              <a:rPr lang="en-US" sz="1600" b="1">
                <a:solidFill>
                  <a:srgbClr val="0066FF"/>
                </a:solidFill>
                <a:sym typeface="Symbol" charset="0"/>
              </a:rPr>
              <a:t></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We do this by contradiction.</a:t>
            </a:r>
            <a:br>
              <a:rPr lang="en-US" sz="1600" b="1">
                <a:solidFill>
                  <a:srgbClr val="0066FF"/>
                </a:solidFill>
              </a:rPr>
            </a:br>
            <a:r>
              <a:rPr lang="en-US" sz="1600" b="1">
                <a:solidFill>
                  <a:srgbClr val="0066FF"/>
                </a:solidFill>
              </a:rPr>
              <a:t>Assume |S|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then by definition of equality of cardinal numbers, there is a function, f, that is 1-1 and onto from S to </a:t>
            </a:r>
            <a:r>
              <a:rPr lang="en-US" sz="1600" b="1">
                <a:solidFill>
                  <a:srgbClr val="0066FF"/>
                </a:solidFill>
                <a:latin typeface="Lucida Handwriting" charset="0"/>
              </a:rPr>
              <a:t>P</a:t>
            </a:r>
            <a:r>
              <a:rPr lang="en-US" sz="1600" b="1">
                <a:solidFill>
                  <a:srgbClr val="0066FF"/>
                </a:solidFill>
              </a:rPr>
              <a:t>(S).</a:t>
            </a:r>
            <a:br>
              <a:rPr lang="en-US" sz="1600" b="1">
                <a:solidFill>
                  <a:srgbClr val="0066FF"/>
                </a:solidFill>
              </a:rPr>
            </a:br>
            <a:r>
              <a:rPr lang="en-US" sz="1600" b="1">
                <a:solidFill>
                  <a:srgbClr val="0066FF"/>
                </a:solidFill>
              </a:rPr>
              <a:t>Define Z = { x </a:t>
            </a:r>
            <a:r>
              <a:rPr lang="en-US" sz="1600" b="1">
                <a:solidFill>
                  <a:srgbClr val="0066FF"/>
                </a:solidFill>
                <a:sym typeface="Symbol" charset="0"/>
              </a:rPr>
              <a:t> S | x  f(x) }. Clearly, Z is a subset (possibly empty) of S.</a:t>
            </a:r>
            <a:br>
              <a:rPr lang="en-US" sz="1600" b="1">
                <a:solidFill>
                  <a:srgbClr val="0066FF"/>
                </a:solidFill>
                <a:sym typeface="Symbol" charset="0"/>
              </a:rPr>
            </a:br>
            <a:r>
              <a:rPr lang="en-US" sz="1600" b="1">
                <a:solidFill>
                  <a:srgbClr val="0066FF"/>
                </a:solidFill>
                <a:sym typeface="Symbol" charset="0"/>
              </a:rPr>
              <a:t>Therefore there is a y  S such that f(y) = Z.  This follows from our assumption that f is onto </a:t>
            </a:r>
            <a:r>
              <a:rPr lang="en-US" sz="1600" b="1">
                <a:solidFill>
                  <a:srgbClr val="0066FF"/>
                </a:solidFill>
                <a:latin typeface="Lucida Handwriting" charset="0"/>
              </a:rPr>
              <a:t>P</a:t>
            </a:r>
            <a:r>
              <a:rPr lang="en-US" sz="1600" b="1">
                <a:solidFill>
                  <a:srgbClr val="0066FF"/>
                </a:solidFill>
              </a:rPr>
              <a:t>(S).  Then either y </a:t>
            </a:r>
            <a:r>
              <a:rPr lang="en-US" sz="1600" b="1">
                <a:solidFill>
                  <a:srgbClr val="0066FF"/>
                </a:solidFill>
                <a:sym typeface="Symbol" charset="0"/>
              </a:rPr>
              <a:t> Z or y  Z.</a:t>
            </a:r>
            <a:br>
              <a:rPr lang="en-US" sz="1600" b="1">
                <a:solidFill>
                  <a:srgbClr val="0066FF"/>
                </a:solidFill>
                <a:sym typeface="Symbol" charset="0"/>
              </a:rPr>
            </a:br>
            <a:r>
              <a:rPr lang="en-US" sz="1600" b="1">
                <a:solidFill>
                  <a:srgbClr val="FF0000"/>
                </a:solidFill>
                <a:sym typeface="Symbol" charset="0"/>
              </a:rPr>
              <a:t>(b.1)  Suppose </a:t>
            </a:r>
            <a:r>
              <a:rPr lang="en-US" sz="1600" b="1">
                <a:solidFill>
                  <a:srgbClr val="FF0000"/>
                </a:solidFill>
              </a:rPr>
              <a:t>y </a:t>
            </a:r>
            <a:r>
              <a:rPr lang="en-US" sz="1600" b="1">
                <a:solidFill>
                  <a:srgbClr val="FF0000"/>
                </a:solidFill>
                <a:sym typeface="Symbol" charset="0"/>
              </a:rPr>
              <a:t> Z</a:t>
            </a:r>
            <a:r>
              <a:rPr lang="en-US" sz="1600" b="1">
                <a:solidFill>
                  <a:srgbClr val="0066FF"/>
                </a:solidFill>
                <a:sym typeface="Symbol" charset="0"/>
              </a:rPr>
              <a:t> , then by definition of Z, y  f(y) = Z; a contradiction.</a:t>
            </a:r>
            <a:br>
              <a:rPr lang="en-US" sz="1600" b="1">
                <a:solidFill>
                  <a:srgbClr val="0066FF"/>
                </a:solidFill>
                <a:sym typeface="Symbol" charset="0"/>
              </a:rPr>
            </a:br>
            <a:r>
              <a:rPr lang="en-US" sz="1600" b="1">
                <a:solidFill>
                  <a:srgbClr val="FF0000"/>
                </a:solidFill>
                <a:sym typeface="Symbol" charset="0"/>
              </a:rPr>
              <a:t>(b.2)  Suppose y  Z, </a:t>
            </a:r>
            <a:r>
              <a:rPr lang="en-US" sz="1600" b="1">
                <a:solidFill>
                  <a:srgbClr val="0066FF"/>
                </a:solidFill>
                <a:sym typeface="Symbol" charset="0"/>
              </a:rPr>
              <a:t>then by definition of Z, y  f(y) = Z; a contradiction.</a:t>
            </a:r>
            <a:br>
              <a:rPr lang="en-US" sz="1600" b="1">
                <a:solidFill>
                  <a:srgbClr val="0066FF"/>
                </a:solidFill>
                <a:sym typeface="Symbol" charset="0"/>
              </a:rPr>
            </a:br>
            <a:r>
              <a:rPr lang="en-US" sz="1600" b="1">
                <a:solidFill>
                  <a:srgbClr val="0066FF"/>
                </a:solidFill>
                <a:sym typeface="Symbol" charset="0"/>
              </a:rPr>
              <a:t>Since the existence of f led to this logical absurdity, we must conclude that f cannot exist and thus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is false. This establishes (b).</a:t>
            </a:r>
          </a:p>
          <a:p>
            <a:r>
              <a:rPr lang="en-US" sz="1600" b="1">
                <a:solidFill>
                  <a:srgbClr val="0066FF"/>
                </a:solidFill>
              </a:rPr>
              <a:t>             </a:t>
            </a:r>
            <a:r>
              <a:rPr lang="en-US" sz="1600" b="1">
                <a:solidFill>
                  <a:srgbClr val="FF0000"/>
                </a:solidFill>
              </a:rPr>
              <a:t>(a) and (b) together imply</a:t>
            </a:r>
            <a:r>
              <a:rPr lang="en-US" sz="1600" b="1">
                <a:solidFill>
                  <a:srgbClr val="0066FF"/>
                </a:solidFill>
              </a:rPr>
              <a:t> </a:t>
            </a:r>
            <a:r>
              <a:rPr lang="en-US" sz="1600" b="1"/>
              <a:t>|S| &lt; |</a:t>
            </a:r>
            <a:r>
              <a:rPr lang="en-US" sz="1600" b="1">
                <a:latin typeface="Lucida Handwriting" charset="0"/>
              </a:rPr>
              <a:t>P</a:t>
            </a:r>
            <a:r>
              <a:rPr lang="en-US" sz="1600" b="1"/>
              <a:t>(S)|.</a:t>
            </a:r>
          </a:p>
          <a:p>
            <a:endParaRPr lang="en-US" sz="1600" b="1"/>
          </a:p>
        </p:txBody>
      </p:sp>
    </p:spTree>
    <p:extLst>
      <p:ext uri="{BB962C8B-B14F-4D97-AF65-F5344CB8AC3E}">
        <p14:creationId xmlns:p14="http://schemas.microsoft.com/office/powerpoint/2010/main" val="9412045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Corollaries</a:t>
            </a:r>
          </a:p>
        </p:txBody>
      </p:sp>
      <p:sp>
        <p:nvSpPr>
          <p:cNvPr id="44035" name="Rectangle 3"/>
          <p:cNvSpPr>
            <a:spLocks noGrp="1" noChangeArrowheads="1"/>
          </p:cNvSpPr>
          <p:nvPr>
            <p:ph idx="1"/>
          </p:nvPr>
        </p:nvSpPr>
        <p:spPr>
          <a:xfrm>
            <a:off x="457200" y="1600200"/>
            <a:ext cx="7848600" cy="4572000"/>
          </a:xfrm>
        </p:spPr>
        <p:txBody>
          <a:bodyPr/>
          <a:lstStyle/>
          <a:p>
            <a:pPr marL="533400" indent="-533400" eaLnBrk="1" hangingPunct="1">
              <a:lnSpc>
                <a:spcPct val="90000"/>
              </a:lnSpc>
            </a:pPr>
            <a:r>
              <a:rPr lang="en-US" sz="2400" dirty="0">
                <a:latin typeface="Arial" charset="0"/>
                <a:ea typeface="MS PGothic" charset="0"/>
              </a:rPr>
              <a:t>If </a:t>
            </a:r>
            <a:r>
              <a:rPr lang="en-US" sz="2400" b="1" dirty="0">
                <a:latin typeface="Arial" charset="0"/>
                <a:ea typeface="MS PGothic" charset="0"/>
              </a:rPr>
              <a:t>|S| =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a:t>
            </a:r>
            <a:r>
              <a:rPr lang="en-US" sz="2400" dirty="0">
                <a:latin typeface="Arial" charset="0"/>
                <a:ea typeface="MS PGothic" charset="0"/>
              </a:rPr>
              <a:t>, then </a:t>
            </a:r>
            <a:r>
              <a:rPr lang="en-US" sz="2400" b="1" dirty="0">
                <a:latin typeface="Arial" charset="0"/>
                <a:ea typeface="MS PGothic" charset="0"/>
              </a:rPr>
              <a:t>|</a:t>
            </a:r>
            <a:r>
              <a:rPr lang="en-US" sz="2400" b="1" dirty="0">
                <a:latin typeface="Lucida Handwriting" charset="0"/>
                <a:ea typeface="MS PGothic" charset="0"/>
              </a:rPr>
              <a:t>P</a:t>
            </a:r>
            <a:r>
              <a:rPr lang="en-US" sz="2400" b="1" dirty="0">
                <a:latin typeface="Arial" charset="0"/>
                <a:ea typeface="MS PGothic" charset="0"/>
              </a:rPr>
              <a:t>(S)| &gt;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 =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1800" b="1" baseline="-25000" dirty="0">
                <a:latin typeface="Arial" charset="0"/>
                <a:ea typeface="MS PGothic" charset="0"/>
              </a:rPr>
              <a:t> </a:t>
            </a:r>
            <a:r>
              <a:rPr lang="en-US" sz="2400" dirty="0">
                <a:latin typeface="Arial" charset="0"/>
                <a:ea typeface="MS PGothic" charset="0"/>
              </a:rPr>
              <a:t>.</a:t>
            </a:r>
          </a:p>
          <a:p>
            <a:pPr marL="533400" indent="-533400" eaLnBrk="1" hangingPunct="1">
              <a:lnSpc>
                <a:spcPct val="90000"/>
              </a:lnSpc>
            </a:pPr>
            <a:endParaRPr lang="en-US" sz="2400" dirty="0">
              <a:latin typeface="Arial" charset="0"/>
              <a:ea typeface="MS PGothic" charset="0"/>
            </a:endParaRPr>
          </a:p>
          <a:p>
            <a:pPr marL="533400" indent="-533400" eaLnBrk="1" hangingPunct="1">
              <a:lnSpc>
                <a:spcPct val="90000"/>
              </a:lnSpc>
            </a:pPr>
            <a:r>
              <a:rPr lang="en-US" sz="2400" dirty="0">
                <a:latin typeface="Arial" charset="0"/>
                <a:ea typeface="MS PGothic" charset="0"/>
              </a:rPr>
              <a:t>There are sets whose cardinalities are greater than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2400" dirty="0">
                <a:latin typeface="Arial" charset="0"/>
                <a:ea typeface="MS PGothic" charset="0"/>
              </a:rPr>
              <a:t>. These sets are </a:t>
            </a:r>
            <a:r>
              <a:rPr lang="en-US" sz="2400" dirty="0" err="1">
                <a:latin typeface="Arial" charset="0"/>
                <a:ea typeface="MS PGothic" charset="0"/>
              </a:rPr>
              <a:t>uncountably</a:t>
            </a:r>
            <a:r>
              <a:rPr lang="en-US" sz="2400" dirty="0">
                <a:latin typeface="Arial" charset="0"/>
                <a:ea typeface="MS PGothic" charset="0"/>
              </a:rPr>
              <a:t> infinite, whereas those that correspond to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a:t>
            </a:r>
            <a:r>
              <a:rPr lang="en-US" sz="2400" dirty="0">
                <a:latin typeface="Arial" charset="0"/>
                <a:ea typeface="MS PGothic" charset="0"/>
              </a:rPr>
              <a:t> are countably infinite. </a:t>
            </a:r>
          </a:p>
          <a:p>
            <a:pPr marL="533400" indent="-533400" eaLnBrk="1" hangingPunct="1">
              <a:lnSpc>
                <a:spcPct val="90000"/>
              </a:lnSpc>
            </a:pPr>
            <a:r>
              <a:rPr lang="en-US" sz="2400" dirty="0">
                <a:latin typeface="Arial" charset="0"/>
                <a:ea typeface="MS PGothic" charset="0"/>
              </a:rPr>
              <a:t>Note that a set can be countable and yet there is no effective way to describe its correspondence with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 </a:t>
            </a:r>
            <a:r>
              <a:rPr lang="en-US" sz="2400" dirty="0">
                <a:latin typeface="Arial" charset="0"/>
                <a:ea typeface="MS PGothic" charset="0"/>
              </a:rPr>
              <a:t>. Look back and you will see that the definition just says that an injective function exists, not that this function is actually computable.</a:t>
            </a:r>
          </a:p>
        </p:txBody>
      </p:sp>
      <p:sp>
        <p:nvSpPr>
          <p:cNvPr id="440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73FB1B-2E3B-624D-9FAE-069778EB660A}" type="datetime1">
              <a:rPr lang="en-US" smtClean="0"/>
              <a:t>4/17/17</a:t>
            </a:fld>
            <a:endParaRPr lang="en-US"/>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CFD916-530A-5947-B7DA-06A3F2481B46}" type="slidenum">
              <a:rPr lang="en-US"/>
              <a:pPr/>
              <a:t>301</a:t>
            </a:fld>
            <a:endParaRPr lang="en-US"/>
          </a:p>
        </p:txBody>
      </p:sp>
    </p:spTree>
    <p:extLst>
      <p:ext uri="{BB962C8B-B14F-4D97-AF65-F5344CB8AC3E}">
        <p14:creationId xmlns:p14="http://schemas.microsoft.com/office/powerpoint/2010/main" val="174384148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Arial" charset="0"/>
                <a:ea typeface="MS PGothic" charset="0"/>
              </a:rPr>
              <a:t>Cardinalities of </a:t>
            </a:r>
            <a:r>
              <a:rPr lang="en-US" altLang="ja-JP" i="1" dirty="0">
                <a:latin typeface="Cambria Math" panose="02040503050406030204" pitchFamily="18" charset="0"/>
                <a:ea typeface="Cambria Math" panose="02040503050406030204" pitchFamily="18" charset="0"/>
                <a:sym typeface="Symbol" panose="05050102010706020507" pitchFamily="18" charset="2"/>
              </a:rPr>
              <a:t>Z</a:t>
            </a:r>
            <a:r>
              <a:rPr lang="en-US" dirty="0">
                <a:latin typeface="Arial" charset="0"/>
                <a:ea typeface="MS PGothic" charset="0"/>
              </a:rPr>
              <a:t> and </a:t>
            </a:r>
            <a:r>
              <a:rPr lang="en-US" altLang="ja-JP" i="1" dirty="0">
                <a:latin typeface="Cambria Math" panose="02040503050406030204" pitchFamily="18" charset="0"/>
                <a:ea typeface="Cambria Math" panose="02040503050406030204" pitchFamily="18" charset="0"/>
                <a:sym typeface="Symbol" panose="05050102010706020507" pitchFamily="18" charset="2"/>
              </a:rPr>
              <a:t>Q </a:t>
            </a:r>
            <a:endParaRPr lang="en-US" i="1" dirty="0">
              <a:latin typeface="Arial" charset="0"/>
              <a:ea typeface="MS PGothic" charset="0"/>
            </a:endParaRPr>
          </a:p>
        </p:txBody>
      </p:sp>
      <p:sp>
        <p:nvSpPr>
          <p:cNvPr id="45059" name="Rectangle 3"/>
          <p:cNvSpPr>
            <a:spLocks noGrp="1" noChangeArrowheads="1"/>
          </p:cNvSpPr>
          <p:nvPr>
            <p:ph idx="1"/>
          </p:nvPr>
        </p:nvSpPr>
        <p:spPr>
          <a:xfrm>
            <a:off x="457200" y="1600200"/>
            <a:ext cx="7848600" cy="4572000"/>
          </a:xfrm>
        </p:spPr>
        <p:txBody>
          <a:bodyPr/>
          <a:lstStyle/>
          <a:p>
            <a:pPr marL="533400" indent="-533400" eaLnBrk="1" hangingPunct="1">
              <a:buFontTx/>
              <a:buAutoNum type="arabicPeriod"/>
            </a:pPr>
            <a:r>
              <a:rPr lang="en-US" sz="2000" dirty="0">
                <a:latin typeface="Arial" charset="0"/>
                <a:ea typeface="MS PGothic" charset="0"/>
              </a:rPr>
              <a:t>We show that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a:t>
            </a:r>
            <a:br>
              <a:rPr lang="en-US" sz="2000" dirty="0">
                <a:latin typeface="Arial" charset="0"/>
                <a:ea typeface="MS PGothic" charset="0"/>
              </a:rPr>
            </a:b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g: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dirty="0">
                <a:latin typeface="Arial" charset="0"/>
                <a:ea typeface="MS PGothic" charset="0"/>
              </a:rPr>
              <a:t>as follows: </a:t>
            </a:r>
            <a:r>
              <a:rPr lang="en-US" sz="2000" b="1" dirty="0">
                <a:latin typeface="Arial" charset="0"/>
                <a:ea typeface="MS PGothic" charset="0"/>
              </a:rPr>
              <a:t>g(</a:t>
            </a:r>
            <a:r>
              <a:rPr lang="en-US" sz="2000" b="1" dirty="0" err="1">
                <a:latin typeface="Arial" charset="0"/>
                <a:ea typeface="MS PGothic" charset="0"/>
              </a:rPr>
              <a:t>i</a:t>
            </a:r>
            <a:r>
              <a:rPr lang="en-US" sz="2000" b="1" dirty="0">
                <a:latin typeface="Arial" charset="0"/>
                <a:ea typeface="MS PGothic" charset="0"/>
              </a:rPr>
              <a:t>) = </a:t>
            </a:r>
            <a:r>
              <a:rPr lang="en-US" sz="2000" b="1" dirty="0" err="1">
                <a:latin typeface="Arial" charset="0"/>
                <a:ea typeface="MS PGothic" charset="0"/>
              </a:rPr>
              <a:t>i</a:t>
            </a:r>
            <a:r>
              <a:rPr lang="en-US" sz="2000" b="1" dirty="0">
                <a:latin typeface="Arial" charset="0"/>
                <a:ea typeface="MS PGothic" charset="0"/>
              </a:rPr>
              <a:t> </a:t>
            </a:r>
            <a:br>
              <a:rPr lang="en-US" sz="2000" b="1" dirty="0">
                <a:latin typeface="Arial" charset="0"/>
                <a:ea typeface="MS PGothic" charset="0"/>
              </a:rPr>
            </a:br>
            <a:r>
              <a:rPr lang="en-US" sz="2000" b="1" dirty="0">
                <a:latin typeface="Arial" charset="0"/>
                <a:ea typeface="MS PGothic" charset="0"/>
              </a:rPr>
              <a:t>|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f: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N</a:t>
            </a:r>
            <a:r>
              <a:rPr lang="en-US" sz="2000" b="1" dirty="0">
                <a:latin typeface="Forte" charset="0"/>
                <a:ea typeface="MS PGothic" charset="0"/>
              </a:rPr>
              <a:t> </a:t>
            </a:r>
            <a:r>
              <a:rPr lang="en-US" sz="2000" dirty="0">
                <a:latin typeface="Arial" charset="0"/>
                <a:ea typeface="MS PGothic" charset="0"/>
              </a:rPr>
              <a:t>as follows: </a:t>
            </a: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r>
              <a:rPr lang="en-US" sz="2000" dirty="0">
                <a:latin typeface="Arial" charset="0"/>
                <a:ea typeface="MS PGothic" charset="0"/>
              </a:rPr>
              <a:t>To show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sz="2000" b="1" i="1" dirty="0">
                <a:latin typeface="Cambria Math" panose="02040503050406030204" pitchFamily="18" charset="0"/>
                <a:ea typeface="Cambria Math" panose="02040503050406030204" pitchFamily="18" charset="0"/>
              </a:rPr>
              <a:t>Q</a:t>
            </a:r>
            <a:r>
              <a:rPr lang="en-US" sz="2000" b="1" dirty="0">
                <a:latin typeface="Forte" charset="0"/>
                <a:ea typeface="MS PGothic" charset="0"/>
              </a:rPr>
              <a:t> </a:t>
            </a:r>
            <a:r>
              <a:rPr lang="en-US" sz="2000" b="1" dirty="0">
                <a:latin typeface="Arial" charset="0"/>
                <a:ea typeface="MS PGothic" charset="0"/>
              </a:rPr>
              <a:t>| </a:t>
            </a:r>
            <a:r>
              <a:rPr lang="en-US" sz="2000" dirty="0">
                <a:latin typeface="Arial" charset="0"/>
                <a:ea typeface="MS PGothic" charset="0"/>
              </a:rPr>
              <a:t>we develop the proof in two steps:</a:t>
            </a:r>
            <a:br>
              <a:rPr lang="en-US" sz="2000" dirty="0">
                <a:latin typeface="Arial" charset="0"/>
                <a:ea typeface="MS PGothic" charset="0"/>
              </a:rPr>
            </a:br>
            <a:r>
              <a:rPr lang="en-US" sz="2000" dirty="0">
                <a:latin typeface="Arial" charset="0"/>
                <a:ea typeface="MS PGothic" charset="0"/>
              </a:rPr>
              <a:t>(a) Lemma – prove that </a:t>
            </a:r>
            <a:r>
              <a:rPr lang="en-US" sz="2000" b="1" dirty="0">
                <a:latin typeface="Arial" charset="0"/>
                <a:ea typeface="MS PGothic" charset="0"/>
              </a:rPr>
              <a:t>|A| </a:t>
            </a:r>
            <a:r>
              <a:rPr lang="en-US" sz="2000" b="1" dirty="0">
                <a:latin typeface="Arial" charset="0"/>
                <a:ea typeface="MS PGothic" charset="0"/>
                <a:sym typeface="Symbol" charset="0"/>
              </a:rPr>
              <a:t></a:t>
            </a:r>
            <a:r>
              <a:rPr lang="en-US" sz="2000" b="1" dirty="0">
                <a:latin typeface="Arial" charset="0"/>
                <a:ea typeface="MS PGothic" charset="0"/>
              </a:rPr>
              <a:t> |S| </a:t>
            </a:r>
            <a:r>
              <a:rPr lang="en-US" sz="2000" dirty="0">
                <a:latin typeface="Arial" charset="0"/>
                <a:ea typeface="MS PGothic" charset="0"/>
              </a:rPr>
              <a:t>for every subset </a:t>
            </a:r>
            <a:r>
              <a:rPr lang="en-US" sz="2000" b="1" dirty="0">
                <a:latin typeface="Arial" charset="0"/>
                <a:ea typeface="MS PGothic" charset="0"/>
              </a:rPr>
              <a:t>A</a:t>
            </a:r>
            <a:r>
              <a:rPr lang="en-US" sz="2000" dirty="0">
                <a:latin typeface="Arial" charset="0"/>
                <a:ea typeface="MS PGothic" charset="0"/>
              </a:rPr>
              <a:t> of </a:t>
            </a:r>
            <a:r>
              <a:rPr lang="en-US" sz="2000" b="1" dirty="0">
                <a:latin typeface="Arial" charset="0"/>
                <a:ea typeface="MS PGothic" charset="0"/>
              </a:rPr>
              <a:t>S</a:t>
            </a:r>
            <a:r>
              <a:rPr lang="en-US" sz="2000" dirty="0">
                <a:latin typeface="Arial" charset="0"/>
                <a:ea typeface="MS PGothic" charset="0"/>
              </a:rPr>
              <a:t>.</a:t>
            </a:r>
            <a:br>
              <a:rPr lang="en-US" sz="2000" dirty="0">
                <a:latin typeface="Arial" charset="0"/>
                <a:ea typeface="MS PGothic" charset="0"/>
              </a:rPr>
            </a:br>
            <a:r>
              <a:rPr lang="en-US" sz="2000" dirty="0">
                <a:latin typeface="Arial" charset="0"/>
                <a:ea typeface="MS PGothic" charset="0"/>
              </a:rPr>
              <a:t>		Note: This is what we did for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Forte" charset="0"/>
                <a:ea typeface="MS PGothic" charset="0"/>
              </a:rPr>
              <a:t>|</a:t>
            </a:r>
            <a:r>
              <a:rPr lang="en-US" sz="2000" b="1" dirty="0">
                <a:latin typeface="Arial" charset="0"/>
                <a:ea typeface="MS PGothic" charset="0"/>
              </a:rPr>
              <a:t> </a:t>
            </a:r>
            <a:br>
              <a:rPr lang="en-US" sz="2000" b="1" dirty="0">
                <a:latin typeface="Arial" charset="0"/>
                <a:ea typeface="MS PGothic" charset="0"/>
              </a:rPr>
            </a:br>
            <a:r>
              <a:rPr lang="en-US" sz="2000" dirty="0">
                <a:latin typeface="Arial" charset="0"/>
                <a:ea typeface="MS PGothic" charset="0"/>
              </a:rPr>
              <a:t> (b) Prove that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i="1" dirty="0">
                <a:latin typeface="Arial" charset="0"/>
                <a:ea typeface="MS PGothic" charset="0"/>
              </a:rPr>
              <a:t>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Arial" charset="0"/>
                <a:ea typeface="MS PGothic" charset="0"/>
              </a:rPr>
              <a:t>|</a:t>
            </a:r>
            <a:r>
              <a:rPr lang="en-US" sz="2000" dirty="0">
                <a:latin typeface="Arial" charset="0"/>
                <a:ea typeface="MS PGothic" charset="0"/>
              </a:rPr>
              <a:t>.</a:t>
            </a:r>
            <a:r>
              <a:rPr lang="en-US" sz="2800" dirty="0">
                <a:latin typeface="Arial" charset="0"/>
                <a:ea typeface="MS PGothic" charset="0"/>
              </a:rPr>
              <a:t> </a:t>
            </a:r>
          </a:p>
        </p:txBody>
      </p:sp>
      <p:sp>
        <p:nvSpPr>
          <p:cNvPr id="450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B48F74-E6F8-D447-AF97-4D8BC226F797}" type="datetime1">
              <a:rPr lang="en-US" smtClean="0"/>
              <a:t>4/17/17</a:t>
            </a:fld>
            <a:endParaRPr lang="en-US"/>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739371-C21E-A040-ADB7-540EB6BA88B5}" type="slidenum">
              <a:rPr lang="en-US"/>
              <a:pPr/>
              <a:t>302</a:t>
            </a:fld>
            <a:endParaRPr lang="en-US"/>
          </a:p>
        </p:txBody>
      </p:sp>
      <p:graphicFrame>
        <p:nvGraphicFramePr>
          <p:cNvPr id="1006596" name="Group 4"/>
          <p:cNvGraphicFramePr>
            <a:graphicFrameLocks noGrp="1"/>
          </p:cNvGraphicFramePr>
          <p:nvPr>
            <p:extLst/>
          </p:nvPr>
        </p:nvGraphicFramePr>
        <p:xfrm>
          <a:off x="3200400" y="2943225"/>
          <a:ext cx="4495800" cy="792168"/>
        </p:xfrm>
        <a:graphic>
          <a:graphicData uri="http://schemas.openxmlformats.org/drawingml/2006/table">
            <a:tbl>
              <a:tblPr/>
              <a:tblGrid>
                <a:gridCol w="1090613">
                  <a:extLst>
                    <a:ext uri="{9D8B030D-6E8A-4147-A177-3AD203B41FA5}">
                      <a16:colId xmlns="" xmlns:a16="http://schemas.microsoft.com/office/drawing/2014/main" val="20000"/>
                    </a:ext>
                  </a:extLst>
                </a:gridCol>
                <a:gridCol w="679450">
                  <a:extLst>
                    <a:ext uri="{9D8B030D-6E8A-4147-A177-3AD203B41FA5}">
                      <a16:colId xmlns="" xmlns:a16="http://schemas.microsoft.com/office/drawing/2014/main" val="20001"/>
                    </a:ext>
                  </a:extLst>
                </a:gridCol>
                <a:gridCol w="682625">
                  <a:extLst>
                    <a:ext uri="{9D8B030D-6E8A-4147-A177-3AD203B41FA5}">
                      <a16:colId xmlns="" xmlns:a16="http://schemas.microsoft.com/office/drawing/2014/main" val="20002"/>
                    </a:ext>
                  </a:extLst>
                </a:gridCol>
                <a:gridCol w="681037">
                  <a:extLst>
                    <a:ext uri="{9D8B030D-6E8A-4147-A177-3AD203B41FA5}">
                      <a16:colId xmlns="" xmlns:a16="http://schemas.microsoft.com/office/drawing/2014/main" val="20003"/>
                    </a:ext>
                  </a:extLst>
                </a:gridCol>
                <a:gridCol w="682625">
                  <a:extLst>
                    <a:ext uri="{9D8B030D-6E8A-4147-A177-3AD203B41FA5}">
                      <a16:colId xmlns="" xmlns:a16="http://schemas.microsoft.com/office/drawing/2014/main" val="20004"/>
                    </a:ext>
                  </a:extLst>
                </a:gridCol>
                <a:gridCol w="679450">
                  <a:extLst>
                    <a:ext uri="{9D8B030D-6E8A-4147-A177-3AD203B41FA5}">
                      <a16:colId xmlns="" xmlns:a16="http://schemas.microsoft.com/office/drawing/2014/main" val="20005"/>
                    </a:ext>
                  </a:extLst>
                </a:gridCol>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f(x)=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3</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4</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5086" name="Object 2"/>
          <p:cNvGraphicFramePr>
            <a:graphicFrameLocks noChangeAspect="1"/>
          </p:cNvGraphicFramePr>
          <p:nvPr/>
        </p:nvGraphicFramePr>
        <p:xfrm>
          <a:off x="914400" y="2838450"/>
          <a:ext cx="2057400" cy="1047750"/>
        </p:xfrm>
        <a:graphic>
          <a:graphicData uri="http://schemas.openxmlformats.org/presentationml/2006/ole">
            <mc:AlternateContent xmlns:mc="http://schemas.openxmlformats.org/markup-compatibility/2006">
              <mc:Choice xmlns:v="urn:schemas-microsoft-com:vml" Requires="v">
                <p:oleObj spid="_x0000_s162301" name="Equation" r:id="rId4" imgW="1397000" imgH="711200" progId="Equation.3">
                  <p:embed/>
                </p:oleObj>
              </mc:Choice>
              <mc:Fallback>
                <p:oleObj name="Equation" r:id="rId4" imgW="13970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8450"/>
                        <a:ext cx="2057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773176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latin typeface="Arial" charset="0"/>
                <a:ea typeface="MS PGothic" charset="0"/>
              </a:rPr>
              <a:t>|Subset| </a:t>
            </a:r>
            <a:r>
              <a:rPr lang="en-US" sz="4000">
                <a:latin typeface="Arial" charset="0"/>
                <a:ea typeface="MS PGothic" charset="0"/>
                <a:sym typeface="Symbol" charset="0"/>
              </a:rPr>
              <a:t> </a:t>
            </a:r>
            <a:r>
              <a:rPr lang="en-US" sz="4000">
                <a:latin typeface="Arial" charset="0"/>
                <a:ea typeface="MS PGothic" charset="0"/>
              </a:rPr>
              <a:t>|Parent Set|</a:t>
            </a:r>
            <a:endParaRPr lang="en-US" sz="4000" i="1">
              <a:latin typeface="Arial" charset="0"/>
              <a:ea typeface="MS PGothic" charset="0"/>
            </a:endParaRPr>
          </a:p>
        </p:txBody>
      </p:sp>
      <p:sp>
        <p:nvSpPr>
          <p:cNvPr id="46083" name="Rectangle 3"/>
          <p:cNvSpPr>
            <a:spLocks noGrp="1" noChangeArrowheads="1"/>
          </p:cNvSpPr>
          <p:nvPr>
            <p:ph type="body" sz="half" idx="1"/>
          </p:nvPr>
        </p:nvSpPr>
        <p:spPr>
          <a:xfrm>
            <a:off x="457200" y="1600200"/>
            <a:ext cx="8305800" cy="4343400"/>
          </a:xfrm>
        </p:spPr>
        <p:txBody>
          <a:bodyPr/>
          <a:lstStyle/>
          <a:p>
            <a:pPr eaLnBrk="1" hangingPunct="1">
              <a:spcBef>
                <a:spcPct val="0"/>
              </a:spcBef>
              <a:buFontTx/>
              <a:buNone/>
            </a:pPr>
            <a:r>
              <a:rPr lang="en-US" sz="2400" b="1">
                <a:latin typeface="Arial" charset="0"/>
                <a:ea typeface="MS PGothic" charset="0"/>
              </a:rPr>
              <a:t>Lemma A</a:t>
            </a:r>
            <a:r>
              <a:rPr lang="en-US" sz="2400">
                <a:latin typeface="Arial" charset="0"/>
                <a:ea typeface="MS PGothic" charset="0"/>
              </a:rPr>
              <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a:t>
            </a:r>
            <a:r>
              <a:rPr lang="en-US" sz="2400">
                <a:latin typeface="Arial" charset="0"/>
                <a:ea typeface="MS PGothic" charset="0"/>
              </a:rPr>
              <a:t>, for every subset </a:t>
            </a:r>
            <a:r>
              <a:rPr lang="en-US" sz="2400" b="1">
                <a:latin typeface="Arial" charset="0"/>
                <a:ea typeface="MS PGothic" charset="0"/>
              </a:rPr>
              <a:t>A</a:t>
            </a:r>
            <a:r>
              <a:rPr lang="en-US" sz="2400">
                <a:latin typeface="Arial" charset="0"/>
                <a:ea typeface="MS PGothic" charset="0"/>
              </a:rPr>
              <a:t> of </a:t>
            </a:r>
            <a:r>
              <a:rPr lang="en-US" sz="2400" b="1">
                <a:latin typeface="Arial" charset="0"/>
                <a:ea typeface="MS PGothic" charset="0"/>
              </a:rPr>
              <a:t>S</a:t>
            </a:r>
            <a:r>
              <a:rPr lang="en-US" sz="2400">
                <a:latin typeface="Arial" charset="0"/>
                <a:ea typeface="MS PGothic" charset="0"/>
              </a:rPr>
              <a:t>.</a:t>
            </a:r>
            <a:br>
              <a:rPr lang="en-US" sz="2400">
                <a:latin typeface="Arial" charset="0"/>
                <a:ea typeface="MS PGothic" charset="0"/>
              </a:rPr>
            </a:br>
            <a:endParaRPr lang="en-US" sz="2400">
              <a:latin typeface="Arial" charset="0"/>
              <a:ea typeface="MS PGothic" charset="0"/>
            </a:endParaRPr>
          </a:p>
          <a:p>
            <a:pPr eaLnBrk="1" hangingPunct="1">
              <a:spcBef>
                <a:spcPct val="0"/>
              </a:spcBef>
              <a:buFontTx/>
              <a:buNone/>
            </a:pPr>
            <a:r>
              <a:rPr lang="en-US" sz="2400" b="1">
                <a:latin typeface="Arial" charset="0"/>
                <a:ea typeface="MS PGothic" charset="0"/>
              </a:rPr>
              <a:t>Proof</a:t>
            </a:r>
            <a:r>
              <a:rPr lang="en-US" sz="2400">
                <a:latin typeface="Arial" charset="0"/>
                <a:ea typeface="MS PGothic" charset="0"/>
              </a:rPr>
              <a:t>.  Let </a:t>
            </a:r>
            <a:r>
              <a:rPr lang="en-US" sz="2400" b="1">
                <a:latin typeface="Arial" charset="0"/>
                <a:ea typeface="MS PGothic" charset="0"/>
              </a:rPr>
              <a:t>A</a:t>
            </a:r>
            <a:r>
              <a:rPr lang="en-US" sz="2400">
                <a:latin typeface="Arial" charset="0"/>
                <a:ea typeface="MS PGothic" charset="0"/>
              </a:rPr>
              <a:t> be a subset of </a:t>
            </a:r>
            <a:r>
              <a:rPr lang="en-US" sz="2400" b="1">
                <a:latin typeface="Arial" charset="0"/>
                <a:ea typeface="MS PGothic" charset="0"/>
              </a:rPr>
              <a:t>S</a:t>
            </a:r>
            <a:r>
              <a:rPr lang="en-US" sz="2400">
                <a:latin typeface="Arial" charset="0"/>
                <a:ea typeface="MS PGothic" charset="0"/>
              </a:rPr>
              <a:t>.  To establish that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 </a:t>
            </a:r>
            <a:r>
              <a:rPr lang="en-US" sz="2400">
                <a:latin typeface="Arial" charset="0"/>
                <a:ea typeface="MS PGothic" charset="0"/>
              </a:rPr>
              <a:t>we need to find a 1-1 function from </a:t>
            </a:r>
            <a:r>
              <a:rPr lang="en-US" sz="2400" b="1">
                <a:latin typeface="Arial" charset="0"/>
                <a:ea typeface="MS PGothic" charset="0"/>
              </a:rPr>
              <a:t>A</a:t>
            </a:r>
            <a:r>
              <a:rPr lang="en-US" sz="2400">
                <a:latin typeface="Arial" charset="0"/>
                <a:ea typeface="MS PGothic" charset="0"/>
              </a:rPr>
              <a:t> into </a:t>
            </a:r>
            <a:r>
              <a:rPr lang="en-US" sz="2400" b="1">
                <a:latin typeface="Arial" charset="0"/>
                <a:ea typeface="MS PGothic" charset="0"/>
              </a:rPr>
              <a:t>S</a:t>
            </a:r>
            <a:r>
              <a:rPr lang="en-US" sz="2400">
                <a:latin typeface="Arial" charset="0"/>
                <a:ea typeface="MS PGothic" charset="0"/>
              </a:rPr>
              <a:t>.  The identity function, </a:t>
            </a:r>
            <a:r>
              <a:rPr lang="en-US" sz="2400" b="1">
                <a:latin typeface="Arial" charset="0"/>
                <a:ea typeface="MS PGothic" charset="0"/>
              </a:rPr>
              <a:t>f(x) = x</a:t>
            </a:r>
            <a:r>
              <a:rPr lang="en-US" sz="2400">
                <a:latin typeface="Arial" charset="0"/>
                <a:ea typeface="MS PGothic" charset="0"/>
              </a:rPr>
              <a:t>, is the desired function; clearly, if </a:t>
            </a:r>
            <a:r>
              <a:rPr lang="en-US" sz="2400" b="1">
                <a:latin typeface="Arial" charset="0"/>
                <a:ea typeface="MS PGothic" charset="0"/>
              </a:rPr>
              <a:t>x </a:t>
            </a:r>
            <a:r>
              <a:rPr lang="en-US" sz="2400" b="1">
                <a:latin typeface="Arial" charset="0"/>
                <a:ea typeface="MS PGothic" charset="0"/>
                <a:sym typeface="Symbol" charset="0"/>
              </a:rPr>
              <a:t> y</a:t>
            </a:r>
            <a:r>
              <a:rPr lang="en-US" sz="2400">
                <a:latin typeface="Arial" charset="0"/>
                <a:ea typeface="MS PGothic" charset="0"/>
                <a:sym typeface="Symbol" charset="0"/>
              </a:rPr>
              <a:t>, then </a:t>
            </a:r>
            <a:r>
              <a:rPr lang="en-US" sz="2400" b="1">
                <a:latin typeface="Arial" charset="0"/>
                <a:ea typeface="MS PGothic" charset="0"/>
                <a:sym typeface="Symbol" charset="0"/>
              </a:rPr>
              <a:t>f(x) = x  y = f(y)</a:t>
            </a:r>
            <a:r>
              <a:rPr lang="en-US" sz="2400">
                <a:latin typeface="Arial" charset="0"/>
                <a:ea typeface="MS PGothic" charset="0"/>
                <a:sym typeface="Symbol" charset="0"/>
              </a:rPr>
              <a:t>.  Since, </a:t>
            </a:r>
            <a:r>
              <a:rPr lang="en-US" sz="2400" b="1">
                <a:latin typeface="Arial" charset="0"/>
                <a:ea typeface="MS PGothic" charset="0"/>
                <a:sym typeface="Symbol" charset="0"/>
              </a:rPr>
              <a:t>f(x)  S</a:t>
            </a:r>
            <a:r>
              <a:rPr lang="en-US" sz="2400">
                <a:latin typeface="Arial" charset="0"/>
                <a:ea typeface="MS PGothic" charset="0"/>
                <a:sym typeface="Symbol" charset="0"/>
              </a:rPr>
              <a:t>, for every </a:t>
            </a:r>
            <a:r>
              <a:rPr lang="en-US" sz="2400" b="1">
                <a:latin typeface="Arial" charset="0"/>
                <a:ea typeface="MS PGothic" charset="0"/>
                <a:sym typeface="Symbol" charset="0"/>
              </a:rPr>
              <a:t>x</a:t>
            </a:r>
            <a:r>
              <a:rPr lang="en-US" sz="2400">
                <a:latin typeface="Arial" charset="0"/>
                <a:ea typeface="MS PGothic" charset="0"/>
                <a:sym typeface="Symbol" charset="0"/>
              </a:rPr>
              <a:t> in </a:t>
            </a:r>
            <a:r>
              <a:rPr lang="en-US" sz="2400" b="1">
                <a:latin typeface="Arial" charset="0"/>
                <a:ea typeface="MS PGothic" charset="0"/>
                <a:sym typeface="Symbol" charset="0"/>
              </a:rPr>
              <a:t>A</a:t>
            </a:r>
            <a:r>
              <a:rPr lang="en-US" sz="2400">
                <a:latin typeface="Arial" charset="0"/>
                <a:ea typeface="MS PGothic" charset="0"/>
                <a:sym typeface="Symbol" charset="0"/>
              </a:rPr>
              <a:t>, the lemma is proved.</a:t>
            </a:r>
          </a:p>
        </p:txBody>
      </p:sp>
      <p:sp>
        <p:nvSpPr>
          <p:cNvPr id="460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112EB-893B-6A40-98C6-688B182D30F9}" type="datetime1">
              <a:rPr lang="en-US" smtClean="0"/>
              <a:t>4/17/17</a:t>
            </a:fld>
            <a:endParaRPr lang="en-US"/>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A7400E-26AC-8F41-A423-63FFE6C28A03}" type="slidenum">
              <a:rPr lang="en-US"/>
              <a:pPr/>
              <a:t>303</a:t>
            </a:fld>
            <a:endParaRPr lang="en-US"/>
          </a:p>
        </p:txBody>
      </p:sp>
    </p:spTree>
    <p:extLst>
      <p:ext uri="{BB962C8B-B14F-4D97-AF65-F5344CB8AC3E}">
        <p14:creationId xmlns:p14="http://schemas.microsoft.com/office/powerpoint/2010/main" val="31961796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r>
              <a:rPr lang="en-US" sz="4000" dirty="0">
                <a:latin typeface="Arial" charset="0"/>
                <a:ea typeface="MS PGothic" charset="0"/>
                <a:sym typeface="Symbol" charset="0"/>
              </a:rPr>
              <a:t></a:t>
            </a:r>
            <a:r>
              <a:rPr lang="en-US" sz="4000" i="1" dirty="0">
                <a:latin typeface="Arial" charset="0"/>
                <a:ea typeface="MS PGothic" charset="0"/>
                <a:sym typeface="Symbol"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sym typeface="Symbol" charset="0"/>
              </a:rPr>
              <a:t> </a:t>
            </a:r>
            <a:r>
              <a:rPr lang="en-US" sz="4000" dirty="0">
                <a:latin typeface="Arial" charset="0"/>
                <a:ea typeface="MS PGothic" charset="0"/>
              </a:rPr>
              <a:t>| = </a:t>
            </a:r>
            <a:r>
              <a:rPr lang="en-US" sz="4000" i="1"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p>
        </p:txBody>
      </p:sp>
      <p:sp>
        <p:nvSpPr>
          <p:cNvPr id="47107" name="Rectangle 3"/>
          <p:cNvSpPr>
            <a:spLocks noGrp="1" noChangeArrowheads="1"/>
          </p:cNvSpPr>
          <p:nvPr>
            <p:ph type="body" sz="half" idx="1"/>
          </p:nvPr>
        </p:nvSpPr>
        <p:spPr>
          <a:xfrm>
            <a:off x="457200" y="1219200"/>
            <a:ext cx="8305800" cy="4953000"/>
          </a:xfrm>
        </p:spPr>
        <p:txBody>
          <a:bodyPr/>
          <a:lstStyle/>
          <a:p>
            <a:pPr eaLnBrk="1" hangingPunct="1">
              <a:spcBef>
                <a:spcPct val="0"/>
              </a:spcBef>
              <a:buFontTx/>
              <a:buNone/>
            </a:pPr>
            <a:r>
              <a:rPr lang="en-US" sz="1600" b="1" dirty="0">
                <a:latin typeface="Arial" charset="0"/>
                <a:ea typeface="MS PGothic" charset="0"/>
              </a:rPr>
              <a:t>Lemma B.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 =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a:t>
            </a:r>
            <a:r>
              <a:rPr lang="en-US" sz="1600" dirty="0">
                <a:latin typeface="Arial" charset="0"/>
                <a:ea typeface="MS PGothic" charset="0"/>
              </a:rPr>
              <a:t> </a:t>
            </a:r>
          </a:p>
          <a:p>
            <a:pPr eaLnBrk="1" hangingPunct="1">
              <a:spcBef>
                <a:spcPts val="600"/>
              </a:spcBef>
              <a:buFontTx/>
              <a:buNone/>
            </a:pPr>
            <a:r>
              <a:rPr lang="en-US" sz="1600" b="1" dirty="0">
                <a:latin typeface="Arial" charset="0"/>
                <a:ea typeface="MS PGothic" charset="0"/>
              </a:rPr>
              <a:t>Proof</a:t>
            </a:r>
            <a:r>
              <a:rPr lang="en-US" sz="1600" dirty="0">
                <a:latin typeface="Arial" charset="0"/>
                <a:ea typeface="MS PGothic" charset="0"/>
              </a:rPr>
              <a:t>. Let </a:t>
            </a:r>
            <a:r>
              <a:rPr lang="en-US" sz="1600" b="1" dirty="0">
                <a:latin typeface="Arial" charset="0"/>
                <a:ea typeface="MS PGothic" charset="0"/>
              </a:rPr>
              <a:t>S =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sym typeface="Symbol" charset="0"/>
              </a:rPr>
              <a:t></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 </a:t>
            </a:r>
            <a:r>
              <a:rPr lang="en-US" sz="1600" b="1" dirty="0">
                <a:latin typeface="Arial" charset="0"/>
                <a:ea typeface="MS PGothic" charset="0"/>
                <a:sym typeface="Symbol" charset="0"/>
              </a:rPr>
              <a:t>}</a:t>
            </a:r>
            <a:r>
              <a:rPr lang="en-US" sz="1600" dirty="0">
                <a:latin typeface="Arial" charset="0"/>
                <a:ea typeface="MS PGothic" charset="0"/>
                <a:sym typeface="Symbol" charset="0"/>
              </a:rPr>
              <a:t>.  Define the function,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)(k+j+1))/2 + j.</a:t>
            </a:r>
            <a:br>
              <a:rPr lang="en-US" sz="1600" dirty="0">
                <a:latin typeface="Arial" charset="0"/>
                <a:ea typeface="MS PGothic" charset="0"/>
                <a:sym typeface="Symbol" charset="0"/>
              </a:rPr>
            </a:br>
            <a:r>
              <a:rPr lang="en-US" sz="1600" dirty="0">
                <a:latin typeface="Arial" charset="0"/>
                <a:ea typeface="MS PGothic" charset="0"/>
                <a:sym typeface="Symbol" charset="0"/>
              </a:rPr>
              <a:t>Clearly f is a function, since the defining expression is single-valued.</a:t>
            </a:r>
          </a:p>
          <a:p>
            <a:pPr eaLnBrk="1" hangingPunct="1">
              <a:spcBef>
                <a:spcPts val="600"/>
              </a:spcBef>
              <a:buFontTx/>
              <a:buNone/>
            </a:pPr>
            <a:r>
              <a:rPr lang="en-US" sz="1600" dirty="0">
                <a:latin typeface="Arial" charset="0"/>
                <a:ea typeface="MS PGothic" charset="0"/>
                <a:sym typeface="Symbol" charset="0"/>
              </a:rPr>
              <a:t>	Furthermore,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b="1" i="1" dirty="0">
                <a:latin typeface="Cambria Math" panose="02040503050406030204" pitchFamily="18" charset="0"/>
                <a:ea typeface="Cambria Math" panose="02040503050406030204" pitchFamily="18" charset="0"/>
              </a:rPr>
              <a:t>N </a:t>
            </a:r>
            <a:r>
              <a:rPr lang="en-US" sz="1600" dirty="0">
                <a:latin typeface="Arial" charset="0"/>
                <a:ea typeface="MS PGothic" charset="0"/>
                <a:sym typeface="Symbol" charset="0"/>
              </a:rPr>
              <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0. We have to show that f is 1-1 and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a:t>
            </a:r>
            <a:br>
              <a:rPr lang="en-US" sz="1600" dirty="0">
                <a:latin typeface="Arial" charset="0"/>
                <a:ea typeface="MS PGothic" charset="0"/>
                <a:sym typeface="Symbol" charset="0"/>
              </a:rPr>
            </a:br>
            <a:r>
              <a:rPr lang="en-US" sz="1600" dirty="0">
                <a:latin typeface="Arial" charset="0"/>
                <a:ea typeface="MS PGothic" charset="0"/>
                <a:sym typeface="Symbol" charset="0"/>
              </a:rPr>
              <a:t>To show f is 1-1, let (k, j) and (k', j') be two distinct elements of S.   </a:t>
            </a:r>
            <a:br>
              <a:rPr lang="en-US" sz="1600" dirty="0">
                <a:latin typeface="Arial" charset="0"/>
                <a:ea typeface="MS PGothic" charset="0"/>
                <a:sym typeface="Symbol" charset="0"/>
              </a:rPr>
            </a:br>
            <a:r>
              <a:rPr lang="en-US" sz="1600" dirty="0">
                <a:latin typeface="Arial" charset="0"/>
                <a:ea typeface="MS PGothic" charset="0"/>
                <a:sym typeface="Symbol" charset="0"/>
              </a:rPr>
              <a:t>There are two cases to consider.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(b)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(a).</a:t>
            </a:r>
            <a:r>
              <a:rPr lang="en-US" sz="1600" dirty="0">
                <a:latin typeface="Arial" charset="0"/>
                <a:ea typeface="MS PGothic" charset="0"/>
                <a:sym typeface="Symbol" charset="0"/>
              </a:rPr>
              <a:t> Then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j – j' (we can assume without loss of generality that j-j'  0). If j-j' = 0, then j = j'.  Thus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implies k = k', but this contradicts our assumption that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are distinct elements of S.  Thus we must assume that j-j' &gt; 0.  It follows immediately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(b).</a:t>
            </a:r>
            <a:r>
              <a:rPr lang="en-US" sz="1600" dirty="0">
                <a:latin typeface="Arial" charset="0"/>
                <a:ea typeface="MS PGothic" charset="0"/>
                <a:sym typeface="Symbol" charset="0"/>
              </a:rPr>
              <a:t>  Then we can assume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some a &gt; 0. Now suppose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Substituting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in the formula for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equating to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doing the algebra we arrive at j = </a:t>
            </a:r>
            <a:r>
              <a:rPr lang="en-US" sz="1600" dirty="0" err="1">
                <a:latin typeface="Arial" charset="0"/>
                <a:ea typeface="MS PGothic" charset="0"/>
                <a:sym typeface="Symbol" charset="0"/>
              </a:rPr>
              <a:t>aj</a:t>
            </a:r>
            <a:r>
              <a:rPr lang="en-US" sz="1600" dirty="0">
                <a:latin typeface="Arial" charset="0"/>
                <a:ea typeface="MS PGothic" charset="0"/>
                <a:sym typeface="Symbol" charset="0"/>
              </a:rPr>
              <a:t> + y, where y is some positive number. Clearly this relation cannot hold for any non-negative j and a &gt; 0.  We must conclude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Thus f is 1-1.</a:t>
            </a:r>
          </a:p>
          <a:p>
            <a:pPr eaLnBrk="1" hangingPunct="1">
              <a:spcBef>
                <a:spcPts val="600"/>
              </a:spcBef>
              <a:buFontTx/>
              <a:buNone/>
            </a:pPr>
            <a:r>
              <a:rPr lang="en-US" sz="1600" dirty="0">
                <a:latin typeface="Arial" charset="0"/>
                <a:ea typeface="MS PGothic" charset="0"/>
                <a:sym typeface="Symbol" charset="0"/>
              </a:rPr>
              <a:t> 	To show that f is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 we need to show that given any m  0, there is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such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  Let x be the largest non-negative integer such that x(x+1)/2   m.  It follows that (x+1)(x+2)/2 &gt; m.  Now choose j = m - x(x+1)/2 and k = x-j.   It follows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a:t>
            </a:r>
          </a:p>
        </p:txBody>
      </p:sp>
      <p:sp>
        <p:nvSpPr>
          <p:cNvPr id="471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86C29E-77FE-4445-A0F4-2AED6F45E6B3}" type="datetime1">
              <a:rPr lang="en-US" smtClean="0"/>
              <a:t>4/17/17</a:t>
            </a:fld>
            <a:endParaRPr lang="en-US"/>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71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5CC0A-4BD3-F94E-B533-C19E03092893}" type="slidenum">
              <a:rPr lang="en-US"/>
              <a:pPr/>
              <a:t>304</a:t>
            </a:fld>
            <a:endParaRPr lang="en-US"/>
          </a:p>
        </p:txBody>
      </p:sp>
    </p:spTree>
    <p:extLst>
      <p:ext uri="{BB962C8B-B14F-4D97-AF65-F5344CB8AC3E}">
        <p14:creationId xmlns:p14="http://schemas.microsoft.com/office/powerpoint/2010/main" val="137604045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a:latin typeface="Arial" charset="0"/>
                <a:ea typeface="MS PGothic" charset="0"/>
              </a:rPr>
              <a:t>Proof That |</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dirty="0">
                <a:latin typeface="Forte" charset="0"/>
                <a:ea typeface="MS PGothic" charset="0"/>
              </a:rPr>
              <a:t> </a:t>
            </a:r>
            <a:r>
              <a:rPr lang="en-US" sz="4000" dirty="0">
                <a:latin typeface="Arial" charset="0"/>
                <a:ea typeface="MS PGothic" charset="0"/>
              </a:rPr>
              <a:t>| = </a:t>
            </a:r>
            <a:r>
              <a:rPr lang="en-US" sz="4000" i="1" dirty="0">
                <a:latin typeface="Arial" charset="0"/>
                <a:ea typeface="MS PGothic" charset="0"/>
              </a:rPr>
              <a:t>|</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Q</a:t>
            </a:r>
            <a:r>
              <a:rPr lang="en-US" sz="4000" dirty="0">
                <a:latin typeface="Forte" charset="0"/>
                <a:ea typeface="MS PGothic" charset="0"/>
              </a:rPr>
              <a:t> </a:t>
            </a:r>
            <a:r>
              <a:rPr lang="en-US" sz="4000" i="1" dirty="0">
                <a:latin typeface="Arial" charset="0"/>
                <a:ea typeface="MS PGothic" charset="0"/>
              </a:rPr>
              <a:t>|</a:t>
            </a:r>
          </a:p>
        </p:txBody>
      </p:sp>
      <p:sp>
        <p:nvSpPr>
          <p:cNvPr id="48131" name="Rectangle 3"/>
          <p:cNvSpPr>
            <a:spLocks noGrp="1" noChangeArrowheads="1"/>
          </p:cNvSpPr>
          <p:nvPr>
            <p:ph type="body" sz="half" idx="1"/>
          </p:nvPr>
        </p:nvSpPr>
        <p:spPr>
          <a:xfrm>
            <a:off x="457200" y="1524000"/>
            <a:ext cx="8305800" cy="4572000"/>
          </a:xfrm>
        </p:spPr>
        <p:txBody>
          <a:bodyPr/>
          <a:lstStyle/>
          <a:p>
            <a:pPr eaLnBrk="1" hangingPunct="1">
              <a:lnSpc>
                <a:spcPct val="90000"/>
              </a:lnSpc>
              <a:spcBef>
                <a:spcPct val="0"/>
              </a:spcBef>
              <a:buFontTx/>
              <a:buNone/>
            </a:pPr>
            <a:r>
              <a:rPr lang="en-US" sz="2400" dirty="0">
                <a:latin typeface="Arial" charset="0"/>
                <a:ea typeface="MS PGothic" charset="0"/>
                <a:sym typeface="Symbol" charset="0"/>
              </a:rPr>
              <a:t>By definition,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 (</a:t>
            </a:r>
            <a:r>
              <a:rPr lang="en-US" sz="2400" dirty="0" err="1">
                <a:latin typeface="Arial" charset="0"/>
                <a:ea typeface="MS PGothic" charset="0"/>
                <a:sym typeface="Symbol" charset="0"/>
              </a:rPr>
              <a:t>a,b</a:t>
            </a:r>
            <a:r>
              <a:rPr lang="en-US" sz="2400" dirty="0">
                <a:latin typeface="Arial" charset="0"/>
                <a:ea typeface="MS PGothic" charset="0"/>
                <a:sym typeface="Symbol" charset="0"/>
              </a:rPr>
              <a:t>) | a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sym typeface="Symbol" charset="0"/>
              </a:rPr>
              <a:t>and b  </a:t>
            </a:r>
            <a:r>
              <a:rPr lang="en-US" sz="2400" b="1" i="1" dirty="0">
                <a:latin typeface="Cambria Math" panose="02040503050406030204" pitchFamily="18" charset="0"/>
                <a:ea typeface="Cambria Math" panose="02040503050406030204" pitchFamily="18" charset="0"/>
              </a:rPr>
              <a:t>Z</a:t>
            </a:r>
            <a:r>
              <a:rPr lang="en-US" sz="2400" b="1" i="1" baseline="30000" dirty="0">
                <a:latin typeface="Forte" charset="0"/>
                <a:ea typeface="MS PGothic" charset="0"/>
              </a:rPr>
              <a:t>+</a:t>
            </a:r>
            <a:r>
              <a:rPr lang="en-US" sz="2400" dirty="0">
                <a:latin typeface="Arial" charset="0"/>
                <a:ea typeface="MS PGothic" charset="0"/>
                <a:sym typeface="Symbol" charset="0"/>
              </a:rPr>
              <a:t> } </a:t>
            </a:r>
          </a:p>
          <a:p>
            <a:pPr eaLnBrk="1" hangingPunct="1">
              <a:lnSpc>
                <a:spcPct val="90000"/>
              </a:lnSpc>
              <a:spcBef>
                <a:spcPct val="0"/>
              </a:spcBef>
              <a:buFontTx/>
              <a:buNone/>
            </a:pP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a:t>
            </a:r>
            <a:r>
              <a:rPr lang="en-US" sz="2400" b="1" i="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Thus |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i="1" dirty="0">
                <a:latin typeface="Arial" charset="0"/>
                <a:ea typeface="MS PGothic" charset="0"/>
              </a:rPr>
              <a:t> </a:t>
            </a:r>
            <a:r>
              <a:rPr lang="en-US" sz="2400" dirty="0">
                <a:latin typeface="Arial" charset="0"/>
                <a:ea typeface="MS PGothic" charset="0"/>
              </a:rPr>
              <a:t>| by Lemma A.  </a:t>
            </a:r>
            <a:br>
              <a:rPr lang="en-US" sz="2400" dirty="0">
                <a:latin typeface="Arial" charset="0"/>
                <a:ea typeface="MS PGothic" charset="0"/>
              </a:rPr>
            </a:br>
            <a:r>
              <a:rPr lang="en-US" sz="2400" dirty="0">
                <a:latin typeface="Arial" charset="0"/>
                <a:ea typeface="MS PGothic" charset="0"/>
              </a:rPr>
              <a:t>But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b="1" dirty="0">
                <a:latin typeface="Arial"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Cambria Math" panose="02040503050406030204" pitchFamily="18" charset="0"/>
                <a:ea typeface="Cambria Math" panose="02040503050406030204" pitchFamily="18" charset="0"/>
              </a:rPr>
              <a:t> </a:t>
            </a:r>
            <a:r>
              <a:rPr lang="en-US" sz="2400" dirty="0">
                <a:latin typeface="Arial" charset="0"/>
                <a:ea typeface="MS PGothic" charset="0"/>
              </a:rPr>
              <a:t>| using an argument similar to that showing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(Define g by g(</a:t>
            </a:r>
            <a:r>
              <a:rPr lang="en-US" sz="2400" dirty="0" err="1">
                <a:latin typeface="Arial" charset="0"/>
                <a:ea typeface="MS PGothic" charset="0"/>
              </a:rPr>
              <a:t>a,b</a:t>
            </a:r>
            <a:r>
              <a:rPr lang="en-US" sz="2400" dirty="0">
                <a:latin typeface="Arial" charset="0"/>
                <a:ea typeface="MS PGothic" charset="0"/>
              </a:rPr>
              <a:t>) = (</a:t>
            </a:r>
            <a:r>
              <a:rPr lang="en-US" sz="2400" i="1" dirty="0">
                <a:latin typeface="Arial" charset="0"/>
                <a:ea typeface="MS PGothic" charset="0"/>
              </a:rPr>
              <a:t>f</a:t>
            </a:r>
            <a:r>
              <a:rPr lang="en-US" sz="2400" dirty="0">
                <a:latin typeface="Arial" charset="0"/>
                <a:ea typeface="MS PGothic" charset="0"/>
              </a:rPr>
              <a:t>(a),b)) where </a:t>
            </a:r>
            <a:r>
              <a:rPr lang="en-US" sz="2400" i="1" dirty="0">
                <a:latin typeface="Arial" charset="0"/>
                <a:ea typeface="MS PGothic" charset="0"/>
              </a:rPr>
              <a:t>f</a:t>
            </a:r>
            <a:r>
              <a:rPr lang="en-US" sz="2400" dirty="0">
                <a:latin typeface="Arial" charset="0"/>
                <a:ea typeface="MS PGothic" charset="0"/>
              </a:rPr>
              <a:t> is the function used to map </a:t>
            </a:r>
            <a:r>
              <a:rPr lang="en-US" sz="2400" b="1" i="1" dirty="0">
                <a:latin typeface="Cambria Math" panose="02040503050406030204" pitchFamily="18" charset="0"/>
                <a:ea typeface="Cambria Math" panose="02040503050406030204" pitchFamily="18" charset="0"/>
              </a:rPr>
              <a:t>Z</a:t>
            </a:r>
            <a:r>
              <a:rPr lang="en-US" sz="2400" dirty="0">
                <a:latin typeface="Cambria Math" panose="02040503050406030204" pitchFamily="18" charset="0"/>
                <a:ea typeface="Cambria Math" panose="02040503050406030204" pitchFamily="18" charset="0"/>
              </a:rPr>
              <a:t>  </a:t>
            </a:r>
            <a:r>
              <a:rPr lang="en-US" sz="2400" dirty="0">
                <a:latin typeface="Arial" charset="0"/>
                <a:ea typeface="MS PGothic" charset="0"/>
              </a:rPr>
              <a:t>to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By Lemma B it follows that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rPr>
              <a:t>	Define f(a) = (a,1). This is a 1-1 mapping from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into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rPr>
              <a:t>, showing</a:t>
            </a:r>
            <a:r>
              <a:rPr lang="en-US" sz="2400" i="1" dirty="0">
                <a:latin typeface="Arial" charset="0"/>
                <a:ea typeface="MS PGothic" charset="0"/>
              </a:rPr>
              <a:t> </a:t>
            </a:r>
            <a:r>
              <a:rPr lang="en-US" sz="2400" dirty="0">
                <a:latin typeface="Arial" charset="0"/>
                <a:ea typeface="MS PGothic"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endParaRPr lang="en-US" sz="2400" dirty="0">
              <a:latin typeface="Arial" charset="0"/>
              <a:ea typeface="MS PGothic" charset="0"/>
            </a:endParaRPr>
          </a:p>
          <a:p>
            <a:pPr eaLnBrk="1" hangingPunct="1">
              <a:lnSpc>
                <a:spcPct val="90000"/>
              </a:lnSpc>
              <a:spcBef>
                <a:spcPct val="0"/>
              </a:spcBef>
              <a:buFontTx/>
              <a:buNone/>
            </a:pPr>
            <a:r>
              <a:rPr lang="en-US" sz="2400" dirty="0">
                <a:latin typeface="Arial" charset="0"/>
                <a:ea typeface="MS PGothic" charset="0"/>
              </a:rPr>
              <a:t>Thus, </a:t>
            </a: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p>
        </p:txBody>
      </p:sp>
      <p:sp>
        <p:nvSpPr>
          <p:cNvPr id="4813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4A9928-2227-BA4D-8C8D-3A4EE24687DB}" type="datetime1">
              <a:rPr lang="en-US" smtClean="0"/>
              <a:t>4/17/17</a:t>
            </a:fld>
            <a:endParaRPr lang="en-US"/>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81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8AB19F-FBC0-B34B-9167-B0E5F304CF97}" type="slidenum">
              <a:rPr lang="en-US"/>
              <a:pPr/>
              <a:t>305</a:t>
            </a:fld>
            <a:endParaRPr lang="en-US"/>
          </a:p>
        </p:txBody>
      </p:sp>
    </p:spTree>
    <p:extLst>
      <p:ext uri="{BB962C8B-B14F-4D97-AF65-F5344CB8AC3E}">
        <p14:creationId xmlns:p14="http://schemas.microsoft.com/office/powerpoint/2010/main" val="20997104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where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a:latin typeface="Arial" charset="0"/>
                <a:ea typeface="MS PGothic" charset="0"/>
                <a:sym typeface="Symbol" charset="0"/>
              </a:rPr>
              <a:t>| )</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in some programming language L, can be represented as a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L.  As P 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4/17/17</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306</a:t>
            </a:fld>
            <a:endParaRPr lang="en-US"/>
          </a:p>
        </p:txBody>
      </p:sp>
    </p:spTree>
    <p:extLst>
      <p:ext uri="{BB962C8B-B14F-4D97-AF65-F5344CB8AC3E}">
        <p14:creationId xmlns:p14="http://schemas.microsoft.com/office/powerpoint/2010/main" val="49117140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in a programming language L,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where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for which FP is defined (halts and produces an output). This is referred to as its domain in our terminology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 { y | ∃x in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and y =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4/17/17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307</a:t>
            </a:fld>
            <a:endParaRPr lang="en-US"/>
          </a:p>
        </p:txBody>
      </p:sp>
    </p:spTree>
    <p:extLst>
      <p:ext uri="{BB962C8B-B14F-4D97-AF65-F5344CB8AC3E}">
        <p14:creationId xmlns:p14="http://schemas.microsoft.com/office/powerpoint/2010/main" val="17466239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However, before focusing on #5 we should recall that finite 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4/17/17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308</a:t>
            </a:fld>
            <a:endParaRPr lang="en-US"/>
          </a:p>
        </p:txBody>
      </p:sp>
    </p:spTree>
    <p:extLst>
      <p:ext uri="{BB962C8B-B14F-4D97-AF65-F5344CB8AC3E}">
        <p14:creationId xmlns:p14="http://schemas.microsoft.com/office/powerpoint/2010/main" val="51888746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4/17/17</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309</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a:latin typeface="Arial" charset="0"/>
                <a:ea typeface="MS PGothic" charset="0"/>
              </a:rPr>
              <a:t>Let s, t be arbitrary strings over </a:t>
            </a:r>
            <a:r>
              <a:rPr lang="en-US" sz="2800">
                <a:latin typeface="Arial" charset="0"/>
                <a:ea typeface="MS PGothic" charset="0"/>
                <a:sym typeface="Symbol" charset="0"/>
              </a:rPr>
              <a:t></a:t>
            </a:r>
          </a:p>
          <a:p>
            <a:pPr lvl="1" eaLnBrk="1" hangingPunct="1">
              <a:lnSpc>
                <a:spcPct val="80000"/>
              </a:lnSpc>
            </a:pPr>
            <a:r>
              <a:rPr lang="en-US" sz="2400">
                <a:latin typeface="Arial" charset="0"/>
                <a:ea typeface="MS PGothic" charset="0"/>
                <a:sym typeface="Symbol" charset="0"/>
              </a:rPr>
              <a:t>s = a</a:t>
            </a:r>
            <a:r>
              <a:rPr lang="en-US" sz="2400" baseline="-25000">
                <a:latin typeface="Arial" charset="0"/>
                <a:ea typeface="MS PGothic" charset="0"/>
                <a:sym typeface="Symbol" charset="0"/>
              </a:rPr>
              <a:t>1</a:t>
            </a:r>
            <a:r>
              <a:rPr lang="en-US" sz="2400">
                <a:latin typeface="Arial" charset="0"/>
                <a:ea typeface="MS PGothic" charset="0"/>
                <a:sym typeface="Symbol" charset="0"/>
              </a:rPr>
              <a:t> a</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j</a:t>
            </a:r>
            <a:r>
              <a:rPr lang="en-US" sz="2400">
                <a:latin typeface="Arial" charset="0"/>
                <a:ea typeface="MS PGothic" charset="0"/>
                <a:sym typeface="Symbol" charset="0"/>
              </a:rPr>
              <a:t> , j  0, where each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i</a:t>
            </a:r>
            <a:r>
              <a:rPr lang="en-US" sz="2400">
                <a:latin typeface="Arial" charset="0"/>
                <a:ea typeface="MS PGothic" charset="0"/>
                <a:sym typeface="Symbol" charset="0"/>
              </a:rPr>
              <a:t>  </a:t>
            </a:r>
          </a:p>
          <a:p>
            <a:pPr lvl="1" eaLnBrk="1" hangingPunct="1">
              <a:lnSpc>
                <a:spcPct val="80000"/>
              </a:lnSpc>
            </a:pPr>
            <a:r>
              <a:rPr lang="en-US" sz="2400">
                <a:latin typeface="Arial" charset="0"/>
                <a:ea typeface="MS PGothic" charset="0"/>
                <a:sym typeface="Symbol" charset="0"/>
              </a:rPr>
              <a:t>t = b</a:t>
            </a:r>
            <a:r>
              <a:rPr lang="en-US" sz="2400" baseline="-25000">
                <a:latin typeface="Arial" charset="0"/>
                <a:ea typeface="MS PGothic" charset="0"/>
                <a:sym typeface="Symbol" charset="0"/>
              </a:rPr>
              <a:t>1</a:t>
            </a:r>
            <a:r>
              <a:rPr lang="en-US" sz="2400">
                <a:latin typeface="Arial" charset="0"/>
                <a:ea typeface="MS PGothic" charset="0"/>
                <a:sym typeface="Symbol" charset="0"/>
              </a:rPr>
              <a:t> b</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b</a:t>
            </a:r>
            <a:r>
              <a:rPr lang="en-US" sz="2400" baseline="-25000" err="1">
                <a:latin typeface="Arial" charset="0"/>
                <a:ea typeface="MS PGothic" charset="0"/>
                <a:sym typeface="Symbol" charset="0"/>
              </a:rPr>
              <a:t>k</a:t>
            </a:r>
            <a:r>
              <a:rPr lang="en-US" sz="2400">
                <a:latin typeface="Arial" charset="0"/>
                <a:ea typeface="MS PGothic" charset="0"/>
                <a:sym typeface="Symbol" charset="0"/>
              </a:rPr>
              <a:t> , k  0, where each b</a:t>
            </a:r>
            <a:r>
              <a:rPr lang="en-US" sz="2400" baseline="-25000">
                <a:latin typeface="Arial" charset="0"/>
                <a:ea typeface="MS PGothic" charset="0"/>
                <a:sym typeface="Symbol" charset="0"/>
              </a:rPr>
              <a:t>i</a:t>
            </a:r>
            <a:r>
              <a:rPr lang="en-US" sz="2400">
                <a:latin typeface="Arial" charset="0"/>
                <a:ea typeface="MS PGothic" charset="0"/>
                <a:sym typeface="Symbol" charset="0"/>
              </a:rPr>
              <a:t>  </a:t>
            </a:r>
          </a:p>
          <a:p>
            <a:pPr eaLnBrk="1" hangingPunct="1">
              <a:lnSpc>
                <a:spcPct val="80000"/>
              </a:lnSpc>
            </a:pPr>
            <a:r>
              <a:rPr lang="en-US" sz="2800">
                <a:latin typeface="Arial" charset="0"/>
                <a:ea typeface="MS PGothic" charset="0"/>
              </a:rPr>
              <a:t>length: |s| = j ; |t| = k </a:t>
            </a:r>
          </a:p>
          <a:p>
            <a:pPr eaLnBrk="1" hangingPunct="1">
              <a:lnSpc>
                <a:spcPct val="80000"/>
              </a:lnSpc>
            </a:pPr>
            <a:r>
              <a:rPr lang="en-US" sz="2800">
                <a:latin typeface="Arial" charset="0"/>
                <a:ea typeface="MS PGothic" charset="0"/>
              </a:rPr>
              <a:t>concatenate: = </a:t>
            </a:r>
            <a:r>
              <a:rPr lang="en-US" sz="2800" err="1">
                <a:latin typeface="Arial" charset="0"/>
                <a:ea typeface="MS PGothic" charset="0"/>
              </a:rPr>
              <a:t>s</a:t>
            </a:r>
            <a:r>
              <a:rPr lang="en-US" sz="2800" err="1">
                <a:latin typeface="Arial" charset="0"/>
                <a:ea typeface="MS PGothic" charset="0"/>
                <a:sym typeface="Symbol" charset="0"/>
              </a:rPr>
              <a:t>t</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br>
              <a:rPr lang="en-US" sz="2800">
                <a:latin typeface="Arial" charset="0"/>
                <a:ea typeface="MS PGothic" charset="0"/>
                <a:sym typeface="Symbol" charset="0"/>
              </a:rPr>
            </a:br>
            <a:r>
              <a:rPr lang="en-US" sz="2800">
                <a:latin typeface="Arial" charset="0"/>
                <a:ea typeface="MS PGothic" charset="0"/>
                <a:sym typeface="Symbol" charset="0"/>
              </a:rPr>
              <a:t>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b</a:t>
            </a:r>
            <a:r>
              <a:rPr lang="en-US" sz="2800" baseline="-25000">
                <a:latin typeface="Arial" charset="0"/>
                <a:ea typeface="MS PGothic" charset="0"/>
                <a:sym typeface="Symbol" charset="0"/>
              </a:rPr>
              <a:t>1</a:t>
            </a:r>
            <a:r>
              <a:rPr lang="en-US" sz="2800">
                <a:latin typeface="Arial" charset="0"/>
                <a:ea typeface="MS PGothic" charset="0"/>
                <a:sym typeface="Symbol" charset="0"/>
              </a:rPr>
              <a:t> b</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b</a:t>
            </a:r>
            <a:r>
              <a:rPr lang="en-US" sz="2800" baseline="-25000" err="1">
                <a:latin typeface="Arial" charset="0"/>
                <a:ea typeface="MS PGothic" charset="0"/>
                <a:sym typeface="Symbol" charset="0"/>
              </a:rPr>
              <a:t>k</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r>
              <a:rPr lang="en-US" sz="2800" err="1">
                <a:latin typeface="Arial" charset="0"/>
                <a:ea typeface="MS PGothic" charset="0"/>
                <a:sym typeface="Symbol" charset="0"/>
              </a:rPr>
              <a:t>j+k</a:t>
            </a:r>
            <a:endParaRPr lang="en-US" sz="2800">
              <a:latin typeface="Arial" charset="0"/>
              <a:ea typeface="MS PGothic" charset="0"/>
              <a:sym typeface="Symbol" charset="0"/>
            </a:endParaRPr>
          </a:p>
          <a:p>
            <a:pPr eaLnBrk="1" hangingPunct="1">
              <a:lnSpc>
                <a:spcPct val="80000"/>
              </a:lnSpc>
            </a:pPr>
            <a:r>
              <a:rPr lang="en-US" sz="2800">
                <a:latin typeface="Arial" charset="0"/>
                <a:ea typeface="MS PGothic" charset="0"/>
                <a:sym typeface="Symbol" charset="0"/>
              </a:rPr>
              <a:t>power: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n</a:t>
            </a:r>
            <a:r>
              <a:rPr lang="en-US" sz="2800">
                <a:latin typeface="Arial" charset="0"/>
                <a:ea typeface="MS PGothic" charset="0"/>
                <a:sym typeface="Symbol" charset="0"/>
              </a:rPr>
              <a:t> = </a:t>
            </a:r>
            <a:r>
              <a:rPr lang="en-US" sz="2800" err="1">
                <a:latin typeface="Arial" charset="0"/>
                <a:ea typeface="MS PGothic" charset="0"/>
                <a:sym typeface="Symbol" charset="0"/>
              </a:rPr>
              <a:t>ss</a:t>
            </a:r>
            <a:r>
              <a:rPr lang="en-US" sz="2800">
                <a:latin typeface="Arial" charset="0"/>
                <a:ea typeface="MS PGothic" charset="0"/>
                <a:sym typeface="Symbol" charset="0"/>
              </a:rPr>
              <a:t> … s (n times) Note: s</a:t>
            </a:r>
            <a:r>
              <a:rPr lang="en-US" sz="2800" baseline="30000">
                <a:latin typeface="Arial" charset="0"/>
                <a:ea typeface="MS PGothic" charset="0"/>
                <a:sym typeface="Symbol" charset="0"/>
              </a:rPr>
              <a:t>0</a:t>
            </a:r>
            <a:r>
              <a:rPr lang="en-US" sz="2800">
                <a:latin typeface="Arial" charset="0"/>
                <a:ea typeface="MS PGothic" charset="0"/>
                <a:sym typeface="Symbol" charset="0"/>
              </a:rPr>
              <a:t> = </a:t>
            </a:r>
          </a:p>
          <a:p>
            <a:pPr eaLnBrk="1" hangingPunct="1">
              <a:lnSpc>
                <a:spcPct val="80000"/>
              </a:lnSpc>
            </a:pPr>
            <a:r>
              <a:rPr lang="en-US" sz="2800">
                <a:latin typeface="Arial" charset="0"/>
                <a:ea typeface="MS PGothic" charset="0"/>
                <a:sym typeface="Symbol" charset="0"/>
              </a:rPr>
              <a:t>reverse: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R</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a</a:t>
            </a:r>
            <a:r>
              <a:rPr lang="en-US" sz="2800" baseline="-25000">
                <a:latin typeface="Arial" charset="0"/>
                <a:ea typeface="MS PGothic" charset="0"/>
                <a:sym typeface="Symbol" charset="0"/>
              </a:rPr>
              <a:t>j-1</a:t>
            </a:r>
            <a:r>
              <a:rPr lang="en-US" sz="2800">
                <a:latin typeface="Arial" charset="0"/>
                <a:ea typeface="MS PGothic" charset="0"/>
                <a:sym typeface="Symbol" charset="0"/>
              </a:rPr>
              <a:t> … a</a:t>
            </a:r>
            <a:r>
              <a:rPr lang="en-US" sz="2800" baseline="-25000">
                <a:latin typeface="Arial" charset="0"/>
                <a:ea typeface="MS PGothic" charset="0"/>
                <a:sym typeface="Symbol" charset="0"/>
              </a:rPr>
              <a:t>1</a:t>
            </a:r>
            <a:r>
              <a:rPr lang="en-US" sz="2800">
                <a:latin typeface="Arial" charset="0"/>
                <a:ea typeface="MS PGothic" charset="0"/>
                <a:sym typeface="Symbol" charset="0"/>
              </a:rPr>
              <a:t> </a:t>
            </a:r>
          </a:p>
          <a:p>
            <a:pPr eaLnBrk="1" hangingPunct="1">
              <a:lnSpc>
                <a:spcPct val="80000"/>
              </a:lnSpc>
            </a:pPr>
            <a:r>
              <a:rPr lang="en-US" sz="2800">
                <a:latin typeface="Arial" charset="0"/>
                <a:ea typeface="MS PGothic" charset="0"/>
                <a:sym typeface="Symbol" charset="0"/>
              </a:rPr>
              <a:t>substring: for s = 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 any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p</a:t>
            </a:r>
            <a:r>
              <a:rPr lang="en-US" sz="2800">
                <a:latin typeface="Arial" charset="0"/>
                <a:ea typeface="MS PGothic" charset="0"/>
                <a:sym typeface="Symbol" charset="0"/>
              </a:rPr>
              <a:t> a</a:t>
            </a:r>
            <a:r>
              <a:rPr lang="en-US" sz="2800" baseline="-25000">
                <a:latin typeface="Arial" charset="0"/>
                <a:ea typeface="MS PGothic" charset="0"/>
                <a:sym typeface="Symbol" charset="0"/>
              </a:rPr>
              <a:t>p+1</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q</a:t>
            </a:r>
            <a:r>
              <a:rPr lang="en-US" sz="280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03065-302E-2140-BFCC-4FC13250BDBA}" type="datetime1">
              <a:rPr lang="en-US" smtClean="0"/>
              <a:t>4/17/17</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31</a:t>
            </a:fld>
            <a:endParaRPr lang="en-US"/>
          </a:p>
        </p:txBody>
      </p:sp>
    </p:spTree>
    <p:extLst>
      <p:ext uri="{BB962C8B-B14F-4D97-AF65-F5344CB8AC3E}">
        <p14:creationId xmlns:p14="http://schemas.microsoft.com/office/powerpoint/2010/main" val="147670634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a:latin typeface="Arial" charset="0"/>
                <a:ea typeface="MS PGothic"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converges on input </a:t>
            </a:r>
            <a:r>
              <a:rPr lang="en-US" sz="2000" b="1" i="1">
                <a:latin typeface="Arial" charset="0"/>
                <a:ea typeface="MS PGothic" charset="0"/>
              </a:rPr>
              <a:t>x</a:t>
            </a:r>
            <a:r>
              <a:rPr lang="en-US" sz="2000">
                <a:latin typeface="Arial" charset="0"/>
                <a:ea typeface="MS PGothic" charset="0"/>
              </a:rPr>
              <a:t> if it eventually halts when it receives </a:t>
            </a:r>
            <a:r>
              <a:rPr lang="en-US" sz="2000" b="1"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diverges on input </a:t>
            </a:r>
            <a:r>
              <a:rPr lang="en-US" sz="2000" b="1" i="1">
                <a:latin typeface="Arial" charset="0"/>
                <a:ea typeface="MS PGothic" charset="0"/>
              </a:rPr>
              <a:t>x</a:t>
            </a:r>
            <a:r>
              <a:rPr lang="en-US" sz="2000">
                <a:latin typeface="Arial" charset="0"/>
                <a:ea typeface="MS PGothic" charset="0"/>
              </a:rPr>
              <a:t> if it never halts when it receives </a:t>
            </a:r>
            <a:r>
              <a:rPr lang="en-US" sz="2000"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Of course,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then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defines a value for </a:t>
            </a:r>
            <a:r>
              <a:rPr lang="en-US" sz="2000" b="1" i="1">
                <a:latin typeface="Arial" charset="0"/>
                <a:ea typeface="MS PGothic" charset="0"/>
                <a:sym typeface="Symbol" charset="0"/>
              </a:rPr>
              <a:t>x</a:t>
            </a:r>
            <a:r>
              <a:rPr lang="en-US" sz="2000">
                <a:latin typeface="Arial" charset="0"/>
                <a:ea typeface="MS PGothic" charset="0"/>
                <a:sym typeface="Symbol" charset="0"/>
              </a:rPr>
              <a:t>. In fact we also say that </a:t>
            </a:r>
            <a:r>
              <a:rPr lang="en-US" sz="2000" b="1" i="1">
                <a:latin typeface="Arial" charset="0"/>
                <a:ea typeface="MS PGothic" charset="0"/>
                <a:sym typeface="Symbol" charset="0"/>
              </a:rPr>
              <a:t>f(x)</a:t>
            </a:r>
            <a:r>
              <a:rPr lang="en-US" sz="2000">
                <a:latin typeface="Arial" charset="0"/>
                <a:ea typeface="MS PGothic" charset="0"/>
                <a:sym typeface="Symbol" charset="0"/>
              </a:rPr>
              <a:t> is 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undefined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Finally, we define the domain of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as </a:t>
            </a:r>
            <a:r>
              <a:rPr lang="en-US" sz="2000" b="1">
                <a:latin typeface="Arial" charset="0"/>
                <a:ea typeface="MS PGothic" charset="0"/>
                <a:sym typeface="Symbol" charset="0"/>
              </a:rPr>
              <a:t>{</a:t>
            </a:r>
            <a:r>
              <a:rPr lang="en-US" sz="2000" b="1" i="1">
                <a:latin typeface="Arial" charset="0"/>
                <a:ea typeface="MS PGothic" charset="0"/>
                <a:sym typeface="Symbol" charset="0"/>
              </a:rPr>
              <a:t>x</a:t>
            </a:r>
            <a:r>
              <a:rPr lang="en-US" sz="2000" b="1">
                <a:latin typeface="Arial" charset="0"/>
                <a:ea typeface="MS PGothic" charset="0"/>
                <a:sym typeface="Symbol" charset="0"/>
              </a:rPr>
              <a:t> |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br>
              <a:rPr lang="en-US" sz="2000">
                <a:latin typeface="Arial" charset="0"/>
                <a:ea typeface="MS PGothic" charset="0"/>
                <a:sym typeface="Symbol" charset="0"/>
              </a:rPr>
            </a:br>
            <a:r>
              <a:rPr lang="en-US" sz="2000">
                <a:latin typeface="Arial" charset="0"/>
                <a:ea typeface="MS PGothic" charset="0"/>
                <a:sym typeface="Symbol" charset="0"/>
              </a:rPr>
              <a:t>The range of </a:t>
            </a:r>
            <a:r>
              <a:rPr lang="en-US" sz="2000" b="1" i="1">
                <a:latin typeface="Arial" charset="0"/>
                <a:ea typeface="MS PGothic" charset="0"/>
                <a:sym typeface="Symbol" charset="0"/>
              </a:rPr>
              <a:t>f</a:t>
            </a:r>
            <a:r>
              <a:rPr lang="en-US" sz="2000">
                <a:latin typeface="Arial" charset="0"/>
                <a:ea typeface="MS PGothic" charset="0"/>
                <a:sym typeface="Symbol" charset="0"/>
              </a:rPr>
              <a:t> is </a:t>
            </a:r>
            <a:r>
              <a:rPr lang="en-US" sz="2000" b="1">
                <a:latin typeface="Arial" charset="0"/>
                <a:ea typeface="MS PGothic" charset="0"/>
                <a:sym typeface="Symbol" charset="0"/>
              </a:rPr>
              <a:t>{</a:t>
            </a:r>
            <a:r>
              <a:rPr lang="en-US" sz="2000" b="1" i="1">
                <a:latin typeface="Arial" charset="0"/>
                <a:ea typeface="MS PGothic" charset="0"/>
                <a:sym typeface="Symbol" charset="0"/>
              </a:rPr>
              <a:t>y</a:t>
            </a:r>
            <a:r>
              <a:rPr lang="en-US" sz="2000" b="1">
                <a:latin typeface="Arial" charset="0"/>
                <a:ea typeface="MS PGothic" charset="0"/>
                <a:sym typeface="Symbol" charset="0"/>
              </a:rPr>
              <a:t> | </a:t>
            </a:r>
            <a:r>
              <a:rPr lang="en-US" sz="2000">
                <a:latin typeface="Arial" charset="0"/>
                <a:ea typeface="MS PGothic" charset="0"/>
                <a:sym typeface="Symbol" charset="0"/>
              </a:rPr>
              <a:t>there exists an x,</a:t>
            </a:r>
            <a:r>
              <a:rPr lang="en-US" sz="2000" b="1">
                <a:latin typeface="Arial" charset="0"/>
                <a:ea typeface="MS PGothic" charset="0"/>
                <a:sym typeface="Symbol" charset="0"/>
              </a:rPr>
              <a:t>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a:t>
            </a:r>
            <a:r>
              <a:rPr lang="en-US" sz="2000" b="1" i="1">
                <a:latin typeface="Arial" charset="0"/>
                <a:ea typeface="MS PGothic" charset="0"/>
                <a:sym typeface="Symbol" charset="0"/>
              </a:rPr>
              <a:t>f(x) = y </a:t>
            </a:r>
            <a:r>
              <a:rPr lang="en-US" sz="2000">
                <a:latin typeface="Arial" charset="0"/>
                <a:ea typeface="MS PGothic" charset="0"/>
                <a:sym typeface="Symbol" charset="0"/>
              </a:rPr>
              <a:t>}.</a:t>
            </a:r>
            <a:endParaRPr lang="en-US" sz="200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4/17/17</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310</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procedure’s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4/17/17</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311</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67494458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4/17/17</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312</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6018793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4/17/17</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313</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into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by treating its input as a single number representing the pairing of two numbers via the one-one onto function pair discussed earlier.</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4/17/17</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314</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into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d</a:t>
            </a:r>
            <a:r>
              <a:rPr lang="en-US" sz="2000" b="1" dirty="0">
                <a:latin typeface="Arial" charset="0"/>
                <a:ea typeface="MS PGothic" charset="0"/>
                <a:sym typeface="Symbol" charset="0"/>
              </a:rPr>
              <a:t>(d) </a:t>
            </a:r>
            <a:r>
              <a:rPr lang="en-US" sz="2000" dirty="0">
                <a:latin typeface="Arial" charset="0"/>
                <a:ea typeface="MS PGothic" charset="0"/>
              </a:rPr>
              <a:t>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dirty="0">
                <a:latin typeface="Arial" charset="0"/>
                <a:ea typeface="MS PGothic" charset="0"/>
              </a:rPr>
              <a:t>TM</a:t>
            </a:r>
            <a:r>
              <a:rPr lang="en-US" sz="2000" dirty="0">
                <a:latin typeface="Arial" charset="0"/>
                <a:ea typeface="MS PGothic" charset="0"/>
              </a:rPr>
              <a:t>) is not solvable.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4/17/17</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315</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316</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dirty="0">
                <a:latin typeface="Arial" charset="0"/>
                <a:ea typeface="MS PGothic" charset="0"/>
              </a:rPr>
              <a:t>Define </a:t>
            </a:r>
            <a:br>
              <a:rPr lang="en-US" dirty="0">
                <a:latin typeface="Arial" charset="0"/>
                <a:ea typeface="MS PGothic" charset="0"/>
              </a:rPr>
            </a:br>
            <a:r>
              <a:rPr lang="en-US" dirty="0">
                <a:latin typeface="Arial" charset="0"/>
                <a:ea typeface="MS PGothic" charset="0"/>
              </a:rPr>
              <a:t>	</a:t>
            </a:r>
            <a:r>
              <a:rPr lang="en-US" b="1" dirty="0" err="1">
                <a:latin typeface="Arial" charset="0"/>
                <a:ea typeface="MS PGothic" charset="0"/>
              </a:rPr>
              <a:t>W</a:t>
            </a:r>
            <a:r>
              <a:rPr lang="en-US" b="1" baseline="-25000" dirty="0" err="1">
                <a:latin typeface="Arial" charset="0"/>
                <a:ea typeface="MS PGothic" charset="0"/>
              </a:rPr>
              <a:t>n</a:t>
            </a:r>
            <a:r>
              <a:rPr lang="en-US" b="1" dirty="0">
                <a:latin typeface="Arial" charset="0"/>
                <a:ea typeface="MS PGothic" charset="0"/>
              </a:rPr>
              <a:t> = { x </a:t>
            </a:r>
            <a:r>
              <a:rPr lang="en-US" b="1"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b="1" i="1" dirty="0">
                <a:latin typeface="Arial" charset="0"/>
                <a:ea typeface="MS PGothic" charset="0"/>
              </a:rPr>
              <a:t> </a:t>
            </a:r>
            <a:r>
              <a:rPr lang="en-US" b="1" dirty="0">
                <a:latin typeface="Arial" charset="0"/>
                <a:ea typeface="MS PGothic" charset="0"/>
              </a:rPr>
              <a:t>|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 }</a:t>
            </a:r>
          </a:p>
          <a:p>
            <a:pPr>
              <a:lnSpc>
                <a:spcPct val="90000"/>
              </a:lnSpc>
            </a:pPr>
            <a:r>
              <a:rPr lang="en-US" dirty="0">
                <a:latin typeface="Arial" charset="0"/>
                <a:ea typeface="MS PGothic" charset="0"/>
                <a:sym typeface="Symbol" charset="0"/>
              </a:rPr>
              <a:t>Theorem: A set </a:t>
            </a:r>
            <a:r>
              <a:rPr lang="en-US" b="1" dirty="0">
                <a:latin typeface="Arial" charset="0"/>
                <a:ea typeface="MS PGothic" charset="0"/>
                <a:sym typeface="Symbol" charset="0"/>
              </a:rPr>
              <a:t>B</a:t>
            </a:r>
            <a:r>
              <a:rPr lang="en-US" dirty="0">
                <a:latin typeface="Arial" charset="0"/>
                <a:ea typeface="MS PGothic" charset="0"/>
                <a:sym typeface="Symbol" charset="0"/>
              </a:rPr>
              <a:t> is re </a:t>
            </a:r>
            <a:r>
              <a:rPr lang="en-US" dirty="0" err="1">
                <a:latin typeface="Arial" charset="0"/>
                <a:ea typeface="MS PGothic" charset="0"/>
                <a:sym typeface="Symbol" charset="0"/>
              </a:rPr>
              <a:t>iff</a:t>
            </a:r>
            <a:r>
              <a:rPr lang="en-US" dirty="0">
                <a:latin typeface="Arial" charset="0"/>
                <a:ea typeface="MS PGothic" charset="0"/>
                <a:sym typeface="Symbol" charset="0"/>
              </a:rPr>
              <a:t> there exists an </a:t>
            </a:r>
            <a:r>
              <a:rPr lang="en-US" b="1" dirty="0">
                <a:latin typeface="Arial" charset="0"/>
                <a:ea typeface="MS PGothic" charset="0"/>
                <a:sym typeface="Symbol" charset="0"/>
              </a:rPr>
              <a:t>n</a:t>
            </a:r>
            <a:r>
              <a:rPr lang="en-US" dirty="0">
                <a:latin typeface="Arial" charset="0"/>
                <a:ea typeface="MS PGothic" charset="0"/>
                <a:sym typeface="Symbol" charset="0"/>
              </a:rPr>
              <a:t> such that </a:t>
            </a:r>
            <a:r>
              <a:rPr lang="en-US" b="1" dirty="0">
                <a:latin typeface="Arial" charset="0"/>
                <a:ea typeface="MS PGothic" charset="0"/>
                <a:sym typeface="Symbol" charset="0"/>
              </a:rPr>
              <a:t>B = </a:t>
            </a:r>
            <a:r>
              <a:rPr lang="en-US" b="1" dirty="0" err="1">
                <a:latin typeface="Arial" charset="0"/>
                <a:ea typeface="MS PGothic" charset="0"/>
                <a:sym typeface="Symbol" charset="0"/>
              </a:rPr>
              <a:t>W</a:t>
            </a:r>
            <a:r>
              <a:rPr lang="en-US" b="1" baseline="-25000" dirty="0" err="1">
                <a:latin typeface="Arial" charset="0"/>
                <a:ea typeface="MS PGothic" charset="0"/>
                <a:sym typeface="Symbol" charset="0"/>
              </a:rPr>
              <a:t>n</a:t>
            </a:r>
            <a:r>
              <a:rPr lang="en-US" dirty="0">
                <a:latin typeface="Arial" charset="0"/>
                <a:ea typeface="MS PGothic" charset="0"/>
                <a:sym typeface="Symbol" charset="0"/>
              </a:rPr>
              <a:t>.</a:t>
            </a:r>
            <a:br>
              <a:rPr lang="en-US" dirty="0">
                <a:latin typeface="Arial" charset="0"/>
                <a:ea typeface="MS PGothic" charset="0"/>
                <a:sym typeface="Symbol" charset="0"/>
              </a:rPr>
            </a:br>
            <a:r>
              <a:rPr lang="en-US" dirty="0">
                <a:latin typeface="Arial" charset="0"/>
                <a:ea typeface="MS PGothic" charset="0"/>
                <a:sym typeface="Symbol" charset="0"/>
              </a:rPr>
              <a:t>Proof: Follows from definition of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a:t>
            </a:r>
            <a:r>
              <a:rPr lang="en-US" dirty="0">
                <a:latin typeface="Arial" charset="0"/>
                <a:ea typeface="MS PGothic" charset="0"/>
                <a:sym typeface="Symbol" charset="0"/>
              </a:rPr>
              <a:t>.</a:t>
            </a:r>
          </a:p>
          <a:p>
            <a:pPr>
              <a:lnSpc>
                <a:spcPct val="90000"/>
              </a:lnSpc>
            </a:pPr>
            <a:r>
              <a:rPr lang="en-US" dirty="0">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9E00C5-227D-0C49-BD7B-2CCA3FDD8EC8}" type="datetime1">
              <a:rPr lang="en-US" smtClean="0"/>
              <a:t>4/17/17</a:t>
            </a:fld>
            <a:endParaRPr lang="en-US"/>
          </a:p>
        </p:txBody>
      </p:sp>
    </p:spTree>
    <p:extLst>
      <p:ext uri="{BB962C8B-B14F-4D97-AF65-F5344CB8AC3E}">
        <p14:creationId xmlns:p14="http://schemas.microsoft.com/office/powerpoint/2010/main" val="125606653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ECB60F-669F-C644-9449-1CC851663831}" type="datetime1">
              <a:rPr lang="en-US" smtClean="0"/>
              <a:t>4/17/17</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317</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set of algorithms (TOTAL) can be enumerated, and that F accomplishes this.  Then</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F(x) =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3B5A45-5E28-DB48-9415-E19F04E7A50E}" type="datetime1">
              <a:rPr lang="en-US" smtClean="0"/>
              <a:t>4/17/17</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318</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a:t>
            </a:r>
            <a:r>
              <a:rPr lang="en-US" sz="2000" err="1">
                <a:latin typeface="Arial" charset="0"/>
                <a:ea typeface="MS PGothic" charset="0"/>
              </a:rPr>
              <a:t>Univ</a:t>
            </a:r>
            <a:r>
              <a:rPr lang="en-US" sz="2000">
                <a:latin typeface="Arial" charset="0"/>
                <a:ea typeface="MS PGothic" charset="0"/>
              </a:rPr>
              <a:t>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a:t>
            </a:r>
            <a:r>
              <a:rPr lang="en-US" sz="2000" err="1">
                <a:latin typeface="Arial" charset="0"/>
                <a:ea typeface="MS PGothic" charset="0"/>
              </a:rPr>
              <a:t>th</a:t>
            </a:r>
            <a:r>
              <a:rPr lang="en-US" sz="2000">
                <a:latin typeface="Arial" charset="0"/>
                <a:ea typeface="MS PGothic" charset="0"/>
              </a:rPr>
              <a:t> one</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		F(g)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 = G</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Then, 	G(g)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4D8130-3F5B-2448-A272-58E5677075EA}" type="datetime1">
              <a:rPr lang="en-US" smtClean="0"/>
              <a:t>4/17/17</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319</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dirty="0">
                <a:latin typeface="Arial" charset="0"/>
                <a:ea typeface="MS PGothic" charset="0"/>
              </a:rPr>
              <a:t>The listing of all algorithms can be viewed as</a:t>
            </a:r>
            <a:br>
              <a:rPr lang="en-US" dirty="0">
                <a:latin typeface="Arial" charset="0"/>
                <a:ea typeface="MS PGothic"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a:latin typeface="Arial" charset="0"/>
                <a:ea typeface="MS PGothic" charset="0"/>
                <a:sym typeface="Symbol" charset="0"/>
              </a:rPr>
              <a:t>x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r>
              <a:rPr lang="en-US" dirty="0">
                <a:latin typeface="Arial" charset="0"/>
                <a:ea typeface="MS PGothic" charset="0"/>
                <a:sym typeface="Symbol" charset="0"/>
              </a:rPr>
              <a:t> (x) }</a:t>
            </a:r>
          </a:p>
          <a:p>
            <a:pPr eaLnBrk="1" hangingPunct="1"/>
            <a:r>
              <a:rPr lang="en-US" dirty="0">
                <a:latin typeface="Arial" charset="0"/>
                <a:ea typeface="MS PGothic" charset="0"/>
                <a:sym typeface="Symbol" charset="0"/>
              </a:rPr>
              <a:t>We can also note that</a:t>
            </a:r>
            <a:br>
              <a:rPr lang="en-US" dirty="0">
                <a:latin typeface="Arial" charset="0"/>
                <a:ea typeface="MS PGothic" charset="0"/>
                <a:sym typeface="Symbol"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sym typeface="Symbol" charset="0"/>
              </a:rPr>
              <a:t> }, where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is the domain of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endParaRPr lang="en-US" dirty="0">
              <a:latin typeface="Arial" charset="0"/>
              <a:ea typeface="MS PGothic" charset="0"/>
              <a:sym typeface="Symbol" charset="0"/>
            </a:endParaRPr>
          </a:p>
          <a:p>
            <a:pPr eaLnBrk="1" hangingPunct="1"/>
            <a:r>
              <a:rPr lang="en-US" dirty="0">
                <a:latin typeface="Arial" charset="0"/>
                <a:ea typeface="MS PGothic" charset="0"/>
                <a:sym typeface="Symbol" charset="0"/>
              </a:rPr>
              <a:t>Theorem: TOTAL is not re.</a:t>
            </a:r>
            <a:br>
              <a:rPr lang="en-US" dirty="0">
                <a:latin typeface="Arial" charset="0"/>
                <a:ea typeface="MS PGothic" charset="0"/>
                <a:sym typeface="Symbol" charset="0"/>
              </a:rPr>
            </a:br>
            <a:r>
              <a:rPr lang="en-US" dirty="0">
                <a:latin typeface="Arial" charset="0"/>
                <a:ea typeface="MS PGothic" charset="0"/>
                <a:sym typeface="Symbol" charset="0"/>
              </a:rPr>
              <a:t>Proof: Shown earlier.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Let L, M and N be languages over </a:t>
            </a:r>
            <a:r>
              <a:rPr lang="en-US" sz="2400" dirty="0">
                <a:latin typeface="Arial" charset="0"/>
                <a:ea typeface="MS PGothic" charset="0"/>
                <a:sym typeface="Symbol" charset="0"/>
              </a:rPr>
              <a:t></a:t>
            </a:r>
            <a:r>
              <a:rPr lang="en-US" sz="2400" dirty="0">
                <a:latin typeface="Arial" charset="0"/>
                <a:ea typeface="MS PGothic" charset="0"/>
              </a:rPr>
              <a:t>, then:</a:t>
            </a:r>
            <a:endParaRPr lang="en-US" sz="2400" dirty="0">
              <a:latin typeface="Arial" charset="0"/>
              <a:ea typeface="MS PGothic" charset="0"/>
              <a:sym typeface="Symbol" charset="0"/>
            </a:endParaRPr>
          </a:p>
          <a:p>
            <a:pPr lvl="1" eaLnBrk="1" hangingPunct="1">
              <a:lnSpc>
                <a:spcPct val="90000"/>
              </a:lnSpc>
            </a:pPr>
            <a:r>
              <a:rPr lang="en-US" sz="2000" dirty="0">
                <a:solidFill>
                  <a:srgbClr val="000000"/>
                </a:solidFill>
              </a:rPr>
              <a:t>Ø</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solidFill>
                  <a:srgbClr val="000000"/>
                </a:solidFill>
              </a:rPr>
              <a:t>Ø</a:t>
            </a:r>
            <a:r>
              <a:rPr lang="en-US" sz="2000" dirty="0">
                <a:latin typeface="Arial" charset="0"/>
                <a:ea typeface="MS PGothic" charset="0"/>
              </a:rPr>
              <a:t> = </a:t>
            </a:r>
            <a:r>
              <a:rPr lang="en-US" sz="2000" dirty="0">
                <a:solidFill>
                  <a:srgbClr val="000000"/>
                </a:solidFill>
              </a:rPr>
              <a:t>Ø</a:t>
            </a:r>
            <a:endParaRPr lang="en-US" sz="2000" dirty="0">
              <a:latin typeface="Arial" charset="0"/>
              <a:ea typeface="MS PGothic" charset="0"/>
            </a:endParaRPr>
          </a:p>
          <a:p>
            <a:pPr lvl="1" eaLnBrk="1" hangingPunct="1">
              <a:lnSpc>
                <a:spcPct val="90000"/>
              </a:lnSpc>
            </a:pP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 = L</a:t>
            </a:r>
          </a:p>
          <a:p>
            <a:pPr lvl="1" eaLnBrk="1" hangingPunct="1">
              <a:lnSpc>
                <a:spcPct val="90000"/>
              </a:lnSpc>
            </a:pPr>
            <a:r>
              <a:rPr lang="en-US" sz="2000" dirty="0">
                <a:latin typeface="Arial" charset="0"/>
                <a:ea typeface="MS PGothic" charset="0"/>
              </a:rPr>
              <a:t>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N) = 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L</a:t>
            </a:r>
            <a:r>
              <a:rPr lang="en-US" sz="2000" dirty="0">
                <a:latin typeface="Arial" charset="0"/>
                <a:ea typeface="MS PGothic" charset="0"/>
                <a:sym typeface="Symbol" charset="0"/>
              </a:rPr>
              <a:t></a:t>
            </a:r>
            <a:r>
              <a:rPr lang="en-US" sz="2000" dirty="0">
                <a:latin typeface="Arial" charset="0"/>
                <a:ea typeface="MS PGothic" charset="0"/>
              </a:rPr>
              <a:t>N  and (M </a:t>
            </a:r>
            <a:r>
              <a:rPr lang="en-US" sz="2000" dirty="0">
                <a:latin typeface="Arial" charset="0"/>
                <a:ea typeface="MS PGothic" charset="0"/>
                <a:sym typeface="Symbol" charset="0"/>
              </a:rPr>
              <a:t></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L = M</a:t>
            </a:r>
            <a:r>
              <a:rPr lang="en-US" sz="2000" dirty="0">
                <a:latin typeface="Arial" charset="0"/>
                <a:ea typeface="MS PGothic" charset="0"/>
                <a:sym typeface="Symbol" charset="0"/>
              </a:rPr>
              <a:t></a:t>
            </a:r>
            <a:r>
              <a:rPr lang="en-US" sz="2000" dirty="0">
                <a:latin typeface="Arial" charset="0"/>
                <a:ea typeface="MS PGothic" charset="0"/>
              </a:rPr>
              <a:t>L </a:t>
            </a:r>
            <a:r>
              <a:rPr lang="en-US" sz="2000" dirty="0">
                <a:latin typeface="Arial" charset="0"/>
                <a:ea typeface="MS PGothic" charset="0"/>
                <a:sym typeface="Symbol" charset="0"/>
              </a:rPr>
              <a:t></a:t>
            </a:r>
            <a:r>
              <a:rPr lang="en-US" sz="2000" dirty="0">
                <a:latin typeface="Arial" charset="0"/>
                <a:ea typeface="MS PGothic" charset="0"/>
              </a:rPr>
              <a:t> N</a:t>
            </a:r>
            <a:r>
              <a:rPr lang="en-US" sz="2000" dirty="0">
                <a:latin typeface="Arial" charset="0"/>
                <a:ea typeface="MS PGothic" charset="0"/>
                <a:sym typeface="Symbol" charset="0"/>
              </a:rPr>
              <a:t></a:t>
            </a:r>
            <a:r>
              <a:rPr lang="en-US" sz="2000" dirty="0">
                <a:latin typeface="Arial" charset="0"/>
                <a:ea typeface="MS PGothic" charset="0"/>
              </a:rPr>
              <a:t>L</a:t>
            </a:r>
          </a:p>
          <a:p>
            <a:pPr lvl="2" eaLnBrk="1" hangingPunct="1">
              <a:lnSpc>
                <a:spcPct val="90000"/>
              </a:lnSpc>
            </a:pPr>
            <a:r>
              <a:rPr lang="en-US" sz="1800" dirty="0">
                <a:latin typeface="Arial" charset="0"/>
                <a:ea typeface="MS PGothic" charset="0"/>
              </a:rPr>
              <a:t>Concatenation does </a:t>
            </a:r>
            <a:r>
              <a:rPr lang="en-US" sz="1800" b="1" dirty="0">
                <a:latin typeface="Arial" charset="0"/>
                <a:ea typeface="MS PGothic" charset="0"/>
              </a:rPr>
              <a:t>NOT</a:t>
            </a:r>
            <a:r>
              <a:rPr lang="en-US" sz="1800" dirty="0">
                <a:latin typeface="Arial" charset="0"/>
                <a:ea typeface="MS PGothic" charset="0"/>
              </a:rPr>
              <a:t> distribute over </a:t>
            </a:r>
            <a:r>
              <a:rPr lang="en-US" sz="1800" b="1" dirty="0">
                <a:latin typeface="Arial" charset="0"/>
                <a:ea typeface="MS PGothic" charset="0"/>
              </a:rPr>
              <a:t>intersection</a:t>
            </a:r>
            <a:r>
              <a:rPr lang="en-US" sz="1800" dirty="0">
                <a:latin typeface="Arial" charset="0"/>
                <a:ea typeface="MS PGothic" charset="0"/>
              </a:rPr>
              <a:t>.</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0</a:t>
            </a:r>
            <a:r>
              <a:rPr lang="en-US" sz="2000" dirty="0">
                <a:latin typeface="Arial" charset="0"/>
                <a:ea typeface="MS PGothic" charset="0"/>
              </a:rPr>
              <a:t> = {</a:t>
            </a:r>
            <a:r>
              <a:rPr lang="en-US" sz="2000" dirty="0">
                <a:latin typeface="Arial" charset="0"/>
                <a:ea typeface="MS PGothic" charset="0"/>
                <a:sym typeface="Symbol" charset="0"/>
              </a:rPr>
              <a:t></a:t>
            </a:r>
            <a:r>
              <a:rPr lang="en-US" sz="2000" dirty="0">
                <a:latin typeface="Arial" charset="0"/>
                <a:ea typeface="MS PGothic" charset="0"/>
              </a:rPr>
              <a:t>}  (definition)</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n+1</a:t>
            </a:r>
            <a:r>
              <a:rPr lang="en-US" sz="2000" dirty="0">
                <a:latin typeface="Arial" charset="0"/>
                <a:ea typeface="MS PGothic" charset="0"/>
              </a:rPr>
              <a:t> = </a:t>
            </a:r>
            <a:r>
              <a:rPr lang="en-US" sz="2000" dirty="0" err="1">
                <a:latin typeface="Arial" charset="0"/>
                <a:ea typeface="MS PGothic" charset="0"/>
              </a:rPr>
              <a:t>LL</a:t>
            </a:r>
            <a:r>
              <a:rPr lang="en-US" sz="2000" baseline="30000" dirty="0" err="1">
                <a:latin typeface="Arial" charset="0"/>
                <a:ea typeface="MS PGothic" charset="0"/>
              </a:rPr>
              <a:t>n</a:t>
            </a:r>
            <a:r>
              <a:rPr lang="en-US" sz="2000" dirty="0">
                <a:latin typeface="Arial" charset="0"/>
                <a:ea typeface="MS PGothic" charset="0"/>
              </a:rPr>
              <a:t> = </a:t>
            </a:r>
            <a:r>
              <a:rPr lang="en-US" sz="2000" dirty="0" err="1">
                <a:latin typeface="Arial" charset="0"/>
                <a:ea typeface="MS PGothic" charset="0"/>
              </a:rPr>
              <a:t>L</a:t>
            </a:r>
            <a:r>
              <a:rPr lang="en-US" sz="2000" baseline="30000" dirty="0" err="1">
                <a:latin typeface="Arial" charset="0"/>
                <a:ea typeface="MS PGothic" charset="0"/>
              </a:rPr>
              <a:t>n</a:t>
            </a:r>
            <a:r>
              <a:rPr lang="en-US" sz="2000" dirty="0" err="1">
                <a:latin typeface="Arial" charset="0"/>
                <a:ea typeface="MS PGothic" charset="0"/>
              </a:rPr>
              <a:t>L</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0. (definition)</a:t>
            </a:r>
          </a:p>
          <a:p>
            <a:pPr lvl="1" eaLnBrk="1" hangingPunct="1">
              <a:lnSpc>
                <a:spcPct val="90000"/>
              </a:lnSpc>
            </a:pPr>
            <a:r>
              <a:rPr lang="en-US" sz="2000" dirty="0">
                <a:latin typeface="Arial" charset="0"/>
                <a:ea typeface="MS PGothic" charset="0"/>
              </a:rPr>
              <a:t>L</a:t>
            </a:r>
            <a:r>
              <a:rPr lang="en-US" sz="2400" baseline="30000" dirty="0">
                <a:latin typeface="Arial" charset="0"/>
                <a:ea typeface="MS PGothic" charset="0"/>
              </a:rPr>
              <a:t>+</a:t>
            </a:r>
            <a:r>
              <a:rPr lang="en-US" sz="2000" dirty="0">
                <a:latin typeface="Arial" charset="0"/>
                <a:ea typeface="MS PGothic" charset="0"/>
              </a:rPr>
              <a:t> =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a:t>
            </a:r>
          </a:p>
          <a:p>
            <a:pPr lvl="1" eaLnBrk="1" hangingPunct="1">
              <a:lnSpc>
                <a:spcPct val="90000"/>
              </a:lnSpc>
            </a:pPr>
            <a:r>
              <a:rPr lang="en-US" sz="2000" dirty="0">
                <a:latin typeface="Arial" charset="0"/>
                <a:ea typeface="MS PGothic" charset="0"/>
              </a:rPr>
              <a:t>L*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a:t>
            </a:r>
            <a:endParaRPr lang="fr-FR" sz="2000" baseline="30000" dirty="0">
              <a:latin typeface="Arial" charset="0"/>
              <a:ea typeface="MS PGothic" charset="0"/>
            </a:endParaRPr>
          </a:p>
          <a:p>
            <a:pPr lvl="1" eaLnBrk="1" hangingPunct="1">
              <a:lnSpc>
                <a:spcPct val="90000"/>
              </a:lnSpc>
            </a:pPr>
            <a:r>
              <a:rPr lang="fr-FR" sz="2000" dirty="0">
                <a:latin typeface="Arial" charset="0"/>
                <a:ea typeface="MS PGothic" charset="0"/>
              </a:rPr>
              <a:t>(L*)* = L*</a:t>
            </a:r>
          </a:p>
          <a:p>
            <a:pPr lvl="1" eaLnBrk="1" hangingPunct="1">
              <a:lnSpc>
                <a:spcPct val="90000"/>
              </a:lnSpc>
            </a:pPr>
            <a:r>
              <a:rPr lang="fr-FR" sz="2000" dirty="0">
                <a:latin typeface="Arial" charset="0"/>
                <a:ea typeface="MS PGothic" charset="0"/>
              </a:rPr>
              <a:t>(LM)*L = L(ML)*</a:t>
            </a:r>
          </a:p>
          <a:p>
            <a:pPr lvl="1" eaLnBrk="1" hangingPunct="1">
              <a:lnSpc>
                <a:spcPct val="90000"/>
              </a:lnSpc>
            </a:pPr>
            <a:r>
              <a:rPr lang="fr-FR" sz="2000" dirty="0">
                <a:latin typeface="Arial" charset="0"/>
                <a:ea typeface="MS PGothic" charset="0"/>
              </a:rPr>
              <a:t>(L*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a:t>
            </a:r>
          </a:p>
          <a:p>
            <a:pPr lvl="1" eaLnBrk="1" hangingPunct="1">
              <a:lnSpc>
                <a:spcPct val="90000"/>
              </a:lnSpc>
            </a:pPr>
            <a:r>
              <a:rPr lang="fr-FR" sz="2000" dirty="0">
                <a:latin typeface="Arial" charset="0"/>
                <a:ea typeface="MS PGothic" charset="0"/>
              </a:rPr>
              <a:t>(L</a:t>
            </a:r>
            <a:r>
              <a:rPr lang="fr-FR" sz="2000" baseline="30000" dirty="0">
                <a:latin typeface="Arial" charset="0"/>
                <a:ea typeface="MS PGothic" charset="0"/>
              </a:rPr>
              <a:t>0</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1</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2</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 </a:t>
            </a:r>
            <a:r>
              <a:rPr lang="en-US" sz="2000" dirty="0">
                <a:latin typeface="Arial" charset="0"/>
                <a:ea typeface="MS PGothic" charset="0"/>
              </a:rPr>
              <a:t>L</a:t>
            </a:r>
            <a:r>
              <a:rPr lang="en-US" sz="2000" baseline="30000" dirty="0">
                <a:latin typeface="Arial" charset="0"/>
                <a:ea typeface="MS PGothic" charset="0"/>
              </a:rPr>
              <a:t>n</a:t>
            </a:r>
            <a:r>
              <a:rPr lang="en-US" sz="2000" dirty="0">
                <a:latin typeface="Arial" charset="0"/>
                <a:ea typeface="MS PGothic" charset="0"/>
              </a:rPr>
              <a:t>)L* = L*, for all n </a:t>
            </a:r>
            <a:r>
              <a:rPr lang="en-US" sz="2000" dirty="0">
                <a:latin typeface="Arial" charset="0"/>
                <a:ea typeface="MS PGothic" charset="0"/>
                <a:sym typeface="Symbol" charset="0"/>
              </a:rPr>
              <a:t></a:t>
            </a:r>
            <a:r>
              <a:rPr lang="en-US" sz="2000" dirty="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44F3D4-DBCD-9A47-A099-829BD2ED94B0}" type="datetime1">
              <a:rPr lang="en-US" smtClean="0"/>
              <a:t>4/17/17</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32</a:t>
            </a:fld>
            <a:endParaRPr lang="en-US"/>
          </a:p>
        </p:txBody>
      </p:sp>
    </p:spTree>
    <p:extLst>
      <p:ext uri="{BB962C8B-B14F-4D97-AF65-F5344CB8AC3E}">
        <p14:creationId xmlns:p14="http://schemas.microsoft.com/office/powerpoint/2010/main" val="204448565"/>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Since the potential for non-termination is required, every complete model must have some for form of iteration that is potentially unbounded.</a:t>
            </a:r>
          </a:p>
          <a:p>
            <a:pPr eaLnBrk="1" hangingPunct="1">
              <a:lnSpc>
                <a:spcPct val="80000"/>
              </a:lnSpc>
            </a:pPr>
            <a:endParaRPr lang="en-US" sz="2400">
              <a:latin typeface="Arial" charset="0"/>
              <a:ea typeface="MS PGothic" charset="0"/>
            </a:endParaRPr>
          </a:p>
          <a:p>
            <a:pPr eaLnBrk="1" hangingPunct="1">
              <a:lnSpc>
                <a:spcPct val="80000"/>
              </a:lnSpc>
            </a:pPr>
            <a:r>
              <a:rPr lang="en-US" sz="240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4/17/17</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320</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No generative system (e.g., grammar) can produce descriptions of all and only algorithms</a:t>
            </a:r>
          </a:p>
          <a:p>
            <a:pPr marL="457200" indent="-457200" eaLnBrk="1" hangingPunct="1"/>
            <a:r>
              <a:rPr lang="en-US" sz="240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Of course, if you buy Church</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s Theorem, the set of all procedures can be generated. In fact, we can build an algorithmic acceptor of such programs. </a:t>
            </a:r>
            <a:endParaRPr lang="en-US" sz="240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4/17/17</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322</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4/17/17</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323</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It sometimes </a:t>
            </a:r>
            <a:r>
              <a:rPr lang="en-US" sz="2400" err="1">
                <a:latin typeface="Arial" charset="0"/>
                <a:ea typeface="MS PGothic" charset="0"/>
                <a:sym typeface="Symbol" charset="0"/>
              </a:rPr>
              <a:t>doesn</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t matter</a:t>
            </a:r>
          </a:p>
          <a:p>
            <a:pPr marL="857250" lvl="1" indent="-457200" eaLnBrk="1" hangingPunct="1"/>
            <a:r>
              <a:rPr lang="en-US" sz="2000">
                <a:latin typeface="Arial" charset="0"/>
                <a:ea typeface="MS PGothic" charset="0"/>
                <a:sym typeface="Symbol" charset="0"/>
              </a:rPr>
              <a:t>Turing Machines, Finite State Automata, </a:t>
            </a:r>
            <a:br>
              <a:rPr lang="en-US" sz="2000">
                <a:latin typeface="Arial" charset="0"/>
                <a:ea typeface="MS PGothic" charset="0"/>
                <a:sym typeface="Symbol" charset="0"/>
              </a:rPr>
            </a:br>
            <a:r>
              <a:rPr lang="en-US" sz="2000">
                <a:latin typeface="Arial" charset="0"/>
                <a:ea typeface="MS PGothic" charset="0"/>
                <a:sym typeface="Symbol" charset="0"/>
              </a:rPr>
              <a:t>Linear Bounded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helps</a:t>
            </a:r>
          </a:p>
          <a:p>
            <a:pPr marL="857250" lvl="1" indent="-457200" eaLnBrk="1" hangingPunct="1"/>
            <a:r>
              <a:rPr lang="en-US" sz="2000">
                <a:latin typeface="Arial" charset="0"/>
                <a:ea typeface="MS PGothic" charset="0"/>
                <a:sym typeface="Symbol" charset="0"/>
              </a:rPr>
              <a:t>Push Down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hinders</a:t>
            </a:r>
          </a:p>
          <a:p>
            <a:pPr marL="857250" lvl="1" indent="-457200" eaLnBrk="1" hangingPunct="1"/>
            <a:r>
              <a:rPr lang="en-US" sz="200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4/17/17</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324</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4/17/17</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326</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4/17/17</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327</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Let F be some arbitrary effective procedure and let x be some arbitrary natural number.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Define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(y) = F(x), for all  y </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Then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 is an algorithm if and only if F halts on x.</a:t>
            </a:r>
          </a:p>
          <a:p>
            <a:pPr eaLnBrk="1" hangingPunct="1">
              <a:lnSpc>
                <a:spcPct val="80000"/>
              </a:lnSpc>
            </a:pPr>
            <a:endParaRPr lang="en-US" sz="2000" baseline="30000" dirty="0">
              <a:latin typeface="Arial" charset="0"/>
              <a:ea typeface="MS PGothic" charset="0"/>
            </a:endParaRPr>
          </a:p>
          <a:p>
            <a:pPr eaLnBrk="1" hangingPunct="1">
              <a:lnSpc>
                <a:spcPct val="80000"/>
              </a:lnSpc>
            </a:pPr>
            <a:r>
              <a:rPr lang="en-US" sz="2000" dirty="0">
                <a:latin typeface="Arial" charset="0"/>
                <a:ea typeface="MS PGothic" charset="0"/>
              </a:rPr>
              <a:t>Thus a solution to the Uniform Halting Problem (TOTAL) would provide a solution to the Halting Problem (HALT).</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4/17/17</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328</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marL="0" indent="0" eaLnBrk="1" hangingPunct="1">
              <a:lnSpc>
                <a:spcPct val="80000"/>
              </a:lnSpc>
              <a:buNone/>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(undecidable, non-recursive)</a:t>
            </a:r>
            <a:endParaRPr lang="en-US" sz="2000" dirty="0">
              <a:latin typeface="Arial" charset="0"/>
              <a:ea typeface="MS PGothic" charset="0"/>
            </a:endParaRPr>
          </a:p>
          <a:p>
            <a:pPr marL="0" indent="0" eaLnBrk="1" hangingPunct="1">
              <a:lnSpc>
                <a:spcPct val="80000"/>
              </a:lnSpc>
              <a:buNone/>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&lt;f&gt;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Recognizer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When we discuss languages and classes of languages, we differ between recognizers and generators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One type of recognizer is called an automata and there are multiple classes of such devices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One type of generator is called a grammar and there are multiple classes of such devices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Our first journey will be through automata and grammars </a:t>
            </a:r>
          </a:p>
          <a:p>
            <a:pPr eaLnBrk="1" fontAlgn="auto" hangingPunct="1">
              <a:lnSpc>
                <a:spcPct val="90000"/>
              </a:lnSpc>
              <a:spcBef>
                <a:spcPts val="0"/>
              </a:spcBef>
              <a:spcAft>
                <a:spcPts val="0"/>
              </a:spcAft>
              <a:buFont typeface="+mj-lt"/>
              <a:buAutoNum type="arabicPeriod"/>
            </a:pPr>
            <a:endParaRPr lang="en-US" sz="180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4/17/17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33</a:t>
            </a:fld>
            <a:endParaRPr lang="en-US"/>
          </a:p>
        </p:txBody>
      </p:sp>
    </p:spTree>
    <p:extLst>
      <p:ext uri="{BB962C8B-B14F-4D97-AF65-F5344CB8AC3E}">
        <p14:creationId xmlns:p14="http://schemas.microsoft.com/office/powerpoint/2010/main" val="108186879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270F13-1727-854E-98DF-74B7806719C8}" type="datetime1">
              <a:rPr lang="en-US" smtClean="0"/>
              <a:t>4/17/17</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330</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many-one reduces to B, </a:t>
            </a:r>
            <a:br>
              <a:rPr lang="en-US" sz="2800">
                <a:latin typeface="Arial" charset="0"/>
                <a:ea typeface="MS PGothic"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there exists an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many-one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many-one equivalent are in some sense equally hard or easy.</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FFA9B8-C3F2-6943-BD16-8AD236502757}" type="datetime1">
              <a:rPr lang="en-US" smtClean="0"/>
              <a:t>4/17/17</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331</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dirty="0">
                <a:latin typeface="Arial" charset="0"/>
                <a:ea typeface="MS PGothic" charset="0"/>
              </a:rPr>
              <a:t>The relationship A </a:t>
            </a:r>
            <a:r>
              <a:rPr lang="en-US" sz="2800" dirty="0">
                <a:latin typeface="Arial" charset="0"/>
                <a:ea typeface="MS PGothic" charset="0"/>
                <a:sym typeface="Symbol" charset="0"/>
              </a:rPr>
              <a:t></a:t>
            </a:r>
            <a:r>
              <a:rPr lang="en-US" sz="2800" baseline="-25000" dirty="0">
                <a:latin typeface="Arial" charset="0"/>
                <a:ea typeface="MS PGothic" charset="0"/>
              </a:rPr>
              <a:t>m</a:t>
            </a:r>
            <a:r>
              <a:rPr lang="en-US" sz="2800" dirty="0">
                <a:latin typeface="Arial" charset="0"/>
                <a:ea typeface="MS PGothic" charset="0"/>
              </a:rPr>
              <a:t> B is an equivalence relationship (why?)</a:t>
            </a:r>
          </a:p>
          <a:p>
            <a:pPr eaLnBrk="1" hangingPunct="1">
              <a:lnSpc>
                <a:spcPct val="90000"/>
              </a:lnSpc>
            </a:pPr>
            <a:r>
              <a:rPr lang="en-US" sz="2800" dirty="0">
                <a:latin typeface="Arial" charset="0"/>
                <a:ea typeface="MS PGothic" charset="0"/>
                <a:sym typeface="Symbol" charset="0"/>
              </a:rPr>
              <a:t>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we say A and B are of the same many-one degree (of </a:t>
            </a:r>
            <a:r>
              <a:rPr lang="en-US" sz="2800" dirty="0" err="1">
                <a:latin typeface="Arial" charset="0"/>
                <a:ea typeface="MS PGothic" charset="0"/>
                <a:sym typeface="Symbol" charset="0"/>
              </a:rPr>
              <a:t>unsolvability</a:t>
            </a:r>
            <a:r>
              <a:rPr lang="en-US" sz="2800" dirty="0">
                <a:latin typeface="Arial" charset="0"/>
                <a:ea typeface="MS PGothic" charset="0"/>
                <a:sym typeface="Symbol" charset="0"/>
              </a:rPr>
              <a:t>).</a:t>
            </a:r>
          </a:p>
          <a:p>
            <a:pPr eaLnBrk="1" hangingPunct="1">
              <a:lnSpc>
                <a:spcPct val="90000"/>
              </a:lnSpc>
            </a:pPr>
            <a:r>
              <a:rPr lang="en-US" sz="2800" dirty="0">
                <a:latin typeface="Arial" charset="0"/>
                <a:ea typeface="MS PGothic" charset="0"/>
                <a:sym typeface="Symbol" charset="0"/>
              </a:rPr>
              <a:t>Decidable problems occupy three m-1 degrees: , </a:t>
            </a:r>
            <a:r>
              <a:rPr lang="en-US" sz="2800" b="1" i="1" dirty="0">
                <a:latin typeface="Cambria Math" panose="02040503050406030204" pitchFamily="18" charset="0"/>
                <a:ea typeface="Cambria Math" panose="02040503050406030204" pitchFamily="18" charset="0"/>
                <a:sym typeface="Symbol" charset="0"/>
              </a:rPr>
              <a:t>N</a:t>
            </a:r>
            <a:r>
              <a:rPr lang="en-US" sz="2800" dirty="0">
                <a:latin typeface="Arial" charset="0"/>
                <a:ea typeface="MS PGothic" charset="0"/>
                <a:sym typeface="Symbol" charset="0"/>
              </a:rPr>
              <a:t>, all others.</a:t>
            </a:r>
          </a:p>
          <a:p>
            <a:pPr eaLnBrk="1" hangingPunct="1">
              <a:lnSpc>
                <a:spcPct val="90000"/>
              </a:lnSpc>
            </a:pPr>
            <a:r>
              <a:rPr lang="en-US" sz="2800" dirty="0">
                <a:latin typeface="Arial" charset="0"/>
                <a:ea typeface="MS PGothic" charset="0"/>
                <a:sym typeface="Symbol" charset="0"/>
              </a:rPr>
              <a:t>The hierarchy of undecidable m-1 degrees is an infinite lattice (I’</a:t>
            </a:r>
            <a:r>
              <a:rPr lang="en-US" altLang="ja-JP" sz="2800" dirty="0">
                <a:latin typeface="Arial" charset="0"/>
                <a:ea typeface="MS PGothic" charset="0"/>
                <a:sym typeface="Symbol" charset="0"/>
              </a:rPr>
              <a:t>ll discuss in class)</a:t>
            </a:r>
            <a:endParaRPr lang="en-US" sz="2800" dirty="0">
              <a:latin typeface="Arial" charset="0"/>
              <a:ea typeface="MS PGothic" charset="0"/>
              <a:sym typeface="Symbol"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0B4D27-D6A3-7B40-AAA3-02AFCFF3181C}" type="datetime1">
              <a:rPr lang="en-US" smtClean="0"/>
              <a:t>4/17/17</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332</a:t>
            </a:fld>
            <a:endParaRPr lang="en-US"/>
          </a:p>
        </p:txBody>
      </p:sp>
      <p:sp>
        <p:nvSpPr>
          <p:cNvPr id="21197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one-one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t>
            </a:r>
            <a:br>
              <a:rPr lang="en-US" sz="2800">
                <a:latin typeface="Arial" charset="0"/>
                <a:ea typeface="MS PGothic" charset="0"/>
                <a:sym typeface="Symbol" charset="0"/>
              </a:rPr>
            </a:br>
            <a:r>
              <a:rPr lang="en-US" sz="2800">
                <a:latin typeface="Arial" charset="0"/>
                <a:ea typeface="MS PGothic" charset="0"/>
                <a:sym typeface="Symbol" charset="0"/>
              </a:rPr>
              <a:t>if </a:t>
            </a:r>
            <a:r>
              <a:rPr lang="en-US" sz="2800">
                <a:latin typeface="Arial" charset="0"/>
                <a:ea typeface="MS PGothic" charset="0"/>
              </a:rPr>
              <a:t>there exists a 1-1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one-one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one-one equivalent are in a strong sense equally hard or easy.</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3D4F11-7390-4144-B650-138290567E3F}" type="datetime1">
              <a:rPr lang="en-US" smtClean="0"/>
              <a:t>4/17/17</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333</a:t>
            </a:fld>
            <a:endParaRPr lang="en-US"/>
          </a:p>
        </p:txBody>
      </p:sp>
      <p:sp>
        <p:nvSpPr>
          <p:cNvPr id="2129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A467B2-E5FB-F14E-98FE-C45839ECABAE}" type="datetime1">
              <a:rPr lang="en-US" smtClean="0"/>
              <a:t>4/17/17</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334</a:t>
            </a:fld>
            <a:endParaRPr lang="en-US"/>
          </a:p>
        </p:txBody>
      </p:sp>
      <p:sp>
        <p:nvSpPr>
          <p:cNvPr id="214021"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7A49D5-36D7-C149-A750-8F671B358A4D}" type="datetime1">
              <a:rPr lang="en-US" smtClean="0"/>
              <a:t>4/17/17</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335</a:t>
            </a:fld>
            <a:endParaRPr lang="en-US"/>
          </a:p>
        </p:txBody>
      </p:sp>
      <p:sp>
        <p:nvSpPr>
          <p:cNvPr id="21504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one Turing degree. We really don’</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428E52-E6BF-3844-83F1-A862F82EC10E}" type="datetime1">
              <a:rPr lang="en-US" smtClean="0"/>
              <a:t>4/17/17</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336</a:t>
            </a:fld>
            <a:endParaRPr lang="en-US"/>
          </a:p>
        </p:txBody>
      </p:sp>
      <p:sp>
        <p:nvSpPr>
          <p:cNvPr id="216069"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a:latin typeface="Arial" charset="0"/>
                <a:ea typeface="MS PGothic" charset="0"/>
              </a:rPr>
              <a:t>The set HALT is an re complete set (in regard to 1-1, m-1 and Turing reducibility).</a:t>
            </a:r>
          </a:p>
          <a:p>
            <a:pPr eaLnBrk="1" hangingPunct="1">
              <a:lnSpc>
                <a:spcPct val="90000"/>
              </a:lnSpc>
            </a:pPr>
            <a:r>
              <a:rPr lang="en-US" sz="2800">
                <a:latin typeface="Arial" charset="0"/>
                <a:ea typeface="MS PGothic" charset="0"/>
              </a:rPr>
              <a:t>The re complete degree (in each sense of degree) sits at the top of the lattice of re degrees.</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627C5C-7909-9B42-9D89-FAC7B2CD844A}" type="datetime1">
              <a:rPr lang="en-US" smtClean="0"/>
              <a:t>4/17/17</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337</a:t>
            </a:fld>
            <a:endParaRPr lang="en-US"/>
          </a:p>
        </p:txBody>
      </p:sp>
      <p:sp>
        <p:nvSpPr>
          <p:cNvPr id="217093" name="Rectangle 2"/>
          <p:cNvSpPr>
            <a:spLocks noGrp="1" noChangeArrowheads="1"/>
          </p:cNvSpPr>
          <p:nvPr>
            <p:ph type="title"/>
          </p:nvPr>
        </p:nvSpPr>
        <p:spPr/>
        <p:txBody>
          <a:bodyPr/>
          <a:lstStyle/>
          <a:p>
            <a:pPr eaLnBrk="1" hangingPunct="1"/>
            <a:r>
              <a:rPr lang="en-US" dirty="0">
                <a:latin typeface="Arial" charset="0"/>
                <a:ea typeface="MS PGothic" charset="0"/>
              </a:rPr>
              <a:t>The Set Halt = K</a:t>
            </a:r>
            <a:r>
              <a:rPr lang="en-US" baseline="-25000" dirty="0">
                <a:latin typeface="Arial" charset="0"/>
                <a:ea typeface="MS PGothic" charset="0"/>
              </a:rPr>
              <a:t>0</a:t>
            </a:r>
            <a:endParaRPr lang="en-US" dirty="0">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Halt = K</a:t>
            </a:r>
            <a:r>
              <a:rPr lang="en-US" sz="2400" baseline="-25000">
                <a:latin typeface="Arial" charset="0"/>
                <a:ea typeface="MS PGothic" charset="0"/>
              </a:rPr>
              <a:t>0</a:t>
            </a:r>
            <a:r>
              <a:rPr lang="en-US" sz="2400">
                <a:latin typeface="Arial" charset="0"/>
                <a:ea typeface="MS PGothic" charset="0"/>
              </a:rPr>
              <a:t> = { &lt;f, x&gt; | </a:t>
            </a:r>
            <a:r>
              <a:rPr lang="en-US" sz="2400" b="1">
                <a:latin typeface="Arial" charset="0"/>
                <a:ea typeface="MS PGothic" charset="0"/>
                <a:sym typeface="Symbol" charset="0"/>
              </a:rPr>
              <a:t></a:t>
            </a:r>
            <a:r>
              <a:rPr lang="en-US" sz="2400" baseline="-25000">
                <a:latin typeface="Arial" charset="0"/>
                <a:ea typeface="MS PGothic" charset="0"/>
              </a:rPr>
              <a:t>f </a:t>
            </a:r>
            <a:r>
              <a:rPr lang="en-US" sz="2400">
                <a:latin typeface="Arial" charset="0"/>
                <a:ea typeface="MS PGothic" charset="0"/>
              </a:rPr>
              <a:t>(x) is defined }</a:t>
            </a:r>
          </a:p>
          <a:p>
            <a:pPr eaLnBrk="1" hangingPunct="1">
              <a:lnSpc>
                <a:spcPct val="90000"/>
              </a:lnSpc>
            </a:pPr>
            <a:r>
              <a:rPr lang="en-US" sz="2400">
                <a:latin typeface="Arial" charset="0"/>
                <a:ea typeface="MS PGothic" charset="0"/>
              </a:rPr>
              <a:t>Let A be an arbitrary re set. By definition, there exists an effective procedure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such that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 A. Put equivalently, there exists an index, a, such that A = </a:t>
            </a:r>
            <a:r>
              <a:rPr lang="en-US" sz="2400" err="1">
                <a:latin typeface="Arial" charset="0"/>
                <a:ea typeface="MS PGothic" charset="0"/>
              </a:rPr>
              <a:t>W</a:t>
            </a:r>
            <a:r>
              <a:rPr lang="en-US" sz="2400" baseline="-25000" err="1">
                <a:latin typeface="Arial" charset="0"/>
                <a:ea typeface="MS PGothic" charset="0"/>
              </a:rPr>
              <a:t>a</a:t>
            </a:r>
            <a:r>
              <a:rPr lang="en-US" sz="2400">
                <a:latin typeface="Arial" charset="0"/>
                <a:ea typeface="MS PGothic" charset="0"/>
              </a:rPr>
              <a:t>.</a:t>
            </a:r>
          </a:p>
          <a:p>
            <a:pPr eaLnBrk="1" hangingPunct="1">
              <a:lnSpc>
                <a:spcPct val="90000"/>
              </a:lnSpc>
            </a:pPr>
            <a:r>
              <a:rPr lang="en-US" sz="2400">
                <a:latin typeface="Arial" charset="0"/>
                <a:ea typeface="MS PGothic" charset="0"/>
              </a:rPr>
              <a:t>x </a:t>
            </a:r>
            <a:r>
              <a:rPr lang="en-US" sz="2400">
                <a:latin typeface="Arial" charset="0"/>
                <a:ea typeface="MS PGothic" charset="0"/>
                <a:sym typeface="Symbol" charset="0"/>
              </a:rPr>
              <a:t> A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(x)</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&lt;</a:t>
            </a:r>
            <a:r>
              <a:rPr lang="en-US" sz="2400" err="1">
                <a:latin typeface="Arial" charset="0"/>
                <a:ea typeface="MS PGothic" charset="0"/>
              </a:rPr>
              <a:t>a,x</a:t>
            </a:r>
            <a:r>
              <a:rPr lang="en-US" sz="2400">
                <a:latin typeface="Arial" charset="0"/>
                <a:ea typeface="MS PGothic" charset="0"/>
              </a:rPr>
              <a:t>&gt; </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A to K</a:t>
            </a:r>
            <a:r>
              <a:rPr lang="en-US" sz="2400" baseline="-25000">
                <a:latin typeface="Arial" charset="0"/>
                <a:ea typeface="MS PGothic" charset="0"/>
              </a:rPr>
              <a:t>0</a:t>
            </a:r>
            <a:r>
              <a:rPr lang="en-US" sz="2800" baseline="-25000">
                <a:latin typeface="Arial" charset="0"/>
                <a:ea typeface="MS PGothic" charset="0"/>
              </a:rPr>
              <a:t> </a:t>
            </a:r>
            <a:r>
              <a:rPr lang="en-US" sz="2800">
                <a:latin typeface="Arial" charset="0"/>
                <a:ea typeface="MS PGothic" charset="0"/>
              </a:rPr>
              <a:t>(</a:t>
            </a:r>
            <a:r>
              <a:rPr lang="en-US" sz="2400">
                <a:latin typeface="Arial" charset="0"/>
                <a:ea typeface="MS PGothic" charset="0"/>
              </a:rPr>
              <a:t>A </a:t>
            </a:r>
            <a:r>
              <a:rPr lang="en-US" sz="2400">
                <a:latin typeface="Arial" charset="0"/>
                <a:ea typeface="MS PGothic" charset="0"/>
                <a:sym typeface="Symbol" charset="0"/>
              </a:rPr>
              <a:t></a:t>
            </a:r>
            <a:r>
              <a:rPr lang="en-US" sz="2400" baseline="-25000">
                <a:latin typeface="Arial" charset="0"/>
                <a:ea typeface="MS PGothic" charset="0"/>
                <a:sym typeface="Symbol" charset="0"/>
              </a:rPr>
              <a:t>1</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r>
              <a:rPr lang="en-US" sz="2400">
                <a:latin typeface="Arial" charset="0"/>
                <a:ea typeface="MS PGothic" charset="0"/>
                <a:sym typeface="Symbol" charset="0"/>
              </a:rPr>
              <a:t>) </a:t>
            </a:r>
            <a:endParaRPr lang="en-US" sz="2400">
              <a:latin typeface="Arial" charset="0"/>
              <a:ea typeface="MS PGothic" charset="0"/>
            </a:endParaRPr>
          </a:p>
          <a:p>
            <a:pPr eaLnBrk="1" hangingPunct="1">
              <a:lnSpc>
                <a:spcPct val="90000"/>
              </a:lnSpc>
            </a:pPr>
            <a:r>
              <a:rPr lang="en-US" sz="2400">
                <a:latin typeface="Arial" charset="0"/>
                <a:ea typeface="MS PGothic" charset="0"/>
              </a:rPr>
              <a:t>Thus the universal set, Halt = K</a:t>
            </a:r>
            <a:r>
              <a:rPr lang="en-US" sz="2400" baseline="-25000">
                <a:latin typeface="Arial" charset="0"/>
                <a:ea typeface="MS PGothic" charset="0"/>
              </a:rPr>
              <a:t>0</a:t>
            </a:r>
            <a:r>
              <a:rPr lang="en-US" sz="2400">
                <a:latin typeface="Arial" charset="0"/>
                <a:ea typeface="MS PGothic" charset="0"/>
              </a:rPr>
              <a:t>, is an re </a:t>
            </a:r>
            <a:br>
              <a:rPr lang="en-US" sz="2400">
                <a:latin typeface="Arial" charset="0"/>
                <a:ea typeface="MS PGothic" charset="0"/>
              </a:rPr>
            </a:br>
            <a:r>
              <a:rPr lang="en-US" sz="2400">
                <a:latin typeface="Arial" charset="0"/>
                <a:ea typeface="MS PGothic" charset="0"/>
              </a:rPr>
              <a:t>(1-1, m-1, Turing) complete set.</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4586E-7BD4-3D4F-A5A7-20A18778DBD4}" type="datetime1">
              <a:rPr lang="en-US" smtClean="0"/>
              <a:t>4/17/17</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338</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K = { f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(f) is defined }</a:t>
            </a:r>
          </a:p>
          <a:p>
            <a:pPr eaLnBrk="1" hangingPunct="1">
              <a:lnSpc>
                <a:spcPct val="90000"/>
              </a:lnSpc>
            </a:pPr>
            <a:r>
              <a:rPr lang="en-US" sz="2400">
                <a:latin typeface="Arial" charset="0"/>
                <a:ea typeface="MS PGothic" charset="0"/>
              </a:rPr>
              <a:t>Define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That is, </a:t>
            </a:r>
            <a:r>
              <a:rPr lang="en-US" sz="2400">
                <a:latin typeface="Arial" charset="0"/>
                <a:ea typeface="MS PGothic" charset="0"/>
                <a:sym typeface="Symbol" charset="0"/>
              </a:rPr>
              <a:t>y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Let the index of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be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(Yeah, that</a:t>
            </a:r>
            <a:r>
              <a:rPr lang="ja-JP" altLang="en-US" sz="2400">
                <a:latin typeface="Arial" charset="0"/>
                <a:ea typeface="MS PGothic" charset="0"/>
              </a:rPr>
              <a:t>’</a:t>
            </a:r>
            <a:r>
              <a:rPr lang="en-US" altLang="ja-JP" sz="2400">
                <a:latin typeface="Arial" charset="0"/>
                <a:ea typeface="MS PGothic" charset="0"/>
              </a:rPr>
              <a:t>s overloading.)</a:t>
            </a:r>
          </a:p>
          <a:p>
            <a:pPr eaLnBrk="1" hangingPunct="1">
              <a:lnSpc>
                <a:spcPct val="90000"/>
              </a:lnSpc>
            </a:pPr>
            <a:endParaRPr lang="en-US" sz="2400">
              <a:latin typeface="Arial" charset="0"/>
              <a:ea typeface="MS PGothic" charset="0"/>
            </a:endParaRP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a:latin typeface="Arial" charset="0"/>
                <a:ea typeface="MS PGothic" charset="0"/>
                <a:sym typeface="Symbol" charset="0"/>
              </a:rPr>
              <a:t> 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K.</a:t>
            </a: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b="1">
                <a:solidFill>
                  <a:schemeClr val="tx2"/>
                </a:solidFill>
                <a:sym typeface="Symbol" charset="0"/>
              </a:rPr>
              <a:t></a:t>
            </a:r>
            <a:r>
              <a:rPr lang="en-US" sz="2400">
                <a:solidFill>
                  <a:schemeClr val="tx2"/>
                </a:solidFill>
                <a:latin typeface="Arial" charset="0"/>
                <a:ea typeface="MS PGothic" charset="0"/>
                <a:sym typeface="Symbol" charset="0"/>
              </a:rPr>
              <a:t> </a:t>
            </a:r>
            <a:r>
              <a:rPr lang="en-US" sz="2400">
                <a:latin typeface="Arial" charset="0"/>
                <a:ea typeface="MS PGothic" charset="0"/>
                <a:sym typeface="Symbol" charset="0"/>
              </a:rPr>
              <a:t>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b="1">
                <a:solidFill>
                  <a:schemeClr val="tx2"/>
                </a:solidFill>
                <a:sym typeface="Symbol" charset="0"/>
              </a:rPr>
              <a:t></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b="1">
                <a:latin typeface="Arial" charset="0"/>
                <a:ea typeface="MS PGothic" charset="0"/>
                <a:sym typeface="Symbol" charset="0"/>
              </a:rPr>
              <a:t> </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b="1">
                <a:solidFill>
                  <a:schemeClr val="tx2"/>
                </a:solidFill>
                <a:sym typeface="Symbol" charset="0"/>
              </a:rPr>
              <a:t></a:t>
            </a:r>
            <a:r>
              <a:rPr lang="en-US" sz="2400">
                <a:latin typeface="Arial" charset="0"/>
                <a:ea typeface="MS PGothic" charset="0"/>
                <a:sym typeface="Symbol" charset="0"/>
              </a:rPr>
              <a:t> </a:t>
            </a:r>
            <a:r>
              <a:rPr lang="en-US" sz="2400">
                <a:latin typeface="Arial" charset="0"/>
                <a:ea typeface="MS PGothic" charset="0"/>
              </a:rPr>
              <a:t>K.</a:t>
            </a:r>
          </a:p>
          <a:p>
            <a:pPr marL="0" indent="0" eaLnBrk="1" hangingPunct="1">
              <a:lnSpc>
                <a:spcPct val="90000"/>
              </a:lnSpc>
              <a:buNone/>
            </a:pP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K</a:t>
            </a:r>
            <a:r>
              <a:rPr lang="en-US" sz="2400" baseline="-25000">
                <a:latin typeface="Arial" charset="0"/>
                <a:ea typeface="MS PGothic" charset="0"/>
              </a:rPr>
              <a:t>0 </a:t>
            </a:r>
            <a:r>
              <a:rPr lang="en-US" sz="2400">
                <a:latin typeface="Arial" charset="0"/>
                <a:ea typeface="MS PGothic" charset="0"/>
              </a:rPr>
              <a:t>to K. </a:t>
            </a:r>
          </a:p>
          <a:p>
            <a:pPr eaLnBrk="1" hangingPunct="1">
              <a:lnSpc>
                <a:spcPct val="90000"/>
              </a:lnSpc>
            </a:pPr>
            <a:r>
              <a:rPr lang="en-US" sz="2400">
                <a:latin typeface="Arial" charset="0"/>
                <a:ea typeface="MS PGothic" charset="0"/>
              </a:rPr>
              <a:t>Since K</a:t>
            </a:r>
            <a:r>
              <a:rPr lang="en-US" sz="2400" baseline="-25000">
                <a:latin typeface="Arial" charset="0"/>
                <a:ea typeface="MS PGothic" charset="0"/>
              </a:rPr>
              <a:t>0</a:t>
            </a:r>
            <a:r>
              <a:rPr lang="en-US" sz="2400">
                <a:latin typeface="Arial" charset="0"/>
                <a:ea typeface="MS PGothic" charset="0"/>
              </a:rPr>
              <a:t> is an re (1-1, m-1, Turing) complete set and K is re, then K is also re (1-1, m-1, Turing) complete.</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0000FF"/>
                </a:solidFill>
                <a:latin typeface="Arial" charset="0"/>
                <a:ea typeface="MS PGothic" charset="0"/>
              </a:rPr>
              <a:t>Reduction and </a:t>
            </a:r>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a:t>
            </a:r>
            <a:endParaRPr lang="en-US" dirty="0">
              <a:solidFill>
                <a:srgbClr val="0000FF"/>
              </a:solidFill>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1063187"/>
            <a:ext cx="8686800" cy="48232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9300" y="1710562"/>
            <a:ext cx="4978400" cy="18659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solidFill>
                  <a:srgbClr val="C00000"/>
                </a:solidFill>
              </a:rPr>
              <a:t>S</a:t>
            </a:r>
            <a:r>
              <a:rPr lang="en-US" sz="2100" b="1" dirty="0">
                <a:solidFill>
                  <a:schemeClr val="tx1"/>
                </a:solidFill>
              </a:rPr>
              <a:t/>
            </a:r>
            <a:br>
              <a:rPr lang="en-US" sz="2100" b="1" dirty="0">
                <a:solidFill>
                  <a:schemeClr val="tx1"/>
                </a:solidFill>
              </a:rPr>
            </a:br>
            <a:r>
              <a:rPr lang="en-US" sz="2100" b="1" dirty="0">
                <a:solidFill>
                  <a:schemeClr val="tx1"/>
                </a:solidFill>
              </a:rPr>
              <a:t>Subset of interest,</a:t>
            </a:r>
            <a:br>
              <a:rPr lang="en-US" sz="2100" b="1" dirty="0">
                <a:solidFill>
                  <a:schemeClr val="tx1"/>
                </a:solidFill>
              </a:rPr>
            </a:br>
            <a:r>
              <a:rPr lang="en-US" sz="2100" b="1" dirty="0">
                <a:solidFill>
                  <a:schemeClr val="tx1"/>
                </a:solidFill>
              </a:rPr>
              <a:t>maybe </a:t>
            </a:r>
            <a:r>
              <a:rPr lang="en-US" sz="2100" b="1">
                <a:solidFill>
                  <a:schemeClr val="tx1"/>
                </a:solidFill>
              </a:rPr>
              <a:t>with ordered elements</a:t>
            </a:r>
            <a:endParaRPr lang="en-US" sz="2100" b="1" dirty="0">
              <a:solidFill>
                <a:schemeClr val="tx1"/>
              </a:solidFill>
            </a:endParaRPr>
          </a:p>
        </p:txBody>
      </p:sp>
      <p:sp>
        <p:nvSpPr>
          <p:cNvPr id="25" name="TextBox 24"/>
          <p:cNvSpPr txBox="1"/>
          <p:nvPr/>
        </p:nvSpPr>
        <p:spPr>
          <a:xfrm>
            <a:off x="1127124" y="139856"/>
            <a:ext cx="6737351" cy="923330"/>
          </a:xfrm>
          <a:prstGeom prst="rect">
            <a:avLst/>
          </a:prstGeom>
          <a:noFill/>
        </p:spPr>
        <p:txBody>
          <a:bodyPr wrap="square" rtlCol="0">
            <a:spAutoFit/>
          </a:bodyPr>
          <a:lstStyle/>
          <a:p>
            <a:pPr algn="ctr"/>
            <a:r>
              <a:rPr lang="en-US" sz="3000" b="1" dirty="0"/>
              <a:t>UNIVERSE OF DISCOURSE</a:t>
            </a:r>
          </a:p>
          <a:p>
            <a:pPr algn="ctr"/>
            <a:r>
              <a:rPr lang="en-US" sz="2400" b="1" dirty="0"/>
              <a:t>USUALLY STRINGS OR NATURAL NUMBERS</a:t>
            </a:r>
          </a:p>
        </p:txBody>
      </p:sp>
      <p:sp>
        <p:nvSpPr>
          <p:cNvPr id="27" name="TextBox 26"/>
          <p:cNvSpPr txBox="1"/>
          <p:nvPr/>
        </p:nvSpPr>
        <p:spPr>
          <a:xfrm>
            <a:off x="5638800" y="1768270"/>
            <a:ext cx="2209800" cy="646331"/>
          </a:xfrm>
          <a:prstGeom prst="rect">
            <a:avLst/>
          </a:prstGeom>
          <a:noFill/>
        </p:spPr>
        <p:txBody>
          <a:bodyPr wrap="square" rtlCol="0">
            <a:spAutoFit/>
          </a:bodyPr>
          <a:lstStyle/>
          <a:p>
            <a:r>
              <a:rPr lang="en-US" b="1" dirty="0">
                <a:solidFill>
                  <a:schemeClr val="accent2">
                    <a:lumMod val="50000"/>
                  </a:schemeClr>
                </a:solidFill>
              </a:rPr>
              <a:t>For some element, x, is x in S? </a:t>
            </a:r>
          </a:p>
        </p:txBody>
      </p:sp>
      <p:sp>
        <p:nvSpPr>
          <p:cNvPr id="28" name="TextBox 27"/>
          <p:cNvSpPr txBox="1"/>
          <p:nvPr/>
        </p:nvSpPr>
        <p:spPr>
          <a:xfrm>
            <a:off x="2463801" y="1143000"/>
            <a:ext cx="3937000" cy="461665"/>
          </a:xfrm>
          <a:prstGeom prst="rect">
            <a:avLst/>
          </a:prstGeom>
          <a:noFill/>
        </p:spPr>
        <p:txBody>
          <a:bodyPr wrap="square" rtlCol="0">
            <a:spAutoFit/>
          </a:bodyPr>
          <a:lstStyle/>
          <a:p>
            <a:pPr algn="ctr"/>
            <a:r>
              <a:rPr lang="en-US" sz="2400" b="1" dirty="0"/>
              <a:t>DECISION PROBLEMS</a:t>
            </a:r>
          </a:p>
        </p:txBody>
      </p:sp>
      <p:sp>
        <p:nvSpPr>
          <p:cNvPr id="29" name="TextBox 28"/>
          <p:cNvSpPr txBox="1"/>
          <p:nvPr/>
        </p:nvSpPr>
        <p:spPr>
          <a:xfrm>
            <a:off x="228600" y="3886221"/>
            <a:ext cx="8839200" cy="1477328"/>
          </a:xfrm>
          <a:prstGeom prst="rect">
            <a:avLst/>
          </a:prstGeom>
          <a:noFill/>
        </p:spPr>
        <p:txBody>
          <a:bodyPr wrap="square" rtlCol="0">
            <a:spAutoFit/>
          </a:bodyPr>
          <a:lstStyle/>
          <a:p>
            <a:r>
              <a:rPr lang="en-US" b="1" dirty="0"/>
              <a:t>Example 1: S is set of Primes and x is a natural number, is x in S (is x a prime)?</a:t>
            </a:r>
          </a:p>
          <a:p>
            <a:r>
              <a:rPr lang="en-US" b="1" dirty="0"/>
              <a:t>Example 2: S is an undirected graph </a:t>
            </a:r>
            <a:r>
              <a:rPr lang="en-US" b="1" dirty="0" smtClean="0"/>
              <a:t>(pairs </a:t>
            </a:r>
            <a:r>
              <a:rPr lang="en-US" b="1" dirty="0"/>
              <a:t>for neighbors), is S 3-colorable?</a:t>
            </a:r>
          </a:p>
          <a:p>
            <a:r>
              <a:rPr lang="en-US" b="1" dirty="0"/>
              <a:t>Example 3: S is a program in C, is S syntactically correct?</a:t>
            </a:r>
          </a:p>
          <a:p>
            <a:r>
              <a:rPr lang="en-US" b="1" dirty="0"/>
              <a:t>Example 4: S is program in C, does S halt on all input</a:t>
            </a:r>
            <a:r>
              <a:rPr lang="en-US" b="1" dirty="0" smtClean="0"/>
              <a:t>?</a:t>
            </a:r>
          </a:p>
          <a:p>
            <a:r>
              <a:rPr lang="en-US" b="1" dirty="0" smtClean="0"/>
              <a:t>Example 5: S a set of strings, is the language S Regular, Context-Free, </a:t>
            </a:r>
            <a:r>
              <a:rPr lang="mr-IN" b="1" dirty="0" smtClean="0"/>
              <a:t>…</a:t>
            </a:r>
            <a:r>
              <a:rPr lang="en-US" b="1" dirty="0" smtClean="0"/>
              <a:t> ?</a:t>
            </a:r>
            <a:endParaRPr lang="en-US" b="1" dirty="0"/>
          </a:p>
        </p:txBody>
      </p:sp>
      <p:sp>
        <p:nvSpPr>
          <p:cNvPr id="30" name="TextBox 29"/>
          <p:cNvSpPr txBox="1"/>
          <p:nvPr/>
        </p:nvSpPr>
        <p:spPr>
          <a:xfrm>
            <a:off x="6146800" y="2483850"/>
            <a:ext cx="2127251" cy="784830"/>
          </a:xfrm>
          <a:prstGeom prst="rect">
            <a:avLst/>
          </a:prstGeom>
          <a:noFill/>
        </p:spPr>
        <p:txBody>
          <a:bodyPr wrap="square" rtlCol="0">
            <a:spAutoFit/>
          </a:bodyPr>
          <a:lstStyle/>
          <a:p>
            <a:r>
              <a:rPr lang="en-US" sz="1500" b="1" dirty="0">
                <a:solidFill>
                  <a:srgbClr val="FF0000"/>
                </a:solidFill>
              </a:rPr>
              <a:t>Question: How many subsets of Natural Numbers are there?</a:t>
            </a:r>
          </a:p>
        </p:txBody>
      </p:sp>
    </p:spTree>
    <p:extLst>
      <p:ext uri="{BB962C8B-B14F-4D97-AF65-F5344CB8AC3E}">
        <p14:creationId xmlns:p14="http://schemas.microsoft.com/office/powerpoint/2010/main" val="15148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9" grpId="0"/>
      <p:bldP spid="30"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D03BE26-8B0E-6F4E-9748-5FA87981D9C7}" type="datetime1">
              <a:rPr lang="en-US" smtClean="0"/>
              <a:t>4/17/17</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340</a:t>
            </a:fld>
            <a:endParaRPr lang="en-US"/>
          </a:p>
        </p:txBody>
      </p:sp>
      <p:sp>
        <p:nvSpPr>
          <p:cNvPr id="220165"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341</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a:t>
            </a:r>
            <a:r>
              <a:rPr lang="en-US" altLang="ja-JP" dirty="0">
                <a:solidFill>
                  <a:srgbClr val="0000FF"/>
                </a:solidFill>
                <a:latin typeface="Arial" charset="0"/>
                <a:ea typeface="MS PGothic" charset="0"/>
              </a:rPr>
              <a:t>Theorem</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a:t>
            </a:r>
            <a:endParaRPr lang="en-US" sz="2800" dirty="0" smtClean="0">
              <a:ea typeface="ＭＳ Ｐゴシック" pitchFamily="-111" charset="-128"/>
              <a:cs typeface="ＭＳ Ｐゴシック" pitchFamily="-111" charset="-128"/>
            </a:endParaRP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smtClean="0">
                <a:ea typeface="ＭＳ Ｐゴシック" pitchFamily="-111" charset="-128"/>
                <a:cs typeface="ＭＳ Ｐゴシック" pitchFamily="-111" charset="-128"/>
              </a:rPr>
              <a:t>	Note </a:t>
            </a:r>
            <a:r>
              <a:rPr lang="en-US" sz="2800" dirty="0">
                <a:ea typeface="ＭＳ Ｐゴシック" pitchFamily="-111" charset="-128"/>
                <a:cs typeface="ＭＳ Ｐゴシック" pitchFamily="-111" charset="-128"/>
              </a:rPr>
              <a:t>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18449972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342</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Proof-1</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smtClean="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endParaRPr lang="en-US" sz="2800" dirty="0">
              <a:latin typeface="Arial" charset="0"/>
              <a:ea typeface="MS PGothic" charset="0"/>
            </a:endParaRPr>
          </a:p>
        </p:txBody>
      </p:sp>
    </p:spTree>
    <p:extLst>
      <p:ext uri="{BB962C8B-B14F-4D97-AF65-F5344CB8AC3E}">
        <p14:creationId xmlns:p14="http://schemas.microsoft.com/office/powerpoint/2010/main" val="138517196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343</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Proof-2</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41613614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344</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Proof-3</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p:txBody>
      </p:sp>
    </p:spTree>
    <p:extLst>
      <p:ext uri="{BB962C8B-B14F-4D97-AF65-F5344CB8AC3E}">
        <p14:creationId xmlns:p14="http://schemas.microsoft.com/office/powerpoint/2010/main" val="129080989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345</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I/O Properties</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80000"/>
              </a:lnSpc>
            </a:pPr>
            <a:r>
              <a:rPr lang="en-US" sz="2400" dirty="0" smtClean="0">
                <a:ea typeface="ＭＳ Ｐゴシック" pitchFamily="-111" charset="-128"/>
                <a:cs typeface="ＭＳ Ｐゴシック" pitchFamily="-111" charset="-128"/>
              </a:rPr>
              <a:t>An </a:t>
            </a:r>
            <a:r>
              <a:rPr lang="en-US" sz="2400" dirty="0">
                <a:ea typeface="ＭＳ Ｐゴシック" pitchFamily="-111" charset="-128"/>
                <a:cs typeface="ＭＳ Ｐゴシック" pitchFamily="-111" charset="-128"/>
              </a:rPr>
              <a:t>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Tree>
    <p:extLst>
      <p:ext uri="{BB962C8B-B14F-4D97-AF65-F5344CB8AC3E}">
        <p14:creationId xmlns:p14="http://schemas.microsoft.com/office/powerpoint/2010/main" val="3091764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346</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Strong Rice’</a:t>
            </a:r>
            <a:r>
              <a:rPr lang="en-US" altLang="ja-JP" dirty="0" smtClean="0">
                <a:solidFill>
                  <a:srgbClr val="00B050"/>
                </a:solidFill>
                <a:latin typeface="Arial" charset="0"/>
                <a:ea typeface="MS PGothic" charset="0"/>
              </a:rPr>
              <a:t>s </a:t>
            </a:r>
            <a:r>
              <a:rPr lang="en-US" altLang="ja-JP" dirty="0">
                <a:solidFill>
                  <a:srgbClr val="00B050"/>
                </a:solidFill>
                <a:latin typeface="Arial" charset="0"/>
                <a:ea typeface="MS PGothic" charset="0"/>
              </a:rPr>
              <a:t>Theorem</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x</a:t>
            </a:r>
            <a:r>
              <a:rPr lang="en-US" sz="2800" b="1" dirty="0">
                <a:ea typeface="ＭＳ Ｐゴシック" pitchFamily="-111" charset="-128"/>
                <a:cs typeface="ＭＳ Ｐゴシック" pitchFamily="-111" charset="-128"/>
              </a:rPr>
              <a:t> has property </a:t>
            </a:r>
            <a:r>
              <a:rPr lang="en-US" sz="2800" b="1"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a:t>
            </a:r>
          </a:p>
          <a:p>
            <a:pPr eaLnBrk="1" hangingPunct="1">
              <a:lnSpc>
                <a:spcPct val="95000"/>
              </a:lnSpc>
              <a:buFontTx/>
              <a:buNone/>
            </a:pPr>
            <a:r>
              <a:rPr lang="en-US" sz="2800" dirty="0">
                <a:ea typeface="ＭＳ Ｐゴシック" pitchFamily="-111" charset="-128"/>
                <a:cs typeface="ＭＳ Ｐゴシック" pitchFamily="-111" charset="-128"/>
              </a:rPr>
              <a:t>	is undecidable.  </a:t>
            </a:r>
            <a:endParaRPr lang="en-US" sz="2800" dirty="0" smtClean="0">
              <a:ea typeface="ＭＳ Ｐゴシック" pitchFamily="-111" charset="-128"/>
              <a:cs typeface="ＭＳ Ｐゴシック" pitchFamily="-111" charset="-128"/>
            </a:endParaRP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smtClean="0">
                <a:ea typeface="ＭＳ Ｐゴシック" pitchFamily="-111" charset="-128"/>
                <a:cs typeface="ＭＳ Ｐゴシック" pitchFamily="-111" charset="-128"/>
              </a:rPr>
              <a:t>	Note </a:t>
            </a:r>
            <a:r>
              <a:rPr lang="en-US" sz="2800" dirty="0">
                <a:ea typeface="ＭＳ Ｐゴシック" pitchFamily="-111" charset="-128"/>
                <a:cs typeface="ＭＳ Ｐゴシック" pitchFamily="-111" charset="-128"/>
              </a:rPr>
              <a:t>that membership in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input/output behavior of a function, not on any aspect of its implementation.</a:t>
            </a:r>
          </a:p>
        </p:txBody>
      </p:sp>
    </p:spTree>
    <p:extLst>
      <p:ext uri="{BB962C8B-B14F-4D97-AF65-F5344CB8AC3E}">
        <p14:creationId xmlns:p14="http://schemas.microsoft.com/office/powerpoint/2010/main" val="9477063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4/17/17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347</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Strong Rice’</a:t>
            </a:r>
            <a:r>
              <a:rPr lang="en-US" altLang="ja-JP" dirty="0" smtClean="0">
                <a:solidFill>
                  <a:srgbClr val="00B050"/>
                </a:solidFill>
                <a:latin typeface="Arial" charset="0"/>
                <a:ea typeface="MS PGothic" charset="0"/>
              </a:rPr>
              <a:t>s Proof</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a:spcBef>
                <a:spcPct val="50000"/>
              </a:spcBef>
            </a:pPr>
            <a:r>
              <a:rPr lang="en-US" dirty="0" smtClean="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52875305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smtClean="0">
                <a:solidFill>
                  <a:srgbClr val="00B050"/>
                </a:solidFill>
                <a:ea typeface="ＭＳ Ｐゴシック" pitchFamily="-111" charset="-128"/>
                <a:cs typeface="ＭＳ Ｐゴシック" pitchFamily="-111" charset="-128"/>
              </a:rPr>
              <a:t>Rice’s Picture </a:t>
            </a:r>
            <a:r>
              <a:rPr lang="en-US" dirty="0">
                <a:solidFill>
                  <a:srgbClr val="00B050"/>
                </a:solidFill>
                <a:ea typeface="ＭＳ Ｐゴシック" pitchFamily="-111" charset="-128"/>
                <a:cs typeface="ＭＳ Ｐゴシック" pitchFamily="-111" charset="-128"/>
              </a:rPr>
              <a:t>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344650"/>
            <a:ext cx="2938463" cy="144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a:t>
            </a:r>
          </a:p>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endParaRPr lang="en-US" sz="2400"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819400"/>
            <a:ext cx="3040063" cy="107721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25000" dirty="0">
                <a:solidFill>
                  <a:srgbClr val="0000FF"/>
                </a:solidFill>
                <a:latin typeface="Trebuchet MS" pitchFamily="-111" charset="0"/>
                <a:sym typeface="Symbol" pitchFamily="-111" charset="2"/>
              </a:rPr>
              <a:t>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 </a:t>
            </a:r>
          </a:p>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25000" dirty="0">
                <a:latin typeface="Trebuchet MS" pitchFamily="-111" charset="0"/>
                <a:sym typeface="Symbol" pitchFamily="-111" charset="2"/>
              </a:rPr>
              <a:t>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extLst>
      <p:ext uri="{BB962C8B-B14F-4D97-AF65-F5344CB8AC3E}">
        <p14:creationId xmlns:p14="http://schemas.microsoft.com/office/powerpoint/2010/main" val="100851231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BD9034-9610-2C42-8AC0-41EB0999F0CD}" type="datetime1">
              <a:rPr lang="en-US" smtClean="0"/>
              <a:t>4/17/17</a:t>
            </a:fld>
            <a:endParaRPr lang="en-US"/>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F664FC-C14A-BD4F-AF84-0E348CAB5955}" type="slidenum">
              <a:rPr lang="en-US"/>
              <a:pPr/>
              <a:t>349</a:t>
            </a:fld>
            <a:endParaRPr lang="en-US"/>
          </a:p>
        </p:txBody>
      </p:sp>
      <p:sp>
        <p:nvSpPr>
          <p:cNvPr id="223237"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Corollaries to 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a:t>
            </a:r>
            <a:endParaRPr lang="en-US">
              <a:solidFill>
                <a:srgbClr val="0000FF"/>
              </a:solidFill>
              <a:latin typeface="Arial" charset="0"/>
              <a:ea typeface="MS PGothic" charset="0"/>
            </a:endParaRPr>
          </a:p>
        </p:txBody>
      </p:sp>
      <p:sp>
        <p:nvSpPr>
          <p:cNvPr id="223238" name="Rectangle 3"/>
          <p:cNvSpPr>
            <a:spLocks noGrp="1" noChangeArrowheads="1"/>
          </p:cNvSpPr>
          <p:nvPr>
            <p:ph type="body" idx="1"/>
          </p:nvPr>
        </p:nvSpPr>
        <p:spPr/>
        <p:txBody>
          <a:bodyPr/>
          <a:lstStyle/>
          <a:p>
            <a:pPr eaLnBrk="1" hangingPunct="1">
              <a:buFontTx/>
              <a:buNone/>
            </a:pPr>
            <a:r>
              <a:rPr lang="en-US">
                <a:latin typeface="Arial" charset="0"/>
                <a:ea typeface="MS PGothic" charset="0"/>
              </a:rPr>
              <a:t>	Corollary:  The following properties of re sets are undecidable</a:t>
            </a:r>
          </a:p>
          <a:p>
            <a:pPr eaLnBrk="1" hangingPunct="1">
              <a:buFontTx/>
              <a:buNone/>
            </a:pPr>
            <a:r>
              <a:rPr lang="en-US">
                <a:latin typeface="Arial" charset="0"/>
                <a:ea typeface="MS PGothic" charset="0"/>
              </a:rPr>
              <a:t>		a)		L = Ø</a:t>
            </a:r>
          </a:p>
          <a:p>
            <a:pPr eaLnBrk="1" hangingPunct="1">
              <a:buFontTx/>
              <a:buNone/>
            </a:pPr>
            <a:r>
              <a:rPr lang="en-US">
                <a:latin typeface="Arial" charset="0"/>
                <a:ea typeface="MS PGothic" charset="0"/>
              </a:rPr>
              <a:t>		b)		L is finite</a:t>
            </a:r>
          </a:p>
          <a:p>
            <a:pPr eaLnBrk="1" hangingPunct="1">
              <a:buFontTx/>
              <a:buNone/>
            </a:pPr>
            <a:r>
              <a:rPr lang="en-US">
                <a:latin typeface="Arial" charset="0"/>
                <a:ea typeface="MS PGothic" charset="0"/>
              </a:rPr>
              <a:t>		c)		L is a regular set</a:t>
            </a:r>
          </a:p>
          <a:p>
            <a:pPr eaLnBrk="1" hangingPunct="1">
              <a:buFontTx/>
              <a:buNone/>
            </a:pPr>
            <a:r>
              <a:rPr lang="en-US">
                <a:latin typeface="Arial" charset="0"/>
                <a:ea typeface="MS PGothic" charset="0"/>
              </a:rPr>
              <a:t>		d)		L is a context-free set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05586"/>
            <a:ext cx="8762999" cy="605241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159254"/>
            <a:ext cx="7543800" cy="646331"/>
          </a:xfrm>
          <a:prstGeom prst="rect">
            <a:avLst/>
          </a:prstGeom>
          <a:noFill/>
        </p:spPr>
        <p:txBody>
          <a:bodyPr wrap="square" rtlCol="0">
            <a:spAutoFit/>
          </a:bodyPr>
          <a:lstStyle/>
          <a:p>
            <a:pPr algn="ctr"/>
            <a:r>
              <a:rPr lang="en-US" sz="3600" b="1" dirty="0"/>
              <a:t>UNIVERSE OF LANGUAGES</a:t>
            </a:r>
          </a:p>
        </p:txBody>
      </p:sp>
      <p:sp>
        <p:nvSpPr>
          <p:cNvPr id="10" name="TextBox 9"/>
          <p:cNvSpPr txBox="1"/>
          <p:nvPr/>
        </p:nvSpPr>
        <p:spPr>
          <a:xfrm>
            <a:off x="3349624" y="6104373"/>
            <a:ext cx="2216151" cy="646331"/>
          </a:xfrm>
          <a:prstGeom prst="rect">
            <a:avLst/>
          </a:prstGeom>
          <a:noFill/>
        </p:spPr>
        <p:txBody>
          <a:bodyPr wrap="square" rtlCol="0">
            <a:spAutoFit/>
          </a:bodyPr>
          <a:lstStyle/>
          <a:p>
            <a:r>
              <a:rPr lang="en-US" sz="3600" b="1" dirty="0"/>
              <a:t>Non-RE</a:t>
            </a:r>
          </a:p>
        </p:txBody>
      </p:sp>
      <p:sp>
        <p:nvSpPr>
          <p:cNvPr id="4" name="Oval 3"/>
          <p:cNvSpPr/>
          <p:nvPr/>
        </p:nvSpPr>
        <p:spPr>
          <a:xfrm>
            <a:off x="533399" y="990600"/>
            <a:ext cx="8001000" cy="51137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1279466"/>
            <a:ext cx="3821331" cy="346249"/>
          </a:xfrm>
          <a:prstGeom prst="rect">
            <a:avLst/>
          </a:prstGeom>
          <a:noFill/>
        </p:spPr>
        <p:txBody>
          <a:bodyPr wrap="square" rtlCol="0">
            <a:spAutoFit/>
          </a:bodyPr>
          <a:lstStyle/>
          <a:p>
            <a:r>
              <a:rPr lang="en-US" sz="1650" b="1" dirty="0"/>
              <a:t>RE = Semi-Dec = Phrase-Structured</a:t>
            </a:r>
          </a:p>
        </p:txBody>
      </p:sp>
      <p:sp>
        <p:nvSpPr>
          <p:cNvPr id="14" name="Oval 13"/>
          <p:cNvSpPr/>
          <p:nvPr/>
        </p:nvSpPr>
        <p:spPr>
          <a:xfrm>
            <a:off x="1885951" y="1625715"/>
            <a:ext cx="4914899" cy="4478658"/>
          </a:xfrm>
          <a:prstGeom prst="ellipse">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0249" y="2002444"/>
            <a:ext cx="2527299" cy="346249"/>
          </a:xfrm>
          <a:prstGeom prst="rect">
            <a:avLst/>
          </a:prstGeom>
          <a:noFill/>
        </p:spPr>
        <p:txBody>
          <a:bodyPr wrap="square" rtlCol="0">
            <a:spAutoFit/>
          </a:bodyPr>
          <a:lstStyle/>
          <a:p>
            <a:r>
              <a:rPr lang="en-US" sz="1650" b="1" dirty="0"/>
              <a:t>Recursive = Decidable</a:t>
            </a:r>
          </a:p>
        </p:txBody>
      </p:sp>
      <p:sp>
        <p:nvSpPr>
          <p:cNvPr id="16" name="Oval 15"/>
          <p:cNvSpPr/>
          <p:nvPr/>
        </p:nvSpPr>
        <p:spPr>
          <a:xfrm>
            <a:off x="2343151" y="2348693"/>
            <a:ext cx="3962399" cy="3755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49624" y="2545310"/>
            <a:ext cx="2073275" cy="346249"/>
          </a:xfrm>
          <a:prstGeom prst="rect">
            <a:avLst/>
          </a:prstGeom>
          <a:noFill/>
        </p:spPr>
        <p:txBody>
          <a:bodyPr wrap="square" rtlCol="0">
            <a:spAutoFit/>
          </a:bodyPr>
          <a:lstStyle/>
          <a:p>
            <a:r>
              <a:rPr lang="en-US" sz="1650" b="1" dirty="0"/>
              <a:t>Context-Sensitive</a:t>
            </a:r>
          </a:p>
        </p:txBody>
      </p:sp>
      <p:sp>
        <p:nvSpPr>
          <p:cNvPr id="18" name="Oval 17"/>
          <p:cNvSpPr/>
          <p:nvPr/>
        </p:nvSpPr>
        <p:spPr>
          <a:xfrm>
            <a:off x="2667000" y="2891559"/>
            <a:ext cx="3429000" cy="32128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25849" y="3048571"/>
            <a:ext cx="1524001" cy="346249"/>
          </a:xfrm>
          <a:prstGeom prst="rect">
            <a:avLst/>
          </a:prstGeom>
          <a:noFill/>
        </p:spPr>
        <p:txBody>
          <a:bodyPr wrap="square" rtlCol="0">
            <a:spAutoFit/>
          </a:bodyPr>
          <a:lstStyle/>
          <a:p>
            <a:r>
              <a:rPr lang="en-US" sz="1650" b="1" dirty="0"/>
              <a:t>Context-Free</a:t>
            </a:r>
          </a:p>
        </p:txBody>
      </p:sp>
      <p:sp>
        <p:nvSpPr>
          <p:cNvPr id="20" name="Oval 19"/>
          <p:cNvSpPr/>
          <p:nvPr/>
        </p:nvSpPr>
        <p:spPr>
          <a:xfrm>
            <a:off x="3048000" y="3456889"/>
            <a:ext cx="2749548" cy="2663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52874" y="3658668"/>
            <a:ext cx="742952" cy="346249"/>
          </a:xfrm>
          <a:prstGeom prst="rect">
            <a:avLst/>
          </a:prstGeom>
          <a:noFill/>
        </p:spPr>
        <p:txBody>
          <a:bodyPr wrap="square" rtlCol="0">
            <a:spAutoFit/>
          </a:bodyPr>
          <a:lstStyle/>
          <a:p>
            <a:r>
              <a:rPr lang="en-US" sz="1650" b="1" dirty="0"/>
              <a:t>DCFL</a:t>
            </a:r>
          </a:p>
        </p:txBody>
      </p:sp>
      <p:sp>
        <p:nvSpPr>
          <p:cNvPr id="22" name="Oval 21"/>
          <p:cNvSpPr/>
          <p:nvPr/>
        </p:nvSpPr>
        <p:spPr>
          <a:xfrm>
            <a:off x="3494583" y="4448149"/>
            <a:ext cx="1879602" cy="158093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REGULAR =  Right Linear</a:t>
            </a:r>
          </a:p>
        </p:txBody>
      </p:sp>
    </p:spTree>
    <p:extLst>
      <p:ext uri="{BB962C8B-B14F-4D97-AF65-F5344CB8AC3E}">
        <p14:creationId xmlns:p14="http://schemas.microsoft.com/office/powerpoint/2010/main" val="9029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4/17/17</a:t>
            </a:fld>
            <a:endParaRPr lang="en-US"/>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350</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8</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smtClean="0">
                <a:solidFill>
                  <a:srgbClr val="CC3300"/>
                </a:solidFill>
                <a:ea typeface="ＭＳ Ｐゴシック" charset="0"/>
                <a:cs typeface="ＭＳ Ｐゴシック" charset="0"/>
              </a:rPr>
              <a:t>HALT = </a:t>
            </a:r>
            <a:r>
              <a:rPr lang="en-US" sz="1800" b="1" dirty="0">
                <a:solidFill>
                  <a:srgbClr val="CC3300"/>
                </a:solidFill>
                <a:ea typeface="ＭＳ Ｐゴシック" charset="0"/>
                <a:cs typeface="ＭＳ Ｐゴシック" charset="0"/>
              </a:rPr>
              <a:t>{ </a:t>
            </a:r>
            <a:r>
              <a:rPr lang="en-US" sz="1800" b="1" dirty="0" smtClean="0">
                <a:solidFill>
                  <a:srgbClr val="CC3300"/>
                </a:solidFill>
                <a:ea typeface="ＭＳ Ｐゴシック" charset="0"/>
                <a:cs typeface="ＭＳ Ｐゴシック" charset="0"/>
              </a:rPr>
              <a:t>&lt;</a:t>
            </a:r>
            <a:r>
              <a:rPr lang="en-US" sz="1800" b="1" dirty="0" err="1" smtClean="0">
                <a:solidFill>
                  <a:srgbClr val="CC3300"/>
                </a:solidFill>
                <a:ea typeface="ＭＳ Ｐゴシック" charset="0"/>
                <a:cs typeface="ＭＳ Ｐゴシック" charset="0"/>
              </a:rPr>
              <a:t>f,x</a:t>
            </a:r>
            <a:r>
              <a:rPr lang="en-US" sz="1800" b="1" dirty="0" smtClean="0">
                <a:solidFill>
                  <a:srgbClr val="CC3300"/>
                </a:solidFill>
                <a:ea typeface="ＭＳ Ｐゴシック" charset="0"/>
                <a:cs typeface="ＭＳ Ｐゴシック" charset="0"/>
              </a:rPr>
              <a:t>&gt; </a:t>
            </a:r>
            <a:r>
              <a:rPr lang="en-US" sz="1800" b="1" dirty="0">
                <a:solidFill>
                  <a:srgbClr val="CC3300"/>
                </a:solidFill>
                <a:ea typeface="ＭＳ Ｐゴシック" charset="0"/>
                <a:cs typeface="ＭＳ Ｐゴシック" charset="0"/>
              </a:rPr>
              <a:t>| f(x)</a:t>
            </a:r>
            <a:r>
              <a:rPr lang="en-US" sz="1800" b="1" dirty="0">
                <a:solidFill>
                  <a:srgbClr val="CC3300"/>
                </a:solidFill>
                <a:sym typeface="Symbol" charset="0"/>
              </a:rPr>
              <a:t> } is re (semi-decidable) but undecidable</a:t>
            </a:r>
          </a:p>
          <a:p>
            <a:pPr marL="0" indent="0" eaLnBrk="1" hangingPunct="1">
              <a:buFontTx/>
              <a:buNone/>
              <a:defRPr/>
            </a:pPr>
            <a:r>
              <a:rPr lang="en-US" sz="1800" b="1" dirty="0" smtClean="0">
                <a:solidFill>
                  <a:srgbClr val="CC3300"/>
                </a:solidFill>
                <a:ea typeface="ＭＳ Ｐゴシック" charset="0"/>
                <a:cs typeface="ＭＳ Ｐゴシック" charset="0"/>
              </a:rPr>
              <a:t>TOTAL = </a:t>
            </a:r>
            <a:r>
              <a:rPr lang="en-US" sz="1800" b="1" dirty="0">
                <a:solidFill>
                  <a:srgbClr val="CC3300"/>
                </a:solidFill>
                <a:ea typeface="ＭＳ Ｐゴシック" charset="0"/>
                <a:cs typeface="ＭＳ Ｐゴシック" charset="0"/>
              </a:rPr>
              <a:t>{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r>
              <a:rPr lang="en-US" sz="1800" b="1" dirty="0" smtClean="0">
                <a:solidFill>
                  <a:srgbClr val="CC3300"/>
                </a:solidFill>
                <a:sym typeface="Symbol" charset="0"/>
              </a:rPr>
              <a:t>)</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smtClean="0">
                <a:solidFill>
                  <a:srgbClr val="CC3300"/>
                </a:solidFill>
                <a:ea typeface="ＭＳ Ｐゴシック" charset="0"/>
                <a:cs typeface="ＭＳ Ｐゴシック" charset="0"/>
              </a:rPr>
              <a:t>HALT</a:t>
            </a:r>
            <a:r>
              <a:rPr lang="en-US" sz="1800" dirty="0" smtClean="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smtClean="0">
                <a:solidFill>
                  <a:srgbClr val="CC3300"/>
                </a:solidFill>
                <a:ea typeface="ＭＳ Ｐゴシック" charset="0"/>
                <a:cs typeface="ＭＳ Ｐゴシック" charset="0"/>
              </a:rPr>
              <a:t>STUTTER</a:t>
            </a:r>
            <a:r>
              <a:rPr lang="en-US" sz="1800" dirty="0" smtClean="0">
                <a:solidFill>
                  <a:schemeClr val="tx1">
                    <a:lumMod val="95000"/>
                    <a:lumOff val="5000"/>
                  </a:schemeClr>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where</a:t>
            </a:r>
            <a:br>
              <a:rPr lang="en-US" sz="1800" dirty="0">
                <a:solidFill>
                  <a:schemeClr val="tx1">
                    <a:lumMod val="95000"/>
                    <a:lumOff val="5000"/>
                  </a:schemeClr>
                </a:solidFill>
                <a:ea typeface="ＭＳ Ｐゴシック" charset="0"/>
                <a:cs typeface="ＭＳ Ｐゴシック" charset="0"/>
              </a:rPr>
            </a:br>
            <a:r>
              <a:rPr lang="en-US" sz="1800" b="1" dirty="0" smtClean="0">
                <a:solidFill>
                  <a:srgbClr val="CC3300"/>
                </a:solidFill>
                <a:ea typeface="ＭＳ Ｐゴシック" charset="0"/>
                <a:cs typeface="ＭＳ Ｐゴシック" charset="0"/>
              </a:rPr>
              <a:t>STUTTER = </a:t>
            </a:r>
            <a:r>
              <a:rPr lang="en-US" sz="1800" b="1" dirty="0">
                <a:solidFill>
                  <a:srgbClr val="CC3300"/>
                </a:solidFill>
                <a:ea typeface="ＭＳ Ｐゴシック" charset="0"/>
                <a:cs typeface="ＭＳ Ｐゴシック" charset="0"/>
              </a:rPr>
              <a:t>{ f | </a:t>
            </a:r>
            <a:r>
              <a:rPr lang="en-US" sz="1800" b="1" dirty="0" smtClean="0">
                <a:solidFill>
                  <a:srgbClr val="CC3300"/>
                </a:solidFill>
                <a:ea typeface="ＭＳ Ｐゴシック" charset="0"/>
                <a:cs typeface="ＭＳ Ｐゴシック" charset="0"/>
              </a:rPr>
              <a:t>for some x, f(x+1) </a:t>
            </a:r>
            <a:r>
              <a:rPr lang="en-US" sz="1800" b="1" dirty="0">
                <a:solidFill>
                  <a:srgbClr val="CC3300"/>
                </a:solidFill>
                <a:ea typeface="ＭＳ Ｐゴシック" charset="0"/>
                <a:cs typeface="ＭＳ Ｐゴシック" charset="0"/>
              </a:rPr>
              <a:t>= </a:t>
            </a:r>
            <a:r>
              <a:rPr lang="en-US" sz="1800" b="1" dirty="0" smtClean="0">
                <a:solidFill>
                  <a:srgbClr val="CC3300"/>
                </a:solidFill>
                <a:ea typeface="ＭＳ Ｐゴシック" charset="0"/>
                <a:cs typeface="ＭＳ Ｐゴシック" charset="0"/>
              </a:rPr>
              <a:t>f(x) } </a:t>
            </a:r>
            <a:endParaRPr lang="en-US" sz="1800" b="1" dirty="0">
              <a:solidFill>
                <a:srgbClr val="CC3300"/>
              </a:solidFill>
              <a:ea typeface="ＭＳ Ｐゴシック" charset="0"/>
              <a:cs typeface="ＭＳ Ｐゴシック" charset="0"/>
            </a:endParaRPr>
          </a:p>
          <a:p>
            <a:pPr marL="400050" indent="-400050">
              <a:buFontTx/>
              <a:buAutoNum type="arabicPeriod"/>
              <a:defRPr/>
            </a:pPr>
            <a:r>
              <a:rPr lang="en-US" sz="1800" dirty="0" smtClean="0">
                <a:solidFill>
                  <a:schemeClr val="tx1">
                    <a:lumMod val="95000"/>
                    <a:lumOff val="5000"/>
                  </a:schemeClr>
                </a:solidFill>
                <a:ea typeface="ＭＳ Ｐゴシック" charset="0"/>
                <a:cs typeface="ＭＳ Ｐゴシック" charset="0"/>
              </a:rPr>
              <a:t>Show that </a:t>
            </a:r>
            <a:r>
              <a:rPr lang="en-US" sz="1800" b="1" dirty="0" smtClean="0">
                <a:solidFill>
                  <a:srgbClr val="CC3300"/>
                </a:solidFill>
                <a:ea typeface="ＭＳ Ｐゴシック" charset="0"/>
                <a:cs typeface="ＭＳ Ｐゴシック" charset="0"/>
              </a:rPr>
              <a:t>STUTTER </a:t>
            </a:r>
            <a:r>
              <a:rPr lang="en-US" sz="1800" dirty="0" smtClean="0">
                <a:solidFill>
                  <a:schemeClr val="tx1">
                    <a:lumMod val="95000"/>
                    <a:lumOff val="5000"/>
                  </a:schemeClr>
                </a:solidFill>
                <a:ea typeface="ＭＳ Ｐゴシック" charset="0"/>
                <a:cs typeface="ＭＳ Ｐゴシック" charset="0"/>
              </a:rPr>
              <a:t>reduces to </a:t>
            </a:r>
            <a:r>
              <a:rPr lang="en-US" sz="1800" b="1" dirty="0" smtClean="0">
                <a:solidFill>
                  <a:srgbClr val="CC3300"/>
                </a:solidFill>
                <a:ea typeface="ＭＳ Ｐゴシック" charset="0"/>
                <a:cs typeface="ＭＳ Ｐゴシック" charset="0"/>
              </a:rPr>
              <a:t>HALT</a:t>
            </a:r>
            <a:r>
              <a:rPr lang="en-US" sz="1800" dirty="0" smtClean="0">
                <a:solidFill>
                  <a:schemeClr val="tx1">
                    <a:lumMod val="95000"/>
                    <a:lumOff val="5000"/>
                  </a:schemeClr>
                </a:solidFill>
                <a:ea typeface="ＭＳ Ｐゴシック" charset="0"/>
                <a:cs typeface="ＭＳ Ｐゴシック" charset="0"/>
              </a:rPr>
              <a:t>. (1 plus 2 show they are equally hard)</a:t>
            </a:r>
          </a:p>
          <a:p>
            <a:pPr marL="400050" indent="-400050">
              <a:buFontTx/>
              <a:buAutoNum type="arabicPeriod"/>
              <a:defRPr/>
            </a:pPr>
            <a:r>
              <a:rPr lang="en-US" sz="1800" dirty="0" smtClean="0">
                <a:solidFill>
                  <a:schemeClr val="tx1">
                    <a:lumMod val="95000"/>
                    <a:lumOff val="5000"/>
                  </a:schemeClr>
                </a:solidFill>
                <a:ea typeface="ＭＳ Ｐゴシック" charset="0"/>
                <a:cs typeface="ＭＳ Ｐゴシック" charset="0"/>
              </a:rPr>
              <a:t>Use Reduction from </a:t>
            </a:r>
            <a:r>
              <a:rPr lang="en-US" sz="1800" b="1" dirty="0" smtClean="0">
                <a:solidFill>
                  <a:srgbClr val="CC3300"/>
                </a:solidFill>
                <a:ea typeface="ＭＳ Ｐゴシック" charset="0"/>
                <a:cs typeface="ＭＳ Ｐゴシック" charset="0"/>
              </a:rPr>
              <a:t>TOTAL </a:t>
            </a:r>
            <a:r>
              <a:rPr lang="en-US" sz="1800" dirty="0" smtClean="0">
                <a:solidFill>
                  <a:schemeClr val="tx1">
                    <a:lumMod val="95000"/>
                    <a:lumOff val="5000"/>
                  </a:schemeClr>
                </a:solidFill>
                <a:ea typeface="ＭＳ Ｐゴシック" charset="0"/>
                <a:cs typeface="ＭＳ Ｐゴシック" charset="0"/>
              </a:rPr>
              <a:t>to show that </a:t>
            </a:r>
            <a:r>
              <a:rPr lang="en-US" sz="1800" b="1" dirty="0" smtClean="0">
                <a:solidFill>
                  <a:srgbClr val="CC3300"/>
                </a:solidFill>
                <a:ea typeface="ＭＳ Ｐゴシック" charset="0"/>
                <a:cs typeface="ＭＳ Ｐゴシック" charset="0"/>
              </a:rPr>
              <a:t>ID </a:t>
            </a:r>
            <a:r>
              <a:rPr lang="en-US" sz="1800" dirty="0" smtClean="0">
                <a:solidFill>
                  <a:schemeClr val="tx1">
                    <a:lumMod val="95000"/>
                    <a:lumOff val="5000"/>
                  </a:schemeClr>
                </a:solidFill>
                <a:ea typeface="ＭＳ Ｐゴシック" charset="0"/>
                <a:cs typeface="ＭＳ Ｐゴシック" charset="0"/>
              </a:rPr>
              <a:t>is not even re, where</a:t>
            </a:r>
            <a:br>
              <a:rPr lang="en-US" sz="1800" dirty="0" smtClean="0">
                <a:solidFill>
                  <a:schemeClr val="tx1">
                    <a:lumMod val="95000"/>
                    <a:lumOff val="5000"/>
                  </a:schemeClr>
                </a:solidFill>
                <a:ea typeface="ＭＳ Ｐゴシック" charset="0"/>
                <a:cs typeface="ＭＳ Ｐゴシック" charset="0"/>
              </a:rPr>
            </a:br>
            <a:r>
              <a:rPr lang="en-US" sz="1800" b="1" dirty="0" smtClean="0">
                <a:solidFill>
                  <a:srgbClr val="CC3300"/>
                </a:solidFill>
                <a:ea typeface="ＭＳ Ｐゴシック" charset="0"/>
                <a:cs typeface="ＭＳ Ｐゴシック" charset="0"/>
              </a:rPr>
              <a:t>ID </a:t>
            </a:r>
            <a:r>
              <a:rPr lang="en-US" sz="1800" b="1" dirty="0">
                <a:solidFill>
                  <a:srgbClr val="CC3300"/>
                </a:solidFill>
                <a:ea typeface="ＭＳ Ｐゴシック" charset="0"/>
                <a:cs typeface="ＭＳ Ｐゴシック" charset="0"/>
              </a:rPr>
              <a:t>= { f | ∀x f(x) = x} </a:t>
            </a:r>
            <a:endParaRPr lang="en-US" sz="1800" b="1" dirty="0" smtClean="0">
              <a:solidFill>
                <a:srgbClr val="CC3300"/>
              </a:solidFill>
              <a:ea typeface="ＭＳ Ｐゴシック" charset="0"/>
              <a:cs typeface="ＭＳ Ｐゴシック" charset="0"/>
            </a:endParaRPr>
          </a:p>
          <a:p>
            <a:pPr marL="400050" indent="-400050">
              <a:buFontTx/>
              <a:buAutoNum type="arabicPeriod"/>
              <a:defRPr/>
            </a:pPr>
            <a:r>
              <a:rPr lang="en-US" sz="1800" dirty="0" smtClean="0">
                <a:solidFill>
                  <a:schemeClr val="tx1">
                    <a:lumMod val="95000"/>
                    <a:lumOff val="5000"/>
                  </a:schemeClr>
                </a:solidFill>
                <a:ea typeface="ＭＳ Ｐゴシック" charset="0"/>
                <a:cs typeface="ＭＳ Ｐゴシック" charset="0"/>
              </a:rPr>
              <a:t>Show </a:t>
            </a:r>
            <a:r>
              <a:rPr lang="en-US" sz="1800" b="1" dirty="0" smtClean="0">
                <a:solidFill>
                  <a:srgbClr val="CC3300"/>
                </a:solidFill>
                <a:ea typeface="ＭＳ Ｐゴシック" charset="0"/>
                <a:cs typeface="ＭＳ Ｐゴシック" charset="0"/>
              </a:rPr>
              <a:t>ID </a:t>
            </a:r>
            <a:r>
              <a:rPr lang="en-US" sz="1800" dirty="0" smtClean="0">
                <a:solidFill>
                  <a:schemeClr val="tx1">
                    <a:lumMod val="95000"/>
                    <a:lumOff val="5000"/>
                  </a:schemeClr>
                </a:solidFill>
                <a:ea typeface="ＭＳ Ｐゴシック" charset="0"/>
                <a:cs typeface="ＭＳ Ｐゴシック" charset="0"/>
              </a:rPr>
              <a:t>reduces </a:t>
            </a:r>
            <a:r>
              <a:rPr lang="en-US" sz="1800" dirty="0">
                <a:solidFill>
                  <a:schemeClr val="tx1">
                    <a:lumMod val="95000"/>
                    <a:lumOff val="5000"/>
                  </a:schemeClr>
                </a:solidFill>
                <a:ea typeface="ＭＳ Ｐゴシック" charset="0"/>
                <a:cs typeface="ＭＳ Ｐゴシック" charset="0"/>
              </a:rPr>
              <a:t>to </a:t>
            </a:r>
            <a:r>
              <a:rPr lang="en-US" sz="1800" b="1" dirty="0" smtClean="0">
                <a:solidFill>
                  <a:srgbClr val="CC3300"/>
                </a:solidFill>
                <a:ea typeface="ＭＳ Ｐゴシック" charset="0"/>
                <a:cs typeface="ＭＳ Ｐゴシック" charset="0"/>
              </a:rPr>
              <a:t>TOTAL</a:t>
            </a:r>
            <a:r>
              <a:rPr lang="en-US" sz="1800" dirty="0" smtClean="0">
                <a:solidFill>
                  <a:schemeClr val="tx1">
                    <a:lumMod val="95000"/>
                    <a:lumOff val="5000"/>
                  </a:schemeClr>
                </a:solidFill>
                <a:ea typeface="ＭＳ Ｐゴシック" charset="0"/>
                <a:cs typeface="ＭＳ Ｐゴシック" charset="0"/>
              </a:rPr>
              <a:t>. (3 </a:t>
            </a:r>
            <a:r>
              <a:rPr lang="en-US" sz="1800" dirty="0">
                <a:solidFill>
                  <a:schemeClr val="tx1">
                    <a:lumMod val="95000"/>
                    <a:lumOff val="5000"/>
                  </a:schemeClr>
                </a:solidFill>
                <a:ea typeface="ＭＳ Ｐゴシック" charset="0"/>
                <a:cs typeface="ＭＳ Ｐゴシック" charset="0"/>
              </a:rPr>
              <a:t>plus </a:t>
            </a:r>
            <a:r>
              <a:rPr lang="en-US" sz="1800" dirty="0" smtClean="0">
                <a:solidFill>
                  <a:schemeClr val="tx1">
                    <a:lumMod val="95000"/>
                    <a:lumOff val="5000"/>
                  </a:schemeClr>
                </a:solidFill>
                <a:ea typeface="ＭＳ Ｐゴシック" charset="0"/>
                <a:cs typeface="ＭＳ Ｐゴシック" charset="0"/>
              </a:rPr>
              <a:t>4 </a:t>
            </a:r>
            <a:r>
              <a:rPr lang="en-US" sz="1800" dirty="0">
                <a:solidFill>
                  <a:schemeClr val="tx1">
                    <a:lumMod val="95000"/>
                    <a:lumOff val="5000"/>
                  </a:schemeClr>
                </a:solidFill>
                <a:ea typeface="ＭＳ Ｐゴシック" charset="0"/>
                <a:cs typeface="ＭＳ Ｐゴシック" charset="0"/>
              </a:rPr>
              <a:t>show they are equally hard)</a:t>
            </a:r>
          </a:p>
          <a:p>
            <a:pPr marL="400050" indent="-400050">
              <a:buFontTx/>
              <a:buAutoNum type="arabicPeriod"/>
              <a:defRPr/>
            </a:pPr>
            <a:r>
              <a:rPr lang="en-US" sz="1800" dirty="0">
                <a:latin typeface="Arial" charset="0"/>
                <a:ea typeface="MS PGothic" charset="0"/>
              </a:rPr>
              <a:t>Use </a:t>
            </a:r>
            <a:r>
              <a:rPr lang="en-US" sz="1800" dirty="0" smtClean="0">
                <a:latin typeface="Arial" charset="0"/>
                <a:ea typeface="MS PGothic" charset="0"/>
              </a:rPr>
              <a:t>Rice’</a:t>
            </a:r>
            <a:r>
              <a:rPr lang="en-US" altLang="ja-JP" sz="1800" dirty="0" smtClean="0">
                <a:latin typeface="Arial" charset="0"/>
                <a:ea typeface="MS PGothic" charset="0"/>
              </a:rPr>
              <a:t>s </a:t>
            </a:r>
            <a:r>
              <a:rPr lang="en-US" altLang="ja-JP" sz="1800" dirty="0">
                <a:latin typeface="Arial" charset="0"/>
                <a:ea typeface="MS PGothic" charset="0"/>
              </a:rPr>
              <a:t>Theorem to show that </a:t>
            </a:r>
            <a:r>
              <a:rPr lang="en-US" sz="1800" b="1" dirty="0" smtClean="0">
                <a:solidFill>
                  <a:srgbClr val="CC3300"/>
                </a:solidFill>
                <a:ea typeface="ＭＳ Ｐゴシック" charset="0"/>
                <a:cs typeface="ＭＳ Ｐゴシック" charset="0"/>
              </a:rPr>
              <a:t>STUTTER </a:t>
            </a:r>
            <a:r>
              <a:rPr lang="en-US" altLang="ja-JP" sz="1800" dirty="0" smtClean="0">
                <a:latin typeface="Arial" charset="0"/>
                <a:ea typeface="MS PGothic" charset="0"/>
              </a:rPr>
              <a:t>is </a:t>
            </a:r>
            <a:r>
              <a:rPr lang="en-US" altLang="ja-JP" sz="1800" dirty="0">
                <a:latin typeface="Arial" charset="0"/>
                <a:ea typeface="MS PGothic" charset="0"/>
              </a:rPr>
              <a:t>undecidable </a:t>
            </a:r>
          </a:p>
          <a:p>
            <a:pPr marL="400050" indent="-400050">
              <a:buFontTx/>
              <a:buAutoNum type="arabicPeriod"/>
              <a:defRPr/>
            </a:pPr>
            <a:r>
              <a:rPr lang="en-US" sz="1800" dirty="0">
                <a:latin typeface="Arial" charset="0"/>
                <a:ea typeface="MS PGothic" charset="0"/>
              </a:rPr>
              <a:t>Use </a:t>
            </a:r>
            <a:r>
              <a:rPr lang="en-US" sz="1800" dirty="0" smtClean="0">
                <a:latin typeface="Arial" charset="0"/>
                <a:ea typeface="MS PGothic" charset="0"/>
              </a:rPr>
              <a:t>Rice’</a:t>
            </a:r>
            <a:r>
              <a:rPr lang="en-US" altLang="ja-JP" sz="1800" dirty="0" smtClean="0">
                <a:latin typeface="Arial" charset="0"/>
                <a:ea typeface="MS PGothic" charset="0"/>
              </a:rPr>
              <a:t>s </a:t>
            </a:r>
            <a:r>
              <a:rPr lang="en-US" altLang="ja-JP" sz="1800" dirty="0">
                <a:latin typeface="Arial" charset="0"/>
                <a:ea typeface="MS PGothic" charset="0"/>
              </a:rPr>
              <a:t>Theorem to show that </a:t>
            </a:r>
            <a:r>
              <a:rPr lang="en-US" altLang="ja-JP" sz="1800" b="1" dirty="0" smtClean="0">
                <a:solidFill>
                  <a:srgbClr val="CC3300"/>
                </a:solidFill>
                <a:latin typeface="Arial" charset="0"/>
                <a:ea typeface="MS PGothic" charset="0"/>
              </a:rPr>
              <a:t>ID </a:t>
            </a:r>
            <a:r>
              <a:rPr lang="en-US" altLang="ja-JP" sz="1800" dirty="0" smtClean="0">
                <a:latin typeface="Arial" charset="0"/>
                <a:ea typeface="MS PGothic" charset="0"/>
              </a:rPr>
              <a:t>is </a:t>
            </a:r>
            <a:r>
              <a:rPr lang="en-US" altLang="ja-JP" sz="1800" dirty="0">
                <a:latin typeface="Arial" charset="0"/>
                <a:ea typeface="MS PGothic" charset="0"/>
              </a:rPr>
              <a:t>undecidable </a:t>
            </a:r>
            <a:endParaRPr lang="en-US" sz="1800" dirty="0">
              <a:solidFill>
                <a:schemeClr val="tx1">
                  <a:lumMod val="95000"/>
                  <a:lumOff val="5000"/>
                </a:schemeClr>
              </a:solidFill>
              <a:ea typeface="ＭＳ Ｐゴシック" charset="0"/>
              <a:cs typeface="ＭＳ Ｐゴシック" charset="0"/>
            </a:endParaRPr>
          </a:p>
          <a:p>
            <a:pPr marL="0" indent="0">
              <a:buNone/>
              <a:defRPr/>
            </a:pPr>
            <a:r>
              <a:rPr lang="en-US" sz="1600" dirty="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None/>
              <a:defRPr/>
            </a:pPr>
            <a:r>
              <a:rPr lang="en-US" sz="2000" b="1" dirty="0">
                <a:solidFill>
                  <a:srgbClr val="CC3300"/>
                </a:solidFill>
                <a:ea typeface="ＭＳ Ｐゴシック" charset="0"/>
                <a:cs typeface="ＭＳ Ｐゴシック" charset="0"/>
              </a:rPr>
              <a:t>Due: 4/13, 10:30AM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Tree>
    <p:extLst>
      <p:ext uri="{BB962C8B-B14F-4D97-AF65-F5344CB8AC3E}">
        <p14:creationId xmlns:p14="http://schemas.microsoft.com/office/powerpoint/2010/main" val="176247355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352</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dirty="0">
                <a:latin typeface="Arial" charset="0"/>
                <a:ea typeface="MS PGothic" charset="0"/>
              </a:rPr>
              <a:t>Some texts define re in the same way as I have defined semi-decidable.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semi-decidable </a:t>
            </a:r>
            <a:r>
              <a:rPr lang="en-US" sz="2400" dirty="0" err="1">
                <a:latin typeface="Arial" charset="0"/>
                <a:ea typeface="MS PGothic" charset="0"/>
              </a:rPr>
              <a:t>iff</a:t>
            </a:r>
            <a:r>
              <a:rPr lang="en-US" sz="2400" dirty="0">
                <a:latin typeface="Arial" charset="0"/>
                <a:ea typeface="MS PGothic" charset="0"/>
              </a:rPr>
              <a:t> there exists a partially computable function </a:t>
            </a:r>
            <a:r>
              <a:rPr lang="en-US" sz="2400" b="1" dirty="0">
                <a:latin typeface="Arial" charset="0"/>
                <a:ea typeface="MS PGothic" charset="0"/>
              </a:rPr>
              <a:t>g</a:t>
            </a:r>
            <a:r>
              <a:rPr lang="en-US" sz="2400" dirty="0">
                <a:latin typeface="Arial" charset="0"/>
                <a:ea typeface="MS PGothic" charset="0"/>
              </a:rPr>
              <a:t> where</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x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rPr>
              <a:t> | g(x)</a:t>
            </a:r>
            <a:r>
              <a:rPr lang="en-US" sz="2400" b="1" dirty="0">
                <a:latin typeface="Arial" charset="0"/>
                <a:ea typeface="MS PGothic" charset="0"/>
                <a:sym typeface="Symbol" charset="0"/>
              </a:rPr>
              <a:t></a:t>
            </a:r>
            <a:r>
              <a:rPr lang="en-US" sz="2400" b="1" dirty="0">
                <a:latin typeface="Arial" charset="0"/>
                <a:ea typeface="MS PGothic" charset="0"/>
              </a:rPr>
              <a:t> }</a:t>
            </a:r>
          </a:p>
          <a:p>
            <a:pPr>
              <a:lnSpc>
                <a:spcPct val="90000"/>
              </a:lnSpc>
            </a:pPr>
            <a:r>
              <a:rPr lang="en-US" sz="2400" dirty="0">
                <a:latin typeface="Arial" charset="0"/>
                <a:ea typeface="MS PGothic" charset="0"/>
              </a:rPr>
              <a:t>I prefer the definition of re that says </a:t>
            </a:r>
            <a:br>
              <a:rPr lang="en-US" sz="2400" dirty="0">
                <a:latin typeface="Arial" charset="0"/>
                <a:ea typeface="MS PGothic" charset="0"/>
              </a:rPr>
            </a:b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 = </a:t>
            </a:r>
            <a:r>
              <a:rPr lang="en-US" sz="2400" b="1" dirty="0">
                <a:latin typeface="Arial" charset="0"/>
                <a:ea typeface="MS PGothic" charset="0"/>
                <a:sym typeface="Symbol" charset="0"/>
              </a:rPr>
              <a:t> </a:t>
            </a:r>
            <a:r>
              <a:rPr lang="en-US" sz="2400" dirty="0">
                <a:latin typeface="Arial" charset="0"/>
                <a:ea typeface="MS PGothic" charset="0"/>
                <a:sym typeface="Symbol" charset="0"/>
              </a:rPr>
              <a:t>or there exists an algorithm f where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y | </a:t>
            </a:r>
            <a:r>
              <a:rPr lang="en-US" sz="2400" b="1" dirty="0">
                <a:latin typeface="Arial" charset="0"/>
                <a:ea typeface="MS PGothic" charset="0"/>
                <a:sym typeface="Symbol" charset="0"/>
              </a:rPr>
              <a:t></a:t>
            </a:r>
            <a:r>
              <a:rPr lang="en-US" sz="2400" b="1" dirty="0">
                <a:latin typeface="Arial" charset="0"/>
                <a:ea typeface="MS PGothic" charset="0"/>
              </a:rPr>
              <a:t>x f(x)</a:t>
            </a:r>
            <a:r>
              <a:rPr lang="en-US" sz="2400" b="1" dirty="0">
                <a:latin typeface="Arial" charset="0"/>
                <a:ea typeface="MS PGothic" charset="0"/>
                <a:sym typeface="Symbol" charset="0"/>
              </a:rPr>
              <a:t> == y</a:t>
            </a:r>
            <a:r>
              <a:rPr lang="en-US" sz="2400" b="1" dirty="0">
                <a:latin typeface="Arial" charset="0"/>
                <a:ea typeface="MS PGothic" charset="0"/>
              </a:rPr>
              <a:t> }</a:t>
            </a:r>
          </a:p>
          <a:p>
            <a:pPr>
              <a:lnSpc>
                <a:spcPct val="90000"/>
              </a:lnSpc>
            </a:pPr>
            <a:r>
              <a:rPr lang="en-US" sz="2400" dirty="0">
                <a:latin typeface="Arial" charset="0"/>
                <a:ea typeface="MS PGothic" charset="0"/>
              </a:rPr>
              <a:t>We will prove these equivalent. Actually, </a:t>
            </a:r>
            <a:r>
              <a:rPr lang="en-US" sz="2400" b="1" dirty="0">
                <a:latin typeface="Arial" charset="0"/>
                <a:ea typeface="MS PGothic" charset="0"/>
              </a:rPr>
              <a:t>f</a:t>
            </a:r>
            <a:r>
              <a:rPr lang="en-US" sz="2400" dirty="0">
                <a:latin typeface="Arial" charset="0"/>
                <a:ea typeface="MS PGothic" charset="0"/>
              </a:rPr>
              <a:t> can be a primitive recursive function. (described briefly in class)</a:t>
            </a:r>
            <a:endParaRPr lang="en-US" sz="2800" dirty="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413391-0B23-0E43-AC3C-E60A3D4C34B6}" type="datetime1">
              <a:rPr lang="en-US" smtClean="0"/>
              <a:t>4/17/17</a:t>
            </a:fld>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353</a:t>
            </a:fld>
            <a:endParaRPr lang="en-US"/>
          </a:p>
        </p:txBody>
      </p:sp>
      <p:sp>
        <p:nvSpPr>
          <p:cNvPr id="227332" name="Rectangle 2"/>
          <p:cNvSpPr>
            <a:spLocks noGrp="1" noChangeArrowheads="1"/>
          </p:cNvSpPr>
          <p:nvPr>
            <p:ph type="title"/>
          </p:nvPr>
        </p:nvSpPr>
        <p:spPr/>
        <p:txBody>
          <a:bodyPr/>
          <a:lstStyle/>
          <a:p>
            <a:r>
              <a:rPr lang="en-US">
                <a:solidFill>
                  <a:srgbClr val="009900"/>
                </a:solidFill>
                <a:latin typeface="Arial" charset="0"/>
                <a:ea typeface="MS PGothic" charset="0"/>
              </a:rPr>
              <a:t>STP Predicate</a:t>
            </a:r>
          </a:p>
        </p:txBody>
      </p:sp>
      <p:sp>
        <p:nvSpPr>
          <p:cNvPr id="227333" name="Rectangle 3"/>
          <p:cNvSpPr>
            <a:spLocks noGrp="1" noChangeArrowheads="1"/>
          </p:cNvSpPr>
          <p:nvPr>
            <p:ph type="body" idx="1"/>
          </p:nvPr>
        </p:nvSpPr>
        <p:spPr/>
        <p:txBody>
          <a:bodyPr/>
          <a:lstStyle/>
          <a:p>
            <a:r>
              <a:rPr lang="en-US" b="1">
                <a:latin typeface="Arial" charset="0"/>
                <a:ea typeface="MS PGothic" charset="0"/>
              </a:rPr>
              <a:t>STP(f, x1,…,</a:t>
            </a:r>
            <a:r>
              <a:rPr lang="en-US" b="1" err="1">
                <a:latin typeface="Arial" charset="0"/>
                <a:ea typeface="MS PGothic" charset="0"/>
              </a:rPr>
              <a:t>xn</a:t>
            </a:r>
            <a:r>
              <a:rPr lang="en-US" b="1">
                <a:latin typeface="Arial" charset="0"/>
                <a:ea typeface="MS PGothic" charset="0"/>
              </a:rPr>
              <a:t>, t ) </a:t>
            </a:r>
            <a:r>
              <a:rPr lang="en-US">
                <a:latin typeface="Arial" charset="0"/>
                <a:ea typeface="MS PGothic" charset="0"/>
              </a:rPr>
              <a:t>is a predicate defined to be true </a:t>
            </a:r>
            <a:r>
              <a:rPr lang="en-US" err="1">
                <a:latin typeface="Arial" charset="0"/>
                <a:ea typeface="MS PGothic" charset="0"/>
              </a:rPr>
              <a:t>iff</a:t>
            </a:r>
            <a:r>
              <a:rPr lang="en-US">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rPr>
              <a:t>f</a:t>
            </a:r>
            <a:r>
              <a:rPr lang="en-US" b="1">
                <a:latin typeface="Arial" charset="0"/>
                <a:ea typeface="MS PGothic" charset="0"/>
              </a:rPr>
              <a:t>(x1,…,</a:t>
            </a:r>
            <a:r>
              <a:rPr lang="en-US" b="1" err="1">
                <a:latin typeface="Arial" charset="0"/>
                <a:ea typeface="MS PGothic" charset="0"/>
              </a:rPr>
              <a:t>xn</a:t>
            </a:r>
            <a:r>
              <a:rPr lang="en-US" b="1">
                <a:latin typeface="Arial" charset="0"/>
                <a:ea typeface="MS PGothic" charset="0"/>
              </a:rPr>
              <a:t>) </a:t>
            </a:r>
            <a:r>
              <a:rPr lang="en-US">
                <a:latin typeface="Arial" charset="0"/>
                <a:ea typeface="MS PGothic" charset="0"/>
              </a:rPr>
              <a:t>converges in at most </a:t>
            </a:r>
            <a:r>
              <a:rPr lang="en-US" b="1">
                <a:latin typeface="Arial" charset="0"/>
                <a:ea typeface="MS PGothic" charset="0"/>
              </a:rPr>
              <a:t>t</a:t>
            </a:r>
            <a:r>
              <a:rPr lang="en-US">
                <a:latin typeface="Arial" charset="0"/>
                <a:ea typeface="MS PGothic" charset="0"/>
              </a:rPr>
              <a:t> steps.</a:t>
            </a:r>
          </a:p>
          <a:p>
            <a:r>
              <a:rPr lang="en-US" b="1">
                <a:latin typeface="Arial" charset="0"/>
                <a:ea typeface="MS PGothic" charset="0"/>
              </a:rPr>
              <a:t>STP</a:t>
            </a:r>
            <a:r>
              <a:rPr lang="en-US">
                <a:latin typeface="Arial" charset="0"/>
                <a:ea typeface="MS PGothic" charset="0"/>
              </a:rPr>
              <a:t> can be shown to be a simple algorithm. Consider, for instance, a universal machine (interpreter) that is told the maximum number of step to simulate.</a:t>
            </a:r>
            <a:endParaRPr lang="en-US" sz="280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AFB1287-9D29-AF40-A84A-D4BA723CB86C}" type="datetime1">
              <a:rPr lang="en-US" smtClean="0"/>
              <a:t>4/17/17</a:t>
            </a:fld>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354</a:t>
            </a:fld>
            <a:endParaRPr lang="en-US"/>
          </a:p>
        </p:txBody>
      </p:sp>
      <p:sp>
        <p:nvSpPr>
          <p:cNvPr id="228356" name="Rectangle 2"/>
          <p:cNvSpPr>
            <a:spLocks noGrp="1" noChangeArrowheads="1"/>
          </p:cNvSpPr>
          <p:nvPr>
            <p:ph type="title"/>
          </p:nvPr>
        </p:nvSpPr>
        <p:spPr/>
        <p:txBody>
          <a:bodyPr/>
          <a:lstStyle/>
          <a:p>
            <a:r>
              <a:rPr lang="en-US">
                <a:solidFill>
                  <a:srgbClr val="009900"/>
                </a:solidFill>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dirty="0">
                <a:latin typeface="Arial" charset="0"/>
                <a:ea typeface="MS PGothic" charset="0"/>
              </a:rPr>
              <a:t>Theorem: Let </a:t>
            </a:r>
            <a:r>
              <a:rPr lang="en-US" sz="2800" b="1" dirty="0">
                <a:latin typeface="Arial" charset="0"/>
                <a:ea typeface="MS PGothic" charset="0"/>
              </a:rPr>
              <a:t>S</a:t>
            </a:r>
            <a:r>
              <a:rPr lang="en-US" sz="2800" dirty="0">
                <a:latin typeface="Arial" charset="0"/>
                <a:ea typeface="MS PGothic" charset="0"/>
              </a:rPr>
              <a:t> be semi-decided by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Assume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is the </a:t>
            </a:r>
            <a:r>
              <a:rPr lang="en-US" sz="2800" b="1" dirty="0" err="1">
                <a:latin typeface="Arial" charset="0"/>
                <a:ea typeface="MS PGothic" charset="0"/>
              </a:rPr>
              <a:t>g</a:t>
            </a:r>
            <a:r>
              <a:rPr lang="en-US" sz="2800" b="1" baseline="-25000" dirty="0" err="1">
                <a:latin typeface="Arial" charset="0"/>
                <a:ea typeface="MS PGothic" charset="0"/>
              </a:rPr>
              <a:t>S</a:t>
            </a:r>
            <a:r>
              <a:rPr lang="en-US" sz="2800" dirty="0">
                <a:latin typeface="Arial" charset="0"/>
                <a:ea typeface="MS PGothic" charset="0"/>
              </a:rPr>
              <a:t> function in our enumeration of effective procedures.  If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r>
              <a:rPr lang="en-US" sz="2800" dirty="0">
                <a:latin typeface="Arial" charset="0"/>
                <a:ea typeface="MS PGothic" charset="0"/>
              </a:rPr>
              <a:t>then </a:t>
            </a:r>
            <a:r>
              <a:rPr lang="en-US" sz="2800" b="1" dirty="0">
                <a:latin typeface="Arial" charset="0"/>
                <a:ea typeface="MS PGothic" charset="0"/>
              </a:rPr>
              <a:t>S</a:t>
            </a:r>
            <a:r>
              <a:rPr lang="en-US" sz="2800" dirty="0">
                <a:latin typeface="Arial" charset="0"/>
                <a:ea typeface="MS PGothic" charset="0"/>
              </a:rPr>
              <a:t> is re by definition, so we will assume </a:t>
            </a:r>
            <a:r>
              <a:rPr lang="en-US" sz="2800" dirty="0" err="1">
                <a:latin typeface="Arial" charset="0"/>
                <a:ea typeface="MS PGothic" charset="0"/>
              </a:rPr>
              <a:t>wlog</a:t>
            </a:r>
            <a:r>
              <a:rPr lang="en-US" sz="2800" dirty="0">
                <a:latin typeface="Arial" charset="0"/>
                <a:ea typeface="MS PGothic" charset="0"/>
              </a:rPr>
              <a:t> that there is some </a:t>
            </a:r>
            <a:r>
              <a:rPr lang="en-US" sz="2800" b="1" i="1" dirty="0">
                <a:latin typeface="Arial" charset="0"/>
                <a:ea typeface="MS PGothic" charset="0"/>
              </a:rPr>
              <a:t>a</a:t>
            </a:r>
            <a:r>
              <a:rPr lang="en-US" sz="2800" b="1" dirty="0">
                <a:latin typeface="Arial" charset="0"/>
                <a:ea typeface="MS PGothic" charset="0"/>
              </a:rPr>
              <a:t> </a:t>
            </a:r>
            <a:r>
              <a:rPr lang="en-US" sz="2800" b="1" dirty="0">
                <a:latin typeface="Arial" charset="0"/>
                <a:ea typeface="MS PGothic" charset="0"/>
                <a:sym typeface="Symbol" charset="0"/>
              </a:rPr>
              <a:t></a:t>
            </a:r>
            <a:r>
              <a:rPr lang="en-US" sz="2800" b="1" dirty="0">
                <a:latin typeface="Arial" charset="0"/>
                <a:ea typeface="MS PGothic" charset="0"/>
              </a:rPr>
              <a:t> S</a:t>
            </a:r>
            <a:r>
              <a:rPr lang="en-US" sz="2800" dirty="0">
                <a:latin typeface="Arial" charset="0"/>
                <a:ea typeface="MS PGothic" charset="0"/>
              </a:rPr>
              <a:t>. Define the enumerating algorithm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by</a:t>
            </a:r>
          </a:p>
          <a:p>
            <a:pPr>
              <a:lnSpc>
                <a:spcPct val="90000"/>
              </a:lnSpc>
              <a:buFontTx/>
              <a:buNone/>
            </a:pPr>
            <a:r>
              <a:rPr lang="en-US" sz="2800" dirty="0">
                <a:latin typeface="Arial" charset="0"/>
                <a:ea typeface="MS PGothic" charset="0"/>
              </a:rPr>
              <a:t>	</a:t>
            </a:r>
            <a:r>
              <a:rPr lang="en-US" sz="2800" b="1" dirty="0">
                <a:latin typeface="Arial" charset="0"/>
                <a:ea typeface="MS PGothic" charset="0"/>
              </a:rPr>
              <a:t>F</a:t>
            </a:r>
            <a:r>
              <a:rPr lang="en-US" sz="2800" b="1" baseline="-25000" dirty="0">
                <a:latin typeface="Arial" charset="0"/>
                <a:ea typeface="MS PGothic" charset="0"/>
              </a:rPr>
              <a:t>S</a:t>
            </a:r>
            <a:r>
              <a:rPr lang="en-US" sz="2800" b="1" dirty="0">
                <a:latin typeface="Arial" charset="0"/>
                <a:ea typeface="MS PGothic" charset="0"/>
              </a:rPr>
              <a:t>(&lt;</a:t>
            </a:r>
            <a:r>
              <a:rPr lang="en-US" sz="2800" b="1" dirty="0" err="1">
                <a:latin typeface="Arial" charset="0"/>
                <a:ea typeface="MS PGothic" charset="0"/>
              </a:rPr>
              <a:t>x,t</a:t>
            </a:r>
            <a:r>
              <a:rPr lang="en-US" sz="2800" b="1" dirty="0">
                <a:latin typeface="Arial" charset="0"/>
                <a:ea typeface="MS PGothic" charset="0"/>
              </a:rPr>
              <a:t>&gt;) = 	x * 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 </a:t>
            </a:r>
          </a:p>
          <a:p>
            <a:pPr>
              <a:lnSpc>
                <a:spcPct val="90000"/>
              </a:lnSpc>
              <a:buFontTx/>
              <a:buNone/>
            </a:pPr>
            <a:r>
              <a:rPr lang="en-US" sz="2800" b="1" dirty="0">
                <a:latin typeface="Arial" charset="0"/>
                <a:ea typeface="MS PGothic" charset="0"/>
              </a:rPr>
              <a:t>				+ </a:t>
            </a:r>
            <a:r>
              <a:rPr lang="en-US" sz="2800" b="1" i="1" dirty="0">
                <a:latin typeface="Arial" charset="0"/>
                <a:ea typeface="MS PGothic" charset="0"/>
              </a:rPr>
              <a:t>a</a:t>
            </a:r>
            <a:r>
              <a:rPr lang="en-US" sz="2800" b="1" dirty="0">
                <a:latin typeface="Arial" charset="0"/>
                <a:ea typeface="MS PGothic" charset="0"/>
              </a:rPr>
              <a:t> * (1-STP(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a:t>
            </a:r>
          </a:p>
          <a:p>
            <a:pPr>
              <a:lnSpc>
                <a:spcPct val="90000"/>
              </a:lnSpc>
              <a:buFontTx/>
              <a:buNone/>
            </a:pPr>
            <a:r>
              <a:rPr lang="en-US" sz="2800" dirty="0">
                <a:latin typeface="Arial" charset="0"/>
                <a:ea typeface="MS PGothic" charset="0"/>
              </a:rPr>
              <a:t>	Note: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is </a:t>
            </a:r>
            <a:r>
              <a:rPr lang="en-US" sz="2800" u="sng" dirty="0">
                <a:latin typeface="Arial" charset="0"/>
                <a:ea typeface="MS PGothic" charset="0"/>
              </a:rPr>
              <a:t>primitive recursive</a:t>
            </a:r>
            <a:r>
              <a:rPr lang="en-US" sz="2800" dirty="0">
                <a:latin typeface="Arial" charset="0"/>
                <a:ea typeface="MS PGothic" charset="0"/>
              </a:rPr>
              <a:t> and it enumerates every value in </a:t>
            </a:r>
            <a:r>
              <a:rPr lang="en-US" sz="2800" b="1" dirty="0">
                <a:latin typeface="Arial" charset="0"/>
                <a:ea typeface="MS PGothic" charset="0"/>
              </a:rPr>
              <a:t>S</a:t>
            </a:r>
            <a:r>
              <a:rPr lang="en-US" sz="2800" dirty="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FC5139-0D51-0A48-AB27-CF3BB602EA60}" type="datetime1">
              <a:rPr lang="en-US" smtClean="0"/>
              <a:t>4/17/17</a:t>
            </a:fld>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355</a:t>
            </a:fld>
            <a:endParaRPr lang="en-US"/>
          </a:p>
        </p:txBody>
      </p:sp>
      <p:sp>
        <p:nvSpPr>
          <p:cNvPr id="229380" name="Rectangle 2"/>
          <p:cNvSpPr>
            <a:spLocks noGrp="1" noChangeArrowheads="1"/>
          </p:cNvSpPr>
          <p:nvPr>
            <p:ph type="title"/>
          </p:nvPr>
        </p:nvSpPr>
        <p:spPr/>
        <p:txBody>
          <a:bodyPr/>
          <a:lstStyle/>
          <a:p>
            <a:r>
              <a:rPr lang="en-US">
                <a:solidFill>
                  <a:srgbClr val="009900"/>
                </a:solidFill>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a:t>
            </a:r>
            <a:r>
              <a:rPr lang="en-US">
                <a:latin typeface="Arial" charset="0"/>
                <a:ea typeface="MS PGothic" charset="0"/>
              </a:rPr>
              <a:t> </a:t>
            </a:r>
            <a:r>
              <a:rPr lang="en-US" sz="2800">
                <a:latin typeface="Arial" charset="0"/>
                <a:ea typeface="MS PGothic" charset="0"/>
              </a:rPr>
              <a:t>By definition, </a:t>
            </a:r>
            <a:r>
              <a:rPr lang="en-US" sz="2800" b="1">
                <a:latin typeface="Arial" charset="0"/>
                <a:ea typeface="MS PGothic" charset="0"/>
              </a:rPr>
              <a:t>S</a:t>
            </a:r>
            <a:r>
              <a:rPr lang="en-US" sz="2800">
                <a:latin typeface="Arial" charset="0"/>
                <a:ea typeface="MS PGothic" charset="0"/>
              </a:rPr>
              <a:t> is re </a:t>
            </a:r>
            <a:r>
              <a:rPr lang="en-US" sz="2800" err="1">
                <a:latin typeface="Arial" charset="0"/>
                <a:ea typeface="MS PGothic" charset="0"/>
              </a:rPr>
              <a:t>iff</a:t>
            </a:r>
            <a:r>
              <a:rPr lang="en-US" sz="2800">
                <a:latin typeface="Arial" charset="0"/>
                <a:ea typeface="MS PGothic" charset="0"/>
              </a:rPr>
              <a:t>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r>
              <a:rPr lang="en-US" sz="2800">
                <a:latin typeface="Arial" charset="0"/>
                <a:ea typeface="MS PGothic" charset="0"/>
              </a:rPr>
              <a:t>or there exists an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over the natural numbers </a:t>
            </a:r>
            <a:r>
              <a:rPr lang="en-US" sz="2800" b="1">
                <a:latin typeface="Arial" charset="0"/>
                <a:ea typeface="MS PGothic" charset="0"/>
                <a:sym typeface="Symbol" charset="0"/>
              </a:rPr>
              <a:t></a:t>
            </a:r>
            <a:r>
              <a:rPr lang="en-US" sz="2800">
                <a:latin typeface="Arial" charset="0"/>
                <a:ea typeface="MS PGothic" charset="0"/>
              </a:rPr>
              <a:t>, whose range is exactly </a:t>
            </a:r>
            <a:r>
              <a:rPr lang="en-US" sz="2800" b="1">
                <a:latin typeface="Arial" charset="0"/>
                <a:ea typeface="MS PGothic" charset="0"/>
              </a:rPr>
              <a:t>S</a:t>
            </a:r>
            <a:r>
              <a:rPr lang="en-US" sz="2800">
                <a:latin typeface="Arial" charset="0"/>
                <a:ea typeface="MS PGothic" charset="0"/>
              </a:rPr>
              <a:t>. Define</a:t>
            </a:r>
            <a:br>
              <a:rPr lang="en-US" sz="2800">
                <a:latin typeface="Arial" charset="0"/>
                <a:ea typeface="MS PGothic" charset="0"/>
              </a:rPr>
            </a:br>
            <a:r>
              <a:rPr lang="en-US" sz="2800">
                <a:latin typeface="Arial" charset="0"/>
                <a:ea typeface="MS PGothic" charset="0"/>
              </a:rPr>
              <a:t> </a:t>
            </a:r>
            <a:br>
              <a:rPr lang="en-US" sz="2800">
                <a:latin typeface="Arial" charset="0"/>
                <a:ea typeface="MS PGothic" charset="0"/>
              </a:rPr>
            </a:br>
            <a:r>
              <a:rPr lang="en-US" sz="2800">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p>
          <a:p>
            <a:pPr>
              <a:lnSpc>
                <a:spcPct val="90000"/>
              </a:lnSpc>
              <a:buFontTx/>
              <a:buNone/>
            </a:pPr>
            <a:r>
              <a:rPr lang="en-US" sz="2800" b="1">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otherwise</a:t>
            </a:r>
          </a:p>
          <a:p>
            <a:pPr>
              <a:lnSpc>
                <a:spcPct val="90000"/>
              </a:lnSpc>
              <a:buFontTx/>
              <a:buNone/>
            </a:pPr>
            <a:r>
              <a:rPr lang="en-US" sz="2800">
                <a:latin typeface="Arial" charset="0"/>
                <a:ea typeface="MS PGothic" charset="0"/>
              </a:rPr>
              <a:t>	This achieves our result as the domain of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a:latin typeface="Arial" charset="0"/>
                <a:ea typeface="MS PGothic" charset="0"/>
              </a:rPr>
              <a:t> is the range of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or empty if </a:t>
            </a:r>
            <a:r>
              <a:rPr lang="en-US" sz="2800" b="1">
                <a:latin typeface="Arial" charset="0"/>
                <a:ea typeface="MS PGothic" charset="0"/>
              </a:rPr>
              <a:t>S == </a:t>
            </a:r>
            <a:r>
              <a:rPr lang="en-US" sz="2800" b="1" err="1">
                <a:latin typeface="Arial" charset="0"/>
                <a:ea typeface="MS PGothic" charset="0"/>
              </a:rPr>
              <a:t>Ø</a:t>
            </a:r>
            <a:r>
              <a:rPr lang="en-US" sz="280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5943D76-39F3-9F41-90FE-7D4156FB8CD1}" type="datetime1">
              <a:rPr lang="en-US" smtClean="0"/>
              <a:t>4/17/17</a:t>
            </a:fld>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356</a:t>
            </a:fld>
            <a:endParaRPr lang="en-US"/>
          </a:p>
        </p:txBody>
      </p:sp>
      <p:sp>
        <p:nvSpPr>
          <p:cNvPr id="230404" name="Rectangle 2"/>
          <p:cNvSpPr>
            <a:spLocks noGrp="1" noChangeArrowheads="1"/>
          </p:cNvSpPr>
          <p:nvPr>
            <p:ph type="title"/>
          </p:nvPr>
        </p:nvSpPr>
        <p:spPr/>
        <p:txBody>
          <a:bodyPr/>
          <a:lstStyle/>
          <a:p>
            <a:r>
              <a:rPr lang="en-US">
                <a:solidFill>
                  <a:srgbClr val="0000FF"/>
                </a:solidFill>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FB00A-E561-9E42-9DE4-8F5278B5DEF9}" type="datetime1">
              <a:rPr lang="en-US" smtClean="0"/>
              <a:t>4/17/17</a:t>
            </a:fld>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357</a:t>
            </a:fld>
            <a:endParaRPr lang="en-US"/>
          </a:p>
        </p:txBody>
      </p:sp>
      <p:sp>
        <p:nvSpPr>
          <p:cNvPr id="231428" name="Rectangle 2"/>
          <p:cNvSpPr>
            <a:spLocks noGrp="1" noChangeArrowheads="1"/>
          </p:cNvSpPr>
          <p:nvPr>
            <p:ph type="title"/>
          </p:nvPr>
        </p:nvSpPr>
        <p:spPr/>
        <p:txBody>
          <a:bodyPr/>
          <a:lstStyle/>
          <a:p>
            <a:r>
              <a:rPr lang="en-US">
                <a:solidFill>
                  <a:srgbClr val="0000FF"/>
                </a:solidFill>
                <a:latin typeface="Arial" charset="0"/>
                <a:ea typeface="MS PGothic" charset="0"/>
              </a:rPr>
              <a:t>Recursive Implies re </a:t>
            </a:r>
          </a:p>
        </p:txBody>
      </p:sp>
      <p:sp>
        <p:nvSpPr>
          <p:cNvPr id="231429" name="Rectangle 3"/>
          <p:cNvSpPr>
            <a:spLocks noGrp="1" noChangeArrowheads="1"/>
          </p:cNvSpPr>
          <p:nvPr>
            <p:ph type="body" idx="1"/>
          </p:nvPr>
        </p:nvSpPr>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an algorithm </a:t>
            </a:r>
            <a:r>
              <a:rPr lang="en-US" sz="2800" b="1" dirty="0" err="1">
                <a:latin typeface="Arial" charset="0"/>
                <a:ea typeface="MS PGothic" charset="0"/>
              </a:rPr>
              <a:t>f</a:t>
            </a:r>
            <a:r>
              <a:rPr lang="en-US" sz="2800" b="1" baseline="-25000" dirty="0" err="1">
                <a:latin typeface="Arial" charset="0"/>
                <a:ea typeface="MS PGothic" charset="0"/>
              </a:rPr>
              <a:t>S</a:t>
            </a:r>
            <a:r>
              <a:rPr lang="en-US" sz="2800" dirty="0">
                <a:latin typeface="Arial" charset="0"/>
                <a:ea typeface="MS PGothic" charset="0"/>
              </a:rPr>
              <a:t>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(f</a:t>
            </a:r>
            <a:r>
              <a:rPr lang="en-US" sz="2800" b="1" baseline="-25000" dirty="0">
                <a:latin typeface="Arial" charset="0"/>
                <a:ea typeface="MS PGothic" charset="0"/>
              </a:rPr>
              <a:t>s</a:t>
            </a:r>
            <a:r>
              <a:rPr lang="en-US" sz="2800" b="1" dirty="0">
                <a:latin typeface="Arial" charset="0"/>
                <a:ea typeface="MS PGothic" charset="0"/>
              </a:rPr>
              <a:t>(x) == 1)</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C58B9F-761A-A54A-A04A-AC1A3041592D}" type="datetime1">
              <a:rPr lang="en-US" smtClean="0"/>
              <a:t>4/17/17</a:t>
            </a:fld>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358</a:t>
            </a:fld>
            <a:endParaRPr lang="en-US"/>
          </a:p>
        </p:txBody>
      </p:sp>
      <p:sp>
        <p:nvSpPr>
          <p:cNvPr id="232452" name="Rectangle 2"/>
          <p:cNvSpPr>
            <a:spLocks noGrp="1" noChangeArrowheads="1"/>
          </p:cNvSpPr>
          <p:nvPr>
            <p:ph type="title"/>
          </p:nvPr>
        </p:nvSpPr>
        <p:spPr/>
        <p:txBody>
          <a:bodyPr/>
          <a:lstStyle/>
          <a:p>
            <a:r>
              <a:rPr lang="en-US">
                <a:solidFill>
                  <a:srgbClr val="009900"/>
                </a:solidFill>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is semi-decidable.</a:t>
            </a:r>
          </a:p>
          <a:p>
            <a:pPr>
              <a:lnSpc>
                <a:spcPct val="90000"/>
              </a:lnSpc>
              <a:buFontTx/>
              <a:buNone/>
            </a:pPr>
            <a:r>
              <a:rPr lang="en-US" sz="2400" dirty="0">
                <a:latin typeface="Arial" charset="0"/>
                <a:ea typeface="MS PGothic" charset="0"/>
              </a:rPr>
              <a:t>Proof: That</a:t>
            </a:r>
            <a:r>
              <a:rPr lang="ja-JP" altLang="en-US" sz="2400" dirty="0">
                <a:latin typeface="Arial" charset="0"/>
                <a:ea typeface="MS PGothic" charset="0"/>
              </a:rPr>
              <a:t>’</a:t>
            </a:r>
            <a:r>
              <a:rPr lang="en-US" altLang="ja-JP" sz="2400" dirty="0">
                <a:latin typeface="Arial" charset="0"/>
                <a:ea typeface="MS PGothic" charset="0"/>
              </a:rPr>
              <a:t>s what we proved.</a:t>
            </a:r>
          </a:p>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and </a:t>
            </a:r>
            <a:r>
              <a:rPr lang="en-US" sz="2400" b="1" dirty="0">
                <a:latin typeface="Arial" charset="0"/>
                <a:ea typeface="MS PGothic" charset="0"/>
              </a:rPr>
              <a:t>~S</a:t>
            </a:r>
            <a:r>
              <a:rPr lang="en-US" sz="2400" dirty="0">
                <a:latin typeface="Arial" charset="0"/>
                <a:ea typeface="MS PGothic" charset="0"/>
              </a:rPr>
              <a:t> are both re (semi-decidable)</a:t>
            </a:r>
            <a:br>
              <a:rPr lang="en-US" sz="2400" dirty="0">
                <a:latin typeface="Arial" charset="0"/>
                <a:ea typeface="MS PGothic" charset="0"/>
              </a:rPr>
            </a:b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(equivalently </a:t>
            </a:r>
            <a:r>
              <a:rPr lang="en-US" sz="2400" b="1" dirty="0">
                <a:latin typeface="Arial" charset="0"/>
                <a:ea typeface="MS PGothic" charset="0"/>
              </a:rPr>
              <a:t>~S</a:t>
            </a:r>
            <a:r>
              <a:rPr lang="en-US" sz="2400" dirty="0">
                <a:latin typeface="Arial" charset="0"/>
                <a:ea typeface="MS PGothic" charset="0"/>
              </a:rPr>
              <a:t>) is recursive (decidable).</a:t>
            </a:r>
          </a:p>
          <a:p>
            <a:pPr>
              <a:lnSpc>
                <a:spcPct val="90000"/>
              </a:lnSpc>
              <a:buFontTx/>
              <a:buNone/>
            </a:pPr>
            <a:r>
              <a:rPr lang="en-US" sz="2400" dirty="0">
                <a:latin typeface="Arial" charset="0"/>
                <a:ea typeface="MS PGothic" charset="0"/>
              </a:rPr>
              <a:t>Proof: Let </a:t>
            </a:r>
            <a:r>
              <a:rPr lang="en-US" sz="2400" b="1" dirty="0" err="1">
                <a:latin typeface="Arial" charset="0"/>
                <a:ea typeface="MS PGothic" charset="0"/>
              </a:rPr>
              <a:t>f</a:t>
            </a:r>
            <a:r>
              <a:rPr lang="en-US" sz="2400" b="1" baseline="-25000" dirty="0" err="1">
                <a:latin typeface="Arial" charset="0"/>
                <a:ea typeface="MS PGothic" charset="0"/>
              </a:rPr>
              <a:t>S</a:t>
            </a:r>
            <a:r>
              <a:rPr lang="en-US" sz="2400" dirty="0">
                <a:latin typeface="Arial" charset="0"/>
                <a:ea typeface="MS PGothic" charset="0"/>
              </a:rPr>
              <a:t> semi-decide </a:t>
            </a:r>
            <a:r>
              <a:rPr lang="en-US" sz="2400" b="1" dirty="0">
                <a:latin typeface="Arial" charset="0"/>
                <a:ea typeface="MS PGothic" charset="0"/>
              </a:rPr>
              <a:t>S</a:t>
            </a:r>
            <a:r>
              <a:rPr lang="en-US" sz="2400" dirty="0">
                <a:latin typeface="Arial" charset="0"/>
                <a:ea typeface="MS PGothic" charset="0"/>
              </a:rPr>
              <a:t> and </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aseline="-25000" dirty="0">
                <a:latin typeface="Arial" charset="0"/>
                <a:ea typeface="MS PGothic" charset="0"/>
              </a:rPr>
              <a:t>’</a:t>
            </a:r>
            <a:r>
              <a:rPr lang="en-US" altLang="ja-JP" sz="2400" dirty="0">
                <a:latin typeface="Arial" charset="0"/>
                <a:ea typeface="MS PGothic" charset="0"/>
              </a:rPr>
              <a:t> semi-decide </a:t>
            </a:r>
            <a:r>
              <a:rPr lang="en-US" altLang="ja-JP" sz="2400" b="1" dirty="0">
                <a:latin typeface="Arial" charset="0"/>
                <a:ea typeface="MS PGothic" charset="0"/>
              </a:rPr>
              <a:t>~S</a:t>
            </a:r>
            <a:r>
              <a:rPr lang="en-US" altLang="ja-JP" sz="2400" dirty="0">
                <a:latin typeface="Arial" charset="0"/>
                <a:ea typeface="MS PGothic" charset="0"/>
              </a:rPr>
              <a:t>. We can decide </a:t>
            </a:r>
            <a:r>
              <a:rPr lang="en-US" altLang="ja-JP" sz="2400" b="1" dirty="0">
                <a:latin typeface="Arial" charset="0"/>
                <a:ea typeface="MS PGothic" charset="0"/>
              </a:rPr>
              <a:t>S</a:t>
            </a:r>
            <a:r>
              <a:rPr lang="en-US" altLang="ja-JP" sz="2400" dirty="0">
                <a:latin typeface="Arial" charset="0"/>
                <a:ea typeface="MS PGothic" charset="0"/>
              </a:rPr>
              <a:t> by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dirty="0">
                <a:latin typeface="Arial" charset="0"/>
                <a:ea typeface="MS PGothic" charset="0"/>
              </a:rPr>
              <a:t> </a:t>
            </a:r>
          </a:p>
          <a:p>
            <a:pPr>
              <a:lnSpc>
                <a:spcPct val="90000"/>
              </a:lnSpc>
              <a:buFontTx/>
              <a:buNone/>
            </a:pPr>
            <a:r>
              <a:rPr lang="en-US" sz="2000" dirty="0">
                <a:latin typeface="Arial" charset="0"/>
                <a:ea typeface="MS PGothic" charset="0"/>
              </a:rPr>
              <a:t>	</a:t>
            </a:r>
            <a:r>
              <a:rPr lang="en-US" sz="2400" b="1" dirty="0" err="1">
                <a:latin typeface="Arial" charset="0"/>
                <a:ea typeface="MS PGothic" charset="0"/>
              </a:rPr>
              <a:t>g</a:t>
            </a:r>
            <a:r>
              <a:rPr lang="en-US" sz="2400" b="1" baseline="-25000" dirty="0" err="1">
                <a:latin typeface="Arial" charset="0"/>
                <a:ea typeface="MS PGothic" charset="0"/>
              </a:rPr>
              <a:t>S</a:t>
            </a:r>
            <a:r>
              <a:rPr lang="en-US" sz="2400" b="1" dirty="0">
                <a:latin typeface="Arial" charset="0"/>
                <a:ea typeface="MS PGothic" charset="0"/>
              </a:rPr>
              <a:t>(x) =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a:t>
            </a:r>
            <a:r>
              <a:rPr lang="en-US" sz="2400" b="1" dirty="0" err="1">
                <a:latin typeface="Symbol" charset="0"/>
                <a:ea typeface="MS PGothic" charset="0"/>
              </a:rPr>
              <a:t>m</a:t>
            </a:r>
            <a:r>
              <a:rPr lang="en-US" sz="2400" b="1" dirty="0" err="1">
                <a:latin typeface="Arial" charset="0"/>
                <a:ea typeface="MS PGothic" charset="0"/>
              </a:rPr>
              <a:t>t</a:t>
            </a:r>
            <a:r>
              <a:rPr lang="en-US" sz="2400" b="1" dirty="0">
                <a:latin typeface="Arial" charset="0"/>
                <a:ea typeface="MS PGothic" charset="0"/>
              </a:rPr>
              <a:t>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t) || STP(</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baseline="-25000" dirty="0">
                <a:latin typeface="Arial" charset="0"/>
                <a:ea typeface="MS PGothic" charset="0"/>
              </a:rPr>
              <a:t> </a:t>
            </a:r>
            <a:r>
              <a:rPr lang="en-US" altLang="ja-JP" sz="2400" b="1" dirty="0">
                <a:latin typeface="Arial" charset="0"/>
                <a:ea typeface="MS PGothic" charset="0"/>
              </a:rPr>
              <a:t>,x, t)))</a:t>
            </a:r>
            <a:r>
              <a:rPr lang="en-US" altLang="ja-JP" sz="2800" b="1" dirty="0">
                <a:latin typeface="Arial" charset="0"/>
                <a:ea typeface="MS PGothic" charset="0"/>
              </a:rPr>
              <a:t/>
            </a:r>
            <a:br>
              <a:rPr lang="en-US" altLang="ja-JP" sz="2800" b="1" dirty="0">
                <a:latin typeface="Arial" charset="0"/>
                <a:ea typeface="MS PGothic" charset="0"/>
              </a:rPr>
            </a:br>
            <a:r>
              <a:rPr lang="en-US" sz="2400" b="1" dirty="0">
                <a:latin typeface="Arial" charset="0"/>
                <a:ea typeface="MS PGothic" charset="0"/>
              </a:rPr>
              <a:t>	~S </a:t>
            </a:r>
            <a:r>
              <a:rPr lang="en-US" sz="2400" dirty="0">
                <a:latin typeface="Arial" charset="0"/>
                <a:ea typeface="MS PGothic" charset="0"/>
              </a:rPr>
              <a:t>is decided by </a:t>
            </a:r>
            <a:r>
              <a:rPr lang="en-US" sz="2400" b="1" dirty="0" err="1">
                <a:latin typeface="Arial" charset="0"/>
                <a:ea typeface="MS PGothic" charset="0"/>
              </a:rPr>
              <a:t>g</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dirty="0">
                <a:latin typeface="Arial" charset="0"/>
                <a:ea typeface="MS PGothic" charset="0"/>
              </a:rPr>
              <a:t>(x) =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 = 1-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a:t>
            </a:r>
            <a:r>
              <a:rPr lang="en-US" altLang="ja-JP" sz="2400" dirty="0">
                <a:latin typeface="Arial" charset="0"/>
                <a:ea typeface="MS PGothic" charset="0"/>
              </a:rPr>
              <a:t>.</a:t>
            </a:r>
            <a:endParaRPr lang="en-US" altLang="ja-JP" sz="2800" dirty="0">
              <a:latin typeface="Arial" charset="0"/>
              <a:ea typeface="MS PGothic" charset="0"/>
            </a:endParaRPr>
          </a:p>
          <a:p>
            <a:pPr>
              <a:lnSpc>
                <a:spcPct val="90000"/>
              </a:lnSpc>
              <a:buFontTx/>
              <a:buNone/>
            </a:pPr>
            <a:r>
              <a:rPr lang="en-US" sz="2800" dirty="0">
                <a:latin typeface="Arial" charset="0"/>
                <a:ea typeface="MS PGothic" charset="0"/>
              </a:rPr>
              <a:t>	</a:t>
            </a:r>
            <a:r>
              <a:rPr lang="en-US" sz="2400" dirty="0">
                <a:latin typeface="Arial" charset="0"/>
                <a:ea typeface="MS PGothic" charset="0"/>
              </a:rPr>
              <a:t>The other direction is immediate since, if </a:t>
            </a:r>
            <a:r>
              <a:rPr lang="en-US" sz="2400" b="1" dirty="0">
                <a:latin typeface="Arial" charset="0"/>
                <a:ea typeface="MS PGothic" charset="0"/>
              </a:rPr>
              <a:t>S</a:t>
            </a:r>
            <a:r>
              <a:rPr lang="en-US" sz="2400" dirty="0">
                <a:latin typeface="Arial" charset="0"/>
                <a:ea typeface="MS PGothic" charset="0"/>
              </a:rPr>
              <a:t> is decidable then </a:t>
            </a:r>
            <a:r>
              <a:rPr lang="en-US" sz="2400" b="1" dirty="0">
                <a:latin typeface="Arial" charset="0"/>
                <a:ea typeface="MS PGothic" charset="0"/>
              </a:rPr>
              <a:t>~S</a:t>
            </a:r>
            <a:r>
              <a:rPr lang="en-US" sz="2400" dirty="0">
                <a:latin typeface="Arial" charset="0"/>
                <a:ea typeface="MS PGothic" charset="0"/>
              </a:rPr>
              <a:t> is decidable (just complement </a:t>
            </a:r>
            <a:r>
              <a:rPr lang="en-US" sz="2400" b="1" dirty="0" err="1">
                <a:latin typeface="Arial" charset="0"/>
                <a:ea typeface="MS PGothic" charset="0"/>
              </a:rPr>
              <a:t>g</a:t>
            </a:r>
            <a:r>
              <a:rPr lang="en-US" sz="2400" b="1" baseline="-25000" dirty="0" err="1">
                <a:latin typeface="Arial" charset="0"/>
                <a:ea typeface="MS PGothic" charset="0"/>
              </a:rPr>
              <a:t>S</a:t>
            </a:r>
            <a:r>
              <a:rPr lang="en-US" sz="2400" dirty="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551AAB-75B8-9B4E-B8EA-0B876D8AC768}" type="datetime1">
              <a:rPr lang="en-US" smtClean="0"/>
              <a:t>4/17/17</a:t>
            </a:fld>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359</a:t>
            </a:fld>
            <a:endParaRPr lang="en-US"/>
          </a:p>
        </p:txBody>
      </p:sp>
      <p:sp>
        <p:nvSpPr>
          <p:cNvPr id="233476" name="Rectangle 2"/>
          <p:cNvSpPr>
            <a:spLocks noGrp="1" noChangeArrowheads="1"/>
          </p:cNvSpPr>
          <p:nvPr>
            <p:ph type="title"/>
          </p:nvPr>
        </p:nvSpPr>
        <p:spPr/>
        <p:txBody>
          <a:bodyPr/>
          <a:lstStyle/>
          <a:p>
            <a:r>
              <a:rPr lang="en-US">
                <a:solidFill>
                  <a:srgbClr val="0000FF"/>
                </a:solidFill>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a:latin typeface="Arial" charset="0"/>
                <a:ea typeface="MS PGothic" charset="0"/>
              </a:rPr>
              <a:t>Theorem: Suppose </a:t>
            </a:r>
            <a:r>
              <a:rPr lang="en-US" sz="2800" b="1">
                <a:latin typeface="Arial" charset="0"/>
                <a:ea typeface="MS PGothic" charset="0"/>
              </a:rPr>
              <a:t>S </a:t>
            </a:r>
            <a:r>
              <a:rPr lang="en-US" sz="2800" b="1">
                <a:latin typeface="Arial" charset="0"/>
                <a:ea typeface="MS PGothic" charset="0"/>
                <a:sym typeface="Symbol" charset="0"/>
              </a:rPr>
              <a:t> </a:t>
            </a:r>
            <a:r>
              <a:rPr lang="en-US" sz="2800">
                <a:latin typeface="Arial" charset="0"/>
                <a:ea typeface="MS PGothic" charset="0"/>
                <a:sym typeface="Symbol" charset="0"/>
              </a:rPr>
              <a:t>then the following are equivalent:</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re</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primitive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recursive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range of a partial rec. function</a:t>
            </a:r>
          </a:p>
          <a:p>
            <a:pPr marL="609600" indent="-609600">
              <a:buFont typeface="Times" charset="0"/>
              <a:buAutoNum type="arabicPeriod"/>
            </a:pPr>
            <a:r>
              <a:rPr lang="en-US" sz="2800" b="1">
                <a:latin typeface="Arial" charset="0"/>
                <a:ea typeface="MS PGothic" charset="0"/>
                <a:sym typeface="Symbol" charset="0"/>
              </a:rPr>
              <a:t>S</a:t>
            </a:r>
            <a:r>
              <a:rPr lang="en-US" sz="2800">
                <a:latin typeface="Arial" charset="0"/>
                <a:ea typeface="MS PGothic" charset="0"/>
                <a:sym typeface="Symbol" charset="0"/>
              </a:rPr>
              <a:t> is the domain of a partial rec. function</a:t>
            </a:r>
            <a:br>
              <a:rPr lang="en-US" sz="2800">
                <a:latin typeface="Arial" charset="0"/>
                <a:ea typeface="MS PGothic" charset="0"/>
                <a:sym typeface="Symbol" charset="0"/>
              </a:rPr>
            </a:br>
            <a:endParaRPr lang="en-US" sz="2800">
              <a:latin typeface="Arial" charset="0"/>
              <a:ea typeface="MS PGothic" charset="0"/>
            </a:endParaRP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7874C0-6FC4-804E-91DB-CB74F3EB90AC}" type="datetime1">
              <a:rPr lang="en-US" smtClean="0"/>
              <a:t>4/17/17</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44519"/>
            <a:ext cx="8001000" cy="504193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844518"/>
            <a:ext cx="7289800" cy="480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0148" y="1013267"/>
            <a:ext cx="3708402" cy="415498"/>
          </a:xfrm>
          <a:prstGeom prst="rect">
            <a:avLst/>
          </a:prstGeom>
          <a:noFill/>
        </p:spPr>
        <p:txBody>
          <a:bodyPr wrap="square" rtlCol="0">
            <a:spAutoFit/>
          </a:bodyPr>
          <a:lstStyle/>
          <a:p>
            <a:pPr algn="ctr"/>
            <a:r>
              <a:rPr lang="en-US" sz="2100" b="1" dirty="0"/>
              <a:t>GRAMMARS</a:t>
            </a:r>
          </a:p>
        </p:txBody>
      </p:sp>
      <p:sp>
        <p:nvSpPr>
          <p:cNvPr id="13" name="TextBox 12"/>
          <p:cNvSpPr txBox="1"/>
          <p:nvPr/>
        </p:nvSpPr>
        <p:spPr>
          <a:xfrm>
            <a:off x="2564063" y="1447549"/>
            <a:ext cx="3647574" cy="415498"/>
          </a:xfrm>
          <a:prstGeom prst="rect">
            <a:avLst/>
          </a:prstGeom>
          <a:noFill/>
        </p:spPr>
        <p:txBody>
          <a:bodyPr wrap="square" rtlCol="0">
            <a:spAutoFit/>
          </a:bodyPr>
          <a:lstStyle/>
          <a:p>
            <a:pPr algn="ctr"/>
            <a:r>
              <a:rPr lang="en-US" sz="2100" b="1" dirty="0"/>
              <a:t>Type 0=Phrase-Structured</a:t>
            </a:r>
          </a:p>
        </p:txBody>
      </p:sp>
      <p:sp>
        <p:nvSpPr>
          <p:cNvPr id="16" name="Oval 15"/>
          <p:cNvSpPr/>
          <p:nvPr/>
        </p:nvSpPr>
        <p:spPr>
          <a:xfrm>
            <a:off x="1536700" y="2031795"/>
            <a:ext cx="5676899" cy="3604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6850" y="2227358"/>
            <a:ext cx="3441700" cy="415498"/>
          </a:xfrm>
          <a:prstGeom prst="rect">
            <a:avLst/>
          </a:prstGeom>
          <a:noFill/>
        </p:spPr>
        <p:txBody>
          <a:bodyPr wrap="square" rtlCol="0">
            <a:spAutoFit/>
          </a:bodyPr>
          <a:lstStyle/>
          <a:p>
            <a:pPr algn="ctr"/>
            <a:r>
              <a:rPr lang="en-US" sz="2100" b="1" dirty="0"/>
              <a:t>Type 1=Context-Sensitive</a:t>
            </a:r>
          </a:p>
        </p:txBody>
      </p:sp>
      <p:sp>
        <p:nvSpPr>
          <p:cNvPr id="18" name="Oval 17"/>
          <p:cNvSpPr/>
          <p:nvPr/>
        </p:nvSpPr>
        <p:spPr>
          <a:xfrm>
            <a:off x="1981201" y="2811604"/>
            <a:ext cx="4800600" cy="282463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1559" y="3031604"/>
            <a:ext cx="3067051" cy="415498"/>
          </a:xfrm>
          <a:prstGeom prst="rect">
            <a:avLst/>
          </a:prstGeom>
          <a:noFill/>
        </p:spPr>
        <p:txBody>
          <a:bodyPr wrap="square" rtlCol="0">
            <a:spAutoFit/>
          </a:bodyPr>
          <a:lstStyle/>
          <a:p>
            <a:pPr algn="ctr"/>
            <a:r>
              <a:rPr lang="en-US" sz="2100" b="1" dirty="0"/>
              <a:t>Type 2=Context-Free</a:t>
            </a:r>
            <a:endParaRPr lang="en-US" sz="1650" b="1" dirty="0"/>
          </a:p>
        </p:txBody>
      </p:sp>
      <p:sp>
        <p:nvSpPr>
          <p:cNvPr id="23" name="Oval 22"/>
          <p:cNvSpPr/>
          <p:nvPr/>
        </p:nvSpPr>
        <p:spPr>
          <a:xfrm>
            <a:off x="2197101" y="3447103"/>
            <a:ext cx="4279899" cy="2172460"/>
          </a:xfrm>
          <a:prstGeom prst="ellipse">
            <a:avLst/>
          </a:prstGeom>
          <a:solidFill>
            <a:schemeClr val="accent5">
              <a:lumMod val="75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7487" y="3947762"/>
            <a:ext cx="3133725" cy="168847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599" y="3949472"/>
            <a:ext cx="1333500" cy="415498"/>
          </a:xfrm>
          <a:prstGeom prst="rect">
            <a:avLst/>
          </a:prstGeom>
          <a:noFill/>
        </p:spPr>
        <p:txBody>
          <a:bodyPr wrap="square" rtlCol="0">
            <a:spAutoFit/>
          </a:bodyPr>
          <a:lstStyle/>
          <a:p>
            <a:pPr algn="ctr"/>
            <a:r>
              <a:rPr lang="en-US" sz="2100" b="1" dirty="0"/>
              <a:t>LR(k)</a:t>
            </a:r>
          </a:p>
        </p:txBody>
      </p:sp>
      <p:sp>
        <p:nvSpPr>
          <p:cNvPr id="22" name="Oval 21"/>
          <p:cNvSpPr/>
          <p:nvPr/>
        </p:nvSpPr>
        <p:spPr>
          <a:xfrm>
            <a:off x="2971800" y="4363261"/>
            <a:ext cx="2697912" cy="125630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Type 3=</a:t>
            </a:r>
            <a:br>
              <a:rPr lang="en-US" sz="2100" b="1" dirty="0">
                <a:solidFill>
                  <a:schemeClr val="tx1"/>
                </a:solidFill>
              </a:rPr>
            </a:br>
            <a:r>
              <a:rPr lang="en-US" sz="2100" b="1" dirty="0">
                <a:solidFill>
                  <a:schemeClr val="tx1"/>
                </a:solidFill>
              </a:rPr>
              <a:t>Regular = </a:t>
            </a:r>
          </a:p>
          <a:p>
            <a:pPr algn="ctr"/>
            <a:r>
              <a:rPr lang="en-US" sz="2100" b="1" dirty="0">
                <a:solidFill>
                  <a:schemeClr val="tx1"/>
                </a:solidFill>
              </a:rPr>
              <a:t>Right Linear</a:t>
            </a:r>
          </a:p>
        </p:txBody>
      </p:sp>
      <p:sp>
        <p:nvSpPr>
          <p:cNvPr id="24" name="TextBox 23"/>
          <p:cNvSpPr txBox="1"/>
          <p:nvPr/>
        </p:nvSpPr>
        <p:spPr>
          <a:xfrm>
            <a:off x="3144000" y="3532264"/>
            <a:ext cx="2525712" cy="415498"/>
          </a:xfrm>
          <a:prstGeom prst="rect">
            <a:avLst/>
          </a:prstGeom>
          <a:noFill/>
        </p:spPr>
        <p:txBody>
          <a:bodyPr wrap="square" rtlCol="0">
            <a:spAutoFit/>
          </a:bodyPr>
          <a:lstStyle/>
          <a:p>
            <a:r>
              <a:rPr lang="en-US" sz="2100" b="1" dirty="0"/>
              <a:t>Deterministic CFG</a:t>
            </a:r>
          </a:p>
        </p:txBody>
      </p:sp>
      <p:sp>
        <p:nvSpPr>
          <p:cNvPr id="25" name="TextBox 24"/>
          <p:cNvSpPr txBox="1"/>
          <p:nvPr/>
        </p:nvSpPr>
        <p:spPr>
          <a:xfrm>
            <a:off x="1460499" y="290520"/>
            <a:ext cx="5842001" cy="553998"/>
          </a:xfrm>
          <a:prstGeom prst="rect">
            <a:avLst/>
          </a:prstGeom>
          <a:noFill/>
        </p:spPr>
        <p:txBody>
          <a:bodyPr wrap="square" rtlCol="0">
            <a:spAutoFit/>
          </a:bodyPr>
          <a:lstStyle/>
          <a:p>
            <a:pPr algn="ctr"/>
            <a:r>
              <a:rPr lang="en-US" sz="3000" b="1" dirty="0"/>
              <a:t>REWRITING SYSTEMS</a:t>
            </a:r>
          </a:p>
        </p:txBody>
      </p:sp>
    </p:spTree>
    <p:extLst>
      <p:ext uri="{BB962C8B-B14F-4D97-AF65-F5344CB8AC3E}">
        <p14:creationId xmlns:p14="http://schemas.microsoft.com/office/powerpoint/2010/main" val="15502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0" grpId="0" animBg="1"/>
      <p:bldP spid="21" grpId="0"/>
      <p:bldP spid="22" grpId="0" animBg="1"/>
      <p:bldP spid="24"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360</a:t>
            </a:fld>
            <a:endParaRPr lang="en-US"/>
          </a:p>
        </p:txBody>
      </p:sp>
      <p:sp>
        <p:nvSpPr>
          <p:cNvPr id="234500"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S</a:t>
            </a:r>
            <a:r>
              <a:rPr lang="en-US" sz="2400" baseline="-25000" dirty="0">
                <a:latin typeface="Arial" charset="0"/>
                <a:ea typeface="MS PGothic" charset="0"/>
                <a:sym typeface="Symbol" charset="0"/>
              </a:rPr>
              <a:t> </a:t>
            </a:r>
            <a:r>
              <a:rPr lang="en-US" sz="2400" dirty="0">
                <a:latin typeface="Arial" charset="0"/>
                <a:ea typeface="MS PGothic" charset="0"/>
                <a:sym typeface="Symbol" charset="0"/>
              </a:rPr>
              <a:t>that semi-decides </a:t>
            </a:r>
            <a:r>
              <a:rPr lang="en-US" sz="2400" b="1" dirty="0">
                <a:latin typeface="Arial" charset="0"/>
                <a:ea typeface="MS PGothic" charset="0"/>
                <a:sym typeface="Symbol" charset="0"/>
              </a:rPr>
              <a:t>S,</a:t>
            </a:r>
            <a:r>
              <a:rPr lang="en-US" sz="2400" dirty="0">
                <a:latin typeface="Arial" charset="0"/>
                <a:ea typeface="MS PGothic" charset="0"/>
                <a:sym typeface="Symbol" charset="0"/>
              </a:rPr>
              <a:t> 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75FED7-651A-C049-80AA-A70EEB634A95}" type="datetime1">
              <a:rPr lang="en-US" smtClean="0"/>
              <a:t>4/17/17</a:t>
            </a:fld>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361</a:t>
            </a:fld>
            <a:endParaRPr lang="en-US"/>
          </a:p>
        </p:txBody>
      </p:sp>
      <p:sp>
        <p:nvSpPr>
          <p:cNvPr id="235524"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dirty="0">
                <a:latin typeface="Arial" charset="0"/>
                <a:ea typeface="MS PGothic" charset="0"/>
              </a:rPr>
              <a:t>S</a:t>
            </a:r>
            <a:r>
              <a:rPr lang="en-US" sz="2200" dirty="0">
                <a:latin typeface="Arial" charset="0"/>
                <a:ea typeface="MS PGothic" charset="0"/>
              </a:rPr>
              <a:t> is re </a:t>
            </a:r>
            <a:r>
              <a:rPr lang="en-US" sz="2200" dirty="0" err="1">
                <a:latin typeface="Arial" charset="0"/>
                <a:ea typeface="MS PGothic" charset="0"/>
              </a:rPr>
              <a:t>iff</a:t>
            </a:r>
            <a:r>
              <a:rPr lang="en-US" sz="2200" dirty="0">
                <a:latin typeface="Arial" charset="0"/>
                <a:ea typeface="MS PGothic" charset="0"/>
              </a:rPr>
              <a:t> there exists an algorithm </a:t>
            </a:r>
            <a:r>
              <a:rPr lang="en-US" sz="2200" b="1" dirty="0">
                <a:latin typeface="Arial" charset="0"/>
                <a:ea typeface="MS PGothic" charset="0"/>
              </a:rPr>
              <a:t>A</a:t>
            </a:r>
            <a:r>
              <a:rPr lang="en-US" sz="2200" b="1" baseline="-25000" dirty="0">
                <a:latin typeface="Arial" charset="0"/>
                <a:ea typeface="MS PGothic" charset="0"/>
              </a:rPr>
              <a:t>S</a:t>
            </a:r>
            <a:r>
              <a:rPr lang="en-US" sz="2200" dirty="0">
                <a:latin typeface="Arial" charset="0"/>
                <a:ea typeface="MS PGothic" charset="0"/>
              </a:rPr>
              <a:t> such that</a:t>
            </a:r>
            <a:br>
              <a:rPr lang="en-US" sz="2200" dirty="0">
                <a:latin typeface="Arial" charset="0"/>
                <a:ea typeface="MS PGothic" charset="0"/>
              </a:rPr>
            </a:br>
            <a:r>
              <a:rPr lang="en-US" sz="2200" dirty="0">
                <a:latin typeface="Arial" charset="0"/>
                <a:ea typeface="MS PGothic" charset="0"/>
              </a:rPr>
              <a:t> </a:t>
            </a:r>
            <a:r>
              <a:rPr lang="en-US" sz="2200" b="1" dirty="0">
                <a:latin typeface="Arial" charset="0"/>
                <a:ea typeface="MS PGothic" charset="0"/>
              </a:rPr>
              <a:t>x </a:t>
            </a:r>
            <a:r>
              <a:rPr lang="en-US" sz="2200" b="1" dirty="0">
                <a:latin typeface="Arial" charset="0"/>
                <a:ea typeface="MS PGothic" charset="0"/>
                <a:sym typeface="Symbol" charset="0"/>
              </a:rPr>
              <a:t> S  t 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a:t>
            </a:r>
            <a:br>
              <a:rPr lang="en-US" sz="2200" b="1" dirty="0">
                <a:latin typeface="Arial" charset="0"/>
                <a:ea typeface="MS PGothic" charset="0"/>
                <a:sym typeface="Symbol" charset="0"/>
              </a:rPr>
            </a:br>
            <a:r>
              <a:rPr lang="en-US" sz="2200" dirty="0">
                <a:latin typeface="Arial" charset="0"/>
                <a:ea typeface="MS PGothic" charset="0"/>
                <a:sym typeface="Symbol" charset="0"/>
              </a:rPr>
              <a:t>This is clear since, if </a:t>
            </a:r>
            <a:r>
              <a:rPr lang="en-US" sz="2200" dirty="0" err="1">
                <a:latin typeface="Arial" charset="0"/>
                <a:ea typeface="MS PGothic" charset="0"/>
                <a:sym typeface="Symbol" charset="0"/>
              </a:rPr>
              <a:t>g</a:t>
            </a:r>
            <a:r>
              <a:rPr lang="en-US" sz="2200" baseline="-25000" dirty="0" err="1">
                <a:latin typeface="Arial" charset="0"/>
                <a:ea typeface="MS PGothic" charset="0"/>
                <a:sym typeface="Symbol" charset="0"/>
              </a:rPr>
              <a:t>S</a:t>
            </a:r>
            <a:r>
              <a:rPr lang="en-US" sz="2200" dirty="0">
                <a:latin typeface="Arial" charset="0"/>
                <a:ea typeface="MS PGothic" charset="0"/>
                <a:sym typeface="Symbol" charset="0"/>
              </a:rPr>
              <a:t> is the index of the procedure </a:t>
            </a:r>
            <a:r>
              <a:rPr lang="en-US" sz="2200" b="1" dirty="0">
                <a:latin typeface="Arial" charset="0"/>
                <a:ea typeface="MS PGothic" charset="0"/>
                <a:sym typeface="Symbol" charset="0"/>
              </a:rPr>
              <a:t></a:t>
            </a:r>
            <a:r>
              <a:rPr lang="en-US" sz="2200" b="1" baseline="-25000" dirty="0">
                <a:latin typeface="Arial" charset="0"/>
                <a:ea typeface="MS PGothic" charset="0"/>
                <a:sym typeface="Symbol" charset="0"/>
              </a:rPr>
              <a:t>S</a:t>
            </a:r>
            <a:r>
              <a:rPr lang="en-US" sz="2200" dirty="0">
                <a:latin typeface="Arial" charset="0"/>
                <a:ea typeface="MS PGothic" charset="0"/>
                <a:sym typeface="Symbol" charset="0"/>
              </a:rPr>
              <a:t> that semi-decides </a:t>
            </a:r>
            <a:r>
              <a:rPr lang="en-US" sz="2200" b="1" dirty="0">
                <a:latin typeface="Arial" charset="0"/>
                <a:ea typeface="MS PGothic" charset="0"/>
                <a:sym typeface="Symbol" charset="0"/>
              </a:rPr>
              <a:t>S</a:t>
            </a:r>
            <a:r>
              <a:rPr lang="en-US" sz="2200" dirty="0">
                <a:latin typeface="Arial" charset="0"/>
                <a:ea typeface="MS PGothic" charset="0"/>
                <a:sym typeface="Symbol" charset="0"/>
              </a:rPr>
              <a:t>, then</a:t>
            </a:r>
            <a:br>
              <a:rPr lang="en-US" sz="2200" dirty="0">
                <a:latin typeface="Arial" charset="0"/>
                <a:ea typeface="MS PGothic" charset="0"/>
                <a:sym typeface="Symbol" charset="0"/>
              </a:rPr>
            </a:br>
            <a:r>
              <a:rPr lang="en-US" sz="2200" dirty="0">
                <a:latin typeface="Arial" charset="0"/>
                <a:ea typeface="MS PGothic" charset="0"/>
                <a:sym typeface="Symbol" charset="0"/>
              </a:rPr>
              <a:t> </a:t>
            </a:r>
            <a:r>
              <a:rPr lang="en-US" sz="2200" b="1" dirty="0">
                <a:latin typeface="Arial" charset="0"/>
                <a:ea typeface="MS PGothic" charset="0"/>
              </a:rPr>
              <a:t>x </a:t>
            </a:r>
            <a:r>
              <a:rPr lang="en-US" sz="2200" b="1" dirty="0">
                <a:latin typeface="Arial" charset="0"/>
                <a:ea typeface="MS PGothic" charset="0"/>
                <a:sym typeface="Symbol" charset="0"/>
              </a:rPr>
              <a:t> S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a:t>
            </a:r>
            <a:br>
              <a:rPr lang="en-US" sz="2200" b="1" dirty="0">
                <a:latin typeface="Arial" charset="0"/>
                <a:ea typeface="MS PGothic" charset="0"/>
                <a:sym typeface="Symbol" charset="0"/>
              </a:rPr>
            </a:br>
            <a:r>
              <a:rPr lang="en-US" sz="2200" dirty="0">
                <a:latin typeface="Arial" charset="0"/>
                <a:ea typeface="MS PGothic" charset="0"/>
                <a:sym typeface="Symbol" charset="0"/>
              </a:rPr>
              <a:t>So, </a:t>
            </a:r>
            <a:r>
              <a:rPr lang="en-US" sz="2200" b="1" dirty="0">
                <a:latin typeface="Arial" charset="0"/>
                <a:ea typeface="MS PGothic" charset="0"/>
                <a:sym typeface="Symbol" charset="0"/>
              </a:rPr>
              <a:t>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 =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a:t>
            </a:r>
            <a:r>
              <a:rPr lang="en-US" sz="2200" dirty="0">
                <a:latin typeface="Arial" charset="0"/>
                <a:ea typeface="MS PGothic" charset="0"/>
                <a:sym typeface="Symbol" charset="0"/>
              </a:rPr>
              <a:t>, where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dirty="0">
                <a:latin typeface="Arial" charset="0"/>
                <a:ea typeface="MS PGothic" charset="0"/>
                <a:sym typeface="Symbol" charset="0"/>
              </a:rPr>
              <a:t> is the </a:t>
            </a:r>
            <a:r>
              <a:rPr lang="en-US" sz="2200" b="1" dirty="0">
                <a:latin typeface="Arial" charset="0"/>
                <a:ea typeface="MS PGothic" charset="0"/>
                <a:sym typeface="Symbol" charset="0"/>
              </a:rPr>
              <a:t>STP</a:t>
            </a:r>
            <a:r>
              <a:rPr lang="en-US" sz="2200" dirty="0">
                <a:latin typeface="Arial" charset="0"/>
                <a:ea typeface="MS PGothic" charset="0"/>
                <a:sym typeface="Symbol" charset="0"/>
              </a:rPr>
              <a:t> function with its first argument fixed. </a:t>
            </a:r>
          </a:p>
          <a:p>
            <a:r>
              <a:rPr lang="en-US" sz="2200" dirty="0">
                <a:latin typeface="Arial" charset="0"/>
                <a:ea typeface="MS PGothic" charset="0"/>
                <a:sym typeface="Symbol" charset="0"/>
              </a:rPr>
              <a:t>Note that this works even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(decidable). The important thing there is that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then it may be viewed in two normal forms, one with existential quantification and the other with universal quantification.</a:t>
            </a:r>
          </a:p>
          <a:p>
            <a:r>
              <a:rPr lang="en-US" sz="2200" dirty="0">
                <a:latin typeface="Arial" charset="0"/>
                <a:ea typeface="MS PGothic" charset="0"/>
                <a:sym typeface="Symbol" charset="0"/>
              </a:rPr>
              <a:t>The complement of an re set is </a:t>
            </a:r>
            <a:r>
              <a:rPr lang="en-US" sz="2200" b="1" dirty="0">
                <a:solidFill>
                  <a:srgbClr val="C00000"/>
                </a:solidFill>
                <a:latin typeface="Arial" charset="0"/>
                <a:ea typeface="MS PGothic" charset="0"/>
                <a:sym typeface="Symbol" charset="0"/>
              </a:rPr>
              <a:t>co-re</a:t>
            </a:r>
            <a:r>
              <a:rPr lang="en-US" sz="2200" dirty="0">
                <a:latin typeface="Arial" charset="0"/>
                <a:ea typeface="MS PGothic" charset="0"/>
                <a:sym typeface="Symbol" charset="0"/>
              </a:rPr>
              <a:t>. A set is recursive (decidable) </a:t>
            </a:r>
            <a:r>
              <a:rPr lang="en-US" sz="2200" dirty="0" err="1">
                <a:latin typeface="Arial" charset="0"/>
                <a:ea typeface="MS PGothic" charset="0"/>
                <a:sym typeface="Symbol" charset="0"/>
              </a:rPr>
              <a:t>iff</a:t>
            </a:r>
            <a:r>
              <a:rPr lang="en-US" sz="2200" dirty="0">
                <a:latin typeface="Arial" charset="0"/>
                <a:ea typeface="MS PGothic" charset="0"/>
                <a:sym typeface="Symbol" charset="0"/>
              </a:rPr>
              <a:t>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0A59A9-2210-0745-911D-C563442899BE}" type="datetime1">
              <a:rPr lang="en-US" smtClean="0"/>
              <a:t>4/17/17</a:t>
            </a:fld>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362</a:t>
            </a:fld>
            <a:endParaRPr lang="en-US"/>
          </a:p>
        </p:txBody>
      </p:sp>
      <p:sp>
        <p:nvSpPr>
          <p:cNvPr id="236548"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a:latin typeface="Arial" charset="0"/>
                <a:ea typeface="MS PGothic" charset="0"/>
              </a:rPr>
              <a:t>The </a:t>
            </a:r>
            <a:r>
              <a:rPr lang="en-US" sz="2800" b="1">
                <a:latin typeface="Arial" charset="0"/>
                <a:ea typeface="MS PGothic" charset="0"/>
              </a:rPr>
              <a:t>Uniform Halting Problem </a:t>
            </a:r>
            <a:r>
              <a:rPr lang="en-US" sz="2800">
                <a:latin typeface="Arial" charset="0"/>
                <a:ea typeface="MS PGothic" charset="0"/>
              </a:rPr>
              <a:t>was already shown to be non-re. It turns out its complement is also not re. In fact, we can (but won’t) show that </a:t>
            </a:r>
            <a:r>
              <a:rPr lang="en-US" sz="2800" b="1">
                <a:latin typeface="Arial" charset="0"/>
                <a:ea typeface="MS PGothic" charset="0"/>
              </a:rPr>
              <a:t>TOTAL</a:t>
            </a:r>
            <a:r>
              <a:rPr lang="en-US" sz="2800">
                <a:latin typeface="Arial" charset="0"/>
                <a:ea typeface="MS PGothic" charset="0"/>
              </a:rPr>
              <a:t> requires an alternation of quantifiers. Specifically,</a:t>
            </a:r>
            <a:br>
              <a:rPr lang="en-US" sz="2800">
                <a:latin typeface="Arial" charset="0"/>
                <a:ea typeface="MS PGothic" charset="0"/>
              </a:rPr>
            </a:br>
            <a:r>
              <a:rPr lang="en-US" sz="2800">
                <a:latin typeface="Arial" charset="0"/>
                <a:ea typeface="MS PGothic" charset="0"/>
              </a:rPr>
              <a:t/>
            </a:r>
            <a:br>
              <a:rPr lang="en-US" sz="2800">
                <a:latin typeface="Arial" charset="0"/>
                <a:ea typeface="MS PGothic" charset="0"/>
              </a:rPr>
            </a:br>
            <a:r>
              <a:rPr lang="en-US" sz="2800" b="1">
                <a:latin typeface="Arial" charset="0"/>
                <a:ea typeface="MS PGothic" charset="0"/>
              </a:rPr>
              <a:t>f </a:t>
            </a:r>
            <a:r>
              <a:rPr lang="en-US" sz="2800" b="1">
                <a:latin typeface="Arial" charset="0"/>
                <a:ea typeface="MS PGothic" charset="0"/>
                <a:sym typeface="Symbol" charset="0"/>
              </a:rPr>
              <a:t> TOTAL  </a:t>
            </a:r>
            <a:r>
              <a:rPr lang="en-US" sz="2800" b="1" err="1">
                <a:latin typeface="Arial" charset="0"/>
                <a:ea typeface="MS PGothic" charset="0"/>
                <a:sym typeface="Symbol" charset="0"/>
              </a:rPr>
              <a:t>xt</a:t>
            </a:r>
            <a:r>
              <a:rPr lang="en-US" sz="2800" b="1">
                <a:latin typeface="Arial" charset="0"/>
                <a:ea typeface="MS PGothic" charset="0"/>
                <a:sym typeface="Symbol" charset="0"/>
              </a:rPr>
              <a:t> ( STP( f, x, t ) )</a:t>
            </a:r>
            <a:br>
              <a:rPr lang="en-US" sz="2800" b="1">
                <a:latin typeface="Arial" charset="0"/>
                <a:ea typeface="MS PGothic" charset="0"/>
                <a:sym typeface="Symbol" charset="0"/>
              </a:rPr>
            </a:br>
            <a:r>
              <a:rPr lang="en-US" sz="2800">
                <a:latin typeface="Arial" charset="0"/>
                <a:ea typeface="MS PGothic" charset="0"/>
                <a:sym typeface="Symbol" charset="0"/>
              </a:rPr>
              <a:t>and this is the minimum quantification we can use, given that the quantified predicate is recursive.</a:t>
            </a:r>
            <a:endParaRPr lang="en-US" sz="280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2EFDC1-35CD-B841-9F5E-121DE5479C57}" type="datetime1">
              <a:rPr lang="en-US" smtClean="0"/>
              <a:t>4/17/17</a:t>
            </a:fld>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6135" y="1577921"/>
            <a:ext cx="6672021" cy="37544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1" y="2133601"/>
            <a:ext cx="3238822"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001146" y="2133601"/>
            <a:ext cx="31616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00400" y="3067051"/>
            <a:ext cx="953792" cy="646331"/>
          </a:xfrm>
          <a:prstGeom prst="rect">
            <a:avLst/>
          </a:prstGeom>
          <a:noFill/>
        </p:spPr>
        <p:txBody>
          <a:bodyPr wrap="square" rtlCol="0">
            <a:spAutoFit/>
          </a:bodyPr>
          <a:lstStyle/>
          <a:p>
            <a:r>
              <a:rPr lang="en-US" sz="3600" dirty="0"/>
              <a:t>RE</a:t>
            </a:r>
          </a:p>
        </p:txBody>
      </p:sp>
      <p:sp>
        <p:nvSpPr>
          <p:cNvPr id="7" name="TextBox 6"/>
          <p:cNvSpPr txBox="1"/>
          <p:nvPr/>
        </p:nvSpPr>
        <p:spPr>
          <a:xfrm>
            <a:off x="4895850" y="3087469"/>
            <a:ext cx="1657350"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545140"/>
            <a:ext cx="266700" cy="1569660"/>
          </a:xfrm>
          <a:prstGeom prst="rect">
            <a:avLst/>
          </a:prstGeom>
          <a:noFill/>
        </p:spPr>
        <p:txBody>
          <a:bodyPr wrap="square" rtlCol="0">
            <a:spAutoFit/>
          </a:bodyPr>
          <a:lstStyle/>
          <a:p>
            <a:r>
              <a:rPr lang="en-US" sz="3200" dirty="0"/>
              <a:t>REC</a:t>
            </a:r>
          </a:p>
        </p:txBody>
      </p:sp>
      <p:sp>
        <p:nvSpPr>
          <p:cNvPr id="9" name="TextBox 8"/>
          <p:cNvSpPr txBox="1"/>
          <p:nvPr/>
        </p:nvSpPr>
        <p:spPr>
          <a:xfrm>
            <a:off x="2057400" y="1047751"/>
            <a:ext cx="4724400"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657600" y="4610101"/>
            <a:ext cx="1543050" cy="646331"/>
          </a:xfrm>
          <a:prstGeom prst="rect">
            <a:avLst/>
          </a:prstGeom>
          <a:noFill/>
        </p:spPr>
        <p:txBody>
          <a:bodyPr wrap="square" rtlCol="0">
            <a:spAutoFit/>
          </a:bodyPr>
          <a:lstStyle/>
          <a:p>
            <a:r>
              <a:rPr lang="en-US" sz="3600" dirty="0"/>
              <a:t>NRNC</a:t>
            </a:r>
          </a:p>
        </p:txBody>
      </p:sp>
      <p:sp>
        <p:nvSpPr>
          <p:cNvPr id="11" name="TextBox 10"/>
          <p:cNvSpPr txBox="1"/>
          <p:nvPr/>
        </p:nvSpPr>
        <p:spPr>
          <a:xfrm>
            <a:off x="914400" y="5370554"/>
            <a:ext cx="7066904" cy="646331"/>
          </a:xfrm>
          <a:prstGeom prst="rect">
            <a:avLst/>
          </a:prstGeom>
          <a:noFill/>
        </p:spPr>
        <p:txBody>
          <a:bodyPr wrap="square" rtlCol="0">
            <a:spAutoFit/>
          </a:bodyPr>
          <a:lstStyle/>
          <a:p>
            <a:pPr algn="ctr"/>
            <a:r>
              <a:rPr lang="en-US" sz="3600" dirty="0"/>
              <a:t>NR = (NRNC ∪ Co-RE) - REC</a:t>
            </a:r>
          </a:p>
        </p:txBody>
      </p:sp>
      <p:sp>
        <p:nvSpPr>
          <p:cNvPr id="4" name="Oval 3"/>
          <p:cNvSpPr/>
          <p:nvPr/>
        </p:nvSpPr>
        <p:spPr bwMode="auto">
          <a:xfrm>
            <a:off x="1524001" y="2590800"/>
            <a:ext cx="1771974" cy="1447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RE-Complete</a:t>
            </a:r>
          </a:p>
        </p:txBody>
      </p:sp>
    </p:spTree>
    <p:extLst>
      <p:ext uri="{BB962C8B-B14F-4D97-AF65-F5344CB8AC3E}">
        <p14:creationId xmlns:p14="http://schemas.microsoft.com/office/powerpoint/2010/main" val="119018366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64718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503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366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410330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367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51345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4/17/17</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368</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9</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Tx/>
              <a:buAutoNum type="alphaLcParenR"/>
            </a:pPr>
            <a:r>
              <a:rPr lang="en-US" altLang="ja-JP" sz="18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600" b="1" dirty="0" smtClean="0">
                <a:solidFill>
                  <a:srgbClr val="CC3300"/>
                </a:solidFill>
                <a:ea typeface="ＭＳ Ｐゴシック" charset="0"/>
                <a:cs typeface="ＭＳ Ｐゴシック" charset="0"/>
              </a:rPr>
              <a:t>ID </a:t>
            </a:r>
            <a:r>
              <a:rPr lang="en-US" sz="1600" b="1" dirty="0">
                <a:solidFill>
                  <a:srgbClr val="CC3300"/>
                </a:solidFill>
                <a:ea typeface="ＭＳ Ｐゴシック" charset="0"/>
                <a:cs typeface="ＭＳ Ｐゴシック" charset="0"/>
              </a:rPr>
              <a:t>= { f | </a:t>
            </a:r>
            <a:r>
              <a:rPr lang="en-US" sz="1600" b="1" dirty="0" smtClean="0">
                <a:solidFill>
                  <a:srgbClr val="CC3300"/>
                </a:solidFill>
                <a:ea typeface="ＭＳ Ｐゴシック" charset="0"/>
                <a:cs typeface="ＭＳ Ｐゴシック" charset="0"/>
              </a:rPr>
              <a:t>∀x f(x) = x} </a:t>
            </a:r>
            <a:endParaRPr lang="en-US" sz="1600" b="1" dirty="0">
              <a:solidFill>
                <a:srgbClr val="CC3300"/>
              </a:solidFill>
              <a:ea typeface="ＭＳ Ｐゴシック" charset="0"/>
              <a:cs typeface="ＭＳ Ｐゴシック" charset="0"/>
            </a:endParaRPr>
          </a:p>
          <a:p>
            <a:pPr marL="919163" lvl="1" indent="-454025">
              <a:buFontTx/>
              <a:buAutoNum type="alphaLcParenR"/>
              <a:defRPr/>
            </a:pPr>
            <a:r>
              <a:rPr lang="en-US" sz="1600" b="1" dirty="0">
                <a:solidFill>
                  <a:srgbClr val="CC3300"/>
                </a:solidFill>
                <a:ea typeface="ＭＳ Ｐゴシック" charset="0"/>
                <a:cs typeface="ＭＳ Ｐゴシック" charset="0"/>
              </a:rPr>
              <a:t>STUTTER = { f | for some x, f(x+1) = f(x) } </a:t>
            </a:r>
          </a:p>
          <a:p>
            <a:pPr marL="919163" lvl="1" indent="-454025">
              <a:buFontTx/>
              <a:buAutoNum type="alphaLcParenR"/>
              <a:defRPr/>
            </a:pPr>
            <a:r>
              <a:rPr lang="en-US" sz="1600" b="1" dirty="0" smtClean="0">
                <a:solidFill>
                  <a:srgbClr val="CC3300"/>
                </a:solidFill>
                <a:ea typeface="ＭＳ Ｐゴシック" charset="0"/>
                <a:cs typeface="ＭＳ Ｐゴシック" charset="0"/>
              </a:rPr>
              <a:t>FIB1 </a:t>
            </a:r>
            <a:r>
              <a:rPr lang="en-US" sz="1600" b="1" dirty="0">
                <a:solidFill>
                  <a:srgbClr val="CC3300"/>
                </a:solidFill>
                <a:ea typeface="ＭＳ Ｐゴシック" charset="0"/>
                <a:cs typeface="ＭＳ Ｐゴシック" charset="0"/>
              </a:rPr>
              <a:t>= { f | </a:t>
            </a:r>
            <a:r>
              <a:rPr lang="en-US" sz="1600" b="1" dirty="0" smtClean="0">
                <a:solidFill>
                  <a:srgbClr val="CC3300"/>
                </a:solidFill>
                <a:ea typeface="ＭＳ Ｐゴシック" charset="0"/>
                <a:cs typeface="ＭＳ Ｐゴシック" charset="0"/>
              </a:rPr>
              <a:t> for some x&gt;1 f(x+2) = f(x+1) + f(x) }</a:t>
            </a:r>
          </a:p>
          <a:p>
            <a:pPr marL="919163" lvl="1" indent="-454025">
              <a:buFontTx/>
              <a:buAutoNum type="alphaLcParenR"/>
              <a:defRPr/>
            </a:pPr>
            <a:r>
              <a:rPr lang="en-US" sz="1600" b="1" dirty="0" smtClean="0">
                <a:solidFill>
                  <a:srgbClr val="CC3300"/>
                </a:solidFill>
                <a:ea typeface="ＭＳ Ｐゴシック" charset="0"/>
                <a:cs typeface="ＭＳ Ｐゴシック" charset="0"/>
              </a:rPr>
              <a:t>FIB2 = </a:t>
            </a:r>
            <a:r>
              <a:rPr lang="en-US" sz="1600" b="1" dirty="0">
                <a:solidFill>
                  <a:srgbClr val="CC3300"/>
                </a:solidFill>
                <a:ea typeface="ＭＳ Ｐゴシック" charset="0"/>
                <a:cs typeface="ＭＳ Ｐゴシック" charset="0"/>
              </a:rPr>
              <a:t>{ f | </a:t>
            </a:r>
            <a:r>
              <a:rPr lang="en-US" sz="1600" b="1" dirty="0" smtClean="0">
                <a:solidFill>
                  <a:srgbClr val="CC3300"/>
                </a:solidFill>
                <a:ea typeface="ＭＳ Ｐゴシック" charset="0"/>
                <a:cs typeface="ＭＳ Ｐゴシック" charset="0"/>
              </a:rPr>
              <a:t>there is some </a:t>
            </a:r>
            <a:r>
              <a:rPr lang="en-US" sz="1600" b="1" dirty="0">
                <a:solidFill>
                  <a:srgbClr val="CC3300"/>
                </a:solidFill>
                <a:ea typeface="ＭＳ Ｐゴシック" charset="0"/>
                <a:cs typeface="ＭＳ Ｐゴシック" charset="0"/>
              </a:rPr>
              <a:t>x≥</a:t>
            </a:r>
            <a:r>
              <a:rPr lang="en-US" sz="1600" b="1" dirty="0" smtClean="0">
                <a:solidFill>
                  <a:srgbClr val="CC3300"/>
                </a:solidFill>
                <a:ea typeface="ＭＳ Ｐゴシック" charset="0"/>
                <a:cs typeface="ＭＳ Ｐゴシック" charset="0"/>
              </a:rPr>
              <a:t>0, such that all </a:t>
            </a:r>
            <a:r>
              <a:rPr lang="en-US" sz="1600" b="1" dirty="0" err="1" smtClean="0">
                <a:solidFill>
                  <a:srgbClr val="CC3300"/>
                </a:solidFill>
                <a:ea typeface="ＭＳ Ｐゴシック" charset="0"/>
                <a:cs typeface="ＭＳ Ｐゴシック" charset="0"/>
              </a:rPr>
              <a:t>y≥x</a:t>
            </a:r>
            <a:r>
              <a:rPr lang="en-US" sz="1600" b="1" dirty="0" smtClean="0">
                <a:solidFill>
                  <a:srgbClr val="CC3300"/>
                </a:solidFill>
                <a:ea typeface="ＭＳ Ｐゴシック" charset="0"/>
                <a:cs typeface="ＭＳ Ｐゴシック" charset="0"/>
              </a:rPr>
              <a:t> [f(y+2) = f(y+1) + f(y)] } </a:t>
            </a:r>
            <a:endParaRPr lang="en-US" sz="1600" b="1" dirty="0">
              <a:solidFill>
                <a:srgbClr val="CC3300"/>
              </a:solidFill>
              <a:ea typeface="ＭＳ Ｐゴシック" charset="0"/>
              <a:cs typeface="ＭＳ Ｐゴシック" charset="0"/>
            </a:endParaRPr>
          </a:p>
          <a:p>
            <a:pPr marL="465138" indent="-400050">
              <a:buFontTx/>
              <a:buAutoNum type="alphaLcParenR"/>
              <a:defRPr/>
            </a:pPr>
            <a:r>
              <a:rPr lang="en-US" sz="1800" dirty="0"/>
              <a:t>Let sets </a:t>
            </a:r>
            <a:r>
              <a:rPr lang="en-US" sz="1800" b="1" dirty="0">
                <a:solidFill>
                  <a:srgbClr val="FF0000"/>
                </a:solidFill>
              </a:rPr>
              <a:t>A </a:t>
            </a:r>
            <a:r>
              <a:rPr lang="en-US" sz="1800" dirty="0"/>
              <a:t>be recursive (decidable) and </a:t>
            </a:r>
            <a:r>
              <a:rPr lang="en-US" sz="1800" b="1" dirty="0">
                <a:solidFill>
                  <a:srgbClr val="FF0000"/>
                </a:solidFill>
              </a:rPr>
              <a:t>B</a:t>
            </a:r>
            <a:r>
              <a:rPr lang="en-US" sz="1800" dirty="0"/>
              <a:t> be re non-recursive (undecidable). </a:t>
            </a:r>
            <a:br>
              <a:rPr lang="en-US" sz="1800" dirty="0"/>
            </a:br>
            <a:r>
              <a:rPr lang="en-US" sz="1800" dirty="0"/>
              <a:t>Consider </a:t>
            </a:r>
            <a:r>
              <a:rPr lang="en-US" sz="1800" b="1" dirty="0">
                <a:solidFill>
                  <a:srgbClr val="FF0000"/>
                </a:solidFill>
              </a:rPr>
              <a:t>C = { z | </a:t>
            </a:r>
            <a:r>
              <a:rPr lang="en-US" sz="1800" b="1" dirty="0" smtClean="0">
                <a:solidFill>
                  <a:srgbClr val="FF0000"/>
                </a:solidFill>
              </a:rPr>
              <a:t>z = max(</a:t>
            </a:r>
            <a:r>
              <a:rPr lang="en-US" sz="1800" b="1" dirty="0" err="1" smtClean="0">
                <a:solidFill>
                  <a:srgbClr val="FF0000"/>
                </a:solidFill>
              </a:rPr>
              <a:t>x,y</a:t>
            </a:r>
            <a:r>
              <a:rPr lang="en-US" sz="1800" b="1" smtClean="0">
                <a:solidFill>
                  <a:srgbClr val="FF0000"/>
                </a:solidFill>
              </a:rPr>
              <a:t>), </a:t>
            </a:r>
            <a:r>
              <a:rPr lang="en-US" sz="1800" b="1" dirty="0" err="1" smtClean="0">
                <a:solidFill>
                  <a:srgbClr val="FF0000"/>
                </a:solidFill>
              </a:rPr>
              <a:t>x∈A</a:t>
            </a:r>
            <a:r>
              <a:rPr lang="en-US" sz="1800" b="1" dirty="0">
                <a:solidFill>
                  <a:srgbClr val="FF0000"/>
                </a:solidFill>
              </a:rPr>
              <a:t>, </a:t>
            </a:r>
            <a:r>
              <a:rPr lang="en-US" sz="1800" b="1" dirty="0" err="1" smtClean="0">
                <a:solidFill>
                  <a:srgbClr val="FF0000"/>
                </a:solidFill>
              </a:rPr>
              <a:t>y∈B</a:t>
            </a:r>
            <a:r>
              <a:rPr lang="en-US" sz="1800" b="1" dirty="0" smtClean="0">
                <a:solidFill>
                  <a:srgbClr val="FF0000"/>
                </a:solidFill>
              </a:rPr>
              <a:t> </a:t>
            </a:r>
            <a:r>
              <a:rPr lang="en-US" sz="1800" b="1" dirty="0" smtClean="0">
                <a:solidFill>
                  <a:srgbClr val="FF0000"/>
                </a:solidFill>
                <a:ea typeface="ＭＳ Ｐゴシック" pitchFamily="-111" charset="-128"/>
                <a:cs typeface="ＭＳ Ｐゴシック" pitchFamily="-111" charset="-128"/>
              </a:rPr>
              <a:t>}</a:t>
            </a:r>
            <a:r>
              <a:rPr lang="en-US" sz="1800" dirty="0" smtClean="0"/>
              <a:t>. </a:t>
            </a:r>
            <a:r>
              <a:rPr lang="en-US" sz="1800" dirty="0"/>
              <a:t>For (a)-(c), either show sets </a:t>
            </a:r>
            <a:r>
              <a:rPr lang="en-US" sz="1800" b="1" dirty="0">
                <a:solidFill>
                  <a:srgbClr val="FF0000"/>
                </a:solidFill>
              </a:rPr>
              <a:t>A</a:t>
            </a:r>
            <a:r>
              <a:rPr lang="en-US" sz="1800" dirty="0"/>
              <a:t> and </a:t>
            </a:r>
            <a:r>
              <a:rPr lang="en-US" sz="1800" b="1" dirty="0">
                <a:solidFill>
                  <a:srgbClr val="FF0000"/>
                </a:solidFill>
              </a:rPr>
              <a:t>B</a:t>
            </a:r>
            <a:r>
              <a:rPr lang="en-US" sz="1800" dirty="0"/>
              <a:t> with the specified property or demonstrate that this property cannot hold. </a:t>
            </a:r>
          </a:p>
          <a:p>
            <a:pPr marL="914400" lvl="1" indent="-457200">
              <a:buFont typeface="+mj-lt"/>
              <a:buAutoNum type="alphaLcParenR"/>
            </a:pPr>
            <a:r>
              <a:rPr lang="en-US" sz="1600" b="1" dirty="0">
                <a:solidFill>
                  <a:srgbClr val="CC3300"/>
                </a:solidFill>
              </a:rPr>
              <a:t>Can C be recursive? </a:t>
            </a:r>
          </a:p>
          <a:p>
            <a:pPr marL="914400" lvl="1" indent="-457200">
              <a:buFont typeface="+mj-lt"/>
              <a:buAutoNum type="alphaLcParenR"/>
            </a:pPr>
            <a:r>
              <a:rPr lang="en-US" sz="1600" b="1" dirty="0">
                <a:solidFill>
                  <a:srgbClr val="CC3300"/>
                </a:solidFill>
              </a:rPr>
              <a:t>Can C be re non-recursive (undecidable)? </a:t>
            </a:r>
          </a:p>
          <a:p>
            <a:pPr marL="914400" lvl="1" indent="-457200">
              <a:buFont typeface="+mj-lt"/>
              <a:buAutoNum type="alphaLcParenR"/>
            </a:pPr>
            <a:r>
              <a:rPr lang="en-US" sz="1600" b="1" dirty="0">
                <a:solidFill>
                  <a:srgbClr val="CC3300"/>
                </a:solidFill>
              </a:rPr>
              <a:t>Can C be non-re? </a:t>
            </a:r>
          </a:p>
          <a:p>
            <a:pPr marL="57150" indent="0">
              <a:buNone/>
            </a:pPr>
            <a:r>
              <a:rPr lang="en-US" sz="2000" b="1" dirty="0">
                <a:solidFill>
                  <a:srgbClr val="CC3300"/>
                </a:solidFill>
                <a:ea typeface="ＭＳ Ｐゴシック" charset="0"/>
                <a:cs typeface="ＭＳ Ｐゴシック" charset="0"/>
              </a:rPr>
              <a:t>Due: 4/20, 10:30AM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91702915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9900"/>
                </a:solidFill>
              </a:rPr>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04519"/>
            <a:ext cx="8001000" cy="508193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1066800"/>
            <a:ext cx="7289800" cy="4578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680" y="1183339"/>
            <a:ext cx="4005219" cy="646331"/>
          </a:xfrm>
          <a:prstGeom prst="rect">
            <a:avLst/>
          </a:prstGeom>
          <a:noFill/>
        </p:spPr>
        <p:txBody>
          <a:bodyPr wrap="square" rtlCol="0">
            <a:spAutoFit/>
          </a:bodyPr>
          <a:lstStyle/>
          <a:p>
            <a:pPr algn="ctr"/>
            <a:r>
              <a:rPr lang="en-US" b="1" dirty="0"/>
              <a:t>AUTOMATA </a:t>
            </a:r>
          </a:p>
          <a:p>
            <a:pPr algn="ctr"/>
            <a:r>
              <a:rPr lang="en-US" b="1" dirty="0"/>
              <a:t>Recognizers that use State &amp; Tape</a:t>
            </a:r>
          </a:p>
        </p:txBody>
      </p:sp>
      <p:sp>
        <p:nvSpPr>
          <p:cNvPr id="13" name="TextBox 12"/>
          <p:cNvSpPr txBox="1"/>
          <p:nvPr/>
        </p:nvSpPr>
        <p:spPr>
          <a:xfrm>
            <a:off x="2362200" y="1828800"/>
            <a:ext cx="4368799" cy="415498"/>
          </a:xfrm>
          <a:prstGeom prst="rect">
            <a:avLst/>
          </a:prstGeom>
          <a:noFill/>
        </p:spPr>
        <p:txBody>
          <a:bodyPr wrap="square" rtlCol="0">
            <a:spAutoFit/>
          </a:bodyPr>
          <a:lstStyle/>
          <a:p>
            <a:pPr algn="ctr"/>
            <a:r>
              <a:rPr lang="en-US" sz="2100" b="1" dirty="0"/>
              <a:t>Turing Machines (DTM = NDTM)</a:t>
            </a:r>
          </a:p>
        </p:txBody>
      </p:sp>
      <p:sp>
        <p:nvSpPr>
          <p:cNvPr id="16" name="Oval 15"/>
          <p:cNvSpPr/>
          <p:nvPr/>
        </p:nvSpPr>
        <p:spPr>
          <a:xfrm>
            <a:off x="1536700" y="2366553"/>
            <a:ext cx="5676899" cy="32696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46404" y="2770510"/>
            <a:ext cx="2959098" cy="415498"/>
          </a:xfrm>
          <a:prstGeom prst="rect">
            <a:avLst/>
          </a:prstGeom>
          <a:noFill/>
        </p:spPr>
        <p:txBody>
          <a:bodyPr wrap="square" rtlCol="0">
            <a:spAutoFit/>
          </a:bodyPr>
          <a:lstStyle/>
          <a:p>
            <a:pPr algn="ctr"/>
            <a:r>
              <a:rPr lang="en-US" sz="2100" b="1" dirty="0"/>
              <a:t>LBA (DLBA = NDLBA)</a:t>
            </a:r>
          </a:p>
        </p:txBody>
      </p:sp>
      <p:sp>
        <p:nvSpPr>
          <p:cNvPr id="18" name="Oval 17"/>
          <p:cNvSpPr/>
          <p:nvPr/>
        </p:nvSpPr>
        <p:spPr>
          <a:xfrm>
            <a:off x="2197101" y="3162926"/>
            <a:ext cx="4368799" cy="24733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2300" y="3267781"/>
            <a:ext cx="2552701" cy="415498"/>
          </a:xfrm>
          <a:prstGeom prst="rect">
            <a:avLst/>
          </a:prstGeom>
          <a:noFill/>
        </p:spPr>
        <p:txBody>
          <a:bodyPr wrap="square" rtlCol="0">
            <a:spAutoFit/>
          </a:bodyPr>
          <a:lstStyle/>
          <a:p>
            <a:pPr algn="ctr"/>
            <a:r>
              <a:rPr lang="en-US" sz="2100" b="1" dirty="0"/>
              <a:t>NPDA</a:t>
            </a:r>
            <a:endParaRPr lang="en-US" sz="1650" b="1" dirty="0"/>
          </a:p>
        </p:txBody>
      </p:sp>
      <p:sp>
        <p:nvSpPr>
          <p:cNvPr id="23" name="Oval 22"/>
          <p:cNvSpPr/>
          <p:nvPr/>
        </p:nvSpPr>
        <p:spPr>
          <a:xfrm>
            <a:off x="2489200" y="3634797"/>
            <a:ext cx="3797300" cy="1984765"/>
          </a:xfrm>
          <a:prstGeom prst="ellipse">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300" y="4249190"/>
            <a:ext cx="2336800" cy="13703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DFA = NDFA</a:t>
            </a:r>
          </a:p>
        </p:txBody>
      </p:sp>
      <p:sp>
        <p:nvSpPr>
          <p:cNvPr id="24" name="TextBox 23"/>
          <p:cNvSpPr txBox="1"/>
          <p:nvPr/>
        </p:nvSpPr>
        <p:spPr>
          <a:xfrm>
            <a:off x="3187698" y="3795167"/>
            <a:ext cx="2463800" cy="415498"/>
          </a:xfrm>
          <a:prstGeom prst="rect">
            <a:avLst/>
          </a:prstGeom>
          <a:noFill/>
        </p:spPr>
        <p:txBody>
          <a:bodyPr wrap="square" rtlCol="0">
            <a:spAutoFit/>
          </a:bodyPr>
          <a:lstStyle/>
          <a:p>
            <a:pPr algn="ctr"/>
            <a:r>
              <a:rPr lang="en-US" sz="2100" b="1" dirty="0"/>
              <a:t>DPDA</a:t>
            </a:r>
          </a:p>
        </p:txBody>
      </p:sp>
      <p:sp>
        <p:nvSpPr>
          <p:cNvPr id="25" name="TextBox 24"/>
          <p:cNvSpPr txBox="1"/>
          <p:nvPr/>
        </p:nvSpPr>
        <p:spPr>
          <a:xfrm>
            <a:off x="1454148" y="250520"/>
            <a:ext cx="5842001" cy="553998"/>
          </a:xfrm>
          <a:prstGeom prst="rect">
            <a:avLst/>
          </a:prstGeom>
          <a:noFill/>
        </p:spPr>
        <p:txBody>
          <a:bodyPr wrap="square" rtlCol="0">
            <a:spAutoFit/>
          </a:bodyPr>
          <a:lstStyle/>
          <a:p>
            <a:pPr algn="ctr"/>
            <a:r>
              <a:rPr lang="en-US" sz="3000" b="1" dirty="0"/>
              <a:t>MODELS OF COMPUTATION</a:t>
            </a:r>
          </a:p>
        </p:txBody>
      </p:sp>
      <p:sp>
        <p:nvSpPr>
          <p:cNvPr id="2" name="TextBox 1"/>
          <p:cNvSpPr txBox="1"/>
          <p:nvPr/>
        </p:nvSpPr>
        <p:spPr>
          <a:xfrm>
            <a:off x="1143000" y="6096000"/>
            <a:ext cx="6858000" cy="369332"/>
          </a:xfrm>
          <a:prstGeom prst="rect">
            <a:avLst/>
          </a:prstGeom>
          <a:noFill/>
        </p:spPr>
        <p:txBody>
          <a:bodyPr wrap="square" rtlCol="0">
            <a:spAutoFit/>
          </a:bodyPr>
          <a:lstStyle/>
          <a:p>
            <a:pPr algn="ctr"/>
            <a:r>
              <a:rPr lang="en-US" b="1" dirty="0" smtClean="0"/>
              <a:t>Of these models, only TMs can do general computation</a:t>
            </a:r>
            <a:endParaRPr lang="en-US" b="1" dirty="0"/>
          </a:p>
        </p:txBody>
      </p:sp>
    </p:spTree>
    <p:extLst>
      <p:ext uri="{BB962C8B-B14F-4D97-AF65-F5344CB8AC3E}">
        <p14:creationId xmlns:p14="http://schemas.microsoft.com/office/powerpoint/2010/main" val="6914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2" grpId="0" animBg="1"/>
      <p:bldP spid="24" grpId="0"/>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370</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a:t>
            </a:r>
            <a:r>
              <a:rPr lang="en-US" dirty="0" smtClean="0">
                <a:ea typeface="ＭＳ Ｐゴシック" pitchFamily="-111" charset="-128"/>
                <a:cs typeface="ＭＳ Ｐゴシック" pitchFamily="-111" charset="-128"/>
              </a:rPr>
              <a:t>Post based on earlier work by Axel </a:t>
            </a:r>
            <a:r>
              <a:rPr lang="en-US" dirty="0" err="1" smtClean="0">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DDA56981-FA18-9E46-8055-C58F6B33558F}"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172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371</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 being the scanned symbol.</a:t>
            </a:r>
          </a:p>
          <a:p>
            <a:pPr eaLnBrk="1" hangingPunct="1">
              <a:lnSpc>
                <a:spcPct val="80000"/>
              </a:lnSpc>
            </a:pPr>
            <a:r>
              <a:rPr lang="en-US" sz="2800" dirty="0">
                <a:ea typeface="ＭＳ Ｐゴシック" pitchFamily="-111" charset="-128"/>
                <a:cs typeface="ＭＳ Ｐゴシック" pitchFamily="-111" charset="-128"/>
              </a:rPr>
              <a:t>The tuple q a b s leads to </a:t>
            </a:r>
            <a:br>
              <a:rPr lang="en-US" sz="2800" dirty="0">
                <a:ea typeface="ＭＳ Ｐゴシック" pitchFamily="-111" charset="-128"/>
                <a:cs typeface="ＭＳ Ｐゴシック" pitchFamily="-111" charset="-128"/>
              </a:rPr>
            </a:br>
            <a:r>
              <a:rPr lang="en-US" sz="2800" dirty="0" err="1">
                <a:ea typeface="ＭＳ Ｐゴシック" pitchFamily="-111" charset="-128"/>
                <a:cs typeface="ＭＳ Ｐゴシック" pitchFamily="-111" charset="-128"/>
              </a:rPr>
              <a:t>qa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sb</a:t>
            </a:r>
            <a:endParaRPr lang="en-US" sz="28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AE58AE12-8D86-5841-A01E-0507848FF6B7}"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851870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372</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Details of Halt(TM) </a:t>
            </a:r>
            <a:r>
              <a:rPr lang="en-US">
                <a:solidFill>
                  <a:srgbClr val="009900"/>
                </a:solidFill>
                <a:ea typeface="ＭＳ Ｐゴシック" pitchFamily="-111" charset="-128"/>
                <a:cs typeface="ＭＳ Ｐゴシック" pitchFamily="-111" charset="-128"/>
                <a:sym typeface="Symbol" pitchFamily="-111" charset="2"/>
              </a:rPr>
              <a:t> Word(ST)</a:t>
            </a:r>
            <a:endParaRPr lang="en-US">
              <a:solidFill>
                <a:srgbClr val="0099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a:ea typeface="ＭＳ Ｐゴシック" pitchFamily="-111" charset="-128"/>
                <a:cs typeface="ＭＳ Ｐゴシック" pitchFamily="-111" charset="-128"/>
              </a:rPr>
              <a:t>Let M = (Q, {0,1}, T), T is Turing table.</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qabs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 </a:t>
            </a:r>
            <a:r>
              <a:rPr lang="en-US" sz="2000" err="1">
                <a:ea typeface="ＭＳ Ｐゴシック" pitchFamily="-111" charset="-128"/>
                <a:cs typeface="ＭＳ Ｐゴシック" pitchFamily="-111" charset="-128"/>
                <a:sym typeface="Symbol" pitchFamily="-111" charset="2"/>
              </a:rPr>
              <a:t>qa</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sb</a:t>
            </a:r>
            <a:endParaRPr lang="en-US" sz="2000">
              <a:ea typeface="ＭＳ Ｐゴシック" pitchFamily="-111" charset="-128"/>
              <a:cs typeface="ＭＳ Ｐゴシック" pitchFamily="-111" charset="-128"/>
              <a:sym typeface="Symbol" pitchFamily="-111" charset="2"/>
            </a:endParaRP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qaRs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q1b </a:t>
            </a:r>
            <a:r>
              <a:rPr lang="en-US" sz="1600" err="1">
                <a:sym typeface="Symbol" pitchFamily="-111" charset="2"/>
              </a:rPr>
              <a:t></a:t>
            </a:r>
            <a:r>
              <a:rPr lang="en-US" sz="1600">
                <a:sym typeface="Symbol" pitchFamily="-111" charset="2"/>
              </a:rPr>
              <a:t> 1sb 		a=1, b{0,1}</a:t>
            </a:r>
          </a:p>
          <a:p>
            <a:pPr lvl="1" eaLnBrk="1" hangingPunct="1">
              <a:lnSpc>
                <a:spcPct val="90000"/>
              </a:lnSpc>
            </a:pPr>
            <a:r>
              <a:rPr lang="en-US" sz="1600">
                <a:sym typeface="Symbol" pitchFamily="-111" charset="2"/>
              </a:rPr>
              <a:t>q1h </a:t>
            </a:r>
            <a:r>
              <a:rPr lang="en-US" sz="1600" err="1">
                <a:sym typeface="Symbol" pitchFamily="-111" charset="2"/>
              </a:rPr>
              <a:t></a:t>
            </a:r>
            <a:r>
              <a:rPr lang="en-US" sz="1600">
                <a:sym typeface="Symbol" pitchFamily="-111" charset="2"/>
              </a:rPr>
              <a:t> 1s0h	a=1</a:t>
            </a:r>
          </a:p>
          <a:p>
            <a:pPr lvl="1" eaLnBrk="1" hangingPunct="1">
              <a:lnSpc>
                <a:spcPct val="90000"/>
              </a:lnSpc>
            </a:pPr>
            <a:r>
              <a:rPr lang="en-US" sz="1600">
                <a:sym typeface="Symbol" pitchFamily="-111" charset="2"/>
              </a:rPr>
              <a:t>cq0b </a:t>
            </a:r>
            <a:r>
              <a:rPr lang="en-US" sz="1600" err="1">
                <a:sym typeface="Symbol" pitchFamily="-111" charset="2"/>
              </a:rPr>
              <a:t></a:t>
            </a:r>
            <a:r>
              <a:rPr lang="en-US" sz="1600">
                <a:sym typeface="Symbol" pitchFamily="-111" charset="2"/>
              </a:rPr>
              <a:t> c0sb 	a=0, b,c{0,1}</a:t>
            </a:r>
          </a:p>
          <a:p>
            <a:pPr lvl="1" eaLnBrk="1" hangingPunct="1">
              <a:lnSpc>
                <a:spcPct val="90000"/>
              </a:lnSpc>
            </a:pPr>
            <a:r>
              <a:rPr lang="en-US" sz="1600">
                <a:sym typeface="Symbol" pitchFamily="-111" charset="2"/>
              </a:rPr>
              <a:t>hq0b </a:t>
            </a:r>
            <a:r>
              <a:rPr lang="en-US" sz="1600" err="1">
                <a:sym typeface="Symbol" pitchFamily="-111" charset="2"/>
              </a:rPr>
              <a:t></a:t>
            </a:r>
            <a:r>
              <a:rPr lang="en-US" sz="1600">
                <a:sym typeface="Symbol" pitchFamily="-111" charset="2"/>
              </a:rPr>
              <a:t> </a:t>
            </a:r>
            <a:r>
              <a:rPr lang="en-US" sz="1600" err="1">
                <a:sym typeface="Symbol" pitchFamily="-111" charset="2"/>
              </a:rPr>
              <a:t>hsb</a:t>
            </a:r>
            <a:r>
              <a:rPr lang="en-US" sz="1600">
                <a:sym typeface="Symbol" pitchFamily="-111" charset="2"/>
              </a:rPr>
              <a:t> 	a=0, b{0,1}</a:t>
            </a:r>
          </a:p>
          <a:p>
            <a:pPr lvl="1" eaLnBrk="1" hangingPunct="1">
              <a:lnSpc>
                <a:spcPct val="90000"/>
              </a:lnSpc>
            </a:pPr>
            <a:r>
              <a:rPr lang="en-US" sz="1600">
                <a:sym typeface="Symbol" pitchFamily="-111" charset="2"/>
              </a:rPr>
              <a:t>cq0h </a:t>
            </a:r>
            <a:r>
              <a:rPr lang="en-US" sz="1600" err="1">
                <a:sym typeface="Symbol" pitchFamily="-111" charset="2"/>
              </a:rPr>
              <a:t></a:t>
            </a:r>
            <a:r>
              <a:rPr lang="en-US" sz="1600">
                <a:sym typeface="Symbol" pitchFamily="-111" charset="2"/>
              </a:rPr>
              <a:t> c0s0h 	a=0, c{0,1}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qaLs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err="1">
                <a:sym typeface="Symbol" pitchFamily="-111" charset="2"/>
              </a:rPr>
              <a:t>bqac</a:t>
            </a:r>
            <a:r>
              <a:rPr lang="en-US" sz="1600">
                <a:sym typeface="Symbol" pitchFamily="-111" charset="2"/>
              </a:rPr>
              <a:t> </a:t>
            </a:r>
            <a:r>
              <a:rPr lang="en-US" sz="1600" err="1">
                <a:sym typeface="Symbol" pitchFamily="-111" charset="2"/>
              </a:rPr>
              <a:t></a:t>
            </a:r>
            <a:r>
              <a:rPr lang="en-US" sz="1600">
                <a:sym typeface="Symbol" pitchFamily="-111" charset="2"/>
              </a:rPr>
              <a:t> </a:t>
            </a:r>
            <a:r>
              <a:rPr lang="en-US" sz="1600" err="1">
                <a:sym typeface="Symbol" pitchFamily="-111" charset="2"/>
              </a:rPr>
              <a:t>sbac</a:t>
            </a:r>
            <a:r>
              <a:rPr lang="en-US" sz="1600">
                <a:sym typeface="Symbol" pitchFamily="-111" charset="2"/>
              </a:rPr>
              <a:t> 	a,b,c{0,1}</a:t>
            </a:r>
          </a:p>
          <a:p>
            <a:pPr lvl="1" eaLnBrk="1" hangingPunct="1">
              <a:lnSpc>
                <a:spcPct val="90000"/>
              </a:lnSpc>
            </a:pPr>
            <a:r>
              <a:rPr lang="en-US" sz="1600" err="1">
                <a:sym typeface="Symbol" pitchFamily="-111" charset="2"/>
              </a:rPr>
              <a:t>hqac</a:t>
            </a:r>
            <a:r>
              <a:rPr lang="en-US" sz="1600">
                <a:sym typeface="Symbol" pitchFamily="-111" charset="2"/>
              </a:rPr>
              <a:t> </a:t>
            </a:r>
            <a:r>
              <a:rPr lang="en-US" sz="1600" err="1">
                <a:sym typeface="Symbol" pitchFamily="-111" charset="2"/>
              </a:rPr>
              <a:t></a:t>
            </a:r>
            <a:r>
              <a:rPr lang="en-US" sz="1600">
                <a:sym typeface="Symbol" pitchFamily="-111" charset="2"/>
              </a:rPr>
              <a:t> hs0ac	a,c{0,1}</a:t>
            </a:r>
          </a:p>
          <a:p>
            <a:pPr lvl="1" eaLnBrk="1" hangingPunct="1">
              <a:lnSpc>
                <a:spcPct val="90000"/>
              </a:lnSpc>
            </a:pPr>
            <a:r>
              <a:rPr lang="en-US" sz="1600">
                <a:sym typeface="Symbol" pitchFamily="-111" charset="2"/>
              </a:rPr>
              <a:t>bq1h </a:t>
            </a:r>
            <a:r>
              <a:rPr lang="en-US" sz="1600" err="1">
                <a:sym typeface="Symbol" pitchFamily="-111" charset="2"/>
              </a:rPr>
              <a:t></a:t>
            </a:r>
            <a:r>
              <a:rPr lang="en-US" sz="1600">
                <a:sym typeface="Symbol" pitchFamily="-111" charset="2"/>
              </a:rPr>
              <a:t> sb1h 	a=1, b{0,1}</a:t>
            </a:r>
          </a:p>
          <a:p>
            <a:pPr lvl="1" eaLnBrk="1" hangingPunct="1">
              <a:lnSpc>
                <a:spcPct val="90000"/>
              </a:lnSpc>
            </a:pPr>
            <a:r>
              <a:rPr lang="en-US" sz="1600">
                <a:sym typeface="Symbol" pitchFamily="-111" charset="2"/>
              </a:rPr>
              <a:t>hq1h </a:t>
            </a:r>
            <a:r>
              <a:rPr lang="en-US" sz="1600" err="1">
                <a:sym typeface="Symbol" pitchFamily="-111" charset="2"/>
              </a:rPr>
              <a:t></a:t>
            </a:r>
            <a:r>
              <a:rPr lang="en-US" sz="1600">
                <a:sym typeface="Symbol" pitchFamily="-111" charset="2"/>
              </a:rPr>
              <a:t> hs01h 	a=1</a:t>
            </a:r>
          </a:p>
          <a:p>
            <a:pPr lvl="1" eaLnBrk="1" hangingPunct="1">
              <a:lnSpc>
                <a:spcPct val="90000"/>
              </a:lnSpc>
            </a:pPr>
            <a:r>
              <a:rPr lang="en-US" sz="1600">
                <a:sym typeface="Symbol" pitchFamily="-111" charset="2"/>
              </a:rPr>
              <a:t>bq0h </a:t>
            </a:r>
            <a:r>
              <a:rPr lang="en-US" sz="1600" err="1">
                <a:sym typeface="Symbol" pitchFamily="-111" charset="2"/>
              </a:rPr>
              <a:t></a:t>
            </a:r>
            <a:r>
              <a:rPr lang="en-US" sz="1600">
                <a:sym typeface="Symbol" pitchFamily="-111" charset="2"/>
              </a:rPr>
              <a:t> </a:t>
            </a:r>
            <a:r>
              <a:rPr lang="en-US" sz="1600" err="1">
                <a:sym typeface="Symbol" pitchFamily="-111" charset="2"/>
              </a:rPr>
              <a:t>sbh</a:t>
            </a:r>
            <a:r>
              <a:rPr lang="en-US" sz="1600">
                <a:sym typeface="Symbol" pitchFamily="-111" charset="2"/>
              </a:rPr>
              <a:t> 	a=0, b{0,1}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p:txBody>
      </p:sp>
      <p:sp>
        <p:nvSpPr>
          <p:cNvPr id="521221" name="Date Placeholder 3"/>
          <p:cNvSpPr>
            <a:spLocks noGrp="1"/>
          </p:cNvSpPr>
          <p:nvPr>
            <p:ph type="dt" sz="quarter" idx="10"/>
          </p:nvPr>
        </p:nvSpPr>
        <p:spPr>
          <a:noFill/>
        </p:spPr>
        <p:txBody>
          <a:bodyPr/>
          <a:lstStyle/>
          <a:p>
            <a:fld id="{E099B450-61F3-E940-8C03-4210CFB594FB}"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089539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373</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200">
                <a:ea typeface="ＭＳ Ｐゴシック" pitchFamily="-111" charset="-128"/>
                <a:cs typeface="ＭＳ Ｐゴシック" pitchFamily="-111" charset="-128"/>
              </a:rPr>
              <a:t>Assume 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 is start state and only one accepting state exists q</a:t>
            </a:r>
            <a:r>
              <a:rPr lang="en-US" sz="2200" baseline="-25000">
                <a:ea typeface="ＭＳ Ｐゴシック" pitchFamily="-111" charset="-128"/>
                <a:cs typeface="ＭＳ Ｐゴシック" pitchFamily="-111" charset="-128"/>
              </a:rPr>
              <a:t>0</a:t>
            </a:r>
          </a:p>
          <a:p>
            <a:pPr eaLnBrk="1" hangingPunct="1">
              <a:lnSpc>
                <a:spcPct val="90000"/>
              </a:lnSpc>
            </a:pPr>
            <a:r>
              <a:rPr lang="en-US" sz="2200">
                <a:ea typeface="ＭＳ Ｐゴシック" pitchFamily="-111" charset="-128"/>
                <a:cs typeface="ＭＳ Ｐゴシック" pitchFamily="-111" charset="-128"/>
              </a:rPr>
              <a:t>We will start in h1</a:t>
            </a:r>
            <a:r>
              <a:rPr lang="en-US" sz="2200" baseline="30000">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0h, seeking to accept </a:t>
            </a:r>
            <a:r>
              <a:rPr lang="en-US" sz="2200" err="1">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 (enter 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 or reject (run forever).</a:t>
            </a:r>
          </a:p>
          <a:p>
            <a:pPr eaLnBrk="1" hangingPunct="1">
              <a:lnSpc>
                <a:spcPct val="90000"/>
              </a:lnSpc>
            </a:pPr>
            <a:r>
              <a:rPr lang="en-US" sz="220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200">
                <a:sym typeface="Symbol" pitchFamily="-111" charset="2"/>
              </a:rPr>
              <a:t>q</a:t>
            </a:r>
            <a:r>
              <a:rPr lang="en-US" sz="2200" baseline="-25000">
                <a:sym typeface="Symbol" pitchFamily="-111" charset="2"/>
              </a:rPr>
              <a:t>0</a:t>
            </a:r>
            <a:r>
              <a:rPr lang="en-US" sz="2200">
                <a:sym typeface="Symbol" pitchFamily="-111" charset="2"/>
              </a:rPr>
              <a:t>a </a:t>
            </a:r>
            <a:r>
              <a:rPr lang="en-US" sz="2200" err="1">
                <a:sym typeface="Symbol" pitchFamily="-111" charset="2"/>
              </a:rPr>
              <a:t></a:t>
            </a:r>
            <a:r>
              <a:rPr lang="en-US" sz="2200">
                <a:sym typeface="Symbol" pitchFamily="-111" charset="2"/>
              </a:rPr>
              <a:t> q</a:t>
            </a:r>
            <a:r>
              <a:rPr lang="en-US" sz="2200" baseline="-25000">
                <a:sym typeface="Symbol" pitchFamily="-111" charset="2"/>
              </a:rPr>
              <a:t>0</a:t>
            </a:r>
            <a:r>
              <a:rPr lang="en-US" sz="2200">
                <a:sym typeface="Symbol" pitchFamily="-111" charset="2"/>
              </a:rPr>
              <a:t> 		a{0,1}</a:t>
            </a:r>
          </a:p>
          <a:p>
            <a:pPr lvl="1" eaLnBrk="1" hangingPunct="1">
              <a:lnSpc>
                <a:spcPct val="90000"/>
              </a:lnSpc>
            </a:pPr>
            <a:r>
              <a:rPr lang="en-US" sz="2200">
                <a:sym typeface="Symbol" pitchFamily="-111" charset="2"/>
              </a:rPr>
              <a:t>bq</a:t>
            </a:r>
            <a:r>
              <a:rPr lang="en-US" sz="2200" baseline="-25000">
                <a:sym typeface="Symbol" pitchFamily="-111" charset="2"/>
              </a:rPr>
              <a:t>0</a:t>
            </a:r>
            <a:r>
              <a:rPr lang="en-US" sz="2200">
                <a:sym typeface="Symbol" pitchFamily="-111" charset="2"/>
              </a:rPr>
              <a:t>  q</a:t>
            </a:r>
            <a:r>
              <a:rPr lang="en-US" sz="2200" baseline="-25000">
                <a:sym typeface="Symbol" pitchFamily="-111" charset="2"/>
              </a:rPr>
              <a:t>0</a:t>
            </a:r>
            <a:r>
              <a:rPr lang="en-US" sz="2200">
                <a:sym typeface="Symbol" pitchFamily="-111" charset="2"/>
              </a:rPr>
              <a:t> 		b{0,1}</a:t>
            </a:r>
          </a:p>
          <a:p>
            <a:pPr eaLnBrk="1" hangingPunct="1">
              <a:lnSpc>
                <a:spcPct val="90000"/>
              </a:lnSpc>
            </a:pPr>
            <a:endParaRPr lang="en-US" sz="2200">
              <a:sym typeface="Symbol" pitchFamily="-111" charset="2"/>
            </a:endParaRPr>
          </a:p>
          <a:p>
            <a:pPr eaLnBrk="1" hangingPunct="1">
              <a:lnSpc>
                <a:spcPct val="90000"/>
              </a:lnSpc>
            </a:pPr>
            <a:r>
              <a:rPr lang="en-US" sz="2200">
                <a:sym typeface="Symbol" pitchFamily="-111" charset="2"/>
              </a:rPr>
              <a:t>The added rule allows us to “erase” the tape if we accept x.</a:t>
            </a:r>
          </a:p>
          <a:p>
            <a:pPr eaLnBrk="1" hangingPunct="1">
              <a:lnSpc>
                <a:spcPct val="90000"/>
              </a:lnSpc>
            </a:pPr>
            <a:r>
              <a:rPr lang="en-US" sz="2200">
                <a:sym typeface="Symbol" pitchFamily="-111" charset="2"/>
              </a:rPr>
              <a:t>This means that acceptance can be changed to generating </a:t>
            </a:r>
            <a:r>
              <a:rPr lang="en-US" sz="2200">
                <a:ea typeface="ＭＳ Ｐゴシック" pitchFamily="-111" charset="-128"/>
                <a:cs typeface="ＭＳ Ｐゴシック" pitchFamily="-111" charset="-128"/>
                <a:sym typeface="Symbol" pitchFamily="-111" charset="2"/>
              </a:rPr>
              <a:t>h</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h.</a:t>
            </a:r>
          </a:p>
          <a:p>
            <a:pPr eaLnBrk="1" hangingPunct="1">
              <a:lnSpc>
                <a:spcPct val="90000"/>
              </a:lnSpc>
            </a:pPr>
            <a:endParaRPr lang="en-US" sz="2200">
              <a:ea typeface="ＭＳ Ｐゴシック" pitchFamily="-111" charset="-128"/>
              <a:cs typeface="ＭＳ Ｐゴシック" pitchFamily="-111" charset="-128"/>
              <a:sym typeface="Symbol" pitchFamily="-111" charset="2"/>
            </a:endParaRPr>
          </a:p>
          <a:p>
            <a:pPr eaLnBrk="1" hangingPunct="1">
              <a:lnSpc>
                <a:spcPct val="90000"/>
              </a:lnSpc>
            </a:pPr>
            <a:r>
              <a:rPr lang="en-US" sz="2200">
                <a:ea typeface="ＭＳ Ｐゴシック" pitchFamily="-111" charset="-128"/>
                <a:cs typeface="ＭＳ Ｐゴシック" pitchFamily="-111" charset="-128"/>
                <a:sym typeface="Symbol" pitchFamily="-111" charset="2"/>
              </a:rPr>
              <a:t>The next slide shows the consequences.</a:t>
            </a:r>
            <a:endParaRPr lang="en-US" sz="2200">
              <a:sym typeface="Symbol" pitchFamily="-111" charset="2"/>
            </a:endParaRPr>
          </a:p>
        </p:txBody>
      </p:sp>
      <p:sp>
        <p:nvSpPr>
          <p:cNvPr id="521221" name="Date Placeholder 3"/>
          <p:cNvSpPr>
            <a:spLocks noGrp="1"/>
          </p:cNvSpPr>
          <p:nvPr>
            <p:ph type="dt" sz="quarter" idx="10"/>
          </p:nvPr>
        </p:nvSpPr>
        <p:spPr>
          <a:noFill/>
        </p:spPr>
        <p:txBody>
          <a:bodyPr/>
          <a:lstStyle/>
          <a:p>
            <a:fld id="{00297C8B-E69D-1846-9664-68DAD76E696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719968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374</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Construction from TM, M, gets:</a:t>
            </a:r>
          </a:p>
          <a:p>
            <a:pPr eaLnBrk="1" hangingPunct="1"/>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 (M)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rPr>
              <a:t>.</a:t>
            </a:r>
          </a:p>
          <a:p>
            <a:pPr lvl="1" eaLnBrk="1" hangingPunct="1"/>
            <a:r>
              <a:rPr lang="en-US" sz="2400">
                <a:ea typeface="ＭＳ Ｐゴシック" pitchFamily="-111" charset="-128"/>
                <a:cs typeface="ＭＳ Ｐゴシック" pitchFamily="-111" charset="-128"/>
              </a:rPr>
              <a:t>This is called a </a:t>
            </a:r>
            <a:r>
              <a:rPr lang="en-US" sz="2400" err="1">
                <a:ea typeface="ＭＳ Ｐゴシック" pitchFamily="-111" charset="-128"/>
                <a:cs typeface="ＭＳ Ｐゴシック" pitchFamily="-111" charset="-128"/>
              </a:rPr>
              <a:t>Thue</a:t>
            </a:r>
            <a:r>
              <a:rPr lang="en-US" sz="2400">
                <a:ea typeface="ＭＳ Ｐゴシック" pitchFamily="-111" charset="-128"/>
                <a:cs typeface="ＭＳ Ｐゴシック" pitchFamily="-111" charset="-128"/>
              </a:rPr>
              <a:t> system where rules can be applied in either direction (</a:t>
            </a:r>
            <a:r>
              <a:rPr lang="en-US" sz="2400">
                <a:latin typeface="Symbol" pitchFamily="-111" charset="2"/>
                <a:ea typeface="ＭＳ Ｐゴシック" pitchFamily="-111" charset="-128"/>
                <a:cs typeface="ＭＳ Ｐゴシック" pitchFamily="-111" charset="-128"/>
                <a:sym typeface="Symbol" pitchFamily="-111" charset="2"/>
              </a:rPr>
              <a:t>a </a:t>
            </a:r>
            <a:r>
              <a:rPr lang="en-US" sz="2400">
                <a:ea typeface="ＭＳ Ｐゴシック" pitchFamily="-111" charset="-128"/>
                <a:cs typeface="ＭＳ Ｐゴシック" pitchFamily="-111" charset="-128"/>
                <a:sym typeface="Symbol" pitchFamily="-111" charset="2"/>
              </a:rPr>
              <a:t> </a:t>
            </a:r>
            <a:r>
              <a:rPr lang="en-US" sz="2400">
                <a:latin typeface="Symbol" pitchFamily="-111" charset="2"/>
                <a:ea typeface="ＭＳ Ｐゴシック" pitchFamily="-111" charset="-128"/>
                <a:cs typeface="ＭＳ Ｐゴシック" pitchFamily="-111" charset="-128"/>
                <a:sym typeface="Symbol" pitchFamily="-111" charset="2"/>
              </a:rPr>
              <a:t>b</a:t>
            </a:r>
            <a:r>
              <a:rPr lang="en-US" sz="2400">
                <a:ea typeface="ＭＳ Ｐゴシック" pitchFamily="-111" charset="-128"/>
                <a:cs typeface="ＭＳ Ｐゴシック" pitchFamily="-111" charset="-128"/>
                <a:sym typeface="Symbol" pitchFamily="-111" charset="2"/>
              </a:rPr>
              <a:t>)</a:t>
            </a:r>
            <a:endParaRPr lang="en-US" sz="2400">
              <a:ea typeface="ＭＳ Ｐゴシック" pitchFamily="-111" charset="-128"/>
              <a:cs typeface="ＭＳ Ｐゴシック" pitchFamily="-111" charset="-128"/>
            </a:endParaRPr>
          </a:p>
          <a:p>
            <a:pPr eaLnBrk="1" hangingPunct="1"/>
            <a:r>
              <a:rPr lang="en-US" sz="2800">
                <a:ea typeface="ＭＳ Ｐゴシック" pitchFamily="-111" charset="-128"/>
                <a:cs typeface="ＭＳ Ｐゴシック" pitchFamily="-111" charset="-128"/>
              </a:rPr>
              <a:t>Can recast both Semi-</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and </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Systems to ones over alphabet {</a:t>
            </a:r>
            <a:r>
              <a:rPr lang="en-US" sz="2800" err="1">
                <a:ea typeface="ＭＳ Ｐゴシック" pitchFamily="-111" charset="-128"/>
                <a:cs typeface="ＭＳ Ｐゴシック" pitchFamily="-111" charset="-128"/>
              </a:rPr>
              <a:t>a,b</a:t>
            </a:r>
            <a:r>
              <a:rPr lang="en-US" sz="2800">
                <a:ea typeface="ＭＳ Ｐゴシック" pitchFamily="-111" charset="-128"/>
                <a:cs typeface="ＭＳ Ｐゴシック" pitchFamily="-111" charset="-128"/>
              </a:rPr>
              <a:t>} or {0,1}. That is, a binary alphabet is sufficient for </a:t>
            </a:r>
            <a:r>
              <a:rPr lang="en-US" sz="2800" err="1">
                <a:ea typeface="ＭＳ Ｐゴシック" pitchFamily="-111" charset="-128"/>
                <a:cs typeface="ＭＳ Ｐゴシック" pitchFamily="-111" charset="-128"/>
              </a:rPr>
              <a:t>undecidability</a:t>
            </a:r>
            <a:r>
              <a:rPr lang="en-US" sz="2800">
                <a:ea typeface="ＭＳ Ｐゴシック" pitchFamily="-111" charset="-128"/>
                <a:cs typeface="ＭＳ Ｐゴシック" pitchFamily="-111" charset="-128"/>
              </a:rPr>
              <a:t>.</a:t>
            </a:r>
          </a:p>
        </p:txBody>
      </p:sp>
      <p:sp>
        <p:nvSpPr>
          <p:cNvPr id="523269" name="Date Placeholder 3"/>
          <p:cNvSpPr>
            <a:spLocks noGrp="1"/>
          </p:cNvSpPr>
          <p:nvPr>
            <p:ph type="dt" sz="quarter" idx="10"/>
          </p:nvPr>
        </p:nvSpPr>
        <p:spPr>
          <a:noFill/>
        </p:spPr>
        <p:txBody>
          <a:bodyPr/>
          <a:lstStyle/>
          <a:p>
            <a:fld id="{A82C3E67-77B0-3449-A682-70D9411D0219}"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961304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solidFill>
                  <a:srgbClr val="009900"/>
                </a:solidFill>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4/17/17</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376</a:t>
            </a:fld>
            <a:endParaRPr lang="en-US"/>
          </a:p>
        </p:txBody>
      </p:sp>
      <p:sp>
        <p:nvSpPr>
          <p:cNvPr id="2385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AAEDAD-178A-5544-B1E6-88FBAFAF23F7}" type="datetime1">
              <a:rPr lang="en-US" smtClean="0"/>
              <a:t>4/17/17</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377</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dirty="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dirty="0">
                <a:latin typeface="Arial" charset="0"/>
                <a:ea typeface="MS PGothic" charset="0"/>
              </a:rPr>
              <a:t>Each instance of PCP is denoted: Given n&gt;0, </a:t>
            </a:r>
            <a:r>
              <a:rPr lang="en-US" sz="2400" dirty="0">
                <a:latin typeface="Arial" charset="0"/>
                <a:ea typeface="MS PGothic" charset="0"/>
                <a:sym typeface="Symbol" charset="0"/>
              </a:rPr>
              <a:t></a:t>
            </a:r>
            <a:r>
              <a:rPr lang="en-US" sz="2400" dirty="0">
                <a:latin typeface="Arial" charset="0"/>
                <a:ea typeface="MS PGothic" charset="0"/>
              </a:rPr>
              <a:t> a finite alphabet, and two n-tuples of words  </a:t>
            </a:r>
            <a:br>
              <a:rPr lang="en-US" sz="2400" dirty="0">
                <a:latin typeface="Arial" charset="0"/>
                <a:ea typeface="MS PGothic" charset="0"/>
              </a:rPr>
            </a:br>
            <a:r>
              <a:rPr lang="en-US" sz="2400" dirty="0">
                <a:latin typeface="Arial" charset="0"/>
                <a:ea typeface="MS PGothic" charset="0"/>
              </a:rPr>
              <a:t>( x</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x</a:t>
            </a:r>
            <a:r>
              <a:rPr lang="en-US" sz="2400" baseline="-25000" dirty="0" err="1">
                <a:latin typeface="Arial" charset="0"/>
                <a:ea typeface="MS PGothic" charset="0"/>
              </a:rPr>
              <a:t>n</a:t>
            </a:r>
            <a:r>
              <a:rPr lang="en-US" sz="2400" dirty="0">
                <a:latin typeface="Arial" charset="0"/>
                <a:ea typeface="MS PGothic" charset="0"/>
              </a:rPr>
              <a:t> ), ( y</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y</a:t>
            </a:r>
            <a:r>
              <a:rPr lang="en-US" sz="2400" baseline="-25000" dirty="0" err="1">
                <a:latin typeface="Arial" charset="0"/>
                <a:ea typeface="MS PGothic" charset="0"/>
              </a:rPr>
              <a:t>n</a:t>
            </a:r>
            <a:r>
              <a:rPr lang="en-US" sz="2400" dirty="0">
                <a:latin typeface="Arial" charset="0"/>
                <a:ea typeface="MS PGothic" charset="0"/>
              </a:rPr>
              <a:t> ) over </a:t>
            </a:r>
            <a:r>
              <a:rPr lang="en-US" sz="2400" dirty="0">
                <a:latin typeface="Arial" charset="0"/>
                <a:ea typeface="MS PGothic" charset="0"/>
                <a:sym typeface="Symbol" charset="0"/>
              </a:rPr>
              <a:t></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does there exist a sequence i</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i</a:t>
            </a:r>
            <a:r>
              <a:rPr lang="en-US" sz="2400" baseline="-25000" dirty="0" err="1">
                <a:latin typeface="Arial" charset="0"/>
                <a:ea typeface="MS PGothic" charset="0"/>
              </a:rPr>
              <a:t>k</a:t>
            </a:r>
            <a:r>
              <a:rPr lang="en-US" sz="2400" dirty="0">
                <a:latin typeface="Arial" charset="0"/>
                <a:ea typeface="MS PGothic" charset="0"/>
              </a:rPr>
              <a:t>  , k&gt;0, 1 ≤ </a:t>
            </a:r>
            <a:r>
              <a:rPr lang="en-US" sz="2400" dirty="0" err="1">
                <a:latin typeface="Arial" charset="0"/>
                <a:ea typeface="MS PGothic" charset="0"/>
              </a:rPr>
              <a:t>i</a:t>
            </a:r>
            <a:r>
              <a:rPr lang="en-US" sz="2400" baseline="-25000" dirty="0" err="1">
                <a:latin typeface="Arial" charset="0"/>
                <a:ea typeface="MS PGothic" charset="0"/>
              </a:rPr>
              <a:t>j</a:t>
            </a:r>
            <a:r>
              <a:rPr lang="en-US" sz="2400" dirty="0">
                <a:latin typeface="Arial" charset="0"/>
                <a:ea typeface="MS PGothic" charset="0"/>
              </a:rPr>
              <a:t> ≤ n, such that</a:t>
            </a:r>
            <a:br>
              <a:rPr lang="en-US" sz="2400" dirty="0">
                <a:latin typeface="Arial" charset="0"/>
                <a:ea typeface="MS PGothic" charset="0"/>
              </a:rPr>
            </a:br>
            <a:r>
              <a:rPr lang="en-US" sz="2400" dirty="0">
                <a:latin typeface="Arial" charset="0"/>
                <a:ea typeface="MS PGothic" charset="0"/>
              </a:rPr>
              <a:t>x</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x</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y</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y</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a:t>
            </a:r>
          </a:p>
          <a:p>
            <a:pPr eaLnBrk="1" hangingPunct="1">
              <a:lnSpc>
                <a:spcPct val="80000"/>
              </a:lnSpc>
            </a:pPr>
            <a:r>
              <a:rPr lang="en-US" sz="2400" dirty="0">
                <a:latin typeface="Arial" charset="0"/>
                <a:ea typeface="MS PGothic" charset="0"/>
              </a:rPr>
              <a:t>Example of PCP: </a:t>
            </a:r>
            <a:br>
              <a:rPr lang="en-US" sz="2400" dirty="0">
                <a:latin typeface="Arial" charset="0"/>
                <a:ea typeface="MS PGothic" charset="0"/>
              </a:rPr>
            </a:br>
            <a:r>
              <a:rPr lang="en-US" sz="2400" dirty="0">
                <a:latin typeface="Arial" charset="0"/>
                <a:ea typeface="MS PGothic" charset="0"/>
              </a:rPr>
              <a:t>n = 3, </a:t>
            </a:r>
            <a:r>
              <a:rPr lang="en-US" sz="2400" dirty="0">
                <a:latin typeface="Arial" charset="0"/>
                <a:ea typeface="MS PGothic" charset="0"/>
                <a:sym typeface="Symbol" charset="0"/>
              </a:rPr>
              <a:t></a:t>
            </a:r>
            <a:r>
              <a:rPr lang="en-US" sz="2400" dirty="0">
                <a:latin typeface="Arial" charset="0"/>
                <a:ea typeface="MS PGothic" charset="0"/>
              </a:rPr>
              <a:t> = { a , b }, ( a b a , b b , a ),  ( b a b , b , b a a ).</a:t>
            </a:r>
            <a:br>
              <a:rPr lang="en-US" sz="2400" dirty="0">
                <a:latin typeface="Arial" charset="0"/>
                <a:ea typeface="MS PGothic" charset="0"/>
              </a:rPr>
            </a:br>
            <a:r>
              <a:rPr lang="en-US" sz="2400" dirty="0">
                <a:latin typeface="Arial" charset="0"/>
                <a:ea typeface="MS PGothic" charset="0"/>
              </a:rPr>
              <a:t>Solution 2 , 3, 1 , 2    </a:t>
            </a:r>
            <a:br>
              <a:rPr lang="en-US" sz="2400" dirty="0">
                <a:latin typeface="Arial" charset="0"/>
                <a:ea typeface="MS PGothic" charset="0"/>
              </a:rPr>
            </a:br>
            <a:r>
              <a:rPr lang="en-US" sz="2400" dirty="0">
                <a:latin typeface="Arial" charset="0"/>
                <a:ea typeface="MS PGothic" charset="0"/>
              </a:rPr>
              <a:t>b b   a   a b a   b b   =   b   b a a   b a b   b</a:t>
            </a:r>
          </a:p>
          <a:p>
            <a:pPr eaLnBrk="1" hangingPunct="1">
              <a:lnSpc>
                <a:spcPct val="80000"/>
              </a:lnSpc>
            </a:pPr>
            <a:r>
              <a:rPr lang="en-US" sz="2400" dirty="0">
                <a:latin typeface="Arial" charset="0"/>
                <a:ea typeface="MS PGothic" charset="0"/>
              </a:rPr>
              <a:t>In general, PCP is undecidable (no proof will be given)</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378</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PCP</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a:t>
            </a:r>
          </a:p>
          <a:p>
            <a:pPr lvl="1" eaLnBrk="1" hangingPunct="1"/>
            <a:r>
              <a:rPr lang="en-US"/>
              <a:t>aba </a:t>
            </a:r>
            <a:r>
              <a:rPr lang="en-US">
                <a:sym typeface="Symbol" pitchFamily="-111" charset="2"/>
              </a:rPr>
              <a:t> </a:t>
            </a:r>
            <a:r>
              <a:rPr lang="en-US" err="1">
                <a:sym typeface="Symbol" pitchFamily="-111" charset="2"/>
              </a:rPr>
              <a:t>ab</a:t>
            </a:r>
            <a:r>
              <a:rPr lang="en-US">
                <a:sym typeface="Symbol" pitchFamily="-111" charset="2"/>
              </a:rPr>
              <a:t>; a  </a:t>
            </a:r>
            <a:r>
              <a:rPr lang="en-US" err="1">
                <a:sym typeface="Symbol" pitchFamily="-111" charset="2"/>
              </a:rPr>
              <a:t>aa</a:t>
            </a:r>
            <a:r>
              <a:rPr lang="en-US">
                <a:sym typeface="Symbol" pitchFamily="-111" charset="2"/>
              </a:rPr>
              <a:t>; b  a</a:t>
            </a:r>
          </a:p>
          <a:p>
            <a:pPr lvl="1" eaLnBrk="1" hangingPunct="1"/>
            <a:r>
              <a:rPr lang="en-US">
                <a:sym typeface="Symbol" pitchFamily="-111" charset="2"/>
              </a:rPr>
              <a:t>Instance of word problem: </a:t>
            </a:r>
            <a:r>
              <a:rPr lang="en-US" err="1">
                <a:sym typeface="Symbol" pitchFamily="-111" charset="2"/>
              </a:rPr>
              <a:t>bbbb</a:t>
            </a:r>
            <a:r>
              <a:rPr lang="en-US">
                <a:sym typeface="Symbol" pitchFamily="-111" charset="2"/>
              </a:rPr>
              <a:t> *? </a:t>
            </a:r>
            <a:r>
              <a:rPr lang="en-US" err="1">
                <a:sym typeface="Symbol" pitchFamily="-111" charset="2"/>
              </a:rPr>
              <a:t>aa</a:t>
            </a:r>
            <a:endParaRPr lang="en-US">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a:t>
            </a:r>
            <a:r>
              <a:rPr lang="en-US" err="1">
                <a:sym typeface="Symbol" pitchFamily="-111" charset="2"/>
              </a:rPr>
              <a:t>bbbb</a:t>
            </a:r>
            <a:r>
              <a:rPr lang="en-US">
                <a:sym typeface="Symbol" pitchFamily="-111" charset="2"/>
              </a:rPr>
              <a:t>*	</a:t>
            </a:r>
            <a:r>
              <a:rPr lang="en-US" err="1">
                <a:sym typeface="Symbol" pitchFamily="-111" charset="2"/>
              </a:rPr>
              <a:t>ab</a:t>
            </a:r>
            <a:r>
              <a:rPr lang="en-US">
                <a:sym typeface="Symbol" pitchFamily="-111" charset="2"/>
              </a:rPr>
              <a:t>	</a:t>
            </a:r>
            <a:r>
              <a:rPr lang="en-US" u="sng" err="1">
                <a:sym typeface="Symbol" pitchFamily="-111" charset="2"/>
              </a:rPr>
              <a:t>ab</a:t>
            </a:r>
            <a:r>
              <a:rPr lang="en-US">
                <a:sym typeface="Symbol" pitchFamily="-111" charset="2"/>
              </a:rPr>
              <a:t>	</a:t>
            </a:r>
            <a:r>
              <a:rPr lang="en-US" err="1">
                <a:sym typeface="Symbol" pitchFamily="-111" charset="2"/>
              </a:rPr>
              <a:t>aa</a:t>
            </a:r>
            <a:r>
              <a:rPr lang="en-US">
                <a:sym typeface="Symbol" pitchFamily="-111" charset="2"/>
              </a:rPr>
              <a:t>	</a:t>
            </a:r>
            <a:r>
              <a:rPr lang="en-US" u="sng" err="1">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err="1">
                <a:sym typeface="Symbol" pitchFamily="-111" charset="2"/>
              </a:rPr>
              <a:t>aa</a:t>
            </a:r>
            <a:r>
              <a:rPr lang="en-US">
                <a:sym typeface="Symbol" pitchFamily="-111" charset="2"/>
              </a:rPr>
              <a:t>]</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1C65B517-FBBB-7C42-85FC-63647958DF2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02419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379</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solidFill>
                  <a:srgbClr val="0099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123D1D16-67DC-B343-BDCB-857735D51D3C}"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490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Proofs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0150080"/>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800">
                <a:latin typeface="Arial" charset="0"/>
                <a:ea typeface="MS PGothic" charset="0"/>
              </a:rPr>
              <a:t>The essential ideas is that we can embed computational traces in instances of PCP, such that a solution exists if and only if the computation terminates.</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Such a construction shows that the Halting Problem is reducible to PCP and so PCP must also be undecidable</a:t>
            </a:r>
            <a:r>
              <a:rPr lang="en-US" sz="2800" b="1">
                <a:latin typeface="Arial" charset="0"/>
                <a:ea typeface="MS PGothic" charset="0"/>
              </a:rPr>
              <a:t>.</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As we will see PCP can often be reduced to problems about grammars, showing those problems to also be undecidable.</a:t>
            </a:r>
            <a:endParaRPr lang="en-US" sz="2000">
              <a:latin typeface="Arial" charset="0"/>
              <a:ea typeface="MS PGothic" charset="0"/>
            </a:endParaRP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E7D48E-CFA1-2044-B37D-6AE85C80BF10}" type="datetime1">
              <a:rPr lang="en-US" smtClean="0"/>
              <a:t>4/17/17</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380</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3DDD98-4EA4-D143-BF5B-614970D1060C}" type="datetime1">
              <a:rPr lang="en-US" smtClean="0"/>
              <a:t>4/17/17</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381</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a:latin typeface="Arial" charset="0"/>
                <a:ea typeface="MS PGothic" charset="0"/>
              </a:rPr>
              <a:t>Problem to determine if an arbitrary CFG is ambiguous </a:t>
            </a:r>
          </a:p>
          <a:p>
            <a:pPr lvl="1" eaLnBrk="1" hangingPunct="1">
              <a:lnSpc>
                <a:spcPct val="90000"/>
              </a:lnSpc>
              <a:buFontTx/>
              <a:buNone/>
            </a:pPr>
            <a:r>
              <a:rPr lang="en-US" b="1">
                <a:latin typeface="Arial" charset="0"/>
                <a:ea typeface="MS PGothic" charset="0"/>
              </a:rPr>
              <a:t>S	</a:t>
            </a:r>
            <a:r>
              <a:rPr lang="en-US" b="1">
                <a:latin typeface="Arial" charset="0"/>
                <a:ea typeface="MS PGothic" charset="0"/>
                <a:sym typeface="Symbol" charset="0"/>
              </a:rPr>
              <a:t> </a:t>
            </a:r>
            <a:r>
              <a:rPr lang="en-US" b="1">
                <a:latin typeface="Arial" charset="0"/>
                <a:ea typeface="MS PGothic" charset="0"/>
              </a:rPr>
              <a:t>A  |  B</a:t>
            </a:r>
          </a:p>
          <a:p>
            <a:pPr lvl="1" eaLnBrk="1" hangingPunct="1">
              <a:lnSpc>
                <a:spcPct val="90000"/>
              </a:lnSpc>
              <a:buFontTx/>
              <a:buNone/>
            </a:pPr>
            <a:r>
              <a:rPr lang="en-US" b="1">
                <a:latin typeface="Arial" charset="0"/>
                <a:ea typeface="MS PGothic" charset="0"/>
              </a:rPr>
              <a:t>A	</a:t>
            </a:r>
            <a:r>
              <a:rPr lang="en-US" b="1">
                <a:latin typeface="Arial" charset="0"/>
                <a:ea typeface="MS PGothic" charset="0"/>
                <a:sym typeface="Symbol" charset="0"/>
              </a:rPr>
              <a:t> </a:t>
            </a:r>
            <a:r>
              <a:rPr lang="en-US" b="1">
                <a:latin typeface="Arial" charset="0"/>
                <a:ea typeface="MS PGothic" charset="0"/>
              </a:rPr>
              <a:t>x</a:t>
            </a:r>
            <a:r>
              <a:rPr lang="en-US" b="1" baseline="-25000">
                <a:latin typeface="Arial" charset="0"/>
                <a:ea typeface="MS PGothic" charset="0"/>
              </a:rPr>
              <a:t>i</a:t>
            </a:r>
            <a:r>
              <a:rPr lang="en-US" b="1">
                <a:latin typeface="Arial" charset="0"/>
                <a:ea typeface="MS PGothic" charset="0"/>
              </a:rPr>
              <a:t> A [i]  |   x</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 </a:t>
            </a:r>
            <a:r>
              <a:rPr lang="en-US" b="1">
                <a:latin typeface="Arial" charset="0"/>
                <a:ea typeface="MS PGothic" charset="0"/>
              </a:rPr>
              <a:t>y</a:t>
            </a:r>
            <a:r>
              <a:rPr lang="en-US" b="1" baseline="-25000">
                <a:latin typeface="Arial" charset="0"/>
                <a:ea typeface="MS PGothic" charset="0"/>
              </a:rPr>
              <a:t>i</a:t>
            </a:r>
            <a:r>
              <a:rPr lang="en-US" b="1">
                <a:latin typeface="Arial" charset="0"/>
                <a:ea typeface="MS PGothic" charset="0"/>
              </a:rPr>
              <a:t> B [i]  |   y</a:t>
            </a:r>
            <a:r>
              <a:rPr lang="en-US" b="1" baseline="-25000">
                <a:latin typeface="Arial" charset="0"/>
                <a:ea typeface="MS PGothic" charset="0"/>
              </a:rPr>
              <a:t>i</a:t>
            </a:r>
            <a:r>
              <a:rPr lang="en-US" b="1">
                <a:latin typeface="Arial" charset="0"/>
                <a:ea typeface="MS PGothic" charset="0"/>
              </a:rPr>
              <a:t> [i]		1 ≤ i ≤ n</a:t>
            </a:r>
          </a:p>
          <a:p>
            <a:pPr lvl="1" eaLnBrk="1" hangingPunct="1">
              <a:lnSpc>
                <a:spcPct val="90000"/>
              </a:lnSpc>
              <a:buFontTx/>
              <a:buNone/>
            </a:pPr>
            <a:r>
              <a:rPr lang="en-US" b="1">
                <a:latin typeface="Arial" charset="0"/>
                <a:ea typeface="MS PGothic" charset="0"/>
              </a:rPr>
              <a:t>A</a:t>
            </a:r>
            <a:r>
              <a:rPr lang="en-US" b="1" i="1">
                <a:latin typeface="Arial" charset="0"/>
                <a:ea typeface="MS PGothic" charset="0"/>
              </a:rPr>
              <a:t> </a:t>
            </a:r>
            <a:r>
              <a:rPr lang="en-US" b="1">
                <a:latin typeface="Arial" charset="0"/>
                <a:ea typeface="MS PGothic" charset="0"/>
                <a:sym typeface="Symbol" charset="0"/>
              </a:rPr>
              <a:t>*</a:t>
            </a:r>
            <a:r>
              <a:rPr lang="en-US" b="1">
                <a:latin typeface="Arial" charset="0"/>
                <a:ea typeface="MS PGothic" charset="0"/>
              </a:rPr>
              <a:t>  x</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x</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lvl="1" eaLnBrk="1" hangingPunct="1">
              <a:lnSpc>
                <a:spcPct val="90000"/>
              </a:lnSpc>
              <a:buFontTx/>
              <a:buNone/>
            </a:pPr>
            <a:r>
              <a:rPr lang="en-US" b="1">
                <a:latin typeface="Arial" charset="0"/>
                <a:ea typeface="MS PGothic" charset="0"/>
              </a:rPr>
              <a:t>B </a:t>
            </a:r>
            <a:r>
              <a:rPr lang="en-US" b="1">
                <a:latin typeface="Arial" charset="0"/>
                <a:ea typeface="MS PGothic" charset="0"/>
                <a:sym typeface="Symbol" charset="0"/>
              </a:rPr>
              <a:t>*</a:t>
            </a:r>
            <a:r>
              <a:rPr lang="en-US" b="1">
                <a:latin typeface="Arial" charset="0"/>
                <a:ea typeface="MS PGothic" charset="0"/>
              </a:rPr>
              <a:t> y</a:t>
            </a:r>
            <a:r>
              <a:rPr lang="en-US" b="1" baseline="-25000">
                <a:latin typeface="Arial" charset="0"/>
                <a:ea typeface="MS PGothic" charset="0"/>
              </a:rPr>
              <a:t>i</a:t>
            </a:r>
            <a:r>
              <a:rPr lang="en-US" b="1" baseline="-40000">
                <a:latin typeface="Arial" charset="0"/>
                <a:ea typeface="MS PGothic" charset="0"/>
              </a:rPr>
              <a:t>1</a:t>
            </a:r>
            <a:r>
              <a:rPr lang="en-US" b="1">
                <a:latin typeface="Arial" charset="0"/>
                <a:ea typeface="MS PGothic" charset="0"/>
              </a:rPr>
              <a:t> … y</a:t>
            </a:r>
            <a:r>
              <a:rPr lang="en-US" b="1" baseline="-25000">
                <a:latin typeface="Arial" charset="0"/>
                <a:ea typeface="MS PGothic" charset="0"/>
              </a:rPr>
              <a:t>i</a:t>
            </a:r>
            <a:r>
              <a:rPr lang="en-US" b="1" baseline="-40000">
                <a:latin typeface="Arial" charset="0"/>
                <a:ea typeface="MS PGothic" charset="0"/>
              </a:rPr>
              <a:t>k</a:t>
            </a:r>
            <a:r>
              <a:rPr lang="en-US" b="1">
                <a:latin typeface="Arial" charset="0"/>
                <a:ea typeface="MS PGothic" charset="0"/>
              </a:rPr>
              <a:t> [i</a:t>
            </a:r>
            <a:r>
              <a:rPr lang="en-US" b="1" baseline="-25000">
                <a:latin typeface="Arial" charset="0"/>
                <a:ea typeface="MS PGothic" charset="0"/>
              </a:rPr>
              <a:t>k</a:t>
            </a:r>
            <a:r>
              <a:rPr lang="en-US" b="1">
                <a:latin typeface="Arial" charset="0"/>
                <a:ea typeface="MS PGothic" charset="0"/>
              </a:rPr>
              <a:t>] … [i</a:t>
            </a:r>
            <a:r>
              <a:rPr lang="en-US" b="1" baseline="-25000">
                <a:latin typeface="Arial" charset="0"/>
                <a:ea typeface="MS PGothic" charset="0"/>
              </a:rPr>
              <a:t>1</a:t>
            </a:r>
            <a:r>
              <a:rPr lang="en-US" b="1">
                <a:latin typeface="Arial" charset="0"/>
                <a:ea typeface="MS PGothic" charset="0"/>
              </a:rPr>
              <a:t>]		k &gt; 0</a:t>
            </a:r>
          </a:p>
          <a:p>
            <a:pPr eaLnBrk="1" hangingPunct="1">
              <a:lnSpc>
                <a:spcPct val="90000"/>
              </a:lnSpc>
            </a:pPr>
            <a:r>
              <a:rPr lang="en-US">
                <a:latin typeface="Arial" charset="0"/>
                <a:ea typeface="MS PGothic" charset="0"/>
              </a:rPr>
              <a:t>Ambiguous if and only if there is a solution to this PCP instance.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EE7F0-294B-AA42-937E-27271AFF83AE}" type="datetime1">
              <a:rPr lang="en-US" smtClean="0"/>
              <a:t>4/17/17</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382</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Problem to determine if arbitrary </a:t>
            </a:r>
            <a:r>
              <a:rPr lang="en-US" dirty="0" smtClean="0">
                <a:latin typeface="Arial" charset="0"/>
                <a:ea typeface="MS PGothic" charset="0"/>
              </a:rPr>
              <a:t>CFG’</a:t>
            </a:r>
            <a:r>
              <a:rPr lang="en-US" altLang="ja-JP" dirty="0" smtClean="0">
                <a:latin typeface="Arial" charset="0"/>
                <a:ea typeface="MS PGothic" charset="0"/>
              </a:rPr>
              <a:t>s </a:t>
            </a:r>
            <a:r>
              <a:rPr lang="en-US" altLang="ja-JP" dirty="0">
                <a:latin typeface="Arial" charset="0"/>
                <a:ea typeface="MS PGothic" charset="0"/>
              </a:rPr>
              <a:t>define overlapping languages</a:t>
            </a:r>
          </a:p>
          <a:p>
            <a:pPr eaLnBrk="1" hangingPunct="1">
              <a:lnSpc>
                <a:spcPct val="90000"/>
              </a:lnSpc>
            </a:pPr>
            <a:r>
              <a:rPr lang="en-US" dirty="0">
                <a:latin typeface="Arial" charset="0"/>
                <a:ea typeface="MS PGothic" charset="0"/>
              </a:rPr>
              <a:t>Just take the grammar consisting of all the A-rules from previous, and a second grammar consisting of all the B-rules.  Call the languages generated by these grammars, L</a:t>
            </a:r>
            <a:r>
              <a:rPr lang="en-US" baseline="-25000" dirty="0">
                <a:latin typeface="Arial" charset="0"/>
                <a:ea typeface="MS PGothic" charset="0"/>
              </a:rPr>
              <a:t>A</a:t>
            </a:r>
            <a:r>
              <a:rPr lang="en-US" dirty="0">
                <a:latin typeface="Arial" charset="0"/>
                <a:ea typeface="MS PGothic" charset="0"/>
              </a:rPr>
              <a:t> and L</a:t>
            </a:r>
            <a:r>
              <a:rPr lang="en-US" baseline="-25000" dirty="0">
                <a:latin typeface="Arial" charset="0"/>
                <a:ea typeface="MS PGothic" charset="0"/>
              </a:rPr>
              <a:t>B</a:t>
            </a:r>
            <a:r>
              <a:rPr lang="en-US" dirty="0">
                <a:latin typeface="Arial" charset="0"/>
                <a:ea typeface="MS PGothic" charset="0"/>
              </a:rPr>
              <a:t>. </a:t>
            </a:r>
            <a:br>
              <a:rPr lang="en-US" dirty="0">
                <a:latin typeface="Arial" charset="0"/>
                <a:ea typeface="MS PGothic" charset="0"/>
              </a:rPr>
            </a:br>
            <a:r>
              <a:rPr lang="en-US" dirty="0">
                <a:latin typeface="Arial" charset="0"/>
                <a:ea typeface="MS PGothic" charset="0"/>
              </a:rPr>
              <a:t>L</a:t>
            </a:r>
            <a:r>
              <a:rPr lang="en-US" baseline="-25000" dirty="0">
                <a:latin typeface="Arial" charset="0"/>
                <a:ea typeface="MS PGothic" charset="0"/>
              </a:rPr>
              <a:t>A</a:t>
            </a:r>
            <a:r>
              <a:rPr lang="en-US" dirty="0">
                <a:latin typeface="Arial" charset="0"/>
                <a:ea typeface="MS PGothic" charset="0"/>
              </a:rPr>
              <a:t> </a:t>
            </a:r>
            <a:r>
              <a:rPr lang="en-US" dirty="0">
                <a:latin typeface="Arial" charset="0"/>
                <a:ea typeface="MS PGothic" charset="0"/>
                <a:sym typeface="Symbol" charset="0"/>
              </a:rPr>
              <a:t></a:t>
            </a:r>
            <a:r>
              <a:rPr lang="en-US" dirty="0">
                <a:latin typeface="Arial" charset="0"/>
                <a:ea typeface="MS PGothic" charset="0"/>
              </a:rPr>
              <a:t> L</a:t>
            </a:r>
            <a:r>
              <a:rPr lang="en-US" baseline="-25000" dirty="0">
                <a:latin typeface="Arial" charset="0"/>
                <a:ea typeface="MS PGothic" charset="0"/>
              </a:rPr>
              <a:t>B</a:t>
            </a:r>
            <a:r>
              <a:rPr lang="en-US" dirty="0">
                <a:latin typeface="Arial" charset="0"/>
                <a:ea typeface="MS PGothic" charset="0"/>
              </a:rPr>
              <a:t> ≠  </a:t>
            </a:r>
            <a:r>
              <a:rPr lang="en-US" dirty="0" err="1">
                <a:latin typeface="Arial" charset="0"/>
                <a:ea typeface="MS PGothic" charset="0"/>
              </a:rPr>
              <a:t>Ø</a:t>
            </a:r>
            <a:r>
              <a:rPr lang="en-US" dirty="0">
                <a:latin typeface="Arial" charset="0"/>
                <a:ea typeface="MS PGothic" charset="0"/>
              </a:rPr>
              <a:t>, if and only there is a solution to this PCP instance.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2D2840-2E4F-C14D-8B38-B4FBC87EB148}" type="datetime1">
              <a:rPr lang="en-US" smtClean="0"/>
              <a:t>4/17/17</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383</a:t>
            </a:fld>
            <a:endParaRPr lang="en-US"/>
          </a:p>
        </p:txBody>
      </p:sp>
      <p:sp>
        <p:nvSpPr>
          <p:cNvPr id="243717"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Non-emptiness of CSL</a:t>
            </a:r>
          </a:p>
        </p:txBody>
      </p:sp>
      <p:sp>
        <p:nvSpPr>
          <p:cNvPr id="243718" name="Rectangle 3"/>
          <p:cNvSpPr>
            <a:spLocks noGrp="1" noChangeArrowheads="1"/>
          </p:cNvSpPr>
          <p:nvPr>
            <p:ph type="body" idx="1"/>
          </p:nvPr>
        </p:nvSpPr>
        <p:spPr/>
        <p:txBody>
          <a:bodyPr/>
          <a:lstStyle/>
          <a:p>
            <a:pPr eaLnBrk="1" hangingPunct="1">
              <a:lnSpc>
                <a:spcPct val="90000"/>
              </a:lnSpc>
              <a:buFontTx/>
              <a:buNone/>
            </a:pPr>
            <a:r>
              <a:rPr lang="en-US">
                <a:latin typeface="Arial" charset="0"/>
                <a:ea typeface="MS PGothic" charset="0"/>
              </a:rPr>
              <a:t>	S 		</a:t>
            </a:r>
            <a:r>
              <a:rPr lang="en-US">
                <a:latin typeface="Arial" charset="0"/>
                <a:ea typeface="MS PGothic" charset="0"/>
                <a:sym typeface="Symbol" charset="0"/>
              </a:rPr>
              <a:t> </a:t>
            </a:r>
            <a:r>
              <a:rPr lang="en-US">
                <a:latin typeface="Arial" charset="0"/>
                <a:ea typeface="MS PGothic" charset="0"/>
              </a:rPr>
              <a:t>x</a:t>
            </a:r>
            <a:r>
              <a:rPr lang="en-US" baseline="-25000">
                <a:latin typeface="Arial" charset="0"/>
                <a:ea typeface="MS PGothic" charset="0"/>
              </a:rPr>
              <a:t>i</a:t>
            </a:r>
            <a:r>
              <a:rPr lang="en-US">
                <a:latin typeface="Arial" charset="0"/>
                <a:ea typeface="MS PGothic" charset="0"/>
              </a:rPr>
              <a:t> S y</a:t>
            </a:r>
            <a:r>
              <a:rPr lang="en-US" baseline="-25000">
                <a:latin typeface="Arial" charset="0"/>
                <a:ea typeface="MS PGothic" charset="0"/>
              </a:rPr>
              <a:t>i</a:t>
            </a:r>
            <a:r>
              <a:rPr lang="en-US" baseline="30000">
                <a:latin typeface="Arial" charset="0"/>
                <a:ea typeface="MS PGothic" charset="0"/>
              </a:rPr>
              <a:t>R</a:t>
            </a:r>
            <a:r>
              <a:rPr lang="en-US">
                <a:latin typeface="Arial" charset="0"/>
                <a:ea typeface="MS PGothic" charset="0"/>
              </a:rPr>
              <a:t> | x</a:t>
            </a:r>
            <a:r>
              <a:rPr lang="en-US" baseline="-25000">
                <a:latin typeface="Arial" charset="0"/>
                <a:ea typeface="MS PGothic" charset="0"/>
              </a:rPr>
              <a:t>i</a:t>
            </a:r>
            <a:r>
              <a:rPr lang="en-US">
                <a:latin typeface="Arial" charset="0"/>
                <a:ea typeface="MS PGothic" charset="0"/>
              </a:rPr>
              <a:t> T y</a:t>
            </a:r>
            <a:r>
              <a:rPr lang="en-US" baseline="-25000">
                <a:latin typeface="Arial" charset="0"/>
                <a:ea typeface="MS PGothic" charset="0"/>
              </a:rPr>
              <a:t>i</a:t>
            </a:r>
            <a:r>
              <a:rPr lang="en-US" baseline="30000">
                <a:latin typeface="Arial" charset="0"/>
                <a:ea typeface="MS PGothic" charset="0"/>
              </a:rPr>
              <a:t>R</a:t>
            </a:r>
            <a:r>
              <a:rPr lang="en-US">
                <a:latin typeface="Arial" charset="0"/>
                <a:ea typeface="MS PGothic" charset="0"/>
              </a:rPr>
              <a:t> 	1 ≤ i ≤ n</a:t>
            </a:r>
          </a:p>
          <a:p>
            <a:pPr eaLnBrk="1" hangingPunct="1">
              <a:lnSpc>
                <a:spcPct val="90000"/>
              </a:lnSpc>
              <a:buFontTx/>
              <a:buNone/>
            </a:pPr>
            <a:r>
              <a:rPr lang="en-US">
                <a:latin typeface="Arial" charset="0"/>
                <a:ea typeface="MS PGothic" charset="0"/>
              </a:rPr>
              <a:t>	a T a 	</a:t>
            </a:r>
            <a:r>
              <a:rPr lang="en-US">
                <a:latin typeface="Arial" charset="0"/>
                <a:ea typeface="MS PGothic" charset="0"/>
                <a:sym typeface="Symbol" charset="0"/>
              </a:rPr>
              <a:t> </a:t>
            </a:r>
            <a:r>
              <a:rPr lang="en-US">
                <a:latin typeface="Arial" charset="0"/>
                <a:ea typeface="MS PGothic" charset="0"/>
              </a:rPr>
              <a:t>* T *</a:t>
            </a:r>
          </a:p>
          <a:p>
            <a:pPr eaLnBrk="1" hangingPunct="1">
              <a:lnSpc>
                <a:spcPct val="90000"/>
              </a:lnSpc>
              <a:buFontTx/>
              <a:buNone/>
            </a:pPr>
            <a:r>
              <a:rPr lang="en-US">
                <a:latin typeface="Arial" charset="0"/>
                <a:ea typeface="MS PGothic" charset="0"/>
              </a:rPr>
              <a:t>	* a 	</a:t>
            </a:r>
            <a:r>
              <a:rPr lang="en-US">
                <a:latin typeface="Arial" charset="0"/>
                <a:ea typeface="MS PGothic" charset="0"/>
                <a:sym typeface="Symbol" charset="0"/>
              </a:rPr>
              <a:t> </a:t>
            </a:r>
            <a:r>
              <a:rPr lang="en-US">
                <a:latin typeface="Arial" charset="0"/>
                <a:ea typeface="MS PGothic" charset="0"/>
              </a:rPr>
              <a:t>a *</a:t>
            </a:r>
          </a:p>
          <a:p>
            <a:pPr eaLnBrk="1" hangingPunct="1">
              <a:lnSpc>
                <a:spcPct val="90000"/>
              </a:lnSpc>
              <a:buFontTx/>
              <a:buNone/>
            </a:pPr>
            <a:r>
              <a:rPr lang="en-US">
                <a:latin typeface="Arial" charset="0"/>
                <a:ea typeface="MS PGothic" charset="0"/>
              </a:rPr>
              <a:t>	a * 	</a:t>
            </a:r>
            <a:r>
              <a:rPr lang="en-US">
                <a:latin typeface="Arial" charset="0"/>
                <a:ea typeface="MS PGothic" charset="0"/>
                <a:sym typeface="Symbol" charset="0"/>
              </a:rPr>
              <a:t> </a:t>
            </a:r>
            <a:r>
              <a:rPr lang="en-US">
                <a:latin typeface="Arial" charset="0"/>
                <a:ea typeface="MS PGothic" charset="0"/>
              </a:rPr>
              <a:t>* a</a:t>
            </a:r>
          </a:p>
          <a:p>
            <a:pPr eaLnBrk="1" hangingPunct="1">
              <a:lnSpc>
                <a:spcPct val="90000"/>
              </a:lnSpc>
              <a:buFontTx/>
              <a:buNone/>
            </a:pPr>
            <a:r>
              <a:rPr lang="en-US">
                <a:latin typeface="Arial" charset="0"/>
                <a:ea typeface="MS PGothic" charset="0"/>
              </a:rPr>
              <a:t>	T 	 	</a:t>
            </a:r>
            <a:r>
              <a:rPr lang="en-US">
                <a:latin typeface="Arial" charset="0"/>
                <a:ea typeface="MS PGothic" charset="0"/>
                <a:sym typeface="Symbol" charset="0"/>
              </a:rPr>
              <a:t> </a:t>
            </a:r>
            <a:r>
              <a:rPr lang="en-US">
                <a:latin typeface="Arial" charset="0"/>
                <a:ea typeface="MS PGothic" charset="0"/>
              </a:rPr>
              <a:t>*</a:t>
            </a:r>
          </a:p>
          <a:p>
            <a:pPr eaLnBrk="1" hangingPunct="1">
              <a:lnSpc>
                <a:spcPct val="90000"/>
              </a:lnSpc>
            </a:pPr>
            <a:r>
              <a:rPr lang="en-US">
                <a:latin typeface="Arial" charset="0"/>
                <a:ea typeface="MS PGothic" charset="0"/>
              </a:rPr>
              <a:t>Our only terminal is *.  We get strings of form </a:t>
            </a:r>
            <a:r>
              <a:rPr lang="en-US" sz="4400" baseline="-25000">
                <a:latin typeface="Arial" charset="0"/>
                <a:ea typeface="MS PGothic" charset="0"/>
              </a:rPr>
              <a:t>*</a:t>
            </a:r>
            <a:r>
              <a:rPr lang="en-US" baseline="30000">
                <a:latin typeface="Arial" charset="0"/>
                <a:ea typeface="MS PGothic" charset="0"/>
              </a:rPr>
              <a:t>2j+1</a:t>
            </a:r>
            <a:r>
              <a:rPr lang="en-US">
                <a:latin typeface="Arial" charset="0"/>
                <a:ea typeface="MS PGothic" charset="0"/>
              </a:rPr>
              <a:t>, for some j</a:t>
            </a:r>
            <a:r>
              <a:rPr lang="ja-JP" altLang="en-US">
                <a:latin typeface="Arial" charset="0"/>
                <a:ea typeface="MS PGothic" charset="0"/>
              </a:rPr>
              <a:t>’</a:t>
            </a:r>
            <a:r>
              <a:rPr lang="en-US" altLang="ja-JP">
                <a:latin typeface="Arial" charset="0"/>
                <a:ea typeface="MS PGothic" charset="0"/>
              </a:rPr>
              <a:t>s if and only if there is a solution to this PCP instance.</a:t>
            </a:r>
            <a:endParaRPr lang="en-US" dirty="0">
              <a:latin typeface="Arial" charset="0"/>
              <a:ea typeface="MS PGothic" charset="0"/>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384</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a:t>
            </a:r>
            <a:r>
              <a:rPr lang="en-US" err="1">
                <a:ea typeface="ＭＳ Ｐゴシック" pitchFamily="-111" charset="-128"/>
                <a:cs typeface="ＭＳ Ｐゴシック" pitchFamily="-111" charset="-128"/>
              </a:rPr>
              <a:t>y</a:t>
            </a:r>
            <a:r>
              <a:rPr lang="en-US" baseline="-25000" err="1">
                <a:ea typeface="ＭＳ Ｐゴシック" pitchFamily="-111" charset="-128"/>
                <a:cs typeface="ＭＳ Ｐゴシック" pitchFamily="-111" charset="-128"/>
              </a:rPr>
              <a:t>i</a:t>
            </a:r>
            <a:r>
              <a:rPr lang="en-US" baseline="30000" err="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a:t>
            </a:r>
            <a:r>
              <a:rPr lang="en-US" err="1">
                <a:ea typeface="ＭＳ Ｐゴシック" pitchFamily="-111" charset="-128"/>
                <a:cs typeface="ＭＳ Ｐゴシック" pitchFamily="-111" charset="-128"/>
              </a:rPr>
              <a:t>y</a:t>
            </a:r>
            <a:r>
              <a:rPr lang="en-US" baseline="-25000" err="1">
                <a:ea typeface="ＭＳ Ｐゴシック" pitchFamily="-111" charset="-128"/>
                <a:cs typeface="ＭＳ Ｐゴシック" pitchFamily="-111" charset="-128"/>
              </a:rPr>
              <a:t>i</a:t>
            </a:r>
            <a:r>
              <a:rPr lang="en-US" baseline="30000" err="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a:t>
            </a:r>
            <a:r>
              <a:rPr lang="en-US" err="1">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 Get </a:t>
            </a:r>
            <a:r>
              <a:rPr lang="en-US" err="1">
                <a:ea typeface="Arial" pitchFamily="-111" charset="0"/>
                <a:cs typeface="Arial" pitchFamily="-111" charset="0"/>
              </a:rPr>
              <a:t>Ø</a:t>
            </a:r>
            <a:r>
              <a:rPr lang="en-US">
                <a:ea typeface="Arial" pitchFamily="-111" charset="0"/>
                <a:cs typeface="Arial" pitchFamily="-111" charset="0"/>
              </a:rPr>
              <a:t> otherwise</a:t>
            </a:r>
            <a:endParaRPr lang="en-US">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386</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A trace of a machine M, is a word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 </a:t>
            </a:r>
            <a:r>
              <a:rPr lang="en-US" sz="2000" err="1">
                <a:ea typeface="ＭＳ Ｐゴシック" pitchFamily="-111" charset="-128"/>
                <a:cs typeface="ＭＳ Ｐゴシック" pitchFamily="-111" charset="-128"/>
              </a:rPr>
              <a:t>X</a:t>
            </a:r>
            <a:r>
              <a:rPr lang="en-US" sz="2000" baseline="-25000" err="1">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X</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i+1</a:t>
            </a:r>
            <a:r>
              <a:rPr lang="en-US" sz="2000">
                <a:ea typeface="ＭＳ Ｐゴシック" pitchFamily="-111" charset="-128"/>
                <a:cs typeface="ＭＳ Ｐゴシック" pitchFamily="-111" charset="-128"/>
              </a:rPr>
              <a:t> 0 ≤ </a:t>
            </a:r>
            <a:r>
              <a:rPr lang="en-US" sz="2000" err="1">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&lt; k,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is a starting configuration and </a:t>
            </a:r>
            <a:r>
              <a:rPr lang="en-US" sz="2000" err="1">
                <a:ea typeface="ＭＳ Ｐゴシック" pitchFamily="-111" charset="-128"/>
                <a:cs typeface="ＭＳ Ｐゴシック" pitchFamily="-111" charset="-128"/>
              </a:rPr>
              <a:t>X</a:t>
            </a:r>
            <a:r>
              <a:rPr lang="en-US" sz="2000" baseline="-25000" err="1">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is a terminating configuration.  </a:t>
            </a:r>
          </a:p>
          <a:p>
            <a:pPr eaLnBrk="1" hangingPunct="1">
              <a:lnSpc>
                <a:spcPct val="80000"/>
              </a:lnSpc>
            </a:pPr>
            <a:r>
              <a:rPr lang="en-US" sz="200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then to intersect the two languages, so the result is a trace.  This then allows us to create CFLs L1 and L2, where 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a:t>
            </a:r>
            <a:r>
              <a:rPr lang="en-US" sz="2000" err="1">
                <a:ea typeface="ＭＳ Ｐゴシック" pitchFamily="-111" charset="-128"/>
                <a:cs typeface="ＭＳ Ｐゴシック" pitchFamily="-111" charset="-128"/>
              </a:rPr>
              <a:t>Ø</a:t>
            </a:r>
            <a:r>
              <a:rPr lang="en-US" sz="2000">
                <a:ea typeface="ＭＳ Ｐゴシック" pitchFamily="-111" charset="-128"/>
                <a:cs typeface="ＭＳ Ｐゴシック" pitchFamily="-111" charset="-128"/>
              </a:rPr>
              <a:t> ,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97722F4C-DEFD-8545-931D-430B78F95F4E}"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633592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600" b="1"/>
              <a:t>Let L1 =  L( G1 ) = { $ # Y</a:t>
            </a:r>
            <a:r>
              <a:rPr lang="en-US" sz="1600" b="1" baseline="-25000"/>
              <a:t>0</a:t>
            </a:r>
            <a:r>
              <a:rPr lang="en-US" sz="1600" b="1"/>
              <a:t> # Y</a:t>
            </a:r>
            <a:r>
              <a:rPr lang="en-US" sz="1600" b="1" baseline="-25000"/>
              <a:t>1</a:t>
            </a:r>
            <a:r>
              <a:rPr lang="en-US" sz="1600" b="1"/>
              <a:t> # Y</a:t>
            </a:r>
            <a:r>
              <a:rPr lang="en-US" sz="1600" b="1" baseline="-25000"/>
              <a:t>2</a:t>
            </a:r>
            <a:r>
              <a:rPr lang="en-US" sz="1600" b="1"/>
              <a:t> # Y</a:t>
            </a:r>
            <a:r>
              <a:rPr lang="en-US" sz="1600" b="1" baseline="-25000"/>
              <a:t>3</a:t>
            </a:r>
            <a:r>
              <a:rPr lang="en-US" sz="1600" b="1"/>
              <a:t> # … # Y</a:t>
            </a:r>
            <a:r>
              <a:rPr lang="en-US" sz="1600" b="1" baseline="-25000"/>
              <a:t>2j</a:t>
            </a:r>
            <a:r>
              <a:rPr lang="en-US" sz="1600" b="1"/>
              <a:t> # Y</a:t>
            </a:r>
            <a:r>
              <a:rPr lang="en-US" sz="1600" b="1" baseline="-25000"/>
              <a:t>2j+1</a:t>
            </a:r>
            <a:r>
              <a:rPr lang="en-US" sz="1600" b="1"/>
              <a:t> # }</a:t>
            </a:r>
          </a:p>
          <a:p>
            <a:pPr marL="339725" lvl="1" indent="-4763" eaLnBrk="1" hangingPunct="1">
              <a:lnSpc>
                <a:spcPct val="80000"/>
              </a:lnSpc>
              <a:buFontTx/>
              <a:buNone/>
            </a:pPr>
            <a:r>
              <a:rPr lang="en-US" sz="1600" b="1"/>
              <a:t>where Y</a:t>
            </a:r>
            <a:r>
              <a:rPr lang="en-US" sz="1600" b="1" baseline="-25000"/>
              <a:t>2i</a:t>
            </a:r>
            <a:r>
              <a:rPr lang="en-US" sz="1600" b="1"/>
              <a:t> </a:t>
            </a:r>
            <a:r>
              <a:rPr lang="en-US" sz="1600" b="1">
                <a:sym typeface="Symbol" pitchFamily="-111" charset="2"/>
              </a:rPr>
              <a:t></a:t>
            </a:r>
            <a:r>
              <a:rPr lang="en-US" sz="1600" b="1"/>
              <a:t> Y</a:t>
            </a:r>
            <a:r>
              <a:rPr lang="en-US" sz="1600" b="1" baseline="-25000"/>
              <a:t>2i+1</a:t>
            </a:r>
            <a:r>
              <a:rPr lang="en-US" sz="1600" b="1"/>
              <a:t> , 0 ≤ </a:t>
            </a:r>
            <a:r>
              <a:rPr lang="en-US" sz="1600" b="1" err="1"/>
              <a:t>i</a:t>
            </a:r>
            <a:r>
              <a:rPr lang="en-US" sz="1600" b="1"/>
              <a:t> ≤ j.  </a:t>
            </a:r>
          </a:p>
          <a:p>
            <a:pPr marL="339725" lvl="1" indent="-4763" eaLnBrk="1" hangingPunct="1">
              <a:lnSpc>
                <a:spcPct val="80000"/>
              </a:lnSpc>
              <a:buFontTx/>
              <a:buNone/>
            </a:pPr>
            <a:r>
              <a:rPr lang="en-US" sz="1600" b="1"/>
              <a:t>This checks the even/odd steps of an even length computation.</a:t>
            </a:r>
          </a:p>
          <a:p>
            <a:pPr marL="339725" lvl="1" indent="-4763" eaLnBrk="1" hangingPunct="1">
              <a:lnSpc>
                <a:spcPct val="80000"/>
              </a:lnSpc>
              <a:buFontTx/>
              <a:buNone/>
            </a:pPr>
            <a:r>
              <a:rPr lang="en-US" sz="1600" b="1"/>
              <a:t>Now, let L2 =  L( G2 ) = {X</a:t>
            </a:r>
            <a:r>
              <a:rPr lang="en-US" sz="1600" b="1" baseline="-25000"/>
              <a:t>0 </a:t>
            </a:r>
            <a:r>
              <a:rPr lang="en-US" sz="1600" b="1"/>
              <a:t>$ # X</a:t>
            </a:r>
            <a:r>
              <a:rPr lang="en-US" sz="1600" b="1" baseline="-25000"/>
              <a:t>0</a:t>
            </a:r>
            <a:r>
              <a:rPr lang="en-US" sz="1600" b="1"/>
              <a:t> # X</a:t>
            </a:r>
            <a:r>
              <a:rPr lang="en-US" sz="1600" b="1" baseline="-25000"/>
              <a:t>1</a:t>
            </a:r>
            <a:r>
              <a:rPr lang="en-US" sz="1600" b="1"/>
              <a:t> # X</a:t>
            </a:r>
            <a:r>
              <a:rPr lang="en-US" sz="1600" b="1" baseline="-25000"/>
              <a:t>2</a:t>
            </a:r>
            <a:r>
              <a:rPr lang="en-US" sz="1600" b="1"/>
              <a:t> # X</a:t>
            </a:r>
            <a:r>
              <a:rPr lang="en-US" sz="1600" b="1" baseline="-25000"/>
              <a:t>3</a:t>
            </a:r>
            <a:r>
              <a:rPr lang="en-US" sz="1600" b="1"/>
              <a:t> # X</a:t>
            </a:r>
            <a:r>
              <a:rPr lang="en-US" sz="1600" b="1" baseline="-25000"/>
              <a:t>4</a:t>
            </a:r>
            <a:r>
              <a:rPr lang="en-US" sz="1600" b="1"/>
              <a:t> # … # X</a:t>
            </a:r>
            <a:r>
              <a:rPr lang="en-US" sz="1600" b="1" baseline="-25000"/>
              <a:t>2k-1</a:t>
            </a:r>
            <a:r>
              <a:rPr lang="en-US" sz="1600" b="1"/>
              <a:t> # X</a:t>
            </a:r>
            <a:r>
              <a:rPr lang="en-US" sz="1600" b="1" baseline="-25000"/>
              <a:t>2k</a:t>
            </a:r>
            <a:r>
              <a:rPr lang="en-US" sz="1600" b="1"/>
              <a:t># Z</a:t>
            </a:r>
            <a:r>
              <a:rPr lang="en-US" sz="1600" b="1" baseline="-25000"/>
              <a:t>0</a:t>
            </a:r>
            <a:r>
              <a:rPr lang="en-US" sz="1600" b="1"/>
              <a:t> #}</a:t>
            </a:r>
          </a:p>
          <a:p>
            <a:pPr marL="339725" lvl="1" indent="-4763" eaLnBrk="1" hangingPunct="1">
              <a:lnSpc>
                <a:spcPct val="80000"/>
              </a:lnSpc>
              <a:buFontTx/>
              <a:buNone/>
            </a:pPr>
            <a:r>
              <a:rPr lang="en-US" sz="1600" b="1"/>
              <a:t>where X</a:t>
            </a:r>
            <a:r>
              <a:rPr lang="en-US" sz="1600" b="1" baseline="-25000"/>
              <a:t>2i-1</a:t>
            </a:r>
            <a:r>
              <a:rPr lang="en-US" sz="1600" b="1"/>
              <a:t> </a:t>
            </a:r>
            <a:r>
              <a:rPr lang="en-US" sz="1600" b="1">
                <a:sym typeface="Symbol" pitchFamily="-111" charset="2"/>
              </a:rPr>
              <a:t></a:t>
            </a:r>
            <a:r>
              <a:rPr lang="en-US" sz="1600" b="1"/>
              <a:t> X</a:t>
            </a:r>
            <a:r>
              <a:rPr lang="en-US" sz="1600" b="1" baseline="-25000"/>
              <a:t>2i</a:t>
            </a:r>
            <a:r>
              <a:rPr lang="en-US" sz="1600" b="1"/>
              <a:t> , 1 ≤ </a:t>
            </a:r>
            <a:r>
              <a:rPr lang="en-US" sz="1600" b="1" err="1"/>
              <a:t>i</a:t>
            </a:r>
            <a:r>
              <a:rPr lang="en-US" sz="1600" b="1"/>
              <a:t> ≤ k and Z is a unique halting configuration.</a:t>
            </a:r>
          </a:p>
          <a:p>
            <a:pPr marL="339725" lvl="1" indent="-4763" eaLnBrk="1" hangingPunct="1">
              <a:lnSpc>
                <a:spcPct val="80000"/>
              </a:lnSpc>
              <a:buFontTx/>
              <a:buNone/>
            </a:pPr>
            <a:r>
              <a:rPr lang="en-US" sz="1600" b="1"/>
              <a:t>This checks the odd/steps of an even length computation, and includes an extra copy of the starting number prior to its $.</a:t>
            </a:r>
          </a:p>
          <a:p>
            <a:pPr eaLnBrk="1" hangingPunct="1">
              <a:lnSpc>
                <a:spcPct val="80000"/>
              </a:lnSpc>
              <a:buFontTx/>
              <a:buNone/>
            </a:pPr>
            <a:r>
              <a:rPr lang="en-US" sz="1600">
                <a:ea typeface="ＭＳ Ｐゴシック" pitchFamily="-111" charset="-128"/>
                <a:cs typeface="ＭＳ Ｐゴシック" pitchFamily="-111" charset="-128"/>
              </a:rPr>
              <a:t>	</a:t>
            </a:r>
            <a:r>
              <a:rPr lang="en-US" sz="1600" b="1">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a:ea typeface="ＭＳ Ｐゴシック" pitchFamily="-111" charset="-128"/>
                <a:cs typeface="ＭＳ Ｐゴシック" pitchFamily="-111" charset="-128"/>
              </a:rPr>
              <a:t>	L2 / L1  = { X</a:t>
            </a:r>
            <a:r>
              <a:rPr lang="en-US" sz="1600" b="1" baseline="-25000">
                <a:ea typeface="ＭＳ Ｐゴシック" pitchFamily="-111" charset="-128"/>
                <a:cs typeface="ＭＳ Ｐゴシック" pitchFamily="-111" charset="-128"/>
              </a:rPr>
              <a:t>0</a:t>
            </a:r>
            <a:r>
              <a:rPr lang="en-US" sz="1600" b="1">
                <a:ea typeface="ＭＳ Ｐゴシック" pitchFamily="-111" charset="-128"/>
                <a:cs typeface="ＭＳ Ｐゴシック" pitchFamily="-111" charset="-128"/>
              </a:rPr>
              <a:t> | the system halts}. </a:t>
            </a:r>
          </a:p>
          <a:p>
            <a:pPr eaLnBrk="1" hangingPunct="1">
              <a:lnSpc>
                <a:spcPct val="80000"/>
              </a:lnSpc>
              <a:buFontTx/>
              <a:buNone/>
            </a:pPr>
            <a:r>
              <a:rPr lang="en-US" sz="1600" b="1">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a:p>
        </p:txBody>
      </p:sp>
      <p:sp>
        <p:nvSpPr>
          <p:cNvPr id="556036" name="Date Placeholder 3"/>
          <p:cNvSpPr>
            <a:spLocks noGrp="1"/>
          </p:cNvSpPr>
          <p:nvPr>
            <p:ph type="dt" sz="quarter" idx="10"/>
          </p:nvPr>
        </p:nvSpPr>
        <p:spPr>
          <a:noFill/>
        </p:spPr>
        <p:txBody>
          <a:bodyPr/>
          <a:lstStyle/>
          <a:p>
            <a:fld id="{5BD1A099-3234-B942-99F0-8476A93195B4}"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447284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388</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pitchFamily="-111" charset="-128"/>
                <a:cs typeface="ＭＳ Ｐゴシック" pitchFamily="-111" charset="-128"/>
              </a:rPr>
              <a:t>	Now, consider the quotient of L2 / L1 .  The only ways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C65EF336-6EFD-8B4A-A865-7C0355DE612D}"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782194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389</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Traces and Type 0 (PSG)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E272AE1B-030D-0A4D-9438-51B769678AC1}"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488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Terminology</a:t>
            </a:r>
          </a:p>
        </p:txBody>
      </p:sp>
      <p:sp>
        <p:nvSpPr>
          <p:cNvPr id="8" name="Content Placeholder 7"/>
          <p:cNvSpPr>
            <a:spLocks noGrp="1"/>
          </p:cNvSpPr>
          <p:nvPr>
            <p:ph idx="1"/>
          </p:nvPr>
        </p:nvSpPr>
        <p:spPr/>
        <p:txBody>
          <a:bodyPr/>
          <a:lstStyle/>
          <a:p>
            <a:r>
              <a:rPr lang="en-US" sz="2400" b="1"/>
              <a:t>Definitions</a:t>
            </a:r>
            <a:r>
              <a:rPr lang="en-US" sz="2400"/>
              <a:t> describe the mathematical objects and ideas we want to work with</a:t>
            </a:r>
          </a:p>
          <a:p>
            <a:r>
              <a:rPr lang="en-US" sz="2400" b="1"/>
              <a:t>Statements </a:t>
            </a:r>
            <a:r>
              <a:rPr lang="en-US" sz="2400"/>
              <a:t>or </a:t>
            </a:r>
            <a:r>
              <a:rPr lang="en-US" sz="2400" b="1"/>
              <a:t>assertions </a:t>
            </a:r>
            <a:r>
              <a:rPr lang="en-US" sz="2400"/>
              <a:t>are things we say about mathematics; they can be true or false</a:t>
            </a:r>
          </a:p>
          <a:p>
            <a:r>
              <a:rPr lang="en-US" sz="2400" b="1"/>
              <a:t>Proofs</a:t>
            </a:r>
            <a:r>
              <a:rPr lang="en-US" sz="2400"/>
              <a:t> are unassailable logical demonstrations that statements are true</a:t>
            </a:r>
          </a:p>
          <a:p>
            <a:r>
              <a:rPr lang="en-US" sz="2400" b="1"/>
              <a:t>Theorems</a:t>
            </a:r>
            <a:r>
              <a:rPr lang="en-US" sz="2400"/>
              <a:t> are statements that have been proven true</a:t>
            </a:r>
          </a:p>
          <a:p>
            <a:r>
              <a:rPr lang="en-US" sz="2400" b="1"/>
              <a:t>Lemmas</a:t>
            </a:r>
            <a:r>
              <a:rPr lang="en-US" sz="2400"/>
              <a:t> are theorems that are not interesting on their own but are useful for proving other theorems</a:t>
            </a:r>
          </a:p>
          <a:p>
            <a:r>
              <a:rPr lang="en-US" sz="2400" b="1"/>
              <a:t>Corollaries</a:t>
            </a:r>
            <a:r>
              <a:rPr lang="en-US" sz="2400"/>
              <a:t> are follow-on theorems that are easy to prove once you prove their parent theorems</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14337048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390</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CSG and </a:t>
            </a:r>
            <a:r>
              <a:rPr lang="en-US" err="1">
                <a:solidFill>
                  <a:srgbClr val="009900"/>
                </a:solidFill>
                <a:ea typeface="ＭＳ Ｐゴシック" pitchFamily="-111" charset="-128"/>
                <a:cs typeface="ＭＳ Ｐゴシック" pitchFamily="-111" charset="-128"/>
              </a:rPr>
              <a:t>Undecidability</a:t>
            </a:r>
            <a:endParaRPr lang="en-US">
              <a:solidFill>
                <a:srgbClr val="009900"/>
              </a:solidFill>
              <a:ea typeface="ＭＳ Ｐゴシック" pitchFamily="-111" charset="-128"/>
              <a:cs typeface="ＭＳ Ｐゴシック" pitchFamily="-111" charset="-128"/>
            </a:endParaRP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FCDABD4C-F44A-234F-BFBA-E69DBFFEA614}"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571630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391</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a:t>
            </a:r>
            <a:r>
              <a:rPr lang="en-US" sz="2400" err="1">
                <a:ea typeface="ＭＳ Ｐゴシック" pitchFamily="-111" charset="-128"/>
                <a:cs typeface="ＭＳ Ｐゴシック" pitchFamily="-111" charset="-128"/>
              </a:rPr>
              <a:t>Init</a:t>
            </a:r>
            <a:r>
              <a:rPr lang="en-US" sz="2400">
                <a:ea typeface="ＭＳ Ｐゴシック" pitchFamily="-111" charset="-128"/>
                <a:cs typeface="ＭＳ Ｐゴシック" pitchFamily="-111" charset="-128"/>
              </a:rPr>
              <a: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09595D92-FB31-2C46-BCC3-379E516CBE01}"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82460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392</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393</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solidFill>
                  <a:srgbClr val="0000FF"/>
                </a:solidFill>
                <a:ea typeface="ＭＳ Ｐゴシック" pitchFamily="-111" charset="-128"/>
                <a:cs typeface="ＭＳ Ｐゴシック" pitchFamily="-111" charset="-128"/>
              </a:rPr>
              <a:t>More </a:t>
            </a:r>
            <a:r>
              <a:rPr lang="en-US" err="1">
                <a:solidFill>
                  <a:srgbClr val="0000FF"/>
                </a:solidFill>
                <a:ea typeface="ＭＳ Ｐゴシック" pitchFamily="-111" charset="-128"/>
                <a:cs typeface="ＭＳ Ｐゴシック" pitchFamily="-111" charset="-128"/>
              </a:rPr>
              <a:t>Undecidability</a:t>
            </a:r>
            <a:endParaRPr lang="en-US">
              <a:solidFill>
                <a:srgbClr val="0000FF"/>
              </a:solidFill>
              <a:ea typeface="ＭＳ Ｐゴシック" pitchFamily="-111" charset="-128"/>
              <a:cs typeface="ＭＳ Ｐゴシック" pitchFamily="-111" charset="-128"/>
            </a:endParaRPr>
          </a:p>
        </p:txBody>
      </p:sp>
      <p:sp>
        <p:nvSpPr>
          <p:cNvPr id="5744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394</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PSL(Membership)</a:t>
            </a:r>
          </a:p>
        </p:txBody>
      </p:sp>
      <p:sp>
        <p:nvSpPr>
          <p:cNvPr id="57651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Recast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 making all symbols non-terminal, adding S and T to non-terminals and terminal set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a:t>
            </a:r>
          </a:p>
          <a:p>
            <a:pPr lvl="1" eaLnBrk="1" hangingPunct="1">
              <a:lnSpc>
                <a:spcPct val="90000"/>
              </a:lnSpc>
              <a:buFontTx/>
              <a:buNone/>
            </a:pPr>
            <a:r>
              <a:rPr lang="en-US"/>
              <a:t>G:	S </a:t>
            </a:r>
            <a:r>
              <a:rPr lang="en-US">
                <a:sym typeface="Symbol" pitchFamily="-111" charset="2"/>
              </a:rPr>
              <a:t> </a:t>
            </a:r>
            <a:r>
              <a:rPr lang="en-US"/>
              <a:t>h1</a:t>
            </a:r>
            <a:r>
              <a:rPr lang="en-US" baseline="30000"/>
              <a:t>x</a:t>
            </a:r>
            <a:r>
              <a:rPr lang="en-US"/>
              <a:t>q</a:t>
            </a:r>
            <a:r>
              <a:rPr lang="en-US" baseline="-25000"/>
              <a:t>1</a:t>
            </a:r>
            <a:r>
              <a:rPr lang="en-US"/>
              <a:t>0h</a:t>
            </a:r>
          </a:p>
          <a:p>
            <a:pPr lvl="1" eaLnBrk="1" hangingPunct="1">
              <a:lnSpc>
                <a:spcPct val="90000"/>
              </a:lnSpc>
              <a:buFontTx/>
              <a:buNone/>
            </a:pPr>
            <a:r>
              <a:rPr lang="en-US"/>
              <a:t>		</a:t>
            </a:r>
            <a:r>
              <a:rPr lang="en-US">
                <a:sym typeface="Symbol" pitchFamily="-111" charset="2"/>
              </a:rPr>
              <a:t>h</a:t>
            </a:r>
            <a:r>
              <a:rPr lang="en-US"/>
              <a:t>q</a:t>
            </a:r>
            <a:r>
              <a:rPr lang="en-US" baseline="-25000"/>
              <a:t>0</a:t>
            </a:r>
            <a:r>
              <a:rPr lang="en-US"/>
              <a:t>h </a:t>
            </a:r>
            <a:r>
              <a:rPr lang="en-US">
                <a:sym typeface="Symbol" pitchFamily="-111" charset="2"/>
              </a:rPr>
              <a:t> T</a:t>
            </a:r>
          </a:p>
          <a:p>
            <a:pPr lvl="1" eaLnBrk="1" hangingPunct="1">
              <a:lnSpc>
                <a:spcPct val="90000"/>
              </a:lnSpc>
              <a:buFontTx/>
              <a:buNone/>
            </a:pPr>
            <a:r>
              <a:rPr lang="en-US">
                <a:sym typeface="Symbol" pitchFamily="-111" charset="2"/>
              </a:rPr>
              <a:t>		T  </a:t>
            </a:r>
            <a:r>
              <a:rPr lang="en-US" err="1">
                <a:sym typeface="Symbol" pitchFamily="-111" charset="2"/>
              </a:rPr>
              <a:t>aT</a:t>
            </a:r>
            <a:endParaRPr lang="en-US">
              <a:sym typeface="Symbol" pitchFamily="-111" charset="2"/>
            </a:endParaRPr>
          </a:p>
          <a:p>
            <a:pPr lvl="1" eaLnBrk="1" hangingPunct="1">
              <a:lnSpc>
                <a:spcPct val="90000"/>
              </a:lnSpc>
              <a:buFontTx/>
              <a:buNone/>
            </a:pPr>
            <a:r>
              <a:rPr lang="en-US">
                <a:sym typeface="Symbol" pitchFamily="-111" charset="2"/>
              </a:rPr>
              <a:t>		T   </a:t>
            </a:r>
          </a:p>
          <a:p>
            <a:pPr eaLnBrk="1" hangingPunct="1">
              <a:lnSpc>
                <a:spcPct val="90000"/>
              </a:lnSpc>
            </a:pPr>
            <a:r>
              <a:rPr lang="en-US" err="1">
                <a:ea typeface="ＭＳ Ｐゴシック" pitchFamily="-111" charset="-128"/>
                <a:cs typeface="ＭＳ Ｐゴシック" pitchFamily="-111" charset="-128"/>
              </a:rPr>
              <a:t>x</a:t>
            </a:r>
            <a:r>
              <a:rPr lang="en-US" err="1">
                <a:ea typeface="ＭＳ Ｐゴシック" pitchFamily="-111" charset="-128"/>
                <a:cs typeface="ＭＳ Ｐゴシック" pitchFamily="-111" charset="-128"/>
                <a:sym typeface="Symbol" pitchFamily="-111" charset="2"/>
              </a:rPr>
              <a:t></a:t>
            </a:r>
            <a:r>
              <a:rPr lang="en-US" err="1">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 </a:t>
            </a:r>
            <a:r>
              <a:rPr lang="en-US" err="1">
                <a:ea typeface="ＭＳ Ｐゴシック" pitchFamily="-111" charset="-128"/>
                <a:cs typeface="ＭＳ Ｐゴシック" pitchFamily="-111" charset="-128"/>
                <a:sym typeface="Symbol" pitchFamily="-111" charset="2"/>
              </a:rPr>
              <a:t>iff</a:t>
            </a:r>
            <a:r>
              <a:rPr lang="en-US">
                <a:latin typeface="Monotype Corsiva" pitchFamily="-111" charset="0"/>
                <a:ea typeface="ＭＳ Ｐゴシック" pitchFamily="-111" charset="-128"/>
                <a:cs typeface="ＭＳ Ｐゴシック" pitchFamily="-111" charset="-128"/>
              </a:rPr>
              <a:t> L</a:t>
            </a:r>
            <a:r>
              <a:rPr lang="en-US">
                <a:ea typeface="ＭＳ Ｐゴシック" pitchFamily="-111" charset="-128"/>
                <a:cs typeface="ＭＳ Ｐゴシック" pitchFamily="-111" charset="-128"/>
              </a:rPr>
              <a:t>(G) </a:t>
            </a:r>
            <a:r>
              <a:rPr lang="en-US">
                <a:ea typeface="Arial" pitchFamily="-111" charset="0"/>
                <a:cs typeface="Arial" pitchFamily="-111" charset="0"/>
              </a:rPr>
              <a:t>≠</a:t>
            </a:r>
            <a:r>
              <a:rPr lang="en-US">
                <a:ea typeface="ＭＳ Ｐゴシック" pitchFamily="-111" charset="-128"/>
                <a:cs typeface="ＭＳ Ｐゴシック" pitchFamily="-111" charset="-128"/>
              </a:rPr>
              <a:t> </a:t>
            </a:r>
            <a:r>
              <a:rPr lang="en-US">
                <a:ea typeface="Arial" pitchFamily="-111" charset="0"/>
                <a:cs typeface="Arial" pitchFamily="-111" charset="0"/>
              </a:rPr>
              <a:t>Ø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 </a:t>
            </a:r>
            <a:br>
              <a:rPr lang="en-US">
                <a:ea typeface="Arial" pitchFamily="-111" charset="0"/>
                <a:cs typeface="Arial" pitchFamily="-111" charset="0"/>
              </a:rPr>
            </a:br>
            <a:r>
              <a:rPr lang="en-US" err="1">
                <a:ea typeface="Arial" pitchFamily="-111" charset="0"/>
                <a:cs typeface="Arial" pitchFamily="-111" charset="0"/>
              </a:rPr>
              <a:t>iff</a:t>
            </a:r>
            <a:r>
              <a:rPr lang="en-US">
                <a:ea typeface="Arial" pitchFamily="-111" charset="0"/>
                <a:cs typeface="Arial" pitchFamily="-111" charset="0"/>
              </a:rPr>
              <a:t> </a:t>
            </a:r>
            <a:r>
              <a:rPr lang="en-US">
                <a:ea typeface="Arial" pitchFamily="-111" charset="0"/>
                <a:cs typeface="Arial" pitchFamily="-111" charset="0"/>
                <a:sym typeface="Symbol"/>
              </a:rPr>
              <a:t></a:t>
            </a:r>
            <a:r>
              <a:rPr lang="en-US">
                <a:ea typeface="Arial" pitchFamily="-111" charset="0"/>
                <a:cs typeface="Arial" pitchFamily="-111" charset="0"/>
              </a:rPr>
              <a:t>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 </a:t>
            </a:r>
            <a:r>
              <a:rPr lang="en-US">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BC9DAECA-CA1C-D94C-9892-F52A828CE3D2}"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22451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395</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err="1">
                <a:ea typeface="ＭＳ Ｐゴシック" pitchFamily="-111" charset="-128"/>
                <a:cs typeface="ＭＳ Ｐゴシック" pitchFamily="-111" charset="-128"/>
              </a:rPr>
              <a:t>Unsolvables</a:t>
            </a:r>
            <a:endParaRPr lang="en-US">
              <a:ea typeface="ＭＳ Ｐゴシック" pitchFamily="-111" charset="-128"/>
              <a:cs typeface="ＭＳ Ｐゴシック" pitchFamily="-111" charset="-128"/>
            </a:endParaRPr>
          </a:p>
          <a:p>
            <a:pPr lvl="1" eaLnBrk="1" hangingPunct="1">
              <a:lnSpc>
                <a:spcPct val="90000"/>
              </a:lnSpc>
            </a:pPr>
            <a:r>
              <a:rPr lang="en-US">
                <a:latin typeface="Monotype Corsiva" pitchFamily="-111" charset="0"/>
              </a:rPr>
              <a:t>L</a:t>
            </a:r>
            <a:r>
              <a:rPr lang="en-US"/>
              <a:t>(G) = </a:t>
            </a:r>
            <a:r>
              <a:rPr lang="en-US" err="1">
                <a:ea typeface="Arial" pitchFamily="-111" charset="0"/>
                <a:cs typeface="Arial" pitchFamily="-111" charset="0"/>
              </a:rPr>
              <a:t>Ø</a:t>
            </a:r>
            <a:endParaRPr lang="en-US">
              <a:ea typeface="Arial" pitchFamily="-111" charset="0"/>
              <a:cs typeface="Arial" pitchFamily="-111" charset="0"/>
            </a:endParaRP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t>
            </a:r>
            <a:r>
              <a:rPr lang="en-US" err="1">
                <a:ea typeface="Arial" pitchFamily="-111" charset="0"/>
                <a:cs typeface="Arial" pitchFamily="-111" charset="0"/>
                <a:sym typeface="Symbol" pitchFamily="-111" charset="2"/>
              </a:rPr>
              <a:t>aS</a:t>
            </a:r>
            <a:r>
              <a:rPr lang="en-US">
                <a:ea typeface="Arial" pitchFamily="-111" charset="0"/>
                <a:cs typeface="Arial" pitchFamily="-111" charset="0"/>
                <a:sym typeface="Symbol" pitchFamily="-111" charset="2"/>
              </a:rPr>
              <a:t> |    a</a:t>
            </a:r>
          </a:p>
        </p:txBody>
      </p:sp>
      <p:sp>
        <p:nvSpPr>
          <p:cNvPr id="578565" name="Date Placeholder 3"/>
          <p:cNvSpPr>
            <a:spLocks noGrp="1"/>
          </p:cNvSpPr>
          <p:nvPr>
            <p:ph type="dt" sz="quarter" idx="10"/>
          </p:nvPr>
        </p:nvSpPr>
        <p:spPr>
          <a:noFill/>
        </p:spPr>
        <p:txBody>
          <a:bodyPr/>
          <a:lstStyle/>
          <a:p>
            <a:fld id="{F057052C-914D-B440-9961-392D26BCC98A}"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4554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5D352D-C263-0345-88E2-E37219A0BE75}" type="datetime1">
              <a:rPr lang="en-US" smtClean="0"/>
              <a:t>4/17/17</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396</a:t>
            </a:fld>
            <a:endParaRPr lang="en-US"/>
          </a:p>
        </p:txBody>
      </p:sp>
      <p:sp>
        <p:nvSpPr>
          <p:cNvPr id="25088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L = </a:t>
            </a:r>
            <a:r>
              <a:rPr lang="en-US">
                <a:solidFill>
                  <a:srgbClr val="009900"/>
                </a:solidFill>
                <a:latin typeface="Arial" charset="0"/>
                <a:ea typeface="MS PGothic" charset="0"/>
                <a:sym typeface="Symbol" charset="0"/>
              </a:rPr>
              <a:t>*?</a:t>
            </a:r>
            <a:r>
              <a:rPr lang="en-US">
                <a:solidFill>
                  <a:srgbClr val="009900"/>
                </a:solidFill>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sz="2800">
                <a:latin typeface="Arial" charset="0"/>
                <a:ea typeface="MS PGothic" charset="0"/>
              </a:rPr>
              <a:t>If L is regular, then L = </a:t>
            </a:r>
            <a:r>
              <a:rPr lang="en-US" sz="2800">
                <a:latin typeface="Arial" charset="0"/>
                <a:ea typeface="MS PGothic" charset="0"/>
                <a:sym typeface="Symbol" charset="0"/>
              </a:rPr>
              <a:t>*?</a:t>
            </a:r>
            <a:r>
              <a:rPr lang="en-US" sz="2800">
                <a:latin typeface="Arial" charset="0"/>
                <a:ea typeface="MS PGothic" charset="0"/>
              </a:rPr>
              <a:t>  is decidable</a:t>
            </a:r>
          </a:p>
          <a:p>
            <a:pPr lvl="1" eaLnBrk="1" hangingPunct="1"/>
            <a:r>
              <a:rPr lang="en-US" sz="2400">
                <a:latin typeface="Arial" charset="0"/>
                <a:ea typeface="MS PGothic" charset="0"/>
              </a:rPr>
              <a:t>Easy – Reduce to minimal deterministic FSA, </a:t>
            </a:r>
            <a:r>
              <a:rPr lang="en-US" sz="2400" b="1">
                <a:latin typeface="Script MT Bold" charset="0"/>
                <a:ea typeface="MS PGothic" charset="0"/>
              </a:rPr>
              <a:t>A</a:t>
            </a:r>
            <a:r>
              <a:rPr lang="en-US" sz="2400" baseline="-25000">
                <a:latin typeface="Arial" charset="0"/>
                <a:ea typeface="MS PGothic" charset="0"/>
              </a:rPr>
              <a:t>L</a:t>
            </a:r>
            <a:r>
              <a:rPr lang="en-US" sz="2400">
                <a:latin typeface="Arial" charset="0"/>
                <a:ea typeface="MS PGothic" charset="0"/>
              </a:rPr>
              <a:t> accepting L. L = </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b="1">
                <a:latin typeface="Script MT Bold" charset="0"/>
                <a:ea typeface="MS PGothic" charset="0"/>
              </a:rPr>
              <a:t>A</a:t>
            </a:r>
            <a:r>
              <a:rPr lang="en-US" sz="2400" baseline="-25000">
                <a:latin typeface="Arial" charset="0"/>
                <a:ea typeface="MS PGothic" charset="0"/>
              </a:rPr>
              <a:t>L</a:t>
            </a:r>
            <a:r>
              <a:rPr lang="en-US" sz="2400">
                <a:latin typeface="Arial" charset="0"/>
                <a:ea typeface="MS PGothic" charset="0"/>
              </a:rPr>
              <a:t> is a one-state machine, whose only state is accepting</a:t>
            </a:r>
          </a:p>
          <a:p>
            <a:pPr eaLnBrk="1" hangingPunct="1"/>
            <a:r>
              <a:rPr lang="en-US" sz="2800">
                <a:latin typeface="Arial" charset="0"/>
                <a:ea typeface="MS PGothic" charset="0"/>
              </a:rPr>
              <a:t>If L is context free, then L = </a:t>
            </a:r>
            <a:r>
              <a:rPr lang="en-US" sz="2800">
                <a:latin typeface="Arial" charset="0"/>
                <a:ea typeface="MS PGothic" charset="0"/>
                <a:sym typeface="Symbol" charset="0"/>
              </a:rPr>
              <a:t>*?</a:t>
            </a:r>
            <a:r>
              <a:rPr lang="en-US" sz="2800">
                <a:latin typeface="Arial" charset="0"/>
                <a:ea typeface="MS PGothic" charset="0"/>
              </a:rPr>
              <a:t>  is undecidable</a:t>
            </a:r>
          </a:p>
          <a:p>
            <a:pPr lvl="1" eaLnBrk="1" hangingPunct="1"/>
            <a:r>
              <a:rPr lang="en-US" sz="2400">
                <a:latin typeface="Arial" charset="0"/>
                <a:ea typeface="MS PGothic" charset="0"/>
              </a:rPr>
              <a:t>The key here is that the complement of a Turing Machine</a:t>
            </a:r>
            <a:r>
              <a:rPr lang="ja-JP" altLang="en-US" sz="2400">
                <a:latin typeface="Arial" charset="0"/>
                <a:ea typeface="MS PGothic" charset="0"/>
              </a:rPr>
              <a:t>’</a:t>
            </a:r>
            <a:r>
              <a:rPr lang="en-US" altLang="ja-JP" sz="2400">
                <a:latin typeface="Arial" charset="0"/>
                <a:ea typeface="MS PGothic" charset="0"/>
              </a:rPr>
              <a:t>s valid terminating traces is a CFL – requires just one error which is context free; requiring all pairs to be correct is a CSL</a:t>
            </a:r>
            <a:endParaRPr lang="en-US" sz="2400">
              <a:latin typeface="Arial" charset="0"/>
              <a:ea typeface="MS PGothic" charset="0"/>
            </a:endParaRPr>
          </a:p>
        </p:txBody>
      </p:sp>
    </p:spTree>
  </p:cSld>
  <p:clrMapOvr>
    <a:masterClrMapping/>
  </p:clrMapOv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0A153D09-FE28-A144-80FF-7991BC642DDA}"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302287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Question: Does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get us anything new?</a:t>
            </a:r>
          </a:p>
          <a:p>
            <a:pPr lvl="1" eaLnBrk="1" hangingPunct="1">
              <a:lnSpc>
                <a:spcPct val="90000"/>
              </a:lnSpc>
            </a:pPr>
            <a:r>
              <a:rPr lang="en-US" b="1"/>
              <a:t>i.e., Is L </a:t>
            </a:r>
            <a:r>
              <a:rPr lang="en-US" b="1">
                <a:sym typeface="Symbol" pitchFamily="-111" charset="2"/>
              </a:rPr>
              <a:t></a:t>
            </a:r>
            <a:r>
              <a:rPr lang="en-US" b="1"/>
              <a:t> L = L?</a:t>
            </a:r>
          </a:p>
          <a:p>
            <a:pPr eaLnBrk="1" hangingPunct="1">
              <a:lnSpc>
                <a:spcPct val="90000"/>
              </a:lnSpc>
            </a:pPr>
            <a:r>
              <a:rPr lang="en-US" sz="2800" b="1">
                <a:ea typeface="ＭＳ Ｐゴシック" pitchFamily="-111" charset="-128"/>
                <a:cs typeface="ＭＳ Ｐゴシック" pitchFamily="-111" charset="-128"/>
              </a:rPr>
              <a:t>Membership in a CSL is decidable.</a:t>
            </a:r>
          </a:p>
          <a:p>
            <a:pPr eaLnBrk="1" hangingPunct="1">
              <a:lnSpc>
                <a:spcPct val="90000"/>
              </a:lnSpc>
            </a:pPr>
            <a:r>
              <a:rPr lang="en-US" sz="2800" b="1">
                <a:ea typeface="ＭＳ Ｐゴシック" pitchFamily="-111" charset="-128"/>
                <a:cs typeface="ＭＳ Ｐゴシック" pitchFamily="-111" charset="-128"/>
              </a:rPr>
              <a:t>Claim is that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iff</a:t>
            </a:r>
            <a:r>
              <a:rPr lang="en-US" sz="2800" b="1">
                <a:ea typeface="ＭＳ Ｐゴシック" pitchFamily="-111" charset="-128"/>
                <a:cs typeface="ＭＳ Ｐゴシック" pitchFamily="-111" charset="-128"/>
              </a:rPr>
              <a:t>  </a:t>
            </a:r>
            <a:endParaRPr lang="en-US" sz="2800" b="1">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a:sym typeface="Symbol" pitchFamily="-111" charset="2"/>
              </a:rPr>
              <a:t>(1)   {}  L ; and</a:t>
            </a:r>
          </a:p>
          <a:p>
            <a:pPr lvl="1" eaLnBrk="1" hangingPunct="1">
              <a:lnSpc>
                <a:spcPct val="90000"/>
              </a:lnSpc>
              <a:buFontTx/>
              <a:buNone/>
            </a:pPr>
            <a:r>
              <a:rPr lang="en-US" b="1">
                <a:sym typeface="Symbol" pitchFamily="-111" charset="2"/>
              </a:rPr>
              <a:t>(2) L  L = L </a:t>
            </a:r>
          </a:p>
          <a:p>
            <a:pPr eaLnBrk="1" hangingPunct="1">
              <a:lnSpc>
                <a:spcPct val="90000"/>
              </a:lnSpc>
            </a:pPr>
            <a:r>
              <a:rPr lang="en-US" sz="2800" b="1">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a:ea typeface="ＭＳ Ｐゴシック" pitchFamily="-111" charset="-128"/>
                <a:cs typeface="ＭＳ Ｐゴシック" pitchFamily="-111" charset="-128"/>
                <a:sym typeface="Symbol" pitchFamily="-111" charset="2"/>
              </a:rPr>
              <a:t>Conversely, we have *  L*=  </a:t>
            </a:r>
            <a:r>
              <a:rPr lang="en-US" sz="2800" b="1" baseline="-25000">
                <a:ea typeface="ＭＳ Ｐゴシック" pitchFamily="-111" charset="-128"/>
                <a:cs typeface="ＭＳ Ｐゴシック" pitchFamily="-111" charset="-128"/>
                <a:sym typeface="Symbol" pitchFamily="-111" charset="2"/>
              </a:rPr>
              <a:t>n0</a:t>
            </a:r>
            <a:r>
              <a:rPr lang="en-US" sz="2800" b="1">
                <a:ea typeface="ＭＳ Ｐゴシック" pitchFamily="-111" charset="-128"/>
                <a:cs typeface="ＭＳ Ｐゴシック" pitchFamily="-111" charset="-128"/>
                <a:sym typeface="Symbol" pitchFamily="-111" charset="2"/>
              </a:rPr>
              <a:t> L</a:t>
            </a:r>
            <a:r>
              <a:rPr lang="en-US" sz="2800" b="1" baseline="30000">
                <a:ea typeface="ＭＳ Ｐゴシック" pitchFamily="-111" charset="-128"/>
                <a:cs typeface="ＭＳ Ｐゴシック" pitchFamily="-111" charset="-128"/>
                <a:sym typeface="Symbol" pitchFamily="-111" charset="2"/>
              </a:rPr>
              <a:t>n</a:t>
            </a:r>
            <a:r>
              <a:rPr lang="en-US" sz="2800" b="1">
                <a:ea typeface="ＭＳ Ｐゴシック" pitchFamily="-111" charset="-128"/>
                <a:cs typeface="ＭＳ Ｐゴシック" pitchFamily="-111" charset="-128"/>
                <a:sym typeface="Symbol" pitchFamily="-111" charset="2"/>
              </a:rPr>
              <a:t>  L</a:t>
            </a:r>
          </a:p>
          <a:p>
            <a:pPr lvl="1" eaLnBrk="1" hangingPunct="1">
              <a:lnSpc>
                <a:spcPct val="90000"/>
              </a:lnSpc>
            </a:pPr>
            <a:r>
              <a:rPr lang="en-US" b="1">
                <a:sym typeface="Symbol" pitchFamily="-111" charset="2"/>
              </a:rPr>
              <a:t>first inclusion follows from (1); second from (2)</a:t>
            </a:r>
            <a:endParaRPr lang="en-US" b="1"/>
          </a:p>
        </p:txBody>
      </p:sp>
      <p:sp>
        <p:nvSpPr>
          <p:cNvPr id="595972" name="Date Placeholder 1"/>
          <p:cNvSpPr>
            <a:spLocks noGrp="1"/>
          </p:cNvSpPr>
          <p:nvPr>
            <p:ph type="dt" sz="quarter" idx="10"/>
          </p:nvPr>
        </p:nvSpPr>
        <p:spPr>
          <a:noFill/>
        </p:spPr>
        <p:txBody>
          <a:bodyPr/>
          <a:lstStyle/>
          <a:p>
            <a:fld id="{764AC5F9-BC0D-C148-BCE5-F9D52A586FF8}"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85521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EDC929-2E88-0449-9EE4-D22F0D92A8FE}" type="datetime1">
              <a:rPr lang="en-US" smtClean="0"/>
              <a:t>4/17/17</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200" b="1" dirty="0">
                <a:latin typeface="Arial" charset="0"/>
                <a:ea typeface="MS PGothic" charset="0"/>
              </a:rPr>
              <a:t>Prerequisites</a:t>
            </a:r>
            <a:r>
              <a:rPr lang="en-US" sz="2200" dirty="0">
                <a:latin typeface="Arial" charset="0"/>
                <a:ea typeface="MS PGothic" charset="0"/>
              </a:rPr>
              <a:t>: COT3100 (discrete structure I); COP3503 (undergraduate algorithm design and analysis).</a:t>
            </a:r>
          </a:p>
          <a:p>
            <a:pPr eaLnBrk="1" hangingPunct="1">
              <a:lnSpc>
                <a:spcPct val="80000"/>
              </a:lnSpc>
            </a:pPr>
            <a:r>
              <a:rPr lang="en-US" sz="2200" b="1" dirty="0">
                <a:latin typeface="Arial" charset="0"/>
                <a:ea typeface="MS PGothic" charset="0"/>
              </a:rPr>
              <a:t>Assignments</a:t>
            </a:r>
            <a:r>
              <a:rPr lang="en-US" sz="2200" dirty="0">
                <a:latin typeface="Arial" charset="0"/>
                <a:ea typeface="MS PGothic" charset="0"/>
              </a:rPr>
              <a:t>: Assignments will </a:t>
            </a:r>
            <a:r>
              <a:rPr lang="en-US" sz="2200" dirty="0" smtClean="0">
                <a:latin typeface="Arial" charset="0"/>
                <a:ea typeface="MS PGothic" charset="0"/>
              </a:rPr>
              <a:t>be graded but there will also be ungraded practice </a:t>
            </a:r>
            <a:r>
              <a:rPr lang="en-US" sz="2200" dirty="0">
                <a:latin typeface="Arial" charset="0"/>
                <a:ea typeface="MS PGothic" charset="0"/>
              </a:rPr>
              <a:t>problems.</a:t>
            </a:r>
          </a:p>
          <a:p>
            <a:pPr eaLnBrk="1" hangingPunct="1">
              <a:lnSpc>
                <a:spcPct val="80000"/>
              </a:lnSpc>
            </a:pPr>
            <a:r>
              <a:rPr lang="en-US" sz="2200" b="1" dirty="0">
                <a:latin typeface="Arial" charset="0"/>
                <a:ea typeface="MS PGothic" charset="0"/>
              </a:rPr>
              <a:t>Quizzes: </a:t>
            </a:r>
            <a:r>
              <a:rPr lang="en-US" sz="2200" dirty="0">
                <a:latin typeface="Arial" charset="0"/>
                <a:ea typeface="MS PGothic" charset="0"/>
              </a:rPr>
              <a:t>There </a:t>
            </a:r>
            <a:r>
              <a:rPr lang="en-US" sz="2200" dirty="0" smtClean="0">
                <a:latin typeface="Arial" charset="0"/>
                <a:ea typeface="MS PGothic" charset="0"/>
              </a:rPr>
              <a:t>may be </a:t>
            </a:r>
            <a:r>
              <a:rPr lang="en-US" sz="2200" dirty="0">
                <a:latin typeface="Arial" charset="0"/>
                <a:ea typeface="MS PGothic" charset="0"/>
              </a:rPr>
              <a:t>occasional quizzes. These will include the same types of questions asked on assignments</a:t>
            </a:r>
            <a:r>
              <a:rPr lang="en-US" sz="2200" dirty="0"/>
              <a:t>.</a:t>
            </a:r>
            <a:endParaRPr lang="en-US" sz="2200" dirty="0">
              <a:latin typeface="Arial" charset="0"/>
              <a:ea typeface="MS PGothic" charset="0"/>
            </a:endParaRPr>
          </a:p>
          <a:p>
            <a:pPr eaLnBrk="1" hangingPunct="1">
              <a:lnSpc>
                <a:spcPct val="80000"/>
              </a:lnSpc>
            </a:pPr>
            <a:r>
              <a:rPr lang="en-US" sz="2200" b="1" dirty="0">
                <a:latin typeface="Arial" charset="0"/>
                <a:ea typeface="MS PGothic" charset="0"/>
              </a:rPr>
              <a:t>Exams</a:t>
            </a:r>
            <a:r>
              <a:rPr lang="en-US" sz="2200" dirty="0">
                <a:latin typeface="Arial" charset="0"/>
                <a:ea typeface="MS PGothic" charset="0"/>
              </a:rPr>
              <a:t>: Two (2) midterms and a final. </a:t>
            </a:r>
          </a:p>
          <a:p>
            <a:pPr eaLnBrk="1" hangingPunct="1">
              <a:lnSpc>
                <a:spcPct val="80000"/>
              </a:lnSpc>
            </a:pPr>
            <a:r>
              <a:rPr lang="en-US" sz="2200" b="1" dirty="0">
                <a:latin typeface="Arial" charset="0"/>
                <a:ea typeface="MS PGothic" charset="0"/>
              </a:rPr>
              <a:t>Material</a:t>
            </a:r>
            <a:r>
              <a:rPr lang="en-US" sz="2200" dirty="0">
                <a:latin typeface="Arial" charset="0"/>
                <a:ea typeface="MS PGothic" charset="0"/>
              </a:rPr>
              <a:t>: I will draw heavily from the text by </a:t>
            </a:r>
            <a:r>
              <a:rPr lang="en-US" sz="2200" dirty="0" err="1">
                <a:latin typeface="Arial" charset="0"/>
                <a:ea typeface="MS PGothic" charset="0"/>
              </a:rPr>
              <a:t>Sipser</a:t>
            </a:r>
            <a:r>
              <a:rPr lang="en-US" sz="2200" dirty="0">
                <a:latin typeface="Arial" charset="0"/>
                <a:ea typeface="MS PGothic" charset="0"/>
              </a:rPr>
              <a:t> (Chapters 1-5 and 7). Some material will also come from Hopcroft. Class notes and in-class discussions are, however, comprehensive and cover models, closure properties and undecidable problems that may not be addressed in either of these texts.</a:t>
            </a: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Proofs</a:t>
            </a:r>
          </a:p>
        </p:txBody>
      </p:sp>
      <p:sp>
        <p:nvSpPr>
          <p:cNvPr id="3" name="Content Placeholder 2"/>
          <p:cNvSpPr>
            <a:spLocks noGrp="1"/>
          </p:cNvSpPr>
          <p:nvPr>
            <p:ph sz="half" idx="1"/>
          </p:nvPr>
        </p:nvSpPr>
        <p:spPr>
          <a:xfrm>
            <a:off x="304800" y="1600200"/>
            <a:ext cx="4343400" cy="4525963"/>
          </a:xfrm>
        </p:spPr>
        <p:txBody>
          <a:bodyPr>
            <a:normAutofit/>
          </a:bodyPr>
          <a:lstStyle/>
          <a:p>
            <a:r>
              <a:rPr lang="en-US" sz="2100" b="1"/>
              <a:t>Direct Argument</a:t>
            </a:r>
          </a:p>
          <a:p>
            <a:pPr lvl="1"/>
            <a:r>
              <a:rPr lang="en-US" sz="1800"/>
              <a:t>Use assertions from theorem statement, known true properties and valid rules of inference</a:t>
            </a:r>
          </a:p>
          <a:p>
            <a:r>
              <a:rPr lang="en-US" sz="2100" b="1"/>
              <a:t>Construction</a:t>
            </a:r>
          </a:p>
          <a:p>
            <a:pPr lvl="1"/>
            <a:r>
              <a:rPr lang="en-US" sz="1800"/>
              <a:t>Prove something exists by showing how to make it</a:t>
            </a:r>
          </a:p>
          <a:p>
            <a:r>
              <a:rPr lang="en-US" sz="2100" b="1"/>
              <a:t>Contradiction</a:t>
            </a:r>
          </a:p>
          <a:p>
            <a:pPr lvl="1"/>
            <a:r>
              <a:rPr lang="en-US" sz="1800"/>
              <a:t>Prove something is true by showing it can’t be false</a:t>
            </a:r>
          </a:p>
          <a:p>
            <a:pPr lvl="1"/>
            <a:r>
              <a:rPr lang="en-US" sz="1800"/>
              <a:t>One specific kind of proof by contradiction uses a technique called diagonalization</a:t>
            </a:r>
          </a:p>
        </p:txBody>
      </p:sp>
      <p:sp>
        <p:nvSpPr>
          <p:cNvPr id="4" name="Content Placeholder 3"/>
          <p:cNvSpPr>
            <a:spLocks noGrp="1"/>
          </p:cNvSpPr>
          <p:nvPr>
            <p:ph sz="half" idx="2"/>
          </p:nvPr>
        </p:nvSpPr>
        <p:spPr>
          <a:xfrm>
            <a:off x="4648200" y="1600200"/>
            <a:ext cx="4191000" cy="4525963"/>
          </a:xfrm>
        </p:spPr>
        <p:txBody>
          <a:bodyPr>
            <a:normAutofit/>
          </a:bodyPr>
          <a:lstStyle/>
          <a:p>
            <a:r>
              <a:rPr lang="en-US" sz="2100" b="1" dirty="0"/>
              <a:t>Weak Induction</a:t>
            </a:r>
          </a:p>
          <a:p>
            <a:pPr lvl="1"/>
            <a:r>
              <a:rPr lang="en-US" sz="1650" dirty="0"/>
              <a:t>Show that a statement is true for some base case (often 0 or 1)</a:t>
            </a:r>
          </a:p>
          <a:p>
            <a:pPr lvl="1"/>
            <a:r>
              <a:rPr lang="en-US" sz="1650" dirty="0"/>
              <a:t>Show that </a:t>
            </a:r>
            <a:r>
              <a:rPr lang="en-US" sz="1650" i="1" dirty="0"/>
              <a:t>if </a:t>
            </a:r>
            <a:r>
              <a:rPr lang="en-US" sz="1650" dirty="0"/>
              <a:t>it’s true for the case of some </a:t>
            </a:r>
            <a:r>
              <a:rPr lang="en-US" sz="1650" i="1" dirty="0"/>
              <a:t>i </a:t>
            </a:r>
            <a:r>
              <a:rPr lang="en-US" sz="1650" dirty="0"/>
              <a:t>≥ base case it’s also true for the case of </a:t>
            </a:r>
            <a:r>
              <a:rPr lang="en-US" sz="1650" i="1" dirty="0" err="1"/>
              <a:t>i</a:t>
            </a:r>
            <a:r>
              <a:rPr lang="en-US" sz="1650" i="1" dirty="0"/>
              <a:t> + 1</a:t>
            </a:r>
          </a:p>
          <a:p>
            <a:r>
              <a:rPr lang="en-US" sz="1950" b="1" dirty="0"/>
              <a:t>Strong Induction</a:t>
            </a:r>
          </a:p>
          <a:p>
            <a:pPr lvl="1"/>
            <a:r>
              <a:rPr lang="en-US" sz="1650" dirty="0"/>
              <a:t>Show that it’s true for </a:t>
            </a:r>
            <a:r>
              <a:rPr lang="en-US" sz="1650" dirty="0" err="1"/>
              <a:t>for</a:t>
            </a:r>
            <a:r>
              <a:rPr lang="en-US" sz="1650" dirty="0"/>
              <a:t> some base case (often 0 or 1) </a:t>
            </a:r>
          </a:p>
          <a:p>
            <a:pPr lvl="1"/>
            <a:r>
              <a:rPr lang="en-US" sz="1650" dirty="0"/>
              <a:t>Show that </a:t>
            </a:r>
            <a:r>
              <a:rPr lang="en-US" sz="1650" i="1" dirty="0"/>
              <a:t>if </a:t>
            </a:r>
            <a:r>
              <a:rPr lang="en-US" sz="1650" dirty="0"/>
              <a:t>it’s true for all cases where ≤ </a:t>
            </a:r>
            <a:r>
              <a:rPr lang="en-US" sz="1650" i="1" dirty="0" err="1"/>
              <a:t>i</a:t>
            </a:r>
            <a:r>
              <a:rPr lang="en-US" sz="1650" dirty="0"/>
              <a:t>, where </a:t>
            </a:r>
            <a:r>
              <a:rPr lang="en-US" sz="1650" i="1" dirty="0"/>
              <a:t>i </a:t>
            </a:r>
            <a:r>
              <a:rPr lang="en-US" sz="1650" dirty="0"/>
              <a:t>≥ base case, it’s true for the case of </a:t>
            </a:r>
            <a:r>
              <a:rPr lang="en-US" sz="1650" i="1" dirty="0"/>
              <a:t>i + 1</a:t>
            </a:r>
            <a:endParaRPr lang="en-US" sz="1650" dirty="0"/>
          </a:p>
        </p:txBody>
      </p:sp>
    </p:spTree>
    <p:extLst>
      <p:ext uri="{BB962C8B-B14F-4D97-AF65-F5344CB8AC3E}">
        <p14:creationId xmlns:p14="http://schemas.microsoft.com/office/powerpoint/2010/main" val="1345272876"/>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32FC47D2-BFAC-1D44-BD87-FB72C5341A38}"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400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998660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a:t>
            </a:r>
            <a:r>
              <a:rPr lang="en-US" err="1">
                <a:ea typeface="ＭＳ Ｐゴシック" pitchFamily="-111" charset="-128"/>
                <a:cs typeface="ＭＳ Ｐゴシック" pitchFamily="-111" charset="-128"/>
              </a:rPr>
              <a:t>vs</a:t>
            </a:r>
            <a:r>
              <a:rPr lang="en-US">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a:ea typeface="ＭＳ Ｐゴシック" pitchFamily="-111" charset="-128"/>
              </a:rPr>
              <a:t>Two types of problems are of particular interest: </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Decision Problems   ("Yes/No" answers)</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Optimization problems  ("best" answers)</a:t>
            </a:r>
          </a:p>
          <a:p>
            <a:pPr lvl="2" eaLnBrk="1" hangingPunct="1">
              <a:buFont typeface="Times" pitchFamily="-111" charset="0"/>
              <a:buNone/>
            </a:pPr>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36D69652-9FDF-3D4F-A184-4C8A92C9E63A}"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401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92941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a:ea typeface="ＭＳ Ｐゴシック" pitchFamily="-111" charset="-128"/>
              </a:rPr>
              <a:t>	Interestingly, these usually come in pairs </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 </a:t>
            </a:r>
            <a:r>
              <a:rPr lang="en-US" sz="2000" i="1">
                <a:ea typeface="ＭＳ Ｐゴシック" pitchFamily="-111" charset="-128"/>
              </a:rPr>
              <a:t>decision </a:t>
            </a:r>
            <a:r>
              <a:rPr lang="en-US" sz="2000">
                <a:ea typeface="ＭＳ Ｐゴシック" pitchFamily="-111" charset="-128"/>
              </a:rPr>
              <a:t>problem, and</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an </a:t>
            </a:r>
            <a:r>
              <a:rPr lang="en-US" sz="2000" i="1">
                <a:ea typeface="ＭＳ Ｐゴシック" pitchFamily="-111" charset="-128"/>
              </a:rPr>
              <a:t>optimization</a:t>
            </a:r>
            <a:r>
              <a:rPr lang="en-US" sz="2000">
                <a:ea typeface="ＭＳ Ｐゴシック" pitchFamily="-111" charset="-128"/>
              </a:rPr>
              <a:t> problem.</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Equally easy, or equally difficult, to solve.</a:t>
            </a:r>
          </a:p>
          <a:p>
            <a:pPr lvl="2" eaLnBrk="1" hangingPunct="1">
              <a:lnSpc>
                <a:spcPct val="90000"/>
              </a:lnSpc>
              <a:buFont typeface="Times" pitchFamily="-111" charset="0"/>
              <a:buNone/>
            </a:pPr>
            <a:r>
              <a:rPr lang="en-US" sz="2000">
                <a:ea typeface="ＭＳ Ｐゴシック" pitchFamily="-111" charset="-128"/>
              </a:rPr>
              <a:t>	</a:t>
            </a:r>
          </a:p>
          <a:p>
            <a:pPr lvl="2" eaLnBrk="1" hangingPunct="1">
              <a:lnSpc>
                <a:spcPct val="90000"/>
              </a:lnSpc>
              <a:buFont typeface="Times" pitchFamily="-111" charset="0"/>
              <a:buNone/>
            </a:pPr>
            <a:r>
              <a:rPr lang="en-US" sz="200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097C84D1-36AA-3247-B80C-977CEBE6CAA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402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81330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a:ea typeface="ＭＳ Ｐゴシック" pitchFamily="-111" charset="-128"/>
                <a:cs typeface="ＭＳ Ｐゴシック" pitchFamily="-111" charset="-128"/>
              </a:rPr>
              <a:t>	</a:t>
            </a:r>
            <a:r>
              <a:rPr lang="en-US" sz="240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a:ea typeface="Arial" pitchFamily="-111" charset="0"/>
                <a:cs typeface="Arial" pitchFamily="-111" charset="0"/>
              </a:rPr>
              <a:t>		</a:t>
            </a:r>
          </a:p>
          <a:p>
            <a:pPr eaLnBrk="1" hangingPunct="1">
              <a:lnSpc>
                <a:spcPct val="90000"/>
              </a:lnSpc>
              <a:buFont typeface="Times" pitchFamily="-111" charset="0"/>
              <a:buNone/>
            </a:pPr>
            <a:r>
              <a:rPr lang="en-US" sz="2400">
                <a:ea typeface="Arial" pitchFamily="-111" charset="0"/>
                <a:cs typeface="Arial" pitchFamily="-111" charset="0"/>
              </a:rPr>
              <a:t>	</a:t>
            </a:r>
            <a:r>
              <a:rPr lang="en-US" sz="2400" u="sng">
                <a:ea typeface="Arial" pitchFamily="-111" charset="0"/>
                <a:cs typeface="Arial" pitchFamily="-111" charset="0"/>
              </a:rPr>
              <a:t>No</a:t>
            </a:r>
            <a:r>
              <a:rPr lang="en-US" sz="2400">
                <a:ea typeface="Arial" pitchFamily="-111" charset="0"/>
                <a:cs typeface="Arial" pitchFamily="-111" charset="0"/>
              </a:rPr>
              <a:t> mechanical/logical procedure will ever solve all instances of any such problem!!</a:t>
            </a:r>
          </a:p>
          <a:p>
            <a:pPr eaLnBrk="1" hangingPunct="1">
              <a:lnSpc>
                <a:spcPct val="90000"/>
              </a:lnSpc>
            </a:pPr>
            <a:endParaRPr lang="en-US" sz="2400">
              <a:ea typeface="Arial" pitchFamily="-111" charset="0"/>
              <a:cs typeface="Arial" pitchFamily="-111" charset="0"/>
            </a:endParaRPr>
          </a:p>
          <a:p>
            <a:pPr eaLnBrk="1" hangingPunct="1">
              <a:lnSpc>
                <a:spcPct val="90000"/>
              </a:lnSpc>
              <a:buFont typeface="Times" pitchFamily="-111" charset="0"/>
              <a:buNone/>
            </a:pPr>
            <a:r>
              <a:rPr lang="en-US" sz="2400">
                <a:ea typeface="Arial" pitchFamily="-111" charset="0"/>
                <a:cs typeface="Arial" pitchFamily="-111" charset="0"/>
              </a:rPr>
              <a:t>	Some problems have only exponential algorithms (provably so – they must take at least order </a:t>
            </a:r>
            <a:r>
              <a:rPr lang="en-US" sz="2400" b="1">
                <a:ea typeface="Arial" pitchFamily="-111" charset="0"/>
                <a:cs typeface="Arial" pitchFamily="-111" charset="0"/>
              </a:rPr>
              <a:t>2</a:t>
            </a:r>
            <a:r>
              <a:rPr lang="en-US" sz="2400" b="1" baseline="30000">
                <a:ea typeface="Arial" pitchFamily="-111" charset="0"/>
                <a:cs typeface="Arial" pitchFamily="-111" charset="0"/>
              </a:rPr>
              <a:t>n</a:t>
            </a:r>
            <a:r>
              <a:rPr lang="en-US" sz="240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84A1BC5D-3DC4-1244-A663-59CBEDDF31F2}"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403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57657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a:ea typeface="Arial" pitchFamily="-111" charset="0"/>
                <a:cs typeface="Arial" pitchFamily="-111" charset="0"/>
              </a:rPr>
              <a:t>Many problems have polynomial algorithms (Fortunately). </a:t>
            </a:r>
          </a:p>
          <a:p>
            <a:pPr lvl="1" eaLnBrk="1" hangingPunct="1"/>
            <a:endParaRPr lang="en-US">
              <a:ea typeface="Arial" pitchFamily="-111" charset="0"/>
              <a:cs typeface="Arial" pitchFamily="-111" charset="0"/>
            </a:endParaRPr>
          </a:p>
          <a:p>
            <a:pPr lvl="1" eaLnBrk="1" hangingPunct="1">
              <a:buFont typeface="Times" pitchFamily="-111" charset="0"/>
              <a:buNone/>
            </a:pPr>
            <a:r>
              <a:rPr lang="en-US">
                <a:ea typeface="Arial" pitchFamily="-111" charset="0"/>
                <a:cs typeface="Arial" pitchFamily="-111" charset="0"/>
              </a:rPr>
              <a:t>	Why fortunately? Because, most exponential algorithms are essentially useless for problem instances with </a:t>
            </a:r>
            <a:r>
              <a:rPr lang="en-US" b="1">
                <a:ea typeface="Arial" pitchFamily="-111" charset="0"/>
                <a:cs typeface="Arial" pitchFamily="-111" charset="0"/>
              </a:rPr>
              <a:t>n</a:t>
            </a:r>
            <a:r>
              <a:rPr lang="en-US">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ECCBF057-79A3-C745-B84B-946516247BB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404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44631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a:t>	Problems proven to be in these three groups (classes) are, respectively,</a:t>
            </a:r>
          </a:p>
          <a:p>
            <a:pPr lvl="1" eaLnBrk="1" hangingPunct="1"/>
            <a:endParaRPr lang="en-US"/>
          </a:p>
          <a:p>
            <a:pPr lvl="1" eaLnBrk="1" hangingPunct="1">
              <a:buFont typeface="Times" pitchFamily="-111" charset="0"/>
              <a:buNone/>
            </a:pPr>
            <a:r>
              <a:rPr lang="en-US"/>
              <a:t>	</a:t>
            </a:r>
            <a:r>
              <a:rPr lang="en-US" err="1"/>
              <a:t>Undecidable</a:t>
            </a:r>
            <a:r>
              <a:rPr lang="en-US"/>
              <a:t>, Exponential, and Polynomial.</a:t>
            </a:r>
          </a:p>
          <a:p>
            <a:pPr lvl="1" eaLnBrk="1" hangingPunct="1"/>
            <a:endParaRPr lang="en-US"/>
          </a:p>
          <a:p>
            <a:pPr lvl="1" eaLnBrk="1" hangingPunct="1"/>
            <a:endParaRPr lang="en-US"/>
          </a:p>
          <a:p>
            <a:pPr lvl="1" eaLnBrk="1" hangingPunct="1">
              <a:buFont typeface="Times" pitchFamily="-111" charset="0"/>
              <a:buNone/>
            </a:pPr>
            <a:r>
              <a:rPr lang="en-US"/>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8293B223-E95C-CB47-92AF-125191D210D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405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78437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C6D1DC65-8C6C-C44D-8B08-0F9232E81693}"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406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03480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If an algorithm is </a:t>
            </a:r>
            <a:r>
              <a:rPr lang="en-US" sz="2400" b="1">
                <a:ea typeface="ＭＳ Ｐゴシック" pitchFamily="-111" charset="-128"/>
                <a:cs typeface="ＭＳ Ｐゴシック" pitchFamily="-111" charset="-128"/>
              </a:rPr>
              <a:t>O(</a:t>
            </a:r>
            <a:r>
              <a:rPr lang="en-US" sz="2400" b="1" err="1">
                <a:ea typeface="ＭＳ Ｐゴシック" pitchFamily="-111" charset="-128"/>
                <a:cs typeface="ＭＳ Ｐゴシック" pitchFamily="-111" charset="-128"/>
              </a:rPr>
              <a:t>n</a:t>
            </a:r>
            <a:r>
              <a:rPr lang="en-US" sz="2400" b="1" baseline="30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increasing the size of an instance by one gives a running time that is </a:t>
            </a:r>
            <a:r>
              <a:rPr lang="en-US" sz="2400" b="1">
                <a:ea typeface="ＭＳ Ｐゴシック" pitchFamily="-111" charset="-128"/>
                <a:cs typeface="ＭＳ Ｐゴシック" pitchFamily="-111" charset="-128"/>
              </a:rPr>
              <a:t>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That’s really not much more.</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With an increase of one in an exponential algorithm,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changes to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 that is, it takes about twice as long.</a:t>
            </a:r>
            <a:endParaRPr lang="en-US" sz="360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452B9103-C2F5-A549-ADBE-A221574CE6A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407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78069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a:t>	</a:t>
            </a:r>
          </a:p>
          <a:p>
            <a:pPr lvl="1" eaLnBrk="1" hangingPunct="1">
              <a:lnSpc>
                <a:spcPct val="90000"/>
              </a:lnSpc>
              <a:buFont typeface="Times" pitchFamily="-111" charset="0"/>
              <a:buNone/>
            </a:pPr>
            <a:r>
              <a:rPr lang="en-US" sz="2000"/>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a:p>
          <a:p>
            <a:pPr lvl="1" eaLnBrk="1" hangingPunct="1">
              <a:lnSpc>
                <a:spcPct val="90000"/>
              </a:lnSpc>
              <a:buFont typeface="Times" pitchFamily="-111" charset="0"/>
              <a:buNone/>
            </a:pPr>
            <a:r>
              <a:rPr lang="en-US" sz="2000"/>
              <a:t>	When dealing with more general problems there is usually a parameter (number of vertices, processors, variables, etc.) that is </a:t>
            </a:r>
            <a:r>
              <a:rPr lang="en-US" sz="2000" err="1"/>
              <a:t>polynomially</a:t>
            </a:r>
            <a:r>
              <a:rPr lang="en-US" sz="2000"/>
              <a:t> related to the length of the instance. Then, we are justified in using the parameter as a measure of the length (size), since anything </a:t>
            </a:r>
            <a:r>
              <a:rPr lang="en-US" sz="2000" err="1"/>
              <a:t>polynomially</a:t>
            </a:r>
            <a:r>
              <a:rPr lang="en-US" sz="2000"/>
              <a:t> related to one will be </a:t>
            </a:r>
            <a:r>
              <a:rPr lang="en-US" sz="2000" err="1"/>
              <a:t>polynomially</a:t>
            </a:r>
            <a:r>
              <a:rPr lang="en-US" sz="2000"/>
              <a:t> related to the other. </a:t>
            </a:r>
          </a:p>
        </p:txBody>
      </p:sp>
      <p:sp>
        <p:nvSpPr>
          <p:cNvPr id="134148" name="Date Placeholder 3"/>
          <p:cNvSpPr>
            <a:spLocks noGrp="1"/>
          </p:cNvSpPr>
          <p:nvPr>
            <p:ph type="dt" sz="quarter" idx="10"/>
          </p:nvPr>
        </p:nvSpPr>
        <p:spPr>
          <a:noFill/>
        </p:spPr>
        <p:txBody>
          <a:bodyPr/>
          <a:lstStyle/>
          <a:p>
            <a:fld id="{07579F00-5C21-6C45-AC22-7844712154B0}"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408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949473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But, be careful.</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So, an algorithm that takes n time is running in n = 2</a:t>
            </a:r>
            <a:r>
              <a:rPr lang="en-US" sz="2400" baseline="30000">
                <a:ea typeface="ＭＳ Ｐゴシック" pitchFamily="-111" charset="-128"/>
                <a:cs typeface="ＭＳ Ｐゴシック" pitchFamily="-111" charset="-128"/>
              </a:rPr>
              <a:t>log2(n)</a:t>
            </a:r>
            <a:r>
              <a:rPr lang="en-US" sz="2400">
                <a:ea typeface="ＭＳ Ｐゴシック" pitchFamily="-111" charset="-128"/>
                <a:cs typeface="ＭＳ Ｐゴシック" pitchFamily="-111" charset="-128"/>
              </a:rPr>
              <a:t> time, which is exponential in terms of the length,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4E44097D-9A22-B24D-A4F4-36D319BB71AB}"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409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689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Proof by Induction</a:t>
            </a:r>
          </a:p>
        </p:txBody>
      </p:sp>
      <p:sp>
        <p:nvSpPr>
          <p:cNvPr id="3" name="Content Placeholder 2"/>
          <p:cNvSpPr>
            <a:spLocks noGrp="1"/>
          </p:cNvSpPr>
          <p:nvPr>
            <p:ph idx="1"/>
          </p:nvPr>
        </p:nvSpPr>
        <p:spPr/>
        <p:txBody>
          <a:bodyPr/>
          <a:lstStyle/>
          <a:p>
            <a:pPr marL="9525" indent="-9525">
              <a:buFontTx/>
              <a:buNone/>
            </a:pPr>
            <a:r>
              <a:rPr lang="en-US" altLang="en-US" sz="1800" dirty="0">
                <a:ea typeface="ＭＳ Ｐゴシック" charset="-128"/>
              </a:rPr>
              <a:t>Prove, if n is a positive whole number and n</a:t>
            </a:r>
            <a:r>
              <a:rPr lang="en-US" altLang="en-US" sz="1800" u="sng" dirty="0">
                <a:ea typeface="ＭＳ Ｐゴシック" charset="-128"/>
              </a:rPr>
              <a:t>&gt;</a:t>
            </a:r>
            <a:r>
              <a:rPr lang="en-US" altLang="en-US" sz="1800" dirty="0">
                <a:ea typeface="ＭＳ Ｐゴシック" charset="-128"/>
              </a:rPr>
              <a:t>4, then 2</a:t>
            </a:r>
            <a:r>
              <a:rPr lang="en-US" altLang="en-US" sz="1800" baseline="30000" dirty="0">
                <a:ea typeface="ＭＳ Ｐゴシック" charset="-128"/>
              </a:rPr>
              <a:t>n</a:t>
            </a:r>
            <a:r>
              <a:rPr lang="en-US" altLang="en-US" sz="1800" dirty="0">
                <a:ea typeface="ＭＳ Ｐゴシック" charset="-128"/>
              </a:rPr>
              <a:t>≥ n</a:t>
            </a:r>
            <a:r>
              <a:rPr lang="en-US" altLang="en-US" sz="1800" baseline="30000" dirty="0">
                <a:ea typeface="ＭＳ Ｐゴシック" charset="-128"/>
              </a:rPr>
              <a:t>2</a:t>
            </a:r>
            <a:r>
              <a:rPr lang="en-US" altLang="en-US" sz="1800" dirty="0">
                <a:ea typeface="ＭＳ Ｐゴシック" charset="-128"/>
              </a:rPr>
              <a:t> .  Hint: use induction with a base of n=4.</a:t>
            </a:r>
          </a:p>
          <a:p>
            <a:pPr marL="9525" indent="-9525">
              <a:buFontTx/>
              <a:buNone/>
            </a:pPr>
            <a:r>
              <a:rPr lang="en-US" altLang="en-US" sz="1800" dirty="0">
                <a:ea typeface="ＭＳ Ｐゴシック" charset="-128"/>
              </a:rPr>
              <a:t>	</a:t>
            </a:r>
          </a:p>
          <a:p>
            <a:pPr marL="9525" indent="-9525">
              <a:buFontTx/>
              <a:buNone/>
            </a:pPr>
            <a:r>
              <a:rPr lang="en-US" altLang="en-US" sz="1800" dirty="0">
                <a:ea typeface="ＭＳ Ｐゴシック" charset="-128"/>
              </a:rPr>
              <a:t>	Proof by Induction:</a:t>
            </a:r>
          </a:p>
          <a:p>
            <a:pPr marL="9525" indent="-9525">
              <a:buFontTx/>
              <a:buNone/>
            </a:pPr>
            <a:r>
              <a:rPr lang="en-US" altLang="en-US" sz="1800" dirty="0">
                <a:ea typeface="ＭＳ Ｐゴシック" charset="-128"/>
              </a:rPr>
              <a:t>	Base Case: n = 4:  2</a:t>
            </a:r>
            <a:r>
              <a:rPr lang="en-US" altLang="en-US" sz="1800" baseline="30000" dirty="0">
                <a:ea typeface="ＭＳ Ｐゴシック" charset="-128"/>
              </a:rPr>
              <a:t>4</a:t>
            </a:r>
            <a:r>
              <a:rPr lang="en-US" altLang="en-US" sz="1800" dirty="0">
                <a:ea typeface="ＭＳ Ｐゴシック" charset="-128"/>
              </a:rPr>
              <a:t>≥ 4</a:t>
            </a:r>
            <a:r>
              <a:rPr lang="en-US" altLang="en-US" sz="1800" baseline="30000" dirty="0">
                <a:ea typeface="ＭＳ Ｐゴシック" charset="-128"/>
              </a:rPr>
              <a:t>2</a:t>
            </a:r>
            <a:r>
              <a:rPr lang="en-US" altLang="en-US" sz="1800" dirty="0">
                <a:ea typeface="ＭＳ Ｐゴシック" charset="-128"/>
              </a:rPr>
              <a:t> since 16 ≥ 16.</a:t>
            </a:r>
          </a:p>
          <a:p>
            <a:pPr marL="9525" indent="-9525">
              <a:buFontTx/>
              <a:buNone/>
            </a:pPr>
            <a:r>
              <a:rPr lang="en-US" altLang="en-US" sz="1800" dirty="0">
                <a:ea typeface="ＭＳ Ｐゴシック" charset="-128"/>
              </a:rPr>
              <a:t>	Induction Hypothesis:  Assume 2</a:t>
            </a:r>
            <a:r>
              <a:rPr lang="en-US" altLang="en-US" sz="1800" baseline="30000" dirty="0">
                <a:ea typeface="ＭＳ Ｐゴシック" charset="-128"/>
              </a:rPr>
              <a:t>k</a:t>
            </a: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for some k ≥ 4.</a:t>
            </a:r>
          </a:p>
          <a:p>
            <a:pPr marL="9525" indent="-9525">
              <a:buFontTx/>
              <a:buNone/>
            </a:pPr>
            <a:r>
              <a:rPr lang="en-US" altLang="en-US" sz="1800" dirty="0">
                <a:ea typeface="ＭＳ Ｐゴシック" charset="-128"/>
              </a:rPr>
              <a:t>	Induction Step:  Prove 2</a:t>
            </a:r>
            <a:r>
              <a:rPr lang="en-US" altLang="en-US" sz="1800" baseline="30000" dirty="0">
                <a:ea typeface="ＭＳ Ｐゴシック" charset="-128"/>
              </a:rPr>
              <a:t>(k+1)  </a:t>
            </a:r>
            <a:r>
              <a:rPr lang="en-US" altLang="en-US" sz="1800" dirty="0">
                <a:ea typeface="ＭＳ Ｐゴシック" charset="-128"/>
              </a:rPr>
              <a:t>≥ (k+1)</a:t>
            </a:r>
            <a:r>
              <a:rPr lang="en-US" altLang="en-US" sz="1800" baseline="30000" dirty="0">
                <a:ea typeface="ＭＳ Ｐゴシック" charset="-128"/>
              </a:rPr>
              <a:t>2</a:t>
            </a:r>
            <a:r>
              <a:rPr lang="en-US" altLang="en-US" sz="1800" dirty="0">
                <a:ea typeface="ＭＳ Ｐゴシック" charset="-128"/>
              </a:rPr>
              <a:t> </a:t>
            </a:r>
          </a:p>
          <a:p>
            <a:pPr marL="9525" indent="-9525">
              <a:buFontTx/>
              <a:buNone/>
            </a:pPr>
            <a:r>
              <a:rPr lang="en-US" altLang="en-US" sz="1800" dirty="0">
                <a:ea typeface="ＭＳ Ｐゴシック" charset="-128"/>
              </a:rPr>
              <a:t>	First, we observe that k</a:t>
            </a:r>
            <a:r>
              <a:rPr lang="en-US" altLang="en-US" sz="1800" baseline="30000" dirty="0">
                <a:ea typeface="ＭＳ Ｐゴシック" charset="-128"/>
              </a:rPr>
              <a:t>2</a:t>
            </a:r>
            <a:r>
              <a:rPr lang="en-US" altLang="en-US" sz="1800" dirty="0">
                <a:ea typeface="ＭＳ Ｐゴシック" charset="-128"/>
              </a:rPr>
              <a:t> ≥ 2k+1 when k ≥ 3. </a:t>
            </a:r>
          </a:p>
          <a:p>
            <a:pPr marL="9525" indent="-9525">
              <a:buFontTx/>
              <a:buNone/>
            </a:pPr>
            <a:r>
              <a:rPr lang="en-US" altLang="en-US" sz="1800" dirty="0">
                <a:ea typeface="ＭＳ Ｐゴシック" charset="-128"/>
              </a:rPr>
              <a:t>		Consider k=m+1, where k ≥ 3; and so m ≥ 2 </a:t>
            </a:r>
          </a:p>
          <a:p>
            <a:pPr marL="9525" indent="-9525">
              <a:buFontTx/>
              <a:buNone/>
            </a:pP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 (m+1)</a:t>
            </a:r>
            <a:r>
              <a:rPr lang="en-US" altLang="en-US" sz="1800" baseline="30000" dirty="0">
                <a:ea typeface="ＭＳ Ｐゴシック" charset="-128"/>
              </a:rPr>
              <a:t>2</a:t>
            </a:r>
            <a:r>
              <a:rPr lang="en-US" altLang="en-US" sz="1800" dirty="0">
                <a:ea typeface="ＭＳ Ｐゴシック" charset="-128"/>
              </a:rPr>
              <a:t> = m</a:t>
            </a:r>
            <a:r>
              <a:rPr lang="en-US" altLang="en-US" sz="1800" baseline="30000" dirty="0">
                <a:ea typeface="ＭＳ Ｐゴシック" charset="-128"/>
              </a:rPr>
              <a:t>2</a:t>
            </a:r>
            <a:r>
              <a:rPr lang="en-US" altLang="en-US" sz="1800" dirty="0">
                <a:ea typeface="ＭＳ Ｐゴシック" charset="-128"/>
              </a:rPr>
              <a:t> + 2m+1 ≥ 4 + 2m+1 &gt; 2m+3 = 2(m+1) + 1 = 2k+1.</a:t>
            </a:r>
          </a:p>
          <a:p>
            <a:pPr marL="9525" indent="-9525">
              <a:buFontTx/>
              <a:buNone/>
            </a:pPr>
            <a:r>
              <a:rPr lang="en-US" altLang="en-US" sz="1800" dirty="0">
                <a:ea typeface="ＭＳ Ｐゴシック" charset="-128"/>
              </a:rPr>
              <a:t>	Using this,</a:t>
            </a:r>
          </a:p>
          <a:p>
            <a:pPr marL="9525" indent="-9525">
              <a:buFontTx/>
              <a:buNone/>
            </a:pPr>
            <a:r>
              <a:rPr lang="en-US" altLang="en-US" sz="1800" dirty="0">
                <a:ea typeface="ＭＳ Ｐゴシック" charset="-128"/>
              </a:rPr>
              <a:t>	2</a:t>
            </a:r>
            <a:r>
              <a:rPr lang="en-US" altLang="en-US" sz="1800" baseline="30000" dirty="0">
                <a:ea typeface="ＭＳ Ｐゴシック" charset="-128"/>
              </a:rPr>
              <a:t>(k+1)  </a:t>
            </a:r>
            <a:r>
              <a:rPr lang="en-US" altLang="en-US" sz="1800" dirty="0">
                <a:ea typeface="ＭＳ Ｐゴシック" charset="-128"/>
              </a:rPr>
              <a:t>= 2</a:t>
            </a:r>
            <a:r>
              <a:rPr lang="en-US" altLang="en-US" sz="1800" baseline="30000" dirty="0">
                <a:ea typeface="ＭＳ Ｐゴシック" charset="-128"/>
              </a:rPr>
              <a:t>k</a:t>
            </a:r>
            <a:r>
              <a:rPr lang="en-US" altLang="en-US" sz="1800" dirty="0">
                <a:ea typeface="ＭＳ Ｐゴシック" charset="-128"/>
              </a:rPr>
              <a:t> * 2 = 2</a:t>
            </a:r>
            <a:r>
              <a:rPr lang="en-US" altLang="en-US" sz="1800" baseline="30000" dirty="0">
                <a:ea typeface="ＭＳ Ｐゴシック" charset="-128"/>
              </a:rPr>
              <a:t>k</a:t>
            </a:r>
            <a:r>
              <a:rPr lang="en-US" altLang="en-US" sz="1800" dirty="0">
                <a:ea typeface="ＭＳ Ｐゴシック" charset="-128"/>
              </a:rPr>
              <a:t>+2</a:t>
            </a:r>
            <a:r>
              <a:rPr lang="en-US" altLang="en-US" sz="1800" baseline="30000" dirty="0">
                <a:ea typeface="ＭＳ Ｐゴシック" charset="-128"/>
              </a:rPr>
              <a:t>k</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+ 2k + 1 = (k+1)</a:t>
            </a:r>
            <a:r>
              <a:rPr lang="en-US" altLang="en-US" sz="1800" baseline="30000" dirty="0">
                <a:ea typeface="ＭＳ Ｐゴシック" charset="-128"/>
              </a:rPr>
              <a:t>2</a:t>
            </a:r>
            <a:endParaRPr lang="en-US" altLang="en-US" sz="1800" u="sng" baseline="30000" dirty="0">
              <a:ea typeface="ＭＳ Ｐゴシック" charset="-128"/>
            </a:endParaRPr>
          </a:p>
          <a:p>
            <a:pPr marL="9525" indent="-9525">
              <a:buFontTx/>
              <a:buNone/>
            </a:pPr>
            <a:r>
              <a:rPr lang="en-US" altLang="en-US" sz="1800" dirty="0">
                <a:ea typeface="ＭＳ Ｐゴシック" charset="-128"/>
              </a:rPr>
              <a:t>	</a:t>
            </a:r>
            <a:r>
              <a:rPr lang="en-US" altLang="en-US" sz="1800" dirty="0">
                <a:solidFill>
                  <a:schemeClr val="accent2"/>
                </a:solidFill>
                <a:ea typeface="ＭＳ Ｐゴシック" charset="-128"/>
              </a:rPr>
              <a:t>QED</a:t>
            </a:r>
          </a:p>
        </p:txBody>
      </p:sp>
      <p:sp>
        <p:nvSpPr>
          <p:cNvPr id="4" name="Date Placeholder 3"/>
          <p:cNvSpPr>
            <a:spLocks noGrp="1"/>
          </p:cNvSpPr>
          <p:nvPr>
            <p:ph type="dt" sz="half" idx="10"/>
          </p:nvPr>
        </p:nvSpPr>
        <p:spPr/>
        <p:txBody>
          <a:bodyPr/>
          <a:lstStyle/>
          <a:p>
            <a:fld id="{D237BB53-B5C7-FD40-B352-A04FF754F3D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a:t>
            </a:fld>
            <a:endParaRPr lang="en-US"/>
          </a:p>
        </p:txBody>
      </p:sp>
    </p:spTree>
    <p:extLst>
      <p:ext uri="{BB962C8B-B14F-4D97-AF65-F5344CB8AC3E}">
        <p14:creationId xmlns:p14="http://schemas.microsoft.com/office/powerpoint/2010/main" val="1021627619"/>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B43A6-E7F2-234C-8123-7A9792691DC9}" type="datetime1">
              <a:rPr lang="en-US" smtClean="0"/>
              <a:t>4/17/17</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410</a:t>
            </a:fld>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Problems in P</a:t>
            </a:r>
          </a:p>
        </p:txBody>
      </p:sp>
      <p:sp>
        <p:nvSpPr>
          <p:cNvPr id="3" name="Content Placeholder 2"/>
          <p:cNvSpPr>
            <a:spLocks noGrp="1"/>
          </p:cNvSpPr>
          <p:nvPr>
            <p:ph idx="1"/>
          </p:nvPr>
        </p:nvSpPr>
        <p:spPr/>
        <p:txBody>
          <a:bodyPr/>
          <a:lstStyle/>
          <a:p>
            <a:r>
              <a:rPr lang="en-US" sz="2000"/>
              <a:t>Given G = (V,E) and two vertices </a:t>
            </a:r>
            <a:r>
              <a:rPr lang="en-US" sz="2000" err="1"/>
              <a:t>u,v∈V</a:t>
            </a:r>
            <a:r>
              <a:rPr lang="en-US" sz="2000"/>
              <a:t>,</a:t>
            </a:r>
            <a:br>
              <a:rPr lang="en-US" sz="2000"/>
            </a:br>
            <a:r>
              <a:rPr lang="en-US" sz="2000"/>
              <a:t>is there a path from u to v?</a:t>
            </a:r>
            <a:br>
              <a:rPr lang="en-US" sz="2000"/>
            </a:br>
            <a:r>
              <a:rPr lang="en-US" sz="2000"/>
              <a:t>Just use depth first search starting at u to determine all vertices reachable from u and see if v is one of them. Can do with undirected or directed graphs. O(|V|+|E|)</a:t>
            </a:r>
          </a:p>
          <a:p>
            <a:r>
              <a:rPr lang="en-US" sz="2000"/>
              <a:t>Given two positive integers, </a:t>
            </a:r>
            <a:r>
              <a:rPr lang="en-US" sz="2000" err="1"/>
              <a:t>n,m</a:t>
            </a:r>
            <a:r>
              <a:rPr lang="en-US" sz="2000"/>
              <a:t>,</a:t>
            </a:r>
            <a:br>
              <a:rPr lang="en-US" sz="2000"/>
            </a:br>
            <a:r>
              <a:rPr lang="en-US" sz="2000"/>
              <a:t>are n and m relatively prime?</a:t>
            </a:r>
            <a:br>
              <a:rPr lang="en-US" sz="2000"/>
            </a:br>
            <a:r>
              <a:rPr lang="en-US" sz="2000"/>
              <a:t>Just run Euclidean algorithm to see if GCD(</a:t>
            </a:r>
            <a:r>
              <a:rPr lang="en-US" sz="2000" err="1"/>
              <a:t>n,m</a:t>
            </a:r>
            <a:r>
              <a:rPr lang="en-US" sz="2000"/>
              <a:t>) = 1. </a:t>
            </a:r>
            <a:br>
              <a:rPr lang="en-US" sz="2000"/>
            </a:br>
            <a:r>
              <a:rPr lang="en-US" sz="2000"/>
              <a:t>O(min(log</a:t>
            </a:r>
            <a:r>
              <a:rPr lang="en-US" sz="2000" baseline="-25000"/>
              <a:t>2</a:t>
            </a:r>
            <a:r>
              <a:rPr lang="en-US" sz="2000"/>
              <a:t>(n),log</a:t>
            </a:r>
            <a:r>
              <a:rPr lang="en-US" sz="2000" baseline="-25000"/>
              <a:t>2</a:t>
            </a:r>
            <a:r>
              <a:rPr lang="en-US" sz="2000"/>
              <a:t>(m)) which is order of the problem representation.</a:t>
            </a:r>
          </a:p>
          <a:p>
            <a:r>
              <a:rPr lang="en-US" sz="2000"/>
              <a:t>Given a CFG, G = (V,</a:t>
            </a:r>
            <a:r>
              <a:rPr lang="en-US" sz="2000">
                <a:latin typeface="Symbol" charset="2"/>
                <a:ea typeface="Symbol" charset="2"/>
                <a:cs typeface="Symbol" charset="2"/>
              </a:rPr>
              <a:t>S</a:t>
            </a:r>
            <a:r>
              <a:rPr lang="en-US" sz="2000"/>
              <a:t>,S,R) and a word </a:t>
            </a:r>
            <a:r>
              <a:rPr lang="en-US" sz="2000" err="1"/>
              <a:t>w∈</a:t>
            </a:r>
            <a:r>
              <a:rPr lang="en-US" sz="2000" err="1">
                <a:latin typeface="Symbol" charset="2"/>
                <a:ea typeface="Symbol" charset="2"/>
                <a:cs typeface="Symbol" charset="2"/>
              </a:rPr>
              <a:t>S</a:t>
            </a:r>
            <a:r>
              <a:rPr lang="en-US" sz="2000">
                <a:ea typeface="Symbol" charset="2"/>
                <a:cs typeface="Symbol" charset="2"/>
              </a:rPr>
              <a:t>*,</a:t>
            </a:r>
            <a:br>
              <a:rPr lang="en-US" sz="2000">
                <a:ea typeface="Symbol" charset="2"/>
                <a:cs typeface="Symbol" charset="2"/>
              </a:rPr>
            </a:br>
            <a:r>
              <a:rPr lang="en-US" sz="2000">
                <a:ea typeface="Symbol" charset="2"/>
                <a:cs typeface="Symbol" charset="2"/>
              </a:rPr>
              <a:t>is w in </a:t>
            </a:r>
            <a:r>
              <a:rPr lang="en-US" sz="2000" i="1">
                <a:ea typeface="Symbol" charset="2"/>
                <a:cs typeface="Symbol" charset="2"/>
              </a:rPr>
              <a:t>L</a:t>
            </a:r>
            <a:r>
              <a:rPr lang="en-US" sz="2000">
                <a:ea typeface="Symbol" charset="2"/>
                <a:cs typeface="Symbol" charset="2"/>
              </a:rPr>
              <a:t>(G)?</a:t>
            </a:r>
            <a:br>
              <a:rPr lang="en-US" sz="2000">
                <a:ea typeface="Symbol" charset="2"/>
                <a:cs typeface="Symbol" charset="2"/>
              </a:rPr>
            </a:br>
            <a:r>
              <a:rPr lang="en-US" sz="2000">
                <a:ea typeface="Symbol" charset="2"/>
                <a:cs typeface="Symbol" charset="2"/>
              </a:rPr>
              <a:t>Convert G to CNF and run CKY algorithm, O(|w|</a:t>
            </a:r>
            <a:r>
              <a:rPr lang="en-US" sz="2000" baseline="30000">
                <a:ea typeface="Symbol" charset="2"/>
                <a:cs typeface="Symbol" charset="2"/>
              </a:rPr>
              <a:t>3</a:t>
            </a:r>
            <a:r>
              <a:rPr lang="en-US" sz="2000">
                <a:ea typeface="Symbol" charset="2"/>
                <a:cs typeface="Symbol" charset="2"/>
              </a:rPr>
              <a:t>) or if you are really an algorithm junkie, O(|w|</a:t>
            </a:r>
            <a:r>
              <a:rPr lang="en-US" sz="2000" baseline="30000">
                <a:ea typeface="Symbol" charset="2"/>
                <a:cs typeface="Symbol" charset="2"/>
              </a:rPr>
              <a:t>2.3728639</a:t>
            </a:r>
            <a:r>
              <a:rPr lang="en-US" sz="2000">
                <a:ea typeface="Symbol" charset="2"/>
                <a:cs typeface="Symbol" charset="2"/>
              </a:rPr>
              <a:t>)</a:t>
            </a:r>
            <a:endParaRPr lang="en-US" sz="2000"/>
          </a:p>
        </p:txBody>
      </p:sp>
      <p:sp>
        <p:nvSpPr>
          <p:cNvPr id="4" name="Date Placeholder 3"/>
          <p:cNvSpPr>
            <a:spLocks noGrp="1"/>
          </p:cNvSpPr>
          <p:nvPr>
            <p:ph type="dt" sz="half" idx="10"/>
          </p:nvPr>
        </p:nvSpPr>
        <p:spPr/>
        <p:txBody>
          <a:bodyPr/>
          <a:lstStyle/>
          <a:p>
            <a:fld id="{D67F9FAD-8248-5A40-999E-59151243DF9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411</a:t>
            </a:fld>
            <a:endParaRPr lang="en-US"/>
          </a:p>
        </p:txBody>
      </p:sp>
    </p:spTree>
    <p:extLst>
      <p:ext uri="{BB962C8B-B14F-4D97-AF65-F5344CB8AC3E}">
        <p14:creationId xmlns:p14="http://schemas.microsoft.com/office/powerpoint/2010/main" val="2718864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0BB6D9-29CD-FC47-93C8-B38584F562A6}" type="datetime1">
              <a:rPr lang="en-US" smtClean="0"/>
              <a:t>4/17/17</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412</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NP is the class of decision problems solvable in polynomial time on a non-deterministic Turing machine. </a:t>
            </a:r>
          </a:p>
          <a:p>
            <a:pPr eaLnBrk="1" hangingPunct="1">
              <a:lnSpc>
                <a:spcPct val="90000"/>
              </a:lnSpc>
            </a:pPr>
            <a:r>
              <a:rPr lang="en-US" sz="2400">
                <a:latin typeface="Arial" charset="0"/>
                <a:ea typeface="MS PGothic" charset="0"/>
              </a:rPr>
              <a:t>Clearly P </a:t>
            </a:r>
            <a:r>
              <a:rPr lang="en-US" sz="2400">
                <a:latin typeface="Arial" charset="0"/>
                <a:ea typeface="MS PGothic" charset="0"/>
                <a:sym typeface="Symbol" charset="0"/>
              </a:rPr>
              <a:t></a:t>
            </a:r>
            <a:r>
              <a:rPr lang="en-US" sz="2400">
                <a:latin typeface="Arial" charset="0"/>
                <a:ea typeface="MS PGothic" charset="0"/>
              </a:rPr>
              <a:t> NP. Whether or not this is proper inclusion is the well-known challenge P </a:t>
            </a:r>
            <a:r>
              <a:rPr lang="en-US" sz="2400">
                <a:latin typeface="Arial" charset="0"/>
                <a:ea typeface="MS PGothic" charset="0"/>
                <a:sym typeface="Symbol" charset="0"/>
              </a:rPr>
              <a:t>=</a:t>
            </a:r>
            <a:r>
              <a:rPr lang="en-US" sz="2400">
                <a:latin typeface="Arial" charset="0"/>
                <a:ea typeface="MS PGothic" charset="0"/>
              </a:rPr>
              <a:t> NP?</a:t>
            </a:r>
          </a:p>
          <a:p>
            <a:pPr eaLnBrk="1" hangingPunct="1">
              <a:lnSpc>
                <a:spcPct val="90000"/>
              </a:lnSpc>
            </a:pPr>
            <a:r>
              <a:rPr lang="en-US" sz="2400">
                <a:solidFill>
                  <a:srgbClr val="FF0000"/>
                </a:solidFill>
                <a:latin typeface="Arial" charset="0"/>
                <a:ea typeface="MS PGothic" charset="0"/>
              </a:rPr>
              <a:t>NP can also be described as the class of decision problems that can be verified in polynomial time.  This is the most useful version of a definition of NP.</a:t>
            </a:r>
          </a:p>
          <a:p>
            <a:pPr eaLnBrk="1" hangingPunct="1">
              <a:lnSpc>
                <a:spcPct val="90000"/>
              </a:lnSpc>
            </a:pPr>
            <a:r>
              <a:rPr lang="en-US" sz="2400">
                <a:latin typeface="Arial" charset="0"/>
                <a:ea typeface="MS PGothic" charset="0"/>
              </a:rPr>
              <a:t>NP can even be described as the class of decision problems that can be solved in polynomial time when no a priori bound is placed on the number of processors that can be used in the algorithm.</a:t>
            </a:r>
          </a:p>
          <a:p>
            <a:pPr eaLnBrk="1" hangingPunct="1">
              <a:lnSpc>
                <a:spcPct val="90000"/>
              </a:lnSpc>
            </a:pPr>
            <a:r>
              <a:rPr lang="en-US" sz="2400">
                <a:latin typeface="Arial" charset="0"/>
                <a:ea typeface="MS PGothic" charset="0"/>
              </a:rPr>
              <a:t>An example is the problem to determine if a </a:t>
            </a:r>
            <a:r>
              <a:rPr lang="en-US" sz="2400" err="1">
                <a:latin typeface="Arial" charset="0"/>
                <a:ea typeface="MS PGothic" charset="0"/>
              </a:rPr>
              <a:t>boolean</a:t>
            </a:r>
            <a:r>
              <a:rPr lang="en-US" sz="2400">
                <a:latin typeface="Arial" charset="0"/>
                <a:ea typeface="MS PGothic" charset="0"/>
              </a:rPr>
              <a:t> expression is </a:t>
            </a:r>
            <a:r>
              <a:rPr lang="en-US" sz="2400" err="1">
                <a:latin typeface="Arial" charset="0"/>
                <a:ea typeface="MS PGothic" charset="0"/>
              </a:rPr>
              <a:t>satisfiable</a:t>
            </a:r>
            <a:r>
              <a:rPr lang="en-US" sz="2400">
                <a:latin typeface="Arial" charset="0"/>
                <a:ea typeface="MS PGothic" charset="0"/>
              </a:rPr>
              <a:t> (more about this later)</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A problem is in co-NP if its complement is in NP – this is like co-RE, </a:t>
            </a:r>
            <a:r>
              <a:rPr lang="en-US" sz="2800" err="1">
                <a:latin typeface="Arial" charset="0"/>
                <a:ea typeface="MS PGothic" charset="0"/>
              </a:rPr>
              <a:t>wrt</a:t>
            </a:r>
            <a:r>
              <a:rPr lang="en-US" sz="2800">
                <a:latin typeface="Arial" charset="0"/>
                <a:ea typeface="MS PGothic" charset="0"/>
              </a:rPr>
              <a:t> RE problems.</a:t>
            </a:r>
          </a:p>
          <a:p>
            <a:pPr eaLnBrk="1" hangingPunct="1">
              <a:lnSpc>
                <a:spcPct val="90000"/>
              </a:lnSpc>
            </a:pPr>
            <a:r>
              <a:rPr lang="en-US" sz="2800">
                <a:latin typeface="Arial" charset="0"/>
                <a:ea typeface="MS PGothic" charset="0"/>
              </a:rPr>
              <a:t>An example is the problem to determine if a </a:t>
            </a:r>
            <a:r>
              <a:rPr lang="en-US" sz="2800" err="1">
                <a:latin typeface="Arial" charset="0"/>
                <a:ea typeface="MS PGothic" charset="0"/>
              </a:rPr>
              <a:t>boolean</a:t>
            </a:r>
            <a:r>
              <a:rPr lang="en-US" sz="2800">
                <a:latin typeface="Arial" charset="0"/>
                <a:ea typeface="MS PGothic" charset="0"/>
              </a:rPr>
              <a:t> expression is a tautology.</a:t>
            </a:r>
          </a:p>
          <a:p>
            <a:pPr lvl="1" eaLnBrk="1" hangingPunct="1">
              <a:lnSpc>
                <a:spcPct val="90000"/>
              </a:lnSpc>
            </a:pPr>
            <a:r>
              <a:rPr lang="en-US" sz="2400">
                <a:latin typeface="Arial" charset="0"/>
                <a:ea typeface="MS PGothic" charset="0"/>
              </a:rPr>
              <a:t>You can check an instance to see if it does not satisfy in polynomial time.</a:t>
            </a:r>
          </a:p>
          <a:p>
            <a:pPr lvl="1" eaLnBrk="1" hangingPunct="1">
              <a:lnSpc>
                <a:spcPct val="90000"/>
              </a:lnSpc>
            </a:pPr>
            <a:r>
              <a:rPr lang="en-US" sz="2400">
                <a:latin typeface="Arial" charset="0"/>
                <a:ea typeface="MS PGothic" charset="0"/>
              </a:rPr>
              <a:t>However, just because one satisfies is not enough to show all do. Counterexamples are easy; proofs seem to be hard.</a:t>
            </a:r>
          </a:p>
          <a:p>
            <a:pPr eaLnBrk="1" hangingPunct="1">
              <a:lnSpc>
                <a:spcPct val="90000"/>
              </a:lnSpc>
            </a:pPr>
            <a:r>
              <a:rPr lang="en-US" sz="2800">
                <a:latin typeface="Arial" charset="0"/>
                <a:ea typeface="MS PGothic" charset="0"/>
              </a:rPr>
              <a:t>The complement of satisfiability is to determine if an expression is self contradictory.</a:t>
            </a:r>
          </a:p>
        </p:txBody>
      </p:sp>
      <p:sp>
        <p:nvSpPr>
          <p:cNvPr id="2" name="Date Placeholder 1"/>
          <p:cNvSpPr>
            <a:spLocks noGrp="1"/>
          </p:cNvSpPr>
          <p:nvPr>
            <p:ph type="dt" sz="half" idx="10"/>
          </p:nvPr>
        </p:nvSpPr>
        <p:spPr/>
        <p:txBody>
          <a:bodyPr/>
          <a:lstStyle/>
          <a:p>
            <a:fld id="{064AD669-8B76-A940-B484-FCF38967E9F7}"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413</a:t>
            </a:fld>
            <a:endParaRPr lang="en-US"/>
          </a:p>
        </p:txBody>
      </p:sp>
    </p:spTree>
    <p:extLst>
      <p:ext uri="{BB962C8B-B14F-4D97-AF65-F5344CB8AC3E}">
        <p14:creationId xmlns:p14="http://schemas.microsoft.com/office/powerpoint/2010/main" val="117708854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A is NP-Hard if all NP problems polynomial reduce to A.</a:t>
            </a:r>
          </a:p>
          <a:p>
            <a:pPr eaLnBrk="1" hangingPunct="1">
              <a:lnSpc>
                <a:spcPct val="90000"/>
              </a:lnSpc>
            </a:pPr>
            <a:r>
              <a:rPr lang="en-US" sz="2800">
                <a:latin typeface="Arial" charset="0"/>
                <a:ea typeface="MS PGothic" charset="0"/>
              </a:rPr>
              <a:t>If A is NP-Hard and in NP, then A is NP-Complete.</a:t>
            </a:r>
          </a:p>
          <a:p>
            <a:pPr eaLnBrk="1" hangingPunct="1">
              <a:lnSpc>
                <a:spcPct val="90000"/>
              </a:lnSpc>
            </a:pPr>
            <a:r>
              <a:rPr lang="en-US" sz="2800">
                <a:latin typeface="Arial" charset="0"/>
                <a:ea typeface="MS PGothic" charset="0"/>
              </a:rPr>
              <a:t>QSAT (Quantified SAT) is the problem to determine if an arbitrary fully quantified Boolean expression is true. </a:t>
            </a:r>
            <a:br>
              <a:rPr lang="en-US" sz="2800">
                <a:latin typeface="Arial" charset="0"/>
                <a:ea typeface="MS PGothic" charset="0"/>
              </a:rPr>
            </a:br>
            <a:r>
              <a:rPr lang="en-US" sz="2800">
                <a:latin typeface="Arial" charset="0"/>
                <a:ea typeface="MS PGothic" charset="0"/>
              </a:rPr>
              <a:t>Note: SAT only uses existential.</a:t>
            </a:r>
          </a:p>
          <a:p>
            <a:pPr eaLnBrk="1" hangingPunct="1">
              <a:lnSpc>
                <a:spcPct val="90000"/>
              </a:lnSpc>
            </a:pPr>
            <a:r>
              <a:rPr lang="en-US" sz="2800">
                <a:latin typeface="Arial" charset="0"/>
                <a:ea typeface="MS PGothic" charset="0"/>
              </a:rPr>
              <a:t>QSAT is NP-Hard, but may not be in NP.</a:t>
            </a:r>
          </a:p>
          <a:p>
            <a:pPr eaLnBrk="1" hangingPunct="1">
              <a:lnSpc>
                <a:spcPct val="90000"/>
              </a:lnSpc>
            </a:pPr>
            <a:r>
              <a:rPr lang="en-US" sz="2800">
                <a:latin typeface="Arial" charset="0"/>
                <a:ea typeface="MS PGothic" charset="0"/>
              </a:rPr>
              <a:t>QSAT can be solved in polynomial space (PSPACE).</a:t>
            </a:r>
          </a:p>
        </p:txBody>
      </p:sp>
      <p:sp>
        <p:nvSpPr>
          <p:cNvPr id="2" name="Date Placeholder 1"/>
          <p:cNvSpPr>
            <a:spLocks noGrp="1"/>
          </p:cNvSpPr>
          <p:nvPr>
            <p:ph type="dt" sz="half" idx="10"/>
          </p:nvPr>
        </p:nvSpPr>
        <p:spPr/>
        <p:txBody>
          <a:bodyPr/>
          <a:lstStyle/>
          <a:p>
            <a:fld id="{E8538DCF-FCCF-384D-B8DC-38C94FE83C13}"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414</a:t>
            </a:fld>
            <a:endParaRPr lang="en-US"/>
          </a:p>
        </p:txBody>
      </p:sp>
    </p:spTree>
    <p:extLst>
      <p:ext uri="{BB962C8B-B14F-4D97-AF65-F5344CB8AC3E}">
        <p14:creationId xmlns:p14="http://schemas.microsoft.com/office/powerpoint/2010/main" val="71415845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CC0B-CDD3-7B43-8203-B16E47F7F048}" type="datetime1">
              <a:rPr lang="en-US" smtClean="0"/>
              <a:t>4/17/17</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415</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decision problem, </a:t>
            </a:r>
            <a:r>
              <a:rPr lang="en-US" sz="2000" i="1">
                <a:latin typeface="Arial" charset="0"/>
                <a:ea typeface="MS PGothic" charset="0"/>
              </a:rPr>
              <a:t>C</a:t>
            </a:r>
            <a:r>
              <a:rPr lang="en-US" sz="2000">
                <a:latin typeface="Arial" charset="0"/>
                <a:ea typeface="MS PGothic" charset="0"/>
              </a:rPr>
              <a:t>, is NP-complete if:</a:t>
            </a:r>
          </a:p>
          <a:p>
            <a:pPr lvl="1" eaLnBrk="1" hangingPunct="1">
              <a:lnSpc>
                <a:spcPct val="80000"/>
              </a:lnSpc>
            </a:pPr>
            <a:r>
              <a:rPr lang="en-US" sz="1800" b="1">
                <a:solidFill>
                  <a:srgbClr val="FF0000"/>
                </a:solidFill>
                <a:latin typeface="Arial" charset="0"/>
                <a:ea typeface="MS PGothic" charset="0"/>
              </a:rPr>
              <a:t>C is in NP and </a:t>
            </a:r>
          </a:p>
          <a:p>
            <a:pPr lvl="1" eaLnBrk="1" hangingPunct="1">
              <a:lnSpc>
                <a:spcPct val="80000"/>
              </a:lnSpc>
            </a:pPr>
            <a:r>
              <a:rPr lang="en-US" sz="1800" b="1">
                <a:solidFill>
                  <a:srgbClr val="FF0000"/>
                </a:solidFill>
                <a:latin typeface="Arial" charset="0"/>
                <a:ea typeface="MS PGothic" charset="0"/>
              </a:rPr>
              <a:t>C is NP-hard. That is, every problem in NP is </a:t>
            </a:r>
            <a:r>
              <a:rPr lang="en-US" sz="1800" b="1" err="1">
                <a:solidFill>
                  <a:srgbClr val="FF0000"/>
                </a:solidFill>
                <a:latin typeface="Arial" charset="0"/>
                <a:ea typeface="MS PGothic" charset="0"/>
              </a:rPr>
              <a:t>polynomially</a:t>
            </a:r>
            <a:r>
              <a:rPr lang="en-US" sz="1800" b="1">
                <a:solidFill>
                  <a:srgbClr val="FF0000"/>
                </a:solidFill>
                <a:latin typeface="Arial" charset="0"/>
                <a:ea typeface="MS PGothic" charset="0"/>
              </a:rPr>
              <a:t> reducible to C.</a:t>
            </a:r>
          </a:p>
          <a:p>
            <a:pPr eaLnBrk="1" hangingPunct="1">
              <a:lnSpc>
                <a:spcPct val="80000"/>
              </a:lnSpc>
            </a:pPr>
            <a:r>
              <a:rPr lang="en-US" sz="2000" i="1">
                <a:latin typeface="Arial" charset="0"/>
                <a:ea typeface="MS PGothic" charset="0"/>
              </a:rPr>
              <a:t>D</a:t>
            </a:r>
            <a:r>
              <a:rPr lang="en-US" sz="2000">
                <a:latin typeface="Arial" charset="0"/>
                <a:ea typeface="MS PGothic" charset="0"/>
              </a:rPr>
              <a:t>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C</a:t>
            </a:r>
            <a:r>
              <a:rPr lang="en-US" sz="2000">
                <a:latin typeface="Arial" charset="0"/>
                <a:ea typeface="MS PGothic" charset="0"/>
              </a:rPr>
              <a:t>  means that there is a deterministic polynomial-time many-one algorithm, </a:t>
            </a:r>
            <a:r>
              <a:rPr lang="en-US" sz="2000" i="1">
                <a:latin typeface="Arial" charset="0"/>
                <a:ea typeface="MS PGothic" charset="0"/>
              </a:rPr>
              <a:t>f</a:t>
            </a:r>
            <a:r>
              <a:rPr lang="en-US" sz="2000">
                <a:latin typeface="Arial" charset="0"/>
                <a:ea typeface="MS PGothic" charset="0"/>
              </a:rPr>
              <a:t>, that transforms each instance </a:t>
            </a:r>
            <a:r>
              <a:rPr lang="en-US" sz="2000" i="1">
                <a:latin typeface="Arial" charset="0"/>
                <a:ea typeface="MS PGothic" charset="0"/>
              </a:rPr>
              <a:t>x</a:t>
            </a:r>
            <a:r>
              <a:rPr lang="en-US" sz="2000">
                <a:latin typeface="Arial" charset="0"/>
                <a:ea typeface="MS PGothic" charset="0"/>
              </a:rPr>
              <a:t> of </a:t>
            </a:r>
            <a:r>
              <a:rPr lang="en-US" sz="2000" i="1">
                <a:latin typeface="Arial" charset="0"/>
                <a:ea typeface="MS PGothic" charset="0"/>
              </a:rPr>
              <a:t>D</a:t>
            </a:r>
            <a:r>
              <a:rPr lang="en-US" sz="2000">
                <a:latin typeface="Arial" charset="0"/>
                <a:ea typeface="MS PGothic" charset="0"/>
              </a:rPr>
              <a:t> into an instance f(x) of </a:t>
            </a:r>
            <a:r>
              <a:rPr lang="en-US" sz="2000" i="1">
                <a:latin typeface="Arial" charset="0"/>
                <a:ea typeface="MS PGothic" charset="0"/>
              </a:rPr>
              <a:t>C</a:t>
            </a:r>
            <a:r>
              <a:rPr lang="en-US" sz="2000">
                <a:latin typeface="Arial" charset="0"/>
                <a:ea typeface="MS PGothic" charset="0"/>
              </a:rPr>
              <a:t>, such that the answer to </a:t>
            </a:r>
            <a:r>
              <a:rPr lang="en-US" sz="2000" i="1">
                <a:latin typeface="Arial" charset="0"/>
                <a:ea typeface="MS PGothic" charset="0"/>
              </a:rPr>
              <a:t>f(x) </a:t>
            </a:r>
            <a:r>
              <a:rPr lang="en-US" sz="2000">
                <a:latin typeface="Arial" charset="0"/>
                <a:ea typeface="MS PGothic" charset="0"/>
              </a:rPr>
              <a:t>is YES if and only if the answer to </a:t>
            </a:r>
            <a:r>
              <a:rPr lang="en-US" sz="2000" i="1">
                <a:latin typeface="Arial" charset="0"/>
                <a:ea typeface="MS PGothic" charset="0"/>
              </a:rPr>
              <a:t>x</a:t>
            </a:r>
            <a:r>
              <a:rPr lang="en-US" sz="2000">
                <a:latin typeface="Arial" charset="0"/>
                <a:ea typeface="MS PGothic" charset="0"/>
              </a:rPr>
              <a:t> is YES. </a:t>
            </a:r>
          </a:p>
          <a:p>
            <a:pPr eaLnBrk="1" hangingPunct="1">
              <a:lnSpc>
                <a:spcPct val="80000"/>
              </a:lnSpc>
            </a:pPr>
            <a:r>
              <a:rPr lang="en-US" sz="2000">
                <a:latin typeface="Arial" charset="0"/>
                <a:ea typeface="MS PGothic" charset="0"/>
              </a:rPr>
              <a:t>To prove that an NP problem </a:t>
            </a:r>
            <a:r>
              <a:rPr lang="en-US" sz="2000" i="1">
                <a:latin typeface="Arial" charset="0"/>
                <a:ea typeface="MS PGothic" charset="0"/>
              </a:rPr>
              <a:t>A</a:t>
            </a:r>
            <a:r>
              <a:rPr lang="en-US" sz="2000">
                <a:latin typeface="Arial" charset="0"/>
                <a:ea typeface="MS PGothic" charset="0"/>
              </a:rPr>
              <a:t> is NP-complete, it is sufficient to show that an already known NP-complete problem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A</a:t>
            </a:r>
            <a:r>
              <a:rPr lang="en-US" sz="2000">
                <a:latin typeface="Arial" charset="0"/>
                <a:ea typeface="MS PGothic" charset="0"/>
              </a:rPr>
              <a:t>. By transitivity, this shows that </a:t>
            </a:r>
            <a:r>
              <a:rPr lang="en-US" sz="2000" i="1">
                <a:latin typeface="Arial" charset="0"/>
                <a:ea typeface="MS PGothic" charset="0"/>
              </a:rPr>
              <a:t>A</a:t>
            </a:r>
            <a:r>
              <a:rPr lang="en-US" sz="2000">
                <a:latin typeface="Arial" charset="0"/>
                <a:ea typeface="MS PGothic" charset="0"/>
              </a:rPr>
              <a:t> is NP-hard.</a:t>
            </a:r>
          </a:p>
          <a:p>
            <a:pPr eaLnBrk="1" hangingPunct="1">
              <a:lnSpc>
                <a:spcPct val="80000"/>
              </a:lnSpc>
            </a:pPr>
            <a:r>
              <a:rPr lang="en-US" sz="2000">
                <a:latin typeface="Arial" charset="0"/>
                <a:ea typeface="MS PGothic" charset="0"/>
              </a:rPr>
              <a:t>A consequence of this definition is that if we had a polynomial time algorithm for any NP-complete problem </a:t>
            </a:r>
            <a:r>
              <a:rPr lang="en-US" sz="2000" i="1">
                <a:latin typeface="Arial" charset="0"/>
                <a:ea typeface="MS PGothic" charset="0"/>
              </a:rPr>
              <a:t>C</a:t>
            </a:r>
            <a:r>
              <a:rPr lang="en-US" sz="2000">
                <a:latin typeface="Arial" charset="0"/>
                <a:ea typeface="MS PGothic" charset="0"/>
              </a:rPr>
              <a:t>, we could solve all problems in NP in polynomial time. That is, P = NP.</a:t>
            </a:r>
          </a:p>
          <a:p>
            <a:pPr eaLnBrk="1" hangingPunct="1">
              <a:lnSpc>
                <a:spcPct val="80000"/>
              </a:lnSpc>
            </a:pPr>
            <a:r>
              <a:rPr lang="en-US" sz="2000">
                <a:latin typeface="Arial" charset="0"/>
                <a:ea typeface="MS PGothic" charset="0"/>
              </a:rPr>
              <a:t>Note that NP-hard does not necessarily mean NP-complete, as a given NP-hard problem could be outside NP.</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a:t>
            </a:r>
            <a:r>
              <a:rPr lang="en-US" sz="2400">
                <a:latin typeface="Arial" charset="0"/>
                <a:ea typeface="MS PGothic" charset="0"/>
              </a:rPr>
              <a:t>If P = NP then all problems in NP are polynomial problems.</a:t>
            </a:r>
          </a:p>
          <a:p>
            <a:pPr eaLnBrk="1" hangingPunct="1"/>
            <a:endParaRPr lang="en-US" sz="2400">
              <a:latin typeface="Arial" charset="0"/>
              <a:ea typeface="MS PGothic" charset="0"/>
            </a:endParaRPr>
          </a:p>
          <a:p>
            <a:pPr eaLnBrk="1" hangingPunct="1">
              <a:buFont typeface="Times" charset="0"/>
              <a:buNone/>
            </a:pPr>
            <a:r>
              <a:rPr lang="en-US" sz="2400">
                <a:latin typeface="Arial" charset="0"/>
                <a:ea typeface="MS PGothic" charset="0"/>
              </a:rPr>
              <a:t>	If P ≠ NP then all NP–C problems are exponential</a:t>
            </a:r>
            <a:r>
              <a:rPr lang="en-US" sz="2400" b="1">
                <a:latin typeface="Arial" charset="0"/>
                <a:ea typeface="MS PGothic" charset="0"/>
              </a:rPr>
              <a:t>.</a:t>
            </a:r>
          </a:p>
        </p:txBody>
      </p:sp>
      <p:sp>
        <p:nvSpPr>
          <p:cNvPr id="2" name="Date Placeholder 1"/>
          <p:cNvSpPr>
            <a:spLocks noGrp="1"/>
          </p:cNvSpPr>
          <p:nvPr>
            <p:ph type="dt" sz="half" idx="10"/>
          </p:nvPr>
        </p:nvSpPr>
        <p:spPr/>
        <p:txBody>
          <a:bodyPr/>
          <a:lstStyle/>
          <a:p>
            <a:fld id="{A9E52C61-202D-C94B-804B-5AB5960B756E}"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416</a:t>
            </a:fld>
            <a:endParaRPr lang="en-US"/>
          </a:p>
        </p:txBody>
      </p:sp>
    </p:spTree>
    <p:extLst>
      <p:ext uri="{BB962C8B-B14F-4D97-AF65-F5344CB8AC3E}">
        <p14:creationId xmlns:p14="http://schemas.microsoft.com/office/powerpoint/2010/main" val="577502074"/>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atin typeface="Arial" charset="0"/>
                <a:ea typeface="MS PGothic" charset="0"/>
              </a:rPr>
              <a:t>Why should P = NP?</a:t>
            </a: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a:latin typeface="Arial" charset="0"/>
                <a:ea typeface="MS PGothic" charset="0"/>
              </a:rPr>
              <a:t>Why should P equal NP?</a:t>
            </a:r>
          </a:p>
          <a:p>
            <a:pPr lvl="1" eaLnBrk="1" hangingPunct="1">
              <a:lnSpc>
                <a:spcPct val="90000"/>
              </a:lnSpc>
              <a:buFont typeface="Times" charset="0"/>
              <a:buChar char="–"/>
            </a:pPr>
            <a:r>
              <a:rPr lang="en-US" sz="2400">
                <a:latin typeface="Arial" charset="0"/>
                <a:ea typeface="MS PGothic" charset="0"/>
              </a:rPr>
              <a:t>There seems to be a huge "gap" between the known problems in P and Exponential. That is, almost all known polynomial problems are no worse than n3 or n4. </a:t>
            </a:r>
          </a:p>
          <a:p>
            <a:pPr lvl="1" eaLnBrk="1" hangingPunct="1">
              <a:lnSpc>
                <a:spcPct val="90000"/>
              </a:lnSpc>
              <a:buFont typeface="Times" charset="0"/>
              <a:buChar char="–"/>
            </a:pPr>
            <a:r>
              <a:rPr lang="en-US" sz="2400">
                <a:latin typeface="Arial" charset="0"/>
                <a:ea typeface="MS PGothic" charset="0"/>
              </a:rPr>
              <a:t>Where are the O(n</a:t>
            </a:r>
            <a:r>
              <a:rPr lang="en-US" sz="2400" baseline="30000">
                <a:latin typeface="Arial" charset="0"/>
                <a:ea typeface="MS PGothic" charset="0"/>
              </a:rPr>
              <a:t>50</a:t>
            </a:r>
            <a:r>
              <a:rPr lang="en-US" sz="2400">
                <a:latin typeface="Arial" charset="0"/>
                <a:ea typeface="MS PGothic" charset="0"/>
              </a:rPr>
              <a:t>) problems?? O(n</a:t>
            </a:r>
            <a:r>
              <a:rPr lang="en-US" sz="2400" baseline="30000">
                <a:latin typeface="Arial" charset="0"/>
                <a:ea typeface="MS PGothic" charset="0"/>
              </a:rPr>
              <a:t>100</a:t>
            </a:r>
            <a:r>
              <a:rPr lang="en-US" sz="2400">
                <a:latin typeface="Arial" charset="0"/>
                <a:ea typeface="MS PGothic" charset="0"/>
              </a:rPr>
              <a:t>)? Maybe they are the ones in NP–Complete? </a:t>
            </a:r>
          </a:p>
          <a:p>
            <a:pPr lvl="1" eaLnBrk="1" hangingPunct="1">
              <a:lnSpc>
                <a:spcPct val="90000"/>
              </a:lnSpc>
              <a:buFont typeface="Times" charset="0"/>
              <a:buChar char="–"/>
            </a:pPr>
            <a:r>
              <a:rPr lang="en-US" sz="2400">
                <a:latin typeface="Arial" charset="0"/>
                <a:ea typeface="MS PGothic" charset="0"/>
              </a:rPr>
              <a:t>It's awfully hard to envision a problem that would require n</a:t>
            </a:r>
            <a:r>
              <a:rPr lang="en-US" sz="2400" baseline="30000">
                <a:latin typeface="Arial" charset="0"/>
                <a:ea typeface="MS PGothic" charset="0"/>
              </a:rPr>
              <a:t>100</a:t>
            </a:r>
            <a:r>
              <a:rPr lang="en-US" sz="2400">
                <a:latin typeface="Arial" charset="0"/>
                <a:ea typeface="MS PGothic" charset="0"/>
              </a:rPr>
              <a:t>, but surely they exist?</a:t>
            </a:r>
          </a:p>
          <a:p>
            <a:pPr lvl="1" eaLnBrk="1" hangingPunct="1">
              <a:lnSpc>
                <a:spcPct val="90000"/>
              </a:lnSpc>
              <a:buFont typeface="Times" charset="0"/>
              <a:buChar char="–"/>
            </a:pPr>
            <a:r>
              <a:rPr lang="en-US" sz="2400">
                <a:latin typeface="Arial" charset="0"/>
                <a:ea typeface="MS PGothic" charset="0"/>
              </a:rPr>
              <a:t>Some of the problems in NP–C just look like we should be able to find a polynomial solution (looks can be deceiving, though). </a:t>
            </a:r>
          </a:p>
        </p:txBody>
      </p:sp>
      <p:sp>
        <p:nvSpPr>
          <p:cNvPr id="2" name="Date Placeholder 1"/>
          <p:cNvSpPr>
            <a:spLocks noGrp="1"/>
          </p:cNvSpPr>
          <p:nvPr>
            <p:ph type="dt" sz="half" idx="10"/>
          </p:nvPr>
        </p:nvSpPr>
        <p:spPr/>
        <p:txBody>
          <a:bodyPr/>
          <a:lstStyle/>
          <a:p>
            <a:fld id="{C6CFC85E-CAB7-9F4C-93EE-FC8CFD5EAF84}"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417</a:t>
            </a:fld>
            <a:endParaRPr lang="en-US"/>
          </a:p>
        </p:txBody>
      </p:sp>
    </p:spTree>
    <p:extLst>
      <p:ext uri="{BB962C8B-B14F-4D97-AF65-F5344CB8AC3E}">
        <p14:creationId xmlns:p14="http://schemas.microsoft.com/office/powerpoint/2010/main" val="159875692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a:latin typeface="Arial" charset="0"/>
                <a:ea typeface="MS PGothic" charset="0"/>
              </a:rPr>
              <a:t>Why Might 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800">
                <a:latin typeface="Arial" charset="0"/>
                <a:ea typeface="MS PGothic" charset="0"/>
              </a:rPr>
              <a:t>Why should P not equal NP?</a:t>
            </a:r>
          </a:p>
          <a:p>
            <a:pPr lvl="1" eaLnBrk="1" hangingPunct="1">
              <a:lnSpc>
                <a:spcPct val="90000"/>
              </a:lnSpc>
            </a:pPr>
            <a:r>
              <a:rPr lang="en-US" sz="2400">
                <a:latin typeface="Arial" charset="0"/>
                <a:ea typeface="MS PGothic" charset="0"/>
              </a:rPr>
              <a:t>P = NP would mean, for any problem in NP, that it is just as easy to solve an instance form "scratch," as it is to verify the answer if someone gives it to you. That seems a bit hard to believe.</a:t>
            </a:r>
          </a:p>
          <a:p>
            <a:pPr lvl="1" eaLnBrk="1" hangingPunct="1">
              <a:lnSpc>
                <a:spcPct val="90000"/>
              </a:lnSpc>
            </a:pPr>
            <a:r>
              <a:rPr lang="en-US" sz="2400">
                <a:latin typeface="Arial" charset="0"/>
                <a:ea typeface="MS PGothic" charset="0"/>
              </a:rPr>
              <a:t>There simply are a lot of awfully hard looking problems in NP–Complete (and Co–NP-Complete) and some just don't seem to be solvable in polynomial time.</a:t>
            </a:r>
          </a:p>
          <a:p>
            <a:pPr lvl="1" eaLnBrk="1" hangingPunct="1">
              <a:lnSpc>
                <a:spcPct val="90000"/>
              </a:lnSpc>
            </a:pPr>
            <a:r>
              <a:rPr lang="en-US" sz="2400">
                <a:latin typeface="Arial" charset="0"/>
                <a:ea typeface="MS PGothic" charset="0"/>
              </a:rPr>
              <a:t>Many very smart people have tried for a long time to find polynomial algorithms for some of the problems in NP-Complete - with no luck.</a:t>
            </a:r>
          </a:p>
        </p:txBody>
      </p:sp>
      <p:sp>
        <p:nvSpPr>
          <p:cNvPr id="2" name="Date Placeholder 1"/>
          <p:cNvSpPr>
            <a:spLocks noGrp="1"/>
          </p:cNvSpPr>
          <p:nvPr>
            <p:ph type="dt" sz="half" idx="10"/>
          </p:nvPr>
        </p:nvSpPr>
        <p:spPr/>
        <p:txBody>
          <a:bodyPr/>
          <a:lstStyle/>
          <a:p>
            <a:fld id="{B85EAB0D-FB51-144F-B13E-F5ED773E6087}"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418</a:t>
            </a:fld>
            <a:endParaRPr lang="en-US"/>
          </a:p>
        </p:txBody>
      </p:sp>
    </p:spTree>
    <p:extLst>
      <p:ext uri="{BB962C8B-B14F-4D97-AF65-F5344CB8AC3E}">
        <p14:creationId xmlns:p14="http://schemas.microsoft.com/office/powerpoint/2010/main" val="99224721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800" b="1">
                <a:latin typeface="Arial" charset="0"/>
                <a:ea typeface="MS PGothic" charset="0"/>
              </a:rPr>
              <a:t>U = {u</a:t>
            </a:r>
            <a:r>
              <a:rPr lang="en-US" sz="2800" b="1" baseline="-25000">
                <a:latin typeface="Arial" charset="0"/>
                <a:ea typeface="MS PGothic" charset="0"/>
              </a:rPr>
              <a:t>1</a:t>
            </a:r>
            <a:r>
              <a:rPr lang="en-US" sz="2800" b="1">
                <a:latin typeface="Arial" charset="0"/>
                <a:ea typeface="MS PGothic" charset="0"/>
              </a:rPr>
              <a:t>, u</a:t>
            </a:r>
            <a:r>
              <a:rPr lang="en-US" sz="2800" b="1" baseline="-25000">
                <a:latin typeface="Arial" charset="0"/>
                <a:ea typeface="MS PGothic" charset="0"/>
              </a:rPr>
              <a:t>2</a:t>
            </a:r>
            <a:r>
              <a:rPr lang="en-US" sz="2800" b="1">
                <a:latin typeface="Arial" charset="0"/>
                <a:ea typeface="MS PGothic" charset="0"/>
              </a:rPr>
              <a:t>,…, u</a:t>
            </a:r>
            <a:r>
              <a:rPr lang="en-US" sz="2800" b="1" baseline="-25000">
                <a:latin typeface="Arial" charset="0"/>
                <a:ea typeface="MS PGothic" charset="0"/>
              </a:rPr>
              <a:t>n</a:t>
            </a:r>
            <a:r>
              <a:rPr lang="en-US" sz="2800" b="1">
                <a:latin typeface="Arial" charset="0"/>
                <a:ea typeface="MS PGothic" charset="0"/>
              </a:rPr>
              <a:t>}, </a:t>
            </a:r>
            <a:r>
              <a:rPr lang="en-US" sz="2800">
                <a:latin typeface="Arial" charset="0"/>
                <a:ea typeface="MS PGothic" charset="0"/>
              </a:rPr>
              <a:t>Boolean variables.</a:t>
            </a:r>
          </a:p>
          <a:p>
            <a:pPr eaLnBrk="1" hangingPunct="1">
              <a:buFont typeface="Times" charset="0"/>
              <a:buNone/>
            </a:pPr>
            <a:endParaRPr lang="en-US" sz="2800" b="1">
              <a:latin typeface="Arial" charset="0"/>
              <a:ea typeface="MS PGothic" charset="0"/>
            </a:endParaRPr>
          </a:p>
          <a:p>
            <a:pPr eaLnBrk="1" hangingPunct="1">
              <a:buNone/>
            </a:pPr>
            <a:r>
              <a:rPr lang="en-US" sz="2800" b="1">
                <a:latin typeface="Arial" charset="0"/>
                <a:ea typeface="MS PGothic" charset="0"/>
              </a:rPr>
              <a:t>(CNF – Conjunctive Normal Form) </a:t>
            </a:r>
          </a:p>
          <a:p>
            <a:pPr eaLnBrk="1" hangingPunct="1">
              <a:buFont typeface="Times" charset="0"/>
              <a:buNone/>
            </a:pPr>
            <a:r>
              <a:rPr lang="en-US" sz="2800" b="1">
                <a:latin typeface="Arial" charset="0"/>
                <a:ea typeface="MS PGothic" charset="0"/>
              </a:rPr>
              <a:t>C = {c</a:t>
            </a:r>
            <a:r>
              <a:rPr lang="en-US" sz="2800" b="1" baseline="-25000">
                <a:latin typeface="Arial" charset="0"/>
                <a:ea typeface="MS PGothic" charset="0"/>
              </a:rPr>
              <a:t>1</a:t>
            </a:r>
            <a:r>
              <a:rPr lang="en-US" sz="2800" b="1">
                <a:latin typeface="Arial" charset="0"/>
                <a:ea typeface="MS PGothic" charset="0"/>
              </a:rPr>
              <a:t>, c</a:t>
            </a:r>
            <a:r>
              <a:rPr lang="en-US" sz="2800" b="1" baseline="-25000">
                <a:latin typeface="Arial" charset="0"/>
                <a:ea typeface="MS PGothic" charset="0"/>
              </a:rPr>
              <a:t>2</a:t>
            </a:r>
            <a:r>
              <a:rPr lang="en-US" sz="2800" b="1">
                <a:latin typeface="Arial" charset="0"/>
                <a:ea typeface="MS PGothic" charset="0"/>
              </a:rPr>
              <a:t>,…, c</a:t>
            </a:r>
            <a:r>
              <a:rPr lang="en-US" sz="2800" b="1" baseline="-25000">
                <a:latin typeface="Arial" charset="0"/>
                <a:ea typeface="MS PGothic" charset="0"/>
              </a:rPr>
              <a:t>m</a:t>
            </a:r>
            <a:r>
              <a:rPr lang="en-US" sz="2800" b="1">
                <a:latin typeface="Arial" charset="0"/>
                <a:ea typeface="MS PGothic" charset="0"/>
              </a:rPr>
              <a:t>}, </a:t>
            </a:r>
            <a:br>
              <a:rPr lang="en-US" sz="2800" b="1">
                <a:latin typeface="Arial" charset="0"/>
                <a:ea typeface="MS PGothic" charset="0"/>
              </a:rPr>
            </a:br>
            <a:r>
              <a:rPr lang="en-US" sz="2800" b="1">
                <a:latin typeface="Arial" charset="0"/>
                <a:ea typeface="MS PGothic" charset="0"/>
              </a:rPr>
              <a:t>	</a:t>
            </a:r>
            <a:r>
              <a:rPr lang="en-US" sz="2800">
                <a:latin typeface="Arial" charset="0"/>
                <a:ea typeface="MS PGothic" charset="0"/>
              </a:rPr>
              <a:t>conjunction (and-</a:t>
            </a:r>
            <a:r>
              <a:rPr lang="en-US" sz="2800" err="1">
                <a:latin typeface="Arial" charset="0"/>
                <a:ea typeface="MS PGothic" charset="0"/>
              </a:rPr>
              <a:t>ing</a:t>
            </a:r>
            <a:r>
              <a:rPr lang="en-US" sz="2800">
                <a:latin typeface="Arial" charset="0"/>
                <a:ea typeface="MS PGothic" charset="0"/>
              </a:rPr>
              <a:t>) of "OR clauses” </a:t>
            </a:r>
            <a:r>
              <a:rPr lang="en-US" sz="2800" b="1">
                <a:latin typeface="Arial" charset="0"/>
                <a:ea typeface="MS PGothic" charset="0"/>
              </a:rPr>
              <a:t>	</a:t>
            </a:r>
          </a:p>
          <a:p>
            <a:pPr eaLnBrk="1" hangingPunct="1">
              <a:buFont typeface="Times" charset="0"/>
              <a:buNone/>
            </a:pPr>
            <a:r>
              <a:rPr lang="en-US" sz="2800" b="1">
                <a:latin typeface="Arial" charset="0"/>
                <a:ea typeface="MS PGothic" charset="0"/>
              </a:rPr>
              <a:t>	Example clause:</a:t>
            </a:r>
          </a:p>
          <a:p>
            <a:pPr eaLnBrk="1" hangingPunct="1">
              <a:buFont typeface="Times" charset="0"/>
              <a:buNone/>
            </a:pPr>
            <a:r>
              <a:rPr lang="en-US" sz="3600" b="1">
                <a:latin typeface="Arial" charset="0"/>
                <a:ea typeface="MS PGothic" charset="0"/>
              </a:rPr>
              <a:t>		</a:t>
            </a:r>
            <a:r>
              <a:rPr lang="en-US" sz="2800" b="1">
                <a:latin typeface="Arial" charset="0"/>
                <a:ea typeface="MS PGothic" charset="0"/>
              </a:rPr>
              <a:t>c</a:t>
            </a:r>
            <a:r>
              <a:rPr lang="en-US" sz="2800" b="1" baseline="-25000">
                <a:latin typeface="Arial" charset="0"/>
                <a:ea typeface="MS PGothic" charset="0"/>
              </a:rPr>
              <a:t>i</a:t>
            </a:r>
            <a:r>
              <a:rPr lang="en-US" sz="2800" b="1">
                <a:latin typeface="Arial" charset="0"/>
                <a:ea typeface="MS PGothic" charset="0"/>
              </a:rPr>
              <a:t> = (u</a:t>
            </a:r>
            <a:r>
              <a:rPr lang="en-US" sz="2800" b="1" baseline="-25000">
                <a:latin typeface="Arial" charset="0"/>
                <a:ea typeface="MS PGothic" charset="0"/>
              </a:rPr>
              <a:t>4</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35</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18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6</a:t>
            </a:r>
            <a:r>
              <a:rPr lang="en-US" sz="2800" b="1">
                <a:latin typeface="Arial" charset="0"/>
                <a:ea typeface="MS PGothic" charset="0"/>
              </a:rPr>
              <a:t>)</a:t>
            </a:r>
            <a:r>
              <a:rPr lang="en-US" sz="2800">
                <a:latin typeface="Arial" charset="0"/>
                <a:ea typeface="MS PGothic" charset="0"/>
              </a:rPr>
              <a:t> </a:t>
            </a:r>
          </a:p>
        </p:txBody>
      </p:sp>
      <p:sp>
        <p:nvSpPr>
          <p:cNvPr id="2" name="Date Placeholder 1"/>
          <p:cNvSpPr>
            <a:spLocks noGrp="1"/>
          </p:cNvSpPr>
          <p:nvPr>
            <p:ph type="dt" sz="half" idx="10"/>
          </p:nvPr>
        </p:nvSpPr>
        <p:spPr/>
        <p:txBody>
          <a:bodyPr/>
          <a:lstStyle/>
          <a:p>
            <a:fld id="{B7A4472F-29B7-1A41-9900-1D11E2C4FE14}"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419</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a:t>Sample Proof by Contradiction</a:t>
            </a:r>
          </a:p>
        </p:txBody>
      </p:sp>
      <p:sp>
        <p:nvSpPr>
          <p:cNvPr id="3" name="Content Placeholder 2"/>
          <p:cNvSpPr>
            <a:spLocks noGrp="1"/>
          </p:cNvSpPr>
          <p:nvPr>
            <p:ph idx="1"/>
          </p:nvPr>
        </p:nvSpPr>
        <p:spPr/>
        <p:txBody>
          <a:bodyPr/>
          <a:lstStyle/>
          <a:p>
            <a:pPr marL="0" indent="0" eaLnBrk="1" hangingPunct="1">
              <a:lnSpc>
                <a:spcPct val="90000"/>
              </a:lnSpc>
              <a:buNone/>
            </a:pPr>
            <a:r>
              <a:rPr lang="en-US" altLang="en-US" sz="2000">
                <a:ea typeface="ＭＳ Ｐゴシック" charset="-128"/>
              </a:rPr>
              <a:t>Prove, if p and q are distinct prime numbers, then </a:t>
            </a:r>
            <a:r>
              <a:rPr lang="en-US" altLang="en-US" sz="2000">
                <a:ea typeface="ＭＳ Ｐゴシック" charset="-128"/>
                <a:sym typeface="Symbol" charset="2"/>
              </a:rPr>
              <a:t></a:t>
            </a:r>
            <a:r>
              <a:rPr lang="en-US" altLang="en-US" sz="2000">
                <a:ea typeface="ＭＳ Ｐゴシック" charset="-128"/>
              </a:rPr>
              <a:t>(p/q) is irrational. </a:t>
            </a:r>
            <a:r>
              <a:rPr lang="en-US" altLang="en-US" sz="2000">
                <a:ea typeface="ＭＳ Ｐゴシック" charset="-128"/>
                <a:sym typeface="Symbol" charset="2"/>
              </a:rPr>
              <a:t>Assume (p/q) is rational where p and q are distinct primes. Let a/b be the reduced fraction (no common prime factors) that equals (p/q).</a:t>
            </a:r>
          </a:p>
          <a:p>
            <a:pPr marL="0" indent="0" eaLnBrk="1" hangingPunct="1">
              <a:lnSpc>
                <a:spcPct val="90000"/>
              </a:lnSpc>
              <a:buNone/>
            </a:pPr>
            <a:r>
              <a:rPr lang="en-US" altLang="en-US" sz="2000">
                <a:ea typeface="ＭＳ Ｐゴシック" charset="-128"/>
                <a:sym typeface="Symbol" charset="2"/>
              </a:rPr>
              <a:t> </a:t>
            </a:r>
            <a:br>
              <a:rPr lang="en-US" altLang="en-US" sz="2000">
                <a:ea typeface="ＭＳ Ｐゴシック" charset="-128"/>
                <a:sym typeface="Symbol" charset="2"/>
              </a:rPr>
            </a:br>
            <a:r>
              <a:rPr lang="en-US" altLang="en-US" sz="2000">
                <a:ea typeface="ＭＳ Ｐゴシック" charset="-128"/>
                <a:sym typeface="Symbol" charset="2"/>
              </a:rPr>
              <a:t>(p/q)  =  a/b			: assumption (note </a:t>
            </a:r>
            <a:r>
              <a:rPr lang="en-US" altLang="en-US" sz="2000" err="1">
                <a:ea typeface="ＭＳ Ｐゴシック" charset="-128"/>
                <a:sym typeface="Symbol" charset="2"/>
              </a:rPr>
              <a:t>a≠b</a:t>
            </a:r>
            <a:r>
              <a:rPr lang="en-US" altLang="en-US" sz="2000">
                <a:ea typeface="ＭＳ Ｐゴシック" charset="-128"/>
                <a:sym typeface="Symbol" charset="2"/>
              </a:rPr>
              <a:t>, as </a:t>
            </a:r>
            <a:r>
              <a:rPr lang="en-US" altLang="en-US" sz="2000" err="1">
                <a:ea typeface="ＭＳ Ｐゴシック" charset="-128"/>
                <a:sym typeface="Symbol" charset="2"/>
              </a:rPr>
              <a:t>p≠q</a:t>
            </a:r>
            <a:r>
              <a:rPr lang="en-US" altLang="en-US" sz="2000">
                <a:ea typeface="ＭＳ Ｐゴシック" charset="-128"/>
                <a:sym typeface="Symbol" charset="2"/>
              </a:rPr>
              <a:t>)</a:t>
            </a:r>
            <a:br>
              <a:rPr lang="en-US" altLang="en-US" sz="2000">
                <a:ea typeface="ＭＳ Ｐゴシック" charset="-128"/>
                <a:sym typeface="Symbol" charset="2"/>
              </a:rPr>
            </a:br>
            <a:r>
              <a:rPr lang="en-US" altLang="en-US" sz="2000">
                <a:ea typeface="ＭＳ Ｐゴシック" charset="-128"/>
                <a:sym typeface="Symbol" charset="2"/>
              </a:rPr>
              <a:t>p/q = a</a:t>
            </a:r>
            <a:r>
              <a:rPr lang="en-US" altLang="en-US" sz="2000" baseline="30000">
                <a:ea typeface="ＭＳ Ｐゴシック" charset="-128"/>
                <a:sym typeface="Symbol" charset="2"/>
              </a:rPr>
              <a:t>2</a:t>
            </a:r>
            <a:r>
              <a:rPr lang="en-US" altLang="en-US" sz="2000">
                <a:ea typeface="ＭＳ Ｐゴシック" charset="-128"/>
                <a:sym typeface="Symbol" charset="2"/>
              </a:rPr>
              <a:t>/b</a:t>
            </a:r>
            <a:r>
              <a:rPr lang="en-US" altLang="en-US" sz="2000" baseline="30000">
                <a:ea typeface="ＭＳ Ｐゴシック" charset="-128"/>
                <a:sym typeface="Symbol" charset="2"/>
              </a:rPr>
              <a:t>2</a:t>
            </a:r>
            <a:r>
              <a:rPr lang="en-US" altLang="en-US" sz="2000">
                <a:ea typeface="ＭＳ Ｐゴシック" charset="-128"/>
                <a:sym typeface="Symbol" charset="2"/>
              </a:rPr>
              <a:t>			: square both sides</a:t>
            </a:r>
          </a:p>
          <a:p>
            <a:pPr marL="0" indent="0" eaLnBrk="1" hangingPunct="1">
              <a:lnSpc>
                <a:spcPct val="90000"/>
              </a:lnSpc>
              <a:buNone/>
            </a:pPr>
            <a:r>
              <a:rPr lang="en-US" altLang="en-US" sz="2000">
                <a:ea typeface="ＭＳ Ｐゴシック" charset="-128"/>
                <a:sym typeface="Symbol" charset="2"/>
              </a:rPr>
              <a:t>p = a</a:t>
            </a:r>
            <a:r>
              <a:rPr lang="en-US" altLang="en-US" sz="2000" baseline="30000">
                <a:ea typeface="ＭＳ Ｐゴシック" charset="-128"/>
                <a:sym typeface="Symbol" charset="2"/>
              </a:rPr>
              <a:t>2</a:t>
            </a:r>
            <a:r>
              <a:rPr lang="en-US" altLang="en-US" sz="2000">
                <a:ea typeface="ＭＳ Ｐゴシック" charset="-128"/>
                <a:sym typeface="Symbol" charset="2"/>
              </a:rPr>
              <a:t> and q = b</a:t>
            </a:r>
            <a:r>
              <a:rPr lang="en-US" altLang="en-US" sz="2000" baseline="30000">
                <a:ea typeface="ＭＳ Ｐゴシック" charset="-128"/>
                <a:sym typeface="Symbol" charset="2"/>
              </a:rPr>
              <a:t>2</a:t>
            </a:r>
            <a:r>
              <a:rPr lang="en-US" altLang="en-US" sz="2000">
                <a:ea typeface="ＭＳ Ｐゴシック" charset="-128"/>
                <a:sym typeface="Symbol" charset="2"/>
              </a:rPr>
              <a:t>		: since p and q have no common prime</a:t>
            </a:r>
            <a:br>
              <a:rPr lang="en-US" altLang="en-US" sz="2000">
                <a:ea typeface="ＭＳ Ｐゴシック" charset="-128"/>
                <a:sym typeface="Symbol" charset="2"/>
              </a:rPr>
            </a:br>
            <a:r>
              <a:rPr lang="en-US" altLang="en-US" sz="2000">
                <a:ea typeface="ＭＳ Ｐゴシック" charset="-128"/>
                <a:sym typeface="Symbol" charset="2"/>
              </a:rPr>
              <a:t>				  factors, and a and b have no 					  common prime factors. </a:t>
            </a:r>
          </a:p>
          <a:p>
            <a:pPr marL="0" indent="0" eaLnBrk="1" hangingPunct="1">
              <a:lnSpc>
                <a:spcPct val="90000"/>
              </a:lnSpc>
              <a:buNone/>
            </a:pPr>
            <a:endParaRPr lang="en-US" altLang="en-US" sz="2000">
              <a:ea typeface="ＭＳ Ｐゴシック" charset="-128"/>
              <a:sym typeface="Symbol" charset="2"/>
            </a:endParaRPr>
          </a:p>
          <a:p>
            <a:pPr marL="0" indent="0" eaLnBrk="1" hangingPunct="1">
              <a:lnSpc>
                <a:spcPct val="90000"/>
              </a:lnSpc>
              <a:buNone/>
            </a:pPr>
            <a:r>
              <a:rPr lang="en-US" altLang="en-US" sz="2000">
                <a:ea typeface="ＭＳ Ｐゴシック" charset="-128"/>
                <a:sym typeface="Symbol" charset="2"/>
              </a:rPr>
              <a:t>But this is not possible because p and q are prime numbers and so cannot have multiple factors (e.g., </a:t>
            </a:r>
            <a:r>
              <a:rPr lang="en-US" altLang="en-US" sz="2000" err="1">
                <a:ea typeface="ＭＳ Ｐゴシック" charset="-128"/>
                <a:sym typeface="Symbol" charset="2"/>
              </a:rPr>
              <a:t>a×a</a:t>
            </a:r>
            <a:r>
              <a:rPr lang="en-US" altLang="en-US" sz="2000">
                <a:ea typeface="ＭＳ Ｐゴシック" charset="-128"/>
                <a:sym typeface="Symbol" charset="2"/>
              </a:rPr>
              <a:t>, in the case of p). This contradicts our original assumption that (p/q) is rational, so it must be irrational. </a:t>
            </a:r>
            <a:r>
              <a:rPr lang="en-US" altLang="en-US" sz="2000">
                <a:solidFill>
                  <a:srgbClr val="0000FF"/>
                </a:solidFill>
                <a:ea typeface="ＭＳ Ｐゴシック" charset="-128"/>
                <a:sym typeface="Symbol" charset="2"/>
              </a:rPr>
              <a:t>QED</a:t>
            </a:r>
            <a:r>
              <a:rPr lang="en-US" altLang="en-US">
                <a:ea typeface="ＭＳ Ｐゴシック" charset="-128"/>
                <a:sym typeface="Symbol" charset="2"/>
              </a:rPr>
              <a:t/>
            </a:r>
            <a:br>
              <a:rPr lang="en-US" altLang="en-US">
                <a:ea typeface="ＭＳ Ｐゴシック" charset="-128"/>
                <a:sym typeface="Symbol" charset="2"/>
              </a:rPr>
            </a:br>
            <a:endParaRPr lang="en-US" altLang="en-US">
              <a:ea typeface="ＭＳ Ｐゴシック" charset="-128"/>
            </a:endParaRPr>
          </a:p>
        </p:txBody>
      </p:sp>
      <p:sp>
        <p:nvSpPr>
          <p:cNvPr id="4" name="Date Placeholder 3"/>
          <p:cNvSpPr>
            <a:spLocks noGrp="1"/>
          </p:cNvSpPr>
          <p:nvPr>
            <p:ph type="dt" sz="half" idx="10"/>
          </p:nvPr>
        </p:nvSpPr>
        <p:spPr/>
        <p:txBody>
          <a:bodyPr/>
          <a:lstStyle/>
          <a:p>
            <a:fld id="{EB1E37E0-30B9-4D4E-BF7E-B4F4ABACC13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a:t>
            </a:fld>
            <a:endParaRPr lang="en-US"/>
          </a:p>
        </p:txBody>
      </p:sp>
    </p:spTree>
    <p:extLst>
      <p:ext uri="{BB962C8B-B14F-4D97-AF65-F5344CB8AC3E}">
        <p14:creationId xmlns:p14="http://schemas.microsoft.com/office/powerpoint/2010/main" val="822009992"/>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73660-33FC-C948-8D4D-821E5F949161}" type="datetime1">
              <a:rPr lang="en-US" smtClean="0"/>
              <a:t>4/17/17</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420</a:t>
            </a:fld>
            <a:endParaRPr lang="en-US"/>
          </a:p>
        </p:txBody>
      </p:sp>
      <p:sp>
        <p:nvSpPr>
          <p:cNvPr id="266245" name="Rectangle 2"/>
          <p:cNvSpPr>
            <a:spLocks noGrp="1" noChangeArrowheads="1"/>
          </p:cNvSpPr>
          <p:nvPr>
            <p:ph type="title"/>
          </p:nvPr>
        </p:nvSpPr>
        <p:spPr/>
        <p:txBody>
          <a:bodyPr/>
          <a:lstStyle/>
          <a:p>
            <a:pPr eaLnBrk="1" hangingPunct="1"/>
            <a:r>
              <a:rPr lang="en-US">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dirty="0">
                <a:latin typeface="Arial" charset="0"/>
                <a:ea typeface="MS PGothic" charset="0"/>
              </a:rPr>
              <a:t>SAT is the problem to decide of an arbitrary Boolean formula (</a:t>
            </a:r>
            <a:r>
              <a:rPr lang="en-US" sz="2800" dirty="0" err="1">
                <a:latin typeface="Arial" charset="0"/>
                <a:ea typeface="MS PGothic" charset="0"/>
              </a:rPr>
              <a:t>wff</a:t>
            </a:r>
            <a:r>
              <a:rPr lang="en-US" sz="2800" dirty="0">
                <a:latin typeface="Arial" charset="0"/>
                <a:ea typeface="MS PGothic" charset="0"/>
              </a:rPr>
              <a:t> in the propositional calculus) whether or not this formula is </a:t>
            </a:r>
            <a:r>
              <a:rPr lang="en-US" sz="2800" dirty="0" err="1">
                <a:latin typeface="Arial" charset="0"/>
                <a:ea typeface="MS PGothic" charset="0"/>
              </a:rPr>
              <a:t>satisfiable</a:t>
            </a:r>
            <a:r>
              <a:rPr lang="en-US" sz="2800" dirty="0">
                <a:latin typeface="Arial" charset="0"/>
                <a:ea typeface="MS PGothic" charset="0"/>
              </a:rPr>
              <a:t> (has a set of variable assignments that evaluate the expression to true).</a:t>
            </a:r>
          </a:p>
          <a:p>
            <a:pPr eaLnBrk="1" hangingPunct="1">
              <a:lnSpc>
                <a:spcPct val="80000"/>
              </a:lnSpc>
            </a:pPr>
            <a:r>
              <a:rPr lang="en-US" sz="2800" dirty="0">
                <a:latin typeface="Arial" charset="0"/>
                <a:ea typeface="MS PGothic" charset="0"/>
              </a:rPr>
              <a:t>SAT clearly can be solved in time k2</a:t>
            </a:r>
            <a:r>
              <a:rPr lang="en-US" sz="2800" baseline="30000" dirty="0">
                <a:latin typeface="Arial" charset="0"/>
                <a:ea typeface="MS PGothic" charset="0"/>
              </a:rPr>
              <a:t>n</a:t>
            </a:r>
            <a:r>
              <a:rPr lang="en-US" sz="2800" dirty="0">
                <a:latin typeface="Arial" charset="0"/>
                <a:ea typeface="MS PGothic" charset="0"/>
              </a:rPr>
              <a:t>, where k is the length of the formula and n is the number of variables in the formula.</a:t>
            </a:r>
          </a:p>
          <a:p>
            <a:pPr eaLnBrk="1" hangingPunct="1">
              <a:lnSpc>
                <a:spcPct val="80000"/>
              </a:lnSpc>
            </a:pPr>
            <a:r>
              <a:rPr lang="en-US" sz="2800" dirty="0">
                <a:latin typeface="Arial" charset="0"/>
                <a:ea typeface="MS PGothic" charset="0"/>
              </a:rPr>
              <a:t>What we can show is that SAT is NP-complete, providing us our first concrete example of an NP-complete decision problem.</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Proof Idea</a:t>
            </a:r>
          </a:p>
        </p:txBody>
      </p:sp>
      <p:sp>
        <p:nvSpPr>
          <p:cNvPr id="3" name="Content Placeholder 2"/>
          <p:cNvSpPr>
            <a:spLocks noGrp="1"/>
          </p:cNvSpPr>
          <p:nvPr>
            <p:ph idx="1"/>
          </p:nvPr>
        </p:nvSpPr>
        <p:spPr/>
        <p:txBody>
          <a:bodyPr>
            <a:normAutofit/>
          </a:bodyPr>
          <a:lstStyle/>
          <a:p>
            <a:r>
              <a:rPr lang="en-US" sz="1800"/>
              <a:t>An NDTM </a:t>
            </a:r>
            <a:r>
              <a:rPr lang="en-US" sz="1800" i="1"/>
              <a:t>M</a:t>
            </a:r>
            <a:r>
              <a:rPr lang="en-US" sz="1800"/>
              <a:t> accepts </a:t>
            </a:r>
            <a:r>
              <a:rPr lang="en-US" sz="1800" i="1"/>
              <a:t>w</a:t>
            </a:r>
            <a:r>
              <a:rPr lang="en-US" sz="1800"/>
              <a:t> if and only if, run on </a:t>
            </a:r>
            <a:r>
              <a:rPr lang="en-US" sz="1800" i="1"/>
              <a:t>w</a:t>
            </a:r>
            <a:r>
              <a:rPr lang="en-US" sz="1800"/>
              <a:t>, one of its nondeterministic </a:t>
            </a:r>
            <a:r>
              <a:rPr lang="en-US" sz="2000"/>
              <a:t>branches becomes an accepting computation history.</a:t>
            </a:r>
          </a:p>
          <a:p>
            <a:r>
              <a:rPr lang="en-US" sz="2000"/>
              <a:t>An accepting computation history is a sequence of configurations where:</a:t>
            </a:r>
          </a:p>
          <a:p>
            <a:pPr lvl="1"/>
            <a:r>
              <a:rPr lang="en-US" sz="1600"/>
              <a:t>The first configuration is the initial configuration of </a:t>
            </a:r>
            <a:r>
              <a:rPr lang="en-US" sz="1600" i="1"/>
              <a:t>M</a:t>
            </a:r>
            <a:r>
              <a:rPr lang="en-US" sz="1600"/>
              <a:t> on </a:t>
            </a:r>
            <a:r>
              <a:rPr lang="en-US" sz="1600" i="1"/>
              <a:t>w</a:t>
            </a:r>
            <a:r>
              <a:rPr lang="en-US" sz="1600"/>
              <a:t>.</a:t>
            </a:r>
          </a:p>
          <a:p>
            <a:pPr lvl="1"/>
            <a:r>
              <a:rPr lang="en-US" sz="1600"/>
              <a:t>Every subsequent configuration is yielded by the previous configuration – that is, it’s a legal move for </a:t>
            </a:r>
            <a:r>
              <a:rPr lang="en-US" sz="1600" i="1"/>
              <a:t>M</a:t>
            </a:r>
            <a:r>
              <a:rPr lang="en-US" sz="1600"/>
              <a:t>.</a:t>
            </a:r>
          </a:p>
          <a:p>
            <a:pPr lvl="1"/>
            <a:r>
              <a:rPr lang="en-US" sz="1600"/>
              <a:t>The final configuration is an accepting configuration - that is, its state is </a:t>
            </a:r>
            <a:r>
              <a:rPr lang="en-US" sz="1600" i="1" err="1"/>
              <a:t>q</a:t>
            </a:r>
            <a:r>
              <a:rPr lang="en-US" sz="1600" baseline="-25000" err="1"/>
              <a:t>ACCEPT</a:t>
            </a:r>
            <a:r>
              <a:rPr lang="en-US" sz="1600"/>
              <a:t>.</a:t>
            </a:r>
          </a:p>
          <a:p>
            <a:r>
              <a:rPr lang="en-US" sz="2000"/>
              <a:t>We can use Boolean logical formulas easily to require the first and last of a configuration history, and the middle one with a bit of thought.  However, first we need to represent the configuration history in the first place.</a:t>
            </a:r>
          </a:p>
        </p:txBody>
      </p:sp>
      <p:sp>
        <p:nvSpPr>
          <p:cNvPr id="4" name="Date Placeholder 3"/>
          <p:cNvSpPr>
            <a:spLocks noGrp="1"/>
          </p:cNvSpPr>
          <p:nvPr>
            <p:ph type="dt" sz="half" idx="10"/>
          </p:nvPr>
        </p:nvSpPr>
        <p:spPr/>
        <p:txBody>
          <a:bodyPr/>
          <a:lstStyle/>
          <a:p>
            <a:fld id="{57AC6096-A076-614D-9C7B-1DDDA949C4F5}"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421</a:t>
            </a:fld>
            <a:endParaRPr lang="en-US"/>
          </a:p>
        </p:txBody>
      </p:sp>
    </p:spTree>
    <p:extLst>
      <p:ext uri="{BB962C8B-B14F-4D97-AF65-F5344CB8AC3E}">
        <p14:creationId xmlns:p14="http://schemas.microsoft.com/office/powerpoint/2010/main" val="922784236"/>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E53A8C-C138-4E41-8ECD-B991C4458B9B}" type="datetime1">
              <a:rPr lang="en-US" smtClean="0"/>
              <a:t>4/17/17</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422</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sym typeface="Symbol" charset="0"/>
              </a:rPr>
              <a:t>Given a NDTM, M, and an input w, we need to create a formula, </a:t>
            </a:r>
            <a:r>
              <a:rPr lang="en-US" sz="2400" baseline="-25000" err="1">
                <a:latin typeface="Arial" charset="0"/>
                <a:ea typeface="MS PGothic" charset="0"/>
                <a:sym typeface="Symbol" charset="0"/>
              </a:rPr>
              <a:t>M,w</a:t>
            </a:r>
            <a:r>
              <a:rPr lang="en-US" sz="2400">
                <a:latin typeface="Arial" charset="0"/>
                <a:ea typeface="MS PGothic" charset="0"/>
                <a:sym typeface="Symbol" charset="0"/>
              </a:rPr>
              <a:t>, containing a polynomial number of terms that is </a:t>
            </a:r>
            <a:r>
              <a:rPr lang="en-US" sz="2400" err="1">
                <a:latin typeface="Arial" charset="0"/>
                <a:ea typeface="MS PGothic" charset="0"/>
                <a:sym typeface="Symbol" charset="0"/>
              </a:rPr>
              <a:t>satisfiable</a:t>
            </a:r>
            <a:r>
              <a:rPr lang="en-US" sz="2400">
                <a:latin typeface="Arial" charset="0"/>
                <a:ea typeface="MS PGothic" charset="0"/>
                <a:sym typeface="Symbol" charset="0"/>
              </a:rPr>
              <a:t> just in case M accepts w in polynomial time.</a:t>
            </a:r>
          </a:p>
          <a:p>
            <a:pPr eaLnBrk="1" hangingPunct="1">
              <a:lnSpc>
                <a:spcPct val="90000"/>
              </a:lnSpc>
            </a:pPr>
            <a:r>
              <a:rPr lang="en-US" sz="240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a:solidFill>
                  <a:srgbClr val="CC3300"/>
                </a:solidFill>
                <a:latin typeface="Arial" charset="0"/>
                <a:ea typeface="MS PGothic" charset="0"/>
                <a:sym typeface="Symbol" charset="0"/>
              </a:rPr>
              <a:t>Terms that ensure that each configuration after the first follows from the prior configuration by a single move </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a:t>A </a:t>
            </a:r>
            <a:r>
              <a:rPr lang="en-US" sz="1600" b="1"/>
              <a:t>tableau</a:t>
            </a:r>
            <a:r>
              <a:rPr lang="en-US" sz="1600"/>
              <a:t> is an array of tape alphabet symbols.</a:t>
            </a:r>
          </a:p>
          <a:p>
            <a:pPr marL="457200" lvl="1" indent="0">
              <a:buNone/>
            </a:pPr>
            <a:r>
              <a:rPr lang="en-US" sz="1400"/>
              <a:t>It represents a configuration history of </a:t>
            </a:r>
            <a:r>
              <a:rPr lang="en-US" sz="1400" b="1"/>
              <a:t>one branch</a:t>
            </a:r>
            <a:r>
              <a:rPr lang="en-US" sz="1400"/>
              <a:t> of our NDTM’s nondeterminism.</a:t>
            </a:r>
          </a:p>
          <a:p>
            <a:pPr marL="457200" lvl="1" indent="0">
              <a:buNone/>
            </a:pPr>
            <a:r>
              <a:rPr lang="en-US" sz="1400"/>
              <a:t>If the NDTM runs in </a:t>
            </a:r>
            <a:r>
              <a:rPr lang="en-US" sz="1400" i="1" err="1"/>
              <a:t>n</a:t>
            </a:r>
            <a:r>
              <a:rPr lang="en-US" sz="1400" i="1" baseline="30000" err="1"/>
              <a:t>k</a:t>
            </a:r>
            <a:r>
              <a:rPr lang="en-US" sz="1400"/>
              <a:t> time, the tableau is an </a:t>
            </a:r>
            <a:br>
              <a:rPr lang="en-US" sz="1400"/>
            </a:br>
            <a:r>
              <a:rPr lang="en-US" sz="1400"/>
              <a:t>(</a:t>
            </a:r>
            <a:r>
              <a:rPr lang="en-US" sz="1400" i="1" err="1"/>
              <a:t>n</a:t>
            </a:r>
            <a:r>
              <a:rPr lang="en-US" sz="1400" i="1" baseline="30000" err="1"/>
              <a:t>k</a:t>
            </a:r>
            <a:r>
              <a:rPr lang="en-US" sz="1400"/>
              <a:t> </a:t>
            </a:r>
            <a:r>
              <a:rPr lang="en-US" sz="1400">
                <a:sym typeface="Symbol" panose="05050102010706020507" pitchFamily="18" charset="2"/>
              </a:rPr>
              <a:t> </a:t>
            </a:r>
            <a:r>
              <a:rPr lang="en-US" sz="1400" i="1" err="1"/>
              <a:t>n</a:t>
            </a:r>
            <a:r>
              <a:rPr lang="en-US" sz="1400" i="1" baseline="30000" err="1"/>
              <a:t>k</a:t>
            </a:r>
            <a:r>
              <a:rPr lang="en-US" sz="1400"/>
              <a:t>) tableau.</a:t>
            </a:r>
          </a:p>
          <a:p>
            <a:pPr marL="914400" lvl="2" indent="0">
              <a:buNone/>
            </a:pPr>
            <a:r>
              <a:rPr lang="en-US" sz="1200"/>
              <a:t>It’s big enough downward because, well, the TM runs in </a:t>
            </a:r>
            <a:r>
              <a:rPr lang="en-US" sz="1200" i="1" err="1"/>
              <a:t>n</a:t>
            </a:r>
            <a:r>
              <a:rPr lang="en-US" sz="1200" i="1" baseline="30000" err="1"/>
              <a:t>k</a:t>
            </a:r>
            <a:r>
              <a:rPr lang="en-US" sz="1200"/>
              <a:t>.</a:t>
            </a:r>
          </a:p>
          <a:p>
            <a:pPr marL="914400" lvl="2" indent="0">
              <a:buNone/>
            </a:pPr>
            <a:r>
              <a:rPr lang="en-US" sz="1200"/>
              <a:t>…and rightward because the TM can only </a:t>
            </a:r>
            <a:r>
              <a:rPr lang="en-US" sz="1200" i="1"/>
              <a:t>count</a:t>
            </a:r>
            <a:r>
              <a:rPr lang="en-US" sz="1200"/>
              <a:t> to </a:t>
            </a:r>
            <a:r>
              <a:rPr lang="en-US" sz="1200" i="1" err="1"/>
              <a:t>n</a:t>
            </a:r>
            <a:r>
              <a:rPr lang="en-US" sz="1200" i="1" baseline="30000" err="1"/>
              <a:t>k</a:t>
            </a:r>
            <a:r>
              <a:rPr lang="en-US" sz="1200"/>
              <a:t>.</a:t>
            </a:r>
          </a:p>
          <a:p>
            <a:pPr marL="457200" lvl="1" indent="0">
              <a:buNone/>
            </a:pPr>
            <a:r>
              <a:rPr lang="en-US" sz="1400"/>
              <a:t>We assume that every configuration starts and ends with a # symbol.</a:t>
            </a:r>
          </a:p>
          <a:p>
            <a:pPr marL="457200" lvl="1" indent="0">
              <a:buNone/>
            </a:pPr>
            <a:r>
              <a:rPr lang="en-US" sz="1400"/>
              <a:t>We think of our tableau as looking like this in the “beginning”: the starting configuration across the top, and the other configurations blank.</a:t>
            </a:r>
          </a:p>
          <a:p>
            <a:pPr marL="914400" lvl="2" indent="0">
              <a:buNone/>
            </a:pPr>
            <a:r>
              <a:rPr lang="en-US" sz="1200"/>
              <a:t>(We quote “beginning” because SAT isn’t really a </a:t>
            </a:r>
            <a:r>
              <a:rPr lang="en-US" sz="1200" err="1"/>
              <a:t>stateful</a:t>
            </a:r>
            <a:r>
              <a:rPr lang="en-US" sz="1200"/>
              <a:t> algorithm, but just go with it for now.)</a:t>
            </a:r>
          </a:p>
          <a:p>
            <a:pPr marL="457200" lvl="1" indent="0">
              <a:buNone/>
            </a:pPr>
            <a:r>
              <a:rPr lang="en-US" sz="1400"/>
              <a:t>But we’ve assumed that we can “represent” alphabet symbols.  How do we do that, in </a:t>
            </a:r>
            <a:r>
              <a:rPr lang="en-US" sz="1400" i="1"/>
              <a:t>SAT</a:t>
            </a:r>
            <a:r>
              <a:rPr lang="en-US" sz="1400"/>
              <a:t>?</a:t>
            </a:r>
          </a:p>
        </p:txBody>
      </p:sp>
      <p:graphicFrame>
        <p:nvGraphicFramePr>
          <p:cNvPr id="5" name="Content Placeholder 4"/>
          <p:cNvGraphicFramePr>
            <a:graphicFrameLocks noGrp="1"/>
          </p:cNvGraphicFramePr>
          <p:nvPr>
            <p:ph sz="half" idx="2"/>
            <p:extLst/>
          </p:nvPr>
        </p:nvGraphicFramePr>
        <p:xfrm>
          <a:off x="4663679" y="2241947"/>
          <a:ext cx="3702842" cy="3101340"/>
        </p:xfrm>
        <a:graphic>
          <a:graphicData uri="http://schemas.openxmlformats.org/drawingml/2006/table">
            <a:tbl>
              <a:tblPr firstRow="1" bandRow="1">
                <a:tableStyleId>{5940675A-B579-460E-94D1-54222C63F5DA}</a:tableStyleId>
              </a:tblPr>
              <a:tblGrid>
                <a:gridCol w="336622">
                  <a:extLst>
                    <a:ext uri="{9D8B030D-6E8A-4147-A177-3AD203B41FA5}">
                      <a16:colId xmlns="" xmlns:a16="http://schemas.microsoft.com/office/drawing/2014/main" val="1497605809"/>
                    </a:ext>
                  </a:extLst>
                </a:gridCol>
                <a:gridCol w="336622">
                  <a:extLst>
                    <a:ext uri="{9D8B030D-6E8A-4147-A177-3AD203B41FA5}">
                      <a16:colId xmlns="" xmlns:a16="http://schemas.microsoft.com/office/drawing/2014/main" val="3918827261"/>
                    </a:ext>
                  </a:extLst>
                </a:gridCol>
                <a:gridCol w="336622">
                  <a:extLst>
                    <a:ext uri="{9D8B030D-6E8A-4147-A177-3AD203B41FA5}">
                      <a16:colId xmlns="" xmlns:a16="http://schemas.microsoft.com/office/drawing/2014/main" val="1748005725"/>
                    </a:ext>
                  </a:extLst>
                </a:gridCol>
                <a:gridCol w="336622">
                  <a:extLst>
                    <a:ext uri="{9D8B030D-6E8A-4147-A177-3AD203B41FA5}">
                      <a16:colId xmlns="" xmlns:a16="http://schemas.microsoft.com/office/drawing/2014/main" val="3193893508"/>
                    </a:ext>
                  </a:extLst>
                </a:gridCol>
                <a:gridCol w="336622">
                  <a:extLst>
                    <a:ext uri="{9D8B030D-6E8A-4147-A177-3AD203B41FA5}">
                      <a16:colId xmlns="" xmlns:a16="http://schemas.microsoft.com/office/drawing/2014/main" val="2476952015"/>
                    </a:ext>
                  </a:extLst>
                </a:gridCol>
                <a:gridCol w="336622">
                  <a:extLst>
                    <a:ext uri="{9D8B030D-6E8A-4147-A177-3AD203B41FA5}">
                      <a16:colId xmlns="" xmlns:a16="http://schemas.microsoft.com/office/drawing/2014/main" val="3323680149"/>
                    </a:ext>
                  </a:extLst>
                </a:gridCol>
                <a:gridCol w="336622">
                  <a:extLst>
                    <a:ext uri="{9D8B030D-6E8A-4147-A177-3AD203B41FA5}">
                      <a16:colId xmlns="" xmlns:a16="http://schemas.microsoft.com/office/drawing/2014/main" val="937234105"/>
                    </a:ext>
                  </a:extLst>
                </a:gridCol>
                <a:gridCol w="336622">
                  <a:extLst>
                    <a:ext uri="{9D8B030D-6E8A-4147-A177-3AD203B41FA5}">
                      <a16:colId xmlns="" xmlns:a16="http://schemas.microsoft.com/office/drawing/2014/main" val="1122897424"/>
                    </a:ext>
                  </a:extLst>
                </a:gridCol>
                <a:gridCol w="336622">
                  <a:extLst>
                    <a:ext uri="{9D8B030D-6E8A-4147-A177-3AD203B41FA5}">
                      <a16:colId xmlns="" xmlns:a16="http://schemas.microsoft.com/office/drawing/2014/main" val="3204903867"/>
                    </a:ext>
                  </a:extLst>
                </a:gridCol>
                <a:gridCol w="336622">
                  <a:extLst>
                    <a:ext uri="{9D8B030D-6E8A-4147-A177-3AD203B41FA5}">
                      <a16:colId xmlns="" xmlns:a16="http://schemas.microsoft.com/office/drawing/2014/main" val="915197043"/>
                    </a:ext>
                  </a:extLst>
                </a:gridCol>
                <a:gridCol w="336622">
                  <a:extLst>
                    <a:ext uri="{9D8B030D-6E8A-4147-A177-3AD203B41FA5}">
                      <a16:colId xmlns=""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a:p>
                  </a:txBody>
                  <a:tcPr marL="68580" marR="68580" marT="34290" marB="34290"/>
                </a:tc>
                <a:extLst>
                  <a:ext uri="{0D108BD9-81ED-4DB2-BD59-A6C34878D82A}">
                    <a16:rowId xmlns="" xmlns:a16="http://schemas.microsoft.com/office/drawing/2014/main" val="1958921283"/>
                  </a:ext>
                </a:extLst>
              </a:tr>
            </a:tbl>
          </a:graphicData>
        </a:graphic>
      </p:graphicFrame>
      <p:sp>
        <p:nvSpPr>
          <p:cNvPr id="6" name="Date Placeholder 5"/>
          <p:cNvSpPr>
            <a:spLocks noGrp="1"/>
          </p:cNvSpPr>
          <p:nvPr>
            <p:ph type="dt" sz="half" idx="10"/>
          </p:nvPr>
        </p:nvSpPr>
        <p:spPr/>
        <p:txBody>
          <a:bodyPr/>
          <a:lstStyle/>
          <a:p>
            <a:fld id="{22FE470B-8B32-3347-861C-F86DE2F8A5D6}" type="datetime1">
              <a:rPr lang="en-US" smtClean="0"/>
              <a:t>4/17/17</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423</a:t>
            </a:fld>
            <a:endParaRPr lang="en-US"/>
          </a:p>
        </p:txBody>
      </p:sp>
    </p:spTree>
    <p:extLst>
      <p:ext uri="{BB962C8B-B14F-4D97-AF65-F5344CB8AC3E}">
        <p14:creationId xmlns:p14="http://schemas.microsoft.com/office/powerpoint/2010/main" val="107755818"/>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600200"/>
            <a:ext cx="4419600" cy="4525963"/>
          </a:xfrm>
        </p:spPr>
        <p:txBody>
          <a:bodyPr/>
          <a:lstStyle/>
          <a:p>
            <a:pPr marL="0" indent="0">
              <a:buNone/>
            </a:pPr>
            <a:r>
              <a:rPr lang="en-US" sz="2000"/>
              <a:t>Number the rows and columns of the tableau, then think of a </a:t>
            </a:r>
            <a:r>
              <a:rPr lang="en-US" sz="2000" i="1"/>
              <a:t>SAT</a:t>
            </a:r>
            <a:r>
              <a:rPr lang="en-US" sz="2000"/>
              <a:t>-style variable in SAT corresponding to an individual cell:</a:t>
            </a:r>
          </a:p>
          <a:p>
            <a:pPr marL="0" indent="0" algn="ctr">
              <a:buNone/>
            </a:pPr>
            <a:r>
              <a:rPr lang="en-US" sz="2400" i="1" err="1"/>
              <a:t>x</a:t>
            </a:r>
            <a:r>
              <a:rPr lang="en-US" sz="2400" i="1" baseline="-25000" err="1"/>
              <a:t>i,j</a:t>
            </a:r>
            <a:endParaRPr lang="en-US" sz="2400"/>
          </a:p>
          <a:p>
            <a:pPr marL="0" indent="0">
              <a:buNone/>
            </a:pPr>
            <a:r>
              <a:rPr lang="en-US" sz="2000"/>
              <a:t>So far, so good.</a:t>
            </a:r>
          </a:p>
          <a:p>
            <a:pPr marL="457200" lvl="1" indent="0">
              <a:buNone/>
            </a:pPr>
            <a:r>
              <a:rPr lang="en-US" sz="1800"/>
              <a:t>We can pretty easily think of that as encoding the binary value of a cell in our tableau.</a:t>
            </a:r>
          </a:p>
          <a:p>
            <a:pPr marL="457200" lvl="1" indent="0">
              <a:buNone/>
            </a:pPr>
            <a:r>
              <a:rPr lang="en-US" sz="1800"/>
              <a:t>But we need to go a little farther than that.</a:t>
            </a:r>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2EC1BDBB-3CAD-0E4D-BF19-34253DF19B40}"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424</a:t>
            </a:fld>
            <a:endParaRPr lang="en-US"/>
          </a:p>
        </p:txBody>
      </p:sp>
    </p:spTree>
    <p:extLst>
      <p:ext uri="{BB962C8B-B14F-4D97-AF65-F5344CB8AC3E}">
        <p14:creationId xmlns:p14="http://schemas.microsoft.com/office/powerpoint/2010/main" val="723318705"/>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a:t>Consider a cell and corresponding variable:</a:t>
            </a:r>
          </a:p>
          <a:p>
            <a:pPr marL="0" indent="0" algn="ctr">
              <a:buNone/>
            </a:pPr>
            <a:r>
              <a:rPr lang="en-US" sz="2000" i="1" err="1"/>
              <a:t>x</a:t>
            </a:r>
            <a:r>
              <a:rPr lang="en-US" sz="2000" i="1" baseline="-25000" err="1"/>
              <a:t>i,j</a:t>
            </a:r>
            <a:endParaRPr lang="en-US" sz="2000"/>
          </a:p>
          <a:p>
            <a:pPr marL="0" indent="0">
              <a:buNone/>
            </a:pPr>
            <a:r>
              <a:rPr lang="en-US" sz="1800"/>
              <a:t>We need to encode more than binary into this.  Consider a set comprised of:</a:t>
            </a:r>
          </a:p>
          <a:p>
            <a:pPr marL="457200" lvl="1" indent="0">
              <a:buNone/>
            </a:pPr>
            <a:r>
              <a:rPr lang="en-US" sz="1600"/>
              <a:t>The tape alphabet</a:t>
            </a:r>
          </a:p>
          <a:p>
            <a:pPr marL="457200" lvl="1" indent="0">
              <a:buNone/>
            </a:pPr>
            <a:r>
              <a:rPr lang="en-US" sz="1600"/>
              <a:t>The state set</a:t>
            </a:r>
          </a:p>
          <a:p>
            <a:pPr marL="457200" lvl="1" indent="0">
              <a:buNone/>
            </a:pPr>
            <a:r>
              <a:rPr lang="en-US" sz="1600"/>
              <a:t>The separator character</a:t>
            </a:r>
          </a:p>
          <a:p>
            <a:pPr marL="0" indent="0" algn="ctr">
              <a:buNone/>
            </a:pPr>
            <a:r>
              <a:rPr lang="en-US" sz="1800" i="1"/>
              <a:t>C</a:t>
            </a:r>
            <a:r>
              <a:rPr lang="en-US" sz="1800"/>
              <a:t> = </a:t>
            </a:r>
            <a:r>
              <a:rPr lang="en-US" sz="1800">
                <a:sym typeface="Symbol" panose="05050102010706020507" pitchFamily="18" charset="2"/>
              </a:rPr>
              <a:t>  </a:t>
            </a:r>
            <a:r>
              <a:rPr lang="en-US" sz="1800" i="1"/>
              <a:t>Q</a:t>
            </a:r>
            <a:r>
              <a:rPr lang="en-US" sz="1800"/>
              <a:t> </a:t>
            </a:r>
            <a:r>
              <a:rPr lang="en-US" sz="1800">
                <a:sym typeface="Symbol" panose="05050102010706020507" pitchFamily="18" charset="2"/>
              </a:rPr>
              <a:t> { # }</a:t>
            </a:r>
          </a:p>
          <a:p>
            <a:pPr marL="0" indent="0">
              <a:buNone/>
            </a:pPr>
            <a:r>
              <a:rPr lang="en-US" sz="1800">
                <a:sym typeface="Symbol" panose="05050102010706020507" pitchFamily="18" charset="2"/>
              </a:rPr>
              <a:t>Now rethink our cell variable:</a:t>
            </a:r>
          </a:p>
          <a:p>
            <a:pPr marL="0" indent="0" algn="ctr">
              <a:buNone/>
            </a:pPr>
            <a:r>
              <a:rPr lang="en-US" sz="2000" i="1" err="1"/>
              <a:t>x</a:t>
            </a:r>
            <a:r>
              <a:rPr lang="en-US" sz="2000" i="1" baseline="-25000" err="1"/>
              <a:t>i,j,c</a:t>
            </a:r>
            <a:endParaRPr lang="en-US" sz="2000"/>
          </a:p>
          <a:p>
            <a:pPr marL="0" indent="0">
              <a:buNone/>
            </a:pPr>
            <a:r>
              <a:rPr lang="en-US" sz="1800"/>
              <a:t>And now, </a:t>
            </a:r>
            <a:r>
              <a:rPr lang="en-US" sz="1800" b="1" i="1"/>
              <a:t>turning this variable on</a:t>
            </a:r>
            <a:r>
              <a:rPr lang="en-US" sz="1800" i="1"/>
              <a:t> corresponds to </a:t>
            </a:r>
            <a:r>
              <a:rPr lang="en-US" sz="1800" b="1" i="1"/>
              <a:t>setting cell </a:t>
            </a:r>
            <a:r>
              <a:rPr lang="en-US" sz="1800" b="1"/>
              <a:t>(</a:t>
            </a:r>
            <a:r>
              <a:rPr lang="en-US" sz="1800" b="1" i="1" err="1"/>
              <a:t>i</a:t>
            </a:r>
            <a:r>
              <a:rPr lang="en-US" sz="1800" b="1"/>
              <a:t>, </a:t>
            </a:r>
            <a:r>
              <a:rPr lang="en-US" sz="1800" b="1" i="1"/>
              <a:t>j</a:t>
            </a:r>
            <a:r>
              <a:rPr lang="en-US" sz="1800" b="1"/>
              <a:t>) = </a:t>
            </a:r>
            <a:r>
              <a:rPr lang="en-US" sz="1800" b="1" i="1"/>
              <a:t>c</a:t>
            </a:r>
            <a:r>
              <a:rPr lang="en-US" sz="1800"/>
              <a:t>, for some </a:t>
            </a:r>
            <a:r>
              <a:rPr lang="en-US" sz="1800" i="1"/>
              <a:t>c</a:t>
            </a:r>
            <a:r>
              <a:rPr lang="en-US" sz="1800"/>
              <a:t> </a:t>
            </a:r>
            <a:r>
              <a:rPr lang="en-US" sz="1800">
                <a:sym typeface="Symbol" panose="05050102010706020507" pitchFamily="18" charset="2"/>
              </a:rPr>
              <a:t> </a:t>
            </a:r>
            <a:r>
              <a:rPr lang="en-US" sz="1800" i="1">
                <a:sym typeface="Symbol" panose="05050102010706020507" pitchFamily="18" charset="2"/>
              </a:rPr>
              <a:t>C</a:t>
            </a:r>
            <a:r>
              <a:rPr lang="en-US" sz="1800">
                <a:sym typeface="Symbol" panose="05050102010706020507" pitchFamily="18" charset="2"/>
              </a:rPr>
              <a:t>.</a:t>
            </a:r>
            <a:endParaRPr lang="en-US" sz="18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64D2D21B-D22E-9D40-8319-4829C21A3ED4}"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425</a:t>
            </a:fld>
            <a:endParaRPr lang="en-US"/>
          </a:p>
        </p:txBody>
      </p:sp>
    </p:spTree>
    <p:extLst>
      <p:ext uri="{BB962C8B-B14F-4D97-AF65-F5344CB8AC3E}">
        <p14:creationId xmlns:p14="http://schemas.microsoft.com/office/powerpoint/2010/main" val="2060032915"/>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95171754-5F8B-D747-A879-882C1551D2E3}" type="datetime1">
              <a:rPr lang="en-US" smtClean="0"/>
              <a:t>4/17/17</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426</a:t>
            </a:fld>
            <a:endParaRPr lang="en-US"/>
          </a:p>
        </p:txBody>
      </p:sp>
    </p:spTree>
    <p:extLst>
      <p:ext uri="{BB962C8B-B14F-4D97-AF65-F5344CB8AC3E}">
        <p14:creationId xmlns:p14="http://schemas.microsoft.com/office/powerpoint/2010/main" val="1241845471"/>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07A6BC05-2E3F-4442-8270-14347DA08E42}" type="datetime1">
              <a:rPr lang="en-US" smtClean="0"/>
              <a:t>4/17/17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427</a:t>
            </a:fld>
            <a:endParaRPr lang="en-US"/>
          </a:p>
        </p:txBody>
      </p:sp>
    </p:spTree>
    <p:extLst>
      <p:ext uri="{BB962C8B-B14F-4D97-AF65-F5344CB8AC3E}">
        <p14:creationId xmlns:p14="http://schemas.microsoft.com/office/powerpoint/2010/main" val="303265904"/>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charset="0"/>
                                          <a:ea typeface="Cambria Math" panose="02040503050406030204" pitchFamily="18" charset="0"/>
                                        </a:rPr>
                                      </m:ctrlPr>
                                    </m:dPr>
                                    <m:e>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E2EE255-71DD-7144-8FF3-F92AA7F7F293}" type="datetime1">
              <a:rPr lang="en-US" smtClean="0"/>
              <a:t>4/17/17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428</a:t>
            </a:fld>
            <a:endParaRPr lang="en-US"/>
          </a:p>
        </p:txBody>
      </p:sp>
    </p:spTree>
    <p:extLst>
      <p:ext uri="{BB962C8B-B14F-4D97-AF65-F5344CB8AC3E}">
        <p14:creationId xmlns:p14="http://schemas.microsoft.com/office/powerpoint/2010/main" val="1011354197"/>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30721" y="3200400"/>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30721" y="3200400"/>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02338" y="4724400"/>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002338" y="4724400"/>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4/17/17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429</a:t>
            </a:fld>
            <a:endParaRPr lang="en-US"/>
          </a:p>
        </p:txBody>
      </p:sp>
    </p:spTree>
    <p:extLst>
      <p:ext uri="{BB962C8B-B14F-4D97-AF65-F5344CB8AC3E}">
        <p14:creationId xmlns:p14="http://schemas.microsoft.com/office/powerpoint/2010/main" val="496922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Practice Problems</a:t>
            </a:r>
          </a:p>
        </p:txBody>
      </p:sp>
      <p:sp>
        <p:nvSpPr>
          <p:cNvPr id="49155" name="Rectangle 3"/>
          <p:cNvSpPr>
            <a:spLocks noGrp="1" noChangeArrowheads="1"/>
          </p:cNvSpPr>
          <p:nvPr>
            <p:ph idx="1"/>
          </p:nvPr>
        </p:nvSpPr>
        <p:spPr/>
        <p:txBody>
          <a:bodyPr/>
          <a:lstStyle/>
          <a:p>
            <a:pPr marL="0" indent="0" eaLnBrk="1" hangingPunct="1">
              <a:lnSpc>
                <a:spcPct val="90000"/>
              </a:lnSpc>
              <a:buNone/>
            </a:pPr>
            <a:r>
              <a:rPr lang="en-US" sz="1600" b="1" dirty="0">
                <a:ea typeface="MS PGothic" charset="0"/>
                <a:sym typeface="Symbol" charset="0"/>
              </a:rPr>
              <a:t>Practice</a:t>
            </a:r>
          </a:p>
          <a:p>
            <a:pPr marL="466725" indent="-466725" eaLnBrk="1" hangingPunct="1">
              <a:lnSpc>
                <a:spcPct val="90000"/>
              </a:lnSpc>
              <a:buFontTx/>
              <a:buAutoNum type="arabicPeriod"/>
            </a:pPr>
            <a:r>
              <a:rPr lang="en-US" sz="1600" dirty="0">
                <a:ea typeface="MS PGothic" charset="0"/>
                <a:sym typeface="Symbol" charset="0"/>
              </a:rPr>
              <a:t>Prove or disprove that, </a:t>
            </a:r>
            <a:r>
              <a:rPr lang="en-US" altLang="ja-JP" sz="1600" dirty="0">
                <a:ea typeface="MS PGothic" charset="0"/>
                <a:sym typeface="Symbol" charset="0"/>
              </a:rPr>
              <a:t>for sets A and B, </a:t>
            </a:r>
            <a:br>
              <a:rPr lang="en-US" altLang="ja-JP" sz="1600" dirty="0">
                <a:ea typeface="MS PGothic" charset="0"/>
                <a:sym typeface="Symbol" charset="0"/>
              </a:rPr>
            </a:br>
            <a:r>
              <a:rPr lang="en-US" altLang="ja-JP" sz="1600" dirty="0">
                <a:ea typeface="MS PGothic" charset="0"/>
                <a:sym typeface="Symbol" charset="0"/>
              </a:rPr>
              <a:t>A=B if and only if (A</a:t>
            </a:r>
            <a:r>
              <a:rPr lang="en-US" sz="1600" dirty="0">
                <a:ea typeface="MS PGothic" charset="0"/>
                <a:sym typeface="Symbol" charset="0"/>
              </a:rPr>
              <a:t>  ~ </a:t>
            </a:r>
            <a:r>
              <a:rPr lang="en-US" altLang="ja-JP" sz="1600" dirty="0">
                <a:ea typeface="MS PGothic" charset="0"/>
                <a:sym typeface="Symbol" charset="0"/>
              </a:rPr>
              <a:t>B) </a:t>
            </a:r>
            <a:r>
              <a:rPr lang="en-US" sz="1600" dirty="0">
                <a:ea typeface="MS PGothic" charset="0"/>
                <a:sym typeface="Symbol"/>
              </a:rPr>
              <a:t></a:t>
            </a:r>
            <a:r>
              <a:rPr lang="en-US" sz="1600" dirty="0">
                <a:ea typeface="MS PGothic" charset="0"/>
                <a:sym typeface="Symbol" charset="0"/>
              </a:rPr>
              <a:t> </a:t>
            </a:r>
            <a:r>
              <a:rPr lang="en-US" altLang="ja-JP" sz="1600" dirty="0">
                <a:ea typeface="MS PGothic" charset="0"/>
                <a:sym typeface="Symbol" charset="0"/>
              </a:rPr>
              <a:t>(A </a:t>
            </a:r>
            <a:r>
              <a:rPr lang="en-US" sz="1600" dirty="0">
                <a:ea typeface="MS PGothic" charset="0"/>
                <a:sym typeface="Symbol" charset="0"/>
              </a:rPr>
              <a:t> </a:t>
            </a:r>
            <a:r>
              <a:rPr lang="en-US" altLang="ja-JP" sz="1600" dirty="0">
                <a:ea typeface="MS PGothic" charset="0"/>
                <a:sym typeface="Symbol" charset="0"/>
              </a:rPr>
              <a:t>B) = </a:t>
            </a:r>
            <a:r>
              <a:rPr lang="en-US" sz="1600" dirty="0">
                <a:ea typeface="MS PGothic" charset="0"/>
              </a:rPr>
              <a:t>A</a:t>
            </a:r>
            <a:r>
              <a:rPr lang="en-US" sz="1600" dirty="0">
                <a:ea typeface="MS PGothic" charset="0"/>
                <a:sym typeface="Symbol" charset="0"/>
              </a:rPr>
              <a:t>.</a:t>
            </a:r>
          </a:p>
          <a:p>
            <a:pPr marL="466725" indent="-466725" eaLnBrk="1" hangingPunct="1">
              <a:lnSpc>
                <a:spcPct val="90000"/>
              </a:lnSpc>
              <a:buFontTx/>
              <a:buAutoNum type="arabicPeriod"/>
            </a:pPr>
            <a:r>
              <a:rPr lang="en-US" sz="1600" dirty="0">
                <a:ea typeface="MS PGothic" charset="0"/>
                <a:sym typeface="Symbol" charset="0"/>
              </a:rPr>
              <a:t>Prove that, for Boolean (T/F) variables P and Q,</a:t>
            </a:r>
            <a:br>
              <a:rPr lang="en-US" sz="1600" dirty="0">
                <a:ea typeface="MS PGothic" charset="0"/>
                <a:sym typeface="Symbol" charset="0"/>
              </a:rPr>
            </a:br>
            <a:r>
              <a:rPr lang="en-US" sz="1600" dirty="0">
                <a:ea typeface="MS PGothic" charset="0"/>
                <a:sym typeface="Symbol" charset="0"/>
              </a:rPr>
              <a:t>((P </a:t>
            </a:r>
            <a:r>
              <a:rPr lang="en-US" sz="1600" dirty="0">
                <a:ea typeface="MS PGothic" charset="0"/>
                <a:sym typeface="Symbol"/>
              </a:rPr>
              <a:t> Q)  Q)  (P  Q) </a:t>
            </a:r>
            <a:br>
              <a:rPr lang="en-US" sz="1600" dirty="0">
                <a:ea typeface="MS PGothic" charset="0"/>
                <a:sym typeface="Symbol"/>
              </a:rPr>
            </a:br>
            <a:r>
              <a:rPr lang="en-US" sz="1600" dirty="0">
                <a:ea typeface="MS PGothic" charset="0"/>
                <a:sym typeface="Symbol"/>
              </a:rPr>
              <a:t> is logical or;</a:t>
            </a:r>
            <a:r>
              <a:rPr lang="en-US" sz="1600" dirty="0">
                <a:ea typeface="MS PGothic" charset="0"/>
                <a:sym typeface="Symbol" charset="0"/>
              </a:rPr>
              <a:t> </a:t>
            </a:r>
            <a:r>
              <a:rPr lang="en-US" sz="1600" dirty="0">
                <a:ea typeface="MS PGothic" charset="0"/>
                <a:sym typeface="Symbol"/>
              </a:rPr>
              <a:t> is logical implication;  is logical equivalence </a:t>
            </a:r>
          </a:p>
          <a:p>
            <a:pPr marL="466725" indent="-466725" eaLnBrk="1" hangingPunct="1">
              <a:lnSpc>
                <a:spcPct val="90000"/>
              </a:lnSpc>
              <a:buFontTx/>
              <a:buAutoNum type="arabicPeriod"/>
            </a:pPr>
            <a:r>
              <a:rPr lang="en-US" sz="1600" dirty="0">
                <a:ea typeface="MS PGothic" charset="0"/>
              </a:rPr>
              <a:t>Prove: If S is any finite set with |S| = n, then </a:t>
            </a:r>
            <a:br>
              <a:rPr lang="en-US" sz="1600" dirty="0">
                <a:ea typeface="MS PGothic" charset="0"/>
              </a:rPr>
            </a:br>
            <a:r>
              <a:rPr lang="en-US" sz="1600" dirty="0">
                <a:ea typeface="MS PGothic" charset="0"/>
              </a:rPr>
              <a:t>|</a:t>
            </a:r>
            <a:r>
              <a:rPr lang="en-US" sz="1600" dirty="0">
                <a:ea typeface="MS PGothic" charset="0"/>
                <a:sym typeface="Symbol" charset="0"/>
              </a:rPr>
              <a:t>SSS | ≤ </a:t>
            </a:r>
            <a:r>
              <a:rPr lang="en-US" sz="1600" dirty="0">
                <a:ea typeface="MS PGothic" charset="0"/>
              </a:rPr>
              <a:t>|</a:t>
            </a:r>
            <a:r>
              <a:rPr lang="en-US" sz="1600" i="1" dirty="0">
                <a:ea typeface="MS PGothic" charset="0"/>
              </a:rPr>
              <a:t>P</a:t>
            </a:r>
            <a:r>
              <a:rPr lang="en-US" sz="1600" dirty="0">
                <a:ea typeface="MS PGothic" charset="0"/>
              </a:rPr>
              <a:t>(S)|, for all </a:t>
            </a:r>
            <a:r>
              <a:rPr lang="en-US" sz="1600" dirty="0" err="1">
                <a:ea typeface="MS PGothic" charset="0"/>
              </a:rPr>
              <a:t>n</a:t>
            </a:r>
            <a:r>
              <a:rPr lang="en-US" sz="1600" dirty="0" err="1">
                <a:ea typeface="MS PGothic" charset="0"/>
                <a:sym typeface="Symbol" charset="0"/>
              </a:rPr>
              <a:t>N</a:t>
            </a:r>
            <a:r>
              <a:rPr lang="en-US" sz="1600" dirty="0">
                <a:ea typeface="MS PGothic" charset="0"/>
                <a:sym typeface="Symbol" charset="0"/>
              </a:rPr>
              <a:t>, where N is some constant, the minimum value of which you must discover and use as the basis for your proof</a:t>
            </a:r>
            <a:r>
              <a:rPr lang="en-US" sz="1600" dirty="0">
                <a:ea typeface="MS PGothic" charset="0"/>
              </a:rPr>
              <a:t>.</a:t>
            </a:r>
          </a:p>
          <a:p>
            <a:pPr marL="466725" indent="-466725" eaLnBrk="1" hangingPunct="1">
              <a:lnSpc>
                <a:spcPct val="90000"/>
              </a:lnSpc>
              <a:buFontTx/>
              <a:buAutoNum type="arabicPeriod"/>
            </a:pPr>
            <a:r>
              <a:rPr lang="en-US" sz="1600" dirty="0">
                <a:latin typeface="Arial" charset="0"/>
                <a:ea typeface="MS PGothic" charset="0"/>
              </a:rPr>
              <a:t>Let L be a language over {</a:t>
            </a:r>
            <a:r>
              <a:rPr lang="en-US" sz="1600" dirty="0" err="1">
                <a:latin typeface="Arial" charset="0"/>
                <a:ea typeface="MS PGothic" charset="0"/>
              </a:rPr>
              <a:t>a,b</a:t>
            </a:r>
            <a:r>
              <a:rPr lang="en-US" sz="1600" dirty="0">
                <a:latin typeface="Arial" charset="0"/>
                <a:ea typeface="MS PGothic" charset="0"/>
              </a:rPr>
              <a:t>} where every string is of even length and is of the form WX, where |W|=|X| but W≠X. Design and present an algorithm that recognized strings in L using no unbounded amount of storage (no stacks, no queues). This means that any memory required must be of a fixed size independent of the length of an input string. Note: You cannot play the game of using unbounded recursion, as each call consumes stack space.</a:t>
            </a:r>
          </a:p>
          <a:p>
            <a:pPr marL="466725" indent="-466725" eaLnBrk="1" hangingPunct="1">
              <a:lnSpc>
                <a:spcPct val="90000"/>
              </a:lnSpc>
              <a:buFontTx/>
              <a:buAutoNum type="arabicPeriod"/>
            </a:pPr>
            <a:r>
              <a:rPr lang="en-US" sz="1600" dirty="0">
                <a:latin typeface="Arial" charset="0"/>
                <a:ea typeface="MS PGothic" charset="0"/>
                <a:sym typeface="Symbol" charset="0"/>
              </a:rPr>
              <a:t>Show that, for any language L, if L has finite cardinality and contains some string of length &gt; 0, then there cannot exist an N&gt;1 such that L</a:t>
            </a:r>
            <a:r>
              <a:rPr lang="en-US" sz="1600" baseline="30000" dirty="0">
                <a:latin typeface="Arial" charset="0"/>
                <a:ea typeface="MS PGothic" charset="0"/>
                <a:sym typeface="Symbol" charset="0"/>
              </a:rPr>
              <a:t>N</a:t>
            </a:r>
            <a:r>
              <a:rPr lang="en-US" sz="1600" dirty="0">
                <a:latin typeface="Arial" charset="0"/>
                <a:ea typeface="MS PGothic" charset="0"/>
                <a:sym typeface="Symbol" charset="0"/>
              </a:rPr>
              <a:t> = L</a:t>
            </a:r>
            <a:r>
              <a:rPr lang="en-US" sz="1600" baseline="30000" dirty="0">
                <a:latin typeface="Arial" charset="0"/>
                <a:ea typeface="MS PGothic" charset="0"/>
                <a:sym typeface="Symbol" charset="0"/>
              </a:rPr>
              <a:t>N+1</a:t>
            </a:r>
            <a:r>
              <a:rPr lang="en-US" sz="1600" dirty="0">
                <a:latin typeface="Arial" charset="0"/>
                <a:ea typeface="MS PGothic" charset="0"/>
                <a:sym typeface="Symbol" charset="0"/>
              </a:rPr>
              <a:t>.</a:t>
            </a: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4/17/17</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43</a:t>
            </a:fld>
            <a:endParaRPr lang="en-US"/>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97321" y="1432459"/>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7321" y="1432459"/>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77768" y="1415824"/>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677768" y="1415824"/>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B0CB64-6D10-0E4C-B9CF-8FC449A5A95A}" type="datetime1">
              <a:rPr lang="en-US" smtClean="0"/>
              <a:t>4/17/17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430</a:t>
            </a:fld>
            <a:endParaRPr lang="en-US"/>
          </a:p>
        </p:txBody>
      </p:sp>
    </p:spTree>
    <p:extLst>
      <p:ext uri="{BB962C8B-B14F-4D97-AF65-F5344CB8AC3E}">
        <p14:creationId xmlns:p14="http://schemas.microsoft.com/office/powerpoint/2010/main" val="220520835"/>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a:t>
            </a:r>
            <a:r>
              <a:rPr lang="en-US" sz="1600" dirty="0" smtClean="0">
                <a:sym typeface="Symbol" panose="05050102010706020507" pitchFamily="18" charset="2"/>
              </a:rPr>
              <a:t>discussions we had about ID changes being limited to three characters or six, when looking at transitions..</a:t>
            </a:r>
            <a:endParaRPr lang="en-US" sz="1600" dirty="0">
              <a:sym typeface="Symbol" panose="05050102010706020507" pitchFamily="18" charset="2"/>
            </a:endParaRP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a:t>
            </a:r>
            <a:r>
              <a:rPr lang="en-US" sz="1400" b="1" dirty="0" smtClean="0">
                <a:sym typeface="Symbol" panose="05050102010706020507" pitchFamily="18" charset="2"/>
              </a:rPr>
              <a:t>windows</a:t>
            </a:r>
            <a:r>
              <a:rPr lang="en-US" sz="1400" dirty="0" smtClean="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a:t>
            </a:r>
          </a:p>
          <a:p>
            <a:endParaRPr lang="en-US" sz="1600" dirty="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CE7DD270-1FF8-D440-9D97-67E4DA267A10}"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431</a:t>
            </a:fld>
            <a:endParaRPr lang="en-US"/>
          </a:p>
        </p:txBody>
      </p:sp>
    </p:spTree>
    <p:extLst>
      <p:ext uri="{BB962C8B-B14F-4D97-AF65-F5344CB8AC3E}">
        <p14:creationId xmlns:p14="http://schemas.microsoft.com/office/powerpoint/2010/main" val="1884382770"/>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A787A2-708D-6E46-93E9-6912007A2F07}"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432</a:t>
            </a:fld>
            <a:endParaRPr lang="en-US"/>
          </a:p>
        </p:txBody>
      </p:sp>
    </p:spTree>
    <p:extLst>
      <p:ext uri="{BB962C8B-B14F-4D97-AF65-F5344CB8AC3E}">
        <p14:creationId xmlns:p14="http://schemas.microsoft.com/office/powerpoint/2010/main" val="1879873081"/>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B372B5D-34EC-054D-A259-88D565ADACD7}"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433</a:t>
            </a:fld>
            <a:endParaRPr lang="en-US"/>
          </a:p>
        </p:txBody>
      </p:sp>
    </p:spTree>
    <p:extLst>
      <p:ext uri="{BB962C8B-B14F-4D97-AF65-F5344CB8AC3E}">
        <p14:creationId xmlns:p14="http://schemas.microsoft.com/office/powerpoint/2010/main" val="124745770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878F74C6-2388-FA4D-B3DD-17A35AE9A75D}" type="datetime1">
              <a:rPr lang="en-US" smtClean="0"/>
              <a:t>4/17/17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434</a:t>
            </a:fld>
            <a:endParaRPr lang="en-US"/>
          </a:p>
        </p:txBody>
      </p:sp>
    </p:spTree>
    <p:extLst>
      <p:ext uri="{BB962C8B-B14F-4D97-AF65-F5344CB8AC3E}">
        <p14:creationId xmlns:p14="http://schemas.microsoft.com/office/powerpoint/2010/main" val="138768660"/>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r>
              <a:rPr lang="en-US" sz="1350" i="1">
                <a:sym typeface="Symbol" panose="05050102010706020507" pitchFamily="18" charset="2"/>
              </a:rPr>
              <a:t/>
            </a:r>
            <a:br>
              <a:rPr lang="en-US" sz="1350" i="1">
                <a:sym typeface="Symbol" panose="05050102010706020507" pitchFamily="18" charset="2"/>
              </a:rPr>
            </a:br>
            <a:r>
              <a:rPr lang="en-US" sz="1350" i="1">
                <a:sym typeface="Symbol" panose="05050102010706020507" pitchFamily="18" charset="2"/>
              </a:rPr>
              <a:t/>
            </a: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r>
              <a:rPr lang="en-US" sz="1600"/>
              <a:t/>
            </a: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b="0" i="1" smtClean="0">
                                  <a:latin typeface="Cambria Math"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D2B1A03-817C-3C45-AD5C-97A88796914C}" type="datetime1">
              <a:rPr lang="en-US" smtClean="0"/>
              <a:t>4/17/17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435</a:t>
            </a:fld>
            <a:endParaRPr lang="en-US"/>
          </a:p>
        </p:txBody>
      </p:sp>
    </p:spTree>
    <p:extLst>
      <p:ext uri="{BB962C8B-B14F-4D97-AF65-F5344CB8AC3E}">
        <p14:creationId xmlns:p14="http://schemas.microsoft.com/office/powerpoint/2010/main" val="11762797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4724400" y="1676400"/>
            <a:ext cx="4366260" cy="3359149"/>
          </a:xfrm>
        </p:spPr>
        <p:txBody>
          <a:bodyPr>
            <a:noAutofit/>
          </a:bodyPr>
          <a:lstStyle/>
          <a:p>
            <a:pPr marL="0" indent="0">
              <a:buNone/>
            </a:pPr>
            <a:r>
              <a:rPr lang="en-US" sz="1600"/>
              <a:t>We have:</a:t>
            </a:r>
          </a:p>
          <a:p>
            <a:pPr marL="173038" lvl="1" indent="0">
              <a:buNone/>
            </a:pPr>
            <a:r>
              <a:rPr lang="en-US" sz="1600" i="1">
                <a:sym typeface="Symbol" panose="05050102010706020507" pitchFamily="18" charset="2"/>
              </a:rPr>
              <a:t></a:t>
            </a:r>
            <a:r>
              <a:rPr lang="en-US" sz="1600" baseline="-25000">
                <a:sym typeface="Symbol" panose="05050102010706020507" pitchFamily="18" charset="2"/>
              </a:rPr>
              <a:t>cells</a:t>
            </a:r>
            <a:r>
              <a:rPr lang="en-US" sz="1600">
                <a:sym typeface="Symbol" panose="05050102010706020507" pitchFamily="18" charset="2"/>
              </a:rPr>
              <a:t> is satisfied by, and only by, a properly encoded tableau.</a:t>
            </a:r>
          </a:p>
          <a:p>
            <a:pPr marL="173038" lvl="1" indent="0">
              <a:buNone/>
            </a:pPr>
            <a:r>
              <a:rPr lang="en-US" sz="1600" i="1">
                <a:sym typeface="Symbol" panose="05050102010706020507" pitchFamily="18" charset="2"/>
              </a:rPr>
              <a:t></a:t>
            </a:r>
            <a:r>
              <a:rPr lang="en-US" sz="1600" baseline="-25000">
                <a:sym typeface="Symbol" panose="05050102010706020507" pitchFamily="18" charset="2"/>
              </a:rPr>
              <a:t>start</a:t>
            </a:r>
            <a:r>
              <a:rPr lang="en-US" sz="1600">
                <a:sym typeface="Symbol" panose="05050102010706020507" pitchFamily="18" charset="2"/>
              </a:rPr>
              <a:t> is satisfied by, and only by, a tableau with the starting configuration of </a:t>
            </a:r>
            <a:r>
              <a:rPr lang="en-US" sz="1600" i="1">
                <a:sym typeface="Symbol" panose="05050102010706020507" pitchFamily="18" charset="2"/>
              </a:rPr>
              <a:t>M</a:t>
            </a:r>
            <a:r>
              <a:rPr lang="en-US" sz="1600">
                <a:sym typeface="Symbol" panose="05050102010706020507" pitchFamily="18" charset="2"/>
              </a:rPr>
              <a:t> on </a:t>
            </a:r>
            <a:r>
              <a:rPr lang="en-US" sz="1600" i="1">
                <a:sym typeface="Symbol" panose="05050102010706020507" pitchFamily="18" charset="2"/>
              </a:rPr>
              <a:t>w</a:t>
            </a:r>
            <a:r>
              <a:rPr lang="en-US" sz="1600">
                <a:sym typeface="Symbol" panose="05050102010706020507" pitchFamily="18" charset="2"/>
              </a:rPr>
              <a:t> encoded as its first row.</a:t>
            </a:r>
          </a:p>
          <a:p>
            <a:pPr marL="173038" lvl="1" indent="0">
              <a:buNone/>
            </a:pPr>
            <a:r>
              <a:rPr lang="en-US" sz="1600" i="1">
                <a:sym typeface="Symbol" panose="05050102010706020507" pitchFamily="18" charset="2"/>
              </a:rPr>
              <a:t></a:t>
            </a:r>
            <a:r>
              <a:rPr lang="en-US" sz="1600" baseline="-25000">
                <a:sym typeface="Symbol" panose="05050102010706020507" pitchFamily="18" charset="2"/>
              </a:rPr>
              <a:t>accept</a:t>
            </a:r>
            <a:r>
              <a:rPr lang="en-US" sz="1600">
                <a:sym typeface="Symbol" panose="05050102010706020507" pitchFamily="18" charset="2"/>
              </a:rPr>
              <a:t> is satisfied by, and only by, a tableau encoding an accepting configuration as one of its rows.</a:t>
            </a:r>
          </a:p>
          <a:p>
            <a:pPr marL="173038" lvl="1" indent="0">
              <a:buNone/>
            </a:pPr>
            <a:r>
              <a:rPr lang="en-US" sz="1600" i="1">
                <a:sym typeface="Symbol" panose="05050102010706020507" pitchFamily="18" charset="2"/>
              </a:rPr>
              <a:t></a:t>
            </a:r>
            <a:r>
              <a:rPr lang="en-US" sz="1600" baseline="-25000">
                <a:sym typeface="Symbol" panose="05050102010706020507" pitchFamily="18" charset="2"/>
              </a:rPr>
              <a:t>move</a:t>
            </a:r>
            <a:r>
              <a:rPr lang="en-US" sz="1600">
                <a:sym typeface="Symbol" panose="05050102010706020507" pitchFamily="18" charset="2"/>
              </a:rPr>
              <a:t> is satisfied by, and only by, a tableau that does not violate the machine’s transition function.</a:t>
            </a:r>
          </a:p>
          <a:p>
            <a:pPr marL="173038" lvl="1" indent="0">
              <a:buNone/>
            </a:pPr>
            <a:r>
              <a:rPr lang="en-US" sz="1600">
                <a:sym typeface="Symbol" panose="05050102010706020507" pitchFamily="18" charset="2"/>
              </a:rPr>
              <a:t>All are created in polynomial time.</a:t>
            </a:r>
          </a:p>
          <a:p>
            <a:pPr marL="0" indent="0">
              <a:buNone/>
            </a:pPr>
            <a:r>
              <a:rPr lang="en-US" sz="1600">
                <a:sym typeface="Symbol" panose="05050102010706020507" pitchFamily="18" charset="2"/>
              </a:rPr>
              <a:t>Then </a:t>
            </a:r>
            <a:r>
              <a:rPr lang="en-US" sz="1600" b="1" i="1">
                <a:sym typeface="Symbol" panose="05050102010706020507" pitchFamily="18" charset="2"/>
              </a:rPr>
              <a:t></a:t>
            </a:r>
            <a:r>
              <a:rPr lang="en-US" sz="1600" b="1" baseline="-25000">
                <a:sym typeface="Symbol" panose="05050102010706020507" pitchFamily="18" charset="2"/>
              </a:rPr>
              <a:t>NDTM</a:t>
            </a:r>
            <a:r>
              <a:rPr lang="en-US" sz="1600" b="1">
                <a:sym typeface="Symbol" panose="05050102010706020507" pitchFamily="18" charset="2"/>
              </a:rPr>
              <a:t> is satisfied by, and only by, a tableau encoding an accepting computation history of </a:t>
            </a:r>
            <a:r>
              <a:rPr lang="en-US" sz="1600" b="1" i="1">
                <a:sym typeface="Symbol" panose="05050102010706020507" pitchFamily="18" charset="2"/>
              </a:rPr>
              <a:t>M</a:t>
            </a:r>
            <a:r>
              <a:rPr lang="en-US" sz="1600" b="1">
                <a:sym typeface="Symbol" panose="05050102010706020507" pitchFamily="18" charset="2"/>
              </a:rPr>
              <a:t> on </a:t>
            </a:r>
            <a:r>
              <a:rPr lang="en-US" sz="1600" b="1" i="1">
                <a:sym typeface="Symbol" panose="05050102010706020507" pitchFamily="18" charset="2"/>
              </a:rPr>
              <a:t>w</a:t>
            </a:r>
            <a:r>
              <a:rPr lang="en-US" sz="1600" b="1">
                <a:sym typeface="Symbol" panose="05050102010706020507" pitchFamily="18" charset="2"/>
              </a:rPr>
              <a:t>, and is created in polynomial time.</a:t>
            </a:r>
            <a:endParaRPr lang="en-US" sz="1600" b="1"/>
          </a:p>
        </p:txBody>
      </p:sp>
      <mc:AlternateContent xmlns:mc="http://schemas.openxmlformats.org/markup-compatibility/2006" xmlns:a14="http://schemas.microsoft.com/office/drawing/2010/main">
        <mc:Choice Requires="a14">
          <p:sp>
            <p:nvSpPr>
              <p:cNvPr id="7" name="Rectangle 6"/>
              <p:cNvSpPr/>
              <p:nvPr/>
            </p:nvSpPr>
            <p:spPr>
              <a:xfrm>
                <a:off x="152400" y="2241551"/>
                <a:ext cx="4534446" cy="370428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charset="0"/>
                              <a:ea typeface="Cambria Math" panose="02040503050406030204" pitchFamily="18" charset="0"/>
                            </a:rPr>
                          </m:ctrlPr>
                        </m:mP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smtClean="0">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eqArr>
                                  <m:eqArrPr>
                                    <m:ctrlPr>
                                      <a:rPr lang="en-US" i="1">
                                        <a:latin typeface="Cambria Math"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2241551"/>
                <a:ext cx="4534446" cy="3704284"/>
              </a:xfrm>
              <a:prstGeom prst="rect">
                <a:avLst/>
              </a:prstGeom>
              <a:blipFill rotWithShape="0">
                <a:blip r:embed="rId2"/>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4063E6D-C9AC-0C45-945E-64E3663D3637}"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D90E1FD5-8788-F846-A31B-26E5EF73593D}" type="slidenum">
              <a:rPr lang="en-US" smtClean="0"/>
              <a:pPr/>
              <a:t>436</a:t>
            </a:fld>
            <a:endParaRPr lang="en-US"/>
          </a:p>
        </p:txBody>
      </p:sp>
    </p:spTree>
    <p:extLst>
      <p:ext uri="{BB962C8B-B14F-4D97-AF65-F5344CB8AC3E}">
        <p14:creationId xmlns:p14="http://schemas.microsoft.com/office/powerpoint/2010/main" val="128847100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2304777" y="1648395"/>
                <a:ext cx="4534446" cy="41376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2304777" y="1648395"/>
                <a:ext cx="4534446" cy="413768"/>
              </a:xfrm>
              <a:prstGeom prst="rect">
                <a:avLst/>
              </a:prstGeom>
              <a:blipFill rotWithShape="0">
                <a:blip r:embed="rId2"/>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6DFDE7A8-3B99-7743-9035-F186177A56C9}"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D90E1FD5-8788-F846-A31B-26E5EF73593D}" type="slidenum">
              <a:rPr lang="en-US" smtClean="0"/>
              <a:pPr/>
              <a:t>437</a:t>
            </a:fld>
            <a:endParaRPr lang="en-US"/>
          </a:p>
        </p:txBody>
      </p:sp>
    </p:spTree>
    <p:extLst>
      <p:ext uri="{BB962C8B-B14F-4D97-AF65-F5344CB8AC3E}">
        <p14:creationId xmlns:p14="http://schemas.microsoft.com/office/powerpoint/2010/main" val="10710149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a:t>
            </a:r>
            <a:r>
              <a:rPr lang="en-US" sz="2400" dirty="0" smtClean="0">
                <a:ea typeface="MS PGothic" charset="0"/>
              </a:rPr>
              <a:t>We will focus on: </a:t>
            </a:r>
            <a:endParaRPr lang="en-US" sz="2400" dirty="0">
              <a:ea typeface="MS PGothic" charset="0"/>
            </a:endParaRPr>
          </a:p>
          <a:p>
            <a:pPr eaLnBrk="1" hangingPunct="1">
              <a:lnSpc>
                <a:spcPct val="90000"/>
              </a:lnSpc>
              <a:buFont typeface="Times" charset="0"/>
              <a:buNone/>
            </a:pPr>
            <a:r>
              <a:rPr lang="en-US" sz="2400" dirty="0">
                <a:ea typeface="MS PGothic" charset="0"/>
              </a:rPr>
              <a:t>		</a:t>
            </a:r>
            <a:r>
              <a:rPr lang="en-US" sz="2400" dirty="0" smtClean="0">
                <a:ea typeface="MS PGothic" charset="0"/>
              </a:rPr>
              <a:t>3-SAT</a:t>
            </a:r>
          </a:p>
          <a:p>
            <a:pPr eaLnBrk="1" hangingPunct="1">
              <a:lnSpc>
                <a:spcPct val="90000"/>
              </a:lnSpc>
              <a:buFont typeface="Times" charset="0"/>
              <a:buNone/>
            </a:pPr>
            <a:r>
              <a:rPr lang="en-US" sz="2400" dirty="0">
                <a:ea typeface="MS PGothic" charset="0"/>
              </a:rPr>
              <a:t>	</a:t>
            </a:r>
            <a:r>
              <a:rPr lang="en-US" sz="2400" dirty="0" smtClean="0">
                <a:ea typeface="MS PGothic" charset="0"/>
              </a:rPr>
              <a:t>	</a:t>
            </a:r>
            <a:r>
              <a:rPr lang="en-US" sz="2400" dirty="0" err="1" smtClean="0">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a:t>
            </a:r>
            <a:r>
              <a:rPr lang="en-US" sz="2400" dirty="0" smtClean="0">
                <a:ea typeface="MS PGothic" charset="0"/>
              </a:rPr>
              <a:t>Partition</a:t>
            </a:r>
          </a:p>
          <a:p>
            <a:pPr eaLnBrk="1" hangingPunct="1">
              <a:lnSpc>
                <a:spcPct val="90000"/>
              </a:lnSpc>
              <a:buNone/>
            </a:pPr>
            <a:r>
              <a:rPr lang="en-US" sz="2400" dirty="0">
                <a:ea typeface="MS PGothic" charset="0"/>
              </a:rPr>
              <a:t>	</a:t>
            </a:r>
            <a:r>
              <a:rPr lang="en-US" sz="2400" dirty="0" smtClean="0">
                <a:ea typeface="MS PGothic" charset="0"/>
              </a:rPr>
              <a:t>	Integer Linear Programming</a:t>
            </a:r>
            <a:endParaRPr lang="en-US" sz="2400" dirty="0">
              <a:ea typeface="MS PGothic" charset="0"/>
            </a:endParaRP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a:t>
            </a:r>
            <a:r>
              <a:rPr lang="en-US" sz="2400" dirty="0" smtClean="0">
                <a:ea typeface="MS PGothic" charset="0"/>
              </a:rPr>
              <a:t>Set</a:t>
            </a:r>
          </a:p>
          <a:p>
            <a:pPr eaLnBrk="1" hangingPunct="1">
              <a:lnSpc>
                <a:spcPct val="90000"/>
              </a:lnSpc>
              <a:buFont typeface="Times" charset="0"/>
              <a:buNone/>
            </a:pPr>
            <a:r>
              <a:rPr lang="en-US" sz="2400" dirty="0">
                <a:ea typeface="MS PGothic" charset="0"/>
              </a:rPr>
              <a:t>	</a:t>
            </a:r>
            <a:r>
              <a:rPr lang="en-US" sz="2400" dirty="0" smtClean="0">
                <a:ea typeface="MS PGothic" charset="0"/>
              </a:rPr>
              <a:t>	K-Color</a:t>
            </a:r>
            <a:endParaRPr lang="en-US" sz="2400" dirty="0">
              <a:ea typeface="MS PGothic" charset="0"/>
            </a:endParaRP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2" name="Date Placeholder 1"/>
          <p:cNvSpPr>
            <a:spLocks noGrp="1"/>
          </p:cNvSpPr>
          <p:nvPr>
            <p:ph type="dt" sz="half" idx="10"/>
          </p:nvPr>
        </p:nvSpPr>
        <p:spPr/>
        <p:txBody>
          <a:bodyPr/>
          <a:lstStyle/>
          <a:p>
            <a:fld id="{8F5AAD13-E186-0841-AC44-84A2484A6A45}"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438</a:t>
            </a:fld>
            <a:endParaRPr lang="en-US"/>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a:t>3-SAT means that each clause has exactly three terms</a:t>
            </a:r>
          </a:p>
          <a:p>
            <a:r>
              <a:rPr lang="en-US"/>
              <a:t>If one term, e.g., (p), extend to (</a:t>
            </a:r>
            <a:r>
              <a:rPr lang="en-US" err="1"/>
              <a:t>p</a:t>
            </a:r>
            <a:r>
              <a:rPr lang="en-US" b="1" err="1">
                <a:latin typeface="Arial" charset="0"/>
                <a:ea typeface="MS PGothic" charset="0"/>
                <a:sym typeface="Symbol" charset="0"/>
              </a:rPr>
              <a:t></a:t>
            </a:r>
            <a:r>
              <a:rPr lang="en-US" err="1"/>
              <a:t>p</a:t>
            </a:r>
            <a:r>
              <a:rPr lang="en-US" b="1" err="1">
                <a:latin typeface="Arial" charset="0"/>
                <a:ea typeface="MS PGothic" charset="0"/>
                <a:sym typeface="Symbol" charset="0"/>
              </a:rPr>
              <a:t></a:t>
            </a:r>
            <a:r>
              <a:rPr lang="en-US" err="1"/>
              <a:t>p</a:t>
            </a:r>
            <a:r>
              <a:rPr lang="en-US"/>
              <a:t>)</a:t>
            </a:r>
          </a:p>
          <a:p>
            <a:r>
              <a:rPr lang="en-US"/>
              <a:t>If two terms, e.g., (</a:t>
            </a:r>
            <a:r>
              <a:rPr lang="en-US" err="1"/>
              <a:t>p</a:t>
            </a:r>
            <a:r>
              <a:rPr lang="en-US" b="1" err="1">
                <a:latin typeface="Arial" charset="0"/>
                <a:ea typeface="MS PGothic" charset="0"/>
                <a:sym typeface="Symbol" charset="0"/>
              </a:rPr>
              <a:t></a:t>
            </a:r>
            <a:r>
              <a:rPr lang="en-US" err="1">
                <a:sym typeface="Symbol" charset="0"/>
              </a:rPr>
              <a:t>q</a:t>
            </a:r>
            <a:r>
              <a:rPr lang="en-US"/>
              <a:t>), extend to (</a:t>
            </a:r>
            <a:r>
              <a:rPr lang="en-US" err="1"/>
              <a:t>p</a:t>
            </a:r>
            <a:r>
              <a:rPr lang="en-US" b="1" err="1">
                <a:latin typeface="Arial" charset="0"/>
                <a:ea typeface="MS PGothic" charset="0"/>
                <a:sym typeface="Symbol" charset="0"/>
              </a:rPr>
              <a:t></a:t>
            </a:r>
            <a:r>
              <a:rPr lang="en-US" err="1"/>
              <a:t>q</a:t>
            </a:r>
            <a:r>
              <a:rPr lang="en-US" b="1" err="1">
                <a:latin typeface="Arial" charset="0"/>
                <a:ea typeface="MS PGothic" charset="0"/>
                <a:sym typeface="Symbol" charset="0"/>
              </a:rPr>
              <a:t></a:t>
            </a:r>
            <a:r>
              <a:rPr lang="en-US" err="1"/>
              <a:t>p</a:t>
            </a:r>
            <a:r>
              <a:rPr lang="en-US"/>
              <a:t>)</a:t>
            </a:r>
          </a:p>
          <a:p>
            <a:r>
              <a:rPr lang="en-US"/>
              <a:t>Any clause with three terms is fine</a:t>
            </a:r>
          </a:p>
          <a:p>
            <a:r>
              <a:rPr lang="en-US"/>
              <a:t>If n &gt; three terms, can reduce to two clauses, one with three terms and one with n-1 terms, e.g., (p1</a:t>
            </a:r>
            <a:r>
              <a:rPr lang="en-US" b="1">
                <a:latin typeface="Arial" charset="0"/>
                <a:ea typeface="MS PGothic" charset="0"/>
                <a:sym typeface="Symbol" charset="0"/>
              </a:rPr>
              <a:t></a:t>
            </a:r>
            <a:r>
              <a:rPr lang="en-US">
                <a:sym typeface="Symbol" charset="0"/>
              </a:rPr>
              <a:t>p2</a:t>
            </a:r>
            <a:r>
              <a:rPr lang="en-US" b="1">
                <a:latin typeface="Arial" charset="0"/>
                <a:ea typeface="MS PGothic" charset="0"/>
                <a:sym typeface="Symbol" charset="0"/>
              </a:rPr>
              <a:t>…</a:t>
            </a:r>
            <a:r>
              <a:rPr lang="en-US" err="1"/>
              <a:t>pn</a:t>
            </a:r>
            <a:r>
              <a:rPr lang="en-US"/>
              <a:t>) to </a:t>
            </a:r>
            <a:br>
              <a:rPr lang="en-US"/>
            </a:br>
            <a:r>
              <a:rPr lang="en-US"/>
              <a:t>(p1</a:t>
            </a:r>
            <a:r>
              <a:rPr lang="en-US">
                <a:latin typeface="Arial" charset="0"/>
                <a:ea typeface="MS PGothic" charset="0"/>
                <a:sym typeface="Symbol" charset="0"/>
              </a:rPr>
              <a:t></a:t>
            </a:r>
            <a:r>
              <a:rPr lang="en-US">
                <a:sym typeface="Symbol" charset="0"/>
              </a:rPr>
              <a:t>p2</a:t>
            </a:r>
            <a:r>
              <a:rPr lang="en-US">
                <a:latin typeface="Arial" charset="0"/>
                <a:ea typeface="MS PGothic" charset="0"/>
                <a:sym typeface="Symbol" charset="0"/>
              </a:rPr>
              <a:t>z) &amp; </a:t>
            </a:r>
            <a:r>
              <a:rPr lang="en-US"/>
              <a:t>(p3</a:t>
            </a:r>
            <a:r>
              <a:rPr lang="en-US">
                <a:latin typeface="Arial" charset="0"/>
                <a:ea typeface="MS PGothic" charset="0"/>
                <a:sym typeface="Symbol" charset="0"/>
              </a:rPr>
              <a:t>…</a:t>
            </a:r>
            <a:r>
              <a:rPr lang="en-US" err="1"/>
              <a:t>pn</a:t>
            </a:r>
            <a:r>
              <a:rPr lang="en-US">
                <a:latin typeface="Arial" charset="0"/>
                <a:ea typeface="MS PGothic" charset="0"/>
                <a:sym typeface="Symbol" charset="0"/>
              </a:rPr>
              <a:t>~z</a:t>
            </a:r>
            <a:r>
              <a:rPr lang="en-US"/>
              <a:t>), where z is a new variable. If n=4, we are done, else apply this approach again with the clause having n-1 terms</a:t>
            </a:r>
          </a:p>
          <a:p>
            <a:endParaRPr lang="en-US"/>
          </a:p>
        </p:txBody>
      </p:sp>
      <p:sp>
        <p:nvSpPr>
          <p:cNvPr id="4" name="Date Placeholder 3"/>
          <p:cNvSpPr>
            <a:spLocks noGrp="1"/>
          </p:cNvSpPr>
          <p:nvPr>
            <p:ph type="dt" sz="half" idx="10"/>
          </p:nvPr>
        </p:nvSpPr>
        <p:spPr/>
        <p:txBody>
          <a:bodyPr/>
          <a:lstStyle/>
          <a:p>
            <a:fld id="{C639AA0B-A1C9-0841-8823-16079310775F}"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439</a:t>
            </a:fld>
            <a:endParaRPr lang="en-US"/>
          </a:p>
        </p:txBody>
      </p:sp>
    </p:spTree>
    <p:extLst>
      <p:ext uri="{BB962C8B-B14F-4D97-AF65-F5344CB8AC3E}">
        <p14:creationId xmlns:p14="http://schemas.microsoft.com/office/powerpoint/2010/main" val="90605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2</a:t>
            </a:r>
          </a:p>
        </p:txBody>
      </p:sp>
      <p:sp>
        <p:nvSpPr>
          <p:cNvPr id="49155" name="Rectangle 3"/>
          <p:cNvSpPr>
            <a:spLocks noGrp="1" noChangeArrowheads="1"/>
          </p:cNvSpPr>
          <p:nvPr>
            <p:ph idx="1"/>
          </p:nvPr>
        </p:nvSpPr>
        <p:spPr/>
        <p:txBody>
          <a:bodyPr/>
          <a:lstStyle/>
          <a:p>
            <a:pPr marL="466725" indent="-466725" eaLnBrk="1" hangingPunct="1">
              <a:lnSpc>
                <a:spcPct val="90000"/>
              </a:lnSpc>
              <a:buNone/>
            </a:pPr>
            <a:r>
              <a:rPr lang="en-US" sz="2000" b="1" dirty="0">
                <a:ea typeface="MS PGothic" charset="0"/>
              </a:rPr>
              <a:t>Assignment</a:t>
            </a:r>
          </a:p>
          <a:p>
            <a:pPr marL="466725" indent="-466725" eaLnBrk="1" hangingPunct="1">
              <a:lnSpc>
                <a:spcPct val="90000"/>
              </a:lnSpc>
              <a:buFont typeface="+mj-lt"/>
              <a:buAutoNum type="arabicPeriod"/>
            </a:pPr>
            <a:r>
              <a:rPr lang="en-US" altLang="x-none" sz="2000" dirty="0">
                <a:ea typeface="ＭＳ Ｐゴシック" charset="-128"/>
              </a:rPr>
              <a:t>Prove, if p and q are distinct prime numbers, then </a:t>
            </a:r>
            <a:r>
              <a:rPr lang="en-US" altLang="x-none" sz="2000" dirty="0" smtClean="0">
                <a:ea typeface="ＭＳ Ｐゴシック" charset="-128"/>
                <a:sym typeface="Symbol" charset="2"/>
              </a:rPr>
              <a:t>√</a:t>
            </a:r>
            <a:r>
              <a:rPr lang="en-US" altLang="x-none" sz="2000" dirty="0" smtClean="0">
                <a:ea typeface="ＭＳ Ｐゴシック" charset="-128"/>
              </a:rPr>
              <a:t>(</a:t>
            </a:r>
            <a:r>
              <a:rPr lang="en-US" altLang="x-none" sz="2000" dirty="0">
                <a:ea typeface="ＭＳ Ｐゴシック" charset="-128"/>
              </a:rPr>
              <a:t>p/q) is </a:t>
            </a:r>
            <a:r>
              <a:rPr lang="en-US" altLang="x-none" sz="2000" dirty="0" smtClean="0">
                <a:ea typeface="ＭＳ Ｐゴシック" charset="-128"/>
              </a:rPr>
              <a:t>irrational</a:t>
            </a:r>
            <a:r>
              <a:rPr lang="en-US" sz="2000" dirty="0" smtClean="0">
                <a:ea typeface="MS PGothic" charset="0"/>
                <a:sym typeface="Symbol" charset="0"/>
              </a:rPr>
              <a:t>.</a:t>
            </a:r>
            <a:endParaRPr lang="en-US" sz="2000" dirty="0">
              <a:ea typeface="MS PGothic" charset="0"/>
              <a:sym typeface="Symbol" charset="0"/>
            </a:endParaRPr>
          </a:p>
          <a:p>
            <a:pPr marL="466725" indent="-466725" eaLnBrk="1" hangingPunct="1">
              <a:lnSpc>
                <a:spcPct val="90000"/>
              </a:lnSpc>
              <a:buFont typeface="+mj-lt"/>
              <a:buAutoNum type="arabicPeriod"/>
            </a:pPr>
            <a:endParaRPr lang="en-US" sz="2000" dirty="0">
              <a:ea typeface="MS PGothic" charset="0"/>
              <a:sym typeface="Symbol" charset="0"/>
            </a:endParaRPr>
          </a:p>
          <a:p>
            <a:pPr marL="457200" indent="-457200">
              <a:buFont typeface="+mj-lt"/>
              <a:buAutoNum type="arabicPeriod"/>
              <a:defRPr/>
            </a:pPr>
            <a:r>
              <a:rPr lang="en-US" sz="2000" dirty="0" smtClean="0"/>
              <a:t>Present a language L over </a:t>
            </a:r>
            <a:r>
              <a:rPr lang="en-US" sz="2000" dirty="0">
                <a:sym typeface="Symbol" pitchFamily="-107" charset="2"/>
              </a:rPr>
              <a:t> </a:t>
            </a:r>
            <a:r>
              <a:rPr lang="en-US" sz="2000" dirty="0" smtClean="0">
                <a:sym typeface="Symbol" pitchFamily="-107" charset="2"/>
              </a:rPr>
              <a:t>that has the following properties:</a:t>
            </a:r>
            <a:br>
              <a:rPr lang="en-US" sz="2000" dirty="0" smtClean="0">
                <a:sym typeface="Symbol" pitchFamily="-107" charset="2"/>
              </a:rPr>
            </a:br>
            <a:r>
              <a:rPr lang="en-US" sz="2000" dirty="0" smtClean="0">
                <a:sym typeface="Symbol" pitchFamily="-107" charset="2"/>
              </a:rPr>
              <a:t>L ≠ L</a:t>
            </a:r>
            <a:r>
              <a:rPr lang="en-US" sz="2000" baseline="30000" dirty="0" smtClean="0">
                <a:sym typeface="Symbol" pitchFamily="-107" charset="2"/>
              </a:rPr>
              <a:t>2</a:t>
            </a:r>
            <a:r>
              <a:rPr lang="en-US" sz="2000" dirty="0" smtClean="0">
                <a:sym typeface="Symbol" pitchFamily="-107" charset="2"/>
              </a:rPr>
              <a:t/>
            </a:r>
            <a:br>
              <a:rPr lang="en-US" sz="2000" dirty="0" smtClean="0">
                <a:sym typeface="Symbol" pitchFamily="-107" charset="2"/>
              </a:rPr>
            </a:br>
            <a:r>
              <a:rPr lang="en-US" sz="2000" dirty="0" smtClean="0">
                <a:sym typeface="Symbol" pitchFamily="-107" charset="2"/>
              </a:rPr>
              <a:t>L</a:t>
            </a:r>
            <a:r>
              <a:rPr lang="en-US" sz="2000" baseline="30000" dirty="0" smtClean="0">
                <a:sym typeface="Symbol" pitchFamily="-107" charset="2"/>
              </a:rPr>
              <a:t>2</a:t>
            </a:r>
            <a:r>
              <a:rPr lang="en-US" sz="2000" dirty="0" smtClean="0">
                <a:sym typeface="Symbol" pitchFamily="-107" charset="2"/>
              </a:rPr>
              <a:t> = L</a:t>
            </a:r>
            <a:r>
              <a:rPr lang="en-US" sz="2000" baseline="30000" dirty="0" smtClean="0">
                <a:sym typeface="Symbol" pitchFamily="-107" charset="2"/>
              </a:rPr>
              <a:t>3</a:t>
            </a:r>
            <a:br>
              <a:rPr lang="en-US" sz="2000" baseline="30000" dirty="0" smtClean="0">
                <a:sym typeface="Symbol" pitchFamily="-107" charset="2"/>
              </a:rPr>
            </a:br>
            <a:r>
              <a:rPr lang="en-US" sz="2000" dirty="0">
                <a:latin typeface="Arial" charset="0"/>
                <a:ea typeface="MS PGothic" charset="0"/>
                <a:sym typeface="Symbol" charset="0"/>
              </a:rPr>
              <a:t>Note: L</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 { x</a:t>
            </a:r>
            <a:r>
              <a:rPr lang="en-US" sz="2000" baseline="-25000" dirty="0">
                <a:latin typeface="Arial" charset="0"/>
                <a:ea typeface="MS PGothic" charset="0"/>
                <a:sym typeface="Symbol" charset="0"/>
              </a:rPr>
              <a:t>1</a:t>
            </a:r>
            <a:r>
              <a:rPr lang="en-US" sz="2000" dirty="0">
                <a:latin typeface="Arial" charset="0"/>
                <a:ea typeface="MS PGothic" charset="0"/>
                <a:sym typeface="Symbol" charset="0"/>
              </a:rPr>
              <a:t>x</a:t>
            </a:r>
            <a:r>
              <a:rPr lang="en-US" sz="2000" baseline="-25000" dirty="0">
                <a:latin typeface="Arial" charset="0"/>
                <a:ea typeface="MS PGothic" charset="0"/>
                <a:sym typeface="Symbol" charset="0"/>
              </a:rPr>
              <a:t>2</a:t>
            </a:r>
            <a:r>
              <a:rPr lang="en-US" sz="2000" dirty="0">
                <a:latin typeface="Arial" charset="0"/>
                <a:ea typeface="MS PGothic" charset="0"/>
                <a:sym typeface="Symbol" charset="0"/>
              </a:rPr>
              <a:t>…</a:t>
            </a:r>
            <a:r>
              <a:rPr lang="en-US" sz="2000" dirty="0" err="1">
                <a:latin typeface="Arial" charset="0"/>
                <a:ea typeface="MS PGothic" charset="0"/>
                <a:sym typeface="Symbol" charset="0"/>
              </a:rPr>
              <a:t>x</a:t>
            </a:r>
            <a:r>
              <a:rPr lang="en-US" sz="2000" baseline="-25000" dirty="0" err="1">
                <a:latin typeface="Arial" charset="0"/>
                <a:ea typeface="MS PGothic" charset="0"/>
                <a:sym typeface="Symbol" charset="0"/>
              </a:rPr>
              <a:t>k</a:t>
            </a:r>
            <a:r>
              <a:rPr lang="en-US" sz="2000" dirty="0">
                <a:latin typeface="Arial" charset="0"/>
                <a:ea typeface="MS PGothic" charset="0"/>
                <a:sym typeface="Symbol" charset="0"/>
              </a:rPr>
              <a:t> | x</a:t>
            </a:r>
            <a:r>
              <a:rPr lang="en-US" sz="2000" baseline="-25000" dirty="0">
                <a:latin typeface="Arial" charset="0"/>
                <a:ea typeface="MS PGothic" charset="0"/>
                <a:sym typeface="Symbol" charset="0"/>
              </a:rPr>
              <a:t>1</a:t>
            </a:r>
            <a:r>
              <a:rPr lang="en-US" sz="2000" dirty="0">
                <a:latin typeface="Arial" charset="0"/>
                <a:ea typeface="MS PGothic" charset="0"/>
                <a:sym typeface="Symbol" charset="0"/>
              </a:rPr>
              <a:t>,x</a:t>
            </a:r>
            <a:r>
              <a:rPr lang="en-US" sz="2000" baseline="-25000" dirty="0">
                <a:latin typeface="Arial" charset="0"/>
                <a:ea typeface="MS PGothic" charset="0"/>
                <a:sym typeface="Symbol" charset="0"/>
              </a:rPr>
              <a:t>2</a:t>
            </a:r>
            <a:r>
              <a:rPr lang="en-US" sz="2000" dirty="0">
                <a:latin typeface="Arial" charset="0"/>
                <a:ea typeface="MS PGothic" charset="0"/>
                <a:sym typeface="Symbol" charset="0"/>
              </a:rPr>
              <a:t>,…,</a:t>
            </a:r>
            <a:r>
              <a:rPr lang="en-US" sz="2000" dirty="0" err="1">
                <a:latin typeface="Arial" charset="0"/>
                <a:ea typeface="MS PGothic" charset="0"/>
                <a:sym typeface="Symbol" charset="0"/>
              </a:rPr>
              <a:t>x</a:t>
            </a:r>
            <a:r>
              <a:rPr lang="en-US" sz="2000" baseline="-25000" dirty="0" err="1">
                <a:latin typeface="Arial" charset="0"/>
                <a:ea typeface="MS PGothic" charset="0"/>
                <a:sym typeface="Symbol" charset="0"/>
              </a:rPr>
              <a:t>k</a:t>
            </a:r>
            <a:r>
              <a:rPr lang="en-US" sz="2000" dirty="0">
                <a:latin typeface="Arial" charset="0"/>
                <a:ea typeface="MS PGothic" charset="0"/>
                <a:sym typeface="Symbol" charset="0"/>
              </a:rPr>
              <a:t>  L }. This is basically a giveaway, since I showed exactly how to do it</a:t>
            </a:r>
            <a:r>
              <a:rPr lang="en-US" sz="2000" dirty="0" smtClean="0">
                <a:latin typeface="Arial" charset="0"/>
                <a:ea typeface="MS PGothic" charset="0"/>
                <a:sym typeface="Symbol" charset="0"/>
              </a:rPr>
              <a:t>.</a:t>
            </a:r>
            <a:endParaRPr lang="en-US" sz="2000" dirty="0" smtClean="0">
              <a:sym typeface="Symbol" pitchFamily="-107" charset="2"/>
            </a:endParaRPr>
          </a:p>
          <a:p>
            <a:pPr marL="457200" indent="-457200">
              <a:buFont typeface="+mj-lt"/>
              <a:buAutoNum type="arabicPeriod"/>
              <a:defRPr/>
            </a:pPr>
            <a:endParaRPr lang="en-US" sz="2000" dirty="0"/>
          </a:p>
          <a:p>
            <a:pPr>
              <a:buFontTx/>
              <a:buNone/>
              <a:defRPr/>
            </a:pPr>
            <a:endParaRPr lang="en-US" sz="2000" dirty="0">
              <a:ea typeface="MS PGothic" charset="0"/>
              <a:sym typeface="Symbol" charset="0"/>
            </a:endParaRPr>
          </a:p>
          <a:p>
            <a:pPr marL="0" indent="0" eaLnBrk="1" hangingPunct="1">
              <a:lnSpc>
                <a:spcPct val="90000"/>
              </a:lnSpc>
              <a:buNone/>
            </a:pPr>
            <a:r>
              <a:rPr lang="en-US" sz="2000" b="1" dirty="0">
                <a:solidFill>
                  <a:srgbClr val="CC3300"/>
                </a:solidFill>
                <a:ea typeface="MS PGothic" charset="0"/>
                <a:sym typeface="Symbol" charset="0"/>
              </a:rPr>
              <a:t>Due Thursday, January 19 at 10:30AM (use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4/17/17</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44</a:t>
            </a:fld>
            <a:endParaRPr lang="en-US"/>
          </a:p>
        </p:txBody>
      </p:sp>
    </p:spTree>
    <p:extLst>
      <p:ext uri="{BB962C8B-B14F-4D97-AF65-F5344CB8AC3E}">
        <p14:creationId xmlns:p14="http://schemas.microsoft.com/office/powerpoint/2010/main" val="386376732"/>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
        <p:nvSpPr>
          <p:cNvPr id="2" name="Date Placeholder 1"/>
          <p:cNvSpPr>
            <a:spLocks noGrp="1"/>
          </p:cNvSpPr>
          <p:nvPr>
            <p:ph type="dt" sz="half" idx="10"/>
          </p:nvPr>
        </p:nvSpPr>
        <p:spPr/>
        <p:txBody>
          <a:bodyPr/>
          <a:lstStyle/>
          <a:p>
            <a:fld id="{C17683B8-A250-7D4D-B2F0-9F701E6267F2}"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440</a:t>
            </a:fld>
            <a:endParaRPr 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atin typeface="Arial" charset="0"/>
                <a:ea typeface="MS PGothic" charset="0"/>
              </a:rPr>
              <a:t>SubsetSum and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SAT </a:t>
            </a:r>
            <a:r>
              <a:rPr lang="en-US" sz="2800" b="1">
                <a:latin typeface="Times New Roman"/>
                <a:ea typeface="MS PGothic" charset="0"/>
                <a:cs typeface="Times New Roman"/>
                <a:sym typeface="Zapf Dingbats" charset="0"/>
              </a:rPr>
              <a:t>≤</a:t>
            </a:r>
            <a:r>
              <a:rPr lang="en-US" sz="2800" b="1" baseline="-25000">
                <a:latin typeface="Times New Roman" charset="0"/>
                <a:ea typeface="MS PGothic" charset="0"/>
                <a:sym typeface="Zapf Dingbats" charset="0"/>
              </a:rPr>
              <a:t>P</a:t>
            </a:r>
            <a:r>
              <a:rPr lang="en-US" sz="2000" b="1">
                <a:latin typeface="Arial" charset="0"/>
                <a:ea typeface="MS PGothic" charset="0"/>
              </a:rPr>
              <a:t> 3SAT</a:t>
            </a:r>
          </a:p>
          <a:p>
            <a:pPr eaLnBrk="1" hangingPunct="1">
              <a:lnSpc>
                <a:spcPct val="90000"/>
              </a:lnSpc>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Theorem. 3SAT </a:t>
            </a:r>
            <a:r>
              <a:rPr lang="en-US" sz="2800" b="1">
                <a:latin typeface="Times New Roman"/>
                <a:ea typeface="MS PGothic" charset="0"/>
                <a:cs typeface="Times New Roman"/>
                <a:sym typeface="Zapf Dingbats" charset="0"/>
              </a:rPr>
              <a:t>≤</a:t>
            </a:r>
            <a:r>
              <a:rPr lang="en-US" sz="2800" b="1" baseline="-25000">
                <a:latin typeface="Times New Roman" charset="0"/>
                <a:ea typeface="MS PGothic" charset="0"/>
                <a:sym typeface="Zapf Dingbats" charset="0"/>
              </a:rPr>
              <a:t>P</a:t>
            </a:r>
            <a:r>
              <a:rPr lang="en-US" sz="2000" b="1">
                <a:latin typeface="Times New Roman" charset="0"/>
                <a:ea typeface="MS PGothic" charset="0"/>
                <a:sym typeface="Zapf Dingbats" charset="0"/>
              </a:rPr>
              <a:t> </a:t>
            </a:r>
            <a:r>
              <a:rPr lang="en-US" sz="2000" b="1" err="1">
                <a:latin typeface="Arial" charset="0"/>
                <a:ea typeface="MS PGothic" charset="0"/>
              </a:rPr>
              <a:t>SubsetSum</a:t>
            </a:r>
            <a:endParaRPr lang="en-US" sz="2000" b="1">
              <a:latin typeface="Arial" charset="0"/>
              <a:ea typeface="MS PGothic" charset="0"/>
            </a:endParaRP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Tx/>
              <a:buNone/>
            </a:pPr>
            <a:r>
              <a:rPr lang="en-US" sz="2000" b="1">
                <a:latin typeface="Arial" charset="0"/>
                <a:ea typeface="MS PGothic" charset="0"/>
              </a:rPr>
              <a:t>	Theorem. </a:t>
            </a:r>
            <a:r>
              <a:rPr lang="en-US" sz="2000" b="1" err="1">
                <a:latin typeface="Arial" charset="0"/>
                <a:ea typeface="MS PGothic" charset="0"/>
              </a:rPr>
              <a:t>SubsetSum</a:t>
            </a:r>
            <a:r>
              <a:rPr lang="en-US" sz="2800" b="1" err="1">
                <a:latin typeface="Times New Roman"/>
                <a:ea typeface="MS PGothic" charset="0"/>
                <a:cs typeface="Times New Roman"/>
                <a:sym typeface="Zapf Dingbats" charset="0"/>
              </a:rPr>
              <a:t>≤</a:t>
            </a:r>
            <a:r>
              <a:rPr lang="en-US" sz="2800" b="1" baseline="-25000" err="1">
                <a:latin typeface="Times New Roman" charset="0"/>
                <a:ea typeface="MS PGothic" charset="0"/>
                <a:sym typeface="Zapf Dingbats" charset="0"/>
              </a:rPr>
              <a:t>P</a:t>
            </a:r>
            <a:r>
              <a:rPr lang="en-US" sz="2800" b="1" baseline="-25000">
                <a:latin typeface="Times New Roman" charset="0"/>
                <a:ea typeface="MS PGothic" charset="0"/>
                <a:sym typeface="Zapf Dingbats" charset="0"/>
              </a:rPr>
              <a:t> </a:t>
            </a:r>
            <a:r>
              <a:rPr lang="en-US" sz="2000" b="1">
                <a:latin typeface="Arial" charset="0"/>
                <a:ea typeface="MS PGothic" charset="0"/>
                <a:sym typeface="Zapf Dingbats" charset="0"/>
              </a:rPr>
              <a:t>Partition</a:t>
            </a:r>
          </a:p>
          <a:p>
            <a:pPr eaLnBrk="1" hangingPunct="1">
              <a:lnSpc>
                <a:spcPct val="90000"/>
              </a:lnSpc>
              <a:buFontTx/>
              <a:buNone/>
            </a:pPr>
            <a:endParaRPr lang="en-US" sz="2000" b="1">
              <a:latin typeface="Arial" charset="0"/>
              <a:ea typeface="MS PGothic" charset="0"/>
              <a:sym typeface="Zapf Dingbats" charset="0"/>
            </a:endParaRPr>
          </a:p>
          <a:p>
            <a:pPr eaLnBrk="1" hangingPunct="1">
              <a:lnSpc>
                <a:spcPct val="90000"/>
              </a:lnSpc>
              <a:buFontTx/>
              <a:buNone/>
            </a:pPr>
            <a:r>
              <a:rPr lang="en-US" sz="2000" b="1">
                <a:latin typeface="Arial" charset="0"/>
                <a:ea typeface="MS PGothic" charset="0"/>
              </a:rPr>
              <a:t>	Theorem. </a:t>
            </a:r>
            <a:r>
              <a:rPr lang="en-US" sz="2000" b="1" err="1">
                <a:latin typeface="Arial" charset="0"/>
                <a:ea typeface="MS PGothic" charset="0"/>
                <a:sym typeface="Zapf Dingbats" charset="0"/>
              </a:rPr>
              <a:t>Partition</a:t>
            </a:r>
            <a:r>
              <a:rPr lang="en-US" sz="2800" b="1" err="1">
                <a:latin typeface="Times New Roman"/>
                <a:ea typeface="MS PGothic" charset="0"/>
                <a:cs typeface="Times New Roman"/>
                <a:sym typeface="Zapf Dingbats" charset="0"/>
              </a:rPr>
              <a:t>≤</a:t>
            </a:r>
            <a:r>
              <a:rPr lang="en-US" sz="2800" b="1" baseline="-25000" err="1">
                <a:latin typeface="Times New Roman" charset="0"/>
                <a:ea typeface="MS PGothic" charset="0"/>
                <a:sym typeface="Zapf Dingbats" charset="0"/>
              </a:rPr>
              <a:t>P</a:t>
            </a:r>
            <a:r>
              <a:rPr lang="en-US" sz="2800" b="1" baseline="-25000">
                <a:latin typeface="Times New Roman" charset="0"/>
                <a:ea typeface="MS PGothic" charset="0"/>
                <a:sym typeface="Zapf Dingbats" charset="0"/>
              </a:rPr>
              <a:t> </a:t>
            </a:r>
            <a:r>
              <a:rPr lang="en-US" sz="2000" b="1" err="1">
                <a:latin typeface="Arial" charset="0"/>
                <a:ea typeface="MS PGothic" charset="0"/>
              </a:rPr>
              <a:t>SubsetSum</a:t>
            </a:r>
            <a:endParaRPr lang="en-US" sz="2000" b="1">
              <a:latin typeface="Arial" charset="0"/>
              <a:ea typeface="MS PGothic" charset="0"/>
            </a:endParaRPr>
          </a:p>
          <a:p>
            <a:pPr eaLnBrk="1" hangingPunct="1">
              <a:lnSpc>
                <a:spcPct val="90000"/>
              </a:lnSpc>
              <a:buFontTx/>
              <a:buNone/>
            </a:pPr>
            <a:endParaRPr lang="en-US" sz="2000" b="1">
              <a:latin typeface="Arial" charset="0"/>
              <a:ea typeface="MS PGothic" charset="0"/>
            </a:endParaRPr>
          </a:p>
          <a:p>
            <a:pPr eaLnBrk="1" hangingPunct="1">
              <a:buFont typeface="Times" charset="0"/>
              <a:buNone/>
            </a:pPr>
            <a:r>
              <a:rPr lang="en-US" sz="2000" b="1">
                <a:latin typeface="Arial" charset="0"/>
                <a:ea typeface="MS PGothic" charset="0"/>
              </a:rPr>
              <a:t>	Therefore, not only is </a:t>
            </a:r>
            <a:r>
              <a:rPr lang="en-US" sz="2000" b="1" err="1">
                <a:latin typeface="Arial" charset="0"/>
                <a:ea typeface="MS PGothic" charset="0"/>
              </a:rPr>
              <a:t>Satisfiability</a:t>
            </a:r>
            <a:r>
              <a:rPr lang="en-US" sz="2000" b="1">
                <a:latin typeface="Arial" charset="0"/>
                <a:ea typeface="MS PGothic" charset="0"/>
              </a:rPr>
              <a:t> in NP–Complete, but so is 3SAT, Partition, and </a:t>
            </a:r>
            <a:r>
              <a:rPr lang="en-US" sz="2000" b="1" err="1">
                <a:latin typeface="Arial" charset="0"/>
                <a:ea typeface="MS PGothic" charset="0"/>
              </a:rPr>
              <a:t>SubsetSum</a:t>
            </a:r>
            <a:r>
              <a:rPr lang="en-US" sz="2000" b="1">
                <a:latin typeface="Arial" charset="0"/>
                <a:ea typeface="MS PGothic" charset="0"/>
              </a:rPr>
              <a:t>.</a:t>
            </a:r>
            <a:endParaRPr lang="en-US" sz="2400" b="1">
              <a:latin typeface="Arial" charset="0"/>
              <a:ea typeface="MS PGothic" charset="0"/>
            </a:endParaRPr>
          </a:p>
          <a:p>
            <a:pPr eaLnBrk="1" hangingPunct="1">
              <a:lnSpc>
                <a:spcPct val="90000"/>
              </a:lnSpc>
              <a:buFontTx/>
              <a:buNone/>
            </a:pPr>
            <a:endParaRPr lang="en-US" sz="2000" b="1">
              <a:latin typeface="Arial" charset="0"/>
              <a:ea typeface="MS PGothic" charset="0"/>
            </a:endParaRPr>
          </a:p>
          <a:p>
            <a:pPr eaLnBrk="1" hangingPunct="1">
              <a:lnSpc>
                <a:spcPct val="90000"/>
              </a:lnSpc>
              <a:buFontTx/>
              <a:buNone/>
            </a:pPr>
            <a:endParaRPr lang="en-US" sz="2000" b="1">
              <a:latin typeface="Arial" charset="0"/>
              <a:ea typeface="MS PGothic" charset="0"/>
            </a:endParaRPr>
          </a:p>
        </p:txBody>
      </p:sp>
      <p:sp>
        <p:nvSpPr>
          <p:cNvPr id="2" name="Date Placeholder 1"/>
          <p:cNvSpPr>
            <a:spLocks noGrp="1"/>
          </p:cNvSpPr>
          <p:nvPr>
            <p:ph type="dt" sz="half" idx="10"/>
          </p:nvPr>
        </p:nvSpPr>
        <p:spPr/>
        <p:txBody>
          <a:bodyPr/>
          <a:lstStyle/>
          <a:p>
            <a:fld id="{C76B222D-DF46-9845-9B5C-FDDF90637548}"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441</a:t>
            </a:fld>
            <a:endParaRPr lang="en-US"/>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a:latin typeface="Arial" charset="0"/>
                <a:ea typeface="MS PGothic" charset="0"/>
              </a:rPr>
              <a:t>Example </a:t>
            </a:r>
            <a:r>
              <a:rPr lang="en-US" err="1">
                <a:latin typeface="Arial" charset="0"/>
                <a:ea typeface="MS PGothic" charset="0"/>
              </a:rPr>
              <a:t>SubsetSum</a:t>
            </a:r>
            <a:endParaRPr lang="en-US">
              <a:latin typeface="Arial" charset="0"/>
              <a:ea typeface="MS PGothic" charset="0"/>
            </a:endParaRP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B34DE-303F-4244-8FD5-DFD7F3F4377F}" type="datetime1">
              <a:rPr lang="en-US" smtClean="0"/>
              <a:t>4/17/17</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442</a:t>
            </a:fld>
            <a:endParaRPr lang="en-US"/>
          </a:p>
        </p:txBody>
      </p:sp>
      <p:sp>
        <p:nvSpPr>
          <p:cNvPr id="273414" name="Rectangle 6"/>
          <p:cNvSpPr>
            <a:spLocks noChangeArrowheads="1"/>
          </p:cNvSpPr>
          <p:nvPr/>
        </p:nvSpPr>
        <p:spPr bwMode="auto">
          <a:xfrm>
            <a:off x="457200" y="16764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 the following shows the reduction from 3SAT to Subset-Sum. </a:t>
            </a:r>
          </a:p>
          <a:p>
            <a:r>
              <a:rPr lang="en-US" b="1" dirty="0"/>
              <a:t>	a 	b 	c 	a + ~b + c 	~a + b + ~c 	</a:t>
            </a:r>
          </a:p>
          <a:p>
            <a:r>
              <a:rPr lang="en-US" b="1" dirty="0"/>
              <a:t>a 	1 				1		</a:t>
            </a:r>
          </a:p>
          <a:p>
            <a:r>
              <a:rPr lang="en-US" b="1" dirty="0"/>
              <a:t>~a 	1 						1</a:t>
            </a:r>
          </a:p>
          <a:p>
            <a:r>
              <a:rPr lang="en-US" b="1" dirty="0"/>
              <a:t>b 		1 					1</a:t>
            </a:r>
          </a:p>
          <a:p>
            <a:r>
              <a:rPr lang="en-US" b="1" dirty="0"/>
              <a:t>~b 		1 			1</a:t>
            </a:r>
          </a:p>
          <a:p>
            <a:r>
              <a:rPr lang="en-US" b="1" dirty="0"/>
              <a:t>c 			1 		1</a:t>
            </a:r>
          </a:p>
          <a:p>
            <a:r>
              <a:rPr lang="en-US" b="1" dirty="0"/>
              <a:t>~c 			1 				1</a:t>
            </a:r>
          </a:p>
          <a:p>
            <a:r>
              <a:rPr lang="en-US" b="1" dirty="0"/>
              <a:t>C1 					1 	</a:t>
            </a:r>
          </a:p>
          <a:p>
            <a:r>
              <a:rPr lang="en-US" b="1" dirty="0"/>
              <a:t>C1</a:t>
            </a:r>
            <a:r>
              <a:rPr lang="ja-JP" altLang="en-US" b="1" dirty="0"/>
              <a:t>’</a:t>
            </a:r>
            <a:r>
              <a:rPr lang="en-US" altLang="ja-JP" b="1" dirty="0"/>
              <a:t> 					1 	</a:t>
            </a:r>
          </a:p>
          <a:p>
            <a:r>
              <a:rPr lang="en-US" b="1" dirty="0"/>
              <a:t>C2 							1 	</a:t>
            </a:r>
          </a:p>
          <a:p>
            <a:r>
              <a:rPr lang="en-US" b="1" dirty="0"/>
              <a:t>C2</a:t>
            </a:r>
            <a:r>
              <a:rPr lang="ja-JP" altLang="en-US" b="1" dirty="0"/>
              <a:t>’</a:t>
            </a:r>
            <a:r>
              <a:rPr lang="en-US" altLang="ja-JP" b="1" dirty="0"/>
              <a:t> 							1 	</a:t>
            </a:r>
          </a:p>
          <a:p>
            <a:r>
              <a:rPr lang="en-US" b="1" dirty="0"/>
              <a:t>	1 	1 	1 		3 		3 	</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a:latin typeface="Arial" charset="0"/>
                <a:ea typeface="MS PGothic" charset="0"/>
              </a:rPr>
              <a:t>Partition</a:t>
            </a: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4/17/17</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443</a:t>
            </a:fld>
            <a:endParaRPr lang="en-US"/>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Integer Linear Programming</a:t>
            </a:r>
          </a:p>
        </p:txBody>
      </p:sp>
      <p:sp>
        <p:nvSpPr>
          <p:cNvPr id="3" name="Content Placeholder 2"/>
          <p:cNvSpPr>
            <a:spLocks noGrp="1"/>
          </p:cNvSpPr>
          <p:nvPr>
            <p:ph idx="1"/>
          </p:nvPr>
        </p:nvSpPr>
        <p:spPr/>
        <p:txBody>
          <a:bodyPr/>
          <a:lstStyle/>
          <a:p>
            <a:r>
              <a:rPr lang="en-US" sz="2400" dirty="0"/>
              <a:t>Show for 0-1 integer linear programming by constraining solution space. Start with an instance of SAT (or 3SAT), assuming variables v1,…, </a:t>
            </a:r>
            <a:r>
              <a:rPr lang="en-US" sz="2400" dirty="0" err="1"/>
              <a:t>vn</a:t>
            </a:r>
            <a:r>
              <a:rPr lang="en-US" sz="2400" dirty="0"/>
              <a:t> and clauses c1,…, cm</a:t>
            </a:r>
          </a:p>
          <a:p>
            <a:r>
              <a:rPr lang="en-US" sz="2400" dirty="0"/>
              <a:t>For each variable vi, have constraint that 0 ≤ vi ≤ 1</a:t>
            </a:r>
          </a:p>
          <a:p>
            <a:r>
              <a:rPr lang="en-US" sz="2400" dirty="0"/>
              <a:t>For each clause we provide a constraint that it must be satisfied (evaluate to at least 1). For example, if clause </a:t>
            </a:r>
            <a:r>
              <a:rPr lang="en-US" sz="2400" dirty="0" err="1"/>
              <a:t>cj</a:t>
            </a:r>
            <a:r>
              <a:rPr lang="en-US" sz="2400" dirty="0"/>
              <a:t> is v2 </a:t>
            </a:r>
            <a:r>
              <a:rPr lang="en-US" sz="2400" dirty="0">
                <a:latin typeface="ＭＳ ゴシック"/>
                <a:ea typeface="ＭＳ ゴシック"/>
                <a:cs typeface="ＭＳ ゴシック"/>
              </a:rPr>
              <a:t>∨</a:t>
            </a:r>
            <a:r>
              <a:rPr lang="en-US" sz="2400" dirty="0"/>
              <a:t> ~v3 </a:t>
            </a:r>
            <a:r>
              <a:rPr lang="en-US" sz="2400" dirty="0">
                <a:latin typeface="ＭＳ ゴシック"/>
                <a:ea typeface="ＭＳ ゴシック"/>
                <a:cs typeface="ＭＳ ゴシック"/>
              </a:rPr>
              <a:t>∨</a:t>
            </a:r>
            <a:r>
              <a:rPr lang="en-US" sz="2400" dirty="0"/>
              <a:t> v5 </a:t>
            </a:r>
            <a:r>
              <a:rPr lang="en-US" sz="2400" dirty="0">
                <a:latin typeface="ＭＳ ゴシック"/>
                <a:ea typeface="ＭＳ ゴシック"/>
                <a:cs typeface="ＭＳ ゴシック"/>
              </a:rPr>
              <a:t>∨</a:t>
            </a:r>
            <a:r>
              <a:rPr lang="en-US" sz="2400" dirty="0"/>
              <a:t> v6 then add the constraint </a:t>
            </a:r>
            <a:br>
              <a:rPr lang="en-US" sz="2400" dirty="0"/>
            </a:br>
            <a:r>
              <a:rPr lang="en-US" sz="2400" dirty="0"/>
              <a:t>v2 </a:t>
            </a:r>
            <a:r>
              <a:rPr lang="en-US" sz="2400" dirty="0">
                <a:latin typeface="ＭＳ ゴシック"/>
                <a:ea typeface="ＭＳ ゴシック"/>
                <a:cs typeface="ＭＳ ゴシック"/>
              </a:rPr>
              <a:t>+</a:t>
            </a:r>
            <a:r>
              <a:rPr lang="en-US" sz="2400" dirty="0"/>
              <a:t> (1-v3) </a:t>
            </a:r>
            <a:r>
              <a:rPr lang="en-US" sz="2400" dirty="0">
                <a:latin typeface="ＭＳ ゴシック"/>
                <a:ea typeface="ＭＳ ゴシック"/>
                <a:cs typeface="ＭＳ ゴシック"/>
              </a:rPr>
              <a:t>+</a:t>
            </a:r>
            <a:r>
              <a:rPr lang="en-US" sz="2400" dirty="0"/>
              <a:t> v5 + v6 ≥ 1</a:t>
            </a:r>
          </a:p>
          <a:p>
            <a:r>
              <a:rPr lang="en-US" sz="2400" dirty="0"/>
              <a:t>A solution to this set of integer linear constraints implies a solution to the instance of SAT and vice versa</a:t>
            </a:r>
          </a:p>
        </p:txBody>
      </p:sp>
      <p:sp>
        <p:nvSpPr>
          <p:cNvPr id="4" name="Date Placeholder 3"/>
          <p:cNvSpPr>
            <a:spLocks noGrp="1"/>
          </p:cNvSpPr>
          <p:nvPr>
            <p:ph type="dt" sz="half" idx="10"/>
          </p:nvPr>
        </p:nvSpPr>
        <p:spPr/>
        <p:txBody>
          <a:bodyPr/>
          <a:lstStyle/>
          <a:p>
            <a:pPr>
              <a:defRPr/>
            </a:pPr>
            <a:fld id="{A16B9FFA-2671-7A44-8A53-F9F028EB05F0}"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444</a:t>
            </a:fld>
            <a:endParaRPr lang="en-US"/>
          </a:p>
        </p:txBody>
      </p:sp>
    </p:spTree>
    <p:extLst>
      <p:ext uri="{BB962C8B-B14F-4D97-AF65-F5344CB8AC3E}">
        <p14:creationId xmlns:p14="http://schemas.microsoft.com/office/powerpoint/2010/main" val="4124788638"/>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4/17/17</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445</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10 (Optional)</a:t>
            </a:r>
            <a:endParaRPr lang="en-US" dirty="0">
              <a:solidFill>
                <a:srgbClr val="CC3300"/>
              </a:solidFill>
              <a:latin typeface="Arial" charset="0"/>
              <a:ea typeface="MS PGothic" charset="0"/>
            </a:endParaRP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smtClean="0"/>
              <a:t>(a + b + ~c)(~a + b + b)(a + ~b + c) as </a:t>
            </a:r>
            <a:r>
              <a:rPr lang="en-US" sz="1800" b="1" dirty="0"/>
              <a:t>a </a:t>
            </a:r>
            <a:r>
              <a:rPr lang="en-US" sz="1800" b="1" dirty="0" err="1"/>
              <a:t>SubsetSum</a:t>
            </a:r>
            <a:r>
              <a:rPr lang="en-US" sz="1800" b="1" dirty="0"/>
              <a:t> problem using the construction discussed in class</a:t>
            </a:r>
            <a:r>
              <a:rPr lang="en-US" sz="1800" b="1" dirty="0" smtClean="0"/>
              <a:t>. Indicate what rows would need to be chosen for a solution.</a:t>
            </a:r>
            <a:endParaRPr lang="en-US" altLang="ja-JP" sz="1800" dirty="0">
              <a:latin typeface="Arial" charset="0"/>
              <a:ea typeface="MS PGothic" charset="0"/>
            </a:endParaRPr>
          </a:p>
          <a:p>
            <a:pPr marL="609600" indent="-609600">
              <a:buFontTx/>
              <a:buAutoNum type="arabicPeriod"/>
            </a:pPr>
            <a:r>
              <a:rPr lang="en-US" sz="1800" b="1" dirty="0">
                <a:latin typeface="Arial" charset="0"/>
                <a:ea typeface="MS PGothic" charset="0"/>
              </a:rPr>
              <a:t>Recast the </a:t>
            </a:r>
            <a:r>
              <a:rPr lang="en-US" sz="1800" b="1" dirty="0" err="1">
                <a:latin typeface="Arial" charset="0"/>
                <a:ea typeface="MS PGothic" charset="0"/>
              </a:rPr>
              <a:t>SubsetSum</a:t>
            </a:r>
            <a:r>
              <a:rPr lang="en-US" sz="1800" b="1" dirty="0">
                <a:latin typeface="Arial" charset="0"/>
                <a:ea typeface="MS PGothic" charset="0"/>
              </a:rPr>
              <a:t> problem </a:t>
            </a:r>
            <a:r>
              <a:rPr lang="en-US" sz="1800" b="1" dirty="0" smtClean="0">
                <a:latin typeface="Arial" charset="0"/>
                <a:ea typeface="MS PGothic" charset="0"/>
              </a:rPr>
              <a:t>{15, 7, 12, 4, 11, 6, 4, 12, 3, 2}, G=39 </a:t>
            </a:r>
            <a:r>
              <a:rPr lang="en-US" sz="1800" b="1" dirty="0">
                <a:latin typeface="Arial" charset="0"/>
                <a:ea typeface="MS PGothic" charset="0"/>
              </a:rPr>
              <a:t>as a Partition Problem using the construction discussed in class</a:t>
            </a:r>
            <a:r>
              <a:rPr lang="en-US" sz="1800" b="1" dirty="0" smtClean="0">
                <a:latin typeface="Arial" charset="0"/>
                <a:ea typeface="MS PGothic" charset="0"/>
              </a:rPr>
              <a:t>. Indicate what values would need to be chosen to equal 39. Indicate the partitions that evenly divide the </a:t>
            </a:r>
            <a:r>
              <a:rPr lang="en-US" sz="1800" b="1" dirty="0">
                <a:latin typeface="Arial" charset="0"/>
                <a:ea typeface="MS PGothic" charset="0"/>
              </a:rPr>
              <a:t>P</a:t>
            </a:r>
            <a:r>
              <a:rPr lang="en-US" sz="1800" b="1" dirty="0" smtClean="0">
                <a:latin typeface="Arial" charset="0"/>
                <a:ea typeface="MS PGothic" charset="0"/>
              </a:rPr>
              <a:t>artition Problem you posed.</a:t>
            </a:r>
            <a:endParaRPr lang="en-US" sz="1800" dirty="0">
              <a:latin typeface="Arial" charset="0"/>
              <a:ea typeface="MS PGothic" charset="0"/>
            </a:endParaRPr>
          </a:p>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 (a + b + ~</a:t>
            </a:r>
            <a:r>
              <a:rPr lang="en-US" sz="1800" b="1" dirty="0" smtClean="0"/>
              <a:t>c + d)(~</a:t>
            </a:r>
            <a:r>
              <a:rPr lang="en-US" sz="1800" b="1" dirty="0"/>
              <a:t>a + b + </a:t>
            </a:r>
            <a:r>
              <a:rPr lang="en-US" sz="1800" b="1" dirty="0" smtClean="0"/>
              <a:t>~d)(</a:t>
            </a:r>
            <a:r>
              <a:rPr lang="en-US" sz="1800" b="1" dirty="0"/>
              <a:t>a + ~b + c)  as </a:t>
            </a:r>
            <a:r>
              <a:rPr lang="en-US" sz="1800" b="1" dirty="0" smtClean="0"/>
              <a:t>a 0,1-Integer </a:t>
            </a:r>
            <a:r>
              <a:rPr lang="en-US" sz="1800" b="1" dirty="0"/>
              <a:t>Linear Programming problem using the construction discussed in class</a:t>
            </a:r>
            <a:r>
              <a:rPr lang="en-US" sz="1800" b="1" dirty="0" smtClean="0"/>
              <a:t>. Indicate what binary (0,1) values of a, b, c and d gives rise to a solution to the Integer Linear </a:t>
            </a:r>
            <a:r>
              <a:rPr lang="en-US" sz="1800" b="1" dirty="0"/>
              <a:t>P</a:t>
            </a:r>
            <a:r>
              <a:rPr lang="en-US" sz="1800" b="1" dirty="0" smtClean="0"/>
              <a:t>rogramming problem you posed.</a:t>
            </a:r>
            <a:endParaRPr lang="en-US" sz="1600" b="1" dirty="0"/>
          </a:p>
          <a:p>
            <a:pPr marL="57150" indent="0">
              <a:buNone/>
            </a:pP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4/27, 10:30AM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35414353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4" name="Date Placeholder 3"/>
          <p:cNvSpPr>
            <a:spLocks noGrp="1"/>
          </p:cNvSpPr>
          <p:nvPr>
            <p:ph type="dt" sz="half" idx="10"/>
          </p:nvPr>
        </p:nvSpPr>
        <p:spPr/>
        <p:txBody>
          <a:bodyPr/>
          <a:lstStyle/>
          <a:p>
            <a:pPr>
              <a:defRPr/>
            </a:pPr>
            <a:fld id="{8E4570A6-22D1-1847-8AD4-60FDC16D1F0F}"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446</a:t>
            </a:fld>
            <a:endParaRPr lang="en-US">
              <a:solidFill>
                <a:srgbClr val="000000"/>
              </a:solidFill>
            </a:endParaRPr>
          </a:p>
        </p:txBody>
      </p:sp>
    </p:spTree>
    <p:extLst>
      <p:ext uri="{BB962C8B-B14F-4D97-AF65-F5344CB8AC3E}">
        <p14:creationId xmlns:p14="http://schemas.microsoft.com/office/powerpoint/2010/main" val="130936903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6B6CCF43-E4D3-DE47-B301-98C3670F4066}"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638490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sp>
        <p:nvSpPr>
          <p:cNvPr id="4" name="Date Placeholder 3"/>
          <p:cNvSpPr>
            <a:spLocks noGrp="1"/>
          </p:cNvSpPr>
          <p:nvPr>
            <p:ph type="dt" sz="half" idx="10"/>
          </p:nvPr>
        </p:nvSpPr>
        <p:spPr/>
        <p:txBody>
          <a:bodyPr/>
          <a:lstStyle/>
          <a:p>
            <a:pPr>
              <a:defRPr/>
            </a:pPr>
            <a:fld id="{A1F736F2-8668-334C-8846-44B0824600AB}"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448</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Tree>
    <p:extLst>
      <p:ext uri="{BB962C8B-B14F-4D97-AF65-F5344CB8AC3E}">
        <p14:creationId xmlns:p14="http://schemas.microsoft.com/office/powerpoint/2010/main" val="130050766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sp>
        <p:nvSpPr>
          <p:cNvPr id="4" name="Date Placeholder 3"/>
          <p:cNvSpPr>
            <a:spLocks noGrp="1"/>
          </p:cNvSpPr>
          <p:nvPr>
            <p:ph type="dt" sz="half" idx="10"/>
          </p:nvPr>
        </p:nvSpPr>
        <p:spPr/>
        <p:txBody>
          <a:bodyPr/>
          <a:lstStyle/>
          <a:p>
            <a:pPr>
              <a:defRPr/>
            </a:pPr>
            <a:fld id="{389E2B75-A5D5-E04C-8F56-D05D86DA7E3B}"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449</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429628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US" sz="6000" dirty="0" smtClean="0">
                <a:latin typeface="Arial" charset="0"/>
                <a:ea typeface="MS PGothic" charset="0"/>
              </a:rPr>
              <a:t>Computability and Complexity</a:t>
            </a:r>
            <a:endParaRPr lang="en-US" sz="6000" dirty="0">
              <a:latin typeface="Arial" charset="0"/>
              <a:ea typeface="MS PGothic" charset="0"/>
            </a:endParaRPr>
          </a:p>
        </p:txBody>
      </p:sp>
      <p:sp>
        <p:nvSpPr>
          <p:cNvPr id="50179" name="Rectangle 3"/>
          <p:cNvSpPr>
            <a:spLocks noGrp="1" noChangeArrowheads="1"/>
          </p:cNvSpPr>
          <p:nvPr>
            <p:ph type="subTitle" idx="1"/>
          </p:nvPr>
        </p:nvSpPr>
        <p:spPr/>
        <p:txBody>
          <a:bodyPr/>
          <a:lstStyle/>
          <a:p>
            <a:pPr eaLnBrk="1" hangingPunct="1"/>
            <a:r>
              <a:rPr lang="en-US" sz="2800" dirty="0">
                <a:solidFill>
                  <a:srgbClr val="CC3300"/>
                </a:solidFill>
                <a:latin typeface="Arial" charset="0"/>
                <a:ea typeface="MS PGothic" charset="0"/>
              </a:rPr>
              <a:t>The study of what can/cannot be done via purely mechanical </a:t>
            </a:r>
            <a:r>
              <a:rPr lang="en-US" sz="2800" dirty="0" smtClean="0">
                <a:solidFill>
                  <a:srgbClr val="CC3300"/>
                </a:solidFill>
                <a:latin typeface="Arial" charset="0"/>
                <a:ea typeface="MS PGothic" charset="0"/>
              </a:rPr>
              <a:t>means; and</a:t>
            </a:r>
          </a:p>
          <a:p>
            <a:pPr eaLnBrk="1" hangingPunct="1"/>
            <a:r>
              <a:rPr lang="en-US" sz="2800" dirty="0" smtClean="0">
                <a:solidFill>
                  <a:srgbClr val="CC3300"/>
                </a:solidFill>
                <a:latin typeface="Arial" charset="0"/>
                <a:ea typeface="MS PGothic" charset="0"/>
              </a:rPr>
              <a:t>The study of really hard but computable problems</a:t>
            </a:r>
            <a:endParaRPr lang="en-US" sz="2800" dirty="0">
              <a:solidFill>
                <a:srgbClr val="CC3300"/>
              </a:solidFill>
              <a:latin typeface="Arial" charset="0"/>
              <a:ea typeface="MS PGothic" charset="0"/>
            </a:endParaRP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4" name="Date Placeholder 3"/>
          <p:cNvSpPr>
            <a:spLocks noGrp="1"/>
          </p:cNvSpPr>
          <p:nvPr>
            <p:ph type="dt" sz="half" idx="10"/>
          </p:nvPr>
        </p:nvSpPr>
        <p:spPr/>
        <p:txBody>
          <a:bodyPr/>
          <a:lstStyle/>
          <a:p>
            <a:pPr>
              <a:defRPr/>
            </a:pPr>
            <a:fld id="{D29120BE-4C07-E54D-A430-B636E956174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450</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8153400" cy="4983993"/>
          </a:xfrm>
          <a:prstGeom prst="rect">
            <a:avLst/>
          </a:prstGeom>
        </p:spPr>
      </p:pic>
    </p:spTree>
    <p:extLst>
      <p:ext uri="{BB962C8B-B14F-4D97-AF65-F5344CB8AC3E}">
        <p14:creationId xmlns:p14="http://schemas.microsoft.com/office/powerpoint/2010/main" val="1257987389"/>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2" name="Date Placeholder 1"/>
          <p:cNvSpPr>
            <a:spLocks noGrp="1"/>
          </p:cNvSpPr>
          <p:nvPr>
            <p:ph type="dt" sz="half" idx="10"/>
          </p:nvPr>
        </p:nvSpPr>
        <p:spPr/>
        <p:txBody>
          <a:bodyPr/>
          <a:lstStyle/>
          <a:p>
            <a:fld id="{74ED5BCA-A868-1E40-8476-CC6539CBC431}" type="datetime1">
              <a:rPr lang="en-US" smtClean="0"/>
              <a:t>4/17/17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451</a:t>
            </a:fld>
            <a:endParaRPr lang="en-US"/>
          </a:p>
        </p:txBody>
      </p:sp>
    </p:spTree>
    <p:extLst>
      <p:ext uri="{BB962C8B-B14F-4D97-AF65-F5344CB8AC3E}">
        <p14:creationId xmlns:p14="http://schemas.microsoft.com/office/powerpoint/2010/main" val="1236289521"/>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452</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141369472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sp>
        <p:nvSpPr>
          <p:cNvPr id="4" name="Date Placeholder 3"/>
          <p:cNvSpPr>
            <a:spLocks noGrp="1"/>
          </p:cNvSpPr>
          <p:nvPr>
            <p:ph type="dt" sz="half" idx="10"/>
          </p:nvPr>
        </p:nvSpPr>
        <p:spPr/>
        <p:txBody>
          <a:bodyPr/>
          <a:lstStyle/>
          <a:p>
            <a:fld id="{0CF6452D-B5FB-3E49-8428-91BF140BD7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453</a:t>
            </a:fld>
            <a:endParaRPr lang="en-US"/>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224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454</a:t>
            </a:fld>
            <a:endParaRPr lang="en-US">
              <a:solidFill>
                <a:srgbClr val="000000"/>
              </a:solidFill>
            </a:endParaRPr>
          </a:p>
        </p:txBody>
      </p:sp>
    </p:spTree>
    <p:extLst>
      <p:ext uri="{BB962C8B-B14F-4D97-AF65-F5344CB8AC3E}">
        <p14:creationId xmlns:p14="http://schemas.microsoft.com/office/powerpoint/2010/main" val="101754220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4" name="Date Placeholder 3"/>
          <p:cNvSpPr>
            <a:spLocks noGrp="1"/>
          </p:cNvSpPr>
          <p:nvPr>
            <p:ph type="dt" sz="half" idx="10"/>
          </p:nvPr>
        </p:nvSpPr>
        <p:spPr/>
        <p:txBody>
          <a:bodyPr/>
          <a:lstStyle/>
          <a:p>
            <a:fld id="{6C5EA9AC-5C6C-3B4E-A79F-F2D2D90511EE}"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61C0DFDA-2135-D64E-918D-40C809DE5D01}" type="slidenum">
              <a:rPr lang="en-US" smtClean="0"/>
              <a:pPr/>
              <a:t>455</a:t>
            </a:fld>
            <a:endParaRPr lang="en-US"/>
          </a:p>
        </p:txBody>
      </p:sp>
    </p:spTree>
    <p:extLst>
      <p:ext uri="{BB962C8B-B14F-4D97-AF65-F5344CB8AC3E}">
        <p14:creationId xmlns:p14="http://schemas.microsoft.com/office/powerpoint/2010/main" val="1485562691"/>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sp>
        <p:nvSpPr>
          <p:cNvPr id="4" name="Date Placeholder 3"/>
          <p:cNvSpPr>
            <a:spLocks noGrp="1"/>
          </p:cNvSpPr>
          <p:nvPr>
            <p:ph type="dt" sz="half" idx="10"/>
          </p:nvPr>
        </p:nvSpPr>
        <p:spPr/>
        <p:txBody>
          <a:bodyPr/>
          <a:lstStyle/>
          <a:p>
            <a:pPr>
              <a:defRPr/>
            </a:pPr>
            <a:fld id="{E57E369B-C171-FD4E-99E4-C1427E6AC83E}"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456</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Tree>
    <p:extLst>
      <p:ext uri="{BB962C8B-B14F-4D97-AF65-F5344CB8AC3E}">
        <p14:creationId xmlns:p14="http://schemas.microsoft.com/office/powerpoint/2010/main" val="141960879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sp>
        <p:nvSpPr>
          <p:cNvPr id="4" name="Date Placeholder 3"/>
          <p:cNvSpPr>
            <a:spLocks noGrp="1"/>
          </p:cNvSpPr>
          <p:nvPr>
            <p:ph type="dt" sz="half" idx="10"/>
          </p:nvPr>
        </p:nvSpPr>
        <p:spPr/>
        <p:txBody>
          <a:bodyPr/>
          <a:lstStyle/>
          <a:p>
            <a:pPr>
              <a:defRPr/>
            </a:pPr>
            <a:fld id="{31856F0E-2AE5-FF43-A6DF-1322948B96B7}"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457</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8216993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458</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198188155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459</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438400" y="1981200"/>
            <a:ext cx="1752600" cy="369332"/>
          </a:xfrm>
          <a:prstGeom prst="rect">
            <a:avLst/>
          </a:prstGeom>
          <a:noFill/>
        </p:spPr>
        <p:txBody>
          <a:bodyPr wrap="square" rtlCol="0">
            <a:spAutoFit/>
          </a:bodyPr>
          <a:lstStyle/>
          <a:p>
            <a:r>
              <a:rPr lang="en-US" dirty="0"/>
              <a:t>F but not legal</a:t>
            </a:r>
          </a:p>
        </p:txBody>
      </p:sp>
    </p:spTree>
    <p:extLst>
      <p:ext uri="{BB962C8B-B14F-4D97-AF65-F5344CB8AC3E}">
        <p14:creationId xmlns:p14="http://schemas.microsoft.com/office/powerpoint/2010/main" val="122794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4/17/17</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46</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46</a:t>
            </a:fld>
            <a:endParaRPr lang="en-US" sz="1400"/>
          </a:p>
        </p:txBody>
      </p:sp>
    </p:spTree>
    <p:extLst>
      <p:ext uri="{BB962C8B-B14F-4D97-AF65-F5344CB8AC3E}">
        <p14:creationId xmlns:p14="http://schemas.microsoft.com/office/powerpoint/2010/main" val="1493765075"/>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10369605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461</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200" y="3897868"/>
            <a:ext cx="457200" cy="369332"/>
          </a:xfrm>
          <a:prstGeom prst="rect">
            <a:avLst/>
          </a:prstGeom>
          <a:noFill/>
        </p:spPr>
        <p:txBody>
          <a:bodyPr wrap="square" rtlCol="0">
            <a:spAutoFit/>
          </a:bodyPr>
          <a:lstStyle/>
          <a:p>
            <a:r>
              <a:rPr lang="en-US" dirty="0"/>
              <a:t>B</a:t>
            </a:r>
          </a:p>
        </p:txBody>
      </p:sp>
      <p:sp>
        <p:nvSpPr>
          <p:cNvPr id="13" name="TextBox 12"/>
          <p:cNvSpPr txBox="1"/>
          <p:nvPr/>
        </p:nvSpPr>
        <p:spPr>
          <a:xfrm>
            <a:off x="2438400" y="1981200"/>
            <a:ext cx="381000" cy="369332"/>
          </a:xfrm>
          <a:prstGeom prst="rect">
            <a:avLst/>
          </a:prstGeom>
          <a:noFill/>
        </p:spPr>
        <p:txBody>
          <a:bodyPr wrap="square" rtlCol="0">
            <a:spAutoFit/>
          </a:bodyPr>
          <a:lstStyle/>
          <a:p>
            <a:r>
              <a:rPr lang="en-US"/>
              <a:t>T</a:t>
            </a:r>
            <a:endParaRPr lang="en-US" dirty="0"/>
          </a:p>
        </p:txBody>
      </p:sp>
    </p:spTree>
    <p:extLst>
      <p:ext uri="{BB962C8B-B14F-4D97-AF65-F5344CB8AC3E}">
        <p14:creationId xmlns:p14="http://schemas.microsoft.com/office/powerpoint/2010/main" val="1573483023"/>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462</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Tree>
    <p:extLst>
      <p:ext uri="{BB962C8B-B14F-4D97-AF65-F5344CB8AC3E}">
        <p14:creationId xmlns:p14="http://schemas.microsoft.com/office/powerpoint/2010/main" val="211363965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t>
            </a:r>
            <a:r>
              <a:rPr lang="en-US" dirty="0" smtClean="0"/>
              <a:t>a, </a:t>
            </a:r>
            <a:r>
              <a:rPr lang="en-US" dirty="0"/>
              <a:t>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463</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859931913"/>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sp>
        <p:nvSpPr>
          <p:cNvPr id="4" name="Date Placeholder 3"/>
          <p:cNvSpPr>
            <a:spLocks noGrp="1"/>
          </p:cNvSpPr>
          <p:nvPr>
            <p:ph type="dt" sz="half" idx="10"/>
          </p:nvPr>
        </p:nvSpPr>
        <p:spPr/>
        <p:txBody>
          <a:bodyPr/>
          <a:lstStyle/>
          <a:p>
            <a:pPr>
              <a:defRPr/>
            </a:pPr>
            <a:fld id="{BDAFDE3A-303A-2C4C-800C-52F640CCA3E7}"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464</a:t>
            </a:fld>
            <a:endParaRPr lang="en-US">
              <a:solidFill>
                <a:srgbClr val="000000"/>
              </a:solidFill>
            </a:endParaRP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Tree>
    <p:extLst>
      <p:ext uri="{BB962C8B-B14F-4D97-AF65-F5344CB8AC3E}">
        <p14:creationId xmlns:p14="http://schemas.microsoft.com/office/powerpoint/2010/main" val="201192991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A0EC0510-EA30-5641-B29C-F35CA1CEEFF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57574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466</a:t>
            </a:fld>
            <a:endParaRPr lang="en-US">
              <a:solidFill>
                <a:srgbClr val="000000"/>
              </a:solidFill>
            </a:endParaRPr>
          </a:p>
        </p:txBody>
      </p:sp>
    </p:spTree>
    <p:extLst>
      <p:ext uri="{BB962C8B-B14F-4D97-AF65-F5344CB8AC3E}">
        <p14:creationId xmlns:p14="http://schemas.microsoft.com/office/powerpoint/2010/main" val="775690521"/>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886788" name="Date Placeholder 3"/>
          <p:cNvSpPr>
            <a:spLocks noGrp="1"/>
          </p:cNvSpPr>
          <p:nvPr>
            <p:ph type="dt" sz="quarter" idx="10"/>
          </p:nvPr>
        </p:nvSpPr>
        <p:spPr>
          <a:noFill/>
        </p:spPr>
        <p:txBody>
          <a:bodyPr/>
          <a:lstStyle/>
          <a:p>
            <a:fld id="{449C7181-B24F-114D-87C3-91D9950EDC4A}"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84915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8B85F969-8B31-8A4F-AF5B-AE32F7483EC6}"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326782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BECFB1DD-FFC7-5046-8283-835F548F4988}"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41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EFAC78-9CEA-3B45-9AEF-9883B2457CE9}" type="datetime1">
              <a:rPr lang="en-US" smtClean="0"/>
              <a:t>4/17/17</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47</a:t>
            </a:fld>
            <a:endParaRPr lang="en-US"/>
          </a:p>
        </p:txBody>
      </p:sp>
      <p:sp>
        <p:nvSpPr>
          <p:cNvPr id="16389"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Late 1800’</a:t>
            </a:r>
            <a:r>
              <a:rPr lang="en-US" altLang="ja-JP" sz="2400" dirty="0">
                <a:latin typeface="Arial" charset="0"/>
                <a:ea typeface="MS PGothic" charset="0"/>
              </a:rPr>
              <a:t>s to early 1900’s</a:t>
            </a:r>
          </a:p>
          <a:p>
            <a:pPr eaLnBrk="1" hangingPunct="1">
              <a:lnSpc>
                <a:spcPct val="90000"/>
              </a:lnSpc>
            </a:pPr>
            <a:r>
              <a:rPr lang="en-US" sz="2400" dirty="0">
                <a:latin typeface="Arial" charset="0"/>
                <a:ea typeface="MS PGothic" charset="0"/>
              </a:rPr>
              <a:t>Russell and Whitehead: Principia Mathematica</a:t>
            </a:r>
          </a:p>
          <a:p>
            <a:pPr lvl="1" eaLnBrk="1" hangingPunct="1">
              <a:lnSpc>
                <a:spcPct val="90000"/>
              </a:lnSpc>
            </a:pPr>
            <a:r>
              <a:rPr lang="en-US" sz="2000" dirty="0">
                <a:latin typeface="Arial" charset="0"/>
                <a:ea typeface="MS PGothic" charset="0"/>
              </a:rPr>
              <a:t>Developed and catalogued axiomatic schemes</a:t>
            </a:r>
          </a:p>
          <a:p>
            <a:pPr lvl="2" eaLnBrk="1" hangingPunct="1">
              <a:lnSpc>
                <a:spcPct val="90000"/>
              </a:lnSpc>
            </a:pPr>
            <a:r>
              <a:rPr lang="en-US" sz="2000" dirty="0">
                <a:latin typeface="Arial" charset="0"/>
                <a:ea typeface="MS PGothic" charset="0"/>
              </a:rPr>
              <a:t>Axioms plus sound rules of inference</a:t>
            </a:r>
          </a:p>
          <a:p>
            <a:pPr lvl="2" eaLnBrk="1" hangingPunct="1">
              <a:lnSpc>
                <a:spcPct val="90000"/>
              </a:lnSpc>
            </a:pPr>
            <a:r>
              <a:rPr lang="en-US" sz="2000" dirty="0">
                <a:latin typeface="Arial" charset="0"/>
                <a:ea typeface="MS PGothic" charset="0"/>
              </a:rPr>
              <a:t>Much of focus on number theory</a:t>
            </a:r>
            <a:endParaRPr lang="en-US" sz="2000" dirty="0">
              <a:latin typeface="Arial" charset="0"/>
              <a:ea typeface="MS PGothic" charset="0"/>
              <a:sym typeface="Symbol" charset="0"/>
            </a:endParaRPr>
          </a:p>
          <a:p>
            <a:pPr eaLnBrk="1" hangingPunct="1">
              <a:lnSpc>
                <a:spcPct val="90000"/>
              </a:lnSpc>
            </a:pPr>
            <a:r>
              <a:rPr lang="en-US" sz="2400" dirty="0">
                <a:latin typeface="Arial" charset="0"/>
                <a:ea typeface="MS PGothic" charset="0"/>
              </a:rPr>
              <a:t>Hilbert</a:t>
            </a:r>
          </a:p>
          <a:p>
            <a:pPr lvl="1" eaLnBrk="1" hangingPunct="1">
              <a:lnSpc>
                <a:spcPct val="90000"/>
              </a:lnSpc>
            </a:pPr>
            <a:r>
              <a:rPr lang="en-US" sz="2000" dirty="0">
                <a:latin typeface="Arial" charset="0"/>
                <a:ea typeface="MS PGothic" charset="0"/>
              </a:rPr>
              <a:t>Felt all mathematics could be developed within a formal system that allowed the mechanical creation and checking of proofs</a:t>
            </a:r>
          </a:p>
          <a:p>
            <a:pPr lvl="1" eaLnBrk="1" hangingPunct="1">
              <a:lnSpc>
                <a:spcPct val="90000"/>
              </a:lnSpc>
            </a:pPr>
            <a:r>
              <a:rPr lang="en-US" sz="2000" dirty="0">
                <a:latin typeface="Arial" charset="0"/>
                <a:ea typeface="MS PGothic" charset="0"/>
              </a:rPr>
              <a:t>Even posed 23 problems, the solutions to which he felt were critical to understanding how to attack hard problems</a:t>
            </a:r>
          </a:p>
          <a:p>
            <a:pPr eaLnBrk="1" hangingPunct="1">
              <a:lnSpc>
                <a:spcPct val="90000"/>
              </a:lnSpc>
            </a:pPr>
            <a:r>
              <a:rPr lang="en-US" sz="2400" dirty="0">
                <a:latin typeface="Arial" charset="0"/>
                <a:ea typeface="MS PGothic" charset="0"/>
              </a:rPr>
              <a:t>Post</a:t>
            </a:r>
          </a:p>
          <a:p>
            <a:pPr lvl="1" eaLnBrk="1" hangingPunct="1">
              <a:lnSpc>
                <a:spcPct val="90000"/>
              </a:lnSpc>
            </a:pPr>
            <a:r>
              <a:rPr lang="en-US" sz="2000" dirty="0">
                <a:latin typeface="Arial" charset="0"/>
                <a:ea typeface="MS PGothic" charset="0"/>
              </a:rPr>
              <a:t>Devised truth tables as an algorithmic approach to checking Boolean propositions for tautologies and satisfiability</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47</a:t>
            </a:fld>
            <a:endParaRPr lang="en-US" sz="1400"/>
          </a:p>
        </p:txBody>
      </p:sp>
    </p:spTree>
    <p:extLst>
      <p:ext uri="{BB962C8B-B14F-4D97-AF65-F5344CB8AC3E}">
        <p14:creationId xmlns:p14="http://schemas.microsoft.com/office/powerpoint/2010/main" val="1112563866"/>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Try the unsorted list</a:t>
            </a:r>
          </a:p>
          <a:p>
            <a:pPr>
              <a:buFontTx/>
              <a:buNone/>
            </a:pPr>
            <a:r>
              <a:rPr lang="en-US" sz="1800" b="1" dirty="0">
                <a:ea typeface="ＭＳ Ｐゴシック" pitchFamily="-111" charset="-128"/>
                <a:cs typeface="ＭＳ Ｐゴシック" pitchFamily="-111" charset="-128"/>
              </a:rPr>
              <a:t>	7, 7, 6, 6, 5, 4, 4, 5, 4</a:t>
            </a:r>
          </a:p>
          <a:p>
            <a:pPr>
              <a:buFontTx/>
              <a:buNone/>
            </a:pPr>
            <a:r>
              <a:rPr lang="en-US" sz="1800" b="1" dirty="0">
                <a:ea typeface="ＭＳ Ｐゴシック" pitchFamily="-111" charset="-128"/>
                <a:cs typeface="ＭＳ Ｐゴシック" pitchFamily="-111" charset="-128"/>
              </a:rPr>
              <a:t>	Greedy (Always in one that is least used)</a:t>
            </a:r>
          </a:p>
          <a:p>
            <a:pPr>
              <a:buFontTx/>
              <a:buNone/>
            </a:pPr>
            <a:r>
              <a:rPr lang="en-US" sz="1800" b="1" dirty="0">
                <a:ea typeface="ＭＳ Ｐゴシック" pitchFamily="-111" charset="-128"/>
                <a:cs typeface="ＭＳ Ｐゴシック" pitchFamily="-111" charset="-128"/>
              </a:rPr>
              <a:t>	7, 6, 5, 5 = 23</a:t>
            </a:r>
          </a:p>
          <a:p>
            <a:pPr>
              <a:buFontTx/>
              <a:buNone/>
            </a:pPr>
            <a:r>
              <a:rPr lang="en-US" sz="1800" b="1" dirty="0">
                <a:ea typeface="ＭＳ Ｐゴシック" pitchFamily="-111" charset="-128"/>
                <a:cs typeface="ＭＳ Ｐゴシック" pitchFamily="-111" charset="-128"/>
              </a:rPr>
              <a:t>	7, 6, 4, 4, 4 = 25 </a:t>
            </a:r>
          </a:p>
          <a:p>
            <a:pPr>
              <a:buFontTx/>
              <a:buNone/>
            </a:pPr>
            <a:r>
              <a:rPr lang="en-US" sz="1800" b="1" dirty="0">
                <a:ea typeface="ＭＳ Ｐゴシック" pitchFamily="-111" charset="-128"/>
                <a:cs typeface="ＭＳ Ｐゴシック" pitchFamily="-111" charset="-128"/>
              </a:rPr>
              <a:t>	Optimal</a:t>
            </a:r>
          </a:p>
          <a:p>
            <a:pPr>
              <a:buFontTx/>
              <a:buNone/>
            </a:pPr>
            <a:r>
              <a:rPr lang="en-US" sz="1800" b="1" dirty="0">
                <a:ea typeface="ＭＳ Ｐゴシック" pitchFamily="-111" charset="-128"/>
                <a:cs typeface="ＭＳ Ｐゴシック" pitchFamily="-111" charset="-128"/>
              </a:rPr>
              <a:t>	7, 6, 6, 5 = 24</a:t>
            </a:r>
          </a:p>
          <a:p>
            <a:pPr>
              <a:buFontTx/>
              <a:buNone/>
            </a:pPr>
            <a:r>
              <a:rPr lang="en-US" sz="1800" b="1" dirty="0">
                <a:ea typeface="ＭＳ Ｐゴシック" pitchFamily="-111" charset="-128"/>
                <a:cs typeface="ＭＳ Ｐゴシック" pitchFamily="-111" charset="-128"/>
              </a:rPr>
              <a:t>	7, 4, 4, 4, 5 = 24</a:t>
            </a:r>
          </a:p>
          <a:p>
            <a:pPr>
              <a:buFontTx/>
              <a:buNone/>
            </a:pPr>
            <a:r>
              <a:rPr lang="en-US" sz="1800" b="1" dirty="0">
                <a:ea typeface="ＭＳ Ｐゴシック" pitchFamily="-111" charset="-128"/>
                <a:cs typeface="ＭＳ Ｐゴシック" pitchFamily="-111" charset="-128"/>
              </a:rPr>
              <a:t>	Sort it</a:t>
            </a:r>
          </a:p>
          <a:p>
            <a:pPr>
              <a:buFontTx/>
              <a:buNone/>
            </a:pPr>
            <a:r>
              <a:rPr lang="en-US" sz="1800" b="1" dirty="0">
                <a:ea typeface="ＭＳ Ｐゴシック" pitchFamily="-111" charset="-128"/>
                <a:cs typeface="ＭＳ Ｐゴシック" pitchFamily="-111" charset="-128"/>
              </a:rPr>
              <a:t>	7, 7, 6, 6, 5, 5, 4, 4, 4 </a:t>
            </a:r>
          </a:p>
          <a:p>
            <a:pPr>
              <a:buFontTx/>
              <a:buNone/>
            </a:pPr>
            <a:r>
              <a:rPr lang="en-US" sz="1800" b="1" dirty="0">
                <a:ea typeface="ＭＳ Ｐゴシック" pitchFamily="-111" charset="-128"/>
                <a:cs typeface="ＭＳ Ｐゴシック" pitchFamily="-111" charset="-128"/>
              </a:rPr>
              <a:t>	7, 6, 5, 4, 4 = 26</a:t>
            </a:r>
          </a:p>
          <a:p>
            <a:pPr>
              <a:buFontTx/>
              <a:buNone/>
            </a:pPr>
            <a:r>
              <a:rPr lang="en-US" sz="1800" b="1" dirty="0">
                <a:ea typeface="ＭＳ Ｐゴシック" pitchFamily="-111" charset="-128"/>
                <a:cs typeface="ＭＳ Ｐゴシック" pitchFamily="-111" charset="-128"/>
              </a:rPr>
              <a:t>	7, 6, 5, 4 = 22</a:t>
            </a:r>
          </a:p>
          <a:p>
            <a:pPr>
              <a:buFontTx/>
              <a:buNone/>
            </a:pPr>
            <a:r>
              <a:rPr lang="en-US" sz="1800" b="1" dirty="0">
                <a:ea typeface="ＭＳ Ｐゴシック" pitchFamily="-111" charset="-128"/>
                <a:cs typeface="ＭＳ Ｐゴシック" pitchFamily="-111" charset="-128"/>
              </a:rPr>
              <a:t> 	Even worse than greedy unsorted </a:t>
            </a:r>
            <a:r>
              <a:rPr lang="en-US" sz="1800" b="1" dirty="0" smtClean="0">
                <a:ea typeface="ＭＳ Ｐゴシック" pitchFamily="-111" charset="-128"/>
                <a:cs typeface="ＭＳ Ｐゴシック" pitchFamily="-111" charset="-128"/>
              </a:rPr>
              <a:t>!!</a:t>
            </a:r>
            <a:endParaRPr lang="en-US" sz="2400" b="1" dirty="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FE67EE38-F5F1-0146-8185-8CCC35AE23DF}"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311714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a:ea typeface="ＭＳ Ｐゴシック" pitchFamily="-111" charset="-128"/>
                <a:cs typeface="ＭＳ Ｐゴシック" pitchFamily="-111" charset="-128"/>
              </a:rPr>
              <a:t>heuristics</a:t>
            </a:r>
            <a:r>
              <a:rPr lang="en-US" sz="2800" b="1" dirty="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B659F6E3-6584-1947-AE17-0F874766021D}"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53326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	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41F8B245-B6EE-434D-BC09-1E548FB7A795}" type="datetime1">
              <a:rPr lang="en-US" smtClean="0">
                <a:latin typeface="Arial" pitchFamily="-111" charset="0"/>
                <a:ea typeface="ＭＳ Ｐゴシック" pitchFamily="-111" charset="-128"/>
                <a:cs typeface="ＭＳ Ｐゴシック" pitchFamily="-111" charset="-128"/>
              </a:rPr>
              <a:t>4/17/17</a:t>
            </a:fld>
            <a:endParaRPr lang="en-US">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472</a:t>
            </a:fld>
            <a:endParaRPr lang="en-US">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1500067748"/>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01666"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3583662257"/>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01667"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2840879962"/>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01668"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68842415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2325" y="1577921"/>
            <a:ext cx="6672021" cy="37544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676400" y="2133601"/>
            <a:ext cx="31248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294829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99464" y="2998685"/>
            <a:ext cx="842946"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2057400" y="1047751"/>
            <a:ext cx="4724400" cy="646331"/>
          </a:xfrm>
          <a:prstGeom prst="rect">
            <a:avLst/>
          </a:prstGeom>
          <a:noFill/>
        </p:spPr>
        <p:txBody>
          <a:bodyPr wrap="square" rtlCol="0">
            <a:spAutoFit/>
          </a:bodyPr>
          <a:lstStyle/>
          <a:p>
            <a:r>
              <a:rPr lang="en-US" sz="3600" dirty="0"/>
              <a:t>UNIVERSE OF SETS</a:t>
            </a:r>
          </a:p>
        </p:txBody>
      </p:sp>
      <p:sp>
        <p:nvSpPr>
          <p:cNvPr id="4" name="Oval 3"/>
          <p:cNvSpPr/>
          <p:nvPr/>
        </p:nvSpPr>
        <p:spPr>
          <a:xfrm>
            <a:off x="4042410" y="2895600"/>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dirty="0">
                <a:solidFill>
                  <a:schemeClr val="tx1"/>
                </a:solidFill>
              </a:rPr>
              <a:t>P</a:t>
            </a:r>
          </a:p>
        </p:txBody>
      </p:sp>
      <p:sp>
        <p:nvSpPr>
          <p:cNvPr id="12" name="Oval 11"/>
          <p:cNvSpPr/>
          <p:nvPr/>
        </p:nvSpPr>
        <p:spPr>
          <a:xfrm>
            <a:off x="1652080" y="2618792"/>
            <a:ext cx="1559838" cy="138303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50" b="1" dirty="0">
                <a:solidFill>
                  <a:schemeClr val="tx1"/>
                </a:solidFill>
              </a:rPr>
              <a:t>NP-Complete</a:t>
            </a:r>
          </a:p>
        </p:txBody>
      </p:sp>
    </p:spTree>
    <p:extLst>
      <p:ext uri="{BB962C8B-B14F-4D97-AF65-F5344CB8AC3E}">
        <p14:creationId xmlns:p14="http://schemas.microsoft.com/office/powerpoint/2010/main" val="2144718831"/>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dirty="0">
                <a:latin typeface="Arial" charset="0"/>
                <a:ea typeface="MS PGothic" charset="0"/>
              </a:rPr>
              <a:t>Regular languages</a:t>
            </a:r>
          </a:p>
          <a:p>
            <a:pPr lvl="1"/>
            <a:r>
              <a:rPr lang="en-US" sz="1600" dirty="0">
                <a:latin typeface="Arial" charset="0"/>
                <a:ea typeface="MS PGothic" charset="0"/>
              </a:rPr>
              <a:t>Decision Problems</a:t>
            </a:r>
          </a:p>
          <a:p>
            <a:pPr lvl="2"/>
            <a:r>
              <a:rPr lang="en-US" sz="1600" dirty="0">
                <a:latin typeface="Arial" charset="0"/>
                <a:ea typeface="MS PGothic" charset="0"/>
              </a:rPr>
              <a:t>Membership</a:t>
            </a:r>
          </a:p>
          <a:p>
            <a:pPr lvl="2"/>
            <a:r>
              <a:rPr lang="en-US" sz="1600" dirty="0">
                <a:latin typeface="Arial" charset="0"/>
                <a:ea typeface="MS PGothic" charset="0"/>
              </a:rPr>
              <a:t>Emptiness</a:t>
            </a:r>
          </a:p>
          <a:p>
            <a:pPr lvl="2"/>
            <a:r>
              <a:rPr lang="en-US" sz="1600" dirty="0">
                <a:latin typeface="Arial" charset="0"/>
                <a:ea typeface="MS PGothic" charset="0"/>
              </a:rPr>
              <a:t>Finiteness</a:t>
            </a:r>
          </a:p>
          <a:p>
            <a:pPr lvl="2"/>
            <a:r>
              <a:rPr lang="en-US" sz="1600" dirty="0" err="1">
                <a:latin typeface="Arial" charset="0"/>
                <a:ea typeface="MS PGothic" charset="0"/>
              </a:rPr>
              <a:t>Σ</a:t>
            </a:r>
            <a:r>
              <a:rPr lang="en-US" sz="1600" dirty="0">
                <a:latin typeface="Arial" charset="0"/>
                <a:ea typeface="MS PGothic" charset="0"/>
              </a:rPr>
              <a:t>*</a:t>
            </a:r>
          </a:p>
          <a:p>
            <a:pPr lvl="2"/>
            <a:r>
              <a:rPr lang="en-US" sz="1600" dirty="0">
                <a:latin typeface="Arial" charset="0"/>
                <a:ea typeface="MS PGothic" charset="0"/>
              </a:rPr>
              <a:t>Equality</a:t>
            </a:r>
          </a:p>
          <a:p>
            <a:pPr lvl="2"/>
            <a:r>
              <a:rPr lang="en-US" sz="1600" dirty="0">
                <a:latin typeface="Arial" charset="0"/>
                <a:ea typeface="MS PGothic" charset="0"/>
              </a:rPr>
              <a:t>Containment</a:t>
            </a:r>
          </a:p>
          <a:p>
            <a:pPr lvl="1"/>
            <a:r>
              <a:rPr lang="en-US" sz="1600" dirty="0">
                <a:latin typeface="Arial" charset="0"/>
                <a:ea typeface="MS PGothic" charset="0"/>
              </a:rPr>
              <a:t>Closure</a:t>
            </a:r>
          </a:p>
          <a:p>
            <a:pPr lvl="2"/>
            <a:r>
              <a:rPr lang="en-US" sz="1600" dirty="0">
                <a:latin typeface="Arial" charset="0"/>
                <a:ea typeface="MS PGothic" charset="0"/>
              </a:rPr>
              <a:t>Union/Concatenation/Star</a:t>
            </a:r>
          </a:p>
          <a:p>
            <a:pPr lvl="2"/>
            <a:r>
              <a:rPr lang="en-US" sz="1600" dirty="0">
                <a:latin typeface="Arial" charset="0"/>
                <a:ea typeface="MS PGothic" charset="0"/>
              </a:rPr>
              <a:t>Complement</a:t>
            </a:r>
          </a:p>
          <a:p>
            <a:pPr lvl="2"/>
            <a:r>
              <a:rPr lang="en-US" sz="1600" dirty="0">
                <a:latin typeface="Arial" charset="0"/>
                <a:ea typeface="MS PGothic" charset="0"/>
              </a:rPr>
              <a:t>Substitution/Quotient, Prefix, Infix, Suffix</a:t>
            </a:r>
          </a:p>
          <a:p>
            <a:pPr lvl="2"/>
            <a:r>
              <a:rPr lang="en-US" sz="1600" dirty="0">
                <a:latin typeface="Arial" charset="0"/>
                <a:ea typeface="MS PGothic" charset="0"/>
              </a:rPr>
              <a:t>Max/Min</a:t>
            </a: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A8679C6-05F5-984D-96D2-C6AADD945878}" type="datetime1">
              <a:rPr lang="en-US" smtClean="0"/>
              <a:t>4/17/17</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474</a:t>
            </a:fld>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600" dirty="0">
                <a:latin typeface="Arial" charset="0"/>
                <a:ea typeface="MS PGothic" charset="0"/>
              </a:rPr>
              <a:t>Context free languages</a:t>
            </a:r>
          </a:p>
          <a:p>
            <a:pPr lvl="1"/>
            <a:r>
              <a:rPr lang="en-US" sz="1400" dirty="0">
                <a:latin typeface="Arial" charset="0"/>
                <a:ea typeface="MS PGothic" charset="0"/>
              </a:rPr>
              <a:t>Writing a simple CFG</a:t>
            </a:r>
          </a:p>
          <a:p>
            <a:pPr lvl="1"/>
            <a:r>
              <a:rPr lang="en-US" sz="1400" dirty="0">
                <a:latin typeface="Arial" charset="0"/>
                <a:ea typeface="MS PGothic" charset="0"/>
              </a:rPr>
              <a:t>Decision Problems</a:t>
            </a:r>
          </a:p>
          <a:p>
            <a:pPr lvl="2"/>
            <a:r>
              <a:rPr lang="en-US" sz="1400" dirty="0">
                <a:latin typeface="Arial" charset="0"/>
                <a:ea typeface="MS PGothic" charset="0"/>
              </a:rPr>
              <a:t>Membership</a:t>
            </a:r>
          </a:p>
          <a:p>
            <a:pPr lvl="2"/>
            <a:r>
              <a:rPr lang="en-US" sz="1400" dirty="0">
                <a:latin typeface="Arial" charset="0"/>
                <a:ea typeface="MS PGothic" charset="0"/>
              </a:rPr>
              <a:t>Emptiness</a:t>
            </a:r>
          </a:p>
          <a:p>
            <a:pPr lvl="2"/>
            <a:r>
              <a:rPr lang="en-US" sz="1400" dirty="0">
                <a:latin typeface="Arial" charset="0"/>
                <a:ea typeface="MS PGothic" charset="0"/>
              </a:rPr>
              <a:t>Finiteness</a:t>
            </a:r>
          </a:p>
          <a:p>
            <a:pPr lvl="2"/>
            <a:r>
              <a:rPr lang="en-US" sz="1400" dirty="0" err="1">
                <a:latin typeface="Arial" charset="0"/>
                <a:ea typeface="MS PGothic" charset="0"/>
              </a:rPr>
              <a:t>Σ</a:t>
            </a:r>
            <a:r>
              <a:rPr lang="en-US" sz="1400" dirty="0">
                <a:latin typeface="Arial" charset="0"/>
                <a:ea typeface="MS PGothic" charset="0"/>
              </a:rPr>
              <a:t>* (undecidable)</a:t>
            </a:r>
          </a:p>
          <a:p>
            <a:pPr lvl="2"/>
            <a:r>
              <a:rPr lang="en-US" sz="1400" dirty="0">
                <a:latin typeface="Arial" charset="0"/>
                <a:ea typeface="MS PGothic" charset="0"/>
              </a:rPr>
              <a:t>Equality (undecidable)</a:t>
            </a:r>
          </a:p>
          <a:p>
            <a:pPr lvl="2"/>
            <a:r>
              <a:rPr lang="en-US" sz="1400" dirty="0">
                <a:latin typeface="Arial" charset="0"/>
                <a:ea typeface="MS PGothic" charset="0"/>
              </a:rPr>
              <a:t>Containment (undecidable)</a:t>
            </a:r>
          </a:p>
          <a:p>
            <a:pPr lvl="1"/>
            <a:r>
              <a:rPr lang="en-US" sz="1400" dirty="0">
                <a:latin typeface="Arial" charset="0"/>
                <a:ea typeface="MS PGothic" charset="0"/>
              </a:rPr>
              <a:t>Closure</a:t>
            </a:r>
          </a:p>
          <a:p>
            <a:pPr lvl="2"/>
            <a:r>
              <a:rPr lang="en-US" sz="1400" dirty="0">
                <a:latin typeface="Arial" charset="0"/>
                <a:ea typeface="MS PGothic" charset="0"/>
              </a:rPr>
              <a:t>Union/Concatenation/Star</a:t>
            </a:r>
          </a:p>
          <a:p>
            <a:pPr lvl="2"/>
            <a:r>
              <a:rPr lang="en-US" sz="1400" dirty="0">
                <a:latin typeface="Arial" charset="0"/>
                <a:ea typeface="MS PGothic" charset="0"/>
              </a:rPr>
              <a:t>Intersection with Regular</a:t>
            </a:r>
          </a:p>
          <a:p>
            <a:pPr lvl="2"/>
            <a:r>
              <a:rPr lang="en-US" sz="1400" dirty="0">
                <a:latin typeface="Arial" charset="0"/>
                <a:ea typeface="MS PGothic" charset="0"/>
              </a:rPr>
              <a:t>Substitution/Quotient with Regular, Prefix, Infix, Suffix</a:t>
            </a:r>
          </a:p>
          <a:p>
            <a:pPr lvl="1"/>
            <a:r>
              <a:rPr lang="en-US" sz="1400" dirty="0">
                <a:latin typeface="Arial" charset="0"/>
                <a:ea typeface="MS PGothic" charset="0"/>
              </a:rPr>
              <a:t>Non-closure</a:t>
            </a:r>
          </a:p>
          <a:p>
            <a:pPr lvl="2"/>
            <a:r>
              <a:rPr lang="en-US" sz="1400" dirty="0">
                <a:latin typeface="Arial" charset="0"/>
                <a:ea typeface="MS PGothic" charset="0"/>
              </a:rPr>
              <a:t>intersection, complement, quotient, Max/Min</a:t>
            </a:r>
          </a:p>
          <a:p>
            <a:pPr lvl="1"/>
            <a:r>
              <a:rPr lang="en-US" sz="1400" dirty="0">
                <a:latin typeface="Arial" charset="0"/>
                <a:ea typeface="MS PGothic" charset="0"/>
              </a:rPr>
              <a:t>Pumping Lemma for CFLs</a:t>
            </a: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A1A91E-A3D4-164B-B4B9-D0688AD9DECA}" type="datetime1">
              <a:rPr lang="en-US" smtClean="0"/>
              <a:t>4/17/17</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475</a:t>
            </a:fld>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Hierarchy </a:t>
            </a:r>
            <a:br>
              <a:rPr lang="en-US" sz="2800" dirty="0">
                <a:latin typeface="Arial" charset="0"/>
                <a:ea typeface="MS PGothic" charset="0"/>
              </a:rPr>
            </a:br>
            <a:r>
              <a:rPr lang="en-US" sz="2800" dirty="0">
                <a:latin typeface="Arial" charset="0"/>
                <a:ea typeface="MS PGothic" charset="0"/>
              </a:rPr>
              <a:t>(</a:t>
            </a:r>
            <a:r>
              <a:rPr lang="en-US" sz="2800" dirty="0">
                <a:solidFill>
                  <a:srgbClr val="FF0000"/>
                </a:solidFill>
                <a:latin typeface="Arial" charset="0"/>
                <a:ea typeface="MS PGothic" charset="0"/>
              </a:rPr>
              <a:t>Red</a:t>
            </a:r>
            <a:r>
              <a:rPr lang="en-US" sz="2800" dirty="0">
                <a:latin typeface="Arial" charset="0"/>
                <a:ea typeface="MS PGothic" charset="0"/>
              </a:rPr>
              <a:t> involve no constructive questions)</a:t>
            </a:r>
          </a:p>
          <a:p>
            <a:pPr lvl="1"/>
            <a:r>
              <a:rPr lang="en-US" sz="2400" dirty="0">
                <a:latin typeface="Arial" charset="0"/>
                <a:ea typeface="MS PGothic" charset="0"/>
              </a:rPr>
              <a:t>Regular, CFG, CSG, PSG (type 3 to type 0)</a:t>
            </a:r>
          </a:p>
          <a:p>
            <a:pPr lvl="1"/>
            <a:r>
              <a:rPr lang="en-US" sz="2400" dirty="0">
                <a:latin typeface="Arial" charset="0"/>
                <a:ea typeface="MS PGothic" charset="0"/>
              </a:rPr>
              <a:t>FSAs, </a:t>
            </a:r>
            <a:r>
              <a:rPr lang="en-US" sz="2400" dirty="0">
                <a:solidFill>
                  <a:srgbClr val="FF0000"/>
                </a:solidFill>
                <a:latin typeface="Arial" charset="0"/>
                <a:ea typeface="MS PGothic" charset="0"/>
              </a:rPr>
              <a:t>PDAs, LBAs,</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ambiguous</a:t>
            </a: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E056BB-84B3-8C47-A117-3164ED5D6782}" type="datetime1">
              <a:rPr lang="en-US" smtClean="0"/>
              <a:t>4/17/17</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476</a:t>
            </a:fld>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000" dirty="0">
                <a:latin typeface="Arial" charset="0"/>
                <a:ea typeface="MS PGothic" charset="0"/>
              </a:rPr>
              <a:t>Computability Theory</a:t>
            </a:r>
          </a:p>
          <a:p>
            <a:pPr lvl="1"/>
            <a:r>
              <a:rPr lang="en-US" sz="1800" dirty="0">
                <a:latin typeface="Arial" charset="0"/>
                <a:ea typeface="MS PGothic" charset="0"/>
              </a:rPr>
              <a:t>Decision problems: solvable (decidable, recursive), semi-decidable (recognizable, recursively enumerable/re, generable), non-re</a:t>
            </a:r>
          </a:p>
          <a:p>
            <a:pPr lvl="1"/>
            <a:r>
              <a:rPr lang="en-US" sz="1800" dirty="0">
                <a:latin typeface="Arial" charset="0"/>
                <a:ea typeface="MS PGothic" charset="0"/>
              </a:rPr>
              <a:t>A set is re </a:t>
            </a:r>
            <a:r>
              <a:rPr lang="en-US" sz="1800" dirty="0" err="1">
                <a:latin typeface="Arial" charset="0"/>
                <a:ea typeface="MS PGothic" charset="0"/>
              </a:rPr>
              <a:t>iff</a:t>
            </a:r>
            <a:r>
              <a:rPr lang="en-US" sz="1800" dirty="0">
                <a:latin typeface="Arial" charset="0"/>
                <a:ea typeface="MS PGothic" charset="0"/>
              </a:rPr>
              <a:t> it is semi-decidable</a:t>
            </a:r>
          </a:p>
          <a:p>
            <a:pPr lvl="1"/>
            <a:r>
              <a:rPr lang="en-US" sz="1800" dirty="0">
                <a:latin typeface="Arial" charset="0"/>
                <a:ea typeface="MS PGothic" charset="0"/>
              </a:rPr>
              <a:t>If set is re and complement is also re, set is recursive (decidable)</a:t>
            </a:r>
          </a:p>
          <a:p>
            <a:pPr lvl="1"/>
            <a:r>
              <a:rPr lang="en-US" sz="1800" dirty="0">
                <a:latin typeface="Arial" charset="0"/>
                <a:ea typeface="MS PGothic" charset="0"/>
              </a:rPr>
              <a:t>Halting problem (K</a:t>
            </a:r>
            <a:r>
              <a:rPr lang="en-US" sz="1800" baseline="-25000" dirty="0">
                <a:latin typeface="Arial" charset="0"/>
                <a:ea typeface="MS PGothic" charset="0"/>
              </a:rPr>
              <a:t>0</a:t>
            </a:r>
            <a:r>
              <a:rPr lang="en-US" sz="1800" dirty="0">
                <a:latin typeface="Arial" charset="0"/>
                <a:ea typeface="MS PGothic" charset="0"/>
              </a:rPr>
              <a:t>): diagonalization proof of </a:t>
            </a:r>
            <a:r>
              <a:rPr lang="en-US" sz="1800" dirty="0" err="1">
                <a:latin typeface="Arial" charset="0"/>
                <a:ea typeface="MS PGothic" charset="0"/>
              </a:rPr>
              <a:t>undecidability</a:t>
            </a:r>
            <a:endParaRPr lang="en-US" sz="1800" dirty="0">
              <a:latin typeface="Arial" charset="0"/>
              <a:ea typeface="MS PGothic" charset="0"/>
            </a:endParaRPr>
          </a:p>
          <a:p>
            <a:pPr lvl="2"/>
            <a:r>
              <a:rPr lang="en-US" sz="1600" dirty="0">
                <a:latin typeface="Arial" charset="0"/>
                <a:ea typeface="MS PGothic" charset="0"/>
              </a:rPr>
              <a:t>Set K</a:t>
            </a:r>
            <a:r>
              <a:rPr lang="en-US" sz="1600" baseline="-25000" dirty="0">
                <a:latin typeface="Arial" charset="0"/>
                <a:ea typeface="MS PGothic" charset="0"/>
              </a:rPr>
              <a:t>0</a:t>
            </a:r>
            <a:r>
              <a:rPr lang="en-US" sz="1600" dirty="0">
                <a:latin typeface="Arial" charset="0"/>
                <a:ea typeface="MS PGothic" charset="0"/>
              </a:rPr>
              <a:t> is re but complement is not</a:t>
            </a:r>
          </a:p>
          <a:p>
            <a:pPr lvl="1"/>
            <a:r>
              <a:rPr lang="en-US" sz="1800" dirty="0">
                <a:latin typeface="Arial" charset="0"/>
                <a:ea typeface="MS PGothic" charset="0"/>
              </a:rPr>
              <a:t>Set K = { f | f(f) converges }</a:t>
            </a:r>
          </a:p>
          <a:p>
            <a:pPr lvl="1"/>
            <a:r>
              <a:rPr lang="en-US" sz="1800" dirty="0">
                <a:latin typeface="Arial" charset="0"/>
                <a:ea typeface="MS PGothic" charset="0"/>
              </a:rPr>
              <a:t>Algorithms (Total): diagonalization proof of non-re</a:t>
            </a:r>
          </a:p>
          <a:p>
            <a:pPr lvl="1"/>
            <a:r>
              <a:rPr lang="en-US" sz="1800" dirty="0">
                <a:latin typeface="Arial" charset="0"/>
                <a:ea typeface="MS PGothic" charset="0"/>
              </a:rPr>
              <a:t>Reducibility to show certain problems are not decidable or even non-re</a:t>
            </a:r>
          </a:p>
          <a:p>
            <a:pPr lvl="1"/>
            <a:r>
              <a:rPr lang="en-US" sz="1800" dirty="0">
                <a:latin typeface="Arial" charset="0"/>
                <a:ea typeface="MS PGothic" charset="0"/>
              </a:rPr>
              <a:t>K and K</a:t>
            </a:r>
            <a:r>
              <a:rPr lang="en-US" sz="1800" baseline="-25000" dirty="0">
                <a:latin typeface="Arial" charset="0"/>
                <a:ea typeface="MS PGothic" charset="0"/>
              </a:rPr>
              <a:t>0</a:t>
            </a:r>
            <a:r>
              <a:rPr lang="en-US" sz="1800" dirty="0">
                <a:latin typeface="Arial" charset="0"/>
                <a:ea typeface="MS PGothic" charset="0"/>
              </a:rPr>
              <a:t> are re-complete </a:t>
            </a:r>
            <a:r>
              <a:rPr lang="mr-IN" sz="1800" dirty="0">
                <a:latin typeface="Arial" charset="0"/>
                <a:ea typeface="MS PGothic" charset="0"/>
              </a:rPr>
              <a:t>–</a:t>
            </a:r>
            <a:r>
              <a:rPr lang="en-US" sz="1800" dirty="0">
                <a:latin typeface="Arial" charset="0"/>
                <a:ea typeface="MS PGothic" charset="0"/>
              </a:rPr>
              <a:t> reducibility to show these results</a:t>
            </a:r>
          </a:p>
          <a:p>
            <a:pPr lvl="1"/>
            <a:r>
              <a:rPr lang="en-US" sz="1800" dirty="0">
                <a:latin typeface="Arial" charset="0"/>
                <a:ea typeface="MS PGothic" charset="0"/>
              </a:rPr>
              <a:t>Rice</a:t>
            </a:r>
            <a:r>
              <a:rPr lang="ja-JP" altLang="en-US" sz="1800" dirty="0">
                <a:latin typeface="Arial" charset="0"/>
                <a:ea typeface="MS PGothic" charset="0"/>
              </a:rPr>
              <a:t>’</a:t>
            </a:r>
            <a:r>
              <a:rPr lang="en-US" altLang="ja-JP" sz="1800" dirty="0">
                <a:latin typeface="Arial" charset="0"/>
                <a:ea typeface="MS PGothic" charset="0"/>
              </a:rPr>
              <a:t>s Theorem: All non-trivial I/O properties of functions are undecidable (weak and strong versions)</a:t>
            </a:r>
          </a:p>
          <a:p>
            <a:pPr lvl="1"/>
            <a:r>
              <a:rPr lang="en-US" sz="1800" dirty="0">
                <a:latin typeface="Arial" charset="0"/>
                <a:ea typeface="MS PGothic" charset="0"/>
              </a:rPr>
              <a:t>Use of quantification to discover upper bound on complexity</a:t>
            </a: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0C003A-B518-494C-B48A-EC534260FEA9}" type="datetime1">
              <a:rPr lang="en-US" smtClean="0"/>
              <a:t>4/17/17</a:t>
            </a:fld>
            <a:endParaRPr lang="en-US" dirty="0"/>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477</a:t>
            </a:fld>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Grammars </a:t>
            </a:r>
            <a:br>
              <a:rPr lang="en-US" sz="2000" dirty="0">
                <a:latin typeface="Arial" charset="0"/>
                <a:ea typeface="MS PGothic" charset="0"/>
              </a:rPr>
            </a:br>
            <a:r>
              <a:rPr lang="en-US" sz="2000" dirty="0">
                <a:latin typeface="Arial" charset="0"/>
                <a:ea typeface="MS PGothic" charset="0"/>
              </a:rPr>
              <a:t>(</a:t>
            </a:r>
            <a:r>
              <a:rPr lang="en-US" sz="2000" dirty="0">
                <a:solidFill>
                  <a:srgbClr val="FF0000"/>
                </a:solidFill>
                <a:latin typeface="Arial" charset="0"/>
                <a:ea typeface="MS PGothic" charset="0"/>
              </a:rPr>
              <a:t>Red</a:t>
            </a:r>
            <a:r>
              <a:rPr lang="en-US" sz="2000" dirty="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a:solidFill>
                  <a:srgbClr val="FF0000"/>
                </a:solidFill>
                <a:latin typeface="Arial" charset="0"/>
                <a:ea typeface="MS PGothic" charset="0"/>
              </a:rPr>
              <a:t>Undecidability</a:t>
            </a:r>
            <a:r>
              <a:rPr lang="en-US" sz="1400" dirty="0">
                <a:solidFill>
                  <a:srgbClr val="FF0000"/>
                </a:solidFill>
                <a:latin typeface="Arial" charset="0"/>
                <a:ea typeface="MS PGothic" charset="0"/>
              </a:rPr>
              <a:t> (proof was only sketched and is not part of this course)</a:t>
            </a:r>
          </a:p>
          <a:p>
            <a:pPr lvl="2"/>
            <a:r>
              <a:rPr lang="en-US" sz="1400" dirty="0">
                <a:latin typeface="Arial" charset="0"/>
                <a:ea typeface="MS PGothic" charset="0"/>
              </a:rPr>
              <a:t>Application to ambiguity and non-emptiness of intersections of CFLs and to non-emptiness of CSLs</a:t>
            </a:r>
          </a:p>
          <a:p>
            <a:pPr lvl="1"/>
            <a:r>
              <a:rPr lang="en-US" sz="1600" dirty="0">
                <a:latin typeface="Arial" charset="0"/>
                <a:ea typeface="MS PGothic" charset="0"/>
              </a:rPr>
              <a:t>Traces of Turing computations</a:t>
            </a:r>
          </a:p>
          <a:p>
            <a:pPr lvl="2"/>
            <a:r>
              <a:rPr lang="en-US" sz="1400" dirty="0">
                <a:solidFill>
                  <a:srgbClr val="FF0000"/>
                </a:solidFill>
                <a:latin typeface="Arial" charset="0"/>
                <a:ea typeface="MS PGothic" charset="0"/>
              </a:rPr>
              <a:t>Not CFLs</a:t>
            </a:r>
          </a:p>
          <a:p>
            <a:pPr lvl="2"/>
            <a:r>
              <a:rPr lang="en-US" sz="1400" dirty="0">
                <a:solidFill>
                  <a:srgbClr val="FF0000"/>
                </a:solidFill>
                <a:latin typeface="Arial" charset="0"/>
                <a:ea typeface="MS PGothic" charset="0"/>
              </a:rPr>
              <a:t>Single steps are CFLs (use reversal of second configuration)</a:t>
            </a: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(including terminating traces) are 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L</a:t>
            </a:r>
            <a:r>
              <a:rPr lang="en-US" sz="1400" baseline="30000" dirty="0">
                <a:latin typeface="Arial" charset="0"/>
                <a:ea typeface="MS PGothic" charset="0"/>
              </a:rPr>
              <a:t>2</a:t>
            </a:r>
            <a:r>
              <a:rPr lang="en-US" sz="1400" dirty="0">
                <a:latin typeface="Arial" charset="0"/>
                <a:ea typeface="MS PGothic" charset="0"/>
              </a:rPr>
              <a:t> are undecidable for CFLs</a:t>
            </a:r>
          </a:p>
          <a:p>
            <a:pPr lvl="1"/>
            <a:r>
              <a:rPr lang="en-US" sz="1600" dirty="0">
                <a:solidFill>
                  <a:srgbClr val="FF0000"/>
                </a:solidFill>
                <a:latin typeface="Arial" charset="0"/>
                <a:ea typeface="MS PGothic" charset="0"/>
              </a:rPr>
              <a:t>PSG can mimic TM, so generate any re language; thus, membership in PSL is undecidable, as is emptiness of PSL.</a:t>
            </a:r>
          </a:p>
          <a:p>
            <a:pPr lvl="1"/>
            <a:r>
              <a:rPr lang="en-US" sz="1600" dirty="0">
                <a:latin typeface="Arial" charset="0"/>
                <a:ea typeface="MS PGothic" charset="0"/>
              </a:rPr>
              <a:t>All re sets are homomorphic images of CSLs (erase fill character)</a:t>
            </a: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6A988C-4DE3-B54B-8839-638C3C68E90A}" type="datetime1">
              <a:rPr lang="en-US" smtClean="0"/>
              <a:t>4/17/17</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478</a:t>
            </a:fld>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400" dirty="0">
                <a:latin typeface="Arial" charset="0"/>
                <a:ea typeface="MS PGothic" charset="0"/>
              </a:rPr>
              <a:t>Complexity Theory</a:t>
            </a:r>
          </a:p>
          <a:p>
            <a:pPr lvl="1"/>
            <a:r>
              <a:rPr lang="en-US" sz="2000" dirty="0">
                <a:latin typeface="Arial" charset="0"/>
                <a:ea typeface="MS PGothic" charset="0"/>
              </a:rPr>
              <a:t>Verifiers versus solvers: P versus NP</a:t>
            </a:r>
          </a:p>
          <a:p>
            <a:pPr lvl="1"/>
            <a:r>
              <a:rPr lang="en-US" sz="2000" dirty="0">
                <a:latin typeface="Arial" charset="0"/>
                <a:ea typeface="MS PGothic" charset="0"/>
              </a:rPr>
              <a:t>Definitions of NP: verify in deterministic poly time vs solve in non-deterministic polynomial time</a:t>
            </a:r>
          </a:p>
          <a:p>
            <a:pPr lvl="1"/>
            <a:r>
              <a:rPr lang="en-US" sz="2000" dirty="0">
                <a:latin typeface="Arial" charset="0"/>
                <a:ea typeface="MS PGothic" charset="0"/>
              </a:rPr>
              <a:t>Co-P and co-NP; NP-Hard versus NP-Complete</a:t>
            </a:r>
          </a:p>
          <a:p>
            <a:pPr lvl="1"/>
            <a:r>
              <a:rPr lang="en-US" sz="2000" dirty="0">
                <a:latin typeface="Arial" charset="0"/>
                <a:ea typeface="MS PGothic" charset="0"/>
              </a:rPr>
              <a:t>Basic idea behind SAT as NP-Complete</a:t>
            </a:r>
          </a:p>
          <a:p>
            <a:pPr lvl="1"/>
            <a:r>
              <a:rPr lang="en-US" sz="2000" dirty="0">
                <a:latin typeface="Arial" charset="0"/>
                <a:ea typeface="MS PGothic" charset="0"/>
              </a:rPr>
              <a:t>Reduction of SAT to 3-SAT to Subset-Sum</a:t>
            </a:r>
          </a:p>
          <a:p>
            <a:pPr lvl="1"/>
            <a:r>
              <a:rPr lang="en-US" sz="2000" dirty="0">
                <a:latin typeface="Arial" charset="0"/>
                <a:ea typeface="MS PGothic" charset="0"/>
              </a:rPr>
              <a:t>Equivalence of Subset-Sum to Partition</a:t>
            </a:r>
          </a:p>
          <a:p>
            <a:pPr lvl="1"/>
            <a:r>
              <a:rPr lang="en-US" sz="2000" dirty="0">
                <a:latin typeface="Arial" charset="0"/>
                <a:ea typeface="MS PGothic" charset="0"/>
              </a:rPr>
              <a:t>Relation of Subset-Sum and Partition to multiprocessor scheduling</a:t>
            </a:r>
          </a:p>
          <a:p>
            <a:pPr lvl="1"/>
            <a:r>
              <a:rPr lang="en-US" sz="2000" dirty="0">
                <a:latin typeface="Arial" charset="0"/>
                <a:ea typeface="MS PGothic" charset="0"/>
              </a:rPr>
              <a:t>Vertex cover, 3-coloring, register allocation, Independent set</a:t>
            </a:r>
          </a:p>
          <a:p>
            <a:pPr lvl="1"/>
            <a:r>
              <a:rPr lang="en-US" sz="2000" dirty="0">
                <a:latin typeface="Arial" charset="0"/>
                <a:ea typeface="MS PGothic" charset="0"/>
              </a:rPr>
              <a:t>Gadgets for above</a:t>
            </a: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4DDA0-F1CA-E34B-9B60-199CA7D48BF7}" type="datetime1">
              <a:rPr lang="en-US" smtClean="0"/>
              <a:t>4/17/17</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 </a:t>
            </a:r>
            <a:fld id="{5C050A12-7FBA-1A42-B310-A732C8246708}" type="slidenum">
              <a:rPr lang="en-US" smtClean="0"/>
              <a:pPr/>
              <a:t>479</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97C8B1-3C49-204B-8C3B-96DE57AD6417}" type="datetime1">
              <a:rPr lang="en-US" smtClean="0"/>
              <a:t>4/17/17</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48</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G</a:t>
            </a:r>
            <a:r>
              <a:rPr lang="en-US" sz="2800">
                <a:latin typeface="Arial" charset="0"/>
                <a:ea typeface="MS PGothic" charset="0"/>
                <a:cs typeface="Arial" charset="0"/>
              </a:rPr>
              <a:t>ö</a:t>
            </a:r>
            <a:r>
              <a:rPr lang="en-US" sz="2800">
                <a:latin typeface="Arial" charset="0"/>
                <a:ea typeface="MS PGothic" charset="0"/>
              </a:rPr>
              <a:t>del showed that any first order theory that embeds elementary arithmetic is either incomplete or inconsistent.</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a:p>
            <a:pPr lvl="1" eaLnBrk="1" hangingPunct="1">
              <a:lnSpc>
                <a:spcPct val="80000"/>
              </a:lnSpc>
            </a:pPr>
            <a:r>
              <a:rPr lang="en-US" sz="2400">
                <a:latin typeface="Arial" charset="0"/>
                <a:ea typeface="MS PGothic" charset="0"/>
              </a:rPr>
              <a:t>We will look at the formal description of recursive functions later</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48</a:t>
            </a:fld>
            <a:endParaRPr lang="en-US" sz="1400"/>
          </a:p>
        </p:txBody>
      </p:sp>
    </p:spTree>
    <p:extLst>
      <p:ext uri="{BB962C8B-B14F-4D97-AF65-F5344CB8AC3E}">
        <p14:creationId xmlns:p14="http://schemas.microsoft.com/office/powerpoint/2010/main" val="1798291086"/>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smtClean="0">
                <a:ea typeface="ＭＳ Ｐゴシック" pitchFamily="-111" charset="-128"/>
                <a:cs typeface="ＭＳ Ｐゴシック" pitchFamily="-111" charset="-128"/>
              </a:rPr>
              <a:t>Supplemental Material</a:t>
            </a: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2154987"/>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499517785"/>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9256257"/>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248517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2108991"/>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a:t>
            </a:r>
            <a:r>
              <a:rPr lang="en-US" sz="2000" b="1" i="1" baseline="-25000" dirty="0" smtClean="0">
                <a:ea typeface="ＭＳ Ｐゴシック" pitchFamily="-111" charset="-128"/>
                <a:cs typeface="ＭＳ Ｐゴシック" pitchFamily="-111" charset="-128"/>
              </a:rPr>
              <a:t>M</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h(d</a:t>
            </a:r>
            <a:r>
              <a:rPr lang="en-US" sz="2000" b="1" dirty="0">
                <a:ea typeface="ＭＳ Ｐゴシック" pitchFamily="-111" charset="-128"/>
                <a:cs typeface="ＭＳ Ｐゴシック" pitchFamily="-111" charset="-128"/>
              </a:rPr>
              <a:t>) | d</a:t>
            </a:r>
            <a:r>
              <a:rPr lang="en-US" sz="2000" dirty="0">
                <a:ea typeface="ＭＳ Ｐゴシック" pitchFamily="-111" charset="-128"/>
                <a:cs typeface="ＭＳ Ｐゴシック" pitchFamily="-111" charset="-128"/>
              </a:rPr>
              <a:t> is an instance of an id of </a:t>
            </a:r>
            <a:r>
              <a:rPr lang="en-US" sz="2000" b="1" i="1" dirty="0" smtClean="0">
                <a:ea typeface="ＭＳ Ｐゴシック" pitchFamily="-111" charset="-128"/>
                <a:cs typeface="ＭＳ Ｐゴシック" pitchFamily="-111" charset="-128"/>
              </a:rPr>
              <a:t>M </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r>
              <a:rPr lang="en-US" sz="2000" dirty="0" smtClean="0">
                <a:sym typeface="Symbol" pitchFamily="-111" charset="2"/>
              </a:rPr>
              <a:t/>
            </a:r>
            <a:br>
              <a:rPr lang="en-US" sz="2000" dirty="0" smtClean="0">
                <a:sym typeface="Symbol" pitchFamily="-111" charset="2"/>
              </a:rPr>
            </a:br>
            <a:r>
              <a:rPr lang="en-US" sz="2000" b="1" dirty="0" smtClean="0">
                <a:sym typeface="Symbol" pitchFamily="-111" charset="2"/>
              </a:rPr>
              <a:t>id</a:t>
            </a:r>
            <a:r>
              <a:rPr lang="en-US" sz="2000" b="1" dirty="0">
                <a:sym typeface="Symbol" pitchFamily="-111" charset="2"/>
              </a:rPr>
              <a:t>’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0413877"/>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dirty="0">
                <a:solidFill>
                  <a:srgbClr val="009900"/>
                </a:solidFill>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445490"/>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4777920"/>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738522"/>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305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3E73BB-37C0-8D41-808E-FDD453801C39}" type="datetime1">
              <a:rPr lang="en-US" smtClean="0"/>
              <a:t>4/17/17</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49</a:t>
            </a:fld>
            <a:endParaRPr lang="en-US"/>
          </a:p>
        </p:txBody>
      </p:sp>
      <p:sp>
        <p:nvSpPr>
          <p:cNvPr id="20485" name="Rectangle 2"/>
          <p:cNvSpPr>
            <a:spLocks noGrp="1" noChangeArrowheads="1"/>
          </p:cNvSpPr>
          <p:nvPr>
            <p:ph type="title" idx="4294967295"/>
          </p:nvPr>
        </p:nvSpPr>
        <p:spPr/>
        <p:txBody>
          <a:bodyPr/>
          <a:lstStyle/>
          <a:p>
            <a:pPr eaLnBrk="1" hangingPunct="1"/>
            <a:r>
              <a:rPr lang="en-US">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a:t>Turing and Post devised abstract machines and claimed these represented all mechanically computable functions.</a:t>
            </a:r>
          </a:p>
          <a:p>
            <a:pPr lvl="1" eaLnBrk="1" hangingPunct="1">
              <a:lnSpc>
                <a:spcPct val="90000"/>
              </a:lnSpc>
            </a:pPr>
            <a:r>
              <a:rPr lang="en-US" sz="2400"/>
              <a:t>Church developed the notion of lambda-computability from recursive functions (as previously defined by G</a:t>
            </a:r>
            <a:r>
              <a:rPr lang="en-US" sz="2400">
                <a:ea typeface="Arial" pitchFamily="-111" charset="0"/>
                <a:cs typeface="Arial" pitchFamily="-111" charset="0"/>
              </a:rPr>
              <a:t>ö</a:t>
            </a:r>
            <a:r>
              <a:rPr lang="en-US" sz="2400"/>
              <a:t>del and Kleene) and claimed completeness for this model. </a:t>
            </a:r>
            <a:r>
              <a:rPr lang="en-US" sz="2400">
                <a:ea typeface="ＭＳ Ｐゴシック" pitchFamily="-111" charset="-128"/>
                <a:cs typeface="ＭＳ Ｐゴシック" pitchFamily="-111" charset="-128"/>
              </a:rPr>
              <a:t>Lambda calculus gave birth to Lisp.</a:t>
            </a:r>
            <a:endParaRPr lang="en-US" sz="2400"/>
          </a:p>
          <a:p>
            <a:pPr eaLnBrk="1" hangingPunct="1">
              <a:lnSpc>
                <a:spcPct val="90000"/>
              </a:lnSpc>
            </a:pPr>
            <a:r>
              <a:rPr lang="en-US" sz="240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a:ea typeface="ＭＳ Ｐゴシック" pitchFamily="-111" charset="-128"/>
                <a:cs typeface="ＭＳ Ｐゴシック" pitchFamily="-111" charset="-128"/>
              </a:rPr>
              <a:t>Post later showed computability could also be described by forms of symbolic rewriting systems.</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49</a:t>
            </a:fld>
            <a:endParaRPr lang="en-US" sz="1400"/>
          </a:p>
        </p:txBody>
      </p:sp>
    </p:spTree>
    <p:extLst>
      <p:ext uri="{BB962C8B-B14F-4D97-AF65-F5344CB8AC3E}">
        <p14:creationId xmlns:p14="http://schemas.microsoft.com/office/powerpoint/2010/main" val="1911286957"/>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5799405"/>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807178"/>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first n registers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834617"/>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r1,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6313573"/>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INC2[4]	: putting answer in r2</a:t>
            </a:r>
          </a:p>
          <a:p>
            <a:pPr marL="609600" indent="-609600">
              <a:buFontTx/>
              <a:buNone/>
            </a:pPr>
            <a:r>
              <a:rPr lang="en-US" sz="2400" b="1" dirty="0">
                <a:ea typeface="ＭＳ Ｐゴシック" pitchFamily="-111" charset="-128"/>
                <a:cs typeface="ＭＳ Ｐゴシック" pitchFamily="-111" charset="-128"/>
              </a:rPr>
              <a:t>4.		DIV_r1_BY_2[2] : strip a 1 from r1</a:t>
            </a:r>
          </a:p>
          <a:p>
            <a:pPr marL="609600" indent="-609600">
              <a:buFontTx/>
              <a:buAutoNum type="arabicPeriod" startAt="5"/>
            </a:pPr>
            <a:r>
              <a:rPr lang="en-US" sz="2400" b="1" dirty="0">
                <a:ea typeface="ＭＳ Ｐゴシック" pitchFamily="-111" charset="-128"/>
                <a:cs typeface="ＭＳ Ｐゴシック" pitchFamily="-111" charset="-128"/>
              </a:rPr>
              <a:t>    DEC1[5,6]	: Set r1 to 0 (prepare for answer)</a:t>
            </a:r>
          </a:p>
          <a:p>
            <a:pPr marL="609600" indent="-609600">
              <a:buFontTx/>
              <a:buAutoNum type="arabicPeriod" startAt="5"/>
            </a:pPr>
            <a:r>
              <a:rPr lang="en-US" sz="2400" b="1" dirty="0">
                <a:ea typeface="ＭＳ Ｐゴシック" pitchFamily="-111" charset="-128"/>
                <a:cs typeface="ＭＳ Ｐゴシック" pitchFamily="-111" charset="-128"/>
              </a:rPr>
              <a:t>    DEC2[6,7]	: Copy r2 to r1 </a:t>
            </a:r>
          </a:p>
          <a:p>
            <a:pPr marL="609600" indent="-609600">
              <a:buFontTx/>
              <a:buAutoNum type="arabicPeriod" startAt="5"/>
            </a:pPr>
            <a:r>
              <a:rPr lang="en-US" sz="2400" b="1" dirty="0">
                <a:ea typeface="ＭＳ Ｐゴシック" pitchFamily="-111" charset="-128"/>
                <a:cs typeface="ＭＳ Ｐゴシック" pitchFamily="-111" charset="-128"/>
              </a:rPr>
              <a:t>	INC1[6]	: </a:t>
            </a:r>
          </a:p>
          <a:p>
            <a:pPr marL="609600" indent="-609600">
              <a:buFontTx/>
              <a:buAutoNum type="arabicPeriod" startAt="5"/>
            </a:pPr>
            <a:r>
              <a:rPr lang="en-US" sz="2400" b="1" dirty="0">
                <a:ea typeface="ＭＳ Ｐゴシック" pitchFamily="-111" charset="-128"/>
                <a:cs typeface="ＭＳ Ｐゴシック" pitchFamily="-111" charset="-128"/>
              </a:rPr>
              <a:t>			: Answer is now in r1</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87997540"/>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REGISTER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045533"/>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-register machine, having m instructions.</a:t>
            </a:r>
          </a:p>
          <a:p>
            <a:pPr>
              <a:lnSpc>
                <a:spcPct val="80000"/>
              </a:lnSpc>
              <a:buFontTx/>
              <a:buNone/>
            </a:pP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r1,…,</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smtClean="0">
                <a:ea typeface="ＭＳ Ｐゴシック" pitchFamily="-111" charset="-128"/>
                <a:cs typeface="ＭＳ Ｐゴシック" pitchFamily="-111" charset="-128"/>
              </a:rPr>
              <a:t>1,…,m</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pn+m+1</a:t>
            </a:r>
            <a:r>
              <a:rPr lang="en-US" sz="2000" dirty="0">
                <a:ea typeface="ＭＳ Ｐゴシック" pitchFamily="-111" charset="-128"/>
                <a:cs typeface="ＭＳ Ｐゴシック" pitchFamily="-111" charset="-128"/>
              </a:rPr>
              <a:t> 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the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09942" name="Equation" r:id="rId4" imgW="563880" imgH="198120" progId="Word.Picture.8">
                  <p:embed/>
                </p:oleObj>
              </mc:Choice>
              <mc:Fallback>
                <p:oleObj name="Equation" r:id="rId4" imgW="563880" imgH="19812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8066691"/>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6012438"/>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7808499"/>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r1:=r2 – r3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DEC3[2,3]</a:t>
            </a:r>
          </a:p>
          <a:p>
            <a:pPr>
              <a:buFontTx/>
              <a:buNone/>
            </a:pPr>
            <a:r>
              <a:rPr lang="en-US" b="1" dirty="0">
                <a:ea typeface="ＭＳ Ｐゴシック" pitchFamily="-111" charset="-128"/>
                <a:cs typeface="ＭＳ Ｐゴシック" pitchFamily="-111" charset="-128"/>
              </a:rPr>
              <a:t>	2.	DEC2[1,1]</a:t>
            </a:r>
          </a:p>
          <a:p>
            <a:pPr>
              <a:buFontTx/>
              <a:buNone/>
            </a:pPr>
            <a:r>
              <a:rPr lang="en-US" b="1" dirty="0">
                <a:ea typeface="ＭＳ Ｐゴシック" pitchFamily="-111" charset="-128"/>
                <a:cs typeface="ＭＳ Ｐゴシック" pitchFamily="-111" charset="-128"/>
              </a:rPr>
              <a:t>	3.	DEC2[4,5]</a:t>
            </a:r>
          </a:p>
          <a:p>
            <a:pPr>
              <a:buFontTx/>
              <a:buNone/>
            </a:pPr>
            <a:r>
              <a:rPr lang="en-US" b="1" dirty="0">
                <a:ea typeface="ＭＳ Ｐゴシック" pitchFamily="-111" charset="-128"/>
                <a:cs typeface="ＭＳ Ｐゴシック" pitchFamily="-111" charset="-128"/>
              </a:rPr>
              <a:t>	4.	INC1[3]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349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49A52-150B-A047-ADD3-9101D133D3F4}" type="datetime1">
              <a:rPr lang="en-US" smtClean="0"/>
              <a:t>4/17/17</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dirty="0">
                <a:latin typeface="Arial" charset="0"/>
                <a:ea typeface="MS PGothic" charset="0"/>
              </a:rPr>
              <a:t>Introduce Theory of Computation, including</a:t>
            </a:r>
          </a:p>
          <a:p>
            <a:pPr lvl="1" eaLnBrk="1" hangingPunct="1">
              <a:lnSpc>
                <a:spcPct val="80000"/>
              </a:lnSpc>
              <a:spcBef>
                <a:spcPct val="50000"/>
              </a:spcBef>
            </a:pPr>
            <a:r>
              <a:rPr lang="en-US" sz="1600" dirty="0">
                <a:latin typeface="Arial" charset="0"/>
                <a:ea typeface="MS PGothic" charset="0"/>
              </a:rPr>
              <a:t>Various models of computation</a:t>
            </a:r>
          </a:p>
          <a:p>
            <a:pPr lvl="2" eaLnBrk="1" hangingPunct="1">
              <a:lnSpc>
                <a:spcPct val="80000"/>
              </a:lnSpc>
              <a:spcBef>
                <a:spcPct val="50000"/>
              </a:spcBef>
            </a:pPr>
            <a:r>
              <a:rPr lang="en-US" sz="1400" dirty="0">
                <a:latin typeface="Arial" charset="0"/>
                <a:ea typeface="MS PGothic" charset="0"/>
              </a:rPr>
              <a:t>Finite State Automata and their relation to regular expressions, regular equations and regular grammars</a:t>
            </a:r>
          </a:p>
          <a:p>
            <a:pPr lvl="2" eaLnBrk="1" hangingPunct="1">
              <a:lnSpc>
                <a:spcPct val="80000"/>
              </a:lnSpc>
              <a:spcBef>
                <a:spcPct val="50000"/>
              </a:spcBef>
            </a:pPr>
            <a:r>
              <a:rPr lang="en-US" sz="1400" dirty="0">
                <a:latin typeface="Arial" charset="0"/>
                <a:ea typeface="MS PGothic" charset="0"/>
              </a:rPr>
              <a:t>Push Down Automata and their relation to context-free languages</a:t>
            </a:r>
          </a:p>
          <a:p>
            <a:pPr lvl="2" eaLnBrk="1" hangingPunct="1">
              <a:lnSpc>
                <a:spcPct val="80000"/>
              </a:lnSpc>
              <a:spcBef>
                <a:spcPct val="50000"/>
              </a:spcBef>
            </a:pPr>
            <a:r>
              <a:rPr lang="en-US" sz="1400" dirty="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dirty="0">
                <a:latin typeface="Arial" charset="0"/>
                <a:ea typeface="MS PGothic" charset="0"/>
              </a:rPr>
              <a:t>Closure and non-closure problems</a:t>
            </a:r>
          </a:p>
          <a:p>
            <a:pPr lvl="1" eaLnBrk="1" hangingPunct="1">
              <a:lnSpc>
                <a:spcPct val="80000"/>
              </a:lnSpc>
              <a:spcBef>
                <a:spcPct val="50000"/>
              </a:spcBef>
            </a:pPr>
            <a:r>
              <a:rPr lang="en-US" sz="1600" dirty="0">
                <a:latin typeface="Arial" charset="0"/>
                <a:ea typeface="MS PGothic" charset="0"/>
              </a:rPr>
              <a:t>Limits of computation</a:t>
            </a:r>
          </a:p>
          <a:p>
            <a:pPr lvl="2" eaLnBrk="1" hangingPunct="1">
              <a:lnSpc>
                <a:spcPct val="80000"/>
              </a:lnSpc>
              <a:spcBef>
                <a:spcPct val="50000"/>
              </a:spcBef>
            </a:pPr>
            <a:r>
              <a:rPr lang="en-US" sz="1400" dirty="0">
                <a:latin typeface="Arial" charset="0"/>
                <a:ea typeface="MS PGothic" charset="0"/>
              </a:rPr>
              <a:t>Turing Machines and other equivalent models</a:t>
            </a:r>
          </a:p>
          <a:p>
            <a:pPr lvl="2" eaLnBrk="1" hangingPunct="1">
              <a:lnSpc>
                <a:spcPct val="80000"/>
              </a:lnSpc>
              <a:spcBef>
                <a:spcPct val="50000"/>
              </a:spcBef>
            </a:pPr>
            <a:r>
              <a:rPr lang="en-US" sz="1400" dirty="0">
                <a:latin typeface="Arial" charset="0"/>
                <a:ea typeface="MS PGothic" charset="0"/>
              </a:rPr>
              <a:t>Decision problems; Undecidable decision problems</a:t>
            </a:r>
          </a:p>
          <a:p>
            <a:pPr lvl="2" eaLnBrk="1" hangingPunct="1">
              <a:lnSpc>
                <a:spcPct val="80000"/>
              </a:lnSpc>
              <a:spcBef>
                <a:spcPts val="600"/>
              </a:spcBef>
            </a:pPr>
            <a:r>
              <a:rPr lang="en-US" sz="1400" dirty="0">
                <a:ea typeface="ＭＳ Ｐゴシック" pitchFamily="-111" charset="-128"/>
              </a:rPr>
              <a:t>The technique of reducibility</a:t>
            </a:r>
          </a:p>
          <a:p>
            <a:pPr lvl="2" eaLnBrk="1" hangingPunct="1">
              <a:lnSpc>
                <a:spcPct val="80000"/>
              </a:lnSpc>
              <a:spcBef>
                <a:spcPts val="600"/>
              </a:spcBef>
            </a:pPr>
            <a:r>
              <a:rPr lang="en-US" sz="1400" dirty="0">
                <a:ea typeface="ＭＳ Ｐゴシック" pitchFamily="-111" charset="-128"/>
              </a:rPr>
              <a:t>The ubiquity of undecidability (Rice’s Theorem)</a:t>
            </a:r>
          </a:p>
          <a:p>
            <a:pPr lvl="1" eaLnBrk="1" hangingPunct="1">
              <a:lnSpc>
                <a:spcPct val="80000"/>
              </a:lnSpc>
              <a:spcBef>
                <a:spcPct val="50000"/>
              </a:spcBef>
            </a:pPr>
            <a:r>
              <a:rPr lang="en-US" sz="1600" dirty="0">
                <a:latin typeface="Arial" charset="0"/>
                <a:ea typeface="MS PGothic" charset="0"/>
              </a:rPr>
              <a:t>Complexity theory</a:t>
            </a:r>
          </a:p>
          <a:p>
            <a:pPr lvl="2" eaLnBrk="1" hangingPunct="1">
              <a:lnSpc>
                <a:spcPct val="80000"/>
              </a:lnSpc>
              <a:spcBef>
                <a:spcPct val="50000"/>
              </a:spcBef>
            </a:pPr>
            <a:r>
              <a:rPr lang="en-US" sz="1400" dirty="0">
                <a:latin typeface="Arial" charset="0"/>
                <a:ea typeface="MS PGothic" charset="0"/>
              </a:rPr>
              <a:t>Order notation (this should be a review)</a:t>
            </a:r>
          </a:p>
          <a:p>
            <a:pPr lvl="2" eaLnBrk="1" hangingPunct="1">
              <a:lnSpc>
                <a:spcPct val="80000"/>
              </a:lnSpc>
              <a:spcBef>
                <a:spcPct val="50000"/>
              </a:spcBef>
            </a:pPr>
            <a:r>
              <a:rPr lang="en-US" sz="1400" dirty="0">
                <a:latin typeface="Arial" charset="0"/>
                <a:ea typeface="MS PGothic" charset="0"/>
              </a:rPr>
              <a:t>Time complexity, the sets P, NP, NP-Hard, NP-Complete and the question does P=NP?</a:t>
            </a:r>
          </a:p>
          <a:p>
            <a:pPr lvl="2" eaLnBrk="1" hangingPunct="1">
              <a:lnSpc>
                <a:spcPct val="80000"/>
              </a:lnSpc>
              <a:spcBef>
                <a:spcPct val="50000"/>
              </a:spcBef>
            </a:pPr>
            <a:r>
              <a:rPr lang="en-US" sz="1400" dirty="0">
                <a:latin typeface="Arial" charset="0"/>
                <a:ea typeface="MS PGothic" charset="0"/>
              </a:rPr>
              <a:t>Reducibility in context of complexity</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1981200"/>
            <a:ext cx="33534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smtClean="0"/>
              <a:t>NonRE</a:t>
            </a:r>
            <a:r>
              <a:rPr lang="en-US" sz="3600" dirty="0" smtClean="0"/>
              <a:t> </a:t>
            </a:r>
            <a:r>
              <a:rPr lang="en-US" sz="3600" dirty="0"/>
              <a:t>= (NRNC ∪ Co-RE) - REC</a:t>
            </a:r>
          </a:p>
        </p:txBody>
      </p:sp>
      <p:sp>
        <p:nvSpPr>
          <p:cNvPr id="12" name="Oval 11"/>
          <p:cNvSpPr/>
          <p:nvPr/>
        </p:nvSpPr>
        <p:spPr bwMode="auto">
          <a:xfrm>
            <a:off x="1447801" y="2800350"/>
            <a:ext cx="1826860"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5226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9197935"/>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r2</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326024"/>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FACTOR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3147246"/>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65974"/>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10966"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9626348"/>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740020"/>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smtClean="0">
                <a:ea typeface="ＭＳ Ｐゴシック" pitchFamily="-111" charset="-128"/>
                <a:cs typeface="ＭＳ Ｐゴシック" pitchFamily="-111" charset="-128"/>
              </a:rPr>
              <a:t>x</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smtClean="0">
                <a:solidFill>
                  <a:srgbClr val="FF0000"/>
                </a:solidFill>
                <a:ea typeface="ＭＳ Ｐゴシック" pitchFamily="-111" charset="-128"/>
                <a:cs typeface="ＭＳ Ｐゴシック" pitchFamily="-111" charset="-128"/>
              </a:rPr>
              <a:t>This </a:t>
            </a:r>
            <a:r>
              <a:rPr lang="en-US" sz="2400" b="1" i="1" dirty="0">
                <a:solidFill>
                  <a:srgbClr val="FF0000"/>
                </a:solidFill>
                <a:ea typeface="ＭＳ Ｐゴシック" pitchFamily="-111" charset="-128"/>
                <a:cs typeface="ＭＳ Ｐゴシック" pitchFamily="-111" charset="-128"/>
              </a:rPr>
              <a:t>assumes we converge to a fixed point only if we </a:t>
            </a:r>
            <a:r>
              <a:rPr lang="en-US" sz="2400" b="1" i="1" dirty="0" smtClean="0">
                <a:solidFill>
                  <a:srgbClr val="FF0000"/>
                </a:solidFill>
                <a:ea typeface="ＭＳ Ｐゴシック" pitchFamily="-111" charset="-128"/>
                <a:cs typeface="ＭＳ Ｐゴシック" pitchFamily="-111" charset="-128"/>
              </a:rPr>
              <a:t>stop</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2313319"/>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This assumes that the answer will be returned as the exponent of the only even prime,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We can fix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250194"/>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FRS Subtraction</a:t>
            </a:r>
            <a:endParaRPr lang="en-US" dirty="0">
              <a:solidFill>
                <a:srgbClr val="009900"/>
              </a:solidFill>
              <a:ea typeface="ＭＳ Ｐゴシック" pitchFamily="-111" charset="-128"/>
              <a:cs typeface="ＭＳ Ｐゴシック" pitchFamily="-111" charset="-128"/>
            </a:endParaRP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0</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a</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 </a:t>
            </a:r>
            <a:r>
              <a:rPr lang="en-US" sz="2000" b="1" dirty="0" err="1" smtClean="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 </a:t>
            </a: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a-b</a:t>
            </a:r>
            <a:r>
              <a:rPr lang="en-US" sz="2000" b="1" dirty="0" smtClean="0">
                <a:ea typeface="ＭＳ Ｐゴシック" pitchFamily="-111" charset="-128"/>
                <a:cs typeface="ＭＳ Ｐゴシック" pitchFamily="-111" charset="-128"/>
                <a:sym typeface="Symbol" pitchFamily="-111" charset="2"/>
              </a:rPr>
              <a:t> </a:t>
            </a:r>
            <a:br>
              <a:rPr lang="en-US" sz="2000" b="1" dirty="0" smtClean="0">
                <a:ea typeface="ＭＳ Ｐゴシック" pitchFamily="-111" charset="-128"/>
                <a:cs typeface="ＭＳ Ｐゴシック" pitchFamily="-111" charset="-128"/>
                <a:sym typeface="Symbol" pitchFamily="-111" charset="2"/>
              </a:rPr>
            </a:br>
            <a:r>
              <a:rPr lang="en-US" sz="2000" b="1" dirty="0" smtClean="0">
                <a:ea typeface="ＭＳ Ｐゴシック" pitchFamily="-111" charset="-128"/>
                <a:cs typeface="ＭＳ Ｐゴシック" pitchFamily="-111" charset="-128"/>
                <a:sym typeface="Symbol" pitchFamily="-111" charset="2"/>
              </a:rPr>
              <a:t>3*5x </a:t>
            </a:r>
            <a:r>
              <a:rPr lang="en-US" sz="2000" b="1" dirty="0" err="1" smtClean="0">
                <a:sym typeface="Symbol" pitchFamily="-111" charset="2"/>
              </a:rPr>
              <a:t></a:t>
            </a:r>
            <a:r>
              <a:rPr lang="en-US" sz="2000" b="1" dirty="0" smtClean="0"/>
              <a:t> </a:t>
            </a:r>
            <a:r>
              <a:rPr lang="en-US" sz="2000" b="1" dirty="0" err="1" smtClean="0"/>
              <a:t>x</a:t>
            </a:r>
            <a:r>
              <a:rPr lang="en-US" sz="2000" b="1" dirty="0" smtClean="0"/>
              <a:t> or 1/15</a:t>
            </a:r>
            <a:br>
              <a:rPr lang="en-US" sz="2000" b="1" dirty="0" smtClean="0"/>
            </a:br>
            <a:r>
              <a:rPr lang="en-US" sz="2000" b="1" dirty="0" smtClean="0"/>
              <a:t>5x </a:t>
            </a:r>
            <a:r>
              <a:rPr lang="en-US" sz="2000" b="1" dirty="0" err="1" smtClean="0">
                <a:sym typeface="Symbol" pitchFamily="-111" charset="2"/>
              </a:rPr>
              <a:t></a:t>
            </a:r>
            <a:r>
              <a:rPr lang="en-US" sz="2000" b="1" dirty="0" smtClean="0"/>
              <a:t> </a:t>
            </a:r>
            <a:r>
              <a:rPr lang="en-US" sz="2000" b="1" dirty="0" err="1" smtClean="0"/>
              <a:t>x</a:t>
            </a:r>
            <a:r>
              <a:rPr lang="en-US" sz="2000" b="1" dirty="0" smtClean="0"/>
              <a:t> or 1/5</a:t>
            </a:r>
            <a:br>
              <a:rPr lang="en-US" sz="2000" b="1" dirty="0" smtClean="0"/>
            </a:br>
            <a:r>
              <a:rPr lang="en-US" sz="2000" b="1" dirty="0" smtClean="0"/>
              <a:t>3x </a:t>
            </a:r>
            <a:r>
              <a:rPr lang="en-US" sz="2000" b="1" dirty="0" err="1" smtClean="0">
                <a:sym typeface="Symbol" pitchFamily="-111" charset="2"/>
              </a:rPr>
              <a:t></a:t>
            </a:r>
            <a:r>
              <a:rPr lang="en-US" sz="2000" b="1" dirty="0" smtClean="0"/>
              <a:t> 2x or 2/3</a:t>
            </a:r>
          </a:p>
          <a:p>
            <a:pPr>
              <a:lnSpc>
                <a:spcPct val="90000"/>
              </a:lnSpc>
            </a:pPr>
            <a:r>
              <a:rPr lang="en-US" sz="2000" b="1" dirty="0" smtClean="0">
                <a:ea typeface="ＭＳ Ｐゴシック" pitchFamily="-111" charset="-128"/>
                <a:cs typeface="ＭＳ Ｐゴシック" pitchFamily="-111" charset="-128"/>
              </a:rPr>
              <a:t>Encode F = 2</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15 </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7</a:t>
            </a:r>
            <a:r>
              <a:rPr lang="en-US" sz="2000" b="1" baseline="30000" dirty="0" smtClean="0">
                <a:ea typeface="ＭＳ Ｐゴシック" pitchFamily="-111" charset="-128"/>
                <a:cs typeface="ＭＳ Ｐゴシック" pitchFamily="-111" charset="-128"/>
              </a:rPr>
              <a:t>5 </a:t>
            </a:r>
            <a:r>
              <a:rPr lang="en-US" sz="2000" b="1" dirty="0" smtClean="0">
                <a:ea typeface="ＭＳ Ｐゴシック" pitchFamily="-111" charset="-128"/>
                <a:cs typeface="ＭＳ Ｐゴシック" pitchFamily="-111" charset="-128"/>
              </a:rPr>
              <a:t>11</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13</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17</a:t>
            </a:r>
            <a:r>
              <a:rPr lang="en-US" sz="2000" b="1" baseline="30000" dirty="0" smtClean="0">
                <a:ea typeface="ＭＳ Ｐゴシック" pitchFamily="-111" charset="-128"/>
                <a:cs typeface="ＭＳ Ｐゴシック" pitchFamily="-111" charset="-128"/>
              </a:rPr>
              <a:t>2 </a:t>
            </a:r>
            <a:r>
              <a:rPr lang="en-US" sz="2000" b="1" dirty="0" smtClean="0">
                <a:ea typeface="ＭＳ Ｐゴシック" pitchFamily="-111" charset="-128"/>
                <a:cs typeface="ＭＳ Ｐゴシック" pitchFamily="-111" charset="-128"/>
              </a:rPr>
              <a:t>19</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23</a:t>
            </a:r>
            <a:r>
              <a:rPr lang="en-US" sz="2000" b="1" baseline="30000" dirty="0" smtClean="0">
                <a:ea typeface="ＭＳ Ｐゴシック" pitchFamily="-111" charset="-128"/>
                <a:cs typeface="ＭＳ Ｐゴシック" pitchFamily="-111" charset="-128"/>
              </a:rPr>
              <a:t>1</a:t>
            </a:r>
            <a:endParaRPr lang="en-US" sz="2000" b="1"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Consider a=4, </a:t>
            </a:r>
            <a:r>
              <a:rPr lang="en-US" sz="2000" b="1" dirty="0" err="1"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RULE</a:t>
            </a:r>
            <a:r>
              <a:rPr lang="en-US" sz="2000" b="1" dirty="0">
                <a:ea typeface="ＭＳ Ｐゴシック" pitchFamily="-111" charset="-128"/>
                <a:cs typeface="ＭＳ Ｐゴシック" pitchFamily="-111" charset="-128"/>
              </a:rPr>
              <a:t>(F,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a:t>
            </a:r>
            <a:r>
              <a:rPr lang="en-US" sz="2000" b="1" dirty="0" smtClean="0">
                <a:ea typeface="ＭＳ Ｐゴシック" pitchFamily="-111" charset="-128"/>
                <a:cs typeface="ＭＳ Ｐゴシック" pitchFamily="-111" charset="-128"/>
              </a:rPr>
              <a:t> 4)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RULE (F,3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as 15 divides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NEXT</a:t>
            </a:r>
            <a:r>
              <a:rPr lang="en-US" sz="2000" b="1" dirty="0">
                <a:ea typeface="ＭＳ Ｐゴシック" pitchFamily="-111" charset="-128"/>
                <a:cs typeface="ＭＳ Ｐゴシック" pitchFamily="-111" charset="-128"/>
              </a:rPr>
              <a: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 1) = 2</a:t>
            </a:r>
            <a:r>
              <a:rPr lang="en-US" sz="2000" b="1" baseline="30000"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9475855"/>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Rest of simulation</a:t>
            </a:r>
            <a:endParaRPr lang="en-US" dirty="0">
              <a:solidFill>
                <a:srgbClr val="009900"/>
              </a:solidFill>
              <a:ea typeface="ＭＳ Ｐゴシック" pitchFamily="-111" charset="-128"/>
              <a:cs typeface="ＭＳ Ｐゴシック" pitchFamily="-111" charset="-128"/>
            </a:endParaRPr>
          </a:p>
        </p:txBody>
      </p:sp>
      <p:sp>
        <p:nvSpPr>
          <p:cNvPr id="330757" name="Rectangle 3"/>
          <p:cNvSpPr>
            <a:spLocks noGrp="1" noChangeArrowheads="1"/>
          </p:cNvSpPr>
          <p:nvPr>
            <p:ph type="body" idx="1"/>
          </p:nvPr>
        </p:nvSpPr>
        <p:spPr/>
        <p:txBody>
          <a:bodyPr/>
          <a:lstStyle/>
          <a:p>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0) =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y+1) = NEXT(F, 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y</a:t>
            </a:r>
            <a:r>
              <a:rPr lang="en-US" sz="2400" b="1" dirty="0" smtClean="0">
                <a:ea typeface="ＭＳ Ｐゴシック" pitchFamily="-111" charset="-128"/>
                <a:cs typeface="ＭＳ Ｐゴシック" pitchFamily="-111" charset="-128"/>
              </a:rPr>
              <a:t>))</a:t>
            </a:r>
          </a:p>
          <a:p>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,1) = 3</a:t>
            </a:r>
            <a:r>
              <a:rPr lang="en-US" sz="2400" b="1" baseline="30000" dirty="0" smtClean="0">
                <a:ea typeface="ＭＳ Ｐゴシック" pitchFamily="-111" charset="-128"/>
                <a:cs typeface="ＭＳ Ｐゴシック" pitchFamily="-111" charset="-128"/>
              </a:rPr>
              <a:t>3</a:t>
            </a:r>
            <a:r>
              <a:rPr lang="en-US" sz="2400" b="1" dirty="0" smtClean="0">
                <a:ea typeface="ＭＳ Ｐゴシック" pitchFamily="-111" charset="-128"/>
                <a:cs typeface="ＭＳ Ｐゴシック" pitchFamily="-111" charset="-128"/>
              </a:rPr>
              <a:t>5</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,2) = 3</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,3) = 2</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3</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,4) = 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,5) = 2</a:t>
            </a:r>
            <a:r>
              <a:rPr lang="en-US" sz="2400" b="1" baseline="30000" dirty="0" smtClean="0">
                <a:ea typeface="ＭＳ Ｐゴシック" pitchFamily="-111" charset="-128"/>
                <a:cs typeface="ＭＳ Ｐゴシック" pitchFamily="-111" charset="-128"/>
              </a:rPr>
              <a:t>2</a:t>
            </a:r>
            <a:endParaRPr lang="en-US" dirty="0" smtClean="0">
              <a:ea typeface="ＭＳ Ｐゴシック" pitchFamily="-111" charset="-128"/>
              <a:cs typeface="ＭＳ Ｐゴシック" pitchFamily="-111" charset="-128"/>
            </a:endParaRPr>
          </a:p>
          <a:p>
            <a:r>
              <a:rPr lang="en-US" sz="2400" b="1" dirty="0" smtClean="0">
                <a:ea typeface="ＭＳ Ｐゴシック" pitchFamily="-111" charset="-128"/>
                <a:cs typeface="ＭＳ Ｐゴシック" pitchFamily="-111" charset="-128"/>
              </a:rPr>
              <a:t>HALT</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a:t>
            </a:r>
            <a:r>
              <a:rPr lang="en-US" sz="2400" b="1" dirty="0" err="1" smtClean="0">
                <a:ea typeface="ＭＳ Ｐゴシック" pitchFamily="-111" charset="-128"/>
                <a:cs typeface="ＭＳ Ｐゴシック" pitchFamily="-111" charset="-128"/>
                <a:sym typeface="Symbol" pitchFamily="-111" charset="2"/>
              </a:rPr>
              <a:t></a:t>
            </a:r>
            <a:r>
              <a:rPr lang="en-US" sz="2400" b="1" dirty="0" err="1" smtClean="0">
                <a:ea typeface="ＭＳ Ｐゴシック" pitchFamily="-111" charset="-128"/>
                <a:cs typeface="ＭＳ Ｐゴシック" pitchFamily="-111" charset="-128"/>
              </a:rPr>
              <a:t>y[</a:t>
            </a:r>
            <a:r>
              <a:rPr lang="en-US" sz="2400" b="1" dirty="0" err="1">
                <a:ea typeface="ＭＳ Ｐゴシック" pitchFamily="-111" charset="-128"/>
                <a:cs typeface="ＭＳ Ｐゴシック" pitchFamily="-111" charset="-128"/>
              </a:rPr>
              <a:t>CONFIG(F</a:t>
            </a:r>
            <a:r>
              <a:rPr lang="en-US" sz="2400" b="1" dirty="0" err="1" smtClean="0">
                <a:ea typeface="ＭＳ Ｐゴシック" pitchFamily="-111" charset="-128"/>
                <a:cs typeface="ＭＳ Ｐゴシック" pitchFamily="-111" charset="-128"/>
              </a:rPr>
              <a:t>,x,y</a:t>
            </a:r>
            <a:r>
              <a:rPr lang="en-US" sz="2400" b="1" dirty="0" smtClean="0">
                <a:ea typeface="ＭＳ Ｐゴシック" pitchFamily="-111" charset="-128"/>
                <a:cs typeface="ＭＳ Ｐゴシック" pitchFamily="-111" charset="-128"/>
              </a:rPr>
              <a:t>)==CONFIG</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 4</a:t>
            </a:r>
          </a:p>
          <a:p>
            <a:r>
              <a:rPr lang="en-US" sz="2400" b="1" dirty="0" err="1" smtClean="0">
                <a:ea typeface="ＭＳ Ｐゴシック" pitchFamily="-111" charset="-128"/>
                <a:cs typeface="ＭＳ Ｐゴシック" pitchFamily="-111" charset="-128"/>
              </a:rPr>
              <a:t>Univ(F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exp ( CONFIG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HALT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 0)</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 exp(2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2</a:t>
            </a:r>
          </a:p>
          <a:p>
            <a:endParaRPr lang="en-US" sz="2400" b="1" dirty="0" smtClean="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4539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a:latin typeface="Arial" charset="0"/>
                <a:ea typeface="MS PGothic" charset="0"/>
              </a:rPr>
              <a:t>Computability seeks to categorize problem as algorithmically solvable or not.</a:t>
            </a:r>
          </a:p>
          <a:p>
            <a:pPr eaLnBrk="1" hangingPunct="1">
              <a:lnSpc>
                <a:spcPct val="90000"/>
              </a:lnSpc>
            </a:pPr>
            <a:r>
              <a:rPr lang="en-US">
                <a:latin typeface="Arial" charset="0"/>
                <a:ea typeface="MS PGothic" charset="0"/>
              </a:rPr>
              <a:t>Algorithm Design &amp; Analysis tries to find the most efficient algorithms to solve problems.</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D98E48-A63E-2744-98EF-1CD6A952D4EB}" type="datetime1">
              <a:rPr lang="en-US" smtClean="0"/>
              <a:t>4/17/17</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51</a:t>
            </a:fld>
            <a:endParaRPr lang="en-US"/>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1053347"/>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RECURSIVE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3282029"/>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172584"/>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12020" name="Picture" r:id="rId4" imgW="641071" imgH="244298" progId="Equation.3">
                  <p:embed/>
                </p:oleObj>
              </mc:Choice>
              <mc:Fallback>
                <p:oleObj name="Picture" r:id="rId4" imgW="641071" imgH="2442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12021" name="Picture" r:id="rId6" imgW="2761398" imgH="869815" progId="Equation.3">
                  <p:embed/>
                </p:oleObj>
              </mc:Choice>
              <mc:Fallback>
                <p:oleObj name="Picture" r:id="rId6" imgW="2761398" imgH="8698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12022" name="Picture" r:id="rId8" imgW="1785197" imgH="641011" progId="Equation.3">
                  <p:embed/>
                </p:oleObj>
              </mc:Choice>
              <mc:Fallback>
                <p:oleObj name="Picture" r:id="rId8" imgW="1785197" imgH="64101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112524"/>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213014"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5903672"/>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4166262"/>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00"/>
                </a:solidFill>
              </a:rPr>
              <a:t>Closure Under Induction</a:t>
            </a:r>
            <a:endParaRPr lang="en-US" dirty="0">
              <a:solidFill>
                <a:srgbClr val="009900"/>
              </a:solidFill>
            </a:endParaRPr>
          </a:p>
        </p:txBody>
      </p:sp>
      <p:sp>
        <p:nvSpPr>
          <p:cNvPr id="3" name="Content Placeholder 2"/>
          <p:cNvSpPr>
            <a:spLocks noGrp="1"/>
          </p:cNvSpPr>
          <p:nvPr>
            <p:ph idx="1"/>
          </p:nvPr>
        </p:nvSpPr>
        <p:spPr/>
        <p:txBody>
          <a:bodyPr/>
          <a:lstStyle/>
          <a:p>
            <a:pPr marL="0" indent="0">
              <a:buNone/>
            </a:pPr>
            <a:r>
              <a:rPr lang="en-US" sz="2000" dirty="0"/>
              <a:t>To prove the that Turing Machines are closed under </a:t>
            </a:r>
            <a:r>
              <a:rPr lang="en-US" sz="2000" dirty="0" smtClean="0"/>
              <a:t>induction (primitive recursion), </a:t>
            </a:r>
            <a:r>
              <a:rPr lang="en-US" sz="2000" dirty="0"/>
              <a:t>we must simulate some arbitrary primitive recursive function </a:t>
            </a:r>
            <a:r>
              <a:rPr lang="en-US" sz="2000" dirty="0" smtClean="0"/>
              <a:t>F(y,x</a:t>
            </a:r>
            <a:r>
              <a:rPr lang="en-US" sz="2000" baseline="-25000" dirty="0" smtClean="0"/>
              <a:t>1</a:t>
            </a:r>
            <a:r>
              <a:rPr lang="en-US" sz="2000" dirty="0" smtClean="0"/>
              <a:t>,x</a:t>
            </a:r>
            <a:r>
              <a:rPr lang="en-US" sz="2000" baseline="-25000" dirty="0" smtClean="0"/>
              <a:t>2</a:t>
            </a:r>
            <a:r>
              <a:rPr lang="en-US" sz="2000" dirty="0"/>
              <a:t>, …, </a:t>
            </a:r>
            <a:r>
              <a:rPr lang="en-US" sz="2000" dirty="0" err="1" smtClean="0"/>
              <a:t>x</a:t>
            </a:r>
            <a:r>
              <a:rPr lang="en-US" sz="2000" baseline="-25000" dirty="0" err="1" smtClean="0"/>
              <a:t>n</a:t>
            </a:r>
            <a:r>
              <a:rPr lang="en-US" sz="2000" dirty="0" smtClean="0"/>
              <a:t>) </a:t>
            </a:r>
            <a:r>
              <a:rPr lang="en-US" sz="2000" dirty="0"/>
              <a:t>on a Turing </a:t>
            </a:r>
            <a:r>
              <a:rPr lang="en-US" sz="2000" dirty="0" smtClean="0"/>
              <a:t>Machine, where</a:t>
            </a:r>
            <a:br>
              <a:rPr lang="en-US" sz="2000" dirty="0" smtClean="0"/>
            </a:br>
            <a:r>
              <a:rPr lang="en-US" sz="2000" dirty="0" smtClean="0"/>
              <a:t>F(0</a:t>
            </a:r>
            <a:r>
              <a:rPr lang="en-US" sz="2000" dirty="0"/>
              <a:t>,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a:t>
            </a:r>
            <a:r>
              <a:rPr lang="en-US" sz="2000" dirty="0" smtClean="0"/>
              <a:t>x</a:t>
            </a:r>
            <a:r>
              <a:rPr lang="en-US" sz="2000" baseline="-25000" dirty="0" smtClean="0"/>
              <a:t>1</a:t>
            </a:r>
            <a:r>
              <a:rPr lang="en-US" sz="2000" dirty="0" smtClean="0"/>
              <a:t>,x</a:t>
            </a:r>
            <a:r>
              <a:rPr lang="en-US" sz="2000" baseline="-25000" dirty="0" smtClean="0"/>
              <a:t>2</a:t>
            </a:r>
            <a:r>
              <a:rPr lang="en-US" sz="2000" dirty="0"/>
              <a:t>, …, </a:t>
            </a:r>
            <a:r>
              <a:rPr lang="en-US" sz="2000" dirty="0" err="1"/>
              <a:t>x</a:t>
            </a:r>
            <a:r>
              <a:rPr lang="en-US" sz="2000" baseline="-25000" dirty="0" err="1"/>
              <a:t>n</a:t>
            </a:r>
            <a:r>
              <a:rPr lang="en-US" sz="2000" dirty="0" smtClean="0"/>
              <a:t>, </a:t>
            </a:r>
            <a:r>
              <a:rPr lang="en-US" sz="2000" dirty="0"/>
              <a:t>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smtClean="0"/>
              <a:t>Where</a:t>
            </a:r>
            <a:r>
              <a:rPr lang="en-US" sz="2000" dirty="0"/>
              <a:t>, G and H are Standard Turing Computable.  We define the function F for the Turing Machine as </a:t>
            </a:r>
            <a:r>
              <a:rPr lang="en-US" sz="2000" dirty="0" smtClean="0"/>
              <a:t>follows:</a:t>
            </a:r>
          </a:p>
          <a:p>
            <a:pPr marL="0" indent="0">
              <a:buNone/>
            </a:pPr>
            <a:endParaRPr lang="en-US" sz="2000" dirty="0" smtClean="0"/>
          </a:p>
          <a:p>
            <a:pPr marL="0" indent="0">
              <a:buNone/>
            </a:pPr>
            <a:r>
              <a:rPr lang="en-US" sz="2000" dirty="0"/>
              <a:t> </a:t>
            </a:r>
          </a:p>
          <a:p>
            <a:pPr marL="0" indent="0">
              <a:buNone/>
            </a:pPr>
            <a:endParaRPr lang="en-US" sz="2000" dirty="0" smtClean="0"/>
          </a:p>
          <a:p>
            <a:pPr marL="0" indent="0">
              <a:buNone/>
            </a:pPr>
            <a:r>
              <a:rPr lang="en-US" sz="2000" dirty="0" smtClean="0"/>
              <a:t>Since </a:t>
            </a:r>
            <a:r>
              <a:rPr lang="en-US" sz="2000" dirty="0"/>
              <a:t>our Turing Machine simulator can produce the same value for any arbitrary PRF, F, we show that Turing Machines are closed under </a:t>
            </a:r>
            <a:r>
              <a:rPr lang="en-US" sz="2000" dirty="0" smtClean="0"/>
              <a:t>induction (primitive recursion).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4/17/17</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516</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790"/>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420"/>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060"/>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060"/>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442522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14038" name="Picture" r:id="rId4" imgW="1655469" imgH="717039" progId="Equation.3">
                  <p:embed/>
                </p:oleObj>
              </mc:Choice>
              <mc:Fallback>
                <p:oleObj name="Picture" r:id="rId4" imgW="1655469" imgH="7170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3538524"/>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a:t>
            </a:r>
            <a:r>
              <a:rPr lang="en-US" sz="2800" dirty="0" smtClean="0">
                <a:ea typeface="ＭＳ Ｐゴシック" pitchFamily="-111" charset="-128"/>
                <a:cs typeface="ＭＳ Ｐゴシック" pitchFamily="-111" charset="-128"/>
              </a:rPr>
              <a:t>Recursive </a:t>
            </a:r>
            <a:r>
              <a:rPr lang="en-US" sz="2800" dirty="0">
                <a:ea typeface="ＭＳ Ｐゴシック" pitchFamily="-111" charset="-128"/>
                <a:cs typeface="ＭＳ Ｐゴシック" pitchFamily="-111" charset="-128"/>
              </a:rPr>
              <a:t>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4/17/17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637786"/>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Hamiltonian Circuit (HC) Decision Problem is NP-Hard</a:t>
            </a:r>
          </a:p>
        </p:txBody>
      </p:sp>
      <p:sp>
        <p:nvSpPr>
          <p:cNvPr id="4" name="Date Placeholder 3"/>
          <p:cNvSpPr>
            <a:spLocks noGrp="1"/>
          </p:cNvSpPr>
          <p:nvPr>
            <p:ph type="dt" sz="half" idx="10"/>
          </p:nvPr>
        </p:nvSpPr>
        <p:spPr/>
        <p:txBody>
          <a:bodyPr/>
          <a:lstStyle/>
          <a:p>
            <a:pPr>
              <a:defRPr/>
            </a:pPr>
            <a:fld id="{2FD58CEA-6891-2C49-B275-9B30771BC875}"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519</a:t>
            </a:fld>
            <a:endParaRPr lang="en-US">
              <a:solidFill>
                <a:srgbClr val="000000"/>
              </a:solidFill>
            </a:endParaRPr>
          </a:p>
        </p:txBody>
      </p:sp>
    </p:spTree>
    <p:extLst>
      <p:ext uri="{BB962C8B-B14F-4D97-AF65-F5344CB8AC3E}">
        <p14:creationId xmlns:p14="http://schemas.microsoft.com/office/powerpoint/2010/main" val="1946347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P and NP</a:t>
            </a:r>
          </a:p>
        </p:txBody>
      </p:sp>
      <p:sp>
        <p:nvSpPr>
          <p:cNvPr id="64515"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P is the set (class) of problems solvable in polynomial time using a computer with a fixed number of processors.</a:t>
            </a:r>
          </a:p>
          <a:p>
            <a:pPr eaLnBrk="1" hangingPunct="1">
              <a:lnSpc>
                <a:spcPct val="90000"/>
              </a:lnSpc>
            </a:pPr>
            <a:r>
              <a:rPr lang="en-US">
                <a:latin typeface="Arial" charset="0"/>
                <a:ea typeface="MS PGothic" charset="0"/>
              </a:rPr>
              <a:t>NP is the set of problems solvable in polynomial time using a finite but unbounded number of processors.</a:t>
            </a:r>
          </a:p>
          <a:p>
            <a:pPr eaLnBrk="1" hangingPunct="1">
              <a:lnSpc>
                <a:spcPct val="90000"/>
              </a:lnSpc>
            </a:pPr>
            <a:r>
              <a:rPr lang="en-US">
                <a:latin typeface="Arial" charset="0"/>
                <a:ea typeface="MS PGothic" charset="0"/>
              </a:rPr>
              <a:t>Note: P vs NP also means deterministic versus non-deterministic polynomial time.</a:t>
            </a:r>
          </a:p>
          <a:p>
            <a:pPr eaLnBrk="1" hangingPunct="1">
              <a:lnSpc>
                <a:spcPct val="90000"/>
              </a:lnSpc>
            </a:pPr>
            <a:r>
              <a:rPr lang="en-US">
                <a:latin typeface="Arial" charset="0"/>
                <a:ea typeface="MS PGothic" charset="0"/>
              </a:rPr>
              <a:t>Big question: Is P = NP?</a:t>
            </a:r>
          </a:p>
        </p:txBody>
      </p:sp>
      <p:sp>
        <p:nvSpPr>
          <p:cNvPr id="645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32FD86-D506-CE4C-8647-3AA3473AD8E7}" type="datetime1">
              <a:rPr lang="en-US" smtClean="0"/>
              <a:t>4/17/17</a:t>
            </a:fld>
            <a:endParaRPr lang="en-US"/>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B8BAC8-EF04-7D48-8352-0427220AF81E}" type="slidenum">
              <a:rPr lang="en-US"/>
              <a:pPr/>
              <a:t>52</a:t>
            </a:fld>
            <a:endParaRPr lang="en-US"/>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Variable Gadget</a:t>
            </a:r>
          </a:p>
        </p:txBody>
      </p:sp>
      <p:sp>
        <p:nvSpPr>
          <p:cNvPr id="4" name="Date Placeholder 3"/>
          <p:cNvSpPr>
            <a:spLocks noGrp="1"/>
          </p:cNvSpPr>
          <p:nvPr>
            <p:ph type="dt" sz="half" idx="10"/>
          </p:nvPr>
        </p:nvSpPr>
        <p:spPr/>
        <p:txBody>
          <a:bodyPr/>
          <a:lstStyle/>
          <a:p>
            <a:pPr>
              <a:defRPr/>
            </a:pPr>
            <a:fld id="{3B4D1696-9813-F340-99BA-3B6F899102A3}"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520</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1794344972"/>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Gadgets Combined</a:t>
            </a:r>
          </a:p>
        </p:txBody>
      </p:sp>
      <p:sp>
        <p:nvSpPr>
          <p:cNvPr id="4" name="Date Placeholder 3"/>
          <p:cNvSpPr>
            <a:spLocks noGrp="1"/>
          </p:cNvSpPr>
          <p:nvPr>
            <p:ph type="dt" sz="half" idx="10"/>
          </p:nvPr>
        </p:nvSpPr>
        <p:spPr/>
        <p:txBody>
          <a:bodyPr/>
          <a:lstStyle/>
          <a:p>
            <a:pPr>
              <a:defRPr/>
            </a:pPr>
            <a:fld id="{88ED605D-3BE3-7D47-AA65-BC0BB6D93B67}" type="datetime1">
              <a:rPr lang="en-US" smtClean="0">
                <a:solidFill>
                  <a:srgbClr val="000000"/>
                </a:solidFill>
              </a:rPr>
              <a:t>4/17/17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521</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44308958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Hamiltonian Path</a:t>
            </a:r>
          </a:p>
        </p:txBody>
      </p:sp>
      <p:sp>
        <p:nvSpPr>
          <p:cNvPr id="3" name="Content Placeholder 2"/>
          <p:cNvSpPr>
            <a:spLocks noGrp="1"/>
          </p:cNvSpPr>
          <p:nvPr>
            <p:ph idx="1"/>
          </p:nvPr>
        </p:nvSpPr>
        <p:spPr/>
        <p:txBody>
          <a:bodyPr/>
          <a:lstStyle/>
          <a:p>
            <a:r>
              <a:rPr lang="en-US"/>
              <a:t>Note we can split an arbitrary node, v, into two (</a:t>
            </a:r>
            <a:r>
              <a:rPr lang="en-US" err="1"/>
              <a:t>v’,v</a:t>
            </a:r>
            <a:r>
              <a:rPr lang="en-US"/>
              <a:t>’’ – one, v’, has in-edges of v, other, v’’, has out-edges. Path (not cycle) must start at v’’ and end at v’ and goal is still K.</a:t>
            </a:r>
          </a:p>
        </p:txBody>
      </p:sp>
      <p:sp>
        <p:nvSpPr>
          <p:cNvPr id="4" name="Date Placeholder 3"/>
          <p:cNvSpPr>
            <a:spLocks noGrp="1"/>
          </p:cNvSpPr>
          <p:nvPr>
            <p:ph type="dt" sz="half" idx="10"/>
          </p:nvPr>
        </p:nvSpPr>
        <p:spPr/>
        <p:txBody>
          <a:bodyPr/>
          <a:lstStyle/>
          <a:p>
            <a:pPr>
              <a:defRPr/>
            </a:pPr>
            <a:fld id="{8FE48523-2A19-7545-95D5-0E2CF00F9FE4}"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522</a:t>
            </a:fld>
            <a:endParaRPr lang="en-US"/>
          </a:p>
        </p:txBody>
      </p:sp>
    </p:spTree>
    <p:extLst>
      <p:ext uri="{BB962C8B-B14F-4D97-AF65-F5344CB8AC3E}">
        <p14:creationId xmlns:p14="http://schemas.microsoft.com/office/powerpoint/2010/main" val="168081733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Travelling Salesman</a:t>
            </a:r>
          </a:p>
        </p:txBody>
      </p:sp>
      <p:sp>
        <p:nvSpPr>
          <p:cNvPr id="3" name="Content Placeholder 2"/>
          <p:cNvSpPr>
            <a:spLocks noGrp="1"/>
          </p:cNvSpPr>
          <p:nvPr>
            <p:ph idx="1"/>
          </p:nvPr>
        </p:nvSpPr>
        <p:spPr/>
        <p:txBody>
          <a:bodyPr/>
          <a:lstStyle/>
          <a:p>
            <a:r>
              <a:rPr lang="en-US"/>
              <a:t>Start with HC = (V,E), K=|V|</a:t>
            </a:r>
          </a:p>
          <a:p>
            <a:r>
              <a:rPr lang="en-US"/>
              <a:t>Set edges from HC instance to 1</a:t>
            </a:r>
          </a:p>
          <a:p>
            <a:r>
              <a:rPr lang="en-US"/>
              <a:t>Add edges between pairs that lack such edges and make those weights 2 (often people make these K+1); this means that the reverse of unidirectional links also get weight 2</a:t>
            </a:r>
          </a:p>
          <a:p>
            <a:r>
              <a:rPr lang="en-US"/>
              <a:t>Goal weight is K for cycle</a:t>
            </a:r>
          </a:p>
        </p:txBody>
      </p:sp>
      <p:sp>
        <p:nvSpPr>
          <p:cNvPr id="4" name="Date Placeholder 3"/>
          <p:cNvSpPr>
            <a:spLocks noGrp="1"/>
          </p:cNvSpPr>
          <p:nvPr>
            <p:ph type="dt" sz="half" idx="10"/>
          </p:nvPr>
        </p:nvSpPr>
        <p:spPr/>
        <p:txBody>
          <a:bodyPr/>
          <a:lstStyle/>
          <a:p>
            <a:pPr>
              <a:defRPr/>
            </a:pPr>
            <a:fld id="{78B93DE1-AA19-3249-A153-1C8234665A77}"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523</a:t>
            </a:fld>
            <a:endParaRPr lang="en-US"/>
          </a:p>
        </p:txBody>
      </p:sp>
    </p:spTree>
    <p:extLst>
      <p:ext uri="{BB962C8B-B14F-4D97-AF65-F5344CB8AC3E}">
        <p14:creationId xmlns:p14="http://schemas.microsoft.com/office/powerpoint/2010/main" val="14970062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solidFill>
                  <a:srgbClr val="009900"/>
                </a:solidFill>
              </a:rPr>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a:latin typeface="Times New Roman" charset="0"/>
              </a:rPr>
              <a:t>Undecidable and NP-Complete</a:t>
            </a:r>
            <a:br>
              <a:rPr lang="en-US" b="1">
                <a:latin typeface="Times New Roman" charset="0"/>
              </a:rPr>
            </a:br>
            <a:r>
              <a:rPr lang="en-US" b="1">
                <a:latin typeface="Times New Roman" charset="0"/>
              </a:rPr>
              <a:t>Variants</a:t>
            </a:r>
          </a:p>
        </p:txBody>
      </p:sp>
    </p:spTree>
    <p:extLst>
      <p:ext uri="{BB962C8B-B14F-4D97-AF65-F5344CB8AC3E}">
        <p14:creationId xmlns:p14="http://schemas.microsoft.com/office/powerpoint/2010/main" val="149546190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C5425F07-7EE1-4340-88D8-2B2CD8D5EA74}"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525</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a:t>A single tile has colors on all four sides.</a:t>
            </a:r>
            <a:br>
              <a:rPr lang="en-US"/>
            </a:br>
            <a:r>
              <a:rPr lang="en-US"/>
              <a:t>Tiles are often called dominoes as </a:t>
            </a:r>
            <a:br>
              <a:rPr lang="en-US"/>
            </a:br>
            <a:r>
              <a:rPr lang="en-US"/>
              <a:t>assembling them follows the rules of</a:t>
            </a:r>
            <a:br>
              <a:rPr lang="en-US"/>
            </a:br>
            <a:r>
              <a:rPr lang="en-US"/>
              <a:t>placing dominoes. That is, the color </a:t>
            </a:r>
            <a:br>
              <a:rPr lang="en-US"/>
            </a:br>
            <a:r>
              <a:rPr lang="en-US"/>
              <a:t>(or number) of a side must match that</a:t>
            </a:r>
            <a:br>
              <a:rPr lang="en-US"/>
            </a:br>
            <a:r>
              <a:rPr lang="en-US"/>
              <a:t>of its adjacent tile, e.g., tile, t2, to right </a:t>
            </a:r>
            <a:br>
              <a:rPr lang="en-US"/>
            </a:br>
            <a:r>
              <a:rPr lang="en-US"/>
              <a:t>of a tile, t1, must have same color on</a:t>
            </a:r>
          </a:p>
          <a:p>
            <a:r>
              <a:rPr lang="en-US"/>
              <a:t>Its left as is on the right side of t1.</a:t>
            </a:r>
          </a:p>
          <a:p>
            <a:r>
              <a:rPr lang="en-US"/>
              <a:t>This constraint applies to top and as </a:t>
            </a:r>
            <a:br>
              <a:rPr lang="en-US"/>
            </a:br>
            <a:r>
              <a:rPr lang="en-US"/>
              <a:t>well as sides. Boundary tiles do not</a:t>
            </a:r>
            <a:br>
              <a:rPr lang="en-US"/>
            </a:br>
            <a:r>
              <a:rPr lang="en-US"/>
              <a:t>have constraints on their sides that touch</a:t>
            </a:r>
            <a:br>
              <a:rPr lang="en-US"/>
            </a:br>
            <a:r>
              <a:rPr lang="en-US"/>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7954881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54E14ACA-C12D-6D4D-8724-DA7BD0919263}"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526</a:t>
            </a:fld>
            <a:endParaRPr lang="en-US"/>
          </a:p>
        </p:txBody>
      </p:sp>
    </p:spTree>
    <p:extLst>
      <p:ext uri="{BB962C8B-B14F-4D97-AF65-F5344CB8AC3E}">
        <p14:creationId xmlns:p14="http://schemas.microsoft.com/office/powerpoint/2010/main" val="1242054850"/>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Valid 3 by 3 Tiling of Tile Types from Previous Slide</a:t>
            </a:r>
          </a:p>
        </p:txBody>
      </p:sp>
      <p:sp>
        <p:nvSpPr>
          <p:cNvPr id="4" name="Date Placeholder 3"/>
          <p:cNvSpPr>
            <a:spLocks noGrp="1"/>
          </p:cNvSpPr>
          <p:nvPr>
            <p:ph type="dt" sz="half" idx="10"/>
          </p:nvPr>
        </p:nvSpPr>
        <p:spPr/>
        <p:txBody>
          <a:bodyPr/>
          <a:lstStyle/>
          <a:p>
            <a:pPr>
              <a:defRPr/>
            </a:pPr>
            <a:fld id="{BB798F98-37C1-B340-8C10-4C5A87A73813}"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527</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1674815110"/>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Some Variations</a:t>
            </a:r>
          </a:p>
        </p:txBody>
      </p:sp>
      <p:sp>
        <p:nvSpPr>
          <p:cNvPr id="3" name="Content Placeholder 2"/>
          <p:cNvSpPr>
            <a:spLocks noGrp="1"/>
          </p:cNvSpPr>
          <p:nvPr>
            <p:ph idx="1"/>
          </p:nvPr>
        </p:nvSpPr>
        <p:spPr/>
        <p:txBody>
          <a:bodyPr/>
          <a:lstStyle/>
          <a:p>
            <a:r>
              <a:rPr lang="en-US" sz="2800" dirty="0"/>
              <a:t>Infinite 2d plane (impossible in general)</a:t>
            </a:r>
          </a:p>
          <a:p>
            <a:pPr lvl="1"/>
            <a:r>
              <a:rPr lang="en-US" sz="2400" dirty="0"/>
              <a:t>Our two tile types can easily tile the 2d plane</a:t>
            </a:r>
          </a:p>
          <a:p>
            <a:r>
              <a:rPr lang="en-US" sz="2800" dirty="0"/>
              <a:t>Finite 2d plane (hard in general)</a:t>
            </a:r>
          </a:p>
          <a:p>
            <a:pPr lvl="1"/>
            <a:r>
              <a:rPr lang="en-US" sz="2400" dirty="0"/>
              <a:t>Our two tile types can easily tile any finite 2d plane</a:t>
            </a:r>
          </a:p>
          <a:p>
            <a:pPr lvl="1"/>
            <a:r>
              <a:rPr lang="en-US" sz="2400" dirty="0"/>
              <a:t>This is called the Bounded Tiling Problem.</a:t>
            </a:r>
          </a:p>
          <a:p>
            <a:endParaRPr lang="en-US" sz="2800" dirty="0"/>
          </a:p>
          <a:p>
            <a:r>
              <a:rPr lang="en-US" sz="2800" dirty="0"/>
              <a:t>One dimensional space (hmm?)</a:t>
            </a:r>
          </a:p>
          <a:p>
            <a:r>
              <a:rPr lang="en-US" sz="2800" dirty="0"/>
              <a:t>Infinite 3d space (not even semi-decidable in general)</a:t>
            </a:r>
          </a:p>
        </p:txBody>
      </p:sp>
      <p:sp>
        <p:nvSpPr>
          <p:cNvPr id="4" name="Date Placeholder 3"/>
          <p:cNvSpPr>
            <a:spLocks noGrp="1"/>
          </p:cNvSpPr>
          <p:nvPr>
            <p:ph type="dt" sz="half" idx="10"/>
          </p:nvPr>
        </p:nvSpPr>
        <p:spPr/>
        <p:txBody>
          <a:bodyPr/>
          <a:lstStyle/>
          <a:p>
            <a:pPr>
              <a:defRPr/>
            </a:pPr>
            <a:fld id="{8051F53F-53E4-0A49-ACDD-2FC585EC1C5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528</a:t>
            </a:fld>
            <a:endParaRPr lang="en-US"/>
          </a:p>
        </p:txBody>
      </p:sp>
    </p:spTree>
    <p:extLst>
      <p:ext uri="{BB962C8B-B14F-4D97-AF65-F5344CB8AC3E}">
        <p14:creationId xmlns:p14="http://schemas.microsoft.com/office/powerpoint/2010/main" val="1549392541"/>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Tiling the Plane</a:t>
            </a:r>
          </a:p>
        </p:txBody>
      </p:sp>
      <p:sp>
        <p:nvSpPr>
          <p:cNvPr id="3" name="Content Placeholder 2"/>
          <p:cNvSpPr>
            <a:spLocks noGrp="1"/>
          </p:cNvSpPr>
          <p:nvPr>
            <p:ph idx="1"/>
          </p:nvPr>
        </p:nvSpPr>
        <p:spPr/>
        <p:txBody>
          <a:bodyPr/>
          <a:lstStyle/>
          <a:p>
            <a:r>
              <a:rPr lang="en-US" sz="2000"/>
              <a:t>We will start with a Post Machine, M = (Q, </a:t>
            </a:r>
            <a:r>
              <a:rPr lang="en-US" sz="2000" err="1"/>
              <a:t>Σ</a:t>
            </a:r>
            <a:r>
              <a:rPr lang="en-US" sz="2000"/>
              <a:t>, </a:t>
            </a:r>
            <a:r>
              <a:rPr lang="en-US" sz="2000" err="1"/>
              <a:t>δ</a:t>
            </a:r>
            <a:r>
              <a:rPr lang="en-US" sz="2000"/>
              <a:t>, q</a:t>
            </a:r>
            <a:r>
              <a:rPr lang="en-US" sz="2000" baseline="-25000"/>
              <a:t>0</a:t>
            </a:r>
            <a:r>
              <a:rPr lang="en-US" sz="2000"/>
              <a:t>), with tape alphabet </a:t>
            </a:r>
            <a:r>
              <a:rPr lang="en-US" sz="2000" err="1"/>
              <a:t>Σ</a:t>
            </a:r>
            <a:r>
              <a:rPr lang="en-US" sz="2000"/>
              <a:t> = {B,1} where B is blank and </a:t>
            </a:r>
            <a:r>
              <a:rPr lang="en-US" sz="2000" err="1"/>
              <a:t>δ</a:t>
            </a:r>
            <a:r>
              <a:rPr lang="en-US" sz="2000"/>
              <a:t> maps pairs from Q×Σ to Q×(</a:t>
            </a:r>
            <a:r>
              <a:rPr lang="en-US" sz="2000" err="1"/>
              <a:t>Σ</a:t>
            </a:r>
            <a:r>
              <a:rPr lang="en-US" sz="2000"/>
              <a:t> </a:t>
            </a:r>
            <a:r>
              <a:rPr lang="en-US" sz="2000">
                <a:sym typeface="Symbol" pitchFamily="-111" charset="2"/>
              </a:rPr>
              <a:t> {R,L}). M starts in state q</a:t>
            </a:r>
            <a:r>
              <a:rPr lang="en-US" sz="2000" baseline="-25000">
                <a:sym typeface="Symbol" pitchFamily="-111" charset="2"/>
              </a:rPr>
              <a:t>0</a:t>
            </a:r>
            <a:endParaRPr lang="en-US" sz="2000" baseline="-25000"/>
          </a:p>
          <a:p>
            <a:pPr lvl="1"/>
            <a:r>
              <a:rPr lang="en-US" sz="1800"/>
              <a:t>(Turing Machine with each action being L, R or Print)</a:t>
            </a:r>
          </a:p>
          <a:p>
            <a:r>
              <a:rPr lang="en-US" sz="2000"/>
              <a:t>We will consider the case of M starting with a blank tape</a:t>
            </a:r>
          </a:p>
          <a:p>
            <a:r>
              <a:rPr lang="en-US" sz="2000"/>
              <a:t>We will constrain our machine to never go to the left of its starting position (semi unbounded tape)</a:t>
            </a:r>
          </a:p>
          <a:p>
            <a:r>
              <a:rPr lang="en-US" sz="2000"/>
              <a:t>We will mimic the computation steps of M</a:t>
            </a:r>
          </a:p>
          <a:p>
            <a:r>
              <a:rPr lang="en-US" sz="2000"/>
              <a:t>Termination occurs if in state q reading b and </a:t>
            </a:r>
            <a:r>
              <a:rPr lang="en-US" sz="2000" err="1"/>
              <a:t>δ</a:t>
            </a:r>
            <a:r>
              <a:rPr lang="en-US" sz="2000"/>
              <a:t>(</a:t>
            </a:r>
            <a:r>
              <a:rPr lang="en-US" sz="2000" err="1"/>
              <a:t>q,b</a:t>
            </a:r>
            <a:r>
              <a:rPr lang="en-US" sz="2000"/>
              <a:t>) is not defined</a:t>
            </a:r>
          </a:p>
          <a:p>
            <a:r>
              <a:rPr lang="en-US" sz="2000"/>
              <a:t>We will use the fact that halting when starting at the left end of a semi unbounded tape in its initial state with a blank tape is </a:t>
            </a:r>
            <a:r>
              <a:rPr lang="en-US" sz="2000" err="1"/>
              <a:t>undecidable</a:t>
            </a:r>
            <a:endParaRPr lang="en-US" sz="2000"/>
          </a:p>
        </p:txBody>
      </p:sp>
      <p:sp>
        <p:nvSpPr>
          <p:cNvPr id="4" name="Date Placeholder 3"/>
          <p:cNvSpPr>
            <a:spLocks noGrp="1"/>
          </p:cNvSpPr>
          <p:nvPr>
            <p:ph type="dt" sz="half" idx="10"/>
          </p:nvPr>
        </p:nvSpPr>
        <p:spPr/>
        <p:txBody>
          <a:bodyPr/>
          <a:lstStyle/>
          <a:p>
            <a:pPr>
              <a:defRPr/>
            </a:pPr>
            <a:fld id="{DD23CC05-7ACB-6242-832A-5591C55DC415}"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529</a:t>
            </a:fld>
            <a:endParaRPr lang="en-US"/>
          </a:p>
        </p:txBody>
      </p:sp>
    </p:spTree>
    <p:extLst>
      <p:ext uri="{BB962C8B-B14F-4D97-AF65-F5344CB8AC3E}">
        <p14:creationId xmlns:p14="http://schemas.microsoft.com/office/powerpoint/2010/main" val="25373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8898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BF82683A-FF80-0643-A151-07D702BE440C}"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530</a:t>
            </a:fld>
            <a:endParaRPr lang="en-US"/>
          </a:p>
        </p:txBody>
      </p:sp>
    </p:spTree>
    <p:extLst>
      <p:ext uri="{BB962C8B-B14F-4D97-AF65-F5344CB8AC3E}">
        <p14:creationId xmlns:p14="http://schemas.microsoft.com/office/powerpoint/2010/main" val="173658416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Colors</a:t>
            </a:r>
          </a:p>
        </p:txBody>
      </p:sp>
      <p:sp>
        <p:nvSpPr>
          <p:cNvPr id="3" name="Content Placeholder 2"/>
          <p:cNvSpPr>
            <a:spLocks noGrp="1"/>
          </p:cNvSpPr>
          <p:nvPr>
            <p:ph idx="1"/>
          </p:nvPr>
        </p:nvSpPr>
        <p:spPr/>
        <p:txBody>
          <a:bodyPr/>
          <a:lstStyle/>
          <a:p>
            <a:r>
              <a:rPr lang="en-US"/>
              <a:t>Given M, define our tile colors as </a:t>
            </a:r>
          </a:p>
          <a:p>
            <a:r>
              <a:rPr lang="en-US"/>
              <a:t>{X, Y, *, B, 1, YB, Y1} </a:t>
            </a:r>
            <a:r>
              <a:rPr lang="en-US">
                <a:sym typeface="Symbol" pitchFamily="-111" charset="2"/>
              </a:rPr>
              <a:t> Q×{B,1}  Q×{YB,Y1}  Q×{R,L}</a:t>
            </a:r>
          </a:p>
          <a:p>
            <a:r>
              <a:rPr lang="en-US">
                <a:sym typeface="Symbol" pitchFamily="-111" charset="2"/>
              </a:rPr>
              <a:t>Simplest tile (represents Blank on X axis)</a:t>
            </a:r>
          </a:p>
          <a:p>
            <a:pPr marL="0" indent="0">
              <a:buNone/>
            </a:pPr>
            <a:endParaRPr lang="en-US"/>
          </a:p>
          <a:p>
            <a:endParaRPr lang="en-US"/>
          </a:p>
        </p:txBody>
      </p:sp>
      <p:sp>
        <p:nvSpPr>
          <p:cNvPr id="4" name="Date Placeholder 3"/>
          <p:cNvSpPr>
            <a:spLocks noGrp="1"/>
          </p:cNvSpPr>
          <p:nvPr>
            <p:ph type="dt" sz="half" idx="10"/>
          </p:nvPr>
        </p:nvSpPr>
        <p:spPr/>
        <p:txBody>
          <a:bodyPr/>
          <a:lstStyle/>
          <a:p>
            <a:pPr>
              <a:defRPr/>
            </a:pPr>
            <a:fld id="{95228536-0ECD-174C-8AED-5674F9079C12}"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531</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a:t>B</a:t>
            </a:r>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a:t>B</a:t>
            </a:r>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a:t>B</a:t>
            </a:r>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a:t>X</a:t>
            </a:r>
          </a:p>
        </p:txBody>
      </p:sp>
    </p:spTree>
    <p:extLst>
      <p:ext uri="{BB962C8B-B14F-4D97-AF65-F5344CB8AC3E}">
        <p14:creationId xmlns:p14="http://schemas.microsoft.com/office/powerpoint/2010/main" val="31973074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Tiles for Copying Tape Cell</a:t>
            </a:r>
          </a:p>
        </p:txBody>
      </p:sp>
      <p:sp>
        <p:nvSpPr>
          <p:cNvPr id="4" name="Date Placeholder 3"/>
          <p:cNvSpPr>
            <a:spLocks noGrp="1"/>
          </p:cNvSpPr>
          <p:nvPr>
            <p:ph type="dt" sz="half" idx="10"/>
          </p:nvPr>
        </p:nvSpPr>
        <p:spPr/>
        <p:txBody>
          <a:bodyPr/>
          <a:lstStyle/>
          <a:p>
            <a:pPr>
              <a:defRPr/>
            </a:pPr>
            <a:fld id="{0D784F09-50A4-6345-AEE4-D51D7A84BB5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532</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a:t>YB</a:t>
            </a:r>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a:t>Copy cells not on</a:t>
            </a:r>
          </a:p>
          <a:p>
            <a:r>
              <a:rPr lang="en-US"/>
              <a:t>left boundary and </a:t>
            </a:r>
            <a:br>
              <a:rPr lang="en-US"/>
            </a:br>
            <a:r>
              <a:rPr lang="en-US"/>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a:t>Y1</a:t>
            </a:r>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a:t>Copy cells on</a:t>
            </a:r>
          </a:p>
          <a:p>
            <a:r>
              <a:rPr lang="en-US"/>
              <a:t>left boundary</a:t>
            </a:r>
          </a:p>
          <a:p>
            <a:r>
              <a:rPr lang="en-US"/>
              <a:t>but not scanned</a:t>
            </a:r>
          </a:p>
        </p:txBody>
      </p:sp>
    </p:spTree>
    <p:extLst>
      <p:ext uri="{BB962C8B-B14F-4D97-AF65-F5344CB8AC3E}">
        <p14:creationId xmlns:p14="http://schemas.microsoft.com/office/powerpoint/2010/main" val="71051280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Right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p,R</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EA69E838-9531-3A42-8E61-E9914A242C6D}"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533</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Ya</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q,Ya</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p,R</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err="1"/>
              <a:t>q,a</a:t>
            </a:r>
            <a:endParaRPr lang="en-US"/>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err="1"/>
              <a:t>p,b</a:t>
            </a:r>
            <a:endParaRPr lang="en-US"/>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p,R</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a:t>b</a:t>
            </a:r>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579669929"/>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Left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p,L</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BDB2B9B3-0945-D843-BC53-585291D70A20}"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534</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p,Yb</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p,L</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Yb</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err="1"/>
              <a:t>p,b</a:t>
            </a:r>
            <a:endParaRPr lang="en-US"/>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p,L</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p,L</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err="1"/>
              <a:t>q,a</a:t>
            </a:r>
            <a:endParaRPr lang="en-US"/>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72168842"/>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Print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p,c</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7ECB83C1-6C30-4646-8116-DE685256AD0F}"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535</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err="1"/>
              <a:t>p,Yc</a:t>
            </a:r>
            <a:endParaRPr lang="en-US"/>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err="1"/>
              <a:t>Yc</a:t>
            </a:r>
            <a:endParaRPr lang="en-US"/>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err="1"/>
              <a:t>p,c</a:t>
            </a:r>
            <a:endParaRPr lang="en-US"/>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err="1"/>
              <a:t>q,a</a:t>
            </a:r>
            <a:endParaRPr lang="en-US"/>
          </a:p>
        </p:txBody>
      </p:sp>
    </p:spTree>
    <p:extLst>
      <p:ext uri="{BB962C8B-B14F-4D97-AF65-F5344CB8AC3E}">
        <p14:creationId xmlns:p14="http://schemas.microsoft.com/office/powerpoint/2010/main" val="981254985"/>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Corner Tile and Bottom Row</a:t>
            </a:r>
          </a:p>
        </p:txBody>
      </p:sp>
      <p:sp>
        <p:nvSpPr>
          <p:cNvPr id="4" name="Date Placeholder 3"/>
          <p:cNvSpPr>
            <a:spLocks noGrp="1"/>
          </p:cNvSpPr>
          <p:nvPr>
            <p:ph type="dt" sz="half" idx="10"/>
          </p:nvPr>
        </p:nvSpPr>
        <p:spPr/>
        <p:txBody>
          <a:bodyPr/>
          <a:lstStyle/>
          <a:p>
            <a:pPr>
              <a:defRPr/>
            </a:pPr>
            <a:fld id="{68225151-AB8E-394D-9F56-7EDFF6F97B4D}"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536</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a:t>Zero-</a:t>
            </a:r>
            <a:r>
              <a:rPr lang="en-US" err="1"/>
              <a:t>ed</a:t>
            </a:r>
            <a:r>
              <a:rPr lang="en-US"/>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42560758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Print</a:t>
            </a:r>
          </a:p>
        </p:txBody>
      </p:sp>
      <p:sp>
        <p:nvSpPr>
          <p:cNvPr id="4" name="Date Placeholder 3"/>
          <p:cNvSpPr>
            <a:spLocks noGrp="1"/>
          </p:cNvSpPr>
          <p:nvPr>
            <p:ph type="dt" sz="half" idx="10"/>
          </p:nvPr>
        </p:nvSpPr>
        <p:spPr/>
        <p:txBody>
          <a:bodyPr/>
          <a:lstStyle/>
          <a:p>
            <a:pPr>
              <a:defRPr/>
            </a:pPr>
            <a:fld id="{8D1B574B-E19C-A44B-B3D2-02483407D704}"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537</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err="1"/>
              <a:t>p,Ya</a:t>
            </a:r>
            <a:endParaRPr lang="en-US"/>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p,a</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71158109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Right Move</a:t>
            </a:r>
          </a:p>
        </p:txBody>
      </p:sp>
      <p:sp>
        <p:nvSpPr>
          <p:cNvPr id="4" name="Date Placeholder 3"/>
          <p:cNvSpPr>
            <a:spLocks noGrp="1"/>
          </p:cNvSpPr>
          <p:nvPr>
            <p:ph type="dt" sz="half" idx="10"/>
          </p:nvPr>
        </p:nvSpPr>
        <p:spPr/>
        <p:txBody>
          <a:bodyPr/>
          <a:lstStyle/>
          <a:p>
            <a:pPr>
              <a:defRPr/>
            </a:pPr>
            <a:fld id="{EBFE62C8-0339-3D47-ACFE-6233695AAB8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538</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p,R</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err="1"/>
              <a:t>p,B</a:t>
            </a:r>
            <a:endParaRPr lang="en-US"/>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err="1"/>
              <a:t>p,R</a:t>
            </a:r>
            <a:endParaRPr lang="en-US"/>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0703352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1</a:t>
            </a:r>
          </a:p>
        </p:txBody>
      </p:sp>
      <p:sp>
        <p:nvSpPr>
          <p:cNvPr id="3" name="Content Placeholder 2"/>
          <p:cNvSpPr>
            <a:spLocks noGrp="1"/>
          </p:cNvSpPr>
          <p:nvPr>
            <p:ph idx="1"/>
          </p:nvPr>
        </p:nvSpPr>
        <p:spPr/>
        <p:txBody>
          <a:bodyPr/>
          <a:lstStyle/>
          <a:p>
            <a:r>
              <a:rPr lang="en-US"/>
              <a:t>Inductively we can show that, if the </a:t>
            </a:r>
            <a:r>
              <a:rPr lang="en-US" err="1"/>
              <a:t>i-th</a:t>
            </a:r>
            <a:r>
              <a:rPr lang="en-US"/>
              <a:t> row represents an infinite transcription of the Turing configuration after step </a:t>
            </a:r>
            <a:r>
              <a:rPr lang="en-US" err="1"/>
              <a:t>i</a:t>
            </a:r>
            <a:r>
              <a:rPr lang="en-US"/>
              <a:t> then the (i+1)-</a:t>
            </a:r>
            <a:r>
              <a:rPr lang="en-US" err="1"/>
              <a:t>st</a:t>
            </a:r>
            <a:r>
              <a:rPr lang="en-US"/>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3E56DBA8-7F96-0A4A-95D5-21CFE0BFEBEC}"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539</a:t>
            </a:fld>
            <a:endParaRPr lang="en-US"/>
          </a:p>
        </p:txBody>
      </p:sp>
    </p:spTree>
    <p:extLst>
      <p:ext uri="{BB962C8B-B14F-4D97-AF65-F5344CB8AC3E}">
        <p14:creationId xmlns:p14="http://schemas.microsoft.com/office/powerpoint/2010/main" val="688896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r>
              <a:rPr lang="en-US"/>
              <a:t>Includes and Expands on </a:t>
            </a:r>
            <a:br>
              <a:rPr lang="en-US"/>
            </a:br>
            <a:r>
              <a:rPr lang="en-US"/>
              <a:t>Chapter 1 of </a:t>
            </a:r>
            <a:r>
              <a:rPr lang="en-US" err="1"/>
              <a:t>Sipser</a:t>
            </a:r>
            <a:endParaRPr lang="en-US"/>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2</a:t>
            </a:r>
          </a:p>
        </p:txBody>
      </p:sp>
      <p:sp>
        <p:nvSpPr>
          <p:cNvPr id="3" name="Content Placeholder 2"/>
          <p:cNvSpPr>
            <a:spLocks noGrp="1"/>
          </p:cNvSpPr>
          <p:nvPr>
            <p:ph idx="1"/>
          </p:nvPr>
        </p:nvSpPr>
        <p:spPr/>
        <p:txBody>
          <a:bodyPr/>
          <a:lstStyle/>
          <a:p>
            <a:r>
              <a:rPr lang="en-US"/>
              <a:t>Consider the case where M eventually halts when started on a blank tape in state q</a:t>
            </a:r>
            <a:r>
              <a:rPr lang="en-US" baseline="-25000"/>
              <a:t>0</a:t>
            </a:r>
            <a:r>
              <a:rPr lang="en-US"/>
              <a:t>. In this case we will reach a point where no actions fill the slots above the one representing the current state. That means that we cannot tile the plane.</a:t>
            </a:r>
          </a:p>
          <a:p>
            <a:r>
              <a:rPr lang="en-US"/>
              <a:t>If M never halts, then we can tile the plane (in the limit).</a:t>
            </a:r>
          </a:p>
        </p:txBody>
      </p:sp>
      <p:sp>
        <p:nvSpPr>
          <p:cNvPr id="4" name="Date Placeholder 3"/>
          <p:cNvSpPr>
            <a:spLocks noGrp="1"/>
          </p:cNvSpPr>
          <p:nvPr>
            <p:ph type="dt" sz="half" idx="10"/>
          </p:nvPr>
        </p:nvSpPr>
        <p:spPr/>
        <p:txBody>
          <a:bodyPr/>
          <a:lstStyle/>
          <a:p>
            <a:pPr>
              <a:defRPr/>
            </a:pPr>
            <a:fld id="{51BFF276-D4C4-D34C-A1AA-0E9DB5B2720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540</a:t>
            </a:fld>
            <a:endParaRPr lang="en-US"/>
          </a:p>
        </p:txBody>
      </p:sp>
    </p:spTree>
    <p:extLst>
      <p:ext uri="{BB962C8B-B14F-4D97-AF65-F5344CB8AC3E}">
        <p14:creationId xmlns:p14="http://schemas.microsoft.com/office/powerpoint/2010/main" val="119264702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3</a:t>
            </a:r>
          </a:p>
        </p:txBody>
      </p:sp>
      <p:sp>
        <p:nvSpPr>
          <p:cNvPr id="3" name="Content Placeholder 2"/>
          <p:cNvSpPr>
            <a:spLocks noGrp="1"/>
          </p:cNvSpPr>
          <p:nvPr>
            <p:ph idx="1"/>
          </p:nvPr>
        </p:nvSpPr>
        <p:spPr/>
        <p:txBody>
          <a:bodyPr/>
          <a:lstStyle/>
          <a:p>
            <a:r>
              <a:rPr lang="en-US"/>
              <a:t>The consequences of Parts 1 and 2 are that Tiling the plane is as hard as the complement of the Halting problem which is co-RE Complete.</a:t>
            </a:r>
          </a:p>
          <a:p>
            <a:r>
              <a:rPr lang="en-US"/>
              <a:t>This is not surprising as this problem involves a universal quantification over all coordinates (</a:t>
            </a:r>
            <a:r>
              <a:rPr lang="en-US" err="1"/>
              <a:t>x,y</a:t>
            </a:r>
            <a:r>
              <a:rPr lang="en-US"/>
              <a:t>) in the plane.</a:t>
            </a:r>
          </a:p>
        </p:txBody>
      </p:sp>
      <p:sp>
        <p:nvSpPr>
          <p:cNvPr id="4" name="Date Placeholder 3"/>
          <p:cNvSpPr>
            <a:spLocks noGrp="1"/>
          </p:cNvSpPr>
          <p:nvPr>
            <p:ph type="dt" sz="half" idx="10"/>
          </p:nvPr>
        </p:nvSpPr>
        <p:spPr/>
        <p:txBody>
          <a:bodyPr/>
          <a:lstStyle/>
          <a:p>
            <a:pPr>
              <a:defRPr/>
            </a:pPr>
            <a:fld id="{59DEB3D0-BD88-9240-B954-7D4957D01690}"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541</a:t>
            </a:fld>
            <a:endParaRPr lang="en-US"/>
          </a:p>
        </p:txBody>
      </p:sp>
    </p:spTree>
    <p:extLst>
      <p:ext uri="{BB962C8B-B14F-4D97-AF65-F5344CB8AC3E}">
        <p14:creationId xmlns:p14="http://schemas.microsoft.com/office/powerpoint/2010/main" val="206120849"/>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Constraints on M</a:t>
            </a:r>
          </a:p>
        </p:txBody>
      </p:sp>
      <p:sp>
        <p:nvSpPr>
          <p:cNvPr id="3" name="Content Placeholder 2"/>
          <p:cNvSpPr>
            <a:spLocks noGrp="1"/>
          </p:cNvSpPr>
          <p:nvPr>
            <p:ph idx="1"/>
          </p:nvPr>
        </p:nvSpPr>
        <p:spPr/>
        <p:txBody>
          <a:bodyPr/>
          <a:lstStyle/>
          <a:p>
            <a:r>
              <a:rPr lang="en-US" sz="2000"/>
              <a:t>The starting blank tape is not a real constraint as we can create M so its first actions are to write arguments on its tape.</a:t>
            </a:r>
          </a:p>
          <a:p>
            <a:r>
              <a:rPr lang="en-US" sz="2000"/>
              <a:t>The semi unbounded tape is not new. If you look back at Standard Turing Computing (STC), we assumed there that we never moved left of the blank preceding our first argument.</a:t>
            </a:r>
          </a:p>
          <a:p>
            <a:r>
              <a:rPr lang="en-US" sz="2000"/>
              <a:t>If you prefer to consider all computation based on the STC model then we add to M the simple prologue</a:t>
            </a:r>
            <a:br>
              <a:rPr lang="en-US" sz="2000"/>
            </a:br>
            <a:r>
              <a:rPr lang="en-US" sz="2000"/>
              <a:t>(R1)</a:t>
            </a:r>
            <a:r>
              <a:rPr lang="en-US" sz="2000" baseline="30000"/>
              <a:t>x1</a:t>
            </a:r>
            <a:r>
              <a:rPr lang="en-US" sz="2000"/>
              <a:t>R(R1)</a:t>
            </a:r>
            <a:r>
              <a:rPr lang="en-US" sz="2000" baseline="30000"/>
              <a:t>x2</a:t>
            </a:r>
            <a:r>
              <a:rPr lang="en-US" sz="2000"/>
              <a:t>R…(R1)</a:t>
            </a:r>
            <a:r>
              <a:rPr lang="en-US" sz="2000" baseline="30000" err="1"/>
              <a:t>xk</a:t>
            </a:r>
            <a:r>
              <a:rPr lang="en-US" sz="2000" err="1"/>
              <a:t>R</a:t>
            </a:r>
            <a:r>
              <a:rPr lang="en-US" sz="2000"/>
              <a:t> so the actual computation starts with a vector of x1 … </a:t>
            </a:r>
            <a:r>
              <a:rPr lang="en-US" sz="2000" err="1"/>
              <a:t>xk</a:t>
            </a:r>
            <a:r>
              <a:rPr lang="en-US" sz="2000"/>
              <a:t> on the tape and with the scanned square to the blank to right of this vector. The rest of the tape is blank.</a:t>
            </a:r>
          </a:p>
          <a:p>
            <a:r>
              <a:rPr lang="en-US" sz="2000"/>
              <a:t>Think about how, in the preceding pages, you could actually start the tiling in this configuration.</a:t>
            </a:r>
          </a:p>
          <a:p>
            <a:endParaRPr lang="en-US" sz="2000"/>
          </a:p>
          <a:p>
            <a:endParaRPr lang="en-US" sz="2000"/>
          </a:p>
        </p:txBody>
      </p:sp>
      <p:sp>
        <p:nvSpPr>
          <p:cNvPr id="4" name="Date Placeholder 3"/>
          <p:cNvSpPr>
            <a:spLocks noGrp="1"/>
          </p:cNvSpPr>
          <p:nvPr>
            <p:ph type="dt" sz="half" idx="10"/>
          </p:nvPr>
        </p:nvSpPr>
        <p:spPr/>
        <p:txBody>
          <a:bodyPr/>
          <a:lstStyle/>
          <a:p>
            <a:pPr>
              <a:defRPr/>
            </a:pPr>
            <a:fld id="{8F3D37BE-BEB3-AA47-8A92-94F450CF74F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542</a:t>
            </a:fld>
            <a:endParaRPr lang="en-US"/>
          </a:p>
        </p:txBody>
      </p:sp>
    </p:spTree>
    <p:extLst>
      <p:ext uri="{BB962C8B-B14F-4D97-AF65-F5344CB8AC3E}">
        <p14:creationId xmlns:p14="http://schemas.microsoft.com/office/powerpoint/2010/main" val="38198653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#1</a:t>
            </a:r>
          </a:p>
        </p:txBody>
      </p:sp>
      <p:sp>
        <p:nvSpPr>
          <p:cNvPr id="3" name="Content Placeholder 2"/>
          <p:cNvSpPr>
            <a:spLocks noGrp="1"/>
          </p:cNvSpPr>
          <p:nvPr>
            <p:ph idx="1"/>
          </p:nvPr>
        </p:nvSpPr>
        <p:spPr/>
        <p:txBody>
          <a:bodyPr/>
          <a:lstStyle/>
          <a:p>
            <a:r>
              <a:rPr lang="en-US" sz="2200"/>
              <a:t>Consider a slight change to our machine M. First, it is non-deterministic, so our transition function maps to sets.</a:t>
            </a:r>
          </a:p>
          <a:p>
            <a:r>
              <a:rPr lang="en-US" sz="2200"/>
              <a:t>Second, we add two auxiliary states </a:t>
            </a:r>
            <a:br>
              <a:rPr lang="en-US" sz="2200"/>
            </a:br>
            <a:r>
              <a:rPr lang="en-US" sz="2200"/>
              <a:t>{</a:t>
            </a:r>
            <a:r>
              <a:rPr lang="en-US" sz="2200" err="1"/>
              <a:t>q</a:t>
            </a:r>
            <a:r>
              <a:rPr lang="en-US" sz="2200" baseline="-25000" err="1"/>
              <a:t>a</a:t>
            </a:r>
            <a:r>
              <a:rPr lang="en-US" sz="2200"/>
              <a:t>, </a:t>
            </a:r>
            <a:r>
              <a:rPr lang="en-US" sz="2200" err="1"/>
              <a:t>q</a:t>
            </a:r>
            <a:r>
              <a:rPr lang="en-US" sz="2200" baseline="-25000" err="1"/>
              <a:t>r</a:t>
            </a:r>
            <a:r>
              <a:rPr lang="en-US" sz="2200"/>
              <a:t>}, where </a:t>
            </a:r>
            <a:r>
              <a:rPr lang="en-US" sz="2200" err="1"/>
              <a:t>q</a:t>
            </a:r>
            <a:r>
              <a:rPr lang="en-US" sz="2200" baseline="-25000" err="1"/>
              <a:t>a</a:t>
            </a:r>
            <a:r>
              <a:rPr lang="en-US" sz="2200"/>
              <a:t> is our only accept state and </a:t>
            </a:r>
            <a:r>
              <a:rPr lang="en-US" sz="2200" err="1"/>
              <a:t>q</a:t>
            </a:r>
            <a:r>
              <a:rPr lang="en-US" sz="2200" baseline="-25000" err="1"/>
              <a:t>r</a:t>
            </a:r>
            <a:r>
              <a:rPr lang="en-US" sz="2200"/>
              <a:t> is our only reject state.</a:t>
            </a:r>
          </a:p>
          <a:p>
            <a:r>
              <a:rPr lang="en-US" sz="2200"/>
              <a:t>We make it so the reject state has no successor states, but the accept state always transitions back to itself rewriting the scanned square unchanged.</a:t>
            </a:r>
          </a:p>
          <a:p>
            <a:r>
              <a:rPr lang="en-US" sz="2200"/>
              <a:t>We also assume our machine accepts or rejects in at most </a:t>
            </a:r>
            <a:r>
              <a:rPr lang="en-US" sz="2200" err="1"/>
              <a:t>n</a:t>
            </a:r>
            <a:r>
              <a:rPr lang="en-US" sz="2200" baseline="30000" err="1"/>
              <a:t>k</a:t>
            </a:r>
            <a:r>
              <a:rPr lang="en-US" sz="220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3CCE0665-AF12-3D4F-A1B6-C4AC7597982E}"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543</a:t>
            </a:fld>
            <a:endParaRPr lang="en-US"/>
          </a:p>
        </p:txBody>
      </p:sp>
    </p:spTree>
    <p:extLst>
      <p:ext uri="{BB962C8B-B14F-4D97-AF65-F5344CB8AC3E}">
        <p14:creationId xmlns:p14="http://schemas.microsoft.com/office/powerpoint/2010/main" val="1219022441"/>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#2</a:t>
            </a:r>
          </a:p>
        </p:txBody>
      </p:sp>
      <p:sp>
        <p:nvSpPr>
          <p:cNvPr id="3" name="Content Placeholder 2"/>
          <p:cNvSpPr>
            <a:spLocks noGrp="1"/>
          </p:cNvSpPr>
          <p:nvPr>
            <p:ph idx="1"/>
          </p:nvPr>
        </p:nvSpPr>
        <p:spPr/>
        <p:txBody>
          <a:bodyPr/>
          <a:lstStyle/>
          <a:p>
            <a:r>
              <a:rPr lang="en-US" sz="2800"/>
              <a:t>We limit our rows and column to be of size </a:t>
            </a:r>
            <a:br>
              <a:rPr lang="en-US" sz="2800"/>
            </a:br>
            <a:r>
              <a:rPr lang="en-US" sz="2800"/>
              <a:t>n</a:t>
            </a:r>
            <a:r>
              <a:rPr lang="en-US" sz="2800" baseline="30000"/>
              <a:t>k</a:t>
            </a:r>
            <a:r>
              <a:rPr lang="en-US" sz="2800"/>
              <a:t>+1. We change our initial condition of the tape to start with the input to M. Thus, it looks like</a:t>
            </a:r>
          </a:p>
          <a:p>
            <a:endParaRPr lang="en-US" sz="2800"/>
          </a:p>
          <a:p>
            <a:endParaRPr lang="en-US" sz="2800"/>
          </a:p>
          <a:p>
            <a:endParaRPr lang="en-US" sz="2800"/>
          </a:p>
          <a:p>
            <a:endParaRPr lang="en-US" sz="2800"/>
          </a:p>
          <a:p>
            <a:r>
              <a:rPr lang="en-US" sz="2400"/>
              <a:t>Note that there are </a:t>
            </a:r>
            <a:r>
              <a:rPr lang="en-US" sz="2400" err="1"/>
              <a:t>n</a:t>
            </a:r>
            <a:r>
              <a:rPr lang="en-US" sz="2400" baseline="30000" err="1"/>
              <a:t>k</a:t>
            </a:r>
            <a:r>
              <a:rPr lang="en-US" sz="2400"/>
              <a:t> – n of these blank representations at the end. But we really only need the first.</a:t>
            </a:r>
          </a:p>
          <a:p>
            <a:endParaRPr lang="en-US" sz="2800"/>
          </a:p>
          <a:p>
            <a:endParaRPr lang="en-US"/>
          </a:p>
          <a:p>
            <a:endParaRPr lang="en-US"/>
          </a:p>
        </p:txBody>
      </p:sp>
      <p:sp>
        <p:nvSpPr>
          <p:cNvPr id="4" name="Date Placeholder 3"/>
          <p:cNvSpPr>
            <a:spLocks noGrp="1"/>
          </p:cNvSpPr>
          <p:nvPr>
            <p:ph type="dt" sz="half" idx="10"/>
          </p:nvPr>
        </p:nvSpPr>
        <p:spPr/>
        <p:txBody>
          <a:bodyPr/>
          <a:lstStyle/>
          <a:p>
            <a:pPr>
              <a:defRPr/>
            </a:pPr>
            <a:fld id="{7B3997E2-C672-E346-A3E7-6FC8445D4A1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544</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369332"/>
          </a:xfrm>
          <a:prstGeom prst="rect">
            <a:avLst/>
          </a:prstGeom>
          <a:noFill/>
        </p:spPr>
        <p:txBody>
          <a:bodyPr wrap="square" rtlCol="0">
            <a:spAutoFit/>
          </a:bodyPr>
          <a:lstStyle/>
          <a:p>
            <a:pPr algn="ctr"/>
            <a:r>
              <a:rPr lang="en-US"/>
              <a:t>x</a:t>
            </a:r>
            <a:r>
              <a:rPr lang="en-US" baseline="-25000"/>
              <a:t>1</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err="1"/>
              <a:t>x</a:t>
            </a:r>
            <a:r>
              <a:rPr lang="en-US" baseline="-25000" err="1"/>
              <a:t>n</a:t>
            </a:r>
            <a:endParaRPr lang="en-US" baseline="-2500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116173507"/>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#3</a:t>
            </a:r>
          </a:p>
        </p:txBody>
      </p:sp>
      <p:sp>
        <p:nvSpPr>
          <p:cNvPr id="3" name="Content Placeholder 2"/>
          <p:cNvSpPr>
            <a:spLocks noGrp="1"/>
          </p:cNvSpPr>
          <p:nvPr>
            <p:ph idx="1"/>
          </p:nvPr>
        </p:nvSpPr>
        <p:spPr/>
        <p:txBody>
          <a:bodyPr/>
          <a:lstStyle/>
          <a:p>
            <a:r>
              <a:rPr lang="en-US" sz="2000"/>
              <a:t>The finitely bounded Tiling Problem we just described mimics the operation of any given </a:t>
            </a:r>
            <a:r>
              <a:rPr lang="en-US" sz="2000" err="1"/>
              <a:t>polynomially</a:t>
            </a:r>
            <a:r>
              <a:rPr lang="en-US" sz="2000"/>
              <a:t>-bounded non-deterministic Turing machine. </a:t>
            </a:r>
          </a:p>
          <a:p>
            <a:r>
              <a:rPr lang="en-US" sz="2000"/>
              <a:t>This machine can tile the finite plane of size </a:t>
            </a:r>
            <a:br>
              <a:rPr lang="en-US" sz="2000"/>
            </a:br>
            <a:r>
              <a:rPr lang="en-US" sz="2000"/>
              <a:t>(n</a:t>
            </a:r>
            <a:r>
              <a:rPr lang="en-US" sz="2000" baseline="30000"/>
              <a:t>k</a:t>
            </a:r>
            <a:r>
              <a:rPr lang="en-US" sz="2000"/>
              <a:t>+1) * (n</a:t>
            </a:r>
            <a:r>
              <a:rPr lang="en-US" sz="2000" baseline="30000"/>
              <a:t>k</a:t>
            </a:r>
            <a:r>
              <a:rPr lang="en-US" sz="2000"/>
              <a:t>+1) just in case the initial string is accepted in </a:t>
            </a:r>
            <a:r>
              <a:rPr lang="en-US" sz="2000" err="1"/>
              <a:t>n</a:t>
            </a:r>
            <a:r>
              <a:rPr lang="en-US" sz="2000" baseline="30000" err="1"/>
              <a:t>k</a:t>
            </a:r>
            <a:r>
              <a:rPr lang="en-US" sz="2000"/>
              <a:t> or fewer steps on some path. </a:t>
            </a:r>
          </a:p>
          <a:p>
            <a:r>
              <a:rPr lang="en-US" sz="2000"/>
              <a:t>If the string is not accepted then we will hit a reject state on all paths and never complete tiling.</a:t>
            </a:r>
          </a:p>
          <a:p>
            <a:r>
              <a:rPr lang="en-US" sz="2000"/>
              <a:t>This shows that the bounded tiling problem is NP-Hard</a:t>
            </a:r>
          </a:p>
          <a:p>
            <a:r>
              <a:rPr lang="en-US" sz="200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CDA2AB44-027F-CE45-B88F-F9F26E421224}"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545</a:t>
            </a:fld>
            <a:endParaRPr lang="en-US"/>
          </a:p>
        </p:txBody>
      </p:sp>
    </p:spTree>
    <p:extLst>
      <p:ext uri="{BB962C8B-B14F-4D97-AF65-F5344CB8AC3E}">
        <p14:creationId xmlns:p14="http://schemas.microsoft.com/office/powerpoint/2010/main" val="125847560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Final Comment on Tiling</a:t>
            </a:r>
          </a:p>
        </p:txBody>
      </p:sp>
      <p:sp>
        <p:nvSpPr>
          <p:cNvPr id="3" name="Content Placeholder 2"/>
          <p:cNvSpPr>
            <a:spLocks noGrp="1"/>
          </p:cNvSpPr>
          <p:nvPr>
            <p:ph idx="1"/>
          </p:nvPr>
        </p:nvSpPr>
        <p:spPr/>
        <p:txBody>
          <a:bodyPr/>
          <a:lstStyle/>
          <a:p>
            <a:r>
              <a:rPr lang="en-US" sz="240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a:t>However, we need to use a non-deterministic machine for the finite case as we made this so it tiled </a:t>
            </a:r>
            <a:r>
              <a:rPr lang="en-US" sz="2400" err="1"/>
              <a:t>iff</a:t>
            </a:r>
            <a:r>
              <a:rPr lang="en-US" sz="240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DFCC5BA9-AEC6-0143-A7ED-055BA8724E31}"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546</a:t>
            </a:fld>
            <a:endParaRPr lang="en-US"/>
          </a:p>
        </p:txBody>
      </p:sp>
    </p:spTree>
    <p:extLst>
      <p:ext uri="{BB962C8B-B14F-4D97-AF65-F5344CB8AC3E}">
        <p14:creationId xmlns:p14="http://schemas.microsoft.com/office/powerpoint/2010/main" val="633037125"/>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Comments on Variations</a:t>
            </a:r>
          </a:p>
        </p:txBody>
      </p:sp>
      <p:sp>
        <p:nvSpPr>
          <p:cNvPr id="3" name="Content Placeholder 2"/>
          <p:cNvSpPr>
            <a:spLocks noGrp="1"/>
          </p:cNvSpPr>
          <p:nvPr>
            <p:ph idx="1"/>
          </p:nvPr>
        </p:nvSpPr>
        <p:spPr/>
        <p:txBody>
          <a:bodyPr/>
          <a:lstStyle/>
          <a:p>
            <a:r>
              <a:rPr lang="en-US" sz="2800"/>
              <a:t>One dimensional space (think about it)</a:t>
            </a:r>
          </a:p>
          <a:p>
            <a:pPr lvl="1"/>
            <a:endParaRPr lang="en-US" sz="2000"/>
          </a:p>
          <a:p>
            <a:r>
              <a:rPr lang="en-US" sz="2800"/>
              <a:t>Infinite 3d space (really impossible in general)</a:t>
            </a:r>
          </a:p>
          <a:p>
            <a:pPr lvl="1"/>
            <a:r>
              <a:rPr lang="en-US" sz="2400"/>
              <a:t>This become a ∀∃ problem</a:t>
            </a:r>
          </a:p>
          <a:p>
            <a:pPr lvl="1"/>
            <a:r>
              <a:rPr lang="en-US" sz="2400"/>
              <a:t>In fact, one can mimic acceptance on all inputs here, meaning M is an algorithm </a:t>
            </a:r>
            <a:r>
              <a:rPr lang="en-US" sz="2400" err="1"/>
              <a:t>iff</a:t>
            </a:r>
            <a:r>
              <a:rPr lang="en-US" sz="2400"/>
              <a:t> we can tile the 3d space</a:t>
            </a:r>
          </a:p>
        </p:txBody>
      </p:sp>
      <p:sp>
        <p:nvSpPr>
          <p:cNvPr id="4" name="Date Placeholder 3"/>
          <p:cNvSpPr>
            <a:spLocks noGrp="1"/>
          </p:cNvSpPr>
          <p:nvPr>
            <p:ph type="dt" sz="half" idx="10"/>
          </p:nvPr>
        </p:nvSpPr>
        <p:spPr/>
        <p:txBody>
          <a:bodyPr/>
          <a:lstStyle/>
          <a:p>
            <a:pPr>
              <a:defRPr/>
            </a:pPr>
            <a:fld id="{2D6FC4BB-D368-7443-ADF0-04093437CE25}" type="datetime1">
              <a:rPr lang="en-US" smtClean="0"/>
              <a:t>4/17/17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547</a:t>
            </a:fld>
            <a:endParaRPr lang="en-US"/>
          </a:p>
        </p:txBody>
      </p:sp>
    </p:spTree>
    <p:extLst>
      <p:ext uri="{BB962C8B-B14F-4D97-AF65-F5344CB8AC3E}">
        <p14:creationId xmlns:p14="http://schemas.microsoft.com/office/powerpoint/2010/main" val="820972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A39238-6D99-B547-A654-BF0CDC58DFCA}" type="datetime1">
              <a:rPr lang="en-US" smtClean="0"/>
              <a:t>4/17/17</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55</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Finite Automata</a:t>
            </a:r>
          </a:p>
          <a:p>
            <a:pPr eaLnBrk="1" hangingPunct="1">
              <a:lnSpc>
                <a:spcPct val="90000"/>
              </a:lnSpc>
            </a:pPr>
            <a:r>
              <a:rPr lang="en-US" sz="2800">
                <a:latin typeface="Arial" charset="0"/>
                <a:ea typeface="MS PGothic" charset="0"/>
              </a:rPr>
              <a:t>Moore and Mealy models: Automata with output. </a:t>
            </a:r>
          </a:p>
          <a:p>
            <a:pPr eaLnBrk="1" hangingPunct="1">
              <a:lnSpc>
                <a:spcPct val="90000"/>
              </a:lnSpc>
            </a:pPr>
            <a:r>
              <a:rPr lang="en-US" sz="2800">
                <a:latin typeface="Arial" charset="0"/>
                <a:ea typeface="MS PGothic" charset="0"/>
              </a:rPr>
              <a:t>Regular operations</a:t>
            </a:r>
          </a:p>
          <a:p>
            <a:pPr eaLnBrk="1" hangingPunct="1">
              <a:lnSpc>
                <a:spcPct val="90000"/>
              </a:lnSpc>
            </a:pPr>
            <a:r>
              <a:rPr lang="en-US" sz="2800">
                <a:latin typeface="Arial" charset="0"/>
                <a:ea typeface="MS PGothic" charset="0"/>
              </a:rPr>
              <a:t>Non-determinism: Its use. Conversion to deterministic FSAs. Formal proof of equivalence.</a:t>
            </a:r>
          </a:p>
          <a:p>
            <a:pPr eaLnBrk="1" hangingPunct="1">
              <a:lnSpc>
                <a:spcPct val="90000"/>
              </a:lnSpc>
            </a:pPr>
            <a:r>
              <a:rPr lang="en-US" sz="2800">
                <a:latin typeface="Arial" charset="0"/>
                <a:ea typeface="MS PGothic" charset="0"/>
              </a:rPr>
              <a:t>Lambda moves: Lambda closure of a state </a:t>
            </a:r>
          </a:p>
          <a:p>
            <a:pPr eaLnBrk="1" hangingPunct="1">
              <a:lnSpc>
                <a:spcPct val="90000"/>
              </a:lnSpc>
            </a:pPr>
            <a:r>
              <a:rPr lang="en-US" sz="2800">
                <a:latin typeface="Arial" charset="0"/>
                <a:ea typeface="MS PGothic" charset="0"/>
              </a:rPr>
              <a:t>Regular expressions</a:t>
            </a:r>
          </a:p>
          <a:p>
            <a:pPr eaLnBrk="1" hangingPunct="1">
              <a:lnSpc>
                <a:spcPct val="90000"/>
              </a:lnSpc>
            </a:pPr>
            <a:r>
              <a:rPr lang="en-US" sz="2800">
                <a:latin typeface="Arial" charset="0"/>
                <a:ea typeface="MS PGothic" charset="0"/>
              </a:rPr>
              <a:t>Equivalence of REs and FSAs.</a:t>
            </a:r>
          </a:p>
          <a:p>
            <a:pPr eaLnBrk="1" hangingPunct="1">
              <a:lnSpc>
                <a:spcPct val="90000"/>
              </a:lnSpc>
            </a:pPr>
            <a:r>
              <a:rPr lang="en-US" sz="280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55</a:t>
            </a:fld>
            <a:endParaRPr lang="en-US"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41B4EE-45DB-BD4B-A077-711800A23229}" type="datetime1">
              <a:rPr lang="en-US" smtClean="0"/>
              <a:t>4/17/17</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56</a:t>
            </a:fld>
            <a:endParaRPr lang="en-US"/>
          </a:p>
        </p:txBody>
      </p:sp>
      <p:sp>
        <p:nvSpPr>
          <p:cNvPr id="67589" name="Rectangle 2"/>
          <p:cNvSpPr>
            <a:spLocks noGrp="1" noChangeArrowheads="1"/>
          </p:cNvSpPr>
          <p:nvPr>
            <p:ph type="title" idx="4294967295"/>
          </p:nvPr>
        </p:nvSpPr>
        <p:spPr/>
        <p:txBody>
          <a:bodyPr/>
          <a:lstStyle/>
          <a:p>
            <a:pPr eaLnBrk="1" hangingPunct="1"/>
            <a:r>
              <a:rPr lang="en-US">
                <a:solidFill>
                  <a:srgbClr val="009900"/>
                </a:solidFill>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err="1">
                <a:latin typeface="Arial" charset="0"/>
                <a:ea typeface="MS PGothic" charset="0"/>
              </a:rPr>
              <a:t>Myhill-Nerode</a:t>
            </a:r>
            <a:r>
              <a:rPr lang="en-US" sz="2800">
                <a:latin typeface="Arial" charset="0"/>
                <a:ea typeface="MS PGothic" charset="0"/>
              </a:rPr>
              <a:t>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56</a:t>
            </a:fld>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1901FE-F405-2440-9CEB-D314F7BF5215}" type="datetime1">
              <a:rPr lang="en-US" smtClean="0"/>
              <a:t>4/17/17</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57</a:t>
            </a:fld>
            <a:endParaRPr lang="en-US"/>
          </a:p>
        </p:txBody>
      </p:sp>
      <p:sp>
        <p:nvSpPr>
          <p:cNvPr id="68613" name="Rectangle 2"/>
          <p:cNvSpPr>
            <a:spLocks noGrp="1" noChangeArrowheads="1"/>
          </p:cNvSpPr>
          <p:nvPr>
            <p:ph type="title" idx="4294967295"/>
          </p:nvPr>
        </p:nvSpPr>
        <p:spPr/>
        <p:txBody>
          <a:bodyPr/>
          <a:lstStyle/>
          <a:p>
            <a:pPr eaLnBrk="1" hangingPunct="1"/>
            <a:r>
              <a:rPr lang="en-US" dirty="0">
                <a:solidFill>
                  <a:srgbClr val="0000FF"/>
                </a:solidFill>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concatenation, Kleene *, complement, intersection, set difference, reversal, substitution, homomorphism and quotient with regular sets, Prefix, Suffix, Substring, Exterior. </a:t>
            </a:r>
          </a:p>
          <a:p>
            <a:pPr eaLnBrk="1" hangingPunct="1">
              <a:lnSpc>
                <a:spcPct val="90000"/>
              </a:lnSpc>
            </a:pPr>
            <a:r>
              <a:rPr lang="en-US" sz="2800">
                <a:latin typeface="Arial" charset="0"/>
                <a:ea typeface="MS PGothic" charset="0"/>
              </a:rPr>
              <a:t>Algorithms for reachable states and states that can reach some other chosen states.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57</a:t>
            </a:fld>
            <a:endParaRPr lang="en-US" sz="1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4/17/17</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58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828914"/>
              </p:ext>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609600">
                  <a:extLst>
                    <a:ext uri="{9D8B030D-6E8A-4147-A177-3AD203B41FA5}">
                      <a16:colId xmlns="" xmlns:a16="http://schemas.microsoft.com/office/drawing/2014/main" val="20007"/>
                    </a:ext>
                  </a:extLst>
                </a:gridCol>
                <a:gridCol w="609600">
                  <a:extLst>
                    <a:ext uri="{9D8B030D-6E8A-4147-A177-3AD203B41FA5}">
                      <a16:colId xmlns="" xmlns:a16="http://schemas.microsoft.com/office/drawing/2014/main" val="20008"/>
                    </a:ext>
                  </a:extLst>
                </a:gridCol>
                <a:gridCol w="609600">
                  <a:extLst>
                    <a:ext uri="{9D8B030D-6E8A-4147-A177-3AD203B41FA5}">
                      <a16:colId xmlns="" xmlns:a16="http://schemas.microsoft.com/office/drawing/2014/main"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1508760" y="1568029"/>
            <a:ext cx="6400800" cy="1200329"/>
          </a:xfrm>
          <a:prstGeom prst="rect">
            <a:avLst/>
          </a:prstGeom>
          <a:noFill/>
        </p:spPr>
        <p:txBody>
          <a:bodyPr wrap="square" rtlCol="0">
            <a:spAutoFit/>
          </a:bodyPr>
          <a:lstStyle/>
          <a:p>
            <a:r>
              <a:rPr lang="en-US"/>
              <a:t>L is a finite state (regular) language over finite alphabet </a:t>
            </a:r>
            <a:r>
              <a:rPr lang="en-US">
                <a:latin typeface="Symbol" charset="2"/>
                <a:ea typeface="Symbol" charset="2"/>
                <a:cs typeface="Symbol" charset="2"/>
              </a:rPr>
              <a:t>S </a:t>
            </a:r>
          </a:p>
          <a:p>
            <a:r>
              <a:rPr lang="en-US"/>
              <a:t>Each x</a:t>
            </a:r>
            <a:r>
              <a:rPr lang="en-US" baseline="-25000"/>
              <a:t>i</a:t>
            </a:r>
            <a:r>
              <a:rPr lang="en-US"/>
              <a:t> is a character in </a:t>
            </a:r>
            <a:r>
              <a:rPr lang="en-US">
                <a:latin typeface="Symbol" charset="2"/>
                <a:ea typeface="Symbol" charset="2"/>
                <a:cs typeface="Symbol" charset="2"/>
              </a:rPr>
              <a:t>S</a:t>
            </a:r>
          </a:p>
          <a:p>
            <a:r>
              <a:rPr lang="en-US">
                <a:latin typeface="+mn-lt"/>
                <a:ea typeface="Symbol" charset="2"/>
                <a:cs typeface="Symbol" charset="2"/>
              </a:rPr>
              <a:t>w = x</a:t>
            </a:r>
            <a:r>
              <a:rPr lang="en-US" baseline="-25000">
                <a:latin typeface="+mn-lt"/>
                <a:ea typeface="Symbol" charset="2"/>
                <a:cs typeface="Symbol" charset="2"/>
              </a:rPr>
              <a:t>1</a:t>
            </a:r>
            <a:r>
              <a:rPr lang="en-US">
                <a:latin typeface="+mn-lt"/>
                <a:ea typeface="Symbol" charset="2"/>
                <a:cs typeface="Symbol" charset="2"/>
              </a:rPr>
              <a:t> x</a:t>
            </a:r>
            <a:r>
              <a:rPr lang="en-US" baseline="-25000">
                <a:latin typeface="+mn-lt"/>
                <a:ea typeface="Symbol" charset="2"/>
                <a:cs typeface="Symbol" charset="2"/>
              </a:rPr>
              <a:t>2</a:t>
            </a:r>
            <a:r>
              <a:rPr lang="en-US">
                <a:latin typeface="+mn-lt"/>
                <a:ea typeface="Symbol" charset="2"/>
                <a:cs typeface="Symbol" charset="2"/>
              </a:rPr>
              <a:t> </a:t>
            </a:r>
            <a:r>
              <a:rPr lang="is-IS">
                <a:latin typeface="+mn-lt"/>
                <a:ea typeface="Symbol" charset="2"/>
                <a:cs typeface="Symbol" charset="2"/>
              </a:rPr>
              <a:t>… x</a:t>
            </a:r>
            <a:r>
              <a:rPr lang="is-IS" baseline="-25000">
                <a:latin typeface="+mn-lt"/>
                <a:ea typeface="Symbol" charset="2"/>
                <a:cs typeface="Symbol" charset="2"/>
              </a:rPr>
              <a:t>n</a:t>
            </a:r>
            <a:r>
              <a:rPr lang="is-IS">
                <a:latin typeface="+mn-lt"/>
                <a:ea typeface="Symbol" charset="2"/>
                <a:cs typeface="Symbol" charset="2"/>
              </a:rPr>
              <a:t> is a string to be tested for membership in L</a:t>
            </a:r>
          </a:p>
          <a:p>
            <a:endParaRPr lang="en-US">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862322"/>
          </a:xfrm>
          <a:prstGeom prst="rect">
            <a:avLst/>
          </a:prstGeom>
          <a:noFill/>
        </p:spPr>
        <p:txBody>
          <a:bodyPr wrap="square" rtlCol="0">
            <a:spAutoFit/>
          </a:bodyPr>
          <a:lstStyle/>
          <a:p>
            <a:pPr marL="285750" indent="-285750">
              <a:buFont typeface="Arial" charset="0"/>
              <a:buChar char="•"/>
            </a:pPr>
            <a:r>
              <a:rPr lang="en-US"/>
              <a:t>Arrow above represents read head that starts on left.</a:t>
            </a:r>
          </a:p>
          <a:p>
            <a:pPr marL="285750" indent="-285750">
              <a:buFont typeface="Arial" charset="0"/>
              <a:buChar char="•"/>
            </a:pPr>
            <a:r>
              <a:rPr lang="en-US"/>
              <a:t>q</a:t>
            </a:r>
            <a:r>
              <a:rPr lang="en-US" baseline="-25000"/>
              <a:t>0</a:t>
            </a:r>
            <a:r>
              <a:rPr lang="en-US"/>
              <a:t> ∈ Q (finite state set) is initial state of machine.</a:t>
            </a:r>
          </a:p>
          <a:p>
            <a:pPr marL="285750" indent="-285750">
              <a:buFont typeface="Arial" charset="0"/>
              <a:buChar char="•"/>
            </a:pPr>
            <a:r>
              <a:rPr lang="en-US"/>
              <a:t>Only action at each step is to change state based on character being read and current state. State change is determined by a transition function </a:t>
            </a:r>
            <a:r>
              <a:rPr lang="en-US">
                <a:latin typeface="Symbol" charset="2"/>
                <a:ea typeface="Symbol" charset="2"/>
                <a:cs typeface="Symbol" charset="2"/>
              </a:rPr>
              <a:t>d</a:t>
            </a:r>
            <a:r>
              <a:rPr lang="en-US"/>
              <a:t>: Q × </a:t>
            </a:r>
            <a:r>
              <a:rPr lang="en-US">
                <a:latin typeface="Symbol" charset="2"/>
                <a:ea typeface="Symbol" charset="2"/>
                <a:cs typeface="Symbol" charset="2"/>
              </a:rPr>
              <a:t>S</a:t>
            </a:r>
            <a:r>
              <a:rPr lang="en-US"/>
              <a:t>  ➝ Q.</a:t>
            </a:r>
          </a:p>
          <a:p>
            <a:pPr marL="285750" indent="-285750">
              <a:buFont typeface="Arial" charset="0"/>
              <a:buChar char="•"/>
            </a:pPr>
            <a:r>
              <a:rPr lang="en-US"/>
              <a:t>Once state is changed, read head moves right. </a:t>
            </a:r>
          </a:p>
          <a:p>
            <a:pPr marL="285750" indent="-285750">
              <a:buFont typeface="Arial" charset="0"/>
              <a:buChar char="•"/>
            </a:pPr>
            <a:r>
              <a:rPr lang="en-US"/>
              <a:t>Machine stops when head passes last input character.</a:t>
            </a:r>
          </a:p>
          <a:p>
            <a:pPr marL="285750" indent="-285750">
              <a:buFont typeface="Arial" charset="0"/>
              <a:buChar char="•"/>
            </a:pPr>
            <a:r>
              <a:rPr lang="en-US"/>
              <a:t>Machine accepts string as member of L if it ends up in a state from Final State set F ⊆ Q.</a:t>
            </a:r>
          </a:p>
          <a:p>
            <a:endParaRPr lang="en-US"/>
          </a:p>
        </p:txBody>
      </p:sp>
      <p:sp>
        <p:nvSpPr>
          <p:cNvPr id="11" name="TextBox 10"/>
          <p:cNvSpPr txBox="1"/>
          <p:nvPr/>
        </p:nvSpPr>
        <p:spPr>
          <a:xfrm>
            <a:off x="1347216" y="3085705"/>
            <a:ext cx="457200" cy="369332"/>
          </a:xfrm>
          <a:prstGeom prst="rect">
            <a:avLst/>
          </a:prstGeom>
          <a:noFill/>
        </p:spPr>
        <p:txBody>
          <a:bodyPr wrap="square" rtlCol="0">
            <a:spAutoFit/>
          </a:bodyPr>
          <a:lstStyle/>
          <a:p>
            <a:r>
              <a:rPr lang="en-US"/>
              <a:t>q</a:t>
            </a:r>
            <a:r>
              <a:rPr lang="en-US" baseline="-25000"/>
              <a:t>0</a:t>
            </a:r>
          </a:p>
        </p:txBody>
      </p:sp>
    </p:spTree>
    <p:extLst>
      <p:ext uri="{BB962C8B-B14F-4D97-AF65-F5344CB8AC3E}">
        <p14:creationId xmlns:p14="http://schemas.microsoft.com/office/powerpoint/2010/main" val="14032261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Finite State Automata</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An deterministic finite state automaton (DFA) A is defined by a 5-tuple </a:t>
            </a:r>
            <a:br>
              <a:rPr lang="en-US" sz="2400">
                <a:latin typeface="Arial" charset="0"/>
                <a:ea typeface="MS PGothic" charset="0"/>
              </a:rPr>
            </a:br>
            <a:r>
              <a:rPr lang="en-US" sz="2400">
                <a:latin typeface="Arial" charset="0"/>
                <a:ea typeface="MS PGothic" charset="0"/>
              </a:rPr>
              <a:t>A = (Q,Σ,δ,q</a:t>
            </a:r>
            <a:r>
              <a:rPr lang="en-US" sz="2400" baseline="-25000">
                <a:latin typeface="Arial" charset="0"/>
                <a:ea typeface="MS PGothic" charset="0"/>
              </a:rPr>
              <a:t>0</a:t>
            </a:r>
            <a:r>
              <a:rPr lang="en-US" sz="2400">
                <a:latin typeface="Arial" charset="0"/>
                <a:ea typeface="MS PGothic" charset="0"/>
              </a:rPr>
              <a:t>,F), where</a:t>
            </a:r>
          </a:p>
          <a:p>
            <a:pPr lvl="1" eaLnBrk="1" hangingPunct="1"/>
            <a:r>
              <a:rPr lang="en-US" sz="2400">
                <a:latin typeface="Arial" charset="0"/>
                <a:ea typeface="MS PGothic" charset="0"/>
              </a:rPr>
              <a:t>Q is a finite set of symbols called the states of A</a:t>
            </a:r>
          </a:p>
          <a:p>
            <a:pPr lvl="1" eaLnBrk="1" hangingPunct="1"/>
            <a:r>
              <a:rPr lang="en-US" sz="2400" err="1">
                <a:latin typeface="Arial" charset="0"/>
                <a:ea typeface="MS PGothic" charset="0"/>
              </a:rPr>
              <a:t>Σ</a:t>
            </a:r>
            <a:r>
              <a:rPr lang="en-US" sz="2400">
                <a:latin typeface="Arial" charset="0"/>
                <a:ea typeface="MS PGothic" charset="0"/>
              </a:rPr>
              <a:t> is a finite set of symbols called the alphabet of A</a:t>
            </a:r>
          </a:p>
          <a:p>
            <a:pPr lvl="1" eaLnBrk="1" hangingPunct="1"/>
            <a:r>
              <a:rPr lang="en-US" sz="2400" err="1">
                <a:latin typeface="Arial" charset="0"/>
                <a:ea typeface="MS PGothic" charset="0"/>
              </a:rPr>
              <a:t>δ</a:t>
            </a:r>
            <a:r>
              <a:rPr lang="en-US" sz="2400">
                <a:latin typeface="Arial" charset="0"/>
                <a:ea typeface="MS PGothic" charset="0"/>
              </a:rPr>
              <a:t> is a function from Q×Σ into Q (</a:t>
            </a:r>
            <a:r>
              <a:rPr lang="en-US" sz="2400" err="1">
                <a:latin typeface="Arial" charset="0"/>
                <a:ea typeface="MS PGothic" charset="0"/>
              </a:rPr>
              <a:t>δ</a:t>
            </a:r>
            <a:r>
              <a:rPr lang="en-US" sz="2400">
                <a:latin typeface="Arial" charset="0"/>
                <a:ea typeface="MS PGothic" charset="0"/>
              </a:rPr>
              <a:t>: Q×Σ → Q) called the transition function of A</a:t>
            </a:r>
          </a:p>
          <a:p>
            <a:pPr lvl="1" eaLnBrk="1" hangingPunct="1"/>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∈Q is a unique element of Q called the start state</a:t>
            </a:r>
          </a:p>
          <a:p>
            <a:pPr lvl="1" eaLnBrk="1" hangingPunct="1"/>
            <a:r>
              <a:rPr lang="en-US" sz="2400">
                <a:latin typeface="Arial" charset="0"/>
                <a:ea typeface="MS PGothic" charset="0"/>
              </a:rPr>
              <a:t>F is a subset of Q (F ⊆ Q) called the final states (can be empty)</a:t>
            </a: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59</a:t>
            </a:fld>
            <a:endParaRPr lang="en-US"/>
          </a:p>
        </p:txBody>
      </p:sp>
    </p:spTree>
    <p:extLst>
      <p:ext uri="{BB962C8B-B14F-4D97-AF65-F5344CB8AC3E}">
        <p14:creationId xmlns:p14="http://schemas.microsoft.com/office/powerpoint/2010/main" val="25814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A9E456-CFE2-F842-85CF-9685B7173C62}" type="datetime1">
              <a:rPr lang="en-US" smtClean="0"/>
              <a:t>4/17/17</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dirty="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dirty="0">
                <a:latin typeface="Arial" charset="0"/>
                <a:ea typeface="MS PGothic" charset="0"/>
              </a:rPr>
              <a:t>You will understand the notion of computational complexity and especially of the classes of problems known as P, NP, NP-Hard and NP-complete.</a:t>
            </a:r>
          </a:p>
          <a:p>
            <a:pPr eaLnBrk="1" hangingPunct="1">
              <a:lnSpc>
                <a:spcPct val="90000"/>
              </a:lnSpc>
            </a:pPr>
            <a:r>
              <a:rPr lang="en-US" sz="2400" dirty="0">
                <a:latin typeface="Arial" charset="0"/>
                <a:ea typeface="MS PGothic" charset="0"/>
              </a:rPr>
              <a:t>You will come away with stronger formal proof skills and a better appreciation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60</a:t>
            </a:fld>
            <a:endParaRPr lang="en-US"/>
          </a:p>
        </p:txBody>
      </p:sp>
    </p:spTree>
    <p:extLst>
      <p:ext uri="{BB962C8B-B14F-4D97-AF65-F5344CB8AC3E}">
        <p14:creationId xmlns:p14="http://schemas.microsoft.com/office/powerpoint/2010/main" val="889463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61</a:t>
            </a:fld>
            <a:endParaRPr lang="en-US"/>
          </a:p>
        </p:txBody>
      </p:sp>
    </p:spTree>
    <p:extLst>
      <p:ext uri="{BB962C8B-B14F-4D97-AF65-F5344CB8AC3E}">
        <p14:creationId xmlns:p14="http://schemas.microsoft.com/office/powerpoint/2010/main" val="158862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finite state automaton can be described by a state diagram, where </a:t>
            </a:r>
          </a:p>
          <a:p>
            <a:pPr lvl="1"/>
            <a:r>
              <a:rPr lang="en-US" sz="2400" dirty="0"/>
              <a:t>Each state is represented by a node labelled with that state, e.g.,    q</a:t>
            </a:r>
          </a:p>
          <a:p>
            <a:pPr lvl="1"/>
            <a:r>
              <a:rPr lang="en-US" sz="2400" dirty="0"/>
              <a:t>The state state has an arc entering it with no source, e.g.,      q</a:t>
            </a:r>
            <a:r>
              <a:rPr lang="en-US" sz="2400" baseline="-25000" dirty="0"/>
              <a:t>0</a:t>
            </a:r>
            <a:r>
              <a:rPr lang="en-US" sz="2400" dirty="0"/>
              <a:t> </a:t>
            </a:r>
          </a:p>
          <a:p>
            <a:pPr lvl="1"/>
            <a:r>
              <a:rPr lang="en-US" sz="2400" dirty="0"/>
              <a:t>Each transition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 = s</a:t>
            </a:r>
            <a:r>
              <a:rPr lang="en-US" sz="2400" dirty="0"/>
              <a:t> is represented by a directed arc from node q to node s that is labelled with the letter a, e.g.,     q    </a:t>
            </a:r>
            <a:r>
              <a:rPr lang="en-US" sz="2400" baseline="30000" dirty="0"/>
              <a:t>a</a:t>
            </a:r>
            <a:r>
              <a:rPr lang="en-US" sz="2400" dirty="0"/>
              <a:t>     s</a:t>
            </a:r>
          </a:p>
          <a:p>
            <a:pPr lvl="1"/>
            <a:r>
              <a:rPr lang="en-US" sz="2400" dirty="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62</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4941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DFAs # 1</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63</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312906" cy="369332"/>
          </a:xfrm>
          <a:prstGeom prst="rect">
            <a:avLst/>
          </a:prstGeom>
          <a:noFill/>
        </p:spPr>
        <p:txBody>
          <a:bodyPr wrap="none" rtlCol="0">
            <a:spAutoFit/>
          </a:bodyPr>
          <a:lstStyle/>
          <a:p>
            <a:r>
              <a:rPr lang="en-US"/>
              <a:t>1</a:t>
            </a:r>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a:t>0</a:t>
            </a:r>
          </a:p>
        </p:txBody>
      </p:sp>
      <p:sp>
        <p:nvSpPr>
          <p:cNvPr id="25" name="TextBox 24"/>
          <p:cNvSpPr txBox="1"/>
          <p:nvPr/>
        </p:nvSpPr>
        <p:spPr>
          <a:xfrm>
            <a:off x="457200" y="2526268"/>
            <a:ext cx="6934200" cy="646331"/>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{E,O}, {0,1}, </a:t>
            </a:r>
            <a:r>
              <a:rPr lang="en-US">
                <a:latin typeface="Symbol" charset="2"/>
                <a:ea typeface="Symbol" charset="2"/>
                <a:cs typeface="Symbol" charset="2"/>
              </a:rPr>
              <a:t>d</a:t>
            </a:r>
            <a:r>
              <a:rPr lang="en-US"/>
              <a:t>, E, {O}),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486870"/>
            <a:ext cx="8458200" cy="923330"/>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{C,NC,X}, {00,01,10,11}, </a:t>
            </a:r>
            <a:r>
              <a:rPr lang="en-US">
                <a:latin typeface="Symbol" charset="2"/>
                <a:ea typeface="Symbol" charset="2"/>
                <a:cs typeface="Symbol" charset="2"/>
              </a:rPr>
              <a:t>d’</a:t>
            </a:r>
            <a:r>
              <a:rPr lang="en-US"/>
              <a:t>, C, {NC}),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pair of binary strings where the bottom string is the 2’s complement of the top one, both read least (</a:t>
            </a:r>
            <a:r>
              <a:rPr lang="en-US" err="1"/>
              <a:t>lsb</a:t>
            </a:r>
            <a:r>
              <a:rPr lang="en-US"/>
              <a:t>) to most significant bit (</a:t>
            </a:r>
            <a:r>
              <a:rPr lang="en-US" err="1"/>
              <a:t>msb</a:t>
            </a:r>
            <a:r>
              <a:rPr lang="en-US"/>
              <a:t>) }</a:t>
            </a:r>
          </a:p>
        </p:txBody>
      </p:sp>
      <p:sp>
        <p:nvSpPr>
          <p:cNvPr id="31" name="Oval 30"/>
          <p:cNvSpPr/>
          <p:nvPr/>
        </p:nvSpPr>
        <p:spPr bwMode="auto">
          <a:xfrm>
            <a:off x="17526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8100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608765"/>
            <a:ext cx="351378" cy="369332"/>
          </a:xfrm>
          <a:prstGeom prst="rect">
            <a:avLst/>
          </a:prstGeom>
          <a:noFill/>
        </p:spPr>
        <p:txBody>
          <a:bodyPr wrap="none" rtlCol="0">
            <a:spAutoFit/>
          </a:bodyPr>
          <a:lstStyle/>
          <a:p>
            <a:r>
              <a:rPr lang="en-US">
                <a:latin typeface="+mn-lt"/>
                <a:ea typeface="Symbol" charset="2"/>
                <a:cs typeface="Symbol" charset="2"/>
              </a:rPr>
              <a:t>C</a:t>
            </a:r>
          </a:p>
        </p:txBody>
      </p:sp>
      <p:sp>
        <p:nvSpPr>
          <p:cNvPr id="35" name="TextBox 34"/>
          <p:cNvSpPr txBox="1"/>
          <p:nvPr/>
        </p:nvSpPr>
        <p:spPr>
          <a:xfrm>
            <a:off x="2743200" y="3620540"/>
            <a:ext cx="518091" cy="369332"/>
          </a:xfrm>
          <a:prstGeom prst="rect">
            <a:avLst/>
          </a:prstGeom>
          <a:noFill/>
        </p:spPr>
        <p:txBody>
          <a:bodyPr wrap="none" rtlCol="0">
            <a:spAutoFit/>
          </a:bodyPr>
          <a:lstStyle/>
          <a:p>
            <a:r>
              <a:rPr lang="en-US"/>
              <a:t>NC</a:t>
            </a:r>
          </a:p>
        </p:txBody>
      </p:sp>
      <p:sp>
        <p:nvSpPr>
          <p:cNvPr id="36" name="TextBox 35"/>
          <p:cNvSpPr txBox="1"/>
          <p:nvPr/>
        </p:nvSpPr>
        <p:spPr>
          <a:xfrm>
            <a:off x="2206751" y="3516868"/>
            <a:ext cx="457199" cy="369332"/>
          </a:xfrm>
          <a:prstGeom prst="rect">
            <a:avLst/>
          </a:prstGeom>
          <a:noFill/>
        </p:spPr>
        <p:txBody>
          <a:bodyPr wrap="square" rtlCol="0">
            <a:spAutoFit/>
          </a:bodyPr>
          <a:lstStyle/>
          <a:p>
            <a:r>
              <a:rPr lang="en-US"/>
              <a:t>01</a:t>
            </a:r>
          </a:p>
        </p:txBody>
      </p:sp>
      <p:cxnSp>
        <p:nvCxnSpPr>
          <p:cNvPr id="39" name="Elbow Connector 38"/>
          <p:cNvCxnSpPr/>
          <p:nvPr/>
        </p:nvCxnSpPr>
        <p:spPr bwMode="auto">
          <a:xfrm rot="5400000" flipH="1" flipV="1">
            <a:off x="1866900" y="3522388"/>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53163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048000"/>
            <a:ext cx="457201" cy="369332"/>
          </a:xfrm>
          <a:prstGeom prst="rect">
            <a:avLst/>
          </a:prstGeom>
          <a:noFill/>
        </p:spPr>
        <p:txBody>
          <a:bodyPr wrap="square" rtlCol="0">
            <a:spAutoFit/>
          </a:bodyPr>
          <a:lstStyle/>
          <a:p>
            <a:r>
              <a:rPr lang="en-US"/>
              <a:t>10</a:t>
            </a:r>
          </a:p>
        </p:txBody>
      </p:sp>
      <p:sp>
        <p:nvSpPr>
          <p:cNvPr id="42" name="TextBox 41"/>
          <p:cNvSpPr txBox="1"/>
          <p:nvPr/>
        </p:nvSpPr>
        <p:spPr>
          <a:xfrm>
            <a:off x="2514600" y="3048000"/>
            <a:ext cx="765049" cy="369332"/>
          </a:xfrm>
          <a:prstGeom prst="rect">
            <a:avLst/>
          </a:prstGeom>
          <a:noFill/>
        </p:spPr>
        <p:txBody>
          <a:bodyPr wrap="square" rtlCol="0">
            <a:spAutoFit/>
          </a:bodyPr>
          <a:lstStyle/>
          <a:p>
            <a:r>
              <a:rPr lang="en-US"/>
              <a:t>01,10</a:t>
            </a:r>
          </a:p>
        </p:txBody>
      </p:sp>
      <p:cxnSp>
        <p:nvCxnSpPr>
          <p:cNvPr id="43" name="Straight Arrow Connector 42"/>
          <p:cNvCxnSpPr/>
          <p:nvPr/>
        </p:nvCxnSpPr>
        <p:spPr bwMode="auto">
          <a:xfrm>
            <a:off x="1368552" y="3798331"/>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657600"/>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2788694" y="3627335"/>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051595"/>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136082"/>
            <a:ext cx="777310" cy="369332"/>
          </a:xfrm>
          <a:prstGeom prst="rect">
            <a:avLst/>
          </a:prstGeom>
          <a:noFill/>
        </p:spPr>
        <p:txBody>
          <a:bodyPr wrap="square" rtlCol="0">
            <a:spAutoFit/>
          </a:bodyPr>
          <a:lstStyle/>
          <a:p>
            <a:r>
              <a:rPr lang="en-US"/>
              <a:t>00,11</a:t>
            </a:r>
          </a:p>
        </p:txBody>
      </p:sp>
      <p:cxnSp>
        <p:nvCxnSpPr>
          <p:cNvPr id="64" name="Straight Arrow Connector 63"/>
          <p:cNvCxnSpPr>
            <a:endCxn id="70" idx="2"/>
          </p:cNvCxnSpPr>
          <p:nvPr/>
        </p:nvCxnSpPr>
        <p:spPr bwMode="auto">
          <a:xfrm flipV="1">
            <a:off x="3200400" y="38100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622963"/>
            <a:ext cx="338554" cy="369332"/>
          </a:xfrm>
          <a:prstGeom prst="rect">
            <a:avLst/>
          </a:prstGeom>
          <a:noFill/>
        </p:spPr>
        <p:txBody>
          <a:bodyPr wrap="none" rtlCol="0">
            <a:spAutoFit/>
          </a:bodyPr>
          <a:lstStyle/>
          <a:p>
            <a:r>
              <a:rPr lang="en-US"/>
              <a:t>X</a:t>
            </a:r>
          </a:p>
        </p:txBody>
      </p:sp>
      <p:cxnSp>
        <p:nvCxnSpPr>
          <p:cNvPr id="66" name="Elbow Connector 65"/>
          <p:cNvCxnSpPr/>
          <p:nvPr/>
        </p:nvCxnSpPr>
        <p:spPr bwMode="auto">
          <a:xfrm rot="5400000" flipH="1" flipV="1">
            <a:off x="4006697" y="3534055"/>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048000"/>
            <a:ext cx="304801" cy="369332"/>
          </a:xfrm>
          <a:prstGeom prst="rect">
            <a:avLst/>
          </a:prstGeom>
          <a:noFill/>
        </p:spPr>
        <p:txBody>
          <a:bodyPr wrap="square" rtlCol="0">
            <a:spAutoFit/>
          </a:bodyPr>
          <a:lstStyle/>
          <a:p>
            <a:r>
              <a:rPr lang="en-US">
                <a:latin typeface="Symbol" charset="2"/>
                <a:ea typeface="Symbol" charset="2"/>
                <a:cs typeface="Symbol" charset="2"/>
              </a:rPr>
              <a:t>S</a:t>
            </a:r>
          </a:p>
        </p:txBody>
      </p:sp>
      <p:sp>
        <p:nvSpPr>
          <p:cNvPr id="70" name="Oval 69"/>
          <p:cNvSpPr/>
          <p:nvPr/>
        </p:nvSpPr>
        <p:spPr bwMode="auto">
          <a:xfrm>
            <a:off x="3886200" y="35814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038600"/>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516868"/>
            <a:ext cx="765049" cy="369332"/>
          </a:xfrm>
          <a:prstGeom prst="rect">
            <a:avLst/>
          </a:prstGeom>
          <a:noFill/>
        </p:spPr>
        <p:txBody>
          <a:bodyPr wrap="square" rtlCol="0">
            <a:spAutoFit/>
          </a:bodyPr>
          <a:lstStyle/>
          <a:p>
            <a:r>
              <a:rPr lang="en-US"/>
              <a:t>00,11</a:t>
            </a:r>
          </a:p>
        </p:txBody>
      </p:sp>
    </p:spTree>
    <p:extLst>
      <p:ext uri="{BB962C8B-B14F-4D97-AF65-F5344CB8AC3E}">
        <p14:creationId xmlns:p14="http://schemas.microsoft.com/office/powerpoint/2010/main" val="12541355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a:off x="3362045" y="2197763"/>
            <a:ext cx="66731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a:t>Sample DFAs # 2</a:t>
            </a:r>
          </a:p>
        </p:txBody>
      </p:sp>
      <p:sp>
        <p:nvSpPr>
          <p:cNvPr id="4" name="Date Placeholder 3"/>
          <p:cNvSpPr>
            <a:spLocks noGrp="1"/>
          </p:cNvSpPr>
          <p:nvPr>
            <p:ph type="dt" sz="half" idx="10"/>
          </p:nvPr>
        </p:nvSpPr>
        <p:spPr/>
        <p:txBody>
          <a:bodyPr/>
          <a:lstStyle/>
          <a:p>
            <a:fld id="{2534C2F4-DACC-7046-9C17-8BE104BD396C}"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64</a:t>
            </a:fld>
            <a:endParaRPr lang="en-US"/>
          </a:p>
        </p:txBody>
      </p:sp>
      <p:sp>
        <p:nvSpPr>
          <p:cNvPr id="25" name="TextBox 24"/>
          <p:cNvSpPr txBox="1"/>
          <p:nvPr/>
        </p:nvSpPr>
        <p:spPr>
          <a:xfrm>
            <a:off x="457200" y="3039070"/>
            <a:ext cx="8077200" cy="1200329"/>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a:t>
            </a:r>
            <a:r>
              <a:rPr lang="en-US" dirty="0" smtClean="0"/>
              <a:t>{0,1,2</a:t>
            </a:r>
            <a:r>
              <a:rPr lang="en-US" dirty="0"/>
              <a:t>},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smtClean="0"/>
              <a:t>, </a:t>
            </a:r>
            <a:r>
              <a:rPr lang="en-US" dirty="0"/>
              <a:t>{2}),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3, has a remainder of 2 }</a:t>
            </a:r>
          </a:p>
        </p:txBody>
      </p:sp>
      <p:sp>
        <p:nvSpPr>
          <p:cNvPr id="31" name="Oval 30"/>
          <p:cNvSpPr/>
          <p:nvPr/>
        </p:nvSpPr>
        <p:spPr bwMode="auto">
          <a:xfrm>
            <a:off x="29718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12906" cy="369332"/>
          </a:xfrm>
          <a:prstGeom prst="rect">
            <a:avLst/>
          </a:prstGeom>
          <a:noFill/>
        </p:spPr>
        <p:txBody>
          <a:bodyPr wrap="none" rtlCol="0">
            <a:spAutoFit/>
          </a:bodyPr>
          <a:lstStyle/>
          <a:p>
            <a:r>
              <a:rPr lang="en-US">
                <a:latin typeface="+mn-lt"/>
                <a:ea typeface="Symbol" charset="2"/>
                <a:cs typeface="Symbol" charset="2"/>
              </a:rPr>
              <a:t>0</a:t>
            </a:r>
          </a:p>
        </p:txBody>
      </p:sp>
      <p:sp>
        <p:nvSpPr>
          <p:cNvPr id="35" name="TextBox 34"/>
          <p:cNvSpPr txBox="1"/>
          <p:nvPr/>
        </p:nvSpPr>
        <p:spPr>
          <a:xfrm>
            <a:off x="4030494" y="1858326"/>
            <a:ext cx="312906" cy="369332"/>
          </a:xfrm>
          <a:prstGeom prst="rect">
            <a:avLst/>
          </a:prstGeom>
          <a:noFill/>
        </p:spPr>
        <p:txBody>
          <a:bodyPr wrap="none" rtlCol="0">
            <a:spAutoFit/>
          </a:bodyPr>
          <a:lstStyle/>
          <a:p>
            <a:r>
              <a:rPr lang="en-US"/>
              <a:t>1</a:t>
            </a:r>
          </a:p>
        </p:txBody>
      </p:sp>
      <p:sp>
        <p:nvSpPr>
          <p:cNvPr id="36" name="TextBox 35"/>
          <p:cNvSpPr txBox="1"/>
          <p:nvPr/>
        </p:nvSpPr>
        <p:spPr>
          <a:xfrm>
            <a:off x="3425952" y="1676400"/>
            <a:ext cx="325076" cy="335756"/>
          </a:xfrm>
          <a:prstGeom prst="rect">
            <a:avLst/>
          </a:prstGeom>
          <a:noFill/>
        </p:spPr>
        <p:txBody>
          <a:bodyPr wrap="square" rtlCol="0">
            <a:spAutoFit/>
          </a:bodyPr>
          <a:lstStyle/>
          <a:p>
            <a:r>
              <a:rPr lang="en-US"/>
              <a:t>1</a:t>
            </a:r>
          </a:p>
        </p:txBody>
      </p:sp>
      <p:cxnSp>
        <p:nvCxnSpPr>
          <p:cNvPr id="39" name="Elbow Connector 38"/>
          <p:cNvCxnSpPr/>
          <p:nvPr/>
        </p:nvCxnSpPr>
        <p:spPr bwMode="auto">
          <a:xfrm rot="5400000" flipH="1" flipV="1">
            <a:off x="3086100" y="1760174"/>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2890976" y="1268566"/>
            <a:ext cx="457201" cy="369332"/>
          </a:xfrm>
          <a:prstGeom prst="rect">
            <a:avLst/>
          </a:prstGeom>
          <a:noFill/>
        </p:spPr>
        <p:txBody>
          <a:bodyPr wrap="square" rtlCol="0">
            <a:spAutoFit/>
          </a:bodyPr>
          <a:lstStyle/>
          <a:p>
            <a:r>
              <a:rPr lang="en-US"/>
              <a:t>0</a:t>
            </a:r>
          </a:p>
        </p:txBody>
      </p:sp>
      <p:sp>
        <p:nvSpPr>
          <p:cNvPr id="44" name="TextBox 43"/>
          <p:cNvSpPr txBox="1"/>
          <p:nvPr/>
        </p:nvSpPr>
        <p:spPr>
          <a:xfrm>
            <a:off x="1831848" y="1895386"/>
            <a:ext cx="454152" cy="369332"/>
          </a:xfrm>
          <a:prstGeom prst="rect">
            <a:avLst/>
          </a:prstGeom>
          <a:noFill/>
        </p:spPr>
        <p:txBody>
          <a:bodyPr wrap="square" rtlCol="0">
            <a:spAutoFit/>
          </a:bodyPr>
          <a:lstStyle/>
          <a:p>
            <a:r>
              <a:rPr lang="en-US" dirty="0">
                <a:latin typeface="Apple Chancery" charset="0"/>
                <a:ea typeface="Apple Chancery" charset="0"/>
                <a:cs typeface="Apple Chancery" charset="0"/>
              </a:rPr>
              <a:t>A”</a:t>
            </a:r>
          </a:p>
        </p:txBody>
      </p:sp>
      <p:sp>
        <p:nvSpPr>
          <p:cNvPr id="45" name="Oval 44"/>
          <p:cNvSpPr/>
          <p:nvPr/>
        </p:nvSpPr>
        <p:spPr bwMode="auto">
          <a:xfrm>
            <a:off x="5137466" y="1854892"/>
            <a:ext cx="378990" cy="3810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1954"/>
            <a:ext cx="312906" cy="369332"/>
          </a:xfrm>
          <a:prstGeom prst="rect">
            <a:avLst/>
          </a:prstGeom>
          <a:noFill/>
        </p:spPr>
        <p:txBody>
          <a:bodyPr wrap="none" rtlCol="0">
            <a:spAutoFit/>
          </a:bodyPr>
          <a:lstStyle/>
          <a:p>
            <a:r>
              <a:rPr lang="en-US"/>
              <a:t>2</a:t>
            </a:r>
          </a:p>
        </p:txBody>
      </p:sp>
      <p:cxnSp>
        <p:nvCxnSpPr>
          <p:cNvPr id="66" name="Elbow Connector 65"/>
          <p:cNvCxnSpPr/>
          <p:nvPr/>
        </p:nvCxnSpPr>
        <p:spPr bwMode="auto">
          <a:xfrm rot="5400000" flipH="1" flipV="1">
            <a:off x="5225897" y="1771841"/>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5105400" y="1269978"/>
            <a:ext cx="304801" cy="369332"/>
          </a:xfrm>
          <a:prstGeom prst="rect">
            <a:avLst/>
          </a:prstGeom>
          <a:noFill/>
        </p:spPr>
        <p:txBody>
          <a:bodyPr wrap="square" rtlCol="0">
            <a:spAutoFit/>
          </a:bodyPr>
          <a:lstStyle/>
          <a:p>
            <a:r>
              <a:rPr lang="en-US">
                <a:latin typeface="Symbol" charset="2"/>
                <a:ea typeface="Symbol" charset="2"/>
                <a:cs typeface="Symbol" charset="2"/>
              </a:rPr>
              <a:t>1</a:t>
            </a:r>
          </a:p>
        </p:txBody>
      </p:sp>
      <p:sp>
        <p:nvSpPr>
          <p:cNvPr id="70" name="Oval 69"/>
          <p:cNvSpPr/>
          <p:nvPr/>
        </p:nvSpPr>
        <p:spPr bwMode="auto">
          <a:xfrm>
            <a:off x="51054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77" name="TextBox 76"/>
          <p:cNvSpPr txBox="1"/>
          <p:nvPr/>
        </p:nvSpPr>
        <p:spPr>
          <a:xfrm>
            <a:off x="4419600" y="1676400"/>
            <a:ext cx="315830" cy="369332"/>
          </a:xfrm>
          <a:prstGeom prst="rect">
            <a:avLst/>
          </a:prstGeom>
          <a:noFill/>
        </p:spPr>
        <p:txBody>
          <a:bodyPr wrap="square" rtlCol="0">
            <a:spAutoFit/>
          </a:bodyPr>
          <a:lstStyle/>
          <a:p>
            <a:r>
              <a:rPr lang="en-US"/>
              <a:t>0</a:t>
            </a:r>
          </a:p>
        </p:txBody>
      </p:sp>
      <p:sp>
        <p:nvSpPr>
          <p:cNvPr id="82" name="TextBox 81"/>
          <p:cNvSpPr txBox="1"/>
          <p:nvPr/>
        </p:nvSpPr>
        <p:spPr>
          <a:xfrm>
            <a:off x="2508096" y="1752600"/>
            <a:ext cx="311304" cy="369332"/>
          </a:xfrm>
          <a:prstGeom prst="rect">
            <a:avLst/>
          </a:prstGeom>
          <a:noFill/>
        </p:spPr>
        <p:txBody>
          <a:bodyPr wrap="square" rtlCol="0">
            <a:spAutoFit/>
          </a:bodyPr>
          <a:lstStyle/>
          <a:p>
            <a:r>
              <a:rPr lang="en-US"/>
              <a:t>0</a:t>
            </a:r>
          </a:p>
        </p:txBody>
      </p:sp>
      <p:cxnSp>
        <p:nvCxnSpPr>
          <p:cNvPr id="83" name="Straight Arrow Connector 82"/>
          <p:cNvCxnSpPr/>
          <p:nvPr/>
        </p:nvCxnSpPr>
        <p:spPr bwMode="auto">
          <a:xfrm>
            <a:off x="2286000" y="2057400"/>
            <a:ext cx="682751"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057400"/>
            <a:ext cx="304800" cy="369332"/>
          </a:xfrm>
          <a:prstGeom prst="rect">
            <a:avLst/>
          </a:prstGeom>
          <a:noFill/>
        </p:spPr>
        <p:txBody>
          <a:bodyPr wrap="square" rtlCol="0">
            <a:spAutoFit/>
          </a:bodyPr>
          <a:lstStyle/>
          <a:p>
            <a:r>
              <a:rPr lang="en-US"/>
              <a:t>0</a:t>
            </a:r>
          </a:p>
        </p:txBody>
      </p:sp>
      <p:sp>
        <p:nvSpPr>
          <p:cNvPr id="99" name="TextBox 98"/>
          <p:cNvSpPr txBox="1"/>
          <p:nvPr/>
        </p:nvSpPr>
        <p:spPr>
          <a:xfrm>
            <a:off x="3581400" y="2133600"/>
            <a:ext cx="30480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186809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dirty="0"/>
              <a:t>A finite state automaton can be described by a state transition table with |Q| rows and |</a:t>
            </a:r>
            <a:r>
              <a:rPr lang="en-US" sz="2400" dirty="0" err="1"/>
              <a:t>Σ</a:t>
            </a:r>
            <a:r>
              <a:rPr lang="en-US" sz="2400" dirty="0"/>
              <a:t>| columns</a:t>
            </a:r>
          </a:p>
          <a:p>
            <a:r>
              <a:rPr lang="en-US" sz="2400" dirty="0"/>
              <a:t>Rows are labelled with state names and columns with input letters</a:t>
            </a:r>
          </a:p>
          <a:p>
            <a:r>
              <a:rPr lang="en-US" sz="2400" dirty="0"/>
              <a:t>The start state has some indicator, e.g., a greater than sign (&gt;q) </a:t>
            </a:r>
            <a:r>
              <a:rPr lang="en-US" sz="2400" dirty="0" smtClean="0"/>
              <a:t>and </a:t>
            </a:r>
            <a:r>
              <a:rPr lang="en-US" sz="2400" dirty="0"/>
              <a:t>each final state has some indicator, e.g., an underscore (</a:t>
            </a:r>
            <a:r>
              <a:rPr lang="en-US" sz="2400" u="sng" dirty="0"/>
              <a:t>f</a:t>
            </a:r>
            <a:r>
              <a:rPr lang="en-US" sz="2400" dirty="0" smtClean="0"/>
              <a:t>)</a:t>
            </a:r>
            <a:endParaRPr lang="en-US" sz="2400" dirty="0"/>
          </a:p>
          <a:p>
            <a:r>
              <a:rPr lang="en-US" sz="2400" dirty="0"/>
              <a:t>The entry in row q, column a, contains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a:t>
            </a:r>
          </a:p>
          <a:p>
            <a:r>
              <a:rPr lang="en-US" sz="2400" dirty="0">
                <a:latin typeface="Arial" charset="0"/>
                <a:ea typeface="MS PGothic" charset="0"/>
              </a:rPr>
              <a:t>In general we will use state diagrams, but transition tables are useful in some cases (state minimization</a:t>
            </a:r>
            <a:r>
              <a:rPr lang="en-US" sz="2400" dirty="0" smtClean="0">
                <a:latin typeface="Arial" charset="0"/>
                <a:ea typeface="MS PGothic" charset="0"/>
              </a:rPr>
              <a:t>)</a:t>
            </a:r>
          </a:p>
          <a:p>
            <a:endParaRPr lang="en-US" sz="2400" dirty="0"/>
          </a:p>
        </p:txBody>
      </p:sp>
      <p:sp>
        <p:nvSpPr>
          <p:cNvPr id="4" name="Date Placeholder 3"/>
          <p:cNvSpPr>
            <a:spLocks noGrp="1"/>
          </p:cNvSpPr>
          <p:nvPr>
            <p:ph type="dt" sz="half" idx="10"/>
          </p:nvPr>
        </p:nvSpPr>
        <p:spPr/>
        <p:txBody>
          <a:bodyPr/>
          <a:lstStyle/>
          <a:p>
            <a:fld id="{E879F58F-B162-2842-A4C4-99B09B077C58}"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65</a:t>
            </a:fld>
            <a:endParaRPr lang="en-US"/>
          </a:p>
        </p:txBody>
      </p:sp>
    </p:spTree>
    <p:extLst>
      <p:ext uri="{BB962C8B-B14F-4D97-AF65-F5344CB8AC3E}">
        <p14:creationId xmlns:p14="http://schemas.microsoft.com/office/powerpoint/2010/main" val="1346986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FSAs </a:t>
            </a:r>
            <a:r>
              <a:rPr lang="en-US" dirty="0" smtClean="0">
                <a:solidFill>
                  <a:srgbClr val="009900"/>
                </a:solidFill>
                <a:latin typeface="Arial" charset="0"/>
                <a:ea typeface="MS PGothic" charset="0"/>
              </a:rPr>
              <a:t>and Applications</a:t>
            </a:r>
            <a:endParaRPr lang="en-US" dirty="0">
              <a:solidFill>
                <a:srgbClr val="009900"/>
              </a:solidFill>
              <a:latin typeface="Arial" charset="0"/>
              <a:ea typeface="MS PGothic" charset="0"/>
            </a:endParaRP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synchronous sequential circuit has</a:t>
            </a:r>
          </a:p>
          <a:p>
            <a:pPr lvl="1" eaLnBrk="1" hangingPunct="1"/>
            <a:r>
              <a:rPr lang="en-US" sz="1800" dirty="0">
                <a:latin typeface="Arial" charset="0"/>
                <a:ea typeface="MS PGothic" charset="0"/>
              </a:rPr>
              <a:t>Binary input lines (input admitted at clock tick)</a:t>
            </a:r>
          </a:p>
          <a:p>
            <a:pPr lvl="1" eaLnBrk="1" hangingPunct="1"/>
            <a:r>
              <a:rPr lang="en-US" sz="1800" dirty="0">
                <a:latin typeface="Arial" charset="0"/>
                <a:ea typeface="MS PGothic" charset="0"/>
              </a:rPr>
              <a:t>Binary output lines (simple case is one line)</a:t>
            </a:r>
          </a:p>
          <a:p>
            <a:pPr lvl="2" eaLnBrk="1" hangingPunct="1"/>
            <a:r>
              <a:rPr lang="en-US" sz="1600" dirty="0">
                <a:latin typeface="Arial" charset="0"/>
                <a:ea typeface="MS PGothic" charset="0"/>
              </a:rPr>
              <a:t>1 accepts; 0 rejects input</a:t>
            </a:r>
          </a:p>
          <a:p>
            <a:pPr lvl="1" eaLnBrk="1" hangingPunct="1"/>
            <a:r>
              <a:rPr lang="en-US" sz="1800" dirty="0">
                <a:latin typeface="Arial" charset="0"/>
                <a:ea typeface="MS PGothic" charset="0"/>
              </a:rPr>
              <a:t>Internal flip flops (memory) that define state</a:t>
            </a:r>
          </a:p>
          <a:p>
            <a:pPr lvl="1" eaLnBrk="1" hangingPunct="1"/>
            <a:r>
              <a:rPr lang="en-US" sz="1800" dirty="0">
                <a:latin typeface="Arial" charset="0"/>
                <a:ea typeface="MS PGothic" charset="0"/>
              </a:rPr>
              <a:t>Simple combinatorial circuits (and, or, not) that combine current state and input to alter state</a:t>
            </a:r>
          </a:p>
          <a:p>
            <a:pPr lvl="1" eaLnBrk="1" hangingPunct="1"/>
            <a:r>
              <a:rPr lang="en-US" sz="1800" dirty="0">
                <a:latin typeface="Arial" charset="0"/>
                <a:ea typeface="MS PGothic" charset="0"/>
              </a:rPr>
              <a:t>Simple combinatorial circuits (and, or, not) that use state to determine </a:t>
            </a:r>
            <a:r>
              <a:rPr lang="en-US" sz="1800" dirty="0" smtClean="0">
                <a:latin typeface="Arial" charset="0"/>
                <a:ea typeface="MS PGothic" charset="0"/>
              </a:rPr>
              <a:t>output</a:t>
            </a:r>
          </a:p>
          <a:p>
            <a:pPr eaLnBrk="1" hangingPunct="1"/>
            <a:r>
              <a:rPr lang="en-US" sz="2400" dirty="0">
                <a:latin typeface="Arial" charset="0"/>
                <a:ea typeface="MS PGothic" charset="0"/>
              </a:rPr>
              <a:t>Think about FSA to recognize the string PAPAPAT appearing somewhere in a corpus of text, say with a substring PAPAPAPATRICK</a:t>
            </a:r>
          </a:p>
          <a:p>
            <a:pPr eaLnBrk="1" hangingPunct="1"/>
            <a:r>
              <a:rPr lang="en-US" sz="2400" dirty="0">
                <a:latin typeface="Arial" charset="0"/>
                <a:ea typeface="MS PGothic" charset="0"/>
              </a:rPr>
              <a:t>Comments about GREP</a:t>
            </a:r>
          </a:p>
          <a:p>
            <a:pPr eaLnBrk="1" hangingPunct="1"/>
            <a:endParaRPr lang="en-US"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726092-3EEA-E34F-A1E2-C0BF030733D0}"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a:t>Regular languages (those recognized by DFAs) are closed under complement, union, intersection, difference and exclusive or (</a:t>
            </a:r>
            <a:r>
              <a:rPr lang="en-US" sz="2200">
                <a:latin typeface="Arial" charset="0"/>
                <a:ea typeface="MS PGothic" charset="0"/>
              </a:rPr>
              <a:t>⊕) and many other set operations</a:t>
            </a:r>
            <a:endParaRPr lang="en-US" sz="2200"/>
          </a:p>
          <a:p>
            <a:r>
              <a:rPr lang="en-US" sz="2200"/>
              <a:t>Let </a:t>
            </a:r>
            <a:r>
              <a:rPr lang="en-US" sz="2200">
                <a:latin typeface="Arial" charset="0"/>
                <a:ea typeface="MS PGothic" charset="0"/>
              </a:rPr>
              <a:t>A</a:t>
            </a:r>
            <a:r>
              <a:rPr lang="en-US" sz="2200" baseline="-25000">
                <a:latin typeface="Arial" charset="0"/>
                <a:ea typeface="MS PGothic" charset="0"/>
              </a:rPr>
              <a:t>1</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,Σ,δ</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0</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 A</a:t>
            </a:r>
            <a:r>
              <a:rPr lang="en-US" sz="2200" baseline="-25000">
                <a:latin typeface="Arial" charset="0"/>
                <a:ea typeface="MS PGothic" charset="0"/>
              </a:rPr>
              <a:t>2</a:t>
            </a:r>
            <a:r>
              <a:rPr lang="en-US" sz="2200">
                <a:latin typeface="Arial" charset="0"/>
                <a:ea typeface="MS PGothic" charset="0"/>
              </a:rPr>
              <a:t> = (Q</a:t>
            </a:r>
            <a:r>
              <a:rPr lang="en-US" sz="2200" baseline="-25000">
                <a:latin typeface="Arial" charset="0"/>
                <a:ea typeface="MS PGothic" charset="0"/>
              </a:rPr>
              <a:t>2</a:t>
            </a:r>
            <a:r>
              <a:rPr lang="en-US" sz="2200">
                <a:latin typeface="Arial" charset="0"/>
                <a:ea typeface="MS PGothic" charset="0"/>
              </a:rPr>
              <a:t>,Σ,δ</a:t>
            </a:r>
            <a:r>
              <a:rPr lang="en-US" sz="2200" baseline="-25000">
                <a:latin typeface="Arial" charset="0"/>
                <a:ea typeface="MS PGothic" charset="0"/>
              </a:rPr>
              <a:t>2</a:t>
            </a:r>
            <a:r>
              <a:rPr lang="en-US" sz="2200">
                <a:latin typeface="Arial" charset="0"/>
                <a:ea typeface="MS PGothic" charset="0"/>
              </a:rPr>
              <a:t>,s</a:t>
            </a:r>
            <a:r>
              <a:rPr lang="en-US" sz="2200" baseline="-25000">
                <a:latin typeface="Arial" charset="0"/>
                <a:ea typeface="MS PGothic" charset="0"/>
              </a:rPr>
              <a:t>0</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 be arbitrary DFAs</a:t>
            </a:r>
          </a:p>
          <a:p>
            <a:r>
              <a:rPr lang="en-US" sz="2200">
                <a:latin typeface="Arial" charset="0"/>
                <a:ea typeface="MS PGothic" charset="0"/>
              </a:rPr>
              <a:t>Σ*-</a:t>
            </a:r>
            <a:r>
              <a:rPr lang="en-US" sz="2200" i="1">
                <a:latin typeface="Arial" charset="0"/>
                <a:ea typeface="MS PGothic" charset="0"/>
              </a:rPr>
              <a:t>L</a:t>
            </a:r>
            <a:r>
              <a:rPr lang="en-US" sz="2200">
                <a:latin typeface="Arial" charset="0"/>
                <a:ea typeface="MS PGothic" charset="0"/>
              </a:rPr>
              <a:t>(A</a:t>
            </a:r>
            <a:r>
              <a:rPr lang="en-US" sz="2200" baseline="-25000">
                <a:latin typeface="Arial" charset="0"/>
                <a:ea typeface="MS PGothic" charset="0"/>
              </a:rPr>
              <a:t>1</a:t>
            </a:r>
            <a:r>
              <a:rPr lang="en-US" sz="2200">
                <a:latin typeface="Arial" charset="0"/>
                <a:ea typeface="MS PGothic" charset="0"/>
              </a:rPr>
              <a:t>)</a:t>
            </a:r>
            <a:r>
              <a:rPr lang="en-US" sz="2200" baseline="30000">
                <a:latin typeface="Arial" charset="0"/>
                <a:ea typeface="MS PGothic" charset="0"/>
              </a:rPr>
              <a:t> </a:t>
            </a:r>
            <a:r>
              <a:rPr lang="en-US" sz="2200">
                <a:latin typeface="Arial" charset="0"/>
                <a:ea typeface="MS PGothic" charset="0"/>
              </a:rPr>
              <a:t>is recognized by A</a:t>
            </a:r>
            <a:r>
              <a:rPr lang="en-US" sz="2200" baseline="-25000">
                <a:latin typeface="Arial" charset="0"/>
                <a:ea typeface="MS PGothic" charset="0"/>
              </a:rPr>
              <a:t>1</a:t>
            </a:r>
            <a:r>
              <a:rPr lang="en-US" sz="2200" baseline="30000">
                <a:latin typeface="Arial" charset="0"/>
                <a:ea typeface="MS PGothic" charset="0"/>
              </a:rPr>
              <a:t>C</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,Σ,δ</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0</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a:t>
            </a:r>
          </a:p>
          <a:p>
            <a:r>
              <a:rPr lang="en-US" sz="2200">
                <a:latin typeface="Arial" charset="0"/>
                <a:ea typeface="MS PGothic" charset="0"/>
              </a:rPr>
              <a:t>Define A</a:t>
            </a:r>
            <a:r>
              <a:rPr lang="en-US" sz="2200" baseline="-25000">
                <a:latin typeface="Arial" charset="0"/>
                <a:ea typeface="MS PGothic" charset="0"/>
              </a:rPr>
              <a:t>3</a:t>
            </a:r>
            <a:r>
              <a:rPr lang="en-US" sz="2200">
                <a:latin typeface="Arial" charset="0"/>
                <a:ea typeface="MS PGothic" charset="0"/>
              </a:rPr>
              <a:t>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,Σ,δ</a:t>
            </a:r>
            <a:r>
              <a:rPr lang="en-US" sz="2200" baseline="-25000">
                <a:latin typeface="Arial" charset="0"/>
                <a:ea typeface="MS PGothic" charset="0"/>
              </a:rPr>
              <a:t>3</a:t>
            </a:r>
            <a:r>
              <a:rPr lang="en-US" sz="2200">
                <a:latin typeface="Arial" charset="0"/>
                <a:ea typeface="MS PGothic" charset="0"/>
              </a:rPr>
              <a:t>,&lt;q</a:t>
            </a:r>
            <a:r>
              <a:rPr lang="en-US" sz="2200" baseline="-25000">
                <a:latin typeface="Arial" charset="0"/>
                <a:ea typeface="MS PGothic" charset="0"/>
              </a:rPr>
              <a:t>0</a:t>
            </a:r>
            <a:r>
              <a:rPr lang="en-US" sz="2200">
                <a:latin typeface="Arial" charset="0"/>
                <a:ea typeface="MS PGothic" charset="0"/>
              </a:rPr>
              <a:t>,s</a:t>
            </a:r>
            <a:r>
              <a:rPr lang="en-US" sz="2200" baseline="-25000">
                <a:latin typeface="Arial" charset="0"/>
                <a:ea typeface="MS PGothic" charset="0"/>
              </a:rPr>
              <a:t>0</a:t>
            </a:r>
            <a:r>
              <a:rPr lang="en-US" sz="2200">
                <a:latin typeface="Arial" charset="0"/>
                <a:ea typeface="MS PGothic" charset="0"/>
              </a:rPr>
              <a:t>&gt;,F</a:t>
            </a:r>
            <a:r>
              <a:rPr lang="en-US" sz="2200" baseline="-25000">
                <a:latin typeface="Arial" charset="0"/>
                <a:ea typeface="MS PGothic" charset="0"/>
              </a:rPr>
              <a:t>3</a:t>
            </a:r>
            <a:r>
              <a:rPr lang="en-US" sz="2200">
                <a:latin typeface="Arial" charset="0"/>
                <a:ea typeface="MS PGothic" charset="0"/>
              </a:rPr>
              <a:t>) where </a:t>
            </a:r>
            <a:br>
              <a:rPr lang="en-US" sz="2200">
                <a:latin typeface="Arial" charset="0"/>
                <a:ea typeface="MS PGothic" charset="0"/>
              </a:rPr>
            </a:br>
            <a:r>
              <a:rPr lang="en-US" sz="2200">
                <a:latin typeface="Arial" charset="0"/>
                <a:ea typeface="MS PGothic" charset="0"/>
              </a:rPr>
              <a:t>δ</a:t>
            </a:r>
            <a:r>
              <a:rPr lang="en-US" sz="2200" baseline="-25000">
                <a:latin typeface="Arial" charset="0"/>
                <a:ea typeface="MS PGothic" charset="0"/>
              </a:rPr>
              <a:t>3</a:t>
            </a:r>
            <a:r>
              <a:rPr lang="en-US" sz="2200">
                <a:latin typeface="Arial" charset="0"/>
                <a:ea typeface="MS PGothic" charset="0"/>
              </a:rPr>
              <a:t>(&lt;</a:t>
            </a:r>
            <a:r>
              <a:rPr lang="en-US" sz="2200" err="1">
                <a:latin typeface="Arial" charset="0"/>
                <a:ea typeface="MS PGothic" charset="0"/>
              </a:rPr>
              <a:t>q,s</a:t>
            </a:r>
            <a:r>
              <a:rPr lang="en-US" sz="2200">
                <a:latin typeface="Arial" charset="0"/>
                <a:ea typeface="MS PGothic" charset="0"/>
              </a:rPr>
              <a:t>&gt;,a)= &lt;δ</a:t>
            </a:r>
            <a:r>
              <a:rPr lang="en-US" sz="2200" baseline="-25000">
                <a:latin typeface="Arial" charset="0"/>
                <a:ea typeface="MS PGothic" charset="0"/>
              </a:rPr>
              <a:t>1</a:t>
            </a:r>
            <a:r>
              <a:rPr lang="en-US" sz="2200">
                <a:latin typeface="Arial" charset="0"/>
                <a:ea typeface="MS PGothic" charset="0"/>
              </a:rPr>
              <a:t>(</a:t>
            </a:r>
            <a:r>
              <a:rPr lang="en-US" sz="2200" err="1">
                <a:latin typeface="Arial" charset="0"/>
                <a:ea typeface="MS PGothic" charset="0"/>
              </a:rPr>
              <a:t>q,a</a:t>
            </a:r>
            <a:r>
              <a:rPr lang="en-US" sz="2200">
                <a:latin typeface="Arial" charset="0"/>
                <a:ea typeface="MS PGothic" charset="0"/>
              </a:rPr>
              <a:t>),δ</a:t>
            </a:r>
            <a:r>
              <a:rPr lang="en-US" sz="2200" baseline="-25000">
                <a:latin typeface="Arial" charset="0"/>
                <a:ea typeface="MS PGothic" charset="0"/>
              </a:rPr>
              <a:t>2</a:t>
            </a:r>
            <a:r>
              <a:rPr lang="en-US" sz="2200">
                <a:latin typeface="Arial" charset="0"/>
                <a:ea typeface="MS PGothic" charset="0"/>
              </a:rPr>
              <a:t>(</a:t>
            </a:r>
            <a:r>
              <a:rPr lang="en-US" sz="2200" err="1">
                <a:latin typeface="Arial" charset="0"/>
                <a:ea typeface="MS PGothic" charset="0"/>
              </a:rPr>
              <a:t>s,a</a:t>
            </a:r>
            <a:r>
              <a:rPr lang="en-US" sz="2200">
                <a:latin typeface="Arial" charset="0"/>
                <a:ea typeface="MS PGothic" charset="0"/>
              </a:rPr>
              <a:t>)&gt;, q</a:t>
            </a:r>
            <a:r>
              <a:rPr lang="en-US" sz="2200">
                <a:latin typeface="Arial" charset="0"/>
                <a:ea typeface="MS PGothic" charset="0"/>
                <a:sym typeface="Symbol" panose="05050102010706020507" pitchFamily="18" charset="2"/>
              </a:rPr>
              <a:t></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 s</a:t>
            </a:r>
            <a:r>
              <a:rPr lang="en-US" sz="2200">
                <a:latin typeface="Arial" charset="0"/>
                <a:ea typeface="MS PGothic" charset="0"/>
                <a:sym typeface="Symbol" panose="05050102010706020507" pitchFamily="18" charset="2"/>
              </a:rPr>
              <a:t></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en-US" sz="2200" err="1">
                <a:latin typeface="Arial" charset="0"/>
                <a:ea typeface="MS PGothic" charset="0"/>
              </a:rPr>
              <a:t>a</a:t>
            </a:r>
            <a:r>
              <a:rPr lang="en-US" sz="2200" err="1">
                <a:latin typeface="Arial" charset="0"/>
                <a:ea typeface="MS PGothic" charset="0"/>
                <a:sym typeface="Symbol" panose="05050102010706020507" pitchFamily="18" charset="2"/>
              </a:rPr>
              <a:t></a:t>
            </a:r>
            <a:r>
              <a:rPr lang="en-US" sz="2200" err="1">
                <a:latin typeface="Arial" charset="0"/>
                <a:ea typeface="MS PGothic" charset="0"/>
              </a:rPr>
              <a:t>Σ</a:t>
            </a:r>
            <a:endParaRPr lang="en-US" sz="2200">
              <a:latin typeface="Arial" charset="0"/>
              <a:ea typeface="MS PGothic" charset="0"/>
            </a:endParaRP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a:t>
            </a: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 - </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p>
          <a:p>
            <a:pPr lvl="1"/>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1</a:t>
            </a:r>
            <a:r>
              <a:rPr lang="en-US" sz="2000">
                <a:latin typeface="Arial" charset="0"/>
                <a:ea typeface="MS PGothic" charset="0"/>
              </a:rPr>
              <a:t>) ⊕ </a:t>
            </a:r>
            <a:r>
              <a:rPr lang="en-US" sz="2000" i="1">
                <a:latin typeface="Arial" charset="0"/>
                <a:ea typeface="MS PGothic" charset="0"/>
              </a:rPr>
              <a:t>L</a:t>
            </a:r>
            <a:r>
              <a:rPr lang="en-US" sz="2000">
                <a:latin typeface="Arial" charset="0"/>
                <a:ea typeface="MS PGothic" charset="0"/>
              </a:rPr>
              <a:t>(A</a:t>
            </a:r>
            <a:r>
              <a:rPr lang="en-US" sz="2000" baseline="-25000">
                <a:latin typeface="Arial" charset="0"/>
                <a:ea typeface="MS PGothic" charset="0"/>
              </a:rPr>
              <a:t>2</a:t>
            </a:r>
            <a:r>
              <a:rPr lang="en-US" sz="2000">
                <a:latin typeface="Arial" charset="0"/>
                <a:ea typeface="MS PGothic" charset="0"/>
              </a:rPr>
              <a:t>) is recognized when F</a:t>
            </a:r>
            <a:r>
              <a:rPr lang="en-US" sz="2000" baseline="-25000">
                <a:latin typeface="Arial" charset="0"/>
                <a:ea typeface="MS PGothic" charset="0"/>
              </a:rPr>
              <a:t>3</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67</a:t>
            </a:fld>
            <a:endParaRPr lang="en-US"/>
          </a:p>
        </p:txBody>
      </p:sp>
    </p:spTree>
    <p:extLst>
      <p:ext uri="{BB962C8B-B14F-4D97-AF65-F5344CB8AC3E}">
        <p14:creationId xmlns:p14="http://schemas.microsoft.com/office/powerpoint/2010/main" val="12021348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a:t>
            </a:r>
          </a:p>
          <a:p>
            <a:r>
              <a:rPr lang="en-US" sz="2400">
                <a:latin typeface="Arial" charset="0"/>
                <a:ea typeface="MS PGothic" charset="0"/>
              </a:rPr>
              <a:t>Simply create new automaton</a:t>
            </a:r>
            <a:br>
              <a:rPr lang="en-US" sz="2400">
                <a:latin typeface="Arial" charset="0"/>
                <a:ea typeface="MS PGothic" charset="0"/>
              </a:rPr>
            </a:b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(Q,Σ,δ,q</a:t>
            </a:r>
            <a:r>
              <a:rPr lang="en-US" sz="2400" baseline="-25000">
                <a:latin typeface="Arial" charset="0"/>
                <a:ea typeface="MS PGothic" charset="0"/>
              </a:rPr>
              <a:t>0</a:t>
            </a:r>
            <a:r>
              <a:rPr lang="en-US" sz="2400">
                <a:latin typeface="Arial" charset="0"/>
                <a:ea typeface="MS PGothic" charset="0"/>
              </a:rPr>
              <a:t>,Q-F)</a:t>
            </a:r>
          </a:p>
          <a:p>
            <a:r>
              <a:rPr lang="en-US" sz="2400" i="1">
                <a:latin typeface="Arial" charset="0"/>
                <a:ea typeface="MS PGothic" charset="0"/>
              </a:rPr>
              <a:t>L</a:t>
            </a: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Q-F } = </a:t>
            </a:r>
            <a:br>
              <a:rPr lang="en-US" sz="2400">
                <a:latin typeface="Arial" charset="0"/>
                <a:ea typeface="MS PGothic" charset="0"/>
              </a:rPr>
            </a:br>
            <a:r>
              <a:rPr lang="en-US" sz="2400">
                <a:latin typeface="Arial" charset="0"/>
                <a:ea typeface="MS PGothic" charset="0"/>
              </a:rPr>
              <a:t>{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F } = </a:t>
            </a:r>
            <a:br>
              <a:rPr lang="en-US" sz="2400">
                <a:latin typeface="Arial" charset="0"/>
                <a:ea typeface="MS PGothic" charset="0"/>
              </a:rPr>
            </a:br>
            <a:r>
              <a:rPr lang="en-US" sz="2400">
                <a:latin typeface="Arial" charset="0"/>
                <a:ea typeface="MS PGothic" charset="0"/>
              </a:rPr>
              <a:t>{ w | w ∉ </a:t>
            </a:r>
            <a:r>
              <a:rPr lang="en-US" sz="2400" i="1">
                <a:latin typeface="Arial" charset="0"/>
                <a:ea typeface="MS PGothic" charset="0"/>
              </a:rPr>
              <a:t>L</a:t>
            </a:r>
            <a:r>
              <a:rPr lang="en-US" sz="2400">
                <a:latin typeface="Arial" charset="0"/>
                <a:ea typeface="MS PGothic" charset="0"/>
              </a:rPr>
              <a:t>(A) } </a:t>
            </a:r>
          </a:p>
          <a:p>
            <a:r>
              <a:rPr lang="en-US" sz="2400">
                <a:latin typeface="Arial" charset="0"/>
                <a:ea typeface="MS PGothic" charset="0"/>
              </a:rPr>
              <a:t>Again, imagine trying to do this in the context of regular expressions</a:t>
            </a:r>
          </a:p>
          <a:p>
            <a:r>
              <a:rPr lang="en-US" sz="240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68</a:t>
            </a:fld>
            <a:endParaRPr lang="en-US"/>
          </a:p>
        </p:txBody>
      </p:sp>
    </p:spTree>
    <p:extLst>
      <p:ext uri="{BB962C8B-B14F-4D97-AF65-F5344CB8AC3E}">
        <p14:creationId xmlns:p14="http://schemas.microsoft.com/office/powerpoint/2010/main" val="10575903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a:latin typeface="Arial" charset="0"/>
                <a:ea typeface="MS PGothic" charset="0"/>
              </a:rPr>
              <a:t>Regular sets can be shown closed under many binary operations using the notion of parallel machine simulation</a:t>
            </a:r>
          </a:p>
          <a:p>
            <a:r>
              <a:rPr lang="en-US" sz="2000">
                <a:latin typeface="Arial" charset="0"/>
                <a:ea typeface="MS PGothic" charset="0"/>
              </a:rPr>
              <a:t>Let A</a:t>
            </a:r>
            <a:r>
              <a:rPr lang="en-US" sz="2000" baseline="-25000">
                <a:latin typeface="Arial" charset="0"/>
                <a:ea typeface="MS PGothic" charset="0"/>
              </a:rPr>
              <a:t>1</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,Σ,δ</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  and A</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2</a:t>
            </a:r>
            <a:r>
              <a:rPr lang="en-US" sz="2000">
                <a:latin typeface="Arial" charset="0"/>
                <a:ea typeface="MS PGothic" charset="0"/>
              </a:rPr>
              <a:t>,s</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r>
              <a:rPr lang="en-US" sz="1600">
                <a:latin typeface="Arial" charset="0"/>
                <a:ea typeface="MS PGothic" charset="0"/>
              </a:rPr>
              <a:t>  </a:t>
            </a:r>
            <a:r>
              <a:rPr lang="en-US" sz="2000">
                <a:latin typeface="Arial" charset="0"/>
                <a:ea typeface="MS PGothic" charset="0"/>
              </a:rPr>
              <a:t>where </a:t>
            </a:r>
            <a:br>
              <a:rPr lang="en-US" sz="2000">
                <a:latin typeface="Arial" charset="0"/>
                <a:ea typeface="MS PGothic" charset="0"/>
              </a:rPr>
            </a:b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r>
              <a:rPr lang="en-US" sz="2000">
                <a:latin typeface="Arial" charset="0"/>
                <a:ea typeface="MS PGothic" charset="0"/>
              </a:rPr>
              <a:t>B = (Q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3</a:t>
            </a:r>
            <a:r>
              <a:rPr lang="en-US" sz="2000">
                <a:latin typeface="Arial" charset="0"/>
                <a:ea typeface="MS PGothic" charset="0"/>
              </a:rPr>
              <a:t>,&lt;q</a:t>
            </a:r>
            <a:r>
              <a:rPr lang="en-US" sz="2000" baseline="-25000">
                <a:latin typeface="Arial" charset="0"/>
                <a:ea typeface="MS PGothic" charset="0"/>
              </a:rPr>
              <a:t>0</a:t>
            </a:r>
            <a:r>
              <a:rPr lang="en-US" sz="2000">
                <a:latin typeface="Arial" charset="0"/>
                <a:ea typeface="MS PGothic" charset="0"/>
              </a:rPr>
              <a:t>,s</a:t>
            </a:r>
            <a:r>
              <a:rPr lang="en-US" sz="2000" baseline="-25000">
                <a:latin typeface="Arial" charset="0"/>
                <a:ea typeface="MS PGothic" charset="0"/>
              </a:rPr>
              <a:t>0&gt;,</a:t>
            </a:r>
            <a:r>
              <a:rPr lang="en-US" sz="2000">
                <a:latin typeface="Arial" charset="0"/>
                <a:ea typeface="MS PGothic" charset="0"/>
              </a:rPr>
              <a:t>F</a:t>
            </a:r>
            <a:r>
              <a:rPr lang="en-US" sz="2000" baseline="-25000">
                <a:latin typeface="Arial" charset="0"/>
                <a:ea typeface="MS PGothic" charset="0"/>
              </a:rPr>
              <a:t>3</a:t>
            </a:r>
            <a:r>
              <a:rPr lang="en-US" sz="2000">
                <a:latin typeface="Arial" charset="0"/>
                <a:ea typeface="MS PGothic" charset="0"/>
              </a:rPr>
              <a:t>) where</a:t>
            </a:r>
            <a:br>
              <a:rPr lang="en-US" sz="2000">
                <a:latin typeface="Arial" charset="0"/>
                <a:ea typeface="MS PGothic" charset="0"/>
              </a:rPr>
            </a:br>
            <a:r>
              <a:rPr lang="en-US" sz="2000">
                <a:latin typeface="Arial" charset="0"/>
                <a:ea typeface="MS PGothic" charset="0"/>
              </a:rPr>
              <a:t>δ</a:t>
            </a:r>
            <a:r>
              <a:rPr lang="en-US" sz="2000" baseline="-25000">
                <a:latin typeface="Arial" charset="0"/>
                <a:ea typeface="MS PGothic" charset="0"/>
              </a:rPr>
              <a:t>3</a:t>
            </a:r>
            <a:r>
              <a:rPr lang="en-US" sz="2000">
                <a:latin typeface="Arial" charset="0"/>
                <a:ea typeface="MS PGothic" charset="0"/>
              </a:rPr>
              <a:t>(&lt;</a:t>
            </a:r>
            <a:r>
              <a:rPr lang="en-US" sz="2000" err="1">
                <a:latin typeface="Arial" charset="0"/>
                <a:ea typeface="MS PGothic" charset="0"/>
              </a:rPr>
              <a:t>q,s</a:t>
            </a:r>
            <a:r>
              <a:rPr lang="en-US" sz="2000">
                <a:latin typeface="Arial" charset="0"/>
                <a:ea typeface="MS PGothic" charset="0"/>
              </a:rPr>
              <a:t>&gt;,a) = &lt; δ</a:t>
            </a:r>
            <a:r>
              <a:rPr lang="en-US" sz="2000" baseline="-25000">
                <a:latin typeface="Arial" charset="0"/>
                <a:ea typeface="MS PGothic" charset="0"/>
              </a:rPr>
              <a:t>1</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 δ</a:t>
            </a:r>
            <a:r>
              <a:rPr lang="en-US" sz="2000" baseline="-25000">
                <a:latin typeface="Arial" charset="0"/>
                <a:ea typeface="MS PGothic" charset="0"/>
              </a:rPr>
              <a:t>2</a:t>
            </a:r>
            <a:r>
              <a:rPr lang="en-US" sz="2000">
                <a:latin typeface="Arial" charset="0"/>
                <a:ea typeface="MS PGothic" charset="0"/>
              </a:rPr>
              <a:t>(</a:t>
            </a:r>
            <a:r>
              <a:rPr lang="en-US" sz="2000" err="1">
                <a:latin typeface="Arial" charset="0"/>
                <a:ea typeface="MS PGothic" charset="0"/>
              </a:rPr>
              <a:t>s,a</a:t>
            </a:r>
            <a:r>
              <a:rPr lang="en-US" sz="2000">
                <a:latin typeface="Arial" charset="0"/>
                <a:ea typeface="MS PGothic" charset="0"/>
              </a:rPr>
              <a:t>) &gt;</a:t>
            </a:r>
          </a:p>
          <a:p>
            <a:r>
              <a:rPr lang="en-US" sz="2000">
                <a:latin typeface="Arial" charset="0"/>
                <a:ea typeface="MS PGothic" charset="0"/>
              </a:rPr>
              <a:t>Union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1600">
              <a:latin typeface="Arial" charset="0"/>
              <a:ea typeface="MS PGothic" charset="0"/>
            </a:endParaRPr>
          </a:p>
          <a:p>
            <a:r>
              <a:rPr lang="en-US" sz="2000">
                <a:latin typeface="Arial" charset="0"/>
                <a:ea typeface="MS PGothic" charset="0"/>
              </a:rPr>
              <a:t>Intersection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1800">
                <a:latin typeface="Arial" charset="0"/>
                <a:ea typeface="MS PGothic" charset="0"/>
              </a:rPr>
              <a:t>Can do by combining union and complement</a:t>
            </a:r>
          </a:p>
          <a:p>
            <a:r>
              <a:rPr lang="en-US" sz="2000">
                <a:latin typeface="Arial" charset="0"/>
                <a:ea typeface="MS PGothic" charset="0"/>
              </a:rPr>
              <a:t>Difference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F</a:t>
            </a:r>
            <a:r>
              <a:rPr lang="en-US" sz="2000" baseline="-25000">
                <a:latin typeface="Arial" charset="0"/>
                <a:ea typeface="MS PGothic" charset="0"/>
              </a:rPr>
              <a:t>2</a:t>
            </a:r>
            <a:r>
              <a:rPr lang="en-US" sz="2000">
                <a:latin typeface="Arial" charset="0"/>
                <a:ea typeface="MS PGothic" charset="0"/>
              </a:rPr>
              <a:t>) </a:t>
            </a:r>
          </a:p>
          <a:p>
            <a:pPr lvl="1"/>
            <a:r>
              <a:rPr lang="en-US" sz="1800">
                <a:latin typeface="Arial" charset="0"/>
                <a:ea typeface="MS PGothic" charset="0"/>
              </a:rPr>
              <a:t>Can do by combining intersection and complement</a:t>
            </a:r>
          </a:p>
          <a:p>
            <a:r>
              <a:rPr lang="en-US" sz="2200">
                <a:latin typeface="Arial" charset="0"/>
                <a:ea typeface="MS PGothic" charset="0"/>
              </a:rPr>
              <a:t>Exclusive Or is F</a:t>
            </a:r>
            <a:r>
              <a:rPr lang="en-US" sz="2200" baseline="-25000">
                <a:latin typeface="Arial" charset="0"/>
                <a:ea typeface="MS PGothic" charset="0"/>
              </a:rPr>
              <a:t>3</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2</a:t>
            </a:r>
          </a:p>
          <a:p>
            <a:pPr lvl="1"/>
            <a:endParaRPr lang="en-US" sz="20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69</a:t>
            </a:fld>
            <a:endParaRPr lang="en-US"/>
          </a:p>
        </p:txBody>
      </p:sp>
    </p:spTree>
    <p:extLst>
      <p:ext uri="{BB962C8B-B14F-4D97-AF65-F5344CB8AC3E}">
        <p14:creationId xmlns:p14="http://schemas.microsoft.com/office/powerpoint/2010/main" val="19793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16C314-D3F6-804E-97F6-364E93D01508}" type="datetime1">
              <a:rPr lang="en-US" smtClean="0"/>
              <a:t>4/17/17</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a:latin typeface="Arial" charset="0"/>
                <a:ea typeface="MS PGothic" charset="0"/>
              </a:rPr>
              <a:t>Attendance is preferred, although I do not take roll. </a:t>
            </a:r>
          </a:p>
          <a:p>
            <a:pPr eaLnBrk="1" hangingPunct="1">
              <a:lnSpc>
                <a:spcPct val="90000"/>
              </a:lnSpc>
            </a:pPr>
            <a:r>
              <a:rPr lang="en-US" sz="2400">
                <a:latin typeface="Arial" charset="0"/>
                <a:ea typeface="MS PGothic" charset="0"/>
              </a:rPr>
              <a:t>I do, however, ask lots of questions in class and give many hints about the kinds of questions I will ask on exams. It would be a shame to miss the hints, or to fail to impress me with your insightful in-class answers.</a:t>
            </a:r>
          </a:p>
          <a:p>
            <a:pPr eaLnBrk="1" hangingPunct="1">
              <a:lnSpc>
                <a:spcPct val="90000"/>
              </a:lnSpc>
            </a:pPr>
            <a:r>
              <a:rPr lang="en-US" sz="240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dirty="0">
                <a:latin typeface="Arial" charset="0"/>
                <a:ea typeface="MS PGothic" charset="0"/>
              </a:rPr>
              <a:t>A non-deterministic finite state automaton (NFA) A is defined by a 5-tuple </a:t>
            </a:r>
            <a:br>
              <a:rPr lang="en-US" sz="1800" dirty="0">
                <a:latin typeface="Arial" charset="0"/>
                <a:ea typeface="MS PGothic" charset="0"/>
              </a:rPr>
            </a:br>
            <a:r>
              <a:rPr lang="en-US" sz="1800" dirty="0">
                <a:latin typeface="Arial" charset="0"/>
                <a:ea typeface="MS PGothic" charset="0"/>
              </a:rPr>
              <a:t>A = (Q,Σ,δ,q</a:t>
            </a:r>
            <a:r>
              <a:rPr lang="en-US" sz="1800" baseline="-25000" dirty="0">
                <a:latin typeface="Arial" charset="0"/>
                <a:ea typeface="MS PGothic" charset="0"/>
              </a:rPr>
              <a:t>0</a:t>
            </a:r>
            <a:r>
              <a:rPr lang="en-US" sz="1800" dirty="0">
                <a:latin typeface="Arial" charset="0"/>
                <a:ea typeface="MS PGothic" charset="0"/>
              </a:rPr>
              <a:t>,F), where</a:t>
            </a:r>
          </a:p>
          <a:p>
            <a:pPr lvl="1" eaLnBrk="1" hangingPunct="1"/>
            <a:r>
              <a:rPr lang="en-US" sz="1800" dirty="0">
                <a:latin typeface="Arial" charset="0"/>
                <a:ea typeface="MS PGothic" charset="0"/>
              </a:rPr>
              <a:t>Q is a finite set of symbols called the states of A</a:t>
            </a:r>
          </a:p>
          <a:p>
            <a:pPr lvl="1" eaLnBrk="1" hangingPunct="1"/>
            <a:r>
              <a:rPr lang="en-US" sz="1800" dirty="0" err="1">
                <a:latin typeface="Arial" charset="0"/>
                <a:ea typeface="MS PGothic" charset="0"/>
              </a:rPr>
              <a:t>Σ</a:t>
            </a:r>
            <a:r>
              <a:rPr lang="en-US" sz="1800" dirty="0">
                <a:latin typeface="Arial" charset="0"/>
                <a:ea typeface="MS PGothic" charset="0"/>
              </a:rPr>
              <a:t> is a finite set of symbols called the alphabet of A</a:t>
            </a:r>
          </a:p>
          <a:p>
            <a:pPr lvl="1" eaLnBrk="1" hangingPunct="1"/>
            <a:r>
              <a:rPr lang="en-US" sz="1800" dirty="0" err="1">
                <a:latin typeface="Arial" charset="0"/>
                <a:ea typeface="MS PGothic" charset="0"/>
              </a:rPr>
              <a:t>δ</a:t>
            </a:r>
            <a:r>
              <a:rPr lang="en-US" sz="1800" dirty="0">
                <a:latin typeface="Arial" charset="0"/>
                <a:ea typeface="MS PGothic" charset="0"/>
              </a:rPr>
              <a:t> is a function from </a:t>
            </a:r>
            <a:r>
              <a:rPr lang="en-US" sz="1800" dirty="0" err="1">
                <a:latin typeface="Arial" charset="0"/>
                <a:ea typeface="MS PGothic" charset="0"/>
              </a:rPr>
              <a:t>Q×Σ</a:t>
            </a:r>
            <a:r>
              <a:rPr lang="en-US" sz="1800" baseline="-25000" dirty="0" err="1">
                <a:latin typeface="Arial" charset="0"/>
                <a:ea typeface="MS PGothic" charset="0"/>
              </a:rPr>
              <a:t>e</a:t>
            </a:r>
            <a:r>
              <a:rPr lang="en-US" sz="1800" dirty="0">
                <a:latin typeface="Arial" charset="0"/>
                <a:ea typeface="MS PGothic" charset="0"/>
              </a:rPr>
              <a:t> into P(Q) = 2</a:t>
            </a:r>
            <a:r>
              <a:rPr lang="en-US" sz="1800" baseline="30000" dirty="0">
                <a:latin typeface="Arial" charset="0"/>
                <a:ea typeface="MS PGothic" charset="0"/>
              </a:rPr>
              <a:t>Q  </a:t>
            </a:r>
            <a:r>
              <a:rPr lang="en-US" sz="1800" dirty="0">
                <a:latin typeface="Arial" charset="0"/>
                <a:ea typeface="MS PGothic" charset="0"/>
              </a:rPr>
              <a:t>; Note: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a:t>
            </a:r>
            <a:r>
              <a:rPr lang="en-US" sz="1800" dirty="0" err="1">
                <a:latin typeface="Arial" charset="0"/>
                <a:ea typeface="MS PGothic" charset="0"/>
              </a:rPr>
              <a:t>Σ</a:t>
            </a:r>
            <a:r>
              <a:rPr lang="en-US" sz="1800" dirty="0">
                <a:latin typeface="Arial" charset="0"/>
                <a:ea typeface="MS PGothic" charset="0"/>
              </a:rPr>
              <a:t>∪{</a:t>
            </a:r>
            <a:r>
              <a:rPr lang="en-US" sz="1800" dirty="0">
                <a:latin typeface="Symbol" charset="2"/>
                <a:ea typeface="Symbol" charset="2"/>
                <a:cs typeface="Symbol" charset="2"/>
              </a:rPr>
              <a:t>l</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a:t>
            </a:r>
            <a:r>
              <a:rPr lang="en-US" sz="1800" dirty="0" err="1">
                <a:latin typeface="Arial" charset="0"/>
                <a:ea typeface="MS PGothic" charset="0"/>
              </a:rPr>
              <a:t>δ</a:t>
            </a:r>
            <a:r>
              <a:rPr lang="en-US" sz="1800" dirty="0">
                <a:latin typeface="Arial" charset="0"/>
                <a:ea typeface="MS PGothic" charset="0"/>
              </a:rPr>
              <a:t>: Q×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P(Q)) called the transition function of A; by definition q ∈ </a:t>
            </a:r>
            <a:r>
              <a:rPr lang="en-US" sz="1800" dirty="0" err="1">
                <a:latin typeface="Arial" charset="0"/>
                <a:ea typeface="MS PGothic" charset="0"/>
              </a:rPr>
              <a:t>δ</a:t>
            </a:r>
            <a:r>
              <a:rPr lang="en-US" sz="1800" dirty="0">
                <a:latin typeface="Arial" charset="0"/>
                <a:ea typeface="MS PGothic" charset="0"/>
              </a:rPr>
              <a:t>(</a:t>
            </a:r>
            <a:r>
              <a:rPr lang="en-US" sz="1800" dirty="0" err="1">
                <a:latin typeface="Arial" charset="0"/>
                <a:ea typeface="MS PGothic" charset="0"/>
              </a:rPr>
              <a:t>q,</a:t>
            </a:r>
            <a:r>
              <a:rPr lang="en-US" sz="1800" dirty="0" err="1">
                <a:latin typeface="Symbol" charset="2"/>
                <a:ea typeface="Symbol" charset="2"/>
                <a:cs typeface="Symbol" charset="2"/>
              </a:rPr>
              <a:t>l</a:t>
            </a:r>
            <a:r>
              <a:rPr lang="en-US" sz="1800" dirty="0">
                <a:latin typeface="Arial" charset="0"/>
                <a:ea typeface="MS PGothic" charset="0"/>
              </a:rPr>
              <a:t>)</a:t>
            </a:r>
          </a:p>
          <a:p>
            <a:pPr lvl="1" eaLnBrk="1" hangingPunct="1"/>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 is a unique element of Q called the start state</a:t>
            </a:r>
          </a:p>
          <a:p>
            <a:pPr lvl="1" eaLnBrk="1" hangingPunct="1"/>
            <a:r>
              <a:rPr lang="en-US" sz="1800" dirty="0">
                <a:latin typeface="Arial" charset="0"/>
                <a:ea typeface="MS PGothic" charset="0"/>
              </a:rPr>
              <a:t>F is a subset of Q (F ⊆ Q) called the final states</a:t>
            </a:r>
          </a:p>
          <a:p>
            <a:pPr lvl="1" eaLnBrk="1" hangingPunct="1"/>
            <a:r>
              <a:rPr lang="en-US" sz="1600" dirty="0">
                <a:latin typeface="Arial" charset="0"/>
                <a:ea typeface="MS PGothic" charset="0"/>
              </a:rPr>
              <a:t>Note that a state/input (called a discriminant) can lead nowhere new, one place or many places in an NDA; moreover, an NDA can jump between states even without reading any input symbol</a:t>
            </a:r>
          </a:p>
          <a:p>
            <a:pPr lvl="1" eaLnBrk="1" hangingPunct="1"/>
            <a:r>
              <a:rPr lang="en-US" sz="1600" dirty="0">
                <a:latin typeface="Arial" charset="0"/>
                <a:ea typeface="MS PGothic" charset="0"/>
              </a:rPr>
              <a:t>For simplicity, we often extend the definition of </a:t>
            </a:r>
            <a:r>
              <a:rPr lang="en-US" sz="1600" dirty="0" err="1">
                <a:latin typeface="Arial" charset="0"/>
                <a:ea typeface="MS PGothic" charset="0"/>
              </a:rPr>
              <a:t>δ</a:t>
            </a:r>
            <a:r>
              <a:rPr lang="en-US" sz="1600" dirty="0" smtClean="0">
                <a:latin typeface="Arial" charset="0"/>
                <a:ea typeface="MS PGothic" charset="0"/>
              </a:rPr>
              <a:t>: Q</a:t>
            </a:r>
            <a:r>
              <a:rPr lang="en-US" sz="1600" dirty="0">
                <a:latin typeface="Arial" charset="0"/>
                <a:ea typeface="MS PGothic" charset="0"/>
              </a:rPr>
              <a:t>× </a:t>
            </a:r>
            <a:r>
              <a:rPr lang="en-US" sz="1600" dirty="0" err="1" smtClean="0">
                <a:latin typeface="Arial" charset="0"/>
                <a:ea typeface="MS PGothic" charset="0"/>
              </a:rPr>
              <a:t>Σ</a:t>
            </a:r>
            <a:r>
              <a:rPr lang="en-US" sz="1600" baseline="-25000" dirty="0" err="1" smtClean="0">
                <a:latin typeface="Arial" charset="0"/>
                <a:ea typeface="MS PGothic" charset="0"/>
              </a:rPr>
              <a:t>e</a:t>
            </a:r>
            <a:r>
              <a:rPr lang="en-US" sz="1600" dirty="0" smtClean="0">
                <a:latin typeface="Arial" charset="0"/>
                <a:ea typeface="MS PGothic" charset="0"/>
              </a:rPr>
              <a:t>  </a:t>
            </a:r>
            <a:r>
              <a:rPr lang="en-US" sz="1600" dirty="0">
                <a:latin typeface="Arial" charset="0"/>
                <a:ea typeface="MS PGothic" charset="0"/>
              </a:rPr>
              <a:t>to a variant that handles sets of states, where </a:t>
            </a:r>
            <a:r>
              <a:rPr lang="en-US" sz="1600" dirty="0" err="1">
                <a:latin typeface="Arial" charset="0"/>
                <a:ea typeface="MS PGothic" charset="0"/>
              </a:rPr>
              <a:t>δ</a:t>
            </a:r>
            <a:r>
              <a:rPr lang="en-US" sz="1600" dirty="0" smtClean="0">
                <a:latin typeface="Arial" charset="0"/>
                <a:ea typeface="MS PGothic" charset="0"/>
              </a:rPr>
              <a:t>: P(Q</a:t>
            </a:r>
            <a:r>
              <a:rPr lang="en-US" sz="1600" dirty="0">
                <a:latin typeface="Arial" charset="0"/>
                <a:ea typeface="MS PGothic" charset="0"/>
              </a:rPr>
              <a:t>)×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is defined as </a:t>
            </a:r>
            <a:br>
              <a:rPr lang="en-US" sz="1600" dirty="0">
                <a:latin typeface="Arial" charset="0"/>
                <a:ea typeface="MS PGothic" charset="0"/>
              </a:rPr>
            </a:b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where a ∈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 if S=</a:t>
            </a:r>
            <a:r>
              <a:rPr lang="en-US" sz="1600" dirty="0" err="1">
                <a:ea typeface="ＭＳ Ｐゴシック" pitchFamily="-111" charset="-128"/>
                <a:cs typeface="ＭＳ Ｐゴシック" pitchFamily="-111" charset="-128"/>
              </a:rPr>
              <a:t>Ø</a:t>
            </a:r>
            <a:r>
              <a:rPr lang="en-US" sz="1600" dirty="0">
                <a:ea typeface="ＭＳ Ｐゴシック" pitchFamily="-111" charset="-128"/>
                <a:cs typeface="ＭＳ Ｐゴシック" pitchFamily="-111" charset="-128"/>
              </a:rPr>
              <a:t>, </a:t>
            </a:r>
            <a:r>
              <a:rPr lang="en-US" sz="1600" dirty="0">
                <a:latin typeface="Arial" charset="0"/>
                <a:ea typeface="MS PGothic" charset="0"/>
              </a:rPr>
              <a:t>∪</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a:t>
            </a:r>
            <a:r>
              <a:rPr lang="en-US" sz="1600" dirty="0" err="1">
                <a:ea typeface="ＭＳ Ｐゴシック" pitchFamily="-111" charset="-128"/>
                <a:cs typeface="ＭＳ Ｐゴシック" pitchFamily="-111" charset="-128"/>
              </a:rPr>
              <a:t>Ø</a:t>
            </a:r>
            <a:endParaRPr lang="en-US" sz="16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70</a:t>
            </a:fld>
            <a:endParaRPr lang="en-US"/>
          </a:p>
        </p:txBody>
      </p:sp>
    </p:spTree>
    <p:extLst>
      <p:ext uri="{BB962C8B-B14F-4D97-AF65-F5344CB8AC3E}">
        <p14:creationId xmlns:p14="http://schemas.microsoft.com/office/powerpoint/2010/main" val="1644299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*:P(Q)×</a:t>
            </a:r>
            <a:r>
              <a:rPr lang="en-US" sz="2400" err="1">
                <a:latin typeface="Arial" charset="0"/>
                <a:ea typeface="MS PGothic" charset="0"/>
              </a:rPr>
              <a:t>Σ</a:t>
            </a:r>
            <a:r>
              <a:rPr lang="en-US" sz="2400">
                <a:latin typeface="Arial" charset="0"/>
                <a:ea typeface="MS PGothic" charset="0"/>
              </a:rPr>
              <a:t>* → P(Q), by</a:t>
            </a:r>
          </a:p>
          <a:p>
            <a:pPr lvl="1" eaLnBrk="1" hangingPunct="1"/>
            <a:r>
              <a:rPr lang="en-US" sz="2000">
                <a:latin typeface="Symbol" charset="2"/>
                <a:ea typeface="Symbol" charset="2"/>
                <a:cs typeface="Symbol" charset="2"/>
              </a:rPr>
              <a:t>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S ∈ P(Q) – extended </a:t>
            </a:r>
            <a:r>
              <a:rPr lang="en-US" sz="2000" err="1">
                <a:latin typeface="Arial" charset="0"/>
                <a:ea typeface="MS PGothic" charset="0"/>
              </a:rPr>
              <a:t>δ</a:t>
            </a:r>
            <a:endParaRPr lang="en-US" sz="2000">
              <a:latin typeface="Arial" charset="0"/>
              <a:ea typeface="MS PGothic" charset="0"/>
            </a:endParaRP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 </a:t>
            </a:r>
            <a:r>
              <a:rPr lang="en-US" sz="2000">
                <a:latin typeface="Symbol" charset="2"/>
                <a:ea typeface="Symbol" charset="2"/>
                <a:cs typeface="Symbol" charset="2"/>
              </a:rPr>
              <a:t>l</a:t>
            </a:r>
            <a:r>
              <a:rPr lang="en-US" sz="2000"/>
              <a:t>-Closure</a:t>
            </a:r>
            <a:r>
              <a:rPr lang="en-US" sz="2000">
                <a:latin typeface="Arial" charset="0"/>
                <a:ea typeface="MS PGothic" charset="0"/>
              </a:rPr>
              <a:t>(S) </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2" eaLnBrk="1" hangingPunct="1"/>
            <a:r>
              <a:rPr lang="en-US" sz="1600">
                <a:latin typeface="Arial" charset="0"/>
                <a:ea typeface="MS PGothic" charset="0"/>
              </a:rPr>
              <a:t>Note that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ax</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a:latin typeface="Arial" charset="0"/>
                <a:ea typeface="MS PGothic" charset="0"/>
              </a:rPr>
              <a:t>∪</a:t>
            </a:r>
            <a:r>
              <a:rPr lang="en-US" sz="1600" baseline="-25000" err="1">
                <a:latin typeface="Arial" charset="0"/>
                <a:ea typeface="MS PGothic" charset="0"/>
              </a:rPr>
              <a:t>p∈</a:t>
            </a:r>
            <a:r>
              <a:rPr lang="en-US" sz="1600" baseline="-25000" err="1">
                <a:latin typeface="Symbol" charset="2"/>
                <a:ea typeface="Symbol" charset="2"/>
                <a:cs typeface="Symbol" charset="2"/>
              </a:rPr>
              <a:t>l</a:t>
            </a:r>
            <a:r>
              <a:rPr lang="en-US" sz="1600" baseline="-25000" err="1"/>
              <a:t>-Closure</a:t>
            </a:r>
            <a:r>
              <a:rPr lang="en-US" sz="1600" baseline="-25000"/>
              <a:t>(</a:t>
            </a:r>
            <a:r>
              <a:rPr lang="en-US" sz="1600" baseline="-25000" err="1">
                <a:latin typeface="Arial" charset="0"/>
                <a:ea typeface="MS PGothic" charset="0"/>
              </a:rPr>
              <a:t>δ</a:t>
            </a:r>
            <a:r>
              <a:rPr lang="en-US" sz="1600" baseline="-25000">
                <a:latin typeface="Arial" charset="0"/>
                <a:ea typeface="MS PGothic" charset="0"/>
              </a:rPr>
              <a:t>(</a:t>
            </a:r>
            <a:r>
              <a:rPr lang="en-US" sz="1600" baseline="-25000" err="1">
                <a:latin typeface="Arial" charset="0"/>
                <a:ea typeface="MS PGothic" charset="0"/>
              </a:rPr>
              <a:t>q,</a:t>
            </a:r>
            <a:r>
              <a:rPr lang="en-US" sz="1600" baseline="-25000" err="1">
                <a:ea typeface="Symbol" charset="2"/>
                <a:cs typeface="Symbol" charset="2"/>
              </a:rPr>
              <a:t>a</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p,x</a:t>
            </a:r>
            <a:r>
              <a:rPr lang="en-US" sz="1600">
                <a:latin typeface="Arial" charset="0"/>
                <a:ea typeface="MS PGothic" charset="0"/>
              </a:rPr>
              <a:t>), where a ∈ </a:t>
            </a:r>
            <a:r>
              <a:rPr lang="en-US" sz="1600" err="1">
                <a:latin typeface="Arial" charset="0"/>
                <a:ea typeface="MS PGothic" charset="0"/>
              </a:rPr>
              <a:t>Σ</a:t>
            </a:r>
            <a:r>
              <a:rPr lang="en-US" sz="1600">
                <a:latin typeface="Arial" charset="0"/>
                <a:ea typeface="MS PGothic" charset="0"/>
              </a:rPr>
              <a:t> and x ∈ </a:t>
            </a:r>
            <a:r>
              <a:rPr lang="en-US" sz="1600" err="1">
                <a:latin typeface="Arial" charset="0"/>
                <a:ea typeface="MS PGothic" charset="0"/>
              </a:rPr>
              <a:t>Σ</a:t>
            </a:r>
            <a:r>
              <a:rPr lang="en-US" sz="1600">
                <a:latin typeface="Arial" charset="0"/>
                <a:ea typeface="MS PGothic" charset="0"/>
              </a:rPr>
              <a:t>*</a:t>
            </a:r>
            <a:endParaRPr lang="en-US" sz="1600">
              <a:latin typeface="Symbol" charset="2"/>
              <a:ea typeface="Symbol" charset="2"/>
              <a:cs typeface="Symbol" charset="2"/>
            </a:endParaRP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S,w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“possible” step of computation by the non-deterministic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71</a:t>
            </a:fld>
            <a:endParaRPr lang="en-US"/>
          </a:p>
        </p:txBody>
      </p:sp>
    </p:spTree>
    <p:extLst>
      <p:ext uri="{BB962C8B-B14F-4D97-AF65-F5344CB8AC3E}">
        <p14:creationId xmlns:p14="http://schemas.microsoft.com/office/powerpoint/2010/main" val="863216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4/17/17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72</a:t>
            </a:fld>
            <a:endParaRPr lang="en-US"/>
          </a:p>
        </p:txBody>
      </p:sp>
    </p:spTree>
    <p:extLst>
      <p:ext uri="{BB962C8B-B14F-4D97-AF65-F5344CB8AC3E}">
        <p14:creationId xmlns:p14="http://schemas.microsoft.com/office/powerpoint/2010/main" val="1707899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Diagram</a:t>
            </a:r>
          </a:p>
        </p:txBody>
      </p:sp>
      <p:sp>
        <p:nvSpPr>
          <p:cNvPr id="3" name="Content Placeholder 2"/>
          <p:cNvSpPr>
            <a:spLocks noGrp="1"/>
          </p:cNvSpPr>
          <p:nvPr>
            <p:ph idx="1"/>
          </p:nvPr>
        </p:nvSpPr>
        <p:spPr>
          <a:xfrm>
            <a:off x="457200" y="1577340"/>
            <a:ext cx="8229600" cy="4525963"/>
          </a:xfrm>
        </p:spPr>
        <p:txBody>
          <a:bodyPr/>
          <a:lstStyle/>
          <a:p>
            <a:r>
              <a:rPr lang="en-US" sz="2800"/>
              <a:t>A non-deterministic finite state automaton can be described by a finite state diagram, except</a:t>
            </a:r>
          </a:p>
          <a:p>
            <a:pPr lvl="1"/>
            <a:r>
              <a:rPr lang="en-US" sz="2400"/>
              <a:t>We now can have transitions labelled with </a:t>
            </a:r>
            <a:r>
              <a:rPr lang="en-US" sz="2400">
                <a:latin typeface="Symbol" charset="2"/>
                <a:ea typeface="Symbol" charset="2"/>
                <a:cs typeface="Symbol" charset="2"/>
              </a:rPr>
              <a:t>l</a:t>
            </a:r>
          </a:p>
          <a:p>
            <a:pPr lvl="1"/>
            <a:r>
              <a:rPr lang="en-US" sz="2400"/>
              <a:t>The same letter can appear on multiple arcs from a state q to multiple distinct destination states</a:t>
            </a:r>
          </a:p>
          <a:p>
            <a:endParaRPr lang="en-US" sz="2400"/>
          </a:p>
        </p:txBody>
      </p:sp>
      <p:sp>
        <p:nvSpPr>
          <p:cNvPr id="4" name="Date Placeholder 3"/>
          <p:cNvSpPr>
            <a:spLocks noGrp="1"/>
          </p:cNvSpPr>
          <p:nvPr>
            <p:ph type="dt" sz="half" idx="10"/>
          </p:nvPr>
        </p:nvSpPr>
        <p:spPr/>
        <p:txBody>
          <a:bodyPr/>
          <a:lstStyle/>
          <a:p>
            <a:fld id="{C3B8C695-EE80-9C4B-AB54-D061B409836D}"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796160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NFAs</a:t>
            </a:r>
          </a:p>
        </p:txBody>
      </p:sp>
      <p:sp>
        <p:nvSpPr>
          <p:cNvPr id="27" name="Content Placeholder 26"/>
          <p:cNvSpPr>
            <a:spLocks noGrp="1"/>
          </p:cNvSpPr>
          <p:nvPr>
            <p:ph idx="1"/>
          </p:nvPr>
        </p:nvSpPr>
        <p:spPr/>
        <p:txBody>
          <a:bodyPr/>
          <a:lstStyle/>
          <a:p>
            <a:r>
              <a:rPr lang="en-US"/>
              <a:t>Done in class</a:t>
            </a:r>
          </a:p>
        </p:txBody>
      </p:sp>
      <p:sp>
        <p:nvSpPr>
          <p:cNvPr id="4" name="Date Placeholder 3"/>
          <p:cNvSpPr>
            <a:spLocks noGrp="1"/>
          </p:cNvSpPr>
          <p:nvPr>
            <p:ph type="dt" sz="half" idx="10"/>
          </p:nvPr>
        </p:nvSpPr>
        <p:spPr/>
        <p:txBody>
          <a:bodyPr/>
          <a:lstStyle/>
          <a:p>
            <a:fld id="{42BC8457-E1A7-944F-816E-CBE89D710665}"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1273932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4/17/17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4/17/17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76</a:t>
            </a:fld>
            <a:endParaRPr lang="en-US"/>
          </a:p>
        </p:txBody>
      </p:sp>
    </p:spTree>
    <p:extLst>
      <p:ext uri="{BB962C8B-B14F-4D97-AF65-F5344CB8AC3E}">
        <p14:creationId xmlns:p14="http://schemas.microsoft.com/office/powerpoint/2010/main" val="100657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77</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513123609"/>
              </p:ext>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 xmlns:a16="http://schemas.microsoft.com/office/drawing/2014/main" val="20000"/>
                    </a:ext>
                  </a:extLst>
                </a:gridCol>
                <a:gridCol w="1169717">
                  <a:extLst>
                    <a:ext uri="{9D8B030D-6E8A-4147-A177-3AD203B41FA5}">
                      <a16:colId xmlns="" xmlns:a16="http://schemas.microsoft.com/office/drawing/2014/main" val="20001"/>
                    </a:ext>
                  </a:extLst>
                </a:gridCol>
                <a:gridCol w="1169717">
                  <a:extLst>
                    <a:ext uri="{9D8B030D-6E8A-4147-A177-3AD203B41FA5}">
                      <a16:colId xmlns="" xmlns:a16="http://schemas.microsoft.com/office/drawing/2014/main" val="20002"/>
                    </a:ext>
                  </a:extLst>
                </a:gridCol>
                <a:gridCol w="1169717">
                  <a:extLst>
                    <a:ext uri="{9D8B030D-6E8A-4147-A177-3AD203B41FA5}">
                      <a16:colId xmlns="" xmlns:a16="http://schemas.microsoft.com/office/drawing/2014/main" val="20003"/>
                    </a:ext>
                  </a:extLst>
                </a:gridCol>
                <a:gridCol w="1169717">
                  <a:extLst>
                    <a:ext uri="{9D8B030D-6E8A-4147-A177-3AD203B41FA5}">
                      <a16:colId xmlns="" xmlns:a16="http://schemas.microsoft.com/office/drawing/2014/main" val="20004"/>
                    </a:ext>
                  </a:extLst>
                </a:gridCol>
                <a:gridCol w="1169717">
                  <a:extLst>
                    <a:ext uri="{9D8B030D-6E8A-4147-A177-3AD203B41FA5}">
                      <a16:colId xmlns="" xmlns:a16="http://schemas.microsoft.com/office/drawing/2014/main"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672837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endParaRPr lang="en-US" sz="2000">
              <a:latin typeface="Arial" charset="0"/>
              <a:ea typeface="MS PGothic" charset="0"/>
            </a:endParaRPr>
          </a:p>
          <a:p>
            <a:pPr eaLnBrk="1" hangingPunct="1"/>
            <a:r>
              <a:rPr lang="en-US" sz="2400">
                <a:latin typeface="Arial" charset="0"/>
                <a:ea typeface="MS PGothic" charset="0"/>
              </a:rPr>
              <a:t>In an abstract sense,</a:t>
            </a:r>
            <a:br>
              <a:rPr lang="en-US" sz="2400">
                <a:latin typeface="Arial" charset="0"/>
                <a:ea typeface="MS PGothic" charset="0"/>
              </a:rPr>
            </a:br>
            <a:r>
              <a:rPr lang="en-US" sz="2400">
                <a:latin typeface="Arial" charset="0"/>
                <a:ea typeface="MS PGothic" charset="0"/>
              </a:rPr>
              <a:t>A’ = (&lt;P(Q)&gt;,</a:t>
            </a:r>
            <a:r>
              <a:rPr lang="en-US" sz="2400" err="1">
                <a:latin typeface="Arial" charset="0"/>
                <a:ea typeface="MS PGothic" charset="0"/>
              </a:rPr>
              <a:t>Σ,δ</a:t>
            </a:r>
            <a:r>
              <a:rPr lang="en-US" sz="2400">
                <a:latin typeface="Arial" charset="0"/>
                <a:ea typeface="MS PGothic" charset="0"/>
              </a:rPr>
              <a:t>’,</a:t>
            </a:r>
            <a:r>
              <a:rPr lang="en-US" sz="2400">
                <a:latin typeface="Symbol" charset="2"/>
                <a:ea typeface="Symbol" charset="2"/>
                <a:cs typeface="Symbol" charset="2"/>
              </a:rPr>
              <a:t> &lt;l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})&gt;, F’), </a:t>
            </a:r>
            <a:br>
              <a:rPr lang="en-US" sz="2400">
                <a:latin typeface="Arial" charset="0"/>
                <a:ea typeface="MS PGothic" charset="0"/>
              </a:rPr>
            </a:br>
            <a:r>
              <a:rPr lang="en-US" sz="2400">
                <a:latin typeface="Arial" charset="0"/>
                <a:ea typeface="MS PGothic" charset="0"/>
              </a:rPr>
              <a:t>but we really don’t need so many states (2</a:t>
            </a:r>
            <a:r>
              <a:rPr lang="en-US" sz="2400" baseline="30000">
                <a:latin typeface="Arial" charset="0"/>
                <a:ea typeface="MS PGothic" charset="0"/>
              </a:rPr>
              <a:t>|Q|</a:t>
            </a:r>
            <a:r>
              <a:rPr lang="en-US" sz="2400">
                <a:latin typeface="Arial" charset="0"/>
                <a:ea typeface="MS PGothic" charset="0"/>
              </a:rPr>
              <a:t>) and we can iteratively determine those needed by starting at </a:t>
            </a:r>
            <a:r>
              <a:rPr lang="en-US" sz="2400">
                <a:latin typeface="Symbol" charset="2"/>
                <a:ea typeface="Symbol" charset="2"/>
                <a:cs typeface="Symbol" charset="2"/>
              </a:rPr>
              <a: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 and keeping only states reachable from here</a:t>
            </a:r>
          </a:p>
          <a:p>
            <a:pPr eaLnBrk="1" hangingPunct="1"/>
            <a:r>
              <a:rPr lang="en-US" sz="2400">
                <a:latin typeface="Arial" charset="0"/>
                <a:ea typeface="MS PGothic" charset="0"/>
              </a:rPr>
              <a:t>Define </a:t>
            </a:r>
            <a:r>
              <a:rPr lang="en-US" sz="2400" err="1">
                <a:latin typeface="Arial" charset="0"/>
                <a:ea typeface="MS PGothic" charset="0"/>
              </a:rPr>
              <a:t>δ</a:t>
            </a:r>
            <a:r>
              <a:rPr lang="en-US" sz="2400">
                <a:latin typeface="Arial" charset="0"/>
                <a:ea typeface="MS PGothic" charset="0"/>
              </a:rPr>
              <a:t>’(&lt;S&gt;,a) = &lt;</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S,a</a:t>
            </a:r>
            <a:r>
              <a:rPr lang="en-US" sz="2400">
                <a:latin typeface="Arial" charset="0"/>
                <a:ea typeface="MS PGothic" charset="0"/>
              </a:rPr>
              <a:t>))&gt; = </a:t>
            </a:r>
            <a:br>
              <a:rPr lang="en-US" sz="2400">
                <a:latin typeface="Arial" charset="0"/>
                <a:ea typeface="MS PGothic" charset="0"/>
              </a:rPr>
            </a:br>
            <a:r>
              <a:rPr lang="en-US" sz="2400">
                <a:latin typeface="Arial" charset="0"/>
                <a:ea typeface="MS PGothic" charset="0"/>
              </a:rPr>
              <a:t>&lt;∪</a:t>
            </a:r>
            <a:r>
              <a:rPr lang="en-US" sz="2400" baseline="-25000" err="1">
                <a:latin typeface="Arial" charset="0"/>
                <a:ea typeface="MS PGothic" charset="0"/>
              </a:rPr>
              <a:t>q∈S</a:t>
            </a:r>
            <a:r>
              <a:rPr lang="en-US" sz="2400" baseline="-25000">
                <a:latin typeface="Arial" charset="0"/>
                <a:ea typeface="MS PGothic" charset="0"/>
              </a:rPr>
              <a:t> </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a:t>
            </a:r>
            <a:r>
              <a:rPr lang="en-US" sz="2400">
                <a:latin typeface="Arial" charset="0"/>
                <a:ea typeface="MS PGothic" charset="0"/>
              </a:rPr>
              <a:t>)) &gt;, where </a:t>
            </a:r>
            <a:r>
              <a:rPr lang="en-US" sz="2400" err="1">
                <a:latin typeface="Arial" charset="0"/>
                <a:ea typeface="MS PGothic" charset="0"/>
              </a:rPr>
              <a:t>a∈Σ</a:t>
            </a:r>
            <a:r>
              <a:rPr lang="en-US" sz="2400">
                <a:latin typeface="Arial" charset="0"/>
                <a:ea typeface="MS PGothic" charset="0"/>
              </a:rPr>
              <a:t>, S ∈ P(Q)</a:t>
            </a:r>
          </a:p>
          <a:p>
            <a:pPr eaLnBrk="1" hangingPunct="1"/>
            <a:r>
              <a:rPr lang="en-US" sz="2400">
                <a:latin typeface="Arial" charset="0"/>
                <a:ea typeface="MS PGothic" charset="0"/>
              </a:rPr>
              <a:t>F’ = {&lt;S&gt; ∈ &lt;P(Q)&gt; | (S ∩ F) ≠ </a:t>
            </a:r>
            <a:r>
              <a:rPr lang="en-US" sz="2400" err="1">
                <a:ea typeface="ＭＳ Ｐゴシック" pitchFamily="-111" charset="-128"/>
                <a:cs typeface="ＭＳ Ｐゴシック" pitchFamily="-111" charset="-128"/>
              </a:rPr>
              <a:t>Ø</a:t>
            </a:r>
            <a:r>
              <a:rPr lang="en-US" sz="2400">
                <a:latin typeface="Arial" charset="0"/>
                <a:ea typeface="MS PGothic" charset="0"/>
              </a:rPr>
              <a:t> }</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4/17/17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78</a:t>
            </a:fld>
            <a:endParaRPr lang="en-US"/>
          </a:p>
        </p:txBody>
      </p:sp>
    </p:spTree>
    <p:extLst>
      <p:ext uri="{BB962C8B-B14F-4D97-AF65-F5344CB8AC3E}">
        <p14:creationId xmlns:p14="http://schemas.microsoft.com/office/powerpoint/2010/main" val="1309044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Showing that every NFA can be simulated by a DFA that accepts the same language proves the following</a:t>
            </a:r>
          </a:p>
          <a:p>
            <a:pPr eaLnBrk="1" hangingPunct="1"/>
            <a:r>
              <a:rPr lang="en-US" sz="2400">
                <a:latin typeface="Arial" charset="0"/>
                <a:ea typeface="MS PGothic" charset="0"/>
              </a:rPr>
              <a:t>A language is Regular if and only if it is accepted (recognized) by some NFA</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4/17/17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79</a:t>
            </a:fld>
            <a:endParaRPr lang="en-US"/>
          </a:p>
        </p:txBody>
      </p:sp>
    </p:spTree>
    <p:extLst>
      <p:ext uri="{BB962C8B-B14F-4D97-AF65-F5344CB8AC3E}">
        <p14:creationId xmlns:p14="http://schemas.microsoft.com/office/powerpoint/2010/main" val="103107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4CAC64-541D-4647-9E5D-CD4D3387F34B}" type="datetime1">
              <a:rPr lang="en-US" smtClean="0"/>
              <a:t>4/17/17</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dirty="0">
                <a:latin typeface="Arial" charset="0"/>
                <a:ea typeface="MS PGothic" charset="0"/>
              </a:rPr>
              <a:t>Do Your Own Work</a:t>
            </a:r>
          </a:p>
          <a:p>
            <a:pPr lvl="1" eaLnBrk="1" hangingPunct="1">
              <a:lnSpc>
                <a:spcPct val="80000"/>
              </a:lnSpc>
            </a:pPr>
            <a:r>
              <a:rPr lang="en-US" sz="2000" dirty="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graded assignments is encouraged.</a:t>
            </a:r>
          </a:p>
          <a:p>
            <a:pPr eaLnBrk="1" hangingPunct="1">
              <a:lnSpc>
                <a:spcPct val="80000"/>
              </a:lnSpc>
            </a:pPr>
            <a:r>
              <a:rPr lang="en-US" sz="2400" dirty="0">
                <a:latin typeface="Arial" charset="0"/>
                <a:ea typeface="MS PGothic" charset="0"/>
              </a:rPr>
              <a:t>Late Assignments</a:t>
            </a:r>
          </a:p>
          <a:p>
            <a:pPr lvl="1" eaLnBrk="1" hangingPunct="1">
              <a:lnSpc>
                <a:spcPct val="80000"/>
              </a:lnSpc>
            </a:pPr>
            <a:r>
              <a:rPr lang="en-US" sz="2000" dirty="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dirty="0">
                <a:latin typeface="Arial" charset="0"/>
                <a:ea typeface="MS PGothic" charset="0"/>
              </a:rPr>
              <a:t>Exams</a:t>
            </a:r>
          </a:p>
          <a:p>
            <a:pPr lvl="1" eaLnBrk="1" hangingPunct="1">
              <a:lnSpc>
                <a:spcPct val="80000"/>
              </a:lnSpc>
            </a:pPr>
            <a:r>
              <a:rPr lang="en-US" sz="2000" dirty="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4/17/17</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80</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10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Consider distinguishing variable names from keywords like IF, THEN, ELSE, etc.</a:t>
            </a:r>
          </a:p>
          <a:p>
            <a:pPr eaLnBrk="1" hangingPunct="1"/>
            <a:r>
              <a:rPr lang="en-US">
                <a:latin typeface="Arial" charset="0"/>
                <a:ea typeface="MS PGothic" charset="0"/>
              </a:rPr>
              <a:t>This really screams for non-determinism</a:t>
            </a:r>
          </a:p>
          <a:p>
            <a:pPr eaLnBrk="1" hangingPunct="1"/>
            <a:r>
              <a:rPr lang="en-US">
                <a:latin typeface="Arial" charset="0"/>
                <a:ea typeface="MS PGothic" charset="0"/>
              </a:rPr>
              <a:t>Non deterministic automata typically have fewer states</a:t>
            </a:r>
          </a:p>
          <a:p>
            <a:pPr eaLnBrk="1" hangingPunct="1"/>
            <a:r>
              <a:rPr lang="en-US">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4/17/17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81</a:t>
            </a:fld>
            <a:endParaRPr lang="en-US"/>
          </a:p>
        </p:txBody>
      </p:sp>
    </p:spTree>
    <p:extLst>
      <p:ext uri="{BB962C8B-B14F-4D97-AF65-F5344CB8AC3E}">
        <p14:creationId xmlns:p14="http://schemas.microsoft.com/office/powerpoint/2010/main" val="248374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4/17/17</a:t>
            </a:fld>
            <a:endParaRPr lang="en-US"/>
          </a:p>
        </p:txBody>
      </p:sp>
      <p:sp>
        <p:nvSpPr>
          <p:cNvPr id="7373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Practice Problems</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a:latin typeface="Arial" charset="0"/>
                <a:ea typeface="MS PGothic" charset="0"/>
              </a:rPr>
              <a:t>Practice</a:t>
            </a:r>
          </a:p>
          <a:p>
            <a:pPr marL="346075" indent="-346075" eaLnBrk="1" hangingPunct="1">
              <a:lnSpc>
                <a:spcPct val="80000"/>
              </a:lnSpc>
              <a:buFontTx/>
              <a:buAutoNum type="arabicPeriod"/>
            </a:pPr>
            <a:r>
              <a:rPr lang="en-US" sz="2400">
                <a:latin typeface="Arial" charset="0"/>
                <a:ea typeface="MS PGothic" charset="0"/>
              </a:rPr>
              <a:t>Using DFA</a:t>
            </a:r>
            <a:r>
              <a:rPr lang="ja-JP" altLang="en-US" sz="2400">
                <a:latin typeface="Arial" charset="0"/>
                <a:ea typeface="MS PGothic" charset="0"/>
              </a:rPr>
              <a:t>’</a:t>
            </a:r>
            <a:r>
              <a:rPr lang="en-US" altLang="ja-JP" sz="2400">
                <a:latin typeface="Arial" charset="0"/>
                <a:ea typeface="MS PGothic" charset="0"/>
              </a:rPr>
              <a:t>s (not any equivalent notation) show that the Regular Languages are closed under Min, where </a:t>
            </a:r>
            <a:br>
              <a:rPr lang="en-US" altLang="ja-JP" sz="2400">
                <a:latin typeface="Arial" charset="0"/>
                <a:ea typeface="MS PGothic" charset="0"/>
              </a:rPr>
            </a:br>
            <a:r>
              <a:rPr lang="en-US" altLang="ja-JP" sz="2400">
                <a:latin typeface="Arial" charset="0"/>
                <a:ea typeface="MS PGothic" charset="0"/>
              </a:rPr>
              <a:t>Min(L) = {</a:t>
            </a:r>
            <a:r>
              <a:rPr lang="en-US" altLang="ja-JP" sz="2400">
                <a:ea typeface="ＭＳ Ｐゴシック" pitchFamily="34" charset="-128"/>
              </a:rPr>
              <a:t> w | w </a:t>
            </a:r>
            <a:r>
              <a:rPr lang="en-US" altLang="ja-JP" sz="2400">
                <a:ea typeface="ＭＳ Ｐゴシック" pitchFamily="34" charset="-128"/>
                <a:sym typeface="Symbol" pitchFamily="18" charset="2"/>
              </a:rPr>
              <a:t> L, but no proper prefix of w is in L}.</a:t>
            </a:r>
            <a:r>
              <a:rPr lang="en-US" altLang="ja-JP" sz="2400">
                <a:latin typeface="Arial" charset="0"/>
                <a:ea typeface="MS PGothic" charset="0"/>
                <a:sym typeface="Symbol" charset="0"/>
              </a:rPr>
              <a:t>. This means that w  </a:t>
            </a:r>
            <a:r>
              <a:rPr lang="en-US" altLang="ja-JP" sz="2400">
                <a:latin typeface="Arial" charset="0"/>
                <a:ea typeface="MS PGothic" charset="0"/>
              </a:rPr>
              <a:t>Min(L) </a:t>
            </a:r>
            <a:r>
              <a:rPr lang="en-US" altLang="ja-JP" sz="2400" err="1">
                <a:latin typeface="Arial" charset="0"/>
                <a:ea typeface="MS PGothic" charset="0"/>
              </a:rPr>
              <a:t>iff</a:t>
            </a:r>
            <a:r>
              <a:rPr lang="en-US" altLang="ja-JP" sz="2400">
                <a:latin typeface="Arial" charset="0"/>
                <a:ea typeface="MS PGothic" charset="0"/>
              </a:rPr>
              <a:t> w </a:t>
            </a:r>
            <a:r>
              <a:rPr lang="en-US" altLang="ja-JP" sz="2400">
                <a:latin typeface="Arial" charset="0"/>
                <a:ea typeface="MS PGothic" charset="0"/>
                <a:sym typeface="Symbol" charset="0"/>
              </a:rPr>
              <a:t> L and for no </a:t>
            </a:r>
            <a:r>
              <a:rPr lang="en-US" altLang="ja-JP" sz="2400" err="1">
                <a:latin typeface="Arial" charset="0"/>
                <a:ea typeface="MS PGothic" charset="0"/>
                <a:sym typeface="Symbol" charset="0"/>
              </a:rPr>
              <a:t>y≠λ</a:t>
            </a:r>
            <a:r>
              <a:rPr lang="en-US" altLang="ja-JP" sz="2400">
                <a:latin typeface="Arial" charset="0"/>
                <a:ea typeface="MS PGothic" charset="0"/>
                <a:sym typeface="Symbol" charset="0"/>
              </a:rPr>
              <a:t> is x in L, where w=</a:t>
            </a:r>
            <a:r>
              <a:rPr lang="en-US" altLang="ja-JP" sz="2400" err="1">
                <a:latin typeface="Arial" charset="0"/>
                <a:ea typeface="MS PGothic" charset="0"/>
                <a:sym typeface="Symbol" charset="0"/>
              </a:rPr>
              <a:t>xy</a:t>
            </a:r>
            <a:r>
              <a:rPr lang="en-US" altLang="ja-JP" sz="2400">
                <a:latin typeface="Arial" charset="0"/>
                <a:ea typeface="MS PGothic" charset="0"/>
                <a:sym typeface="Symbol" charset="0"/>
              </a:rPr>
              <a:t>. Said a third way, w is not an extension of any element in L.</a:t>
            </a:r>
          </a:p>
          <a:p>
            <a:pPr marL="346075" indent="-346075" eaLnBrk="1" hangingPunct="1">
              <a:lnSpc>
                <a:spcPct val="80000"/>
              </a:lnSpc>
              <a:buFontTx/>
              <a:buAutoNum type="arabicPeriod"/>
            </a:pPr>
            <a:r>
              <a:rPr lang="en-US" sz="2400">
                <a:latin typeface="Arial" charset="0"/>
                <a:ea typeface="MS PGothic" charset="0"/>
              </a:rPr>
              <a:t>a.) Present a transition diagram for an NFA for the language associated with the regular expression </a:t>
            </a:r>
            <a:br>
              <a:rPr lang="en-US" sz="2400">
                <a:latin typeface="Arial" charset="0"/>
                <a:ea typeface="MS PGothic" charset="0"/>
              </a:rPr>
            </a:br>
            <a:r>
              <a:rPr lang="en-US" sz="2400">
                <a:latin typeface="Arial" charset="0"/>
                <a:ea typeface="MS PGothic" charset="0"/>
              </a:rPr>
              <a:t>(1011 + 111 + 101)*.</a:t>
            </a:r>
            <a:br>
              <a:rPr lang="en-US" sz="2400">
                <a:latin typeface="Arial" charset="0"/>
                <a:ea typeface="MS PGothic" charset="0"/>
              </a:rPr>
            </a:b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altLang="ja-JP" sz="2400">
              <a:latin typeface="Arial" charset="0"/>
              <a:ea typeface="MS PGothic" charset="0"/>
              <a:sym typeface="Symbol"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82</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82</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4/17/17</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dirty="0">
                <a:latin typeface="Arial" charset="0"/>
                <a:ea typeface="MS PGothic" charset="0"/>
                <a:sym typeface="Symbol" charset="0"/>
              </a:rPr>
              <a:t>Assignment</a:t>
            </a:r>
            <a:endParaRPr lang="en-US" sz="2400" b="1" dirty="0">
              <a:latin typeface="Arial" charset="0"/>
              <a:ea typeface="MS PGothic" charset="0"/>
            </a:endParaRPr>
          </a:p>
          <a:p>
            <a:pPr marL="346075" indent="-346075" eaLnBrk="1" hangingPunct="1">
              <a:lnSpc>
                <a:spcPct val="80000"/>
              </a:lnSpc>
              <a:buFontTx/>
              <a:buAutoNum type="arabicPeriod"/>
            </a:pPr>
            <a:r>
              <a:rPr lang="en-US" altLang="x-none" sz="1800" dirty="0" smtClean="0">
                <a:ea typeface="ＭＳ Ｐゴシック" charset="-128"/>
              </a:rPr>
              <a:t>Present </a:t>
            </a:r>
            <a:r>
              <a:rPr lang="en-US" altLang="x-none" sz="1800" dirty="0">
                <a:ea typeface="ＭＳ Ｐゴシック" charset="-128"/>
              </a:rPr>
              <a:t>a transition diagram for a DFA that recognizes the set of binary strings that starts with a 1 and, when interpreted as entering the DFA least to most significant digit, each represents a binary number that is divisible by six. Thus, 110, 1100 and 1000010 are in the language, but 101, 1001 and 11001 are not.</a:t>
            </a:r>
          </a:p>
          <a:p>
            <a:pPr marL="346075" indent="-346075" eaLnBrk="1" hangingPunct="1">
              <a:lnSpc>
                <a:spcPct val="80000"/>
              </a:lnSpc>
              <a:buFontTx/>
              <a:buAutoNum type="arabicPeriod"/>
            </a:pPr>
            <a:r>
              <a:rPr lang="en-US" altLang="x-none" sz="1800" dirty="0" smtClean="0">
                <a:ea typeface="ＭＳ Ｐゴシック" charset="-128"/>
              </a:rPr>
              <a:t>a.) Present </a:t>
            </a:r>
            <a:r>
              <a:rPr lang="en-US" altLang="x-none" sz="1800" dirty="0">
                <a:ea typeface="ＭＳ Ｐゴシック" charset="-128"/>
              </a:rPr>
              <a:t>a transition diagram for an NFA for the language associated with the regular expression (</a:t>
            </a:r>
            <a:r>
              <a:rPr lang="en-US" altLang="x-none" sz="1800" dirty="0" smtClean="0">
                <a:ea typeface="ＭＳ Ｐゴシック" charset="-128"/>
              </a:rPr>
              <a:t>000 </a:t>
            </a:r>
            <a:r>
              <a:rPr lang="en-US" altLang="x-none" sz="1800" dirty="0">
                <a:ea typeface="ＭＳ Ｐゴシック" charset="-128"/>
              </a:rPr>
              <a:t>+ 010 + 01)*. Your NFA must have no more than </a:t>
            </a:r>
            <a:r>
              <a:rPr lang="en-US" altLang="x-none" sz="1800" dirty="0" smtClean="0">
                <a:ea typeface="ＭＳ Ｐゴシック" charset="-128"/>
              </a:rPr>
              <a:t>four states</a:t>
            </a:r>
            <a:r>
              <a:rPr lang="en-US" altLang="x-none" sz="1800" dirty="0">
                <a:ea typeface="ＭＳ Ｐゴシック" charset="-128"/>
              </a:rPr>
              <a:t>. </a:t>
            </a:r>
            <a:r>
              <a:rPr lang="en-US" sz="1800" dirty="0">
                <a:latin typeface="Arial" charset="0"/>
                <a:ea typeface="MS PGothic" charset="0"/>
              </a:rPr>
              <a:t/>
            </a:r>
            <a:br>
              <a:rPr lang="en-US" sz="1800" dirty="0">
                <a:latin typeface="Arial" charset="0"/>
                <a:ea typeface="MS PGothic" charset="0"/>
              </a:rPr>
            </a:br>
            <a:r>
              <a:rPr lang="en-US" sz="1800" dirty="0">
                <a:latin typeface="Arial" charset="0"/>
                <a:ea typeface="MS PGothic" charset="0"/>
              </a:rPr>
              <a:t>b.) </a:t>
            </a:r>
            <a:r>
              <a:rPr lang="en-US" altLang="x-none" sz="1800" dirty="0" smtClean="0">
                <a:ea typeface="ＭＳ Ｐゴシック" charset="-128"/>
              </a:rPr>
              <a:t>Use </a:t>
            </a:r>
            <a:r>
              <a:rPr lang="en-US" altLang="x-none" sz="1800" dirty="0">
                <a:ea typeface="ＭＳ Ｐゴシック" charset="-128"/>
              </a:rPr>
              <a:t>the standard conversion technique (subsets of states) to convert the NFA from (a) to an equivalent DFA. Be sure to not include unreachable states. Hint: This DFA should have no more than </a:t>
            </a:r>
            <a:r>
              <a:rPr lang="en-US" altLang="x-none" sz="1800" dirty="0" smtClean="0">
                <a:ea typeface="ＭＳ Ｐゴシック" charset="-128"/>
              </a:rPr>
              <a:t>six states</a:t>
            </a:r>
            <a:r>
              <a:rPr lang="en-US" altLang="x-none" sz="1800" dirty="0">
                <a:ea typeface="ＭＳ Ｐゴシック" charset="-128"/>
              </a:rPr>
              <a:t>.</a:t>
            </a:r>
          </a:p>
          <a:p>
            <a:pPr marL="346075" indent="-346075" eaLnBrk="1" hangingPunct="1">
              <a:lnSpc>
                <a:spcPct val="80000"/>
              </a:lnSpc>
              <a:buFontTx/>
              <a:buAutoNum type="arabicPeriod"/>
            </a:pPr>
            <a:r>
              <a:rPr lang="en-US" altLang="x-none" sz="1800" strike="sngStrike" dirty="0">
                <a:ea typeface="ＭＳ Ｐゴシック" charset="-128"/>
              </a:rPr>
              <a:t>Using DFA’s (not any equivalent notation) show that the Regular Languages are closed under Max, where </a:t>
            </a:r>
            <a:br>
              <a:rPr lang="en-US" altLang="x-none" sz="1800" strike="sngStrike" dirty="0">
                <a:ea typeface="ＭＳ Ｐゴシック" charset="-128"/>
              </a:rPr>
            </a:br>
            <a:r>
              <a:rPr lang="en-US" altLang="x-none" sz="1800" strike="sngStrike" dirty="0">
                <a:ea typeface="ＭＳ Ｐゴシック" charset="-128"/>
              </a:rPr>
              <a:t>Max(L) = { w | w </a:t>
            </a:r>
            <a:r>
              <a:rPr lang="en-US" altLang="x-none" sz="1800" strike="sngStrike" dirty="0">
                <a:ea typeface="ＭＳ Ｐゴシック" charset="-128"/>
                <a:sym typeface="Symbol" charset="2"/>
              </a:rPr>
              <a:t> L, w is not the proper prefix of any other string in L}.</a:t>
            </a:r>
            <a:r>
              <a:rPr lang="en-US" sz="1800" strike="sngStrike" dirty="0" smtClean="0">
                <a:latin typeface="Arial" charset="0"/>
                <a:ea typeface="MS PGothic" charset="0"/>
              </a:rPr>
              <a:t> </a:t>
            </a:r>
          </a:p>
          <a:p>
            <a:pPr marL="0" indent="0" eaLnBrk="1" hangingPunct="1">
              <a:lnSpc>
                <a:spcPct val="80000"/>
              </a:lnSpc>
              <a:buNone/>
            </a:pPr>
            <a:r>
              <a:rPr lang="en-US" sz="1800" b="1" dirty="0" smtClean="0">
                <a:solidFill>
                  <a:srgbClr val="FF0000"/>
                </a:solidFill>
                <a:latin typeface="Arial" charset="0"/>
                <a:ea typeface="MS PGothic" charset="0"/>
              </a:rPr>
              <a:t>I solved #3 later in Notes</a:t>
            </a:r>
            <a:br>
              <a:rPr lang="en-US" sz="1800" b="1" dirty="0" smtClean="0">
                <a:solidFill>
                  <a:srgbClr val="FF0000"/>
                </a:solidFill>
                <a:latin typeface="Arial" charset="0"/>
                <a:ea typeface="MS PGothic" charset="0"/>
              </a:rPr>
            </a:br>
            <a:endParaRPr lang="en-US" sz="2000" b="1" dirty="0">
              <a:solidFill>
                <a:srgbClr val="FF0000"/>
              </a:solidFill>
              <a:latin typeface="Arial" charset="0"/>
              <a:ea typeface="MS PGothic" charset="0"/>
            </a:endParaRPr>
          </a:p>
          <a:p>
            <a:pPr marL="346075" indent="-346075" eaLnBrk="1" hangingPunct="1">
              <a:lnSpc>
                <a:spcPct val="90000"/>
              </a:lnSpc>
              <a:spcBef>
                <a:spcPct val="0"/>
              </a:spcBef>
              <a:buNone/>
            </a:pPr>
            <a:r>
              <a:rPr lang="en-US" sz="2000" b="1" dirty="0">
                <a:solidFill>
                  <a:srgbClr val="CC3300"/>
                </a:solidFill>
                <a:latin typeface="Arial" charset="0"/>
                <a:ea typeface="MS PGothic" charset="0"/>
              </a:rPr>
              <a:t>Due: Thursday, January 26, 10:30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83</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756682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4/17/17</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86</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Tree>
    <p:extLst>
      <p:ext uri="{BB962C8B-B14F-4D97-AF65-F5344CB8AC3E}">
        <p14:creationId xmlns:p14="http://schemas.microsoft.com/office/powerpoint/2010/main" val="116026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dirty="0">
                <a:latin typeface="Arial" charset="0"/>
                <a:ea typeface="MS PGothic" charset="0"/>
              </a:rPr>
              <a:t>This is a challenge that can be addressed in multiple ways but I like to start with the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approach. Here’s how it works.</a:t>
            </a:r>
          </a:p>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endParaRPr lang="en-US" sz="2200" dirty="0">
              <a:latin typeface="Arial" charset="0"/>
              <a:ea typeface="MS PGothic" charset="0"/>
            </a:endParaRPr>
          </a:p>
          <a:p>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{w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,w</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and no intermediate state visited between q</a:t>
            </a:r>
            <a:r>
              <a:rPr lang="en-US" sz="2200" baseline="-25000" dirty="0">
                <a:latin typeface="Arial" charset="0"/>
                <a:ea typeface="MS PGothic" charset="0"/>
              </a:rPr>
              <a:t>i</a:t>
            </a:r>
            <a:r>
              <a:rPr lang="en-US" sz="2200" dirty="0">
                <a:latin typeface="Arial" charset="0"/>
                <a:ea typeface="MS PGothic" charset="0"/>
              </a:rPr>
              <a:t> and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while reading w, has index &gt; k</a:t>
            </a:r>
          </a:p>
          <a:p>
            <a:r>
              <a:rPr lang="en-US" sz="2200" dirty="0">
                <a:latin typeface="Arial" charset="0"/>
                <a:ea typeface="MS PGothic" charset="0"/>
              </a:rPr>
              <a:t>Basis: k=0, R</a:t>
            </a:r>
            <a:r>
              <a:rPr lang="en-US" sz="2200" baseline="-25000" dirty="0">
                <a:latin typeface="Arial" charset="0"/>
                <a:ea typeface="MS PGothic" charset="0"/>
              </a:rPr>
              <a:t>ij</a:t>
            </a:r>
            <a:r>
              <a:rPr lang="en-US" sz="2200" baseline="30000" dirty="0">
                <a:latin typeface="Arial" charset="0"/>
                <a:ea typeface="MS PGothic" charset="0"/>
              </a:rPr>
              <a:t>0</a:t>
            </a:r>
            <a:r>
              <a:rPr lang="en-US" sz="2200" dirty="0">
                <a:latin typeface="Arial" charset="0"/>
                <a:ea typeface="MS PGothic" charset="0"/>
              </a:rPr>
              <a:t> = { a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,a</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 sets are either </a:t>
            </a:r>
            <a:r>
              <a:rPr lang="en-US" sz="2200" dirty="0" err="1">
                <a:latin typeface="Arial" charset="0"/>
                <a:ea typeface="MS PGothic" charset="0"/>
              </a:rPr>
              <a:t>Φ</a:t>
            </a:r>
            <a:r>
              <a:rPr lang="en-US" sz="2200" dirty="0">
                <a:latin typeface="Arial" charset="0"/>
                <a:ea typeface="MS PGothic" charset="0"/>
              </a:rPr>
              <a:t>, </a:t>
            </a:r>
            <a:r>
              <a:rPr lang="en-US" sz="2200" dirty="0" err="1">
                <a:latin typeface="Arial" charset="0"/>
                <a:ea typeface="MS PGothic" charset="0"/>
              </a:rPr>
              <a:t>λ</a:t>
            </a:r>
            <a:r>
              <a:rPr lang="en-US" sz="2200" dirty="0">
                <a:latin typeface="Arial" charset="0"/>
                <a:ea typeface="MS PGothic" charset="0"/>
              </a:rPr>
              <a:t>, or an element of </a:t>
            </a:r>
            <a:r>
              <a:rPr lang="en-US" sz="2200" dirty="0" err="1">
                <a:latin typeface="Arial" charset="0"/>
                <a:ea typeface="MS PGothic" charset="0"/>
              </a:rPr>
              <a:t>Σ</a:t>
            </a:r>
            <a:r>
              <a:rPr lang="en-US" sz="2200" dirty="0">
                <a:latin typeface="Arial" charset="0"/>
                <a:ea typeface="MS PGothic" charset="0"/>
              </a:rPr>
              <a:t> or </a:t>
            </a:r>
            <a:r>
              <a:rPr lang="en-US" sz="2200" dirty="0" err="1" smtClean="0">
                <a:latin typeface="Arial" charset="0"/>
                <a:ea typeface="MS PGothic" charset="0"/>
              </a:rPr>
              <a:t>λ</a:t>
            </a:r>
            <a:r>
              <a:rPr lang="en-US" sz="2200" dirty="0" smtClean="0">
                <a:latin typeface="Arial" charset="0"/>
                <a:ea typeface="MS PGothic" charset="0"/>
              </a:rPr>
              <a:t> + element of </a:t>
            </a:r>
            <a:r>
              <a:rPr lang="en-US" sz="2200" dirty="0" err="1">
                <a:latin typeface="Arial" charset="0"/>
                <a:ea typeface="MS PGothic" charset="0"/>
              </a:rPr>
              <a:t>Σ</a:t>
            </a:r>
            <a:r>
              <a:rPr lang="en-US" sz="2200" dirty="0" smtClean="0">
                <a:latin typeface="Arial" charset="0"/>
                <a:ea typeface="MS PGothic" charset="0"/>
              </a:rPr>
              <a:t>, </a:t>
            </a:r>
            <a:r>
              <a:rPr lang="en-US" sz="2200" dirty="0">
                <a:latin typeface="Arial" charset="0"/>
                <a:ea typeface="MS PGothic" charset="0"/>
              </a:rPr>
              <a:t>and so are regular sets</a:t>
            </a:r>
          </a:p>
          <a:p>
            <a:r>
              <a:rPr lang="en-US" sz="2200" dirty="0">
                <a:latin typeface="Arial" charset="0"/>
                <a:ea typeface="MS PGothic" charset="0"/>
              </a:rPr>
              <a:t>Inductive hypothesis: Assume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m</a:t>
            </a:r>
            <a:r>
              <a:rPr lang="en-US" sz="2200" baseline="30000" dirty="0">
                <a:latin typeface="Arial" charset="0"/>
                <a:ea typeface="MS PGothic" charset="0"/>
              </a:rPr>
              <a:t> </a:t>
            </a:r>
            <a:r>
              <a:rPr lang="en-US" sz="2200" dirty="0">
                <a:latin typeface="Arial" charset="0"/>
                <a:ea typeface="MS PGothic" charset="0"/>
              </a:rPr>
              <a:t>are regular sets for </a:t>
            </a:r>
            <a:br>
              <a:rPr lang="en-US" sz="2200" dirty="0">
                <a:latin typeface="Arial" charset="0"/>
                <a:ea typeface="MS PGothic" charset="0"/>
              </a:rPr>
            </a:br>
            <a:r>
              <a:rPr lang="en-US" sz="2200" dirty="0">
                <a:latin typeface="Arial" charset="0"/>
                <a:ea typeface="MS PGothic" charset="0"/>
              </a:rPr>
              <a:t>0 ≤ m ≤ k</a:t>
            </a:r>
          </a:p>
          <a:p>
            <a:r>
              <a:rPr lang="en-US" sz="2200" dirty="0">
                <a:latin typeface="Arial" charset="0"/>
                <a:ea typeface="MS PGothic" charset="0"/>
              </a:rPr>
              <a:t>Inductive step: k+1, R</a:t>
            </a:r>
            <a:r>
              <a:rPr lang="en-US" sz="2200" baseline="-25000" dirty="0">
                <a:latin typeface="Arial" charset="0"/>
                <a:ea typeface="MS PGothic" charset="0"/>
              </a:rPr>
              <a:t>ij</a:t>
            </a:r>
            <a:r>
              <a:rPr lang="en-US" sz="2200" baseline="30000" dirty="0">
                <a:latin typeface="Arial" charset="0"/>
                <a:ea typeface="MS PGothic" charset="0"/>
              </a:rPr>
              <a:t>k+1</a:t>
            </a:r>
            <a:r>
              <a:rPr lang="en-US" sz="2200" dirty="0">
                <a:latin typeface="Arial" charset="0"/>
                <a:ea typeface="MS PGothic" charset="0"/>
              </a:rPr>
              <a:t> =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R</a:t>
            </a:r>
            <a:r>
              <a:rPr lang="en-US" sz="2200" baseline="-25000" dirty="0">
                <a:latin typeface="Arial" charset="0"/>
                <a:ea typeface="MS PGothic" charset="0"/>
              </a:rPr>
              <a:t>ik+1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k+1j</a:t>
            </a:r>
            <a:r>
              <a:rPr lang="en-US" sz="2200" baseline="30000" dirty="0">
                <a:latin typeface="Arial" charset="0"/>
                <a:ea typeface="MS PGothic" charset="0"/>
              </a:rPr>
              <a:t>k</a:t>
            </a:r>
            <a:r>
              <a:rPr lang="en-US" sz="2200" dirty="0">
                <a:latin typeface="Arial" charset="0"/>
                <a:ea typeface="MS PGothic" charset="0"/>
              </a:rPr>
              <a:t>)</a:t>
            </a:r>
          </a:p>
          <a:p>
            <a:r>
              <a:rPr lang="en-US" sz="2200" i="1" dirty="0">
                <a:latin typeface="Arial" charset="0"/>
                <a:ea typeface="MS PGothic" charset="0"/>
              </a:rPr>
              <a:t>L</a:t>
            </a:r>
            <a:r>
              <a:rPr lang="en-US" sz="2200" dirty="0">
                <a:latin typeface="Arial" charset="0"/>
                <a:ea typeface="MS PGothic" charset="0"/>
              </a:rPr>
              <a:t>(A) = +</a:t>
            </a:r>
            <a:r>
              <a:rPr lang="en-US" sz="2200" baseline="-25000" dirty="0" err="1">
                <a:latin typeface="Arial" charset="0"/>
                <a:ea typeface="MS PGothic" charset="0"/>
              </a:rPr>
              <a:t>f∈F</a:t>
            </a:r>
            <a:r>
              <a:rPr lang="en-US" sz="2200" dirty="0">
                <a:latin typeface="Arial" charset="0"/>
                <a:ea typeface="MS PGothic" charset="0"/>
              </a:rPr>
              <a:t> R</a:t>
            </a:r>
            <a:r>
              <a:rPr lang="en-US" sz="2200" baseline="-25000" dirty="0">
                <a:latin typeface="Arial" charset="0"/>
                <a:ea typeface="MS PGothic" charset="0"/>
              </a:rPr>
              <a:t>1f</a:t>
            </a:r>
            <a:r>
              <a:rPr lang="en-US" sz="2200" baseline="30000" dirty="0">
                <a:latin typeface="Arial" charset="0"/>
                <a:ea typeface="MS PGothic" charset="0"/>
              </a:rPr>
              <a:t>n</a:t>
            </a:r>
            <a:r>
              <a:rPr lang="en-US" sz="2200" dirty="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4/17/17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87</a:t>
            </a:fld>
            <a:endParaRPr lang="en-US"/>
          </a:p>
        </p:txBody>
      </p:sp>
    </p:spTree>
    <p:extLst>
      <p:ext uri="{BB962C8B-B14F-4D97-AF65-F5344CB8AC3E}">
        <p14:creationId xmlns:p14="http://schemas.microsoft.com/office/powerpoint/2010/main" val="18659077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4/17/17</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88</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extLst>
      <p:ext uri="{BB962C8B-B14F-4D97-AF65-F5344CB8AC3E}">
        <p14:creationId xmlns:p14="http://schemas.microsoft.com/office/powerpoint/2010/main" val="16337914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+ 00		R</a:t>
            </a:r>
            <a:r>
              <a:rPr lang="en-US" sz="1800" baseline="-25000" dirty="0">
                <a:latin typeface="Arial" charset="0"/>
                <a:ea typeface="MS PGothic" charset="0"/>
              </a:rPr>
              <a:t>23</a:t>
            </a:r>
            <a:r>
              <a:rPr lang="en-US" sz="1800" baseline="30000" dirty="0">
                <a:latin typeface="Arial" charset="0"/>
                <a:ea typeface="MS PGothic" charset="0"/>
              </a:rPr>
              <a:t>1</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2</a:t>
            </a:r>
            <a:r>
              <a:rPr lang="en-US" sz="1800" dirty="0">
                <a:latin typeface="Arial" charset="0"/>
                <a:ea typeface="MS PGothic" charset="0"/>
              </a:rPr>
              <a:t>=</a:t>
            </a:r>
            <a:r>
              <a:rPr lang="en-US" sz="1800" dirty="0">
                <a:latin typeface="Arial" charset="0"/>
                <a:ea typeface="MS PGothic" charset="0"/>
                <a:sym typeface="Symbol" charset="0"/>
              </a:rPr>
              <a:t> 0(1+00)*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2</a:t>
            </a:r>
            <a:r>
              <a:rPr lang="en-US" sz="1800" dirty="0">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2</a:t>
            </a:r>
            <a:r>
              <a:rPr lang="en-US" sz="1800">
                <a:latin typeface="Arial" charset="0"/>
                <a:ea typeface="MS PGothic" charset="0"/>
              </a:rPr>
              <a:t>=	 1(1+00)*0	 R</a:t>
            </a:r>
            <a:r>
              <a:rPr lang="en-US" sz="1800" baseline="-25000">
                <a:latin typeface="Arial" charset="0"/>
                <a:ea typeface="MS PGothic" charset="0"/>
              </a:rPr>
              <a:t>32</a:t>
            </a:r>
            <a:r>
              <a:rPr lang="en-US" sz="1800" baseline="30000">
                <a:latin typeface="Arial" charset="0"/>
                <a:ea typeface="MS PGothic" charset="0"/>
              </a:rPr>
              <a:t>2</a:t>
            </a:r>
            <a:r>
              <a:rPr lang="en-US" sz="1800">
                <a:latin typeface="Arial" charset="0"/>
                <a:ea typeface="MS PGothic" charset="0"/>
              </a:rPr>
              <a:t>= 1(1+00)*		R</a:t>
            </a:r>
            <a:r>
              <a:rPr lang="en-US" sz="1800" baseline="-25000">
                <a:latin typeface="Arial" charset="0"/>
                <a:ea typeface="MS PGothic" charset="0"/>
              </a:rPr>
              <a:t>33</a:t>
            </a:r>
            <a:r>
              <a:rPr lang="en-US" sz="1800" baseline="30000">
                <a:latin typeface="Arial" charset="0"/>
                <a:ea typeface="MS PGothic" charset="0"/>
              </a:rPr>
              <a:t>2</a:t>
            </a:r>
            <a:r>
              <a:rPr lang="en-US" sz="1800">
                <a:latin typeface="Arial" charset="0"/>
                <a:ea typeface="MS PGothic" charset="0"/>
              </a:rPr>
              <a:t>= </a:t>
            </a:r>
            <a:r>
              <a:rPr lang="en-US" sz="1800">
                <a:latin typeface="Arial" charset="0"/>
                <a:ea typeface="MS PGothic" charset="0"/>
                <a:sym typeface="Symbol" charset="0"/>
              </a:rPr>
              <a:t>+1+1(1+00)*(0+1)</a:t>
            </a:r>
            <a:endParaRPr lang="en-US" sz="1800">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4/17/17</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89</a:t>
            </a:fld>
            <a:endParaRPr lang="en-US"/>
          </a:p>
        </p:txBody>
      </p:sp>
    </p:spTree>
    <p:extLst>
      <p:ext uri="{BB962C8B-B14F-4D97-AF65-F5344CB8AC3E}">
        <p14:creationId xmlns:p14="http://schemas.microsoft.com/office/powerpoint/2010/main" val="139786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39DCC1-0EDE-7B4F-A8B7-D8B4BE39D4FA}" type="datetime1">
              <a:rPr lang="en-US" smtClean="0"/>
              <a:t>4/17/17</a:t>
            </a:fld>
            <a:endParaRPr lang="en-US"/>
          </a:p>
        </p:txBody>
      </p:sp>
      <p:sp>
        <p:nvSpPr>
          <p:cNvPr id="102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78C926-8368-4643-BBE2-56B89F61A762}" type="slidenum">
              <a:rPr lang="en-US"/>
              <a:pPr/>
              <a:t>9</a:t>
            </a:fld>
            <a:endParaRPr lang="en-US"/>
          </a:p>
        </p:txBody>
      </p:sp>
      <p:sp>
        <p:nvSpPr>
          <p:cNvPr id="10245" name="Rectangle 2"/>
          <p:cNvSpPr>
            <a:spLocks noGrp="1" noChangeArrowheads="1"/>
          </p:cNvSpPr>
          <p:nvPr>
            <p:ph type="title" idx="4294967295"/>
          </p:nvPr>
        </p:nvSpPr>
        <p:spPr/>
        <p:txBody>
          <a:bodyPr/>
          <a:lstStyle/>
          <a:p>
            <a:pPr eaLnBrk="1" hangingPunct="1"/>
            <a:r>
              <a:rPr lang="en-US">
                <a:latin typeface="Arial" charset="0"/>
                <a:ea typeface="MS PGothic" charset="0"/>
              </a:rPr>
              <a:t>Exam Grading</a:t>
            </a:r>
          </a:p>
        </p:txBody>
      </p:sp>
      <p:sp>
        <p:nvSpPr>
          <p:cNvPr id="10246" name="Rectangle 3"/>
          <p:cNvSpPr>
            <a:spLocks noGrp="1" noChangeArrowheads="1"/>
          </p:cNvSpPr>
          <p:nvPr>
            <p:ph type="body" idx="4294967295"/>
          </p:nvPr>
        </p:nvSpPr>
        <p:spPr/>
        <p:txBody>
          <a:bodyPr/>
          <a:lstStyle/>
          <a:p>
            <a:pPr eaLnBrk="1" hangingPunct="1"/>
            <a:endParaRPr lang="en-US" sz="2400">
              <a:latin typeface="Arial" charset="0"/>
              <a:ea typeface="MS PGothic" charset="0"/>
            </a:endParaRPr>
          </a:p>
          <a:p>
            <a:pPr eaLnBrk="1" hangingPunct="1"/>
            <a:r>
              <a:rPr lang="en-US" sz="2400">
                <a:latin typeface="Arial" charset="0"/>
                <a:ea typeface="MS PGothic" charset="0"/>
              </a:rPr>
              <a:t>Overall exam grade involves combining the two midterms, weighing the better of these two higher than the weaker, and then combining that aggregate score with the final where the weight of either the better of the aggregate midterm or the final gets increased by 50.</a:t>
            </a:r>
          </a:p>
          <a:p>
            <a:pPr eaLnBrk="1" hangingPunct="1"/>
            <a:r>
              <a:rPr lang="en-US" sz="2400">
                <a:latin typeface="Arial" charset="0"/>
                <a:ea typeface="MS PGothic" charset="0"/>
              </a:rPr>
              <a:t>If you do the numbers you will see that It is necessary to have at least an A- average on the combined exams to get an A for the course.</a:t>
            </a:r>
          </a:p>
        </p:txBody>
      </p:sp>
      <p:sp>
        <p:nvSpPr>
          <p:cNvPr id="102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7FB91DC-E7ED-9142-BF10-26751B56A176}" type="slidenum">
              <a:rPr lang="en-US" sz="1400"/>
              <a:pPr algn="r" eaLnBrk="1" hangingPunct="1"/>
              <a:t>9</a:t>
            </a:fld>
            <a:endParaRPr lang="en-US"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90</a:t>
            </a:fld>
            <a:endParaRPr lang="en-US"/>
          </a:p>
        </p:txBody>
      </p:sp>
    </p:spTree>
    <p:extLst>
      <p:ext uri="{BB962C8B-B14F-4D97-AF65-F5344CB8AC3E}">
        <p14:creationId xmlns:p14="http://schemas.microsoft.com/office/powerpoint/2010/main" val="8262540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a:t>Let B be the node to be removed</a:t>
            </a:r>
          </a:p>
          <a:p>
            <a:r>
              <a:rPr lang="en-US" sz="1800"/>
              <a:t>Let e1 be the regular expression on the arc from some node A to some node B (A≠B); e2 be the expression from B back to B (or </a:t>
            </a:r>
            <a:r>
              <a:rPr lang="en-US" sz="1800">
                <a:latin typeface="Arial" charset="0"/>
                <a:ea typeface="MS PGothic" charset="0"/>
                <a:sym typeface="Symbol" charset="0"/>
              </a:rPr>
              <a:t> if there is no recursive arc)</a:t>
            </a:r>
            <a:r>
              <a:rPr lang="en-US" sz="1800"/>
              <a:t>; e3 be the expression on the arc from B to some other node C (C ≠B but C could be A); e4 be the expression from A to C</a:t>
            </a:r>
          </a:p>
          <a:p>
            <a:r>
              <a:rPr lang="en-US" sz="1800"/>
              <a:t>Erase the existing arcs from A to B and A to C, adding a new arc from A to C labelled with the expression</a:t>
            </a:r>
            <a:br>
              <a:rPr lang="en-US" sz="1800"/>
            </a:br>
            <a:r>
              <a:rPr lang="en-US" sz="1800"/>
              <a:t>e4 + e1 e2* e3</a:t>
            </a:r>
          </a:p>
          <a:p>
            <a:r>
              <a:rPr lang="en-US" sz="1800"/>
              <a:t>Do this for all nodes that have edges to B until B has no more entering edges; at this point remove B and any edges it has to other nodes and itself</a:t>
            </a:r>
          </a:p>
          <a:p>
            <a:r>
              <a:rPr lang="en-US" sz="1800"/>
              <a:t>Iterate until all but the start and final nodes remain</a:t>
            </a:r>
          </a:p>
          <a:p>
            <a:r>
              <a:rPr lang="en-US" sz="1800"/>
              <a:t>The expression from start to final describes regular set that is equivalent to regular language accepted by original automaton</a:t>
            </a:r>
          </a:p>
          <a:p>
            <a:r>
              <a:rPr lang="en-US" sz="180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4/17/17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91</a:t>
            </a:fld>
            <a:endParaRPr lang="en-US"/>
          </a:p>
        </p:txBody>
      </p:sp>
    </p:spTree>
    <p:extLst>
      <p:ext uri="{BB962C8B-B14F-4D97-AF65-F5344CB8AC3E}">
        <p14:creationId xmlns:p14="http://schemas.microsoft.com/office/powerpoint/2010/main" val="21220800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4/17/17</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92</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6608448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4/17/17</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93</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34358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4/17/17</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94</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Tree>
    <p:extLst>
      <p:ext uri="{BB962C8B-B14F-4D97-AF65-F5344CB8AC3E}">
        <p14:creationId xmlns:p14="http://schemas.microsoft.com/office/powerpoint/2010/main" val="19331037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4/17/17</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4/17/17</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4/17/17</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r>
              <a:rPr lang="en-US" sz="2200">
                <a:ea typeface="ＭＳ Ｐゴシック" pitchFamily="-107" charset="-128"/>
                <a:cs typeface="ＭＳ Ｐゴシック" pitchFamily="-107" charset="-128"/>
              </a:rPr>
              <a:t>Hence,</a:t>
            </a:r>
          </a:p>
          <a:p>
            <a:pPr>
              <a:defRPr/>
            </a:pPr>
            <a:r>
              <a:rPr lang="en-US" sz="2200">
                <a:ea typeface="ＭＳ Ｐゴシック" pitchFamily="-107" charset="-128"/>
                <a:cs typeface="ＭＳ Ｐゴシック" pitchFamily="-107" charset="-128"/>
              </a:rPr>
              <a:t>For A, Q=</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 P=0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A = QP* = (</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   = B10* + 0*</a:t>
            </a:r>
          </a:p>
          <a:p>
            <a:pPr>
              <a:defRPr/>
            </a:pPr>
            <a:r>
              <a:rPr lang="en-US" sz="2200">
                <a:ea typeface="ＭＳ Ｐゴシック" pitchFamily="-107" charset="-128"/>
                <a:cs typeface="ＭＳ Ｐゴシック" pitchFamily="-107" charset="-128"/>
              </a:rPr>
              <a:t>B = B10*1 + B0 + 0*1  </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For B, Q=0*1; P= B10*1 + B0 = B(10*1 + 0)</a:t>
            </a:r>
          </a:p>
          <a:p>
            <a:pPr>
              <a:defRPr/>
            </a:pPr>
            <a:r>
              <a:rPr lang="en-US" sz="2200">
                <a:ea typeface="ＭＳ Ｐゴシック" pitchFamily="-107" charset="-128"/>
                <a:cs typeface="ＭＳ Ｐゴシック" pitchFamily="-107" charset="-128"/>
              </a:rPr>
              <a:t>and therefore</a:t>
            </a:r>
          </a:p>
          <a:p>
            <a:pPr>
              <a:defRPr/>
            </a:pPr>
            <a:r>
              <a:rPr lang="en-US" sz="2200">
                <a:ea typeface="ＭＳ Ｐゴシック" pitchFamily="-107" charset="-128"/>
                <a:cs typeface="ＭＳ Ｐゴシック" pitchFamily="-107" charset="-128"/>
              </a:rPr>
              <a:t>B = 0*1(10*1 + 0)*  </a:t>
            </a:r>
          </a:p>
          <a:p>
            <a:pPr>
              <a:defRPr/>
            </a:pPr>
            <a:r>
              <a:rPr lang="en-US" sz="220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4/17/17</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98</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4/17/17</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99</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a:extLst/>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extLst>
      <p:ext uri="{BB962C8B-B14F-4D97-AF65-F5344CB8AC3E}">
        <p14:creationId xmlns:p14="http://schemas.microsoft.com/office/powerpoint/2010/main" val="586741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128381</TotalTime>
  <Words>33308</Words>
  <Application>Microsoft Macintosh PowerPoint</Application>
  <PresentationFormat>On-screen Show (4:3)</PresentationFormat>
  <Paragraphs>6574</Paragraphs>
  <Slides>547</Slides>
  <Notes>280</Notes>
  <HiddenSlides>0</HiddenSlides>
  <MMClips>0</MMClips>
  <ScaleCrop>false</ScaleCrop>
  <HeadingPairs>
    <vt:vector size="10" baseType="variant">
      <vt:variant>
        <vt:lpstr>Fonts Used</vt:lpstr>
      </vt:variant>
      <vt:variant>
        <vt:i4>23</vt:i4>
      </vt:variant>
      <vt:variant>
        <vt:lpstr>Theme</vt:lpstr>
      </vt:variant>
      <vt:variant>
        <vt:i4>1</vt:i4>
      </vt:variant>
      <vt:variant>
        <vt:lpstr>Links</vt:lpstr>
      </vt:variant>
      <vt:variant>
        <vt:i4>3</vt:i4>
      </vt:variant>
      <vt:variant>
        <vt:lpstr>Embedded OLE Servers</vt:lpstr>
      </vt:variant>
      <vt:variant>
        <vt:i4>3</vt:i4>
      </vt:variant>
      <vt:variant>
        <vt:lpstr>Slide Titles</vt:lpstr>
      </vt:variant>
      <vt:variant>
        <vt:i4>547</vt:i4>
      </vt:variant>
    </vt:vector>
  </HeadingPairs>
  <TitlesOfParts>
    <vt:vector size="577" baseType="lpstr">
      <vt:lpstr>Apple Chancery</vt:lpstr>
      <vt:lpstr>Cambria Math</vt:lpstr>
      <vt:lpstr>Forte</vt:lpstr>
      <vt:lpstr>Georgia</vt:lpstr>
      <vt:lpstr>Gigi</vt:lpstr>
      <vt:lpstr>Lucida Blackletter</vt:lpstr>
      <vt:lpstr>Lucida Calligraphy</vt:lpstr>
      <vt:lpstr>Lucida Handwriting</vt:lpstr>
      <vt:lpstr>Monotype Corsiva</vt:lpstr>
      <vt:lpstr>MS PGothic</vt:lpstr>
      <vt:lpstr>ＭＳ Ｐゴシック</vt:lpstr>
      <vt:lpstr>ＭＳ ゴシック</vt:lpstr>
      <vt:lpstr>New Century Schlbk</vt:lpstr>
      <vt:lpstr>Osaka</vt:lpstr>
      <vt:lpstr>Script MT Bold</vt:lpstr>
      <vt:lpstr>Segoe Print</vt:lpstr>
      <vt:lpstr>Symbol</vt:lpstr>
      <vt:lpstr>Times</vt:lpstr>
      <vt:lpstr>Times New Roman</vt:lpstr>
      <vt:lpstr>Trebuchet MS</vt:lpstr>
      <vt:lpstr>Wingdings</vt:lpstr>
      <vt:lpstr>Zapf Dingbats</vt:lpstr>
      <vt:lpstr>Arial</vt:lpstr>
      <vt:lpstr>Custom Design</vt:lpstr>
      <vt:lpstr>???</vt:lpstr>
      <vt:lpstr>???</vt:lpstr>
      <vt:lpstr>???</vt:lpstr>
      <vt:lpstr>Equation</vt:lpstr>
      <vt:lpstr>משוואה</vt:lpstr>
      <vt:lpstr>Picture</vt:lpstr>
      <vt:lpstr>Discrete II Theory of Computation </vt:lpstr>
      <vt:lpstr>Who, What, Where and When</vt:lpstr>
      <vt:lpstr>Text Material</vt:lpstr>
      <vt:lpstr>Expectations</vt:lpstr>
      <vt:lpstr>Goals of Course</vt:lpstr>
      <vt:lpstr>Expected Outcomes</vt:lpstr>
      <vt:lpstr>Keeping Up</vt:lpstr>
      <vt:lpstr>Rules to Abide By</vt:lpstr>
      <vt:lpstr>Exam Grading</vt:lpstr>
      <vt:lpstr>Important Dates</vt:lpstr>
      <vt:lpstr>Evaluation (tentative)</vt:lpstr>
      <vt:lpstr>Navigating Notes</vt:lpstr>
      <vt:lpstr>Assignment # 1 Includes Financial Aid Related Activity</vt:lpstr>
      <vt:lpstr>Sets, Sequences, Relations, Functions, Cardinality, Graphs and Languages</vt:lpstr>
      <vt:lpstr>Sets</vt:lpstr>
      <vt:lpstr>More on Sets</vt:lpstr>
      <vt:lpstr>Sequences</vt:lpstr>
      <vt:lpstr>Relations</vt:lpstr>
      <vt:lpstr>More on Relations</vt:lpstr>
      <vt:lpstr>Functions</vt:lpstr>
      <vt:lpstr>Ordinal and Cardinal Numbers</vt:lpstr>
      <vt:lpstr>More on Cardinality</vt:lpstr>
      <vt:lpstr>Infinities</vt:lpstr>
      <vt:lpstr>Power Set</vt:lpstr>
      <vt:lpstr>Undirected Graphs </vt:lpstr>
      <vt:lpstr>More on Graphs</vt:lpstr>
      <vt:lpstr>Directed vs Undirected</vt:lpstr>
      <vt:lpstr>Graph G = (V, E)</vt:lpstr>
      <vt:lpstr>Alphabets and Strings</vt:lpstr>
      <vt:lpstr>Languages</vt:lpstr>
      <vt:lpstr>Operations on Strings</vt:lpstr>
      <vt:lpstr>Properties of Languages</vt:lpstr>
      <vt:lpstr>Recognizer and Generators</vt:lpstr>
      <vt:lpstr>PowerPoint Presentation</vt:lpstr>
      <vt:lpstr>PowerPoint Presentation</vt:lpstr>
      <vt:lpstr>PowerPoint Presentation</vt:lpstr>
      <vt:lpstr>PowerPoint Presentation</vt:lpstr>
      <vt:lpstr>Proofs</vt:lpstr>
      <vt:lpstr>Terminology</vt:lpstr>
      <vt:lpstr>Types of Proofs</vt:lpstr>
      <vt:lpstr>Sample Proof by Induction</vt:lpstr>
      <vt:lpstr>Sample Proof by Contradiction</vt:lpstr>
      <vt:lpstr>Practice Problems</vt:lpstr>
      <vt:lpstr>Assignment # 2</vt:lpstr>
      <vt:lpstr>Computability and Complexity</vt:lpstr>
      <vt:lpstr>Goals of Computability</vt:lpstr>
      <vt:lpstr>Hilbert, Russell and Whitehead</vt:lpstr>
      <vt:lpstr>Gödel</vt:lpstr>
      <vt:lpstr>Turing (Post, Church, Kleene)</vt:lpstr>
      <vt:lpstr>PowerPoint Presentation</vt:lpstr>
      <vt:lpstr>Complexity vs ..</vt:lpstr>
      <vt:lpstr>P and NP</vt:lpstr>
      <vt:lpstr>PowerPoint Presentation</vt:lpstr>
      <vt:lpstr>Regular Languages</vt:lpstr>
      <vt:lpstr>Regular Languages # 1</vt:lpstr>
      <vt:lpstr>Regular Languages # 2</vt:lpstr>
      <vt:lpstr>Regular Languages # 3</vt:lpstr>
      <vt:lpstr>Concrete Model of FSA</vt:lpstr>
      <vt:lpstr>Finite State Automata</vt:lpstr>
      <vt:lpstr>DFA Transitions</vt:lpstr>
      <vt:lpstr>Regular Languages and DFAs</vt:lpstr>
      <vt:lpstr>State Diagram</vt:lpstr>
      <vt:lpstr>Sample DFAs # 1</vt:lpstr>
      <vt:lpstr>Sample DFAs # 2</vt:lpstr>
      <vt:lpstr>State Transition Table</vt:lpstr>
      <vt:lpstr>FSAs and Applications</vt:lpstr>
      <vt:lpstr>DFA Closure</vt:lpstr>
      <vt:lpstr>Complement of Regular Sets</vt:lpstr>
      <vt:lpstr>Parallelizing DFAs</vt:lpstr>
      <vt:lpstr>Non-determinism NFA</vt:lpstr>
      <vt:lpstr>NFA Transitions</vt:lpstr>
      <vt:lpstr>NFA Languages</vt:lpstr>
      <vt:lpstr>Finite State Diagram</vt:lpstr>
      <vt:lpstr>Sample NFAs</vt:lpstr>
      <vt:lpstr>Equivalence of DFA and NFA</vt:lpstr>
      <vt:lpstr>Constructing DFA from NFA</vt:lpstr>
      <vt:lpstr>l-Closure</vt:lpstr>
      <vt:lpstr>Details of DFA</vt:lpstr>
      <vt:lpstr>Regular Languages and NFAs</vt:lpstr>
      <vt:lpstr>Convert from NFA to DFA</vt:lpstr>
      <vt:lpstr>Lexical Analysis</vt:lpstr>
      <vt:lpstr>Practice Problems</vt:lpstr>
      <vt:lpstr>Assignment # 3</vt:lpstr>
      <vt:lpstr>Regular Expressions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vt:lpstr>
      <vt:lpstr>Show QP* is a Solution</vt:lpstr>
      <vt:lpstr>Uniqueness of Solution</vt:lpstr>
      <vt:lpstr>Example</vt:lpstr>
      <vt:lpstr>Using Regular Equations</vt:lpstr>
      <vt:lpstr>State Minimization</vt:lpstr>
      <vt:lpstr>Sample Minimization</vt:lpstr>
      <vt:lpstr>Practice NFAs</vt:lpstr>
      <vt:lpstr>DFAs to REs</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What is Regular So Far?</vt:lpstr>
      <vt:lpstr>What is NOT Regular?</vt:lpstr>
      <vt:lpstr>Assignment # 4.1,2</vt:lpstr>
      <vt:lpstr>Assignment # 4.3</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Pumping Lemma Concept</vt:lpstr>
      <vt:lpstr>Pumping Lemma For Regular</vt:lpstr>
      <vt:lpstr>Pumping Lemma Proof</vt:lpstr>
      <vt:lpstr>Lemma’s Adversarial Process</vt:lpstr>
      <vt:lpstr>xwx is not Regular (PL)</vt:lpstr>
      <vt:lpstr>aFib(k) is not Regular (PL)</vt:lpstr>
      <vt:lpstr>Pumping Lemma Problems</vt:lpstr>
      <vt:lpstr>Finite State Transducers</vt:lpstr>
      <vt:lpstr>Sample Mealy Model</vt:lpstr>
      <vt:lpstr>Finite State Transducers</vt:lpstr>
      <vt:lpstr>Assignment # 5</vt:lpstr>
      <vt:lpstr>Formal Languages</vt:lpstr>
      <vt:lpstr>History of Formal Language</vt:lpstr>
      <vt:lpstr>Formalism for Grammars</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Decision and Closure Properties</vt:lpstr>
      <vt:lpstr>Decidable Properties</vt:lpstr>
      <vt:lpstr>Closure Properties</vt:lpstr>
      <vt:lpstr>Midterm#1 Topics.1</vt:lpstr>
      <vt:lpstr>Midterm#1 Topics.2</vt:lpstr>
      <vt:lpstr>Midterm#1 Topics.3</vt:lpstr>
      <vt:lpstr>Midterm#1 Topics.4</vt:lpstr>
      <vt:lpstr>Midterm#1 Topics.5</vt:lpstr>
      <vt:lpstr>Context Free Languages</vt:lpstr>
      <vt:lpstr>Context Free Grammar</vt:lpstr>
      <vt:lpstr>Interesting 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vt:lpstr>
      <vt:lpstr>Right Recursive Expressions</vt:lpstr>
      <vt:lpstr>Bottom Up vs Top Down</vt:lpstr>
      <vt:lpstr>Chomsky Normal Form</vt:lpstr>
      <vt:lpstr>Nullable Symbols</vt:lpstr>
      <vt:lpstr>Removal of l-Rules</vt:lpstr>
      <vt:lpstr>Chains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Assignment # 6</vt:lpstr>
      <vt:lpstr>CKY (Cocke, Kasami, Younger) O(N3) PARSING</vt:lpstr>
      <vt:lpstr>Dynamic Programming</vt:lpstr>
      <vt:lpstr>CKY (Bottom-Up Technique)</vt:lpstr>
      <vt:lpstr>CKY Parser</vt:lpstr>
      <vt:lpstr>2nd CKY Example</vt:lpstr>
      <vt:lpstr>CFL Pumping Lemma Concept</vt:lpstr>
      <vt:lpstr>Pumping Lemma For CFL</vt:lpstr>
      <vt:lpstr>Pumping Lemma Proof</vt:lpstr>
      <vt:lpstr>Visual Support of Proof</vt:lpstr>
      <vt:lpstr>Lemma’s Adversarial Process</vt:lpstr>
      <vt:lpstr>Non-Closure</vt:lpstr>
      <vt:lpstr>Max and Min of CFL</vt:lpstr>
      <vt:lpstr>Complement of ww</vt:lpstr>
      <vt:lpstr>Solvable CFL Problems</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Greibach Normal Form</vt:lpstr>
      <vt:lpstr>Closure Properties</vt:lpstr>
      <vt:lpstr>Intersection with Regular</vt:lpstr>
      <vt:lpstr>Substitution</vt:lpstr>
      <vt:lpstr>More on Substitution</vt:lpstr>
      <vt:lpstr>Context Sensitive</vt:lpstr>
      <vt:lpstr>Context Sensitive Grammar</vt:lpstr>
      <vt:lpstr>Phrase Structured Grammar</vt:lpstr>
      <vt:lpstr>Assignment # 7</vt:lpstr>
      <vt:lpstr>CSG Example#1</vt:lpstr>
      <vt:lpstr>CSG Example#2</vt:lpstr>
      <vt:lpstr>Midterm#2 Topics</vt:lpstr>
      <vt:lpstr>Midterm#2 Topics</vt:lpstr>
      <vt:lpstr>Midterm#2 Topics</vt:lpstr>
      <vt:lpstr>Computability</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Turing Machines</vt:lpstr>
      <vt:lpstr>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m Recursive</vt:lpstr>
      <vt:lpstr>m Recursive Concepts</vt:lpstr>
      <vt:lpstr>Ackermann’s Function</vt:lpstr>
      <vt:lpstr>Union/Find</vt:lpstr>
      <vt:lpstr>The  Operator</vt:lpstr>
      <vt:lpstr>Universal Machine</vt:lpstr>
      <vt:lpstr>Encoding FRS</vt:lpstr>
      <vt:lpstr>Simulation by Recursive # 1</vt:lpstr>
      <vt:lpstr>Simulation by Recursive # 2</vt:lpstr>
      <vt:lpstr>Simulation by Recursive # 3</vt:lpstr>
      <vt:lpstr>Undecidability</vt:lpstr>
      <vt:lpstr>Cantor and Infinities</vt:lpstr>
      <vt:lpstr>How Many Infinities?</vt:lpstr>
      <vt:lpstr>Cantor’s Theorem</vt:lpstr>
      <vt:lpstr>Corollaries</vt:lpstr>
      <vt:lpstr>Cardinalities of Z and Q </vt:lpstr>
      <vt:lpstr>|Subset|  |Parent Set|</vt:lpstr>
      <vt:lpstr>| N  N | = | N |</vt:lpstr>
      <vt:lpstr>Proof That | N | = | Q |</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Enumeration Theorem</vt:lpstr>
      <vt:lpstr>Non-re Problems</vt:lpstr>
      <vt:lpstr>The Contradiction</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 #2 &amp; #3</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Proof-1</vt:lpstr>
      <vt:lpstr>Rice’s Proof-2</vt:lpstr>
      <vt:lpstr>Rice’s Proof-3</vt:lpstr>
      <vt:lpstr>I/O Properties</vt:lpstr>
      <vt:lpstr>Strong Rice’s Theorem</vt:lpstr>
      <vt:lpstr>Strong Rice’s Proof</vt:lpstr>
      <vt:lpstr>Rice’s Picture Proof</vt:lpstr>
      <vt:lpstr>Corollaries to Rice’s</vt:lpstr>
      <vt:lpstr>Assignment # 8</vt:lpstr>
      <vt:lpstr>Recursively Enumerable</vt:lpstr>
      <vt:lpstr>Definition of re</vt:lpstr>
      <vt:lpstr>STP Predicate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PowerPoint Presentation</vt:lpstr>
      <vt:lpstr>Sample Question#1</vt:lpstr>
      <vt:lpstr>Sample Questions#2,3</vt:lpstr>
      <vt:lpstr>Sample Question#4</vt:lpstr>
      <vt:lpstr>Sample Question#5</vt:lpstr>
      <vt:lpstr>Assignment # 9</vt:lpstr>
      <vt:lpstr>Rewriting Systems</vt:lpstr>
      <vt:lpstr>Semi-Thue Systems</vt:lpstr>
      <vt:lpstr>Simulating Turing Machines</vt:lpstr>
      <vt:lpstr>Details of Halt(TM)  Word(ST)</vt:lpstr>
      <vt:lpstr>Clean-Up</vt:lpstr>
      <vt:lpstr>Semi-Thue Word Problem</vt:lpstr>
      <vt:lpstr>More on Grammars</vt:lpstr>
      <vt:lpstr>Grammars and re Sets</vt:lpstr>
      <vt:lpstr>Post Correspondence Problem</vt:lpstr>
      <vt:lpstr>ST(Word) ≤ PCP</vt:lpstr>
      <vt:lpstr>How PCP Construction Works?</vt:lpstr>
      <vt:lpstr>PCP is undecidable</vt:lpstr>
      <vt:lpstr>Ambiguity of CFG</vt:lpstr>
      <vt:lpstr>Intersection of CFLs</vt:lpstr>
      <vt:lpstr>Non-emptiness of CSL</vt:lpstr>
      <vt:lpstr>CSG Produces Something</vt:lpstr>
      <vt:lpstr>Traces and Grammars</vt:lpstr>
      <vt:lpstr>Traces (Valid Computations)</vt:lpstr>
      <vt:lpstr>Quotients of CFLs (concept)</vt:lpstr>
      <vt:lpstr>Finish Quotient</vt:lpstr>
      <vt:lpstr>Traces and Type 0 (PSG) </vt:lpstr>
      <vt:lpstr>CSG and Undecidability</vt:lpstr>
      <vt:lpstr>Some Consequences</vt:lpstr>
      <vt:lpstr>Undecidability</vt:lpstr>
      <vt:lpstr>More Undecidability</vt:lpstr>
      <vt:lpstr>ST(Word) ≤ PSL(Membership)</vt:lpstr>
      <vt:lpstr>Consequences for PSG</vt:lpstr>
      <vt:lpstr>L = *? </vt:lpstr>
      <vt:lpstr>L(G) = L(G)2?</vt:lpstr>
      <vt:lpstr>L(G) = L(G)2? is undecidable</vt:lpstr>
      <vt:lpstr>Computational Complexity</vt:lpstr>
      <vt:lpstr>Research Territory</vt:lpstr>
      <vt:lpstr>Decision vs Optimization</vt:lpstr>
      <vt:lpstr>Natural Pairs of Problems</vt:lpstr>
      <vt:lpstr>Very Hard Problems</vt:lpstr>
      <vt:lpstr>Easy Problems</vt:lpstr>
      <vt:lpstr>Three Classes of Problems</vt:lpstr>
      <vt:lpstr>Unknown Complexity</vt:lpstr>
      <vt:lpstr>Why do we Care?</vt:lpstr>
      <vt:lpstr>A Word about “Size”</vt:lpstr>
      <vt:lpstr>The Subtlety of “Size”</vt:lpstr>
      <vt:lpstr>P = Polynomial Time</vt:lpstr>
      <vt:lpstr>Some Problems in P</vt:lpstr>
      <vt:lpstr>NP = Non-Det. Poly Time</vt:lpstr>
      <vt:lpstr>Co-NP</vt:lpstr>
      <vt:lpstr>NP-Hard</vt:lpstr>
      <vt:lpstr>NP-Complete; NP-Hard</vt:lpstr>
      <vt:lpstr>P = NP?</vt:lpstr>
      <vt:lpstr>Why should P = NP?</vt:lpstr>
      <vt:lpstr>Why Might P ≠ NP?</vt:lpstr>
      <vt:lpstr>Satisfiability</vt:lpstr>
      <vt:lpstr>SAT</vt:lpstr>
      <vt:lpstr>The Proof Idea</vt:lpstr>
      <vt:lpstr>Simulating NDTM</vt:lpstr>
      <vt:lpstr>Tableaus</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NP–Complete</vt:lpstr>
      <vt:lpstr>SAT to 3SAT</vt:lpstr>
      <vt:lpstr>SubsetSum</vt:lpstr>
      <vt:lpstr>SubsetSum and Partition</vt:lpstr>
      <vt:lpstr>Example SubsetSum</vt:lpstr>
      <vt:lpstr>Partition</vt:lpstr>
      <vt:lpstr>Integer Linear Programming</vt:lpstr>
      <vt:lpstr>Assignment # 10 (Optional)</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b, c</vt:lpstr>
      <vt:lpstr>KC Gadgets Combined</vt:lpstr>
      <vt:lpstr>Register Allocation</vt:lpstr>
      <vt:lpstr>Processor Scheduling is NP-Hard</vt:lpstr>
      <vt:lpstr>Processor Scheduling</vt:lpstr>
      <vt:lpstr>Complexity Overview</vt:lpstr>
      <vt:lpstr>2 Processor Scheduling</vt:lpstr>
      <vt:lpstr>2 Processor Nastiness</vt:lpstr>
      <vt:lpstr>Heuristics</vt:lpstr>
      <vt:lpstr>Challenge Problem</vt:lpstr>
      <vt:lpstr>PowerPoint Presentation</vt:lpstr>
      <vt:lpstr>Final Exam Topics 1</vt:lpstr>
      <vt:lpstr>Final Exam Topics 2</vt:lpstr>
      <vt:lpstr>Final Exam Topics 3</vt:lpstr>
      <vt:lpstr>Final Exam Topics 4</vt:lpstr>
      <vt:lpstr>Final Exam Topics 5</vt:lpstr>
      <vt:lpstr>Final Exam Topics 6</vt:lpstr>
      <vt:lpstr>Supplemental Material</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Hamiltonian Circuit (HC) Decision Problem is NP-Hard</vt:lpstr>
      <vt:lpstr>HC Variable Gadget</vt:lpstr>
      <vt:lpstr>HC Gadgets Combined</vt:lpstr>
      <vt:lpstr>Hamiltonian Path</vt:lpstr>
      <vt:lpstr>Travelling Salesman</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Comments on Variations</vt:lpstr>
    </vt:vector>
  </TitlesOfParts>
  <Company>University of Central Florida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charles.e.hughes</cp:lastModifiedBy>
  <cp:revision>1268</cp:revision>
  <cp:lastPrinted>2017-04-11T02:41:04Z</cp:lastPrinted>
  <dcterms:created xsi:type="dcterms:W3CDTF">2010-04-22T13:58:28Z</dcterms:created>
  <dcterms:modified xsi:type="dcterms:W3CDTF">2017-04-18T01:06:34Z</dcterms:modified>
</cp:coreProperties>
</file>